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363F5-2648-4DCF-8983-3E8D9B256966}"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40544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363F5-2648-4DCF-8983-3E8D9B256966}"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369068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363F5-2648-4DCF-8983-3E8D9B256966}"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343777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363F5-2648-4DCF-8983-3E8D9B256966}"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368967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363F5-2648-4DCF-8983-3E8D9B256966}"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151848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363F5-2648-4DCF-8983-3E8D9B256966}"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11774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C363F5-2648-4DCF-8983-3E8D9B256966}" type="datetimeFigureOut">
              <a:rPr lang="en-US" smtClean="0"/>
              <a:t>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235961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363F5-2648-4DCF-8983-3E8D9B256966}" type="datetimeFigureOut">
              <a:rPr lang="en-US" smtClean="0"/>
              <a:t>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82397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363F5-2648-4DCF-8983-3E8D9B256966}" type="datetimeFigureOut">
              <a:rPr lang="en-US" smtClean="0"/>
              <a:t>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398980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363F5-2648-4DCF-8983-3E8D9B256966}"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218056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363F5-2648-4DCF-8983-3E8D9B256966}"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47D85-6E36-49FC-BC05-FFB22A232AAB}" type="slidenum">
              <a:rPr lang="en-US" smtClean="0"/>
              <a:t>‹#›</a:t>
            </a:fld>
            <a:endParaRPr lang="en-US"/>
          </a:p>
        </p:txBody>
      </p:sp>
    </p:spTree>
    <p:extLst>
      <p:ext uri="{BB962C8B-B14F-4D97-AF65-F5344CB8AC3E}">
        <p14:creationId xmlns:p14="http://schemas.microsoft.com/office/powerpoint/2010/main" val="33707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363F5-2648-4DCF-8983-3E8D9B256966}" type="datetimeFigureOut">
              <a:rPr lang="en-US" smtClean="0"/>
              <a:t>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47D85-6E36-49FC-BC05-FFB22A232AAB}" type="slidenum">
              <a:rPr lang="en-US" smtClean="0"/>
              <a:t>‹#›</a:t>
            </a:fld>
            <a:endParaRPr lang="en-US"/>
          </a:p>
        </p:txBody>
      </p:sp>
    </p:spTree>
    <p:extLst>
      <p:ext uri="{BB962C8B-B14F-4D97-AF65-F5344CB8AC3E}">
        <p14:creationId xmlns:p14="http://schemas.microsoft.com/office/powerpoint/2010/main" val="369205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normAutofit fontScale="92500" lnSpcReduction="20000"/>
          </a:bodyPr>
          <a:lstStyle/>
          <a:p>
            <a:pPr algn="l" fontAlgn="base"/>
            <a:r>
              <a:rPr lang="en-US" b="1" dirty="0">
                <a:solidFill>
                  <a:schemeClr val="tx1"/>
                </a:solidFill>
              </a:rPr>
              <a:t>Volatile Variables</a:t>
            </a:r>
            <a:endParaRPr lang="en-US" dirty="0">
              <a:solidFill>
                <a:schemeClr val="tx1"/>
              </a:solidFill>
            </a:endParaRPr>
          </a:p>
          <a:p>
            <a:pPr marL="457200" indent="-457200" algn="l" fontAlgn="base">
              <a:buFont typeface="Arial" pitchFamily="34" charset="0"/>
              <a:buChar char="•"/>
            </a:pPr>
            <a:r>
              <a:rPr lang="en-US" dirty="0">
                <a:solidFill>
                  <a:schemeClr val="tx1"/>
                </a:solidFill>
              </a:rPr>
              <a:t>The volatile keyword is intended to prevent the compiler from applying any optimizations on objects that can change in ways that cannot be determined by the compiler.</a:t>
            </a:r>
            <a:endParaRPr lang="en-US" dirty="0" smtClean="0">
              <a:solidFill>
                <a:schemeClr val="tx1"/>
              </a:solidFill>
              <a:effectLst/>
            </a:endParaRPr>
          </a:p>
          <a:p>
            <a:pPr marL="457200" indent="-457200" algn="l" fontAlgn="base">
              <a:buFont typeface="Arial" pitchFamily="34" charset="0"/>
              <a:buChar char="•"/>
            </a:pPr>
            <a:r>
              <a:rPr lang="en-US" dirty="0" smtClean="0">
                <a:solidFill>
                  <a:schemeClr val="tx1"/>
                </a:solidFill>
                <a:effectLst/>
              </a:rPr>
              <a:t>The volatile variables are those variables that are changed at any time by other external program or the same program. The syntax is as follows. </a:t>
            </a:r>
          </a:p>
          <a:p>
            <a:pPr marL="457200" indent="-457200" algn="l" fontAlgn="base">
              <a:buFont typeface="Arial" pitchFamily="34" charset="0"/>
              <a:buChar char="•"/>
            </a:pPr>
            <a:r>
              <a:rPr lang="en-US" dirty="0" smtClean="0">
                <a:solidFill>
                  <a:schemeClr val="tx1"/>
                </a:solidFill>
                <a:effectLst/>
              </a:rPr>
              <a:t>volatile </a:t>
            </a:r>
            <a:r>
              <a:rPr lang="en-US" dirty="0" err="1" smtClean="0">
                <a:solidFill>
                  <a:schemeClr val="tx1"/>
                </a:solidFill>
                <a:effectLst/>
              </a:rPr>
              <a:t>int</a:t>
            </a:r>
            <a:r>
              <a:rPr lang="en-US" dirty="0" smtClean="0">
                <a:solidFill>
                  <a:schemeClr val="tx1"/>
                </a:solidFill>
                <a:effectLst/>
              </a:rPr>
              <a:t> d;</a:t>
            </a:r>
          </a:p>
          <a:p>
            <a:pPr marL="457200" indent="-457200" algn="l" fontAlgn="base">
              <a:buFont typeface="Arial" pitchFamily="34" charset="0"/>
              <a:buChar char="•"/>
            </a:pPr>
            <a:r>
              <a:rPr lang="en-US" b="1" dirty="0" smtClean="0">
                <a:solidFill>
                  <a:srgbClr val="C00000"/>
                </a:solidFill>
              </a:rPr>
              <a:t>volatile</a:t>
            </a:r>
            <a:r>
              <a:rPr lang="en-US" b="0" i="0" dirty="0" smtClean="0">
                <a:solidFill>
                  <a:srgbClr val="000000"/>
                </a:solidFill>
                <a:effectLst/>
                <a:latin typeface="Arial"/>
              </a:rPr>
              <a:t> indicates that the bytes used to store an object may be changed or accessed by something else running in parallel with the program. </a:t>
            </a:r>
          </a:p>
          <a:p>
            <a:pPr marL="457200" indent="-457200" algn="l" fontAlgn="base">
              <a:buFont typeface="Arial" pitchFamily="34" charset="0"/>
              <a:buChar char="•"/>
            </a:pPr>
            <a:r>
              <a:rPr lang="en-US" b="0" i="0" dirty="0" smtClean="0">
                <a:solidFill>
                  <a:srgbClr val="000000"/>
                </a:solidFill>
                <a:effectLst/>
                <a:latin typeface="Arial"/>
              </a:rPr>
              <a:t>In practice this is usually a hardware interface, but sometimes it is used to interface with the operating system as well.</a:t>
            </a:r>
            <a:endParaRPr lang="en-US" dirty="0" smtClean="0">
              <a:solidFill>
                <a:schemeClr val="tx1"/>
              </a:solidFill>
              <a:effectLst/>
            </a:endParaRPr>
          </a:p>
          <a:p>
            <a:pPr algn="l"/>
            <a:endParaRPr lang="en-US" dirty="0">
              <a:solidFill>
                <a:schemeClr val="tx1"/>
              </a:solidFill>
            </a:endParaRPr>
          </a:p>
        </p:txBody>
      </p:sp>
    </p:spTree>
    <p:extLst>
      <p:ext uri="{BB962C8B-B14F-4D97-AF65-F5344CB8AC3E}">
        <p14:creationId xmlns:p14="http://schemas.microsoft.com/office/powerpoint/2010/main" val="92500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normAutofit fontScale="92500" lnSpcReduction="20000"/>
          </a:bodyPr>
          <a:lstStyle/>
          <a:p>
            <a:pPr marL="457200" indent="-457200" algn="l">
              <a:buFont typeface="Arial" pitchFamily="34" charset="0"/>
              <a:buChar char="•"/>
            </a:pPr>
            <a:r>
              <a:rPr lang="en-US" b="0" i="0" dirty="0" smtClean="0">
                <a:solidFill>
                  <a:srgbClr val="000000"/>
                </a:solidFill>
                <a:effectLst/>
                <a:latin typeface="Arial"/>
              </a:rPr>
              <a:t>Whereas </a:t>
            </a:r>
            <a:r>
              <a:rPr lang="en-US" dirty="0" err="1" smtClean="0">
                <a:solidFill>
                  <a:srgbClr val="C00000"/>
                </a:solidFill>
              </a:rPr>
              <a:t>const</a:t>
            </a:r>
            <a:r>
              <a:rPr lang="en-US" b="0" i="0" dirty="0" smtClean="0">
                <a:solidFill>
                  <a:srgbClr val="000000"/>
                </a:solidFill>
                <a:effectLst/>
                <a:latin typeface="Arial"/>
              </a:rPr>
              <a:t> indicates that memory is read-only (to your program), </a:t>
            </a:r>
            <a:r>
              <a:rPr lang="en-US" dirty="0" smtClean="0">
                <a:solidFill>
                  <a:srgbClr val="C00000"/>
                </a:solidFill>
              </a:rPr>
              <a:t>volatile</a:t>
            </a:r>
            <a:r>
              <a:rPr lang="en-US" b="0" i="0" dirty="0" smtClean="0">
                <a:solidFill>
                  <a:srgbClr val="000000"/>
                </a:solidFill>
                <a:effectLst/>
                <a:latin typeface="Arial"/>
              </a:rPr>
              <a:t> indicates that some other task has write access to it. </a:t>
            </a:r>
          </a:p>
          <a:p>
            <a:pPr marL="457200" indent="-457200" algn="l">
              <a:buFont typeface="Arial" pitchFamily="34" charset="0"/>
              <a:buChar char="•"/>
            </a:pPr>
            <a:r>
              <a:rPr lang="en-US" dirty="0" err="1" smtClean="0">
                <a:solidFill>
                  <a:srgbClr val="C00000"/>
                </a:solidFill>
              </a:rPr>
              <a:t>const</a:t>
            </a:r>
            <a:r>
              <a:rPr lang="en-US" dirty="0" smtClean="0">
                <a:solidFill>
                  <a:srgbClr val="C00000"/>
                </a:solidFill>
              </a:rPr>
              <a:t> volatile</a:t>
            </a:r>
            <a:r>
              <a:rPr lang="en-US" b="0" i="0" dirty="0" smtClean="0">
                <a:solidFill>
                  <a:srgbClr val="000000"/>
                </a:solidFill>
                <a:effectLst/>
                <a:latin typeface="Arial"/>
              </a:rPr>
              <a:t> together indicate that an object represents a hardwired input; you might see such a thing in a microcontroller with a memory-mapped sensor.</a:t>
            </a:r>
          </a:p>
          <a:p>
            <a:pPr marL="457200" indent="-457200" algn="l">
              <a:buFont typeface="Arial" pitchFamily="34" charset="0"/>
              <a:buChar char="•"/>
            </a:pPr>
            <a:r>
              <a:rPr lang="en-US" dirty="0">
                <a:solidFill>
                  <a:schemeClr val="tx1"/>
                </a:solidFill>
              </a:rPr>
              <a:t>How this affects your program is that the compiler treats accesses to the memory specially. If you access it twice, the compiler will not cache the first access and give you the same value twice. It will go to the memory hardware and perform two read operations. And when you modify the object, that modification is written immediately and exactly as you specify, with no buffering or reordering optimizations.</a:t>
            </a:r>
          </a:p>
        </p:txBody>
      </p:sp>
    </p:spTree>
    <p:extLst>
      <p:ext uri="{BB962C8B-B14F-4D97-AF65-F5344CB8AC3E}">
        <p14:creationId xmlns:p14="http://schemas.microsoft.com/office/powerpoint/2010/main" val="109032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normAutofit fontScale="85000" lnSpcReduction="10000"/>
          </a:bodyPr>
          <a:lstStyle/>
          <a:p>
            <a:pPr algn="l" fontAlgn="base"/>
            <a:r>
              <a:rPr lang="en-US" b="0" i="0" dirty="0" smtClean="0">
                <a:solidFill>
                  <a:srgbClr val="000000"/>
                </a:solidFill>
                <a:effectLst/>
                <a:latin typeface="Arial"/>
              </a:rPr>
              <a:t>Volatile keyword tells the compiler that the variable can be changed (sounds senseless) so you should take care while optimizing. </a:t>
            </a:r>
          </a:p>
          <a:p>
            <a:pPr algn="l" fontAlgn="base"/>
            <a:r>
              <a:rPr lang="en-US" b="0" i="0" dirty="0" smtClean="0">
                <a:solidFill>
                  <a:srgbClr val="000000"/>
                </a:solidFill>
                <a:effectLst/>
                <a:latin typeface="Arial"/>
              </a:rPr>
              <a:t>For example consider this-</a:t>
            </a:r>
          </a:p>
          <a:p>
            <a:pPr algn="l" fontAlgn="base"/>
            <a:r>
              <a:rPr lang="en-US" dirty="0" err="1" smtClean="0">
                <a:solidFill>
                  <a:srgbClr val="00008B"/>
                </a:solidFill>
                <a:effectLst/>
              </a:rPr>
              <a:t>bool</a:t>
            </a:r>
            <a:r>
              <a:rPr lang="en-US" dirty="0" smtClean="0">
                <a:solidFill>
                  <a:srgbClr val="000000"/>
                </a:solidFill>
                <a:effectLst/>
              </a:rPr>
              <a:t> running = </a:t>
            </a:r>
            <a:r>
              <a:rPr lang="en-US" dirty="0" smtClean="0">
                <a:solidFill>
                  <a:srgbClr val="00008B"/>
                </a:solidFill>
                <a:effectLst/>
              </a:rPr>
              <a:t>true</a:t>
            </a:r>
            <a:r>
              <a:rPr lang="en-US" dirty="0" smtClean="0">
                <a:solidFill>
                  <a:srgbClr val="000000"/>
                </a:solidFill>
                <a:effectLst/>
              </a:rPr>
              <a:t>; </a:t>
            </a:r>
          </a:p>
          <a:p>
            <a:pPr algn="l" fontAlgn="base"/>
            <a:r>
              <a:rPr lang="en-US" dirty="0" smtClean="0">
                <a:solidFill>
                  <a:srgbClr val="00008B"/>
                </a:solidFill>
                <a:effectLst/>
              </a:rPr>
              <a:t>while</a:t>
            </a:r>
            <a:r>
              <a:rPr lang="en-US" dirty="0" smtClean="0">
                <a:solidFill>
                  <a:srgbClr val="000000"/>
                </a:solidFill>
                <a:effectLst/>
              </a:rPr>
              <a:t>(running) { </a:t>
            </a:r>
            <a:r>
              <a:rPr lang="en-US" dirty="0" smtClean="0">
                <a:solidFill>
                  <a:srgbClr val="808080"/>
                </a:solidFill>
                <a:effectLst/>
              </a:rPr>
              <a:t>//do something</a:t>
            </a:r>
            <a:r>
              <a:rPr lang="en-US" dirty="0" smtClean="0">
                <a:solidFill>
                  <a:srgbClr val="000000"/>
                </a:solidFill>
                <a:effectLst/>
              </a:rPr>
              <a:t> }</a:t>
            </a:r>
          </a:p>
          <a:p>
            <a:pPr algn="l" fontAlgn="base"/>
            <a:r>
              <a:rPr lang="en-US" b="0" i="0" dirty="0" smtClean="0">
                <a:solidFill>
                  <a:srgbClr val="000000"/>
                </a:solidFill>
                <a:effectLst/>
                <a:latin typeface="Arial"/>
              </a:rPr>
              <a:t>The compiler </a:t>
            </a:r>
            <a:r>
              <a:rPr lang="en-US" b="0" i="0" dirty="0" smtClean="0">
                <a:solidFill>
                  <a:srgbClr val="000000"/>
                </a:solidFill>
                <a:effectLst/>
                <a:latin typeface="Arial"/>
              </a:rPr>
              <a:t>change may </a:t>
            </a:r>
            <a:r>
              <a:rPr lang="en-US" b="0" i="0" dirty="0" smtClean="0">
                <a:solidFill>
                  <a:srgbClr val="000000"/>
                </a:solidFill>
                <a:effectLst/>
                <a:latin typeface="Arial"/>
              </a:rPr>
              <a:t> while(running) to while(1) but if the variable running is being affected by the code outside the while loop, like in multi-threading, this will create a bug very hard to spot. </a:t>
            </a:r>
          </a:p>
          <a:p>
            <a:pPr algn="l" fontAlgn="base"/>
            <a:r>
              <a:rPr lang="en-US" b="0" i="0" dirty="0" smtClean="0">
                <a:solidFill>
                  <a:srgbClr val="000000"/>
                </a:solidFill>
                <a:effectLst/>
                <a:latin typeface="Arial"/>
              </a:rPr>
              <a:t>So the correct thing would be to declare running as volatile.</a:t>
            </a:r>
          </a:p>
          <a:p>
            <a:r>
              <a:rPr lang="en-US" dirty="0" smtClean="0">
                <a:solidFill>
                  <a:srgbClr val="00008B"/>
                </a:solidFill>
                <a:effectLst/>
              </a:rPr>
              <a:t>volatile</a:t>
            </a:r>
            <a:r>
              <a:rPr lang="en-US" dirty="0" smtClean="0">
                <a:solidFill>
                  <a:srgbClr val="000000"/>
                </a:solidFill>
                <a:effectLst/>
              </a:rPr>
              <a:t> </a:t>
            </a:r>
            <a:r>
              <a:rPr lang="en-US" dirty="0" err="1" smtClean="0">
                <a:solidFill>
                  <a:srgbClr val="00008B"/>
                </a:solidFill>
                <a:effectLst/>
              </a:rPr>
              <a:t>bool</a:t>
            </a:r>
            <a:r>
              <a:rPr lang="en-US" dirty="0" smtClean="0">
                <a:solidFill>
                  <a:srgbClr val="000000"/>
                </a:solidFill>
                <a:effectLst/>
              </a:rPr>
              <a:t> running = </a:t>
            </a:r>
            <a:r>
              <a:rPr lang="en-US" dirty="0" smtClean="0">
                <a:solidFill>
                  <a:srgbClr val="00008B"/>
                </a:solidFill>
                <a:effectLst/>
              </a:rPr>
              <a:t>true</a:t>
            </a:r>
            <a:r>
              <a:rPr lang="en-US" dirty="0" smtClean="0">
                <a:solidFill>
                  <a:srgbClr val="000000"/>
                </a:solidFill>
                <a:effectLst/>
              </a:rPr>
              <a:t>; </a:t>
            </a:r>
            <a:r>
              <a:rPr lang="en-US" dirty="0" smtClean="0">
                <a:solidFill>
                  <a:srgbClr val="00008B"/>
                </a:solidFill>
                <a:effectLst/>
              </a:rPr>
              <a:t>while</a:t>
            </a:r>
            <a:r>
              <a:rPr lang="en-US" dirty="0" smtClean="0">
                <a:solidFill>
                  <a:srgbClr val="000000"/>
                </a:solidFill>
                <a:effectLst/>
              </a:rPr>
              <a:t>(running) { </a:t>
            </a:r>
            <a:r>
              <a:rPr lang="en-US" dirty="0" smtClean="0">
                <a:solidFill>
                  <a:srgbClr val="808080"/>
                </a:solidFill>
                <a:effectLst/>
              </a:rPr>
              <a:t>//do something</a:t>
            </a:r>
            <a:r>
              <a:rPr lang="en-US" dirty="0" smtClean="0">
                <a:solidFill>
                  <a:srgbClr val="000000"/>
                </a:solidFill>
                <a:effectLst/>
              </a:rPr>
              <a:t> }</a:t>
            </a:r>
            <a:endParaRPr lang="en-US" dirty="0"/>
          </a:p>
        </p:txBody>
      </p:sp>
    </p:spTree>
    <p:extLst>
      <p:ext uri="{BB962C8B-B14F-4D97-AF65-F5344CB8AC3E}">
        <p14:creationId xmlns:p14="http://schemas.microsoft.com/office/powerpoint/2010/main" val="109032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normAutofit fontScale="70000" lnSpcReduction="20000"/>
          </a:bodyPr>
          <a:lstStyle/>
          <a:p>
            <a:pPr algn="l" fontAlgn="base"/>
            <a:r>
              <a:rPr lang="en-US" b="0" i="0" dirty="0" smtClean="0">
                <a:solidFill>
                  <a:srgbClr val="000000"/>
                </a:solidFill>
                <a:effectLst/>
                <a:latin typeface="Consolas"/>
              </a:rPr>
              <a:t>/* Compile code without optimization option */</a:t>
            </a:r>
          </a:p>
          <a:p>
            <a:pPr algn="l" fontAlgn="base"/>
            <a:r>
              <a:rPr lang="en-US" b="0" i="0" dirty="0" smtClean="0">
                <a:solidFill>
                  <a:srgbClr val="000000"/>
                </a:solidFill>
                <a:effectLst/>
                <a:latin typeface="Consolas"/>
              </a:rPr>
              <a:t>#include &lt;</a:t>
            </a:r>
            <a:r>
              <a:rPr lang="en-US" b="0" i="0" dirty="0" err="1" smtClean="0">
                <a:solidFill>
                  <a:srgbClr val="000000"/>
                </a:solidFill>
                <a:effectLst/>
                <a:latin typeface="Consolas"/>
              </a:rPr>
              <a:t>stdio.h</a:t>
            </a:r>
            <a:r>
              <a:rPr lang="en-US" b="0" i="0" dirty="0" smtClean="0">
                <a:solidFill>
                  <a:srgbClr val="000000"/>
                </a:solidFill>
                <a:effectLst/>
                <a:latin typeface="Consolas"/>
              </a:rPr>
              <a:t>&gt;</a:t>
            </a:r>
          </a:p>
          <a:p>
            <a:pPr algn="l" fontAlgn="base"/>
            <a:r>
              <a:rPr lang="en-US" b="0" i="0" dirty="0" err="1" smtClean="0">
                <a:solidFill>
                  <a:srgbClr val="000000"/>
                </a:solidFill>
                <a:effectLst/>
                <a:latin typeface="Consolas"/>
              </a:rPr>
              <a:t>int</a:t>
            </a:r>
            <a:r>
              <a:rPr lang="en-US" b="0" i="0" dirty="0" smtClean="0">
                <a:solidFill>
                  <a:srgbClr val="000000"/>
                </a:solidFill>
                <a:effectLst/>
                <a:latin typeface="Consolas"/>
              </a:rPr>
              <a:t> main(void)</a:t>
            </a:r>
          </a:p>
          <a:p>
            <a:pPr algn="l" fontAlgn="base"/>
            <a:r>
              <a:rPr lang="en-US" b="0" i="0" dirty="0" smtClean="0">
                <a:solidFill>
                  <a:srgbClr val="000000"/>
                </a:solidFill>
                <a:effectLst/>
                <a:latin typeface="Consolas"/>
              </a:rPr>
              <a:t>{</a:t>
            </a:r>
          </a:p>
          <a:p>
            <a:pPr algn="l" fontAlgn="base"/>
            <a:r>
              <a:rPr lang="en-US" b="0" i="0" dirty="0" smtClean="0">
                <a:solidFill>
                  <a:srgbClr val="000000"/>
                </a:solidFill>
                <a:effectLst/>
                <a:latin typeface="Consolas"/>
              </a:rPr>
              <a:t>    </a:t>
            </a:r>
            <a:r>
              <a:rPr lang="en-US" b="0" i="0" dirty="0" err="1" smtClean="0">
                <a:solidFill>
                  <a:srgbClr val="000000"/>
                </a:solidFill>
                <a:effectLst/>
                <a:latin typeface="Consolas"/>
              </a:rPr>
              <a:t>const</a:t>
            </a:r>
            <a:r>
              <a:rPr lang="en-US" b="0" i="0" dirty="0" smtClean="0">
                <a:solidFill>
                  <a:srgbClr val="000000"/>
                </a:solidFill>
                <a:effectLst/>
                <a:latin typeface="Consolas"/>
              </a:rPr>
              <a:t> </a:t>
            </a:r>
            <a:r>
              <a:rPr lang="en-US" b="0" i="0" dirty="0" err="1" smtClean="0">
                <a:solidFill>
                  <a:srgbClr val="000000"/>
                </a:solidFill>
                <a:effectLst/>
                <a:latin typeface="Consolas"/>
              </a:rPr>
              <a:t>int</a:t>
            </a:r>
            <a:r>
              <a:rPr lang="en-US" b="0" i="0" dirty="0" smtClean="0">
                <a:solidFill>
                  <a:srgbClr val="000000"/>
                </a:solidFill>
                <a:effectLst/>
                <a:latin typeface="Consolas"/>
              </a:rPr>
              <a:t> local = 10;</a:t>
            </a:r>
          </a:p>
          <a:p>
            <a:pPr algn="l" fontAlgn="base"/>
            <a:r>
              <a:rPr lang="en-US" b="0" i="0" dirty="0" smtClean="0">
                <a:solidFill>
                  <a:srgbClr val="000000"/>
                </a:solidFill>
                <a:effectLst/>
                <a:latin typeface="Consolas"/>
              </a:rPr>
              <a:t>    </a:t>
            </a:r>
            <a:r>
              <a:rPr lang="en-US" b="0" i="0" dirty="0" err="1" smtClean="0">
                <a:solidFill>
                  <a:srgbClr val="000000"/>
                </a:solidFill>
                <a:effectLst/>
                <a:latin typeface="Consolas"/>
              </a:rPr>
              <a:t>int</a:t>
            </a:r>
            <a:r>
              <a:rPr lang="en-US" b="0" i="0" dirty="0" smtClean="0">
                <a:solidFill>
                  <a:srgbClr val="000000"/>
                </a:solidFill>
                <a:effectLst/>
                <a:latin typeface="Consolas"/>
              </a:rPr>
              <a:t> *</a:t>
            </a:r>
            <a:r>
              <a:rPr lang="en-US" b="0" i="0" dirty="0" err="1" smtClean="0">
                <a:solidFill>
                  <a:srgbClr val="000000"/>
                </a:solidFill>
                <a:effectLst/>
                <a:latin typeface="Consolas"/>
              </a:rPr>
              <a:t>ptr</a:t>
            </a:r>
            <a:r>
              <a:rPr lang="en-US" b="0" i="0" dirty="0" smtClean="0">
                <a:solidFill>
                  <a:srgbClr val="000000"/>
                </a:solidFill>
                <a:effectLst/>
                <a:latin typeface="Consolas"/>
              </a:rPr>
              <a:t> = (</a:t>
            </a:r>
            <a:r>
              <a:rPr lang="en-US" b="0" i="0" dirty="0" err="1" smtClean="0">
                <a:solidFill>
                  <a:srgbClr val="000000"/>
                </a:solidFill>
                <a:effectLst/>
                <a:latin typeface="Consolas"/>
              </a:rPr>
              <a:t>int</a:t>
            </a:r>
            <a:r>
              <a:rPr lang="en-US" b="0" i="0" dirty="0" smtClean="0">
                <a:solidFill>
                  <a:srgbClr val="000000"/>
                </a:solidFill>
                <a:effectLst/>
                <a:latin typeface="Consolas"/>
              </a:rPr>
              <a:t>*) &amp;local;</a:t>
            </a:r>
          </a:p>
          <a:p>
            <a:pPr algn="l" fontAlgn="base"/>
            <a:r>
              <a:rPr lang="en-US" b="0" i="0" dirty="0" smtClean="0">
                <a:solidFill>
                  <a:srgbClr val="000000"/>
                </a:solidFill>
                <a:effectLst/>
                <a:latin typeface="Consolas"/>
              </a:rPr>
              <a:t> </a:t>
            </a:r>
          </a:p>
          <a:p>
            <a:pPr algn="l" fontAlgn="base"/>
            <a:r>
              <a:rPr lang="en-US" b="0" i="0" dirty="0" smtClean="0">
                <a:solidFill>
                  <a:srgbClr val="000000"/>
                </a:solidFill>
                <a:effectLst/>
                <a:latin typeface="Consolas"/>
              </a:rPr>
              <a:t>    </a:t>
            </a:r>
            <a:r>
              <a:rPr lang="en-US" b="0" i="0" dirty="0" err="1" smtClean="0">
                <a:solidFill>
                  <a:srgbClr val="000000"/>
                </a:solidFill>
                <a:effectLst/>
                <a:latin typeface="Consolas"/>
              </a:rPr>
              <a:t>printf</a:t>
            </a:r>
            <a:r>
              <a:rPr lang="en-US" b="0" i="0" dirty="0" smtClean="0">
                <a:solidFill>
                  <a:srgbClr val="000000"/>
                </a:solidFill>
                <a:effectLst/>
                <a:latin typeface="Consolas"/>
              </a:rPr>
              <a:t>("Initial value of local : %d \n", local);</a:t>
            </a:r>
          </a:p>
          <a:p>
            <a:pPr algn="l" fontAlgn="base"/>
            <a:r>
              <a:rPr lang="en-US" b="0" i="0" dirty="0" smtClean="0">
                <a:solidFill>
                  <a:srgbClr val="000000"/>
                </a:solidFill>
                <a:effectLst/>
                <a:latin typeface="Consolas"/>
              </a:rPr>
              <a:t> </a:t>
            </a:r>
          </a:p>
          <a:p>
            <a:pPr algn="l" fontAlgn="base"/>
            <a:r>
              <a:rPr lang="en-US" b="0" i="0" dirty="0" smtClean="0">
                <a:solidFill>
                  <a:srgbClr val="000000"/>
                </a:solidFill>
                <a:effectLst/>
                <a:latin typeface="Consolas"/>
              </a:rPr>
              <a:t>    *</a:t>
            </a:r>
            <a:r>
              <a:rPr lang="en-US" b="0" i="0" dirty="0" err="1" smtClean="0">
                <a:solidFill>
                  <a:srgbClr val="000000"/>
                </a:solidFill>
                <a:effectLst/>
                <a:latin typeface="Consolas"/>
              </a:rPr>
              <a:t>ptr</a:t>
            </a:r>
            <a:r>
              <a:rPr lang="en-US" b="0" i="0" dirty="0" smtClean="0">
                <a:solidFill>
                  <a:srgbClr val="000000"/>
                </a:solidFill>
                <a:effectLst/>
                <a:latin typeface="Consolas"/>
              </a:rPr>
              <a:t> = 100;</a:t>
            </a:r>
          </a:p>
          <a:p>
            <a:pPr algn="l" fontAlgn="base"/>
            <a:r>
              <a:rPr lang="en-US" b="0" i="0" dirty="0" smtClean="0">
                <a:solidFill>
                  <a:srgbClr val="000000"/>
                </a:solidFill>
                <a:effectLst/>
                <a:latin typeface="Consolas"/>
              </a:rPr>
              <a:t> </a:t>
            </a:r>
          </a:p>
          <a:p>
            <a:pPr algn="l" fontAlgn="base"/>
            <a:r>
              <a:rPr lang="en-US" b="0" i="0" dirty="0" smtClean="0">
                <a:solidFill>
                  <a:srgbClr val="000000"/>
                </a:solidFill>
                <a:effectLst/>
                <a:latin typeface="Consolas"/>
              </a:rPr>
              <a:t>    </a:t>
            </a:r>
            <a:r>
              <a:rPr lang="en-US" b="0" i="0" dirty="0" err="1" smtClean="0">
                <a:solidFill>
                  <a:srgbClr val="000000"/>
                </a:solidFill>
                <a:effectLst/>
                <a:latin typeface="Consolas"/>
              </a:rPr>
              <a:t>printf</a:t>
            </a:r>
            <a:r>
              <a:rPr lang="en-US" b="0" i="0" dirty="0" smtClean="0">
                <a:solidFill>
                  <a:srgbClr val="000000"/>
                </a:solidFill>
                <a:effectLst/>
                <a:latin typeface="Consolas"/>
              </a:rPr>
              <a:t>("Modified value of local: %d \n", local);</a:t>
            </a:r>
          </a:p>
          <a:p>
            <a:pPr algn="l" fontAlgn="base"/>
            <a:r>
              <a:rPr lang="en-US" b="0" i="0" dirty="0" smtClean="0">
                <a:solidFill>
                  <a:srgbClr val="000000"/>
                </a:solidFill>
                <a:effectLst/>
                <a:latin typeface="Consolas"/>
              </a:rPr>
              <a:t> </a:t>
            </a:r>
          </a:p>
          <a:p>
            <a:pPr algn="l" fontAlgn="base"/>
            <a:r>
              <a:rPr lang="en-US" b="0" i="0" dirty="0" smtClean="0">
                <a:solidFill>
                  <a:srgbClr val="000000"/>
                </a:solidFill>
                <a:effectLst/>
                <a:latin typeface="Consolas"/>
              </a:rPr>
              <a:t>    return 0;</a:t>
            </a:r>
          </a:p>
          <a:p>
            <a:pPr algn="l" fontAlgn="base"/>
            <a:r>
              <a:rPr lang="en-US" b="0" i="0" dirty="0" smtClean="0">
                <a:solidFill>
                  <a:srgbClr val="000000"/>
                </a:solidFill>
                <a:effectLst/>
                <a:latin typeface="Consolas"/>
              </a:rPr>
              <a:t>}</a:t>
            </a:r>
          </a:p>
          <a:p>
            <a:pPr algn="l"/>
            <a:r>
              <a:rPr lang="en-US" dirty="0" smtClean="0">
                <a:solidFill>
                  <a:schemeClr val="tx1"/>
                </a:solidFill>
              </a:rPr>
              <a:t>Initial value of local : 10 </a:t>
            </a:r>
          </a:p>
          <a:p>
            <a:pPr algn="l"/>
            <a:r>
              <a:rPr lang="en-US" dirty="0" smtClean="0">
                <a:solidFill>
                  <a:schemeClr val="tx1"/>
                </a:solidFill>
              </a:rPr>
              <a:t>Modified value of local: 100</a:t>
            </a:r>
            <a:endParaRPr lang="en-US" dirty="0">
              <a:solidFill>
                <a:schemeClr val="tx1"/>
              </a:solidFill>
            </a:endParaRPr>
          </a:p>
        </p:txBody>
      </p:sp>
    </p:spTree>
    <p:extLst>
      <p:ext uri="{BB962C8B-B14F-4D97-AF65-F5344CB8AC3E}">
        <p14:creationId xmlns:p14="http://schemas.microsoft.com/office/powerpoint/2010/main" val="4170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normAutofit/>
          </a:bodyPr>
          <a:lstStyle/>
          <a:p>
            <a:pPr algn="l" fontAlgn="base"/>
            <a:endParaRPr lang="en-US" sz="2400" b="0" i="0" dirty="0" smtClean="0">
              <a:solidFill>
                <a:srgbClr val="000000"/>
              </a:solidFill>
              <a:effectLst/>
              <a:latin typeface="Consolas"/>
            </a:endParaRPr>
          </a:p>
          <a:p>
            <a:endParaRPr lang="en-US" dirty="0" smtClean="0"/>
          </a:p>
          <a:p>
            <a:endParaRPr lang="en-US" dirty="0"/>
          </a:p>
          <a:p>
            <a:endParaRPr lang="en-US" dirty="0" smtClean="0"/>
          </a:p>
          <a:p>
            <a:endParaRPr lang="en-US" dirty="0"/>
          </a:p>
          <a:p>
            <a:endParaRPr lang="en-US" dirty="0" smtClean="0"/>
          </a:p>
          <a:p>
            <a:endParaRPr lang="en-US" dirty="0"/>
          </a:p>
          <a:p>
            <a:pPr algn="l"/>
            <a:r>
              <a:rPr lang="en-US" dirty="0" smtClean="0">
                <a:solidFill>
                  <a:schemeClr val="tx1"/>
                </a:solidFill>
              </a:rPr>
              <a:t>Initial value of local : </a:t>
            </a:r>
            <a:r>
              <a:rPr lang="en-US" smtClean="0">
                <a:solidFill>
                  <a:schemeClr val="tx1"/>
                </a:solidFill>
              </a:rPr>
              <a:t>10 </a:t>
            </a:r>
          </a:p>
          <a:p>
            <a:pPr algn="l"/>
            <a:r>
              <a:rPr lang="en-US" smtClean="0">
                <a:solidFill>
                  <a:schemeClr val="tx1"/>
                </a:solidFill>
              </a:rPr>
              <a:t>Modified </a:t>
            </a:r>
            <a:r>
              <a:rPr lang="en-US" dirty="0" smtClean="0">
                <a:solidFill>
                  <a:schemeClr val="tx1"/>
                </a:solidFill>
              </a:rPr>
              <a:t>value of local: 100</a:t>
            </a:r>
            <a:endParaRPr lang="en-US"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990451656"/>
              </p:ext>
            </p:extLst>
          </p:nvPr>
        </p:nvGraphicFramePr>
        <p:xfrm>
          <a:off x="63644" y="685800"/>
          <a:ext cx="8775555" cy="4191000"/>
        </p:xfrm>
        <a:graphic>
          <a:graphicData uri="http://schemas.openxmlformats.org/drawingml/2006/table">
            <a:tbl>
              <a:tblPr/>
              <a:tblGrid>
                <a:gridCol w="8775555"/>
              </a:tblGrid>
              <a:tr h="4191000">
                <a:tc>
                  <a:txBody>
                    <a:bodyPr/>
                    <a:lstStyle/>
                    <a:p>
                      <a:pPr algn="l" rtl="0" fontAlgn="base"/>
                      <a:r>
                        <a:rPr lang="en-US" sz="1600" b="0" i="0" dirty="0">
                          <a:effectLst/>
                          <a:latin typeface="Consolas"/>
                        </a:rPr>
                        <a:t>/* Compile code with optimization option */</a:t>
                      </a:r>
                    </a:p>
                    <a:p>
                      <a:pPr algn="l" rtl="0" fontAlgn="base"/>
                      <a:r>
                        <a:rPr lang="en-US" sz="1600" b="0" i="0" dirty="0">
                          <a:effectLst/>
                          <a:latin typeface="Consolas"/>
                        </a:rPr>
                        <a:t>#include &lt;</a:t>
                      </a:r>
                      <a:r>
                        <a:rPr lang="en-US" sz="1600" b="0" i="0" dirty="0" err="1">
                          <a:effectLst/>
                          <a:latin typeface="Consolas"/>
                        </a:rPr>
                        <a:t>stdio.h</a:t>
                      </a:r>
                      <a:r>
                        <a:rPr lang="en-US" sz="1600" b="0" i="0" dirty="0">
                          <a:effectLst/>
                          <a:latin typeface="Consolas"/>
                        </a:rPr>
                        <a:t>&gt;</a:t>
                      </a:r>
                    </a:p>
                    <a:p>
                      <a:pPr algn="l" rtl="0" fontAlgn="base"/>
                      <a:r>
                        <a:rPr lang="en-US" sz="1600" b="0" i="0" dirty="0">
                          <a:effectLst/>
                          <a:latin typeface="Consolas"/>
                        </a:rPr>
                        <a:t> </a:t>
                      </a:r>
                    </a:p>
                    <a:p>
                      <a:pPr algn="l" rtl="0" fontAlgn="base"/>
                      <a:r>
                        <a:rPr lang="en-US" sz="1600" b="0" i="0" dirty="0" err="1">
                          <a:effectLst/>
                          <a:latin typeface="Consolas"/>
                        </a:rPr>
                        <a:t>int</a:t>
                      </a:r>
                      <a:r>
                        <a:rPr lang="en-US" sz="1600" b="0" i="0" dirty="0">
                          <a:effectLst/>
                          <a:latin typeface="Consolas"/>
                        </a:rPr>
                        <a:t> main(void)</a:t>
                      </a:r>
                    </a:p>
                    <a:p>
                      <a:pPr algn="l" rtl="0" fontAlgn="base"/>
                      <a:r>
                        <a:rPr lang="en-US" sz="1600" b="0" i="0" dirty="0">
                          <a:effectLst/>
                          <a:latin typeface="Consolas"/>
                        </a:rPr>
                        <a:t>{</a:t>
                      </a:r>
                    </a:p>
                    <a:p>
                      <a:pPr algn="l" rtl="0" fontAlgn="base"/>
                      <a:r>
                        <a:rPr lang="en-US" sz="1600" b="0" i="0" dirty="0">
                          <a:effectLst/>
                          <a:latin typeface="Consolas"/>
                        </a:rPr>
                        <a:t>    </a:t>
                      </a:r>
                      <a:r>
                        <a:rPr lang="en-US" sz="1600" b="0" i="0" dirty="0" err="1">
                          <a:effectLst/>
                          <a:latin typeface="Consolas"/>
                        </a:rPr>
                        <a:t>const</a:t>
                      </a:r>
                      <a:r>
                        <a:rPr lang="en-US" sz="1600" b="0" i="0" dirty="0">
                          <a:effectLst/>
                          <a:latin typeface="Consolas"/>
                        </a:rPr>
                        <a:t> volatile </a:t>
                      </a:r>
                      <a:r>
                        <a:rPr lang="en-US" sz="1600" b="0" i="0" dirty="0" err="1">
                          <a:effectLst/>
                          <a:latin typeface="Consolas"/>
                        </a:rPr>
                        <a:t>int</a:t>
                      </a:r>
                      <a:r>
                        <a:rPr lang="en-US" sz="1600" b="0" i="0" dirty="0">
                          <a:effectLst/>
                          <a:latin typeface="Consolas"/>
                        </a:rPr>
                        <a:t> local = 10;</a:t>
                      </a:r>
                    </a:p>
                    <a:p>
                      <a:pPr algn="l" rtl="0" fontAlgn="base"/>
                      <a:r>
                        <a:rPr lang="en-US" sz="1600" b="0" i="0" dirty="0">
                          <a:effectLst/>
                          <a:latin typeface="Consolas"/>
                        </a:rPr>
                        <a:t>    </a:t>
                      </a:r>
                      <a:r>
                        <a:rPr lang="en-US" sz="1600" b="0" i="0" dirty="0" err="1">
                          <a:effectLst/>
                          <a:latin typeface="Consolas"/>
                        </a:rPr>
                        <a:t>int</a:t>
                      </a:r>
                      <a:r>
                        <a:rPr lang="en-US" sz="1600" b="0" i="0" dirty="0">
                          <a:effectLst/>
                          <a:latin typeface="Consolas"/>
                        </a:rPr>
                        <a:t> *</a:t>
                      </a:r>
                      <a:r>
                        <a:rPr lang="en-US" sz="1600" b="0" i="0" dirty="0" err="1">
                          <a:effectLst/>
                          <a:latin typeface="Consolas"/>
                        </a:rPr>
                        <a:t>ptr</a:t>
                      </a:r>
                      <a:r>
                        <a:rPr lang="en-US" sz="1600" b="0" i="0" dirty="0">
                          <a:effectLst/>
                          <a:latin typeface="Consolas"/>
                        </a:rPr>
                        <a:t> = (</a:t>
                      </a:r>
                      <a:r>
                        <a:rPr lang="en-US" sz="1600" b="0" i="0" dirty="0" err="1">
                          <a:effectLst/>
                          <a:latin typeface="Consolas"/>
                        </a:rPr>
                        <a:t>int</a:t>
                      </a:r>
                      <a:r>
                        <a:rPr lang="en-US" sz="1600" b="0" i="0" dirty="0">
                          <a:effectLst/>
                          <a:latin typeface="Consolas"/>
                        </a:rPr>
                        <a:t>*) &amp;local;</a:t>
                      </a:r>
                    </a:p>
                    <a:p>
                      <a:pPr algn="l" rtl="0" fontAlgn="base"/>
                      <a:r>
                        <a:rPr lang="en-US" sz="1600" b="0" i="0" dirty="0">
                          <a:effectLst/>
                          <a:latin typeface="Consolas"/>
                        </a:rPr>
                        <a:t> </a:t>
                      </a:r>
                    </a:p>
                    <a:p>
                      <a:pPr algn="l" rtl="0" fontAlgn="base"/>
                      <a:r>
                        <a:rPr lang="en-US" sz="1600" b="0" i="0" dirty="0">
                          <a:effectLst/>
                          <a:latin typeface="Consolas"/>
                        </a:rPr>
                        <a:t>    </a:t>
                      </a:r>
                      <a:r>
                        <a:rPr lang="en-US" sz="1600" b="0" i="0" dirty="0" err="1">
                          <a:effectLst/>
                          <a:latin typeface="Consolas"/>
                        </a:rPr>
                        <a:t>printf</a:t>
                      </a:r>
                      <a:r>
                        <a:rPr lang="en-US" sz="1600" b="0" i="0" dirty="0">
                          <a:effectLst/>
                          <a:latin typeface="Consolas"/>
                        </a:rPr>
                        <a:t>("Initial value of local : %d \n", local);</a:t>
                      </a:r>
                    </a:p>
                    <a:p>
                      <a:pPr algn="l" rtl="0" fontAlgn="base"/>
                      <a:r>
                        <a:rPr lang="en-US" sz="1600" b="0" i="0" dirty="0">
                          <a:effectLst/>
                          <a:latin typeface="Consolas"/>
                        </a:rPr>
                        <a:t> </a:t>
                      </a:r>
                    </a:p>
                    <a:p>
                      <a:pPr algn="l" rtl="0" fontAlgn="base"/>
                      <a:r>
                        <a:rPr lang="en-US" sz="1600" b="0" i="0" dirty="0">
                          <a:effectLst/>
                          <a:latin typeface="Consolas"/>
                        </a:rPr>
                        <a:t>    *</a:t>
                      </a:r>
                      <a:r>
                        <a:rPr lang="en-US" sz="1600" b="0" i="0" dirty="0" err="1">
                          <a:effectLst/>
                          <a:latin typeface="Consolas"/>
                        </a:rPr>
                        <a:t>ptr</a:t>
                      </a:r>
                      <a:r>
                        <a:rPr lang="en-US" sz="1600" b="0" i="0" dirty="0">
                          <a:effectLst/>
                          <a:latin typeface="Consolas"/>
                        </a:rPr>
                        <a:t> = 100;</a:t>
                      </a:r>
                    </a:p>
                    <a:p>
                      <a:pPr algn="l" rtl="0" fontAlgn="base"/>
                      <a:r>
                        <a:rPr lang="en-US" sz="1600" b="0" i="0" dirty="0">
                          <a:effectLst/>
                          <a:latin typeface="Consolas"/>
                        </a:rPr>
                        <a:t> </a:t>
                      </a:r>
                    </a:p>
                    <a:p>
                      <a:pPr algn="l" rtl="0" fontAlgn="base"/>
                      <a:r>
                        <a:rPr lang="en-US" sz="1600" b="0" i="0" dirty="0">
                          <a:effectLst/>
                          <a:latin typeface="Consolas"/>
                        </a:rPr>
                        <a:t>    </a:t>
                      </a:r>
                      <a:r>
                        <a:rPr lang="en-US" sz="1600" b="0" i="0" dirty="0" err="1">
                          <a:effectLst/>
                          <a:latin typeface="Consolas"/>
                        </a:rPr>
                        <a:t>printf</a:t>
                      </a:r>
                      <a:r>
                        <a:rPr lang="en-US" sz="1600" b="0" i="0" dirty="0">
                          <a:effectLst/>
                          <a:latin typeface="Consolas"/>
                        </a:rPr>
                        <a:t>("Modified value of local: %d \n", local);</a:t>
                      </a:r>
                    </a:p>
                    <a:p>
                      <a:pPr algn="l" rtl="0" fontAlgn="base"/>
                      <a:r>
                        <a:rPr lang="en-US" sz="1600" b="0" i="0" dirty="0">
                          <a:effectLst/>
                          <a:latin typeface="Consolas"/>
                        </a:rPr>
                        <a:t> </a:t>
                      </a:r>
                    </a:p>
                    <a:p>
                      <a:pPr algn="l" rtl="0" fontAlgn="base"/>
                      <a:r>
                        <a:rPr lang="en-US" sz="1600" b="0" i="0" dirty="0">
                          <a:effectLst/>
                          <a:latin typeface="Consolas"/>
                        </a:rPr>
                        <a:t>    return 0;</a:t>
                      </a:r>
                    </a:p>
                    <a:p>
                      <a:pPr algn="l" rtl="0" fontAlgn="base"/>
                      <a:r>
                        <a:rPr lang="en-US" sz="1600" b="0" i="0" dirty="0">
                          <a:effectLst/>
                          <a:latin typeface="Consolas"/>
                        </a:rPr>
                        <a:t>}</a:t>
                      </a:r>
                    </a:p>
                  </a:txBody>
                  <a:tcPr marL="0" marR="0" marT="0" marB="0" anchor="ctr">
                    <a:lnL>
                      <a:noFill/>
                    </a:lnL>
                    <a:lnR>
                      <a:noFill/>
                    </a:lnR>
                    <a:lnT>
                      <a:noFill/>
                    </a:lnT>
                    <a:lnB>
                      <a:noFill/>
                    </a:lnB>
                  </a:tcPr>
                </a:tc>
              </a:tr>
            </a:tbl>
          </a:graphicData>
        </a:graphic>
      </p:graphicFrame>
      <p:sp>
        <p:nvSpPr>
          <p:cNvPr id="9" name="Rectangle 4"/>
          <p:cNvSpPr>
            <a:spLocks noChangeArrowheads="1"/>
          </p:cNvSpPr>
          <p:nvPr/>
        </p:nvSpPr>
        <p:spPr bwMode="auto">
          <a:xfrm>
            <a:off x="2252663" y="1546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70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4170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855"/>
            <a:ext cx="7772400" cy="595745"/>
          </a:xfrm>
        </p:spPr>
        <p:txBody>
          <a:bodyPr>
            <a:normAutofit fontScale="90000"/>
          </a:bodyPr>
          <a:lstStyle/>
          <a:p>
            <a:r>
              <a:rPr lang="en-US" dirty="0" smtClean="0"/>
              <a:t>Volatile</a:t>
            </a:r>
            <a:endParaRPr lang="en-US" dirty="0"/>
          </a:p>
        </p:txBody>
      </p:sp>
      <p:sp>
        <p:nvSpPr>
          <p:cNvPr id="3" name="Subtitle 2"/>
          <p:cNvSpPr>
            <a:spLocks noGrp="1"/>
          </p:cNvSpPr>
          <p:nvPr>
            <p:ph type="subTitle"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4170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108</Words>
  <Application>Microsoft Office PowerPoint</Application>
  <PresentationFormat>On-screen Show (4:3)</PresentationFormat>
  <Paragraphs>66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Volatile</vt:lpstr>
      <vt:lpstr>Volatile</vt:lpstr>
      <vt:lpstr>Volatile</vt:lpstr>
      <vt:lpstr>Volatile</vt:lpstr>
      <vt:lpstr>Volatile</vt:lpstr>
      <vt:lpstr>Volatile</vt:lpstr>
      <vt:lpstr>Volatile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Volatile</dc:title>
  <dc:creator>KMIT</dc:creator>
  <cp:lastModifiedBy>KMIT</cp:lastModifiedBy>
  <cp:revision>21</cp:revision>
  <dcterms:created xsi:type="dcterms:W3CDTF">2015-02-05T04:42:09Z</dcterms:created>
  <dcterms:modified xsi:type="dcterms:W3CDTF">2015-02-05T05:09:26Z</dcterms:modified>
</cp:coreProperties>
</file>