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 id="274" r:id="rId50"/>
    <p:sldId id="275" r:id="rId51"/>
    <p:sldId id="276" r:id="rId52"/>
    <p:sldId id="277" r:id="rId53"/>
    <p:sldId id="278" r:id="rId54"/>
    <p:sldId id="279" r:id="rId55"/>
    <p:sldId id="280" r:id="rId56"/>
    <p:sldId id="281" r:id="rId57"/>
    <p:sldId id="282" r:id="rId58"/>
    <p:sldId id="283" r:id="rId59"/>
    <p:sldId id="284" r:id="rId6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sap" charset="1" panose="020F0504030202060203"/>
      <p:regular r:id="rId10"/>
    </p:embeddedFont>
    <p:embeddedFont>
      <p:font typeface="Asap Bold" charset="1" panose="020F0804030202060203"/>
      <p:regular r:id="rId11"/>
    </p:embeddedFont>
    <p:embeddedFont>
      <p:font typeface="Asap Italics" charset="1" panose="020F05040302020D0203"/>
      <p:regular r:id="rId12"/>
    </p:embeddedFont>
    <p:embeddedFont>
      <p:font typeface="Asap Bold Italics" charset="1" panose="020F08040302020D0203"/>
      <p:regular r:id="rId13"/>
    </p:embeddedFont>
    <p:embeddedFont>
      <p:font typeface="Asap Medium" charset="1" panose="020F0604030202060203"/>
      <p:regular r:id="rId14"/>
    </p:embeddedFont>
    <p:embeddedFont>
      <p:font typeface="Asap Medium Italics" charset="1" panose="020F06040302020D0203"/>
      <p:regular r:id="rId15"/>
    </p:embeddedFont>
    <p:embeddedFont>
      <p:font typeface="Asap Semi-Bold" charset="1" panose="020F0704030202060203"/>
      <p:regular r:id="rId16"/>
    </p:embeddedFont>
    <p:embeddedFont>
      <p:font typeface="Asap Semi-Bold Italics" charset="1" panose="020F07040302020D0203"/>
      <p:regular r:id="rId17"/>
    </p:embeddedFont>
    <p:embeddedFont>
      <p:font typeface="Now" charset="1" panose="00000500000000000000"/>
      <p:regular r:id="rId18"/>
    </p:embeddedFont>
    <p:embeddedFont>
      <p:font typeface="Now Bold" charset="1" panose="00000800000000000000"/>
      <p:regular r:id="rId19"/>
    </p:embeddedFont>
    <p:embeddedFont>
      <p:font typeface="Now Thin" charset="1" panose="00000300000000000000"/>
      <p:regular r:id="rId20"/>
    </p:embeddedFont>
    <p:embeddedFont>
      <p:font typeface="Now Light" charset="1" panose="00000400000000000000"/>
      <p:regular r:id="rId21"/>
    </p:embeddedFont>
    <p:embeddedFont>
      <p:font typeface="Now Medium" charset="1" panose="00000600000000000000"/>
      <p:regular r:id="rId22"/>
    </p:embeddedFont>
    <p:embeddedFont>
      <p:font typeface="Now Heavy" charset="1" panose="00000A00000000000000"/>
      <p:regular r:id="rId23"/>
    </p:embeddedFont>
    <p:embeddedFont>
      <p:font typeface="Open Sans" charset="1" panose="020B0606030504020204"/>
      <p:regular r:id="rId24"/>
    </p:embeddedFont>
    <p:embeddedFont>
      <p:font typeface="Open Sans Bold" charset="1" panose="020B0806030504020204"/>
      <p:regular r:id="rId25"/>
    </p:embeddedFont>
    <p:embeddedFont>
      <p:font typeface="Open Sans Italics" charset="1" panose="020B0606030504020204"/>
      <p:regular r:id="rId26"/>
    </p:embeddedFont>
    <p:embeddedFont>
      <p:font typeface="Open Sans Bold Italics" charset="1" panose="020B0806030504020204"/>
      <p:regular r:id="rId27"/>
    </p:embeddedFont>
    <p:embeddedFont>
      <p:font typeface="Open Sans Light" charset="1" panose="020B0306030504020204"/>
      <p:regular r:id="rId28"/>
    </p:embeddedFont>
    <p:embeddedFont>
      <p:font typeface="Open Sans Light Italics" charset="1" panose="020B0306030504020204"/>
      <p:regular r:id="rId29"/>
    </p:embeddedFont>
    <p:embeddedFont>
      <p:font typeface="Open Sans Ultra-Bold" charset="1" panose="00000000000000000000"/>
      <p:regular r:id="rId30"/>
    </p:embeddedFont>
    <p:embeddedFont>
      <p:font typeface="Open Sans Ultra-Bold Italics" charset="1" panose="000000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slides/slide11.xml" Type="http://schemas.openxmlformats.org/officeDocument/2006/relationships/slide"/><Relationship Id="rId43" Target="slides/slide12.xml" Type="http://schemas.openxmlformats.org/officeDocument/2006/relationships/slide"/><Relationship Id="rId44" Target="slides/slide13.xml" Type="http://schemas.openxmlformats.org/officeDocument/2006/relationships/slide"/><Relationship Id="rId45" Target="slides/slide14.xml" Type="http://schemas.openxmlformats.org/officeDocument/2006/relationships/slide"/><Relationship Id="rId46" Target="slides/slide15.xml" Type="http://schemas.openxmlformats.org/officeDocument/2006/relationships/slide"/><Relationship Id="rId47" Target="slides/slide16.xml" Type="http://schemas.openxmlformats.org/officeDocument/2006/relationships/slide"/><Relationship Id="rId48" Target="slides/slide17.xml" Type="http://schemas.openxmlformats.org/officeDocument/2006/relationships/slide"/><Relationship Id="rId49" Target="slides/slide18.xml" Type="http://schemas.openxmlformats.org/officeDocument/2006/relationships/slide"/><Relationship Id="rId5" Target="tableStyles.xml" Type="http://schemas.openxmlformats.org/officeDocument/2006/relationships/tableStyles"/><Relationship Id="rId50" Target="slides/slide19.xml" Type="http://schemas.openxmlformats.org/officeDocument/2006/relationships/slide"/><Relationship Id="rId51" Target="slides/slide20.xml" Type="http://schemas.openxmlformats.org/officeDocument/2006/relationships/slide"/><Relationship Id="rId52" Target="slides/slide21.xml" Type="http://schemas.openxmlformats.org/officeDocument/2006/relationships/slide"/><Relationship Id="rId53" Target="slides/slide22.xml" Type="http://schemas.openxmlformats.org/officeDocument/2006/relationships/slide"/><Relationship Id="rId54" Target="slides/slide23.xml" Type="http://schemas.openxmlformats.org/officeDocument/2006/relationships/slide"/><Relationship Id="rId55" Target="slides/slide24.xml" Type="http://schemas.openxmlformats.org/officeDocument/2006/relationships/slide"/><Relationship Id="rId56" Target="slides/slide25.xml" Type="http://schemas.openxmlformats.org/officeDocument/2006/relationships/slide"/><Relationship Id="rId57" Target="slides/slide26.xml" Type="http://schemas.openxmlformats.org/officeDocument/2006/relationships/slide"/><Relationship Id="rId58" Target="slides/slide27.xml" Type="http://schemas.openxmlformats.org/officeDocument/2006/relationships/slide"/><Relationship Id="rId59" Target="slides/slide28.xml" Type="http://schemas.openxmlformats.org/officeDocument/2006/relationships/slide"/><Relationship Id="rId6" Target="fonts/font6.fntdata" Type="http://schemas.openxmlformats.org/officeDocument/2006/relationships/font"/><Relationship Id="rId60" Target="slides/slide29.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4.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5.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6.png" Type="http://schemas.openxmlformats.org/officeDocument/2006/relationships/image"/><Relationship Id="rId8" Target="../media/image17.png" Type="http://schemas.openxmlformats.org/officeDocument/2006/relationships/image"/><Relationship Id="rId9" Target="../media/image18.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9.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4330" y="0"/>
            <a:ext cx="288550" cy="6041897"/>
            <a:chOff x="0" y="0"/>
            <a:chExt cx="75997" cy="1591282"/>
          </a:xfrm>
        </p:grpSpPr>
        <p:sp>
          <p:nvSpPr>
            <p:cNvPr name="Freeform 3" id="3"/>
            <p:cNvSpPr/>
            <p:nvPr/>
          </p:nvSpPr>
          <p:spPr>
            <a:xfrm flipH="false" flipV="false" rot="0">
              <a:off x="0" y="0"/>
              <a:ext cx="75997" cy="1591282"/>
            </a:xfrm>
            <a:custGeom>
              <a:avLst/>
              <a:gdLst/>
              <a:ahLst/>
              <a:cxnLst/>
              <a:rect r="r" b="b" t="t" l="l"/>
              <a:pathLst>
                <a:path h="1591282" w="75997">
                  <a:moveTo>
                    <a:pt x="0" y="0"/>
                  </a:moveTo>
                  <a:lnTo>
                    <a:pt x="75997" y="0"/>
                  </a:lnTo>
                  <a:lnTo>
                    <a:pt x="75997" y="1591282"/>
                  </a:lnTo>
                  <a:lnTo>
                    <a:pt x="0" y="1591282"/>
                  </a:lnTo>
                  <a:close/>
                </a:path>
              </a:pathLst>
            </a:custGeom>
            <a:solidFill>
              <a:srgbClr val="F9B314"/>
            </a:solidFill>
          </p:spPr>
        </p:sp>
        <p:sp>
          <p:nvSpPr>
            <p:cNvPr name="TextBox 4" id="4"/>
            <p:cNvSpPr txBox="true"/>
            <p:nvPr/>
          </p:nvSpPr>
          <p:spPr>
            <a:xfrm>
              <a:off x="0" y="-38100"/>
              <a:ext cx="75997" cy="162938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829775" y="2014874"/>
            <a:ext cx="12853713" cy="4027170"/>
          </a:xfrm>
          <a:prstGeom prst="rect">
            <a:avLst/>
          </a:prstGeom>
        </p:spPr>
        <p:txBody>
          <a:bodyPr anchor="t" rtlCol="false" tIns="0" lIns="0" bIns="0" rIns="0">
            <a:spAutoFit/>
          </a:bodyPr>
          <a:lstStyle/>
          <a:p>
            <a:pPr>
              <a:lnSpc>
                <a:spcPts val="10560"/>
              </a:lnSpc>
            </a:pPr>
            <a:r>
              <a:rPr lang="en-US" sz="9600">
                <a:solidFill>
                  <a:srgbClr val="1211CA"/>
                </a:solidFill>
                <a:latin typeface="Open Sans Ultra-Bold"/>
              </a:rPr>
              <a:t>KHAI THÁC DỮ LIỆU VÀ KHAI PHÁ TRI THỨC</a:t>
            </a:r>
            <a:r>
              <a:rPr lang="en-US" sz="9600">
                <a:solidFill>
                  <a:srgbClr val="1211CA"/>
                </a:solidFill>
                <a:latin typeface="Open Sans Ultra-Bold"/>
              </a:rPr>
              <a:t> </a:t>
            </a:r>
          </a:p>
        </p:txBody>
      </p:sp>
      <p:sp>
        <p:nvSpPr>
          <p:cNvPr name="TextBox 6" id="6"/>
          <p:cNvSpPr txBox="true"/>
          <p:nvPr/>
        </p:nvSpPr>
        <p:spPr>
          <a:xfrm rot="0">
            <a:off x="2829775" y="6599059"/>
            <a:ext cx="9288593" cy="1139825"/>
          </a:xfrm>
          <a:prstGeom prst="rect">
            <a:avLst/>
          </a:prstGeom>
        </p:spPr>
        <p:txBody>
          <a:bodyPr anchor="t" rtlCol="false" tIns="0" lIns="0" bIns="0" rIns="0">
            <a:spAutoFit/>
          </a:bodyPr>
          <a:lstStyle/>
          <a:p>
            <a:pPr>
              <a:lnSpc>
                <a:spcPts val="8800"/>
              </a:lnSpc>
            </a:pPr>
            <a:r>
              <a:rPr lang="en-US" sz="8000">
                <a:solidFill>
                  <a:srgbClr val="F9B314"/>
                </a:solidFill>
                <a:latin typeface="Open Sans Ultra-Bold"/>
              </a:rPr>
              <a:t>NHÓM 14</a:t>
            </a:r>
          </a:p>
        </p:txBody>
      </p:sp>
      <p:sp>
        <p:nvSpPr>
          <p:cNvPr name="TextBox 7" id="7"/>
          <p:cNvSpPr txBox="true"/>
          <p:nvPr/>
        </p:nvSpPr>
        <p:spPr>
          <a:xfrm rot="-5400000">
            <a:off x="-707253" y="6890150"/>
            <a:ext cx="3974630" cy="481330"/>
          </a:xfrm>
          <a:prstGeom prst="rect">
            <a:avLst/>
          </a:prstGeom>
        </p:spPr>
        <p:txBody>
          <a:bodyPr anchor="t" rtlCol="false" tIns="0" lIns="0" bIns="0" rIns="0">
            <a:spAutoFit/>
          </a:bodyPr>
          <a:lstStyle/>
          <a:p>
            <a:pPr>
              <a:lnSpc>
                <a:spcPts val="3920"/>
              </a:lnSpc>
            </a:pPr>
            <a:r>
              <a:rPr lang="en-US" sz="2800">
                <a:solidFill>
                  <a:srgbClr val="101010"/>
                </a:solidFill>
                <a:latin typeface="Open Sans"/>
              </a:rPr>
              <a:t>DATA MINING</a:t>
            </a:r>
          </a:p>
        </p:txBody>
      </p:sp>
      <p:sp>
        <p:nvSpPr>
          <p:cNvPr name="Freeform 8" id="8"/>
          <p:cNvSpPr/>
          <p:nvPr/>
        </p:nvSpPr>
        <p:spPr>
          <a:xfrm flipH="false" flipV="false" rot="0">
            <a:off x="15972772"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91"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3" id="3"/>
          <p:cNvSpPr txBox="true"/>
          <p:nvPr/>
        </p:nvSpPr>
        <p:spPr>
          <a:xfrm rot="0">
            <a:off x="1028700" y="2637499"/>
            <a:ext cx="16148801" cy="4311142"/>
          </a:xfrm>
          <a:prstGeom prst="rect">
            <a:avLst/>
          </a:prstGeom>
        </p:spPr>
        <p:txBody>
          <a:bodyPr anchor="t" rtlCol="false" tIns="0" lIns="0" bIns="0" rIns="0">
            <a:spAutoFit/>
          </a:bodyPr>
          <a:lstStyle/>
          <a:p>
            <a:pPr algn="just" marL="759967" indent="-379984" lvl="1">
              <a:lnSpc>
                <a:spcPts val="4927"/>
              </a:lnSpc>
              <a:buFont typeface="Arial"/>
              <a:buChar char="•"/>
            </a:pPr>
            <a:r>
              <a:rPr lang="en-US" sz="3519">
                <a:solidFill>
                  <a:srgbClr val="2D262A"/>
                </a:solidFill>
                <a:latin typeface="Open Sans"/>
              </a:rPr>
              <a:t>Tham số lambda kiểm soát mức độ ảnh hưởng của regularization.</a:t>
            </a:r>
          </a:p>
          <a:p>
            <a:pPr algn="just">
              <a:lnSpc>
                <a:spcPts val="4927"/>
              </a:lnSpc>
            </a:pPr>
          </a:p>
          <a:p>
            <a:pPr algn="just" marL="759967" indent="-379984" lvl="1">
              <a:lnSpc>
                <a:spcPts val="4927"/>
              </a:lnSpc>
              <a:buFont typeface="Arial"/>
              <a:buChar char="•"/>
            </a:pPr>
            <a:r>
              <a:rPr lang="en-US" sz="3519">
                <a:solidFill>
                  <a:srgbClr val="2D262A"/>
                </a:solidFill>
                <a:latin typeface="Open Sans"/>
              </a:rPr>
              <a:t>Lambda lớn hơn dẫn đến regularization mạnh hơn và mô hình đơn giản hơn.</a:t>
            </a:r>
          </a:p>
          <a:p>
            <a:pPr algn="just">
              <a:lnSpc>
                <a:spcPts val="4927"/>
              </a:lnSpc>
            </a:pPr>
          </a:p>
          <a:p>
            <a:pPr algn="just" marL="759967" indent="-379984" lvl="1">
              <a:lnSpc>
                <a:spcPts val="4927"/>
              </a:lnSpc>
              <a:buFont typeface="Arial"/>
              <a:buChar char="•"/>
            </a:pPr>
            <a:r>
              <a:rPr lang="en-US" sz="3519">
                <a:solidFill>
                  <a:srgbClr val="2D262A"/>
                </a:solidFill>
                <a:latin typeface="Open Sans"/>
              </a:rPr>
              <a:t>Lambda tối ưu thường được tìm kiếm thông qua kỹ thuật cross-validation.</a:t>
            </a:r>
          </a:p>
          <a:p>
            <a:pPr algn="just">
              <a:lnSpc>
                <a:spcPts val="4927"/>
              </a:lnSpc>
            </a:pPr>
          </a:p>
        </p:txBody>
      </p:sp>
      <p:sp>
        <p:nvSpPr>
          <p:cNvPr name="Freeform 4" id="4"/>
          <p:cNvSpPr/>
          <p:nvPr/>
        </p:nvSpPr>
        <p:spPr>
          <a:xfrm flipH="true" flipV="false" rot="-10258009">
            <a:off x="-2674788" y="8944012"/>
            <a:ext cx="10634953" cy="7173759"/>
          </a:xfrm>
          <a:custGeom>
            <a:avLst/>
            <a:gdLst/>
            <a:ahLst/>
            <a:cxnLst/>
            <a:rect r="r" b="b" t="t" l="l"/>
            <a:pathLst>
              <a:path h="7173759" w="10634953">
                <a:moveTo>
                  <a:pt x="10634953" y="0"/>
                </a:moveTo>
                <a:lnTo>
                  <a:pt x="0" y="0"/>
                </a:lnTo>
                <a:lnTo>
                  <a:pt x="0" y="7173759"/>
                </a:lnTo>
                <a:lnTo>
                  <a:pt x="10634953" y="7173759"/>
                </a:lnTo>
                <a:lnTo>
                  <a:pt x="1063495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396238" y="-1724265"/>
            <a:ext cx="6334896" cy="4261657"/>
          </a:xfrm>
          <a:custGeom>
            <a:avLst/>
            <a:gdLst/>
            <a:ahLst/>
            <a:cxnLst/>
            <a:rect r="r" b="b" t="t" l="l"/>
            <a:pathLst>
              <a:path h="4261657" w="6334896">
                <a:moveTo>
                  <a:pt x="0" y="0"/>
                </a:moveTo>
                <a:lnTo>
                  <a:pt x="6334895" y="0"/>
                </a:lnTo>
                <a:lnTo>
                  <a:pt x="6334895" y="4261657"/>
                </a:lnTo>
                <a:lnTo>
                  <a:pt x="0" y="42616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3816332" y="864140"/>
            <a:ext cx="11863309" cy="1582928"/>
          </a:xfrm>
          <a:prstGeom prst="rect">
            <a:avLst/>
          </a:prstGeom>
        </p:spPr>
        <p:txBody>
          <a:bodyPr anchor="t" rtlCol="false" tIns="0" lIns="0" bIns="0" rIns="0">
            <a:spAutoFit/>
          </a:bodyPr>
          <a:lstStyle/>
          <a:p>
            <a:pPr>
              <a:lnSpc>
                <a:spcPts val="6015"/>
              </a:lnSpc>
            </a:pPr>
            <a:r>
              <a:rPr lang="en-US" sz="6399">
                <a:solidFill>
                  <a:srgbClr val="1211CA"/>
                </a:solidFill>
                <a:latin typeface="Open Sans Heavy"/>
              </a:rPr>
              <a:t>Lựa chọn tham số lambda</a:t>
            </a:r>
          </a:p>
          <a:p>
            <a:pPr>
              <a:lnSpc>
                <a:spcPts val="6015"/>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72772"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3" id="3"/>
          <p:cNvSpPr txBox="true"/>
          <p:nvPr/>
        </p:nvSpPr>
        <p:spPr>
          <a:xfrm rot="0">
            <a:off x="1066800" y="823399"/>
            <a:ext cx="14051891" cy="1582928"/>
          </a:xfrm>
          <a:prstGeom prst="rect">
            <a:avLst/>
          </a:prstGeom>
        </p:spPr>
        <p:txBody>
          <a:bodyPr anchor="t" rtlCol="false" tIns="0" lIns="0" bIns="0" rIns="0">
            <a:spAutoFit/>
          </a:bodyPr>
          <a:lstStyle/>
          <a:p>
            <a:pPr>
              <a:lnSpc>
                <a:spcPts val="6015"/>
              </a:lnSpc>
            </a:pPr>
            <a:r>
              <a:rPr lang="en-US" sz="6399">
                <a:solidFill>
                  <a:srgbClr val="1211CA"/>
                </a:solidFill>
                <a:latin typeface="Open Sans Bold"/>
              </a:rPr>
              <a:t>2. Gradient Descent Variants</a:t>
            </a:r>
          </a:p>
          <a:p>
            <a:pPr>
              <a:lnSpc>
                <a:spcPts val="6015"/>
              </a:lnSpc>
            </a:pPr>
          </a:p>
        </p:txBody>
      </p:sp>
      <p:sp>
        <p:nvSpPr>
          <p:cNvPr name="TextBox 4" id="4"/>
          <p:cNvSpPr txBox="true"/>
          <p:nvPr/>
        </p:nvSpPr>
        <p:spPr>
          <a:xfrm rot="0">
            <a:off x="1028700" y="2695973"/>
            <a:ext cx="16101686" cy="4238625"/>
          </a:xfrm>
          <a:prstGeom prst="rect">
            <a:avLst/>
          </a:prstGeom>
        </p:spPr>
        <p:txBody>
          <a:bodyPr anchor="t" rtlCol="false" tIns="0" lIns="0" bIns="0" rIns="0">
            <a:spAutoFit/>
          </a:bodyPr>
          <a:lstStyle/>
          <a:p>
            <a:pPr algn="just">
              <a:lnSpc>
                <a:spcPts val="5040"/>
              </a:lnSpc>
            </a:pPr>
            <a:r>
              <a:rPr lang="en-US" sz="3600">
                <a:solidFill>
                  <a:srgbClr val="2D262A"/>
                </a:solidFill>
                <a:latin typeface="Open Sans"/>
              </a:rPr>
              <a:t>Gradient Descent là một kỹ thuật tối ưu hóa phổ biến trong ML và Học sâu và nó có thể được sử dụng với hầu hết các thuật toán học tập. Gradient là độ dốc của một hàm. Nó đo lường mức độ thay đổi của một biến để đáp ứng với những thay đổi của một biến khác. Về mặt toán học, Gradient Descent là một hàm lồi có đầu ra là đạo hàm riêng của một tập các tham số đầu vào của nó. Gradient càng lớn thì độ dốc càng lớn.</a:t>
            </a:r>
          </a:p>
          <a:p>
            <a:pPr>
              <a:lnSpc>
                <a:spcPts val="3359"/>
              </a:lnSpc>
            </a:pPr>
          </a:p>
        </p:txBody>
      </p:sp>
      <p:sp>
        <p:nvSpPr>
          <p:cNvPr name="Freeform 5" id="5"/>
          <p:cNvSpPr/>
          <p:nvPr/>
        </p:nvSpPr>
        <p:spPr>
          <a:xfrm flipH="false" flipV="false" rot="0">
            <a:off x="1338022" y="1644229"/>
            <a:ext cx="4238684" cy="516349"/>
          </a:xfrm>
          <a:custGeom>
            <a:avLst/>
            <a:gdLst/>
            <a:ahLst/>
            <a:cxnLst/>
            <a:rect r="r" b="b" t="t" l="l"/>
            <a:pathLst>
              <a:path h="516349" w="4238684">
                <a:moveTo>
                  <a:pt x="0" y="0"/>
                </a:moveTo>
                <a:lnTo>
                  <a:pt x="4238683" y="0"/>
                </a:lnTo>
                <a:lnTo>
                  <a:pt x="4238683" y="516349"/>
                </a:lnTo>
                <a:lnTo>
                  <a:pt x="0" y="5163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6846634">
            <a:off x="12620636" y="7429500"/>
            <a:ext cx="7315200" cy="3657600"/>
          </a:xfrm>
          <a:custGeom>
            <a:avLst/>
            <a:gdLst/>
            <a:ahLst/>
            <a:cxnLst/>
            <a:rect r="r" b="b" t="t" l="l"/>
            <a:pathLst>
              <a:path h="3657600" w="7315200">
                <a:moveTo>
                  <a:pt x="0" y="0"/>
                </a:moveTo>
                <a:lnTo>
                  <a:pt x="7315200" y="0"/>
                </a:lnTo>
                <a:lnTo>
                  <a:pt x="7315200" y="3657600"/>
                </a:lnTo>
                <a:lnTo>
                  <a:pt x="0" y="36576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72772"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3" id="3"/>
          <p:cNvSpPr txBox="true"/>
          <p:nvPr/>
        </p:nvSpPr>
        <p:spPr>
          <a:xfrm rot="0">
            <a:off x="1066800" y="823399"/>
            <a:ext cx="13462528" cy="1582928"/>
          </a:xfrm>
          <a:prstGeom prst="rect">
            <a:avLst/>
          </a:prstGeom>
        </p:spPr>
        <p:txBody>
          <a:bodyPr anchor="t" rtlCol="false" tIns="0" lIns="0" bIns="0" rIns="0">
            <a:spAutoFit/>
          </a:bodyPr>
          <a:lstStyle/>
          <a:p>
            <a:pPr>
              <a:lnSpc>
                <a:spcPts val="6015"/>
              </a:lnSpc>
            </a:pPr>
            <a:r>
              <a:rPr lang="en-US" sz="6399">
                <a:solidFill>
                  <a:srgbClr val="1211CA"/>
                </a:solidFill>
                <a:latin typeface="Open Sans Bold"/>
              </a:rPr>
              <a:t>2. Gradient Descent Variants</a:t>
            </a:r>
          </a:p>
          <a:p>
            <a:pPr>
              <a:lnSpc>
                <a:spcPts val="6015"/>
              </a:lnSpc>
            </a:pPr>
          </a:p>
        </p:txBody>
      </p:sp>
      <p:sp>
        <p:nvSpPr>
          <p:cNvPr name="Freeform 4" id="4"/>
          <p:cNvSpPr/>
          <p:nvPr/>
        </p:nvSpPr>
        <p:spPr>
          <a:xfrm flipH="false" flipV="false" rot="0">
            <a:off x="1338022" y="1644229"/>
            <a:ext cx="4238684" cy="516349"/>
          </a:xfrm>
          <a:custGeom>
            <a:avLst/>
            <a:gdLst/>
            <a:ahLst/>
            <a:cxnLst/>
            <a:rect r="r" b="b" t="t" l="l"/>
            <a:pathLst>
              <a:path h="516349" w="4238684">
                <a:moveTo>
                  <a:pt x="0" y="0"/>
                </a:moveTo>
                <a:lnTo>
                  <a:pt x="4238683" y="0"/>
                </a:lnTo>
                <a:lnTo>
                  <a:pt x="4238683" y="516349"/>
                </a:lnTo>
                <a:lnTo>
                  <a:pt x="0" y="5163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6846634">
            <a:off x="12620636" y="7429500"/>
            <a:ext cx="7315200" cy="3657600"/>
          </a:xfrm>
          <a:custGeom>
            <a:avLst/>
            <a:gdLst/>
            <a:ahLst/>
            <a:cxnLst/>
            <a:rect r="r" b="b" t="t" l="l"/>
            <a:pathLst>
              <a:path h="3657600" w="7315200">
                <a:moveTo>
                  <a:pt x="0" y="0"/>
                </a:moveTo>
                <a:lnTo>
                  <a:pt x="7315200" y="0"/>
                </a:lnTo>
                <a:lnTo>
                  <a:pt x="7315200" y="3657600"/>
                </a:lnTo>
                <a:lnTo>
                  <a:pt x="0" y="36576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392776" y="4403080"/>
            <a:ext cx="9502448" cy="5713537"/>
          </a:xfrm>
          <a:custGeom>
            <a:avLst/>
            <a:gdLst/>
            <a:ahLst/>
            <a:cxnLst/>
            <a:rect r="r" b="b" t="t" l="l"/>
            <a:pathLst>
              <a:path h="5713537" w="9502448">
                <a:moveTo>
                  <a:pt x="0" y="0"/>
                </a:moveTo>
                <a:lnTo>
                  <a:pt x="9502448" y="0"/>
                </a:lnTo>
                <a:lnTo>
                  <a:pt x="9502448" y="5713537"/>
                </a:lnTo>
                <a:lnTo>
                  <a:pt x="0" y="5713537"/>
                </a:lnTo>
                <a:lnTo>
                  <a:pt x="0" y="0"/>
                </a:lnTo>
                <a:close/>
              </a:path>
            </a:pathLst>
          </a:custGeom>
          <a:blipFill>
            <a:blip r:embed="rId7"/>
            <a:stretch>
              <a:fillRect l="0" t="-1600" r="0" b="-1600"/>
            </a:stretch>
          </a:blipFill>
        </p:spPr>
      </p:sp>
      <p:sp>
        <p:nvSpPr>
          <p:cNvPr name="TextBox 7" id="7"/>
          <p:cNvSpPr txBox="true"/>
          <p:nvPr/>
        </p:nvSpPr>
        <p:spPr>
          <a:xfrm rot="0">
            <a:off x="1028700" y="2339652"/>
            <a:ext cx="16101686" cy="2324100"/>
          </a:xfrm>
          <a:prstGeom prst="rect">
            <a:avLst/>
          </a:prstGeom>
        </p:spPr>
        <p:txBody>
          <a:bodyPr anchor="t" rtlCol="false" tIns="0" lIns="0" bIns="0" rIns="0">
            <a:spAutoFit/>
          </a:bodyPr>
          <a:lstStyle/>
          <a:p>
            <a:pPr algn="just">
              <a:lnSpc>
                <a:spcPts val="5040"/>
              </a:lnSpc>
            </a:pPr>
            <a:r>
              <a:rPr lang="en-US" sz="3600">
                <a:solidFill>
                  <a:srgbClr val="2D262A"/>
                </a:solidFill>
                <a:latin typeface="Open Sans"/>
              </a:rPr>
              <a:t>Bắt đầu từ một giá trị ban đầu, Gradient Descent được chạy lặp đi lặp lại để tìm các giá trị tối ưu của các tham số để tìm giá trị nhỏ nhất có thể có của chi phí hàm đã cho.</a:t>
            </a:r>
          </a:p>
          <a:p>
            <a:pPr>
              <a:lnSpc>
                <a:spcPts val="335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91"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3" id="3"/>
          <p:cNvSpPr txBox="true"/>
          <p:nvPr/>
        </p:nvSpPr>
        <p:spPr>
          <a:xfrm rot="0">
            <a:off x="1028700" y="2248553"/>
            <a:ext cx="16148801" cy="3692033"/>
          </a:xfrm>
          <a:prstGeom prst="rect">
            <a:avLst/>
          </a:prstGeom>
        </p:spPr>
        <p:txBody>
          <a:bodyPr anchor="t" rtlCol="false" tIns="0" lIns="0" bIns="0" rIns="0">
            <a:spAutoFit/>
          </a:bodyPr>
          <a:lstStyle/>
          <a:p>
            <a:pPr algn="just">
              <a:lnSpc>
                <a:spcPts val="4927"/>
              </a:lnSpc>
            </a:pPr>
            <a:r>
              <a:rPr lang="en-US" sz="3519">
                <a:solidFill>
                  <a:srgbClr val="2D262A"/>
                </a:solidFill>
                <a:latin typeface="Open Sans"/>
              </a:rPr>
              <a:t>Stochastic Gradient Descent (SGD) là một thuật toán tối ưu hóa được sử dụng trong học máy, đặc biệt là trong huấn luyện các mô hình mạng nơ-ron. Khác với Gradient Descent truyền thống, SGD chỉ sử dụng một mẫu duy nhất trong mỗi lần lặp để tính toán gradient. Điều này giúp SGD trở nên hiệu quả hơn về mặt tính toán, đặc biệt là với các tập dữ liệu lớn.</a:t>
            </a:r>
          </a:p>
          <a:p>
            <a:pPr algn="just">
              <a:lnSpc>
                <a:spcPts val="4927"/>
              </a:lnSpc>
            </a:pPr>
          </a:p>
        </p:txBody>
      </p:sp>
      <p:sp>
        <p:nvSpPr>
          <p:cNvPr name="Freeform 4" id="4"/>
          <p:cNvSpPr/>
          <p:nvPr/>
        </p:nvSpPr>
        <p:spPr>
          <a:xfrm flipH="true" flipV="false" rot="-10258009">
            <a:off x="-2674788" y="8591587"/>
            <a:ext cx="10634953" cy="7173759"/>
          </a:xfrm>
          <a:custGeom>
            <a:avLst/>
            <a:gdLst/>
            <a:ahLst/>
            <a:cxnLst/>
            <a:rect r="r" b="b" t="t" l="l"/>
            <a:pathLst>
              <a:path h="7173759" w="10634953">
                <a:moveTo>
                  <a:pt x="10634953" y="0"/>
                </a:moveTo>
                <a:lnTo>
                  <a:pt x="0" y="0"/>
                </a:lnTo>
                <a:lnTo>
                  <a:pt x="0" y="7173759"/>
                </a:lnTo>
                <a:lnTo>
                  <a:pt x="10634953" y="7173759"/>
                </a:lnTo>
                <a:lnTo>
                  <a:pt x="1063495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396238" y="-1724265"/>
            <a:ext cx="6334896" cy="4261657"/>
          </a:xfrm>
          <a:custGeom>
            <a:avLst/>
            <a:gdLst/>
            <a:ahLst/>
            <a:cxnLst/>
            <a:rect r="r" b="b" t="t" l="l"/>
            <a:pathLst>
              <a:path h="4261657" w="6334896">
                <a:moveTo>
                  <a:pt x="0" y="0"/>
                </a:moveTo>
                <a:lnTo>
                  <a:pt x="6334895" y="0"/>
                </a:lnTo>
                <a:lnTo>
                  <a:pt x="6334895" y="4261657"/>
                </a:lnTo>
                <a:lnTo>
                  <a:pt x="0" y="42616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7550788" y="5844110"/>
            <a:ext cx="9708512" cy="3914171"/>
          </a:xfrm>
          <a:custGeom>
            <a:avLst/>
            <a:gdLst/>
            <a:ahLst/>
            <a:cxnLst/>
            <a:rect r="r" b="b" t="t" l="l"/>
            <a:pathLst>
              <a:path h="3914171" w="9708512">
                <a:moveTo>
                  <a:pt x="0" y="0"/>
                </a:moveTo>
                <a:lnTo>
                  <a:pt x="9708512" y="0"/>
                </a:lnTo>
                <a:lnTo>
                  <a:pt x="9708512" y="3914172"/>
                </a:lnTo>
                <a:lnTo>
                  <a:pt x="0" y="3914172"/>
                </a:lnTo>
                <a:lnTo>
                  <a:pt x="0" y="0"/>
                </a:lnTo>
                <a:close/>
              </a:path>
            </a:pathLst>
          </a:custGeom>
          <a:blipFill>
            <a:blip r:embed="rId7"/>
            <a:stretch>
              <a:fillRect l="0" t="0" r="0" b="0"/>
            </a:stretch>
          </a:blipFill>
        </p:spPr>
      </p:sp>
      <p:sp>
        <p:nvSpPr>
          <p:cNvPr name="TextBox 7" id="7"/>
          <p:cNvSpPr txBox="true"/>
          <p:nvPr/>
        </p:nvSpPr>
        <p:spPr>
          <a:xfrm rot="0">
            <a:off x="3816332" y="864140"/>
            <a:ext cx="12747354" cy="820928"/>
          </a:xfrm>
          <a:prstGeom prst="rect">
            <a:avLst/>
          </a:prstGeom>
        </p:spPr>
        <p:txBody>
          <a:bodyPr anchor="t" rtlCol="false" tIns="0" lIns="0" bIns="0" rIns="0">
            <a:spAutoFit/>
          </a:bodyPr>
          <a:lstStyle/>
          <a:p>
            <a:pPr>
              <a:lnSpc>
                <a:spcPts val="6015"/>
              </a:lnSpc>
            </a:pPr>
            <a:r>
              <a:rPr lang="en-US" sz="6399">
                <a:solidFill>
                  <a:srgbClr val="1211CA"/>
                </a:solidFill>
                <a:latin typeface="Open Sans Heavy"/>
              </a:rPr>
              <a:t>Stochastic Gradient Descent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99555" y="2949148"/>
            <a:ext cx="3919404" cy="192789"/>
            <a:chOff x="0" y="0"/>
            <a:chExt cx="1032271" cy="50776"/>
          </a:xfrm>
        </p:grpSpPr>
        <p:sp>
          <p:nvSpPr>
            <p:cNvPr name="Freeform 3" id="3"/>
            <p:cNvSpPr/>
            <p:nvPr/>
          </p:nvSpPr>
          <p:spPr>
            <a:xfrm flipH="false" flipV="false" rot="0">
              <a:off x="0" y="0"/>
              <a:ext cx="1032271" cy="50776"/>
            </a:xfrm>
            <a:custGeom>
              <a:avLst/>
              <a:gdLst/>
              <a:ahLst/>
              <a:cxnLst/>
              <a:rect r="r" b="b" t="t" l="l"/>
              <a:pathLst>
                <a:path h="50776" w="1032271">
                  <a:moveTo>
                    <a:pt x="0" y="0"/>
                  </a:moveTo>
                  <a:lnTo>
                    <a:pt x="1032271" y="0"/>
                  </a:lnTo>
                  <a:lnTo>
                    <a:pt x="1032271" y="50776"/>
                  </a:lnTo>
                  <a:lnTo>
                    <a:pt x="0" y="50776"/>
                  </a:lnTo>
                  <a:close/>
                </a:path>
              </a:pathLst>
            </a:custGeom>
            <a:solidFill>
              <a:srgbClr val="F9B314"/>
            </a:solidFill>
          </p:spPr>
        </p:sp>
        <p:sp>
          <p:nvSpPr>
            <p:cNvPr name="TextBox 4" id="4"/>
            <p:cNvSpPr txBox="true"/>
            <p:nvPr/>
          </p:nvSpPr>
          <p:spPr>
            <a:xfrm>
              <a:off x="0" y="-38100"/>
              <a:ext cx="1032271" cy="8887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2891"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6" id="6"/>
          <p:cNvSpPr txBox="true"/>
          <p:nvPr/>
        </p:nvSpPr>
        <p:spPr>
          <a:xfrm rot="0">
            <a:off x="1180505" y="2420003"/>
            <a:ext cx="7428678" cy="529209"/>
          </a:xfrm>
          <a:prstGeom prst="rect">
            <a:avLst/>
          </a:prstGeom>
        </p:spPr>
        <p:txBody>
          <a:bodyPr anchor="t" rtlCol="false" tIns="0" lIns="0" bIns="0" rIns="0">
            <a:spAutoFit/>
          </a:bodyPr>
          <a:lstStyle/>
          <a:p>
            <a:pPr>
              <a:lnSpc>
                <a:spcPts val="3947"/>
              </a:lnSpc>
            </a:pPr>
            <a:r>
              <a:rPr lang="en-US" sz="4200">
                <a:solidFill>
                  <a:srgbClr val="100F0D"/>
                </a:solidFill>
                <a:latin typeface="Open Sans Heavy"/>
              </a:rPr>
              <a:t>Ưu điểm</a:t>
            </a:r>
          </a:p>
        </p:txBody>
      </p:sp>
      <p:sp>
        <p:nvSpPr>
          <p:cNvPr name="Freeform 7" id="7"/>
          <p:cNvSpPr/>
          <p:nvPr/>
        </p:nvSpPr>
        <p:spPr>
          <a:xfrm flipH="true" flipV="false" rot="-10258009">
            <a:off x="-2674788" y="8944012"/>
            <a:ext cx="10634953" cy="7173759"/>
          </a:xfrm>
          <a:custGeom>
            <a:avLst/>
            <a:gdLst/>
            <a:ahLst/>
            <a:cxnLst/>
            <a:rect r="r" b="b" t="t" l="l"/>
            <a:pathLst>
              <a:path h="7173759" w="10634953">
                <a:moveTo>
                  <a:pt x="10634953" y="0"/>
                </a:moveTo>
                <a:lnTo>
                  <a:pt x="0" y="0"/>
                </a:lnTo>
                <a:lnTo>
                  <a:pt x="0" y="7173759"/>
                </a:lnTo>
                <a:lnTo>
                  <a:pt x="10634953" y="7173759"/>
                </a:lnTo>
                <a:lnTo>
                  <a:pt x="1063495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3396238" y="-1724265"/>
            <a:ext cx="6334896" cy="4261657"/>
          </a:xfrm>
          <a:custGeom>
            <a:avLst/>
            <a:gdLst/>
            <a:ahLst/>
            <a:cxnLst/>
            <a:rect r="r" b="b" t="t" l="l"/>
            <a:pathLst>
              <a:path h="4261657" w="6334896">
                <a:moveTo>
                  <a:pt x="0" y="0"/>
                </a:moveTo>
                <a:lnTo>
                  <a:pt x="6334895" y="0"/>
                </a:lnTo>
                <a:lnTo>
                  <a:pt x="6334895" y="4261657"/>
                </a:lnTo>
                <a:lnTo>
                  <a:pt x="0" y="42616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3816332" y="864140"/>
            <a:ext cx="12747354" cy="820928"/>
          </a:xfrm>
          <a:prstGeom prst="rect">
            <a:avLst/>
          </a:prstGeom>
        </p:spPr>
        <p:txBody>
          <a:bodyPr anchor="t" rtlCol="false" tIns="0" lIns="0" bIns="0" rIns="0">
            <a:spAutoFit/>
          </a:bodyPr>
          <a:lstStyle/>
          <a:p>
            <a:pPr>
              <a:lnSpc>
                <a:spcPts val="6015"/>
              </a:lnSpc>
            </a:pPr>
            <a:r>
              <a:rPr lang="en-US" sz="6399">
                <a:solidFill>
                  <a:srgbClr val="1211CA"/>
                </a:solidFill>
                <a:latin typeface="Open Sans Heavy"/>
              </a:rPr>
              <a:t>Stochastic Gradient Descent</a:t>
            </a:r>
          </a:p>
        </p:txBody>
      </p:sp>
      <p:sp>
        <p:nvSpPr>
          <p:cNvPr name="TextBox 10" id="10"/>
          <p:cNvSpPr txBox="true"/>
          <p:nvPr/>
        </p:nvSpPr>
        <p:spPr>
          <a:xfrm rot="0">
            <a:off x="1785433" y="3336125"/>
            <a:ext cx="15473867" cy="2453514"/>
          </a:xfrm>
          <a:prstGeom prst="rect">
            <a:avLst/>
          </a:prstGeom>
        </p:spPr>
        <p:txBody>
          <a:bodyPr anchor="t" rtlCol="false" tIns="0" lIns="0" bIns="0" rIns="0">
            <a:spAutoFit/>
          </a:bodyPr>
          <a:lstStyle/>
          <a:p>
            <a:pPr algn="just" marL="762121" indent="-381061" lvl="1">
              <a:lnSpc>
                <a:spcPts val="4941"/>
              </a:lnSpc>
              <a:buFont typeface="Arial"/>
              <a:buChar char="•"/>
            </a:pPr>
            <a:r>
              <a:rPr lang="en-US" sz="3529">
                <a:solidFill>
                  <a:srgbClr val="2D262A"/>
                </a:solidFill>
                <a:latin typeface="Open Sans"/>
              </a:rPr>
              <a:t>Hiệu quả về mặt tính toán.</a:t>
            </a:r>
          </a:p>
          <a:p>
            <a:pPr algn="just" marL="762121" indent="-381061" lvl="1">
              <a:lnSpc>
                <a:spcPts val="4941"/>
              </a:lnSpc>
              <a:buFont typeface="Arial"/>
              <a:buChar char="•"/>
            </a:pPr>
            <a:r>
              <a:rPr lang="en-US" sz="3529">
                <a:solidFill>
                  <a:srgbClr val="2D262A"/>
                </a:solidFill>
                <a:latin typeface="Open Sans"/>
              </a:rPr>
              <a:t>Có thể thoát khỏi các điểm cực tiểu cục bộ.</a:t>
            </a:r>
          </a:p>
          <a:p>
            <a:pPr algn="just" marL="762121" indent="-381061" lvl="1">
              <a:lnSpc>
                <a:spcPts val="4941"/>
              </a:lnSpc>
              <a:buFont typeface="Arial"/>
              <a:buChar char="•"/>
            </a:pPr>
            <a:r>
              <a:rPr lang="en-US" sz="3529">
                <a:solidFill>
                  <a:srgbClr val="2D262A"/>
                </a:solidFill>
                <a:latin typeface="Open Sans"/>
              </a:rPr>
              <a:t>Dễ dàng thực hiện.</a:t>
            </a:r>
          </a:p>
          <a:p>
            <a:pPr algn="just">
              <a:lnSpc>
                <a:spcPts val="4941"/>
              </a:lnSpc>
            </a:pPr>
          </a:p>
        </p:txBody>
      </p:sp>
      <p:grpSp>
        <p:nvGrpSpPr>
          <p:cNvPr name="Group 11" id="11"/>
          <p:cNvGrpSpPr/>
          <p:nvPr/>
        </p:nvGrpSpPr>
        <p:grpSpPr>
          <a:xfrm rot="0">
            <a:off x="1199555" y="6417809"/>
            <a:ext cx="3919404" cy="192789"/>
            <a:chOff x="0" y="0"/>
            <a:chExt cx="1032271" cy="50776"/>
          </a:xfrm>
        </p:grpSpPr>
        <p:sp>
          <p:nvSpPr>
            <p:cNvPr name="Freeform 12" id="12"/>
            <p:cNvSpPr/>
            <p:nvPr/>
          </p:nvSpPr>
          <p:spPr>
            <a:xfrm flipH="false" flipV="false" rot="0">
              <a:off x="0" y="0"/>
              <a:ext cx="1032271" cy="50776"/>
            </a:xfrm>
            <a:custGeom>
              <a:avLst/>
              <a:gdLst/>
              <a:ahLst/>
              <a:cxnLst/>
              <a:rect r="r" b="b" t="t" l="l"/>
              <a:pathLst>
                <a:path h="50776" w="1032271">
                  <a:moveTo>
                    <a:pt x="0" y="0"/>
                  </a:moveTo>
                  <a:lnTo>
                    <a:pt x="1032271" y="0"/>
                  </a:lnTo>
                  <a:lnTo>
                    <a:pt x="1032271" y="50776"/>
                  </a:lnTo>
                  <a:lnTo>
                    <a:pt x="0" y="50776"/>
                  </a:lnTo>
                  <a:close/>
                </a:path>
              </a:pathLst>
            </a:custGeom>
            <a:solidFill>
              <a:srgbClr val="F9B314"/>
            </a:solidFill>
          </p:spPr>
        </p:sp>
        <p:sp>
          <p:nvSpPr>
            <p:cNvPr name="TextBox 13" id="13"/>
            <p:cNvSpPr txBox="true"/>
            <p:nvPr/>
          </p:nvSpPr>
          <p:spPr>
            <a:xfrm>
              <a:off x="0" y="-38100"/>
              <a:ext cx="1032271" cy="88876"/>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180505" y="5888664"/>
            <a:ext cx="7428678" cy="529209"/>
          </a:xfrm>
          <a:prstGeom prst="rect">
            <a:avLst/>
          </a:prstGeom>
        </p:spPr>
        <p:txBody>
          <a:bodyPr anchor="t" rtlCol="false" tIns="0" lIns="0" bIns="0" rIns="0">
            <a:spAutoFit/>
          </a:bodyPr>
          <a:lstStyle/>
          <a:p>
            <a:pPr>
              <a:lnSpc>
                <a:spcPts val="3947"/>
              </a:lnSpc>
            </a:pPr>
            <a:r>
              <a:rPr lang="en-US" sz="4200">
                <a:solidFill>
                  <a:srgbClr val="100F0D"/>
                </a:solidFill>
                <a:latin typeface="Open Sans Heavy"/>
              </a:rPr>
              <a:t>Nhược điểm</a:t>
            </a:r>
          </a:p>
        </p:txBody>
      </p:sp>
      <p:sp>
        <p:nvSpPr>
          <p:cNvPr name="TextBox 15" id="15"/>
          <p:cNvSpPr txBox="true"/>
          <p:nvPr/>
        </p:nvSpPr>
        <p:spPr>
          <a:xfrm rot="0">
            <a:off x="1785433" y="6804786"/>
            <a:ext cx="15473867" cy="1834389"/>
          </a:xfrm>
          <a:prstGeom prst="rect">
            <a:avLst/>
          </a:prstGeom>
        </p:spPr>
        <p:txBody>
          <a:bodyPr anchor="t" rtlCol="false" tIns="0" lIns="0" bIns="0" rIns="0">
            <a:spAutoFit/>
          </a:bodyPr>
          <a:lstStyle/>
          <a:p>
            <a:pPr algn="just" marL="762121" indent="-381061" lvl="1">
              <a:lnSpc>
                <a:spcPts val="4941"/>
              </a:lnSpc>
              <a:buFont typeface="Arial"/>
              <a:buChar char="•"/>
            </a:pPr>
            <a:r>
              <a:rPr lang="en-US" sz="3529">
                <a:solidFill>
                  <a:srgbClr val="2D262A"/>
                </a:solidFill>
                <a:latin typeface="Open Sans"/>
              </a:rPr>
              <a:t>Độ ổn định có thể kém hơn so với Gradient Descent truyền thống.</a:t>
            </a:r>
          </a:p>
          <a:p>
            <a:pPr algn="just" marL="762121" indent="-381061" lvl="1">
              <a:lnSpc>
                <a:spcPts val="4941"/>
              </a:lnSpc>
              <a:buFont typeface="Arial"/>
              <a:buChar char="•"/>
            </a:pPr>
            <a:r>
              <a:rPr lang="en-US" sz="3529">
                <a:solidFill>
                  <a:srgbClr val="2D262A"/>
                </a:solidFill>
                <a:latin typeface="Open Sans"/>
              </a:rPr>
              <a:t>Cần điều chỉnh cẩn thận các tham số học tập.</a:t>
            </a:r>
          </a:p>
          <a:p>
            <a:pPr algn="just">
              <a:lnSpc>
                <a:spcPts val="4941"/>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91"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3" id="3"/>
          <p:cNvSpPr txBox="true"/>
          <p:nvPr/>
        </p:nvSpPr>
        <p:spPr>
          <a:xfrm rot="0">
            <a:off x="1028700" y="2730438"/>
            <a:ext cx="16148801" cy="3934603"/>
          </a:xfrm>
          <a:prstGeom prst="rect">
            <a:avLst/>
          </a:prstGeom>
        </p:spPr>
        <p:txBody>
          <a:bodyPr anchor="t" rtlCol="false" tIns="0" lIns="0" bIns="0" rIns="0">
            <a:spAutoFit/>
          </a:bodyPr>
          <a:lstStyle/>
          <a:p>
            <a:pPr algn="just" marL="803010" indent="-401505" lvl="1">
              <a:lnSpc>
                <a:spcPts val="5207"/>
              </a:lnSpc>
              <a:buFont typeface="Arial"/>
              <a:buChar char="•"/>
            </a:pPr>
            <a:r>
              <a:rPr lang="en-US" sz="3719">
                <a:solidFill>
                  <a:srgbClr val="2D262A"/>
                </a:solidFill>
                <a:latin typeface="Open Sans"/>
              </a:rPr>
              <a:t>Là một thuật toán tối ưu hóa được sử dụng để tìm điểm tối thiểu của một hàm mất mát.</a:t>
            </a:r>
          </a:p>
          <a:p>
            <a:pPr algn="just">
              <a:lnSpc>
                <a:spcPts val="5207"/>
              </a:lnSpc>
            </a:pPr>
          </a:p>
          <a:p>
            <a:pPr algn="just" marL="803010" indent="-401505" lvl="1">
              <a:lnSpc>
                <a:spcPts val="5207"/>
              </a:lnSpc>
              <a:buFont typeface="Arial"/>
              <a:buChar char="•"/>
            </a:pPr>
            <a:r>
              <a:rPr lang="en-US" sz="3719">
                <a:solidFill>
                  <a:srgbClr val="2D262A"/>
                </a:solidFill>
                <a:latin typeface="Open Sans"/>
              </a:rPr>
              <a:t>Batch Gradient Descent sử dụng tất cả các điểm dữ liệu trong tập huấn luyện để tính toán đạo hàm của hàm mất mát tại mỗi lần lặp.</a:t>
            </a:r>
          </a:p>
          <a:p>
            <a:pPr algn="just">
              <a:lnSpc>
                <a:spcPts val="5207"/>
              </a:lnSpc>
            </a:pPr>
          </a:p>
        </p:txBody>
      </p:sp>
      <p:sp>
        <p:nvSpPr>
          <p:cNvPr name="Freeform 4" id="4"/>
          <p:cNvSpPr/>
          <p:nvPr/>
        </p:nvSpPr>
        <p:spPr>
          <a:xfrm flipH="true" flipV="false" rot="-10258009">
            <a:off x="-2674788" y="8591587"/>
            <a:ext cx="10634953" cy="7173759"/>
          </a:xfrm>
          <a:custGeom>
            <a:avLst/>
            <a:gdLst/>
            <a:ahLst/>
            <a:cxnLst/>
            <a:rect r="r" b="b" t="t" l="l"/>
            <a:pathLst>
              <a:path h="7173759" w="10634953">
                <a:moveTo>
                  <a:pt x="10634953" y="0"/>
                </a:moveTo>
                <a:lnTo>
                  <a:pt x="0" y="0"/>
                </a:lnTo>
                <a:lnTo>
                  <a:pt x="0" y="7173759"/>
                </a:lnTo>
                <a:lnTo>
                  <a:pt x="10634953" y="7173759"/>
                </a:lnTo>
                <a:lnTo>
                  <a:pt x="1063495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396238" y="-1724265"/>
            <a:ext cx="6334896" cy="4261657"/>
          </a:xfrm>
          <a:custGeom>
            <a:avLst/>
            <a:gdLst/>
            <a:ahLst/>
            <a:cxnLst/>
            <a:rect r="r" b="b" t="t" l="l"/>
            <a:pathLst>
              <a:path h="4261657" w="6334896">
                <a:moveTo>
                  <a:pt x="0" y="0"/>
                </a:moveTo>
                <a:lnTo>
                  <a:pt x="6334895" y="0"/>
                </a:lnTo>
                <a:lnTo>
                  <a:pt x="6334895" y="4261657"/>
                </a:lnTo>
                <a:lnTo>
                  <a:pt x="0" y="42616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3816332" y="864140"/>
            <a:ext cx="12747354" cy="1582928"/>
          </a:xfrm>
          <a:prstGeom prst="rect">
            <a:avLst/>
          </a:prstGeom>
        </p:spPr>
        <p:txBody>
          <a:bodyPr anchor="t" rtlCol="false" tIns="0" lIns="0" bIns="0" rIns="0">
            <a:spAutoFit/>
          </a:bodyPr>
          <a:lstStyle/>
          <a:p>
            <a:pPr>
              <a:lnSpc>
                <a:spcPts val="6015"/>
              </a:lnSpc>
            </a:pPr>
            <a:r>
              <a:rPr lang="en-US" sz="6399">
                <a:solidFill>
                  <a:srgbClr val="1211CA"/>
                </a:solidFill>
                <a:latin typeface="Open Sans Heavy"/>
              </a:rPr>
              <a:t>Batch Gradient Descent</a:t>
            </a:r>
          </a:p>
          <a:p>
            <a:pPr>
              <a:lnSpc>
                <a:spcPts val="6015"/>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99555" y="2949148"/>
            <a:ext cx="3919404" cy="192789"/>
            <a:chOff x="0" y="0"/>
            <a:chExt cx="1032271" cy="50776"/>
          </a:xfrm>
        </p:grpSpPr>
        <p:sp>
          <p:nvSpPr>
            <p:cNvPr name="Freeform 3" id="3"/>
            <p:cNvSpPr/>
            <p:nvPr/>
          </p:nvSpPr>
          <p:spPr>
            <a:xfrm flipH="false" flipV="false" rot="0">
              <a:off x="0" y="0"/>
              <a:ext cx="1032271" cy="50776"/>
            </a:xfrm>
            <a:custGeom>
              <a:avLst/>
              <a:gdLst/>
              <a:ahLst/>
              <a:cxnLst/>
              <a:rect r="r" b="b" t="t" l="l"/>
              <a:pathLst>
                <a:path h="50776" w="1032271">
                  <a:moveTo>
                    <a:pt x="0" y="0"/>
                  </a:moveTo>
                  <a:lnTo>
                    <a:pt x="1032271" y="0"/>
                  </a:lnTo>
                  <a:lnTo>
                    <a:pt x="1032271" y="50776"/>
                  </a:lnTo>
                  <a:lnTo>
                    <a:pt x="0" y="50776"/>
                  </a:lnTo>
                  <a:close/>
                </a:path>
              </a:pathLst>
            </a:custGeom>
            <a:solidFill>
              <a:srgbClr val="F9B314"/>
            </a:solidFill>
          </p:spPr>
        </p:sp>
        <p:sp>
          <p:nvSpPr>
            <p:cNvPr name="TextBox 4" id="4"/>
            <p:cNvSpPr txBox="true"/>
            <p:nvPr/>
          </p:nvSpPr>
          <p:spPr>
            <a:xfrm>
              <a:off x="0" y="-38100"/>
              <a:ext cx="1032271" cy="8887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2891"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6" id="6"/>
          <p:cNvSpPr txBox="true"/>
          <p:nvPr/>
        </p:nvSpPr>
        <p:spPr>
          <a:xfrm rot="0">
            <a:off x="1180505" y="2420003"/>
            <a:ext cx="7428678" cy="529209"/>
          </a:xfrm>
          <a:prstGeom prst="rect">
            <a:avLst/>
          </a:prstGeom>
        </p:spPr>
        <p:txBody>
          <a:bodyPr anchor="t" rtlCol="false" tIns="0" lIns="0" bIns="0" rIns="0">
            <a:spAutoFit/>
          </a:bodyPr>
          <a:lstStyle/>
          <a:p>
            <a:pPr>
              <a:lnSpc>
                <a:spcPts val="3947"/>
              </a:lnSpc>
            </a:pPr>
            <a:r>
              <a:rPr lang="en-US" sz="4200">
                <a:solidFill>
                  <a:srgbClr val="100F0D"/>
                </a:solidFill>
                <a:latin typeface="Open Sans Heavy"/>
              </a:rPr>
              <a:t>Ưu điểm</a:t>
            </a:r>
          </a:p>
        </p:txBody>
      </p:sp>
      <p:sp>
        <p:nvSpPr>
          <p:cNvPr name="Freeform 7" id="7"/>
          <p:cNvSpPr/>
          <p:nvPr/>
        </p:nvSpPr>
        <p:spPr>
          <a:xfrm flipH="true" flipV="false" rot="-10258009">
            <a:off x="-2674788" y="8944012"/>
            <a:ext cx="10634953" cy="7173759"/>
          </a:xfrm>
          <a:custGeom>
            <a:avLst/>
            <a:gdLst/>
            <a:ahLst/>
            <a:cxnLst/>
            <a:rect r="r" b="b" t="t" l="l"/>
            <a:pathLst>
              <a:path h="7173759" w="10634953">
                <a:moveTo>
                  <a:pt x="10634953" y="0"/>
                </a:moveTo>
                <a:lnTo>
                  <a:pt x="0" y="0"/>
                </a:lnTo>
                <a:lnTo>
                  <a:pt x="0" y="7173759"/>
                </a:lnTo>
                <a:lnTo>
                  <a:pt x="10634953" y="7173759"/>
                </a:lnTo>
                <a:lnTo>
                  <a:pt x="1063495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3396238" y="-1724265"/>
            <a:ext cx="6334896" cy="4261657"/>
          </a:xfrm>
          <a:custGeom>
            <a:avLst/>
            <a:gdLst/>
            <a:ahLst/>
            <a:cxnLst/>
            <a:rect r="r" b="b" t="t" l="l"/>
            <a:pathLst>
              <a:path h="4261657" w="6334896">
                <a:moveTo>
                  <a:pt x="0" y="0"/>
                </a:moveTo>
                <a:lnTo>
                  <a:pt x="6334895" y="0"/>
                </a:lnTo>
                <a:lnTo>
                  <a:pt x="6334895" y="4261657"/>
                </a:lnTo>
                <a:lnTo>
                  <a:pt x="0" y="42616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3816332" y="864140"/>
            <a:ext cx="12747354" cy="820928"/>
          </a:xfrm>
          <a:prstGeom prst="rect">
            <a:avLst/>
          </a:prstGeom>
        </p:spPr>
        <p:txBody>
          <a:bodyPr anchor="t" rtlCol="false" tIns="0" lIns="0" bIns="0" rIns="0">
            <a:spAutoFit/>
          </a:bodyPr>
          <a:lstStyle/>
          <a:p>
            <a:pPr>
              <a:lnSpc>
                <a:spcPts val="6015"/>
              </a:lnSpc>
            </a:pPr>
            <a:r>
              <a:rPr lang="en-US" sz="6399">
                <a:solidFill>
                  <a:srgbClr val="1211CA"/>
                </a:solidFill>
                <a:latin typeface="Open Sans Heavy"/>
              </a:rPr>
              <a:t>Batch Gradient Descent</a:t>
            </a:r>
          </a:p>
        </p:txBody>
      </p:sp>
      <p:sp>
        <p:nvSpPr>
          <p:cNvPr name="TextBox 10" id="10"/>
          <p:cNvSpPr txBox="true"/>
          <p:nvPr/>
        </p:nvSpPr>
        <p:spPr>
          <a:xfrm rot="0">
            <a:off x="1785433" y="3336125"/>
            <a:ext cx="15473867" cy="1834389"/>
          </a:xfrm>
          <a:prstGeom prst="rect">
            <a:avLst/>
          </a:prstGeom>
        </p:spPr>
        <p:txBody>
          <a:bodyPr anchor="t" rtlCol="false" tIns="0" lIns="0" bIns="0" rIns="0">
            <a:spAutoFit/>
          </a:bodyPr>
          <a:lstStyle/>
          <a:p>
            <a:pPr algn="just" marL="762121" indent="-381061" lvl="1">
              <a:lnSpc>
                <a:spcPts val="4941"/>
              </a:lnSpc>
              <a:buFont typeface="Arial"/>
              <a:buChar char="•"/>
            </a:pPr>
            <a:r>
              <a:rPr lang="en-US" sz="3529">
                <a:solidFill>
                  <a:srgbClr val="2D262A"/>
                </a:solidFill>
                <a:latin typeface="Open Sans"/>
              </a:rPr>
              <a:t>Độ ổn định cao.</a:t>
            </a:r>
          </a:p>
          <a:p>
            <a:pPr algn="just" marL="762121" indent="-381061" lvl="1">
              <a:lnSpc>
                <a:spcPts val="4941"/>
              </a:lnSpc>
              <a:buFont typeface="Arial"/>
              <a:buChar char="•"/>
            </a:pPr>
            <a:r>
              <a:rPr lang="en-US" sz="3529">
                <a:solidFill>
                  <a:srgbClr val="2D262A"/>
                </a:solidFill>
                <a:latin typeface="Open Sans"/>
              </a:rPr>
              <a:t>Có thể đạt được độ chính xác cao.</a:t>
            </a:r>
          </a:p>
          <a:p>
            <a:pPr algn="just">
              <a:lnSpc>
                <a:spcPts val="4941"/>
              </a:lnSpc>
            </a:pPr>
          </a:p>
        </p:txBody>
      </p:sp>
      <p:grpSp>
        <p:nvGrpSpPr>
          <p:cNvPr name="Group 11" id="11"/>
          <p:cNvGrpSpPr/>
          <p:nvPr/>
        </p:nvGrpSpPr>
        <p:grpSpPr>
          <a:xfrm rot="0">
            <a:off x="1199555" y="6417809"/>
            <a:ext cx="3919404" cy="192789"/>
            <a:chOff x="0" y="0"/>
            <a:chExt cx="1032271" cy="50776"/>
          </a:xfrm>
        </p:grpSpPr>
        <p:sp>
          <p:nvSpPr>
            <p:cNvPr name="Freeform 12" id="12"/>
            <p:cNvSpPr/>
            <p:nvPr/>
          </p:nvSpPr>
          <p:spPr>
            <a:xfrm flipH="false" flipV="false" rot="0">
              <a:off x="0" y="0"/>
              <a:ext cx="1032271" cy="50776"/>
            </a:xfrm>
            <a:custGeom>
              <a:avLst/>
              <a:gdLst/>
              <a:ahLst/>
              <a:cxnLst/>
              <a:rect r="r" b="b" t="t" l="l"/>
              <a:pathLst>
                <a:path h="50776" w="1032271">
                  <a:moveTo>
                    <a:pt x="0" y="0"/>
                  </a:moveTo>
                  <a:lnTo>
                    <a:pt x="1032271" y="0"/>
                  </a:lnTo>
                  <a:lnTo>
                    <a:pt x="1032271" y="50776"/>
                  </a:lnTo>
                  <a:lnTo>
                    <a:pt x="0" y="50776"/>
                  </a:lnTo>
                  <a:close/>
                </a:path>
              </a:pathLst>
            </a:custGeom>
            <a:solidFill>
              <a:srgbClr val="F9B314"/>
            </a:solidFill>
          </p:spPr>
        </p:sp>
        <p:sp>
          <p:nvSpPr>
            <p:cNvPr name="TextBox 13" id="13"/>
            <p:cNvSpPr txBox="true"/>
            <p:nvPr/>
          </p:nvSpPr>
          <p:spPr>
            <a:xfrm>
              <a:off x="0" y="-38100"/>
              <a:ext cx="1032271" cy="88876"/>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180505" y="5888664"/>
            <a:ext cx="7428678" cy="529209"/>
          </a:xfrm>
          <a:prstGeom prst="rect">
            <a:avLst/>
          </a:prstGeom>
        </p:spPr>
        <p:txBody>
          <a:bodyPr anchor="t" rtlCol="false" tIns="0" lIns="0" bIns="0" rIns="0">
            <a:spAutoFit/>
          </a:bodyPr>
          <a:lstStyle/>
          <a:p>
            <a:pPr>
              <a:lnSpc>
                <a:spcPts val="3947"/>
              </a:lnSpc>
            </a:pPr>
            <a:r>
              <a:rPr lang="en-US" sz="4200">
                <a:solidFill>
                  <a:srgbClr val="100F0D"/>
                </a:solidFill>
                <a:latin typeface="Open Sans Heavy"/>
              </a:rPr>
              <a:t>Nhược điểm</a:t>
            </a:r>
          </a:p>
        </p:txBody>
      </p:sp>
      <p:sp>
        <p:nvSpPr>
          <p:cNvPr name="TextBox 15" id="15"/>
          <p:cNvSpPr txBox="true"/>
          <p:nvPr/>
        </p:nvSpPr>
        <p:spPr>
          <a:xfrm rot="0">
            <a:off x="1785433" y="6804786"/>
            <a:ext cx="15473867" cy="1834389"/>
          </a:xfrm>
          <a:prstGeom prst="rect">
            <a:avLst/>
          </a:prstGeom>
        </p:spPr>
        <p:txBody>
          <a:bodyPr anchor="t" rtlCol="false" tIns="0" lIns="0" bIns="0" rIns="0">
            <a:spAutoFit/>
          </a:bodyPr>
          <a:lstStyle/>
          <a:p>
            <a:pPr algn="just" marL="762121" indent="-381061" lvl="1">
              <a:lnSpc>
                <a:spcPts val="4941"/>
              </a:lnSpc>
              <a:buFont typeface="Arial"/>
              <a:buChar char="•"/>
            </a:pPr>
            <a:r>
              <a:rPr lang="en-US" sz="3529">
                <a:solidFill>
                  <a:srgbClr val="2D262A"/>
                </a:solidFill>
                <a:latin typeface="Open Sans"/>
              </a:rPr>
              <a:t>Không hiệu quả với các tập dữ liệu lớn.</a:t>
            </a:r>
          </a:p>
          <a:p>
            <a:pPr algn="just" marL="762121" indent="-381061" lvl="1">
              <a:lnSpc>
                <a:spcPts val="4941"/>
              </a:lnSpc>
              <a:buFont typeface="Arial"/>
              <a:buChar char="•"/>
            </a:pPr>
            <a:r>
              <a:rPr lang="en-US" sz="3529">
                <a:solidFill>
                  <a:srgbClr val="2D262A"/>
                </a:solidFill>
                <a:latin typeface="Open Sans"/>
              </a:rPr>
              <a:t>Không hiệu quả với online learning.</a:t>
            </a:r>
          </a:p>
          <a:p>
            <a:pPr algn="just">
              <a:lnSpc>
                <a:spcPts val="4941"/>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72772"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3" id="3"/>
          <p:cNvSpPr txBox="true"/>
          <p:nvPr/>
        </p:nvSpPr>
        <p:spPr>
          <a:xfrm rot="0">
            <a:off x="1066800" y="823399"/>
            <a:ext cx="14051891" cy="1582928"/>
          </a:xfrm>
          <a:prstGeom prst="rect">
            <a:avLst/>
          </a:prstGeom>
        </p:spPr>
        <p:txBody>
          <a:bodyPr anchor="t" rtlCol="false" tIns="0" lIns="0" bIns="0" rIns="0">
            <a:spAutoFit/>
          </a:bodyPr>
          <a:lstStyle/>
          <a:p>
            <a:pPr>
              <a:lnSpc>
                <a:spcPts val="6015"/>
              </a:lnSpc>
            </a:pPr>
            <a:r>
              <a:rPr lang="en-US" sz="6399">
                <a:solidFill>
                  <a:srgbClr val="1211CA"/>
                </a:solidFill>
                <a:latin typeface="Open Sans Bold"/>
              </a:rPr>
              <a:t>3. Polynomial Regression</a:t>
            </a:r>
          </a:p>
          <a:p>
            <a:pPr>
              <a:lnSpc>
                <a:spcPts val="6015"/>
              </a:lnSpc>
            </a:pPr>
          </a:p>
        </p:txBody>
      </p:sp>
      <p:sp>
        <p:nvSpPr>
          <p:cNvPr name="TextBox 4" id="4"/>
          <p:cNvSpPr txBox="true"/>
          <p:nvPr/>
        </p:nvSpPr>
        <p:spPr>
          <a:xfrm rot="0">
            <a:off x="1028700" y="2671763"/>
            <a:ext cx="16101686" cy="4238625"/>
          </a:xfrm>
          <a:prstGeom prst="rect">
            <a:avLst/>
          </a:prstGeom>
        </p:spPr>
        <p:txBody>
          <a:bodyPr anchor="t" rtlCol="false" tIns="0" lIns="0" bIns="0" rIns="0">
            <a:spAutoFit/>
          </a:bodyPr>
          <a:lstStyle/>
          <a:p>
            <a:pPr algn="just">
              <a:lnSpc>
                <a:spcPts val="5040"/>
              </a:lnSpc>
            </a:pPr>
            <a:r>
              <a:rPr lang="en-US" sz="3600">
                <a:solidFill>
                  <a:srgbClr val="2D262A"/>
                </a:solidFill>
                <a:latin typeface="Open Sans"/>
              </a:rPr>
              <a:t>Polynomial Regression là thuật toán hồi quy đa thức, nó giống như thuật toán hồi quy tuyến tính, sử dụng mối quan hệ giữa các biến độc lập x và biến phụ thuộc y được biểu diễn dưới dạng đa thức bậc n, để tìm cách tốt nhất vẽ một đường qua các điểm dữ liệu sao cho tối ưu và phù hợp nhất. Polynomial Regression là một thuật toán trong machine learning, nó được dùng cho các bài toán về dự đoán, dự báo (prediction).</a:t>
            </a:r>
          </a:p>
          <a:p>
            <a:pPr>
              <a:lnSpc>
                <a:spcPts val="3359"/>
              </a:lnSpc>
            </a:pPr>
          </a:p>
        </p:txBody>
      </p:sp>
      <p:sp>
        <p:nvSpPr>
          <p:cNvPr name="Freeform 5" id="5"/>
          <p:cNvSpPr/>
          <p:nvPr/>
        </p:nvSpPr>
        <p:spPr>
          <a:xfrm flipH="false" flipV="false" rot="0">
            <a:off x="1338022" y="1644229"/>
            <a:ext cx="4238684" cy="516349"/>
          </a:xfrm>
          <a:custGeom>
            <a:avLst/>
            <a:gdLst/>
            <a:ahLst/>
            <a:cxnLst/>
            <a:rect r="r" b="b" t="t" l="l"/>
            <a:pathLst>
              <a:path h="516349" w="4238684">
                <a:moveTo>
                  <a:pt x="0" y="0"/>
                </a:moveTo>
                <a:lnTo>
                  <a:pt x="4238683" y="0"/>
                </a:lnTo>
                <a:lnTo>
                  <a:pt x="4238683" y="516349"/>
                </a:lnTo>
                <a:lnTo>
                  <a:pt x="0" y="5163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6846634">
            <a:off x="12620636" y="7429500"/>
            <a:ext cx="7315200" cy="3657600"/>
          </a:xfrm>
          <a:custGeom>
            <a:avLst/>
            <a:gdLst/>
            <a:ahLst/>
            <a:cxnLst/>
            <a:rect r="r" b="b" t="t" l="l"/>
            <a:pathLst>
              <a:path h="3657600" w="7315200">
                <a:moveTo>
                  <a:pt x="0" y="0"/>
                </a:moveTo>
                <a:lnTo>
                  <a:pt x="7315200" y="0"/>
                </a:lnTo>
                <a:lnTo>
                  <a:pt x="7315200" y="3657600"/>
                </a:lnTo>
                <a:lnTo>
                  <a:pt x="0" y="36576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7750" y="5325966"/>
            <a:ext cx="3919404" cy="192789"/>
            <a:chOff x="0" y="0"/>
            <a:chExt cx="1032271" cy="50776"/>
          </a:xfrm>
        </p:grpSpPr>
        <p:sp>
          <p:nvSpPr>
            <p:cNvPr name="Freeform 3" id="3"/>
            <p:cNvSpPr/>
            <p:nvPr/>
          </p:nvSpPr>
          <p:spPr>
            <a:xfrm flipH="false" flipV="false" rot="0">
              <a:off x="0" y="0"/>
              <a:ext cx="1032271" cy="50776"/>
            </a:xfrm>
            <a:custGeom>
              <a:avLst/>
              <a:gdLst/>
              <a:ahLst/>
              <a:cxnLst/>
              <a:rect r="r" b="b" t="t" l="l"/>
              <a:pathLst>
                <a:path h="50776" w="1032271">
                  <a:moveTo>
                    <a:pt x="0" y="0"/>
                  </a:moveTo>
                  <a:lnTo>
                    <a:pt x="1032271" y="0"/>
                  </a:lnTo>
                  <a:lnTo>
                    <a:pt x="1032271" y="50776"/>
                  </a:lnTo>
                  <a:lnTo>
                    <a:pt x="0" y="50776"/>
                  </a:lnTo>
                  <a:close/>
                </a:path>
              </a:pathLst>
            </a:custGeom>
            <a:solidFill>
              <a:srgbClr val="F9B314"/>
            </a:solidFill>
          </p:spPr>
        </p:sp>
        <p:sp>
          <p:nvSpPr>
            <p:cNvPr name="TextBox 4" id="4"/>
            <p:cNvSpPr txBox="true"/>
            <p:nvPr/>
          </p:nvSpPr>
          <p:spPr>
            <a:xfrm>
              <a:off x="0" y="-38100"/>
              <a:ext cx="1032271" cy="8887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2891"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6" id="6"/>
          <p:cNvSpPr txBox="true"/>
          <p:nvPr/>
        </p:nvSpPr>
        <p:spPr>
          <a:xfrm rot="0">
            <a:off x="1047750" y="2205895"/>
            <a:ext cx="13239781" cy="606171"/>
          </a:xfrm>
          <a:prstGeom prst="rect">
            <a:avLst/>
          </a:prstGeom>
        </p:spPr>
        <p:txBody>
          <a:bodyPr anchor="t" rtlCol="false" tIns="0" lIns="0" bIns="0" rIns="0">
            <a:spAutoFit/>
          </a:bodyPr>
          <a:lstStyle/>
          <a:p>
            <a:pPr>
              <a:lnSpc>
                <a:spcPts val="4512"/>
              </a:lnSpc>
            </a:pPr>
            <a:r>
              <a:rPr lang="en-US" sz="4800">
                <a:solidFill>
                  <a:srgbClr val="F9B314"/>
                </a:solidFill>
                <a:latin typeface="Open Sans Heavy"/>
              </a:rPr>
              <a:t>Dạng tổng quát</a:t>
            </a:r>
          </a:p>
        </p:txBody>
      </p:sp>
      <p:sp>
        <p:nvSpPr>
          <p:cNvPr name="Freeform 7" id="7"/>
          <p:cNvSpPr/>
          <p:nvPr/>
        </p:nvSpPr>
        <p:spPr>
          <a:xfrm flipH="true" flipV="false" rot="-10258009">
            <a:off x="-2674788" y="8944012"/>
            <a:ext cx="10634953" cy="7173759"/>
          </a:xfrm>
          <a:custGeom>
            <a:avLst/>
            <a:gdLst/>
            <a:ahLst/>
            <a:cxnLst/>
            <a:rect r="r" b="b" t="t" l="l"/>
            <a:pathLst>
              <a:path h="7173759" w="10634953">
                <a:moveTo>
                  <a:pt x="10634953" y="0"/>
                </a:moveTo>
                <a:lnTo>
                  <a:pt x="0" y="0"/>
                </a:lnTo>
                <a:lnTo>
                  <a:pt x="0" y="7173759"/>
                </a:lnTo>
                <a:lnTo>
                  <a:pt x="10634953" y="7173759"/>
                </a:lnTo>
                <a:lnTo>
                  <a:pt x="1063495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3396238" y="-1724265"/>
            <a:ext cx="6334896" cy="4261657"/>
          </a:xfrm>
          <a:custGeom>
            <a:avLst/>
            <a:gdLst/>
            <a:ahLst/>
            <a:cxnLst/>
            <a:rect r="r" b="b" t="t" l="l"/>
            <a:pathLst>
              <a:path h="4261657" w="6334896">
                <a:moveTo>
                  <a:pt x="0" y="0"/>
                </a:moveTo>
                <a:lnTo>
                  <a:pt x="6334895" y="0"/>
                </a:lnTo>
                <a:lnTo>
                  <a:pt x="6334895" y="4261657"/>
                </a:lnTo>
                <a:lnTo>
                  <a:pt x="0" y="42616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3525088" y="2812066"/>
            <a:ext cx="11237823" cy="1872971"/>
          </a:xfrm>
          <a:custGeom>
            <a:avLst/>
            <a:gdLst/>
            <a:ahLst/>
            <a:cxnLst/>
            <a:rect r="r" b="b" t="t" l="l"/>
            <a:pathLst>
              <a:path h="1872971" w="11237823">
                <a:moveTo>
                  <a:pt x="0" y="0"/>
                </a:moveTo>
                <a:lnTo>
                  <a:pt x="11237824" y="0"/>
                </a:lnTo>
                <a:lnTo>
                  <a:pt x="11237824" y="1872970"/>
                </a:lnTo>
                <a:lnTo>
                  <a:pt x="0" y="1872970"/>
                </a:lnTo>
                <a:lnTo>
                  <a:pt x="0" y="0"/>
                </a:lnTo>
                <a:close/>
              </a:path>
            </a:pathLst>
          </a:custGeom>
          <a:blipFill>
            <a:blip r:embed="rId7"/>
            <a:stretch>
              <a:fillRect l="0" t="0" r="0" b="0"/>
            </a:stretch>
          </a:blipFill>
        </p:spPr>
      </p:sp>
      <p:sp>
        <p:nvSpPr>
          <p:cNvPr name="Freeform 10" id="10"/>
          <p:cNvSpPr/>
          <p:nvPr/>
        </p:nvSpPr>
        <p:spPr>
          <a:xfrm flipH="false" flipV="false" rot="0">
            <a:off x="0" y="6156930"/>
            <a:ext cx="8907473" cy="2309808"/>
          </a:xfrm>
          <a:custGeom>
            <a:avLst/>
            <a:gdLst/>
            <a:ahLst/>
            <a:cxnLst/>
            <a:rect r="r" b="b" t="t" l="l"/>
            <a:pathLst>
              <a:path h="2309808" w="8907473">
                <a:moveTo>
                  <a:pt x="0" y="0"/>
                </a:moveTo>
                <a:lnTo>
                  <a:pt x="8907473" y="0"/>
                </a:lnTo>
                <a:lnTo>
                  <a:pt x="8907473" y="2309808"/>
                </a:lnTo>
                <a:lnTo>
                  <a:pt x="0" y="2309808"/>
                </a:lnTo>
                <a:lnTo>
                  <a:pt x="0" y="0"/>
                </a:lnTo>
                <a:close/>
              </a:path>
            </a:pathLst>
          </a:custGeom>
          <a:blipFill>
            <a:blip r:embed="rId8"/>
            <a:stretch>
              <a:fillRect l="-2845" t="0" r="-10785" b="0"/>
            </a:stretch>
          </a:blipFill>
        </p:spPr>
      </p:sp>
      <p:sp>
        <p:nvSpPr>
          <p:cNvPr name="Freeform 11" id="11"/>
          <p:cNvSpPr/>
          <p:nvPr/>
        </p:nvSpPr>
        <p:spPr>
          <a:xfrm flipH="false" flipV="false" rot="0">
            <a:off x="8907473" y="5460499"/>
            <a:ext cx="9380527" cy="4826501"/>
          </a:xfrm>
          <a:custGeom>
            <a:avLst/>
            <a:gdLst/>
            <a:ahLst/>
            <a:cxnLst/>
            <a:rect r="r" b="b" t="t" l="l"/>
            <a:pathLst>
              <a:path h="4826501" w="9380527">
                <a:moveTo>
                  <a:pt x="0" y="0"/>
                </a:moveTo>
                <a:lnTo>
                  <a:pt x="9380527" y="0"/>
                </a:lnTo>
                <a:lnTo>
                  <a:pt x="9380527" y="4826501"/>
                </a:lnTo>
                <a:lnTo>
                  <a:pt x="0" y="4826501"/>
                </a:lnTo>
                <a:lnTo>
                  <a:pt x="0" y="0"/>
                </a:lnTo>
                <a:close/>
              </a:path>
            </a:pathLst>
          </a:custGeom>
          <a:blipFill>
            <a:blip r:embed="rId9"/>
            <a:stretch>
              <a:fillRect l="-13217" t="0" r="-6582" b="0"/>
            </a:stretch>
          </a:blipFill>
        </p:spPr>
      </p:sp>
      <p:sp>
        <p:nvSpPr>
          <p:cNvPr name="TextBox 12" id="12"/>
          <p:cNvSpPr txBox="true"/>
          <p:nvPr/>
        </p:nvSpPr>
        <p:spPr>
          <a:xfrm rot="0">
            <a:off x="1028700" y="4796820"/>
            <a:ext cx="7428678" cy="529209"/>
          </a:xfrm>
          <a:prstGeom prst="rect">
            <a:avLst/>
          </a:prstGeom>
        </p:spPr>
        <p:txBody>
          <a:bodyPr anchor="t" rtlCol="false" tIns="0" lIns="0" bIns="0" rIns="0">
            <a:spAutoFit/>
          </a:bodyPr>
          <a:lstStyle/>
          <a:p>
            <a:pPr>
              <a:lnSpc>
                <a:spcPts val="3947"/>
              </a:lnSpc>
            </a:pPr>
            <a:r>
              <a:rPr lang="en-US" sz="4200">
                <a:solidFill>
                  <a:srgbClr val="100F0D"/>
                </a:solidFill>
                <a:latin typeface="Open Sans Heavy"/>
              </a:rPr>
              <a:t>Các dạng thường gặp</a:t>
            </a:r>
          </a:p>
        </p:txBody>
      </p:sp>
      <p:sp>
        <p:nvSpPr>
          <p:cNvPr name="TextBox 13" id="13"/>
          <p:cNvSpPr txBox="true"/>
          <p:nvPr/>
        </p:nvSpPr>
        <p:spPr>
          <a:xfrm rot="0">
            <a:off x="3444857" y="864140"/>
            <a:ext cx="15024438" cy="1582928"/>
          </a:xfrm>
          <a:prstGeom prst="rect">
            <a:avLst/>
          </a:prstGeom>
        </p:spPr>
        <p:txBody>
          <a:bodyPr anchor="t" rtlCol="false" tIns="0" lIns="0" bIns="0" rIns="0">
            <a:spAutoFit/>
          </a:bodyPr>
          <a:lstStyle/>
          <a:p>
            <a:pPr>
              <a:lnSpc>
                <a:spcPts val="6015"/>
              </a:lnSpc>
            </a:pPr>
            <a:r>
              <a:rPr lang="en-US" sz="6399">
                <a:solidFill>
                  <a:srgbClr val="1211CA"/>
                </a:solidFill>
                <a:latin typeface="Open Sans Heavy"/>
              </a:rPr>
              <a:t>Các dạng Polynomial Regression</a:t>
            </a:r>
          </a:p>
          <a:p>
            <a:pPr>
              <a:lnSpc>
                <a:spcPts val="6015"/>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72772"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3" id="3"/>
          <p:cNvSpPr txBox="true"/>
          <p:nvPr/>
        </p:nvSpPr>
        <p:spPr>
          <a:xfrm rot="0">
            <a:off x="1066800" y="823399"/>
            <a:ext cx="7279416" cy="820928"/>
          </a:xfrm>
          <a:prstGeom prst="rect">
            <a:avLst/>
          </a:prstGeom>
        </p:spPr>
        <p:txBody>
          <a:bodyPr anchor="t" rtlCol="false" tIns="0" lIns="0" bIns="0" rIns="0">
            <a:spAutoFit/>
          </a:bodyPr>
          <a:lstStyle/>
          <a:p>
            <a:pPr>
              <a:lnSpc>
                <a:spcPts val="6015"/>
              </a:lnSpc>
            </a:pPr>
            <a:r>
              <a:rPr lang="en-US" sz="6399">
                <a:solidFill>
                  <a:srgbClr val="1211CA"/>
                </a:solidFill>
                <a:latin typeface="Open Sans Bold"/>
              </a:rPr>
              <a:t>4. Huber Loss</a:t>
            </a:r>
          </a:p>
        </p:txBody>
      </p:sp>
      <p:sp>
        <p:nvSpPr>
          <p:cNvPr name="TextBox 4" id="4"/>
          <p:cNvSpPr txBox="true"/>
          <p:nvPr/>
        </p:nvSpPr>
        <p:spPr>
          <a:xfrm rot="0">
            <a:off x="1028700" y="2543573"/>
            <a:ext cx="16101686" cy="2962275"/>
          </a:xfrm>
          <a:prstGeom prst="rect">
            <a:avLst/>
          </a:prstGeom>
        </p:spPr>
        <p:txBody>
          <a:bodyPr anchor="t" rtlCol="false" tIns="0" lIns="0" bIns="0" rIns="0">
            <a:spAutoFit/>
          </a:bodyPr>
          <a:lstStyle/>
          <a:p>
            <a:pPr algn="just">
              <a:lnSpc>
                <a:spcPts val="5040"/>
              </a:lnSpc>
            </a:pPr>
            <a:r>
              <a:rPr lang="en-US" sz="3600">
                <a:solidFill>
                  <a:srgbClr val="2D262A"/>
                </a:solidFill>
                <a:latin typeface="Open Sans"/>
              </a:rPr>
              <a:t>Huber Loss là một hàm mất mát được sử dụng trong linear regression để giảm ảnh hưởng của các điểm ngoại lệ (outliers) so với Mean Squared Error (MSE). Trong mô hình linear regression, MSE có thể là nhạy cảm với các giá trị ngoại lệ và dẫn đến việc mô hình hóa không chính xác.</a:t>
            </a:r>
          </a:p>
          <a:p>
            <a:pPr>
              <a:lnSpc>
                <a:spcPts val="3359"/>
              </a:lnSpc>
            </a:pPr>
          </a:p>
        </p:txBody>
      </p:sp>
      <p:sp>
        <p:nvSpPr>
          <p:cNvPr name="Freeform 5" id="5"/>
          <p:cNvSpPr/>
          <p:nvPr/>
        </p:nvSpPr>
        <p:spPr>
          <a:xfrm flipH="false" flipV="false" rot="0">
            <a:off x="1338022" y="1644229"/>
            <a:ext cx="4238684" cy="516349"/>
          </a:xfrm>
          <a:custGeom>
            <a:avLst/>
            <a:gdLst/>
            <a:ahLst/>
            <a:cxnLst/>
            <a:rect r="r" b="b" t="t" l="l"/>
            <a:pathLst>
              <a:path h="516349" w="4238684">
                <a:moveTo>
                  <a:pt x="0" y="0"/>
                </a:moveTo>
                <a:lnTo>
                  <a:pt x="4238683" y="0"/>
                </a:lnTo>
                <a:lnTo>
                  <a:pt x="4238683" y="516349"/>
                </a:lnTo>
                <a:lnTo>
                  <a:pt x="0" y="5163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6846634">
            <a:off x="12534911" y="6019545"/>
            <a:ext cx="7315200" cy="3657600"/>
          </a:xfrm>
          <a:custGeom>
            <a:avLst/>
            <a:gdLst/>
            <a:ahLst/>
            <a:cxnLst/>
            <a:rect r="r" b="b" t="t" l="l"/>
            <a:pathLst>
              <a:path h="3657600" w="7315200">
                <a:moveTo>
                  <a:pt x="0" y="0"/>
                </a:moveTo>
                <a:lnTo>
                  <a:pt x="7315200" y="0"/>
                </a:lnTo>
                <a:lnTo>
                  <a:pt x="7315200" y="3657600"/>
                </a:lnTo>
                <a:lnTo>
                  <a:pt x="0" y="36576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40451" y="2252559"/>
            <a:ext cx="8881643" cy="191442"/>
            <a:chOff x="0" y="0"/>
            <a:chExt cx="2339198" cy="50421"/>
          </a:xfrm>
        </p:grpSpPr>
        <p:sp>
          <p:nvSpPr>
            <p:cNvPr name="Freeform 3" id="3"/>
            <p:cNvSpPr/>
            <p:nvPr/>
          </p:nvSpPr>
          <p:spPr>
            <a:xfrm flipH="false" flipV="false" rot="0">
              <a:off x="0" y="0"/>
              <a:ext cx="2339198" cy="50421"/>
            </a:xfrm>
            <a:custGeom>
              <a:avLst/>
              <a:gdLst/>
              <a:ahLst/>
              <a:cxnLst/>
              <a:rect r="r" b="b" t="t" l="l"/>
              <a:pathLst>
                <a:path h="50421" w="2339198">
                  <a:moveTo>
                    <a:pt x="0" y="0"/>
                  </a:moveTo>
                  <a:lnTo>
                    <a:pt x="2339198" y="0"/>
                  </a:lnTo>
                  <a:lnTo>
                    <a:pt x="2339198" y="50421"/>
                  </a:lnTo>
                  <a:lnTo>
                    <a:pt x="0" y="50421"/>
                  </a:lnTo>
                  <a:close/>
                </a:path>
              </a:pathLst>
            </a:custGeom>
            <a:solidFill>
              <a:srgbClr val="F9B314"/>
            </a:solidFill>
          </p:spPr>
        </p:sp>
        <p:sp>
          <p:nvSpPr>
            <p:cNvPr name="TextBox 4" id="4"/>
            <p:cNvSpPr txBox="true"/>
            <p:nvPr/>
          </p:nvSpPr>
          <p:spPr>
            <a:xfrm>
              <a:off x="0" y="-38100"/>
              <a:ext cx="2339198" cy="8852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6" id="6"/>
          <p:cNvSpPr txBox="true"/>
          <p:nvPr/>
        </p:nvSpPr>
        <p:spPr>
          <a:xfrm rot="0">
            <a:off x="5240451" y="1338589"/>
            <a:ext cx="9188026" cy="914019"/>
          </a:xfrm>
          <a:prstGeom prst="rect">
            <a:avLst/>
          </a:prstGeom>
        </p:spPr>
        <p:txBody>
          <a:bodyPr anchor="t" rtlCol="false" tIns="0" lIns="0" bIns="0" rIns="0">
            <a:spAutoFit/>
          </a:bodyPr>
          <a:lstStyle/>
          <a:p>
            <a:pPr>
              <a:lnSpc>
                <a:spcPts val="6767"/>
              </a:lnSpc>
            </a:pPr>
            <a:r>
              <a:rPr lang="en-US" sz="7200">
                <a:solidFill>
                  <a:srgbClr val="1211CA"/>
                </a:solidFill>
                <a:latin typeface="Open Sans Heavy"/>
              </a:rPr>
              <a:t>Thành Viên Nhóm</a:t>
            </a:r>
          </a:p>
        </p:txBody>
      </p:sp>
      <p:graphicFrame>
        <p:nvGraphicFramePr>
          <p:cNvPr name="Table 7" id="7"/>
          <p:cNvGraphicFramePr>
            <a:graphicFrameLocks noGrp="true"/>
          </p:cNvGraphicFramePr>
          <p:nvPr/>
        </p:nvGraphicFramePr>
        <p:xfrm>
          <a:off x="3048367" y="3481388"/>
          <a:ext cx="13163973" cy="5776912"/>
        </p:xfrm>
        <a:graphic>
          <a:graphicData uri="http://schemas.openxmlformats.org/drawingml/2006/table">
            <a:tbl>
              <a:tblPr/>
              <a:tblGrid>
                <a:gridCol w="1034625"/>
                <a:gridCol w="4769980"/>
                <a:gridCol w="7359367"/>
              </a:tblGrid>
              <a:tr h="962819">
                <a:tc>
                  <a:txBody>
                    <a:bodyPr anchor="t" rtlCol="false"/>
                    <a:lstStyle/>
                    <a:p>
                      <a:pPr algn="ctr">
                        <a:lnSpc>
                          <a:spcPts val="4199"/>
                        </a:lnSpc>
                        <a:defRPr/>
                      </a:pPr>
                      <a:r>
                        <a:rPr lang="en-US" sz="2999">
                          <a:solidFill>
                            <a:srgbClr val="100F0D"/>
                          </a:solidFill>
                          <a:latin typeface="Asap Bold"/>
                        </a:rPr>
                        <a:t>1</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c>
                  <a:txBody>
                    <a:bodyPr anchor="t" rtlCol="false"/>
                    <a:lstStyle/>
                    <a:p>
                      <a:pPr algn="l">
                        <a:lnSpc>
                          <a:spcPts val="4199"/>
                        </a:lnSpc>
                        <a:defRPr/>
                      </a:pPr>
                      <a:r>
                        <a:rPr lang="en-US" sz="2999">
                          <a:solidFill>
                            <a:srgbClr val="100F0D"/>
                          </a:solidFill>
                          <a:latin typeface="Asap Semi-Bold"/>
                        </a:rPr>
                        <a:t>Huỳnh Nguyễn Tường Vy</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c>
                  <a:txBody>
                    <a:bodyPr anchor="t" rtlCol="false"/>
                    <a:lstStyle/>
                    <a:p>
                      <a:pPr algn="ctr">
                        <a:lnSpc>
                          <a:spcPts val="4199"/>
                        </a:lnSpc>
                        <a:defRPr/>
                      </a:pPr>
                      <a:r>
                        <a:rPr lang="en-US" sz="2999">
                          <a:solidFill>
                            <a:srgbClr val="100F0D"/>
                          </a:solidFill>
                          <a:latin typeface="Asap Semi-Bold"/>
                        </a:rPr>
                        <a:t>52000170</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r>
              <a:tr h="962819">
                <a:tc>
                  <a:txBody>
                    <a:bodyPr anchor="t" rtlCol="false"/>
                    <a:lstStyle/>
                    <a:p>
                      <a:pPr algn="ctr">
                        <a:lnSpc>
                          <a:spcPts val="4199"/>
                        </a:lnSpc>
                        <a:defRPr/>
                      </a:pPr>
                      <a:r>
                        <a:rPr lang="en-US" sz="2999">
                          <a:solidFill>
                            <a:srgbClr val="100F0D"/>
                          </a:solidFill>
                          <a:latin typeface="Asap Bold"/>
                        </a:rPr>
                        <a:t>2</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E05DD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c>
                  <a:txBody>
                    <a:bodyPr anchor="t" rtlCol="false"/>
                    <a:lstStyle/>
                    <a:p>
                      <a:pPr algn="l">
                        <a:lnSpc>
                          <a:spcPts val="4199"/>
                        </a:lnSpc>
                        <a:defRPr/>
                      </a:pPr>
                      <a:r>
                        <a:rPr lang="en-US" sz="2999">
                          <a:solidFill>
                            <a:srgbClr val="100F0D"/>
                          </a:solidFill>
                          <a:latin typeface="Asap Bold"/>
                        </a:rPr>
                        <a:t>Trần Thị Ngọc Ánh</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E05DD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c>
                  <a:txBody>
                    <a:bodyPr anchor="t" rtlCol="false"/>
                    <a:lstStyle/>
                    <a:p>
                      <a:pPr algn="ctr">
                        <a:lnSpc>
                          <a:spcPts val="4199"/>
                        </a:lnSpc>
                        <a:defRPr/>
                      </a:pPr>
                      <a:r>
                        <a:rPr lang="en-US" sz="2999">
                          <a:solidFill>
                            <a:srgbClr val="100F0D"/>
                          </a:solidFill>
                          <a:latin typeface="Asap Semi-Bold"/>
                        </a:rPr>
                        <a:t>52000008</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E05DD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r>
              <a:tr h="962819">
                <a:tc>
                  <a:txBody>
                    <a:bodyPr anchor="t" rtlCol="false"/>
                    <a:lstStyle/>
                    <a:p>
                      <a:pPr algn="ctr">
                        <a:lnSpc>
                          <a:spcPts val="4199"/>
                        </a:lnSpc>
                        <a:defRPr/>
                      </a:pPr>
                      <a:r>
                        <a:rPr lang="en-US" sz="2999">
                          <a:solidFill>
                            <a:srgbClr val="100F0D"/>
                          </a:solidFill>
                          <a:latin typeface="Asap Bold"/>
                        </a:rPr>
                        <a:t>3</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E05DD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c>
                  <a:txBody>
                    <a:bodyPr anchor="t" rtlCol="false"/>
                    <a:lstStyle/>
                    <a:p>
                      <a:pPr algn="l">
                        <a:lnSpc>
                          <a:spcPts val="4199"/>
                        </a:lnSpc>
                        <a:defRPr/>
                      </a:pPr>
                      <a:r>
                        <a:rPr lang="en-US" sz="2999">
                          <a:solidFill>
                            <a:srgbClr val="100F0D"/>
                          </a:solidFill>
                          <a:latin typeface="Asap Bold Italics"/>
                        </a:rPr>
                        <a:t>Lâm Bích Ngọc </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E05DD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c>
                  <a:txBody>
                    <a:bodyPr anchor="t" rtlCol="false"/>
                    <a:lstStyle/>
                    <a:p>
                      <a:pPr algn="ctr">
                        <a:lnSpc>
                          <a:spcPts val="4199"/>
                        </a:lnSpc>
                        <a:defRPr/>
                      </a:pPr>
                      <a:r>
                        <a:rPr lang="en-US" sz="2999">
                          <a:solidFill>
                            <a:srgbClr val="100F0D"/>
                          </a:solidFill>
                          <a:latin typeface="Asap Semi-Bold Italics"/>
                        </a:rPr>
                        <a:t>52000578</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E05DD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r>
              <a:tr h="962819">
                <a:tc>
                  <a:txBody>
                    <a:bodyPr anchor="t" rtlCol="false"/>
                    <a:lstStyle/>
                    <a:p>
                      <a:pPr algn="ctr">
                        <a:lnSpc>
                          <a:spcPts val="4199"/>
                        </a:lnSpc>
                        <a:defRPr/>
                      </a:pPr>
                      <a:r>
                        <a:rPr lang="en-US" sz="2999">
                          <a:solidFill>
                            <a:srgbClr val="100F0D"/>
                          </a:solidFill>
                          <a:latin typeface="Asap Bold"/>
                        </a:rPr>
                        <a:t>4</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E05DD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c>
                  <a:txBody>
                    <a:bodyPr anchor="t" rtlCol="false"/>
                    <a:lstStyle/>
                    <a:p>
                      <a:pPr algn="l">
                        <a:lnSpc>
                          <a:spcPts val="4199"/>
                        </a:lnSpc>
                        <a:defRPr/>
                      </a:pPr>
                      <a:r>
                        <a:rPr lang="en-US" sz="2999">
                          <a:solidFill>
                            <a:srgbClr val="100F0D"/>
                          </a:solidFill>
                          <a:latin typeface="Asap Bold Italics"/>
                        </a:rPr>
                        <a:t>Huỳnh Quốc Thắng</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E05DD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c>
                  <a:txBody>
                    <a:bodyPr anchor="t" rtlCol="false"/>
                    <a:lstStyle/>
                    <a:p>
                      <a:pPr algn="ctr">
                        <a:lnSpc>
                          <a:spcPts val="4199"/>
                        </a:lnSpc>
                        <a:defRPr/>
                      </a:pPr>
                      <a:r>
                        <a:rPr lang="en-US" sz="2999">
                          <a:solidFill>
                            <a:srgbClr val="100F0D"/>
                          </a:solidFill>
                          <a:latin typeface="Asap Semi-Bold Italics"/>
                        </a:rPr>
                        <a:t>52000801</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E05DD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r>
              <a:tr h="962819">
                <a:tc>
                  <a:txBody>
                    <a:bodyPr anchor="t" rtlCol="false"/>
                    <a:lstStyle/>
                    <a:p>
                      <a:pPr algn="ctr">
                        <a:lnSpc>
                          <a:spcPts val="4199"/>
                        </a:lnSpc>
                        <a:defRPr/>
                      </a:pPr>
                      <a:r>
                        <a:rPr lang="en-US" sz="2999">
                          <a:solidFill>
                            <a:srgbClr val="100F0D"/>
                          </a:solidFill>
                          <a:latin typeface="Asap Bold"/>
                        </a:rPr>
                        <a:t>5</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E05DD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c>
                  <a:txBody>
                    <a:bodyPr anchor="t" rtlCol="false"/>
                    <a:lstStyle/>
                    <a:p>
                      <a:pPr algn="l">
                        <a:lnSpc>
                          <a:spcPts val="4199"/>
                        </a:lnSpc>
                        <a:defRPr/>
                      </a:pPr>
                      <a:r>
                        <a:rPr lang="en-US" sz="2999">
                          <a:solidFill>
                            <a:srgbClr val="100F0D"/>
                          </a:solidFill>
                          <a:latin typeface="Asap Bold Italics"/>
                        </a:rPr>
                        <a:t>Huỳnh Đình Long</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E05DD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c>
                  <a:txBody>
                    <a:bodyPr anchor="t" rtlCol="false"/>
                    <a:lstStyle/>
                    <a:p>
                      <a:pPr algn="ctr">
                        <a:lnSpc>
                          <a:spcPts val="4199"/>
                        </a:lnSpc>
                        <a:defRPr/>
                      </a:pPr>
                      <a:r>
                        <a:rPr lang="en-US" sz="2999">
                          <a:solidFill>
                            <a:srgbClr val="100F0D"/>
                          </a:solidFill>
                          <a:latin typeface="Asap Semi-Bold Italics"/>
                        </a:rPr>
                        <a:t>52000777</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E05DD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r>
              <a:tr h="962819">
                <a:tc>
                  <a:txBody>
                    <a:bodyPr anchor="t" rtlCol="false"/>
                    <a:lstStyle/>
                    <a:p>
                      <a:pPr algn="ctr">
                        <a:lnSpc>
                          <a:spcPts val="4199"/>
                        </a:lnSpc>
                        <a:defRPr/>
                      </a:pPr>
                      <a:r>
                        <a:rPr lang="en-US" sz="2999">
                          <a:solidFill>
                            <a:srgbClr val="100F0D"/>
                          </a:solidFill>
                          <a:latin typeface="Asap Bold"/>
                        </a:rPr>
                        <a:t>6</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E05DD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c>
                  <a:txBody>
                    <a:bodyPr anchor="t" rtlCol="false"/>
                    <a:lstStyle/>
                    <a:p>
                      <a:pPr algn="l">
                        <a:lnSpc>
                          <a:spcPts val="4199"/>
                        </a:lnSpc>
                        <a:defRPr/>
                      </a:pPr>
                      <a:r>
                        <a:rPr lang="en-US" sz="2999">
                          <a:solidFill>
                            <a:srgbClr val="100F0D"/>
                          </a:solidFill>
                          <a:latin typeface="Asap Semi-Bold"/>
                        </a:rPr>
                        <a:t>Phan Thị Diễm Thúy</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E05DD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c>
                  <a:txBody>
                    <a:bodyPr anchor="t" rtlCol="false"/>
                    <a:lstStyle/>
                    <a:p>
                      <a:pPr algn="ctr">
                        <a:lnSpc>
                          <a:spcPts val="4199"/>
                        </a:lnSpc>
                        <a:defRPr/>
                      </a:pPr>
                      <a:r>
                        <a:rPr lang="en-US" sz="2999">
                          <a:solidFill>
                            <a:srgbClr val="100F0D"/>
                          </a:solidFill>
                          <a:latin typeface="Asap Semi-Bold"/>
                        </a:rPr>
                        <a:t>52000149</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E05DDF"/>
                      </a:solidFill>
                      <a:prstDash val="solid"/>
                      <a:round/>
                      <a:headEnd type="none" w="med" len="med"/>
                      <a:tailEnd type="none" w="med" len="med"/>
                    </a:lnT>
                    <a:lnB cmpd="sng" algn="ctr" cap="flat" w="9525">
                      <a:solidFill>
                        <a:srgbClr val="E05DDF"/>
                      </a:solidFill>
                      <a:prstDash val="solid"/>
                      <a:round/>
                      <a:headEnd type="none" w="med" len="med"/>
                      <a:tailEnd type="none" w="med" len="med"/>
                    </a:lnB>
                  </a:tcPr>
                </a:tc>
              </a:tr>
            </a:tbl>
          </a:graphicData>
        </a:graphic>
      </p:graphicFrame>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7750" y="2949148"/>
            <a:ext cx="3919404" cy="192789"/>
            <a:chOff x="0" y="0"/>
            <a:chExt cx="1032271" cy="50776"/>
          </a:xfrm>
        </p:grpSpPr>
        <p:sp>
          <p:nvSpPr>
            <p:cNvPr name="Freeform 3" id="3"/>
            <p:cNvSpPr/>
            <p:nvPr/>
          </p:nvSpPr>
          <p:spPr>
            <a:xfrm flipH="false" flipV="false" rot="0">
              <a:off x="0" y="0"/>
              <a:ext cx="1032271" cy="50776"/>
            </a:xfrm>
            <a:custGeom>
              <a:avLst/>
              <a:gdLst/>
              <a:ahLst/>
              <a:cxnLst/>
              <a:rect r="r" b="b" t="t" l="l"/>
              <a:pathLst>
                <a:path h="50776" w="1032271">
                  <a:moveTo>
                    <a:pt x="0" y="0"/>
                  </a:moveTo>
                  <a:lnTo>
                    <a:pt x="1032271" y="0"/>
                  </a:lnTo>
                  <a:lnTo>
                    <a:pt x="1032271" y="50776"/>
                  </a:lnTo>
                  <a:lnTo>
                    <a:pt x="0" y="50776"/>
                  </a:lnTo>
                  <a:close/>
                </a:path>
              </a:pathLst>
            </a:custGeom>
            <a:solidFill>
              <a:srgbClr val="F9B314"/>
            </a:solidFill>
          </p:spPr>
        </p:sp>
        <p:sp>
          <p:nvSpPr>
            <p:cNvPr name="TextBox 4" id="4"/>
            <p:cNvSpPr txBox="true"/>
            <p:nvPr/>
          </p:nvSpPr>
          <p:spPr>
            <a:xfrm>
              <a:off x="0" y="-38100"/>
              <a:ext cx="1032271" cy="8887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2891"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Freeform 6" id="6"/>
          <p:cNvSpPr/>
          <p:nvPr/>
        </p:nvSpPr>
        <p:spPr>
          <a:xfrm flipH="true" flipV="false" rot="-10258009">
            <a:off x="-2674788" y="8944012"/>
            <a:ext cx="10634953" cy="7173759"/>
          </a:xfrm>
          <a:custGeom>
            <a:avLst/>
            <a:gdLst/>
            <a:ahLst/>
            <a:cxnLst/>
            <a:rect r="r" b="b" t="t" l="l"/>
            <a:pathLst>
              <a:path h="7173759" w="10634953">
                <a:moveTo>
                  <a:pt x="10634953" y="0"/>
                </a:moveTo>
                <a:lnTo>
                  <a:pt x="0" y="0"/>
                </a:lnTo>
                <a:lnTo>
                  <a:pt x="0" y="7173759"/>
                </a:lnTo>
                <a:lnTo>
                  <a:pt x="10634953" y="7173759"/>
                </a:lnTo>
                <a:lnTo>
                  <a:pt x="1063495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396238" y="-1724265"/>
            <a:ext cx="6334896" cy="4261657"/>
          </a:xfrm>
          <a:custGeom>
            <a:avLst/>
            <a:gdLst/>
            <a:ahLst/>
            <a:cxnLst/>
            <a:rect r="r" b="b" t="t" l="l"/>
            <a:pathLst>
              <a:path h="4261657" w="6334896">
                <a:moveTo>
                  <a:pt x="0" y="0"/>
                </a:moveTo>
                <a:lnTo>
                  <a:pt x="6334895" y="0"/>
                </a:lnTo>
                <a:lnTo>
                  <a:pt x="6334895" y="4261657"/>
                </a:lnTo>
                <a:lnTo>
                  <a:pt x="0" y="42616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5338164" y="2315228"/>
            <a:ext cx="11237823" cy="2622159"/>
          </a:xfrm>
          <a:custGeom>
            <a:avLst/>
            <a:gdLst/>
            <a:ahLst/>
            <a:cxnLst/>
            <a:rect r="r" b="b" t="t" l="l"/>
            <a:pathLst>
              <a:path h="2622159" w="11237823">
                <a:moveTo>
                  <a:pt x="0" y="0"/>
                </a:moveTo>
                <a:lnTo>
                  <a:pt x="11237823" y="0"/>
                </a:lnTo>
                <a:lnTo>
                  <a:pt x="11237823" y="2622159"/>
                </a:lnTo>
                <a:lnTo>
                  <a:pt x="0" y="2622159"/>
                </a:lnTo>
                <a:lnTo>
                  <a:pt x="0" y="0"/>
                </a:lnTo>
                <a:close/>
              </a:path>
            </a:pathLst>
          </a:custGeom>
          <a:blipFill>
            <a:blip r:embed="rId7"/>
            <a:stretch>
              <a:fillRect l="0" t="0" r="0" b="0"/>
            </a:stretch>
          </a:blipFill>
        </p:spPr>
      </p:sp>
      <p:sp>
        <p:nvSpPr>
          <p:cNvPr name="TextBox 9" id="9"/>
          <p:cNvSpPr txBox="true"/>
          <p:nvPr/>
        </p:nvSpPr>
        <p:spPr>
          <a:xfrm rot="0">
            <a:off x="1028700" y="2420003"/>
            <a:ext cx="7428678" cy="529209"/>
          </a:xfrm>
          <a:prstGeom prst="rect">
            <a:avLst/>
          </a:prstGeom>
        </p:spPr>
        <p:txBody>
          <a:bodyPr anchor="t" rtlCol="false" tIns="0" lIns="0" bIns="0" rIns="0">
            <a:spAutoFit/>
          </a:bodyPr>
          <a:lstStyle/>
          <a:p>
            <a:pPr>
              <a:lnSpc>
                <a:spcPts val="3947"/>
              </a:lnSpc>
            </a:pPr>
            <a:r>
              <a:rPr lang="en-US" sz="4200">
                <a:solidFill>
                  <a:srgbClr val="100F0D"/>
                </a:solidFill>
                <a:latin typeface="Open Sans Heavy"/>
              </a:rPr>
              <a:t>Phương trình</a:t>
            </a:r>
          </a:p>
        </p:txBody>
      </p:sp>
      <p:sp>
        <p:nvSpPr>
          <p:cNvPr name="TextBox 10" id="10"/>
          <p:cNvSpPr txBox="true"/>
          <p:nvPr/>
        </p:nvSpPr>
        <p:spPr>
          <a:xfrm rot="0">
            <a:off x="3444857" y="864140"/>
            <a:ext cx="15024438" cy="1582928"/>
          </a:xfrm>
          <a:prstGeom prst="rect">
            <a:avLst/>
          </a:prstGeom>
        </p:spPr>
        <p:txBody>
          <a:bodyPr anchor="t" rtlCol="false" tIns="0" lIns="0" bIns="0" rIns="0">
            <a:spAutoFit/>
          </a:bodyPr>
          <a:lstStyle/>
          <a:p>
            <a:pPr>
              <a:lnSpc>
                <a:spcPts val="6015"/>
              </a:lnSpc>
            </a:pPr>
            <a:r>
              <a:rPr lang="en-US" sz="6399">
                <a:solidFill>
                  <a:srgbClr val="1211CA"/>
                </a:solidFill>
                <a:latin typeface="Open Sans Heavy"/>
              </a:rPr>
              <a:t>Công thức</a:t>
            </a:r>
          </a:p>
          <a:p>
            <a:pPr>
              <a:lnSpc>
                <a:spcPts val="6015"/>
              </a:lnSpc>
            </a:pPr>
          </a:p>
        </p:txBody>
      </p:sp>
      <p:sp>
        <p:nvSpPr>
          <p:cNvPr name="TextBox 11" id="11"/>
          <p:cNvSpPr txBox="true"/>
          <p:nvPr/>
        </p:nvSpPr>
        <p:spPr>
          <a:xfrm rot="0">
            <a:off x="1028700" y="4406542"/>
            <a:ext cx="17259300" cy="4471670"/>
          </a:xfrm>
          <a:prstGeom prst="rect">
            <a:avLst/>
          </a:prstGeom>
        </p:spPr>
        <p:txBody>
          <a:bodyPr anchor="t" rtlCol="false" tIns="0" lIns="0" bIns="0" rIns="0">
            <a:spAutoFit/>
          </a:bodyPr>
          <a:lstStyle/>
          <a:p>
            <a:pPr>
              <a:lnSpc>
                <a:spcPts val="4479"/>
              </a:lnSpc>
              <a:spcBef>
                <a:spcPct val="0"/>
              </a:spcBef>
            </a:pPr>
            <a:r>
              <a:rPr lang="en-US" sz="3199">
                <a:solidFill>
                  <a:srgbClr val="000000"/>
                </a:solidFill>
                <a:latin typeface="Open Sans Bold"/>
              </a:rPr>
              <a:t>Trong đó: </a:t>
            </a:r>
          </a:p>
          <a:p>
            <a:pPr marL="690877" indent="-345439" lvl="1">
              <a:lnSpc>
                <a:spcPts val="4479"/>
              </a:lnSpc>
              <a:spcBef>
                <a:spcPct val="0"/>
              </a:spcBef>
              <a:buFont typeface="Arial"/>
              <a:buChar char="•"/>
            </a:pPr>
            <a:r>
              <a:rPr lang="en-US" sz="3199">
                <a:solidFill>
                  <a:srgbClr val="000000"/>
                </a:solidFill>
                <a:latin typeface="Open Sans Bold"/>
              </a:rPr>
              <a:t>y</a:t>
            </a:r>
            <a:r>
              <a:rPr lang="en-US" sz="3199">
                <a:solidFill>
                  <a:srgbClr val="000000"/>
                </a:solidFill>
                <a:latin typeface="Open Sans"/>
              </a:rPr>
              <a:t> là giá trị thực tế.</a:t>
            </a:r>
          </a:p>
          <a:p>
            <a:pPr marL="690877" indent="-345439" lvl="1">
              <a:lnSpc>
                <a:spcPts val="4479"/>
              </a:lnSpc>
              <a:spcBef>
                <a:spcPct val="0"/>
              </a:spcBef>
              <a:buFont typeface="Arial"/>
              <a:buChar char="•"/>
            </a:pPr>
            <a:r>
              <a:rPr lang="en-US" sz="3199">
                <a:solidFill>
                  <a:srgbClr val="000000"/>
                </a:solidFill>
                <a:latin typeface="Open Sans"/>
              </a:rPr>
              <a:t>f(x) là giá trị dự đoán.</a:t>
            </a:r>
          </a:p>
          <a:p>
            <a:pPr marL="690877" indent="-345439" lvl="1">
              <a:lnSpc>
                <a:spcPts val="4479"/>
              </a:lnSpc>
              <a:spcBef>
                <a:spcPct val="0"/>
              </a:spcBef>
              <a:buFont typeface="Arial"/>
              <a:buChar char="•"/>
            </a:pPr>
            <a:r>
              <a:rPr lang="en-US" sz="3199">
                <a:solidFill>
                  <a:srgbClr val="000000"/>
                </a:solidFill>
                <a:latin typeface="Open Sans"/>
              </a:rPr>
              <a:t>δ là một hằng số dương. </a:t>
            </a:r>
          </a:p>
          <a:p>
            <a:pPr marL="690877" indent="-345439" lvl="1">
              <a:lnSpc>
                <a:spcPts val="4479"/>
              </a:lnSpc>
              <a:spcBef>
                <a:spcPct val="0"/>
              </a:spcBef>
              <a:buFont typeface="Arial"/>
              <a:buChar char="•"/>
            </a:pPr>
            <a:r>
              <a:rPr lang="en-US" sz="3199">
                <a:solidFill>
                  <a:srgbClr val="000000"/>
                </a:solidFill>
                <a:latin typeface="Open Sans"/>
              </a:rPr>
              <a:t>Khi ∣y−f(x)∣≤δ, hàm loss sử dụng bình phương sai số giữa giá trị dự đoán và giá trị thực tế. </a:t>
            </a:r>
          </a:p>
          <a:p>
            <a:pPr marL="690877" indent="-345439" lvl="1">
              <a:lnSpc>
                <a:spcPts val="4479"/>
              </a:lnSpc>
              <a:spcBef>
                <a:spcPct val="0"/>
              </a:spcBef>
              <a:buFont typeface="Arial"/>
              <a:buChar char="•"/>
            </a:pPr>
            <a:r>
              <a:rPr lang="en-US" sz="3199">
                <a:solidFill>
                  <a:srgbClr val="000000"/>
                </a:solidFill>
                <a:latin typeface="Open Sans"/>
              </a:rPr>
              <a:t>Khi ∣y−f(x)∣&gt;δ, hàm loss sử dụng hàm tuyến tính để giảm thiểu ảnh hưởng của các giá trị ngoại lai.</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Freeform 2" id="2"/>
          <p:cNvSpPr/>
          <p:nvPr/>
        </p:nvSpPr>
        <p:spPr>
          <a:xfrm flipH="false" flipV="false" rot="0">
            <a:off x="14090001" y="-2003702"/>
            <a:ext cx="9089832" cy="6131505"/>
          </a:xfrm>
          <a:custGeom>
            <a:avLst/>
            <a:gdLst/>
            <a:ahLst/>
            <a:cxnLst/>
            <a:rect r="r" b="b" t="t" l="l"/>
            <a:pathLst>
              <a:path h="6131505" w="9089832">
                <a:moveTo>
                  <a:pt x="0" y="0"/>
                </a:moveTo>
                <a:lnTo>
                  <a:pt x="9089832" y="0"/>
                </a:lnTo>
                <a:lnTo>
                  <a:pt x="9089832" y="6131504"/>
                </a:lnTo>
                <a:lnTo>
                  <a:pt x="0" y="6131504"/>
                </a:lnTo>
                <a:lnTo>
                  <a:pt x="0" y="0"/>
                </a:lnTo>
                <a:close/>
              </a:path>
            </a:pathLst>
          </a:custGeom>
          <a:blipFill>
            <a:blip r:embed="rId2">
              <a:alphaModFix amt="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532111" y="5925172"/>
            <a:ext cx="11609711" cy="7831278"/>
          </a:xfrm>
          <a:custGeom>
            <a:avLst/>
            <a:gdLst/>
            <a:ahLst/>
            <a:cxnLst/>
            <a:rect r="r" b="b" t="t" l="l"/>
            <a:pathLst>
              <a:path h="7831278" w="11609711">
                <a:moveTo>
                  <a:pt x="0" y="0"/>
                </a:moveTo>
                <a:lnTo>
                  <a:pt x="11609711" y="0"/>
                </a:lnTo>
                <a:lnTo>
                  <a:pt x="11609711" y="7831278"/>
                </a:lnTo>
                <a:lnTo>
                  <a:pt x="0" y="7831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8868" y="-3084022"/>
            <a:ext cx="9144000" cy="6168044"/>
          </a:xfrm>
          <a:custGeom>
            <a:avLst/>
            <a:gdLst/>
            <a:ahLst/>
            <a:cxnLst/>
            <a:rect r="r" b="b" t="t" l="l"/>
            <a:pathLst>
              <a:path h="6168044" w="9144000">
                <a:moveTo>
                  <a:pt x="0" y="0"/>
                </a:moveTo>
                <a:lnTo>
                  <a:pt x="9144000" y="0"/>
                </a:lnTo>
                <a:lnTo>
                  <a:pt x="9144000" y="6168044"/>
                </a:lnTo>
                <a:lnTo>
                  <a:pt x="0" y="61680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961936" y="1427539"/>
            <a:ext cx="482144" cy="467032"/>
          </a:xfrm>
          <a:custGeom>
            <a:avLst/>
            <a:gdLst/>
            <a:ahLst/>
            <a:cxnLst/>
            <a:rect r="r" b="b" t="t" l="l"/>
            <a:pathLst>
              <a:path h="467032" w="482144">
                <a:moveTo>
                  <a:pt x="0" y="0"/>
                </a:moveTo>
                <a:lnTo>
                  <a:pt x="482145" y="0"/>
                </a:lnTo>
                <a:lnTo>
                  <a:pt x="482145" y="467031"/>
                </a:lnTo>
                <a:lnTo>
                  <a:pt x="0" y="4670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972772"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6"/>
            <a:stretch>
              <a:fillRect l="0" t="0" r="0" b="0"/>
            </a:stretch>
          </a:blipFill>
        </p:spPr>
      </p:sp>
      <p:sp>
        <p:nvSpPr>
          <p:cNvPr name="TextBox 7" id="7"/>
          <p:cNvSpPr txBox="true"/>
          <p:nvPr/>
        </p:nvSpPr>
        <p:spPr>
          <a:xfrm rot="0">
            <a:off x="-647864" y="3216700"/>
            <a:ext cx="15984831" cy="3720251"/>
          </a:xfrm>
          <a:prstGeom prst="rect">
            <a:avLst/>
          </a:prstGeom>
        </p:spPr>
        <p:txBody>
          <a:bodyPr anchor="t" rtlCol="false" tIns="0" lIns="0" bIns="0" rIns="0">
            <a:spAutoFit/>
          </a:bodyPr>
          <a:lstStyle/>
          <a:p>
            <a:pPr algn="ctr">
              <a:lnSpc>
                <a:spcPts val="9881"/>
              </a:lnSpc>
            </a:pPr>
            <a:r>
              <a:rPr lang="en-US" sz="7058" spc="656">
                <a:solidFill>
                  <a:srgbClr val="F9B314"/>
                </a:solidFill>
                <a:latin typeface="Now Bold"/>
              </a:rPr>
              <a:t>SO SÁNH MÔ HÌNH</a:t>
            </a:r>
          </a:p>
          <a:p>
            <a:pPr algn="ctr">
              <a:lnSpc>
                <a:spcPts val="9881"/>
              </a:lnSpc>
            </a:pPr>
            <a:r>
              <a:rPr lang="en-US" sz="7058" spc="656">
                <a:solidFill>
                  <a:srgbClr val="F9B314"/>
                </a:solidFill>
                <a:latin typeface="Now Bold"/>
              </a:rPr>
              <a:t>HỒI QUY TUYẾN TÍNH</a:t>
            </a:r>
          </a:p>
          <a:p>
            <a:pPr algn="ctr" marL="0" indent="0" lvl="0">
              <a:lnSpc>
                <a:spcPts val="9881"/>
              </a:lnSpc>
              <a:spcBef>
                <a:spcPct val="0"/>
              </a:spcBef>
            </a:pPr>
            <a:r>
              <a:rPr lang="en-US" sz="7058" spc="656">
                <a:solidFill>
                  <a:srgbClr val="F9B314"/>
                </a:solidFill>
                <a:latin typeface="Now Bold"/>
              </a:rPr>
              <a:t>VÀ HỒI QUY LOGISTIC</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867361"/>
            <a:ext cx="16230600" cy="8552278"/>
          </a:xfrm>
          <a:custGeom>
            <a:avLst/>
            <a:gdLst/>
            <a:ahLst/>
            <a:cxnLst/>
            <a:rect r="r" b="b" t="t" l="l"/>
            <a:pathLst>
              <a:path h="8552278" w="16230600">
                <a:moveTo>
                  <a:pt x="0" y="0"/>
                </a:moveTo>
                <a:lnTo>
                  <a:pt x="16230600" y="0"/>
                </a:lnTo>
                <a:lnTo>
                  <a:pt x="16230600" y="8552278"/>
                </a:lnTo>
                <a:lnTo>
                  <a:pt x="0" y="8552278"/>
                </a:lnTo>
                <a:lnTo>
                  <a:pt x="0" y="0"/>
                </a:lnTo>
                <a:close/>
              </a:path>
            </a:pathLst>
          </a:custGeom>
          <a:blipFill>
            <a:blip r:embed="rId2"/>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6826"/>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Freeform 3" id="3"/>
          <p:cNvSpPr/>
          <p:nvPr/>
        </p:nvSpPr>
        <p:spPr>
          <a:xfrm flipH="false" flipV="false" rot="0">
            <a:off x="2751656" y="1416172"/>
            <a:ext cx="12784688" cy="8626956"/>
          </a:xfrm>
          <a:custGeom>
            <a:avLst/>
            <a:gdLst/>
            <a:ahLst/>
            <a:cxnLst/>
            <a:rect r="r" b="b" t="t" l="l"/>
            <a:pathLst>
              <a:path h="8626956" w="12784688">
                <a:moveTo>
                  <a:pt x="0" y="0"/>
                </a:moveTo>
                <a:lnTo>
                  <a:pt x="12784688" y="0"/>
                </a:lnTo>
                <a:lnTo>
                  <a:pt x="12784688" y="8626956"/>
                </a:lnTo>
                <a:lnTo>
                  <a:pt x="0" y="8626956"/>
                </a:lnTo>
                <a:lnTo>
                  <a:pt x="0" y="0"/>
                </a:lnTo>
                <a:close/>
              </a:path>
            </a:pathLst>
          </a:custGeom>
          <a:blipFill>
            <a:blip r:embed="rId3"/>
            <a:stretch>
              <a:fillRect l="0" t="0" r="0" b="0"/>
            </a:stretch>
          </a:blipFill>
        </p:spPr>
      </p:sp>
      <p:sp>
        <p:nvSpPr>
          <p:cNvPr name="TextBox 4" id="4"/>
          <p:cNvSpPr txBox="true"/>
          <p:nvPr/>
        </p:nvSpPr>
        <p:spPr>
          <a:xfrm rot="0">
            <a:off x="3989833" y="439606"/>
            <a:ext cx="11882277" cy="1385062"/>
          </a:xfrm>
          <a:prstGeom prst="rect">
            <a:avLst/>
          </a:prstGeom>
        </p:spPr>
        <p:txBody>
          <a:bodyPr anchor="t" rtlCol="false" tIns="0" lIns="0" bIns="0" rIns="0">
            <a:spAutoFit/>
          </a:bodyPr>
          <a:lstStyle/>
          <a:p>
            <a:pPr algn="ctr">
              <a:lnSpc>
                <a:spcPts val="5264"/>
              </a:lnSpc>
            </a:pPr>
            <a:r>
              <a:rPr lang="en-US" sz="5600">
                <a:solidFill>
                  <a:srgbClr val="1211CA"/>
                </a:solidFill>
                <a:latin typeface="Open Sans Heavy"/>
              </a:rPr>
              <a:t>Tóm tắt những điểm khác biệt</a:t>
            </a:r>
          </a:p>
          <a:p>
            <a:pPr algn="ctr">
              <a:lnSpc>
                <a:spcPts val="5264"/>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6826"/>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Freeform 3" id="3"/>
          <p:cNvSpPr/>
          <p:nvPr/>
        </p:nvSpPr>
        <p:spPr>
          <a:xfrm flipH="false" flipV="false" rot="0">
            <a:off x="2751656" y="1416172"/>
            <a:ext cx="12784688" cy="8626956"/>
          </a:xfrm>
          <a:custGeom>
            <a:avLst/>
            <a:gdLst/>
            <a:ahLst/>
            <a:cxnLst/>
            <a:rect r="r" b="b" t="t" l="l"/>
            <a:pathLst>
              <a:path h="8626956" w="12784688">
                <a:moveTo>
                  <a:pt x="0" y="0"/>
                </a:moveTo>
                <a:lnTo>
                  <a:pt x="12784688" y="0"/>
                </a:lnTo>
                <a:lnTo>
                  <a:pt x="12784688" y="8626956"/>
                </a:lnTo>
                <a:lnTo>
                  <a:pt x="0" y="8626956"/>
                </a:lnTo>
                <a:lnTo>
                  <a:pt x="0" y="0"/>
                </a:lnTo>
                <a:close/>
              </a:path>
            </a:pathLst>
          </a:custGeom>
          <a:blipFill>
            <a:blip r:embed="rId3"/>
            <a:stretch>
              <a:fillRect l="0" t="0" r="0" b="0"/>
            </a:stretch>
          </a:blipFill>
        </p:spPr>
      </p:sp>
      <p:sp>
        <p:nvSpPr>
          <p:cNvPr name="Freeform 4" id="4"/>
          <p:cNvSpPr/>
          <p:nvPr/>
        </p:nvSpPr>
        <p:spPr>
          <a:xfrm flipH="false" flipV="false" rot="0">
            <a:off x="2761181" y="2682709"/>
            <a:ext cx="12765638" cy="7466950"/>
          </a:xfrm>
          <a:custGeom>
            <a:avLst/>
            <a:gdLst/>
            <a:ahLst/>
            <a:cxnLst/>
            <a:rect r="r" b="b" t="t" l="l"/>
            <a:pathLst>
              <a:path h="7466950" w="12765638">
                <a:moveTo>
                  <a:pt x="0" y="0"/>
                </a:moveTo>
                <a:lnTo>
                  <a:pt x="12765638" y="0"/>
                </a:lnTo>
                <a:lnTo>
                  <a:pt x="12765638" y="7466950"/>
                </a:lnTo>
                <a:lnTo>
                  <a:pt x="0" y="7466950"/>
                </a:lnTo>
                <a:lnTo>
                  <a:pt x="0" y="0"/>
                </a:lnTo>
                <a:close/>
              </a:path>
            </a:pathLst>
          </a:custGeom>
          <a:blipFill>
            <a:blip r:embed="rId4"/>
            <a:stretch>
              <a:fillRect l="0" t="0" r="0" b="0"/>
            </a:stretch>
          </a:blipFill>
        </p:spPr>
      </p:sp>
      <p:sp>
        <p:nvSpPr>
          <p:cNvPr name="TextBox 5" id="5"/>
          <p:cNvSpPr txBox="true"/>
          <p:nvPr/>
        </p:nvSpPr>
        <p:spPr>
          <a:xfrm rot="0">
            <a:off x="3989833" y="439606"/>
            <a:ext cx="11882277" cy="1385062"/>
          </a:xfrm>
          <a:prstGeom prst="rect">
            <a:avLst/>
          </a:prstGeom>
        </p:spPr>
        <p:txBody>
          <a:bodyPr anchor="t" rtlCol="false" tIns="0" lIns="0" bIns="0" rIns="0">
            <a:spAutoFit/>
          </a:bodyPr>
          <a:lstStyle/>
          <a:p>
            <a:pPr algn="ctr">
              <a:lnSpc>
                <a:spcPts val="5264"/>
              </a:lnSpc>
            </a:pPr>
            <a:r>
              <a:rPr lang="en-US" sz="5600">
                <a:solidFill>
                  <a:srgbClr val="1211CA"/>
                </a:solidFill>
                <a:latin typeface="Open Sans Heavy"/>
              </a:rPr>
              <a:t>Tóm tắt những điểm khác biệt</a:t>
            </a:r>
          </a:p>
          <a:p>
            <a:pPr algn="ctr">
              <a:lnSpc>
                <a:spcPts val="5264"/>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970993" y="675670"/>
            <a:ext cx="11997014" cy="820928"/>
          </a:xfrm>
          <a:prstGeom prst="rect">
            <a:avLst/>
          </a:prstGeom>
        </p:spPr>
        <p:txBody>
          <a:bodyPr anchor="t" rtlCol="false" tIns="0" lIns="0" bIns="0" rIns="0">
            <a:spAutoFit/>
          </a:bodyPr>
          <a:lstStyle/>
          <a:p>
            <a:pPr algn="ctr">
              <a:lnSpc>
                <a:spcPts val="6015"/>
              </a:lnSpc>
            </a:pPr>
            <a:r>
              <a:rPr lang="en-US" sz="6399">
                <a:solidFill>
                  <a:srgbClr val="F9B314"/>
                </a:solidFill>
                <a:latin typeface="Open Sans Heavy"/>
              </a:rPr>
              <a:t>Phân tích</a:t>
            </a:r>
          </a:p>
        </p:txBody>
      </p:sp>
      <p:sp>
        <p:nvSpPr>
          <p:cNvPr name="TextBox 3" id="3"/>
          <p:cNvSpPr txBox="true"/>
          <p:nvPr/>
        </p:nvSpPr>
        <p:spPr>
          <a:xfrm rot="0">
            <a:off x="1258016" y="2888933"/>
            <a:ext cx="16001284" cy="5080635"/>
          </a:xfrm>
          <a:prstGeom prst="rect">
            <a:avLst/>
          </a:prstGeom>
        </p:spPr>
        <p:txBody>
          <a:bodyPr anchor="t" rtlCol="false" tIns="0" lIns="0" bIns="0" rIns="0">
            <a:spAutoFit/>
          </a:bodyPr>
          <a:lstStyle/>
          <a:p>
            <a:pPr algn="just" marL="777240" indent="-388620" lvl="1">
              <a:lnSpc>
                <a:spcPts val="5040"/>
              </a:lnSpc>
              <a:buFont typeface="Arial"/>
              <a:buChar char="•"/>
            </a:pPr>
            <a:r>
              <a:rPr lang="en-US" sz="3600">
                <a:solidFill>
                  <a:srgbClr val="2D262A"/>
                </a:solidFill>
                <a:latin typeface="Open Sans"/>
              </a:rPr>
              <a:t>Logistic Regression và Linear Regression là hai mô hình hồi quy tuyến tính được sử dụng rộng rãi trong Machine Learning. Tuy nhiên, chúng sẽ sử dụng cho mục đích và bộ dữ liệu khác nhau.</a:t>
            </a:r>
          </a:p>
          <a:p>
            <a:pPr algn="just">
              <a:lnSpc>
                <a:spcPts val="5040"/>
              </a:lnSpc>
            </a:pPr>
          </a:p>
          <a:p>
            <a:pPr algn="just" marL="777240" indent="-388620" lvl="1">
              <a:lnSpc>
                <a:spcPts val="5040"/>
              </a:lnSpc>
              <a:buFont typeface="Arial"/>
              <a:buChar char="•"/>
            </a:pPr>
            <a:r>
              <a:rPr lang="en-US" sz="3600">
                <a:solidFill>
                  <a:srgbClr val="2D262A"/>
                </a:solidFill>
                <a:latin typeface="Open Sans"/>
              </a:rPr>
              <a:t>Hồi quy tuyến tính được sử dụng để dự đoán giá trị liên tục hoặc số thực. Trong khi đó, Logistic Regression được sử dụng để dự đoán nhãn hoặc giá trị nhị phân (chấp nhận hoặc từ chối).</a:t>
            </a:r>
          </a:p>
          <a:p>
            <a:pPr algn="just">
              <a:lnSpc>
                <a:spcPts val="5040"/>
              </a:lnSpc>
            </a:pPr>
          </a:p>
        </p:txBody>
      </p:sp>
      <p:sp>
        <p:nvSpPr>
          <p:cNvPr name="Freeform 4" id="4"/>
          <p:cNvSpPr/>
          <p:nvPr/>
        </p:nvSpPr>
        <p:spPr>
          <a:xfrm flipH="false" flipV="false" rot="0">
            <a:off x="0" y="-56826"/>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Freeform 5" id="5"/>
          <p:cNvSpPr/>
          <p:nvPr/>
        </p:nvSpPr>
        <p:spPr>
          <a:xfrm flipH="false" flipV="false" rot="-7987067">
            <a:off x="-3063226" y="7146102"/>
            <a:ext cx="7746525" cy="5211299"/>
          </a:xfrm>
          <a:custGeom>
            <a:avLst/>
            <a:gdLst/>
            <a:ahLst/>
            <a:cxnLst/>
            <a:rect r="r" b="b" t="t" l="l"/>
            <a:pathLst>
              <a:path h="5211299" w="7746525">
                <a:moveTo>
                  <a:pt x="0" y="0"/>
                </a:moveTo>
                <a:lnTo>
                  <a:pt x="7746524" y="0"/>
                </a:lnTo>
                <a:lnTo>
                  <a:pt x="7746524" y="5211298"/>
                </a:lnTo>
                <a:lnTo>
                  <a:pt x="0" y="52112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7750" y="3271486"/>
            <a:ext cx="3919404" cy="192789"/>
            <a:chOff x="0" y="0"/>
            <a:chExt cx="1032271" cy="50776"/>
          </a:xfrm>
        </p:grpSpPr>
        <p:sp>
          <p:nvSpPr>
            <p:cNvPr name="Freeform 3" id="3"/>
            <p:cNvSpPr/>
            <p:nvPr/>
          </p:nvSpPr>
          <p:spPr>
            <a:xfrm flipH="false" flipV="false" rot="0">
              <a:off x="0" y="0"/>
              <a:ext cx="1032271" cy="50776"/>
            </a:xfrm>
            <a:custGeom>
              <a:avLst/>
              <a:gdLst/>
              <a:ahLst/>
              <a:cxnLst/>
              <a:rect r="r" b="b" t="t" l="l"/>
              <a:pathLst>
                <a:path h="50776" w="1032271">
                  <a:moveTo>
                    <a:pt x="0" y="0"/>
                  </a:moveTo>
                  <a:lnTo>
                    <a:pt x="1032271" y="0"/>
                  </a:lnTo>
                  <a:lnTo>
                    <a:pt x="1032271" y="50776"/>
                  </a:lnTo>
                  <a:lnTo>
                    <a:pt x="0" y="50776"/>
                  </a:lnTo>
                  <a:close/>
                </a:path>
              </a:pathLst>
            </a:custGeom>
            <a:solidFill>
              <a:srgbClr val="F9B314"/>
            </a:solidFill>
          </p:spPr>
        </p:sp>
        <p:sp>
          <p:nvSpPr>
            <p:cNvPr name="TextBox 4" id="4"/>
            <p:cNvSpPr txBox="true"/>
            <p:nvPr/>
          </p:nvSpPr>
          <p:spPr>
            <a:xfrm>
              <a:off x="0" y="-38100"/>
              <a:ext cx="1032271" cy="8887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2891"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6" id="6"/>
          <p:cNvSpPr txBox="true"/>
          <p:nvPr/>
        </p:nvSpPr>
        <p:spPr>
          <a:xfrm rot="0">
            <a:off x="1028700" y="2742340"/>
            <a:ext cx="7428678" cy="529209"/>
          </a:xfrm>
          <a:prstGeom prst="rect">
            <a:avLst/>
          </a:prstGeom>
        </p:spPr>
        <p:txBody>
          <a:bodyPr anchor="t" rtlCol="false" tIns="0" lIns="0" bIns="0" rIns="0">
            <a:spAutoFit/>
          </a:bodyPr>
          <a:lstStyle/>
          <a:p>
            <a:pPr>
              <a:lnSpc>
                <a:spcPts val="3947"/>
              </a:lnSpc>
            </a:pPr>
            <a:r>
              <a:rPr lang="en-US" sz="4200">
                <a:solidFill>
                  <a:srgbClr val="100F0D"/>
                </a:solidFill>
                <a:latin typeface="Open Sans Heavy"/>
              </a:rPr>
              <a:t>Hồi quy tuyến tính</a:t>
            </a:r>
          </a:p>
        </p:txBody>
      </p:sp>
      <p:sp>
        <p:nvSpPr>
          <p:cNvPr name="Freeform 7" id="7"/>
          <p:cNvSpPr/>
          <p:nvPr/>
        </p:nvSpPr>
        <p:spPr>
          <a:xfrm flipH="true" flipV="false" rot="-10258009">
            <a:off x="-2674788" y="8944012"/>
            <a:ext cx="10634953" cy="7173759"/>
          </a:xfrm>
          <a:custGeom>
            <a:avLst/>
            <a:gdLst/>
            <a:ahLst/>
            <a:cxnLst/>
            <a:rect r="r" b="b" t="t" l="l"/>
            <a:pathLst>
              <a:path h="7173759" w="10634953">
                <a:moveTo>
                  <a:pt x="10634953" y="0"/>
                </a:moveTo>
                <a:lnTo>
                  <a:pt x="0" y="0"/>
                </a:lnTo>
                <a:lnTo>
                  <a:pt x="0" y="7173759"/>
                </a:lnTo>
                <a:lnTo>
                  <a:pt x="10634953" y="7173759"/>
                </a:lnTo>
                <a:lnTo>
                  <a:pt x="1063495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3396238" y="-1724265"/>
            <a:ext cx="6334896" cy="4261657"/>
          </a:xfrm>
          <a:custGeom>
            <a:avLst/>
            <a:gdLst/>
            <a:ahLst/>
            <a:cxnLst/>
            <a:rect r="r" b="b" t="t" l="l"/>
            <a:pathLst>
              <a:path h="4261657" w="6334896">
                <a:moveTo>
                  <a:pt x="0" y="0"/>
                </a:moveTo>
                <a:lnTo>
                  <a:pt x="6334895" y="0"/>
                </a:lnTo>
                <a:lnTo>
                  <a:pt x="6334895" y="4261657"/>
                </a:lnTo>
                <a:lnTo>
                  <a:pt x="0" y="42616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3816332" y="864140"/>
            <a:ext cx="12747354" cy="820928"/>
          </a:xfrm>
          <a:prstGeom prst="rect">
            <a:avLst/>
          </a:prstGeom>
        </p:spPr>
        <p:txBody>
          <a:bodyPr anchor="t" rtlCol="false" tIns="0" lIns="0" bIns="0" rIns="0">
            <a:spAutoFit/>
          </a:bodyPr>
          <a:lstStyle/>
          <a:p>
            <a:pPr>
              <a:lnSpc>
                <a:spcPts val="6015"/>
              </a:lnSpc>
            </a:pPr>
            <a:r>
              <a:rPr lang="en-US" sz="6399">
                <a:solidFill>
                  <a:srgbClr val="1211CA"/>
                </a:solidFill>
                <a:latin typeface="Open Sans Heavy"/>
              </a:rPr>
              <a:t>Ví dụ</a:t>
            </a:r>
          </a:p>
        </p:txBody>
      </p:sp>
      <p:sp>
        <p:nvSpPr>
          <p:cNvPr name="TextBox 10" id="10"/>
          <p:cNvSpPr txBox="true"/>
          <p:nvPr/>
        </p:nvSpPr>
        <p:spPr>
          <a:xfrm rot="0">
            <a:off x="1028700" y="4350097"/>
            <a:ext cx="16230600" cy="3803524"/>
          </a:xfrm>
          <a:prstGeom prst="rect">
            <a:avLst/>
          </a:prstGeom>
        </p:spPr>
        <p:txBody>
          <a:bodyPr anchor="t" rtlCol="false" tIns="0" lIns="0" bIns="0" rIns="0">
            <a:spAutoFit/>
          </a:bodyPr>
          <a:lstStyle/>
          <a:p>
            <a:pPr algn="just" marL="783711" indent="-391855" lvl="1">
              <a:lnSpc>
                <a:spcPts val="5081"/>
              </a:lnSpc>
              <a:buFont typeface="Arial"/>
              <a:buChar char="•"/>
            </a:pPr>
            <a:r>
              <a:rPr lang="en-US" sz="3629">
                <a:solidFill>
                  <a:srgbClr val="2D262A"/>
                </a:solidFill>
                <a:latin typeface="Open Sans"/>
              </a:rPr>
              <a:t>Dự đoán chiều cao của người lớn dựa trên chiều cao của mẹ và cha</a:t>
            </a:r>
          </a:p>
          <a:p>
            <a:pPr algn="just" marL="783711" indent="-391855" lvl="1">
              <a:lnSpc>
                <a:spcPts val="5081"/>
              </a:lnSpc>
              <a:buFont typeface="Arial"/>
              <a:buChar char="•"/>
            </a:pPr>
            <a:r>
              <a:rPr lang="en-US" sz="3629">
                <a:solidFill>
                  <a:srgbClr val="2D262A"/>
                </a:solidFill>
                <a:latin typeface="Open Sans"/>
              </a:rPr>
              <a:t>Dự đoán doanh số bán bí ngô dựa trên giá, thời gian trong năm và vị trí cửa hàng</a:t>
            </a:r>
          </a:p>
          <a:p>
            <a:pPr algn="just" marL="783711" indent="-391855" lvl="1">
              <a:lnSpc>
                <a:spcPts val="5081"/>
              </a:lnSpc>
              <a:buFont typeface="Arial"/>
              <a:buChar char="•"/>
            </a:pPr>
            <a:r>
              <a:rPr lang="en-US" sz="3629">
                <a:solidFill>
                  <a:srgbClr val="2D262A"/>
                </a:solidFill>
                <a:latin typeface="Open Sans"/>
              </a:rPr>
              <a:t>Dự đoán giá vé máy bay dựa trên điểm xuất phát, điểm đến, thời gian trong năm và hãng hàng không</a:t>
            </a:r>
          </a:p>
          <a:p>
            <a:pPr algn="just">
              <a:lnSpc>
                <a:spcPts val="5081"/>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7750" y="3271486"/>
            <a:ext cx="3919404" cy="192789"/>
            <a:chOff x="0" y="0"/>
            <a:chExt cx="1032271" cy="50776"/>
          </a:xfrm>
        </p:grpSpPr>
        <p:sp>
          <p:nvSpPr>
            <p:cNvPr name="Freeform 3" id="3"/>
            <p:cNvSpPr/>
            <p:nvPr/>
          </p:nvSpPr>
          <p:spPr>
            <a:xfrm flipH="false" flipV="false" rot="0">
              <a:off x="0" y="0"/>
              <a:ext cx="1032271" cy="50776"/>
            </a:xfrm>
            <a:custGeom>
              <a:avLst/>
              <a:gdLst/>
              <a:ahLst/>
              <a:cxnLst/>
              <a:rect r="r" b="b" t="t" l="l"/>
              <a:pathLst>
                <a:path h="50776" w="1032271">
                  <a:moveTo>
                    <a:pt x="0" y="0"/>
                  </a:moveTo>
                  <a:lnTo>
                    <a:pt x="1032271" y="0"/>
                  </a:lnTo>
                  <a:lnTo>
                    <a:pt x="1032271" y="50776"/>
                  </a:lnTo>
                  <a:lnTo>
                    <a:pt x="0" y="50776"/>
                  </a:lnTo>
                  <a:close/>
                </a:path>
              </a:pathLst>
            </a:custGeom>
            <a:solidFill>
              <a:srgbClr val="F9B314"/>
            </a:solidFill>
          </p:spPr>
        </p:sp>
        <p:sp>
          <p:nvSpPr>
            <p:cNvPr name="TextBox 4" id="4"/>
            <p:cNvSpPr txBox="true"/>
            <p:nvPr/>
          </p:nvSpPr>
          <p:spPr>
            <a:xfrm>
              <a:off x="0" y="-38100"/>
              <a:ext cx="1032271" cy="8887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2891"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6" id="6"/>
          <p:cNvSpPr txBox="true"/>
          <p:nvPr/>
        </p:nvSpPr>
        <p:spPr>
          <a:xfrm rot="0">
            <a:off x="1028700" y="2742340"/>
            <a:ext cx="7428678" cy="529209"/>
          </a:xfrm>
          <a:prstGeom prst="rect">
            <a:avLst/>
          </a:prstGeom>
        </p:spPr>
        <p:txBody>
          <a:bodyPr anchor="t" rtlCol="false" tIns="0" lIns="0" bIns="0" rIns="0">
            <a:spAutoFit/>
          </a:bodyPr>
          <a:lstStyle/>
          <a:p>
            <a:pPr>
              <a:lnSpc>
                <a:spcPts val="3947"/>
              </a:lnSpc>
            </a:pPr>
            <a:r>
              <a:rPr lang="en-US" sz="4200">
                <a:solidFill>
                  <a:srgbClr val="100F0D"/>
                </a:solidFill>
                <a:latin typeface="Open Sans Heavy"/>
              </a:rPr>
              <a:t>Hồi quy Logistic</a:t>
            </a:r>
          </a:p>
        </p:txBody>
      </p:sp>
      <p:sp>
        <p:nvSpPr>
          <p:cNvPr name="Freeform 7" id="7"/>
          <p:cNvSpPr/>
          <p:nvPr/>
        </p:nvSpPr>
        <p:spPr>
          <a:xfrm flipH="true" flipV="false" rot="-10258009">
            <a:off x="-2674788" y="8944012"/>
            <a:ext cx="10634953" cy="7173759"/>
          </a:xfrm>
          <a:custGeom>
            <a:avLst/>
            <a:gdLst/>
            <a:ahLst/>
            <a:cxnLst/>
            <a:rect r="r" b="b" t="t" l="l"/>
            <a:pathLst>
              <a:path h="7173759" w="10634953">
                <a:moveTo>
                  <a:pt x="10634953" y="0"/>
                </a:moveTo>
                <a:lnTo>
                  <a:pt x="0" y="0"/>
                </a:lnTo>
                <a:lnTo>
                  <a:pt x="0" y="7173759"/>
                </a:lnTo>
                <a:lnTo>
                  <a:pt x="10634953" y="7173759"/>
                </a:lnTo>
                <a:lnTo>
                  <a:pt x="1063495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3396238" y="-1724265"/>
            <a:ext cx="6334896" cy="4261657"/>
          </a:xfrm>
          <a:custGeom>
            <a:avLst/>
            <a:gdLst/>
            <a:ahLst/>
            <a:cxnLst/>
            <a:rect r="r" b="b" t="t" l="l"/>
            <a:pathLst>
              <a:path h="4261657" w="6334896">
                <a:moveTo>
                  <a:pt x="0" y="0"/>
                </a:moveTo>
                <a:lnTo>
                  <a:pt x="6334895" y="0"/>
                </a:lnTo>
                <a:lnTo>
                  <a:pt x="6334895" y="4261657"/>
                </a:lnTo>
                <a:lnTo>
                  <a:pt x="0" y="42616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3816332" y="864140"/>
            <a:ext cx="12747354" cy="820928"/>
          </a:xfrm>
          <a:prstGeom prst="rect">
            <a:avLst/>
          </a:prstGeom>
        </p:spPr>
        <p:txBody>
          <a:bodyPr anchor="t" rtlCol="false" tIns="0" lIns="0" bIns="0" rIns="0">
            <a:spAutoFit/>
          </a:bodyPr>
          <a:lstStyle/>
          <a:p>
            <a:pPr>
              <a:lnSpc>
                <a:spcPts val="6015"/>
              </a:lnSpc>
            </a:pPr>
            <a:r>
              <a:rPr lang="en-US" sz="6399">
                <a:solidFill>
                  <a:srgbClr val="1211CA"/>
                </a:solidFill>
                <a:latin typeface="Open Sans Heavy"/>
              </a:rPr>
              <a:t>Ví dụ</a:t>
            </a:r>
          </a:p>
        </p:txBody>
      </p:sp>
      <p:sp>
        <p:nvSpPr>
          <p:cNvPr name="TextBox 10" id="10"/>
          <p:cNvSpPr txBox="true"/>
          <p:nvPr/>
        </p:nvSpPr>
        <p:spPr>
          <a:xfrm rot="0">
            <a:off x="1028700" y="4350097"/>
            <a:ext cx="16230600" cy="5079874"/>
          </a:xfrm>
          <a:prstGeom prst="rect">
            <a:avLst/>
          </a:prstGeom>
        </p:spPr>
        <p:txBody>
          <a:bodyPr anchor="t" rtlCol="false" tIns="0" lIns="0" bIns="0" rIns="0">
            <a:spAutoFit/>
          </a:bodyPr>
          <a:lstStyle/>
          <a:p>
            <a:pPr algn="just" marL="783711" indent="-391855" lvl="1">
              <a:lnSpc>
                <a:spcPts val="5081"/>
              </a:lnSpc>
              <a:buFont typeface="Arial"/>
              <a:buChar char="•"/>
            </a:pPr>
            <a:r>
              <a:rPr lang="en-US" sz="3629">
                <a:solidFill>
                  <a:srgbClr val="2D262A"/>
                </a:solidFill>
                <a:latin typeface="Open Sans"/>
              </a:rPr>
              <a:t>Dự đoán một người có mắc bệnh tim hay không dựa trên chỉ số BMI, tình trạng hút thuốc lá và bẩm chất di truyền</a:t>
            </a:r>
          </a:p>
          <a:p>
            <a:pPr algn="just" marL="783711" indent="-391855" lvl="1">
              <a:lnSpc>
                <a:spcPts val="5081"/>
              </a:lnSpc>
              <a:buFont typeface="Arial"/>
              <a:buChar char="•"/>
            </a:pPr>
            <a:r>
              <a:rPr lang="en-US" sz="3629">
                <a:solidFill>
                  <a:srgbClr val="2D262A"/>
                </a:solidFill>
                <a:latin typeface="Open Sans"/>
              </a:rPr>
              <a:t>Dự đoán mặt hàng quần áo bán lẻ nào sẽ phổ biến nhất dựa trên màu sắc, kích thước, loại và giá cả</a:t>
            </a:r>
          </a:p>
          <a:p>
            <a:pPr algn="just" marL="783711" indent="-391855" lvl="1">
              <a:lnSpc>
                <a:spcPts val="5081"/>
              </a:lnSpc>
              <a:buFont typeface="Arial"/>
              <a:buChar char="•"/>
            </a:pPr>
            <a:r>
              <a:rPr lang="en-US" sz="3629">
                <a:solidFill>
                  <a:srgbClr val="2D262A"/>
                </a:solidFill>
                <a:latin typeface="Open Sans"/>
              </a:rPr>
              <a:t>Dự đoán một nhân viên sẽ nghỉ việc trong năm đó hay không dựa trên mức lương, số ngày ở văn phòng, số lượng cuộc họp tham gia, số lượng email được gửi, nhóm làm việc và nhiệm kỳ</a:t>
            </a:r>
          </a:p>
          <a:p>
            <a:pPr algn="just">
              <a:lnSpc>
                <a:spcPts val="5081"/>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grpSp>
        <p:nvGrpSpPr>
          <p:cNvPr name="Group 2" id="2"/>
          <p:cNvGrpSpPr/>
          <p:nvPr/>
        </p:nvGrpSpPr>
        <p:grpSpPr>
          <a:xfrm rot="0">
            <a:off x="1240790" y="0"/>
            <a:ext cx="212090" cy="5143500"/>
            <a:chOff x="0" y="0"/>
            <a:chExt cx="55859" cy="1354667"/>
          </a:xfrm>
        </p:grpSpPr>
        <p:sp>
          <p:nvSpPr>
            <p:cNvPr name="Freeform 3" id="3"/>
            <p:cNvSpPr/>
            <p:nvPr/>
          </p:nvSpPr>
          <p:spPr>
            <a:xfrm flipH="false" flipV="false" rot="0">
              <a:off x="0" y="0"/>
              <a:ext cx="55859" cy="1354667"/>
            </a:xfrm>
            <a:custGeom>
              <a:avLst/>
              <a:gdLst/>
              <a:ahLst/>
              <a:cxnLst/>
              <a:rect r="r" b="b" t="t" l="l"/>
              <a:pathLst>
                <a:path h="1354667" w="55859">
                  <a:moveTo>
                    <a:pt x="0" y="0"/>
                  </a:moveTo>
                  <a:lnTo>
                    <a:pt x="55859" y="0"/>
                  </a:lnTo>
                  <a:lnTo>
                    <a:pt x="55859" y="1354667"/>
                  </a:lnTo>
                  <a:lnTo>
                    <a:pt x="0" y="1354667"/>
                  </a:lnTo>
                  <a:close/>
                </a:path>
              </a:pathLst>
            </a:custGeom>
            <a:solidFill>
              <a:srgbClr val="F9B314"/>
            </a:solidFill>
          </p:spPr>
        </p:sp>
        <p:sp>
          <p:nvSpPr>
            <p:cNvPr name="TextBox 4" id="4"/>
            <p:cNvSpPr txBox="true"/>
            <p:nvPr/>
          </p:nvSpPr>
          <p:spPr>
            <a:xfrm>
              <a:off x="0" y="-38100"/>
              <a:ext cx="55859" cy="13927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080156" y="2660519"/>
            <a:ext cx="6127689" cy="6597781"/>
          </a:xfrm>
          <a:custGeom>
            <a:avLst/>
            <a:gdLst/>
            <a:ahLst/>
            <a:cxnLst/>
            <a:rect r="r" b="b" t="t" l="l"/>
            <a:pathLst>
              <a:path h="6597781" w="6127689">
                <a:moveTo>
                  <a:pt x="0" y="0"/>
                </a:moveTo>
                <a:lnTo>
                  <a:pt x="6127688" y="0"/>
                </a:lnTo>
                <a:lnTo>
                  <a:pt x="6127688" y="6597781"/>
                </a:lnTo>
                <a:lnTo>
                  <a:pt x="0" y="6597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499704" y="850717"/>
            <a:ext cx="9288593" cy="1360170"/>
          </a:xfrm>
          <a:prstGeom prst="rect">
            <a:avLst/>
          </a:prstGeom>
        </p:spPr>
        <p:txBody>
          <a:bodyPr anchor="t" rtlCol="false" tIns="0" lIns="0" bIns="0" rIns="0">
            <a:spAutoFit/>
          </a:bodyPr>
          <a:lstStyle/>
          <a:p>
            <a:pPr algn="ctr">
              <a:lnSpc>
                <a:spcPts val="10560"/>
              </a:lnSpc>
            </a:pPr>
            <a:r>
              <a:rPr lang="en-US" sz="9600">
                <a:solidFill>
                  <a:srgbClr val="1211CA"/>
                </a:solidFill>
                <a:latin typeface="Open Sans Ultra-Bold"/>
              </a:rPr>
              <a:t>DEMO</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40790" y="0"/>
            <a:ext cx="212090" cy="5143500"/>
            <a:chOff x="0" y="0"/>
            <a:chExt cx="55859" cy="1354667"/>
          </a:xfrm>
        </p:grpSpPr>
        <p:sp>
          <p:nvSpPr>
            <p:cNvPr name="Freeform 3" id="3"/>
            <p:cNvSpPr/>
            <p:nvPr/>
          </p:nvSpPr>
          <p:spPr>
            <a:xfrm flipH="false" flipV="false" rot="0">
              <a:off x="0" y="0"/>
              <a:ext cx="55859" cy="1354667"/>
            </a:xfrm>
            <a:custGeom>
              <a:avLst/>
              <a:gdLst/>
              <a:ahLst/>
              <a:cxnLst/>
              <a:rect r="r" b="b" t="t" l="l"/>
              <a:pathLst>
                <a:path h="1354667" w="55859">
                  <a:moveTo>
                    <a:pt x="0" y="0"/>
                  </a:moveTo>
                  <a:lnTo>
                    <a:pt x="55859" y="0"/>
                  </a:lnTo>
                  <a:lnTo>
                    <a:pt x="55859" y="1354667"/>
                  </a:lnTo>
                  <a:lnTo>
                    <a:pt x="0" y="1354667"/>
                  </a:lnTo>
                  <a:close/>
                </a:path>
              </a:pathLst>
            </a:custGeom>
            <a:solidFill>
              <a:srgbClr val="F9B314"/>
            </a:solidFill>
          </p:spPr>
        </p:sp>
        <p:sp>
          <p:nvSpPr>
            <p:cNvPr name="TextBox 4" id="4"/>
            <p:cNvSpPr txBox="true"/>
            <p:nvPr/>
          </p:nvSpPr>
          <p:spPr>
            <a:xfrm>
              <a:off x="0" y="-38100"/>
              <a:ext cx="55859" cy="139276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794627" y="4105507"/>
            <a:ext cx="9288593" cy="1360170"/>
          </a:xfrm>
          <a:prstGeom prst="rect">
            <a:avLst/>
          </a:prstGeom>
        </p:spPr>
        <p:txBody>
          <a:bodyPr anchor="t" rtlCol="false" tIns="0" lIns="0" bIns="0" rIns="0">
            <a:spAutoFit/>
          </a:bodyPr>
          <a:lstStyle/>
          <a:p>
            <a:pPr>
              <a:lnSpc>
                <a:spcPts val="10560"/>
              </a:lnSpc>
            </a:pPr>
            <a:r>
              <a:rPr lang="en-US" sz="9600">
                <a:solidFill>
                  <a:srgbClr val="1211CA"/>
                </a:solidFill>
                <a:latin typeface="Open Sans Ultra-Bold"/>
              </a:rPr>
              <a:t>THANK YOU</a:t>
            </a:r>
          </a:p>
        </p:txBody>
      </p:sp>
      <p:sp>
        <p:nvSpPr>
          <p:cNvPr name="TextBox 6" id="6"/>
          <p:cNvSpPr txBox="true"/>
          <p:nvPr/>
        </p:nvSpPr>
        <p:spPr>
          <a:xfrm rot="-5400000">
            <a:off x="-775100" y="6890150"/>
            <a:ext cx="3974630" cy="481330"/>
          </a:xfrm>
          <a:prstGeom prst="rect">
            <a:avLst/>
          </a:prstGeom>
        </p:spPr>
        <p:txBody>
          <a:bodyPr anchor="t" rtlCol="false" tIns="0" lIns="0" bIns="0" rIns="0">
            <a:spAutoFit/>
          </a:bodyPr>
          <a:lstStyle/>
          <a:p>
            <a:pPr>
              <a:lnSpc>
                <a:spcPts val="3920"/>
              </a:lnSpc>
            </a:pPr>
            <a:r>
              <a:rPr lang="en-US" sz="2800">
                <a:solidFill>
                  <a:srgbClr val="101010"/>
                </a:solidFill>
                <a:latin typeface="Open Sans"/>
              </a:rPr>
              <a:t>DATA MINING</a:t>
            </a:r>
          </a:p>
        </p:txBody>
      </p:sp>
      <p:sp>
        <p:nvSpPr>
          <p:cNvPr name="Freeform 7" id="7"/>
          <p:cNvSpPr/>
          <p:nvPr/>
        </p:nvSpPr>
        <p:spPr>
          <a:xfrm flipH="false" flipV="false" rot="0">
            <a:off x="15972772"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074147" y="1609366"/>
            <a:ext cx="8881643" cy="191442"/>
            <a:chOff x="0" y="0"/>
            <a:chExt cx="2339198" cy="50421"/>
          </a:xfrm>
        </p:grpSpPr>
        <p:sp>
          <p:nvSpPr>
            <p:cNvPr name="Freeform 3" id="3"/>
            <p:cNvSpPr/>
            <p:nvPr/>
          </p:nvSpPr>
          <p:spPr>
            <a:xfrm flipH="false" flipV="false" rot="0">
              <a:off x="0" y="0"/>
              <a:ext cx="2339198" cy="50421"/>
            </a:xfrm>
            <a:custGeom>
              <a:avLst/>
              <a:gdLst/>
              <a:ahLst/>
              <a:cxnLst/>
              <a:rect r="r" b="b" t="t" l="l"/>
              <a:pathLst>
                <a:path h="50421" w="2339198">
                  <a:moveTo>
                    <a:pt x="0" y="0"/>
                  </a:moveTo>
                  <a:lnTo>
                    <a:pt x="2339198" y="0"/>
                  </a:lnTo>
                  <a:lnTo>
                    <a:pt x="2339198" y="50421"/>
                  </a:lnTo>
                  <a:lnTo>
                    <a:pt x="0" y="50421"/>
                  </a:lnTo>
                  <a:close/>
                </a:path>
              </a:pathLst>
            </a:custGeom>
            <a:solidFill>
              <a:srgbClr val="F9B314"/>
            </a:solidFill>
          </p:spPr>
        </p:sp>
        <p:sp>
          <p:nvSpPr>
            <p:cNvPr name="TextBox 4" id="4"/>
            <p:cNvSpPr txBox="true"/>
            <p:nvPr/>
          </p:nvSpPr>
          <p:spPr>
            <a:xfrm>
              <a:off x="0" y="-38100"/>
              <a:ext cx="2339198" cy="8852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6" id="6"/>
          <p:cNvSpPr txBox="true"/>
          <p:nvPr/>
        </p:nvSpPr>
        <p:spPr>
          <a:xfrm rot="0">
            <a:off x="5074147" y="695396"/>
            <a:ext cx="9188026" cy="914019"/>
          </a:xfrm>
          <a:prstGeom prst="rect">
            <a:avLst/>
          </a:prstGeom>
        </p:spPr>
        <p:txBody>
          <a:bodyPr anchor="t" rtlCol="false" tIns="0" lIns="0" bIns="0" rIns="0">
            <a:spAutoFit/>
          </a:bodyPr>
          <a:lstStyle/>
          <a:p>
            <a:pPr algn="ctr">
              <a:lnSpc>
                <a:spcPts val="6767"/>
              </a:lnSpc>
            </a:pPr>
            <a:r>
              <a:rPr lang="en-US" sz="7200">
                <a:solidFill>
                  <a:srgbClr val="1211CA"/>
                </a:solidFill>
                <a:latin typeface="Open Sans Heavy"/>
              </a:rPr>
              <a:t>Nội dung</a:t>
            </a:r>
          </a:p>
        </p:txBody>
      </p:sp>
      <p:grpSp>
        <p:nvGrpSpPr>
          <p:cNvPr name="Group 7" id="7"/>
          <p:cNvGrpSpPr/>
          <p:nvPr/>
        </p:nvGrpSpPr>
        <p:grpSpPr>
          <a:xfrm rot="0">
            <a:off x="884049" y="2162887"/>
            <a:ext cx="4881934" cy="2241327"/>
            <a:chOff x="0" y="0"/>
            <a:chExt cx="1624330" cy="745740"/>
          </a:xfrm>
        </p:grpSpPr>
        <p:sp>
          <p:nvSpPr>
            <p:cNvPr name="Freeform 8" id="8"/>
            <p:cNvSpPr/>
            <p:nvPr/>
          </p:nvSpPr>
          <p:spPr>
            <a:xfrm flipH="false" flipV="false" rot="0">
              <a:off x="41910" y="43180"/>
              <a:ext cx="1576070" cy="697480"/>
            </a:xfrm>
            <a:custGeom>
              <a:avLst/>
              <a:gdLst/>
              <a:ahLst/>
              <a:cxnLst/>
              <a:rect r="r" b="b" t="t" l="l"/>
              <a:pathLst>
                <a:path h="697480" w="1576070">
                  <a:moveTo>
                    <a:pt x="0" y="0"/>
                  </a:moveTo>
                  <a:lnTo>
                    <a:pt x="1576070" y="0"/>
                  </a:lnTo>
                  <a:lnTo>
                    <a:pt x="1576070" y="697480"/>
                  </a:lnTo>
                  <a:lnTo>
                    <a:pt x="0" y="697480"/>
                  </a:lnTo>
                  <a:close/>
                </a:path>
              </a:pathLst>
            </a:custGeom>
            <a:solidFill>
              <a:srgbClr val="77838D"/>
            </a:solidFill>
          </p:spPr>
        </p:sp>
        <p:sp>
          <p:nvSpPr>
            <p:cNvPr name="Freeform 9" id="9"/>
            <p:cNvSpPr/>
            <p:nvPr/>
          </p:nvSpPr>
          <p:spPr>
            <a:xfrm flipH="false" flipV="false" rot="0">
              <a:off x="35560" y="35560"/>
              <a:ext cx="1588770" cy="710180"/>
            </a:xfrm>
            <a:custGeom>
              <a:avLst/>
              <a:gdLst/>
              <a:ahLst/>
              <a:cxnLst/>
              <a:rect r="r" b="b" t="t" l="l"/>
              <a:pathLst>
                <a:path h="710180" w="1588770">
                  <a:moveTo>
                    <a:pt x="1588770" y="710180"/>
                  </a:moveTo>
                  <a:lnTo>
                    <a:pt x="0" y="710180"/>
                  </a:lnTo>
                  <a:lnTo>
                    <a:pt x="0" y="0"/>
                  </a:lnTo>
                  <a:lnTo>
                    <a:pt x="1588770" y="0"/>
                  </a:lnTo>
                  <a:lnTo>
                    <a:pt x="1588770" y="710180"/>
                  </a:lnTo>
                  <a:close/>
                  <a:moveTo>
                    <a:pt x="12700" y="697480"/>
                  </a:moveTo>
                  <a:lnTo>
                    <a:pt x="1576070" y="697480"/>
                  </a:lnTo>
                  <a:lnTo>
                    <a:pt x="1576070" y="12700"/>
                  </a:lnTo>
                  <a:lnTo>
                    <a:pt x="12700" y="12700"/>
                  </a:lnTo>
                  <a:lnTo>
                    <a:pt x="12700" y="697480"/>
                  </a:lnTo>
                  <a:close/>
                </a:path>
              </a:pathLst>
            </a:custGeom>
            <a:solidFill>
              <a:srgbClr val="FFFFFF"/>
            </a:solidFill>
          </p:spPr>
        </p:sp>
        <p:sp>
          <p:nvSpPr>
            <p:cNvPr name="Freeform 10" id="10"/>
            <p:cNvSpPr/>
            <p:nvPr/>
          </p:nvSpPr>
          <p:spPr>
            <a:xfrm flipH="false" flipV="false" rot="0">
              <a:off x="0" y="0"/>
              <a:ext cx="1576070" cy="697480"/>
            </a:xfrm>
            <a:custGeom>
              <a:avLst/>
              <a:gdLst/>
              <a:ahLst/>
              <a:cxnLst/>
              <a:rect r="r" b="b" t="t" l="l"/>
              <a:pathLst>
                <a:path h="697480" w="1576070">
                  <a:moveTo>
                    <a:pt x="0" y="0"/>
                  </a:moveTo>
                  <a:lnTo>
                    <a:pt x="1576070" y="0"/>
                  </a:lnTo>
                  <a:lnTo>
                    <a:pt x="1576070" y="697480"/>
                  </a:lnTo>
                  <a:lnTo>
                    <a:pt x="0" y="697480"/>
                  </a:lnTo>
                  <a:close/>
                </a:path>
              </a:pathLst>
            </a:custGeom>
            <a:solidFill>
              <a:srgbClr val="FED420"/>
            </a:solidFill>
          </p:spPr>
        </p:sp>
      </p:grpSp>
      <p:sp>
        <p:nvSpPr>
          <p:cNvPr name="TextBox 11" id="11"/>
          <p:cNvSpPr txBox="true"/>
          <p:nvPr/>
        </p:nvSpPr>
        <p:spPr>
          <a:xfrm rot="0">
            <a:off x="1066267" y="2837753"/>
            <a:ext cx="4517498" cy="976630"/>
          </a:xfrm>
          <a:prstGeom prst="rect">
            <a:avLst/>
          </a:prstGeom>
        </p:spPr>
        <p:txBody>
          <a:bodyPr anchor="t" rtlCol="false" tIns="0" lIns="0" bIns="0" rIns="0">
            <a:spAutoFit/>
          </a:bodyPr>
          <a:lstStyle/>
          <a:p>
            <a:pPr algn="ctr">
              <a:lnSpc>
                <a:spcPts val="3919"/>
              </a:lnSpc>
            </a:pPr>
            <a:r>
              <a:rPr lang="en-US" sz="2799">
                <a:solidFill>
                  <a:srgbClr val="1211CA"/>
                </a:solidFill>
                <a:latin typeface="Open Sans Bold"/>
              </a:rPr>
              <a:t>Các phương pháp cải tiến Linear Regression</a:t>
            </a:r>
          </a:p>
        </p:txBody>
      </p:sp>
      <p:grpSp>
        <p:nvGrpSpPr>
          <p:cNvPr name="Group 12" id="12"/>
          <p:cNvGrpSpPr/>
          <p:nvPr/>
        </p:nvGrpSpPr>
        <p:grpSpPr>
          <a:xfrm rot="0">
            <a:off x="7074002" y="4404214"/>
            <a:ext cx="4881934" cy="2241327"/>
            <a:chOff x="0" y="0"/>
            <a:chExt cx="1624330" cy="745740"/>
          </a:xfrm>
        </p:grpSpPr>
        <p:sp>
          <p:nvSpPr>
            <p:cNvPr name="Freeform 13" id="13"/>
            <p:cNvSpPr/>
            <p:nvPr/>
          </p:nvSpPr>
          <p:spPr>
            <a:xfrm flipH="false" flipV="false" rot="0">
              <a:off x="41910" y="43180"/>
              <a:ext cx="1576070" cy="697480"/>
            </a:xfrm>
            <a:custGeom>
              <a:avLst/>
              <a:gdLst/>
              <a:ahLst/>
              <a:cxnLst/>
              <a:rect r="r" b="b" t="t" l="l"/>
              <a:pathLst>
                <a:path h="697480" w="1576070">
                  <a:moveTo>
                    <a:pt x="0" y="0"/>
                  </a:moveTo>
                  <a:lnTo>
                    <a:pt x="1576070" y="0"/>
                  </a:lnTo>
                  <a:lnTo>
                    <a:pt x="1576070" y="697480"/>
                  </a:lnTo>
                  <a:lnTo>
                    <a:pt x="0" y="697480"/>
                  </a:lnTo>
                  <a:close/>
                </a:path>
              </a:pathLst>
            </a:custGeom>
            <a:solidFill>
              <a:srgbClr val="77838D"/>
            </a:solidFill>
          </p:spPr>
        </p:sp>
        <p:sp>
          <p:nvSpPr>
            <p:cNvPr name="Freeform 14" id="14"/>
            <p:cNvSpPr/>
            <p:nvPr/>
          </p:nvSpPr>
          <p:spPr>
            <a:xfrm flipH="false" flipV="false" rot="0">
              <a:off x="35560" y="35560"/>
              <a:ext cx="1588770" cy="710180"/>
            </a:xfrm>
            <a:custGeom>
              <a:avLst/>
              <a:gdLst/>
              <a:ahLst/>
              <a:cxnLst/>
              <a:rect r="r" b="b" t="t" l="l"/>
              <a:pathLst>
                <a:path h="710180" w="1588770">
                  <a:moveTo>
                    <a:pt x="1588770" y="710180"/>
                  </a:moveTo>
                  <a:lnTo>
                    <a:pt x="0" y="710180"/>
                  </a:lnTo>
                  <a:lnTo>
                    <a:pt x="0" y="0"/>
                  </a:lnTo>
                  <a:lnTo>
                    <a:pt x="1588770" y="0"/>
                  </a:lnTo>
                  <a:lnTo>
                    <a:pt x="1588770" y="710180"/>
                  </a:lnTo>
                  <a:close/>
                  <a:moveTo>
                    <a:pt x="12700" y="697480"/>
                  </a:moveTo>
                  <a:lnTo>
                    <a:pt x="1576070" y="697480"/>
                  </a:lnTo>
                  <a:lnTo>
                    <a:pt x="1576070" y="12700"/>
                  </a:lnTo>
                  <a:lnTo>
                    <a:pt x="12700" y="12700"/>
                  </a:lnTo>
                  <a:lnTo>
                    <a:pt x="12700" y="697480"/>
                  </a:lnTo>
                  <a:close/>
                </a:path>
              </a:pathLst>
            </a:custGeom>
            <a:solidFill>
              <a:srgbClr val="FFFFFF"/>
            </a:solidFill>
          </p:spPr>
        </p:sp>
        <p:sp>
          <p:nvSpPr>
            <p:cNvPr name="Freeform 15" id="15"/>
            <p:cNvSpPr/>
            <p:nvPr/>
          </p:nvSpPr>
          <p:spPr>
            <a:xfrm flipH="false" flipV="false" rot="0">
              <a:off x="0" y="0"/>
              <a:ext cx="1576070" cy="697480"/>
            </a:xfrm>
            <a:custGeom>
              <a:avLst/>
              <a:gdLst/>
              <a:ahLst/>
              <a:cxnLst/>
              <a:rect r="r" b="b" t="t" l="l"/>
              <a:pathLst>
                <a:path h="697480" w="1576070">
                  <a:moveTo>
                    <a:pt x="0" y="0"/>
                  </a:moveTo>
                  <a:lnTo>
                    <a:pt x="1576070" y="0"/>
                  </a:lnTo>
                  <a:lnTo>
                    <a:pt x="1576070" y="697480"/>
                  </a:lnTo>
                  <a:lnTo>
                    <a:pt x="0" y="697480"/>
                  </a:lnTo>
                  <a:close/>
                </a:path>
              </a:pathLst>
            </a:custGeom>
            <a:solidFill>
              <a:srgbClr val="FED420"/>
            </a:solidFill>
          </p:spPr>
        </p:sp>
      </p:grpSp>
      <p:sp>
        <p:nvSpPr>
          <p:cNvPr name="TextBox 16" id="16"/>
          <p:cNvSpPr txBox="true"/>
          <p:nvPr/>
        </p:nvSpPr>
        <p:spPr>
          <a:xfrm rot="0">
            <a:off x="7256220" y="4760337"/>
            <a:ext cx="4517498" cy="1471930"/>
          </a:xfrm>
          <a:prstGeom prst="rect">
            <a:avLst/>
          </a:prstGeom>
        </p:spPr>
        <p:txBody>
          <a:bodyPr anchor="t" rtlCol="false" tIns="0" lIns="0" bIns="0" rIns="0">
            <a:spAutoFit/>
          </a:bodyPr>
          <a:lstStyle/>
          <a:p>
            <a:pPr algn="ctr">
              <a:lnSpc>
                <a:spcPts val="3919"/>
              </a:lnSpc>
            </a:pPr>
            <a:r>
              <a:rPr lang="en-US" sz="2799">
                <a:solidFill>
                  <a:srgbClr val="1211CA"/>
                </a:solidFill>
                <a:latin typeface="Open Sans Bold"/>
              </a:rPr>
              <a:t>So sánh mô hình hồi quy tuyến tính và hồi quy Logistic</a:t>
            </a:r>
          </a:p>
        </p:txBody>
      </p:sp>
      <p:grpSp>
        <p:nvGrpSpPr>
          <p:cNvPr name="Group 17" id="17"/>
          <p:cNvGrpSpPr/>
          <p:nvPr/>
        </p:nvGrpSpPr>
        <p:grpSpPr>
          <a:xfrm rot="0">
            <a:off x="12976750" y="7817116"/>
            <a:ext cx="4881934" cy="2241327"/>
            <a:chOff x="0" y="0"/>
            <a:chExt cx="1624330" cy="745740"/>
          </a:xfrm>
        </p:grpSpPr>
        <p:sp>
          <p:nvSpPr>
            <p:cNvPr name="Freeform 18" id="18"/>
            <p:cNvSpPr/>
            <p:nvPr/>
          </p:nvSpPr>
          <p:spPr>
            <a:xfrm flipH="false" flipV="false" rot="0">
              <a:off x="41910" y="43180"/>
              <a:ext cx="1576070" cy="697480"/>
            </a:xfrm>
            <a:custGeom>
              <a:avLst/>
              <a:gdLst/>
              <a:ahLst/>
              <a:cxnLst/>
              <a:rect r="r" b="b" t="t" l="l"/>
              <a:pathLst>
                <a:path h="697480" w="1576070">
                  <a:moveTo>
                    <a:pt x="0" y="0"/>
                  </a:moveTo>
                  <a:lnTo>
                    <a:pt x="1576070" y="0"/>
                  </a:lnTo>
                  <a:lnTo>
                    <a:pt x="1576070" y="697480"/>
                  </a:lnTo>
                  <a:lnTo>
                    <a:pt x="0" y="697480"/>
                  </a:lnTo>
                  <a:close/>
                </a:path>
              </a:pathLst>
            </a:custGeom>
            <a:solidFill>
              <a:srgbClr val="77838D"/>
            </a:solidFill>
          </p:spPr>
        </p:sp>
        <p:sp>
          <p:nvSpPr>
            <p:cNvPr name="Freeform 19" id="19"/>
            <p:cNvSpPr/>
            <p:nvPr/>
          </p:nvSpPr>
          <p:spPr>
            <a:xfrm flipH="false" flipV="false" rot="0">
              <a:off x="35560" y="35560"/>
              <a:ext cx="1588770" cy="710180"/>
            </a:xfrm>
            <a:custGeom>
              <a:avLst/>
              <a:gdLst/>
              <a:ahLst/>
              <a:cxnLst/>
              <a:rect r="r" b="b" t="t" l="l"/>
              <a:pathLst>
                <a:path h="710180" w="1588770">
                  <a:moveTo>
                    <a:pt x="1588770" y="710180"/>
                  </a:moveTo>
                  <a:lnTo>
                    <a:pt x="0" y="710180"/>
                  </a:lnTo>
                  <a:lnTo>
                    <a:pt x="0" y="0"/>
                  </a:lnTo>
                  <a:lnTo>
                    <a:pt x="1588770" y="0"/>
                  </a:lnTo>
                  <a:lnTo>
                    <a:pt x="1588770" y="710180"/>
                  </a:lnTo>
                  <a:close/>
                  <a:moveTo>
                    <a:pt x="12700" y="697480"/>
                  </a:moveTo>
                  <a:lnTo>
                    <a:pt x="1576070" y="697480"/>
                  </a:lnTo>
                  <a:lnTo>
                    <a:pt x="1576070" y="12700"/>
                  </a:lnTo>
                  <a:lnTo>
                    <a:pt x="12700" y="12700"/>
                  </a:lnTo>
                  <a:lnTo>
                    <a:pt x="12700" y="697480"/>
                  </a:lnTo>
                  <a:close/>
                </a:path>
              </a:pathLst>
            </a:custGeom>
            <a:solidFill>
              <a:srgbClr val="FFFFFF"/>
            </a:solidFill>
          </p:spPr>
        </p:sp>
        <p:sp>
          <p:nvSpPr>
            <p:cNvPr name="Freeform 20" id="20"/>
            <p:cNvSpPr/>
            <p:nvPr/>
          </p:nvSpPr>
          <p:spPr>
            <a:xfrm flipH="false" flipV="false" rot="0">
              <a:off x="0" y="0"/>
              <a:ext cx="1576070" cy="697480"/>
            </a:xfrm>
            <a:custGeom>
              <a:avLst/>
              <a:gdLst/>
              <a:ahLst/>
              <a:cxnLst/>
              <a:rect r="r" b="b" t="t" l="l"/>
              <a:pathLst>
                <a:path h="697480" w="1576070">
                  <a:moveTo>
                    <a:pt x="0" y="0"/>
                  </a:moveTo>
                  <a:lnTo>
                    <a:pt x="1576070" y="0"/>
                  </a:lnTo>
                  <a:lnTo>
                    <a:pt x="1576070" y="697480"/>
                  </a:lnTo>
                  <a:lnTo>
                    <a:pt x="0" y="697480"/>
                  </a:lnTo>
                  <a:close/>
                </a:path>
              </a:pathLst>
            </a:custGeom>
            <a:solidFill>
              <a:srgbClr val="FED420"/>
            </a:solidFill>
          </p:spPr>
        </p:sp>
      </p:grpSp>
      <p:sp>
        <p:nvSpPr>
          <p:cNvPr name="TextBox 21" id="21"/>
          <p:cNvSpPr txBox="true"/>
          <p:nvPr/>
        </p:nvSpPr>
        <p:spPr>
          <a:xfrm rot="0">
            <a:off x="13158968" y="8491982"/>
            <a:ext cx="4517498" cy="481330"/>
          </a:xfrm>
          <a:prstGeom prst="rect">
            <a:avLst/>
          </a:prstGeom>
        </p:spPr>
        <p:txBody>
          <a:bodyPr anchor="t" rtlCol="false" tIns="0" lIns="0" bIns="0" rIns="0">
            <a:spAutoFit/>
          </a:bodyPr>
          <a:lstStyle/>
          <a:p>
            <a:pPr algn="ctr">
              <a:lnSpc>
                <a:spcPts val="3919"/>
              </a:lnSpc>
            </a:pPr>
            <a:r>
              <a:rPr lang="en-US" sz="2799">
                <a:solidFill>
                  <a:srgbClr val="1211CA"/>
                </a:solidFill>
                <a:latin typeface="Open Sans Bold"/>
              </a:rPr>
              <a:t>Demo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40790" y="0"/>
            <a:ext cx="212090" cy="5143500"/>
            <a:chOff x="0" y="0"/>
            <a:chExt cx="55859" cy="1354667"/>
          </a:xfrm>
        </p:grpSpPr>
        <p:sp>
          <p:nvSpPr>
            <p:cNvPr name="Freeform 3" id="3"/>
            <p:cNvSpPr/>
            <p:nvPr/>
          </p:nvSpPr>
          <p:spPr>
            <a:xfrm flipH="false" flipV="false" rot="0">
              <a:off x="0" y="0"/>
              <a:ext cx="55859" cy="1354667"/>
            </a:xfrm>
            <a:custGeom>
              <a:avLst/>
              <a:gdLst/>
              <a:ahLst/>
              <a:cxnLst/>
              <a:rect r="r" b="b" t="t" l="l"/>
              <a:pathLst>
                <a:path h="1354667" w="55859">
                  <a:moveTo>
                    <a:pt x="0" y="0"/>
                  </a:moveTo>
                  <a:lnTo>
                    <a:pt x="55859" y="0"/>
                  </a:lnTo>
                  <a:lnTo>
                    <a:pt x="55859" y="1354667"/>
                  </a:lnTo>
                  <a:lnTo>
                    <a:pt x="0" y="1354667"/>
                  </a:lnTo>
                  <a:close/>
                </a:path>
              </a:pathLst>
            </a:custGeom>
            <a:solidFill>
              <a:srgbClr val="F9B314"/>
            </a:solidFill>
          </p:spPr>
        </p:sp>
        <p:sp>
          <p:nvSpPr>
            <p:cNvPr name="TextBox 4" id="4"/>
            <p:cNvSpPr txBox="true"/>
            <p:nvPr/>
          </p:nvSpPr>
          <p:spPr>
            <a:xfrm>
              <a:off x="0" y="-38100"/>
              <a:ext cx="55859" cy="139276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829775" y="2988096"/>
            <a:ext cx="10802941" cy="2155404"/>
          </a:xfrm>
          <a:prstGeom prst="rect">
            <a:avLst/>
          </a:prstGeom>
        </p:spPr>
        <p:txBody>
          <a:bodyPr anchor="t" rtlCol="false" tIns="0" lIns="0" bIns="0" rIns="0">
            <a:spAutoFit/>
          </a:bodyPr>
          <a:lstStyle/>
          <a:p>
            <a:pPr>
              <a:lnSpc>
                <a:spcPts val="8413"/>
              </a:lnSpc>
            </a:pPr>
            <a:r>
              <a:rPr lang="en-US" sz="7648">
                <a:solidFill>
                  <a:srgbClr val="1211CA"/>
                </a:solidFill>
                <a:latin typeface="Open Sans Ultra-Bold"/>
              </a:rPr>
              <a:t>CÁC PHƯƠNG PHÁP CẢI TIẾN</a:t>
            </a:r>
          </a:p>
        </p:txBody>
      </p:sp>
      <p:sp>
        <p:nvSpPr>
          <p:cNvPr name="TextBox 6" id="6"/>
          <p:cNvSpPr txBox="true"/>
          <p:nvPr/>
        </p:nvSpPr>
        <p:spPr>
          <a:xfrm rot="0">
            <a:off x="2829775" y="5238750"/>
            <a:ext cx="13574869" cy="1360170"/>
          </a:xfrm>
          <a:prstGeom prst="rect">
            <a:avLst/>
          </a:prstGeom>
        </p:spPr>
        <p:txBody>
          <a:bodyPr anchor="t" rtlCol="false" tIns="0" lIns="0" bIns="0" rIns="0">
            <a:spAutoFit/>
          </a:bodyPr>
          <a:lstStyle/>
          <a:p>
            <a:pPr>
              <a:lnSpc>
                <a:spcPts val="10560"/>
              </a:lnSpc>
            </a:pPr>
            <a:r>
              <a:rPr lang="en-US" sz="9600">
                <a:solidFill>
                  <a:srgbClr val="F9B314"/>
                </a:solidFill>
                <a:latin typeface="Open Sans Ultra-Bold"/>
              </a:rPr>
              <a:t>LINEAR REGRESSION</a:t>
            </a:r>
          </a:p>
        </p:txBody>
      </p:sp>
      <p:sp>
        <p:nvSpPr>
          <p:cNvPr name="TextBox 7" id="7"/>
          <p:cNvSpPr txBox="true"/>
          <p:nvPr/>
        </p:nvSpPr>
        <p:spPr>
          <a:xfrm rot="-5400000">
            <a:off x="-775100" y="6890150"/>
            <a:ext cx="3974630" cy="481330"/>
          </a:xfrm>
          <a:prstGeom prst="rect">
            <a:avLst/>
          </a:prstGeom>
        </p:spPr>
        <p:txBody>
          <a:bodyPr anchor="t" rtlCol="false" tIns="0" lIns="0" bIns="0" rIns="0">
            <a:spAutoFit/>
          </a:bodyPr>
          <a:lstStyle/>
          <a:p>
            <a:pPr>
              <a:lnSpc>
                <a:spcPts val="3920"/>
              </a:lnSpc>
            </a:pPr>
            <a:r>
              <a:rPr lang="en-US" sz="2800">
                <a:solidFill>
                  <a:srgbClr val="101010"/>
                </a:solidFill>
                <a:latin typeface="Open Sans"/>
              </a:rPr>
              <a:t>DATA MINING</a:t>
            </a:r>
          </a:p>
        </p:txBody>
      </p:sp>
      <p:sp>
        <p:nvSpPr>
          <p:cNvPr name="TextBox 8" id="8"/>
          <p:cNvSpPr txBox="true"/>
          <p:nvPr/>
        </p:nvSpPr>
        <p:spPr>
          <a:xfrm rot="0">
            <a:off x="2669040" y="7817811"/>
            <a:ext cx="9288593" cy="481330"/>
          </a:xfrm>
          <a:prstGeom prst="rect">
            <a:avLst/>
          </a:prstGeom>
        </p:spPr>
        <p:txBody>
          <a:bodyPr anchor="t" rtlCol="false" tIns="0" lIns="0" bIns="0" rIns="0">
            <a:spAutoFit/>
          </a:bodyPr>
          <a:lstStyle/>
          <a:p>
            <a:pPr>
              <a:lnSpc>
                <a:spcPts val="3920"/>
              </a:lnSpc>
            </a:pPr>
            <a:r>
              <a:rPr lang="en-US" sz="2800" spc="963">
                <a:solidFill>
                  <a:srgbClr val="101010"/>
                </a:solidFill>
                <a:latin typeface="Open Sans"/>
              </a:rPr>
              <a:t>NHÓM 14</a:t>
            </a:r>
          </a:p>
        </p:txBody>
      </p:sp>
      <p:sp>
        <p:nvSpPr>
          <p:cNvPr name="Freeform 9" id="9"/>
          <p:cNvSpPr/>
          <p:nvPr/>
        </p:nvSpPr>
        <p:spPr>
          <a:xfrm flipH="false" flipV="false" rot="0">
            <a:off x="15972772"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Freeform 10" id="10"/>
          <p:cNvSpPr/>
          <p:nvPr/>
        </p:nvSpPr>
        <p:spPr>
          <a:xfrm flipH="true" flipV="false" rot="-5400000">
            <a:off x="13888038" y="5887038"/>
            <a:ext cx="4399962" cy="4399962"/>
          </a:xfrm>
          <a:custGeom>
            <a:avLst/>
            <a:gdLst/>
            <a:ahLst/>
            <a:cxnLst/>
            <a:rect r="r" b="b" t="t" l="l"/>
            <a:pathLst>
              <a:path h="4399962" w="4399962">
                <a:moveTo>
                  <a:pt x="4399962" y="0"/>
                </a:moveTo>
                <a:lnTo>
                  <a:pt x="0" y="0"/>
                </a:lnTo>
                <a:lnTo>
                  <a:pt x="0" y="4399962"/>
                </a:lnTo>
                <a:lnTo>
                  <a:pt x="4399962" y="4399962"/>
                </a:lnTo>
                <a:lnTo>
                  <a:pt x="439996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72772"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3" id="3"/>
          <p:cNvSpPr txBox="true"/>
          <p:nvPr/>
        </p:nvSpPr>
        <p:spPr>
          <a:xfrm rot="0">
            <a:off x="1066800" y="823399"/>
            <a:ext cx="7279416" cy="820928"/>
          </a:xfrm>
          <a:prstGeom prst="rect">
            <a:avLst/>
          </a:prstGeom>
        </p:spPr>
        <p:txBody>
          <a:bodyPr anchor="t" rtlCol="false" tIns="0" lIns="0" bIns="0" rIns="0">
            <a:spAutoFit/>
          </a:bodyPr>
          <a:lstStyle/>
          <a:p>
            <a:pPr>
              <a:lnSpc>
                <a:spcPts val="6015"/>
              </a:lnSpc>
            </a:pPr>
            <a:r>
              <a:rPr lang="en-US" sz="6399">
                <a:solidFill>
                  <a:srgbClr val="1211CA"/>
                </a:solidFill>
                <a:latin typeface="Open Sans Bold"/>
              </a:rPr>
              <a:t>1. Regulariation</a:t>
            </a:r>
          </a:p>
        </p:txBody>
      </p:sp>
      <p:sp>
        <p:nvSpPr>
          <p:cNvPr name="TextBox 4" id="4"/>
          <p:cNvSpPr txBox="true"/>
          <p:nvPr/>
        </p:nvSpPr>
        <p:spPr>
          <a:xfrm rot="0">
            <a:off x="1028700" y="2695973"/>
            <a:ext cx="16101686" cy="2962275"/>
          </a:xfrm>
          <a:prstGeom prst="rect">
            <a:avLst/>
          </a:prstGeom>
        </p:spPr>
        <p:txBody>
          <a:bodyPr anchor="t" rtlCol="false" tIns="0" lIns="0" bIns="0" rIns="0">
            <a:spAutoFit/>
          </a:bodyPr>
          <a:lstStyle/>
          <a:p>
            <a:pPr algn="just">
              <a:lnSpc>
                <a:spcPts val="5040"/>
              </a:lnSpc>
            </a:pPr>
            <a:r>
              <a:rPr lang="en-US" sz="3600">
                <a:solidFill>
                  <a:srgbClr val="2D262A"/>
                </a:solidFill>
                <a:latin typeface="Open Sans"/>
              </a:rPr>
              <a:t>Regularization trong linear regression là một kỹ thuật nhằm ngăn chặn hiện tượng overfitting (quá khớp) của mô hình hồi quy tuyến tính. Overfitting xảy ra khi mô hình học quá sát dữ liệu huấn luyện, dẫn đến khả năng tổng quát hóa kém trên dữ liệu mới.</a:t>
            </a:r>
          </a:p>
          <a:p>
            <a:pPr>
              <a:lnSpc>
                <a:spcPts val="3359"/>
              </a:lnSpc>
            </a:pPr>
          </a:p>
        </p:txBody>
      </p:sp>
      <p:sp>
        <p:nvSpPr>
          <p:cNvPr name="Freeform 5" id="5"/>
          <p:cNvSpPr/>
          <p:nvPr/>
        </p:nvSpPr>
        <p:spPr>
          <a:xfrm flipH="false" flipV="false" rot="0">
            <a:off x="1338022" y="1644229"/>
            <a:ext cx="4238684" cy="516349"/>
          </a:xfrm>
          <a:custGeom>
            <a:avLst/>
            <a:gdLst/>
            <a:ahLst/>
            <a:cxnLst/>
            <a:rect r="r" b="b" t="t" l="l"/>
            <a:pathLst>
              <a:path h="516349" w="4238684">
                <a:moveTo>
                  <a:pt x="0" y="0"/>
                </a:moveTo>
                <a:lnTo>
                  <a:pt x="4238683" y="0"/>
                </a:lnTo>
                <a:lnTo>
                  <a:pt x="4238683" y="516349"/>
                </a:lnTo>
                <a:lnTo>
                  <a:pt x="0" y="5163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6846634">
            <a:off x="12534911" y="6019545"/>
            <a:ext cx="7315200" cy="3657600"/>
          </a:xfrm>
          <a:custGeom>
            <a:avLst/>
            <a:gdLst/>
            <a:ahLst/>
            <a:cxnLst/>
            <a:rect r="r" b="b" t="t" l="l"/>
            <a:pathLst>
              <a:path h="3657600" w="7315200">
                <a:moveTo>
                  <a:pt x="0" y="0"/>
                </a:moveTo>
                <a:lnTo>
                  <a:pt x="7315200" y="0"/>
                </a:lnTo>
                <a:lnTo>
                  <a:pt x="7315200" y="3657600"/>
                </a:lnTo>
                <a:lnTo>
                  <a:pt x="0" y="36576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028700" y="6039248"/>
            <a:ext cx="16101686" cy="2324100"/>
          </a:xfrm>
          <a:prstGeom prst="rect">
            <a:avLst/>
          </a:prstGeom>
        </p:spPr>
        <p:txBody>
          <a:bodyPr anchor="t" rtlCol="false" tIns="0" lIns="0" bIns="0" rIns="0">
            <a:spAutoFit/>
          </a:bodyPr>
          <a:lstStyle/>
          <a:p>
            <a:pPr algn="just">
              <a:lnSpc>
                <a:spcPts val="5040"/>
              </a:lnSpc>
            </a:pPr>
            <a:r>
              <a:rPr lang="en-US" sz="3600">
                <a:solidFill>
                  <a:srgbClr val="2D262A"/>
                </a:solidFill>
                <a:latin typeface="Open Sans"/>
              </a:rPr>
              <a:t>Regularization giải quyết vấn đề này bằng cách điều chỉnh hàm chi phí (cost function) để hạn chế độ phức tạp của mô hình và ưu tiên những mô hình đơn giản hơn.</a:t>
            </a:r>
          </a:p>
          <a:p>
            <a:pPr>
              <a:lnSpc>
                <a:spcPts val="33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7750" y="5777420"/>
            <a:ext cx="3919404" cy="192789"/>
            <a:chOff x="0" y="0"/>
            <a:chExt cx="1032271" cy="50776"/>
          </a:xfrm>
        </p:grpSpPr>
        <p:sp>
          <p:nvSpPr>
            <p:cNvPr name="Freeform 3" id="3"/>
            <p:cNvSpPr/>
            <p:nvPr/>
          </p:nvSpPr>
          <p:spPr>
            <a:xfrm flipH="false" flipV="false" rot="0">
              <a:off x="0" y="0"/>
              <a:ext cx="1032271" cy="50776"/>
            </a:xfrm>
            <a:custGeom>
              <a:avLst/>
              <a:gdLst/>
              <a:ahLst/>
              <a:cxnLst/>
              <a:rect r="r" b="b" t="t" l="l"/>
              <a:pathLst>
                <a:path h="50776" w="1032271">
                  <a:moveTo>
                    <a:pt x="0" y="0"/>
                  </a:moveTo>
                  <a:lnTo>
                    <a:pt x="1032271" y="0"/>
                  </a:lnTo>
                  <a:lnTo>
                    <a:pt x="1032271" y="50776"/>
                  </a:lnTo>
                  <a:lnTo>
                    <a:pt x="0" y="50776"/>
                  </a:lnTo>
                  <a:close/>
                </a:path>
              </a:pathLst>
            </a:custGeom>
            <a:solidFill>
              <a:srgbClr val="F9B314"/>
            </a:solidFill>
          </p:spPr>
        </p:sp>
        <p:sp>
          <p:nvSpPr>
            <p:cNvPr name="TextBox 4" id="4"/>
            <p:cNvSpPr txBox="true"/>
            <p:nvPr/>
          </p:nvSpPr>
          <p:spPr>
            <a:xfrm>
              <a:off x="0" y="-38100"/>
              <a:ext cx="1032271" cy="8887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2891"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6" id="6"/>
          <p:cNvSpPr txBox="true"/>
          <p:nvPr/>
        </p:nvSpPr>
        <p:spPr>
          <a:xfrm rot="0">
            <a:off x="1110499" y="3075652"/>
            <a:ext cx="8706655" cy="2394913"/>
          </a:xfrm>
          <a:prstGeom prst="rect">
            <a:avLst/>
          </a:prstGeom>
        </p:spPr>
        <p:txBody>
          <a:bodyPr anchor="t" rtlCol="false" tIns="0" lIns="0" bIns="0" rIns="0">
            <a:spAutoFit/>
          </a:bodyPr>
          <a:lstStyle/>
          <a:p>
            <a:pPr algn="just" marL="738241" indent="-369121" lvl="1">
              <a:lnSpc>
                <a:spcPts val="4787"/>
              </a:lnSpc>
              <a:buFont typeface="Arial"/>
              <a:buChar char="•"/>
            </a:pPr>
            <a:r>
              <a:rPr lang="en-US" sz="3419">
                <a:solidFill>
                  <a:srgbClr val="2D262A"/>
                </a:solidFill>
                <a:latin typeface="Open Sans"/>
              </a:rPr>
              <a:t>L1 Regularization (Lasso Regression): Thêm tổng trị tuyệt đối của các tham số (theta).</a:t>
            </a:r>
          </a:p>
          <a:p>
            <a:pPr algn="just">
              <a:lnSpc>
                <a:spcPts val="4787"/>
              </a:lnSpc>
            </a:pPr>
          </a:p>
        </p:txBody>
      </p:sp>
      <p:sp>
        <p:nvSpPr>
          <p:cNvPr name="TextBox 7" id="7"/>
          <p:cNvSpPr txBox="true"/>
          <p:nvPr/>
        </p:nvSpPr>
        <p:spPr>
          <a:xfrm rot="0">
            <a:off x="1047750" y="2439053"/>
            <a:ext cx="13239781" cy="606171"/>
          </a:xfrm>
          <a:prstGeom prst="rect">
            <a:avLst/>
          </a:prstGeom>
        </p:spPr>
        <p:txBody>
          <a:bodyPr anchor="t" rtlCol="false" tIns="0" lIns="0" bIns="0" rIns="0">
            <a:spAutoFit/>
          </a:bodyPr>
          <a:lstStyle/>
          <a:p>
            <a:pPr>
              <a:lnSpc>
                <a:spcPts val="4512"/>
              </a:lnSpc>
            </a:pPr>
            <a:r>
              <a:rPr lang="en-US" sz="4800">
                <a:solidFill>
                  <a:srgbClr val="F9B314"/>
                </a:solidFill>
                <a:latin typeface="Open Sans Heavy"/>
              </a:rPr>
              <a:t>Thêm một số hạng mới vào hàm chi phí</a:t>
            </a:r>
          </a:p>
        </p:txBody>
      </p:sp>
      <p:sp>
        <p:nvSpPr>
          <p:cNvPr name="TextBox 8" id="8"/>
          <p:cNvSpPr txBox="true"/>
          <p:nvPr/>
        </p:nvSpPr>
        <p:spPr>
          <a:xfrm rot="0">
            <a:off x="1028700" y="5248275"/>
            <a:ext cx="7428678" cy="529209"/>
          </a:xfrm>
          <a:prstGeom prst="rect">
            <a:avLst/>
          </a:prstGeom>
        </p:spPr>
        <p:txBody>
          <a:bodyPr anchor="t" rtlCol="false" tIns="0" lIns="0" bIns="0" rIns="0">
            <a:spAutoFit/>
          </a:bodyPr>
          <a:lstStyle/>
          <a:p>
            <a:pPr>
              <a:lnSpc>
                <a:spcPts val="3947"/>
              </a:lnSpc>
            </a:pPr>
            <a:r>
              <a:rPr lang="en-US" sz="4200">
                <a:solidFill>
                  <a:srgbClr val="100F0D"/>
                </a:solidFill>
                <a:latin typeface="Open Sans Heavy"/>
              </a:rPr>
              <a:t>Phương trình</a:t>
            </a:r>
          </a:p>
        </p:txBody>
      </p:sp>
      <p:sp>
        <p:nvSpPr>
          <p:cNvPr name="Freeform 9" id="9"/>
          <p:cNvSpPr/>
          <p:nvPr/>
        </p:nvSpPr>
        <p:spPr>
          <a:xfrm flipH="true" flipV="false" rot="-10258009">
            <a:off x="-2674788" y="8944012"/>
            <a:ext cx="10634953" cy="7173759"/>
          </a:xfrm>
          <a:custGeom>
            <a:avLst/>
            <a:gdLst/>
            <a:ahLst/>
            <a:cxnLst/>
            <a:rect r="r" b="b" t="t" l="l"/>
            <a:pathLst>
              <a:path h="7173759" w="10634953">
                <a:moveTo>
                  <a:pt x="10634953" y="0"/>
                </a:moveTo>
                <a:lnTo>
                  <a:pt x="0" y="0"/>
                </a:lnTo>
                <a:lnTo>
                  <a:pt x="0" y="7173759"/>
                </a:lnTo>
                <a:lnTo>
                  <a:pt x="10634953" y="7173759"/>
                </a:lnTo>
                <a:lnTo>
                  <a:pt x="1063495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3396238" y="-1724265"/>
            <a:ext cx="6334896" cy="4261657"/>
          </a:xfrm>
          <a:custGeom>
            <a:avLst/>
            <a:gdLst/>
            <a:ahLst/>
            <a:cxnLst/>
            <a:rect r="r" b="b" t="t" l="l"/>
            <a:pathLst>
              <a:path h="4261657" w="6334896">
                <a:moveTo>
                  <a:pt x="0" y="0"/>
                </a:moveTo>
                <a:lnTo>
                  <a:pt x="6334895" y="0"/>
                </a:lnTo>
                <a:lnTo>
                  <a:pt x="6334895" y="4261657"/>
                </a:lnTo>
                <a:lnTo>
                  <a:pt x="0" y="42616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5737009" y="4603659"/>
            <a:ext cx="7592554" cy="2540312"/>
          </a:xfrm>
          <a:custGeom>
            <a:avLst/>
            <a:gdLst/>
            <a:ahLst/>
            <a:cxnLst/>
            <a:rect r="r" b="b" t="t" l="l"/>
            <a:pathLst>
              <a:path h="2540312" w="7592554">
                <a:moveTo>
                  <a:pt x="0" y="0"/>
                </a:moveTo>
                <a:lnTo>
                  <a:pt x="7592554" y="0"/>
                </a:lnTo>
                <a:lnTo>
                  <a:pt x="7592554" y="2540312"/>
                </a:lnTo>
                <a:lnTo>
                  <a:pt x="0" y="2540312"/>
                </a:lnTo>
                <a:lnTo>
                  <a:pt x="0" y="0"/>
                </a:lnTo>
                <a:close/>
              </a:path>
            </a:pathLst>
          </a:custGeom>
          <a:blipFill>
            <a:blip r:embed="rId7"/>
            <a:stretch>
              <a:fillRect l="0" t="0" r="0" b="0"/>
            </a:stretch>
          </a:blipFill>
        </p:spPr>
      </p:sp>
      <p:sp>
        <p:nvSpPr>
          <p:cNvPr name="TextBox 12" id="12"/>
          <p:cNvSpPr txBox="true"/>
          <p:nvPr/>
        </p:nvSpPr>
        <p:spPr>
          <a:xfrm rot="0">
            <a:off x="3816332" y="864140"/>
            <a:ext cx="12747354" cy="820928"/>
          </a:xfrm>
          <a:prstGeom prst="rect">
            <a:avLst/>
          </a:prstGeom>
        </p:spPr>
        <p:txBody>
          <a:bodyPr anchor="t" rtlCol="false" tIns="0" lIns="0" bIns="0" rIns="0">
            <a:spAutoFit/>
          </a:bodyPr>
          <a:lstStyle/>
          <a:p>
            <a:pPr>
              <a:lnSpc>
                <a:spcPts val="6015"/>
              </a:lnSpc>
            </a:pPr>
            <a:r>
              <a:rPr lang="en-US" sz="6399">
                <a:solidFill>
                  <a:srgbClr val="1211CA"/>
                </a:solidFill>
                <a:latin typeface="Open Sans Heavy"/>
              </a:rPr>
              <a:t>Cách thức hoạt động</a:t>
            </a:r>
          </a:p>
        </p:txBody>
      </p:sp>
      <p:sp>
        <p:nvSpPr>
          <p:cNvPr name="TextBox 13" id="13"/>
          <p:cNvSpPr txBox="true"/>
          <p:nvPr/>
        </p:nvSpPr>
        <p:spPr>
          <a:xfrm rot="0">
            <a:off x="1028700" y="7182071"/>
            <a:ext cx="16230600" cy="2270634"/>
          </a:xfrm>
          <a:prstGeom prst="rect">
            <a:avLst/>
          </a:prstGeom>
        </p:spPr>
        <p:txBody>
          <a:bodyPr anchor="t" rtlCol="false" tIns="0" lIns="0" bIns="0" rIns="0">
            <a:spAutoFit/>
          </a:bodyPr>
          <a:lstStyle/>
          <a:p>
            <a:pPr algn="just">
              <a:lnSpc>
                <a:spcPts val="4521"/>
              </a:lnSpc>
            </a:pPr>
            <a:r>
              <a:rPr lang="en-US" sz="3229">
                <a:solidFill>
                  <a:srgbClr val="2D262A"/>
                </a:solidFill>
                <a:latin typeface="Open Sans"/>
              </a:rPr>
              <a:t>Nếu lambda bằng 0 thì chúng ta sẽ nhận lại OLS (bình phương tối thiểu thông thường) trong khi một giá trị rất lớn sẽ làm cho các hệ số bằng 0, nghĩa là nó sẽ trở nên không phù hợp.</a:t>
            </a:r>
          </a:p>
          <a:p>
            <a:pPr algn="just">
              <a:lnSpc>
                <a:spcPts val="4521"/>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7750" y="5777420"/>
            <a:ext cx="3919404" cy="192789"/>
            <a:chOff x="0" y="0"/>
            <a:chExt cx="1032271" cy="50776"/>
          </a:xfrm>
        </p:grpSpPr>
        <p:sp>
          <p:nvSpPr>
            <p:cNvPr name="Freeform 3" id="3"/>
            <p:cNvSpPr/>
            <p:nvPr/>
          </p:nvSpPr>
          <p:spPr>
            <a:xfrm flipH="false" flipV="false" rot="0">
              <a:off x="0" y="0"/>
              <a:ext cx="1032271" cy="50776"/>
            </a:xfrm>
            <a:custGeom>
              <a:avLst/>
              <a:gdLst/>
              <a:ahLst/>
              <a:cxnLst/>
              <a:rect r="r" b="b" t="t" l="l"/>
              <a:pathLst>
                <a:path h="50776" w="1032271">
                  <a:moveTo>
                    <a:pt x="0" y="0"/>
                  </a:moveTo>
                  <a:lnTo>
                    <a:pt x="1032271" y="0"/>
                  </a:lnTo>
                  <a:lnTo>
                    <a:pt x="1032271" y="50776"/>
                  </a:lnTo>
                  <a:lnTo>
                    <a:pt x="0" y="50776"/>
                  </a:lnTo>
                  <a:close/>
                </a:path>
              </a:pathLst>
            </a:custGeom>
            <a:solidFill>
              <a:srgbClr val="F9B314"/>
            </a:solidFill>
          </p:spPr>
        </p:sp>
        <p:sp>
          <p:nvSpPr>
            <p:cNvPr name="TextBox 4" id="4"/>
            <p:cNvSpPr txBox="true"/>
            <p:nvPr/>
          </p:nvSpPr>
          <p:spPr>
            <a:xfrm>
              <a:off x="0" y="-38100"/>
              <a:ext cx="1032271" cy="8887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2891"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6" id="6"/>
          <p:cNvSpPr txBox="true"/>
          <p:nvPr/>
        </p:nvSpPr>
        <p:spPr>
          <a:xfrm rot="0">
            <a:off x="1110499" y="3075652"/>
            <a:ext cx="9322807" cy="2394913"/>
          </a:xfrm>
          <a:prstGeom prst="rect">
            <a:avLst/>
          </a:prstGeom>
        </p:spPr>
        <p:txBody>
          <a:bodyPr anchor="t" rtlCol="false" tIns="0" lIns="0" bIns="0" rIns="0">
            <a:spAutoFit/>
          </a:bodyPr>
          <a:lstStyle/>
          <a:p>
            <a:pPr algn="just" marL="738241" indent="-369121" lvl="1">
              <a:lnSpc>
                <a:spcPts val="4787"/>
              </a:lnSpc>
              <a:buFont typeface="Arial"/>
              <a:buChar char="•"/>
            </a:pPr>
            <a:r>
              <a:rPr lang="en-US" sz="3419">
                <a:solidFill>
                  <a:srgbClr val="2D262A"/>
                </a:solidFill>
                <a:latin typeface="Open Sans"/>
              </a:rPr>
              <a:t>L2 Regularization (Ridge Regression): Thêm tổng bình phương của các tham số (theta).</a:t>
            </a:r>
          </a:p>
          <a:p>
            <a:pPr algn="just">
              <a:lnSpc>
                <a:spcPts val="4787"/>
              </a:lnSpc>
            </a:pPr>
          </a:p>
        </p:txBody>
      </p:sp>
      <p:sp>
        <p:nvSpPr>
          <p:cNvPr name="TextBox 7" id="7"/>
          <p:cNvSpPr txBox="true"/>
          <p:nvPr/>
        </p:nvSpPr>
        <p:spPr>
          <a:xfrm rot="0">
            <a:off x="1047750" y="2439053"/>
            <a:ext cx="13239781" cy="606171"/>
          </a:xfrm>
          <a:prstGeom prst="rect">
            <a:avLst/>
          </a:prstGeom>
        </p:spPr>
        <p:txBody>
          <a:bodyPr anchor="t" rtlCol="false" tIns="0" lIns="0" bIns="0" rIns="0">
            <a:spAutoFit/>
          </a:bodyPr>
          <a:lstStyle/>
          <a:p>
            <a:pPr>
              <a:lnSpc>
                <a:spcPts val="4512"/>
              </a:lnSpc>
            </a:pPr>
            <a:r>
              <a:rPr lang="en-US" sz="4800">
                <a:solidFill>
                  <a:srgbClr val="F9B314"/>
                </a:solidFill>
                <a:latin typeface="Open Sans Heavy"/>
              </a:rPr>
              <a:t>Thêm một số hạng mới vào hàm chi phí</a:t>
            </a:r>
          </a:p>
        </p:txBody>
      </p:sp>
      <p:sp>
        <p:nvSpPr>
          <p:cNvPr name="TextBox 8" id="8"/>
          <p:cNvSpPr txBox="true"/>
          <p:nvPr/>
        </p:nvSpPr>
        <p:spPr>
          <a:xfrm rot="0">
            <a:off x="1028700" y="5248275"/>
            <a:ext cx="7428678" cy="529209"/>
          </a:xfrm>
          <a:prstGeom prst="rect">
            <a:avLst/>
          </a:prstGeom>
        </p:spPr>
        <p:txBody>
          <a:bodyPr anchor="t" rtlCol="false" tIns="0" lIns="0" bIns="0" rIns="0">
            <a:spAutoFit/>
          </a:bodyPr>
          <a:lstStyle/>
          <a:p>
            <a:pPr>
              <a:lnSpc>
                <a:spcPts val="3947"/>
              </a:lnSpc>
            </a:pPr>
            <a:r>
              <a:rPr lang="en-US" sz="4200">
                <a:solidFill>
                  <a:srgbClr val="100F0D"/>
                </a:solidFill>
                <a:latin typeface="Open Sans Heavy"/>
              </a:rPr>
              <a:t>Phương trình</a:t>
            </a:r>
          </a:p>
        </p:txBody>
      </p:sp>
      <p:sp>
        <p:nvSpPr>
          <p:cNvPr name="Freeform 9" id="9"/>
          <p:cNvSpPr/>
          <p:nvPr/>
        </p:nvSpPr>
        <p:spPr>
          <a:xfrm flipH="true" flipV="false" rot="-10258009">
            <a:off x="-2674788" y="8944012"/>
            <a:ext cx="10634953" cy="7173759"/>
          </a:xfrm>
          <a:custGeom>
            <a:avLst/>
            <a:gdLst/>
            <a:ahLst/>
            <a:cxnLst/>
            <a:rect r="r" b="b" t="t" l="l"/>
            <a:pathLst>
              <a:path h="7173759" w="10634953">
                <a:moveTo>
                  <a:pt x="10634953" y="0"/>
                </a:moveTo>
                <a:lnTo>
                  <a:pt x="0" y="0"/>
                </a:lnTo>
                <a:lnTo>
                  <a:pt x="0" y="7173759"/>
                </a:lnTo>
                <a:lnTo>
                  <a:pt x="10634953" y="7173759"/>
                </a:lnTo>
                <a:lnTo>
                  <a:pt x="1063495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3396238" y="-1724265"/>
            <a:ext cx="6334896" cy="4261657"/>
          </a:xfrm>
          <a:custGeom>
            <a:avLst/>
            <a:gdLst/>
            <a:ahLst/>
            <a:cxnLst/>
            <a:rect r="r" b="b" t="t" l="l"/>
            <a:pathLst>
              <a:path h="4261657" w="6334896">
                <a:moveTo>
                  <a:pt x="0" y="0"/>
                </a:moveTo>
                <a:lnTo>
                  <a:pt x="6334895" y="0"/>
                </a:lnTo>
                <a:lnTo>
                  <a:pt x="6334895" y="4261657"/>
                </a:lnTo>
                <a:lnTo>
                  <a:pt x="0" y="42616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5244751" y="4591801"/>
            <a:ext cx="9362908" cy="2371239"/>
          </a:xfrm>
          <a:custGeom>
            <a:avLst/>
            <a:gdLst/>
            <a:ahLst/>
            <a:cxnLst/>
            <a:rect r="r" b="b" t="t" l="l"/>
            <a:pathLst>
              <a:path h="2371239" w="9362908">
                <a:moveTo>
                  <a:pt x="0" y="0"/>
                </a:moveTo>
                <a:lnTo>
                  <a:pt x="9362909" y="0"/>
                </a:lnTo>
                <a:lnTo>
                  <a:pt x="9362909" y="2371239"/>
                </a:lnTo>
                <a:lnTo>
                  <a:pt x="0" y="2371239"/>
                </a:lnTo>
                <a:lnTo>
                  <a:pt x="0" y="0"/>
                </a:lnTo>
                <a:close/>
              </a:path>
            </a:pathLst>
          </a:custGeom>
          <a:blipFill>
            <a:blip r:embed="rId7"/>
            <a:stretch>
              <a:fillRect l="0" t="0" r="0" b="0"/>
            </a:stretch>
          </a:blipFill>
        </p:spPr>
      </p:sp>
      <p:sp>
        <p:nvSpPr>
          <p:cNvPr name="TextBox 12" id="12"/>
          <p:cNvSpPr txBox="true"/>
          <p:nvPr/>
        </p:nvSpPr>
        <p:spPr>
          <a:xfrm rot="0">
            <a:off x="3816332" y="864140"/>
            <a:ext cx="12747354" cy="820928"/>
          </a:xfrm>
          <a:prstGeom prst="rect">
            <a:avLst/>
          </a:prstGeom>
        </p:spPr>
        <p:txBody>
          <a:bodyPr anchor="t" rtlCol="false" tIns="0" lIns="0" bIns="0" rIns="0">
            <a:spAutoFit/>
          </a:bodyPr>
          <a:lstStyle/>
          <a:p>
            <a:pPr>
              <a:lnSpc>
                <a:spcPts val="6015"/>
              </a:lnSpc>
            </a:pPr>
            <a:r>
              <a:rPr lang="en-US" sz="6399">
                <a:solidFill>
                  <a:srgbClr val="1211CA"/>
                </a:solidFill>
                <a:latin typeface="Open Sans Heavy"/>
              </a:rPr>
              <a:t>Cách thức hoạt động</a:t>
            </a:r>
          </a:p>
        </p:txBody>
      </p:sp>
      <p:sp>
        <p:nvSpPr>
          <p:cNvPr name="TextBox 13" id="13"/>
          <p:cNvSpPr txBox="true"/>
          <p:nvPr/>
        </p:nvSpPr>
        <p:spPr>
          <a:xfrm rot="0">
            <a:off x="1028700" y="7054341"/>
            <a:ext cx="16230600" cy="2270634"/>
          </a:xfrm>
          <a:prstGeom prst="rect">
            <a:avLst/>
          </a:prstGeom>
        </p:spPr>
        <p:txBody>
          <a:bodyPr anchor="t" rtlCol="false" tIns="0" lIns="0" bIns="0" rIns="0">
            <a:spAutoFit/>
          </a:bodyPr>
          <a:lstStyle/>
          <a:p>
            <a:pPr algn="just">
              <a:lnSpc>
                <a:spcPts val="4521"/>
              </a:lnSpc>
            </a:pPr>
            <a:r>
              <a:rPr lang="en-US" sz="3229">
                <a:solidFill>
                  <a:srgbClr val="2D262A"/>
                </a:solidFill>
                <a:latin typeface="Open Sans"/>
              </a:rPr>
              <a:t>Nếu lambda bằng 0 thì trở lại lại OLS. Tuy nhiên, nếu lambda quá lớn thì nó sẽ tăng thêm trọng lượng và dẫn đến trang bị thiếu. Cách chúng ta chọn lambda rất quan trọng. Kỹ thuật này hoạt động rất tốt để tránh các vấn đề về overfitting.</a:t>
            </a:r>
          </a:p>
          <a:p>
            <a:pPr algn="just">
              <a:lnSpc>
                <a:spcPts val="4521"/>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91"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3" id="3"/>
          <p:cNvSpPr txBox="true"/>
          <p:nvPr/>
        </p:nvSpPr>
        <p:spPr>
          <a:xfrm rot="0">
            <a:off x="1028700" y="2641571"/>
            <a:ext cx="16148801" cy="3001067"/>
          </a:xfrm>
          <a:prstGeom prst="rect">
            <a:avLst/>
          </a:prstGeom>
        </p:spPr>
        <p:txBody>
          <a:bodyPr anchor="t" rtlCol="false" tIns="0" lIns="0" bIns="0" rIns="0">
            <a:spAutoFit/>
          </a:bodyPr>
          <a:lstStyle/>
          <a:p>
            <a:pPr algn="just">
              <a:lnSpc>
                <a:spcPts val="4787"/>
              </a:lnSpc>
            </a:pPr>
            <a:r>
              <a:rPr lang="en-US" sz="3419">
                <a:solidFill>
                  <a:srgbClr val="2D262A"/>
                </a:solidFill>
                <a:latin typeface="Open Sans"/>
              </a:rPr>
              <a:t>Sự khác biệt chính giữa các kỹ thuật này là lasso thu nhỏ hệ số của tính năng ít quan trọng hơn về 0, do đó loại bỏ hoàn toàn một số tính năng. Nói cách khác, chính quy hóa L1 hoạt động tốt cho việc lựa chọn tính năng trong trường hợp chúng ta có nhiều tính năng (features).</a:t>
            </a:r>
          </a:p>
          <a:p>
            <a:pPr algn="just">
              <a:lnSpc>
                <a:spcPts val="4787"/>
              </a:lnSpc>
            </a:pPr>
          </a:p>
        </p:txBody>
      </p:sp>
      <p:sp>
        <p:nvSpPr>
          <p:cNvPr name="Freeform 4" id="4"/>
          <p:cNvSpPr/>
          <p:nvPr/>
        </p:nvSpPr>
        <p:spPr>
          <a:xfrm flipH="true" flipV="false" rot="-10258009">
            <a:off x="-2674788" y="8944012"/>
            <a:ext cx="10634953" cy="7173759"/>
          </a:xfrm>
          <a:custGeom>
            <a:avLst/>
            <a:gdLst/>
            <a:ahLst/>
            <a:cxnLst/>
            <a:rect r="r" b="b" t="t" l="l"/>
            <a:pathLst>
              <a:path h="7173759" w="10634953">
                <a:moveTo>
                  <a:pt x="10634953" y="0"/>
                </a:moveTo>
                <a:lnTo>
                  <a:pt x="0" y="0"/>
                </a:lnTo>
                <a:lnTo>
                  <a:pt x="0" y="7173759"/>
                </a:lnTo>
                <a:lnTo>
                  <a:pt x="10634953" y="7173759"/>
                </a:lnTo>
                <a:lnTo>
                  <a:pt x="1063495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396238" y="-1724265"/>
            <a:ext cx="6334896" cy="4261657"/>
          </a:xfrm>
          <a:custGeom>
            <a:avLst/>
            <a:gdLst/>
            <a:ahLst/>
            <a:cxnLst/>
            <a:rect r="r" b="b" t="t" l="l"/>
            <a:pathLst>
              <a:path h="4261657" w="6334896">
                <a:moveTo>
                  <a:pt x="0" y="0"/>
                </a:moveTo>
                <a:lnTo>
                  <a:pt x="6334895" y="0"/>
                </a:lnTo>
                <a:lnTo>
                  <a:pt x="6334895" y="4261657"/>
                </a:lnTo>
                <a:lnTo>
                  <a:pt x="0" y="42616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3816332" y="864140"/>
            <a:ext cx="12747354" cy="820928"/>
          </a:xfrm>
          <a:prstGeom prst="rect">
            <a:avLst/>
          </a:prstGeom>
        </p:spPr>
        <p:txBody>
          <a:bodyPr anchor="t" rtlCol="false" tIns="0" lIns="0" bIns="0" rIns="0">
            <a:spAutoFit/>
          </a:bodyPr>
          <a:lstStyle/>
          <a:p>
            <a:pPr>
              <a:lnSpc>
                <a:spcPts val="6015"/>
              </a:lnSpc>
            </a:pPr>
            <a:r>
              <a:rPr lang="en-US" sz="6399">
                <a:solidFill>
                  <a:srgbClr val="1211CA"/>
                </a:solidFill>
                <a:latin typeface="Open Sans Heavy"/>
              </a:rPr>
              <a:t>Cách thức hoạt động</a:t>
            </a:r>
          </a:p>
        </p:txBody>
      </p:sp>
      <p:sp>
        <p:nvSpPr>
          <p:cNvPr name="TextBox 7" id="7"/>
          <p:cNvSpPr txBox="true"/>
          <p:nvPr/>
        </p:nvSpPr>
        <p:spPr>
          <a:xfrm rot="0">
            <a:off x="1028700" y="5428654"/>
            <a:ext cx="9279275" cy="606171"/>
          </a:xfrm>
          <a:prstGeom prst="rect">
            <a:avLst/>
          </a:prstGeom>
        </p:spPr>
        <p:txBody>
          <a:bodyPr anchor="t" rtlCol="false" tIns="0" lIns="0" bIns="0" rIns="0">
            <a:spAutoFit/>
          </a:bodyPr>
          <a:lstStyle/>
          <a:p>
            <a:pPr>
              <a:lnSpc>
                <a:spcPts val="4512"/>
              </a:lnSpc>
            </a:pPr>
            <a:r>
              <a:rPr lang="en-US" sz="4800">
                <a:solidFill>
                  <a:srgbClr val="F9B314"/>
                </a:solidFill>
                <a:latin typeface="Open Sans Heavy"/>
              </a:rPr>
              <a:t>Ảnh hưởng</a:t>
            </a:r>
          </a:p>
        </p:txBody>
      </p:sp>
      <p:sp>
        <p:nvSpPr>
          <p:cNvPr name="TextBox 8" id="8"/>
          <p:cNvSpPr txBox="true"/>
          <p:nvPr/>
        </p:nvSpPr>
        <p:spPr>
          <a:xfrm rot="0">
            <a:off x="1028700" y="6196750"/>
            <a:ext cx="16148801" cy="2394913"/>
          </a:xfrm>
          <a:prstGeom prst="rect">
            <a:avLst/>
          </a:prstGeom>
        </p:spPr>
        <p:txBody>
          <a:bodyPr anchor="t" rtlCol="false" tIns="0" lIns="0" bIns="0" rIns="0">
            <a:spAutoFit/>
          </a:bodyPr>
          <a:lstStyle/>
          <a:p>
            <a:pPr algn="just" marL="738241" indent="-369121" lvl="1">
              <a:lnSpc>
                <a:spcPts val="4787"/>
              </a:lnSpc>
              <a:buFont typeface="Arial"/>
              <a:buChar char="•"/>
            </a:pPr>
            <a:r>
              <a:rPr lang="en-US" sz="3419">
                <a:solidFill>
                  <a:srgbClr val="2D262A"/>
                </a:solidFill>
                <a:latin typeface="Open Sans"/>
              </a:rPr>
              <a:t>Thu nhỏ các tham số (theta) về 0, khiến một số đặc trưng (feature) ít quan trọng hơn.</a:t>
            </a:r>
          </a:p>
          <a:p>
            <a:pPr algn="just" marL="738241" indent="-369121" lvl="1">
              <a:lnSpc>
                <a:spcPts val="4787"/>
              </a:lnSpc>
              <a:buFont typeface="Arial"/>
              <a:buChar char="•"/>
            </a:pPr>
            <a:r>
              <a:rPr lang="en-US" sz="3419">
                <a:solidFill>
                  <a:srgbClr val="2D262A"/>
                </a:solidFill>
                <a:latin typeface="Open Sans"/>
              </a:rPr>
              <a:t>Giảm độ phức tạp của mô hình, giúp giảm thiểu overfitting.</a:t>
            </a:r>
          </a:p>
          <a:p>
            <a:pPr algn="just">
              <a:lnSpc>
                <a:spcPts val="4787"/>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91" y="0"/>
            <a:ext cx="2315228" cy="2315228"/>
          </a:xfrm>
          <a:custGeom>
            <a:avLst/>
            <a:gdLst/>
            <a:ahLst/>
            <a:cxnLst/>
            <a:rect r="r" b="b" t="t" l="l"/>
            <a:pathLst>
              <a:path h="2315228" w="2315228">
                <a:moveTo>
                  <a:pt x="0" y="0"/>
                </a:moveTo>
                <a:lnTo>
                  <a:pt x="2315228" y="0"/>
                </a:lnTo>
                <a:lnTo>
                  <a:pt x="2315228" y="2315228"/>
                </a:lnTo>
                <a:lnTo>
                  <a:pt x="0" y="2315228"/>
                </a:lnTo>
                <a:lnTo>
                  <a:pt x="0" y="0"/>
                </a:lnTo>
                <a:close/>
              </a:path>
            </a:pathLst>
          </a:custGeom>
          <a:blipFill>
            <a:blip r:embed="rId2"/>
            <a:stretch>
              <a:fillRect l="0" t="0" r="0" b="0"/>
            </a:stretch>
          </a:blipFill>
        </p:spPr>
      </p:sp>
      <p:sp>
        <p:nvSpPr>
          <p:cNvPr name="TextBox 3" id="3"/>
          <p:cNvSpPr txBox="true"/>
          <p:nvPr/>
        </p:nvSpPr>
        <p:spPr>
          <a:xfrm rot="0">
            <a:off x="1028700" y="3466153"/>
            <a:ext cx="16148801" cy="3692033"/>
          </a:xfrm>
          <a:prstGeom prst="rect">
            <a:avLst/>
          </a:prstGeom>
        </p:spPr>
        <p:txBody>
          <a:bodyPr anchor="t" rtlCol="false" tIns="0" lIns="0" bIns="0" rIns="0">
            <a:spAutoFit/>
          </a:bodyPr>
          <a:lstStyle/>
          <a:p>
            <a:pPr algn="just" marL="759831" indent="-379916" lvl="1">
              <a:lnSpc>
                <a:spcPts val="4927"/>
              </a:lnSpc>
              <a:buFont typeface="Arial"/>
              <a:buChar char="•"/>
            </a:pPr>
            <a:r>
              <a:rPr lang="en-US" sz="3519">
                <a:solidFill>
                  <a:srgbClr val="2D262A"/>
                </a:solidFill>
                <a:latin typeface="Open Sans"/>
              </a:rPr>
              <a:t>L1 Regularization: Tốt cho việc chọn lọc đặc trưng (feature selection).Có thể đưa một số tham số về 0, loại bỏ chúng khỏi mô hình.</a:t>
            </a:r>
          </a:p>
          <a:p>
            <a:pPr algn="just">
              <a:lnSpc>
                <a:spcPts val="4927"/>
              </a:lnSpc>
            </a:pPr>
          </a:p>
          <a:p>
            <a:pPr algn="just" marL="759831" indent="-379916" lvl="1">
              <a:lnSpc>
                <a:spcPts val="4927"/>
              </a:lnSpc>
              <a:buFont typeface="Arial"/>
              <a:buChar char="•"/>
            </a:pPr>
            <a:r>
              <a:rPr lang="en-US" sz="3519">
                <a:solidFill>
                  <a:srgbClr val="2D262A"/>
                </a:solidFill>
                <a:latin typeface="Open Sans"/>
              </a:rPr>
              <a:t>L2 Regularization: Không loại bỏ hoàn toàn các đặc trưng. Thường được sử dụng phổ biến hơn vì nó tạo ra các mô hình ổn định hơn.</a:t>
            </a:r>
          </a:p>
          <a:p>
            <a:pPr algn="just">
              <a:lnSpc>
                <a:spcPts val="4927"/>
              </a:lnSpc>
            </a:pPr>
          </a:p>
        </p:txBody>
      </p:sp>
      <p:sp>
        <p:nvSpPr>
          <p:cNvPr name="Freeform 4" id="4"/>
          <p:cNvSpPr/>
          <p:nvPr/>
        </p:nvSpPr>
        <p:spPr>
          <a:xfrm flipH="true" flipV="false" rot="-10258009">
            <a:off x="-2674788" y="8944012"/>
            <a:ext cx="10634953" cy="7173759"/>
          </a:xfrm>
          <a:custGeom>
            <a:avLst/>
            <a:gdLst/>
            <a:ahLst/>
            <a:cxnLst/>
            <a:rect r="r" b="b" t="t" l="l"/>
            <a:pathLst>
              <a:path h="7173759" w="10634953">
                <a:moveTo>
                  <a:pt x="10634953" y="0"/>
                </a:moveTo>
                <a:lnTo>
                  <a:pt x="0" y="0"/>
                </a:lnTo>
                <a:lnTo>
                  <a:pt x="0" y="7173759"/>
                </a:lnTo>
                <a:lnTo>
                  <a:pt x="10634953" y="7173759"/>
                </a:lnTo>
                <a:lnTo>
                  <a:pt x="1063495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396238" y="-1724265"/>
            <a:ext cx="6334896" cy="4261657"/>
          </a:xfrm>
          <a:custGeom>
            <a:avLst/>
            <a:gdLst/>
            <a:ahLst/>
            <a:cxnLst/>
            <a:rect r="r" b="b" t="t" l="l"/>
            <a:pathLst>
              <a:path h="4261657" w="6334896">
                <a:moveTo>
                  <a:pt x="0" y="0"/>
                </a:moveTo>
                <a:lnTo>
                  <a:pt x="6334895" y="0"/>
                </a:lnTo>
                <a:lnTo>
                  <a:pt x="6334895" y="4261657"/>
                </a:lnTo>
                <a:lnTo>
                  <a:pt x="0" y="42616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3816332" y="854615"/>
            <a:ext cx="11702340" cy="2149725"/>
          </a:xfrm>
          <a:prstGeom prst="rect">
            <a:avLst/>
          </a:prstGeom>
        </p:spPr>
        <p:txBody>
          <a:bodyPr anchor="t" rtlCol="false" tIns="0" lIns="0" bIns="0" rIns="0">
            <a:spAutoFit/>
          </a:bodyPr>
          <a:lstStyle/>
          <a:p>
            <a:pPr>
              <a:lnSpc>
                <a:spcPts val="5522"/>
              </a:lnSpc>
            </a:pPr>
            <a:r>
              <a:rPr lang="en-US" sz="5875">
                <a:solidFill>
                  <a:srgbClr val="1211CA"/>
                </a:solidFill>
                <a:latin typeface="Open Sans Heavy"/>
              </a:rPr>
              <a:t>Các loại Regularization thường gặp</a:t>
            </a:r>
          </a:p>
          <a:p>
            <a:pPr>
              <a:lnSpc>
                <a:spcPts val="552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DAF3lrgMRf8</dc:identifier>
  <dcterms:modified xsi:type="dcterms:W3CDTF">2011-08-01T06:04:30Z</dcterms:modified>
  <cp:revision>1</cp:revision>
  <dc:title>Bản sao của Black Modern Technology Keynote Presentation</dc:title>
</cp:coreProperties>
</file>