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A86D-E86D-4209-9714-15F714115C42}" v="4" dt="2021-03-15T04:35:32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biyik, Yavuz (Associated)" userId="8173e62d-c468-4dc4-8c57-1821333ae291" providerId="ADAL" clId="{5B44A86D-E86D-4209-9714-15F714115C42}"/>
    <pc:docChg chg="custSel modSld">
      <pc:chgData name="Karabiyik, Yavuz (Associated)" userId="8173e62d-c468-4dc4-8c57-1821333ae291" providerId="ADAL" clId="{5B44A86D-E86D-4209-9714-15F714115C42}" dt="2021-03-15T04:35:40.340" v="52" actId="1076"/>
      <pc:docMkLst>
        <pc:docMk/>
      </pc:docMkLst>
      <pc:sldChg chg="addSp modSp mod">
        <pc:chgData name="Karabiyik, Yavuz (Associated)" userId="8173e62d-c468-4dc4-8c57-1821333ae291" providerId="ADAL" clId="{5B44A86D-E86D-4209-9714-15F714115C42}" dt="2021-03-15T04:35:40.340" v="52" actId="1076"/>
        <pc:sldMkLst>
          <pc:docMk/>
          <pc:sldMk cId="421668571" sldId="260"/>
        </pc:sldMkLst>
        <pc:spChg chg="mod">
          <ac:chgData name="Karabiyik, Yavuz (Associated)" userId="8173e62d-c468-4dc4-8c57-1821333ae291" providerId="ADAL" clId="{5B44A86D-E86D-4209-9714-15F714115C42}" dt="2021-03-15T04:33:37.664" v="48" actId="20577"/>
          <ac:spMkLst>
            <pc:docMk/>
            <pc:sldMk cId="421668571" sldId="260"/>
            <ac:spMk id="7" creationId="{30AB84A1-94F9-41D6-900D-B4E3B3B60FD7}"/>
          </ac:spMkLst>
        </pc:spChg>
        <pc:picChg chg="add mod">
          <ac:chgData name="Karabiyik, Yavuz (Associated)" userId="8173e62d-c468-4dc4-8c57-1821333ae291" providerId="ADAL" clId="{5B44A86D-E86D-4209-9714-15F714115C42}" dt="2021-03-15T04:35:40.340" v="52" actId="1076"/>
          <ac:picMkLst>
            <pc:docMk/>
            <pc:sldMk cId="421668571" sldId="260"/>
            <ac:picMk id="2" creationId="{0DCD0F2D-238C-46C3-B0C6-F88766F48FBC}"/>
          </ac:picMkLst>
        </pc:picChg>
        <pc:picChg chg="mod">
          <ac:chgData name="Karabiyik, Yavuz (Associated)" userId="8173e62d-c468-4dc4-8c57-1821333ae291" providerId="ADAL" clId="{5B44A86D-E86D-4209-9714-15F714115C42}" dt="2021-03-15T04:33:45.063" v="49" actId="1076"/>
          <ac:picMkLst>
            <pc:docMk/>
            <pc:sldMk cId="421668571" sldId="260"/>
            <ac:picMk id="1026" creationId="{D8BCDEFD-CD04-41CE-BC38-763F22082131}"/>
          </ac:picMkLst>
        </pc:picChg>
      </pc:sldChg>
      <pc:sldChg chg="modSp mod">
        <pc:chgData name="Karabiyik, Yavuz (Associated)" userId="8173e62d-c468-4dc4-8c57-1821333ae291" providerId="ADAL" clId="{5B44A86D-E86D-4209-9714-15F714115C42}" dt="2021-03-15T04:28:55.357" v="28" actId="20577"/>
        <pc:sldMkLst>
          <pc:docMk/>
          <pc:sldMk cId="2265299797" sldId="262"/>
        </pc:sldMkLst>
        <pc:spChg chg="mod">
          <ac:chgData name="Karabiyik, Yavuz (Associated)" userId="8173e62d-c468-4dc4-8c57-1821333ae291" providerId="ADAL" clId="{5B44A86D-E86D-4209-9714-15F714115C42}" dt="2021-03-15T04:28:55.357" v="28" actId="20577"/>
          <ac:spMkLst>
            <pc:docMk/>
            <pc:sldMk cId="2265299797" sldId="262"/>
            <ac:spMk id="7" creationId="{02806511-A604-41B6-BA46-C36451C0F3FE}"/>
          </ac:spMkLst>
        </pc:spChg>
      </pc:sldChg>
      <pc:sldChg chg="addSp delSp modSp mod">
        <pc:chgData name="Karabiyik, Yavuz (Associated)" userId="8173e62d-c468-4dc4-8c57-1821333ae291" providerId="ADAL" clId="{5B44A86D-E86D-4209-9714-15F714115C42}" dt="2021-03-15T04:28:39.787" v="23" actId="255"/>
        <pc:sldMkLst>
          <pc:docMk/>
          <pc:sldMk cId="1870297941" sldId="265"/>
        </pc:sldMkLst>
        <pc:spChg chg="mod">
          <ac:chgData name="Karabiyik, Yavuz (Associated)" userId="8173e62d-c468-4dc4-8c57-1821333ae291" providerId="ADAL" clId="{5B44A86D-E86D-4209-9714-15F714115C42}" dt="2021-03-15T04:27:43.820" v="0" actId="1076"/>
          <ac:spMkLst>
            <pc:docMk/>
            <pc:sldMk cId="1870297941" sldId="265"/>
            <ac:spMk id="3" creationId="{255E1F2F-E259-4EA8-9FFD-3A10AF541859}"/>
          </ac:spMkLst>
        </pc:spChg>
        <pc:spChg chg="add mod">
          <ac:chgData name="Karabiyik, Yavuz (Associated)" userId="8173e62d-c468-4dc4-8c57-1821333ae291" providerId="ADAL" clId="{5B44A86D-E86D-4209-9714-15F714115C42}" dt="2021-03-15T04:28:39.787" v="23" actId="255"/>
          <ac:spMkLst>
            <pc:docMk/>
            <pc:sldMk cId="1870297941" sldId="265"/>
            <ac:spMk id="5" creationId="{3A70E336-EDF0-43C4-A666-BAD1D482B05C}"/>
          </ac:spMkLst>
        </pc:spChg>
        <pc:picChg chg="add del mod">
          <ac:chgData name="Karabiyik, Yavuz (Associated)" userId="8173e62d-c468-4dc4-8c57-1821333ae291" providerId="ADAL" clId="{5B44A86D-E86D-4209-9714-15F714115C42}" dt="2021-03-15T04:28:02.758" v="4" actId="478"/>
          <ac:picMkLst>
            <pc:docMk/>
            <pc:sldMk cId="1870297941" sldId="265"/>
            <ac:picMk id="4" creationId="{D0E3A046-2C88-4ABA-A26C-D6F96D82FF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ROC Analysis on Predicting Loan Possession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Yavuz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karabiyik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explanation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6F0F8-E143-44BA-AC98-395F035C6A24}"/>
              </a:ext>
            </a:extLst>
          </p:cNvPr>
          <p:cNvSpPr txBox="1"/>
          <p:nvPr/>
        </p:nvSpPr>
        <p:spPr>
          <a:xfrm>
            <a:off x="385355" y="261257"/>
            <a:ext cx="11567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related with direct marketing campaigns of a Portuguese banking Institution.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phone calls and ask;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Martial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Bank account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possession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Classification goal = to predict if the client will subscribe a term deposit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variable -&gt; - y - has the client subscribed a term deposit? (binary: “yes” or “no”)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Classification goal = to predict if the client will be able to possess loan or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variable -&gt; - </a:t>
            </a:r>
            <a:r>
              <a:rPr lang="en-US" dirty="0" err="1"/>
              <a:t>loanyes</a:t>
            </a:r>
            <a:r>
              <a:rPr lang="en-US" dirty="0"/>
              <a:t> - has the client possess a loan or not? (binary: “1” or “0”)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B84A1-94F9-41D6-900D-B4E3B3B60FD7}"/>
              </a:ext>
            </a:extLst>
          </p:cNvPr>
          <p:cNvSpPr txBox="1"/>
          <p:nvPr/>
        </p:nvSpPr>
        <p:spPr>
          <a:xfrm>
            <a:off x="385355" y="261257"/>
            <a:ext cx="11567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binary(one hot decoder) and non-binary features to do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Martial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Possession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7F844-68EE-4FA0-B70F-D1997EAA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2305594"/>
            <a:ext cx="4416381" cy="2647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BCDEFD-CD04-41CE-BC38-763F2208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39" y="0"/>
            <a:ext cx="4189306" cy="49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CD0F2D-238C-46C3-B0C6-F88766F4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434" y="808933"/>
            <a:ext cx="2761905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6511-A604-41B6-BA46-C36451C0F3FE}"/>
              </a:ext>
            </a:extLst>
          </p:cNvPr>
          <p:cNvSpPr txBox="1"/>
          <p:nvPr/>
        </p:nvSpPr>
        <p:spPr>
          <a:xfrm>
            <a:off x="385355" y="261257"/>
            <a:ext cx="11567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loan possessions of the bank customers considering features such as age, bank balance, job type, martial status with classifiers;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 Inference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the question: </a:t>
            </a:r>
            <a:r>
              <a:rPr lang="en-US" b="1" i="1" dirty="0"/>
              <a:t>Which Classifier perform the best performance predicting loan possessions of the bank customers with given features?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4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METHOD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6511-A604-41B6-BA46-C36451C0F3FE}"/>
              </a:ext>
            </a:extLst>
          </p:cNvPr>
          <p:cNvSpPr txBox="1"/>
          <p:nvPr/>
        </p:nvSpPr>
        <p:spPr>
          <a:xfrm>
            <a:off x="385355" y="261257"/>
            <a:ext cx="11567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Used ROC Analysis to compare different classifier models to find the most performant classifier p</a:t>
            </a:r>
            <a:r>
              <a:rPr lang="en-US" dirty="0" err="1"/>
              <a:t>redicting</a:t>
            </a:r>
            <a:r>
              <a:rPr lang="en-US" dirty="0"/>
              <a:t> loan possessions of the bank customers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ROC (Receiver Operating Characteristic) Curve is a way to visualize the performance of a binary classifier.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TPR or True Positive Rate answers the question — When the actual classification is positive, how often does the classifier predict positive?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FPR or False Positive Rate answers </a:t>
            </a:r>
            <a:r>
              <a:rPr lang="en-US">
                <a:solidFill>
                  <a:srgbClr val="000000"/>
                </a:solidFill>
              </a:rPr>
              <a:t>the question </a:t>
            </a:r>
            <a:r>
              <a:rPr lang="en-US" dirty="0">
                <a:solidFill>
                  <a:srgbClr val="000000"/>
                </a:solidFill>
              </a:rPr>
              <a:t>— When the actual classification is negative, how often does the classifier incorrectly predict positive?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ROC curve is the graph plotted with TPR on y-axis and FPR on x-axis for all possible threshold. Both TPR and FPR vary from 0 to 1. Therefore, a good classifier will have an arc/ curve and will be further away from the random classifier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quantify a good classifier from a bad one using a ROC curve, is done by AUC (Area under Curve).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DATA SATISFACTION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6511-A604-41B6-BA46-C36451C0F3FE}"/>
              </a:ext>
            </a:extLst>
          </p:cNvPr>
          <p:cNvSpPr txBox="1"/>
          <p:nvPr/>
        </p:nvSpPr>
        <p:spPr>
          <a:xfrm>
            <a:off x="385355" y="261257"/>
            <a:ext cx="11567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used to predict loan possessions of the bank customers considering features such as age, bank balance, job type, martial status with 3 different classifiers;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 Inference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ranklin Gothic Book" panose="020F0502020204030204"/>
              </a:rPr>
              <a:t>They all performed differently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performed %67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performed %70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performed %61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got similar results in ROC Curves.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US" dirty="0">
              <a:solidFill>
                <a:srgbClr val="000000"/>
              </a:solidFill>
              <a:latin typeface="Franklin Gothic Book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28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Interpretation(conclusion)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6511-A604-41B6-BA46-C36451C0F3FE}"/>
              </a:ext>
            </a:extLst>
          </p:cNvPr>
          <p:cNvSpPr txBox="1"/>
          <p:nvPr/>
        </p:nvSpPr>
        <p:spPr>
          <a:xfrm>
            <a:off x="385355" y="261257"/>
            <a:ext cx="11567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From the graph it is quite clear that a good classifier will have AUC higher than a bad classifier as the area under curve will be higher for the former.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AUC is also visible making Conditional Inference Trees a slightly better than other classifiers Logistic Regression, and Decision Tree Classifier.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4F868-F7D8-4536-8C99-D345207C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1414429"/>
            <a:ext cx="5819310" cy="34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061646"/>
            <a:ext cx="10058400" cy="451584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0E336-EDF0-43C4-A666-BAD1D482B05C}"/>
              </a:ext>
            </a:extLst>
          </p:cNvPr>
          <p:cNvSpPr txBox="1"/>
          <p:nvPr/>
        </p:nvSpPr>
        <p:spPr>
          <a:xfrm>
            <a:off x="4408714" y="1338942"/>
            <a:ext cx="75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2979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{9EF224F5-07D4-46BA-BFFB-DEB3B9E2C5D6}tf56160789_win32</Template>
  <TotalTime>143</TotalTime>
  <Words>505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ROC Analysis on Predicting Loan Possession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 Analysis on Predicting Loan Possession</dc:title>
  <dc:creator>Karabiyik, Yavuz (Associated)</dc:creator>
  <cp:lastModifiedBy>Karabiyik, Yavuz (Associated)</cp:lastModifiedBy>
  <cp:revision>6</cp:revision>
  <dcterms:created xsi:type="dcterms:W3CDTF">2021-03-15T02:04:00Z</dcterms:created>
  <dcterms:modified xsi:type="dcterms:W3CDTF">2021-03-15T04:35:42Z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b86853fb-c680-4cd7-a56f-87ba02bf5b85</vt:lpwstr>
  </property>
</Properties>
</file>