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772" r:id="rId3"/>
  </p:sldMasterIdLst>
  <p:notesMasterIdLst>
    <p:notesMasterId r:id="rId13"/>
  </p:notesMasterIdLst>
  <p:sldIdLst>
    <p:sldId id="257" r:id="rId4"/>
    <p:sldId id="283" r:id="rId5"/>
    <p:sldId id="284" r:id="rId6"/>
    <p:sldId id="285" r:id="rId7"/>
    <p:sldId id="286" r:id="rId8"/>
    <p:sldId id="287" r:id="rId9"/>
    <p:sldId id="289" r:id="rId10"/>
    <p:sldId id="288" r:id="rId11"/>
    <p:sldId id="28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3E80"/>
    <a:srgbClr val="AE99B1"/>
    <a:srgbClr val="745B77"/>
    <a:srgbClr val="B7E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90" d="100"/>
          <a:sy n="90" d="100"/>
        </p:scale>
        <p:origin x="-370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76E6A-3CED-4DB7-B758-0F9329665BDA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DA8BB-8B6E-49E3-A235-9623A7178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56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title </a:t>
            </a:r>
            <a:endParaRPr lang="ko-KR" altLang="en-US" smtClean="0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sub title</a:t>
            </a:r>
            <a:endParaRPr lang="ko-KR" altLang="en-US" smtClean="0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1099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2" name="Freeform 115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3" name="Freeform 117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4" name="Freeform 119"/>
            <p:cNvSpPr>
              <a:spLocks/>
            </p:cNvSpPr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>
              <a:spLocks/>
            </p:cNvSpPr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title</a:t>
            </a:r>
            <a:endParaRPr lang="ko-KR" altLang="en-US" smtClean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sub title</a:t>
            </a:r>
            <a:endParaRPr lang="ko-KR" altLang="en-US" smtClean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924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" y="1142993"/>
            <a:ext cx="12193524" cy="60959"/>
            <a:chOff x="-140841" y="1028228"/>
            <a:chExt cx="9285984" cy="45719"/>
          </a:xfrm>
        </p:grpSpPr>
        <p:sp>
          <p:nvSpPr>
            <p:cNvPr id="19" name="직사각형 18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solidFill>
              <a:srgbClr val="6C4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rgbClr val="342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rgbClr val="DC4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8757"/>
            <a:ext cx="11137237" cy="5568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Slide main title</a:t>
            </a:r>
            <a:endParaRPr lang="ko-KR" altLang="en-US" smtClean="0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718293"/>
            <a:ext cx="11137237" cy="38164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Slide sub title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34858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>
              <a:spLocks/>
            </p:cNvSpPr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Thank you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7263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title</a:t>
            </a:r>
            <a:endParaRPr lang="ko-KR" altLang="en-US" smtClean="0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01. Contents title</a:t>
            </a:r>
            <a:endParaRPr lang="ko-KR" altLang="en-US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02. Contents title</a:t>
            </a:r>
            <a:endParaRPr lang="ko-KR" altLang="en-US" smtClean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03. Contents title</a:t>
            </a:r>
            <a:endParaRPr lang="ko-KR" altLang="en-US" smtClean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999456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title </a:t>
            </a:r>
            <a:endParaRPr lang="ko-KR" altLang="en-US" smtClean="0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sub title</a:t>
            </a:r>
            <a:endParaRPr lang="ko-KR" altLang="en-US" smtClean="0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740287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title</a:t>
            </a:r>
            <a:endParaRPr lang="ko-KR" altLang="en-US" smtClean="0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01. Contents title</a:t>
            </a:r>
            <a:endParaRPr lang="ko-KR" altLang="en-US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02. Contents title</a:t>
            </a:r>
            <a:endParaRPr lang="ko-KR" altLang="en-US" smtClean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03. Contents title</a:t>
            </a:r>
            <a:endParaRPr lang="ko-KR" altLang="en-US" smtClean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9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8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0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1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3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4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5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66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1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8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9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0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1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2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3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4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5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6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7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8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9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0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1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2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3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7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95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06636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2" name="Freeform 115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3" name="Freeform 117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4" name="Freeform 119"/>
            <p:cNvSpPr>
              <a:spLocks/>
            </p:cNvSpPr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>
              <a:spLocks/>
            </p:cNvSpPr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title</a:t>
            </a:r>
            <a:endParaRPr lang="ko-KR" altLang="en-US" smtClean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sub title</a:t>
            </a:r>
            <a:endParaRPr lang="ko-KR" altLang="en-US" smtClean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08098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" y="1142993"/>
            <a:ext cx="12193524" cy="60959"/>
            <a:chOff x="-140841" y="1028228"/>
            <a:chExt cx="9285984" cy="45719"/>
          </a:xfrm>
        </p:grpSpPr>
        <p:sp>
          <p:nvSpPr>
            <p:cNvPr id="19" name="직사각형 18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solidFill>
              <a:srgbClr val="6C4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rgbClr val="342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rgbClr val="DC4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8757"/>
            <a:ext cx="11137237" cy="5568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Slide main title</a:t>
            </a:r>
            <a:endParaRPr lang="ko-KR" altLang="en-US" smtClean="0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718293"/>
            <a:ext cx="11137237" cy="38164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Slide sub title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571183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>
              <a:spLocks/>
            </p:cNvSpPr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Thank you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38875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title </a:t>
            </a:r>
            <a:endParaRPr lang="ko-KR" altLang="en-US" smtClean="0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sub title</a:t>
            </a:r>
            <a:endParaRPr lang="ko-KR" altLang="en-US" smtClean="0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7594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title</a:t>
            </a:r>
            <a:endParaRPr lang="ko-KR" altLang="en-US" smtClean="0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01. Contents title</a:t>
            </a:r>
            <a:endParaRPr lang="ko-KR" altLang="en-US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02. Contents title</a:t>
            </a:r>
            <a:endParaRPr lang="ko-KR" altLang="en-US" smtClean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03. Contents title</a:t>
            </a:r>
            <a:endParaRPr lang="ko-KR" altLang="en-US" smtClean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9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8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0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1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3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4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5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66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1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8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9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0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1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2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3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4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5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6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7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8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9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0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1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2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3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7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95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49616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9123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76132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88325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3"/>
          <p:cNvSpPr txBox="1">
            <a:spLocks noChangeArrowheads="1"/>
          </p:cNvSpPr>
          <p:nvPr/>
        </p:nvSpPr>
        <p:spPr bwMode="auto">
          <a:xfrm>
            <a:off x="2421314" y="133693"/>
            <a:ext cx="908205" cy="492443"/>
          </a:xfrm>
          <a:prstGeom prst="rect">
            <a:avLst/>
          </a:prstGeom>
          <a:noFill/>
          <a:extLst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r">
              <a:defRPr/>
            </a:pPr>
            <a:r>
              <a:rPr lang="en-US" altLang="ko-KR" sz="3200">
                <a:solidFill>
                  <a:schemeClr val="bg1">
                    <a:lumMod val="65000"/>
                  </a:schemeClr>
                </a:solidFill>
                <a:effectLst/>
              </a:rPr>
              <a:t>01</a:t>
            </a:r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 bwMode="auto">
          <a:xfrm>
            <a:off x="1343435" y="5610742"/>
            <a:ext cx="908205" cy="492443"/>
          </a:xfrm>
          <a:prstGeom prst="rect">
            <a:avLst/>
          </a:prstGeom>
          <a:noFill/>
          <a:extLst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r">
              <a:defRPr/>
            </a:pPr>
            <a:r>
              <a:rPr lang="en-US" altLang="ko-KR" sz="3200">
                <a:solidFill>
                  <a:schemeClr val="bg1">
                    <a:lumMod val="65000"/>
                  </a:schemeClr>
                </a:solidFill>
                <a:effectLst/>
              </a:rPr>
              <a:t>02</a:t>
            </a:r>
          </a:p>
        </p:txBody>
      </p:sp>
      <p:sp>
        <p:nvSpPr>
          <p:cNvPr id="13" name="文本框 7"/>
          <p:cNvSpPr txBox="1"/>
          <p:nvPr/>
        </p:nvSpPr>
        <p:spPr>
          <a:xfrm>
            <a:off x="4695601" y="1552069"/>
            <a:ext cx="7496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Adobe 繁黑體 Std B" pitchFamily="34" charset="-120"/>
                <a:ea typeface="Adobe 繁黑體 Std B" pitchFamily="34" charset="-120"/>
                <a:cs typeface="+mn-ea"/>
                <a:sym typeface="+mn-lt"/>
              </a:rPr>
              <a:t>彩  妝  辨  識  平  台</a:t>
            </a:r>
            <a:endParaRPr lang="zh-CN" altLang="en-US" sz="6000" dirty="0">
              <a:latin typeface="Adobe 繁黑體 Std B" pitchFamily="34" charset="-120"/>
              <a:ea typeface="Adobe 繁黑體 Std B" pitchFamily="34" charset="-120"/>
              <a:cs typeface="+mn-ea"/>
              <a:sym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60277" y="3567586"/>
            <a:ext cx="3282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 </a:t>
            </a:r>
            <a:r>
              <a:rPr lang="zh-TW" altLang="en-US" sz="2400" dirty="0" smtClean="0"/>
              <a:t>   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  </a:t>
            </a:r>
            <a:r>
              <a:rPr lang="zh-TW" altLang="en-US" sz="2800" spc="100" dirty="0" smtClean="0">
                <a:latin typeface="Kozuka Gothic Pro B" pitchFamily="34" charset="-128"/>
                <a:ea typeface="Kozuka Gothic Pro B" pitchFamily="34" charset="-128"/>
              </a:rPr>
              <a:t>組員 </a:t>
            </a:r>
            <a:r>
              <a:rPr lang="en-US" altLang="zh-TW" sz="2800" spc="100" dirty="0" smtClean="0">
                <a:latin typeface="Kozuka Gothic Pro B" pitchFamily="34" charset="-128"/>
                <a:ea typeface="Kozuka Gothic Pro B" pitchFamily="34" charset="-128"/>
              </a:rPr>
              <a:t>:</a:t>
            </a:r>
            <a:r>
              <a:rPr lang="zh-TW" altLang="en-US" sz="2800" spc="100" dirty="0" smtClean="0">
                <a:latin typeface="Kozuka Gothic Pro B" pitchFamily="34" charset="-128"/>
                <a:ea typeface="Kozuka Gothic Pro B" pitchFamily="34" charset="-128"/>
              </a:rPr>
              <a:t> </a:t>
            </a:r>
            <a:endParaRPr lang="en-US" altLang="zh-TW" sz="2800" spc="100" dirty="0" smtClean="0">
              <a:latin typeface="Kozuka Gothic Pro B" pitchFamily="34" charset="-128"/>
              <a:ea typeface="Kozuka Gothic Pro B" pitchFamily="34" charset="-128"/>
            </a:endParaRPr>
          </a:p>
          <a:p>
            <a:r>
              <a:rPr lang="zh-TW" altLang="en-US" sz="2800" spc="100" dirty="0" smtClean="0">
                <a:latin typeface="Kozuka Gothic Pro B" pitchFamily="34" charset="-128"/>
                <a:ea typeface="Kozuka Gothic Pro B" pitchFamily="34" charset="-128"/>
              </a:rPr>
              <a:t>                    陳延維</a:t>
            </a:r>
            <a:endParaRPr lang="en-US" altLang="zh-TW" sz="2800" spc="100" dirty="0">
              <a:latin typeface="Kozuka Gothic Pro B" pitchFamily="34" charset="-128"/>
              <a:ea typeface="Kozuka Gothic Pro B" pitchFamily="34" charset="-128"/>
            </a:endParaRPr>
          </a:p>
          <a:p>
            <a:r>
              <a:rPr lang="zh-TW" altLang="en-US" sz="2800" spc="100" dirty="0" smtClean="0">
                <a:latin typeface="Kozuka Gothic Pro B" pitchFamily="34" charset="-128"/>
                <a:ea typeface="Kozuka Gothic Pro B" pitchFamily="34" charset="-128"/>
              </a:rPr>
              <a:t>                    陳昱煒</a:t>
            </a:r>
            <a:endParaRPr lang="en-US" altLang="zh-TW" sz="2800" spc="100" dirty="0" smtClean="0">
              <a:latin typeface="Kozuka Gothic Pro B" pitchFamily="34" charset="-128"/>
              <a:ea typeface="Kozuka Gothic Pro B" pitchFamily="34" charset="-128"/>
            </a:endParaRPr>
          </a:p>
          <a:p>
            <a:r>
              <a:rPr lang="zh-TW" altLang="en-US" sz="2800" spc="100" dirty="0">
                <a:latin typeface="Kozuka Gothic Pro B" pitchFamily="34" charset="-128"/>
                <a:ea typeface="Kozuka Gothic Pro B" pitchFamily="34" charset="-128"/>
              </a:rPr>
              <a:t> </a:t>
            </a:r>
            <a:r>
              <a:rPr lang="zh-TW" altLang="en-US" sz="2800" spc="100" dirty="0" smtClean="0">
                <a:latin typeface="Kozuka Gothic Pro B" pitchFamily="34" charset="-128"/>
                <a:ea typeface="Kozuka Gothic Pro B" pitchFamily="34" charset="-128"/>
              </a:rPr>
              <a:t>                   郭力宏</a:t>
            </a:r>
            <a:endParaRPr lang="en-US" altLang="zh-TW" sz="2800" spc="100" dirty="0" smtClean="0">
              <a:latin typeface="Kozuka Gothic Pro B" pitchFamily="34" charset="-128"/>
              <a:ea typeface="Kozuka Gothic Pro B" pitchFamily="34" charset="-128"/>
            </a:endParaRPr>
          </a:p>
          <a:p>
            <a:r>
              <a:rPr lang="zh-TW" altLang="en-US" sz="2800" spc="100" dirty="0" smtClean="0">
                <a:latin typeface="Kozuka Gothic Pro B" pitchFamily="34" charset="-128"/>
                <a:ea typeface="Kozuka Gothic Pro B" pitchFamily="34" charset="-128"/>
              </a:rPr>
              <a:t>指導老師 </a:t>
            </a:r>
            <a:r>
              <a:rPr lang="en-US" altLang="zh-TW" sz="2800" spc="100" dirty="0" smtClean="0">
                <a:latin typeface="Kozuka Gothic Pro B" pitchFamily="34" charset="-128"/>
                <a:ea typeface="Kozuka Gothic Pro B" pitchFamily="34" charset="-128"/>
              </a:rPr>
              <a:t>:</a:t>
            </a:r>
          </a:p>
          <a:p>
            <a:r>
              <a:rPr lang="zh-TW" altLang="en-US" sz="2800" spc="100" dirty="0" smtClean="0">
                <a:latin typeface="Kozuka Gothic Pro B" pitchFamily="34" charset="-128"/>
                <a:ea typeface="Kozuka Gothic Pro B" pitchFamily="34" charset="-128"/>
              </a:rPr>
              <a:t>                    李嘉紘</a:t>
            </a:r>
            <a:endParaRPr lang="zh-TW" altLang="en-US" sz="2800" spc="100" dirty="0">
              <a:latin typeface="Kozuka Gothic Pro B" pitchFamily="34" charset="-128"/>
              <a:ea typeface="Kozuka Gothic Pro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11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148667" y="296333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atin typeface="Adobe 繁黑體 Std B" pitchFamily="34" charset="-120"/>
                <a:ea typeface="Adobe 繁黑體 Std B" pitchFamily="34" charset="-120"/>
              </a:rPr>
              <a:t>類別圖</a:t>
            </a:r>
            <a:endParaRPr lang="zh-TW" altLang="en-US" sz="40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31976"/>
              </p:ext>
            </p:extLst>
          </p:nvPr>
        </p:nvGraphicFramePr>
        <p:xfrm>
          <a:off x="5033431" y="2580640"/>
          <a:ext cx="1528235" cy="1129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8235"/>
              </a:tblGrid>
              <a:tr h="387772">
                <a:tc>
                  <a:txBody>
                    <a:bodyPr/>
                    <a:lstStyle/>
                    <a:p>
                      <a:pPr algn="l"/>
                      <a:r>
                        <a:rPr lang="zh-TW" altLang="zh-TW" sz="1600" b="1" kern="1200" dirty="0" smtClean="0">
                          <a:effectLst/>
                          <a:latin typeface="+mj-ea"/>
                          <a:ea typeface="+mj-ea"/>
                        </a:rPr>
                        <a:t>產品</a:t>
                      </a:r>
                      <a:r>
                        <a:rPr lang="zh-TW" altLang="en-US" sz="1600" b="1" kern="1200" dirty="0" smtClean="0">
                          <a:effectLst/>
                          <a:latin typeface="+mj-ea"/>
                          <a:ea typeface="+mj-ea"/>
                        </a:rPr>
                        <a:t>圖檔輸入</a:t>
                      </a:r>
                      <a:endParaRPr lang="en-US" altLang="zh-TW" sz="1600" b="1" kern="1200" dirty="0" smtClean="0">
                        <a:effectLst/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圖像</a:t>
                      </a:r>
                      <a:endParaRPr lang="en-US" altLang="zh-TW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+</a:t>
                      </a:r>
                      <a:r>
                        <a:rPr lang="zh-TW" altLang="en-US" sz="1400" dirty="0" smtClean="0"/>
                        <a:t>輸入圖檔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23417"/>
              </p:ext>
            </p:extLst>
          </p:nvPr>
        </p:nvGraphicFramePr>
        <p:xfrm>
          <a:off x="1820333" y="2106505"/>
          <a:ext cx="1210734" cy="1254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0734"/>
              </a:tblGrid>
              <a:tr h="3657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品項</a:t>
                      </a:r>
                      <a:endParaRPr lang="zh-TW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色號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品牌</a:t>
                      </a:r>
                      <a:endParaRPr lang="en-US" altLang="zh-TW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 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82584"/>
              </p:ext>
            </p:extLst>
          </p:nvPr>
        </p:nvGraphicFramePr>
        <p:xfrm>
          <a:off x="1244601" y="5146038"/>
          <a:ext cx="1210734" cy="1276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0734"/>
              </a:tblGrid>
              <a:tr h="38777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系統維護</a:t>
                      </a:r>
                      <a:endParaRPr lang="zh-TW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新增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刪減</a:t>
                      </a:r>
                      <a:endParaRPr lang="en-US" altLang="zh-TW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+</a:t>
                      </a:r>
                      <a:r>
                        <a:rPr lang="zh-TW" altLang="en-US" sz="1400" dirty="0" smtClean="0"/>
                        <a:t>系統維護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95651"/>
              </p:ext>
            </p:extLst>
          </p:nvPr>
        </p:nvGraphicFramePr>
        <p:xfrm>
          <a:off x="3200401" y="4189304"/>
          <a:ext cx="1210734" cy="1113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0734"/>
              </a:tblGrid>
              <a:tr h="37168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產品資訊</a:t>
                      </a:r>
                      <a:endParaRPr lang="zh-TW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-</a:t>
                      </a:r>
                      <a:r>
                        <a:rPr lang="zh-TW" altLang="en-US" sz="1400" dirty="0" smtClean="0"/>
                        <a:t>產品型號</a:t>
                      </a:r>
                      <a:endParaRPr lang="en-US" altLang="zh-TW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+</a:t>
                      </a:r>
                      <a:r>
                        <a:rPr lang="zh-TW" altLang="en-US" sz="1400" dirty="0" smtClean="0"/>
                        <a:t>提供資料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800229"/>
              </p:ext>
            </p:extLst>
          </p:nvPr>
        </p:nvGraphicFramePr>
        <p:xfrm>
          <a:off x="10231968" y="4825361"/>
          <a:ext cx="1210734" cy="147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07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辨識結果</a:t>
                      </a:r>
                      <a:endParaRPr lang="zh-TW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型號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品項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相似度</a:t>
                      </a:r>
                      <a:endParaRPr lang="en-US" altLang="zh-TW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+</a:t>
                      </a:r>
                      <a:r>
                        <a:rPr lang="zh-TW" altLang="en-US" sz="1400" dirty="0" smtClean="0"/>
                        <a:t>辨識結果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39499"/>
              </p:ext>
            </p:extLst>
          </p:nvPr>
        </p:nvGraphicFramePr>
        <p:xfrm>
          <a:off x="7535334" y="3662255"/>
          <a:ext cx="2040467" cy="1138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467"/>
              </a:tblGrid>
              <a:tr h="39708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影像辨識</a:t>
                      </a:r>
                      <a:endParaRPr lang="zh-TW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圖像</a:t>
                      </a:r>
                      <a:endParaRPr lang="en-US" altLang="zh-TW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+</a:t>
                      </a:r>
                      <a:r>
                        <a:rPr lang="zh-TW" altLang="en-US" sz="1400" dirty="0" smtClean="0"/>
                        <a:t>將輸入圖像進行辨識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7" name="肘形接點 26"/>
          <p:cNvCxnSpPr>
            <a:endCxn id="6" idx="3"/>
          </p:cNvCxnSpPr>
          <p:nvPr/>
        </p:nvCxnSpPr>
        <p:spPr>
          <a:xfrm rot="10800000">
            <a:off x="3031068" y="2733886"/>
            <a:ext cx="1981205" cy="50715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/>
          <p:nvPr/>
        </p:nvCxnSpPr>
        <p:spPr>
          <a:xfrm>
            <a:off x="6578601" y="3173305"/>
            <a:ext cx="914400" cy="91440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6" idx="2"/>
            <a:endCxn id="9" idx="0"/>
          </p:cNvCxnSpPr>
          <p:nvPr/>
        </p:nvCxnSpPr>
        <p:spPr>
          <a:xfrm rot="16200000" flipH="1">
            <a:off x="2701716" y="3085251"/>
            <a:ext cx="828037" cy="13800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flipV="1">
            <a:off x="1803401" y="4745987"/>
            <a:ext cx="0" cy="3915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H="1">
            <a:off x="1803401" y="4734346"/>
            <a:ext cx="1397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9584268" y="4189304"/>
            <a:ext cx="12530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endCxn id="10" idx="0"/>
          </p:cNvCxnSpPr>
          <p:nvPr/>
        </p:nvCxnSpPr>
        <p:spPr>
          <a:xfrm>
            <a:off x="10837335" y="4189304"/>
            <a:ext cx="0" cy="636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接點 81"/>
          <p:cNvCxnSpPr>
            <a:stCxn id="9" idx="2"/>
            <a:endCxn id="12" idx="2"/>
          </p:cNvCxnSpPr>
          <p:nvPr/>
        </p:nvCxnSpPr>
        <p:spPr>
          <a:xfrm rot="5400000" flipH="1" flipV="1">
            <a:off x="5929842" y="2676946"/>
            <a:ext cx="501650" cy="4749799"/>
          </a:xfrm>
          <a:prstGeom prst="bentConnector3">
            <a:avLst>
              <a:gd name="adj1" fmla="val -4557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4796378" y="3250510"/>
            <a:ext cx="143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1</a:t>
            </a:r>
            <a:endParaRPr lang="zh-TW" altLang="en-US" sz="10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3031068" y="2724572"/>
            <a:ext cx="143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1</a:t>
            </a:r>
            <a:endParaRPr lang="zh-TW" altLang="en-US" sz="10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2429933" y="3384284"/>
            <a:ext cx="423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1</a:t>
            </a:r>
            <a:r>
              <a:rPr lang="en-US" altLang="zh-TW" sz="1000" dirty="0" smtClean="0"/>
              <a:t>..</a:t>
            </a:r>
            <a:r>
              <a:rPr lang="zh-TW" altLang="en-US" sz="1000" dirty="0" smtClean="0"/>
              <a:t>*</a:t>
            </a:r>
            <a:endParaRPr lang="zh-TW" altLang="en-US" sz="10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810003" y="3943083"/>
            <a:ext cx="423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1</a:t>
            </a:r>
            <a:r>
              <a:rPr lang="en-US" altLang="zh-TW" sz="1000" dirty="0" smtClean="0"/>
              <a:t>..</a:t>
            </a:r>
            <a:r>
              <a:rPr lang="zh-TW" altLang="en-US" sz="1000" dirty="0" smtClean="0"/>
              <a:t>*</a:t>
            </a:r>
            <a:endParaRPr lang="zh-TW" altLang="en-US" sz="10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2806703" y="4722437"/>
            <a:ext cx="423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1</a:t>
            </a:r>
            <a:r>
              <a:rPr lang="en-US" altLang="zh-TW" sz="1000" dirty="0" smtClean="0"/>
              <a:t>..</a:t>
            </a:r>
            <a:r>
              <a:rPr lang="zh-TW" altLang="en-US" sz="1000" dirty="0" smtClean="0"/>
              <a:t>*</a:t>
            </a:r>
            <a:endParaRPr lang="zh-TW" altLang="en-US" sz="10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1803401" y="4898122"/>
            <a:ext cx="423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1</a:t>
            </a:r>
            <a:r>
              <a:rPr lang="en-US" altLang="zh-TW" sz="1000" dirty="0" smtClean="0"/>
              <a:t>..</a:t>
            </a:r>
            <a:r>
              <a:rPr lang="zh-TW" altLang="en-US" sz="1000" dirty="0" smtClean="0"/>
              <a:t>*</a:t>
            </a:r>
            <a:endParaRPr lang="zh-TW" altLang="en-US" sz="10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6536281" y="3176555"/>
            <a:ext cx="143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1</a:t>
            </a:r>
            <a:endParaRPr lang="zh-TW" altLang="en-US" sz="10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7281335" y="4089260"/>
            <a:ext cx="143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1</a:t>
            </a:r>
            <a:endParaRPr lang="zh-TW" altLang="en-US" sz="10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9558869" y="3940698"/>
            <a:ext cx="143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1</a:t>
            </a:r>
            <a:endParaRPr lang="zh-TW" altLang="en-US" sz="10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10837335" y="4579140"/>
            <a:ext cx="423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1</a:t>
            </a:r>
            <a:r>
              <a:rPr lang="en-US" altLang="zh-TW" sz="1000" dirty="0" smtClean="0"/>
              <a:t>..</a:t>
            </a:r>
            <a:r>
              <a:rPr lang="zh-TW" altLang="en-US" sz="1000" dirty="0" smtClean="0"/>
              <a:t>*</a:t>
            </a:r>
            <a:endParaRPr lang="zh-TW" altLang="en-US" sz="10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805767" y="5302671"/>
            <a:ext cx="423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1</a:t>
            </a:r>
            <a:r>
              <a:rPr lang="en-US" altLang="zh-TW" sz="1000" dirty="0" smtClean="0"/>
              <a:t>..</a:t>
            </a:r>
            <a:r>
              <a:rPr lang="zh-TW" altLang="en-US" sz="1000" dirty="0" smtClean="0"/>
              <a:t>*</a:t>
            </a:r>
            <a:endParaRPr lang="zh-TW" altLang="en-US" sz="10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8555567" y="4827259"/>
            <a:ext cx="423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1</a:t>
            </a:r>
            <a:r>
              <a:rPr lang="en-US" altLang="zh-TW" sz="1000" dirty="0" smtClean="0"/>
              <a:t>..</a:t>
            </a:r>
            <a:r>
              <a:rPr lang="zh-TW" altLang="en-US" sz="1000" dirty="0" smtClean="0"/>
              <a:t>*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384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148667" y="296333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atin typeface="Adobe 繁黑體 Std B" pitchFamily="34" charset="-120"/>
                <a:ea typeface="Adobe 繁黑體 Std B" pitchFamily="34" charset="-120"/>
              </a:rPr>
              <a:t>循序圖</a:t>
            </a:r>
            <a:endParaRPr lang="zh-TW" altLang="en-US" sz="40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237901" y="1555224"/>
            <a:ext cx="16085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管理人員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318342" y="1555223"/>
            <a:ext cx="16085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資料庫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859292" y="2838474"/>
            <a:ext cx="182879" cy="1865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TW" altLang="en-US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3950731" y="2025552"/>
            <a:ext cx="0" cy="8129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4042170" y="3059122"/>
            <a:ext cx="3977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5464199" y="2981930"/>
            <a:ext cx="11335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修改資料</a:t>
            </a:r>
            <a:endParaRPr lang="en-US" altLang="zh-TW" dirty="0" smtClean="0"/>
          </a:p>
        </p:txBody>
      </p:sp>
      <p:cxnSp>
        <p:nvCxnSpPr>
          <p:cNvPr id="35" name="直線單箭頭接點 34"/>
          <p:cNvCxnSpPr/>
          <p:nvPr/>
        </p:nvCxnSpPr>
        <p:spPr>
          <a:xfrm flipH="1">
            <a:off x="4053557" y="4027824"/>
            <a:ext cx="3966228" cy="121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4987991" y="4067033"/>
            <a:ext cx="208609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確認</a:t>
            </a:r>
            <a:r>
              <a:rPr lang="zh-TW" altLang="en-US" dirty="0" smtClean="0"/>
              <a:t>資料是否正確</a:t>
            </a:r>
            <a:endParaRPr lang="en-US" altLang="zh-TW" dirty="0" smtClean="0"/>
          </a:p>
        </p:txBody>
      </p:sp>
      <p:cxnSp>
        <p:nvCxnSpPr>
          <p:cNvPr id="37" name="直線接點 36"/>
          <p:cNvCxnSpPr/>
          <p:nvPr/>
        </p:nvCxnSpPr>
        <p:spPr>
          <a:xfrm>
            <a:off x="8122613" y="2053353"/>
            <a:ext cx="0" cy="8129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3950732" y="4704219"/>
            <a:ext cx="0" cy="14131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8111344" y="4251699"/>
            <a:ext cx="11266" cy="186568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8031171" y="2866275"/>
            <a:ext cx="182879" cy="132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6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148667" y="296333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atin typeface="Adobe 繁黑體 Std B" pitchFamily="34" charset="-120"/>
                <a:ea typeface="Adobe 繁黑體 Std B" pitchFamily="34" charset="-120"/>
              </a:rPr>
              <a:t>系統循序圖</a:t>
            </a:r>
            <a:endParaRPr lang="zh-TW" altLang="en-US" sz="40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61" name="群組 60"/>
          <p:cNvGrpSpPr/>
          <p:nvPr/>
        </p:nvGrpSpPr>
        <p:grpSpPr>
          <a:xfrm>
            <a:off x="1449383" y="1337733"/>
            <a:ext cx="9616550" cy="5063067"/>
            <a:chOff x="1874520" y="576847"/>
            <a:chExt cx="8508515" cy="5949530"/>
          </a:xfrm>
        </p:grpSpPr>
        <p:sp>
          <p:nvSpPr>
            <p:cNvPr id="63" name="文字方塊 62"/>
            <p:cNvSpPr txBox="1"/>
            <p:nvPr/>
          </p:nvSpPr>
          <p:spPr>
            <a:xfrm>
              <a:off x="1874520" y="1389888"/>
              <a:ext cx="182880" cy="41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3361535" y="1476866"/>
              <a:ext cx="141732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 smtClean="0"/>
                <a:t>System.list</a:t>
              </a:r>
              <a:r>
                <a:rPr lang="en-US" altLang="zh-TW" dirty="0" smtClean="0"/>
                <a:t>()</a:t>
              </a:r>
            </a:p>
          </p:txBody>
        </p:sp>
        <p:cxnSp>
          <p:nvCxnSpPr>
            <p:cNvPr id="65" name="直線單箭頭接點 64"/>
            <p:cNvCxnSpPr/>
            <p:nvPr/>
          </p:nvCxnSpPr>
          <p:spPr>
            <a:xfrm>
              <a:off x="2057400" y="1661532"/>
              <a:ext cx="1304135" cy="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971488" y="1184148"/>
              <a:ext cx="0" cy="205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文字方塊 66"/>
            <p:cNvSpPr txBox="1"/>
            <p:nvPr/>
          </p:nvSpPr>
          <p:spPr>
            <a:xfrm>
              <a:off x="4020820" y="2259838"/>
              <a:ext cx="182880" cy="15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cxnSp>
          <p:nvCxnSpPr>
            <p:cNvPr id="68" name="直線接點 67"/>
            <p:cNvCxnSpPr/>
            <p:nvPr/>
          </p:nvCxnSpPr>
          <p:spPr>
            <a:xfrm>
              <a:off x="4117788" y="1848358"/>
              <a:ext cx="0" cy="4114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/>
            <p:nvPr/>
          </p:nvCxnSpPr>
          <p:spPr>
            <a:xfrm>
              <a:off x="4203700" y="2544182"/>
              <a:ext cx="1304135" cy="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字方塊 69"/>
            <p:cNvSpPr txBox="1"/>
            <p:nvPr/>
          </p:nvSpPr>
          <p:spPr>
            <a:xfrm>
              <a:off x="2142067" y="1707698"/>
              <a:ext cx="113355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err="1" smtClean="0"/>
                <a:t>UploadPicture</a:t>
              </a:r>
              <a:r>
                <a:rPr lang="en-US" altLang="zh-TW" sz="1200" dirty="0" smtClean="0"/>
                <a:t>()</a:t>
              </a:r>
              <a:endParaRPr lang="zh-TW" altLang="en-US" sz="12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4203700" y="2555439"/>
              <a:ext cx="127185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Get Lipstick Info()</a:t>
              </a:r>
              <a:endParaRPr lang="zh-TW" altLang="en-US" sz="1200" dirty="0"/>
            </a:p>
          </p:txBody>
        </p:sp>
        <p:cxnSp>
          <p:nvCxnSpPr>
            <p:cNvPr id="72" name="直線單箭頭接點 71"/>
            <p:cNvCxnSpPr/>
            <p:nvPr/>
          </p:nvCxnSpPr>
          <p:spPr>
            <a:xfrm>
              <a:off x="4203699" y="3022307"/>
              <a:ext cx="2743200" cy="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字方塊 72"/>
            <p:cNvSpPr txBox="1"/>
            <p:nvPr/>
          </p:nvSpPr>
          <p:spPr>
            <a:xfrm>
              <a:off x="4203699" y="3028364"/>
              <a:ext cx="27431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Get Eyeshadow Info()</a:t>
              </a:r>
              <a:endParaRPr lang="zh-TW" altLang="en-US" sz="1200" dirty="0"/>
            </a:p>
          </p:txBody>
        </p:sp>
        <p:cxnSp>
          <p:nvCxnSpPr>
            <p:cNvPr id="74" name="直線單箭頭接點 73"/>
            <p:cNvCxnSpPr/>
            <p:nvPr/>
          </p:nvCxnSpPr>
          <p:spPr>
            <a:xfrm>
              <a:off x="4203699" y="3541072"/>
              <a:ext cx="4543200" cy="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字方塊 74"/>
            <p:cNvSpPr txBox="1"/>
            <p:nvPr/>
          </p:nvSpPr>
          <p:spPr>
            <a:xfrm>
              <a:off x="4203700" y="3521724"/>
              <a:ext cx="4543199" cy="281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Get Foundation Info()</a:t>
              </a:r>
              <a:endParaRPr lang="zh-TW" altLang="en-US" sz="12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5146374" y="576847"/>
              <a:ext cx="90305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Lipstick</a:t>
              </a: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384544" y="576847"/>
              <a:ext cx="130759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Eyeshadow</a:t>
              </a: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8122908" y="576847"/>
              <a:ext cx="143086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Foundation</a:t>
              </a: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507835" y="2364182"/>
              <a:ext cx="18288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6946899" y="2842307"/>
              <a:ext cx="18288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8746899" y="3361072"/>
              <a:ext cx="18288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cxnSp>
          <p:nvCxnSpPr>
            <p:cNvPr id="82" name="直線接點 81"/>
            <p:cNvCxnSpPr>
              <a:endCxn id="79" idx="0"/>
            </p:cNvCxnSpPr>
            <p:nvPr/>
          </p:nvCxnSpPr>
          <p:spPr>
            <a:xfrm>
              <a:off x="5597903" y="978408"/>
              <a:ext cx="1372" cy="138577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>
              <a:off x="5597903" y="2734307"/>
              <a:ext cx="0" cy="37890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77" idx="2"/>
            </p:cNvCxnSpPr>
            <p:nvPr/>
          </p:nvCxnSpPr>
          <p:spPr>
            <a:xfrm flipH="1">
              <a:off x="7033688" y="946179"/>
              <a:ext cx="4651" cy="189107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 flipH="1">
              <a:off x="7033688" y="3202307"/>
              <a:ext cx="4652" cy="33210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>
              <a:endCxn id="81" idx="0"/>
            </p:cNvCxnSpPr>
            <p:nvPr/>
          </p:nvCxnSpPr>
          <p:spPr>
            <a:xfrm>
              <a:off x="8838339" y="951234"/>
              <a:ext cx="0" cy="24098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/>
            <p:nvPr/>
          </p:nvCxnSpPr>
          <p:spPr>
            <a:xfrm flipH="1">
              <a:off x="8833688" y="3721072"/>
              <a:ext cx="5478" cy="280232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文字方塊 87"/>
            <p:cNvSpPr txBox="1"/>
            <p:nvPr/>
          </p:nvSpPr>
          <p:spPr>
            <a:xfrm>
              <a:off x="9479976" y="5168371"/>
              <a:ext cx="90305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Leave</a:t>
              </a:r>
            </a:p>
          </p:txBody>
        </p:sp>
        <p:cxnSp>
          <p:nvCxnSpPr>
            <p:cNvPr id="89" name="直線單箭頭接點 88"/>
            <p:cNvCxnSpPr/>
            <p:nvPr/>
          </p:nvCxnSpPr>
          <p:spPr>
            <a:xfrm>
              <a:off x="2056776" y="5353037"/>
              <a:ext cx="7423200" cy="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>
              <a:off x="4105495" y="3803477"/>
              <a:ext cx="0" cy="27229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>
              <a:off x="9931505" y="5537703"/>
              <a:ext cx="0" cy="98569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/>
            <p:cNvCxnSpPr/>
            <p:nvPr/>
          </p:nvCxnSpPr>
          <p:spPr>
            <a:xfrm>
              <a:off x="1965960" y="5529888"/>
              <a:ext cx="0" cy="9935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文字方塊 92"/>
            <p:cNvSpPr txBox="1"/>
            <p:nvPr/>
          </p:nvSpPr>
          <p:spPr>
            <a:xfrm>
              <a:off x="2056776" y="5407983"/>
              <a:ext cx="742320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Create Leave</a:t>
              </a:r>
              <a:endParaRPr lang="zh-TW" altLang="en-US" sz="1200" dirty="0"/>
            </a:p>
          </p:txBody>
        </p:sp>
        <p:cxnSp>
          <p:nvCxnSpPr>
            <p:cNvPr id="94" name="直線單箭頭接點 93"/>
            <p:cNvCxnSpPr/>
            <p:nvPr/>
          </p:nvCxnSpPr>
          <p:spPr>
            <a:xfrm flipH="1">
              <a:off x="2056776" y="3682621"/>
              <a:ext cx="1962941" cy="459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文字方塊 94"/>
            <p:cNvSpPr txBox="1"/>
            <p:nvPr/>
          </p:nvSpPr>
          <p:spPr>
            <a:xfrm>
              <a:off x="2056776" y="3715916"/>
              <a:ext cx="195051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Return Info()</a:t>
              </a:r>
              <a:endParaRPr lang="zh-TW" altLang="en-US" sz="1200" dirty="0"/>
            </a:p>
          </p:txBody>
        </p:sp>
      </p:grpSp>
      <p:grpSp>
        <p:nvGrpSpPr>
          <p:cNvPr id="97" name="群組 96"/>
          <p:cNvGrpSpPr/>
          <p:nvPr/>
        </p:nvGrpSpPr>
        <p:grpSpPr>
          <a:xfrm>
            <a:off x="1396352" y="1299631"/>
            <a:ext cx="325254" cy="501859"/>
            <a:chOff x="1307592" y="3675888"/>
            <a:chExt cx="832104" cy="1700784"/>
          </a:xfrm>
        </p:grpSpPr>
        <p:sp>
          <p:nvSpPr>
            <p:cNvPr id="99" name="橢圓 98"/>
            <p:cNvSpPr/>
            <p:nvPr/>
          </p:nvSpPr>
          <p:spPr>
            <a:xfrm>
              <a:off x="1307592" y="3675888"/>
              <a:ext cx="832104" cy="7673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0" name="直線接點 99"/>
            <p:cNvCxnSpPr>
              <a:stCxn id="99" idx="4"/>
            </p:cNvCxnSpPr>
            <p:nvPr/>
          </p:nvCxnSpPr>
          <p:spPr>
            <a:xfrm>
              <a:off x="1723644" y="4443222"/>
              <a:ext cx="0" cy="6078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>
              <a:off x="1307592" y="4730382"/>
              <a:ext cx="8321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 flipH="1">
              <a:off x="1307592" y="5051070"/>
              <a:ext cx="416052" cy="3256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>
            <a:xfrm>
              <a:off x="1723644" y="5051070"/>
              <a:ext cx="416052" cy="3256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31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148667" y="296333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atin typeface="Adobe 繁黑體 Std B" pitchFamily="34" charset="-120"/>
                <a:ea typeface="Adobe 繁黑體 Std B" pitchFamily="34" charset="-120"/>
              </a:rPr>
              <a:t>單元測試計畫</a:t>
            </a:r>
            <a:endParaRPr lang="zh-TW" altLang="en-US" sz="40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36310"/>
              </p:ext>
            </p:extLst>
          </p:nvPr>
        </p:nvGraphicFramePr>
        <p:xfrm>
          <a:off x="1877536" y="1753973"/>
          <a:ext cx="8561862" cy="44944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3954">
                  <a:extLst>
                    <a:ext uri="{9D8B030D-6E8A-4147-A177-3AD203B41FA5}">
                      <a16:colId xmlns:a16="http://schemas.microsoft.com/office/drawing/2014/main" xmlns="" val="99716969"/>
                    </a:ext>
                  </a:extLst>
                </a:gridCol>
                <a:gridCol w="2853954">
                  <a:extLst>
                    <a:ext uri="{9D8B030D-6E8A-4147-A177-3AD203B41FA5}">
                      <a16:colId xmlns:a16="http://schemas.microsoft.com/office/drawing/2014/main" xmlns="" val="4239560882"/>
                    </a:ext>
                  </a:extLst>
                </a:gridCol>
                <a:gridCol w="2853954">
                  <a:extLst>
                    <a:ext uri="{9D8B030D-6E8A-4147-A177-3AD203B41FA5}">
                      <a16:colId xmlns:a16="http://schemas.microsoft.com/office/drawing/2014/main" xmlns="" val="314032283"/>
                    </a:ext>
                  </a:extLst>
                </a:gridCol>
              </a:tblGrid>
              <a:tr h="8568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單元名稱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測試名稱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測試內容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241281309"/>
                  </a:ext>
                </a:extLst>
              </a:tr>
              <a:tr h="9093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資料管理單元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資料庫管理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方便廠商管理者對資料庫進行增刪改查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445420555"/>
                  </a:ext>
                </a:extLst>
              </a:tr>
              <a:tr h="9093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影像瀏覽單元</a:t>
                      </a:r>
                    </a:p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影像資訊瀏覽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使客戶可以提供自己的影像進行對比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90083697"/>
                  </a:ext>
                </a:extLst>
              </a:tr>
              <a:tr h="9093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影像辨識單元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對比產品資訊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對影像進行處理再與資料庫進行對比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586191480"/>
                  </a:ext>
                </a:extLst>
              </a:tr>
              <a:tr h="9093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輸出單元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辨識結果輸出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37160" marR="137160" marT="137160" marB="13716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輸出與影像有關之產品的資訊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54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8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148667" y="296333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err="1" smtClean="0">
                <a:latin typeface="Adobe 繁黑體 Std B" pitchFamily="34" charset="-120"/>
                <a:ea typeface="Adobe 繁黑體 Std B" pitchFamily="34" charset="-120"/>
              </a:rPr>
              <a:t>Github</a:t>
            </a:r>
            <a:r>
              <a:rPr lang="zh-TW" altLang="en-US" sz="4000" b="1" dirty="0" smtClean="0">
                <a:latin typeface="Adobe 繁黑體 Std B" pitchFamily="34" charset="-120"/>
                <a:ea typeface="Adobe 繁黑體 Std B" pitchFamily="34" charset="-120"/>
              </a:rPr>
              <a:t>展示</a:t>
            </a:r>
            <a:endParaRPr lang="zh-TW" altLang="en-US" sz="40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1" y="1315522"/>
            <a:ext cx="6620932" cy="537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6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148667" y="296333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err="1" smtClean="0">
                <a:latin typeface="Adobe 繁黑體 Std B" pitchFamily="34" charset="-120"/>
                <a:ea typeface="Adobe 繁黑體 Std B" pitchFamily="34" charset="-120"/>
              </a:rPr>
              <a:t>Github</a:t>
            </a:r>
            <a:r>
              <a:rPr lang="zh-TW" altLang="en-US" sz="4000" b="1" dirty="0" smtClean="0">
                <a:latin typeface="Adobe 繁黑體 Std B" pitchFamily="34" charset="-120"/>
                <a:ea typeface="Adobe 繁黑體 Std B" pitchFamily="34" charset="-120"/>
              </a:rPr>
              <a:t>展示</a:t>
            </a:r>
            <a:endParaRPr lang="zh-TW" altLang="en-US" sz="40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244" y="1394494"/>
            <a:ext cx="3609556" cy="4801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28" y="1394495"/>
            <a:ext cx="3797638" cy="4801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36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148667" y="296333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err="1" smtClean="0">
                <a:latin typeface="Adobe 繁黑體 Std B" pitchFamily="34" charset="-120"/>
                <a:ea typeface="Adobe 繁黑體 Std B" pitchFamily="34" charset="-120"/>
              </a:rPr>
              <a:t>Github</a:t>
            </a:r>
            <a:r>
              <a:rPr lang="zh-TW" altLang="en-US" sz="4000" b="1" dirty="0" smtClean="0">
                <a:latin typeface="Adobe 繁黑體 Std B" pitchFamily="34" charset="-120"/>
                <a:ea typeface="Adobe 繁黑體 Std B" pitchFamily="34" charset="-120"/>
              </a:rPr>
              <a:t>展示</a:t>
            </a:r>
            <a:endParaRPr lang="zh-TW" altLang="en-US" sz="40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23" y="1405467"/>
            <a:ext cx="4193602" cy="50969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257" y="1405467"/>
            <a:ext cx="4139610" cy="50969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75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77154" y="4303171"/>
            <a:ext cx="3207027" cy="629951"/>
          </a:xfrm>
        </p:spPr>
        <p:txBody>
          <a:bodyPr/>
          <a:lstStyle/>
          <a:p>
            <a:r>
              <a:rPr lang="en-US" altLang="ko-KR" sz="4400" dirty="0" smtClean="0"/>
              <a:t>End.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769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9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225</Words>
  <Application>Microsoft Office PowerPoint</Application>
  <PresentationFormat>自訂</PresentationFormat>
  <Paragraphs>81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Office 테마</vt:lpstr>
      <vt:lpstr>3_Office 테마</vt:lpstr>
      <vt:lpstr>19_Office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dc:description>http://www.ypppt.com/</dc:description>
  <cp:lastModifiedBy>Microsoft</cp:lastModifiedBy>
  <cp:revision>67</cp:revision>
  <dcterms:created xsi:type="dcterms:W3CDTF">2017-03-02T08:50:23Z</dcterms:created>
  <dcterms:modified xsi:type="dcterms:W3CDTF">2018-12-26T07:58:40Z</dcterms:modified>
</cp:coreProperties>
</file>