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8"/>
  </p:notesMasterIdLst>
  <p:sldIdLst>
    <p:sldId id="256" r:id="rId3"/>
    <p:sldId id="257" r:id="rId4"/>
    <p:sldId id="258" r:id="rId5"/>
    <p:sldId id="263" r:id="rId6"/>
    <p:sldId id="424" r:id="rId7"/>
    <p:sldId id="339" r:id="rId9"/>
    <p:sldId id="425" r:id="rId10"/>
    <p:sldId id="426" r:id="rId11"/>
    <p:sldId id="427" r:id="rId12"/>
    <p:sldId id="348" r:id="rId13"/>
    <p:sldId id="349"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67" d="100"/>
          <a:sy n="67" d="100"/>
        </p:scale>
        <p:origin x="-148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AB9B5-DDF5-48C1-88F9-40FE58B7288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0B4FB7-DDC4-47D1-B7A8-66AEA57B4D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0B4FB7-DDC4-47D1-B7A8-66AEA57B4D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0B4FB7-DDC4-47D1-B7A8-66AEA57B4D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0B4FB7-DDC4-47D1-B7A8-66AEA57B4D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0B4FB7-DDC4-47D1-B7A8-66AEA57B4D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564904"/>
            <a:ext cx="7772400" cy="1470025"/>
          </a:xfr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fld>
            <a:endParaRPr lang="zh-CN" altLang="en-US"/>
          </a:p>
        </p:txBody>
      </p:sp>
      <p:sp>
        <p:nvSpPr>
          <p:cNvPr id="8" name="矩形 7"/>
          <p:cNvSpPr/>
          <p:nvPr userDrawn="1"/>
        </p:nvSpPr>
        <p:spPr>
          <a:xfrm>
            <a:off x="0" y="0"/>
            <a:ext cx="9144000" cy="1916832"/>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矩形 8"/>
          <p:cNvSpPr/>
          <p:nvPr userDrawn="1"/>
        </p:nvSpPr>
        <p:spPr>
          <a:xfrm>
            <a:off x="-35416" y="4941168"/>
            <a:ext cx="9179416" cy="1916832"/>
          </a:xfrm>
          <a:prstGeom prst="rect">
            <a:avLst/>
          </a:prstGeom>
          <a:solidFill>
            <a:schemeClr val="accent4">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222CD-E3C2-480D-8A0A-AB0483A3D48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2"/>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fld>
            <a:endParaRPr lang="zh-CN" altLang="en-US"/>
          </a:p>
        </p:txBody>
      </p:sp>
      <p:grpSp>
        <p:nvGrpSpPr>
          <p:cNvPr id="34" name="组合 33"/>
          <p:cNvGrpSpPr/>
          <p:nvPr userDrawn="1"/>
        </p:nvGrpSpPr>
        <p:grpSpPr>
          <a:xfrm>
            <a:off x="1835696" y="-24556"/>
            <a:ext cx="5328592" cy="6882556"/>
            <a:chOff x="2195736" y="0"/>
            <a:chExt cx="5328592" cy="6882556"/>
          </a:xfrm>
        </p:grpSpPr>
        <p:sp>
          <p:nvSpPr>
            <p:cNvPr id="35" name="平行四边形 34"/>
            <p:cNvSpPr/>
            <p:nvPr/>
          </p:nvSpPr>
          <p:spPr>
            <a:xfrm>
              <a:off x="2195736" y="0"/>
              <a:ext cx="5328592" cy="6882556"/>
            </a:xfrm>
            <a:prstGeom prst="parallelogram">
              <a:avLst>
                <a:gd name="adj" fmla="val 32508"/>
              </a:avLst>
            </a:prstGeom>
            <a:solidFill>
              <a:schemeClr val="accent4">
                <a:lumMod val="75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6" name="组合 35"/>
            <p:cNvGrpSpPr/>
            <p:nvPr/>
          </p:nvGrpSpPr>
          <p:grpSpPr>
            <a:xfrm>
              <a:off x="2729508" y="1268760"/>
              <a:ext cx="3168352" cy="461665"/>
              <a:chOff x="2729508" y="1268760"/>
              <a:chExt cx="3168352" cy="461665"/>
            </a:xfrm>
          </p:grpSpPr>
          <p:cxnSp>
            <p:nvCxnSpPr>
              <p:cNvPr id="58" name="直接连接符 57"/>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59832" y="1268760"/>
                <a:ext cx="2031325" cy="461665"/>
              </a:xfrm>
              <a:prstGeom prst="rect">
                <a:avLst/>
              </a:prstGeom>
              <a:noFill/>
            </p:spPr>
            <p:txBody>
              <a:bodyPr wrap="none" rtlCol="0">
                <a:spAutoFit/>
              </a:bodyPr>
              <a:lstStyle/>
              <a:p>
                <a:r>
                  <a:rPr lang="zh-CN" altLang="en-US" sz="2400" dirty="0" smtClean="0">
                    <a:solidFill>
                      <a:schemeClr val="bg2"/>
                    </a:solidFill>
                  </a:rPr>
                  <a:t>模型基本元素</a:t>
                </a:r>
                <a:endParaRPr lang="zh-CN" altLang="en-US" sz="2400" dirty="0">
                  <a:solidFill>
                    <a:schemeClr val="bg2"/>
                  </a:solidFill>
                </a:endParaRPr>
              </a:p>
            </p:txBody>
          </p:sp>
        </p:grpSp>
        <p:grpSp>
          <p:nvGrpSpPr>
            <p:cNvPr id="37" name="组合 36"/>
            <p:cNvGrpSpPr/>
            <p:nvPr/>
          </p:nvGrpSpPr>
          <p:grpSpPr>
            <a:xfrm>
              <a:off x="2881908" y="1861167"/>
              <a:ext cx="3168352" cy="461665"/>
              <a:chOff x="2729508" y="1268760"/>
              <a:chExt cx="3168352" cy="461665"/>
            </a:xfrm>
          </p:grpSpPr>
          <p:cxnSp>
            <p:nvCxnSpPr>
              <p:cNvPr id="56" name="直接连接符 55"/>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059832" y="1268760"/>
                <a:ext cx="1415772" cy="461665"/>
              </a:xfrm>
              <a:prstGeom prst="rect">
                <a:avLst/>
              </a:prstGeom>
              <a:noFill/>
            </p:spPr>
            <p:txBody>
              <a:bodyPr wrap="none" rtlCol="0">
                <a:spAutoFit/>
              </a:bodyPr>
              <a:lstStyle/>
              <a:p>
                <a:r>
                  <a:rPr lang="zh-CN" altLang="en-US" sz="2400" dirty="0">
                    <a:solidFill>
                      <a:schemeClr val="bg2"/>
                    </a:solidFill>
                  </a:rPr>
                  <a:t>系统状态</a:t>
                </a:r>
                <a:endParaRPr lang="zh-CN" altLang="en-US" sz="2400" dirty="0">
                  <a:solidFill>
                    <a:schemeClr val="bg2"/>
                  </a:solidFill>
                </a:endParaRPr>
              </a:p>
            </p:txBody>
          </p:sp>
        </p:grpSp>
        <p:grpSp>
          <p:nvGrpSpPr>
            <p:cNvPr id="38" name="组合 37"/>
            <p:cNvGrpSpPr/>
            <p:nvPr/>
          </p:nvGrpSpPr>
          <p:grpSpPr>
            <a:xfrm>
              <a:off x="3034308" y="2453574"/>
              <a:ext cx="3168352" cy="461665"/>
              <a:chOff x="2729508" y="1268760"/>
              <a:chExt cx="3168352" cy="461665"/>
            </a:xfrm>
          </p:grpSpPr>
          <p:cxnSp>
            <p:nvCxnSpPr>
              <p:cNvPr id="54" name="直接连接符 53"/>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059832" y="1268760"/>
                <a:ext cx="1415772" cy="461665"/>
              </a:xfrm>
              <a:prstGeom prst="rect">
                <a:avLst/>
              </a:prstGeom>
              <a:noFill/>
            </p:spPr>
            <p:txBody>
              <a:bodyPr wrap="none" rtlCol="0">
                <a:spAutoFit/>
              </a:bodyPr>
              <a:lstStyle/>
              <a:p>
                <a:r>
                  <a:rPr lang="zh-CN" altLang="en-US" sz="2400" dirty="0">
                    <a:solidFill>
                      <a:schemeClr val="bg2"/>
                    </a:solidFill>
                  </a:rPr>
                  <a:t>安全特性</a:t>
                </a:r>
                <a:endParaRPr lang="zh-CN" altLang="en-US" sz="2400" dirty="0">
                  <a:solidFill>
                    <a:schemeClr val="bg2"/>
                  </a:solidFill>
                </a:endParaRPr>
              </a:p>
            </p:txBody>
          </p:sp>
        </p:grpSp>
        <p:grpSp>
          <p:nvGrpSpPr>
            <p:cNvPr id="39" name="组合 38"/>
            <p:cNvGrpSpPr/>
            <p:nvPr/>
          </p:nvGrpSpPr>
          <p:grpSpPr>
            <a:xfrm>
              <a:off x="3186708" y="3045981"/>
              <a:ext cx="3168352" cy="461665"/>
              <a:chOff x="2729508" y="1268760"/>
              <a:chExt cx="3168352" cy="461665"/>
            </a:xfrm>
          </p:grpSpPr>
          <p:cxnSp>
            <p:nvCxnSpPr>
              <p:cNvPr id="52" name="直接连接符 51"/>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059832" y="1268760"/>
                <a:ext cx="800219" cy="461665"/>
              </a:xfrm>
              <a:prstGeom prst="rect">
                <a:avLst/>
              </a:prstGeom>
              <a:noFill/>
            </p:spPr>
            <p:txBody>
              <a:bodyPr wrap="none" rtlCol="0">
                <a:spAutoFit/>
              </a:bodyPr>
              <a:lstStyle/>
              <a:p>
                <a:r>
                  <a:rPr lang="zh-CN" altLang="en-US" sz="2400" dirty="0">
                    <a:solidFill>
                      <a:schemeClr val="bg2"/>
                    </a:solidFill>
                  </a:rPr>
                  <a:t>请求</a:t>
                </a:r>
                <a:endParaRPr lang="zh-CN" altLang="en-US" sz="2400" dirty="0">
                  <a:solidFill>
                    <a:schemeClr val="bg2"/>
                  </a:solidFill>
                </a:endParaRPr>
              </a:p>
            </p:txBody>
          </p:sp>
        </p:grpSp>
        <p:grpSp>
          <p:nvGrpSpPr>
            <p:cNvPr id="40" name="组合 39"/>
            <p:cNvGrpSpPr/>
            <p:nvPr/>
          </p:nvGrpSpPr>
          <p:grpSpPr>
            <a:xfrm>
              <a:off x="3339108" y="3638388"/>
              <a:ext cx="3168352" cy="461665"/>
              <a:chOff x="2729508" y="1268760"/>
              <a:chExt cx="3168352" cy="461665"/>
            </a:xfrm>
          </p:grpSpPr>
          <p:cxnSp>
            <p:nvCxnSpPr>
              <p:cNvPr id="50" name="直接连接符 49"/>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059832" y="1268760"/>
                <a:ext cx="2031325" cy="461665"/>
              </a:xfrm>
              <a:prstGeom prst="rect">
                <a:avLst/>
              </a:prstGeom>
              <a:noFill/>
            </p:spPr>
            <p:txBody>
              <a:bodyPr wrap="none" rtlCol="0">
                <a:spAutoFit/>
              </a:bodyPr>
              <a:lstStyle/>
              <a:p>
                <a:r>
                  <a:rPr lang="zh-CN" altLang="en-US" sz="2400" dirty="0">
                    <a:solidFill>
                      <a:schemeClr val="bg2"/>
                    </a:solidFill>
                  </a:rPr>
                  <a:t>状态</a:t>
                </a:r>
                <a:r>
                  <a:rPr lang="zh-CN" altLang="en-US" sz="2400" dirty="0" smtClean="0">
                    <a:solidFill>
                      <a:schemeClr val="bg2"/>
                    </a:solidFill>
                  </a:rPr>
                  <a:t>转换规则</a:t>
                </a:r>
                <a:endParaRPr lang="zh-CN" altLang="en-US" sz="2400" dirty="0">
                  <a:solidFill>
                    <a:schemeClr val="bg2"/>
                  </a:solidFill>
                </a:endParaRPr>
              </a:p>
            </p:txBody>
          </p:sp>
        </p:grpSp>
        <p:grpSp>
          <p:nvGrpSpPr>
            <p:cNvPr id="41" name="组合 40"/>
            <p:cNvGrpSpPr/>
            <p:nvPr/>
          </p:nvGrpSpPr>
          <p:grpSpPr>
            <a:xfrm>
              <a:off x="3491508" y="4230795"/>
              <a:ext cx="3168352" cy="461665"/>
              <a:chOff x="2729508" y="1268760"/>
              <a:chExt cx="3168352" cy="461665"/>
            </a:xfrm>
          </p:grpSpPr>
          <p:cxnSp>
            <p:nvCxnSpPr>
              <p:cNvPr id="48" name="直接连接符 47"/>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59832" y="1268760"/>
                <a:ext cx="2031325" cy="461665"/>
              </a:xfrm>
              <a:prstGeom prst="rect">
                <a:avLst/>
              </a:prstGeom>
              <a:noFill/>
            </p:spPr>
            <p:txBody>
              <a:bodyPr wrap="none" rtlCol="0">
                <a:spAutoFit/>
              </a:bodyPr>
              <a:lstStyle/>
              <a:p>
                <a:r>
                  <a:rPr lang="zh-CN" altLang="en-US" sz="2400" dirty="0" smtClean="0">
                    <a:solidFill>
                      <a:schemeClr val="bg2"/>
                    </a:solidFill>
                  </a:rPr>
                  <a:t>模型基本元素</a:t>
                </a:r>
                <a:endParaRPr lang="zh-CN" altLang="en-US" sz="2400" dirty="0">
                  <a:solidFill>
                    <a:schemeClr val="bg2"/>
                  </a:solidFill>
                </a:endParaRPr>
              </a:p>
            </p:txBody>
          </p:sp>
        </p:grpSp>
        <p:grpSp>
          <p:nvGrpSpPr>
            <p:cNvPr id="42" name="组合 41"/>
            <p:cNvGrpSpPr/>
            <p:nvPr/>
          </p:nvGrpSpPr>
          <p:grpSpPr>
            <a:xfrm>
              <a:off x="3643908" y="4823202"/>
              <a:ext cx="3168352" cy="461665"/>
              <a:chOff x="2729508" y="1268760"/>
              <a:chExt cx="3168352" cy="461665"/>
            </a:xfrm>
          </p:grpSpPr>
          <p:cxnSp>
            <p:nvCxnSpPr>
              <p:cNvPr id="46" name="直接连接符 45"/>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59832" y="1268760"/>
                <a:ext cx="1723549" cy="461665"/>
              </a:xfrm>
              <a:prstGeom prst="rect">
                <a:avLst/>
              </a:prstGeom>
              <a:noFill/>
            </p:spPr>
            <p:txBody>
              <a:bodyPr wrap="none" rtlCol="0">
                <a:spAutoFit/>
              </a:bodyPr>
              <a:lstStyle/>
              <a:p>
                <a:r>
                  <a:rPr lang="zh-CN" altLang="en-US" sz="2400" dirty="0" smtClean="0">
                    <a:solidFill>
                      <a:schemeClr val="bg2"/>
                    </a:solidFill>
                  </a:rPr>
                  <a:t>系统的定义</a:t>
                </a:r>
                <a:endParaRPr lang="zh-CN" altLang="en-US" sz="2400" dirty="0">
                  <a:solidFill>
                    <a:schemeClr val="bg2"/>
                  </a:solidFill>
                </a:endParaRPr>
              </a:p>
            </p:txBody>
          </p:sp>
        </p:grpSp>
        <p:grpSp>
          <p:nvGrpSpPr>
            <p:cNvPr id="43" name="组合 42"/>
            <p:cNvGrpSpPr/>
            <p:nvPr/>
          </p:nvGrpSpPr>
          <p:grpSpPr>
            <a:xfrm>
              <a:off x="3796308" y="5415607"/>
              <a:ext cx="3168352" cy="461665"/>
              <a:chOff x="2729508" y="1268760"/>
              <a:chExt cx="3168352" cy="461665"/>
            </a:xfrm>
          </p:grpSpPr>
          <p:cxnSp>
            <p:nvCxnSpPr>
              <p:cNvPr id="44" name="直接连接符 43"/>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059832" y="1268760"/>
                <a:ext cx="2339102" cy="461665"/>
              </a:xfrm>
              <a:prstGeom prst="rect">
                <a:avLst/>
              </a:prstGeom>
              <a:noFill/>
            </p:spPr>
            <p:txBody>
              <a:bodyPr wrap="none" rtlCol="0">
                <a:spAutoFit/>
              </a:bodyPr>
              <a:lstStyle/>
              <a:p>
                <a:r>
                  <a:rPr lang="zh-CN" altLang="en-US" sz="2400" dirty="0" smtClean="0">
                    <a:solidFill>
                      <a:schemeClr val="bg2"/>
                    </a:solidFill>
                  </a:rPr>
                  <a:t>安全系统的定义</a:t>
                </a:r>
                <a:endParaRPr lang="zh-CN" altLang="en-US" sz="2400" dirty="0">
                  <a:solidFill>
                    <a:schemeClr val="bg2"/>
                  </a:solidFill>
                </a:endParaRPr>
              </a:p>
            </p:txBody>
          </p:sp>
        </p:grpSp>
      </p:grpSp>
      <p:grpSp>
        <p:nvGrpSpPr>
          <p:cNvPr id="60" name="组合 59"/>
          <p:cNvGrpSpPr/>
          <p:nvPr userDrawn="1"/>
        </p:nvGrpSpPr>
        <p:grpSpPr>
          <a:xfrm>
            <a:off x="2372455" y="6311526"/>
            <a:ext cx="6602742" cy="216024"/>
            <a:chOff x="1613680" y="6332710"/>
            <a:chExt cx="6602742" cy="216024"/>
          </a:xfrm>
        </p:grpSpPr>
        <p:sp>
          <p:nvSpPr>
            <p:cNvPr id="61" name="圆角矩形 60"/>
            <p:cNvSpPr/>
            <p:nvPr/>
          </p:nvSpPr>
          <p:spPr>
            <a:xfrm>
              <a:off x="3492125"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a:off x="3867814"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4243503"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4619192"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4994881"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5370570"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746259"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6121948"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6497637"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7624704"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6873326"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a:off x="8000398"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a:off x="7249015"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a:off x="1613680"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a:off x="1989369"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2365058"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2740747"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3116436"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userDrawn="1"/>
        </p:nvGrpSpPr>
        <p:grpSpPr>
          <a:xfrm>
            <a:off x="7096747" y="2474254"/>
            <a:ext cx="1286732" cy="1370410"/>
            <a:chOff x="7096747" y="2474254"/>
            <a:chExt cx="1286732" cy="1370410"/>
          </a:xfrm>
          <a:effectLst>
            <a:reflection blurRad="6350" stA="52000" endA="300" endPos="35000" dir="5400000" sy="-100000" algn="bl" rotWithShape="0"/>
          </a:effectLst>
        </p:grpSpPr>
        <p:sp>
          <p:nvSpPr>
            <p:cNvPr id="80" name="圆角矩形 79"/>
            <p:cNvSpPr/>
            <p:nvPr/>
          </p:nvSpPr>
          <p:spPr>
            <a:xfrm>
              <a:off x="7096747" y="2890683"/>
              <a:ext cx="1286732" cy="95398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联系 80"/>
            <p:cNvSpPr/>
            <p:nvPr/>
          </p:nvSpPr>
          <p:spPr>
            <a:xfrm>
              <a:off x="7318362" y="2474254"/>
              <a:ext cx="843502" cy="823240"/>
            </a:xfrm>
            <a:prstGeom prst="flowChartConnector">
              <a:avLst/>
            </a:pr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联系 81"/>
            <p:cNvSpPr/>
            <p:nvPr/>
          </p:nvSpPr>
          <p:spPr>
            <a:xfrm>
              <a:off x="7632101" y="3252257"/>
              <a:ext cx="216024" cy="230833"/>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7690061" y="3429000"/>
              <a:ext cx="108012" cy="23394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0" y="260648"/>
            <a:ext cx="3779912" cy="1143000"/>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843808" y="2540502"/>
            <a:ext cx="6120680" cy="746956"/>
          </a:xfrm>
        </p:spPr>
        <p:txBody>
          <a:bodyPr/>
          <a:lstStyle/>
          <a:p>
            <a:r>
              <a:rPr lang="zh-CN" altLang="en-US" dirty="0" smtClean="0"/>
              <a:t>单击此处编辑母版标题</a:t>
            </a:r>
            <a:endParaRPr lang="zh-CN" altLang="en-US" dirty="0"/>
          </a:p>
        </p:txBody>
      </p:sp>
      <p:sp>
        <p:nvSpPr>
          <p:cNvPr id="3" name="日期占位符 2"/>
          <p:cNvSpPr>
            <a:spLocks noGrp="1"/>
          </p:cNvSpPr>
          <p:nvPr>
            <p:ph type="dt" sz="half" idx="10"/>
          </p:nvPr>
        </p:nvSpPr>
        <p:spPr/>
        <p:txBody>
          <a:bodyPr/>
          <a:lstStyle/>
          <a:p>
            <a:fld id="{D41979AF-1B79-48DE-B66B-AF721FF346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C9942C-5AE4-40E7-B4D2-6AAA9ED4AF95}" type="slidenum">
              <a:rPr lang="zh-CN" altLang="en-US" smtClean="0"/>
            </a:fld>
            <a:endParaRPr lang="zh-CN" altLang="en-US"/>
          </a:p>
        </p:txBody>
      </p:sp>
      <p:grpSp>
        <p:nvGrpSpPr>
          <p:cNvPr id="15" name="组合 14"/>
          <p:cNvGrpSpPr/>
          <p:nvPr userDrawn="1"/>
        </p:nvGrpSpPr>
        <p:grpSpPr>
          <a:xfrm>
            <a:off x="2843808" y="1988840"/>
            <a:ext cx="6300192" cy="1224136"/>
            <a:chOff x="2843808" y="1988840"/>
            <a:chExt cx="6300192" cy="1224136"/>
          </a:xfrm>
        </p:grpSpPr>
        <p:sp>
          <p:nvSpPr>
            <p:cNvPr id="6" name="矩形 5"/>
            <p:cNvSpPr/>
            <p:nvPr userDrawn="1"/>
          </p:nvSpPr>
          <p:spPr>
            <a:xfrm>
              <a:off x="2843808" y="1988840"/>
              <a:ext cx="6300192" cy="57606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userDrawn="1"/>
          </p:nvSpPr>
          <p:spPr>
            <a:xfrm rot="16200000">
              <a:off x="8424428" y="2024844"/>
              <a:ext cx="432048" cy="648072"/>
            </a:xfrm>
            <a:prstGeom prst="homePlate">
              <a:avLst>
                <a:gd name="adj" fmla="val 2782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2843808" y="3212976"/>
              <a:ext cx="6120680" cy="0"/>
            </a:xfrm>
            <a:prstGeom prst="line">
              <a:avLst/>
            </a:prstGeom>
            <a:ln w="127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8964488" y="2276872"/>
              <a:ext cx="0" cy="93610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fld>
            <a:endParaRPr lang="zh-CN" altLang="en-US"/>
          </a:p>
        </p:txBody>
      </p:sp>
      <p:sp>
        <p:nvSpPr>
          <p:cNvPr id="7" name="矩形 6"/>
          <p:cNvSpPr/>
          <p:nvPr userDrawn="1"/>
        </p:nvSpPr>
        <p:spPr>
          <a:xfrm>
            <a:off x="-26126" y="548680"/>
            <a:ext cx="9196252" cy="93610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400" dirty="0" smtClean="0"/>
              <a:t>     目录</a:t>
            </a:r>
            <a:endParaRPr lang="zh-CN" altLang="en-US" sz="440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222CD-E3C2-480D-8A0A-AB0483A3D48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1222CD-E3C2-480D-8A0A-AB0483A3D48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1222CD-E3C2-480D-8A0A-AB0483A3D483}" type="slidenum">
              <a:rPr lang="zh-CN" altLang="en-US" smtClean="0"/>
            </a:fld>
            <a:endParaRPr lang="zh-CN" altLang="en-US"/>
          </a:p>
        </p:txBody>
      </p:sp>
      <p:sp>
        <p:nvSpPr>
          <p:cNvPr id="6" name="矩形 5"/>
          <p:cNvSpPr/>
          <p:nvPr userDrawn="1"/>
        </p:nvSpPr>
        <p:spPr>
          <a:xfrm>
            <a:off x="0" y="0"/>
            <a:ext cx="262778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标题 1"/>
          <p:cNvSpPr txBox="1"/>
          <p:nvPr userDrawn="1"/>
        </p:nvSpPr>
        <p:spPr>
          <a:xfrm>
            <a:off x="827584" y="58011"/>
            <a:ext cx="6120680" cy="74695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solidFill>
                  <a:schemeClr val="bg2"/>
                </a:solidFill>
              </a:rPr>
              <a:t>1.1</a:t>
            </a:r>
            <a:r>
              <a:rPr lang="en-US" altLang="zh-CN" sz="3200" dirty="0" smtClean="0"/>
              <a:t> </a:t>
            </a:r>
            <a:r>
              <a:rPr lang="zh-CN" altLang="zh-CN" sz="3200" b="1" dirty="0" smtClean="0">
                <a:solidFill>
                  <a:schemeClr val="accent4">
                    <a:lumMod val="75000"/>
                  </a:schemeClr>
                </a:solidFill>
              </a:rPr>
              <a:t>信息安全基本概念</a:t>
            </a:r>
            <a:endParaRPr lang="zh-CN" altLang="en-US" sz="3200" b="1" dirty="0">
              <a:solidFill>
                <a:schemeClr val="accent4">
                  <a:lumMod val="75000"/>
                </a:scheme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222CD-E3C2-480D-8A0A-AB0483A3D483}" type="slidenum">
              <a:rPr lang="zh-CN" altLang="en-US" smtClean="0"/>
            </a:fld>
            <a:endParaRPr lang="zh-CN" altLang="en-US"/>
          </a:p>
        </p:txBody>
      </p:sp>
      <p:sp>
        <p:nvSpPr>
          <p:cNvPr id="7" name="内容占位符 6"/>
          <p:cNvSpPr>
            <a:spLocks noGrp="1"/>
          </p:cNvSpPr>
          <p:nvPr>
            <p:ph sz="quarter" idx="13"/>
          </p:nvPr>
        </p:nvSpPr>
        <p:spPr>
          <a:xfrm>
            <a:off x="1547812" y="2349500"/>
            <a:ext cx="6552579" cy="3527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矩形 7"/>
          <p:cNvSpPr/>
          <p:nvPr userDrawn="1"/>
        </p:nvSpPr>
        <p:spPr>
          <a:xfrm>
            <a:off x="-52251" y="6165304"/>
            <a:ext cx="9252520" cy="6926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6190CF0-DF98-4D2E-96D5-87D8DCAB4F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222CD-E3C2-480D-8A0A-AB0483A3D48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90CF0-DF98-4D2E-96D5-87D8DCAB4F5F}"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222CD-E3C2-480D-8A0A-AB0483A3D48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t>第</a:t>
            </a:r>
            <a:r>
              <a:rPr lang="en-US" altLang="zh-CN" dirty="0" smtClean="0"/>
              <a:t>8</a:t>
            </a:r>
            <a:r>
              <a:rPr lang="zh-CN" altLang="zh-CN" dirty="0" smtClean="0"/>
              <a:t>章</a:t>
            </a:r>
            <a:r>
              <a:rPr lang="en-US" altLang="zh-CN" dirty="0" smtClean="0"/>
              <a:t> </a:t>
            </a:r>
            <a:r>
              <a:rPr lang="zh-CN" altLang="zh-CN" dirty="0" smtClean="0"/>
              <a:t>物联网感知层安全</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8.3  </a:t>
            </a:r>
            <a:r>
              <a:rPr lang="zh-CN" altLang="zh-CN" dirty="0" smtClean="0"/>
              <a:t>传感器</a:t>
            </a:r>
            <a:r>
              <a:rPr lang="zh-CN" altLang="zh-CN" dirty="0"/>
              <a:t>网络安全</a:t>
            </a:r>
            <a:endParaRPr lang="zh-CN" altLang="zh-CN" dirty="0"/>
          </a:p>
        </p:txBody>
      </p:sp>
      <p:sp>
        <p:nvSpPr>
          <p:cNvPr id="13" name="TextBox 12"/>
          <p:cNvSpPr txBox="1"/>
          <p:nvPr/>
        </p:nvSpPr>
        <p:spPr>
          <a:xfrm>
            <a:off x="3491880" y="3804700"/>
            <a:ext cx="3108543" cy="461665"/>
          </a:xfrm>
          <a:prstGeom prst="rect">
            <a:avLst/>
          </a:prstGeom>
          <a:noFill/>
        </p:spPr>
        <p:txBody>
          <a:bodyPr wrap="none" rtlCol="0">
            <a:spAutoFit/>
          </a:bodyPr>
          <a:lstStyle/>
          <a:p>
            <a:r>
              <a:rPr lang="en-US" altLang="zh-CN" sz="2400" dirty="0" smtClean="0"/>
              <a:t>8.3.1 </a:t>
            </a:r>
            <a:r>
              <a:rPr lang="zh-CN" altLang="zh-CN" sz="2400" dirty="0" smtClean="0"/>
              <a:t>传感器</a:t>
            </a:r>
            <a:r>
              <a:rPr lang="zh-CN" altLang="zh-CN" sz="2400" dirty="0"/>
              <a:t>网络结构</a:t>
            </a:r>
            <a:endParaRPr lang="zh-CN" altLang="zh-CN" sz="2400" dirty="0"/>
          </a:p>
        </p:txBody>
      </p:sp>
      <p:sp>
        <p:nvSpPr>
          <p:cNvPr id="17" name="TextBox 16"/>
          <p:cNvSpPr txBox="1"/>
          <p:nvPr/>
        </p:nvSpPr>
        <p:spPr>
          <a:xfrm>
            <a:off x="3491880" y="4461682"/>
            <a:ext cx="4339650" cy="461665"/>
          </a:xfrm>
          <a:prstGeom prst="rect">
            <a:avLst/>
          </a:prstGeom>
          <a:noFill/>
        </p:spPr>
        <p:txBody>
          <a:bodyPr wrap="none" rtlCol="0">
            <a:spAutoFit/>
          </a:bodyPr>
          <a:lstStyle/>
          <a:p>
            <a:r>
              <a:rPr lang="en-US" altLang="zh-CN" sz="2400" dirty="0" smtClean="0"/>
              <a:t>8.3.2 </a:t>
            </a:r>
            <a:r>
              <a:rPr lang="zh-CN" altLang="zh-CN" sz="2400" dirty="0" smtClean="0"/>
              <a:t>传感器</a:t>
            </a:r>
            <a:r>
              <a:rPr lang="zh-CN" altLang="zh-CN" sz="2400" dirty="0"/>
              <a:t>网络安全威胁分析</a:t>
            </a:r>
            <a:endParaRPr lang="zh-CN" altLang="zh-CN" sz="2400" dirty="0"/>
          </a:p>
        </p:txBody>
      </p:sp>
      <p:sp>
        <p:nvSpPr>
          <p:cNvPr id="5" name="TextBox 4"/>
          <p:cNvSpPr txBox="1"/>
          <p:nvPr/>
        </p:nvSpPr>
        <p:spPr>
          <a:xfrm>
            <a:off x="3491880" y="5118664"/>
            <a:ext cx="4955203" cy="461665"/>
          </a:xfrm>
          <a:prstGeom prst="rect">
            <a:avLst/>
          </a:prstGeom>
          <a:noFill/>
        </p:spPr>
        <p:txBody>
          <a:bodyPr wrap="none" rtlCol="0">
            <a:spAutoFit/>
          </a:bodyPr>
          <a:lstStyle/>
          <a:p>
            <a:r>
              <a:rPr lang="en-US" altLang="zh-CN" sz="2400" dirty="0" smtClean="0"/>
              <a:t>8.3.3 </a:t>
            </a:r>
            <a:r>
              <a:rPr lang="zh-CN" altLang="zh-CN" sz="2400" dirty="0" smtClean="0"/>
              <a:t>传感器</a:t>
            </a:r>
            <a:r>
              <a:rPr lang="zh-CN" altLang="zh-CN" sz="2400" dirty="0"/>
              <a:t>网络安全防护主要手段</a:t>
            </a:r>
            <a:endParaRPr lang="zh-CN" altLang="zh-CN" sz="2400" dirty="0"/>
          </a:p>
        </p:txBody>
      </p:sp>
      <p:sp>
        <p:nvSpPr>
          <p:cNvPr id="6" name="TextBox 5"/>
          <p:cNvSpPr txBox="1"/>
          <p:nvPr/>
        </p:nvSpPr>
        <p:spPr>
          <a:xfrm>
            <a:off x="3491880" y="5775647"/>
            <a:ext cx="4801314" cy="461665"/>
          </a:xfrm>
          <a:prstGeom prst="rect">
            <a:avLst/>
          </a:prstGeom>
          <a:noFill/>
        </p:spPr>
        <p:txBody>
          <a:bodyPr wrap="none" rtlCol="0">
            <a:spAutoFit/>
          </a:bodyPr>
          <a:lstStyle/>
          <a:p>
            <a:r>
              <a:rPr lang="en-US" altLang="zh-CN" sz="2400" dirty="0" smtClean="0"/>
              <a:t>8.3.4 </a:t>
            </a:r>
            <a:r>
              <a:rPr lang="zh-CN" altLang="zh-CN" sz="2400" dirty="0" smtClean="0"/>
              <a:t>传感器</a:t>
            </a:r>
            <a:r>
              <a:rPr lang="zh-CN" altLang="zh-CN" sz="2400" dirty="0"/>
              <a:t>网络典型安全技术</a:t>
            </a:r>
            <a:r>
              <a:rPr lang="en-US" altLang="zh-CN" sz="2400" dirty="0"/>
              <a:t>	</a:t>
            </a:r>
            <a:endParaRPr lang="zh-CN" altLang="zh-C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0" y="1216782"/>
            <a:ext cx="217849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1.</a:t>
            </a:r>
            <a:r>
              <a:rPr lang="zh-CN" altLang="zh-CN" dirty="0">
                <a:solidFill>
                  <a:schemeClr val="bg2"/>
                </a:solidFill>
              </a:rPr>
              <a:t>传感器体系结构</a:t>
            </a:r>
            <a:endParaRPr lang="zh-CN" altLang="zh-CN" dirty="0">
              <a:solidFill>
                <a:schemeClr val="bg2"/>
              </a:solidFill>
            </a:endParaRPr>
          </a:p>
        </p:txBody>
      </p:sp>
      <p:sp>
        <p:nvSpPr>
          <p:cNvPr id="15" name="内容占位符 5"/>
          <p:cNvSpPr txBox="1"/>
          <p:nvPr/>
        </p:nvSpPr>
        <p:spPr>
          <a:xfrm>
            <a:off x="2227810" y="1203077"/>
            <a:ext cx="6664670" cy="1289819"/>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smtClean="0"/>
              <a:t>        </a:t>
            </a:r>
            <a:r>
              <a:rPr lang="zh-CN" altLang="zh-CN" sz="2000" dirty="0" smtClean="0"/>
              <a:t>在</a:t>
            </a:r>
            <a:r>
              <a:rPr lang="zh-CN" altLang="zh-CN" sz="2000" dirty="0"/>
              <a:t>实际应用中，无线传感器网络结构如图所示：监控区域内的节点，对感兴趣的数据进行采集、处理、融合，并通过主节点</a:t>
            </a:r>
            <a:r>
              <a:rPr lang="en-US" altLang="zh-CN" sz="2000" dirty="0"/>
              <a:t>(</a:t>
            </a:r>
            <a:r>
              <a:rPr lang="zh-CN" altLang="zh-CN" sz="2000" dirty="0"/>
              <a:t>接收器</a:t>
            </a:r>
            <a:r>
              <a:rPr lang="en-US" altLang="zh-CN" sz="2000" dirty="0"/>
              <a:t>Sink)</a:t>
            </a:r>
            <a:r>
              <a:rPr lang="zh-CN" altLang="zh-CN" sz="2000" dirty="0"/>
              <a:t>路由到基站，用户可以通过卫星或因特网进行查看、控制整个网络。</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1" y="404664"/>
            <a:ext cx="4139953"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351587" cy="461665"/>
            </a:xfrm>
            <a:prstGeom prst="rect">
              <a:avLst/>
            </a:prstGeom>
            <a:noFill/>
          </p:spPr>
          <p:txBody>
            <a:bodyPr wrap="none" rtlCol="0">
              <a:spAutoFit/>
            </a:bodyPr>
            <a:lstStyle/>
            <a:p>
              <a:r>
                <a:rPr lang="en-US" altLang="zh-CN" sz="2400" dirty="0">
                  <a:solidFill>
                    <a:schemeClr val="bg2"/>
                  </a:solidFill>
                </a:rPr>
                <a:t>8.3.1 </a:t>
              </a:r>
              <a:r>
                <a:rPr lang="zh-CN" altLang="zh-CN" sz="2400" dirty="0">
                  <a:solidFill>
                    <a:schemeClr val="bg2"/>
                  </a:solidFill>
                </a:rPr>
                <a:t>传感器网络结构</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3328" y="2636912"/>
            <a:ext cx="5104976" cy="345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0" y="1216782"/>
            <a:ext cx="2311848"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2</a:t>
            </a:r>
            <a:r>
              <a:rPr lang="zh-CN" altLang="zh-CN" dirty="0">
                <a:solidFill>
                  <a:schemeClr val="bg2"/>
                </a:solidFill>
              </a:rPr>
              <a:t>．传感器节点结构</a:t>
            </a:r>
            <a:endParaRPr lang="zh-CN" altLang="zh-CN" dirty="0">
              <a:solidFill>
                <a:schemeClr val="bg2"/>
              </a:solidFill>
            </a:endParaRPr>
          </a:p>
        </p:txBody>
      </p:sp>
      <p:sp>
        <p:nvSpPr>
          <p:cNvPr id="15" name="内容占位符 5"/>
          <p:cNvSpPr txBox="1"/>
          <p:nvPr/>
        </p:nvSpPr>
        <p:spPr>
          <a:xfrm>
            <a:off x="2227810" y="1203077"/>
            <a:ext cx="6664670" cy="644909"/>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smtClean="0"/>
              <a:t>       </a:t>
            </a:r>
            <a:r>
              <a:rPr lang="zh-CN" altLang="zh-CN" sz="2000" dirty="0" smtClean="0"/>
              <a:t>传感器</a:t>
            </a:r>
            <a:r>
              <a:rPr lang="zh-CN" altLang="zh-CN" sz="2000" dirty="0"/>
              <a:t>节点由</a:t>
            </a:r>
            <a:r>
              <a:rPr lang="zh-CN" altLang="zh-CN" sz="2000" dirty="0">
                <a:solidFill>
                  <a:srgbClr val="FF0000"/>
                </a:solidFill>
              </a:rPr>
              <a:t>传感器模块、处理器模块、无线通信模块和能量供应模块</a:t>
            </a:r>
            <a:r>
              <a:rPr lang="zh-CN" altLang="zh-CN" sz="2000" dirty="0"/>
              <a:t>四部分组成</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1" y="404664"/>
            <a:ext cx="4139953"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351587" cy="461665"/>
            </a:xfrm>
            <a:prstGeom prst="rect">
              <a:avLst/>
            </a:prstGeom>
            <a:noFill/>
          </p:spPr>
          <p:txBody>
            <a:bodyPr wrap="none" rtlCol="0">
              <a:spAutoFit/>
            </a:bodyPr>
            <a:lstStyle/>
            <a:p>
              <a:r>
                <a:rPr lang="en-US" altLang="zh-CN" sz="2400" dirty="0">
                  <a:solidFill>
                    <a:schemeClr val="bg2"/>
                  </a:solidFill>
                </a:rPr>
                <a:t>8.3.1 </a:t>
              </a:r>
              <a:r>
                <a:rPr lang="zh-CN" altLang="zh-CN" sz="2400" dirty="0">
                  <a:solidFill>
                    <a:schemeClr val="bg2"/>
                  </a:solidFill>
                </a:rPr>
                <a:t>传感器网络结构</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2060848"/>
            <a:ext cx="7272808" cy="401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0" y="1216782"/>
            <a:ext cx="144016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1.</a:t>
            </a:r>
            <a:r>
              <a:rPr lang="zh-CN" altLang="zh-CN" dirty="0">
                <a:solidFill>
                  <a:schemeClr val="bg2"/>
                </a:solidFill>
              </a:rPr>
              <a:t>应用分类</a:t>
            </a:r>
            <a:endParaRPr lang="zh-CN" altLang="zh-CN" dirty="0">
              <a:solidFill>
                <a:schemeClr val="bg2"/>
              </a:solidFill>
            </a:endParaRPr>
          </a:p>
        </p:txBody>
      </p:sp>
      <p:sp>
        <p:nvSpPr>
          <p:cNvPr id="15" name="内容占位符 5"/>
          <p:cNvSpPr txBox="1"/>
          <p:nvPr/>
        </p:nvSpPr>
        <p:spPr>
          <a:xfrm>
            <a:off x="372934" y="2348880"/>
            <a:ext cx="8231514" cy="2859944"/>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1</a:t>
            </a:r>
            <a:r>
              <a:rPr lang="zh-CN" altLang="zh-CN" sz="2000" dirty="0"/>
              <a:t>）外部</a:t>
            </a:r>
            <a:r>
              <a:rPr lang="zh-CN" altLang="zh-CN" sz="2000" dirty="0" smtClean="0"/>
              <a:t>攻击</a:t>
            </a:r>
            <a:endParaRPr lang="en-US" altLang="zh-CN" sz="2000" dirty="0" smtClean="0"/>
          </a:p>
          <a:p>
            <a:r>
              <a:rPr lang="zh-CN" altLang="zh-CN" sz="2000" dirty="0"/>
              <a:t>外部攻击是攻击者未被授权的加入传感器网络中的攻击方式。由于传感器网络的通信采用</a:t>
            </a:r>
            <a:r>
              <a:rPr lang="zh-CN" altLang="zh-CN" sz="2000" dirty="0">
                <a:solidFill>
                  <a:srgbClr val="FF0000"/>
                </a:solidFill>
              </a:rPr>
              <a:t>无线信道</a:t>
            </a:r>
            <a:r>
              <a:rPr lang="zh-CN" altLang="zh-CN" sz="2000" dirty="0"/>
              <a:t>，一个被动攻击者可以在网络的无线频率范围内轻易的窃听信道上传送的数据，从而获取隐私或者机密信息</a:t>
            </a:r>
            <a:r>
              <a:rPr lang="zh-CN" altLang="zh-CN" sz="2000" dirty="0" smtClean="0"/>
              <a:t>。</a:t>
            </a:r>
            <a:endParaRPr lang="en-US" altLang="zh-CN" sz="2000" dirty="0" smtClean="0"/>
          </a:p>
          <a:p>
            <a:r>
              <a:rPr lang="en-US" altLang="zh-CN" sz="2000" dirty="0"/>
              <a:t>2</a:t>
            </a:r>
            <a:r>
              <a:rPr lang="zh-CN" altLang="zh-CN" sz="2000" dirty="0"/>
              <a:t>）内部攻击</a:t>
            </a:r>
            <a:endParaRPr lang="zh-CN" altLang="zh-CN" sz="2000" dirty="0"/>
          </a:p>
          <a:p>
            <a:r>
              <a:rPr lang="zh-CN" altLang="zh-CN" sz="2000" dirty="0">
                <a:solidFill>
                  <a:srgbClr val="FF0000"/>
                </a:solidFill>
              </a:rPr>
              <a:t>节点被俘获</a:t>
            </a:r>
            <a:r>
              <a:rPr lang="zh-CN" altLang="zh-CN" sz="2000" dirty="0"/>
              <a:t>是无线传感器网络所面临的一个最大的安全威胁。如果网络中的一个节点一旦被敌手俘获，攻击者就可以利用这个叛逆节点发起内部攻击。</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611305" cy="461665"/>
            </a:xfrm>
            <a:prstGeom prst="rect">
              <a:avLst/>
            </a:prstGeom>
            <a:noFill/>
          </p:spPr>
          <p:txBody>
            <a:bodyPr wrap="none" rtlCol="0">
              <a:spAutoFit/>
            </a:bodyPr>
            <a:lstStyle/>
            <a:p>
              <a:r>
                <a:rPr lang="en-US" altLang="zh-CN" sz="2400" dirty="0">
                  <a:solidFill>
                    <a:schemeClr val="bg2"/>
                  </a:solidFill>
                </a:rPr>
                <a:t>8.3.2 </a:t>
              </a:r>
              <a:r>
                <a:rPr lang="zh-CN" altLang="zh-CN" sz="2400" dirty="0">
                  <a:solidFill>
                    <a:schemeClr val="bg2"/>
                  </a:solidFill>
                </a:rPr>
                <a:t>传感器网络安全威胁分析</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0" y="1216782"/>
            <a:ext cx="144016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2.</a:t>
            </a:r>
            <a:r>
              <a:rPr lang="zh-CN" altLang="zh-CN" dirty="0">
                <a:solidFill>
                  <a:schemeClr val="bg2"/>
                </a:solidFill>
              </a:rPr>
              <a:t>技术分类</a:t>
            </a:r>
            <a:endParaRPr lang="zh-CN" altLang="zh-CN" dirty="0">
              <a:solidFill>
                <a:schemeClr val="bg2"/>
              </a:solidFill>
            </a:endParaRPr>
          </a:p>
        </p:txBody>
      </p:sp>
      <p:sp>
        <p:nvSpPr>
          <p:cNvPr id="15" name="内容占位符 5"/>
          <p:cNvSpPr txBox="1"/>
          <p:nvPr/>
        </p:nvSpPr>
        <p:spPr>
          <a:xfrm>
            <a:off x="158190" y="1890564"/>
            <a:ext cx="8827620" cy="3770684"/>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a:t>1</a:t>
            </a:r>
            <a:r>
              <a:rPr lang="zh-CN" altLang="zh-CN" sz="2000" dirty="0"/>
              <a:t>）物理层攻击</a:t>
            </a:r>
            <a:endParaRPr lang="zh-CN" altLang="zh-CN" sz="2000" dirty="0"/>
          </a:p>
          <a:p>
            <a:pPr marL="0" indent="0">
              <a:buNone/>
            </a:pPr>
            <a:r>
              <a:rPr lang="zh-CN" altLang="zh-CN" sz="2000" dirty="0" smtClean="0"/>
              <a:t>（</a:t>
            </a:r>
            <a:r>
              <a:rPr lang="en-US" altLang="zh-CN" sz="2000" dirty="0"/>
              <a:t>1</a:t>
            </a:r>
            <a:r>
              <a:rPr lang="zh-CN" altLang="zh-CN" sz="2000" dirty="0"/>
              <a:t>）信号干扰和窃听攻击</a:t>
            </a:r>
            <a:r>
              <a:rPr lang="zh-CN" altLang="zh-CN" sz="2000" dirty="0" smtClean="0"/>
              <a:t>。（</a:t>
            </a:r>
            <a:r>
              <a:rPr lang="en-US" altLang="zh-CN" sz="2000" dirty="0"/>
              <a:t>2</a:t>
            </a:r>
            <a:r>
              <a:rPr lang="zh-CN" altLang="zh-CN" sz="2000" dirty="0"/>
              <a:t>）篡改和物理破坏攻击</a:t>
            </a:r>
            <a:r>
              <a:rPr lang="zh-CN" altLang="zh-CN" sz="2000" dirty="0" smtClean="0"/>
              <a:t>。（</a:t>
            </a:r>
            <a:r>
              <a:rPr lang="en-US" altLang="zh-CN" sz="2000" dirty="0"/>
              <a:t>3</a:t>
            </a:r>
            <a:r>
              <a:rPr lang="zh-CN" altLang="zh-CN" sz="2000" dirty="0"/>
              <a:t>）仿冒节点攻击</a:t>
            </a:r>
            <a:r>
              <a:rPr lang="zh-CN" altLang="zh-CN" sz="2000" dirty="0" smtClean="0"/>
              <a:t>。</a:t>
            </a:r>
            <a:endParaRPr lang="en-US" altLang="zh-CN" sz="2000" dirty="0" smtClean="0"/>
          </a:p>
          <a:p>
            <a:pPr marL="0" indent="0">
              <a:buNone/>
            </a:pPr>
            <a:r>
              <a:rPr lang="en-US" altLang="zh-CN" sz="2000" dirty="0"/>
              <a:t>2</a:t>
            </a:r>
            <a:r>
              <a:rPr lang="zh-CN" altLang="zh-CN" sz="2000" dirty="0"/>
              <a:t>）链路层安全威胁</a:t>
            </a:r>
            <a:endParaRPr lang="zh-CN" altLang="zh-CN" sz="2000" dirty="0"/>
          </a:p>
          <a:p>
            <a:pPr marL="0" indent="0">
              <a:buNone/>
            </a:pPr>
            <a:r>
              <a:rPr lang="zh-CN" altLang="zh-CN" sz="2000" dirty="0"/>
              <a:t>（</a:t>
            </a:r>
            <a:r>
              <a:rPr lang="en-US" altLang="zh-CN" sz="2000" dirty="0"/>
              <a:t>1</a:t>
            </a:r>
            <a:r>
              <a:rPr lang="zh-CN" altLang="zh-CN" sz="2000" dirty="0"/>
              <a:t>）链路层碰撞攻击</a:t>
            </a:r>
            <a:r>
              <a:rPr lang="zh-CN" altLang="zh-CN" sz="2000" dirty="0" smtClean="0"/>
              <a:t>。</a:t>
            </a:r>
            <a:r>
              <a:rPr lang="zh-CN" altLang="zh-CN" sz="2000" dirty="0"/>
              <a:t>（</a:t>
            </a:r>
            <a:r>
              <a:rPr lang="en-US" altLang="zh-CN" sz="2000" dirty="0"/>
              <a:t>2</a:t>
            </a:r>
            <a:r>
              <a:rPr lang="zh-CN" altLang="zh-CN" sz="2000" dirty="0"/>
              <a:t>）资源消耗攻击</a:t>
            </a:r>
            <a:r>
              <a:rPr lang="zh-CN" altLang="zh-CN" sz="2000" dirty="0" smtClean="0"/>
              <a:t>。</a:t>
            </a:r>
            <a:r>
              <a:rPr lang="zh-CN" altLang="zh-CN" sz="2000" dirty="0"/>
              <a:t>（</a:t>
            </a:r>
            <a:r>
              <a:rPr lang="en-US" altLang="zh-CN" sz="2000" dirty="0"/>
              <a:t>3</a:t>
            </a:r>
            <a:r>
              <a:rPr lang="zh-CN" altLang="zh-CN" sz="2000" dirty="0"/>
              <a:t>）非公平竞争</a:t>
            </a:r>
            <a:r>
              <a:rPr lang="zh-CN" altLang="zh-CN" sz="2000" dirty="0" smtClean="0"/>
              <a:t>。</a:t>
            </a:r>
            <a:endParaRPr lang="en-US" altLang="zh-CN" sz="2000" dirty="0" smtClean="0"/>
          </a:p>
          <a:p>
            <a:pPr marL="0" indent="0">
              <a:buNone/>
            </a:pPr>
            <a:r>
              <a:rPr lang="en-US" altLang="zh-CN" sz="2000" dirty="0"/>
              <a:t>3</a:t>
            </a:r>
            <a:r>
              <a:rPr lang="zh-CN" altLang="zh-CN" sz="2000" dirty="0"/>
              <a:t>）网络层的安全威胁</a:t>
            </a:r>
            <a:endParaRPr lang="zh-CN" altLang="zh-CN" sz="2000" dirty="0"/>
          </a:p>
          <a:p>
            <a:pPr marL="0" indent="0">
              <a:buNone/>
            </a:pPr>
            <a:r>
              <a:rPr lang="zh-CN" altLang="zh-CN" sz="2000" dirty="0"/>
              <a:t>（</a:t>
            </a:r>
            <a:r>
              <a:rPr lang="en-US" altLang="zh-CN" sz="2000" dirty="0"/>
              <a:t>1</a:t>
            </a:r>
            <a:r>
              <a:rPr lang="zh-CN" altLang="zh-CN" sz="2000" dirty="0"/>
              <a:t>）虚假路由攻击</a:t>
            </a:r>
            <a:r>
              <a:rPr lang="zh-CN" altLang="zh-CN" sz="2000" dirty="0" smtClean="0"/>
              <a:t>。</a:t>
            </a:r>
            <a:r>
              <a:rPr lang="zh-CN" altLang="zh-CN" sz="2000" dirty="0"/>
              <a:t>（</a:t>
            </a:r>
            <a:r>
              <a:rPr lang="en-US" altLang="zh-CN" sz="2000" dirty="0"/>
              <a:t>2</a:t>
            </a:r>
            <a:r>
              <a:rPr lang="zh-CN" altLang="zh-CN" sz="2000" dirty="0"/>
              <a:t>）选择性地转发</a:t>
            </a:r>
            <a:r>
              <a:rPr lang="zh-CN" altLang="zh-CN" sz="2000" dirty="0" smtClean="0"/>
              <a:t>。</a:t>
            </a:r>
            <a:r>
              <a:rPr lang="zh-CN" altLang="zh-CN" sz="2000" dirty="0"/>
              <a:t>（</a:t>
            </a:r>
            <a:r>
              <a:rPr lang="en-US" altLang="zh-CN" sz="2000" dirty="0"/>
              <a:t>3</a:t>
            </a:r>
            <a:r>
              <a:rPr lang="zh-CN" altLang="zh-CN" sz="2000" dirty="0"/>
              <a:t>）</a:t>
            </a:r>
            <a:r>
              <a:rPr lang="en-US" altLang="zh-CN" sz="2000" dirty="0"/>
              <a:t>Sinkhole</a:t>
            </a:r>
            <a:r>
              <a:rPr lang="zh-CN" altLang="zh-CN" sz="2000" dirty="0"/>
              <a:t>槽洞攻击</a:t>
            </a:r>
            <a:r>
              <a:rPr lang="zh-CN" altLang="zh-CN" sz="2000" dirty="0" smtClean="0"/>
              <a:t>。</a:t>
            </a:r>
            <a:endParaRPr lang="en-US" altLang="zh-CN" sz="2000" dirty="0" smtClean="0"/>
          </a:p>
          <a:p>
            <a:pPr marL="0" indent="0">
              <a:buNone/>
            </a:pPr>
            <a:r>
              <a:rPr lang="zh-CN" altLang="zh-CN" sz="2000" dirty="0" smtClean="0"/>
              <a:t>（</a:t>
            </a:r>
            <a:r>
              <a:rPr lang="en-US" altLang="zh-CN" sz="2000" dirty="0"/>
              <a:t>4</a:t>
            </a:r>
            <a:r>
              <a:rPr lang="zh-CN" altLang="zh-CN" sz="2000" dirty="0"/>
              <a:t>）</a:t>
            </a:r>
            <a:r>
              <a:rPr lang="en-US" altLang="zh-CN" sz="2000" dirty="0" err="1"/>
              <a:t>DoS</a:t>
            </a:r>
            <a:r>
              <a:rPr lang="zh-CN" altLang="zh-CN" sz="2000" dirty="0"/>
              <a:t>拒绝服务攻击</a:t>
            </a:r>
            <a:r>
              <a:rPr lang="zh-CN" altLang="zh-CN" sz="2000" dirty="0" smtClean="0"/>
              <a:t>。</a:t>
            </a:r>
            <a:r>
              <a:rPr lang="zh-CN" altLang="zh-CN" sz="2000" dirty="0"/>
              <a:t>（</a:t>
            </a:r>
            <a:r>
              <a:rPr lang="en-US" altLang="zh-CN" sz="2000" dirty="0"/>
              <a:t>5</a:t>
            </a:r>
            <a:r>
              <a:rPr lang="zh-CN" altLang="zh-CN" sz="2000" dirty="0"/>
              <a:t>）</a:t>
            </a:r>
            <a:r>
              <a:rPr lang="en-US" altLang="zh-CN" sz="2000" dirty="0"/>
              <a:t>Sybil</a:t>
            </a:r>
            <a:r>
              <a:rPr lang="zh-CN" altLang="zh-CN" sz="2000" dirty="0"/>
              <a:t>女巫攻击</a:t>
            </a:r>
            <a:r>
              <a:rPr lang="zh-CN" altLang="zh-CN" sz="2000" dirty="0" smtClean="0"/>
              <a:t>。</a:t>
            </a:r>
            <a:r>
              <a:rPr lang="zh-CN" altLang="zh-CN" sz="2000" dirty="0"/>
              <a:t>（</a:t>
            </a:r>
            <a:r>
              <a:rPr lang="en-US" altLang="zh-CN" sz="2000" dirty="0"/>
              <a:t>6</a:t>
            </a:r>
            <a:r>
              <a:rPr lang="zh-CN" altLang="zh-CN" sz="2000" dirty="0"/>
              <a:t>）</a:t>
            </a:r>
            <a:r>
              <a:rPr lang="en-US" altLang="zh-CN" sz="2000" dirty="0"/>
              <a:t>Wormholes</a:t>
            </a:r>
            <a:r>
              <a:rPr lang="zh-CN" altLang="zh-CN" sz="2000" dirty="0"/>
              <a:t>虫洞攻击</a:t>
            </a:r>
            <a:r>
              <a:rPr lang="zh-CN" altLang="zh-CN" sz="2000" dirty="0" smtClean="0"/>
              <a:t>。</a:t>
            </a:r>
            <a:r>
              <a:rPr lang="zh-CN" altLang="zh-CN" sz="2000" dirty="0"/>
              <a:t>（</a:t>
            </a:r>
            <a:r>
              <a:rPr lang="en-US" altLang="zh-CN" sz="2000" dirty="0"/>
              <a:t>7</a:t>
            </a:r>
            <a:r>
              <a:rPr lang="zh-CN" altLang="zh-CN" sz="2000" dirty="0"/>
              <a:t>）</a:t>
            </a:r>
            <a:r>
              <a:rPr lang="en-US" altLang="zh-CN" sz="2000" dirty="0"/>
              <a:t>HELLO</a:t>
            </a:r>
            <a:r>
              <a:rPr lang="zh-CN" altLang="zh-CN" sz="2000" dirty="0"/>
              <a:t>洪泛攻击</a:t>
            </a:r>
            <a:r>
              <a:rPr lang="zh-CN" altLang="zh-CN" sz="2000" dirty="0" smtClean="0"/>
              <a:t>。</a:t>
            </a:r>
            <a:r>
              <a:rPr lang="zh-CN" altLang="zh-CN" sz="2000" dirty="0"/>
              <a:t>（</a:t>
            </a:r>
            <a:r>
              <a:rPr lang="en-US" altLang="zh-CN" sz="2000" dirty="0"/>
              <a:t>8</a:t>
            </a:r>
            <a:r>
              <a:rPr lang="zh-CN" altLang="zh-CN" sz="2000" dirty="0"/>
              <a:t>）确认欺骗</a:t>
            </a:r>
            <a:r>
              <a:rPr lang="zh-CN" altLang="zh-CN" sz="2000" dirty="0" smtClean="0"/>
              <a:t>。</a:t>
            </a:r>
            <a:r>
              <a:rPr lang="zh-CN" altLang="zh-CN" sz="2000" dirty="0"/>
              <a:t>（</a:t>
            </a:r>
            <a:r>
              <a:rPr lang="en-US" altLang="zh-CN" sz="2000" dirty="0"/>
              <a:t>9</a:t>
            </a:r>
            <a:r>
              <a:rPr lang="zh-CN" altLang="zh-CN" sz="2000" dirty="0"/>
              <a:t>）被动窃听</a:t>
            </a:r>
            <a:r>
              <a:rPr lang="zh-CN" altLang="zh-CN" sz="2000" dirty="0" smtClean="0"/>
              <a:t>。</a:t>
            </a:r>
            <a:endParaRPr lang="en-US" altLang="zh-CN" sz="2000" dirty="0" smtClean="0"/>
          </a:p>
          <a:p>
            <a:pPr marL="0" indent="0">
              <a:buNone/>
            </a:pPr>
            <a:r>
              <a:rPr lang="en-US" altLang="zh-CN" sz="2000" dirty="0"/>
              <a:t>4</a:t>
            </a:r>
            <a:r>
              <a:rPr lang="zh-CN" altLang="zh-CN" sz="2000" dirty="0"/>
              <a:t>）传输层攻击</a:t>
            </a:r>
            <a:endParaRPr lang="zh-CN" altLang="zh-CN" sz="2000" dirty="0"/>
          </a:p>
          <a:p>
            <a:pPr marL="0" indent="0">
              <a:buNone/>
            </a:pPr>
            <a:r>
              <a:rPr lang="zh-CN" altLang="zh-CN" sz="2000" dirty="0"/>
              <a:t>（</a:t>
            </a:r>
            <a:r>
              <a:rPr lang="en-US" altLang="zh-CN" sz="2000" dirty="0"/>
              <a:t>1</a:t>
            </a:r>
            <a:r>
              <a:rPr lang="zh-CN" altLang="zh-CN" sz="2000" dirty="0"/>
              <a:t>）洪泛攻击</a:t>
            </a:r>
            <a:r>
              <a:rPr lang="zh-CN" altLang="zh-CN" sz="2000" dirty="0" smtClean="0"/>
              <a:t>。</a:t>
            </a:r>
            <a:r>
              <a:rPr lang="zh-CN" altLang="zh-CN" sz="2000" dirty="0"/>
              <a:t>（</a:t>
            </a:r>
            <a:r>
              <a:rPr lang="en-US" altLang="zh-CN" sz="2000" dirty="0"/>
              <a:t>2</a:t>
            </a:r>
            <a:r>
              <a:rPr lang="zh-CN" altLang="zh-CN" sz="2000" dirty="0"/>
              <a:t>）重放攻击。</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611305" cy="461665"/>
            </a:xfrm>
            <a:prstGeom prst="rect">
              <a:avLst/>
            </a:prstGeom>
            <a:noFill/>
          </p:spPr>
          <p:txBody>
            <a:bodyPr wrap="none" rtlCol="0">
              <a:spAutoFit/>
            </a:bodyPr>
            <a:lstStyle/>
            <a:p>
              <a:r>
                <a:rPr lang="en-US" altLang="zh-CN" sz="2400" dirty="0">
                  <a:solidFill>
                    <a:schemeClr val="bg2"/>
                  </a:solidFill>
                </a:rPr>
                <a:t>8.3.2 </a:t>
              </a:r>
              <a:r>
                <a:rPr lang="zh-CN" altLang="zh-CN" sz="2400" dirty="0">
                  <a:solidFill>
                    <a:schemeClr val="bg2"/>
                  </a:solidFill>
                </a:rPr>
                <a:t>传感器网络安全威胁分析</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0" y="1216782"/>
            <a:ext cx="2336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1.</a:t>
            </a:r>
            <a:r>
              <a:rPr lang="zh-CN" altLang="zh-CN" dirty="0">
                <a:solidFill>
                  <a:schemeClr val="bg2"/>
                </a:solidFill>
              </a:rPr>
              <a:t>物理层防护手段</a:t>
            </a:r>
            <a:endParaRPr lang="zh-CN" altLang="zh-CN" dirty="0">
              <a:solidFill>
                <a:schemeClr val="bg2"/>
              </a:solidFill>
            </a:endParaRPr>
          </a:p>
        </p:txBody>
      </p:sp>
      <p:sp>
        <p:nvSpPr>
          <p:cNvPr id="15" name="内容占位符 5"/>
          <p:cNvSpPr txBox="1"/>
          <p:nvPr/>
        </p:nvSpPr>
        <p:spPr>
          <a:xfrm>
            <a:off x="138768" y="1792846"/>
            <a:ext cx="8825720" cy="4228442"/>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a:t>1</a:t>
            </a:r>
            <a:r>
              <a:rPr lang="zh-CN" altLang="zh-CN" sz="2000" dirty="0"/>
              <a:t>）无线干扰</a:t>
            </a:r>
            <a:r>
              <a:rPr lang="zh-CN" altLang="zh-CN" sz="2000" dirty="0" smtClean="0"/>
              <a:t>攻击</a:t>
            </a:r>
            <a:endParaRPr lang="en-US" altLang="zh-CN" sz="2000" dirty="0" smtClean="0"/>
          </a:p>
          <a:p>
            <a:pPr marL="0" indent="0">
              <a:buNone/>
            </a:pPr>
            <a:r>
              <a:rPr lang="zh-CN" altLang="zh-CN" sz="2000" dirty="0"/>
              <a:t>（</a:t>
            </a:r>
            <a:r>
              <a:rPr lang="en-US" altLang="zh-CN" sz="2000" dirty="0"/>
              <a:t>1</a:t>
            </a:r>
            <a:r>
              <a:rPr lang="zh-CN" altLang="zh-CN" sz="2000" dirty="0"/>
              <a:t>）对于单频点的无线干扰攻击，使用宽频和跳频的方法比较有效</a:t>
            </a:r>
            <a:r>
              <a:rPr lang="zh-CN" altLang="zh-CN" sz="2000" dirty="0" smtClean="0"/>
              <a:t>。</a:t>
            </a:r>
            <a:endParaRPr lang="en-US" altLang="zh-CN" sz="2000" dirty="0" smtClean="0"/>
          </a:p>
          <a:p>
            <a:pPr marL="0" indent="0">
              <a:buNone/>
            </a:pPr>
            <a:r>
              <a:rPr lang="zh-CN" altLang="zh-CN" sz="2000" dirty="0"/>
              <a:t>（</a:t>
            </a:r>
            <a:r>
              <a:rPr lang="en-US" altLang="zh-CN" sz="2000" dirty="0"/>
              <a:t>2</a:t>
            </a:r>
            <a:r>
              <a:rPr lang="zh-CN" altLang="zh-CN" sz="2000" dirty="0"/>
              <a:t>）对于全频长期持续无线干扰攻击，唯一有效的方法是转换通信模式</a:t>
            </a:r>
            <a:r>
              <a:rPr lang="zh-CN" altLang="zh-CN" sz="2000" dirty="0" smtClean="0"/>
              <a:t>。</a:t>
            </a:r>
            <a:endParaRPr lang="en-US" altLang="zh-CN" sz="2000" dirty="0" smtClean="0"/>
          </a:p>
          <a:p>
            <a:pPr marL="0" indent="0">
              <a:buNone/>
            </a:pPr>
            <a:r>
              <a:rPr lang="zh-CN" altLang="zh-CN" sz="2000" dirty="0"/>
              <a:t>（</a:t>
            </a:r>
            <a:r>
              <a:rPr lang="en-US" altLang="zh-CN" sz="2000" dirty="0"/>
              <a:t>3</a:t>
            </a:r>
            <a:r>
              <a:rPr lang="zh-CN" altLang="zh-CN" sz="2000" dirty="0"/>
              <a:t>）对于有限时间内的持续干扰攻击，传感器节点可以在被攻击的时候，不断降低自身工作的占空比，并定期检测攻击是否存在，当感知到攻击终止以后，恢复到正常的工作状态</a:t>
            </a:r>
            <a:r>
              <a:rPr lang="zh-CN" altLang="zh-CN" sz="2000" dirty="0" smtClean="0"/>
              <a:t>。</a:t>
            </a:r>
            <a:endParaRPr lang="en-US" altLang="zh-CN" sz="2000" dirty="0" smtClean="0"/>
          </a:p>
          <a:p>
            <a:pPr marL="0" indent="0">
              <a:buNone/>
            </a:pPr>
            <a:r>
              <a:rPr lang="zh-CN" altLang="zh-CN" sz="2000" dirty="0"/>
              <a:t>（</a:t>
            </a:r>
            <a:r>
              <a:rPr lang="en-US" altLang="zh-CN" sz="2000" dirty="0"/>
              <a:t>4</a:t>
            </a:r>
            <a:r>
              <a:rPr lang="zh-CN" altLang="zh-CN" sz="2000" dirty="0"/>
              <a:t>）对于间歇性无线干扰攻击，传感器节点可以利用攻击间歇进行数据转发</a:t>
            </a:r>
            <a:r>
              <a:rPr lang="zh-CN" altLang="zh-CN" sz="2000" dirty="0" smtClean="0"/>
              <a:t>。</a:t>
            </a:r>
            <a:endParaRPr lang="en-US" altLang="zh-CN" sz="2000" dirty="0" smtClean="0"/>
          </a:p>
          <a:p>
            <a:pPr marL="0" indent="0">
              <a:buNone/>
            </a:pPr>
            <a:r>
              <a:rPr lang="en-US" altLang="zh-CN" sz="2000" dirty="0"/>
              <a:t>2</a:t>
            </a:r>
            <a:r>
              <a:rPr lang="zh-CN" altLang="zh-CN" sz="2000" dirty="0"/>
              <a:t>）物理篡改攻击</a:t>
            </a:r>
            <a:endParaRPr lang="zh-CN" altLang="zh-CN" sz="2000" dirty="0"/>
          </a:p>
          <a:p>
            <a:pPr marL="0" indent="0">
              <a:buNone/>
            </a:pPr>
            <a:r>
              <a:rPr lang="zh-CN" altLang="zh-CN" sz="2000" dirty="0"/>
              <a:t>（</a:t>
            </a:r>
            <a:r>
              <a:rPr lang="en-US" altLang="zh-CN" sz="2000" dirty="0"/>
              <a:t>1</a:t>
            </a:r>
            <a:r>
              <a:rPr lang="zh-CN" altLang="zh-CN" sz="2000" dirty="0"/>
              <a:t>）增加物理损害感知</a:t>
            </a:r>
            <a:r>
              <a:rPr lang="zh-CN" altLang="zh-CN" sz="2000" dirty="0" smtClean="0"/>
              <a:t>机制</a:t>
            </a:r>
            <a:endParaRPr lang="en-US" altLang="zh-CN" sz="2000" dirty="0" smtClean="0"/>
          </a:p>
          <a:p>
            <a:pPr marL="0" indent="0">
              <a:buNone/>
            </a:pPr>
            <a:r>
              <a:rPr lang="zh-CN" altLang="en-US" sz="2000" dirty="0" smtClean="0"/>
              <a:t>（</a:t>
            </a:r>
            <a:r>
              <a:rPr lang="en-US" altLang="zh-CN" sz="2000" dirty="0" smtClean="0"/>
              <a:t>2</a:t>
            </a:r>
            <a:r>
              <a:rPr lang="zh-CN" altLang="zh-CN" sz="2000" dirty="0"/>
              <a:t>）对敏感信息进行加密</a:t>
            </a:r>
            <a:r>
              <a:rPr lang="zh-CN" altLang="zh-CN" sz="2000" dirty="0" smtClean="0"/>
              <a:t>存储</a:t>
            </a:r>
            <a:endParaRPr lang="en-US" altLang="zh-CN" sz="2000" dirty="0" smtClean="0"/>
          </a:p>
          <a:p>
            <a:pPr marL="0" indent="0">
              <a:buNone/>
            </a:pPr>
            <a:r>
              <a:rPr lang="zh-CN" altLang="zh-CN" sz="2000" dirty="0"/>
              <a:t>（</a:t>
            </a:r>
            <a:r>
              <a:rPr lang="en-US" altLang="zh-CN" sz="2000" dirty="0"/>
              <a:t>3</a:t>
            </a:r>
            <a:r>
              <a:rPr lang="zh-CN" altLang="zh-CN" sz="2000" dirty="0" smtClean="0"/>
              <a:t>）对</a:t>
            </a:r>
            <a:r>
              <a:rPr lang="zh-CN" altLang="zh-CN" sz="2000" dirty="0"/>
              <a:t>节点进行物理伪装和</a:t>
            </a:r>
            <a:r>
              <a:rPr lang="zh-CN" altLang="zh-CN" sz="2000" dirty="0" smtClean="0"/>
              <a:t>隐藏</a:t>
            </a:r>
            <a:endParaRPr lang="en-US" altLang="zh-CN" sz="2000" dirty="0" smtClean="0"/>
          </a:p>
          <a:p>
            <a:pPr marL="0" indent="0">
              <a:buNone/>
            </a:pPr>
            <a:r>
              <a:rPr lang="en-US" altLang="zh-CN" sz="2000" dirty="0"/>
              <a:t>3</a:t>
            </a:r>
            <a:r>
              <a:rPr lang="zh-CN" altLang="zh-CN" sz="2000" dirty="0"/>
              <a:t>）仿冒节点攻击</a:t>
            </a:r>
            <a:endParaRPr lang="zh-CN" altLang="zh-CN" sz="2000" dirty="0"/>
          </a:p>
          <a:p>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95571" cy="548655"/>
            <a:chOff x="0" y="1080145"/>
            <a:chExt cx="3186513"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981703" cy="461665"/>
            </a:xfrm>
            <a:prstGeom prst="rect">
              <a:avLst/>
            </a:prstGeom>
            <a:noFill/>
          </p:spPr>
          <p:txBody>
            <a:bodyPr wrap="none" rtlCol="0">
              <a:spAutoFit/>
            </a:bodyPr>
            <a:lstStyle/>
            <a:p>
              <a:r>
                <a:rPr lang="en-US" altLang="zh-CN" sz="2400" dirty="0">
                  <a:solidFill>
                    <a:schemeClr val="bg2"/>
                  </a:solidFill>
                </a:rPr>
                <a:t>8.3.3 </a:t>
              </a:r>
              <a:r>
                <a:rPr lang="zh-CN" altLang="zh-CN" sz="2400" dirty="0">
                  <a:solidFill>
                    <a:schemeClr val="bg2"/>
                  </a:solidFill>
                </a:rPr>
                <a:t>传感器网络安全防护主要手段</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0" y="1216782"/>
            <a:ext cx="172819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2.</a:t>
            </a:r>
            <a:r>
              <a:rPr lang="zh-CN" altLang="zh-CN" dirty="0">
                <a:solidFill>
                  <a:schemeClr val="bg2"/>
                </a:solidFill>
              </a:rPr>
              <a:t>链路层攻击</a:t>
            </a:r>
            <a:endParaRPr lang="zh-CN" altLang="zh-CN" dirty="0">
              <a:solidFill>
                <a:schemeClr val="bg2"/>
              </a:solidFill>
            </a:endParaRPr>
          </a:p>
        </p:txBody>
      </p:sp>
      <p:sp>
        <p:nvSpPr>
          <p:cNvPr id="15" name="内容占位符 5"/>
          <p:cNvSpPr txBox="1"/>
          <p:nvPr/>
        </p:nvSpPr>
        <p:spPr>
          <a:xfrm>
            <a:off x="138768" y="1792846"/>
            <a:ext cx="8825720" cy="3940410"/>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1</a:t>
            </a:r>
            <a:r>
              <a:rPr lang="zh-CN" altLang="zh-CN" sz="2000" dirty="0"/>
              <a:t>）链路层碰撞</a:t>
            </a:r>
            <a:r>
              <a:rPr lang="zh-CN" altLang="zh-CN" sz="2000" dirty="0" smtClean="0"/>
              <a:t>攻击</a:t>
            </a:r>
            <a:endParaRPr lang="en-US" altLang="zh-CN" sz="2000" dirty="0" smtClean="0"/>
          </a:p>
          <a:p>
            <a:r>
              <a:rPr lang="zh-CN" altLang="zh-CN" sz="2000" dirty="0"/>
              <a:t>（</a:t>
            </a:r>
            <a:r>
              <a:rPr lang="en-US" altLang="zh-CN" sz="2000" dirty="0"/>
              <a:t>1</a:t>
            </a:r>
            <a:r>
              <a:rPr lang="zh-CN" altLang="zh-CN" sz="2000" dirty="0"/>
              <a:t>）纠错编码</a:t>
            </a:r>
            <a:r>
              <a:rPr lang="zh-CN" altLang="zh-CN" sz="2000" dirty="0" smtClean="0"/>
              <a:t>。</a:t>
            </a:r>
            <a:endParaRPr lang="en-US" altLang="zh-CN" sz="2000" dirty="0" smtClean="0"/>
          </a:p>
          <a:p>
            <a:r>
              <a:rPr lang="zh-CN" altLang="zh-CN" sz="2000" dirty="0"/>
              <a:t>（</a:t>
            </a:r>
            <a:r>
              <a:rPr lang="en-US" altLang="zh-CN" sz="2000" dirty="0"/>
              <a:t>2</a:t>
            </a:r>
            <a:r>
              <a:rPr lang="zh-CN" altLang="zh-CN" sz="2000" dirty="0"/>
              <a:t>）信道监听和重传机制</a:t>
            </a:r>
            <a:r>
              <a:rPr lang="zh-CN" altLang="zh-CN" sz="2000" dirty="0" smtClean="0"/>
              <a:t>。</a:t>
            </a:r>
            <a:endParaRPr lang="en-US" altLang="zh-CN" sz="2000" dirty="0" smtClean="0"/>
          </a:p>
          <a:p>
            <a:r>
              <a:rPr lang="en-US" altLang="zh-CN" sz="2000" dirty="0"/>
              <a:t>2</a:t>
            </a:r>
            <a:r>
              <a:rPr lang="zh-CN" altLang="zh-CN" sz="2000" dirty="0"/>
              <a:t>）资源消耗攻击</a:t>
            </a:r>
            <a:endParaRPr lang="zh-CN" altLang="zh-CN" sz="2000" dirty="0"/>
          </a:p>
          <a:p>
            <a:r>
              <a:rPr lang="zh-CN" altLang="zh-CN" sz="2000" dirty="0"/>
              <a:t>（</a:t>
            </a:r>
            <a:r>
              <a:rPr lang="en-US" altLang="zh-CN" sz="2000" dirty="0"/>
              <a:t>1</a:t>
            </a:r>
            <a:r>
              <a:rPr lang="zh-CN" altLang="zh-CN" sz="2000" dirty="0"/>
              <a:t>）限制网络发送速度，节点自动抛弃多余数据请求，但会降低网络效率。</a:t>
            </a:r>
            <a:endParaRPr lang="zh-CN" altLang="zh-CN" sz="2000" dirty="0"/>
          </a:p>
          <a:p>
            <a:r>
              <a:rPr lang="zh-CN" altLang="zh-CN" sz="2000" dirty="0"/>
              <a:t>（</a:t>
            </a:r>
            <a:r>
              <a:rPr lang="en-US" altLang="zh-CN" sz="2000" dirty="0"/>
              <a:t>1</a:t>
            </a:r>
            <a:r>
              <a:rPr lang="zh-CN" altLang="zh-CN" sz="2000" dirty="0"/>
              <a:t>）在协议实现时制定一些策略，对过度频繁的请求不予理睬，或者限制同一个数据包的重传次数等</a:t>
            </a:r>
            <a:r>
              <a:rPr lang="zh-CN" altLang="zh-CN" sz="2000" dirty="0" smtClean="0"/>
              <a:t>。</a:t>
            </a:r>
            <a:endParaRPr lang="en-US" altLang="zh-CN" sz="2000" dirty="0" smtClean="0"/>
          </a:p>
          <a:p>
            <a:r>
              <a:rPr lang="en-US" altLang="zh-CN" sz="2000" dirty="0"/>
              <a:t>3</a:t>
            </a:r>
            <a:r>
              <a:rPr lang="zh-CN" altLang="zh-CN" sz="2000" dirty="0"/>
              <a:t>）非公平竞争</a:t>
            </a:r>
            <a:endParaRPr lang="zh-CN" altLang="zh-CN" sz="2000" dirty="0"/>
          </a:p>
          <a:p>
            <a:r>
              <a:rPr lang="zh-CN" altLang="zh-CN" sz="2000" dirty="0"/>
              <a:t>（</a:t>
            </a:r>
            <a:r>
              <a:rPr lang="en-US" altLang="zh-CN" sz="2000" dirty="0"/>
              <a:t>1</a:t>
            </a:r>
            <a:r>
              <a:rPr lang="zh-CN" altLang="zh-CN" sz="2000" dirty="0"/>
              <a:t>）短包策略，不使用过长的数据包，缩短每包占用信道的时间。</a:t>
            </a:r>
            <a:endParaRPr lang="zh-CN" altLang="zh-CN" sz="2000" dirty="0"/>
          </a:p>
          <a:p>
            <a:r>
              <a:rPr lang="zh-CN" altLang="zh-CN" sz="2000" dirty="0"/>
              <a:t>（</a:t>
            </a:r>
            <a:r>
              <a:rPr lang="en-US" altLang="zh-CN" sz="2000" dirty="0"/>
              <a:t>2</a:t>
            </a:r>
            <a:r>
              <a:rPr lang="zh-CN" altLang="zh-CN" sz="2000" dirty="0"/>
              <a:t>）不采用优先级策略或者弱化优先级差异，可以采用时分复用或者竞争的方式进行数据传输。</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95571" cy="548655"/>
            <a:chOff x="0" y="1080145"/>
            <a:chExt cx="3186513"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981703" cy="461665"/>
            </a:xfrm>
            <a:prstGeom prst="rect">
              <a:avLst/>
            </a:prstGeom>
            <a:noFill/>
          </p:spPr>
          <p:txBody>
            <a:bodyPr wrap="none" rtlCol="0">
              <a:spAutoFit/>
            </a:bodyPr>
            <a:lstStyle/>
            <a:p>
              <a:r>
                <a:rPr lang="en-US" altLang="zh-CN" sz="2400" dirty="0">
                  <a:solidFill>
                    <a:schemeClr val="bg2"/>
                  </a:solidFill>
                </a:rPr>
                <a:t>8.3.3 </a:t>
              </a:r>
              <a:r>
                <a:rPr lang="zh-CN" altLang="zh-CN" sz="2400" dirty="0">
                  <a:solidFill>
                    <a:schemeClr val="bg2"/>
                  </a:solidFill>
                </a:rPr>
                <a:t>传感器网络安全防护主要手段</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292648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3.</a:t>
            </a:r>
            <a:r>
              <a:rPr lang="zh-CN" altLang="zh-CN" dirty="0">
                <a:solidFill>
                  <a:schemeClr val="bg2"/>
                </a:solidFill>
              </a:rPr>
              <a:t>网络层攻击防御手段</a:t>
            </a:r>
            <a:endParaRPr lang="zh-CN" altLang="zh-CN" dirty="0">
              <a:solidFill>
                <a:schemeClr val="bg2"/>
              </a:solidFill>
            </a:endParaRPr>
          </a:p>
        </p:txBody>
      </p:sp>
      <p:sp>
        <p:nvSpPr>
          <p:cNvPr id="15" name="内容占位符 5"/>
          <p:cNvSpPr txBox="1"/>
          <p:nvPr/>
        </p:nvSpPr>
        <p:spPr>
          <a:xfrm>
            <a:off x="138768" y="1792846"/>
            <a:ext cx="8825720" cy="4300450"/>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1</a:t>
            </a:r>
            <a:r>
              <a:rPr lang="zh-CN" altLang="zh-CN" sz="2000" dirty="0"/>
              <a:t>）外部攻击的</a:t>
            </a:r>
            <a:r>
              <a:rPr lang="zh-CN" altLang="zh-CN" sz="2000" dirty="0" smtClean="0"/>
              <a:t>防御</a:t>
            </a:r>
            <a:endParaRPr lang="en-US" altLang="zh-CN" sz="2000" dirty="0" smtClean="0"/>
          </a:p>
          <a:p>
            <a:r>
              <a:rPr lang="zh-CN" altLang="zh-CN" sz="2000" dirty="0"/>
              <a:t>（</a:t>
            </a:r>
            <a:r>
              <a:rPr lang="en-US" altLang="zh-CN" sz="2000" dirty="0"/>
              <a:t>1</a:t>
            </a:r>
            <a:r>
              <a:rPr lang="zh-CN" altLang="zh-CN" sz="2000" dirty="0"/>
              <a:t>）对于</a:t>
            </a:r>
            <a:r>
              <a:rPr lang="en-US" altLang="zh-CN" sz="2000" dirty="0"/>
              <a:t>WSN</a:t>
            </a:r>
            <a:r>
              <a:rPr lang="zh-CN" altLang="zh-CN" sz="2000" dirty="0"/>
              <a:t>网络层的外部被动窃听攻击，可以采用加密报文头部或假名变换等方法隐藏关键节点的位置和身份，采用延时、填充等匿名变换技术实现信息收发的逻辑隔离，增大攻击者的逻辑推理难度。</a:t>
            </a:r>
            <a:endParaRPr lang="zh-CN" altLang="zh-CN" sz="2000" dirty="0"/>
          </a:p>
          <a:p>
            <a:r>
              <a:rPr lang="zh-CN" altLang="zh-CN" sz="2000" dirty="0"/>
              <a:t>（</a:t>
            </a:r>
            <a:r>
              <a:rPr lang="en-US" altLang="zh-CN" sz="2000" dirty="0"/>
              <a:t>2</a:t>
            </a:r>
            <a:r>
              <a:rPr lang="zh-CN" altLang="zh-CN" sz="2000" dirty="0"/>
              <a:t>）对于</a:t>
            </a:r>
            <a:r>
              <a:rPr lang="en-US" altLang="zh-CN" sz="2000" dirty="0"/>
              <a:t>WSN</a:t>
            </a:r>
            <a:r>
              <a:rPr lang="zh-CN" altLang="zh-CN" sz="2000" dirty="0"/>
              <a:t>网络层的大部分外部主动攻击，如外部女巫、告知收到欺骗和</a:t>
            </a:r>
            <a:r>
              <a:rPr lang="en-US" altLang="zh-CN" sz="2000" dirty="0"/>
              <a:t>HELLO</a:t>
            </a:r>
            <a:r>
              <a:rPr lang="zh-CN" altLang="zh-CN" sz="2000" dirty="0"/>
              <a:t>洪泛攻击等，可以通过使用链路层加密和认证机制来防御</a:t>
            </a:r>
            <a:r>
              <a:rPr lang="zh-CN" altLang="zh-CN" sz="2000" dirty="0" smtClean="0"/>
              <a:t>。（</a:t>
            </a:r>
            <a:r>
              <a:rPr lang="en-US" altLang="zh-CN" sz="2000" dirty="0"/>
              <a:t>3</a:t>
            </a:r>
            <a:r>
              <a:rPr lang="zh-CN" altLang="zh-CN" sz="2000" dirty="0"/>
              <a:t>）由于虫洞和</a:t>
            </a:r>
            <a:r>
              <a:rPr lang="en-US" altLang="zh-CN" sz="2000" dirty="0"/>
              <a:t>HELLO</a:t>
            </a:r>
            <a:r>
              <a:rPr lang="zh-CN" altLang="zh-CN" sz="2000" dirty="0"/>
              <a:t>洪泛攻击方式不对数据包内部做任何改动</a:t>
            </a:r>
            <a:r>
              <a:rPr lang="zh-CN" altLang="zh-CN" sz="2000" dirty="0" smtClean="0"/>
              <a:t>。采用</a:t>
            </a:r>
            <a:r>
              <a:rPr lang="zh-CN" altLang="zh-CN" sz="2000" dirty="0"/>
              <a:t>单纯应用密码学知识不能完全抵御这类破坏</a:t>
            </a:r>
            <a:r>
              <a:rPr lang="zh-CN" altLang="zh-CN" sz="2000" dirty="0" smtClean="0"/>
              <a:t>。</a:t>
            </a:r>
            <a:endParaRPr lang="en-US" altLang="zh-CN" sz="2000" dirty="0" smtClean="0"/>
          </a:p>
          <a:p>
            <a:r>
              <a:rPr lang="en-US" altLang="zh-CN" sz="2000" dirty="0"/>
              <a:t>2</a:t>
            </a:r>
            <a:r>
              <a:rPr lang="zh-CN" altLang="zh-CN" sz="2000" dirty="0"/>
              <a:t>）内部攻击的防御</a:t>
            </a:r>
            <a:endParaRPr lang="zh-CN" altLang="zh-CN" sz="2000" dirty="0"/>
          </a:p>
          <a:p>
            <a:r>
              <a:rPr lang="zh-CN" altLang="zh-CN" sz="2000" dirty="0"/>
              <a:t>对于内部攻击者或妥协节点而言，使用全局共享密钥的链路层安全机制毫无作用。内部攻击者可以通过哄骗或注入虚假信息、创建槽洞、选择转发数据包或使用内部女巫攻击或广播</a:t>
            </a:r>
            <a:r>
              <a:rPr lang="en-US" altLang="zh-CN" sz="2000" dirty="0"/>
              <a:t>HELLO</a:t>
            </a:r>
            <a:r>
              <a:rPr lang="zh-CN" altLang="zh-CN" sz="2000" dirty="0"/>
              <a:t>消息等方式攻击网络，须考虑采用其它机制抵御这些攻击。</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95571" cy="548655"/>
            <a:chOff x="0" y="1080145"/>
            <a:chExt cx="3186513"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981703" cy="461665"/>
            </a:xfrm>
            <a:prstGeom prst="rect">
              <a:avLst/>
            </a:prstGeom>
            <a:noFill/>
          </p:spPr>
          <p:txBody>
            <a:bodyPr wrap="none" rtlCol="0">
              <a:spAutoFit/>
            </a:bodyPr>
            <a:lstStyle/>
            <a:p>
              <a:r>
                <a:rPr lang="en-US" altLang="zh-CN" sz="2400" dirty="0">
                  <a:solidFill>
                    <a:schemeClr val="bg2"/>
                  </a:solidFill>
                </a:rPr>
                <a:t>8.3.3 </a:t>
              </a:r>
              <a:r>
                <a:rPr lang="zh-CN" altLang="zh-CN" sz="2400" dirty="0">
                  <a:solidFill>
                    <a:schemeClr val="bg2"/>
                  </a:solidFill>
                </a:rPr>
                <a:t>传感器网络安全防护主要手段</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252028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4.</a:t>
            </a:r>
            <a:r>
              <a:rPr lang="zh-CN" altLang="zh-CN" dirty="0">
                <a:solidFill>
                  <a:schemeClr val="bg2"/>
                </a:solidFill>
              </a:rPr>
              <a:t>传输层的安全威胁</a:t>
            </a:r>
            <a:endParaRPr lang="zh-CN" altLang="zh-CN" dirty="0">
              <a:solidFill>
                <a:schemeClr val="bg2"/>
              </a:solidFill>
            </a:endParaRPr>
          </a:p>
        </p:txBody>
      </p:sp>
      <p:sp>
        <p:nvSpPr>
          <p:cNvPr id="15" name="内容占位符 5"/>
          <p:cNvSpPr txBox="1"/>
          <p:nvPr/>
        </p:nvSpPr>
        <p:spPr>
          <a:xfrm>
            <a:off x="366063" y="2204864"/>
            <a:ext cx="8177648" cy="3508362"/>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1</a:t>
            </a:r>
            <a:r>
              <a:rPr lang="zh-CN" altLang="zh-CN" sz="2000" dirty="0"/>
              <a:t>）洪泛攻击</a:t>
            </a:r>
            <a:endParaRPr lang="zh-CN" altLang="zh-CN" sz="2000" dirty="0"/>
          </a:p>
          <a:p>
            <a:r>
              <a:rPr lang="zh-CN" altLang="zh-CN" sz="2000" dirty="0"/>
              <a:t>（</a:t>
            </a:r>
            <a:r>
              <a:rPr lang="en-US" altLang="zh-CN" sz="2000" dirty="0"/>
              <a:t>1</a:t>
            </a:r>
            <a:r>
              <a:rPr lang="zh-CN" altLang="zh-CN" sz="2000" dirty="0"/>
              <a:t>）限制连接数量和客户端谜题的方法进行抵御。要求客户成功回答服务器的若干问题后再建立连接，它的缺点是要求合法节点进行更多的计算、通讯和消耗更多的能量。</a:t>
            </a:r>
            <a:endParaRPr lang="zh-CN" altLang="zh-CN" sz="2000" dirty="0"/>
          </a:p>
          <a:p>
            <a:r>
              <a:rPr lang="zh-CN" altLang="zh-CN" sz="2000" dirty="0"/>
              <a:t>（</a:t>
            </a:r>
            <a:r>
              <a:rPr lang="en-US" altLang="zh-CN" sz="2000" dirty="0"/>
              <a:t>2</a:t>
            </a:r>
            <a:r>
              <a:rPr lang="zh-CN" altLang="zh-CN" sz="2000" dirty="0"/>
              <a:t>）入侵检测机制。引入入侵检测机制，基站限制这些泛洪攻击报文的发送。如规定在一定时间内，节点发包数量不能超过某个阈值。</a:t>
            </a:r>
            <a:endParaRPr lang="zh-CN" altLang="zh-CN" sz="2000" dirty="0"/>
          </a:p>
          <a:p>
            <a:r>
              <a:rPr lang="en-US" altLang="zh-CN" sz="2000" dirty="0"/>
              <a:t>2</a:t>
            </a:r>
            <a:r>
              <a:rPr lang="zh-CN" altLang="zh-CN" sz="2000" dirty="0"/>
              <a:t>）重放攻击。可以通过对数据包赋予时效性来抵御重放攻击，在加密的数据包里添加时间戳或者通过报文鉴别码</a:t>
            </a:r>
            <a:r>
              <a:rPr lang="en-US" altLang="zh-CN" sz="2000" dirty="0"/>
              <a:t>MAC</a:t>
            </a:r>
            <a:r>
              <a:rPr lang="zh-CN" altLang="zh-CN" sz="2000" dirty="0"/>
              <a:t>对所有报文</a:t>
            </a:r>
            <a:r>
              <a:rPr lang="en-US" altLang="zh-CN" sz="2000" dirty="0"/>
              <a:t>(</a:t>
            </a:r>
            <a:r>
              <a:rPr lang="zh-CN" altLang="zh-CN" sz="2000" dirty="0"/>
              <a:t>传输协议中包头的控制部分</a:t>
            </a:r>
            <a:r>
              <a:rPr lang="en-US" altLang="zh-CN" sz="2000" dirty="0"/>
              <a:t>)</a:t>
            </a:r>
            <a:r>
              <a:rPr lang="zh-CN" altLang="zh-CN" sz="2000" dirty="0"/>
              <a:t>进行鉴别，发现并防止攻击者通过伪造报文来破坏同步机制。</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95571" cy="548655"/>
            <a:chOff x="0" y="1080145"/>
            <a:chExt cx="3186513"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981703" cy="461665"/>
            </a:xfrm>
            <a:prstGeom prst="rect">
              <a:avLst/>
            </a:prstGeom>
            <a:noFill/>
          </p:spPr>
          <p:txBody>
            <a:bodyPr wrap="none" rtlCol="0">
              <a:spAutoFit/>
            </a:bodyPr>
            <a:lstStyle/>
            <a:p>
              <a:r>
                <a:rPr lang="en-US" altLang="zh-CN" sz="2400" dirty="0">
                  <a:solidFill>
                    <a:schemeClr val="bg2"/>
                  </a:solidFill>
                </a:rPr>
                <a:t>8.3.3 </a:t>
              </a:r>
              <a:r>
                <a:rPr lang="zh-CN" altLang="zh-CN" sz="2400" dirty="0">
                  <a:solidFill>
                    <a:schemeClr val="bg2"/>
                  </a:solidFill>
                </a:rPr>
                <a:t>传感器网络安全防护主要手段</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271087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1.</a:t>
            </a:r>
            <a:r>
              <a:rPr lang="zh-CN" altLang="zh-CN" dirty="0">
                <a:solidFill>
                  <a:schemeClr val="bg2"/>
                </a:solidFill>
              </a:rPr>
              <a:t>传感器网络加密技术</a:t>
            </a:r>
            <a:endParaRPr lang="zh-CN" altLang="zh-CN" dirty="0">
              <a:solidFill>
                <a:schemeClr val="bg2"/>
              </a:solidFill>
            </a:endParaRPr>
          </a:p>
        </p:txBody>
      </p:sp>
      <p:sp>
        <p:nvSpPr>
          <p:cNvPr id="15" name="内容占位符 5"/>
          <p:cNvSpPr txBox="1"/>
          <p:nvPr/>
        </p:nvSpPr>
        <p:spPr>
          <a:xfrm>
            <a:off x="366063" y="2204864"/>
            <a:ext cx="8177648" cy="2592288"/>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1</a:t>
            </a:r>
            <a:r>
              <a:rPr lang="zh-CN" altLang="zh-CN" sz="2000" dirty="0"/>
              <a:t>）对称密钥</a:t>
            </a:r>
            <a:r>
              <a:rPr lang="zh-CN" altLang="zh-CN" sz="2000" dirty="0" smtClean="0"/>
              <a:t>加密算法</a:t>
            </a:r>
            <a:endParaRPr lang="en-US" altLang="zh-CN" sz="2000" dirty="0" smtClean="0"/>
          </a:p>
          <a:p>
            <a:r>
              <a:rPr lang="zh-CN" altLang="zh-CN" sz="2000" dirty="0"/>
              <a:t>（</a:t>
            </a:r>
            <a:r>
              <a:rPr lang="en-US" altLang="zh-CN" sz="2000" dirty="0"/>
              <a:t>1</a:t>
            </a:r>
            <a:r>
              <a:rPr lang="zh-CN" altLang="zh-CN" sz="2000" dirty="0"/>
              <a:t>）</a:t>
            </a:r>
            <a:r>
              <a:rPr lang="en-US" altLang="zh-CN" sz="2000" dirty="0"/>
              <a:t>TEA</a:t>
            </a:r>
            <a:r>
              <a:rPr lang="zh-CN" altLang="zh-CN" sz="2000" dirty="0"/>
              <a:t>加密算法</a:t>
            </a:r>
            <a:r>
              <a:rPr lang="zh-CN" altLang="zh-CN" sz="2000" dirty="0" smtClean="0"/>
              <a:t>。</a:t>
            </a:r>
            <a:endParaRPr lang="en-US" altLang="zh-CN" sz="2000" dirty="0" smtClean="0"/>
          </a:p>
          <a:p>
            <a:r>
              <a:rPr lang="zh-CN" altLang="zh-CN" sz="2000" dirty="0"/>
              <a:t>（</a:t>
            </a:r>
            <a:r>
              <a:rPr lang="en-US" altLang="zh-CN" sz="2000" dirty="0"/>
              <a:t>2</a:t>
            </a:r>
            <a:r>
              <a:rPr lang="zh-CN" altLang="zh-CN" sz="2000" dirty="0"/>
              <a:t>）</a:t>
            </a:r>
            <a:r>
              <a:rPr lang="en-US" altLang="zh-CN" sz="2000" dirty="0"/>
              <a:t>RC5</a:t>
            </a:r>
            <a:r>
              <a:rPr lang="zh-CN" altLang="zh-CN" sz="2000" dirty="0"/>
              <a:t>，</a:t>
            </a:r>
            <a:r>
              <a:rPr lang="en-US" altLang="zh-CN" sz="2000" dirty="0"/>
              <a:t>RC6</a:t>
            </a:r>
            <a:r>
              <a:rPr lang="zh-CN" altLang="zh-CN" sz="2000" dirty="0"/>
              <a:t>加密算法</a:t>
            </a:r>
            <a:r>
              <a:rPr lang="zh-CN" altLang="zh-CN" sz="2000" dirty="0" smtClean="0"/>
              <a:t>。</a:t>
            </a:r>
            <a:endParaRPr lang="en-US" altLang="zh-CN" sz="2000" dirty="0" smtClean="0"/>
          </a:p>
          <a:p>
            <a:r>
              <a:rPr lang="en-US" altLang="zh-CN" sz="2000" dirty="0"/>
              <a:t>2</a:t>
            </a:r>
            <a:r>
              <a:rPr lang="zh-CN" altLang="zh-CN" sz="2000" dirty="0"/>
              <a:t>）非对称密钥加密算法</a:t>
            </a:r>
            <a:endParaRPr lang="zh-CN" altLang="zh-CN" sz="2000" dirty="0"/>
          </a:p>
          <a:p>
            <a:r>
              <a:rPr lang="zh-CN" altLang="zh-CN" sz="2000" dirty="0"/>
              <a:t>（</a:t>
            </a:r>
            <a:r>
              <a:rPr lang="en-US" altLang="zh-CN" sz="2000" dirty="0"/>
              <a:t>1</a:t>
            </a:r>
            <a:r>
              <a:rPr lang="zh-CN" altLang="zh-CN" sz="2000" dirty="0"/>
              <a:t>）</a:t>
            </a:r>
            <a:r>
              <a:rPr lang="en-US" altLang="zh-CN" sz="2000" dirty="0"/>
              <a:t>RSA</a:t>
            </a:r>
            <a:r>
              <a:rPr lang="zh-CN" altLang="zh-CN" sz="2000" dirty="0" smtClean="0"/>
              <a:t>。</a:t>
            </a:r>
            <a:endParaRPr lang="en-US" altLang="zh-CN" sz="2000" dirty="0" smtClean="0"/>
          </a:p>
          <a:p>
            <a:r>
              <a:rPr lang="zh-CN" altLang="zh-CN" sz="2000" dirty="0"/>
              <a:t>（</a:t>
            </a:r>
            <a:r>
              <a:rPr lang="en-US" altLang="zh-CN" sz="2000" dirty="0"/>
              <a:t>2</a:t>
            </a:r>
            <a:r>
              <a:rPr lang="zh-CN" altLang="zh-CN" sz="2000" dirty="0"/>
              <a:t>）</a:t>
            </a:r>
            <a:r>
              <a:rPr lang="en-US" altLang="zh-CN" sz="2000" dirty="0" err="1" smtClean="0"/>
              <a:t>Diffe</a:t>
            </a:r>
            <a:r>
              <a:rPr lang="en-US" altLang="zh-CN" sz="2000" dirty="0" smtClean="0"/>
              <a:t>-Huffman</a:t>
            </a:r>
            <a:r>
              <a:rPr lang="zh-CN" altLang="en-US" sz="2000" dirty="0" smtClean="0"/>
              <a:t>。</a:t>
            </a:r>
            <a:endParaRPr lang="en-US" altLang="zh-CN" sz="2000" dirty="0" smtClean="0"/>
          </a:p>
          <a:p>
            <a:r>
              <a:rPr lang="zh-CN" altLang="zh-CN" sz="2000" dirty="0"/>
              <a:t>（</a:t>
            </a:r>
            <a:r>
              <a:rPr lang="en-US" altLang="zh-CN" sz="2000" dirty="0"/>
              <a:t>3</a:t>
            </a:r>
            <a:r>
              <a:rPr lang="zh-CN" altLang="zh-CN" sz="2000" dirty="0"/>
              <a:t>）椭圆曲线密码算法</a:t>
            </a:r>
            <a:r>
              <a:rPr lang="en-US" altLang="zh-CN" sz="2000" dirty="0"/>
              <a:t>ECC</a:t>
            </a:r>
            <a:r>
              <a:rPr lang="zh-CN" altLang="zh-CN" sz="2000" dirty="0"/>
              <a:t>。</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8009" y="3038375"/>
            <a:ext cx="2852063" cy="461665"/>
          </a:xfrm>
          <a:prstGeom prst="rect">
            <a:avLst/>
          </a:prstGeom>
          <a:noFill/>
        </p:spPr>
        <p:txBody>
          <a:bodyPr wrap="none" rtlCol="0">
            <a:spAutoFit/>
          </a:bodyPr>
          <a:lstStyle/>
          <a:p>
            <a:r>
              <a:rPr lang="en-US" altLang="zh-CN" sz="2400" dirty="0" smtClean="0"/>
              <a:t>8.1 </a:t>
            </a:r>
            <a:r>
              <a:rPr lang="zh-CN" altLang="zh-CN" sz="2400" dirty="0" smtClean="0"/>
              <a:t>感知层安全概述</a:t>
            </a:r>
            <a:endParaRPr lang="zh-CN" altLang="zh-CN" sz="2400" dirty="0"/>
          </a:p>
        </p:txBody>
      </p:sp>
      <p:sp>
        <p:nvSpPr>
          <p:cNvPr id="4" name="矩形 3"/>
          <p:cNvSpPr/>
          <p:nvPr/>
        </p:nvSpPr>
        <p:spPr>
          <a:xfrm>
            <a:off x="2368009" y="3974479"/>
            <a:ext cx="2031325" cy="461665"/>
          </a:xfrm>
          <a:prstGeom prst="rect">
            <a:avLst/>
          </a:prstGeom>
        </p:spPr>
        <p:txBody>
          <a:bodyPr wrap="none">
            <a:spAutoFit/>
          </a:bodyPr>
          <a:lstStyle/>
          <a:p>
            <a:r>
              <a:rPr lang="en-US" altLang="zh-CN" sz="2400" dirty="0" smtClean="0"/>
              <a:t>8.2 RFID</a:t>
            </a:r>
            <a:r>
              <a:rPr lang="zh-CN" altLang="zh-CN" sz="2400" dirty="0" smtClean="0"/>
              <a:t>安全</a:t>
            </a:r>
            <a:endParaRPr lang="zh-CN" altLang="zh-CN" sz="2400" dirty="0"/>
          </a:p>
        </p:txBody>
      </p:sp>
      <p:sp>
        <p:nvSpPr>
          <p:cNvPr id="5" name="矩形 4"/>
          <p:cNvSpPr/>
          <p:nvPr/>
        </p:nvSpPr>
        <p:spPr>
          <a:xfrm>
            <a:off x="2368009" y="4838575"/>
            <a:ext cx="2852063" cy="461665"/>
          </a:xfrm>
          <a:prstGeom prst="rect">
            <a:avLst/>
          </a:prstGeom>
        </p:spPr>
        <p:txBody>
          <a:bodyPr wrap="none">
            <a:spAutoFit/>
          </a:bodyPr>
          <a:lstStyle/>
          <a:p>
            <a:r>
              <a:rPr lang="en-US" altLang="zh-CN" sz="2400" dirty="0" smtClean="0"/>
              <a:t>8.3 </a:t>
            </a:r>
            <a:r>
              <a:rPr lang="zh-CN" altLang="zh-CN" sz="2400" dirty="0" smtClean="0"/>
              <a:t>传感器网络安全</a:t>
            </a:r>
            <a:endParaRPr lang="zh-CN" altLang="zh-CN" sz="2400" dirty="0"/>
          </a:p>
        </p:txBody>
      </p:sp>
      <p:grpSp>
        <p:nvGrpSpPr>
          <p:cNvPr id="7" name="组合 6"/>
          <p:cNvGrpSpPr/>
          <p:nvPr/>
        </p:nvGrpSpPr>
        <p:grpSpPr>
          <a:xfrm>
            <a:off x="2391172" y="3871886"/>
            <a:ext cx="4536504" cy="45719"/>
            <a:chOff x="1187624" y="2375169"/>
            <a:chExt cx="4536504" cy="45719"/>
          </a:xfrm>
        </p:grpSpPr>
        <p:cxnSp>
          <p:nvCxnSpPr>
            <p:cNvPr id="8" name="直接连接符 7"/>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2391172" y="4777405"/>
            <a:ext cx="4536504" cy="45719"/>
            <a:chOff x="1187624" y="2375169"/>
            <a:chExt cx="4536504" cy="45719"/>
          </a:xfrm>
        </p:grpSpPr>
        <p:cxnSp>
          <p:nvCxnSpPr>
            <p:cNvPr id="11" name="直接连接符 10"/>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91172" y="2966367"/>
            <a:ext cx="4536504" cy="45719"/>
            <a:chOff x="1187624" y="2375169"/>
            <a:chExt cx="4536504" cy="45719"/>
          </a:xfrm>
        </p:grpSpPr>
        <p:cxnSp>
          <p:nvCxnSpPr>
            <p:cNvPr id="17" name="直接连接符 16"/>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309634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2. </a:t>
            </a:r>
            <a:r>
              <a:rPr lang="zh-CN" altLang="en-US" dirty="0" smtClean="0">
                <a:solidFill>
                  <a:schemeClr val="bg2"/>
                </a:solidFill>
              </a:rPr>
              <a:t>传感</a:t>
            </a:r>
            <a:r>
              <a:rPr lang="zh-CN" altLang="zh-CN" dirty="0" smtClean="0">
                <a:solidFill>
                  <a:schemeClr val="bg2"/>
                </a:solidFill>
              </a:rPr>
              <a:t>器</a:t>
            </a:r>
            <a:r>
              <a:rPr lang="zh-CN" altLang="zh-CN" dirty="0">
                <a:solidFill>
                  <a:schemeClr val="bg2"/>
                </a:solidFill>
              </a:rPr>
              <a:t>网络密钥管理技术</a:t>
            </a:r>
            <a:endParaRPr lang="zh-CN" altLang="zh-CN" dirty="0">
              <a:solidFill>
                <a:schemeClr val="bg2"/>
              </a:solidFill>
            </a:endParaRPr>
          </a:p>
        </p:txBody>
      </p:sp>
      <p:sp>
        <p:nvSpPr>
          <p:cNvPr id="15" name="内容占位符 5"/>
          <p:cNvSpPr txBox="1"/>
          <p:nvPr/>
        </p:nvSpPr>
        <p:spPr>
          <a:xfrm>
            <a:off x="366062" y="2204864"/>
            <a:ext cx="8598425" cy="2592288"/>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000" dirty="0"/>
              <a:t>传感器网络密钥管理研究主要考虑的因素包括</a:t>
            </a:r>
            <a:r>
              <a:rPr lang="zh-CN" altLang="zh-CN" sz="2000" dirty="0" smtClean="0"/>
              <a:t>：</a:t>
            </a:r>
            <a:endParaRPr lang="en-US" altLang="zh-CN" sz="2000" dirty="0" smtClean="0"/>
          </a:p>
          <a:p>
            <a:r>
              <a:rPr lang="en-US" altLang="zh-CN" sz="2000" dirty="0" smtClean="0"/>
              <a:t>①</a:t>
            </a:r>
            <a:r>
              <a:rPr lang="zh-CN" altLang="zh-CN" sz="2000" dirty="0"/>
              <a:t>机制能安全地分发密钥给传感器节点</a:t>
            </a:r>
            <a:r>
              <a:rPr lang="zh-CN" altLang="zh-CN" sz="2000" dirty="0" smtClean="0"/>
              <a:t>；</a:t>
            </a:r>
            <a:endParaRPr lang="en-US" altLang="zh-CN" sz="2000" dirty="0" smtClean="0"/>
          </a:p>
          <a:p>
            <a:r>
              <a:rPr lang="en-US" altLang="zh-CN" sz="2000" dirty="0" smtClean="0"/>
              <a:t>②</a:t>
            </a:r>
            <a:r>
              <a:rPr lang="zh-CN" altLang="zh-CN" sz="2000" dirty="0"/>
              <a:t>共享密钥发现过程是安全的，能防止窃听、仿冒等攻击</a:t>
            </a:r>
            <a:r>
              <a:rPr lang="zh-CN" altLang="zh-CN" sz="2000" dirty="0" smtClean="0"/>
              <a:t>；</a:t>
            </a:r>
            <a:endParaRPr lang="en-US" altLang="zh-CN" sz="2000" dirty="0" smtClean="0"/>
          </a:p>
          <a:p>
            <a:r>
              <a:rPr lang="en-US" altLang="zh-CN" sz="2000" dirty="0" smtClean="0"/>
              <a:t>③</a:t>
            </a:r>
            <a:r>
              <a:rPr lang="zh-CN" altLang="zh-CN" sz="2000" dirty="0"/>
              <a:t>部分密钥泄漏后对网络中其他正常节点的密钥安全威胁不大</a:t>
            </a:r>
            <a:r>
              <a:rPr lang="zh-CN" altLang="zh-CN" sz="2000" dirty="0" smtClean="0"/>
              <a:t>；</a:t>
            </a:r>
            <a:endParaRPr lang="en-US" altLang="zh-CN" sz="2000" dirty="0" smtClean="0"/>
          </a:p>
          <a:p>
            <a:r>
              <a:rPr lang="en-US" altLang="zh-CN" sz="2000" dirty="0" smtClean="0"/>
              <a:t>④</a:t>
            </a:r>
            <a:r>
              <a:rPr lang="zh-CN" altLang="zh-CN" sz="2000" dirty="0"/>
              <a:t>能安全和方便地进行密钥更新和撤销</a:t>
            </a:r>
            <a:r>
              <a:rPr lang="zh-CN" altLang="zh-CN" sz="2000" dirty="0" smtClean="0"/>
              <a:t>；</a:t>
            </a:r>
            <a:endParaRPr lang="en-US" altLang="zh-CN" sz="2000" dirty="0" smtClean="0"/>
          </a:p>
          <a:p>
            <a:r>
              <a:rPr lang="en-US" altLang="zh-CN" sz="2000" dirty="0" smtClean="0"/>
              <a:t>⑤</a:t>
            </a:r>
            <a:r>
              <a:rPr lang="zh-CN" altLang="zh-CN" sz="2000" dirty="0"/>
              <a:t>密钥管理机制对网络的连通性、可扩展性影响小，网络资源消耗少等。</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309634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2. </a:t>
            </a:r>
            <a:r>
              <a:rPr lang="zh-CN" altLang="en-US" dirty="0" smtClean="0">
                <a:solidFill>
                  <a:schemeClr val="bg2"/>
                </a:solidFill>
              </a:rPr>
              <a:t>传感</a:t>
            </a:r>
            <a:r>
              <a:rPr lang="zh-CN" altLang="zh-CN" dirty="0" smtClean="0">
                <a:solidFill>
                  <a:schemeClr val="bg2"/>
                </a:solidFill>
              </a:rPr>
              <a:t>器</a:t>
            </a:r>
            <a:r>
              <a:rPr lang="zh-CN" altLang="zh-CN" dirty="0">
                <a:solidFill>
                  <a:schemeClr val="bg2"/>
                </a:solidFill>
              </a:rPr>
              <a:t>网络密钥管理技术</a:t>
            </a:r>
            <a:endParaRPr lang="zh-CN" altLang="zh-CN" dirty="0">
              <a:solidFill>
                <a:schemeClr val="bg2"/>
              </a:solidFill>
            </a:endParaRPr>
          </a:p>
        </p:txBody>
      </p:sp>
      <p:sp>
        <p:nvSpPr>
          <p:cNvPr id="15" name="内容占位符 5"/>
          <p:cNvSpPr txBox="1"/>
          <p:nvPr/>
        </p:nvSpPr>
        <p:spPr>
          <a:xfrm>
            <a:off x="366062" y="2204864"/>
            <a:ext cx="8598425" cy="3168352"/>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a:t>1</a:t>
            </a:r>
            <a:r>
              <a:rPr lang="zh-CN" altLang="zh-CN" sz="2000" dirty="0"/>
              <a:t>）基于公开密钥的密钥管理</a:t>
            </a:r>
            <a:endParaRPr lang="zh-CN" altLang="zh-CN" sz="2000" dirty="0"/>
          </a:p>
          <a:p>
            <a:pPr marL="0" indent="0">
              <a:buNone/>
            </a:pPr>
            <a:r>
              <a:rPr lang="en-US" altLang="zh-CN" sz="2000" dirty="0" err="1"/>
              <a:t>DavidJ</a:t>
            </a:r>
            <a:r>
              <a:rPr lang="zh-CN" altLang="zh-CN" sz="2000" dirty="0"/>
              <a:t>．</a:t>
            </a:r>
            <a:r>
              <a:rPr lang="en-US" altLang="zh-CN" sz="2000" dirty="0"/>
              <a:t>Malan</a:t>
            </a:r>
            <a:r>
              <a:rPr lang="zh-CN" altLang="zh-CN" sz="2000" dirty="0"/>
              <a:t>等人提出了基于椭圆曲线的密钥管理机制。在</a:t>
            </a:r>
            <a:r>
              <a:rPr lang="en-US" altLang="zh-CN" sz="2000" dirty="0"/>
              <a:t>MICA2</a:t>
            </a:r>
            <a:r>
              <a:rPr lang="zh-CN" altLang="zh-CN" sz="2000" dirty="0"/>
              <a:t>平台上，它能在</a:t>
            </a:r>
            <a:r>
              <a:rPr lang="en-US" altLang="zh-CN" sz="2000" dirty="0"/>
              <a:t>34</a:t>
            </a:r>
            <a:r>
              <a:rPr lang="zh-CN" altLang="zh-CN" sz="2000" dirty="0"/>
              <a:t>秒内产生公钥和完成私钥分发。</a:t>
            </a:r>
            <a:r>
              <a:rPr lang="en-US" altLang="zh-CN" sz="2000" dirty="0" err="1"/>
              <a:t>RonaldWatro</a:t>
            </a:r>
            <a:r>
              <a:rPr lang="zh-CN" altLang="zh-CN" sz="2000" dirty="0"/>
              <a:t>等人在</a:t>
            </a:r>
            <a:r>
              <a:rPr lang="en-US" altLang="zh-CN" sz="2000" dirty="0" err="1"/>
              <a:t>TinyPk</a:t>
            </a:r>
            <a:r>
              <a:rPr lang="zh-CN" altLang="zh-CN" sz="2000" dirty="0"/>
              <a:t>中设计实现了基于</a:t>
            </a:r>
            <a:r>
              <a:rPr lang="en-US" altLang="zh-CN" sz="2000" dirty="0"/>
              <a:t>PKI</a:t>
            </a:r>
            <a:r>
              <a:rPr lang="zh-CN" altLang="zh-CN" sz="2000" dirty="0"/>
              <a:t>技术的加密协议，该协议使得第三方加入传感器网络时，可以安全地传输会话密钥给第三方</a:t>
            </a:r>
            <a:r>
              <a:rPr lang="zh-CN" altLang="zh-CN" sz="2000" dirty="0" smtClean="0"/>
              <a:t>。</a:t>
            </a:r>
            <a:endParaRPr lang="en-US" altLang="zh-CN" sz="2000" dirty="0" smtClean="0"/>
          </a:p>
          <a:p>
            <a:pPr marL="0" indent="0">
              <a:buNone/>
            </a:pPr>
            <a:r>
              <a:rPr lang="en-US" altLang="zh-CN" sz="2000" dirty="0"/>
              <a:t>2</a:t>
            </a:r>
            <a:r>
              <a:rPr lang="zh-CN" altLang="zh-CN" sz="2000" dirty="0"/>
              <a:t>）基于随机密钥预分配的密钥管理</a:t>
            </a:r>
            <a:endParaRPr lang="zh-CN" altLang="zh-CN" sz="2000" dirty="0"/>
          </a:p>
          <a:p>
            <a:pPr marL="0" indent="0">
              <a:buNone/>
            </a:pPr>
            <a:r>
              <a:rPr lang="zh-CN" altLang="zh-CN" sz="2000" dirty="0"/>
              <a:t>这种方法的优点是实现了端到端的加密，并且很容易在新节点加入时进行密钥分配。缺点是攻击者能根据窃听到的密钥</a:t>
            </a:r>
            <a:r>
              <a:rPr lang="en-US" altLang="zh-CN" sz="2000" dirty="0"/>
              <a:t> </a:t>
            </a:r>
            <a:r>
              <a:rPr lang="zh-CN" altLang="zh-CN" sz="2000" dirty="0"/>
              <a:t>和捕获的密钥，构造出一个优化的密钥集合，这就可能造成整个网络的密钥失效。</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309634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2. </a:t>
            </a:r>
            <a:r>
              <a:rPr lang="zh-CN" altLang="en-US" dirty="0" smtClean="0">
                <a:solidFill>
                  <a:schemeClr val="bg2"/>
                </a:solidFill>
              </a:rPr>
              <a:t>传感</a:t>
            </a:r>
            <a:r>
              <a:rPr lang="zh-CN" altLang="zh-CN" dirty="0" smtClean="0">
                <a:solidFill>
                  <a:schemeClr val="bg2"/>
                </a:solidFill>
              </a:rPr>
              <a:t>器</a:t>
            </a:r>
            <a:r>
              <a:rPr lang="zh-CN" altLang="zh-CN" dirty="0">
                <a:solidFill>
                  <a:schemeClr val="bg2"/>
                </a:solidFill>
              </a:rPr>
              <a:t>网络密钥管理技术</a:t>
            </a:r>
            <a:endParaRPr lang="zh-CN" altLang="zh-CN" dirty="0">
              <a:solidFill>
                <a:schemeClr val="bg2"/>
              </a:solidFill>
            </a:endParaRPr>
          </a:p>
        </p:txBody>
      </p:sp>
      <p:sp>
        <p:nvSpPr>
          <p:cNvPr id="15" name="内容占位符 5"/>
          <p:cNvSpPr txBox="1"/>
          <p:nvPr/>
        </p:nvSpPr>
        <p:spPr>
          <a:xfrm>
            <a:off x="366062" y="2204864"/>
            <a:ext cx="8598425" cy="3456384"/>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a:t>3</a:t>
            </a:r>
            <a:r>
              <a:rPr lang="zh-CN" altLang="zh-CN" sz="2000" dirty="0"/>
              <a:t>）基于密钥分类的</a:t>
            </a:r>
            <a:r>
              <a:rPr lang="zh-CN" altLang="zh-CN" sz="2000" dirty="0" smtClean="0"/>
              <a:t>密钥管理</a:t>
            </a:r>
            <a:r>
              <a:rPr lang="en-US" altLang="zh-CN" sz="2000" dirty="0" smtClean="0"/>
              <a:t> </a:t>
            </a:r>
            <a:endParaRPr lang="en-US" altLang="zh-CN" sz="2000" dirty="0" smtClean="0"/>
          </a:p>
          <a:p>
            <a:pPr marL="0" indent="0">
              <a:buNone/>
            </a:pPr>
            <a:r>
              <a:rPr lang="en-US" altLang="zh-CN" sz="2000" dirty="0"/>
              <a:t> </a:t>
            </a:r>
            <a:r>
              <a:rPr lang="en-US" altLang="zh-CN" sz="2000" dirty="0" smtClean="0"/>
              <a:t>       </a:t>
            </a:r>
            <a:r>
              <a:rPr lang="en-US" altLang="zh-CN" sz="2000" dirty="0" err="1" smtClean="0"/>
              <a:t>SeneunZhu</a:t>
            </a:r>
            <a:r>
              <a:rPr lang="zh-CN" altLang="zh-CN" sz="2000" dirty="0"/>
              <a:t>等人在</a:t>
            </a:r>
            <a:r>
              <a:rPr lang="en-US" altLang="zh-CN" sz="2000" dirty="0"/>
              <a:t>LEAP</a:t>
            </a:r>
            <a:r>
              <a:rPr lang="zh-CN" altLang="zh-CN" sz="2000" dirty="0"/>
              <a:t>中，根据不同类型的信息交换需要不同的安全要求</a:t>
            </a:r>
            <a:r>
              <a:rPr lang="en-US" altLang="zh-CN" sz="2000" dirty="0"/>
              <a:t>(</a:t>
            </a:r>
            <a:r>
              <a:rPr lang="zh-CN" altLang="zh-CN" sz="2000" dirty="0"/>
              <a:t>如路由信息广播无需加密而传感器送到基站的信息必须加密等</a:t>
            </a:r>
            <a:r>
              <a:rPr lang="en-US" altLang="zh-CN" sz="2000" dirty="0"/>
              <a:t>)</a:t>
            </a:r>
            <a:r>
              <a:rPr lang="zh-CN" altLang="zh-CN" sz="2000" dirty="0"/>
              <a:t>，提出了每个节点应该拥有四种不同类型的密钥：和基站共享的密钥</a:t>
            </a:r>
            <a:r>
              <a:rPr lang="en-US" altLang="zh-CN" sz="2000" dirty="0"/>
              <a:t> </a:t>
            </a:r>
            <a:r>
              <a:rPr lang="zh-CN" altLang="zh-CN" sz="2000" dirty="0"/>
              <a:t>，与其他节点共享的对密钥</a:t>
            </a:r>
            <a:r>
              <a:rPr lang="en-US" altLang="zh-CN" sz="2000" dirty="0"/>
              <a:t> </a:t>
            </a:r>
            <a:r>
              <a:rPr lang="zh-CN" altLang="zh-CN" sz="2000" dirty="0"/>
              <a:t>，和邻居节点共享的簇密钥</a:t>
            </a:r>
            <a:r>
              <a:rPr lang="en-US" altLang="zh-CN" sz="2000" dirty="0"/>
              <a:t> </a:t>
            </a:r>
            <a:r>
              <a:rPr lang="zh-CN" altLang="zh-CN" sz="2000" dirty="0"/>
              <a:t>，及与所有节点共享的密钥</a:t>
            </a:r>
            <a:r>
              <a:rPr lang="en-US" altLang="zh-CN" sz="2000" dirty="0"/>
              <a:t> </a:t>
            </a:r>
            <a:r>
              <a:rPr lang="zh-CN" altLang="zh-CN" sz="2000" dirty="0" smtClean="0"/>
              <a:t>。</a:t>
            </a:r>
            <a:endParaRPr lang="en-US" altLang="zh-CN" sz="2000" dirty="0" smtClean="0"/>
          </a:p>
          <a:p>
            <a:pPr marL="0" indent="0">
              <a:buNone/>
            </a:pPr>
            <a:r>
              <a:rPr lang="en-US" altLang="zh-CN" sz="2000" dirty="0"/>
              <a:t>4</a:t>
            </a:r>
            <a:r>
              <a:rPr lang="zh-CN" altLang="zh-CN" sz="2000" dirty="0"/>
              <a:t>）基于位置的密钥管理</a:t>
            </a:r>
            <a:endParaRPr lang="zh-CN" altLang="zh-CN" sz="2000" dirty="0"/>
          </a:p>
          <a:p>
            <a:pPr marL="0" indent="0">
              <a:buNone/>
            </a:pPr>
            <a:r>
              <a:rPr lang="en-US" altLang="zh-CN" sz="2000" dirty="0" smtClean="0"/>
              <a:t>        </a:t>
            </a:r>
            <a:r>
              <a:rPr lang="en-US" altLang="zh-CN" sz="2000" dirty="0" err="1" smtClean="0"/>
              <a:t>DonggangLiu</a:t>
            </a:r>
            <a:r>
              <a:rPr lang="zh-CN" altLang="zh-CN" sz="2000" dirty="0"/>
              <a:t>等提出了一种用于静态传感器网络的基于位置的密钥安全引导方案。该方案是对随机密钥对模型的一个改进方案，它基于位置的对密钥分配中提出了位置最近对密钥预分配机制和基于双变量多项式的位置对密钥分发机制。</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309634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2. </a:t>
            </a:r>
            <a:r>
              <a:rPr lang="zh-CN" altLang="en-US" dirty="0" smtClean="0">
                <a:solidFill>
                  <a:schemeClr val="bg2"/>
                </a:solidFill>
              </a:rPr>
              <a:t>传感</a:t>
            </a:r>
            <a:r>
              <a:rPr lang="zh-CN" altLang="zh-CN" dirty="0" smtClean="0">
                <a:solidFill>
                  <a:schemeClr val="bg2"/>
                </a:solidFill>
              </a:rPr>
              <a:t>器</a:t>
            </a:r>
            <a:r>
              <a:rPr lang="zh-CN" altLang="zh-CN" dirty="0">
                <a:solidFill>
                  <a:schemeClr val="bg2"/>
                </a:solidFill>
              </a:rPr>
              <a:t>网络密钥管理技术</a:t>
            </a:r>
            <a:endParaRPr lang="zh-CN" altLang="zh-CN" dirty="0">
              <a:solidFill>
                <a:schemeClr val="bg2"/>
              </a:solidFill>
            </a:endParaRPr>
          </a:p>
        </p:txBody>
      </p:sp>
      <p:sp>
        <p:nvSpPr>
          <p:cNvPr id="15" name="内容占位符 5"/>
          <p:cNvSpPr txBox="1"/>
          <p:nvPr/>
        </p:nvSpPr>
        <p:spPr>
          <a:xfrm>
            <a:off x="366062" y="2204864"/>
            <a:ext cx="8598425" cy="3672408"/>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a:t>5</a:t>
            </a:r>
            <a:r>
              <a:rPr lang="zh-CN" altLang="zh-CN" sz="2000" dirty="0"/>
              <a:t>）基于多密钥空间的对密钥预分配模</a:t>
            </a:r>
            <a:r>
              <a:rPr lang="zh-CN" altLang="zh-CN" sz="2000" dirty="0" smtClean="0"/>
              <a:t>型</a:t>
            </a:r>
            <a:endParaRPr lang="en-US" altLang="zh-CN" sz="2000" dirty="0" smtClean="0"/>
          </a:p>
          <a:p>
            <a:pPr marL="0" indent="0">
              <a:buNone/>
            </a:pPr>
            <a:r>
              <a:rPr lang="en-US" altLang="zh-CN" sz="2000" dirty="0" smtClean="0"/>
              <a:t>        </a:t>
            </a:r>
            <a:r>
              <a:rPr lang="zh-CN" altLang="zh-CN" sz="2000" dirty="0" smtClean="0"/>
              <a:t>基于</a:t>
            </a:r>
            <a:r>
              <a:rPr lang="zh-CN" altLang="zh-CN" sz="2000" dirty="0"/>
              <a:t>多密钥空间</a:t>
            </a:r>
            <a:r>
              <a:rPr lang="en-US" altLang="zh-CN" sz="2000" dirty="0"/>
              <a:t>(Multi-Space)</a:t>
            </a:r>
            <a:r>
              <a:rPr lang="zh-CN" altLang="zh-CN" sz="2000" dirty="0"/>
              <a:t>的对密钥机制能有效提高基于单密钥机制的安全性。它是密钥池机制和单密钥空间机制的结合。配置服务器随机生成一个含有</a:t>
            </a:r>
            <a:r>
              <a:rPr lang="en-US" altLang="zh-CN" sz="2000" dirty="0"/>
              <a:t>m</a:t>
            </a:r>
            <a:r>
              <a:rPr lang="zh-CN" altLang="zh-CN" sz="2000" dirty="0"/>
              <a:t>个不同密钥空间的池。如果两个相邻节点有一个以上的密钥空间相同，它们能通过此单个密钥空间机制建立对密钥。</a:t>
            </a:r>
            <a:endParaRPr lang="zh-CN" altLang="zh-CN" sz="2000" dirty="0"/>
          </a:p>
          <a:p>
            <a:pPr marL="0" indent="0">
              <a:buNone/>
            </a:pPr>
            <a:r>
              <a:rPr lang="en-US" altLang="zh-CN" sz="2000" dirty="0"/>
              <a:t>6</a:t>
            </a:r>
            <a:r>
              <a:rPr lang="zh-CN" altLang="zh-CN" sz="2000" dirty="0"/>
              <a:t>）基于多路径密钥加强的</a:t>
            </a:r>
            <a:r>
              <a:rPr lang="zh-CN" altLang="zh-CN" sz="2000" dirty="0" smtClean="0"/>
              <a:t>密钥管理</a:t>
            </a:r>
            <a:endParaRPr lang="en-US" altLang="zh-CN" sz="2000" dirty="0" smtClean="0"/>
          </a:p>
          <a:p>
            <a:pPr marL="0" indent="0">
              <a:buNone/>
            </a:pPr>
            <a:r>
              <a:rPr lang="en-US" altLang="zh-CN" sz="2000" dirty="0" smtClean="0"/>
              <a:t>        Anderson</a:t>
            </a:r>
            <a:r>
              <a:rPr lang="zh-CN" altLang="zh-CN" sz="2000" dirty="0"/>
              <a:t>和</a:t>
            </a:r>
            <a:r>
              <a:rPr lang="en-US" altLang="zh-CN" sz="2000" dirty="0" err="1"/>
              <a:t>Perrig</a:t>
            </a:r>
            <a:r>
              <a:rPr lang="zh-CN" altLang="zh-CN" sz="2000" dirty="0"/>
              <a:t>首先提出了基于多路径密钥加强的密钥管理机制。目的是为了解决节点密钥被捕获时，其他未捕获的节点对如</a:t>
            </a:r>
            <a:r>
              <a:rPr lang="en-US" altLang="zh-CN" sz="2000" dirty="0"/>
              <a:t>A</a:t>
            </a:r>
            <a:r>
              <a:rPr lang="zh-CN" altLang="zh-CN" sz="2000" dirty="0"/>
              <a:t>、</a:t>
            </a:r>
            <a:r>
              <a:rPr lang="en-US" altLang="zh-CN" sz="2000" dirty="0"/>
              <a:t>B</a:t>
            </a:r>
            <a:r>
              <a:rPr lang="zh-CN" altLang="zh-CN" sz="2000" dirty="0"/>
              <a:t>节点也可能共享着这个密钥，这就导致了</a:t>
            </a:r>
            <a:r>
              <a:rPr lang="en-US" altLang="zh-CN" sz="2000" dirty="0"/>
              <a:t>AB</a:t>
            </a:r>
            <a:r>
              <a:rPr lang="zh-CN" altLang="zh-CN" sz="2000" dirty="0"/>
              <a:t>链路通信安全存在着严重的威胁。该机制的基本思想是利用多条路径发送加密相关信息，使得网络窃听和密钥捕获更加困难。</a:t>
            </a:r>
            <a:endParaRPr lang="zh-CN" altLang="zh-CN" sz="2000" dirty="0"/>
          </a:p>
          <a:p>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233633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3.</a:t>
            </a:r>
            <a:r>
              <a:rPr lang="zh-CN" altLang="zh-CN" dirty="0">
                <a:solidFill>
                  <a:schemeClr val="bg2"/>
                </a:solidFill>
              </a:rPr>
              <a:t>安全架构和协议</a:t>
            </a:r>
            <a:endParaRPr lang="zh-CN" altLang="zh-CN" dirty="0">
              <a:solidFill>
                <a:schemeClr val="bg2"/>
              </a:solidFill>
            </a:endParaRPr>
          </a:p>
        </p:txBody>
      </p:sp>
      <p:sp>
        <p:nvSpPr>
          <p:cNvPr id="15" name="内容占位符 5"/>
          <p:cNvSpPr txBox="1"/>
          <p:nvPr/>
        </p:nvSpPr>
        <p:spPr>
          <a:xfrm>
            <a:off x="179512" y="1777462"/>
            <a:ext cx="8964488" cy="4315834"/>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a:t>1</a:t>
            </a:r>
            <a:r>
              <a:rPr lang="zh-CN" altLang="zh-CN" sz="2000" dirty="0"/>
              <a:t>）安全协议</a:t>
            </a:r>
            <a:r>
              <a:rPr lang="en-US" altLang="zh-CN" sz="2000" dirty="0"/>
              <a:t>SPINS</a:t>
            </a:r>
            <a:endParaRPr lang="zh-CN" altLang="zh-CN" sz="2000" dirty="0"/>
          </a:p>
          <a:p>
            <a:pPr marL="0" indent="0">
              <a:buNone/>
            </a:pPr>
            <a:r>
              <a:rPr lang="en-US" altLang="zh-CN" sz="2000" dirty="0"/>
              <a:t>SPINS</a:t>
            </a:r>
            <a:r>
              <a:rPr lang="zh-CN" altLang="zh-CN" sz="2000" dirty="0"/>
              <a:t>安全协议主要由安全加密协议</a:t>
            </a:r>
            <a:r>
              <a:rPr lang="en-US" altLang="zh-CN" sz="2000" dirty="0"/>
              <a:t>SNEP</a:t>
            </a:r>
            <a:r>
              <a:rPr lang="zh-CN" altLang="zh-CN" sz="2000" dirty="0"/>
              <a:t>（</a:t>
            </a:r>
            <a:r>
              <a:rPr lang="en-US" altLang="zh-CN" sz="2000" dirty="0"/>
              <a:t>Secure net work encryption</a:t>
            </a:r>
            <a:r>
              <a:rPr lang="zh-CN" altLang="zh-CN" sz="2000" dirty="0"/>
              <a:t>）和认证流广播</a:t>
            </a:r>
            <a:r>
              <a:rPr lang="en-US" altLang="zh-CN" sz="2000" dirty="0"/>
              <a:t> TESLA</a:t>
            </a:r>
            <a:r>
              <a:rPr lang="zh-CN" altLang="zh-CN" sz="2000" dirty="0"/>
              <a:t>（</a:t>
            </a:r>
            <a:r>
              <a:rPr lang="en-US" altLang="zh-CN" sz="2000" dirty="0" err="1"/>
              <a:t>Microtime</a:t>
            </a:r>
            <a:r>
              <a:rPr lang="en-US" altLang="zh-CN" sz="2000" dirty="0"/>
              <a:t> deficient </a:t>
            </a:r>
            <a:r>
              <a:rPr lang="en-US" altLang="zh-CN" sz="2000" dirty="0" err="1"/>
              <a:t>striming</a:t>
            </a:r>
            <a:r>
              <a:rPr lang="en-US" altLang="zh-CN" sz="2000" dirty="0"/>
              <a:t> loss-tolerant</a:t>
            </a:r>
            <a:r>
              <a:rPr lang="zh-CN" altLang="zh-CN" sz="2000" dirty="0"/>
              <a:t>）两部分组成。</a:t>
            </a:r>
            <a:r>
              <a:rPr lang="en-US" altLang="zh-CN" sz="2000" dirty="0"/>
              <a:t>SNEP</a:t>
            </a:r>
            <a:r>
              <a:rPr lang="zh-CN" altLang="zh-CN" sz="2000" dirty="0"/>
              <a:t>主要考虑加密，双向认证和新鲜数据</a:t>
            </a:r>
            <a:r>
              <a:rPr lang="en-US" altLang="zh-CN" sz="2000" dirty="0"/>
              <a:t>(</a:t>
            </a:r>
            <a:r>
              <a:rPr lang="en-US" altLang="zh-CN" sz="2000" dirty="0" err="1"/>
              <a:t>freshdata</a:t>
            </a:r>
            <a:r>
              <a:rPr lang="en-US" altLang="zh-CN" sz="2000" dirty="0"/>
              <a:t>)</a:t>
            </a:r>
            <a:r>
              <a:rPr lang="zh-CN" altLang="zh-CN" sz="2000" dirty="0"/>
              <a:t>。而</a:t>
            </a:r>
            <a:r>
              <a:rPr lang="en-US" altLang="zh-CN" sz="2000" dirty="0" err="1"/>
              <a:t>uTESLA</a:t>
            </a:r>
            <a:r>
              <a:rPr lang="zh-CN" altLang="zh-CN" sz="2000" dirty="0"/>
              <a:t>主要在传感器网络中实现认证流安全广播</a:t>
            </a:r>
            <a:r>
              <a:rPr lang="zh-CN" altLang="zh-CN" sz="2000" dirty="0" smtClean="0"/>
              <a:t>。</a:t>
            </a:r>
            <a:endParaRPr lang="en-US" altLang="zh-CN" sz="2000" dirty="0" smtClean="0"/>
          </a:p>
          <a:p>
            <a:pPr marL="0" indent="0">
              <a:buNone/>
            </a:pPr>
            <a:r>
              <a:rPr lang="en-US" altLang="zh-CN" sz="2000" dirty="0"/>
              <a:t>2</a:t>
            </a:r>
            <a:r>
              <a:rPr lang="zh-CN" altLang="zh-CN" sz="2000" dirty="0"/>
              <a:t>）安全链路层架构</a:t>
            </a:r>
            <a:r>
              <a:rPr lang="en-US" altLang="zh-CN" sz="2000" dirty="0" err="1"/>
              <a:t>TinySee</a:t>
            </a:r>
            <a:endParaRPr lang="zh-CN" altLang="zh-CN" sz="2000" dirty="0"/>
          </a:p>
          <a:p>
            <a:pPr marL="0" indent="0">
              <a:buNone/>
            </a:pPr>
            <a:r>
              <a:rPr lang="en-US" altLang="zh-CN" sz="2000" dirty="0" err="1"/>
              <a:t>TmySee</a:t>
            </a:r>
            <a:r>
              <a:rPr lang="zh-CN" altLang="zh-CN" sz="2000" dirty="0"/>
              <a:t>是一种无线传感器网络的安全链路层架构，它的设计主要集中考虑数据包鉴别，完整性和数据加密等方面。加密方法采用</a:t>
            </a:r>
            <a:r>
              <a:rPr lang="en-US" altLang="zh-CN" sz="2000" dirty="0"/>
              <a:t>Skipjack</a:t>
            </a:r>
            <a:r>
              <a:rPr lang="zh-CN" altLang="zh-CN" sz="2000" dirty="0"/>
              <a:t>块加密方法或</a:t>
            </a:r>
            <a:r>
              <a:rPr lang="en-US" altLang="zh-CN" sz="2000" dirty="0"/>
              <a:t>RC5</a:t>
            </a:r>
            <a:r>
              <a:rPr lang="zh-CN" altLang="zh-CN" sz="2000" dirty="0" smtClean="0"/>
              <a:t>。</a:t>
            </a:r>
            <a:endParaRPr lang="en-US" altLang="zh-CN" sz="2000" dirty="0" smtClean="0"/>
          </a:p>
          <a:p>
            <a:pPr marL="0" indent="0">
              <a:buNone/>
            </a:pPr>
            <a:r>
              <a:rPr lang="en-US" altLang="zh-CN" sz="2000" dirty="0"/>
              <a:t>3</a:t>
            </a:r>
            <a:r>
              <a:rPr lang="zh-CN" altLang="zh-CN" sz="2000" dirty="0"/>
              <a:t>）基于基站和节点通信的安全架构</a:t>
            </a:r>
            <a:endParaRPr lang="zh-CN" altLang="zh-CN" sz="2000" dirty="0"/>
          </a:p>
          <a:p>
            <a:pPr marL="0" indent="0">
              <a:buNone/>
            </a:pPr>
            <a:r>
              <a:rPr lang="en-US" altLang="zh-CN" sz="2000" dirty="0" err="1"/>
              <a:t>Avancha</a:t>
            </a:r>
            <a:r>
              <a:rPr lang="zh-CN" altLang="zh-CN" sz="2000" dirty="0"/>
              <a:t>等人假设传感器节点仅仅向计算能力很强且安全的基站报告数据，提出了基站与节点通信的安全架构。该架构使用二种密钥。一是基站和所有传感器共享的</a:t>
            </a:r>
            <a:r>
              <a:rPr lang="en-US" altLang="zh-CN" sz="2000" dirty="0"/>
              <a:t>64</a:t>
            </a:r>
            <a:r>
              <a:rPr lang="zh-CN" altLang="zh-CN" sz="2000" dirty="0"/>
              <a:t>位密钥</a:t>
            </a:r>
            <a:r>
              <a:rPr lang="en-US" altLang="zh-CN" sz="2000" dirty="0"/>
              <a:t> </a:t>
            </a:r>
            <a:r>
              <a:rPr lang="zh-CN" altLang="zh-CN" sz="2000" dirty="0"/>
              <a:t>，另一个是基站单独和每个传感器节点</a:t>
            </a:r>
            <a:r>
              <a:rPr lang="en-US" altLang="zh-CN" sz="2000" dirty="0"/>
              <a:t>j</a:t>
            </a:r>
            <a:r>
              <a:rPr lang="zh-CN" altLang="zh-CN" sz="2000" dirty="0"/>
              <a:t>共享的密钥足</a:t>
            </a:r>
            <a:r>
              <a:rPr lang="en-US" altLang="zh-CN" sz="2000" dirty="0"/>
              <a:t> </a:t>
            </a:r>
            <a:r>
              <a:rPr lang="zh-CN" altLang="zh-CN" sz="2000" dirty="0"/>
              <a:t>。</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233633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3.</a:t>
            </a:r>
            <a:r>
              <a:rPr lang="zh-CN" altLang="zh-CN" dirty="0">
                <a:solidFill>
                  <a:schemeClr val="bg2"/>
                </a:solidFill>
              </a:rPr>
              <a:t>安全架构和协议</a:t>
            </a:r>
            <a:endParaRPr lang="zh-CN" altLang="zh-CN" dirty="0">
              <a:solidFill>
                <a:schemeClr val="bg2"/>
              </a:solidFill>
            </a:endParaRPr>
          </a:p>
        </p:txBody>
      </p:sp>
      <p:sp>
        <p:nvSpPr>
          <p:cNvPr id="15" name="内容占位符 5"/>
          <p:cNvSpPr txBox="1"/>
          <p:nvPr/>
        </p:nvSpPr>
        <p:spPr>
          <a:xfrm>
            <a:off x="107504" y="1777462"/>
            <a:ext cx="8964488" cy="4315834"/>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a:t>4</a:t>
            </a:r>
            <a:r>
              <a:rPr lang="zh-CN" altLang="zh-CN" sz="2000" dirty="0"/>
              <a:t>）安全级别分层架构</a:t>
            </a:r>
            <a:endParaRPr lang="zh-CN" altLang="zh-CN" sz="2000" dirty="0"/>
          </a:p>
          <a:p>
            <a:pPr marL="0" indent="0">
              <a:buNone/>
            </a:pPr>
            <a:r>
              <a:rPr lang="en-US" altLang="zh-CN" sz="2000" dirty="0" err="1"/>
              <a:t>Slijepcevic</a:t>
            </a:r>
            <a:r>
              <a:rPr lang="zh-CN" altLang="zh-CN" sz="2000" dirty="0"/>
              <a:t>等人提出了根据不同安全级别进行不同级别加密的分层模型，目的是为了平衡传感器网络安全和资源消耗。文献认为最重要的是移动应用码，并且这些包通信不频繁，适合采用比较高的安全机制</a:t>
            </a:r>
            <a:r>
              <a:rPr lang="zh-CN" altLang="zh-CN" sz="2000" dirty="0" smtClean="0"/>
              <a:t>。</a:t>
            </a:r>
            <a:endParaRPr lang="en-US" altLang="zh-CN" sz="2000" dirty="0" smtClean="0"/>
          </a:p>
          <a:p>
            <a:pPr marL="0" indent="0">
              <a:buNone/>
            </a:pPr>
            <a:r>
              <a:rPr lang="en-US" altLang="zh-CN" sz="2000" dirty="0"/>
              <a:t>5</a:t>
            </a:r>
            <a:r>
              <a:rPr lang="zh-CN" altLang="zh-CN" sz="2000" dirty="0"/>
              <a:t>）安全协议</a:t>
            </a:r>
            <a:r>
              <a:rPr lang="en-US" altLang="zh-CN" sz="2000" dirty="0" err="1"/>
              <a:t>LiSP</a:t>
            </a:r>
            <a:endParaRPr lang="zh-CN" altLang="zh-CN" sz="2000" dirty="0"/>
          </a:p>
          <a:p>
            <a:pPr marL="0" indent="0">
              <a:buNone/>
            </a:pPr>
            <a:r>
              <a:rPr lang="en-US" altLang="zh-CN" sz="2000" dirty="0" err="1"/>
              <a:t>TacjoonPark</a:t>
            </a:r>
            <a:r>
              <a:rPr lang="zh-CN" altLang="zh-CN" sz="2000" dirty="0"/>
              <a:t>等提出了一种轻量级的安全协议</a:t>
            </a:r>
            <a:r>
              <a:rPr lang="en-US" altLang="zh-CN" sz="2000" dirty="0" err="1"/>
              <a:t>LiSP</a:t>
            </a:r>
            <a:r>
              <a:rPr lang="zh-CN" altLang="zh-CN" sz="2000" dirty="0"/>
              <a:t>。</a:t>
            </a:r>
            <a:r>
              <a:rPr lang="en-US" altLang="zh-CN" sz="2000" dirty="0" err="1"/>
              <a:t>LiSP</a:t>
            </a:r>
            <a:r>
              <a:rPr lang="zh-CN" altLang="zh-CN" sz="2000" dirty="0"/>
              <a:t>由一个入侵检测系统和临时密钥</a:t>
            </a:r>
            <a:r>
              <a:rPr lang="en-US" altLang="zh-CN" sz="2000" dirty="0"/>
              <a:t>TK</a:t>
            </a:r>
            <a:r>
              <a:rPr lang="zh-CN" altLang="zh-CN" sz="2000" dirty="0"/>
              <a:t>管理机制组成。前者用于检测攻击节点，后者用于对临时密钥</a:t>
            </a:r>
            <a:r>
              <a:rPr lang="en-US" altLang="zh-CN" sz="2000" dirty="0"/>
              <a:t>TK</a:t>
            </a:r>
            <a:r>
              <a:rPr lang="zh-CN" altLang="zh-CN" sz="2000" dirty="0"/>
              <a:t>的更新，防止网络通信被攻击</a:t>
            </a:r>
            <a:r>
              <a:rPr lang="zh-CN" altLang="zh-CN" sz="2000" dirty="0" smtClean="0"/>
              <a:t>。</a:t>
            </a:r>
            <a:endParaRPr lang="en-US" altLang="zh-CN" sz="2000" dirty="0" smtClean="0"/>
          </a:p>
          <a:p>
            <a:pPr marL="0" indent="0">
              <a:buNone/>
            </a:pPr>
            <a:r>
              <a:rPr lang="en-US" altLang="zh-CN" sz="2000" dirty="0"/>
              <a:t>6</a:t>
            </a:r>
            <a:r>
              <a:rPr lang="zh-CN" altLang="zh-CN" sz="2000" dirty="0"/>
              <a:t>）基于路由的入侵容忍机制</a:t>
            </a:r>
            <a:endParaRPr lang="zh-CN" altLang="zh-CN" sz="2000" dirty="0"/>
          </a:p>
          <a:p>
            <a:pPr marL="0" indent="0">
              <a:buNone/>
            </a:pPr>
            <a:r>
              <a:rPr lang="en-US" altLang="zh-CN" sz="2000" dirty="0"/>
              <a:t>Deng</a:t>
            </a:r>
            <a:r>
              <a:rPr lang="zh-CN" altLang="zh-CN" sz="2000" dirty="0"/>
              <a:t>等人提出了基于路由的无线传感器网络安全机制</a:t>
            </a:r>
            <a:r>
              <a:rPr lang="en-US" altLang="zh-CN" sz="2000" dirty="0"/>
              <a:t>INSENS</a:t>
            </a:r>
            <a:r>
              <a:rPr lang="zh-CN" altLang="zh-CN" sz="2000" dirty="0"/>
              <a:t>。</a:t>
            </a:r>
            <a:r>
              <a:rPr lang="en-US" altLang="zh-CN" sz="2000" dirty="0"/>
              <a:t>INSENS</a:t>
            </a:r>
            <a:r>
              <a:rPr lang="zh-CN" altLang="zh-CN" sz="2000" dirty="0"/>
              <a:t>包含路由发现和数据转发两个阶段。在路由发现阶段，基站通过多跳转发向所有节点发送一个查询报文，相邻节点收到报文后，记录发送者的</a:t>
            </a:r>
            <a:r>
              <a:rPr lang="en-US" altLang="zh-CN" sz="2000" dirty="0"/>
              <a:t>ID</a:t>
            </a:r>
            <a:r>
              <a:rPr lang="zh-CN" altLang="zh-CN" sz="2000" dirty="0"/>
              <a:t>，然后发给那些还没收到报文的相邻节点，以此建立邻居关系</a:t>
            </a:r>
            <a:r>
              <a:rPr lang="zh-CN" altLang="zh-CN" sz="2000" dirty="0" smtClean="0"/>
              <a:t>。</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3168353"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4.</a:t>
            </a:r>
            <a:r>
              <a:rPr lang="zh-CN" altLang="zh-CN" dirty="0">
                <a:solidFill>
                  <a:schemeClr val="bg2"/>
                </a:solidFill>
              </a:rPr>
              <a:t>传感器网络安全路由技术</a:t>
            </a:r>
            <a:endParaRPr lang="zh-CN" altLang="zh-CN" dirty="0">
              <a:solidFill>
                <a:schemeClr val="bg2"/>
              </a:solidFill>
            </a:endParaRPr>
          </a:p>
        </p:txBody>
      </p:sp>
      <p:sp>
        <p:nvSpPr>
          <p:cNvPr id="15" name="内容占位符 5"/>
          <p:cNvSpPr txBox="1"/>
          <p:nvPr/>
        </p:nvSpPr>
        <p:spPr>
          <a:xfrm>
            <a:off x="107504" y="1777462"/>
            <a:ext cx="8964488" cy="4027802"/>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1</a:t>
            </a:r>
            <a:r>
              <a:rPr lang="zh-CN" altLang="zh-CN" sz="2000" dirty="0"/>
              <a:t>）</a:t>
            </a:r>
            <a:r>
              <a:rPr lang="en-US" altLang="zh-CN" sz="2000" dirty="0" err="1"/>
              <a:t>DirectedDiffusion</a:t>
            </a:r>
            <a:r>
              <a:rPr lang="zh-CN" altLang="zh-CN" sz="2000" dirty="0"/>
              <a:t>协议</a:t>
            </a:r>
            <a:endParaRPr lang="zh-CN" altLang="zh-CN" sz="2000" dirty="0"/>
          </a:p>
          <a:p>
            <a:r>
              <a:rPr lang="en-US" altLang="zh-CN" sz="2000" dirty="0" err="1"/>
              <a:t>DirectedDiffusion</a:t>
            </a:r>
            <a:r>
              <a:rPr lang="zh-CN" altLang="zh-CN" sz="2000" dirty="0"/>
              <a:t>是一个典型的以数据为中心的、查询驱动的路由协议，路由机制包含兴趣扩散、梯度建立以及路径加强三个阶段</a:t>
            </a:r>
            <a:r>
              <a:rPr lang="zh-CN" altLang="zh-CN" sz="2000" dirty="0" smtClean="0"/>
              <a:t>。</a:t>
            </a:r>
            <a:r>
              <a:rPr lang="en-US" altLang="zh-CN" sz="2000" dirty="0" err="1"/>
              <a:t>DirectedDiffusion</a:t>
            </a:r>
            <a:r>
              <a:rPr lang="zh-CN" altLang="zh-CN" sz="2000" dirty="0"/>
              <a:t>是一个高效的以数据为中心的传感器网络路由协议，虽然维持多条路径的方法极大地增强了</a:t>
            </a:r>
            <a:r>
              <a:rPr lang="en-US" altLang="zh-CN" sz="2000" dirty="0" err="1"/>
              <a:t>DirectedDiffusion</a:t>
            </a:r>
            <a:r>
              <a:rPr lang="zh-CN" altLang="zh-CN" sz="2000" dirty="0"/>
              <a:t>的健壮性，但是由于缺乏必要的安全防护，</a:t>
            </a:r>
            <a:r>
              <a:rPr lang="en-US" altLang="zh-CN" sz="2000" dirty="0" err="1"/>
              <a:t>DirectedDiffusion</a:t>
            </a:r>
            <a:r>
              <a:rPr lang="zh-CN" altLang="zh-CN" sz="2000" dirty="0"/>
              <a:t>仍然是比较脆弱的</a:t>
            </a:r>
            <a:r>
              <a:rPr lang="zh-CN" altLang="zh-CN" sz="2000" dirty="0" smtClean="0"/>
              <a:t>。</a:t>
            </a:r>
            <a:endParaRPr lang="en-US" altLang="zh-CN" sz="2000" dirty="0" smtClean="0"/>
          </a:p>
          <a:p>
            <a:r>
              <a:rPr lang="en-US" altLang="zh-CN" sz="2000" dirty="0" smtClean="0"/>
              <a:t>2</a:t>
            </a:r>
            <a:r>
              <a:rPr lang="zh-CN" altLang="zh-CN" sz="2000" dirty="0"/>
              <a:t>）</a:t>
            </a:r>
            <a:r>
              <a:rPr lang="en-US" altLang="zh-CN" sz="2000" dirty="0"/>
              <a:t>Rumor</a:t>
            </a:r>
            <a:r>
              <a:rPr lang="zh-CN" altLang="zh-CN" sz="2000" dirty="0"/>
              <a:t>协议</a:t>
            </a:r>
            <a:endParaRPr lang="zh-CN" altLang="zh-CN" sz="2000" dirty="0"/>
          </a:p>
          <a:p>
            <a:r>
              <a:rPr lang="en-US" altLang="zh-CN" sz="2000" dirty="0"/>
              <a:t>Rumor</a:t>
            </a:r>
            <a:r>
              <a:rPr lang="zh-CN" altLang="zh-CN" sz="2000" dirty="0"/>
              <a:t>算法适合应用在数据传输量较少的传感器网络中，该协议借鉴了欧氏平面图上任意两条曲线交叉几率很大的思想，</a:t>
            </a:r>
            <a:r>
              <a:rPr lang="en-US" altLang="zh-CN" sz="2000" dirty="0"/>
              <a:t>Rumor</a:t>
            </a:r>
            <a:r>
              <a:rPr lang="zh-CN" altLang="zh-CN" sz="2000" dirty="0"/>
              <a:t>算法的基本思想是：事件发生区域的节点创建称为</a:t>
            </a:r>
            <a:r>
              <a:rPr lang="en-US" altLang="zh-CN" sz="2000" dirty="0"/>
              <a:t>Agent</a:t>
            </a:r>
            <a:r>
              <a:rPr lang="zh-CN" altLang="zh-CN" sz="2000" dirty="0"/>
              <a:t>的数据包，数据包内包含事件和源节点信息，然后将其按一条路径或多条路径随机在网络中转发，收到</a:t>
            </a:r>
            <a:r>
              <a:rPr lang="en-US" altLang="zh-CN" sz="2000" dirty="0"/>
              <a:t>Agent</a:t>
            </a:r>
            <a:r>
              <a:rPr lang="zh-CN" altLang="zh-CN" sz="2000" dirty="0"/>
              <a:t>的节点根据事件和源节点信息建立反向路径，并将</a:t>
            </a:r>
            <a:r>
              <a:rPr lang="en-US" altLang="zh-CN" sz="2000" dirty="0"/>
              <a:t>Agent</a:t>
            </a:r>
            <a:r>
              <a:rPr lang="zh-CN" altLang="zh-CN" sz="2000" dirty="0"/>
              <a:t>再次发向相邻节点</a:t>
            </a:r>
            <a:r>
              <a:rPr lang="zh-CN" altLang="zh-CN" sz="2000" dirty="0" smtClean="0"/>
              <a:t>。</a:t>
            </a:r>
            <a:endParaRPr lang="en-US" altLang="zh-CN" sz="20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3168353"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4.</a:t>
            </a:r>
            <a:r>
              <a:rPr lang="zh-CN" altLang="zh-CN" dirty="0">
                <a:solidFill>
                  <a:schemeClr val="bg2"/>
                </a:solidFill>
              </a:rPr>
              <a:t>传感器网络安全路由技术</a:t>
            </a:r>
            <a:endParaRPr lang="zh-CN" altLang="zh-CN" dirty="0">
              <a:solidFill>
                <a:schemeClr val="bg2"/>
              </a:solidFill>
            </a:endParaRPr>
          </a:p>
        </p:txBody>
      </p:sp>
      <p:sp>
        <p:nvSpPr>
          <p:cNvPr id="15" name="内容占位符 5"/>
          <p:cNvSpPr txBox="1"/>
          <p:nvPr/>
        </p:nvSpPr>
        <p:spPr>
          <a:xfrm>
            <a:off x="107504" y="1777462"/>
            <a:ext cx="8640960" cy="4315834"/>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3</a:t>
            </a:r>
            <a:r>
              <a:rPr lang="zh-CN" altLang="zh-CN" sz="2000" dirty="0"/>
              <a:t>）</a:t>
            </a:r>
            <a:r>
              <a:rPr lang="en-US" altLang="zh-CN" sz="2000" dirty="0"/>
              <a:t>LEACH</a:t>
            </a:r>
            <a:r>
              <a:rPr lang="zh-CN" altLang="zh-CN" sz="2000" dirty="0"/>
              <a:t>协议</a:t>
            </a:r>
            <a:endParaRPr lang="zh-CN" altLang="zh-CN" sz="2000" dirty="0"/>
          </a:p>
          <a:p>
            <a:r>
              <a:rPr lang="en-US" altLang="zh-CN" sz="2000" dirty="0"/>
              <a:t>LEACH</a:t>
            </a:r>
            <a:r>
              <a:rPr lang="zh-CN" altLang="zh-CN" sz="2000" dirty="0"/>
              <a:t>是一种自适应分簇的层次型、低功耗路由算法，该协议的主要特征是：按周期随机选举簇头、动态的形成簇、与数据融合技术相结合。每一个周期</a:t>
            </a:r>
            <a:r>
              <a:rPr lang="en-US" altLang="zh-CN" sz="2000" dirty="0"/>
              <a:t>(</a:t>
            </a:r>
            <a:r>
              <a:rPr lang="zh-CN" altLang="zh-CN" sz="2000" dirty="0"/>
              <a:t>或每一轮</a:t>
            </a:r>
            <a:r>
              <a:rPr lang="en-US" altLang="zh-CN" sz="2000" dirty="0"/>
              <a:t>)</a:t>
            </a:r>
            <a:r>
              <a:rPr lang="zh-CN" altLang="zh-CN" sz="2000" dirty="0"/>
              <a:t>分为簇头选举阶段和稳定阶段</a:t>
            </a:r>
            <a:r>
              <a:rPr lang="zh-CN" altLang="zh-CN" sz="2000" dirty="0" smtClean="0"/>
              <a:t>。</a:t>
            </a:r>
            <a:endParaRPr lang="en-US" altLang="zh-CN" sz="2000" dirty="0" smtClean="0"/>
          </a:p>
          <a:p>
            <a:r>
              <a:rPr lang="en-US" altLang="zh-CN" sz="2000" dirty="0" smtClean="0"/>
              <a:t>4</a:t>
            </a:r>
            <a:r>
              <a:rPr lang="zh-CN" altLang="zh-CN" sz="2000" dirty="0"/>
              <a:t>）</a:t>
            </a:r>
            <a:r>
              <a:rPr lang="en-US" altLang="zh-CN" sz="2000" dirty="0"/>
              <a:t>TEEN</a:t>
            </a:r>
            <a:r>
              <a:rPr lang="zh-CN" altLang="zh-CN" sz="2000" dirty="0"/>
              <a:t>协议</a:t>
            </a:r>
            <a:endParaRPr lang="zh-CN" altLang="zh-CN" sz="2000" dirty="0"/>
          </a:p>
          <a:p>
            <a:r>
              <a:rPr lang="en-US" altLang="zh-CN" sz="2000" dirty="0"/>
              <a:t>TEEN</a:t>
            </a:r>
            <a:r>
              <a:rPr lang="zh-CN" altLang="zh-CN" sz="2000" dirty="0"/>
              <a:t>也是一个层次型的路由协议，利用门限过滤的方式来减少数据传输量，该协议采用和</a:t>
            </a:r>
            <a:r>
              <a:rPr lang="en-US" altLang="zh-CN" sz="2000" dirty="0"/>
              <a:t>LEACH</a:t>
            </a:r>
            <a:r>
              <a:rPr lang="zh-CN" altLang="zh-CN" sz="2000" dirty="0"/>
              <a:t>相同的形成簇的方式，但是</a:t>
            </a:r>
            <a:r>
              <a:rPr lang="en-US" altLang="zh-CN" sz="2000" dirty="0"/>
              <a:t>TEEN</a:t>
            </a:r>
            <a:r>
              <a:rPr lang="zh-CN" altLang="zh-CN" sz="2000" dirty="0"/>
              <a:t>不要求节点具有较大的通信能力，簇头根据与</a:t>
            </a:r>
            <a:r>
              <a:rPr lang="en-US" altLang="zh-CN" sz="2000" dirty="0"/>
              <a:t>BS</a:t>
            </a:r>
            <a:r>
              <a:rPr lang="zh-CN" altLang="zh-CN" sz="2000" dirty="0"/>
              <a:t>距离的不同形成层次结构</a:t>
            </a:r>
            <a:r>
              <a:rPr lang="zh-CN" altLang="zh-CN" sz="2000" dirty="0" smtClean="0"/>
              <a:t>。</a:t>
            </a:r>
            <a:endParaRPr lang="en-US" altLang="zh-CN" sz="2000" dirty="0" smtClean="0"/>
          </a:p>
          <a:p>
            <a:r>
              <a:rPr lang="en-US" altLang="zh-CN" sz="2000" dirty="0"/>
              <a:t>5</a:t>
            </a:r>
            <a:r>
              <a:rPr lang="zh-CN" altLang="zh-CN" sz="2000" dirty="0"/>
              <a:t>）</a:t>
            </a:r>
            <a:r>
              <a:rPr lang="en-US" altLang="zh-CN" sz="2000" dirty="0"/>
              <a:t>GPSR</a:t>
            </a:r>
            <a:r>
              <a:rPr lang="zh-CN" altLang="zh-CN" sz="2000" dirty="0"/>
              <a:t>协议</a:t>
            </a:r>
            <a:endParaRPr lang="zh-CN" altLang="zh-CN" sz="2000" dirty="0"/>
          </a:p>
          <a:p>
            <a:r>
              <a:rPr lang="en-US" altLang="zh-CN" sz="2000" dirty="0"/>
              <a:t>GPSR</a:t>
            </a:r>
            <a:r>
              <a:rPr lang="zh-CN" altLang="zh-CN" sz="2000" dirty="0"/>
              <a:t>是一个典型的基于位置的路由协议，在该协议中，每个节点只需知道邻居节点和自身的位置，即可利用贪心算法转发数据。在贪心算法中，接到数据的节点，搜索它的邻居节点表，如果邻居节点到</a:t>
            </a:r>
            <a:r>
              <a:rPr lang="en-US" altLang="zh-CN" sz="2000" dirty="0"/>
              <a:t>BS</a:t>
            </a:r>
            <a:r>
              <a:rPr lang="zh-CN" altLang="zh-CN" sz="2000" dirty="0"/>
              <a:t>的距离小于本节点到</a:t>
            </a:r>
            <a:r>
              <a:rPr lang="en-US" altLang="zh-CN" sz="2000" dirty="0"/>
              <a:t>BS</a:t>
            </a:r>
            <a:r>
              <a:rPr lang="zh-CN" altLang="zh-CN" sz="2000" dirty="0"/>
              <a:t>的距离，则转发数据到邻居节点</a:t>
            </a:r>
            <a:r>
              <a:rPr lang="zh-CN" altLang="zh-CN" sz="2000" dirty="0" smtClean="0"/>
              <a:t>。</a:t>
            </a:r>
            <a:endParaRPr lang="en-US" altLang="zh-CN" sz="2000" dirty="0" smtClean="0"/>
          </a:p>
          <a:p>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3168353"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4.</a:t>
            </a:r>
            <a:r>
              <a:rPr lang="zh-CN" altLang="zh-CN" dirty="0">
                <a:solidFill>
                  <a:schemeClr val="bg2"/>
                </a:solidFill>
              </a:rPr>
              <a:t>传感器网络安全路由技术</a:t>
            </a:r>
            <a:endParaRPr lang="zh-CN" altLang="zh-CN" dirty="0">
              <a:solidFill>
                <a:schemeClr val="bg2"/>
              </a:solidFill>
            </a:endParaRPr>
          </a:p>
        </p:txBody>
      </p:sp>
      <p:sp>
        <p:nvSpPr>
          <p:cNvPr id="15" name="内容占位符 5"/>
          <p:cNvSpPr txBox="1"/>
          <p:nvPr/>
        </p:nvSpPr>
        <p:spPr>
          <a:xfrm>
            <a:off x="107504" y="2065494"/>
            <a:ext cx="8640960" cy="3883786"/>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6</a:t>
            </a:r>
            <a:r>
              <a:rPr lang="zh-CN" altLang="zh-CN" sz="2000" dirty="0"/>
              <a:t>）</a:t>
            </a:r>
            <a:r>
              <a:rPr lang="en-US" altLang="zh-CN" sz="2000" dirty="0"/>
              <a:t>GEAR</a:t>
            </a:r>
            <a:r>
              <a:rPr lang="zh-CN" altLang="zh-CN" sz="2000" dirty="0"/>
              <a:t>协议</a:t>
            </a:r>
            <a:endParaRPr lang="zh-CN" altLang="zh-CN" sz="2000" dirty="0"/>
          </a:p>
          <a:p>
            <a:r>
              <a:rPr lang="zh-CN" altLang="zh-CN" sz="2000" dirty="0"/>
              <a:t>和</a:t>
            </a:r>
            <a:r>
              <a:rPr lang="en-US" altLang="zh-CN" sz="2000" dirty="0"/>
              <a:t>GPSR</a:t>
            </a:r>
            <a:r>
              <a:rPr lang="zh-CN" altLang="zh-CN" sz="2000" dirty="0"/>
              <a:t>相似，</a:t>
            </a:r>
            <a:r>
              <a:rPr lang="en-US" altLang="zh-CN" sz="2000" dirty="0"/>
              <a:t>GEAR</a:t>
            </a:r>
            <a:r>
              <a:rPr lang="zh-CN" altLang="zh-CN" sz="2000" dirty="0"/>
              <a:t>也是一个基于地理位置信息的路由协议，所不同的是，</a:t>
            </a:r>
            <a:r>
              <a:rPr lang="en-US" altLang="zh-CN" sz="2000" dirty="0"/>
              <a:t>GEAR</a:t>
            </a:r>
            <a:r>
              <a:rPr lang="zh-CN" altLang="zh-CN" sz="2000" dirty="0"/>
              <a:t>在选择路由节点时还考虑了节点的能量</a:t>
            </a:r>
            <a:r>
              <a:rPr lang="zh-CN" altLang="zh-CN" sz="2000" dirty="0" smtClean="0"/>
              <a:t>。</a:t>
            </a:r>
            <a:r>
              <a:rPr lang="en-US" altLang="zh-CN" sz="2000" dirty="0"/>
              <a:t>GEAR</a:t>
            </a:r>
            <a:r>
              <a:rPr lang="zh-CN" altLang="zh-CN" sz="2000" dirty="0"/>
              <a:t>路由中，汇聚节点发出查询命令，并根据事件区域的地理位置将查询命令传送到事件区域内距离汇聚节点最近的节点，然后从该节点将查询命令传播到事件区域内的其它节点。</a:t>
            </a:r>
            <a:endParaRPr lang="en-US" altLang="zh-CN" sz="2000" dirty="0" smtClean="0"/>
          </a:p>
          <a:p>
            <a:r>
              <a:rPr lang="en-US" altLang="zh-CN" sz="2000" dirty="0" smtClean="0"/>
              <a:t>7</a:t>
            </a:r>
            <a:r>
              <a:rPr lang="zh-CN" altLang="zh-CN" sz="2000" dirty="0"/>
              <a:t>）多路径路由</a:t>
            </a:r>
            <a:endParaRPr lang="zh-CN" altLang="zh-CN" sz="2000" dirty="0"/>
          </a:p>
          <a:p>
            <a:r>
              <a:rPr lang="en-US" altLang="zh-CN" sz="2000" dirty="0" smtClean="0"/>
              <a:t>        </a:t>
            </a:r>
            <a:r>
              <a:rPr lang="zh-CN" altLang="zh-CN" sz="2000" dirty="0" smtClean="0"/>
              <a:t>多</a:t>
            </a:r>
            <a:r>
              <a:rPr lang="zh-CN" altLang="zh-CN" sz="2000" dirty="0"/>
              <a:t>路径路由研究的首要问题是如何建立数据源节点到目的节点的多条路径。</a:t>
            </a:r>
            <a:r>
              <a:rPr lang="en-US" altLang="zh-CN" sz="2000" dirty="0" err="1"/>
              <a:t>GanesanD</a:t>
            </a:r>
            <a:r>
              <a:rPr lang="zh-CN" altLang="zh-CN" sz="2000" dirty="0"/>
              <a:t>等提出了一种多路径路由机制。其基本思想是：首先建立从数据源节点到目的节点的主路径，然后再建立多条备用路径；数据通过主路径进行传输，同时利用备用路径低速传送数据来维护数据的有效性；当主路径失败时，从备用路径中选择次优路径作为新的主路径。</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216024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5.</a:t>
            </a:r>
            <a:r>
              <a:rPr lang="zh-CN" altLang="zh-CN" dirty="0">
                <a:solidFill>
                  <a:schemeClr val="bg2"/>
                </a:solidFill>
              </a:rPr>
              <a:t>入侵检测技术</a:t>
            </a:r>
            <a:endParaRPr lang="zh-CN" altLang="zh-CN" dirty="0">
              <a:solidFill>
                <a:schemeClr val="bg2"/>
              </a:solidFill>
            </a:endParaRPr>
          </a:p>
        </p:txBody>
      </p:sp>
      <p:sp>
        <p:nvSpPr>
          <p:cNvPr id="15" name="内容占位符 5"/>
          <p:cNvSpPr txBox="1"/>
          <p:nvPr/>
        </p:nvSpPr>
        <p:spPr>
          <a:xfrm>
            <a:off x="107504" y="2065494"/>
            <a:ext cx="8640960" cy="3883786"/>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2000" dirty="0"/>
              <a:t>无线传感器网络入侵检测系统与传统网络的入侵检测系统区别较大，主要表现在：</a:t>
            </a:r>
            <a:endParaRPr lang="zh-CN" altLang="zh-CN" sz="2000" dirty="0"/>
          </a:p>
          <a:p>
            <a:pPr marL="0" indent="0">
              <a:buNone/>
            </a:pPr>
            <a:r>
              <a:rPr lang="zh-CN" altLang="zh-CN" sz="2000" dirty="0"/>
              <a:t>（</a:t>
            </a:r>
            <a:r>
              <a:rPr lang="en-US" altLang="zh-CN" sz="2000" dirty="0"/>
              <a:t>1</a:t>
            </a:r>
            <a:r>
              <a:rPr lang="zh-CN" altLang="zh-CN" sz="2000" dirty="0"/>
              <a:t>）无固定网络基础</a:t>
            </a:r>
            <a:r>
              <a:rPr lang="zh-CN" altLang="zh-CN" sz="2000" dirty="0" smtClean="0"/>
              <a:t>。无线</a:t>
            </a:r>
            <a:r>
              <a:rPr lang="zh-CN" altLang="zh-CN" sz="2000" dirty="0"/>
              <a:t>传感器网络</a:t>
            </a:r>
            <a:r>
              <a:rPr lang="zh-CN" altLang="zh-CN" sz="2000" dirty="0" smtClean="0"/>
              <a:t>没有业务</a:t>
            </a:r>
            <a:r>
              <a:rPr lang="zh-CN" altLang="zh-CN" sz="2000" dirty="0"/>
              <a:t>集中点，入侵检测系统不能很好的统计数据，这要求无线传感器网络的入侵检测系统能基于部分的、本地的信息进行。</a:t>
            </a:r>
            <a:endParaRPr lang="zh-CN" altLang="zh-CN" sz="2000" dirty="0"/>
          </a:p>
          <a:p>
            <a:pPr marL="0" indent="0">
              <a:buNone/>
            </a:pPr>
            <a:r>
              <a:rPr lang="zh-CN" altLang="zh-CN" sz="2000" dirty="0"/>
              <a:t>（</a:t>
            </a:r>
            <a:r>
              <a:rPr lang="en-US" altLang="zh-CN" sz="2000" dirty="0"/>
              <a:t>2</a:t>
            </a:r>
            <a:r>
              <a:rPr lang="zh-CN" altLang="zh-CN" sz="2000" dirty="0"/>
              <a:t>）通信类型。无线传感器网络的通信链路具有低速率、有限带宽、高误码等特征，断链在无线传感器网络数据传输中是非常常见的，常常会导致检测系统误报警。</a:t>
            </a:r>
            <a:endParaRPr lang="zh-CN" altLang="zh-CN" sz="2000" dirty="0"/>
          </a:p>
          <a:p>
            <a:pPr marL="0" indent="0">
              <a:buNone/>
            </a:pPr>
            <a:r>
              <a:rPr lang="zh-CN" altLang="zh-CN" sz="2000" dirty="0"/>
              <a:t>（</a:t>
            </a:r>
            <a:r>
              <a:rPr lang="en-US" altLang="zh-CN" sz="2000" dirty="0"/>
              <a:t>3</a:t>
            </a:r>
            <a:r>
              <a:rPr lang="zh-CN" altLang="zh-CN" sz="2000" dirty="0"/>
              <a:t>）可用资源</a:t>
            </a:r>
            <a:r>
              <a:rPr lang="en-US" altLang="zh-CN" sz="2000" dirty="0"/>
              <a:t>(</a:t>
            </a:r>
            <a:r>
              <a:rPr lang="zh-CN" altLang="zh-CN" sz="2000" dirty="0"/>
              <a:t>如能量、</a:t>
            </a:r>
            <a:r>
              <a:rPr lang="en-US" altLang="zh-CN" sz="2000" dirty="0"/>
              <a:t>CPU</a:t>
            </a:r>
            <a:r>
              <a:rPr lang="zh-CN" altLang="zh-CN" sz="2000" dirty="0"/>
              <a:t>、内存等</a:t>
            </a:r>
            <a:r>
              <a:rPr lang="en-US" altLang="zh-CN" sz="2000" dirty="0"/>
              <a:t>)</a:t>
            </a:r>
            <a:r>
              <a:rPr lang="zh-CN" altLang="zh-CN" sz="2000" dirty="0"/>
              <a:t>。传统的入侵检测系统需要的计算量大，无线传感器网络由于可用资源极端受限，入侵检测机制的引入所面临的最大问题就是解决其能耗问题，必须设计出一种轻量级的较少计算和通信开销的入侵检测系统。</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8.1 </a:t>
            </a:r>
            <a:r>
              <a:rPr lang="zh-CN" altLang="zh-CN" dirty="0" smtClean="0"/>
              <a:t>感知层安全概述</a:t>
            </a:r>
            <a:endParaRPr lang="zh-CN" altLang="zh-CN" dirty="0"/>
          </a:p>
        </p:txBody>
      </p:sp>
      <p:sp>
        <p:nvSpPr>
          <p:cNvPr id="13" name="TextBox 12"/>
          <p:cNvSpPr txBox="1"/>
          <p:nvPr/>
        </p:nvSpPr>
        <p:spPr>
          <a:xfrm>
            <a:off x="3491880" y="3804700"/>
            <a:ext cx="3416320" cy="461665"/>
          </a:xfrm>
          <a:prstGeom prst="rect">
            <a:avLst/>
          </a:prstGeom>
          <a:noFill/>
        </p:spPr>
        <p:txBody>
          <a:bodyPr wrap="none" rtlCol="0">
            <a:spAutoFit/>
          </a:bodyPr>
          <a:lstStyle/>
          <a:p>
            <a:r>
              <a:rPr lang="en-US" altLang="zh-CN" sz="2400" dirty="0"/>
              <a:t>8.1.1 </a:t>
            </a:r>
            <a:r>
              <a:rPr lang="zh-CN" altLang="zh-CN" sz="2400" dirty="0"/>
              <a:t>感知层的安全地位</a:t>
            </a:r>
            <a:endParaRPr lang="zh-CN" altLang="zh-CN" sz="2400" dirty="0"/>
          </a:p>
        </p:txBody>
      </p:sp>
      <p:sp>
        <p:nvSpPr>
          <p:cNvPr id="17" name="TextBox 16"/>
          <p:cNvSpPr txBox="1"/>
          <p:nvPr/>
        </p:nvSpPr>
        <p:spPr>
          <a:xfrm>
            <a:off x="3491880" y="4423451"/>
            <a:ext cx="3108543" cy="461665"/>
          </a:xfrm>
          <a:prstGeom prst="rect">
            <a:avLst/>
          </a:prstGeom>
          <a:noFill/>
        </p:spPr>
        <p:txBody>
          <a:bodyPr wrap="none" rtlCol="0">
            <a:spAutoFit/>
          </a:bodyPr>
          <a:lstStyle/>
          <a:p>
            <a:r>
              <a:rPr lang="en-US" altLang="zh-CN" sz="2400" dirty="0"/>
              <a:t>8.1.2 </a:t>
            </a:r>
            <a:r>
              <a:rPr lang="zh-CN" altLang="zh-CN" sz="2400" dirty="0"/>
              <a:t>感知层安全威胁</a:t>
            </a:r>
            <a:endParaRPr lang="zh-CN" altLang="zh-C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08521" y="1216782"/>
            <a:ext cx="233633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6.</a:t>
            </a:r>
            <a:r>
              <a:rPr lang="zh-CN" altLang="zh-CN" dirty="0">
                <a:solidFill>
                  <a:schemeClr val="bg2"/>
                </a:solidFill>
              </a:rPr>
              <a:t>安全数据融合技术</a:t>
            </a:r>
            <a:endParaRPr lang="zh-CN" altLang="zh-CN" dirty="0">
              <a:solidFill>
                <a:schemeClr val="bg2"/>
              </a:solidFill>
            </a:endParaRPr>
          </a:p>
        </p:txBody>
      </p:sp>
      <p:sp>
        <p:nvSpPr>
          <p:cNvPr id="15" name="内容占位符 5"/>
          <p:cNvSpPr txBox="1"/>
          <p:nvPr/>
        </p:nvSpPr>
        <p:spPr>
          <a:xfrm>
            <a:off x="107504" y="1844824"/>
            <a:ext cx="8640960" cy="4248472"/>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smtClean="0"/>
              <a:t>       </a:t>
            </a:r>
            <a:r>
              <a:rPr lang="zh-CN" altLang="zh-CN" sz="2000" dirty="0" smtClean="0"/>
              <a:t>无线</a:t>
            </a:r>
            <a:r>
              <a:rPr lang="zh-CN" altLang="zh-CN" sz="2000" dirty="0"/>
              <a:t>传感器网络存在能量约束，减少传输的数据量能够有效地节省能量，因此在从各个传感器节点收集数据的过程中，节点可以将收集到的信息进行融合，去除冗余信息，从而达到节省能量的目的</a:t>
            </a:r>
            <a:r>
              <a:rPr lang="zh-CN" altLang="zh-CN"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安全</a:t>
            </a:r>
            <a:r>
              <a:rPr lang="zh-CN" altLang="zh-CN" sz="2000" dirty="0"/>
              <a:t>数据融合技术是保护传感器网络节点在一个开放的环境中安全地进行数据融合，以保证被融合信息的完整性、认证性和机密性</a:t>
            </a:r>
            <a:r>
              <a:rPr lang="zh-CN" altLang="zh-CN" sz="2000" dirty="0" smtClean="0"/>
              <a:t>。</a:t>
            </a:r>
            <a:endParaRPr lang="en-US" altLang="zh-CN" sz="2000" dirty="0" smtClean="0"/>
          </a:p>
          <a:p>
            <a:pPr marL="0" indent="0">
              <a:buNone/>
            </a:pPr>
            <a:r>
              <a:rPr lang="en-US" altLang="zh-CN" sz="2000" dirty="0" smtClean="0"/>
              <a:t>        </a:t>
            </a:r>
            <a:r>
              <a:rPr lang="zh-CN" altLang="zh-CN" sz="2000" dirty="0" smtClean="0"/>
              <a:t>第一</a:t>
            </a:r>
            <a:r>
              <a:rPr lang="zh-CN" altLang="zh-CN" sz="2000" dirty="0"/>
              <a:t>阶段，融合节点从传感器节点收集原始数据并用特定的融合函数在本地生成融合结果，每一个传感器节点都和融合节点共享一个密钥，以便融合节点证实收到的数据是真实的</a:t>
            </a:r>
            <a:r>
              <a:rPr lang="zh-CN" altLang="zh-CN" sz="2000" dirty="0" smtClean="0"/>
              <a:t>。</a:t>
            </a:r>
            <a:endParaRPr lang="en-US" altLang="zh-CN" sz="2000" dirty="0" smtClean="0"/>
          </a:p>
          <a:p>
            <a:pPr marL="0" indent="0">
              <a:buNone/>
            </a:pPr>
            <a:r>
              <a:rPr lang="en-US" altLang="zh-CN" sz="2000" dirty="0" smtClean="0"/>
              <a:t>        </a:t>
            </a:r>
            <a:r>
              <a:rPr lang="zh-CN" altLang="zh-CN" sz="2000" dirty="0" smtClean="0"/>
              <a:t>第二</a:t>
            </a:r>
            <a:r>
              <a:rPr lang="zh-CN" altLang="zh-CN" sz="2000" dirty="0"/>
              <a:t>阶段，融合节点对融合数据做出承诺，生成承诺标识</a:t>
            </a:r>
            <a:r>
              <a:rPr lang="en-US" altLang="zh-CN" sz="2000" dirty="0"/>
              <a:t>(</a:t>
            </a:r>
            <a:r>
              <a:rPr lang="zh-CN" altLang="zh-CN" sz="2000" dirty="0"/>
              <a:t>如基于</a:t>
            </a:r>
            <a:r>
              <a:rPr lang="en-US" altLang="zh-CN" sz="2000" dirty="0" err="1"/>
              <a:t>Merkle</a:t>
            </a:r>
            <a:r>
              <a:rPr lang="en-US" altLang="zh-CN" sz="2000" dirty="0"/>
              <a:t> HASH</a:t>
            </a:r>
            <a:r>
              <a:rPr lang="zh-CN" altLang="zh-CN" sz="2000" dirty="0"/>
              <a:t>树结构来生成承诺标识</a:t>
            </a:r>
            <a:r>
              <a:rPr lang="en-US" altLang="zh-CN" sz="2000" dirty="0"/>
              <a:t>)</a:t>
            </a:r>
            <a:r>
              <a:rPr lang="zh-CN" altLang="zh-CN" sz="2000" dirty="0"/>
              <a:t>，确保融合器提交数据后就不能再改变它，否则将被发现。融合节点向主服务器提交融合结果和承诺标识</a:t>
            </a:r>
            <a:r>
              <a:rPr lang="zh-CN" altLang="zh-CN" sz="2000" dirty="0" smtClean="0"/>
              <a:t>。</a:t>
            </a:r>
            <a:endParaRPr lang="en-US" altLang="zh-CN" sz="2000" dirty="0" smtClean="0"/>
          </a:p>
          <a:p>
            <a:pPr marL="0" indent="0">
              <a:buNone/>
            </a:pPr>
            <a:r>
              <a:rPr lang="en-US" altLang="zh-CN" sz="2000" dirty="0" smtClean="0"/>
              <a:t>        </a:t>
            </a:r>
            <a:r>
              <a:rPr lang="zh-CN" altLang="zh-CN" sz="2000" dirty="0" smtClean="0"/>
              <a:t>第三</a:t>
            </a:r>
            <a:r>
              <a:rPr lang="zh-CN" altLang="zh-CN" sz="2000" dirty="0"/>
              <a:t>阶段，主服务器与融合节点基于交互式证明协议来证实结果的正确性。</a:t>
            </a:r>
            <a:endParaRPr lang="zh-CN" altLang="zh-CN"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2" y="404664"/>
            <a:ext cx="5204712" cy="548655"/>
            <a:chOff x="0" y="1080145"/>
            <a:chExt cx="3131840" cy="548655"/>
          </a:xfrm>
        </p:grpSpPr>
        <p:sp>
          <p:nvSpPr>
            <p:cNvPr id="10" name="五边形 9"/>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TextBox 10"/>
            <p:cNvSpPr txBox="1"/>
            <p:nvPr/>
          </p:nvSpPr>
          <p:spPr>
            <a:xfrm>
              <a:off x="204810" y="1098550"/>
              <a:ext cx="2560182" cy="461665"/>
            </a:xfrm>
            <a:prstGeom prst="rect">
              <a:avLst/>
            </a:prstGeom>
            <a:noFill/>
          </p:spPr>
          <p:txBody>
            <a:bodyPr wrap="none" rtlCol="0">
              <a:spAutoFit/>
            </a:bodyPr>
            <a:lstStyle/>
            <a:p>
              <a:r>
                <a:rPr lang="en-US" altLang="zh-CN" sz="2400" dirty="0">
                  <a:solidFill>
                    <a:schemeClr val="bg2"/>
                  </a:solidFill>
                </a:rPr>
                <a:t>8.3.4</a:t>
              </a:r>
              <a:r>
                <a:rPr lang="zh-CN" altLang="zh-CN" sz="2400" dirty="0">
                  <a:solidFill>
                    <a:schemeClr val="bg2"/>
                  </a:solidFill>
                </a:rPr>
                <a:t>传感器网络典型安全技术</a:t>
              </a:r>
              <a:endParaRPr lang="zh-CN" altLang="zh-CN" sz="2400" dirty="0">
                <a:solidFill>
                  <a:schemeClr val="bg2"/>
                </a:solidFill>
              </a:endParaRPr>
            </a:p>
          </p:txBody>
        </p:sp>
      </p:grpSp>
      <p:sp>
        <p:nvSpPr>
          <p:cNvPr id="13" name="TextBox 12"/>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a:solidFill>
                  <a:schemeClr val="bg2"/>
                </a:solidFill>
              </a:rPr>
              <a:t>3</a:t>
            </a:r>
            <a:r>
              <a:rPr lang="zh-CN" altLang="en-US" dirty="0" smtClean="0">
                <a:solidFill>
                  <a:schemeClr val="bg2"/>
                </a:solidFill>
              </a:rPr>
              <a:t>节 传感器网络安全</a:t>
            </a:r>
            <a:endParaRPr lang="zh-CN" altLang="en-US" dirty="0">
              <a:solidFill>
                <a:schemeClr val="bg2"/>
              </a:solidFill>
            </a:endParaRPr>
          </a:p>
        </p:txBody>
      </p:sp>
      <p:sp>
        <p:nvSpPr>
          <p:cNvPr id="5" name="矩形 4"/>
          <p:cNvSpPr/>
          <p:nvPr/>
        </p:nvSpPr>
        <p:spPr>
          <a:xfrm>
            <a:off x="2633007" y="3244334"/>
            <a:ext cx="1107996" cy="369332"/>
          </a:xfrm>
          <a:prstGeom prst="rect">
            <a:avLst/>
          </a:prstGeom>
        </p:spPr>
        <p:txBody>
          <a:bodyPr wrap="none">
            <a:spAutoFit/>
          </a:bodyPr>
          <a:lstStyle/>
          <a:p>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2051720" y="3501008"/>
            <a:ext cx="184731" cy="369332"/>
          </a:xfrm>
          <a:prstGeom prst="rect">
            <a:avLst/>
          </a:prstGeom>
          <a:noFill/>
        </p:spPr>
        <p:txBody>
          <a:bodyPr wrap="none" rtlCol="0">
            <a:spAutoFit/>
          </a:bodyPr>
          <a:lstStyle/>
          <a:p>
            <a:endParaRPr lang="zh-CN" altLang="en-US" dirty="0"/>
          </a:p>
        </p:txBody>
      </p:sp>
      <p:grpSp>
        <p:nvGrpSpPr>
          <p:cNvPr id="14" name="组合 13"/>
          <p:cNvGrpSpPr/>
          <p:nvPr/>
        </p:nvGrpSpPr>
        <p:grpSpPr>
          <a:xfrm>
            <a:off x="0" y="404664"/>
            <a:ext cx="4046351" cy="548655"/>
            <a:chOff x="0" y="1080145"/>
            <a:chExt cx="3131840" cy="548655"/>
          </a:xfrm>
        </p:grpSpPr>
        <p:sp>
          <p:nvSpPr>
            <p:cNvPr id="13" name="五边形 12"/>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3" name="TextBox 2"/>
            <p:cNvSpPr txBox="1"/>
            <p:nvPr/>
          </p:nvSpPr>
          <p:spPr>
            <a:xfrm>
              <a:off x="204810" y="1098550"/>
              <a:ext cx="2644202" cy="461665"/>
            </a:xfrm>
            <a:prstGeom prst="rect">
              <a:avLst/>
            </a:prstGeom>
            <a:noFill/>
          </p:spPr>
          <p:txBody>
            <a:bodyPr wrap="none" rtlCol="0">
              <a:spAutoFit/>
            </a:bodyPr>
            <a:lstStyle/>
            <a:p>
              <a:r>
                <a:rPr lang="en-US" altLang="zh-CN" sz="2400" dirty="0">
                  <a:solidFill>
                    <a:schemeClr val="bg2"/>
                  </a:solidFill>
                </a:rPr>
                <a:t>8.1.1 </a:t>
              </a:r>
              <a:r>
                <a:rPr lang="zh-CN" altLang="zh-CN" sz="2400" dirty="0">
                  <a:solidFill>
                    <a:schemeClr val="bg2"/>
                  </a:solidFill>
                </a:rPr>
                <a:t>感知层的安全地位</a:t>
              </a:r>
              <a:endParaRPr lang="zh-CN" altLang="zh-CN" sz="2400" dirty="0">
                <a:solidFill>
                  <a:schemeClr val="bg2"/>
                </a:solidFill>
              </a:endParaRPr>
            </a:p>
          </p:txBody>
        </p:sp>
      </p:grpSp>
      <p:sp>
        <p:nvSpPr>
          <p:cNvPr id="17" name="TextBox 16"/>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smtClean="0">
                <a:solidFill>
                  <a:schemeClr val="bg2"/>
                </a:solidFill>
              </a:rPr>
              <a:t>1</a:t>
            </a:r>
            <a:r>
              <a:rPr lang="zh-CN" altLang="en-US" dirty="0" smtClean="0">
                <a:solidFill>
                  <a:schemeClr val="bg2"/>
                </a:solidFill>
              </a:rPr>
              <a:t>节 感知层安全概述</a:t>
            </a:r>
            <a:endParaRPr lang="zh-CN" altLang="en-US" dirty="0">
              <a:solidFill>
                <a:schemeClr val="bg2"/>
              </a:solidFill>
            </a:endParaRPr>
          </a:p>
        </p:txBody>
      </p:sp>
      <p:sp>
        <p:nvSpPr>
          <p:cNvPr id="15" name="内容占位符 5"/>
          <p:cNvSpPr txBox="1"/>
          <p:nvPr/>
        </p:nvSpPr>
        <p:spPr>
          <a:xfrm>
            <a:off x="164220" y="1052736"/>
            <a:ext cx="8642649" cy="2471115"/>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2000" dirty="0"/>
              <a:t>物联网主要由感知层、网络层、应用层</a:t>
            </a:r>
            <a:r>
              <a:rPr lang="en-US" altLang="zh-CN" sz="2000" dirty="0"/>
              <a:t>3</a:t>
            </a:r>
            <a:r>
              <a:rPr lang="zh-CN" altLang="zh-CN" sz="2000" dirty="0"/>
              <a:t>个层次组成</a:t>
            </a:r>
            <a:r>
              <a:rPr lang="zh-CN" altLang="zh-CN" sz="2000" dirty="0" smtClean="0"/>
              <a:t>。</a:t>
            </a:r>
            <a:endParaRPr lang="en-US" altLang="zh-CN" sz="2000" dirty="0" smtClean="0"/>
          </a:p>
          <a:p>
            <a:pPr marL="0" indent="0">
              <a:buNone/>
            </a:pPr>
            <a:r>
              <a:rPr lang="zh-CN" altLang="zh-CN" sz="2000" dirty="0"/>
              <a:t>感知层，包括</a:t>
            </a:r>
            <a:r>
              <a:rPr lang="zh-CN" altLang="zh-CN" sz="2000" dirty="0">
                <a:solidFill>
                  <a:srgbClr val="FF0000"/>
                </a:solidFill>
              </a:rPr>
              <a:t>传感器</a:t>
            </a:r>
            <a:r>
              <a:rPr lang="zh-CN" altLang="zh-CN" sz="2000" dirty="0"/>
              <a:t>等数据采集设备及数据接入到网关之前的</a:t>
            </a:r>
            <a:r>
              <a:rPr lang="zh-CN" altLang="zh-CN" sz="2000" dirty="0">
                <a:solidFill>
                  <a:srgbClr val="FF0000"/>
                </a:solidFill>
              </a:rPr>
              <a:t>传感网络</a:t>
            </a:r>
            <a:r>
              <a:rPr lang="zh-CN" altLang="zh-CN" sz="2000" dirty="0" smtClean="0"/>
              <a:t>。</a:t>
            </a:r>
            <a:endParaRPr lang="en-US" altLang="zh-CN" sz="2000" dirty="0" smtClean="0"/>
          </a:p>
          <a:p>
            <a:pPr marL="0" indent="0">
              <a:buNone/>
            </a:pPr>
            <a:r>
              <a:rPr lang="zh-CN" altLang="zh-CN" sz="2000" dirty="0"/>
              <a:t>网络层，包括信息存储查询、网络管理等功能，建立在现有的移动通讯网和互联网基础上</a:t>
            </a:r>
            <a:r>
              <a:rPr lang="zh-CN" altLang="zh-CN" sz="2000" dirty="0" smtClean="0"/>
              <a:t>。</a:t>
            </a:r>
            <a:endParaRPr lang="en-US" altLang="zh-CN" sz="2000" dirty="0" smtClean="0"/>
          </a:p>
          <a:p>
            <a:pPr marL="0" indent="0">
              <a:buNone/>
            </a:pPr>
            <a:r>
              <a:rPr lang="zh-CN" altLang="zh-CN" sz="2000" dirty="0"/>
              <a:t>应用层，主要包含应用支撑平台子层和应用服务子层，利用经过分析处理的感知数据，为用户提供如信息协同、共享、互通等跨行业、跨应用、跨系物联网感知层的典型设备</a:t>
            </a:r>
            <a:endParaRPr lang="en-US" altLang="zh-CN" sz="2000" dirty="0" smtClean="0"/>
          </a:p>
          <a:p>
            <a:pPr marL="0" indent="0">
              <a:buNone/>
            </a:pPr>
            <a:endParaRPr lang="zh-CN" altLang="en-US" sz="20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1655" y="3573016"/>
            <a:ext cx="5882593" cy="251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720" y="3501008"/>
            <a:ext cx="184731" cy="369332"/>
          </a:xfrm>
          <a:prstGeom prst="rect">
            <a:avLst/>
          </a:prstGeom>
          <a:noFill/>
        </p:spPr>
        <p:txBody>
          <a:bodyPr wrap="none" rtlCol="0">
            <a:spAutoFit/>
          </a:bodyPr>
          <a:lstStyle/>
          <a:p>
            <a:endParaRPr lang="zh-CN" altLang="en-US" dirty="0"/>
          </a:p>
        </p:txBody>
      </p:sp>
      <p:grpSp>
        <p:nvGrpSpPr>
          <p:cNvPr id="14" name="组合 13"/>
          <p:cNvGrpSpPr/>
          <p:nvPr/>
        </p:nvGrpSpPr>
        <p:grpSpPr>
          <a:xfrm>
            <a:off x="0" y="404664"/>
            <a:ext cx="4046351" cy="548655"/>
            <a:chOff x="0" y="1080145"/>
            <a:chExt cx="3131840" cy="548655"/>
          </a:xfrm>
        </p:grpSpPr>
        <p:sp>
          <p:nvSpPr>
            <p:cNvPr id="13" name="五边形 12"/>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3" name="TextBox 2"/>
            <p:cNvSpPr txBox="1"/>
            <p:nvPr/>
          </p:nvSpPr>
          <p:spPr>
            <a:xfrm>
              <a:off x="204810" y="1098550"/>
              <a:ext cx="2405985" cy="461665"/>
            </a:xfrm>
            <a:prstGeom prst="rect">
              <a:avLst/>
            </a:prstGeom>
            <a:noFill/>
          </p:spPr>
          <p:txBody>
            <a:bodyPr wrap="none" rtlCol="0">
              <a:spAutoFit/>
            </a:bodyPr>
            <a:lstStyle/>
            <a:p>
              <a:r>
                <a:rPr lang="en-US" altLang="zh-CN" sz="2400" dirty="0">
                  <a:solidFill>
                    <a:schemeClr val="bg2"/>
                  </a:solidFill>
                </a:rPr>
                <a:t>8.1.2 </a:t>
              </a:r>
              <a:r>
                <a:rPr lang="zh-CN" altLang="zh-CN" sz="2400" dirty="0">
                  <a:solidFill>
                    <a:schemeClr val="bg2"/>
                  </a:solidFill>
                </a:rPr>
                <a:t>感知层安全威胁</a:t>
              </a:r>
              <a:endParaRPr lang="zh-CN" altLang="zh-CN" sz="2400" dirty="0">
                <a:solidFill>
                  <a:schemeClr val="bg2"/>
                </a:solidFill>
              </a:endParaRPr>
            </a:p>
          </p:txBody>
        </p:sp>
      </p:grpSp>
      <p:sp>
        <p:nvSpPr>
          <p:cNvPr id="17" name="TextBox 16"/>
          <p:cNvSpPr txBox="1"/>
          <p:nvPr/>
        </p:nvSpPr>
        <p:spPr>
          <a:xfrm>
            <a:off x="2227810" y="6412686"/>
            <a:ext cx="533992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smtClean="0">
                <a:solidFill>
                  <a:schemeClr val="bg2"/>
                </a:solidFill>
              </a:rPr>
              <a:t>1</a:t>
            </a:r>
            <a:r>
              <a:rPr lang="zh-CN" altLang="en-US" dirty="0" smtClean="0">
                <a:solidFill>
                  <a:schemeClr val="bg2"/>
                </a:solidFill>
              </a:rPr>
              <a:t>节 感知层安全概述</a:t>
            </a:r>
            <a:endParaRPr lang="zh-CN" altLang="en-US" dirty="0">
              <a:solidFill>
                <a:schemeClr val="bg2"/>
              </a:solidFill>
            </a:endParaRPr>
          </a:p>
        </p:txBody>
      </p:sp>
      <p:sp>
        <p:nvSpPr>
          <p:cNvPr id="15" name="内容占位符 5"/>
          <p:cNvSpPr txBox="1"/>
          <p:nvPr/>
        </p:nvSpPr>
        <p:spPr>
          <a:xfrm>
            <a:off x="755576" y="2348880"/>
            <a:ext cx="5889850" cy="2016224"/>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b="1" dirty="0"/>
              <a:t>1.</a:t>
            </a:r>
            <a:r>
              <a:rPr lang="zh-CN" altLang="zh-CN" sz="2000" b="1" dirty="0"/>
              <a:t>加强对传感网机密性的安全控制</a:t>
            </a:r>
            <a:endParaRPr lang="zh-CN" altLang="zh-CN" sz="2000" dirty="0"/>
          </a:p>
          <a:p>
            <a:pPr marL="0" indent="0">
              <a:buNone/>
            </a:pPr>
            <a:r>
              <a:rPr lang="en-US" altLang="zh-CN" sz="2000" b="1" dirty="0"/>
              <a:t>2.</a:t>
            </a:r>
            <a:r>
              <a:rPr lang="zh-CN" altLang="zh-CN" sz="2000" b="1" dirty="0"/>
              <a:t>加强节点认证</a:t>
            </a:r>
            <a:endParaRPr lang="zh-CN" altLang="zh-CN" sz="2000" dirty="0"/>
          </a:p>
          <a:p>
            <a:pPr marL="0" indent="0">
              <a:buNone/>
            </a:pPr>
            <a:r>
              <a:rPr lang="en-US" altLang="zh-CN" sz="2000" b="1" dirty="0"/>
              <a:t>3.</a:t>
            </a:r>
            <a:r>
              <a:rPr lang="zh-CN" altLang="zh-CN" sz="2000" b="1" dirty="0"/>
              <a:t>加强入侵监测</a:t>
            </a:r>
            <a:endParaRPr lang="zh-CN" altLang="zh-CN" sz="2000" dirty="0"/>
          </a:p>
          <a:p>
            <a:pPr marL="0" indent="0">
              <a:buNone/>
            </a:pPr>
            <a:r>
              <a:rPr lang="en-US" altLang="zh-CN" sz="2000" b="1" dirty="0"/>
              <a:t>4.</a:t>
            </a:r>
            <a:r>
              <a:rPr lang="zh-CN" altLang="zh-CN" sz="2000" b="1" dirty="0"/>
              <a:t>加强对传感网的安全路由控制</a:t>
            </a:r>
            <a:endParaRPr lang="zh-CN" altLang="zh-CN" sz="2000" dirty="0"/>
          </a:p>
          <a:p>
            <a:pPr marL="0" indent="0">
              <a:buNone/>
            </a:pPr>
            <a:r>
              <a:rPr lang="en-US" altLang="zh-CN" sz="2000" b="1" dirty="0"/>
              <a:t>5.</a:t>
            </a:r>
            <a:r>
              <a:rPr lang="zh-CN" altLang="zh-CN" sz="2000" b="1" dirty="0"/>
              <a:t>应构建和完善我国信息安全的监管体系</a:t>
            </a:r>
            <a:endParaRPr lang="zh-CN" altLang="zh-CN" sz="2000" dirty="0"/>
          </a:p>
          <a:p>
            <a:pPr marL="0" indent="0">
              <a:buNone/>
            </a:pPr>
            <a:endParaRPr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8.2 </a:t>
            </a:r>
            <a:r>
              <a:rPr lang="en-US" altLang="zh-CN" dirty="0" smtClean="0"/>
              <a:t> RFID</a:t>
            </a:r>
            <a:r>
              <a:rPr lang="zh-CN" altLang="zh-CN" dirty="0"/>
              <a:t>安全</a:t>
            </a:r>
            <a:endParaRPr lang="zh-CN" altLang="zh-CN" dirty="0"/>
          </a:p>
        </p:txBody>
      </p:sp>
      <p:sp>
        <p:nvSpPr>
          <p:cNvPr id="13" name="TextBox 12"/>
          <p:cNvSpPr txBox="1"/>
          <p:nvPr/>
        </p:nvSpPr>
        <p:spPr>
          <a:xfrm>
            <a:off x="3491880" y="3804700"/>
            <a:ext cx="2903359" cy="461665"/>
          </a:xfrm>
          <a:prstGeom prst="rect">
            <a:avLst/>
          </a:prstGeom>
          <a:noFill/>
        </p:spPr>
        <p:txBody>
          <a:bodyPr wrap="none" rtlCol="0">
            <a:spAutoFit/>
          </a:bodyPr>
          <a:lstStyle/>
          <a:p>
            <a:r>
              <a:rPr lang="en-US" altLang="zh-CN" sz="2400" dirty="0"/>
              <a:t>8.2.1 RFID</a:t>
            </a:r>
            <a:r>
              <a:rPr lang="zh-CN" altLang="zh-CN" sz="2400" dirty="0"/>
              <a:t>安全威胁</a:t>
            </a:r>
            <a:endParaRPr lang="zh-CN" altLang="zh-CN" sz="2400" dirty="0"/>
          </a:p>
        </p:txBody>
      </p:sp>
      <p:sp>
        <p:nvSpPr>
          <p:cNvPr id="17" name="TextBox 16"/>
          <p:cNvSpPr txBox="1"/>
          <p:nvPr/>
        </p:nvSpPr>
        <p:spPr>
          <a:xfrm>
            <a:off x="3491880" y="4423265"/>
            <a:ext cx="2903359" cy="461665"/>
          </a:xfrm>
          <a:prstGeom prst="rect">
            <a:avLst/>
          </a:prstGeom>
          <a:noFill/>
        </p:spPr>
        <p:txBody>
          <a:bodyPr wrap="none" rtlCol="0">
            <a:spAutoFit/>
          </a:bodyPr>
          <a:lstStyle/>
          <a:p>
            <a:r>
              <a:rPr lang="en-US" altLang="zh-CN" sz="2400" dirty="0" smtClean="0"/>
              <a:t>8.2.2 RFID</a:t>
            </a:r>
            <a:r>
              <a:rPr lang="zh-CN" altLang="zh-CN" sz="2400" dirty="0"/>
              <a:t>安全技术</a:t>
            </a:r>
            <a:endParaRPr lang="zh-CN"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720" y="3501008"/>
            <a:ext cx="184731" cy="369332"/>
          </a:xfrm>
          <a:prstGeom prst="rect">
            <a:avLst/>
          </a:prstGeom>
          <a:noFill/>
        </p:spPr>
        <p:txBody>
          <a:bodyPr wrap="none" rtlCol="0">
            <a:spAutoFit/>
          </a:bodyPr>
          <a:lstStyle/>
          <a:p>
            <a:endParaRPr lang="zh-CN" altLang="en-US" dirty="0"/>
          </a:p>
        </p:txBody>
      </p:sp>
      <p:grpSp>
        <p:nvGrpSpPr>
          <p:cNvPr id="14" name="组合 13"/>
          <p:cNvGrpSpPr/>
          <p:nvPr/>
        </p:nvGrpSpPr>
        <p:grpSpPr>
          <a:xfrm>
            <a:off x="0" y="404664"/>
            <a:ext cx="4046351" cy="548655"/>
            <a:chOff x="0" y="1080145"/>
            <a:chExt cx="3131840" cy="548655"/>
          </a:xfrm>
        </p:grpSpPr>
        <p:sp>
          <p:nvSpPr>
            <p:cNvPr id="13" name="五边形 12"/>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3" name="TextBox 2"/>
            <p:cNvSpPr txBox="1"/>
            <p:nvPr/>
          </p:nvSpPr>
          <p:spPr>
            <a:xfrm>
              <a:off x="204810" y="1098550"/>
              <a:ext cx="2247174" cy="461665"/>
            </a:xfrm>
            <a:prstGeom prst="rect">
              <a:avLst/>
            </a:prstGeom>
            <a:noFill/>
          </p:spPr>
          <p:txBody>
            <a:bodyPr wrap="none" rtlCol="0">
              <a:spAutoFit/>
            </a:bodyPr>
            <a:lstStyle/>
            <a:p>
              <a:r>
                <a:rPr lang="en-US" altLang="zh-CN" sz="2400" dirty="0">
                  <a:solidFill>
                    <a:schemeClr val="bg2"/>
                  </a:solidFill>
                </a:rPr>
                <a:t>8.2.1 RFID</a:t>
              </a:r>
              <a:r>
                <a:rPr lang="zh-CN" altLang="zh-CN" sz="2400" dirty="0">
                  <a:solidFill>
                    <a:schemeClr val="bg2"/>
                  </a:solidFill>
                </a:rPr>
                <a:t>安全威胁</a:t>
              </a:r>
              <a:endParaRPr lang="zh-CN" altLang="zh-CN" sz="2400" dirty="0">
                <a:solidFill>
                  <a:schemeClr val="bg2"/>
                </a:solidFill>
              </a:endParaRPr>
            </a:p>
          </p:txBody>
        </p:sp>
      </p:grpSp>
      <p:sp>
        <p:nvSpPr>
          <p:cNvPr id="17" name="TextBox 16"/>
          <p:cNvSpPr txBox="1"/>
          <p:nvPr/>
        </p:nvSpPr>
        <p:spPr>
          <a:xfrm>
            <a:off x="2535586" y="6412686"/>
            <a:ext cx="4724371"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a:t>
            </a:r>
            <a:r>
              <a:rPr lang="en-US" altLang="zh-CN" dirty="0" smtClean="0">
                <a:solidFill>
                  <a:schemeClr val="bg2"/>
                </a:solidFill>
              </a:rPr>
              <a:t>FRID</a:t>
            </a:r>
            <a:r>
              <a:rPr lang="zh-CN" altLang="en-US" dirty="0" smtClean="0">
                <a:solidFill>
                  <a:schemeClr val="bg2"/>
                </a:solidFill>
              </a:rPr>
              <a:t>安全</a:t>
            </a:r>
            <a:endParaRPr lang="zh-CN" altLang="en-US" dirty="0">
              <a:solidFill>
                <a:schemeClr val="bg2"/>
              </a:solidFill>
            </a:endParaRPr>
          </a:p>
        </p:txBody>
      </p:sp>
      <p:sp>
        <p:nvSpPr>
          <p:cNvPr id="15" name="内容占位符 5"/>
          <p:cNvSpPr txBox="1"/>
          <p:nvPr/>
        </p:nvSpPr>
        <p:spPr>
          <a:xfrm>
            <a:off x="323528" y="1196752"/>
            <a:ext cx="8352928" cy="4752528"/>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smtClean="0"/>
              <a:t>1</a:t>
            </a:r>
            <a:r>
              <a:rPr lang="en-US" altLang="zh-CN" sz="1800" b="1" dirty="0"/>
              <a:t>.</a:t>
            </a:r>
            <a:r>
              <a:rPr lang="en-US" altLang="zh-CN" sz="1800" b="1" dirty="0" smtClean="0"/>
              <a:t>RFID</a:t>
            </a:r>
            <a:r>
              <a:rPr lang="zh-CN" altLang="zh-CN" sz="1800" b="1" dirty="0"/>
              <a:t>系统所带来的个人隐私</a:t>
            </a:r>
            <a:r>
              <a:rPr lang="zh-CN" altLang="zh-CN" sz="1800" b="1" dirty="0" smtClean="0"/>
              <a:t>问题</a:t>
            </a:r>
            <a:endParaRPr lang="en-US" altLang="zh-CN" sz="1800" b="1" dirty="0" smtClean="0"/>
          </a:p>
          <a:p>
            <a:pPr marL="0" indent="0">
              <a:buNone/>
            </a:pPr>
            <a:r>
              <a:rPr lang="en-US" altLang="zh-CN" sz="1800" b="1" dirty="0"/>
              <a:t>2.RFID</a:t>
            </a:r>
            <a:r>
              <a:rPr lang="zh-CN" altLang="zh-CN" sz="1800" b="1" dirty="0"/>
              <a:t>系统所带来的安全问题</a:t>
            </a:r>
            <a:endParaRPr lang="zh-CN" altLang="zh-CN" sz="1800" dirty="0"/>
          </a:p>
          <a:p>
            <a:pPr marL="0" indent="0">
              <a:buNone/>
            </a:pPr>
            <a:r>
              <a:rPr lang="en-US" altLang="zh-CN" sz="1800" dirty="0"/>
              <a:t>1</a:t>
            </a:r>
            <a:r>
              <a:rPr lang="zh-CN" altLang="zh-CN" sz="1800" dirty="0"/>
              <a:t>）主动攻击包括：</a:t>
            </a:r>
            <a:endParaRPr lang="zh-CN" altLang="zh-CN" sz="1800" dirty="0"/>
          </a:p>
          <a:p>
            <a:pPr marL="0" indent="0">
              <a:buNone/>
            </a:pPr>
            <a:r>
              <a:rPr lang="zh-CN" altLang="zh-CN" sz="1800" dirty="0"/>
              <a:t>（</a:t>
            </a:r>
            <a:r>
              <a:rPr lang="en-US" altLang="zh-CN" sz="1800" dirty="0"/>
              <a:t>1</a:t>
            </a:r>
            <a:r>
              <a:rPr lang="zh-CN" altLang="zh-CN" sz="1800" dirty="0"/>
              <a:t>）获得的射频标签实体，通过物理手段在实验室环境中</a:t>
            </a:r>
            <a:r>
              <a:rPr lang="zh-CN" altLang="zh-CN" sz="1800" dirty="0">
                <a:solidFill>
                  <a:srgbClr val="FF0000"/>
                </a:solidFill>
              </a:rPr>
              <a:t>去除芯片封装，</a:t>
            </a:r>
            <a:r>
              <a:rPr lang="zh-CN" altLang="zh-CN" sz="1800" dirty="0"/>
              <a:t>使用微探针获取敏感信号，从而进行射频标签重构的复杂攻击；</a:t>
            </a:r>
            <a:endParaRPr lang="zh-CN" altLang="zh-CN" sz="1800" dirty="0"/>
          </a:p>
          <a:p>
            <a:pPr marL="0" indent="0">
              <a:buNone/>
            </a:pPr>
            <a:r>
              <a:rPr lang="zh-CN" altLang="zh-CN" sz="1800" dirty="0"/>
              <a:t>（</a:t>
            </a:r>
            <a:r>
              <a:rPr lang="en-US" altLang="zh-CN" sz="1800" dirty="0"/>
              <a:t>2</a:t>
            </a:r>
            <a:r>
              <a:rPr lang="zh-CN" altLang="zh-CN" sz="1800" dirty="0"/>
              <a:t>）通过过软件，利用微处理器的通用接口，通过扫描射频标签和响应读写器的探寻，</a:t>
            </a:r>
            <a:r>
              <a:rPr lang="zh-CN" altLang="zh-CN" sz="1800" dirty="0">
                <a:solidFill>
                  <a:srgbClr val="FF0000"/>
                </a:solidFill>
              </a:rPr>
              <a:t>寻求安全协议和加密算法存在的漏洞</a:t>
            </a:r>
            <a:r>
              <a:rPr lang="zh-CN" altLang="zh-CN" sz="1800" dirty="0"/>
              <a:t>，进而删除射频标签内容或篡改可重写射频标签内容；</a:t>
            </a:r>
            <a:endParaRPr lang="zh-CN" altLang="zh-CN" sz="1800" dirty="0"/>
          </a:p>
          <a:p>
            <a:pPr marL="0" indent="0">
              <a:buNone/>
            </a:pPr>
            <a:r>
              <a:rPr lang="zh-CN" altLang="zh-CN" sz="1800" dirty="0"/>
              <a:t>（</a:t>
            </a:r>
            <a:r>
              <a:rPr lang="en-US" altLang="zh-CN" sz="1800" dirty="0"/>
              <a:t>3</a:t>
            </a:r>
            <a:r>
              <a:rPr lang="zh-CN" altLang="zh-CN" sz="1800" dirty="0"/>
              <a:t>）通过</a:t>
            </a:r>
            <a:r>
              <a:rPr lang="zh-CN" altLang="zh-CN" sz="1800" dirty="0">
                <a:solidFill>
                  <a:srgbClr val="FF0000"/>
                </a:solidFill>
              </a:rPr>
              <a:t>干扰广播、阻塞信道或其他手段，构建异常的应用环境</a:t>
            </a:r>
            <a:r>
              <a:rPr lang="zh-CN" altLang="zh-CN" sz="1800" dirty="0"/>
              <a:t>，使合法处理器发生故障，进行拒绝服务攻击等。</a:t>
            </a:r>
            <a:endParaRPr lang="zh-CN" altLang="zh-CN" sz="1800" dirty="0"/>
          </a:p>
          <a:p>
            <a:pPr marL="0" indent="0">
              <a:buNone/>
            </a:pPr>
            <a:r>
              <a:rPr lang="en-US" altLang="zh-CN" sz="1800" dirty="0"/>
              <a:t>2</a:t>
            </a:r>
            <a:r>
              <a:rPr lang="zh-CN" altLang="zh-CN" sz="1800" dirty="0"/>
              <a:t>）被动攻击主要包括：</a:t>
            </a:r>
            <a:endParaRPr lang="zh-CN" altLang="zh-CN" sz="1800" dirty="0"/>
          </a:p>
          <a:p>
            <a:pPr marL="0" indent="0">
              <a:buNone/>
            </a:pPr>
            <a:r>
              <a:rPr lang="zh-CN" altLang="zh-CN" sz="1800" dirty="0"/>
              <a:t>（</a:t>
            </a:r>
            <a:r>
              <a:rPr lang="en-US" altLang="zh-CN" sz="1800" dirty="0"/>
              <a:t>1</a:t>
            </a:r>
            <a:r>
              <a:rPr lang="zh-CN" altLang="zh-CN" sz="1800" dirty="0"/>
              <a:t>）通过采用</a:t>
            </a:r>
            <a:r>
              <a:rPr lang="zh-CN" altLang="zh-CN" sz="1800" dirty="0">
                <a:solidFill>
                  <a:srgbClr val="FF0000"/>
                </a:solidFill>
              </a:rPr>
              <a:t>窃听</a:t>
            </a:r>
            <a:r>
              <a:rPr lang="zh-CN" altLang="zh-CN" sz="1800" dirty="0"/>
              <a:t>技术，分析微处理器正常工作过程中产生的各种电磁特征，来获得射频标签和读写器之间或其他</a:t>
            </a:r>
            <a:r>
              <a:rPr lang="en-US" altLang="zh-CN" sz="1800" dirty="0"/>
              <a:t>RFID</a:t>
            </a:r>
            <a:r>
              <a:rPr lang="zh-CN" altLang="zh-CN" sz="1800" dirty="0"/>
              <a:t>通信设备之间的通信数据；</a:t>
            </a:r>
            <a:endParaRPr lang="zh-CN" altLang="zh-CN" sz="1800" dirty="0"/>
          </a:p>
          <a:p>
            <a:pPr marL="0" indent="0">
              <a:buNone/>
            </a:pPr>
            <a:r>
              <a:rPr lang="zh-CN" altLang="zh-CN" sz="1800" dirty="0"/>
              <a:t>（</a:t>
            </a:r>
            <a:r>
              <a:rPr lang="en-US" altLang="zh-CN" sz="1800" dirty="0"/>
              <a:t>2</a:t>
            </a:r>
            <a:r>
              <a:rPr lang="zh-CN" altLang="zh-CN" sz="1800" dirty="0"/>
              <a:t>）通过读写器等窃听设备，</a:t>
            </a:r>
            <a:r>
              <a:rPr lang="zh-CN" altLang="zh-CN" sz="1800" dirty="0">
                <a:solidFill>
                  <a:srgbClr val="FF0000"/>
                </a:solidFill>
              </a:rPr>
              <a:t>跟踪</a:t>
            </a:r>
            <a:r>
              <a:rPr lang="zh-CN" altLang="zh-CN" sz="1800" dirty="0"/>
              <a:t>商品流通动态。主动攻击和被动攻击都会使</a:t>
            </a:r>
            <a:r>
              <a:rPr lang="en-US" altLang="zh-CN" sz="1800" dirty="0"/>
              <a:t>RFID</a:t>
            </a:r>
            <a:r>
              <a:rPr lang="zh-CN" altLang="zh-CN" sz="1800" dirty="0"/>
              <a:t>应用系统面临巨大的安全风险</a:t>
            </a:r>
            <a:r>
              <a:rPr lang="zh-CN" altLang="zh-CN" sz="1800" dirty="0" smtClean="0"/>
              <a:t>。</a:t>
            </a:r>
            <a:endParaRPr lang="zh-CN" altLang="zh-CN" sz="1800" dirty="0"/>
          </a:p>
          <a:p>
            <a:pPr marL="0" indent="0">
              <a:buNone/>
            </a:pPr>
            <a:endParaRPr lang="zh-CN" alt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720" y="3501008"/>
            <a:ext cx="184731" cy="369332"/>
          </a:xfrm>
          <a:prstGeom prst="rect">
            <a:avLst/>
          </a:prstGeom>
          <a:noFill/>
        </p:spPr>
        <p:txBody>
          <a:bodyPr wrap="none" rtlCol="0">
            <a:spAutoFit/>
          </a:bodyPr>
          <a:lstStyle/>
          <a:p>
            <a:endParaRPr lang="zh-CN" altLang="en-US" dirty="0"/>
          </a:p>
        </p:txBody>
      </p:sp>
      <p:grpSp>
        <p:nvGrpSpPr>
          <p:cNvPr id="14" name="组合 13"/>
          <p:cNvGrpSpPr/>
          <p:nvPr/>
        </p:nvGrpSpPr>
        <p:grpSpPr>
          <a:xfrm>
            <a:off x="0" y="404664"/>
            <a:ext cx="4046351" cy="548655"/>
            <a:chOff x="0" y="1080145"/>
            <a:chExt cx="3131840" cy="548655"/>
          </a:xfrm>
        </p:grpSpPr>
        <p:sp>
          <p:nvSpPr>
            <p:cNvPr id="13" name="五边形 12"/>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3" name="TextBox 2"/>
            <p:cNvSpPr txBox="1"/>
            <p:nvPr/>
          </p:nvSpPr>
          <p:spPr>
            <a:xfrm>
              <a:off x="204810" y="1098550"/>
              <a:ext cx="2247174" cy="461665"/>
            </a:xfrm>
            <a:prstGeom prst="rect">
              <a:avLst/>
            </a:prstGeom>
            <a:noFill/>
          </p:spPr>
          <p:txBody>
            <a:bodyPr wrap="none" rtlCol="0">
              <a:spAutoFit/>
            </a:bodyPr>
            <a:lstStyle/>
            <a:p>
              <a:r>
                <a:rPr lang="en-US" altLang="zh-CN" sz="2400" dirty="0">
                  <a:solidFill>
                    <a:schemeClr val="bg2"/>
                  </a:solidFill>
                </a:rPr>
                <a:t>8.2.2 RFID</a:t>
              </a:r>
              <a:r>
                <a:rPr lang="zh-CN" altLang="zh-CN" sz="2400" dirty="0">
                  <a:solidFill>
                    <a:schemeClr val="bg2"/>
                  </a:solidFill>
                </a:rPr>
                <a:t>安全技术</a:t>
              </a:r>
              <a:endParaRPr lang="zh-CN" altLang="zh-CN" sz="2400" dirty="0">
                <a:solidFill>
                  <a:schemeClr val="bg2"/>
                </a:solidFill>
              </a:endParaRPr>
            </a:p>
          </p:txBody>
        </p:sp>
      </p:grpSp>
      <p:sp>
        <p:nvSpPr>
          <p:cNvPr id="17" name="TextBox 16"/>
          <p:cNvSpPr txBox="1"/>
          <p:nvPr/>
        </p:nvSpPr>
        <p:spPr>
          <a:xfrm>
            <a:off x="2535586" y="6412686"/>
            <a:ext cx="4724371"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a:t>
            </a:r>
            <a:r>
              <a:rPr lang="en-US" altLang="zh-CN" dirty="0" smtClean="0">
                <a:solidFill>
                  <a:schemeClr val="bg2"/>
                </a:solidFill>
              </a:rPr>
              <a:t>FRID</a:t>
            </a:r>
            <a:r>
              <a:rPr lang="zh-CN" altLang="en-US" dirty="0" smtClean="0">
                <a:solidFill>
                  <a:schemeClr val="bg2"/>
                </a:solidFill>
              </a:rPr>
              <a:t>安全</a:t>
            </a:r>
            <a:endParaRPr lang="zh-CN" altLang="en-US" dirty="0">
              <a:solidFill>
                <a:schemeClr val="bg2"/>
              </a:solidFill>
            </a:endParaRPr>
          </a:p>
        </p:txBody>
      </p:sp>
      <p:sp>
        <p:nvSpPr>
          <p:cNvPr id="15" name="内容占位符 5"/>
          <p:cNvSpPr txBox="1"/>
          <p:nvPr/>
        </p:nvSpPr>
        <p:spPr>
          <a:xfrm>
            <a:off x="264615" y="2209510"/>
            <a:ext cx="8352928" cy="2952328"/>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800" dirty="0"/>
              <a:t>1</a:t>
            </a:r>
            <a:r>
              <a:rPr lang="zh-CN" altLang="zh-CN" sz="1800" dirty="0"/>
              <a:t>）封杀标签法</a:t>
            </a:r>
            <a:r>
              <a:rPr lang="en-US" altLang="zh-CN" sz="1800" dirty="0"/>
              <a:t>(Kill tag</a:t>
            </a:r>
            <a:r>
              <a:rPr lang="en-US" altLang="zh-CN" sz="1800" dirty="0" smtClean="0"/>
              <a:t>)</a:t>
            </a:r>
            <a:endParaRPr lang="en-US" altLang="zh-CN" sz="1800" dirty="0" smtClean="0"/>
          </a:p>
          <a:p>
            <a:r>
              <a:rPr lang="en-US" altLang="zh-CN" sz="1800" dirty="0"/>
              <a:t>2</a:t>
            </a:r>
            <a:r>
              <a:rPr lang="zh-CN" altLang="zh-CN" sz="1800" dirty="0"/>
              <a:t>）阻塞标签</a:t>
            </a:r>
            <a:r>
              <a:rPr lang="en-US" altLang="zh-CN" sz="1800" dirty="0"/>
              <a:t>(Blocker Tag)</a:t>
            </a:r>
            <a:endParaRPr lang="zh-CN" altLang="zh-CN" sz="1800" dirty="0"/>
          </a:p>
          <a:p>
            <a:r>
              <a:rPr lang="en-US" altLang="zh-CN" sz="1800" dirty="0"/>
              <a:t>3</a:t>
            </a:r>
            <a:r>
              <a:rPr lang="zh-CN" altLang="zh-CN" sz="1800" dirty="0"/>
              <a:t>）裁剪标签法</a:t>
            </a:r>
            <a:r>
              <a:rPr lang="en-US" altLang="zh-CN" sz="1800" dirty="0"/>
              <a:t>(</a:t>
            </a:r>
            <a:r>
              <a:rPr lang="en-US" altLang="zh-CN" sz="1800" dirty="0" err="1"/>
              <a:t>Sclipped</a:t>
            </a:r>
            <a:r>
              <a:rPr lang="en-US" altLang="zh-CN" sz="1800" dirty="0"/>
              <a:t> tag)</a:t>
            </a:r>
            <a:endParaRPr lang="zh-CN" altLang="zh-CN" sz="1800" dirty="0"/>
          </a:p>
          <a:p>
            <a:r>
              <a:rPr lang="en-US" altLang="zh-CN" sz="1800" dirty="0"/>
              <a:t>4</a:t>
            </a:r>
            <a:r>
              <a:rPr lang="zh-CN" altLang="zh-CN" sz="1800" dirty="0"/>
              <a:t>）法拉第罩法</a:t>
            </a:r>
            <a:r>
              <a:rPr lang="en-US" altLang="zh-CN" sz="1800" dirty="0"/>
              <a:t>(Faraday cage)</a:t>
            </a:r>
            <a:endParaRPr lang="zh-CN" altLang="zh-CN" sz="1800" dirty="0"/>
          </a:p>
          <a:p>
            <a:r>
              <a:rPr lang="en-US" altLang="zh-CN" sz="1800" dirty="0"/>
              <a:t>5</a:t>
            </a:r>
            <a:r>
              <a:rPr lang="zh-CN" altLang="zh-CN" sz="1800" dirty="0"/>
              <a:t>）主动干扰法</a:t>
            </a:r>
            <a:r>
              <a:rPr lang="en-US" altLang="zh-CN" sz="1800" dirty="0"/>
              <a:t>(Active Interference)</a:t>
            </a:r>
            <a:endParaRPr lang="zh-CN" altLang="zh-CN" sz="1800" dirty="0"/>
          </a:p>
          <a:p>
            <a:r>
              <a:rPr lang="en-US" altLang="zh-CN" sz="1800" dirty="0"/>
              <a:t>6</a:t>
            </a:r>
            <a:r>
              <a:rPr lang="zh-CN" altLang="zh-CN" sz="1800" dirty="0"/>
              <a:t>）夹子标签</a:t>
            </a:r>
            <a:r>
              <a:rPr lang="en-US" altLang="zh-CN" sz="1800" dirty="0"/>
              <a:t>(Clipped Tag)</a:t>
            </a:r>
            <a:endParaRPr lang="zh-CN" altLang="zh-CN" sz="1800" dirty="0"/>
          </a:p>
          <a:p>
            <a:r>
              <a:rPr lang="en-US" altLang="zh-CN" sz="1800" dirty="0"/>
              <a:t>7</a:t>
            </a:r>
            <a:r>
              <a:rPr lang="zh-CN" altLang="zh-CN" sz="1800" dirty="0"/>
              <a:t>）假名标签</a:t>
            </a:r>
            <a:r>
              <a:rPr lang="en-US" altLang="zh-CN" sz="1800" dirty="0"/>
              <a:t>(Tag Pseudonyms)</a:t>
            </a:r>
            <a:endParaRPr lang="zh-CN" altLang="zh-CN" sz="1800" dirty="0"/>
          </a:p>
          <a:p>
            <a:r>
              <a:rPr lang="en-US" altLang="zh-CN" sz="1800" dirty="0"/>
              <a:t>8</a:t>
            </a:r>
            <a:r>
              <a:rPr lang="zh-CN" altLang="zh-CN" sz="1800" dirty="0"/>
              <a:t>）天线能量分析</a:t>
            </a:r>
            <a:r>
              <a:rPr lang="en-US" altLang="zh-CN" sz="1800" dirty="0"/>
              <a:t>(Antenna-Energy Analysis</a:t>
            </a:r>
            <a:r>
              <a:rPr lang="en-US" altLang="zh-CN" sz="1800" dirty="0" smtClean="0"/>
              <a:t>) </a:t>
            </a:r>
            <a:r>
              <a:rPr lang="zh-CN" altLang="zh-CN" sz="1800" dirty="0" smtClean="0">
                <a:solidFill>
                  <a:srgbClr val="FF0000"/>
                </a:solidFill>
              </a:rPr>
              <a:t>路由器定位</a:t>
            </a:r>
            <a:endParaRPr lang="zh-CN" altLang="zh-CN" sz="1800" dirty="0" smtClean="0">
              <a:solidFill>
                <a:srgbClr val="FF0000"/>
              </a:solidFill>
            </a:endParaRPr>
          </a:p>
        </p:txBody>
      </p:sp>
      <p:sp>
        <p:nvSpPr>
          <p:cNvPr id="8" name="五边形 7"/>
          <p:cNvSpPr/>
          <p:nvPr/>
        </p:nvSpPr>
        <p:spPr>
          <a:xfrm>
            <a:off x="-74407" y="1196752"/>
            <a:ext cx="198211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1. </a:t>
            </a:r>
            <a:r>
              <a:rPr lang="zh-CN" altLang="zh-CN" dirty="0">
                <a:solidFill>
                  <a:schemeClr val="bg2"/>
                </a:solidFill>
              </a:rPr>
              <a:t>物理层安全</a:t>
            </a:r>
            <a:endParaRPr lang="zh-CN" altLang="zh-CN" dirty="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720" y="3501008"/>
            <a:ext cx="184731" cy="369332"/>
          </a:xfrm>
          <a:prstGeom prst="rect">
            <a:avLst/>
          </a:prstGeom>
          <a:noFill/>
        </p:spPr>
        <p:txBody>
          <a:bodyPr wrap="none" rtlCol="0">
            <a:spAutoFit/>
          </a:bodyPr>
          <a:lstStyle/>
          <a:p>
            <a:endParaRPr lang="zh-CN" altLang="en-US" dirty="0"/>
          </a:p>
        </p:txBody>
      </p:sp>
      <p:grpSp>
        <p:nvGrpSpPr>
          <p:cNvPr id="14" name="组合 13"/>
          <p:cNvGrpSpPr/>
          <p:nvPr/>
        </p:nvGrpSpPr>
        <p:grpSpPr>
          <a:xfrm>
            <a:off x="0" y="404664"/>
            <a:ext cx="4046351" cy="548655"/>
            <a:chOff x="0" y="1080145"/>
            <a:chExt cx="3131840" cy="548655"/>
          </a:xfrm>
        </p:grpSpPr>
        <p:sp>
          <p:nvSpPr>
            <p:cNvPr id="13" name="五边形 12"/>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3" name="TextBox 2"/>
            <p:cNvSpPr txBox="1"/>
            <p:nvPr/>
          </p:nvSpPr>
          <p:spPr>
            <a:xfrm>
              <a:off x="204810" y="1098550"/>
              <a:ext cx="2247174" cy="461665"/>
            </a:xfrm>
            <a:prstGeom prst="rect">
              <a:avLst/>
            </a:prstGeom>
            <a:noFill/>
          </p:spPr>
          <p:txBody>
            <a:bodyPr wrap="none" rtlCol="0">
              <a:spAutoFit/>
            </a:bodyPr>
            <a:lstStyle/>
            <a:p>
              <a:r>
                <a:rPr lang="en-US" altLang="zh-CN" sz="2400" dirty="0">
                  <a:solidFill>
                    <a:schemeClr val="bg2"/>
                  </a:solidFill>
                </a:rPr>
                <a:t>8.2.2 RFID</a:t>
              </a:r>
              <a:r>
                <a:rPr lang="zh-CN" altLang="zh-CN" sz="2400" dirty="0">
                  <a:solidFill>
                    <a:schemeClr val="bg2"/>
                  </a:solidFill>
                </a:rPr>
                <a:t>安全技术</a:t>
              </a:r>
              <a:endParaRPr lang="zh-CN" altLang="zh-CN" sz="2400" dirty="0">
                <a:solidFill>
                  <a:schemeClr val="bg2"/>
                </a:solidFill>
              </a:endParaRPr>
            </a:p>
          </p:txBody>
        </p:sp>
      </p:grpSp>
      <p:sp>
        <p:nvSpPr>
          <p:cNvPr id="17" name="TextBox 16"/>
          <p:cNvSpPr txBox="1"/>
          <p:nvPr/>
        </p:nvSpPr>
        <p:spPr>
          <a:xfrm>
            <a:off x="2535586" y="6412686"/>
            <a:ext cx="4724371"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a:solidFill>
                  <a:schemeClr val="bg2"/>
                </a:solidFill>
              </a:rPr>
              <a:t>8</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物联网感知层安全</a:t>
            </a:r>
            <a:r>
              <a:rPr lang="en-US" altLang="zh-CN"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a:t>
            </a:r>
            <a:r>
              <a:rPr lang="en-US" altLang="zh-CN" dirty="0" smtClean="0">
                <a:solidFill>
                  <a:schemeClr val="bg2"/>
                </a:solidFill>
              </a:rPr>
              <a:t>FRID</a:t>
            </a:r>
            <a:r>
              <a:rPr lang="zh-CN" altLang="en-US" dirty="0" smtClean="0">
                <a:solidFill>
                  <a:schemeClr val="bg2"/>
                </a:solidFill>
              </a:rPr>
              <a:t>安全</a:t>
            </a:r>
            <a:endParaRPr lang="zh-CN" altLang="en-US" dirty="0">
              <a:solidFill>
                <a:schemeClr val="bg2"/>
              </a:solidFill>
            </a:endParaRPr>
          </a:p>
        </p:txBody>
      </p:sp>
      <p:sp>
        <p:nvSpPr>
          <p:cNvPr id="15" name="内容占位符 5"/>
          <p:cNvSpPr txBox="1"/>
          <p:nvPr/>
        </p:nvSpPr>
        <p:spPr>
          <a:xfrm>
            <a:off x="264615" y="2209510"/>
            <a:ext cx="8352928" cy="2952328"/>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800" dirty="0"/>
              <a:t>1</a:t>
            </a:r>
            <a:r>
              <a:rPr lang="zh-CN" altLang="zh-CN" sz="1800" dirty="0"/>
              <a:t>）</a:t>
            </a:r>
            <a:r>
              <a:rPr lang="en-US" altLang="zh-CN" sz="1800" dirty="0"/>
              <a:t>Hash-Lock</a:t>
            </a:r>
            <a:r>
              <a:rPr lang="zh-CN" altLang="zh-CN" sz="1800" dirty="0" smtClean="0"/>
              <a:t>协议</a:t>
            </a:r>
            <a:endParaRPr lang="en-US" altLang="zh-CN" sz="1800" dirty="0" smtClean="0"/>
          </a:p>
          <a:p>
            <a:r>
              <a:rPr lang="en-US" altLang="zh-CN" sz="1800" dirty="0"/>
              <a:t>2</a:t>
            </a:r>
            <a:r>
              <a:rPr lang="zh-CN" altLang="zh-CN" sz="1800" dirty="0"/>
              <a:t>）随机化</a:t>
            </a:r>
            <a:r>
              <a:rPr lang="en-US" altLang="zh-CN" sz="1800" dirty="0"/>
              <a:t>Hash-Lock</a:t>
            </a:r>
            <a:r>
              <a:rPr lang="zh-CN" altLang="zh-CN" sz="1800" dirty="0"/>
              <a:t>协议</a:t>
            </a:r>
            <a:endParaRPr lang="zh-CN" altLang="zh-CN" sz="1800" dirty="0"/>
          </a:p>
          <a:p>
            <a:r>
              <a:rPr lang="en-US" altLang="zh-CN" sz="1800" dirty="0"/>
              <a:t>3</a:t>
            </a:r>
            <a:r>
              <a:rPr lang="zh-CN" altLang="zh-CN" sz="1800" dirty="0"/>
              <a:t>）</a:t>
            </a:r>
            <a:r>
              <a:rPr lang="en-US" altLang="zh-CN" sz="1800" dirty="0"/>
              <a:t>Hash</a:t>
            </a:r>
            <a:r>
              <a:rPr lang="zh-CN" altLang="zh-CN" sz="1800" dirty="0"/>
              <a:t>链协议</a:t>
            </a:r>
            <a:endParaRPr lang="zh-CN" altLang="zh-CN" sz="1800" dirty="0"/>
          </a:p>
          <a:p>
            <a:r>
              <a:rPr lang="en-US" altLang="zh-CN" sz="1800" dirty="0"/>
              <a:t>4</a:t>
            </a:r>
            <a:r>
              <a:rPr lang="zh-CN" altLang="zh-CN" sz="1800" dirty="0"/>
              <a:t>）基于杂凑的</a:t>
            </a:r>
            <a:r>
              <a:rPr lang="en-US" altLang="zh-CN" sz="1800" dirty="0"/>
              <a:t>ID</a:t>
            </a:r>
            <a:r>
              <a:rPr lang="zh-CN" altLang="zh-CN" sz="1800" dirty="0"/>
              <a:t>变化协议</a:t>
            </a:r>
            <a:endParaRPr lang="zh-CN" altLang="zh-CN" sz="1800" dirty="0"/>
          </a:p>
          <a:p>
            <a:r>
              <a:rPr lang="en-US" altLang="zh-CN" sz="1800" dirty="0"/>
              <a:t>5</a:t>
            </a:r>
            <a:r>
              <a:rPr lang="zh-CN" altLang="zh-CN" sz="1800" dirty="0"/>
              <a:t>）数字图书馆</a:t>
            </a:r>
            <a:r>
              <a:rPr lang="en-US" altLang="zh-CN" sz="1800" dirty="0"/>
              <a:t>RFID</a:t>
            </a:r>
            <a:r>
              <a:rPr lang="zh-CN" altLang="zh-CN" sz="1800" dirty="0"/>
              <a:t>协议</a:t>
            </a:r>
            <a:endParaRPr lang="zh-CN" altLang="zh-CN" sz="1800" dirty="0"/>
          </a:p>
          <a:p>
            <a:r>
              <a:rPr lang="en-US" altLang="zh-CN" sz="1800" dirty="0"/>
              <a:t>6</a:t>
            </a:r>
            <a:r>
              <a:rPr lang="zh-CN" altLang="zh-CN" sz="1800" dirty="0"/>
              <a:t>）分布式职</a:t>
            </a:r>
            <a:r>
              <a:rPr lang="en-US" altLang="zh-CN" sz="1800" dirty="0"/>
              <a:t>ID</a:t>
            </a:r>
            <a:r>
              <a:rPr lang="zh-CN" altLang="zh-CN" sz="1800" dirty="0"/>
              <a:t>询问一应答认证协议</a:t>
            </a:r>
            <a:endParaRPr lang="zh-CN" altLang="zh-CN" sz="1800" dirty="0"/>
          </a:p>
          <a:p>
            <a:r>
              <a:rPr lang="en-US" altLang="zh-CN" sz="1800" dirty="0"/>
              <a:t>7</a:t>
            </a:r>
            <a:r>
              <a:rPr lang="zh-CN" altLang="zh-CN" sz="1800" dirty="0"/>
              <a:t>）</a:t>
            </a:r>
            <a:r>
              <a:rPr lang="en-US" altLang="zh-CN" sz="1800" dirty="0"/>
              <a:t>LCAP</a:t>
            </a:r>
            <a:r>
              <a:rPr lang="zh-CN" altLang="zh-CN" sz="1800" dirty="0"/>
              <a:t>协议</a:t>
            </a:r>
            <a:endParaRPr lang="zh-CN" altLang="zh-CN" sz="1800" dirty="0"/>
          </a:p>
          <a:p>
            <a:r>
              <a:rPr lang="en-US" altLang="zh-CN" sz="1800" dirty="0"/>
              <a:t>8</a:t>
            </a:r>
            <a:r>
              <a:rPr lang="zh-CN" altLang="zh-CN" sz="1800" dirty="0"/>
              <a:t>）再次加密机制</a:t>
            </a:r>
            <a:r>
              <a:rPr lang="en-US" altLang="zh-CN" sz="1800" dirty="0"/>
              <a:t>(Re-encryption)</a:t>
            </a:r>
            <a:endParaRPr lang="zh-CN" altLang="zh-CN" sz="1800" dirty="0"/>
          </a:p>
          <a:p>
            <a:endParaRPr lang="zh-CN" altLang="zh-CN" sz="1800" dirty="0"/>
          </a:p>
        </p:txBody>
      </p:sp>
      <p:sp>
        <p:nvSpPr>
          <p:cNvPr id="8" name="五边形 7"/>
          <p:cNvSpPr/>
          <p:nvPr/>
        </p:nvSpPr>
        <p:spPr>
          <a:xfrm>
            <a:off x="-74406" y="1196752"/>
            <a:ext cx="2310858"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2"/>
                </a:solidFill>
              </a:rPr>
              <a:t>2. RFID</a:t>
            </a:r>
            <a:r>
              <a:rPr lang="zh-CN" altLang="zh-CN" dirty="0">
                <a:solidFill>
                  <a:schemeClr val="bg2"/>
                </a:solidFill>
              </a:rPr>
              <a:t>协议层安全</a:t>
            </a:r>
            <a:endParaRPr lang="zh-CN" altLang="zh-CN" dirty="0">
              <a:solidFill>
                <a:schemeClr val="bg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配色方案 来自PPT识色盒">
      <a:dk1>
        <a:srgbClr val="111111"/>
      </a:dk1>
      <a:lt1>
        <a:srgbClr val="FFFFFF"/>
      </a:lt1>
      <a:dk2>
        <a:srgbClr val="777777"/>
      </a:dk2>
      <a:lt2>
        <a:srgbClr val="B2B2B2"/>
      </a:lt2>
      <a:accent1>
        <a:srgbClr val="E7712F"/>
      </a:accent1>
      <a:accent2>
        <a:srgbClr val="EF993C"/>
      </a:accent2>
      <a:accent3>
        <a:srgbClr val="2B70B3"/>
      </a:accent3>
      <a:accent4>
        <a:srgbClr val="1D3752"/>
      </a:accent4>
      <a:accent5>
        <a:srgbClr val="2B5D6F"/>
      </a:accent5>
      <a:accent6>
        <a:srgbClr val="E5BD5C"/>
      </a:accent6>
      <a:hlink>
        <a:srgbClr val="373737"/>
      </a:hlink>
      <a:folHlink>
        <a:srgbClr val="6E6E6E"/>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7579</Words>
  <Application>WPS 演示</Application>
  <PresentationFormat>全屏显示(4:3)</PresentationFormat>
  <Paragraphs>367</Paragraphs>
  <Slides>30</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宋体</vt:lpstr>
      <vt:lpstr>Wingdings</vt:lpstr>
      <vt:lpstr>微软雅黑</vt:lpstr>
      <vt:lpstr>Arial Unicode MS</vt:lpstr>
      <vt:lpstr>Calibri</vt:lpstr>
      <vt:lpstr>Office 主题​​</vt:lpstr>
      <vt:lpstr>第8章 物联网感知层安全</vt:lpstr>
      <vt:lpstr>PowerPoint 演示文稿</vt:lpstr>
      <vt:lpstr>8.1 感知层安全概述</vt:lpstr>
      <vt:lpstr>PowerPoint 演示文稿</vt:lpstr>
      <vt:lpstr>PowerPoint 演示文稿</vt:lpstr>
      <vt:lpstr>8.2  RFID安全</vt:lpstr>
      <vt:lpstr>PowerPoint 演示文稿</vt:lpstr>
      <vt:lpstr>PowerPoint 演示文稿</vt:lpstr>
      <vt:lpstr>PowerPoint 演示文稿</vt:lpstr>
      <vt:lpstr>8.3  传感器网络安全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liangdiny</cp:lastModifiedBy>
  <cp:revision>116</cp:revision>
  <dcterms:created xsi:type="dcterms:W3CDTF">2014-04-02T09:55:00Z</dcterms:created>
  <dcterms:modified xsi:type="dcterms:W3CDTF">2017-11-14T14:15:40Z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