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8"/>
  </p:notesMasterIdLst>
  <p:sldIdLst>
    <p:sldId id="256" r:id="rId2"/>
    <p:sldId id="257" r:id="rId3"/>
    <p:sldId id="258" r:id="rId4"/>
    <p:sldId id="294" r:id="rId5"/>
    <p:sldId id="296" r:id="rId6"/>
    <p:sldId id="295" r:id="rId7"/>
    <p:sldId id="299" r:id="rId8"/>
    <p:sldId id="297" r:id="rId9"/>
    <p:sldId id="300" r:id="rId10"/>
    <p:sldId id="306" r:id="rId11"/>
    <p:sldId id="307" r:id="rId12"/>
    <p:sldId id="305" r:id="rId13"/>
    <p:sldId id="322" r:id="rId14"/>
    <p:sldId id="348" r:id="rId15"/>
    <p:sldId id="323" r:id="rId16"/>
    <p:sldId id="347" r:id="rId17"/>
    <p:sldId id="324" r:id="rId18"/>
    <p:sldId id="325" r:id="rId19"/>
    <p:sldId id="326" r:id="rId20"/>
    <p:sldId id="327" r:id="rId21"/>
    <p:sldId id="301" r:id="rId22"/>
    <p:sldId id="309" r:id="rId23"/>
    <p:sldId id="349" r:id="rId24"/>
    <p:sldId id="330" r:id="rId25"/>
    <p:sldId id="329" r:id="rId26"/>
    <p:sldId id="350" r:id="rId27"/>
    <p:sldId id="331" r:id="rId28"/>
    <p:sldId id="332" r:id="rId29"/>
    <p:sldId id="351" r:id="rId30"/>
    <p:sldId id="352" r:id="rId31"/>
    <p:sldId id="353" r:id="rId32"/>
    <p:sldId id="302" r:id="rId33"/>
    <p:sldId id="313" r:id="rId34"/>
    <p:sldId id="354" r:id="rId35"/>
    <p:sldId id="336" r:id="rId36"/>
    <p:sldId id="355" r:id="rId37"/>
    <p:sldId id="337" r:id="rId38"/>
    <p:sldId id="356" r:id="rId39"/>
    <p:sldId id="303" r:id="rId40"/>
    <p:sldId id="316" r:id="rId41"/>
    <p:sldId id="357" r:id="rId42"/>
    <p:sldId id="358" r:id="rId43"/>
    <p:sldId id="359" r:id="rId44"/>
    <p:sldId id="338" r:id="rId45"/>
    <p:sldId id="360" r:id="rId46"/>
    <p:sldId id="361" r:id="rId47"/>
    <p:sldId id="362" r:id="rId48"/>
    <p:sldId id="363" r:id="rId49"/>
    <p:sldId id="339" r:id="rId50"/>
    <p:sldId id="364" r:id="rId51"/>
    <p:sldId id="365" r:id="rId52"/>
    <p:sldId id="340" r:id="rId53"/>
    <p:sldId id="366" r:id="rId54"/>
    <p:sldId id="367" r:id="rId55"/>
    <p:sldId id="341" r:id="rId56"/>
    <p:sldId id="368" r:id="rId57"/>
    <p:sldId id="369" r:id="rId58"/>
    <p:sldId id="342" r:id="rId59"/>
    <p:sldId id="370" r:id="rId60"/>
    <p:sldId id="371" r:id="rId61"/>
    <p:sldId id="304" r:id="rId62"/>
    <p:sldId id="318" r:id="rId63"/>
    <p:sldId id="343" r:id="rId64"/>
    <p:sldId id="373" r:id="rId65"/>
    <p:sldId id="374" r:id="rId66"/>
    <p:sldId id="344" r:id="rId67"/>
    <p:sldId id="375" r:id="rId68"/>
    <p:sldId id="345" r:id="rId69"/>
    <p:sldId id="376" r:id="rId70"/>
    <p:sldId id="377" r:id="rId71"/>
    <p:sldId id="378" r:id="rId72"/>
    <p:sldId id="379" r:id="rId73"/>
    <p:sldId id="380" r:id="rId74"/>
    <p:sldId id="346" r:id="rId75"/>
    <p:sldId id="381" r:id="rId76"/>
    <p:sldId id="382" r:id="rId77"/>
  </p:sldIdLst>
  <p:sldSz cx="9144000" cy="6858000" type="screen4x3"/>
  <p:notesSz cx="6858000" cy="9144000"/>
  <p:embeddedFontLst>
    <p:embeddedFont>
      <p:font typeface="微软雅黑" panose="020B0503020204020204" pitchFamily="34" charset="-122"/>
      <p:regular r:id="rId79"/>
      <p:bold r:id="rId80"/>
    </p:embeddedFont>
    <p:embeddedFont>
      <p:font typeface="Calibri" panose="020F0502020204030204" pitchFamily="34" charset="0"/>
      <p:regular r:id="rId81"/>
      <p:bold r:id="rId82"/>
      <p:italic r:id="rId83"/>
      <p:boldItalic r:id="rId8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92" y="72"/>
      </p:cViewPr>
      <p:guideLst>
        <p:guide orient="horz" pos="2160"/>
        <p:guide pos="2880"/>
      </p:guideLst>
    </p:cSldViewPr>
  </p:slid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6.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1.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2.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5.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font" Target="fonts/font3.fntdata"/><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70274C-D041-4423-A794-D4BBF599C9FA}" type="datetimeFigureOut">
              <a:rPr lang="zh-CN" altLang="en-US" smtClean="0"/>
              <a:t>2017/11/16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ECE3C-FE67-45E2-989B-8AFD3E5ADAAF}" type="slidenum">
              <a:rPr lang="zh-CN" altLang="en-US" smtClean="0"/>
              <a:t>‹#›</a:t>
            </a:fld>
            <a:endParaRPr lang="zh-CN" altLang="en-US"/>
          </a:p>
        </p:txBody>
      </p:sp>
    </p:spTree>
    <p:extLst>
      <p:ext uri="{BB962C8B-B14F-4D97-AF65-F5344CB8AC3E}">
        <p14:creationId xmlns:p14="http://schemas.microsoft.com/office/powerpoint/2010/main" val="352190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CECE3C-FE67-45E2-989B-8AFD3E5ADAAF}" type="slidenum">
              <a:rPr lang="zh-CN" altLang="en-US" smtClean="0"/>
              <a:t>6</a:t>
            </a:fld>
            <a:endParaRPr lang="zh-CN" altLang="en-US"/>
          </a:p>
        </p:txBody>
      </p:sp>
    </p:spTree>
    <p:extLst>
      <p:ext uri="{BB962C8B-B14F-4D97-AF65-F5344CB8AC3E}">
        <p14:creationId xmlns:p14="http://schemas.microsoft.com/office/powerpoint/2010/main" val="277513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564904"/>
            <a:ext cx="7772400" cy="1470025"/>
          </a:xfr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66190CF0-DF98-4D2E-96D5-87D8DCAB4F5F}" type="datetimeFigureOut">
              <a:rPr lang="zh-CN" altLang="en-US" smtClean="0"/>
              <a:pPr/>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1222CD-E3C2-480D-8A0A-AB0483A3D483}" type="slidenum">
              <a:rPr lang="zh-CN" altLang="en-US" smtClean="0"/>
              <a:pPr/>
              <a:t>‹#›</a:t>
            </a:fld>
            <a:endParaRPr lang="zh-CN" altLang="en-US"/>
          </a:p>
        </p:txBody>
      </p:sp>
      <p:sp>
        <p:nvSpPr>
          <p:cNvPr id="8" name="矩形 7"/>
          <p:cNvSpPr/>
          <p:nvPr userDrawn="1"/>
        </p:nvSpPr>
        <p:spPr>
          <a:xfrm>
            <a:off x="0" y="0"/>
            <a:ext cx="9144000" cy="1916832"/>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9" name="矩形 8"/>
          <p:cNvSpPr/>
          <p:nvPr userDrawn="1"/>
        </p:nvSpPr>
        <p:spPr>
          <a:xfrm>
            <a:off x="-35416" y="4941168"/>
            <a:ext cx="9179416" cy="1916832"/>
          </a:xfrm>
          <a:prstGeom prst="rect">
            <a:avLst/>
          </a:prstGeom>
          <a:solidFill>
            <a:schemeClr val="accent4">
              <a:lumMod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89061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6190CF0-DF98-4D2E-96D5-87D8DCAB4F5F}" type="datetimeFigureOut">
              <a:rPr lang="zh-CN" altLang="en-US" smtClean="0"/>
              <a:pPr/>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1222CD-E3C2-480D-8A0A-AB0483A3D483}" type="slidenum">
              <a:rPr lang="zh-CN" altLang="en-US" smtClean="0"/>
              <a:pPr/>
              <a:t>‹#›</a:t>
            </a:fld>
            <a:endParaRPr lang="zh-CN" altLang="en-US"/>
          </a:p>
        </p:txBody>
      </p:sp>
      <p:sp>
        <p:nvSpPr>
          <p:cNvPr id="7" name="矩形 6"/>
          <p:cNvSpPr/>
          <p:nvPr userDrawn="1"/>
        </p:nvSpPr>
        <p:spPr>
          <a:xfrm>
            <a:off x="-26126" y="548680"/>
            <a:ext cx="9196252" cy="93610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400" dirty="0" smtClean="0"/>
              <a:t>     目录</a:t>
            </a:r>
            <a:endParaRPr lang="zh-CN" altLang="en-US" sz="4400" dirty="0"/>
          </a:p>
        </p:txBody>
      </p:sp>
      <p:grpSp>
        <p:nvGrpSpPr>
          <p:cNvPr id="3" name="组合 2"/>
          <p:cNvGrpSpPr/>
          <p:nvPr userDrawn="1"/>
        </p:nvGrpSpPr>
        <p:grpSpPr>
          <a:xfrm>
            <a:off x="2411928" y="1742836"/>
            <a:ext cx="6192688" cy="602906"/>
            <a:chOff x="2411760" y="1847599"/>
            <a:chExt cx="6192688" cy="602906"/>
          </a:xfrm>
        </p:grpSpPr>
        <p:grpSp>
          <p:nvGrpSpPr>
            <p:cNvPr id="22" name="组合 21"/>
            <p:cNvGrpSpPr/>
            <p:nvPr userDrawn="1"/>
          </p:nvGrpSpPr>
          <p:grpSpPr>
            <a:xfrm>
              <a:off x="2411760" y="1847599"/>
              <a:ext cx="6192688" cy="132939"/>
              <a:chOff x="1187624" y="2375169"/>
              <a:chExt cx="4536504" cy="45719"/>
            </a:xfrm>
          </p:grpSpPr>
          <p:cxnSp>
            <p:nvCxnSpPr>
              <p:cNvPr id="23" name="直接连接符 22"/>
              <p:cNvCxnSpPr/>
              <p:nvPr userDrawn="1"/>
            </p:nvCxnSpPr>
            <p:spPr>
              <a:xfrm>
                <a:off x="1187624" y="2420888"/>
                <a:ext cx="4536504"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a:off x="1187624" y="2375169"/>
                <a:ext cx="1296144"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userDrawn="1"/>
          </p:nvSpPr>
          <p:spPr>
            <a:xfrm>
              <a:off x="2411760" y="1988840"/>
              <a:ext cx="4104456" cy="461665"/>
            </a:xfrm>
            <a:prstGeom prst="rect">
              <a:avLst/>
            </a:prstGeom>
            <a:noFill/>
          </p:spPr>
          <p:txBody>
            <a:bodyPr wrap="square" rtlCol="0">
              <a:spAutoFit/>
            </a:bodyPr>
            <a:lstStyle/>
            <a:p>
              <a:r>
                <a:rPr lang="en-US" altLang="zh-CN" sz="2400" dirty="0" smtClean="0"/>
                <a:t>9.1 </a:t>
              </a:r>
              <a:r>
                <a:rPr lang="zh-CN" altLang="zh-CN" sz="2400" kern="1200" dirty="0" smtClean="0">
                  <a:solidFill>
                    <a:schemeClr val="tx1"/>
                  </a:solidFill>
                  <a:effectLst/>
                  <a:latin typeface="+mn-lt"/>
                  <a:ea typeface="+mn-ea"/>
                  <a:cs typeface="+mn-cs"/>
                </a:rPr>
                <a:t>网络层安全需求</a:t>
              </a:r>
              <a:endParaRPr lang="zh-CN" altLang="en-US" sz="2400" dirty="0"/>
            </a:p>
          </p:txBody>
        </p:sp>
      </p:grpSp>
      <p:grpSp>
        <p:nvGrpSpPr>
          <p:cNvPr id="8" name="组合 7"/>
          <p:cNvGrpSpPr/>
          <p:nvPr userDrawn="1"/>
        </p:nvGrpSpPr>
        <p:grpSpPr>
          <a:xfrm>
            <a:off x="2415210" y="2472887"/>
            <a:ext cx="6193557" cy="628042"/>
            <a:chOff x="2415210" y="2472887"/>
            <a:chExt cx="6193557" cy="628042"/>
          </a:xfrm>
        </p:grpSpPr>
        <p:sp>
          <p:nvSpPr>
            <p:cNvPr id="30" name="文本框 29"/>
            <p:cNvSpPr txBox="1"/>
            <p:nvPr userDrawn="1"/>
          </p:nvSpPr>
          <p:spPr>
            <a:xfrm>
              <a:off x="2415210" y="2639264"/>
              <a:ext cx="4104456" cy="461665"/>
            </a:xfrm>
            <a:prstGeom prst="rect">
              <a:avLst/>
            </a:prstGeom>
            <a:noFill/>
          </p:spPr>
          <p:txBody>
            <a:bodyPr wrap="square" rtlCol="0">
              <a:spAutoFit/>
            </a:bodyPr>
            <a:lstStyle/>
            <a:p>
              <a:r>
                <a:rPr lang="en-US" altLang="zh-CN" sz="2400" dirty="0" smtClean="0"/>
                <a:t>9.2 </a:t>
              </a:r>
              <a:r>
                <a:rPr lang="zh-CN" altLang="en-US" sz="2400" kern="1200" dirty="0" smtClean="0">
                  <a:solidFill>
                    <a:schemeClr val="tx1"/>
                  </a:solidFill>
                  <a:effectLst/>
                  <a:latin typeface="+mn-lt"/>
                  <a:ea typeface="+mn-ea"/>
                  <a:cs typeface="+mn-cs"/>
                </a:rPr>
                <a:t>物联网核心网安全</a:t>
              </a:r>
              <a:endParaRPr lang="zh-CN" altLang="en-US" sz="2400" dirty="0"/>
            </a:p>
          </p:txBody>
        </p:sp>
        <p:grpSp>
          <p:nvGrpSpPr>
            <p:cNvPr id="35" name="组合 34"/>
            <p:cNvGrpSpPr/>
            <p:nvPr userDrawn="1"/>
          </p:nvGrpSpPr>
          <p:grpSpPr>
            <a:xfrm>
              <a:off x="2416079" y="2472887"/>
              <a:ext cx="6192688" cy="132939"/>
              <a:chOff x="1187624" y="2375169"/>
              <a:chExt cx="4536504" cy="45719"/>
            </a:xfrm>
          </p:grpSpPr>
          <p:cxnSp>
            <p:nvCxnSpPr>
              <p:cNvPr id="36" name="直接连接符 35"/>
              <p:cNvCxnSpPr/>
              <p:nvPr userDrawn="1"/>
            </p:nvCxnSpPr>
            <p:spPr>
              <a:xfrm>
                <a:off x="1187624" y="2420888"/>
                <a:ext cx="4536504"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userDrawn="1"/>
            </p:nvSpPr>
            <p:spPr>
              <a:xfrm>
                <a:off x="1187624" y="2375169"/>
                <a:ext cx="1296144"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9" name="组合 8"/>
          <p:cNvGrpSpPr/>
          <p:nvPr userDrawn="1"/>
        </p:nvGrpSpPr>
        <p:grpSpPr>
          <a:xfrm>
            <a:off x="2410604" y="3230493"/>
            <a:ext cx="6199039" cy="652551"/>
            <a:chOff x="2409728" y="3163040"/>
            <a:chExt cx="6199039" cy="652551"/>
          </a:xfrm>
        </p:grpSpPr>
        <p:sp>
          <p:nvSpPr>
            <p:cNvPr id="31" name="文本框 30"/>
            <p:cNvSpPr txBox="1"/>
            <p:nvPr userDrawn="1"/>
          </p:nvSpPr>
          <p:spPr>
            <a:xfrm>
              <a:off x="2409728" y="3353926"/>
              <a:ext cx="4104456" cy="461665"/>
            </a:xfrm>
            <a:prstGeom prst="rect">
              <a:avLst/>
            </a:prstGeom>
            <a:noFill/>
          </p:spPr>
          <p:txBody>
            <a:bodyPr wrap="square" rtlCol="0">
              <a:spAutoFit/>
            </a:bodyPr>
            <a:lstStyle/>
            <a:p>
              <a:r>
                <a:rPr lang="en-US" altLang="zh-CN" sz="2400" dirty="0" smtClean="0"/>
                <a:t>9.3 </a:t>
              </a:r>
              <a:r>
                <a:rPr lang="zh-CN" altLang="en-US" sz="2400" dirty="0" smtClean="0"/>
                <a:t>下一代网络安全</a:t>
              </a:r>
              <a:endParaRPr lang="zh-CN" altLang="en-US" sz="2400" dirty="0"/>
            </a:p>
          </p:txBody>
        </p:sp>
        <p:grpSp>
          <p:nvGrpSpPr>
            <p:cNvPr id="38" name="组合 37"/>
            <p:cNvGrpSpPr/>
            <p:nvPr userDrawn="1"/>
          </p:nvGrpSpPr>
          <p:grpSpPr>
            <a:xfrm>
              <a:off x="2416079" y="3163040"/>
              <a:ext cx="6192688" cy="132939"/>
              <a:chOff x="1187624" y="2375169"/>
              <a:chExt cx="4536504" cy="45719"/>
            </a:xfrm>
          </p:grpSpPr>
          <p:cxnSp>
            <p:nvCxnSpPr>
              <p:cNvPr id="39" name="直接连接符 38"/>
              <p:cNvCxnSpPr/>
              <p:nvPr userDrawn="1"/>
            </p:nvCxnSpPr>
            <p:spPr>
              <a:xfrm>
                <a:off x="1187624" y="2420888"/>
                <a:ext cx="4536504"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0" name="矩形 39"/>
              <p:cNvSpPr/>
              <p:nvPr userDrawn="1"/>
            </p:nvSpPr>
            <p:spPr>
              <a:xfrm>
                <a:off x="1187624" y="2375169"/>
                <a:ext cx="1296144"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 name="组合 10"/>
          <p:cNvGrpSpPr/>
          <p:nvPr userDrawn="1"/>
        </p:nvGrpSpPr>
        <p:grpSpPr>
          <a:xfrm>
            <a:off x="2401512" y="4012608"/>
            <a:ext cx="6203104" cy="594603"/>
            <a:chOff x="2401512" y="3865635"/>
            <a:chExt cx="6203104" cy="594603"/>
          </a:xfrm>
        </p:grpSpPr>
        <p:sp>
          <p:nvSpPr>
            <p:cNvPr id="32" name="文本框 31"/>
            <p:cNvSpPr txBox="1"/>
            <p:nvPr userDrawn="1"/>
          </p:nvSpPr>
          <p:spPr>
            <a:xfrm>
              <a:off x="2401512" y="3998573"/>
              <a:ext cx="4104456" cy="461665"/>
            </a:xfrm>
            <a:prstGeom prst="rect">
              <a:avLst/>
            </a:prstGeom>
            <a:noFill/>
          </p:spPr>
          <p:txBody>
            <a:bodyPr wrap="square" rtlCol="0">
              <a:spAutoFit/>
            </a:bodyPr>
            <a:lstStyle/>
            <a:p>
              <a:r>
                <a:rPr lang="en-US" altLang="zh-CN" sz="2400" dirty="0" smtClean="0"/>
                <a:t>9.4 </a:t>
              </a:r>
              <a:r>
                <a:rPr lang="zh-CN" altLang="en-US" sz="2400" dirty="0" smtClean="0"/>
                <a:t>网络虚拟化的安全</a:t>
              </a:r>
              <a:endParaRPr lang="zh-CN" altLang="en-US" sz="2400" dirty="0"/>
            </a:p>
          </p:txBody>
        </p:sp>
        <p:grpSp>
          <p:nvGrpSpPr>
            <p:cNvPr id="41" name="组合 40"/>
            <p:cNvGrpSpPr/>
            <p:nvPr userDrawn="1"/>
          </p:nvGrpSpPr>
          <p:grpSpPr>
            <a:xfrm>
              <a:off x="2411928" y="3865635"/>
              <a:ext cx="6192688" cy="132939"/>
              <a:chOff x="1187624" y="2375169"/>
              <a:chExt cx="4536504" cy="45719"/>
            </a:xfrm>
          </p:grpSpPr>
          <p:cxnSp>
            <p:nvCxnSpPr>
              <p:cNvPr id="42" name="直接连接符 41"/>
              <p:cNvCxnSpPr/>
              <p:nvPr userDrawn="1"/>
            </p:nvCxnSpPr>
            <p:spPr>
              <a:xfrm>
                <a:off x="1187624" y="2420888"/>
                <a:ext cx="4536504"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userDrawn="1"/>
            </p:nvSpPr>
            <p:spPr>
              <a:xfrm>
                <a:off x="1187624" y="2375169"/>
                <a:ext cx="1296144"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7" name="组合 46"/>
          <p:cNvGrpSpPr/>
          <p:nvPr userDrawn="1"/>
        </p:nvGrpSpPr>
        <p:grpSpPr>
          <a:xfrm>
            <a:off x="2401512" y="4786747"/>
            <a:ext cx="6207255" cy="584488"/>
            <a:chOff x="2401512" y="4519102"/>
            <a:chExt cx="6207255" cy="584488"/>
          </a:xfrm>
        </p:grpSpPr>
        <p:sp>
          <p:nvSpPr>
            <p:cNvPr id="33" name="文本框 32"/>
            <p:cNvSpPr txBox="1"/>
            <p:nvPr userDrawn="1"/>
          </p:nvSpPr>
          <p:spPr>
            <a:xfrm>
              <a:off x="2401512" y="4641925"/>
              <a:ext cx="4104456" cy="461665"/>
            </a:xfrm>
            <a:prstGeom prst="rect">
              <a:avLst/>
            </a:prstGeom>
            <a:noFill/>
          </p:spPr>
          <p:txBody>
            <a:bodyPr wrap="square" rtlCol="0">
              <a:spAutoFit/>
            </a:bodyPr>
            <a:lstStyle/>
            <a:p>
              <a:r>
                <a:rPr lang="en-US" altLang="zh-CN" sz="2400" dirty="0" smtClean="0"/>
                <a:t>9.5 </a:t>
              </a:r>
              <a:r>
                <a:rPr lang="zh-CN" altLang="en-US" sz="2400" dirty="0" smtClean="0"/>
                <a:t>移动通信的接入安全</a:t>
              </a:r>
              <a:endParaRPr lang="zh-CN" altLang="en-US" sz="2400" dirty="0"/>
            </a:p>
          </p:txBody>
        </p:sp>
        <p:grpSp>
          <p:nvGrpSpPr>
            <p:cNvPr id="44" name="组合 43"/>
            <p:cNvGrpSpPr/>
            <p:nvPr userDrawn="1"/>
          </p:nvGrpSpPr>
          <p:grpSpPr>
            <a:xfrm>
              <a:off x="2416079" y="4519102"/>
              <a:ext cx="6192688" cy="132939"/>
              <a:chOff x="1187624" y="2375169"/>
              <a:chExt cx="4536504" cy="45719"/>
            </a:xfrm>
          </p:grpSpPr>
          <p:cxnSp>
            <p:nvCxnSpPr>
              <p:cNvPr id="45" name="直接连接符 44"/>
              <p:cNvCxnSpPr/>
              <p:nvPr userDrawn="1"/>
            </p:nvCxnSpPr>
            <p:spPr>
              <a:xfrm>
                <a:off x="1187624" y="2420888"/>
                <a:ext cx="4536504"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6" name="矩形 45"/>
              <p:cNvSpPr/>
              <p:nvPr userDrawn="1"/>
            </p:nvSpPr>
            <p:spPr>
              <a:xfrm>
                <a:off x="1187624" y="2375169"/>
                <a:ext cx="1296144"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1" name="组合 50"/>
          <p:cNvGrpSpPr/>
          <p:nvPr userDrawn="1"/>
        </p:nvGrpSpPr>
        <p:grpSpPr>
          <a:xfrm>
            <a:off x="2416079" y="5530539"/>
            <a:ext cx="6203104" cy="571520"/>
            <a:chOff x="2401512" y="5158449"/>
            <a:chExt cx="6203104" cy="571520"/>
          </a:xfrm>
        </p:grpSpPr>
        <p:sp>
          <p:nvSpPr>
            <p:cNvPr id="34" name="文本框 33"/>
            <p:cNvSpPr txBox="1"/>
            <p:nvPr userDrawn="1"/>
          </p:nvSpPr>
          <p:spPr>
            <a:xfrm>
              <a:off x="2401512" y="5268304"/>
              <a:ext cx="4104456" cy="461665"/>
            </a:xfrm>
            <a:prstGeom prst="rect">
              <a:avLst/>
            </a:prstGeom>
            <a:noFill/>
          </p:spPr>
          <p:txBody>
            <a:bodyPr wrap="square" rtlCol="0">
              <a:spAutoFit/>
            </a:bodyPr>
            <a:lstStyle/>
            <a:p>
              <a:r>
                <a:rPr lang="en-US" altLang="zh-CN" sz="2400" dirty="0" smtClean="0"/>
                <a:t>9.6 </a:t>
              </a:r>
              <a:r>
                <a:rPr lang="zh-CN" altLang="en-US" sz="2400" dirty="0" smtClean="0"/>
                <a:t>无线接入安全技术</a:t>
              </a:r>
              <a:endParaRPr lang="zh-CN" altLang="en-US" sz="2400" dirty="0"/>
            </a:p>
          </p:txBody>
        </p:sp>
        <p:grpSp>
          <p:nvGrpSpPr>
            <p:cNvPr id="48" name="组合 47"/>
            <p:cNvGrpSpPr/>
            <p:nvPr userDrawn="1"/>
          </p:nvGrpSpPr>
          <p:grpSpPr>
            <a:xfrm>
              <a:off x="2411928" y="5158449"/>
              <a:ext cx="6192688" cy="132939"/>
              <a:chOff x="1187624" y="2375169"/>
              <a:chExt cx="4536504" cy="45719"/>
            </a:xfrm>
          </p:grpSpPr>
          <p:cxnSp>
            <p:nvCxnSpPr>
              <p:cNvPr id="49" name="直接连接符 48"/>
              <p:cNvCxnSpPr/>
              <p:nvPr userDrawn="1"/>
            </p:nvCxnSpPr>
            <p:spPr>
              <a:xfrm>
                <a:off x="1187624" y="2420888"/>
                <a:ext cx="4536504"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50" name="矩形 49"/>
              <p:cNvSpPr/>
              <p:nvPr userDrawn="1"/>
            </p:nvSpPr>
            <p:spPr>
              <a:xfrm>
                <a:off x="1187624" y="2375169"/>
                <a:ext cx="1296144"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9502944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1_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843808" y="2540502"/>
            <a:ext cx="6120680" cy="746956"/>
          </a:xfrm>
        </p:spPr>
        <p:txBody>
          <a:bodyPr/>
          <a:lstStyle/>
          <a:p>
            <a:r>
              <a:rPr lang="zh-CN" altLang="en-US" dirty="0" smtClean="0"/>
              <a:t>单击此处编辑母版标题</a:t>
            </a:r>
            <a:endParaRPr lang="zh-CN" altLang="en-US" dirty="0"/>
          </a:p>
        </p:txBody>
      </p:sp>
      <p:sp>
        <p:nvSpPr>
          <p:cNvPr id="3" name="日期占位符 2"/>
          <p:cNvSpPr>
            <a:spLocks noGrp="1"/>
          </p:cNvSpPr>
          <p:nvPr>
            <p:ph type="dt" sz="half" idx="10"/>
          </p:nvPr>
        </p:nvSpPr>
        <p:spPr/>
        <p:txBody>
          <a:bodyPr/>
          <a:lstStyle/>
          <a:p>
            <a:fld id="{D41979AF-1B79-48DE-B66B-AF721FF346D5}" type="datetimeFigureOut">
              <a:rPr lang="zh-CN" altLang="en-US" smtClean="0"/>
              <a:pPr/>
              <a:t>2017/11/16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C9942C-5AE4-40E7-B4D2-6AAA9ED4AF95}" type="slidenum">
              <a:rPr lang="zh-CN" altLang="en-US" smtClean="0"/>
              <a:pPr/>
              <a:t>‹#›</a:t>
            </a:fld>
            <a:endParaRPr lang="zh-CN" altLang="en-US"/>
          </a:p>
        </p:txBody>
      </p:sp>
      <p:grpSp>
        <p:nvGrpSpPr>
          <p:cNvPr id="15" name="组合 14"/>
          <p:cNvGrpSpPr/>
          <p:nvPr userDrawn="1"/>
        </p:nvGrpSpPr>
        <p:grpSpPr>
          <a:xfrm>
            <a:off x="2843808" y="1988840"/>
            <a:ext cx="6300192" cy="1224136"/>
            <a:chOff x="2843808" y="1988840"/>
            <a:chExt cx="6300192" cy="1224136"/>
          </a:xfrm>
        </p:grpSpPr>
        <p:sp>
          <p:nvSpPr>
            <p:cNvPr id="6" name="矩形 5"/>
            <p:cNvSpPr/>
            <p:nvPr userDrawn="1"/>
          </p:nvSpPr>
          <p:spPr>
            <a:xfrm>
              <a:off x="2843808" y="1988840"/>
              <a:ext cx="6300192" cy="57606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userDrawn="1"/>
          </p:nvSpPr>
          <p:spPr>
            <a:xfrm rot="16200000">
              <a:off x="8424428" y="2024844"/>
              <a:ext cx="432048" cy="648072"/>
            </a:xfrm>
            <a:prstGeom prst="homePlate">
              <a:avLst>
                <a:gd name="adj" fmla="val 2782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2843808" y="3212976"/>
              <a:ext cx="6120680" cy="0"/>
            </a:xfrm>
            <a:prstGeom prst="line">
              <a:avLst/>
            </a:prstGeom>
            <a:ln w="127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8964488" y="2276872"/>
              <a:ext cx="0" cy="93610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37915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2"/>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6190CF0-DF98-4D2E-96D5-87D8DCAB4F5F}" type="datetimeFigureOut">
              <a:rPr lang="zh-CN" altLang="en-US" smtClean="0"/>
              <a:pPr/>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1222CD-E3C2-480D-8A0A-AB0483A3D483}" type="slidenum">
              <a:rPr lang="zh-CN" altLang="en-US" smtClean="0"/>
              <a:pPr/>
              <a:t>‹#›</a:t>
            </a:fld>
            <a:endParaRPr lang="zh-CN" altLang="en-US"/>
          </a:p>
        </p:txBody>
      </p:sp>
      <p:grpSp>
        <p:nvGrpSpPr>
          <p:cNvPr id="34" name="组合 33"/>
          <p:cNvGrpSpPr/>
          <p:nvPr userDrawn="1"/>
        </p:nvGrpSpPr>
        <p:grpSpPr>
          <a:xfrm>
            <a:off x="1835696" y="-24556"/>
            <a:ext cx="5328592" cy="6882556"/>
            <a:chOff x="2195736" y="0"/>
            <a:chExt cx="5328592" cy="6882556"/>
          </a:xfrm>
        </p:grpSpPr>
        <p:sp>
          <p:nvSpPr>
            <p:cNvPr id="35" name="平行四边形 34"/>
            <p:cNvSpPr/>
            <p:nvPr/>
          </p:nvSpPr>
          <p:spPr>
            <a:xfrm>
              <a:off x="2195736" y="0"/>
              <a:ext cx="5328592" cy="6882556"/>
            </a:xfrm>
            <a:prstGeom prst="parallelogram">
              <a:avLst>
                <a:gd name="adj" fmla="val 32508"/>
              </a:avLst>
            </a:prstGeom>
            <a:solidFill>
              <a:schemeClr val="accent4">
                <a:lumMod val="75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6" name="组合 35"/>
            <p:cNvGrpSpPr/>
            <p:nvPr/>
          </p:nvGrpSpPr>
          <p:grpSpPr>
            <a:xfrm>
              <a:off x="2729508" y="1268760"/>
              <a:ext cx="3168352" cy="461665"/>
              <a:chOff x="2729508" y="1268760"/>
              <a:chExt cx="3168352" cy="461665"/>
            </a:xfrm>
          </p:grpSpPr>
          <p:cxnSp>
            <p:nvCxnSpPr>
              <p:cNvPr id="58" name="直接连接符 57"/>
              <p:cNvCxnSpPr/>
              <p:nvPr/>
            </p:nvCxnSpPr>
            <p:spPr>
              <a:xfrm>
                <a:off x="2729508" y="1268760"/>
                <a:ext cx="3168352" cy="0"/>
              </a:xfrm>
              <a:prstGeom prst="line">
                <a:avLst/>
              </a:prstGeom>
              <a:ln>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059832" y="1268760"/>
                <a:ext cx="2031325" cy="461665"/>
              </a:xfrm>
              <a:prstGeom prst="rect">
                <a:avLst/>
              </a:prstGeom>
              <a:noFill/>
            </p:spPr>
            <p:txBody>
              <a:bodyPr wrap="none" rtlCol="0">
                <a:spAutoFit/>
              </a:bodyPr>
              <a:lstStyle/>
              <a:p>
                <a:r>
                  <a:rPr lang="zh-CN" altLang="en-US" sz="2400" dirty="0" smtClean="0">
                    <a:solidFill>
                      <a:schemeClr val="bg2"/>
                    </a:solidFill>
                  </a:rPr>
                  <a:t>模型基本元素</a:t>
                </a:r>
                <a:endParaRPr lang="zh-CN" altLang="en-US" sz="2400" dirty="0">
                  <a:solidFill>
                    <a:schemeClr val="bg2"/>
                  </a:solidFill>
                </a:endParaRPr>
              </a:p>
            </p:txBody>
          </p:sp>
        </p:grpSp>
        <p:grpSp>
          <p:nvGrpSpPr>
            <p:cNvPr id="37" name="组合 36"/>
            <p:cNvGrpSpPr/>
            <p:nvPr/>
          </p:nvGrpSpPr>
          <p:grpSpPr>
            <a:xfrm>
              <a:off x="2881908" y="1861167"/>
              <a:ext cx="3168352" cy="461665"/>
              <a:chOff x="2729508" y="1268760"/>
              <a:chExt cx="3168352" cy="461665"/>
            </a:xfrm>
          </p:grpSpPr>
          <p:cxnSp>
            <p:nvCxnSpPr>
              <p:cNvPr id="56" name="直接连接符 55"/>
              <p:cNvCxnSpPr/>
              <p:nvPr/>
            </p:nvCxnSpPr>
            <p:spPr>
              <a:xfrm>
                <a:off x="2729508" y="1268760"/>
                <a:ext cx="3168352" cy="0"/>
              </a:xfrm>
              <a:prstGeom prst="line">
                <a:avLst/>
              </a:prstGeom>
              <a:ln>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059832" y="1268760"/>
                <a:ext cx="1415772" cy="461665"/>
              </a:xfrm>
              <a:prstGeom prst="rect">
                <a:avLst/>
              </a:prstGeom>
              <a:noFill/>
            </p:spPr>
            <p:txBody>
              <a:bodyPr wrap="none" rtlCol="0">
                <a:spAutoFit/>
              </a:bodyPr>
              <a:lstStyle/>
              <a:p>
                <a:r>
                  <a:rPr lang="zh-CN" altLang="en-US" sz="2400" dirty="0">
                    <a:solidFill>
                      <a:schemeClr val="bg2"/>
                    </a:solidFill>
                  </a:rPr>
                  <a:t>系统状态</a:t>
                </a:r>
              </a:p>
            </p:txBody>
          </p:sp>
        </p:grpSp>
        <p:grpSp>
          <p:nvGrpSpPr>
            <p:cNvPr id="38" name="组合 37"/>
            <p:cNvGrpSpPr/>
            <p:nvPr/>
          </p:nvGrpSpPr>
          <p:grpSpPr>
            <a:xfrm>
              <a:off x="3034308" y="2453574"/>
              <a:ext cx="3168352" cy="461665"/>
              <a:chOff x="2729508" y="1268760"/>
              <a:chExt cx="3168352" cy="461665"/>
            </a:xfrm>
          </p:grpSpPr>
          <p:cxnSp>
            <p:nvCxnSpPr>
              <p:cNvPr id="54" name="直接连接符 53"/>
              <p:cNvCxnSpPr/>
              <p:nvPr/>
            </p:nvCxnSpPr>
            <p:spPr>
              <a:xfrm>
                <a:off x="2729508" y="1268760"/>
                <a:ext cx="3168352" cy="0"/>
              </a:xfrm>
              <a:prstGeom prst="line">
                <a:avLst/>
              </a:prstGeom>
              <a:ln>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059832" y="1268760"/>
                <a:ext cx="1415772" cy="461665"/>
              </a:xfrm>
              <a:prstGeom prst="rect">
                <a:avLst/>
              </a:prstGeom>
              <a:noFill/>
            </p:spPr>
            <p:txBody>
              <a:bodyPr wrap="none" rtlCol="0">
                <a:spAutoFit/>
              </a:bodyPr>
              <a:lstStyle/>
              <a:p>
                <a:r>
                  <a:rPr lang="zh-CN" altLang="en-US" sz="2400" dirty="0">
                    <a:solidFill>
                      <a:schemeClr val="bg2"/>
                    </a:solidFill>
                  </a:rPr>
                  <a:t>安全特性</a:t>
                </a:r>
              </a:p>
            </p:txBody>
          </p:sp>
        </p:grpSp>
        <p:grpSp>
          <p:nvGrpSpPr>
            <p:cNvPr id="39" name="组合 38"/>
            <p:cNvGrpSpPr/>
            <p:nvPr/>
          </p:nvGrpSpPr>
          <p:grpSpPr>
            <a:xfrm>
              <a:off x="3186708" y="3045981"/>
              <a:ext cx="3168352" cy="461665"/>
              <a:chOff x="2729508" y="1268760"/>
              <a:chExt cx="3168352" cy="461665"/>
            </a:xfrm>
          </p:grpSpPr>
          <p:cxnSp>
            <p:nvCxnSpPr>
              <p:cNvPr id="52" name="直接连接符 51"/>
              <p:cNvCxnSpPr/>
              <p:nvPr/>
            </p:nvCxnSpPr>
            <p:spPr>
              <a:xfrm>
                <a:off x="2729508" y="1268760"/>
                <a:ext cx="3168352" cy="0"/>
              </a:xfrm>
              <a:prstGeom prst="line">
                <a:avLst/>
              </a:prstGeom>
              <a:ln>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059832" y="1268760"/>
                <a:ext cx="800219" cy="461665"/>
              </a:xfrm>
              <a:prstGeom prst="rect">
                <a:avLst/>
              </a:prstGeom>
              <a:noFill/>
            </p:spPr>
            <p:txBody>
              <a:bodyPr wrap="none" rtlCol="0">
                <a:spAutoFit/>
              </a:bodyPr>
              <a:lstStyle/>
              <a:p>
                <a:r>
                  <a:rPr lang="zh-CN" altLang="en-US" sz="2400" dirty="0">
                    <a:solidFill>
                      <a:schemeClr val="bg2"/>
                    </a:solidFill>
                  </a:rPr>
                  <a:t>请求</a:t>
                </a:r>
              </a:p>
            </p:txBody>
          </p:sp>
        </p:grpSp>
        <p:grpSp>
          <p:nvGrpSpPr>
            <p:cNvPr id="40" name="组合 39"/>
            <p:cNvGrpSpPr/>
            <p:nvPr/>
          </p:nvGrpSpPr>
          <p:grpSpPr>
            <a:xfrm>
              <a:off x="3339108" y="3638388"/>
              <a:ext cx="3168352" cy="461665"/>
              <a:chOff x="2729508" y="1268760"/>
              <a:chExt cx="3168352" cy="461665"/>
            </a:xfrm>
          </p:grpSpPr>
          <p:cxnSp>
            <p:nvCxnSpPr>
              <p:cNvPr id="50" name="直接连接符 49"/>
              <p:cNvCxnSpPr/>
              <p:nvPr/>
            </p:nvCxnSpPr>
            <p:spPr>
              <a:xfrm>
                <a:off x="2729508" y="1268760"/>
                <a:ext cx="3168352" cy="0"/>
              </a:xfrm>
              <a:prstGeom prst="line">
                <a:avLst/>
              </a:prstGeom>
              <a:ln>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059832" y="1268760"/>
                <a:ext cx="2031325" cy="461665"/>
              </a:xfrm>
              <a:prstGeom prst="rect">
                <a:avLst/>
              </a:prstGeom>
              <a:noFill/>
            </p:spPr>
            <p:txBody>
              <a:bodyPr wrap="none" rtlCol="0">
                <a:spAutoFit/>
              </a:bodyPr>
              <a:lstStyle/>
              <a:p>
                <a:r>
                  <a:rPr lang="zh-CN" altLang="en-US" sz="2400" dirty="0">
                    <a:solidFill>
                      <a:schemeClr val="bg2"/>
                    </a:solidFill>
                  </a:rPr>
                  <a:t>状态</a:t>
                </a:r>
                <a:r>
                  <a:rPr lang="zh-CN" altLang="en-US" sz="2400" dirty="0" smtClean="0">
                    <a:solidFill>
                      <a:schemeClr val="bg2"/>
                    </a:solidFill>
                  </a:rPr>
                  <a:t>转换规则</a:t>
                </a:r>
                <a:endParaRPr lang="zh-CN" altLang="en-US" sz="2400" dirty="0">
                  <a:solidFill>
                    <a:schemeClr val="bg2"/>
                  </a:solidFill>
                </a:endParaRPr>
              </a:p>
            </p:txBody>
          </p:sp>
        </p:grpSp>
        <p:grpSp>
          <p:nvGrpSpPr>
            <p:cNvPr id="41" name="组合 40"/>
            <p:cNvGrpSpPr/>
            <p:nvPr/>
          </p:nvGrpSpPr>
          <p:grpSpPr>
            <a:xfrm>
              <a:off x="3491508" y="4230795"/>
              <a:ext cx="3168352" cy="461665"/>
              <a:chOff x="2729508" y="1268760"/>
              <a:chExt cx="3168352" cy="461665"/>
            </a:xfrm>
          </p:grpSpPr>
          <p:cxnSp>
            <p:nvCxnSpPr>
              <p:cNvPr id="48" name="直接连接符 47"/>
              <p:cNvCxnSpPr/>
              <p:nvPr/>
            </p:nvCxnSpPr>
            <p:spPr>
              <a:xfrm>
                <a:off x="2729508" y="1268760"/>
                <a:ext cx="3168352" cy="0"/>
              </a:xfrm>
              <a:prstGeom prst="line">
                <a:avLst/>
              </a:prstGeom>
              <a:ln>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059832" y="1268760"/>
                <a:ext cx="2031325" cy="461665"/>
              </a:xfrm>
              <a:prstGeom prst="rect">
                <a:avLst/>
              </a:prstGeom>
              <a:noFill/>
            </p:spPr>
            <p:txBody>
              <a:bodyPr wrap="none" rtlCol="0">
                <a:spAutoFit/>
              </a:bodyPr>
              <a:lstStyle/>
              <a:p>
                <a:r>
                  <a:rPr lang="zh-CN" altLang="en-US" sz="2400" dirty="0" smtClean="0">
                    <a:solidFill>
                      <a:schemeClr val="bg2"/>
                    </a:solidFill>
                  </a:rPr>
                  <a:t>模型基本元素</a:t>
                </a:r>
                <a:endParaRPr lang="zh-CN" altLang="en-US" sz="2400" dirty="0">
                  <a:solidFill>
                    <a:schemeClr val="bg2"/>
                  </a:solidFill>
                </a:endParaRPr>
              </a:p>
            </p:txBody>
          </p:sp>
        </p:grpSp>
        <p:grpSp>
          <p:nvGrpSpPr>
            <p:cNvPr id="42" name="组合 41"/>
            <p:cNvGrpSpPr/>
            <p:nvPr/>
          </p:nvGrpSpPr>
          <p:grpSpPr>
            <a:xfrm>
              <a:off x="3643908" y="4823202"/>
              <a:ext cx="3168352" cy="461665"/>
              <a:chOff x="2729508" y="1268760"/>
              <a:chExt cx="3168352" cy="461665"/>
            </a:xfrm>
          </p:grpSpPr>
          <p:cxnSp>
            <p:nvCxnSpPr>
              <p:cNvPr id="46" name="直接连接符 45"/>
              <p:cNvCxnSpPr/>
              <p:nvPr/>
            </p:nvCxnSpPr>
            <p:spPr>
              <a:xfrm>
                <a:off x="2729508" y="1268760"/>
                <a:ext cx="3168352" cy="0"/>
              </a:xfrm>
              <a:prstGeom prst="line">
                <a:avLst/>
              </a:prstGeom>
              <a:ln>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59832" y="1268760"/>
                <a:ext cx="1723549" cy="461665"/>
              </a:xfrm>
              <a:prstGeom prst="rect">
                <a:avLst/>
              </a:prstGeom>
              <a:noFill/>
            </p:spPr>
            <p:txBody>
              <a:bodyPr wrap="none" rtlCol="0">
                <a:spAutoFit/>
              </a:bodyPr>
              <a:lstStyle/>
              <a:p>
                <a:r>
                  <a:rPr lang="zh-CN" altLang="en-US" sz="2400" dirty="0" smtClean="0">
                    <a:solidFill>
                      <a:schemeClr val="bg2"/>
                    </a:solidFill>
                  </a:rPr>
                  <a:t>系统的定义</a:t>
                </a:r>
                <a:endParaRPr lang="zh-CN" altLang="en-US" sz="2400" dirty="0">
                  <a:solidFill>
                    <a:schemeClr val="bg2"/>
                  </a:solidFill>
                </a:endParaRPr>
              </a:p>
            </p:txBody>
          </p:sp>
        </p:grpSp>
        <p:grpSp>
          <p:nvGrpSpPr>
            <p:cNvPr id="43" name="组合 42"/>
            <p:cNvGrpSpPr/>
            <p:nvPr/>
          </p:nvGrpSpPr>
          <p:grpSpPr>
            <a:xfrm>
              <a:off x="3796308" y="5415607"/>
              <a:ext cx="3168352" cy="461665"/>
              <a:chOff x="2729508" y="1268760"/>
              <a:chExt cx="3168352" cy="461665"/>
            </a:xfrm>
          </p:grpSpPr>
          <p:cxnSp>
            <p:nvCxnSpPr>
              <p:cNvPr id="44" name="直接连接符 43"/>
              <p:cNvCxnSpPr/>
              <p:nvPr/>
            </p:nvCxnSpPr>
            <p:spPr>
              <a:xfrm>
                <a:off x="2729508" y="1268760"/>
                <a:ext cx="3168352" cy="0"/>
              </a:xfrm>
              <a:prstGeom prst="line">
                <a:avLst/>
              </a:prstGeom>
              <a:ln>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059832" y="1268760"/>
                <a:ext cx="2339102" cy="461665"/>
              </a:xfrm>
              <a:prstGeom prst="rect">
                <a:avLst/>
              </a:prstGeom>
              <a:noFill/>
            </p:spPr>
            <p:txBody>
              <a:bodyPr wrap="none" rtlCol="0">
                <a:spAutoFit/>
              </a:bodyPr>
              <a:lstStyle/>
              <a:p>
                <a:r>
                  <a:rPr lang="zh-CN" altLang="en-US" sz="2400" dirty="0" smtClean="0">
                    <a:solidFill>
                      <a:schemeClr val="bg2"/>
                    </a:solidFill>
                  </a:rPr>
                  <a:t>安全系统的定义</a:t>
                </a:r>
                <a:endParaRPr lang="zh-CN" altLang="en-US" sz="2400" dirty="0">
                  <a:solidFill>
                    <a:schemeClr val="bg2"/>
                  </a:solidFill>
                </a:endParaRPr>
              </a:p>
            </p:txBody>
          </p:sp>
        </p:grpSp>
      </p:grpSp>
      <p:grpSp>
        <p:nvGrpSpPr>
          <p:cNvPr id="60" name="组合 59"/>
          <p:cNvGrpSpPr/>
          <p:nvPr userDrawn="1"/>
        </p:nvGrpSpPr>
        <p:grpSpPr>
          <a:xfrm>
            <a:off x="2372455" y="6311526"/>
            <a:ext cx="6602742" cy="216024"/>
            <a:chOff x="1613680" y="6332710"/>
            <a:chExt cx="6602742" cy="216024"/>
          </a:xfrm>
        </p:grpSpPr>
        <p:sp>
          <p:nvSpPr>
            <p:cNvPr id="61" name="圆角矩形 60"/>
            <p:cNvSpPr/>
            <p:nvPr/>
          </p:nvSpPr>
          <p:spPr>
            <a:xfrm>
              <a:off x="3492125"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61"/>
            <p:cNvSpPr/>
            <p:nvPr/>
          </p:nvSpPr>
          <p:spPr>
            <a:xfrm>
              <a:off x="3867814"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62"/>
            <p:cNvSpPr/>
            <p:nvPr/>
          </p:nvSpPr>
          <p:spPr>
            <a:xfrm>
              <a:off x="4243503"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圆角矩形 63"/>
            <p:cNvSpPr/>
            <p:nvPr/>
          </p:nvSpPr>
          <p:spPr>
            <a:xfrm>
              <a:off x="4619192"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4994881"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5370570"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5746259"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6121948"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a:off x="6497637"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a:off x="7624704"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a:off x="6873326"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a:off x="8000398"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a:off x="7249015"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角矩形 73"/>
            <p:cNvSpPr/>
            <p:nvPr/>
          </p:nvSpPr>
          <p:spPr>
            <a:xfrm>
              <a:off x="1613680"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圆角矩形 74"/>
            <p:cNvSpPr/>
            <p:nvPr/>
          </p:nvSpPr>
          <p:spPr>
            <a:xfrm>
              <a:off x="1989369"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a:off x="2365058"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2740747"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3116436" y="6332710"/>
              <a:ext cx="216024" cy="216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9" name="组合 78"/>
          <p:cNvGrpSpPr/>
          <p:nvPr userDrawn="1"/>
        </p:nvGrpSpPr>
        <p:grpSpPr>
          <a:xfrm>
            <a:off x="7096747" y="2474254"/>
            <a:ext cx="1286732" cy="1370410"/>
            <a:chOff x="7096747" y="2474254"/>
            <a:chExt cx="1286732" cy="1370410"/>
          </a:xfrm>
          <a:effectLst>
            <a:reflection blurRad="6350" stA="52000" endA="300" endPos="35000" dir="5400000" sy="-100000" algn="bl" rotWithShape="0"/>
          </a:effectLst>
        </p:grpSpPr>
        <p:sp>
          <p:nvSpPr>
            <p:cNvPr id="80" name="圆角矩形 79"/>
            <p:cNvSpPr/>
            <p:nvPr/>
          </p:nvSpPr>
          <p:spPr>
            <a:xfrm>
              <a:off x="7096747" y="2890683"/>
              <a:ext cx="1286732" cy="953981"/>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流程图: 联系 80"/>
            <p:cNvSpPr/>
            <p:nvPr/>
          </p:nvSpPr>
          <p:spPr>
            <a:xfrm>
              <a:off x="7318362" y="2474254"/>
              <a:ext cx="843502" cy="823240"/>
            </a:xfrm>
            <a:prstGeom prst="flowChartConnector">
              <a:avLst/>
            </a:prstGeom>
            <a:noFill/>
            <a:ln w="762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流程图: 联系 81"/>
            <p:cNvSpPr/>
            <p:nvPr/>
          </p:nvSpPr>
          <p:spPr>
            <a:xfrm>
              <a:off x="7632101" y="3252257"/>
              <a:ext cx="216024" cy="230833"/>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a:off x="7690061" y="3429000"/>
              <a:ext cx="108012" cy="23394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a:xfrm>
            <a:off x="0" y="260648"/>
            <a:ext cx="3779912" cy="1143000"/>
          </a:xfr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140712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6190CF0-DF98-4D2E-96D5-87D8DCAB4F5F}" type="datetimeFigureOut">
              <a:rPr lang="zh-CN" altLang="en-US" smtClean="0"/>
              <a:pPr/>
              <a:t>2017/11/16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1222CD-E3C2-480D-8A0A-AB0483A3D483}" type="slidenum">
              <a:rPr lang="zh-CN" altLang="en-US" smtClean="0"/>
              <a:pPr/>
              <a:t>‹#›</a:t>
            </a:fld>
            <a:endParaRPr lang="zh-CN" altLang="en-US"/>
          </a:p>
        </p:txBody>
      </p:sp>
      <p:sp>
        <p:nvSpPr>
          <p:cNvPr id="6" name="矩形 5"/>
          <p:cNvSpPr/>
          <p:nvPr userDrawn="1"/>
        </p:nvSpPr>
        <p:spPr>
          <a:xfrm>
            <a:off x="0" y="0"/>
            <a:ext cx="2627784"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标题 1"/>
          <p:cNvSpPr txBox="1">
            <a:spLocks/>
          </p:cNvSpPr>
          <p:nvPr userDrawn="1"/>
        </p:nvSpPr>
        <p:spPr>
          <a:xfrm>
            <a:off x="827584" y="58011"/>
            <a:ext cx="6120680" cy="746956"/>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b="1" dirty="0" smtClean="0">
                <a:solidFill>
                  <a:schemeClr val="bg2"/>
                </a:solidFill>
              </a:rPr>
              <a:t>1.1</a:t>
            </a:r>
            <a:r>
              <a:rPr lang="en-US" altLang="zh-CN" sz="3200" dirty="0" smtClean="0"/>
              <a:t> </a:t>
            </a:r>
            <a:r>
              <a:rPr lang="zh-CN" altLang="zh-CN" sz="3200" b="1" dirty="0" smtClean="0">
                <a:solidFill>
                  <a:schemeClr val="accent4">
                    <a:lumMod val="75000"/>
                  </a:schemeClr>
                </a:solidFill>
              </a:rPr>
              <a:t>信息安全基本概念</a:t>
            </a:r>
            <a:endParaRPr lang="zh-CN" altLang="en-US" sz="3200" b="1" dirty="0">
              <a:solidFill>
                <a:schemeClr val="accent4">
                  <a:lumMod val="75000"/>
                </a:schemeClr>
              </a:solidFill>
            </a:endParaRPr>
          </a:p>
        </p:txBody>
      </p:sp>
    </p:spTree>
    <p:extLst>
      <p:ext uri="{BB962C8B-B14F-4D97-AF65-F5344CB8AC3E}">
        <p14:creationId xmlns:p14="http://schemas.microsoft.com/office/powerpoint/2010/main" val="23214765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190CF0-DF98-4D2E-96D5-87D8DCAB4F5F}" type="datetimeFigureOut">
              <a:rPr lang="zh-CN" altLang="en-US" smtClean="0"/>
              <a:pPr/>
              <a:t>2017/11/16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1222CD-E3C2-480D-8A0A-AB0483A3D483}" type="slidenum">
              <a:rPr lang="zh-CN" altLang="en-US" smtClean="0"/>
              <a:pPr/>
              <a:t>‹#›</a:t>
            </a:fld>
            <a:endParaRPr lang="zh-CN" altLang="en-US"/>
          </a:p>
        </p:txBody>
      </p:sp>
      <p:sp>
        <p:nvSpPr>
          <p:cNvPr id="7" name="内容占位符 6"/>
          <p:cNvSpPr>
            <a:spLocks noGrp="1"/>
          </p:cNvSpPr>
          <p:nvPr>
            <p:ph sz="quarter" idx="13"/>
          </p:nvPr>
        </p:nvSpPr>
        <p:spPr>
          <a:xfrm>
            <a:off x="1547812" y="2349500"/>
            <a:ext cx="6552579" cy="3527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矩形 7"/>
          <p:cNvSpPr/>
          <p:nvPr userDrawn="1"/>
        </p:nvSpPr>
        <p:spPr>
          <a:xfrm>
            <a:off x="-52251" y="6165304"/>
            <a:ext cx="9252520" cy="69269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6"/>
          <p:cNvSpPr txBox="1"/>
          <p:nvPr userDrawn="1"/>
        </p:nvSpPr>
        <p:spPr>
          <a:xfrm>
            <a:off x="2323994" y="6412686"/>
            <a:ext cx="514756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1</a:t>
            </a:r>
            <a:r>
              <a:rPr lang="zh-CN" altLang="en-US" dirty="0" smtClean="0">
                <a:solidFill>
                  <a:schemeClr val="bg2"/>
                </a:solidFill>
              </a:rPr>
              <a:t>节 网络层安全需求</a:t>
            </a:r>
            <a:endParaRPr lang="zh-CN" altLang="en-US" dirty="0">
              <a:solidFill>
                <a:schemeClr val="bg2"/>
              </a:solidFill>
            </a:endParaRPr>
          </a:p>
        </p:txBody>
      </p:sp>
      <p:sp>
        <p:nvSpPr>
          <p:cNvPr id="10" name="五边形 9"/>
          <p:cNvSpPr/>
          <p:nvPr userDrawn="1"/>
        </p:nvSpPr>
        <p:spPr>
          <a:xfrm>
            <a:off x="-9618" y="1268760"/>
            <a:ext cx="1979564"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grpSp>
        <p:nvGrpSpPr>
          <p:cNvPr id="11" name="组合 10"/>
          <p:cNvGrpSpPr/>
          <p:nvPr userDrawn="1"/>
        </p:nvGrpSpPr>
        <p:grpSpPr>
          <a:xfrm>
            <a:off x="-13447" y="404664"/>
            <a:ext cx="3131840" cy="548655"/>
            <a:chOff x="0" y="1080145"/>
            <a:chExt cx="3131840" cy="548655"/>
          </a:xfrm>
        </p:grpSpPr>
        <p:sp>
          <p:nvSpPr>
            <p:cNvPr id="12" name="五边形 11"/>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7"/>
            <p:cNvSpPr txBox="1"/>
            <p:nvPr/>
          </p:nvSpPr>
          <p:spPr>
            <a:xfrm>
              <a:off x="31343" y="1154417"/>
              <a:ext cx="2753904" cy="400110"/>
            </a:xfrm>
            <a:prstGeom prst="rect">
              <a:avLst/>
            </a:prstGeom>
            <a:noFill/>
          </p:spPr>
          <p:txBody>
            <a:bodyPr wrap="square" rtlCol="0">
              <a:spAutoFit/>
            </a:bodyPr>
            <a:lstStyle/>
            <a:p>
              <a:endParaRPr lang="zh-CN" altLang="en-US" sz="2000" b="0" dirty="0">
                <a:solidFill>
                  <a:schemeClr val="bg2"/>
                </a:solidFill>
                <a:latin typeface="+mn-ea"/>
                <a:ea typeface="+mn-ea"/>
              </a:endParaRPr>
            </a:p>
          </p:txBody>
        </p:sp>
      </p:grpSp>
    </p:spTree>
    <p:extLst>
      <p:ext uri="{BB962C8B-B14F-4D97-AF65-F5344CB8AC3E}">
        <p14:creationId xmlns:p14="http://schemas.microsoft.com/office/powerpoint/2010/main" val="15464449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190CF0-DF98-4D2E-96D5-87D8DCAB4F5F}" type="datetimeFigureOut">
              <a:rPr lang="zh-CN" altLang="en-US" smtClean="0"/>
              <a:pPr/>
              <a:t>2017/11/16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1222CD-E3C2-480D-8A0A-AB0483A3D483}" type="slidenum">
              <a:rPr lang="zh-CN" altLang="en-US" smtClean="0"/>
              <a:pPr/>
              <a:t>‹#›</a:t>
            </a:fld>
            <a:endParaRPr lang="zh-CN" altLang="en-US"/>
          </a:p>
        </p:txBody>
      </p:sp>
      <p:sp>
        <p:nvSpPr>
          <p:cNvPr id="7" name="内容占位符 6"/>
          <p:cNvSpPr>
            <a:spLocks noGrp="1"/>
          </p:cNvSpPr>
          <p:nvPr>
            <p:ph sz="quarter" idx="13"/>
          </p:nvPr>
        </p:nvSpPr>
        <p:spPr>
          <a:xfrm>
            <a:off x="1547812" y="2349500"/>
            <a:ext cx="6552579" cy="3527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矩形 7"/>
          <p:cNvSpPr/>
          <p:nvPr userDrawn="1"/>
        </p:nvSpPr>
        <p:spPr>
          <a:xfrm>
            <a:off x="-52251" y="6165304"/>
            <a:ext cx="9252520" cy="69269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边形 9"/>
          <p:cNvSpPr/>
          <p:nvPr userDrawn="1"/>
        </p:nvSpPr>
        <p:spPr>
          <a:xfrm>
            <a:off x="-9618" y="1268760"/>
            <a:ext cx="1979564"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grpSp>
        <p:nvGrpSpPr>
          <p:cNvPr id="11" name="组合 10"/>
          <p:cNvGrpSpPr/>
          <p:nvPr userDrawn="1"/>
        </p:nvGrpSpPr>
        <p:grpSpPr>
          <a:xfrm>
            <a:off x="-13447" y="404664"/>
            <a:ext cx="3131840" cy="548655"/>
            <a:chOff x="0" y="1080145"/>
            <a:chExt cx="3131840" cy="548655"/>
          </a:xfrm>
        </p:grpSpPr>
        <p:sp>
          <p:nvSpPr>
            <p:cNvPr id="12" name="五边形 11"/>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7"/>
            <p:cNvSpPr txBox="1"/>
            <p:nvPr/>
          </p:nvSpPr>
          <p:spPr>
            <a:xfrm>
              <a:off x="31343" y="1154417"/>
              <a:ext cx="2753904" cy="400110"/>
            </a:xfrm>
            <a:prstGeom prst="rect">
              <a:avLst/>
            </a:prstGeom>
            <a:noFill/>
          </p:spPr>
          <p:txBody>
            <a:bodyPr wrap="square" rtlCol="0">
              <a:spAutoFit/>
            </a:bodyPr>
            <a:lstStyle/>
            <a:p>
              <a:endParaRPr lang="zh-CN" altLang="en-US" sz="2000" b="0" dirty="0">
                <a:solidFill>
                  <a:schemeClr val="bg2"/>
                </a:solidFill>
                <a:latin typeface="+mn-ea"/>
                <a:ea typeface="+mn-ea"/>
              </a:endParaRPr>
            </a:p>
          </p:txBody>
        </p:sp>
      </p:grpSp>
    </p:spTree>
    <p:extLst>
      <p:ext uri="{BB962C8B-B14F-4D97-AF65-F5344CB8AC3E}">
        <p14:creationId xmlns:p14="http://schemas.microsoft.com/office/powerpoint/2010/main" val="12668105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6190CF0-DF98-4D2E-96D5-87D8DCAB4F5F}" type="datetimeFigureOut">
              <a:rPr lang="zh-CN" altLang="en-US" smtClean="0"/>
              <a:pPr/>
              <a:t>2017/11/16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1222CD-E3C2-480D-8A0A-AB0483A3D483}" type="slidenum">
              <a:rPr lang="zh-CN" altLang="en-US" smtClean="0"/>
              <a:pPr/>
              <a:t>‹#›</a:t>
            </a:fld>
            <a:endParaRPr lang="zh-CN" altLang="en-US"/>
          </a:p>
        </p:txBody>
      </p:sp>
    </p:spTree>
    <p:extLst>
      <p:ext uri="{BB962C8B-B14F-4D97-AF65-F5344CB8AC3E}">
        <p14:creationId xmlns:p14="http://schemas.microsoft.com/office/powerpoint/2010/main" val="3240637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90CF0-DF98-4D2E-96D5-87D8DCAB4F5F}" type="datetimeFigureOut">
              <a:rPr lang="zh-CN" altLang="en-US" smtClean="0"/>
              <a:pPr/>
              <a:t>2017/11/16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222CD-E3C2-480D-8A0A-AB0483A3D483}" type="slidenum">
              <a:rPr lang="zh-CN" altLang="en-US" smtClean="0"/>
              <a:pPr/>
              <a:t>‹#›</a:t>
            </a:fld>
            <a:endParaRPr lang="zh-CN" altLang="en-US"/>
          </a:p>
        </p:txBody>
      </p:sp>
    </p:spTree>
    <p:extLst>
      <p:ext uri="{BB962C8B-B14F-4D97-AF65-F5344CB8AC3E}">
        <p14:creationId xmlns:p14="http://schemas.microsoft.com/office/powerpoint/2010/main" val="248463308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50" r:id="rId4"/>
    <p:sldLayoutId id="2147483654" r:id="rId5"/>
    <p:sldLayoutId id="2147483655" r:id="rId6"/>
    <p:sldLayoutId id="2147483662" r:id="rId7"/>
    <p:sldLayoutId id="2147483661" r:id="rId8"/>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smtClean="0">
                <a:solidFill>
                  <a:schemeClr val="accent4">
                    <a:lumMod val="75000"/>
                  </a:schemeClr>
                </a:solidFill>
              </a:rPr>
              <a:t>第</a:t>
            </a:r>
            <a:r>
              <a:rPr lang="en-US" altLang="zh-CN" dirty="0" smtClean="0">
                <a:solidFill>
                  <a:schemeClr val="accent4">
                    <a:lumMod val="75000"/>
                  </a:schemeClr>
                </a:solidFill>
              </a:rPr>
              <a:t>9</a:t>
            </a:r>
            <a:r>
              <a:rPr lang="zh-CN" altLang="zh-CN" dirty="0" smtClean="0">
                <a:solidFill>
                  <a:schemeClr val="accent4">
                    <a:lumMod val="75000"/>
                  </a:schemeClr>
                </a:solidFill>
              </a:rPr>
              <a:t>章</a:t>
            </a:r>
            <a:r>
              <a:rPr lang="en-US" altLang="zh-CN" dirty="0" smtClean="0">
                <a:solidFill>
                  <a:schemeClr val="accent4">
                    <a:lumMod val="75000"/>
                  </a:schemeClr>
                </a:solidFill>
              </a:rPr>
              <a:t> </a:t>
            </a:r>
            <a:r>
              <a:rPr lang="zh-CN" altLang="zh-CN" dirty="0" smtClean="0">
                <a:solidFill>
                  <a:schemeClr val="accent4">
                    <a:lumMod val="75000"/>
                  </a:schemeClr>
                </a:solidFill>
              </a:rPr>
              <a:t>物联网网络层安全</a:t>
            </a:r>
            <a:endParaRPr lang="zh-CN" altLang="en-US" dirty="0">
              <a:solidFill>
                <a:schemeClr val="accent4">
                  <a:lumMod val="75000"/>
                </a:schemeClr>
              </a:solidFill>
            </a:endParaRPr>
          </a:p>
        </p:txBody>
      </p:sp>
    </p:spTree>
    <p:extLst>
      <p:ext uri="{BB962C8B-B14F-4D97-AF65-F5344CB8AC3E}">
        <p14:creationId xmlns:p14="http://schemas.microsoft.com/office/powerpoint/2010/main" val="3130275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251520" y="2081670"/>
            <a:ext cx="4824535" cy="3312368"/>
          </a:xfrm>
        </p:spPr>
        <p:txBody>
          <a:bodyPr>
            <a:normAutofit/>
          </a:bodyPr>
          <a:lstStyle/>
          <a:p>
            <a:pPr>
              <a:lnSpc>
                <a:spcPct val="125000"/>
              </a:lnSpc>
              <a:buFont typeface="Wingdings" panose="05000000000000000000" pitchFamily="2" charset="2"/>
              <a:buChar char="n"/>
            </a:pPr>
            <a:r>
              <a:rPr lang="zh-CN" altLang="zh-CN" sz="1800" dirty="0">
                <a:solidFill>
                  <a:schemeClr val="accent4">
                    <a:lumMod val="75000"/>
                  </a:schemeClr>
                </a:solidFill>
                <a:latin typeface="+mn-ea"/>
              </a:rPr>
              <a:t>核心网（</a:t>
            </a:r>
            <a:r>
              <a:rPr lang="en-US" altLang="zh-CN" sz="1800" dirty="0">
                <a:solidFill>
                  <a:schemeClr val="accent4">
                    <a:lumMod val="75000"/>
                  </a:schemeClr>
                </a:solidFill>
                <a:latin typeface="+mn-ea"/>
              </a:rPr>
              <a:t>core network</a:t>
            </a:r>
            <a:r>
              <a:rPr lang="zh-CN" altLang="zh-CN" sz="1800" dirty="0">
                <a:solidFill>
                  <a:schemeClr val="accent4">
                    <a:lumMod val="75000"/>
                  </a:schemeClr>
                </a:solidFill>
                <a:latin typeface="+mn-ea"/>
              </a:rPr>
              <a:t>）：通常指除接入网和用户驻地网之外的网络部分。将业务提供者与接入网，或者，将接入网与其他接入网连接在一起的网络</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a:lnSpc>
                <a:spcPct val="125000"/>
              </a:lnSpc>
              <a:buFont typeface="Wingdings" panose="05000000000000000000" pitchFamily="2" charset="2"/>
              <a:buChar char="n"/>
            </a:pPr>
            <a:r>
              <a:rPr lang="zh-CN" altLang="zh-CN" sz="1800" dirty="0" smtClean="0">
                <a:solidFill>
                  <a:schemeClr val="accent4">
                    <a:lumMod val="75000"/>
                  </a:schemeClr>
                </a:solidFill>
                <a:latin typeface="+mn-ea"/>
              </a:rPr>
              <a:t>如果</a:t>
            </a:r>
            <a:r>
              <a:rPr lang="zh-CN" altLang="zh-CN" sz="1800" dirty="0">
                <a:solidFill>
                  <a:schemeClr val="accent4">
                    <a:lumMod val="75000"/>
                  </a:schemeClr>
                </a:solidFill>
                <a:latin typeface="+mn-ea"/>
              </a:rPr>
              <a:t>把移动网络划分为三个部分，基站子系统，网络子系统，和系统支撑部分比如说安全管理等这些。核心网部分就是位于网络子系统内，</a:t>
            </a:r>
            <a:r>
              <a:rPr lang="zh-CN" altLang="zh-CN" sz="1800" dirty="0">
                <a:solidFill>
                  <a:srgbClr val="FF0000"/>
                </a:solidFill>
                <a:latin typeface="+mn-ea"/>
              </a:rPr>
              <a:t>核心网的主要作用是把呼叫请求或数据请求，接续到不同的网络上</a:t>
            </a:r>
            <a:r>
              <a:rPr lang="zh-CN" altLang="zh-CN" sz="1800" dirty="0">
                <a:solidFill>
                  <a:schemeClr val="accent4">
                    <a:lumMod val="75000"/>
                  </a:schemeClr>
                </a:solidFill>
                <a:latin typeface="+mn-ea"/>
              </a:rPr>
              <a:t>。</a:t>
            </a:r>
            <a:endParaRPr lang="zh-CN" altLang="en-US" sz="1800" dirty="0">
              <a:solidFill>
                <a:schemeClr val="accent4">
                  <a:lumMod val="75000"/>
                </a:schemeClr>
              </a:solidFill>
              <a:latin typeface="+mn-ea"/>
            </a:endParaRPr>
          </a:p>
        </p:txBody>
      </p:sp>
      <p:sp>
        <p:nvSpPr>
          <p:cNvPr id="3" name="TextBox 16"/>
          <p:cNvSpPr txBox="1"/>
          <p:nvPr/>
        </p:nvSpPr>
        <p:spPr>
          <a:xfrm>
            <a:off x="2208579"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2</a:t>
            </a:r>
            <a:r>
              <a:rPr lang="zh-CN" altLang="en-US" dirty="0" smtClean="0">
                <a:solidFill>
                  <a:schemeClr val="bg2"/>
                </a:solidFill>
              </a:rPr>
              <a:t>节 物联网核心网安全</a:t>
            </a:r>
            <a:endParaRPr lang="zh-CN" altLang="en-US" dirty="0">
              <a:solidFill>
                <a:schemeClr val="bg2"/>
              </a:solidFill>
            </a:endParaRPr>
          </a:p>
        </p:txBody>
      </p:sp>
      <p:sp>
        <p:nvSpPr>
          <p:cNvPr id="4" name="矩形 3"/>
          <p:cNvSpPr/>
          <p:nvPr/>
        </p:nvSpPr>
        <p:spPr>
          <a:xfrm>
            <a:off x="0" y="476672"/>
            <a:ext cx="2771800" cy="369332"/>
          </a:xfrm>
          <a:prstGeom prst="rect">
            <a:avLst/>
          </a:prstGeom>
        </p:spPr>
        <p:txBody>
          <a:bodyPr wrap="square">
            <a:spAutoFit/>
          </a:bodyPr>
          <a:lstStyle/>
          <a:p>
            <a:r>
              <a:rPr lang="en-US" altLang="zh-CN" b="1" dirty="0">
                <a:solidFill>
                  <a:schemeClr val="bg2"/>
                </a:solidFill>
                <a:latin typeface="+mn-ea"/>
              </a:rPr>
              <a:t>9.2.1 </a:t>
            </a:r>
            <a:r>
              <a:rPr lang="zh-CN" altLang="en-US" b="1" dirty="0">
                <a:solidFill>
                  <a:schemeClr val="bg2"/>
                </a:solidFill>
                <a:latin typeface="+mn-ea"/>
              </a:rPr>
              <a:t>核心网概述</a:t>
            </a:r>
            <a:endParaRPr lang="en-US" altLang="zh-CN" b="1" dirty="0">
              <a:solidFill>
                <a:schemeClr val="bg2"/>
              </a:solidFill>
              <a:latin typeface="+mn-ea"/>
            </a:endParaRPr>
          </a:p>
        </p:txBody>
      </p:sp>
      <p:sp>
        <p:nvSpPr>
          <p:cNvPr id="5" name="五边形 4"/>
          <p:cNvSpPr/>
          <p:nvPr/>
        </p:nvSpPr>
        <p:spPr>
          <a:xfrm>
            <a:off x="-9618" y="1268760"/>
            <a:ext cx="1845314"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核心网的定义</a:t>
            </a:r>
            <a:endParaRPr lang="zh-CN" altLang="en-US" sz="1600" dirty="0">
              <a:solidFill>
                <a:schemeClr val="bg2"/>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l="2174" t="10416" r="8696" b="5212"/>
          <a:stretch>
            <a:fillRect/>
          </a:stretch>
        </p:blipFill>
        <p:spPr bwMode="auto">
          <a:xfrm>
            <a:off x="5076055" y="1849040"/>
            <a:ext cx="3932910" cy="3777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8331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23528" y="1916832"/>
            <a:ext cx="8064896" cy="2690537"/>
          </a:xfrm>
        </p:spPr>
        <p:txBody>
          <a:bodyPr>
            <a:noAutofit/>
          </a:bodyPr>
          <a:lstStyle/>
          <a:p>
            <a:pPr>
              <a:lnSpc>
                <a:spcPct val="150000"/>
              </a:lnSpc>
              <a:buFont typeface="Wingdings" panose="05000000000000000000" pitchFamily="2" charset="2"/>
              <a:buChar char="n"/>
            </a:pPr>
            <a:r>
              <a:rPr lang="zh-CN" altLang="zh-CN" sz="1800" dirty="0">
                <a:solidFill>
                  <a:schemeClr val="accent4">
                    <a:lumMod val="75000"/>
                  </a:schemeClr>
                </a:solidFill>
                <a:latin typeface="+mn-ea"/>
              </a:rPr>
              <a:t>核心网的功能主要是</a:t>
            </a:r>
            <a:r>
              <a:rPr lang="zh-CN" altLang="zh-CN" sz="1800" dirty="0">
                <a:solidFill>
                  <a:srgbClr val="FF0000"/>
                </a:solidFill>
                <a:latin typeface="+mn-ea"/>
              </a:rPr>
              <a:t>提供用户连接、对用户的管理</a:t>
            </a:r>
            <a:r>
              <a:rPr lang="zh-CN" altLang="zh-CN" sz="1800" dirty="0">
                <a:solidFill>
                  <a:schemeClr val="accent4">
                    <a:lumMod val="75000"/>
                  </a:schemeClr>
                </a:solidFill>
                <a:latin typeface="+mn-ea"/>
              </a:rPr>
              <a:t>以及</a:t>
            </a:r>
            <a:r>
              <a:rPr lang="zh-CN" altLang="zh-CN" sz="1800" dirty="0">
                <a:solidFill>
                  <a:srgbClr val="FF0000"/>
                </a:solidFill>
                <a:latin typeface="+mn-ea"/>
              </a:rPr>
              <a:t>对业务完成承载</a:t>
            </a:r>
            <a:r>
              <a:rPr lang="zh-CN" altLang="zh-CN" sz="1800" dirty="0">
                <a:solidFill>
                  <a:schemeClr val="accent4">
                    <a:lumMod val="75000"/>
                  </a:schemeClr>
                </a:solidFill>
                <a:latin typeface="+mn-ea"/>
              </a:rPr>
              <a:t>，作为承载网络提供到外部网络的接口</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a:lnSpc>
                <a:spcPct val="150000"/>
              </a:lnSpc>
              <a:buFont typeface="Wingdings" panose="05000000000000000000" pitchFamily="2" charset="2"/>
              <a:buChar char="n"/>
            </a:pPr>
            <a:r>
              <a:rPr lang="zh-CN" altLang="zh-CN" sz="1800" dirty="0">
                <a:solidFill>
                  <a:schemeClr val="accent4">
                    <a:lumMod val="75000"/>
                  </a:schemeClr>
                </a:solidFill>
                <a:latin typeface="+mn-ea"/>
              </a:rPr>
              <a:t>核心网可以提供的基本业务包括移动办公、电子商务、通信、娱乐性业务、旅行和基于位置的服务、遥感业务（</a:t>
            </a:r>
            <a:r>
              <a:rPr lang="en-US" altLang="zh-CN" sz="1800" dirty="0">
                <a:solidFill>
                  <a:schemeClr val="accent4">
                    <a:lumMod val="75000"/>
                  </a:schemeClr>
                </a:solidFill>
                <a:latin typeface="+mn-ea"/>
              </a:rPr>
              <a:t>Telemetry</a:t>
            </a:r>
            <a:r>
              <a:rPr lang="zh-CN" altLang="zh-CN" sz="1800" dirty="0">
                <a:solidFill>
                  <a:schemeClr val="accent4">
                    <a:lumMod val="75000"/>
                  </a:schemeClr>
                </a:solidFill>
                <a:latin typeface="+mn-ea"/>
              </a:rPr>
              <a:t>）－简单消息传递业务（监视控制）等等。</a:t>
            </a:r>
            <a:endParaRPr lang="zh-CN" altLang="en-US" sz="1800" dirty="0">
              <a:solidFill>
                <a:schemeClr val="accent4">
                  <a:lumMod val="75000"/>
                </a:schemeClr>
              </a:solidFill>
              <a:latin typeface="+mn-ea"/>
            </a:endParaRPr>
          </a:p>
        </p:txBody>
      </p:sp>
      <p:sp>
        <p:nvSpPr>
          <p:cNvPr id="3" name="TextBox 16"/>
          <p:cNvSpPr txBox="1"/>
          <p:nvPr/>
        </p:nvSpPr>
        <p:spPr>
          <a:xfrm>
            <a:off x="2208579"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2</a:t>
            </a:r>
            <a:r>
              <a:rPr lang="zh-CN" altLang="en-US" dirty="0" smtClean="0">
                <a:solidFill>
                  <a:schemeClr val="bg2"/>
                </a:solidFill>
              </a:rPr>
              <a:t>节 物联网核心网安全</a:t>
            </a:r>
            <a:endParaRPr lang="zh-CN" altLang="en-US" dirty="0">
              <a:solidFill>
                <a:schemeClr val="bg2"/>
              </a:solidFill>
            </a:endParaRPr>
          </a:p>
        </p:txBody>
      </p:sp>
      <p:sp>
        <p:nvSpPr>
          <p:cNvPr id="4" name="矩形 3"/>
          <p:cNvSpPr/>
          <p:nvPr/>
        </p:nvSpPr>
        <p:spPr>
          <a:xfrm>
            <a:off x="0" y="476672"/>
            <a:ext cx="2771800" cy="369332"/>
          </a:xfrm>
          <a:prstGeom prst="rect">
            <a:avLst/>
          </a:prstGeom>
        </p:spPr>
        <p:txBody>
          <a:bodyPr wrap="square">
            <a:spAutoFit/>
          </a:bodyPr>
          <a:lstStyle/>
          <a:p>
            <a:r>
              <a:rPr lang="en-US" altLang="zh-CN" b="1" dirty="0">
                <a:solidFill>
                  <a:schemeClr val="bg2"/>
                </a:solidFill>
                <a:latin typeface="+mn-ea"/>
              </a:rPr>
              <a:t>9.2.1 </a:t>
            </a:r>
            <a:r>
              <a:rPr lang="zh-CN" altLang="en-US" b="1" dirty="0">
                <a:solidFill>
                  <a:schemeClr val="bg2"/>
                </a:solidFill>
                <a:latin typeface="+mn-ea"/>
              </a:rPr>
              <a:t>核心网概述</a:t>
            </a:r>
            <a:endParaRPr lang="en-US" altLang="zh-CN" b="1" dirty="0">
              <a:solidFill>
                <a:schemeClr val="bg2"/>
              </a:solidFill>
              <a:latin typeface="+mn-ea"/>
            </a:endParaRPr>
          </a:p>
        </p:txBody>
      </p:sp>
      <p:sp>
        <p:nvSpPr>
          <p:cNvPr id="5" name="五边形 4"/>
          <p:cNvSpPr/>
          <p:nvPr/>
        </p:nvSpPr>
        <p:spPr>
          <a:xfrm>
            <a:off x="-9618" y="1268760"/>
            <a:ext cx="1989330"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核心网的功能</a:t>
            </a:r>
            <a:endParaRPr lang="zh-CN" altLang="en-US" sz="1600" dirty="0">
              <a:solidFill>
                <a:schemeClr val="bg2"/>
              </a:solidFill>
            </a:endParaRPr>
          </a:p>
        </p:txBody>
      </p:sp>
    </p:spTree>
    <p:extLst>
      <p:ext uri="{BB962C8B-B14F-4D97-AF65-F5344CB8AC3E}">
        <p14:creationId xmlns:p14="http://schemas.microsoft.com/office/powerpoint/2010/main" val="1953876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6"/>
          <p:cNvSpPr txBox="1"/>
          <p:nvPr/>
        </p:nvSpPr>
        <p:spPr>
          <a:xfrm>
            <a:off x="2208579"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2</a:t>
            </a:r>
            <a:r>
              <a:rPr lang="zh-CN" altLang="en-US" dirty="0" smtClean="0">
                <a:solidFill>
                  <a:schemeClr val="bg2"/>
                </a:solidFill>
              </a:rPr>
              <a:t>节 物联网核心网安全</a:t>
            </a:r>
            <a:endParaRPr lang="zh-CN" altLang="en-US" dirty="0">
              <a:solidFill>
                <a:schemeClr val="bg2"/>
              </a:solidFill>
            </a:endParaRPr>
          </a:p>
        </p:txBody>
      </p:sp>
      <p:sp>
        <p:nvSpPr>
          <p:cNvPr id="5" name="矩形 4"/>
          <p:cNvSpPr/>
          <p:nvPr/>
        </p:nvSpPr>
        <p:spPr>
          <a:xfrm>
            <a:off x="0" y="476672"/>
            <a:ext cx="2771800" cy="369332"/>
          </a:xfrm>
          <a:prstGeom prst="rect">
            <a:avLst/>
          </a:prstGeom>
        </p:spPr>
        <p:txBody>
          <a:bodyPr wrap="square">
            <a:spAutoFit/>
          </a:bodyPr>
          <a:lstStyle/>
          <a:p>
            <a:r>
              <a:rPr lang="en-US" altLang="zh-CN" b="1" dirty="0">
                <a:solidFill>
                  <a:schemeClr val="bg2"/>
                </a:solidFill>
                <a:latin typeface="+mn-ea"/>
              </a:rPr>
              <a:t>9.2.1 </a:t>
            </a:r>
            <a:r>
              <a:rPr lang="zh-CN" altLang="en-US" b="1" dirty="0">
                <a:solidFill>
                  <a:schemeClr val="bg2"/>
                </a:solidFill>
                <a:latin typeface="+mn-ea"/>
              </a:rPr>
              <a:t>核心网概述</a:t>
            </a:r>
            <a:endParaRPr lang="en-US" altLang="zh-CN" b="1" dirty="0">
              <a:solidFill>
                <a:schemeClr val="bg2"/>
              </a:solidFill>
              <a:latin typeface="+mn-ea"/>
            </a:endParaRPr>
          </a:p>
        </p:txBody>
      </p:sp>
      <p:sp>
        <p:nvSpPr>
          <p:cNvPr id="6" name="五边形 5"/>
          <p:cNvSpPr/>
          <p:nvPr/>
        </p:nvSpPr>
        <p:spPr>
          <a:xfrm>
            <a:off x="-9618" y="1268760"/>
            <a:ext cx="1989330"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核心网的发展方向</a:t>
            </a:r>
            <a:endParaRPr lang="zh-CN" altLang="en-US" sz="1600" dirty="0">
              <a:solidFill>
                <a:schemeClr val="bg2"/>
              </a:solidFill>
            </a:endParaRPr>
          </a:p>
        </p:txBody>
      </p:sp>
      <p:sp>
        <p:nvSpPr>
          <p:cNvPr id="7" name="Rectangle 1"/>
          <p:cNvSpPr>
            <a:spLocks noGrp="1" noChangeArrowheads="1"/>
          </p:cNvSpPr>
          <p:nvPr>
            <p:ph sz="quarter" idx="13"/>
          </p:nvPr>
        </p:nvSpPr>
        <p:spPr bwMode="auto">
          <a:xfrm>
            <a:off x="251520" y="1921185"/>
            <a:ext cx="856895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buFont typeface="Wingdings" panose="05000000000000000000" pitchFamily="2" charset="2"/>
              <a:buChar char="n"/>
            </a:pPr>
            <a:r>
              <a:rPr kumimoji="0" 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核心网的发展方向是核心网全面进入</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IP”</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时代，</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IP</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、融合、宽带、智能、容灾和绿色环保是其主要特征。</a:t>
            </a:r>
            <a:endPar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lvl="1" eaLnBrk="0" fontAlgn="base" hangingPunct="0">
              <a:lnSpc>
                <a:spcPct val="150000"/>
              </a:lnSpc>
              <a:spcBef>
                <a:spcPct val="0"/>
              </a:spcBef>
              <a:spcAft>
                <a:spcPct val="0"/>
              </a:spcAft>
              <a:buFont typeface="Wingdings" panose="05000000000000000000" pitchFamily="2" charset="2"/>
              <a:buChar char="Ø"/>
            </a:pP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从电路域看，移动软交换已经全面从</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TDM</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的传输电路转向</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IP</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endPar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lvl="1" eaLnBrk="0" fontAlgn="base" hangingPunct="0">
              <a:lnSpc>
                <a:spcPct val="150000"/>
              </a:lnSpc>
              <a:spcBef>
                <a:spcPct val="0"/>
              </a:spcBef>
              <a:spcAft>
                <a:spcPct val="0"/>
              </a:spcAft>
              <a:buFont typeface="Wingdings" panose="05000000000000000000" pitchFamily="2" charset="2"/>
              <a:buChar char="Ø"/>
            </a:pP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从分组域看，宽带化、智能化是其主要特征。</a:t>
            </a:r>
            <a:endPar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lvl="1" eaLnBrk="0" fontAlgn="base" hangingPunct="0">
              <a:lnSpc>
                <a:spcPct val="150000"/>
              </a:lnSpc>
              <a:spcBef>
                <a:spcPct val="0"/>
              </a:spcBef>
              <a:spcAft>
                <a:spcPct val="0"/>
              </a:spcAft>
              <a:buFont typeface="Wingdings" panose="05000000000000000000" pitchFamily="2" charset="2"/>
              <a:buChar char="Ø"/>
            </a:pP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从用户数据看，新的</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HLR</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被广泛接受，逐步向未来的融合数据中心演进。</a:t>
            </a:r>
            <a:endPar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lvl="1" eaLnBrk="0" fontAlgn="base" hangingPunct="0">
              <a:lnSpc>
                <a:spcPct val="150000"/>
              </a:lnSpc>
              <a:spcBef>
                <a:spcPct val="0"/>
              </a:spcBef>
              <a:spcAft>
                <a:spcPct val="0"/>
              </a:spcAft>
              <a:buFont typeface="Wingdings" panose="05000000000000000000" pitchFamily="2" charset="2"/>
              <a:buChar char="Ø"/>
            </a:pP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另外，运营商纷纷将容灾和绿色环保提到战略的高度；移动网络在未来发展和演进上殊途同归，在</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4G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时代，</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GSM</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和</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CDMA</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两大阵营将走向共同的</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IMS+SAE+LTE</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架构。</a:t>
            </a:r>
            <a:endParaRPr kumimoji="0" lang="zh-CN" altLang="en-US" sz="1800" b="0" i="0" u="none" strike="noStrike" cap="none" normalizeH="0" baseline="0" dirty="0" smtClean="0">
              <a:ln>
                <a:noFill/>
              </a:ln>
              <a:solidFill>
                <a:schemeClr val="accent4">
                  <a:lumMod val="75000"/>
                </a:schemeClr>
              </a:solidFill>
              <a:effectLst/>
              <a:latin typeface="+mn-ea"/>
            </a:endParaRPr>
          </a:p>
        </p:txBody>
      </p:sp>
    </p:spTree>
    <p:extLst>
      <p:ext uri="{BB962C8B-B14F-4D97-AF65-F5344CB8AC3E}">
        <p14:creationId xmlns:p14="http://schemas.microsoft.com/office/powerpoint/2010/main" val="415305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95536" y="1916832"/>
            <a:ext cx="8280920" cy="3960440"/>
          </a:xfrm>
        </p:spPr>
        <p:txBody>
          <a:bodyPr>
            <a:noAutofit/>
          </a:bodyPr>
          <a:lstStyle/>
          <a:p>
            <a:pPr>
              <a:lnSpc>
                <a:spcPct val="150000"/>
              </a:lnSpc>
              <a:buFont typeface="Wingdings" panose="05000000000000000000" pitchFamily="2" charset="2"/>
              <a:buChar char="n"/>
            </a:pPr>
            <a:r>
              <a:rPr lang="zh-CN" altLang="en-US" sz="1800" b="1" dirty="0" smtClean="0">
                <a:solidFill>
                  <a:schemeClr val="accent4">
                    <a:lumMod val="75000"/>
                  </a:schemeClr>
                </a:solidFill>
                <a:latin typeface="+mn-ea"/>
              </a:rPr>
              <a:t>核</a:t>
            </a:r>
            <a:r>
              <a:rPr lang="zh-CN" altLang="zh-CN" sz="1800" b="1" dirty="0" smtClean="0">
                <a:solidFill>
                  <a:schemeClr val="accent4">
                    <a:lumMod val="75000"/>
                  </a:schemeClr>
                </a:solidFill>
                <a:latin typeface="+mn-ea"/>
              </a:rPr>
              <a:t>心</a:t>
            </a:r>
            <a:r>
              <a:rPr lang="zh-CN" altLang="zh-CN" sz="1800" b="1" dirty="0">
                <a:solidFill>
                  <a:schemeClr val="accent4">
                    <a:lumMod val="75000"/>
                  </a:schemeClr>
                </a:solidFill>
                <a:latin typeface="+mn-ea"/>
              </a:rPr>
              <a:t>网安全域</a:t>
            </a:r>
            <a:r>
              <a:rPr lang="zh-CN" altLang="zh-CN" sz="1800" dirty="0">
                <a:solidFill>
                  <a:schemeClr val="accent4">
                    <a:lumMod val="75000"/>
                  </a:schemeClr>
                </a:solidFill>
                <a:latin typeface="+mn-ea"/>
              </a:rPr>
              <a:t>包括所有的软交换机，</a:t>
            </a:r>
            <a:r>
              <a:rPr lang="en-US" altLang="zh-CN" sz="1800" dirty="0">
                <a:solidFill>
                  <a:schemeClr val="accent4">
                    <a:lumMod val="75000"/>
                  </a:schemeClr>
                </a:solidFill>
                <a:latin typeface="+mn-ea"/>
              </a:rPr>
              <a:t>TG</a:t>
            </a:r>
            <a:r>
              <a:rPr lang="zh-CN" altLang="zh-CN" sz="1800" dirty="0">
                <a:solidFill>
                  <a:schemeClr val="accent4">
                    <a:lumMod val="75000"/>
                  </a:schemeClr>
                </a:solidFill>
                <a:latin typeface="+mn-ea"/>
              </a:rPr>
              <a:t>、</a:t>
            </a:r>
            <a:r>
              <a:rPr lang="en-US" altLang="zh-CN" sz="1800" dirty="0">
                <a:solidFill>
                  <a:schemeClr val="accent4">
                    <a:lumMod val="75000"/>
                  </a:schemeClr>
                </a:solidFill>
                <a:latin typeface="+mn-ea"/>
              </a:rPr>
              <a:t>AG</a:t>
            </a:r>
            <a:r>
              <a:rPr lang="zh-CN" altLang="zh-CN" sz="1800" dirty="0">
                <a:solidFill>
                  <a:schemeClr val="accent4">
                    <a:lumMod val="75000"/>
                  </a:schemeClr>
                </a:solidFill>
                <a:latin typeface="+mn-ea"/>
              </a:rPr>
              <a:t>、</a:t>
            </a:r>
            <a:r>
              <a:rPr lang="en-US" altLang="zh-CN" sz="1800" dirty="0">
                <a:solidFill>
                  <a:schemeClr val="accent4">
                    <a:lumMod val="75000"/>
                  </a:schemeClr>
                </a:solidFill>
                <a:latin typeface="+mn-ea"/>
              </a:rPr>
              <a:t>SG</a:t>
            </a:r>
            <a:r>
              <a:rPr lang="zh-CN" altLang="zh-CN" sz="1800" dirty="0">
                <a:solidFill>
                  <a:schemeClr val="accent4">
                    <a:lumMod val="75000"/>
                  </a:schemeClr>
                </a:solidFill>
                <a:latin typeface="+mn-ea"/>
              </a:rPr>
              <a:t>等接入网关，</a:t>
            </a:r>
            <a:r>
              <a:rPr lang="en-US" altLang="zh-CN" sz="1800" dirty="0">
                <a:solidFill>
                  <a:schemeClr val="accent4">
                    <a:lumMod val="75000"/>
                  </a:schemeClr>
                </a:solidFill>
                <a:latin typeface="+mn-ea"/>
              </a:rPr>
              <a:t>BGW</a:t>
            </a:r>
            <a:r>
              <a:rPr lang="zh-CN" altLang="zh-CN" sz="1800" dirty="0">
                <a:solidFill>
                  <a:schemeClr val="accent4">
                    <a:lumMod val="75000"/>
                  </a:schemeClr>
                </a:solidFill>
                <a:latin typeface="+mn-ea"/>
              </a:rPr>
              <a:t>类设备，关键业务平台</a:t>
            </a:r>
            <a:r>
              <a:rPr lang="en-US" altLang="zh-CN" sz="1800" dirty="0">
                <a:solidFill>
                  <a:schemeClr val="accent4">
                    <a:lumMod val="75000"/>
                  </a:schemeClr>
                </a:solidFill>
                <a:latin typeface="+mn-ea"/>
              </a:rPr>
              <a:t>(</a:t>
            </a:r>
            <a:r>
              <a:rPr lang="zh-CN" altLang="zh-CN" sz="1800" dirty="0">
                <a:solidFill>
                  <a:schemeClr val="accent4">
                    <a:lumMod val="75000"/>
                  </a:schemeClr>
                </a:solidFill>
                <a:latin typeface="+mn-ea"/>
              </a:rPr>
              <a:t>包括</a:t>
            </a:r>
            <a:r>
              <a:rPr lang="en-US" altLang="zh-CN" sz="1800" dirty="0">
                <a:solidFill>
                  <a:schemeClr val="accent4">
                    <a:lumMod val="75000"/>
                  </a:schemeClr>
                </a:solidFill>
                <a:latin typeface="+mn-ea"/>
              </a:rPr>
              <a:t>SHLR</a:t>
            </a:r>
            <a:r>
              <a:rPr lang="zh-CN" altLang="zh-CN" sz="1800" dirty="0">
                <a:solidFill>
                  <a:schemeClr val="accent4">
                    <a:lumMod val="75000"/>
                  </a:schemeClr>
                </a:solidFill>
                <a:latin typeface="+mn-ea"/>
              </a:rPr>
              <a:t>、号码转换平台等</a:t>
            </a:r>
            <a:r>
              <a:rPr lang="en-US" altLang="zh-CN" sz="1800" dirty="0">
                <a:solidFill>
                  <a:schemeClr val="accent4">
                    <a:lumMod val="75000"/>
                  </a:schemeClr>
                </a:solidFill>
                <a:latin typeface="+mn-ea"/>
              </a:rPr>
              <a:t>)</a:t>
            </a:r>
            <a:r>
              <a:rPr lang="zh-CN" altLang="zh-CN" sz="1800" dirty="0">
                <a:solidFill>
                  <a:schemeClr val="accent4">
                    <a:lumMod val="75000"/>
                  </a:schemeClr>
                </a:solidFill>
                <a:latin typeface="+mn-ea"/>
              </a:rPr>
              <a:t>，软交换媒体服务器和应用服务器，开发给第三方业务接口的应用网关</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a:lnSpc>
                <a:spcPct val="150000"/>
              </a:lnSpc>
              <a:buFont typeface="Wingdings" panose="05000000000000000000" pitchFamily="2" charset="2"/>
              <a:buChar char="n"/>
            </a:pPr>
            <a:r>
              <a:rPr lang="en-US" altLang="zh-CN" sz="1800" b="1" dirty="0" smtClean="0">
                <a:solidFill>
                  <a:schemeClr val="accent4">
                    <a:lumMod val="75000"/>
                  </a:schemeClr>
                </a:solidFill>
                <a:latin typeface="+mn-ea"/>
              </a:rPr>
              <a:t>Internet</a:t>
            </a:r>
            <a:r>
              <a:rPr lang="zh-CN" altLang="zh-CN" sz="1800" b="1" dirty="0">
                <a:solidFill>
                  <a:schemeClr val="accent4">
                    <a:lumMod val="75000"/>
                  </a:schemeClr>
                </a:solidFill>
                <a:latin typeface="+mn-ea"/>
              </a:rPr>
              <a:t>接入网安全域</a:t>
            </a:r>
            <a:r>
              <a:rPr lang="zh-CN" altLang="zh-CN" sz="1800" dirty="0">
                <a:solidFill>
                  <a:schemeClr val="accent4">
                    <a:lumMod val="75000"/>
                  </a:schemeClr>
                </a:solidFill>
                <a:latin typeface="+mn-ea"/>
              </a:rPr>
              <a:t>包括所有分配公网地址的</a:t>
            </a:r>
            <a:r>
              <a:rPr lang="en-US" altLang="zh-CN" sz="1800" dirty="0">
                <a:solidFill>
                  <a:schemeClr val="accent4">
                    <a:lumMod val="75000"/>
                  </a:schemeClr>
                </a:solidFill>
                <a:latin typeface="+mn-ea"/>
              </a:rPr>
              <a:t>SIP</a:t>
            </a:r>
            <a:r>
              <a:rPr lang="zh-CN" altLang="zh-CN" sz="1800" dirty="0">
                <a:solidFill>
                  <a:schemeClr val="accent4">
                    <a:lumMod val="75000"/>
                  </a:schemeClr>
                </a:solidFill>
                <a:latin typeface="+mn-ea"/>
              </a:rPr>
              <a:t>电话终端、</a:t>
            </a:r>
            <a:r>
              <a:rPr lang="en-US" altLang="zh-CN" sz="1800" dirty="0">
                <a:solidFill>
                  <a:schemeClr val="accent4">
                    <a:lumMod val="75000"/>
                  </a:schemeClr>
                </a:solidFill>
                <a:latin typeface="+mn-ea"/>
              </a:rPr>
              <a:t>IAD</a:t>
            </a:r>
            <a:r>
              <a:rPr lang="zh-CN" altLang="zh-CN" sz="1800" dirty="0">
                <a:solidFill>
                  <a:schemeClr val="accent4">
                    <a:lumMod val="75000"/>
                  </a:schemeClr>
                </a:solidFill>
                <a:latin typeface="+mn-ea"/>
              </a:rPr>
              <a:t>类设备、各类</a:t>
            </a:r>
            <a:r>
              <a:rPr lang="en-US" altLang="zh-CN" sz="1800" dirty="0">
                <a:solidFill>
                  <a:schemeClr val="accent4">
                    <a:lumMod val="75000"/>
                  </a:schemeClr>
                </a:solidFill>
                <a:latin typeface="+mn-ea"/>
              </a:rPr>
              <a:t>SIP</a:t>
            </a:r>
            <a:r>
              <a:rPr lang="zh-CN" altLang="zh-CN" sz="1800" dirty="0">
                <a:solidFill>
                  <a:schemeClr val="accent4">
                    <a:lumMod val="75000"/>
                  </a:schemeClr>
                </a:solidFill>
                <a:latin typeface="+mn-ea"/>
              </a:rPr>
              <a:t>接入的</a:t>
            </a:r>
            <a:r>
              <a:rPr lang="en-US" altLang="zh-CN" sz="1800" dirty="0">
                <a:solidFill>
                  <a:schemeClr val="accent4">
                    <a:lumMod val="75000"/>
                  </a:schemeClr>
                </a:solidFill>
                <a:latin typeface="+mn-ea"/>
              </a:rPr>
              <a:t>PC</a:t>
            </a:r>
            <a:r>
              <a:rPr lang="zh-CN" altLang="zh-CN" sz="1800" dirty="0">
                <a:solidFill>
                  <a:schemeClr val="accent4">
                    <a:lumMod val="75000"/>
                  </a:schemeClr>
                </a:solidFill>
                <a:latin typeface="+mn-ea"/>
              </a:rPr>
              <a:t>等</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a:lnSpc>
                <a:spcPct val="150000"/>
              </a:lnSpc>
              <a:buFont typeface="Wingdings" panose="05000000000000000000" pitchFamily="2" charset="2"/>
              <a:buChar char="n"/>
            </a:pPr>
            <a:r>
              <a:rPr lang="zh-CN" altLang="zh-CN" sz="1800" b="1" dirty="0" smtClean="0">
                <a:solidFill>
                  <a:schemeClr val="accent4">
                    <a:lumMod val="75000"/>
                  </a:schemeClr>
                </a:solidFill>
                <a:latin typeface="+mn-ea"/>
              </a:rPr>
              <a:t>支撑</a:t>
            </a:r>
            <a:r>
              <a:rPr lang="zh-CN" altLang="zh-CN" sz="1800" b="1" dirty="0">
                <a:solidFill>
                  <a:schemeClr val="accent4">
                    <a:lumMod val="75000"/>
                  </a:schemeClr>
                </a:solidFill>
                <a:latin typeface="+mn-ea"/>
              </a:rPr>
              <a:t>系统安全域</a:t>
            </a:r>
            <a:r>
              <a:rPr lang="zh-CN" altLang="zh-CN" sz="1800" dirty="0">
                <a:solidFill>
                  <a:schemeClr val="accent4">
                    <a:lumMod val="75000"/>
                  </a:schemeClr>
                </a:solidFill>
                <a:latin typeface="+mn-ea"/>
              </a:rPr>
              <a:t>包括网管、计费和</a:t>
            </a:r>
            <a:r>
              <a:rPr lang="en-US" altLang="zh-CN" sz="1800" dirty="0">
                <a:solidFill>
                  <a:schemeClr val="accent4">
                    <a:lumMod val="75000"/>
                  </a:schemeClr>
                </a:solidFill>
                <a:latin typeface="+mn-ea"/>
              </a:rPr>
              <a:t>OSS</a:t>
            </a:r>
            <a:r>
              <a:rPr lang="zh-CN" altLang="zh-CN" sz="1800" dirty="0">
                <a:solidFill>
                  <a:schemeClr val="accent4">
                    <a:lumMod val="75000"/>
                  </a:schemeClr>
                </a:solidFill>
                <a:latin typeface="+mn-ea"/>
              </a:rPr>
              <a:t>等辅助运营系统</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a:lnSpc>
                <a:spcPct val="150000"/>
              </a:lnSpc>
              <a:buFont typeface="Wingdings" panose="05000000000000000000" pitchFamily="2" charset="2"/>
              <a:buChar char="n"/>
            </a:pPr>
            <a:r>
              <a:rPr lang="zh-CN" altLang="zh-CN" sz="1800" b="1" dirty="0" smtClean="0">
                <a:solidFill>
                  <a:schemeClr val="accent4">
                    <a:lumMod val="75000"/>
                  </a:schemeClr>
                </a:solidFill>
                <a:latin typeface="+mn-ea"/>
              </a:rPr>
              <a:t>第三</a:t>
            </a:r>
            <a:r>
              <a:rPr lang="zh-CN" altLang="zh-CN" sz="1800" b="1" dirty="0">
                <a:solidFill>
                  <a:schemeClr val="accent4">
                    <a:lumMod val="75000"/>
                  </a:schemeClr>
                </a:solidFill>
                <a:latin typeface="+mn-ea"/>
              </a:rPr>
              <a:t>方应用网络安全域</a:t>
            </a:r>
            <a:r>
              <a:rPr lang="zh-CN" altLang="zh-CN" sz="1800" dirty="0">
                <a:solidFill>
                  <a:schemeClr val="accent4">
                    <a:lumMod val="75000"/>
                  </a:schemeClr>
                </a:solidFill>
                <a:latin typeface="+mn-ea"/>
              </a:rPr>
              <a:t>主要包括所有以开发业务接口方式接入的应用服务器，实际应用很少，这里不讨论该区域的安全需求。</a:t>
            </a:r>
            <a:endParaRPr lang="zh-CN" altLang="en-US" sz="1800" dirty="0">
              <a:solidFill>
                <a:schemeClr val="accent4">
                  <a:lumMod val="75000"/>
                </a:schemeClr>
              </a:solidFill>
              <a:latin typeface="+mn-ea"/>
            </a:endParaRPr>
          </a:p>
        </p:txBody>
      </p:sp>
      <p:sp>
        <p:nvSpPr>
          <p:cNvPr id="3" name="TextBox 16"/>
          <p:cNvSpPr txBox="1"/>
          <p:nvPr/>
        </p:nvSpPr>
        <p:spPr>
          <a:xfrm>
            <a:off x="2208579"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2</a:t>
            </a:r>
            <a:r>
              <a:rPr lang="zh-CN" altLang="en-US" dirty="0" smtClean="0">
                <a:solidFill>
                  <a:schemeClr val="bg2"/>
                </a:solidFill>
              </a:rPr>
              <a:t>节 物联网核心网安全</a:t>
            </a:r>
            <a:endParaRPr lang="zh-CN" altLang="en-US" dirty="0">
              <a:solidFill>
                <a:schemeClr val="bg2"/>
              </a:solidFill>
            </a:endParaRPr>
          </a:p>
        </p:txBody>
      </p:sp>
      <p:sp>
        <p:nvSpPr>
          <p:cNvPr id="4" name="矩形 3"/>
          <p:cNvSpPr/>
          <p:nvPr/>
        </p:nvSpPr>
        <p:spPr>
          <a:xfrm>
            <a:off x="0" y="476672"/>
            <a:ext cx="2771800" cy="369332"/>
          </a:xfrm>
          <a:prstGeom prst="rect">
            <a:avLst/>
          </a:prstGeom>
        </p:spPr>
        <p:txBody>
          <a:bodyPr wrap="square">
            <a:spAutoFit/>
          </a:bodyPr>
          <a:lstStyle/>
          <a:p>
            <a:r>
              <a:rPr lang="en-US" altLang="zh-CN" b="1" dirty="0" smtClean="0">
                <a:solidFill>
                  <a:schemeClr val="bg2"/>
                </a:solidFill>
                <a:latin typeface="+mn-ea"/>
              </a:rPr>
              <a:t>9.2.2 </a:t>
            </a:r>
            <a:r>
              <a:rPr lang="zh-CN" altLang="en-US" b="1" dirty="0">
                <a:solidFill>
                  <a:schemeClr val="bg2"/>
                </a:solidFill>
                <a:latin typeface="+mn-ea"/>
              </a:rPr>
              <a:t>核心</a:t>
            </a:r>
            <a:r>
              <a:rPr lang="zh-CN" altLang="en-US" b="1" dirty="0" smtClean="0">
                <a:solidFill>
                  <a:schemeClr val="bg2"/>
                </a:solidFill>
                <a:latin typeface="+mn-ea"/>
              </a:rPr>
              <a:t>网安全需求</a:t>
            </a:r>
            <a:endParaRPr lang="en-US" altLang="zh-CN" b="1" dirty="0">
              <a:solidFill>
                <a:schemeClr val="bg2"/>
              </a:solidFill>
              <a:latin typeface="+mn-ea"/>
            </a:endParaRPr>
          </a:p>
        </p:txBody>
      </p:sp>
    </p:spTree>
    <p:extLst>
      <p:ext uri="{BB962C8B-B14F-4D97-AF65-F5344CB8AC3E}">
        <p14:creationId xmlns:p14="http://schemas.microsoft.com/office/powerpoint/2010/main" val="2876810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23528" y="1793140"/>
            <a:ext cx="8424936" cy="4300155"/>
          </a:xfrm>
        </p:spPr>
        <p:txBody>
          <a:bodyPr>
            <a:noAutofit/>
          </a:bodyPr>
          <a:lstStyle/>
          <a:p>
            <a:pPr>
              <a:lnSpc>
                <a:spcPct val="125000"/>
              </a:lnSpc>
              <a:buFont typeface="Wingdings" panose="05000000000000000000" pitchFamily="2" charset="2"/>
              <a:buChar char="n"/>
            </a:pPr>
            <a:r>
              <a:rPr lang="zh-CN" altLang="zh-CN" sz="1800" dirty="0" smtClean="0">
                <a:solidFill>
                  <a:schemeClr val="accent4">
                    <a:lumMod val="75000"/>
                  </a:schemeClr>
                </a:solidFill>
                <a:latin typeface="+mn-ea"/>
              </a:rPr>
              <a:t>核心</a:t>
            </a:r>
            <a:r>
              <a:rPr lang="zh-CN" altLang="zh-CN" sz="1800" dirty="0">
                <a:solidFill>
                  <a:schemeClr val="accent4">
                    <a:lumMod val="75000"/>
                  </a:schemeClr>
                </a:solidFill>
                <a:latin typeface="+mn-ea"/>
              </a:rPr>
              <a:t>网安全域是软交换网络的安全核心</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a:lnSpc>
                <a:spcPct val="125000"/>
              </a:lnSpc>
              <a:buFont typeface="Wingdings" panose="05000000000000000000" pitchFamily="2" charset="2"/>
              <a:buChar char="n"/>
            </a:pPr>
            <a:r>
              <a:rPr lang="zh-CN" altLang="zh-CN" sz="1800" dirty="0">
                <a:solidFill>
                  <a:schemeClr val="accent4">
                    <a:lumMod val="75000"/>
                  </a:schemeClr>
                </a:solidFill>
                <a:latin typeface="+mn-ea"/>
              </a:rPr>
              <a:t>核心网安全域的安全需求有</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lvl="1">
              <a:lnSpc>
                <a:spcPct val="125000"/>
              </a:lnSpc>
              <a:buFont typeface="Wingdings" panose="05000000000000000000" pitchFamily="2" charset="2"/>
              <a:buChar char="Ø"/>
            </a:pPr>
            <a:r>
              <a:rPr lang="zh-CN" altLang="zh-CN" sz="1800" dirty="0" smtClean="0">
                <a:solidFill>
                  <a:schemeClr val="accent4">
                    <a:lumMod val="75000"/>
                  </a:schemeClr>
                </a:solidFill>
                <a:latin typeface="+mn-ea"/>
              </a:rPr>
              <a:t>设备</a:t>
            </a:r>
            <a:r>
              <a:rPr lang="zh-CN" altLang="zh-CN" sz="1800" dirty="0">
                <a:solidFill>
                  <a:schemeClr val="accent4">
                    <a:lumMod val="75000"/>
                  </a:schemeClr>
                </a:solidFill>
                <a:latin typeface="+mn-ea"/>
              </a:rPr>
              <a:t>的可用性，即可以在各种情况下</a:t>
            </a:r>
            <a:r>
              <a:rPr lang="en-US" altLang="zh-CN" sz="1800" dirty="0">
                <a:solidFill>
                  <a:schemeClr val="accent4">
                    <a:lumMod val="75000"/>
                  </a:schemeClr>
                </a:solidFill>
                <a:latin typeface="+mn-ea"/>
              </a:rPr>
              <a:t>(</a:t>
            </a:r>
            <a:r>
              <a:rPr lang="zh-CN" altLang="zh-CN" sz="1800" dirty="0">
                <a:solidFill>
                  <a:schemeClr val="accent4">
                    <a:lumMod val="75000"/>
                  </a:schemeClr>
                </a:solidFill>
                <a:latin typeface="+mn-ea"/>
              </a:rPr>
              <a:t>包括设备故障、网络风暴、话务冲击等</a:t>
            </a:r>
            <a:r>
              <a:rPr lang="en-US" altLang="zh-CN" sz="1800" dirty="0">
                <a:solidFill>
                  <a:schemeClr val="accent4">
                    <a:lumMod val="75000"/>
                  </a:schemeClr>
                </a:solidFill>
                <a:latin typeface="+mn-ea"/>
              </a:rPr>
              <a:t>)</a:t>
            </a:r>
            <a:r>
              <a:rPr lang="zh-CN" altLang="zh-CN" sz="1800" dirty="0">
                <a:solidFill>
                  <a:schemeClr val="accent4">
                    <a:lumMod val="75000"/>
                  </a:schemeClr>
                </a:solidFill>
                <a:latin typeface="+mn-ea"/>
              </a:rPr>
              <a:t>保证设备和承载业务的正常运行</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lvl="1">
              <a:lnSpc>
                <a:spcPct val="125000"/>
              </a:lnSpc>
              <a:buFont typeface="Wingdings" panose="05000000000000000000" pitchFamily="2" charset="2"/>
              <a:buChar char="Ø"/>
            </a:pPr>
            <a:r>
              <a:rPr lang="zh-CN" altLang="zh-CN" sz="1800" dirty="0" smtClean="0">
                <a:solidFill>
                  <a:schemeClr val="accent4">
                    <a:lumMod val="75000"/>
                  </a:schemeClr>
                </a:solidFill>
                <a:latin typeface="+mn-ea"/>
              </a:rPr>
              <a:t>需要</a:t>
            </a:r>
            <a:r>
              <a:rPr lang="zh-CN" altLang="zh-CN" sz="1800" dirty="0">
                <a:solidFill>
                  <a:schemeClr val="accent4">
                    <a:lumMod val="75000"/>
                  </a:schemeClr>
                </a:solidFill>
                <a:latin typeface="+mn-ea"/>
              </a:rPr>
              <a:t>在核心网与其他网络连接处部署</a:t>
            </a:r>
            <a:r>
              <a:rPr lang="en-US" altLang="zh-CN" sz="1800" dirty="0">
                <a:solidFill>
                  <a:schemeClr val="accent4">
                    <a:lumMod val="75000"/>
                  </a:schemeClr>
                </a:solidFill>
                <a:latin typeface="+mn-ea"/>
              </a:rPr>
              <a:t>BGW</a:t>
            </a:r>
            <a:r>
              <a:rPr lang="zh-CN" altLang="zh-CN" sz="1800" dirty="0">
                <a:solidFill>
                  <a:schemeClr val="accent4">
                    <a:lumMod val="75000"/>
                  </a:schemeClr>
                </a:solidFill>
                <a:latin typeface="+mn-ea"/>
              </a:rPr>
              <a:t>和防火墙等设备进行内外网隔离</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lvl="1">
              <a:lnSpc>
                <a:spcPct val="125000"/>
              </a:lnSpc>
              <a:buFont typeface="Wingdings" panose="05000000000000000000" pitchFamily="2" charset="2"/>
              <a:buChar char="Ø"/>
            </a:pPr>
            <a:r>
              <a:rPr lang="zh-CN" altLang="zh-CN" sz="1800" dirty="0" smtClean="0">
                <a:solidFill>
                  <a:schemeClr val="accent4">
                    <a:lumMod val="75000"/>
                  </a:schemeClr>
                </a:solidFill>
                <a:latin typeface="+mn-ea"/>
              </a:rPr>
              <a:t>网络</a:t>
            </a:r>
            <a:r>
              <a:rPr lang="zh-CN" altLang="zh-CN" sz="1800" dirty="0">
                <a:solidFill>
                  <a:schemeClr val="accent4">
                    <a:lumMod val="75000"/>
                  </a:schemeClr>
                </a:solidFill>
                <a:latin typeface="+mn-ea"/>
              </a:rPr>
              <a:t>中的</a:t>
            </a:r>
            <a:r>
              <a:rPr lang="en-US" altLang="zh-CN" sz="1800" dirty="0">
                <a:solidFill>
                  <a:schemeClr val="accent4">
                    <a:lumMod val="75000"/>
                  </a:schemeClr>
                </a:solidFill>
                <a:latin typeface="+mn-ea"/>
              </a:rPr>
              <a:t>SS</a:t>
            </a:r>
            <a:r>
              <a:rPr lang="zh-CN" altLang="zh-CN" sz="1800" dirty="0">
                <a:solidFill>
                  <a:schemeClr val="accent4">
                    <a:lumMod val="75000"/>
                  </a:schemeClr>
                </a:solidFill>
                <a:latin typeface="+mn-ea"/>
              </a:rPr>
              <a:t>等设备需具备完善的设备认证和授信方式，防止非法登录</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lvl="1">
              <a:lnSpc>
                <a:spcPct val="125000"/>
              </a:lnSpc>
              <a:buFont typeface="Wingdings" panose="05000000000000000000" pitchFamily="2" charset="2"/>
              <a:buChar char="Ø"/>
            </a:pPr>
            <a:r>
              <a:rPr lang="zh-CN" altLang="zh-CN" sz="1800" dirty="0" smtClean="0">
                <a:solidFill>
                  <a:schemeClr val="accent4">
                    <a:lumMod val="75000"/>
                  </a:schemeClr>
                </a:solidFill>
                <a:latin typeface="+mn-ea"/>
              </a:rPr>
              <a:t>核心</a:t>
            </a:r>
            <a:r>
              <a:rPr lang="zh-CN" altLang="zh-CN" sz="1800" dirty="0">
                <a:solidFill>
                  <a:schemeClr val="accent4">
                    <a:lumMod val="75000"/>
                  </a:schemeClr>
                </a:solidFill>
                <a:latin typeface="+mn-ea"/>
              </a:rPr>
              <a:t>网节点间需采用心跳和媒体检测等方式进行状态检查，及时更新节点状态，保证业务正常</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lvl="1">
              <a:lnSpc>
                <a:spcPct val="125000"/>
              </a:lnSpc>
              <a:buFont typeface="Wingdings" panose="05000000000000000000" pitchFamily="2" charset="2"/>
              <a:buChar char="Ø"/>
            </a:pPr>
            <a:r>
              <a:rPr lang="zh-CN" altLang="zh-CN" sz="1800" dirty="0" smtClean="0">
                <a:solidFill>
                  <a:schemeClr val="accent4">
                    <a:lumMod val="75000"/>
                  </a:schemeClr>
                </a:solidFill>
                <a:latin typeface="+mn-ea"/>
              </a:rPr>
              <a:t>接入</a:t>
            </a:r>
            <a:r>
              <a:rPr lang="zh-CN" altLang="zh-CN" sz="1800" dirty="0">
                <a:solidFill>
                  <a:schemeClr val="accent4">
                    <a:lumMod val="75000"/>
                  </a:schemeClr>
                </a:solidFill>
                <a:latin typeface="+mn-ea"/>
              </a:rPr>
              <a:t>节点需具备带宽和业务管理能力，防止用户非法占用带宽和使用业务</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lvl="1">
              <a:lnSpc>
                <a:spcPct val="125000"/>
              </a:lnSpc>
              <a:buFont typeface="Wingdings" panose="05000000000000000000" pitchFamily="2" charset="2"/>
              <a:buChar char="Ø"/>
            </a:pPr>
            <a:r>
              <a:rPr lang="zh-CN" altLang="zh-CN" sz="1800" dirty="0" smtClean="0">
                <a:solidFill>
                  <a:schemeClr val="accent4">
                    <a:lumMod val="75000"/>
                  </a:schemeClr>
                </a:solidFill>
                <a:latin typeface="+mn-ea"/>
              </a:rPr>
              <a:t>核心</a:t>
            </a:r>
            <a:r>
              <a:rPr lang="zh-CN" altLang="zh-CN" sz="1800" dirty="0">
                <a:solidFill>
                  <a:schemeClr val="accent4">
                    <a:lumMod val="75000"/>
                  </a:schemeClr>
                </a:solidFill>
                <a:latin typeface="+mn-ea"/>
              </a:rPr>
              <a:t>网节点应具备对异常信令和消息的处理能力，防止人为攻击等造成节点瘫痪或过负</a:t>
            </a:r>
            <a:r>
              <a:rPr lang="zh-CN" altLang="zh-CN" sz="1800" dirty="0" smtClean="0">
                <a:solidFill>
                  <a:schemeClr val="accent4">
                    <a:lumMod val="75000"/>
                  </a:schemeClr>
                </a:solidFill>
                <a:latin typeface="+mn-ea"/>
              </a:rPr>
              <a:t>。</a:t>
            </a:r>
            <a:endParaRPr lang="zh-CN" altLang="en-US" sz="1800" dirty="0">
              <a:solidFill>
                <a:schemeClr val="accent4">
                  <a:lumMod val="75000"/>
                </a:schemeClr>
              </a:solidFill>
              <a:latin typeface="+mn-ea"/>
            </a:endParaRPr>
          </a:p>
        </p:txBody>
      </p:sp>
      <p:sp>
        <p:nvSpPr>
          <p:cNvPr id="3" name="TextBox 16"/>
          <p:cNvSpPr txBox="1"/>
          <p:nvPr/>
        </p:nvSpPr>
        <p:spPr>
          <a:xfrm>
            <a:off x="2208579"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2</a:t>
            </a:r>
            <a:r>
              <a:rPr lang="zh-CN" altLang="en-US" dirty="0" smtClean="0">
                <a:solidFill>
                  <a:schemeClr val="bg2"/>
                </a:solidFill>
              </a:rPr>
              <a:t>节 物联网核心网安全</a:t>
            </a:r>
            <a:endParaRPr lang="zh-CN" altLang="en-US" dirty="0">
              <a:solidFill>
                <a:schemeClr val="bg2"/>
              </a:solidFill>
            </a:endParaRPr>
          </a:p>
        </p:txBody>
      </p:sp>
      <p:sp>
        <p:nvSpPr>
          <p:cNvPr id="4" name="矩形 3"/>
          <p:cNvSpPr/>
          <p:nvPr/>
        </p:nvSpPr>
        <p:spPr>
          <a:xfrm>
            <a:off x="0" y="476672"/>
            <a:ext cx="2771800" cy="369332"/>
          </a:xfrm>
          <a:prstGeom prst="rect">
            <a:avLst/>
          </a:prstGeom>
        </p:spPr>
        <p:txBody>
          <a:bodyPr wrap="square">
            <a:spAutoFit/>
          </a:bodyPr>
          <a:lstStyle/>
          <a:p>
            <a:r>
              <a:rPr lang="en-US" altLang="zh-CN" b="1" dirty="0" smtClean="0">
                <a:solidFill>
                  <a:schemeClr val="bg2"/>
                </a:solidFill>
                <a:latin typeface="+mn-ea"/>
              </a:rPr>
              <a:t>9.2.2 </a:t>
            </a:r>
            <a:r>
              <a:rPr lang="zh-CN" altLang="en-US" b="1" dirty="0">
                <a:solidFill>
                  <a:schemeClr val="bg2"/>
                </a:solidFill>
                <a:latin typeface="+mn-ea"/>
              </a:rPr>
              <a:t>核心</a:t>
            </a:r>
            <a:r>
              <a:rPr lang="zh-CN" altLang="en-US" b="1" dirty="0" smtClean="0">
                <a:solidFill>
                  <a:schemeClr val="bg2"/>
                </a:solidFill>
                <a:latin typeface="+mn-ea"/>
              </a:rPr>
              <a:t>网安全需求</a:t>
            </a:r>
            <a:endParaRPr lang="en-US" altLang="zh-CN" b="1" dirty="0">
              <a:solidFill>
                <a:schemeClr val="bg2"/>
              </a:solidFill>
              <a:latin typeface="+mn-ea"/>
            </a:endParaRPr>
          </a:p>
        </p:txBody>
      </p:sp>
      <p:sp>
        <p:nvSpPr>
          <p:cNvPr id="5" name="五边形 4"/>
          <p:cNvSpPr/>
          <p:nvPr/>
        </p:nvSpPr>
        <p:spPr>
          <a:xfrm>
            <a:off x="-9618" y="1268760"/>
            <a:ext cx="1989330"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核心网安全域</a:t>
            </a:r>
            <a:endParaRPr lang="zh-CN" altLang="en-US" sz="1600" dirty="0">
              <a:solidFill>
                <a:schemeClr val="bg2"/>
              </a:solidFill>
            </a:endParaRPr>
          </a:p>
        </p:txBody>
      </p:sp>
    </p:spTree>
    <p:extLst>
      <p:ext uri="{BB962C8B-B14F-4D97-AF65-F5344CB8AC3E}">
        <p14:creationId xmlns:p14="http://schemas.microsoft.com/office/powerpoint/2010/main" val="2507133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23528" y="1946516"/>
            <a:ext cx="8280920" cy="3311748"/>
          </a:xfrm>
        </p:spPr>
        <p:txBody>
          <a:bodyPr>
            <a:noAutofit/>
          </a:bodyPr>
          <a:lstStyle/>
          <a:p>
            <a:pPr>
              <a:lnSpc>
                <a:spcPct val="150000"/>
              </a:lnSpc>
              <a:buFont typeface="Wingdings" panose="05000000000000000000" pitchFamily="2" charset="2"/>
              <a:buChar char="n"/>
            </a:pPr>
            <a:r>
              <a:rPr lang="en-US" altLang="zh-CN" sz="1800" dirty="0" smtClean="0">
                <a:solidFill>
                  <a:schemeClr val="accent4">
                    <a:lumMod val="75000"/>
                  </a:schemeClr>
                </a:solidFill>
                <a:latin typeface="+mn-ea"/>
              </a:rPr>
              <a:t>Internet</a:t>
            </a:r>
            <a:r>
              <a:rPr lang="zh-CN" altLang="zh-CN" sz="1800" dirty="0" smtClean="0">
                <a:solidFill>
                  <a:schemeClr val="accent4">
                    <a:lumMod val="75000"/>
                  </a:schemeClr>
                </a:solidFill>
                <a:latin typeface="+mn-ea"/>
              </a:rPr>
              <a:t>接入网安全域的安全需求有：</a:t>
            </a:r>
            <a:endParaRPr lang="en-US" altLang="zh-CN" sz="1800" dirty="0" smtClean="0">
              <a:solidFill>
                <a:schemeClr val="accent4">
                  <a:lumMod val="75000"/>
                </a:schemeClr>
              </a:solidFill>
              <a:latin typeface="+mn-ea"/>
            </a:endParaRPr>
          </a:p>
          <a:p>
            <a:pPr lvl="1">
              <a:lnSpc>
                <a:spcPct val="150000"/>
              </a:lnSpc>
              <a:buFont typeface="Wingdings" panose="05000000000000000000" pitchFamily="2" charset="2"/>
              <a:buChar char="Ø"/>
            </a:pPr>
            <a:r>
              <a:rPr lang="zh-CN" altLang="zh-CN" sz="1800" dirty="0" smtClean="0">
                <a:solidFill>
                  <a:schemeClr val="accent4">
                    <a:lumMod val="75000"/>
                  </a:schemeClr>
                </a:solidFill>
                <a:latin typeface="+mn-ea"/>
              </a:rPr>
              <a:t>在</a:t>
            </a:r>
            <a:r>
              <a:rPr lang="en-US" altLang="zh-CN" sz="1800" dirty="0" smtClean="0">
                <a:solidFill>
                  <a:schemeClr val="accent4">
                    <a:lumMod val="75000"/>
                  </a:schemeClr>
                </a:solidFill>
                <a:latin typeface="+mn-ea"/>
              </a:rPr>
              <a:t>SIP</a:t>
            </a:r>
            <a:r>
              <a:rPr lang="zh-CN" altLang="zh-CN" sz="1800" dirty="0" smtClean="0">
                <a:solidFill>
                  <a:schemeClr val="accent4">
                    <a:lumMod val="75000"/>
                  </a:schemeClr>
                </a:solidFill>
                <a:latin typeface="+mn-ea"/>
              </a:rPr>
              <a:t>电话、软件电话等终端设备与</a:t>
            </a:r>
            <a:r>
              <a:rPr lang="en-US" altLang="zh-CN" sz="1800" dirty="0" smtClean="0">
                <a:solidFill>
                  <a:schemeClr val="accent4">
                    <a:lumMod val="75000"/>
                  </a:schemeClr>
                </a:solidFill>
                <a:latin typeface="+mn-ea"/>
              </a:rPr>
              <a:t>Internet</a:t>
            </a:r>
            <a:r>
              <a:rPr lang="zh-CN" altLang="zh-CN" sz="1800" dirty="0" smtClean="0">
                <a:solidFill>
                  <a:schemeClr val="accent4">
                    <a:lumMod val="75000"/>
                  </a:schemeClr>
                </a:solidFill>
                <a:latin typeface="+mn-ea"/>
              </a:rPr>
              <a:t>和软交换网络互联设备之间需要应用</a:t>
            </a:r>
            <a:r>
              <a:rPr lang="en-US" altLang="zh-CN" sz="1800" dirty="0" smtClean="0">
                <a:solidFill>
                  <a:schemeClr val="accent4">
                    <a:lumMod val="75000"/>
                  </a:schemeClr>
                </a:solidFill>
                <a:latin typeface="+mn-ea"/>
              </a:rPr>
              <a:t>L2TP</a:t>
            </a:r>
            <a:r>
              <a:rPr lang="zh-CN" altLang="zh-CN" sz="1800" dirty="0" smtClean="0">
                <a:solidFill>
                  <a:schemeClr val="accent4">
                    <a:lumMod val="75000"/>
                  </a:schemeClr>
                </a:solidFill>
                <a:latin typeface="+mn-ea"/>
              </a:rPr>
              <a:t>、</a:t>
            </a:r>
            <a:r>
              <a:rPr lang="en-US" altLang="zh-CN" sz="1800" dirty="0" smtClean="0">
                <a:solidFill>
                  <a:schemeClr val="accent4">
                    <a:lumMod val="75000"/>
                  </a:schemeClr>
                </a:solidFill>
                <a:latin typeface="+mn-ea"/>
              </a:rPr>
              <a:t>IPSec</a:t>
            </a:r>
            <a:r>
              <a:rPr lang="zh-CN" altLang="zh-CN" sz="1800" dirty="0" smtClean="0">
                <a:solidFill>
                  <a:schemeClr val="accent4">
                    <a:lumMod val="75000"/>
                  </a:schemeClr>
                </a:solidFill>
                <a:latin typeface="+mn-ea"/>
              </a:rPr>
              <a:t>等隧道技术；</a:t>
            </a:r>
            <a:endParaRPr lang="en-US" altLang="zh-CN" sz="1800" dirty="0" smtClean="0">
              <a:solidFill>
                <a:schemeClr val="accent4">
                  <a:lumMod val="75000"/>
                </a:schemeClr>
              </a:solidFill>
              <a:latin typeface="+mn-ea"/>
            </a:endParaRPr>
          </a:p>
          <a:p>
            <a:pPr lvl="1">
              <a:lnSpc>
                <a:spcPct val="150000"/>
              </a:lnSpc>
              <a:buFont typeface="Wingdings" panose="05000000000000000000" pitchFamily="2" charset="2"/>
              <a:buChar char="Ø"/>
            </a:pPr>
            <a:r>
              <a:rPr lang="zh-CN" altLang="zh-CN" sz="1800" dirty="0" smtClean="0">
                <a:solidFill>
                  <a:schemeClr val="accent4">
                    <a:lumMod val="75000"/>
                  </a:schemeClr>
                </a:solidFill>
                <a:latin typeface="+mn-ea"/>
              </a:rPr>
              <a:t>小容量</a:t>
            </a:r>
            <a:r>
              <a:rPr lang="en-US" altLang="zh-CN" sz="1800" dirty="0" smtClean="0">
                <a:solidFill>
                  <a:schemeClr val="accent4">
                    <a:lumMod val="75000"/>
                  </a:schemeClr>
                </a:solidFill>
                <a:latin typeface="+mn-ea"/>
              </a:rPr>
              <a:t>AGW</a:t>
            </a:r>
            <a:r>
              <a:rPr lang="zh-CN" altLang="zh-CN" sz="1800" dirty="0" smtClean="0">
                <a:solidFill>
                  <a:schemeClr val="accent4">
                    <a:lumMod val="75000"/>
                  </a:schemeClr>
                </a:solidFill>
                <a:latin typeface="+mn-ea"/>
              </a:rPr>
              <a:t>、</a:t>
            </a:r>
            <a:r>
              <a:rPr lang="en-US" altLang="zh-CN" sz="1800" dirty="0" smtClean="0">
                <a:solidFill>
                  <a:schemeClr val="accent4">
                    <a:lumMod val="75000"/>
                  </a:schemeClr>
                </a:solidFill>
                <a:latin typeface="+mn-ea"/>
              </a:rPr>
              <a:t>IAD</a:t>
            </a:r>
            <a:r>
              <a:rPr lang="zh-CN" altLang="zh-CN" sz="1800" dirty="0" smtClean="0">
                <a:solidFill>
                  <a:schemeClr val="accent4">
                    <a:lumMod val="75000"/>
                  </a:schemeClr>
                </a:solidFill>
                <a:latin typeface="+mn-ea"/>
              </a:rPr>
              <a:t>等通过</a:t>
            </a:r>
            <a:r>
              <a:rPr lang="en-US" altLang="zh-CN" sz="1800" dirty="0" smtClean="0">
                <a:solidFill>
                  <a:schemeClr val="accent4">
                    <a:lumMod val="75000"/>
                  </a:schemeClr>
                </a:solidFill>
                <a:latin typeface="+mn-ea"/>
              </a:rPr>
              <a:t>Internet</a:t>
            </a:r>
            <a:r>
              <a:rPr lang="zh-CN" altLang="zh-CN" sz="1800" dirty="0" smtClean="0">
                <a:solidFill>
                  <a:schemeClr val="accent4">
                    <a:lumMod val="75000"/>
                  </a:schemeClr>
                </a:solidFill>
                <a:latin typeface="+mn-ea"/>
              </a:rPr>
              <a:t>接入时，它们与</a:t>
            </a:r>
            <a:r>
              <a:rPr lang="en-US" altLang="zh-CN" sz="1800" dirty="0" smtClean="0">
                <a:solidFill>
                  <a:schemeClr val="accent4">
                    <a:lumMod val="75000"/>
                  </a:schemeClr>
                </a:solidFill>
                <a:latin typeface="+mn-ea"/>
              </a:rPr>
              <a:t>Internet</a:t>
            </a:r>
            <a:r>
              <a:rPr lang="zh-CN" altLang="zh-CN" sz="1800" dirty="0" smtClean="0">
                <a:solidFill>
                  <a:schemeClr val="accent4">
                    <a:lumMod val="75000"/>
                  </a:schemeClr>
                </a:solidFill>
                <a:latin typeface="+mn-ea"/>
              </a:rPr>
              <a:t>和软交换网络互联设备之间需要应用</a:t>
            </a:r>
            <a:r>
              <a:rPr lang="en-US" altLang="zh-CN" sz="1800" dirty="0" smtClean="0">
                <a:solidFill>
                  <a:schemeClr val="accent4">
                    <a:lumMod val="75000"/>
                  </a:schemeClr>
                </a:solidFill>
                <a:latin typeface="+mn-ea"/>
              </a:rPr>
              <a:t>GRE</a:t>
            </a:r>
            <a:r>
              <a:rPr lang="zh-CN" altLang="zh-CN" sz="1800" dirty="0" smtClean="0">
                <a:solidFill>
                  <a:schemeClr val="accent4">
                    <a:lumMod val="75000"/>
                  </a:schemeClr>
                </a:solidFill>
                <a:latin typeface="+mn-ea"/>
              </a:rPr>
              <a:t>、</a:t>
            </a:r>
            <a:r>
              <a:rPr lang="en-US" altLang="zh-CN" sz="1800" dirty="0" smtClean="0">
                <a:solidFill>
                  <a:schemeClr val="accent4">
                    <a:lumMod val="75000"/>
                  </a:schemeClr>
                </a:solidFill>
                <a:latin typeface="+mn-ea"/>
              </a:rPr>
              <a:t>IPinIP</a:t>
            </a:r>
            <a:r>
              <a:rPr lang="zh-CN" altLang="zh-CN" sz="1800" dirty="0" smtClean="0">
                <a:solidFill>
                  <a:schemeClr val="accent4">
                    <a:lumMod val="75000"/>
                  </a:schemeClr>
                </a:solidFill>
                <a:latin typeface="+mn-ea"/>
              </a:rPr>
              <a:t>、</a:t>
            </a:r>
            <a:r>
              <a:rPr lang="en-US" altLang="zh-CN" sz="1800" dirty="0" smtClean="0">
                <a:solidFill>
                  <a:schemeClr val="accent4">
                    <a:lumMod val="75000"/>
                  </a:schemeClr>
                </a:solidFill>
                <a:latin typeface="+mn-ea"/>
              </a:rPr>
              <a:t>IPSec</a:t>
            </a:r>
            <a:r>
              <a:rPr lang="zh-CN" altLang="zh-CN" sz="1800" dirty="0" smtClean="0">
                <a:solidFill>
                  <a:schemeClr val="accent4">
                    <a:lumMod val="75000"/>
                  </a:schemeClr>
                </a:solidFill>
                <a:latin typeface="+mn-ea"/>
              </a:rPr>
              <a:t>等隧道技术；</a:t>
            </a:r>
            <a:endParaRPr lang="en-US" altLang="zh-CN" sz="1800" dirty="0" smtClean="0">
              <a:solidFill>
                <a:schemeClr val="accent4">
                  <a:lumMod val="75000"/>
                </a:schemeClr>
              </a:solidFill>
              <a:latin typeface="+mn-ea"/>
            </a:endParaRPr>
          </a:p>
          <a:p>
            <a:pPr lvl="1">
              <a:lnSpc>
                <a:spcPct val="150000"/>
              </a:lnSpc>
              <a:buFont typeface="Wingdings" panose="05000000000000000000" pitchFamily="2" charset="2"/>
              <a:buChar char="Ø"/>
            </a:pPr>
            <a:r>
              <a:rPr lang="zh-CN" altLang="zh-CN" sz="1800" dirty="0" smtClean="0">
                <a:solidFill>
                  <a:schemeClr val="accent4">
                    <a:lumMod val="75000"/>
                  </a:schemeClr>
                </a:solidFill>
                <a:latin typeface="+mn-ea"/>
              </a:rPr>
              <a:t>需要完善的接入设备认证和授信手段，防止冒名使用。</a:t>
            </a:r>
            <a:endParaRPr lang="zh-CN" altLang="en-US" sz="1800" dirty="0">
              <a:solidFill>
                <a:schemeClr val="accent4">
                  <a:lumMod val="75000"/>
                </a:schemeClr>
              </a:solidFill>
              <a:latin typeface="+mn-ea"/>
            </a:endParaRPr>
          </a:p>
        </p:txBody>
      </p:sp>
      <p:sp>
        <p:nvSpPr>
          <p:cNvPr id="3" name="TextBox 16"/>
          <p:cNvSpPr txBox="1"/>
          <p:nvPr/>
        </p:nvSpPr>
        <p:spPr>
          <a:xfrm>
            <a:off x="2208579"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2</a:t>
            </a:r>
            <a:r>
              <a:rPr lang="zh-CN" altLang="en-US" dirty="0" smtClean="0">
                <a:solidFill>
                  <a:schemeClr val="bg2"/>
                </a:solidFill>
              </a:rPr>
              <a:t>节 物联网核心网安全</a:t>
            </a:r>
            <a:endParaRPr lang="zh-CN" altLang="en-US" dirty="0">
              <a:solidFill>
                <a:schemeClr val="bg2"/>
              </a:solidFill>
            </a:endParaRPr>
          </a:p>
        </p:txBody>
      </p:sp>
      <p:sp>
        <p:nvSpPr>
          <p:cNvPr id="4" name="矩形 3"/>
          <p:cNvSpPr/>
          <p:nvPr/>
        </p:nvSpPr>
        <p:spPr>
          <a:xfrm>
            <a:off x="0" y="476672"/>
            <a:ext cx="2771800" cy="369332"/>
          </a:xfrm>
          <a:prstGeom prst="rect">
            <a:avLst/>
          </a:prstGeom>
        </p:spPr>
        <p:txBody>
          <a:bodyPr wrap="square">
            <a:spAutoFit/>
          </a:bodyPr>
          <a:lstStyle/>
          <a:p>
            <a:r>
              <a:rPr lang="en-US" altLang="zh-CN" b="1" dirty="0" smtClean="0">
                <a:solidFill>
                  <a:schemeClr val="bg2"/>
                </a:solidFill>
                <a:latin typeface="+mn-ea"/>
              </a:rPr>
              <a:t>9.2.2 </a:t>
            </a:r>
            <a:r>
              <a:rPr lang="zh-CN" altLang="en-US" b="1" dirty="0">
                <a:solidFill>
                  <a:schemeClr val="bg2"/>
                </a:solidFill>
                <a:latin typeface="+mn-ea"/>
              </a:rPr>
              <a:t>核心</a:t>
            </a:r>
            <a:r>
              <a:rPr lang="zh-CN" altLang="en-US" b="1" dirty="0" smtClean="0">
                <a:solidFill>
                  <a:schemeClr val="bg2"/>
                </a:solidFill>
                <a:latin typeface="+mn-ea"/>
              </a:rPr>
              <a:t>网安全需求</a:t>
            </a:r>
            <a:endParaRPr lang="en-US" altLang="zh-CN" b="1" dirty="0">
              <a:solidFill>
                <a:schemeClr val="bg2"/>
              </a:solidFill>
              <a:latin typeface="+mn-ea"/>
            </a:endParaRPr>
          </a:p>
        </p:txBody>
      </p:sp>
      <p:sp>
        <p:nvSpPr>
          <p:cNvPr id="5" name="五边形 4"/>
          <p:cNvSpPr/>
          <p:nvPr/>
        </p:nvSpPr>
        <p:spPr>
          <a:xfrm>
            <a:off x="-9618" y="1268760"/>
            <a:ext cx="2349370"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bg2"/>
                </a:solidFill>
              </a:rPr>
              <a:t>Internet</a:t>
            </a:r>
            <a:r>
              <a:rPr lang="zh-CN" altLang="zh-CN" sz="1600" dirty="0">
                <a:solidFill>
                  <a:schemeClr val="bg2"/>
                </a:solidFill>
              </a:rPr>
              <a:t>接入网安全域</a:t>
            </a:r>
            <a:endParaRPr lang="zh-CN" altLang="en-US" sz="1600" dirty="0">
              <a:solidFill>
                <a:schemeClr val="bg2"/>
              </a:solidFill>
            </a:endParaRPr>
          </a:p>
        </p:txBody>
      </p:sp>
    </p:spTree>
    <p:extLst>
      <p:ext uri="{BB962C8B-B14F-4D97-AF65-F5344CB8AC3E}">
        <p14:creationId xmlns:p14="http://schemas.microsoft.com/office/powerpoint/2010/main" val="717697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23528" y="1988840"/>
            <a:ext cx="8280920" cy="2087612"/>
          </a:xfrm>
        </p:spPr>
        <p:txBody>
          <a:bodyPr>
            <a:noAutofit/>
          </a:bodyPr>
          <a:lstStyle/>
          <a:p>
            <a:pPr>
              <a:lnSpc>
                <a:spcPct val="150000"/>
              </a:lnSpc>
              <a:buFont typeface="Wingdings" panose="05000000000000000000" pitchFamily="2" charset="2"/>
              <a:buChar char="n"/>
            </a:pPr>
            <a:r>
              <a:rPr lang="zh-CN" altLang="zh-CN" sz="1800" dirty="0">
                <a:solidFill>
                  <a:schemeClr val="accent4">
                    <a:lumMod val="75000"/>
                  </a:schemeClr>
                </a:solidFill>
              </a:rPr>
              <a:t>支撑系统安全域的安全需求有</a:t>
            </a:r>
            <a:r>
              <a:rPr lang="zh-CN" altLang="zh-CN" sz="1800" dirty="0" smtClean="0">
                <a:solidFill>
                  <a:schemeClr val="accent4">
                    <a:lumMod val="75000"/>
                  </a:schemeClr>
                </a:solidFill>
              </a:rPr>
              <a:t>：</a:t>
            </a:r>
            <a:endParaRPr lang="en-US" altLang="zh-CN" sz="1800" dirty="0" smtClean="0">
              <a:solidFill>
                <a:schemeClr val="accent4">
                  <a:lumMod val="75000"/>
                </a:schemeClr>
              </a:solidFill>
            </a:endParaRPr>
          </a:p>
          <a:p>
            <a:pPr lvl="1">
              <a:lnSpc>
                <a:spcPct val="150000"/>
              </a:lnSpc>
              <a:buFont typeface="Wingdings" panose="05000000000000000000" pitchFamily="2" charset="2"/>
              <a:buChar char="Ø"/>
            </a:pPr>
            <a:r>
              <a:rPr lang="zh-CN" altLang="zh-CN" sz="1800" dirty="0" smtClean="0">
                <a:solidFill>
                  <a:schemeClr val="accent4">
                    <a:lumMod val="75000"/>
                  </a:schemeClr>
                </a:solidFill>
              </a:rPr>
              <a:t>高强度</a:t>
            </a:r>
            <a:r>
              <a:rPr lang="zh-CN" altLang="zh-CN" sz="1800" dirty="0">
                <a:solidFill>
                  <a:schemeClr val="accent4">
                    <a:lumMod val="75000"/>
                  </a:schemeClr>
                </a:solidFill>
              </a:rPr>
              <a:t>的用户认证机制</a:t>
            </a:r>
            <a:r>
              <a:rPr lang="zh-CN" altLang="zh-CN" sz="1800" dirty="0" smtClean="0">
                <a:solidFill>
                  <a:schemeClr val="accent4">
                    <a:lumMod val="75000"/>
                  </a:schemeClr>
                </a:solidFill>
              </a:rPr>
              <a:t>；</a:t>
            </a:r>
            <a:endParaRPr lang="en-US" altLang="zh-CN" sz="1800" dirty="0" smtClean="0">
              <a:solidFill>
                <a:schemeClr val="accent4">
                  <a:lumMod val="75000"/>
                </a:schemeClr>
              </a:solidFill>
            </a:endParaRPr>
          </a:p>
          <a:p>
            <a:pPr lvl="1">
              <a:lnSpc>
                <a:spcPct val="150000"/>
              </a:lnSpc>
              <a:buFont typeface="Wingdings" panose="05000000000000000000" pitchFamily="2" charset="2"/>
              <a:buChar char="Ø"/>
            </a:pPr>
            <a:r>
              <a:rPr lang="zh-CN" altLang="zh-CN" sz="1800" dirty="0" smtClean="0">
                <a:solidFill>
                  <a:schemeClr val="accent4">
                    <a:lumMod val="75000"/>
                  </a:schemeClr>
                </a:solidFill>
              </a:rPr>
              <a:t>重要</a:t>
            </a:r>
            <a:r>
              <a:rPr lang="zh-CN" altLang="zh-CN" sz="1800" dirty="0">
                <a:solidFill>
                  <a:schemeClr val="accent4">
                    <a:lumMod val="75000"/>
                  </a:schemeClr>
                </a:solidFill>
              </a:rPr>
              <a:t>系统需要进行物理隔离，并且网间需要部署功能强大的防火墙设备</a:t>
            </a:r>
            <a:r>
              <a:rPr lang="zh-CN" altLang="zh-CN" sz="1800" dirty="0" smtClean="0">
                <a:solidFill>
                  <a:schemeClr val="accent4">
                    <a:lumMod val="75000"/>
                  </a:schemeClr>
                </a:solidFill>
              </a:rPr>
              <a:t>；</a:t>
            </a:r>
            <a:endParaRPr lang="en-US" altLang="zh-CN" sz="1800" dirty="0" smtClean="0">
              <a:solidFill>
                <a:schemeClr val="accent4">
                  <a:lumMod val="75000"/>
                </a:schemeClr>
              </a:solidFill>
            </a:endParaRPr>
          </a:p>
          <a:p>
            <a:pPr lvl="1">
              <a:lnSpc>
                <a:spcPct val="150000"/>
              </a:lnSpc>
              <a:buFont typeface="Wingdings" panose="05000000000000000000" pitchFamily="2" charset="2"/>
              <a:buChar char="Ø"/>
            </a:pPr>
            <a:r>
              <a:rPr lang="zh-CN" altLang="zh-CN" sz="1800" dirty="0" smtClean="0">
                <a:solidFill>
                  <a:schemeClr val="accent4">
                    <a:lumMod val="75000"/>
                  </a:schemeClr>
                </a:solidFill>
              </a:rPr>
              <a:t>需要</a:t>
            </a:r>
            <a:r>
              <a:rPr lang="zh-CN" altLang="zh-CN" sz="1800" dirty="0">
                <a:solidFill>
                  <a:schemeClr val="accent4">
                    <a:lumMod val="75000"/>
                  </a:schemeClr>
                </a:solidFill>
              </a:rPr>
              <a:t>优化系统安全策略。</a:t>
            </a:r>
            <a:endParaRPr lang="zh-CN" altLang="en-US" sz="1800" dirty="0">
              <a:solidFill>
                <a:schemeClr val="accent4">
                  <a:lumMod val="75000"/>
                </a:schemeClr>
              </a:solidFill>
            </a:endParaRPr>
          </a:p>
        </p:txBody>
      </p:sp>
      <p:sp>
        <p:nvSpPr>
          <p:cNvPr id="3" name="TextBox 16"/>
          <p:cNvSpPr txBox="1"/>
          <p:nvPr/>
        </p:nvSpPr>
        <p:spPr>
          <a:xfrm>
            <a:off x="2208579"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2</a:t>
            </a:r>
            <a:r>
              <a:rPr lang="zh-CN" altLang="en-US" dirty="0" smtClean="0">
                <a:solidFill>
                  <a:schemeClr val="bg2"/>
                </a:solidFill>
              </a:rPr>
              <a:t>节 物联网核心网安全</a:t>
            </a:r>
            <a:endParaRPr lang="zh-CN" altLang="en-US" dirty="0">
              <a:solidFill>
                <a:schemeClr val="bg2"/>
              </a:solidFill>
            </a:endParaRPr>
          </a:p>
        </p:txBody>
      </p:sp>
      <p:sp>
        <p:nvSpPr>
          <p:cNvPr id="4" name="矩形 3"/>
          <p:cNvSpPr/>
          <p:nvPr/>
        </p:nvSpPr>
        <p:spPr>
          <a:xfrm>
            <a:off x="0" y="476672"/>
            <a:ext cx="2771800" cy="369332"/>
          </a:xfrm>
          <a:prstGeom prst="rect">
            <a:avLst/>
          </a:prstGeom>
        </p:spPr>
        <p:txBody>
          <a:bodyPr wrap="square">
            <a:spAutoFit/>
          </a:bodyPr>
          <a:lstStyle/>
          <a:p>
            <a:r>
              <a:rPr lang="en-US" altLang="zh-CN" b="1" dirty="0" smtClean="0">
                <a:solidFill>
                  <a:schemeClr val="bg2"/>
                </a:solidFill>
                <a:latin typeface="+mn-ea"/>
              </a:rPr>
              <a:t>9.2.2 </a:t>
            </a:r>
            <a:r>
              <a:rPr lang="zh-CN" altLang="en-US" b="1" dirty="0">
                <a:solidFill>
                  <a:schemeClr val="bg2"/>
                </a:solidFill>
                <a:latin typeface="+mn-ea"/>
              </a:rPr>
              <a:t>核心</a:t>
            </a:r>
            <a:r>
              <a:rPr lang="zh-CN" altLang="en-US" b="1" dirty="0" smtClean="0">
                <a:solidFill>
                  <a:schemeClr val="bg2"/>
                </a:solidFill>
                <a:latin typeface="+mn-ea"/>
              </a:rPr>
              <a:t>网安全需求</a:t>
            </a:r>
            <a:endParaRPr lang="en-US" altLang="zh-CN" b="1" dirty="0">
              <a:solidFill>
                <a:schemeClr val="bg2"/>
              </a:solidFill>
              <a:latin typeface="+mn-ea"/>
            </a:endParaRPr>
          </a:p>
        </p:txBody>
      </p:sp>
      <p:sp>
        <p:nvSpPr>
          <p:cNvPr id="5" name="五边形 4"/>
          <p:cNvSpPr/>
          <p:nvPr/>
        </p:nvSpPr>
        <p:spPr>
          <a:xfrm>
            <a:off x="-9618" y="1268760"/>
            <a:ext cx="1989330"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支撑系统安全域</a:t>
            </a:r>
            <a:endParaRPr lang="zh-CN" altLang="en-US" sz="1600" dirty="0">
              <a:solidFill>
                <a:schemeClr val="bg2"/>
              </a:solidFill>
            </a:endParaRPr>
          </a:p>
        </p:txBody>
      </p:sp>
    </p:spTree>
    <p:extLst>
      <p:ext uri="{BB962C8B-B14F-4D97-AF65-F5344CB8AC3E}">
        <p14:creationId xmlns:p14="http://schemas.microsoft.com/office/powerpoint/2010/main" val="42804420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251520" y="1916832"/>
            <a:ext cx="8136904" cy="4104456"/>
          </a:xfrm>
        </p:spPr>
        <p:txBody>
          <a:bodyPr>
            <a:noAutofit/>
          </a:bodyPr>
          <a:lstStyle/>
          <a:p>
            <a:pPr>
              <a:lnSpc>
                <a:spcPct val="150000"/>
              </a:lnSpc>
              <a:buFont typeface="Wingdings" panose="05000000000000000000" pitchFamily="2" charset="2"/>
              <a:buChar char="n"/>
            </a:pPr>
            <a:r>
              <a:rPr lang="zh-CN" altLang="zh-CN" sz="1800" dirty="0">
                <a:solidFill>
                  <a:schemeClr val="accent4">
                    <a:lumMod val="75000"/>
                  </a:schemeClr>
                </a:solidFill>
                <a:latin typeface="+mn-ea"/>
              </a:rPr>
              <a:t>软交换网络的承载层现在除了用专网和</a:t>
            </a:r>
            <a:r>
              <a:rPr lang="en-US" altLang="zh-CN" sz="1800" dirty="0">
                <a:solidFill>
                  <a:schemeClr val="accent4">
                    <a:lumMod val="75000"/>
                  </a:schemeClr>
                </a:solidFill>
                <a:latin typeface="+mn-ea"/>
              </a:rPr>
              <a:t>MPLSVPN</a:t>
            </a:r>
            <a:r>
              <a:rPr lang="zh-CN" altLang="zh-CN" sz="1800" dirty="0">
                <a:solidFill>
                  <a:schemeClr val="accent4">
                    <a:lumMod val="75000"/>
                  </a:schemeClr>
                </a:solidFill>
                <a:latin typeface="+mn-ea"/>
              </a:rPr>
              <a:t>等手段进行网络隔离外，一些厂商采用在关键节点放置网络探头，以</a:t>
            </a:r>
            <a:r>
              <a:rPr lang="en-US" altLang="zh-CN" sz="1800" dirty="0">
                <a:solidFill>
                  <a:schemeClr val="accent4">
                    <a:lumMod val="75000"/>
                  </a:schemeClr>
                </a:solidFill>
                <a:latin typeface="+mn-ea"/>
              </a:rPr>
              <a:t>ping</a:t>
            </a:r>
            <a:r>
              <a:rPr lang="zh-CN" altLang="zh-CN" sz="1800" dirty="0">
                <a:solidFill>
                  <a:schemeClr val="accent4">
                    <a:lumMod val="75000"/>
                  </a:schemeClr>
                </a:solidFill>
                <a:latin typeface="+mn-ea"/>
              </a:rPr>
              <a:t>段包的形式进行侦听等手段进行网络</a:t>
            </a:r>
            <a:r>
              <a:rPr lang="zh-CN" altLang="zh-CN" sz="1800" dirty="0" smtClean="0">
                <a:solidFill>
                  <a:schemeClr val="accent4">
                    <a:lumMod val="75000"/>
                  </a:schemeClr>
                </a:solidFill>
                <a:latin typeface="+mn-ea"/>
              </a:rPr>
              <a:t>质量监控</a:t>
            </a:r>
            <a:r>
              <a:rPr lang="zh-CN" altLang="en-US"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目前</a:t>
            </a:r>
            <a:r>
              <a:rPr lang="zh-CN" altLang="zh-CN" sz="1800" dirty="0">
                <a:solidFill>
                  <a:schemeClr val="accent4">
                    <a:lumMod val="75000"/>
                  </a:schemeClr>
                </a:solidFill>
                <a:latin typeface="+mn-ea"/>
              </a:rPr>
              <a:t>这种方式有以下难题需要解决</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lvl="1">
              <a:lnSpc>
                <a:spcPct val="150000"/>
              </a:lnSpc>
              <a:buFont typeface="Wingdings" panose="05000000000000000000" pitchFamily="2" charset="2"/>
              <a:buChar char="Ø"/>
            </a:pPr>
            <a:r>
              <a:rPr lang="zh-CN" altLang="zh-CN" sz="1800" dirty="0" smtClean="0">
                <a:solidFill>
                  <a:schemeClr val="accent4">
                    <a:lumMod val="75000"/>
                  </a:schemeClr>
                </a:solidFill>
                <a:latin typeface="+mn-ea"/>
              </a:rPr>
              <a:t>一</a:t>
            </a:r>
            <a:r>
              <a:rPr lang="zh-CN" altLang="zh-CN" sz="1800" dirty="0">
                <a:solidFill>
                  <a:schemeClr val="accent4">
                    <a:lumMod val="75000"/>
                  </a:schemeClr>
                </a:solidFill>
                <a:latin typeface="+mn-ea"/>
              </a:rPr>
              <a:t>是</a:t>
            </a:r>
            <a:r>
              <a:rPr lang="en-US" altLang="zh-CN" sz="1800" dirty="0">
                <a:solidFill>
                  <a:schemeClr val="accent4">
                    <a:lumMod val="75000"/>
                  </a:schemeClr>
                </a:solidFill>
                <a:latin typeface="+mn-ea"/>
              </a:rPr>
              <a:t>ping</a:t>
            </a:r>
            <a:r>
              <a:rPr lang="zh-CN" altLang="zh-CN" sz="1800" dirty="0">
                <a:solidFill>
                  <a:schemeClr val="accent4">
                    <a:lumMod val="75000"/>
                  </a:schemeClr>
                </a:solidFill>
                <a:latin typeface="+mn-ea"/>
              </a:rPr>
              <a:t>包和软交换消息包的长度差异较大，在一定丢包率情况下无法满足软交换信令的要求</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lvl="1">
              <a:lnSpc>
                <a:spcPct val="150000"/>
              </a:lnSpc>
              <a:buFont typeface="Wingdings" panose="05000000000000000000" pitchFamily="2" charset="2"/>
              <a:buChar char="Ø"/>
            </a:pPr>
            <a:r>
              <a:rPr lang="zh-CN" altLang="zh-CN" sz="1800" dirty="0" smtClean="0">
                <a:solidFill>
                  <a:schemeClr val="accent4">
                    <a:lumMod val="75000"/>
                  </a:schemeClr>
                </a:solidFill>
                <a:latin typeface="+mn-ea"/>
              </a:rPr>
              <a:t>二</a:t>
            </a:r>
            <a:r>
              <a:rPr lang="zh-CN" altLang="zh-CN" sz="1800" dirty="0">
                <a:solidFill>
                  <a:schemeClr val="accent4">
                    <a:lumMod val="75000"/>
                  </a:schemeClr>
                </a:solidFill>
                <a:latin typeface="+mn-ea"/>
              </a:rPr>
              <a:t>是</a:t>
            </a:r>
            <a:r>
              <a:rPr lang="en-US" altLang="zh-CN" sz="1800" dirty="0">
                <a:solidFill>
                  <a:schemeClr val="accent4">
                    <a:lumMod val="75000"/>
                  </a:schemeClr>
                </a:solidFill>
                <a:latin typeface="+mn-ea"/>
              </a:rPr>
              <a:t>ping</a:t>
            </a:r>
            <a:r>
              <a:rPr lang="zh-CN" altLang="zh-CN" sz="1800" dirty="0">
                <a:solidFill>
                  <a:schemeClr val="accent4">
                    <a:lumMod val="75000"/>
                  </a:schemeClr>
                </a:solidFill>
                <a:latin typeface="+mn-ea"/>
              </a:rPr>
              <a:t>包的频率不能设置太短，在承载网完全中断情况下，可以准确定位故障点，但是在闪断或者网络质量不稳定情况下，难以保证实时性业务的质量和实现故障定位</a:t>
            </a:r>
            <a:r>
              <a:rPr lang="zh-CN" altLang="zh-CN" sz="1800" dirty="0" smtClean="0">
                <a:solidFill>
                  <a:schemeClr val="accent4">
                    <a:lumMod val="75000"/>
                  </a:schemeClr>
                </a:solidFill>
                <a:latin typeface="+mn-ea"/>
              </a:rPr>
              <a:t>。</a:t>
            </a:r>
            <a:endParaRPr lang="zh-CN" altLang="en-US" sz="1800" dirty="0">
              <a:solidFill>
                <a:schemeClr val="accent4">
                  <a:lumMod val="75000"/>
                </a:schemeClr>
              </a:solidFill>
              <a:latin typeface="+mn-ea"/>
            </a:endParaRPr>
          </a:p>
        </p:txBody>
      </p:sp>
      <p:sp>
        <p:nvSpPr>
          <p:cNvPr id="3" name="TextBox 16"/>
          <p:cNvSpPr txBox="1"/>
          <p:nvPr/>
        </p:nvSpPr>
        <p:spPr>
          <a:xfrm>
            <a:off x="2208579"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2</a:t>
            </a:r>
            <a:r>
              <a:rPr lang="zh-CN" altLang="en-US" dirty="0" smtClean="0">
                <a:solidFill>
                  <a:schemeClr val="bg2"/>
                </a:solidFill>
              </a:rPr>
              <a:t>节 物联网核心网安全</a:t>
            </a:r>
            <a:endParaRPr lang="zh-CN" altLang="en-US" dirty="0">
              <a:solidFill>
                <a:schemeClr val="bg2"/>
              </a:solidFill>
            </a:endParaRPr>
          </a:p>
        </p:txBody>
      </p:sp>
      <p:sp>
        <p:nvSpPr>
          <p:cNvPr id="4" name="矩形 3"/>
          <p:cNvSpPr/>
          <p:nvPr/>
        </p:nvSpPr>
        <p:spPr>
          <a:xfrm>
            <a:off x="0" y="476672"/>
            <a:ext cx="2915816" cy="369332"/>
          </a:xfrm>
          <a:prstGeom prst="rect">
            <a:avLst/>
          </a:prstGeom>
        </p:spPr>
        <p:txBody>
          <a:bodyPr wrap="square">
            <a:spAutoFit/>
          </a:bodyPr>
          <a:lstStyle/>
          <a:p>
            <a:r>
              <a:rPr lang="en-US" altLang="zh-CN" b="1" dirty="0" smtClean="0">
                <a:solidFill>
                  <a:schemeClr val="bg2"/>
                </a:solidFill>
                <a:latin typeface="+mn-ea"/>
              </a:rPr>
              <a:t>9.2.3 </a:t>
            </a:r>
            <a:r>
              <a:rPr lang="zh-CN" altLang="en-US" b="1" dirty="0" smtClean="0">
                <a:solidFill>
                  <a:schemeClr val="bg2"/>
                </a:solidFill>
                <a:latin typeface="+mn-ea"/>
              </a:rPr>
              <a:t>软交换网络安全措施</a:t>
            </a:r>
            <a:endParaRPr lang="en-US" altLang="zh-CN" b="1" dirty="0">
              <a:solidFill>
                <a:schemeClr val="bg2"/>
              </a:solidFill>
              <a:latin typeface="+mn-ea"/>
            </a:endParaRPr>
          </a:p>
        </p:txBody>
      </p:sp>
      <p:sp>
        <p:nvSpPr>
          <p:cNvPr id="5" name="五边形 4"/>
          <p:cNvSpPr/>
          <p:nvPr/>
        </p:nvSpPr>
        <p:spPr>
          <a:xfrm>
            <a:off x="-9618" y="1268760"/>
            <a:ext cx="1989330"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承载网层面</a:t>
            </a:r>
            <a:endParaRPr lang="zh-CN" altLang="en-US" sz="1600" dirty="0">
              <a:solidFill>
                <a:schemeClr val="bg2"/>
              </a:solidFill>
            </a:endParaRPr>
          </a:p>
        </p:txBody>
      </p:sp>
    </p:spTree>
    <p:extLst>
      <p:ext uri="{BB962C8B-B14F-4D97-AF65-F5344CB8AC3E}">
        <p14:creationId xmlns:p14="http://schemas.microsoft.com/office/powerpoint/2010/main" val="2362081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251520" y="1988840"/>
            <a:ext cx="8208912" cy="3312368"/>
          </a:xfrm>
        </p:spPr>
        <p:txBody>
          <a:bodyPr>
            <a:noAutofit/>
          </a:bodyPr>
          <a:lstStyle/>
          <a:p>
            <a:pPr>
              <a:lnSpc>
                <a:spcPct val="150000"/>
              </a:lnSpc>
              <a:buFont typeface="Wingdings" panose="05000000000000000000" pitchFamily="2" charset="2"/>
              <a:buChar char="n"/>
            </a:pPr>
            <a:r>
              <a:rPr lang="zh-CN" altLang="zh-CN" sz="1800" dirty="0">
                <a:solidFill>
                  <a:schemeClr val="accent4">
                    <a:lumMod val="75000"/>
                  </a:schemeClr>
                </a:solidFill>
              </a:rPr>
              <a:t>在软交换设计和规划期间，应该对软交换网络安全有全面考虑</a:t>
            </a:r>
            <a:r>
              <a:rPr lang="zh-CN" altLang="zh-CN" sz="1800" dirty="0" smtClean="0">
                <a:solidFill>
                  <a:schemeClr val="accent4">
                    <a:lumMod val="75000"/>
                  </a:schemeClr>
                </a:solidFill>
              </a:rPr>
              <a:t>：</a:t>
            </a:r>
            <a:endParaRPr lang="en-US" altLang="zh-CN" sz="1800" dirty="0" smtClean="0">
              <a:solidFill>
                <a:schemeClr val="accent4">
                  <a:lumMod val="75000"/>
                </a:schemeClr>
              </a:solidFill>
            </a:endParaRPr>
          </a:p>
          <a:p>
            <a:pPr lvl="1">
              <a:lnSpc>
                <a:spcPct val="150000"/>
              </a:lnSpc>
              <a:buFont typeface="Wingdings" panose="05000000000000000000" pitchFamily="2" charset="2"/>
              <a:buChar char="Ø"/>
            </a:pPr>
            <a:r>
              <a:rPr lang="zh-CN" altLang="zh-CN" sz="1800" dirty="0" smtClean="0">
                <a:solidFill>
                  <a:schemeClr val="accent4">
                    <a:lumMod val="75000"/>
                  </a:schemeClr>
                </a:solidFill>
              </a:rPr>
              <a:t>承载</a:t>
            </a:r>
            <a:r>
              <a:rPr lang="zh-CN" altLang="zh-CN" sz="1800" dirty="0">
                <a:solidFill>
                  <a:schemeClr val="accent4">
                    <a:lumMod val="75000"/>
                  </a:schemeClr>
                </a:solidFill>
              </a:rPr>
              <a:t>网的安全，包括网络隔离、防攻击等</a:t>
            </a:r>
            <a:r>
              <a:rPr lang="zh-CN" altLang="zh-CN" sz="1800" dirty="0" smtClean="0">
                <a:solidFill>
                  <a:schemeClr val="accent4">
                    <a:lumMod val="75000"/>
                  </a:schemeClr>
                </a:solidFill>
              </a:rPr>
              <a:t>；</a:t>
            </a:r>
            <a:endParaRPr lang="en-US" altLang="zh-CN" sz="1800" dirty="0" smtClean="0">
              <a:solidFill>
                <a:schemeClr val="accent4">
                  <a:lumMod val="75000"/>
                </a:schemeClr>
              </a:solidFill>
            </a:endParaRPr>
          </a:p>
          <a:p>
            <a:pPr lvl="1">
              <a:lnSpc>
                <a:spcPct val="150000"/>
              </a:lnSpc>
              <a:buFont typeface="Wingdings" panose="05000000000000000000" pitchFamily="2" charset="2"/>
              <a:buChar char="Ø"/>
            </a:pPr>
            <a:r>
              <a:rPr lang="zh-CN" altLang="zh-CN" sz="1800" dirty="0" smtClean="0">
                <a:solidFill>
                  <a:schemeClr val="accent4">
                    <a:lumMod val="75000"/>
                  </a:schemeClr>
                </a:solidFill>
              </a:rPr>
              <a:t>关键</a:t>
            </a:r>
            <a:r>
              <a:rPr lang="zh-CN" altLang="zh-CN" sz="1800" dirty="0">
                <a:solidFill>
                  <a:schemeClr val="accent4">
                    <a:lumMod val="75000"/>
                  </a:schemeClr>
                </a:solidFill>
              </a:rPr>
              <a:t>业务节点的备份和用户的业务归属</a:t>
            </a:r>
            <a:r>
              <a:rPr lang="zh-CN" altLang="zh-CN" sz="1800" dirty="0" smtClean="0">
                <a:solidFill>
                  <a:schemeClr val="accent4">
                    <a:lumMod val="75000"/>
                  </a:schemeClr>
                </a:solidFill>
              </a:rPr>
              <a:t>；</a:t>
            </a:r>
            <a:endParaRPr lang="en-US" altLang="zh-CN" sz="1800" dirty="0" smtClean="0">
              <a:solidFill>
                <a:schemeClr val="accent4">
                  <a:lumMod val="75000"/>
                </a:schemeClr>
              </a:solidFill>
            </a:endParaRPr>
          </a:p>
          <a:p>
            <a:pPr lvl="1">
              <a:lnSpc>
                <a:spcPct val="150000"/>
              </a:lnSpc>
              <a:buFont typeface="Wingdings" panose="05000000000000000000" pitchFamily="2" charset="2"/>
              <a:buChar char="Ø"/>
            </a:pPr>
            <a:r>
              <a:rPr lang="zh-CN" altLang="zh-CN" sz="1800" dirty="0" smtClean="0">
                <a:solidFill>
                  <a:schemeClr val="accent4">
                    <a:lumMod val="75000"/>
                  </a:schemeClr>
                </a:solidFill>
              </a:rPr>
              <a:t>业务</a:t>
            </a:r>
            <a:r>
              <a:rPr lang="zh-CN" altLang="zh-CN" sz="1800" dirty="0">
                <a:solidFill>
                  <a:schemeClr val="accent4">
                    <a:lumMod val="75000"/>
                  </a:schemeClr>
                </a:solidFill>
              </a:rPr>
              <a:t>的合理配备和设置，尽量在分散和易管理间找到平衡</a:t>
            </a:r>
            <a:r>
              <a:rPr lang="zh-CN" altLang="zh-CN" sz="1800" dirty="0" smtClean="0">
                <a:solidFill>
                  <a:schemeClr val="accent4">
                    <a:lumMod val="75000"/>
                  </a:schemeClr>
                </a:solidFill>
              </a:rPr>
              <a:t>。</a:t>
            </a:r>
            <a:endParaRPr lang="en-US" altLang="zh-CN" sz="1800" dirty="0" smtClean="0">
              <a:solidFill>
                <a:schemeClr val="accent4">
                  <a:lumMod val="75000"/>
                </a:schemeClr>
              </a:solidFill>
            </a:endParaRPr>
          </a:p>
          <a:p>
            <a:pPr>
              <a:lnSpc>
                <a:spcPct val="150000"/>
              </a:lnSpc>
              <a:buFont typeface="Wingdings" panose="05000000000000000000" pitchFamily="2" charset="2"/>
              <a:buChar char="n"/>
            </a:pPr>
            <a:r>
              <a:rPr lang="zh-CN" altLang="zh-CN" sz="1800" dirty="0" smtClean="0">
                <a:solidFill>
                  <a:schemeClr val="accent4">
                    <a:lumMod val="75000"/>
                  </a:schemeClr>
                </a:solidFill>
              </a:rPr>
              <a:t>对于</a:t>
            </a:r>
            <a:r>
              <a:rPr lang="zh-CN" altLang="zh-CN" sz="1800" dirty="0">
                <a:solidFill>
                  <a:schemeClr val="accent4">
                    <a:lumMod val="75000"/>
                  </a:schemeClr>
                </a:solidFill>
              </a:rPr>
              <a:t>软交换网络特有的双归属容灾应该加以充分利用，弥补网络安全漏洞，但需注意对双归属机制进行完善，包括网关的切换策略、软交换的控制策略、心跳参数设置策略、容灾数据库管理等</a:t>
            </a:r>
            <a:r>
              <a:rPr lang="zh-CN" altLang="zh-CN" sz="1800" dirty="0" smtClean="0">
                <a:solidFill>
                  <a:schemeClr val="accent4">
                    <a:lumMod val="75000"/>
                  </a:schemeClr>
                </a:solidFill>
              </a:rPr>
              <a:t>。</a:t>
            </a:r>
            <a:endParaRPr lang="zh-CN" altLang="en-US" sz="1800" dirty="0">
              <a:solidFill>
                <a:schemeClr val="accent4">
                  <a:lumMod val="75000"/>
                </a:schemeClr>
              </a:solidFill>
            </a:endParaRPr>
          </a:p>
        </p:txBody>
      </p:sp>
      <p:sp>
        <p:nvSpPr>
          <p:cNvPr id="3" name="TextBox 16"/>
          <p:cNvSpPr txBox="1"/>
          <p:nvPr/>
        </p:nvSpPr>
        <p:spPr>
          <a:xfrm>
            <a:off x="2208579"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2</a:t>
            </a:r>
            <a:r>
              <a:rPr lang="zh-CN" altLang="en-US" dirty="0" smtClean="0">
                <a:solidFill>
                  <a:schemeClr val="bg2"/>
                </a:solidFill>
              </a:rPr>
              <a:t>节 物联网核心网安全</a:t>
            </a:r>
            <a:endParaRPr lang="zh-CN" altLang="en-US" dirty="0">
              <a:solidFill>
                <a:schemeClr val="bg2"/>
              </a:solidFill>
            </a:endParaRPr>
          </a:p>
        </p:txBody>
      </p:sp>
      <p:sp>
        <p:nvSpPr>
          <p:cNvPr id="4" name="矩形 3"/>
          <p:cNvSpPr/>
          <p:nvPr/>
        </p:nvSpPr>
        <p:spPr>
          <a:xfrm>
            <a:off x="0" y="476672"/>
            <a:ext cx="2915816" cy="369332"/>
          </a:xfrm>
          <a:prstGeom prst="rect">
            <a:avLst/>
          </a:prstGeom>
        </p:spPr>
        <p:txBody>
          <a:bodyPr wrap="square">
            <a:spAutoFit/>
          </a:bodyPr>
          <a:lstStyle/>
          <a:p>
            <a:r>
              <a:rPr lang="en-US" altLang="zh-CN" b="1" dirty="0" smtClean="0">
                <a:solidFill>
                  <a:schemeClr val="bg2"/>
                </a:solidFill>
                <a:latin typeface="+mn-ea"/>
              </a:rPr>
              <a:t>9.2.3 </a:t>
            </a:r>
            <a:r>
              <a:rPr lang="zh-CN" altLang="en-US" b="1" dirty="0" smtClean="0">
                <a:solidFill>
                  <a:schemeClr val="bg2"/>
                </a:solidFill>
                <a:latin typeface="+mn-ea"/>
              </a:rPr>
              <a:t>软交换网络安全措施</a:t>
            </a:r>
            <a:endParaRPr lang="en-US" altLang="zh-CN" b="1" dirty="0">
              <a:solidFill>
                <a:schemeClr val="bg2"/>
              </a:solidFill>
              <a:latin typeface="+mn-ea"/>
            </a:endParaRPr>
          </a:p>
        </p:txBody>
      </p:sp>
      <p:sp>
        <p:nvSpPr>
          <p:cNvPr id="5" name="五边形 4"/>
          <p:cNvSpPr/>
          <p:nvPr/>
        </p:nvSpPr>
        <p:spPr>
          <a:xfrm>
            <a:off x="-9618" y="1268760"/>
            <a:ext cx="1989330"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网络层面</a:t>
            </a:r>
            <a:endParaRPr lang="zh-CN" altLang="en-US" sz="1600" dirty="0">
              <a:solidFill>
                <a:schemeClr val="bg2"/>
              </a:solidFill>
            </a:endParaRPr>
          </a:p>
        </p:txBody>
      </p:sp>
    </p:spTree>
    <p:extLst>
      <p:ext uri="{BB962C8B-B14F-4D97-AF65-F5344CB8AC3E}">
        <p14:creationId xmlns:p14="http://schemas.microsoft.com/office/powerpoint/2010/main" val="13185321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79512" y="1988840"/>
            <a:ext cx="8568952" cy="2880320"/>
          </a:xfrm>
        </p:spPr>
        <p:txBody>
          <a:bodyPr>
            <a:normAutofit/>
          </a:bodyPr>
          <a:lstStyle/>
          <a:p>
            <a:pPr>
              <a:lnSpc>
                <a:spcPct val="150000"/>
              </a:lnSpc>
              <a:buFont typeface="Wingdings" panose="05000000000000000000" pitchFamily="2" charset="2"/>
              <a:buChar char="n"/>
            </a:pPr>
            <a:r>
              <a:rPr lang="zh-CN" altLang="zh-CN" sz="1800" dirty="0">
                <a:solidFill>
                  <a:schemeClr val="accent4">
                    <a:lumMod val="75000"/>
                  </a:schemeClr>
                </a:solidFill>
              </a:rPr>
              <a:t>软交换设备的安全主要靠厂商的安全设计来保证，但同时应该重视以下几个方面</a:t>
            </a:r>
            <a:r>
              <a:rPr lang="zh-CN" altLang="zh-CN" sz="1800" dirty="0" smtClean="0">
                <a:solidFill>
                  <a:schemeClr val="accent4">
                    <a:lumMod val="75000"/>
                  </a:schemeClr>
                </a:solidFill>
              </a:rPr>
              <a:t>：</a:t>
            </a:r>
            <a:endParaRPr lang="en-US" altLang="zh-CN" sz="1800" dirty="0" smtClean="0">
              <a:solidFill>
                <a:schemeClr val="accent4">
                  <a:lumMod val="75000"/>
                </a:schemeClr>
              </a:solidFill>
            </a:endParaRPr>
          </a:p>
          <a:p>
            <a:pPr lvl="1">
              <a:lnSpc>
                <a:spcPct val="150000"/>
              </a:lnSpc>
              <a:buFont typeface="Wingdings" panose="05000000000000000000" pitchFamily="2" charset="2"/>
              <a:buChar char="Ø"/>
            </a:pPr>
            <a:r>
              <a:rPr lang="zh-CN" altLang="zh-CN" sz="1800" dirty="0" smtClean="0">
                <a:solidFill>
                  <a:schemeClr val="accent4">
                    <a:lumMod val="75000"/>
                  </a:schemeClr>
                </a:solidFill>
              </a:rPr>
              <a:t>建立</a:t>
            </a:r>
            <a:r>
              <a:rPr lang="zh-CN" altLang="zh-CN" sz="1800" dirty="0">
                <a:solidFill>
                  <a:schemeClr val="accent4">
                    <a:lumMod val="75000"/>
                  </a:schemeClr>
                </a:solidFill>
              </a:rPr>
              <a:t>关键板件检测制度和定期切换检测制度，充分保证关键板件倒换成功</a:t>
            </a:r>
            <a:r>
              <a:rPr lang="zh-CN" altLang="zh-CN" sz="1800" dirty="0" smtClean="0">
                <a:solidFill>
                  <a:schemeClr val="accent4">
                    <a:lumMod val="75000"/>
                  </a:schemeClr>
                </a:solidFill>
              </a:rPr>
              <a:t>；</a:t>
            </a:r>
            <a:endParaRPr lang="en-US" altLang="zh-CN" sz="1800" dirty="0" smtClean="0">
              <a:solidFill>
                <a:schemeClr val="accent4">
                  <a:lumMod val="75000"/>
                </a:schemeClr>
              </a:solidFill>
            </a:endParaRPr>
          </a:p>
          <a:p>
            <a:pPr lvl="1">
              <a:lnSpc>
                <a:spcPct val="150000"/>
              </a:lnSpc>
              <a:buFont typeface="Wingdings" panose="05000000000000000000" pitchFamily="2" charset="2"/>
              <a:buChar char="Ø"/>
            </a:pPr>
            <a:r>
              <a:rPr lang="zh-CN" altLang="zh-CN" sz="1800" dirty="0" smtClean="0">
                <a:solidFill>
                  <a:schemeClr val="accent4">
                    <a:lumMod val="75000"/>
                  </a:schemeClr>
                </a:solidFill>
              </a:rPr>
              <a:t>为了</a:t>
            </a:r>
            <a:r>
              <a:rPr lang="zh-CN" altLang="zh-CN" sz="1800" dirty="0">
                <a:solidFill>
                  <a:schemeClr val="accent4">
                    <a:lumMod val="75000"/>
                  </a:schemeClr>
                </a:solidFill>
              </a:rPr>
              <a:t>保证软件版本和补丁的安全性，厂商应建立软件版本安全控制体系，运营商应加强入网检验制度和应用流程管理，共同解决软件的安全性和兼容性问题</a:t>
            </a:r>
            <a:r>
              <a:rPr lang="zh-CN" altLang="zh-CN" sz="1800" dirty="0" smtClean="0">
                <a:solidFill>
                  <a:schemeClr val="accent4">
                    <a:lumMod val="75000"/>
                  </a:schemeClr>
                </a:solidFill>
              </a:rPr>
              <a:t>；</a:t>
            </a:r>
            <a:endParaRPr lang="en-US" altLang="zh-CN" sz="1800" dirty="0" smtClean="0">
              <a:solidFill>
                <a:schemeClr val="accent4">
                  <a:lumMod val="75000"/>
                </a:schemeClr>
              </a:solidFill>
            </a:endParaRPr>
          </a:p>
          <a:p>
            <a:pPr lvl="1">
              <a:lnSpc>
                <a:spcPct val="150000"/>
              </a:lnSpc>
              <a:buFont typeface="Wingdings" panose="05000000000000000000" pitchFamily="2" charset="2"/>
              <a:buChar char="Ø"/>
            </a:pPr>
            <a:r>
              <a:rPr lang="zh-CN" altLang="zh-CN" sz="1800" dirty="0" smtClean="0">
                <a:solidFill>
                  <a:schemeClr val="accent4">
                    <a:lumMod val="75000"/>
                  </a:schemeClr>
                </a:solidFill>
              </a:rPr>
              <a:t>充分了解</a:t>
            </a:r>
            <a:r>
              <a:rPr lang="zh-CN" altLang="zh-CN" sz="1800" dirty="0">
                <a:solidFill>
                  <a:schemeClr val="accent4">
                    <a:lumMod val="75000"/>
                  </a:schemeClr>
                </a:solidFill>
              </a:rPr>
              <a:t>和用好设备的自保护措施，如软交换的过负荷保护机制</a:t>
            </a:r>
            <a:r>
              <a:rPr lang="zh-CN" altLang="zh-CN" sz="1800" dirty="0" smtClean="0">
                <a:solidFill>
                  <a:schemeClr val="accent4">
                    <a:lumMod val="75000"/>
                  </a:schemeClr>
                </a:solidFill>
              </a:rPr>
              <a:t>。</a:t>
            </a:r>
            <a:endParaRPr lang="zh-CN" altLang="en-US" sz="1800" dirty="0">
              <a:solidFill>
                <a:schemeClr val="accent4">
                  <a:lumMod val="75000"/>
                </a:schemeClr>
              </a:solidFill>
            </a:endParaRPr>
          </a:p>
        </p:txBody>
      </p:sp>
      <p:sp>
        <p:nvSpPr>
          <p:cNvPr id="3" name="TextBox 16"/>
          <p:cNvSpPr txBox="1"/>
          <p:nvPr/>
        </p:nvSpPr>
        <p:spPr>
          <a:xfrm>
            <a:off x="2208579"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2</a:t>
            </a:r>
            <a:r>
              <a:rPr lang="zh-CN" altLang="en-US" dirty="0" smtClean="0">
                <a:solidFill>
                  <a:schemeClr val="bg2"/>
                </a:solidFill>
              </a:rPr>
              <a:t>节 物联网核心网安全</a:t>
            </a:r>
            <a:endParaRPr lang="zh-CN" altLang="en-US" dirty="0">
              <a:solidFill>
                <a:schemeClr val="bg2"/>
              </a:solidFill>
            </a:endParaRPr>
          </a:p>
        </p:txBody>
      </p:sp>
      <p:sp>
        <p:nvSpPr>
          <p:cNvPr id="4" name="矩形 3"/>
          <p:cNvSpPr/>
          <p:nvPr/>
        </p:nvSpPr>
        <p:spPr>
          <a:xfrm>
            <a:off x="0" y="476672"/>
            <a:ext cx="2915816" cy="369332"/>
          </a:xfrm>
          <a:prstGeom prst="rect">
            <a:avLst/>
          </a:prstGeom>
        </p:spPr>
        <p:txBody>
          <a:bodyPr wrap="square">
            <a:spAutoFit/>
          </a:bodyPr>
          <a:lstStyle/>
          <a:p>
            <a:r>
              <a:rPr lang="en-US" altLang="zh-CN" b="1" dirty="0" smtClean="0">
                <a:solidFill>
                  <a:schemeClr val="bg2"/>
                </a:solidFill>
                <a:latin typeface="+mn-ea"/>
              </a:rPr>
              <a:t>9.2.3 </a:t>
            </a:r>
            <a:r>
              <a:rPr lang="zh-CN" altLang="en-US" b="1" dirty="0" smtClean="0">
                <a:solidFill>
                  <a:schemeClr val="bg2"/>
                </a:solidFill>
                <a:latin typeface="+mn-ea"/>
              </a:rPr>
              <a:t>软交换网络安全措施</a:t>
            </a:r>
            <a:endParaRPr lang="en-US" altLang="zh-CN" b="1" dirty="0">
              <a:solidFill>
                <a:schemeClr val="bg2"/>
              </a:solidFill>
              <a:latin typeface="+mn-ea"/>
            </a:endParaRPr>
          </a:p>
        </p:txBody>
      </p:sp>
      <p:sp>
        <p:nvSpPr>
          <p:cNvPr id="5" name="五边形 4"/>
          <p:cNvSpPr/>
          <p:nvPr/>
        </p:nvSpPr>
        <p:spPr>
          <a:xfrm>
            <a:off x="-9618" y="1268760"/>
            <a:ext cx="1989330"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软交换设备层面</a:t>
            </a:r>
            <a:endParaRPr lang="zh-CN" altLang="en-US" sz="1600" dirty="0">
              <a:solidFill>
                <a:schemeClr val="bg2"/>
              </a:solidFill>
            </a:endParaRPr>
          </a:p>
        </p:txBody>
      </p:sp>
    </p:spTree>
    <p:extLst>
      <p:ext uri="{BB962C8B-B14F-4D97-AF65-F5344CB8AC3E}">
        <p14:creationId xmlns:p14="http://schemas.microsoft.com/office/powerpoint/2010/main" val="362224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961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251520" y="1988840"/>
            <a:ext cx="8352928" cy="2736304"/>
          </a:xfrm>
        </p:spPr>
        <p:txBody>
          <a:bodyPr>
            <a:normAutofit/>
          </a:bodyPr>
          <a:lstStyle/>
          <a:p>
            <a:pPr>
              <a:lnSpc>
                <a:spcPct val="150000"/>
              </a:lnSpc>
              <a:buFont typeface="Wingdings" panose="05000000000000000000" pitchFamily="2" charset="2"/>
              <a:buChar char="n"/>
            </a:pPr>
            <a:r>
              <a:rPr lang="zh-CN" altLang="zh-CN" sz="1800" dirty="0">
                <a:solidFill>
                  <a:schemeClr val="accent4">
                    <a:lumMod val="75000"/>
                  </a:schemeClr>
                </a:solidFill>
                <a:latin typeface="+mn-ea"/>
              </a:rPr>
              <a:t>网络安全工作是一个以管理为主的系统工程，靠的是</a:t>
            </a:r>
            <a:r>
              <a:rPr lang="en-US" altLang="zh-CN" sz="1800" dirty="0">
                <a:solidFill>
                  <a:schemeClr val="accent4">
                    <a:lumMod val="75000"/>
                  </a:schemeClr>
                </a:solidFill>
                <a:latin typeface="+mn-ea"/>
              </a:rPr>
              <a:t>“</a:t>
            </a:r>
            <a:r>
              <a:rPr lang="zh-CN" altLang="zh-CN" sz="1800" dirty="0">
                <a:solidFill>
                  <a:schemeClr val="accent4">
                    <a:lumMod val="75000"/>
                  </a:schemeClr>
                </a:solidFill>
                <a:latin typeface="+mn-ea"/>
              </a:rPr>
              <a:t>三分技术，七分管理</a:t>
            </a:r>
            <a:r>
              <a:rPr lang="en-US" altLang="zh-CN" sz="1800" dirty="0">
                <a:solidFill>
                  <a:schemeClr val="accent4">
                    <a:lumMod val="75000"/>
                  </a:schemeClr>
                </a:solidFill>
                <a:latin typeface="+mn-ea"/>
              </a:rPr>
              <a:t>”</a:t>
            </a:r>
            <a:r>
              <a:rPr lang="zh-CN" altLang="zh-CN" sz="1800" dirty="0">
                <a:solidFill>
                  <a:schemeClr val="accent4">
                    <a:lumMod val="75000"/>
                  </a:schemeClr>
                </a:solidFill>
                <a:latin typeface="+mn-ea"/>
              </a:rPr>
              <a:t>，因此必须制定一系列的安全管理制度、安全评估和风险处置手段、应急预案等，这些措施应覆盖网络安全的各个方面，达到能够解决的安全问题及时解决，可以减轻的安全问题进行加固，不能解决的问题编制应急预案减少安全威胁。与此同时，需要强有力的管理来保障这些制度和手段落到实处</a:t>
            </a:r>
            <a:r>
              <a:rPr lang="zh-CN" altLang="zh-CN" sz="1800" dirty="0" smtClean="0">
                <a:solidFill>
                  <a:schemeClr val="accent4">
                    <a:lumMod val="75000"/>
                  </a:schemeClr>
                </a:solidFill>
                <a:latin typeface="+mn-ea"/>
              </a:rPr>
              <a:t>。</a:t>
            </a:r>
            <a:endParaRPr lang="zh-CN" altLang="en-US" sz="1800" dirty="0">
              <a:solidFill>
                <a:schemeClr val="accent4">
                  <a:lumMod val="75000"/>
                </a:schemeClr>
              </a:solidFill>
              <a:latin typeface="+mn-ea"/>
            </a:endParaRPr>
          </a:p>
        </p:txBody>
      </p:sp>
      <p:sp>
        <p:nvSpPr>
          <p:cNvPr id="3" name="TextBox 16"/>
          <p:cNvSpPr txBox="1"/>
          <p:nvPr/>
        </p:nvSpPr>
        <p:spPr>
          <a:xfrm>
            <a:off x="2208579"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2</a:t>
            </a:r>
            <a:r>
              <a:rPr lang="zh-CN" altLang="en-US" dirty="0" smtClean="0">
                <a:solidFill>
                  <a:schemeClr val="bg2"/>
                </a:solidFill>
              </a:rPr>
              <a:t>节 物联网核心网安全</a:t>
            </a:r>
            <a:endParaRPr lang="zh-CN" altLang="en-US" dirty="0">
              <a:solidFill>
                <a:schemeClr val="bg2"/>
              </a:solidFill>
            </a:endParaRPr>
          </a:p>
        </p:txBody>
      </p:sp>
      <p:sp>
        <p:nvSpPr>
          <p:cNvPr id="4" name="矩形 3"/>
          <p:cNvSpPr/>
          <p:nvPr/>
        </p:nvSpPr>
        <p:spPr>
          <a:xfrm>
            <a:off x="0" y="476672"/>
            <a:ext cx="2915816" cy="369332"/>
          </a:xfrm>
          <a:prstGeom prst="rect">
            <a:avLst/>
          </a:prstGeom>
        </p:spPr>
        <p:txBody>
          <a:bodyPr wrap="square">
            <a:spAutoFit/>
          </a:bodyPr>
          <a:lstStyle/>
          <a:p>
            <a:r>
              <a:rPr lang="en-US" altLang="zh-CN" b="1" dirty="0" smtClean="0">
                <a:solidFill>
                  <a:schemeClr val="bg2"/>
                </a:solidFill>
                <a:latin typeface="+mn-ea"/>
              </a:rPr>
              <a:t>9.2.3 </a:t>
            </a:r>
            <a:r>
              <a:rPr lang="zh-CN" altLang="en-US" b="1" dirty="0" smtClean="0">
                <a:solidFill>
                  <a:schemeClr val="bg2"/>
                </a:solidFill>
                <a:latin typeface="+mn-ea"/>
              </a:rPr>
              <a:t>软交换网络安全措施</a:t>
            </a:r>
            <a:endParaRPr lang="en-US" altLang="zh-CN" b="1" dirty="0">
              <a:solidFill>
                <a:schemeClr val="bg2"/>
              </a:solidFill>
              <a:latin typeface="+mn-ea"/>
            </a:endParaRPr>
          </a:p>
        </p:txBody>
      </p:sp>
      <p:sp>
        <p:nvSpPr>
          <p:cNvPr id="5" name="五边形 4"/>
          <p:cNvSpPr/>
          <p:nvPr/>
        </p:nvSpPr>
        <p:spPr>
          <a:xfrm>
            <a:off x="-9618" y="1268760"/>
            <a:ext cx="1989330"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管理层面</a:t>
            </a:r>
            <a:endParaRPr lang="zh-CN" altLang="en-US" sz="1600" dirty="0">
              <a:solidFill>
                <a:schemeClr val="bg2"/>
              </a:solidFill>
            </a:endParaRPr>
          </a:p>
        </p:txBody>
      </p:sp>
    </p:spTree>
    <p:extLst>
      <p:ext uri="{BB962C8B-B14F-4D97-AF65-F5344CB8AC3E}">
        <p14:creationId xmlns:p14="http://schemas.microsoft.com/office/powerpoint/2010/main" val="2253313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chemeClr val="accent4">
                    <a:lumMod val="75000"/>
                  </a:schemeClr>
                </a:solidFill>
              </a:rPr>
              <a:t>9.3 </a:t>
            </a:r>
            <a:r>
              <a:rPr lang="zh-CN" altLang="en-US" dirty="0" smtClean="0">
                <a:solidFill>
                  <a:schemeClr val="accent4">
                    <a:lumMod val="75000"/>
                  </a:schemeClr>
                </a:solidFill>
              </a:rPr>
              <a:t>下一代网络安全</a:t>
            </a:r>
            <a:endParaRPr lang="zh-CN" altLang="en-US" dirty="0">
              <a:solidFill>
                <a:schemeClr val="accent4">
                  <a:lumMod val="75000"/>
                </a:schemeClr>
              </a:solidFill>
            </a:endParaRPr>
          </a:p>
        </p:txBody>
      </p:sp>
      <p:sp>
        <p:nvSpPr>
          <p:cNvPr id="13" name="TextBox 12"/>
          <p:cNvSpPr txBox="1"/>
          <p:nvPr/>
        </p:nvSpPr>
        <p:spPr>
          <a:xfrm>
            <a:off x="3779912" y="3717032"/>
            <a:ext cx="3736920" cy="1938992"/>
          </a:xfrm>
          <a:prstGeom prst="rect">
            <a:avLst/>
          </a:prstGeom>
          <a:noFill/>
        </p:spPr>
        <p:txBody>
          <a:bodyPr wrap="none" rtlCol="0">
            <a:spAutoFit/>
          </a:bodyPr>
          <a:lstStyle/>
          <a:p>
            <a:r>
              <a:rPr lang="en-US" altLang="zh-CN" sz="2400" b="0" kern="1200" dirty="0" smtClean="0">
                <a:solidFill>
                  <a:schemeClr val="accent4">
                    <a:lumMod val="75000"/>
                  </a:schemeClr>
                </a:solidFill>
                <a:effectLst/>
                <a:latin typeface="+mn-ea"/>
                <a:ea typeface="+mn-ea"/>
              </a:rPr>
              <a:t>9.3.1 </a:t>
            </a:r>
            <a:r>
              <a:rPr lang="zh-CN" altLang="en-US" sz="2400" b="0" kern="1200" dirty="0" smtClean="0">
                <a:solidFill>
                  <a:schemeClr val="accent4">
                    <a:lumMod val="75000"/>
                  </a:schemeClr>
                </a:solidFill>
                <a:effectLst/>
                <a:latin typeface="+mn-ea"/>
                <a:ea typeface="+mn-ea"/>
              </a:rPr>
              <a:t>下一代网络概述</a:t>
            </a:r>
            <a:endParaRPr lang="en-US" altLang="zh-CN" sz="2400" b="0" kern="1200" dirty="0" smtClean="0">
              <a:solidFill>
                <a:schemeClr val="accent4">
                  <a:lumMod val="75000"/>
                </a:schemeClr>
              </a:solidFill>
              <a:effectLst/>
              <a:latin typeface="+mn-ea"/>
              <a:ea typeface="+mn-ea"/>
            </a:endParaRPr>
          </a:p>
          <a:p>
            <a:endParaRPr lang="en-US" altLang="zh-CN" sz="2400" b="0" kern="1200" dirty="0" smtClean="0">
              <a:solidFill>
                <a:schemeClr val="accent4">
                  <a:lumMod val="75000"/>
                </a:schemeClr>
              </a:solidFill>
              <a:effectLst/>
              <a:latin typeface="+mn-ea"/>
              <a:ea typeface="+mn-ea"/>
            </a:endParaRPr>
          </a:p>
          <a:p>
            <a:r>
              <a:rPr lang="en-US" altLang="zh-CN" sz="2400" dirty="0" smtClean="0">
                <a:solidFill>
                  <a:schemeClr val="accent4">
                    <a:lumMod val="75000"/>
                  </a:schemeClr>
                </a:solidFill>
                <a:latin typeface="+mn-ea"/>
              </a:rPr>
              <a:t>9.3.2 </a:t>
            </a:r>
            <a:r>
              <a:rPr lang="zh-CN" altLang="en-US" sz="2400" dirty="0" smtClean="0">
                <a:solidFill>
                  <a:schemeClr val="accent4">
                    <a:lumMod val="75000"/>
                  </a:schemeClr>
                </a:solidFill>
                <a:latin typeface="+mn-ea"/>
              </a:rPr>
              <a:t>下一代网络安全问题</a:t>
            </a:r>
            <a:endParaRPr lang="en-US" altLang="zh-CN" sz="2400" dirty="0" smtClean="0">
              <a:solidFill>
                <a:schemeClr val="accent4">
                  <a:lumMod val="75000"/>
                </a:schemeClr>
              </a:solidFill>
              <a:latin typeface="+mn-ea"/>
            </a:endParaRPr>
          </a:p>
          <a:p>
            <a:endParaRPr lang="en-US" altLang="zh-CN" sz="2400" dirty="0" smtClean="0">
              <a:solidFill>
                <a:schemeClr val="accent4">
                  <a:lumMod val="75000"/>
                </a:schemeClr>
              </a:solidFill>
              <a:latin typeface="+mn-ea"/>
            </a:endParaRPr>
          </a:p>
          <a:p>
            <a:r>
              <a:rPr lang="en-US" altLang="zh-CN" sz="2400" b="0" dirty="0" smtClean="0">
                <a:solidFill>
                  <a:schemeClr val="accent4">
                    <a:lumMod val="75000"/>
                  </a:schemeClr>
                </a:solidFill>
                <a:latin typeface="+mn-ea"/>
              </a:rPr>
              <a:t>9.3.3 </a:t>
            </a:r>
            <a:r>
              <a:rPr lang="zh-CN" altLang="en-US" sz="2400" b="0" dirty="0" smtClean="0">
                <a:solidFill>
                  <a:schemeClr val="accent4">
                    <a:lumMod val="75000"/>
                  </a:schemeClr>
                </a:solidFill>
                <a:latin typeface="+mn-ea"/>
              </a:rPr>
              <a:t>下一代网络安全技术</a:t>
            </a:r>
            <a:endParaRPr lang="zh-CN" altLang="en-US" sz="2400" b="0" dirty="0">
              <a:solidFill>
                <a:schemeClr val="accent4">
                  <a:lumMod val="75000"/>
                </a:schemeClr>
              </a:solidFill>
              <a:latin typeface="+mn-ea"/>
            </a:endParaRPr>
          </a:p>
        </p:txBody>
      </p:sp>
    </p:spTree>
    <p:extLst>
      <p:ext uri="{BB962C8B-B14F-4D97-AF65-F5344CB8AC3E}">
        <p14:creationId xmlns:p14="http://schemas.microsoft.com/office/powerpoint/2010/main" val="24558190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251520" y="1844824"/>
            <a:ext cx="8352928" cy="3168352"/>
          </a:xfrm>
        </p:spPr>
        <p:txBody>
          <a:bodyPr>
            <a:noAutofit/>
          </a:bodyPr>
          <a:lstStyle/>
          <a:p>
            <a:pPr>
              <a:lnSpc>
                <a:spcPct val="150000"/>
              </a:lnSpc>
              <a:buFont typeface="Wingdings" panose="05000000000000000000" pitchFamily="2" charset="2"/>
              <a:buChar char="n"/>
            </a:pPr>
            <a:r>
              <a:rPr lang="zh-CN" altLang="zh-CN" sz="1800" dirty="0">
                <a:solidFill>
                  <a:schemeClr val="accent4">
                    <a:lumMod val="75000"/>
                  </a:schemeClr>
                </a:solidFill>
                <a:latin typeface="+mn-ea"/>
              </a:rPr>
              <a:t>下一代网络</a:t>
            </a:r>
            <a:r>
              <a:rPr lang="en-US" altLang="zh-CN" sz="1800" dirty="0">
                <a:solidFill>
                  <a:schemeClr val="accent4">
                    <a:lumMod val="75000"/>
                  </a:schemeClr>
                </a:solidFill>
                <a:latin typeface="+mn-ea"/>
              </a:rPr>
              <a:t>(Next Generation Network</a:t>
            </a:r>
            <a:r>
              <a:rPr lang="zh-CN" altLang="zh-CN" sz="1800" dirty="0">
                <a:solidFill>
                  <a:schemeClr val="accent4">
                    <a:lumMod val="75000"/>
                  </a:schemeClr>
                </a:solidFill>
                <a:latin typeface="+mn-ea"/>
              </a:rPr>
              <a:t>，缩写为</a:t>
            </a:r>
            <a:r>
              <a:rPr lang="en-US" altLang="zh-CN" sz="1800" dirty="0">
                <a:solidFill>
                  <a:schemeClr val="accent4">
                    <a:lumMod val="75000"/>
                  </a:schemeClr>
                </a:solidFill>
                <a:latin typeface="+mn-ea"/>
              </a:rPr>
              <a:t>NGN)</a:t>
            </a:r>
            <a:r>
              <a:rPr lang="zh-CN" altLang="zh-CN" sz="1800" dirty="0">
                <a:solidFill>
                  <a:schemeClr val="accent4">
                    <a:lumMod val="75000"/>
                  </a:schemeClr>
                </a:solidFill>
                <a:latin typeface="+mn-ea"/>
              </a:rPr>
              <a:t>，泛指一个以</a:t>
            </a:r>
            <a:r>
              <a:rPr lang="en-US" altLang="zh-CN" sz="1800" dirty="0">
                <a:solidFill>
                  <a:schemeClr val="accent4">
                    <a:lumMod val="75000"/>
                  </a:schemeClr>
                </a:solidFill>
                <a:latin typeface="+mn-ea"/>
              </a:rPr>
              <a:t>IP</a:t>
            </a:r>
            <a:r>
              <a:rPr lang="zh-CN" altLang="zh-CN" sz="1800" dirty="0">
                <a:solidFill>
                  <a:schemeClr val="accent4">
                    <a:lumMod val="75000"/>
                  </a:schemeClr>
                </a:solidFill>
                <a:latin typeface="+mn-ea"/>
              </a:rPr>
              <a:t>技术为核心，基于</a:t>
            </a:r>
            <a:r>
              <a:rPr lang="en-US" altLang="zh-CN" sz="1800" dirty="0">
                <a:solidFill>
                  <a:schemeClr val="accent4">
                    <a:lumMod val="75000"/>
                  </a:schemeClr>
                </a:solidFill>
                <a:latin typeface="+mn-ea"/>
              </a:rPr>
              <a:t>TDM(</a:t>
            </a:r>
            <a:r>
              <a:rPr lang="zh-CN" altLang="zh-CN" sz="1800" dirty="0">
                <a:solidFill>
                  <a:schemeClr val="accent4">
                    <a:lumMod val="75000"/>
                  </a:schemeClr>
                </a:solidFill>
                <a:latin typeface="+mn-ea"/>
              </a:rPr>
              <a:t>时分复用</a:t>
            </a:r>
            <a:r>
              <a:rPr lang="en-US" altLang="zh-CN" sz="1800" dirty="0">
                <a:solidFill>
                  <a:schemeClr val="accent4">
                    <a:lumMod val="75000"/>
                  </a:schemeClr>
                </a:solidFill>
                <a:latin typeface="+mn-ea"/>
              </a:rPr>
              <a:t>)</a:t>
            </a:r>
            <a:r>
              <a:rPr lang="zh-CN" altLang="zh-CN" sz="1800" dirty="0">
                <a:solidFill>
                  <a:schemeClr val="accent4">
                    <a:lumMod val="75000"/>
                  </a:schemeClr>
                </a:solidFill>
                <a:latin typeface="+mn-ea"/>
              </a:rPr>
              <a:t>的</a:t>
            </a:r>
            <a:r>
              <a:rPr lang="en-US" altLang="zh-CN" sz="1800" dirty="0">
                <a:solidFill>
                  <a:schemeClr val="accent4">
                    <a:lumMod val="75000"/>
                  </a:schemeClr>
                </a:solidFill>
                <a:latin typeface="+mn-ea"/>
              </a:rPr>
              <a:t>PSTN</a:t>
            </a:r>
            <a:r>
              <a:rPr lang="zh-CN" altLang="zh-CN" sz="1800" dirty="0">
                <a:solidFill>
                  <a:schemeClr val="accent4">
                    <a:lumMod val="75000"/>
                  </a:schemeClr>
                </a:solidFill>
                <a:latin typeface="+mn-ea"/>
              </a:rPr>
              <a:t>语音网络和基于</a:t>
            </a:r>
            <a:r>
              <a:rPr lang="en-US" altLang="zh-CN" sz="1800" dirty="0">
                <a:solidFill>
                  <a:schemeClr val="accent4">
                    <a:lumMod val="75000"/>
                  </a:schemeClr>
                </a:solidFill>
                <a:latin typeface="+mn-ea"/>
              </a:rPr>
              <a:t>IP/ATM(</a:t>
            </a:r>
            <a:r>
              <a:rPr lang="zh-CN" altLang="zh-CN" sz="1800" dirty="0">
                <a:solidFill>
                  <a:schemeClr val="accent4">
                    <a:lumMod val="75000"/>
                  </a:schemeClr>
                </a:solidFill>
                <a:latin typeface="+mn-ea"/>
              </a:rPr>
              <a:t>异步传输模式</a:t>
            </a:r>
            <a:r>
              <a:rPr lang="en-US" altLang="zh-CN" sz="1800" dirty="0">
                <a:solidFill>
                  <a:schemeClr val="accent4">
                    <a:lumMod val="75000"/>
                  </a:schemeClr>
                </a:solidFill>
                <a:latin typeface="+mn-ea"/>
              </a:rPr>
              <a:t>)</a:t>
            </a:r>
            <a:r>
              <a:rPr lang="zh-CN" altLang="zh-CN" sz="1800" dirty="0">
                <a:solidFill>
                  <a:schemeClr val="accent4">
                    <a:lumMod val="75000"/>
                  </a:schemeClr>
                </a:solidFill>
                <a:latin typeface="+mn-ea"/>
              </a:rPr>
              <a:t>的分组网络融合的产物，同时可以支持电话和</a:t>
            </a:r>
            <a:r>
              <a:rPr lang="en-US" altLang="zh-CN" sz="1800" dirty="0">
                <a:solidFill>
                  <a:schemeClr val="accent4">
                    <a:lumMod val="75000"/>
                  </a:schemeClr>
                </a:solidFill>
                <a:latin typeface="+mn-ea"/>
              </a:rPr>
              <a:t>Internet</a:t>
            </a:r>
            <a:r>
              <a:rPr lang="zh-CN" altLang="zh-CN" sz="1800" dirty="0">
                <a:solidFill>
                  <a:schemeClr val="accent4">
                    <a:lumMod val="75000"/>
                  </a:schemeClr>
                </a:solidFill>
                <a:latin typeface="+mn-ea"/>
              </a:rPr>
              <a:t>接入业务、数据业务、视频流媒体业务、数字</a:t>
            </a:r>
            <a:r>
              <a:rPr lang="en-US" altLang="zh-CN" sz="1800" dirty="0">
                <a:solidFill>
                  <a:schemeClr val="accent4">
                    <a:lumMod val="75000"/>
                  </a:schemeClr>
                </a:solidFill>
                <a:latin typeface="+mn-ea"/>
              </a:rPr>
              <a:t>TV</a:t>
            </a:r>
            <a:r>
              <a:rPr lang="zh-CN" altLang="zh-CN" sz="1800" dirty="0">
                <a:solidFill>
                  <a:schemeClr val="accent4">
                    <a:lumMod val="75000"/>
                  </a:schemeClr>
                </a:solidFill>
                <a:latin typeface="+mn-ea"/>
              </a:rPr>
              <a:t>广播业务和移动等</a:t>
            </a:r>
            <a:r>
              <a:rPr lang="zh-CN" altLang="zh-CN" sz="1800" dirty="0" smtClean="0">
                <a:solidFill>
                  <a:schemeClr val="accent4">
                    <a:lumMod val="75000"/>
                  </a:schemeClr>
                </a:solidFill>
                <a:latin typeface="+mn-ea"/>
              </a:rPr>
              <a:t>业务。</a:t>
            </a:r>
            <a:endParaRPr lang="en-US" altLang="zh-CN" sz="1800" dirty="0" smtClean="0">
              <a:solidFill>
                <a:schemeClr val="accent4">
                  <a:lumMod val="75000"/>
                </a:schemeClr>
              </a:solidFill>
              <a:latin typeface="+mn-ea"/>
            </a:endParaRPr>
          </a:p>
          <a:p>
            <a:pPr>
              <a:lnSpc>
                <a:spcPct val="150000"/>
              </a:lnSpc>
              <a:buFont typeface="Wingdings" panose="05000000000000000000" pitchFamily="2" charset="2"/>
              <a:buChar char="n"/>
            </a:pPr>
            <a:r>
              <a:rPr lang="zh-CN" altLang="zh-CN" sz="1800" dirty="0">
                <a:solidFill>
                  <a:schemeClr val="accent4">
                    <a:lumMod val="75000"/>
                  </a:schemeClr>
                </a:solidFill>
                <a:latin typeface="+mn-ea"/>
              </a:rPr>
              <a:t>下一代网络，又称为次世代网络。主要思想是在一个统一的网络平台上以统一管理的方式提供多媒体业务，整合现有的市内固定电话、移动电话的基础上（统称</a:t>
            </a:r>
            <a:r>
              <a:rPr lang="en-US" altLang="zh-CN" sz="1800" dirty="0">
                <a:solidFill>
                  <a:schemeClr val="accent4">
                    <a:lumMod val="75000"/>
                  </a:schemeClr>
                </a:solidFill>
                <a:latin typeface="+mn-ea"/>
              </a:rPr>
              <a:t>FMC</a:t>
            </a:r>
            <a:r>
              <a:rPr lang="zh-CN" altLang="zh-CN" sz="1800" dirty="0">
                <a:solidFill>
                  <a:schemeClr val="accent4">
                    <a:lumMod val="75000"/>
                  </a:schemeClr>
                </a:solidFill>
                <a:latin typeface="+mn-ea"/>
              </a:rPr>
              <a:t>），增加多媒体数据服务及其他增值型服务</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p:txBody>
      </p:sp>
      <p:sp>
        <p:nvSpPr>
          <p:cNvPr id="3" name="TextBox 16"/>
          <p:cNvSpPr txBox="1"/>
          <p:nvPr/>
        </p:nvSpPr>
        <p:spPr>
          <a:xfrm>
            <a:off x="2323997" y="6412686"/>
            <a:ext cx="5147563"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3</a:t>
            </a:r>
            <a:r>
              <a:rPr lang="zh-CN" altLang="en-US" dirty="0" smtClean="0">
                <a:solidFill>
                  <a:schemeClr val="bg2"/>
                </a:solidFill>
              </a:rPr>
              <a:t>节 下一代网络安全</a:t>
            </a:r>
            <a:endParaRPr lang="zh-CN" altLang="en-US" dirty="0">
              <a:solidFill>
                <a:schemeClr val="bg2"/>
              </a:solidFill>
            </a:endParaRPr>
          </a:p>
        </p:txBody>
      </p:sp>
      <p:sp>
        <p:nvSpPr>
          <p:cNvPr id="4" name="矩形 3"/>
          <p:cNvSpPr/>
          <p:nvPr/>
        </p:nvSpPr>
        <p:spPr>
          <a:xfrm>
            <a:off x="0" y="476672"/>
            <a:ext cx="2915816" cy="369332"/>
          </a:xfrm>
          <a:prstGeom prst="rect">
            <a:avLst/>
          </a:prstGeom>
        </p:spPr>
        <p:txBody>
          <a:bodyPr wrap="square">
            <a:spAutoFit/>
          </a:bodyPr>
          <a:lstStyle/>
          <a:p>
            <a:r>
              <a:rPr lang="en-US" altLang="zh-CN" b="1" dirty="0" smtClean="0">
                <a:solidFill>
                  <a:schemeClr val="bg2"/>
                </a:solidFill>
                <a:latin typeface="+mn-ea"/>
              </a:rPr>
              <a:t>9.3.1 </a:t>
            </a:r>
            <a:r>
              <a:rPr lang="zh-CN" altLang="en-US" b="1" dirty="0" smtClean="0">
                <a:solidFill>
                  <a:schemeClr val="bg2"/>
                </a:solidFill>
                <a:latin typeface="+mn-ea"/>
              </a:rPr>
              <a:t>下一代网络概述</a:t>
            </a:r>
            <a:endParaRPr lang="en-US" altLang="zh-CN" b="1" dirty="0">
              <a:solidFill>
                <a:schemeClr val="bg2"/>
              </a:solidFill>
              <a:latin typeface="+mn-ea"/>
            </a:endParaRPr>
          </a:p>
        </p:txBody>
      </p:sp>
    </p:spTree>
    <p:extLst>
      <p:ext uri="{BB962C8B-B14F-4D97-AF65-F5344CB8AC3E}">
        <p14:creationId xmlns:p14="http://schemas.microsoft.com/office/powerpoint/2010/main" val="1077440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251520" y="1844824"/>
            <a:ext cx="8352928" cy="3168352"/>
          </a:xfrm>
        </p:spPr>
        <p:txBody>
          <a:bodyPr>
            <a:normAutofit/>
          </a:bodyPr>
          <a:lstStyle/>
          <a:p>
            <a:pPr>
              <a:lnSpc>
                <a:spcPct val="150000"/>
              </a:lnSpc>
              <a:buFont typeface="Wingdings" panose="05000000000000000000" pitchFamily="2" charset="2"/>
              <a:buChar char="n"/>
            </a:pPr>
            <a:r>
              <a:rPr lang="en-US" altLang="zh-CN" sz="1800" dirty="0">
                <a:solidFill>
                  <a:schemeClr val="accent4">
                    <a:lumMod val="75000"/>
                  </a:schemeClr>
                </a:solidFill>
                <a:latin typeface="+mn-ea"/>
              </a:rPr>
              <a:t>NGN</a:t>
            </a:r>
            <a:r>
              <a:rPr lang="zh-CN" altLang="zh-CN" sz="1800" dirty="0">
                <a:solidFill>
                  <a:schemeClr val="accent4">
                    <a:lumMod val="75000"/>
                  </a:schemeClr>
                </a:solidFill>
                <a:latin typeface="+mn-ea"/>
              </a:rPr>
              <a:t>具有分组传送、控制功能从承载、呼叫</a:t>
            </a:r>
            <a:r>
              <a:rPr lang="en-US" altLang="zh-CN" sz="1800" dirty="0">
                <a:solidFill>
                  <a:schemeClr val="accent4">
                    <a:lumMod val="75000"/>
                  </a:schemeClr>
                </a:solidFill>
                <a:latin typeface="+mn-ea"/>
              </a:rPr>
              <a:t>/</a:t>
            </a:r>
            <a:r>
              <a:rPr lang="zh-CN" altLang="zh-CN" sz="1800" dirty="0">
                <a:solidFill>
                  <a:schemeClr val="accent4">
                    <a:lumMod val="75000"/>
                  </a:schemeClr>
                </a:solidFill>
                <a:latin typeface="+mn-ea"/>
              </a:rPr>
              <a:t>会话、应用</a:t>
            </a:r>
            <a:r>
              <a:rPr lang="en-US" altLang="zh-CN" sz="1800" dirty="0">
                <a:solidFill>
                  <a:schemeClr val="accent4">
                    <a:lumMod val="75000"/>
                  </a:schemeClr>
                </a:solidFill>
                <a:latin typeface="+mn-ea"/>
              </a:rPr>
              <a:t>/</a:t>
            </a:r>
            <a:r>
              <a:rPr lang="zh-CN" altLang="zh-CN" sz="1800" dirty="0">
                <a:solidFill>
                  <a:schemeClr val="accent4">
                    <a:lumMod val="75000"/>
                  </a:schemeClr>
                </a:solidFill>
                <a:latin typeface="+mn-ea"/>
              </a:rPr>
              <a:t>业务中分离、业务提供与网络分离、提供开放接口、利用各基本的业务组成模块、提供广泛的业务和应用、端到端</a:t>
            </a:r>
            <a:r>
              <a:rPr lang="en-US" altLang="zh-CN" sz="1800" dirty="0">
                <a:solidFill>
                  <a:schemeClr val="accent4">
                    <a:lumMod val="75000"/>
                  </a:schemeClr>
                </a:solidFill>
                <a:latin typeface="+mn-ea"/>
              </a:rPr>
              <a:t>QoS</a:t>
            </a:r>
            <a:r>
              <a:rPr lang="zh-CN" altLang="zh-CN" sz="1800" dirty="0">
                <a:solidFill>
                  <a:schemeClr val="accent4">
                    <a:lumMod val="75000"/>
                  </a:schemeClr>
                </a:solidFill>
                <a:latin typeface="+mn-ea"/>
              </a:rPr>
              <a:t>和透明的传输能力通过开放的接口规范与传统网络实现互通、通用移动性、允许用户自由地接入不同业务提供商、支持多样标志体系，融合固定与移动业务</a:t>
            </a:r>
            <a:r>
              <a:rPr lang="zh-CN" altLang="zh-CN" sz="1800" dirty="0" smtClean="0">
                <a:solidFill>
                  <a:schemeClr val="accent4">
                    <a:lumMod val="75000"/>
                  </a:schemeClr>
                </a:solidFill>
                <a:latin typeface="+mn-ea"/>
              </a:rPr>
              <a:t>等特征。</a:t>
            </a:r>
            <a:endParaRPr lang="en-US" altLang="zh-CN" sz="1800" dirty="0" smtClean="0">
              <a:solidFill>
                <a:schemeClr val="accent4">
                  <a:lumMod val="75000"/>
                </a:schemeClr>
              </a:solidFill>
              <a:latin typeface="+mn-ea"/>
            </a:endParaRPr>
          </a:p>
          <a:p>
            <a:pPr>
              <a:lnSpc>
                <a:spcPct val="150000"/>
              </a:lnSpc>
              <a:buFont typeface="Wingdings" panose="05000000000000000000" pitchFamily="2" charset="2"/>
              <a:buChar char="n"/>
            </a:pPr>
            <a:r>
              <a:rPr lang="en-US" altLang="zh-CN" sz="1800" dirty="0" smtClean="0">
                <a:solidFill>
                  <a:schemeClr val="accent4">
                    <a:lumMod val="75000"/>
                  </a:schemeClr>
                </a:solidFill>
                <a:latin typeface="+mn-ea"/>
              </a:rPr>
              <a:t>NGN</a:t>
            </a:r>
            <a:r>
              <a:rPr lang="zh-CN" altLang="zh-CN" sz="1800" dirty="0">
                <a:solidFill>
                  <a:schemeClr val="accent4">
                    <a:lumMod val="75000"/>
                  </a:schemeClr>
                </a:solidFill>
                <a:latin typeface="+mn-ea"/>
              </a:rPr>
              <a:t>包括九大支撑技术：</a:t>
            </a:r>
            <a:r>
              <a:rPr lang="en-US" altLang="zh-CN" sz="1800" dirty="0">
                <a:solidFill>
                  <a:schemeClr val="accent4">
                    <a:lumMod val="75000"/>
                  </a:schemeClr>
                </a:solidFill>
                <a:latin typeface="+mn-ea"/>
              </a:rPr>
              <a:t>IPv6</a:t>
            </a:r>
            <a:r>
              <a:rPr lang="zh-CN" altLang="zh-CN" sz="1800" dirty="0">
                <a:solidFill>
                  <a:schemeClr val="accent4">
                    <a:lumMod val="75000"/>
                  </a:schemeClr>
                </a:solidFill>
                <a:latin typeface="+mn-ea"/>
              </a:rPr>
              <a:t>，光纤高速传输，光交换与智能光网，宽带接入，城域网，软</a:t>
            </a:r>
            <a:r>
              <a:rPr lang="zh-CN" altLang="zh-CN" sz="1800" dirty="0" smtClean="0">
                <a:solidFill>
                  <a:schemeClr val="accent4">
                    <a:lumMod val="75000"/>
                  </a:schemeClr>
                </a:solidFill>
                <a:latin typeface="+mn-ea"/>
              </a:rPr>
              <a:t>交换</a:t>
            </a:r>
            <a:r>
              <a:rPr lang="zh-CN" altLang="en-US" sz="1800" dirty="0" smtClean="0">
                <a:solidFill>
                  <a:schemeClr val="accent4">
                    <a:lumMod val="75000"/>
                  </a:schemeClr>
                </a:solidFill>
                <a:latin typeface="+mn-ea"/>
              </a:rPr>
              <a:t>，</a:t>
            </a:r>
            <a:r>
              <a:rPr lang="en-US" altLang="zh-CN" sz="1800" dirty="0" smtClean="0">
                <a:solidFill>
                  <a:schemeClr val="accent4">
                    <a:lumMod val="75000"/>
                  </a:schemeClr>
                </a:solidFill>
                <a:latin typeface="+mn-ea"/>
              </a:rPr>
              <a:t>3G</a:t>
            </a:r>
            <a:r>
              <a:rPr lang="zh-CN" altLang="en-US" sz="1800" dirty="0" smtClean="0">
                <a:solidFill>
                  <a:schemeClr val="accent4">
                    <a:lumMod val="75000"/>
                  </a:schemeClr>
                </a:solidFill>
                <a:latin typeface="+mn-ea"/>
              </a:rPr>
              <a:t>和后</a:t>
            </a:r>
            <a:r>
              <a:rPr lang="en-US" altLang="zh-CN" sz="1800" dirty="0" smtClean="0">
                <a:solidFill>
                  <a:schemeClr val="accent4">
                    <a:lumMod val="75000"/>
                  </a:schemeClr>
                </a:solidFill>
                <a:latin typeface="+mn-ea"/>
              </a:rPr>
              <a:t>3G</a:t>
            </a:r>
            <a:r>
              <a:rPr lang="zh-CN" altLang="en-US" sz="1800" dirty="0" smtClean="0">
                <a:solidFill>
                  <a:schemeClr val="accent4">
                    <a:lumMod val="75000"/>
                  </a:schemeClr>
                </a:solidFill>
                <a:latin typeface="+mn-ea"/>
              </a:rPr>
              <a:t>移动通信系统，</a:t>
            </a:r>
            <a:r>
              <a:rPr lang="en-US" altLang="zh-CN" sz="1800" dirty="0" smtClean="0">
                <a:solidFill>
                  <a:schemeClr val="accent4">
                    <a:lumMod val="75000"/>
                  </a:schemeClr>
                </a:solidFill>
                <a:latin typeface="+mn-ea"/>
              </a:rPr>
              <a:t>IP</a:t>
            </a:r>
            <a:r>
              <a:rPr lang="zh-CN" altLang="en-US" sz="1800" dirty="0" smtClean="0">
                <a:solidFill>
                  <a:schemeClr val="accent4">
                    <a:lumMod val="75000"/>
                  </a:schemeClr>
                </a:solidFill>
                <a:latin typeface="+mn-ea"/>
              </a:rPr>
              <a:t>终端，网络安全。</a:t>
            </a:r>
            <a:endParaRPr lang="zh-CN" altLang="zh-CN" sz="1800" dirty="0">
              <a:solidFill>
                <a:schemeClr val="accent4">
                  <a:lumMod val="75000"/>
                </a:schemeClr>
              </a:solidFill>
              <a:latin typeface="+mn-ea"/>
            </a:endParaRPr>
          </a:p>
        </p:txBody>
      </p:sp>
      <p:sp>
        <p:nvSpPr>
          <p:cNvPr id="3" name="TextBox 16"/>
          <p:cNvSpPr txBox="1"/>
          <p:nvPr/>
        </p:nvSpPr>
        <p:spPr>
          <a:xfrm>
            <a:off x="2323997" y="6412686"/>
            <a:ext cx="5147563"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3</a:t>
            </a:r>
            <a:r>
              <a:rPr lang="zh-CN" altLang="en-US" dirty="0" smtClean="0">
                <a:solidFill>
                  <a:schemeClr val="bg2"/>
                </a:solidFill>
              </a:rPr>
              <a:t>节 下一代网络安全</a:t>
            </a:r>
            <a:endParaRPr lang="zh-CN" altLang="en-US" dirty="0">
              <a:solidFill>
                <a:schemeClr val="bg2"/>
              </a:solidFill>
            </a:endParaRPr>
          </a:p>
        </p:txBody>
      </p:sp>
      <p:sp>
        <p:nvSpPr>
          <p:cNvPr id="4" name="矩形 3"/>
          <p:cNvSpPr/>
          <p:nvPr/>
        </p:nvSpPr>
        <p:spPr>
          <a:xfrm>
            <a:off x="0" y="476672"/>
            <a:ext cx="2915816" cy="369332"/>
          </a:xfrm>
          <a:prstGeom prst="rect">
            <a:avLst/>
          </a:prstGeom>
        </p:spPr>
        <p:txBody>
          <a:bodyPr wrap="square">
            <a:spAutoFit/>
          </a:bodyPr>
          <a:lstStyle/>
          <a:p>
            <a:r>
              <a:rPr lang="en-US" altLang="zh-CN" b="1" dirty="0" smtClean="0">
                <a:solidFill>
                  <a:schemeClr val="bg2"/>
                </a:solidFill>
                <a:latin typeface="+mn-ea"/>
              </a:rPr>
              <a:t>9.3.1 </a:t>
            </a:r>
            <a:r>
              <a:rPr lang="zh-CN" altLang="en-US" b="1" dirty="0" smtClean="0">
                <a:solidFill>
                  <a:schemeClr val="bg2"/>
                </a:solidFill>
                <a:latin typeface="+mn-ea"/>
              </a:rPr>
              <a:t>下一代网络概述</a:t>
            </a:r>
            <a:endParaRPr lang="en-US" altLang="zh-CN" b="1" dirty="0">
              <a:solidFill>
                <a:schemeClr val="bg2"/>
              </a:solidFill>
              <a:latin typeface="+mn-ea"/>
            </a:endParaRPr>
          </a:p>
        </p:txBody>
      </p:sp>
    </p:spTree>
    <p:extLst>
      <p:ext uri="{BB962C8B-B14F-4D97-AF65-F5344CB8AC3E}">
        <p14:creationId xmlns:p14="http://schemas.microsoft.com/office/powerpoint/2010/main" val="103918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23528" y="1865842"/>
            <a:ext cx="8136904" cy="3527772"/>
          </a:xfrm>
        </p:spPr>
        <p:txBody>
          <a:bodyPr>
            <a:normAutofit/>
          </a:bodyPr>
          <a:lstStyle/>
          <a:p>
            <a:pPr>
              <a:lnSpc>
                <a:spcPct val="150000"/>
              </a:lnSpc>
              <a:buFont typeface="Wingdings" panose="05000000000000000000" pitchFamily="2" charset="2"/>
              <a:buChar char="n"/>
            </a:pPr>
            <a:r>
              <a:rPr lang="en-US" altLang="zh-CN" sz="1800" dirty="0">
                <a:solidFill>
                  <a:schemeClr val="accent4">
                    <a:lumMod val="75000"/>
                  </a:schemeClr>
                </a:solidFill>
              </a:rPr>
              <a:t>NGN</a:t>
            </a:r>
            <a:r>
              <a:rPr lang="zh-CN" altLang="zh-CN" sz="1800" dirty="0">
                <a:solidFill>
                  <a:schemeClr val="accent4">
                    <a:lumMod val="75000"/>
                  </a:schemeClr>
                </a:solidFill>
              </a:rPr>
              <a:t>网络的安全问题主要包括</a:t>
            </a:r>
            <a:r>
              <a:rPr lang="zh-CN" altLang="zh-CN" sz="1800" u="sng" dirty="0">
                <a:solidFill>
                  <a:schemeClr val="accent4">
                    <a:lumMod val="75000"/>
                  </a:schemeClr>
                </a:solidFill>
              </a:rPr>
              <a:t>网络安全</a:t>
            </a:r>
            <a:r>
              <a:rPr lang="zh-CN" altLang="zh-CN" sz="1800" dirty="0">
                <a:solidFill>
                  <a:schemeClr val="accent4">
                    <a:lumMod val="75000"/>
                  </a:schemeClr>
                </a:solidFill>
              </a:rPr>
              <a:t>和</a:t>
            </a:r>
            <a:r>
              <a:rPr lang="zh-CN" altLang="zh-CN" sz="1800" u="sng" dirty="0">
                <a:solidFill>
                  <a:schemeClr val="accent4">
                    <a:lumMod val="75000"/>
                  </a:schemeClr>
                </a:solidFill>
              </a:rPr>
              <a:t>用户数据安全</a:t>
            </a:r>
            <a:r>
              <a:rPr lang="zh-CN" altLang="zh-CN" sz="1800" dirty="0">
                <a:solidFill>
                  <a:schemeClr val="accent4">
                    <a:lumMod val="75000"/>
                  </a:schemeClr>
                </a:solidFill>
              </a:rPr>
              <a:t>两个方面</a:t>
            </a:r>
            <a:r>
              <a:rPr lang="zh-CN" altLang="zh-CN" sz="1800" dirty="0" smtClean="0">
                <a:solidFill>
                  <a:schemeClr val="accent4">
                    <a:lumMod val="75000"/>
                  </a:schemeClr>
                </a:solidFill>
              </a:rPr>
              <a:t>。</a:t>
            </a:r>
            <a:endParaRPr lang="en-US" altLang="zh-CN" sz="1800" dirty="0" smtClean="0">
              <a:solidFill>
                <a:schemeClr val="accent4">
                  <a:lumMod val="75000"/>
                </a:schemeClr>
              </a:solidFill>
            </a:endParaRPr>
          </a:p>
          <a:p>
            <a:pPr>
              <a:lnSpc>
                <a:spcPct val="150000"/>
              </a:lnSpc>
              <a:buFont typeface="Wingdings" panose="05000000000000000000" pitchFamily="2" charset="2"/>
              <a:buChar char="n"/>
            </a:pPr>
            <a:r>
              <a:rPr lang="zh-CN" altLang="zh-CN" sz="1800" b="1" dirty="0" smtClean="0">
                <a:solidFill>
                  <a:schemeClr val="accent4">
                    <a:lumMod val="75000"/>
                  </a:schemeClr>
                </a:solidFill>
              </a:rPr>
              <a:t>网络</a:t>
            </a:r>
            <a:r>
              <a:rPr lang="zh-CN" altLang="zh-CN" sz="1800" b="1" dirty="0">
                <a:solidFill>
                  <a:schemeClr val="accent4">
                    <a:lumMod val="75000"/>
                  </a:schemeClr>
                </a:solidFill>
              </a:rPr>
              <a:t>安全</a:t>
            </a:r>
            <a:r>
              <a:rPr lang="zh-CN" altLang="zh-CN" sz="1800" dirty="0">
                <a:solidFill>
                  <a:schemeClr val="accent4">
                    <a:lumMod val="75000"/>
                  </a:schemeClr>
                </a:solidFill>
              </a:rPr>
              <a:t>是指交换网络本身的安全，即交换网络中的网关、交换机、服务器不会受到非法攻击。需要在</a:t>
            </a:r>
            <a:r>
              <a:rPr lang="en-US" altLang="zh-CN" sz="1800" dirty="0">
                <a:solidFill>
                  <a:schemeClr val="accent4">
                    <a:lumMod val="75000"/>
                  </a:schemeClr>
                </a:solidFill>
              </a:rPr>
              <a:t>IP</a:t>
            </a:r>
            <a:r>
              <a:rPr lang="zh-CN" altLang="zh-CN" sz="1800" dirty="0">
                <a:solidFill>
                  <a:schemeClr val="accent4">
                    <a:lumMod val="75000"/>
                  </a:schemeClr>
                </a:solidFill>
              </a:rPr>
              <a:t>网上采用合适的安全策略，以保证交换网的网络安全</a:t>
            </a:r>
            <a:r>
              <a:rPr lang="zh-CN" altLang="zh-CN" sz="1800" dirty="0" smtClean="0">
                <a:solidFill>
                  <a:schemeClr val="accent4">
                    <a:lumMod val="75000"/>
                  </a:schemeClr>
                </a:solidFill>
              </a:rPr>
              <a:t>。</a:t>
            </a:r>
            <a:endParaRPr lang="en-US" altLang="zh-CN" sz="1800" dirty="0" smtClean="0">
              <a:solidFill>
                <a:schemeClr val="accent4">
                  <a:lumMod val="75000"/>
                </a:schemeClr>
              </a:solidFill>
            </a:endParaRPr>
          </a:p>
          <a:p>
            <a:pPr>
              <a:lnSpc>
                <a:spcPct val="150000"/>
              </a:lnSpc>
              <a:buFont typeface="Wingdings" panose="05000000000000000000" pitchFamily="2" charset="2"/>
              <a:buChar char="n"/>
            </a:pPr>
            <a:r>
              <a:rPr lang="zh-CN" altLang="zh-CN" sz="1800" b="1" dirty="0" smtClean="0">
                <a:solidFill>
                  <a:schemeClr val="accent4">
                    <a:lumMod val="75000"/>
                  </a:schemeClr>
                </a:solidFill>
              </a:rPr>
              <a:t>用户</a:t>
            </a:r>
            <a:r>
              <a:rPr lang="zh-CN" altLang="zh-CN" sz="1800" b="1" dirty="0">
                <a:solidFill>
                  <a:schemeClr val="accent4">
                    <a:lumMod val="75000"/>
                  </a:schemeClr>
                </a:solidFill>
              </a:rPr>
              <a:t>数据安全</a:t>
            </a:r>
            <a:r>
              <a:rPr lang="zh-CN" altLang="zh-CN" sz="1800" dirty="0">
                <a:solidFill>
                  <a:schemeClr val="accent4">
                    <a:lumMod val="75000"/>
                  </a:schemeClr>
                </a:solidFill>
              </a:rPr>
              <a:t>是指用户的账户信息和通信信息的安全，即不会被非法的第三方窃取和监听。则要求有相应的安全认证策略保证用户账户信息的安全，同时无论是用户的账户信息还是用户的通信信息的安全均需要</a:t>
            </a:r>
            <a:r>
              <a:rPr lang="en-US" altLang="zh-CN" sz="1800" dirty="0">
                <a:solidFill>
                  <a:schemeClr val="accent4">
                    <a:lumMod val="75000"/>
                  </a:schemeClr>
                </a:solidFill>
              </a:rPr>
              <a:t>IP</a:t>
            </a:r>
            <a:r>
              <a:rPr lang="zh-CN" altLang="zh-CN" sz="1800" dirty="0">
                <a:solidFill>
                  <a:schemeClr val="accent4">
                    <a:lumMod val="75000"/>
                  </a:schemeClr>
                </a:solidFill>
              </a:rPr>
              <a:t>网的安全策略作为保证。</a:t>
            </a:r>
            <a:endParaRPr lang="zh-CN" altLang="en-US" sz="1800" dirty="0">
              <a:solidFill>
                <a:schemeClr val="accent4">
                  <a:lumMod val="75000"/>
                </a:schemeClr>
              </a:solidFill>
            </a:endParaRPr>
          </a:p>
        </p:txBody>
      </p:sp>
      <p:sp>
        <p:nvSpPr>
          <p:cNvPr id="3" name="TextBox 16"/>
          <p:cNvSpPr txBox="1"/>
          <p:nvPr/>
        </p:nvSpPr>
        <p:spPr>
          <a:xfrm>
            <a:off x="2323997" y="6412686"/>
            <a:ext cx="5147563"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3</a:t>
            </a:r>
            <a:r>
              <a:rPr lang="zh-CN" altLang="en-US" dirty="0" smtClean="0">
                <a:solidFill>
                  <a:schemeClr val="bg2"/>
                </a:solidFill>
              </a:rPr>
              <a:t>节 下一代网络安全</a:t>
            </a:r>
            <a:endParaRPr lang="zh-CN" altLang="en-US" dirty="0">
              <a:solidFill>
                <a:schemeClr val="bg2"/>
              </a:solidFill>
            </a:endParaRPr>
          </a:p>
        </p:txBody>
      </p:sp>
      <p:sp>
        <p:nvSpPr>
          <p:cNvPr id="4" name="矩形 3"/>
          <p:cNvSpPr/>
          <p:nvPr/>
        </p:nvSpPr>
        <p:spPr>
          <a:xfrm>
            <a:off x="0" y="476672"/>
            <a:ext cx="2915816" cy="369332"/>
          </a:xfrm>
          <a:prstGeom prst="rect">
            <a:avLst/>
          </a:prstGeom>
        </p:spPr>
        <p:txBody>
          <a:bodyPr wrap="square">
            <a:spAutoFit/>
          </a:bodyPr>
          <a:lstStyle/>
          <a:p>
            <a:r>
              <a:rPr lang="en-US" altLang="zh-CN" b="1" dirty="0" smtClean="0">
                <a:solidFill>
                  <a:schemeClr val="bg2"/>
                </a:solidFill>
                <a:latin typeface="+mn-ea"/>
              </a:rPr>
              <a:t>9.3.2 </a:t>
            </a:r>
            <a:r>
              <a:rPr lang="zh-CN" altLang="en-US" b="1" dirty="0" smtClean="0">
                <a:solidFill>
                  <a:schemeClr val="bg2"/>
                </a:solidFill>
                <a:latin typeface="+mn-ea"/>
              </a:rPr>
              <a:t>下一代网络安全问题</a:t>
            </a:r>
            <a:endParaRPr lang="en-US" altLang="zh-CN" b="1" dirty="0">
              <a:solidFill>
                <a:schemeClr val="bg2"/>
              </a:solidFill>
              <a:latin typeface="+mn-ea"/>
            </a:endParaRPr>
          </a:p>
        </p:txBody>
      </p:sp>
    </p:spTree>
    <p:extLst>
      <p:ext uri="{BB962C8B-B14F-4D97-AF65-F5344CB8AC3E}">
        <p14:creationId xmlns:p14="http://schemas.microsoft.com/office/powerpoint/2010/main" val="2285822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95536" y="1865459"/>
            <a:ext cx="8352928" cy="3527772"/>
          </a:xfrm>
        </p:spPr>
        <p:txBody>
          <a:bodyPr>
            <a:noAutofit/>
          </a:bodyPr>
          <a:lstStyle/>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目前</a:t>
            </a:r>
            <a:r>
              <a:rPr lang="zh-CN" altLang="zh-CN" sz="1800" dirty="0">
                <a:solidFill>
                  <a:schemeClr val="accent4">
                    <a:lumMod val="75000"/>
                  </a:schemeClr>
                </a:solidFill>
                <a:latin typeface="+mn-ea"/>
              </a:rPr>
              <a:t>，大部分的</a:t>
            </a:r>
            <a:r>
              <a:rPr lang="en-US" altLang="zh-CN" sz="1800" dirty="0">
                <a:solidFill>
                  <a:schemeClr val="accent4">
                    <a:lumMod val="75000"/>
                  </a:schemeClr>
                </a:solidFill>
                <a:latin typeface="+mn-ea"/>
              </a:rPr>
              <a:t>NGN</a:t>
            </a:r>
            <a:r>
              <a:rPr lang="zh-CN" altLang="zh-CN" sz="1800" dirty="0">
                <a:solidFill>
                  <a:schemeClr val="accent4">
                    <a:lumMod val="75000"/>
                  </a:schemeClr>
                </a:solidFill>
                <a:latin typeface="+mn-ea"/>
              </a:rPr>
              <a:t>网络都是基于</a:t>
            </a:r>
            <a:r>
              <a:rPr lang="en-US" altLang="zh-CN" sz="1800" dirty="0">
                <a:solidFill>
                  <a:schemeClr val="accent4">
                    <a:lumMod val="75000"/>
                  </a:schemeClr>
                </a:solidFill>
                <a:latin typeface="+mn-ea"/>
              </a:rPr>
              <a:t>IP</a:t>
            </a:r>
            <a:r>
              <a:rPr lang="zh-CN" altLang="zh-CN" sz="1800" dirty="0">
                <a:solidFill>
                  <a:schemeClr val="accent4">
                    <a:lumMod val="75000"/>
                  </a:schemeClr>
                </a:solidFill>
                <a:latin typeface="+mn-ea"/>
              </a:rPr>
              <a:t>进行通信的，因此，根据</a:t>
            </a:r>
            <a:r>
              <a:rPr lang="en-US" altLang="zh-CN" sz="1800" dirty="0">
                <a:solidFill>
                  <a:schemeClr val="accent4">
                    <a:lumMod val="75000"/>
                  </a:schemeClr>
                </a:solidFill>
                <a:latin typeface="+mn-ea"/>
              </a:rPr>
              <a:t>IP</a:t>
            </a:r>
            <a:r>
              <a:rPr lang="zh-CN" altLang="zh-CN" sz="1800" dirty="0">
                <a:solidFill>
                  <a:schemeClr val="accent4">
                    <a:lumMod val="75000"/>
                  </a:schemeClr>
                </a:solidFill>
                <a:latin typeface="+mn-ea"/>
              </a:rPr>
              <a:t>协议层次的不同，</a:t>
            </a:r>
            <a:r>
              <a:rPr lang="en-US" altLang="zh-CN" sz="1800" dirty="0">
                <a:solidFill>
                  <a:schemeClr val="accent4">
                    <a:lumMod val="75000"/>
                  </a:schemeClr>
                </a:solidFill>
                <a:latin typeface="+mn-ea"/>
              </a:rPr>
              <a:t>NGN</a:t>
            </a:r>
            <a:r>
              <a:rPr lang="zh-CN" altLang="zh-CN" sz="1800" dirty="0">
                <a:solidFill>
                  <a:schemeClr val="accent4">
                    <a:lumMod val="75000"/>
                  </a:schemeClr>
                </a:solidFill>
                <a:latin typeface="+mn-ea"/>
              </a:rPr>
              <a:t>安全威胁可以分为来自底层协议的攻击和来自高层协议的攻击</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a:lnSpc>
                <a:spcPct val="150000"/>
              </a:lnSpc>
              <a:buFont typeface="Wingdings" panose="05000000000000000000" pitchFamily="2" charset="2"/>
              <a:buChar char="n"/>
            </a:pPr>
            <a:r>
              <a:rPr lang="en-US" altLang="zh-CN" sz="1800" dirty="0">
                <a:solidFill>
                  <a:schemeClr val="accent4">
                    <a:lumMod val="75000"/>
                  </a:schemeClr>
                </a:solidFill>
                <a:latin typeface="+mn-ea"/>
              </a:rPr>
              <a:t>NGN</a:t>
            </a:r>
            <a:r>
              <a:rPr lang="zh-CN" altLang="zh-CN" sz="1800" dirty="0">
                <a:solidFill>
                  <a:schemeClr val="accent4">
                    <a:lumMod val="75000"/>
                  </a:schemeClr>
                </a:solidFill>
                <a:latin typeface="+mn-ea"/>
              </a:rPr>
              <a:t>中还存在一些其他的常见攻击</a:t>
            </a:r>
            <a:r>
              <a:rPr lang="zh-CN" altLang="zh-CN" sz="1800" dirty="0" smtClean="0">
                <a:solidFill>
                  <a:schemeClr val="accent4">
                    <a:lumMod val="75000"/>
                  </a:schemeClr>
                </a:solidFill>
                <a:latin typeface="+mn-ea"/>
              </a:rPr>
              <a:t>种类</a:t>
            </a:r>
            <a:r>
              <a:rPr lang="zh-CN" altLang="en-US" sz="1800" dirty="0" smtClean="0">
                <a:solidFill>
                  <a:schemeClr val="accent4">
                    <a:lumMod val="75000"/>
                  </a:schemeClr>
                </a:solidFill>
                <a:latin typeface="+mn-ea"/>
              </a:rPr>
              <a:t>：</a:t>
            </a:r>
            <a:r>
              <a:rPr lang="zh-CN" altLang="zh-CN" sz="1800" dirty="0" smtClean="0">
                <a:solidFill>
                  <a:schemeClr val="accent4">
                    <a:lumMod val="75000"/>
                  </a:schemeClr>
                </a:solidFill>
                <a:latin typeface="+mn-ea"/>
              </a:rPr>
              <a:t>拒绝</a:t>
            </a:r>
            <a:r>
              <a:rPr lang="zh-CN" altLang="zh-CN" sz="1800" dirty="0">
                <a:solidFill>
                  <a:schemeClr val="accent4">
                    <a:lumMod val="75000"/>
                  </a:schemeClr>
                </a:solidFill>
                <a:latin typeface="+mn-ea"/>
              </a:rPr>
              <a:t>服务</a:t>
            </a:r>
            <a:r>
              <a:rPr lang="zh-CN" altLang="zh-CN" sz="1800" dirty="0" smtClean="0">
                <a:solidFill>
                  <a:schemeClr val="accent4">
                    <a:lumMod val="75000"/>
                  </a:schemeClr>
                </a:solidFill>
                <a:latin typeface="+mn-ea"/>
              </a:rPr>
              <a:t>攻击</a:t>
            </a:r>
            <a:r>
              <a:rPr lang="zh-CN" altLang="en-US" sz="1800" dirty="0" smtClean="0">
                <a:solidFill>
                  <a:schemeClr val="accent4">
                    <a:lumMod val="75000"/>
                  </a:schemeClr>
                </a:solidFill>
                <a:latin typeface="+mn-ea"/>
              </a:rPr>
              <a:t>；</a:t>
            </a:r>
            <a:r>
              <a:rPr lang="zh-CN" altLang="zh-CN" sz="1800" dirty="0" smtClean="0">
                <a:solidFill>
                  <a:schemeClr val="accent4">
                    <a:lumMod val="75000"/>
                  </a:schemeClr>
                </a:solidFill>
                <a:latin typeface="+mn-ea"/>
              </a:rPr>
              <a:t>偷听</a:t>
            </a:r>
            <a:r>
              <a:rPr lang="zh-CN" altLang="en-US" sz="1800" dirty="0" smtClean="0">
                <a:solidFill>
                  <a:schemeClr val="accent4">
                    <a:lumMod val="75000"/>
                  </a:schemeClr>
                </a:solidFill>
                <a:latin typeface="+mn-ea"/>
              </a:rPr>
              <a:t>；</a:t>
            </a:r>
            <a:r>
              <a:rPr lang="zh-CN" altLang="zh-CN" sz="1800" dirty="0" smtClean="0">
                <a:solidFill>
                  <a:schemeClr val="accent4">
                    <a:lumMod val="75000"/>
                  </a:schemeClr>
                </a:solidFill>
                <a:latin typeface="+mn-ea"/>
              </a:rPr>
              <a:t>伪装</a:t>
            </a:r>
            <a:r>
              <a:rPr lang="zh-CN" altLang="en-US" sz="1800" dirty="0" smtClean="0">
                <a:solidFill>
                  <a:schemeClr val="accent4">
                    <a:lumMod val="75000"/>
                  </a:schemeClr>
                </a:solidFill>
                <a:latin typeface="+mn-ea"/>
              </a:rPr>
              <a:t>；</a:t>
            </a:r>
            <a:r>
              <a:rPr lang="zh-CN" altLang="zh-CN" sz="1800" dirty="0" smtClean="0">
                <a:solidFill>
                  <a:schemeClr val="accent4">
                    <a:lumMod val="75000"/>
                  </a:schemeClr>
                </a:solidFill>
                <a:latin typeface="+mn-ea"/>
              </a:rPr>
              <a:t>修改</a:t>
            </a:r>
            <a:r>
              <a:rPr lang="zh-CN" altLang="zh-CN" sz="1800" dirty="0">
                <a:solidFill>
                  <a:schemeClr val="accent4">
                    <a:lumMod val="75000"/>
                  </a:schemeClr>
                </a:solidFill>
                <a:latin typeface="+mn-ea"/>
              </a:rPr>
              <a:t>信息</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a:lnSpc>
                <a:spcPct val="150000"/>
              </a:lnSpc>
              <a:buFont typeface="Wingdings" panose="05000000000000000000" pitchFamily="2" charset="2"/>
              <a:buChar char="n"/>
            </a:pPr>
            <a:r>
              <a:rPr lang="en-US" altLang="zh-CN" sz="1800" dirty="0">
                <a:solidFill>
                  <a:schemeClr val="accent4">
                    <a:lumMod val="75000"/>
                  </a:schemeClr>
                </a:solidFill>
                <a:latin typeface="+mn-ea"/>
              </a:rPr>
              <a:t>NGN</a:t>
            </a:r>
            <a:r>
              <a:rPr lang="zh-CN" altLang="zh-CN" sz="1800" dirty="0">
                <a:solidFill>
                  <a:schemeClr val="accent4">
                    <a:lumMod val="75000"/>
                  </a:schemeClr>
                </a:solidFill>
                <a:latin typeface="+mn-ea"/>
              </a:rPr>
              <a:t>可能面临如下安全</a:t>
            </a:r>
            <a:r>
              <a:rPr lang="zh-CN" altLang="zh-CN" sz="1800" dirty="0" smtClean="0">
                <a:solidFill>
                  <a:schemeClr val="accent4">
                    <a:lumMod val="75000"/>
                  </a:schemeClr>
                </a:solidFill>
                <a:latin typeface="+mn-ea"/>
              </a:rPr>
              <a:t>威胁</a:t>
            </a:r>
            <a:r>
              <a:rPr lang="zh-CN" altLang="en-US" sz="1800" dirty="0" smtClean="0">
                <a:solidFill>
                  <a:schemeClr val="accent4">
                    <a:lumMod val="75000"/>
                  </a:schemeClr>
                </a:solidFill>
                <a:latin typeface="+mn-ea"/>
              </a:rPr>
              <a:t>：</a:t>
            </a:r>
            <a:r>
              <a:rPr lang="zh-CN" altLang="zh-CN" sz="1800" dirty="0" smtClean="0">
                <a:solidFill>
                  <a:schemeClr val="accent4">
                    <a:lumMod val="75000"/>
                  </a:schemeClr>
                </a:solidFill>
                <a:latin typeface="+mn-ea"/>
              </a:rPr>
              <a:t>电磁安全</a:t>
            </a:r>
            <a:r>
              <a:rPr lang="zh-CN" altLang="en-US" sz="1800" dirty="0" smtClean="0">
                <a:solidFill>
                  <a:schemeClr val="accent4">
                    <a:lumMod val="75000"/>
                  </a:schemeClr>
                </a:solidFill>
                <a:latin typeface="+mn-ea"/>
              </a:rPr>
              <a:t>；</a:t>
            </a:r>
            <a:r>
              <a:rPr lang="zh-CN" altLang="zh-CN" sz="1800" dirty="0" smtClean="0">
                <a:solidFill>
                  <a:schemeClr val="accent4">
                    <a:lumMod val="75000"/>
                  </a:schemeClr>
                </a:solidFill>
                <a:latin typeface="+mn-ea"/>
              </a:rPr>
              <a:t>设备安全</a:t>
            </a:r>
            <a:r>
              <a:rPr lang="zh-CN" altLang="en-US" sz="1800" dirty="0" smtClean="0">
                <a:solidFill>
                  <a:schemeClr val="accent4">
                    <a:lumMod val="75000"/>
                  </a:schemeClr>
                </a:solidFill>
                <a:latin typeface="+mn-ea"/>
              </a:rPr>
              <a:t>；</a:t>
            </a:r>
            <a:r>
              <a:rPr lang="zh-CN" altLang="zh-CN" sz="1800" dirty="0" smtClean="0">
                <a:solidFill>
                  <a:schemeClr val="accent4">
                    <a:lumMod val="75000"/>
                  </a:schemeClr>
                </a:solidFill>
                <a:latin typeface="+mn-ea"/>
              </a:rPr>
              <a:t>链路安全</a:t>
            </a:r>
            <a:r>
              <a:rPr lang="zh-CN" altLang="en-US" sz="1800" dirty="0" smtClean="0">
                <a:solidFill>
                  <a:schemeClr val="accent4">
                    <a:lumMod val="75000"/>
                  </a:schemeClr>
                </a:solidFill>
                <a:latin typeface="+mn-ea"/>
              </a:rPr>
              <a:t>；</a:t>
            </a:r>
            <a:r>
              <a:rPr lang="zh-CN" altLang="zh-CN" sz="1800" dirty="0" smtClean="0">
                <a:solidFill>
                  <a:schemeClr val="accent4">
                    <a:lumMod val="75000"/>
                  </a:schemeClr>
                </a:solidFill>
                <a:latin typeface="+mn-ea"/>
              </a:rPr>
              <a:t>通信</a:t>
            </a:r>
            <a:r>
              <a:rPr lang="zh-CN" altLang="zh-CN" sz="1800" dirty="0">
                <a:solidFill>
                  <a:schemeClr val="accent4">
                    <a:lumMod val="75000"/>
                  </a:schemeClr>
                </a:solidFill>
                <a:latin typeface="+mn-ea"/>
              </a:rPr>
              <a:t>基础设施过于</a:t>
            </a:r>
            <a:r>
              <a:rPr lang="zh-CN" altLang="zh-CN" sz="1800" dirty="0" smtClean="0">
                <a:solidFill>
                  <a:schemeClr val="accent4">
                    <a:lumMod val="75000"/>
                  </a:schemeClr>
                </a:solidFill>
                <a:latin typeface="+mn-ea"/>
              </a:rPr>
              <a:t>集中</a:t>
            </a:r>
            <a:r>
              <a:rPr lang="zh-CN" altLang="en-US" sz="1800" dirty="0" smtClean="0">
                <a:solidFill>
                  <a:schemeClr val="accent4">
                    <a:lumMod val="75000"/>
                  </a:schemeClr>
                </a:solidFill>
                <a:latin typeface="+mn-ea"/>
              </a:rPr>
              <a:t>；</a:t>
            </a:r>
            <a:r>
              <a:rPr lang="zh-CN" altLang="zh-CN" sz="1800" dirty="0" smtClean="0">
                <a:solidFill>
                  <a:schemeClr val="accent4">
                    <a:lumMod val="75000"/>
                  </a:schemeClr>
                </a:solidFill>
                <a:latin typeface="+mn-ea"/>
              </a:rPr>
              <a:t>信令</a:t>
            </a:r>
            <a:r>
              <a:rPr lang="zh-CN" altLang="zh-CN" sz="1800" dirty="0">
                <a:solidFill>
                  <a:schemeClr val="accent4">
                    <a:lumMod val="75000"/>
                  </a:schemeClr>
                </a:solidFill>
                <a:latin typeface="+mn-ea"/>
              </a:rPr>
              <a:t>网</a:t>
            </a:r>
            <a:r>
              <a:rPr lang="zh-CN" altLang="zh-CN" sz="1800" dirty="0" smtClean="0">
                <a:solidFill>
                  <a:schemeClr val="accent4">
                    <a:lumMod val="75000"/>
                  </a:schemeClr>
                </a:solidFill>
                <a:latin typeface="+mn-ea"/>
              </a:rPr>
              <a:t>安全</a:t>
            </a:r>
            <a:r>
              <a:rPr lang="zh-CN" altLang="en-US" sz="1800" dirty="0" smtClean="0">
                <a:solidFill>
                  <a:schemeClr val="accent4">
                    <a:lumMod val="75000"/>
                  </a:schemeClr>
                </a:solidFill>
                <a:latin typeface="+mn-ea"/>
              </a:rPr>
              <a:t>；</a:t>
            </a:r>
            <a:r>
              <a:rPr lang="zh-CN" altLang="zh-CN" sz="1800" dirty="0" smtClean="0">
                <a:solidFill>
                  <a:schemeClr val="accent4">
                    <a:lumMod val="75000"/>
                  </a:schemeClr>
                </a:solidFill>
                <a:latin typeface="+mn-ea"/>
              </a:rPr>
              <a:t>同步</a:t>
            </a:r>
            <a:r>
              <a:rPr lang="zh-CN" altLang="zh-CN" sz="1800" dirty="0">
                <a:solidFill>
                  <a:schemeClr val="accent4">
                    <a:lumMod val="75000"/>
                  </a:schemeClr>
                </a:solidFill>
                <a:latin typeface="+mn-ea"/>
              </a:rPr>
              <a:t>外</a:t>
            </a:r>
            <a:r>
              <a:rPr lang="zh-CN" altLang="zh-CN" sz="1800" dirty="0" smtClean="0">
                <a:solidFill>
                  <a:schemeClr val="accent4">
                    <a:lumMod val="75000"/>
                  </a:schemeClr>
                </a:solidFill>
                <a:latin typeface="+mn-ea"/>
              </a:rPr>
              <a:t>安全</a:t>
            </a:r>
            <a:r>
              <a:rPr lang="zh-CN" altLang="en-US" sz="1800" dirty="0" smtClean="0">
                <a:solidFill>
                  <a:schemeClr val="accent4">
                    <a:lumMod val="75000"/>
                  </a:schemeClr>
                </a:solidFill>
                <a:latin typeface="+mn-ea"/>
              </a:rPr>
              <a:t>；</a:t>
            </a:r>
            <a:r>
              <a:rPr lang="zh-CN" altLang="zh-CN" sz="1800" dirty="0" smtClean="0">
                <a:solidFill>
                  <a:schemeClr val="accent4">
                    <a:lumMod val="75000"/>
                  </a:schemeClr>
                </a:solidFill>
                <a:latin typeface="+mn-ea"/>
              </a:rPr>
              <a:t>网络</a:t>
            </a:r>
            <a:r>
              <a:rPr lang="zh-CN" altLang="zh-CN" sz="1800" dirty="0">
                <a:solidFill>
                  <a:schemeClr val="accent4">
                    <a:lumMod val="75000"/>
                  </a:schemeClr>
                </a:solidFill>
                <a:latin typeface="+mn-ea"/>
              </a:rPr>
              <a:t>遭受战争、</a:t>
            </a:r>
            <a:r>
              <a:rPr lang="zh-CN" altLang="zh-CN" sz="1800" dirty="0" smtClean="0">
                <a:solidFill>
                  <a:schemeClr val="accent4">
                    <a:lumMod val="75000"/>
                  </a:schemeClr>
                </a:solidFill>
                <a:latin typeface="+mn-ea"/>
              </a:rPr>
              <a:t>自然灾害</a:t>
            </a:r>
            <a:r>
              <a:rPr lang="zh-CN" altLang="en-US" sz="1800" dirty="0" smtClean="0">
                <a:solidFill>
                  <a:schemeClr val="accent4">
                    <a:lumMod val="75000"/>
                  </a:schemeClr>
                </a:solidFill>
                <a:latin typeface="+mn-ea"/>
              </a:rPr>
              <a:t>；</a:t>
            </a:r>
            <a:r>
              <a:rPr lang="zh-CN" altLang="zh-CN" sz="1800" dirty="0" smtClean="0">
                <a:solidFill>
                  <a:schemeClr val="accent4">
                    <a:lumMod val="75000"/>
                  </a:schemeClr>
                </a:solidFill>
                <a:latin typeface="+mn-ea"/>
              </a:rPr>
              <a:t>网络</a:t>
            </a:r>
            <a:r>
              <a:rPr lang="zh-CN" altLang="zh-CN" sz="1800" dirty="0">
                <a:solidFill>
                  <a:schemeClr val="accent4">
                    <a:lumMod val="75000"/>
                  </a:schemeClr>
                </a:solidFill>
                <a:latin typeface="+mn-ea"/>
              </a:rPr>
              <a:t>被流量</a:t>
            </a:r>
            <a:r>
              <a:rPr lang="zh-CN" altLang="zh-CN" sz="1800" dirty="0" smtClean="0">
                <a:solidFill>
                  <a:schemeClr val="accent4">
                    <a:lumMod val="75000"/>
                  </a:schemeClr>
                </a:solidFill>
                <a:latin typeface="+mn-ea"/>
              </a:rPr>
              <a:t>冲击</a:t>
            </a:r>
            <a:r>
              <a:rPr lang="zh-CN" altLang="en-US" sz="1800" dirty="0" smtClean="0">
                <a:solidFill>
                  <a:schemeClr val="accent4">
                    <a:lumMod val="75000"/>
                  </a:schemeClr>
                </a:solidFill>
                <a:latin typeface="+mn-ea"/>
              </a:rPr>
              <a:t>；</a:t>
            </a:r>
            <a:r>
              <a:rPr lang="zh-CN" altLang="zh-CN" sz="1800" dirty="0" smtClean="0">
                <a:solidFill>
                  <a:schemeClr val="accent4">
                    <a:lumMod val="75000"/>
                  </a:schemeClr>
                </a:solidFill>
                <a:latin typeface="+mn-ea"/>
              </a:rPr>
              <a:t>终端安全</a:t>
            </a:r>
            <a:r>
              <a:rPr lang="zh-CN" altLang="en-US" sz="1800" dirty="0" smtClean="0">
                <a:solidFill>
                  <a:schemeClr val="accent4">
                    <a:lumMod val="75000"/>
                  </a:schemeClr>
                </a:solidFill>
                <a:latin typeface="+mn-ea"/>
              </a:rPr>
              <a:t>；</a:t>
            </a:r>
            <a:r>
              <a:rPr lang="zh-CN" altLang="zh-CN" sz="1800" dirty="0" smtClean="0">
                <a:solidFill>
                  <a:schemeClr val="accent4">
                    <a:lumMod val="75000"/>
                  </a:schemeClr>
                </a:solidFill>
                <a:latin typeface="+mn-ea"/>
              </a:rPr>
              <a:t>网络</a:t>
            </a:r>
            <a:r>
              <a:rPr lang="zh-CN" altLang="zh-CN" sz="1800" dirty="0">
                <a:solidFill>
                  <a:schemeClr val="accent4">
                    <a:lumMod val="75000"/>
                  </a:schemeClr>
                </a:solidFill>
                <a:latin typeface="+mn-ea"/>
              </a:rPr>
              <a:t>业务</a:t>
            </a:r>
            <a:r>
              <a:rPr lang="zh-CN" altLang="zh-CN" sz="1800" dirty="0" smtClean="0">
                <a:solidFill>
                  <a:schemeClr val="accent4">
                    <a:lumMod val="75000"/>
                  </a:schemeClr>
                </a:solidFill>
                <a:latin typeface="+mn-ea"/>
              </a:rPr>
              <a:t>安全</a:t>
            </a:r>
            <a:r>
              <a:rPr lang="zh-CN" altLang="en-US" sz="1800" dirty="0" smtClean="0">
                <a:solidFill>
                  <a:schemeClr val="accent4">
                    <a:lumMod val="75000"/>
                  </a:schemeClr>
                </a:solidFill>
                <a:latin typeface="+mn-ea"/>
              </a:rPr>
              <a:t>；</a:t>
            </a:r>
            <a:r>
              <a:rPr lang="zh-CN" altLang="zh-CN" sz="1800" dirty="0" smtClean="0">
                <a:solidFill>
                  <a:schemeClr val="accent4">
                    <a:lumMod val="75000"/>
                  </a:schemeClr>
                </a:solidFill>
                <a:latin typeface="+mn-ea"/>
              </a:rPr>
              <a:t>网络</a:t>
            </a:r>
            <a:r>
              <a:rPr lang="zh-CN" altLang="zh-CN" sz="1800" dirty="0">
                <a:solidFill>
                  <a:schemeClr val="accent4">
                    <a:lumMod val="75000"/>
                  </a:schemeClr>
                </a:solidFill>
                <a:latin typeface="+mn-ea"/>
              </a:rPr>
              <a:t>资源</a:t>
            </a:r>
            <a:r>
              <a:rPr lang="zh-CN" altLang="zh-CN" sz="1800" dirty="0" smtClean="0">
                <a:solidFill>
                  <a:schemeClr val="accent4">
                    <a:lumMod val="75000"/>
                  </a:schemeClr>
                </a:solidFill>
                <a:latin typeface="+mn-ea"/>
              </a:rPr>
              <a:t>安全</a:t>
            </a:r>
            <a:r>
              <a:rPr lang="zh-CN" altLang="en-US" sz="1800" dirty="0" smtClean="0">
                <a:solidFill>
                  <a:schemeClr val="accent4">
                    <a:lumMod val="75000"/>
                  </a:schemeClr>
                </a:solidFill>
                <a:latin typeface="+mn-ea"/>
              </a:rPr>
              <a:t>；</a:t>
            </a:r>
            <a:r>
              <a:rPr lang="zh-CN" altLang="zh-CN" sz="1800" dirty="0" smtClean="0">
                <a:solidFill>
                  <a:schemeClr val="accent4">
                    <a:lumMod val="75000"/>
                  </a:schemeClr>
                </a:solidFill>
                <a:latin typeface="+mn-ea"/>
              </a:rPr>
              <a:t>通信</a:t>
            </a:r>
            <a:r>
              <a:rPr lang="zh-CN" altLang="zh-CN" sz="1800" dirty="0">
                <a:solidFill>
                  <a:schemeClr val="accent4">
                    <a:lumMod val="75000"/>
                  </a:schemeClr>
                </a:solidFill>
                <a:latin typeface="+mn-ea"/>
              </a:rPr>
              <a:t>内容</a:t>
            </a:r>
            <a:r>
              <a:rPr lang="zh-CN" altLang="zh-CN" sz="1800" dirty="0" smtClean="0">
                <a:solidFill>
                  <a:schemeClr val="accent4">
                    <a:lumMod val="75000"/>
                  </a:schemeClr>
                </a:solidFill>
                <a:latin typeface="+mn-ea"/>
              </a:rPr>
              <a:t>安全</a:t>
            </a:r>
            <a:r>
              <a:rPr lang="zh-CN" altLang="en-US" sz="1800" dirty="0" smtClean="0">
                <a:solidFill>
                  <a:schemeClr val="accent4">
                    <a:lumMod val="75000"/>
                  </a:schemeClr>
                </a:solidFill>
                <a:latin typeface="+mn-ea"/>
              </a:rPr>
              <a:t>；</a:t>
            </a:r>
            <a:r>
              <a:rPr lang="zh-CN" altLang="zh-CN" sz="1800" dirty="0" smtClean="0">
                <a:solidFill>
                  <a:schemeClr val="accent4">
                    <a:lumMod val="75000"/>
                  </a:schemeClr>
                </a:solidFill>
                <a:latin typeface="+mn-ea"/>
              </a:rPr>
              <a:t>有害</a:t>
            </a:r>
            <a:r>
              <a:rPr lang="zh-CN" altLang="zh-CN" sz="1800" dirty="0">
                <a:solidFill>
                  <a:schemeClr val="accent4">
                    <a:lumMod val="75000"/>
                  </a:schemeClr>
                </a:solidFill>
                <a:latin typeface="+mn-ea"/>
              </a:rPr>
              <a:t>信息</a:t>
            </a:r>
            <a:r>
              <a:rPr lang="zh-CN" altLang="zh-CN" sz="1800" dirty="0" smtClean="0">
                <a:solidFill>
                  <a:schemeClr val="accent4">
                    <a:lumMod val="75000"/>
                  </a:schemeClr>
                </a:solidFill>
                <a:latin typeface="+mn-ea"/>
              </a:rPr>
              <a:t>扩散</a:t>
            </a:r>
            <a:r>
              <a:rPr lang="zh-CN" altLang="en-US" sz="1800" dirty="0" smtClean="0">
                <a:solidFill>
                  <a:schemeClr val="accent4">
                    <a:lumMod val="75000"/>
                  </a:schemeClr>
                </a:solidFill>
                <a:latin typeface="+mn-ea"/>
              </a:rPr>
              <a:t>。</a:t>
            </a:r>
            <a:endParaRPr lang="zh-CN" altLang="en-US" sz="1800" dirty="0">
              <a:solidFill>
                <a:schemeClr val="accent4">
                  <a:lumMod val="75000"/>
                </a:schemeClr>
              </a:solidFill>
              <a:latin typeface="+mn-ea"/>
            </a:endParaRPr>
          </a:p>
        </p:txBody>
      </p:sp>
      <p:sp>
        <p:nvSpPr>
          <p:cNvPr id="3" name="TextBox 16"/>
          <p:cNvSpPr txBox="1"/>
          <p:nvPr/>
        </p:nvSpPr>
        <p:spPr>
          <a:xfrm>
            <a:off x="2323997" y="6412686"/>
            <a:ext cx="5147563"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3</a:t>
            </a:r>
            <a:r>
              <a:rPr lang="zh-CN" altLang="en-US" dirty="0" smtClean="0">
                <a:solidFill>
                  <a:schemeClr val="bg2"/>
                </a:solidFill>
              </a:rPr>
              <a:t>节 下一代网络安全</a:t>
            </a:r>
            <a:endParaRPr lang="zh-CN" altLang="en-US" dirty="0">
              <a:solidFill>
                <a:schemeClr val="bg2"/>
              </a:solidFill>
            </a:endParaRPr>
          </a:p>
        </p:txBody>
      </p:sp>
      <p:sp>
        <p:nvSpPr>
          <p:cNvPr id="4" name="矩形 3"/>
          <p:cNvSpPr/>
          <p:nvPr/>
        </p:nvSpPr>
        <p:spPr>
          <a:xfrm>
            <a:off x="0" y="476672"/>
            <a:ext cx="2915816" cy="369332"/>
          </a:xfrm>
          <a:prstGeom prst="rect">
            <a:avLst/>
          </a:prstGeom>
        </p:spPr>
        <p:txBody>
          <a:bodyPr wrap="square">
            <a:spAutoFit/>
          </a:bodyPr>
          <a:lstStyle/>
          <a:p>
            <a:r>
              <a:rPr lang="en-US" altLang="zh-CN" b="1" dirty="0" smtClean="0">
                <a:solidFill>
                  <a:schemeClr val="bg2"/>
                </a:solidFill>
                <a:latin typeface="+mn-ea"/>
              </a:rPr>
              <a:t>9.3.2 </a:t>
            </a:r>
            <a:r>
              <a:rPr lang="zh-CN" altLang="en-US" b="1" dirty="0" smtClean="0">
                <a:solidFill>
                  <a:schemeClr val="bg2"/>
                </a:solidFill>
                <a:latin typeface="+mn-ea"/>
              </a:rPr>
              <a:t>下一代网络安全问题</a:t>
            </a:r>
            <a:endParaRPr lang="en-US" altLang="zh-CN" b="1" dirty="0">
              <a:solidFill>
                <a:schemeClr val="bg2"/>
              </a:solidFill>
              <a:latin typeface="+mn-ea"/>
            </a:endParaRPr>
          </a:p>
        </p:txBody>
      </p:sp>
      <p:sp>
        <p:nvSpPr>
          <p:cNvPr id="5" name="五边形 4"/>
          <p:cNvSpPr/>
          <p:nvPr/>
        </p:nvSpPr>
        <p:spPr>
          <a:xfrm>
            <a:off x="-9618" y="1268760"/>
            <a:ext cx="1989330"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solidFill>
                  <a:schemeClr val="bg2"/>
                </a:solidFill>
              </a:rPr>
              <a:t>NGN</a:t>
            </a:r>
            <a:r>
              <a:rPr lang="zh-CN" altLang="en-US" sz="1600" dirty="0" smtClean="0">
                <a:solidFill>
                  <a:schemeClr val="bg2"/>
                </a:solidFill>
              </a:rPr>
              <a:t>的安全威胁</a:t>
            </a:r>
            <a:endParaRPr lang="zh-CN" altLang="en-US" sz="1600" dirty="0">
              <a:solidFill>
                <a:schemeClr val="bg2"/>
              </a:solidFill>
            </a:endParaRPr>
          </a:p>
        </p:txBody>
      </p:sp>
    </p:spTree>
    <p:extLst>
      <p:ext uri="{BB962C8B-B14F-4D97-AF65-F5344CB8AC3E}">
        <p14:creationId xmlns:p14="http://schemas.microsoft.com/office/powerpoint/2010/main" val="7935663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23528" y="2060848"/>
            <a:ext cx="8064896" cy="2304256"/>
          </a:xfrm>
        </p:spPr>
        <p:txBody>
          <a:bodyPr>
            <a:normAutofit/>
          </a:bodyPr>
          <a:lstStyle/>
          <a:p>
            <a:pPr>
              <a:lnSpc>
                <a:spcPct val="150000"/>
              </a:lnSpc>
              <a:buFont typeface="Wingdings" panose="05000000000000000000" pitchFamily="2" charset="2"/>
              <a:buChar char="n"/>
            </a:pPr>
            <a:r>
              <a:rPr lang="zh-CN" altLang="zh-CN" sz="1800" dirty="0">
                <a:solidFill>
                  <a:schemeClr val="accent4">
                    <a:lumMod val="75000"/>
                  </a:schemeClr>
                </a:solidFill>
                <a:latin typeface="+mn-ea"/>
              </a:rPr>
              <a:t>在</a:t>
            </a:r>
            <a:r>
              <a:rPr lang="en-US" altLang="zh-CN" sz="1800" dirty="0">
                <a:solidFill>
                  <a:schemeClr val="accent4">
                    <a:lumMod val="75000"/>
                  </a:schemeClr>
                </a:solidFill>
                <a:latin typeface="+mn-ea"/>
              </a:rPr>
              <a:t>NGN</a:t>
            </a:r>
            <a:r>
              <a:rPr lang="zh-CN" altLang="zh-CN" sz="1800" dirty="0">
                <a:solidFill>
                  <a:schemeClr val="accent4">
                    <a:lumMod val="75000"/>
                  </a:schemeClr>
                </a:solidFill>
                <a:latin typeface="+mn-ea"/>
              </a:rPr>
              <a:t>网络中，运营商必须保证提供的各种业务的安全，可以把</a:t>
            </a:r>
            <a:r>
              <a:rPr lang="en-US" altLang="zh-CN" sz="1800" dirty="0">
                <a:solidFill>
                  <a:schemeClr val="accent4">
                    <a:lumMod val="75000"/>
                  </a:schemeClr>
                </a:solidFill>
                <a:latin typeface="+mn-ea"/>
              </a:rPr>
              <a:t>NGN</a:t>
            </a:r>
            <a:r>
              <a:rPr lang="zh-CN" altLang="zh-CN" sz="1800" dirty="0">
                <a:solidFill>
                  <a:schemeClr val="accent4">
                    <a:lumMod val="75000"/>
                  </a:schemeClr>
                </a:solidFill>
                <a:latin typeface="+mn-ea"/>
              </a:rPr>
              <a:t>系统设备、各种业务服务器归属于不同的安全域，不同的安全域对应为不同的安全等级，安全等级的划分保证了高级别安全域的系统设备与低等级系统的安全隔离。等级高的安全域可以访问低等级的安全域，低等级的安全域不能直接访问高等级的安全域</a:t>
            </a:r>
            <a:r>
              <a:rPr lang="zh-CN" altLang="zh-CN" sz="1800" dirty="0" smtClean="0">
                <a:solidFill>
                  <a:schemeClr val="accent4">
                    <a:lumMod val="75000"/>
                  </a:schemeClr>
                </a:solidFill>
                <a:latin typeface="+mn-ea"/>
              </a:rPr>
              <a:t>。</a:t>
            </a:r>
            <a:endParaRPr lang="zh-CN" altLang="en-US" sz="1800" dirty="0">
              <a:solidFill>
                <a:schemeClr val="accent4">
                  <a:lumMod val="75000"/>
                </a:schemeClr>
              </a:solidFill>
              <a:latin typeface="+mn-ea"/>
            </a:endParaRPr>
          </a:p>
        </p:txBody>
      </p:sp>
      <p:sp>
        <p:nvSpPr>
          <p:cNvPr id="3" name="TextBox 16"/>
          <p:cNvSpPr txBox="1"/>
          <p:nvPr/>
        </p:nvSpPr>
        <p:spPr>
          <a:xfrm>
            <a:off x="2323997" y="6412686"/>
            <a:ext cx="5147563"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3</a:t>
            </a:r>
            <a:r>
              <a:rPr lang="zh-CN" altLang="en-US" dirty="0" smtClean="0">
                <a:solidFill>
                  <a:schemeClr val="bg2"/>
                </a:solidFill>
              </a:rPr>
              <a:t>节 下一代网络安全</a:t>
            </a:r>
            <a:endParaRPr lang="zh-CN" altLang="en-US" dirty="0">
              <a:solidFill>
                <a:schemeClr val="bg2"/>
              </a:solidFill>
            </a:endParaRPr>
          </a:p>
        </p:txBody>
      </p:sp>
      <p:sp>
        <p:nvSpPr>
          <p:cNvPr id="4" name="矩形 3"/>
          <p:cNvSpPr/>
          <p:nvPr/>
        </p:nvSpPr>
        <p:spPr>
          <a:xfrm>
            <a:off x="0" y="476672"/>
            <a:ext cx="2915816" cy="369332"/>
          </a:xfrm>
          <a:prstGeom prst="rect">
            <a:avLst/>
          </a:prstGeom>
        </p:spPr>
        <p:txBody>
          <a:bodyPr wrap="square">
            <a:spAutoFit/>
          </a:bodyPr>
          <a:lstStyle/>
          <a:p>
            <a:r>
              <a:rPr lang="en-US" altLang="zh-CN" b="1" dirty="0" smtClean="0">
                <a:solidFill>
                  <a:schemeClr val="bg2"/>
                </a:solidFill>
                <a:latin typeface="+mn-ea"/>
              </a:rPr>
              <a:t>9.3.2 </a:t>
            </a:r>
            <a:r>
              <a:rPr lang="zh-CN" altLang="en-US" b="1" dirty="0" smtClean="0">
                <a:solidFill>
                  <a:schemeClr val="bg2"/>
                </a:solidFill>
                <a:latin typeface="+mn-ea"/>
              </a:rPr>
              <a:t>下一代网络安全问题</a:t>
            </a:r>
            <a:endParaRPr lang="en-US" altLang="zh-CN" b="1" dirty="0">
              <a:solidFill>
                <a:schemeClr val="bg2"/>
              </a:solidFill>
              <a:latin typeface="+mn-ea"/>
            </a:endParaRPr>
          </a:p>
        </p:txBody>
      </p:sp>
      <p:sp>
        <p:nvSpPr>
          <p:cNvPr id="5" name="五边形 4"/>
          <p:cNvSpPr/>
          <p:nvPr/>
        </p:nvSpPr>
        <p:spPr>
          <a:xfrm>
            <a:off x="-9618" y="1268760"/>
            <a:ext cx="1989330"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solidFill>
                  <a:schemeClr val="bg2"/>
                </a:solidFill>
              </a:rPr>
              <a:t>NGN</a:t>
            </a:r>
            <a:r>
              <a:rPr lang="zh-CN" altLang="en-US" sz="1600" dirty="0" smtClean="0">
                <a:solidFill>
                  <a:schemeClr val="bg2"/>
                </a:solidFill>
              </a:rPr>
              <a:t>安全问题分析</a:t>
            </a:r>
            <a:endParaRPr lang="zh-CN" altLang="en-US" sz="1600" dirty="0">
              <a:solidFill>
                <a:schemeClr val="bg2"/>
              </a:solidFill>
            </a:endParaRPr>
          </a:p>
        </p:txBody>
      </p:sp>
    </p:spTree>
    <p:extLst>
      <p:ext uri="{BB962C8B-B14F-4D97-AF65-F5344CB8AC3E}">
        <p14:creationId xmlns:p14="http://schemas.microsoft.com/office/powerpoint/2010/main" val="18821566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323997" y="6412686"/>
            <a:ext cx="5147563"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3</a:t>
            </a:r>
            <a:r>
              <a:rPr lang="zh-CN" altLang="en-US" dirty="0" smtClean="0">
                <a:solidFill>
                  <a:schemeClr val="bg2"/>
                </a:solidFill>
              </a:rPr>
              <a:t>节 下一代网络安全</a:t>
            </a:r>
            <a:endParaRPr lang="zh-CN" altLang="en-US" dirty="0">
              <a:solidFill>
                <a:schemeClr val="bg2"/>
              </a:solidFill>
            </a:endParaRPr>
          </a:p>
        </p:txBody>
      </p:sp>
      <p:sp>
        <p:nvSpPr>
          <p:cNvPr id="4" name="矩形 3"/>
          <p:cNvSpPr/>
          <p:nvPr/>
        </p:nvSpPr>
        <p:spPr>
          <a:xfrm>
            <a:off x="0" y="476672"/>
            <a:ext cx="2915816" cy="369332"/>
          </a:xfrm>
          <a:prstGeom prst="rect">
            <a:avLst/>
          </a:prstGeom>
        </p:spPr>
        <p:txBody>
          <a:bodyPr wrap="square">
            <a:spAutoFit/>
          </a:bodyPr>
          <a:lstStyle/>
          <a:p>
            <a:r>
              <a:rPr lang="en-US" altLang="zh-CN" b="1" dirty="0" smtClean="0">
                <a:solidFill>
                  <a:schemeClr val="bg2"/>
                </a:solidFill>
                <a:latin typeface="+mn-ea"/>
              </a:rPr>
              <a:t>9.3.3 </a:t>
            </a:r>
            <a:r>
              <a:rPr lang="zh-CN" altLang="en-US" b="1" dirty="0" smtClean="0">
                <a:solidFill>
                  <a:schemeClr val="bg2"/>
                </a:solidFill>
                <a:latin typeface="+mn-ea"/>
              </a:rPr>
              <a:t>下一代网络安全技术</a:t>
            </a:r>
            <a:endParaRPr lang="en-US" altLang="zh-CN" b="1" dirty="0">
              <a:solidFill>
                <a:schemeClr val="bg2"/>
              </a:solidFill>
              <a:latin typeface="+mn-ea"/>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729" y="1340768"/>
            <a:ext cx="6072563" cy="444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五边形 5"/>
          <p:cNvSpPr/>
          <p:nvPr/>
        </p:nvSpPr>
        <p:spPr>
          <a:xfrm>
            <a:off x="-9618" y="1268760"/>
            <a:ext cx="1989330"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solidFill>
                  <a:schemeClr val="bg2"/>
                </a:solidFill>
              </a:rPr>
              <a:t>NGN</a:t>
            </a:r>
            <a:r>
              <a:rPr lang="zh-CN" altLang="en-US" sz="1600" dirty="0" smtClean="0">
                <a:solidFill>
                  <a:schemeClr val="bg2"/>
                </a:solidFill>
              </a:rPr>
              <a:t>网络体系架构</a:t>
            </a:r>
            <a:endParaRPr lang="zh-CN" altLang="en-US" sz="1600" dirty="0">
              <a:solidFill>
                <a:schemeClr val="bg2"/>
              </a:solidFill>
            </a:endParaRPr>
          </a:p>
        </p:txBody>
      </p:sp>
    </p:spTree>
    <p:extLst>
      <p:ext uri="{BB962C8B-B14F-4D97-AF65-F5344CB8AC3E}">
        <p14:creationId xmlns:p14="http://schemas.microsoft.com/office/powerpoint/2010/main" val="40216890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67545" y="1916832"/>
            <a:ext cx="4392488" cy="3528392"/>
          </a:xfrm>
        </p:spPr>
        <p:txBody>
          <a:bodyPr>
            <a:noAutofit/>
          </a:bodyPr>
          <a:lstStyle/>
          <a:p>
            <a:pPr>
              <a:lnSpc>
                <a:spcPct val="150000"/>
              </a:lnSpc>
              <a:buFont typeface="Wingdings" panose="05000000000000000000" pitchFamily="2" charset="2"/>
              <a:buChar char="n"/>
            </a:pPr>
            <a:r>
              <a:rPr lang="zh-CN" altLang="zh-CN" sz="1800" dirty="0" smtClean="0">
                <a:solidFill>
                  <a:schemeClr val="accent4">
                    <a:lumMod val="75000"/>
                  </a:schemeClr>
                </a:solidFill>
              </a:rPr>
              <a:t>安全策略需求</a:t>
            </a:r>
            <a:endParaRPr lang="en-US" altLang="zh-CN" sz="1800" dirty="0" smtClean="0">
              <a:solidFill>
                <a:schemeClr val="accent4">
                  <a:lumMod val="75000"/>
                </a:schemeClr>
              </a:solidFill>
            </a:endParaRPr>
          </a:p>
          <a:p>
            <a:pPr>
              <a:lnSpc>
                <a:spcPct val="150000"/>
              </a:lnSpc>
              <a:buFont typeface="Wingdings" panose="05000000000000000000" pitchFamily="2" charset="2"/>
              <a:buChar char="n"/>
            </a:pPr>
            <a:r>
              <a:rPr lang="zh-CN" altLang="zh-CN" sz="1800" dirty="0" smtClean="0">
                <a:solidFill>
                  <a:schemeClr val="accent4">
                    <a:lumMod val="75000"/>
                  </a:schemeClr>
                </a:solidFill>
              </a:rPr>
              <a:t>认证</a:t>
            </a:r>
            <a:r>
              <a:rPr lang="zh-CN" altLang="zh-CN" sz="1800" dirty="0">
                <a:solidFill>
                  <a:schemeClr val="accent4">
                    <a:lumMod val="75000"/>
                  </a:schemeClr>
                </a:solidFill>
              </a:rPr>
              <a:t>、授权、访问控制和审计</a:t>
            </a:r>
            <a:r>
              <a:rPr lang="zh-CN" altLang="zh-CN" sz="1800" dirty="0" smtClean="0">
                <a:solidFill>
                  <a:schemeClr val="accent4">
                    <a:lumMod val="75000"/>
                  </a:schemeClr>
                </a:solidFill>
              </a:rPr>
              <a:t>需求</a:t>
            </a:r>
            <a:endParaRPr lang="en-US" altLang="zh-CN" sz="1800" dirty="0" smtClean="0">
              <a:solidFill>
                <a:schemeClr val="accent4">
                  <a:lumMod val="75000"/>
                </a:schemeClr>
              </a:solidFill>
            </a:endParaRPr>
          </a:p>
          <a:p>
            <a:pPr>
              <a:lnSpc>
                <a:spcPct val="150000"/>
              </a:lnSpc>
              <a:buFont typeface="Wingdings" panose="05000000000000000000" pitchFamily="2" charset="2"/>
              <a:buChar char="n"/>
            </a:pPr>
            <a:r>
              <a:rPr lang="zh-CN" altLang="zh-CN" sz="1800" dirty="0" smtClean="0">
                <a:solidFill>
                  <a:schemeClr val="accent4">
                    <a:lumMod val="75000"/>
                  </a:schemeClr>
                </a:solidFill>
              </a:rPr>
              <a:t>时间</a:t>
            </a:r>
            <a:r>
              <a:rPr lang="zh-CN" altLang="zh-CN" sz="1800" dirty="0">
                <a:solidFill>
                  <a:schemeClr val="accent4">
                    <a:lumMod val="75000"/>
                  </a:schemeClr>
                </a:solidFill>
              </a:rPr>
              <a:t>戳与时间源</a:t>
            </a:r>
            <a:r>
              <a:rPr lang="zh-CN" altLang="zh-CN" sz="1800" dirty="0" smtClean="0">
                <a:solidFill>
                  <a:schemeClr val="accent4">
                    <a:lumMod val="75000"/>
                  </a:schemeClr>
                </a:solidFill>
              </a:rPr>
              <a:t>需求</a:t>
            </a:r>
            <a:endParaRPr lang="zh-CN" altLang="zh-CN" sz="1800" dirty="0">
              <a:solidFill>
                <a:schemeClr val="accent4">
                  <a:lumMod val="75000"/>
                </a:schemeClr>
              </a:solidFill>
            </a:endParaRPr>
          </a:p>
          <a:p>
            <a:pPr>
              <a:lnSpc>
                <a:spcPct val="150000"/>
              </a:lnSpc>
              <a:buFont typeface="Wingdings" panose="05000000000000000000" pitchFamily="2" charset="2"/>
              <a:buChar char="n"/>
            </a:pPr>
            <a:r>
              <a:rPr lang="zh-CN" altLang="zh-CN" sz="1800" dirty="0" smtClean="0">
                <a:solidFill>
                  <a:schemeClr val="accent4">
                    <a:lumMod val="75000"/>
                  </a:schemeClr>
                </a:solidFill>
              </a:rPr>
              <a:t>资源</a:t>
            </a:r>
            <a:r>
              <a:rPr lang="zh-CN" altLang="zh-CN" sz="1800" dirty="0">
                <a:solidFill>
                  <a:schemeClr val="accent4">
                    <a:lumMod val="75000"/>
                  </a:schemeClr>
                </a:solidFill>
              </a:rPr>
              <a:t>可用性</a:t>
            </a:r>
            <a:r>
              <a:rPr lang="zh-CN" altLang="zh-CN" sz="1800" dirty="0" smtClean="0">
                <a:solidFill>
                  <a:schemeClr val="accent4">
                    <a:lumMod val="75000"/>
                  </a:schemeClr>
                </a:solidFill>
              </a:rPr>
              <a:t>需求</a:t>
            </a:r>
            <a:endParaRPr lang="en-US" altLang="zh-CN" sz="1800" dirty="0" smtClean="0">
              <a:solidFill>
                <a:schemeClr val="accent4">
                  <a:lumMod val="75000"/>
                </a:schemeClr>
              </a:solidFill>
            </a:endParaRPr>
          </a:p>
          <a:p>
            <a:pPr>
              <a:lnSpc>
                <a:spcPct val="150000"/>
              </a:lnSpc>
              <a:buFont typeface="Wingdings" panose="05000000000000000000" pitchFamily="2" charset="2"/>
              <a:buChar char="n"/>
            </a:pPr>
            <a:r>
              <a:rPr lang="zh-CN" altLang="zh-CN" sz="1800" dirty="0" smtClean="0">
                <a:solidFill>
                  <a:schemeClr val="accent4">
                    <a:lumMod val="75000"/>
                  </a:schemeClr>
                </a:solidFill>
              </a:rPr>
              <a:t>系统</a:t>
            </a:r>
            <a:r>
              <a:rPr lang="zh-CN" altLang="zh-CN" sz="1800" dirty="0">
                <a:solidFill>
                  <a:schemeClr val="accent4">
                    <a:lumMod val="75000"/>
                  </a:schemeClr>
                </a:solidFill>
              </a:rPr>
              <a:t>完整性</a:t>
            </a:r>
            <a:r>
              <a:rPr lang="zh-CN" altLang="zh-CN" sz="1800" dirty="0" smtClean="0">
                <a:solidFill>
                  <a:schemeClr val="accent4">
                    <a:lumMod val="75000"/>
                  </a:schemeClr>
                </a:solidFill>
              </a:rPr>
              <a:t>需求</a:t>
            </a:r>
            <a:endParaRPr lang="en-US" altLang="zh-CN" sz="1800" dirty="0" smtClean="0">
              <a:solidFill>
                <a:schemeClr val="accent4">
                  <a:lumMod val="75000"/>
                </a:schemeClr>
              </a:solidFill>
            </a:endParaRPr>
          </a:p>
          <a:p>
            <a:pPr>
              <a:lnSpc>
                <a:spcPct val="150000"/>
              </a:lnSpc>
              <a:buFont typeface="Wingdings" panose="05000000000000000000" pitchFamily="2" charset="2"/>
              <a:buChar char="n"/>
            </a:pPr>
            <a:r>
              <a:rPr lang="zh-CN" altLang="zh-CN" sz="1800" dirty="0" smtClean="0">
                <a:solidFill>
                  <a:schemeClr val="accent4">
                    <a:lumMod val="75000"/>
                  </a:schemeClr>
                </a:solidFill>
              </a:rPr>
              <a:t>操作</a:t>
            </a:r>
            <a:r>
              <a:rPr lang="zh-CN" altLang="zh-CN" sz="1800" dirty="0">
                <a:solidFill>
                  <a:schemeClr val="accent4">
                    <a:lumMod val="75000"/>
                  </a:schemeClr>
                </a:solidFill>
              </a:rPr>
              <a:t>、管理、维护和配置安全</a:t>
            </a:r>
            <a:r>
              <a:rPr lang="zh-CN" altLang="zh-CN" sz="1800" dirty="0" smtClean="0">
                <a:solidFill>
                  <a:schemeClr val="accent4">
                    <a:lumMod val="75000"/>
                  </a:schemeClr>
                </a:solidFill>
              </a:rPr>
              <a:t>需求</a:t>
            </a:r>
            <a:endParaRPr lang="en-US" altLang="zh-CN" sz="1800" dirty="0" smtClean="0">
              <a:solidFill>
                <a:schemeClr val="accent4">
                  <a:lumMod val="75000"/>
                </a:schemeClr>
              </a:solidFill>
            </a:endParaRPr>
          </a:p>
          <a:p>
            <a:pPr>
              <a:lnSpc>
                <a:spcPct val="150000"/>
              </a:lnSpc>
              <a:buFont typeface="Wingdings" panose="05000000000000000000" pitchFamily="2" charset="2"/>
              <a:buChar char="n"/>
            </a:pPr>
            <a:r>
              <a:rPr lang="zh-CN" altLang="zh-CN" sz="1800" dirty="0" smtClean="0">
                <a:solidFill>
                  <a:schemeClr val="accent4">
                    <a:lumMod val="75000"/>
                  </a:schemeClr>
                </a:solidFill>
              </a:rPr>
              <a:t>身份</a:t>
            </a:r>
            <a:r>
              <a:rPr lang="zh-CN" altLang="zh-CN" sz="1800" dirty="0">
                <a:solidFill>
                  <a:schemeClr val="accent4">
                    <a:lumMod val="75000"/>
                  </a:schemeClr>
                </a:solidFill>
              </a:rPr>
              <a:t>和安全注册</a:t>
            </a:r>
            <a:r>
              <a:rPr lang="zh-CN" altLang="zh-CN" sz="1800" dirty="0" smtClean="0">
                <a:solidFill>
                  <a:schemeClr val="accent4">
                    <a:lumMod val="75000"/>
                  </a:schemeClr>
                </a:solidFill>
              </a:rPr>
              <a:t>需求</a:t>
            </a:r>
            <a:endParaRPr lang="zh-CN" altLang="zh-CN" sz="1800" dirty="0">
              <a:solidFill>
                <a:schemeClr val="accent4">
                  <a:lumMod val="75000"/>
                </a:schemeClr>
              </a:solidFill>
            </a:endParaRPr>
          </a:p>
          <a:p>
            <a:endParaRPr lang="zh-CN" altLang="en-US" sz="1600" dirty="0">
              <a:solidFill>
                <a:schemeClr val="accent4">
                  <a:lumMod val="75000"/>
                </a:schemeClr>
              </a:solidFill>
            </a:endParaRPr>
          </a:p>
        </p:txBody>
      </p:sp>
      <p:sp>
        <p:nvSpPr>
          <p:cNvPr id="3" name="TextBox 16"/>
          <p:cNvSpPr txBox="1"/>
          <p:nvPr/>
        </p:nvSpPr>
        <p:spPr>
          <a:xfrm>
            <a:off x="2323997" y="6412686"/>
            <a:ext cx="5147563"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3</a:t>
            </a:r>
            <a:r>
              <a:rPr lang="zh-CN" altLang="en-US" dirty="0" smtClean="0">
                <a:solidFill>
                  <a:schemeClr val="bg2"/>
                </a:solidFill>
              </a:rPr>
              <a:t>节 下一代网络安全</a:t>
            </a:r>
            <a:endParaRPr lang="zh-CN" altLang="en-US" dirty="0">
              <a:solidFill>
                <a:schemeClr val="bg2"/>
              </a:solidFill>
            </a:endParaRPr>
          </a:p>
        </p:txBody>
      </p:sp>
      <p:sp>
        <p:nvSpPr>
          <p:cNvPr id="4" name="矩形 3"/>
          <p:cNvSpPr/>
          <p:nvPr/>
        </p:nvSpPr>
        <p:spPr>
          <a:xfrm>
            <a:off x="0" y="476672"/>
            <a:ext cx="2915816" cy="369332"/>
          </a:xfrm>
          <a:prstGeom prst="rect">
            <a:avLst/>
          </a:prstGeom>
        </p:spPr>
        <p:txBody>
          <a:bodyPr wrap="square">
            <a:spAutoFit/>
          </a:bodyPr>
          <a:lstStyle/>
          <a:p>
            <a:r>
              <a:rPr lang="en-US" altLang="zh-CN" b="1" dirty="0" smtClean="0">
                <a:solidFill>
                  <a:schemeClr val="bg2"/>
                </a:solidFill>
                <a:latin typeface="+mn-ea"/>
              </a:rPr>
              <a:t>9.3.3 </a:t>
            </a:r>
            <a:r>
              <a:rPr lang="zh-CN" altLang="en-US" b="1" dirty="0" smtClean="0">
                <a:solidFill>
                  <a:schemeClr val="bg2"/>
                </a:solidFill>
                <a:latin typeface="+mn-ea"/>
              </a:rPr>
              <a:t>下一代网络安全技术</a:t>
            </a:r>
            <a:endParaRPr lang="en-US" altLang="zh-CN" b="1" dirty="0">
              <a:solidFill>
                <a:schemeClr val="bg2"/>
              </a:solidFill>
              <a:latin typeface="+mn-ea"/>
            </a:endParaRPr>
          </a:p>
        </p:txBody>
      </p:sp>
      <p:sp>
        <p:nvSpPr>
          <p:cNvPr id="5" name="五边形 4"/>
          <p:cNvSpPr/>
          <p:nvPr/>
        </p:nvSpPr>
        <p:spPr>
          <a:xfrm>
            <a:off x="-9618" y="1268760"/>
            <a:ext cx="1989330"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solidFill>
                  <a:schemeClr val="bg2"/>
                </a:solidFill>
              </a:rPr>
              <a:t>NGN</a:t>
            </a:r>
            <a:r>
              <a:rPr lang="zh-CN" altLang="en-US" sz="1600" dirty="0" smtClean="0">
                <a:solidFill>
                  <a:schemeClr val="bg2"/>
                </a:solidFill>
              </a:rPr>
              <a:t>的安全需求</a:t>
            </a:r>
            <a:endParaRPr lang="zh-CN" altLang="en-US" sz="1600" dirty="0">
              <a:solidFill>
                <a:schemeClr val="bg2"/>
              </a:solidFill>
            </a:endParaRPr>
          </a:p>
        </p:txBody>
      </p:sp>
      <p:sp>
        <p:nvSpPr>
          <p:cNvPr id="7" name="内容占位符 1"/>
          <p:cNvSpPr txBox="1">
            <a:spLocks/>
          </p:cNvSpPr>
          <p:nvPr/>
        </p:nvSpPr>
        <p:spPr>
          <a:xfrm>
            <a:off x="5076056" y="1916832"/>
            <a:ext cx="3166384" cy="35283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n"/>
            </a:pPr>
            <a:r>
              <a:rPr lang="zh-CN" altLang="zh-CN" sz="1800" dirty="0">
                <a:solidFill>
                  <a:schemeClr val="accent4">
                    <a:lumMod val="75000"/>
                  </a:schemeClr>
                </a:solidFill>
              </a:rPr>
              <a:t>通信和数据安全需求</a:t>
            </a:r>
            <a:endParaRPr lang="en-US" altLang="zh-CN" sz="1800" dirty="0">
              <a:solidFill>
                <a:schemeClr val="accent4">
                  <a:lumMod val="75000"/>
                </a:schemeClr>
              </a:solidFill>
            </a:endParaRPr>
          </a:p>
          <a:p>
            <a:pPr>
              <a:lnSpc>
                <a:spcPct val="150000"/>
              </a:lnSpc>
              <a:buFont typeface="Wingdings" panose="05000000000000000000" pitchFamily="2" charset="2"/>
              <a:buChar char="n"/>
            </a:pPr>
            <a:r>
              <a:rPr lang="zh-CN" altLang="zh-CN" sz="1800" dirty="0">
                <a:solidFill>
                  <a:schemeClr val="accent4">
                    <a:lumMod val="75000"/>
                  </a:schemeClr>
                </a:solidFill>
              </a:rPr>
              <a:t>隐私保证需求</a:t>
            </a:r>
          </a:p>
          <a:p>
            <a:pPr>
              <a:lnSpc>
                <a:spcPct val="150000"/>
              </a:lnSpc>
              <a:buFont typeface="Wingdings" panose="05000000000000000000" pitchFamily="2" charset="2"/>
              <a:buChar char="n"/>
            </a:pPr>
            <a:r>
              <a:rPr lang="zh-CN" altLang="zh-CN" sz="1800" dirty="0">
                <a:solidFill>
                  <a:schemeClr val="accent4">
                    <a:lumMod val="75000"/>
                  </a:schemeClr>
                </a:solidFill>
              </a:rPr>
              <a:t>密钥管理需求</a:t>
            </a:r>
          </a:p>
          <a:p>
            <a:pPr>
              <a:lnSpc>
                <a:spcPct val="150000"/>
              </a:lnSpc>
              <a:buFont typeface="Wingdings" panose="05000000000000000000" pitchFamily="2" charset="2"/>
              <a:buChar char="n"/>
            </a:pPr>
            <a:r>
              <a:rPr lang="en-US" altLang="zh-CN" sz="1800" dirty="0">
                <a:solidFill>
                  <a:schemeClr val="accent4">
                    <a:lumMod val="75000"/>
                  </a:schemeClr>
                </a:solidFill>
              </a:rPr>
              <a:t>NAT/</a:t>
            </a:r>
            <a:r>
              <a:rPr lang="zh-CN" altLang="zh-CN" sz="1800" dirty="0">
                <a:solidFill>
                  <a:schemeClr val="accent4">
                    <a:lumMod val="75000"/>
                  </a:schemeClr>
                </a:solidFill>
              </a:rPr>
              <a:t>防火墙互连需求</a:t>
            </a:r>
          </a:p>
          <a:p>
            <a:pPr>
              <a:lnSpc>
                <a:spcPct val="150000"/>
              </a:lnSpc>
              <a:buFont typeface="Wingdings" panose="05000000000000000000" pitchFamily="2" charset="2"/>
              <a:buChar char="n"/>
            </a:pPr>
            <a:r>
              <a:rPr lang="zh-CN" altLang="zh-CN" sz="1800" dirty="0">
                <a:solidFill>
                  <a:schemeClr val="accent4">
                    <a:lumMod val="75000"/>
                  </a:schemeClr>
                </a:solidFill>
              </a:rPr>
              <a:t>安全保证需求</a:t>
            </a:r>
          </a:p>
          <a:p>
            <a:pPr>
              <a:lnSpc>
                <a:spcPct val="150000"/>
              </a:lnSpc>
              <a:buFont typeface="Wingdings" panose="05000000000000000000" pitchFamily="2" charset="2"/>
              <a:buChar char="n"/>
            </a:pPr>
            <a:r>
              <a:rPr lang="zh-CN" altLang="zh-CN" sz="1800" dirty="0">
                <a:solidFill>
                  <a:schemeClr val="accent4">
                    <a:lumMod val="75000"/>
                  </a:schemeClr>
                </a:solidFill>
              </a:rPr>
              <a:t>安全机制增强需求</a:t>
            </a:r>
          </a:p>
          <a:p>
            <a:pPr>
              <a:lnSpc>
                <a:spcPct val="150000"/>
              </a:lnSpc>
              <a:buFont typeface="Wingdings" panose="05000000000000000000" pitchFamily="2" charset="2"/>
              <a:buChar char="n"/>
            </a:pPr>
            <a:r>
              <a:rPr lang="zh-CN" altLang="zh-CN" sz="1800" dirty="0">
                <a:solidFill>
                  <a:schemeClr val="accent4">
                    <a:lumMod val="75000"/>
                  </a:schemeClr>
                </a:solidFill>
              </a:rPr>
              <a:t>其他安全需求</a:t>
            </a:r>
          </a:p>
          <a:p>
            <a:pPr>
              <a:lnSpc>
                <a:spcPct val="150000"/>
              </a:lnSpc>
            </a:pPr>
            <a:endParaRPr lang="zh-CN" altLang="en-US" sz="1600" dirty="0">
              <a:solidFill>
                <a:schemeClr val="accent4">
                  <a:lumMod val="75000"/>
                </a:schemeClr>
              </a:solidFill>
            </a:endParaRPr>
          </a:p>
        </p:txBody>
      </p:sp>
    </p:spTree>
    <p:extLst>
      <p:ext uri="{BB962C8B-B14F-4D97-AF65-F5344CB8AC3E}">
        <p14:creationId xmlns:p14="http://schemas.microsoft.com/office/powerpoint/2010/main" val="2204924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323997" y="6412686"/>
            <a:ext cx="5147563"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3</a:t>
            </a:r>
            <a:r>
              <a:rPr lang="zh-CN" altLang="en-US" dirty="0" smtClean="0">
                <a:solidFill>
                  <a:schemeClr val="bg2"/>
                </a:solidFill>
              </a:rPr>
              <a:t>节 下一代网络安全</a:t>
            </a:r>
            <a:endParaRPr lang="zh-CN" altLang="en-US" dirty="0">
              <a:solidFill>
                <a:schemeClr val="bg2"/>
              </a:solidFill>
            </a:endParaRPr>
          </a:p>
        </p:txBody>
      </p:sp>
      <p:sp>
        <p:nvSpPr>
          <p:cNvPr id="4" name="矩形 3"/>
          <p:cNvSpPr/>
          <p:nvPr/>
        </p:nvSpPr>
        <p:spPr>
          <a:xfrm>
            <a:off x="0" y="476672"/>
            <a:ext cx="2915816" cy="369332"/>
          </a:xfrm>
          <a:prstGeom prst="rect">
            <a:avLst/>
          </a:prstGeom>
        </p:spPr>
        <p:txBody>
          <a:bodyPr wrap="square">
            <a:spAutoFit/>
          </a:bodyPr>
          <a:lstStyle/>
          <a:p>
            <a:r>
              <a:rPr lang="en-US" altLang="zh-CN" b="1" dirty="0" smtClean="0">
                <a:solidFill>
                  <a:schemeClr val="bg2"/>
                </a:solidFill>
                <a:latin typeface="+mn-ea"/>
              </a:rPr>
              <a:t>9.3.2 </a:t>
            </a:r>
            <a:r>
              <a:rPr lang="zh-CN" altLang="en-US" b="1" dirty="0" smtClean="0">
                <a:solidFill>
                  <a:schemeClr val="bg2"/>
                </a:solidFill>
                <a:latin typeface="+mn-ea"/>
              </a:rPr>
              <a:t>下一代网络安全问题</a:t>
            </a:r>
            <a:endParaRPr lang="en-US" altLang="zh-CN" b="1" dirty="0">
              <a:solidFill>
                <a:schemeClr val="bg2"/>
              </a:solidFill>
              <a:latin typeface="+mn-ea"/>
            </a:endParaRPr>
          </a:p>
        </p:txBody>
      </p:sp>
      <p:sp>
        <p:nvSpPr>
          <p:cNvPr id="5" name="五边形 4"/>
          <p:cNvSpPr/>
          <p:nvPr/>
        </p:nvSpPr>
        <p:spPr>
          <a:xfrm>
            <a:off x="-9618" y="1268760"/>
            <a:ext cx="1989330"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solidFill>
                  <a:schemeClr val="bg2"/>
                </a:solidFill>
              </a:rPr>
              <a:t>NGN</a:t>
            </a:r>
            <a:r>
              <a:rPr lang="zh-CN" altLang="en-US" sz="1600" dirty="0" smtClean="0">
                <a:solidFill>
                  <a:schemeClr val="bg2"/>
                </a:solidFill>
              </a:rPr>
              <a:t>安全体系架构</a:t>
            </a:r>
            <a:endParaRPr lang="zh-CN" altLang="en-US" sz="1600" dirty="0">
              <a:solidFill>
                <a:schemeClr val="bg2"/>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7778" y="2278033"/>
            <a:ext cx="4104456" cy="331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1"/>
          <p:cNvSpPr>
            <a:spLocks noGrp="1"/>
          </p:cNvSpPr>
          <p:nvPr>
            <p:ph sz="quarter" idx="13"/>
          </p:nvPr>
        </p:nvSpPr>
        <p:spPr>
          <a:xfrm>
            <a:off x="179512" y="1844824"/>
            <a:ext cx="4536504" cy="4176464"/>
          </a:xfrm>
        </p:spPr>
        <p:txBody>
          <a:bodyPr>
            <a:noAutofit/>
          </a:bodyPr>
          <a:lstStyle/>
          <a:p>
            <a:pPr>
              <a:lnSpc>
                <a:spcPct val="150000"/>
              </a:lnSpc>
              <a:buFont typeface="Wingdings" panose="05000000000000000000" pitchFamily="2" charset="2"/>
              <a:buChar char="n"/>
            </a:pPr>
            <a:r>
              <a:rPr lang="zh-CN" altLang="zh-CN" sz="1600" dirty="0">
                <a:solidFill>
                  <a:schemeClr val="accent4">
                    <a:lumMod val="75000"/>
                  </a:schemeClr>
                </a:solidFill>
              </a:rPr>
              <a:t>根据</a:t>
            </a:r>
            <a:r>
              <a:rPr lang="en-US" altLang="zh-CN" sz="1600" dirty="0">
                <a:solidFill>
                  <a:schemeClr val="accent4">
                    <a:lumMod val="75000"/>
                  </a:schemeClr>
                </a:solidFill>
              </a:rPr>
              <a:t>NGN</a:t>
            </a:r>
            <a:r>
              <a:rPr lang="zh-CN" altLang="zh-CN" sz="1600" dirty="0">
                <a:solidFill>
                  <a:schemeClr val="accent4">
                    <a:lumMod val="75000"/>
                  </a:schemeClr>
                </a:solidFill>
              </a:rPr>
              <a:t>分层的</a:t>
            </a:r>
            <a:r>
              <a:rPr lang="zh-CN" altLang="zh-CN" sz="1600" dirty="0" smtClean="0">
                <a:solidFill>
                  <a:schemeClr val="accent4">
                    <a:lumMod val="75000"/>
                  </a:schemeClr>
                </a:solidFill>
              </a:rPr>
              <a:t>思想，</a:t>
            </a:r>
            <a:r>
              <a:rPr lang="en-US" altLang="zh-CN" sz="1600" dirty="0">
                <a:solidFill>
                  <a:schemeClr val="accent4">
                    <a:lumMod val="75000"/>
                  </a:schemeClr>
                </a:solidFill>
              </a:rPr>
              <a:t>NGN</a:t>
            </a:r>
            <a:r>
              <a:rPr lang="zh-CN" altLang="zh-CN" sz="1600" dirty="0">
                <a:solidFill>
                  <a:schemeClr val="accent4">
                    <a:lumMod val="75000"/>
                  </a:schemeClr>
                </a:solidFill>
              </a:rPr>
              <a:t>安全体系架构，在水平方向上可以划分为传送层安全和业务层安全。传送层和业务层的安全体系架构应相对独立，传送层安全体系架构主要是解决数据传输的安全，业务层安全体系架构主要解决业务平台的安全</a:t>
            </a:r>
            <a:r>
              <a:rPr lang="zh-CN" altLang="zh-CN" sz="1600" dirty="0" smtClean="0">
                <a:solidFill>
                  <a:schemeClr val="accent4">
                    <a:lumMod val="75000"/>
                  </a:schemeClr>
                </a:solidFill>
              </a:rPr>
              <a:t>。</a:t>
            </a:r>
            <a:endParaRPr lang="en-US" altLang="zh-CN" sz="1600" dirty="0" smtClean="0">
              <a:solidFill>
                <a:schemeClr val="accent4">
                  <a:lumMod val="75000"/>
                </a:schemeClr>
              </a:solidFill>
            </a:endParaRPr>
          </a:p>
          <a:p>
            <a:pPr>
              <a:lnSpc>
                <a:spcPct val="150000"/>
              </a:lnSpc>
              <a:buFont typeface="Wingdings" panose="05000000000000000000" pitchFamily="2" charset="2"/>
              <a:buChar char="n"/>
            </a:pPr>
            <a:r>
              <a:rPr lang="en-US" altLang="zh-CN" sz="1600" dirty="0">
                <a:solidFill>
                  <a:schemeClr val="accent4">
                    <a:lumMod val="75000"/>
                  </a:schemeClr>
                </a:solidFill>
              </a:rPr>
              <a:t>NGN</a:t>
            </a:r>
            <a:r>
              <a:rPr lang="zh-CN" altLang="zh-CN" sz="1600" dirty="0" smtClean="0">
                <a:solidFill>
                  <a:schemeClr val="accent4">
                    <a:lumMod val="75000"/>
                  </a:schemeClr>
                </a:solidFill>
              </a:rPr>
              <a:t>安全</a:t>
            </a:r>
            <a:r>
              <a:rPr lang="zh-CN" altLang="en-US" sz="1600" dirty="0" smtClean="0">
                <a:solidFill>
                  <a:schemeClr val="accent4">
                    <a:lumMod val="75000"/>
                  </a:schemeClr>
                </a:solidFill>
              </a:rPr>
              <a:t>体系</a:t>
            </a:r>
            <a:r>
              <a:rPr lang="zh-CN" altLang="zh-CN" sz="1600" dirty="0" smtClean="0">
                <a:solidFill>
                  <a:schemeClr val="accent4">
                    <a:lumMod val="75000"/>
                  </a:schemeClr>
                </a:solidFill>
              </a:rPr>
              <a:t>架构</a:t>
            </a:r>
            <a:r>
              <a:rPr lang="zh-CN" altLang="en-US" sz="1600" dirty="0" smtClean="0">
                <a:solidFill>
                  <a:schemeClr val="accent4">
                    <a:lumMod val="75000"/>
                  </a:schemeClr>
                </a:solidFill>
              </a:rPr>
              <a:t>，</a:t>
            </a:r>
            <a:r>
              <a:rPr lang="zh-CN" altLang="zh-CN" sz="1600" dirty="0" smtClean="0">
                <a:solidFill>
                  <a:schemeClr val="accent4">
                    <a:lumMod val="75000"/>
                  </a:schemeClr>
                </a:solidFill>
              </a:rPr>
              <a:t>在</a:t>
            </a:r>
            <a:r>
              <a:rPr lang="zh-CN" altLang="zh-CN" sz="1600" dirty="0">
                <a:solidFill>
                  <a:schemeClr val="accent4">
                    <a:lumMod val="75000"/>
                  </a:schemeClr>
                </a:solidFill>
              </a:rPr>
              <a:t>垂直方向上可以划分为接入网安全、骨干网安全和业务网安全，从而使得原来网络端到端安全变成了网络逐段安全。在垂直方向上，</a:t>
            </a:r>
            <a:r>
              <a:rPr lang="en-US" altLang="zh-CN" sz="1600" dirty="0">
                <a:solidFill>
                  <a:schemeClr val="accent4">
                    <a:lumMod val="75000"/>
                  </a:schemeClr>
                </a:solidFill>
              </a:rPr>
              <a:t>NGN</a:t>
            </a:r>
            <a:r>
              <a:rPr lang="zh-CN" altLang="zh-CN" sz="1600" dirty="0">
                <a:solidFill>
                  <a:schemeClr val="accent4">
                    <a:lumMod val="75000"/>
                  </a:schemeClr>
                </a:solidFill>
              </a:rPr>
              <a:t>可以被划分成多个安全域</a:t>
            </a:r>
            <a:r>
              <a:rPr lang="zh-CN" altLang="zh-CN" sz="1600" dirty="0" smtClean="0">
                <a:solidFill>
                  <a:schemeClr val="accent4">
                    <a:lumMod val="75000"/>
                  </a:schemeClr>
                </a:solidFill>
              </a:rPr>
              <a:t>。</a:t>
            </a:r>
            <a:endParaRPr lang="zh-CN" altLang="en-US" sz="1600" dirty="0">
              <a:solidFill>
                <a:schemeClr val="accent4">
                  <a:lumMod val="75000"/>
                </a:schemeClr>
              </a:solidFill>
              <a:latin typeface="+mn-ea"/>
            </a:endParaRPr>
          </a:p>
        </p:txBody>
      </p:sp>
      <p:sp>
        <p:nvSpPr>
          <p:cNvPr id="7" name="文本框 6"/>
          <p:cNvSpPr txBox="1"/>
          <p:nvPr/>
        </p:nvSpPr>
        <p:spPr>
          <a:xfrm>
            <a:off x="6084168" y="5697983"/>
            <a:ext cx="2160240" cy="276999"/>
          </a:xfrm>
          <a:prstGeom prst="rect">
            <a:avLst/>
          </a:prstGeom>
          <a:noFill/>
        </p:spPr>
        <p:txBody>
          <a:bodyPr wrap="square" rtlCol="0">
            <a:spAutoFit/>
          </a:bodyPr>
          <a:lstStyle/>
          <a:p>
            <a:pPr algn="ctr"/>
            <a:r>
              <a:rPr lang="en-US" altLang="zh-CN" sz="1200" dirty="0">
                <a:latin typeface="+mn-ea"/>
              </a:rPr>
              <a:t>NGN</a:t>
            </a:r>
            <a:r>
              <a:rPr lang="zh-CN" altLang="zh-CN" sz="1200" dirty="0">
                <a:latin typeface="+mn-ea"/>
              </a:rPr>
              <a:t>安全体系架构</a:t>
            </a:r>
            <a:endParaRPr lang="zh-CN" altLang="en-US" sz="1200" dirty="0">
              <a:latin typeface="+mn-ea"/>
            </a:endParaRPr>
          </a:p>
        </p:txBody>
      </p:sp>
    </p:spTree>
    <p:extLst>
      <p:ext uri="{BB962C8B-B14F-4D97-AF65-F5344CB8AC3E}">
        <p14:creationId xmlns:p14="http://schemas.microsoft.com/office/powerpoint/2010/main" val="2348431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chemeClr val="accent4">
                    <a:lumMod val="75000"/>
                  </a:schemeClr>
                </a:solidFill>
              </a:rPr>
              <a:t>9.1 </a:t>
            </a:r>
            <a:r>
              <a:rPr lang="zh-CN" altLang="en-US" dirty="0" smtClean="0">
                <a:solidFill>
                  <a:schemeClr val="accent4">
                    <a:lumMod val="75000"/>
                  </a:schemeClr>
                </a:solidFill>
              </a:rPr>
              <a:t>网络层安全需求</a:t>
            </a:r>
            <a:endParaRPr lang="zh-CN" altLang="en-US" dirty="0">
              <a:solidFill>
                <a:schemeClr val="accent4">
                  <a:lumMod val="75000"/>
                </a:schemeClr>
              </a:solidFill>
            </a:endParaRPr>
          </a:p>
        </p:txBody>
      </p:sp>
      <p:sp>
        <p:nvSpPr>
          <p:cNvPr id="13" name="TextBox 12"/>
          <p:cNvSpPr txBox="1"/>
          <p:nvPr/>
        </p:nvSpPr>
        <p:spPr>
          <a:xfrm>
            <a:off x="3779912" y="3717032"/>
            <a:ext cx="3121367" cy="1200329"/>
          </a:xfrm>
          <a:prstGeom prst="rect">
            <a:avLst/>
          </a:prstGeom>
          <a:noFill/>
        </p:spPr>
        <p:txBody>
          <a:bodyPr wrap="none" rtlCol="0">
            <a:spAutoFit/>
          </a:bodyPr>
          <a:lstStyle/>
          <a:p>
            <a:r>
              <a:rPr lang="en-US" altLang="zh-CN" sz="2400" b="0" kern="1200" dirty="0" smtClean="0">
                <a:solidFill>
                  <a:schemeClr val="accent4">
                    <a:lumMod val="75000"/>
                  </a:schemeClr>
                </a:solidFill>
                <a:effectLst/>
                <a:latin typeface="+mn-ea"/>
                <a:ea typeface="+mn-ea"/>
              </a:rPr>
              <a:t>9.1.1 </a:t>
            </a:r>
            <a:r>
              <a:rPr lang="zh-CN" altLang="en-US" sz="2400" b="0" kern="1200" dirty="0" smtClean="0">
                <a:solidFill>
                  <a:schemeClr val="accent4">
                    <a:lumMod val="75000"/>
                  </a:schemeClr>
                </a:solidFill>
                <a:effectLst/>
                <a:latin typeface="+mn-ea"/>
                <a:ea typeface="+mn-ea"/>
              </a:rPr>
              <a:t>网络层安全威胁</a:t>
            </a:r>
            <a:endParaRPr lang="en-US" altLang="zh-CN" sz="2400" b="0" kern="1200" dirty="0" smtClean="0">
              <a:solidFill>
                <a:schemeClr val="accent4">
                  <a:lumMod val="75000"/>
                </a:schemeClr>
              </a:solidFill>
              <a:effectLst/>
              <a:latin typeface="+mn-ea"/>
              <a:ea typeface="+mn-ea"/>
            </a:endParaRPr>
          </a:p>
          <a:p>
            <a:endParaRPr lang="en-US" altLang="zh-CN" sz="2400" b="0" kern="1200" dirty="0" smtClean="0">
              <a:solidFill>
                <a:schemeClr val="accent4">
                  <a:lumMod val="75000"/>
                </a:schemeClr>
              </a:solidFill>
              <a:effectLst/>
              <a:latin typeface="+mn-ea"/>
              <a:ea typeface="+mn-ea"/>
            </a:endParaRPr>
          </a:p>
          <a:p>
            <a:r>
              <a:rPr lang="en-US" altLang="zh-CN" sz="2400" dirty="0" smtClean="0">
                <a:solidFill>
                  <a:schemeClr val="accent4">
                    <a:lumMod val="75000"/>
                  </a:schemeClr>
                </a:solidFill>
                <a:latin typeface="+mn-ea"/>
              </a:rPr>
              <a:t>9.1.2 </a:t>
            </a:r>
            <a:r>
              <a:rPr lang="zh-CN" altLang="en-US" sz="2400" dirty="0" smtClean="0">
                <a:solidFill>
                  <a:schemeClr val="accent4">
                    <a:lumMod val="75000"/>
                  </a:schemeClr>
                </a:solidFill>
                <a:latin typeface="+mn-ea"/>
              </a:rPr>
              <a:t>网络层安全策略</a:t>
            </a:r>
            <a:endParaRPr lang="zh-CN" altLang="en-US" sz="2400" b="0" dirty="0">
              <a:solidFill>
                <a:schemeClr val="accent4">
                  <a:lumMod val="75000"/>
                </a:schemeClr>
              </a:solidFill>
              <a:latin typeface="+mn-ea"/>
            </a:endParaRPr>
          </a:p>
        </p:txBody>
      </p:sp>
    </p:spTree>
    <p:extLst>
      <p:ext uri="{BB962C8B-B14F-4D97-AF65-F5344CB8AC3E}">
        <p14:creationId xmlns:p14="http://schemas.microsoft.com/office/powerpoint/2010/main" val="2586787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95536" y="1772816"/>
            <a:ext cx="7920880" cy="4320480"/>
          </a:xfrm>
        </p:spPr>
        <p:txBody>
          <a:bodyPr>
            <a:noAutofit/>
          </a:bodyPr>
          <a:lstStyle/>
          <a:p>
            <a:pPr>
              <a:lnSpc>
                <a:spcPct val="170000"/>
              </a:lnSpc>
              <a:buFont typeface="Wingdings" panose="05000000000000000000" pitchFamily="2" charset="2"/>
              <a:buChar char="n"/>
            </a:pPr>
            <a:r>
              <a:rPr lang="zh-CN" altLang="zh-CN" sz="1800" dirty="0" smtClean="0">
                <a:solidFill>
                  <a:schemeClr val="accent4">
                    <a:lumMod val="75000"/>
                  </a:schemeClr>
                </a:solidFill>
                <a:latin typeface="+mn-ea"/>
              </a:rPr>
              <a:t>身份</a:t>
            </a:r>
            <a:r>
              <a:rPr lang="zh-CN" altLang="zh-CN" sz="1800" dirty="0">
                <a:solidFill>
                  <a:schemeClr val="accent4">
                    <a:lumMod val="75000"/>
                  </a:schemeClr>
                </a:solidFill>
                <a:latin typeface="+mn-ea"/>
              </a:rPr>
              <a:t>识别、认证与授权</a:t>
            </a:r>
            <a:r>
              <a:rPr lang="zh-CN" altLang="zh-CN" sz="1800" dirty="0" smtClean="0">
                <a:solidFill>
                  <a:schemeClr val="accent4">
                    <a:lumMod val="75000"/>
                  </a:schemeClr>
                </a:solidFill>
                <a:latin typeface="+mn-ea"/>
              </a:rPr>
              <a:t>机制</a:t>
            </a:r>
            <a:endParaRPr lang="en-US" altLang="zh-CN" sz="1800" dirty="0" smtClean="0">
              <a:solidFill>
                <a:schemeClr val="accent4">
                  <a:lumMod val="75000"/>
                </a:schemeClr>
              </a:solidFill>
              <a:latin typeface="+mn-ea"/>
            </a:endParaRPr>
          </a:p>
          <a:p>
            <a:pPr>
              <a:lnSpc>
                <a:spcPct val="170000"/>
              </a:lnSpc>
              <a:buFont typeface="Wingdings" panose="05000000000000000000" pitchFamily="2" charset="2"/>
              <a:buChar char="n"/>
            </a:pPr>
            <a:r>
              <a:rPr lang="zh-CN" altLang="zh-CN" sz="1800" dirty="0">
                <a:solidFill>
                  <a:schemeClr val="accent4">
                    <a:lumMod val="75000"/>
                  </a:schemeClr>
                </a:solidFill>
                <a:latin typeface="+mn-ea"/>
              </a:rPr>
              <a:t>传送安全</a:t>
            </a:r>
            <a:r>
              <a:rPr lang="zh-CN" altLang="zh-CN" sz="1800" dirty="0" smtClean="0">
                <a:solidFill>
                  <a:schemeClr val="accent4">
                    <a:lumMod val="75000"/>
                  </a:schemeClr>
                </a:solidFill>
                <a:latin typeface="+mn-ea"/>
              </a:rPr>
              <a:t>机制</a:t>
            </a:r>
            <a:endParaRPr lang="en-US" altLang="zh-CN" sz="1800" dirty="0" smtClean="0">
              <a:solidFill>
                <a:schemeClr val="accent4">
                  <a:lumMod val="75000"/>
                </a:schemeClr>
              </a:solidFill>
              <a:latin typeface="+mn-ea"/>
            </a:endParaRPr>
          </a:p>
          <a:p>
            <a:pPr>
              <a:lnSpc>
                <a:spcPct val="170000"/>
              </a:lnSpc>
              <a:buFont typeface="Wingdings" panose="05000000000000000000" pitchFamily="2" charset="2"/>
              <a:buChar char="n"/>
            </a:pPr>
            <a:r>
              <a:rPr lang="zh-CN" altLang="zh-CN" sz="1800" dirty="0">
                <a:solidFill>
                  <a:schemeClr val="accent4">
                    <a:lumMod val="75000"/>
                  </a:schemeClr>
                </a:solidFill>
                <a:latin typeface="+mn-ea"/>
              </a:rPr>
              <a:t>访问控制</a:t>
            </a:r>
            <a:r>
              <a:rPr lang="zh-CN" altLang="zh-CN" sz="1800" dirty="0" smtClean="0">
                <a:solidFill>
                  <a:schemeClr val="accent4">
                    <a:lumMod val="75000"/>
                  </a:schemeClr>
                </a:solidFill>
                <a:latin typeface="+mn-ea"/>
              </a:rPr>
              <a:t>机制</a:t>
            </a:r>
            <a:endParaRPr lang="en-US" altLang="zh-CN" sz="1800" dirty="0" smtClean="0">
              <a:solidFill>
                <a:schemeClr val="accent4">
                  <a:lumMod val="75000"/>
                </a:schemeClr>
              </a:solidFill>
              <a:latin typeface="+mn-ea"/>
            </a:endParaRPr>
          </a:p>
          <a:p>
            <a:pPr>
              <a:lnSpc>
                <a:spcPct val="170000"/>
              </a:lnSpc>
              <a:buFont typeface="Wingdings" panose="05000000000000000000" pitchFamily="2" charset="2"/>
              <a:buChar char="n"/>
            </a:pPr>
            <a:r>
              <a:rPr lang="zh-CN" altLang="zh-CN" sz="1800" dirty="0">
                <a:solidFill>
                  <a:schemeClr val="accent4">
                    <a:lumMod val="75000"/>
                  </a:schemeClr>
                </a:solidFill>
                <a:latin typeface="+mn-ea"/>
              </a:rPr>
              <a:t>审计与监控</a:t>
            </a:r>
            <a:r>
              <a:rPr lang="zh-CN" altLang="zh-CN" sz="1800" dirty="0" smtClean="0">
                <a:solidFill>
                  <a:schemeClr val="accent4">
                    <a:lumMod val="75000"/>
                  </a:schemeClr>
                </a:solidFill>
                <a:latin typeface="+mn-ea"/>
              </a:rPr>
              <a:t>机制</a:t>
            </a:r>
            <a:endParaRPr lang="en-US" altLang="zh-CN" sz="1800" dirty="0" smtClean="0">
              <a:solidFill>
                <a:schemeClr val="accent4">
                  <a:lumMod val="75000"/>
                </a:schemeClr>
              </a:solidFill>
              <a:latin typeface="+mn-ea"/>
            </a:endParaRPr>
          </a:p>
          <a:p>
            <a:pPr>
              <a:lnSpc>
                <a:spcPct val="170000"/>
              </a:lnSpc>
              <a:buFont typeface="Wingdings" panose="05000000000000000000" pitchFamily="2" charset="2"/>
              <a:buChar char="n"/>
            </a:pPr>
            <a:r>
              <a:rPr lang="zh-CN" altLang="zh-CN" sz="1800" dirty="0">
                <a:solidFill>
                  <a:schemeClr val="accent4">
                    <a:lumMod val="75000"/>
                  </a:schemeClr>
                </a:solidFill>
                <a:latin typeface="+mn-ea"/>
              </a:rPr>
              <a:t>密钥交换与管理</a:t>
            </a:r>
            <a:r>
              <a:rPr lang="zh-CN" altLang="zh-CN" sz="1800" dirty="0" smtClean="0">
                <a:solidFill>
                  <a:schemeClr val="accent4">
                    <a:lumMod val="75000"/>
                  </a:schemeClr>
                </a:solidFill>
                <a:latin typeface="+mn-ea"/>
              </a:rPr>
              <a:t>机制</a:t>
            </a:r>
            <a:endParaRPr lang="en-US" altLang="zh-CN" sz="1800" dirty="0" smtClean="0">
              <a:solidFill>
                <a:schemeClr val="accent4">
                  <a:lumMod val="75000"/>
                </a:schemeClr>
              </a:solidFill>
              <a:latin typeface="+mn-ea"/>
            </a:endParaRPr>
          </a:p>
          <a:p>
            <a:pPr>
              <a:lnSpc>
                <a:spcPct val="170000"/>
              </a:lnSpc>
              <a:buFont typeface="Wingdings" panose="05000000000000000000" pitchFamily="2" charset="2"/>
              <a:buChar char="n"/>
            </a:pPr>
            <a:r>
              <a:rPr lang="en-US" altLang="zh-CN" sz="1800" dirty="0">
                <a:solidFill>
                  <a:schemeClr val="accent4">
                    <a:lumMod val="75000"/>
                  </a:schemeClr>
                </a:solidFill>
                <a:latin typeface="+mn-ea"/>
              </a:rPr>
              <a:t>OAMP</a:t>
            </a:r>
            <a:r>
              <a:rPr lang="zh-CN" altLang="zh-CN" sz="1800" dirty="0" smtClean="0">
                <a:solidFill>
                  <a:schemeClr val="accent4">
                    <a:lumMod val="75000"/>
                  </a:schemeClr>
                </a:solidFill>
                <a:latin typeface="+mn-ea"/>
              </a:rPr>
              <a:t>机制</a:t>
            </a:r>
            <a:endParaRPr lang="en-US" altLang="zh-CN" sz="1800" dirty="0" smtClean="0">
              <a:solidFill>
                <a:schemeClr val="accent4">
                  <a:lumMod val="75000"/>
                </a:schemeClr>
              </a:solidFill>
              <a:latin typeface="+mn-ea"/>
            </a:endParaRPr>
          </a:p>
          <a:p>
            <a:pPr>
              <a:lnSpc>
                <a:spcPct val="170000"/>
              </a:lnSpc>
              <a:buFont typeface="Wingdings" panose="05000000000000000000" pitchFamily="2" charset="2"/>
              <a:buChar char="n"/>
            </a:pPr>
            <a:r>
              <a:rPr lang="zh-CN" altLang="zh-CN" sz="1800" dirty="0">
                <a:solidFill>
                  <a:schemeClr val="accent4">
                    <a:lumMod val="75000"/>
                  </a:schemeClr>
                </a:solidFill>
                <a:latin typeface="+mn-ea"/>
              </a:rPr>
              <a:t>系统管理机制</a:t>
            </a:r>
          </a:p>
          <a:p>
            <a:pPr>
              <a:lnSpc>
                <a:spcPct val="170000"/>
              </a:lnSpc>
              <a:buFont typeface="Wingdings" panose="05000000000000000000" pitchFamily="2" charset="2"/>
              <a:buChar char="n"/>
            </a:pPr>
            <a:r>
              <a:rPr lang="zh-CN" altLang="en-US" sz="1800" dirty="0" smtClean="0">
                <a:solidFill>
                  <a:schemeClr val="accent4">
                    <a:lumMod val="75000"/>
                  </a:schemeClr>
                </a:solidFill>
                <a:latin typeface="+mn-ea"/>
              </a:rPr>
              <a:t>其他机制</a:t>
            </a:r>
            <a:endParaRPr lang="zh-CN" altLang="zh-CN" sz="1800" dirty="0">
              <a:solidFill>
                <a:schemeClr val="accent4">
                  <a:lumMod val="75000"/>
                </a:schemeClr>
              </a:solidFill>
              <a:latin typeface="+mn-ea"/>
            </a:endParaRPr>
          </a:p>
        </p:txBody>
      </p:sp>
      <p:sp>
        <p:nvSpPr>
          <p:cNvPr id="3" name="TextBox 16"/>
          <p:cNvSpPr txBox="1"/>
          <p:nvPr/>
        </p:nvSpPr>
        <p:spPr>
          <a:xfrm>
            <a:off x="2323997" y="6412686"/>
            <a:ext cx="5147563"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3</a:t>
            </a:r>
            <a:r>
              <a:rPr lang="zh-CN" altLang="en-US" dirty="0" smtClean="0">
                <a:solidFill>
                  <a:schemeClr val="bg2"/>
                </a:solidFill>
              </a:rPr>
              <a:t>节 下一代网络安全</a:t>
            </a:r>
            <a:endParaRPr lang="zh-CN" altLang="en-US" dirty="0">
              <a:solidFill>
                <a:schemeClr val="bg2"/>
              </a:solidFill>
            </a:endParaRPr>
          </a:p>
        </p:txBody>
      </p:sp>
      <p:sp>
        <p:nvSpPr>
          <p:cNvPr id="4" name="矩形 3"/>
          <p:cNvSpPr/>
          <p:nvPr/>
        </p:nvSpPr>
        <p:spPr>
          <a:xfrm>
            <a:off x="0" y="476672"/>
            <a:ext cx="2915816" cy="369332"/>
          </a:xfrm>
          <a:prstGeom prst="rect">
            <a:avLst/>
          </a:prstGeom>
        </p:spPr>
        <p:txBody>
          <a:bodyPr wrap="square">
            <a:spAutoFit/>
          </a:bodyPr>
          <a:lstStyle/>
          <a:p>
            <a:r>
              <a:rPr lang="en-US" altLang="zh-CN" b="1" dirty="0" smtClean="0">
                <a:solidFill>
                  <a:schemeClr val="bg2"/>
                </a:solidFill>
                <a:latin typeface="+mn-ea"/>
              </a:rPr>
              <a:t>9.3.2 </a:t>
            </a:r>
            <a:r>
              <a:rPr lang="zh-CN" altLang="en-US" b="1" dirty="0" smtClean="0">
                <a:solidFill>
                  <a:schemeClr val="bg2"/>
                </a:solidFill>
                <a:latin typeface="+mn-ea"/>
              </a:rPr>
              <a:t>下一代网络安全问题</a:t>
            </a:r>
            <a:endParaRPr lang="en-US" altLang="zh-CN" b="1" dirty="0">
              <a:solidFill>
                <a:schemeClr val="bg2"/>
              </a:solidFill>
              <a:latin typeface="+mn-ea"/>
            </a:endParaRPr>
          </a:p>
        </p:txBody>
      </p:sp>
      <p:sp>
        <p:nvSpPr>
          <p:cNvPr id="5" name="五边形 4"/>
          <p:cNvSpPr/>
          <p:nvPr/>
        </p:nvSpPr>
        <p:spPr>
          <a:xfrm>
            <a:off x="-9618" y="1268760"/>
            <a:ext cx="1989330"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solidFill>
                  <a:schemeClr val="bg2"/>
                </a:solidFill>
              </a:rPr>
              <a:t>NGN</a:t>
            </a:r>
            <a:r>
              <a:rPr lang="zh-CN" altLang="en-US" sz="1600" dirty="0" smtClean="0">
                <a:solidFill>
                  <a:schemeClr val="bg2"/>
                </a:solidFill>
              </a:rPr>
              <a:t>的安全机制</a:t>
            </a:r>
            <a:endParaRPr lang="zh-CN" altLang="en-US" sz="1600" dirty="0">
              <a:solidFill>
                <a:schemeClr val="bg2"/>
              </a:solidFill>
            </a:endParaRPr>
          </a:p>
        </p:txBody>
      </p:sp>
    </p:spTree>
    <p:extLst>
      <p:ext uri="{BB962C8B-B14F-4D97-AF65-F5344CB8AC3E}">
        <p14:creationId xmlns:p14="http://schemas.microsoft.com/office/powerpoint/2010/main" val="32101178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251520" y="1916832"/>
            <a:ext cx="8496944" cy="2952328"/>
          </a:xfrm>
        </p:spPr>
        <p:txBody>
          <a:bodyPr>
            <a:noAutofit/>
          </a:bodyPr>
          <a:lstStyle/>
          <a:p>
            <a:pPr>
              <a:lnSpc>
                <a:spcPct val="150000"/>
              </a:lnSpc>
              <a:buFont typeface="Wingdings" panose="05000000000000000000" pitchFamily="2" charset="2"/>
              <a:buChar char="n"/>
            </a:pPr>
            <a:r>
              <a:rPr lang="zh-CN" altLang="zh-CN" sz="1800" dirty="0">
                <a:solidFill>
                  <a:schemeClr val="accent4">
                    <a:lumMod val="75000"/>
                  </a:schemeClr>
                </a:solidFill>
                <a:latin typeface="+mn-ea"/>
              </a:rPr>
              <a:t>学者谢清辉在《内蒙古科技与经济》（</a:t>
            </a:r>
            <a:r>
              <a:rPr lang="en-US" altLang="zh-CN" sz="1800" dirty="0">
                <a:solidFill>
                  <a:schemeClr val="accent4">
                    <a:lumMod val="75000"/>
                  </a:schemeClr>
                </a:solidFill>
                <a:latin typeface="+mn-ea"/>
              </a:rPr>
              <a:t>2010</a:t>
            </a:r>
            <a:r>
              <a:rPr lang="zh-CN" altLang="zh-CN" sz="1800" dirty="0">
                <a:solidFill>
                  <a:schemeClr val="accent4">
                    <a:lumMod val="75000"/>
                  </a:schemeClr>
                </a:solidFill>
                <a:latin typeface="+mn-ea"/>
              </a:rPr>
              <a:t>年</a:t>
            </a:r>
            <a:r>
              <a:rPr lang="en-US" altLang="zh-CN" sz="1800" dirty="0">
                <a:solidFill>
                  <a:schemeClr val="accent4">
                    <a:lumMod val="75000"/>
                  </a:schemeClr>
                </a:solidFill>
                <a:latin typeface="+mn-ea"/>
              </a:rPr>
              <a:t>11</a:t>
            </a:r>
            <a:r>
              <a:rPr lang="zh-CN" altLang="zh-CN" sz="1800" dirty="0">
                <a:solidFill>
                  <a:schemeClr val="accent4">
                    <a:lumMod val="75000"/>
                  </a:schemeClr>
                </a:solidFill>
                <a:latin typeface="+mn-ea"/>
              </a:rPr>
              <a:t>期）上撰文就下一代网络安全问题的应对方法进行探讨，提出了</a:t>
            </a:r>
            <a:r>
              <a:rPr lang="en-US" altLang="zh-CN" sz="1800" dirty="0">
                <a:solidFill>
                  <a:schemeClr val="accent4">
                    <a:lumMod val="75000"/>
                  </a:schemeClr>
                </a:solidFill>
                <a:latin typeface="+mn-ea"/>
              </a:rPr>
              <a:t>4</a:t>
            </a:r>
            <a:r>
              <a:rPr lang="zh-CN" altLang="zh-CN" sz="1800" dirty="0">
                <a:solidFill>
                  <a:schemeClr val="accent4">
                    <a:lumMod val="75000"/>
                  </a:schemeClr>
                </a:solidFill>
                <a:latin typeface="+mn-ea"/>
              </a:rPr>
              <a:t>点</a:t>
            </a:r>
            <a:r>
              <a:rPr lang="zh-CN" altLang="zh-CN" sz="1800" dirty="0" smtClean="0">
                <a:solidFill>
                  <a:schemeClr val="accent4">
                    <a:lumMod val="75000"/>
                  </a:schemeClr>
                </a:solidFill>
                <a:latin typeface="+mn-ea"/>
              </a:rPr>
              <a:t>建议</a:t>
            </a:r>
            <a:r>
              <a:rPr lang="zh-CN" altLang="en-US"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lvl="1">
              <a:lnSpc>
                <a:spcPct val="150000"/>
              </a:lnSpc>
              <a:buFont typeface="Wingdings" panose="05000000000000000000" pitchFamily="2" charset="2"/>
              <a:buChar char="Ø"/>
            </a:pPr>
            <a:r>
              <a:rPr lang="zh-CN" altLang="zh-CN" sz="1800" dirty="0">
                <a:solidFill>
                  <a:schemeClr val="accent4">
                    <a:lumMod val="75000"/>
                  </a:schemeClr>
                </a:solidFill>
                <a:latin typeface="+mn-ea"/>
              </a:rPr>
              <a:t>跟踪</a:t>
            </a:r>
            <a:r>
              <a:rPr lang="en-US" altLang="zh-CN" sz="1800" dirty="0">
                <a:solidFill>
                  <a:schemeClr val="accent4">
                    <a:lumMod val="75000"/>
                  </a:schemeClr>
                </a:solidFill>
                <a:latin typeface="+mn-ea"/>
              </a:rPr>
              <a:t>NGN</a:t>
            </a:r>
            <a:r>
              <a:rPr lang="zh-CN" altLang="zh-CN" sz="1800" dirty="0">
                <a:solidFill>
                  <a:schemeClr val="accent4">
                    <a:lumMod val="75000"/>
                  </a:schemeClr>
                </a:solidFill>
                <a:latin typeface="+mn-ea"/>
              </a:rPr>
              <a:t>系统面临的不断变化的各种安全威胁</a:t>
            </a:r>
          </a:p>
          <a:p>
            <a:pPr lvl="1">
              <a:lnSpc>
                <a:spcPct val="150000"/>
              </a:lnSpc>
              <a:buFont typeface="Wingdings" panose="05000000000000000000" pitchFamily="2" charset="2"/>
              <a:buChar char="Ø"/>
            </a:pPr>
            <a:r>
              <a:rPr lang="zh-CN" altLang="zh-CN" sz="1800" dirty="0" smtClean="0">
                <a:solidFill>
                  <a:schemeClr val="accent4">
                    <a:lumMod val="75000"/>
                  </a:schemeClr>
                </a:solidFill>
                <a:latin typeface="+mn-ea"/>
              </a:rPr>
              <a:t>制定</a:t>
            </a:r>
            <a:r>
              <a:rPr lang="en-US" altLang="zh-CN" sz="1800" dirty="0">
                <a:solidFill>
                  <a:schemeClr val="accent4">
                    <a:lumMod val="75000"/>
                  </a:schemeClr>
                </a:solidFill>
                <a:latin typeface="+mn-ea"/>
              </a:rPr>
              <a:t>NGN</a:t>
            </a:r>
            <a:r>
              <a:rPr lang="zh-CN" altLang="zh-CN" sz="1800" dirty="0">
                <a:solidFill>
                  <a:schemeClr val="accent4">
                    <a:lumMod val="75000"/>
                  </a:schemeClr>
                </a:solidFill>
                <a:latin typeface="+mn-ea"/>
              </a:rPr>
              <a:t>安全标准规范</a:t>
            </a:r>
          </a:p>
          <a:p>
            <a:pPr lvl="1">
              <a:lnSpc>
                <a:spcPct val="150000"/>
              </a:lnSpc>
              <a:buFont typeface="Wingdings" panose="05000000000000000000" pitchFamily="2" charset="2"/>
              <a:buChar char="Ø"/>
            </a:pPr>
            <a:r>
              <a:rPr lang="zh-CN" altLang="zh-CN" sz="1800" dirty="0" smtClean="0">
                <a:solidFill>
                  <a:schemeClr val="accent4">
                    <a:lumMod val="75000"/>
                  </a:schemeClr>
                </a:solidFill>
                <a:latin typeface="+mn-ea"/>
              </a:rPr>
              <a:t>对</a:t>
            </a:r>
            <a:r>
              <a:rPr lang="en-US" altLang="zh-CN" sz="1800" dirty="0">
                <a:solidFill>
                  <a:schemeClr val="accent4">
                    <a:lumMod val="75000"/>
                  </a:schemeClr>
                </a:solidFill>
                <a:latin typeface="+mn-ea"/>
              </a:rPr>
              <a:t>NGN </a:t>
            </a:r>
            <a:r>
              <a:rPr lang="zh-CN" altLang="zh-CN" sz="1800" dirty="0">
                <a:solidFill>
                  <a:schemeClr val="accent4">
                    <a:lumMod val="75000"/>
                  </a:schemeClr>
                </a:solidFill>
                <a:latin typeface="+mn-ea"/>
              </a:rPr>
              <a:t>的协议安全进行深入研究</a:t>
            </a:r>
          </a:p>
          <a:p>
            <a:pPr lvl="1">
              <a:lnSpc>
                <a:spcPct val="150000"/>
              </a:lnSpc>
              <a:buFont typeface="Wingdings" panose="05000000000000000000" pitchFamily="2" charset="2"/>
              <a:buChar char="Ø"/>
            </a:pPr>
            <a:r>
              <a:rPr lang="zh-CN" altLang="zh-CN" sz="1800" dirty="0" smtClean="0">
                <a:solidFill>
                  <a:schemeClr val="accent4">
                    <a:lumMod val="75000"/>
                  </a:schemeClr>
                </a:solidFill>
                <a:latin typeface="+mn-ea"/>
              </a:rPr>
              <a:t>关注</a:t>
            </a:r>
            <a:r>
              <a:rPr lang="en-US" altLang="zh-CN" sz="1800" dirty="0">
                <a:solidFill>
                  <a:schemeClr val="accent4">
                    <a:lumMod val="75000"/>
                  </a:schemeClr>
                </a:solidFill>
                <a:latin typeface="+mn-ea"/>
              </a:rPr>
              <a:t>NGN</a:t>
            </a:r>
            <a:r>
              <a:rPr lang="zh-CN" altLang="zh-CN" sz="1800" dirty="0">
                <a:solidFill>
                  <a:schemeClr val="accent4">
                    <a:lumMod val="75000"/>
                  </a:schemeClr>
                </a:solidFill>
                <a:latin typeface="+mn-ea"/>
              </a:rPr>
              <a:t>终端接入的</a:t>
            </a:r>
            <a:r>
              <a:rPr lang="zh-CN" altLang="zh-CN" sz="1800" dirty="0" smtClean="0">
                <a:solidFill>
                  <a:schemeClr val="accent4">
                    <a:lumMod val="75000"/>
                  </a:schemeClr>
                </a:solidFill>
                <a:latin typeface="+mn-ea"/>
              </a:rPr>
              <a:t>安全</a:t>
            </a:r>
            <a:endParaRPr lang="zh-CN" altLang="zh-CN" sz="1800" dirty="0">
              <a:solidFill>
                <a:schemeClr val="accent4">
                  <a:lumMod val="75000"/>
                </a:schemeClr>
              </a:solidFill>
              <a:latin typeface="+mn-ea"/>
            </a:endParaRPr>
          </a:p>
        </p:txBody>
      </p:sp>
      <p:sp>
        <p:nvSpPr>
          <p:cNvPr id="3" name="TextBox 16"/>
          <p:cNvSpPr txBox="1"/>
          <p:nvPr/>
        </p:nvSpPr>
        <p:spPr>
          <a:xfrm>
            <a:off x="2323997" y="6412686"/>
            <a:ext cx="5147563"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3</a:t>
            </a:r>
            <a:r>
              <a:rPr lang="zh-CN" altLang="en-US" dirty="0" smtClean="0">
                <a:solidFill>
                  <a:schemeClr val="bg2"/>
                </a:solidFill>
              </a:rPr>
              <a:t>节 下一代网络安全</a:t>
            </a:r>
            <a:endParaRPr lang="zh-CN" altLang="en-US" dirty="0">
              <a:solidFill>
                <a:schemeClr val="bg2"/>
              </a:solidFill>
            </a:endParaRPr>
          </a:p>
        </p:txBody>
      </p:sp>
      <p:sp>
        <p:nvSpPr>
          <p:cNvPr id="4" name="矩形 3"/>
          <p:cNvSpPr/>
          <p:nvPr/>
        </p:nvSpPr>
        <p:spPr>
          <a:xfrm>
            <a:off x="0" y="476672"/>
            <a:ext cx="2915816" cy="369332"/>
          </a:xfrm>
          <a:prstGeom prst="rect">
            <a:avLst/>
          </a:prstGeom>
        </p:spPr>
        <p:txBody>
          <a:bodyPr wrap="square">
            <a:spAutoFit/>
          </a:bodyPr>
          <a:lstStyle/>
          <a:p>
            <a:r>
              <a:rPr lang="en-US" altLang="zh-CN" b="1" dirty="0" smtClean="0">
                <a:solidFill>
                  <a:schemeClr val="bg2"/>
                </a:solidFill>
                <a:latin typeface="+mn-ea"/>
              </a:rPr>
              <a:t>9.3.2 </a:t>
            </a:r>
            <a:r>
              <a:rPr lang="zh-CN" altLang="en-US" b="1" dirty="0" smtClean="0">
                <a:solidFill>
                  <a:schemeClr val="bg2"/>
                </a:solidFill>
                <a:latin typeface="+mn-ea"/>
              </a:rPr>
              <a:t>下一代网络安全问题</a:t>
            </a:r>
            <a:endParaRPr lang="en-US" altLang="zh-CN" b="1" dirty="0">
              <a:solidFill>
                <a:schemeClr val="bg2"/>
              </a:solidFill>
              <a:latin typeface="+mn-ea"/>
            </a:endParaRPr>
          </a:p>
        </p:txBody>
      </p:sp>
      <p:sp>
        <p:nvSpPr>
          <p:cNvPr id="5" name="五边形 4"/>
          <p:cNvSpPr/>
          <p:nvPr/>
        </p:nvSpPr>
        <p:spPr>
          <a:xfrm>
            <a:off x="-9619" y="1268760"/>
            <a:ext cx="2333615"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dirty="0">
                <a:solidFill>
                  <a:schemeClr val="bg2"/>
                </a:solidFill>
              </a:rPr>
              <a:t>提高</a:t>
            </a:r>
            <a:r>
              <a:rPr lang="en-US" altLang="zh-CN" sz="1600" dirty="0">
                <a:solidFill>
                  <a:schemeClr val="bg2"/>
                </a:solidFill>
              </a:rPr>
              <a:t>NGN</a:t>
            </a:r>
            <a:r>
              <a:rPr lang="zh-CN" altLang="zh-CN" sz="1600" dirty="0">
                <a:solidFill>
                  <a:schemeClr val="bg2"/>
                </a:solidFill>
              </a:rPr>
              <a:t>安全的方法</a:t>
            </a:r>
            <a:endParaRPr lang="zh-CN" altLang="en-US" sz="1600" dirty="0">
              <a:solidFill>
                <a:schemeClr val="bg2"/>
              </a:solidFill>
            </a:endParaRPr>
          </a:p>
        </p:txBody>
      </p:sp>
    </p:spTree>
    <p:extLst>
      <p:ext uri="{BB962C8B-B14F-4D97-AF65-F5344CB8AC3E}">
        <p14:creationId xmlns:p14="http://schemas.microsoft.com/office/powerpoint/2010/main" val="24417934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chemeClr val="accent4">
                    <a:lumMod val="75000"/>
                  </a:schemeClr>
                </a:solidFill>
              </a:rPr>
              <a:t>9.4 </a:t>
            </a:r>
            <a:r>
              <a:rPr lang="zh-CN" altLang="en-US" dirty="0" smtClean="0">
                <a:solidFill>
                  <a:schemeClr val="accent4">
                    <a:lumMod val="75000"/>
                  </a:schemeClr>
                </a:solidFill>
              </a:rPr>
              <a:t>网络虚拟化的安全</a:t>
            </a:r>
            <a:endParaRPr lang="zh-CN" altLang="en-US" dirty="0">
              <a:solidFill>
                <a:schemeClr val="accent4">
                  <a:lumMod val="75000"/>
                </a:schemeClr>
              </a:solidFill>
            </a:endParaRPr>
          </a:p>
        </p:txBody>
      </p:sp>
      <p:sp>
        <p:nvSpPr>
          <p:cNvPr id="13" name="TextBox 12"/>
          <p:cNvSpPr txBox="1"/>
          <p:nvPr/>
        </p:nvSpPr>
        <p:spPr>
          <a:xfrm>
            <a:off x="3779912" y="3717032"/>
            <a:ext cx="3736920" cy="1938992"/>
          </a:xfrm>
          <a:prstGeom prst="rect">
            <a:avLst/>
          </a:prstGeom>
          <a:noFill/>
        </p:spPr>
        <p:txBody>
          <a:bodyPr wrap="none" rtlCol="0">
            <a:spAutoFit/>
          </a:bodyPr>
          <a:lstStyle/>
          <a:p>
            <a:r>
              <a:rPr lang="en-US" altLang="zh-CN" sz="2400" b="0" kern="1200" dirty="0" smtClean="0">
                <a:solidFill>
                  <a:schemeClr val="accent4">
                    <a:lumMod val="75000"/>
                  </a:schemeClr>
                </a:solidFill>
                <a:effectLst/>
                <a:latin typeface="+mn-ea"/>
                <a:ea typeface="+mn-ea"/>
              </a:rPr>
              <a:t>9.4.1 </a:t>
            </a:r>
            <a:r>
              <a:rPr lang="zh-CN" altLang="en-US" sz="2400" b="0" kern="1200" dirty="0" smtClean="0">
                <a:solidFill>
                  <a:schemeClr val="accent4">
                    <a:lumMod val="75000"/>
                  </a:schemeClr>
                </a:solidFill>
                <a:effectLst/>
                <a:latin typeface="+mn-ea"/>
                <a:ea typeface="+mn-ea"/>
              </a:rPr>
              <a:t>网络虚拟化技术</a:t>
            </a:r>
            <a:endParaRPr lang="en-US" altLang="zh-CN" sz="2400" b="0" kern="1200" dirty="0" smtClean="0">
              <a:solidFill>
                <a:schemeClr val="accent4">
                  <a:lumMod val="75000"/>
                </a:schemeClr>
              </a:solidFill>
              <a:effectLst/>
              <a:latin typeface="+mn-ea"/>
              <a:ea typeface="+mn-ea"/>
            </a:endParaRPr>
          </a:p>
          <a:p>
            <a:endParaRPr lang="en-US" altLang="zh-CN" sz="2400" b="0" kern="1200" dirty="0" smtClean="0">
              <a:solidFill>
                <a:schemeClr val="accent4">
                  <a:lumMod val="75000"/>
                </a:schemeClr>
              </a:solidFill>
              <a:effectLst/>
              <a:latin typeface="+mn-ea"/>
              <a:ea typeface="+mn-ea"/>
            </a:endParaRPr>
          </a:p>
          <a:p>
            <a:r>
              <a:rPr lang="en-US" altLang="zh-CN" sz="2400" dirty="0" smtClean="0">
                <a:solidFill>
                  <a:schemeClr val="accent4">
                    <a:lumMod val="75000"/>
                  </a:schemeClr>
                </a:solidFill>
                <a:latin typeface="+mn-ea"/>
              </a:rPr>
              <a:t>9.4.2 </a:t>
            </a:r>
            <a:r>
              <a:rPr lang="zh-CN" altLang="en-US" sz="2400" dirty="0" smtClean="0">
                <a:solidFill>
                  <a:schemeClr val="accent4">
                    <a:lumMod val="75000"/>
                  </a:schemeClr>
                </a:solidFill>
                <a:latin typeface="+mn-ea"/>
              </a:rPr>
              <a:t>网络虚拟化安全威胁</a:t>
            </a:r>
            <a:endParaRPr lang="en-US" altLang="zh-CN" sz="2400" dirty="0" smtClean="0">
              <a:solidFill>
                <a:schemeClr val="accent4">
                  <a:lumMod val="75000"/>
                </a:schemeClr>
              </a:solidFill>
              <a:latin typeface="+mn-ea"/>
            </a:endParaRPr>
          </a:p>
          <a:p>
            <a:endParaRPr lang="en-US" altLang="zh-CN" sz="2400" dirty="0" smtClean="0">
              <a:solidFill>
                <a:schemeClr val="accent4">
                  <a:lumMod val="75000"/>
                </a:schemeClr>
              </a:solidFill>
              <a:latin typeface="+mn-ea"/>
            </a:endParaRPr>
          </a:p>
          <a:p>
            <a:r>
              <a:rPr lang="en-US" altLang="zh-CN" sz="2400" b="0" dirty="0" smtClean="0">
                <a:solidFill>
                  <a:schemeClr val="accent4">
                    <a:lumMod val="75000"/>
                  </a:schemeClr>
                </a:solidFill>
                <a:latin typeface="+mn-ea"/>
              </a:rPr>
              <a:t>9.4.3 </a:t>
            </a:r>
            <a:r>
              <a:rPr lang="zh-CN" altLang="en-US" sz="2400" b="0" dirty="0" smtClean="0">
                <a:solidFill>
                  <a:schemeClr val="accent4">
                    <a:lumMod val="75000"/>
                  </a:schemeClr>
                </a:solidFill>
                <a:latin typeface="+mn-ea"/>
              </a:rPr>
              <a:t>网络虚拟化安全策略</a:t>
            </a:r>
            <a:endParaRPr lang="zh-CN" altLang="en-US" sz="2400" b="0" dirty="0">
              <a:solidFill>
                <a:schemeClr val="accent4">
                  <a:lumMod val="75000"/>
                </a:schemeClr>
              </a:solidFill>
              <a:latin typeface="+mn-ea"/>
            </a:endParaRPr>
          </a:p>
        </p:txBody>
      </p:sp>
    </p:spTree>
    <p:extLst>
      <p:ext uri="{BB962C8B-B14F-4D97-AF65-F5344CB8AC3E}">
        <p14:creationId xmlns:p14="http://schemas.microsoft.com/office/powerpoint/2010/main" val="15807265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23529" y="1865458"/>
            <a:ext cx="4104455" cy="4083821"/>
          </a:xfrm>
        </p:spPr>
        <p:txBody>
          <a:bodyPr>
            <a:normAutofit/>
          </a:bodyPr>
          <a:lstStyle/>
          <a:p>
            <a:pPr>
              <a:lnSpc>
                <a:spcPct val="125000"/>
              </a:lnSpc>
              <a:buFont typeface="Wingdings" panose="05000000000000000000" pitchFamily="2" charset="2"/>
              <a:buChar char="n"/>
            </a:pPr>
            <a:r>
              <a:rPr lang="zh-CN" altLang="zh-CN" sz="1600" b="1" dirty="0">
                <a:solidFill>
                  <a:schemeClr val="accent4">
                    <a:lumMod val="75000"/>
                  </a:schemeClr>
                </a:solidFill>
                <a:latin typeface="+mn-ea"/>
              </a:rPr>
              <a:t>云计算</a:t>
            </a:r>
            <a:r>
              <a:rPr lang="zh-CN" altLang="zh-CN" sz="1600" dirty="0">
                <a:solidFill>
                  <a:schemeClr val="accent4">
                    <a:lumMod val="75000"/>
                  </a:schemeClr>
                </a:solidFill>
                <a:latin typeface="+mn-ea"/>
              </a:rPr>
              <a:t>是</a:t>
            </a:r>
            <a:r>
              <a:rPr lang="en-US" altLang="zh-CN" sz="1600" dirty="0">
                <a:solidFill>
                  <a:schemeClr val="accent4">
                    <a:lumMod val="75000"/>
                  </a:schemeClr>
                </a:solidFill>
                <a:latin typeface="+mn-ea"/>
              </a:rPr>
              <a:t>IT</a:t>
            </a:r>
            <a:r>
              <a:rPr lang="zh-CN" altLang="zh-CN" sz="1600" dirty="0">
                <a:solidFill>
                  <a:schemeClr val="accent4">
                    <a:lumMod val="75000"/>
                  </a:schemeClr>
                </a:solidFill>
                <a:latin typeface="+mn-ea"/>
              </a:rPr>
              <a:t>产业的又一次变革，它将各种传统的计算资源、存储资源以及网络资源，通过互联网全部转移到</a:t>
            </a:r>
            <a:r>
              <a:rPr lang="en-US" altLang="zh-CN" sz="1600" dirty="0">
                <a:solidFill>
                  <a:schemeClr val="accent4">
                    <a:lumMod val="75000"/>
                  </a:schemeClr>
                </a:solidFill>
                <a:latin typeface="+mn-ea"/>
              </a:rPr>
              <a:t>“</a:t>
            </a:r>
            <a:r>
              <a:rPr lang="zh-CN" altLang="zh-CN" sz="1600" dirty="0">
                <a:solidFill>
                  <a:schemeClr val="accent4">
                    <a:lumMod val="75000"/>
                  </a:schemeClr>
                </a:solidFill>
                <a:latin typeface="+mn-ea"/>
              </a:rPr>
              <a:t>云中</a:t>
            </a:r>
            <a:r>
              <a:rPr lang="en-US" altLang="zh-CN" sz="1600" dirty="0">
                <a:solidFill>
                  <a:schemeClr val="accent4">
                    <a:lumMod val="75000"/>
                  </a:schemeClr>
                </a:solidFill>
                <a:latin typeface="+mn-ea"/>
              </a:rPr>
              <a:t>”</a:t>
            </a:r>
            <a:r>
              <a:rPr lang="zh-CN" altLang="zh-CN" sz="1600" dirty="0">
                <a:solidFill>
                  <a:schemeClr val="accent4">
                    <a:lumMod val="75000"/>
                  </a:schemeClr>
                </a:solidFill>
                <a:latin typeface="+mn-ea"/>
              </a:rPr>
              <a:t>，用户不必了解设备的位置，也不必了解计算的过程，而只要</a:t>
            </a:r>
            <a:r>
              <a:rPr lang="en-US" altLang="zh-CN" sz="1600" dirty="0">
                <a:solidFill>
                  <a:schemeClr val="accent4">
                    <a:lumMod val="75000"/>
                  </a:schemeClr>
                </a:solidFill>
                <a:latin typeface="+mn-ea"/>
              </a:rPr>
              <a:t>“</a:t>
            </a:r>
            <a:r>
              <a:rPr lang="zh-CN" altLang="zh-CN" sz="1600" dirty="0">
                <a:solidFill>
                  <a:schemeClr val="accent4">
                    <a:lumMod val="75000"/>
                  </a:schemeClr>
                </a:solidFill>
                <a:latin typeface="+mn-ea"/>
              </a:rPr>
              <a:t>按需使用</a:t>
            </a:r>
            <a:r>
              <a:rPr lang="en-US" altLang="zh-CN" sz="1600" dirty="0">
                <a:solidFill>
                  <a:schemeClr val="accent4">
                    <a:lumMod val="75000"/>
                  </a:schemeClr>
                </a:solidFill>
                <a:latin typeface="+mn-ea"/>
              </a:rPr>
              <a:t>”</a:t>
            </a:r>
            <a:r>
              <a:rPr lang="zh-CN" altLang="zh-CN" sz="1600" dirty="0">
                <a:solidFill>
                  <a:schemeClr val="accent4">
                    <a:lumMod val="75000"/>
                  </a:schemeClr>
                </a:solidFill>
                <a:latin typeface="+mn-ea"/>
              </a:rPr>
              <a:t>就行了。其基本原理是使计算从本地计算机或远程服务器中分布到大量的分布式计算机上</a:t>
            </a:r>
            <a:r>
              <a:rPr lang="zh-CN" altLang="zh-CN" sz="1600" dirty="0" smtClean="0">
                <a:solidFill>
                  <a:schemeClr val="accent4">
                    <a:lumMod val="75000"/>
                  </a:schemeClr>
                </a:solidFill>
                <a:latin typeface="+mn-ea"/>
              </a:rPr>
              <a:t>。</a:t>
            </a:r>
            <a:endParaRPr lang="en-US" altLang="zh-CN" sz="1600" dirty="0" smtClean="0">
              <a:solidFill>
                <a:schemeClr val="accent4">
                  <a:lumMod val="75000"/>
                </a:schemeClr>
              </a:solidFill>
              <a:latin typeface="+mn-ea"/>
            </a:endParaRPr>
          </a:p>
          <a:p>
            <a:pPr>
              <a:lnSpc>
                <a:spcPct val="125000"/>
              </a:lnSpc>
              <a:buFont typeface="Wingdings" panose="05000000000000000000" pitchFamily="2" charset="2"/>
              <a:buChar char="n"/>
            </a:pPr>
            <a:r>
              <a:rPr lang="zh-CN" altLang="zh-CN" sz="1600" b="1" dirty="0" smtClean="0">
                <a:solidFill>
                  <a:schemeClr val="accent4">
                    <a:lumMod val="75000"/>
                  </a:schemeClr>
                </a:solidFill>
                <a:latin typeface="+mn-ea"/>
              </a:rPr>
              <a:t>虚拟</a:t>
            </a:r>
            <a:r>
              <a:rPr lang="zh-CN" altLang="zh-CN" sz="1600" b="1" dirty="0">
                <a:solidFill>
                  <a:schemeClr val="accent4">
                    <a:lumMod val="75000"/>
                  </a:schemeClr>
                </a:solidFill>
                <a:latin typeface="+mn-ea"/>
              </a:rPr>
              <a:t>化</a:t>
            </a:r>
            <a:r>
              <a:rPr lang="zh-CN" altLang="zh-CN" sz="1600" dirty="0">
                <a:solidFill>
                  <a:schemeClr val="accent4">
                    <a:lumMod val="75000"/>
                  </a:schemeClr>
                </a:solidFill>
                <a:latin typeface="+mn-ea"/>
              </a:rPr>
              <a:t>是支撑云计算的重要技术基石，云计算中所有应用的物理平台和部署环境都依赖虚拟平台的管理、扩展、迁移和备份，各操作都通过虚拟化层次完成</a:t>
            </a:r>
            <a:r>
              <a:rPr lang="zh-CN" altLang="zh-CN" sz="1600" dirty="0" smtClean="0">
                <a:solidFill>
                  <a:schemeClr val="accent4">
                    <a:lumMod val="75000"/>
                  </a:schemeClr>
                </a:solidFill>
                <a:latin typeface="+mn-ea"/>
              </a:rPr>
              <a:t>。</a:t>
            </a:r>
            <a:endParaRPr lang="zh-CN" altLang="en-US" sz="1600" dirty="0">
              <a:solidFill>
                <a:schemeClr val="accent4">
                  <a:lumMod val="75000"/>
                </a:schemeClr>
              </a:solidFill>
              <a:latin typeface="+mn-ea"/>
            </a:endParaRPr>
          </a:p>
        </p:txBody>
      </p:sp>
      <p:sp>
        <p:nvSpPr>
          <p:cNvPr id="3" name="TextBox 16"/>
          <p:cNvSpPr txBox="1"/>
          <p:nvPr/>
        </p:nvSpPr>
        <p:spPr>
          <a:xfrm>
            <a:off x="2208581"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4</a:t>
            </a:r>
            <a:r>
              <a:rPr lang="zh-CN" altLang="en-US" dirty="0" smtClean="0">
                <a:solidFill>
                  <a:schemeClr val="bg2"/>
                </a:solidFill>
              </a:rPr>
              <a:t>节 网络虚拟化的安全</a:t>
            </a:r>
            <a:endParaRPr lang="zh-CN" altLang="en-US" dirty="0">
              <a:solidFill>
                <a:schemeClr val="bg2"/>
              </a:solidFill>
            </a:endParaRPr>
          </a:p>
        </p:txBody>
      </p:sp>
      <p:sp>
        <p:nvSpPr>
          <p:cNvPr id="4" name="矩形 3"/>
          <p:cNvSpPr/>
          <p:nvPr/>
        </p:nvSpPr>
        <p:spPr>
          <a:xfrm>
            <a:off x="0" y="476672"/>
            <a:ext cx="2915816" cy="369332"/>
          </a:xfrm>
          <a:prstGeom prst="rect">
            <a:avLst/>
          </a:prstGeom>
        </p:spPr>
        <p:txBody>
          <a:bodyPr wrap="square">
            <a:spAutoFit/>
          </a:bodyPr>
          <a:lstStyle/>
          <a:p>
            <a:r>
              <a:rPr lang="en-US" altLang="zh-CN" b="1" dirty="0" smtClean="0">
                <a:solidFill>
                  <a:schemeClr val="bg2"/>
                </a:solidFill>
                <a:latin typeface="+mn-ea"/>
              </a:rPr>
              <a:t>9.4.1 </a:t>
            </a:r>
            <a:r>
              <a:rPr lang="zh-CN" altLang="en-US" b="1" dirty="0" smtClean="0">
                <a:solidFill>
                  <a:schemeClr val="bg2"/>
                </a:solidFill>
                <a:latin typeface="+mn-ea"/>
              </a:rPr>
              <a:t>网络虚拟化技术</a:t>
            </a:r>
            <a:endParaRPr lang="en-US" altLang="zh-CN" b="1" dirty="0">
              <a:solidFill>
                <a:schemeClr val="bg2"/>
              </a:solidFill>
              <a:latin typeface="+mn-ea"/>
            </a:endParaRPr>
          </a:p>
        </p:txBody>
      </p:sp>
      <p:sp>
        <p:nvSpPr>
          <p:cNvPr id="6" name="五边形 5"/>
          <p:cNvSpPr/>
          <p:nvPr/>
        </p:nvSpPr>
        <p:spPr>
          <a:xfrm>
            <a:off x="-9619" y="1268760"/>
            <a:ext cx="2333615"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云计算与虚拟化技术</a:t>
            </a:r>
            <a:endParaRPr lang="zh-CN" altLang="en-US" sz="1600" dirty="0">
              <a:solidFill>
                <a:schemeClr val="bg2"/>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2348880"/>
            <a:ext cx="4608512" cy="28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5158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251520" y="1861391"/>
            <a:ext cx="8424936" cy="3527772"/>
          </a:xfrm>
        </p:spPr>
        <p:txBody>
          <a:bodyPr>
            <a:normAutofit fontScale="92500" lnSpcReduction="10000"/>
          </a:bodyPr>
          <a:lstStyle/>
          <a:p>
            <a:pPr>
              <a:lnSpc>
                <a:spcPct val="150000"/>
              </a:lnSpc>
              <a:buFont typeface="Wingdings" panose="05000000000000000000" pitchFamily="2" charset="2"/>
              <a:buChar char="n"/>
            </a:pPr>
            <a:r>
              <a:rPr lang="zh-CN" altLang="zh-CN" sz="1800" b="1" dirty="0">
                <a:solidFill>
                  <a:schemeClr val="accent4">
                    <a:lumMod val="75000"/>
                  </a:schemeClr>
                </a:solidFill>
              </a:rPr>
              <a:t>服务器虚拟化</a:t>
            </a:r>
            <a:r>
              <a:rPr lang="zh-CN" altLang="zh-CN" sz="1800" dirty="0">
                <a:solidFill>
                  <a:schemeClr val="accent4">
                    <a:lumMod val="75000"/>
                  </a:schemeClr>
                </a:solidFill>
              </a:rPr>
              <a:t>是将底层物理设备与上层操作系统、软件分离的一种去耦合技术，它将硬件、操作系统和应用程序一同装入一个可迁移的虚拟机档案文件中</a:t>
            </a:r>
            <a:r>
              <a:rPr lang="zh-CN" altLang="zh-CN" sz="1800" dirty="0" smtClean="0">
                <a:solidFill>
                  <a:schemeClr val="accent4">
                    <a:lumMod val="75000"/>
                  </a:schemeClr>
                </a:solidFill>
              </a:rPr>
              <a:t>。</a:t>
            </a:r>
            <a:endParaRPr lang="en-US" altLang="zh-CN" sz="1800" dirty="0" smtClean="0">
              <a:solidFill>
                <a:schemeClr val="accent4">
                  <a:lumMod val="75000"/>
                </a:schemeClr>
              </a:solidFill>
            </a:endParaRPr>
          </a:p>
          <a:p>
            <a:pPr>
              <a:lnSpc>
                <a:spcPct val="150000"/>
              </a:lnSpc>
              <a:buFont typeface="Wingdings" panose="05000000000000000000" pitchFamily="2" charset="2"/>
              <a:buChar char="n"/>
            </a:pPr>
            <a:r>
              <a:rPr lang="zh-CN" altLang="zh-CN" sz="1800" b="1" dirty="0">
                <a:solidFill>
                  <a:schemeClr val="accent4">
                    <a:lumMod val="75000"/>
                  </a:schemeClr>
                </a:solidFill>
              </a:rPr>
              <a:t>存储虚拟化</a:t>
            </a:r>
            <a:r>
              <a:rPr lang="en-US" altLang="zh-CN" sz="1800" b="1" dirty="0">
                <a:solidFill>
                  <a:schemeClr val="accent4">
                    <a:lumMod val="75000"/>
                  </a:schemeClr>
                </a:solidFill>
              </a:rPr>
              <a:t>(</a:t>
            </a:r>
            <a:r>
              <a:rPr lang="en-US" altLang="zh-CN" sz="1800" b="1" dirty="0" smtClean="0">
                <a:solidFill>
                  <a:schemeClr val="accent4">
                    <a:lumMod val="75000"/>
                  </a:schemeClr>
                </a:solidFill>
              </a:rPr>
              <a:t>Storage Virtualization</a:t>
            </a:r>
            <a:r>
              <a:rPr lang="en-US" altLang="zh-CN" sz="1800" b="1" dirty="0">
                <a:solidFill>
                  <a:schemeClr val="accent4">
                    <a:lumMod val="75000"/>
                  </a:schemeClr>
                </a:solidFill>
              </a:rPr>
              <a:t>)</a:t>
            </a:r>
            <a:r>
              <a:rPr lang="zh-CN" altLang="zh-CN" sz="1800" dirty="0">
                <a:solidFill>
                  <a:schemeClr val="accent4">
                    <a:lumMod val="75000"/>
                  </a:schemeClr>
                </a:solidFill>
              </a:rPr>
              <a:t>是指对存储硬件资源进行抽象化的表现，通过将一个或多个目标服务或功能与其它附加的功能集成，统一提供有用的全面功能服务</a:t>
            </a:r>
            <a:r>
              <a:rPr lang="zh-CN" altLang="zh-CN" sz="1800" dirty="0" smtClean="0">
                <a:solidFill>
                  <a:schemeClr val="accent4">
                    <a:lumMod val="75000"/>
                  </a:schemeClr>
                </a:solidFill>
              </a:rPr>
              <a:t>。</a:t>
            </a:r>
            <a:endParaRPr lang="en-US" altLang="zh-CN" sz="1800" dirty="0" smtClean="0">
              <a:solidFill>
                <a:schemeClr val="accent4">
                  <a:lumMod val="75000"/>
                </a:schemeClr>
              </a:solidFill>
            </a:endParaRPr>
          </a:p>
          <a:p>
            <a:pPr>
              <a:lnSpc>
                <a:spcPct val="150000"/>
              </a:lnSpc>
              <a:buFont typeface="Wingdings" panose="05000000000000000000" pitchFamily="2" charset="2"/>
              <a:buChar char="n"/>
            </a:pPr>
            <a:r>
              <a:rPr lang="zh-CN" altLang="zh-CN" sz="1800" b="1" dirty="0">
                <a:solidFill>
                  <a:schemeClr val="accent4">
                    <a:lumMod val="75000"/>
                  </a:schemeClr>
                </a:solidFill>
              </a:rPr>
              <a:t>网络虚拟化</a:t>
            </a:r>
            <a:r>
              <a:rPr lang="zh-CN" altLang="zh-CN" sz="1800" dirty="0">
                <a:solidFill>
                  <a:schemeClr val="accent4">
                    <a:lumMod val="75000"/>
                  </a:schemeClr>
                </a:solidFill>
              </a:rPr>
              <a:t>能使不同需求的用户组访问同一个物理网络，但逻辑上却进行一定程度的隔离，使其保持相对的独立性，以确保网络的安全使用。通过网络虚拟化技术可把多个封闭的用户组设置在单一物理基础设施上，更能确保整个网络保持高度的实用性、安全性、可管理性和可扩展性。</a:t>
            </a:r>
            <a:endParaRPr lang="zh-CN" altLang="en-US" sz="1800" dirty="0">
              <a:solidFill>
                <a:schemeClr val="accent4">
                  <a:lumMod val="75000"/>
                </a:schemeClr>
              </a:solidFill>
            </a:endParaRPr>
          </a:p>
        </p:txBody>
      </p:sp>
      <p:sp>
        <p:nvSpPr>
          <p:cNvPr id="3" name="TextBox 16"/>
          <p:cNvSpPr txBox="1"/>
          <p:nvPr/>
        </p:nvSpPr>
        <p:spPr>
          <a:xfrm>
            <a:off x="2208581"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4</a:t>
            </a:r>
            <a:r>
              <a:rPr lang="zh-CN" altLang="en-US" dirty="0" smtClean="0">
                <a:solidFill>
                  <a:schemeClr val="bg2"/>
                </a:solidFill>
              </a:rPr>
              <a:t>节 网络虚拟化的安全</a:t>
            </a:r>
            <a:endParaRPr lang="zh-CN" altLang="en-US" dirty="0">
              <a:solidFill>
                <a:schemeClr val="bg2"/>
              </a:solidFill>
            </a:endParaRPr>
          </a:p>
        </p:txBody>
      </p:sp>
      <p:sp>
        <p:nvSpPr>
          <p:cNvPr id="4" name="矩形 3"/>
          <p:cNvSpPr/>
          <p:nvPr/>
        </p:nvSpPr>
        <p:spPr>
          <a:xfrm>
            <a:off x="0" y="476672"/>
            <a:ext cx="2915816" cy="369332"/>
          </a:xfrm>
          <a:prstGeom prst="rect">
            <a:avLst/>
          </a:prstGeom>
        </p:spPr>
        <p:txBody>
          <a:bodyPr wrap="square">
            <a:spAutoFit/>
          </a:bodyPr>
          <a:lstStyle/>
          <a:p>
            <a:r>
              <a:rPr lang="en-US" altLang="zh-CN" b="1" dirty="0" smtClean="0">
                <a:solidFill>
                  <a:schemeClr val="bg2"/>
                </a:solidFill>
                <a:latin typeface="+mn-ea"/>
              </a:rPr>
              <a:t>9.4.1 </a:t>
            </a:r>
            <a:r>
              <a:rPr lang="zh-CN" altLang="en-US" b="1" dirty="0" smtClean="0">
                <a:solidFill>
                  <a:schemeClr val="bg2"/>
                </a:solidFill>
                <a:latin typeface="+mn-ea"/>
              </a:rPr>
              <a:t>网络虚拟化技术</a:t>
            </a:r>
            <a:endParaRPr lang="en-US" altLang="zh-CN" b="1" dirty="0">
              <a:solidFill>
                <a:schemeClr val="bg2"/>
              </a:solidFill>
              <a:latin typeface="+mn-ea"/>
            </a:endParaRPr>
          </a:p>
        </p:txBody>
      </p:sp>
      <p:sp>
        <p:nvSpPr>
          <p:cNvPr id="6" name="五边形 5"/>
          <p:cNvSpPr/>
          <p:nvPr/>
        </p:nvSpPr>
        <p:spPr>
          <a:xfrm>
            <a:off x="-9619" y="1268760"/>
            <a:ext cx="2333615"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虚拟化技术</a:t>
            </a:r>
            <a:endParaRPr lang="zh-CN" altLang="en-US" sz="1600" dirty="0">
              <a:solidFill>
                <a:schemeClr val="bg2"/>
              </a:solidFill>
            </a:endParaRPr>
          </a:p>
        </p:txBody>
      </p:sp>
    </p:spTree>
    <p:extLst>
      <p:ext uri="{BB962C8B-B14F-4D97-AF65-F5344CB8AC3E}">
        <p14:creationId xmlns:p14="http://schemas.microsoft.com/office/powerpoint/2010/main" val="40963499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95536" y="1974374"/>
            <a:ext cx="7560839" cy="3527772"/>
          </a:xfrm>
        </p:spPr>
        <p:txBody>
          <a:bodyPr>
            <a:normAutofit fontScale="92500" lnSpcReduction="10000"/>
          </a:bodyPr>
          <a:lstStyle/>
          <a:p>
            <a:pPr marL="0" indent="0">
              <a:lnSpc>
                <a:spcPct val="150000"/>
              </a:lnSpc>
              <a:buNone/>
            </a:pPr>
            <a:r>
              <a:rPr lang="zh-CN" altLang="zh-CN" sz="1800" dirty="0">
                <a:solidFill>
                  <a:schemeClr val="accent4">
                    <a:lumMod val="75000"/>
                  </a:schemeClr>
                </a:solidFill>
                <a:latin typeface="+mn-ea"/>
              </a:rPr>
              <a:t>从目前研究来看，云计算的虚拟化安全问题主要集中在以下几</a:t>
            </a:r>
            <a:r>
              <a:rPr lang="zh-CN" altLang="zh-CN" sz="1800" dirty="0" smtClean="0">
                <a:solidFill>
                  <a:schemeClr val="accent4">
                    <a:lumMod val="75000"/>
                  </a:schemeClr>
                </a:solidFill>
                <a:latin typeface="+mn-ea"/>
              </a:rPr>
              <a:t>点</a:t>
            </a:r>
            <a:r>
              <a:rPr lang="zh-CN" altLang="en-US" sz="1800" dirty="0" smtClean="0">
                <a:solidFill>
                  <a:schemeClr val="accent4">
                    <a:lumMod val="75000"/>
                  </a:schemeClr>
                </a:solidFill>
                <a:latin typeface="+mn-ea"/>
              </a:rPr>
              <a:t>：</a:t>
            </a:r>
            <a:endParaRPr lang="zh-CN" altLang="zh-CN" sz="1800" dirty="0">
              <a:solidFill>
                <a:schemeClr val="accent4">
                  <a:lumMod val="75000"/>
                </a:schemeClr>
              </a:solidFill>
              <a:latin typeface="+mn-ea"/>
            </a:endParaRPr>
          </a:p>
          <a:p>
            <a:pPr>
              <a:lnSpc>
                <a:spcPct val="150000"/>
              </a:lnSpc>
              <a:buFont typeface="Wingdings" panose="05000000000000000000" pitchFamily="2" charset="2"/>
              <a:buChar char="n"/>
            </a:pPr>
            <a:r>
              <a:rPr lang="en-US" altLang="zh-CN" sz="1800" dirty="0" smtClean="0">
                <a:solidFill>
                  <a:schemeClr val="accent4">
                    <a:lumMod val="75000"/>
                  </a:schemeClr>
                </a:solidFill>
                <a:latin typeface="+mn-ea"/>
              </a:rPr>
              <a:t>VM Hopping</a:t>
            </a:r>
            <a:endParaRPr lang="zh-CN" altLang="zh-CN" sz="1800" dirty="0">
              <a:solidFill>
                <a:schemeClr val="accent4">
                  <a:lumMod val="75000"/>
                </a:schemeClr>
              </a:solidFill>
              <a:latin typeface="+mn-ea"/>
            </a:endParaRPr>
          </a:p>
          <a:p>
            <a:pPr>
              <a:lnSpc>
                <a:spcPct val="150000"/>
              </a:lnSpc>
              <a:buFont typeface="Wingdings" panose="05000000000000000000" pitchFamily="2" charset="2"/>
              <a:buChar char="n"/>
            </a:pPr>
            <a:r>
              <a:rPr lang="en-US" altLang="zh-CN" sz="1800" dirty="0" smtClean="0">
                <a:solidFill>
                  <a:schemeClr val="accent4">
                    <a:lumMod val="75000"/>
                  </a:schemeClr>
                </a:solidFill>
                <a:latin typeface="+mn-ea"/>
              </a:rPr>
              <a:t>VM </a:t>
            </a:r>
            <a:r>
              <a:rPr lang="en-US" altLang="zh-CN" sz="1800" dirty="0">
                <a:solidFill>
                  <a:schemeClr val="accent4">
                    <a:lumMod val="75000"/>
                  </a:schemeClr>
                </a:solidFill>
                <a:latin typeface="+mn-ea"/>
              </a:rPr>
              <a:t>Escape</a:t>
            </a:r>
            <a:endParaRPr lang="zh-CN" altLang="zh-CN" sz="1800" dirty="0">
              <a:solidFill>
                <a:schemeClr val="accent4">
                  <a:lumMod val="75000"/>
                </a:schemeClr>
              </a:solidFill>
              <a:latin typeface="+mn-ea"/>
            </a:endParaRPr>
          </a:p>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远程</a:t>
            </a:r>
            <a:r>
              <a:rPr lang="zh-CN" altLang="zh-CN" sz="1800" dirty="0">
                <a:solidFill>
                  <a:schemeClr val="accent4">
                    <a:lumMod val="75000"/>
                  </a:schemeClr>
                </a:solidFill>
                <a:latin typeface="+mn-ea"/>
              </a:rPr>
              <a:t>管理</a:t>
            </a:r>
            <a:r>
              <a:rPr lang="zh-CN" altLang="zh-CN" sz="1800" dirty="0" smtClean="0">
                <a:solidFill>
                  <a:schemeClr val="accent4">
                    <a:lumMod val="75000"/>
                  </a:schemeClr>
                </a:solidFill>
                <a:latin typeface="+mn-ea"/>
              </a:rPr>
              <a:t>缺陷</a:t>
            </a:r>
            <a:endParaRPr lang="zh-CN" altLang="zh-CN" sz="1800" dirty="0">
              <a:solidFill>
                <a:schemeClr val="accent4">
                  <a:lumMod val="75000"/>
                </a:schemeClr>
              </a:solidFill>
              <a:latin typeface="+mn-ea"/>
            </a:endParaRPr>
          </a:p>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拒绝</a:t>
            </a:r>
            <a:r>
              <a:rPr lang="zh-CN" altLang="zh-CN" sz="1800" dirty="0">
                <a:solidFill>
                  <a:schemeClr val="accent4">
                    <a:lumMod val="75000"/>
                  </a:schemeClr>
                </a:solidFill>
                <a:latin typeface="+mn-ea"/>
              </a:rPr>
              <a:t>服务（</a:t>
            </a:r>
            <a:r>
              <a:rPr lang="en-US" altLang="zh-CN" sz="1800" dirty="0" smtClean="0">
                <a:solidFill>
                  <a:schemeClr val="accent4">
                    <a:lumMod val="75000"/>
                  </a:schemeClr>
                </a:solidFill>
                <a:latin typeface="+mn-ea"/>
              </a:rPr>
              <a:t>DoS</a:t>
            </a:r>
            <a:r>
              <a:rPr lang="zh-CN" altLang="zh-CN" sz="1800" dirty="0">
                <a:solidFill>
                  <a:schemeClr val="accent4">
                    <a:lumMod val="75000"/>
                  </a:schemeClr>
                </a:solidFill>
                <a:latin typeface="+mn-ea"/>
              </a:rPr>
              <a:t>）的缺陷</a:t>
            </a:r>
          </a:p>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基于</a:t>
            </a:r>
            <a:r>
              <a:rPr lang="en-US" altLang="zh-CN" sz="1800" dirty="0">
                <a:solidFill>
                  <a:schemeClr val="accent4">
                    <a:lumMod val="75000"/>
                  </a:schemeClr>
                </a:solidFill>
                <a:latin typeface="+mn-ea"/>
              </a:rPr>
              <a:t>Rootkit </a:t>
            </a:r>
            <a:r>
              <a:rPr lang="zh-CN" altLang="zh-CN" sz="1800" dirty="0">
                <a:solidFill>
                  <a:schemeClr val="accent4">
                    <a:lumMod val="75000"/>
                  </a:schemeClr>
                </a:solidFill>
                <a:latin typeface="+mn-ea"/>
              </a:rPr>
              <a:t>的虚拟机</a:t>
            </a:r>
          </a:p>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迁移</a:t>
            </a:r>
            <a:r>
              <a:rPr lang="zh-CN" altLang="zh-CN" sz="1800" dirty="0">
                <a:solidFill>
                  <a:schemeClr val="accent4">
                    <a:lumMod val="75000"/>
                  </a:schemeClr>
                </a:solidFill>
                <a:latin typeface="+mn-ea"/>
              </a:rPr>
              <a:t>攻击</a:t>
            </a:r>
          </a:p>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除此以外</a:t>
            </a:r>
            <a:r>
              <a:rPr lang="zh-CN" altLang="zh-CN" sz="1800" dirty="0">
                <a:solidFill>
                  <a:schemeClr val="accent4">
                    <a:lumMod val="75000"/>
                  </a:schemeClr>
                </a:solidFill>
                <a:latin typeface="+mn-ea"/>
              </a:rPr>
              <a:t>，虚拟机和主机之间共享剪切板可能造成安全</a:t>
            </a:r>
            <a:r>
              <a:rPr lang="zh-CN" altLang="zh-CN" sz="1800" dirty="0" smtClean="0">
                <a:solidFill>
                  <a:schemeClr val="accent4">
                    <a:lumMod val="75000"/>
                  </a:schemeClr>
                </a:solidFill>
                <a:latin typeface="+mn-ea"/>
              </a:rPr>
              <a:t>问题</a:t>
            </a:r>
            <a:endParaRPr lang="zh-CN" altLang="en-US" sz="1800" dirty="0">
              <a:solidFill>
                <a:schemeClr val="accent4">
                  <a:lumMod val="75000"/>
                </a:schemeClr>
              </a:solidFill>
              <a:latin typeface="+mn-ea"/>
            </a:endParaRPr>
          </a:p>
        </p:txBody>
      </p:sp>
      <p:sp>
        <p:nvSpPr>
          <p:cNvPr id="3" name="TextBox 16"/>
          <p:cNvSpPr txBox="1"/>
          <p:nvPr/>
        </p:nvSpPr>
        <p:spPr>
          <a:xfrm>
            <a:off x="2208581"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4</a:t>
            </a:r>
            <a:r>
              <a:rPr lang="zh-CN" altLang="en-US" dirty="0" smtClean="0">
                <a:solidFill>
                  <a:schemeClr val="bg2"/>
                </a:solidFill>
              </a:rPr>
              <a:t>节 网络虚拟化的安全</a:t>
            </a:r>
            <a:endParaRPr lang="zh-CN" altLang="en-US" dirty="0">
              <a:solidFill>
                <a:schemeClr val="bg2"/>
              </a:solidFill>
            </a:endParaRPr>
          </a:p>
        </p:txBody>
      </p:sp>
      <p:sp>
        <p:nvSpPr>
          <p:cNvPr id="4" name="矩形 3"/>
          <p:cNvSpPr/>
          <p:nvPr/>
        </p:nvSpPr>
        <p:spPr>
          <a:xfrm>
            <a:off x="0" y="476672"/>
            <a:ext cx="2987824" cy="369332"/>
          </a:xfrm>
          <a:prstGeom prst="rect">
            <a:avLst/>
          </a:prstGeom>
        </p:spPr>
        <p:txBody>
          <a:bodyPr wrap="square">
            <a:spAutoFit/>
          </a:bodyPr>
          <a:lstStyle/>
          <a:p>
            <a:r>
              <a:rPr lang="en-US" altLang="zh-CN" b="1" dirty="0" smtClean="0">
                <a:solidFill>
                  <a:schemeClr val="bg2"/>
                </a:solidFill>
                <a:latin typeface="+mn-ea"/>
              </a:rPr>
              <a:t>9.4.2  </a:t>
            </a:r>
            <a:r>
              <a:rPr lang="zh-CN" altLang="en-US" b="1" dirty="0" smtClean="0">
                <a:solidFill>
                  <a:schemeClr val="bg2"/>
                </a:solidFill>
                <a:latin typeface="+mn-ea"/>
              </a:rPr>
              <a:t>网络虚拟化安全威胁</a:t>
            </a:r>
            <a:endParaRPr lang="en-US" altLang="zh-CN" b="1" dirty="0">
              <a:solidFill>
                <a:schemeClr val="bg2"/>
              </a:solidFill>
              <a:latin typeface="+mn-ea"/>
            </a:endParaRPr>
          </a:p>
        </p:txBody>
      </p:sp>
      <p:sp>
        <p:nvSpPr>
          <p:cNvPr id="5" name="五边形 4"/>
          <p:cNvSpPr/>
          <p:nvPr/>
        </p:nvSpPr>
        <p:spPr>
          <a:xfrm>
            <a:off x="-9619" y="1268760"/>
            <a:ext cx="2333615"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虚拟化的安全问题</a:t>
            </a:r>
            <a:endParaRPr lang="zh-CN" altLang="en-US" sz="1600" dirty="0">
              <a:solidFill>
                <a:schemeClr val="bg2"/>
              </a:solidFill>
            </a:endParaRPr>
          </a:p>
        </p:txBody>
      </p:sp>
    </p:spTree>
    <p:extLst>
      <p:ext uri="{BB962C8B-B14F-4D97-AF65-F5344CB8AC3E}">
        <p14:creationId xmlns:p14="http://schemas.microsoft.com/office/powerpoint/2010/main" val="2318101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79512" y="1916832"/>
            <a:ext cx="8784976" cy="3974906"/>
          </a:xfrm>
        </p:spPr>
        <p:txBody>
          <a:bodyPr>
            <a:noAutofit/>
          </a:bodyPr>
          <a:lstStyle/>
          <a:p>
            <a:pPr marL="0" indent="0">
              <a:lnSpc>
                <a:spcPct val="125000"/>
              </a:lnSpc>
              <a:buNone/>
            </a:pPr>
            <a:r>
              <a:rPr lang="zh-CN" altLang="zh-CN" sz="1600" dirty="0">
                <a:solidFill>
                  <a:schemeClr val="accent4">
                    <a:lumMod val="75000"/>
                  </a:schemeClr>
                </a:solidFill>
                <a:latin typeface="+mn-ea"/>
              </a:rPr>
              <a:t>目前对虚拟化安全的研究综合起来可以归结为两个方面：一个是虚拟化软件的安全；另一个是虚拟服务器的安全。</a:t>
            </a:r>
          </a:p>
          <a:p>
            <a:pPr>
              <a:lnSpc>
                <a:spcPct val="125000"/>
              </a:lnSpc>
              <a:buFont typeface="Wingdings" panose="05000000000000000000" pitchFamily="2" charset="2"/>
              <a:buChar char="n"/>
            </a:pPr>
            <a:r>
              <a:rPr lang="zh-CN" altLang="zh-CN" sz="1600" dirty="0" smtClean="0">
                <a:solidFill>
                  <a:schemeClr val="accent4">
                    <a:lumMod val="75000"/>
                  </a:schemeClr>
                </a:solidFill>
                <a:latin typeface="+mn-ea"/>
              </a:rPr>
              <a:t>虚拟</a:t>
            </a:r>
            <a:r>
              <a:rPr lang="zh-CN" altLang="zh-CN" sz="1600" dirty="0">
                <a:solidFill>
                  <a:schemeClr val="accent4">
                    <a:lumMod val="75000"/>
                  </a:schemeClr>
                </a:solidFill>
                <a:latin typeface="+mn-ea"/>
              </a:rPr>
              <a:t>化软件的安全</a:t>
            </a:r>
          </a:p>
          <a:p>
            <a:pPr marL="355600" indent="0">
              <a:lnSpc>
                <a:spcPct val="125000"/>
              </a:lnSpc>
              <a:buNone/>
            </a:pPr>
            <a:r>
              <a:rPr lang="zh-CN" altLang="zh-CN" sz="1600" dirty="0">
                <a:solidFill>
                  <a:schemeClr val="accent4">
                    <a:lumMod val="75000"/>
                  </a:schemeClr>
                </a:solidFill>
                <a:latin typeface="+mn-ea"/>
              </a:rPr>
              <a:t>该软件层直接部署于裸机之上，提供能够创建、运行和销毁虚拟服务器的能力。这一层的重点是虚拟机的安全，其中</a:t>
            </a:r>
            <a:r>
              <a:rPr lang="en-US" altLang="zh-CN" sz="1600" dirty="0">
                <a:solidFill>
                  <a:schemeClr val="accent4">
                    <a:lumMod val="75000"/>
                  </a:schemeClr>
                </a:solidFill>
                <a:latin typeface="+mn-ea"/>
              </a:rPr>
              <a:t>Hypervisor </a:t>
            </a:r>
            <a:r>
              <a:rPr lang="zh-CN" altLang="zh-CN" sz="1600" dirty="0">
                <a:solidFill>
                  <a:schemeClr val="accent4">
                    <a:lumMod val="75000"/>
                  </a:schemeClr>
                </a:solidFill>
                <a:latin typeface="+mn-ea"/>
              </a:rPr>
              <a:t>作为虚拟机的核心，要确保安全。目前有两种攻击方式，一是恶意代码通过应用程序接口（</a:t>
            </a:r>
            <a:r>
              <a:rPr lang="en-US" altLang="zh-CN" sz="1600" dirty="0">
                <a:solidFill>
                  <a:schemeClr val="accent4">
                    <a:lumMod val="75000"/>
                  </a:schemeClr>
                </a:solidFill>
                <a:latin typeface="+mn-ea"/>
              </a:rPr>
              <a:t>API</a:t>
            </a:r>
            <a:r>
              <a:rPr lang="zh-CN" altLang="zh-CN" sz="1600" dirty="0">
                <a:solidFill>
                  <a:schemeClr val="accent4">
                    <a:lumMod val="75000"/>
                  </a:schemeClr>
                </a:solidFill>
                <a:latin typeface="+mn-ea"/>
              </a:rPr>
              <a:t>）攻击</a:t>
            </a:r>
            <a:r>
              <a:rPr lang="zh-CN" altLang="en-US" sz="1600" dirty="0">
                <a:solidFill>
                  <a:schemeClr val="accent4">
                    <a:lumMod val="75000"/>
                  </a:schemeClr>
                </a:solidFill>
                <a:latin typeface="+mn-ea"/>
              </a:rPr>
              <a:t>；</a:t>
            </a:r>
            <a:r>
              <a:rPr lang="zh-CN" altLang="zh-CN" sz="1600" dirty="0">
                <a:solidFill>
                  <a:schemeClr val="accent4">
                    <a:lumMod val="75000"/>
                  </a:schemeClr>
                </a:solidFill>
                <a:latin typeface="+mn-ea"/>
              </a:rPr>
              <a:t>二是通过网络对</a:t>
            </a:r>
            <a:r>
              <a:rPr lang="en-US" altLang="zh-CN" sz="1600" dirty="0">
                <a:solidFill>
                  <a:schemeClr val="accent4">
                    <a:lumMod val="75000"/>
                  </a:schemeClr>
                </a:solidFill>
                <a:latin typeface="+mn-ea"/>
              </a:rPr>
              <a:t>Hypervisor</a:t>
            </a:r>
            <a:r>
              <a:rPr lang="zh-CN" altLang="zh-CN" sz="1600" dirty="0">
                <a:solidFill>
                  <a:schemeClr val="accent4">
                    <a:lumMod val="75000"/>
                  </a:schemeClr>
                </a:solidFill>
                <a:latin typeface="+mn-ea"/>
              </a:rPr>
              <a:t>进行攻击。</a:t>
            </a:r>
            <a:endParaRPr lang="en-US" altLang="zh-CN" sz="1600" dirty="0">
              <a:solidFill>
                <a:schemeClr val="accent4">
                  <a:lumMod val="75000"/>
                </a:schemeClr>
              </a:solidFill>
              <a:latin typeface="+mn-ea"/>
            </a:endParaRPr>
          </a:p>
          <a:p>
            <a:pPr>
              <a:lnSpc>
                <a:spcPct val="125000"/>
              </a:lnSpc>
              <a:buFont typeface="Wingdings" panose="05000000000000000000" pitchFamily="2" charset="2"/>
              <a:buChar char="n"/>
            </a:pPr>
            <a:r>
              <a:rPr lang="zh-CN" altLang="zh-CN" sz="1600" dirty="0" smtClean="0">
                <a:solidFill>
                  <a:schemeClr val="accent4">
                    <a:lumMod val="75000"/>
                  </a:schemeClr>
                </a:solidFill>
                <a:latin typeface="+mn-ea"/>
              </a:rPr>
              <a:t>虚拟</a:t>
            </a:r>
            <a:r>
              <a:rPr lang="zh-CN" altLang="zh-CN" sz="1600" dirty="0">
                <a:solidFill>
                  <a:schemeClr val="accent4">
                    <a:lumMod val="75000"/>
                  </a:schemeClr>
                </a:solidFill>
                <a:latin typeface="+mn-ea"/>
              </a:rPr>
              <a:t>服务器的安全</a:t>
            </a:r>
          </a:p>
          <a:p>
            <a:pPr marL="355600" indent="0">
              <a:lnSpc>
                <a:spcPct val="125000"/>
              </a:lnSpc>
              <a:buNone/>
            </a:pPr>
            <a:r>
              <a:rPr lang="zh-CN" altLang="zh-CN" sz="1600" dirty="0">
                <a:solidFill>
                  <a:schemeClr val="accent4">
                    <a:lumMod val="75000"/>
                  </a:schemeClr>
                </a:solidFill>
                <a:latin typeface="+mn-ea"/>
              </a:rPr>
              <a:t>虚拟服务器位于虚拟化软件之上。服务器的虚拟化相对于之前的服务器，变化最大的一点是网络架构。网络架构的改变相应地产生了许多安全问题</a:t>
            </a:r>
            <a:r>
              <a:rPr lang="zh-CN" altLang="zh-CN" sz="1600" dirty="0" smtClean="0">
                <a:solidFill>
                  <a:schemeClr val="accent4">
                    <a:lumMod val="75000"/>
                  </a:schemeClr>
                </a:solidFill>
                <a:latin typeface="+mn-ea"/>
              </a:rPr>
              <a:t>。</a:t>
            </a:r>
            <a:endParaRPr lang="en-US" altLang="zh-CN" sz="1600" dirty="0" smtClean="0">
              <a:solidFill>
                <a:schemeClr val="accent4">
                  <a:lumMod val="75000"/>
                </a:schemeClr>
              </a:solidFill>
              <a:latin typeface="+mn-ea"/>
            </a:endParaRPr>
          </a:p>
          <a:p>
            <a:pPr>
              <a:lnSpc>
                <a:spcPct val="125000"/>
              </a:lnSpc>
              <a:buFont typeface="Wingdings" panose="05000000000000000000" pitchFamily="2" charset="2"/>
              <a:buChar char="n"/>
            </a:pPr>
            <a:r>
              <a:rPr lang="zh-CN" altLang="zh-CN" sz="1600" dirty="0" smtClean="0">
                <a:solidFill>
                  <a:schemeClr val="accent4">
                    <a:lumMod val="75000"/>
                  </a:schemeClr>
                </a:solidFill>
                <a:latin typeface="+mn-ea"/>
              </a:rPr>
              <a:t>另外</a:t>
            </a:r>
            <a:r>
              <a:rPr lang="zh-CN" altLang="zh-CN" sz="1600" dirty="0">
                <a:solidFill>
                  <a:schemeClr val="accent4">
                    <a:lumMod val="75000"/>
                  </a:schemeClr>
                </a:solidFill>
                <a:latin typeface="+mn-ea"/>
              </a:rPr>
              <a:t>，虚拟机迁移以及虚拟机间的通信将会大大增加服务器遭受渗透攻击的机会。虚拟服务器或客户端面临着许多主机安全威胁，包括接入和管理主机的密钥被盗，攻击未打补丁的主机，在脆弱的服务标准端口侦听，劫持未采取合适安全措施的账户等。</a:t>
            </a:r>
          </a:p>
        </p:txBody>
      </p:sp>
      <p:sp>
        <p:nvSpPr>
          <p:cNvPr id="3" name="TextBox 16"/>
          <p:cNvSpPr txBox="1"/>
          <p:nvPr/>
        </p:nvSpPr>
        <p:spPr>
          <a:xfrm>
            <a:off x="2208581"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4</a:t>
            </a:r>
            <a:r>
              <a:rPr lang="zh-CN" altLang="en-US" dirty="0" smtClean="0">
                <a:solidFill>
                  <a:schemeClr val="bg2"/>
                </a:solidFill>
              </a:rPr>
              <a:t>节 网络虚拟化的安全</a:t>
            </a:r>
            <a:endParaRPr lang="zh-CN" altLang="en-US" dirty="0">
              <a:solidFill>
                <a:schemeClr val="bg2"/>
              </a:solidFill>
            </a:endParaRPr>
          </a:p>
        </p:txBody>
      </p:sp>
      <p:sp>
        <p:nvSpPr>
          <p:cNvPr id="4" name="矩形 3"/>
          <p:cNvSpPr/>
          <p:nvPr/>
        </p:nvSpPr>
        <p:spPr>
          <a:xfrm>
            <a:off x="0" y="476672"/>
            <a:ext cx="2987824" cy="369332"/>
          </a:xfrm>
          <a:prstGeom prst="rect">
            <a:avLst/>
          </a:prstGeom>
        </p:spPr>
        <p:txBody>
          <a:bodyPr wrap="square">
            <a:spAutoFit/>
          </a:bodyPr>
          <a:lstStyle/>
          <a:p>
            <a:r>
              <a:rPr lang="en-US" altLang="zh-CN" b="1" dirty="0" smtClean="0">
                <a:solidFill>
                  <a:schemeClr val="bg2"/>
                </a:solidFill>
                <a:latin typeface="+mn-ea"/>
              </a:rPr>
              <a:t>9.4.2  </a:t>
            </a:r>
            <a:r>
              <a:rPr lang="zh-CN" altLang="en-US" b="1" dirty="0" smtClean="0">
                <a:solidFill>
                  <a:schemeClr val="bg2"/>
                </a:solidFill>
                <a:latin typeface="+mn-ea"/>
              </a:rPr>
              <a:t>网络虚拟化安全威胁</a:t>
            </a:r>
            <a:endParaRPr lang="en-US" altLang="zh-CN" b="1" dirty="0">
              <a:solidFill>
                <a:schemeClr val="bg2"/>
              </a:solidFill>
              <a:latin typeface="+mn-ea"/>
            </a:endParaRPr>
          </a:p>
        </p:txBody>
      </p:sp>
      <p:sp>
        <p:nvSpPr>
          <p:cNvPr id="5" name="五边形 4"/>
          <p:cNvSpPr/>
          <p:nvPr/>
        </p:nvSpPr>
        <p:spPr>
          <a:xfrm>
            <a:off x="-9619" y="1268760"/>
            <a:ext cx="2333615"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虚拟化安全分层分析</a:t>
            </a:r>
            <a:endParaRPr lang="zh-CN" altLang="en-US" sz="1600" dirty="0">
              <a:solidFill>
                <a:schemeClr val="bg2"/>
              </a:solidFill>
            </a:endParaRPr>
          </a:p>
        </p:txBody>
      </p:sp>
    </p:spTree>
    <p:extLst>
      <p:ext uri="{BB962C8B-B14F-4D97-AF65-F5344CB8AC3E}">
        <p14:creationId xmlns:p14="http://schemas.microsoft.com/office/powerpoint/2010/main" val="2071238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251520" y="1793450"/>
            <a:ext cx="8640960" cy="4299846"/>
          </a:xfrm>
        </p:spPr>
        <p:txBody>
          <a:bodyPr>
            <a:noAutofit/>
          </a:bodyPr>
          <a:lstStyle/>
          <a:p>
            <a:pPr>
              <a:lnSpc>
                <a:spcPct val="125000"/>
              </a:lnSpc>
              <a:buFont typeface="Wingdings" panose="05000000000000000000" pitchFamily="2" charset="2"/>
              <a:buChar char="n"/>
            </a:pPr>
            <a:r>
              <a:rPr lang="en-US" altLang="zh-CN" sz="1600" dirty="0">
                <a:solidFill>
                  <a:schemeClr val="accent4">
                    <a:lumMod val="75000"/>
                  </a:schemeClr>
                </a:solidFill>
                <a:latin typeface="+mn-ea"/>
              </a:rPr>
              <a:t>Hypervisor </a:t>
            </a:r>
            <a:r>
              <a:rPr lang="zh-CN" altLang="zh-CN" sz="1600" dirty="0" smtClean="0">
                <a:solidFill>
                  <a:schemeClr val="accent4">
                    <a:lumMod val="75000"/>
                  </a:schemeClr>
                </a:solidFill>
                <a:latin typeface="+mn-ea"/>
              </a:rPr>
              <a:t>安全</a:t>
            </a:r>
            <a:r>
              <a:rPr lang="zh-CN" altLang="en-US" sz="1600" dirty="0" smtClean="0">
                <a:solidFill>
                  <a:schemeClr val="accent4">
                    <a:lumMod val="75000"/>
                  </a:schemeClr>
                </a:solidFill>
                <a:latin typeface="+mn-ea"/>
              </a:rPr>
              <a:t>建议：</a:t>
            </a:r>
            <a:endParaRPr lang="en-US" altLang="zh-CN" sz="1600" dirty="0" smtClean="0">
              <a:solidFill>
                <a:schemeClr val="accent4">
                  <a:lumMod val="75000"/>
                </a:schemeClr>
              </a:solidFill>
              <a:latin typeface="+mn-ea"/>
            </a:endParaRPr>
          </a:p>
          <a:p>
            <a:pPr lvl="1">
              <a:lnSpc>
                <a:spcPct val="125000"/>
              </a:lnSpc>
              <a:buFont typeface="Wingdings" panose="05000000000000000000" pitchFamily="2" charset="2"/>
              <a:buChar char="Ø"/>
            </a:pPr>
            <a:r>
              <a:rPr lang="zh-CN" altLang="zh-CN" sz="1400" dirty="0" smtClean="0">
                <a:solidFill>
                  <a:schemeClr val="accent4">
                    <a:lumMod val="75000"/>
                  </a:schemeClr>
                </a:solidFill>
                <a:latin typeface="+mn-ea"/>
              </a:rPr>
              <a:t>安装</a:t>
            </a:r>
            <a:r>
              <a:rPr lang="zh-CN" altLang="zh-CN" sz="1400" dirty="0">
                <a:solidFill>
                  <a:schemeClr val="accent4">
                    <a:lumMod val="75000"/>
                  </a:schemeClr>
                </a:solidFill>
                <a:latin typeface="+mn-ea"/>
              </a:rPr>
              <a:t>厂商发布的</a:t>
            </a:r>
            <a:r>
              <a:rPr lang="en-US" altLang="zh-CN" sz="1400" dirty="0">
                <a:solidFill>
                  <a:schemeClr val="accent4">
                    <a:lumMod val="75000"/>
                  </a:schemeClr>
                </a:solidFill>
                <a:latin typeface="+mn-ea"/>
              </a:rPr>
              <a:t>Hypervisor </a:t>
            </a:r>
            <a:r>
              <a:rPr lang="zh-CN" altLang="zh-CN" sz="1400" dirty="0">
                <a:solidFill>
                  <a:schemeClr val="accent4">
                    <a:lumMod val="75000"/>
                  </a:schemeClr>
                </a:solidFill>
                <a:latin typeface="+mn-ea"/>
              </a:rPr>
              <a:t>的全部更新</a:t>
            </a:r>
            <a:r>
              <a:rPr lang="zh-CN" altLang="zh-CN" sz="1400" dirty="0" smtClean="0">
                <a:solidFill>
                  <a:schemeClr val="accent4">
                    <a:lumMod val="75000"/>
                  </a:schemeClr>
                </a:solidFill>
                <a:latin typeface="+mn-ea"/>
              </a:rPr>
              <a:t>。</a:t>
            </a:r>
            <a:endParaRPr lang="en-US" altLang="zh-CN" sz="1400" dirty="0" smtClean="0">
              <a:solidFill>
                <a:schemeClr val="accent4">
                  <a:lumMod val="75000"/>
                </a:schemeClr>
              </a:solidFill>
              <a:latin typeface="+mn-ea"/>
            </a:endParaRPr>
          </a:p>
          <a:p>
            <a:pPr lvl="1">
              <a:lnSpc>
                <a:spcPct val="125000"/>
              </a:lnSpc>
              <a:buFont typeface="Wingdings" panose="05000000000000000000" pitchFamily="2" charset="2"/>
              <a:buChar char="Ø"/>
            </a:pPr>
            <a:r>
              <a:rPr lang="zh-CN" altLang="zh-CN" sz="1400" dirty="0" smtClean="0">
                <a:solidFill>
                  <a:schemeClr val="accent4">
                    <a:lumMod val="75000"/>
                  </a:schemeClr>
                </a:solidFill>
                <a:latin typeface="+mn-ea"/>
              </a:rPr>
              <a:t>限制</a:t>
            </a:r>
            <a:r>
              <a:rPr lang="en-US" altLang="zh-CN" sz="1400" dirty="0">
                <a:solidFill>
                  <a:schemeClr val="accent4">
                    <a:lumMod val="75000"/>
                  </a:schemeClr>
                </a:solidFill>
                <a:latin typeface="+mn-ea"/>
              </a:rPr>
              <a:t>Hypervisor </a:t>
            </a:r>
            <a:r>
              <a:rPr lang="zh-CN" altLang="zh-CN" sz="1400" dirty="0">
                <a:solidFill>
                  <a:schemeClr val="accent4">
                    <a:lumMod val="75000"/>
                  </a:schemeClr>
                </a:solidFill>
                <a:latin typeface="+mn-ea"/>
              </a:rPr>
              <a:t>管理接口的访问权限</a:t>
            </a:r>
            <a:r>
              <a:rPr lang="zh-CN" altLang="zh-CN" sz="1400" dirty="0" smtClean="0">
                <a:solidFill>
                  <a:schemeClr val="accent4">
                    <a:lumMod val="75000"/>
                  </a:schemeClr>
                </a:solidFill>
                <a:latin typeface="+mn-ea"/>
              </a:rPr>
              <a:t>。</a:t>
            </a:r>
            <a:endParaRPr lang="en-US" altLang="zh-CN" sz="1400" dirty="0" smtClean="0">
              <a:solidFill>
                <a:schemeClr val="accent4">
                  <a:lumMod val="75000"/>
                </a:schemeClr>
              </a:solidFill>
              <a:latin typeface="+mn-ea"/>
            </a:endParaRPr>
          </a:p>
          <a:p>
            <a:pPr lvl="1">
              <a:lnSpc>
                <a:spcPct val="125000"/>
              </a:lnSpc>
              <a:buFont typeface="Wingdings" panose="05000000000000000000" pitchFamily="2" charset="2"/>
              <a:buChar char="Ø"/>
            </a:pPr>
            <a:r>
              <a:rPr lang="zh-CN" altLang="zh-CN" sz="1400" dirty="0" smtClean="0">
                <a:solidFill>
                  <a:schemeClr val="accent4">
                    <a:lumMod val="75000"/>
                  </a:schemeClr>
                </a:solidFill>
                <a:latin typeface="+mn-ea"/>
              </a:rPr>
              <a:t>关闭</a:t>
            </a:r>
            <a:r>
              <a:rPr lang="zh-CN" altLang="zh-CN" sz="1400" dirty="0">
                <a:solidFill>
                  <a:schemeClr val="accent4">
                    <a:lumMod val="75000"/>
                  </a:schemeClr>
                </a:solidFill>
                <a:latin typeface="+mn-ea"/>
              </a:rPr>
              <a:t>所有不用的</a:t>
            </a:r>
            <a:r>
              <a:rPr lang="en-US" altLang="zh-CN" sz="1400" dirty="0">
                <a:solidFill>
                  <a:schemeClr val="accent4">
                    <a:lumMod val="75000"/>
                  </a:schemeClr>
                </a:solidFill>
                <a:latin typeface="+mn-ea"/>
              </a:rPr>
              <a:t>Hypervisor </a:t>
            </a:r>
            <a:r>
              <a:rPr lang="zh-CN" altLang="zh-CN" sz="1400" dirty="0" smtClean="0">
                <a:solidFill>
                  <a:schemeClr val="accent4">
                    <a:lumMod val="75000"/>
                  </a:schemeClr>
                </a:solidFill>
                <a:latin typeface="+mn-ea"/>
              </a:rPr>
              <a:t>服务。</a:t>
            </a:r>
            <a:endParaRPr lang="en-US" altLang="zh-CN" sz="1400" dirty="0" smtClean="0">
              <a:solidFill>
                <a:schemeClr val="accent4">
                  <a:lumMod val="75000"/>
                </a:schemeClr>
              </a:solidFill>
              <a:latin typeface="+mn-ea"/>
            </a:endParaRPr>
          </a:p>
          <a:p>
            <a:pPr lvl="1">
              <a:lnSpc>
                <a:spcPct val="125000"/>
              </a:lnSpc>
              <a:buFont typeface="Wingdings" panose="05000000000000000000" pitchFamily="2" charset="2"/>
              <a:buChar char="Ø"/>
            </a:pPr>
            <a:r>
              <a:rPr lang="zh-CN" altLang="zh-CN" sz="1400" dirty="0" smtClean="0">
                <a:solidFill>
                  <a:schemeClr val="accent4">
                    <a:lumMod val="75000"/>
                  </a:schemeClr>
                </a:solidFill>
                <a:latin typeface="+mn-ea"/>
              </a:rPr>
              <a:t>使用</a:t>
            </a:r>
            <a:r>
              <a:rPr lang="zh-CN" altLang="zh-CN" sz="1400" dirty="0">
                <a:solidFill>
                  <a:schemeClr val="accent4">
                    <a:lumMod val="75000"/>
                  </a:schemeClr>
                </a:solidFill>
                <a:latin typeface="+mn-ea"/>
              </a:rPr>
              <a:t>监控功能来监视每个</a:t>
            </a:r>
            <a:r>
              <a:rPr lang="en-US" altLang="zh-CN" sz="1400" dirty="0">
                <a:solidFill>
                  <a:schemeClr val="accent4">
                    <a:lumMod val="75000"/>
                  </a:schemeClr>
                </a:solidFill>
                <a:latin typeface="+mn-ea"/>
              </a:rPr>
              <a:t>Guest OS </a:t>
            </a:r>
            <a:r>
              <a:rPr lang="zh-CN" altLang="zh-CN" sz="1400" dirty="0">
                <a:solidFill>
                  <a:schemeClr val="accent4">
                    <a:lumMod val="75000"/>
                  </a:schemeClr>
                </a:solidFill>
                <a:latin typeface="+mn-ea"/>
              </a:rPr>
              <a:t>的安全</a:t>
            </a:r>
            <a:r>
              <a:rPr lang="zh-CN" altLang="zh-CN" sz="1400" dirty="0" smtClean="0">
                <a:solidFill>
                  <a:schemeClr val="accent4">
                    <a:lumMod val="75000"/>
                  </a:schemeClr>
                </a:solidFill>
                <a:latin typeface="+mn-ea"/>
              </a:rPr>
              <a:t>。</a:t>
            </a:r>
            <a:endParaRPr lang="en-US" altLang="zh-CN" sz="1400" dirty="0" smtClean="0">
              <a:solidFill>
                <a:schemeClr val="accent4">
                  <a:lumMod val="75000"/>
                </a:schemeClr>
              </a:solidFill>
              <a:latin typeface="+mn-ea"/>
            </a:endParaRPr>
          </a:p>
          <a:p>
            <a:pPr lvl="1">
              <a:lnSpc>
                <a:spcPct val="125000"/>
              </a:lnSpc>
              <a:buFont typeface="Wingdings" panose="05000000000000000000" pitchFamily="2" charset="2"/>
              <a:buChar char="Ø"/>
            </a:pPr>
            <a:r>
              <a:rPr lang="zh-CN" altLang="zh-CN" sz="1400" dirty="0" smtClean="0">
                <a:solidFill>
                  <a:schemeClr val="accent4">
                    <a:lumMod val="75000"/>
                  </a:schemeClr>
                </a:solidFill>
                <a:latin typeface="+mn-ea"/>
              </a:rPr>
              <a:t>仔细</a:t>
            </a:r>
            <a:r>
              <a:rPr lang="zh-CN" altLang="zh-CN" sz="1400" dirty="0">
                <a:solidFill>
                  <a:schemeClr val="accent4">
                    <a:lumMod val="75000"/>
                  </a:schemeClr>
                </a:solidFill>
                <a:latin typeface="+mn-ea"/>
              </a:rPr>
              <a:t>地监控</a:t>
            </a:r>
            <a:r>
              <a:rPr lang="en-US" altLang="zh-CN" sz="1400" dirty="0">
                <a:solidFill>
                  <a:schemeClr val="accent4">
                    <a:lumMod val="75000"/>
                  </a:schemeClr>
                </a:solidFill>
                <a:latin typeface="+mn-ea"/>
              </a:rPr>
              <a:t>Hypervisor </a:t>
            </a:r>
            <a:r>
              <a:rPr lang="zh-CN" altLang="zh-CN" sz="1400" dirty="0">
                <a:solidFill>
                  <a:schemeClr val="accent4">
                    <a:lumMod val="75000"/>
                  </a:schemeClr>
                </a:solidFill>
                <a:latin typeface="+mn-ea"/>
              </a:rPr>
              <a:t>自身的漏洞征兆，包括使用</a:t>
            </a:r>
            <a:r>
              <a:rPr lang="en-US" altLang="zh-CN" sz="1400" dirty="0">
                <a:solidFill>
                  <a:schemeClr val="accent4">
                    <a:lumMod val="75000"/>
                  </a:schemeClr>
                </a:solidFill>
                <a:latin typeface="+mn-ea"/>
              </a:rPr>
              <a:t>Hypervisor </a:t>
            </a:r>
            <a:r>
              <a:rPr lang="zh-CN" altLang="zh-CN" sz="1400" dirty="0">
                <a:solidFill>
                  <a:schemeClr val="accent4">
                    <a:lumMod val="75000"/>
                  </a:schemeClr>
                </a:solidFill>
                <a:latin typeface="+mn-ea"/>
              </a:rPr>
              <a:t>提供的自身完整性监控工具和日志监控与分析工具</a:t>
            </a:r>
            <a:r>
              <a:rPr lang="zh-CN" altLang="zh-CN" sz="1400" dirty="0" smtClean="0">
                <a:solidFill>
                  <a:schemeClr val="accent4">
                    <a:lumMod val="75000"/>
                  </a:schemeClr>
                </a:solidFill>
                <a:latin typeface="+mn-ea"/>
              </a:rPr>
              <a:t>。</a:t>
            </a:r>
            <a:endParaRPr lang="en-US" altLang="zh-CN" sz="1400" dirty="0" smtClean="0">
              <a:solidFill>
                <a:schemeClr val="accent4">
                  <a:lumMod val="75000"/>
                </a:schemeClr>
              </a:solidFill>
              <a:latin typeface="+mn-ea"/>
            </a:endParaRPr>
          </a:p>
          <a:p>
            <a:pPr>
              <a:lnSpc>
                <a:spcPct val="125000"/>
              </a:lnSpc>
              <a:buFont typeface="Wingdings" panose="05000000000000000000" pitchFamily="2" charset="2"/>
              <a:buChar char="n"/>
            </a:pPr>
            <a:r>
              <a:rPr lang="en-US" altLang="zh-CN" sz="1600" dirty="0">
                <a:solidFill>
                  <a:schemeClr val="accent4">
                    <a:lumMod val="75000"/>
                  </a:schemeClr>
                </a:solidFill>
              </a:rPr>
              <a:t>Guest OS </a:t>
            </a:r>
            <a:r>
              <a:rPr lang="zh-CN" altLang="zh-CN" sz="1600" dirty="0" smtClean="0">
                <a:solidFill>
                  <a:schemeClr val="accent4">
                    <a:lumMod val="75000"/>
                  </a:schemeClr>
                </a:solidFill>
              </a:rPr>
              <a:t>安全</a:t>
            </a:r>
            <a:r>
              <a:rPr lang="zh-CN" altLang="zh-CN" sz="1600" dirty="0">
                <a:solidFill>
                  <a:schemeClr val="accent4">
                    <a:lumMod val="75000"/>
                  </a:schemeClr>
                </a:solidFill>
              </a:rPr>
              <a:t>建议</a:t>
            </a:r>
            <a:r>
              <a:rPr lang="zh-CN" altLang="zh-CN" sz="1600" dirty="0" smtClean="0">
                <a:solidFill>
                  <a:schemeClr val="accent4">
                    <a:lumMod val="75000"/>
                  </a:schemeClr>
                </a:solidFill>
              </a:rPr>
              <a:t>：</a:t>
            </a:r>
            <a:endParaRPr lang="en-US" altLang="zh-CN" sz="1600" dirty="0" smtClean="0">
              <a:solidFill>
                <a:schemeClr val="accent4">
                  <a:lumMod val="75000"/>
                </a:schemeClr>
              </a:solidFill>
            </a:endParaRPr>
          </a:p>
          <a:p>
            <a:pPr lvl="1">
              <a:lnSpc>
                <a:spcPct val="125000"/>
              </a:lnSpc>
              <a:buFont typeface="Wingdings" panose="05000000000000000000" pitchFamily="2" charset="2"/>
              <a:buChar char="Ø"/>
            </a:pPr>
            <a:r>
              <a:rPr lang="zh-CN" altLang="zh-CN" sz="1400" dirty="0" smtClean="0">
                <a:solidFill>
                  <a:schemeClr val="accent4">
                    <a:lumMod val="75000"/>
                  </a:schemeClr>
                </a:solidFill>
              </a:rPr>
              <a:t>遵守</a:t>
            </a:r>
            <a:r>
              <a:rPr lang="zh-CN" altLang="zh-CN" sz="1400" dirty="0">
                <a:solidFill>
                  <a:schemeClr val="accent4">
                    <a:lumMod val="75000"/>
                  </a:schemeClr>
                </a:solidFill>
              </a:rPr>
              <a:t>推荐的物理</a:t>
            </a:r>
            <a:r>
              <a:rPr lang="en-US" altLang="zh-CN" sz="1400" dirty="0">
                <a:solidFill>
                  <a:schemeClr val="accent4">
                    <a:lumMod val="75000"/>
                  </a:schemeClr>
                </a:solidFill>
              </a:rPr>
              <a:t>OS </a:t>
            </a:r>
            <a:r>
              <a:rPr lang="zh-CN" altLang="zh-CN" sz="1400" dirty="0">
                <a:solidFill>
                  <a:schemeClr val="accent4">
                    <a:lumMod val="75000"/>
                  </a:schemeClr>
                </a:solidFill>
              </a:rPr>
              <a:t>管理</a:t>
            </a:r>
            <a:r>
              <a:rPr lang="zh-CN" altLang="zh-CN" sz="1400" dirty="0" smtClean="0">
                <a:solidFill>
                  <a:schemeClr val="accent4">
                    <a:lumMod val="75000"/>
                  </a:schemeClr>
                </a:solidFill>
              </a:rPr>
              <a:t>惯例。</a:t>
            </a:r>
            <a:endParaRPr lang="en-US" altLang="zh-CN" sz="1400" dirty="0" smtClean="0">
              <a:solidFill>
                <a:schemeClr val="accent4">
                  <a:lumMod val="75000"/>
                </a:schemeClr>
              </a:solidFill>
            </a:endParaRPr>
          </a:p>
          <a:p>
            <a:pPr lvl="1">
              <a:lnSpc>
                <a:spcPct val="125000"/>
              </a:lnSpc>
              <a:buFont typeface="Wingdings" panose="05000000000000000000" pitchFamily="2" charset="2"/>
              <a:buChar char="Ø"/>
            </a:pPr>
            <a:r>
              <a:rPr lang="zh-CN" altLang="zh-CN" sz="1400" dirty="0" smtClean="0">
                <a:solidFill>
                  <a:schemeClr val="accent4">
                    <a:lumMod val="75000"/>
                  </a:schemeClr>
                </a:solidFill>
              </a:rPr>
              <a:t>及时</a:t>
            </a:r>
            <a:r>
              <a:rPr lang="zh-CN" altLang="zh-CN" sz="1400" dirty="0">
                <a:solidFill>
                  <a:schemeClr val="accent4">
                    <a:lumMod val="75000"/>
                  </a:schemeClr>
                </a:solidFill>
              </a:rPr>
              <a:t>安装</a:t>
            </a:r>
            <a:r>
              <a:rPr lang="en-US" altLang="zh-CN" sz="1400" dirty="0">
                <a:solidFill>
                  <a:schemeClr val="accent4">
                    <a:lumMod val="75000"/>
                  </a:schemeClr>
                </a:solidFill>
              </a:rPr>
              <a:t>Guest OS </a:t>
            </a:r>
            <a:r>
              <a:rPr lang="zh-CN" altLang="zh-CN" sz="1400" dirty="0">
                <a:solidFill>
                  <a:schemeClr val="accent4">
                    <a:lumMod val="75000"/>
                  </a:schemeClr>
                </a:solidFill>
              </a:rPr>
              <a:t>的全部</a:t>
            </a:r>
            <a:r>
              <a:rPr lang="zh-CN" altLang="zh-CN" sz="1400" dirty="0" smtClean="0">
                <a:solidFill>
                  <a:schemeClr val="accent4">
                    <a:lumMod val="75000"/>
                  </a:schemeClr>
                </a:solidFill>
              </a:rPr>
              <a:t>更新。</a:t>
            </a:r>
            <a:endParaRPr lang="en-US" altLang="zh-CN" sz="1400" dirty="0" smtClean="0">
              <a:solidFill>
                <a:schemeClr val="accent4">
                  <a:lumMod val="75000"/>
                </a:schemeClr>
              </a:solidFill>
            </a:endParaRPr>
          </a:p>
          <a:p>
            <a:pPr lvl="1">
              <a:lnSpc>
                <a:spcPct val="125000"/>
              </a:lnSpc>
              <a:buFont typeface="Wingdings" panose="05000000000000000000" pitchFamily="2" charset="2"/>
              <a:buChar char="Ø"/>
            </a:pPr>
            <a:r>
              <a:rPr lang="zh-CN" altLang="zh-CN" sz="1400" dirty="0" smtClean="0">
                <a:solidFill>
                  <a:schemeClr val="accent4">
                    <a:lumMod val="75000"/>
                  </a:schemeClr>
                </a:solidFill>
              </a:rPr>
              <a:t>在</a:t>
            </a:r>
            <a:r>
              <a:rPr lang="zh-CN" altLang="zh-CN" sz="1400" dirty="0">
                <a:solidFill>
                  <a:schemeClr val="accent4">
                    <a:lumMod val="75000"/>
                  </a:schemeClr>
                </a:solidFill>
              </a:rPr>
              <a:t>每个</a:t>
            </a:r>
            <a:r>
              <a:rPr lang="en-US" altLang="zh-CN" sz="1400" dirty="0">
                <a:solidFill>
                  <a:schemeClr val="accent4">
                    <a:lumMod val="75000"/>
                  </a:schemeClr>
                </a:solidFill>
              </a:rPr>
              <a:t>Guest OS </a:t>
            </a:r>
            <a:r>
              <a:rPr lang="zh-CN" altLang="zh-CN" sz="1400" dirty="0">
                <a:solidFill>
                  <a:schemeClr val="accent4">
                    <a:lumMod val="75000"/>
                  </a:schemeClr>
                </a:solidFill>
              </a:rPr>
              <a:t>里，断开不用的虚拟硬件</a:t>
            </a:r>
            <a:r>
              <a:rPr lang="zh-CN" altLang="zh-CN" sz="1400" dirty="0" smtClean="0">
                <a:solidFill>
                  <a:schemeClr val="accent4">
                    <a:lumMod val="75000"/>
                  </a:schemeClr>
                </a:solidFill>
              </a:rPr>
              <a:t>。</a:t>
            </a:r>
            <a:endParaRPr lang="en-US" altLang="zh-CN" sz="1400" dirty="0" smtClean="0">
              <a:solidFill>
                <a:schemeClr val="accent4">
                  <a:lumMod val="75000"/>
                </a:schemeClr>
              </a:solidFill>
            </a:endParaRPr>
          </a:p>
          <a:p>
            <a:pPr lvl="1">
              <a:lnSpc>
                <a:spcPct val="125000"/>
              </a:lnSpc>
              <a:buFont typeface="Wingdings" panose="05000000000000000000" pitchFamily="2" charset="2"/>
              <a:buChar char="Ø"/>
            </a:pPr>
            <a:r>
              <a:rPr lang="zh-CN" altLang="zh-CN" sz="1400" dirty="0" smtClean="0">
                <a:solidFill>
                  <a:schemeClr val="accent4">
                    <a:lumMod val="75000"/>
                  </a:schemeClr>
                </a:solidFill>
              </a:rPr>
              <a:t>为</a:t>
            </a:r>
            <a:r>
              <a:rPr lang="zh-CN" altLang="zh-CN" sz="1400" dirty="0">
                <a:solidFill>
                  <a:schemeClr val="accent4">
                    <a:lumMod val="75000"/>
                  </a:schemeClr>
                </a:solidFill>
              </a:rPr>
              <a:t>每个</a:t>
            </a:r>
            <a:r>
              <a:rPr lang="en-US" altLang="zh-CN" sz="1400" dirty="0">
                <a:solidFill>
                  <a:schemeClr val="accent4">
                    <a:lumMod val="75000"/>
                  </a:schemeClr>
                </a:solidFill>
              </a:rPr>
              <a:t>Guest OS </a:t>
            </a:r>
            <a:r>
              <a:rPr lang="zh-CN" altLang="zh-CN" sz="1400" dirty="0">
                <a:solidFill>
                  <a:schemeClr val="accent4">
                    <a:lumMod val="75000"/>
                  </a:schemeClr>
                </a:solidFill>
              </a:rPr>
              <a:t>采用独立的认证方案，除非有特殊的原因需要两个</a:t>
            </a:r>
            <a:r>
              <a:rPr lang="en-US" altLang="zh-CN" sz="1400" dirty="0">
                <a:solidFill>
                  <a:schemeClr val="accent4">
                    <a:lumMod val="75000"/>
                  </a:schemeClr>
                </a:solidFill>
              </a:rPr>
              <a:t>Guest OS </a:t>
            </a:r>
            <a:r>
              <a:rPr lang="zh-CN" altLang="zh-CN" sz="1400" dirty="0">
                <a:solidFill>
                  <a:schemeClr val="accent4">
                    <a:lumMod val="75000"/>
                  </a:schemeClr>
                </a:solidFill>
              </a:rPr>
              <a:t>共享证书</a:t>
            </a:r>
            <a:r>
              <a:rPr lang="zh-CN" altLang="zh-CN" sz="1400" dirty="0" smtClean="0">
                <a:solidFill>
                  <a:schemeClr val="accent4">
                    <a:lumMod val="75000"/>
                  </a:schemeClr>
                </a:solidFill>
              </a:rPr>
              <a:t>。</a:t>
            </a:r>
            <a:endParaRPr lang="en-US" altLang="zh-CN" sz="1400" dirty="0" smtClean="0">
              <a:solidFill>
                <a:schemeClr val="accent4">
                  <a:lumMod val="75000"/>
                </a:schemeClr>
              </a:solidFill>
            </a:endParaRPr>
          </a:p>
          <a:p>
            <a:pPr lvl="1">
              <a:lnSpc>
                <a:spcPct val="125000"/>
              </a:lnSpc>
              <a:buFont typeface="Wingdings" panose="05000000000000000000" pitchFamily="2" charset="2"/>
              <a:buChar char="Ø"/>
            </a:pPr>
            <a:r>
              <a:rPr lang="zh-CN" altLang="zh-CN" sz="1400" dirty="0" smtClean="0">
                <a:solidFill>
                  <a:schemeClr val="accent4">
                    <a:lumMod val="75000"/>
                  </a:schemeClr>
                </a:solidFill>
              </a:rPr>
              <a:t>确保</a:t>
            </a:r>
            <a:r>
              <a:rPr lang="en-US" altLang="zh-CN" sz="1400" dirty="0">
                <a:solidFill>
                  <a:schemeClr val="accent4">
                    <a:lumMod val="75000"/>
                  </a:schemeClr>
                </a:solidFill>
              </a:rPr>
              <a:t>Guest OS </a:t>
            </a:r>
            <a:r>
              <a:rPr lang="zh-CN" altLang="zh-CN" sz="1400" dirty="0">
                <a:solidFill>
                  <a:schemeClr val="accent4">
                    <a:lumMod val="75000"/>
                  </a:schemeClr>
                </a:solidFill>
              </a:rPr>
              <a:t>的虚拟设备都正确关联到宿主系统的物理设备上，例如在虚拟网卡和物理网卡之间的映射。</a:t>
            </a:r>
            <a:endParaRPr lang="en-US" altLang="zh-CN" sz="1400" dirty="0" smtClean="0">
              <a:solidFill>
                <a:schemeClr val="accent4">
                  <a:lumMod val="75000"/>
                </a:schemeClr>
              </a:solidFill>
              <a:latin typeface="+mn-ea"/>
            </a:endParaRPr>
          </a:p>
        </p:txBody>
      </p:sp>
      <p:sp>
        <p:nvSpPr>
          <p:cNvPr id="3" name="TextBox 16"/>
          <p:cNvSpPr txBox="1"/>
          <p:nvPr/>
        </p:nvSpPr>
        <p:spPr>
          <a:xfrm>
            <a:off x="2208581"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4</a:t>
            </a:r>
            <a:r>
              <a:rPr lang="zh-CN" altLang="en-US" dirty="0" smtClean="0">
                <a:solidFill>
                  <a:schemeClr val="bg2"/>
                </a:solidFill>
              </a:rPr>
              <a:t>节 网络虚拟化的安全</a:t>
            </a:r>
            <a:endParaRPr lang="zh-CN" altLang="en-US" dirty="0">
              <a:solidFill>
                <a:schemeClr val="bg2"/>
              </a:solidFill>
            </a:endParaRPr>
          </a:p>
        </p:txBody>
      </p:sp>
      <p:sp>
        <p:nvSpPr>
          <p:cNvPr id="4" name="矩形 3"/>
          <p:cNvSpPr/>
          <p:nvPr/>
        </p:nvSpPr>
        <p:spPr>
          <a:xfrm>
            <a:off x="0" y="476672"/>
            <a:ext cx="2987824" cy="369332"/>
          </a:xfrm>
          <a:prstGeom prst="rect">
            <a:avLst/>
          </a:prstGeom>
        </p:spPr>
        <p:txBody>
          <a:bodyPr wrap="square">
            <a:spAutoFit/>
          </a:bodyPr>
          <a:lstStyle/>
          <a:p>
            <a:r>
              <a:rPr lang="en-US" altLang="zh-CN" b="1" dirty="0" smtClean="0">
                <a:solidFill>
                  <a:schemeClr val="bg2"/>
                </a:solidFill>
                <a:latin typeface="+mn-ea"/>
              </a:rPr>
              <a:t>9.4.3  </a:t>
            </a:r>
            <a:r>
              <a:rPr lang="zh-CN" altLang="en-US" b="1" dirty="0" smtClean="0">
                <a:solidFill>
                  <a:schemeClr val="bg2"/>
                </a:solidFill>
                <a:latin typeface="+mn-ea"/>
              </a:rPr>
              <a:t>网络虚拟化安全策略</a:t>
            </a:r>
            <a:endParaRPr lang="en-US" altLang="zh-CN" b="1" dirty="0">
              <a:solidFill>
                <a:schemeClr val="bg2"/>
              </a:solidFill>
              <a:latin typeface="+mn-ea"/>
            </a:endParaRPr>
          </a:p>
        </p:txBody>
      </p:sp>
      <p:sp>
        <p:nvSpPr>
          <p:cNvPr id="5" name="五边形 4"/>
          <p:cNvSpPr/>
          <p:nvPr/>
        </p:nvSpPr>
        <p:spPr>
          <a:xfrm>
            <a:off x="-9619" y="1268760"/>
            <a:ext cx="2333615"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虚拟化安全建议</a:t>
            </a:r>
            <a:endParaRPr lang="zh-CN" altLang="en-US" sz="1600" dirty="0">
              <a:solidFill>
                <a:schemeClr val="bg2"/>
              </a:solidFill>
            </a:endParaRPr>
          </a:p>
        </p:txBody>
      </p:sp>
    </p:spTree>
    <p:extLst>
      <p:ext uri="{BB962C8B-B14F-4D97-AF65-F5344CB8AC3E}">
        <p14:creationId xmlns:p14="http://schemas.microsoft.com/office/powerpoint/2010/main" val="950488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95536" y="1988840"/>
            <a:ext cx="7920880" cy="2258651"/>
          </a:xfrm>
        </p:spPr>
        <p:txBody>
          <a:bodyPr>
            <a:noAutofit/>
          </a:bodyPr>
          <a:lstStyle/>
          <a:p>
            <a:pPr>
              <a:lnSpc>
                <a:spcPct val="150000"/>
              </a:lnSpc>
              <a:buFont typeface="Wingdings" panose="05000000000000000000" pitchFamily="2" charset="2"/>
              <a:buChar char="n"/>
            </a:pPr>
            <a:r>
              <a:rPr lang="zh-CN" altLang="zh-CN" sz="1600" dirty="0" smtClean="0">
                <a:solidFill>
                  <a:schemeClr val="accent4">
                    <a:lumMod val="75000"/>
                  </a:schemeClr>
                </a:solidFill>
              </a:rPr>
              <a:t>虚拟</a:t>
            </a:r>
            <a:r>
              <a:rPr lang="zh-CN" altLang="zh-CN" sz="1600" dirty="0">
                <a:solidFill>
                  <a:schemeClr val="accent4">
                    <a:lumMod val="75000"/>
                  </a:schemeClr>
                </a:solidFill>
              </a:rPr>
              <a:t>化系统安全规划</a:t>
            </a:r>
          </a:p>
          <a:p>
            <a:pPr>
              <a:lnSpc>
                <a:spcPct val="150000"/>
              </a:lnSpc>
              <a:buFont typeface="Wingdings" panose="05000000000000000000" pitchFamily="2" charset="2"/>
              <a:buChar char="n"/>
            </a:pPr>
            <a:r>
              <a:rPr lang="zh-CN" altLang="zh-CN" sz="1600" dirty="0" smtClean="0">
                <a:solidFill>
                  <a:schemeClr val="accent4">
                    <a:lumMod val="75000"/>
                  </a:schemeClr>
                </a:solidFill>
              </a:rPr>
              <a:t>虚拟</a:t>
            </a:r>
            <a:r>
              <a:rPr lang="zh-CN" altLang="zh-CN" sz="1600" dirty="0">
                <a:solidFill>
                  <a:schemeClr val="accent4">
                    <a:lumMod val="75000"/>
                  </a:schemeClr>
                </a:solidFill>
              </a:rPr>
              <a:t>化系统安全设计</a:t>
            </a:r>
          </a:p>
          <a:p>
            <a:pPr>
              <a:lnSpc>
                <a:spcPct val="150000"/>
              </a:lnSpc>
              <a:buFont typeface="Wingdings" panose="05000000000000000000" pitchFamily="2" charset="2"/>
              <a:buChar char="n"/>
            </a:pPr>
            <a:r>
              <a:rPr lang="zh-CN" altLang="zh-CN" sz="1600" dirty="0" smtClean="0">
                <a:solidFill>
                  <a:schemeClr val="accent4">
                    <a:lumMod val="75000"/>
                  </a:schemeClr>
                </a:solidFill>
              </a:rPr>
              <a:t>虚拟</a:t>
            </a:r>
            <a:r>
              <a:rPr lang="zh-CN" altLang="zh-CN" sz="1600" dirty="0">
                <a:solidFill>
                  <a:schemeClr val="accent4">
                    <a:lumMod val="75000"/>
                  </a:schemeClr>
                </a:solidFill>
              </a:rPr>
              <a:t>化系统安全实施</a:t>
            </a:r>
          </a:p>
          <a:p>
            <a:pPr>
              <a:lnSpc>
                <a:spcPct val="150000"/>
              </a:lnSpc>
              <a:buFont typeface="Wingdings" panose="05000000000000000000" pitchFamily="2" charset="2"/>
              <a:buChar char="n"/>
            </a:pPr>
            <a:r>
              <a:rPr lang="zh-CN" altLang="zh-CN" sz="1600" dirty="0" smtClean="0">
                <a:solidFill>
                  <a:schemeClr val="accent4">
                    <a:lumMod val="75000"/>
                  </a:schemeClr>
                </a:solidFill>
              </a:rPr>
              <a:t>虚拟</a:t>
            </a:r>
            <a:r>
              <a:rPr lang="zh-CN" altLang="zh-CN" sz="1600" dirty="0">
                <a:solidFill>
                  <a:schemeClr val="accent4">
                    <a:lumMod val="75000"/>
                  </a:schemeClr>
                </a:solidFill>
              </a:rPr>
              <a:t>化系统安全运</a:t>
            </a:r>
            <a:r>
              <a:rPr lang="zh-CN" altLang="zh-CN" sz="1600" dirty="0" smtClean="0">
                <a:solidFill>
                  <a:schemeClr val="accent4">
                    <a:lumMod val="75000"/>
                  </a:schemeClr>
                </a:solidFill>
              </a:rPr>
              <a:t>维</a:t>
            </a:r>
            <a:endParaRPr lang="zh-CN" altLang="zh-CN" sz="1600" dirty="0">
              <a:solidFill>
                <a:schemeClr val="accent4">
                  <a:lumMod val="75000"/>
                </a:schemeClr>
              </a:solidFill>
            </a:endParaRPr>
          </a:p>
        </p:txBody>
      </p:sp>
      <p:sp>
        <p:nvSpPr>
          <p:cNvPr id="3" name="TextBox 16"/>
          <p:cNvSpPr txBox="1"/>
          <p:nvPr/>
        </p:nvSpPr>
        <p:spPr>
          <a:xfrm>
            <a:off x="2208581"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4</a:t>
            </a:r>
            <a:r>
              <a:rPr lang="zh-CN" altLang="en-US" dirty="0" smtClean="0">
                <a:solidFill>
                  <a:schemeClr val="bg2"/>
                </a:solidFill>
              </a:rPr>
              <a:t>节 网络虚拟化的安全</a:t>
            </a:r>
            <a:endParaRPr lang="zh-CN" altLang="en-US" dirty="0">
              <a:solidFill>
                <a:schemeClr val="bg2"/>
              </a:solidFill>
            </a:endParaRPr>
          </a:p>
        </p:txBody>
      </p:sp>
      <p:sp>
        <p:nvSpPr>
          <p:cNvPr id="4" name="矩形 3"/>
          <p:cNvSpPr/>
          <p:nvPr/>
        </p:nvSpPr>
        <p:spPr>
          <a:xfrm>
            <a:off x="0" y="476672"/>
            <a:ext cx="2987824" cy="369332"/>
          </a:xfrm>
          <a:prstGeom prst="rect">
            <a:avLst/>
          </a:prstGeom>
        </p:spPr>
        <p:txBody>
          <a:bodyPr wrap="square">
            <a:spAutoFit/>
          </a:bodyPr>
          <a:lstStyle/>
          <a:p>
            <a:r>
              <a:rPr lang="en-US" altLang="zh-CN" b="1" dirty="0" smtClean="0">
                <a:solidFill>
                  <a:schemeClr val="bg2"/>
                </a:solidFill>
                <a:latin typeface="+mn-ea"/>
              </a:rPr>
              <a:t>9.4.3  </a:t>
            </a:r>
            <a:r>
              <a:rPr lang="zh-CN" altLang="en-US" b="1" dirty="0" smtClean="0">
                <a:solidFill>
                  <a:schemeClr val="bg2"/>
                </a:solidFill>
                <a:latin typeface="+mn-ea"/>
              </a:rPr>
              <a:t>网络虚拟化安全策略</a:t>
            </a:r>
            <a:endParaRPr lang="en-US" altLang="zh-CN" b="1" dirty="0">
              <a:solidFill>
                <a:schemeClr val="bg2"/>
              </a:solidFill>
              <a:latin typeface="+mn-ea"/>
            </a:endParaRPr>
          </a:p>
        </p:txBody>
      </p:sp>
      <p:sp>
        <p:nvSpPr>
          <p:cNvPr id="5" name="五边形 4"/>
          <p:cNvSpPr/>
          <p:nvPr/>
        </p:nvSpPr>
        <p:spPr>
          <a:xfrm>
            <a:off x="-9619" y="1268760"/>
            <a:ext cx="2781419"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dirty="0">
                <a:solidFill>
                  <a:schemeClr val="bg2"/>
                </a:solidFill>
              </a:rPr>
              <a:t>网络虚拟化安全规划和部署</a:t>
            </a:r>
            <a:endParaRPr lang="zh-CN" altLang="en-US" sz="1600" dirty="0">
              <a:solidFill>
                <a:schemeClr val="bg2"/>
              </a:solidFill>
            </a:endParaRPr>
          </a:p>
        </p:txBody>
      </p:sp>
    </p:spTree>
    <p:extLst>
      <p:ext uri="{BB962C8B-B14F-4D97-AF65-F5344CB8AC3E}">
        <p14:creationId xmlns:p14="http://schemas.microsoft.com/office/powerpoint/2010/main" val="1609201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chemeClr val="accent4">
                    <a:lumMod val="75000"/>
                  </a:schemeClr>
                </a:solidFill>
              </a:rPr>
              <a:t>9.5 </a:t>
            </a:r>
            <a:r>
              <a:rPr lang="zh-CN" altLang="en-US" dirty="0" smtClean="0">
                <a:solidFill>
                  <a:schemeClr val="accent4">
                    <a:lumMod val="75000"/>
                  </a:schemeClr>
                </a:solidFill>
              </a:rPr>
              <a:t>移动通信接入安全</a:t>
            </a:r>
            <a:endParaRPr lang="zh-CN" altLang="en-US" dirty="0">
              <a:solidFill>
                <a:schemeClr val="accent4">
                  <a:lumMod val="75000"/>
                </a:schemeClr>
              </a:solidFill>
            </a:endParaRPr>
          </a:p>
        </p:txBody>
      </p:sp>
      <p:sp>
        <p:nvSpPr>
          <p:cNvPr id="13" name="TextBox 12"/>
          <p:cNvSpPr txBox="1"/>
          <p:nvPr/>
        </p:nvSpPr>
        <p:spPr>
          <a:xfrm>
            <a:off x="3779912" y="3287458"/>
            <a:ext cx="3816424" cy="3274166"/>
          </a:xfrm>
          <a:prstGeom prst="rect">
            <a:avLst/>
          </a:prstGeom>
          <a:noFill/>
        </p:spPr>
        <p:txBody>
          <a:bodyPr wrap="square" rtlCol="0">
            <a:spAutoFit/>
          </a:bodyPr>
          <a:lstStyle/>
          <a:p>
            <a:pPr>
              <a:lnSpc>
                <a:spcPct val="160000"/>
              </a:lnSpc>
            </a:pPr>
            <a:r>
              <a:rPr lang="en-US" altLang="zh-CN" sz="2200" b="0" kern="1200" dirty="0" smtClean="0">
                <a:solidFill>
                  <a:schemeClr val="accent4">
                    <a:lumMod val="75000"/>
                  </a:schemeClr>
                </a:solidFill>
                <a:effectLst/>
                <a:latin typeface="+mn-ea"/>
              </a:rPr>
              <a:t>9.5.1  2G</a:t>
            </a:r>
            <a:r>
              <a:rPr lang="zh-CN" altLang="en-US" sz="2200" b="0" kern="1200" dirty="0" smtClean="0">
                <a:solidFill>
                  <a:schemeClr val="accent4">
                    <a:lumMod val="75000"/>
                  </a:schemeClr>
                </a:solidFill>
                <a:effectLst/>
                <a:latin typeface="+mn-ea"/>
              </a:rPr>
              <a:t>移动通信及安全</a:t>
            </a:r>
            <a:endParaRPr lang="en-US" altLang="zh-CN" sz="2200" b="0" kern="1200" dirty="0" smtClean="0">
              <a:solidFill>
                <a:schemeClr val="accent4">
                  <a:lumMod val="75000"/>
                </a:schemeClr>
              </a:solidFill>
              <a:effectLst/>
              <a:latin typeface="+mn-ea"/>
            </a:endParaRPr>
          </a:p>
          <a:p>
            <a:pPr>
              <a:lnSpc>
                <a:spcPct val="160000"/>
              </a:lnSpc>
            </a:pPr>
            <a:r>
              <a:rPr lang="en-US" altLang="zh-CN" sz="2200" dirty="0" smtClean="0">
                <a:solidFill>
                  <a:schemeClr val="accent4">
                    <a:lumMod val="75000"/>
                  </a:schemeClr>
                </a:solidFill>
                <a:latin typeface="+mn-ea"/>
              </a:rPr>
              <a:t>9.5.2  3G</a:t>
            </a:r>
            <a:r>
              <a:rPr lang="zh-CN" altLang="en-US" sz="2200" dirty="0" smtClean="0">
                <a:solidFill>
                  <a:schemeClr val="accent4">
                    <a:lumMod val="75000"/>
                  </a:schemeClr>
                </a:solidFill>
                <a:latin typeface="+mn-ea"/>
              </a:rPr>
              <a:t>移动通信及威胁</a:t>
            </a:r>
            <a:endParaRPr lang="en-US" altLang="zh-CN" sz="2200" dirty="0" smtClean="0">
              <a:solidFill>
                <a:schemeClr val="accent4">
                  <a:lumMod val="75000"/>
                </a:schemeClr>
              </a:solidFill>
              <a:latin typeface="+mn-ea"/>
            </a:endParaRPr>
          </a:p>
          <a:p>
            <a:pPr>
              <a:lnSpc>
                <a:spcPct val="160000"/>
              </a:lnSpc>
            </a:pPr>
            <a:r>
              <a:rPr lang="en-US" altLang="zh-CN" sz="2200" b="0" dirty="0" smtClean="0">
                <a:solidFill>
                  <a:schemeClr val="accent4">
                    <a:lumMod val="75000"/>
                  </a:schemeClr>
                </a:solidFill>
                <a:latin typeface="+mn-ea"/>
              </a:rPr>
              <a:t>9.5.3  3G</a:t>
            </a:r>
            <a:r>
              <a:rPr lang="zh-CN" altLang="en-US" sz="2200" b="0" dirty="0" smtClean="0">
                <a:solidFill>
                  <a:schemeClr val="accent4">
                    <a:lumMod val="75000"/>
                  </a:schemeClr>
                </a:solidFill>
                <a:latin typeface="+mn-ea"/>
              </a:rPr>
              <a:t>移动通信安全需求</a:t>
            </a:r>
            <a:endParaRPr lang="en-US" altLang="zh-CN" sz="2200" b="0" dirty="0" smtClean="0">
              <a:solidFill>
                <a:schemeClr val="accent4">
                  <a:lumMod val="75000"/>
                </a:schemeClr>
              </a:solidFill>
              <a:latin typeface="+mn-ea"/>
            </a:endParaRPr>
          </a:p>
          <a:p>
            <a:pPr>
              <a:lnSpc>
                <a:spcPct val="160000"/>
              </a:lnSpc>
            </a:pPr>
            <a:r>
              <a:rPr lang="en-US" altLang="zh-CN" sz="2200" dirty="0" smtClean="0">
                <a:solidFill>
                  <a:schemeClr val="accent4">
                    <a:lumMod val="75000"/>
                  </a:schemeClr>
                </a:solidFill>
                <a:latin typeface="+mn-ea"/>
              </a:rPr>
              <a:t>9.5.4  3G</a:t>
            </a:r>
            <a:r>
              <a:rPr lang="zh-CN" altLang="en-US" sz="2200" dirty="0" smtClean="0">
                <a:solidFill>
                  <a:schemeClr val="accent4">
                    <a:lumMod val="75000"/>
                  </a:schemeClr>
                </a:solidFill>
                <a:latin typeface="+mn-ea"/>
              </a:rPr>
              <a:t>移动通信安全体系</a:t>
            </a:r>
            <a:endParaRPr lang="en-US" altLang="zh-CN" sz="2200" dirty="0">
              <a:solidFill>
                <a:schemeClr val="accent4">
                  <a:lumMod val="75000"/>
                </a:schemeClr>
              </a:solidFill>
              <a:latin typeface="+mn-ea"/>
            </a:endParaRPr>
          </a:p>
          <a:p>
            <a:pPr>
              <a:lnSpc>
                <a:spcPct val="160000"/>
              </a:lnSpc>
            </a:pPr>
            <a:r>
              <a:rPr lang="en-US" altLang="zh-CN" sz="2200" dirty="0" smtClean="0">
                <a:solidFill>
                  <a:schemeClr val="accent4">
                    <a:lumMod val="75000"/>
                  </a:schemeClr>
                </a:solidFill>
                <a:latin typeface="+mn-ea"/>
              </a:rPr>
              <a:t>9.5.5  4G</a:t>
            </a:r>
            <a:r>
              <a:rPr lang="zh-CN" altLang="en-US" sz="2200" dirty="0" smtClean="0">
                <a:solidFill>
                  <a:schemeClr val="accent4">
                    <a:lumMod val="75000"/>
                  </a:schemeClr>
                </a:solidFill>
                <a:latin typeface="+mn-ea"/>
              </a:rPr>
              <a:t>移动通信概述</a:t>
            </a:r>
            <a:endParaRPr lang="en-US" altLang="zh-CN" sz="2200" dirty="0" smtClean="0">
              <a:solidFill>
                <a:schemeClr val="accent4">
                  <a:lumMod val="75000"/>
                </a:schemeClr>
              </a:solidFill>
              <a:latin typeface="+mn-ea"/>
            </a:endParaRPr>
          </a:p>
          <a:p>
            <a:pPr>
              <a:lnSpc>
                <a:spcPct val="160000"/>
              </a:lnSpc>
            </a:pPr>
            <a:r>
              <a:rPr lang="en-US" altLang="zh-CN" sz="2200" dirty="0" smtClean="0">
                <a:solidFill>
                  <a:schemeClr val="accent4">
                    <a:lumMod val="75000"/>
                  </a:schemeClr>
                </a:solidFill>
                <a:latin typeface="+mn-ea"/>
              </a:rPr>
              <a:t>9.5.6  4G</a:t>
            </a:r>
            <a:r>
              <a:rPr lang="zh-CN" altLang="en-US" sz="2200" dirty="0" smtClean="0">
                <a:solidFill>
                  <a:schemeClr val="accent4">
                    <a:lumMod val="75000"/>
                  </a:schemeClr>
                </a:solidFill>
                <a:latin typeface="+mn-ea"/>
              </a:rPr>
              <a:t>移动通信安全</a:t>
            </a:r>
            <a:endParaRPr lang="zh-CN" altLang="en-US" sz="2200" b="0" dirty="0">
              <a:solidFill>
                <a:schemeClr val="accent4">
                  <a:lumMod val="75000"/>
                </a:schemeClr>
              </a:solidFill>
              <a:latin typeface="+mn-ea"/>
            </a:endParaRPr>
          </a:p>
        </p:txBody>
      </p:sp>
    </p:spTree>
    <p:extLst>
      <p:ext uri="{BB962C8B-B14F-4D97-AF65-F5344CB8AC3E}">
        <p14:creationId xmlns:p14="http://schemas.microsoft.com/office/powerpoint/2010/main" val="2610245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67544" y="1988840"/>
            <a:ext cx="8136904" cy="2376264"/>
          </a:xfrm>
        </p:spPr>
        <p:txBody>
          <a:bodyPr>
            <a:normAutofit/>
          </a:bodyPr>
          <a:lstStyle/>
          <a:p>
            <a:pPr>
              <a:lnSpc>
                <a:spcPct val="150000"/>
              </a:lnSpc>
              <a:buFont typeface="Wingdings" panose="05000000000000000000" pitchFamily="2" charset="2"/>
              <a:buChar char="n"/>
            </a:pPr>
            <a:r>
              <a:rPr lang="zh-CN" altLang="zh-CN" sz="1800" b="1" dirty="0" smtClean="0">
                <a:solidFill>
                  <a:schemeClr val="accent4">
                    <a:lumMod val="75000"/>
                  </a:schemeClr>
                </a:solidFill>
              </a:rPr>
              <a:t>主要优点</a:t>
            </a:r>
            <a:r>
              <a:rPr lang="zh-CN" altLang="en-US" sz="1800" b="1" dirty="0" smtClean="0">
                <a:solidFill>
                  <a:schemeClr val="accent4">
                    <a:lumMod val="75000"/>
                  </a:schemeClr>
                </a:solidFill>
              </a:rPr>
              <a:t>：</a:t>
            </a:r>
            <a:r>
              <a:rPr lang="zh-CN" altLang="zh-CN" sz="1800" dirty="0" smtClean="0">
                <a:solidFill>
                  <a:schemeClr val="accent4">
                    <a:lumMod val="75000"/>
                  </a:schemeClr>
                </a:solidFill>
              </a:rPr>
              <a:t>透明性</a:t>
            </a:r>
            <a:r>
              <a:rPr lang="zh-CN" altLang="zh-CN" sz="1800" dirty="0">
                <a:solidFill>
                  <a:schemeClr val="accent4">
                    <a:lumMod val="75000"/>
                  </a:schemeClr>
                </a:solidFill>
              </a:rPr>
              <a:t>。也就是说，安全服务的提供不需要应用程序、其他通信层次和网络部件做任何改动。</a:t>
            </a:r>
          </a:p>
          <a:p>
            <a:pPr>
              <a:lnSpc>
                <a:spcPct val="150000"/>
              </a:lnSpc>
              <a:buClr>
                <a:schemeClr val="accent4">
                  <a:lumMod val="75000"/>
                </a:schemeClr>
              </a:buClr>
              <a:buFont typeface="Wingdings" panose="05000000000000000000" pitchFamily="2" charset="2"/>
              <a:buChar char="n"/>
            </a:pPr>
            <a:r>
              <a:rPr lang="zh-CN" altLang="zh-CN" sz="1800" b="1" dirty="0" smtClean="0">
                <a:solidFill>
                  <a:schemeClr val="accent4">
                    <a:lumMod val="75000"/>
                  </a:schemeClr>
                </a:solidFill>
              </a:rPr>
              <a:t>主要缺点</a:t>
            </a:r>
            <a:r>
              <a:rPr lang="zh-CN" altLang="en-US" sz="1800" b="1" dirty="0" smtClean="0">
                <a:solidFill>
                  <a:schemeClr val="accent4">
                    <a:lumMod val="75000"/>
                  </a:schemeClr>
                </a:solidFill>
              </a:rPr>
              <a:t>：</a:t>
            </a:r>
            <a:r>
              <a:rPr lang="zh-CN" altLang="zh-CN" sz="1800" dirty="0" smtClean="0">
                <a:solidFill>
                  <a:schemeClr val="accent4">
                    <a:lumMod val="75000"/>
                  </a:schemeClr>
                </a:solidFill>
              </a:rPr>
              <a:t>网络层</a:t>
            </a:r>
            <a:r>
              <a:rPr lang="zh-CN" altLang="zh-CN" sz="1800" dirty="0">
                <a:solidFill>
                  <a:schemeClr val="accent4">
                    <a:lumMod val="75000"/>
                  </a:schemeClr>
                </a:solidFill>
              </a:rPr>
              <a:t>一般对属于不同进程和相应条例的包不做区别。对所有去往同一地址的包，它将按照</a:t>
            </a:r>
            <a:r>
              <a:rPr lang="zh-CN" altLang="zh-CN" sz="1800" dirty="0">
                <a:solidFill>
                  <a:srgbClr val="FF0000"/>
                </a:solidFill>
              </a:rPr>
              <a:t>相同的加密密钥和访问控制策略</a:t>
            </a:r>
            <a:r>
              <a:rPr lang="zh-CN" altLang="zh-CN" sz="1800" dirty="0">
                <a:solidFill>
                  <a:schemeClr val="accent4">
                    <a:lumMod val="75000"/>
                  </a:schemeClr>
                </a:solidFill>
              </a:rPr>
              <a:t>来处理。这可能导致提供不了所需的功能，也可能导致性能下降</a:t>
            </a:r>
            <a:r>
              <a:rPr lang="zh-CN" altLang="zh-CN" sz="1800" dirty="0" smtClean="0">
                <a:solidFill>
                  <a:schemeClr val="accent4">
                    <a:lumMod val="75000"/>
                  </a:schemeClr>
                </a:solidFill>
              </a:rPr>
              <a:t>。</a:t>
            </a:r>
            <a:endParaRPr lang="zh-CN" altLang="en-US" dirty="0"/>
          </a:p>
        </p:txBody>
      </p:sp>
      <p:sp>
        <p:nvSpPr>
          <p:cNvPr id="3" name="五边形 2"/>
          <p:cNvSpPr/>
          <p:nvPr/>
        </p:nvSpPr>
        <p:spPr>
          <a:xfrm>
            <a:off x="-9618" y="1268760"/>
            <a:ext cx="2205354"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dirty="0">
                <a:solidFill>
                  <a:schemeClr val="bg2"/>
                </a:solidFill>
              </a:rPr>
              <a:t>网络层的安全性特征</a:t>
            </a:r>
            <a:endParaRPr lang="zh-CN" altLang="en-US" sz="1600" dirty="0">
              <a:solidFill>
                <a:schemeClr val="bg2"/>
              </a:solidFill>
            </a:endParaRPr>
          </a:p>
        </p:txBody>
      </p:sp>
      <p:sp>
        <p:nvSpPr>
          <p:cNvPr id="5" name="文本框 4"/>
          <p:cNvSpPr txBox="1"/>
          <p:nvPr/>
        </p:nvSpPr>
        <p:spPr>
          <a:xfrm>
            <a:off x="0" y="476052"/>
            <a:ext cx="2843808" cy="369332"/>
          </a:xfrm>
          <a:prstGeom prst="rect">
            <a:avLst/>
          </a:prstGeom>
          <a:noFill/>
        </p:spPr>
        <p:txBody>
          <a:bodyPr wrap="square" rtlCol="0">
            <a:spAutoFit/>
          </a:bodyPr>
          <a:lstStyle/>
          <a:p>
            <a:r>
              <a:rPr lang="en-US" altLang="zh-CN" b="1" dirty="0">
                <a:solidFill>
                  <a:schemeClr val="bg2"/>
                </a:solidFill>
                <a:latin typeface="+mn-ea"/>
              </a:rPr>
              <a:t>9.1.1 </a:t>
            </a:r>
            <a:r>
              <a:rPr lang="zh-CN" altLang="en-US" b="1" dirty="0">
                <a:solidFill>
                  <a:schemeClr val="bg2"/>
                </a:solidFill>
                <a:latin typeface="+mn-ea"/>
              </a:rPr>
              <a:t>网络层安全威胁</a:t>
            </a:r>
            <a:endParaRPr lang="en-US" altLang="zh-CN" b="1" dirty="0">
              <a:solidFill>
                <a:schemeClr val="bg2"/>
              </a:solidFill>
              <a:latin typeface="+mn-ea"/>
            </a:endParaRPr>
          </a:p>
        </p:txBody>
      </p:sp>
    </p:spTree>
    <p:extLst>
      <p:ext uri="{BB962C8B-B14F-4D97-AF65-F5344CB8AC3E}">
        <p14:creationId xmlns:p14="http://schemas.microsoft.com/office/powerpoint/2010/main" val="27236502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208582"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5</a:t>
            </a:r>
            <a:r>
              <a:rPr lang="zh-CN" altLang="en-US" dirty="0" smtClean="0">
                <a:solidFill>
                  <a:schemeClr val="bg2"/>
                </a:solidFill>
              </a:rPr>
              <a:t>节 移动通信接入安全</a:t>
            </a:r>
            <a:endParaRPr lang="zh-CN" altLang="en-US" dirty="0">
              <a:solidFill>
                <a:schemeClr val="bg2"/>
              </a:solidFill>
            </a:endParaRPr>
          </a:p>
        </p:txBody>
      </p:sp>
      <p:sp>
        <p:nvSpPr>
          <p:cNvPr id="4" name="矩形 3"/>
          <p:cNvSpPr/>
          <p:nvPr/>
        </p:nvSpPr>
        <p:spPr>
          <a:xfrm>
            <a:off x="0" y="476672"/>
            <a:ext cx="3059832" cy="369332"/>
          </a:xfrm>
          <a:prstGeom prst="rect">
            <a:avLst/>
          </a:prstGeom>
        </p:spPr>
        <p:txBody>
          <a:bodyPr wrap="square">
            <a:spAutoFit/>
          </a:bodyPr>
          <a:lstStyle/>
          <a:p>
            <a:r>
              <a:rPr lang="en-US" altLang="zh-CN" b="1" dirty="0" smtClean="0">
                <a:solidFill>
                  <a:schemeClr val="bg2"/>
                </a:solidFill>
                <a:latin typeface="+mn-ea"/>
              </a:rPr>
              <a:t>9.5.1 2G</a:t>
            </a:r>
            <a:r>
              <a:rPr lang="zh-CN" altLang="en-US" b="1" dirty="0">
                <a:solidFill>
                  <a:schemeClr val="bg2"/>
                </a:solidFill>
                <a:latin typeface="+mn-ea"/>
              </a:rPr>
              <a:t>移动通信及</a:t>
            </a:r>
            <a:r>
              <a:rPr lang="zh-CN" altLang="en-US" b="1" dirty="0" smtClean="0">
                <a:solidFill>
                  <a:schemeClr val="bg2"/>
                </a:solidFill>
                <a:latin typeface="+mn-ea"/>
              </a:rPr>
              <a:t>安全</a:t>
            </a:r>
            <a:endParaRPr lang="en-US" altLang="zh-CN" b="1" dirty="0">
              <a:solidFill>
                <a:schemeClr val="bg2"/>
              </a:solidFill>
              <a:latin typeface="+mn-ea"/>
            </a:endParaRPr>
          </a:p>
        </p:txBody>
      </p:sp>
      <p:sp>
        <p:nvSpPr>
          <p:cNvPr id="5" name="文本框 4"/>
          <p:cNvSpPr txBox="1"/>
          <p:nvPr/>
        </p:nvSpPr>
        <p:spPr>
          <a:xfrm>
            <a:off x="0" y="1340768"/>
            <a:ext cx="1691680" cy="338554"/>
          </a:xfrm>
          <a:prstGeom prst="rect">
            <a:avLst/>
          </a:prstGeom>
          <a:noFill/>
        </p:spPr>
        <p:txBody>
          <a:bodyPr wrap="square" rtlCol="0">
            <a:spAutoFit/>
          </a:bodyPr>
          <a:lstStyle/>
          <a:p>
            <a:r>
              <a:rPr lang="en-US" altLang="zh-CN" sz="1600" dirty="0" smtClean="0">
                <a:solidFill>
                  <a:schemeClr val="bg2"/>
                </a:solidFill>
              </a:rPr>
              <a:t>2G</a:t>
            </a:r>
            <a:r>
              <a:rPr lang="zh-CN" altLang="en-US" sz="1600" dirty="0" smtClean="0">
                <a:solidFill>
                  <a:schemeClr val="bg2"/>
                </a:solidFill>
              </a:rPr>
              <a:t>概述</a:t>
            </a:r>
            <a:endParaRPr lang="zh-CN" altLang="en-US" sz="1600" dirty="0">
              <a:solidFill>
                <a:schemeClr val="bg2"/>
              </a:solidFill>
            </a:endParaRPr>
          </a:p>
        </p:txBody>
      </p:sp>
      <p:sp>
        <p:nvSpPr>
          <p:cNvPr id="6" name="Rectangle 1"/>
          <p:cNvSpPr>
            <a:spLocks noGrp="1" noChangeArrowheads="1"/>
          </p:cNvSpPr>
          <p:nvPr>
            <p:ph sz="quarter" idx="13"/>
          </p:nvPr>
        </p:nvSpPr>
        <p:spPr bwMode="auto">
          <a:xfrm>
            <a:off x="395536" y="1916832"/>
            <a:ext cx="8136904"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2G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，是第二代</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(Second Generation)</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移动通信技术规格的简称，相对于前一代直接以类比方式进行语音传输，</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2G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移动通信系统对语音系以数字化方式传输，除具有通话功能外，某些系统并引入了短信（</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SMS</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Short message service</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）功能。</a:t>
            </a:r>
            <a:endPar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lvl="0" eaLnBrk="0" fontAlgn="base" hangingPunct="0">
              <a:lnSpc>
                <a:spcPct val="150000"/>
              </a:lnSpc>
              <a:spcBef>
                <a:spcPct val="0"/>
              </a:spcBef>
              <a:spcAft>
                <a:spcPct val="0"/>
              </a:spcAft>
              <a:buFont typeface="Wingdings" panose="05000000000000000000" pitchFamily="2" charset="2"/>
              <a:buChar char="n"/>
            </a:pPr>
            <a:r>
              <a:rPr lang="en-US" altLang="zh-CN" sz="1800" dirty="0" smtClean="0">
                <a:solidFill>
                  <a:schemeClr val="accent4">
                    <a:lumMod val="75000"/>
                  </a:schemeClr>
                </a:solidFill>
                <a:latin typeface="+mn-ea"/>
              </a:rPr>
              <a:t>2G</a:t>
            </a:r>
            <a:r>
              <a:rPr lang="zh-CN" altLang="zh-CN" sz="1800" dirty="0">
                <a:solidFill>
                  <a:schemeClr val="accent4">
                    <a:lumMod val="75000"/>
                  </a:schemeClr>
                </a:solidFill>
                <a:latin typeface="+mn-ea"/>
              </a:rPr>
              <a:t>采用多路复用（</a:t>
            </a:r>
            <a:r>
              <a:rPr lang="en-US" altLang="zh-CN" sz="1800" dirty="0">
                <a:solidFill>
                  <a:schemeClr val="accent4">
                    <a:lumMod val="75000"/>
                  </a:schemeClr>
                </a:solidFill>
                <a:latin typeface="+mn-ea"/>
              </a:rPr>
              <a:t>Multiplexing</a:t>
            </a:r>
            <a:r>
              <a:rPr lang="zh-CN" altLang="zh-CN" sz="1800" dirty="0">
                <a:solidFill>
                  <a:schemeClr val="accent4">
                    <a:lumMod val="75000"/>
                  </a:schemeClr>
                </a:solidFill>
                <a:latin typeface="+mn-ea"/>
              </a:rPr>
              <a:t>）技术，该技术可分成两类，一种是基于</a:t>
            </a:r>
            <a:r>
              <a:rPr lang="en-US" altLang="zh-CN" sz="1800" dirty="0">
                <a:solidFill>
                  <a:schemeClr val="accent4">
                    <a:lumMod val="75000"/>
                  </a:schemeClr>
                </a:solidFill>
                <a:latin typeface="+mn-ea"/>
              </a:rPr>
              <a:t>TDMA</a:t>
            </a:r>
            <a:r>
              <a:rPr lang="zh-CN" altLang="zh-CN" sz="1800" dirty="0">
                <a:solidFill>
                  <a:schemeClr val="accent4">
                    <a:lumMod val="75000"/>
                  </a:schemeClr>
                </a:solidFill>
                <a:latin typeface="+mn-ea"/>
              </a:rPr>
              <a:t>所发展出来的系统，以</a:t>
            </a:r>
            <a:r>
              <a:rPr lang="en-US" altLang="zh-CN" sz="1800" dirty="0">
                <a:solidFill>
                  <a:schemeClr val="accent4">
                    <a:lumMod val="75000"/>
                  </a:schemeClr>
                </a:solidFill>
                <a:latin typeface="+mn-ea"/>
              </a:rPr>
              <a:t>GSM</a:t>
            </a:r>
            <a:r>
              <a:rPr lang="zh-CN" altLang="zh-CN" sz="1800" dirty="0">
                <a:solidFill>
                  <a:schemeClr val="accent4">
                    <a:lumMod val="75000"/>
                  </a:schemeClr>
                </a:solidFill>
                <a:latin typeface="+mn-ea"/>
              </a:rPr>
              <a:t>为代表，另一种则是基于</a:t>
            </a:r>
            <a:r>
              <a:rPr lang="en-US" altLang="zh-CN" sz="1800" dirty="0">
                <a:solidFill>
                  <a:schemeClr val="accent4">
                    <a:lumMod val="75000"/>
                  </a:schemeClr>
                </a:solidFill>
                <a:latin typeface="+mn-ea"/>
              </a:rPr>
              <a:t>CDMA</a:t>
            </a:r>
            <a:r>
              <a:rPr lang="zh-CN" altLang="zh-CN" sz="1800" dirty="0">
                <a:solidFill>
                  <a:schemeClr val="accent4">
                    <a:lumMod val="75000"/>
                  </a:schemeClr>
                </a:solidFill>
                <a:latin typeface="+mn-ea"/>
              </a:rPr>
              <a:t>规格所发展出来的系统，例如</a:t>
            </a:r>
            <a:r>
              <a:rPr lang="en-US" altLang="zh-CN" sz="1800" dirty="0">
                <a:solidFill>
                  <a:schemeClr val="accent4">
                    <a:lumMod val="75000"/>
                  </a:schemeClr>
                </a:solidFill>
                <a:latin typeface="+mn-ea"/>
              </a:rPr>
              <a:t>CDMA </a:t>
            </a:r>
            <a:r>
              <a:rPr lang="en-US" altLang="zh-CN" sz="1800" dirty="0" smtClean="0">
                <a:solidFill>
                  <a:schemeClr val="accent4">
                    <a:lumMod val="75000"/>
                  </a:schemeClr>
                </a:solidFill>
                <a:latin typeface="+mn-ea"/>
              </a:rPr>
              <a:t>One</a:t>
            </a:r>
            <a:r>
              <a:rPr lang="zh-CN" altLang="en-US" sz="1800" dirty="0" smtClean="0">
                <a:solidFill>
                  <a:schemeClr val="accent4">
                    <a:lumMod val="75000"/>
                  </a:schemeClr>
                </a:solidFill>
                <a:latin typeface="+mn-ea"/>
              </a:rPr>
              <a:t>。</a:t>
            </a:r>
            <a:endParaRPr kumimoji="0" lang="zh-CN" altLang="en-US" sz="1800" b="0" i="0" u="none" strike="noStrike" cap="none" normalizeH="0" baseline="0" dirty="0" smtClean="0">
              <a:ln>
                <a:noFill/>
              </a:ln>
              <a:solidFill>
                <a:schemeClr val="accent4">
                  <a:lumMod val="75000"/>
                </a:schemeClr>
              </a:solidFill>
              <a:effectLst/>
              <a:latin typeface="+mn-ea"/>
            </a:endParaRPr>
          </a:p>
        </p:txBody>
      </p:sp>
    </p:spTree>
    <p:extLst>
      <p:ext uri="{BB962C8B-B14F-4D97-AF65-F5344CB8AC3E}">
        <p14:creationId xmlns:p14="http://schemas.microsoft.com/office/powerpoint/2010/main" val="2783828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251520" y="1844824"/>
            <a:ext cx="8424936" cy="4176464"/>
          </a:xfrm>
        </p:spPr>
        <p:txBody>
          <a:bodyPr>
            <a:noAutofit/>
          </a:bodyPr>
          <a:lstStyle/>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安全</a:t>
            </a:r>
            <a:r>
              <a:rPr lang="zh-CN" altLang="zh-CN" sz="1800" dirty="0">
                <a:solidFill>
                  <a:schemeClr val="accent4">
                    <a:lumMod val="75000"/>
                  </a:schemeClr>
                </a:solidFill>
                <a:latin typeface="+mn-ea"/>
              </a:rPr>
              <a:t>目标</a:t>
            </a:r>
          </a:p>
          <a:p>
            <a:pPr marL="685800" lvl="1">
              <a:lnSpc>
                <a:spcPct val="150000"/>
              </a:lnSpc>
              <a:buFont typeface="Wingdings" panose="05000000000000000000" pitchFamily="2" charset="2"/>
              <a:buChar char="Ø"/>
            </a:pPr>
            <a:r>
              <a:rPr lang="zh-CN" altLang="zh-CN" sz="1600" dirty="0">
                <a:solidFill>
                  <a:schemeClr val="accent4">
                    <a:lumMod val="75000"/>
                  </a:schemeClr>
                </a:solidFill>
                <a:latin typeface="+mn-ea"/>
              </a:rPr>
              <a:t>防止未经许可的人操作</a:t>
            </a:r>
            <a:r>
              <a:rPr lang="en-US" altLang="zh-CN" sz="1600" dirty="0">
                <a:solidFill>
                  <a:schemeClr val="accent4">
                    <a:lumMod val="75000"/>
                  </a:schemeClr>
                </a:solidFill>
                <a:latin typeface="+mn-ea"/>
              </a:rPr>
              <a:t>MS(</a:t>
            </a:r>
            <a:r>
              <a:rPr lang="zh-CN" altLang="zh-CN" sz="1600" dirty="0">
                <a:solidFill>
                  <a:schemeClr val="accent4">
                    <a:lumMod val="75000"/>
                  </a:schemeClr>
                </a:solidFill>
                <a:latin typeface="+mn-ea"/>
              </a:rPr>
              <a:t>假扮合法用户</a:t>
            </a:r>
            <a:r>
              <a:rPr lang="en-US" altLang="zh-CN" sz="1600" dirty="0">
                <a:solidFill>
                  <a:schemeClr val="accent4">
                    <a:lumMod val="75000"/>
                  </a:schemeClr>
                </a:solidFill>
                <a:latin typeface="+mn-ea"/>
              </a:rPr>
              <a:t>)</a:t>
            </a:r>
            <a:r>
              <a:rPr lang="zh-CN" altLang="zh-CN" sz="1600" dirty="0">
                <a:solidFill>
                  <a:schemeClr val="accent4">
                    <a:lumMod val="75000"/>
                  </a:schemeClr>
                </a:solidFill>
                <a:latin typeface="+mn-ea"/>
              </a:rPr>
              <a:t>，非法使用其资源，保护网络防止未授权的接入</a:t>
            </a:r>
            <a:r>
              <a:rPr lang="zh-CN" altLang="zh-CN" sz="1600" dirty="0" smtClean="0">
                <a:solidFill>
                  <a:schemeClr val="accent4">
                    <a:lumMod val="75000"/>
                  </a:schemeClr>
                </a:solidFill>
                <a:latin typeface="+mn-ea"/>
              </a:rPr>
              <a:t>；</a:t>
            </a:r>
            <a:endParaRPr lang="en-US" altLang="zh-CN" sz="1600" dirty="0" smtClean="0">
              <a:solidFill>
                <a:schemeClr val="accent4">
                  <a:lumMod val="75000"/>
                </a:schemeClr>
              </a:solidFill>
              <a:latin typeface="+mn-ea"/>
            </a:endParaRPr>
          </a:p>
          <a:p>
            <a:pPr marL="685800" lvl="1">
              <a:lnSpc>
                <a:spcPct val="150000"/>
              </a:lnSpc>
              <a:buFont typeface="Wingdings" panose="05000000000000000000" pitchFamily="2" charset="2"/>
              <a:buChar char="Ø"/>
            </a:pPr>
            <a:r>
              <a:rPr lang="zh-CN" altLang="zh-CN" sz="1600" dirty="0" smtClean="0">
                <a:solidFill>
                  <a:schemeClr val="accent4">
                    <a:lumMod val="75000"/>
                  </a:schemeClr>
                </a:solidFill>
                <a:latin typeface="+mn-ea"/>
              </a:rPr>
              <a:t>保护</a:t>
            </a:r>
            <a:r>
              <a:rPr lang="zh-CN" altLang="zh-CN" sz="1600" dirty="0">
                <a:solidFill>
                  <a:schemeClr val="accent4">
                    <a:lumMod val="75000"/>
                  </a:schemeClr>
                </a:solidFill>
                <a:latin typeface="+mn-ea"/>
              </a:rPr>
              <a:t>用户的隐私，防止无线路径上交换的信息被窃听。</a:t>
            </a:r>
          </a:p>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安全</a:t>
            </a:r>
            <a:r>
              <a:rPr lang="zh-CN" altLang="zh-CN" sz="1800" dirty="0">
                <a:solidFill>
                  <a:schemeClr val="accent4">
                    <a:lumMod val="75000"/>
                  </a:schemeClr>
                </a:solidFill>
                <a:latin typeface="+mn-ea"/>
              </a:rPr>
              <a:t>特性</a:t>
            </a:r>
          </a:p>
          <a:p>
            <a:pPr marL="685800" lvl="1">
              <a:lnSpc>
                <a:spcPct val="150000"/>
              </a:lnSpc>
              <a:buFont typeface="Wingdings" panose="05000000000000000000" pitchFamily="2" charset="2"/>
              <a:buChar char="Ø"/>
            </a:pPr>
            <a:r>
              <a:rPr lang="zh-CN" altLang="zh-CN" sz="1600" dirty="0">
                <a:solidFill>
                  <a:schemeClr val="accent4">
                    <a:lumMod val="75000"/>
                  </a:schemeClr>
                </a:solidFill>
                <a:latin typeface="+mn-ea"/>
              </a:rPr>
              <a:t>用户永久身份</a:t>
            </a:r>
            <a:r>
              <a:rPr lang="en-US" altLang="zh-CN" sz="1600" dirty="0">
                <a:solidFill>
                  <a:schemeClr val="accent4">
                    <a:lumMod val="75000"/>
                  </a:schemeClr>
                </a:solidFill>
                <a:latin typeface="+mn-ea"/>
              </a:rPr>
              <a:t>(IMSI)</a:t>
            </a:r>
            <a:r>
              <a:rPr lang="zh-CN" altLang="zh-CN" sz="1600" dirty="0">
                <a:solidFill>
                  <a:schemeClr val="accent4">
                    <a:lumMod val="75000"/>
                  </a:schemeClr>
                </a:solidFill>
                <a:latin typeface="+mn-ea"/>
              </a:rPr>
              <a:t>的保密</a:t>
            </a:r>
            <a:r>
              <a:rPr lang="zh-CN" altLang="zh-CN" sz="1600" dirty="0" smtClean="0">
                <a:solidFill>
                  <a:schemeClr val="accent4">
                    <a:lumMod val="75000"/>
                  </a:schemeClr>
                </a:solidFill>
                <a:latin typeface="+mn-ea"/>
              </a:rPr>
              <a:t>；</a:t>
            </a:r>
            <a:endParaRPr lang="en-US" altLang="zh-CN" sz="1600" dirty="0" smtClean="0">
              <a:solidFill>
                <a:schemeClr val="accent4">
                  <a:lumMod val="75000"/>
                </a:schemeClr>
              </a:solidFill>
              <a:latin typeface="+mn-ea"/>
            </a:endParaRPr>
          </a:p>
          <a:p>
            <a:pPr marL="685800" lvl="1">
              <a:lnSpc>
                <a:spcPct val="150000"/>
              </a:lnSpc>
              <a:buFont typeface="Wingdings" panose="05000000000000000000" pitchFamily="2" charset="2"/>
              <a:buChar char="Ø"/>
            </a:pPr>
            <a:r>
              <a:rPr lang="zh-CN" altLang="zh-CN" sz="1600" dirty="0" smtClean="0">
                <a:solidFill>
                  <a:schemeClr val="accent4">
                    <a:lumMod val="75000"/>
                  </a:schemeClr>
                </a:solidFill>
                <a:latin typeface="+mn-ea"/>
              </a:rPr>
              <a:t>网络</a:t>
            </a:r>
            <a:r>
              <a:rPr lang="zh-CN" altLang="zh-CN" sz="1600" dirty="0">
                <a:solidFill>
                  <a:schemeClr val="accent4">
                    <a:lumMod val="75000"/>
                  </a:schemeClr>
                </a:solidFill>
                <a:latin typeface="+mn-ea"/>
              </a:rPr>
              <a:t>对用户的认证</a:t>
            </a:r>
            <a:r>
              <a:rPr lang="zh-CN" altLang="zh-CN" sz="1600" dirty="0" smtClean="0">
                <a:solidFill>
                  <a:schemeClr val="accent4">
                    <a:lumMod val="75000"/>
                  </a:schemeClr>
                </a:solidFill>
                <a:latin typeface="+mn-ea"/>
              </a:rPr>
              <a:t>；</a:t>
            </a:r>
            <a:endParaRPr lang="en-US" altLang="zh-CN" sz="1600" dirty="0" smtClean="0">
              <a:solidFill>
                <a:schemeClr val="accent4">
                  <a:lumMod val="75000"/>
                </a:schemeClr>
              </a:solidFill>
              <a:latin typeface="+mn-ea"/>
            </a:endParaRPr>
          </a:p>
          <a:p>
            <a:pPr marL="685800" lvl="1">
              <a:lnSpc>
                <a:spcPct val="150000"/>
              </a:lnSpc>
              <a:buFont typeface="Wingdings" panose="05000000000000000000" pitchFamily="2" charset="2"/>
              <a:buChar char="Ø"/>
            </a:pPr>
            <a:r>
              <a:rPr lang="zh-CN" altLang="zh-CN" sz="1600" dirty="0" smtClean="0">
                <a:solidFill>
                  <a:schemeClr val="accent4">
                    <a:lumMod val="75000"/>
                  </a:schemeClr>
                </a:solidFill>
                <a:latin typeface="+mn-ea"/>
              </a:rPr>
              <a:t>物理</a:t>
            </a:r>
            <a:r>
              <a:rPr lang="zh-CN" altLang="zh-CN" sz="1600" dirty="0">
                <a:solidFill>
                  <a:schemeClr val="accent4">
                    <a:lumMod val="75000"/>
                  </a:schemeClr>
                </a:solidFill>
                <a:latin typeface="+mn-ea"/>
              </a:rPr>
              <a:t>连接的用户数据的保密</a:t>
            </a:r>
            <a:r>
              <a:rPr lang="zh-CN" altLang="zh-CN" sz="1600" dirty="0" smtClean="0">
                <a:solidFill>
                  <a:schemeClr val="accent4">
                    <a:lumMod val="75000"/>
                  </a:schemeClr>
                </a:solidFill>
                <a:latin typeface="+mn-ea"/>
              </a:rPr>
              <a:t>；</a:t>
            </a:r>
            <a:endParaRPr lang="en-US" altLang="zh-CN" sz="1600" dirty="0" smtClean="0">
              <a:solidFill>
                <a:schemeClr val="accent4">
                  <a:lumMod val="75000"/>
                </a:schemeClr>
              </a:solidFill>
              <a:latin typeface="+mn-ea"/>
            </a:endParaRPr>
          </a:p>
          <a:p>
            <a:pPr marL="685800" lvl="1">
              <a:lnSpc>
                <a:spcPct val="150000"/>
              </a:lnSpc>
              <a:buFont typeface="Wingdings" panose="05000000000000000000" pitchFamily="2" charset="2"/>
              <a:buChar char="Ø"/>
            </a:pPr>
            <a:r>
              <a:rPr lang="zh-CN" altLang="zh-CN" sz="1600" dirty="0" smtClean="0">
                <a:solidFill>
                  <a:schemeClr val="accent4">
                    <a:lumMod val="75000"/>
                  </a:schemeClr>
                </a:solidFill>
                <a:latin typeface="+mn-ea"/>
              </a:rPr>
              <a:t>无</a:t>
            </a:r>
            <a:r>
              <a:rPr lang="zh-CN" altLang="zh-CN" sz="1600" dirty="0">
                <a:solidFill>
                  <a:schemeClr val="accent4">
                    <a:lumMod val="75000"/>
                  </a:schemeClr>
                </a:solidFill>
                <a:latin typeface="+mn-ea"/>
              </a:rPr>
              <a:t>连接用户数据的保密</a:t>
            </a:r>
            <a:r>
              <a:rPr lang="en-US" altLang="zh-CN" sz="1600" dirty="0">
                <a:solidFill>
                  <a:schemeClr val="accent4">
                    <a:lumMod val="75000"/>
                  </a:schemeClr>
                </a:solidFill>
                <a:latin typeface="+mn-ea"/>
              </a:rPr>
              <a:t>(SMS</a:t>
            </a:r>
            <a:r>
              <a:rPr lang="zh-CN" altLang="zh-CN" sz="1600" dirty="0">
                <a:solidFill>
                  <a:schemeClr val="accent4">
                    <a:lumMod val="75000"/>
                  </a:schemeClr>
                </a:solidFill>
                <a:latin typeface="+mn-ea"/>
              </a:rPr>
              <a:t>：短消息服务</a:t>
            </a:r>
            <a:r>
              <a:rPr lang="en-US" altLang="zh-CN" sz="1600" dirty="0">
                <a:solidFill>
                  <a:schemeClr val="accent4">
                    <a:lumMod val="75000"/>
                  </a:schemeClr>
                </a:solidFill>
                <a:latin typeface="+mn-ea"/>
              </a:rPr>
              <a:t>)</a:t>
            </a:r>
            <a:r>
              <a:rPr lang="zh-CN" altLang="zh-CN" sz="1600" dirty="0" smtClean="0">
                <a:solidFill>
                  <a:schemeClr val="accent4">
                    <a:lumMod val="75000"/>
                  </a:schemeClr>
                </a:solidFill>
                <a:latin typeface="+mn-ea"/>
              </a:rPr>
              <a:t>；</a:t>
            </a:r>
            <a:endParaRPr lang="en-US" altLang="zh-CN" sz="1600" dirty="0" smtClean="0">
              <a:solidFill>
                <a:schemeClr val="accent4">
                  <a:lumMod val="75000"/>
                </a:schemeClr>
              </a:solidFill>
              <a:latin typeface="+mn-ea"/>
            </a:endParaRPr>
          </a:p>
          <a:p>
            <a:pPr marL="685800" lvl="1">
              <a:lnSpc>
                <a:spcPct val="150000"/>
              </a:lnSpc>
              <a:buFont typeface="Wingdings" panose="05000000000000000000" pitchFamily="2" charset="2"/>
              <a:buChar char="Ø"/>
            </a:pPr>
            <a:r>
              <a:rPr lang="zh-CN" altLang="zh-CN" sz="1600" dirty="0" smtClean="0">
                <a:solidFill>
                  <a:schemeClr val="accent4">
                    <a:lumMod val="75000"/>
                  </a:schemeClr>
                </a:solidFill>
                <a:latin typeface="+mn-ea"/>
              </a:rPr>
              <a:t>信令</a:t>
            </a:r>
            <a:r>
              <a:rPr lang="zh-CN" altLang="zh-CN" sz="1600" dirty="0">
                <a:solidFill>
                  <a:schemeClr val="accent4">
                    <a:lumMod val="75000"/>
                  </a:schemeClr>
                </a:solidFill>
                <a:latin typeface="+mn-ea"/>
              </a:rPr>
              <a:t>信息单元的保密</a:t>
            </a:r>
            <a:r>
              <a:rPr lang="zh-CN" altLang="zh-CN" sz="1600" dirty="0" smtClean="0">
                <a:solidFill>
                  <a:schemeClr val="accent4">
                    <a:lumMod val="75000"/>
                  </a:schemeClr>
                </a:solidFill>
                <a:latin typeface="+mn-ea"/>
              </a:rPr>
              <a:t>。</a:t>
            </a:r>
            <a:endParaRPr lang="zh-CN" altLang="en-US" sz="1600" dirty="0">
              <a:solidFill>
                <a:schemeClr val="accent4">
                  <a:lumMod val="75000"/>
                </a:schemeClr>
              </a:solidFill>
              <a:latin typeface="+mn-ea"/>
            </a:endParaRPr>
          </a:p>
        </p:txBody>
      </p:sp>
      <p:sp>
        <p:nvSpPr>
          <p:cNvPr id="3" name="TextBox 16"/>
          <p:cNvSpPr txBox="1"/>
          <p:nvPr/>
        </p:nvSpPr>
        <p:spPr>
          <a:xfrm>
            <a:off x="2208582"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5</a:t>
            </a:r>
            <a:r>
              <a:rPr lang="zh-CN" altLang="en-US" dirty="0" smtClean="0">
                <a:solidFill>
                  <a:schemeClr val="bg2"/>
                </a:solidFill>
              </a:rPr>
              <a:t>节 移动通信接入安全</a:t>
            </a:r>
            <a:endParaRPr lang="zh-CN" altLang="en-US" dirty="0">
              <a:solidFill>
                <a:schemeClr val="bg2"/>
              </a:solidFill>
            </a:endParaRPr>
          </a:p>
        </p:txBody>
      </p:sp>
      <p:sp>
        <p:nvSpPr>
          <p:cNvPr id="4" name="矩形 3"/>
          <p:cNvSpPr/>
          <p:nvPr/>
        </p:nvSpPr>
        <p:spPr>
          <a:xfrm>
            <a:off x="0" y="476672"/>
            <a:ext cx="3059832" cy="369332"/>
          </a:xfrm>
          <a:prstGeom prst="rect">
            <a:avLst/>
          </a:prstGeom>
        </p:spPr>
        <p:txBody>
          <a:bodyPr wrap="square">
            <a:spAutoFit/>
          </a:bodyPr>
          <a:lstStyle/>
          <a:p>
            <a:r>
              <a:rPr lang="en-US" altLang="zh-CN" b="1" dirty="0" smtClean="0">
                <a:solidFill>
                  <a:schemeClr val="bg2"/>
                </a:solidFill>
                <a:latin typeface="+mn-ea"/>
              </a:rPr>
              <a:t>9.5.1 2G</a:t>
            </a:r>
            <a:r>
              <a:rPr lang="zh-CN" altLang="en-US" b="1" dirty="0">
                <a:solidFill>
                  <a:schemeClr val="bg2"/>
                </a:solidFill>
                <a:latin typeface="+mn-ea"/>
              </a:rPr>
              <a:t>移动通信及</a:t>
            </a:r>
            <a:r>
              <a:rPr lang="zh-CN" altLang="en-US" b="1" dirty="0" smtClean="0">
                <a:solidFill>
                  <a:schemeClr val="bg2"/>
                </a:solidFill>
                <a:latin typeface="+mn-ea"/>
              </a:rPr>
              <a:t>安全</a:t>
            </a:r>
            <a:endParaRPr lang="en-US" altLang="zh-CN" b="1" dirty="0">
              <a:solidFill>
                <a:schemeClr val="bg2"/>
              </a:solidFill>
              <a:latin typeface="+mn-ea"/>
            </a:endParaRPr>
          </a:p>
        </p:txBody>
      </p:sp>
      <p:sp>
        <p:nvSpPr>
          <p:cNvPr id="5" name="文本框 4"/>
          <p:cNvSpPr txBox="1"/>
          <p:nvPr/>
        </p:nvSpPr>
        <p:spPr>
          <a:xfrm>
            <a:off x="0" y="1340768"/>
            <a:ext cx="1907704" cy="338554"/>
          </a:xfrm>
          <a:prstGeom prst="rect">
            <a:avLst/>
          </a:prstGeom>
          <a:noFill/>
        </p:spPr>
        <p:txBody>
          <a:bodyPr wrap="square" rtlCol="0">
            <a:spAutoFit/>
          </a:bodyPr>
          <a:lstStyle/>
          <a:p>
            <a:r>
              <a:rPr lang="en-US" altLang="zh-CN" sz="1600" dirty="0" smtClean="0">
                <a:solidFill>
                  <a:schemeClr val="bg2"/>
                </a:solidFill>
              </a:rPr>
              <a:t>2G</a:t>
            </a:r>
            <a:r>
              <a:rPr lang="zh-CN" altLang="en-US" sz="1600" dirty="0" smtClean="0">
                <a:solidFill>
                  <a:schemeClr val="bg2"/>
                </a:solidFill>
              </a:rPr>
              <a:t>安全目标与特性</a:t>
            </a:r>
            <a:endParaRPr lang="zh-CN" altLang="en-US" sz="1600" dirty="0">
              <a:solidFill>
                <a:schemeClr val="bg2"/>
              </a:solidFill>
            </a:endParaRPr>
          </a:p>
        </p:txBody>
      </p:sp>
    </p:spTree>
    <p:extLst>
      <p:ext uri="{BB962C8B-B14F-4D97-AF65-F5344CB8AC3E}">
        <p14:creationId xmlns:p14="http://schemas.microsoft.com/office/powerpoint/2010/main" val="18590976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95536" y="1932082"/>
            <a:ext cx="8208912" cy="3527772"/>
          </a:xfrm>
        </p:spPr>
        <p:txBody>
          <a:bodyPr>
            <a:normAutofit/>
          </a:bodyPr>
          <a:lstStyle/>
          <a:p>
            <a:pPr>
              <a:lnSpc>
                <a:spcPct val="150000"/>
              </a:lnSpc>
              <a:buFont typeface="Wingdings" panose="05000000000000000000" pitchFamily="2" charset="2"/>
              <a:buChar char="n"/>
            </a:pPr>
            <a:r>
              <a:rPr lang="zh-CN" altLang="zh-CN" sz="1800" dirty="0">
                <a:solidFill>
                  <a:schemeClr val="accent4">
                    <a:lumMod val="75000"/>
                  </a:schemeClr>
                </a:solidFill>
                <a:latin typeface="+mn-ea"/>
              </a:rPr>
              <a:t>在</a:t>
            </a:r>
            <a:r>
              <a:rPr lang="en-US" altLang="zh-CN" sz="1800" dirty="0">
                <a:solidFill>
                  <a:schemeClr val="accent4">
                    <a:lumMod val="75000"/>
                  </a:schemeClr>
                </a:solidFill>
                <a:latin typeface="+mn-ea"/>
              </a:rPr>
              <a:t>GSM</a:t>
            </a:r>
            <a:r>
              <a:rPr lang="zh-CN" altLang="zh-CN" sz="1800" dirty="0">
                <a:solidFill>
                  <a:schemeClr val="accent4">
                    <a:lumMod val="75000"/>
                  </a:schemeClr>
                </a:solidFill>
                <a:latin typeface="+mn-ea"/>
              </a:rPr>
              <a:t>系统中，为了实现安全特性和目标，主要采取了以下安全措施</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lvl="1">
              <a:lnSpc>
                <a:spcPct val="150000"/>
              </a:lnSpc>
              <a:buFont typeface="Wingdings" panose="05000000000000000000" pitchFamily="2" charset="2"/>
              <a:buChar char="Ø"/>
            </a:pPr>
            <a:r>
              <a:rPr lang="zh-CN" altLang="zh-CN" sz="1800" dirty="0" smtClean="0">
                <a:solidFill>
                  <a:schemeClr val="accent4">
                    <a:lumMod val="75000"/>
                  </a:schemeClr>
                </a:solidFill>
                <a:latin typeface="+mn-ea"/>
              </a:rPr>
              <a:t>接入</a:t>
            </a:r>
            <a:r>
              <a:rPr lang="zh-CN" altLang="zh-CN" sz="1800" dirty="0">
                <a:solidFill>
                  <a:schemeClr val="accent4">
                    <a:lumMod val="75000"/>
                  </a:schemeClr>
                </a:solidFill>
                <a:latin typeface="+mn-ea"/>
              </a:rPr>
              <a:t>网络方面采用了对用户鉴权</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lvl="1">
              <a:lnSpc>
                <a:spcPct val="150000"/>
              </a:lnSpc>
              <a:buFont typeface="Wingdings" panose="05000000000000000000" pitchFamily="2" charset="2"/>
              <a:buChar char="Ø"/>
            </a:pPr>
            <a:r>
              <a:rPr lang="zh-CN" altLang="zh-CN" sz="1800" dirty="0" smtClean="0">
                <a:solidFill>
                  <a:schemeClr val="accent4">
                    <a:lumMod val="75000"/>
                  </a:schemeClr>
                </a:solidFill>
                <a:latin typeface="+mn-ea"/>
              </a:rPr>
              <a:t>无线</a:t>
            </a:r>
            <a:r>
              <a:rPr lang="zh-CN" altLang="zh-CN" sz="1800" dirty="0">
                <a:solidFill>
                  <a:schemeClr val="accent4">
                    <a:lumMod val="75000"/>
                  </a:schemeClr>
                </a:solidFill>
                <a:latin typeface="+mn-ea"/>
              </a:rPr>
              <a:t>链路上采用对通信信息加密</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lvl="1">
              <a:lnSpc>
                <a:spcPct val="150000"/>
              </a:lnSpc>
              <a:buFont typeface="Wingdings" panose="05000000000000000000" pitchFamily="2" charset="2"/>
              <a:buChar char="Ø"/>
            </a:pPr>
            <a:r>
              <a:rPr lang="zh-CN" altLang="zh-CN" sz="1800" dirty="0" smtClean="0">
                <a:solidFill>
                  <a:schemeClr val="accent4">
                    <a:lumMod val="75000"/>
                  </a:schemeClr>
                </a:solidFill>
                <a:latin typeface="+mn-ea"/>
              </a:rPr>
              <a:t>用户</a:t>
            </a:r>
            <a:r>
              <a:rPr lang="zh-CN" altLang="zh-CN" sz="1800" dirty="0">
                <a:solidFill>
                  <a:schemeClr val="accent4">
                    <a:lumMod val="75000"/>
                  </a:schemeClr>
                </a:solidFill>
                <a:latin typeface="+mn-ea"/>
              </a:rPr>
              <a:t>身份</a:t>
            </a:r>
            <a:r>
              <a:rPr lang="en-US" altLang="zh-CN" sz="1800" dirty="0">
                <a:solidFill>
                  <a:schemeClr val="accent4">
                    <a:lumMod val="75000"/>
                  </a:schemeClr>
                </a:solidFill>
                <a:latin typeface="+mn-ea"/>
              </a:rPr>
              <a:t>(IMSI)</a:t>
            </a:r>
            <a:r>
              <a:rPr lang="zh-CN" altLang="zh-CN" sz="1800" dirty="0">
                <a:solidFill>
                  <a:schemeClr val="accent4">
                    <a:lumMod val="75000"/>
                  </a:schemeClr>
                </a:solidFill>
                <a:latin typeface="+mn-ea"/>
              </a:rPr>
              <a:t>采用临时识别码</a:t>
            </a:r>
            <a:r>
              <a:rPr lang="en-US" altLang="zh-CN" sz="1800" dirty="0">
                <a:solidFill>
                  <a:schemeClr val="accent4">
                    <a:lumMod val="75000"/>
                  </a:schemeClr>
                </a:solidFill>
                <a:latin typeface="+mn-ea"/>
              </a:rPr>
              <a:t>(TMSI)</a:t>
            </a:r>
            <a:r>
              <a:rPr lang="zh-CN" altLang="zh-CN" sz="1800" dirty="0">
                <a:solidFill>
                  <a:schemeClr val="accent4">
                    <a:lumMod val="75000"/>
                  </a:schemeClr>
                </a:solidFill>
                <a:latin typeface="+mn-ea"/>
              </a:rPr>
              <a:t>保护</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lvl="1">
              <a:lnSpc>
                <a:spcPct val="150000"/>
              </a:lnSpc>
              <a:buFont typeface="Wingdings" panose="05000000000000000000" pitchFamily="2" charset="2"/>
              <a:buChar char="Ø"/>
            </a:pPr>
            <a:r>
              <a:rPr lang="zh-CN" altLang="zh-CN" sz="1800" dirty="0" smtClean="0">
                <a:solidFill>
                  <a:schemeClr val="accent4">
                    <a:lumMod val="75000"/>
                  </a:schemeClr>
                </a:solidFill>
                <a:latin typeface="+mn-ea"/>
              </a:rPr>
              <a:t>对</a:t>
            </a:r>
            <a:r>
              <a:rPr lang="zh-CN" altLang="zh-CN" sz="1800" dirty="0">
                <a:solidFill>
                  <a:schemeClr val="accent4">
                    <a:lumMod val="75000"/>
                  </a:schemeClr>
                </a:solidFill>
                <a:latin typeface="+mn-ea"/>
              </a:rPr>
              <a:t>移动设备采用设备识别</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lvl="1">
              <a:lnSpc>
                <a:spcPct val="150000"/>
              </a:lnSpc>
              <a:buFont typeface="Wingdings" panose="05000000000000000000" pitchFamily="2" charset="2"/>
              <a:buChar char="Ø"/>
            </a:pPr>
            <a:r>
              <a:rPr lang="en-US" altLang="zh-CN" sz="1800" dirty="0" smtClean="0">
                <a:solidFill>
                  <a:schemeClr val="accent4">
                    <a:lumMod val="75000"/>
                  </a:schemeClr>
                </a:solidFill>
                <a:latin typeface="+mn-ea"/>
              </a:rPr>
              <a:t>SIM</a:t>
            </a:r>
            <a:r>
              <a:rPr lang="zh-CN" altLang="zh-CN" sz="1800" dirty="0">
                <a:solidFill>
                  <a:schemeClr val="accent4">
                    <a:lumMod val="75000"/>
                  </a:schemeClr>
                </a:solidFill>
                <a:latin typeface="+mn-ea"/>
              </a:rPr>
              <a:t>卡用</a:t>
            </a:r>
            <a:r>
              <a:rPr lang="en-US" altLang="zh-CN" sz="1800" dirty="0">
                <a:solidFill>
                  <a:schemeClr val="accent4">
                    <a:lumMod val="75000"/>
                  </a:schemeClr>
                </a:solidFill>
                <a:latin typeface="+mn-ea"/>
              </a:rPr>
              <a:t>PIN</a:t>
            </a:r>
            <a:r>
              <a:rPr lang="zh-CN" altLang="zh-CN" sz="1800" dirty="0">
                <a:solidFill>
                  <a:schemeClr val="accent4">
                    <a:lumMod val="75000"/>
                  </a:schemeClr>
                </a:solidFill>
                <a:latin typeface="+mn-ea"/>
              </a:rPr>
              <a:t>码保护</a:t>
            </a:r>
            <a:r>
              <a:rPr lang="zh-CN" altLang="zh-CN" sz="1800" dirty="0" smtClean="0">
                <a:solidFill>
                  <a:schemeClr val="accent4">
                    <a:lumMod val="75000"/>
                  </a:schemeClr>
                </a:solidFill>
                <a:latin typeface="+mn-ea"/>
              </a:rPr>
              <a:t>。</a:t>
            </a:r>
            <a:endParaRPr lang="zh-CN" altLang="en-US" sz="1800" dirty="0">
              <a:solidFill>
                <a:schemeClr val="accent4">
                  <a:lumMod val="75000"/>
                </a:schemeClr>
              </a:solidFill>
              <a:latin typeface="+mn-ea"/>
            </a:endParaRPr>
          </a:p>
        </p:txBody>
      </p:sp>
      <p:sp>
        <p:nvSpPr>
          <p:cNvPr id="3" name="TextBox 16"/>
          <p:cNvSpPr txBox="1"/>
          <p:nvPr/>
        </p:nvSpPr>
        <p:spPr>
          <a:xfrm>
            <a:off x="2208582"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5</a:t>
            </a:r>
            <a:r>
              <a:rPr lang="zh-CN" altLang="en-US" dirty="0" smtClean="0">
                <a:solidFill>
                  <a:schemeClr val="bg2"/>
                </a:solidFill>
              </a:rPr>
              <a:t>节 移动通信接入安全</a:t>
            </a:r>
            <a:endParaRPr lang="zh-CN" altLang="en-US" dirty="0">
              <a:solidFill>
                <a:schemeClr val="bg2"/>
              </a:solidFill>
            </a:endParaRPr>
          </a:p>
        </p:txBody>
      </p:sp>
      <p:sp>
        <p:nvSpPr>
          <p:cNvPr id="4" name="矩形 3"/>
          <p:cNvSpPr/>
          <p:nvPr/>
        </p:nvSpPr>
        <p:spPr>
          <a:xfrm>
            <a:off x="0" y="476672"/>
            <a:ext cx="3059832" cy="369332"/>
          </a:xfrm>
          <a:prstGeom prst="rect">
            <a:avLst/>
          </a:prstGeom>
        </p:spPr>
        <p:txBody>
          <a:bodyPr wrap="square">
            <a:spAutoFit/>
          </a:bodyPr>
          <a:lstStyle/>
          <a:p>
            <a:r>
              <a:rPr lang="en-US" altLang="zh-CN" b="1" dirty="0" smtClean="0">
                <a:solidFill>
                  <a:schemeClr val="bg2"/>
                </a:solidFill>
                <a:latin typeface="+mn-ea"/>
              </a:rPr>
              <a:t>9.5.1 2G</a:t>
            </a:r>
            <a:r>
              <a:rPr lang="zh-CN" altLang="en-US" b="1" dirty="0">
                <a:solidFill>
                  <a:schemeClr val="bg2"/>
                </a:solidFill>
                <a:latin typeface="+mn-ea"/>
              </a:rPr>
              <a:t>移动通信及</a:t>
            </a:r>
            <a:r>
              <a:rPr lang="zh-CN" altLang="en-US" b="1" dirty="0" smtClean="0">
                <a:solidFill>
                  <a:schemeClr val="bg2"/>
                </a:solidFill>
                <a:latin typeface="+mn-ea"/>
              </a:rPr>
              <a:t>安全</a:t>
            </a:r>
            <a:endParaRPr lang="en-US" altLang="zh-CN" b="1" dirty="0">
              <a:solidFill>
                <a:schemeClr val="bg2"/>
              </a:solidFill>
              <a:latin typeface="+mn-ea"/>
            </a:endParaRPr>
          </a:p>
        </p:txBody>
      </p:sp>
      <p:sp>
        <p:nvSpPr>
          <p:cNvPr id="5" name="五边形 4"/>
          <p:cNvSpPr/>
          <p:nvPr/>
        </p:nvSpPr>
        <p:spPr>
          <a:xfrm>
            <a:off x="-9619" y="1268760"/>
            <a:ext cx="2925435"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bg2"/>
                </a:solidFill>
              </a:rPr>
              <a:t>2G</a:t>
            </a:r>
            <a:r>
              <a:rPr lang="zh-CN" altLang="zh-CN" sz="1600" dirty="0">
                <a:solidFill>
                  <a:schemeClr val="bg2"/>
                </a:solidFill>
              </a:rPr>
              <a:t>安全特性的具体实现机制</a:t>
            </a:r>
            <a:endParaRPr lang="zh-CN" altLang="en-US" sz="1600" dirty="0">
              <a:solidFill>
                <a:schemeClr val="bg2"/>
              </a:solidFill>
            </a:endParaRPr>
          </a:p>
        </p:txBody>
      </p:sp>
    </p:spTree>
    <p:extLst>
      <p:ext uri="{BB962C8B-B14F-4D97-AF65-F5344CB8AC3E}">
        <p14:creationId xmlns:p14="http://schemas.microsoft.com/office/powerpoint/2010/main" val="33988827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208582"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5</a:t>
            </a:r>
            <a:r>
              <a:rPr lang="zh-CN" altLang="en-US" dirty="0" smtClean="0">
                <a:solidFill>
                  <a:schemeClr val="bg2"/>
                </a:solidFill>
              </a:rPr>
              <a:t>节 移动通信接入安全</a:t>
            </a:r>
            <a:endParaRPr lang="zh-CN" altLang="en-US" dirty="0">
              <a:solidFill>
                <a:schemeClr val="bg2"/>
              </a:solidFill>
            </a:endParaRPr>
          </a:p>
        </p:txBody>
      </p:sp>
      <p:sp>
        <p:nvSpPr>
          <p:cNvPr id="4" name="矩形 3"/>
          <p:cNvSpPr/>
          <p:nvPr/>
        </p:nvSpPr>
        <p:spPr>
          <a:xfrm>
            <a:off x="0" y="476672"/>
            <a:ext cx="3059832" cy="369332"/>
          </a:xfrm>
          <a:prstGeom prst="rect">
            <a:avLst/>
          </a:prstGeom>
        </p:spPr>
        <p:txBody>
          <a:bodyPr wrap="square">
            <a:spAutoFit/>
          </a:bodyPr>
          <a:lstStyle/>
          <a:p>
            <a:r>
              <a:rPr lang="en-US" altLang="zh-CN" b="1" dirty="0" smtClean="0">
                <a:solidFill>
                  <a:schemeClr val="bg2"/>
                </a:solidFill>
                <a:latin typeface="+mn-ea"/>
              </a:rPr>
              <a:t>9.5.1 2G</a:t>
            </a:r>
            <a:r>
              <a:rPr lang="zh-CN" altLang="en-US" b="1" dirty="0">
                <a:solidFill>
                  <a:schemeClr val="bg2"/>
                </a:solidFill>
                <a:latin typeface="+mn-ea"/>
              </a:rPr>
              <a:t>移动通信及</a:t>
            </a:r>
            <a:r>
              <a:rPr lang="zh-CN" altLang="en-US" b="1" dirty="0" smtClean="0">
                <a:solidFill>
                  <a:schemeClr val="bg2"/>
                </a:solidFill>
                <a:latin typeface="+mn-ea"/>
              </a:rPr>
              <a:t>安全</a:t>
            </a:r>
            <a:endParaRPr lang="en-US" altLang="zh-CN" b="1" dirty="0">
              <a:solidFill>
                <a:schemeClr val="bg2"/>
              </a:solidFill>
              <a:latin typeface="+mn-ea"/>
            </a:endParaRPr>
          </a:p>
        </p:txBody>
      </p:sp>
      <p:sp>
        <p:nvSpPr>
          <p:cNvPr id="5" name="五边形 4"/>
          <p:cNvSpPr/>
          <p:nvPr/>
        </p:nvSpPr>
        <p:spPr>
          <a:xfrm>
            <a:off x="-9619" y="1268760"/>
            <a:ext cx="1845315"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bg2"/>
                </a:solidFill>
              </a:rPr>
              <a:t>2G</a:t>
            </a:r>
            <a:r>
              <a:rPr lang="zh-CN" altLang="zh-CN" sz="1600" dirty="0" smtClean="0">
                <a:solidFill>
                  <a:schemeClr val="bg2"/>
                </a:solidFill>
              </a:rPr>
              <a:t>安全</a:t>
            </a:r>
            <a:r>
              <a:rPr lang="zh-CN" altLang="en-US" sz="1600" dirty="0" smtClean="0">
                <a:solidFill>
                  <a:schemeClr val="bg2"/>
                </a:solidFill>
              </a:rPr>
              <a:t>缺陷</a:t>
            </a:r>
            <a:endParaRPr lang="zh-CN" altLang="en-US" sz="1600" dirty="0">
              <a:solidFill>
                <a:schemeClr val="bg2"/>
              </a:solidFill>
            </a:endParaRPr>
          </a:p>
        </p:txBody>
      </p:sp>
      <p:sp>
        <p:nvSpPr>
          <p:cNvPr id="7" name="Rectangle 2"/>
          <p:cNvSpPr>
            <a:spLocks noGrp="1" noChangeArrowheads="1"/>
          </p:cNvSpPr>
          <p:nvPr>
            <p:ph sz="quarter" idx="13"/>
          </p:nvPr>
        </p:nvSpPr>
        <p:spPr bwMode="auto">
          <a:xfrm>
            <a:off x="251520" y="1916125"/>
            <a:ext cx="864096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单向身份认证，</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MS</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不能认证网络，无法防止伪造网络设备</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如基站</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的攻击；</a:t>
            </a:r>
            <a:endParaRPr kumimoji="0" lang="zh-CN" altLang="en-US" sz="1600" b="0" i="0" u="none" strike="noStrike" cap="none" normalizeH="0" baseline="0" dirty="0" smtClean="0">
              <a:ln>
                <a:noFill/>
              </a:ln>
              <a:solidFill>
                <a:schemeClr val="accent4">
                  <a:lumMod val="75000"/>
                </a:schemeClr>
              </a:solidFill>
              <a:effectLst/>
              <a:latin typeface="+mn-ea"/>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加密密钥及认证数据等安全相关信息在网络中使用明文进行传输，易造成密钥信息泄露；</a:t>
            </a:r>
            <a:endParaRPr kumimoji="0" lang="zh-CN" altLang="en-US" sz="1600" b="0" i="0" u="none" strike="noStrike" cap="none" normalizeH="0" baseline="0" dirty="0" smtClean="0">
              <a:ln>
                <a:noFill/>
              </a:ln>
              <a:solidFill>
                <a:schemeClr val="accent4">
                  <a:lumMod val="75000"/>
                </a:schemeClr>
              </a:solidFill>
              <a:effectLst/>
              <a:latin typeface="+mn-ea"/>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加密功能没有延伸到核心网，从基站到基站控制器的传输链路中用户信息与信令数据均是明文传输</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基站和基站控制器之间的传输采用微波链路</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endParaRPr kumimoji="0" lang="zh-CN" altLang="en-US" sz="1600" b="0" i="0" u="none" strike="noStrike" cap="none" normalizeH="0" baseline="0" dirty="0" smtClean="0">
              <a:ln>
                <a:noFill/>
              </a:ln>
              <a:solidFill>
                <a:schemeClr val="accent4">
                  <a:lumMod val="75000"/>
                </a:schemeClr>
              </a:solidFill>
              <a:effectLst/>
              <a:latin typeface="+mn-ea"/>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用户身份认证密钥不可变，无法抗击重放攻击；</a:t>
            </a:r>
            <a:endParaRPr kumimoji="0" lang="zh-CN" altLang="en-US" sz="1600" b="0" i="0" u="none" strike="noStrike" cap="none" normalizeH="0" baseline="0" dirty="0" smtClean="0">
              <a:ln>
                <a:noFill/>
              </a:ln>
              <a:solidFill>
                <a:schemeClr val="accent4">
                  <a:lumMod val="75000"/>
                </a:schemeClr>
              </a:solidFill>
              <a:effectLst/>
              <a:latin typeface="+mn-ea"/>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无消息完整性认证，无法保证数据在链路中传输过程中的完整性；</a:t>
            </a:r>
            <a:endParaRPr kumimoji="0" lang="zh-CN" altLang="en-US" sz="1600" b="0" i="0" u="none" strike="noStrike" cap="none" normalizeH="0" baseline="0" dirty="0" smtClean="0">
              <a:ln>
                <a:noFill/>
              </a:ln>
              <a:solidFill>
                <a:schemeClr val="accent4">
                  <a:lumMod val="75000"/>
                </a:schemeClr>
              </a:solidFill>
              <a:effectLst/>
              <a:latin typeface="+mn-ea"/>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用户漫游时，归属网络</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(HE)</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不知道和无法控制服务网络</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(SN)</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如何使用自己用户的认证参数；</a:t>
            </a:r>
            <a:endParaRPr kumimoji="0" lang="zh-CN" altLang="en-US" sz="1600" b="0" i="0" u="none" strike="noStrike" cap="none" normalizeH="0" baseline="0" dirty="0" smtClean="0">
              <a:ln>
                <a:noFill/>
              </a:ln>
              <a:solidFill>
                <a:schemeClr val="accent4">
                  <a:lumMod val="75000"/>
                </a:schemeClr>
              </a:solidFill>
              <a:effectLst/>
              <a:latin typeface="+mn-ea"/>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无第三方仲裁功能，当网络各实体间出现费用纠纷时，无法提交给第三方进行仲裁；</a:t>
            </a:r>
            <a:endParaRPr kumimoji="0" lang="zh-CN" altLang="en-US" sz="1600" b="0" i="0" u="none" strike="noStrike" cap="none" normalizeH="0" baseline="0" dirty="0" smtClean="0">
              <a:ln>
                <a:noFill/>
              </a:ln>
              <a:solidFill>
                <a:schemeClr val="accent4">
                  <a:lumMod val="75000"/>
                </a:schemeClr>
              </a:solidFill>
              <a:effectLst/>
              <a:latin typeface="+mn-ea"/>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对系统的安全升级及安全功能改进没有详细考虑，缺乏升级能力。</a:t>
            </a:r>
            <a:endParaRPr kumimoji="0" lang="zh-CN" altLang="en-US" sz="1600" b="0" i="0" u="none" strike="noStrike" cap="none" normalizeH="0" baseline="0" dirty="0" smtClean="0">
              <a:ln>
                <a:noFill/>
              </a:ln>
              <a:solidFill>
                <a:schemeClr val="accent4">
                  <a:lumMod val="75000"/>
                </a:schemeClr>
              </a:solidFill>
              <a:effectLst/>
              <a:latin typeface="+mn-ea"/>
            </a:endParaRPr>
          </a:p>
        </p:txBody>
      </p:sp>
    </p:spTree>
    <p:extLst>
      <p:ext uri="{BB962C8B-B14F-4D97-AF65-F5344CB8AC3E}">
        <p14:creationId xmlns:p14="http://schemas.microsoft.com/office/powerpoint/2010/main" val="713931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208582"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5</a:t>
            </a:r>
            <a:r>
              <a:rPr lang="zh-CN" altLang="en-US" dirty="0" smtClean="0">
                <a:solidFill>
                  <a:schemeClr val="bg2"/>
                </a:solidFill>
              </a:rPr>
              <a:t>节 移动通信接入安全</a:t>
            </a:r>
            <a:endParaRPr lang="zh-CN" altLang="en-US" dirty="0">
              <a:solidFill>
                <a:schemeClr val="bg2"/>
              </a:solidFill>
            </a:endParaRPr>
          </a:p>
        </p:txBody>
      </p:sp>
      <p:sp>
        <p:nvSpPr>
          <p:cNvPr id="4" name="矩形 3"/>
          <p:cNvSpPr/>
          <p:nvPr/>
        </p:nvSpPr>
        <p:spPr>
          <a:xfrm>
            <a:off x="0" y="476672"/>
            <a:ext cx="3059832" cy="369332"/>
          </a:xfrm>
          <a:prstGeom prst="rect">
            <a:avLst/>
          </a:prstGeom>
        </p:spPr>
        <p:txBody>
          <a:bodyPr wrap="square">
            <a:spAutoFit/>
          </a:bodyPr>
          <a:lstStyle/>
          <a:p>
            <a:r>
              <a:rPr lang="en-US" altLang="zh-CN" b="1" dirty="0" smtClean="0">
                <a:solidFill>
                  <a:schemeClr val="bg2"/>
                </a:solidFill>
                <a:latin typeface="+mn-ea"/>
              </a:rPr>
              <a:t>9.5.2 </a:t>
            </a:r>
            <a:r>
              <a:rPr lang="en-US" altLang="zh-CN" b="1" dirty="0">
                <a:solidFill>
                  <a:schemeClr val="bg2"/>
                </a:solidFill>
                <a:latin typeface="+mn-ea"/>
              </a:rPr>
              <a:t>3G</a:t>
            </a:r>
            <a:r>
              <a:rPr lang="zh-CN" altLang="en-US" b="1" dirty="0">
                <a:solidFill>
                  <a:schemeClr val="bg2"/>
                </a:solidFill>
                <a:latin typeface="+mn-ea"/>
              </a:rPr>
              <a:t>移动通信及威胁</a:t>
            </a:r>
            <a:endParaRPr lang="en-US" altLang="zh-CN" b="1" dirty="0">
              <a:solidFill>
                <a:schemeClr val="bg2"/>
              </a:solidFill>
              <a:latin typeface="+mn-ea"/>
            </a:endParaRPr>
          </a:p>
        </p:txBody>
      </p:sp>
      <p:sp>
        <p:nvSpPr>
          <p:cNvPr id="5" name="Rectangle 1"/>
          <p:cNvSpPr>
            <a:spLocks noGrp="1" noChangeArrowheads="1"/>
          </p:cNvSpPr>
          <p:nvPr>
            <p:ph sz="quarter" idx="13"/>
          </p:nvPr>
        </p:nvSpPr>
        <p:spPr bwMode="auto">
          <a:xfrm>
            <a:off x="323528" y="1797100"/>
            <a:ext cx="8496944" cy="336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第三代移动通信技术（</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3rd-generation</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3G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），是指支持高速数据传输的蜂窝移动通讯技术。</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3G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服务能够同时传送声音及数据信息，速率一般在几百</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kbps</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以上。</a:t>
            </a:r>
            <a:endPar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3G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有四种标准：</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CDMA2000</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WCDMA</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TD-SCDMA</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和</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WiMAX</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3G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与</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2G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的主要区别是在传输声音和数据的速度上的提升，它能够在全球范围内更好地实现无线漫游，并处理图像、音乐、视频流等多种媒体形式，提供包括网页浏览、电话会议、电子商务等多种信息服务，同时也要考虑与已有第二代系统的良好兼容性。</a:t>
            </a:r>
            <a:r>
              <a:rPr kumimoji="0" lang="zh-CN" altLang="en-US" sz="1800" b="0" i="0" u="none" strike="noStrike" cap="none" normalizeH="0" baseline="0" dirty="0" smtClean="0">
                <a:ln>
                  <a:noFill/>
                </a:ln>
                <a:solidFill>
                  <a:schemeClr val="accent4">
                    <a:lumMod val="75000"/>
                  </a:schemeClr>
                </a:solidFill>
                <a:effectLst/>
                <a:latin typeface="+mn-ea"/>
              </a:rPr>
              <a:t> </a:t>
            </a:r>
          </a:p>
        </p:txBody>
      </p:sp>
      <p:sp>
        <p:nvSpPr>
          <p:cNvPr id="6" name="五边形 5"/>
          <p:cNvSpPr/>
          <p:nvPr/>
        </p:nvSpPr>
        <p:spPr>
          <a:xfrm>
            <a:off x="-9619" y="1268760"/>
            <a:ext cx="1845315"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solidFill>
                  <a:schemeClr val="bg2"/>
                </a:solidFill>
              </a:rPr>
              <a:t>3G</a:t>
            </a:r>
            <a:r>
              <a:rPr lang="zh-CN" altLang="en-US" sz="1600" dirty="0" smtClean="0">
                <a:solidFill>
                  <a:schemeClr val="bg2"/>
                </a:solidFill>
              </a:rPr>
              <a:t>移动通信概述</a:t>
            </a:r>
            <a:endParaRPr lang="zh-CN" altLang="en-US" sz="1600" dirty="0">
              <a:solidFill>
                <a:schemeClr val="bg2"/>
              </a:solidFill>
            </a:endParaRPr>
          </a:p>
        </p:txBody>
      </p:sp>
    </p:spTree>
    <p:extLst>
      <p:ext uri="{BB962C8B-B14F-4D97-AF65-F5344CB8AC3E}">
        <p14:creationId xmlns:p14="http://schemas.microsoft.com/office/powerpoint/2010/main" val="1890264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208582"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5</a:t>
            </a:r>
            <a:r>
              <a:rPr lang="zh-CN" altLang="en-US" dirty="0" smtClean="0">
                <a:solidFill>
                  <a:schemeClr val="bg2"/>
                </a:solidFill>
              </a:rPr>
              <a:t>节 移动通信接入安全</a:t>
            </a:r>
            <a:endParaRPr lang="zh-CN" altLang="en-US" dirty="0">
              <a:solidFill>
                <a:schemeClr val="bg2"/>
              </a:solidFill>
            </a:endParaRPr>
          </a:p>
        </p:txBody>
      </p:sp>
      <p:sp>
        <p:nvSpPr>
          <p:cNvPr id="4" name="矩形 3"/>
          <p:cNvSpPr/>
          <p:nvPr/>
        </p:nvSpPr>
        <p:spPr>
          <a:xfrm>
            <a:off x="0" y="476672"/>
            <a:ext cx="3059832" cy="369332"/>
          </a:xfrm>
          <a:prstGeom prst="rect">
            <a:avLst/>
          </a:prstGeom>
        </p:spPr>
        <p:txBody>
          <a:bodyPr wrap="square">
            <a:spAutoFit/>
          </a:bodyPr>
          <a:lstStyle/>
          <a:p>
            <a:r>
              <a:rPr lang="en-US" altLang="zh-CN" b="1" dirty="0" smtClean="0">
                <a:solidFill>
                  <a:schemeClr val="bg2"/>
                </a:solidFill>
                <a:latin typeface="+mn-ea"/>
              </a:rPr>
              <a:t>9.5.2 </a:t>
            </a:r>
            <a:r>
              <a:rPr lang="en-US" altLang="zh-CN" b="1" dirty="0">
                <a:solidFill>
                  <a:schemeClr val="bg2"/>
                </a:solidFill>
                <a:latin typeface="+mn-ea"/>
              </a:rPr>
              <a:t>3G</a:t>
            </a:r>
            <a:r>
              <a:rPr lang="zh-CN" altLang="en-US" b="1" dirty="0">
                <a:solidFill>
                  <a:schemeClr val="bg2"/>
                </a:solidFill>
                <a:latin typeface="+mn-ea"/>
              </a:rPr>
              <a:t>移动通信及威胁</a:t>
            </a:r>
            <a:endParaRPr lang="en-US" altLang="zh-CN" b="1" dirty="0">
              <a:solidFill>
                <a:schemeClr val="bg2"/>
              </a:solidFill>
              <a:latin typeface="+mn-ea"/>
            </a:endParaRPr>
          </a:p>
        </p:txBody>
      </p:sp>
      <p:sp>
        <p:nvSpPr>
          <p:cNvPr id="6" name="五边形 5"/>
          <p:cNvSpPr/>
          <p:nvPr/>
        </p:nvSpPr>
        <p:spPr>
          <a:xfrm>
            <a:off x="-9619" y="1268760"/>
            <a:ext cx="221820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solidFill>
                  <a:schemeClr val="bg2"/>
                </a:solidFill>
              </a:rPr>
              <a:t>3G</a:t>
            </a:r>
            <a:r>
              <a:rPr lang="zh-CN" altLang="en-US" sz="1600" dirty="0" smtClean="0">
                <a:solidFill>
                  <a:schemeClr val="bg2"/>
                </a:solidFill>
              </a:rPr>
              <a:t>移动通信安全威胁</a:t>
            </a:r>
            <a:endParaRPr lang="zh-CN" altLang="en-US" sz="1600" dirty="0">
              <a:solidFill>
                <a:schemeClr val="bg2"/>
              </a:solidFill>
            </a:endParaRPr>
          </a:p>
        </p:txBody>
      </p:sp>
      <p:sp>
        <p:nvSpPr>
          <p:cNvPr id="8" name="Rectangle 3"/>
          <p:cNvSpPr>
            <a:spLocks noGrp="1" noChangeArrowheads="1"/>
          </p:cNvSpPr>
          <p:nvPr>
            <p:ph sz="quarter" idx="13"/>
          </p:nvPr>
        </p:nvSpPr>
        <p:spPr bwMode="auto">
          <a:xfrm>
            <a:off x="179512" y="1799456"/>
            <a:ext cx="864096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3G</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系统的安全威胁大致可以分为如下几类：</a:t>
            </a:r>
            <a:endParaRPr kumimoji="0" lang="zh-CN" altLang="en-US" sz="1600" b="0" i="0" u="none" strike="noStrike" cap="none" normalizeH="0" baseline="0" dirty="0" smtClean="0">
              <a:ln>
                <a:noFill/>
              </a:ln>
              <a:solidFill>
                <a:schemeClr val="accent4">
                  <a:lumMod val="75000"/>
                </a:schemeClr>
              </a:solidFill>
              <a:effectLst/>
              <a:latin typeface="+mn-ea"/>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敏感数据的非法获取，对系统信息的保密性进行攻击。主要包括：①侦听；②伪装；③流量分析；④浏览；⑤泄露；⑥试探。</a:t>
            </a:r>
            <a:endParaRPr kumimoji="0" lang="zh-CN" altLang="en-US" sz="1600" b="0" i="0" u="none" strike="noStrike" cap="none" normalizeH="0" baseline="0" dirty="0" smtClean="0">
              <a:ln>
                <a:noFill/>
              </a:ln>
              <a:solidFill>
                <a:schemeClr val="accent4">
                  <a:lumMod val="75000"/>
                </a:schemeClr>
              </a:solidFill>
              <a:effectLst/>
              <a:latin typeface="+mn-ea"/>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对敏感数据的非法操作，对消息的完整性进行攻击。主要包括：对消息的篡改、插入、重放或删除。</a:t>
            </a:r>
            <a:endParaRPr kumimoji="0" lang="zh-CN" altLang="en-US" sz="1600" b="0" i="0" u="none" strike="noStrike" cap="none" normalizeH="0" baseline="0" dirty="0" smtClean="0">
              <a:ln>
                <a:noFill/>
              </a:ln>
              <a:solidFill>
                <a:schemeClr val="accent4">
                  <a:lumMod val="75000"/>
                </a:schemeClr>
              </a:solidFill>
              <a:effectLst/>
              <a:latin typeface="+mn-ea"/>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对网络服务的干扰或滥用，结果导致系统拒绝服务或导致系统服务质量的降低。主要包括：①干扰；②资源耗尽；③特权滥用；④服务滥用。</a:t>
            </a:r>
            <a:endParaRPr kumimoji="0" lang="zh-CN" altLang="en-US" sz="1600" b="0" i="0" u="none" strike="noStrike" cap="none" normalizeH="0" baseline="0" dirty="0" smtClean="0">
              <a:ln>
                <a:noFill/>
              </a:ln>
              <a:solidFill>
                <a:schemeClr val="accent4">
                  <a:lumMod val="75000"/>
                </a:schemeClr>
              </a:solidFill>
              <a:effectLst/>
              <a:latin typeface="+mn-ea"/>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否认。主要指用户或网络否认曾经发生的动作。</a:t>
            </a:r>
            <a:endParaRPr kumimoji="0" lang="zh-CN" altLang="en-US" sz="1600" b="0" i="0" u="none" strike="noStrike" cap="none" normalizeH="0" baseline="0" dirty="0" smtClean="0">
              <a:ln>
                <a:noFill/>
              </a:ln>
              <a:solidFill>
                <a:schemeClr val="accent4">
                  <a:lumMod val="75000"/>
                </a:schemeClr>
              </a:solidFill>
              <a:effectLst/>
              <a:latin typeface="+mn-ea"/>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对服务的非法访问。主要包括：攻击者伪造成网络和用户实体，对系统服务进行非法访问，用户或网络通过滥用访问权利非法获取未授权服务。</a:t>
            </a:r>
            <a:endParaRPr kumimoji="0" lang="zh-CN" altLang="en-US" sz="1600" b="0" i="0" u="none" strike="noStrike" cap="none" normalizeH="0" baseline="0" dirty="0" smtClean="0">
              <a:ln>
                <a:noFill/>
              </a:ln>
              <a:solidFill>
                <a:schemeClr val="accent4">
                  <a:lumMod val="75000"/>
                </a:schemeClr>
              </a:solidFill>
              <a:effectLst/>
              <a:latin typeface="+mn-ea"/>
            </a:endParaRPr>
          </a:p>
        </p:txBody>
      </p:sp>
    </p:spTree>
    <p:extLst>
      <p:ext uri="{BB962C8B-B14F-4D97-AF65-F5344CB8AC3E}">
        <p14:creationId xmlns:p14="http://schemas.microsoft.com/office/powerpoint/2010/main" val="3095593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208582"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5</a:t>
            </a:r>
            <a:r>
              <a:rPr lang="zh-CN" altLang="en-US" dirty="0" smtClean="0">
                <a:solidFill>
                  <a:schemeClr val="bg2"/>
                </a:solidFill>
              </a:rPr>
              <a:t>节 移动通信接入安全</a:t>
            </a:r>
            <a:endParaRPr lang="zh-CN" altLang="en-US" dirty="0">
              <a:solidFill>
                <a:schemeClr val="bg2"/>
              </a:solidFill>
            </a:endParaRPr>
          </a:p>
        </p:txBody>
      </p:sp>
      <p:sp>
        <p:nvSpPr>
          <p:cNvPr id="4" name="矩形 3"/>
          <p:cNvSpPr/>
          <p:nvPr/>
        </p:nvSpPr>
        <p:spPr>
          <a:xfrm>
            <a:off x="0" y="476672"/>
            <a:ext cx="3059832" cy="369332"/>
          </a:xfrm>
          <a:prstGeom prst="rect">
            <a:avLst/>
          </a:prstGeom>
        </p:spPr>
        <p:txBody>
          <a:bodyPr wrap="square">
            <a:spAutoFit/>
          </a:bodyPr>
          <a:lstStyle/>
          <a:p>
            <a:r>
              <a:rPr lang="en-US" altLang="zh-CN" b="1" dirty="0" smtClean="0">
                <a:solidFill>
                  <a:schemeClr val="bg2"/>
                </a:solidFill>
                <a:latin typeface="+mn-ea"/>
              </a:rPr>
              <a:t>9.5.2 </a:t>
            </a:r>
            <a:r>
              <a:rPr lang="en-US" altLang="zh-CN" b="1" dirty="0">
                <a:solidFill>
                  <a:schemeClr val="bg2"/>
                </a:solidFill>
                <a:latin typeface="+mn-ea"/>
              </a:rPr>
              <a:t>3G</a:t>
            </a:r>
            <a:r>
              <a:rPr lang="zh-CN" altLang="en-US" b="1" dirty="0">
                <a:solidFill>
                  <a:schemeClr val="bg2"/>
                </a:solidFill>
                <a:latin typeface="+mn-ea"/>
              </a:rPr>
              <a:t>移动通信及威胁</a:t>
            </a:r>
            <a:endParaRPr lang="en-US" altLang="zh-CN" b="1" dirty="0">
              <a:solidFill>
                <a:schemeClr val="bg2"/>
              </a:solidFill>
              <a:latin typeface="+mn-ea"/>
            </a:endParaRPr>
          </a:p>
        </p:txBody>
      </p:sp>
      <p:sp>
        <p:nvSpPr>
          <p:cNvPr id="5" name="Rectangle 1"/>
          <p:cNvSpPr>
            <a:spLocks noGrp="1" noChangeArrowheads="1"/>
          </p:cNvSpPr>
          <p:nvPr>
            <p:ph sz="quarter" idx="13"/>
          </p:nvPr>
        </p:nvSpPr>
        <p:spPr bwMode="auto">
          <a:xfrm>
            <a:off x="179512" y="1848490"/>
            <a:ext cx="8568952" cy="3954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25000"/>
              </a:lnSpc>
              <a:buFont typeface="Wingdings" panose="05000000000000000000" pitchFamily="2" charset="2"/>
              <a:buChar char="n"/>
            </a:pPr>
            <a:r>
              <a:rPr lang="zh-CN" altLang="zh-CN" sz="1600" dirty="0" smtClean="0">
                <a:solidFill>
                  <a:schemeClr val="accent4">
                    <a:lumMod val="75000"/>
                  </a:schemeClr>
                </a:solidFill>
                <a:latin typeface="+mn-ea"/>
              </a:rPr>
              <a:t>对</a:t>
            </a:r>
            <a:r>
              <a:rPr lang="zh-CN" altLang="zh-CN" sz="1600" dirty="0">
                <a:solidFill>
                  <a:schemeClr val="accent4">
                    <a:lumMod val="75000"/>
                  </a:schemeClr>
                </a:solidFill>
                <a:latin typeface="+mn-ea"/>
              </a:rPr>
              <a:t>非授权数据的非法获取。基本手段包括对用户业务的窃听、对信令与控制数据的窃听、伪装网络实体截取用户信息以及对用户流量进行主动与被动分析。</a:t>
            </a:r>
          </a:p>
          <a:p>
            <a:pPr>
              <a:lnSpc>
                <a:spcPct val="125000"/>
              </a:lnSpc>
              <a:buFont typeface="Wingdings" panose="05000000000000000000" pitchFamily="2" charset="2"/>
              <a:buChar char="n"/>
            </a:pPr>
            <a:r>
              <a:rPr lang="zh-CN" altLang="zh-CN" sz="1600" dirty="0" smtClean="0">
                <a:solidFill>
                  <a:schemeClr val="accent4">
                    <a:lumMod val="75000"/>
                  </a:schemeClr>
                </a:solidFill>
                <a:latin typeface="+mn-ea"/>
              </a:rPr>
              <a:t>对</a:t>
            </a:r>
            <a:r>
              <a:rPr lang="zh-CN" altLang="zh-CN" sz="1600" dirty="0">
                <a:solidFill>
                  <a:schemeClr val="accent4">
                    <a:lumMod val="75000"/>
                  </a:schemeClr>
                </a:solidFill>
                <a:latin typeface="+mn-ea"/>
              </a:rPr>
              <a:t>数据完整性的攻击。主要是对系统无线链路中传输的业务与信令、控制消息进行篡改，包括插入、修改、删除等。</a:t>
            </a:r>
          </a:p>
          <a:p>
            <a:pPr>
              <a:lnSpc>
                <a:spcPct val="125000"/>
              </a:lnSpc>
              <a:buFont typeface="Wingdings" panose="05000000000000000000" pitchFamily="2" charset="2"/>
              <a:buChar char="n"/>
            </a:pPr>
            <a:r>
              <a:rPr lang="zh-CN" altLang="zh-CN" sz="1600" dirty="0" smtClean="0">
                <a:solidFill>
                  <a:schemeClr val="accent4">
                    <a:lumMod val="75000"/>
                  </a:schemeClr>
                </a:solidFill>
                <a:latin typeface="+mn-ea"/>
              </a:rPr>
              <a:t>拒绝</a:t>
            </a:r>
            <a:r>
              <a:rPr lang="zh-CN" altLang="zh-CN" sz="1600" dirty="0">
                <a:solidFill>
                  <a:schemeClr val="accent4">
                    <a:lumMod val="75000"/>
                  </a:schemeClr>
                </a:solidFill>
                <a:latin typeface="+mn-ea"/>
              </a:rPr>
              <a:t>服务攻击。拒绝服务攻击可分为三个不同层次</a:t>
            </a:r>
            <a:r>
              <a:rPr lang="zh-CN" altLang="zh-CN" sz="1600" dirty="0" smtClean="0">
                <a:solidFill>
                  <a:schemeClr val="accent4">
                    <a:lumMod val="75000"/>
                  </a:schemeClr>
                </a:solidFill>
                <a:latin typeface="+mn-ea"/>
              </a:rPr>
              <a:t>：物理</a:t>
            </a:r>
            <a:r>
              <a:rPr lang="zh-CN" altLang="zh-CN" sz="1600" dirty="0">
                <a:solidFill>
                  <a:schemeClr val="accent4">
                    <a:lumMod val="75000"/>
                  </a:schemeClr>
                </a:solidFill>
                <a:latin typeface="+mn-ea"/>
              </a:rPr>
              <a:t>级</a:t>
            </a:r>
            <a:r>
              <a:rPr lang="zh-CN" altLang="zh-CN" sz="1600" dirty="0" smtClean="0">
                <a:solidFill>
                  <a:schemeClr val="accent4">
                    <a:lumMod val="75000"/>
                  </a:schemeClr>
                </a:solidFill>
                <a:latin typeface="+mn-ea"/>
              </a:rPr>
              <a:t>干扰</a:t>
            </a:r>
            <a:r>
              <a:rPr lang="zh-CN" altLang="en-US" sz="1600" dirty="0" smtClean="0">
                <a:solidFill>
                  <a:schemeClr val="accent4">
                    <a:lumMod val="75000"/>
                  </a:schemeClr>
                </a:solidFill>
                <a:latin typeface="+mn-ea"/>
              </a:rPr>
              <a:t>、</a:t>
            </a:r>
            <a:r>
              <a:rPr lang="zh-CN" altLang="zh-CN" sz="1600" dirty="0" smtClean="0">
                <a:solidFill>
                  <a:schemeClr val="accent4">
                    <a:lumMod val="75000"/>
                  </a:schemeClr>
                </a:solidFill>
                <a:latin typeface="+mn-ea"/>
              </a:rPr>
              <a:t>协议</a:t>
            </a:r>
            <a:r>
              <a:rPr lang="zh-CN" altLang="zh-CN" sz="1600" dirty="0">
                <a:solidFill>
                  <a:schemeClr val="accent4">
                    <a:lumMod val="75000"/>
                  </a:schemeClr>
                </a:solidFill>
                <a:latin typeface="+mn-ea"/>
              </a:rPr>
              <a:t>级</a:t>
            </a:r>
            <a:r>
              <a:rPr lang="zh-CN" altLang="zh-CN" sz="1600" dirty="0" smtClean="0">
                <a:solidFill>
                  <a:schemeClr val="accent4">
                    <a:lumMod val="75000"/>
                  </a:schemeClr>
                </a:solidFill>
                <a:latin typeface="+mn-ea"/>
              </a:rPr>
              <a:t>干扰</a:t>
            </a:r>
            <a:r>
              <a:rPr lang="zh-CN" altLang="en-US" sz="1600" dirty="0" smtClean="0">
                <a:solidFill>
                  <a:schemeClr val="accent4">
                    <a:lumMod val="75000"/>
                  </a:schemeClr>
                </a:solidFill>
                <a:latin typeface="+mn-ea"/>
              </a:rPr>
              <a:t>、</a:t>
            </a:r>
            <a:r>
              <a:rPr lang="zh-CN" altLang="zh-CN" sz="1600" dirty="0" smtClean="0">
                <a:solidFill>
                  <a:schemeClr val="accent4">
                    <a:lumMod val="75000"/>
                  </a:schemeClr>
                </a:solidFill>
                <a:latin typeface="+mn-ea"/>
              </a:rPr>
              <a:t>伪装</a:t>
            </a:r>
            <a:r>
              <a:rPr lang="zh-CN" altLang="zh-CN" sz="1600" dirty="0">
                <a:solidFill>
                  <a:schemeClr val="accent4">
                    <a:lumMod val="75000"/>
                  </a:schemeClr>
                </a:solidFill>
                <a:latin typeface="+mn-ea"/>
              </a:rPr>
              <a:t>成网络实体拒绝</a:t>
            </a:r>
            <a:r>
              <a:rPr lang="zh-CN" altLang="zh-CN" sz="1600" dirty="0" smtClean="0">
                <a:solidFill>
                  <a:schemeClr val="accent4">
                    <a:lumMod val="75000"/>
                  </a:schemeClr>
                </a:solidFill>
                <a:latin typeface="+mn-ea"/>
              </a:rPr>
              <a:t>服务。</a:t>
            </a:r>
            <a:endParaRPr lang="zh-CN" altLang="zh-CN" sz="1600" dirty="0">
              <a:solidFill>
                <a:schemeClr val="accent4">
                  <a:lumMod val="75000"/>
                </a:schemeClr>
              </a:solidFill>
              <a:latin typeface="+mn-ea"/>
            </a:endParaRPr>
          </a:p>
          <a:p>
            <a:pPr>
              <a:lnSpc>
                <a:spcPct val="125000"/>
              </a:lnSpc>
              <a:buFont typeface="Wingdings" panose="05000000000000000000" pitchFamily="2" charset="2"/>
              <a:buChar char="n"/>
            </a:pPr>
            <a:r>
              <a:rPr lang="zh-CN" altLang="zh-CN" sz="1600" dirty="0" smtClean="0">
                <a:solidFill>
                  <a:schemeClr val="accent4">
                    <a:lumMod val="75000"/>
                  </a:schemeClr>
                </a:solidFill>
                <a:latin typeface="+mn-ea"/>
              </a:rPr>
              <a:t>对</a:t>
            </a:r>
            <a:r>
              <a:rPr lang="zh-CN" altLang="zh-CN" sz="1600" dirty="0">
                <a:solidFill>
                  <a:schemeClr val="accent4">
                    <a:lumMod val="75000"/>
                  </a:schemeClr>
                </a:solidFill>
                <a:latin typeface="+mn-ea"/>
              </a:rPr>
              <a:t>业务的非法访问攻击</a:t>
            </a:r>
            <a:r>
              <a:rPr lang="zh-CN" altLang="zh-CN" sz="1600" dirty="0" smtClean="0">
                <a:solidFill>
                  <a:schemeClr val="accent4">
                    <a:lumMod val="75000"/>
                  </a:schemeClr>
                </a:solidFill>
                <a:latin typeface="+mn-ea"/>
              </a:rPr>
              <a:t>。</a:t>
            </a:r>
            <a:endParaRPr lang="zh-CN" altLang="zh-CN" sz="1600" dirty="0">
              <a:solidFill>
                <a:schemeClr val="accent4">
                  <a:lumMod val="75000"/>
                </a:schemeClr>
              </a:solidFill>
              <a:latin typeface="+mn-ea"/>
            </a:endParaRPr>
          </a:p>
          <a:p>
            <a:pPr>
              <a:lnSpc>
                <a:spcPct val="125000"/>
              </a:lnSpc>
              <a:buFont typeface="Wingdings" panose="05000000000000000000" pitchFamily="2" charset="2"/>
              <a:buChar char="n"/>
            </a:pPr>
            <a:r>
              <a:rPr lang="zh-CN" altLang="zh-CN" sz="1600" dirty="0" smtClean="0">
                <a:solidFill>
                  <a:schemeClr val="accent4">
                    <a:lumMod val="75000"/>
                  </a:schemeClr>
                </a:solidFill>
                <a:latin typeface="+mn-ea"/>
              </a:rPr>
              <a:t>主动</a:t>
            </a:r>
            <a:r>
              <a:rPr lang="zh-CN" altLang="zh-CN" sz="1600" dirty="0">
                <a:solidFill>
                  <a:schemeClr val="accent4">
                    <a:lumMod val="75000"/>
                  </a:schemeClr>
                </a:solidFill>
                <a:latin typeface="+mn-ea"/>
              </a:rPr>
              <a:t>用户身份捕获攻击</a:t>
            </a:r>
            <a:r>
              <a:rPr lang="zh-CN" altLang="zh-CN" sz="1600" dirty="0" smtClean="0">
                <a:solidFill>
                  <a:schemeClr val="accent4">
                    <a:lumMod val="75000"/>
                  </a:schemeClr>
                </a:solidFill>
                <a:latin typeface="+mn-ea"/>
              </a:rPr>
              <a:t>。对</a:t>
            </a:r>
            <a:r>
              <a:rPr lang="zh-CN" altLang="zh-CN" sz="1600" dirty="0">
                <a:solidFill>
                  <a:schemeClr val="accent4">
                    <a:lumMod val="75000"/>
                  </a:schemeClr>
                </a:solidFill>
                <a:latin typeface="+mn-ea"/>
              </a:rPr>
              <a:t>目标用户与攻击者之间的加密流程进行压制，使加密流程失效。基本的手段有：</a:t>
            </a:r>
            <a:r>
              <a:rPr lang="en-US" altLang="zh-CN" sz="1600" dirty="0">
                <a:solidFill>
                  <a:schemeClr val="accent4">
                    <a:lumMod val="75000"/>
                  </a:schemeClr>
                </a:solidFill>
                <a:latin typeface="+mn-ea"/>
              </a:rPr>
              <a:t>①</a:t>
            </a:r>
            <a:r>
              <a:rPr lang="zh-CN" altLang="zh-CN" sz="1600" dirty="0">
                <a:solidFill>
                  <a:schemeClr val="accent4">
                    <a:lumMod val="75000"/>
                  </a:schemeClr>
                </a:solidFill>
                <a:latin typeface="+mn-ea"/>
              </a:rPr>
              <a:t>攻击者伪装成一服务网络，分别与用户和合法服务网络建立链路，转发交互信息，从而使加密流程失效。</a:t>
            </a:r>
            <a:r>
              <a:rPr lang="en-US" altLang="zh-CN" sz="1600" dirty="0">
                <a:solidFill>
                  <a:schemeClr val="accent4">
                    <a:lumMod val="75000"/>
                  </a:schemeClr>
                </a:solidFill>
                <a:latin typeface="+mn-ea"/>
              </a:rPr>
              <a:t>②</a:t>
            </a:r>
            <a:r>
              <a:rPr lang="zh-CN" altLang="zh-CN" sz="1600" dirty="0">
                <a:solidFill>
                  <a:schemeClr val="accent4">
                    <a:lumMod val="75000"/>
                  </a:schemeClr>
                </a:solidFill>
                <a:latin typeface="+mn-ea"/>
              </a:rPr>
              <a:t>攻击者伪装成服务网络，通过发适当的信令使加密流程失效。</a:t>
            </a:r>
            <a:r>
              <a:rPr lang="en-US" altLang="zh-CN" sz="1600" dirty="0">
                <a:solidFill>
                  <a:schemeClr val="accent4">
                    <a:lumMod val="75000"/>
                  </a:schemeClr>
                </a:solidFill>
                <a:latin typeface="+mn-ea"/>
              </a:rPr>
              <a:t>③</a:t>
            </a:r>
            <a:r>
              <a:rPr lang="zh-CN" altLang="zh-CN" sz="1600" dirty="0">
                <a:solidFill>
                  <a:schemeClr val="accent4">
                    <a:lumMod val="75000"/>
                  </a:schemeClr>
                </a:solidFill>
                <a:latin typeface="+mn-ea"/>
              </a:rPr>
              <a:t>攻击者通过篡改用户与服务网络间信令，使用户与网络的加密能力不匹配，从而使加密流程失效。</a:t>
            </a:r>
          </a:p>
        </p:txBody>
      </p:sp>
      <p:sp>
        <p:nvSpPr>
          <p:cNvPr id="6" name="五边形 5"/>
          <p:cNvSpPr/>
          <p:nvPr/>
        </p:nvSpPr>
        <p:spPr>
          <a:xfrm>
            <a:off x="-9619" y="1268760"/>
            <a:ext cx="2853427"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针对</a:t>
            </a:r>
            <a:r>
              <a:rPr lang="en-US" altLang="zh-CN" sz="1600" dirty="0" smtClean="0">
                <a:solidFill>
                  <a:schemeClr val="bg2"/>
                </a:solidFill>
              </a:rPr>
              <a:t>3G</a:t>
            </a:r>
            <a:r>
              <a:rPr lang="zh-CN" altLang="en-US" sz="1600" dirty="0" smtClean="0">
                <a:solidFill>
                  <a:schemeClr val="bg2"/>
                </a:solidFill>
              </a:rPr>
              <a:t>系统无线接口的攻击</a:t>
            </a:r>
            <a:endParaRPr lang="zh-CN" altLang="en-US" sz="1600" dirty="0">
              <a:solidFill>
                <a:schemeClr val="bg2"/>
              </a:solidFill>
            </a:endParaRPr>
          </a:p>
        </p:txBody>
      </p:sp>
    </p:spTree>
    <p:extLst>
      <p:ext uri="{BB962C8B-B14F-4D97-AF65-F5344CB8AC3E}">
        <p14:creationId xmlns:p14="http://schemas.microsoft.com/office/powerpoint/2010/main" val="1207829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208582"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5</a:t>
            </a:r>
            <a:r>
              <a:rPr lang="zh-CN" altLang="en-US" dirty="0" smtClean="0">
                <a:solidFill>
                  <a:schemeClr val="bg2"/>
                </a:solidFill>
              </a:rPr>
              <a:t>节 移动通信接入安全</a:t>
            </a:r>
            <a:endParaRPr lang="zh-CN" altLang="en-US" dirty="0">
              <a:solidFill>
                <a:schemeClr val="bg2"/>
              </a:solidFill>
            </a:endParaRPr>
          </a:p>
        </p:txBody>
      </p:sp>
      <p:sp>
        <p:nvSpPr>
          <p:cNvPr id="4" name="矩形 3"/>
          <p:cNvSpPr/>
          <p:nvPr/>
        </p:nvSpPr>
        <p:spPr>
          <a:xfrm>
            <a:off x="0" y="476672"/>
            <a:ext cx="3059832" cy="369332"/>
          </a:xfrm>
          <a:prstGeom prst="rect">
            <a:avLst/>
          </a:prstGeom>
        </p:spPr>
        <p:txBody>
          <a:bodyPr wrap="square">
            <a:spAutoFit/>
          </a:bodyPr>
          <a:lstStyle/>
          <a:p>
            <a:r>
              <a:rPr lang="en-US" altLang="zh-CN" b="1" dirty="0" smtClean="0">
                <a:solidFill>
                  <a:schemeClr val="bg2"/>
                </a:solidFill>
                <a:latin typeface="+mn-ea"/>
              </a:rPr>
              <a:t>9.5.2 </a:t>
            </a:r>
            <a:r>
              <a:rPr lang="en-US" altLang="zh-CN" b="1" dirty="0">
                <a:solidFill>
                  <a:schemeClr val="bg2"/>
                </a:solidFill>
                <a:latin typeface="+mn-ea"/>
              </a:rPr>
              <a:t>3G</a:t>
            </a:r>
            <a:r>
              <a:rPr lang="zh-CN" altLang="en-US" b="1" dirty="0">
                <a:solidFill>
                  <a:schemeClr val="bg2"/>
                </a:solidFill>
                <a:latin typeface="+mn-ea"/>
              </a:rPr>
              <a:t>移动通信及威胁</a:t>
            </a:r>
            <a:endParaRPr lang="en-US" altLang="zh-CN" b="1" dirty="0">
              <a:solidFill>
                <a:schemeClr val="bg2"/>
              </a:solidFill>
              <a:latin typeface="+mn-ea"/>
            </a:endParaRPr>
          </a:p>
        </p:txBody>
      </p:sp>
      <p:sp>
        <p:nvSpPr>
          <p:cNvPr id="5" name="Rectangle 1"/>
          <p:cNvSpPr>
            <a:spLocks noGrp="1" noChangeArrowheads="1"/>
          </p:cNvSpPr>
          <p:nvPr>
            <p:ph sz="quarter" idx="13"/>
          </p:nvPr>
        </p:nvSpPr>
        <p:spPr bwMode="auto">
          <a:xfrm>
            <a:off x="251520" y="1750855"/>
            <a:ext cx="8640960" cy="4351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Font typeface="Wingdings" panose="05000000000000000000" pitchFamily="2" charset="2"/>
              <a:buChar char="n"/>
            </a:pPr>
            <a:r>
              <a:rPr lang="zh-CN" altLang="zh-CN" sz="1600" dirty="0" smtClean="0">
                <a:solidFill>
                  <a:schemeClr val="accent4">
                    <a:lumMod val="75000"/>
                  </a:schemeClr>
                </a:solidFill>
              </a:rPr>
              <a:t>对</a:t>
            </a:r>
            <a:r>
              <a:rPr lang="zh-CN" altLang="zh-CN" sz="1600" dirty="0">
                <a:solidFill>
                  <a:schemeClr val="accent4">
                    <a:lumMod val="75000"/>
                  </a:schemeClr>
                </a:solidFill>
              </a:rPr>
              <a:t>数据的非法获取。基本手段包括对用户业务、信令及控制数据的窃听，冒充网络实体截取用户业务及信令数据，对业务流量的被动分析，对系统数据存储实体的非法访问，以及在呼叫建立阶段伪装用户位置信息等。</a:t>
            </a:r>
          </a:p>
          <a:p>
            <a:pPr>
              <a:lnSpc>
                <a:spcPct val="150000"/>
              </a:lnSpc>
              <a:buFont typeface="Wingdings" panose="05000000000000000000" pitchFamily="2" charset="2"/>
              <a:buChar char="n"/>
            </a:pPr>
            <a:r>
              <a:rPr lang="zh-CN" altLang="zh-CN" sz="1600" dirty="0" smtClean="0">
                <a:solidFill>
                  <a:schemeClr val="accent4">
                    <a:lumMod val="75000"/>
                  </a:schemeClr>
                </a:solidFill>
              </a:rPr>
              <a:t>对</a:t>
            </a:r>
            <a:r>
              <a:rPr lang="zh-CN" altLang="zh-CN" sz="1600" dirty="0">
                <a:solidFill>
                  <a:schemeClr val="accent4">
                    <a:lumMod val="75000"/>
                  </a:schemeClr>
                </a:solidFill>
              </a:rPr>
              <a:t>数据完整性的攻击。基本手段包括对用户业务与信令消息进行篡改，对下载到用户终端或</a:t>
            </a:r>
            <a:r>
              <a:rPr lang="en-US" altLang="zh-CN" sz="1600" dirty="0">
                <a:solidFill>
                  <a:schemeClr val="accent4">
                    <a:lumMod val="75000"/>
                  </a:schemeClr>
                </a:solidFill>
              </a:rPr>
              <a:t>USIM</a:t>
            </a:r>
            <a:r>
              <a:rPr lang="zh-CN" altLang="zh-CN" sz="1600" dirty="0">
                <a:solidFill>
                  <a:schemeClr val="accent4">
                    <a:lumMod val="75000"/>
                  </a:schemeClr>
                </a:solidFill>
              </a:rPr>
              <a:t>的应用程序及数据进行篡改，通过伪装成应用程序及数据的发起方篡改用户终端或</a:t>
            </a:r>
            <a:r>
              <a:rPr lang="en-US" altLang="zh-CN" sz="1600" dirty="0">
                <a:solidFill>
                  <a:schemeClr val="accent4">
                    <a:lumMod val="75000"/>
                  </a:schemeClr>
                </a:solidFill>
              </a:rPr>
              <a:t>USIM</a:t>
            </a:r>
            <a:r>
              <a:rPr lang="zh-CN" altLang="zh-CN" sz="1600" dirty="0">
                <a:solidFill>
                  <a:schemeClr val="accent4">
                    <a:lumMod val="75000"/>
                  </a:schemeClr>
                </a:solidFill>
              </a:rPr>
              <a:t>的行为，篡改系统存储实体中存储的用户数据等。</a:t>
            </a:r>
          </a:p>
          <a:p>
            <a:pPr>
              <a:lnSpc>
                <a:spcPct val="150000"/>
              </a:lnSpc>
              <a:buFont typeface="Wingdings" panose="05000000000000000000" pitchFamily="2" charset="2"/>
              <a:buChar char="n"/>
            </a:pPr>
            <a:r>
              <a:rPr lang="zh-CN" altLang="zh-CN" sz="1600" dirty="0" smtClean="0">
                <a:solidFill>
                  <a:schemeClr val="accent4">
                    <a:lumMod val="75000"/>
                  </a:schemeClr>
                </a:solidFill>
              </a:rPr>
              <a:t>拒绝</a:t>
            </a:r>
            <a:r>
              <a:rPr lang="zh-CN" altLang="zh-CN" sz="1600" dirty="0">
                <a:solidFill>
                  <a:schemeClr val="accent4">
                    <a:lumMod val="75000"/>
                  </a:schemeClr>
                </a:solidFill>
              </a:rPr>
              <a:t>服务攻击。基本手段包括物理干扰，协议级干扰，伪装成网络实体对用户请求作出拒绝回答，滥用紧急服务等。</a:t>
            </a:r>
          </a:p>
          <a:p>
            <a:pPr>
              <a:lnSpc>
                <a:spcPct val="150000"/>
              </a:lnSpc>
              <a:buFont typeface="Wingdings" panose="05000000000000000000" pitchFamily="2" charset="2"/>
              <a:buChar char="n"/>
            </a:pPr>
            <a:r>
              <a:rPr lang="zh-CN" altLang="zh-CN" sz="1600" dirty="0" smtClean="0">
                <a:solidFill>
                  <a:schemeClr val="accent4">
                    <a:lumMod val="75000"/>
                  </a:schemeClr>
                </a:solidFill>
              </a:rPr>
              <a:t>否定</a:t>
            </a:r>
            <a:r>
              <a:rPr lang="zh-CN" altLang="zh-CN" sz="1600" dirty="0">
                <a:solidFill>
                  <a:schemeClr val="accent4">
                    <a:lumMod val="75000"/>
                  </a:schemeClr>
                </a:solidFill>
              </a:rPr>
              <a:t>。主要包括对费用的否定，对发送数据的否定，否定等。</a:t>
            </a:r>
          </a:p>
          <a:p>
            <a:pPr>
              <a:lnSpc>
                <a:spcPct val="150000"/>
              </a:lnSpc>
              <a:buFont typeface="Wingdings" panose="05000000000000000000" pitchFamily="2" charset="2"/>
              <a:buChar char="n"/>
            </a:pPr>
            <a:r>
              <a:rPr lang="zh-CN" altLang="zh-CN" sz="1600" dirty="0" smtClean="0">
                <a:solidFill>
                  <a:schemeClr val="accent4">
                    <a:lumMod val="75000"/>
                  </a:schemeClr>
                </a:solidFill>
              </a:rPr>
              <a:t>对</a:t>
            </a:r>
            <a:r>
              <a:rPr lang="zh-CN" altLang="zh-CN" sz="1600" dirty="0">
                <a:solidFill>
                  <a:schemeClr val="accent4">
                    <a:lumMod val="75000"/>
                  </a:schemeClr>
                </a:solidFill>
              </a:rPr>
              <a:t>非授权业务的非法访问。基本手段包括伪装成用户归属网络滥用特权非法访问非授权业务。</a:t>
            </a:r>
          </a:p>
        </p:txBody>
      </p:sp>
      <p:sp>
        <p:nvSpPr>
          <p:cNvPr id="6" name="五边形 5"/>
          <p:cNvSpPr/>
          <p:nvPr/>
        </p:nvSpPr>
        <p:spPr>
          <a:xfrm>
            <a:off x="-9619" y="1268760"/>
            <a:ext cx="2853427"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针对系统核心网的攻击</a:t>
            </a:r>
            <a:endParaRPr lang="zh-CN" altLang="en-US" sz="1600" dirty="0">
              <a:solidFill>
                <a:schemeClr val="bg2"/>
              </a:solidFill>
            </a:endParaRPr>
          </a:p>
        </p:txBody>
      </p:sp>
    </p:spTree>
    <p:extLst>
      <p:ext uri="{BB962C8B-B14F-4D97-AF65-F5344CB8AC3E}">
        <p14:creationId xmlns:p14="http://schemas.microsoft.com/office/powerpoint/2010/main" val="3349828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208582"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5</a:t>
            </a:r>
            <a:r>
              <a:rPr lang="zh-CN" altLang="en-US" dirty="0" smtClean="0">
                <a:solidFill>
                  <a:schemeClr val="bg2"/>
                </a:solidFill>
              </a:rPr>
              <a:t>节 移动通信接入安全</a:t>
            </a:r>
            <a:endParaRPr lang="zh-CN" altLang="en-US" dirty="0">
              <a:solidFill>
                <a:schemeClr val="bg2"/>
              </a:solidFill>
            </a:endParaRPr>
          </a:p>
        </p:txBody>
      </p:sp>
      <p:sp>
        <p:nvSpPr>
          <p:cNvPr id="4" name="矩形 3"/>
          <p:cNvSpPr/>
          <p:nvPr/>
        </p:nvSpPr>
        <p:spPr>
          <a:xfrm>
            <a:off x="0" y="476672"/>
            <a:ext cx="3059832" cy="369332"/>
          </a:xfrm>
          <a:prstGeom prst="rect">
            <a:avLst/>
          </a:prstGeom>
        </p:spPr>
        <p:txBody>
          <a:bodyPr wrap="square">
            <a:spAutoFit/>
          </a:bodyPr>
          <a:lstStyle/>
          <a:p>
            <a:r>
              <a:rPr lang="en-US" altLang="zh-CN" b="1" dirty="0" smtClean="0">
                <a:solidFill>
                  <a:schemeClr val="bg2"/>
                </a:solidFill>
                <a:latin typeface="+mn-ea"/>
              </a:rPr>
              <a:t>9.5.2 </a:t>
            </a:r>
            <a:r>
              <a:rPr lang="en-US" altLang="zh-CN" b="1" dirty="0">
                <a:solidFill>
                  <a:schemeClr val="bg2"/>
                </a:solidFill>
                <a:latin typeface="+mn-ea"/>
              </a:rPr>
              <a:t>3G</a:t>
            </a:r>
            <a:r>
              <a:rPr lang="zh-CN" altLang="en-US" b="1" dirty="0">
                <a:solidFill>
                  <a:schemeClr val="bg2"/>
                </a:solidFill>
                <a:latin typeface="+mn-ea"/>
              </a:rPr>
              <a:t>移动通信及威胁</a:t>
            </a:r>
            <a:endParaRPr lang="en-US" altLang="zh-CN" b="1" dirty="0">
              <a:solidFill>
                <a:schemeClr val="bg2"/>
              </a:solidFill>
              <a:latin typeface="+mn-ea"/>
            </a:endParaRPr>
          </a:p>
        </p:txBody>
      </p:sp>
      <p:sp>
        <p:nvSpPr>
          <p:cNvPr id="5" name="Rectangle 1"/>
          <p:cNvSpPr>
            <a:spLocks noGrp="1" noChangeArrowheads="1"/>
          </p:cNvSpPr>
          <p:nvPr>
            <p:ph sz="quarter" idx="13"/>
          </p:nvPr>
        </p:nvSpPr>
        <p:spPr bwMode="auto">
          <a:xfrm>
            <a:off x="251520" y="1916832"/>
            <a:ext cx="7181942" cy="2342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使用</a:t>
            </a:r>
            <a:r>
              <a:rPr lang="zh-CN" altLang="zh-CN" sz="1800" dirty="0">
                <a:solidFill>
                  <a:schemeClr val="accent4">
                    <a:lumMod val="75000"/>
                  </a:schemeClr>
                </a:solidFill>
                <a:latin typeface="+mn-ea"/>
              </a:rPr>
              <a:t>偷窃的终端和智能卡。</a:t>
            </a:r>
          </a:p>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对</a:t>
            </a:r>
            <a:r>
              <a:rPr lang="zh-CN" altLang="zh-CN" sz="1800" dirty="0">
                <a:solidFill>
                  <a:schemeClr val="accent4">
                    <a:lumMod val="75000"/>
                  </a:schemeClr>
                </a:solidFill>
                <a:latin typeface="+mn-ea"/>
              </a:rPr>
              <a:t>终端或智能卡中数据进行篡改。</a:t>
            </a:r>
          </a:p>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对</a:t>
            </a:r>
            <a:r>
              <a:rPr lang="zh-CN" altLang="zh-CN" sz="1800" dirty="0">
                <a:solidFill>
                  <a:schemeClr val="accent4">
                    <a:lumMod val="75000"/>
                  </a:schemeClr>
                </a:solidFill>
                <a:latin typeface="+mn-ea"/>
              </a:rPr>
              <a:t>终端与智能卡间的通信进行侦听。</a:t>
            </a:r>
          </a:p>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伪装</a:t>
            </a:r>
            <a:r>
              <a:rPr lang="zh-CN" altLang="zh-CN" sz="1800" dirty="0">
                <a:solidFill>
                  <a:schemeClr val="accent4">
                    <a:lumMod val="75000"/>
                  </a:schemeClr>
                </a:solidFill>
                <a:latin typeface="+mn-ea"/>
              </a:rPr>
              <a:t>身份截取终端与智能卡间的交互信息。</a:t>
            </a:r>
          </a:p>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非法</a:t>
            </a:r>
            <a:r>
              <a:rPr lang="zh-CN" altLang="zh-CN" sz="1800" dirty="0">
                <a:solidFill>
                  <a:schemeClr val="accent4">
                    <a:lumMod val="75000"/>
                  </a:schemeClr>
                </a:solidFill>
                <a:latin typeface="+mn-ea"/>
              </a:rPr>
              <a:t>获取终端或智能卡中存储的数据。</a:t>
            </a:r>
          </a:p>
        </p:txBody>
      </p:sp>
      <p:sp>
        <p:nvSpPr>
          <p:cNvPr id="6" name="五边形 5"/>
          <p:cNvSpPr/>
          <p:nvPr/>
        </p:nvSpPr>
        <p:spPr>
          <a:xfrm>
            <a:off x="-9619" y="1268760"/>
            <a:ext cx="306945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针对终端和用户智能卡的攻击</a:t>
            </a:r>
            <a:endParaRPr lang="zh-CN" altLang="en-US" sz="1600" dirty="0">
              <a:solidFill>
                <a:schemeClr val="bg2"/>
              </a:solidFill>
            </a:endParaRPr>
          </a:p>
        </p:txBody>
      </p:sp>
    </p:spTree>
    <p:extLst>
      <p:ext uri="{BB962C8B-B14F-4D97-AF65-F5344CB8AC3E}">
        <p14:creationId xmlns:p14="http://schemas.microsoft.com/office/powerpoint/2010/main" val="7264937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208582"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5</a:t>
            </a:r>
            <a:r>
              <a:rPr lang="zh-CN" altLang="en-US" dirty="0" smtClean="0">
                <a:solidFill>
                  <a:schemeClr val="bg2"/>
                </a:solidFill>
              </a:rPr>
              <a:t>节 移动通信接入安全</a:t>
            </a:r>
            <a:endParaRPr lang="zh-CN" altLang="en-US" dirty="0">
              <a:solidFill>
                <a:schemeClr val="bg2"/>
              </a:solidFill>
            </a:endParaRPr>
          </a:p>
        </p:txBody>
      </p:sp>
      <p:sp>
        <p:nvSpPr>
          <p:cNvPr id="4" name="矩形 3"/>
          <p:cNvSpPr/>
          <p:nvPr/>
        </p:nvSpPr>
        <p:spPr>
          <a:xfrm>
            <a:off x="0" y="476672"/>
            <a:ext cx="3059832" cy="369332"/>
          </a:xfrm>
          <a:prstGeom prst="rect">
            <a:avLst/>
          </a:prstGeom>
        </p:spPr>
        <p:txBody>
          <a:bodyPr wrap="square">
            <a:spAutoFit/>
          </a:bodyPr>
          <a:lstStyle/>
          <a:p>
            <a:r>
              <a:rPr lang="en-US" altLang="zh-CN" b="1" dirty="0" smtClean="0">
                <a:solidFill>
                  <a:schemeClr val="bg2"/>
                </a:solidFill>
                <a:latin typeface="+mn-ea"/>
              </a:rPr>
              <a:t>9.5.3 </a:t>
            </a:r>
            <a:r>
              <a:rPr lang="en-US" altLang="zh-CN" b="1" dirty="0">
                <a:solidFill>
                  <a:schemeClr val="bg2"/>
                </a:solidFill>
                <a:latin typeface="+mn-ea"/>
              </a:rPr>
              <a:t>3G</a:t>
            </a:r>
            <a:r>
              <a:rPr lang="zh-CN" altLang="en-US" b="1" dirty="0">
                <a:solidFill>
                  <a:schemeClr val="bg2"/>
                </a:solidFill>
                <a:latin typeface="+mn-ea"/>
              </a:rPr>
              <a:t>移动通信安全</a:t>
            </a:r>
            <a:r>
              <a:rPr lang="zh-CN" altLang="en-US" b="1" dirty="0" smtClean="0">
                <a:solidFill>
                  <a:schemeClr val="bg2"/>
                </a:solidFill>
                <a:latin typeface="+mn-ea"/>
              </a:rPr>
              <a:t>需求</a:t>
            </a:r>
            <a:endParaRPr lang="en-US" altLang="zh-CN" b="1" dirty="0">
              <a:solidFill>
                <a:schemeClr val="bg2"/>
              </a:solidFill>
              <a:latin typeface="+mn-ea"/>
            </a:endParaRPr>
          </a:p>
        </p:txBody>
      </p:sp>
      <p:sp>
        <p:nvSpPr>
          <p:cNvPr id="5" name="五边形 4"/>
          <p:cNvSpPr/>
          <p:nvPr/>
        </p:nvSpPr>
        <p:spPr>
          <a:xfrm>
            <a:off x="-9619" y="1268760"/>
            <a:ext cx="2061339"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bg2"/>
                </a:solidFill>
              </a:rPr>
              <a:t>3G</a:t>
            </a:r>
            <a:r>
              <a:rPr lang="zh-CN" altLang="zh-CN" sz="1600" dirty="0">
                <a:solidFill>
                  <a:schemeClr val="bg2"/>
                </a:solidFill>
              </a:rPr>
              <a:t>的安全原则</a:t>
            </a:r>
            <a:endParaRPr lang="zh-CN" altLang="en-US" sz="1600" dirty="0">
              <a:solidFill>
                <a:schemeClr val="bg2"/>
              </a:solidFill>
            </a:endParaRPr>
          </a:p>
        </p:txBody>
      </p:sp>
      <p:sp>
        <p:nvSpPr>
          <p:cNvPr id="6" name="Rectangle 1"/>
          <p:cNvSpPr>
            <a:spLocks noGrp="1" noChangeArrowheads="1"/>
          </p:cNvSpPr>
          <p:nvPr>
            <p:ph sz="quarter" idx="13"/>
          </p:nvPr>
        </p:nvSpPr>
        <p:spPr bwMode="auto">
          <a:xfrm>
            <a:off x="251520" y="2060848"/>
            <a:ext cx="7920880" cy="1705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     3G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系统安全系统应遵循以下的原则：</a:t>
            </a:r>
            <a:endPar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所有在</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2G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中被证明是必须的和足够强的安全特性都应该被</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3G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采用；</a:t>
            </a:r>
            <a:endPar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3G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应该改进</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2G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系统中存在和潜在地安全缺陷；</a:t>
            </a:r>
            <a:endPar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对</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3G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新服务提供新的安全特性和安全服务。</a:t>
            </a:r>
            <a:endParaRPr kumimoji="0" lang="zh-CN" altLang="en-US" sz="1800" b="0" i="0" u="none" strike="noStrike" cap="none" normalizeH="0" baseline="0" dirty="0" smtClean="0">
              <a:ln>
                <a:noFill/>
              </a:ln>
              <a:solidFill>
                <a:schemeClr val="accent4">
                  <a:lumMod val="75000"/>
                </a:schemeClr>
              </a:solidFill>
              <a:effectLst/>
              <a:latin typeface="+mn-ea"/>
            </a:endParaRPr>
          </a:p>
        </p:txBody>
      </p:sp>
    </p:spTree>
    <p:extLst>
      <p:ext uri="{BB962C8B-B14F-4D97-AF65-F5344CB8AC3E}">
        <p14:creationId xmlns:p14="http://schemas.microsoft.com/office/powerpoint/2010/main" val="324778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539552" y="1916832"/>
            <a:ext cx="8280920" cy="4104456"/>
          </a:xfrm>
        </p:spPr>
        <p:txBody>
          <a:bodyPr>
            <a:noAutofit/>
          </a:bodyPr>
          <a:lstStyle/>
          <a:p>
            <a:pPr>
              <a:lnSpc>
                <a:spcPct val="125000"/>
              </a:lnSpc>
              <a:buFont typeface="Wingdings" panose="05000000000000000000" pitchFamily="2" charset="2"/>
              <a:buChar char="n"/>
            </a:pPr>
            <a:r>
              <a:rPr lang="en-US" altLang="zh-CN" sz="1800" b="1" dirty="0">
                <a:solidFill>
                  <a:schemeClr val="accent4">
                    <a:lumMod val="75000"/>
                  </a:schemeClr>
                </a:solidFill>
              </a:rPr>
              <a:t>IP</a:t>
            </a:r>
            <a:r>
              <a:rPr lang="zh-CN" altLang="zh-CN" sz="1800" b="1" dirty="0">
                <a:solidFill>
                  <a:schemeClr val="accent4">
                    <a:lumMod val="75000"/>
                  </a:schemeClr>
                </a:solidFill>
              </a:rPr>
              <a:t>欺骗。</a:t>
            </a:r>
            <a:r>
              <a:rPr lang="zh-CN" altLang="zh-CN" sz="1800" dirty="0" smtClean="0">
                <a:solidFill>
                  <a:schemeClr val="accent4">
                    <a:lumMod val="75000"/>
                  </a:schemeClr>
                </a:solidFill>
              </a:rPr>
              <a:t>黑客利用</a:t>
            </a:r>
            <a:r>
              <a:rPr lang="en-US" altLang="zh-CN" sz="1800" dirty="0" smtClean="0">
                <a:solidFill>
                  <a:schemeClr val="accent4">
                    <a:lumMod val="75000"/>
                  </a:schemeClr>
                </a:solidFill>
              </a:rPr>
              <a:t>IP</a:t>
            </a:r>
            <a:r>
              <a:rPr lang="zh-CN" altLang="zh-CN" sz="1800" dirty="0" smtClean="0">
                <a:solidFill>
                  <a:schemeClr val="accent4">
                    <a:lumMod val="75000"/>
                  </a:schemeClr>
                </a:solidFill>
              </a:rPr>
              <a:t>欺骗技术</a:t>
            </a:r>
            <a:r>
              <a:rPr lang="zh-CN" altLang="zh-CN" sz="1800" dirty="0">
                <a:solidFill>
                  <a:schemeClr val="accent4">
                    <a:lumMod val="75000"/>
                  </a:schemeClr>
                </a:solidFill>
              </a:rPr>
              <a:t>，把源</a:t>
            </a:r>
            <a:r>
              <a:rPr lang="en-US" altLang="zh-CN" sz="1800" dirty="0">
                <a:solidFill>
                  <a:schemeClr val="accent4">
                    <a:lumMod val="75000"/>
                  </a:schemeClr>
                </a:solidFill>
              </a:rPr>
              <a:t>IP</a:t>
            </a:r>
            <a:r>
              <a:rPr lang="zh-CN" altLang="zh-CN" sz="1800" dirty="0">
                <a:solidFill>
                  <a:schemeClr val="accent4">
                    <a:lumMod val="75000"/>
                  </a:schemeClr>
                </a:solidFill>
              </a:rPr>
              <a:t>地址替换成一个错误的</a:t>
            </a:r>
            <a:r>
              <a:rPr lang="en-US" altLang="zh-CN" sz="1800" dirty="0">
                <a:solidFill>
                  <a:schemeClr val="accent4">
                    <a:lumMod val="75000"/>
                  </a:schemeClr>
                </a:solidFill>
              </a:rPr>
              <a:t>IP</a:t>
            </a:r>
            <a:r>
              <a:rPr lang="zh-CN" altLang="zh-CN" sz="1800" dirty="0">
                <a:solidFill>
                  <a:schemeClr val="accent4">
                    <a:lumMod val="75000"/>
                  </a:schemeClr>
                </a:solidFill>
              </a:rPr>
              <a:t>地址。接收主机不能判断源</a:t>
            </a:r>
            <a:r>
              <a:rPr lang="en-US" altLang="zh-CN" sz="1800" dirty="0">
                <a:solidFill>
                  <a:schemeClr val="accent4">
                    <a:lumMod val="75000"/>
                  </a:schemeClr>
                </a:solidFill>
              </a:rPr>
              <a:t>IP</a:t>
            </a:r>
            <a:r>
              <a:rPr lang="zh-CN" altLang="zh-CN" sz="1800" dirty="0">
                <a:solidFill>
                  <a:schemeClr val="accent4">
                    <a:lumMod val="75000"/>
                  </a:schemeClr>
                </a:solidFill>
              </a:rPr>
              <a:t>地址是不正确的，并且上层协议必须执行一些检查来防止这种欺骗。在这层中经常发现</a:t>
            </a:r>
            <a:r>
              <a:rPr lang="zh-CN" altLang="zh-CN" sz="1800" dirty="0" smtClean="0">
                <a:solidFill>
                  <a:schemeClr val="accent4">
                    <a:lumMod val="75000"/>
                  </a:schemeClr>
                </a:solidFill>
              </a:rPr>
              <a:t>的</a:t>
            </a:r>
            <a:r>
              <a:rPr lang="zh-CN" altLang="en-US" sz="1800" dirty="0" smtClean="0">
                <a:solidFill>
                  <a:schemeClr val="accent4">
                    <a:lumMod val="75000"/>
                  </a:schemeClr>
                </a:solidFill>
              </a:rPr>
              <a:t>另</a:t>
            </a:r>
            <a:r>
              <a:rPr lang="zh-CN" altLang="zh-CN" sz="1800" dirty="0" smtClean="0">
                <a:solidFill>
                  <a:schemeClr val="accent4">
                    <a:lumMod val="75000"/>
                  </a:schemeClr>
                </a:solidFill>
              </a:rPr>
              <a:t>一</a:t>
            </a:r>
            <a:r>
              <a:rPr lang="zh-CN" altLang="zh-CN" sz="1800" dirty="0">
                <a:solidFill>
                  <a:schemeClr val="accent4">
                    <a:lumMod val="75000"/>
                  </a:schemeClr>
                </a:solidFill>
              </a:rPr>
              <a:t>种策略是利用源路由</a:t>
            </a:r>
            <a:r>
              <a:rPr lang="en-US" altLang="zh-CN" sz="1800" dirty="0">
                <a:solidFill>
                  <a:schemeClr val="accent4">
                    <a:lumMod val="75000"/>
                  </a:schemeClr>
                </a:solidFill>
              </a:rPr>
              <a:t>IP</a:t>
            </a:r>
            <a:r>
              <a:rPr lang="zh-CN" altLang="zh-CN" sz="1800" dirty="0">
                <a:solidFill>
                  <a:schemeClr val="accent4">
                    <a:lumMod val="75000"/>
                  </a:schemeClr>
                </a:solidFill>
              </a:rPr>
              <a:t>数据包，仅仅被用于一个特殊的路径中传输，这种利用被称为源路由，这种数据包被用于击破安全措施，例如防火墙。使用</a:t>
            </a:r>
            <a:r>
              <a:rPr lang="en-US" altLang="zh-CN" sz="1800" dirty="0">
                <a:solidFill>
                  <a:schemeClr val="accent4">
                    <a:lumMod val="75000"/>
                  </a:schemeClr>
                </a:solidFill>
              </a:rPr>
              <a:t>IP</a:t>
            </a:r>
            <a:r>
              <a:rPr lang="zh-CN" altLang="zh-CN" sz="1800" dirty="0">
                <a:solidFill>
                  <a:schemeClr val="accent4">
                    <a:lumMod val="75000"/>
                  </a:schemeClr>
                </a:solidFill>
              </a:rPr>
              <a:t>欺骗的攻击很有名的是一种</a:t>
            </a:r>
            <a:r>
              <a:rPr lang="en-US" altLang="zh-CN" sz="1800" dirty="0">
                <a:solidFill>
                  <a:schemeClr val="accent4">
                    <a:lumMod val="75000"/>
                  </a:schemeClr>
                </a:solidFill>
              </a:rPr>
              <a:t>Smurf</a:t>
            </a:r>
            <a:r>
              <a:rPr lang="zh-CN" altLang="zh-CN" sz="1800" dirty="0">
                <a:solidFill>
                  <a:schemeClr val="accent4">
                    <a:lumMod val="75000"/>
                  </a:schemeClr>
                </a:solidFill>
              </a:rPr>
              <a:t>攻击。</a:t>
            </a:r>
            <a:r>
              <a:rPr lang="en-US" altLang="zh-CN" sz="1800" dirty="0">
                <a:solidFill>
                  <a:srgbClr val="FF0000"/>
                </a:solidFill>
              </a:rPr>
              <a:t>Smurf</a:t>
            </a:r>
            <a:r>
              <a:rPr lang="zh-CN" altLang="zh-CN" sz="1800" dirty="0">
                <a:solidFill>
                  <a:srgbClr val="FF0000"/>
                </a:solidFill>
              </a:rPr>
              <a:t>攻击向大量的远程主机发送一系列的</a:t>
            </a:r>
            <a:r>
              <a:rPr lang="en-US" altLang="zh-CN" sz="1800" dirty="0">
                <a:solidFill>
                  <a:srgbClr val="FF0000"/>
                </a:solidFill>
              </a:rPr>
              <a:t>Ping</a:t>
            </a:r>
            <a:r>
              <a:rPr lang="zh-CN" altLang="zh-CN" sz="1800" dirty="0">
                <a:solidFill>
                  <a:srgbClr val="FF0000"/>
                </a:solidFill>
              </a:rPr>
              <a:t>请求</a:t>
            </a:r>
            <a:r>
              <a:rPr lang="zh-CN" altLang="zh-CN" sz="1800" dirty="0">
                <a:solidFill>
                  <a:schemeClr val="accent4">
                    <a:lumMod val="75000"/>
                  </a:schemeClr>
                </a:solidFill>
              </a:rPr>
              <a:t>，然后对目标地址进行回复。</a:t>
            </a:r>
          </a:p>
          <a:p>
            <a:pPr>
              <a:lnSpc>
                <a:spcPct val="125000"/>
              </a:lnSpc>
              <a:buFont typeface="Wingdings" panose="05000000000000000000" pitchFamily="2" charset="2"/>
              <a:buChar char="n"/>
            </a:pPr>
            <a:r>
              <a:rPr lang="en-US" altLang="zh-CN" sz="1800" b="1" dirty="0">
                <a:solidFill>
                  <a:schemeClr val="accent4">
                    <a:lumMod val="75000"/>
                  </a:schemeClr>
                </a:solidFill>
              </a:rPr>
              <a:t>ICMP</a:t>
            </a:r>
            <a:r>
              <a:rPr lang="zh-CN" altLang="zh-CN" sz="1800" b="1" dirty="0">
                <a:solidFill>
                  <a:schemeClr val="accent4">
                    <a:lumMod val="75000"/>
                  </a:schemeClr>
                </a:solidFill>
              </a:rPr>
              <a:t>攻击。</a:t>
            </a:r>
            <a:r>
              <a:rPr lang="en-US" altLang="zh-CN" sz="1800" dirty="0">
                <a:solidFill>
                  <a:schemeClr val="accent4">
                    <a:lumMod val="75000"/>
                  </a:schemeClr>
                </a:solidFill>
              </a:rPr>
              <a:t>Internet</a:t>
            </a:r>
            <a:r>
              <a:rPr lang="zh-CN" altLang="zh-CN" sz="1800" dirty="0">
                <a:solidFill>
                  <a:schemeClr val="accent4">
                    <a:lumMod val="75000"/>
                  </a:schemeClr>
                </a:solidFill>
              </a:rPr>
              <a:t>控制信息协议（</a:t>
            </a:r>
            <a:r>
              <a:rPr lang="en-US" altLang="zh-CN" sz="1800" dirty="0">
                <a:solidFill>
                  <a:schemeClr val="accent4">
                    <a:lumMod val="75000"/>
                  </a:schemeClr>
                </a:solidFill>
              </a:rPr>
              <a:t>ICMP</a:t>
            </a:r>
            <a:r>
              <a:rPr lang="zh-CN" altLang="zh-CN" sz="1800" dirty="0">
                <a:solidFill>
                  <a:schemeClr val="accent4">
                    <a:lumMod val="75000"/>
                  </a:schemeClr>
                </a:solidFill>
              </a:rPr>
              <a:t>）在</a:t>
            </a:r>
            <a:r>
              <a:rPr lang="en-US" altLang="zh-CN" sz="1800" dirty="0" smtClean="0">
                <a:solidFill>
                  <a:schemeClr val="accent4">
                    <a:lumMod val="75000"/>
                  </a:schemeClr>
                </a:solidFill>
              </a:rPr>
              <a:t>IP</a:t>
            </a:r>
            <a:r>
              <a:rPr lang="zh-CN" altLang="en-US" sz="1800" dirty="0" smtClean="0">
                <a:solidFill>
                  <a:schemeClr val="accent4">
                    <a:lumMod val="75000"/>
                  </a:schemeClr>
                </a:solidFill>
              </a:rPr>
              <a:t>层</a:t>
            </a:r>
            <a:r>
              <a:rPr lang="zh-CN" altLang="zh-CN" sz="1800" dirty="0" smtClean="0">
                <a:solidFill>
                  <a:schemeClr val="accent4">
                    <a:lumMod val="75000"/>
                  </a:schemeClr>
                </a:solidFill>
              </a:rPr>
              <a:t>检查</a:t>
            </a:r>
            <a:r>
              <a:rPr lang="zh-CN" altLang="zh-CN" sz="1800" dirty="0">
                <a:solidFill>
                  <a:schemeClr val="accent4">
                    <a:lumMod val="75000"/>
                  </a:schemeClr>
                </a:solidFill>
              </a:rPr>
              <a:t>错误和其他条件。</a:t>
            </a:r>
            <a:r>
              <a:rPr lang="en-US" altLang="zh-CN" sz="1800" dirty="0">
                <a:solidFill>
                  <a:schemeClr val="accent4">
                    <a:lumMod val="75000"/>
                  </a:schemeClr>
                </a:solidFill>
              </a:rPr>
              <a:t>Tribal flood network</a:t>
            </a:r>
            <a:r>
              <a:rPr lang="zh-CN" altLang="zh-CN" sz="1800" dirty="0">
                <a:solidFill>
                  <a:schemeClr val="accent4">
                    <a:lumMod val="75000"/>
                  </a:schemeClr>
                </a:solidFill>
              </a:rPr>
              <a:t>是一种利用</a:t>
            </a:r>
            <a:r>
              <a:rPr lang="en-US" altLang="zh-CN" sz="1800" dirty="0">
                <a:solidFill>
                  <a:schemeClr val="accent4">
                    <a:lumMod val="75000"/>
                  </a:schemeClr>
                </a:solidFill>
              </a:rPr>
              <a:t>ICMP</a:t>
            </a:r>
            <a:r>
              <a:rPr lang="zh-CN" altLang="zh-CN" sz="1800" dirty="0">
                <a:solidFill>
                  <a:schemeClr val="accent4">
                    <a:lumMod val="75000"/>
                  </a:schemeClr>
                </a:solidFill>
              </a:rPr>
              <a:t>的攻击，利用</a:t>
            </a:r>
            <a:r>
              <a:rPr lang="en-US" altLang="zh-CN" sz="1800" dirty="0">
                <a:solidFill>
                  <a:schemeClr val="accent4">
                    <a:lumMod val="75000"/>
                  </a:schemeClr>
                </a:solidFill>
              </a:rPr>
              <a:t>ICMP</a:t>
            </a:r>
            <a:r>
              <a:rPr lang="zh-CN" altLang="zh-CN" sz="1800" dirty="0">
                <a:solidFill>
                  <a:schemeClr val="accent4">
                    <a:lumMod val="75000"/>
                  </a:schemeClr>
                </a:solidFill>
              </a:rPr>
              <a:t>消耗带宽来有效地摧毁站点。另外微软早期版本的</a:t>
            </a:r>
            <a:r>
              <a:rPr lang="en-US" altLang="zh-CN" sz="1800" dirty="0">
                <a:solidFill>
                  <a:schemeClr val="accent4">
                    <a:lumMod val="75000"/>
                  </a:schemeClr>
                </a:solidFill>
              </a:rPr>
              <a:t>TCP/IP</a:t>
            </a:r>
            <a:r>
              <a:rPr lang="zh-CN" altLang="zh-CN" sz="1800" dirty="0">
                <a:solidFill>
                  <a:schemeClr val="accent4">
                    <a:lumMod val="75000"/>
                  </a:schemeClr>
                </a:solidFill>
              </a:rPr>
              <a:t>堆栈有缺陷，黑客发送一个特殊的</a:t>
            </a:r>
            <a:r>
              <a:rPr lang="en-US" altLang="zh-CN" sz="1800" dirty="0">
                <a:solidFill>
                  <a:schemeClr val="accent4">
                    <a:lumMod val="75000"/>
                  </a:schemeClr>
                </a:solidFill>
              </a:rPr>
              <a:t>ICMP</a:t>
            </a:r>
            <a:r>
              <a:rPr lang="zh-CN" altLang="zh-CN" sz="1800" dirty="0">
                <a:solidFill>
                  <a:schemeClr val="accent4">
                    <a:lumMod val="75000"/>
                  </a:schemeClr>
                </a:solidFill>
              </a:rPr>
              <a:t>包，就可以使之崩溃</a:t>
            </a:r>
            <a:r>
              <a:rPr lang="zh-CN" altLang="zh-CN" sz="1800" dirty="0" smtClean="0">
                <a:solidFill>
                  <a:srgbClr val="FF0000"/>
                </a:solidFill>
              </a:rPr>
              <a:t>。</a:t>
            </a:r>
            <a:r>
              <a:rPr lang="zh-CN" altLang="en-US" sz="1800" dirty="0">
                <a:solidFill>
                  <a:srgbClr val="FF0000"/>
                </a:solidFill>
              </a:rPr>
              <a:t> </a:t>
            </a:r>
            <a:r>
              <a:rPr lang="zh-CN" altLang="en-US" sz="1800" dirty="0" smtClean="0">
                <a:solidFill>
                  <a:srgbClr val="FF0000"/>
                </a:solidFill>
              </a:rPr>
              <a:t>  注意两种攻击的区别</a:t>
            </a:r>
            <a:endParaRPr lang="zh-CN" altLang="en-US" sz="1200" dirty="0">
              <a:solidFill>
                <a:srgbClr val="FF0000"/>
              </a:solidFill>
            </a:endParaRPr>
          </a:p>
        </p:txBody>
      </p:sp>
      <p:sp>
        <p:nvSpPr>
          <p:cNvPr id="3" name="五边形 2"/>
          <p:cNvSpPr/>
          <p:nvPr/>
        </p:nvSpPr>
        <p:spPr>
          <a:xfrm>
            <a:off x="-9618" y="1268760"/>
            <a:ext cx="1989330"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dirty="0">
                <a:solidFill>
                  <a:schemeClr val="bg2"/>
                </a:solidFill>
              </a:rPr>
              <a:t>网络层的安全威胁</a:t>
            </a:r>
            <a:endParaRPr lang="zh-CN" altLang="en-US" sz="1600" dirty="0">
              <a:solidFill>
                <a:schemeClr val="bg2"/>
              </a:solidFill>
            </a:endParaRPr>
          </a:p>
        </p:txBody>
      </p:sp>
      <p:sp>
        <p:nvSpPr>
          <p:cNvPr id="4" name="文本框 3"/>
          <p:cNvSpPr txBox="1"/>
          <p:nvPr/>
        </p:nvSpPr>
        <p:spPr>
          <a:xfrm>
            <a:off x="0" y="476052"/>
            <a:ext cx="2843808" cy="369332"/>
          </a:xfrm>
          <a:prstGeom prst="rect">
            <a:avLst/>
          </a:prstGeom>
          <a:noFill/>
        </p:spPr>
        <p:txBody>
          <a:bodyPr wrap="square" rtlCol="0">
            <a:spAutoFit/>
          </a:bodyPr>
          <a:lstStyle/>
          <a:p>
            <a:r>
              <a:rPr lang="en-US" altLang="zh-CN" b="1" dirty="0">
                <a:solidFill>
                  <a:schemeClr val="bg2"/>
                </a:solidFill>
                <a:latin typeface="+mn-ea"/>
              </a:rPr>
              <a:t>9.1.1 </a:t>
            </a:r>
            <a:r>
              <a:rPr lang="zh-CN" altLang="en-US" b="1" dirty="0">
                <a:solidFill>
                  <a:schemeClr val="bg2"/>
                </a:solidFill>
                <a:latin typeface="+mn-ea"/>
              </a:rPr>
              <a:t>网络层安全威胁</a:t>
            </a:r>
            <a:endParaRPr lang="en-US" altLang="zh-CN" b="1" dirty="0">
              <a:solidFill>
                <a:schemeClr val="bg2"/>
              </a:solidFill>
              <a:latin typeface="+mn-ea"/>
            </a:endParaRPr>
          </a:p>
        </p:txBody>
      </p:sp>
    </p:spTree>
    <p:extLst>
      <p:ext uri="{BB962C8B-B14F-4D97-AF65-F5344CB8AC3E}">
        <p14:creationId xmlns:p14="http://schemas.microsoft.com/office/powerpoint/2010/main" val="16219016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208582"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5</a:t>
            </a:r>
            <a:r>
              <a:rPr lang="zh-CN" altLang="en-US" dirty="0" smtClean="0">
                <a:solidFill>
                  <a:schemeClr val="bg2"/>
                </a:solidFill>
              </a:rPr>
              <a:t>节 移动通信接入安全</a:t>
            </a:r>
            <a:endParaRPr lang="zh-CN" altLang="en-US" dirty="0">
              <a:solidFill>
                <a:schemeClr val="bg2"/>
              </a:solidFill>
            </a:endParaRPr>
          </a:p>
        </p:txBody>
      </p:sp>
      <p:sp>
        <p:nvSpPr>
          <p:cNvPr id="4" name="矩形 3"/>
          <p:cNvSpPr/>
          <p:nvPr/>
        </p:nvSpPr>
        <p:spPr>
          <a:xfrm>
            <a:off x="0" y="476672"/>
            <a:ext cx="3059832" cy="369332"/>
          </a:xfrm>
          <a:prstGeom prst="rect">
            <a:avLst/>
          </a:prstGeom>
        </p:spPr>
        <p:txBody>
          <a:bodyPr wrap="square">
            <a:spAutoFit/>
          </a:bodyPr>
          <a:lstStyle/>
          <a:p>
            <a:r>
              <a:rPr lang="en-US" altLang="zh-CN" b="1" dirty="0" smtClean="0">
                <a:solidFill>
                  <a:schemeClr val="bg2"/>
                </a:solidFill>
                <a:latin typeface="+mn-ea"/>
              </a:rPr>
              <a:t>9.5.3 </a:t>
            </a:r>
            <a:r>
              <a:rPr lang="en-US" altLang="zh-CN" b="1" dirty="0">
                <a:solidFill>
                  <a:schemeClr val="bg2"/>
                </a:solidFill>
                <a:latin typeface="+mn-ea"/>
              </a:rPr>
              <a:t>3G</a:t>
            </a:r>
            <a:r>
              <a:rPr lang="zh-CN" altLang="en-US" b="1" dirty="0">
                <a:solidFill>
                  <a:schemeClr val="bg2"/>
                </a:solidFill>
                <a:latin typeface="+mn-ea"/>
              </a:rPr>
              <a:t>移动通信安全</a:t>
            </a:r>
            <a:r>
              <a:rPr lang="zh-CN" altLang="en-US" b="1" dirty="0" smtClean="0">
                <a:solidFill>
                  <a:schemeClr val="bg2"/>
                </a:solidFill>
                <a:latin typeface="+mn-ea"/>
              </a:rPr>
              <a:t>需求</a:t>
            </a:r>
            <a:endParaRPr lang="en-US" altLang="zh-CN" b="1" dirty="0">
              <a:solidFill>
                <a:schemeClr val="bg2"/>
              </a:solidFill>
              <a:latin typeface="+mn-ea"/>
            </a:endParaRPr>
          </a:p>
        </p:txBody>
      </p:sp>
      <p:sp>
        <p:nvSpPr>
          <p:cNvPr id="5" name="五边形 4"/>
          <p:cNvSpPr/>
          <p:nvPr/>
        </p:nvSpPr>
        <p:spPr>
          <a:xfrm>
            <a:off x="-9619" y="1268760"/>
            <a:ext cx="1773307"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solidFill>
                  <a:schemeClr val="bg2"/>
                </a:solidFill>
              </a:rPr>
              <a:t>3G</a:t>
            </a:r>
            <a:r>
              <a:rPr lang="zh-CN" altLang="en-US" sz="1600" dirty="0" smtClean="0">
                <a:solidFill>
                  <a:schemeClr val="bg2"/>
                </a:solidFill>
              </a:rPr>
              <a:t>安全目标</a:t>
            </a:r>
            <a:endParaRPr lang="zh-CN" altLang="en-US" sz="1600" dirty="0">
              <a:solidFill>
                <a:schemeClr val="bg2"/>
              </a:solidFill>
            </a:endParaRPr>
          </a:p>
        </p:txBody>
      </p:sp>
      <p:sp>
        <p:nvSpPr>
          <p:cNvPr id="7" name="Rectangle 2"/>
          <p:cNvSpPr>
            <a:spLocks noGrp="1" noChangeArrowheads="1"/>
          </p:cNvSpPr>
          <p:nvPr>
            <p:ph sz="quarter" idx="13"/>
          </p:nvPr>
        </p:nvSpPr>
        <p:spPr bwMode="auto">
          <a:xfrm>
            <a:off x="395536" y="1916832"/>
            <a:ext cx="835292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确保所有用户产生或与用户相关的信息得到足够的保护，以防滥用或盗用；</a:t>
            </a:r>
            <a:endPar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确保归属网络与服务网络提供的资源与服务得到足够保护，以防滥用或盗用；</a:t>
            </a:r>
            <a:endPar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确保安全特性标准化，具有全球兼容能力；</a:t>
            </a:r>
            <a:endPar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确保安全特征的标准化，保证不同服务网络间的漫游与全球互操作能力；</a:t>
            </a:r>
            <a:endPar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确保提供给用户与运营商的安全保护水平高于己有固定或移动网络；</a:t>
            </a:r>
            <a:endPar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确保</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3G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安全特性和机制的实现具有扩展和增强能力以对付新的威胁和服务。</a:t>
            </a:r>
            <a:endParaRPr kumimoji="0" lang="zh-CN" altLang="en-US" sz="1800" b="0" i="0" u="none" strike="noStrike" cap="none" normalizeH="0" baseline="0" dirty="0" smtClean="0">
              <a:ln>
                <a:noFill/>
              </a:ln>
              <a:solidFill>
                <a:schemeClr val="accent4">
                  <a:lumMod val="75000"/>
                </a:schemeClr>
              </a:solidFill>
              <a:effectLst/>
              <a:latin typeface="+mn-ea"/>
            </a:endParaRPr>
          </a:p>
        </p:txBody>
      </p:sp>
    </p:spTree>
    <p:extLst>
      <p:ext uri="{BB962C8B-B14F-4D97-AF65-F5344CB8AC3E}">
        <p14:creationId xmlns:p14="http://schemas.microsoft.com/office/powerpoint/2010/main" val="6448140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208582"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5</a:t>
            </a:r>
            <a:r>
              <a:rPr lang="zh-CN" altLang="en-US" dirty="0" smtClean="0">
                <a:solidFill>
                  <a:schemeClr val="bg2"/>
                </a:solidFill>
              </a:rPr>
              <a:t>节 移动通信接入安全</a:t>
            </a:r>
            <a:endParaRPr lang="zh-CN" altLang="en-US" dirty="0">
              <a:solidFill>
                <a:schemeClr val="bg2"/>
              </a:solidFill>
            </a:endParaRPr>
          </a:p>
        </p:txBody>
      </p:sp>
      <p:sp>
        <p:nvSpPr>
          <p:cNvPr id="4" name="矩形 3"/>
          <p:cNvSpPr/>
          <p:nvPr/>
        </p:nvSpPr>
        <p:spPr>
          <a:xfrm>
            <a:off x="0" y="476672"/>
            <a:ext cx="3059832" cy="369332"/>
          </a:xfrm>
          <a:prstGeom prst="rect">
            <a:avLst/>
          </a:prstGeom>
        </p:spPr>
        <p:txBody>
          <a:bodyPr wrap="square">
            <a:spAutoFit/>
          </a:bodyPr>
          <a:lstStyle/>
          <a:p>
            <a:r>
              <a:rPr lang="en-US" altLang="zh-CN" b="1" dirty="0" smtClean="0">
                <a:solidFill>
                  <a:schemeClr val="bg2"/>
                </a:solidFill>
                <a:latin typeface="+mn-ea"/>
              </a:rPr>
              <a:t>9.5.3 </a:t>
            </a:r>
            <a:r>
              <a:rPr lang="en-US" altLang="zh-CN" b="1" dirty="0">
                <a:solidFill>
                  <a:schemeClr val="bg2"/>
                </a:solidFill>
                <a:latin typeface="+mn-ea"/>
              </a:rPr>
              <a:t>3G</a:t>
            </a:r>
            <a:r>
              <a:rPr lang="zh-CN" altLang="en-US" b="1" dirty="0">
                <a:solidFill>
                  <a:schemeClr val="bg2"/>
                </a:solidFill>
                <a:latin typeface="+mn-ea"/>
              </a:rPr>
              <a:t>移动通信安全</a:t>
            </a:r>
            <a:r>
              <a:rPr lang="zh-CN" altLang="en-US" b="1" dirty="0" smtClean="0">
                <a:solidFill>
                  <a:schemeClr val="bg2"/>
                </a:solidFill>
                <a:latin typeface="+mn-ea"/>
              </a:rPr>
              <a:t>需求</a:t>
            </a:r>
            <a:endParaRPr lang="en-US" altLang="zh-CN" b="1" dirty="0">
              <a:solidFill>
                <a:schemeClr val="bg2"/>
              </a:solidFill>
              <a:latin typeface="+mn-ea"/>
            </a:endParaRPr>
          </a:p>
        </p:txBody>
      </p:sp>
      <p:sp>
        <p:nvSpPr>
          <p:cNvPr id="5" name="五边形 4"/>
          <p:cNvSpPr/>
          <p:nvPr/>
        </p:nvSpPr>
        <p:spPr>
          <a:xfrm>
            <a:off x="-9619" y="1268760"/>
            <a:ext cx="1701299"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solidFill>
                  <a:schemeClr val="bg2"/>
                </a:solidFill>
              </a:rPr>
              <a:t>3G</a:t>
            </a:r>
            <a:r>
              <a:rPr lang="zh-CN" altLang="en-US" sz="1600" dirty="0" smtClean="0">
                <a:solidFill>
                  <a:schemeClr val="bg2"/>
                </a:solidFill>
              </a:rPr>
              <a:t>安全要求</a:t>
            </a:r>
            <a:endParaRPr lang="zh-CN" altLang="en-US" sz="1600" dirty="0">
              <a:solidFill>
                <a:schemeClr val="bg2"/>
              </a:solidFill>
            </a:endParaRPr>
          </a:p>
        </p:txBody>
      </p:sp>
      <p:sp>
        <p:nvSpPr>
          <p:cNvPr id="6" name="Rectangle 1"/>
          <p:cNvSpPr>
            <a:spLocks noGrp="1" noChangeArrowheads="1"/>
          </p:cNvSpPr>
          <p:nvPr>
            <p:ph sz="quarter" idx="13"/>
          </p:nvPr>
        </p:nvSpPr>
        <p:spPr bwMode="auto">
          <a:xfrm>
            <a:off x="467544" y="1892371"/>
            <a:ext cx="698477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 保证业务接入的需要</a:t>
            </a:r>
            <a:endParaRPr kumimoji="0" lang="zh-CN" altLang="en-US" sz="1800" b="0" i="0" u="none" strike="noStrike" cap="none" normalizeH="0" baseline="0" dirty="0" smtClean="0">
              <a:ln>
                <a:noFill/>
              </a:ln>
              <a:solidFill>
                <a:schemeClr val="accent4">
                  <a:lumMod val="75000"/>
                </a:schemeClr>
              </a:solidFill>
              <a:effectLst/>
              <a:latin typeface="+mn-ea"/>
            </a:endParaRP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 保证业务提供的需要</a:t>
            </a:r>
            <a:endParaRPr kumimoji="0" lang="zh-CN" altLang="en-US" sz="1800" b="0" i="0" u="none" strike="noStrike" cap="none" normalizeH="0" baseline="0" dirty="0" smtClean="0">
              <a:ln>
                <a:noFill/>
              </a:ln>
              <a:solidFill>
                <a:schemeClr val="accent4">
                  <a:lumMod val="75000"/>
                </a:schemeClr>
              </a:solidFill>
              <a:effectLst/>
              <a:latin typeface="+mn-ea"/>
            </a:endParaRP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 满足系统完整性的需要</a:t>
            </a:r>
            <a:endParaRPr kumimoji="0" lang="zh-CN" altLang="en-US" sz="1800" b="0" i="0" u="none" strike="noStrike" cap="none" normalizeH="0" baseline="0" dirty="0" smtClean="0">
              <a:ln>
                <a:noFill/>
              </a:ln>
              <a:solidFill>
                <a:schemeClr val="accent4">
                  <a:lumMod val="75000"/>
                </a:schemeClr>
              </a:solidFill>
              <a:effectLst/>
              <a:latin typeface="+mn-ea"/>
            </a:endParaRP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 保护个人数据的要求</a:t>
            </a:r>
            <a:endParaRPr kumimoji="0" lang="zh-CN" altLang="en-US" sz="1800" b="0" i="0" u="none" strike="noStrike" cap="none" normalizeH="0" baseline="0" dirty="0" smtClean="0">
              <a:ln>
                <a:noFill/>
              </a:ln>
              <a:solidFill>
                <a:schemeClr val="accent4">
                  <a:lumMod val="75000"/>
                </a:schemeClr>
              </a:solidFill>
              <a:effectLst/>
              <a:latin typeface="+mn-ea"/>
            </a:endParaRP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 对终端</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/USIM</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的要求</a:t>
            </a:r>
            <a:endParaRPr kumimoji="0" lang="zh-CN" altLang="en-US" sz="1800" b="0" i="0" u="none" strike="noStrike" cap="none" normalizeH="0" baseline="0" dirty="0" smtClean="0">
              <a:ln>
                <a:noFill/>
              </a:ln>
              <a:solidFill>
                <a:schemeClr val="accent4">
                  <a:lumMod val="75000"/>
                </a:schemeClr>
              </a:solidFill>
              <a:effectLst/>
              <a:latin typeface="+mn-ea"/>
            </a:endParaRP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 合法的窃听的要求</a:t>
            </a:r>
            <a:endParaRPr kumimoji="0" lang="zh-CN" altLang="en-US" sz="1800" b="0" i="0" u="none" strike="noStrike" cap="none" normalizeH="0" baseline="0" dirty="0" smtClean="0">
              <a:ln>
                <a:noFill/>
              </a:ln>
              <a:solidFill>
                <a:schemeClr val="accent4">
                  <a:lumMod val="75000"/>
                </a:schemeClr>
              </a:solidFill>
              <a:effectLst/>
              <a:latin typeface="+mn-ea"/>
            </a:endParaRPr>
          </a:p>
        </p:txBody>
      </p:sp>
    </p:spTree>
    <p:extLst>
      <p:ext uri="{BB962C8B-B14F-4D97-AF65-F5344CB8AC3E}">
        <p14:creationId xmlns:p14="http://schemas.microsoft.com/office/powerpoint/2010/main" val="32819602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208582"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5</a:t>
            </a:r>
            <a:r>
              <a:rPr lang="zh-CN" altLang="en-US" dirty="0" smtClean="0">
                <a:solidFill>
                  <a:schemeClr val="bg2"/>
                </a:solidFill>
              </a:rPr>
              <a:t>节 移动通信接入安全</a:t>
            </a:r>
            <a:endParaRPr lang="zh-CN" altLang="en-US" dirty="0">
              <a:solidFill>
                <a:schemeClr val="bg2"/>
              </a:solidFill>
            </a:endParaRPr>
          </a:p>
        </p:txBody>
      </p:sp>
      <p:sp>
        <p:nvSpPr>
          <p:cNvPr id="4" name="矩形 3"/>
          <p:cNvSpPr/>
          <p:nvPr/>
        </p:nvSpPr>
        <p:spPr>
          <a:xfrm>
            <a:off x="0" y="476672"/>
            <a:ext cx="3059832" cy="369332"/>
          </a:xfrm>
          <a:prstGeom prst="rect">
            <a:avLst/>
          </a:prstGeom>
        </p:spPr>
        <p:txBody>
          <a:bodyPr wrap="square">
            <a:spAutoFit/>
          </a:bodyPr>
          <a:lstStyle/>
          <a:p>
            <a:r>
              <a:rPr lang="en-US" altLang="zh-CN" b="1" dirty="0" smtClean="0">
                <a:solidFill>
                  <a:schemeClr val="bg2"/>
                </a:solidFill>
                <a:latin typeface="+mn-ea"/>
              </a:rPr>
              <a:t>9.5.4 </a:t>
            </a:r>
            <a:r>
              <a:rPr lang="en-US" altLang="zh-CN" b="1" dirty="0">
                <a:solidFill>
                  <a:schemeClr val="bg2"/>
                </a:solidFill>
                <a:latin typeface="+mn-ea"/>
              </a:rPr>
              <a:t>3G</a:t>
            </a:r>
            <a:r>
              <a:rPr lang="zh-CN" altLang="en-US" b="1" dirty="0">
                <a:solidFill>
                  <a:schemeClr val="bg2"/>
                </a:solidFill>
                <a:latin typeface="+mn-ea"/>
              </a:rPr>
              <a:t>移动通信安全体系</a:t>
            </a:r>
            <a:endParaRPr lang="en-US" altLang="zh-CN" b="1" dirty="0">
              <a:solidFill>
                <a:schemeClr val="bg2"/>
              </a:solidFill>
              <a:latin typeface="+mn-ea"/>
            </a:endParaRPr>
          </a:p>
        </p:txBody>
      </p:sp>
      <p:sp>
        <p:nvSpPr>
          <p:cNvPr id="5" name="五边形 4"/>
          <p:cNvSpPr/>
          <p:nvPr/>
        </p:nvSpPr>
        <p:spPr>
          <a:xfrm>
            <a:off x="-9619" y="1268760"/>
            <a:ext cx="2853427"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solidFill>
                  <a:schemeClr val="bg2"/>
                </a:solidFill>
              </a:rPr>
              <a:t>3G</a:t>
            </a:r>
            <a:r>
              <a:rPr lang="zh-CN" altLang="en-US" sz="1600" dirty="0" smtClean="0">
                <a:solidFill>
                  <a:schemeClr val="bg2"/>
                </a:solidFill>
              </a:rPr>
              <a:t>移动通信系统的安全体系</a:t>
            </a:r>
            <a:endParaRPr lang="zh-CN" altLang="en-US" sz="1600" dirty="0">
              <a:solidFill>
                <a:schemeClr val="bg2"/>
              </a:solidFill>
            </a:endParaRPr>
          </a:p>
        </p:txBody>
      </p:sp>
      <p:sp>
        <p:nvSpPr>
          <p:cNvPr id="7" name="Rectangle 2"/>
          <p:cNvSpPr>
            <a:spLocks noGrp="1" noChangeArrowheads="1"/>
          </p:cNvSpPr>
          <p:nvPr>
            <p:ph sz="quarter" idx="13"/>
          </p:nvPr>
        </p:nvSpPr>
        <p:spPr bwMode="auto">
          <a:xfrm>
            <a:off x="179512" y="1866465"/>
            <a:ext cx="8712968" cy="3986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25000"/>
              </a:lnSpc>
              <a:spcBef>
                <a:spcPct val="0"/>
              </a:spcBef>
              <a:spcAft>
                <a:spcPct val="0"/>
              </a:spcAft>
              <a:buClrTx/>
              <a:buSzTx/>
              <a:buFont typeface="Wingdings" panose="05000000000000000000" pitchFamily="2" charset="2"/>
              <a:buChar char="n"/>
              <a:tabLst/>
            </a:pPr>
            <a:r>
              <a:rPr kumimoji="0" lang="zh-CN" altLang="en-US"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在</a:t>
            </a:r>
            <a:r>
              <a:rPr kumimoji="0" lang="en-US" altLang="zh-CN"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3G</a:t>
            </a:r>
            <a:r>
              <a:rPr kumimoji="0" lang="zh-CN" altLang="en-US"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系统的安全体系中，定义了</a:t>
            </a:r>
            <a:r>
              <a:rPr kumimoji="0" lang="en-US" altLang="zh-CN"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5</a:t>
            </a:r>
            <a:r>
              <a:rPr kumimoji="0" lang="zh-CN" altLang="en-US"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个安全特征组，它们涉及传输层、归属／服务层和应用层，同时也涉及移动用户（包括移动设备</a:t>
            </a:r>
            <a:r>
              <a:rPr kumimoji="0" lang="en-US" altLang="zh-CN"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MS</a:t>
            </a:r>
            <a:r>
              <a:rPr kumimoji="0" lang="zh-CN" altLang="en-US"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）、服务网和归属环境。</a:t>
            </a:r>
            <a:endParaRPr kumimoji="0" lang="en-US" altLang="zh-CN"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R="0" lvl="0" algn="l" defTabSz="914400" rtl="0" eaLnBrk="0" fontAlgn="base" latinLnBrk="0" hangingPunct="0">
              <a:lnSpc>
                <a:spcPct val="125000"/>
              </a:lnSpc>
              <a:spcBef>
                <a:spcPct val="0"/>
              </a:spcBef>
              <a:spcAft>
                <a:spcPct val="0"/>
              </a:spcAft>
              <a:buClrTx/>
              <a:buSzTx/>
              <a:buFont typeface="Wingdings" panose="05000000000000000000" pitchFamily="2" charset="2"/>
              <a:buChar char="n"/>
              <a:tabLst/>
            </a:pPr>
            <a:r>
              <a:rPr kumimoji="0" lang="zh-CN" altLang="en-US"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每一安全特征组用以对抗某些威胁和攻击，实现</a:t>
            </a:r>
            <a:r>
              <a:rPr kumimoji="0" lang="en-US" altLang="zh-CN"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3G</a:t>
            </a:r>
            <a:r>
              <a:rPr kumimoji="0" lang="zh-CN" altLang="en-US"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系统的某些安全目标，具体如下：</a:t>
            </a:r>
            <a:endParaRPr kumimoji="0" lang="en-US" altLang="zh-CN"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lvl="1" eaLnBrk="0" fontAlgn="base" hangingPunct="0">
              <a:lnSpc>
                <a:spcPct val="125000"/>
              </a:lnSpc>
              <a:spcBef>
                <a:spcPct val="0"/>
              </a:spcBef>
              <a:spcAft>
                <a:spcPct val="0"/>
              </a:spcAft>
              <a:buFont typeface="Wingdings" panose="05000000000000000000" pitchFamily="2" charset="2"/>
              <a:buChar char="Ø"/>
            </a:pPr>
            <a:r>
              <a:rPr kumimoji="0" lang="zh-CN" altLang="en-US"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网络接入安全：该安全特征组提供用户安全接入</a:t>
            </a:r>
            <a:r>
              <a:rPr kumimoji="0" lang="en-US" altLang="zh-CN"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3G</a:t>
            </a:r>
            <a:r>
              <a:rPr kumimoji="0" lang="zh-CN" altLang="en-US"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业务，特别是对抗在无线接入链路上的攻击；</a:t>
            </a:r>
            <a:endParaRPr kumimoji="0" lang="en-US" altLang="zh-CN"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lvl="1" eaLnBrk="0" fontAlgn="base" hangingPunct="0">
              <a:lnSpc>
                <a:spcPct val="125000"/>
              </a:lnSpc>
              <a:spcBef>
                <a:spcPct val="0"/>
              </a:spcBef>
              <a:spcAft>
                <a:spcPct val="0"/>
              </a:spcAft>
              <a:buFont typeface="Wingdings" panose="05000000000000000000" pitchFamily="2" charset="2"/>
              <a:buChar char="Ø"/>
            </a:pPr>
            <a:r>
              <a:rPr kumimoji="0" lang="zh-CN" altLang="en-US"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网络域安全：该安全特征组使网络运营者之间的结点能否安全地交换信令数据，对抗在有限网络上的攻击；</a:t>
            </a:r>
            <a:endParaRPr kumimoji="0" lang="en-US" altLang="zh-CN"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lvl="1" eaLnBrk="0" fontAlgn="base" hangingPunct="0">
              <a:lnSpc>
                <a:spcPct val="125000"/>
              </a:lnSpc>
              <a:spcBef>
                <a:spcPct val="0"/>
              </a:spcBef>
              <a:spcAft>
                <a:spcPct val="0"/>
              </a:spcAft>
              <a:buFont typeface="Wingdings" panose="05000000000000000000" pitchFamily="2" charset="2"/>
              <a:buChar char="Ø"/>
            </a:pPr>
            <a:r>
              <a:rPr kumimoji="0" lang="zh-CN" altLang="en-US"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用户域安全：该安全特征确保安全接入移动设备；</a:t>
            </a:r>
            <a:endParaRPr kumimoji="0" lang="en-US" altLang="zh-CN"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lvl="1" eaLnBrk="0" fontAlgn="base" hangingPunct="0">
              <a:lnSpc>
                <a:spcPct val="125000"/>
              </a:lnSpc>
              <a:spcBef>
                <a:spcPct val="0"/>
              </a:spcBef>
              <a:spcAft>
                <a:spcPct val="0"/>
              </a:spcAft>
              <a:buFont typeface="Wingdings" panose="05000000000000000000" pitchFamily="2" charset="2"/>
              <a:buChar char="Ø"/>
            </a:pPr>
            <a:r>
              <a:rPr kumimoji="0" lang="zh-CN" altLang="en-US"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应用域安全：该安全特征组使得用户和网络运营者之间的各项应用能否安全地交换信息；</a:t>
            </a:r>
            <a:endParaRPr kumimoji="0" lang="en-US" altLang="zh-CN"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lvl="1" eaLnBrk="0" fontAlgn="base" hangingPunct="0">
              <a:lnSpc>
                <a:spcPct val="125000"/>
              </a:lnSpc>
              <a:spcBef>
                <a:spcPct val="0"/>
              </a:spcBef>
              <a:spcAft>
                <a:spcPct val="0"/>
              </a:spcAft>
              <a:buFont typeface="Wingdings" panose="05000000000000000000" pitchFamily="2" charset="2"/>
              <a:buChar char="Ø"/>
            </a:pPr>
            <a:r>
              <a:rPr kumimoji="0" lang="zh-CN" altLang="en-US" sz="17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安全的可知性和可配置性：该安全特征集使得用户能知道一个安全特征组是否在运行，并且业务的应用和设置是否依赖于该安全特征。 </a:t>
            </a:r>
            <a:endParaRPr kumimoji="0" lang="zh-CN" altLang="en-US" sz="1700" b="0" i="0" u="none" strike="noStrike" cap="none" normalizeH="0" baseline="0" dirty="0" smtClean="0">
              <a:ln>
                <a:noFill/>
              </a:ln>
              <a:solidFill>
                <a:schemeClr val="accent4">
                  <a:lumMod val="75000"/>
                </a:schemeClr>
              </a:solidFill>
              <a:effectLst/>
              <a:latin typeface="+mn-ea"/>
            </a:endParaRPr>
          </a:p>
        </p:txBody>
      </p:sp>
    </p:spTree>
    <p:extLst>
      <p:ext uri="{BB962C8B-B14F-4D97-AF65-F5344CB8AC3E}">
        <p14:creationId xmlns:p14="http://schemas.microsoft.com/office/powerpoint/2010/main" val="1498914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59532" y="1988840"/>
            <a:ext cx="5400600" cy="3527772"/>
          </a:xfrm>
        </p:spPr>
        <p:txBody>
          <a:bodyPr>
            <a:normAutofit/>
          </a:bodyPr>
          <a:lstStyle/>
          <a:p>
            <a:pPr>
              <a:lnSpc>
                <a:spcPct val="150000"/>
              </a:lnSpc>
              <a:buFont typeface="Wingdings" panose="05000000000000000000" pitchFamily="2" charset="2"/>
              <a:buChar char="n"/>
            </a:pPr>
            <a:r>
              <a:rPr lang="zh-CN" altLang="en-US" sz="1800" dirty="0" smtClean="0">
                <a:solidFill>
                  <a:schemeClr val="accent4">
                    <a:lumMod val="75000"/>
                  </a:schemeClr>
                </a:solidFill>
              </a:rPr>
              <a:t>实体认证</a:t>
            </a:r>
            <a:endParaRPr lang="en-US" altLang="zh-CN" sz="1800" dirty="0" smtClean="0">
              <a:solidFill>
                <a:schemeClr val="accent4">
                  <a:lumMod val="75000"/>
                </a:schemeClr>
              </a:solidFill>
            </a:endParaRPr>
          </a:p>
          <a:p>
            <a:pPr>
              <a:lnSpc>
                <a:spcPct val="150000"/>
              </a:lnSpc>
              <a:buFont typeface="Wingdings" panose="05000000000000000000" pitchFamily="2" charset="2"/>
              <a:buChar char="n"/>
            </a:pPr>
            <a:r>
              <a:rPr lang="zh-CN" altLang="en-US" sz="1800" dirty="0">
                <a:solidFill>
                  <a:schemeClr val="accent4">
                    <a:lumMod val="75000"/>
                  </a:schemeClr>
                </a:solidFill>
              </a:rPr>
              <a:t>身份</a:t>
            </a:r>
            <a:r>
              <a:rPr lang="zh-CN" altLang="en-US" sz="1800" dirty="0" smtClean="0">
                <a:solidFill>
                  <a:schemeClr val="accent4">
                    <a:lumMod val="75000"/>
                  </a:schemeClr>
                </a:solidFill>
              </a:rPr>
              <a:t>保密</a:t>
            </a:r>
            <a:endParaRPr lang="en-US" altLang="zh-CN" sz="1800" dirty="0" smtClean="0">
              <a:solidFill>
                <a:schemeClr val="accent4">
                  <a:lumMod val="75000"/>
                </a:schemeClr>
              </a:solidFill>
            </a:endParaRPr>
          </a:p>
          <a:p>
            <a:pPr>
              <a:lnSpc>
                <a:spcPct val="150000"/>
              </a:lnSpc>
              <a:buFont typeface="Wingdings" panose="05000000000000000000" pitchFamily="2" charset="2"/>
              <a:buChar char="n"/>
            </a:pPr>
            <a:r>
              <a:rPr lang="zh-CN" altLang="en-US" sz="1800" dirty="0" smtClean="0">
                <a:solidFill>
                  <a:schemeClr val="accent4">
                    <a:lumMod val="75000"/>
                  </a:schemeClr>
                </a:solidFill>
              </a:rPr>
              <a:t>数据保密</a:t>
            </a:r>
            <a:endParaRPr lang="en-US" altLang="zh-CN" sz="1800" dirty="0" smtClean="0">
              <a:solidFill>
                <a:schemeClr val="accent4">
                  <a:lumMod val="75000"/>
                </a:schemeClr>
              </a:solidFill>
            </a:endParaRPr>
          </a:p>
          <a:p>
            <a:pPr>
              <a:lnSpc>
                <a:spcPct val="150000"/>
              </a:lnSpc>
              <a:buFont typeface="Wingdings" panose="05000000000000000000" pitchFamily="2" charset="2"/>
              <a:buChar char="n"/>
            </a:pPr>
            <a:r>
              <a:rPr lang="zh-CN" altLang="en-US" sz="1800" dirty="0">
                <a:solidFill>
                  <a:schemeClr val="accent4">
                    <a:lumMod val="75000"/>
                  </a:schemeClr>
                </a:solidFill>
              </a:rPr>
              <a:t>数据完整</a:t>
            </a:r>
          </a:p>
        </p:txBody>
      </p:sp>
      <p:sp>
        <p:nvSpPr>
          <p:cNvPr id="3" name="TextBox 16"/>
          <p:cNvSpPr txBox="1"/>
          <p:nvPr/>
        </p:nvSpPr>
        <p:spPr>
          <a:xfrm>
            <a:off x="2208582"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5</a:t>
            </a:r>
            <a:r>
              <a:rPr lang="zh-CN" altLang="en-US" dirty="0" smtClean="0">
                <a:solidFill>
                  <a:schemeClr val="bg2"/>
                </a:solidFill>
              </a:rPr>
              <a:t>节 移动通信接入安全</a:t>
            </a:r>
            <a:endParaRPr lang="zh-CN" altLang="en-US" dirty="0">
              <a:solidFill>
                <a:schemeClr val="bg2"/>
              </a:solidFill>
            </a:endParaRPr>
          </a:p>
        </p:txBody>
      </p:sp>
      <p:sp>
        <p:nvSpPr>
          <p:cNvPr id="4" name="矩形 3"/>
          <p:cNvSpPr/>
          <p:nvPr/>
        </p:nvSpPr>
        <p:spPr>
          <a:xfrm>
            <a:off x="0" y="476672"/>
            <a:ext cx="3059832" cy="369332"/>
          </a:xfrm>
          <a:prstGeom prst="rect">
            <a:avLst/>
          </a:prstGeom>
        </p:spPr>
        <p:txBody>
          <a:bodyPr wrap="square">
            <a:spAutoFit/>
          </a:bodyPr>
          <a:lstStyle/>
          <a:p>
            <a:r>
              <a:rPr lang="en-US" altLang="zh-CN" b="1" dirty="0" smtClean="0">
                <a:solidFill>
                  <a:schemeClr val="bg2"/>
                </a:solidFill>
                <a:latin typeface="+mn-ea"/>
              </a:rPr>
              <a:t>9.5.4 </a:t>
            </a:r>
            <a:r>
              <a:rPr lang="en-US" altLang="zh-CN" b="1" dirty="0">
                <a:solidFill>
                  <a:schemeClr val="bg2"/>
                </a:solidFill>
                <a:latin typeface="+mn-ea"/>
              </a:rPr>
              <a:t>3G</a:t>
            </a:r>
            <a:r>
              <a:rPr lang="zh-CN" altLang="en-US" b="1" dirty="0">
                <a:solidFill>
                  <a:schemeClr val="bg2"/>
                </a:solidFill>
                <a:latin typeface="+mn-ea"/>
              </a:rPr>
              <a:t>移动通信安全体系</a:t>
            </a:r>
            <a:endParaRPr lang="en-US" altLang="zh-CN" b="1" dirty="0">
              <a:solidFill>
                <a:schemeClr val="bg2"/>
              </a:solidFill>
              <a:latin typeface="+mn-ea"/>
            </a:endParaRPr>
          </a:p>
        </p:txBody>
      </p:sp>
      <p:sp>
        <p:nvSpPr>
          <p:cNvPr id="5" name="五边形 4"/>
          <p:cNvSpPr/>
          <p:nvPr/>
        </p:nvSpPr>
        <p:spPr>
          <a:xfrm>
            <a:off x="-9619" y="1268760"/>
            <a:ext cx="2061339"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solidFill>
                  <a:schemeClr val="bg2"/>
                </a:solidFill>
              </a:rPr>
              <a:t>3G</a:t>
            </a:r>
            <a:r>
              <a:rPr lang="zh-CN" altLang="en-US" sz="1600" dirty="0" smtClean="0">
                <a:solidFill>
                  <a:schemeClr val="bg2"/>
                </a:solidFill>
              </a:rPr>
              <a:t>系统的防范策略</a:t>
            </a:r>
            <a:endParaRPr lang="zh-CN" altLang="en-US" sz="1600" dirty="0">
              <a:solidFill>
                <a:schemeClr val="bg2"/>
              </a:solidFill>
            </a:endParaRPr>
          </a:p>
        </p:txBody>
      </p:sp>
    </p:spTree>
    <p:extLst>
      <p:ext uri="{BB962C8B-B14F-4D97-AF65-F5344CB8AC3E}">
        <p14:creationId xmlns:p14="http://schemas.microsoft.com/office/powerpoint/2010/main" val="15155770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208582"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5</a:t>
            </a:r>
            <a:r>
              <a:rPr lang="zh-CN" altLang="en-US" dirty="0" smtClean="0">
                <a:solidFill>
                  <a:schemeClr val="bg2"/>
                </a:solidFill>
              </a:rPr>
              <a:t>节 移动通信接入安全</a:t>
            </a:r>
            <a:endParaRPr lang="zh-CN" altLang="en-US" dirty="0">
              <a:solidFill>
                <a:schemeClr val="bg2"/>
              </a:solidFill>
            </a:endParaRPr>
          </a:p>
        </p:txBody>
      </p:sp>
      <p:sp>
        <p:nvSpPr>
          <p:cNvPr id="4" name="矩形 3"/>
          <p:cNvSpPr/>
          <p:nvPr/>
        </p:nvSpPr>
        <p:spPr>
          <a:xfrm>
            <a:off x="0" y="476672"/>
            <a:ext cx="3059832" cy="369332"/>
          </a:xfrm>
          <a:prstGeom prst="rect">
            <a:avLst/>
          </a:prstGeom>
        </p:spPr>
        <p:txBody>
          <a:bodyPr wrap="square">
            <a:spAutoFit/>
          </a:bodyPr>
          <a:lstStyle/>
          <a:p>
            <a:r>
              <a:rPr lang="en-US" altLang="zh-CN" b="1" dirty="0" smtClean="0">
                <a:solidFill>
                  <a:schemeClr val="bg2"/>
                </a:solidFill>
                <a:latin typeface="+mn-ea"/>
              </a:rPr>
              <a:t>9.5.4 </a:t>
            </a:r>
            <a:r>
              <a:rPr lang="en-US" altLang="zh-CN" b="1" dirty="0">
                <a:solidFill>
                  <a:schemeClr val="bg2"/>
                </a:solidFill>
                <a:latin typeface="+mn-ea"/>
              </a:rPr>
              <a:t>3G</a:t>
            </a:r>
            <a:r>
              <a:rPr lang="zh-CN" altLang="en-US" b="1" dirty="0">
                <a:solidFill>
                  <a:schemeClr val="bg2"/>
                </a:solidFill>
                <a:latin typeface="+mn-ea"/>
              </a:rPr>
              <a:t>移动通信安全体系</a:t>
            </a:r>
            <a:endParaRPr lang="en-US" altLang="zh-CN" b="1" dirty="0">
              <a:solidFill>
                <a:schemeClr val="bg2"/>
              </a:solidFill>
              <a:latin typeface="+mn-ea"/>
            </a:endParaRPr>
          </a:p>
        </p:txBody>
      </p:sp>
      <p:sp>
        <p:nvSpPr>
          <p:cNvPr id="5" name="五边形 4"/>
          <p:cNvSpPr/>
          <p:nvPr/>
        </p:nvSpPr>
        <p:spPr>
          <a:xfrm>
            <a:off x="-9619" y="1268760"/>
            <a:ext cx="1701299"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solidFill>
                  <a:schemeClr val="bg2"/>
                </a:solidFill>
              </a:rPr>
              <a:t>3G</a:t>
            </a:r>
            <a:r>
              <a:rPr lang="zh-CN" altLang="en-US" sz="1600" dirty="0" smtClean="0">
                <a:solidFill>
                  <a:schemeClr val="bg2"/>
                </a:solidFill>
              </a:rPr>
              <a:t>安全缺陷</a:t>
            </a:r>
            <a:endParaRPr lang="zh-CN" altLang="en-US" sz="1600" dirty="0">
              <a:solidFill>
                <a:schemeClr val="bg2"/>
              </a:solidFill>
            </a:endParaRPr>
          </a:p>
        </p:txBody>
      </p:sp>
      <p:sp>
        <p:nvSpPr>
          <p:cNvPr id="6" name="Rectangle 1"/>
          <p:cNvSpPr>
            <a:spLocks noGrp="1" noChangeArrowheads="1"/>
          </p:cNvSpPr>
          <p:nvPr>
            <p:ph sz="quarter" idx="13"/>
          </p:nvPr>
        </p:nvSpPr>
        <p:spPr bwMode="auto">
          <a:xfrm>
            <a:off x="251520" y="1844824"/>
            <a:ext cx="6759890" cy="411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3G</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安全缺陷：</a:t>
            </a:r>
            <a:endParaRPr kumimoji="0" lang="zh-CN" altLang="en-US" sz="1600" b="0" i="0" u="none" strike="noStrike" cap="none" normalizeH="0" baseline="0" dirty="0" smtClean="0">
              <a:ln>
                <a:noFill/>
              </a:ln>
              <a:solidFill>
                <a:schemeClr val="accent4">
                  <a:lumMod val="75000"/>
                </a:schemeClr>
              </a:solidFill>
              <a:effectLst/>
              <a:latin typeface="+mn-ea"/>
            </a:endParaRPr>
          </a:p>
          <a:p>
            <a:pPr marL="742950" lvl="2" indent="-285750">
              <a:lnSpc>
                <a:spcPct val="150000"/>
              </a:lnSpc>
              <a:buFont typeface="Wingdings" panose="05000000000000000000" pitchFamily="2" charset="2"/>
              <a:buChar char="Ø"/>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未保护到的信令数据</a:t>
            </a:r>
            <a:endPar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L="742950" lvl="2" indent="-285750">
              <a:lnSpc>
                <a:spcPct val="150000"/>
              </a:lnSpc>
              <a:buFont typeface="Wingdings" panose="05000000000000000000" pitchFamily="2" charset="2"/>
              <a:buChar char="Ø"/>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拒绝服务攻击</a:t>
            </a:r>
            <a:endPar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L="742950" lvl="2" indent="-285750">
              <a:lnSpc>
                <a:spcPct val="150000"/>
              </a:lnSpc>
              <a:buFont typeface="Wingdings" panose="05000000000000000000" pitchFamily="2" charset="2"/>
              <a:buChar char="Ø"/>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未提供用户数据完整性保护</a:t>
            </a:r>
            <a:endPar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L="742950" lvl="2" indent="-285750">
              <a:lnSpc>
                <a:spcPct val="150000"/>
              </a:lnSpc>
              <a:buFont typeface="Wingdings" panose="05000000000000000000" pitchFamily="2" charset="2"/>
              <a:buChar char="Ø"/>
            </a:pPr>
            <a:r>
              <a:rPr kumimoji="0" lang="en-US" altLang="zh-CN" sz="1600" b="0" i="0" u="none" strike="noStrike" cap="none" normalizeH="0" baseline="0" dirty="0" err="1" smtClean="0">
                <a:ln>
                  <a:noFill/>
                </a:ln>
                <a:solidFill>
                  <a:schemeClr val="accent4">
                    <a:lumMod val="75000"/>
                  </a:schemeClr>
                </a:solidFill>
                <a:effectLst/>
                <a:latin typeface="+mn-ea"/>
                <a:cs typeface="Times New Roman" panose="02020603050405020304" pitchFamily="18" charset="0"/>
              </a:rPr>
              <a:t>Iu</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和</a:t>
            </a:r>
            <a:r>
              <a:rPr kumimoji="0" lang="en-US" altLang="zh-CN" sz="1600" b="0" i="0" u="none" strike="noStrike" cap="none" normalizeH="0" baseline="0" dirty="0" err="1" smtClean="0">
                <a:ln>
                  <a:noFill/>
                </a:ln>
                <a:solidFill>
                  <a:schemeClr val="accent4">
                    <a:lumMod val="75000"/>
                  </a:schemeClr>
                </a:solidFill>
                <a:effectLst/>
                <a:latin typeface="+mn-ea"/>
                <a:cs typeface="Times New Roman" panose="02020603050405020304" pitchFamily="18" charset="0"/>
              </a:rPr>
              <a:t>Iur</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接口上传输的数据缺乏保护措施</a:t>
            </a:r>
            <a:endParaRPr lang="en-US" altLang="zh-CN" sz="1600" dirty="0">
              <a:solidFill>
                <a:schemeClr val="accent4">
                  <a:lumMod val="75000"/>
                </a:schemeClr>
              </a:solidFill>
              <a:latin typeface="+mn-ea"/>
              <a:cs typeface="Times New Roman" panose="02020603050405020304" pitchFamily="18" charset="0"/>
            </a:endParaRPr>
          </a:p>
          <a:p>
            <a:pPr marL="285750" lvl="1">
              <a:lnSpc>
                <a:spcPct val="150000"/>
              </a:lnSpc>
              <a:buFont typeface="Wingdings" panose="05000000000000000000" pitchFamily="2" charset="2"/>
              <a:buChar char="n"/>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发展建议：</a:t>
            </a:r>
            <a:endPar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L="742950" lvl="2" indent="-285750">
              <a:lnSpc>
                <a:spcPct val="150000"/>
              </a:lnSpc>
              <a:buFont typeface="Wingdings" panose="05000000000000000000" pitchFamily="2" charset="2"/>
              <a:buChar char="Ø"/>
            </a:pPr>
            <a:r>
              <a:rPr lang="zh-CN" altLang="zh-CN" sz="1600" dirty="0">
                <a:solidFill>
                  <a:schemeClr val="accent4">
                    <a:lumMod val="75000"/>
                  </a:schemeClr>
                </a:solidFill>
                <a:latin typeface="+mn-ea"/>
                <a:cs typeface="Times New Roman" panose="02020603050405020304" pitchFamily="18" charset="0"/>
              </a:rPr>
              <a:t>建立适合未来移动通信系统的安全体系结构模型</a:t>
            </a:r>
            <a:endParaRPr lang="en-US" altLang="zh-CN" sz="1600" dirty="0">
              <a:solidFill>
                <a:schemeClr val="accent4">
                  <a:lumMod val="75000"/>
                </a:schemeClr>
              </a:solidFill>
              <a:latin typeface="+mn-ea"/>
              <a:cs typeface="Times New Roman" panose="02020603050405020304" pitchFamily="18" charset="0"/>
            </a:endParaRPr>
          </a:p>
          <a:p>
            <a:pPr marL="742950" lvl="2" indent="-285750">
              <a:lnSpc>
                <a:spcPct val="150000"/>
              </a:lnSpc>
              <a:buFont typeface="Wingdings" panose="05000000000000000000" pitchFamily="2" charset="2"/>
              <a:buChar char="Ø"/>
            </a:pPr>
            <a:r>
              <a:rPr lang="zh-CN" altLang="zh-CN" sz="1600" dirty="0">
                <a:solidFill>
                  <a:schemeClr val="accent4">
                    <a:lumMod val="75000"/>
                  </a:schemeClr>
                </a:solidFill>
                <a:latin typeface="+mn-ea"/>
                <a:cs typeface="Times New Roman" panose="02020603050405020304" pitchFamily="18" charset="0"/>
              </a:rPr>
              <a:t>由私钥密码体制向混合密码体制的转变</a:t>
            </a:r>
            <a:endParaRPr lang="en-US" altLang="zh-CN" sz="1600" dirty="0">
              <a:solidFill>
                <a:schemeClr val="accent4">
                  <a:lumMod val="75000"/>
                </a:schemeClr>
              </a:solidFill>
              <a:latin typeface="+mn-ea"/>
              <a:cs typeface="Times New Roman" panose="02020603050405020304" pitchFamily="18" charset="0"/>
            </a:endParaRPr>
          </a:p>
          <a:p>
            <a:pPr marL="742950" lvl="2" indent="-285750">
              <a:lnSpc>
                <a:spcPct val="150000"/>
              </a:lnSpc>
              <a:buFont typeface="Wingdings" panose="05000000000000000000" pitchFamily="2" charset="2"/>
              <a:buChar char="Ø"/>
            </a:pPr>
            <a:r>
              <a:rPr lang="en-US" altLang="zh-CN" sz="1600" dirty="0">
                <a:solidFill>
                  <a:schemeClr val="accent4">
                    <a:lumMod val="75000"/>
                  </a:schemeClr>
                </a:solidFill>
                <a:latin typeface="+mn-ea"/>
                <a:cs typeface="Times New Roman" panose="02020603050405020304" pitchFamily="18" charset="0"/>
              </a:rPr>
              <a:t>3G</a:t>
            </a:r>
            <a:r>
              <a:rPr lang="zh-CN" altLang="zh-CN" sz="1600" dirty="0">
                <a:solidFill>
                  <a:schemeClr val="accent4">
                    <a:lumMod val="75000"/>
                  </a:schemeClr>
                </a:solidFill>
                <a:latin typeface="+mn-ea"/>
                <a:cs typeface="Times New Roman" panose="02020603050405020304" pitchFamily="18" charset="0"/>
              </a:rPr>
              <a:t>安全体系向透明化发展</a:t>
            </a:r>
          </a:p>
          <a:p>
            <a:pPr marL="742950" lvl="2" indent="-285750">
              <a:lnSpc>
                <a:spcPct val="150000"/>
              </a:lnSpc>
              <a:buFont typeface="Wingdings" panose="05000000000000000000" pitchFamily="2" charset="2"/>
              <a:buChar char="Ø"/>
            </a:pPr>
            <a:r>
              <a:rPr lang="zh-CN" altLang="zh-CN" sz="1600" dirty="0">
                <a:solidFill>
                  <a:schemeClr val="accent4">
                    <a:lumMod val="75000"/>
                  </a:schemeClr>
                </a:solidFill>
                <a:latin typeface="+mn-ea"/>
                <a:cs typeface="Times New Roman" panose="02020603050405020304" pitchFamily="18" charset="0"/>
              </a:rPr>
              <a:t>新密码技术的广泛应用</a:t>
            </a:r>
            <a:endParaRPr lang="en-US" altLang="zh-CN" sz="1600" dirty="0">
              <a:solidFill>
                <a:schemeClr val="accent4">
                  <a:lumMod val="75000"/>
                </a:schemeClr>
              </a:solidFill>
              <a:latin typeface="+mn-ea"/>
              <a:cs typeface="Times New Roman" panose="02020603050405020304" pitchFamily="18" charset="0"/>
            </a:endParaRPr>
          </a:p>
          <a:p>
            <a:pPr marL="742950" lvl="2" indent="-285750">
              <a:lnSpc>
                <a:spcPct val="150000"/>
              </a:lnSpc>
              <a:buFont typeface="Wingdings" panose="05000000000000000000" pitchFamily="2" charset="2"/>
              <a:buChar char="Ø"/>
            </a:pPr>
            <a:r>
              <a:rPr lang="zh-CN" altLang="zh-CN" sz="1600" dirty="0">
                <a:solidFill>
                  <a:schemeClr val="accent4">
                    <a:lumMod val="75000"/>
                  </a:schemeClr>
                </a:solidFill>
                <a:latin typeface="+mn-ea"/>
                <a:cs typeface="Times New Roman" panose="02020603050405020304" pitchFamily="18" charset="0"/>
              </a:rPr>
              <a:t>移动通信网络的安全措施更加体现面向用户的</a:t>
            </a:r>
            <a:r>
              <a:rPr lang="zh-CN" altLang="zh-CN" sz="1600" dirty="0" smtClean="0">
                <a:solidFill>
                  <a:schemeClr val="accent4">
                    <a:lumMod val="75000"/>
                  </a:schemeClr>
                </a:solidFill>
                <a:latin typeface="+mn-ea"/>
                <a:cs typeface="Times New Roman" panose="02020603050405020304" pitchFamily="18" charset="0"/>
              </a:rPr>
              <a:t>理念</a:t>
            </a:r>
            <a:endParaRPr kumimoji="0" lang="zh-CN"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676083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208582"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5</a:t>
            </a:r>
            <a:r>
              <a:rPr lang="zh-CN" altLang="en-US" dirty="0" smtClean="0">
                <a:solidFill>
                  <a:schemeClr val="bg2"/>
                </a:solidFill>
              </a:rPr>
              <a:t>节 移动通信接入安全</a:t>
            </a:r>
            <a:endParaRPr lang="zh-CN" altLang="en-US" dirty="0">
              <a:solidFill>
                <a:schemeClr val="bg2"/>
              </a:solidFill>
            </a:endParaRPr>
          </a:p>
        </p:txBody>
      </p:sp>
      <p:sp>
        <p:nvSpPr>
          <p:cNvPr id="4" name="矩形 3"/>
          <p:cNvSpPr/>
          <p:nvPr/>
        </p:nvSpPr>
        <p:spPr>
          <a:xfrm>
            <a:off x="0" y="476672"/>
            <a:ext cx="3059832" cy="369332"/>
          </a:xfrm>
          <a:prstGeom prst="rect">
            <a:avLst/>
          </a:prstGeom>
        </p:spPr>
        <p:txBody>
          <a:bodyPr wrap="square">
            <a:spAutoFit/>
          </a:bodyPr>
          <a:lstStyle/>
          <a:p>
            <a:r>
              <a:rPr lang="en-US" altLang="zh-CN" b="1" dirty="0" smtClean="0">
                <a:solidFill>
                  <a:schemeClr val="bg2"/>
                </a:solidFill>
                <a:latin typeface="+mn-ea"/>
              </a:rPr>
              <a:t>9.5.5 </a:t>
            </a:r>
            <a:r>
              <a:rPr lang="en-US" altLang="zh-CN" b="1" dirty="0">
                <a:solidFill>
                  <a:schemeClr val="bg2"/>
                </a:solidFill>
                <a:latin typeface="+mn-ea"/>
              </a:rPr>
              <a:t>4G</a:t>
            </a:r>
            <a:r>
              <a:rPr lang="zh-CN" altLang="en-US" b="1" dirty="0">
                <a:solidFill>
                  <a:schemeClr val="bg2"/>
                </a:solidFill>
                <a:latin typeface="+mn-ea"/>
              </a:rPr>
              <a:t>移动通信概述</a:t>
            </a:r>
            <a:endParaRPr lang="en-US" altLang="zh-CN" b="1" dirty="0">
              <a:solidFill>
                <a:schemeClr val="bg2"/>
              </a:solidFill>
              <a:latin typeface="+mn-ea"/>
            </a:endParaRPr>
          </a:p>
        </p:txBody>
      </p:sp>
      <p:sp>
        <p:nvSpPr>
          <p:cNvPr id="5" name="五边形 4"/>
          <p:cNvSpPr/>
          <p:nvPr/>
        </p:nvSpPr>
        <p:spPr>
          <a:xfrm>
            <a:off x="-9619" y="1268760"/>
            <a:ext cx="1845315"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bg2"/>
                </a:solidFill>
              </a:rPr>
              <a:t>4G</a:t>
            </a:r>
            <a:r>
              <a:rPr lang="zh-CN" altLang="en-US" sz="1600" dirty="0">
                <a:solidFill>
                  <a:schemeClr val="bg2"/>
                </a:solidFill>
              </a:rPr>
              <a:t>移动通信定义</a:t>
            </a:r>
          </a:p>
        </p:txBody>
      </p:sp>
      <p:sp>
        <p:nvSpPr>
          <p:cNvPr id="6" name="Rectangle 1"/>
          <p:cNvSpPr>
            <a:spLocks noGrp="1" noChangeArrowheads="1"/>
          </p:cNvSpPr>
          <p:nvPr>
            <p:ph sz="quarter" idx="13"/>
          </p:nvPr>
        </p:nvSpPr>
        <p:spPr bwMode="auto">
          <a:xfrm>
            <a:off x="251520" y="2113022"/>
            <a:ext cx="8352928"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50000"/>
              </a:lnSpc>
              <a:spcBef>
                <a:spcPct val="0"/>
              </a:spcBef>
              <a:spcAft>
                <a:spcPct val="0"/>
              </a:spcAft>
              <a:buClrTx/>
              <a:buSzTx/>
              <a:buFontTx/>
              <a:buNone/>
              <a:tabLst/>
            </a:pP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4G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是第四代移动通信及其技术的简称，是集</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3G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与</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WLAN</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于一体并能够传输高质量视频图像且图像传输质量与高清晰度电视不相上下的技术产品。</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4G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系统能够以</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100Mbps</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的速度下载，比拨号上网快</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2000</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倍，上传的速度也能达到</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20Mbps</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，并能够满足几乎所有用户对于无线服务的要求。此外，</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4G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可以在</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DSL</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和有线电视调制解调器没有覆盖的地方部署，然后再扩展到整个地区。</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4G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有望集成不同模式的无线通信</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从无线局域网和蓝牙等室内网络、蜂窝信号、广播电视到卫星通信，移动用户可以自由地从一个标准漫游到另一个标准。</a:t>
            </a:r>
            <a:endParaRPr kumimoji="0" lang="zh-CN" altLang="en-US" sz="1800" b="0" i="0" u="none" strike="noStrike" cap="none" normalizeH="0" baseline="0" dirty="0" smtClean="0">
              <a:ln>
                <a:noFill/>
              </a:ln>
              <a:solidFill>
                <a:schemeClr val="accent4">
                  <a:lumMod val="75000"/>
                </a:schemeClr>
              </a:solidFill>
              <a:effectLst/>
              <a:latin typeface="+mn-ea"/>
            </a:endParaRPr>
          </a:p>
        </p:txBody>
      </p:sp>
    </p:spTree>
    <p:extLst>
      <p:ext uri="{BB962C8B-B14F-4D97-AF65-F5344CB8AC3E}">
        <p14:creationId xmlns:p14="http://schemas.microsoft.com/office/powerpoint/2010/main" val="2745340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208582"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5</a:t>
            </a:r>
            <a:r>
              <a:rPr lang="zh-CN" altLang="en-US" dirty="0" smtClean="0">
                <a:solidFill>
                  <a:schemeClr val="bg2"/>
                </a:solidFill>
              </a:rPr>
              <a:t>节 移动通信接入安全</a:t>
            </a:r>
            <a:endParaRPr lang="zh-CN" altLang="en-US" dirty="0">
              <a:solidFill>
                <a:schemeClr val="bg2"/>
              </a:solidFill>
            </a:endParaRPr>
          </a:p>
        </p:txBody>
      </p:sp>
      <p:sp>
        <p:nvSpPr>
          <p:cNvPr id="4" name="矩形 3"/>
          <p:cNvSpPr/>
          <p:nvPr/>
        </p:nvSpPr>
        <p:spPr>
          <a:xfrm>
            <a:off x="0" y="476672"/>
            <a:ext cx="3059832" cy="369332"/>
          </a:xfrm>
          <a:prstGeom prst="rect">
            <a:avLst/>
          </a:prstGeom>
        </p:spPr>
        <p:txBody>
          <a:bodyPr wrap="square">
            <a:spAutoFit/>
          </a:bodyPr>
          <a:lstStyle/>
          <a:p>
            <a:r>
              <a:rPr lang="en-US" altLang="zh-CN" b="1" dirty="0" smtClean="0">
                <a:solidFill>
                  <a:schemeClr val="bg2"/>
                </a:solidFill>
                <a:latin typeface="+mn-ea"/>
              </a:rPr>
              <a:t>9.5.5 </a:t>
            </a:r>
            <a:r>
              <a:rPr lang="en-US" altLang="zh-CN" b="1" dirty="0">
                <a:solidFill>
                  <a:schemeClr val="bg2"/>
                </a:solidFill>
                <a:latin typeface="+mn-ea"/>
              </a:rPr>
              <a:t>4G</a:t>
            </a:r>
            <a:r>
              <a:rPr lang="zh-CN" altLang="en-US" b="1" dirty="0">
                <a:solidFill>
                  <a:schemeClr val="bg2"/>
                </a:solidFill>
                <a:latin typeface="+mn-ea"/>
              </a:rPr>
              <a:t>移动通信概述</a:t>
            </a:r>
            <a:endParaRPr lang="en-US" altLang="zh-CN" b="1" dirty="0">
              <a:solidFill>
                <a:schemeClr val="bg2"/>
              </a:solidFill>
              <a:latin typeface="+mn-ea"/>
            </a:endParaRPr>
          </a:p>
        </p:txBody>
      </p:sp>
      <p:sp>
        <p:nvSpPr>
          <p:cNvPr id="5" name="五边形 4"/>
          <p:cNvSpPr/>
          <p:nvPr/>
        </p:nvSpPr>
        <p:spPr>
          <a:xfrm>
            <a:off x="-9619" y="1268760"/>
            <a:ext cx="306945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bg2"/>
                </a:solidFill>
              </a:rPr>
              <a:t>4G</a:t>
            </a:r>
            <a:r>
              <a:rPr lang="zh-CN" altLang="en-US" sz="1600" dirty="0">
                <a:solidFill>
                  <a:schemeClr val="bg2"/>
                </a:solidFill>
              </a:rPr>
              <a:t>系统网络结构及其关键技术</a:t>
            </a:r>
          </a:p>
        </p:txBody>
      </p:sp>
      <p:sp>
        <p:nvSpPr>
          <p:cNvPr id="6" name="Rectangle 1"/>
          <p:cNvSpPr>
            <a:spLocks noGrp="1" noChangeArrowheads="1"/>
          </p:cNvSpPr>
          <p:nvPr>
            <p:ph sz="quarter" idx="13"/>
          </p:nvPr>
        </p:nvSpPr>
        <p:spPr bwMode="auto">
          <a:xfrm>
            <a:off x="179512" y="1756735"/>
            <a:ext cx="432048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buFont typeface="Wingdings" panose="05000000000000000000" pitchFamily="2" charset="2"/>
              <a:buChar char="n"/>
            </a:pP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4G</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系统包括移动终端、无线接入网、无线核心网和</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IP</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骨干网</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Internet</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四个部分。</a:t>
            </a:r>
            <a:endPar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lvl="0" eaLnBrk="0" fontAlgn="base" hangingPunct="0">
              <a:lnSpc>
                <a:spcPct val="150000"/>
              </a:lnSpc>
              <a:spcBef>
                <a:spcPct val="0"/>
              </a:spcBef>
              <a:spcAft>
                <a:spcPct val="0"/>
              </a:spcAft>
              <a:buFont typeface="Wingdings" panose="05000000000000000000" pitchFamily="2" charset="2"/>
              <a:buChar char="n"/>
            </a:pPr>
            <a:r>
              <a:rPr lang="en-US" altLang="zh-CN" sz="1600" dirty="0" smtClean="0">
                <a:solidFill>
                  <a:schemeClr val="accent4">
                    <a:lumMod val="75000"/>
                  </a:schemeClr>
                </a:solidFill>
                <a:latin typeface="+mn-ea"/>
                <a:cs typeface="Times New Roman" panose="02020603050405020304" pitchFamily="18" charset="0"/>
              </a:rPr>
              <a:t>4G</a:t>
            </a:r>
            <a:r>
              <a:rPr lang="zh-CN" altLang="en-US" sz="1600" dirty="0">
                <a:solidFill>
                  <a:schemeClr val="accent4">
                    <a:lumMod val="75000"/>
                  </a:schemeClr>
                </a:solidFill>
                <a:latin typeface="+mn-ea"/>
                <a:cs typeface="Times New Roman" panose="02020603050405020304" pitchFamily="18" charset="0"/>
              </a:rPr>
              <a:t>移动系统网络结构可分为三层：物理网络层、中间环境层、应用网络层</a:t>
            </a:r>
            <a:r>
              <a:rPr lang="zh-CN" altLang="en-US" sz="1600" dirty="0" smtClean="0">
                <a:solidFill>
                  <a:schemeClr val="accent4">
                    <a:lumMod val="75000"/>
                  </a:schemeClr>
                </a:solidFill>
                <a:latin typeface="+mn-ea"/>
                <a:cs typeface="Times New Roman" panose="02020603050405020304" pitchFamily="18" charset="0"/>
              </a:rPr>
              <a:t>。</a:t>
            </a:r>
            <a:endParaRPr lang="en-US" altLang="zh-CN" sz="1600" dirty="0" smtClean="0">
              <a:solidFill>
                <a:schemeClr val="accent4">
                  <a:lumMod val="75000"/>
                </a:schemeClr>
              </a:solidFill>
              <a:latin typeface="+mn-ea"/>
              <a:cs typeface="Times New Roman" panose="02020603050405020304" pitchFamily="18" charset="0"/>
            </a:endParaRPr>
          </a:p>
          <a:p>
            <a:pPr lvl="0" eaLnBrk="0" fontAlgn="base" hangingPunct="0">
              <a:lnSpc>
                <a:spcPct val="150000"/>
              </a:lnSpc>
              <a:spcBef>
                <a:spcPct val="0"/>
              </a:spcBef>
              <a:spcAft>
                <a:spcPct val="0"/>
              </a:spcAft>
              <a:buFont typeface="Wingdings" panose="05000000000000000000" pitchFamily="2" charset="2"/>
              <a:buChar char="n"/>
            </a:pPr>
            <a:r>
              <a:rPr lang="zh-CN" altLang="en-US" sz="1600" dirty="0">
                <a:solidFill>
                  <a:schemeClr val="accent4">
                    <a:lumMod val="75000"/>
                  </a:schemeClr>
                </a:solidFill>
                <a:latin typeface="+mn-ea"/>
                <a:cs typeface="Times New Roman" panose="02020603050405020304" pitchFamily="18" charset="0"/>
              </a:rPr>
              <a:t>第四代移动通信系统的关键技术包括信道传输；抗干扰性强的高速接入技术、调制和信息传输技术；高性能、小型化和低成本的自适应阵列智能天线；大容量、低成本的无线接口和光接口；系统管理资源；软件无线电、网络结构协议等</a:t>
            </a:r>
            <a:r>
              <a:rPr lang="zh-CN" altLang="en-US" sz="1600" dirty="0" smtClean="0">
                <a:solidFill>
                  <a:schemeClr val="accent4">
                    <a:lumMod val="75000"/>
                  </a:schemeClr>
                </a:solidFill>
                <a:latin typeface="+mn-ea"/>
                <a:cs typeface="Times New Roman" panose="02020603050405020304" pitchFamily="18" charset="0"/>
              </a:rPr>
              <a:t>。</a:t>
            </a:r>
            <a:endParaRPr kumimoji="0" lang="zh-CN" altLang="en-US" sz="1600" b="0" i="0" u="none" strike="noStrike" cap="none" normalizeH="0" baseline="0" dirty="0" smtClean="0">
              <a:ln>
                <a:noFill/>
              </a:ln>
              <a:solidFill>
                <a:schemeClr val="accent4">
                  <a:lumMod val="75000"/>
                </a:schemeClr>
              </a:solidFill>
              <a:effectLst/>
              <a:latin typeface="+mn-ea"/>
            </a:endParaRPr>
          </a:p>
        </p:txBody>
      </p:sp>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l="2167"/>
          <a:stretch>
            <a:fillRect/>
          </a:stretch>
        </p:blipFill>
        <p:spPr bwMode="auto">
          <a:xfrm>
            <a:off x="4499992" y="2073991"/>
            <a:ext cx="4644008" cy="31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57210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251520" y="1950973"/>
            <a:ext cx="8784976" cy="3384376"/>
          </a:xfrm>
        </p:spPr>
        <p:txBody>
          <a:bodyPr>
            <a:normAutofit/>
          </a:bodyPr>
          <a:lstStyle/>
          <a:p>
            <a:pPr>
              <a:lnSpc>
                <a:spcPct val="150000"/>
              </a:lnSpc>
              <a:buFont typeface="Wingdings" panose="05000000000000000000" pitchFamily="2" charset="2"/>
              <a:buChar char="n"/>
            </a:pPr>
            <a:r>
              <a:rPr lang="en-US" altLang="zh-CN" sz="1600" dirty="0">
                <a:solidFill>
                  <a:schemeClr val="accent4">
                    <a:lumMod val="75000"/>
                  </a:schemeClr>
                </a:solidFill>
                <a:latin typeface="+mn-ea"/>
              </a:rPr>
              <a:t>LTE-Advanced</a:t>
            </a:r>
            <a:r>
              <a:rPr lang="zh-CN" altLang="zh-CN" sz="1600" dirty="0">
                <a:solidFill>
                  <a:schemeClr val="accent4">
                    <a:lumMod val="75000"/>
                  </a:schemeClr>
                </a:solidFill>
                <a:latin typeface="+mn-ea"/>
              </a:rPr>
              <a:t>就是</a:t>
            </a:r>
            <a:r>
              <a:rPr lang="en-US" altLang="zh-CN" sz="1600" dirty="0">
                <a:solidFill>
                  <a:schemeClr val="accent4">
                    <a:lumMod val="75000"/>
                  </a:schemeClr>
                </a:solidFill>
                <a:latin typeface="+mn-ea"/>
              </a:rPr>
              <a:t>LTE</a:t>
            </a:r>
            <a:r>
              <a:rPr lang="zh-CN" altLang="zh-CN" sz="1600" dirty="0">
                <a:solidFill>
                  <a:schemeClr val="accent4">
                    <a:lumMod val="75000"/>
                  </a:schemeClr>
                </a:solidFill>
                <a:latin typeface="+mn-ea"/>
              </a:rPr>
              <a:t>技术的升级版，它的正式名称为</a:t>
            </a:r>
            <a:r>
              <a:rPr lang="en-US" altLang="zh-CN" sz="1600" dirty="0">
                <a:solidFill>
                  <a:schemeClr val="accent4">
                    <a:lumMod val="75000"/>
                  </a:schemeClr>
                </a:solidFill>
                <a:latin typeface="+mn-ea"/>
              </a:rPr>
              <a:t> Further Advancements for E-UTRA</a:t>
            </a:r>
            <a:r>
              <a:rPr lang="zh-CN" altLang="zh-CN" sz="1600" dirty="0">
                <a:solidFill>
                  <a:schemeClr val="accent4">
                    <a:lumMod val="75000"/>
                  </a:schemeClr>
                </a:solidFill>
                <a:latin typeface="+mn-ea"/>
              </a:rPr>
              <a:t>，满足</a:t>
            </a:r>
            <a:r>
              <a:rPr lang="en-US" altLang="zh-CN" sz="1600" dirty="0">
                <a:solidFill>
                  <a:schemeClr val="accent4">
                    <a:lumMod val="75000"/>
                  </a:schemeClr>
                </a:solidFill>
                <a:latin typeface="+mn-ea"/>
              </a:rPr>
              <a:t> ITU-R</a:t>
            </a:r>
            <a:r>
              <a:rPr lang="zh-CN" altLang="zh-CN" sz="1600" dirty="0">
                <a:solidFill>
                  <a:schemeClr val="accent4">
                    <a:lumMod val="75000"/>
                  </a:schemeClr>
                </a:solidFill>
                <a:latin typeface="+mn-ea"/>
              </a:rPr>
              <a:t>的</a:t>
            </a:r>
            <a:r>
              <a:rPr lang="en-US" altLang="zh-CN" sz="1600" dirty="0">
                <a:solidFill>
                  <a:schemeClr val="accent4">
                    <a:lumMod val="75000"/>
                  </a:schemeClr>
                </a:solidFill>
                <a:latin typeface="+mn-ea"/>
              </a:rPr>
              <a:t>IMT-Advanced</a:t>
            </a:r>
            <a:r>
              <a:rPr lang="zh-CN" altLang="zh-CN" sz="1600" dirty="0">
                <a:solidFill>
                  <a:schemeClr val="accent4">
                    <a:lumMod val="75000"/>
                  </a:schemeClr>
                </a:solidFill>
                <a:latin typeface="+mn-ea"/>
              </a:rPr>
              <a:t>技术征集的需求，是</a:t>
            </a:r>
            <a:r>
              <a:rPr lang="en-US" altLang="zh-CN" sz="1600" dirty="0">
                <a:solidFill>
                  <a:schemeClr val="accent4">
                    <a:lumMod val="75000"/>
                  </a:schemeClr>
                </a:solidFill>
                <a:latin typeface="+mn-ea"/>
              </a:rPr>
              <a:t>3GPP</a:t>
            </a:r>
            <a:r>
              <a:rPr lang="zh-CN" altLang="zh-CN" sz="1600" dirty="0">
                <a:solidFill>
                  <a:schemeClr val="accent4">
                    <a:lumMod val="75000"/>
                  </a:schemeClr>
                </a:solidFill>
                <a:latin typeface="+mn-ea"/>
              </a:rPr>
              <a:t>形成欧洲</a:t>
            </a:r>
            <a:r>
              <a:rPr lang="en-US" altLang="zh-CN" sz="1600" dirty="0">
                <a:solidFill>
                  <a:schemeClr val="accent4">
                    <a:lumMod val="75000"/>
                  </a:schemeClr>
                </a:solidFill>
                <a:latin typeface="+mn-ea"/>
              </a:rPr>
              <a:t>IMT-Advanced</a:t>
            </a:r>
            <a:r>
              <a:rPr lang="zh-CN" altLang="zh-CN" sz="1600" dirty="0">
                <a:solidFill>
                  <a:schemeClr val="accent4">
                    <a:lumMod val="75000"/>
                  </a:schemeClr>
                </a:solidFill>
                <a:latin typeface="+mn-ea"/>
              </a:rPr>
              <a:t>技术提案的一个重要来源</a:t>
            </a:r>
            <a:r>
              <a:rPr lang="zh-CN" altLang="zh-CN" sz="1600" dirty="0" smtClean="0">
                <a:solidFill>
                  <a:schemeClr val="accent4">
                    <a:lumMod val="75000"/>
                  </a:schemeClr>
                </a:solidFill>
                <a:latin typeface="+mn-ea"/>
              </a:rPr>
              <a:t>。</a:t>
            </a:r>
            <a:endParaRPr lang="en-US" altLang="zh-CN" sz="1600" dirty="0" smtClean="0">
              <a:solidFill>
                <a:schemeClr val="accent4">
                  <a:lumMod val="75000"/>
                </a:schemeClr>
              </a:solidFill>
              <a:latin typeface="+mn-ea"/>
            </a:endParaRPr>
          </a:p>
          <a:p>
            <a:pPr>
              <a:lnSpc>
                <a:spcPct val="150000"/>
              </a:lnSpc>
              <a:buFont typeface="Wingdings" panose="05000000000000000000" pitchFamily="2" charset="2"/>
              <a:buChar char="n"/>
            </a:pPr>
            <a:r>
              <a:rPr lang="en-US" altLang="zh-CN" sz="1600" dirty="0" err="1">
                <a:solidFill>
                  <a:schemeClr val="accent4">
                    <a:lumMod val="75000"/>
                  </a:schemeClr>
                </a:solidFill>
                <a:latin typeface="+mn-ea"/>
              </a:rPr>
              <a:t>WiMax</a:t>
            </a:r>
            <a:r>
              <a:rPr lang="en-US" altLang="zh-CN" sz="1600" dirty="0">
                <a:solidFill>
                  <a:schemeClr val="accent4">
                    <a:lumMod val="75000"/>
                  </a:schemeClr>
                </a:solidFill>
                <a:latin typeface="+mn-ea"/>
              </a:rPr>
              <a:t> (Worldwide Interoperability for Microwave Access)</a:t>
            </a:r>
            <a:r>
              <a:rPr lang="zh-CN" altLang="zh-CN" sz="1600" dirty="0">
                <a:solidFill>
                  <a:schemeClr val="accent4">
                    <a:lumMod val="75000"/>
                  </a:schemeClr>
                </a:solidFill>
                <a:latin typeface="+mn-ea"/>
              </a:rPr>
              <a:t>，即全球微波互联接入，</a:t>
            </a:r>
            <a:r>
              <a:rPr lang="en-US" altLang="zh-CN" sz="1600" dirty="0">
                <a:solidFill>
                  <a:schemeClr val="accent4">
                    <a:lumMod val="75000"/>
                  </a:schemeClr>
                </a:solidFill>
                <a:latin typeface="+mn-ea"/>
              </a:rPr>
              <a:t>WiMAX</a:t>
            </a:r>
            <a:r>
              <a:rPr lang="zh-CN" altLang="zh-CN" sz="1600" dirty="0">
                <a:solidFill>
                  <a:schemeClr val="accent4">
                    <a:lumMod val="75000"/>
                  </a:schemeClr>
                </a:solidFill>
                <a:latin typeface="+mn-ea"/>
              </a:rPr>
              <a:t>的另一个名字是</a:t>
            </a:r>
            <a:r>
              <a:rPr lang="en-US" altLang="zh-CN" sz="1600" dirty="0">
                <a:solidFill>
                  <a:schemeClr val="accent4">
                    <a:lumMod val="75000"/>
                  </a:schemeClr>
                </a:solidFill>
                <a:latin typeface="+mn-ea"/>
              </a:rPr>
              <a:t>IEEE 802.16</a:t>
            </a:r>
            <a:r>
              <a:rPr lang="zh-CN" altLang="zh-CN" sz="1600" dirty="0" smtClean="0">
                <a:solidFill>
                  <a:schemeClr val="accent4">
                    <a:lumMod val="75000"/>
                  </a:schemeClr>
                </a:solidFill>
                <a:latin typeface="+mn-ea"/>
              </a:rPr>
              <a:t>。</a:t>
            </a:r>
            <a:endParaRPr lang="en-US" altLang="zh-CN" sz="1600" dirty="0" smtClean="0">
              <a:solidFill>
                <a:schemeClr val="accent4">
                  <a:lumMod val="75000"/>
                </a:schemeClr>
              </a:solidFill>
              <a:latin typeface="+mn-ea"/>
            </a:endParaRPr>
          </a:p>
          <a:p>
            <a:pPr>
              <a:lnSpc>
                <a:spcPct val="150000"/>
              </a:lnSpc>
              <a:buFont typeface="Wingdings" panose="05000000000000000000" pitchFamily="2" charset="2"/>
              <a:buChar char="n"/>
            </a:pPr>
            <a:r>
              <a:rPr lang="en-US" altLang="zh-CN" sz="1600" dirty="0" err="1" smtClean="0">
                <a:solidFill>
                  <a:schemeClr val="accent4">
                    <a:lumMod val="75000"/>
                  </a:schemeClr>
                </a:solidFill>
                <a:latin typeface="+mn-ea"/>
              </a:rPr>
              <a:t>WirelessMAN</a:t>
            </a:r>
            <a:r>
              <a:rPr lang="en-US" altLang="zh-CN" sz="1600" dirty="0" smtClean="0">
                <a:solidFill>
                  <a:schemeClr val="accent4">
                    <a:lumMod val="75000"/>
                  </a:schemeClr>
                </a:solidFill>
                <a:latin typeface="+mn-ea"/>
              </a:rPr>
              <a:t>-Advanced</a:t>
            </a:r>
            <a:r>
              <a:rPr lang="zh-CN" altLang="en-US" sz="1600" dirty="0">
                <a:solidFill>
                  <a:schemeClr val="accent4">
                    <a:lumMod val="75000"/>
                  </a:schemeClr>
                </a:solidFill>
                <a:latin typeface="+mn-ea"/>
              </a:rPr>
              <a:t>：</a:t>
            </a:r>
            <a:r>
              <a:rPr lang="en-US" altLang="zh-CN" sz="1600" dirty="0" err="1">
                <a:solidFill>
                  <a:schemeClr val="accent4">
                    <a:lumMod val="75000"/>
                  </a:schemeClr>
                </a:solidFill>
                <a:latin typeface="+mn-ea"/>
              </a:rPr>
              <a:t>WirelessMAN</a:t>
            </a:r>
            <a:r>
              <a:rPr lang="en-US" altLang="zh-CN" sz="1600" dirty="0">
                <a:solidFill>
                  <a:schemeClr val="accent4">
                    <a:lumMod val="75000"/>
                  </a:schemeClr>
                </a:solidFill>
                <a:latin typeface="+mn-ea"/>
              </a:rPr>
              <a:t>- Advanced</a:t>
            </a:r>
            <a:r>
              <a:rPr lang="zh-CN" altLang="en-US" sz="1600" dirty="0">
                <a:solidFill>
                  <a:schemeClr val="accent4">
                    <a:lumMod val="75000"/>
                  </a:schemeClr>
                </a:solidFill>
                <a:latin typeface="+mn-ea"/>
              </a:rPr>
              <a:t>是</a:t>
            </a:r>
            <a:r>
              <a:rPr lang="en-US" altLang="zh-CN" sz="1600" dirty="0" err="1">
                <a:solidFill>
                  <a:schemeClr val="accent4">
                    <a:lumMod val="75000"/>
                  </a:schemeClr>
                </a:solidFill>
                <a:latin typeface="+mn-ea"/>
              </a:rPr>
              <a:t>WiMax</a:t>
            </a:r>
            <a:r>
              <a:rPr lang="zh-CN" altLang="en-US" sz="1600" dirty="0">
                <a:solidFill>
                  <a:schemeClr val="accent4">
                    <a:lumMod val="75000"/>
                  </a:schemeClr>
                </a:solidFill>
                <a:latin typeface="+mn-ea"/>
              </a:rPr>
              <a:t>的升级版，即</a:t>
            </a:r>
            <a:r>
              <a:rPr lang="en-US" altLang="zh-CN" sz="1600" dirty="0">
                <a:solidFill>
                  <a:schemeClr val="accent4">
                    <a:lumMod val="75000"/>
                  </a:schemeClr>
                </a:solidFill>
                <a:latin typeface="+mn-ea"/>
              </a:rPr>
              <a:t>IEEE 802.16m</a:t>
            </a:r>
            <a:r>
              <a:rPr lang="zh-CN" altLang="en-US" sz="1600" dirty="0">
                <a:solidFill>
                  <a:schemeClr val="accent4">
                    <a:lumMod val="75000"/>
                  </a:schemeClr>
                </a:solidFill>
                <a:latin typeface="+mn-ea"/>
              </a:rPr>
              <a:t>标准，</a:t>
            </a:r>
            <a:r>
              <a:rPr lang="en-US" altLang="zh-CN" sz="1600" dirty="0">
                <a:solidFill>
                  <a:schemeClr val="accent4">
                    <a:lumMod val="75000"/>
                  </a:schemeClr>
                </a:solidFill>
                <a:latin typeface="+mn-ea"/>
              </a:rPr>
              <a:t>802.16</a:t>
            </a:r>
            <a:r>
              <a:rPr lang="zh-CN" altLang="en-US" sz="1600" dirty="0">
                <a:solidFill>
                  <a:schemeClr val="accent4">
                    <a:lumMod val="75000"/>
                  </a:schemeClr>
                </a:solidFill>
                <a:latin typeface="+mn-ea"/>
              </a:rPr>
              <a:t>系列标准在</a:t>
            </a:r>
            <a:r>
              <a:rPr lang="en-US" altLang="zh-CN" sz="1600" dirty="0">
                <a:solidFill>
                  <a:schemeClr val="accent4">
                    <a:lumMod val="75000"/>
                  </a:schemeClr>
                </a:solidFill>
                <a:latin typeface="+mn-ea"/>
              </a:rPr>
              <a:t>IEEE</a:t>
            </a:r>
            <a:r>
              <a:rPr lang="zh-CN" altLang="en-US" sz="1600" dirty="0">
                <a:solidFill>
                  <a:schemeClr val="accent4">
                    <a:lumMod val="75000"/>
                  </a:schemeClr>
                </a:solidFill>
                <a:latin typeface="+mn-ea"/>
              </a:rPr>
              <a:t>正式称为</a:t>
            </a:r>
            <a:r>
              <a:rPr lang="en-US" altLang="zh-CN" sz="1600" dirty="0" err="1">
                <a:solidFill>
                  <a:schemeClr val="accent4">
                    <a:lumMod val="75000"/>
                  </a:schemeClr>
                </a:solidFill>
                <a:latin typeface="+mn-ea"/>
              </a:rPr>
              <a:t>WirelessMAN</a:t>
            </a:r>
            <a:r>
              <a:rPr lang="en-US" altLang="zh-CN" sz="1600" dirty="0">
                <a:solidFill>
                  <a:schemeClr val="accent4">
                    <a:lumMod val="75000"/>
                  </a:schemeClr>
                </a:solidFill>
                <a:latin typeface="+mn-ea"/>
              </a:rPr>
              <a:t> </a:t>
            </a:r>
            <a:r>
              <a:rPr lang="zh-CN" altLang="en-US" sz="1600" dirty="0">
                <a:solidFill>
                  <a:schemeClr val="accent4">
                    <a:lumMod val="75000"/>
                  </a:schemeClr>
                </a:solidFill>
                <a:latin typeface="+mn-ea"/>
              </a:rPr>
              <a:t>，而</a:t>
            </a:r>
            <a:r>
              <a:rPr lang="en-US" altLang="zh-CN" sz="1600" dirty="0" err="1">
                <a:solidFill>
                  <a:schemeClr val="accent4">
                    <a:lumMod val="75000"/>
                  </a:schemeClr>
                </a:solidFill>
                <a:latin typeface="+mn-ea"/>
              </a:rPr>
              <a:t>WirelessMAN</a:t>
            </a:r>
            <a:r>
              <a:rPr lang="en-US" altLang="zh-CN" sz="1600" dirty="0">
                <a:solidFill>
                  <a:schemeClr val="accent4">
                    <a:lumMod val="75000"/>
                  </a:schemeClr>
                </a:solidFill>
                <a:latin typeface="+mn-ea"/>
              </a:rPr>
              <a:t>-Advanced</a:t>
            </a:r>
            <a:r>
              <a:rPr lang="zh-CN" altLang="en-US" sz="1600" dirty="0">
                <a:solidFill>
                  <a:schemeClr val="accent4">
                    <a:lumMod val="75000"/>
                  </a:schemeClr>
                </a:solidFill>
                <a:latin typeface="+mn-ea"/>
              </a:rPr>
              <a:t>即为</a:t>
            </a:r>
            <a:r>
              <a:rPr lang="en-US" altLang="zh-CN" sz="1600" dirty="0">
                <a:solidFill>
                  <a:schemeClr val="accent4">
                    <a:lumMod val="75000"/>
                  </a:schemeClr>
                </a:solidFill>
                <a:latin typeface="+mn-ea"/>
              </a:rPr>
              <a:t>IEEE 802.16m</a:t>
            </a:r>
            <a:r>
              <a:rPr lang="zh-CN" altLang="en-US" sz="1600" dirty="0" smtClean="0">
                <a:solidFill>
                  <a:schemeClr val="accent4">
                    <a:lumMod val="75000"/>
                  </a:schemeClr>
                </a:solidFill>
                <a:latin typeface="+mn-ea"/>
              </a:rPr>
              <a:t>。</a:t>
            </a:r>
            <a:endParaRPr lang="zh-CN" altLang="en-US" sz="1600" dirty="0">
              <a:solidFill>
                <a:schemeClr val="accent4">
                  <a:lumMod val="75000"/>
                </a:schemeClr>
              </a:solidFill>
              <a:latin typeface="+mn-ea"/>
            </a:endParaRPr>
          </a:p>
        </p:txBody>
      </p:sp>
      <p:sp>
        <p:nvSpPr>
          <p:cNvPr id="3" name="TextBox 16"/>
          <p:cNvSpPr txBox="1"/>
          <p:nvPr/>
        </p:nvSpPr>
        <p:spPr>
          <a:xfrm>
            <a:off x="2208582"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5</a:t>
            </a:r>
            <a:r>
              <a:rPr lang="zh-CN" altLang="en-US" dirty="0" smtClean="0">
                <a:solidFill>
                  <a:schemeClr val="bg2"/>
                </a:solidFill>
              </a:rPr>
              <a:t>节 移动通信接入安全</a:t>
            </a:r>
            <a:endParaRPr lang="zh-CN" altLang="en-US" dirty="0">
              <a:solidFill>
                <a:schemeClr val="bg2"/>
              </a:solidFill>
            </a:endParaRPr>
          </a:p>
        </p:txBody>
      </p:sp>
      <p:sp>
        <p:nvSpPr>
          <p:cNvPr id="4" name="矩形 3"/>
          <p:cNvSpPr/>
          <p:nvPr/>
        </p:nvSpPr>
        <p:spPr>
          <a:xfrm>
            <a:off x="0" y="476672"/>
            <a:ext cx="3059832" cy="369332"/>
          </a:xfrm>
          <a:prstGeom prst="rect">
            <a:avLst/>
          </a:prstGeom>
        </p:spPr>
        <p:txBody>
          <a:bodyPr wrap="square">
            <a:spAutoFit/>
          </a:bodyPr>
          <a:lstStyle/>
          <a:p>
            <a:r>
              <a:rPr lang="en-US" altLang="zh-CN" b="1" dirty="0" smtClean="0">
                <a:solidFill>
                  <a:schemeClr val="bg2"/>
                </a:solidFill>
                <a:latin typeface="+mn-ea"/>
              </a:rPr>
              <a:t>9.5.5 </a:t>
            </a:r>
            <a:r>
              <a:rPr lang="en-US" altLang="zh-CN" b="1" dirty="0">
                <a:solidFill>
                  <a:schemeClr val="bg2"/>
                </a:solidFill>
                <a:latin typeface="+mn-ea"/>
              </a:rPr>
              <a:t>4G</a:t>
            </a:r>
            <a:r>
              <a:rPr lang="zh-CN" altLang="en-US" b="1" dirty="0">
                <a:solidFill>
                  <a:schemeClr val="bg2"/>
                </a:solidFill>
                <a:latin typeface="+mn-ea"/>
              </a:rPr>
              <a:t>移动通信概述</a:t>
            </a:r>
            <a:endParaRPr lang="en-US" altLang="zh-CN" b="1" dirty="0">
              <a:solidFill>
                <a:schemeClr val="bg2"/>
              </a:solidFill>
              <a:latin typeface="+mn-ea"/>
            </a:endParaRPr>
          </a:p>
        </p:txBody>
      </p:sp>
      <p:sp>
        <p:nvSpPr>
          <p:cNvPr id="5" name="五边形 4"/>
          <p:cNvSpPr/>
          <p:nvPr/>
        </p:nvSpPr>
        <p:spPr>
          <a:xfrm>
            <a:off x="-9619" y="1268760"/>
            <a:ext cx="1701299"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bg2"/>
                </a:solidFill>
              </a:rPr>
              <a:t>4G</a:t>
            </a:r>
            <a:r>
              <a:rPr lang="zh-CN" altLang="zh-CN" sz="1600" dirty="0">
                <a:solidFill>
                  <a:schemeClr val="bg2"/>
                </a:solidFill>
              </a:rPr>
              <a:t>标准</a:t>
            </a:r>
            <a:endParaRPr lang="zh-CN" altLang="en-US" sz="1600" dirty="0">
              <a:solidFill>
                <a:schemeClr val="bg2"/>
              </a:solidFill>
            </a:endParaRPr>
          </a:p>
        </p:txBody>
      </p:sp>
    </p:spTree>
    <p:extLst>
      <p:ext uri="{BB962C8B-B14F-4D97-AF65-F5344CB8AC3E}">
        <p14:creationId xmlns:p14="http://schemas.microsoft.com/office/powerpoint/2010/main" val="22022103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208582"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5</a:t>
            </a:r>
            <a:r>
              <a:rPr lang="zh-CN" altLang="en-US" dirty="0" smtClean="0">
                <a:solidFill>
                  <a:schemeClr val="bg2"/>
                </a:solidFill>
              </a:rPr>
              <a:t>节 移动通信接入安全</a:t>
            </a:r>
            <a:endParaRPr lang="zh-CN" altLang="en-US" dirty="0">
              <a:solidFill>
                <a:schemeClr val="bg2"/>
              </a:solidFill>
            </a:endParaRPr>
          </a:p>
        </p:txBody>
      </p:sp>
      <p:sp>
        <p:nvSpPr>
          <p:cNvPr id="4" name="矩形 3"/>
          <p:cNvSpPr/>
          <p:nvPr/>
        </p:nvSpPr>
        <p:spPr>
          <a:xfrm>
            <a:off x="0" y="476672"/>
            <a:ext cx="3059832" cy="369332"/>
          </a:xfrm>
          <a:prstGeom prst="rect">
            <a:avLst/>
          </a:prstGeom>
        </p:spPr>
        <p:txBody>
          <a:bodyPr wrap="square">
            <a:spAutoFit/>
          </a:bodyPr>
          <a:lstStyle/>
          <a:p>
            <a:r>
              <a:rPr lang="en-US" altLang="zh-CN" b="1" dirty="0" smtClean="0">
                <a:solidFill>
                  <a:schemeClr val="bg2"/>
                </a:solidFill>
                <a:latin typeface="+mn-ea"/>
              </a:rPr>
              <a:t>9.5.6 </a:t>
            </a:r>
            <a:r>
              <a:rPr lang="en-US" altLang="zh-CN" b="1" dirty="0">
                <a:solidFill>
                  <a:schemeClr val="bg2"/>
                </a:solidFill>
                <a:latin typeface="+mn-ea"/>
              </a:rPr>
              <a:t>4G</a:t>
            </a:r>
            <a:r>
              <a:rPr lang="zh-CN" altLang="en-US" b="1" dirty="0" smtClean="0">
                <a:solidFill>
                  <a:schemeClr val="bg2"/>
                </a:solidFill>
                <a:latin typeface="+mn-ea"/>
              </a:rPr>
              <a:t>移动通信安全</a:t>
            </a:r>
            <a:endParaRPr lang="en-US" altLang="zh-CN" b="1" dirty="0">
              <a:solidFill>
                <a:schemeClr val="bg2"/>
              </a:solidFill>
              <a:latin typeface="+mn-ea"/>
            </a:endParaRPr>
          </a:p>
        </p:txBody>
      </p:sp>
      <p:sp>
        <p:nvSpPr>
          <p:cNvPr id="5" name="五边形 4"/>
          <p:cNvSpPr/>
          <p:nvPr/>
        </p:nvSpPr>
        <p:spPr>
          <a:xfrm>
            <a:off x="-9619" y="1268760"/>
            <a:ext cx="1701299"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solidFill>
                  <a:schemeClr val="bg2"/>
                </a:solidFill>
              </a:rPr>
              <a:t>4G</a:t>
            </a:r>
            <a:r>
              <a:rPr lang="zh-CN" altLang="en-US" sz="1600" dirty="0" smtClean="0">
                <a:solidFill>
                  <a:schemeClr val="bg2"/>
                </a:solidFill>
              </a:rPr>
              <a:t>安全威胁</a:t>
            </a:r>
            <a:endParaRPr lang="zh-CN" altLang="en-US" sz="1600" dirty="0">
              <a:solidFill>
                <a:schemeClr val="bg2"/>
              </a:solidFill>
            </a:endParaRPr>
          </a:p>
        </p:txBody>
      </p:sp>
      <p:sp>
        <p:nvSpPr>
          <p:cNvPr id="6" name="Rectangle 1"/>
          <p:cNvSpPr>
            <a:spLocks noGrp="1" noChangeArrowheads="1"/>
          </p:cNvSpPr>
          <p:nvPr>
            <p:ph sz="quarter" idx="13"/>
          </p:nvPr>
        </p:nvSpPr>
        <p:spPr bwMode="auto">
          <a:xfrm>
            <a:off x="395536" y="2173506"/>
            <a:ext cx="4986448"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移动终端在</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4G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系统中面临的安全威胁</a:t>
            </a:r>
            <a:endParaRPr kumimoji="0" lang="zh-CN" altLang="en-US" sz="1800" b="0" i="0" u="none" strike="noStrike" cap="none" normalizeH="0" baseline="0" dirty="0" smtClean="0">
              <a:ln>
                <a:noFill/>
              </a:ln>
              <a:solidFill>
                <a:schemeClr val="accent4">
                  <a:lumMod val="75000"/>
                </a:schemeClr>
              </a:solidFill>
              <a:effectLst/>
              <a:latin typeface="+mn-ea"/>
            </a:endParaRPr>
          </a:p>
          <a:p>
            <a:pPr marL="285750" lvl="0" indent="-285750">
              <a:lnSpc>
                <a:spcPct val="150000"/>
              </a:lnSpc>
              <a:buFont typeface="Wingdings" panose="05000000000000000000" pitchFamily="2" charset="2"/>
              <a:buChar char="n"/>
            </a:pPr>
            <a:r>
              <a:rPr lang="zh-CN" altLang="en-US" sz="1800" dirty="0" smtClean="0">
                <a:solidFill>
                  <a:schemeClr val="accent4">
                    <a:lumMod val="75000"/>
                  </a:schemeClr>
                </a:solidFill>
                <a:latin typeface="+mn-ea"/>
              </a:rPr>
              <a:t>无线网络面临的安全威胁</a:t>
            </a:r>
            <a:endParaRPr lang="en-US" altLang="zh-CN" sz="1800" dirty="0" smtClean="0">
              <a:solidFill>
                <a:schemeClr val="accent4">
                  <a:lumMod val="75000"/>
                </a:schemeClr>
              </a:solidFill>
              <a:latin typeface="+mn-ea"/>
            </a:endParaRPr>
          </a:p>
          <a:p>
            <a:pPr marL="285750" lvl="0" indent="-285750">
              <a:lnSpc>
                <a:spcPct val="150000"/>
              </a:lnSpc>
              <a:buFont typeface="Wingdings" panose="05000000000000000000" pitchFamily="2" charset="2"/>
              <a:buChar char="n"/>
            </a:pPr>
            <a:r>
              <a:rPr lang="zh-CN" altLang="en-US" sz="1800" dirty="0" smtClean="0">
                <a:solidFill>
                  <a:schemeClr val="accent4">
                    <a:lumMod val="75000"/>
                  </a:schemeClr>
                </a:solidFill>
                <a:latin typeface="+mn-ea"/>
              </a:rPr>
              <a:t>无线</a:t>
            </a:r>
            <a:r>
              <a:rPr lang="zh-CN" altLang="en-US" sz="1800" dirty="0">
                <a:solidFill>
                  <a:schemeClr val="accent4">
                    <a:lumMod val="75000"/>
                  </a:schemeClr>
                </a:solidFill>
                <a:latin typeface="+mn-ea"/>
              </a:rPr>
              <a:t>业务面临的</a:t>
            </a:r>
            <a:r>
              <a:rPr lang="zh-CN" altLang="en-US" sz="1800" dirty="0" smtClean="0">
                <a:solidFill>
                  <a:schemeClr val="accent4">
                    <a:lumMod val="75000"/>
                  </a:schemeClr>
                </a:solidFill>
                <a:latin typeface="+mn-ea"/>
              </a:rPr>
              <a:t>威胁</a:t>
            </a:r>
            <a:endParaRPr kumimoji="0" lang="zh-CN" altLang="en-US" sz="1600" b="0" i="0" u="none" strike="noStrike" cap="none" normalizeH="0" baseline="0" dirty="0" smtClean="0">
              <a:ln>
                <a:noFill/>
              </a:ln>
              <a:solidFill>
                <a:schemeClr val="tx1"/>
              </a:solidFill>
              <a:effectLst/>
              <a:latin typeface="+mn-ea"/>
            </a:endParaRPr>
          </a:p>
        </p:txBody>
      </p:sp>
    </p:spTree>
    <p:extLst>
      <p:ext uri="{BB962C8B-B14F-4D97-AF65-F5344CB8AC3E}">
        <p14:creationId xmlns:p14="http://schemas.microsoft.com/office/powerpoint/2010/main" val="42029680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208582"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5</a:t>
            </a:r>
            <a:r>
              <a:rPr lang="zh-CN" altLang="en-US" dirty="0" smtClean="0">
                <a:solidFill>
                  <a:schemeClr val="bg2"/>
                </a:solidFill>
              </a:rPr>
              <a:t>节 移动通信接入安全</a:t>
            </a:r>
            <a:endParaRPr lang="zh-CN" altLang="en-US" dirty="0">
              <a:solidFill>
                <a:schemeClr val="bg2"/>
              </a:solidFill>
            </a:endParaRPr>
          </a:p>
        </p:txBody>
      </p:sp>
      <p:sp>
        <p:nvSpPr>
          <p:cNvPr id="4" name="矩形 3"/>
          <p:cNvSpPr/>
          <p:nvPr/>
        </p:nvSpPr>
        <p:spPr>
          <a:xfrm>
            <a:off x="0" y="476672"/>
            <a:ext cx="3059832" cy="369332"/>
          </a:xfrm>
          <a:prstGeom prst="rect">
            <a:avLst/>
          </a:prstGeom>
        </p:spPr>
        <p:txBody>
          <a:bodyPr wrap="square">
            <a:spAutoFit/>
          </a:bodyPr>
          <a:lstStyle/>
          <a:p>
            <a:r>
              <a:rPr lang="en-US" altLang="zh-CN" b="1" dirty="0" smtClean="0">
                <a:solidFill>
                  <a:schemeClr val="bg2"/>
                </a:solidFill>
                <a:latin typeface="+mn-ea"/>
              </a:rPr>
              <a:t>9.5.6 </a:t>
            </a:r>
            <a:r>
              <a:rPr lang="en-US" altLang="zh-CN" b="1" dirty="0">
                <a:solidFill>
                  <a:schemeClr val="bg2"/>
                </a:solidFill>
                <a:latin typeface="+mn-ea"/>
              </a:rPr>
              <a:t>4G</a:t>
            </a:r>
            <a:r>
              <a:rPr lang="zh-CN" altLang="en-US" b="1" dirty="0" smtClean="0">
                <a:solidFill>
                  <a:schemeClr val="bg2"/>
                </a:solidFill>
                <a:latin typeface="+mn-ea"/>
              </a:rPr>
              <a:t>移动通信安全</a:t>
            </a:r>
            <a:endParaRPr lang="en-US" altLang="zh-CN" b="1" dirty="0">
              <a:solidFill>
                <a:schemeClr val="bg2"/>
              </a:solidFill>
              <a:latin typeface="+mn-ea"/>
            </a:endParaRPr>
          </a:p>
        </p:txBody>
      </p:sp>
      <p:sp>
        <p:nvSpPr>
          <p:cNvPr id="5" name="五边形 4"/>
          <p:cNvSpPr/>
          <p:nvPr/>
        </p:nvSpPr>
        <p:spPr>
          <a:xfrm>
            <a:off x="-9619" y="1268760"/>
            <a:ext cx="1701299"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solidFill>
                  <a:schemeClr val="bg2"/>
                </a:solidFill>
              </a:rPr>
              <a:t>4G</a:t>
            </a:r>
            <a:r>
              <a:rPr lang="zh-CN" altLang="en-US" sz="1600" dirty="0" smtClean="0">
                <a:solidFill>
                  <a:schemeClr val="bg2"/>
                </a:solidFill>
              </a:rPr>
              <a:t>安全策略</a:t>
            </a:r>
            <a:endParaRPr lang="zh-CN" altLang="en-US" sz="1600" dirty="0">
              <a:solidFill>
                <a:schemeClr val="bg2"/>
              </a:solidFill>
            </a:endParaRPr>
          </a:p>
        </p:txBody>
      </p:sp>
      <p:sp>
        <p:nvSpPr>
          <p:cNvPr id="7" name="Rectangle 3"/>
          <p:cNvSpPr>
            <a:spLocks noChangeArrowheads="1"/>
          </p:cNvSpPr>
          <p:nvPr/>
        </p:nvSpPr>
        <p:spPr bwMode="auto">
          <a:xfrm>
            <a:off x="324653" y="1772816"/>
            <a:ext cx="7776864"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lnSpc>
                <a:spcPct val="150000"/>
              </a:lnSpc>
              <a:buFont typeface="Wingdings" panose="05000000000000000000" pitchFamily="2" charset="2"/>
              <a:buChar char="n"/>
            </a:pPr>
            <a:r>
              <a:rPr lang="en-US" altLang="zh-CN" sz="1600" dirty="0">
                <a:solidFill>
                  <a:schemeClr val="accent4">
                    <a:lumMod val="75000"/>
                  </a:schemeClr>
                </a:solidFill>
                <a:latin typeface="+mn-ea"/>
                <a:cs typeface="Times New Roman" panose="02020603050405020304" pitchFamily="18" charset="0"/>
              </a:rPr>
              <a:t>4G</a:t>
            </a:r>
            <a:r>
              <a:rPr lang="zh-CN" altLang="en-US" sz="1600" dirty="0">
                <a:solidFill>
                  <a:schemeClr val="accent4">
                    <a:lumMod val="75000"/>
                  </a:schemeClr>
                </a:solidFill>
                <a:latin typeface="+mn-ea"/>
                <a:cs typeface="Times New Roman" panose="02020603050405020304" pitchFamily="18" charset="0"/>
              </a:rPr>
              <a:t>系统安全</a:t>
            </a:r>
            <a:r>
              <a:rPr lang="zh-CN" altLang="en-US" sz="1600" dirty="0" smtClean="0">
                <a:solidFill>
                  <a:schemeClr val="accent4">
                    <a:lumMod val="75000"/>
                  </a:schemeClr>
                </a:solidFill>
                <a:latin typeface="+mn-ea"/>
                <a:cs typeface="Times New Roman" panose="02020603050405020304" pitchFamily="18" charset="0"/>
              </a:rPr>
              <a:t>特性：</a:t>
            </a:r>
            <a:endPar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L="742950" lvl="2" indent="-285750">
              <a:lnSpc>
                <a:spcPct val="150000"/>
              </a:lnSpc>
              <a:buFont typeface="Wingdings" panose="05000000000000000000" pitchFamily="2" charset="2"/>
              <a:buChar char="Ø"/>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安全性</a:t>
            </a:r>
            <a:endPar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L="742950" lvl="2" indent="-285750">
              <a:lnSpc>
                <a:spcPct val="150000"/>
              </a:lnSpc>
              <a:buFont typeface="Wingdings" panose="05000000000000000000" pitchFamily="2" charset="2"/>
              <a:buChar char="Ø"/>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效率</a:t>
            </a:r>
            <a:endPar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L="742950" lvl="2" indent="-285750">
              <a:lnSpc>
                <a:spcPct val="150000"/>
              </a:lnSpc>
              <a:buFont typeface="Wingdings" panose="05000000000000000000" pitchFamily="2" charset="2"/>
              <a:buChar char="Ø"/>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兼容性</a:t>
            </a:r>
            <a:endPar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L="742950" lvl="2" indent="-285750">
              <a:lnSpc>
                <a:spcPct val="150000"/>
              </a:lnSpc>
              <a:buFont typeface="Wingdings" panose="05000000000000000000" pitchFamily="2" charset="2"/>
              <a:buChar char="Ø"/>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用户的可移动性</a:t>
            </a:r>
            <a:endPar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L="742950" lvl="2" indent="-285750">
              <a:lnSpc>
                <a:spcPct val="150000"/>
              </a:lnSpc>
              <a:buFont typeface="Wingdings" panose="05000000000000000000" pitchFamily="2" charset="2"/>
              <a:buChar char="Ø"/>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可扩展性</a:t>
            </a:r>
            <a:endPar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L="285750" lvl="1" indent="-285750">
              <a:lnSpc>
                <a:spcPct val="150000"/>
              </a:lnSpc>
              <a:buFont typeface="Wingdings" panose="05000000000000000000" pitchFamily="2" charset="2"/>
              <a:buChar char="n"/>
            </a:pPr>
            <a:r>
              <a:rPr lang="en-US" altLang="zh-CN" sz="1600" dirty="0">
                <a:solidFill>
                  <a:schemeClr val="accent4">
                    <a:lumMod val="75000"/>
                  </a:schemeClr>
                </a:solidFill>
                <a:latin typeface="+mn-ea"/>
              </a:rPr>
              <a:t>4G</a:t>
            </a:r>
            <a:r>
              <a:rPr lang="zh-CN" altLang="en-US" sz="1600" dirty="0">
                <a:solidFill>
                  <a:schemeClr val="accent4">
                    <a:lumMod val="75000"/>
                  </a:schemeClr>
                </a:solidFill>
                <a:latin typeface="+mn-ea"/>
              </a:rPr>
              <a:t>安全方案</a:t>
            </a:r>
            <a:r>
              <a:rPr lang="zh-CN" altLang="en-US" sz="1600" dirty="0" smtClean="0">
                <a:solidFill>
                  <a:schemeClr val="accent4">
                    <a:lumMod val="75000"/>
                  </a:schemeClr>
                </a:solidFill>
                <a:latin typeface="+mn-ea"/>
              </a:rPr>
              <a:t>策略：</a:t>
            </a:r>
            <a:endParaRPr lang="en-US" altLang="zh-CN" sz="1600" dirty="0" smtClean="0">
              <a:solidFill>
                <a:schemeClr val="accent4">
                  <a:lumMod val="75000"/>
                </a:schemeClr>
              </a:solidFill>
              <a:latin typeface="+mn-ea"/>
            </a:endParaRPr>
          </a:p>
          <a:p>
            <a:pPr marL="742950" lvl="2" indent="-285750">
              <a:lnSpc>
                <a:spcPct val="150000"/>
              </a:lnSpc>
              <a:buFont typeface="Wingdings" panose="05000000000000000000" pitchFamily="2" charset="2"/>
              <a:buChar char="Ø"/>
            </a:pPr>
            <a:r>
              <a:rPr kumimoji="0" lang="zh-CN" altLang="en-US" sz="1600" b="0" i="0" u="none" strike="noStrike" cap="none" normalizeH="0" baseline="0" dirty="0" smtClean="0">
                <a:ln>
                  <a:noFill/>
                </a:ln>
                <a:solidFill>
                  <a:schemeClr val="accent4">
                    <a:lumMod val="75000"/>
                  </a:schemeClr>
                </a:solidFill>
                <a:effectLst/>
                <a:latin typeface="+mn-ea"/>
              </a:rPr>
              <a:t>安全</a:t>
            </a:r>
            <a:r>
              <a:rPr lang="zh-CN" altLang="en-US" sz="1600" dirty="0" smtClean="0">
                <a:solidFill>
                  <a:schemeClr val="accent4">
                    <a:lumMod val="75000"/>
                  </a:schemeClr>
                </a:solidFill>
                <a:latin typeface="+mn-ea"/>
              </a:rPr>
              <a:t>策略</a:t>
            </a:r>
            <a:endParaRPr lang="en-US" altLang="zh-CN" sz="1600" dirty="0" smtClean="0">
              <a:solidFill>
                <a:schemeClr val="accent4">
                  <a:lumMod val="75000"/>
                </a:schemeClr>
              </a:solidFill>
              <a:latin typeface="+mn-ea"/>
            </a:endParaRPr>
          </a:p>
          <a:p>
            <a:pPr marL="742950" lvl="2" indent="-285750">
              <a:lnSpc>
                <a:spcPct val="150000"/>
              </a:lnSpc>
              <a:buFont typeface="Wingdings" panose="05000000000000000000" pitchFamily="2" charset="2"/>
              <a:buChar char="Ø"/>
            </a:pPr>
            <a:r>
              <a:rPr kumimoji="0" lang="zh-CN" altLang="en-US" sz="1600" b="0" i="0" u="none" strike="noStrike" cap="none" normalizeH="0" baseline="0" dirty="0">
                <a:ln>
                  <a:noFill/>
                </a:ln>
                <a:solidFill>
                  <a:schemeClr val="accent4">
                    <a:lumMod val="75000"/>
                  </a:schemeClr>
                </a:solidFill>
                <a:effectLst/>
                <a:latin typeface="+mn-ea"/>
              </a:rPr>
              <a:t>效率</a:t>
            </a:r>
            <a:r>
              <a:rPr kumimoji="0" lang="zh-CN" altLang="en-US" sz="1600" b="0" i="0" u="none" strike="noStrike" cap="none" normalizeH="0" baseline="0" dirty="0" smtClean="0">
                <a:ln>
                  <a:noFill/>
                </a:ln>
                <a:solidFill>
                  <a:schemeClr val="accent4">
                    <a:lumMod val="75000"/>
                  </a:schemeClr>
                </a:solidFill>
                <a:effectLst/>
                <a:latin typeface="+mn-ea"/>
              </a:rPr>
              <a:t>策略</a:t>
            </a:r>
            <a:endParaRPr kumimoji="0" lang="en-US" altLang="zh-CN" sz="1600" b="0" i="0" u="none" strike="noStrike" cap="none" normalizeH="0" baseline="0" dirty="0" smtClean="0">
              <a:ln>
                <a:noFill/>
              </a:ln>
              <a:solidFill>
                <a:schemeClr val="accent4">
                  <a:lumMod val="75000"/>
                </a:schemeClr>
              </a:solidFill>
              <a:effectLst/>
              <a:latin typeface="+mn-ea"/>
            </a:endParaRPr>
          </a:p>
          <a:p>
            <a:pPr marL="742950" lvl="2" indent="-285750">
              <a:lnSpc>
                <a:spcPct val="150000"/>
              </a:lnSpc>
              <a:buFont typeface="Wingdings" panose="05000000000000000000" pitchFamily="2" charset="2"/>
              <a:buChar char="Ø"/>
            </a:pPr>
            <a:r>
              <a:rPr lang="zh-CN" altLang="en-US" sz="1600" dirty="0">
                <a:solidFill>
                  <a:schemeClr val="accent4">
                    <a:lumMod val="75000"/>
                  </a:schemeClr>
                </a:solidFill>
                <a:latin typeface="+mn-ea"/>
              </a:rPr>
              <a:t>其他策略</a:t>
            </a:r>
            <a:endParaRPr kumimoji="0" lang="zh-CN" altLang="en-US" sz="1600" b="0" i="0" u="none" strike="noStrike" cap="none" normalizeH="0" baseline="0" dirty="0" smtClean="0">
              <a:ln>
                <a:noFill/>
              </a:ln>
              <a:solidFill>
                <a:schemeClr val="accent4">
                  <a:lumMod val="75000"/>
                </a:schemeClr>
              </a:solidFill>
              <a:effectLst/>
              <a:latin typeface="+mn-ea"/>
            </a:endParaRPr>
          </a:p>
        </p:txBody>
      </p:sp>
      <p:pic>
        <p:nvPicPr>
          <p:cNvPr id="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2512" y="283615"/>
            <a:ext cx="2519155" cy="1970289"/>
          </a:xfrm>
          <a:prstGeom prst="rect">
            <a:avLst/>
          </a:prstGeom>
          <a:noFill/>
          <a:extLst>
            <a:ext uri="{909E8E84-426E-40DD-AFC4-6F175D3DCCD1}">
              <a14:hiddenFill xmlns:a14="http://schemas.microsoft.com/office/drawing/2010/main">
                <a:solidFill>
                  <a:srgbClr val="FFFFFF"/>
                </a:solidFill>
              </a14:hiddenFill>
            </a:ext>
          </a:extLst>
        </p:spPr>
      </p:pic>
      <p:pic>
        <p:nvPicPr>
          <p:cNvPr id="460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157" y="2848915"/>
            <a:ext cx="5302250"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p:nvPr/>
        </p:nvSpPr>
        <p:spPr>
          <a:xfrm>
            <a:off x="4750945" y="5604634"/>
            <a:ext cx="3143709" cy="276999"/>
          </a:xfrm>
          <a:prstGeom prst="rect">
            <a:avLst/>
          </a:prstGeom>
          <a:noFill/>
        </p:spPr>
        <p:txBody>
          <a:bodyPr wrap="square" rtlCol="0">
            <a:spAutoFit/>
          </a:bodyPr>
          <a:lstStyle/>
          <a:p>
            <a:pPr algn="ctr"/>
            <a:r>
              <a:rPr lang="en-US" altLang="zh-CN" sz="1200" dirty="0" smtClean="0"/>
              <a:t>4G</a:t>
            </a:r>
            <a:r>
              <a:rPr lang="zh-CN" altLang="en-US" sz="1200" dirty="0" smtClean="0"/>
              <a:t>网络安全方案的制定策略</a:t>
            </a:r>
            <a:endParaRPr lang="zh-CN" altLang="en-US" sz="1200" dirty="0"/>
          </a:p>
        </p:txBody>
      </p:sp>
      <p:sp>
        <p:nvSpPr>
          <p:cNvPr id="15" name="文本框 14"/>
          <p:cNvSpPr txBox="1"/>
          <p:nvPr/>
        </p:nvSpPr>
        <p:spPr>
          <a:xfrm>
            <a:off x="4330234" y="2370964"/>
            <a:ext cx="3143709" cy="276999"/>
          </a:xfrm>
          <a:prstGeom prst="rect">
            <a:avLst/>
          </a:prstGeom>
          <a:noFill/>
        </p:spPr>
        <p:txBody>
          <a:bodyPr wrap="square" rtlCol="0">
            <a:spAutoFit/>
          </a:bodyPr>
          <a:lstStyle/>
          <a:p>
            <a:pPr algn="ctr"/>
            <a:r>
              <a:rPr lang="zh-CN" altLang="en-US" sz="1200" dirty="0"/>
              <a:t>无线网络安全方案需考虑的因素</a:t>
            </a:r>
          </a:p>
        </p:txBody>
      </p:sp>
    </p:spTree>
    <p:extLst>
      <p:ext uri="{BB962C8B-B14F-4D97-AF65-F5344CB8AC3E}">
        <p14:creationId xmlns:p14="http://schemas.microsoft.com/office/powerpoint/2010/main" val="2192783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9618" y="1268760"/>
            <a:ext cx="2565394"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dirty="0">
                <a:solidFill>
                  <a:schemeClr val="bg2"/>
                </a:solidFill>
              </a:rPr>
              <a:t>物联网网络层的安全威胁</a:t>
            </a:r>
            <a:endParaRPr lang="zh-CN" altLang="en-US" sz="1600" dirty="0">
              <a:solidFill>
                <a:schemeClr val="bg2"/>
              </a:solidFill>
            </a:endParaRPr>
          </a:p>
        </p:txBody>
      </p:sp>
      <p:sp>
        <p:nvSpPr>
          <p:cNvPr id="5" name="文本框 4"/>
          <p:cNvSpPr txBox="1"/>
          <p:nvPr/>
        </p:nvSpPr>
        <p:spPr>
          <a:xfrm>
            <a:off x="0" y="476052"/>
            <a:ext cx="2843808" cy="369332"/>
          </a:xfrm>
          <a:prstGeom prst="rect">
            <a:avLst/>
          </a:prstGeom>
          <a:noFill/>
        </p:spPr>
        <p:txBody>
          <a:bodyPr wrap="square" rtlCol="0">
            <a:spAutoFit/>
          </a:bodyPr>
          <a:lstStyle/>
          <a:p>
            <a:r>
              <a:rPr lang="en-US" altLang="zh-CN" b="1" dirty="0">
                <a:solidFill>
                  <a:schemeClr val="bg2"/>
                </a:solidFill>
                <a:latin typeface="+mn-ea"/>
              </a:rPr>
              <a:t>9.1.1 </a:t>
            </a:r>
            <a:r>
              <a:rPr lang="zh-CN" altLang="en-US" b="1" dirty="0">
                <a:solidFill>
                  <a:schemeClr val="bg2"/>
                </a:solidFill>
                <a:latin typeface="+mn-ea"/>
              </a:rPr>
              <a:t>网络层安全威胁</a:t>
            </a:r>
            <a:endParaRPr lang="en-US" altLang="zh-CN" b="1" dirty="0">
              <a:solidFill>
                <a:schemeClr val="bg2"/>
              </a:solidFill>
              <a:latin typeface="+mn-ea"/>
            </a:endParaRPr>
          </a:p>
        </p:txBody>
      </p:sp>
      <p:sp>
        <p:nvSpPr>
          <p:cNvPr id="8" name="Rectangle 1"/>
          <p:cNvSpPr>
            <a:spLocks noGrp="1" noChangeArrowheads="1"/>
          </p:cNvSpPr>
          <p:nvPr>
            <p:ph sz="quarter" idx="13"/>
          </p:nvPr>
        </p:nvSpPr>
        <p:spPr bwMode="auto">
          <a:xfrm>
            <a:off x="611560" y="1947066"/>
            <a:ext cx="698477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lnSpc>
                <a:spcPct val="200000"/>
              </a:lnSpc>
              <a:buFont typeface="Wingdings" panose="05000000000000000000" pitchFamily="2" charset="2"/>
              <a:buChar char="n"/>
            </a:pPr>
            <a:r>
              <a:rPr lang="zh-CN" altLang="en-US" sz="1800" dirty="0" smtClean="0">
                <a:solidFill>
                  <a:schemeClr val="accent4">
                    <a:lumMod val="75000"/>
                  </a:schemeClr>
                </a:solidFill>
                <a:latin typeface="+mn-ea"/>
                <a:cs typeface="Times New Roman" panose="02020603050405020304" pitchFamily="18" charset="0"/>
              </a:rPr>
              <a:t>拒绝</a:t>
            </a:r>
            <a:r>
              <a:rPr lang="zh-CN" altLang="en-US" sz="1800" dirty="0">
                <a:solidFill>
                  <a:schemeClr val="accent4">
                    <a:lumMod val="75000"/>
                  </a:schemeClr>
                </a:solidFill>
                <a:latin typeface="+mn-ea"/>
                <a:cs typeface="Times New Roman" panose="02020603050405020304" pitchFamily="18" charset="0"/>
              </a:rPr>
              <a:t>服务</a:t>
            </a:r>
            <a:r>
              <a:rPr lang="zh-CN" altLang="en-US" sz="1800" dirty="0" smtClean="0">
                <a:solidFill>
                  <a:schemeClr val="accent4">
                    <a:lumMod val="75000"/>
                  </a:schemeClr>
                </a:solidFill>
                <a:latin typeface="+mn-ea"/>
                <a:cs typeface="Times New Roman" panose="02020603050405020304" pitchFamily="18" charset="0"/>
              </a:rPr>
              <a:t>攻击</a:t>
            </a:r>
            <a:endParaRPr lang="en-US" altLang="zh-CN" sz="1800" dirty="0">
              <a:solidFill>
                <a:schemeClr val="accent4">
                  <a:lumMod val="75000"/>
                </a:schemeClr>
              </a:solidFill>
              <a:latin typeface="+mn-ea"/>
              <a:cs typeface="Times New Roman" panose="02020603050405020304" pitchFamily="18" charset="0"/>
            </a:endParaRPr>
          </a:p>
          <a:p>
            <a:pPr marL="285750" lvl="0" indent="-285750">
              <a:lnSpc>
                <a:spcPct val="200000"/>
              </a:lnSpc>
              <a:buFont typeface="Wingdings" panose="05000000000000000000" pitchFamily="2" charset="2"/>
              <a:buChar char="n"/>
            </a:pP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假冒基站</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攻击：</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2G GSM</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网络接入时是单向认证的</a:t>
            </a:r>
            <a:endPar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n"/>
              <a:tabLst/>
            </a:pP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基础密钥泄露</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威胁：</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WMMP</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协议以短信明文下发</a:t>
            </a:r>
            <a:endPar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n"/>
              <a:tabLst/>
            </a:pP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隐私泄露威胁</a:t>
            </a:r>
            <a:endParaRPr kumimoji="0" lang="zh-CN" altLang="en-US" sz="1800" b="0" i="0" u="none" strike="noStrike" cap="none" normalizeH="0" baseline="0" dirty="0" smtClean="0">
              <a:ln>
                <a:noFill/>
              </a:ln>
              <a:solidFill>
                <a:schemeClr val="accent4">
                  <a:lumMod val="75000"/>
                </a:schemeClr>
              </a:solidFill>
              <a:effectLst/>
              <a:latin typeface="+mn-ea"/>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n"/>
              <a:tabLst/>
            </a:pP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IMSI</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暴露威胁</a:t>
            </a:r>
            <a:endParaRPr kumimoji="0" lang="zh-CN" altLang="en-US" sz="1800" b="0" i="0" u="none" strike="noStrike" cap="none" normalizeH="0" baseline="0" dirty="0" smtClean="0">
              <a:ln>
                <a:noFill/>
              </a:ln>
              <a:solidFill>
                <a:schemeClr val="accent4">
                  <a:lumMod val="75000"/>
                </a:schemeClr>
              </a:solidFill>
              <a:effectLst/>
              <a:latin typeface="+mn-ea"/>
            </a:endParaRPr>
          </a:p>
        </p:txBody>
      </p:sp>
    </p:spTree>
    <p:extLst>
      <p:ext uri="{BB962C8B-B14F-4D97-AF65-F5344CB8AC3E}">
        <p14:creationId xmlns:p14="http://schemas.microsoft.com/office/powerpoint/2010/main" val="15291256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208582"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5</a:t>
            </a:r>
            <a:r>
              <a:rPr lang="zh-CN" altLang="en-US" dirty="0" smtClean="0">
                <a:solidFill>
                  <a:schemeClr val="bg2"/>
                </a:solidFill>
              </a:rPr>
              <a:t>节 移动通信接入安全</a:t>
            </a:r>
            <a:endParaRPr lang="zh-CN" altLang="en-US" dirty="0">
              <a:solidFill>
                <a:schemeClr val="bg2"/>
              </a:solidFill>
            </a:endParaRPr>
          </a:p>
        </p:txBody>
      </p:sp>
      <p:sp>
        <p:nvSpPr>
          <p:cNvPr id="4" name="矩形 3"/>
          <p:cNvSpPr/>
          <p:nvPr/>
        </p:nvSpPr>
        <p:spPr>
          <a:xfrm>
            <a:off x="0" y="476672"/>
            <a:ext cx="3059832" cy="369332"/>
          </a:xfrm>
          <a:prstGeom prst="rect">
            <a:avLst/>
          </a:prstGeom>
        </p:spPr>
        <p:txBody>
          <a:bodyPr wrap="square">
            <a:spAutoFit/>
          </a:bodyPr>
          <a:lstStyle/>
          <a:p>
            <a:r>
              <a:rPr lang="en-US" altLang="zh-CN" b="1" dirty="0" smtClean="0">
                <a:solidFill>
                  <a:schemeClr val="bg2"/>
                </a:solidFill>
                <a:latin typeface="+mn-ea"/>
              </a:rPr>
              <a:t>9.5.6 </a:t>
            </a:r>
            <a:r>
              <a:rPr lang="en-US" altLang="zh-CN" b="1" dirty="0">
                <a:solidFill>
                  <a:schemeClr val="bg2"/>
                </a:solidFill>
                <a:latin typeface="+mn-ea"/>
              </a:rPr>
              <a:t>4G</a:t>
            </a:r>
            <a:r>
              <a:rPr lang="zh-CN" altLang="en-US" b="1" dirty="0" smtClean="0">
                <a:solidFill>
                  <a:schemeClr val="bg2"/>
                </a:solidFill>
                <a:latin typeface="+mn-ea"/>
              </a:rPr>
              <a:t>移动通信安全</a:t>
            </a:r>
            <a:endParaRPr lang="en-US" altLang="zh-CN" b="1" dirty="0">
              <a:solidFill>
                <a:schemeClr val="bg2"/>
              </a:solidFill>
              <a:latin typeface="+mn-ea"/>
            </a:endParaRPr>
          </a:p>
        </p:txBody>
      </p:sp>
      <p:sp>
        <p:nvSpPr>
          <p:cNvPr id="5" name="五边形 4"/>
          <p:cNvSpPr/>
          <p:nvPr/>
        </p:nvSpPr>
        <p:spPr>
          <a:xfrm>
            <a:off x="-9619" y="1268760"/>
            <a:ext cx="2061339"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bg2"/>
                </a:solidFill>
              </a:rPr>
              <a:t>4G</a:t>
            </a:r>
            <a:r>
              <a:rPr lang="zh-CN" altLang="en-US" sz="1600" dirty="0">
                <a:solidFill>
                  <a:schemeClr val="bg2"/>
                </a:solidFill>
              </a:rPr>
              <a:t>系统的安全体系</a:t>
            </a:r>
          </a:p>
        </p:txBody>
      </p:sp>
      <p:sp>
        <p:nvSpPr>
          <p:cNvPr id="6" name="Rectangle 1"/>
          <p:cNvSpPr>
            <a:spLocks noGrp="1" noChangeArrowheads="1"/>
          </p:cNvSpPr>
          <p:nvPr>
            <p:ph sz="quarter" idx="13"/>
          </p:nvPr>
        </p:nvSpPr>
        <p:spPr bwMode="auto">
          <a:xfrm>
            <a:off x="251520" y="1916832"/>
            <a:ext cx="345638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50000"/>
              </a:lnSpc>
              <a:buNone/>
            </a:pPr>
            <a:r>
              <a:rPr lang="en-US" altLang="zh-CN" sz="1800" dirty="0">
                <a:solidFill>
                  <a:schemeClr val="accent4">
                    <a:lumMod val="75000"/>
                  </a:schemeClr>
                </a:solidFill>
                <a:latin typeface="+mn-ea"/>
                <a:cs typeface="Times New Roman" panose="02020603050405020304" pitchFamily="18" charset="0"/>
              </a:rPr>
              <a:t>4G</a:t>
            </a:r>
            <a:r>
              <a:rPr lang="zh-CN" altLang="en-US" sz="1800" dirty="0">
                <a:solidFill>
                  <a:schemeClr val="accent4">
                    <a:lumMod val="75000"/>
                  </a:schemeClr>
                </a:solidFill>
                <a:latin typeface="+mn-ea"/>
                <a:cs typeface="Times New Roman" panose="02020603050405020304" pitchFamily="18" charset="0"/>
              </a:rPr>
              <a:t>系统的安全体系结构</a:t>
            </a:r>
            <a:endPar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网络接入安全</a:t>
            </a:r>
            <a:endPar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网络域安全</a:t>
            </a:r>
            <a:endPar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用户域安全</a:t>
            </a:r>
            <a:endParaRPr kumimoji="0" lang="zh-CN" altLang="en-US" sz="1800" b="0" i="0" u="none" strike="noStrike" cap="none" normalizeH="0" baseline="0" dirty="0" smtClean="0">
              <a:ln>
                <a:noFill/>
              </a:ln>
              <a:solidFill>
                <a:schemeClr val="accent4">
                  <a:lumMod val="75000"/>
                </a:schemeClr>
              </a:solidFill>
              <a:effectLst/>
              <a:latin typeface="+mn-ea"/>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应用程序域安全</a:t>
            </a:r>
            <a:endPar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安全的可见度与可配置性</a:t>
            </a:r>
          </a:p>
        </p:txBody>
      </p:sp>
      <p:pic>
        <p:nvPicPr>
          <p:cNvPr id="450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904256"/>
            <a:ext cx="5330883" cy="2203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4801491" y="4225156"/>
            <a:ext cx="3143709" cy="276999"/>
          </a:xfrm>
          <a:prstGeom prst="rect">
            <a:avLst/>
          </a:prstGeom>
          <a:noFill/>
        </p:spPr>
        <p:txBody>
          <a:bodyPr wrap="square" rtlCol="0">
            <a:spAutoFit/>
          </a:bodyPr>
          <a:lstStyle/>
          <a:p>
            <a:pPr algn="ctr"/>
            <a:r>
              <a:rPr lang="en-US" altLang="zh-CN" sz="1200" dirty="0"/>
              <a:t>4G</a:t>
            </a:r>
            <a:r>
              <a:rPr lang="zh-CN" altLang="en-US" sz="1200" dirty="0"/>
              <a:t>无线网络的安全体系</a:t>
            </a:r>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4G</a:t>
            </a:r>
            <a:r>
              <a:rPr kumimoji="0" lang="zh-CN" altLang="en-US" sz="1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无线网络的安全体系</a:t>
            </a:r>
            <a:r>
              <a:rPr kumimoji="0" lang="zh-CN" altLang="en-US" sz="800" b="0" i="0" u="none" strike="noStrike" cap="none" normalizeH="0" baseline="0" smtClean="0">
                <a:ln>
                  <a:noFill/>
                </a:ln>
                <a:solidFill>
                  <a:schemeClr val="tx1"/>
                </a:solidFill>
                <a:effectLst/>
              </a:rPr>
              <a:t> </a:t>
            </a: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6700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chemeClr val="accent4">
                    <a:lumMod val="75000"/>
                  </a:schemeClr>
                </a:solidFill>
              </a:rPr>
              <a:t>9.6 </a:t>
            </a:r>
            <a:r>
              <a:rPr lang="zh-CN" altLang="en-US" dirty="0" smtClean="0">
                <a:solidFill>
                  <a:schemeClr val="accent4">
                    <a:lumMod val="75000"/>
                  </a:schemeClr>
                </a:solidFill>
              </a:rPr>
              <a:t>无线接入安全技术</a:t>
            </a:r>
            <a:endParaRPr lang="zh-CN" altLang="en-US" dirty="0">
              <a:solidFill>
                <a:schemeClr val="accent4">
                  <a:lumMod val="75000"/>
                </a:schemeClr>
              </a:solidFill>
            </a:endParaRPr>
          </a:p>
        </p:txBody>
      </p:sp>
      <p:sp>
        <p:nvSpPr>
          <p:cNvPr id="13" name="TextBox 12"/>
          <p:cNvSpPr txBox="1"/>
          <p:nvPr/>
        </p:nvSpPr>
        <p:spPr>
          <a:xfrm>
            <a:off x="3779912" y="3347745"/>
            <a:ext cx="4182492" cy="2571666"/>
          </a:xfrm>
          <a:prstGeom prst="rect">
            <a:avLst/>
          </a:prstGeom>
          <a:noFill/>
        </p:spPr>
        <p:txBody>
          <a:bodyPr wrap="none" rtlCol="0">
            <a:spAutoFit/>
          </a:bodyPr>
          <a:lstStyle/>
          <a:p>
            <a:pPr>
              <a:lnSpc>
                <a:spcPct val="150000"/>
              </a:lnSpc>
            </a:pPr>
            <a:r>
              <a:rPr lang="en-US" altLang="zh-CN" sz="2200" b="0" kern="1200" dirty="0" smtClean="0">
                <a:solidFill>
                  <a:schemeClr val="accent4">
                    <a:lumMod val="75000"/>
                  </a:schemeClr>
                </a:solidFill>
                <a:effectLst/>
                <a:latin typeface="+mn-ea"/>
              </a:rPr>
              <a:t>9.6.1 </a:t>
            </a:r>
            <a:r>
              <a:rPr lang="zh-CN" altLang="en-US" sz="2200" b="0" kern="1200" dirty="0" smtClean="0">
                <a:solidFill>
                  <a:schemeClr val="accent4">
                    <a:lumMod val="75000"/>
                  </a:schemeClr>
                </a:solidFill>
                <a:effectLst/>
                <a:latin typeface="+mn-ea"/>
              </a:rPr>
              <a:t>无线局域网安全协议概述</a:t>
            </a:r>
            <a:endParaRPr lang="en-US" altLang="zh-CN" sz="2200" b="0" kern="1200" dirty="0" smtClean="0">
              <a:solidFill>
                <a:schemeClr val="accent4">
                  <a:lumMod val="75000"/>
                </a:schemeClr>
              </a:solidFill>
              <a:effectLst/>
              <a:latin typeface="+mn-ea"/>
            </a:endParaRPr>
          </a:p>
          <a:p>
            <a:pPr>
              <a:lnSpc>
                <a:spcPct val="150000"/>
              </a:lnSpc>
            </a:pPr>
            <a:r>
              <a:rPr lang="en-US" altLang="zh-CN" sz="2200" dirty="0" smtClean="0">
                <a:solidFill>
                  <a:schemeClr val="accent4">
                    <a:lumMod val="75000"/>
                  </a:schemeClr>
                </a:solidFill>
                <a:latin typeface="+mn-ea"/>
              </a:rPr>
              <a:t>9.6.2 WAPI</a:t>
            </a:r>
            <a:r>
              <a:rPr lang="zh-CN" altLang="en-US" sz="2200" dirty="0" smtClean="0">
                <a:solidFill>
                  <a:schemeClr val="accent4">
                    <a:lumMod val="75000"/>
                  </a:schemeClr>
                </a:solidFill>
                <a:latin typeface="+mn-ea"/>
              </a:rPr>
              <a:t>安全机制</a:t>
            </a:r>
            <a:endParaRPr lang="en-US" altLang="zh-CN" sz="2200" dirty="0" smtClean="0">
              <a:solidFill>
                <a:schemeClr val="accent4">
                  <a:lumMod val="75000"/>
                </a:schemeClr>
              </a:solidFill>
              <a:latin typeface="+mn-ea"/>
            </a:endParaRPr>
          </a:p>
          <a:p>
            <a:pPr>
              <a:lnSpc>
                <a:spcPct val="150000"/>
              </a:lnSpc>
            </a:pPr>
            <a:r>
              <a:rPr lang="en-US" altLang="zh-CN" sz="2200" b="0" dirty="0" smtClean="0">
                <a:solidFill>
                  <a:schemeClr val="accent4">
                    <a:lumMod val="75000"/>
                  </a:schemeClr>
                </a:solidFill>
                <a:latin typeface="+mn-ea"/>
              </a:rPr>
              <a:t>9.6.3 WPA</a:t>
            </a:r>
            <a:r>
              <a:rPr lang="zh-CN" altLang="en-US" sz="2200" b="0" dirty="0" smtClean="0">
                <a:solidFill>
                  <a:schemeClr val="accent4">
                    <a:lumMod val="75000"/>
                  </a:schemeClr>
                </a:solidFill>
                <a:latin typeface="+mn-ea"/>
              </a:rPr>
              <a:t>安全机制</a:t>
            </a:r>
            <a:endParaRPr lang="en-US" altLang="zh-CN" sz="2200" b="0" dirty="0" smtClean="0">
              <a:solidFill>
                <a:schemeClr val="accent4">
                  <a:lumMod val="75000"/>
                </a:schemeClr>
              </a:solidFill>
              <a:latin typeface="+mn-ea"/>
            </a:endParaRPr>
          </a:p>
          <a:p>
            <a:pPr>
              <a:lnSpc>
                <a:spcPct val="150000"/>
              </a:lnSpc>
            </a:pPr>
            <a:r>
              <a:rPr lang="en-US" altLang="zh-CN" sz="2200" dirty="0" smtClean="0">
                <a:solidFill>
                  <a:schemeClr val="accent4">
                    <a:lumMod val="75000"/>
                  </a:schemeClr>
                </a:solidFill>
                <a:latin typeface="+mn-ea"/>
              </a:rPr>
              <a:t>9.6.4 IEEE 802.1X EAP</a:t>
            </a:r>
            <a:r>
              <a:rPr lang="zh-CN" altLang="en-US" sz="2200" dirty="0" smtClean="0">
                <a:solidFill>
                  <a:schemeClr val="accent4">
                    <a:lumMod val="75000"/>
                  </a:schemeClr>
                </a:solidFill>
                <a:latin typeface="+mn-ea"/>
              </a:rPr>
              <a:t>认证机制</a:t>
            </a:r>
            <a:endParaRPr lang="en-US" altLang="zh-CN" sz="2200" dirty="0">
              <a:solidFill>
                <a:schemeClr val="accent4">
                  <a:lumMod val="75000"/>
                </a:schemeClr>
              </a:solidFill>
              <a:latin typeface="+mn-ea"/>
            </a:endParaRPr>
          </a:p>
          <a:p>
            <a:pPr>
              <a:lnSpc>
                <a:spcPct val="150000"/>
              </a:lnSpc>
            </a:pPr>
            <a:r>
              <a:rPr lang="en-US" altLang="zh-CN" sz="2200" dirty="0" smtClean="0">
                <a:solidFill>
                  <a:schemeClr val="accent4">
                    <a:lumMod val="75000"/>
                  </a:schemeClr>
                </a:solidFill>
                <a:latin typeface="+mn-ea"/>
              </a:rPr>
              <a:t>9.6.5 </a:t>
            </a:r>
            <a:r>
              <a:rPr lang="en-US" altLang="zh-CN" sz="2200" dirty="0">
                <a:solidFill>
                  <a:schemeClr val="accent4">
                    <a:lumMod val="75000"/>
                  </a:schemeClr>
                </a:solidFill>
                <a:latin typeface="+mn-ea"/>
              </a:rPr>
              <a:t>IEEE </a:t>
            </a:r>
            <a:r>
              <a:rPr lang="en-US" altLang="zh-CN" sz="2200" dirty="0" smtClean="0">
                <a:solidFill>
                  <a:schemeClr val="accent4">
                    <a:lumMod val="75000"/>
                  </a:schemeClr>
                </a:solidFill>
                <a:latin typeface="+mn-ea"/>
              </a:rPr>
              <a:t>802.16d</a:t>
            </a:r>
            <a:r>
              <a:rPr lang="zh-CN" altLang="en-US" sz="2200" dirty="0" smtClean="0">
                <a:solidFill>
                  <a:schemeClr val="accent4">
                    <a:lumMod val="75000"/>
                  </a:schemeClr>
                </a:solidFill>
                <a:latin typeface="+mn-ea"/>
              </a:rPr>
              <a:t>的安全机制</a:t>
            </a:r>
            <a:endParaRPr lang="zh-CN" altLang="en-US" sz="2200" b="0" dirty="0">
              <a:solidFill>
                <a:schemeClr val="accent4">
                  <a:lumMod val="75000"/>
                </a:schemeClr>
              </a:solidFill>
              <a:latin typeface="+mn-ea"/>
            </a:endParaRPr>
          </a:p>
        </p:txBody>
      </p:sp>
    </p:spTree>
    <p:extLst>
      <p:ext uri="{BB962C8B-B14F-4D97-AF65-F5344CB8AC3E}">
        <p14:creationId xmlns:p14="http://schemas.microsoft.com/office/powerpoint/2010/main" val="6836449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251520" y="1919116"/>
            <a:ext cx="8424936" cy="4246188"/>
          </a:xfrm>
        </p:spPr>
        <p:txBody>
          <a:bodyPr>
            <a:noAutofit/>
          </a:bodyPr>
          <a:lstStyle/>
          <a:p>
            <a:pPr>
              <a:buFont typeface="Wingdings" panose="05000000000000000000" pitchFamily="2" charset="2"/>
              <a:buChar char="n"/>
            </a:pPr>
            <a:r>
              <a:rPr lang="zh-CN" altLang="zh-CN" sz="1800" dirty="0" smtClean="0">
                <a:solidFill>
                  <a:schemeClr val="accent4">
                    <a:lumMod val="75000"/>
                  </a:schemeClr>
                </a:solidFill>
                <a:latin typeface="+mn-ea"/>
              </a:rPr>
              <a:t>安全</a:t>
            </a:r>
            <a:r>
              <a:rPr lang="zh-CN" altLang="zh-CN" sz="1800" dirty="0">
                <a:solidFill>
                  <a:schemeClr val="accent4">
                    <a:lumMod val="75000"/>
                  </a:schemeClr>
                </a:solidFill>
                <a:latin typeface="+mn-ea"/>
              </a:rPr>
              <a:t>问题</a:t>
            </a:r>
          </a:p>
          <a:p>
            <a:pPr lvl="1">
              <a:buFont typeface="Wingdings" panose="05000000000000000000" pitchFamily="2" charset="2"/>
              <a:buChar char="Ø"/>
            </a:pPr>
            <a:r>
              <a:rPr lang="zh-CN" altLang="zh-CN" sz="1800" dirty="0" smtClean="0">
                <a:solidFill>
                  <a:schemeClr val="accent4">
                    <a:lumMod val="75000"/>
                  </a:schemeClr>
                </a:solidFill>
                <a:latin typeface="+mn-ea"/>
              </a:rPr>
              <a:t>干扰</a:t>
            </a:r>
            <a:r>
              <a:rPr lang="zh-CN" altLang="zh-CN" sz="1800" dirty="0">
                <a:solidFill>
                  <a:schemeClr val="accent4">
                    <a:lumMod val="75000"/>
                  </a:schemeClr>
                </a:solidFill>
                <a:latin typeface="+mn-ea"/>
              </a:rPr>
              <a:t>无线通信也很容易</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lvl="1">
              <a:buFont typeface="Wingdings" panose="05000000000000000000" pitchFamily="2" charset="2"/>
              <a:buChar char="Ø"/>
            </a:pPr>
            <a:r>
              <a:rPr lang="zh-CN" altLang="zh-CN" sz="1800" dirty="0" smtClean="0">
                <a:solidFill>
                  <a:schemeClr val="accent4">
                    <a:lumMod val="75000"/>
                  </a:schemeClr>
                </a:solidFill>
                <a:latin typeface="+mn-ea"/>
              </a:rPr>
              <a:t>多数</a:t>
            </a:r>
            <a:r>
              <a:rPr lang="en-US" altLang="zh-CN" sz="1800" dirty="0">
                <a:solidFill>
                  <a:schemeClr val="accent4">
                    <a:lumMod val="75000"/>
                  </a:schemeClr>
                </a:solidFill>
                <a:latin typeface="+mn-ea"/>
              </a:rPr>
              <a:t>WLAN</a:t>
            </a:r>
            <a:r>
              <a:rPr lang="zh-CN" altLang="zh-CN" sz="1800" dirty="0">
                <a:solidFill>
                  <a:schemeClr val="accent4">
                    <a:lumMod val="75000"/>
                  </a:schemeClr>
                </a:solidFill>
                <a:latin typeface="+mn-ea"/>
              </a:rPr>
              <a:t>设备都使用直接排序扩展频谱</a:t>
            </a:r>
            <a:r>
              <a:rPr lang="en-US" altLang="zh-CN" sz="1800" dirty="0">
                <a:solidFill>
                  <a:schemeClr val="accent4">
                    <a:lumMod val="75000"/>
                  </a:schemeClr>
                </a:solidFill>
                <a:latin typeface="+mn-ea"/>
              </a:rPr>
              <a:t>(DSSS)</a:t>
            </a:r>
            <a:r>
              <a:rPr lang="zh-CN" altLang="zh-CN" sz="1800" dirty="0">
                <a:solidFill>
                  <a:schemeClr val="accent4">
                    <a:lumMod val="75000"/>
                  </a:schemeClr>
                </a:solidFill>
                <a:latin typeface="+mn-ea"/>
              </a:rPr>
              <a:t>通信</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lvl="1">
              <a:buFont typeface="Wingdings" panose="05000000000000000000" pitchFamily="2" charset="2"/>
              <a:buChar char="Ø"/>
            </a:pPr>
            <a:r>
              <a:rPr lang="en-US" altLang="zh-CN" sz="1800" dirty="0" smtClean="0">
                <a:solidFill>
                  <a:schemeClr val="accent4">
                    <a:lumMod val="75000"/>
                  </a:schemeClr>
                </a:solidFill>
                <a:latin typeface="+mn-ea"/>
              </a:rPr>
              <a:t>WLAN</a:t>
            </a:r>
            <a:r>
              <a:rPr lang="zh-CN" altLang="zh-CN" sz="1800" dirty="0">
                <a:solidFill>
                  <a:schemeClr val="accent4">
                    <a:lumMod val="75000"/>
                  </a:schemeClr>
                </a:solidFill>
                <a:latin typeface="+mn-ea"/>
              </a:rPr>
              <a:t>接入点可以识别按照烧入或打印在卡上的唯一</a:t>
            </a:r>
            <a:r>
              <a:rPr lang="en-US" altLang="zh-CN" sz="1800" dirty="0">
                <a:solidFill>
                  <a:schemeClr val="accent4">
                    <a:lumMod val="75000"/>
                  </a:schemeClr>
                </a:solidFill>
                <a:latin typeface="+mn-ea"/>
              </a:rPr>
              <a:t>MAC</a:t>
            </a:r>
            <a:r>
              <a:rPr lang="zh-CN" altLang="zh-CN" sz="1800" dirty="0">
                <a:solidFill>
                  <a:schemeClr val="accent4">
                    <a:lumMod val="75000"/>
                  </a:schemeClr>
                </a:solidFill>
                <a:latin typeface="+mn-ea"/>
              </a:rPr>
              <a:t>地址制造的每块无线卡</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lvl="1">
              <a:buFont typeface="Wingdings" panose="05000000000000000000" pitchFamily="2" charset="2"/>
              <a:buChar char="Ø"/>
            </a:pPr>
            <a:r>
              <a:rPr lang="zh-CN" altLang="zh-CN" sz="1800" dirty="0" smtClean="0">
                <a:solidFill>
                  <a:schemeClr val="accent4">
                    <a:lumMod val="75000"/>
                  </a:schemeClr>
                </a:solidFill>
                <a:latin typeface="+mn-ea"/>
              </a:rPr>
              <a:t>最大</a:t>
            </a:r>
            <a:r>
              <a:rPr lang="zh-CN" altLang="zh-CN" sz="1800" dirty="0">
                <a:solidFill>
                  <a:schemeClr val="accent4">
                    <a:lumMod val="75000"/>
                  </a:schemeClr>
                </a:solidFill>
                <a:latin typeface="+mn-ea"/>
              </a:rPr>
              <a:t>的危险是</a:t>
            </a:r>
            <a:r>
              <a:rPr lang="en-US" altLang="zh-CN" sz="1800" dirty="0">
                <a:solidFill>
                  <a:schemeClr val="accent4">
                    <a:lumMod val="75000"/>
                  </a:schemeClr>
                </a:solidFill>
                <a:latin typeface="+mn-ea"/>
              </a:rPr>
              <a:t>AP</a:t>
            </a:r>
            <a:r>
              <a:rPr lang="zh-CN" altLang="zh-CN" sz="1800" dirty="0">
                <a:solidFill>
                  <a:schemeClr val="accent4">
                    <a:lumMod val="75000"/>
                  </a:schemeClr>
                </a:solidFill>
                <a:latin typeface="+mn-ea"/>
              </a:rPr>
              <a:t>被安装到网络中</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a:buFont typeface="Wingdings" panose="05000000000000000000" pitchFamily="2" charset="2"/>
              <a:buChar char="n"/>
            </a:pPr>
            <a:r>
              <a:rPr lang="zh-CN" altLang="zh-CN" sz="1800" dirty="0" smtClean="0">
                <a:solidFill>
                  <a:schemeClr val="accent4">
                    <a:lumMod val="75000"/>
                  </a:schemeClr>
                </a:solidFill>
                <a:latin typeface="+mn-ea"/>
              </a:rPr>
              <a:t>对策</a:t>
            </a:r>
            <a:endParaRPr lang="zh-CN" altLang="zh-CN" sz="1800" dirty="0">
              <a:solidFill>
                <a:schemeClr val="accent4">
                  <a:lumMod val="75000"/>
                </a:schemeClr>
              </a:solidFill>
              <a:latin typeface="+mn-ea"/>
            </a:endParaRPr>
          </a:p>
          <a:p>
            <a:pPr lvl="1">
              <a:buFont typeface="Wingdings" panose="05000000000000000000" pitchFamily="2" charset="2"/>
              <a:buChar char="Ø"/>
            </a:pPr>
            <a:r>
              <a:rPr lang="zh-CN" altLang="zh-CN" sz="1800" dirty="0">
                <a:solidFill>
                  <a:schemeClr val="accent4">
                    <a:lumMod val="75000"/>
                  </a:schemeClr>
                </a:solidFill>
                <a:latin typeface="+mn-ea"/>
              </a:rPr>
              <a:t>要消除这种危险，企业可以使用政策和防范步骤。</a:t>
            </a:r>
          </a:p>
          <a:p>
            <a:pPr lvl="1">
              <a:buFont typeface="Wingdings" panose="05000000000000000000" pitchFamily="2" charset="2"/>
              <a:buChar char="Ø"/>
            </a:pPr>
            <a:r>
              <a:rPr lang="zh-CN" altLang="zh-CN" sz="1800" dirty="0" smtClean="0">
                <a:solidFill>
                  <a:schemeClr val="accent4">
                    <a:lumMod val="75000"/>
                  </a:schemeClr>
                </a:solidFill>
                <a:latin typeface="+mn-ea"/>
              </a:rPr>
              <a:t>从</a:t>
            </a:r>
            <a:r>
              <a:rPr lang="zh-CN" altLang="zh-CN" sz="1800" dirty="0">
                <a:solidFill>
                  <a:schemeClr val="accent4">
                    <a:lumMod val="75000"/>
                  </a:schemeClr>
                </a:solidFill>
                <a:latin typeface="+mn-ea"/>
              </a:rPr>
              <a:t>政策角度看</a:t>
            </a:r>
            <a:r>
              <a:rPr lang="zh-CN" altLang="zh-CN" sz="1800" dirty="0" smtClean="0">
                <a:solidFill>
                  <a:schemeClr val="accent4">
                    <a:lumMod val="75000"/>
                  </a:schemeClr>
                </a:solidFill>
                <a:latin typeface="+mn-ea"/>
              </a:rPr>
              <a:t>，建议</a:t>
            </a:r>
            <a:r>
              <a:rPr lang="zh-CN" altLang="zh-CN" sz="1800" dirty="0">
                <a:solidFill>
                  <a:schemeClr val="accent4">
                    <a:lumMod val="75000"/>
                  </a:schemeClr>
                </a:solidFill>
                <a:latin typeface="+mn-ea"/>
              </a:rPr>
              <a:t>企业在整体安全政策的基础上制定完整的无线网络政策</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lvl="1">
              <a:buFont typeface="Wingdings" panose="05000000000000000000" pitchFamily="2" charset="2"/>
              <a:buChar char="Ø"/>
            </a:pPr>
            <a:r>
              <a:rPr lang="zh-CN" altLang="zh-CN" sz="1800" dirty="0" smtClean="0">
                <a:solidFill>
                  <a:schemeClr val="accent4">
                    <a:lumMod val="75000"/>
                  </a:schemeClr>
                </a:solidFill>
                <a:latin typeface="+mn-ea"/>
              </a:rPr>
              <a:t>从</a:t>
            </a:r>
            <a:r>
              <a:rPr lang="zh-CN" altLang="zh-CN" sz="1800" dirty="0">
                <a:solidFill>
                  <a:schemeClr val="accent4">
                    <a:lumMod val="75000"/>
                  </a:schemeClr>
                </a:solidFill>
                <a:latin typeface="+mn-ea"/>
              </a:rPr>
              <a:t>步骤角度看，</a:t>
            </a:r>
            <a:r>
              <a:rPr lang="en-US" altLang="zh-CN" sz="1800" dirty="0">
                <a:solidFill>
                  <a:schemeClr val="accent4">
                    <a:lumMod val="75000"/>
                  </a:schemeClr>
                </a:solidFill>
                <a:latin typeface="+mn-ea"/>
              </a:rPr>
              <a:t>IT</a:t>
            </a:r>
            <a:r>
              <a:rPr lang="zh-CN" altLang="zh-CN" sz="1800" dirty="0">
                <a:solidFill>
                  <a:schemeClr val="accent4">
                    <a:lumMod val="75000"/>
                  </a:schemeClr>
                </a:solidFill>
                <a:latin typeface="+mn-ea"/>
              </a:rPr>
              <a:t>部门应该定期检查办公区，看有没有欺诈性</a:t>
            </a:r>
            <a:r>
              <a:rPr lang="en-US" altLang="zh-CN" sz="1800" dirty="0">
                <a:solidFill>
                  <a:schemeClr val="accent4">
                    <a:lumMod val="75000"/>
                  </a:schemeClr>
                </a:solidFill>
                <a:latin typeface="+mn-ea"/>
              </a:rPr>
              <a:t>AP</a:t>
            </a:r>
            <a:r>
              <a:rPr lang="zh-CN" altLang="zh-CN" sz="1800" dirty="0">
                <a:solidFill>
                  <a:schemeClr val="accent4">
                    <a:lumMod val="75000"/>
                  </a:schemeClr>
                </a:solidFill>
                <a:latin typeface="+mn-ea"/>
              </a:rPr>
              <a:t>。这种检查包括物理搜索和无线扫描</a:t>
            </a:r>
            <a:r>
              <a:rPr lang="zh-CN" altLang="zh-CN" sz="1800" dirty="0" smtClean="0">
                <a:solidFill>
                  <a:schemeClr val="accent4">
                    <a:lumMod val="75000"/>
                  </a:schemeClr>
                </a:solidFill>
                <a:latin typeface="+mn-ea"/>
              </a:rPr>
              <a:t>。</a:t>
            </a:r>
            <a:endParaRPr lang="zh-CN" altLang="zh-CN" sz="1800" dirty="0">
              <a:solidFill>
                <a:schemeClr val="accent4">
                  <a:lumMod val="75000"/>
                </a:schemeClr>
              </a:solidFill>
              <a:latin typeface="+mn-ea"/>
            </a:endParaRPr>
          </a:p>
          <a:p>
            <a:pPr lvl="1">
              <a:buFont typeface="Wingdings" panose="05000000000000000000" pitchFamily="2" charset="2"/>
              <a:buChar char="Ø"/>
            </a:pPr>
            <a:r>
              <a:rPr lang="zh-CN" altLang="zh-CN" sz="1800" dirty="0" smtClean="0">
                <a:solidFill>
                  <a:schemeClr val="accent4">
                    <a:lumMod val="75000"/>
                  </a:schemeClr>
                </a:solidFill>
                <a:latin typeface="+mn-ea"/>
              </a:rPr>
              <a:t>从</a:t>
            </a:r>
            <a:r>
              <a:rPr lang="zh-CN" altLang="zh-CN" sz="1800" dirty="0">
                <a:solidFill>
                  <a:schemeClr val="accent4">
                    <a:lumMod val="75000"/>
                  </a:schemeClr>
                </a:solidFill>
                <a:latin typeface="+mn-ea"/>
              </a:rPr>
              <a:t>实施角度看</a:t>
            </a:r>
            <a:r>
              <a:rPr lang="zh-CN" altLang="zh-CN" sz="1800" dirty="0" smtClean="0">
                <a:solidFill>
                  <a:schemeClr val="accent4">
                    <a:lumMod val="75000"/>
                  </a:schemeClr>
                </a:solidFill>
                <a:latin typeface="+mn-ea"/>
              </a:rPr>
              <a:t>，可以</a:t>
            </a:r>
            <a:r>
              <a:rPr lang="zh-CN" altLang="zh-CN" sz="1800" dirty="0">
                <a:solidFill>
                  <a:schemeClr val="accent4">
                    <a:lumMod val="75000"/>
                  </a:schemeClr>
                </a:solidFill>
                <a:latin typeface="+mn-ea"/>
              </a:rPr>
              <a:t>禁止从所有会议室进行有线网络</a:t>
            </a:r>
            <a:r>
              <a:rPr lang="zh-CN" altLang="zh-CN" sz="1800" dirty="0" smtClean="0">
                <a:solidFill>
                  <a:schemeClr val="accent4">
                    <a:lumMod val="75000"/>
                  </a:schemeClr>
                </a:solidFill>
                <a:latin typeface="+mn-ea"/>
              </a:rPr>
              <a:t>接入。</a:t>
            </a:r>
            <a:endParaRPr lang="zh-CN" altLang="en-US" sz="1800" dirty="0">
              <a:solidFill>
                <a:schemeClr val="accent4">
                  <a:lumMod val="75000"/>
                </a:schemeClr>
              </a:solidFill>
              <a:latin typeface="+mn-ea"/>
            </a:endParaRPr>
          </a:p>
        </p:txBody>
      </p:sp>
      <p:sp>
        <p:nvSpPr>
          <p:cNvPr id="3" name="TextBox 16"/>
          <p:cNvSpPr txBox="1"/>
          <p:nvPr/>
        </p:nvSpPr>
        <p:spPr>
          <a:xfrm>
            <a:off x="2208583"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6</a:t>
            </a:r>
            <a:r>
              <a:rPr lang="zh-CN" altLang="en-US" dirty="0" smtClean="0">
                <a:solidFill>
                  <a:schemeClr val="bg2"/>
                </a:solidFill>
              </a:rPr>
              <a:t>节 无线接入安全技术</a:t>
            </a:r>
            <a:endParaRPr lang="zh-CN" altLang="en-US" dirty="0">
              <a:solidFill>
                <a:schemeClr val="bg2"/>
              </a:solidFill>
            </a:endParaRPr>
          </a:p>
        </p:txBody>
      </p:sp>
      <p:grpSp>
        <p:nvGrpSpPr>
          <p:cNvPr id="5" name="组合 4"/>
          <p:cNvGrpSpPr/>
          <p:nvPr/>
        </p:nvGrpSpPr>
        <p:grpSpPr>
          <a:xfrm>
            <a:off x="-13448" y="404664"/>
            <a:ext cx="3721351" cy="548655"/>
            <a:chOff x="0" y="1080145"/>
            <a:chExt cx="3131840" cy="548655"/>
          </a:xfrm>
        </p:grpSpPr>
        <p:sp>
          <p:nvSpPr>
            <p:cNvPr id="6" name="五边形 5"/>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7"/>
            <p:cNvSpPr txBox="1"/>
            <p:nvPr/>
          </p:nvSpPr>
          <p:spPr>
            <a:xfrm>
              <a:off x="31343" y="1154417"/>
              <a:ext cx="2753904" cy="400110"/>
            </a:xfrm>
            <a:prstGeom prst="rect">
              <a:avLst/>
            </a:prstGeom>
            <a:noFill/>
          </p:spPr>
          <p:txBody>
            <a:bodyPr wrap="square" rtlCol="0">
              <a:spAutoFit/>
            </a:bodyPr>
            <a:lstStyle/>
            <a:p>
              <a:endParaRPr lang="zh-CN" altLang="en-US" sz="2000" b="0" dirty="0">
                <a:solidFill>
                  <a:schemeClr val="bg2"/>
                </a:solidFill>
                <a:latin typeface="+mn-ea"/>
                <a:ea typeface="+mn-ea"/>
              </a:endParaRPr>
            </a:p>
          </p:txBody>
        </p:sp>
      </p:grpSp>
      <p:sp>
        <p:nvSpPr>
          <p:cNvPr id="4" name="矩形 3"/>
          <p:cNvSpPr/>
          <p:nvPr/>
        </p:nvSpPr>
        <p:spPr>
          <a:xfrm>
            <a:off x="23795" y="425075"/>
            <a:ext cx="3399061" cy="507831"/>
          </a:xfrm>
          <a:prstGeom prst="rect">
            <a:avLst/>
          </a:prstGeom>
        </p:spPr>
        <p:txBody>
          <a:bodyPr wrap="square">
            <a:spAutoFit/>
          </a:bodyPr>
          <a:lstStyle/>
          <a:p>
            <a:pPr>
              <a:lnSpc>
                <a:spcPct val="150000"/>
              </a:lnSpc>
            </a:pPr>
            <a:r>
              <a:rPr lang="en-US" altLang="zh-CN" b="1" dirty="0" smtClean="0">
                <a:solidFill>
                  <a:schemeClr val="bg2"/>
                </a:solidFill>
                <a:latin typeface="+mn-ea"/>
              </a:rPr>
              <a:t>9.6.1 </a:t>
            </a:r>
            <a:r>
              <a:rPr lang="zh-CN" altLang="en-US" b="1" dirty="0" smtClean="0">
                <a:solidFill>
                  <a:schemeClr val="bg2"/>
                </a:solidFill>
                <a:latin typeface="+mn-ea"/>
              </a:rPr>
              <a:t>无线</a:t>
            </a:r>
            <a:r>
              <a:rPr lang="zh-CN" altLang="en-US" b="1" dirty="0">
                <a:solidFill>
                  <a:schemeClr val="bg2"/>
                </a:solidFill>
                <a:latin typeface="+mn-ea"/>
              </a:rPr>
              <a:t>局域网安全协议概述</a:t>
            </a:r>
            <a:endParaRPr lang="en-US" altLang="zh-CN" b="1" dirty="0">
              <a:solidFill>
                <a:schemeClr val="bg2"/>
              </a:solidFill>
              <a:latin typeface="+mn-ea"/>
            </a:endParaRPr>
          </a:p>
        </p:txBody>
      </p:sp>
      <p:sp>
        <p:nvSpPr>
          <p:cNvPr id="8" name="五边形 7"/>
          <p:cNvSpPr/>
          <p:nvPr/>
        </p:nvSpPr>
        <p:spPr>
          <a:xfrm>
            <a:off x="-9618" y="1268760"/>
            <a:ext cx="2565394"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dirty="0">
                <a:solidFill>
                  <a:schemeClr val="bg2"/>
                </a:solidFill>
              </a:rPr>
              <a:t>无线网络安全问题与对策</a:t>
            </a:r>
            <a:endParaRPr lang="zh-CN" altLang="en-US" sz="1600" dirty="0">
              <a:solidFill>
                <a:schemeClr val="bg2"/>
              </a:solidFill>
            </a:endParaRPr>
          </a:p>
        </p:txBody>
      </p:sp>
    </p:spTree>
    <p:extLst>
      <p:ext uri="{BB962C8B-B14F-4D97-AF65-F5344CB8AC3E}">
        <p14:creationId xmlns:p14="http://schemas.microsoft.com/office/powerpoint/2010/main" val="37871903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251520" y="1878011"/>
            <a:ext cx="8424936" cy="4071270"/>
          </a:xfrm>
        </p:spPr>
        <p:txBody>
          <a:bodyPr>
            <a:noAutofit/>
          </a:bodyPr>
          <a:lstStyle/>
          <a:p>
            <a:pPr>
              <a:buFont typeface="Wingdings" panose="05000000000000000000" pitchFamily="2" charset="2"/>
              <a:buChar char="n"/>
            </a:pPr>
            <a:r>
              <a:rPr lang="en-US" altLang="zh-CN" sz="1600" dirty="0">
                <a:solidFill>
                  <a:schemeClr val="accent4">
                    <a:lumMod val="75000"/>
                  </a:schemeClr>
                </a:solidFill>
              </a:rPr>
              <a:t>WAPI</a:t>
            </a:r>
            <a:r>
              <a:rPr lang="zh-CN" altLang="zh-CN" sz="1600" dirty="0">
                <a:solidFill>
                  <a:schemeClr val="accent4">
                    <a:lumMod val="75000"/>
                  </a:schemeClr>
                </a:solidFill>
              </a:rPr>
              <a:t>（</a:t>
            </a:r>
            <a:r>
              <a:rPr lang="en-US" altLang="zh-CN" sz="1600" dirty="0">
                <a:solidFill>
                  <a:schemeClr val="accent4">
                    <a:lumMod val="75000"/>
                  </a:schemeClr>
                </a:solidFill>
              </a:rPr>
              <a:t>Wireless LAN Authentication and Privacy Infrastructure</a:t>
            </a:r>
            <a:r>
              <a:rPr lang="zh-CN" altLang="zh-CN" sz="1600" dirty="0">
                <a:solidFill>
                  <a:schemeClr val="accent4">
                    <a:lumMod val="75000"/>
                  </a:schemeClr>
                </a:solidFill>
              </a:rPr>
              <a:t>）无线局域网鉴别和保密基础结构，是一种安全协议，同时也是中国无线局域网安全强制性标准</a:t>
            </a:r>
            <a:r>
              <a:rPr lang="zh-CN" altLang="zh-CN" sz="1600" dirty="0" smtClean="0">
                <a:solidFill>
                  <a:schemeClr val="accent4">
                    <a:lumMod val="75000"/>
                  </a:schemeClr>
                </a:solidFill>
              </a:rPr>
              <a:t>。</a:t>
            </a:r>
            <a:endParaRPr lang="zh-CN" altLang="zh-CN" sz="1600" dirty="0">
              <a:solidFill>
                <a:schemeClr val="accent4">
                  <a:lumMod val="75000"/>
                </a:schemeClr>
              </a:solidFill>
            </a:endParaRPr>
          </a:p>
          <a:p>
            <a:pPr>
              <a:buFont typeface="Wingdings" panose="05000000000000000000" pitchFamily="2" charset="2"/>
              <a:buChar char="n"/>
            </a:pPr>
            <a:r>
              <a:rPr lang="en-US" altLang="zh-CN" sz="1600" dirty="0">
                <a:solidFill>
                  <a:schemeClr val="accent4">
                    <a:lumMod val="75000"/>
                  </a:schemeClr>
                </a:solidFill>
              </a:rPr>
              <a:t>WAPI </a:t>
            </a:r>
            <a:r>
              <a:rPr lang="zh-CN" altLang="zh-CN" sz="1600" dirty="0">
                <a:solidFill>
                  <a:schemeClr val="accent4">
                    <a:lumMod val="75000"/>
                  </a:schemeClr>
                </a:solidFill>
              </a:rPr>
              <a:t>像红外线、蓝牙、</a:t>
            </a:r>
            <a:r>
              <a:rPr lang="en-US" altLang="zh-CN" sz="1600" dirty="0">
                <a:solidFill>
                  <a:schemeClr val="accent4">
                    <a:lumMod val="75000"/>
                  </a:schemeClr>
                </a:solidFill>
              </a:rPr>
              <a:t>GPRS</a:t>
            </a:r>
            <a:r>
              <a:rPr lang="zh-CN" altLang="zh-CN" sz="1600" dirty="0">
                <a:solidFill>
                  <a:schemeClr val="accent4">
                    <a:lumMod val="75000"/>
                  </a:schemeClr>
                </a:solidFill>
              </a:rPr>
              <a:t>、</a:t>
            </a:r>
            <a:r>
              <a:rPr lang="en-US" altLang="zh-CN" sz="1600" dirty="0">
                <a:solidFill>
                  <a:schemeClr val="accent4">
                    <a:lumMod val="75000"/>
                  </a:schemeClr>
                </a:solidFill>
              </a:rPr>
              <a:t>CDMA1X</a:t>
            </a:r>
            <a:r>
              <a:rPr lang="zh-CN" altLang="zh-CN" sz="1600" dirty="0">
                <a:solidFill>
                  <a:schemeClr val="accent4">
                    <a:lumMod val="75000"/>
                  </a:schemeClr>
                </a:solidFill>
              </a:rPr>
              <a:t>等协议一样，是无线传输协议的一种，只不过跟它们不同的是它是无线局域网中的一种传输协议而已，它与现行的</a:t>
            </a:r>
            <a:r>
              <a:rPr lang="en-US" altLang="zh-CN" sz="1600" dirty="0">
                <a:solidFill>
                  <a:schemeClr val="accent4">
                    <a:lumMod val="75000"/>
                  </a:schemeClr>
                </a:solidFill>
              </a:rPr>
              <a:t>802.11i</a:t>
            </a:r>
            <a:r>
              <a:rPr lang="zh-CN" altLang="zh-CN" sz="1600" dirty="0">
                <a:solidFill>
                  <a:schemeClr val="accent4">
                    <a:lumMod val="75000"/>
                  </a:schemeClr>
                </a:solidFill>
              </a:rPr>
              <a:t>传输协议比较相近。</a:t>
            </a:r>
          </a:p>
          <a:p>
            <a:pPr>
              <a:buFont typeface="Wingdings" panose="05000000000000000000" pitchFamily="2" charset="2"/>
              <a:buChar char="n"/>
            </a:pPr>
            <a:r>
              <a:rPr lang="en-US" altLang="zh-CN" sz="1600" dirty="0">
                <a:solidFill>
                  <a:schemeClr val="accent4">
                    <a:lumMod val="75000"/>
                  </a:schemeClr>
                </a:solidFill>
              </a:rPr>
              <a:t>WAPI</a:t>
            </a:r>
            <a:r>
              <a:rPr lang="zh-CN" altLang="zh-CN" sz="1600" dirty="0">
                <a:solidFill>
                  <a:schemeClr val="accent4">
                    <a:lumMod val="75000"/>
                  </a:schemeClr>
                </a:solidFill>
              </a:rPr>
              <a:t>安全系统采用公钥密码技术，鉴权服务器</a:t>
            </a:r>
            <a:r>
              <a:rPr lang="en-US" altLang="zh-CN" sz="1600" dirty="0">
                <a:solidFill>
                  <a:schemeClr val="accent4">
                    <a:lumMod val="75000"/>
                  </a:schemeClr>
                </a:solidFill>
              </a:rPr>
              <a:t>AS</a:t>
            </a:r>
            <a:r>
              <a:rPr lang="zh-CN" altLang="zh-CN" sz="1600" dirty="0">
                <a:solidFill>
                  <a:schemeClr val="accent4">
                    <a:lumMod val="75000"/>
                  </a:schemeClr>
                </a:solidFill>
              </a:rPr>
              <a:t>负责证书的颁发、验证与吊销等，无线客户端与无线接入点</a:t>
            </a:r>
            <a:r>
              <a:rPr lang="en-US" altLang="zh-CN" sz="1600" dirty="0">
                <a:solidFill>
                  <a:schemeClr val="accent4">
                    <a:lumMod val="75000"/>
                  </a:schemeClr>
                </a:solidFill>
              </a:rPr>
              <a:t>AP</a:t>
            </a:r>
            <a:r>
              <a:rPr lang="zh-CN" altLang="zh-CN" sz="1600" dirty="0">
                <a:solidFill>
                  <a:schemeClr val="accent4">
                    <a:lumMod val="75000"/>
                  </a:schemeClr>
                </a:solidFill>
              </a:rPr>
              <a:t>上都安装有</a:t>
            </a:r>
            <a:r>
              <a:rPr lang="en-US" altLang="zh-CN" sz="1600" dirty="0">
                <a:solidFill>
                  <a:schemeClr val="accent4">
                    <a:lumMod val="75000"/>
                  </a:schemeClr>
                </a:solidFill>
              </a:rPr>
              <a:t>AS</a:t>
            </a:r>
            <a:r>
              <a:rPr lang="zh-CN" altLang="zh-CN" sz="1600" dirty="0">
                <a:solidFill>
                  <a:schemeClr val="accent4">
                    <a:lumMod val="75000"/>
                  </a:schemeClr>
                </a:solidFill>
              </a:rPr>
              <a:t>颁发的公钥证书，作为自己的数字身份凭证</a:t>
            </a:r>
            <a:r>
              <a:rPr lang="zh-CN" altLang="zh-CN" sz="1600" dirty="0" smtClean="0">
                <a:solidFill>
                  <a:schemeClr val="accent4">
                    <a:lumMod val="75000"/>
                  </a:schemeClr>
                </a:solidFill>
              </a:rPr>
              <a:t>。</a:t>
            </a:r>
            <a:endParaRPr lang="en-US" altLang="zh-CN" sz="1600" dirty="0" smtClean="0">
              <a:solidFill>
                <a:schemeClr val="accent4">
                  <a:lumMod val="75000"/>
                </a:schemeClr>
              </a:solidFill>
            </a:endParaRPr>
          </a:p>
          <a:p>
            <a:pPr>
              <a:buFont typeface="Wingdings" panose="05000000000000000000" pitchFamily="2" charset="2"/>
              <a:buChar char="n"/>
            </a:pPr>
            <a:r>
              <a:rPr lang="zh-CN" altLang="zh-CN" sz="1600" dirty="0" smtClean="0">
                <a:solidFill>
                  <a:schemeClr val="accent4">
                    <a:lumMod val="75000"/>
                  </a:schemeClr>
                </a:solidFill>
              </a:rPr>
              <a:t>无线</a:t>
            </a:r>
            <a:r>
              <a:rPr lang="zh-CN" altLang="zh-CN" sz="1600" dirty="0">
                <a:solidFill>
                  <a:schemeClr val="accent4">
                    <a:lumMod val="75000"/>
                  </a:schemeClr>
                </a:solidFill>
              </a:rPr>
              <a:t>局域网鉴别与保密基础结构（</a:t>
            </a:r>
            <a:r>
              <a:rPr lang="en-US" altLang="zh-CN" sz="1600" dirty="0">
                <a:solidFill>
                  <a:schemeClr val="accent4">
                    <a:lumMod val="75000"/>
                  </a:schemeClr>
                </a:solidFill>
              </a:rPr>
              <a:t>WAPI</a:t>
            </a:r>
            <a:r>
              <a:rPr lang="zh-CN" altLang="zh-CN" sz="1600" dirty="0">
                <a:solidFill>
                  <a:schemeClr val="accent4">
                    <a:lumMod val="75000"/>
                  </a:schemeClr>
                </a:solidFill>
              </a:rPr>
              <a:t>）系统中包含以下部分：</a:t>
            </a:r>
            <a:r>
              <a:rPr lang="en-US" altLang="zh-CN" sz="1600" dirty="0">
                <a:solidFill>
                  <a:schemeClr val="accent4">
                    <a:lumMod val="75000"/>
                  </a:schemeClr>
                </a:solidFill>
              </a:rPr>
              <a:t>WAI</a:t>
            </a:r>
            <a:r>
              <a:rPr lang="zh-CN" altLang="zh-CN" sz="1600" dirty="0">
                <a:solidFill>
                  <a:schemeClr val="accent4">
                    <a:lumMod val="75000"/>
                  </a:schemeClr>
                </a:solidFill>
              </a:rPr>
              <a:t>鉴别及密钥管理和</a:t>
            </a:r>
            <a:r>
              <a:rPr lang="en-US" altLang="zh-CN" sz="1600" dirty="0">
                <a:solidFill>
                  <a:schemeClr val="accent4">
                    <a:lumMod val="75000"/>
                  </a:schemeClr>
                </a:solidFill>
              </a:rPr>
              <a:t>WPI</a:t>
            </a:r>
            <a:r>
              <a:rPr lang="zh-CN" altLang="zh-CN" sz="1600" dirty="0">
                <a:solidFill>
                  <a:schemeClr val="accent4">
                    <a:lumMod val="75000"/>
                  </a:schemeClr>
                </a:solidFill>
              </a:rPr>
              <a:t>数据传输保护。</a:t>
            </a:r>
          </a:p>
          <a:p>
            <a:pPr>
              <a:buFont typeface="Wingdings" panose="05000000000000000000" pitchFamily="2" charset="2"/>
              <a:buChar char="n"/>
            </a:pPr>
            <a:r>
              <a:rPr lang="zh-CN" altLang="zh-CN" sz="1600" dirty="0">
                <a:solidFill>
                  <a:schemeClr val="accent4">
                    <a:lumMod val="75000"/>
                  </a:schemeClr>
                </a:solidFill>
              </a:rPr>
              <a:t>无线局域网保密基础结构（</a:t>
            </a:r>
            <a:r>
              <a:rPr lang="en-US" altLang="zh-CN" sz="1600" dirty="0">
                <a:solidFill>
                  <a:schemeClr val="accent4">
                    <a:lumMod val="75000"/>
                  </a:schemeClr>
                </a:solidFill>
              </a:rPr>
              <a:t>WPI</a:t>
            </a:r>
            <a:r>
              <a:rPr lang="zh-CN" altLang="zh-CN" sz="1600" dirty="0">
                <a:solidFill>
                  <a:schemeClr val="accent4">
                    <a:lumMod val="75000"/>
                  </a:schemeClr>
                </a:solidFill>
              </a:rPr>
              <a:t>）对</a:t>
            </a:r>
            <a:r>
              <a:rPr lang="en-US" altLang="zh-CN" sz="1600" dirty="0">
                <a:solidFill>
                  <a:schemeClr val="accent4">
                    <a:lumMod val="75000"/>
                  </a:schemeClr>
                </a:solidFill>
              </a:rPr>
              <a:t>MAC</a:t>
            </a:r>
            <a:r>
              <a:rPr lang="zh-CN" altLang="zh-CN" sz="1600" dirty="0">
                <a:solidFill>
                  <a:schemeClr val="accent4">
                    <a:lumMod val="75000"/>
                  </a:schemeClr>
                </a:solidFill>
              </a:rPr>
              <a:t>子层的</a:t>
            </a:r>
            <a:r>
              <a:rPr lang="en-US" altLang="zh-CN" sz="1600" dirty="0">
                <a:solidFill>
                  <a:schemeClr val="accent4">
                    <a:lumMod val="75000"/>
                  </a:schemeClr>
                </a:solidFill>
              </a:rPr>
              <a:t>MPDU</a:t>
            </a:r>
            <a:r>
              <a:rPr lang="zh-CN" altLang="zh-CN" sz="1600" dirty="0">
                <a:solidFill>
                  <a:schemeClr val="accent4">
                    <a:lumMod val="75000"/>
                  </a:schemeClr>
                </a:solidFill>
              </a:rPr>
              <a:t>进行加、解密处理，分别用于</a:t>
            </a:r>
            <a:r>
              <a:rPr lang="en-US" altLang="zh-CN" sz="1600" dirty="0">
                <a:solidFill>
                  <a:schemeClr val="accent4">
                    <a:lumMod val="75000"/>
                  </a:schemeClr>
                </a:solidFill>
              </a:rPr>
              <a:t>WLAN</a:t>
            </a:r>
            <a:r>
              <a:rPr lang="zh-CN" altLang="zh-CN" sz="1600" dirty="0">
                <a:solidFill>
                  <a:schemeClr val="accent4">
                    <a:lumMod val="75000"/>
                  </a:schemeClr>
                </a:solidFill>
              </a:rPr>
              <a:t>设备的数字证书、密钥协商和传输数据的加解密，从而实现设备的身份鉴别、链路验证、访问控制和用户信息在无线传输状态下的加密保护。</a:t>
            </a:r>
          </a:p>
          <a:p>
            <a:pPr>
              <a:buFont typeface="Wingdings" panose="05000000000000000000" pitchFamily="2" charset="2"/>
              <a:buChar char="n"/>
            </a:pPr>
            <a:r>
              <a:rPr lang="en-US" altLang="zh-CN" sz="1600" dirty="0">
                <a:solidFill>
                  <a:schemeClr val="accent4">
                    <a:lumMod val="75000"/>
                  </a:schemeClr>
                </a:solidFill>
              </a:rPr>
              <a:t>WAPI</a:t>
            </a:r>
            <a:r>
              <a:rPr lang="zh-CN" altLang="zh-CN" sz="1600" dirty="0">
                <a:solidFill>
                  <a:schemeClr val="accent4">
                    <a:lumMod val="75000"/>
                  </a:schemeClr>
                </a:solidFill>
              </a:rPr>
              <a:t>无线局域网鉴别基础结构（</a:t>
            </a:r>
            <a:r>
              <a:rPr lang="en-US" altLang="zh-CN" sz="1600" dirty="0">
                <a:solidFill>
                  <a:schemeClr val="accent4">
                    <a:lumMod val="75000"/>
                  </a:schemeClr>
                </a:solidFill>
              </a:rPr>
              <a:t>WAI</a:t>
            </a:r>
            <a:r>
              <a:rPr lang="zh-CN" altLang="zh-CN" sz="1600" dirty="0">
                <a:solidFill>
                  <a:schemeClr val="accent4">
                    <a:lumMod val="75000"/>
                  </a:schemeClr>
                </a:solidFill>
              </a:rPr>
              <a:t>）不仅具有更加安全的鉴别机制、更加灵活的密钥管理技术，而且实现了整个基础网络的集中用户管理。从而满足更多用户和更复杂的安全性要求。</a:t>
            </a:r>
          </a:p>
          <a:p>
            <a:pPr>
              <a:buFont typeface="Wingdings" panose="05000000000000000000" pitchFamily="2" charset="2"/>
              <a:buChar char="n"/>
            </a:pPr>
            <a:endParaRPr lang="zh-CN" altLang="en-US" sz="1600" dirty="0">
              <a:solidFill>
                <a:schemeClr val="accent4">
                  <a:lumMod val="75000"/>
                </a:schemeClr>
              </a:solidFill>
            </a:endParaRPr>
          </a:p>
        </p:txBody>
      </p:sp>
      <p:sp>
        <p:nvSpPr>
          <p:cNvPr id="3" name="TextBox 16"/>
          <p:cNvSpPr txBox="1"/>
          <p:nvPr/>
        </p:nvSpPr>
        <p:spPr>
          <a:xfrm>
            <a:off x="2208583"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6</a:t>
            </a:r>
            <a:r>
              <a:rPr lang="zh-CN" altLang="en-US" dirty="0" smtClean="0">
                <a:solidFill>
                  <a:schemeClr val="bg2"/>
                </a:solidFill>
              </a:rPr>
              <a:t>节 无线接入安全技术</a:t>
            </a:r>
            <a:endParaRPr lang="zh-CN" altLang="en-US" dirty="0">
              <a:solidFill>
                <a:schemeClr val="bg2"/>
              </a:solidFill>
            </a:endParaRPr>
          </a:p>
        </p:txBody>
      </p:sp>
      <p:grpSp>
        <p:nvGrpSpPr>
          <p:cNvPr id="5" name="组合 4"/>
          <p:cNvGrpSpPr/>
          <p:nvPr/>
        </p:nvGrpSpPr>
        <p:grpSpPr>
          <a:xfrm>
            <a:off x="-13447" y="404664"/>
            <a:ext cx="2713240" cy="548655"/>
            <a:chOff x="0" y="1080145"/>
            <a:chExt cx="3131840" cy="548655"/>
          </a:xfrm>
        </p:grpSpPr>
        <p:sp>
          <p:nvSpPr>
            <p:cNvPr id="6" name="五边形 5"/>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7"/>
            <p:cNvSpPr txBox="1"/>
            <p:nvPr/>
          </p:nvSpPr>
          <p:spPr>
            <a:xfrm>
              <a:off x="31343" y="1154417"/>
              <a:ext cx="2753904" cy="400110"/>
            </a:xfrm>
            <a:prstGeom prst="rect">
              <a:avLst/>
            </a:prstGeom>
            <a:noFill/>
          </p:spPr>
          <p:txBody>
            <a:bodyPr wrap="square" rtlCol="0">
              <a:spAutoFit/>
            </a:bodyPr>
            <a:lstStyle/>
            <a:p>
              <a:endParaRPr lang="zh-CN" altLang="en-US" sz="2000" b="0" dirty="0">
                <a:solidFill>
                  <a:schemeClr val="bg2"/>
                </a:solidFill>
                <a:latin typeface="+mn-ea"/>
                <a:ea typeface="+mn-ea"/>
              </a:endParaRPr>
            </a:p>
          </p:txBody>
        </p:sp>
      </p:grpSp>
      <p:sp>
        <p:nvSpPr>
          <p:cNvPr id="4" name="矩形 3"/>
          <p:cNvSpPr/>
          <p:nvPr/>
        </p:nvSpPr>
        <p:spPr>
          <a:xfrm>
            <a:off x="23796" y="425075"/>
            <a:ext cx="2675998" cy="507831"/>
          </a:xfrm>
          <a:prstGeom prst="rect">
            <a:avLst/>
          </a:prstGeom>
        </p:spPr>
        <p:txBody>
          <a:bodyPr wrap="square">
            <a:spAutoFit/>
          </a:bodyPr>
          <a:lstStyle/>
          <a:p>
            <a:pPr>
              <a:lnSpc>
                <a:spcPct val="150000"/>
              </a:lnSpc>
            </a:pPr>
            <a:r>
              <a:rPr lang="en-US" altLang="zh-CN" b="1" dirty="0" smtClean="0">
                <a:solidFill>
                  <a:schemeClr val="bg2"/>
                </a:solidFill>
                <a:latin typeface="+mn-ea"/>
              </a:rPr>
              <a:t>9.6.2 WAPI</a:t>
            </a:r>
            <a:r>
              <a:rPr lang="zh-CN" altLang="en-US" b="1" dirty="0">
                <a:solidFill>
                  <a:schemeClr val="bg2"/>
                </a:solidFill>
                <a:latin typeface="+mn-ea"/>
              </a:rPr>
              <a:t>安全机制</a:t>
            </a:r>
            <a:endParaRPr lang="en-US" altLang="zh-CN" b="1" dirty="0">
              <a:solidFill>
                <a:schemeClr val="bg2"/>
              </a:solidFill>
              <a:latin typeface="+mn-ea"/>
            </a:endParaRPr>
          </a:p>
        </p:txBody>
      </p:sp>
      <p:sp>
        <p:nvSpPr>
          <p:cNvPr id="8" name="五边形 7"/>
          <p:cNvSpPr/>
          <p:nvPr/>
        </p:nvSpPr>
        <p:spPr>
          <a:xfrm>
            <a:off x="-9619" y="1268760"/>
            <a:ext cx="1773307"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bg2"/>
                </a:solidFill>
              </a:rPr>
              <a:t>WAPI</a:t>
            </a:r>
            <a:r>
              <a:rPr lang="zh-CN" altLang="en-US" sz="1600" dirty="0">
                <a:solidFill>
                  <a:schemeClr val="bg2"/>
                </a:solidFill>
              </a:rPr>
              <a:t>概述</a:t>
            </a:r>
          </a:p>
        </p:txBody>
      </p:sp>
    </p:spTree>
    <p:extLst>
      <p:ext uri="{BB962C8B-B14F-4D97-AF65-F5344CB8AC3E}">
        <p14:creationId xmlns:p14="http://schemas.microsoft.com/office/powerpoint/2010/main" val="28864445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208583"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6</a:t>
            </a:r>
            <a:r>
              <a:rPr lang="zh-CN" altLang="en-US" dirty="0" smtClean="0">
                <a:solidFill>
                  <a:schemeClr val="bg2"/>
                </a:solidFill>
              </a:rPr>
              <a:t>节 无线接入安全技术</a:t>
            </a:r>
            <a:endParaRPr lang="zh-CN" altLang="en-US" dirty="0">
              <a:solidFill>
                <a:schemeClr val="bg2"/>
              </a:solidFill>
            </a:endParaRPr>
          </a:p>
        </p:txBody>
      </p:sp>
      <p:grpSp>
        <p:nvGrpSpPr>
          <p:cNvPr id="5" name="组合 4"/>
          <p:cNvGrpSpPr/>
          <p:nvPr/>
        </p:nvGrpSpPr>
        <p:grpSpPr>
          <a:xfrm>
            <a:off x="-13447" y="404664"/>
            <a:ext cx="2713240" cy="548655"/>
            <a:chOff x="0" y="1080145"/>
            <a:chExt cx="3131840" cy="548655"/>
          </a:xfrm>
        </p:grpSpPr>
        <p:sp>
          <p:nvSpPr>
            <p:cNvPr id="6" name="五边形 5"/>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7"/>
            <p:cNvSpPr txBox="1"/>
            <p:nvPr/>
          </p:nvSpPr>
          <p:spPr>
            <a:xfrm>
              <a:off x="31343" y="1154417"/>
              <a:ext cx="2753904" cy="400110"/>
            </a:xfrm>
            <a:prstGeom prst="rect">
              <a:avLst/>
            </a:prstGeom>
            <a:noFill/>
          </p:spPr>
          <p:txBody>
            <a:bodyPr wrap="square" rtlCol="0">
              <a:spAutoFit/>
            </a:bodyPr>
            <a:lstStyle/>
            <a:p>
              <a:endParaRPr lang="zh-CN" altLang="en-US" sz="2000" b="0" dirty="0">
                <a:solidFill>
                  <a:schemeClr val="bg2"/>
                </a:solidFill>
                <a:latin typeface="+mn-ea"/>
                <a:ea typeface="+mn-ea"/>
              </a:endParaRPr>
            </a:p>
          </p:txBody>
        </p:sp>
      </p:grpSp>
      <p:sp>
        <p:nvSpPr>
          <p:cNvPr id="4" name="矩形 3"/>
          <p:cNvSpPr/>
          <p:nvPr/>
        </p:nvSpPr>
        <p:spPr>
          <a:xfrm>
            <a:off x="23796" y="425075"/>
            <a:ext cx="2675998" cy="507831"/>
          </a:xfrm>
          <a:prstGeom prst="rect">
            <a:avLst/>
          </a:prstGeom>
        </p:spPr>
        <p:txBody>
          <a:bodyPr wrap="square">
            <a:spAutoFit/>
          </a:bodyPr>
          <a:lstStyle/>
          <a:p>
            <a:pPr>
              <a:lnSpc>
                <a:spcPct val="150000"/>
              </a:lnSpc>
            </a:pPr>
            <a:r>
              <a:rPr lang="en-US" altLang="zh-CN" b="1" dirty="0" smtClean="0">
                <a:solidFill>
                  <a:schemeClr val="bg2"/>
                </a:solidFill>
                <a:latin typeface="+mn-ea"/>
              </a:rPr>
              <a:t>9.6.2 WAPI</a:t>
            </a:r>
            <a:r>
              <a:rPr lang="zh-CN" altLang="en-US" b="1" dirty="0">
                <a:solidFill>
                  <a:schemeClr val="bg2"/>
                </a:solidFill>
                <a:latin typeface="+mn-ea"/>
              </a:rPr>
              <a:t>安全机制</a:t>
            </a:r>
            <a:endParaRPr lang="en-US" altLang="zh-CN" b="1" dirty="0">
              <a:solidFill>
                <a:schemeClr val="bg2"/>
              </a:solidFill>
              <a:latin typeface="+mn-ea"/>
            </a:endParaRPr>
          </a:p>
        </p:txBody>
      </p:sp>
      <p:sp>
        <p:nvSpPr>
          <p:cNvPr id="8" name="五边形 7"/>
          <p:cNvSpPr/>
          <p:nvPr/>
        </p:nvSpPr>
        <p:spPr>
          <a:xfrm>
            <a:off x="-9619" y="1268760"/>
            <a:ext cx="155743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2"/>
                </a:solidFill>
              </a:rPr>
              <a:t>传输协议</a:t>
            </a:r>
          </a:p>
        </p:txBody>
      </p:sp>
      <p:sp>
        <p:nvSpPr>
          <p:cNvPr id="9" name="Rectangle 1"/>
          <p:cNvSpPr>
            <a:spLocks noGrp="1" noChangeArrowheads="1"/>
          </p:cNvSpPr>
          <p:nvPr>
            <p:ph sz="quarter" idx="13"/>
          </p:nvPr>
        </p:nvSpPr>
        <p:spPr bwMode="auto">
          <a:xfrm>
            <a:off x="323528" y="2048966"/>
            <a:ext cx="8424936"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lnSpc>
                <a:spcPct val="150000"/>
              </a:lnSpc>
              <a:buFont typeface="Wingdings" panose="05000000000000000000" pitchFamily="2" charset="2"/>
              <a:buChar char="n"/>
            </a:pPr>
            <a:r>
              <a:rPr kumimoji="0" 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无线局域网（</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WLAN</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）的传输协议有很多种，包括</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802.11a</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802.11b</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802.11g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802.11n</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等等，其中以</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802.11n</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最为普及和流行。</a:t>
            </a:r>
            <a:endPar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L="285750" indent="-285750">
              <a:lnSpc>
                <a:spcPct val="150000"/>
              </a:lnSpc>
              <a:buFont typeface="Wingdings" panose="05000000000000000000" pitchFamily="2" charset="2"/>
              <a:buChar char="n"/>
            </a:pP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802.11b</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是无线局域网中传输协议的一种。无线局域网的传输协议包括</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802.11a</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802.11b</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802.11g</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及</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802.11n</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，现在以</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802.11n</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最为流行，以及未来</a:t>
            </a:r>
            <a:r>
              <a:rPr kumimoji="0" lang="en-US" altLang="zh-CN"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802.11ac</a:t>
            </a:r>
            <a:r>
              <a:rPr kumimoji="0" lang="zh-CN" altLang="en-US" sz="18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协议。</a:t>
            </a:r>
            <a:endParaRPr kumimoji="0" lang="zh-CN" altLang="en-US" sz="1800" b="0" i="0" u="none" strike="noStrike" cap="none" normalizeH="0" baseline="0" dirty="0" smtClean="0">
              <a:ln>
                <a:noFill/>
              </a:ln>
              <a:solidFill>
                <a:schemeClr val="accent4">
                  <a:lumMod val="75000"/>
                </a:schemeClr>
              </a:solidFill>
              <a:effectLst/>
              <a:latin typeface="+mn-ea"/>
            </a:endParaRPr>
          </a:p>
        </p:txBody>
      </p:sp>
    </p:spTree>
    <p:extLst>
      <p:ext uri="{BB962C8B-B14F-4D97-AF65-F5344CB8AC3E}">
        <p14:creationId xmlns:p14="http://schemas.microsoft.com/office/powerpoint/2010/main" val="5899756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208583"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6</a:t>
            </a:r>
            <a:r>
              <a:rPr lang="zh-CN" altLang="en-US" dirty="0" smtClean="0">
                <a:solidFill>
                  <a:schemeClr val="bg2"/>
                </a:solidFill>
              </a:rPr>
              <a:t>节 无线接入安全技术</a:t>
            </a:r>
            <a:endParaRPr lang="zh-CN" altLang="en-US" dirty="0">
              <a:solidFill>
                <a:schemeClr val="bg2"/>
              </a:solidFill>
            </a:endParaRPr>
          </a:p>
        </p:txBody>
      </p:sp>
      <p:grpSp>
        <p:nvGrpSpPr>
          <p:cNvPr id="5" name="组合 4"/>
          <p:cNvGrpSpPr/>
          <p:nvPr/>
        </p:nvGrpSpPr>
        <p:grpSpPr>
          <a:xfrm>
            <a:off x="-13447" y="404664"/>
            <a:ext cx="2713240" cy="548655"/>
            <a:chOff x="0" y="1080145"/>
            <a:chExt cx="3131840" cy="548655"/>
          </a:xfrm>
        </p:grpSpPr>
        <p:sp>
          <p:nvSpPr>
            <p:cNvPr id="6" name="五边形 5"/>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7"/>
            <p:cNvSpPr txBox="1"/>
            <p:nvPr/>
          </p:nvSpPr>
          <p:spPr>
            <a:xfrm>
              <a:off x="31343" y="1154417"/>
              <a:ext cx="2753904" cy="400110"/>
            </a:xfrm>
            <a:prstGeom prst="rect">
              <a:avLst/>
            </a:prstGeom>
            <a:noFill/>
          </p:spPr>
          <p:txBody>
            <a:bodyPr wrap="square" rtlCol="0">
              <a:spAutoFit/>
            </a:bodyPr>
            <a:lstStyle/>
            <a:p>
              <a:endParaRPr lang="zh-CN" altLang="en-US" sz="2000" b="0" dirty="0">
                <a:solidFill>
                  <a:schemeClr val="bg2"/>
                </a:solidFill>
                <a:latin typeface="+mn-ea"/>
                <a:ea typeface="+mn-ea"/>
              </a:endParaRPr>
            </a:p>
          </p:txBody>
        </p:sp>
      </p:grpSp>
      <p:sp>
        <p:nvSpPr>
          <p:cNvPr id="4" name="矩形 3"/>
          <p:cNvSpPr/>
          <p:nvPr/>
        </p:nvSpPr>
        <p:spPr>
          <a:xfrm>
            <a:off x="23796" y="425075"/>
            <a:ext cx="2675998" cy="507831"/>
          </a:xfrm>
          <a:prstGeom prst="rect">
            <a:avLst/>
          </a:prstGeom>
        </p:spPr>
        <p:txBody>
          <a:bodyPr wrap="square">
            <a:spAutoFit/>
          </a:bodyPr>
          <a:lstStyle/>
          <a:p>
            <a:pPr>
              <a:lnSpc>
                <a:spcPct val="150000"/>
              </a:lnSpc>
            </a:pPr>
            <a:r>
              <a:rPr lang="en-US" altLang="zh-CN" b="1" dirty="0" smtClean="0">
                <a:solidFill>
                  <a:schemeClr val="bg2"/>
                </a:solidFill>
                <a:latin typeface="+mn-ea"/>
              </a:rPr>
              <a:t>9.6.2 WAPI</a:t>
            </a:r>
            <a:r>
              <a:rPr lang="zh-CN" altLang="en-US" b="1" dirty="0">
                <a:solidFill>
                  <a:schemeClr val="bg2"/>
                </a:solidFill>
                <a:latin typeface="+mn-ea"/>
              </a:rPr>
              <a:t>安全机制</a:t>
            </a:r>
            <a:endParaRPr lang="en-US" altLang="zh-CN" b="1" dirty="0">
              <a:solidFill>
                <a:schemeClr val="bg2"/>
              </a:solidFill>
              <a:latin typeface="+mn-ea"/>
            </a:endParaRPr>
          </a:p>
        </p:txBody>
      </p:sp>
      <p:sp>
        <p:nvSpPr>
          <p:cNvPr id="8" name="五边形 7"/>
          <p:cNvSpPr/>
          <p:nvPr/>
        </p:nvSpPr>
        <p:spPr>
          <a:xfrm>
            <a:off x="-9619" y="1268760"/>
            <a:ext cx="2061339"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bg2"/>
                </a:solidFill>
              </a:rPr>
              <a:t>WAPI</a:t>
            </a:r>
            <a:r>
              <a:rPr lang="zh-CN" altLang="en-US" sz="1600" dirty="0">
                <a:solidFill>
                  <a:schemeClr val="bg2"/>
                </a:solidFill>
              </a:rPr>
              <a:t>标准的安全性</a:t>
            </a:r>
          </a:p>
        </p:txBody>
      </p:sp>
      <p:sp>
        <p:nvSpPr>
          <p:cNvPr id="9" name="Rectangle 1"/>
          <p:cNvSpPr>
            <a:spLocks noGrp="1" noChangeArrowheads="1"/>
          </p:cNvSpPr>
          <p:nvPr>
            <p:ph sz="quarter" idx="13"/>
          </p:nvPr>
        </p:nvSpPr>
        <p:spPr bwMode="auto">
          <a:xfrm>
            <a:off x="323528" y="1975673"/>
            <a:ext cx="8424936" cy="3372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buFont typeface="Wingdings" panose="05000000000000000000" pitchFamily="2" charset="2"/>
              <a:buChar char="n"/>
            </a:pPr>
            <a:r>
              <a:rPr kumimoji="0" 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无线局域网安全性方面依然很脆弱，因为现行的无线网络产品大多数都采用</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802.11B</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作为无线传输协议，这种协议的优点是传输速率能达到</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11M</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，而且覆盖范围达</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100</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米。但是，正是其传输速度快，覆盖范围广，才使它在安全方面非常脆弱。因为数据在传输的过程中都曝露在空中，很容易被别有用心的人截取数据包。</a:t>
            </a:r>
            <a:endPar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eaLnBrk="0" fontAlgn="base" hangingPunct="0">
              <a:lnSpc>
                <a:spcPct val="150000"/>
              </a:lnSpc>
              <a:spcBef>
                <a:spcPct val="0"/>
              </a:spcBef>
              <a:spcAft>
                <a:spcPct val="0"/>
              </a:spcAft>
              <a:buFont typeface="Wingdings" panose="05000000000000000000" pitchFamily="2" charset="2"/>
              <a:buChar char="n"/>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由于我国掌握了</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WAPI</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加密核心技术，不怕有人利用</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WLAN</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来盗取机密信息，而且它的加密技术比</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802.11B</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更先进，</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WAPI</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采用国家密码管理委员会办公室批准的公开密钥体制的椭圆曲线密码算法和秘密密钥体制的分组密码算法，实现了设备的身份鉴别、链路验证、访问控制和用户信息在无线传输状态下的加密保护。所以我国强制性地要求相关商业机构执行</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WAPI</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标准能更有效地保护数据的安全。</a:t>
            </a:r>
            <a:endParaRPr kumimoji="0" lang="zh-CN" altLang="en-US" sz="1600" b="0" i="0" u="none" strike="noStrike" cap="none" normalizeH="0" baseline="0" dirty="0" smtClean="0">
              <a:ln>
                <a:noFill/>
              </a:ln>
              <a:solidFill>
                <a:schemeClr val="accent4">
                  <a:lumMod val="75000"/>
                </a:schemeClr>
              </a:solidFill>
              <a:effectLst/>
              <a:latin typeface="+mn-ea"/>
            </a:endParaRPr>
          </a:p>
        </p:txBody>
      </p:sp>
    </p:spTree>
    <p:extLst>
      <p:ext uri="{BB962C8B-B14F-4D97-AF65-F5344CB8AC3E}">
        <p14:creationId xmlns:p14="http://schemas.microsoft.com/office/powerpoint/2010/main" val="21068780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79512" y="1916832"/>
            <a:ext cx="8424936" cy="3528392"/>
          </a:xfrm>
        </p:spPr>
        <p:txBody>
          <a:bodyPr>
            <a:noAutofit/>
          </a:bodyPr>
          <a:lstStyle/>
          <a:p>
            <a:pPr>
              <a:lnSpc>
                <a:spcPct val="150000"/>
              </a:lnSpc>
              <a:buFont typeface="Wingdings" panose="05000000000000000000" pitchFamily="2" charset="2"/>
              <a:buChar char="n"/>
            </a:pPr>
            <a:r>
              <a:rPr lang="en-US" altLang="zh-CN" sz="1800" dirty="0">
                <a:solidFill>
                  <a:schemeClr val="accent4">
                    <a:lumMod val="75000"/>
                  </a:schemeClr>
                </a:solidFill>
                <a:latin typeface="+mn-ea"/>
              </a:rPr>
              <a:t>WPA2 (WPA </a:t>
            </a:r>
            <a:r>
              <a:rPr lang="zh-CN" altLang="zh-CN" sz="1800" dirty="0">
                <a:solidFill>
                  <a:schemeClr val="accent4">
                    <a:lumMod val="75000"/>
                  </a:schemeClr>
                </a:solidFill>
                <a:latin typeface="+mn-ea"/>
              </a:rPr>
              <a:t>第二版</a:t>
            </a:r>
            <a:r>
              <a:rPr lang="en-US" altLang="zh-CN" sz="1800" dirty="0">
                <a:solidFill>
                  <a:schemeClr val="accent4">
                    <a:lumMod val="75000"/>
                  </a:schemeClr>
                </a:solidFill>
                <a:latin typeface="+mn-ea"/>
              </a:rPr>
              <a:t>) </a:t>
            </a:r>
            <a:r>
              <a:rPr lang="zh-CN" altLang="zh-CN" sz="1800" dirty="0">
                <a:solidFill>
                  <a:schemeClr val="accent4">
                    <a:lumMod val="75000"/>
                  </a:schemeClr>
                </a:solidFill>
                <a:latin typeface="+mn-ea"/>
              </a:rPr>
              <a:t>是</a:t>
            </a:r>
            <a:r>
              <a:rPr lang="en-US" altLang="zh-CN" sz="1800" dirty="0">
                <a:solidFill>
                  <a:schemeClr val="accent4">
                    <a:lumMod val="75000"/>
                  </a:schemeClr>
                </a:solidFill>
                <a:latin typeface="+mn-ea"/>
              </a:rPr>
              <a:t> Wi-Fi </a:t>
            </a:r>
            <a:r>
              <a:rPr lang="zh-CN" altLang="zh-CN" sz="1800" dirty="0">
                <a:solidFill>
                  <a:schemeClr val="accent4">
                    <a:lumMod val="75000"/>
                  </a:schemeClr>
                </a:solidFill>
                <a:latin typeface="+mn-ea"/>
              </a:rPr>
              <a:t>联盟对采用</a:t>
            </a:r>
            <a:r>
              <a:rPr lang="en-US" altLang="zh-CN" sz="1800" dirty="0">
                <a:solidFill>
                  <a:schemeClr val="accent4">
                    <a:lumMod val="75000"/>
                  </a:schemeClr>
                </a:solidFill>
                <a:latin typeface="+mn-ea"/>
              </a:rPr>
              <a:t> IEEE 802.11i </a:t>
            </a:r>
            <a:r>
              <a:rPr lang="zh-CN" altLang="zh-CN" sz="1800" dirty="0">
                <a:solidFill>
                  <a:schemeClr val="accent4">
                    <a:lumMod val="75000"/>
                  </a:schemeClr>
                </a:solidFill>
                <a:latin typeface="+mn-ea"/>
              </a:rPr>
              <a:t>安全增强功能的产品的认证计划。</a:t>
            </a:r>
            <a:r>
              <a:rPr lang="en-US" altLang="zh-CN" sz="1800" dirty="0">
                <a:solidFill>
                  <a:schemeClr val="accent4">
                    <a:lumMod val="75000"/>
                  </a:schemeClr>
                </a:solidFill>
                <a:latin typeface="+mn-ea"/>
              </a:rPr>
              <a:t>WPA2</a:t>
            </a:r>
            <a:r>
              <a:rPr lang="zh-CN" altLang="zh-CN" sz="1800" dirty="0">
                <a:solidFill>
                  <a:schemeClr val="accent4">
                    <a:lumMod val="75000"/>
                  </a:schemeClr>
                </a:solidFill>
                <a:latin typeface="+mn-ea"/>
              </a:rPr>
              <a:t>是基于</a:t>
            </a:r>
            <a:r>
              <a:rPr lang="en-US" altLang="zh-CN" sz="1800" dirty="0">
                <a:solidFill>
                  <a:schemeClr val="accent4">
                    <a:lumMod val="75000"/>
                  </a:schemeClr>
                </a:solidFill>
                <a:latin typeface="+mn-ea"/>
              </a:rPr>
              <a:t>WPA</a:t>
            </a:r>
            <a:r>
              <a:rPr lang="zh-CN" altLang="zh-CN" sz="1800" dirty="0">
                <a:solidFill>
                  <a:schemeClr val="accent4">
                    <a:lumMod val="75000"/>
                  </a:schemeClr>
                </a:solidFill>
                <a:latin typeface="+mn-ea"/>
              </a:rPr>
              <a:t>的一种新的加密方式。</a:t>
            </a:r>
          </a:p>
          <a:p>
            <a:pPr>
              <a:lnSpc>
                <a:spcPct val="150000"/>
              </a:lnSpc>
              <a:buFont typeface="Wingdings" panose="05000000000000000000" pitchFamily="2" charset="2"/>
              <a:buChar char="n"/>
            </a:pPr>
            <a:r>
              <a:rPr lang="en-US" altLang="zh-CN" sz="1800" dirty="0" smtClean="0">
                <a:solidFill>
                  <a:schemeClr val="accent4">
                    <a:lumMod val="75000"/>
                  </a:schemeClr>
                </a:solidFill>
                <a:latin typeface="+mn-ea"/>
              </a:rPr>
              <a:t>WPA2</a:t>
            </a:r>
            <a:r>
              <a:rPr lang="zh-CN" altLang="zh-CN" sz="1800" dirty="0">
                <a:solidFill>
                  <a:schemeClr val="accent4">
                    <a:lumMod val="75000"/>
                  </a:schemeClr>
                </a:solidFill>
                <a:latin typeface="+mn-ea"/>
              </a:rPr>
              <a:t>是</a:t>
            </a:r>
            <a:r>
              <a:rPr lang="en-US" altLang="zh-CN" sz="1800" dirty="0">
                <a:solidFill>
                  <a:schemeClr val="accent4">
                    <a:lumMod val="75000"/>
                  </a:schemeClr>
                </a:solidFill>
                <a:latin typeface="+mn-ea"/>
              </a:rPr>
              <a:t>WPA</a:t>
            </a:r>
            <a:r>
              <a:rPr lang="zh-CN" altLang="zh-CN" sz="1800" dirty="0">
                <a:solidFill>
                  <a:schemeClr val="accent4">
                    <a:lumMod val="75000"/>
                  </a:schemeClr>
                </a:solidFill>
                <a:latin typeface="+mn-ea"/>
              </a:rPr>
              <a:t>的升级版，现在新型的网卡，</a:t>
            </a:r>
            <a:r>
              <a:rPr lang="en-US" altLang="zh-CN" sz="1800" dirty="0">
                <a:solidFill>
                  <a:schemeClr val="accent4">
                    <a:lumMod val="75000"/>
                  </a:schemeClr>
                </a:solidFill>
                <a:latin typeface="+mn-ea"/>
              </a:rPr>
              <a:t>AP</a:t>
            </a:r>
            <a:r>
              <a:rPr lang="zh-CN" altLang="zh-CN" sz="1800" dirty="0">
                <a:solidFill>
                  <a:schemeClr val="accent4">
                    <a:lumMod val="75000"/>
                  </a:schemeClr>
                </a:solidFill>
                <a:latin typeface="+mn-ea"/>
              </a:rPr>
              <a:t>都支持</a:t>
            </a:r>
            <a:r>
              <a:rPr lang="en-US" altLang="zh-CN" sz="1800" dirty="0">
                <a:solidFill>
                  <a:schemeClr val="accent4">
                    <a:lumMod val="75000"/>
                  </a:schemeClr>
                </a:solidFill>
                <a:latin typeface="+mn-ea"/>
              </a:rPr>
              <a:t>WPA2</a:t>
            </a:r>
            <a:r>
              <a:rPr lang="zh-CN" altLang="zh-CN" sz="1800" dirty="0">
                <a:solidFill>
                  <a:schemeClr val="accent4">
                    <a:lumMod val="75000"/>
                  </a:schemeClr>
                </a:solidFill>
                <a:latin typeface="+mn-ea"/>
              </a:rPr>
              <a:t>加密。</a:t>
            </a:r>
            <a:r>
              <a:rPr lang="en-US" altLang="zh-CN" sz="1800" dirty="0">
                <a:solidFill>
                  <a:schemeClr val="accent4">
                    <a:lumMod val="75000"/>
                  </a:schemeClr>
                </a:solidFill>
                <a:latin typeface="+mn-ea"/>
              </a:rPr>
              <a:t>WPA2</a:t>
            </a:r>
            <a:r>
              <a:rPr lang="zh-CN" altLang="zh-CN" sz="1800" dirty="0">
                <a:solidFill>
                  <a:schemeClr val="accent4">
                    <a:lumMod val="75000"/>
                  </a:schemeClr>
                </a:solidFill>
                <a:latin typeface="+mn-ea"/>
              </a:rPr>
              <a:t>则采用了更为安全的算法</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a:lnSpc>
                <a:spcPct val="150000"/>
              </a:lnSpc>
              <a:buFont typeface="Wingdings" panose="05000000000000000000" pitchFamily="2" charset="2"/>
              <a:buChar char="n"/>
            </a:pPr>
            <a:r>
              <a:rPr lang="en-US" altLang="zh-CN" sz="1800" dirty="0" smtClean="0">
                <a:solidFill>
                  <a:schemeClr val="accent4">
                    <a:lumMod val="75000"/>
                  </a:schemeClr>
                </a:solidFill>
                <a:latin typeface="+mn-ea"/>
              </a:rPr>
              <a:t>WPA</a:t>
            </a:r>
            <a:r>
              <a:rPr lang="zh-CN" altLang="zh-CN" sz="1800" dirty="0">
                <a:solidFill>
                  <a:schemeClr val="accent4">
                    <a:lumMod val="75000"/>
                  </a:schemeClr>
                </a:solidFill>
                <a:latin typeface="+mn-ea"/>
              </a:rPr>
              <a:t>和</a:t>
            </a:r>
            <a:r>
              <a:rPr lang="en-US" altLang="zh-CN" sz="1800" dirty="0">
                <a:solidFill>
                  <a:schemeClr val="accent4">
                    <a:lumMod val="75000"/>
                  </a:schemeClr>
                </a:solidFill>
                <a:latin typeface="+mn-ea"/>
              </a:rPr>
              <a:t>WPA2</a:t>
            </a:r>
            <a:r>
              <a:rPr lang="zh-CN" altLang="zh-CN" sz="1800" dirty="0">
                <a:solidFill>
                  <a:schemeClr val="accent4">
                    <a:lumMod val="75000"/>
                  </a:schemeClr>
                </a:solidFill>
                <a:latin typeface="+mn-ea"/>
              </a:rPr>
              <a:t>都是基于</a:t>
            </a:r>
            <a:r>
              <a:rPr lang="en-US" altLang="zh-CN" sz="1800" dirty="0">
                <a:solidFill>
                  <a:schemeClr val="accent4">
                    <a:lumMod val="75000"/>
                  </a:schemeClr>
                </a:solidFill>
                <a:latin typeface="+mn-ea"/>
              </a:rPr>
              <a:t>802.11i</a:t>
            </a:r>
            <a:r>
              <a:rPr lang="zh-CN" altLang="zh-CN" sz="1800" dirty="0">
                <a:solidFill>
                  <a:schemeClr val="accent4">
                    <a:lumMod val="75000"/>
                  </a:schemeClr>
                </a:solidFill>
                <a:latin typeface="+mn-ea"/>
              </a:rPr>
              <a:t>的。貌似</a:t>
            </a:r>
            <a:r>
              <a:rPr lang="en-US" altLang="zh-CN" sz="1800" dirty="0">
                <a:solidFill>
                  <a:schemeClr val="accent4">
                    <a:lumMod val="75000"/>
                  </a:schemeClr>
                </a:solidFill>
                <a:latin typeface="+mn-ea"/>
              </a:rPr>
              <a:t>WPA</a:t>
            </a:r>
            <a:r>
              <a:rPr lang="zh-CN" altLang="zh-CN" sz="1800" dirty="0">
                <a:solidFill>
                  <a:schemeClr val="accent4">
                    <a:lumMod val="75000"/>
                  </a:schemeClr>
                </a:solidFill>
                <a:latin typeface="+mn-ea"/>
              </a:rPr>
              <a:t>和</a:t>
            </a:r>
            <a:r>
              <a:rPr lang="en-US" altLang="zh-CN" sz="1800" dirty="0">
                <a:solidFill>
                  <a:schemeClr val="accent4">
                    <a:lumMod val="75000"/>
                  </a:schemeClr>
                </a:solidFill>
                <a:latin typeface="+mn-ea"/>
              </a:rPr>
              <a:t>WPA2</a:t>
            </a:r>
            <a:r>
              <a:rPr lang="zh-CN" altLang="zh-CN" sz="1800" dirty="0">
                <a:solidFill>
                  <a:schemeClr val="accent4">
                    <a:lumMod val="75000"/>
                  </a:schemeClr>
                </a:solidFill>
                <a:latin typeface="+mn-ea"/>
              </a:rPr>
              <a:t>只是一个标准，而核心的差异在于</a:t>
            </a:r>
            <a:r>
              <a:rPr lang="en-US" altLang="zh-CN" sz="1800" dirty="0">
                <a:solidFill>
                  <a:schemeClr val="accent4">
                    <a:lumMod val="75000"/>
                  </a:schemeClr>
                </a:solidFill>
                <a:latin typeface="+mn-ea"/>
              </a:rPr>
              <a:t>WPA2</a:t>
            </a:r>
            <a:r>
              <a:rPr lang="zh-CN" altLang="zh-CN" sz="1800" dirty="0">
                <a:solidFill>
                  <a:schemeClr val="accent4">
                    <a:lumMod val="75000"/>
                  </a:schemeClr>
                </a:solidFill>
                <a:latin typeface="+mn-ea"/>
              </a:rPr>
              <a:t>定义了一个具有更高安全性的加密标准</a:t>
            </a:r>
            <a:r>
              <a:rPr lang="en-US" altLang="zh-CN" sz="1800" dirty="0">
                <a:solidFill>
                  <a:schemeClr val="accent4">
                    <a:lumMod val="75000"/>
                  </a:schemeClr>
                </a:solidFill>
                <a:latin typeface="+mn-ea"/>
              </a:rPr>
              <a:t>CCMP</a:t>
            </a:r>
            <a:r>
              <a:rPr lang="zh-CN" altLang="zh-CN" sz="1800" dirty="0">
                <a:solidFill>
                  <a:schemeClr val="accent4">
                    <a:lumMod val="75000"/>
                  </a:schemeClr>
                </a:solidFill>
                <a:latin typeface="+mn-ea"/>
              </a:rPr>
              <a:t>。所以，采用的什么标准不重要，重要的是看采用哪种加密方式</a:t>
            </a:r>
            <a:r>
              <a:rPr lang="zh-CN" altLang="zh-CN" sz="1800" dirty="0" smtClean="0">
                <a:solidFill>
                  <a:schemeClr val="accent4">
                    <a:lumMod val="75000"/>
                  </a:schemeClr>
                </a:solidFill>
                <a:latin typeface="+mn-ea"/>
              </a:rPr>
              <a:t>。</a:t>
            </a:r>
            <a:endParaRPr lang="zh-CN" altLang="en-US" sz="1800" dirty="0">
              <a:solidFill>
                <a:schemeClr val="accent4">
                  <a:lumMod val="75000"/>
                </a:schemeClr>
              </a:solidFill>
              <a:latin typeface="+mn-ea"/>
            </a:endParaRPr>
          </a:p>
        </p:txBody>
      </p:sp>
      <p:sp>
        <p:nvSpPr>
          <p:cNvPr id="3" name="TextBox 16"/>
          <p:cNvSpPr txBox="1"/>
          <p:nvPr/>
        </p:nvSpPr>
        <p:spPr>
          <a:xfrm>
            <a:off x="2208583"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6</a:t>
            </a:r>
            <a:r>
              <a:rPr lang="zh-CN" altLang="en-US" dirty="0" smtClean="0">
                <a:solidFill>
                  <a:schemeClr val="bg2"/>
                </a:solidFill>
              </a:rPr>
              <a:t>节 无线接入安全技术</a:t>
            </a:r>
            <a:endParaRPr lang="zh-CN" altLang="en-US" dirty="0">
              <a:solidFill>
                <a:schemeClr val="bg2"/>
              </a:solidFill>
            </a:endParaRPr>
          </a:p>
        </p:txBody>
      </p:sp>
      <p:grpSp>
        <p:nvGrpSpPr>
          <p:cNvPr id="5" name="组合 4"/>
          <p:cNvGrpSpPr/>
          <p:nvPr/>
        </p:nvGrpSpPr>
        <p:grpSpPr>
          <a:xfrm>
            <a:off x="-13447" y="404664"/>
            <a:ext cx="2641232" cy="548655"/>
            <a:chOff x="0" y="1080145"/>
            <a:chExt cx="3131840" cy="548655"/>
          </a:xfrm>
        </p:grpSpPr>
        <p:sp>
          <p:nvSpPr>
            <p:cNvPr id="6" name="五边形 5"/>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7"/>
            <p:cNvSpPr txBox="1"/>
            <p:nvPr/>
          </p:nvSpPr>
          <p:spPr>
            <a:xfrm>
              <a:off x="31343" y="1154417"/>
              <a:ext cx="2753904" cy="400110"/>
            </a:xfrm>
            <a:prstGeom prst="rect">
              <a:avLst/>
            </a:prstGeom>
            <a:noFill/>
          </p:spPr>
          <p:txBody>
            <a:bodyPr wrap="square" rtlCol="0">
              <a:spAutoFit/>
            </a:bodyPr>
            <a:lstStyle/>
            <a:p>
              <a:endParaRPr lang="zh-CN" altLang="en-US" sz="2000" b="0" dirty="0">
                <a:solidFill>
                  <a:schemeClr val="bg2"/>
                </a:solidFill>
                <a:latin typeface="+mn-ea"/>
                <a:ea typeface="+mn-ea"/>
              </a:endParaRPr>
            </a:p>
          </p:txBody>
        </p:sp>
      </p:grpSp>
      <p:sp>
        <p:nvSpPr>
          <p:cNvPr id="4" name="矩形 3"/>
          <p:cNvSpPr/>
          <p:nvPr/>
        </p:nvSpPr>
        <p:spPr>
          <a:xfrm>
            <a:off x="23795" y="425075"/>
            <a:ext cx="2459973" cy="507831"/>
          </a:xfrm>
          <a:prstGeom prst="rect">
            <a:avLst/>
          </a:prstGeom>
        </p:spPr>
        <p:txBody>
          <a:bodyPr wrap="square">
            <a:spAutoFit/>
          </a:bodyPr>
          <a:lstStyle/>
          <a:p>
            <a:pPr>
              <a:lnSpc>
                <a:spcPct val="150000"/>
              </a:lnSpc>
            </a:pPr>
            <a:r>
              <a:rPr lang="en-US" altLang="zh-CN" b="1" dirty="0" smtClean="0">
                <a:solidFill>
                  <a:schemeClr val="bg2"/>
                </a:solidFill>
                <a:latin typeface="+mn-ea"/>
              </a:rPr>
              <a:t>9.6.3 </a:t>
            </a:r>
            <a:r>
              <a:rPr lang="en-US" altLang="zh-CN" b="1" dirty="0">
                <a:solidFill>
                  <a:schemeClr val="bg2"/>
                </a:solidFill>
                <a:latin typeface="+mn-ea"/>
              </a:rPr>
              <a:t>WPA</a:t>
            </a:r>
            <a:r>
              <a:rPr lang="zh-CN" altLang="en-US" b="1" dirty="0">
                <a:solidFill>
                  <a:schemeClr val="bg2"/>
                </a:solidFill>
                <a:latin typeface="+mn-ea"/>
              </a:rPr>
              <a:t>安全机制</a:t>
            </a:r>
            <a:endParaRPr lang="en-US" altLang="zh-CN" b="1" dirty="0">
              <a:solidFill>
                <a:schemeClr val="bg2"/>
              </a:solidFill>
              <a:latin typeface="+mn-ea"/>
            </a:endParaRPr>
          </a:p>
        </p:txBody>
      </p:sp>
      <p:sp>
        <p:nvSpPr>
          <p:cNvPr id="8" name="五边形 7"/>
          <p:cNvSpPr/>
          <p:nvPr/>
        </p:nvSpPr>
        <p:spPr>
          <a:xfrm>
            <a:off x="-9619" y="1268760"/>
            <a:ext cx="2061339"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bg2"/>
                </a:solidFill>
              </a:rPr>
              <a:t>WPA</a:t>
            </a:r>
            <a:r>
              <a:rPr lang="zh-CN" altLang="zh-CN" sz="1600" dirty="0">
                <a:solidFill>
                  <a:schemeClr val="bg2"/>
                </a:solidFill>
              </a:rPr>
              <a:t>概述</a:t>
            </a:r>
            <a:endParaRPr lang="zh-CN" altLang="en-US" sz="1600" dirty="0">
              <a:solidFill>
                <a:schemeClr val="bg2"/>
              </a:solidFill>
            </a:endParaRPr>
          </a:p>
        </p:txBody>
      </p:sp>
    </p:spTree>
    <p:extLst>
      <p:ext uri="{BB962C8B-B14F-4D97-AF65-F5344CB8AC3E}">
        <p14:creationId xmlns:p14="http://schemas.microsoft.com/office/powerpoint/2010/main" val="14240590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79512" y="1857119"/>
            <a:ext cx="8640960" cy="4473156"/>
          </a:xfrm>
        </p:spPr>
        <p:txBody>
          <a:bodyPr>
            <a:noAutofit/>
          </a:bodyPr>
          <a:lstStyle/>
          <a:p>
            <a:pPr>
              <a:lnSpc>
                <a:spcPct val="125000"/>
              </a:lnSpc>
              <a:buFont typeface="Wingdings" panose="05000000000000000000" pitchFamily="2" charset="2"/>
              <a:buChar char="n"/>
            </a:pPr>
            <a:r>
              <a:rPr lang="zh-CN" altLang="zh-CN" sz="1600" dirty="0">
                <a:solidFill>
                  <a:schemeClr val="accent4">
                    <a:lumMod val="75000"/>
                  </a:schemeClr>
                </a:solidFill>
                <a:latin typeface="+mn-ea"/>
              </a:rPr>
              <a:t>白珅，王轶骏，薛质在《信息安全与通信保密》（</a:t>
            </a:r>
            <a:r>
              <a:rPr lang="en-US" altLang="zh-CN" sz="1600" dirty="0">
                <a:solidFill>
                  <a:schemeClr val="accent4">
                    <a:lumMod val="75000"/>
                  </a:schemeClr>
                </a:solidFill>
                <a:latin typeface="+mn-ea"/>
              </a:rPr>
              <a:t>2012</a:t>
            </a:r>
            <a:r>
              <a:rPr lang="zh-CN" altLang="zh-CN" sz="1600" dirty="0">
                <a:solidFill>
                  <a:schemeClr val="accent4">
                    <a:lumMod val="75000"/>
                  </a:schemeClr>
                </a:solidFill>
                <a:latin typeface="+mn-ea"/>
              </a:rPr>
              <a:t>年</a:t>
            </a:r>
            <a:r>
              <a:rPr lang="en-US" altLang="zh-CN" sz="1600" dirty="0">
                <a:solidFill>
                  <a:schemeClr val="accent4">
                    <a:lumMod val="75000"/>
                  </a:schemeClr>
                </a:solidFill>
                <a:latin typeface="+mn-ea"/>
              </a:rPr>
              <a:t>1</a:t>
            </a:r>
            <a:r>
              <a:rPr lang="zh-CN" altLang="zh-CN" sz="1600" dirty="0">
                <a:solidFill>
                  <a:schemeClr val="accent4">
                    <a:lumMod val="75000"/>
                  </a:schemeClr>
                </a:solidFill>
                <a:latin typeface="+mn-ea"/>
              </a:rPr>
              <a:t>期）撰文介绍了</a:t>
            </a:r>
            <a:r>
              <a:rPr lang="en-US" altLang="zh-CN" sz="1600" dirty="0">
                <a:solidFill>
                  <a:schemeClr val="accent4">
                    <a:lumMod val="75000"/>
                  </a:schemeClr>
                </a:solidFill>
                <a:latin typeface="+mn-ea"/>
              </a:rPr>
              <a:t>WPA/WPA2</a:t>
            </a:r>
            <a:r>
              <a:rPr lang="zh-CN" altLang="zh-CN" sz="1600" dirty="0">
                <a:solidFill>
                  <a:schemeClr val="accent4">
                    <a:lumMod val="75000"/>
                  </a:schemeClr>
                </a:solidFill>
                <a:latin typeface="+mn-ea"/>
              </a:rPr>
              <a:t>协议安全性。</a:t>
            </a:r>
          </a:p>
          <a:p>
            <a:pPr>
              <a:lnSpc>
                <a:spcPct val="125000"/>
              </a:lnSpc>
              <a:buFont typeface="Wingdings" panose="05000000000000000000" pitchFamily="2" charset="2"/>
              <a:buChar char="n"/>
            </a:pPr>
            <a:r>
              <a:rPr lang="en-US" altLang="zh-CN" sz="1600" dirty="0">
                <a:solidFill>
                  <a:schemeClr val="accent4">
                    <a:lumMod val="75000"/>
                  </a:schemeClr>
                </a:solidFill>
                <a:latin typeface="+mn-ea"/>
              </a:rPr>
              <a:t>WPA/WPA2 </a:t>
            </a:r>
            <a:r>
              <a:rPr lang="zh-CN" altLang="zh-CN" sz="1600" dirty="0">
                <a:solidFill>
                  <a:schemeClr val="accent4">
                    <a:lumMod val="75000"/>
                  </a:schemeClr>
                </a:solidFill>
                <a:latin typeface="+mn-ea"/>
              </a:rPr>
              <a:t>不仅有加密算法，而且采用多种机制来提高安全性。作为</a:t>
            </a:r>
            <a:r>
              <a:rPr lang="en-US" altLang="zh-CN" sz="1600" dirty="0">
                <a:solidFill>
                  <a:schemeClr val="accent4">
                    <a:lumMod val="75000"/>
                  </a:schemeClr>
                </a:solidFill>
                <a:latin typeface="+mn-ea"/>
              </a:rPr>
              <a:t>802.11i </a:t>
            </a:r>
            <a:r>
              <a:rPr lang="zh-CN" altLang="zh-CN" sz="1600" dirty="0">
                <a:solidFill>
                  <a:schemeClr val="accent4">
                    <a:lumMod val="75000"/>
                  </a:schemeClr>
                </a:solidFill>
                <a:latin typeface="+mn-ea"/>
              </a:rPr>
              <a:t>的子集，</a:t>
            </a:r>
            <a:r>
              <a:rPr lang="en-US" altLang="zh-CN" sz="1600" dirty="0">
                <a:solidFill>
                  <a:schemeClr val="accent4">
                    <a:lumMod val="75000"/>
                  </a:schemeClr>
                </a:solidFill>
                <a:latin typeface="+mn-ea"/>
              </a:rPr>
              <a:t>WPA/WPA2 </a:t>
            </a:r>
            <a:r>
              <a:rPr lang="zh-CN" altLang="zh-CN" sz="1600" dirty="0">
                <a:solidFill>
                  <a:schemeClr val="accent4">
                    <a:lumMod val="75000"/>
                  </a:schemeClr>
                </a:solidFill>
                <a:latin typeface="+mn-ea"/>
              </a:rPr>
              <a:t>包含了加密、认证和消息完整性校验</a:t>
            </a:r>
            <a:r>
              <a:rPr lang="en-US" altLang="zh-CN" sz="1600" dirty="0">
                <a:solidFill>
                  <a:schemeClr val="accent4">
                    <a:lumMod val="75000"/>
                  </a:schemeClr>
                </a:solidFill>
                <a:latin typeface="+mn-ea"/>
              </a:rPr>
              <a:t>3 </a:t>
            </a:r>
            <a:r>
              <a:rPr lang="zh-CN" altLang="zh-CN" sz="1600" dirty="0">
                <a:solidFill>
                  <a:schemeClr val="accent4">
                    <a:lumMod val="75000"/>
                  </a:schemeClr>
                </a:solidFill>
                <a:latin typeface="+mn-ea"/>
              </a:rPr>
              <a:t>个组成部分，是一个完整的安全方案。</a:t>
            </a:r>
          </a:p>
          <a:p>
            <a:pPr lvl="1">
              <a:lnSpc>
                <a:spcPct val="125000"/>
              </a:lnSpc>
              <a:buFont typeface="Wingdings" panose="05000000000000000000" pitchFamily="2" charset="2"/>
              <a:buChar char="n"/>
            </a:pPr>
            <a:r>
              <a:rPr lang="zh-CN" altLang="zh-CN" sz="1600" dirty="0" smtClean="0">
                <a:solidFill>
                  <a:schemeClr val="accent4">
                    <a:lumMod val="75000"/>
                  </a:schemeClr>
                </a:solidFill>
                <a:latin typeface="+mn-ea"/>
              </a:rPr>
              <a:t>加密</a:t>
            </a:r>
            <a:r>
              <a:rPr lang="zh-CN" altLang="en-US" sz="1600" dirty="0" smtClean="0">
                <a:solidFill>
                  <a:schemeClr val="accent4">
                    <a:lumMod val="75000"/>
                  </a:schemeClr>
                </a:solidFill>
                <a:latin typeface="+mn-ea"/>
              </a:rPr>
              <a:t>：</a:t>
            </a:r>
            <a:r>
              <a:rPr lang="en-US" altLang="zh-CN" sz="1600" dirty="0" smtClean="0">
                <a:solidFill>
                  <a:schemeClr val="accent4">
                    <a:lumMod val="75000"/>
                  </a:schemeClr>
                </a:solidFill>
                <a:latin typeface="+mn-ea"/>
              </a:rPr>
              <a:t>WPA</a:t>
            </a:r>
            <a:r>
              <a:rPr lang="zh-CN" altLang="zh-CN" sz="1600" dirty="0">
                <a:solidFill>
                  <a:schemeClr val="accent4">
                    <a:lumMod val="75000"/>
                  </a:schemeClr>
                </a:solidFill>
                <a:latin typeface="+mn-ea"/>
              </a:rPr>
              <a:t>和</a:t>
            </a:r>
            <a:r>
              <a:rPr lang="en-US" altLang="zh-CN" sz="1600" dirty="0">
                <a:solidFill>
                  <a:schemeClr val="accent4">
                    <a:lumMod val="75000"/>
                  </a:schemeClr>
                </a:solidFill>
                <a:latin typeface="+mn-ea"/>
              </a:rPr>
              <a:t>WPA2</a:t>
            </a:r>
            <a:r>
              <a:rPr lang="zh-CN" altLang="zh-CN" sz="1600" dirty="0">
                <a:solidFill>
                  <a:schemeClr val="accent4">
                    <a:lumMod val="75000"/>
                  </a:schemeClr>
                </a:solidFill>
                <a:latin typeface="+mn-ea"/>
              </a:rPr>
              <a:t>放弃了</a:t>
            </a:r>
            <a:r>
              <a:rPr lang="en-US" altLang="zh-CN" sz="1600" dirty="0">
                <a:solidFill>
                  <a:schemeClr val="accent4">
                    <a:lumMod val="75000"/>
                  </a:schemeClr>
                </a:solidFill>
                <a:latin typeface="+mn-ea"/>
              </a:rPr>
              <a:t>WEP</a:t>
            </a:r>
            <a:r>
              <a:rPr lang="zh-CN" altLang="zh-CN" sz="1600" dirty="0">
                <a:solidFill>
                  <a:schemeClr val="accent4">
                    <a:lumMod val="75000"/>
                  </a:schemeClr>
                </a:solidFill>
                <a:latin typeface="+mn-ea"/>
              </a:rPr>
              <a:t>的</a:t>
            </a:r>
            <a:r>
              <a:rPr lang="en-US" altLang="zh-CN" sz="1600" dirty="0">
                <a:solidFill>
                  <a:schemeClr val="accent4">
                    <a:lumMod val="75000"/>
                  </a:schemeClr>
                </a:solidFill>
                <a:latin typeface="+mn-ea"/>
              </a:rPr>
              <a:t>RC4</a:t>
            </a:r>
            <a:r>
              <a:rPr lang="zh-CN" altLang="zh-CN" sz="1600" dirty="0">
                <a:solidFill>
                  <a:schemeClr val="accent4">
                    <a:lumMod val="75000"/>
                  </a:schemeClr>
                </a:solidFill>
                <a:latin typeface="+mn-ea"/>
              </a:rPr>
              <a:t>加密算法，分别采用了</a:t>
            </a:r>
            <a:r>
              <a:rPr lang="en-US" altLang="zh-CN" sz="1600" dirty="0">
                <a:solidFill>
                  <a:schemeClr val="accent4">
                    <a:lumMod val="75000"/>
                  </a:schemeClr>
                </a:solidFill>
                <a:latin typeface="+mn-ea"/>
              </a:rPr>
              <a:t>TKIP </a:t>
            </a:r>
            <a:r>
              <a:rPr lang="zh-CN" altLang="zh-CN" sz="1600" dirty="0">
                <a:solidFill>
                  <a:schemeClr val="accent4">
                    <a:lumMod val="75000"/>
                  </a:schemeClr>
                </a:solidFill>
                <a:latin typeface="+mn-ea"/>
              </a:rPr>
              <a:t>算法和</a:t>
            </a:r>
            <a:r>
              <a:rPr lang="en-US" altLang="zh-CN" sz="1600" dirty="0">
                <a:solidFill>
                  <a:schemeClr val="accent4">
                    <a:lumMod val="75000"/>
                  </a:schemeClr>
                </a:solidFill>
                <a:latin typeface="+mn-ea"/>
              </a:rPr>
              <a:t>AES </a:t>
            </a:r>
            <a:r>
              <a:rPr lang="zh-CN" altLang="zh-CN" sz="1600" dirty="0">
                <a:solidFill>
                  <a:schemeClr val="accent4">
                    <a:lumMod val="75000"/>
                  </a:schemeClr>
                </a:solidFill>
                <a:latin typeface="+mn-ea"/>
              </a:rPr>
              <a:t>算法进行加密，有效地提高了加密</a:t>
            </a:r>
            <a:r>
              <a:rPr lang="zh-CN" altLang="zh-CN" sz="1600" dirty="0" smtClean="0">
                <a:solidFill>
                  <a:schemeClr val="accent4">
                    <a:lumMod val="75000"/>
                  </a:schemeClr>
                </a:solidFill>
                <a:latin typeface="+mn-ea"/>
              </a:rPr>
              <a:t>性能</a:t>
            </a:r>
            <a:r>
              <a:rPr lang="zh-CN" altLang="en-US" sz="1600" dirty="0" smtClean="0">
                <a:solidFill>
                  <a:schemeClr val="accent4">
                    <a:lumMod val="75000"/>
                  </a:schemeClr>
                </a:solidFill>
                <a:latin typeface="+mn-ea"/>
              </a:rPr>
              <a:t>。</a:t>
            </a:r>
            <a:endParaRPr lang="en-US" altLang="zh-CN" sz="1600" dirty="0" smtClean="0">
              <a:solidFill>
                <a:schemeClr val="accent4">
                  <a:lumMod val="75000"/>
                </a:schemeClr>
              </a:solidFill>
              <a:latin typeface="+mn-ea"/>
            </a:endParaRPr>
          </a:p>
          <a:p>
            <a:pPr lvl="1">
              <a:lnSpc>
                <a:spcPct val="125000"/>
              </a:lnSpc>
              <a:buFont typeface="Wingdings" panose="05000000000000000000" pitchFamily="2" charset="2"/>
              <a:buChar char="n"/>
            </a:pPr>
            <a:r>
              <a:rPr lang="zh-CN" altLang="zh-CN" sz="1600" dirty="0" smtClean="0">
                <a:solidFill>
                  <a:schemeClr val="accent4">
                    <a:lumMod val="75000"/>
                  </a:schemeClr>
                </a:solidFill>
                <a:latin typeface="+mn-ea"/>
              </a:rPr>
              <a:t>认证</a:t>
            </a:r>
            <a:r>
              <a:rPr lang="zh-CN" altLang="en-US" sz="1600" dirty="0" smtClean="0">
                <a:solidFill>
                  <a:schemeClr val="accent4">
                    <a:lumMod val="75000"/>
                  </a:schemeClr>
                </a:solidFill>
                <a:latin typeface="+mn-ea"/>
              </a:rPr>
              <a:t>：</a:t>
            </a:r>
            <a:r>
              <a:rPr lang="en-US" altLang="zh-CN" sz="1600" dirty="0" smtClean="0">
                <a:solidFill>
                  <a:schemeClr val="accent4">
                    <a:lumMod val="75000"/>
                  </a:schemeClr>
                </a:solidFill>
                <a:latin typeface="+mn-ea"/>
              </a:rPr>
              <a:t>WPA </a:t>
            </a:r>
            <a:r>
              <a:rPr lang="zh-CN" altLang="zh-CN" sz="1600" dirty="0">
                <a:solidFill>
                  <a:schemeClr val="accent4">
                    <a:lumMod val="75000"/>
                  </a:schemeClr>
                </a:solidFill>
                <a:latin typeface="+mn-ea"/>
              </a:rPr>
              <a:t>和</a:t>
            </a:r>
            <a:r>
              <a:rPr lang="en-US" altLang="zh-CN" sz="1600" dirty="0">
                <a:solidFill>
                  <a:schemeClr val="accent4">
                    <a:lumMod val="75000"/>
                  </a:schemeClr>
                </a:solidFill>
                <a:latin typeface="+mn-ea"/>
              </a:rPr>
              <a:t>WPA2 </a:t>
            </a:r>
            <a:r>
              <a:rPr lang="zh-CN" altLang="zh-CN" sz="1600" dirty="0">
                <a:solidFill>
                  <a:schemeClr val="accent4">
                    <a:lumMod val="75000"/>
                  </a:schemeClr>
                </a:solidFill>
                <a:latin typeface="+mn-ea"/>
              </a:rPr>
              <a:t>分为企业版的</a:t>
            </a:r>
            <a:r>
              <a:rPr lang="en-US" altLang="zh-CN" sz="1600" dirty="0">
                <a:solidFill>
                  <a:schemeClr val="accent4">
                    <a:lumMod val="75000"/>
                  </a:schemeClr>
                </a:solidFill>
                <a:latin typeface="+mn-ea"/>
              </a:rPr>
              <a:t>WAP-Enterprise </a:t>
            </a:r>
            <a:r>
              <a:rPr lang="zh-CN" altLang="zh-CN" sz="1600" dirty="0">
                <a:solidFill>
                  <a:schemeClr val="accent4">
                    <a:lumMod val="75000"/>
                  </a:schemeClr>
                </a:solidFill>
                <a:latin typeface="+mn-ea"/>
              </a:rPr>
              <a:t>和个人版的</a:t>
            </a:r>
            <a:r>
              <a:rPr lang="en-US" altLang="zh-CN" sz="1600" dirty="0">
                <a:solidFill>
                  <a:schemeClr val="accent4">
                    <a:lumMod val="75000"/>
                  </a:schemeClr>
                </a:solidFill>
                <a:latin typeface="+mn-ea"/>
              </a:rPr>
              <a:t>WPA-PSK</a:t>
            </a:r>
            <a:r>
              <a:rPr lang="zh-CN" altLang="zh-CN" sz="1600" dirty="0">
                <a:solidFill>
                  <a:schemeClr val="accent4">
                    <a:lumMod val="75000"/>
                  </a:schemeClr>
                </a:solidFill>
                <a:latin typeface="+mn-ea"/>
              </a:rPr>
              <a:t>，分别采用不同的认证方式。</a:t>
            </a:r>
            <a:r>
              <a:rPr lang="en-US" altLang="zh-CN" sz="1600" dirty="0">
                <a:solidFill>
                  <a:schemeClr val="accent4">
                    <a:lumMod val="75000"/>
                  </a:schemeClr>
                </a:solidFill>
                <a:latin typeface="+mn-ea"/>
              </a:rPr>
              <a:t>WPA-Enterprise </a:t>
            </a:r>
            <a:r>
              <a:rPr lang="zh-CN" altLang="zh-CN" sz="1600" dirty="0">
                <a:solidFill>
                  <a:schemeClr val="accent4">
                    <a:lumMod val="75000"/>
                  </a:schemeClr>
                </a:solidFill>
                <a:latin typeface="+mn-ea"/>
              </a:rPr>
              <a:t>采用了</a:t>
            </a:r>
            <a:r>
              <a:rPr lang="en-US" altLang="zh-CN" sz="1600" dirty="0">
                <a:solidFill>
                  <a:schemeClr val="accent4">
                    <a:lumMod val="75000"/>
                  </a:schemeClr>
                </a:solidFill>
                <a:latin typeface="+mn-ea"/>
              </a:rPr>
              <a:t>RADIUS(Remote </a:t>
            </a:r>
            <a:r>
              <a:rPr lang="en-US" altLang="zh-CN" sz="1600" dirty="0" smtClean="0">
                <a:solidFill>
                  <a:schemeClr val="accent4">
                    <a:lumMod val="75000"/>
                  </a:schemeClr>
                </a:solidFill>
                <a:latin typeface="+mn-ea"/>
              </a:rPr>
              <a:t>Authentication Dial </a:t>
            </a:r>
            <a:r>
              <a:rPr lang="en-US" altLang="zh-CN" sz="1600" dirty="0">
                <a:solidFill>
                  <a:schemeClr val="accent4">
                    <a:lumMod val="75000"/>
                  </a:schemeClr>
                </a:solidFill>
                <a:latin typeface="+mn-ea"/>
              </a:rPr>
              <a:t>In User Service) </a:t>
            </a:r>
            <a:r>
              <a:rPr lang="zh-CN" altLang="zh-CN" sz="1600" dirty="0">
                <a:solidFill>
                  <a:schemeClr val="accent4">
                    <a:lumMod val="75000"/>
                  </a:schemeClr>
                </a:solidFill>
                <a:latin typeface="+mn-ea"/>
              </a:rPr>
              <a:t>认证，即远程用户拨号认证系统，具有很高的安全性，主要用于大型企业网络中</a:t>
            </a:r>
            <a:r>
              <a:rPr lang="zh-CN" altLang="zh-CN" sz="1600" dirty="0" smtClean="0">
                <a:solidFill>
                  <a:schemeClr val="accent4">
                    <a:lumMod val="75000"/>
                  </a:schemeClr>
                </a:solidFill>
                <a:latin typeface="+mn-ea"/>
              </a:rPr>
              <a:t>。针对</a:t>
            </a:r>
            <a:r>
              <a:rPr lang="zh-CN" altLang="zh-CN" sz="1600" dirty="0">
                <a:solidFill>
                  <a:schemeClr val="accent4">
                    <a:lumMod val="75000"/>
                  </a:schemeClr>
                </a:solidFill>
                <a:latin typeface="+mn-ea"/>
              </a:rPr>
              <a:t>个人用户的</a:t>
            </a:r>
            <a:r>
              <a:rPr lang="en-US" altLang="zh-CN" sz="1600" dirty="0">
                <a:solidFill>
                  <a:schemeClr val="accent4">
                    <a:lumMod val="75000"/>
                  </a:schemeClr>
                </a:solidFill>
                <a:latin typeface="+mn-ea"/>
              </a:rPr>
              <a:t>WPA-PSK </a:t>
            </a:r>
            <a:r>
              <a:rPr lang="zh-CN" altLang="zh-CN" sz="1600" dirty="0">
                <a:solidFill>
                  <a:schemeClr val="accent4">
                    <a:lumMod val="75000"/>
                  </a:schemeClr>
                </a:solidFill>
                <a:latin typeface="+mn-ea"/>
              </a:rPr>
              <a:t>不需要专门的认证服务器，采用预共享密钥</a:t>
            </a:r>
            <a:r>
              <a:rPr lang="en-US" altLang="zh-CN" sz="1600" dirty="0">
                <a:solidFill>
                  <a:schemeClr val="accent4">
                    <a:lumMod val="75000"/>
                  </a:schemeClr>
                </a:solidFill>
                <a:latin typeface="+mn-ea"/>
              </a:rPr>
              <a:t>Pre Shared Key </a:t>
            </a:r>
            <a:r>
              <a:rPr lang="zh-CN" altLang="zh-CN" sz="1600" dirty="0">
                <a:solidFill>
                  <a:schemeClr val="accent4">
                    <a:lumMod val="75000"/>
                  </a:schemeClr>
                </a:solidFill>
                <a:latin typeface="+mn-ea"/>
              </a:rPr>
              <a:t>技术，仅要求每个</a:t>
            </a:r>
            <a:r>
              <a:rPr lang="en-US" altLang="zh-CN" sz="1600" dirty="0">
                <a:solidFill>
                  <a:schemeClr val="accent4">
                    <a:lumMod val="75000"/>
                  </a:schemeClr>
                </a:solidFill>
                <a:latin typeface="+mn-ea"/>
              </a:rPr>
              <a:t>WLAN </a:t>
            </a:r>
            <a:r>
              <a:rPr lang="zh-CN" altLang="zh-CN" sz="1600" dirty="0">
                <a:solidFill>
                  <a:schemeClr val="accent4">
                    <a:lumMod val="75000"/>
                  </a:schemeClr>
                </a:solidFill>
                <a:latin typeface="+mn-ea"/>
              </a:rPr>
              <a:t>节点</a:t>
            </a:r>
            <a:r>
              <a:rPr lang="en-US" altLang="zh-CN" sz="1600" dirty="0">
                <a:solidFill>
                  <a:schemeClr val="accent4">
                    <a:lumMod val="75000"/>
                  </a:schemeClr>
                </a:solidFill>
                <a:latin typeface="+mn-ea"/>
              </a:rPr>
              <a:t>(AP</a:t>
            </a:r>
            <a:r>
              <a:rPr lang="zh-CN" altLang="zh-CN" sz="1600" dirty="0">
                <a:solidFill>
                  <a:schemeClr val="accent4">
                    <a:lumMod val="75000"/>
                  </a:schemeClr>
                </a:solidFill>
                <a:latin typeface="+mn-ea"/>
              </a:rPr>
              <a:t>、无线路由器、网卡等</a:t>
            </a:r>
            <a:r>
              <a:rPr lang="en-US" altLang="zh-CN" sz="1600" dirty="0">
                <a:solidFill>
                  <a:schemeClr val="accent4">
                    <a:lumMod val="75000"/>
                  </a:schemeClr>
                </a:solidFill>
                <a:latin typeface="+mn-ea"/>
              </a:rPr>
              <a:t>) </a:t>
            </a:r>
            <a:r>
              <a:rPr lang="zh-CN" altLang="zh-CN" sz="1600" dirty="0">
                <a:solidFill>
                  <a:schemeClr val="accent4">
                    <a:lumMod val="75000"/>
                  </a:schemeClr>
                </a:solidFill>
                <a:latin typeface="+mn-ea"/>
              </a:rPr>
              <a:t>预先输入一个密钥即可实现。</a:t>
            </a:r>
            <a:r>
              <a:rPr lang="en-US" altLang="zh-CN" sz="1600" dirty="0">
                <a:solidFill>
                  <a:schemeClr val="accent4">
                    <a:lumMod val="75000"/>
                  </a:schemeClr>
                </a:solidFill>
                <a:latin typeface="+mn-ea"/>
              </a:rPr>
              <a:t>AP </a:t>
            </a:r>
            <a:r>
              <a:rPr lang="zh-CN" altLang="zh-CN" sz="1600" dirty="0">
                <a:solidFill>
                  <a:schemeClr val="accent4">
                    <a:lumMod val="75000"/>
                  </a:schemeClr>
                </a:solidFill>
                <a:latin typeface="+mn-ea"/>
              </a:rPr>
              <a:t>和客户端之间分享这个密钥的过程叫做</a:t>
            </a:r>
            <a:r>
              <a:rPr lang="en-US" altLang="zh-CN" sz="1600" dirty="0" smtClean="0">
                <a:solidFill>
                  <a:schemeClr val="accent4">
                    <a:lumMod val="75000"/>
                  </a:schemeClr>
                </a:solidFill>
                <a:latin typeface="+mn-ea"/>
              </a:rPr>
              <a:t>4</a:t>
            </a:r>
            <a:r>
              <a:rPr lang="zh-CN" altLang="zh-CN" sz="1600" dirty="0" smtClean="0">
                <a:solidFill>
                  <a:schemeClr val="accent4">
                    <a:lumMod val="75000"/>
                  </a:schemeClr>
                </a:solidFill>
                <a:latin typeface="+mn-ea"/>
              </a:rPr>
              <a:t>次握手</a:t>
            </a:r>
            <a:r>
              <a:rPr lang="zh-CN" altLang="en-US" sz="1600" dirty="0">
                <a:solidFill>
                  <a:schemeClr val="accent4">
                    <a:lumMod val="75000"/>
                  </a:schemeClr>
                </a:solidFill>
                <a:latin typeface="+mn-ea"/>
              </a:rPr>
              <a:t>。</a:t>
            </a:r>
            <a:endParaRPr lang="zh-CN" altLang="zh-CN" sz="1600" dirty="0">
              <a:solidFill>
                <a:schemeClr val="accent4">
                  <a:lumMod val="75000"/>
                </a:schemeClr>
              </a:solidFill>
              <a:latin typeface="+mn-ea"/>
            </a:endParaRPr>
          </a:p>
          <a:p>
            <a:pPr lvl="1">
              <a:lnSpc>
                <a:spcPct val="125000"/>
              </a:lnSpc>
              <a:buFont typeface="Wingdings" panose="05000000000000000000" pitchFamily="2" charset="2"/>
              <a:buChar char="n"/>
            </a:pPr>
            <a:r>
              <a:rPr lang="zh-CN" altLang="zh-CN" sz="1600" dirty="0" smtClean="0">
                <a:solidFill>
                  <a:schemeClr val="accent4">
                    <a:lumMod val="75000"/>
                  </a:schemeClr>
                </a:solidFill>
                <a:latin typeface="+mn-ea"/>
              </a:rPr>
              <a:t>消息</a:t>
            </a:r>
            <a:r>
              <a:rPr lang="zh-CN" altLang="zh-CN" sz="1600" dirty="0">
                <a:solidFill>
                  <a:schemeClr val="accent4">
                    <a:lumMod val="75000"/>
                  </a:schemeClr>
                </a:solidFill>
                <a:latin typeface="+mn-ea"/>
              </a:rPr>
              <a:t>完整性校验</a:t>
            </a:r>
            <a:r>
              <a:rPr lang="en-US" altLang="zh-CN" sz="1600" dirty="0">
                <a:solidFill>
                  <a:schemeClr val="accent4">
                    <a:lumMod val="75000"/>
                  </a:schemeClr>
                </a:solidFill>
                <a:latin typeface="+mn-ea"/>
              </a:rPr>
              <a:t>(MIC)</a:t>
            </a:r>
            <a:r>
              <a:rPr lang="zh-CN" altLang="zh-CN" sz="1600" dirty="0">
                <a:solidFill>
                  <a:schemeClr val="accent4">
                    <a:lumMod val="75000"/>
                  </a:schemeClr>
                </a:solidFill>
                <a:latin typeface="+mn-ea"/>
              </a:rPr>
              <a:t>，是为了防止攻击者从中间截获数据报文，篡改后重发而设置的</a:t>
            </a:r>
            <a:r>
              <a:rPr lang="zh-CN" altLang="zh-CN" sz="1600" dirty="0" smtClean="0">
                <a:solidFill>
                  <a:schemeClr val="accent4">
                    <a:lumMod val="75000"/>
                  </a:schemeClr>
                </a:solidFill>
                <a:latin typeface="+mn-ea"/>
              </a:rPr>
              <a:t>。</a:t>
            </a:r>
            <a:endParaRPr lang="zh-CN" altLang="en-US" sz="1600" dirty="0">
              <a:solidFill>
                <a:schemeClr val="accent4">
                  <a:lumMod val="75000"/>
                </a:schemeClr>
              </a:solidFill>
              <a:latin typeface="+mn-ea"/>
            </a:endParaRPr>
          </a:p>
        </p:txBody>
      </p:sp>
      <p:sp>
        <p:nvSpPr>
          <p:cNvPr id="3" name="TextBox 16"/>
          <p:cNvSpPr txBox="1"/>
          <p:nvPr/>
        </p:nvSpPr>
        <p:spPr>
          <a:xfrm>
            <a:off x="2208583"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6</a:t>
            </a:r>
            <a:r>
              <a:rPr lang="zh-CN" altLang="en-US" dirty="0" smtClean="0">
                <a:solidFill>
                  <a:schemeClr val="bg2"/>
                </a:solidFill>
              </a:rPr>
              <a:t>节 无线接入安全技术</a:t>
            </a:r>
            <a:endParaRPr lang="zh-CN" altLang="en-US" dirty="0">
              <a:solidFill>
                <a:schemeClr val="bg2"/>
              </a:solidFill>
            </a:endParaRPr>
          </a:p>
        </p:txBody>
      </p:sp>
      <p:grpSp>
        <p:nvGrpSpPr>
          <p:cNvPr id="5" name="组合 4"/>
          <p:cNvGrpSpPr/>
          <p:nvPr/>
        </p:nvGrpSpPr>
        <p:grpSpPr>
          <a:xfrm>
            <a:off x="-13447" y="404664"/>
            <a:ext cx="2641232" cy="548655"/>
            <a:chOff x="0" y="1080145"/>
            <a:chExt cx="3131840" cy="548655"/>
          </a:xfrm>
        </p:grpSpPr>
        <p:sp>
          <p:nvSpPr>
            <p:cNvPr id="6" name="五边形 5"/>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7"/>
            <p:cNvSpPr txBox="1"/>
            <p:nvPr/>
          </p:nvSpPr>
          <p:spPr>
            <a:xfrm>
              <a:off x="31343" y="1154417"/>
              <a:ext cx="2753904" cy="400110"/>
            </a:xfrm>
            <a:prstGeom prst="rect">
              <a:avLst/>
            </a:prstGeom>
            <a:noFill/>
          </p:spPr>
          <p:txBody>
            <a:bodyPr wrap="square" rtlCol="0">
              <a:spAutoFit/>
            </a:bodyPr>
            <a:lstStyle/>
            <a:p>
              <a:endParaRPr lang="zh-CN" altLang="en-US" sz="2000" b="0" dirty="0">
                <a:solidFill>
                  <a:schemeClr val="bg2"/>
                </a:solidFill>
                <a:latin typeface="+mn-ea"/>
                <a:ea typeface="+mn-ea"/>
              </a:endParaRPr>
            </a:p>
          </p:txBody>
        </p:sp>
      </p:grpSp>
      <p:sp>
        <p:nvSpPr>
          <p:cNvPr id="4" name="矩形 3"/>
          <p:cNvSpPr/>
          <p:nvPr/>
        </p:nvSpPr>
        <p:spPr>
          <a:xfrm>
            <a:off x="23795" y="425075"/>
            <a:ext cx="2459973" cy="507831"/>
          </a:xfrm>
          <a:prstGeom prst="rect">
            <a:avLst/>
          </a:prstGeom>
        </p:spPr>
        <p:txBody>
          <a:bodyPr wrap="square">
            <a:spAutoFit/>
          </a:bodyPr>
          <a:lstStyle/>
          <a:p>
            <a:pPr>
              <a:lnSpc>
                <a:spcPct val="150000"/>
              </a:lnSpc>
            </a:pPr>
            <a:r>
              <a:rPr lang="en-US" altLang="zh-CN" b="1" dirty="0" smtClean="0">
                <a:solidFill>
                  <a:schemeClr val="bg2"/>
                </a:solidFill>
                <a:latin typeface="+mn-ea"/>
              </a:rPr>
              <a:t>9.6.3 </a:t>
            </a:r>
            <a:r>
              <a:rPr lang="en-US" altLang="zh-CN" b="1" dirty="0">
                <a:solidFill>
                  <a:schemeClr val="bg2"/>
                </a:solidFill>
                <a:latin typeface="+mn-ea"/>
              </a:rPr>
              <a:t>WPA</a:t>
            </a:r>
            <a:r>
              <a:rPr lang="zh-CN" altLang="en-US" b="1" dirty="0">
                <a:solidFill>
                  <a:schemeClr val="bg2"/>
                </a:solidFill>
                <a:latin typeface="+mn-ea"/>
              </a:rPr>
              <a:t>安全机制</a:t>
            </a:r>
            <a:endParaRPr lang="en-US" altLang="zh-CN" b="1" dirty="0">
              <a:solidFill>
                <a:schemeClr val="bg2"/>
              </a:solidFill>
              <a:latin typeface="+mn-ea"/>
            </a:endParaRPr>
          </a:p>
        </p:txBody>
      </p:sp>
      <p:sp>
        <p:nvSpPr>
          <p:cNvPr id="8" name="五边形 7"/>
          <p:cNvSpPr/>
          <p:nvPr/>
        </p:nvSpPr>
        <p:spPr>
          <a:xfrm>
            <a:off x="-9619" y="1268760"/>
            <a:ext cx="2637404"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bg2"/>
                </a:solidFill>
              </a:rPr>
              <a:t> WPA/WPA2 </a:t>
            </a:r>
            <a:r>
              <a:rPr lang="zh-CN" altLang="zh-CN" sz="1600" dirty="0">
                <a:solidFill>
                  <a:schemeClr val="bg2"/>
                </a:solidFill>
              </a:rPr>
              <a:t>的安全机制</a:t>
            </a:r>
            <a:endParaRPr lang="zh-CN" altLang="en-US" sz="1600" dirty="0">
              <a:solidFill>
                <a:schemeClr val="bg2"/>
              </a:solidFill>
            </a:endParaRPr>
          </a:p>
        </p:txBody>
      </p:sp>
    </p:spTree>
    <p:extLst>
      <p:ext uri="{BB962C8B-B14F-4D97-AF65-F5344CB8AC3E}">
        <p14:creationId xmlns:p14="http://schemas.microsoft.com/office/powerpoint/2010/main" val="35937259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79512" y="2071308"/>
            <a:ext cx="8712968" cy="3527772"/>
          </a:xfrm>
        </p:spPr>
        <p:txBody>
          <a:bodyPr>
            <a:normAutofit fontScale="92500" lnSpcReduction="10000"/>
          </a:bodyPr>
          <a:lstStyle/>
          <a:p>
            <a:pPr>
              <a:lnSpc>
                <a:spcPct val="150000"/>
              </a:lnSpc>
              <a:buFont typeface="Wingdings" panose="05000000000000000000" pitchFamily="2" charset="2"/>
              <a:buChar char="n"/>
            </a:pPr>
            <a:r>
              <a:rPr lang="en-US" altLang="zh-CN" sz="1800" dirty="0">
                <a:solidFill>
                  <a:schemeClr val="accent4">
                    <a:lumMod val="75000"/>
                  </a:schemeClr>
                </a:solidFill>
                <a:latin typeface="+mn-ea"/>
              </a:rPr>
              <a:t>802.1x</a:t>
            </a:r>
            <a:r>
              <a:rPr lang="zh-CN" altLang="zh-CN" sz="1800" dirty="0">
                <a:solidFill>
                  <a:schemeClr val="accent4">
                    <a:lumMod val="75000"/>
                  </a:schemeClr>
                </a:solidFill>
                <a:latin typeface="+mn-ea"/>
              </a:rPr>
              <a:t>协议是基于</a:t>
            </a:r>
            <a:r>
              <a:rPr lang="en-US" altLang="zh-CN" sz="1800" dirty="0">
                <a:solidFill>
                  <a:schemeClr val="accent4">
                    <a:lumMod val="75000"/>
                  </a:schemeClr>
                </a:solidFill>
                <a:latin typeface="+mn-ea"/>
              </a:rPr>
              <a:t>Client/Server</a:t>
            </a:r>
            <a:r>
              <a:rPr lang="zh-CN" altLang="zh-CN" sz="1800" dirty="0">
                <a:solidFill>
                  <a:schemeClr val="accent4">
                    <a:lumMod val="75000"/>
                  </a:schemeClr>
                </a:solidFill>
                <a:latin typeface="+mn-ea"/>
              </a:rPr>
              <a:t>的访问控制和认证协议。它可以限制未经授权的用户</a:t>
            </a:r>
            <a:r>
              <a:rPr lang="en-US" altLang="zh-CN" sz="1800" dirty="0">
                <a:solidFill>
                  <a:schemeClr val="accent4">
                    <a:lumMod val="75000"/>
                  </a:schemeClr>
                </a:solidFill>
                <a:latin typeface="+mn-ea"/>
              </a:rPr>
              <a:t>/</a:t>
            </a:r>
            <a:r>
              <a:rPr lang="zh-CN" altLang="zh-CN" sz="1800" dirty="0">
                <a:solidFill>
                  <a:schemeClr val="accent4">
                    <a:lumMod val="75000"/>
                  </a:schemeClr>
                </a:solidFill>
                <a:latin typeface="+mn-ea"/>
              </a:rPr>
              <a:t>设备通过接入端口</a:t>
            </a:r>
            <a:r>
              <a:rPr lang="en-US" altLang="zh-CN" sz="1800" dirty="0">
                <a:solidFill>
                  <a:schemeClr val="accent4">
                    <a:lumMod val="75000"/>
                  </a:schemeClr>
                </a:solidFill>
                <a:latin typeface="+mn-ea"/>
              </a:rPr>
              <a:t>(access port)</a:t>
            </a:r>
            <a:r>
              <a:rPr lang="zh-CN" altLang="zh-CN" sz="1800" dirty="0">
                <a:solidFill>
                  <a:schemeClr val="accent4">
                    <a:lumMod val="75000"/>
                  </a:schemeClr>
                </a:solidFill>
                <a:latin typeface="+mn-ea"/>
              </a:rPr>
              <a:t>访问</a:t>
            </a:r>
            <a:r>
              <a:rPr lang="en-US" altLang="zh-CN" sz="1800" dirty="0">
                <a:solidFill>
                  <a:schemeClr val="accent4">
                    <a:lumMod val="75000"/>
                  </a:schemeClr>
                </a:solidFill>
                <a:latin typeface="+mn-ea"/>
              </a:rPr>
              <a:t>LAN/WLAN</a:t>
            </a:r>
            <a:r>
              <a:rPr lang="zh-CN" altLang="zh-CN" sz="1800" dirty="0">
                <a:solidFill>
                  <a:schemeClr val="accent4">
                    <a:lumMod val="75000"/>
                  </a:schemeClr>
                </a:solidFill>
                <a:latin typeface="+mn-ea"/>
              </a:rPr>
              <a:t>。在获得交换机或</a:t>
            </a:r>
            <a:r>
              <a:rPr lang="en-US" altLang="zh-CN" sz="1800" dirty="0">
                <a:solidFill>
                  <a:schemeClr val="accent4">
                    <a:lumMod val="75000"/>
                  </a:schemeClr>
                </a:solidFill>
                <a:latin typeface="+mn-ea"/>
              </a:rPr>
              <a:t>LAN</a:t>
            </a:r>
            <a:r>
              <a:rPr lang="zh-CN" altLang="zh-CN" sz="1800" dirty="0">
                <a:solidFill>
                  <a:schemeClr val="accent4">
                    <a:lumMod val="75000"/>
                  </a:schemeClr>
                </a:solidFill>
                <a:latin typeface="+mn-ea"/>
              </a:rPr>
              <a:t>提供的各种业务之前，</a:t>
            </a:r>
            <a:r>
              <a:rPr lang="en-US" altLang="zh-CN" sz="1800" dirty="0">
                <a:solidFill>
                  <a:schemeClr val="accent4">
                    <a:lumMod val="75000"/>
                  </a:schemeClr>
                </a:solidFill>
                <a:latin typeface="+mn-ea"/>
              </a:rPr>
              <a:t>802.1x</a:t>
            </a:r>
            <a:r>
              <a:rPr lang="zh-CN" altLang="zh-CN" sz="1800" dirty="0">
                <a:solidFill>
                  <a:schemeClr val="accent4">
                    <a:lumMod val="75000"/>
                  </a:schemeClr>
                </a:solidFill>
                <a:latin typeface="+mn-ea"/>
              </a:rPr>
              <a:t>对连接到交换机端口上的用户</a:t>
            </a:r>
            <a:r>
              <a:rPr lang="en-US" altLang="zh-CN" sz="1800" dirty="0">
                <a:solidFill>
                  <a:schemeClr val="accent4">
                    <a:lumMod val="75000"/>
                  </a:schemeClr>
                </a:solidFill>
                <a:latin typeface="+mn-ea"/>
              </a:rPr>
              <a:t>/</a:t>
            </a:r>
            <a:r>
              <a:rPr lang="zh-CN" altLang="zh-CN" sz="1800" dirty="0">
                <a:solidFill>
                  <a:schemeClr val="accent4">
                    <a:lumMod val="75000"/>
                  </a:schemeClr>
                </a:solidFill>
                <a:latin typeface="+mn-ea"/>
              </a:rPr>
              <a:t>设备进行认证。在认证通过之前，</a:t>
            </a:r>
            <a:r>
              <a:rPr lang="en-US" altLang="zh-CN" sz="1800" dirty="0">
                <a:solidFill>
                  <a:schemeClr val="accent4">
                    <a:lumMod val="75000"/>
                  </a:schemeClr>
                </a:solidFill>
                <a:latin typeface="+mn-ea"/>
              </a:rPr>
              <a:t>802.1x</a:t>
            </a:r>
            <a:r>
              <a:rPr lang="zh-CN" altLang="zh-CN" sz="1800" dirty="0">
                <a:solidFill>
                  <a:schemeClr val="accent4">
                    <a:lumMod val="75000"/>
                  </a:schemeClr>
                </a:solidFill>
                <a:latin typeface="+mn-ea"/>
              </a:rPr>
              <a:t>只允许</a:t>
            </a:r>
            <a:r>
              <a:rPr lang="en-US" altLang="zh-CN" sz="1800" dirty="0" err="1">
                <a:solidFill>
                  <a:schemeClr val="accent4">
                    <a:lumMod val="75000"/>
                  </a:schemeClr>
                </a:solidFill>
                <a:latin typeface="+mn-ea"/>
              </a:rPr>
              <a:t>EAPoL</a:t>
            </a:r>
            <a:r>
              <a:rPr lang="zh-CN" altLang="zh-CN" sz="1800" dirty="0">
                <a:solidFill>
                  <a:schemeClr val="accent4">
                    <a:lumMod val="75000"/>
                  </a:schemeClr>
                </a:solidFill>
                <a:latin typeface="+mn-ea"/>
              </a:rPr>
              <a:t>（基于局域网的扩展认证协议）数据通过设备连接的交换机端口；认证通过以后，正常的数据可以顺利地通过以太网端口。</a:t>
            </a:r>
          </a:p>
          <a:p>
            <a:pPr>
              <a:lnSpc>
                <a:spcPct val="150000"/>
              </a:lnSpc>
              <a:buFont typeface="Wingdings" panose="05000000000000000000" pitchFamily="2" charset="2"/>
              <a:buChar char="n"/>
            </a:pPr>
            <a:r>
              <a:rPr lang="zh-CN" altLang="zh-CN" sz="1800" dirty="0">
                <a:solidFill>
                  <a:schemeClr val="accent4">
                    <a:lumMod val="75000"/>
                  </a:schemeClr>
                </a:solidFill>
                <a:latin typeface="+mn-ea"/>
              </a:rPr>
              <a:t>网络访问技术的核心部分是</a:t>
            </a:r>
            <a:r>
              <a:rPr lang="en-US" altLang="zh-CN" sz="1800" dirty="0">
                <a:solidFill>
                  <a:schemeClr val="accent4">
                    <a:lumMod val="75000"/>
                  </a:schemeClr>
                </a:solidFill>
                <a:latin typeface="+mn-ea"/>
              </a:rPr>
              <a:t>EAP</a:t>
            </a:r>
            <a:r>
              <a:rPr lang="zh-CN" altLang="zh-CN" sz="1800" dirty="0">
                <a:solidFill>
                  <a:schemeClr val="accent4">
                    <a:lumMod val="75000"/>
                  </a:schemeClr>
                </a:solidFill>
                <a:latin typeface="+mn-ea"/>
              </a:rPr>
              <a:t>（端口访问实体）。在访问控制流程中，端口访问实体包含</a:t>
            </a:r>
            <a:r>
              <a:rPr lang="en-US" altLang="zh-CN" sz="1800" dirty="0">
                <a:solidFill>
                  <a:schemeClr val="accent4">
                    <a:lumMod val="75000"/>
                  </a:schemeClr>
                </a:solidFill>
                <a:latin typeface="+mn-ea"/>
              </a:rPr>
              <a:t>3</a:t>
            </a:r>
            <a:r>
              <a:rPr lang="zh-CN" altLang="zh-CN" sz="1800" dirty="0">
                <a:solidFill>
                  <a:schemeClr val="accent4">
                    <a:lumMod val="75000"/>
                  </a:schemeClr>
                </a:solidFill>
                <a:latin typeface="+mn-ea"/>
              </a:rPr>
              <a:t>部分：认证者</a:t>
            </a:r>
            <a:r>
              <a:rPr lang="en-US" altLang="zh-CN" sz="1800" dirty="0">
                <a:solidFill>
                  <a:schemeClr val="accent4">
                    <a:lumMod val="75000"/>
                  </a:schemeClr>
                </a:solidFill>
                <a:latin typeface="+mn-ea"/>
              </a:rPr>
              <a:t>--</a:t>
            </a:r>
            <a:r>
              <a:rPr lang="zh-CN" altLang="zh-CN" sz="1800" dirty="0">
                <a:solidFill>
                  <a:schemeClr val="accent4">
                    <a:lumMod val="75000"/>
                  </a:schemeClr>
                </a:solidFill>
                <a:latin typeface="+mn-ea"/>
              </a:rPr>
              <a:t>对接入的用户</a:t>
            </a:r>
            <a:r>
              <a:rPr lang="en-US" altLang="zh-CN" sz="1800" dirty="0">
                <a:solidFill>
                  <a:schemeClr val="accent4">
                    <a:lumMod val="75000"/>
                  </a:schemeClr>
                </a:solidFill>
                <a:latin typeface="+mn-ea"/>
              </a:rPr>
              <a:t>/</a:t>
            </a:r>
            <a:r>
              <a:rPr lang="zh-CN" altLang="zh-CN" sz="1800" dirty="0">
                <a:solidFill>
                  <a:schemeClr val="accent4">
                    <a:lumMod val="75000"/>
                  </a:schemeClr>
                </a:solidFill>
                <a:latin typeface="+mn-ea"/>
              </a:rPr>
              <a:t>设备进行认证的端口；请求者</a:t>
            </a:r>
            <a:r>
              <a:rPr lang="en-US" altLang="zh-CN" sz="1800" dirty="0">
                <a:solidFill>
                  <a:schemeClr val="accent4">
                    <a:lumMod val="75000"/>
                  </a:schemeClr>
                </a:solidFill>
                <a:latin typeface="+mn-ea"/>
              </a:rPr>
              <a:t>--</a:t>
            </a:r>
            <a:r>
              <a:rPr lang="zh-CN" altLang="zh-CN" sz="1800" dirty="0">
                <a:solidFill>
                  <a:schemeClr val="accent4">
                    <a:lumMod val="75000"/>
                  </a:schemeClr>
                </a:solidFill>
                <a:latin typeface="+mn-ea"/>
              </a:rPr>
              <a:t>被认证的用户</a:t>
            </a:r>
            <a:r>
              <a:rPr lang="en-US" altLang="zh-CN" sz="1800" dirty="0">
                <a:solidFill>
                  <a:schemeClr val="accent4">
                    <a:lumMod val="75000"/>
                  </a:schemeClr>
                </a:solidFill>
                <a:latin typeface="+mn-ea"/>
              </a:rPr>
              <a:t>/</a:t>
            </a:r>
            <a:r>
              <a:rPr lang="zh-CN" altLang="zh-CN" sz="1800" dirty="0">
                <a:solidFill>
                  <a:schemeClr val="accent4">
                    <a:lumMod val="75000"/>
                  </a:schemeClr>
                </a:solidFill>
                <a:latin typeface="+mn-ea"/>
              </a:rPr>
              <a:t>设备；认证服务器</a:t>
            </a:r>
            <a:r>
              <a:rPr lang="en-US" altLang="zh-CN" sz="1800" dirty="0">
                <a:solidFill>
                  <a:schemeClr val="accent4">
                    <a:lumMod val="75000"/>
                  </a:schemeClr>
                </a:solidFill>
                <a:latin typeface="+mn-ea"/>
              </a:rPr>
              <a:t>--</a:t>
            </a:r>
            <a:r>
              <a:rPr lang="zh-CN" altLang="zh-CN" sz="1800" dirty="0">
                <a:solidFill>
                  <a:schemeClr val="accent4">
                    <a:lumMod val="75000"/>
                  </a:schemeClr>
                </a:solidFill>
                <a:latin typeface="+mn-ea"/>
              </a:rPr>
              <a:t>根据认证者的信息，对请求访问网络资源的用户</a:t>
            </a:r>
            <a:r>
              <a:rPr lang="en-US" altLang="zh-CN" sz="1800" dirty="0">
                <a:solidFill>
                  <a:schemeClr val="accent4">
                    <a:lumMod val="75000"/>
                  </a:schemeClr>
                </a:solidFill>
                <a:latin typeface="+mn-ea"/>
              </a:rPr>
              <a:t>/</a:t>
            </a:r>
            <a:r>
              <a:rPr lang="zh-CN" altLang="zh-CN" sz="1800" dirty="0">
                <a:solidFill>
                  <a:schemeClr val="accent4">
                    <a:lumMod val="75000"/>
                  </a:schemeClr>
                </a:solidFill>
                <a:latin typeface="+mn-ea"/>
              </a:rPr>
              <a:t>设备进行实际认证功能的设备。</a:t>
            </a:r>
          </a:p>
          <a:p>
            <a:pPr>
              <a:lnSpc>
                <a:spcPct val="150000"/>
              </a:lnSpc>
              <a:buFont typeface="Wingdings" panose="05000000000000000000" pitchFamily="2" charset="2"/>
              <a:buChar char="n"/>
            </a:pPr>
            <a:endParaRPr lang="zh-CN" altLang="en-US" sz="1800" dirty="0">
              <a:solidFill>
                <a:schemeClr val="accent4">
                  <a:lumMod val="75000"/>
                </a:schemeClr>
              </a:solidFill>
              <a:latin typeface="+mn-ea"/>
            </a:endParaRPr>
          </a:p>
        </p:txBody>
      </p:sp>
      <p:sp>
        <p:nvSpPr>
          <p:cNvPr id="3" name="TextBox 16"/>
          <p:cNvSpPr txBox="1"/>
          <p:nvPr/>
        </p:nvSpPr>
        <p:spPr>
          <a:xfrm>
            <a:off x="2208583"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6</a:t>
            </a:r>
            <a:r>
              <a:rPr lang="zh-CN" altLang="en-US" dirty="0" smtClean="0">
                <a:solidFill>
                  <a:schemeClr val="bg2"/>
                </a:solidFill>
              </a:rPr>
              <a:t>节 无线接入安全技术</a:t>
            </a:r>
            <a:endParaRPr lang="zh-CN" altLang="en-US" dirty="0">
              <a:solidFill>
                <a:schemeClr val="bg2"/>
              </a:solidFill>
            </a:endParaRPr>
          </a:p>
        </p:txBody>
      </p:sp>
      <p:grpSp>
        <p:nvGrpSpPr>
          <p:cNvPr id="5" name="组合 4"/>
          <p:cNvGrpSpPr/>
          <p:nvPr/>
        </p:nvGrpSpPr>
        <p:grpSpPr>
          <a:xfrm>
            <a:off x="-13448" y="404664"/>
            <a:ext cx="3937376" cy="548655"/>
            <a:chOff x="0" y="1080145"/>
            <a:chExt cx="3131840" cy="548655"/>
          </a:xfrm>
        </p:grpSpPr>
        <p:sp>
          <p:nvSpPr>
            <p:cNvPr id="6" name="五边形 5"/>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7"/>
            <p:cNvSpPr txBox="1"/>
            <p:nvPr/>
          </p:nvSpPr>
          <p:spPr>
            <a:xfrm>
              <a:off x="31343" y="1154417"/>
              <a:ext cx="2753904" cy="400110"/>
            </a:xfrm>
            <a:prstGeom prst="rect">
              <a:avLst/>
            </a:prstGeom>
            <a:noFill/>
          </p:spPr>
          <p:txBody>
            <a:bodyPr wrap="square" rtlCol="0">
              <a:spAutoFit/>
            </a:bodyPr>
            <a:lstStyle/>
            <a:p>
              <a:endParaRPr lang="zh-CN" altLang="en-US" sz="2000" b="0" dirty="0">
                <a:solidFill>
                  <a:schemeClr val="bg2"/>
                </a:solidFill>
                <a:latin typeface="+mn-ea"/>
                <a:ea typeface="+mn-ea"/>
              </a:endParaRPr>
            </a:p>
          </p:txBody>
        </p:sp>
      </p:grpSp>
      <p:sp>
        <p:nvSpPr>
          <p:cNvPr id="4" name="矩形 3"/>
          <p:cNvSpPr/>
          <p:nvPr/>
        </p:nvSpPr>
        <p:spPr>
          <a:xfrm>
            <a:off x="23795" y="425075"/>
            <a:ext cx="3684108" cy="507831"/>
          </a:xfrm>
          <a:prstGeom prst="rect">
            <a:avLst/>
          </a:prstGeom>
        </p:spPr>
        <p:txBody>
          <a:bodyPr wrap="square">
            <a:spAutoFit/>
          </a:bodyPr>
          <a:lstStyle/>
          <a:p>
            <a:pPr>
              <a:lnSpc>
                <a:spcPct val="150000"/>
              </a:lnSpc>
            </a:pPr>
            <a:r>
              <a:rPr lang="en-US" altLang="zh-CN" b="1" dirty="0" smtClean="0">
                <a:solidFill>
                  <a:schemeClr val="bg2"/>
                </a:solidFill>
                <a:latin typeface="+mn-ea"/>
              </a:rPr>
              <a:t>9.6.4  IEEE </a:t>
            </a:r>
            <a:r>
              <a:rPr lang="en-US" altLang="zh-CN" b="1" dirty="0">
                <a:solidFill>
                  <a:schemeClr val="bg2"/>
                </a:solidFill>
                <a:latin typeface="+mn-ea"/>
              </a:rPr>
              <a:t>802.1X EAP</a:t>
            </a:r>
            <a:r>
              <a:rPr lang="zh-CN" altLang="en-US" b="1" dirty="0">
                <a:solidFill>
                  <a:schemeClr val="bg2"/>
                </a:solidFill>
                <a:latin typeface="+mn-ea"/>
              </a:rPr>
              <a:t>认证机制</a:t>
            </a:r>
            <a:endParaRPr lang="en-US" altLang="zh-CN" b="1" dirty="0">
              <a:solidFill>
                <a:schemeClr val="bg2"/>
              </a:solidFill>
              <a:latin typeface="+mn-ea"/>
            </a:endParaRPr>
          </a:p>
        </p:txBody>
      </p:sp>
      <p:sp>
        <p:nvSpPr>
          <p:cNvPr id="8" name="五边形 7"/>
          <p:cNvSpPr/>
          <p:nvPr/>
        </p:nvSpPr>
        <p:spPr>
          <a:xfrm>
            <a:off x="-9619" y="1268760"/>
            <a:ext cx="1341259"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概述</a:t>
            </a:r>
            <a:endParaRPr lang="zh-CN" altLang="en-US" sz="1600" dirty="0">
              <a:solidFill>
                <a:schemeClr val="bg2"/>
              </a:solidFill>
            </a:endParaRPr>
          </a:p>
        </p:txBody>
      </p:sp>
    </p:spTree>
    <p:extLst>
      <p:ext uri="{BB962C8B-B14F-4D97-AF65-F5344CB8AC3E}">
        <p14:creationId xmlns:p14="http://schemas.microsoft.com/office/powerpoint/2010/main" val="1285362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251520" y="1772816"/>
            <a:ext cx="8640960" cy="4318196"/>
          </a:xfrm>
        </p:spPr>
        <p:txBody>
          <a:bodyPr>
            <a:noAutofit/>
          </a:bodyPr>
          <a:lstStyle/>
          <a:p>
            <a:pPr>
              <a:buFont typeface="Wingdings" panose="05000000000000000000" pitchFamily="2" charset="2"/>
              <a:buChar char="n"/>
            </a:pPr>
            <a:r>
              <a:rPr lang="zh-CN" altLang="zh-CN" sz="1600" dirty="0" smtClean="0">
                <a:solidFill>
                  <a:schemeClr val="accent4">
                    <a:lumMod val="75000"/>
                  </a:schemeClr>
                </a:solidFill>
                <a:latin typeface="+mn-ea"/>
              </a:rPr>
              <a:t>当</a:t>
            </a:r>
            <a:r>
              <a:rPr lang="zh-CN" altLang="zh-CN" sz="1600" dirty="0">
                <a:solidFill>
                  <a:schemeClr val="accent4">
                    <a:lumMod val="75000"/>
                  </a:schemeClr>
                </a:solidFill>
                <a:latin typeface="+mn-ea"/>
              </a:rPr>
              <a:t>用户有上网需求时打开</a:t>
            </a:r>
            <a:r>
              <a:rPr lang="en-US" altLang="zh-CN" sz="1600" dirty="0">
                <a:solidFill>
                  <a:schemeClr val="accent4">
                    <a:lumMod val="75000"/>
                  </a:schemeClr>
                </a:solidFill>
                <a:latin typeface="+mn-ea"/>
              </a:rPr>
              <a:t>802.1X</a:t>
            </a:r>
            <a:r>
              <a:rPr lang="zh-CN" altLang="zh-CN" sz="1600" dirty="0">
                <a:solidFill>
                  <a:schemeClr val="accent4">
                    <a:lumMod val="75000"/>
                  </a:schemeClr>
                </a:solidFill>
                <a:latin typeface="+mn-ea"/>
              </a:rPr>
              <a:t>客户端程序，输入已经申请、登记过的用户名和口令，发起连接请求。此时，客户端程序将发出请求认证的报文给交换机，开始启动一次认证过程。 </a:t>
            </a:r>
          </a:p>
          <a:p>
            <a:pPr>
              <a:buFont typeface="Wingdings" panose="05000000000000000000" pitchFamily="2" charset="2"/>
              <a:buChar char="n"/>
            </a:pPr>
            <a:r>
              <a:rPr lang="zh-CN" altLang="zh-CN" sz="1600" dirty="0" smtClean="0">
                <a:solidFill>
                  <a:schemeClr val="accent4">
                    <a:lumMod val="75000"/>
                  </a:schemeClr>
                </a:solidFill>
                <a:latin typeface="+mn-ea"/>
              </a:rPr>
              <a:t>交换机</a:t>
            </a:r>
            <a:r>
              <a:rPr lang="zh-CN" altLang="zh-CN" sz="1600" dirty="0">
                <a:solidFill>
                  <a:schemeClr val="accent4">
                    <a:lumMod val="75000"/>
                  </a:schemeClr>
                </a:solidFill>
                <a:latin typeface="+mn-ea"/>
              </a:rPr>
              <a:t>收到请求认证的数据帧后，将发出一个请求帧要求用户的客户端程序将输入的用户名送上来。</a:t>
            </a:r>
            <a:r>
              <a:rPr lang="en-US" altLang="zh-CN" sz="1600" dirty="0">
                <a:solidFill>
                  <a:schemeClr val="accent4">
                    <a:lumMod val="75000"/>
                  </a:schemeClr>
                </a:solidFill>
                <a:latin typeface="+mn-ea"/>
              </a:rPr>
              <a:t> </a:t>
            </a:r>
            <a:endParaRPr lang="zh-CN" altLang="zh-CN" sz="1600" dirty="0">
              <a:solidFill>
                <a:schemeClr val="accent4">
                  <a:lumMod val="75000"/>
                </a:schemeClr>
              </a:solidFill>
              <a:latin typeface="+mn-ea"/>
            </a:endParaRPr>
          </a:p>
          <a:p>
            <a:pPr>
              <a:buFont typeface="Wingdings" panose="05000000000000000000" pitchFamily="2" charset="2"/>
              <a:buChar char="n"/>
            </a:pPr>
            <a:r>
              <a:rPr lang="zh-CN" altLang="zh-CN" sz="1600" dirty="0" smtClean="0">
                <a:solidFill>
                  <a:schemeClr val="accent4">
                    <a:lumMod val="75000"/>
                  </a:schemeClr>
                </a:solidFill>
                <a:latin typeface="+mn-ea"/>
              </a:rPr>
              <a:t>客户端</a:t>
            </a:r>
            <a:r>
              <a:rPr lang="zh-CN" altLang="zh-CN" sz="1600" dirty="0">
                <a:solidFill>
                  <a:schemeClr val="accent4">
                    <a:lumMod val="75000"/>
                  </a:schemeClr>
                </a:solidFill>
                <a:latin typeface="+mn-ea"/>
              </a:rPr>
              <a:t>程序响应交换机发出的请求，将用户名信息通过数据帧送给交换机。交换机将客户端送上来的数据帧经过封包处理后送给认证服务器进行处理。</a:t>
            </a:r>
            <a:r>
              <a:rPr lang="en-US" altLang="zh-CN" sz="1600" dirty="0">
                <a:solidFill>
                  <a:schemeClr val="accent4">
                    <a:lumMod val="75000"/>
                  </a:schemeClr>
                </a:solidFill>
                <a:latin typeface="+mn-ea"/>
              </a:rPr>
              <a:t> </a:t>
            </a:r>
            <a:endParaRPr lang="zh-CN" altLang="zh-CN" sz="1600" dirty="0">
              <a:solidFill>
                <a:schemeClr val="accent4">
                  <a:lumMod val="75000"/>
                </a:schemeClr>
              </a:solidFill>
              <a:latin typeface="+mn-ea"/>
            </a:endParaRPr>
          </a:p>
          <a:p>
            <a:pPr>
              <a:buFont typeface="Wingdings" panose="05000000000000000000" pitchFamily="2" charset="2"/>
              <a:buChar char="n"/>
            </a:pPr>
            <a:r>
              <a:rPr lang="zh-CN" altLang="zh-CN" sz="1600" dirty="0" smtClean="0">
                <a:solidFill>
                  <a:schemeClr val="accent4">
                    <a:lumMod val="75000"/>
                  </a:schemeClr>
                </a:solidFill>
                <a:latin typeface="+mn-ea"/>
              </a:rPr>
              <a:t>认证</a:t>
            </a:r>
            <a:r>
              <a:rPr lang="zh-CN" altLang="zh-CN" sz="1600" dirty="0">
                <a:solidFill>
                  <a:schemeClr val="accent4">
                    <a:lumMod val="75000"/>
                  </a:schemeClr>
                </a:solidFill>
                <a:latin typeface="+mn-ea"/>
              </a:rPr>
              <a:t>服务器收到交换机转发上来的用户名信息后，将该信息与数据库中的用户名表相比对，找到该用户名对应的口令信息，用随机生成的一个加密字对它进行加密处理，同时也将此加密字传送给交换机，由交换机传给客户端程序。</a:t>
            </a:r>
            <a:r>
              <a:rPr lang="en-US" altLang="zh-CN" sz="1600" dirty="0">
                <a:solidFill>
                  <a:schemeClr val="accent4">
                    <a:lumMod val="75000"/>
                  </a:schemeClr>
                </a:solidFill>
                <a:latin typeface="+mn-ea"/>
              </a:rPr>
              <a:t> </a:t>
            </a:r>
            <a:endParaRPr lang="zh-CN" altLang="zh-CN" sz="1600" dirty="0">
              <a:solidFill>
                <a:schemeClr val="accent4">
                  <a:lumMod val="75000"/>
                </a:schemeClr>
              </a:solidFill>
              <a:latin typeface="+mn-ea"/>
            </a:endParaRPr>
          </a:p>
          <a:p>
            <a:pPr>
              <a:buFont typeface="Wingdings" panose="05000000000000000000" pitchFamily="2" charset="2"/>
              <a:buChar char="n"/>
            </a:pPr>
            <a:r>
              <a:rPr lang="zh-CN" altLang="zh-CN" sz="1600" dirty="0" smtClean="0">
                <a:solidFill>
                  <a:schemeClr val="accent4">
                    <a:lumMod val="75000"/>
                  </a:schemeClr>
                </a:solidFill>
                <a:latin typeface="+mn-ea"/>
              </a:rPr>
              <a:t>客户端</a:t>
            </a:r>
            <a:r>
              <a:rPr lang="zh-CN" altLang="zh-CN" sz="1600" dirty="0">
                <a:solidFill>
                  <a:schemeClr val="accent4">
                    <a:lumMod val="75000"/>
                  </a:schemeClr>
                </a:solidFill>
                <a:latin typeface="+mn-ea"/>
              </a:rPr>
              <a:t>程序收到由交换机传来的加密字后，用该加密字对口令部分进行加密处理（此种加密算法通常是不可逆的），并通过交换机传给认证服务器。</a:t>
            </a:r>
            <a:r>
              <a:rPr lang="en-US" altLang="zh-CN" sz="1600" dirty="0">
                <a:solidFill>
                  <a:schemeClr val="accent4">
                    <a:lumMod val="75000"/>
                  </a:schemeClr>
                </a:solidFill>
                <a:latin typeface="+mn-ea"/>
              </a:rPr>
              <a:t> </a:t>
            </a:r>
            <a:endParaRPr lang="zh-CN" altLang="zh-CN" sz="1600" dirty="0">
              <a:solidFill>
                <a:schemeClr val="accent4">
                  <a:lumMod val="75000"/>
                </a:schemeClr>
              </a:solidFill>
              <a:latin typeface="+mn-ea"/>
            </a:endParaRPr>
          </a:p>
          <a:p>
            <a:pPr>
              <a:buFont typeface="Wingdings" panose="05000000000000000000" pitchFamily="2" charset="2"/>
              <a:buChar char="n"/>
            </a:pPr>
            <a:r>
              <a:rPr lang="zh-CN" altLang="zh-CN" sz="1600" dirty="0" smtClean="0">
                <a:solidFill>
                  <a:schemeClr val="accent4">
                    <a:lumMod val="75000"/>
                  </a:schemeClr>
                </a:solidFill>
                <a:latin typeface="+mn-ea"/>
              </a:rPr>
              <a:t>认证</a:t>
            </a:r>
            <a:r>
              <a:rPr lang="zh-CN" altLang="zh-CN" sz="1600" dirty="0">
                <a:solidFill>
                  <a:schemeClr val="accent4">
                    <a:lumMod val="75000"/>
                  </a:schemeClr>
                </a:solidFill>
                <a:latin typeface="+mn-ea"/>
              </a:rPr>
              <a:t>服务器将送上来的加密后的口令信息和其自己经过加密运算后的口令信息进行对比，如果相同，则认为该用户为合法用户，反馈认证通过的消息，并向交换机发出打开端口的指令，允许用户的业务流通过端口访问网络。否则，反馈认证失败的消息，并保持交换机端口的关闭状态，只允许认证信息数据通过而不允许业务数据通过。</a:t>
            </a:r>
          </a:p>
          <a:p>
            <a:pPr>
              <a:buFont typeface="Wingdings" panose="05000000000000000000" pitchFamily="2" charset="2"/>
              <a:buChar char="n"/>
            </a:pPr>
            <a:endParaRPr lang="zh-CN" altLang="en-US" sz="1600" dirty="0">
              <a:solidFill>
                <a:schemeClr val="accent4">
                  <a:lumMod val="75000"/>
                </a:schemeClr>
              </a:solidFill>
              <a:latin typeface="+mn-ea"/>
            </a:endParaRPr>
          </a:p>
        </p:txBody>
      </p:sp>
      <p:sp>
        <p:nvSpPr>
          <p:cNvPr id="3" name="TextBox 16"/>
          <p:cNvSpPr txBox="1"/>
          <p:nvPr/>
        </p:nvSpPr>
        <p:spPr>
          <a:xfrm>
            <a:off x="2208583"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6</a:t>
            </a:r>
            <a:r>
              <a:rPr lang="zh-CN" altLang="en-US" dirty="0" smtClean="0">
                <a:solidFill>
                  <a:schemeClr val="bg2"/>
                </a:solidFill>
              </a:rPr>
              <a:t>节 无线接入安全技术</a:t>
            </a:r>
            <a:endParaRPr lang="zh-CN" altLang="en-US" dirty="0">
              <a:solidFill>
                <a:schemeClr val="bg2"/>
              </a:solidFill>
            </a:endParaRPr>
          </a:p>
        </p:txBody>
      </p:sp>
      <p:grpSp>
        <p:nvGrpSpPr>
          <p:cNvPr id="5" name="组合 4"/>
          <p:cNvGrpSpPr/>
          <p:nvPr/>
        </p:nvGrpSpPr>
        <p:grpSpPr>
          <a:xfrm>
            <a:off x="-13448" y="404664"/>
            <a:ext cx="3937376" cy="548655"/>
            <a:chOff x="0" y="1080145"/>
            <a:chExt cx="3131840" cy="548655"/>
          </a:xfrm>
        </p:grpSpPr>
        <p:sp>
          <p:nvSpPr>
            <p:cNvPr id="6" name="五边形 5"/>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7"/>
            <p:cNvSpPr txBox="1"/>
            <p:nvPr/>
          </p:nvSpPr>
          <p:spPr>
            <a:xfrm>
              <a:off x="31343" y="1154417"/>
              <a:ext cx="2753904" cy="400110"/>
            </a:xfrm>
            <a:prstGeom prst="rect">
              <a:avLst/>
            </a:prstGeom>
            <a:noFill/>
          </p:spPr>
          <p:txBody>
            <a:bodyPr wrap="square" rtlCol="0">
              <a:spAutoFit/>
            </a:bodyPr>
            <a:lstStyle/>
            <a:p>
              <a:endParaRPr lang="zh-CN" altLang="en-US" sz="2000" b="0" dirty="0">
                <a:solidFill>
                  <a:schemeClr val="bg2"/>
                </a:solidFill>
                <a:latin typeface="+mn-ea"/>
                <a:ea typeface="+mn-ea"/>
              </a:endParaRPr>
            </a:p>
          </p:txBody>
        </p:sp>
      </p:grpSp>
      <p:sp>
        <p:nvSpPr>
          <p:cNvPr id="4" name="矩形 3"/>
          <p:cNvSpPr/>
          <p:nvPr/>
        </p:nvSpPr>
        <p:spPr>
          <a:xfrm>
            <a:off x="23795" y="425075"/>
            <a:ext cx="3684108" cy="507831"/>
          </a:xfrm>
          <a:prstGeom prst="rect">
            <a:avLst/>
          </a:prstGeom>
        </p:spPr>
        <p:txBody>
          <a:bodyPr wrap="square">
            <a:spAutoFit/>
          </a:bodyPr>
          <a:lstStyle/>
          <a:p>
            <a:pPr>
              <a:lnSpc>
                <a:spcPct val="150000"/>
              </a:lnSpc>
            </a:pPr>
            <a:r>
              <a:rPr lang="en-US" altLang="zh-CN" b="1" dirty="0" smtClean="0">
                <a:solidFill>
                  <a:schemeClr val="bg2"/>
                </a:solidFill>
                <a:latin typeface="+mn-ea"/>
              </a:rPr>
              <a:t>9.6.4  IEEE </a:t>
            </a:r>
            <a:r>
              <a:rPr lang="en-US" altLang="zh-CN" b="1" dirty="0">
                <a:solidFill>
                  <a:schemeClr val="bg2"/>
                </a:solidFill>
                <a:latin typeface="+mn-ea"/>
              </a:rPr>
              <a:t>802.1X EAP</a:t>
            </a:r>
            <a:r>
              <a:rPr lang="zh-CN" altLang="en-US" b="1" dirty="0">
                <a:solidFill>
                  <a:schemeClr val="bg2"/>
                </a:solidFill>
                <a:latin typeface="+mn-ea"/>
              </a:rPr>
              <a:t>认证机制</a:t>
            </a:r>
            <a:endParaRPr lang="en-US" altLang="zh-CN" b="1" dirty="0">
              <a:solidFill>
                <a:schemeClr val="bg2"/>
              </a:solidFill>
              <a:latin typeface="+mn-ea"/>
            </a:endParaRPr>
          </a:p>
        </p:txBody>
      </p:sp>
      <p:sp>
        <p:nvSpPr>
          <p:cNvPr id="8" name="五边形 7"/>
          <p:cNvSpPr/>
          <p:nvPr/>
        </p:nvSpPr>
        <p:spPr>
          <a:xfrm>
            <a:off x="-9619" y="1268760"/>
            <a:ext cx="1773307"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认证过程</a:t>
            </a:r>
            <a:endParaRPr lang="zh-CN" altLang="en-US" sz="1600" dirty="0">
              <a:solidFill>
                <a:schemeClr val="bg2"/>
              </a:solidFill>
            </a:endParaRPr>
          </a:p>
        </p:txBody>
      </p:sp>
    </p:spTree>
    <p:extLst>
      <p:ext uri="{BB962C8B-B14F-4D97-AF65-F5344CB8AC3E}">
        <p14:creationId xmlns:p14="http://schemas.microsoft.com/office/powerpoint/2010/main" val="68657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23528" y="1988840"/>
            <a:ext cx="8424936" cy="2807692"/>
          </a:xfrm>
        </p:spPr>
        <p:txBody>
          <a:bodyPr>
            <a:noAutofit/>
          </a:bodyPr>
          <a:lstStyle/>
          <a:p>
            <a:pPr marL="0" indent="0">
              <a:lnSpc>
                <a:spcPct val="150000"/>
              </a:lnSpc>
              <a:buNone/>
            </a:pPr>
            <a:r>
              <a:rPr lang="zh-CN" altLang="zh-CN" sz="1800" dirty="0">
                <a:solidFill>
                  <a:schemeClr val="accent4">
                    <a:lumMod val="75000"/>
                  </a:schemeClr>
                </a:solidFill>
                <a:latin typeface="+mn-ea"/>
              </a:rPr>
              <a:t>学者张存博就网络层安全策略在《大众商务》（</a:t>
            </a:r>
            <a:r>
              <a:rPr lang="en-US" altLang="zh-CN" sz="1800" dirty="0">
                <a:solidFill>
                  <a:schemeClr val="accent4">
                    <a:lumMod val="75000"/>
                  </a:schemeClr>
                </a:solidFill>
                <a:latin typeface="+mn-ea"/>
              </a:rPr>
              <a:t>2009</a:t>
            </a:r>
            <a:r>
              <a:rPr lang="zh-CN" altLang="zh-CN" sz="1800" dirty="0">
                <a:solidFill>
                  <a:schemeClr val="accent4">
                    <a:lumMod val="75000"/>
                  </a:schemeClr>
                </a:solidFill>
                <a:latin typeface="+mn-ea"/>
              </a:rPr>
              <a:t>）提出了</a:t>
            </a:r>
            <a:r>
              <a:rPr lang="en-US" altLang="zh-CN" sz="1800" dirty="0">
                <a:solidFill>
                  <a:schemeClr val="accent4">
                    <a:lumMod val="75000"/>
                  </a:schemeClr>
                </a:solidFill>
                <a:latin typeface="+mn-ea"/>
              </a:rPr>
              <a:t>3</a:t>
            </a:r>
            <a:r>
              <a:rPr lang="zh-CN" altLang="zh-CN" sz="1800" dirty="0">
                <a:solidFill>
                  <a:schemeClr val="accent4">
                    <a:lumMod val="75000"/>
                  </a:schemeClr>
                </a:solidFill>
                <a:latin typeface="+mn-ea"/>
              </a:rPr>
              <a:t>点建议，包括从被动安全保护，主动安全保护，整体安全保护的角度进行了探讨</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a:lnSpc>
                <a:spcPct val="150000"/>
              </a:lnSpc>
              <a:buFont typeface="Wingdings" panose="05000000000000000000" pitchFamily="2" charset="2"/>
              <a:buChar char="n"/>
            </a:pPr>
            <a:r>
              <a:rPr lang="zh-CN" altLang="zh-CN" sz="1800" dirty="0">
                <a:solidFill>
                  <a:schemeClr val="accent4">
                    <a:lumMod val="75000"/>
                  </a:schemeClr>
                </a:solidFill>
                <a:latin typeface="+mn-ea"/>
              </a:rPr>
              <a:t>被动的安全保护</a:t>
            </a:r>
            <a:r>
              <a:rPr lang="zh-CN" altLang="zh-CN" sz="1800" dirty="0" smtClean="0">
                <a:solidFill>
                  <a:schemeClr val="accent4">
                    <a:lumMod val="75000"/>
                  </a:schemeClr>
                </a:solidFill>
                <a:latin typeface="+mn-ea"/>
              </a:rPr>
              <a:t>技术</a:t>
            </a:r>
            <a:r>
              <a:rPr lang="zh-CN" altLang="en-US" sz="1800" dirty="0" smtClean="0">
                <a:solidFill>
                  <a:schemeClr val="accent4">
                    <a:lumMod val="75000"/>
                  </a:schemeClr>
                </a:solidFill>
                <a:latin typeface="+mn-ea"/>
              </a:rPr>
              <a:t>：</a:t>
            </a:r>
            <a:r>
              <a:rPr lang="zh-CN" altLang="zh-CN" sz="1800" dirty="0">
                <a:solidFill>
                  <a:schemeClr val="accent4">
                    <a:lumMod val="75000"/>
                  </a:schemeClr>
                </a:solidFill>
                <a:latin typeface="+mn-ea"/>
              </a:rPr>
              <a:t>主要有物理保护和安全管理、入侵检测、防火墙等</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a:lnSpc>
                <a:spcPct val="150000"/>
              </a:lnSpc>
              <a:buFont typeface="Wingdings" panose="05000000000000000000" pitchFamily="2" charset="2"/>
              <a:buChar char="n"/>
            </a:pPr>
            <a:r>
              <a:rPr lang="zh-CN" altLang="zh-CN" sz="1800" dirty="0">
                <a:solidFill>
                  <a:schemeClr val="accent4">
                    <a:lumMod val="75000"/>
                  </a:schemeClr>
                </a:solidFill>
                <a:latin typeface="+mn-ea"/>
              </a:rPr>
              <a:t>主动的安全保护</a:t>
            </a:r>
            <a:r>
              <a:rPr lang="zh-CN" altLang="zh-CN" sz="1800" dirty="0" smtClean="0">
                <a:solidFill>
                  <a:schemeClr val="accent4">
                    <a:lumMod val="75000"/>
                  </a:schemeClr>
                </a:solidFill>
                <a:latin typeface="+mn-ea"/>
              </a:rPr>
              <a:t>技术</a:t>
            </a:r>
            <a:r>
              <a:rPr lang="zh-CN" altLang="en-US" sz="1800" dirty="0" smtClean="0">
                <a:solidFill>
                  <a:schemeClr val="accent4">
                    <a:lumMod val="75000"/>
                  </a:schemeClr>
                </a:solidFill>
                <a:latin typeface="+mn-ea"/>
              </a:rPr>
              <a:t>：主要</a:t>
            </a:r>
            <a:r>
              <a:rPr lang="zh-CN" altLang="zh-CN" sz="1800" dirty="0" smtClean="0">
                <a:solidFill>
                  <a:schemeClr val="accent4">
                    <a:lumMod val="75000"/>
                  </a:schemeClr>
                </a:solidFill>
                <a:latin typeface="+mn-ea"/>
              </a:rPr>
              <a:t>有</a:t>
            </a:r>
            <a:r>
              <a:rPr lang="zh-CN" altLang="zh-CN" sz="1800" dirty="0">
                <a:solidFill>
                  <a:schemeClr val="accent4">
                    <a:lumMod val="75000"/>
                  </a:schemeClr>
                </a:solidFill>
                <a:latin typeface="+mn-ea"/>
              </a:rPr>
              <a:t>存取控制、权限设置、数据加密、身份识别等</a:t>
            </a:r>
            <a:r>
              <a:rPr lang="zh-CN" altLang="zh-CN" sz="1800" dirty="0" smtClean="0">
                <a:solidFill>
                  <a:schemeClr val="accent4">
                    <a:lumMod val="75000"/>
                  </a:schemeClr>
                </a:solidFill>
                <a:latin typeface="+mn-ea"/>
              </a:rPr>
              <a:t>。</a:t>
            </a:r>
            <a:endParaRPr lang="en-US" altLang="zh-CN" sz="1800" dirty="0" smtClean="0">
              <a:solidFill>
                <a:schemeClr val="accent4">
                  <a:lumMod val="75000"/>
                </a:schemeClr>
              </a:solidFill>
              <a:latin typeface="+mn-ea"/>
            </a:endParaRPr>
          </a:p>
          <a:p>
            <a:pPr>
              <a:lnSpc>
                <a:spcPct val="150000"/>
              </a:lnSpc>
              <a:buFont typeface="Wingdings" panose="05000000000000000000" pitchFamily="2" charset="2"/>
              <a:buChar char="n"/>
            </a:pPr>
            <a:r>
              <a:rPr lang="zh-CN" altLang="zh-CN" sz="1800" dirty="0">
                <a:solidFill>
                  <a:schemeClr val="accent4">
                    <a:lumMod val="75000"/>
                  </a:schemeClr>
                </a:solidFill>
                <a:latin typeface="+mn-ea"/>
              </a:rPr>
              <a:t>整体的安全保护技术</a:t>
            </a:r>
            <a:endParaRPr lang="zh-CN" altLang="en-US" sz="1800" dirty="0">
              <a:solidFill>
                <a:schemeClr val="accent4">
                  <a:lumMod val="75000"/>
                </a:schemeClr>
              </a:solidFill>
              <a:latin typeface="+mn-ea"/>
            </a:endParaRPr>
          </a:p>
        </p:txBody>
      </p:sp>
      <p:sp>
        <p:nvSpPr>
          <p:cNvPr id="3" name="矩形 2"/>
          <p:cNvSpPr/>
          <p:nvPr/>
        </p:nvSpPr>
        <p:spPr>
          <a:xfrm>
            <a:off x="0" y="481894"/>
            <a:ext cx="2843808" cy="369332"/>
          </a:xfrm>
          <a:prstGeom prst="rect">
            <a:avLst/>
          </a:prstGeom>
        </p:spPr>
        <p:txBody>
          <a:bodyPr wrap="square">
            <a:spAutoFit/>
          </a:bodyPr>
          <a:lstStyle/>
          <a:p>
            <a:r>
              <a:rPr lang="en-US" altLang="zh-CN" b="1" dirty="0" smtClean="0">
                <a:solidFill>
                  <a:schemeClr val="bg2"/>
                </a:solidFill>
                <a:latin typeface="+mn-ea"/>
              </a:rPr>
              <a:t>9.1.2 </a:t>
            </a:r>
            <a:r>
              <a:rPr lang="zh-CN" altLang="en-US" b="1" dirty="0">
                <a:solidFill>
                  <a:schemeClr val="bg2"/>
                </a:solidFill>
                <a:latin typeface="+mn-ea"/>
              </a:rPr>
              <a:t>网络层</a:t>
            </a:r>
            <a:r>
              <a:rPr lang="zh-CN" altLang="en-US" b="1" dirty="0" smtClean="0">
                <a:solidFill>
                  <a:schemeClr val="bg2"/>
                </a:solidFill>
                <a:latin typeface="+mn-ea"/>
              </a:rPr>
              <a:t>安全策略</a:t>
            </a:r>
            <a:endParaRPr lang="en-US" altLang="zh-CN" b="1" dirty="0">
              <a:solidFill>
                <a:schemeClr val="bg2"/>
              </a:solidFill>
              <a:latin typeface="+mn-ea"/>
            </a:endParaRPr>
          </a:p>
        </p:txBody>
      </p:sp>
      <p:sp>
        <p:nvSpPr>
          <p:cNvPr id="4" name="五边形 3"/>
          <p:cNvSpPr/>
          <p:nvPr/>
        </p:nvSpPr>
        <p:spPr>
          <a:xfrm>
            <a:off x="-9618" y="1268760"/>
            <a:ext cx="1989330"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dirty="0">
                <a:solidFill>
                  <a:schemeClr val="bg2"/>
                </a:solidFill>
              </a:rPr>
              <a:t>网络安全保护技术</a:t>
            </a:r>
            <a:endParaRPr lang="zh-CN" altLang="en-US" sz="1600" dirty="0">
              <a:solidFill>
                <a:schemeClr val="bg2"/>
              </a:solidFill>
            </a:endParaRPr>
          </a:p>
        </p:txBody>
      </p:sp>
    </p:spTree>
    <p:extLst>
      <p:ext uri="{BB962C8B-B14F-4D97-AF65-F5344CB8AC3E}">
        <p14:creationId xmlns:p14="http://schemas.microsoft.com/office/powerpoint/2010/main" val="425064196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95536" y="2114851"/>
            <a:ext cx="7488831" cy="1079500"/>
          </a:xfrm>
        </p:spPr>
        <p:txBody>
          <a:bodyPr>
            <a:normAutofit/>
          </a:bodyPr>
          <a:lstStyle/>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交换式</a:t>
            </a:r>
            <a:r>
              <a:rPr lang="zh-CN" altLang="zh-CN" sz="1800" dirty="0">
                <a:solidFill>
                  <a:schemeClr val="accent4">
                    <a:lumMod val="75000"/>
                  </a:schemeClr>
                </a:solidFill>
                <a:latin typeface="+mn-ea"/>
              </a:rPr>
              <a:t>以太网络</a:t>
            </a:r>
            <a:r>
              <a:rPr lang="zh-CN" altLang="zh-CN" sz="1800" dirty="0" smtClean="0">
                <a:solidFill>
                  <a:schemeClr val="accent4">
                    <a:lumMod val="75000"/>
                  </a:schemeClr>
                </a:solidFill>
                <a:latin typeface="+mn-ea"/>
              </a:rPr>
              <a:t>环境</a:t>
            </a:r>
            <a:endParaRPr lang="en-US" altLang="zh-CN" sz="1800" dirty="0" smtClean="0">
              <a:solidFill>
                <a:schemeClr val="accent4">
                  <a:lumMod val="75000"/>
                </a:schemeClr>
              </a:solidFill>
              <a:latin typeface="+mn-ea"/>
            </a:endParaRPr>
          </a:p>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共享</a:t>
            </a:r>
            <a:r>
              <a:rPr lang="zh-CN" altLang="zh-CN" sz="1800" dirty="0">
                <a:solidFill>
                  <a:schemeClr val="accent4">
                    <a:lumMod val="75000"/>
                  </a:schemeClr>
                </a:solidFill>
                <a:latin typeface="+mn-ea"/>
              </a:rPr>
              <a:t>式网络环境。</a:t>
            </a:r>
            <a:endParaRPr lang="zh-CN" altLang="en-US" sz="1800" dirty="0">
              <a:solidFill>
                <a:schemeClr val="accent4">
                  <a:lumMod val="75000"/>
                </a:schemeClr>
              </a:solidFill>
              <a:latin typeface="+mn-ea"/>
            </a:endParaRPr>
          </a:p>
        </p:txBody>
      </p:sp>
      <p:sp>
        <p:nvSpPr>
          <p:cNvPr id="3" name="TextBox 16"/>
          <p:cNvSpPr txBox="1"/>
          <p:nvPr/>
        </p:nvSpPr>
        <p:spPr>
          <a:xfrm>
            <a:off x="2208583"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6</a:t>
            </a:r>
            <a:r>
              <a:rPr lang="zh-CN" altLang="en-US" dirty="0" smtClean="0">
                <a:solidFill>
                  <a:schemeClr val="bg2"/>
                </a:solidFill>
              </a:rPr>
              <a:t>节 无线接入安全技术</a:t>
            </a:r>
            <a:endParaRPr lang="zh-CN" altLang="en-US" dirty="0">
              <a:solidFill>
                <a:schemeClr val="bg2"/>
              </a:solidFill>
            </a:endParaRPr>
          </a:p>
        </p:txBody>
      </p:sp>
      <p:grpSp>
        <p:nvGrpSpPr>
          <p:cNvPr id="5" name="组合 4"/>
          <p:cNvGrpSpPr/>
          <p:nvPr/>
        </p:nvGrpSpPr>
        <p:grpSpPr>
          <a:xfrm>
            <a:off x="-13448" y="404664"/>
            <a:ext cx="3937376" cy="548655"/>
            <a:chOff x="0" y="1080145"/>
            <a:chExt cx="3131840" cy="548655"/>
          </a:xfrm>
        </p:grpSpPr>
        <p:sp>
          <p:nvSpPr>
            <p:cNvPr id="6" name="五边形 5"/>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7"/>
            <p:cNvSpPr txBox="1"/>
            <p:nvPr/>
          </p:nvSpPr>
          <p:spPr>
            <a:xfrm>
              <a:off x="31343" y="1154417"/>
              <a:ext cx="2753904" cy="400110"/>
            </a:xfrm>
            <a:prstGeom prst="rect">
              <a:avLst/>
            </a:prstGeom>
            <a:noFill/>
          </p:spPr>
          <p:txBody>
            <a:bodyPr wrap="square" rtlCol="0">
              <a:spAutoFit/>
            </a:bodyPr>
            <a:lstStyle/>
            <a:p>
              <a:endParaRPr lang="zh-CN" altLang="en-US" sz="2000" b="0" dirty="0">
                <a:solidFill>
                  <a:schemeClr val="bg2"/>
                </a:solidFill>
                <a:latin typeface="+mn-ea"/>
                <a:ea typeface="+mn-ea"/>
              </a:endParaRPr>
            </a:p>
          </p:txBody>
        </p:sp>
      </p:grpSp>
      <p:sp>
        <p:nvSpPr>
          <p:cNvPr id="4" name="矩形 3"/>
          <p:cNvSpPr/>
          <p:nvPr/>
        </p:nvSpPr>
        <p:spPr>
          <a:xfrm>
            <a:off x="23795" y="425075"/>
            <a:ext cx="3684108" cy="507831"/>
          </a:xfrm>
          <a:prstGeom prst="rect">
            <a:avLst/>
          </a:prstGeom>
        </p:spPr>
        <p:txBody>
          <a:bodyPr wrap="square">
            <a:spAutoFit/>
          </a:bodyPr>
          <a:lstStyle/>
          <a:p>
            <a:pPr>
              <a:lnSpc>
                <a:spcPct val="150000"/>
              </a:lnSpc>
            </a:pPr>
            <a:r>
              <a:rPr lang="en-US" altLang="zh-CN" b="1" dirty="0" smtClean="0">
                <a:solidFill>
                  <a:schemeClr val="bg2"/>
                </a:solidFill>
                <a:latin typeface="+mn-ea"/>
              </a:rPr>
              <a:t>9.6.4  IEEE </a:t>
            </a:r>
            <a:r>
              <a:rPr lang="en-US" altLang="zh-CN" b="1" dirty="0">
                <a:solidFill>
                  <a:schemeClr val="bg2"/>
                </a:solidFill>
                <a:latin typeface="+mn-ea"/>
              </a:rPr>
              <a:t>802.1X EAP</a:t>
            </a:r>
            <a:r>
              <a:rPr lang="zh-CN" altLang="en-US" b="1" dirty="0">
                <a:solidFill>
                  <a:schemeClr val="bg2"/>
                </a:solidFill>
                <a:latin typeface="+mn-ea"/>
              </a:rPr>
              <a:t>认证机制</a:t>
            </a:r>
            <a:endParaRPr lang="en-US" altLang="zh-CN" b="1" dirty="0">
              <a:solidFill>
                <a:schemeClr val="bg2"/>
              </a:solidFill>
              <a:latin typeface="+mn-ea"/>
            </a:endParaRPr>
          </a:p>
        </p:txBody>
      </p:sp>
      <p:sp>
        <p:nvSpPr>
          <p:cNvPr id="8" name="五边形 7"/>
          <p:cNvSpPr/>
          <p:nvPr/>
        </p:nvSpPr>
        <p:spPr>
          <a:xfrm>
            <a:off x="-9619" y="1268760"/>
            <a:ext cx="1701299"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环境特点</a:t>
            </a:r>
            <a:endParaRPr lang="zh-CN" altLang="en-US" sz="1600" dirty="0">
              <a:solidFill>
                <a:schemeClr val="bg2"/>
              </a:solidFill>
            </a:endParaRPr>
          </a:p>
        </p:txBody>
      </p:sp>
    </p:spTree>
    <p:extLst>
      <p:ext uri="{BB962C8B-B14F-4D97-AF65-F5344CB8AC3E}">
        <p14:creationId xmlns:p14="http://schemas.microsoft.com/office/powerpoint/2010/main" val="42537641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666779" y="2056794"/>
            <a:ext cx="6552579" cy="3527772"/>
          </a:xfrm>
        </p:spPr>
        <p:txBody>
          <a:bodyPr>
            <a:normAutofit/>
          </a:bodyPr>
          <a:lstStyle/>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简洁高效</a:t>
            </a:r>
            <a:endParaRPr lang="en-US" altLang="zh-CN" sz="1800" dirty="0">
              <a:solidFill>
                <a:schemeClr val="accent4">
                  <a:lumMod val="75000"/>
                </a:schemeClr>
              </a:solidFill>
              <a:latin typeface="+mn-ea"/>
            </a:endParaRPr>
          </a:p>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容易实现</a:t>
            </a:r>
            <a:endParaRPr lang="en-US" altLang="zh-CN" sz="1800" dirty="0" smtClean="0">
              <a:solidFill>
                <a:schemeClr val="accent4">
                  <a:lumMod val="75000"/>
                </a:schemeClr>
              </a:solidFill>
              <a:latin typeface="+mn-ea"/>
            </a:endParaRPr>
          </a:p>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安全可靠</a:t>
            </a:r>
            <a:endParaRPr lang="en-US" altLang="zh-CN" sz="1800" dirty="0" smtClean="0">
              <a:solidFill>
                <a:schemeClr val="accent4">
                  <a:lumMod val="75000"/>
                </a:schemeClr>
              </a:solidFill>
              <a:latin typeface="+mn-ea"/>
            </a:endParaRPr>
          </a:p>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行业标准</a:t>
            </a:r>
            <a:endParaRPr lang="en-US" altLang="zh-CN" sz="1800" dirty="0" smtClean="0">
              <a:solidFill>
                <a:schemeClr val="accent4">
                  <a:lumMod val="75000"/>
                </a:schemeClr>
              </a:solidFill>
              <a:latin typeface="+mn-ea"/>
            </a:endParaRPr>
          </a:p>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应用灵活</a:t>
            </a:r>
            <a:endParaRPr lang="en-US" altLang="zh-CN" sz="1800" dirty="0" smtClean="0">
              <a:solidFill>
                <a:schemeClr val="accent4">
                  <a:lumMod val="75000"/>
                </a:schemeClr>
              </a:solidFill>
              <a:latin typeface="+mn-ea"/>
            </a:endParaRPr>
          </a:p>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易于运营</a:t>
            </a:r>
            <a:endParaRPr lang="zh-CN" altLang="en-US" sz="1800" dirty="0">
              <a:solidFill>
                <a:schemeClr val="accent4">
                  <a:lumMod val="75000"/>
                </a:schemeClr>
              </a:solidFill>
              <a:latin typeface="+mn-ea"/>
            </a:endParaRPr>
          </a:p>
        </p:txBody>
      </p:sp>
      <p:sp>
        <p:nvSpPr>
          <p:cNvPr id="3" name="TextBox 16"/>
          <p:cNvSpPr txBox="1"/>
          <p:nvPr/>
        </p:nvSpPr>
        <p:spPr>
          <a:xfrm>
            <a:off x="2208583"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6</a:t>
            </a:r>
            <a:r>
              <a:rPr lang="zh-CN" altLang="en-US" dirty="0" smtClean="0">
                <a:solidFill>
                  <a:schemeClr val="bg2"/>
                </a:solidFill>
              </a:rPr>
              <a:t>节 无线接入安全技术</a:t>
            </a:r>
            <a:endParaRPr lang="zh-CN" altLang="en-US" dirty="0">
              <a:solidFill>
                <a:schemeClr val="bg2"/>
              </a:solidFill>
            </a:endParaRPr>
          </a:p>
        </p:txBody>
      </p:sp>
      <p:grpSp>
        <p:nvGrpSpPr>
          <p:cNvPr id="5" name="组合 4"/>
          <p:cNvGrpSpPr/>
          <p:nvPr/>
        </p:nvGrpSpPr>
        <p:grpSpPr>
          <a:xfrm>
            <a:off x="-13448" y="404664"/>
            <a:ext cx="3937376" cy="548655"/>
            <a:chOff x="0" y="1080145"/>
            <a:chExt cx="3131840" cy="548655"/>
          </a:xfrm>
        </p:grpSpPr>
        <p:sp>
          <p:nvSpPr>
            <p:cNvPr id="6" name="五边形 5"/>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7"/>
            <p:cNvSpPr txBox="1"/>
            <p:nvPr/>
          </p:nvSpPr>
          <p:spPr>
            <a:xfrm>
              <a:off x="31343" y="1154417"/>
              <a:ext cx="2753904" cy="400110"/>
            </a:xfrm>
            <a:prstGeom prst="rect">
              <a:avLst/>
            </a:prstGeom>
            <a:noFill/>
          </p:spPr>
          <p:txBody>
            <a:bodyPr wrap="square" rtlCol="0">
              <a:spAutoFit/>
            </a:bodyPr>
            <a:lstStyle/>
            <a:p>
              <a:endParaRPr lang="zh-CN" altLang="en-US" sz="2000" b="0" dirty="0">
                <a:solidFill>
                  <a:schemeClr val="bg2"/>
                </a:solidFill>
                <a:latin typeface="+mn-ea"/>
                <a:ea typeface="+mn-ea"/>
              </a:endParaRPr>
            </a:p>
          </p:txBody>
        </p:sp>
      </p:grpSp>
      <p:sp>
        <p:nvSpPr>
          <p:cNvPr id="4" name="矩形 3"/>
          <p:cNvSpPr/>
          <p:nvPr/>
        </p:nvSpPr>
        <p:spPr>
          <a:xfrm>
            <a:off x="23795" y="425075"/>
            <a:ext cx="3684108" cy="507831"/>
          </a:xfrm>
          <a:prstGeom prst="rect">
            <a:avLst/>
          </a:prstGeom>
        </p:spPr>
        <p:txBody>
          <a:bodyPr wrap="square">
            <a:spAutoFit/>
          </a:bodyPr>
          <a:lstStyle/>
          <a:p>
            <a:pPr>
              <a:lnSpc>
                <a:spcPct val="150000"/>
              </a:lnSpc>
            </a:pPr>
            <a:r>
              <a:rPr lang="en-US" altLang="zh-CN" b="1" dirty="0" smtClean="0">
                <a:solidFill>
                  <a:schemeClr val="bg2"/>
                </a:solidFill>
                <a:latin typeface="+mn-ea"/>
              </a:rPr>
              <a:t>9.6.4  IEEE </a:t>
            </a:r>
            <a:r>
              <a:rPr lang="en-US" altLang="zh-CN" b="1" dirty="0">
                <a:solidFill>
                  <a:schemeClr val="bg2"/>
                </a:solidFill>
                <a:latin typeface="+mn-ea"/>
              </a:rPr>
              <a:t>802.1X EAP</a:t>
            </a:r>
            <a:r>
              <a:rPr lang="zh-CN" altLang="en-US" b="1" dirty="0">
                <a:solidFill>
                  <a:schemeClr val="bg2"/>
                </a:solidFill>
                <a:latin typeface="+mn-ea"/>
              </a:rPr>
              <a:t>认证机制</a:t>
            </a:r>
            <a:endParaRPr lang="en-US" altLang="zh-CN" b="1" dirty="0">
              <a:solidFill>
                <a:schemeClr val="bg2"/>
              </a:solidFill>
              <a:latin typeface="+mn-ea"/>
            </a:endParaRPr>
          </a:p>
        </p:txBody>
      </p:sp>
      <p:sp>
        <p:nvSpPr>
          <p:cNvPr id="8" name="五边形 7"/>
          <p:cNvSpPr/>
          <p:nvPr/>
        </p:nvSpPr>
        <p:spPr>
          <a:xfrm>
            <a:off x="-9619" y="1268760"/>
            <a:ext cx="1341259"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优点</a:t>
            </a:r>
            <a:endParaRPr lang="zh-CN" altLang="en-US" sz="1600" dirty="0">
              <a:solidFill>
                <a:schemeClr val="bg2"/>
              </a:solidFill>
            </a:endParaRPr>
          </a:p>
        </p:txBody>
      </p:sp>
    </p:spTree>
    <p:extLst>
      <p:ext uri="{BB962C8B-B14F-4D97-AF65-F5344CB8AC3E}">
        <p14:creationId xmlns:p14="http://schemas.microsoft.com/office/powerpoint/2010/main" val="34964163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23528" y="1945710"/>
            <a:ext cx="8568952" cy="3787546"/>
          </a:xfrm>
        </p:spPr>
        <p:txBody>
          <a:bodyPr>
            <a:normAutofit lnSpcReduction="10000"/>
          </a:bodyPr>
          <a:lstStyle/>
          <a:p>
            <a:pPr>
              <a:lnSpc>
                <a:spcPct val="150000"/>
              </a:lnSpc>
              <a:buFont typeface="Wingdings" panose="05000000000000000000" pitchFamily="2" charset="2"/>
              <a:buChar char="n"/>
            </a:pPr>
            <a:r>
              <a:rPr lang="en-US" altLang="zh-CN" sz="1600" dirty="0">
                <a:solidFill>
                  <a:schemeClr val="accent4">
                    <a:lumMod val="75000"/>
                  </a:schemeClr>
                </a:solidFill>
                <a:latin typeface="+mn-ea"/>
              </a:rPr>
              <a:t>IEEE 802.1X</a:t>
            </a:r>
            <a:r>
              <a:rPr lang="zh-CN" altLang="zh-CN" sz="1600" dirty="0">
                <a:solidFill>
                  <a:schemeClr val="accent4">
                    <a:lumMod val="75000"/>
                  </a:schemeClr>
                </a:solidFill>
                <a:latin typeface="+mn-ea"/>
              </a:rPr>
              <a:t>是</a:t>
            </a:r>
            <a:r>
              <a:rPr lang="en-US" altLang="zh-CN" sz="1600" dirty="0">
                <a:solidFill>
                  <a:schemeClr val="accent4">
                    <a:lumMod val="75000"/>
                  </a:schemeClr>
                </a:solidFill>
                <a:latin typeface="+mn-ea"/>
              </a:rPr>
              <a:t>IEEE</a:t>
            </a:r>
            <a:r>
              <a:rPr lang="zh-CN" altLang="zh-CN" sz="1600" dirty="0">
                <a:solidFill>
                  <a:schemeClr val="accent4">
                    <a:lumMod val="75000"/>
                  </a:schemeClr>
                </a:solidFill>
                <a:latin typeface="+mn-ea"/>
              </a:rPr>
              <a:t>制定关于用户接入网络的认证标准（注意：此处</a:t>
            </a:r>
            <a:r>
              <a:rPr lang="en-US" altLang="zh-CN" sz="1600" dirty="0">
                <a:solidFill>
                  <a:schemeClr val="accent4">
                    <a:lumMod val="75000"/>
                  </a:schemeClr>
                </a:solidFill>
                <a:latin typeface="+mn-ea"/>
              </a:rPr>
              <a:t>X</a:t>
            </a:r>
            <a:r>
              <a:rPr lang="zh-CN" altLang="zh-CN" sz="1600" dirty="0">
                <a:solidFill>
                  <a:schemeClr val="accent4">
                    <a:lumMod val="75000"/>
                  </a:schemeClr>
                </a:solidFill>
                <a:latin typeface="+mn-ea"/>
              </a:rPr>
              <a:t>是大写，详细请参看</a:t>
            </a:r>
            <a:r>
              <a:rPr lang="en-US" altLang="zh-CN" sz="1600" dirty="0">
                <a:solidFill>
                  <a:schemeClr val="accent4">
                    <a:lumMod val="75000"/>
                  </a:schemeClr>
                </a:solidFill>
                <a:latin typeface="+mn-ea"/>
              </a:rPr>
              <a:t>IEEE</a:t>
            </a:r>
            <a:r>
              <a:rPr lang="zh-CN" altLang="zh-CN" sz="1600" dirty="0">
                <a:solidFill>
                  <a:schemeClr val="accent4">
                    <a:lumMod val="75000"/>
                  </a:schemeClr>
                </a:solidFill>
                <a:latin typeface="+mn-ea"/>
              </a:rPr>
              <a:t>关于命名的解释）。它的全称是</a:t>
            </a:r>
            <a:r>
              <a:rPr lang="en-US" altLang="zh-CN" sz="1600" dirty="0">
                <a:solidFill>
                  <a:schemeClr val="accent4">
                    <a:lumMod val="75000"/>
                  </a:schemeClr>
                </a:solidFill>
                <a:latin typeface="+mn-ea"/>
              </a:rPr>
              <a:t>“</a:t>
            </a:r>
            <a:r>
              <a:rPr lang="zh-CN" altLang="zh-CN" sz="1600" dirty="0">
                <a:solidFill>
                  <a:schemeClr val="accent4">
                    <a:lumMod val="75000"/>
                  </a:schemeClr>
                </a:solidFill>
                <a:latin typeface="+mn-ea"/>
              </a:rPr>
              <a:t>基于端口的网络接入控制</a:t>
            </a:r>
            <a:r>
              <a:rPr lang="en-US" altLang="zh-CN" sz="1600" dirty="0">
                <a:solidFill>
                  <a:schemeClr val="accent4">
                    <a:lumMod val="75000"/>
                  </a:schemeClr>
                </a:solidFill>
                <a:latin typeface="+mn-ea"/>
              </a:rPr>
              <a:t>”</a:t>
            </a:r>
            <a:r>
              <a:rPr lang="zh-CN" altLang="zh-CN" sz="1600" dirty="0">
                <a:solidFill>
                  <a:schemeClr val="accent4">
                    <a:lumMod val="75000"/>
                  </a:schemeClr>
                </a:solidFill>
                <a:latin typeface="+mn-ea"/>
              </a:rPr>
              <a:t>。于</a:t>
            </a:r>
            <a:r>
              <a:rPr lang="en-US" altLang="zh-CN" sz="1600" dirty="0">
                <a:solidFill>
                  <a:schemeClr val="accent4">
                    <a:lumMod val="75000"/>
                  </a:schemeClr>
                </a:solidFill>
                <a:latin typeface="+mn-ea"/>
              </a:rPr>
              <a:t>2001</a:t>
            </a:r>
            <a:r>
              <a:rPr lang="zh-CN" altLang="zh-CN" sz="1600" dirty="0">
                <a:solidFill>
                  <a:schemeClr val="accent4">
                    <a:lumMod val="75000"/>
                  </a:schemeClr>
                </a:solidFill>
                <a:latin typeface="+mn-ea"/>
              </a:rPr>
              <a:t>年标准化，之后为了配合无线网络的接入进行修订改版，于</a:t>
            </a:r>
            <a:r>
              <a:rPr lang="en-US" altLang="zh-CN" sz="1600" dirty="0">
                <a:solidFill>
                  <a:schemeClr val="accent4">
                    <a:lumMod val="75000"/>
                  </a:schemeClr>
                </a:solidFill>
                <a:latin typeface="+mn-ea"/>
              </a:rPr>
              <a:t>2004</a:t>
            </a:r>
            <a:r>
              <a:rPr lang="zh-CN" altLang="zh-CN" sz="1600" dirty="0">
                <a:solidFill>
                  <a:schemeClr val="accent4">
                    <a:lumMod val="75000"/>
                  </a:schemeClr>
                </a:solidFill>
                <a:latin typeface="+mn-ea"/>
              </a:rPr>
              <a:t>年完成。 </a:t>
            </a:r>
          </a:p>
          <a:p>
            <a:pPr>
              <a:lnSpc>
                <a:spcPct val="150000"/>
              </a:lnSpc>
              <a:buFont typeface="Wingdings" panose="05000000000000000000" pitchFamily="2" charset="2"/>
              <a:buChar char="n"/>
            </a:pPr>
            <a:r>
              <a:rPr lang="en-US" altLang="zh-CN" sz="1600" dirty="0">
                <a:solidFill>
                  <a:schemeClr val="accent4">
                    <a:lumMod val="75000"/>
                  </a:schemeClr>
                </a:solidFill>
                <a:latin typeface="+mn-ea"/>
              </a:rPr>
              <a:t>IEEE 802.1X</a:t>
            </a:r>
            <a:r>
              <a:rPr lang="zh-CN" altLang="zh-CN" sz="1600" dirty="0">
                <a:solidFill>
                  <a:schemeClr val="accent4">
                    <a:lumMod val="75000"/>
                  </a:schemeClr>
                </a:solidFill>
                <a:latin typeface="+mn-ea"/>
              </a:rPr>
              <a:t>协议在用户接入网络（可以是以太网，也可以是</a:t>
            </a:r>
            <a:r>
              <a:rPr lang="en-US" altLang="zh-CN" sz="1600" dirty="0">
                <a:solidFill>
                  <a:schemeClr val="accent4">
                    <a:lumMod val="75000"/>
                  </a:schemeClr>
                </a:solidFill>
                <a:latin typeface="+mn-ea"/>
              </a:rPr>
              <a:t>Wi-Fi</a:t>
            </a:r>
            <a:r>
              <a:rPr lang="zh-CN" altLang="zh-CN" sz="1600" dirty="0">
                <a:solidFill>
                  <a:schemeClr val="accent4">
                    <a:lumMod val="75000"/>
                  </a:schemeClr>
                </a:solidFill>
                <a:latin typeface="+mn-ea"/>
              </a:rPr>
              <a:t>网）之前运行，运行于网络中的</a:t>
            </a:r>
            <a:r>
              <a:rPr lang="en-US" altLang="zh-CN" sz="1600" dirty="0">
                <a:solidFill>
                  <a:schemeClr val="accent4">
                    <a:lumMod val="75000"/>
                  </a:schemeClr>
                </a:solidFill>
                <a:latin typeface="+mn-ea"/>
              </a:rPr>
              <a:t>MAC</a:t>
            </a:r>
            <a:r>
              <a:rPr lang="zh-CN" altLang="zh-CN" sz="1600" dirty="0">
                <a:solidFill>
                  <a:schemeClr val="accent4">
                    <a:lumMod val="75000"/>
                  </a:schemeClr>
                </a:solidFill>
                <a:latin typeface="+mn-ea"/>
              </a:rPr>
              <a:t>层。</a:t>
            </a:r>
            <a:r>
              <a:rPr lang="en-US" altLang="zh-CN" sz="1600" dirty="0">
                <a:solidFill>
                  <a:schemeClr val="accent4">
                    <a:lumMod val="75000"/>
                  </a:schemeClr>
                </a:solidFill>
                <a:latin typeface="+mn-ea"/>
              </a:rPr>
              <a:t>EAP</a:t>
            </a:r>
            <a:r>
              <a:rPr lang="zh-CN" altLang="zh-CN" sz="1600" dirty="0">
                <a:solidFill>
                  <a:schemeClr val="accent4">
                    <a:lumMod val="75000"/>
                  </a:schemeClr>
                </a:solidFill>
                <a:latin typeface="+mn-ea"/>
              </a:rPr>
              <a:t>协议</a:t>
            </a:r>
            <a:r>
              <a:rPr lang="en-US" altLang="zh-CN" sz="1600" dirty="0">
                <a:solidFill>
                  <a:schemeClr val="accent4">
                    <a:lumMod val="75000"/>
                  </a:schemeClr>
                </a:solidFill>
                <a:latin typeface="+mn-ea"/>
              </a:rPr>
              <a:t>RADIUS</a:t>
            </a:r>
            <a:r>
              <a:rPr lang="zh-CN" altLang="zh-CN" sz="1600" dirty="0">
                <a:solidFill>
                  <a:schemeClr val="accent4">
                    <a:lumMod val="75000"/>
                  </a:schemeClr>
                </a:solidFill>
                <a:latin typeface="+mn-ea"/>
              </a:rPr>
              <a:t>协议。</a:t>
            </a:r>
            <a:r>
              <a:rPr lang="en-US" altLang="zh-CN" sz="1600" dirty="0" err="1">
                <a:solidFill>
                  <a:schemeClr val="accent4">
                    <a:lumMod val="75000"/>
                  </a:schemeClr>
                </a:solidFill>
                <a:latin typeface="+mn-ea"/>
              </a:rPr>
              <a:t>cs</a:t>
            </a:r>
            <a:r>
              <a:rPr lang="zh-CN" altLang="zh-CN" sz="1600" dirty="0">
                <a:solidFill>
                  <a:schemeClr val="accent4">
                    <a:lumMod val="75000"/>
                  </a:schemeClr>
                </a:solidFill>
                <a:latin typeface="+mn-ea"/>
              </a:rPr>
              <a:t>：</a:t>
            </a:r>
            <a:r>
              <a:rPr lang="en-US" altLang="zh-CN" sz="1600" dirty="0">
                <a:solidFill>
                  <a:schemeClr val="accent4">
                    <a:lumMod val="75000"/>
                  </a:schemeClr>
                </a:solidFill>
                <a:latin typeface="+mn-ea"/>
              </a:rPr>
              <a:t>IEEE 802.1X de</a:t>
            </a:r>
            <a:r>
              <a:rPr lang="zh-CN" altLang="zh-CN" sz="1600" dirty="0">
                <a:solidFill>
                  <a:schemeClr val="accent4">
                    <a:lumMod val="75000"/>
                  </a:schemeClr>
                </a:solidFill>
                <a:latin typeface="+mn-ea"/>
              </a:rPr>
              <a:t>：</a:t>
            </a:r>
            <a:r>
              <a:rPr lang="en-US" altLang="zh-CN" sz="1600" dirty="0">
                <a:solidFill>
                  <a:schemeClr val="accent4">
                    <a:lumMod val="75000"/>
                  </a:schemeClr>
                </a:solidFill>
                <a:latin typeface="+mn-ea"/>
              </a:rPr>
              <a:t>IEEE 802.1x en</a:t>
            </a:r>
            <a:r>
              <a:rPr lang="zh-CN" altLang="zh-CN" sz="1600" dirty="0">
                <a:solidFill>
                  <a:schemeClr val="accent4">
                    <a:lumMod val="75000"/>
                  </a:schemeClr>
                </a:solidFill>
                <a:latin typeface="+mn-ea"/>
              </a:rPr>
              <a:t>：</a:t>
            </a:r>
            <a:r>
              <a:rPr lang="en-US" altLang="zh-CN" sz="1600" dirty="0">
                <a:solidFill>
                  <a:schemeClr val="accent4">
                    <a:lumMod val="75000"/>
                  </a:schemeClr>
                </a:solidFill>
                <a:latin typeface="+mn-ea"/>
              </a:rPr>
              <a:t>IEEE 802.1X </a:t>
            </a:r>
            <a:r>
              <a:rPr lang="en-US" altLang="zh-CN" sz="1600" dirty="0" err="1">
                <a:solidFill>
                  <a:schemeClr val="accent4">
                    <a:lumMod val="75000"/>
                  </a:schemeClr>
                </a:solidFill>
                <a:latin typeface="+mn-ea"/>
              </a:rPr>
              <a:t>es</a:t>
            </a:r>
            <a:r>
              <a:rPr lang="zh-CN" altLang="zh-CN" sz="1600" dirty="0">
                <a:solidFill>
                  <a:schemeClr val="accent4">
                    <a:lumMod val="75000"/>
                  </a:schemeClr>
                </a:solidFill>
                <a:latin typeface="+mn-ea"/>
              </a:rPr>
              <a:t>：</a:t>
            </a:r>
            <a:r>
              <a:rPr lang="en-US" altLang="zh-CN" sz="1600" dirty="0">
                <a:solidFill>
                  <a:schemeClr val="accent4">
                    <a:lumMod val="75000"/>
                  </a:schemeClr>
                </a:solidFill>
                <a:latin typeface="+mn-ea"/>
              </a:rPr>
              <a:t>IEEE 802.1X fi</a:t>
            </a:r>
            <a:r>
              <a:rPr lang="zh-CN" altLang="zh-CN" sz="1600" dirty="0">
                <a:solidFill>
                  <a:schemeClr val="accent4">
                    <a:lumMod val="75000"/>
                  </a:schemeClr>
                </a:solidFill>
                <a:latin typeface="+mn-ea"/>
              </a:rPr>
              <a:t>：</a:t>
            </a:r>
            <a:r>
              <a:rPr lang="en-US" altLang="zh-CN" sz="1600" dirty="0">
                <a:solidFill>
                  <a:schemeClr val="accent4">
                    <a:lumMod val="75000"/>
                  </a:schemeClr>
                </a:solidFill>
                <a:latin typeface="+mn-ea"/>
              </a:rPr>
              <a:t>802.1x </a:t>
            </a:r>
            <a:r>
              <a:rPr lang="en-US" altLang="zh-CN" sz="1600" dirty="0" err="1">
                <a:solidFill>
                  <a:schemeClr val="accent4">
                    <a:lumMod val="75000"/>
                  </a:schemeClr>
                </a:solidFill>
                <a:latin typeface="+mn-ea"/>
              </a:rPr>
              <a:t>fr</a:t>
            </a:r>
            <a:r>
              <a:rPr lang="zh-CN" altLang="zh-CN" sz="1600" dirty="0">
                <a:solidFill>
                  <a:schemeClr val="accent4">
                    <a:lumMod val="75000"/>
                  </a:schemeClr>
                </a:solidFill>
                <a:latin typeface="+mn-ea"/>
              </a:rPr>
              <a:t>：</a:t>
            </a:r>
            <a:r>
              <a:rPr lang="en-US" altLang="zh-CN" sz="1600" dirty="0">
                <a:solidFill>
                  <a:schemeClr val="accent4">
                    <a:lumMod val="75000"/>
                  </a:schemeClr>
                </a:solidFill>
                <a:latin typeface="+mn-ea"/>
              </a:rPr>
              <a:t>IEEE 802.1X it</a:t>
            </a:r>
            <a:r>
              <a:rPr lang="zh-CN" altLang="zh-CN" sz="1600" dirty="0">
                <a:solidFill>
                  <a:schemeClr val="accent4">
                    <a:lumMod val="75000"/>
                  </a:schemeClr>
                </a:solidFill>
                <a:latin typeface="+mn-ea"/>
              </a:rPr>
              <a:t>：</a:t>
            </a:r>
            <a:r>
              <a:rPr lang="en-US" altLang="zh-CN" sz="1600" dirty="0">
                <a:solidFill>
                  <a:schemeClr val="accent4">
                    <a:lumMod val="75000"/>
                  </a:schemeClr>
                </a:solidFill>
                <a:latin typeface="+mn-ea"/>
              </a:rPr>
              <a:t>IEEE 802.1x </a:t>
            </a:r>
            <a:r>
              <a:rPr lang="en-US" altLang="zh-CN" sz="1600" dirty="0" err="1">
                <a:solidFill>
                  <a:schemeClr val="accent4">
                    <a:lumMod val="75000"/>
                  </a:schemeClr>
                </a:solidFill>
                <a:latin typeface="+mn-ea"/>
              </a:rPr>
              <a:t>pl</a:t>
            </a:r>
            <a:r>
              <a:rPr lang="zh-CN" altLang="zh-CN" sz="1600" dirty="0">
                <a:solidFill>
                  <a:schemeClr val="accent4">
                    <a:lumMod val="75000"/>
                  </a:schemeClr>
                </a:solidFill>
                <a:latin typeface="+mn-ea"/>
              </a:rPr>
              <a:t>：</a:t>
            </a:r>
            <a:r>
              <a:rPr lang="en-US" altLang="zh-CN" sz="1600" dirty="0">
                <a:solidFill>
                  <a:schemeClr val="accent4">
                    <a:lumMod val="75000"/>
                  </a:schemeClr>
                </a:solidFill>
                <a:latin typeface="+mn-ea"/>
              </a:rPr>
              <a:t>802.1X </a:t>
            </a:r>
            <a:endParaRPr lang="zh-CN" altLang="zh-CN" sz="1600" dirty="0">
              <a:solidFill>
                <a:schemeClr val="accent4">
                  <a:lumMod val="75000"/>
                </a:schemeClr>
              </a:solidFill>
              <a:latin typeface="+mn-ea"/>
            </a:endParaRPr>
          </a:p>
          <a:p>
            <a:pPr>
              <a:lnSpc>
                <a:spcPct val="150000"/>
              </a:lnSpc>
              <a:buFont typeface="Wingdings" panose="05000000000000000000" pitchFamily="2" charset="2"/>
              <a:buChar char="n"/>
            </a:pPr>
            <a:r>
              <a:rPr lang="en-US" altLang="zh-CN" sz="1600" dirty="0">
                <a:solidFill>
                  <a:schemeClr val="accent4">
                    <a:lumMod val="75000"/>
                  </a:schemeClr>
                </a:solidFill>
                <a:latin typeface="+mn-ea"/>
              </a:rPr>
              <a:t>IEEE802.1x</a:t>
            </a:r>
            <a:r>
              <a:rPr lang="zh-CN" altLang="zh-CN" sz="1600" dirty="0">
                <a:solidFill>
                  <a:schemeClr val="accent4">
                    <a:lumMod val="75000"/>
                  </a:schemeClr>
                </a:solidFill>
                <a:latin typeface="+mn-ea"/>
              </a:rPr>
              <a:t>协议具有完备的用户认证、管理功能，可以很好的支撑宽带网络的计费、安全、运营和管理要求，对宽带</a:t>
            </a:r>
            <a:r>
              <a:rPr lang="en-US" altLang="zh-CN" sz="1600" dirty="0">
                <a:solidFill>
                  <a:schemeClr val="accent4">
                    <a:lumMod val="75000"/>
                  </a:schemeClr>
                </a:solidFill>
                <a:latin typeface="+mn-ea"/>
              </a:rPr>
              <a:t>IP</a:t>
            </a:r>
            <a:r>
              <a:rPr lang="zh-CN" altLang="zh-CN" sz="1600" dirty="0">
                <a:solidFill>
                  <a:schemeClr val="accent4">
                    <a:lumMod val="75000"/>
                  </a:schemeClr>
                </a:solidFill>
                <a:latin typeface="+mn-ea"/>
              </a:rPr>
              <a:t>城域网等电信级网络的运营和管理具有极大的优势。</a:t>
            </a:r>
            <a:r>
              <a:rPr lang="en-US" altLang="zh-CN" sz="1600" dirty="0">
                <a:solidFill>
                  <a:schemeClr val="accent4">
                    <a:lumMod val="75000"/>
                  </a:schemeClr>
                </a:solidFill>
                <a:latin typeface="+mn-ea"/>
              </a:rPr>
              <a:t>IEEE802.1x</a:t>
            </a:r>
            <a:r>
              <a:rPr lang="zh-CN" altLang="zh-CN" sz="1600" dirty="0">
                <a:solidFill>
                  <a:schemeClr val="accent4">
                    <a:lumMod val="75000"/>
                  </a:schemeClr>
                </a:solidFill>
                <a:latin typeface="+mn-ea"/>
              </a:rPr>
              <a:t>协议对认证方式和认证体系结构上进行了优化，解决了传统</a:t>
            </a:r>
            <a:r>
              <a:rPr lang="en-US" altLang="zh-CN" sz="1600" dirty="0">
                <a:solidFill>
                  <a:schemeClr val="accent4">
                    <a:lumMod val="75000"/>
                  </a:schemeClr>
                </a:solidFill>
                <a:latin typeface="+mn-ea"/>
              </a:rPr>
              <a:t>PPPOE</a:t>
            </a:r>
            <a:r>
              <a:rPr lang="zh-CN" altLang="zh-CN" sz="1600" dirty="0">
                <a:solidFill>
                  <a:schemeClr val="accent4">
                    <a:lumMod val="75000"/>
                  </a:schemeClr>
                </a:solidFill>
                <a:latin typeface="+mn-ea"/>
              </a:rPr>
              <a:t>和</a:t>
            </a:r>
            <a:r>
              <a:rPr lang="en-US" altLang="zh-CN" sz="1600" dirty="0">
                <a:solidFill>
                  <a:schemeClr val="accent4">
                    <a:lumMod val="75000"/>
                  </a:schemeClr>
                </a:solidFill>
                <a:latin typeface="+mn-ea"/>
              </a:rPr>
              <a:t>WEB/PORTAL</a:t>
            </a:r>
            <a:r>
              <a:rPr lang="zh-CN" altLang="zh-CN" sz="1600" dirty="0">
                <a:solidFill>
                  <a:schemeClr val="accent4">
                    <a:lumMod val="75000"/>
                  </a:schemeClr>
                </a:solidFill>
                <a:latin typeface="+mn-ea"/>
              </a:rPr>
              <a:t>认证方式带来的问题，更加适合在宽带以太网中的使用</a:t>
            </a:r>
            <a:r>
              <a:rPr lang="zh-CN" altLang="zh-CN" sz="1600" dirty="0" smtClean="0">
                <a:solidFill>
                  <a:schemeClr val="accent4">
                    <a:lumMod val="75000"/>
                  </a:schemeClr>
                </a:solidFill>
                <a:latin typeface="+mn-ea"/>
              </a:rPr>
              <a:t>。</a:t>
            </a:r>
            <a:endParaRPr lang="zh-CN" altLang="en-US" sz="1600" dirty="0">
              <a:solidFill>
                <a:schemeClr val="accent4">
                  <a:lumMod val="75000"/>
                </a:schemeClr>
              </a:solidFill>
              <a:latin typeface="+mn-ea"/>
            </a:endParaRPr>
          </a:p>
        </p:txBody>
      </p:sp>
      <p:sp>
        <p:nvSpPr>
          <p:cNvPr id="3" name="TextBox 16"/>
          <p:cNvSpPr txBox="1"/>
          <p:nvPr/>
        </p:nvSpPr>
        <p:spPr>
          <a:xfrm>
            <a:off x="2208583"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6</a:t>
            </a:r>
            <a:r>
              <a:rPr lang="zh-CN" altLang="en-US" dirty="0" smtClean="0">
                <a:solidFill>
                  <a:schemeClr val="bg2"/>
                </a:solidFill>
              </a:rPr>
              <a:t>节 无线接入安全技术</a:t>
            </a:r>
            <a:endParaRPr lang="zh-CN" altLang="en-US" dirty="0">
              <a:solidFill>
                <a:schemeClr val="bg2"/>
              </a:solidFill>
            </a:endParaRPr>
          </a:p>
        </p:txBody>
      </p:sp>
      <p:grpSp>
        <p:nvGrpSpPr>
          <p:cNvPr id="5" name="组合 4"/>
          <p:cNvGrpSpPr/>
          <p:nvPr/>
        </p:nvGrpSpPr>
        <p:grpSpPr>
          <a:xfrm>
            <a:off x="-13448" y="404664"/>
            <a:ext cx="3937376" cy="548655"/>
            <a:chOff x="0" y="1080145"/>
            <a:chExt cx="3131840" cy="548655"/>
          </a:xfrm>
        </p:grpSpPr>
        <p:sp>
          <p:nvSpPr>
            <p:cNvPr id="6" name="五边形 5"/>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7"/>
            <p:cNvSpPr txBox="1"/>
            <p:nvPr/>
          </p:nvSpPr>
          <p:spPr>
            <a:xfrm>
              <a:off x="31343" y="1154417"/>
              <a:ext cx="2753904" cy="400110"/>
            </a:xfrm>
            <a:prstGeom prst="rect">
              <a:avLst/>
            </a:prstGeom>
            <a:noFill/>
          </p:spPr>
          <p:txBody>
            <a:bodyPr wrap="square" rtlCol="0">
              <a:spAutoFit/>
            </a:bodyPr>
            <a:lstStyle/>
            <a:p>
              <a:endParaRPr lang="zh-CN" altLang="en-US" sz="2000" b="0" dirty="0">
                <a:solidFill>
                  <a:schemeClr val="bg2"/>
                </a:solidFill>
                <a:latin typeface="+mn-ea"/>
                <a:ea typeface="+mn-ea"/>
              </a:endParaRPr>
            </a:p>
          </p:txBody>
        </p:sp>
      </p:grpSp>
      <p:sp>
        <p:nvSpPr>
          <p:cNvPr id="4" name="矩形 3"/>
          <p:cNvSpPr/>
          <p:nvPr/>
        </p:nvSpPr>
        <p:spPr>
          <a:xfrm>
            <a:off x="23795" y="425075"/>
            <a:ext cx="3684108" cy="507831"/>
          </a:xfrm>
          <a:prstGeom prst="rect">
            <a:avLst/>
          </a:prstGeom>
        </p:spPr>
        <p:txBody>
          <a:bodyPr wrap="square">
            <a:spAutoFit/>
          </a:bodyPr>
          <a:lstStyle/>
          <a:p>
            <a:pPr>
              <a:lnSpc>
                <a:spcPct val="150000"/>
              </a:lnSpc>
            </a:pPr>
            <a:r>
              <a:rPr lang="en-US" altLang="zh-CN" b="1" dirty="0" smtClean="0">
                <a:solidFill>
                  <a:schemeClr val="bg2"/>
                </a:solidFill>
                <a:latin typeface="+mn-ea"/>
              </a:rPr>
              <a:t>9.6.4  IEEE </a:t>
            </a:r>
            <a:r>
              <a:rPr lang="en-US" altLang="zh-CN" b="1" dirty="0">
                <a:solidFill>
                  <a:schemeClr val="bg2"/>
                </a:solidFill>
                <a:latin typeface="+mn-ea"/>
              </a:rPr>
              <a:t>802.1X EAP</a:t>
            </a:r>
            <a:r>
              <a:rPr lang="zh-CN" altLang="en-US" b="1" dirty="0">
                <a:solidFill>
                  <a:schemeClr val="bg2"/>
                </a:solidFill>
                <a:latin typeface="+mn-ea"/>
              </a:rPr>
              <a:t>认证机制</a:t>
            </a:r>
            <a:endParaRPr lang="en-US" altLang="zh-CN" b="1" dirty="0">
              <a:solidFill>
                <a:schemeClr val="bg2"/>
              </a:solidFill>
              <a:latin typeface="+mn-ea"/>
            </a:endParaRPr>
          </a:p>
        </p:txBody>
      </p:sp>
      <p:sp>
        <p:nvSpPr>
          <p:cNvPr id="8" name="五边形 7"/>
          <p:cNvSpPr/>
          <p:nvPr/>
        </p:nvSpPr>
        <p:spPr>
          <a:xfrm>
            <a:off x="-9619" y="1268760"/>
            <a:ext cx="1773307"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认证标准</a:t>
            </a:r>
            <a:endParaRPr lang="zh-CN" altLang="en-US" sz="1600" dirty="0">
              <a:solidFill>
                <a:schemeClr val="bg2"/>
              </a:solidFill>
            </a:endParaRPr>
          </a:p>
        </p:txBody>
      </p:sp>
    </p:spTree>
    <p:extLst>
      <p:ext uri="{BB962C8B-B14F-4D97-AF65-F5344CB8AC3E}">
        <p14:creationId xmlns:p14="http://schemas.microsoft.com/office/powerpoint/2010/main" val="12400381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23528" y="2071872"/>
            <a:ext cx="8280920" cy="1573152"/>
          </a:xfrm>
        </p:spPr>
        <p:txBody>
          <a:bodyPr>
            <a:normAutofit/>
          </a:bodyPr>
          <a:lstStyle/>
          <a:p>
            <a:pPr>
              <a:lnSpc>
                <a:spcPct val="150000"/>
              </a:lnSpc>
              <a:buFont typeface="Wingdings" panose="05000000000000000000" pitchFamily="2" charset="2"/>
              <a:buChar char="n"/>
            </a:pPr>
            <a:r>
              <a:rPr lang="zh-CN" altLang="zh-CN" sz="1800" dirty="0" smtClean="0">
                <a:solidFill>
                  <a:schemeClr val="accent4">
                    <a:lumMod val="75000"/>
                  </a:schemeClr>
                </a:solidFill>
                <a:latin typeface="+mn-ea"/>
              </a:rPr>
              <a:t>端口</a:t>
            </a:r>
            <a:r>
              <a:rPr lang="zh-CN" altLang="zh-CN" sz="1800" dirty="0">
                <a:solidFill>
                  <a:schemeClr val="accent4">
                    <a:lumMod val="75000"/>
                  </a:schemeClr>
                </a:solidFill>
                <a:latin typeface="+mn-ea"/>
              </a:rPr>
              <a:t>认证模式。在模式下只要连接到端口的某个设备通过认证，其他设备则不需要认证，就可以访问网络资源。</a:t>
            </a:r>
          </a:p>
          <a:p>
            <a:pPr>
              <a:lnSpc>
                <a:spcPct val="150000"/>
              </a:lnSpc>
              <a:buFont typeface="Wingdings" panose="05000000000000000000" pitchFamily="2" charset="2"/>
              <a:buChar char="n"/>
            </a:pPr>
            <a:r>
              <a:rPr lang="en-US" altLang="zh-CN" sz="1800" dirty="0" smtClean="0">
                <a:solidFill>
                  <a:schemeClr val="accent4">
                    <a:lumMod val="75000"/>
                  </a:schemeClr>
                </a:solidFill>
                <a:latin typeface="+mn-ea"/>
              </a:rPr>
              <a:t>MAC</a:t>
            </a:r>
            <a:r>
              <a:rPr lang="zh-CN" altLang="zh-CN" sz="1800" dirty="0">
                <a:solidFill>
                  <a:schemeClr val="accent4">
                    <a:lumMod val="75000"/>
                  </a:schemeClr>
                </a:solidFill>
                <a:latin typeface="+mn-ea"/>
              </a:rPr>
              <a:t>认证模式。该模式下连接到同一端口的每个设备都需要单独进行认证。</a:t>
            </a:r>
          </a:p>
          <a:p>
            <a:pPr>
              <a:lnSpc>
                <a:spcPct val="150000"/>
              </a:lnSpc>
              <a:buFont typeface="Wingdings" panose="05000000000000000000" pitchFamily="2" charset="2"/>
              <a:buChar char="n"/>
            </a:pPr>
            <a:endParaRPr lang="zh-CN" altLang="en-US" sz="1800" dirty="0">
              <a:solidFill>
                <a:schemeClr val="accent4">
                  <a:lumMod val="75000"/>
                </a:schemeClr>
              </a:solidFill>
              <a:latin typeface="+mn-ea"/>
            </a:endParaRPr>
          </a:p>
        </p:txBody>
      </p:sp>
      <p:sp>
        <p:nvSpPr>
          <p:cNvPr id="3" name="TextBox 16"/>
          <p:cNvSpPr txBox="1"/>
          <p:nvPr/>
        </p:nvSpPr>
        <p:spPr>
          <a:xfrm>
            <a:off x="2208583"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6</a:t>
            </a:r>
            <a:r>
              <a:rPr lang="zh-CN" altLang="en-US" dirty="0" smtClean="0">
                <a:solidFill>
                  <a:schemeClr val="bg2"/>
                </a:solidFill>
              </a:rPr>
              <a:t>节 无线接入安全技术</a:t>
            </a:r>
            <a:endParaRPr lang="zh-CN" altLang="en-US" dirty="0">
              <a:solidFill>
                <a:schemeClr val="bg2"/>
              </a:solidFill>
            </a:endParaRPr>
          </a:p>
        </p:txBody>
      </p:sp>
      <p:grpSp>
        <p:nvGrpSpPr>
          <p:cNvPr id="5" name="组合 4"/>
          <p:cNvGrpSpPr/>
          <p:nvPr/>
        </p:nvGrpSpPr>
        <p:grpSpPr>
          <a:xfrm>
            <a:off x="-13448" y="404664"/>
            <a:ext cx="3937376" cy="548655"/>
            <a:chOff x="0" y="1080145"/>
            <a:chExt cx="3131840" cy="548655"/>
          </a:xfrm>
        </p:grpSpPr>
        <p:sp>
          <p:nvSpPr>
            <p:cNvPr id="6" name="五边形 5"/>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7"/>
            <p:cNvSpPr txBox="1"/>
            <p:nvPr/>
          </p:nvSpPr>
          <p:spPr>
            <a:xfrm>
              <a:off x="31343" y="1154417"/>
              <a:ext cx="2753904" cy="400110"/>
            </a:xfrm>
            <a:prstGeom prst="rect">
              <a:avLst/>
            </a:prstGeom>
            <a:noFill/>
          </p:spPr>
          <p:txBody>
            <a:bodyPr wrap="square" rtlCol="0">
              <a:spAutoFit/>
            </a:bodyPr>
            <a:lstStyle/>
            <a:p>
              <a:endParaRPr lang="zh-CN" altLang="en-US" sz="2000" b="0" dirty="0">
                <a:solidFill>
                  <a:schemeClr val="bg2"/>
                </a:solidFill>
                <a:latin typeface="+mn-ea"/>
                <a:ea typeface="+mn-ea"/>
              </a:endParaRPr>
            </a:p>
          </p:txBody>
        </p:sp>
      </p:grpSp>
      <p:sp>
        <p:nvSpPr>
          <p:cNvPr id="4" name="矩形 3"/>
          <p:cNvSpPr/>
          <p:nvPr/>
        </p:nvSpPr>
        <p:spPr>
          <a:xfrm>
            <a:off x="23795" y="425075"/>
            <a:ext cx="3684108" cy="507831"/>
          </a:xfrm>
          <a:prstGeom prst="rect">
            <a:avLst/>
          </a:prstGeom>
        </p:spPr>
        <p:txBody>
          <a:bodyPr wrap="square">
            <a:spAutoFit/>
          </a:bodyPr>
          <a:lstStyle/>
          <a:p>
            <a:pPr>
              <a:lnSpc>
                <a:spcPct val="150000"/>
              </a:lnSpc>
            </a:pPr>
            <a:r>
              <a:rPr lang="en-US" altLang="zh-CN" b="1" dirty="0" smtClean="0">
                <a:solidFill>
                  <a:schemeClr val="bg2"/>
                </a:solidFill>
                <a:latin typeface="+mn-ea"/>
              </a:rPr>
              <a:t>9.6.4  IEEE </a:t>
            </a:r>
            <a:r>
              <a:rPr lang="en-US" altLang="zh-CN" b="1" dirty="0">
                <a:solidFill>
                  <a:schemeClr val="bg2"/>
                </a:solidFill>
                <a:latin typeface="+mn-ea"/>
              </a:rPr>
              <a:t>802.1X EAP</a:t>
            </a:r>
            <a:r>
              <a:rPr lang="zh-CN" altLang="en-US" b="1" dirty="0">
                <a:solidFill>
                  <a:schemeClr val="bg2"/>
                </a:solidFill>
                <a:latin typeface="+mn-ea"/>
              </a:rPr>
              <a:t>认证机制</a:t>
            </a:r>
            <a:endParaRPr lang="en-US" altLang="zh-CN" b="1" dirty="0">
              <a:solidFill>
                <a:schemeClr val="bg2"/>
              </a:solidFill>
              <a:latin typeface="+mn-ea"/>
            </a:endParaRPr>
          </a:p>
        </p:txBody>
      </p:sp>
      <p:sp>
        <p:nvSpPr>
          <p:cNvPr id="8" name="五边形 7"/>
          <p:cNvSpPr/>
          <p:nvPr/>
        </p:nvSpPr>
        <p:spPr>
          <a:xfrm>
            <a:off x="-9619" y="1268760"/>
            <a:ext cx="1341259"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认证模式</a:t>
            </a:r>
            <a:endParaRPr lang="zh-CN" altLang="en-US" sz="1600" dirty="0">
              <a:solidFill>
                <a:schemeClr val="bg2"/>
              </a:solidFill>
            </a:endParaRPr>
          </a:p>
        </p:txBody>
      </p:sp>
    </p:spTree>
    <p:extLst>
      <p:ext uri="{BB962C8B-B14F-4D97-AF65-F5344CB8AC3E}">
        <p14:creationId xmlns:p14="http://schemas.microsoft.com/office/powerpoint/2010/main" val="9290024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23528" y="2088257"/>
            <a:ext cx="8424936" cy="2807692"/>
          </a:xfrm>
        </p:spPr>
        <p:txBody>
          <a:bodyPr>
            <a:normAutofit/>
          </a:bodyPr>
          <a:lstStyle/>
          <a:p>
            <a:pPr>
              <a:lnSpc>
                <a:spcPct val="150000"/>
              </a:lnSpc>
              <a:buFont typeface="Wingdings" panose="05000000000000000000" pitchFamily="2" charset="2"/>
              <a:buChar char="n"/>
            </a:pPr>
            <a:r>
              <a:rPr lang="en-US" altLang="zh-CN" sz="1800" dirty="0">
                <a:solidFill>
                  <a:schemeClr val="accent4">
                    <a:lumMod val="75000"/>
                  </a:schemeClr>
                </a:solidFill>
                <a:latin typeface="+mn-ea"/>
              </a:rPr>
              <a:t>IEEE 802.16</a:t>
            </a:r>
            <a:r>
              <a:rPr lang="zh-CN" altLang="zh-CN" sz="1800" dirty="0">
                <a:solidFill>
                  <a:schemeClr val="accent4">
                    <a:lumMod val="75000"/>
                  </a:schemeClr>
                </a:solidFill>
                <a:latin typeface="+mn-ea"/>
              </a:rPr>
              <a:t>宽带无线</a:t>
            </a:r>
            <a:r>
              <a:rPr lang="en-US" altLang="zh-CN" sz="1800" dirty="0">
                <a:solidFill>
                  <a:schemeClr val="accent4">
                    <a:lumMod val="75000"/>
                  </a:schemeClr>
                </a:solidFill>
                <a:latin typeface="+mn-ea"/>
              </a:rPr>
              <a:t>MAN</a:t>
            </a:r>
            <a:r>
              <a:rPr lang="zh-CN" altLang="zh-CN" sz="1800" dirty="0">
                <a:solidFill>
                  <a:schemeClr val="accent4">
                    <a:lumMod val="75000"/>
                  </a:schemeClr>
                </a:solidFill>
                <a:latin typeface="+mn-ea"/>
              </a:rPr>
              <a:t>标准</a:t>
            </a:r>
            <a:r>
              <a:rPr lang="en-US" altLang="zh-CN" sz="1800" dirty="0">
                <a:solidFill>
                  <a:schemeClr val="accent4">
                    <a:lumMod val="75000"/>
                  </a:schemeClr>
                </a:solidFill>
                <a:latin typeface="+mn-ea"/>
              </a:rPr>
              <a:t>-WiMAX</a:t>
            </a:r>
            <a:r>
              <a:rPr lang="zh-CN" altLang="zh-CN" sz="1800" dirty="0">
                <a:solidFill>
                  <a:schemeClr val="accent4">
                    <a:lumMod val="75000"/>
                  </a:schemeClr>
                </a:solidFill>
                <a:latin typeface="+mn-ea"/>
              </a:rPr>
              <a:t>（</a:t>
            </a:r>
            <a:r>
              <a:rPr lang="en-US" altLang="zh-CN" sz="1800" dirty="0">
                <a:solidFill>
                  <a:schemeClr val="accent4">
                    <a:lumMod val="75000"/>
                  </a:schemeClr>
                </a:solidFill>
                <a:latin typeface="+mn-ea"/>
              </a:rPr>
              <a:t>IEEE 802.16</a:t>
            </a:r>
            <a:r>
              <a:rPr lang="zh-CN" altLang="zh-CN" sz="1800" dirty="0">
                <a:solidFill>
                  <a:schemeClr val="accent4">
                    <a:lumMod val="75000"/>
                  </a:schemeClr>
                </a:solidFill>
                <a:latin typeface="+mn-ea"/>
              </a:rPr>
              <a:t>：</a:t>
            </a:r>
            <a:r>
              <a:rPr lang="en-US" altLang="zh-CN" sz="1800" dirty="0">
                <a:solidFill>
                  <a:schemeClr val="accent4">
                    <a:lumMod val="75000"/>
                  </a:schemeClr>
                </a:solidFill>
                <a:latin typeface="+mn-ea"/>
              </a:rPr>
              <a:t>Broadband Wireless MAN Standard - WiMAX</a:t>
            </a:r>
            <a:r>
              <a:rPr lang="zh-CN" altLang="zh-CN" sz="1800" dirty="0">
                <a:solidFill>
                  <a:schemeClr val="accent4">
                    <a:lumMod val="75000"/>
                  </a:schemeClr>
                </a:solidFill>
                <a:latin typeface="+mn-ea"/>
              </a:rPr>
              <a:t>）。</a:t>
            </a:r>
            <a:r>
              <a:rPr lang="en-US" altLang="zh-CN" sz="1800" dirty="0">
                <a:solidFill>
                  <a:schemeClr val="accent4">
                    <a:lumMod val="75000"/>
                  </a:schemeClr>
                </a:solidFill>
                <a:latin typeface="+mn-ea"/>
              </a:rPr>
              <a:t>IEEE 802.16 </a:t>
            </a:r>
            <a:r>
              <a:rPr lang="zh-CN" altLang="zh-CN" sz="1800" dirty="0">
                <a:solidFill>
                  <a:schemeClr val="accent4">
                    <a:lumMod val="75000"/>
                  </a:schemeClr>
                </a:solidFill>
                <a:latin typeface="+mn-ea"/>
              </a:rPr>
              <a:t>是为用户站点和核心网络（如公共电话网和</a:t>
            </a:r>
            <a:r>
              <a:rPr lang="en-US" altLang="zh-CN" sz="1800" dirty="0">
                <a:solidFill>
                  <a:schemeClr val="accent4">
                    <a:lumMod val="75000"/>
                  </a:schemeClr>
                </a:solidFill>
                <a:latin typeface="+mn-ea"/>
              </a:rPr>
              <a:t>Internet</a:t>
            </a:r>
            <a:r>
              <a:rPr lang="zh-CN" altLang="zh-CN" sz="1800" dirty="0">
                <a:solidFill>
                  <a:schemeClr val="accent4">
                    <a:lumMod val="75000"/>
                  </a:schemeClr>
                </a:solidFill>
                <a:latin typeface="+mn-ea"/>
              </a:rPr>
              <a:t>）间提供通信路径而定义的无线服务。无线</a:t>
            </a:r>
            <a:r>
              <a:rPr lang="en-US" altLang="zh-CN" sz="1800" dirty="0">
                <a:solidFill>
                  <a:schemeClr val="accent4">
                    <a:lumMod val="75000"/>
                  </a:schemeClr>
                </a:solidFill>
                <a:latin typeface="+mn-ea"/>
              </a:rPr>
              <a:t>MAN</a:t>
            </a:r>
            <a:r>
              <a:rPr lang="zh-CN" altLang="zh-CN" sz="1800" dirty="0">
                <a:solidFill>
                  <a:schemeClr val="accent4">
                    <a:lumMod val="75000"/>
                  </a:schemeClr>
                </a:solidFill>
                <a:latin typeface="+mn-ea"/>
              </a:rPr>
              <a:t>技术也称之为</a:t>
            </a:r>
            <a:r>
              <a:rPr lang="en-US" altLang="zh-CN" sz="1800" dirty="0">
                <a:solidFill>
                  <a:schemeClr val="accent4">
                    <a:lumMod val="75000"/>
                  </a:schemeClr>
                </a:solidFill>
                <a:latin typeface="+mn-ea"/>
              </a:rPr>
              <a:t>WiMAX</a:t>
            </a:r>
            <a:r>
              <a:rPr lang="zh-CN" altLang="zh-CN" sz="1800" dirty="0">
                <a:solidFill>
                  <a:schemeClr val="accent4">
                    <a:lumMod val="75000"/>
                  </a:schemeClr>
                </a:solidFill>
                <a:latin typeface="+mn-ea"/>
              </a:rPr>
              <a:t>。这种无线宽带访问标准解决了城域网中</a:t>
            </a:r>
            <a:r>
              <a:rPr lang="en-US" altLang="zh-CN" sz="1800" dirty="0">
                <a:solidFill>
                  <a:schemeClr val="accent4">
                    <a:lumMod val="75000"/>
                  </a:schemeClr>
                </a:solidFill>
                <a:latin typeface="+mn-ea"/>
              </a:rPr>
              <a:t>“</a:t>
            </a:r>
            <a:r>
              <a:rPr lang="zh-CN" altLang="zh-CN" sz="1800" dirty="0">
                <a:solidFill>
                  <a:schemeClr val="accent4">
                    <a:lumMod val="75000"/>
                  </a:schemeClr>
                </a:solidFill>
                <a:latin typeface="+mn-ea"/>
              </a:rPr>
              <a:t>最后一英里</a:t>
            </a:r>
            <a:r>
              <a:rPr lang="en-US" altLang="zh-CN" sz="1800" dirty="0">
                <a:solidFill>
                  <a:schemeClr val="accent4">
                    <a:lumMod val="75000"/>
                  </a:schemeClr>
                </a:solidFill>
                <a:latin typeface="+mn-ea"/>
              </a:rPr>
              <a:t>”</a:t>
            </a:r>
            <a:r>
              <a:rPr lang="zh-CN" altLang="zh-CN" sz="1800" dirty="0">
                <a:solidFill>
                  <a:schemeClr val="accent4">
                    <a:lumMod val="75000"/>
                  </a:schemeClr>
                </a:solidFill>
                <a:latin typeface="+mn-ea"/>
              </a:rPr>
              <a:t>问题，因为</a:t>
            </a:r>
            <a:r>
              <a:rPr lang="en-US" altLang="zh-CN" sz="1800" dirty="0">
                <a:solidFill>
                  <a:schemeClr val="accent4">
                    <a:lumMod val="75000"/>
                  </a:schemeClr>
                </a:solidFill>
                <a:latin typeface="+mn-ea"/>
              </a:rPr>
              <a:t>DSL</a:t>
            </a:r>
            <a:r>
              <a:rPr lang="zh-CN" altLang="zh-CN" sz="1800" dirty="0">
                <a:solidFill>
                  <a:schemeClr val="accent4">
                    <a:lumMod val="75000"/>
                  </a:schemeClr>
                </a:solidFill>
                <a:latin typeface="+mn-ea"/>
              </a:rPr>
              <a:t>、电缆及其它带宽访问方法的解决方案要么行不通，要么成本太高。</a:t>
            </a:r>
            <a:endParaRPr lang="zh-CN" altLang="en-US" sz="1800" dirty="0">
              <a:solidFill>
                <a:schemeClr val="accent4">
                  <a:lumMod val="75000"/>
                </a:schemeClr>
              </a:solidFill>
              <a:latin typeface="+mn-ea"/>
            </a:endParaRPr>
          </a:p>
        </p:txBody>
      </p:sp>
      <p:sp>
        <p:nvSpPr>
          <p:cNvPr id="3" name="TextBox 16"/>
          <p:cNvSpPr txBox="1"/>
          <p:nvPr/>
        </p:nvSpPr>
        <p:spPr>
          <a:xfrm>
            <a:off x="2208583"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6</a:t>
            </a:r>
            <a:r>
              <a:rPr lang="zh-CN" altLang="en-US" dirty="0" smtClean="0">
                <a:solidFill>
                  <a:schemeClr val="bg2"/>
                </a:solidFill>
              </a:rPr>
              <a:t>节 无线接入安全技术</a:t>
            </a:r>
            <a:endParaRPr lang="zh-CN" altLang="en-US" dirty="0">
              <a:solidFill>
                <a:schemeClr val="bg2"/>
              </a:solidFill>
            </a:endParaRPr>
          </a:p>
        </p:txBody>
      </p:sp>
      <p:grpSp>
        <p:nvGrpSpPr>
          <p:cNvPr id="5" name="组合 4"/>
          <p:cNvGrpSpPr/>
          <p:nvPr/>
        </p:nvGrpSpPr>
        <p:grpSpPr>
          <a:xfrm>
            <a:off x="-13448" y="404664"/>
            <a:ext cx="3721351" cy="548655"/>
            <a:chOff x="0" y="1080145"/>
            <a:chExt cx="3131840" cy="548655"/>
          </a:xfrm>
        </p:grpSpPr>
        <p:sp>
          <p:nvSpPr>
            <p:cNvPr id="6" name="五边形 5"/>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7"/>
            <p:cNvSpPr txBox="1"/>
            <p:nvPr/>
          </p:nvSpPr>
          <p:spPr>
            <a:xfrm>
              <a:off x="31343" y="1154417"/>
              <a:ext cx="2753904" cy="400110"/>
            </a:xfrm>
            <a:prstGeom prst="rect">
              <a:avLst/>
            </a:prstGeom>
            <a:noFill/>
          </p:spPr>
          <p:txBody>
            <a:bodyPr wrap="square" rtlCol="0">
              <a:spAutoFit/>
            </a:bodyPr>
            <a:lstStyle/>
            <a:p>
              <a:endParaRPr lang="zh-CN" altLang="en-US" sz="2000" b="0" dirty="0">
                <a:solidFill>
                  <a:schemeClr val="bg2"/>
                </a:solidFill>
                <a:latin typeface="+mn-ea"/>
                <a:ea typeface="+mn-ea"/>
              </a:endParaRPr>
            </a:p>
          </p:txBody>
        </p:sp>
      </p:grpSp>
      <p:sp>
        <p:nvSpPr>
          <p:cNvPr id="4" name="矩形 3"/>
          <p:cNvSpPr/>
          <p:nvPr/>
        </p:nvSpPr>
        <p:spPr>
          <a:xfrm>
            <a:off x="23795" y="425075"/>
            <a:ext cx="3684108" cy="507831"/>
          </a:xfrm>
          <a:prstGeom prst="rect">
            <a:avLst/>
          </a:prstGeom>
        </p:spPr>
        <p:txBody>
          <a:bodyPr wrap="square">
            <a:spAutoFit/>
          </a:bodyPr>
          <a:lstStyle/>
          <a:p>
            <a:pPr>
              <a:lnSpc>
                <a:spcPct val="150000"/>
              </a:lnSpc>
            </a:pPr>
            <a:r>
              <a:rPr lang="en-US" altLang="zh-CN" b="1" dirty="0" smtClean="0">
                <a:solidFill>
                  <a:schemeClr val="bg2"/>
                </a:solidFill>
                <a:latin typeface="+mn-ea"/>
              </a:rPr>
              <a:t>9.6.5  </a:t>
            </a:r>
            <a:r>
              <a:rPr lang="en-US" altLang="zh-CN" b="1" dirty="0">
                <a:solidFill>
                  <a:schemeClr val="bg2"/>
                </a:solidFill>
                <a:latin typeface="+mn-ea"/>
              </a:rPr>
              <a:t>IEEE 802.16d</a:t>
            </a:r>
            <a:r>
              <a:rPr lang="zh-CN" altLang="en-US" b="1" dirty="0">
                <a:solidFill>
                  <a:schemeClr val="bg2"/>
                </a:solidFill>
                <a:latin typeface="+mn-ea"/>
              </a:rPr>
              <a:t>的安全机制</a:t>
            </a:r>
            <a:endParaRPr lang="en-US" altLang="zh-CN" b="1" dirty="0">
              <a:solidFill>
                <a:schemeClr val="bg2"/>
              </a:solidFill>
              <a:latin typeface="+mn-ea"/>
            </a:endParaRPr>
          </a:p>
        </p:txBody>
      </p:sp>
      <p:sp>
        <p:nvSpPr>
          <p:cNvPr id="8" name="五边形 7"/>
          <p:cNvSpPr/>
          <p:nvPr/>
        </p:nvSpPr>
        <p:spPr>
          <a:xfrm>
            <a:off x="-9619" y="1268760"/>
            <a:ext cx="1413267"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2"/>
                </a:solidFill>
              </a:rPr>
              <a:t>概述</a:t>
            </a:r>
            <a:endParaRPr lang="zh-CN" altLang="en-US" sz="1600" dirty="0">
              <a:solidFill>
                <a:schemeClr val="bg2"/>
              </a:solidFill>
            </a:endParaRPr>
          </a:p>
        </p:txBody>
      </p:sp>
    </p:spTree>
    <p:extLst>
      <p:ext uri="{BB962C8B-B14F-4D97-AF65-F5344CB8AC3E}">
        <p14:creationId xmlns:p14="http://schemas.microsoft.com/office/powerpoint/2010/main" val="36433514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208583"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6</a:t>
            </a:r>
            <a:r>
              <a:rPr lang="zh-CN" altLang="en-US" dirty="0" smtClean="0">
                <a:solidFill>
                  <a:schemeClr val="bg2"/>
                </a:solidFill>
              </a:rPr>
              <a:t>节 无线接入安全技术</a:t>
            </a:r>
            <a:endParaRPr lang="zh-CN" altLang="en-US" dirty="0">
              <a:solidFill>
                <a:schemeClr val="bg2"/>
              </a:solidFill>
            </a:endParaRPr>
          </a:p>
        </p:txBody>
      </p:sp>
      <p:grpSp>
        <p:nvGrpSpPr>
          <p:cNvPr id="5" name="组合 4"/>
          <p:cNvGrpSpPr/>
          <p:nvPr/>
        </p:nvGrpSpPr>
        <p:grpSpPr>
          <a:xfrm>
            <a:off x="-13448" y="404664"/>
            <a:ext cx="3721351" cy="548655"/>
            <a:chOff x="0" y="1080145"/>
            <a:chExt cx="3131840" cy="548655"/>
          </a:xfrm>
        </p:grpSpPr>
        <p:sp>
          <p:nvSpPr>
            <p:cNvPr id="6" name="五边形 5"/>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7"/>
            <p:cNvSpPr txBox="1"/>
            <p:nvPr/>
          </p:nvSpPr>
          <p:spPr>
            <a:xfrm>
              <a:off x="31343" y="1154417"/>
              <a:ext cx="2753904" cy="400110"/>
            </a:xfrm>
            <a:prstGeom prst="rect">
              <a:avLst/>
            </a:prstGeom>
            <a:noFill/>
          </p:spPr>
          <p:txBody>
            <a:bodyPr wrap="square" rtlCol="0">
              <a:spAutoFit/>
            </a:bodyPr>
            <a:lstStyle/>
            <a:p>
              <a:endParaRPr lang="zh-CN" altLang="en-US" sz="2000" b="0" dirty="0">
                <a:solidFill>
                  <a:schemeClr val="bg2"/>
                </a:solidFill>
                <a:latin typeface="+mn-ea"/>
                <a:ea typeface="+mn-ea"/>
              </a:endParaRPr>
            </a:p>
          </p:txBody>
        </p:sp>
      </p:grpSp>
      <p:sp>
        <p:nvSpPr>
          <p:cNvPr id="4" name="矩形 3"/>
          <p:cNvSpPr/>
          <p:nvPr/>
        </p:nvSpPr>
        <p:spPr>
          <a:xfrm>
            <a:off x="23795" y="425075"/>
            <a:ext cx="3684108" cy="507831"/>
          </a:xfrm>
          <a:prstGeom prst="rect">
            <a:avLst/>
          </a:prstGeom>
        </p:spPr>
        <p:txBody>
          <a:bodyPr wrap="square">
            <a:spAutoFit/>
          </a:bodyPr>
          <a:lstStyle/>
          <a:p>
            <a:pPr>
              <a:lnSpc>
                <a:spcPct val="150000"/>
              </a:lnSpc>
            </a:pPr>
            <a:r>
              <a:rPr lang="en-US" altLang="zh-CN" b="1" dirty="0" smtClean="0">
                <a:solidFill>
                  <a:schemeClr val="bg2"/>
                </a:solidFill>
                <a:latin typeface="+mn-ea"/>
              </a:rPr>
              <a:t>9.6.5  </a:t>
            </a:r>
            <a:r>
              <a:rPr lang="en-US" altLang="zh-CN" b="1" dirty="0">
                <a:solidFill>
                  <a:schemeClr val="bg2"/>
                </a:solidFill>
                <a:latin typeface="+mn-ea"/>
              </a:rPr>
              <a:t>IEEE 802.16d</a:t>
            </a:r>
            <a:r>
              <a:rPr lang="zh-CN" altLang="en-US" b="1" dirty="0">
                <a:solidFill>
                  <a:schemeClr val="bg2"/>
                </a:solidFill>
                <a:latin typeface="+mn-ea"/>
              </a:rPr>
              <a:t>的安全机制</a:t>
            </a:r>
            <a:endParaRPr lang="en-US" altLang="zh-CN" b="1" dirty="0">
              <a:solidFill>
                <a:schemeClr val="bg2"/>
              </a:solidFill>
              <a:latin typeface="+mn-ea"/>
            </a:endParaRPr>
          </a:p>
        </p:txBody>
      </p:sp>
      <p:sp>
        <p:nvSpPr>
          <p:cNvPr id="8" name="五边形 7"/>
          <p:cNvSpPr/>
          <p:nvPr/>
        </p:nvSpPr>
        <p:spPr>
          <a:xfrm>
            <a:off x="-9619" y="1268760"/>
            <a:ext cx="2061339"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bg2"/>
                </a:solidFill>
              </a:rPr>
              <a:t>IEEE 802.1</a:t>
            </a:r>
            <a:r>
              <a:rPr lang="zh-CN" altLang="zh-CN" sz="1600" dirty="0">
                <a:solidFill>
                  <a:schemeClr val="bg2"/>
                </a:solidFill>
              </a:rPr>
              <a:t>的层次</a:t>
            </a:r>
          </a:p>
        </p:txBody>
      </p:sp>
      <p:sp>
        <p:nvSpPr>
          <p:cNvPr id="9" name="Rectangle 1"/>
          <p:cNvSpPr>
            <a:spLocks noGrp="1" noChangeArrowheads="1"/>
          </p:cNvSpPr>
          <p:nvPr>
            <p:ph sz="quarter" idx="13"/>
          </p:nvPr>
        </p:nvSpPr>
        <p:spPr bwMode="auto">
          <a:xfrm>
            <a:off x="323528" y="1967103"/>
            <a:ext cx="835292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50000"/>
              </a:lnSpc>
              <a:buNone/>
            </a:pPr>
            <a:r>
              <a:rPr lang="en-US" altLang="zh-CN" sz="1600" dirty="0">
                <a:solidFill>
                  <a:schemeClr val="accent4">
                    <a:lumMod val="75000"/>
                  </a:schemeClr>
                </a:solidFill>
                <a:latin typeface="+mn-ea"/>
              </a:rPr>
              <a:t> </a:t>
            </a:r>
            <a:r>
              <a:rPr lang="en-US" altLang="zh-CN" sz="1600" dirty="0" smtClean="0">
                <a:solidFill>
                  <a:schemeClr val="accent4">
                    <a:lumMod val="75000"/>
                  </a:schemeClr>
                </a:solidFill>
                <a:latin typeface="+mn-ea"/>
              </a:rPr>
              <a:t>   IEEE </a:t>
            </a:r>
            <a:r>
              <a:rPr lang="en-US" altLang="zh-CN" sz="1600" dirty="0">
                <a:solidFill>
                  <a:schemeClr val="accent4">
                    <a:lumMod val="75000"/>
                  </a:schemeClr>
                </a:solidFill>
                <a:latin typeface="+mn-ea"/>
              </a:rPr>
              <a:t>802.16</a:t>
            </a:r>
            <a:r>
              <a:rPr lang="zh-CN" altLang="zh-CN" sz="1600" dirty="0" smtClean="0">
                <a:solidFill>
                  <a:schemeClr val="accent4">
                    <a:lumMod val="75000"/>
                  </a:schemeClr>
                </a:solidFill>
                <a:latin typeface="+mn-ea"/>
              </a:rPr>
              <a:t>协议</a:t>
            </a:r>
            <a:r>
              <a:rPr lang="zh-CN" altLang="zh-CN" sz="1600" dirty="0">
                <a:solidFill>
                  <a:schemeClr val="accent4">
                    <a:lumMod val="75000"/>
                  </a:schemeClr>
                </a:solidFill>
                <a:latin typeface="+mn-ea"/>
              </a:rPr>
              <a:t>标准是按照三层结构体系组织</a:t>
            </a:r>
            <a:r>
              <a:rPr lang="zh-CN" altLang="zh-CN" sz="1600" dirty="0" smtClean="0">
                <a:solidFill>
                  <a:schemeClr val="accent4">
                    <a:lumMod val="75000"/>
                  </a:schemeClr>
                </a:solidFill>
                <a:latin typeface="+mn-ea"/>
              </a:rPr>
              <a:t>的</a:t>
            </a:r>
            <a:r>
              <a:rPr lang="zh-CN" altLang="en-US" sz="1600" dirty="0" smtClean="0">
                <a:solidFill>
                  <a:schemeClr val="accent4">
                    <a:lumMod val="75000"/>
                  </a:schemeClr>
                </a:solidFill>
                <a:latin typeface="+mn-ea"/>
              </a:rPr>
              <a:t>：</a:t>
            </a:r>
            <a:endPar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三层结构中的最底层是物理层，该层的协议主要是关于频率带宽、调制模式、纠错技术以及发射机同接收机之间的同步、数据传输率和时分复用结构等方面的。</a:t>
            </a:r>
            <a:endParaRPr kumimoji="0" lang="zh-CN" altLang="en-US" sz="1600" b="0" i="0" u="none" strike="noStrike" cap="none" normalizeH="0" baseline="0" dirty="0" smtClean="0">
              <a:ln>
                <a:noFill/>
              </a:ln>
              <a:solidFill>
                <a:schemeClr val="accent4">
                  <a:lumMod val="75000"/>
                </a:schemeClr>
              </a:solidFill>
              <a:effectLst/>
              <a:latin typeface="+mn-ea"/>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在物理层之上是数据链路层，在该层上</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IEEE 802.16</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规定的主要是为用户提供服务所需的各种功能。这些功能都包括在介质访问控制</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MAC</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层中，主要负责将数据组成帧格式来传输和对用户如何接入到共享的无线介质中进行控制。</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MAC</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协议对基站或用户在什么时候采用何种方式来初始化信道做了规定。</a:t>
            </a:r>
            <a:endPar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在</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MAC</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层之上是一个会聚层，该层根据提供服务的不同提供不同的功能。对于</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IEEE 802.16.1</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来说，能提供的服务包括数字音频</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视频广播、数字电话、异步传输模式</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ATM</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、因特网接入、电话网络中无线中继和帧中继。</a:t>
            </a:r>
            <a:endParaRPr kumimoji="0" lang="zh-CN" altLang="en-US" sz="1600" b="0" i="0" u="none" strike="noStrike" cap="none" normalizeH="0" baseline="0" dirty="0" smtClean="0">
              <a:ln>
                <a:noFill/>
              </a:ln>
              <a:solidFill>
                <a:schemeClr val="accent4">
                  <a:lumMod val="75000"/>
                </a:schemeClr>
              </a:solidFill>
              <a:effectLst/>
              <a:latin typeface="+mn-ea"/>
            </a:endParaRPr>
          </a:p>
        </p:txBody>
      </p:sp>
    </p:spTree>
    <p:extLst>
      <p:ext uri="{BB962C8B-B14F-4D97-AF65-F5344CB8AC3E}">
        <p14:creationId xmlns:p14="http://schemas.microsoft.com/office/powerpoint/2010/main" val="12147654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2208583" y="6412686"/>
            <a:ext cx="5378396"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9</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物联网网络层安全</a:t>
            </a:r>
            <a:r>
              <a:rPr lang="zh-CN" altLang="en-US" baseline="0" dirty="0" smtClean="0">
                <a:solidFill>
                  <a:schemeClr val="bg2"/>
                </a:solidFill>
              </a:rPr>
              <a:t>  </a:t>
            </a:r>
            <a:r>
              <a:rPr lang="zh-CN" altLang="en-US" dirty="0" smtClean="0">
                <a:solidFill>
                  <a:schemeClr val="bg2"/>
                </a:solidFill>
              </a:rPr>
              <a:t>第</a:t>
            </a:r>
            <a:r>
              <a:rPr lang="en-US" altLang="zh-CN" dirty="0" smtClean="0">
                <a:solidFill>
                  <a:schemeClr val="bg2"/>
                </a:solidFill>
              </a:rPr>
              <a:t>6</a:t>
            </a:r>
            <a:r>
              <a:rPr lang="zh-CN" altLang="en-US" dirty="0" smtClean="0">
                <a:solidFill>
                  <a:schemeClr val="bg2"/>
                </a:solidFill>
              </a:rPr>
              <a:t>节 无线接入安全技术</a:t>
            </a:r>
            <a:endParaRPr lang="zh-CN" altLang="en-US" dirty="0">
              <a:solidFill>
                <a:schemeClr val="bg2"/>
              </a:solidFill>
            </a:endParaRPr>
          </a:p>
        </p:txBody>
      </p:sp>
      <p:grpSp>
        <p:nvGrpSpPr>
          <p:cNvPr id="5" name="组合 4"/>
          <p:cNvGrpSpPr/>
          <p:nvPr/>
        </p:nvGrpSpPr>
        <p:grpSpPr>
          <a:xfrm>
            <a:off x="-13448" y="404664"/>
            <a:ext cx="3721351" cy="548655"/>
            <a:chOff x="0" y="1080145"/>
            <a:chExt cx="3131840" cy="548655"/>
          </a:xfrm>
        </p:grpSpPr>
        <p:sp>
          <p:nvSpPr>
            <p:cNvPr id="6" name="五边形 5"/>
            <p:cNvSpPr/>
            <p:nvPr/>
          </p:nvSpPr>
          <p:spPr>
            <a:xfrm>
              <a:off x="0" y="1080145"/>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7"/>
            <p:cNvSpPr txBox="1"/>
            <p:nvPr/>
          </p:nvSpPr>
          <p:spPr>
            <a:xfrm>
              <a:off x="31343" y="1154417"/>
              <a:ext cx="2753904" cy="400110"/>
            </a:xfrm>
            <a:prstGeom prst="rect">
              <a:avLst/>
            </a:prstGeom>
            <a:noFill/>
          </p:spPr>
          <p:txBody>
            <a:bodyPr wrap="square" rtlCol="0">
              <a:spAutoFit/>
            </a:bodyPr>
            <a:lstStyle/>
            <a:p>
              <a:endParaRPr lang="zh-CN" altLang="en-US" sz="2000" b="0" dirty="0">
                <a:solidFill>
                  <a:schemeClr val="bg2"/>
                </a:solidFill>
                <a:latin typeface="+mn-ea"/>
                <a:ea typeface="+mn-ea"/>
              </a:endParaRPr>
            </a:p>
          </p:txBody>
        </p:sp>
      </p:grpSp>
      <p:sp>
        <p:nvSpPr>
          <p:cNvPr id="4" name="矩形 3"/>
          <p:cNvSpPr/>
          <p:nvPr/>
        </p:nvSpPr>
        <p:spPr>
          <a:xfrm>
            <a:off x="23795" y="425075"/>
            <a:ext cx="3684108" cy="507831"/>
          </a:xfrm>
          <a:prstGeom prst="rect">
            <a:avLst/>
          </a:prstGeom>
        </p:spPr>
        <p:txBody>
          <a:bodyPr wrap="square">
            <a:spAutoFit/>
          </a:bodyPr>
          <a:lstStyle/>
          <a:p>
            <a:pPr>
              <a:lnSpc>
                <a:spcPct val="150000"/>
              </a:lnSpc>
            </a:pPr>
            <a:r>
              <a:rPr lang="en-US" altLang="zh-CN" b="1" dirty="0" smtClean="0">
                <a:solidFill>
                  <a:schemeClr val="bg2"/>
                </a:solidFill>
                <a:latin typeface="+mn-ea"/>
              </a:rPr>
              <a:t>9.6.5  </a:t>
            </a:r>
            <a:r>
              <a:rPr lang="en-US" altLang="zh-CN" b="1" dirty="0">
                <a:solidFill>
                  <a:schemeClr val="bg2"/>
                </a:solidFill>
                <a:latin typeface="+mn-ea"/>
              </a:rPr>
              <a:t>IEEE 802.16d</a:t>
            </a:r>
            <a:r>
              <a:rPr lang="zh-CN" altLang="en-US" b="1" dirty="0">
                <a:solidFill>
                  <a:schemeClr val="bg2"/>
                </a:solidFill>
                <a:latin typeface="+mn-ea"/>
              </a:rPr>
              <a:t>的安全机制</a:t>
            </a:r>
            <a:endParaRPr lang="en-US" altLang="zh-CN" b="1" dirty="0">
              <a:solidFill>
                <a:schemeClr val="bg2"/>
              </a:solidFill>
              <a:latin typeface="+mn-ea"/>
            </a:endParaRPr>
          </a:p>
        </p:txBody>
      </p:sp>
      <p:sp>
        <p:nvSpPr>
          <p:cNvPr id="8" name="五边形 7"/>
          <p:cNvSpPr/>
          <p:nvPr/>
        </p:nvSpPr>
        <p:spPr>
          <a:xfrm>
            <a:off x="-9619" y="1268760"/>
            <a:ext cx="2061339"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bg2"/>
                </a:solidFill>
              </a:rPr>
              <a:t>IEEE 802.16m</a:t>
            </a:r>
            <a:r>
              <a:rPr lang="zh-CN" altLang="en-US" sz="1600" dirty="0">
                <a:solidFill>
                  <a:schemeClr val="bg2"/>
                </a:solidFill>
              </a:rPr>
              <a:t>标准</a:t>
            </a:r>
          </a:p>
        </p:txBody>
      </p:sp>
      <p:sp>
        <p:nvSpPr>
          <p:cNvPr id="10" name="Rectangle 2"/>
          <p:cNvSpPr>
            <a:spLocks noGrp="1" noChangeArrowheads="1"/>
          </p:cNvSpPr>
          <p:nvPr>
            <p:ph sz="quarter" idx="13"/>
          </p:nvPr>
        </p:nvSpPr>
        <p:spPr bwMode="auto">
          <a:xfrm>
            <a:off x="323528" y="1916832"/>
            <a:ext cx="856895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IEEE 802.16m</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标准也被称作</a:t>
            </a:r>
            <a:r>
              <a:rPr kumimoji="0" lang="en-US" altLang="zh-CN" sz="1600" b="0" i="0" u="none" strike="noStrike" cap="none" normalizeH="0" baseline="0" dirty="0" err="1" smtClean="0">
                <a:ln>
                  <a:noFill/>
                </a:ln>
                <a:solidFill>
                  <a:schemeClr val="accent4">
                    <a:lumMod val="75000"/>
                  </a:schemeClr>
                </a:solidFill>
                <a:effectLst/>
                <a:latin typeface="+mn-ea"/>
                <a:cs typeface="Times New Roman" panose="02020603050405020304" pitchFamily="18" charset="0"/>
              </a:rPr>
              <a:t>WirelessMAN</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-Advanced</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或者</a:t>
            </a:r>
            <a:r>
              <a:rPr kumimoji="0" lang="en-US" altLang="zh-CN" sz="1600" b="0" i="0" u="none" strike="noStrike" cap="none" normalizeH="0" baseline="0" dirty="0" err="1" smtClean="0">
                <a:ln>
                  <a:noFill/>
                </a:ln>
                <a:solidFill>
                  <a:schemeClr val="accent4">
                    <a:lumMod val="75000"/>
                  </a:schemeClr>
                </a:solidFill>
                <a:effectLst/>
                <a:latin typeface="+mn-ea"/>
                <a:cs typeface="Times New Roman" panose="02020603050405020304" pitchFamily="18" charset="0"/>
              </a:rPr>
              <a:t>WiMax</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 2</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，是继</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802.16e</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后的第二代移动</a:t>
            </a:r>
            <a:r>
              <a:rPr kumimoji="0" lang="en-US" altLang="zh-CN" sz="1600" b="0" i="0" u="none" strike="noStrike" cap="none" normalizeH="0" baseline="0" dirty="0" err="1" smtClean="0">
                <a:ln>
                  <a:noFill/>
                </a:ln>
                <a:solidFill>
                  <a:schemeClr val="accent4">
                    <a:lumMod val="75000"/>
                  </a:schemeClr>
                </a:solidFill>
                <a:effectLst/>
                <a:latin typeface="+mn-ea"/>
                <a:cs typeface="Times New Roman" panose="02020603050405020304" pitchFamily="18" charset="0"/>
              </a:rPr>
              <a:t>WiMax</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国际标准。</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IEEE802.16m</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采用了多输入多输出技术（</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multiple-input/multiple-output</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，即</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MIMO</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MIMO</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目前应用于</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802.11g</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和</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802.11n</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路由器，以及需要提速的接入点。基于该技术的</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54Mbps</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路由器理论上可以达到</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108Mbit/s</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传输速率。</a:t>
            </a:r>
            <a:endParaRPr kumimoji="0" lang="zh-CN" altLang="en-US" sz="1600" b="0" i="0" u="none" strike="noStrike" cap="none" normalizeH="0" baseline="0" dirty="0" smtClean="0">
              <a:ln>
                <a:noFill/>
              </a:ln>
              <a:solidFill>
                <a:schemeClr val="accent4">
                  <a:lumMod val="75000"/>
                </a:schemeClr>
              </a:solidFill>
              <a:effectLst/>
              <a:latin typeface="+mn-ea"/>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IEEE</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委员会指出，尽管</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802.16m</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并非</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WiMAX</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的一部分，但在两种标准之间将存在跨平台的兼容性。另外，新的</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802.16m</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标准还将兼容未来的</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4G</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无线网络。届时</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4G</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将基于</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OFDMA</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规范，放弃现在的</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WCDMA</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和</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CDMA2000</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标准。据</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IEEE</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透露，</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802.16m</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也将兼容</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OFDMA</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endParaRPr kumimoji="0" lang="zh-CN" altLang="en-US" sz="1600" b="0" i="0" u="none" strike="noStrike" cap="none" normalizeH="0" baseline="0" dirty="0" smtClean="0">
              <a:ln>
                <a:noFill/>
              </a:ln>
              <a:solidFill>
                <a:schemeClr val="accent4">
                  <a:lumMod val="75000"/>
                </a:schemeClr>
              </a:solidFill>
              <a:effectLst/>
              <a:latin typeface="+mn-ea"/>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目前的</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802.16m</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规格包括：①极低速率数据</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16 kbps</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；②低速率数据及低速多媒体</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144 kbps</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；③中速多媒体</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2 Mbps</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；④高速多媒体</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30 Mbps</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；⑤超高速多媒体</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30 Mbps ~ 100 Mbps / 1 </a:t>
            </a:r>
            <a:r>
              <a:rPr kumimoji="0" lang="en-US" altLang="zh-CN" sz="1600" b="0" i="0" u="none" strike="noStrike" cap="none" normalizeH="0" baseline="0" dirty="0" err="1" smtClean="0">
                <a:ln>
                  <a:noFill/>
                </a:ln>
                <a:solidFill>
                  <a:schemeClr val="accent4">
                    <a:lumMod val="75000"/>
                  </a:schemeClr>
                </a:solidFill>
                <a:effectLst/>
                <a:latin typeface="+mn-ea"/>
                <a:cs typeface="Times New Roman" panose="02020603050405020304" pitchFamily="18" charset="0"/>
              </a:rPr>
              <a:t>Gbps</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endParaRPr kumimoji="0" lang="zh-CN" altLang="en-US" sz="1600" b="0" i="0" u="none" strike="noStrike" cap="none" normalizeH="0" baseline="0" dirty="0" smtClean="0">
              <a:ln>
                <a:noFill/>
              </a:ln>
              <a:solidFill>
                <a:schemeClr val="accent4">
                  <a:lumMod val="75000"/>
                </a:schemeClr>
              </a:solidFill>
              <a:effectLst/>
              <a:latin typeface="+mn-ea"/>
            </a:endParaRPr>
          </a:p>
        </p:txBody>
      </p:sp>
    </p:spTree>
    <p:extLst>
      <p:ext uri="{BB962C8B-B14F-4D97-AF65-F5344CB8AC3E}">
        <p14:creationId xmlns:p14="http://schemas.microsoft.com/office/powerpoint/2010/main" val="244492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67544" y="1788277"/>
            <a:ext cx="7416823" cy="4392488"/>
          </a:xfrm>
        </p:spPr>
        <p:txBody>
          <a:bodyPr>
            <a:noAutofit/>
          </a:bodyPr>
          <a:lstStyle/>
          <a:p>
            <a:pPr>
              <a:lnSpc>
                <a:spcPct val="150000"/>
              </a:lnSpc>
              <a:buFont typeface="Wingdings" panose="05000000000000000000" pitchFamily="2" charset="2"/>
              <a:buChar char="n"/>
            </a:pPr>
            <a:r>
              <a:rPr lang="en-US" altLang="zh-CN" sz="1800" dirty="0" smtClean="0">
                <a:solidFill>
                  <a:schemeClr val="accent4">
                    <a:lumMod val="75000"/>
                  </a:schemeClr>
                </a:solidFill>
              </a:rPr>
              <a:t>VLAN</a:t>
            </a:r>
            <a:r>
              <a:rPr lang="zh-CN" altLang="zh-CN" sz="1800" dirty="0" smtClean="0">
                <a:solidFill>
                  <a:schemeClr val="accent4">
                    <a:lumMod val="75000"/>
                  </a:schemeClr>
                </a:solidFill>
              </a:rPr>
              <a:t>划分</a:t>
            </a:r>
            <a:endParaRPr lang="en-US" altLang="zh-CN" sz="1800" dirty="0" smtClean="0">
              <a:solidFill>
                <a:schemeClr val="accent4">
                  <a:lumMod val="75000"/>
                </a:schemeClr>
              </a:solidFill>
            </a:endParaRPr>
          </a:p>
          <a:p>
            <a:pPr>
              <a:lnSpc>
                <a:spcPct val="150000"/>
              </a:lnSpc>
              <a:buFont typeface="Wingdings" panose="05000000000000000000" pitchFamily="2" charset="2"/>
              <a:buChar char="n"/>
            </a:pPr>
            <a:r>
              <a:rPr lang="zh-CN" altLang="zh-CN" sz="1800" dirty="0" smtClean="0">
                <a:solidFill>
                  <a:schemeClr val="accent4">
                    <a:lumMod val="75000"/>
                  </a:schemeClr>
                </a:solidFill>
              </a:rPr>
              <a:t>防火墙</a:t>
            </a:r>
            <a:endParaRPr lang="en-US" altLang="zh-CN" sz="1800" dirty="0" smtClean="0">
              <a:solidFill>
                <a:schemeClr val="accent4">
                  <a:lumMod val="75000"/>
                </a:schemeClr>
              </a:solidFill>
            </a:endParaRPr>
          </a:p>
          <a:p>
            <a:pPr>
              <a:lnSpc>
                <a:spcPct val="150000"/>
              </a:lnSpc>
              <a:buFont typeface="Wingdings" panose="05000000000000000000" pitchFamily="2" charset="2"/>
              <a:buChar char="n"/>
            </a:pPr>
            <a:r>
              <a:rPr lang="zh-CN" altLang="zh-CN" sz="1800" dirty="0" smtClean="0">
                <a:solidFill>
                  <a:schemeClr val="accent4">
                    <a:lumMod val="75000"/>
                  </a:schemeClr>
                </a:solidFill>
              </a:rPr>
              <a:t>加密技术</a:t>
            </a:r>
            <a:endParaRPr lang="en-US" altLang="zh-CN" sz="1800" dirty="0" smtClean="0">
              <a:solidFill>
                <a:schemeClr val="accent4">
                  <a:lumMod val="75000"/>
                </a:schemeClr>
              </a:solidFill>
            </a:endParaRPr>
          </a:p>
          <a:p>
            <a:pPr>
              <a:lnSpc>
                <a:spcPct val="150000"/>
              </a:lnSpc>
              <a:buFont typeface="Wingdings" panose="05000000000000000000" pitchFamily="2" charset="2"/>
              <a:buChar char="n"/>
            </a:pPr>
            <a:r>
              <a:rPr lang="zh-CN" altLang="zh-CN" sz="1800" dirty="0" smtClean="0">
                <a:solidFill>
                  <a:schemeClr val="accent4">
                    <a:lumMod val="75000"/>
                  </a:schemeClr>
                </a:solidFill>
              </a:rPr>
              <a:t>数字签名</a:t>
            </a:r>
            <a:r>
              <a:rPr lang="zh-CN" altLang="zh-CN" sz="1800" dirty="0">
                <a:solidFill>
                  <a:schemeClr val="accent4">
                    <a:lumMod val="75000"/>
                  </a:schemeClr>
                </a:solidFill>
              </a:rPr>
              <a:t>和认证</a:t>
            </a:r>
            <a:r>
              <a:rPr lang="zh-CN" altLang="zh-CN" sz="1800" dirty="0" smtClean="0">
                <a:solidFill>
                  <a:schemeClr val="accent4">
                    <a:lumMod val="75000"/>
                  </a:schemeClr>
                </a:solidFill>
              </a:rPr>
              <a:t>技术</a:t>
            </a:r>
            <a:endParaRPr lang="zh-CN" altLang="zh-CN" sz="1800" dirty="0">
              <a:solidFill>
                <a:schemeClr val="accent4">
                  <a:lumMod val="75000"/>
                </a:schemeClr>
              </a:solidFill>
            </a:endParaRPr>
          </a:p>
          <a:p>
            <a:pPr>
              <a:lnSpc>
                <a:spcPct val="150000"/>
              </a:lnSpc>
              <a:buFont typeface="Wingdings" panose="05000000000000000000" pitchFamily="2" charset="2"/>
              <a:buChar char="n"/>
            </a:pPr>
            <a:r>
              <a:rPr lang="en-US" altLang="zh-CN" sz="1800" dirty="0" smtClean="0">
                <a:solidFill>
                  <a:schemeClr val="accent4">
                    <a:lumMod val="75000"/>
                  </a:schemeClr>
                </a:solidFill>
              </a:rPr>
              <a:t>User </a:t>
            </a:r>
            <a:r>
              <a:rPr lang="en-US" altLang="zh-CN" sz="1800" dirty="0">
                <a:solidFill>
                  <a:schemeClr val="accent4">
                    <a:lumMod val="75000"/>
                  </a:schemeClr>
                </a:solidFill>
              </a:rPr>
              <a:t>Name/Password</a:t>
            </a:r>
            <a:r>
              <a:rPr lang="zh-CN" altLang="zh-CN" sz="1800" dirty="0" smtClean="0">
                <a:solidFill>
                  <a:schemeClr val="accent4">
                    <a:lumMod val="75000"/>
                  </a:schemeClr>
                </a:solidFill>
              </a:rPr>
              <a:t>认证</a:t>
            </a:r>
            <a:endParaRPr lang="zh-CN" altLang="zh-CN" sz="1800" dirty="0">
              <a:solidFill>
                <a:schemeClr val="accent4">
                  <a:lumMod val="75000"/>
                </a:schemeClr>
              </a:solidFill>
            </a:endParaRPr>
          </a:p>
          <a:p>
            <a:pPr>
              <a:lnSpc>
                <a:spcPct val="150000"/>
              </a:lnSpc>
              <a:buFont typeface="Wingdings" panose="05000000000000000000" pitchFamily="2" charset="2"/>
              <a:buChar char="n"/>
            </a:pPr>
            <a:r>
              <a:rPr lang="zh-CN" altLang="zh-CN" sz="1800" dirty="0" smtClean="0">
                <a:solidFill>
                  <a:schemeClr val="accent4">
                    <a:lumMod val="75000"/>
                  </a:schemeClr>
                </a:solidFill>
              </a:rPr>
              <a:t>使用</a:t>
            </a:r>
            <a:r>
              <a:rPr lang="zh-CN" altLang="zh-CN" sz="1800" dirty="0">
                <a:solidFill>
                  <a:schemeClr val="accent4">
                    <a:lumMod val="75000"/>
                  </a:schemeClr>
                </a:solidFill>
              </a:rPr>
              <a:t>摘要算法的</a:t>
            </a:r>
            <a:r>
              <a:rPr lang="zh-CN" altLang="zh-CN" sz="1800" dirty="0" smtClean="0">
                <a:solidFill>
                  <a:schemeClr val="accent4">
                    <a:lumMod val="75000"/>
                  </a:schemeClr>
                </a:solidFill>
              </a:rPr>
              <a:t>认证</a:t>
            </a:r>
            <a:endParaRPr lang="en-US" altLang="zh-CN" sz="1800" dirty="0" smtClean="0">
              <a:solidFill>
                <a:schemeClr val="accent4">
                  <a:lumMod val="75000"/>
                </a:schemeClr>
              </a:solidFill>
            </a:endParaRPr>
          </a:p>
          <a:p>
            <a:pPr>
              <a:lnSpc>
                <a:spcPct val="150000"/>
              </a:lnSpc>
              <a:buFont typeface="Wingdings" panose="05000000000000000000" pitchFamily="2" charset="2"/>
              <a:buChar char="n"/>
            </a:pPr>
            <a:r>
              <a:rPr lang="zh-CN" altLang="zh-CN" sz="1800" dirty="0" smtClean="0">
                <a:solidFill>
                  <a:schemeClr val="accent4">
                    <a:lumMod val="75000"/>
                  </a:schemeClr>
                </a:solidFill>
              </a:rPr>
              <a:t>基于</a:t>
            </a:r>
            <a:r>
              <a:rPr lang="en-US" altLang="zh-CN" sz="1800" dirty="0">
                <a:solidFill>
                  <a:schemeClr val="accent4">
                    <a:lumMod val="75000"/>
                  </a:schemeClr>
                </a:solidFill>
              </a:rPr>
              <a:t>PKI</a:t>
            </a:r>
            <a:r>
              <a:rPr lang="zh-CN" altLang="zh-CN" sz="1800" dirty="0">
                <a:solidFill>
                  <a:schemeClr val="accent4">
                    <a:lumMod val="75000"/>
                  </a:schemeClr>
                </a:solidFill>
              </a:rPr>
              <a:t>的</a:t>
            </a:r>
            <a:r>
              <a:rPr lang="zh-CN" altLang="zh-CN" sz="1800" dirty="0" smtClean="0">
                <a:solidFill>
                  <a:schemeClr val="accent4">
                    <a:lumMod val="75000"/>
                  </a:schemeClr>
                </a:solidFill>
              </a:rPr>
              <a:t>认证</a:t>
            </a:r>
            <a:endParaRPr lang="en-US" altLang="zh-CN" sz="1800" dirty="0" smtClean="0">
              <a:solidFill>
                <a:schemeClr val="accent4">
                  <a:lumMod val="75000"/>
                </a:schemeClr>
              </a:solidFill>
            </a:endParaRPr>
          </a:p>
          <a:p>
            <a:pPr>
              <a:lnSpc>
                <a:spcPct val="150000"/>
              </a:lnSpc>
              <a:buFont typeface="Wingdings" panose="05000000000000000000" pitchFamily="2" charset="2"/>
              <a:buChar char="n"/>
            </a:pPr>
            <a:r>
              <a:rPr lang="zh-CN" altLang="zh-CN" sz="1800" dirty="0" smtClean="0">
                <a:solidFill>
                  <a:schemeClr val="accent4">
                    <a:lumMod val="75000"/>
                  </a:schemeClr>
                </a:solidFill>
              </a:rPr>
              <a:t>数字签名</a:t>
            </a:r>
            <a:endParaRPr lang="en-US" altLang="zh-CN" sz="1800" dirty="0" smtClean="0">
              <a:solidFill>
                <a:schemeClr val="accent4">
                  <a:lumMod val="75000"/>
                </a:schemeClr>
              </a:solidFill>
            </a:endParaRPr>
          </a:p>
          <a:p>
            <a:pPr>
              <a:lnSpc>
                <a:spcPct val="150000"/>
              </a:lnSpc>
              <a:buFont typeface="Wingdings" panose="05000000000000000000" pitchFamily="2" charset="2"/>
              <a:buChar char="n"/>
            </a:pPr>
            <a:r>
              <a:rPr lang="en-US" altLang="zh-CN" sz="1800" dirty="0" smtClean="0">
                <a:solidFill>
                  <a:schemeClr val="accent4">
                    <a:lumMod val="75000"/>
                  </a:schemeClr>
                </a:solidFill>
              </a:rPr>
              <a:t>VPN</a:t>
            </a:r>
            <a:r>
              <a:rPr lang="zh-CN" altLang="zh-CN" sz="1800" dirty="0" smtClean="0">
                <a:solidFill>
                  <a:schemeClr val="accent4">
                    <a:lumMod val="75000"/>
                  </a:schemeClr>
                </a:solidFill>
              </a:rPr>
              <a:t>技术</a:t>
            </a:r>
            <a:endParaRPr lang="zh-CN" altLang="en-US" sz="1800" dirty="0">
              <a:solidFill>
                <a:schemeClr val="accent4">
                  <a:lumMod val="75000"/>
                </a:schemeClr>
              </a:solidFill>
            </a:endParaRPr>
          </a:p>
        </p:txBody>
      </p:sp>
      <p:sp>
        <p:nvSpPr>
          <p:cNvPr id="3" name="矩形 2"/>
          <p:cNvSpPr/>
          <p:nvPr/>
        </p:nvSpPr>
        <p:spPr>
          <a:xfrm>
            <a:off x="0" y="481894"/>
            <a:ext cx="2843808" cy="369332"/>
          </a:xfrm>
          <a:prstGeom prst="rect">
            <a:avLst/>
          </a:prstGeom>
        </p:spPr>
        <p:txBody>
          <a:bodyPr wrap="square">
            <a:spAutoFit/>
          </a:bodyPr>
          <a:lstStyle/>
          <a:p>
            <a:r>
              <a:rPr lang="en-US" altLang="zh-CN" b="1" dirty="0" smtClean="0">
                <a:solidFill>
                  <a:schemeClr val="bg2"/>
                </a:solidFill>
                <a:latin typeface="+mn-ea"/>
              </a:rPr>
              <a:t>9.1.2 </a:t>
            </a:r>
            <a:r>
              <a:rPr lang="zh-CN" altLang="en-US" b="1" dirty="0">
                <a:solidFill>
                  <a:schemeClr val="bg2"/>
                </a:solidFill>
                <a:latin typeface="+mn-ea"/>
              </a:rPr>
              <a:t>网络层</a:t>
            </a:r>
            <a:r>
              <a:rPr lang="zh-CN" altLang="en-US" b="1" dirty="0" smtClean="0">
                <a:solidFill>
                  <a:schemeClr val="bg2"/>
                </a:solidFill>
                <a:latin typeface="+mn-ea"/>
              </a:rPr>
              <a:t>安全策略</a:t>
            </a:r>
            <a:endParaRPr lang="en-US" altLang="zh-CN" b="1" dirty="0">
              <a:solidFill>
                <a:schemeClr val="bg2"/>
              </a:solidFill>
              <a:latin typeface="+mn-ea"/>
            </a:endParaRPr>
          </a:p>
        </p:txBody>
      </p:sp>
      <p:sp>
        <p:nvSpPr>
          <p:cNvPr id="4" name="五边形 3"/>
          <p:cNvSpPr/>
          <p:nvPr/>
        </p:nvSpPr>
        <p:spPr>
          <a:xfrm>
            <a:off x="-9618" y="1268760"/>
            <a:ext cx="2205354"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dirty="0">
                <a:solidFill>
                  <a:schemeClr val="bg2"/>
                </a:solidFill>
              </a:rPr>
              <a:t>网络层安全防护方法</a:t>
            </a:r>
            <a:endParaRPr lang="zh-CN" altLang="en-US" sz="1600" dirty="0">
              <a:solidFill>
                <a:schemeClr val="bg2"/>
              </a:solidFill>
            </a:endParaRPr>
          </a:p>
        </p:txBody>
      </p:sp>
    </p:spTree>
    <p:extLst>
      <p:ext uri="{BB962C8B-B14F-4D97-AF65-F5344CB8AC3E}">
        <p14:creationId xmlns:p14="http://schemas.microsoft.com/office/powerpoint/2010/main" val="349747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chemeClr val="accent4">
                    <a:lumMod val="75000"/>
                  </a:schemeClr>
                </a:solidFill>
              </a:rPr>
              <a:t>9.2 </a:t>
            </a:r>
            <a:r>
              <a:rPr lang="zh-CN" altLang="en-US" dirty="0" smtClean="0">
                <a:solidFill>
                  <a:schemeClr val="accent4">
                    <a:lumMod val="75000"/>
                  </a:schemeClr>
                </a:solidFill>
              </a:rPr>
              <a:t>物联网核心网安全</a:t>
            </a:r>
            <a:endParaRPr lang="zh-CN" altLang="en-US" dirty="0">
              <a:solidFill>
                <a:schemeClr val="accent4">
                  <a:lumMod val="75000"/>
                </a:schemeClr>
              </a:solidFill>
            </a:endParaRPr>
          </a:p>
        </p:txBody>
      </p:sp>
      <p:sp>
        <p:nvSpPr>
          <p:cNvPr id="13" name="TextBox 12"/>
          <p:cNvSpPr txBox="1"/>
          <p:nvPr/>
        </p:nvSpPr>
        <p:spPr>
          <a:xfrm>
            <a:off x="3779912" y="3717032"/>
            <a:ext cx="3736920" cy="1938992"/>
          </a:xfrm>
          <a:prstGeom prst="rect">
            <a:avLst/>
          </a:prstGeom>
          <a:noFill/>
        </p:spPr>
        <p:txBody>
          <a:bodyPr wrap="none" rtlCol="0">
            <a:spAutoFit/>
          </a:bodyPr>
          <a:lstStyle/>
          <a:p>
            <a:r>
              <a:rPr lang="en-US" altLang="zh-CN" sz="2400" b="0" kern="1200" dirty="0" smtClean="0">
                <a:solidFill>
                  <a:schemeClr val="accent4">
                    <a:lumMod val="75000"/>
                  </a:schemeClr>
                </a:solidFill>
                <a:effectLst/>
                <a:latin typeface="+mn-ea"/>
                <a:ea typeface="+mn-ea"/>
              </a:rPr>
              <a:t>9.2.1 </a:t>
            </a:r>
            <a:r>
              <a:rPr lang="zh-CN" altLang="en-US" sz="2400" b="0" kern="1200" dirty="0" smtClean="0">
                <a:solidFill>
                  <a:schemeClr val="accent4">
                    <a:lumMod val="75000"/>
                  </a:schemeClr>
                </a:solidFill>
                <a:effectLst/>
                <a:latin typeface="+mn-ea"/>
                <a:ea typeface="+mn-ea"/>
              </a:rPr>
              <a:t>核心网概述</a:t>
            </a:r>
            <a:endParaRPr lang="en-US" altLang="zh-CN" sz="2400" b="0" kern="1200" dirty="0" smtClean="0">
              <a:solidFill>
                <a:schemeClr val="accent4">
                  <a:lumMod val="75000"/>
                </a:schemeClr>
              </a:solidFill>
              <a:effectLst/>
              <a:latin typeface="+mn-ea"/>
              <a:ea typeface="+mn-ea"/>
            </a:endParaRPr>
          </a:p>
          <a:p>
            <a:endParaRPr lang="en-US" altLang="zh-CN" sz="2400" b="0" kern="1200" dirty="0" smtClean="0">
              <a:solidFill>
                <a:schemeClr val="accent4">
                  <a:lumMod val="75000"/>
                </a:schemeClr>
              </a:solidFill>
              <a:effectLst/>
              <a:latin typeface="+mn-ea"/>
              <a:ea typeface="+mn-ea"/>
            </a:endParaRPr>
          </a:p>
          <a:p>
            <a:r>
              <a:rPr lang="en-US" altLang="zh-CN" sz="2400" dirty="0" smtClean="0">
                <a:solidFill>
                  <a:schemeClr val="accent4">
                    <a:lumMod val="75000"/>
                  </a:schemeClr>
                </a:solidFill>
                <a:latin typeface="+mn-ea"/>
              </a:rPr>
              <a:t>9.2.2 </a:t>
            </a:r>
            <a:r>
              <a:rPr lang="zh-CN" altLang="en-US" sz="2400" dirty="0" smtClean="0">
                <a:solidFill>
                  <a:schemeClr val="accent4">
                    <a:lumMod val="75000"/>
                  </a:schemeClr>
                </a:solidFill>
                <a:latin typeface="+mn-ea"/>
              </a:rPr>
              <a:t>核心网安全需求</a:t>
            </a:r>
            <a:endParaRPr lang="en-US" altLang="zh-CN" sz="2400" dirty="0" smtClean="0">
              <a:solidFill>
                <a:schemeClr val="accent4">
                  <a:lumMod val="75000"/>
                </a:schemeClr>
              </a:solidFill>
              <a:latin typeface="+mn-ea"/>
            </a:endParaRPr>
          </a:p>
          <a:p>
            <a:endParaRPr lang="en-US" altLang="zh-CN" sz="2400" dirty="0" smtClean="0">
              <a:solidFill>
                <a:schemeClr val="accent4">
                  <a:lumMod val="75000"/>
                </a:schemeClr>
              </a:solidFill>
              <a:latin typeface="+mn-ea"/>
            </a:endParaRPr>
          </a:p>
          <a:p>
            <a:r>
              <a:rPr lang="en-US" altLang="zh-CN" sz="2400" b="0" dirty="0" smtClean="0">
                <a:solidFill>
                  <a:schemeClr val="accent4">
                    <a:lumMod val="75000"/>
                  </a:schemeClr>
                </a:solidFill>
                <a:latin typeface="+mn-ea"/>
              </a:rPr>
              <a:t>9.2.3 </a:t>
            </a:r>
            <a:r>
              <a:rPr lang="zh-CN" altLang="en-US" sz="2400" b="0" dirty="0" smtClean="0">
                <a:solidFill>
                  <a:schemeClr val="accent4">
                    <a:lumMod val="75000"/>
                  </a:schemeClr>
                </a:solidFill>
                <a:latin typeface="+mn-ea"/>
              </a:rPr>
              <a:t>软交换网络安全措施</a:t>
            </a:r>
            <a:endParaRPr lang="zh-CN" altLang="en-US" sz="2400" b="0" dirty="0">
              <a:solidFill>
                <a:schemeClr val="accent4">
                  <a:lumMod val="75000"/>
                </a:schemeClr>
              </a:solidFill>
              <a:latin typeface="+mn-ea"/>
            </a:endParaRPr>
          </a:p>
        </p:txBody>
      </p:sp>
    </p:spTree>
    <p:extLst>
      <p:ext uri="{BB962C8B-B14F-4D97-AF65-F5344CB8AC3E}">
        <p14:creationId xmlns:p14="http://schemas.microsoft.com/office/powerpoint/2010/main" val="1147476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配色方案 来自PPT识色盒">
      <a:dk1>
        <a:srgbClr val="111111"/>
      </a:dk1>
      <a:lt1>
        <a:srgbClr val="FFFFFF"/>
      </a:lt1>
      <a:dk2>
        <a:srgbClr val="777777"/>
      </a:dk2>
      <a:lt2>
        <a:srgbClr val="B2B2B2"/>
      </a:lt2>
      <a:accent1>
        <a:srgbClr val="E7712F"/>
      </a:accent1>
      <a:accent2>
        <a:srgbClr val="EF993C"/>
      </a:accent2>
      <a:accent3>
        <a:srgbClr val="2B70B3"/>
      </a:accent3>
      <a:accent4>
        <a:srgbClr val="1D3752"/>
      </a:accent4>
      <a:accent5>
        <a:srgbClr val="2B5D6F"/>
      </a:accent5>
      <a:accent6>
        <a:srgbClr val="E5BD5C"/>
      </a:accent6>
      <a:hlink>
        <a:srgbClr val="373737"/>
      </a:hlink>
      <a:folHlink>
        <a:srgbClr val="6E6E6E"/>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1166</TotalTime>
  <Words>8943</Words>
  <Application>Microsoft Office PowerPoint</Application>
  <PresentationFormat>全屏显示(4:3)</PresentationFormat>
  <Paragraphs>547</Paragraphs>
  <Slides>76</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76</vt:i4>
      </vt:variant>
    </vt:vector>
  </HeadingPairs>
  <TitlesOfParts>
    <vt:vector size="83" baseType="lpstr">
      <vt:lpstr>Arial</vt:lpstr>
      <vt:lpstr>宋体</vt:lpstr>
      <vt:lpstr>微软雅黑</vt:lpstr>
      <vt:lpstr>Calibri</vt:lpstr>
      <vt:lpstr>Wingdings</vt:lpstr>
      <vt:lpstr>Times New Roman</vt:lpstr>
      <vt:lpstr>Office 主题​​</vt:lpstr>
      <vt:lpstr>第9章 物联网网络层安全</vt:lpstr>
      <vt:lpstr>PowerPoint 演示文稿</vt:lpstr>
      <vt:lpstr>9.1 网络层安全需求</vt:lpstr>
      <vt:lpstr>PowerPoint 演示文稿</vt:lpstr>
      <vt:lpstr>PowerPoint 演示文稿</vt:lpstr>
      <vt:lpstr>PowerPoint 演示文稿</vt:lpstr>
      <vt:lpstr>PowerPoint 演示文稿</vt:lpstr>
      <vt:lpstr>PowerPoint 演示文稿</vt:lpstr>
      <vt:lpstr>9.2 物联网核心网安全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9.3 下一代网络安全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9.4 网络虚拟化的安全</vt:lpstr>
      <vt:lpstr>PowerPoint 演示文稿</vt:lpstr>
      <vt:lpstr>PowerPoint 演示文稿</vt:lpstr>
      <vt:lpstr>PowerPoint 演示文稿</vt:lpstr>
      <vt:lpstr>PowerPoint 演示文稿</vt:lpstr>
      <vt:lpstr>PowerPoint 演示文稿</vt:lpstr>
      <vt:lpstr>PowerPoint 演示文稿</vt:lpstr>
      <vt:lpstr>9.5 移动通信接入安全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9.6 无线接入安全技术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Liang Zongwen</cp:lastModifiedBy>
  <cp:revision>104</cp:revision>
  <dcterms:created xsi:type="dcterms:W3CDTF">2014-04-02T09:55:14Z</dcterms:created>
  <dcterms:modified xsi:type="dcterms:W3CDTF">2017-11-16T13:50:30Z</dcterms:modified>
</cp:coreProperties>
</file>