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69" r:id="rId3"/>
    <p:sldId id="257" r:id="rId5"/>
    <p:sldId id="259" r:id="rId6"/>
    <p:sldId id="263" r:id="rId7"/>
    <p:sldId id="304" r:id="rId8"/>
    <p:sldId id="305" r:id="rId9"/>
    <p:sldId id="306" r:id="rId10"/>
    <p:sldId id="307" r:id="rId11"/>
    <p:sldId id="308" r:id="rId12"/>
    <p:sldId id="309" r:id="rId13"/>
    <p:sldId id="310" r:id="rId14"/>
    <p:sldId id="311" r:id="rId15"/>
    <p:sldId id="312" r:id="rId16"/>
    <p:sldId id="314" r:id="rId17"/>
    <p:sldId id="313" r:id="rId18"/>
    <p:sldId id="316" r:id="rId19"/>
    <p:sldId id="317" r:id="rId20"/>
    <p:sldId id="268" r:id="rId21"/>
  </p:sldIdLst>
  <p:sldSz cx="9144000" cy="5715000" type="screen16x10"/>
  <p:notesSz cx="6858000" cy="9144000"/>
  <p:embeddedFontLst>
    <p:embeddedFont>
      <p:font typeface="Calibri" panose="020F0502020204030204" pitchFamily="34" charset="0"/>
      <p:regular r:id="rId25"/>
      <p:bold r:id="rId26"/>
      <p:italic r:id="rId27"/>
      <p:boldItalic r:id="rId28"/>
    </p:embeddedFont>
    <p:embeddedFont>
      <p:font typeface="方正兰亭特黑_GBK" panose="02000000000000000000" pitchFamily="2" charset="-122"/>
      <p:regular r:id="rId29"/>
    </p:embeddedFont>
    <p:embeddedFont>
      <p:font typeface="方正兰亭黑_GBK" panose="02000000000000000000" pitchFamily="2" charset="-122"/>
      <p:regular r:id="rId30"/>
    </p:embeddedFont>
    <p:embeddedFont>
      <p:font typeface="方正兰亭粗黑简体" panose="02000000000000000000" pitchFamily="2" charset="-122"/>
      <p:regular r:id="rId31"/>
    </p:embeddedFont>
    <p:embeddedFont>
      <p:font typeface="方正兰亭中黑_GBK" panose="02000000000000000000" pitchFamily="2" charset="-122"/>
      <p:regular r:id="rId32"/>
    </p:embeddedFont>
  </p:embeddedFont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530645d8-2244-43b0-a4d3-4ddb0c3031f3}">
          <p14:sldIdLst>
            <p14:sldId id="269"/>
            <p14:sldId id="257"/>
          </p14:sldIdLst>
        </p14:section>
        <p14:section name="无标题节" id="{e55d17f9-ea80-495b-baec-25bc507bb2c7}">
          <p14:sldIdLst>
            <p14:sldId id="268"/>
            <p14:sldId id="306"/>
            <p14:sldId id="308"/>
            <p14:sldId id="307"/>
            <p14:sldId id="309"/>
            <p14:sldId id="310"/>
            <p14:sldId id="312"/>
            <p14:sldId id="314"/>
            <p14:sldId id="311"/>
            <p14:sldId id="317"/>
            <p14:sldId id="263"/>
            <p14:sldId id="259"/>
            <p14:sldId id="304"/>
            <p14:sldId id="305"/>
            <p14:sldId id="316"/>
            <p14:sldId id="31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2FDB2607-1784-4EEB-B798-7EB5836EED8A}">
        <p14:showMediaCtrls xmlns:p14="http://schemas.microsoft.com/office/powerpoint/2010/main" val="1"/>
      </p:ext>
    </p:extLst>
  </p:showPr>
  <p:clrMru>
    <a:srgbClr val="000D18"/>
    <a:srgbClr val="FF66FF"/>
    <a:srgbClr val="C0C3C8"/>
    <a:srgbClr val="BABDC2"/>
    <a:srgbClr val="BCE8F2"/>
    <a:srgbClr val="007DA4"/>
    <a:srgbClr val="4EC3DE"/>
    <a:srgbClr val="30B8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73" autoAdjust="0"/>
    <p:restoredTop sz="94982" autoAdjust="0"/>
  </p:normalViewPr>
  <p:slideViewPr>
    <p:cSldViewPr>
      <p:cViewPr>
        <p:scale>
          <a:sx n="36" d="100"/>
          <a:sy n="36" d="100"/>
        </p:scale>
        <p:origin x="1949" y="758"/>
      </p:cViewPr>
      <p:guideLst>
        <p:guide orient="horz"/>
        <p:guide pos="2854"/>
      </p:guideLst>
    </p:cSldViewPr>
  </p:slideViewPr>
  <p:notesTextViewPr>
    <p:cViewPr>
      <p:scale>
        <a:sx n="66" d="100"/>
        <a:sy n="66"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font" Target="fonts/font8.fntdata"/><Relationship Id="rId31" Type="http://schemas.openxmlformats.org/officeDocument/2006/relationships/font" Target="fonts/font7.fntdata"/><Relationship Id="rId30" Type="http://schemas.openxmlformats.org/officeDocument/2006/relationships/font" Target="fonts/font6.fntdata"/><Relationship Id="rId3" Type="http://schemas.openxmlformats.org/officeDocument/2006/relationships/slide" Target="slides/slide1.xml"/><Relationship Id="rId29" Type="http://schemas.openxmlformats.org/officeDocument/2006/relationships/font" Target="fonts/font5.fntdata"/><Relationship Id="rId28" Type="http://schemas.openxmlformats.org/officeDocument/2006/relationships/font" Target="fonts/font4.fntdata"/><Relationship Id="rId27" Type="http://schemas.openxmlformats.org/officeDocument/2006/relationships/font" Target="fonts/font3.fntdata"/><Relationship Id="rId26" Type="http://schemas.openxmlformats.org/officeDocument/2006/relationships/font" Target="fonts/font2.fntdata"/><Relationship Id="rId25" Type="http://schemas.openxmlformats.org/officeDocument/2006/relationships/font" Target="fonts/font1.fntdata"/><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panose="02010600030101010101" pitchFamily="2" charset="-122"/>
              </a:defRPr>
            </a:lvl1pPr>
          </a:lstStyle>
          <a:p>
            <a:pPr>
              <a:defRPr/>
            </a:pPr>
            <a:fld id="{9D7E46E7-273B-4320-A019-445528E70968}" type="datetimeFigureOut">
              <a:rPr lang="zh-CN" altLang="en-US"/>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panose="02010600030101010101" pitchFamily="2" charset="-122"/>
              </a:defRPr>
            </a:lvl1pPr>
          </a:lstStyle>
          <a:p>
            <a:pPr>
              <a:defRPr/>
            </a:pPr>
            <a:fld id="{D7EDC3D2-8C0D-42D5-BAD7-F34AC935506C}"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bwMode="auto">
          <a:noFill/>
          <a:ln>
            <a:solidFill>
              <a:srgbClr val="000000"/>
            </a:solidFill>
            <a:miter lim="800000"/>
          </a:ln>
        </p:spPr>
      </p:sp>
      <p:sp>
        <p:nvSpPr>
          <p:cNvPr id="15362"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15363" name="灯片编号占位符 3"/>
          <p:cNvSpPr>
            <a:spLocks noGrp="1"/>
          </p:cNvSpPr>
          <p:nvPr>
            <p:ph type="sldNum" sz="quarter" idx="5"/>
          </p:nvPr>
        </p:nvSpPr>
        <p:spPr bwMode="auto">
          <a:noFill/>
          <a:ln>
            <a:miter lim="800000"/>
          </a:ln>
        </p:spPr>
        <p:txBody>
          <a:bodyPr wrap="square" numCol="1" anchorCtr="0" compatLnSpc="1"/>
          <a:lstStyle/>
          <a:p>
            <a:fld id="{2628FEC3-F43D-46C0-8D11-6172D2A5BE44}"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noTextEdi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27651" name="灯片编号占位符 3"/>
          <p:cNvSpPr>
            <a:spLocks noGrp="1"/>
          </p:cNvSpPr>
          <p:nvPr>
            <p:ph type="sldNum" sz="quarter" idx="5"/>
          </p:nvPr>
        </p:nvSpPr>
        <p:spPr bwMode="auto">
          <a:noFill/>
          <a:ln>
            <a:miter lim="800000"/>
          </a:ln>
        </p:spPr>
        <p:txBody>
          <a:bodyPr wrap="square" numCol="1" anchorCtr="0" compatLnSpc="1"/>
          <a:lstStyle/>
          <a:p>
            <a:fld id="{C3F2E80E-3A29-4D1B-9CBD-6F588EB5B245}"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noTextEdi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27651" name="灯片编号占位符 3"/>
          <p:cNvSpPr>
            <a:spLocks noGrp="1"/>
          </p:cNvSpPr>
          <p:nvPr>
            <p:ph type="sldNum" sz="quarter" idx="5"/>
          </p:nvPr>
        </p:nvSpPr>
        <p:spPr bwMode="auto">
          <a:noFill/>
          <a:ln>
            <a:miter lim="800000"/>
          </a:ln>
        </p:spPr>
        <p:txBody>
          <a:bodyPr wrap="square" numCol="1" anchorCtr="0" compatLnSpc="1"/>
          <a:lstStyle/>
          <a:p>
            <a:fld id="{C3F2E80E-3A29-4D1B-9CBD-6F588EB5B245}"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noTextEdi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27651" name="灯片编号占位符 3"/>
          <p:cNvSpPr>
            <a:spLocks noGrp="1"/>
          </p:cNvSpPr>
          <p:nvPr>
            <p:ph type="sldNum" sz="quarter" idx="5"/>
          </p:nvPr>
        </p:nvSpPr>
        <p:spPr bwMode="auto">
          <a:noFill/>
          <a:ln>
            <a:miter lim="800000"/>
          </a:ln>
        </p:spPr>
        <p:txBody>
          <a:bodyPr wrap="square" numCol="1" anchorCtr="0" compatLnSpc="1"/>
          <a:lstStyle/>
          <a:p>
            <a:fld id="{C3F2E80E-3A29-4D1B-9CBD-6F588EB5B245}"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noTextEdi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27651" name="灯片编号占位符 3"/>
          <p:cNvSpPr>
            <a:spLocks noGrp="1"/>
          </p:cNvSpPr>
          <p:nvPr>
            <p:ph type="sldNum" sz="quarter" idx="5"/>
          </p:nvPr>
        </p:nvSpPr>
        <p:spPr bwMode="auto">
          <a:noFill/>
          <a:ln>
            <a:miter lim="800000"/>
          </a:ln>
        </p:spPr>
        <p:txBody>
          <a:bodyPr wrap="square" numCol="1" anchorCtr="0" compatLnSpc="1"/>
          <a:lstStyle/>
          <a:p>
            <a:fld id="{C3F2E80E-3A29-4D1B-9CBD-6F588EB5B245}"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noTextEdit="1"/>
          </p:cNvSpPr>
          <p:nvPr>
            <p:ph type="sldImg"/>
          </p:nvPr>
        </p:nvSpPr>
        <p:spPr bwMode="auto">
          <a:noFill/>
          <a:ln>
            <a:solidFill>
              <a:srgbClr val="000000"/>
            </a:solidFill>
            <a:miter lim="800000"/>
          </a:ln>
        </p:spPr>
      </p:sp>
      <p:sp>
        <p:nvSpPr>
          <p:cNvPr id="21506"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21507" name="灯片编号占位符 3"/>
          <p:cNvSpPr>
            <a:spLocks noGrp="1"/>
          </p:cNvSpPr>
          <p:nvPr>
            <p:ph type="sldNum" sz="quarter" idx="5"/>
          </p:nvPr>
        </p:nvSpPr>
        <p:spPr bwMode="auto">
          <a:noFill/>
          <a:ln>
            <a:miter lim="800000"/>
          </a:ln>
        </p:spPr>
        <p:txBody>
          <a:bodyPr wrap="square" numCol="1" anchorCtr="0" compatLnSpc="1"/>
          <a:lstStyle/>
          <a:p>
            <a:fld id="{69E88A4B-5E00-4148-AB59-8FE775E93C9C}"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noTextEdi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27651" name="灯片编号占位符 3"/>
          <p:cNvSpPr>
            <a:spLocks noGrp="1"/>
          </p:cNvSpPr>
          <p:nvPr>
            <p:ph type="sldNum" sz="quarter" idx="5"/>
          </p:nvPr>
        </p:nvSpPr>
        <p:spPr bwMode="auto">
          <a:noFill/>
          <a:ln>
            <a:miter lim="800000"/>
          </a:ln>
        </p:spPr>
        <p:txBody>
          <a:bodyPr wrap="square" numCol="1" anchorCtr="0" compatLnSpc="1"/>
          <a:lstStyle/>
          <a:p>
            <a:fld id="{C3F2E80E-3A29-4D1B-9CBD-6F588EB5B245}"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noTextEdit="1"/>
          </p:cNvSpPr>
          <p:nvPr>
            <p:ph type="sldImg"/>
          </p:nvPr>
        </p:nvSpPr>
        <p:spPr bwMode="auto">
          <a:noFill/>
          <a:ln>
            <a:solidFill>
              <a:srgbClr val="000000"/>
            </a:solidFill>
            <a:miter lim="800000"/>
          </a:ln>
        </p:spPr>
      </p:sp>
      <p:sp>
        <p:nvSpPr>
          <p:cNvPr id="21506"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21507" name="灯片编号占位符 3"/>
          <p:cNvSpPr>
            <a:spLocks noGrp="1"/>
          </p:cNvSpPr>
          <p:nvPr>
            <p:ph type="sldNum" sz="quarter" idx="5"/>
          </p:nvPr>
        </p:nvSpPr>
        <p:spPr bwMode="auto">
          <a:noFill/>
          <a:ln>
            <a:miter lim="800000"/>
          </a:ln>
        </p:spPr>
        <p:txBody>
          <a:bodyPr wrap="square" numCol="1" anchorCtr="0" compatLnSpc="1"/>
          <a:lstStyle/>
          <a:p>
            <a:fld id="{69E88A4B-5E00-4148-AB59-8FE775E93C9C}"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noTextEdi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27651" name="灯片编号占位符 3"/>
          <p:cNvSpPr>
            <a:spLocks noGrp="1"/>
          </p:cNvSpPr>
          <p:nvPr>
            <p:ph type="sldNum" sz="quarter" idx="5"/>
          </p:nvPr>
        </p:nvSpPr>
        <p:spPr bwMode="auto">
          <a:noFill/>
          <a:ln>
            <a:miter lim="800000"/>
          </a:ln>
        </p:spPr>
        <p:txBody>
          <a:bodyPr wrap="square" numCol="1" anchorCtr="0" compatLnSpc="1"/>
          <a:lstStyle/>
          <a:p>
            <a:fld id="{C3F2E80E-3A29-4D1B-9CBD-6F588EB5B245}"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幻灯片图像占位符 1"/>
          <p:cNvSpPr>
            <a:spLocks noGrp="1" noRot="1" noChangeAspect="1" noTextEdit="1"/>
          </p:cNvSpPr>
          <p:nvPr>
            <p:ph type="sldImg"/>
          </p:nvPr>
        </p:nvSpPr>
        <p:spPr bwMode="auto">
          <a:noFill/>
          <a:ln>
            <a:solidFill>
              <a:srgbClr val="000000"/>
            </a:solidFill>
            <a:miter lim="800000"/>
          </a:ln>
        </p:spPr>
      </p:sp>
      <p:sp>
        <p:nvSpPr>
          <p:cNvPr id="62466"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62467" name="灯片编号占位符 3"/>
          <p:cNvSpPr>
            <a:spLocks noGrp="1"/>
          </p:cNvSpPr>
          <p:nvPr>
            <p:ph type="sldNum" sz="quarter" idx="5"/>
          </p:nvPr>
        </p:nvSpPr>
        <p:spPr bwMode="auto">
          <a:noFill/>
          <a:ln>
            <a:miter lim="800000"/>
          </a:ln>
        </p:spPr>
        <p:txBody>
          <a:bodyPr wrap="square" numCol="1" anchorCtr="0" compatLnSpc="1"/>
          <a:lstStyle/>
          <a:p>
            <a:fld id="{31EB41A3-119B-4EBA-B98A-652F9FB13D88}"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bwMode="auto">
          <a:noFill/>
          <a:ln>
            <a:solidFill>
              <a:srgbClr val="000000"/>
            </a:solidFill>
            <a:miter lim="800000"/>
          </a:ln>
        </p:spPr>
      </p:sp>
      <p:sp>
        <p:nvSpPr>
          <p:cNvPr id="19458"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19459" name="灯片编号占位符 3"/>
          <p:cNvSpPr>
            <a:spLocks noGrp="1"/>
          </p:cNvSpPr>
          <p:nvPr>
            <p:ph type="sldNum" sz="quarter" idx="5"/>
          </p:nvPr>
        </p:nvSpPr>
        <p:spPr bwMode="auto">
          <a:noFill/>
          <a:ln>
            <a:miter lim="800000"/>
          </a:ln>
        </p:spPr>
        <p:txBody>
          <a:bodyPr wrap="square" numCol="1" anchorCtr="0" compatLnSpc="1"/>
          <a:lstStyle/>
          <a:p>
            <a:fld id="{6B990EB2-C282-48B4-A76F-3F9FAD3A169D}"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noTextEdit="1"/>
          </p:cNvSpPr>
          <p:nvPr>
            <p:ph type="sldImg"/>
          </p:nvPr>
        </p:nvSpPr>
        <p:spPr bwMode="auto">
          <a:noFill/>
          <a:ln>
            <a:solidFill>
              <a:srgbClr val="000000"/>
            </a:solidFill>
            <a:miter lim="800000"/>
          </a:ln>
        </p:spPr>
      </p:sp>
      <p:sp>
        <p:nvSpPr>
          <p:cNvPr id="21506"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21507" name="灯片编号占位符 3"/>
          <p:cNvSpPr>
            <a:spLocks noGrp="1"/>
          </p:cNvSpPr>
          <p:nvPr>
            <p:ph type="sldNum" sz="quarter" idx="5"/>
          </p:nvPr>
        </p:nvSpPr>
        <p:spPr bwMode="auto">
          <a:noFill/>
          <a:ln>
            <a:miter lim="800000"/>
          </a:ln>
        </p:spPr>
        <p:txBody>
          <a:bodyPr wrap="square" numCol="1" anchorCtr="0" compatLnSpc="1"/>
          <a:lstStyle/>
          <a:p>
            <a:fld id="{69E88A4B-5E00-4148-AB59-8FE775E93C9C}"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noTextEdi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27651" name="灯片编号占位符 3"/>
          <p:cNvSpPr>
            <a:spLocks noGrp="1"/>
          </p:cNvSpPr>
          <p:nvPr>
            <p:ph type="sldNum" sz="quarter" idx="5"/>
          </p:nvPr>
        </p:nvSpPr>
        <p:spPr bwMode="auto">
          <a:noFill/>
          <a:ln>
            <a:miter lim="800000"/>
          </a:ln>
        </p:spPr>
        <p:txBody>
          <a:bodyPr wrap="square" numCol="1" anchorCtr="0" compatLnSpc="1"/>
          <a:lstStyle/>
          <a:p>
            <a:fld id="{C3F2E80E-3A29-4D1B-9CBD-6F588EB5B245}"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noTextEdi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27651" name="灯片编号占位符 3"/>
          <p:cNvSpPr>
            <a:spLocks noGrp="1"/>
          </p:cNvSpPr>
          <p:nvPr>
            <p:ph type="sldNum" sz="quarter" idx="5"/>
          </p:nvPr>
        </p:nvSpPr>
        <p:spPr bwMode="auto">
          <a:noFill/>
          <a:ln>
            <a:miter lim="800000"/>
          </a:ln>
        </p:spPr>
        <p:txBody>
          <a:bodyPr wrap="square" numCol="1" anchorCtr="0" compatLnSpc="1"/>
          <a:lstStyle/>
          <a:p>
            <a:fld id="{C3F2E80E-3A29-4D1B-9CBD-6F588EB5B245}"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noTextEdi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27651" name="灯片编号占位符 3"/>
          <p:cNvSpPr>
            <a:spLocks noGrp="1"/>
          </p:cNvSpPr>
          <p:nvPr>
            <p:ph type="sldNum" sz="quarter" idx="5"/>
          </p:nvPr>
        </p:nvSpPr>
        <p:spPr bwMode="auto">
          <a:noFill/>
          <a:ln>
            <a:miter lim="800000"/>
          </a:ln>
        </p:spPr>
        <p:txBody>
          <a:bodyPr wrap="square" numCol="1" anchorCtr="0" compatLnSpc="1"/>
          <a:lstStyle/>
          <a:p>
            <a:fld id="{C3F2E80E-3A29-4D1B-9CBD-6F588EB5B245}"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noTextEdi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27651" name="灯片编号占位符 3"/>
          <p:cNvSpPr>
            <a:spLocks noGrp="1"/>
          </p:cNvSpPr>
          <p:nvPr>
            <p:ph type="sldNum" sz="quarter" idx="5"/>
          </p:nvPr>
        </p:nvSpPr>
        <p:spPr bwMode="auto">
          <a:noFill/>
          <a:ln>
            <a:miter lim="800000"/>
          </a:ln>
        </p:spPr>
        <p:txBody>
          <a:bodyPr wrap="square" numCol="1" anchorCtr="0" compatLnSpc="1"/>
          <a:lstStyle/>
          <a:p>
            <a:fld id="{C3F2E80E-3A29-4D1B-9CBD-6F588EB5B245}"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noTextEdi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27651" name="灯片编号占位符 3"/>
          <p:cNvSpPr>
            <a:spLocks noGrp="1"/>
          </p:cNvSpPr>
          <p:nvPr>
            <p:ph type="sldNum" sz="quarter" idx="5"/>
          </p:nvPr>
        </p:nvSpPr>
        <p:spPr bwMode="auto">
          <a:noFill/>
          <a:ln>
            <a:miter lim="800000"/>
          </a:ln>
        </p:spPr>
        <p:txBody>
          <a:bodyPr wrap="square" numCol="1" anchorCtr="0" compatLnSpc="1"/>
          <a:lstStyle/>
          <a:p>
            <a:fld id="{C3F2E80E-3A29-4D1B-9CBD-6F588EB5B245}"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noTextEdi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27651" name="灯片编号占位符 3"/>
          <p:cNvSpPr>
            <a:spLocks noGrp="1"/>
          </p:cNvSpPr>
          <p:nvPr>
            <p:ph type="sldNum" sz="quarter" idx="5"/>
          </p:nvPr>
        </p:nvSpPr>
        <p:spPr bwMode="auto">
          <a:noFill/>
          <a:ln>
            <a:miter lim="800000"/>
          </a:ln>
        </p:spPr>
        <p:txBody>
          <a:bodyPr wrap="square" numCol="1" anchorCtr="0" compatLnSpc="1"/>
          <a:lstStyle/>
          <a:p>
            <a:fld id="{C3F2E80E-3A29-4D1B-9CBD-6F588EB5B245}"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80" y="0"/>
            <a:ext cx="9131840" cy="5715000"/>
          </a:xfrm>
          <a:prstGeom prst="rect">
            <a:avLst/>
          </a:prstGeom>
        </p:spPr>
      </p:pic>
      <p:sp>
        <p:nvSpPr>
          <p:cNvPr id="3" name="矩形 2"/>
          <p:cNvSpPr/>
          <p:nvPr userDrawn="1"/>
        </p:nvSpPr>
        <p:spPr>
          <a:xfrm>
            <a:off x="6080" y="0"/>
            <a:ext cx="9030416" cy="5715000"/>
          </a:xfrm>
          <a:prstGeom prst="rect">
            <a:avLst/>
          </a:prstGeom>
          <a:solidFill>
            <a:srgbClr val="000D18">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2" name="图片 871"/>
          <p:cNvPicPr>
            <a:picLocks noChangeAspect="1"/>
          </p:cNvPicPr>
          <p:nvPr userDrawn="1"/>
        </p:nvPicPr>
        <p:blipFill>
          <a:blip r:embed="rId2"/>
          <a:srcRect/>
          <a:stretch>
            <a:fillRect/>
          </a:stretch>
        </p:blipFill>
        <p:spPr bwMode="auto">
          <a:xfrm>
            <a:off x="0" y="4095750"/>
            <a:ext cx="9144000" cy="161925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422528"/>
            <a:ext cx="7772400" cy="124936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79526"/>
            <a:ext cx="4040188"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812926"/>
            <a:ext cx="4040188" cy="32924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33" y="1279526"/>
            <a:ext cx="4041775"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33" y="1812926"/>
            <a:ext cx="4041775" cy="32924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同侧圆角矩形 869"/>
          <p:cNvSpPr/>
          <p:nvPr userDrawn="1"/>
        </p:nvSpPr>
        <p:spPr>
          <a:xfrm flipV="1">
            <a:off x="0" y="0"/>
            <a:ext cx="9144000" cy="609600"/>
          </a:xfrm>
          <a:prstGeom prst="round2SameRect">
            <a:avLst>
              <a:gd name="adj1" fmla="val 0"/>
              <a:gd name="adj2" fmla="val 0"/>
            </a:avLst>
          </a:prstGeom>
          <a:gradFill flip="none" rotWithShape="1">
            <a:gsLst>
              <a:gs pos="0">
                <a:schemeClr val="accent1">
                  <a:alpha val="39000"/>
                </a:schemeClr>
              </a:gs>
              <a:gs pos="100000">
                <a:schemeClr val="accent1">
                  <a:alpha val="8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 name="图片 868"/>
          <p:cNvPicPr>
            <a:picLocks noChangeAspect="1"/>
          </p:cNvPicPr>
          <p:nvPr userDrawn="1"/>
        </p:nvPicPr>
        <p:blipFill>
          <a:blip r:embed="rId2"/>
          <a:srcRect/>
          <a:stretch>
            <a:fillRect/>
          </a:stretch>
        </p:blipFill>
        <p:spPr bwMode="auto">
          <a:xfrm>
            <a:off x="0" y="4713288"/>
            <a:ext cx="9144000" cy="1001712"/>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8" y="227014"/>
            <a:ext cx="3008313" cy="968376"/>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27013"/>
            <a:ext cx="5111750" cy="48783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8" y="1195388"/>
            <a:ext cx="3008313" cy="3910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1"/>
            <a:ext cx="5486400" cy="473076"/>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51117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473579"/>
            <a:ext cx="5486400" cy="6699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4.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457200" y="228600"/>
            <a:ext cx="8229600" cy="952500"/>
          </a:xfrm>
          <a:prstGeom prst="rect">
            <a:avLst/>
          </a:prstGeom>
          <a:noFill/>
          <a:ln w="9525">
            <a:noFill/>
            <a:miter lim="800000"/>
          </a:ln>
        </p:spPr>
        <p:txBody>
          <a:bodyPr vert="horz" wrap="square" lIns="91440" tIns="45720" rIns="91440" bIns="45720" numCol="1" anchor="ctr" anchorCtr="0" compatLnSpc="1"/>
          <a:lstStyle/>
          <a:p>
            <a:pPr lvl="0"/>
            <a:r>
              <a:rPr lang="zh-CN" altLang="zh-CN"/>
              <a:t>单击此处编辑母版标题样式</a:t>
            </a:r>
            <a:endParaRPr lang="zh-CN" altLang="zh-CN"/>
          </a:p>
        </p:txBody>
      </p:sp>
      <p:sp>
        <p:nvSpPr>
          <p:cNvPr id="1027" name="文本占位符 2"/>
          <p:cNvSpPr>
            <a:spLocks noGrp="1" noChangeArrowheads="1"/>
          </p:cNvSpPr>
          <p:nvPr>
            <p:ph type="body" idx="1"/>
          </p:nvPr>
        </p:nvSpPr>
        <p:spPr bwMode="auto">
          <a:xfrm>
            <a:off x="457200" y="1333500"/>
            <a:ext cx="8229600" cy="3771900"/>
          </a:xfrm>
          <a:prstGeom prst="rect">
            <a:avLst/>
          </a:prstGeom>
          <a:noFill/>
          <a:ln w="9525">
            <a:noFill/>
            <a:miter lim="800000"/>
          </a:ln>
        </p:spPr>
        <p:txBody>
          <a:bodyPr vert="horz" wrap="square" lIns="91440" tIns="45720" rIns="91440" bIns="45720" numCol="1" anchor="t" anchorCtr="0" compatLnSpc="1"/>
          <a:lstStyle/>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pic>
        <p:nvPicPr>
          <p:cNvPr id="2" name="图片 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6080" y="0"/>
            <a:ext cx="9131840" cy="5715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000"/>
    </mc:Choice>
    <mc:Fallback>
      <p:transition spd="slow"/>
    </mc:Fallback>
  </mc:AlternateConten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1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49"/>
            <a:ext cx="9131840" cy="5715000"/>
          </a:xfrm>
          <a:prstGeom prst="rect">
            <a:avLst/>
          </a:prstGeom>
        </p:spPr>
      </p:pic>
      <p:pic>
        <p:nvPicPr>
          <p:cNvPr id="43" name="图片 42"/>
          <p:cNvPicPr>
            <a:picLocks noChangeAspect="1"/>
          </p:cNvPicPr>
          <p:nvPr/>
        </p:nvPicPr>
        <p:blipFill>
          <a:blip r:embed="rId2"/>
          <a:srcRect/>
          <a:stretch>
            <a:fillRect/>
          </a:stretch>
        </p:blipFill>
        <p:spPr bwMode="auto">
          <a:xfrm>
            <a:off x="0" y="4171056"/>
            <a:ext cx="9144000" cy="1566862"/>
          </a:xfrm>
          <a:prstGeom prst="rect">
            <a:avLst/>
          </a:prstGeom>
          <a:noFill/>
          <a:ln w="9525">
            <a:noFill/>
            <a:miter lim="800000"/>
            <a:headEnd/>
            <a:tailEnd/>
          </a:ln>
        </p:spPr>
      </p:pic>
      <p:sp>
        <p:nvSpPr>
          <p:cNvPr id="5156" name="TextBox 42" descr="6A3013BADB884660B194CAD3FEF2932C# #TextBox 42"/>
          <p:cNvSpPr txBox="1">
            <a:spLocks noChangeArrowheads="1"/>
          </p:cNvSpPr>
          <p:nvPr/>
        </p:nvSpPr>
        <p:spPr bwMode="auto">
          <a:xfrm>
            <a:off x="2406182" y="3719087"/>
            <a:ext cx="4526280" cy="922020"/>
          </a:xfrm>
          <a:prstGeom prst="rect">
            <a:avLst/>
          </a:prstGeom>
          <a:noFill/>
          <a:ln>
            <a:noFill/>
          </a:ln>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zh-CN" altLang="en-US" sz="5400" spc="300" dirty="0">
                <a:solidFill>
                  <a:schemeClr val="bg1"/>
                </a:solidFill>
                <a:effectLst>
                  <a:glow rad="127000">
                    <a:schemeClr val="accent1">
                      <a:satMod val="175000"/>
                      <a:alpha val="30000"/>
                    </a:schemeClr>
                  </a:glow>
                </a:effectLst>
                <a:latin typeface="方正兰亭特黑_GBK" panose="02000000000000000000" pitchFamily="2" charset="-122"/>
                <a:ea typeface="方正兰亭特黑_GBK" panose="02000000000000000000" pitchFamily="2" charset="-122"/>
              </a:rPr>
              <a:t>神经网络基础</a:t>
            </a:r>
            <a:endParaRPr lang="zh-CN" altLang="en-US" sz="5400" spc="300" dirty="0">
              <a:solidFill>
                <a:schemeClr val="bg1"/>
              </a:solidFill>
              <a:effectLst>
                <a:glow rad="127000">
                  <a:schemeClr val="accent1">
                    <a:satMod val="175000"/>
                    <a:alpha val="30000"/>
                  </a:schemeClr>
                </a:glow>
              </a:effectLst>
              <a:latin typeface="方正兰亭特黑_GBK" panose="02000000000000000000" pitchFamily="2" charset="-122"/>
              <a:ea typeface="方正兰亭特黑_GBK" panose="02000000000000000000" pitchFamily="2" charset="-122"/>
            </a:endParaRPr>
          </a:p>
        </p:txBody>
      </p:sp>
      <p:sp>
        <p:nvSpPr>
          <p:cNvPr id="14341" name="Freeform 5820"/>
          <p:cNvSpPr/>
          <p:nvPr/>
        </p:nvSpPr>
        <p:spPr bwMode="auto">
          <a:xfrm>
            <a:off x="2271713" y="6200775"/>
            <a:ext cx="644525" cy="1651000"/>
          </a:xfrm>
          <a:custGeom>
            <a:avLst/>
            <a:gdLst>
              <a:gd name="T0" fmla="*/ 420688 w 406"/>
              <a:gd name="T1" fmla="*/ 0 h 1040"/>
              <a:gd name="T2" fmla="*/ 0 w 406"/>
              <a:gd name="T3" fmla="*/ 1644650 h 1040"/>
              <a:gd name="T4" fmla="*/ 22225 w 406"/>
              <a:gd name="T5" fmla="*/ 1651000 h 1040"/>
              <a:gd name="T6" fmla="*/ 644525 w 406"/>
              <a:gd name="T7" fmla="*/ 71437 h 1040"/>
              <a:gd name="T8" fmla="*/ 420688 w 406"/>
              <a:gd name="T9" fmla="*/ 0 h 1040"/>
              <a:gd name="T10" fmla="*/ 0 60000 65536"/>
              <a:gd name="T11" fmla="*/ 0 60000 65536"/>
              <a:gd name="T12" fmla="*/ 0 60000 65536"/>
              <a:gd name="T13" fmla="*/ 0 60000 65536"/>
              <a:gd name="T14" fmla="*/ 0 60000 65536"/>
              <a:gd name="T15" fmla="*/ 0 w 406"/>
              <a:gd name="T16" fmla="*/ 0 h 1040"/>
              <a:gd name="T17" fmla="*/ 406 w 406"/>
              <a:gd name="T18" fmla="*/ 1040 h 1040"/>
            </a:gdLst>
            <a:ahLst/>
            <a:cxnLst>
              <a:cxn ang="T10">
                <a:pos x="T0" y="T1"/>
              </a:cxn>
              <a:cxn ang="T11">
                <a:pos x="T2" y="T3"/>
              </a:cxn>
              <a:cxn ang="T12">
                <a:pos x="T4" y="T5"/>
              </a:cxn>
              <a:cxn ang="T13">
                <a:pos x="T6" y="T7"/>
              </a:cxn>
              <a:cxn ang="T14">
                <a:pos x="T8" y="T9"/>
              </a:cxn>
            </a:cxnLst>
            <a:rect l="T15" t="T16" r="T17" b="T18"/>
            <a:pathLst>
              <a:path w="406" h="1040">
                <a:moveTo>
                  <a:pt x="265" y="0"/>
                </a:moveTo>
                <a:lnTo>
                  <a:pt x="0" y="1036"/>
                </a:lnTo>
                <a:lnTo>
                  <a:pt x="14" y="1040"/>
                </a:lnTo>
                <a:lnTo>
                  <a:pt x="406" y="45"/>
                </a:lnTo>
                <a:lnTo>
                  <a:pt x="265" y="0"/>
                </a:lnTo>
              </a:path>
            </a:pathLst>
          </a:custGeom>
          <a:noFill/>
          <a:ln w="9525">
            <a:noFill/>
            <a:round/>
          </a:ln>
        </p:spPr>
        <p:txBody>
          <a:bodyPr/>
          <a:lstStyle/>
          <a:p>
            <a:endParaRPr lang="zh-CN" altLang="en-US"/>
          </a:p>
        </p:txBody>
      </p:sp>
      <p:grpSp>
        <p:nvGrpSpPr>
          <p:cNvPr id="46" name="组合 45"/>
          <p:cNvGrpSpPr/>
          <p:nvPr/>
        </p:nvGrpSpPr>
        <p:grpSpPr bwMode="auto">
          <a:xfrm>
            <a:off x="-357188" y="303213"/>
            <a:ext cx="9779001" cy="3984625"/>
            <a:chOff x="-717603" y="303795"/>
            <a:chExt cx="9779403" cy="3983462"/>
          </a:xfrm>
        </p:grpSpPr>
        <p:sp>
          <p:nvSpPr>
            <p:cNvPr id="14344" name="Freeform 5796"/>
            <p:cNvSpPr/>
            <p:nvPr/>
          </p:nvSpPr>
          <p:spPr bwMode="auto">
            <a:xfrm>
              <a:off x="8195397" y="1683070"/>
              <a:ext cx="59752" cy="62243"/>
            </a:xfrm>
            <a:custGeom>
              <a:avLst/>
              <a:gdLst>
                <a:gd name="T0" fmla="*/ 2490 w 24"/>
                <a:gd name="T1" fmla="*/ 0 h 25"/>
                <a:gd name="T2" fmla="*/ 29876 w 24"/>
                <a:gd name="T3" fmla="*/ 27387 h 25"/>
                <a:gd name="T4" fmla="*/ 59752 w 24"/>
                <a:gd name="T5" fmla="*/ 4979 h 25"/>
                <a:gd name="T6" fmla="*/ 34855 w 24"/>
                <a:gd name="T7" fmla="*/ 32366 h 25"/>
                <a:gd name="T8" fmla="*/ 59752 w 24"/>
                <a:gd name="T9" fmla="*/ 62243 h 25"/>
                <a:gd name="T10" fmla="*/ 29876 w 24"/>
                <a:gd name="T11" fmla="*/ 37346 h 25"/>
                <a:gd name="T12" fmla="*/ 0 w 24"/>
                <a:gd name="T13" fmla="*/ 62243 h 25"/>
                <a:gd name="T14" fmla="*/ 24897 w 24"/>
                <a:gd name="T15" fmla="*/ 32366 h 25"/>
                <a:gd name="T16" fmla="*/ 2490 w 24"/>
                <a:gd name="T17" fmla="*/ 0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5"/>
                <a:gd name="T29" fmla="*/ 24 w 24"/>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5">
                  <a:moveTo>
                    <a:pt x="1" y="0"/>
                  </a:moveTo>
                  <a:lnTo>
                    <a:pt x="12" y="11"/>
                  </a:lnTo>
                  <a:lnTo>
                    <a:pt x="24" y="2"/>
                  </a:lnTo>
                  <a:lnTo>
                    <a:pt x="14" y="13"/>
                  </a:lnTo>
                  <a:lnTo>
                    <a:pt x="24" y="25"/>
                  </a:lnTo>
                  <a:lnTo>
                    <a:pt x="12" y="15"/>
                  </a:lnTo>
                  <a:lnTo>
                    <a:pt x="0" y="25"/>
                  </a:lnTo>
                  <a:lnTo>
                    <a:pt x="10" y="13"/>
                  </a:lnTo>
                  <a:lnTo>
                    <a:pt x="1" y="0"/>
                  </a:lnTo>
                  <a:close/>
                </a:path>
              </a:pathLst>
            </a:custGeom>
            <a:solidFill>
              <a:schemeClr val="accent1"/>
            </a:solidFill>
            <a:ln w="9525">
              <a:noFill/>
              <a:round/>
            </a:ln>
          </p:spPr>
          <p:txBody>
            <a:bodyPr/>
            <a:lstStyle/>
            <a:p>
              <a:endParaRPr lang="zh-CN" altLang="en-US"/>
            </a:p>
          </p:txBody>
        </p:sp>
        <p:sp>
          <p:nvSpPr>
            <p:cNvPr id="14345" name="Freeform 5797"/>
            <p:cNvSpPr/>
            <p:nvPr/>
          </p:nvSpPr>
          <p:spPr bwMode="auto">
            <a:xfrm>
              <a:off x="1226828" y="3112137"/>
              <a:ext cx="62241" cy="62243"/>
            </a:xfrm>
            <a:custGeom>
              <a:avLst/>
              <a:gdLst>
                <a:gd name="T0" fmla="*/ 0 w 25"/>
                <a:gd name="T1" fmla="*/ 14938 h 25"/>
                <a:gd name="T2" fmla="*/ 27386 w 25"/>
                <a:gd name="T3" fmla="*/ 27387 h 25"/>
                <a:gd name="T4" fmla="*/ 47303 w 25"/>
                <a:gd name="T5" fmla="*/ 0 h 25"/>
                <a:gd name="T6" fmla="*/ 32365 w 25"/>
                <a:gd name="T7" fmla="*/ 29877 h 25"/>
                <a:gd name="T8" fmla="*/ 62241 w 25"/>
                <a:gd name="T9" fmla="*/ 47305 h 25"/>
                <a:gd name="T10" fmla="*/ 29876 w 25"/>
                <a:gd name="T11" fmla="*/ 34856 h 25"/>
                <a:gd name="T12" fmla="*/ 14938 w 25"/>
                <a:gd name="T13" fmla="*/ 62243 h 25"/>
                <a:gd name="T14" fmla="*/ 24896 w 25"/>
                <a:gd name="T15" fmla="*/ 32366 h 25"/>
                <a:gd name="T16" fmla="*/ 0 w 25"/>
                <a:gd name="T17" fmla="*/ 14938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
                <a:gd name="T28" fmla="*/ 0 h 25"/>
                <a:gd name="T29" fmla="*/ 25 w 25"/>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 h="25">
                  <a:moveTo>
                    <a:pt x="0" y="6"/>
                  </a:moveTo>
                  <a:lnTo>
                    <a:pt x="11" y="11"/>
                  </a:lnTo>
                  <a:lnTo>
                    <a:pt x="19" y="0"/>
                  </a:lnTo>
                  <a:lnTo>
                    <a:pt x="13" y="12"/>
                  </a:lnTo>
                  <a:lnTo>
                    <a:pt x="25" y="19"/>
                  </a:lnTo>
                  <a:lnTo>
                    <a:pt x="12" y="14"/>
                  </a:lnTo>
                  <a:lnTo>
                    <a:pt x="6" y="25"/>
                  </a:lnTo>
                  <a:lnTo>
                    <a:pt x="10" y="13"/>
                  </a:lnTo>
                  <a:lnTo>
                    <a:pt x="0" y="6"/>
                  </a:lnTo>
                  <a:close/>
                </a:path>
              </a:pathLst>
            </a:custGeom>
            <a:solidFill>
              <a:schemeClr val="accent1"/>
            </a:solidFill>
            <a:ln w="9525">
              <a:noFill/>
              <a:round/>
            </a:ln>
          </p:spPr>
          <p:txBody>
            <a:bodyPr/>
            <a:lstStyle/>
            <a:p>
              <a:endParaRPr lang="zh-CN" altLang="en-US"/>
            </a:p>
          </p:txBody>
        </p:sp>
        <p:sp>
          <p:nvSpPr>
            <p:cNvPr id="14346" name="Freeform 5798"/>
            <p:cNvSpPr/>
            <p:nvPr/>
          </p:nvSpPr>
          <p:spPr bwMode="auto">
            <a:xfrm>
              <a:off x="2932249" y="1471448"/>
              <a:ext cx="67221" cy="69710"/>
            </a:xfrm>
            <a:custGeom>
              <a:avLst/>
              <a:gdLst>
                <a:gd name="T0" fmla="*/ 62242 w 27"/>
                <a:gd name="T1" fmla="*/ 0 h 28"/>
                <a:gd name="T2" fmla="*/ 34855 w 27"/>
                <a:gd name="T3" fmla="*/ 29876 h 28"/>
                <a:gd name="T4" fmla="*/ 0 w 27"/>
                <a:gd name="T5" fmla="*/ 4979 h 28"/>
                <a:gd name="T6" fmla="*/ 29876 w 27"/>
                <a:gd name="T7" fmla="*/ 34855 h 28"/>
                <a:gd name="T8" fmla="*/ 4979 w 27"/>
                <a:gd name="T9" fmla="*/ 69710 h 28"/>
                <a:gd name="T10" fmla="*/ 34855 w 27"/>
                <a:gd name="T11" fmla="*/ 39834 h 28"/>
                <a:gd name="T12" fmla="*/ 67221 w 27"/>
                <a:gd name="T13" fmla="*/ 62241 h 28"/>
                <a:gd name="T14" fmla="*/ 39835 w 27"/>
                <a:gd name="T15" fmla="*/ 34855 h 28"/>
                <a:gd name="T16" fmla="*/ 62242 w 27"/>
                <a:gd name="T17" fmla="*/ 0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28"/>
                <a:gd name="T29" fmla="*/ 27 w 27"/>
                <a:gd name="T30" fmla="*/ 28 h 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28">
                  <a:moveTo>
                    <a:pt x="25" y="0"/>
                  </a:moveTo>
                  <a:lnTo>
                    <a:pt x="14" y="12"/>
                  </a:lnTo>
                  <a:lnTo>
                    <a:pt x="0" y="2"/>
                  </a:lnTo>
                  <a:lnTo>
                    <a:pt x="12" y="14"/>
                  </a:lnTo>
                  <a:lnTo>
                    <a:pt x="2" y="28"/>
                  </a:lnTo>
                  <a:lnTo>
                    <a:pt x="14" y="16"/>
                  </a:lnTo>
                  <a:lnTo>
                    <a:pt x="27" y="25"/>
                  </a:lnTo>
                  <a:lnTo>
                    <a:pt x="16" y="14"/>
                  </a:lnTo>
                  <a:lnTo>
                    <a:pt x="25" y="0"/>
                  </a:lnTo>
                  <a:close/>
                </a:path>
              </a:pathLst>
            </a:custGeom>
            <a:solidFill>
              <a:schemeClr val="accent1"/>
            </a:solidFill>
            <a:ln w="9525">
              <a:noFill/>
              <a:round/>
            </a:ln>
          </p:spPr>
          <p:txBody>
            <a:bodyPr/>
            <a:lstStyle/>
            <a:p>
              <a:endParaRPr lang="zh-CN" altLang="en-US"/>
            </a:p>
          </p:txBody>
        </p:sp>
        <p:sp>
          <p:nvSpPr>
            <p:cNvPr id="14347" name="Freeform 5799"/>
            <p:cNvSpPr/>
            <p:nvPr/>
          </p:nvSpPr>
          <p:spPr bwMode="auto">
            <a:xfrm>
              <a:off x="2932249" y="1471448"/>
              <a:ext cx="67221" cy="69710"/>
            </a:xfrm>
            <a:custGeom>
              <a:avLst/>
              <a:gdLst>
                <a:gd name="T0" fmla="*/ 62242 w 27"/>
                <a:gd name="T1" fmla="*/ 0 h 28"/>
                <a:gd name="T2" fmla="*/ 34855 w 27"/>
                <a:gd name="T3" fmla="*/ 29876 h 28"/>
                <a:gd name="T4" fmla="*/ 0 w 27"/>
                <a:gd name="T5" fmla="*/ 4979 h 28"/>
                <a:gd name="T6" fmla="*/ 29876 w 27"/>
                <a:gd name="T7" fmla="*/ 34855 h 28"/>
                <a:gd name="T8" fmla="*/ 4979 w 27"/>
                <a:gd name="T9" fmla="*/ 69710 h 28"/>
                <a:gd name="T10" fmla="*/ 34855 w 27"/>
                <a:gd name="T11" fmla="*/ 39834 h 28"/>
                <a:gd name="T12" fmla="*/ 67221 w 27"/>
                <a:gd name="T13" fmla="*/ 62241 h 28"/>
                <a:gd name="T14" fmla="*/ 39835 w 27"/>
                <a:gd name="T15" fmla="*/ 34855 h 28"/>
                <a:gd name="T16" fmla="*/ 62242 w 27"/>
                <a:gd name="T17" fmla="*/ 0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28"/>
                <a:gd name="T29" fmla="*/ 27 w 27"/>
                <a:gd name="T30" fmla="*/ 28 h 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28">
                  <a:moveTo>
                    <a:pt x="25" y="0"/>
                  </a:moveTo>
                  <a:lnTo>
                    <a:pt x="14" y="12"/>
                  </a:lnTo>
                  <a:lnTo>
                    <a:pt x="0" y="2"/>
                  </a:lnTo>
                  <a:lnTo>
                    <a:pt x="12" y="14"/>
                  </a:lnTo>
                  <a:lnTo>
                    <a:pt x="2" y="28"/>
                  </a:lnTo>
                  <a:lnTo>
                    <a:pt x="14" y="16"/>
                  </a:lnTo>
                  <a:lnTo>
                    <a:pt x="27" y="25"/>
                  </a:lnTo>
                  <a:lnTo>
                    <a:pt x="16" y="14"/>
                  </a:lnTo>
                  <a:lnTo>
                    <a:pt x="25" y="0"/>
                  </a:lnTo>
                </a:path>
              </a:pathLst>
            </a:custGeom>
            <a:solidFill>
              <a:schemeClr val="accent1"/>
            </a:solidFill>
            <a:ln w="9525">
              <a:noFill/>
              <a:round/>
            </a:ln>
          </p:spPr>
          <p:txBody>
            <a:bodyPr/>
            <a:lstStyle/>
            <a:p>
              <a:endParaRPr lang="zh-CN" altLang="en-US"/>
            </a:p>
          </p:txBody>
        </p:sp>
        <p:sp>
          <p:nvSpPr>
            <p:cNvPr id="14348" name="Freeform 5800"/>
            <p:cNvSpPr/>
            <p:nvPr/>
          </p:nvSpPr>
          <p:spPr bwMode="auto">
            <a:xfrm>
              <a:off x="577026" y="2151126"/>
              <a:ext cx="109545" cy="104566"/>
            </a:xfrm>
            <a:custGeom>
              <a:avLst/>
              <a:gdLst>
                <a:gd name="T0" fmla="*/ 0 w 44"/>
                <a:gd name="T1" fmla="*/ 39835 h 42"/>
                <a:gd name="T2" fmla="*/ 49793 w 44"/>
                <a:gd name="T3" fmla="*/ 47304 h 42"/>
                <a:gd name="T4" fmla="*/ 67221 w 44"/>
                <a:gd name="T5" fmla="*/ 0 h 42"/>
                <a:gd name="T6" fmla="*/ 59752 w 44"/>
                <a:gd name="T7" fmla="*/ 49793 h 42"/>
                <a:gd name="T8" fmla="*/ 109545 w 44"/>
                <a:gd name="T9" fmla="*/ 64731 h 42"/>
                <a:gd name="T10" fmla="*/ 59752 w 44"/>
                <a:gd name="T11" fmla="*/ 57262 h 42"/>
                <a:gd name="T12" fmla="*/ 42324 w 44"/>
                <a:gd name="T13" fmla="*/ 104566 h 42"/>
                <a:gd name="T14" fmla="*/ 49793 w 44"/>
                <a:gd name="T15" fmla="*/ 54773 h 42"/>
                <a:gd name="T16" fmla="*/ 0 w 44"/>
                <a:gd name="T17" fmla="*/ 39835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4"/>
                <a:gd name="T28" fmla="*/ 0 h 42"/>
                <a:gd name="T29" fmla="*/ 44 w 44"/>
                <a:gd name="T30" fmla="*/ 42 h 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4" h="42">
                  <a:moveTo>
                    <a:pt x="0" y="16"/>
                  </a:moveTo>
                  <a:lnTo>
                    <a:pt x="20" y="19"/>
                  </a:lnTo>
                  <a:lnTo>
                    <a:pt x="27" y="0"/>
                  </a:lnTo>
                  <a:lnTo>
                    <a:pt x="24" y="20"/>
                  </a:lnTo>
                  <a:lnTo>
                    <a:pt x="44" y="26"/>
                  </a:lnTo>
                  <a:lnTo>
                    <a:pt x="24" y="23"/>
                  </a:lnTo>
                  <a:lnTo>
                    <a:pt x="17" y="42"/>
                  </a:lnTo>
                  <a:lnTo>
                    <a:pt x="20" y="22"/>
                  </a:lnTo>
                  <a:lnTo>
                    <a:pt x="0" y="16"/>
                  </a:lnTo>
                  <a:close/>
                </a:path>
              </a:pathLst>
            </a:custGeom>
            <a:solidFill>
              <a:schemeClr val="accent1"/>
            </a:solidFill>
            <a:ln w="9525">
              <a:noFill/>
              <a:round/>
            </a:ln>
          </p:spPr>
          <p:txBody>
            <a:bodyPr/>
            <a:lstStyle/>
            <a:p>
              <a:endParaRPr lang="zh-CN" altLang="en-US"/>
            </a:p>
          </p:txBody>
        </p:sp>
        <p:sp>
          <p:nvSpPr>
            <p:cNvPr id="14349" name="Freeform 5801"/>
            <p:cNvSpPr/>
            <p:nvPr/>
          </p:nvSpPr>
          <p:spPr bwMode="auto">
            <a:xfrm>
              <a:off x="1025163" y="1895935"/>
              <a:ext cx="44814" cy="47306"/>
            </a:xfrm>
            <a:custGeom>
              <a:avLst/>
              <a:gdLst>
                <a:gd name="T0" fmla="*/ 0 w 18"/>
                <a:gd name="T1" fmla="*/ 22408 h 19"/>
                <a:gd name="T2" fmla="*/ 22407 w 18"/>
                <a:gd name="T3" fmla="*/ 22408 h 19"/>
                <a:gd name="T4" fmla="*/ 27386 w 18"/>
                <a:gd name="T5" fmla="*/ 0 h 19"/>
                <a:gd name="T6" fmla="*/ 24897 w 18"/>
                <a:gd name="T7" fmla="*/ 22408 h 19"/>
                <a:gd name="T8" fmla="*/ 44814 w 18"/>
                <a:gd name="T9" fmla="*/ 27388 h 19"/>
                <a:gd name="T10" fmla="*/ 24897 w 18"/>
                <a:gd name="T11" fmla="*/ 27388 h 19"/>
                <a:gd name="T12" fmla="*/ 17428 w 18"/>
                <a:gd name="T13" fmla="*/ 47306 h 19"/>
                <a:gd name="T14" fmla="*/ 22407 w 18"/>
                <a:gd name="T15" fmla="*/ 27388 h 19"/>
                <a:gd name="T16" fmla="*/ 0 w 18"/>
                <a:gd name="T17" fmla="*/ 22408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19"/>
                <a:gd name="T29" fmla="*/ 18 w 18"/>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19">
                  <a:moveTo>
                    <a:pt x="0" y="9"/>
                  </a:moveTo>
                  <a:lnTo>
                    <a:pt x="9" y="9"/>
                  </a:lnTo>
                  <a:lnTo>
                    <a:pt x="11" y="0"/>
                  </a:lnTo>
                  <a:lnTo>
                    <a:pt x="10" y="9"/>
                  </a:lnTo>
                  <a:lnTo>
                    <a:pt x="18" y="11"/>
                  </a:lnTo>
                  <a:lnTo>
                    <a:pt x="10" y="11"/>
                  </a:lnTo>
                  <a:lnTo>
                    <a:pt x="7" y="19"/>
                  </a:lnTo>
                  <a:lnTo>
                    <a:pt x="9" y="11"/>
                  </a:lnTo>
                  <a:lnTo>
                    <a:pt x="0" y="9"/>
                  </a:lnTo>
                  <a:close/>
                </a:path>
              </a:pathLst>
            </a:custGeom>
            <a:solidFill>
              <a:schemeClr val="accent1"/>
            </a:solidFill>
            <a:ln w="9525">
              <a:noFill/>
              <a:round/>
            </a:ln>
          </p:spPr>
          <p:txBody>
            <a:bodyPr/>
            <a:lstStyle/>
            <a:p>
              <a:endParaRPr lang="zh-CN" altLang="en-US"/>
            </a:p>
          </p:txBody>
        </p:sp>
        <p:sp>
          <p:nvSpPr>
            <p:cNvPr id="14350" name="Freeform 5802"/>
            <p:cNvSpPr/>
            <p:nvPr/>
          </p:nvSpPr>
          <p:spPr bwMode="auto">
            <a:xfrm>
              <a:off x="338019" y="971025"/>
              <a:ext cx="47303" cy="47306"/>
            </a:xfrm>
            <a:custGeom>
              <a:avLst/>
              <a:gdLst>
                <a:gd name="T0" fmla="*/ 29876 w 19"/>
                <a:gd name="T1" fmla="*/ 0 h 19"/>
                <a:gd name="T2" fmla="*/ 24896 w 19"/>
                <a:gd name="T3" fmla="*/ 19918 h 19"/>
                <a:gd name="T4" fmla="*/ 0 w 19"/>
                <a:gd name="T5" fmla="*/ 19918 h 19"/>
                <a:gd name="T6" fmla="*/ 22407 w 19"/>
                <a:gd name="T7" fmla="*/ 24898 h 19"/>
                <a:gd name="T8" fmla="*/ 22407 w 19"/>
                <a:gd name="T9" fmla="*/ 47306 h 19"/>
                <a:gd name="T10" fmla="*/ 27386 w 19"/>
                <a:gd name="T11" fmla="*/ 24898 h 19"/>
                <a:gd name="T12" fmla="*/ 47303 w 19"/>
                <a:gd name="T13" fmla="*/ 24898 h 19"/>
                <a:gd name="T14" fmla="*/ 27386 w 19"/>
                <a:gd name="T15" fmla="*/ 22408 h 19"/>
                <a:gd name="T16" fmla="*/ 29876 w 19"/>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
                <a:gd name="T28" fmla="*/ 0 h 19"/>
                <a:gd name="T29" fmla="*/ 19 w 19"/>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 h="19">
                  <a:moveTo>
                    <a:pt x="12" y="0"/>
                  </a:moveTo>
                  <a:lnTo>
                    <a:pt x="10" y="8"/>
                  </a:lnTo>
                  <a:lnTo>
                    <a:pt x="0" y="8"/>
                  </a:lnTo>
                  <a:lnTo>
                    <a:pt x="9" y="10"/>
                  </a:lnTo>
                  <a:lnTo>
                    <a:pt x="9" y="19"/>
                  </a:lnTo>
                  <a:lnTo>
                    <a:pt x="11" y="10"/>
                  </a:lnTo>
                  <a:lnTo>
                    <a:pt x="19" y="10"/>
                  </a:lnTo>
                  <a:lnTo>
                    <a:pt x="11" y="9"/>
                  </a:lnTo>
                  <a:lnTo>
                    <a:pt x="12" y="0"/>
                  </a:lnTo>
                  <a:close/>
                </a:path>
              </a:pathLst>
            </a:custGeom>
            <a:solidFill>
              <a:schemeClr val="accent1"/>
            </a:solidFill>
            <a:ln w="9525">
              <a:noFill/>
              <a:round/>
            </a:ln>
          </p:spPr>
          <p:txBody>
            <a:bodyPr/>
            <a:lstStyle/>
            <a:p>
              <a:endParaRPr lang="zh-CN" altLang="en-US"/>
            </a:p>
          </p:txBody>
        </p:sp>
        <p:sp>
          <p:nvSpPr>
            <p:cNvPr id="14351" name="Freeform 5803"/>
            <p:cNvSpPr/>
            <p:nvPr/>
          </p:nvSpPr>
          <p:spPr bwMode="auto">
            <a:xfrm>
              <a:off x="338019" y="971025"/>
              <a:ext cx="47303" cy="47306"/>
            </a:xfrm>
            <a:custGeom>
              <a:avLst/>
              <a:gdLst>
                <a:gd name="T0" fmla="*/ 29876 w 19"/>
                <a:gd name="T1" fmla="*/ 0 h 19"/>
                <a:gd name="T2" fmla="*/ 24896 w 19"/>
                <a:gd name="T3" fmla="*/ 19918 h 19"/>
                <a:gd name="T4" fmla="*/ 0 w 19"/>
                <a:gd name="T5" fmla="*/ 19918 h 19"/>
                <a:gd name="T6" fmla="*/ 22407 w 19"/>
                <a:gd name="T7" fmla="*/ 24898 h 19"/>
                <a:gd name="T8" fmla="*/ 22407 w 19"/>
                <a:gd name="T9" fmla="*/ 47306 h 19"/>
                <a:gd name="T10" fmla="*/ 27386 w 19"/>
                <a:gd name="T11" fmla="*/ 24898 h 19"/>
                <a:gd name="T12" fmla="*/ 47303 w 19"/>
                <a:gd name="T13" fmla="*/ 24898 h 19"/>
                <a:gd name="T14" fmla="*/ 27386 w 19"/>
                <a:gd name="T15" fmla="*/ 22408 h 19"/>
                <a:gd name="T16" fmla="*/ 29876 w 19"/>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
                <a:gd name="T28" fmla="*/ 0 h 19"/>
                <a:gd name="T29" fmla="*/ 19 w 19"/>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 h="19">
                  <a:moveTo>
                    <a:pt x="12" y="0"/>
                  </a:moveTo>
                  <a:lnTo>
                    <a:pt x="10" y="8"/>
                  </a:lnTo>
                  <a:lnTo>
                    <a:pt x="0" y="8"/>
                  </a:lnTo>
                  <a:lnTo>
                    <a:pt x="9" y="10"/>
                  </a:lnTo>
                  <a:lnTo>
                    <a:pt x="9" y="19"/>
                  </a:lnTo>
                  <a:lnTo>
                    <a:pt x="11" y="10"/>
                  </a:lnTo>
                  <a:lnTo>
                    <a:pt x="19" y="10"/>
                  </a:lnTo>
                  <a:lnTo>
                    <a:pt x="11" y="9"/>
                  </a:lnTo>
                  <a:lnTo>
                    <a:pt x="12" y="0"/>
                  </a:lnTo>
                </a:path>
              </a:pathLst>
            </a:custGeom>
            <a:solidFill>
              <a:schemeClr val="accent1"/>
            </a:solidFill>
            <a:ln w="9525">
              <a:noFill/>
              <a:round/>
            </a:ln>
          </p:spPr>
          <p:txBody>
            <a:bodyPr/>
            <a:lstStyle/>
            <a:p>
              <a:endParaRPr lang="zh-CN" altLang="en-US"/>
            </a:p>
          </p:txBody>
        </p:sp>
        <p:sp>
          <p:nvSpPr>
            <p:cNvPr id="14352" name="Freeform 5804"/>
            <p:cNvSpPr/>
            <p:nvPr/>
          </p:nvSpPr>
          <p:spPr bwMode="auto">
            <a:xfrm>
              <a:off x="3081626" y="3216702"/>
              <a:ext cx="67221" cy="69710"/>
            </a:xfrm>
            <a:custGeom>
              <a:avLst/>
              <a:gdLst>
                <a:gd name="T0" fmla="*/ 32366 w 27"/>
                <a:gd name="T1" fmla="*/ 0 h 28"/>
                <a:gd name="T2" fmla="*/ 37345 w 27"/>
                <a:gd name="T3" fmla="*/ 32365 h 28"/>
                <a:gd name="T4" fmla="*/ 67221 w 27"/>
                <a:gd name="T5" fmla="*/ 29876 h 28"/>
                <a:gd name="T6" fmla="*/ 37345 w 27"/>
                <a:gd name="T7" fmla="*/ 37345 h 28"/>
                <a:gd name="T8" fmla="*/ 37345 w 27"/>
                <a:gd name="T9" fmla="*/ 69710 h 28"/>
                <a:gd name="T10" fmla="*/ 32366 w 27"/>
                <a:gd name="T11" fmla="*/ 37345 h 28"/>
                <a:gd name="T12" fmla="*/ 0 w 27"/>
                <a:gd name="T13" fmla="*/ 37345 h 28"/>
                <a:gd name="T14" fmla="*/ 32366 w 27"/>
                <a:gd name="T15" fmla="*/ 32365 h 28"/>
                <a:gd name="T16" fmla="*/ 32366 w 27"/>
                <a:gd name="T17" fmla="*/ 0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28"/>
                <a:gd name="T29" fmla="*/ 27 w 27"/>
                <a:gd name="T30" fmla="*/ 28 h 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28">
                  <a:moveTo>
                    <a:pt x="13" y="0"/>
                  </a:moveTo>
                  <a:lnTo>
                    <a:pt x="15" y="13"/>
                  </a:lnTo>
                  <a:lnTo>
                    <a:pt x="27" y="12"/>
                  </a:lnTo>
                  <a:lnTo>
                    <a:pt x="15" y="15"/>
                  </a:lnTo>
                  <a:lnTo>
                    <a:pt x="15" y="28"/>
                  </a:lnTo>
                  <a:lnTo>
                    <a:pt x="13" y="15"/>
                  </a:lnTo>
                  <a:lnTo>
                    <a:pt x="0" y="15"/>
                  </a:lnTo>
                  <a:lnTo>
                    <a:pt x="13" y="13"/>
                  </a:lnTo>
                  <a:lnTo>
                    <a:pt x="13" y="0"/>
                  </a:lnTo>
                  <a:close/>
                </a:path>
              </a:pathLst>
            </a:custGeom>
            <a:solidFill>
              <a:schemeClr val="accent1"/>
            </a:solidFill>
            <a:ln w="9525">
              <a:noFill/>
              <a:round/>
            </a:ln>
          </p:spPr>
          <p:txBody>
            <a:bodyPr/>
            <a:lstStyle/>
            <a:p>
              <a:endParaRPr lang="zh-CN" altLang="en-US"/>
            </a:p>
          </p:txBody>
        </p:sp>
        <p:sp>
          <p:nvSpPr>
            <p:cNvPr id="14353" name="Freeform 5805"/>
            <p:cNvSpPr/>
            <p:nvPr/>
          </p:nvSpPr>
          <p:spPr bwMode="auto">
            <a:xfrm>
              <a:off x="4846802" y="1568545"/>
              <a:ext cx="69711" cy="72201"/>
            </a:xfrm>
            <a:custGeom>
              <a:avLst/>
              <a:gdLst>
                <a:gd name="T0" fmla="*/ 32366 w 28"/>
                <a:gd name="T1" fmla="*/ 0 h 29"/>
                <a:gd name="T2" fmla="*/ 32366 w 28"/>
                <a:gd name="T3" fmla="*/ 32366 h 29"/>
                <a:gd name="T4" fmla="*/ 0 w 28"/>
                <a:gd name="T5" fmla="*/ 39835 h 29"/>
                <a:gd name="T6" fmla="*/ 32366 w 28"/>
                <a:gd name="T7" fmla="*/ 37345 h 29"/>
                <a:gd name="T8" fmla="*/ 37345 w 28"/>
                <a:gd name="T9" fmla="*/ 72201 h 29"/>
                <a:gd name="T10" fmla="*/ 37345 w 28"/>
                <a:gd name="T11" fmla="*/ 37345 h 29"/>
                <a:gd name="T12" fmla="*/ 69711 w 28"/>
                <a:gd name="T13" fmla="*/ 32366 h 29"/>
                <a:gd name="T14" fmla="*/ 37345 w 28"/>
                <a:gd name="T15" fmla="*/ 32366 h 29"/>
                <a:gd name="T16" fmla="*/ 32366 w 28"/>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29"/>
                <a:gd name="T29" fmla="*/ 28 w 28"/>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29">
                  <a:moveTo>
                    <a:pt x="13" y="0"/>
                  </a:moveTo>
                  <a:lnTo>
                    <a:pt x="13" y="13"/>
                  </a:lnTo>
                  <a:lnTo>
                    <a:pt x="0" y="16"/>
                  </a:lnTo>
                  <a:lnTo>
                    <a:pt x="13" y="15"/>
                  </a:lnTo>
                  <a:lnTo>
                    <a:pt x="15" y="29"/>
                  </a:lnTo>
                  <a:lnTo>
                    <a:pt x="15" y="15"/>
                  </a:lnTo>
                  <a:lnTo>
                    <a:pt x="28" y="13"/>
                  </a:lnTo>
                  <a:lnTo>
                    <a:pt x="15" y="13"/>
                  </a:lnTo>
                  <a:lnTo>
                    <a:pt x="13" y="0"/>
                  </a:lnTo>
                  <a:close/>
                </a:path>
              </a:pathLst>
            </a:custGeom>
            <a:solidFill>
              <a:schemeClr val="accent1"/>
            </a:solidFill>
            <a:ln w="9525">
              <a:noFill/>
              <a:round/>
            </a:ln>
          </p:spPr>
          <p:txBody>
            <a:bodyPr/>
            <a:lstStyle/>
            <a:p>
              <a:endParaRPr lang="zh-CN" altLang="en-US"/>
            </a:p>
          </p:txBody>
        </p:sp>
        <p:sp>
          <p:nvSpPr>
            <p:cNvPr id="14354" name="Freeform 5806"/>
            <p:cNvSpPr/>
            <p:nvPr/>
          </p:nvSpPr>
          <p:spPr bwMode="auto">
            <a:xfrm>
              <a:off x="4846802" y="1568545"/>
              <a:ext cx="69711" cy="72201"/>
            </a:xfrm>
            <a:custGeom>
              <a:avLst/>
              <a:gdLst>
                <a:gd name="T0" fmla="*/ 32366 w 28"/>
                <a:gd name="T1" fmla="*/ 0 h 29"/>
                <a:gd name="T2" fmla="*/ 32366 w 28"/>
                <a:gd name="T3" fmla="*/ 32366 h 29"/>
                <a:gd name="T4" fmla="*/ 0 w 28"/>
                <a:gd name="T5" fmla="*/ 39835 h 29"/>
                <a:gd name="T6" fmla="*/ 32366 w 28"/>
                <a:gd name="T7" fmla="*/ 37345 h 29"/>
                <a:gd name="T8" fmla="*/ 37345 w 28"/>
                <a:gd name="T9" fmla="*/ 72201 h 29"/>
                <a:gd name="T10" fmla="*/ 37345 w 28"/>
                <a:gd name="T11" fmla="*/ 37345 h 29"/>
                <a:gd name="T12" fmla="*/ 69711 w 28"/>
                <a:gd name="T13" fmla="*/ 32366 h 29"/>
                <a:gd name="T14" fmla="*/ 37345 w 28"/>
                <a:gd name="T15" fmla="*/ 32366 h 29"/>
                <a:gd name="T16" fmla="*/ 32366 w 28"/>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29"/>
                <a:gd name="T29" fmla="*/ 28 w 28"/>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29">
                  <a:moveTo>
                    <a:pt x="13" y="0"/>
                  </a:moveTo>
                  <a:lnTo>
                    <a:pt x="13" y="13"/>
                  </a:lnTo>
                  <a:lnTo>
                    <a:pt x="0" y="16"/>
                  </a:lnTo>
                  <a:lnTo>
                    <a:pt x="13" y="15"/>
                  </a:lnTo>
                  <a:lnTo>
                    <a:pt x="15" y="29"/>
                  </a:lnTo>
                  <a:lnTo>
                    <a:pt x="15" y="15"/>
                  </a:lnTo>
                  <a:lnTo>
                    <a:pt x="28" y="13"/>
                  </a:lnTo>
                  <a:lnTo>
                    <a:pt x="15" y="13"/>
                  </a:lnTo>
                  <a:lnTo>
                    <a:pt x="13" y="0"/>
                  </a:lnTo>
                </a:path>
              </a:pathLst>
            </a:custGeom>
            <a:solidFill>
              <a:schemeClr val="accent1"/>
            </a:solidFill>
            <a:ln w="9525">
              <a:noFill/>
              <a:round/>
            </a:ln>
          </p:spPr>
          <p:txBody>
            <a:bodyPr/>
            <a:lstStyle/>
            <a:p>
              <a:endParaRPr lang="zh-CN" altLang="en-US"/>
            </a:p>
          </p:txBody>
        </p:sp>
        <p:sp>
          <p:nvSpPr>
            <p:cNvPr id="14355" name="Freeform 5807"/>
            <p:cNvSpPr/>
            <p:nvPr/>
          </p:nvSpPr>
          <p:spPr bwMode="auto">
            <a:xfrm>
              <a:off x="4124800" y="1180158"/>
              <a:ext cx="39835" cy="42326"/>
            </a:xfrm>
            <a:custGeom>
              <a:avLst/>
              <a:gdLst>
                <a:gd name="T0" fmla="*/ 19918 w 16"/>
                <a:gd name="T1" fmla="*/ 0 h 17"/>
                <a:gd name="T2" fmla="*/ 22407 w 16"/>
                <a:gd name="T3" fmla="*/ 17428 h 17"/>
                <a:gd name="T4" fmla="*/ 39835 w 16"/>
                <a:gd name="T5" fmla="*/ 17428 h 17"/>
                <a:gd name="T6" fmla="*/ 22407 w 16"/>
                <a:gd name="T7" fmla="*/ 22408 h 17"/>
                <a:gd name="T8" fmla="*/ 22407 w 16"/>
                <a:gd name="T9" fmla="*/ 42326 h 17"/>
                <a:gd name="T10" fmla="*/ 19918 w 16"/>
                <a:gd name="T11" fmla="*/ 22408 h 17"/>
                <a:gd name="T12" fmla="*/ 0 w 16"/>
                <a:gd name="T13" fmla="*/ 22408 h 17"/>
                <a:gd name="T14" fmla="*/ 19918 w 16"/>
                <a:gd name="T15" fmla="*/ 17428 h 17"/>
                <a:gd name="T16" fmla="*/ 19918 w 16"/>
                <a:gd name="T17" fmla="*/ 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7"/>
                <a:gd name="T29" fmla="*/ 16 w 16"/>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7">
                  <a:moveTo>
                    <a:pt x="8" y="0"/>
                  </a:moveTo>
                  <a:lnTo>
                    <a:pt x="9" y="7"/>
                  </a:lnTo>
                  <a:lnTo>
                    <a:pt x="16" y="7"/>
                  </a:lnTo>
                  <a:lnTo>
                    <a:pt x="9" y="9"/>
                  </a:lnTo>
                  <a:lnTo>
                    <a:pt x="9" y="17"/>
                  </a:lnTo>
                  <a:lnTo>
                    <a:pt x="8" y="9"/>
                  </a:lnTo>
                  <a:lnTo>
                    <a:pt x="0" y="9"/>
                  </a:lnTo>
                  <a:lnTo>
                    <a:pt x="8" y="7"/>
                  </a:lnTo>
                  <a:lnTo>
                    <a:pt x="8" y="0"/>
                  </a:lnTo>
                  <a:close/>
                </a:path>
              </a:pathLst>
            </a:custGeom>
            <a:solidFill>
              <a:schemeClr val="accent1"/>
            </a:solidFill>
            <a:ln w="9525">
              <a:noFill/>
              <a:round/>
            </a:ln>
          </p:spPr>
          <p:txBody>
            <a:bodyPr/>
            <a:lstStyle/>
            <a:p>
              <a:endParaRPr lang="zh-CN" altLang="en-US"/>
            </a:p>
          </p:txBody>
        </p:sp>
        <p:sp>
          <p:nvSpPr>
            <p:cNvPr id="14356" name="Freeform 5808"/>
            <p:cNvSpPr/>
            <p:nvPr/>
          </p:nvSpPr>
          <p:spPr bwMode="auto">
            <a:xfrm>
              <a:off x="8578809" y="1018328"/>
              <a:ext cx="69711" cy="67222"/>
            </a:xfrm>
            <a:custGeom>
              <a:avLst/>
              <a:gdLst>
                <a:gd name="T0" fmla="*/ 29876 w 28"/>
                <a:gd name="T1" fmla="*/ 0 h 27"/>
                <a:gd name="T2" fmla="*/ 37345 w 28"/>
                <a:gd name="T3" fmla="*/ 29876 h 27"/>
                <a:gd name="T4" fmla="*/ 69711 w 28"/>
                <a:gd name="T5" fmla="*/ 29876 h 27"/>
                <a:gd name="T6" fmla="*/ 37345 w 28"/>
                <a:gd name="T7" fmla="*/ 34856 h 27"/>
                <a:gd name="T8" fmla="*/ 37345 w 28"/>
                <a:gd name="T9" fmla="*/ 67222 h 27"/>
                <a:gd name="T10" fmla="*/ 32366 w 28"/>
                <a:gd name="T11" fmla="*/ 34856 h 27"/>
                <a:gd name="T12" fmla="*/ 0 w 28"/>
                <a:gd name="T13" fmla="*/ 34856 h 27"/>
                <a:gd name="T14" fmla="*/ 32366 w 28"/>
                <a:gd name="T15" fmla="*/ 29876 h 27"/>
                <a:gd name="T16" fmla="*/ 29876 w 28"/>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27"/>
                <a:gd name="T29" fmla="*/ 28 w 28"/>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27">
                  <a:moveTo>
                    <a:pt x="12" y="0"/>
                  </a:moveTo>
                  <a:lnTo>
                    <a:pt x="15" y="12"/>
                  </a:lnTo>
                  <a:lnTo>
                    <a:pt x="28" y="12"/>
                  </a:lnTo>
                  <a:lnTo>
                    <a:pt x="15" y="14"/>
                  </a:lnTo>
                  <a:lnTo>
                    <a:pt x="15" y="27"/>
                  </a:lnTo>
                  <a:lnTo>
                    <a:pt x="13" y="14"/>
                  </a:lnTo>
                  <a:lnTo>
                    <a:pt x="0" y="14"/>
                  </a:lnTo>
                  <a:lnTo>
                    <a:pt x="13" y="12"/>
                  </a:lnTo>
                  <a:lnTo>
                    <a:pt x="12" y="0"/>
                  </a:lnTo>
                  <a:close/>
                </a:path>
              </a:pathLst>
            </a:custGeom>
            <a:solidFill>
              <a:schemeClr val="accent1"/>
            </a:solidFill>
            <a:ln w="9525">
              <a:noFill/>
              <a:round/>
            </a:ln>
          </p:spPr>
          <p:txBody>
            <a:bodyPr/>
            <a:lstStyle/>
            <a:p>
              <a:endParaRPr lang="zh-CN" altLang="en-US"/>
            </a:p>
          </p:txBody>
        </p:sp>
        <p:sp>
          <p:nvSpPr>
            <p:cNvPr id="14357" name="Freeform 5809"/>
            <p:cNvSpPr/>
            <p:nvPr/>
          </p:nvSpPr>
          <p:spPr bwMode="auto">
            <a:xfrm>
              <a:off x="5762998" y="1060653"/>
              <a:ext cx="52283" cy="54773"/>
            </a:xfrm>
            <a:custGeom>
              <a:avLst/>
              <a:gdLst>
                <a:gd name="T0" fmla="*/ 0 w 21"/>
                <a:gd name="T1" fmla="*/ 4979 h 22"/>
                <a:gd name="T2" fmla="*/ 27386 w 21"/>
                <a:gd name="T3" fmla="*/ 22407 h 22"/>
                <a:gd name="T4" fmla="*/ 49793 w 21"/>
                <a:gd name="T5" fmla="*/ 0 h 22"/>
                <a:gd name="T6" fmla="*/ 32366 w 21"/>
                <a:gd name="T7" fmla="*/ 24897 h 22"/>
                <a:gd name="T8" fmla="*/ 52283 w 21"/>
                <a:gd name="T9" fmla="*/ 49794 h 22"/>
                <a:gd name="T10" fmla="*/ 27386 w 21"/>
                <a:gd name="T11" fmla="*/ 29876 h 22"/>
                <a:gd name="T12" fmla="*/ 4979 w 21"/>
                <a:gd name="T13" fmla="*/ 54773 h 22"/>
                <a:gd name="T14" fmla="*/ 24897 w 21"/>
                <a:gd name="T15" fmla="*/ 24897 h 22"/>
                <a:gd name="T16" fmla="*/ 0 w 21"/>
                <a:gd name="T17" fmla="*/ 4979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22"/>
                <a:gd name="T29" fmla="*/ 21 w 21"/>
                <a:gd name="T30" fmla="*/ 22 h 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22">
                  <a:moveTo>
                    <a:pt x="0" y="2"/>
                  </a:moveTo>
                  <a:lnTo>
                    <a:pt x="11" y="9"/>
                  </a:lnTo>
                  <a:lnTo>
                    <a:pt x="20" y="0"/>
                  </a:lnTo>
                  <a:lnTo>
                    <a:pt x="13" y="10"/>
                  </a:lnTo>
                  <a:lnTo>
                    <a:pt x="21" y="20"/>
                  </a:lnTo>
                  <a:lnTo>
                    <a:pt x="11" y="12"/>
                  </a:lnTo>
                  <a:lnTo>
                    <a:pt x="2" y="22"/>
                  </a:lnTo>
                  <a:lnTo>
                    <a:pt x="10" y="10"/>
                  </a:lnTo>
                  <a:lnTo>
                    <a:pt x="0" y="2"/>
                  </a:lnTo>
                  <a:close/>
                </a:path>
              </a:pathLst>
            </a:custGeom>
            <a:solidFill>
              <a:schemeClr val="accent1"/>
            </a:solidFill>
            <a:ln w="9525">
              <a:noFill/>
              <a:round/>
            </a:ln>
          </p:spPr>
          <p:txBody>
            <a:bodyPr/>
            <a:lstStyle/>
            <a:p>
              <a:endParaRPr lang="zh-CN" altLang="en-US"/>
            </a:p>
          </p:txBody>
        </p:sp>
        <p:sp>
          <p:nvSpPr>
            <p:cNvPr id="14358" name="Freeform 5810"/>
            <p:cNvSpPr/>
            <p:nvPr/>
          </p:nvSpPr>
          <p:spPr bwMode="auto">
            <a:xfrm>
              <a:off x="8265111" y="2845743"/>
              <a:ext cx="69711" cy="69710"/>
            </a:xfrm>
            <a:custGeom>
              <a:avLst/>
              <a:gdLst>
                <a:gd name="T0" fmla="*/ 32366 w 28"/>
                <a:gd name="T1" fmla="*/ 0 h 28"/>
                <a:gd name="T2" fmla="*/ 39835 w 28"/>
                <a:gd name="T3" fmla="*/ 32365 h 28"/>
                <a:gd name="T4" fmla="*/ 69711 w 28"/>
                <a:gd name="T5" fmla="*/ 32365 h 28"/>
                <a:gd name="T6" fmla="*/ 39835 w 28"/>
                <a:gd name="T7" fmla="*/ 37345 h 28"/>
                <a:gd name="T8" fmla="*/ 39835 w 28"/>
                <a:gd name="T9" fmla="*/ 69710 h 28"/>
                <a:gd name="T10" fmla="*/ 34856 w 28"/>
                <a:gd name="T11" fmla="*/ 37345 h 28"/>
                <a:gd name="T12" fmla="*/ 0 w 28"/>
                <a:gd name="T13" fmla="*/ 39834 h 28"/>
                <a:gd name="T14" fmla="*/ 34856 w 28"/>
                <a:gd name="T15" fmla="*/ 32365 h 28"/>
                <a:gd name="T16" fmla="*/ 32366 w 28"/>
                <a:gd name="T17" fmla="*/ 0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28"/>
                <a:gd name="T29" fmla="*/ 28 w 28"/>
                <a:gd name="T30" fmla="*/ 28 h 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28">
                  <a:moveTo>
                    <a:pt x="13" y="0"/>
                  </a:moveTo>
                  <a:lnTo>
                    <a:pt x="16" y="13"/>
                  </a:lnTo>
                  <a:lnTo>
                    <a:pt x="28" y="13"/>
                  </a:lnTo>
                  <a:lnTo>
                    <a:pt x="16" y="15"/>
                  </a:lnTo>
                  <a:lnTo>
                    <a:pt x="16" y="28"/>
                  </a:lnTo>
                  <a:lnTo>
                    <a:pt x="14" y="15"/>
                  </a:lnTo>
                  <a:lnTo>
                    <a:pt x="0" y="16"/>
                  </a:lnTo>
                  <a:lnTo>
                    <a:pt x="14" y="13"/>
                  </a:lnTo>
                  <a:lnTo>
                    <a:pt x="13" y="0"/>
                  </a:lnTo>
                  <a:close/>
                </a:path>
              </a:pathLst>
            </a:custGeom>
            <a:solidFill>
              <a:schemeClr val="accent1"/>
            </a:solidFill>
            <a:ln w="9525">
              <a:noFill/>
              <a:round/>
            </a:ln>
          </p:spPr>
          <p:txBody>
            <a:bodyPr/>
            <a:lstStyle/>
            <a:p>
              <a:endParaRPr lang="zh-CN" altLang="en-US"/>
            </a:p>
          </p:txBody>
        </p:sp>
        <p:sp>
          <p:nvSpPr>
            <p:cNvPr id="14359" name="Freeform 5811"/>
            <p:cNvSpPr/>
            <p:nvPr/>
          </p:nvSpPr>
          <p:spPr bwMode="auto">
            <a:xfrm>
              <a:off x="3666701" y="2143657"/>
              <a:ext cx="69711" cy="67222"/>
            </a:xfrm>
            <a:custGeom>
              <a:avLst/>
              <a:gdLst>
                <a:gd name="T0" fmla="*/ 29876 w 28"/>
                <a:gd name="T1" fmla="*/ 0 h 27"/>
                <a:gd name="T2" fmla="*/ 37345 w 28"/>
                <a:gd name="T3" fmla="*/ 32366 h 27"/>
                <a:gd name="T4" fmla="*/ 69711 w 28"/>
                <a:gd name="T5" fmla="*/ 32366 h 27"/>
                <a:gd name="T6" fmla="*/ 37345 w 28"/>
                <a:gd name="T7" fmla="*/ 37346 h 27"/>
                <a:gd name="T8" fmla="*/ 37345 w 28"/>
                <a:gd name="T9" fmla="*/ 67222 h 27"/>
                <a:gd name="T10" fmla="*/ 32366 w 28"/>
                <a:gd name="T11" fmla="*/ 37346 h 27"/>
                <a:gd name="T12" fmla="*/ 0 w 28"/>
                <a:gd name="T13" fmla="*/ 37346 h 27"/>
                <a:gd name="T14" fmla="*/ 32366 w 28"/>
                <a:gd name="T15" fmla="*/ 32366 h 27"/>
                <a:gd name="T16" fmla="*/ 29876 w 28"/>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27"/>
                <a:gd name="T29" fmla="*/ 28 w 28"/>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27">
                  <a:moveTo>
                    <a:pt x="12" y="0"/>
                  </a:moveTo>
                  <a:lnTo>
                    <a:pt x="15" y="13"/>
                  </a:lnTo>
                  <a:lnTo>
                    <a:pt x="28" y="13"/>
                  </a:lnTo>
                  <a:lnTo>
                    <a:pt x="15" y="15"/>
                  </a:lnTo>
                  <a:lnTo>
                    <a:pt x="15" y="27"/>
                  </a:lnTo>
                  <a:lnTo>
                    <a:pt x="13" y="15"/>
                  </a:lnTo>
                  <a:lnTo>
                    <a:pt x="0" y="15"/>
                  </a:lnTo>
                  <a:lnTo>
                    <a:pt x="13" y="13"/>
                  </a:lnTo>
                  <a:lnTo>
                    <a:pt x="12" y="0"/>
                  </a:lnTo>
                  <a:close/>
                </a:path>
              </a:pathLst>
            </a:custGeom>
            <a:solidFill>
              <a:schemeClr val="accent1"/>
            </a:solidFill>
            <a:ln w="9525">
              <a:noFill/>
              <a:round/>
            </a:ln>
          </p:spPr>
          <p:txBody>
            <a:bodyPr/>
            <a:lstStyle/>
            <a:p>
              <a:endParaRPr lang="zh-CN" altLang="en-US"/>
            </a:p>
          </p:txBody>
        </p:sp>
        <p:sp>
          <p:nvSpPr>
            <p:cNvPr id="14360" name="Freeform 5813"/>
            <p:cNvSpPr/>
            <p:nvPr/>
          </p:nvSpPr>
          <p:spPr bwMode="auto">
            <a:xfrm>
              <a:off x="4635180" y="3351144"/>
              <a:ext cx="67221" cy="69710"/>
            </a:xfrm>
            <a:custGeom>
              <a:avLst/>
              <a:gdLst>
                <a:gd name="T0" fmla="*/ 32366 w 27"/>
                <a:gd name="T1" fmla="*/ 0 h 28"/>
                <a:gd name="T2" fmla="*/ 37345 w 27"/>
                <a:gd name="T3" fmla="*/ 32365 h 28"/>
                <a:gd name="T4" fmla="*/ 67221 w 27"/>
                <a:gd name="T5" fmla="*/ 32365 h 28"/>
                <a:gd name="T6" fmla="*/ 37345 w 27"/>
                <a:gd name="T7" fmla="*/ 37345 h 28"/>
                <a:gd name="T8" fmla="*/ 37345 w 27"/>
                <a:gd name="T9" fmla="*/ 69710 h 28"/>
                <a:gd name="T10" fmla="*/ 32366 w 27"/>
                <a:gd name="T11" fmla="*/ 39834 h 28"/>
                <a:gd name="T12" fmla="*/ 0 w 27"/>
                <a:gd name="T13" fmla="*/ 39834 h 28"/>
                <a:gd name="T14" fmla="*/ 32366 w 27"/>
                <a:gd name="T15" fmla="*/ 34855 h 28"/>
                <a:gd name="T16" fmla="*/ 32366 w 27"/>
                <a:gd name="T17" fmla="*/ 0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28"/>
                <a:gd name="T29" fmla="*/ 27 w 27"/>
                <a:gd name="T30" fmla="*/ 28 h 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28">
                  <a:moveTo>
                    <a:pt x="13" y="0"/>
                  </a:moveTo>
                  <a:lnTo>
                    <a:pt x="15" y="13"/>
                  </a:lnTo>
                  <a:lnTo>
                    <a:pt x="27" y="13"/>
                  </a:lnTo>
                  <a:lnTo>
                    <a:pt x="15" y="15"/>
                  </a:lnTo>
                  <a:lnTo>
                    <a:pt x="15" y="28"/>
                  </a:lnTo>
                  <a:lnTo>
                    <a:pt x="13" y="16"/>
                  </a:lnTo>
                  <a:lnTo>
                    <a:pt x="0" y="16"/>
                  </a:lnTo>
                  <a:lnTo>
                    <a:pt x="13" y="14"/>
                  </a:lnTo>
                  <a:lnTo>
                    <a:pt x="13" y="0"/>
                  </a:lnTo>
                  <a:close/>
                </a:path>
              </a:pathLst>
            </a:custGeom>
            <a:solidFill>
              <a:schemeClr val="accent1"/>
            </a:solidFill>
            <a:ln w="9525">
              <a:noFill/>
              <a:round/>
            </a:ln>
          </p:spPr>
          <p:txBody>
            <a:bodyPr/>
            <a:lstStyle/>
            <a:p>
              <a:endParaRPr lang="zh-CN" altLang="en-US"/>
            </a:p>
          </p:txBody>
        </p:sp>
        <p:sp>
          <p:nvSpPr>
            <p:cNvPr id="14361" name="Freeform 5814"/>
            <p:cNvSpPr/>
            <p:nvPr/>
          </p:nvSpPr>
          <p:spPr bwMode="auto">
            <a:xfrm>
              <a:off x="5352203" y="2756114"/>
              <a:ext cx="87137" cy="84648"/>
            </a:xfrm>
            <a:custGeom>
              <a:avLst/>
              <a:gdLst>
                <a:gd name="T0" fmla="*/ 19917 w 35"/>
                <a:gd name="T1" fmla="*/ 0 h 34"/>
                <a:gd name="T2" fmla="*/ 44813 w 35"/>
                <a:gd name="T3" fmla="*/ 34855 h 34"/>
                <a:gd name="T4" fmla="*/ 87137 w 35"/>
                <a:gd name="T5" fmla="*/ 19917 h 34"/>
                <a:gd name="T6" fmla="*/ 47303 w 35"/>
                <a:gd name="T7" fmla="*/ 44814 h 34"/>
                <a:gd name="T8" fmla="*/ 64730 w 35"/>
                <a:gd name="T9" fmla="*/ 84648 h 34"/>
                <a:gd name="T10" fmla="*/ 42324 w 35"/>
                <a:gd name="T11" fmla="*/ 47303 h 34"/>
                <a:gd name="T12" fmla="*/ 0 w 35"/>
                <a:gd name="T13" fmla="*/ 64731 h 34"/>
                <a:gd name="T14" fmla="*/ 37344 w 35"/>
                <a:gd name="T15" fmla="*/ 39834 h 34"/>
                <a:gd name="T16" fmla="*/ 19917 w 35"/>
                <a:gd name="T17" fmla="*/ 0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
                <a:gd name="T28" fmla="*/ 0 h 34"/>
                <a:gd name="T29" fmla="*/ 35 w 35"/>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 h="34">
                  <a:moveTo>
                    <a:pt x="8" y="0"/>
                  </a:moveTo>
                  <a:lnTo>
                    <a:pt x="18" y="14"/>
                  </a:lnTo>
                  <a:lnTo>
                    <a:pt x="35" y="8"/>
                  </a:lnTo>
                  <a:lnTo>
                    <a:pt x="19" y="18"/>
                  </a:lnTo>
                  <a:lnTo>
                    <a:pt x="26" y="34"/>
                  </a:lnTo>
                  <a:lnTo>
                    <a:pt x="17" y="19"/>
                  </a:lnTo>
                  <a:lnTo>
                    <a:pt x="0" y="26"/>
                  </a:lnTo>
                  <a:lnTo>
                    <a:pt x="15" y="16"/>
                  </a:lnTo>
                  <a:lnTo>
                    <a:pt x="8" y="0"/>
                  </a:lnTo>
                  <a:close/>
                </a:path>
              </a:pathLst>
            </a:custGeom>
            <a:solidFill>
              <a:schemeClr val="accent1"/>
            </a:solidFill>
            <a:ln w="9525">
              <a:noFill/>
              <a:round/>
            </a:ln>
          </p:spPr>
          <p:txBody>
            <a:bodyPr/>
            <a:lstStyle/>
            <a:p>
              <a:endParaRPr lang="zh-CN" altLang="en-US"/>
            </a:p>
          </p:txBody>
        </p:sp>
        <p:sp>
          <p:nvSpPr>
            <p:cNvPr id="14362" name="Freeform 5815"/>
            <p:cNvSpPr/>
            <p:nvPr/>
          </p:nvSpPr>
          <p:spPr bwMode="auto">
            <a:xfrm>
              <a:off x="7080030" y="1371860"/>
              <a:ext cx="67221" cy="67222"/>
            </a:xfrm>
            <a:custGeom>
              <a:avLst/>
              <a:gdLst>
                <a:gd name="T0" fmla="*/ 37345 w 27"/>
                <a:gd name="T1" fmla="*/ 0 h 27"/>
                <a:gd name="T2" fmla="*/ 34855 w 27"/>
                <a:gd name="T3" fmla="*/ 32366 h 27"/>
                <a:gd name="T4" fmla="*/ 67221 w 27"/>
                <a:gd name="T5" fmla="*/ 39835 h 27"/>
                <a:gd name="T6" fmla="*/ 34855 w 27"/>
                <a:gd name="T7" fmla="*/ 37346 h 27"/>
                <a:gd name="T8" fmla="*/ 27386 w 27"/>
                <a:gd name="T9" fmla="*/ 67222 h 27"/>
                <a:gd name="T10" fmla="*/ 29876 w 27"/>
                <a:gd name="T11" fmla="*/ 37346 h 27"/>
                <a:gd name="T12" fmla="*/ 0 w 27"/>
                <a:gd name="T13" fmla="*/ 29876 h 27"/>
                <a:gd name="T14" fmla="*/ 29876 w 27"/>
                <a:gd name="T15" fmla="*/ 32366 h 27"/>
                <a:gd name="T16" fmla="*/ 37345 w 27"/>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27"/>
                <a:gd name="T29" fmla="*/ 27 w 27"/>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27">
                  <a:moveTo>
                    <a:pt x="15" y="0"/>
                  </a:moveTo>
                  <a:lnTo>
                    <a:pt x="14" y="13"/>
                  </a:lnTo>
                  <a:lnTo>
                    <a:pt x="27" y="16"/>
                  </a:lnTo>
                  <a:lnTo>
                    <a:pt x="14" y="15"/>
                  </a:lnTo>
                  <a:lnTo>
                    <a:pt x="11" y="27"/>
                  </a:lnTo>
                  <a:lnTo>
                    <a:pt x="12" y="15"/>
                  </a:lnTo>
                  <a:lnTo>
                    <a:pt x="0" y="12"/>
                  </a:lnTo>
                  <a:lnTo>
                    <a:pt x="12" y="13"/>
                  </a:lnTo>
                  <a:lnTo>
                    <a:pt x="15" y="0"/>
                  </a:lnTo>
                  <a:close/>
                </a:path>
              </a:pathLst>
            </a:custGeom>
            <a:solidFill>
              <a:schemeClr val="accent1"/>
            </a:solidFill>
            <a:ln w="9525">
              <a:noFill/>
              <a:round/>
            </a:ln>
          </p:spPr>
          <p:txBody>
            <a:bodyPr/>
            <a:lstStyle/>
            <a:p>
              <a:endParaRPr lang="zh-CN" altLang="en-US"/>
            </a:p>
          </p:txBody>
        </p:sp>
        <p:sp>
          <p:nvSpPr>
            <p:cNvPr id="14363" name="Freeform 5816"/>
            <p:cNvSpPr/>
            <p:nvPr/>
          </p:nvSpPr>
          <p:spPr bwMode="auto">
            <a:xfrm>
              <a:off x="4707381" y="2429967"/>
              <a:ext cx="67221" cy="67222"/>
            </a:xfrm>
            <a:custGeom>
              <a:avLst/>
              <a:gdLst>
                <a:gd name="T0" fmla="*/ 37345 w 27"/>
                <a:gd name="T1" fmla="*/ 0 h 27"/>
                <a:gd name="T2" fmla="*/ 34855 w 27"/>
                <a:gd name="T3" fmla="*/ 32366 h 27"/>
                <a:gd name="T4" fmla="*/ 67221 w 27"/>
                <a:gd name="T5" fmla="*/ 39835 h 27"/>
                <a:gd name="T6" fmla="*/ 34855 w 27"/>
                <a:gd name="T7" fmla="*/ 37346 h 27"/>
                <a:gd name="T8" fmla="*/ 27386 w 27"/>
                <a:gd name="T9" fmla="*/ 67222 h 27"/>
                <a:gd name="T10" fmla="*/ 29876 w 27"/>
                <a:gd name="T11" fmla="*/ 37346 h 27"/>
                <a:gd name="T12" fmla="*/ 0 w 27"/>
                <a:gd name="T13" fmla="*/ 27387 h 27"/>
                <a:gd name="T14" fmla="*/ 29876 w 27"/>
                <a:gd name="T15" fmla="*/ 27387 h 27"/>
                <a:gd name="T16" fmla="*/ 37345 w 27"/>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27"/>
                <a:gd name="T29" fmla="*/ 27 w 27"/>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27">
                  <a:moveTo>
                    <a:pt x="15" y="0"/>
                  </a:moveTo>
                  <a:lnTo>
                    <a:pt x="14" y="13"/>
                  </a:lnTo>
                  <a:lnTo>
                    <a:pt x="27" y="16"/>
                  </a:lnTo>
                  <a:lnTo>
                    <a:pt x="14" y="15"/>
                  </a:lnTo>
                  <a:lnTo>
                    <a:pt x="11" y="27"/>
                  </a:lnTo>
                  <a:lnTo>
                    <a:pt x="12" y="15"/>
                  </a:lnTo>
                  <a:lnTo>
                    <a:pt x="0" y="11"/>
                  </a:lnTo>
                  <a:lnTo>
                    <a:pt x="12" y="11"/>
                  </a:lnTo>
                  <a:lnTo>
                    <a:pt x="15" y="0"/>
                  </a:lnTo>
                  <a:close/>
                </a:path>
              </a:pathLst>
            </a:custGeom>
            <a:solidFill>
              <a:schemeClr val="accent1"/>
            </a:solidFill>
            <a:ln w="9525">
              <a:noFill/>
              <a:round/>
            </a:ln>
          </p:spPr>
          <p:txBody>
            <a:bodyPr/>
            <a:lstStyle/>
            <a:p>
              <a:endParaRPr lang="zh-CN" altLang="en-US"/>
            </a:p>
          </p:txBody>
        </p:sp>
        <p:sp>
          <p:nvSpPr>
            <p:cNvPr id="14364" name="Freeform 5821"/>
            <p:cNvSpPr/>
            <p:nvPr/>
          </p:nvSpPr>
          <p:spPr bwMode="auto">
            <a:xfrm>
              <a:off x="1814387" y="572679"/>
              <a:ext cx="37344" cy="34856"/>
            </a:xfrm>
            <a:custGeom>
              <a:avLst/>
              <a:gdLst>
                <a:gd name="T0" fmla="*/ 14938 w 15"/>
                <a:gd name="T1" fmla="*/ 0 h 14"/>
                <a:gd name="T2" fmla="*/ 19917 w 15"/>
                <a:gd name="T3" fmla="*/ 17428 h 14"/>
                <a:gd name="T4" fmla="*/ 37344 w 15"/>
                <a:gd name="T5" fmla="*/ 17428 h 14"/>
                <a:gd name="T6" fmla="*/ 19917 w 15"/>
                <a:gd name="T7" fmla="*/ 19918 h 14"/>
                <a:gd name="T8" fmla="*/ 19917 w 15"/>
                <a:gd name="T9" fmla="*/ 34856 h 14"/>
                <a:gd name="T10" fmla="*/ 17427 w 15"/>
                <a:gd name="T11" fmla="*/ 19918 h 14"/>
                <a:gd name="T12" fmla="*/ 0 w 15"/>
                <a:gd name="T13" fmla="*/ 19918 h 14"/>
                <a:gd name="T14" fmla="*/ 14938 w 15"/>
                <a:gd name="T15" fmla="*/ 17428 h 14"/>
                <a:gd name="T16" fmla="*/ 14938 w 15"/>
                <a:gd name="T17" fmla="*/ 0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
                <a:gd name="T28" fmla="*/ 0 h 14"/>
                <a:gd name="T29" fmla="*/ 15 w 15"/>
                <a:gd name="T30" fmla="*/ 14 h 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 h="14">
                  <a:moveTo>
                    <a:pt x="6" y="0"/>
                  </a:moveTo>
                  <a:lnTo>
                    <a:pt x="8" y="7"/>
                  </a:lnTo>
                  <a:lnTo>
                    <a:pt x="15" y="7"/>
                  </a:lnTo>
                  <a:lnTo>
                    <a:pt x="8" y="8"/>
                  </a:lnTo>
                  <a:lnTo>
                    <a:pt x="8" y="14"/>
                  </a:lnTo>
                  <a:lnTo>
                    <a:pt x="7" y="8"/>
                  </a:lnTo>
                  <a:lnTo>
                    <a:pt x="0" y="8"/>
                  </a:lnTo>
                  <a:lnTo>
                    <a:pt x="6" y="7"/>
                  </a:lnTo>
                  <a:lnTo>
                    <a:pt x="6" y="0"/>
                  </a:lnTo>
                  <a:close/>
                </a:path>
              </a:pathLst>
            </a:custGeom>
            <a:solidFill>
              <a:schemeClr val="accent1"/>
            </a:solidFill>
            <a:ln w="9525">
              <a:noFill/>
              <a:round/>
            </a:ln>
          </p:spPr>
          <p:txBody>
            <a:bodyPr/>
            <a:lstStyle/>
            <a:p>
              <a:endParaRPr lang="zh-CN" altLang="en-US"/>
            </a:p>
          </p:txBody>
        </p:sp>
        <p:sp>
          <p:nvSpPr>
            <p:cNvPr id="14365" name="Freeform 5822"/>
            <p:cNvSpPr/>
            <p:nvPr/>
          </p:nvSpPr>
          <p:spPr bwMode="auto">
            <a:xfrm>
              <a:off x="2292403" y="306285"/>
              <a:ext cx="27386" cy="29876"/>
            </a:xfrm>
            <a:custGeom>
              <a:avLst/>
              <a:gdLst>
                <a:gd name="T0" fmla="*/ 0 w 11"/>
                <a:gd name="T1" fmla="*/ 2490 h 12"/>
                <a:gd name="T2" fmla="*/ 14938 w 11"/>
                <a:gd name="T3" fmla="*/ 12448 h 12"/>
                <a:gd name="T4" fmla="*/ 24896 w 11"/>
                <a:gd name="T5" fmla="*/ 0 h 12"/>
                <a:gd name="T6" fmla="*/ 14938 w 11"/>
                <a:gd name="T7" fmla="*/ 12448 h 12"/>
                <a:gd name="T8" fmla="*/ 27386 w 11"/>
                <a:gd name="T9" fmla="*/ 27386 h 12"/>
                <a:gd name="T10" fmla="*/ 14938 w 11"/>
                <a:gd name="T11" fmla="*/ 14938 h 12"/>
                <a:gd name="T12" fmla="*/ 2490 w 11"/>
                <a:gd name="T13" fmla="*/ 29876 h 12"/>
                <a:gd name="T14" fmla="*/ 12448 w 11"/>
                <a:gd name="T15" fmla="*/ 14938 h 12"/>
                <a:gd name="T16" fmla="*/ 0 w 11"/>
                <a:gd name="T17" fmla="*/ 249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2"/>
                <a:gd name="T29" fmla="*/ 11 w 11"/>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2">
                  <a:moveTo>
                    <a:pt x="0" y="1"/>
                  </a:moveTo>
                  <a:lnTo>
                    <a:pt x="6" y="5"/>
                  </a:lnTo>
                  <a:lnTo>
                    <a:pt x="10" y="0"/>
                  </a:lnTo>
                  <a:lnTo>
                    <a:pt x="6" y="5"/>
                  </a:lnTo>
                  <a:lnTo>
                    <a:pt x="11" y="11"/>
                  </a:lnTo>
                  <a:lnTo>
                    <a:pt x="6" y="6"/>
                  </a:lnTo>
                  <a:lnTo>
                    <a:pt x="1" y="12"/>
                  </a:lnTo>
                  <a:lnTo>
                    <a:pt x="5" y="6"/>
                  </a:lnTo>
                  <a:lnTo>
                    <a:pt x="0" y="1"/>
                  </a:lnTo>
                  <a:close/>
                </a:path>
              </a:pathLst>
            </a:custGeom>
            <a:solidFill>
              <a:schemeClr val="accent1"/>
            </a:solidFill>
            <a:ln w="9525">
              <a:noFill/>
              <a:round/>
            </a:ln>
          </p:spPr>
          <p:txBody>
            <a:bodyPr/>
            <a:lstStyle/>
            <a:p>
              <a:endParaRPr lang="zh-CN" altLang="en-US"/>
            </a:p>
          </p:txBody>
        </p:sp>
        <p:sp>
          <p:nvSpPr>
            <p:cNvPr id="14366" name="Freeform 5823"/>
            <p:cNvSpPr/>
            <p:nvPr/>
          </p:nvSpPr>
          <p:spPr bwMode="auto">
            <a:xfrm>
              <a:off x="1196950" y="873930"/>
              <a:ext cx="37344" cy="32367"/>
            </a:xfrm>
            <a:custGeom>
              <a:avLst/>
              <a:gdLst>
                <a:gd name="T0" fmla="*/ 14938 w 15"/>
                <a:gd name="T1" fmla="*/ 0 h 13"/>
                <a:gd name="T2" fmla="*/ 22406 w 15"/>
                <a:gd name="T3" fmla="*/ 14939 h 13"/>
                <a:gd name="T4" fmla="*/ 37344 w 15"/>
                <a:gd name="T5" fmla="*/ 14939 h 13"/>
                <a:gd name="T6" fmla="*/ 22406 w 15"/>
                <a:gd name="T7" fmla="*/ 17428 h 13"/>
                <a:gd name="T8" fmla="*/ 22406 w 15"/>
                <a:gd name="T9" fmla="*/ 32367 h 13"/>
                <a:gd name="T10" fmla="*/ 19917 w 15"/>
                <a:gd name="T11" fmla="*/ 17428 h 13"/>
                <a:gd name="T12" fmla="*/ 0 w 15"/>
                <a:gd name="T13" fmla="*/ 17428 h 13"/>
                <a:gd name="T14" fmla="*/ 14938 w 15"/>
                <a:gd name="T15" fmla="*/ 14939 h 13"/>
                <a:gd name="T16" fmla="*/ 14938 w 15"/>
                <a:gd name="T17" fmla="*/ 0 h 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
                <a:gd name="T28" fmla="*/ 0 h 13"/>
                <a:gd name="T29" fmla="*/ 15 w 15"/>
                <a:gd name="T30" fmla="*/ 13 h 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 h="13">
                  <a:moveTo>
                    <a:pt x="6" y="0"/>
                  </a:moveTo>
                  <a:lnTo>
                    <a:pt x="9" y="6"/>
                  </a:lnTo>
                  <a:lnTo>
                    <a:pt x="15" y="6"/>
                  </a:lnTo>
                  <a:lnTo>
                    <a:pt x="9" y="7"/>
                  </a:lnTo>
                  <a:lnTo>
                    <a:pt x="9" y="13"/>
                  </a:lnTo>
                  <a:lnTo>
                    <a:pt x="8" y="7"/>
                  </a:lnTo>
                  <a:lnTo>
                    <a:pt x="0" y="7"/>
                  </a:lnTo>
                  <a:lnTo>
                    <a:pt x="6" y="6"/>
                  </a:lnTo>
                  <a:lnTo>
                    <a:pt x="6" y="0"/>
                  </a:lnTo>
                  <a:close/>
                </a:path>
              </a:pathLst>
            </a:custGeom>
            <a:solidFill>
              <a:schemeClr val="accent1"/>
            </a:solidFill>
            <a:ln w="9525">
              <a:noFill/>
              <a:round/>
            </a:ln>
          </p:spPr>
          <p:txBody>
            <a:bodyPr/>
            <a:lstStyle/>
            <a:p>
              <a:endParaRPr lang="zh-CN" altLang="en-US"/>
            </a:p>
          </p:txBody>
        </p:sp>
        <p:sp>
          <p:nvSpPr>
            <p:cNvPr id="14367" name="Freeform 5824"/>
            <p:cNvSpPr/>
            <p:nvPr/>
          </p:nvSpPr>
          <p:spPr bwMode="auto">
            <a:xfrm>
              <a:off x="1470813" y="647370"/>
              <a:ext cx="27386" cy="32367"/>
            </a:xfrm>
            <a:custGeom>
              <a:avLst/>
              <a:gdLst>
                <a:gd name="T0" fmla="*/ 0 w 11"/>
                <a:gd name="T1" fmla="*/ 7469 h 13"/>
                <a:gd name="T2" fmla="*/ 12448 w 11"/>
                <a:gd name="T3" fmla="*/ 14939 h 13"/>
                <a:gd name="T4" fmla="*/ 22407 w 11"/>
                <a:gd name="T5" fmla="*/ 0 h 13"/>
                <a:gd name="T6" fmla="*/ 14938 w 11"/>
                <a:gd name="T7" fmla="*/ 14939 h 13"/>
                <a:gd name="T8" fmla="*/ 27386 w 11"/>
                <a:gd name="T9" fmla="*/ 27387 h 13"/>
                <a:gd name="T10" fmla="*/ 14938 w 11"/>
                <a:gd name="T11" fmla="*/ 17428 h 13"/>
                <a:gd name="T12" fmla="*/ 4979 w 11"/>
                <a:gd name="T13" fmla="*/ 32367 h 13"/>
                <a:gd name="T14" fmla="*/ 12448 w 11"/>
                <a:gd name="T15" fmla="*/ 14939 h 13"/>
                <a:gd name="T16" fmla="*/ 0 w 11"/>
                <a:gd name="T17" fmla="*/ 7469 h 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3"/>
                <a:gd name="T29" fmla="*/ 11 w 11"/>
                <a:gd name="T30" fmla="*/ 13 h 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3">
                  <a:moveTo>
                    <a:pt x="0" y="3"/>
                  </a:moveTo>
                  <a:lnTo>
                    <a:pt x="5" y="6"/>
                  </a:lnTo>
                  <a:lnTo>
                    <a:pt x="9" y="0"/>
                  </a:lnTo>
                  <a:lnTo>
                    <a:pt x="6" y="6"/>
                  </a:lnTo>
                  <a:lnTo>
                    <a:pt x="11" y="11"/>
                  </a:lnTo>
                  <a:lnTo>
                    <a:pt x="6" y="7"/>
                  </a:lnTo>
                  <a:lnTo>
                    <a:pt x="2" y="13"/>
                  </a:lnTo>
                  <a:lnTo>
                    <a:pt x="5" y="6"/>
                  </a:lnTo>
                  <a:lnTo>
                    <a:pt x="0" y="3"/>
                  </a:lnTo>
                  <a:close/>
                </a:path>
              </a:pathLst>
            </a:custGeom>
            <a:solidFill>
              <a:schemeClr val="accent1"/>
            </a:solidFill>
            <a:ln w="9525">
              <a:noFill/>
              <a:round/>
            </a:ln>
          </p:spPr>
          <p:txBody>
            <a:bodyPr/>
            <a:lstStyle/>
            <a:p>
              <a:endParaRPr lang="zh-CN" altLang="en-US"/>
            </a:p>
          </p:txBody>
        </p:sp>
        <p:sp>
          <p:nvSpPr>
            <p:cNvPr id="14368" name="Freeform 5825"/>
            <p:cNvSpPr/>
            <p:nvPr/>
          </p:nvSpPr>
          <p:spPr bwMode="auto">
            <a:xfrm>
              <a:off x="1704842" y="1503814"/>
              <a:ext cx="34856" cy="37346"/>
            </a:xfrm>
            <a:custGeom>
              <a:avLst/>
              <a:gdLst>
                <a:gd name="T0" fmla="*/ 14938 w 14"/>
                <a:gd name="T1" fmla="*/ 0 h 15"/>
                <a:gd name="T2" fmla="*/ 14938 w 14"/>
                <a:gd name="T3" fmla="*/ 14938 h 15"/>
                <a:gd name="T4" fmla="*/ 0 w 14"/>
                <a:gd name="T5" fmla="*/ 17428 h 15"/>
                <a:gd name="T6" fmla="*/ 14938 w 14"/>
                <a:gd name="T7" fmla="*/ 17428 h 15"/>
                <a:gd name="T8" fmla="*/ 17428 w 14"/>
                <a:gd name="T9" fmla="*/ 37346 h 15"/>
                <a:gd name="T10" fmla="*/ 17428 w 14"/>
                <a:gd name="T11" fmla="*/ 17428 h 15"/>
                <a:gd name="T12" fmla="*/ 34856 w 14"/>
                <a:gd name="T13" fmla="*/ 14938 h 15"/>
                <a:gd name="T14" fmla="*/ 17428 w 14"/>
                <a:gd name="T15" fmla="*/ 14938 h 15"/>
                <a:gd name="T16" fmla="*/ 14938 w 14"/>
                <a:gd name="T17" fmla="*/ 0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
                <a:gd name="T28" fmla="*/ 0 h 15"/>
                <a:gd name="T29" fmla="*/ 14 w 14"/>
                <a:gd name="T30" fmla="*/ 15 h 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 h="15">
                  <a:moveTo>
                    <a:pt x="6" y="0"/>
                  </a:moveTo>
                  <a:lnTo>
                    <a:pt x="6" y="6"/>
                  </a:lnTo>
                  <a:lnTo>
                    <a:pt x="0" y="7"/>
                  </a:lnTo>
                  <a:lnTo>
                    <a:pt x="6" y="7"/>
                  </a:lnTo>
                  <a:lnTo>
                    <a:pt x="7" y="15"/>
                  </a:lnTo>
                  <a:lnTo>
                    <a:pt x="7" y="7"/>
                  </a:lnTo>
                  <a:lnTo>
                    <a:pt x="14" y="6"/>
                  </a:lnTo>
                  <a:lnTo>
                    <a:pt x="7" y="6"/>
                  </a:lnTo>
                  <a:lnTo>
                    <a:pt x="6" y="0"/>
                  </a:lnTo>
                  <a:close/>
                </a:path>
              </a:pathLst>
            </a:custGeom>
            <a:solidFill>
              <a:schemeClr val="accent1"/>
            </a:solidFill>
            <a:ln w="9525">
              <a:noFill/>
              <a:round/>
            </a:ln>
          </p:spPr>
          <p:txBody>
            <a:bodyPr/>
            <a:lstStyle/>
            <a:p>
              <a:endParaRPr lang="zh-CN" altLang="en-US"/>
            </a:p>
          </p:txBody>
        </p:sp>
        <p:sp>
          <p:nvSpPr>
            <p:cNvPr id="14369" name="Freeform 5826"/>
            <p:cNvSpPr/>
            <p:nvPr/>
          </p:nvSpPr>
          <p:spPr bwMode="auto">
            <a:xfrm>
              <a:off x="1704842" y="1503814"/>
              <a:ext cx="34856" cy="37346"/>
            </a:xfrm>
            <a:custGeom>
              <a:avLst/>
              <a:gdLst>
                <a:gd name="T0" fmla="*/ 14938 w 14"/>
                <a:gd name="T1" fmla="*/ 0 h 15"/>
                <a:gd name="T2" fmla="*/ 14938 w 14"/>
                <a:gd name="T3" fmla="*/ 14938 h 15"/>
                <a:gd name="T4" fmla="*/ 0 w 14"/>
                <a:gd name="T5" fmla="*/ 17428 h 15"/>
                <a:gd name="T6" fmla="*/ 14938 w 14"/>
                <a:gd name="T7" fmla="*/ 17428 h 15"/>
                <a:gd name="T8" fmla="*/ 17428 w 14"/>
                <a:gd name="T9" fmla="*/ 37346 h 15"/>
                <a:gd name="T10" fmla="*/ 17428 w 14"/>
                <a:gd name="T11" fmla="*/ 17428 h 15"/>
                <a:gd name="T12" fmla="*/ 34856 w 14"/>
                <a:gd name="T13" fmla="*/ 14938 h 15"/>
                <a:gd name="T14" fmla="*/ 17428 w 14"/>
                <a:gd name="T15" fmla="*/ 14938 h 15"/>
                <a:gd name="T16" fmla="*/ 14938 w 14"/>
                <a:gd name="T17" fmla="*/ 0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
                <a:gd name="T28" fmla="*/ 0 h 15"/>
                <a:gd name="T29" fmla="*/ 14 w 14"/>
                <a:gd name="T30" fmla="*/ 15 h 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 h="15">
                  <a:moveTo>
                    <a:pt x="6" y="0"/>
                  </a:moveTo>
                  <a:lnTo>
                    <a:pt x="6" y="6"/>
                  </a:lnTo>
                  <a:lnTo>
                    <a:pt x="0" y="7"/>
                  </a:lnTo>
                  <a:lnTo>
                    <a:pt x="6" y="7"/>
                  </a:lnTo>
                  <a:lnTo>
                    <a:pt x="7" y="15"/>
                  </a:lnTo>
                  <a:lnTo>
                    <a:pt x="7" y="7"/>
                  </a:lnTo>
                  <a:lnTo>
                    <a:pt x="14" y="6"/>
                  </a:lnTo>
                  <a:lnTo>
                    <a:pt x="7" y="6"/>
                  </a:lnTo>
                  <a:lnTo>
                    <a:pt x="6" y="0"/>
                  </a:lnTo>
                </a:path>
              </a:pathLst>
            </a:custGeom>
            <a:solidFill>
              <a:schemeClr val="accent1"/>
            </a:solidFill>
            <a:ln w="9525">
              <a:noFill/>
              <a:round/>
            </a:ln>
          </p:spPr>
          <p:txBody>
            <a:bodyPr/>
            <a:lstStyle/>
            <a:p>
              <a:endParaRPr lang="zh-CN" altLang="en-US"/>
            </a:p>
          </p:txBody>
        </p:sp>
        <p:sp>
          <p:nvSpPr>
            <p:cNvPr id="14370" name="Freeform 5827"/>
            <p:cNvSpPr/>
            <p:nvPr/>
          </p:nvSpPr>
          <p:spPr bwMode="auto">
            <a:xfrm>
              <a:off x="2075805" y="1190116"/>
              <a:ext cx="47303" cy="44814"/>
            </a:xfrm>
            <a:custGeom>
              <a:avLst/>
              <a:gdLst>
                <a:gd name="T0" fmla="*/ 14938 w 19"/>
                <a:gd name="T1" fmla="*/ 0 h 18"/>
                <a:gd name="T2" fmla="*/ 24896 w 19"/>
                <a:gd name="T3" fmla="*/ 22407 h 18"/>
                <a:gd name="T4" fmla="*/ 47303 w 19"/>
                <a:gd name="T5" fmla="*/ 12448 h 18"/>
                <a:gd name="T6" fmla="*/ 27386 w 19"/>
                <a:gd name="T7" fmla="*/ 24897 h 18"/>
                <a:gd name="T8" fmla="*/ 34855 w 19"/>
                <a:gd name="T9" fmla="*/ 44814 h 18"/>
                <a:gd name="T10" fmla="*/ 24896 w 19"/>
                <a:gd name="T11" fmla="*/ 27386 h 18"/>
                <a:gd name="T12" fmla="*/ 0 w 19"/>
                <a:gd name="T13" fmla="*/ 34855 h 18"/>
                <a:gd name="T14" fmla="*/ 22407 w 19"/>
                <a:gd name="T15" fmla="*/ 22407 h 18"/>
                <a:gd name="T16" fmla="*/ 14938 w 19"/>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
                <a:gd name="T28" fmla="*/ 0 h 18"/>
                <a:gd name="T29" fmla="*/ 19 w 19"/>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 h="18">
                  <a:moveTo>
                    <a:pt x="6" y="0"/>
                  </a:moveTo>
                  <a:lnTo>
                    <a:pt x="10" y="9"/>
                  </a:lnTo>
                  <a:lnTo>
                    <a:pt x="19" y="5"/>
                  </a:lnTo>
                  <a:lnTo>
                    <a:pt x="11" y="10"/>
                  </a:lnTo>
                  <a:lnTo>
                    <a:pt x="14" y="18"/>
                  </a:lnTo>
                  <a:lnTo>
                    <a:pt x="10" y="11"/>
                  </a:lnTo>
                  <a:lnTo>
                    <a:pt x="0" y="14"/>
                  </a:lnTo>
                  <a:lnTo>
                    <a:pt x="9" y="9"/>
                  </a:lnTo>
                  <a:lnTo>
                    <a:pt x="6" y="0"/>
                  </a:lnTo>
                  <a:close/>
                </a:path>
              </a:pathLst>
            </a:custGeom>
            <a:solidFill>
              <a:schemeClr val="accent1"/>
            </a:solidFill>
            <a:ln w="9525">
              <a:noFill/>
              <a:round/>
            </a:ln>
          </p:spPr>
          <p:txBody>
            <a:bodyPr/>
            <a:lstStyle/>
            <a:p>
              <a:endParaRPr lang="zh-CN" altLang="en-US"/>
            </a:p>
          </p:txBody>
        </p:sp>
        <p:sp>
          <p:nvSpPr>
            <p:cNvPr id="14371" name="Freeform 5828"/>
            <p:cNvSpPr/>
            <p:nvPr/>
          </p:nvSpPr>
          <p:spPr bwMode="auto">
            <a:xfrm>
              <a:off x="2979550" y="468114"/>
              <a:ext cx="34856" cy="37346"/>
            </a:xfrm>
            <a:custGeom>
              <a:avLst/>
              <a:gdLst>
                <a:gd name="T0" fmla="*/ 17428 w 14"/>
                <a:gd name="T1" fmla="*/ 0 h 15"/>
                <a:gd name="T2" fmla="*/ 17428 w 14"/>
                <a:gd name="T3" fmla="*/ 19918 h 15"/>
                <a:gd name="T4" fmla="*/ 34856 w 14"/>
                <a:gd name="T5" fmla="*/ 22408 h 15"/>
                <a:gd name="T6" fmla="*/ 17428 w 14"/>
                <a:gd name="T7" fmla="*/ 22408 h 15"/>
                <a:gd name="T8" fmla="*/ 12449 w 14"/>
                <a:gd name="T9" fmla="*/ 37346 h 15"/>
                <a:gd name="T10" fmla="*/ 14938 w 14"/>
                <a:gd name="T11" fmla="*/ 22408 h 15"/>
                <a:gd name="T12" fmla="*/ 0 w 14"/>
                <a:gd name="T13" fmla="*/ 17428 h 15"/>
                <a:gd name="T14" fmla="*/ 14938 w 14"/>
                <a:gd name="T15" fmla="*/ 17428 h 15"/>
                <a:gd name="T16" fmla="*/ 17428 w 14"/>
                <a:gd name="T17" fmla="*/ 0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
                <a:gd name="T28" fmla="*/ 0 h 15"/>
                <a:gd name="T29" fmla="*/ 14 w 14"/>
                <a:gd name="T30" fmla="*/ 15 h 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 h="15">
                  <a:moveTo>
                    <a:pt x="7" y="0"/>
                  </a:moveTo>
                  <a:lnTo>
                    <a:pt x="7" y="8"/>
                  </a:lnTo>
                  <a:lnTo>
                    <a:pt x="14" y="9"/>
                  </a:lnTo>
                  <a:lnTo>
                    <a:pt x="7" y="9"/>
                  </a:lnTo>
                  <a:lnTo>
                    <a:pt x="5" y="15"/>
                  </a:lnTo>
                  <a:lnTo>
                    <a:pt x="6" y="9"/>
                  </a:lnTo>
                  <a:lnTo>
                    <a:pt x="0" y="7"/>
                  </a:lnTo>
                  <a:lnTo>
                    <a:pt x="6" y="7"/>
                  </a:lnTo>
                  <a:lnTo>
                    <a:pt x="7" y="0"/>
                  </a:lnTo>
                  <a:close/>
                </a:path>
              </a:pathLst>
            </a:custGeom>
            <a:solidFill>
              <a:schemeClr val="accent1"/>
            </a:solidFill>
            <a:ln w="9525">
              <a:noFill/>
              <a:round/>
            </a:ln>
          </p:spPr>
          <p:txBody>
            <a:bodyPr/>
            <a:lstStyle/>
            <a:p>
              <a:endParaRPr lang="zh-CN" altLang="en-US"/>
            </a:p>
          </p:txBody>
        </p:sp>
        <p:sp>
          <p:nvSpPr>
            <p:cNvPr id="14372" name="Freeform 5829"/>
            <p:cNvSpPr/>
            <p:nvPr/>
          </p:nvSpPr>
          <p:spPr bwMode="auto">
            <a:xfrm>
              <a:off x="1739697" y="1020819"/>
              <a:ext cx="37344" cy="37346"/>
            </a:xfrm>
            <a:custGeom>
              <a:avLst/>
              <a:gdLst>
                <a:gd name="T0" fmla="*/ 22406 w 15"/>
                <a:gd name="T1" fmla="*/ 0 h 15"/>
                <a:gd name="T2" fmla="*/ 17427 w 15"/>
                <a:gd name="T3" fmla="*/ 14938 h 15"/>
                <a:gd name="T4" fmla="*/ 0 w 15"/>
                <a:gd name="T5" fmla="*/ 14938 h 15"/>
                <a:gd name="T6" fmla="*/ 17427 w 15"/>
                <a:gd name="T7" fmla="*/ 19918 h 15"/>
                <a:gd name="T8" fmla="*/ 17427 w 15"/>
                <a:gd name="T9" fmla="*/ 37346 h 15"/>
                <a:gd name="T10" fmla="*/ 19917 w 15"/>
                <a:gd name="T11" fmla="*/ 19918 h 15"/>
                <a:gd name="T12" fmla="*/ 37344 w 15"/>
                <a:gd name="T13" fmla="*/ 19918 h 15"/>
                <a:gd name="T14" fmla="*/ 19917 w 15"/>
                <a:gd name="T15" fmla="*/ 17428 h 15"/>
                <a:gd name="T16" fmla="*/ 22406 w 15"/>
                <a:gd name="T17" fmla="*/ 0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
                <a:gd name="T28" fmla="*/ 0 h 15"/>
                <a:gd name="T29" fmla="*/ 15 w 15"/>
                <a:gd name="T30" fmla="*/ 15 h 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 h="15">
                  <a:moveTo>
                    <a:pt x="9" y="0"/>
                  </a:moveTo>
                  <a:lnTo>
                    <a:pt x="7" y="6"/>
                  </a:lnTo>
                  <a:lnTo>
                    <a:pt x="0" y="6"/>
                  </a:lnTo>
                  <a:lnTo>
                    <a:pt x="7" y="8"/>
                  </a:lnTo>
                  <a:lnTo>
                    <a:pt x="7" y="15"/>
                  </a:lnTo>
                  <a:lnTo>
                    <a:pt x="8" y="8"/>
                  </a:lnTo>
                  <a:lnTo>
                    <a:pt x="15" y="8"/>
                  </a:lnTo>
                  <a:lnTo>
                    <a:pt x="8" y="7"/>
                  </a:lnTo>
                  <a:lnTo>
                    <a:pt x="9" y="0"/>
                  </a:lnTo>
                  <a:close/>
                </a:path>
              </a:pathLst>
            </a:custGeom>
            <a:solidFill>
              <a:schemeClr val="accent1"/>
            </a:solidFill>
            <a:ln w="9525">
              <a:noFill/>
              <a:round/>
            </a:ln>
          </p:spPr>
          <p:txBody>
            <a:bodyPr/>
            <a:lstStyle/>
            <a:p>
              <a:endParaRPr lang="zh-CN" altLang="en-US"/>
            </a:p>
          </p:txBody>
        </p:sp>
        <p:sp>
          <p:nvSpPr>
            <p:cNvPr id="14373" name="Freeform 5830"/>
            <p:cNvSpPr/>
            <p:nvPr/>
          </p:nvSpPr>
          <p:spPr bwMode="auto">
            <a:xfrm>
              <a:off x="1739697" y="1020819"/>
              <a:ext cx="37344" cy="37346"/>
            </a:xfrm>
            <a:custGeom>
              <a:avLst/>
              <a:gdLst>
                <a:gd name="T0" fmla="*/ 22406 w 15"/>
                <a:gd name="T1" fmla="*/ 0 h 15"/>
                <a:gd name="T2" fmla="*/ 17427 w 15"/>
                <a:gd name="T3" fmla="*/ 14938 h 15"/>
                <a:gd name="T4" fmla="*/ 0 w 15"/>
                <a:gd name="T5" fmla="*/ 14938 h 15"/>
                <a:gd name="T6" fmla="*/ 17427 w 15"/>
                <a:gd name="T7" fmla="*/ 19918 h 15"/>
                <a:gd name="T8" fmla="*/ 17427 w 15"/>
                <a:gd name="T9" fmla="*/ 37346 h 15"/>
                <a:gd name="T10" fmla="*/ 19917 w 15"/>
                <a:gd name="T11" fmla="*/ 19918 h 15"/>
                <a:gd name="T12" fmla="*/ 37344 w 15"/>
                <a:gd name="T13" fmla="*/ 19918 h 15"/>
                <a:gd name="T14" fmla="*/ 19917 w 15"/>
                <a:gd name="T15" fmla="*/ 17428 h 15"/>
                <a:gd name="T16" fmla="*/ 22406 w 15"/>
                <a:gd name="T17" fmla="*/ 0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
                <a:gd name="T28" fmla="*/ 0 h 15"/>
                <a:gd name="T29" fmla="*/ 15 w 15"/>
                <a:gd name="T30" fmla="*/ 15 h 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 h="15">
                  <a:moveTo>
                    <a:pt x="9" y="0"/>
                  </a:moveTo>
                  <a:lnTo>
                    <a:pt x="7" y="6"/>
                  </a:lnTo>
                  <a:lnTo>
                    <a:pt x="0" y="6"/>
                  </a:lnTo>
                  <a:lnTo>
                    <a:pt x="7" y="8"/>
                  </a:lnTo>
                  <a:lnTo>
                    <a:pt x="7" y="15"/>
                  </a:lnTo>
                  <a:lnTo>
                    <a:pt x="8" y="8"/>
                  </a:lnTo>
                  <a:lnTo>
                    <a:pt x="15" y="8"/>
                  </a:lnTo>
                  <a:lnTo>
                    <a:pt x="8" y="7"/>
                  </a:lnTo>
                  <a:lnTo>
                    <a:pt x="9" y="0"/>
                  </a:lnTo>
                </a:path>
              </a:pathLst>
            </a:custGeom>
            <a:solidFill>
              <a:schemeClr val="accent1"/>
            </a:solidFill>
            <a:ln w="9525">
              <a:noFill/>
              <a:round/>
            </a:ln>
          </p:spPr>
          <p:txBody>
            <a:bodyPr/>
            <a:lstStyle/>
            <a:p>
              <a:endParaRPr lang="zh-CN" altLang="en-US"/>
            </a:p>
          </p:txBody>
        </p:sp>
        <p:sp>
          <p:nvSpPr>
            <p:cNvPr id="14374" name="Freeform 5831"/>
            <p:cNvSpPr/>
            <p:nvPr/>
          </p:nvSpPr>
          <p:spPr bwMode="auto">
            <a:xfrm>
              <a:off x="8003693" y="537823"/>
              <a:ext cx="29876" cy="29876"/>
            </a:xfrm>
            <a:custGeom>
              <a:avLst/>
              <a:gdLst>
                <a:gd name="T0" fmla="*/ 14938 w 12"/>
                <a:gd name="T1" fmla="*/ 0 h 12"/>
                <a:gd name="T2" fmla="*/ 17428 w 12"/>
                <a:gd name="T3" fmla="*/ 14938 h 12"/>
                <a:gd name="T4" fmla="*/ 29876 w 12"/>
                <a:gd name="T5" fmla="*/ 14938 h 12"/>
                <a:gd name="T6" fmla="*/ 17428 w 12"/>
                <a:gd name="T7" fmla="*/ 17428 h 12"/>
                <a:gd name="T8" fmla="*/ 17428 w 12"/>
                <a:gd name="T9" fmla="*/ 29876 h 12"/>
                <a:gd name="T10" fmla="*/ 14938 w 12"/>
                <a:gd name="T11" fmla="*/ 17428 h 12"/>
                <a:gd name="T12" fmla="*/ 0 w 12"/>
                <a:gd name="T13" fmla="*/ 17428 h 12"/>
                <a:gd name="T14" fmla="*/ 14938 w 12"/>
                <a:gd name="T15" fmla="*/ 14938 h 12"/>
                <a:gd name="T16" fmla="*/ 14938 w 12"/>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2"/>
                <a:gd name="T29" fmla="*/ 12 w 12"/>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2">
                  <a:moveTo>
                    <a:pt x="6" y="0"/>
                  </a:moveTo>
                  <a:lnTo>
                    <a:pt x="7" y="6"/>
                  </a:lnTo>
                  <a:lnTo>
                    <a:pt x="12" y="6"/>
                  </a:lnTo>
                  <a:lnTo>
                    <a:pt x="7" y="7"/>
                  </a:lnTo>
                  <a:lnTo>
                    <a:pt x="7" y="12"/>
                  </a:lnTo>
                  <a:lnTo>
                    <a:pt x="6" y="7"/>
                  </a:lnTo>
                  <a:lnTo>
                    <a:pt x="0" y="7"/>
                  </a:lnTo>
                  <a:lnTo>
                    <a:pt x="6" y="6"/>
                  </a:lnTo>
                  <a:lnTo>
                    <a:pt x="6" y="0"/>
                  </a:lnTo>
                  <a:close/>
                </a:path>
              </a:pathLst>
            </a:custGeom>
            <a:solidFill>
              <a:schemeClr val="accent1"/>
            </a:solidFill>
            <a:ln w="9525">
              <a:noFill/>
              <a:round/>
            </a:ln>
          </p:spPr>
          <p:txBody>
            <a:bodyPr/>
            <a:lstStyle/>
            <a:p>
              <a:endParaRPr lang="zh-CN" altLang="en-US"/>
            </a:p>
          </p:txBody>
        </p:sp>
        <p:sp>
          <p:nvSpPr>
            <p:cNvPr id="14375" name="Freeform 5832"/>
            <p:cNvSpPr/>
            <p:nvPr/>
          </p:nvSpPr>
          <p:spPr bwMode="auto">
            <a:xfrm>
              <a:off x="8424449" y="303795"/>
              <a:ext cx="24897" cy="22408"/>
            </a:xfrm>
            <a:custGeom>
              <a:avLst/>
              <a:gdLst>
                <a:gd name="T0" fmla="*/ 0 w 10"/>
                <a:gd name="T1" fmla="*/ 2490 h 9"/>
                <a:gd name="T2" fmla="*/ 14938 w 10"/>
                <a:gd name="T3" fmla="*/ 9959 h 9"/>
                <a:gd name="T4" fmla="*/ 24897 w 10"/>
                <a:gd name="T5" fmla="*/ 0 h 9"/>
                <a:gd name="T6" fmla="*/ 14938 w 10"/>
                <a:gd name="T7" fmla="*/ 9959 h 9"/>
                <a:gd name="T8" fmla="*/ 24897 w 10"/>
                <a:gd name="T9" fmla="*/ 19918 h 9"/>
                <a:gd name="T10" fmla="*/ 14938 w 10"/>
                <a:gd name="T11" fmla="*/ 12449 h 9"/>
                <a:gd name="T12" fmla="*/ 2490 w 10"/>
                <a:gd name="T13" fmla="*/ 22408 h 9"/>
                <a:gd name="T14" fmla="*/ 12449 w 10"/>
                <a:gd name="T15" fmla="*/ 12449 h 9"/>
                <a:gd name="T16" fmla="*/ 0 w 10"/>
                <a:gd name="T17" fmla="*/ 2490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
                <a:gd name="T28" fmla="*/ 0 h 9"/>
                <a:gd name="T29" fmla="*/ 10 w 10"/>
                <a:gd name="T30" fmla="*/ 9 h 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 h="9">
                  <a:moveTo>
                    <a:pt x="0" y="1"/>
                  </a:moveTo>
                  <a:lnTo>
                    <a:pt x="6" y="4"/>
                  </a:lnTo>
                  <a:lnTo>
                    <a:pt x="10" y="0"/>
                  </a:lnTo>
                  <a:lnTo>
                    <a:pt x="6" y="4"/>
                  </a:lnTo>
                  <a:lnTo>
                    <a:pt x="10" y="8"/>
                  </a:lnTo>
                  <a:lnTo>
                    <a:pt x="6" y="5"/>
                  </a:lnTo>
                  <a:lnTo>
                    <a:pt x="1" y="9"/>
                  </a:lnTo>
                  <a:lnTo>
                    <a:pt x="5" y="5"/>
                  </a:lnTo>
                  <a:lnTo>
                    <a:pt x="0" y="1"/>
                  </a:lnTo>
                  <a:close/>
                </a:path>
              </a:pathLst>
            </a:custGeom>
            <a:solidFill>
              <a:schemeClr val="accent1"/>
            </a:solidFill>
            <a:ln w="9525">
              <a:noFill/>
              <a:round/>
            </a:ln>
          </p:spPr>
          <p:txBody>
            <a:bodyPr/>
            <a:lstStyle/>
            <a:p>
              <a:endParaRPr lang="zh-CN" altLang="en-US"/>
            </a:p>
          </p:txBody>
        </p:sp>
        <p:sp>
          <p:nvSpPr>
            <p:cNvPr id="14376" name="Freeform 5833"/>
            <p:cNvSpPr/>
            <p:nvPr/>
          </p:nvSpPr>
          <p:spPr bwMode="auto">
            <a:xfrm>
              <a:off x="7455967" y="801727"/>
              <a:ext cx="34856" cy="32367"/>
            </a:xfrm>
            <a:custGeom>
              <a:avLst/>
              <a:gdLst>
                <a:gd name="T0" fmla="*/ 17428 w 14"/>
                <a:gd name="T1" fmla="*/ 0 h 13"/>
                <a:gd name="T2" fmla="*/ 19918 w 14"/>
                <a:gd name="T3" fmla="*/ 17428 h 13"/>
                <a:gd name="T4" fmla="*/ 34856 w 14"/>
                <a:gd name="T5" fmla="*/ 17428 h 13"/>
                <a:gd name="T6" fmla="*/ 19918 w 14"/>
                <a:gd name="T7" fmla="*/ 19918 h 13"/>
                <a:gd name="T8" fmla="*/ 19918 w 14"/>
                <a:gd name="T9" fmla="*/ 32367 h 13"/>
                <a:gd name="T10" fmla="*/ 17428 w 14"/>
                <a:gd name="T11" fmla="*/ 19918 h 13"/>
                <a:gd name="T12" fmla="*/ 0 w 14"/>
                <a:gd name="T13" fmla="*/ 19918 h 13"/>
                <a:gd name="T14" fmla="*/ 17428 w 14"/>
                <a:gd name="T15" fmla="*/ 17428 h 13"/>
                <a:gd name="T16" fmla="*/ 17428 w 14"/>
                <a:gd name="T17" fmla="*/ 0 h 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
                <a:gd name="T28" fmla="*/ 0 h 13"/>
                <a:gd name="T29" fmla="*/ 14 w 14"/>
                <a:gd name="T30" fmla="*/ 13 h 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 h="13">
                  <a:moveTo>
                    <a:pt x="7" y="0"/>
                  </a:moveTo>
                  <a:lnTo>
                    <a:pt x="8" y="7"/>
                  </a:lnTo>
                  <a:lnTo>
                    <a:pt x="14" y="7"/>
                  </a:lnTo>
                  <a:lnTo>
                    <a:pt x="8" y="8"/>
                  </a:lnTo>
                  <a:lnTo>
                    <a:pt x="8" y="13"/>
                  </a:lnTo>
                  <a:lnTo>
                    <a:pt x="7" y="8"/>
                  </a:lnTo>
                  <a:lnTo>
                    <a:pt x="0" y="8"/>
                  </a:lnTo>
                  <a:lnTo>
                    <a:pt x="7" y="7"/>
                  </a:lnTo>
                  <a:lnTo>
                    <a:pt x="7" y="0"/>
                  </a:lnTo>
                  <a:close/>
                </a:path>
              </a:pathLst>
            </a:custGeom>
            <a:solidFill>
              <a:schemeClr val="accent1"/>
            </a:solidFill>
            <a:ln w="9525">
              <a:noFill/>
              <a:round/>
            </a:ln>
          </p:spPr>
          <p:txBody>
            <a:bodyPr/>
            <a:lstStyle/>
            <a:p>
              <a:endParaRPr lang="zh-CN" altLang="en-US"/>
            </a:p>
          </p:txBody>
        </p:sp>
        <p:sp>
          <p:nvSpPr>
            <p:cNvPr id="14377" name="Freeform 5834"/>
            <p:cNvSpPr/>
            <p:nvPr/>
          </p:nvSpPr>
          <p:spPr bwMode="auto">
            <a:xfrm>
              <a:off x="7697463" y="605045"/>
              <a:ext cx="27386" cy="27387"/>
            </a:xfrm>
            <a:custGeom>
              <a:avLst/>
              <a:gdLst>
                <a:gd name="T0" fmla="*/ 0 w 11"/>
                <a:gd name="T1" fmla="*/ 4979 h 11"/>
                <a:gd name="T2" fmla="*/ 14938 w 11"/>
                <a:gd name="T3" fmla="*/ 9959 h 11"/>
                <a:gd name="T4" fmla="*/ 22407 w 11"/>
                <a:gd name="T5" fmla="*/ 0 h 11"/>
                <a:gd name="T6" fmla="*/ 17427 w 11"/>
                <a:gd name="T7" fmla="*/ 14938 h 11"/>
                <a:gd name="T8" fmla="*/ 27386 w 11"/>
                <a:gd name="T9" fmla="*/ 22408 h 11"/>
                <a:gd name="T10" fmla="*/ 14938 w 11"/>
                <a:gd name="T11" fmla="*/ 17428 h 11"/>
                <a:gd name="T12" fmla="*/ 4979 w 11"/>
                <a:gd name="T13" fmla="*/ 27387 h 11"/>
                <a:gd name="T14" fmla="*/ 12448 w 11"/>
                <a:gd name="T15" fmla="*/ 14938 h 11"/>
                <a:gd name="T16" fmla="*/ 0 w 11"/>
                <a:gd name="T17" fmla="*/ 4979 h 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1"/>
                <a:gd name="T29" fmla="*/ 11 w 11"/>
                <a:gd name="T30" fmla="*/ 11 h 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1">
                  <a:moveTo>
                    <a:pt x="0" y="2"/>
                  </a:moveTo>
                  <a:lnTo>
                    <a:pt x="6" y="4"/>
                  </a:lnTo>
                  <a:lnTo>
                    <a:pt x="9" y="0"/>
                  </a:lnTo>
                  <a:lnTo>
                    <a:pt x="7" y="6"/>
                  </a:lnTo>
                  <a:lnTo>
                    <a:pt x="11" y="9"/>
                  </a:lnTo>
                  <a:lnTo>
                    <a:pt x="6" y="7"/>
                  </a:lnTo>
                  <a:lnTo>
                    <a:pt x="2" y="11"/>
                  </a:lnTo>
                  <a:lnTo>
                    <a:pt x="5" y="6"/>
                  </a:lnTo>
                  <a:lnTo>
                    <a:pt x="0" y="2"/>
                  </a:lnTo>
                  <a:close/>
                </a:path>
              </a:pathLst>
            </a:custGeom>
            <a:solidFill>
              <a:schemeClr val="accent1"/>
            </a:solidFill>
            <a:ln w="9525">
              <a:noFill/>
              <a:round/>
            </a:ln>
          </p:spPr>
          <p:txBody>
            <a:bodyPr/>
            <a:lstStyle/>
            <a:p>
              <a:endParaRPr lang="zh-CN" altLang="en-US"/>
            </a:p>
          </p:txBody>
        </p:sp>
        <p:sp>
          <p:nvSpPr>
            <p:cNvPr id="14378" name="Freeform 5835"/>
            <p:cNvSpPr/>
            <p:nvPr/>
          </p:nvSpPr>
          <p:spPr bwMode="auto">
            <a:xfrm>
              <a:off x="7906596" y="1359411"/>
              <a:ext cx="29876" cy="29876"/>
            </a:xfrm>
            <a:custGeom>
              <a:avLst/>
              <a:gdLst>
                <a:gd name="T0" fmla="*/ 12448 w 12"/>
                <a:gd name="T1" fmla="*/ 0 h 12"/>
                <a:gd name="T2" fmla="*/ 14938 w 12"/>
                <a:gd name="T3" fmla="*/ 14938 h 12"/>
                <a:gd name="T4" fmla="*/ 29876 w 12"/>
                <a:gd name="T5" fmla="*/ 14938 h 12"/>
                <a:gd name="T6" fmla="*/ 14938 w 12"/>
                <a:gd name="T7" fmla="*/ 17428 h 12"/>
                <a:gd name="T8" fmla="*/ 14938 w 12"/>
                <a:gd name="T9" fmla="*/ 29876 h 12"/>
                <a:gd name="T10" fmla="*/ 12448 w 12"/>
                <a:gd name="T11" fmla="*/ 17428 h 12"/>
                <a:gd name="T12" fmla="*/ 0 w 12"/>
                <a:gd name="T13" fmla="*/ 17428 h 12"/>
                <a:gd name="T14" fmla="*/ 12448 w 12"/>
                <a:gd name="T15" fmla="*/ 14938 h 12"/>
                <a:gd name="T16" fmla="*/ 12448 w 12"/>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2"/>
                <a:gd name="T29" fmla="*/ 12 w 12"/>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2">
                  <a:moveTo>
                    <a:pt x="5" y="0"/>
                  </a:moveTo>
                  <a:lnTo>
                    <a:pt x="6" y="6"/>
                  </a:lnTo>
                  <a:lnTo>
                    <a:pt x="12" y="6"/>
                  </a:lnTo>
                  <a:lnTo>
                    <a:pt x="6" y="7"/>
                  </a:lnTo>
                  <a:lnTo>
                    <a:pt x="6" y="12"/>
                  </a:lnTo>
                  <a:lnTo>
                    <a:pt x="5" y="7"/>
                  </a:lnTo>
                  <a:lnTo>
                    <a:pt x="0" y="7"/>
                  </a:lnTo>
                  <a:lnTo>
                    <a:pt x="5" y="6"/>
                  </a:lnTo>
                  <a:lnTo>
                    <a:pt x="5" y="0"/>
                  </a:lnTo>
                  <a:close/>
                </a:path>
              </a:pathLst>
            </a:custGeom>
            <a:solidFill>
              <a:schemeClr val="accent1"/>
            </a:solidFill>
            <a:ln w="9525">
              <a:noFill/>
              <a:round/>
            </a:ln>
          </p:spPr>
          <p:txBody>
            <a:bodyPr/>
            <a:lstStyle/>
            <a:p>
              <a:endParaRPr lang="zh-CN" altLang="en-US"/>
            </a:p>
          </p:txBody>
        </p:sp>
        <p:sp>
          <p:nvSpPr>
            <p:cNvPr id="14379" name="Freeform 5836"/>
            <p:cNvSpPr/>
            <p:nvPr/>
          </p:nvSpPr>
          <p:spPr bwMode="auto">
            <a:xfrm>
              <a:off x="8235234" y="1083060"/>
              <a:ext cx="39835" cy="42326"/>
            </a:xfrm>
            <a:custGeom>
              <a:avLst/>
              <a:gdLst>
                <a:gd name="T0" fmla="*/ 9959 w 16"/>
                <a:gd name="T1" fmla="*/ 0 h 17"/>
                <a:gd name="T2" fmla="*/ 17428 w 16"/>
                <a:gd name="T3" fmla="*/ 22408 h 17"/>
                <a:gd name="T4" fmla="*/ 0 w 16"/>
                <a:gd name="T5" fmla="*/ 32367 h 17"/>
                <a:gd name="T6" fmla="*/ 19918 w 16"/>
                <a:gd name="T7" fmla="*/ 24898 h 17"/>
                <a:gd name="T8" fmla="*/ 29876 w 16"/>
                <a:gd name="T9" fmla="*/ 42326 h 17"/>
                <a:gd name="T10" fmla="*/ 22407 w 16"/>
                <a:gd name="T11" fmla="*/ 22408 h 17"/>
                <a:gd name="T12" fmla="*/ 39835 w 16"/>
                <a:gd name="T13" fmla="*/ 9959 h 17"/>
                <a:gd name="T14" fmla="*/ 19918 w 16"/>
                <a:gd name="T15" fmla="*/ 17428 h 17"/>
                <a:gd name="T16" fmla="*/ 9959 w 16"/>
                <a:gd name="T17" fmla="*/ 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7"/>
                <a:gd name="T29" fmla="*/ 16 w 16"/>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7">
                  <a:moveTo>
                    <a:pt x="4" y="0"/>
                  </a:moveTo>
                  <a:lnTo>
                    <a:pt x="7" y="9"/>
                  </a:lnTo>
                  <a:lnTo>
                    <a:pt x="0" y="13"/>
                  </a:lnTo>
                  <a:lnTo>
                    <a:pt x="8" y="10"/>
                  </a:lnTo>
                  <a:lnTo>
                    <a:pt x="12" y="17"/>
                  </a:lnTo>
                  <a:lnTo>
                    <a:pt x="9" y="9"/>
                  </a:lnTo>
                  <a:lnTo>
                    <a:pt x="16" y="4"/>
                  </a:lnTo>
                  <a:lnTo>
                    <a:pt x="8" y="7"/>
                  </a:lnTo>
                  <a:lnTo>
                    <a:pt x="4" y="0"/>
                  </a:lnTo>
                  <a:close/>
                </a:path>
              </a:pathLst>
            </a:custGeom>
            <a:solidFill>
              <a:schemeClr val="accent1"/>
            </a:solidFill>
            <a:ln w="9525">
              <a:noFill/>
              <a:round/>
            </a:ln>
          </p:spPr>
          <p:txBody>
            <a:bodyPr/>
            <a:lstStyle/>
            <a:p>
              <a:endParaRPr lang="zh-CN" altLang="en-US"/>
            </a:p>
          </p:txBody>
        </p:sp>
        <p:sp>
          <p:nvSpPr>
            <p:cNvPr id="14380" name="Freeform 5837"/>
            <p:cNvSpPr/>
            <p:nvPr/>
          </p:nvSpPr>
          <p:spPr bwMode="auto">
            <a:xfrm>
              <a:off x="8235234" y="1083060"/>
              <a:ext cx="39835" cy="42326"/>
            </a:xfrm>
            <a:custGeom>
              <a:avLst/>
              <a:gdLst>
                <a:gd name="T0" fmla="*/ 9959 w 16"/>
                <a:gd name="T1" fmla="*/ 0 h 17"/>
                <a:gd name="T2" fmla="*/ 17428 w 16"/>
                <a:gd name="T3" fmla="*/ 22408 h 17"/>
                <a:gd name="T4" fmla="*/ 0 w 16"/>
                <a:gd name="T5" fmla="*/ 32367 h 17"/>
                <a:gd name="T6" fmla="*/ 19918 w 16"/>
                <a:gd name="T7" fmla="*/ 24898 h 17"/>
                <a:gd name="T8" fmla="*/ 29876 w 16"/>
                <a:gd name="T9" fmla="*/ 42326 h 17"/>
                <a:gd name="T10" fmla="*/ 22407 w 16"/>
                <a:gd name="T11" fmla="*/ 22408 h 17"/>
                <a:gd name="T12" fmla="*/ 39835 w 16"/>
                <a:gd name="T13" fmla="*/ 9959 h 17"/>
                <a:gd name="T14" fmla="*/ 19918 w 16"/>
                <a:gd name="T15" fmla="*/ 17428 h 17"/>
                <a:gd name="T16" fmla="*/ 9959 w 16"/>
                <a:gd name="T17" fmla="*/ 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7"/>
                <a:gd name="T29" fmla="*/ 16 w 16"/>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7">
                  <a:moveTo>
                    <a:pt x="4" y="0"/>
                  </a:moveTo>
                  <a:lnTo>
                    <a:pt x="7" y="9"/>
                  </a:lnTo>
                  <a:lnTo>
                    <a:pt x="0" y="13"/>
                  </a:lnTo>
                  <a:lnTo>
                    <a:pt x="8" y="10"/>
                  </a:lnTo>
                  <a:lnTo>
                    <a:pt x="12" y="17"/>
                  </a:lnTo>
                  <a:lnTo>
                    <a:pt x="9" y="9"/>
                  </a:lnTo>
                  <a:lnTo>
                    <a:pt x="16" y="4"/>
                  </a:lnTo>
                  <a:lnTo>
                    <a:pt x="8" y="7"/>
                  </a:lnTo>
                  <a:lnTo>
                    <a:pt x="4" y="0"/>
                  </a:lnTo>
                </a:path>
              </a:pathLst>
            </a:custGeom>
            <a:solidFill>
              <a:schemeClr val="accent1"/>
            </a:solidFill>
            <a:ln w="9525">
              <a:noFill/>
              <a:round/>
            </a:ln>
          </p:spPr>
          <p:txBody>
            <a:bodyPr/>
            <a:lstStyle/>
            <a:p>
              <a:endParaRPr lang="zh-CN" altLang="en-US"/>
            </a:p>
          </p:txBody>
        </p:sp>
        <p:sp>
          <p:nvSpPr>
            <p:cNvPr id="14381" name="Freeform 5838"/>
            <p:cNvSpPr/>
            <p:nvPr/>
          </p:nvSpPr>
          <p:spPr bwMode="auto">
            <a:xfrm>
              <a:off x="9031924" y="448196"/>
              <a:ext cx="29876" cy="32367"/>
            </a:xfrm>
            <a:custGeom>
              <a:avLst/>
              <a:gdLst>
                <a:gd name="T0" fmla="*/ 17428 w 12"/>
                <a:gd name="T1" fmla="*/ 0 h 13"/>
                <a:gd name="T2" fmla="*/ 14938 w 12"/>
                <a:gd name="T3" fmla="*/ 12449 h 13"/>
                <a:gd name="T4" fmla="*/ 29876 w 12"/>
                <a:gd name="T5" fmla="*/ 17428 h 13"/>
                <a:gd name="T6" fmla="*/ 14938 w 12"/>
                <a:gd name="T7" fmla="*/ 14939 h 13"/>
                <a:gd name="T8" fmla="*/ 12448 w 12"/>
                <a:gd name="T9" fmla="*/ 32367 h 13"/>
                <a:gd name="T10" fmla="*/ 12448 w 12"/>
                <a:gd name="T11" fmla="*/ 14939 h 13"/>
                <a:gd name="T12" fmla="*/ 0 w 12"/>
                <a:gd name="T13" fmla="*/ 12449 h 13"/>
                <a:gd name="T14" fmla="*/ 12448 w 12"/>
                <a:gd name="T15" fmla="*/ 12449 h 13"/>
                <a:gd name="T16" fmla="*/ 17428 w 12"/>
                <a:gd name="T17" fmla="*/ 0 h 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3"/>
                <a:gd name="T29" fmla="*/ 12 w 12"/>
                <a:gd name="T30" fmla="*/ 13 h 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3">
                  <a:moveTo>
                    <a:pt x="7" y="0"/>
                  </a:moveTo>
                  <a:lnTo>
                    <a:pt x="6" y="5"/>
                  </a:lnTo>
                  <a:lnTo>
                    <a:pt x="12" y="7"/>
                  </a:lnTo>
                  <a:lnTo>
                    <a:pt x="6" y="6"/>
                  </a:lnTo>
                  <a:lnTo>
                    <a:pt x="5" y="13"/>
                  </a:lnTo>
                  <a:lnTo>
                    <a:pt x="5" y="6"/>
                  </a:lnTo>
                  <a:lnTo>
                    <a:pt x="0" y="5"/>
                  </a:lnTo>
                  <a:lnTo>
                    <a:pt x="5" y="5"/>
                  </a:lnTo>
                  <a:lnTo>
                    <a:pt x="7" y="0"/>
                  </a:lnTo>
                  <a:close/>
                </a:path>
              </a:pathLst>
            </a:custGeom>
            <a:solidFill>
              <a:schemeClr val="accent1"/>
            </a:solidFill>
            <a:ln w="9525">
              <a:noFill/>
              <a:round/>
            </a:ln>
          </p:spPr>
          <p:txBody>
            <a:bodyPr/>
            <a:lstStyle/>
            <a:p>
              <a:endParaRPr lang="zh-CN" altLang="en-US"/>
            </a:p>
          </p:txBody>
        </p:sp>
        <p:sp>
          <p:nvSpPr>
            <p:cNvPr id="14382" name="Freeform 5839"/>
            <p:cNvSpPr/>
            <p:nvPr/>
          </p:nvSpPr>
          <p:spPr bwMode="auto">
            <a:xfrm>
              <a:off x="7936475" y="933681"/>
              <a:ext cx="32365" cy="32367"/>
            </a:xfrm>
            <a:custGeom>
              <a:avLst/>
              <a:gdLst>
                <a:gd name="T0" fmla="*/ 19917 w 13"/>
                <a:gd name="T1" fmla="*/ 0 h 13"/>
                <a:gd name="T2" fmla="*/ 19917 w 13"/>
                <a:gd name="T3" fmla="*/ 14939 h 13"/>
                <a:gd name="T4" fmla="*/ 32365 w 13"/>
                <a:gd name="T5" fmla="*/ 17428 h 13"/>
                <a:gd name="T6" fmla="*/ 19917 w 13"/>
                <a:gd name="T7" fmla="*/ 17428 h 13"/>
                <a:gd name="T8" fmla="*/ 12448 w 13"/>
                <a:gd name="T9" fmla="*/ 32367 h 13"/>
                <a:gd name="T10" fmla="*/ 17427 w 13"/>
                <a:gd name="T11" fmla="*/ 17428 h 13"/>
                <a:gd name="T12" fmla="*/ 0 w 13"/>
                <a:gd name="T13" fmla="*/ 12449 h 13"/>
                <a:gd name="T14" fmla="*/ 17427 w 13"/>
                <a:gd name="T15" fmla="*/ 14939 h 13"/>
                <a:gd name="T16" fmla="*/ 19917 w 13"/>
                <a:gd name="T17" fmla="*/ 0 h 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
                <a:gd name="T28" fmla="*/ 0 h 13"/>
                <a:gd name="T29" fmla="*/ 13 w 13"/>
                <a:gd name="T30" fmla="*/ 13 h 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 h="13">
                  <a:moveTo>
                    <a:pt x="8" y="0"/>
                  </a:moveTo>
                  <a:lnTo>
                    <a:pt x="8" y="6"/>
                  </a:lnTo>
                  <a:lnTo>
                    <a:pt x="13" y="7"/>
                  </a:lnTo>
                  <a:lnTo>
                    <a:pt x="8" y="7"/>
                  </a:lnTo>
                  <a:lnTo>
                    <a:pt x="5" y="13"/>
                  </a:lnTo>
                  <a:lnTo>
                    <a:pt x="7" y="7"/>
                  </a:lnTo>
                  <a:lnTo>
                    <a:pt x="0" y="5"/>
                  </a:lnTo>
                  <a:lnTo>
                    <a:pt x="7" y="6"/>
                  </a:lnTo>
                  <a:lnTo>
                    <a:pt x="8" y="0"/>
                  </a:lnTo>
                  <a:close/>
                </a:path>
              </a:pathLst>
            </a:custGeom>
            <a:solidFill>
              <a:schemeClr val="accent1"/>
            </a:solidFill>
            <a:ln w="9525">
              <a:noFill/>
              <a:round/>
            </a:ln>
          </p:spPr>
          <p:txBody>
            <a:bodyPr/>
            <a:lstStyle/>
            <a:p>
              <a:endParaRPr lang="zh-CN" altLang="en-US"/>
            </a:p>
          </p:txBody>
        </p:sp>
        <p:sp>
          <p:nvSpPr>
            <p:cNvPr id="14383" name="Freeform 5841"/>
            <p:cNvSpPr/>
            <p:nvPr/>
          </p:nvSpPr>
          <p:spPr bwMode="auto">
            <a:xfrm>
              <a:off x="1094873" y="4227505"/>
              <a:ext cx="59752" cy="59752"/>
            </a:xfrm>
            <a:custGeom>
              <a:avLst/>
              <a:gdLst>
                <a:gd name="T0" fmla="*/ 12448 w 24"/>
                <a:gd name="T1" fmla="*/ 59752 h 24"/>
                <a:gd name="T2" fmla="*/ 32366 w 24"/>
                <a:gd name="T3" fmla="*/ 34855 h 24"/>
                <a:gd name="T4" fmla="*/ 59752 w 24"/>
                <a:gd name="T5" fmla="*/ 49793 h 24"/>
                <a:gd name="T6" fmla="*/ 34855 w 24"/>
                <a:gd name="T7" fmla="*/ 29876 h 24"/>
                <a:gd name="T8" fmla="*/ 49793 w 24"/>
                <a:gd name="T9" fmla="*/ 0 h 24"/>
                <a:gd name="T10" fmla="*/ 29876 w 24"/>
                <a:gd name="T11" fmla="*/ 27386 h 24"/>
                <a:gd name="T12" fmla="*/ 0 w 24"/>
                <a:gd name="T13" fmla="*/ 12448 h 24"/>
                <a:gd name="T14" fmla="*/ 27386 w 24"/>
                <a:gd name="T15" fmla="*/ 32366 h 24"/>
                <a:gd name="T16" fmla="*/ 12448 w 24"/>
                <a:gd name="T17" fmla="*/ 59752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5" y="24"/>
                  </a:moveTo>
                  <a:lnTo>
                    <a:pt x="13" y="14"/>
                  </a:lnTo>
                  <a:lnTo>
                    <a:pt x="24" y="20"/>
                  </a:lnTo>
                  <a:lnTo>
                    <a:pt x="14" y="12"/>
                  </a:lnTo>
                  <a:lnTo>
                    <a:pt x="20" y="0"/>
                  </a:lnTo>
                  <a:lnTo>
                    <a:pt x="12" y="11"/>
                  </a:lnTo>
                  <a:lnTo>
                    <a:pt x="0" y="5"/>
                  </a:lnTo>
                  <a:lnTo>
                    <a:pt x="11" y="13"/>
                  </a:lnTo>
                  <a:lnTo>
                    <a:pt x="5" y="24"/>
                  </a:lnTo>
                  <a:close/>
                </a:path>
              </a:pathLst>
            </a:custGeom>
            <a:solidFill>
              <a:schemeClr val="accent1"/>
            </a:solidFill>
            <a:ln w="9525">
              <a:noFill/>
              <a:round/>
            </a:ln>
          </p:spPr>
          <p:txBody>
            <a:bodyPr/>
            <a:lstStyle/>
            <a:p>
              <a:endParaRPr lang="zh-CN" altLang="en-US"/>
            </a:p>
          </p:txBody>
        </p:sp>
        <p:sp>
          <p:nvSpPr>
            <p:cNvPr id="14384" name="Freeform 5842"/>
            <p:cNvSpPr/>
            <p:nvPr/>
          </p:nvSpPr>
          <p:spPr bwMode="auto">
            <a:xfrm>
              <a:off x="2170408" y="3657374"/>
              <a:ext cx="57262" cy="57263"/>
            </a:xfrm>
            <a:custGeom>
              <a:avLst/>
              <a:gdLst>
                <a:gd name="T0" fmla="*/ 9959 w 23"/>
                <a:gd name="T1" fmla="*/ 57263 h 23"/>
                <a:gd name="T2" fmla="*/ 29876 w 23"/>
                <a:gd name="T3" fmla="*/ 32366 h 23"/>
                <a:gd name="T4" fmla="*/ 57262 w 23"/>
                <a:gd name="T5" fmla="*/ 47304 h 23"/>
                <a:gd name="T6" fmla="*/ 32365 w 23"/>
                <a:gd name="T7" fmla="*/ 29876 h 23"/>
                <a:gd name="T8" fmla="*/ 47303 w 23"/>
                <a:gd name="T9" fmla="*/ 0 h 23"/>
                <a:gd name="T10" fmla="*/ 29876 w 23"/>
                <a:gd name="T11" fmla="*/ 24897 h 23"/>
                <a:gd name="T12" fmla="*/ 0 w 23"/>
                <a:gd name="T13" fmla="*/ 9959 h 23"/>
                <a:gd name="T14" fmla="*/ 27386 w 23"/>
                <a:gd name="T15" fmla="*/ 29876 h 23"/>
                <a:gd name="T16" fmla="*/ 9959 w 23"/>
                <a:gd name="T17" fmla="*/ 57263 h 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
                <a:gd name="T28" fmla="*/ 0 h 23"/>
                <a:gd name="T29" fmla="*/ 23 w 23"/>
                <a:gd name="T30" fmla="*/ 23 h 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 h="23">
                  <a:moveTo>
                    <a:pt x="4" y="23"/>
                  </a:moveTo>
                  <a:lnTo>
                    <a:pt x="12" y="13"/>
                  </a:lnTo>
                  <a:lnTo>
                    <a:pt x="23" y="19"/>
                  </a:lnTo>
                  <a:lnTo>
                    <a:pt x="13" y="12"/>
                  </a:lnTo>
                  <a:lnTo>
                    <a:pt x="19" y="0"/>
                  </a:lnTo>
                  <a:lnTo>
                    <a:pt x="12" y="10"/>
                  </a:lnTo>
                  <a:lnTo>
                    <a:pt x="0" y="4"/>
                  </a:lnTo>
                  <a:lnTo>
                    <a:pt x="11" y="12"/>
                  </a:lnTo>
                  <a:lnTo>
                    <a:pt x="4" y="23"/>
                  </a:lnTo>
                  <a:close/>
                </a:path>
              </a:pathLst>
            </a:custGeom>
            <a:solidFill>
              <a:schemeClr val="accent1"/>
            </a:solidFill>
            <a:ln w="9525">
              <a:noFill/>
              <a:round/>
            </a:ln>
          </p:spPr>
          <p:txBody>
            <a:bodyPr/>
            <a:lstStyle/>
            <a:p>
              <a:endParaRPr lang="zh-CN" altLang="en-US"/>
            </a:p>
          </p:txBody>
        </p:sp>
        <p:sp>
          <p:nvSpPr>
            <p:cNvPr id="14385" name="Freeform 5844"/>
            <p:cNvSpPr/>
            <p:nvPr/>
          </p:nvSpPr>
          <p:spPr bwMode="auto">
            <a:xfrm>
              <a:off x="3945542" y="4112980"/>
              <a:ext cx="69711" cy="67222"/>
            </a:xfrm>
            <a:custGeom>
              <a:avLst/>
              <a:gdLst>
                <a:gd name="T0" fmla="*/ 27386 w 28"/>
                <a:gd name="T1" fmla="*/ 67222 h 27"/>
                <a:gd name="T2" fmla="*/ 37345 w 28"/>
                <a:gd name="T3" fmla="*/ 37346 h 27"/>
                <a:gd name="T4" fmla="*/ 69711 w 28"/>
                <a:gd name="T5" fmla="*/ 37346 h 27"/>
                <a:gd name="T6" fmla="*/ 39835 w 28"/>
                <a:gd name="T7" fmla="*/ 29876 h 27"/>
                <a:gd name="T8" fmla="*/ 39835 w 28"/>
                <a:gd name="T9" fmla="*/ 0 h 27"/>
                <a:gd name="T10" fmla="*/ 29876 w 28"/>
                <a:gd name="T11" fmla="*/ 29876 h 27"/>
                <a:gd name="T12" fmla="*/ 0 w 28"/>
                <a:gd name="T13" fmla="*/ 27387 h 27"/>
                <a:gd name="T14" fmla="*/ 29876 w 28"/>
                <a:gd name="T15" fmla="*/ 34856 h 27"/>
                <a:gd name="T16" fmla="*/ 27386 w 28"/>
                <a:gd name="T17" fmla="*/ 67222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27"/>
                <a:gd name="T29" fmla="*/ 28 w 28"/>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27">
                  <a:moveTo>
                    <a:pt x="11" y="27"/>
                  </a:moveTo>
                  <a:lnTo>
                    <a:pt x="15" y="15"/>
                  </a:lnTo>
                  <a:lnTo>
                    <a:pt x="28" y="15"/>
                  </a:lnTo>
                  <a:lnTo>
                    <a:pt x="16" y="12"/>
                  </a:lnTo>
                  <a:lnTo>
                    <a:pt x="16" y="0"/>
                  </a:lnTo>
                  <a:lnTo>
                    <a:pt x="12" y="12"/>
                  </a:lnTo>
                  <a:lnTo>
                    <a:pt x="0" y="11"/>
                  </a:lnTo>
                  <a:lnTo>
                    <a:pt x="12" y="14"/>
                  </a:lnTo>
                  <a:lnTo>
                    <a:pt x="11" y="27"/>
                  </a:lnTo>
                  <a:close/>
                </a:path>
              </a:pathLst>
            </a:custGeom>
            <a:solidFill>
              <a:schemeClr val="accent1"/>
            </a:solidFill>
            <a:ln w="9525">
              <a:noFill/>
              <a:round/>
            </a:ln>
          </p:spPr>
          <p:txBody>
            <a:bodyPr/>
            <a:lstStyle/>
            <a:p>
              <a:endParaRPr lang="zh-CN" altLang="en-US"/>
            </a:p>
          </p:txBody>
        </p:sp>
        <p:sp>
          <p:nvSpPr>
            <p:cNvPr id="14386" name="Freeform 6620"/>
            <p:cNvSpPr/>
            <p:nvPr/>
          </p:nvSpPr>
          <p:spPr bwMode="auto">
            <a:xfrm>
              <a:off x="-174855" y="3351143"/>
              <a:ext cx="29876" cy="32367"/>
            </a:xfrm>
            <a:custGeom>
              <a:avLst/>
              <a:gdLst>
                <a:gd name="T0" fmla="*/ 14938 w 12"/>
                <a:gd name="T1" fmla="*/ 14939 h 13"/>
                <a:gd name="T2" fmla="*/ 17428 w 12"/>
                <a:gd name="T3" fmla="*/ 32367 h 13"/>
                <a:gd name="T4" fmla="*/ 17428 w 12"/>
                <a:gd name="T5" fmla="*/ 14939 h 13"/>
                <a:gd name="T6" fmla="*/ 29876 w 12"/>
                <a:gd name="T7" fmla="*/ 12449 h 13"/>
                <a:gd name="T8" fmla="*/ 17428 w 12"/>
                <a:gd name="T9" fmla="*/ 12449 h 13"/>
                <a:gd name="T10" fmla="*/ 14938 w 12"/>
                <a:gd name="T11" fmla="*/ 0 h 13"/>
                <a:gd name="T12" fmla="*/ 14938 w 12"/>
                <a:gd name="T13" fmla="*/ 14939 h 13"/>
                <a:gd name="T14" fmla="*/ 0 w 12"/>
                <a:gd name="T15" fmla="*/ 17428 h 13"/>
                <a:gd name="T16" fmla="*/ 14938 w 12"/>
                <a:gd name="T17" fmla="*/ 14939 h 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3"/>
                <a:gd name="T29" fmla="*/ 12 w 12"/>
                <a:gd name="T30" fmla="*/ 13 h 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3">
                  <a:moveTo>
                    <a:pt x="6" y="6"/>
                  </a:moveTo>
                  <a:lnTo>
                    <a:pt x="7" y="13"/>
                  </a:lnTo>
                  <a:lnTo>
                    <a:pt x="7" y="6"/>
                  </a:lnTo>
                  <a:lnTo>
                    <a:pt x="12" y="5"/>
                  </a:lnTo>
                  <a:lnTo>
                    <a:pt x="7" y="5"/>
                  </a:lnTo>
                  <a:lnTo>
                    <a:pt x="6" y="0"/>
                  </a:lnTo>
                  <a:lnTo>
                    <a:pt x="6" y="6"/>
                  </a:lnTo>
                  <a:lnTo>
                    <a:pt x="0" y="7"/>
                  </a:lnTo>
                  <a:lnTo>
                    <a:pt x="6" y="6"/>
                  </a:lnTo>
                  <a:close/>
                </a:path>
              </a:pathLst>
            </a:custGeom>
            <a:solidFill>
              <a:schemeClr val="accent1"/>
            </a:solidFill>
            <a:ln w="9525">
              <a:noFill/>
              <a:round/>
            </a:ln>
          </p:spPr>
          <p:txBody>
            <a:bodyPr/>
            <a:lstStyle/>
            <a:p>
              <a:endParaRPr lang="zh-CN" altLang="en-US"/>
            </a:p>
          </p:txBody>
        </p:sp>
        <p:sp>
          <p:nvSpPr>
            <p:cNvPr id="14387" name="Freeform 6621"/>
            <p:cNvSpPr/>
            <p:nvPr/>
          </p:nvSpPr>
          <p:spPr bwMode="auto">
            <a:xfrm>
              <a:off x="248389" y="3114627"/>
              <a:ext cx="24897" cy="27387"/>
            </a:xfrm>
            <a:custGeom>
              <a:avLst/>
              <a:gdLst>
                <a:gd name="T0" fmla="*/ 2490 w 10"/>
                <a:gd name="T1" fmla="*/ 27387 h 11"/>
                <a:gd name="T2" fmla="*/ 12449 w 10"/>
                <a:gd name="T3" fmla="*/ 14938 h 11"/>
                <a:gd name="T4" fmla="*/ 24897 w 10"/>
                <a:gd name="T5" fmla="*/ 24897 h 11"/>
                <a:gd name="T6" fmla="*/ 14938 w 10"/>
                <a:gd name="T7" fmla="*/ 12449 h 11"/>
                <a:gd name="T8" fmla="*/ 22407 w 10"/>
                <a:gd name="T9" fmla="*/ 0 h 11"/>
                <a:gd name="T10" fmla="*/ 12449 w 10"/>
                <a:gd name="T11" fmla="*/ 9959 h 11"/>
                <a:gd name="T12" fmla="*/ 0 w 10"/>
                <a:gd name="T13" fmla="*/ 2490 h 11"/>
                <a:gd name="T14" fmla="*/ 9959 w 10"/>
                <a:gd name="T15" fmla="*/ 12449 h 11"/>
                <a:gd name="T16" fmla="*/ 2490 w 10"/>
                <a:gd name="T17" fmla="*/ 27387 h 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
                <a:gd name="T28" fmla="*/ 0 h 11"/>
                <a:gd name="T29" fmla="*/ 10 w 10"/>
                <a:gd name="T30" fmla="*/ 11 h 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 h="11">
                  <a:moveTo>
                    <a:pt x="1" y="11"/>
                  </a:moveTo>
                  <a:lnTo>
                    <a:pt x="5" y="6"/>
                  </a:lnTo>
                  <a:lnTo>
                    <a:pt x="10" y="10"/>
                  </a:lnTo>
                  <a:lnTo>
                    <a:pt x="6" y="5"/>
                  </a:lnTo>
                  <a:lnTo>
                    <a:pt x="9" y="0"/>
                  </a:lnTo>
                  <a:lnTo>
                    <a:pt x="5" y="4"/>
                  </a:lnTo>
                  <a:lnTo>
                    <a:pt x="0" y="1"/>
                  </a:lnTo>
                  <a:lnTo>
                    <a:pt x="4" y="5"/>
                  </a:lnTo>
                  <a:lnTo>
                    <a:pt x="1" y="11"/>
                  </a:lnTo>
                  <a:close/>
                </a:path>
              </a:pathLst>
            </a:custGeom>
            <a:solidFill>
              <a:schemeClr val="accent1"/>
            </a:solidFill>
            <a:ln w="9525">
              <a:noFill/>
              <a:round/>
            </a:ln>
          </p:spPr>
          <p:txBody>
            <a:bodyPr/>
            <a:lstStyle/>
            <a:p>
              <a:endParaRPr lang="zh-CN" altLang="en-US"/>
            </a:p>
          </p:txBody>
        </p:sp>
        <p:sp>
          <p:nvSpPr>
            <p:cNvPr id="14388" name="Freeform 6622"/>
            <p:cNvSpPr/>
            <p:nvPr/>
          </p:nvSpPr>
          <p:spPr bwMode="auto">
            <a:xfrm>
              <a:off x="-717603" y="3615048"/>
              <a:ext cx="29876" cy="32367"/>
            </a:xfrm>
            <a:custGeom>
              <a:avLst/>
              <a:gdLst>
                <a:gd name="T0" fmla="*/ 12448 w 12"/>
                <a:gd name="T1" fmla="*/ 17428 h 13"/>
                <a:gd name="T2" fmla="*/ 14938 w 12"/>
                <a:gd name="T3" fmla="*/ 32367 h 13"/>
                <a:gd name="T4" fmla="*/ 14938 w 12"/>
                <a:gd name="T5" fmla="*/ 17428 h 13"/>
                <a:gd name="T6" fmla="*/ 29876 w 12"/>
                <a:gd name="T7" fmla="*/ 14939 h 13"/>
                <a:gd name="T8" fmla="*/ 14938 w 12"/>
                <a:gd name="T9" fmla="*/ 14939 h 13"/>
                <a:gd name="T10" fmla="*/ 12448 w 12"/>
                <a:gd name="T11" fmla="*/ 0 h 13"/>
                <a:gd name="T12" fmla="*/ 12448 w 12"/>
                <a:gd name="T13" fmla="*/ 14939 h 13"/>
                <a:gd name="T14" fmla="*/ 0 w 12"/>
                <a:gd name="T15" fmla="*/ 17428 h 13"/>
                <a:gd name="T16" fmla="*/ 12448 w 12"/>
                <a:gd name="T17" fmla="*/ 17428 h 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3"/>
                <a:gd name="T29" fmla="*/ 12 w 12"/>
                <a:gd name="T30" fmla="*/ 13 h 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3">
                  <a:moveTo>
                    <a:pt x="5" y="7"/>
                  </a:moveTo>
                  <a:lnTo>
                    <a:pt x="6" y="13"/>
                  </a:lnTo>
                  <a:lnTo>
                    <a:pt x="6" y="7"/>
                  </a:lnTo>
                  <a:lnTo>
                    <a:pt x="12" y="6"/>
                  </a:lnTo>
                  <a:lnTo>
                    <a:pt x="6" y="6"/>
                  </a:lnTo>
                  <a:lnTo>
                    <a:pt x="5" y="0"/>
                  </a:lnTo>
                  <a:lnTo>
                    <a:pt x="5" y="6"/>
                  </a:lnTo>
                  <a:lnTo>
                    <a:pt x="0" y="7"/>
                  </a:lnTo>
                  <a:lnTo>
                    <a:pt x="5" y="7"/>
                  </a:lnTo>
                  <a:close/>
                </a:path>
              </a:pathLst>
            </a:custGeom>
            <a:solidFill>
              <a:schemeClr val="accent1"/>
            </a:solidFill>
            <a:ln w="9525">
              <a:noFill/>
              <a:round/>
            </a:ln>
          </p:spPr>
          <p:txBody>
            <a:bodyPr/>
            <a:lstStyle/>
            <a:p>
              <a:endParaRPr lang="zh-CN" altLang="en-US"/>
            </a:p>
          </p:txBody>
        </p:sp>
        <p:sp>
          <p:nvSpPr>
            <p:cNvPr id="14389" name="Freeform 6623"/>
            <p:cNvSpPr/>
            <p:nvPr/>
          </p:nvSpPr>
          <p:spPr bwMode="auto">
            <a:xfrm>
              <a:off x="-478595" y="3418366"/>
              <a:ext cx="24897" cy="27387"/>
            </a:xfrm>
            <a:custGeom>
              <a:avLst/>
              <a:gdLst>
                <a:gd name="T0" fmla="*/ 4979 w 10"/>
                <a:gd name="T1" fmla="*/ 27387 h 11"/>
                <a:gd name="T2" fmla="*/ 12449 w 10"/>
                <a:gd name="T3" fmla="*/ 14938 h 11"/>
                <a:gd name="T4" fmla="*/ 24897 w 10"/>
                <a:gd name="T5" fmla="*/ 22408 h 11"/>
                <a:gd name="T6" fmla="*/ 14938 w 10"/>
                <a:gd name="T7" fmla="*/ 14938 h 11"/>
                <a:gd name="T8" fmla="*/ 19918 w 10"/>
                <a:gd name="T9" fmla="*/ 0 h 11"/>
                <a:gd name="T10" fmla="*/ 12449 w 10"/>
                <a:gd name="T11" fmla="*/ 12449 h 11"/>
                <a:gd name="T12" fmla="*/ 0 w 10"/>
                <a:gd name="T13" fmla="*/ 2490 h 11"/>
                <a:gd name="T14" fmla="*/ 12449 w 10"/>
                <a:gd name="T15" fmla="*/ 14938 h 11"/>
                <a:gd name="T16" fmla="*/ 4979 w 10"/>
                <a:gd name="T17" fmla="*/ 27387 h 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
                <a:gd name="T28" fmla="*/ 0 h 11"/>
                <a:gd name="T29" fmla="*/ 10 w 10"/>
                <a:gd name="T30" fmla="*/ 11 h 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 h="11">
                  <a:moveTo>
                    <a:pt x="2" y="11"/>
                  </a:moveTo>
                  <a:lnTo>
                    <a:pt x="5" y="6"/>
                  </a:lnTo>
                  <a:lnTo>
                    <a:pt x="10" y="9"/>
                  </a:lnTo>
                  <a:lnTo>
                    <a:pt x="6" y="6"/>
                  </a:lnTo>
                  <a:lnTo>
                    <a:pt x="8" y="0"/>
                  </a:lnTo>
                  <a:lnTo>
                    <a:pt x="5" y="5"/>
                  </a:lnTo>
                  <a:lnTo>
                    <a:pt x="0" y="1"/>
                  </a:lnTo>
                  <a:lnTo>
                    <a:pt x="5" y="6"/>
                  </a:lnTo>
                  <a:lnTo>
                    <a:pt x="2" y="11"/>
                  </a:lnTo>
                  <a:close/>
                </a:path>
              </a:pathLst>
            </a:custGeom>
            <a:solidFill>
              <a:schemeClr val="accent1"/>
            </a:solidFill>
            <a:ln w="9525">
              <a:noFill/>
              <a:round/>
            </a:ln>
          </p:spPr>
          <p:txBody>
            <a:bodyPr/>
            <a:lstStyle/>
            <a:p>
              <a:endParaRPr lang="zh-CN" altLang="en-US"/>
            </a:p>
          </p:txBody>
        </p:sp>
        <p:sp>
          <p:nvSpPr>
            <p:cNvPr id="14390" name="Freeform 6624"/>
            <p:cNvSpPr/>
            <p:nvPr/>
          </p:nvSpPr>
          <p:spPr bwMode="auto">
            <a:xfrm>
              <a:off x="-271952" y="4172732"/>
              <a:ext cx="29876" cy="32367"/>
            </a:xfrm>
            <a:custGeom>
              <a:avLst/>
              <a:gdLst>
                <a:gd name="T0" fmla="*/ 14938 w 12"/>
                <a:gd name="T1" fmla="*/ 17428 h 13"/>
                <a:gd name="T2" fmla="*/ 17428 w 12"/>
                <a:gd name="T3" fmla="*/ 32367 h 13"/>
                <a:gd name="T4" fmla="*/ 14938 w 12"/>
                <a:gd name="T5" fmla="*/ 14939 h 13"/>
                <a:gd name="T6" fmla="*/ 29876 w 12"/>
                <a:gd name="T7" fmla="*/ 12449 h 13"/>
                <a:gd name="T8" fmla="*/ 14938 w 12"/>
                <a:gd name="T9" fmla="*/ 12449 h 13"/>
                <a:gd name="T10" fmla="*/ 12448 w 12"/>
                <a:gd name="T11" fmla="*/ 0 h 13"/>
                <a:gd name="T12" fmla="*/ 12448 w 12"/>
                <a:gd name="T13" fmla="*/ 14939 h 13"/>
                <a:gd name="T14" fmla="*/ 0 w 12"/>
                <a:gd name="T15" fmla="*/ 17428 h 13"/>
                <a:gd name="T16" fmla="*/ 14938 w 12"/>
                <a:gd name="T17" fmla="*/ 17428 h 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3"/>
                <a:gd name="T29" fmla="*/ 12 w 12"/>
                <a:gd name="T30" fmla="*/ 13 h 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3">
                  <a:moveTo>
                    <a:pt x="6" y="7"/>
                  </a:moveTo>
                  <a:lnTo>
                    <a:pt x="7" y="13"/>
                  </a:lnTo>
                  <a:lnTo>
                    <a:pt x="6" y="6"/>
                  </a:lnTo>
                  <a:lnTo>
                    <a:pt x="12" y="5"/>
                  </a:lnTo>
                  <a:lnTo>
                    <a:pt x="6" y="5"/>
                  </a:lnTo>
                  <a:lnTo>
                    <a:pt x="5" y="0"/>
                  </a:lnTo>
                  <a:lnTo>
                    <a:pt x="5" y="6"/>
                  </a:lnTo>
                  <a:lnTo>
                    <a:pt x="0" y="7"/>
                  </a:lnTo>
                  <a:lnTo>
                    <a:pt x="6" y="7"/>
                  </a:lnTo>
                  <a:close/>
                </a:path>
              </a:pathLst>
            </a:custGeom>
            <a:solidFill>
              <a:schemeClr val="accent1"/>
            </a:solidFill>
            <a:ln w="9525">
              <a:noFill/>
              <a:round/>
            </a:ln>
          </p:spPr>
          <p:txBody>
            <a:bodyPr/>
            <a:lstStyle/>
            <a:p>
              <a:endParaRPr lang="zh-CN" altLang="en-US"/>
            </a:p>
          </p:txBody>
        </p:sp>
        <p:sp>
          <p:nvSpPr>
            <p:cNvPr id="14391" name="Freeform 6625"/>
            <p:cNvSpPr/>
            <p:nvPr/>
          </p:nvSpPr>
          <p:spPr bwMode="auto">
            <a:xfrm>
              <a:off x="59173" y="3896380"/>
              <a:ext cx="37344" cy="39836"/>
            </a:xfrm>
            <a:custGeom>
              <a:avLst/>
              <a:gdLst>
                <a:gd name="T0" fmla="*/ 17427 w 15"/>
                <a:gd name="T1" fmla="*/ 24897 h 16"/>
                <a:gd name="T2" fmla="*/ 27386 w 15"/>
                <a:gd name="T3" fmla="*/ 39836 h 16"/>
                <a:gd name="T4" fmla="*/ 19917 w 15"/>
                <a:gd name="T5" fmla="*/ 22408 h 16"/>
                <a:gd name="T6" fmla="*/ 37344 w 15"/>
                <a:gd name="T7" fmla="*/ 9959 h 16"/>
                <a:gd name="T8" fmla="*/ 19917 w 15"/>
                <a:gd name="T9" fmla="*/ 19918 h 16"/>
                <a:gd name="T10" fmla="*/ 7469 w 15"/>
                <a:gd name="T11" fmla="*/ 0 h 16"/>
                <a:gd name="T12" fmla="*/ 14938 w 15"/>
                <a:gd name="T13" fmla="*/ 19918 h 16"/>
                <a:gd name="T14" fmla="*/ 0 w 15"/>
                <a:gd name="T15" fmla="*/ 32367 h 16"/>
                <a:gd name="T16" fmla="*/ 17427 w 15"/>
                <a:gd name="T17" fmla="*/ 24897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
                <a:gd name="T28" fmla="*/ 0 h 16"/>
                <a:gd name="T29" fmla="*/ 15 w 15"/>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 h="16">
                  <a:moveTo>
                    <a:pt x="7" y="10"/>
                  </a:moveTo>
                  <a:lnTo>
                    <a:pt x="11" y="16"/>
                  </a:lnTo>
                  <a:lnTo>
                    <a:pt x="8" y="9"/>
                  </a:lnTo>
                  <a:lnTo>
                    <a:pt x="15" y="4"/>
                  </a:lnTo>
                  <a:lnTo>
                    <a:pt x="8" y="8"/>
                  </a:lnTo>
                  <a:lnTo>
                    <a:pt x="3" y="0"/>
                  </a:lnTo>
                  <a:lnTo>
                    <a:pt x="6" y="8"/>
                  </a:lnTo>
                  <a:lnTo>
                    <a:pt x="0" y="13"/>
                  </a:lnTo>
                  <a:lnTo>
                    <a:pt x="7" y="10"/>
                  </a:lnTo>
                  <a:close/>
                </a:path>
              </a:pathLst>
            </a:custGeom>
            <a:solidFill>
              <a:schemeClr val="accent1"/>
            </a:solidFill>
            <a:ln w="9525">
              <a:noFill/>
              <a:round/>
            </a:ln>
          </p:spPr>
          <p:txBody>
            <a:bodyPr/>
            <a:lstStyle/>
            <a:p>
              <a:endParaRPr lang="zh-CN" altLang="en-US"/>
            </a:p>
          </p:txBody>
        </p:sp>
        <p:sp>
          <p:nvSpPr>
            <p:cNvPr id="14392" name="Freeform 6626"/>
            <p:cNvSpPr/>
            <p:nvPr/>
          </p:nvSpPr>
          <p:spPr bwMode="auto">
            <a:xfrm>
              <a:off x="853381" y="3259027"/>
              <a:ext cx="32365" cy="32367"/>
            </a:xfrm>
            <a:custGeom>
              <a:avLst/>
              <a:gdLst>
                <a:gd name="T0" fmla="*/ 12448 w 13"/>
                <a:gd name="T1" fmla="*/ 32367 h 13"/>
                <a:gd name="T2" fmla="*/ 14938 w 13"/>
                <a:gd name="T3" fmla="*/ 17428 h 13"/>
                <a:gd name="T4" fmla="*/ 32365 w 13"/>
                <a:gd name="T5" fmla="*/ 17428 h 13"/>
                <a:gd name="T6" fmla="*/ 17427 w 13"/>
                <a:gd name="T7" fmla="*/ 14939 h 13"/>
                <a:gd name="T8" fmla="*/ 17427 w 13"/>
                <a:gd name="T9" fmla="*/ 0 h 13"/>
                <a:gd name="T10" fmla="*/ 14938 w 13"/>
                <a:gd name="T11" fmla="*/ 14939 h 13"/>
                <a:gd name="T12" fmla="*/ 0 w 13"/>
                <a:gd name="T13" fmla="*/ 12449 h 13"/>
                <a:gd name="T14" fmla="*/ 12448 w 13"/>
                <a:gd name="T15" fmla="*/ 17428 h 13"/>
                <a:gd name="T16" fmla="*/ 12448 w 13"/>
                <a:gd name="T17" fmla="*/ 32367 h 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
                <a:gd name="T28" fmla="*/ 0 h 13"/>
                <a:gd name="T29" fmla="*/ 13 w 13"/>
                <a:gd name="T30" fmla="*/ 13 h 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 h="13">
                  <a:moveTo>
                    <a:pt x="5" y="13"/>
                  </a:moveTo>
                  <a:lnTo>
                    <a:pt x="6" y="7"/>
                  </a:lnTo>
                  <a:lnTo>
                    <a:pt x="13" y="7"/>
                  </a:lnTo>
                  <a:lnTo>
                    <a:pt x="7" y="6"/>
                  </a:lnTo>
                  <a:lnTo>
                    <a:pt x="7" y="0"/>
                  </a:lnTo>
                  <a:lnTo>
                    <a:pt x="6" y="6"/>
                  </a:lnTo>
                  <a:lnTo>
                    <a:pt x="0" y="5"/>
                  </a:lnTo>
                  <a:lnTo>
                    <a:pt x="5" y="7"/>
                  </a:lnTo>
                  <a:lnTo>
                    <a:pt x="5" y="13"/>
                  </a:lnTo>
                  <a:close/>
                </a:path>
              </a:pathLst>
            </a:custGeom>
            <a:solidFill>
              <a:schemeClr val="accent1"/>
            </a:solidFill>
            <a:ln w="9525">
              <a:noFill/>
              <a:round/>
            </a:ln>
          </p:spPr>
          <p:txBody>
            <a:bodyPr/>
            <a:lstStyle/>
            <a:p>
              <a:endParaRPr lang="zh-CN" altLang="en-US"/>
            </a:p>
          </p:txBody>
        </p:sp>
        <p:sp>
          <p:nvSpPr>
            <p:cNvPr id="14393" name="Freeform 6627"/>
            <p:cNvSpPr/>
            <p:nvPr/>
          </p:nvSpPr>
          <p:spPr bwMode="auto">
            <a:xfrm>
              <a:off x="-242076" y="3747002"/>
              <a:ext cx="32365" cy="32367"/>
            </a:xfrm>
            <a:custGeom>
              <a:avLst/>
              <a:gdLst>
                <a:gd name="T0" fmla="*/ 17427 w 13"/>
                <a:gd name="T1" fmla="*/ 32367 h 13"/>
                <a:gd name="T2" fmla="*/ 19917 w 13"/>
                <a:gd name="T3" fmla="*/ 14939 h 13"/>
                <a:gd name="T4" fmla="*/ 32365 w 13"/>
                <a:gd name="T5" fmla="*/ 17428 h 13"/>
                <a:gd name="T6" fmla="*/ 19917 w 13"/>
                <a:gd name="T7" fmla="*/ 12449 h 13"/>
                <a:gd name="T8" fmla="*/ 19917 w 13"/>
                <a:gd name="T9" fmla="*/ 0 h 13"/>
                <a:gd name="T10" fmla="*/ 17427 w 13"/>
                <a:gd name="T11" fmla="*/ 12449 h 13"/>
                <a:gd name="T12" fmla="*/ 0 w 13"/>
                <a:gd name="T13" fmla="*/ 12449 h 13"/>
                <a:gd name="T14" fmla="*/ 17427 w 13"/>
                <a:gd name="T15" fmla="*/ 14939 h 13"/>
                <a:gd name="T16" fmla="*/ 17427 w 13"/>
                <a:gd name="T17" fmla="*/ 32367 h 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
                <a:gd name="T28" fmla="*/ 0 h 13"/>
                <a:gd name="T29" fmla="*/ 13 w 13"/>
                <a:gd name="T30" fmla="*/ 13 h 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 h="13">
                  <a:moveTo>
                    <a:pt x="7" y="13"/>
                  </a:moveTo>
                  <a:lnTo>
                    <a:pt x="8" y="6"/>
                  </a:lnTo>
                  <a:lnTo>
                    <a:pt x="13" y="7"/>
                  </a:lnTo>
                  <a:lnTo>
                    <a:pt x="8" y="5"/>
                  </a:lnTo>
                  <a:lnTo>
                    <a:pt x="8" y="0"/>
                  </a:lnTo>
                  <a:lnTo>
                    <a:pt x="7" y="5"/>
                  </a:lnTo>
                  <a:lnTo>
                    <a:pt x="0" y="5"/>
                  </a:lnTo>
                  <a:lnTo>
                    <a:pt x="7" y="6"/>
                  </a:lnTo>
                  <a:lnTo>
                    <a:pt x="7" y="13"/>
                  </a:lnTo>
                  <a:close/>
                </a:path>
              </a:pathLst>
            </a:custGeom>
            <a:solidFill>
              <a:schemeClr val="accent1"/>
            </a:solidFill>
            <a:ln w="9525">
              <a:noFill/>
              <a:round/>
            </a:ln>
          </p:spPr>
          <p:txBody>
            <a:bodyPr/>
            <a:lstStyle/>
            <a:p>
              <a:endParaRPr lang="zh-CN" altLang="en-US"/>
            </a:p>
          </p:txBody>
        </p:sp>
        <p:sp>
          <p:nvSpPr>
            <p:cNvPr id="14394" name="Freeform 5812"/>
            <p:cNvSpPr/>
            <p:nvPr/>
          </p:nvSpPr>
          <p:spPr bwMode="auto">
            <a:xfrm>
              <a:off x="7581448" y="3973257"/>
              <a:ext cx="104242" cy="104243"/>
            </a:xfrm>
            <a:custGeom>
              <a:avLst/>
              <a:gdLst>
                <a:gd name="T0" fmla="*/ 0 w 23"/>
                <a:gd name="T1" fmla="*/ 18129 h 23"/>
                <a:gd name="T2" fmla="*/ 49855 w 23"/>
                <a:gd name="T3" fmla="*/ 49855 h 23"/>
                <a:gd name="T4" fmla="*/ 86113 w 23"/>
                <a:gd name="T5" fmla="*/ 0 h 23"/>
                <a:gd name="T6" fmla="*/ 63452 w 23"/>
                <a:gd name="T7" fmla="*/ 54388 h 23"/>
                <a:gd name="T8" fmla="*/ 104242 w 23"/>
                <a:gd name="T9" fmla="*/ 86114 h 23"/>
                <a:gd name="T10" fmla="*/ 49855 w 23"/>
                <a:gd name="T11" fmla="*/ 58920 h 23"/>
                <a:gd name="T12" fmla="*/ 18129 w 23"/>
                <a:gd name="T13" fmla="*/ 104243 h 23"/>
                <a:gd name="T14" fmla="*/ 45323 w 23"/>
                <a:gd name="T15" fmla="*/ 54388 h 23"/>
                <a:gd name="T16" fmla="*/ 0 w 23"/>
                <a:gd name="T17" fmla="*/ 18129 h 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
                <a:gd name="T28" fmla="*/ 0 h 23"/>
                <a:gd name="T29" fmla="*/ 23 w 23"/>
                <a:gd name="T30" fmla="*/ 23 h 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 h="23">
                  <a:moveTo>
                    <a:pt x="0" y="4"/>
                  </a:moveTo>
                  <a:lnTo>
                    <a:pt x="11" y="11"/>
                  </a:lnTo>
                  <a:lnTo>
                    <a:pt x="19" y="0"/>
                  </a:lnTo>
                  <a:lnTo>
                    <a:pt x="14" y="12"/>
                  </a:lnTo>
                  <a:lnTo>
                    <a:pt x="23" y="19"/>
                  </a:lnTo>
                  <a:lnTo>
                    <a:pt x="11" y="13"/>
                  </a:lnTo>
                  <a:lnTo>
                    <a:pt x="4" y="23"/>
                  </a:lnTo>
                  <a:lnTo>
                    <a:pt x="10" y="12"/>
                  </a:lnTo>
                  <a:lnTo>
                    <a:pt x="0" y="4"/>
                  </a:lnTo>
                  <a:close/>
                </a:path>
              </a:pathLst>
            </a:custGeom>
            <a:solidFill>
              <a:schemeClr val="accent1"/>
            </a:solidFill>
            <a:ln w="9525">
              <a:noFill/>
              <a:round/>
            </a:ln>
          </p:spPr>
          <p:txBody>
            <a:bodyPr/>
            <a:lstStyle/>
            <a:p>
              <a:endParaRPr lang="zh-CN" altLang="en-US"/>
            </a:p>
          </p:txBody>
        </p:sp>
      </p:gr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3"/>
          <p:cNvSpPr txBox="1">
            <a:spLocks noChangeArrowheads="1"/>
          </p:cNvSpPr>
          <p:nvPr/>
        </p:nvSpPr>
        <p:spPr bwMode="auto">
          <a:xfrm>
            <a:off x="2533976" y="38393"/>
            <a:ext cx="3876675" cy="607695"/>
          </a:xfrm>
          <a:prstGeom prst="rect">
            <a:avLst/>
          </a:prstGeom>
          <a:noFill/>
          <a:ln>
            <a:noFill/>
          </a:ln>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lang="zh-CN" altLang="en-US" dirty="0"/>
              <a:t>激励函数</a:t>
            </a:r>
            <a:endParaRPr lang="zh-CN" altLang="en-US" dirty="0"/>
          </a:p>
        </p:txBody>
      </p:sp>
      <p:sp>
        <p:nvSpPr>
          <p:cNvPr id="11316" name="TextBox 146"/>
          <p:cNvSpPr txBox="1">
            <a:spLocks noChangeArrowheads="1"/>
          </p:cNvSpPr>
          <p:nvPr/>
        </p:nvSpPr>
        <p:spPr bwMode="auto">
          <a:xfrm>
            <a:off x="695325" y="1001395"/>
            <a:ext cx="7753350" cy="1383665"/>
          </a:xfrm>
          <a:prstGeom prst="rect">
            <a:avLst/>
          </a:prstGeom>
          <a:noFill/>
          <a:ln w="9525">
            <a:noFill/>
            <a:miter lim="800000"/>
          </a:ln>
        </p:spPr>
        <p:txBody>
          <a:bodyPr wrap="square">
            <a:spAutoFit/>
          </a:bodyPr>
          <a:lstStyle/>
          <a:p>
            <a:r>
              <a:rPr lang="zh-CN" altLang="en-US" sz="1400">
                <a:solidFill>
                  <a:srgbClr val="BCE8F2"/>
                </a:solidFill>
                <a:latin typeface="方正兰亭黑_GBK" panose="02000000000000000000" pitchFamily="2" charset="-122"/>
                <a:ea typeface="方正兰亭黑_GBK" panose="02000000000000000000" pitchFamily="2" charset="-122"/>
                <a:sym typeface="+mn-ea"/>
              </a:rPr>
              <a:t>常用激励函数：</a:t>
            </a:r>
            <a:endParaRPr lang="zh-CN" altLang="en-US" sz="1400">
              <a:solidFill>
                <a:srgbClr val="BCE8F2"/>
              </a:solidFill>
              <a:latin typeface="方正兰亭黑_GBK" panose="02000000000000000000" pitchFamily="2" charset="-122"/>
              <a:ea typeface="方正兰亭黑_GBK" panose="02000000000000000000" pitchFamily="2" charset="-122"/>
            </a:endParaRPr>
          </a:p>
          <a:p>
            <a:r>
              <a:rPr lang="en-US" altLang="zh-CN" sz="1400">
                <a:solidFill>
                  <a:srgbClr val="BCE8F2"/>
                </a:solidFill>
                <a:latin typeface="方正兰亭黑_GBK" panose="02000000000000000000" pitchFamily="2" charset="-122"/>
                <a:ea typeface="方正兰亭黑_GBK" panose="02000000000000000000" pitchFamily="2" charset="-122"/>
              </a:rPr>
              <a:t>	</a:t>
            </a:r>
            <a:r>
              <a:rPr lang="zh-CN" altLang="en-US" sz="1400">
                <a:solidFill>
                  <a:srgbClr val="BCE8F2"/>
                </a:solidFill>
                <a:latin typeface="方正兰亭黑_GBK" panose="02000000000000000000" pitchFamily="2" charset="-122"/>
                <a:ea typeface="方正兰亭黑_GBK" panose="02000000000000000000" pitchFamily="2" charset="-122"/>
              </a:rPr>
              <a:t>sigmoid函数提到的次数太多，相信大家都知道了。数学形式很简单，是σ(x)=1/(1+e−x)，图像如下图所示，功能是把一个实数压缩至0到1之间。输入的数字非常大的时候，结果会接近1，而非常大的负数作为输入，则会得到接近0的结果。不得不说，早期的神经网络中，sigmoid函数作为激励函数使用非常之多，因为大家觉得它很好地解释了神经元受到刺激后是否被激活和向后传递的场景(从几乎没有被激活，也就是0，到完全被激活，也就是1)。</a:t>
            </a:r>
            <a:endParaRPr lang="zh-CN" altLang="en-US" sz="1400">
              <a:solidFill>
                <a:srgbClr val="BCE8F2"/>
              </a:solidFill>
              <a:latin typeface="方正兰亭黑_GBK" panose="02000000000000000000" pitchFamily="2" charset="-122"/>
              <a:ea typeface="方正兰亭黑_GBK" panose="02000000000000000000" pitchFamily="2" charset="-122"/>
            </a:endParaRPr>
          </a:p>
        </p:txBody>
      </p:sp>
      <p:pic>
        <p:nvPicPr>
          <p:cNvPr id="2" name="图片 1" descr="6"/>
          <p:cNvPicPr>
            <a:picLocks noChangeAspect="1"/>
          </p:cNvPicPr>
          <p:nvPr/>
        </p:nvPicPr>
        <p:blipFill>
          <a:blip r:embed="rId1"/>
          <a:stretch>
            <a:fillRect/>
          </a:stretch>
        </p:blipFill>
        <p:spPr>
          <a:xfrm>
            <a:off x="2817495" y="3157855"/>
            <a:ext cx="3047365" cy="1943100"/>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1000"/>
                                        <p:tgtEl>
                                          <p:spTgt spid="11266"/>
                                        </p:tgtEl>
                                      </p:cBhvr>
                                    </p:animEffect>
                                    <p:anim calcmode="lin" valueType="num">
                                      <p:cBhvr>
                                        <p:cTn id="8" dur="1000" fill="hold"/>
                                        <p:tgtEl>
                                          <p:spTgt spid="11266"/>
                                        </p:tgtEl>
                                        <p:attrNameLst>
                                          <p:attrName>ppt_x</p:attrName>
                                        </p:attrNameLst>
                                      </p:cBhvr>
                                      <p:tavLst>
                                        <p:tav tm="0">
                                          <p:val>
                                            <p:strVal val="#ppt_x"/>
                                          </p:val>
                                        </p:tav>
                                        <p:tav tm="100000">
                                          <p:val>
                                            <p:strVal val="#ppt_x"/>
                                          </p:val>
                                        </p:tav>
                                      </p:tavLst>
                                    </p:anim>
                                    <p:anim calcmode="lin" valueType="num">
                                      <p:cBhvr>
                                        <p:cTn id="9" dur="1000" fill="hold"/>
                                        <p:tgtEl>
                                          <p:spTgt spid="1126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11316"/>
                                        </p:tgtEl>
                                        <p:attrNameLst>
                                          <p:attrName>style.visibility</p:attrName>
                                        </p:attrNameLst>
                                      </p:cBhvr>
                                      <p:to>
                                        <p:strVal val="visible"/>
                                      </p:to>
                                    </p:set>
                                    <p:anim calcmode="lin" valueType="num">
                                      <p:cBhvr additive="base">
                                        <p:cTn id="13" dur="500" fill="hold"/>
                                        <p:tgtEl>
                                          <p:spTgt spid="11316"/>
                                        </p:tgtEl>
                                        <p:attrNameLst>
                                          <p:attrName>ppt_x</p:attrName>
                                        </p:attrNameLst>
                                      </p:cBhvr>
                                      <p:tavLst>
                                        <p:tav tm="0">
                                          <p:val>
                                            <p:strVal val="0-#ppt_w/2"/>
                                          </p:val>
                                        </p:tav>
                                        <p:tav tm="100000">
                                          <p:val>
                                            <p:strVal val="#ppt_x"/>
                                          </p:val>
                                        </p:tav>
                                      </p:tavLst>
                                    </p:anim>
                                    <p:anim calcmode="lin" valueType="num">
                                      <p:cBhvr additive="base">
                                        <p:cTn id="14" dur="500" fill="hold"/>
                                        <p:tgtEl>
                                          <p:spTgt spid="113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1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3"/>
          <p:cNvSpPr txBox="1">
            <a:spLocks noChangeArrowheads="1"/>
          </p:cNvSpPr>
          <p:nvPr/>
        </p:nvSpPr>
        <p:spPr bwMode="auto">
          <a:xfrm>
            <a:off x="2533976" y="38393"/>
            <a:ext cx="3876675" cy="607695"/>
          </a:xfrm>
          <a:prstGeom prst="rect">
            <a:avLst/>
          </a:prstGeom>
          <a:noFill/>
          <a:ln>
            <a:noFill/>
          </a:ln>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lang="zh-CN" altLang="en-US" dirty="0"/>
              <a:t>激励函数</a:t>
            </a:r>
            <a:endParaRPr lang="zh-CN" altLang="en-US" dirty="0"/>
          </a:p>
        </p:txBody>
      </p:sp>
      <p:sp>
        <p:nvSpPr>
          <p:cNvPr id="11316" name="TextBox 146"/>
          <p:cNvSpPr txBox="1">
            <a:spLocks noChangeArrowheads="1"/>
          </p:cNvSpPr>
          <p:nvPr/>
        </p:nvSpPr>
        <p:spPr bwMode="auto">
          <a:xfrm>
            <a:off x="695325" y="858520"/>
            <a:ext cx="7753350" cy="1168400"/>
          </a:xfrm>
          <a:prstGeom prst="rect">
            <a:avLst/>
          </a:prstGeom>
          <a:noFill/>
          <a:ln w="9525">
            <a:noFill/>
            <a:miter lim="800000"/>
          </a:ln>
        </p:spPr>
        <p:txBody>
          <a:bodyPr wrap="square">
            <a:spAutoFit/>
          </a:bodyPr>
          <a:lstStyle/>
          <a:p>
            <a:r>
              <a:rPr lang="zh-CN" altLang="en-US" sz="1400">
                <a:solidFill>
                  <a:srgbClr val="BCE8F2"/>
                </a:solidFill>
                <a:latin typeface="方正兰亭黑_GBK" panose="02000000000000000000" pitchFamily="2" charset="-122"/>
                <a:ea typeface="方正兰亭黑_GBK" panose="02000000000000000000" pitchFamily="2" charset="-122"/>
              </a:rPr>
              <a:t>常用激励函数：</a:t>
            </a:r>
            <a:endParaRPr lang="zh-CN" altLang="en-US" sz="1400">
              <a:solidFill>
                <a:srgbClr val="BCE8F2"/>
              </a:solidFill>
              <a:latin typeface="方正兰亭黑_GBK" panose="02000000000000000000" pitchFamily="2" charset="-122"/>
              <a:ea typeface="方正兰亭黑_GBK" panose="02000000000000000000" pitchFamily="2" charset="-122"/>
            </a:endParaRPr>
          </a:p>
          <a:p>
            <a:r>
              <a:rPr lang="en-US" altLang="zh-CN" sz="1400">
                <a:solidFill>
                  <a:srgbClr val="BCE8F2"/>
                </a:solidFill>
                <a:latin typeface="方正兰亭黑_GBK" panose="02000000000000000000" pitchFamily="2" charset="-122"/>
                <a:ea typeface="方正兰亭黑_GBK" panose="02000000000000000000" pitchFamily="2" charset="-122"/>
              </a:rPr>
              <a:t>	</a:t>
            </a:r>
            <a:r>
              <a:rPr lang="zh-CN" altLang="en-US" sz="1400">
                <a:solidFill>
                  <a:srgbClr val="BCE8F2"/>
                </a:solidFill>
                <a:latin typeface="方正兰亭黑_GBK" panose="02000000000000000000" pitchFamily="2" charset="-122"/>
                <a:ea typeface="方正兰亭黑_GBK" panose="02000000000000000000" pitchFamily="2" charset="-122"/>
              </a:rPr>
              <a:t>Tanh函数的图像如下图所示。它会将输入值压缩至-1到1之间，当然，它同样也有sigmoid函数里说到的第一个缺点，在很大或者很小的输入值下，神经元很容易饱和。但是它缓解了第二个缺点，它的输出是0中心化的。所以在实际应用中，tanh激励函数还是比sigmoid要用的多一些的。</a:t>
            </a:r>
            <a:endParaRPr lang="zh-CN" altLang="en-US" sz="1400">
              <a:solidFill>
                <a:srgbClr val="BCE8F2"/>
              </a:solidFill>
              <a:latin typeface="方正兰亭黑_GBK" panose="02000000000000000000" pitchFamily="2" charset="-122"/>
              <a:ea typeface="方正兰亭黑_GBK" panose="02000000000000000000" pitchFamily="2" charset="-122"/>
            </a:endParaRPr>
          </a:p>
        </p:txBody>
      </p:sp>
      <p:pic>
        <p:nvPicPr>
          <p:cNvPr id="2" name="图片 1" descr="7jpeg"/>
          <p:cNvPicPr>
            <a:picLocks noChangeAspect="1"/>
          </p:cNvPicPr>
          <p:nvPr/>
        </p:nvPicPr>
        <p:blipFill>
          <a:blip r:embed="rId1"/>
          <a:stretch>
            <a:fillRect/>
          </a:stretch>
        </p:blipFill>
        <p:spPr>
          <a:xfrm>
            <a:off x="2534285" y="2981325"/>
            <a:ext cx="3375660" cy="2131060"/>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1000"/>
                                        <p:tgtEl>
                                          <p:spTgt spid="11266"/>
                                        </p:tgtEl>
                                      </p:cBhvr>
                                    </p:animEffect>
                                    <p:anim calcmode="lin" valueType="num">
                                      <p:cBhvr>
                                        <p:cTn id="8" dur="1000" fill="hold"/>
                                        <p:tgtEl>
                                          <p:spTgt spid="11266"/>
                                        </p:tgtEl>
                                        <p:attrNameLst>
                                          <p:attrName>ppt_x</p:attrName>
                                        </p:attrNameLst>
                                      </p:cBhvr>
                                      <p:tavLst>
                                        <p:tav tm="0">
                                          <p:val>
                                            <p:strVal val="#ppt_x"/>
                                          </p:val>
                                        </p:tav>
                                        <p:tav tm="100000">
                                          <p:val>
                                            <p:strVal val="#ppt_x"/>
                                          </p:val>
                                        </p:tav>
                                      </p:tavLst>
                                    </p:anim>
                                    <p:anim calcmode="lin" valueType="num">
                                      <p:cBhvr>
                                        <p:cTn id="9" dur="1000" fill="hold"/>
                                        <p:tgtEl>
                                          <p:spTgt spid="1126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11316"/>
                                        </p:tgtEl>
                                        <p:attrNameLst>
                                          <p:attrName>style.visibility</p:attrName>
                                        </p:attrNameLst>
                                      </p:cBhvr>
                                      <p:to>
                                        <p:strVal val="visible"/>
                                      </p:to>
                                    </p:set>
                                    <p:anim calcmode="lin" valueType="num">
                                      <p:cBhvr additive="base">
                                        <p:cTn id="13" dur="500" fill="hold"/>
                                        <p:tgtEl>
                                          <p:spTgt spid="11316"/>
                                        </p:tgtEl>
                                        <p:attrNameLst>
                                          <p:attrName>ppt_x</p:attrName>
                                        </p:attrNameLst>
                                      </p:cBhvr>
                                      <p:tavLst>
                                        <p:tav tm="0">
                                          <p:val>
                                            <p:strVal val="0-#ppt_w/2"/>
                                          </p:val>
                                        </p:tav>
                                        <p:tav tm="100000">
                                          <p:val>
                                            <p:strVal val="#ppt_x"/>
                                          </p:val>
                                        </p:tav>
                                      </p:tavLst>
                                    </p:anim>
                                    <p:anim calcmode="lin" valueType="num">
                                      <p:cBhvr additive="base">
                                        <p:cTn id="14" dur="500" fill="hold"/>
                                        <p:tgtEl>
                                          <p:spTgt spid="113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16"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3"/>
          <p:cNvSpPr txBox="1">
            <a:spLocks noChangeArrowheads="1"/>
          </p:cNvSpPr>
          <p:nvPr/>
        </p:nvSpPr>
        <p:spPr bwMode="auto">
          <a:xfrm>
            <a:off x="2533976" y="38393"/>
            <a:ext cx="3876675" cy="607695"/>
          </a:xfrm>
          <a:prstGeom prst="rect">
            <a:avLst/>
          </a:prstGeom>
          <a:noFill/>
          <a:ln>
            <a:noFill/>
          </a:ln>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lang="zh-CN" altLang="en-US" dirty="0"/>
              <a:t>激励函数</a:t>
            </a:r>
            <a:endParaRPr lang="zh-CN" altLang="en-US" dirty="0"/>
          </a:p>
        </p:txBody>
      </p:sp>
      <p:sp>
        <p:nvSpPr>
          <p:cNvPr id="11316" name="TextBox 146"/>
          <p:cNvSpPr txBox="1">
            <a:spLocks noChangeArrowheads="1"/>
          </p:cNvSpPr>
          <p:nvPr/>
        </p:nvSpPr>
        <p:spPr bwMode="auto">
          <a:xfrm>
            <a:off x="695325" y="1155065"/>
            <a:ext cx="7753350" cy="953135"/>
          </a:xfrm>
          <a:prstGeom prst="rect">
            <a:avLst/>
          </a:prstGeom>
          <a:noFill/>
          <a:ln w="9525">
            <a:noFill/>
            <a:miter lim="800000"/>
          </a:ln>
        </p:spPr>
        <p:txBody>
          <a:bodyPr wrap="square">
            <a:spAutoFit/>
          </a:bodyPr>
          <a:lstStyle/>
          <a:p>
            <a:r>
              <a:rPr lang="zh-CN" altLang="en-US" sz="1400">
                <a:solidFill>
                  <a:srgbClr val="BCE8F2"/>
                </a:solidFill>
                <a:latin typeface="方正兰亭黑_GBK" panose="02000000000000000000" pitchFamily="2" charset="-122"/>
                <a:ea typeface="方正兰亭黑_GBK" panose="02000000000000000000" pitchFamily="2" charset="-122"/>
              </a:rPr>
              <a:t>常用激励函数：</a:t>
            </a:r>
            <a:endParaRPr lang="zh-CN" altLang="en-US" sz="1400">
              <a:solidFill>
                <a:srgbClr val="BCE8F2"/>
              </a:solidFill>
              <a:latin typeface="方正兰亭黑_GBK" panose="02000000000000000000" pitchFamily="2" charset="-122"/>
              <a:ea typeface="方正兰亭黑_GBK" panose="02000000000000000000" pitchFamily="2" charset="-122"/>
            </a:endParaRPr>
          </a:p>
          <a:p>
            <a:r>
              <a:rPr lang="en-US" altLang="zh-CN" sz="1400">
                <a:solidFill>
                  <a:srgbClr val="BCE8F2"/>
                </a:solidFill>
                <a:latin typeface="方正兰亭黑_GBK" panose="02000000000000000000" pitchFamily="2" charset="-122"/>
                <a:ea typeface="方正兰亭黑_GBK" panose="02000000000000000000" pitchFamily="2" charset="-122"/>
              </a:rPr>
              <a:t>	</a:t>
            </a:r>
            <a:r>
              <a:rPr lang="zh-CN" altLang="en-US" sz="1400">
                <a:solidFill>
                  <a:srgbClr val="BCE8F2"/>
                </a:solidFill>
                <a:latin typeface="方正兰亭黑_GBK" panose="02000000000000000000" pitchFamily="2" charset="-122"/>
                <a:ea typeface="方正兰亭黑_GBK" panose="02000000000000000000" pitchFamily="2" charset="-122"/>
              </a:rPr>
              <a:t>ReLU是修正线性单元(The Rectified Linear Unit)的简称，近些年使用的非常多，图像如下图所示。它对于输入x计算f(x)=max(0,x)。换言之，以0为分界线，左侧都为0，右侧是y=x这条直线。</a:t>
            </a:r>
            <a:endParaRPr lang="zh-CN" altLang="en-US" sz="1400">
              <a:solidFill>
                <a:srgbClr val="BCE8F2"/>
              </a:solidFill>
              <a:latin typeface="方正兰亭黑_GBK" panose="02000000000000000000" pitchFamily="2" charset="-122"/>
              <a:ea typeface="方正兰亭黑_GBK" panose="02000000000000000000" pitchFamily="2" charset="-122"/>
            </a:endParaRPr>
          </a:p>
        </p:txBody>
      </p:sp>
      <p:pic>
        <p:nvPicPr>
          <p:cNvPr id="3" name="图片 2" descr="8"/>
          <p:cNvPicPr>
            <a:picLocks noChangeAspect="1"/>
          </p:cNvPicPr>
          <p:nvPr/>
        </p:nvPicPr>
        <p:blipFill>
          <a:blip r:embed="rId1"/>
          <a:stretch>
            <a:fillRect/>
          </a:stretch>
        </p:blipFill>
        <p:spPr>
          <a:xfrm>
            <a:off x="2827655" y="2811780"/>
            <a:ext cx="2961640" cy="2000250"/>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1000"/>
                                        <p:tgtEl>
                                          <p:spTgt spid="11266"/>
                                        </p:tgtEl>
                                      </p:cBhvr>
                                    </p:animEffect>
                                    <p:anim calcmode="lin" valueType="num">
                                      <p:cBhvr>
                                        <p:cTn id="8" dur="1000" fill="hold"/>
                                        <p:tgtEl>
                                          <p:spTgt spid="11266"/>
                                        </p:tgtEl>
                                        <p:attrNameLst>
                                          <p:attrName>ppt_x</p:attrName>
                                        </p:attrNameLst>
                                      </p:cBhvr>
                                      <p:tavLst>
                                        <p:tav tm="0">
                                          <p:val>
                                            <p:strVal val="#ppt_x"/>
                                          </p:val>
                                        </p:tav>
                                        <p:tav tm="100000">
                                          <p:val>
                                            <p:strVal val="#ppt_x"/>
                                          </p:val>
                                        </p:tav>
                                      </p:tavLst>
                                    </p:anim>
                                    <p:anim calcmode="lin" valueType="num">
                                      <p:cBhvr>
                                        <p:cTn id="9" dur="1000" fill="hold"/>
                                        <p:tgtEl>
                                          <p:spTgt spid="1126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11316"/>
                                        </p:tgtEl>
                                        <p:attrNameLst>
                                          <p:attrName>style.visibility</p:attrName>
                                        </p:attrNameLst>
                                      </p:cBhvr>
                                      <p:to>
                                        <p:strVal val="visible"/>
                                      </p:to>
                                    </p:set>
                                    <p:anim calcmode="lin" valueType="num">
                                      <p:cBhvr additive="base">
                                        <p:cTn id="13" dur="500" fill="hold"/>
                                        <p:tgtEl>
                                          <p:spTgt spid="11316"/>
                                        </p:tgtEl>
                                        <p:attrNameLst>
                                          <p:attrName>ppt_x</p:attrName>
                                        </p:attrNameLst>
                                      </p:cBhvr>
                                      <p:tavLst>
                                        <p:tav tm="0">
                                          <p:val>
                                            <p:strVal val="0-#ppt_w/2"/>
                                          </p:val>
                                        </p:tav>
                                        <p:tav tm="100000">
                                          <p:val>
                                            <p:strVal val="#ppt_x"/>
                                          </p:val>
                                        </p:tav>
                                      </p:tavLst>
                                    </p:anim>
                                    <p:anim calcmode="lin" valueType="num">
                                      <p:cBhvr additive="base">
                                        <p:cTn id="14" dur="500" fill="hold"/>
                                        <p:tgtEl>
                                          <p:spTgt spid="113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1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3"/>
          <p:cNvSpPr txBox="1">
            <a:spLocks noChangeArrowheads="1"/>
          </p:cNvSpPr>
          <p:nvPr/>
        </p:nvSpPr>
        <p:spPr bwMode="auto">
          <a:xfrm>
            <a:off x="2533976" y="38393"/>
            <a:ext cx="3876675" cy="607695"/>
          </a:xfrm>
          <a:prstGeom prst="rect">
            <a:avLst/>
          </a:prstGeom>
          <a:noFill/>
          <a:ln>
            <a:noFill/>
          </a:ln>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lang="zh-CN" altLang="en-US" dirty="0"/>
              <a:t>神经网络</a:t>
            </a:r>
            <a:endParaRPr lang="zh-CN" altLang="en-US" dirty="0"/>
          </a:p>
        </p:txBody>
      </p:sp>
      <p:sp>
        <p:nvSpPr>
          <p:cNvPr id="11316" name="TextBox 146"/>
          <p:cNvSpPr txBox="1">
            <a:spLocks noChangeArrowheads="1"/>
          </p:cNvSpPr>
          <p:nvPr/>
        </p:nvSpPr>
        <p:spPr bwMode="auto">
          <a:xfrm>
            <a:off x="695325" y="1155065"/>
            <a:ext cx="7753350" cy="737235"/>
          </a:xfrm>
          <a:prstGeom prst="rect">
            <a:avLst/>
          </a:prstGeom>
          <a:noFill/>
          <a:ln w="9525">
            <a:noFill/>
            <a:miter lim="800000"/>
          </a:ln>
        </p:spPr>
        <p:txBody>
          <a:bodyPr wrap="square">
            <a:spAutoFit/>
          </a:bodyPr>
          <a:lstStyle/>
          <a:p>
            <a:r>
              <a:rPr lang="zh-CN" altLang="en-US" sz="1400">
                <a:solidFill>
                  <a:srgbClr val="BCE8F2"/>
                </a:solidFill>
                <a:latin typeface="方正兰亭黑_GBK" panose="02000000000000000000" pitchFamily="2" charset="-122"/>
                <a:ea typeface="方正兰亭黑_GBK" panose="02000000000000000000" pitchFamily="2" charset="-122"/>
              </a:rPr>
              <a:t>神经网络模型</a:t>
            </a:r>
            <a:endParaRPr lang="zh-CN" altLang="en-US" sz="1400">
              <a:solidFill>
                <a:srgbClr val="BCE8F2"/>
              </a:solidFill>
              <a:latin typeface="方正兰亭黑_GBK" panose="02000000000000000000" pitchFamily="2" charset="-122"/>
              <a:ea typeface="方正兰亭黑_GBK" panose="02000000000000000000" pitchFamily="2" charset="-122"/>
            </a:endParaRPr>
          </a:p>
          <a:p>
            <a:r>
              <a:rPr lang="en-US" altLang="zh-CN" sz="1400">
                <a:solidFill>
                  <a:srgbClr val="BCE8F2"/>
                </a:solidFill>
                <a:latin typeface="方正兰亭黑_GBK" panose="02000000000000000000" pitchFamily="2" charset="-122"/>
                <a:ea typeface="方正兰亭黑_GBK" panose="02000000000000000000" pitchFamily="2" charset="-122"/>
              </a:rPr>
              <a:t>	</a:t>
            </a:r>
            <a:r>
              <a:rPr lang="zh-CN" altLang="en-US" sz="1400">
                <a:solidFill>
                  <a:srgbClr val="BCE8F2"/>
                </a:solidFill>
                <a:latin typeface="方正兰亭黑_GBK" panose="02000000000000000000" pitchFamily="2" charset="-122"/>
                <a:ea typeface="方正兰亭黑_GBK" panose="02000000000000000000" pitchFamily="2" charset="-122"/>
              </a:rPr>
              <a:t>所谓神经网络就是将许多个单一“神经元”联结在一起，这样，一个“神经元”的输出就可以是另一个“神经元”的输入。例如，下图就是一个简单的神经网络：</a:t>
            </a:r>
            <a:endParaRPr lang="zh-CN" altLang="en-US" sz="1400">
              <a:solidFill>
                <a:srgbClr val="BCE8F2"/>
              </a:solidFill>
              <a:latin typeface="方正兰亭黑_GBK" panose="02000000000000000000" pitchFamily="2" charset="-122"/>
              <a:ea typeface="方正兰亭黑_GBK" panose="02000000000000000000" pitchFamily="2" charset="-122"/>
            </a:endParaRPr>
          </a:p>
        </p:txBody>
      </p:sp>
      <p:pic>
        <p:nvPicPr>
          <p:cNvPr id="2" name="图片 1" descr="11"/>
          <p:cNvPicPr>
            <a:picLocks noChangeAspect="1"/>
          </p:cNvPicPr>
          <p:nvPr/>
        </p:nvPicPr>
        <p:blipFill>
          <a:blip r:embed="rId1"/>
          <a:stretch>
            <a:fillRect/>
          </a:stretch>
        </p:blipFill>
        <p:spPr>
          <a:xfrm>
            <a:off x="2534285" y="1892300"/>
            <a:ext cx="3411855" cy="2407920"/>
          </a:xfrm>
          <a:prstGeom prst="rect">
            <a:avLst/>
          </a:prstGeom>
        </p:spPr>
      </p:pic>
      <p:sp>
        <p:nvSpPr>
          <p:cNvPr id="4" name="TextBox 146"/>
          <p:cNvSpPr txBox="1">
            <a:spLocks noChangeArrowheads="1"/>
          </p:cNvSpPr>
          <p:nvPr/>
        </p:nvSpPr>
        <p:spPr bwMode="auto">
          <a:xfrm>
            <a:off x="837565" y="4389120"/>
            <a:ext cx="7753350" cy="1383665"/>
          </a:xfrm>
          <a:prstGeom prst="rect">
            <a:avLst/>
          </a:prstGeom>
          <a:noFill/>
          <a:ln w="9525">
            <a:noFill/>
            <a:miter lim="800000"/>
          </a:ln>
        </p:spPr>
        <p:txBody>
          <a:bodyPr wrap="square">
            <a:spAutoFit/>
          </a:bodyPr>
          <a:p>
            <a:r>
              <a:rPr lang="en-US" altLang="zh-CN" sz="1400">
                <a:solidFill>
                  <a:srgbClr val="BCE8F2"/>
                </a:solidFill>
                <a:latin typeface="方正兰亭黑_GBK" panose="02000000000000000000" pitchFamily="2" charset="-122"/>
                <a:ea typeface="方正兰亭黑_GBK" panose="02000000000000000000" pitchFamily="2" charset="-122"/>
              </a:rPr>
              <a:t>       </a:t>
            </a:r>
            <a:r>
              <a:rPr lang="zh-CN" altLang="en-US" sz="1400">
                <a:solidFill>
                  <a:srgbClr val="BCE8F2"/>
                </a:solidFill>
                <a:latin typeface="方正兰亭黑_GBK" panose="02000000000000000000" pitchFamily="2" charset="-122"/>
                <a:ea typeface="方正兰亭黑_GBK" panose="02000000000000000000" pitchFamily="2" charset="-122"/>
              </a:rPr>
              <a:t>我们使用圆圈来表示神经网络的输入，标上“\textstyle +1”的圆圈被称为偏置节点，也就是截距项。神经网络最左边的一层叫做输入层，最右的一层叫做输出层（本例中，输出层只有一个节点）。中间所有节点组成的一层叫做隐藏层，因为我们不能在训练样本集中观测到它们的值。同时可以看到，以上神经网络的例子中有3个输入单元（偏置单元不计在内），3个隐藏单元及一个输出单元。</a:t>
            </a:r>
            <a:endParaRPr lang="zh-CN" altLang="en-US" sz="1400">
              <a:solidFill>
                <a:srgbClr val="BCE8F2"/>
              </a:solidFill>
              <a:latin typeface="方正兰亭黑_GBK" panose="02000000000000000000" pitchFamily="2" charset="-122"/>
              <a:ea typeface="方正兰亭黑_GBK" panose="02000000000000000000" pitchFamily="2" charset="-122"/>
            </a:endParaRPr>
          </a:p>
          <a:p>
            <a:endParaRPr lang="zh-CN" altLang="en-US" sz="1400">
              <a:solidFill>
                <a:srgbClr val="BCE8F2"/>
              </a:solidFill>
              <a:latin typeface="方正兰亭黑_GBK" panose="02000000000000000000" pitchFamily="2" charset="-122"/>
              <a:ea typeface="方正兰亭黑_GBK" panose="02000000000000000000"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1000"/>
                                        <p:tgtEl>
                                          <p:spTgt spid="11266"/>
                                        </p:tgtEl>
                                      </p:cBhvr>
                                    </p:animEffect>
                                    <p:anim calcmode="lin" valueType="num">
                                      <p:cBhvr>
                                        <p:cTn id="8" dur="1000" fill="hold"/>
                                        <p:tgtEl>
                                          <p:spTgt spid="11266"/>
                                        </p:tgtEl>
                                        <p:attrNameLst>
                                          <p:attrName>ppt_x</p:attrName>
                                        </p:attrNameLst>
                                      </p:cBhvr>
                                      <p:tavLst>
                                        <p:tav tm="0">
                                          <p:val>
                                            <p:strVal val="#ppt_x"/>
                                          </p:val>
                                        </p:tav>
                                        <p:tav tm="100000">
                                          <p:val>
                                            <p:strVal val="#ppt_x"/>
                                          </p:val>
                                        </p:tav>
                                      </p:tavLst>
                                    </p:anim>
                                    <p:anim calcmode="lin" valueType="num">
                                      <p:cBhvr>
                                        <p:cTn id="9" dur="1000" fill="hold"/>
                                        <p:tgtEl>
                                          <p:spTgt spid="1126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11316"/>
                                        </p:tgtEl>
                                        <p:attrNameLst>
                                          <p:attrName>style.visibility</p:attrName>
                                        </p:attrNameLst>
                                      </p:cBhvr>
                                      <p:to>
                                        <p:strVal val="visible"/>
                                      </p:to>
                                    </p:set>
                                    <p:anim calcmode="lin" valueType="num">
                                      <p:cBhvr additive="base">
                                        <p:cTn id="13" dur="500" fill="hold"/>
                                        <p:tgtEl>
                                          <p:spTgt spid="11316"/>
                                        </p:tgtEl>
                                        <p:attrNameLst>
                                          <p:attrName>ppt_x</p:attrName>
                                        </p:attrNameLst>
                                      </p:cBhvr>
                                      <p:tavLst>
                                        <p:tav tm="0">
                                          <p:val>
                                            <p:strVal val="0-#ppt_w/2"/>
                                          </p:val>
                                        </p:tav>
                                        <p:tav tm="100000">
                                          <p:val>
                                            <p:strVal val="#ppt_x"/>
                                          </p:val>
                                        </p:tav>
                                      </p:tavLst>
                                    </p:anim>
                                    <p:anim calcmode="lin" valueType="num">
                                      <p:cBhvr additive="base">
                                        <p:cTn id="14" dur="500" fill="hold"/>
                                        <p:tgtEl>
                                          <p:spTgt spid="11316"/>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8"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0-#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16" grpId="0" autoUpdateAnimBg="0"/>
      <p:bldP spid="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80" y="0"/>
            <a:ext cx="9131840" cy="5715000"/>
          </a:xfrm>
          <a:prstGeom prst="rect">
            <a:avLst/>
          </a:prstGeom>
        </p:spPr>
      </p:pic>
      <p:grpSp>
        <p:nvGrpSpPr>
          <p:cNvPr id="8194" name="Group 2"/>
          <p:cNvGrpSpPr/>
          <p:nvPr/>
        </p:nvGrpSpPr>
        <p:grpSpPr bwMode="auto">
          <a:xfrm>
            <a:off x="1835696" y="1777380"/>
            <a:ext cx="5196929" cy="482600"/>
            <a:chOff x="64331" y="0"/>
            <a:chExt cx="6433094" cy="482482"/>
          </a:xfrm>
          <a:gradFill>
            <a:gsLst>
              <a:gs pos="0">
                <a:schemeClr val="accent2">
                  <a:lumMod val="60000"/>
                  <a:lumOff val="40000"/>
                </a:schemeClr>
              </a:gs>
              <a:gs pos="41000">
                <a:srgbClr val="50B8EA"/>
              </a:gs>
              <a:gs pos="100000">
                <a:schemeClr val="tx2"/>
              </a:gs>
            </a:gsLst>
            <a:lin ang="5400000" scaled="1"/>
          </a:gradFill>
          <a:effectLst>
            <a:glow rad="101600">
              <a:schemeClr val="accent2">
                <a:satMod val="175000"/>
                <a:alpha val="40000"/>
              </a:schemeClr>
            </a:glow>
          </a:effectLst>
        </p:grpSpPr>
        <p:sp>
          <p:nvSpPr>
            <p:cNvPr id="6149" name="AutoShape 3"/>
            <p:cNvSpPr>
              <a:spLocks noChangeArrowheads="1"/>
            </p:cNvSpPr>
            <p:nvPr/>
          </p:nvSpPr>
          <p:spPr bwMode="auto">
            <a:xfrm>
              <a:off x="64331" y="0"/>
              <a:ext cx="6433094" cy="482482"/>
            </a:xfrm>
            <a:prstGeom prst="roundRect">
              <a:avLst>
                <a:gd name="adj" fmla="val 50000"/>
              </a:avLst>
            </a:prstGeom>
            <a:grpFill/>
            <a:ln w="12700">
              <a:solidFill>
                <a:srgbClr val="30B8D8"/>
              </a:solidFill>
              <a:miter lim="800000"/>
            </a:ln>
            <a:effectLst>
              <a:glow rad="88900">
                <a:schemeClr val="accent1">
                  <a:satMod val="175000"/>
                  <a:alpha val="30000"/>
                </a:schemeClr>
              </a:glow>
            </a:effec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endParaRPr lang="zh-CN" altLang="en-US" sz="2000" dirty="0">
                <a:solidFill>
                  <a:schemeClr val="tx2"/>
                </a:solidFill>
                <a:latin typeface="Arial" panose="020B0604020202020204" pitchFamily="34" charset="0"/>
                <a:ea typeface="方正兰亭黑_GBK" panose="02000000000000000000" pitchFamily="2" charset="-122"/>
              </a:endParaRPr>
            </a:p>
          </p:txBody>
        </p:sp>
        <p:sp>
          <p:nvSpPr>
            <p:cNvPr id="20486" name="Rectangle 13"/>
            <p:cNvSpPr>
              <a:spLocks noChangeArrowheads="1"/>
            </p:cNvSpPr>
            <p:nvPr/>
          </p:nvSpPr>
          <p:spPr bwMode="auto">
            <a:xfrm>
              <a:off x="1860562" y="31930"/>
              <a:ext cx="3106258" cy="398682"/>
            </a:xfrm>
            <a:prstGeom prst="rect">
              <a:avLst/>
            </a:prstGeom>
            <a:grpFill/>
            <a:ln w="9525">
              <a:noFill/>
              <a:miter lim="800000"/>
            </a:ln>
          </p:spPr>
          <p:txBody>
            <a:bodyPr wrap="square">
              <a:spAutoFit/>
            </a:bodyPr>
            <a:lstStyle/>
            <a:p>
              <a:pPr algn="ctr"/>
              <a:r>
                <a:rPr lang="zh-CN" altLang="en-US" sz="2000" b="1" dirty="0">
                  <a:solidFill>
                    <a:schemeClr val="bg1"/>
                  </a:solidFill>
                  <a:latin typeface="方正兰亭黑_GBK" panose="02000000000000000000" pitchFamily="2" charset="-122"/>
                  <a:ea typeface="方正兰亭黑_GBK" panose="02000000000000000000" pitchFamily="2" charset="-122"/>
                </a:rPr>
                <a:t>深度神经网络</a:t>
              </a:r>
              <a:endParaRPr lang="zh-CN" altLang="en-US" sz="2000" b="1" dirty="0">
                <a:solidFill>
                  <a:schemeClr val="bg1"/>
                </a:solidFill>
                <a:latin typeface="方正兰亭黑_GBK" panose="02000000000000000000" pitchFamily="2" charset="-122"/>
                <a:ea typeface="方正兰亭黑_GBK" panose="02000000000000000000"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500" fill="hold"/>
                                        <p:tgtEl>
                                          <p:spTgt spid="8194"/>
                                        </p:tgtEl>
                                        <p:attrNameLst>
                                          <p:attrName>ppt_w</p:attrName>
                                        </p:attrNameLst>
                                      </p:cBhvr>
                                      <p:tavLst>
                                        <p:tav tm="0">
                                          <p:val>
                                            <p:fltVal val="0"/>
                                          </p:val>
                                        </p:tav>
                                        <p:tav tm="100000">
                                          <p:val>
                                            <p:strVal val="#ppt_w"/>
                                          </p:val>
                                        </p:tav>
                                      </p:tavLst>
                                    </p:anim>
                                    <p:anim calcmode="lin" valueType="num">
                                      <p:cBhvr>
                                        <p:cTn id="8" dur="500" fill="hold"/>
                                        <p:tgtEl>
                                          <p:spTgt spid="8194"/>
                                        </p:tgtEl>
                                        <p:attrNameLst>
                                          <p:attrName>ppt_h</p:attrName>
                                        </p:attrNameLst>
                                      </p:cBhvr>
                                      <p:tavLst>
                                        <p:tav tm="0">
                                          <p:val>
                                            <p:fltVal val="0"/>
                                          </p:val>
                                        </p:tav>
                                        <p:tav tm="100000">
                                          <p:val>
                                            <p:strVal val="#ppt_h"/>
                                          </p:val>
                                        </p:tav>
                                      </p:tavLst>
                                    </p:anim>
                                  </p:childTnLst>
                                </p:cTn>
                              </p:par>
                              <p:par>
                                <p:cTn id="9" presetID="2" presetClass="entr" presetSubtype="4" fill="hold" nodeType="withEffect">
                                  <p:stCondLst>
                                    <p:cond delay="0"/>
                                  </p:stCondLst>
                                  <p:childTnLst>
                                    <p:set>
                                      <p:cBhvr>
                                        <p:cTn id="10" dur="1" fill="hold">
                                          <p:stCondLst>
                                            <p:cond delay="0"/>
                                          </p:stCondLst>
                                        </p:cTn>
                                        <p:tgtEl>
                                          <p:spTgt spid="8194"/>
                                        </p:tgtEl>
                                        <p:attrNameLst>
                                          <p:attrName>style.visibility</p:attrName>
                                        </p:attrNameLst>
                                      </p:cBhvr>
                                      <p:to>
                                        <p:strVal val="visible"/>
                                      </p:to>
                                    </p:set>
                                    <p:anim calcmode="lin" valueType="num">
                                      <p:cBhvr additive="base">
                                        <p:cTn id="11" dur="500" fill="hold"/>
                                        <p:tgtEl>
                                          <p:spTgt spid="8194"/>
                                        </p:tgtEl>
                                        <p:attrNameLst>
                                          <p:attrName>ppt_x</p:attrName>
                                        </p:attrNameLst>
                                      </p:cBhvr>
                                      <p:tavLst>
                                        <p:tav tm="0">
                                          <p:val>
                                            <p:strVal val="#ppt_x"/>
                                          </p:val>
                                        </p:tav>
                                        <p:tav tm="100000">
                                          <p:val>
                                            <p:strVal val="#ppt_x"/>
                                          </p:val>
                                        </p:tav>
                                      </p:tavLst>
                                    </p:anim>
                                    <p:anim calcmode="lin" valueType="num">
                                      <p:cBhvr additive="base">
                                        <p:cTn id="12"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6" name="TextBox 146"/>
          <p:cNvSpPr txBox="1">
            <a:spLocks noChangeArrowheads="1"/>
          </p:cNvSpPr>
          <p:nvPr/>
        </p:nvSpPr>
        <p:spPr bwMode="auto">
          <a:xfrm>
            <a:off x="695325" y="815340"/>
            <a:ext cx="7753350" cy="1599565"/>
          </a:xfrm>
          <a:prstGeom prst="rect">
            <a:avLst/>
          </a:prstGeom>
          <a:noFill/>
          <a:ln w="9525">
            <a:noFill/>
            <a:miter lim="800000"/>
          </a:ln>
        </p:spPr>
        <p:txBody>
          <a:bodyPr wrap="square">
            <a:spAutoFit/>
          </a:bodyPr>
          <a:lstStyle/>
          <a:p>
            <a:r>
              <a:rPr lang="zh-CN" altLang="en-US" sz="1400">
                <a:solidFill>
                  <a:srgbClr val="BCE8F2"/>
                </a:solidFill>
                <a:latin typeface="方正兰亭黑_GBK" panose="02000000000000000000" pitchFamily="2" charset="-122"/>
                <a:ea typeface="方正兰亭黑_GBK" panose="02000000000000000000" pitchFamily="2" charset="-122"/>
              </a:rPr>
              <a:t>DNN的基本结构：</a:t>
            </a:r>
            <a:endParaRPr lang="zh-CN" altLang="en-US" sz="1400">
              <a:solidFill>
                <a:srgbClr val="BCE8F2"/>
              </a:solidFill>
              <a:latin typeface="方正兰亭黑_GBK" panose="02000000000000000000" pitchFamily="2" charset="-122"/>
              <a:ea typeface="方正兰亭黑_GBK" panose="02000000000000000000" pitchFamily="2" charset="-122"/>
            </a:endParaRPr>
          </a:p>
          <a:p>
            <a:r>
              <a:rPr lang="zh-CN" altLang="en-US" sz="1400">
                <a:solidFill>
                  <a:srgbClr val="BCE8F2"/>
                </a:solidFill>
                <a:latin typeface="方正兰亭黑_GBK" panose="02000000000000000000" pitchFamily="2" charset="-122"/>
                <a:ea typeface="方正兰亭黑_GBK" panose="02000000000000000000" pitchFamily="2" charset="-122"/>
              </a:rPr>
              <a:t>              DNN可以理解为有很多隐藏层的神经网络。这个很多其实也没有什么度量标准, 多层神经网络和深度神经网络DNN其实也是指的一个东西，当然，DNN有时也叫做多层感知机（Multi-Layer perceptron,MLP）, 名字实在是多。后面我们讲到的神经网络都默认为DNN。</a:t>
            </a:r>
            <a:endParaRPr lang="zh-CN" altLang="en-US" sz="1400">
              <a:solidFill>
                <a:srgbClr val="BCE8F2"/>
              </a:solidFill>
              <a:latin typeface="方正兰亭黑_GBK" panose="02000000000000000000" pitchFamily="2" charset="-122"/>
              <a:ea typeface="方正兰亭黑_GBK" panose="02000000000000000000" pitchFamily="2" charset="-122"/>
            </a:endParaRPr>
          </a:p>
          <a:p>
            <a:endParaRPr lang="zh-CN" altLang="en-US" sz="1400">
              <a:solidFill>
                <a:srgbClr val="BCE8F2"/>
              </a:solidFill>
              <a:latin typeface="方正兰亭黑_GBK" panose="02000000000000000000" pitchFamily="2" charset="-122"/>
              <a:ea typeface="方正兰亭黑_GBK" panose="02000000000000000000" pitchFamily="2" charset="-122"/>
            </a:endParaRPr>
          </a:p>
          <a:p>
            <a:r>
              <a:rPr lang="zh-CN" altLang="en-US" sz="1400">
                <a:solidFill>
                  <a:srgbClr val="BCE8F2"/>
                </a:solidFill>
                <a:latin typeface="方正兰亭黑_GBK" panose="02000000000000000000" pitchFamily="2" charset="-122"/>
                <a:ea typeface="方正兰亭黑_GBK" panose="02000000000000000000" pitchFamily="2" charset="-122"/>
              </a:rPr>
              <a:t>　　　　从DNN按不同层的位置划分，DNN内部的神经网络层可以分为三类，输入层，隐藏层和输出层,如下图示例，一般来说第一层是输入层，最后一层是输出层，而中间的层数都是隐藏层。</a:t>
            </a:r>
            <a:endParaRPr lang="zh-CN" altLang="en-US" sz="1400">
              <a:solidFill>
                <a:srgbClr val="BCE8F2"/>
              </a:solidFill>
              <a:latin typeface="方正兰亭黑_GBK" panose="02000000000000000000" pitchFamily="2" charset="-122"/>
              <a:ea typeface="方正兰亭黑_GBK" panose="02000000000000000000" pitchFamily="2" charset="-122"/>
            </a:endParaRPr>
          </a:p>
        </p:txBody>
      </p:sp>
      <p:pic>
        <p:nvPicPr>
          <p:cNvPr id="2" name="图片 1" descr="12"/>
          <p:cNvPicPr>
            <a:picLocks noChangeAspect="1"/>
          </p:cNvPicPr>
          <p:nvPr/>
        </p:nvPicPr>
        <p:blipFill>
          <a:blip r:embed="rId1"/>
          <a:stretch>
            <a:fillRect/>
          </a:stretch>
        </p:blipFill>
        <p:spPr>
          <a:xfrm>
            <a:off x="1937385" y="2414905"/>
            <a:ext cx="4803140" cy="2392680"/>
          </a:xfrm>
          <a:prstGeom prst="rect">
            <a:avLst/>
          </a:prstGeom>
        </p:spPr>
      </p:pic>
      <p:sp>
        <p:nvSpPr>
          <p:cNvPr id="4" name="TextBox 146"/>
          <p:cNvSpPr txBox="1">
            <a:spLocks noChangeArrowheads="1"/>
          </p:cNvSpPr>
          <p:nvPr/>
        </p:nvSpPr>
        <p:spPr bwMode="auto">
          <a:xfrm>
            <a:off x="695325" y="4807585"/>
            <a:ext cx="7753350" cy="737235"/>
          </a:xfrm>
          <a:prstGeom prst="rect">
            <a:avLst/>
          </a:prstGeom>
          <a:noFill/>
          <a:ln w="9525">
            <a:noFill/>
            <a:miter lim="800000"/>
          </a:ln>
        </p:spPr>
        <p:txBody>
          <a:bodyPr wrap="square">
            <a:spAutoFit/>
          </a:bodyPr>
          <a:p>
            <a:r>
              <a:rPr lang="en-US" altLang="zh-CN" sz="1400">
                <a:solidFill>
                  <a:srgbClr val="BCE8F2"/>
                </a:solidFill>
                <a:latin typeface="方正兰亭黑_GBK" panose="02000000000000000000" pitchFamily="2" charset="-122"/>
                <a:ea typeface="方正兰亭黑_GBK" panose="02000000000000000000" pitchFamily="2" charset="-122"/>
              </a:rPr>
              <a:t>              </a:t>
            </a:r>
            <a:r>
              <a:rPr lang="zh-CN" altLang="en-US" sz="1400">
                <a:solidFill>
                  <a:srgbClr val="BCE8F2"/>
                </a:solidFill>
                <a:latin typeface="方正兰亭黑_GBK" panose="02000000000000000000" pitchFamily="2" charset="-122"/>
                <a:ea typeface="方正兰亭黑_GBK" panose="02000000000000000000" pitchFamily="2" charset="-122"/>
              </a:rPr>
              <a:t>层与层之间是全连接的，也就是说，第i层的任意一个神经元一定与第i+1层的任意一个神经元相连。虽然DNN看起来很复杂，但是从小的局部模型来说，还是和感知机一样，即一个线性关系z=∑wixi+b加上一个激活函数σ(z)。</a:t>
            </a:r>
            <a:endParaRPr lang="zh-CN" altLang="en-US" sz="1400">
              <a:solidFill>
                <a:srgbClr val="BCE8F2"/>
              </a:solidFill>
              <a:latin typeface="方正兰亭黑_GBK" panose="02000000000000000000" pitchFamily="2" charset="-122"/>
              <a:ea typeface="方正兰亭黑_GBK" panose="02000000000000000000"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316"/>
                                        </p:tgtEl>
                                        <p:attrNameLst>
                                          <p:attrName>style.visibility</p:attrName>
                                        </p:attrNameLst>
                                      </p:cBhvr>
                                      <p:to>
                                        <p:strVal val="visible"/>
                                      </p:to>
                                    </p:set>
                                    <p:anim calcmode="lin" valueType="num">
                                      <p:cBhvr additive="base">
                                        <p:cTn id="7" dur="500" fill="hold"/>
                                        <p:tgtEl>
                                          <p:spTgt spid="11316"/>
                                        </p:tgtEl>
                                        <p:attrNameLst>
                                          <p:attrName>ppt_x</p:attrName>
                                        </p:attrNameLst>
                                      </p:cBhvr>
                                      <p:tavLst>
                                        <p:tav tm="0">
                                          <p:val>
                                            <p:strVal val="0-#ppt_w/2"/>
                                          </p:val>
                                        </p:tav>
                                        <p:tav tm="100000">
                                          <p:val>
                                            <p:strVal val="#ppt_x"/>
                                          </p:val>
                                        </p:tav>
                                      </p:tavLst>
                                    </p:anim>
                                    <p:anim calcmode="lin" valueType="num">
                                      <p:cBhvr additive="base">
                                        <p:cTn id="8" dur="500" fill="hold"/>
                                        <p:tgtEl>
                                          <p:spTgt spid="113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16" grpId="0" autoUpdateAnimBg="0"/>
      <p:bldP spid="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80" y="0"/>
            <a:ext cx="9131840" cy="5715000"/>
          </a:xfrm>
          <a:prstGeom prst="rect">
            <a:avLst/>
          </a:prstGeom>
        </p:spPr>
      </p:pic>
      <p:grpSp>
        <p:nvGrpSpPr>
          <p:cNvPr id="8194" name="Group 2"/>
          <p:cNvGrpSpPr/>
          <p:nvPr/>
        </p:nvGrpSpPr>
        <p:grpSpPr bwMode="auto">
          <a:xfrm>
            <a:off x="1835696" y="1777380"/>
            <a:ext cx="5196929" cy="482600"/>
            <a:chOff x="64331" y="0"/>
            <a:chExt cx="6433094" cy="482482"/>
          </a:xfrm>
          <a:gradFill>
            <a:gsLst>
              <a:gs pos="0">
                <a:schemeClr val="accent2">
                  <a:lumMod val="60000"/>
                  <a:lumOff val="40000"/>
                </a:schemeClr>
              </a:gs>
              <a:gs pos="41000">
                <a:srgbClr val="50B8EA"/>
              </a:gs>
              <a:gs pos="100000">
                <a:schemeClr val="tx2"/>
              </a:gs>
            </a:gsLst>
            <a:lin ang="5400000" scaled="1"/>
          </a:gradFill>
          <a:effectLst>
            <a:glow rad="101600">
              <a:schemeClr val="accent2">
                <a:satMod val="175000"/>
                <a:alpha val="40000"/>
              </a:schemeClr>
            </a:glow>
          </a:effectLst>
        </p:grpSpPr>
        <p:sp>
          <p:nvSpPr>
            <p:cNvPr id="6149" name="AutoShape 3"/>
            <p:cNvSpPr>
              <a:spLocks noChangeArrowheads="1"/>
            </p:cNvSpPr>
            <p:nvPr/>
          </p:nvSpPr>
          <p:spPr bwMode="auto">
            <a:xfrm>
              <a:off x="64331" y="0"/>
              <a:ext cx="6433094" cy="482482"/>
            </a:xfrm>
            <a:prstGeom prst="roundRect">
              <a:avLst>
                <a:gd name="adj" fmla="val 50000"/>
              </a:avLst>
            </a:prstGeom>
            <a:grpFill/>
            <a:ln w="12700">
              <a:solidFill>
                <a:srgbClr val="30B8D8"/>
              </a:solidFill>
              <a:miter lim="800000"/>
            </a:ln>
            <a:effectLst>
              <a:glow rad="88900">
                <a:schemeClr val="accent1">
                  <a:satMod val="175000"/>
                  <a:alpha val="30000"/>
                </a:schemeClr>
              </a:glow>
            </a:effec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endParaRPr lang="zh-CN" altLang="en-US" sz="2000" dirty="0">
                <a:solidFill>
                  <a:schemeClr val="tx2"/>
                </a:solidFill>
                <a:latin typeface="Arial" panose="020B0604020202020204" pitchFamily="34" charset="0"/>
                <a:ea typeface="方正兰亭黑_GBK" panose="02000000000000000000" pitchFamily="2" charset="-122"/>
              </a:endParaRPr>
            </a:p>
          </p:txBody>
        </p:sp>
        <p:sp>
          <p:nvSpPr>
            <p:cNvPr id="20486" name="Rectangle 13"/>
            <p:cNvSpPr>
              <a:spLocks noChangeArrowheads="1"/>
            </p:cNvSpPr>
            <p:nvPr/>
          </p:nvSpPr>
          <p:spPr bwMode="auto">
            <a:xfrm>
              <a:off x="1860441" y="31742"/>
              <a:ext cx="3417719" cy="398682"/>
            </a:xfrm>
            <a:prstGeom prst="rect">
              <a:avLst/>
            </a:prstGeom>
            <a:grpFill/>
            <a:ln w="9525">
              <a:noFill/>
              <a:miter lim="800000"/>
            </a:ln>
          </p:spPr>
          <p:txBody>
            <a:bodyPr wrap="square">
              <a:spAutoFit/>
            </a:bodyPr>
            <a:lstStyle/>
            <a:p>
              <a:pPr algn="ctr"/>
              <a:r>
                <a:rPr lang="zh-CN" altLang="en-US" sz="2000" b="1" dirty="0">
                  <a:solidFill>
                    <a:schemeClr val="bg1"/>
                  </a:solidFill>
                  <a:latin typeface="方正兰亭黑_GBK" panose="02000000000000000000" pitchFamily="2" charset="-122"/>
                  <a:ea typeface="方正兰亭黑_GBK" panose="02000000000000000000" pitchFamily="2" charset="-122"/>
                </a:rPr>
                <a:t>深度学习为什么这么强</a:t>
              </a:r>
              <a:endParaRPr lang="zh-CN" altLang="en-US" sz="2000" b="1" dirty="0">
                <a:solidFill>
                  <a:schemeClr val="bg1"/>
                </a:solidFill>
                <a:latin typeface="方正兰亭黑_GBK" panose="02000000000000000000" pitchFamily="2" charset="-122"/>
                <a:ea typeface="方正兰亭黑_GBK" panose="02000000000000000000"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500" fill="hold"/>
                                        <p:tgtEl>
                                          <p:spTgt spid="8194"/>
                                        </p:tgtEl>
                                        <p:attrNameLst>
                                          <p:attrName>ppt_w</p:attrName>
                                        </p:attrNameLst>
                                      </p:cBhvr>
                                      <p:tavLst>
                                        <p:tav tm="0">
                                          <p:val>
                                            <p:fltVal val="0"/>
                                          </p:val>
                                        </p:tav>
                                        <p:tav tm="100000">
                                          <p:val>
                                            <p:strVal val="#ppt_w"/>
                                          </p:val>
                                        </p:tav>
                                      </p:tavLst>
                                    </p:anim>
                                    <p:anim calcmode="lin" valueType="num">
                                      <p:cBhvr>
                                        <p:cTn id="8" dur="500" fill="hold"/>
                                        <p:tgtEl>
                                          <p:spTgt spid="8194"/>
                                        </p:tgtEl>
                                        <p:attrNameLst>
                                          <p:attrName>ppt_h</p:attrName>
                                        </p:attrNameLst>
                                      </p:cBhvr>
                                      <p:tavLst>
                                        <p:tav tm="0">
                                          <p:val>
                                            <p:fltVal val="0"/>
                                          </p:val>
                                        </p:tav>
                                        <p:tav tm="100000">
                                          <p:val>
                                            <p:strVal val="#ppt_h"/>
                                          </p:val>
                                        </p:tav>
                                      </p:tavLst>
                                    </p:anim>
                                  </p:childTnLst>
                                </p:cTn>
                              </p:par>
                              <p:par>
                                <p:cTn id="9" presetID="2" presetClass="entr" presetSubtype="4" fill="hold" nodeType="withEffect">
                                  <p:stCondLst>
                                    <p:cond delay="0"/>
                                  </p:stCondLst>
                                  <p:childTnLst>
                                    <p:set>
                                      <p:cBhvr>
                                        <p:cTn id="10" dur="1" fill="hold">
                                          <p:stCondLst>
                                            <p:cond delay="0"/>
                                          </p:stCondLst>
                                        </p:cTn>
                                        <p:tgtEl>
                                          <p:spTgt spid="8194"/>
                                        </p:tgtEl>
                                        <p:attrNameLst>
                                          <p:attrName>style.visibility</p:attrName>
                                        </p:attrNameLst>
                                      </p:cBhvr>
                                      <p:to>
                                        <p:strVal val="visible"/>
                                      </p:to>
                                    </p:set>
                                    <p:anim calcmode="lin" valueType="num">
                                      <p:cBhvr additive="base">
                                        <p:cTn id="11" dur="500" fill="hold"/>
                                        <p:tgtEl>
                                          <p:spTgt spid="8194"/>
                                        </p:tgtEl>
                                        <p:attrNameLst>
                                          <p:attrName>ppt_x</p:attrName>
                                        </p:attrNameLst>
                                      </p:cBhvr>
                                      <p:tavLst>
                                        <p:tav tm="0">
                                          <p:val>
                                            <p:strVal val="#ppt_x"/>
                                          </p:val>
                                        </p:tav>
                                        <p:tav tm="100000">
                                          <p:val>
                                            <p:strVal val="#ppt_x"/>
                                          </p:val>
                                        </p:tav>
                                      </p:tavLst>
                                    </p:anim>
                                    <p:anim calcmode="lin" valueType="num">
                                      <p:cBhvr additive="base">
                                        <p:cTn id="12"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3"/>
          <p:cNvSpPr txBox="1">
            <a:spLocks noChangeArrowheads="1"/>
          </p:cNvSpPr>
          <p:nvPr/>
        </p:nvSpPr>
        <p:spPr bwMode="auto">
          <a:xfrm>
            <a:off x="2500956" y="587033"/>
            <a:ext cx="3876675" cy="607695"/>
          </a:xfrm>
          <a:prstGeom prst="rect">
            <a:avLst/>
          </a:prstGeom>
          <a:noFill/>
          <a:ln>
            <a:noFill/>
          </a:ln>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lang="zh-CN" altLang="en-US" dirty="0"/>
              <a:t>不用再提取特征</a:t>
            </a:r>
            <a:endParaRPr lang="zh-CN" altLang="en-US" dirty="0"/>
          </a:p>
        </p:txBody>
      </p:sp>
      <p:sp>
        <p:nvSpPr>
          <p:cNvPr id="11316" name="TextBox 146"/>
          <p:cNvSpPr txBox="1">
            <a:spLocks noChangeArrowheads="1"/>
          </p:cNvSpPr>
          <p:nvPr/>
        </p:nvSpPr>
        <p:spPr bwMode="auto">
          <a:xfrm>
            <a:off x="695325" y="1193800"/>
            <a:ext cx="7018020" cy="1599565"/>
          </a:xfrm>
          <a:prstGeom prst="rect">
            <a:avLst/>
          </a:prstGeom>
          <a:noFill/>
          <a:ln w="9525">
            <a:noFill/>
            <a:miter lim="800000"/>
          </a:ln>
        </p:spPr>
        <p:txBody>
          <a:bodyPr wrap="square">
            <a:spAutoFit/>
          </a:bodyPr>
          <a:lstStyle/>
          <a:p>
            <a:r>
              <a:rPr lang="en-US" altLang="zh-CN" sz="1400">
                <a:solidFill>
                  <a:srgbClr val="BCE8F2"/>
                </a:solidFill>
                <a:latin typeface="方正兰亭黑_GBK" panose="02000000000000000000" pitchFamily="2" charset="-122"/>
                <a:ea typeface="方正兰亭黑_GBK" panose="02000000000000000000" pitchFamily="2" charset="-122"/>
              </a:rPr>
              <a:t>	</a:t>
            </a:r>
            <a:r>
              <a:rPr lang="zh-CN" altLang="en-US" sz="1400">
                <a:solidFill>
                  <a:srgbClr val="BCE8F2"/>
                </a:solidFill>
                <a:latin typeface="方正兰亭黑_GBK" panose="02000000000000000000" pitchFamily="2" charset="-122"/>
                <a:ea typeface="方正兰亭黑_GBK" panose="02000000000000000000" pitchFamily="2" charset="-122"/>
              </a:rPr>
              <a:t>在传统机器学习中使用的分类器模型中，提取特征值是一个非常重要的前置工作，也就是人类在驱使这些分类器开始训练之前，先要把大量的样本数据整理处理，</a:t>
            </a:r>
            <a:r>
              <a:rPr lang="en-US" altLang="zh-CN" sz="1400">
                <a:solidFill>
                  <a:srgbClr val="BCE8F2"/>
                </a:solidFill>
                <a:latin typeface="方正兰亭黑_GBK" panose="02000000000000000000" pitchFamily="2" charset="-122"/>
                <a:ea typeface="方正兰亭黑_GBK" panose="02000000000000000000" pitchFamily="2" charset="-122"/>
              </a:rPr>
              <a:t>“</a:t>
            </a:r>
            <a:r>
              <a:rPr lang="zh-CN" altLang="en-US" sz="1400">
                <a:solidFill>
                  <a:srgbClr val="BCE8F2"/>
                </a:solidFill>
                <a:latin typeface="方正兰亭黑_GBK" panose="02000000000000000000" pitchFamily="2" charset="-122"/>
                <a:ea typeface="方正兰亭黑_GBK" panose="02000000000000000000" pitchFamily="2" charset="-122"/>
              </a:rPr>
              <a:t>干干净净</a:t>
            </a:r>
            <a:r>
              <a:rPr lang="en-US" altLang="zh-CN" sz="1400">
                <a:solidFill>
                  <a:srgbClr val="BCE8F2"/>
                </a:solidFill>
                <a:latin typeface="方正兰亭黑_GBK" panose="02000000000000000000" pitchFamily="2" charset="-122"/>
                <a:ea typeface="方正兰亭黑_GBK" panose="02000000000000000000" pitchFamily="2" charset="-122"/>
              </a:rPr>
              <a:t>”</a:t>
            </a:r>
            <a:r>
              <a:rPr lang="zh-CN" altLang="en-US" sz="1400">
                <a:solidFill>
                  <a:srgbClr val="BCE8F2"/>
                </a:solidFill>
                <a:latin typeface="方正兰亭黑_GBK" panose="02000000000000000000" pitchFamily="2" charset="-122"/>
                <a:ea typeface="方正兰亭黑_GBK" panose="02000000000000000000" pitchFamily="2" charset="-122"/>
              </a:rPr>
              <a:t>地提取其中能够清晰量化的数据维度。然而在神经网络中，由于巨量的线性分类器的堆叠（并行和串行）以及卷积网络的使用，它对噪声的忍耐能力、对多通道数据上投射出来的不同特征偏向的敏感程度会自动重视或者忽略。这样我们在处理的时候，人类所需要的技巧就没有那么高要求了，也就是我们通常说所的</a:t>
            </a:r>
            <a:r>
              <a:rPr lang="en-US" altLang="zh-CN" sz="1400">
                <a:solidFill>
                  <a:srgbClr val="BCE8F2"/>
                </a:solidFill>
                <a:latin typeface="方正兰亭黑_GBK" panose="02000000000000000000" pitchFamily="2" charset="-122"/>
                <a:ea typeface="方正兰亭黑_GBK" panose="02000000000000000000" pitchFamily="2" charset="-122"/>
              </a:rPr>
              <a:t>End-to-End</a:t>
            </a:r>
            <a:r>
              <a:rPr lang="zh-CN" altLang="en-US" sz="1400">
                <a:solidFill>
                  <a:srgbClr val="BCE8F2"/>
                </a:solidFill>
                <a:latin typeface="方正兰亭黑_GBK" panose="02000000000000000000" pitchFamily="2" charset="-122"/>
                <a:ea typeface="方正兰亭黑_GBK" panose="02000000000000000000" pitchFamily="2" charset="-122"/>
              </a:rPr>
              <a:t>的训练方式。</a:t>
            </a:r>
            <a:endParaRPr lang="zh-CN" altLang="en-US" sz="1400">
              <a:solidFill>
                <a:srgbClr val="BCE8F2"/>
              </a:solidFill>
              <a:latin typeface="方正兰亭黑_GBK" panose="02000000000000000000" pitchFamily="2" charset="-122"/>
              <a:ea typeface="方正兰亭黑_GBK" panose="02000000000000000000" pitchFamily="2" charset="-122"/>
            </a:endParaRPr>
          </a:p>
        </p:txBody>
      </p:sp>
      <p:sp>
        <p:nvSpPr>
          <p:cNvPr id="2" name="TextBox 13"/>
          <p:cNvSpPr txBox="1">
            <a:spLocks noChangeArrowheads="1"/>
          </p:cNvSpPr>
          <p:nvPr/>
        </p:nvSpPr>
        <p:spPr bwMode="auto">
          <a:xfrm>
            <a:off x="2501265" y="3061335"/>
            <a:ext cx="3898265" cy="607695"/>
          </a:xfrm>
          <a:prstGeom prst="rect">
            <a:avLst/>
          </a:prstGeom>
          <a:noFill/>
          <a:ln>
            <a:noFill/>
          </a:ln>
        </p:spPr>
        <p:txBody>
          <a:bodyPr wrap="square">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lang="zh-CN" altLang="en-US" dirty="0"/>
              <a:t>处理线性不可分</a:t>
            </a:r>
            <a:endParaRPr lang="zh-CN" altLang="en-US" dirty="0"/>
          </a:p>
        </p:txBody>
      </p:sp>
      <p:sp>
        <p:nvSpPr>
          <p:cNvPr id="4" name="TextBox 146"/>
          <p:cNvSpPr txBox="1">
            <a:spLocks noChangeArrowheads="1"/>
          </p:cNvSpPr>
          <p:nvPr/>
        </p:nvSpPr>
        <p:spPr bwMode="auto">
          <a:xfrm>
            <a:off x="847725" y="3865880"/>
            <a:ext cx="6963410" cy="1168400"/>
          </a:xfrm>
          <a:prstGeom prst="rect">
            <a:avLst/>
          </a:prstGeom>
          <a:noFill/>
          <a:ln w="9525">
            <a:noFill/>
            <a:miter lim="800000"/>
          </a:ln>
        </p:spPr>
        <p:txBody>
          <a:bodyPr wrap="square">
            <a:spAutoFit/>
          </a:bodyPr>
          <a:p>
            <a:r>
              <a:rPr lang="en-US" altLang="zh-CN" sz="1400">
                <a:solidFill>
                  <a:srgbClr val="BCE8F2"/>
                </a:solidFill>
                <a:latin typeface="方正兰亭黑_GBK" panose="02000000000000000000" pitchFamily="2" charset="-122"/>
                <a:ea typeface="方正兰亭黑_GBK" panose="02000000000000000000" pitchFamily="2" charset="-122"/>
              </a:rPr>
              <a:t>	</a:t>
            </a:r>
            <a:r>
              <a:rPr lang="zh-CN" altLang="en-US" sz="1400">
                <a:solidFill>
                  <a:srgbClr val="BCE8F2"/>
                </a:solidFill>
                <a:latin typeface="方正兰亭黑_GBK" panose="02000000000000000000" pitchFamily="2" charset="-122"/>
                <a:ea typeface="方正兰亭黑_GBK" panose="02000000000000000000" pitchFamily="2" charset="-122"/>
              </a:rPr>
              <a:t>神经网络还有一个最神奇的地方，那就是用大量的线性分类器的堆叠使得整个模型可以将线性不可分的问题变得可分。</a:t>
            </a:r>
            <a:endParaRPr lang="zh-CN" altLang="en-US" sz="1400">
              <a:solidFill>
                <a:srgbClr val="BCE8F2"/>
              </a:solidFill>
              <a:latin typeface="方正兰亭黑_GBK" panose="02000000000000000000" pitchFamily="2" charset="-122"/>
              <a:ea typeface="方正兰亭黑_GBK" panose="02000000000000000000" pitchFamily="2" charset="-122"/>
            </a:endParaRPr>
          </a:p>
          <a:p>
            <a:r>
              <a:rPr lang="en-US" altLang="zh-CN" sz="1400">
                <a:solidFill>
                  <a:srgbClr val="BCE8F2"/>
                </a:solidFill>
                <a:latin typeface="方正兰亭黑_GBK" panose="02000000000000000000" pitchFamily="2" charset="-122"/>
                <a:ea typeface="方正兰亭黑_GBK" panose="02000000000000000000" pitchFamily="2" charset="-122"/>
              </a:rPr>
              <a:t>	</a:t>
            </a:r>
            <a:r>
              <a:rPr lang="zh-CN" altLang="en-US" sz="1400">
                <a:solidFill>
                  <a:srgbClr val="BCE8F2"/>
                </a:solidFill>
                <a:latin typeface="方正兰亭黑_GBK" panose="02000000000000000000" pitchFamily="2" charset="-122"/>
                <a:ea typeface="方正兰亭黑_GBK" panose="02000000000000000000" pitchFamily="2" charset="-122"/>
              </a:rPr>
              <a:t>随着维度的加大，深度的加深，所能描述的分类器的复杂程度也会随之增加，所以传统分类模型中无法通过简单的线性分类器和非线性分类器处理的复杂学习场景就能够通过海量分类器的叠加来实现。</a:t>
            </a:r>
            <a:endParaRPr lang="zh-CN" altLang="en-US" sz="1400">
              <a:solidFill>
                <a:srgbClr val="BCE8F2"/>
              </a:solidFill>
              <a:latin typeface="方正兰亭黑_GBK" panose="02000000000000000000" pitchFamily="2" charset="-122"/>
              <a:ea typeface="方正兰亭黑_GBK" panose="02000000000000000000"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1000"/>
                                        <p:tgtEl>
                                          <p:spTgt spid="11266"/>
                                        </p:tgtEl>
                                      </p:cBhvr>
                                    </p:animEffect>
                                    <p:anim calcmode="lin" valueType="num">
                                      <p:cBhvr>
                                        <p:cTn id="8" dur="1000" fill="hold"/>
                                        <p:tgtEl>
                                          <p:spTgt spid="11266"/>
                                        </p:tgtEl>
                                        <p:attrNameLst>
                                          <p:attrName>ppt_x</p:attrName>
                                        </p:attrNameLst>
                                      </p:cBhvr>
                                      <p:tavLst>
                                        <p:tav tm="0">
                                          <p:val>
                                            <p:strVal val="#ppt_x"/>
                                          </p:val>
                                        </p:tav>
                                        <p:tav tm="100000">
                                          <p:val>
                                            <p:strVal val="#ppt_x"/>
                                          </p:val>
                                        </p:tav>
                                      </p:tavLst>
                                    </p:anim>
                                    <p:anim calcmode="lin" valueType="num">
                                      <p:cBhvr>
                                        <p:cTn id="9" dur="1000" fill="hold"/>
                                        <p:tgtEl>
                                          <p:spTgt spid="1126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11316"/>
                                        </p:tgtEl>
                                        <p:attrNameLst>
                                          <p:attrName>style.visibility</p:attrName>
                                        </p:attrNameLst>
                                      </p:cBhvr>
                                      <p:to>
                                        <p:strVal val="visible"/>
                                      </p:to>
                                    </p:set>
                                    <p:anim calcmode="lin" valueType="num">
                                      <p:cBhvr additive="base">
                                        <p:cTn id="13" dur="500" fill="hold"/>
                                        <p:tgtEl>
                                          <p:spTgt spid="11316"/>
                                        </p:tgtEl>
                                        <p:attrNameLst>
                                          <p:attrName>ppt_x</p:attrName>
                                        </p:attrNameLst>
                                      </p:cBhvr>
                                      <p:tavLst>
                                        <p:tav tm="0">
                                          <p:val>
                                            <p:strVal val="0-#ppt_w/2"/>
                                          </p:val>
                                        </p:tav>
                                        <p:tav tm="100000">
                                          <p:val>
                                            <p:strVal val="#ppt_x"/>
                                          </p:val>
                                        </p:tav>
                                      </p:tavLst>
                                    </p:anim>
                                    <p:anim calcmode="lin" valueType="num">
                                      <p:cBhvr additive="base">
                                        <p:cTn id="14" dur="500" fill="hold"/>
                                        <p:tgtEl>
                                          <p:spTgt spid="113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16" grpId="0" autoUpdateAnimBg="0"/>
      <p:bldP spid="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80" y="0"/>
            <a:ext cx="9131840" cy="5715000"/>
          </a:xfrm>
          <a:prstGeom prst="rect">
            <a:avLst/>
          </a:prstGeom>
        </p:spPr>
      </p:pic>
      <p:sp>
        <p:nvSpPr>
          <p:cNvPr id="897" name="矩形 896"/>
          <p:cNvSpPr/>
          <p:nvPr/>
        </p:nvSpPr>
        <p:spPr>
          <a:xfrm>
            <a:off x="4626324" y="2178885"/>
            <a:ext cx="3416320" cy="1015663"/>
          </a:xfrm>
          <a:prstGeom prst="rect">
            <a:avLst/>
          </a:prstGeom>
          <a:noFill/>
          <a:ln>
            <a:noFill/>
          </a:ln>
        </p:spPr>
        <p:txBody>
          <a:bodyPr wrap="none">
            <a:spAutoFit/>
          </a:bodyPr>
          <a:lstStyle/>
          <a:p>
            <a:pPr algn="ctr">
              <a:defRPr/>
            </a:pPr>
            <a:r>
              <a:rPr lang="zh-CN" altLang="en-US" sz="6000" b="1" spc="300" dirty="0">
                <a:solidFill>
                  <a:schemeClr val="accent3">
                    <a:lumMod val="60000"/>
                    <a:lumOff val="40000"/>
                  </a:schemeClr>
                </a:solidFill>
                <a:effectLst>
                  <a:glow rad="127000">
                    <a:schemeClr val="accent1">
                      <a:satMod val="175000"/>
                      <a:alpha val="30000"/>
                    </a:schemeClr>
                  </a:glow>
                </a:effectLst>
                <a:latin typeface="方正兰亭中粗黑_GBK" panose="02000000000000000000" pitchFamily="2" charset="-122"/>
                <a:ea typeface="方正兰亭中粗黑_GBK" panose="02000000000000000000" pitchFamily="2" charset="-122"/>
              </a:rPr>
              <a:t>感谢聆听</a:t>
            </a:r>
            <a:endParaRPr lang="zh-CN" altLang="en-US" sz="6000" b="1" spc="300" dirty="0">
              <a:solidFill>
                <a:schemeClr val="accent3">
                  <a:lumMod val="60000"/>
                  <a:lumOff val="40000"/>
                </a:schemeClr>
              </a:solidFill>
              <a:effectLst>
                <a:glow rad="127000">
                  <a:schemeClr val="accent1">
                    <a:satMod val="175000"/>
                    <a:alpha val="30000"/>
                  </a:schemeClr>
                </a:glow>
              </a:effectLst>
              <a:latin typeface="方正兰亭中粗黑_GBK" panose="02000000000000000000" pitchFamily="2" charset="-122"/>
              <a:ea typeface="方正兰亭中粗黑_GBK" panose="02000000000000000000" pitchFamily="2" charset="-122"/>
            </a:endParaRPr>
          </a:p>
        </p:txBody>
      </p:sp>
      <p:sp>
        <p:nvSpPr>
          <p:cNvPr id="898" name="矩形 897"/>
          <p:cNvSpPr/>
          <p:nvPr/>
        </p:nvSpPr>
        <p:spPr>
          <a:xfrm>
            <a:off x="5446031" y="1479342"/>
            <a:ext cx="1692275" cy="400050"/>
          </a:xfrm>
          <a:prstGeom prst="rect">
            <a:avLst/>
          </a:prstGeom>
          <a:ln>
            <a:noFill/>
          </a:ln>
        </p:spPr>
        <p:txBody>
          <a:bodyPr wrap="none">
            <a:spAutoFit/>
          </a:bodyPr>
          <a:lstStyle/>
          <a:p>
            <a:pPr algn="ctr">
              <a:defRPr/>
            </a:pPr>
            <a:r>
              <a:rPr lang="en-US" altLang="zh-CN" sz="2000" dirty="0">
                <a:solidFill>
                  <a:schemeClr val="accent3">
                    <a:lumMod val="40000"/>
                    <a:lumOff val="60000"/>
                  </a:schemeClr>
                </a:solidFill>
                <a:latin typeface="方正兰亭中黑_GBK" panose="02000000000000000000" pitchFamily="2" charset="-122"/>
                <a:ea typeface="方正兰亭中黑_GBK" panose="02000000000000000000" pitchFamily="2" charset="-122"/>
              </a:rPr>
              <a:t>Thank you!</a:t>
            </a:r>
            <a:endParaRPr lang="zh-CN" altLang="en-US" sz="2000" dirty="0">
              <a:solidFill>
                <a:schemeClr val="accent3">
                  <a:lumMod val="40000"/>
                  <a:lumOff val="60000"/>
                </a:schemeClr>
              </a:solidFill>
              <a:latin typeface="方正兰亭中黑_GBK" panose="02000000000000000000" pitchFamily="2" charset="-122"/>
              <a:ea typeface="方正兰亭中黑_GBK" panose="02000000000000000000" pitchFamily="2" charset="-122"/>
            </a:endParaRPr>
          </a:p>
        </p:txBody>
      </p:sp>
      <p:pic>
        <p:nvPicPr>
          <p:cNvPr id="134" name="图片 133"/>
          <p:cNvPicPr>
            <a:picLocks noChangeAspect="1"/>
          </p:cNvPicPr>
          <p:nvPr/>
        </p:nvPicPr>
        <p:blipFill>
          <a:blip r:embed="rId2"/>
          <a:srcRect/>
          <a:stretch>
            <a:fillRect/>
          </a:stretch>
        </p:blipFill>
        <p:spPr bwMode="auto">
          <a:xfrm>
            <a:off x="0" y="4148138"/>
            <a:ext cx="9144000" cy="1566862"/>
          </a:xfrm>
          <a:prstGeom prst="rect">
            <a:avLst/>
          </a:prstGeom>
          <a:noFill/>
          <a:ln w="9525">
            <a:noFill/>
            <a:miter lim="800000"/>
            <a:headEnd/>
            <a:tailEnd/>
          </a:ln>
        </p:spPr>
      </p:pic>
      <p:grpSp>
        <p:nvGrpSpPr>
          <p:cNvPr id="171" name="组合 170"/>
          <p:cNvGrpSpPr/>
          <p:nvPr/>
        </p:nvGrpSpPr>
        <p:grpSpPr bwMode="auto">
          <a:xfrm>
            <a:off x="-357188" y="303213"/>
            <a:ext cx="9779001" cy="3984625"/>
            <a:chOff x="-717603" y="303795"/>
            <a:chExt cx="9779403" cy="3983462"/>
          </a:xfrm>
        </p:grpSpPr>
        <p:sp>
          <p:nvSpPr>
            <p:cNvPr id="61447" name="Freeform 5796"/>
            <p:cNvSpPr/>
            <p:nvPr/>
          </p:nvSpPr>
          <p:spPr bwMode="auto">
            <a:xfrm>
              <a:off x="8195397" y="1683070"/>
              <a:ext cx="59752" cy="62243"/>
            </a:xfrm>
            <a:custGeom>
              <a:avLst/>
              <a:gdLst>
                <a:gd name="T0" fmla="*/ 2490 w 24"/>
                <a:gd name="T1" fmla="*/ 0 h 25"/>
                <a:gd name="T2" fmla="*/ 29876 w 24"/>
                <a:gd name="T3" fmla="*/ 27387 h 25"/>
                <a:gd name="T4" fmla="*/ 59752 w 24"/>
                <a:gd name="T5" fmla="*/ 4979 h 25"/>
                <a:gd name="T6" fmla="*/ 34855 w 24"/>
                <a:gd name="T7" fmla="*/ 32366 h 25"/>
                <a:gd name="T8" fmla="*/ 59752 w 24"/>
                <a:gd name="T9" fmla="*/ 62243 h 25"/>
                <a:gd name="T10" fmla="*/ 29876 w 24"/>
                <a:gd name="T11" fmla="*/ 37346 h 25"/>
                <a:gd name="T12" fmla="*/ 0 w 24"/>
                <a:gd name="T13" fmla="*/ 62243 h 25"/>
                <a:gd name="T14" fmla="*/ 24897 w 24"/>
                <a:gd name="T15" fmla="*/ 32366 h 25"/>
                <a:gd name="T16" fmla="*/ 2490 w 24"/>
                <a:gd name="T17" fmla="*/ 0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5"/>
                <a:gd name="T29" fmla="*/ 24 w 24"/>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5">
                  <a:moveTo>
                    <a:pt x="1" y="0"/>
                  </a:moveTo>
                  <a:lnTo>
                    <a:pt x="12" y="11"/>
                  </a:lnTo>
                  <a:lnTo>
                    <a:pt x="24" y="2"/>
                  </a:lnTo>
                  <a:lnTo>
                    <a:pt x="14" y="13"/>
                  </a:lnTo>
                  <a:lnTo>
                    <a:pt x="24" y="25"/>
                  </a:lnTo>
                  <a:lnTo>
                    <a:pt x="12" y="15"/>
                  </a:lnTo>
                  <a:lnTo>
                    <a:pt x="0" y="25"/>
                  </a:lnTo>
                  <a:lnTo>
                    <a:pt x="10" y="13"/>
                  </a:lnTo>
                  <a:lnTo>
                    <a:pt x="1" y="0"/>
                  </a:lnTo>
                  <a:close/>
                </a:path>
              </a:pathLst>
            </a:custGeom>
            <a:solidFill>
              <a:schemeClr val="accent1"/>
            </a:solidFill>
            <a:ln w="9525">
              <a:noFill/>
              <a:round/>
            </a:ln>
          </p:spPr>
          <p:txBody>
            <a:bodyPr/>
            <a:lstStyle/>
            <a:p>
              <a:endParaRPr lang="zh-CN" altLang="en-US"/>
            </a:p>
          </p:txBody>
        </p:sp>
        <p:sp>
          <p:nvSpPr>
            <p:cNvPr id="61448" name="Freeform 5797"/>
            <p:cNvSpPr/>
            <p:nvPr/>
          </p:nvSpPr>
          <p:spPr bwMode="auto">
            <a:xfrm>
              <a:off x="1226828" y="3112137"/>
              <a:ext cx="62241" cy="62243"/>
            </a:xfrm>
            <a:custGeom>
              <a:avLst/>
              <a:gdLst>
                <a:gd name="T0" fmla="*/ 0 w 25"/>
                <a:gd name="T1" fmla="*/ 14938 h 25"/>
                <a:gd name="T2" fmla="*/ 27386 w 25"/>
                <a:gd name="T3" fmla="*/ 27387 h 25"/>
                <a:gd name="T4" fmla="*/ 47303 w 25"/>
                <a:gd name="T5" fmla="*/ 0 h 25"/>
                <a:gd name="T6" fmla="*/ 32365 w 25"/>
                <a:gd name="T7" fmla="*/ 29877 h 25"/>
                <a:gd name="T8" fmla="*/ 62241 w 25"/>
                <a:gd name="T9" fmla="*/ 47305 h 25"/>
                <a:gd name="T10" fmla="*/ 29876 w 25"/>
                <a:gd name="T11" fmla="*/ 34856 h 25"/>
                <a:gd name="T12" fmla="*/ 14938 w 25"/>
                <a:gd name="T13" fmla="*/ 62243 h 25"/>
                <a:gd name="T14" fmla="*/ 24896 w 25"/>
                <a:gd name="T15" fmla="*/ 32366 h 25"/>
                <a:gd name="T16" fmla="*/ 0 w 25"/>
                <a:gd name="T17" fmla="*/ 14938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
                <a:gd name="T28" fmla="*/ 0 h 25"/>
                <a:gd name="T29" fmla="*/ 25 w 25"/>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 h="25">
                  <a:moveTo>
                    <a:pt x="0" y="6"/>
                  </a:moveTo>
                  <a:lnTo>
                    <a:pt x="11" y="11"/>
                  </a:lnTo>
                  <a:lnTo>
                    <a:pt x="19" y="0"/>
                  </a:lnTo>
                  <a:lnTo>
                    <a:pt x="13" y="12"/>
                  </a:lnTo>
                  <a:lnTo>
                    <a:pt x="25" y="19"/>
                  </a:lnTo>
                  <a:lnTo>
                    <a:pt x="12" y="14"/>
                  </a:lnTo>
                  <a:lnTo>
                    <a:pt x="6" y="25"/>
                  </a:lnTo>
                  <a:lnTo>
                    <a:pt x="10" y="13"/>
                  </a:lnTo>
                  <a:lnTo>
                    <a:pt x="0" y="6"/>
                  </a:lnTo>
                  <a:close/>
                </a:path>
              </a:pathLst>
            </a:custGeom>
            <a:solidFill>
              <a:schemeClr val="accent1"/>
            </a:solidFill>
            <a:ln w="9525">
              <a:noFill/>
              <a:round/>
            </a:ln>
          </p:spPr>
          <p:txBody>
            <a:bodyPr/>
            <a:lstStyle/>
            <a:p>
              <a:endParaRPr lang="zh-CN" altLang="en-US"/>
            </a:p>
          </p:txBody>
        </p:sp>
        <p:sp>
          <p:nvSpPr>
            <p:cNvPr id="61449" name="Freeform 5798"/>
            <p:cNvSpPr/>
            <p:nvPr/>
          </p:nvSpPr>
          <p:spPr bwMode="auto">
            <a:xfrm>
              <a:off x="2932249" y="1471448"/>
              <a:ext cx="67221" cy="69710"/>
            </a:xfrm>
            <a:custGeom>
              <a:avLst/>
              <a:gdLst>
                <a:gd name="T0" fmla="*/ 62242 w 27"/>
                <a:gd name="T1" fmla="*/ 0 h 28"/>
                <a:gd name="T2" fmla="*/ 34855 w 27"/>
                <a:gd name="T3" fmla="*/ 29876 h 28"/>
                <a:gd name="T4" fmla="*/ 0 w 27"/>
                <a:gd name="T5" fmla="*/ 4979 h 28"/>
                <a:gd name="T6" fmla="*/ 29876 w 27"/>
                <a:gd name="T7" fmla="*/ 34855 h 28"/>
                <a:gd name="T8" fmla="*/ 4979 w 27"/>
                <a:gd name="T9" fmla="*/ 69710 h 28"/>
                <a:gd name="T10" fmla="*/ 34855 w 27"/>
                <a:gd name="T11" fmla="*/ 39834 h 28"/>
                <a:gd name="T12" fmla="*/ 67221 w 27"/>
                <a:gd name="T13" fmla="*/ 62241 h 28"/>
                <a:gd name="T14" fmla="*/ 39835 w 27"/>
                <a:gd name="T15" fmla="*/ 34855 h 28"/>
                <a:gd name="T16" fmla="*/ 62242 w 27"/>
                <a:gd name="T17" fmla="*/ 0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28"/>
                <a:gd name="T29" fmla="*/ 27 w 27"/>
                <a:gd name="T30" fmla="*/ 28 h 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28">
                  <a:moveTo>
                    <a:pt x="25" y="0"/>
                  </a:moveTo>
                  <a:lnTo>
                    <a:pt x="14" y="12"/>
                  </a:lnTo>
                  <a:lnTo>
                    <a:pt x="0" y="2"/>
                  </a:lnTo>
                  <a:lnTo>
                    <a:pt x="12" y="14"/>
                  </a:lnTo>
                  <a:lnTo>
                    <a:pt x="2" y="28"/>
                  </a:lnTo>
                  <a:lnTo>
                    <a:pt x="14" y="16"/>
                  </a:lnTo>
                  <a:lnTo>
                    <a:pt x="27" y="25"/>
                  </a:lnTo>
                  <a:lnTo>
                    <a:pt x="16" y="14"/>
                  </a:lnTo>
                  <a:lnTo>
                    <a:pt x="25" y="0"/>
                  </a:lnTo>
                  <a:close/>
                </a:path>
              </a:pathLst>
            </a:custGeom>
            <a:solidFill>
              <a:schemeClr val="accent1"/>
            </a:solidFill>
            <a:ln w="9525">
              <a:noFill/>
              <a:round/>
            </a:ln>
          </p:spPr>
          <p:txBody>
            <a:bodyPr/>
            <a:lstStyle/>
            <a:p>
              <a:endParaRPr lang="zh-CN" altLang="en-US"/>
            </a:p>
          </p:txBody>
        </p:sp>
        <p:sp>
          <p:nvSpPr>
            <p:cNvPr id="61450" name="Freeform 5799"/>
            <p:cNvSpPr/>
            <p:nvPr/>
          </p:nvSpPr>
          <p:spPr bwMode="auto">
            <a:xfrm>
              <a:off x="2932249" y="1471448"/>
              <a:ext cx="67221" cy="69710"/>
            </a:xfrm>
            <a:custGeom>
              <a:avLst/>
              <a:gdLst>
                <a:gd name="T0" fmla="*/ 62242 w 27"/>
                <a:gd name="T1" fmla="*/ 0 h 28"/>
                <a:gd name="T2" fmla="*/ 34855 w 27"/>
                <a:gd name="T3" fmla="*/ 29876 h 28"/>
                <a:gd name="T4" fmla="*/ 0 w 27"/>
                <a:gd name="T5" fmla="*/ 4979 h 28"/>
                <a:gd name="T6" fmla="*/ 29876 w 27"/>
                <a:gd name="T7" fmla="*/ 34855 h 28"/>
                <a:gd name="T8" fmla="*/ 4979 w 27"/>
                <a:gd name="T9" fmla="*/ 69710 h 28"/>
                <a:gd name="T10" fmla="*/ 34855 w 27"/>
                <a:gd name="T11" fmla="*/ 39834 h 28"/>
                <a:gd name="T12" fmla="*/ 67221 w 27"/>
                <a:gd name="T13" fmla="*/ 62241 h 28"/>
                <a:gd name="T14" fmla="*/ 39835 w 27"/>
                <a:gd name="T15" fmla="*/ 34855 h 28"/>
                <a:gd name="T16" fmla="*/ 62242 w 27"/>
                <a:gd name="T17" fmla="*/ 0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28"/>
                <a:gd name="T29" fmla="*/ 27 w 27"/>
                <a:gd name="T30" fmla="*/ 28 h 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28">
                  <a:moveTo>
                    <a:pt x="25" y="0"/>
                  </a:moveTo>
                  <a:lnTo>
                    <a:pt x="14" y="12"/>
                  </a:lnTo>
                  <a:lnTo>
                    <a:pt x="0" y="2"/>
                  </a:lnTo>
                  <a:lnTo>
                    <a:pt x="12" y="14"/>
                  </a:lnTo>
                  <a:lnTo>
                    <a:pt x="2" y="28"/>
                  </a:lnTo>
                  <a:lnTo>
                    <a:pt x="14" y="16"/>
                  </a:lnTo>
                  <a:lnTo>
                    <a:pt x="27" y="25"/>
                  </a:lnTo>
                  <a:lnTo>
                    <a:pt x="16" y="14"/>
                  </a:lnTo>
                  <a:lnTo>
                    <a:pt x="25" y="0"/>
                  </a:lnTo>
                </a:path>
              </a:pathLst>
            </a:custGeom>
            <a:solidFill>
              <a:schemeClr val="accent1"/>
            </a:solidFill>
            <a:ln w="9525">
              <a:noFill/>
              <a:round/>
            </a:ln>
          </p:spPr>
          <p:txBody>
            <a:bodyPr/>
            <a:lstStyle/>
            <a:p>
              <a:endParaRPr lang="zh-CN" altLang="en-US"/>
            </a:p>
          </p:txBody>
        </p:sp>
        <p:sp>
          <p:nvSpPr>
            <p:cNvPr id="61451" name="Freeform 5800"/>
            <p:cNvSpPr/>
            <p:nvPr/>
          </p:nvSpPr>
          <p:spPr bwMode="auto">
            <a:xfrm>
              <a:off x="577026" y="2151126"/>
              <a:ext cx="109545" cy="104566"/>
            </a:xfrm>
            <a:custGeom>
              <a:avLst/>
              <a:gdLst>
                <a:gd name="T0" fmla="*/ 0 w 44"/>
                <a:gd name="T1" fmla="*/ 39835 h 42"/>
                <a:gd name="T2" fmla="*/ 49793 w 44"/>
                <a:gd name="T3" fmla="*/ 47304 h 42"/>
                <a:gd name="T4" fmla="*/ 67221 w 44"/>
                <a:gd name="T5" fmla="*/ 0 h 42"/>
                <a:gd name="T6" fmla="*/ 59752 w 44"/>
                <a:gd name="T7" fmla="*/ 49793 h 42"/>
                <a:gd name="T8" fmla="*/ 109545 w 44"/>
                <a:gd name="T9" fmla="*/ 64731 h 42"/>
                <a:gd name="T10" fmla="*/ 59752 w 44"/>
                <a:gd name="T11" fmla="*/ 57262 h 42"/>
                <a:gd name="T12" fmla="*/ 42324 w 44"/>
                <a:gd name="T13" fmla="*/ 104566 h 42"/>
                <a:gd name="T14" fmla="*/ 49793 w 44"/>
                <a:gd name="T15" fmla="*/ 54773 h 42"/>
                <a:gd name="T16" fmla="*/ 0 w 44"/>
                <a:gd name="T17" fmla="*/ 39835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4"/>
                <a:gd name="T28" fmla="*/ 0 h 42"/>
                <a:gd name="T29" fmla="*/ 44 w 44"/>
                <a:gd name="T30" fmla="*/ 42 h 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4" h="42">
                  <a:moveTo>
                    <a:pt x="0" y="16"/>
                  </a:moveTo>
                  <a:lnTo>
                    <a:pt x="20" y="19"/>
                  </a:lnTo>
                  <a:lnTo>
                    <a:pt x="27" y="0"/>
                  </a:lnTo>
                  <a:lnTo>
                    <a:pt x="24" y="20"/>
                  </a:lnTo>
                  <a:lnTo>
                    <a:pt x="44" y="26"/>
                  </a:lnTo>
                  <a:lnTo>
                    <a:pt x="24" y="23"/>
                  </a:lnTo>
                  <a:lnTo>
                    <a:pt x="17" y="42"/>
                  </a:lnTo>
                  <a:lnTo>
                    <a:pt x="20" y="22"/>
                  </a:lnTo>
                  <a:lnTo>
                    <a:pt x="0" y="16"/>
                  </a:lnTo>
                  <a:close/>
                </a:path>
              </a:pathLst>
            </a:custGeom>
            <a:solidFill>
              <a:schemeClr val="accent1"/>
            </a:solidFill>
            <a:ln w="9525">
              <a:noFill/>
              <a:round/>
            </a:ln>
          </p:spPr>
          <p:txBody>
            <a:bodyPr/>
            <a:lstStyle/>
            <a:p>
              <a:endParaRPr lang="zh-CN" altLang="en-US"/>
            </a:p>
          </p:txBody>
        </p:sp>
        <p:sp>
          <p:nvSpPr>
            <p:cNvPr id="61452" name="Freeform 5801"/>
            <p:cNvSpPr/>
            <p:nvPr/>
          </p:nvSpPr>
          <p:spPr bwMode="auto">
            <a:xfrm>
              <a:off x="1025163" y="1895935"/>
              <a:ext cx="44814" cy="47306"/>
            </a:xfrm>
            <a:custGeom>
              <a:avLst/>
              <a:gdLst>
                <a:gd name="T0" fmla="*/ 0 w 18"/>
                <a:gd name="T1" fmla="*/ 22408 h 19"/>
                <a:gd name="T2" fmla="*/ 22407 w 18"/>
                <a:gd name="T3" fmla="*/ 22408 h 19"/>
                <a:gd name="T4" fmla="*/ 27386 w 18"/>
                <a:gd name="T5" fmla="*/ 0 h 19"/>
                <a:gd name="T6" fmla="*/ 24897 w 18"/>
                <a:gd name="T7" fmla="*/ 22408 h 19"/>
                <a:gd name="T8" fmla="*/ 44814 w 18"/>
                <a:gd name="T9" fmla="*/ 27388 h 19"/>
                <a:gd name="T10" fmla="*/ 24897 w 18"/>
                <a:gd name="T11" fmla="*/ 27388 h 19"/>
                <a:gd name="T12" fmla="*/ 17428 w 18"/>
                <a:gd name="T13" fmla="*/ 47306 h 19"/>
                <a:gd name="T14" fmla="*/ 22407 w 18"/>
                <a:gd name="T15" fmla="*/ 27388 h 19"/>
                <a:gd name="T16" fmla="*/ 0 w 18"/>
                <a:gd name="T17" fmla="*/ 22408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19"/>
                <a:gd name="T29" fmla="*/ 18 w 18"/>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19">
                  <a:moveTo>
                    <a:pt x="0" y="9"/>
                  </a:moveTo>
                  <a:lnTo>
                    <a:pt x="9" y="9"/>
                  </a:lnTo>
                  <a:lnTo>
                    <a:pt x="11" y="0"/>
                  </a:lnTo>
                  <a:lnTo>
                    <a:pt x="10" y="9"/>
                  </a:lnTo>
                  <a:lnTo>
                    <a:pt x="18" y="11"/>
                  </a:lnTo>
                  <a:lnTo>
                    <a:pt x="10" y="11"/>
                  </a:lnTo>
                  <a:lnTo>
                    <a:pt x="7" y="19"/>
                  </a:lnTo>
                  <a:lnTo>
                    <a:pt x="9" y="11"/>
                  </a:lnTo>
                  <a:lnTo>
                    <a:pt x="0" y="9"/>
                  </a:lnTo>
                  <a:close/>
                </a:path>
              </a:pathLst>
            </a:custGeom>
            <a:solidFill>
              <a:schemeClr val="accent1"/>
            </a:solidFill>
            <a:ln w="9525">
              <a:noFill/>
              <a:round/>
            </a:ln>
          </p:spPr>
          <p:txBody>
            <a:bodyPr/>
            <a:lstStyle/>
            <a:p>
              <a:endParaRPr lang="zh-CN" altLang="en-US"/>
            </a:p>
          </p:txBody>
        </p:sp>
        <p:sp>
          <p:nvSpPr>
            <p:cNvPr id="61453" name="Freeform 5802"/>
            <p:cNvSpPr/>
            <p:nvPr/>
          </p:nvSpPr>
          <p:spPr bwMode="auto">
            <a:xfrm>
              <a:off x="338019" y="971025"/>
              <a:ext cx="47303" cy="47306"/>
            </a:xfrm>
            <a:custGeom>
              <a:avLst/>
              <a:gdLst>
                <a:gd name="T0" fmla="*/ 29876 w 19"/>
                <a:gd name="T1" fmla="*/ 0 h 19"/>
                <a:gd name="T2" fmla="*/ 24896 w 19"/>
                <a:gd name="T3" fmla="*/ 19918 h 19"/>
                <a:gd name="T4" fmla="*/ 0 w 19"/>
                <a:gd name="T5" fmla="*/ 19918 h 19"/>
                <a:gd name="T6" fmla="*/ 22407 w 19"/>
                <a:gd name="T7" fmla="*/ 24898 h 19"/>
                <a:gd name="T8" fmla="*/ 22407 w 19"/>
                <a:gd name="T9" fmla="*/ 47306 h 19"/>
                <a:gd name="T10" fmla="*/ 27386 w 19"/>
                <a:gd name="T11" fmla="*/ 24898 h 19"/>
                <a:gd name="T12" fmla="*/ 47303 w 19"/>
                <a:gd name="T13" fmla="*/ 24898 h 19"/>
                <a:gd name="T14" fmla="*/ 27386 w 19"/>
                <a:gd name="T15" fmla="*/ 22408 h 19"/>
                <a:gd name="T16" fmla="*/ 29876 w 19"/>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
                <a:gd name="T28" fmla="*/ 0 h 19"/>
                <a:gd name="T29" fmla="*/ 19 w 19"/>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 h="19">
                  <a:moveTo>
                    <a:pt x="12" y="0"/>
                  </a:moveTo>
                  <a:lnTo>
                    <a:pt x="10" y="8"/>
                  </a:lnTo>
                  <a:lnTo>
                    <a:pt x="0" y="8"/>
                  </a:lnTo>
                  <a:lnTo>
                    <a:pt x="9" y="10"/>
                  </a:lnTo>
                  <a:lnTo>
                    <a:pt x="9" y="19"/>
                  </a:lnTo>
                  <a:lnTo>
                    <a:pt x="11" y="10"/>
                  </a:lnTo>
                  <a:lnTo>
                    <a:pt x="19" y="10"/>
                  </a:lnTo>
                  <a:lnTo>
                    <a:pt x="11" y="9"/>
                  </a:lnTo>
                  <a:lnTo>
                    <a:pt x="12" y="0"/>
                  </a:lnTo>
                  <a:close/>
                </a:path>
              </a:pathLst>
            </a:custGeom>
            <a:solidFill>
              <a:schemeClr val="accent1"/>
            </a:solidFill>
            <a:ln w="9525">
              <a:noFill/>
              <a:round/>
            </a:ln>
          </p:spPr>
          <p:txBody>
            <a:bodyPr/>
            <a:lstStyle/>
            <a:p>
              <a:endParaRPr lang="zh-CN" altLang="en-US"/>
            </a:p>
          </p:txBody>
        </p:sp>
        <p:sp>
          <p:nvSpPr>
            <p:cNvPr id="61454" name="Freeform 5803"/>
            <p:cNvSpPr/>
            <p:nvPr/>
          </p:nvSpPr>
          <p:spPr bwMode="auto">
            <a:xfrm>
              <a:off x="338019" y="971025"/>
              <a:ext cx="47303" cy="47306"/>
            </a:xfrm>
            <a:custGeom>
              <a:avLst/>
              <a:gdLst>
                <a:gd name="T0" fmla="*/ 29876 w 19"/>
                <a:gd name="T1" fmla="*/ 0 h 19"/>
                <a:gd name="T2" fmla="*/ 24896 w 19"/>
                <a:gd name="T3" fmla="*/ 19918 h 19"/>
                <a:gd name="T4" fmla="*/ 0 w 19"/>
                <a:gd name="T5" fmla="*/ 19918 h 19"/>
                <a:gd name="T6" fmla="*/ 22407 w 19"/>
                <a:gd name="T7" fmla="*/ 24898 h 19"/>
                <a:gd name="T8" fmla="*/ 22407 w 19"/>
                <a:gd name="T9" fmla="*/ 47306 h 19"/>
                <a:gd name="T10" fmla="*/ 27386 w 19"/>
                <a:gd name="T11" fmla="*/ 24898 h 19"/>
                <a:gd name="T12" fmla="*/ 47303 w 19"/>
                <a:gd name="T13" fmla="*/ 24898 h 19"/>
                <a:gd name="T14" fmla="*/ 27386 w 19"/>
                <a:gd name="T15" fmla="*/ 22408 h 19"/>
                <a:gd name="T16" fmla="*/ 29876 w 19"/>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
                <a:gd name="T28" fmla="*/ 0 h 19"/>
                <a:gd name="T29" fmla="*/ 19 w 19"/>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 h="19">
                  <a:moveTo>
                    <a:pt x="12" y="0"/>
                  </a:moveTo>
                  <a:lnTo>
                    <a:pt x="10" y="8"/>
                  </a:lnTo>
                  <a:lnTo>
                    <a:pt x="0" y="8"/>
                  </a:lnTo>
                  <a:lnTo>
                    <a:pt x="9" y="10"/>
                  </a:lnTo>
                  <a:lnTo>
                    <a:pt x="9" y="19"/>
                  </a:lnTo>
                  <a:lnTo>
                    <a:pt x="11" y="10"/>
                  </a:lnTo>
                  <a:lnTo>
                    <a:pt x="19" y="10"/>
                  </a:lnTo>
                  <a:lnTo>
                    <a:pt x="11" y="9"/>
                  </a:lnTo>
                  <a:lnTo>
                    <a:pt x="12" y="0"/>
                  </a:lnTo>
                </a:path>
              </a:pathLst>
            </a:custGeom>
            <a:solidFill>
              <a:schemeClr val="accent1"/>
            </a:solidFill>
            <a:ln w="9525">
              <a:noFill/>
              <a:round/>
            </a:ln>
          </p:spPr>
          <p:txBody>
            <a:bodyPr/>
            <a:lstStyle/>
            <a:p>
              <a:endParaRPr lang="zh-CN" altLang="en-US"/>
            </a:p>
          </p:txBody>
        </p:sp>
        <p:sp>
          <p:nvSpPr>
            <p:cNvPr id="61455" name="Freeform 5804"/>
            <p:cNvSpPr/>
            <p:nvPr/>
          </p:nvSpPr>
          <p:spPr bwMode="auto">
            <a:xfrm>
              <a:off x="3081626" y="3216702"/>
              <a:ext cx="67221" cy="69710"/>
            </a:xfrm>
            <a:custGeom>
              <a:avLst/>
              <a:gdLst>
                <a:gd name="T0" fmla="*/ 32366 w 27"/>
                <a:gd name="T1" fmla="*/ 0 h 28"/>
                <a:gd name="T2" fmla="*/ 37345 w 27"/>
                <a:gd name="T3" fmla="*/ 32365 h 28"/>
                <a:gd name="T4" fmla="*/ 67221 w 27"/>
                <a:gd name="T5" fmla="*/ 29876 h 28"/>
                <a:gd name="T6" fmla="*/ 37345 w 27"/>
                <a:gd name="T7" fmla="*/ 37345 h 28"/>
                <a:gd name="T8" fmla="*/ 37345 w 27"/>
                <a:gd name="T9" fmla="*/ 69710 h 28"/>
                <a:gd name="T10" fmla="*/ 32366 w 27"/>
                <a:gd name="T11" fmla="*/ 37345 h 28"/>
                <a:gd name="T12" fmla="*/ 0 w 27"/>
                <a:gd name="T13" fmla="*/ 37345 h 28"/>
                <a:gd name="T14" fmla="*/ 32366 w 27"/>
                <a:gd name="T15" fmla="*/ 32365 h 28"/>
                <a:gd name="T16" fmla="*/ 32366 w 27"/>
                <a:gd name="T17" fmla="*/ 0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28"/>
                <a:gd name="T29" fmla="*/ 27 w 27"/>
                <a:gd name="T30" fmla="*/ 28 h 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28">
                  <a:moveTo>
                    <a:pt x="13" y="0"/>
                  </a:moveTo>
                  <a:lnTo>
                    <a:pt x="15" y="13"/>
                  </a:lnTo>
                  <a:lnTo>
                    <a:pt x="27" y="12"/>
                  </a:lnTo>
                  <a:lnTo>
                    <a:pt x="15" y="15"/>
                  </a:lnTo>
                  <a:lnTo>
                    <a:pt x="15" y="28"/>
                  </a:lnTo>
                  <a:lnTo>
                    <a:pt x="13" y="15"/>
                  </a:lnTo>
                  <a:lnTo>
                    <a:pt x="0" y="15"/>
                  </a:lnTo>
                  <a:lnTo>
                    <a:pt x="13" y="13"/>
                  </a:lnTo>
                  <a:lnTo>
                    <a:pt x="13" y="0"/>
                  </a:lnTo>
                  <a:close/>
                </a:path>
              </a:pathLst>
            </a:custGeom>
            <a:solidFill>
              <a:schemeClr val="accent1"/>
            </a:solidFill>
            <a:ln w="9525">
              <a:noFill/>
              <a:round/>
            </a:ln>
          </p:spPr>
          <p:txBody>
            <a:bodyPr/>
            <a:lstStyle/>
            <a:p>
              <a:endParaRPr lang="zh-CN" altLang="en-US"/>
            </a:p>
          </p:txBody>
        </p:sp>
        <p:sp>
          <p:nvSpPr>
            <p:cNvPr id="61456" name="Freeform 5805"/>
            <p:cNvSpPr/>
            <p:nvPr/>
          </p:nvSpPr>
          <p:spPr bwMode="auto">
            <a:xfrm>
              <a:off x="4846802" y="1568545"/>
              <a:ext cx="69711" cy="72201"/>
            </a:xfrm>
            <a:custGeom>
              <a:avLst/>
              <a:gdLst>
                <a:gd name="T0" fmla="*/ 32366 w 28"/>
                <a:gd name="T1" fmla="*/ 0 h 29"/>
                <a:gd name="T2" fmla="*/ 32366 w 28"/>
                <a:gd name="T3" fmla="*/ 32366 h 29"/>
                <a:gd name="T4" fmla="*/ 0 w 28"/>
                <a:gd name="T5" fmla="*/ 39835 h 29"/>
                <a:gd name="T6" fmla="*/ 32366 w 28"/>
                <a:gd name="T7" fmla="*/ 37345 h 29"/>
                <a:gd name="T8" fmla="*/ 37345 w 28"/>
                <a:gd name="T9" fmla="*/ 72201 h 29"/>
                <a:gd name="T10" fmla="*/ 37345 w 28"/>
                <a:gd name="T11" fmla="*/ 37345 h 29"/>
                <a:gd name="T12" fmla="*/ 69711 w 28"/>
                <a:gd name="T13" fmla="*/ 32366 h 29"/>
                <a:gd name="T14" fmla="*/ 37345 w 28"/>
                <a:gd name="T15" fmla="*/ 32366 h 29"/>
                <a:gd name="T16" fmla="*/ 32366 w 28"/>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29"/>
                <a:gd name="T29" fmla="*/ 28 w 28"/>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29">
                  <a:moveTo>
                    <a:pt x="13" y="0"/>
                  </a:moveTo>
                  <a:lnTo>
                    <a:pt x="13" y="13"/>
                  </a:lnTo>
                  <a:lnTo>
                    <a:pt x="0" y="16"/>
                  </a:lnTo>
                  <a:lnTo>
                    <a:pt x="13" y="15"/>
                  </a:lnTo>
                  <a:lnTo>
                    <a:pt x="15" y="29"/>
                  </a:lnTo>
                  <a:lnTo>
                    <a:pt x="15" y="15"/>
                  </a:lnTo>
                  <a:lnTo>
                    <a:pt x="28" y="13"/>
                  </a:lnTo>
                  <a:lnTo>
                    <a:pt x="15" y="13"/>
                  </a:lnTo>
                  <a:lnTo>
                    <a:pt x="13" y="0"/>
                  </a:lnTo>
                  <a:close/>
                </a:path>
              </a:pathLst>
            </a:custGeom>
            <a:solidFill>
              <a:schemeClr val="accent1"/>
            </a:solidFill>
            <a:ln w="9525">
              <a:noFill/>
              <a:round/>
            </a:ln>
          </p:spPr>
          <p:txBody>
            <a:bodyPr/>
            <a:lstStyle/>
            <a:p>
              <a:endParaRPr lang="zh-CN" altLang="en-US"/>
            </a:p>
          </p:txBody>
        </p:sp>
        <p:sp>
          <p:nvSpPr>
            <p:cNvPr id="61457" name="Freeform 5806"/>
            <p:cNvSpPr/>
            <p:nvPr/>
          </p:nvSpPr>
          <p:spPr bwMode="auto">
            <a:xfrm>
              <a:off x="4846802" y="1568545"/>
              <a:ext cx="69711" cy="72201"/>
            </a:xfrm>
            <a:custGeom>
              <a:avLst/>
              <a:gdLst>
                <a:gd name="T0" fmla="*/ 32366 w 28"/>
                <a:gd name="T1" fmla="*/ 0 h 29"/>
                <a:gd name="T2" fmla="*/ 32366 w 28"/>
                <a:gd name="T3" fmla="*/ 32366 h 29"/>
                <a:gd name="T4" fmla="*/ 0 w 28"/>
                <a:gd name="T5" fmla="*/ 39835 h 29"/>
                <a:gd name="T6" fmla="*/ 32366 w 28"/>
                <a:gd name="T7" fmla="*/ 37345 h 29"/>
                <a:gd name="T8" fmla="*/ 37345 w 28"/>
                <a:gd name="T9" fmla="*/ 72201 h 29"/>
                <a:gd name="T10" fmla="*/ 37345 w 28"/>
                <a:gd name="T11" fmla="*/ 37345 h 29"/>
                <a:gd name="T12" fmla="*/ 69711 w 28"/>
                <a:gd name="T13" fmla="*/ 32366 h 29"/>
                <a:gd name="T14" fmla="*/ 37345 w 28"/>
                <a:gd name="T15" fmla="*/ 32366 h 29"/>
                <a:gd name="T16" fmla="*/ 32366 w 28"/>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29"/>
                <a:gd name="T29" fmla="*/ 28 w 28"/>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29">
                  <a:moveTo>
                    <a:pt x="13" y="0"/>
                  </a:moveTo>
                  <a:lnTo>
                    <a:pt x="13" y="13"/>
                  </a:lnTo>
                  <a:lnTo>
                    <a:pt x="0" y="16"/>
                  </a:lnTo>
                  <a:lnTo>
                    <a:pt x="13" y="15"/>
                  </a:lnTo>
                  <a:lnTo>
                    <a:pt x="15" y="29"/>
                  </a:lnTo>
                  <a:lnTo>
                    <a:pt x="15" y="15"/>
                  </a:lnTo>
                  <a:lnTo>
                    <a:pt x="28" y="13"/>
                  </a:lnTo>
                  <a:lnTo>
                    <a:pt x="15" y="13"/>
                  </a:lnTo>
                  <a:lnTo>
                    <a:pt x="13" y="0"/>
                  </a:lnTo>
                </a:path>
              </a:pathLst>
            </a:custGeom>
            <a:solidFill>
              <a:schemeClr val="accent1"/>
            </a:solidFill>
            <a:ln w="9525">
              <a:noFill/>
              <a:round/>
            </a:ln>
          </p:spPr>
          <p:txBody>
            <a:bodyPr/>
            <a:lstStyle/>
            <a:p>
              <a:endParaRPr lang="zh-CN" altLang="en-US"/>
            </a:p>
          </p:txBody>
        </p:sp>
        <p:sp>
          <p:nvSpPr>
            <p:cNvPr id="61458" name="Freeform 5807"/>
            <p:cNvSpPr/>
            <p:nvPr/>
          </p:nvSpPr>
          <p:spPr bwMode="auto">
            <a:xfrm>
              <a:off x="4124800" y="1180158"/>
              <a:ext cx="39835" cy="42326"/>
            </a:xfrm>
            <a:custGeom>
              <a:avLst/>
              <a:gdLst>
                <a:gd name="T0" fmla="*/ 19918 w 16"/>
                <a:gd name="T1" fmla="*/ 0 h 17"/>
                <a:gd name="T2" fmla="*/ 22407 w 16"/>
                <a:gd name="T3" fmla="*/ 17428 h 17"/>
                <a:gd name="T4" fmla="*/ 39835 w 16"/>
                <a:gd name="T5" fmla="*/ 17428 h 17"/>
                <a:gd name="T6" fmla="*/ 22407 w 16"/>
                <a:gd name="T7" fmla="*/ 22408 h 17"/>
                <a:gd name="T8" fmla="*/ 22407 w 16"/>
                <a:gd name="T9" fmla="*/ 42326 h 17"/>
                <a:gd name="T10" fmla="*/ 19918 w 16"/>
                <a:gd name="T11" fmla="*/ 22408 h 17"/>
                <a:gd name="T12" fmla="*/ 0 w 16"/>
                <a:gd name="T13" fmla="*/ 22408 h 17"/>
                <a:gd name="T14" fmla="*/ 19918 w 16"/>
                <a:gd name="T15" fmla="*/ 17428 h 17"/>
                <a:gd name="T16" fmla="*/ 19918 w 16"/>
                <a:gd name="T17" fmla="*/ 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7"/>
                <a:gd name="T29" fmla="*/ 16 w 16"/>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7">
                  <a:moveTo>
                    <a:pt x="8" y="0"/>
                  </a:moveTo>
                  <a:lnTo>
                    <a:pt x="9" y="7"/>
                  </a:lnTo>
                  <a:lnTo>
                    <a:pt x="16" y="7"/>
                  </a:lnTo>
                  <a:lnTo>
                    <a:pt x="9" y="9"/>
                  </a:lnTo>
                  <a:lnTo>
                    <a:pt x="9" y="17"/>
                  </a:lnTo>
                  <a:lnTo>
                    <a:pt x="8" y="9"/>
                  </a:lnTo>
                  <a:lnTo>
                    <a:pt x="0" y="9"/>
                  </a:lnTo>
                  <a:lnTo>
                    <a:pt x="8" y="7"/>
                  </a:lnTo>
                  <a:lnTo>
                    <a:pt x="8" y="0"/>
                  </a:lnTo>
                  <a:close/>
                </a:path>
              </a:pathLst>
            </a:custGeom>
            <a:solidFill>
              <a:schemeClr val="accent1"/>
            </a:solidFill>
            <a:ln w="9525">
              <a:noFill/>
              <a:round/>
            </a:ln>
          </p:spPr>
          <p:txBody>
            <a:bodyPr/>
            <a:lstStyle/>
            <a:p>
              <a:endParaRPr lang="zh-CN" altLang="en-US"/>
            </a:p>
          </p:txBody>
        </p:sp>
        <p:sp>
          <p:nvSpPr>
            <p:cNvPr id="61459" name="Freeform 5808"/>
            <p:cNvSpPr/>
            <p:nvPr/>
          </p:nvSpPr>
          <p:spPr bwMode="auto">
            <a:xfrm>
              <a:off x="8578809" y="1018328"/>
              <a:ext cx="69711" cy="67222"/>
            </a:xfrm>
            <a:custGeom>
              <a:avLst/>
              <a:gdLst>
                <a:gd name="T0" fmla="*/ 29876 w 28"/>
                <a:gd name="T1" fmla="*/ 0 h 27"/>
                <a:gd name="T2" fmla="*/ 37345 w 28"/>
                <a:gd name="T3" fmla="*/ 29876 h 27"/>
                <a:gd name="T4" fmla="*/ 69711 w 28"/>
                <a:gd name="T5" fmla="*/ 29876 h 27"/>
                <a:gd name="T6" fmla="*/ 37345 w 28"/>
                <a:gd name="T7" fmla="*/ 34856 h 27"/>
                <a:gd name="T8" fmla="*/ 37345 w 28"/>
                <a:gd name="T9" fmla="*/ 67222 h 27"/>
                <a:gd name="T10" fmla="*/ 32366 w 28"/>
                <a:gd name="T11" fmla="*/ 34856 h 27"/>
                <a:gd name="T12" fmla="*/ 0 w 28"/>
                <a:gd name="T13" fmla="*/ 34856 h 27"/>
                <a:gd name="T14" fmla="*/ 32366 w 28"/>
                <a:gd name="T15" fmla="*/ 29876 h 27"/>
                <a:gd name="T16" fmla="*/ 29876 w 28"/>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27"/>
                <a:gd name="T29" fmla="*/ 28 w 28"/>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27">
                  <a:moveTo>
                    <a:pt x="12" y="0"/>
                  </a:moveTo>
                  <a:lnTo>
                    <a:pt x="15" y="12"/>
                  </a:lnTo>
                  <a:lnTo>
                    <a:pt x="28" y="12"/>
                  </a:lnTo>
                  <a:lnTo>
                    <a:pt x="15" y="14"/>
                  </a:lnTo>
                  <a:lnTo>
                    <a:pt x="15" y="27"/>
                  </a:lnTo>
                  <a:lnTo>
                    <a:pt x="13" y="14"/>
                  </a:lnTo>
                  <a:lnTo>
                    <a:pt x="0" y="14"/>
                  </a:lnTo>
                  <a:lnTo>
                    <a:pt x="13" y="12"/>
                  </a:lnTo>
                  <a:lnTo>
                    <a:pt x="12" y="0"/>
                  </a:lnTo>
                  <a:close/>
                </a:path>
              </a:pathLst>
            </a:custGeom>
            <a:solidFill>
              <a:schemeClr val="accent1"/>
            </a:solidFill>
            <a:ln w="9525">
              <a:noFill/>
              <a:round/>
            </a:ln>
          </p:spPr>
          <p:txBody>
            <a:bodyPr/>
            <a:lstStyle/>
            <a:p>
              <a:endParaRPr lang="zh-CN" altLang="en-US"/>
            </a:p>
          </p:txBody>
        </p:sp>
        <p:sp>
          <p:nvSpPr>
            <p:cNvPr id="61460" name="Freeform 5809"/>
            <p:cNvSpPr/>
            <p:nvPr/>
          </p:nvSpPr>
          <p:spPr bwMode="auto">
            <a:xfrm>
              <a:off x="5762998" y="1060653"/>
              <a:ext cx="52283" cy="54773"/>
            </a:xfrm>
            <a:custGeom>
              <a:avLst/>
              <a:gdLst>
                <a:gd name="T0" fmla="*/ 0 w 21"/>
                <a:gd name="T1" fmla="*/ 4979 h 22"/>
                <a:gd name="T2" fmla="*/ 27386 w 21"/>
                <a:gd name="T3" fmla="*/ 22407 h 22"/>
                <a:gd name="T4" fmla="*/ 49793 w 21"/>
                <a:gd name="T5" fmla="*/ 0 h 22"/>
                <a:gd name="T6" fmla="*/ 32366 w 21"/>
                <a:gd name="T7" fmla="*/ 24897 h 22"/>
                <a:gd name="T8" fmla="*/ 52283 w 21"/>
                <a:gd name="T9" fmla="*/ 49794 h 22"/>
                <a:gd name="T10" fmla="*/ 27386 w 21"/>
                <a:gd name="T11" fmla="*/ 29876 h 22"/>
                <a:gd name="T12" fmla="*/ 4979 w 21"/>
                <a:gd name="T13" fmla="*/ 54773 h 22"/>
                <a:gd name="T14" fmla="*/ 24897 w 21"/>
                <a:gd name="T15" fmla="*/ 24897 h 22"/>
                <a:gd name="T16" fmla="*/ 0 w 21"/>
                <a:gd name="T17" fmla="*/ 4979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22"/>
                <a:gd name="T29" fmla="*/ 21 w 21"/>
                <a:gd name="T30" fmla="*/ 22 h 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22">
                  <a:moveTo>
                    <a:pt x="0" y="2"/>
                  </a:moveTo>
                  <a:lnTo>
                    <a:pt x="11" y="9"/>
                  </a:lnTo>
                  <a:lnTo>
                    <a:pt x="20" y="0"/>
                  </a:lnTo>
                  <a:lnTo>
                    <a:pt x="13" y="10"/>
                  </a:lnTo>
                  <a:lnTo>
                    <a:pt x="21" y="20"/>
                  </a:lnTo>
                  <a:lnTo>
                    <a:pt x="11" y="12"/>
                  </a:lnTo>
                  <a:lnTo>
                    <a:pt x="2" y="22"/>
                  </a:lnTo>
                  <a:lnTo>
                    <a:pt x="10" y="10"/>
                  </a:lnTo>
                  <a:lnTo>
                    <a:pt x="0" y="2"/>
                  </a:lnTo>
                  <a:close/>
                </a:path>
              </a:pathLst>
            </a:custGeom>
            <a:solidFill>
              <a:schemeClr val="accent1"/>
            </a:solidFill>
            <a:ln w="9525">
              <a:noFill/>
              <a:round/>
            </a:ln>
          </p:spPr>
          <p:txBody>
            <a:bodyPr/>
            <a:lstStyle/>
            <a:p>
              <a:endParaRPr lang="zh-CN" altLang="en-US"/>
            </a:p>
          </p:txBody>
        </p:sp>
        <p:sp>
          <p:nvSpPr>
            <p:cNvPr id="61461" name="Freeform 5810"/>
            <p:cNvSpPr/>
            <p:nvPr/>
          </p:nvSpPr>
          <p:spPr bwMode="auto">
            <a:xfrm>
              <a:off x="8265111" y="2845743"/>
              <a:ext cx="69711" cy="69710"/>
            </a:xfrm>
            <a:custGeom>
              <a:avLst/>
              <a:gdLst>
                <a:gd name="T0" fmla="*/ 32366 w 28"/>
                <a:gd name="T1" fmla="*/ 0 h 28"/>
                <a:gd name="T2" fmla="*/ 39835 w 28"/>
                <a:gd name="T3" fmla="*/ 32365 h 28"/>
                <a:gd name="T4" fmla="*/ 69711 w 28"/>
                <a:gd name="T5" fmla="*/ 32365 h 28"/>
                <a:gd name="T6" fmla="*/ 39835 w 28"/>
                <a:gd name="T7" fmla="*/ 37345 h 28"/>
                <a:gd name="T8" fmla="*/ 39835 w 28"/>
                <a:gd name="T9" fmla="*/ 69710 h 28"/>
                <a:gd name="T10" fmla="*/ 34856 w 28"/>
                <a:gd name="T11" fmla="*/ 37345 h 28"/>
                <a:gd name="T12" fmla="*/ 0 w 28"/>
                <a:gd name="T13" fmla="*/ 39834 h 28"/>
                <a:gd name="T14" fmla="*/ 34856 w 28"/>
                <a:gd name="T15" fmla="*/ 32365 h 28"/>
                <a:gd name="T16" fmla="*/ 32366 w 28"/>
                <a:gd name="T17" fmla="*/ 0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28"/>
                <a:gd name="T29" fmla="*/ 28 w 28"/>
                <a:gd name="T30" fmla="*/ 28 h 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28">
                  <a:moveTo>
                    <a:pt x="13" y="0"/>
                  </a:moveTo>
                  <a:lnTo>
                    <a:pt x="16" y="13"/>
                  </a:lnTo>
                  <a:lnTo>
                    <a:pt x="28" y="13"/>
                  </a:lnTo>
                  <a:lnTo>
                    <a:pt x="16" y="15"/>
                  </a:lnTo>
                  <a:lnTo>
                    <a:pt x="16" y="28"/>
                  </a:lnTo>
                  <a:lnTo>
                    <a:pt x="14" y="15"/>
                  </a:lnTo>
                  <a:lnTo>
                    <a:pt x="0" y="16"/>
                  </a:lnTo>
                  <a:lnTo>
                    <a:pt x="14" y="13"/>
                  </a:lnTo>
                  <a:lnTo>
                    <a:pt x="13" y="0"/>
                  </a:lnTo>
                  <a:close/>
                </a:path>
              </a:pathLst>
            </a:custGeom>
            <a:solidFill>
              <a:schemeClr val="accent1"/>
            </a:solidFill>
            <a:ln w="9525">
              <a:noFill/>
              <a:round/>
            </a:ln>
          </p:spPr>
          <p:txBody>
            <a:bodyPr/>
            <a:lstStyle/>
            <a:p>
              <a:endParaRPr lang="zh-CN" altLang="en-US"/>
            </a:p>
          </p:txBody>
        </p:sp>
        <p:sp>
          <p:nvSpPr>
            <p:cNvPr id="61462" name="Freeform 5811"/>
            <p:cNvSpPr/>
            <p:nvPr/>
          </p:nvSpPr>
          <p:spPr bwMode="auto">
            <a:xfrm>
              <a:off x="3666701" y="2143657"/>
              <a:ext cx="69711" cy="67222"/>
            </a:xfrm>
            <a:custGeom>
              <a:avLst/>
              <a:gdLst>
                <a:gd name="T0" fmla="*/ 29876 w 28"/>
                <a:gd name="T1" fmla="*/ 0 h 27"/>
                <a:gd name="T2" fmla="*/ 37345 w 28"/>
                <a:gd name="T3" fmla="*/ 32366 h 27"/>
                <a:gd name="T4" fmla="*/ 69711 w 28"/>
                <a:gd name="T5" fmla="*/ 32366 h 27"/>
                <a:gd name="T6" fmla="*/ 37345 w 28"/>
                <a:gd name="T7" fmla="*/ 37346 h 27"/>
                <a:gd name="T8" fmla="*/ 37345 w 28"/>
                <a:gd name="T9" fmla="*/ 67222 h 27"/>
                <a:gd name="T10" fmla="*/ 32366 w 28"/>
                <a:gd name="T11" fmla="*/ 37346 h 27"/>
                <a:gd name="T12" fmla="*/ 0 w 28"/>
                <a:gd name="T13" fmla="*/ 37346 h 27"/>
                <a:gd name="T14" fmla="*/ 32366 w 28"/>
                <a:gd name="T15" fmla="*/ 32366 h 27"/>
                <a:gd name="T16" fmla="*/ 29876 w 28"/>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27"/>
                <a:gd name="T29" fmla="*/ 28 w 28"/>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27">
                  <a:moveTo>
                    <a:pt x="12" y="0"/>
                  </a:moveTo>
                  <a:lnTo>
                    <a:pt x="15" y="13"/>
                  </a:lnTo>
                  <a:lnTo>
                    <a:pt x="28" y="13"/>
                  </a:lnTo>
                  <a:lnTo>
                    <a:pt x="15" y="15"/>
                  </a:lnTo>
                  <a:lnTo>
                    <a:pt x="15" y="27"/>
                  </a:lnTo>
                  <a:lnTo>
                    <a:pt x="13" y="15"/>
                  </a:lnTo>
                  <a:lnTo>
                    <a:pt x="0" y="15"/>
                  </a:lnTo>
                  <a:lnTo>
                    <a:pt x="13" y="13"/>
                  </a:lnTo>
                  <a:lnTo>
                    <a:pt x="12" y="0"/>
                  </a:lnTo>
                  <a:close/>
                </a:path>
              </a:pathLst>
            </a:custGeom>
            <a:solidFill>
              <a:schemeClr val="accent1"/>
            </a:solidFill>
            <a:ln w="9525">
              <a:noFill/>
              <a:round/>
            </a:ln>
          </p:spPr>
          <p:txBody>
            <a:bodyPr/>
            <a:lstStyle/>
            <a:p>
              <a:endParaRPr lang="zh-CN" altLang="en-US"/>
            </a:p>
          </p:txBody>
        </p:sp>
        <p:sp>
          <p:nvSpPr>
            <p:cNvPr id="61463" name="Freeform 5813"/>
            <p:cNvSpPr/>
            <p:nvPr/>
          </p:nvSpPr>
          <p:spPr bwMode="auto">
            <a:xfrm>
              <a:off x="4635180" y="3351144"/>
              <a:ext cx="67221" cy="69710"/>
            </a:xfrm>
            <a:custGeom>
              <a:avLst/>
              <a:gdLst>
                <a:gd name="T0" fmla="*/ 32366 w 27"/>
                <a:gd name="T1" fmla="*/ 0 h 28"/>
                <a:gd name="T2" fmla="*/ 37345 w 27"/>
                <a:gd name="T3" fmla="*/ 32365 h 28"/>
                <a:gd name="T4" fmla="*/ 67221 w 27"/>
                <a:gd name="T5" fmla="*/ 32365 h 28"/>
                <a:gd name="T6" fmla="*/ 37345 w 27"/>
                <a:gd name="T7" fmla="*/ 37345 h 28"/>
                <a:gd name="T8" fmla="*/ 37345 w 27"/>
                <a:gd name="T9" fmla="*/ 69710 h 28"/>
                <a:gd name="T10" fmla="*/ 32366 w 27"/>
                <a:gd name="T11" fmla="*/ 39834 h 28"/>
                <a:gd name="T12" fmla="*/ 0 w 27"/>
                <a:gd name="T13" fmla="*/ 39834 h 28"/>
                <a:gd name="T14" fmla="*/ 32366 w 27"/>
                <a:gd name="T15" fmla="*/ 34855 h 28"/>
                <a:gd name="T16" fmla="*/ 32366 w 27"/>
                <a:gd name="T17" fmla="*/ 0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28"/>
                <a:gd name="T29" fmla="*/ 27 w 27"/>
                <a:gd name="T30" fmla="*/ 28 h 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28">
                  <a:moveTo>
                    <a:pt x="13" y="0"/>
                  </a:moveTo>
                  <a:lnTo>
                    <a:pt x="15" y="13"/>
                  </a:lnTo>
                  <a:lnTo>
                    <a:pt x="27" y="13"/>
                  </a:lnTo>
                  <a:lnTo>
                    <a:pt x="15" y="15"/>
                  </a:lnTo>
                  <a:lnTo>
                    <a:pt x="15" y="28"/>
                  </a:lnTo>
                  <a:lnTo>
                    <a:pt x="13" y="16"/>
                  </a:lnTo>
                  <a:lnTo>
                    <a:pt x="0" y="16"/>
                  </a:lnTo>
                  <a:lnTo>
                    <a:pt x="13" y="14"/>
                  </a:lnTo>
                  <a:lnTo>
                    <a:pt x="13" y="0"/>
                  </a:lnTo>
                  <a:close/>
                </a:path>
              </a:pathLst>
            </a:custGeom>
            <a:solidFill>
              <a:schemeClr val="accent1"/>
            </a:solidFill>
            <a:ln w="9525">
              <a:noFill/>
              <a:round/>
            </a:ln>
          </p:spPr>
          <p:txBody>
            <a:bodyPr/>
            <a:lstStyle/>
            <a:p>
              <a:endParaRPr lang="zh-CN" altLang="en-US"/>
            </a:p>
          </p:txBody>
        </p:sp>
        <p:sp>
          <p:nvSpPr>
            <p:cNvPr id="61464" name="Freeform 5814"/>
            <p:cNvSpPr/>
            <p:nvPr/>
          </p:nvSpPr>
          <p:spPr bwMode="auto">
            <a:xfrm>
              <a:off x="5352203" y="2756114"/>
              <a:ext cx="87137" cy="84648"/>
            </a:xfrm>
            <a:custGeom>
              <a:avLst/>
              <a:gdLst>
                <a:gd name="T0" fmla="*/ 19917 w 35"/>
                <a:gd name="T1" fmla="*/ 0 h 34"/>
                <a:gd name="T2" fmla="*/ 44813 w 35"/>
                <a:gd name="T3" fmla="*/ 34855 h 34"/>
                <a:gd name="T4" fmla="*/ 87137 w 35"/>
                <a:gd name="T5" fmla="*/ 19917 h 34"/>
                <a:gd name="T6" fmla="*/ 47303 w 35"/>
                <a:gd name="T7" fmla="*/ 44814 h 34"/>
                <a:gd name="T8" fmla="*/ 64730 w 35"/>
                <a:gd name="T9" fmla="*/ 84648 h 34"/>
                <a:gd name="T10" fmla="*/ 42324 w 35"/>
                <a:gd name="T11" fmla="*/ 47303 h 34"/>
                <a:gd name="T12" fmla="*/ 0 w 35"/>
                <a:gd name="T13" fmla="*/ 64731 h 34"/>
                <a:gd name="T14" fmla="*/ 37344 w 35"/>
                <a:gd name="T15" fmla="*/ 39834 h 34"/>
                <a:gd name="T16" fmla="*/ 19917 w 35"/>
                <a:gd name="T17" fmla="*/ 0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
                <a:gd name="T28" fmla="*/ 0 h 34"/>
                <a:gd name="T29" fmla="*/ 35 w 35"/>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 h="34">
                  <a:moveTo>
                    <a:pt x="8" y="0"/>
                  </a:moveTo>
                  <a:lnTo>
                    <a:pt x="18" y="14"/>
                  </a:lnTo>
                  <a:lnTo>
                    <a:pt x="35" y="8"/>
                  </a:lnTo>
                  <a:lnTo>
                    <a:pt x="19" y="18"/>
                  </a:lnTo>
                  <a:lnTo>
                    <a:pt x="26" y="34"/>
                  </a:lnTo>
                  <a:lnTo>
                    <a:pt x="17" y="19"/>
                  </a:lnTo>
                  <a:lnTo>
                    <a:pt x="0" y="26"/>
                  </a:lnTo>
                  <a:lnTo>
                    <a:pt x="15" y="16"/>
                  </a:lnTo>
                  <a:lnTo>
                    <a:pt x="8" y="0"/>
                  </a:lnTo>
                  <a:close/>
                </a:path>
              </a:pathLst>
            </a:custGeom>
            <a:solidFill>
              <a:schemeClr val="accent1"/>
            </a:solidFill>
            <a:ln w="9525">
              <a:noFill/>
              <a:round/>
            </a:ln>
          </p:spPr>
          <p:txBody>
            <a:bodyPr/>
            <a:lstStyle/>
            <a:p>
              <a:endParaRPr lang="zh-CN" altLang="en-US"/>
            </a:p>
          </p:txBody>
        </p:sp>
        <p:sp>
          <p:nvSpPr>
            <p:cNvPr id="61465" name="Freeform 5815"/>
            <p:cNvSpPr/>
            <p:nvPr/>
          </p:nvSpPr>
          <p:spPr bwMode="auto">
            <a:xfrm>
              <a:off x="7080030" y="1371860"/>
              <a:ext cx="67221" cy="67222"/>
            </a:xfrm>
            <a:custGeom>
              <a:avLst/>
              <a:gdLst>
                <a:gd name="T0" fmla="*/ 37345 w 27"/>
                <a:gd name="T1" fmla="*/ 0 h 27"/>
                <a:gd name="T2" fmla="*/ 34855 w 27"/>
                <a:gd name="T3" fmla="*/ 32366 h 27"/>
                <a:gd name="T4" fmla="*/ 67221 w 27"/>
                <a:gd name="T5" fmla="*/ 39835 h 27"/>
                <a:gd name="T6" fmla="*/ 34855 w 27"/>
                <a:gd name="T7" fmla="*/ 37346 h 27"/>
                <a:gd name="T8" fmla="*/ 27386 w 27"/>
                <a:gd name="T9" fmla="*/ 67222 h 27"/>
                <a:gd name="T10" fmla="*/ 29876 w 27"/>
                <a:gd name="T11" fmla="*/ 37346 h 27"/>
                <a:gd name="T12" fmla="*/ 0 w 27"/>
                <a:gd name="T13" fmla="*/ 29876 h 27"/>
                <a:gd name="T14" fmla="*/ 29876 w 27"/>
                <a:gd name="T15" fmla="*/ 32366 h 27"/>
                <a:gd name="T16" fmla="*/ 37345 w 27"/>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27"/>
                <a:gd name="T29" fmla="*/ 27 w 27"/>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27">
                  <a:moveTo>
                    <a:pt x="15" y="0"/>
                  </a:moveTo>
                  <a:lnTo>
                    <a:pt x="14" y="13"/>
                  </a:lnTo>
                  <a:lnTo>
                    <a:pt x="27" y="16"/>
                  </a:lnTo>
                  <a:lnTo>
                    <a:pt x="14" y="15"/>
                  </a:lnTo>
                  <a:lnTo>
                    <a:pt x="11" y="27"/>
                  </a:lnTo>
                  <a:lnTo>
                    <a:pt x="12" y="15"/>
                  </a:lnTo>
                  <a:lnTo>
                    <a:pt x="0" y="12"/>
                  </a:lnTo>
                  <a:lnTo>
                    <a:pt x="12" y="13"/>
                  </a:lnTo>
                  <a:lnTo>
                    <a:pt x="15" y="0"/>
                  </a:lnTo>
                  <a:close/>
                </a:path>
              </a:pathLst>
            </a:custGeom>
            <a:solidFill>
              <a:schemeClr val="accent1"/>
            </a:solidFill>
            <a:ln w="9525">
              <a:noFill/>
              <a:round/>
            </a:ln>
          </p:spPr>
          <p:txBody>
            <a:bodyPr/>
            <a:lstStyle/>
            <a:p>
              <a:endParaRPr lang="zh-CN" altLang="en-US"/>
            </a:p>
          </p:txBody>
        </p:sp>
        <p:sp>
          <p:nvSpPr>
            <p:cNvPr id="61466" name="Freeform 5816"/>
            <p:cNvSpPr/>
            <p:nvPr/>
          </p:nvSpPr>
          <p:spPr bwMode="auto">
            <a:xfrm>
              <a:off x="4707381" y="2429967"/>
              <a:ext cx="67221" cy="67222"/>
            </a:xfrm>
            <a:custGeom>
              <a:avLst/>
              <a:gdLst>
                <a:gd name="T0" fmla="*/ 37345 w 27"/>
                <a:gd name="T1" fmla="*/ 0 h 27"/>
                <a:gd name="T2" fmla="*/ 34855 w 27"/>
                <a:gd name="T3" fmla="*/ 32366 h 27"/>
                <a:gd name="T4" fmla="*/ 67221 w 27"/>
                <a:gd name="T5" fmla="*/ 39835 h 27"/>
                <a:gd name="T6" fmla="*/ 34855 w 27"/>
                <a:gd name="T7" fmla="*/ 37346 h 27"/>
                <a:gd name="T8" fmla="*/ 27386 w 27"/>
                <a:gd name="T9" fmla="*/ 67222 h 27"/>
                <a:gd name="T10" fmla="*/ 29876 w 27"/>
                <a:gd name="T11" fmla="*/ 37346 h 27"/>
                <a:gd name="T12" fmla="*/ 0 w 27"/>
                <a:gd name="T13" fmla="*/ 27387 h 27"/>
                <a:gd name="T14" fmla="*/ 29876 w 27"/>
                <a:gd name="T15" fmla="*/ 27387 h 27"/>
                <a:gd name="T16" fmla="*/ 37345 w 27"/>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27"/>
                <a:gd name="T29" fmla="*/ 27 w 27"/>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27">
                  <a:moveTo>
                    <a:pt x="15" y="0"/>
                  </a:moveTo>
                  <a:lnTo>
                    <a:pt x="14" y="13"/>
                  </a:lnTo>
                  <a:lnTo>
                    <a:pt x="27" y="16"/>
                  </a:lnTo>
                  <a:lnTo>
                    <a:pt x="14" y="15"/>
                  </a:lnTo>
                  <a:lnTo>
                    <a:pt x="11" y="27"/>
                  </a:lnTo>
                  <a:lnTo>
                    <a:pt x="12" y="15"/>
                  </a:lnTo>
                  <a:lnTo>
                    <a:pt x="0" y="11"/>
                  </a:lnTo>
                  <a:lnTo>
                    <a:pt x="12" y="11"/>
                  </a:lnTo>
                  <a:lnTo>
                    <a:pt x="15" y="0"/>
                  </a:lnTo>
                  <a:close/>
                </a:path>
              </a:pathLst>
            </a:custGeom>
            <a:solidFill>
              <a:schemeClr val="accent1"/>
            </a:solidFill>
            <a:ln w="9525">
              <a:noFill/>
              <a:round/>
            </a:ln>
          </p:spPr>
          <p:txBody>
            <a:bodyPr/>
            <a:lstStyle/>
            <a:p>
              <a:endParaRPr lang="zh-CN" altLang="en-US"/>
            </a:p>
          </p:txBody>
        </p:sp>
        <p:sp>
          <p:nvSpPr>
            <p:cNvPr id="61467" name="Freeform 5821"/>
            <p:cNvSpPr/>
            <p:nvPr/>
          </p:nvSpPr>
          <p:spPr bwMode="auto">
            <a:xfrm>
              <a:off x="1814387" y="572679"/>
              <a:ext cx="37344" cy="34856"/>
            </a:xfrm>
            <a:custGeom>
              <a:avLst/>
              <a:gdLst>
                <a:gd name="T0" fmla="*/ 14938 w 15"/>
                <a:gd name="T1" fmla="*/ 0 h 14"/>
                <a:gd name="T2" fmla="*/ 19917 w 15"/>
                <a:gd name="T3" fmla="*/ 17428 h 14"/>
                <a:gd name="T4" fmla="*/ 37344 w 15"/>
                <a:gd name="T5" fmla="*/ 17428 h 14"/>
                <a:gd name="T6" fmla="*/ 19917 w 15"/>
                <a:gd name="T7" fmla="*/ 19918 h 14"/>
                <a:gd name="T8" fmla="*/ 19917 w 15"/>
                <a:gd name="T9" fmla="*/ 34856 h 14"/>
                <a:gd name="T10" fmla="*/ 17427 w 15"/>
                <a:gd name="T11" fmla="*/ 19918 h 14"/>
                <a:gd name="T12" fmla="*/ 0 w 15"/>
                <a:gd name="T13" fmla="*/ 19918 h 14"/>
                <a:gd name="T14" fmla="*/ 14938 w 15"/>
                <a:gd name="T15" fmla="*/ 17428 h 14"/>
                <a:gd name="T16" fmla="*/ 14938 w 15"/>
                <a:gd name="T17" fmla="*/ 0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
                <a:gd name="T28" fmla="*/ 0 h 14"/>
                <a:gd name="T29" fmla="*/ 15 w 15"/>
                <a:gd name="T30" fmla="*/ 14 h 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 h="14">
                  <a:moveTo>
                    <a:pt x="6" y="0"/>
                  </a:moveTo>
                  <a:lnTo>
                    <a:pt x="8" y="7"/>
                  </a:lnTo>
                  <a:lnTo>
                    <a:pt x="15" y="7"/>
                  </a:lnTo>
                  <a:lnTo>
                    <a:pt x="8" y="8"/>
                  </a:lnTo>
                  <a:lnTo>
                    <a:pt x="8" y="14"/>
                  </a:lnTo>
                  <a:lnTo>
                    <a:pt x="7" y="8"/>
                  </a:lnTo>
                  <a:lnTo>
                    <a:pt x="0" y="8"/>
                  </a:lnTo>
                  <a:lnTo>
                    <a:pt x="6" y="7"/>
                  </a:lnTo>
                  <a:lnTo>
                    <a:pt x="6" y="0"/>
                  </a:lnTo>
                  <a:close/>
                </a:path>
              </a:pathLst>
            </a:custGeom>
            <a:solidFill>
              <a:schemeClr val="accent1"/>
            </a:solidFill>
            <a:ln w="9525">
              <a:noFill/>
              <a:round/>
            </a:ln>
          </p:spPr>
          <p:txBody>
            <a:bodyPr/>
            <a:lstStyle/>
            <a:p>
              <a:endParaRPr lang="zh-CN" altLang="en-US"/>
            </a:p>
          </p:txBody>
        </p:sp>
        <p:sp>
          <p:nvSpPr>
            <p:cNvPr id="61468" name="Freeform 5822"/>
            <p:cNvSpPr/>
            <p:nvPr/>
          </p:nvSpPr>
          <p:spPr bwMode="auto">
            <a:xfrm>
              <a:off x="2292403" y="306285"/>
              <a:ext cx="27386" cy="29876"/>
            </a:xfrm>
            <a:custGeom>
              <a:avLst/>
              <a:gdLst>
                <a:gd name="T0" fmla="*/ 0 w 11"/>
                <a:gd name="T1" fmla="*/ 2490 h 12"/>
                <a:gd name="T2" fmla="*/ 14938 w 11"/>
                <a:gd name="T3" fmla="*/ 12448 h 12"/>
                <a:gd name="T4" fmla="*/ 24896 w 11"/>
                <a:gd name="T5" fmla="*/ 0 h 12"/>
                <a:gd name="T6" fmla="*/ 14938 w 11"/>
                <a:gd name="T7" fmla="*/ 12448 h 12"/>
                <a:gd name="T8" fmla="*/ 27386 w 11"/>
                <a:gd name="T9" fmla="*/ 27386 h 12"/>
                <a:gd name="T10" fmla="*/ 14938 w 11"/>
                <a:gd name="T11" fmla="*/ 14938 h 12"/>
                <a:gd name="T12" fmla="*/ 2490 w 11"/>
                <a:gd name="T13" fmla="*/ 29876 h 12"/>
                <a:gd name="T14" fmla="*/ 12448 w 11"/>
                <a:gd name="T15" fmla="*/ 14938 h 12"/>
                <a:gd name="T16" fmla="*/ 0 w 11"/>
                <a:gd name="T17" fmla="*/ 249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2"/>
                <a:gd name="T29" fmla="*/ 11 w 11"/>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2">
                  <a:moveTo>
                    <a:pt x="0" y="1"/>
                  </a:moveTo>
                  <a:lnTo>
                    <a:pt x="6" y="5"/>
                  </a:lnTo>
                  <a:lnTo>
                    <a:pt x="10" y="0"/>
                  </a:lnTo>
                  <a:lnTo>
                    <a:pt x="6" y="5"/>
                  </a:lnTo>
                  <a:lnTo>
                    <a:pt x="11" y="11"/>
                  </a:lnTo>
                  <a:lnTo>
                    <a:pt x="6" y="6"/>
                  </a:lnTo>
                  <a:lnTo>
                    <a:pt x="1" y="12"/>
                  </a:lnTo>
                  <a:lnTo>
                    <a:pt x="5" y="6"/>
                  </a:lnTo>
                  <a:lnTo>
                    <a:pt x="0" y="1"/>
                  </a:lnTo>
                  <a:close/>
                </a:path>
              </a:pathLst>
            </a:custGeom>
            <a:solidFill>
              <a:schemeClr val="accent1"/>
            </a:solidFill>
            <a:ln w="9525">
              <a:noFill/>
              <a:round/>
            </a:ln>
          </p:spPr>
          <p:txBody>
            <a:bodyPr/>
            <a:lstStyle/>
            <a:p>
              <a:endParaRPr lang="zh-CN" altLang="en-US"/>
            </a:p>
          </p:txBody>
        </p:sp>
        <p:sp>
          <p:nvSpPr>
            <p:cNvPr id="61469" name="Freeform 5823"/>
            <p:cNvSpPr/>
            <p:nvPr/>
          </p:nvSpPr>
          <p:spPr bwMode="auto">
            <a:xfrm>
              <a:off x="1196950" y="873930"/>
              <a:ext cx="37344" cy="32367"/>
            </a:xfrm>
            <a:custGeom>
              <a:avLst/>
              <a:gdLst>
                <a:gd name="T0" fmla="*/ 14938 w 15"/>
                <a:gd name="T1" fmla="*/ 0 h 13"/>
                <a:gd name="T2" fmla="*/ 22406 w 15"/>
                <a:gd name="T3" fmla="*/ 14939 h 13"/>
                <a:gd name="T4" fmla="*/ 37344 w 15"/>
                <a:gd name="T5" fmla="*/ 14939 h 13"/>
                <a:gd name="T6" fmla="*/ 22406 w 15"/>
                <a:gd name="T7" fmla="*/ 17428 h 13"/>
                <a:gd name="T8" fmla="*/ 22406 w 15"/>
                <a:gd name="T9" fmla="*/ 32367 h 13"/>
                <a:gd name="T10" fmla="*/ 19917 w 15"/>
                <a:gd name="T11" fmla="*/ 17428 h 13"/>
                <a:gd name="T12" fmla="*/ 0 w 15"/>
                <a:gd name="T13" fmla="*/ 17428 h 13"/>
                <a:gd name="T14" fmla="*/ 14938 w 15"/>
                <a:gd name="T15" fmla="*/ 14939 h 13"/>
                <a:gd name="T16" fmla="*/ 14938 w 15"/>
                <a:gd name="T17" fmla="*/ 0 h 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
                <a:gd name="T28" fmla="*/ 0 h 13"/>
                <a:gd name="T29" fmla="*/ 15 w 15"/>
                <a:gd name="T30" fmla="*/ 13 h 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 h="13">
                  <a:moveTo>
                    <a:pt x="6" y="0"/>
                  </a:moveTo>
                  <a:lnTo>
                    <a:pt x="9" y="6"/>
                  </a:lnTo>
                  <a:lnTo>
                    <a:pt x="15" y="6"/>
                  </a:lnTo>
                  <a:lnTo>
                    <a:pt x="9" y="7"/>
                  </a:lnTo>
                  <a:lnTo>
                    <a:pt x="9" y="13"/>
                  </a:lnTo>
                  <a:lnTo>
                    <a:pt x="8" y="7"/>
                  </a:lnTo>
                  <a:lnTo>
                    <a:pt x="0" y="7"/>
                  </a:lnTo>
                  <a:lnTo>
                    <a:pt x="6" y="6"/>
                  </a:lnTo>
                  <a:lnTo>
                    <a:pt x="6" y="0"/>
                  </a:lnTo>
                  <a:close/>
                </a:path>
              </a:pathLst>
            </a:custGeom>
            <a:solidFill>
              <a:schemeClr val="accent1"/>
            </a:solidFill>
            <a:ln w="9525">
              <a:noFill/>
              <a:round/>
            </a:ln>
          </p:spPr>
          <p:txBody>
            <a:bodyPr/>
            <a:lstStyle/>
            <a:p>
              <a:endParaRPr lang="zh-CN" altLang="en-US"/>
            </a:p>
          </p:txBody>
        </p:sp>
        <p:sp>
          <p:nvSpPr>
            <p:cNvPr id="61470" name="Freeform 5824"/>
            <p:cNvSpPr/>
            <p:nvPr/>
          </p:nvSpPr>
          <p:spPr bwMode="auto">
            <a:xfrm>
              <a:off x="1470813" y="647370"/>
              <a:ext cx="27386" cy="32367"/>
            </a:xfrm>
            <a:custGeom>
              <a:avLst/>
              <a:gdLst>
                <a:gd name="T0" fmla="*/ 0 w 11"/>
                <a:gd name="T1" fmla="*/ 7469 h 13"/>
                <a:gd name="T2" fmla="*/ 12448 w 11"/>
                <a:gd name="T3" fmla="*/ 14939 h 13"/>
                <a:gd name="T4" fmla="*/ 22407 w 11"/>
                <a:gd name="T5" fmla="*/ 0 h 13"/>
                <a:gd name="T6" fmla="*/ 14938 w 11"/>
                <a:gd name="T7" fmla="*/ 14939 h 13"/>
                <a:gd name="T8" fmla="*/ 27386 w 11"/>
                <a:gd name="T9" fmla="*/ 27387 h 13"/>
                <a:gd name="T10" fmla="*/ 14938 w 11"/>
                <a:gd name="T11" fmla="*/ 17428 h 13"/>
                <a:gd name="T12" fmla="*/ 4979 w 11"/>
                <a:gd name="T13" fmla="*/ 32367 h 13"/>
                <a:gd name="T14" fmla="*/ 12448 w 11"/>
                <a:gd name="T15" fmla="*/ 14939 h 13"/>
                <a:gd name="T16" fmla="*/ 0 w 11"/>
                <a:gd name="T17" fmla="*/ 7469 h 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3"/>
                <a:gd name="T29" fmla="*/ 11 w 11"/>
                <a:gd name="T30" fmla="*/ 13 h 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3">
                  <a:moveTo>
                    <a:pt x="0" y="3"/>
                  </a:moveTo>
                  <a:lnTo>
                    <a:pt x="5" y="6"/>
                  </a:lnTo>
                  <a:lnTo>
                    <a:pt x="9" y="0"/>
                  </a:lnTo>
                  <a:lnTo>
                    <a:pt x="6" y="6"/>
                  </a:lnTo>
                  <a:lnTo>
                    <a:pt x="11" y="11"/>
                  </a:lnTo>
                  <a:lnTo>
                    <a:pt x="6" y="7"/>
                  </a:lnTo>
                  <a:lnTo>
                    <a:pt x="2" y="13"/>
                  </a:lnTo>
                  <a:lnTo>
                    <a:pt x="5" y="6"/>
                  </a:lnTo>
                  <a:lnTo>
                    <a:pt x="0" y="3"/>
                  </a:lnTo>
                  <a:close/>
                </a:path>
              </a:pathLst>
            </a:custGeom>
            <a:solidFill>
              <a:schemeClr val="accent1"/>
            </a:solidFill>
            <a:ln w="9525">
              <a:noFill/>
              <a:round/>
            </a:ln>
          </p:spPr>
          <p:txBody>
            <a:bodyPr/>
            <a:lstStyle/>
            <a:p>
              <a:endParaRPr lang="zh-CN" altLang="en-US"/>
            </a:p>
          </p:txBody>
        </p:sp>
        <p:sp>
          <p:nvSpPr>
            <p:cNvPr id="61471" name="Freeform 5825"/>
            <p:cNvSpPr/>
            <p:nvPr/>
          </p:nvSpPr>
          <p:spPr bwMode="auto">
            <a:xfrm>
              <a:off x="1704842" y="1503814"/>
              <a:ext cx="34856" cy="37346"/>
            </a:xfrm>
            <a:custGeom>
              <a:avLst/>
              <a:gdLst>
                <a:gd name="T0" fmla="*/ 14938 w 14"/>
                <a:gd name="T1" fmla="*/ 0 h 15"/>
                <a:gd name="T2" fmla="*/ 14938 w 14"/>
                <a:gd name="T3" fmla="*/ 14938 h 15"/>
                <a:gd name="T4" fmla="*/ 0 w 14"/>
                <a:gd name="T5" fmla="*/ 17428 h 15"/>
                <a:gd name="T6" fmla="*/ 14938 w 14"/>
                <a:gd name="T7" fmla="*/ 17428 h 15"/>
                <a:gd name="T8" fmla="*/ 17428 w 14"/>
                <a:gd name="T9" fmla="*/ 37346 h 15"/>
                <a:gd name="T10" fmla="*/ 17428 w 14"/>
                <a:gd name="T11" fmla="*/ 17428 h 15"/>
                <a:gd name="T12" fmla="*/ 34856 w 14"/>
                <a:gd name="T13" fmla="*/ 14938 h 15"/>
                <a:gd name="T14" fmla="*/ 17428 w 14"/>
                <a:gd name="T15" fmla="*/ 14938 h 15"/>
                <a:gd name="T16" fmla="*/ 14938 w 14"/>
                <a:gd name="T17" fmla="*/ 0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
                <a:gd name="T28" fmla="*/ 0 h 15"/>
                <a:gd name="T29" fmla="*/ 14 w 14"/>
                <a:gd name="T30" fmla="*/ 15 h 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 h="15">
                  <a:moveTo>
                    <a:pt x="6" y="0"/>
                  </a:moveTo>
                  <a:lnTo>
                    <a:pt x="6" y="6"/>
                  </a:lnTo>
                  <a:lnTo>
                    <a:pt x="0" y="7"/>
                  </a:lnTo>
                  <a:lnTo>
                    <a:pt x="6" y="7"/>
                  </a:lnTo>
                  <a:lnTo>
                    <a:pt x="7" y="15"/>
                  </a:lnTo>
                  <a:lnTo>
                    <a:pt x="7" y="7"/>
                  </a:lnTo>
                  <a:lnTo>
                    <a:pt x="14" y="6"/>
                  </a:lnTo>
                  <a:lnTo>
                    <a:pt x="7" y="6"/>
                  </a:lnTo>
                  <a:lnTo>
                    <a:pt x="6" y="0"/>
                  </a:lnTo>
                  <a:close/>
                </a:path>
              </a:pathLst>
            </a:custGeom>
            <a:solidFill>
              <a:schemeClr val="accent1"/>
            </a:solidFill>
            <a:ln w="9525">
              <a:noFill/>
              <a:round/>
            </a:ln>
          </p:spPr>
          <p:txBody>
            <a:bodyPr/>
            <a:lstStyle/>
            <a:p>
              <a:endParaRPr lang="zh-CN" altLang="en-US"/>
            </a:p>
          </p:txBody>
        </p:sp>
        <p:sp>
          <p:nvSpPr>
            <p:cNvPr id="61472" name="Freeform 5826"/>
            <p:cNvSpPr/>
            <p:nvPr/>
          </p:nvSpPr>
          <p:spPr bwMode="auto">
            <a:xfrm>
              <a:off x="1704842" y="1503814"/>
              <a:ext cx="34856" cy="37346"/>
            </a:xfrm>
            <a:custGeom>
              <a:avLst/>
              <a:gdLst>
                <a:gd name="T0" fmla="*/ 14938 w 14"/>
                <a:gd name="T1" fmla="*/ 0 h 15"/>
                <a:gd name="T2" fmla="*/ 14938 w 14"/>
                <a:gd name="T3" fmla="*/ 14938 h 15"/>
                <a:gd name="T4" fmla="*/ 0 w 14"/>
                <a:gd name="T5" fmla="*/ 17428 h 15"/>
                <a:gd name="T6" fmla="*/ 14938 w 14"/>
                <a:gd name="T7" fmla="*/ 17428 h 15"/>
                <a:gd name="T8" fmla="*/ 17428 w 14"/>
                <a:gd name="T9" fmla="*/ 37346 h 15"/>
                <a:gd name="T10" fmla="*/ 17428 w 14"/>
                <a:gd name="T11" fmla="*/ 17428 h 15"/>
                <a:gd name="T12" fmla="*/ 34856 w 14"/>
                <a:gd name="T13" fmla="*/ 14938 h 15"/>
                <a:gd name="T14" fmla="*/ 17428 w 14"/>
                <a:gd name="T15" fmla="*/ 14938 h 15"/>
                <a:gd name="T16" fmla="*/ 14938 w 14"/>
                <a:gd name="T17" fmla="*/ 0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
                <a:gd name="T28" fmla="*/ 0 h 15"/>
                <a:gd name="T29" fmla="*/ 14 w 14"/>
                <a:gd name="T30" fmla="*/ 15 h 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 h="15">
                  <a:moveTo>
                    <a:pt x="6" y="0"/>
                  </a:moveTo>
                  <a:lnTo>
                    <a:pt x="6" y="6"/>
                  </a:lnTo>
                  <a:lnTo>
                    <a:pt x="0" y="7"/>
                  </a:lnTo>
                  <a:lnTo>
                    <a:pt x="6" y="7"/>
                  </a:lnTo>
                  <a:lnTo>
                    <a:pt x="7" y="15"/>
                  </a:lnTo>
                  <a:lnTo>
                    <a:pt x="7" y="7"/>
                  </a:lnTo>
                  <a:lnTo>
                    <a:pt x="14" y="6"/>
                  </a:lnTo>
                  <a:lnTo>
                    <a:pt x="7" y="6"/>
                  </a:lnTo>
                  <a:lnTo>
                    <a:pt x="6" y="0"/>
                  </a:lnTo>
                </a:path>
              </a:pathLst>
            </a:custGeom>
            <a:solidFill>
              <a:schemeClr val="accent1"/>
            </a:solidFill>
            <a:ln w="9525">
              <a:noFill/>
              <a:round/>
            </a:ln>
          </p:spPr>
          <p:txBody>
            <a:bodyPr/>
            <a:lstStyle/>
            <a:p>
              <a:endParaRPr lang="zh-CN" altLang="en-US"/>
            </a:p>
          </p:txBody>
        </p:sp>
        <p:sp>
          <p:nvSpPr>
            <p:cNvPr id="61473" name="Freeform 5827"/>
            <p:cNvSpPr/>
            <p:nvPr/>
          </p:nvSpPr>
          <p:spPr bwMode="auto">
            <a:xfrm>
              <a:off x="2075805" y="1190116"/>
              <a:ext cx="47303" cy="44814"/>
            </a:xfrm>
            <a:custGeom>
              <a:avLst/>
              <a:gdLst>
                <a:gd name="T0" fmla="*/ 14938 w 19"/>
                <a:gd name="T1" fmla="*/ 0 h 18"/>
                <a:gd name="T2" fmla="*/ 24896 w 19"/>
                <a:gd name="T3" fmla="*/ 22407 h 18"/>
                <a:gd name="T4" fmla="*/ 47303 w 19"/>
                <a:gd name="T5" fmla="*/ 12448 h 18"/>
                <a:gd name="T6" fmla="*/ 27386 w 19"/>
                <a:gd name="T7" fmla="*/ 24897 h 18"/>
                <a:gd name="T8" fmla="*/ 34855 w 19"/>
                <a:gd name="T9" fmla="*/ 44814 h 18"/>
                <a:gd name="T10" fmla="*/ 24896 w 19"/>
                <a:gd name="T11" fmla="*/ 27386 h 18"/>
                <a:gd name="T12" fmla="*/ 0 w 19"/>
                <a:gd name="T13" fmla="*/ 34855 h 18"/>
                <a:gd name="T14" fmla="*/ 22407 w 19"/>
                <a:gd name="T15" fmla="*/ 22407 h 18"/>
                <a:gd name="T16" fmla="*/ 14938 w 19"/>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
                <a:gd name="T28" fmla="*/ 0 h 18"/>
                <a:gd name="T29" fmla="*/ 19 w 19"/>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 h="18">
                  <a:moveTo>
                    <a:pt x="6" y="0"/>
                  </a:moveTo>
                  <a:lnTo>
                    <a:pt x="10" y="9"/>
                  </a:lnTo>
                  <a:lnTo>
                    <a:pt x="19" y="5"/>
                  </a:lnTo>
                  <a:lnTo>
                    <a:pt x="11" y="10"/>
                  </a:lnTo>
                  <a:lnTo>
                    <a:pt x="14" y="18"/>
                  </a:lnTo>
                  <a:lnTo>
                    <a:pt x="10" y="11"/>
                  </a:lnTo>
                  <a:lnTo>
                    <a:pt x="0" y="14"/>
                  </a:lnTo>
                  <a:lnTo>
                    <a:pt x="9" y="9"/>
                  </a:lnTo>
                  <a:lnTo>
                    <a:pt x="6" y="0"/>
                  </a:lnTo>
                  <a:close/>
                </a:path>
              </a:pathLst>
            </a:custGeom>
            <a:solidFill>
              <a:schemeClr val="accent1"/>
            </a:solidFill>
            <a:ln w="9525">
              <a:noFill/>
              <a:round/>
            </a:ln>
          </p:spPr>
          <p:txBody>
            <a:bodyPr/>
            <a:lstStyle/>
            <a:p>
              <a:endParaRPr lang="zh-CN" altLang="en-US"/>
            </a:p>
          </p:txBody>
        </p:sp>
        <p:sp>
          <p:nvSpPr>
            <p:cNvPr id="61474" name="Freeform 5828"/>
            <p:cNvSpPr/>
            <p:nvPr/>
          </p:nvSpPr>
          <p:spPr bwMode="auto">
            <a:xfrm>
              <a:off x="2979550" y="468114"/>
              <a:ext cx="34856" cy="37346"/>
            </a:xfrm>
            <a:custGeom>
              <a:avLst/>
              <a:gdLst>
                <a:gd name="T0" fmla="*/ 17428 w 14"/>
                <a:gd name="T1" fmla="*/ 0 h 15"/>
                <a:gd name="T2" fmla="*/ 17428 w 14"/>
                <a:gd name="T3" fmla="*/ 19918 h 15"/>
                <a:gd name="T4" fmla="*/ 34856 w 14"/>
                <a:gd name="T5" fmla="*/ 22408 h 15"/>
                <a:gd name="T6" fmla="*/ 17428 w 14"/>
                <a:gd name="T7" fmla="*/ 22408 h 15"/>
                <a:gd name="T8" fmla="*/ 12449 w 14"/>
                <a:gd name="T9" fmla="*/ 37346 h 15"/>
                <a:gd name="T10" fmla="*/ 14938 w 14"/>
                <a:gd name="T11" fmla="*/ 22408 h 15"/>
                <a:gd name="T12" fmla="*/ 0 w 14"/>
                <a:gd name="T13" fmla="*/ 17428 h 15"/>
                <a:gd name="T14" fmla="*/ 14938 w 14"/>
                <a:gd name="T15" fmla="*/ 17428 h 15"/>
                <a:gd name="T16" fmla="*/ 17428 w 14"/>
                <a:gd name="T17" fmla="*/ 0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
                <a:gd name="T28" fmla="*/ 0 h 15"/>
                <a:gd name="T29" fmla="*/ 14 w 14"/>
                <a:gd name="T30" fmla="*/ 15 h 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 h="15">
                  <a:moveTo>
                    <a:pt x="7" y="0"/>
                  </a:moveTo>
                  <a:lnTo>
                    <a:pt x="7" y="8"/>
                  </a:lnTo>
                  <a:lnTo>
                    <a:pt x="14" y="9"/>
                  </a:lnTo>
                  <a:lnTo>
                    <a:pt x="7" y="9"/>
                  </a:lnTo>
                  <a:lnTo>
                    <a:pt x="5" y="15"/>
                  </a:lnTo>
                  <a:lnTo>
                    <a:pt x="6" y="9"/>
                  </a:lnTo>
                  <a:lnTo>
                    <a:pt x="0" y="7"/>
                  </a:lnTo>
                  <a:lnTo>
                    <a:pt x="6" y="7"/>
                  </a:lnTo>
                  <a:lnTo>
                    <a:pt x="7" y="0"/>
                  </a:lnTo>
                  <a:close/>
                </a:path>
              </a:pathLst>
            </a:custGeom>
            <a:solidFill>
              <a:schemeClr val="accent1"/>
            </a:solidFill>
            <a:ln w="9525">
              <a:noFill/>
              <a:round/>
            </a:ln>
          </p:spPr>
          <p:txBody>
            <a:bodyPr/>
            <a:lstStyle/>
            <a:p>
              <a:endParaRPr lang="zh-CN" altLang="en-US"/>
            </a:p>
          </p:txBody>
        </p:sp>
        <p:sp>
          <p:nvSpPr>
            <p:cNvPr id="61475" name="Freeform 5829"/>
            <p:cNvSpPr/>
            <p:nvPr/>
          </p:nvSpPr>
          <p:spPr bwMode="auto">
            <a:xfrm>
              <a:off x="1739697" y="1020819"/>
              <a:ext cx="37344" cy="37346"/>
            </a:xfrm>
            <a:custGeom>
              <a:avLst/>
              <a:gdLst>
                <a:gd name="T0" fmla="*/ 22406 w 15"/>
                <a:gd name="T1" fmla="*/ 0 h 15"/>
                <a:gd name="T2" fmla="*/ 17427 w 15"/>
                <a:gd name="T3" fmla="*/ 14938 h 15"/>
                <a:gd name="T4" fmla="*/ 0 w 15"/>
                <a:gd name="T5" fmla="*/ 14938 h 15"/>
                <a:gd name="T6" fmla="*/ 17427 w 15"/>
                <a:gd name="T7" fmla="*/ 19918 h 15"/>
                <a:gd name="T8" fmla="*/ 17427 w 15"/>
                <a:gd name="T9" fmla="*/ 37346 h 15"/>
                <a:gd name="T10" fmla="*/ 19917 w 15"/>
                <a:gd name="T11" fmla="*/ 19918 h 15"/>
                <a:gd name="T12" fmla="*/ 37344 w 15"/>
                <a:gd name="T13" fmla="*/ 19918 h 15"/>
                <a:gd name="T14" fmla="*/ 19917 w 15"/>
                <a:gd name="T15" fmla="*/ 17428 h 15"/>
                <a:gd name="T16" fmla="*/ 22406 w 15"/>
                <a:gd name="T17" fmla="*/ 0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
                <a:gd name="T28" fmla="*/ 0 h 15"/>
                <a:gd name="T29" fmla="*/ 15 w 15"/>
                <a:gd name="T30" fmla="*/ 15 h 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 h="15">
                  <a:moveTo>
                    <a:pt x="9" y="0"/>
                  </a:moveTo>
                  <a:lnTo>
                    <a:pt x="7" y="6"/>
                  </a:lnTo>
                  <a:lnTo>
                    <a:pt x="0" y="6"/>
                  </a:lnTo>
                  <a:lnTo>
                    <a:pt x="7" y="8"/>
                  </a:lnTo>
                  <a:lnTo>
                    <a:pt x="7" y="15"/>
                  </a:lnTo>
                  <a:lnTo>
                    <a:pt x="8" y="8"/>
                  </a:lnTo>
                  <a:lnTo>
                    <a:pt x="15" y="8"/>
                  </a:lnTo>
                  <a:lnTo>
                    <a:pt x="8" y="7"/>
                  </a:lnTo>
                  <a:lnTo>
                    <a:pt x="9" y="0"/>
                  </a:lnTo>
                  <a:close/>
                </a:path>
              </a:pathLst>
            </a:custGeom>
            <a:solidFill>
              <a:schemeClr val="accent1"/>
            </a:solidFill>
            <a:ln w="9525">
              <a:noFill/>
              <a:round/>
            </a:ln>
          </p:spPr>
          <p:txBody>
            <a:bodyPr/>
            <a:lstStyle/>
            <a:p>
              <a:endParaRPr lang="zh-CN" altLang="en-US"/>
            </a:p>
          </p:txBody>
        </p:sp>
        <p:sp>
          <p:nvSpPr>
            <p:cNvPr id="61476" name="Freeform 5830"/>
            <p:cNvSpPr/>
            <p:nvPr/>
          </p:nvSpPr>
          <p:spPr bwMode="auto">
            <a:xfrm>
              <a:off x="1739697" y="1020819"/>
              <a:ext cx="37344" cy="37346"/>
            </a:xfrm>
            <a:custGeom>
              <a:avLst/>
              <a:gdLst>
                <a:gd name="T0" fmla="*/ 22406 w 15"/>
                <a:gd name="T1" fmla="*/ 0 h 15"/>
                <a:gd name="T2" fmla="*/ 17427 w 15"/>
                <a:gd name="T3" fmla="*/ 14938 h 15"/>
                <a:gd name="T4" fmla="*/ 0 w 15"/>
                <a:gd name="T5" fmla="*/ 14938 h 15"/>
                <a:gd name="T6" fmla="*/ 17427 w 15"/>
                <a:gd name="T7" fmla="*/ 19918 h 15"/>
                <a:gd name="T8" fmla="*/ 17427 w 15"/>
                <a:gd name="T9" fmla="*/ 37346 h 15"/>
                <a:gd name="T10" fmla="*/ 19917 w 15"/>
                <a:gd name="T11" fmla="*/ 19918 h 15"/>
                <a:gd name="T12" fmla="*/ 37344 w 15"/>
                <a:gd name="T13" fmla="*/ 19918 h 15"/>
                <a:gd name="T14" fmla="*/ 19917 w 15"/>
                <a:gd name="T15" fmla="*/ 17428 h 15"/>
                <a:gd name="T16" fmla="*/ 22406 w 15"/>
                <a:gd name="T17" fmla="*/ 0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
                <a:gd name="T28" fmla="*/ 0 h 15"/>
                <a:gd name="T29" fmla="*/ 15 w 15"/>
                <a:gd name="T30" fmla="*/ 15 h 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 h="15">
                  <a:moveTo>
                    <a:pt x="9" y="0"/>
                  </a:moveTo>
                  <a:lnTo>
                    <a:pt x="7" y="6"/>
                  </a:lnTo>
                  <a:lnTo>
                    <a:pt x="0" y="6"/>
                  </a:lnTo>
                  <a:lnTo>
                    <a:pt x="7" y="8"/>
                  </a:lnTo>
                  <a:lnTo>
                    <a:pt x="7" y="15"/>
                  </a:lnTo>
                  <a:lnTo>
                    <a:pt x="8" y="8"/>
                  </a:lnTo>
                  <a:lnTo>
                    <a:pt x="15" y="8"/>
                  </a:lnTo>
                  <a:lnTo>
                    <a:pt x="8" y="7"/>
                  </a:lnTo>
                  <a:lnTo>
                    <a:pt x="9" y="0"/>
                  </a:lnTo>
                </a:path>
              </a:pathLst>
            </a:custGeom>
            <a:solidFill>
              <a:schemeClr val="accent1"/>
            </a:solidFill>
            <a:ln w="9525">
              <a:noFill/>
              <a:round/>
            </a:ln>
          </p:spPr>
          <p:txBody>
            <a:bodyPr/>
            <a:lstStyle/>
            <a:p>
              <a:endParaRPr lang="zh-CN" altLang="en-US"/>
            </a:p>
          </p:txBody>
        </p:sp>
        <p:sp>
          <p:nvSpPr>
            <p:cNvPr id="61477" name="Freeform 5831"/>
            <p:cNvSpPr/>
            <p:nvPr/>
          </p:nvSpPr>
          <p:spPr bwMode="auto">
            <a:xfrm>
              <a:off x="8003693" y="537823"/>
              <a:ext cx="29876" cy="29876"/>
            </a:xfrm>
            <a:custGeom>
              <a:avLst/>
              <a:gdLst>
                <a:gd name="T0" fmla="*/ 14938 w 12"/>
                <a:gd name="T1" fmla="*/ 0 h 12"/>
                <a:gd name="T2" fmla="*/ 17428 w 12"/>
                <a:gd name="T3" fmla="*/ 14938 h 12"/>
                <a:gd name="T4" fmla="*/ 29876 w 12"/>
                <a:gd name="T5" fmla="*/ 14938 h 12"/>
                <a:gd name="T6" fmla="*/ 17428 w 12"/>
                <a:gd name="T7" fmla="*/ 17428 h 12"/>
                <a:gd name="T8" fmla="*/ 17428 w 12"/>
                <a:gd name="T9" fmla="*/ 29876 h 12"/>
                <a:gd name="T10" fmla="*/ 14938 w 12"/>
                <a:gd name="T11" fmla="*/ 17428 h 12"/>
                <a:gd name="T12" fmla="*/ 0 w 12"/>
                <a:gd name="T13" fmla="*/ 17428 h 12"/>
                <a:gd name="T14" fmla="*/ 14938 w 12"/>
                <a:gd name="T15" fmla="*/ 14938 h 12"/>
                <a:gd name="T16" fmla="*/ 14938 w 12"/>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2"/>
                <a:gd name="T29" fmla="*/ 12 w 12"/>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2">
                  <a:moveTo>
                    <a:pt x="6" y="0"/>
                  </a:moveTo>
                  <a:lnTo>
                    <a:pt x="7" y="6"/>
                  </a:lnTo>
                  <a:lnTo>
                    <a:pt x="12" y="6"/>
                  </a:lnTo>
                  <a:lnTo>
                    <a:pt x="7" y="7"/>
                  </a:lnTo>
                  <a:lnTo>
                    <a:pt x="7" y="12"/>
                  </a:lnTo>
                  <a:lnTo>
                    <a:pt x="6" y="7"/>
                  </a:lnTo>
                  <a:lnTo>
                    <a:pt x="0" y="7"/>
                  </a:lnTo>
                  <a:lnTo>
                    <a:pt x="6" y="6"/>
                  </a:lnTo>
                  <a:lnTo>
                    <a:pt x="6" y="0"/>
                  </a:lnTo>
                  <a:close/>
                </a:path>
              </a:pathLst>
            </a:custGeom>
            <a:solidFill>
              <a:schemeClr val="accent1"/>
            </a:solidFill>
            <a:ln w="9525">
              <a:noFill/>
              <a:round/>
            </a:ln>
          </p:spPr>
          <p:txBody>
            <a:bodyPr/>
            <a:lstStyle/>
            <a:p>
              <a:endParaRPr lang="zh-CN" altLang="en-US"/>
            </a:p>
          </p:txBody>
        </p:sp>
        <p:sp>
          <p:nvSpPr>
            <p:cNvPr id="61478" name="Freeform 5832"/>
            <p:cNvSpPr/>
            <p:nvPr/>
          </p:nvSpPr>
          <p:spPr bwMode="auto">
            <a:xfrm>
              <a:off x="8424449" y="303795"/>
              <a:ext cx="24897" cy="22408"/>
            </a:xfrm>
            <a:custGeom>
              <a:avLst/>
              <a:gdLst>
                <a:gd name="T0" fmla="*/ 0 w 10"/>
                <a:gd name="T1" fmla="*/ 2490 h 9"/>
                <a:gd name="T2" fmla="*/ 14938 w 10"/>
                <a:gd name="T3" fmla="*/ 9959 h 9"/>
                <a:gd name="T4" fmla="*/ 24897 w 10"/>
                <a:gd name="T5" fmla="*/ 0 h 9"/>
                <a:gd name="T6" fmla="*/ 14938 w 10"/>
                <a:gd name="T7" fmla="*/ 9959 h 9"/>
                <a:gd name="T8" fmla="*/ 24897 w 10"/>
                <a:gd name="T9" fmla="*/ 19918 h 9"/>
                <a:gd name="T10" fmla="*/ 14938 w 10"/>
                <a:gd name="T11" fmla="*/ 12449 h 9"/>
                <a:gd name="T12" fmla="*/ 2490 w 10"/>
                <a:gd name="T13" fmla="*/ 22408 h 9"/>
                <a:gd name="T14" fmla="*/ 12449 w 10"/>
                <a:gd name="T15" fmla="*/ 12449 h 9"/>
                <a:gd name="T16" fmla="*/ 0 w 10"/>
                <a:gd name="T17" fmla="*/ 2490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
                <a:gd name="T28" fmla="*/ 0 h 9"/>
                <a:gd name="T29" fmla="*/ 10 w 10"/>
                <a:gd name="T30" fmla="*/ 9 h 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 h="9">
                  <a:moveTo>
                    <a:pt x="0" y="1"/>
                  </a:moveTo>
                  <a:lnTo>
                    <a:pt x="6" y="4"/>
                  </a:lnTo>
                  <a:lnTo>
                    <a:pt x="10" y="0"/>
                  </a:lnTo>
                  <a:lnTo>
                    <a:pt x="6" y="4"/>
                  </a:lnTo>
                  <a:lnTo>
                    <a:pt x="10" y="8"/>
                  </a:lnTo>
                  <a:lnTo>
                    <a:pt x="6" y="5"/>
                  </a:lnTo>
                  <a:lnTo>
                    <a:pt x="1" y="9"/>
                  </a:lnTo>
                  <a:lnTo>
                    <a:pt x="5" y="5"/>
                  </a:lnTo>
                  <a:lnTo>
                    <a:pt x="0" y="1"/>
                  </a:lnTo>
                  <a:close/>
                </a:path>
              </a:pathLst>
            </a:custGeom>
            <a:solidFill>
              <a:schemeClr val="accent1"/>
            </a:solidFill>
            <a:ln w="9525">
              <a:noFill/>
              <a:round/>
            </a:ln>
          </p:spPr>
          <p:txBody>
            <a:bodyPr/>
            <a:lstStyle/>
            <a:p>
              <a:endParaRPr lang="zh-CN" altLang="en-US"/>
            </a:p>
          </p:txBody>
        </p:sp>
        <p:sp>
          <p:nvSpPr>
            <p:cNvPr id="61479" name="Freeform 5833"/>
            <p:cNvSpPr/>
            <p:nvPr/>
          </p:nvSpPr>
          <p:spPr bwMode="auto">
            <a:xfrm>
              <a:off x="7455967" y="801727"/>
              <a:ext cx="34856" cy="32367"/>
            </a:xfrm>
            <a:custGeom>
              <a:avLst/>
              <a:gdLst>
                <a:gd name="T0" fmla="*/ 17428 w 14"/>
                <a:gd name="T1" fmla="*/ 0 h 13"/>
                <a:gd name="T2" fmla="*/ 19918 w 14"/>
                <a:gd name="T3" fmla="*/ 17428 h 13"/>
                <a:gd name="T4" fmla="*/ 34856 w 14"/>
                <a:gd name="T5" fmla="*/ 17428 h 13"/>
                <a:gd name="T6" fmla="*/ 19918 w 14"/>
                <a:gd name="T7" fmla="*/ 19918 h 13"/>
                <a:gd name="T8" fmla="*/ 19918 w 14"/>
                <a:gd name="T9" fmla="*/ 32367 h 13"/>
                <a:gd name="T10" fmla="*/ 17428 w 14"/>
                <a:gd name="T11" fmla="*/ 19918 h 13"/>
                <a:gd name="T12" fmla="*/ 0 w 14"/>
                <a:gd name="T13" fmla="*/ 19918 h 13"/>
                <a:gd name="T14" fmla="*/ 17428 w 14"/>
                <a:gd name="T15" fmla="*/ 17428 h 13"/>
                <a:gd name="T16" fmla="*/ 17428 w 14"/>
                <a:gd name="T17" fmla="*/ 0 h 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
                <a:gd name="T28" fmla="*/ 0 h 13"/>
                <a:gd name="T29" fmla="*/ 14 w 14"/>
                <a:gd name="T30" fmla="*/ 13 h 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 h="13">
                  <a:moveTo>
                    <a:pt x="7" y="0"/>
                  </a:moveTo>
                  <a:lnTo>
                    <a:pt x="8" y="7"/>
                  </a:lnTo>
                  <a:lnTo>
                    <a:pt x="14" y="7"/>
                  </a:lnTo>
                  <a:lnTo>
                    <a:pt x="8" y="8"/>
                  </a:lnTo>
                  <a:lnTo>
                    <a:pt x="8" y="13"/>
                  </a:lnTo>
                  <a:lnTo>
                    <a:pt x="7" y="8"/>
                  </a:lnTo>
                  <a:lnTo>
                    <a:pt x="0" y="8"/>
                  </a:lnTo>
                  <a:lnTo>
                    <a:pt x="7" y="7"/>
                  </a:lnTo>
                  <a:lnTo>
                    <a:pt x="7" y="0"/>
                  </a:lnTo>
                  <a:close/>
                </a:path>
              </a:pathLst>
            </a:custGeom>
            <a:solidFill>
              <a:schemeClr val="accent1"/>
            </a:solidFill>
            <a:ln w="9525">
              <a:noFill/>
              <a:round/>
            </a:ln>
          </p:spPr>
          <p:txBody>
            <a:bodyPr/>
            <a:lstStyle/>
            <a:p>
              <a:endParaRPr lang="zh-CN" altLang="en-US"/>
            </a:p>
          </p:txBody>
        </p:sp>
        <p:sp>
          <p:nvSpPr>
            <p:cNvPr id="61480" name="Freeform 5834"/>
            <p:cNvSpPr/>
            <p:nvPr/>
          </p:nvSpPr>
          <p:spPr bwMode="auto">
            <a:xfrm>
              <a:off x="7697463" y="605045"/>
              <a:ext cx="27386" cy="27387"/>
            </a:xfrm>
            <a:custGeom>
              <a:avLst/>
              <a:gdLst>
                <a:gd name="T0" fmla="*/ 0 w 11"/>
                <a:gd name="T1" fmla="*/ 4979 h 11"/>
                <a:gd name="T2" fmla="*/ 14938 w 11"/>
                <a:gd name="T3" fmla="*/ 9959 h 11"/>
                <a:gd name="T4" fmla="*/ 22407 w 11"/>
                <a:gd name="T5" fmla="*/ 0 h 11"/>
                <a:gd name="T6" fmla="*/ 17427 w 11"/>
                <a:gd name="T7" fmla="*/ 14938 h 11"/>
                <a:gd name="T8" fmla="*/ 27386 w 11"/>
                <a:gd name="T9" fmla="*/ 22408 h 11"/>
                <a:gd name="T10" fmla="*/ 14938 w 11"/>
                <a:gd name="T11" fmla="*/ 17428 h 11"/>
                <a:gd name="T12" fmla="*/ 4979 w 11"/>
                <a:gd name="T13" fmla="*/ 27387 h 11"/>
                <a:gd name="T14" fmla="*/ 12448 w 11"/>
                <a:gd name="T15" fmla="*/ 14938 h 11"/>
                <a:gd name="T16" fmla="*/ 0 w 11"/>
                <a:gd name="T17" fmla="*/ 4979 h 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1"/>
                <a:gd name="T29" fmla="*/ 11 w 11"/>
                <a:gd name="T30" fmla="*/ 11 h 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1">
                  <a:moveTo>
                    <a:pt x="0" y="2"/>
                  </a:moveTo>
                  <a:lnTo>
                    <a:pt x="6" y="4"/>
                  </a:lnTo>
                  <a:lnTo>
                    <a:pt x="9" y="0"/>
                  </a:lnTo>
                  <a:lnTo>
                    <a:pt x="7" y="6"/>
                  </a:lnTo>
                  <a:lnTo>
                    <a:pt x="11" y="9"/>
                  </a:lnTo>
                  <a:lnTo>
                    <a:pt x="6" y="7"/>
                  </a:lnTo>
                  <a:lnTo>
                    <a:pt x="2" y="11"/>
                  </a:lnTo>
                  <a:lnTo>
                    <a:pt x="5" y="6"/>
                  </a:lnTo>
                  <a:lnTo>
                    <a:pt x="0" y="2"/>
                  </a:lnTo>
                  <a:close/>
                </a:path>
              </a:pathLst>
            </a:custGeom>
            <a:solidFill>
              <a:schemeClr val="accent1"/>
            </a:solidFill>
            <a:ln w="9525">
              <a:noFill/>
              <a:round/>
            </a:ln>
          </p:spPr>
          <p:txBody>
            <a:bodyPr/>
            <a:lstStyle/>
            <a:p>
              <a:endParaRPr lang="zh-CN" altLang="en-US"/>
            </a:p>
          </p:txBody>
        </p:sp>
        <p:sp>
          <p:nvSpPr>
            <p:cNvPr id="61481" name="Freeform 5835"/>
            <p:cNvSpPr/>
            <p:nvPr/>
          </p:nvSpPr>
          <p:spPr bwMode="auto">
            <a:xfrm>
              <a:off x="7906596" y="1359411"/>
              <a:ext cx="29876" cy="29876"/>
            </a:xfrm>
            <a:custGeom>
              <a:avLst/>
              <a:gdLst>
                <a:gd name="T0" fmla="*/ 12448 w 12"/>
                <a:gd name="T1" fmla="*/ 0 h 12"/>
                <a:gd name="T2" fmla="*/ 14938 w 12"/>
                <a:gd name="T3" fmla="*/ 14938 h 12"/>
                <a:gd name="T4" fmla="*/ 29876 w 12"/>
                <a:gd name="T5" fmla="*/ 14938 h 12"/>
                <a:gd name="T6" fmla="*/ 14938 w 12"/>
                <a:gd name="T7" fmla="*/ 17428 h 12"/>
                <a:gd name="T8" fmla="*/ 14938 w 12"/>
                <a:gd name="T9" fmla="*/ 29876 h 12"/>
                <a:gd name="T10" fmla="*/ 12448 w 12"/>
                <a:gd name="T11" fmla="*/ 17428 h 12"/>
                <a:gd name="T12" fmla="*/ 0 w 12"/>
                <a:gd name="T13" fmla="*/ 17428 h 12"/>
                <a:gd name="T14" fmla="*/ 12448 w 12"/>
                <a:gd name="T15" fmla="*/ 14938 h 12"/>
                <a:gd name="T16" fmla="*/ 12448 w 12"/>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2"/>
                <a:gd name="T29" fmla="*/ 12 w 12"/>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2">
                  <a:moveTo>
                    <a:pt x="5" y="0"/>
                  </a:moveTo>
                  <a:lnTo>
                    <a:pt x="6" y="6"/>
                  </a:lnTo>
                  <a:lnTo>
                    <a:pt x="12" y="6"/>
                  </a:lnTo>
                  <a:lnTo>
                    <a:pt x="6" y="7"/>
                  </a:lnTo>
                  <a:lnTo>
                    <a:pt x="6" y="12"/>
                  </a:lnTo>
                  <a:lnTo>
                    <a:pt x="5" y="7"/>
                  </a:lnTo>
                  <a:lnTo>
                    <a:pt x="0" y="7"/>
                  </a:lnTo>
                  <a:lnTo>
                    <a:pt x="5" y="6"/>
                  </a:lnTo>
                  <a:lnTo>
                    <a:pt x="5" y="0"/>
                  </a:lnTo>
                  <a:close/>
                </a:path>
              </a:pathLst>
            </a:custGeom>
            <a:solidFill>
              <a:schemeClr val="accent1"/>
            </a:solidFill>
            <a:ln w="9525">
              <a:noFill/>
              <a:round/>
            </a:ln>
          </p:spPr>
          <p:txBody>
            <a:bodyPr/>
            <a:lstStyle/>
            <a:p>
              <a:endParaRPr lang="zh-CN" altLang="en-US"/>
            </a:p>
          </p:txBody>
        </p:sp>
        <p:sp>
          <p:nvSpPr>
            <p:cNvPr id="61482" name="Freeform 5836"/>
            <p:cNvSpPr/>
            <p:nvPr/>
          </p:nvSpPr>
          <p:spPr bwMode="auto">
            <a:xfrm>
              <a:off x="8235234" y="1083060"/>
              <a:ext cx="39835" cy="42326"/>
            </a:xfrm>
            <a:custGeom>
              <a:avLst/>
              <a:gdLst>
                <a:gd name="T0" fmla="*/ 9959 w 16"/>
                <a:gd name="T1" fmla="*/ 0 h 17"/>
                <a:gd name="T2" fmla="*/ 17428 w 16"/>
                <a:gd name="T3" fmla="*/ 22408 h 17"/>
                <a:gd name="T4" fmla="*/ 0 w 16"/>
                <a:gd name="T5" fmla="*/ 32367 h 17"/>
                <a:gd name="T6" fmla="*/ 19918 w 16"/>
                <a:gd name="T7" fmla="*/ 24898 h 17"/>
                <a:gd name="T8" fmla="*/ 29876 w 16"/>
                <a:gd name="T9" fmla="*/ 42326 h 17"/>
                <a:gd name="T10" fmla="*/ 22407 w 16"/>
                <a:gd name="T11" fmla="*/ 22408 h 17"/>
                <a:gd name="T12" fmla="*/ 39835 w 16"/>
                <a:gd name="T13" fmla="*/ 9959 h 17"/>
                <a:gd name="T14" fmla="*/ 19918 w 16"/>
                <a:gd name="T15" fmla="*/ 17428 h 17"/>
                <a:gd name="T16" fmla="*/ 9959 w 16"/>
                <a:gd name="T17" fmla="*/ 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7"/>
                <a:gd name="T29" fmla="*/ 16 w 16"/>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7">
                  <a:moveTo>
                    <a:pt x="4" y="0"/>
                  </a:moveTo>
                  <a:lnTo>
                    <a:pt x="7" y="9"/>
                  </a:lnTo>
                  <a:lnTo>
                    <a:pt x="0" y="13"/>
                  </a:lnTo>
                  <a:lnTo>
                    <a:pt x="8" y="10"/>
                  </a:lnTo>
                  <a:lnTo>
                    <a:pt x="12" y="17"/>
                  </a:lnTo>
                  <a:lnTo>
                    <a:pt x="9" y="9"/>
                  </a:lnTo>
                  <a:lnTo>
                    <a:pt x="16" y="4"/>
                  </a:lnTo>
                  <a:lnTo>
                    <a:pt x="8" y="7"/>
                  </a:lnTo>
                  <a:lnTo>
                    <a:pt x="4" y="0"/>
                  </a:lnTo>
                  <a:close/>
                </a:path>
              </a:pathLst>
            </a:custGeom>
            <a:solidFill>
              <a:schemeClr val="accent1"/>
            </a:solidFill>
            <a:ln w="9525">
              <a:noFill/>
              <a:round/>
            </a:ln>
          </p:spPr>
          <p:txBody>
            <a:bodyPr/>
            <a:lstStyle/>
            <a:p>
              <a:endParaRPr lang="zh-CN" altLang="en-US"/>
            </a:p>
          </p:txBody>
        </p:sp>
        <p:sp>
          <p:nvSpPr>
            <p:cNvPr id="61483" name="Freeform 5837"/>
            <p:cNvSpPr/>
            <p:nvPr/>
          </p:nvSpPr>
          <p:spPr bwMode="auto">
            <a:xfrm>
              <a:off x="8235234" y="1083060"/>
              <a:ext cx="39835" cy="42326"/>
            </a:xfrm>
            <a:custGeom>
              <a:avLst/>
              <a:gdLst>
                <a:gd name="T0" fmla="*/ 9959 w 16"/>
                <a:gd name="T1" fmla="*/ 0 h 17"/>
                <a:gd name="T2" fmla="*/ 17428 w 16"/>
                <a:gd name="T3" fmla="*/ 22408 h 17"/>
                <a:gd name="T4" fmla="*/ 0 w 16"/>
                <a:gd name="T5" fmla="*/ 32367 h 17"/>
                <a:gd name="T6" fmla="*/ 19918 w 16"/>
                <a:gd name="T7" fmla="*/ 24898 h 17"/>
                <a:gd name="T8" fmla="*/ 29876 w 16"/>
                <a:gd name="T9" fmla="*/ 42326 h 17"/>
                <a:gd name="T10" fmla="*/ 22407 w 16"/>
                <a:gd name="T11" fmla="*/ 22408 h 17"/>
                <a:gd name="T12" fmla="*/ 39835 w 16"/>
                <a:gd name="T13" fmla="*/ 9959 h 17"/>
                <a:gd name="T14" fmla="*/ 19918 w 16"/>
                <a:gd name="T15" fmla="*/ 17428 h 17"/>
                <a:gd name="T16" fmla="*/ 9959 w 16"/>
                <a:gd name="T17" fmla="*/ 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7"/>
                <a:gd name="T29" fmla="*/ 16 w 16"/>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7">
                  <a:moveTo>
                    <a:pt x="4" y="0"/>
                  </a:moveTo>
                  <a:lnTo>
                    <a:pt x="7" y="9"/>
                  </a:lnTo>
                  <a:lnTo>
                    <a:pt x="0" y="13"/>
                  </a:lnTo>
                  <a:lnTo>
                    <a:pt x="8" y="10"/>
                  </a:lnTo>
                  <a:lnTo>
                    <a:pt x="12" y="17"/>
                  </a:lnTo>
                  <a:lnTo>
                    <a:pt x="9" y="9"/>
                  </a:lnTo>
                  <a:lnTo>
                    <a:pt x="16" y="4"/>
                  </a:lnTo>
                  <a:lnTo>
                    <a:pt x="8" y="7"/>
                  </a:lnTo>
                  <a:lnTo>
                    <a:pt x="4" y="0"/>
                  </a:lnTo>
                </a:path>
              </a:pathLst>
            </a:custGeom>
            <a:solidFill>
              <a:schemeClr val="accent1"/>
            </a:solidFill>
            <a:ln w="9525">
              <a:noFill/>
              <a:round/>
            </a:ln>
          </p:spPr>
          <p:txBody>
            <a:bodyPr/>
            <a:lstStyle/>
            <a:p>
              <a:endParaRPr lang="zh-CN" altLang="en-US"/>
            </a:p>
          </p:txBody>
        </p:sp>
        <p:sp>
          <p:nvSpPr>
            <p:cNvPr id="61484" name="Freeform 5838"/>
            <p:cNvSpPr/>
            <p:nvPr/>
          </p:nvSpPr>
          <p:spPr bwMode="auto">
            <a:xfrm>
              <a:off x="9031924" y="448196"/>
              <a:ext cx="29876" cy="32367"/>
            </a:xfrm>
            <a:custGeom>
              <a:avLst/>
              <a:gdLst>
                <a:gd name="T0" fmla="*/ 17428 w 12"/>
                <a:gd name="T1" fmla="*/ 0 h 13"/>
                <a:gd name="T2" fmla="*/ 14938 w 12"/>
                <a:gd name="T3" fmla="*/ 12449 h 13"/>
                <a:gd name="T4" fmla="*/ 29876 w 12"/>
                <a:gd name="T5" fmla="*/ 17428 h 13"/>
                <a:gd name="T6" fmla="*/ 14938 w 12"/>
                <a:gd name="T7" fmla="*/ 14939 h 13"/>
                <a:gd name="T8" fmla="*/ 12448 w 12"/>
                <a:gd name="T9" fmla="*/ 32367 h 13"/>
                <a:gd name="T10" fmla="*/ 12448 w 12"/>
                <a:gd name="T11" fmla="*/ 14939 h 13"/>
                <a:gd name="T12" fmla="*/ 0 w 12"/>
                <a:gd name="T13" fmla="*/ 12449 h 13"/>
                <a:gd name="T14" fmla="*/ 12448 w 12"/>
                <a:gd name="T15" fmla="*/ 12449 h 13"/>
                <a:gd name="T16" fmla="*/ 17428 w 12"/>
                <a:gd name="T17" fmla="*/ 0 h 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3"/>
                <a:gd name="T29" fmla="*/ 12 w 12"/>
                <a:gd name="T30" fmla="*/ 13 h 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3">
                  <a:moveTo>
                    <a:pt x="7" y="0"/>
                  </a:moveTo>
                  <a:lnTo>
                    <a:pt x="6" y="5"/>
                  </a:lnTo>
                  <a:lnTo>
                    <a:pt x="12" y="7"/>
                  </a:lnTo>
                  <a:lnTo>
                    <a:pt x="6" y="6"/>
                  </a:lnTo>
                  <a:lnTo>
                    <a:pt x="5" y="13"/>
                  </a:lnTo>
                  <a:lnTo>
                    <a:pt x="5" y="6"/>
                  </a:lnTo>
                  <a:lnTo>
                    <a:pt x="0" y="5"/>
                  </a:lnTo>
                  <a:lnTo>
                    <a:pt x="5" y="5"/>
                  </a:lnTo>
                  <a:lnTo>
                    <a:pt x="7" y="0"/>
                  </a:lnTo>
                  <a:close/>
                </a:path>
              </a:pathLst>
            </a:custGeom>
            <a:solidFill>
              <a:schemeClr val="accent1"/>
            </a:solidFill>
            <a:ln w="9525">
              <a:noFill/>
              <a:round/>
            </a:ln>
          </p:spPr>
          <p:txBody>
            <a:bodyPr/>
            <a:lstStyle/>
            <a:p>
              <a:endParaRPr lang="zh-CN" altLang="en-US"/>
            </a:p>
          </p:txBody>
        </p:sp>
        <p:sp>
          <p:nvSpPr>
            <p:cNvPr id="61485" name="Freeform 5839"/>
            <p:cNvSpPr/>
            <p:nvPr/>
          </p:nvSpPr>
          <p:spPr bwMode="auto">
            <a:xfrm>
              <a:off x="7936475" y="933681"/>
              <a:ext cx="32365" cy="32367"/>
            </a:xfrm>
            <a:custGeom>
              <a:avLst/>
              <a:gdLst>
                <a:gd name="T0" fmla="*/ 19917 w 13"/>
                <a:gd name="T1" fmla="*/ 0 h 13"/>
                <a:gd name="T2" fmla="*/ 19917 w 13"/>
                <a:gd name="T3" fmla="*/ 14939 h 13"/>
                <a:gd name="T4" fmla="*/ 32365 w 13"/>
                <a:gd name="T5" fmla="*/ 17428 h 13"/>
                <a:gd name="T6" fmla="*/ 19917 w 13"/>
                <a:gd name="T7" fmla="*/ 17428 h 13"/>
                <a:gd name="T8" fmla="*/ 12448 w 13"/>
                <a:gd name="T9" fmla="*/ 32367 h 13"/>
                <a:gd name="T10" fmla="*/ 17427 w 13"/>
                <a:gd name="T11" fmla="*/ 17428 h 13"/>
                <a:gd name="T12" fmla="*/ 0 w 13"/>
                <a:gd name="T13" fmla="*/ 12449 h 13"/>
                <a:gd name="T14" fmla="*/ 17427 w 13"/>
                <a:gd name="T15" fmla="*/ 14939 h 13"/>
                <a:gd name="T16" fmla="*/ 19917 w 13"/>
                <a:gd name="T17" fmla="*/ 0 h 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
                <a:gd name="T28" fmla="*/ 0 h 13"/>
                <a:gd name="T29" fmla="*/ 13 w 13"/>
                <a:gd name="T30" fmla="*/ 13 h 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 h="13">
                  <a:moveTo>
                    <a:pt x="8" y="0"/>
                  </a:moveTo>
                  <a:lnTo>
                    <a:pt x="8" y="6"/>
                  </a:lnTo>
                  <a:lnTo>
                    <a:pt x="13" y="7"/>
                  </a:lnTo>
                  <a:lnTo>
                    <a:pt x="8" y="7"/>
                  </a:lnTo>
                  <a:lnTo>
                    <a:pt x="5" y="13"/>
                  </a:lnTo>
                  <a:lnTo>
                    <a:pt x="7" y="7"/>
                  </a:lnTo>
                  <a:lnTo>
                    <a:pt x="0" y="5"/>
                  </a:lnTo>
                  <a:lnTo>
                    <a:pt x="7" y="6"/>
                  </a:lnTo>
                  <a:lnTo>
                    <a:pt x="8" y="0"/>
                  </a:lnTo>
                  <a:close/>
                </a:path>
              </a:pathLst>
            </a:custGeom>
            <a:solidFill>
              <a:schemeClr val="accent1"/>
            </a:solidFill>
            <a:ln w="9525">
              <a:noFill/>
              <a:round/>
            </a:ln>
          </p:spPr>
          <p:txBody>
            <a:bodyPr/>
            <a:lstStyle/>
            <a:p>
              <a:endParaRPr lang="zh-CN" altLang="en-US"/>
            </a:p>
          </p:txBody>
        </p:sp>
        <p:sp>
          <p:nvSpPr>
            <p:cNvPr id="61486" name="Freeform 5841"/>
            <p:cNvSpPr/>
            <p:nvPr/>
          </p:nvSpPr>
          <p:spPr bwMode="auto">
            <a:xfrm>
              <a:off x="1094873" y="4227505"/>
              <a:ext cx="59752" cy="59752"/>
            </a:xfrm>
            <a:custGeom>
              <a:avLst/>
              <a:gdLst>
                <a:gd name="T0" fmla="*/ 12448 w 24"/>
                <a:gd name="T1" fmla="*/ 59752 h 24"/>
                <a:gd name="T2" fmla="*/ 32366 w 24"/>
                <a:gd name="T3" fmla="*/ 34855 h 24"/>
                <a:gd name="T4" fmla="*/ 59752 w 24"/>
                <a:gd name="T5" fmla="*/ 49793 h 24"/>
                <a:gd name="T6" fmla="*/ 34855 w 24"/>
                <a:gd name="T7" fmla="*/ 29876 h 24"/>
                <a:gd name="T8" fmla="*/ 49793 w 24"/>
                <a:gd name="T9" fmla="*/ 0 h 24"/>
                <a:gd name="T10" fmla="*/ 29876 w 24"/>
                <a:gd name="T11" fmla="*/ 27386 h 24"/>
                <a:gd name="T12" fmla="*/ 0 w 24"/>
                <a:gd name="T13" fmla="*/ 12448 h 24"/>
                <a:gd name="T14" fmla="*/ 27386 w 24"/>
                <a:gd name="T15" fmla="*/ 32366 h 24"/>
                <a:gd name="T16" fmla="*/ 12448 w 24"/>
                <a:gd name="T17" fmla="*/ 59752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5" y="24"/>
                  </a:moveTo>
                  <a:lnTo>
                    <a:pt x="13" y="14"/>
                  </a:lnTo>
                  <a:lnTo>
                    <a:pt x="24" y="20"/>
                  </a:lnTo>
                  <a:lnTo>
                    <a:pt x="14" y="12"/>
                  </a:lnTo>
                  <a:lnTo>
                    <a:pt x="20" y="0"/>
                  </a:lnTo>
                  <a:lnTo>
                    <a:pt x="12" y="11"/>
                  </a:lnTo>
                  <a:lnTo>
                    <a:pt x="0" y="5"/>
                  </a:lnTo>
                  <a:lnTo>
                    <a:pt x="11" y="13"/>
                  </a:lnTo>
                  <a:lnTo>
                    <a:pt x="5" y="24"/>
                  </a:lnTo>
                  <a:close/>
                </a:path>
              </a:pathLst>
            </a:custGeom>
            <a:solidFill>
              <a:schemeClr val="accent1"/>
            </a:solidFill>
            <a:ln w="9525">
              <a:noFill/>
              <a:round/>
            </a:ln>
          </p:spPr>
          <p:txBody>
            <a:bodyPr/>
            <a:lstStyle/>
            <a:p>
              <a:endParaRPr lang="zh-CN" altLang="en-US"/>
            </a:p>
          </p:txBody>
        </p:sp>
        <p:sp>
          <p:nvSpPr>
            <p:cNvPr id="61487" name="Freeform 5842"/>
            <p:cNvSpPr/>
            <p:nvPr/>
          </p:nvSpPr>
          <p:spPr bwMode="auto">
            <a:xfrm>
              <a:off x="2170408" y="3657374"/>
              <a:ext cx="57262" cy="57263"/>
            </a:xfrm>
            <a:custGeom>
              <a:avLst/>
              <a:gdLst>
                <a:gd name="T0" fmla="*/ 9959 w 23"/>
                <a:gd name="T1" fmla="*/ 57263 h 23"/>
                <a:gd name="T2" fmla="*/ 29876 w 23"/>
                <a:gd name="T3" fmla="*/ 32366 h 23"/>
                <a:gd name="T4" fmla="*/ 57262 w 23"/>
                <a:gd name="T5" fmla="*/ 47304 h 23"/>
                <a:gd name="T6" fmla="*/ 32365 w 23"/>
                <a:gd name="T7" fmla="*/ 29876 h 23"/>
                <a:gd name="T8" fmla="*/ 47303 w 23"/>
                <a:gd name="T9" fmla="*/ 0 h 23"/>
                <a:gd name="T10" fmla="*/ 29876 w 23"/>
                <a:gd name="T11" fmla="*/ 24897 h 23"/>
                <a:gd name="T12" fmla="*/ 0 w 23"/>
                <a:gd name="T13" fmla="*/ 9959 h 23"/>
                <a:gd name="T14" fmla="*/ 27386 w 23"/>
                <a:gd name="T15" fmla="*/ 29876 h 23"/>
                <a:gd name="T16" fmla="*/ 9959 w 23"/>
                <a:gd name="T17" fmla="*/ 57263 h 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
                <a:gd name="T28" fmla="*/ 0 h 23"/>
                <a:gd name="T29" fmla="*/ 23 w 23"/>
                <a:gd name="T30" fmla="*/ 23 h 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 h="23">
                  <a:moveTo>
                    <a:pt x="4" y="23"/>
                  </a:moveTo>
                  <a:lnTo>
                    <a:pt x="12" y="13"/>
                  </a:lnTo>
                  <a:lnTo>
                    <a:pt x="23" y="19"/>
                  </a:lnTo>
                  <a:lnTo>
                    <a:pt x="13" y="12"/>
                  </a:lnTo>
                  <a:lnTo>
                    <a:pt x="19" y="0"/>
                  </a:lnTo>
                  <a:lnTo>
                    <a:pt x="12" y="10"/>
                  </a:lnTo>
                  <a:lnTo>
                    <a:pt x="0" y="4"/>
                  </a:lnTo>
                  <a:lnTo>
                    <a:pt x="11" y="12"/>
                  </a:lnTo>
                  <a:lnTo>
                    <a:pt x="4" y="23"/>
                  </a:lnTo>
                  <a:close/>
                </a:path>
              </a:pathLst>
            </a:custGeom>
            <a:solidFill>
              <a:schemeClr val="accent1"/>
            </a:solidFill>
            <a:ln w="9525">
              <a:noFill/>
              <a:round/>
            </a:ln>
          </p:spPr>
          <p:txBody>
            <a:bodyPr/>
            <a:lstStyle/>
            <a:p>
              <a:endParaRPr lang="zh-CN" altLang="en-US"/>
            </a:p>
          </p:txBody>
        </p:sp>
        <p:sp>
          <p:nvSpPr>
            <p:cNvPr id="61488" name="Freeform 5844"/>
            <p:cNvSpPr/>
            <p:nvPr/>
          </p:nvSpPr>
          <p:spPr bwMode="auto">
            <a:xfrm>
              <a:off x="3945542" y="4112980"/>
              <a:ext cx="69711" cy="67222"/>
            </a:xfrm>
            <a:custGeom>
              <a:avLst/>
              <a:gdLst>
                <a:gd name="T0" fmla="*/ 27386 w 28"/>
                <a:gd name="T1" fmla="*/ 67222 h 27"/>
                <a:gd name="T2" fmla="*/ 37345 w 28"/>
                <a:gd name="T3" fmla="*/ 37346 h 27"/>
                <a:gd name="T4" fmla="*/ 69711 w 28"/>
                <a:gd name="T5" fmla="*/ 37346 h 27"/>
                <a:gd name="T6" fmla="*/ 39835 w 28"/>
                <a:gd name="T7" fmla="*/ 29876 h 27"/>
                <a:gd name="T8" fmla="*/ 39835 w 28"/>
                <a:gd name="T9" fmla="*/ 0 h 27"/>
                <a:gd name="T10" fmla="*/ 29876 w 28"/>
                <a:gd name="T11" fmla="*/ 29876 h 27"/>
                <a:gd name="T12" fmla="*/ 0 w 28"/>
                <a:gd name="T13" fmla="*/ 27387 h 27"/>
                <a:gd name="T14" fmla="*/ 29876 w 28"/>
                <a:gd name="T15" fmla="*/ 34856 h 27"/>
                <a:gd name="T16" fmla="*/ 27386 w 28"/>
                <a:gd name="T17" fmla="*/ 67222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27"/>
                <a:gd name="T29" fmla="*/ 28 w 28"/>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27">
                  <a:moveTo>
                    <a:pt x="11" y="27"/>
                  </a:moveTo>
                  <a:lnTo>
                    <a:pt x="15" y="15"/>
                  </a:lnTo>
                  <a:lnTo>
                    <a:pt x="28" y="15"/>
                  </a:lnTo>
                  <a:lnTo>
                    <a:pt x="16" y="12"/>
                  </a:lnTo>
                  <a:lnTo>
                    <a:pt x="16" y="0"/>
                  </a:lnTo>
                  <a:lnTo>
                    <a:pt x="12" y="12"/>
                  </a:lnTo>
                  <a:lnTo>
                    <a:pt x="0" y="11"/>
                  </a:lnTo>
                  <a:lnTo>
                    <a:pt x="12" y="14"/>
                  </a:lnTo>
                  <a:lnTo>
                    <a:pt x="11" y="27"/>
                  </a:lnTo>
                  <a:close/>
                </a:path>
              </a:pathLst>
            </a:custGeom>
            <a:solidFill>
              <a:schemeClr val="accent1"/>
            </a:solidFill>
            <a:ln w="9525">
              <a:noFill/>
              <a:round/>
            </a:ln>
          </p:spPr>
          <p:txBody>
            <a:bodyPr/>
            <a:lstStyle/>
            <a:p>
              <a:endParaRPr lang="zh-CN" altLang="en-US"/>
            </a:p>
          </p:txBody>
        </p:sp>
        <p:sp>
          <p:nvSpPr>
            <p:cNvPr id="61489" name="Freeform 6620"/>
            <p:cNvSpPr/>
            <p:nvPr/>
          </p:nvSpPr>
          <p:spPr bwMode="auto">
            <a:xfrm>
              <a:off x="-174855" y="3351143"/>
              <a:ext cx="29876" cy="32367"/>
            </a:xfrm>
            <a:custGeom>
              <a:avLst/>
              <a:gdLst>
                <a:gd name="T0" fmla="*/ 14938 w 12"/>
                <a:gd name="T1" fmla="*/ 14939 h 13"/>
                <a:gd name="T2" fmla="*/ 17428 w 12"/>
                <a:gd name="T3" fmla="*/ 32367 h 13"/>
                <a:gd name="T4" fmla="*/ 17428 w 12"/>
                <a:gd name="T5" fmla="*/ 14939 h 13"/>
                <a:gd name="T6" fmla="*/ 29876 w 12"/>
                <a:gd name="T7" fmla="*/ 12449 h 13"/>
                <a:gd name="T8" fmla="*/ 17428 w 12"/>
                <a:gd name="T9" fmla="*/ 12449 h 13"/>
                <a:gd name="T10" fmla="*/ 14938 w 12"/>
                <a:gd name="T11" fmla="*/ 0 h 13"/>
                <a:gd name="T12" fmla="*/ 14938 w 12"/>
                <a:gd name="T13" fmla="*/ 14939 h 13"/>
                <a:gd name="T14" fmla="*/ 0 w 12"/>
                <a:gd name="T15" fmla="*/ 17428 h 13"/>
                <a:gd name="T16" fmla="*/ 14938 w 12"/>
                <a:gd name="T17" fmla="*/ 14939 h 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3"/>
                <a:gd name="T29" fmla="*/ 12 w 12"/>
                <a:gd name="T30" fmla="*/ 13 h 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3">
                  <a:moveTo>
                    <a:pt x="6" y="6"/>
                  </a:moveTo>
                  <a:lnTo>
                    <a:pt x="7" y="13"/>
                  </a:lnTo>
                  <a:lnTo>
                    <a:pt x="7" y="6"/>
                  </a:lnTo>
                  <a:lnTo>
                    <a:pt x="12" y="5"/>
                  </a:lnTo>
                  <a:lnTo>
                    <a:pt x="7" y="5"/>
                  </a:lnTo>
                  <a:lnTo>
                    <a:pt x="6" y="0"/>
                  </a:lnTo>
                  <a:lnTo>
                    <a:pt x="6" y="6"/>
                  </a:lnTo>
                  <a:lnTo>
                    <a:pt x="0" y="7"/>
                  </a:lnTo>
                  <a:lnTo>
                    <a:pt x="6" y="6"/>
                  </a:lnTo>
                  <a:close/>
                </a:path>
              </a:pathLst>
            </a:custGeom>
            <a:solidFill>
              <a:schemeClr val="accent1"/>
            </a:solidFill>
            <a:ln w="9525">
              <a:noFill/>
              <a:round/>
            </a:ln>
          </p:spPr>
          <p:txBody>
            <a:bodyPr/>
            <a:lstStyle/>
            <a:p>
              <a:endParaRPr lang="zh-CN" altLang="en-US"/>
            </a:p>
          </p:txBody>
        </p:sp>
        <p:sp>
          <p:nvSpPr>
            <p:cNvPr id="61490" name="Freeform 6621"/>
            <p:cNvSpPr/>
            <p:nvPr/>
          </p:nvSpPr>
          <p:spPr bwMode="auto">
            <a:xfrm>
              <a:off x="248389" y="3114627"/>
              <a:ext cx="24897" cy="27387"/>
            </a:xfrm>
            <a:custGeom>
              <a:avLst/>
              <a:gdLst>
                <a:gd name="T0" fmla="*/ 2490 w 10"/>
                <a:gd name="T1" fmla="*/ 27387 h 11"/>
                <a:gd name="T2" fmla="*/ 12449 w 10"/>
                <a:gd name="T3" fmla="*/ 14938 h 11"/>
                <a:gd name="T4" fmla="*/ 24897 w 10"/>
                <a:gd name="T5" fmla="*/ 24897 h 11"/>
                <a:gd name="T6" fmla="*/ 14938 w 10"/>
                <a:gd name="T7" fmla="*/ 12449 h 11"/>
                <a:gd name="T8" fmla="*/ 22407 w 10"/>
                <a:gd name="T9" fmla="*/ 0 h 11"/>
                <a:gd name="T10" fmla="*/ 12449 w 10"/>
                <a:gd name="T11" fmla="*/ 9959 h 11"/>
                <a:gd name="T12" fmla="*/ 0 w 10"/>
                <a:gd name="T13" fmla="*/ 2490 h 11"/>
                <a:gd name="T14" fmla="*/ 9959 w 10"/>
                <a:gd name="T15" fmla="*/ 12449 h 11"/>
                <a:gd name="T16" fmla="*/ 2490 w 10"/>
                <a:gd name="T17" fmla="*/ 27387 h 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
                <a:gd name="T28" fmla="*/ 0 h 11"/>
                <a:gd name="T29" fmla="*/ 10 w 10"/>
                <a:gd name="T30" fmla="*/ 11 h 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 h="11">
                  <a:moveTo>
                    <a:pt x="1" y="11"/>
                  </a:moveTo>
                  <a:lnTo>
                    <a:pt x="5" y="6"/>
                  </a:lnTo>
                  <a:lnTo>
                    <a:pt x="10" y="10"/>
                  </a:lnTo>
                  <a:lnTo>
                    <a:pt x="6" y="5"/>
                  </a:lnTo>
                  <a:lnTo>
                    <a:pt x="9" y="0"/>
                  </a:lnTo>
                  <a:lnTo>
                    <a:pt x="5" y="4"/>
                  </a:lnTo>
                  <a:lnTo>
                    <a:pt x="0" y="1"/>
                  </a:lnTo>
                  <a:lnTo>
                    <a:pt x="4" y="5"/>
                  </a:lnTo>
                  <a:lnTo>
                    <a:pt x="1" y="11"/>
                  </a:lnTo>
                  <a:close/>
                </a:path>
              </a:pathLst>
            </a:custGeom>
            <a:solidFill>
              <a:schemeClr val="accent1"/>
            </a:solidFill>
            <a:ln w="9525">
              <a:noFill/>
              <a:round/>
            </a:ln>
          </p:spPr>
          <p:txBody>
            <a:bodyPr/>
            <a:lstStyle/>
            <a:p>
              <a:endParaRPr lang="zh-CN" altLang="en-US"/>
            </a:p>
          </p:txBody>
        </p:sp>
        <p:sp>
          <p:nvSpPr>
            <p:cNvPr id="61491" name="Freeform 6622"/>
            <p:cNvSpPr/>
            <p:nvPr/>
          </p:nvSpPr>
          <p:spPr bwMode="auto">
            <a:xfrm>
              <a:off x="-717603" y="3615048"/>
              <a:ext cx="29876" cy="32367"/>
            </a:xfrm>
            <a:custGeom>
              <a:avLst/>
              <a:gdLst>
                <a:gd name="T0" fmla="*/ 12448 w 12"/>
                <a:gd name="T1" fmla="*/ 17428 h 13"/>
                <a:gd name="T2" fmla="*/ 14938 w 12"/>
                <a:gd name="T3" fmla="*/ 32367 h 13"/>
                <a:gd name="T4" fmla="*/ 14938 w 12"/>
                <a:gd name="T5" fmla="*/ 17428 h 13"/>
                <a:gd name="T6" fmla="*/ 29876 w 12"/>
                <a:gd name="T7" fmla="*/ 14939 h 13"/>
                <a:gd name="T8" fmla="*/ 14938 w 12"/>
                <a:gd name="T9" fmla="*/ 14939 h 13"/>
                <a:gd name="T10" fmla="*/ 12448 w 12"/>
                <a:gd name="T11" fmla="*/ 0 h 13"/>
                <a:gd name="T12" fmla="*/ 12448 w 12"/>
                <a:gd name="T13" fmla="*/ 14939 h 13"/>
                <a:gd name="T14" fmla="*/ 0 w 12"/>
                <a:gd name="T15" fmla="*/ 17428 h 13"/>
                <a:gd name="T16" fmla="*/ 12448 w 12"/>
                <a:gd name="T17" fmla="*/ 17428 h 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3"/>
                <a:gd name="T29" fmla="*/ 12 w 12"/>
                <a:gd name="T30" fmla="*/ 13 h 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3">
                  <a:moveTo>
                    <a:pt x="5" y="7"/>
                  </a:moveTo>
                  <a:lnTo>
                    <a:pt x="6" y="13"/>
                  </a:lnTo>
                  <a:lnTo>
                    <a:pt x="6" y="7"/>
                  </a:lnTo>
                  <a:lnTo>
                    <a:pt x="12" y="6"/>
                  </a:lnTo>
                  <a:lnTo>
                    <a:pt x="6" y="6"/>
                  </a:lnTo>
                  <a:lnTo>
                    <a:pt x="5" y="0"/>
                  </a:lnTo>
                  <a:lnTo>
                    <a:pt x="5" y="6"/>
                  </a:lnTo>
                  <a:lnTo>
                    <a:pt x="0" y="7"/>
                  </a:lnTo>
                  <a:lnTo>
                    <a:pt x="5" y="7"/>
                  </a:lnTo>
                  <a:close/>
                </a:path>
              </a:pathLst>
            </a:custGeom>
            <a:solidFill>
              <a:schemeClr val="accent1"/>
            </a:solidFill>
            <a:ln w="9525">
              <a:noFill/>
              <a:round/>
            </a:ln>
          </p:spPr>
          <p:txBody>
            <a:bodyPr/>
            <a:lstStyle/>
            <a:p>
              <a:endParaRPr lang="zh-CN" altLang="en-US"/>
            </a:p>
          </p:txBody>
        </p:sp>
        <p:sp>
          <p:nvSpPr>
            <p:cNvPr id="61492" name="Freeform 6623"/>
            <p:cNvSpPr/>
            <p:nvPr/>
          </p:nvSpPr>
          <p:spPr bwMode="auto">
            <a:xfrm>
              <a:off x="-478595" y="3418366"/>
              <a:ext cx="24897" cy="27387"/>
            </a:xfrm>
            <a:custGeom>
              <a:avLst/>
              <a:gdLst>
                <a:gd name="T0" fmla="*/ 4979 w 10"/>
                <a:gd name="T1" fmla="*/ 27387 h 11"/>
                <a:gd name="T2" fmla="*/ 12449 w 10"/>
                <a:gd name="T3" fmla="*/ 14938 h 11"/>
                <a:gd name="T4" fmla="*/ 24897 w 10"/>
                <a:gd name="T5" fmla="*/ 22408 h 11"/>
                <a:gd name="T6" fmla="*/ 14938 w 10"/>
                <a:gd name="T7" fmla="*/ 14938 h 11"/>
                <a:gd name="T8" fmla="*/ 19918 w 10"/>
                <a:gd name="T9" fmla="*/ 0 h 11"/>
                <a:gd name="T10" fmla="*/ 12449 w 10"/>
                <a:gd name="T11" fmla="*/ 12449 h 11"/>
                <a:gd name="T12" fmla="*/ 0 w 10"/>
                <a:gd name="T13" fmla="*/ 2490 h 11"/>
                <a:gd name="T14" fmla="*/ 12449 w 10"/>
                <a:gd name="T15" fmla="*/ 14938 h 11"/>
                <a:gd name="T16" fmla="*/ 4979 w 10"/>
                <a:gd name="T17" fmla="*/ 27387 h 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
                <a:gd name="T28" fmla="*/ 0 h 11"/>
                <a:gd name="T29" fmla="*/ 10 w 10"/>
                <a:gd name="T30" fmla="*/ 11 h 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 h="11">
                  <a:moveTo>
                    <a:pt x="2" y="11"/>
                  </a:moveTo>
                  <a:lnTo>
                    <a:pt x="5" y="6"/>
                  </a:lnTo>
                  <a:lnTo>
                    <a:pt x="10" y="9"/>
                  </a:lnTo>
                  <a:lnTo>
                    <a:pt x="6" y="6"/>
                  </a:lnTo>
                  <a:lnTo>
                    <a:pt x="8" y="0"/>
                  </a:lnTo>
                  <a:lnTo>
                    <a:pt x="5" y="5"/>
                  </a:lnTo>
                  <a:lnTo>
                    <a:pt x="0" y="1"/>
                  </a:lnTo>
                  <a:lnTo>
                    <a:pt x="5" y="6"/>
                  </a:lnTo>
                  <a:lnTo>
                    <a:pt x="2" y="11"/>
                  </a:lnTo>
                  <a:close/>
                </a:path>
              </a:pathLst>
            </a:custGeom>
            <a:solidFill>
              <a:schemeClr val="accent1"/>
            </a:solidFill>
            <a:ln w="9525">
              <a:noFill/>
              <a:round/>
            </a:ln>
          </p:spPr>
          <p:txBody>
            <a:bodyPr/>
            <a:lstStyle/>
            <a:p>
              <a:endParaRPr lang="zh-CN" altLang="en-US"/>
            </a:p>
          </p:txBody>
        </p:sp>
        <p:sp>
          <p:nvSpPr>
            <p:cNvPr id="61493" name="Freeform 6624"/>
            <p:cNvSpPr/>
            <p:nvPr/>
          </p:nvSpPr>
          <p:spPr bwMode="auto">
            <a:xfrm>
              <a:off x="-271952" y="4172732"/>
              <a:ext cx="29876" cy="32367"/>
            </a:xfrm>
            <a:custGeom>
              <a:avLst/>
              <a:gdLst>
                <a:gd name="T0" fmla="*/ 14938 w 12"/>
                <a:gd name="T1" fmla="*/ 17428 h 13"/>
                <a:gd name="T2" fmla="*/ 17428 w 12"/>
                <a:gd name="T3" fmla="*/ 32367 h 13"/>
                <a:gd name="T4" fmla="*/ 14938 w 12"/>
                <a:gd name="T5" fmla="*/ 14939 h 13"/>
                <a:gd name="T6" fmla="*/ 29876 w 12"/>
                <a:gd name="T7" fmla="*/ 12449 h 13"/>
                <a:gd name="T8" fmla="*/ 14938 w 12"/>
                <a:gd name="T9" fmla="*/ 12449 h 13"/>
                <a:gd name="T10" fmla="*/ 12448 w 12"/>
                <a:gd name="T11" fmla="*/ 0 h 13"/>
                <a:gd name="T12" fmla="*/ 12448 w 12"/>
                <a:gd name="T13" fmla="*/ 14939 h 13"/>
                <a:gd name="T14" fmla="*/ 0 w 12"/>
                <a:gd name="T15" fmla="*/ 17428 h 13"/>
                <a:gd name="T16" fmla="*/ 14938 w 12"/>
                <a:gd name="T17" fmla="*/ 17428 h 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3"/>
                <a:gd name="T29" fmla="*/ 12 w 12"/>
                <a:gd name="T30" fmla="*/ 13 h 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3">
                  <a:moveTo>
                    <a:pt x="6" y="7"/>
                  </a:moveTo>
                  <a:lnTo>
                    <a:pt x="7" y="13"/>
                  </a:lnTo>
                  <a:lnTo>
                    <a:pt x="6" y="6"/>
                  </a:lnTo>
                  <a:lnTo>
                    <a:pt x="12" y="5"/>
                  </a:lnTo>
                  <a:lnTo>
                    <a:pt x="6" y="5"/>
                  </a:lnTo>
                  <a:lnTo>
                    <a:pt x="5" y="0"/>
                  </a:lnTo>
                  <a:lnTo>
                    <a:pt x="5" y="6"/>
                  </a:lnTo>
                  <a:lnTo>
                    <a:pt x="0" y="7"/>
                  </a:lnTo>
                  <a:lnTo>
                    <a:pt x="6" y="7"/>
                  </a:lnTo>
                  <a:close/>
                </a:path>
              </a:pathLst>
            </a:custGeom>
            <a:solidFill>
              <a:schemeClr val="accent1"/>
            </a:solidFill>
            <a:ln w="9525">
              <a:noFill/>
              <a:round/>
            </a:ln>
          </p:spPr>
          <p:txBody>
            <a:bodyPr/>
            <a:lstStyle/>
            <a:p>
              <a:endParaRPr lang="zh-CN" altLang="en-US"/>
            </a:p>
          </p:txBody>
        </p:sp>
        <p:sp>
          <p:nvSpPr>
            <p:cNvPr id="61494" name="Freeform 6625"/>
            <p:cNvSpPr/>
            <p:nvPr/>
          </p:nvSpPr>
          <p:spPr bwMode="auto">
            <a:xfrm>
              <a:off x="59173" y="3896380"/>
              <a:ext cx="37344" cy="39836"/>
            </a:xfrm>
            <a:custGeom>
              <a:avLst/>
              <a:gdLst>
                <a:gd name="T0" fmla="*/ 17427 w 15"/>
                <a:gd name="T1" fmla="*/ 24897 h 16"/>
                <a:gd name="T2" fmla="*/ 27386 w 15"/>
                <a:gd name="T3" fmla="*/ 39836 h 16"/>
                <a:gd name="T4" fmla="*/ 19917 w 15"/>
                <a:gd name="T5" fmla="*/ 22408 h 16"/>
                <a:gd name="T6" fmla="*/ 37344 w 15"/>
                <a:gd name="T7" fmla="*/ 9959 h 16"/>
                <a:gd name="T8" fmla="*/ 19917 w 15"/>
                <a:gd name="T9" fmla="*/ 19918 h 16"/>
                <a:gd name="T10" fmla="*/ 7469 w 15"/>
                <a:gd name="T11" fmla="*/ 0 h 16"/>
                <a:gd name="T12" fmla="*/ 14938 w 15"/>
                <a:gd name="T13" fmla="*/ 19918 h 16"/>
                <a:gd name="T14" fmla="*/ 0 w 15"/>
                <a:gd name="T15" fmla="*/ 32367 h 16"/>
                <a:gd name="T16" fmla="*/ 17427 w 15"/>
                <a:gd name="T17" fmla="*/ 24897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
                <a:gd name="T28" fmla="*/ 0 h 16"/>
                <a:gd name="T29" fmla="*/ 15 w 15"/>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 h="16">
                  <a:moveTo>
                    <a:pt x="7" y="10"/>
                  </a:moveTo>
                  <a:lnTo>
                    <a:pt x="11" y="16"/>
                  </a:lnTo>
                  <a:lnTo>
                    <a:pt x="8" y="9"/>
                  </a:lnTo>
                  <a:lnTo>
                    <a:pt x="15" y="4"/>
                  </a:lnTo>
                  <a:lnTo>
                    <a:pt x="8" y="8"/>
                  </a:lnTo>
                  <a:lnTo>
                    <a:pt x="3" y="0"/>
                  </a:lnTo>
                  <a:lnTo>
                    <a:pt x="6" y="8"/>
                  </a:lnTo>
                  <a:lnTo>
                    <a:pt x="0" y="13"/>
                  </a:lnTo>
                  <a:lnTo>
                    <a:pt x="7" y="10"/>
                  </a:lnTo>
                  <a:close/>
                </a:path>
              </a:pathLst>
            </a:custGeom>
            <a:solidFill>
              <a:schemeClr val="accent1"/>
            </a:solidFill>
            <a:ln w="9525">
              <a:noFill/>
              <a:round/>
            </a:ln>
          </p:spPr>
          <p:txBody>
            <a:bodyPr/>
            <a:lstStyle/>
            <a:p>
              <a:endParaRPr lang="zh-CN" altLang="en-US"/>
            </a:p>
          </p:txBody>
        </p:sp>
        <p:sp>
          <p:nvSpPr>
            <p:cNvPr id="61495" name="Freeform 6626"/>
            <p:cNvSpPr/>
            <p:nvPr/>
          </p:nvSpPr>
          <p:spPr bwMode="auto">
            <a:xfrm>
              <a:off x="853381" y="3259027"/>
              <a:ext cx="32365" cy="32367"/>
            </a:xfrm>
            <a:custGeom>
              <a:avLst/>
              <a:gdLst>
                <a:gd name="T0" fmla="*/ 12448 w 13"/>
                <a:gd name="T1" fmla="*/ 32367 h 13"/>
                <a:gd name="T2" fmla="*/ 14938 w 13"/>
                <a:gd name="T3" fmla="*/ 17428 h 13"/>
                <a:gd name="T4" fmla="*/ 32365 w 13"/>
                <a:gd name="T5" fmla="*/ 17428 h 13"/>
                <a:gd name="T6" fmla="*/ 17427 w 13"/>
                <a:gd name="T7" fmla="*/ 14939 h 13"/>
                <a:gd name="T8" fmla="*/ 17427 w 13"/>
                <a:gd name="T9" fmla="*/ 0 h 13"/>
                <a:gd name="T10" fmla="*/ 14938 w 13"/>
                <a:gd name="T11" fmla="*/ 14939 h 13"/>
                <a:gd name="T12" fmla="*/ 0 w 13"/>
                <a:gd name="T13" fmla="*/ 12449 h 13"/>
                <a:gd name="T14" fmla="*/ 12448 w 13"/>
                <a:gd name="T15" fmla="*/ 17428 h 13"/>
                <a:gd name="T16" fmla="*/ 12448 w 13"/>
                <a:gd name="T17" fmla="*/ 32367 h 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
                <a:gd name="T28" fmla="*/ 0 h 13"/>
                <a:gd name="T29" fmla="*/ 13 w 13"/>
                <a:gd name="T30" fmla="*/ 13 h 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 h="13">
                  <a:moveTo>
                    <a:pt x="5" y="13"/>
                  </a:moveTo>
                  <a:lnTo>
                    <a:pt x="6" y="7"/>
                  </a:lnTo>
                  <a:lnTo>
                    <a:pt x="13" y="7"/>
                  </a:lnTo>
                  <a:lnTo>
                    <a:pt x="7" y="6"/>
                  </a:lnTo>
                  <a:lnTo>
                    <a:pt x="7" y="0"/>
                  </a:lnTo>
                  <a:lnTo>
                    <a:pt x="6" y="6"/>
                  </a:lnTo>
                  <a:lnTo>
                    <a:pt x="0" y="5"/>
                  </a:lnTo>
                  <a:lnTo>
                    <a:pt x="5" y="7"/>
                  </a:lnTo>
                  <a:lnTo>
                    <a:pt x="5" y="13"/>
                  </a:lnTo>
                  <a:close/>
                </a:path>
              </a:pathLst>
            </a:custGeom>
            <a:solidFill>
              <a:schemeClr val="accent1"/>
            </a:solidFill>
            <a:ln w="9525">
              <a:noFill/>
              <a:round/>
            </a:ln>
          </p:spPr>
          <p:txBody>
            <a:bodyPr/>
            <a:lstStyle/>
            <a:p>
              <a:endParaRPr lang="zh-CN" altLang="en-US"/>
            </a:p>
          </p:txBody>
        </p:sp>
        <p:sp>
          <p:nvSpPr>
            <p:cNvPr id="61496" name="Freeform 6627"/>
            <p:cNvSpPr/>
            <p:nvPr/>
          </p:nvSpPr>
          <p:spPr bwMode="auto">
            <a:xfrm>
              <a:off x="-242076" y="3747002"/>
              <a:ext cx="32365" cy="32367"/>
            </a:xfrm>
            <a:custGeom>
              <a:avLst/>
              <a:gdLst>
                <a:gd name="T0" fmla="*/ 17427 w 13"/>
                <a:gd name="T1" fmla="*/ 32367 h 13"/>
                <a:gd name="T2" fmla="*/ 19917 w 13"/>
                <a:gd name="T3" fmla="*/ 14939 h 13"/>
                <a:gd name="T4" fmla="*/ 32365 w 13"/>
                <a:gd name="T5" fmla="*/ 17428 h 13"/>
                <a:gd name="T6" fmla="*/ 19917 w 13"/>
                <a:gd name="T7" fmla="*/ 12449 h 13"/>
                <a:gd name="T8" fmla="*/ 19917 w 13"/>
                <a:gd name="T9" fmla="*/ 0 h 13"/>
                <a:gd name="T10" fmla="*/ 17427 w 13"/>
                <a:gd name="T11" fmla="*/ 12449 h 13"/>
                <a:gd name="T12" fmla="*/ 0 w 13"/>
                <a:gd name="T13" fmla="*/ 12449 h 13"/>
                <a:gd name="T14" fmla="*/ 17427 w 13"/>
                <a:gd name="T15" fmla="*/ 14939 h 13"/>
                <a:gd name="T16" fmla="*/ 17427 w 13"/>
                <a:gd name="T17" fmla="*/ 32367 h 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
                <a:gd name="T28" fmla="*/ 0 h 13"/>
                <a:gd name="T29" fmla="*/ 13 w 13"/>
                <a:gd name="T30" fmla="*/ 13 h 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 h="13">
                  <a:moveTo>
                    <a:pt x="7" y="13"/>
                  </a:moveTo>
                  <a:lnTo>
                    <a:pt x="8" y="6"/>
                  </a:lnTo>
                  <a:lnTo>
                    <a:pt x="13" y="7"/>
                  </a:lnTo>
                  <a:lnTo>
                    <a:pt x="8" y="5"/>
                  </a:lnTo>
                  <a:lnTo>
                    <a:pt x="8" y="0"/>
                  </a:lnTo>
                  <a:lnTo>
                    <a:pt x="7" y="5"/>
                  </a:lnTo>
                  <a:lnTo>
                    <a:pt x="0" y="5"/>
                  </a:lnTo>
                  <a:lnTo>
                    <a:pt x="7" y="6"/>
                  </a:lnTo>
                  <a:lnTo>
                    <a:pt x="7" y="13"/>
                  </a:lnTo>
                  <a:close/>
                </a:path>
              </a:pathLst>
            </a:custGeom>
            <a:solidFill>
              <a:schemeClr val="accent1"/>
            </a:solidFill>
            <a:ln w="9525">
              <a:noFill/>
              <a:round/>
            </a:ln>
          </p:spPr>
          <p:txBody>
            <a:bodyPr/>
            <a:lstStyle/>
            <a:p>
              <a:endParaRPr lang="zh-CN" altLang="en-US"/>
            </a:p>
          </p:txBody>
        </p:sp>
        <p:sp>
          <p:nvSpPr>
            <p:cNvPr id="61497" name="Freeform 5812"/>
            <p:cNvSpPr/>
            <p:nvPr/>
          </p:nvSpPr>
          <p:spPr bwMode="auto">
            <a:xfrm>
              <a:off x="7581448" y="3973257"/>
              <a:ext cx="104242" cy="104243"/>
            </a:xfrm>
            <a:custGeom>
              <a:avLst/>
              <a:gdLst>
                <a:gd name="T0" fmla="*/ 0 w 23"/>
                <a:gd name="T1" fmla="*/ 18129 h 23"/>
                <a:gd name="T2" fmla="*/ 49855 w 23"/>
                <a:gd name="T3" fmla="*/ 49855 h 23"/>
                <a:gd name="T4" fmla="*/ 86113 w 23"/>
                <a:gd name="T5" fmla="*/ 0 h 23"/>
                <a:gd name="T6" fmla="*/ 63452 w 23"/>
                <a:gd name="T7" fmla="*/ 54388 h 23"/>
                <a:gd name="T8" fmla="*/ 104242 w 23"/>
                <a:gd name="T9" fmla="*/ 86114 h 23"/>
                <a:gd name="T10" fmla="*/ 49855 w 23"/>
                <a:gd name="T11" fmla="*/ 58920 h 23"/>
                <a:gd name="T12" fmla="*/ 18129 w 23"/>
                <a:gd name="T13" fmla="*/ 104243 h 23"/>
                <a:gd name="T14" fmla="*/ 45323 w 23"/>
                <a:gd name="T15" fmla="*/ 54388 h 23"/>
                <a:gd name="T16" fmla="*/ 0 w 23"/>
                <a:gd name="T17" fmla="*/ 18129 h 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
                <a:gd name="T28" fmla="*/ 0 h 23"/>
                <a:gd name="T29" fmla="*/ 23 w 23"/>
                <a:gd name="T30" fmla="*/ 23 h 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 h="23">
                  <a:moveTo>
                    <a:pt x="0" y="4"/>
                  </a:moveTo>
                  <a:lnTo>
                    <a:pt x="11" y="11"/>
                  </a:lnTo>
                  <a:lnTo>
                    <a:pt x="19" y="0"/>
                  </a:lnTo>
                  <a:lnTo>
                    <a:pt x="14" y="12"/>
                  </a:lnTo>
                  <a:lnTo>
                    <a:pt x="23" y="19"/>
                  </a:lnTo>
                  <a:lnTo>
                    <a:pt x="11" y="13"/>
                  </a:lnTo>
                  <a:lnTo>
                    <a:pt x="4" y="23"/>
                  </a:lnTo>
                  <a:lnTo>
                    <a:pt x="10" y="12"/>
                  </a:lnTo>
                  <a:lnTo>
                    <a:pt x="0" y="4"/>
                  </a:lnTo>
                  <a:close/>
                </a:path>
              </a:pathLst>
            </a:custGeom>
            <a:solidFill>
              <a:schemeClr val="accent1"/>
            </a:solidFill>
            <a:ln w="9525">
              <a:noFill/>
              <a:round/>
            </a:ln>
          </p:spPr>
          <p:txBody>
            <a:bodyPr/>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10000" fill="hold" nodeType="with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fade">
                                      <p:cBhvr>
                                        <p:cTn id="7" dur="500"/>
                                        <p:tgtEl>
                                          <p:spTgt spid="171"/>
                                        </p:tgtEl>
                                      </p:cBhvr>
                                    </p:animEffect>
                                  </p:childTnLst>
                                </p:cTn>
                              </p:par>
                              <p:par>
                                <p:cTn id="8" presetID="22" presetClass="entr" presetSubtype="4" fill="hold" nodeType="withEffect">
                                  <p:stCondLst>
                                    <p:cond delay="0"/>
                                  </p:stCondLst>
                                  <p:childTnLst>
                                    <p:set>
                                      <p:cBhvr>
                                        <p:cTn id="9" dur="1" fill="hold">
                                          <p:stCondLst>
                                            <p:cond delay="0"/>
                                          </p:stCondLst>
                                        </p:cTn>
                                        <p:tgtEl>
                                          <p:spTgt spid="134"/>
                                        </p:tgtEl>
                                        <p:attrNameLst>
                                          <p:attrName>style.visibility</p:attrName>
                                        </p:attrNameLst>
                                      </p:cBhvr>
                                      <p:to>
                                        <p:strVal val="visible"/>
                                      </p:to>
                                    </p:set>
                                    <p:animEffect transition="in" filter="wipe(down)">
                                      <p:cBhvr>
                                        <p:cTn id="10" dur="3000"/>
                                        <p:tgtEl>
                                          <p:spTgt spid="134"/>
                                        </p:tgtEl>
                                      </p:cBhvr>
                                    </p:animEffect>
                                  </p:childTnLst>
                                </p:cTn>
                              </p:par>
                            </p:childTnLst>
                          </p:cTn>
                        </p:par>
                        <p:par>
                          <p:cTn id="11" fill="hold">
                            <p:stCondLst>
                              <p:cond delay="500"/>
                            </p:stCondLst>
                            <p:childTnLst>
                              <p:par>
                                <p:cTn id="12" presetID="38" presetClass="entr" presetSubtype="0" accel="50000" fill="hold" nodeType="afterEffect">
                                  <p:stCondLst>
                                    <p:cond delay="0"/>
                                  </p:stCondLst>
                                  <p:iterate type="lt">
                                    <p:tmPct val="50000"/>
                                  </p:iterate>
                                  <p:childTnLst>
                                    <p:set>
                                      <p:cBhvr>
                                        <p:cTn id="13" dur="1" fill="hold">
                                          <p:stCondLst>
                                            <p:cond delay="0"/>
                                          </p:stCondLst>
                                        </p:cTn>
                                        <p:tgtEl>
                                          <p:spTgt spid="897"/>
                                        </p:tgtEl>
                                        <p:attrNameLst>
                                          <p:attrName>style.visibility</p:attrName>
                                        </p:attrNameLst>
                                      </p:cBhvr>
                                      <p:to>
                                        <p:strVal val="visible"/>
                                      </p:to>
                                    </p:set>
                                    <p:set>
                                      <p:cBhvr>
                                        <p:cTn id="14" dur="91" fill="hold">
                                          <p:stCondLst>
                                            <p:cond delay="0"/>
                                          </p:stCondLst>
                                        </p:cTn>
                                        <p:tgtEl>
                                          <p:spTgt spid="897"/>
                                        </p:tgtEl>
                                        <p:attrNameLst>
                                          <p:attrName>style.rotation</p:attrName>
                                        </p:attrNameLst>
                                      </p:cBhvr>
                                      <p:to>
                                        <p:strVal val="-45.0"/>
                                      </p:to>
                                    </p:set>
                                    <p:anim calcmode="lin" valueType="num">
                                      <p:cBhvr>
                                        <p:cTn id="15" dur="91" fill="hold">
                                          <p:stCondLst>
                                            <p:cond delay="91"/>
                                          </p:stCondLst>
                                        </p:cTn>
                                        <p:tgtEl>
                                          <p:spTgt spid="897"/>
                                        </p:tgtEl>
                                        <p:attrNameLst>
                                          <p:attrName>style.rotation</p:attrName>
                                        </p:attrNameLst>
                                      </p:cBhvr>
                                      <p:tavLst>
                                        <p:tav tm="0">
                                          <p:val>
                                            <p:fltVal val="-45"/>
                                          </p:val>
                                        </p:tav>
                                        <p:tav tm="69900">
                                          <p:val>
                                            <p:fltVal val="45"/>
                                          </p:val>
                                        </p:tav>
                                        <p:tav tm="100000">
                                          <p:val>
                                            <p:fltVal val="0"/>
                                          </p:val>
                                        </p:tav>
                                      </p:tavLst>
                                    </p:anim>
                                    <p:anim calcmode="lin" valueType="num">
                                      <p:cBhvr>
                                        <p:cTn id="16" dur="91" fill="hold">
                                          <p:stCondLst>
                                            <p:cond delay="0"/>
                                          </p:stCondLst>
                                        </p:cTn>
                                        <p:tgtEl>
                                          <p:spTgt spid="897"/>
                                        </p:tgtEl>
                                        <p:attrNameLst>
                                          <p:attrName>ppt_y</p:attrName>
                                        </p:attrNameLst>
                                      </p:cBhvr>
                                      <p:tavLst>
                                        <p:tav tm="0">
                                          <p:val>
                                            <p:strVal val="#ppt_y-1"/>
                                          </p:val>
                                        </p:tav>
                                        <p:tav tm="100000">
                                          <p:val>
                                            <p:strVal val="#ppt_y-(0.354*#ppt_w-0.172*#ppt_h)"/>
                                          </p:val>
                                        </p:tav>
                                      </p:tavLst>
                                    </p:anim>
                                    <p:anim calcmode="lin" valueType="num">
                                      <p:cBhvr>
                                        <p:cTn id="17" dur="31" decel="50000" autoRev="1" fill="hold">
                                          <p:stCondLst>
                                            <p:cond delay="91"/>
                                          </p:stCondLst>
                                        </p:cTn>
                                        <p:tgtEl>
                                          <p:spTgt spid="897"/>
                                        </p:tgtEl>
                                        <p:attrNameLst>
                                          <p:attrName>ppt_y</p:attrName>
                                        </p:attrNameLst>
                                      </p:cBhvr>
                                      <p:tavLst>
                                        <p:tav tm="0">
                                          <p:val>
                                            <p:strVal val="#ppt_y-(0.354*#ppt_w-0.172*#ppt_h)"/>
                                          </p:val>
                                        </p:tav>
                                        <p:tav tm="100000">
                                          <p:val>
                                            <p:strVal val="#ppt_y-(0.354*#ppt_w-0.172*#ppt_h)-#ppt_h/2"/>
                                          </p:val>
                                        </p:tav>
                                      </p:tavLst>
                                    </p:anim>
                                    <p:anim calcmode="lin" valueType="num">
                                      <p:cBhvr>
                                        <p:cTn id="18" dur="27" fill="hold">
                                          <p:stCondLst>
                                            <p:cond delay="173"/>
                                          </p:stCondLst>
                                        </p:cTn>
                                        <p:tgtEl>
                                          <p:spTgt spid="897"/>
                                        </p:tgtEl>
                                        <p:attrNameLst>
                                          <p:attrName>ppt_y</p:attrName>
                                        </p:attrNameLst>
                                      </p:cBhvr>
                                      <p:tavLst>
                                        <p:tav tm="0">
                                          <p:val>
                                            <p:strVal val="#ppt_y-(0.354*#ppt_w-0.172*#ppt_h)"/>
                                          </p:val>
                                        </p:tav>
                                        <p:tav tm="100000">
                                          <p:val>
                                            <p:strVal val="#ppt_y"/>
                                          </p:val>
                                        </p:tav>
                                      </p:tavLst>
                                    </p:anim>
                                  </p:childTnLst>
                                </p:cTn>
                              </p:par>
                            </p:childTnLst>
                          </p:cTn>
                        </p:par>
                        <p:par>
                          <p:cTn id="19" fill="hold">
                            <p:stCondLst>
                              <p:cond delay="200"/>
                            </p:stCondLst>
                            <p:childTnLst>
                              <p:par>
                                <p:cTn id="20" presetID="38" presetClass="entr" presetSubtype="0" accel="50000" fill="hold" grpId="0" nodeType="afterEffect">
                                  <p:stCondLst>
                                    <p:cond delay="0"/>
                                  </p:stCondLst>
                                  <p:iterate type="lt">
                                    <p:tmPct val="50000"/>
                                  </p:iterate>
                                  <p:childTnLst>
                                    <p:set>
                                      <p:cBhvr>
                                        <p:cTn id="21" dur="1" fill="hold">
                                          <p:stCondLst>
                                            <p:cond delay="0"/>
                                          </p:stCondLst>
                                        </p:cTn>
                                        <p:tgtEl>
                                          <p:spTgt spid="898"/>
                                        </p:tgtEl>
                                        <p:attrNameLst>
                                          <p:attrName>style.visibility</p:attrName>
                                        </p:attrNameLst>
                                      </p:cBhvr>
                                      <p:to>
                                        <p:strVal val="visible"/>
                                      </p:to>
                                    </p:set>
                                    <p:set>
                                      <p:cBhvr>
                                        <p:cTn id="22" dur="91" fill="hold">
                                          <p:stCondLst>
                                            <p:cond delay="0"/>
                                          </p:stCondLst>
                                        </p:cTn>
                                        <p:tgtEl>
                                          <p:spTgt spid="898"/>
                                        </p:tgtEl>
                                        <p:attrNameLst>
                                          <p:attrName>style.rotation</p:attrName>
                                        </p:attrNameLst>
                                      </p:cBhvr>
                                      <p:to>
                                        <p:strVal val="-45.0"/>
                                      </p:to>
                                    </p:set>
                                    <p:anim calcmode="lin" valueType="num">
                                      <p:cBhvr>
                                        <p:cTn id="23" dur="91" fill="hold">
                                          <p:stCondLst>
                                            <p:cond delay="91"/>
                                          </p:stCondLst>
                                        </p:cTn>
                                        <p:tgtEl>
                                          <p:spTgt spid="898"/>
                                        </p:tgtEl>
                                        <p:attrNameLst>
                                          <p:attrName>style.rotation</p:attrName>
                                        </p:attrNameLst>
                                      </p:cBhvr>
                                      <p:tavLst>
                                        <p:tav tm="0">
                                          <p:val>
                                            <p:fltVal val="-45"/>
                                          </p:val>
                                        </p:tav>
                                        <p:tav tm="69900">
                                          <p:val>
                                            <p:fltVal val="45"/>
                                          </p:val>
                                        </p:tav>
                                        <p:tav tm="100000">
                                          <p:val>
                                            <p:fltVal val="0"/>
                                          </p:val>
                                        </p:tav>
                                      </p:tavLst>
                                    </p:anim>
                                    <p:anim calcmode="lin" valueType="num">
                                      <p:cBhvr>
                                        <p:cTn id="24" dur="91" fill="hold">
                                          <p:stCondLst>
                                            <p:cond delay="0"/>
                                          </p:stCondLst>
                                        </p:cTn>
                                        <p:tgtEl>
                                          <p:spTgt spid="898"/>
                                        </p:tgtEl>
                                        <p:attrNameLst>
                                          <p:attrName>ppt_y</p:attrName>
                                        </p:attrNameLst>
                                      </p:cBhvr>
                                      <p:tavLst>
                                        <p:tav tm="0">
                                          <p:val>
                                            <p:strVal val="#ppt_y-1"/>
                                          </p:val>
                                        </p:tav>
                                        <p:tav tm="100000">
                                          <p:val>
                                            <p:strVal val="#ppt_y-(0.354*#ppt_w-0.172*#ppt_h)"/>
                                          </p:val>
                                        </p:tav>
                                      </p:tavLst>
                                    </p:anim>
                                    <p:anim calcmode="lin" valueType="num">
                                      <p:cBhvr>
                                        <p:cTn id="25" dur="31" decel="50000" autoRev="1" fill="hold">
                                          <p:stCondLst>
                                            <p:cond delay="91"/>
                                          </p:stCondLst>
                                        </p:cTn>
                                        <p:tgtEl>
                                          <p:spTgt spid="898"/>
                                        </p:tgtEl>
                                        <p:attrNameLst>
                                          <p:attrName>ppt_y</p:attrName>
                                        </p:attrNameLst>
                                      </p:cBhvr>
                                      <p:tavLst>
                                        <p:tav tm="0">
                                          <p:val>
                                            <p:strVal val="#ppt_y-(0.354*#ppt_w-0.172*#ppt_h)"/>
                                          </p:val>
                                        </p:tav>
                                        <p:tav tm="100000">
                                          <p:val>
                                            <p:strVal val="#ppt_y-(0.354*#ppt_w-0.172*#ppt_h)-#ppt_h/2"/>
                                          </p:val>
                                        </p:tav>
                                      </p:tavLst>
                                    </p:anim>
                                    <p:anim calcmode="lin" valueType="num">
                                      <p:cBhvr>
                                        <p:cTn id="26" dur="27" fill="hold">
                                          <p:stCondLst>
                                            <p:cond delay="173"/>
                                          </p:stCondLst>
                                        </p:cTn>
                                        <p:tgtEl>
                                          <p:spTgt spid="898"/>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4" name="Group 6"/>
          <p:cNvGrpSpPr/>
          <p:nvPr/>
        </p:nvGrpSpPr>
        <p:grpSpPr bwMode="auto">
          <a:xfrm>
            <a:off x="1224280" y="1569085"/>
            <a:ext cx="6432550" cy="730505"/>
            <a:chOff x="65077" y="0"/>
            <a:chExt cx="6431600" cy="730452"/>
          </a:xfrm>
        </p:grpSpPr>
        <p:sp>
          <p:nvSpPr>
            <p:cNvPr id="5137" name="AutoShape 3"/>
            <p:cNvSpPr>
              <a:spLocks noChangeArrowheads="1"/>
            </p:cNvSpPr>
            <p:nvPr/>
          </p:nvSpPr>
          <p:spPr bwMode="auto">
            <a:xfrm>
              <a:off x="65077" y="0"/>
              <a:ext cx="6431600" cy="482565"/>
            </a:xfrm>
            <a:prstGeom prst="roundRect">
              <a:avLst>
                <a:gd name="adj" fmla="val 50000"/>
              </a:avLst>
            </a:prstGeom>
            <a:noFill/>
            <a:ln w="12700">
              <a:solidFill>
                <a:srgbClr val="30B8D8"/>
              </a:solidFill>
              <a:miter lim="800000"/>
            </a:ln>
            <a:effectLst>
              <a:glow rad="88900">
                <a:schemeClr val="accent1">
                  <a:satMod val="175000"/>
                  <a:alpha val="30000"/>
                </a:schemeClr>
              </a:glow>
            </a:effectLst>
          </p:spPr>
          <p:txBody>
            <a:bodyPr wrap="none" anchor="ctr"/>
            <a:lstStyle/>
            <a:p>
              <a:pPr algn="ctr" eaLnBrk="0" hangingPunct="0">
                <a:defRPr/>
              </a:pPr>
              <a:endParaRPr lang="zh-CN" altLang="en-US" sz="2000" dirty="0">
                <a:solidFill>
                  <a:schemeClr val="tx2"/>
                </a:solidFill>
                <a:latin typeface="Calibri" panose="020F0502020204030204" pitchFamily="34" charset="0"/>
                <a:ea typeface="方正兰亭黑_GBK" panose="02000000000000000000" pitchFamily="2" charset="-122"/>
              </a:endParaRPr>
            </a:p>
          </p:txBody>
        </p:sp>
        <p:sp>
          <p:nvSpPr>
            <p:cNvPr id="18449" name="Rectangle 13"/>
            <p:cNvSpPr>
              <a:spLocks noChangeArrowheads="1"/>
            </p:cNvSpPr>
            <p:nvPr/>
          </p:nvSpPr>
          <p:spPr bwMode="auto">
            <a:xfrm>
              <a:off x="1860562" y="85339"/>
              <a:ext cx="2840633" cy="645113"/>
            </a:xfrm>
            <a:prstGeom prst="rect">
              <a:avLst/>
            </a:prstGeom>
            <a:noFill/>
            <a:ln w="9525">
              <a:noFill/>
              <a:miter lim="800000"/>
            </a:ln>
          </p:spPr>
          <p:txBody>
            <a:bodyPr>
              <a:spAutoFit/>
            </a:bodyPr>
            <a:lstStyle/>
            <a:p>
              <a:pPr algn="ctr"/>
              <a:r>
                <a:rPr lang="zh-CN" altLang="en-US">
                  <a:solidFill>
                    <a:srgbClr val="BCE8F2"/>
                  </a:solidFill>
                  <a:latin typeface="方正兰亭黑_GBK" panose="02000000000000000000" pitchFamily="2" charset="-122"/>
                  <a:ea typeface="方正兰亭黑_GBK" panose="02000000000000000000" pitchFamily="2" charset="-122"/>
                  <a:sym typeface="+mn-ea"/>
                </a:rPr>
                <a:t>神经网络是什么</a:t>
              </a:r>
              <a:endParaRPr lang="zh-CN" altLang="en-US">
                <a:solidFill>
                  <a:srgbClr val="BCE8F2"/>
                </a:solidFill>
                <a:latin typeface="方正兰亭黑_GBK" panose="02000000000000000000" pitchFamily="2" charset="-122"/>
                <a:ea typeface="方正兰亭黑_GBK" panose="02000000000000000000" pitchFamily="2" charset="-122"/>
              </a:endParaRPr>
            </a:p>
            <a:p>
              <a:pPr algn="ctr"/>
              <a:endParaRPr lang="zh-CN" altLang="en-US">
                <a:solidFill>
                  <a:srgbClr val="BCE8F2"/>
                </a:solidFill>
                <a:latin typeface="方正兰亭黑_GBK" panose="02000000000000000000" pitchFamily="2" charset="-122"/>
                <a:ea typeface="方正兰亭黑_GBK" panose="02000000000000000000" pitchFamily="2" charset="-122"/>
              </a:endParaRPr>
            </a:p>
          </p:txBody>
        </p:sp>
      </p:grpSp>
      <p:grpSp>
        <p:nvGrpSpPr>
          <p:cNvPr id="7179" name="Group 11"/>
          <p:cNvGrpSpPr/>
          <p:nvPr/>
        </p:nvGrpSpPr>
        <p:grpSpPr bwMode="auto">
          <a:xfrm>
            <a:off x="1289685" y="2836228"/>
            <a:ext cx="6432550" cy="482600"/>
            <a:chOff x="64331" y="0"/>
            <a:chExt cx="6433094" cy="482482"/>
          </a:xfrm>
        </p:grpSpPr>
        <p:sp>
          <p:nvSpPr>
            <p:cNvPr id="5132" name="AutoShape 3"/>
            <p:cNvSpPr>
              <a:spLocks noChangeArrowheads="1"/>
            </p:cNvSpPr>
            <p:nvPr/>
          </p:nvSpPr>
          <p:spPr bwMode="auto">
            <a:xfrm>
              <a:off x="64331" y="0"/>
              <a:ext cx="6433094" cy="482482"/>
            </a:xfrm>
            <a:prstGeom prst="roundRect">
              <a:avLst>
                <a:gd name="adj" fmla="val 50000"/>
              </a:avLst>
            </a:prstGeom>
            <a:noFill/>
            <a:ln w="12700">
              <a:solidFill>
                <a:srgbClr val="30B8D8"/>
              </a:solidFill>
              <a:miter lim="800000"/>
            </a:ln>
            <a:effectLst>
              <a:glow rad="88900">
                <a:schemeClr val="accent1">
                  <a:satMod val="175000"/>
                  <a:alpha val="30000"/>
                </a:schemeClr>
              </a:glow>
            </a:effec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endParaRPr lang="zh-CN" altLang="en-US" sz="2000" dirty="0">
                <a:solidFill>
                  <a:schemeClr val="tx2"/>
                </a:solidFill>
                <a:latin typeface="Arial" panose="020B0604020202020204" pitchFamily="34" charset="0"/>
                <a:ea typeface="方正兰亭黑_GBK" panose="02000000000000000000" pitchFamily="2" charset="-122"/>
              </a:endParaRPr>
            </a:p>
          </p:txBody>
        </p:sp>
        <p:sp>
          <p:nvSpPr>
            <p:cNvPr id="18445" name="Rectangle 13"/>
            <p:cNvSpPr>
              <a:spLocks noChangeArrowheads="1"/>
            </p:cNvSpPr>
            <p:nvPr/>
          </p:nvSpPr>
          <p:spPr bwMode="auto">
            <a:xfrm>
              <a:off x="1860562" y="85339"/>
              <a:ext cx="2840633" cy="368210"/>
            </a:xfrm>
            <a:prstGeom prst="rect">
              <a:avLst/>
            </a:prstGeom>
            <a:noFill/>
            <a:ln w="9525">
              <a:noFill/>
              <a:miter lim="800000"/>
            </a:ln>
          </p:spPr>
          <p:txBody>
            <a:bodyPr>
              <a:spAutoFit/>
            </a:bodyPr>
            <a:lstStyle/>
            <a:p>
              <a:pPr algn="ctr"/>
              <a:r>
                <a:rPr lang="zh-CN" altLang="en-US">
                  <a:solidFill>
                    <a:srgbClr val="BCE8F2"/>
                  </a:solidFill>
                  <a:latin typeface="方正兰亭黑_GBK" panose="02000000000000000000" pitchFamily="2" charset="-122"/>
                  <a:ea typeface="方正兰亭黑_GBK" panose="02000000000000000000" pitchFamily="2" charset="-122"/>
                </a:rPr>
                <a:t>深度神经网络</a:t>
              </a:r>
              <a:endParaRPr lang="zh-CN" altLang="en-US">
                <a:solidFill>
                  <a:srgbClr val="BCE8F2"/>
                </a:solidFill>
                <a:latin typeface="方正兰亭黑_GBK" panose="02000000000000000000" pitchFamily="2" charset="-122"/>
                <a:ea typeface="方正兰亭黑_GBK" panose="02000000000000000000" pitchFamily="2" charset="-122"/>
              </a:endParaRPr>
            </a:p>
          </p:txBody>
        </p:sp>
      </p:grpSp>
      <p:grpSp>
        <p:nvGrpSpPr>
          <p:cNvPr id="7183" name="Group 15"/>
          <p:cNvGrpSpPr/>
          <p:nvPr/>
        </p:nvGrpSpPr>
        <p:grpSpPr bwMode="auto">
          <a:xfrm>
            <a:off x="1289685" y="4103688"/>
            <a:ext cx="6432550" cy="482600"/>
            <a:chOff x="65077" y="0"/>
            <a:chExt cx="6431600" cy="482564"/>
          </a:xfrm>
        </p:grpSpPr>
        <p:sp>
          <p:nvSpPr>
            <p:cNvPr id="5130" name="AutoShape 3"/>
            <p:cNvSpPr>
              <a:spLocks noChangeArrowheads="1"/>
            </p:cNvSpPr>
            <p:nvPr/>
          </p:nvSpPr>
          <p:spPr bwMode="auto">
            <a:xfrm>
              <a:off x="65077" y="0"/>
              <a:ext cx="6431600" cy="482564"/>
            </a:xfrm>
            <a:prstGeom prst="roundRect">
              <a:avLst>
                <a:gd name="adj" fmla="val 50000"/>
              </a:avLst>
            </a:prstGeom>
            <a:noFill/>
            <a:ln w="12700">
              <a:solidFill>
                <a:srgbClr val="30B8D8"/>
              </a:solidFill>
              <a:miter lim="800000"/>
            </a:ln>
            <a:effectLst>
              <a:glow rad="88900">
                <a:schemeClr val="accent1">
                  <a:satMod val="175000"/>
                  <a:alpha val="30000"/>
                </a:schemeClr>
              </a:glow>
            </a:effec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endParaRPr lang="zh-CN" altLang="en-US" sz="2000" dirty="0">
                <a:solidFill>
                  <a:schemeClr val="tx2"/>
                </a:solidFill>
                <a:ea typeface="方正兰亭黑_GBK" panose="02000000000000000000" pitchFamily="2" charset="-122"/>
              </a:endParaRPr>
            </a:p>
          </p:txBody>
        </p:sp>
        <p:sp>
          <p:nvSpPr>
            <p:cNvPr id="18441" name="Rectangle 13"/>
            <p:cNvSpPr>
              <a:spLocks noChangeArrowheads="1"/>
            </p:cNvSpPr>
            <p:nvPr/>
          </p:nvSpPr>
          <p:spPr bwMode="auto">
            <a:xfrm>
              <a:off x="1860562" y="85339"/>
              <a:ext cx="2840633" cy="368273"/>
            </a:xfrm>
            <a:prstGeom prst="rect">
              <a:avLst/>
            </a:prstGeom>
            <a:noFill/>
            <a:ln w="9525">
              <a:noFill/>
              <a:miter lim="800000"/>
            </a:ln>
          </p:spPr>
          <p:txBody>
            <a:bodyPr>
              <a:spAutoFit/>
            </a:bodyPr>
            <a:lstStyle/>
            <a:p>
              <a:pPr algn="ctr"/>
              <a:r>
                <a:rPr lang="zh-CN" altLang="en-US">
                  <a:solidFill>
                    <a:srgbClr val="BCE8F2"/>
                  </a:solidFill>
                  <a:latin typeface="方正兰亭黑_GBK" panose="02000000000000000000" pitchFamily="2" charset="-122"/>
                  <a:ea typeface="方正兰亭黑_GBK" panose="02000000000000000000" pitchFamily="2" charset="-122"/>
                </a:rPr>
                <a:t>深度学习为什么这么强</a:t>
              </a:r>
              <a:endParaRPr lang="zh-CN" altLang="en-US">
                <a:solidFill>
                  <a:srgbClr val="BCE8F2"/>
                </a:solidFill>
                <a:latin typeface="方正兰亭黑_GBK" panose="02000000000000000000" pitchFamily="2" charset="-122"/>
                <a:ea typeface="方正兰亭黑_GBK" panose="02000000000000000000" pitchFamily="2" charset="-122"/>
              </a:endParaRPr>
            </a:p>
          </p:txBody>
        </p:sp>
      </p:grpSp>
      <p:sp>
        <p:nvSpPr>
          <p:cNvPr id="7188" name="TextBox 13"/>
          <p:cNvSpPr txBox="1">
            <a:spLocks noChangeArrowheads="1"/>
          </p:cNvSpPr>
          <p:nvPr/>
        </p:nvSpPr>
        <p:spPr bwMode="auto">
          <a:xfrm>
            <a:off x="3815556" y="529123"/>
            <a:ext cx="1512888" cy="574260"/>
          </a:xfrm>
          <a:prstGeom prst="rect">
            <a:avLst/>
          </a:prstGeom>
          <a:noFill/>
          <a:ln>
            <a:noFill/>
          </a:ln>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lang="zh-CN" altLang="en-US" dirty="0">
                <a:latin typeface="方正兰亭粗黑简体" panose="02000000000000000000" pitchFamily="2" charset="-122"/>
                <a:ea typeface="方正兰亭粗黑简体" panose="02000000000000000000" pitchFamily="2" charset="-122"/>
              </a:rPr>
              <a:t>目     录</a:t>
            </a:r>
            <a:endParaRPr lang="zh-CN" altLang="en-US" dirty="0">
              <a:latin typeface="方正兰亭粗黑简体" panose="02000000000000000000" pitchFamily="2" charset="-122"/>
              <a:ea typeface="方正兰亭粗黑简体" panose="02000000000000000000"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7188"/>
                                        </p:tgtEl>
                                        <p:attrNameLst>
                                          <p:attrName>style.visibility</p:attrName>
                                        </p:attrNameLst>
                                      </p:cBhvr>
                                      <p:to>
                                        <p:strVal val="visible"/>
                                      </p:to>
                                    </p:set>
                                    <p:animEffect transition="in" filter="slide(fromLeft)">
                                      <p:cBhvr>
                                        <p:cTn id="7" dur="500"/>
                                        <p:tgtEl>
                                          <p:spTgt spid="7188"/>
                                        </p:tgtEl>
                                      </p:cBhvr>
                                    </p:animEffect>
                                  </p:childTnLst>
                                </p:cTn>
                              </p:par>
                              <p:par>
                                <p:cTn id="8" presetID="23" presetClass="entr" presetSubtype="16" fill="hold" nodeType="withEffect">
                                  <p:stCondLst>
                                    <p:cond delay="100"/>
                                  </p:stCondLst>
                                  <p:childTnLst>
                                    <p:set>
                                      <p:cBhvr>
                                        <p:cTn id="9" dur="1" fill="hold">
                                          <p:stCondLst>
                                            <p:cond delay="0"/>
                                          </p:stCondLst>
                                        </p:cTn>
                                        <p:tgtEl>
                                          <p:spTgt spid="7174"/>
                                        </p:tgtEl>
                                        <p:attrNameLst>
                                          <p:attrName>style.visibility</p:attrName>
                                        </p:attrNameLst>
                                      </p:cBhvr>
                                      <p:to>
                                        <p:strVal val="visible"/>
                                      </p:to>
                                    </p:set>
                                    <p:anim calcmode="lin" valueType="num">
                                      <p:cBhvr>
                                        <p:cTn id="10" dur="500" fill="hold"/>
                                        <p:tgtEl>
                                          <p:spTgt spid="7174"/>
                                        </p:tgtEl>
                                        <p:attrNameLst>
                                          <p:attrName>ppt_w</p:attrName>
                                        </p:attrNameLst>
                                      </p:cBhvr>
                                      <p:tavLst>
                                        <p:tav tm="0">
                                          <p:val>
                                            <p:fltVal val="0"/>
                                          </p:val>
                                        </p:tav>
                                        <p:tav tm="100000">
                                          <p:val>
                                            <p:strVal val="#ppt_w"/>
                                          </p:val>
                                        </p:tav>
                                      </p:tavLst>
                                    </p:anim>
                                    <p:anim calcmode="lin" valueType="num">
                                      <p:cBhvr>
                                        <p:cTn id="11" dur="500" fill="hold"/>
                                        <p:tgtEl>
                                          <p:spTgt spid="7174"/>
                                        </p:tgtEl>
                                        <p:attrNameLst>
                                          <p:attrName>ppt_h</p:attrName>
                                        </p:attrNameLst>
                                      </p:cBhvr>
                                      <p:tavLst>
                                        <p:tav tm="0">
                                          <p:val>
                                            <p:fltVal val="0"/>
                                          </p:val>
                                        </p:tav>
                                        <p:tav tm="100000">
                                          <p:val>
                                            <p:strVal val="#ppt_h"/>
                                          </p:val>
                                        </p:tav>
                                      </p:tavLst>
                                    </p:anim>
                                  </p:childTnLst>
                                </p:cTn>
                              </p:par>
                              <p:par>
                                <p:cTn id="12" presetID="2" presetClass="entr" presetSubtype="4" fill="hold" nodeType="withEffect">
                                  <p:stCondLst>
                                    <p:cond delay="100"/>
                                  </p:stCondLst>
                                  <p:childTnLst>
                                    <p:set>
                                      <p:cBhvr>
                                        <p:cTn id="13" dur="1" fill="hold">
                                          <p:stCondLst>
                                            <p:cond delay="0"/>
                                          </p:stCondLst>
                                        </p:cTn>
                                        <p:tgtEl>
                                          <p:spTgt spid="7174"/>
                                        </p:tgtEl>
                                        <p:attrNameLst>
                                          <p:attrName>style.visibility</p:attrName>
                                        </p:attrNameLst>
                                      </p:cBhvr>
                                      <p:to>
                                        <p:strVal val="visible"/>
                                      </p:to>
                                    </p:set>
                                    <p:anim calcmode="lin" valueType="num">
                                      <p:cBhvr additive="base">
                                        <p:cTn id="14" dur="1000" fill="hold"/>
                                        <p:tgtEl>
                                          <p:spTgt spid="7174"/>
                                        </p:tgtEl>
                                        <p:attrNameLst>
                                          <p:attrName>ppt_x</p:attrName>
                                        </p:attrNameLst>
                                      </p:cBhvr>
                                      <p:tavLst>
                                        <p:tav tm="0">
                                          <p:val>
                                            <p:strVal val="#ppt_x"/>
                                          </p:val>
                                        </p:tav>
                                        <p:tav tm="100000">
                                          <p:val>
                                            <p:strVal val="#ppt_x"/>
                                          </p:val>
                                        </p:tav>
                                      </p:tavLst>
                                    </p:anim>
                                    <p:anim calcmode="lin" valueType="num">
                                      <p:cBhvr additive="base">
                                        <p:cTn id="15" dur="1000" fill="hold"/>
                                        <p:tgtEl>
                                          <p:spTgt spid="7174"/>
                                        </p:tgtEl>
                                        <p:attrNameLst>
                                          <p:attrName>ppt_y</p:attrName>
                                        </p:attrNameLst>
                                      </p:cBhvr>
                                      <p:tavLst>
                                        <p:tav tm="0">
                                          <p:val>
                                            <p:strVal val="1+#ppt_h/2"/>
                                          </p:val>
                                        </p:tav>
                                        <p:tav tm="100000">
                                          <p:val>
                                            <p:strVal val="#ppt_y"/>
                                          </p:val>
                                        </p:tav>
                                      </p:tavLst>
                                    </p:anim>
                                  </p:childTnLst>
                                </p:cTn>
                              </p:par>
                              <p:par>
                                <p:cTn id="16" presetID="23" presetClass="entr" presetSubtype="16" fill="hold" nodeType="withEffect">
                                  <p:stCondLst>
                                    <p:cond delay="200"/>
                                  </p:stCondLst>
                                  <p:childTnLst>
                                    <p:set>
                                      <p:cBhvr>
                                        <p:cTn id="17" dur="1" fill="hold">
                                          <p:stCondLst>
                                            <p:cond delay="0"/>
                                          </p:stCondLst>
                                        </p:cTn>
                                        <p:tgtEl>
                                          <p:spTgt spid="7179"/>
                                        </p:tgtEl>
                                        <p:attrNameLst>
                                          <p:attrName>style.visibility</p:attrName>
                                        </p:attrNameLst>
                                      </p:cBhvr>
                                      <p:to>
                                        <p:strVal val="visible"/>
                                      </p:to>
                                    </p:set>
                                    <p:anim calcmode="lin" valueType="num">
                                      <p:cBhvr>
                                        <p:cTn id="18" dur="500" fill="hold"/>
                                        <p:tgtEl>
                                          <p:spTgt spid="7179"/>
                                        </p:tgtEl>
                                        <p:attrNameLst>
                                          <p:attrName>ppt_w</p:attrName>
                                        </p:attrNameLst>
                                      </p:cBhvr>
                                      <p:tavLst>
                                        <p:tav tm="0">
                                          <p:val>
                                            <p:fltVal val="0"/>
                                          </p:val>
                                        </p:tav>
                                        <p:tav tm="100000">
                                          <p:val>
                                            <p:strVal val="#ppt_w"/>
                                          </p:val>
                                        </p:tav>
                                      </p:tavLst>
                                    </p:anim>
                                    <p:anim calcmode="lin" valueType="num">
                                      <p:cBhvr>
                                        <p:cTn id="19" dur="500" fill="hold"/>
                                        <p:tgtEl>
                                          <p:spTgt spid="7179"/>
                                        </p:tgtEl>
                                        <p:attrNameLst>
                                          <p:attrName>ppt_h</p:attrName>
                                        </p:attrNameLst>
                                      </p:cBhvr>
                                      <p:tavLst>
                                        <p:tav tm="0">
                                          <p:val>
                                            <p:fltVal val="0"/>
                                          </p:val>
                                        </p:tav>
                                        <p:tav tm="100000">
                                          <p:val>
                                            <p:strVal val="#ppt_h"/>
                                          </p:val>
                                        </p:tav>
                                      </p:tavLst>
                                    </p:anim>
                                  </p:childTnLst>
                                </p:cTn>
                              </p:par>
                              <p:par>
                                <p:cTn id="20" presetID="2" presetClass="entr" presetSubtype="4" fill="hold" nodeType="withEffect">
                                  <p:stCondLst>
                                    <p:cond delay="200"/>
                                  </p:stCondLst>
                                  <p:childTnLst>
                                    <p:set>
                                      <p:cBhvr>
                                        <p:cTn id="21" dur="1" fill="hold">
                                          <p:stCondLst>
                                            <p:cond delay="0"/>
                                          </p:stCondLst>
                                        </p:cTn>
                                        <p:tgtEl>
                                          <p:spTgt spid="7179"/>
                                        </p:tgtEl>
                                        <p:attrNameLst>
                                          <p:attrName>style.visibility</p:attrName>
                                        </p:attrNameLst>
                                      </p:cBhvr>
                                      <p:to>
                                        <p:strVal val="visible"/>
                                      </p:to>
                                    </p:set>
                                    <p:anim calcmode="lin" valueType="num">
                                      <p:cBhvr additive="base">
                                        <p:cTn id="22" dur="1000" fill="hold"/>
                                        <p:tgtEl>
                                          <p:spTgt spid="7179"/>
                                        </p:tgtEl>
                                        <p:attrNameLst>
                                          <p:attrName>ppt_x</p:attrName>
                                        </p:attrNameLst>
                                      </p:cBhvr>
                                      <p:tavLst>
                                        <p:tav tm="0">
                                          <p:val>
                                            <p:strVal val="#ppt_x"/>
                                          </p:val>
                                        </p:tav>
                                        <p:tav tm="100000">
                                          <p:val>
                                            <p:strVal val="#ppt_x"/>
                                          </p:val>
                                        </p:tav>
                                      </p:tavLst>
                                    </p:anim>
                                    <p:anim calcmode="lin" valueType="num">
                                      <p:cBhvr additive="base">
                                        <p:cTn id="23" dur="1000" fill="hold"/>
                                        <p:tgtEl>
                                          <p:spTgt spid="7179"/>
                                        </p:tgtEl>
                                        <p:attrNameLst>
                                          <p:attrName>ppt_y</p:attrName>
                                        </p:attrNameLst>
                                      </p:cBhvr>
                                      <p:tavLst>
                                        <p:tav tm="0">
                                          <p:val>
                                            <p:strVal val="1+#ppt_h/2"/>
                                          </p:val>
                                        </p:tav>
                                        <p:tav tm="100000">
                                          <p:val>
                                            <p:strVal val="#ppt_y"/>
                                          </p:val>
                                        </p:tav>
                                      </p:tavLst>
                                    </p:anim>
                                  </p:childTnLst>
                                </p:cTn>
                              </p:par>
                              <p:par>
                                <p:cTn id="24" presetID="23" presetClass="entr" presetSubtype="16" fill="hold" nodeType="withEffect">
                                  <p:stCondLst>
                                    <p:cond delay="300"/>
                                  </p:stCondLst>
                                  <p:childTnLst>
                                    <p:set>
                                      <p:cBhvr>
                                        <p:cTn id="25" dur="1" fill="hold">
                                          <p:stCondLst>
                                            <p:cond delay="0"/>
                                          </p:stCondLst>
                                        </p:cTn>
                                        <p:tgtEl>
                                          <p:spTgt spid="7183"/>
                                        </p:tgtEl>
                                        <p:attrNameLst>
                                          <p:attrName>style.visibility</p:attrName>
                                        </p:attrNameLst>
                                      </p:cBhvr>
                                      <p:to>
                                        <p:strVal val="visible"/>
                                      </p:to>
                                    </p:set>
                                    <p:anim calcmode="lin" valueType="num">
                                      <p:cBhvr>
                                        <p:cTn id="26" dur="500" fill="hold"/>
                                        <p:tgtEl>
                                          <p:spTgt spid="7183"/>
                                        </p:tgtEl>
                                        <p:attrNameLst>
                                          <p:attrName>ppt_w</p:attrName>
                                        </p:attrNameLst>
                                      </p:cBhvr>
                                      <p:tavLst>
                                        <p:tav tm="0">
                                          <p:val>
                                            <p:fltVal val="0"/>
                                          </p:val>
                                        </p:tav>
                                        <p:tav tm="100000">
                                          <p:val>
                                            <p:strVal val="#ppt_w"/>
                                          </p:val>
                                        </p:tav>
                                      </p:tavLst>
                                    </p:anim>
                                    <p:anim calcmode="lin" valueType="num">
                                      <p:cBhvr>
                                        <p:cTn id="27" dur="500" fill="hold"/>
                                        <p:tgtEl>
                                          <p:spTgt spid="7183"/>
                                        </p:tgtEl>
                                        <p:attrNameLst>
                                          <p:attrName>ppt_h</p:attrName>
                                        </p:attrNameLst>
                                      </p:cBhvr>
                                      <p:tavLst>
                                        <p:tav tm="0">
                                          <p:val>
                                            <p:fltVal val="0"/>
                                          </p:val>
                                        </p:tav>
                                        <p:tav tm="100000">
                                          <p:val>
                                            <p:strVal val="#ppt_h"/>
                                          </p:val>
                                        </p:tav>
                                      </p:tavLst>
                                    </p:anim>
                                  </p:childTnLst>
                                </p:cTn>
                              </p:par>
                              <p:par>
                                <p:cTn id="28" presetID="2" presetClass="entr" presetSubtype="4" fill="hold" nodeType="withEffect">
                                  <p:stCondLst>
                                    <p:cond delay="300"/>
                                  </p:stCondLst>
                                  <p:childTnLst>
                                    <p:set>
                                      <p:cBhvr>
                                        <p:cTn id="29" dur="1" fill="hold">
                                          <p:stCondLst>
                                            <p:cond delay="0"/>
                                          </p:stCondLst>
                                        </p:cTn>
                                        <p:tgtEl>
                                          <p:spTgt spid="7183"/>
                                        </p:tgtEl>
                                        <p:attrNameLst>
                                          <p:attrName>style.visibility</p:attrName>
                                        </p:attrNameLst>
                                      </p:cBhvr>
                                      <p:to>
                                        <p:strVal val="visible"/>
                                      </p:to>
                                    </p:set>
                                    <p:anim calcmode="lin" valueType="num">
                                      <p:cBhvr additive="base">
                                        <p:cTn id="30" dur="1000" fill="hold"/>
                                        <p:tgtEl>
                                          <p:spTgt spid="7183"/>
                                        </p:tgtEl>
                                        <p:attrNameLst>
                                          <p:attrName>ppt_x</p:attrName>
                                        </p:attrNameLst>
                                      </p:cBhvr>
                                      <p:tavLst>
                                        <p:tav tm="0">
                                          <p:val>
                                            <p:strVal val="#ppt_x"/>
                                          </p:val>
                                        </p:tav>
                                        <p:tav tm="100000">
                                          <p:val>
                                            <p:strVal val="#ppt_x"/>
                                          </p:val>
                                        </p:tav>
                                      </p:tavLst>
                                    </p:anim>
                                    <p:anim calcmode="lin" valueType="num">
                                      <p:cBhvr additive="base">
                                        <p:cTn id="31" dur="1000" fill="hold"/>
                                        <p:tgtEl>
                                          <p:spTgt spid="7183"/>
                                        </p:tgtEl>
                                        <p:attrNameLst>
                                          <p:attrName>ppt_y</p:attrName>
                                        </p:attrNameLst>
                                      </p:cBhvr>
                                      <p:tavLst>
                                        <p:tav tm="0">
                                          <p:val>
                                            <p:strVal val="1+#ppt_h/2"/>
                                          </p:val>
                                        </p:tav>
                                        <p:tav tm="100000">
                                          <p:val>
                                            <p:strVal val="#ppt_y"/>
                                          </p:val>
                                        </p:tav>
                                      </p:tavLst>
                                    </p:anim>
                                  </p:childTnLst>
                                </p:cTn>
                              </p:par>
                              <p:par>
                                <p:cTn id="32" presetID="53" presetClass="exit" presetSubtype="32" fill="hold" nodeType="withEffect">
                                  <p:stCondLst>
                                    <p:cond delay="1100"/>
                                  </p:stCondLst>
                                  <p:childTnLst>
                                    <p:anim calcmode="lin" valueType="num">
                                      <p:cBhvr>
                                        <p:cTn id="33" dur="500"/>
                                        <p:tgtEl>
                                          <p:spTgt spid="7174"/>
                                        </p:tgtEl>
                                        <p:attrNameLst>
                                          <p:attrName>ppt_w</p:attrName>
                                        </p:attrNameLst>
                                      </p:cBhvr>
                                      <p:tavLst>
                                        <p:tav tm="0">
                                          <p:val>
                                            <p:strVal val="ppt_w"/>
                                          </p:val>
                                        </p:tav>
                                        <p:tav tm="100000">
                                          <p:val>
                                            <p:fltVal val="0"/>
                                          </p:val>
                                        </p:tav>
                                      </p:tavLst>
                                    </p:anim>
                                    <p:anim calcmode="lin" valueType="num">
                                      <p:cBhvr>
                                        <p:cTn id="34" dur="500"/>
                                        <p:tgtEl>
                                          <p:spTgt spid="7174"/>
                                        </p:tgtEl>
                                        <p:attrNameLst>
                                          <p:attrName>ppt_h</p:attrName>
                                        </p:attrNameLst>
                                      </p:cBhvr>
                                      <p:tavLst>
                                        <p:tav tm="0">
                                          <p:val>
                                            <p:strVal val="ppt_h"/>
                                          </p:val>
                                        </p:tav>
                                        <p:tav tm="100000">
                                          <p:val>
                                            <p:fltVal val="0"/>
                                          </p:val>
                                        </p:tav>
                                      </p:tavLst>
                                    </p:anim>
                                    <p:animEffect transition="out" filter="fade">
                                      <p:cBhvr>
                                        <p:cTn id="35" dur="500"/>
                                        <p:tgtEl>
                                          <p:spTgt spid="7174"/>
                                        </p:tgtEl>
                                      </p:cBhvr>
                                    </p:animEffect>
                                    <p:set>
                                      <p:cBhvr>
                                        <p:cTn id="36" dur="1" fill="hold">
                                          <p:stCondLst>
                                            <p:cond delay="499"/>
                                          </p:stCondLst>
                                        </p:cTn>
                                        <p:tgtEl>
                                          <p:spTgt spid="7174"/>
                                        </p:tgtEl>
                                        <p:attrNameLst>
                                          <p:attrName>style.visibility</p:attrName>
                                        </p:attrNameLst>
                                      </p:cBhvr>
                                      <p:to>
                                        <p:strVal val="hidden"/>
                                      </p:to>
                                    </p:set>
                                  </p:childTnLst>
                                </p:cTn>
                              </p:par>
                              <p:par>
                                <p:cTn id="37" presetID="2" presetClass="exit" presetSubtype="1" fill="hold" nodeType="withEffect">
                                  <p:stCondLst>
                                    <p:cond delay="1100"/>
                                  </p:stCondLst>
                                  <p:childTnLst>
                                    <p:anim calcmode="lin" valueType="num">
                                      <p:cBhvr additive="base">
                                        <p:cTn id="38" dur="1000"/>
                                        <p:tgtEl>
                                          <p:spTgt spid="7174"/>
                                        </p:tgtEl>
                                        <p:attrNameLst>
                                          <p:attrName>ppt_x</p:attrName>
                                        </p:attrNameLst>
                                      </p:cBhvr>
                                      <p:tavLst>
                                        <p:tav tm="0">
                                          <p:val>
                                            <p:strVal val="ppt_x"/>
                                          </p:val>
                                        </p:tav>
                                        <p:tav tm="100000">
                                          <p:val>
                                            <p:strVal val="ppt_x"/>
                                          </p:val>
                                        </p:tav>
                                      </p:tavLst>
                                    </p:anim>
                                    <p:anim calcmode="lin" valueType="num">
                                      <p:cBhvr additive="base">
                                        <p:cTn id="39" dur="1000"/>
                                        <p:tgtEl>
                                          <p:spTgt spid="7174"/>
                                        </p:tgtEl>
                                        <p:attrNameLst>
                                          <p:attrName>ppt_y</p:attrName>
                                        </p:attrNameLst>
                                      </p:cBhvr>
                                      <p:tavLst>
                                        <p:tav tm="0">
                                          <p:val>
                                            <p:strVal val="ppt_y"/>
                                          </p:val>
                                        </p:tav>
                                        <p:tav tm="100000">
                                          <p:val>
                                            <p:strVal val="0-ppt_h/2"/>
                                          </p:val>
                                        </p:tav>
                                      </p:tavLst>
                                    </p:anim>
                                    <p:set>
                                      <p:cBhvr>
                                        <p:cTn id="40" dur="1" fill="hold">
                                          <p:stCondLst>
                                            <p:cond delay="999"/>
                                          </p:stCondLst>
                                        </p:cTn>
                                        <p:tgtEl>
                                          <p:spTgt spid="7174"/>
                                        </p:tgtEl>
                                        <p:attrNameLst>
                                          <p:attrName>style.visibility</p:attrName>
                                        </p:attrNameLst>
                                      </p:cBhvr>
                                      <p:to>
                                        <p:strVal val="hidden"/>
                                      </p:to>
                                    </p:set>
                                  </p:childTnLst>
                                </p:cTn>
                              </p:par>
                              <p:par>
                                <p:cTn id="41" presetID="53" presetClass="exit" presetSubtype="32" fill="hold" nodeType="withEffect">
                                  <p:stCondLst>
                                    <p:cond delay="1200"/>
                                  </p:stCondLst>
                                  <p:childTnLst>
                                    <p:anim calcmode="lin" valueType="num">
                                      <p:cBhvr>
                                        <p:cTn id="42" dur="500"/>
                                        <p:tgtEl>
                                          <p:spTgt spid="7179"/>
                                        </p:tgtEl>
                                        <p:attrNameLst>
                                          <p:attrName>ppt_w</p:attrName>
                                        </p:attrNameLst>
                                      </p:cBhvr>
                                      <p:tavLst>
                                        <p:tav tm="0">
                                          <p:val>
                                            <p:strVal val="ppt_w"/>
                                          </p:val>
                                        </p:tav>
                                        <p:tav tm="100000">
                                          <p:val>
                                            <p:fltVal val="0"/>
                                          </p:val>
                                        </p:tav>
                                      </p:tavLst>
                                    </p:anim>
                                    <p:anim calcmode="lin" valueType="num">
                                      <p:cBhvr>
                                        <p:cTn id="43" dur="500"/>
                                        <p:tgtEl>
                                          <p:spTgt spid="7179"/>
                                        </p:tgtEl>
                                        <p:attrNameLst>
                                          <p:attrName>ppt_h</p:attrName>
                                        </p:attrNameLst>
                                      </p:cBhvr>
                                      <p:tavLst>
                                        <p:tav tm="0">
                                          <p:val>
                                            <p:strVal val="ppt_h"/>
                                          </p:val>
                                        </p:tav>
                                        <p:tav tm="100000">
                                          <p:val>
                                            <p:fltVal val="0"/>
                                          </p:val>
                                        </p:tav>
                                      </p:tavLst>
                                    </p:anim>
                                    <p:animEffect transition="out" filter="fade">
                                      <p:cBhvr>
                                        <p:cTn id="44" dur="500"/>
                                        <p:tgtEl>
                                          <p:spTgt spid="7179"/>
                                        </p:tgtEl>
                                      </p:cBhvr>
                                    </p:animEffect>
                                    <p:set>
                                      <p:cBhvr>
                                        <p:cTn id="45" dur="1" fill="hold">
                                          <p:stCondLst>
                                            <p:cond delay="499"/>
                                          </p:stCondLst>
                                        </p:cTn>
                                        <p:tgtEl>
                                          <p:spTgt spid="7179"/>
                                        </p:tgtEl>
                                        <p:attrNameLst>
                                          <p:attrName>style.visibility</p:attrName>
                                        </p:attrNameLst>
                                      </p:cBhvr>
                                      <p:to>
                                        <p:strVal val="hidden"/>
                                      </p:to>
                                    </p:set>
                                  </p:childTnLst>
                                </p:cTn>
                              </p:par>
                              <p:par>
                                <p:cTn id="46" presetID="2" presetClass="exit" presetSubtype="1" fill="hold" nodeType="withEffect">
                                  <p:stCondLst>
                                    <p:cond delay="1200"/>
                                  </p:stCondLst>
                                  <p:childTnLst>
                                    <p:anim calcmode="lin" valueType="num">
                                      <p:cBhvr additive="base">
                                        <p:cTn id="47" dur="1000"/>
                                        <p:tgtEl>
                                          <p:spTgt spid="7179"/>
                                        </p:tgtEl>
                                        <p:attrNameLst>
                                          <p:attrName>ppt_x</p:attrName>
                                        </p:attrNameLst>
                                      </p:cBhvr>
                                      <p:tavLst>
                                        <p:tav tm="0">
                                          <p:val>
                                            <p:strVal val="ppt_x"/>
                                          </p:val>
                                        </p:tav>
                                        <p:tav tm="100000">
                                          <p:val>
                                            <p:strVal val="ppt_x"/>
                                          </p:val>
                                        </p:tav>
                                      </p:tavLst>
                                    </p:anim>
                                    <p:anim calcmode="lin" valueType="num">
                                      <p:cBhvr additive="base">
                                        <p:cTn id="48" dur="1000"/>
                                        <p:tgtEl>
                                          <p:spTgt spid="7179"/>
                                        </p:tgtEl>
                                        <p:attrNameLst>
                                          <p:attrName>ppt_y</p:attrName>
                                        </p:attrNameLst>
                                      </p:cBhvr>
                                      <p:tavLst>
                                        <p:tav tm="0">
                                          <p:val>
                                            <p:strVal val="ppt_y"/>
                                          </p:val>
                                        </p:tav>
                                        <p:tav tm="100000">
                                          <p:val>
                                            <p:strVal val="0-ppt_h/2"/>
                                          </p:val>
                                        </p:tav>
                                      </p:tavLst>
                                    </p:anim>
                                    <p:set>
                                      <p:cBhvr>
                                        <p:cTn id="49" dur="1" fill="hold">
                                          <p:stCondLst>
                                            <p:cond delay="999"/>
                                          </p:stCondLst>
                                        </p:cTn>
                                        <p:tgtEl>
                                          <p:spTgt spid="7179"/>
                                        </p:tgtEl>
                                        <p:attrNameLst>
                                          <p:attrName>style.visibility</p:attrName>
                                        </p:attrNameLst>
                                      </p:cBhvr>
                                      <p:to>
                                        <p:strVal val="hidden"/>
                                      </p:to>
                                    </p:set>
                                  </p:childTnLst>
                                </p:cTn>
                              </p:par>
                              <p:par>
                                <p:cTn id="50" presetID="53" presetClass="exit" presetSubtype="32" fill="hold" nodeType="withEffect">
                                  <p:stCondLst>
                                    <p:cond delay="1300"/>
                                  </p:stCondLst>
                                  <p:childTnLst>
                                    <p:anim calcmode="lin" valueType="num">
                                      <p:cBhvr>
                                        <p:cTn id="51" dur="500"/>
                                        <p:tgtEl>
                                          <p:spTgt spid="7183"/>
                                        </p:tgtEl>
                                        <p:attrNameLst>
                                          <p:attrName>ppt_w</p:attrName>
                                        </p:attrNameLst>
                                      </p:cBhvr>
                                      <p:tavLst>
                                        <p:tav tm="0">
                                          <p:val>
                                            <p:strVal val="ppt_w"/>
                                          </p:val>
                                        </p:tav>
                                        <p:tav tm="100000">
                                          <p:val>
                                            <p:fltVal val="0"/>
                                          </p:val>
                                        </p:tav>
                                      </p:tavLst>
                                    </p:anim>
                                    <p:anim calcmode="lin" valueType="num">
                                      <p:cBhvr>
                                        <p:cTn id="52" dur="500"/>
                                        <p:tgtEl>
                                          <p:spTgt spid="7183"/>
                                        </p:tgtEl>
                                        <p:attrNameLst>
                                          <p:attrName>ppt_h</p:attrName>
                                        </p:attrNameLst>
                                      </p:cBhvr>
                                      <p:tavLst>
                                        <p:tav tm="0">
                                          <p:val>
                                            <p:strVal val="ppt_h"/>
                                          </p:val>
                                        </p:tav>
                                        <p:tav tm="100000">
                                          <p:val>
                                            <p:fltVal val="0"/>
                                          </p:val>
                                        </p:tav>
                                      </p:tavLst>
                                    </p:anim>
                                    <p:animEffect transition="out" filter="fade">
                                      <p:cBhvr>
                                        <p:cTn id="53" dur="500"/>
                                        <p:tgtEl>
                                          <p:spTgt spid="7183"/>
                                        </p:tgtEl>
                                      </p:cBhvr>
                                    </p:animEffect>
                                    <p:set>
                                      <p:cBhvr>
                                        <p:cTn id="54" dur="1" fill="hold">
                                          <p:stCondLst>
                                            <p:cond delay="499"/>
                                          </p:stCondLst>
                                        </p:cTn>
                                        <p:tgtEl>
                                          <p:spTgt spid="7183"/>
                                        </p:tgtEl>
                                        <p:attrNameLst>
                                          <p:attrName>style.visibility</p:attrName>
                                        </p:attrNameLst>
                                      </p:cBhvr>
                                      <p:to>
                                        <p:strVal val="hidden"/>
                                      </p:to>
                                    </p:set>
                                  </p:childTnLst>
                                </p:cTn>
                              </p:par>
                              <p:par>
                                <p:cTn id="55" presetID="2" presetClass="exit" presetSubtype="1" fill="hold" nodeType="withEffect">
                                  <p:stCondLst>
                                    <p:cond delay="1300"/>
                                  </p:stCondLst>
                                  <p:childTnLst>
                                    <p:anim calcmode="lin" valueType="num">
                                      <p:cBhvr additive="base">
                                        <p:cTn id="56" dur="1000"/>
                                        <p:tgtEl>
                                          <p:spTgt spid="7183"/>
                                        </p:tgtEl>
                                        <p:attrNameLst>
                                          <p:attrName>ppt_x</p:attrName>
                                        </p:attrNameLst>
                                      </p:cBhvr>
                                      <p:tavLst>
                                        <p:tav tm="0">
                                          <p:val>
                                            <p:strVal val="ppt_x"/>
                                          </p:val>
                                        </p:tav>
                                        <p:tav tm="100000">
                                          <p:val>
                                            <p:strVal val="ppt_x"/>
                                          </p:val>
                                        </p:tav>
                                      </p:tavLst>
                                    </p:anim>
                                    <p:anim calcmode="lin" valueType="num">
                                      <p:cBhvr additive="base">
                                        <p:cTn id="57" dur="1000"/>
                                        <p:tgtEl>
                                          <p:spTgt spid="7183"/>
                                        </p:tgtEl>
                                        <p:attrNameLst>
                                          <p:attrName>ppt_y</p:attrName>
                                        </p:attrNameLst>
                                      </p:cBhvr>
                                      <p:tavLst>
                                        <p:tav tm="0">
                                          <p:val>
                                            <p:strVal val="ppt_y"/>
                                          </p:val>
                                        </p:tav>
                                        <p:tav tm="100000">
                                          <p:val>
                                            <p:strVal val="0-ppt_h/2"/>
                                          </p:val>
                                        </p:tav>
                                      </p:tavLst>
                                    </p:anim>
                                    <p:set>
                                      <p:cBhvr>
                                        <p:cTn id="58" dur="1" fill="hold">
                                          <p:stCondLst>
                                            <p:cond delay="999"/>
                                          </p:stCondLst>
                                        </p:cTn>
                                        <p:tgtEl>
                                          <p:spTgt spid="718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80" y="0"/>
            <a:ext cx="9131840" cy="5715000"/>
          </a:xfrm>
          <a:prstGeom prst="rect">
            <a:avLst/>
          </a:prstGeom>
        </p:spPr>
      </p:pic>
      <p:grpSp>
        <p:nvGrpSpPr>
          <p:cNvPr id="8194" name="Group 2"/>
          <p:cNvGrpSpPr/>
          <p:nvPr/>
        </p:nvGrpSpPr>
        <p:grpSpPr bwMode="auto">
          <a:xfrm>
            <a:off x="1835696" y="1777380"/>
            <a:ext cx="5196929" cy="482600"/>
            <a:chOff x="64331" y="0"/>
            <a:chExt cx="6433094" cy="482482"/>
          </a:xfrm>
          <a:gradFill>
            <a:gsLst>
              <a:gs pos="0">
                <a:schemeClr val="accent2">
                  <a:lumMod val="60000"/>
                  <a:lumOff val="40000"/>
                </a:schemeClr>
              </a:gs>
              <a:gs pos="41000">
                <a:srgbClr val="50B8EA"/>
              </a:gs>
              <a:gs pos="100000">
                <a:schemeClr val="tx2"/>
              </a:gs>
            </a:gsLst>
            <a:lin ang="5400000" scaled="1"/>
          </a:gradFill>
          <a:effectLst>
            <a:glow rad="101600">
              <a:schemeClr val="accent2">
                <a:satMod val="175000"/>
                <a:alpha val="40000"/>
              </a:schemeClr>
            </a:glow>
          </a:effectLst>
        </p:grpSpPr>
        <p:sp>
          <p:nvSpPr>
            <p:cNvPr id="6149" name="AutoShape 3"/>
            <p:cNvSpPr>
              <a:spLocks noChangeArrowheads="1"/>
            </p:cNvSpPr>
            <p:nvPr/>
          </p:nvSpPr>
          <p:spPr bwMode="auto">
            <a:xfrm>
              <a:off x="64331" y="0"/>
              <a:ext cx="6433094" cy="482482"/>
            </a:xfrm>
            <a:prstGeom prst="roundRect">
              <a:avLst>
                <a:gd name="adj" fmla="val 50000"/>
              </a:avLst>
            </a:prstGeom>
            <a:grpFill/>
            <a:ln w="12700">
              <a:solidFill>
                <a:srgbClr val="30B8D8"/>
              </a:solidFill>
              <a:miter lim="800000"/>
            </a:ln>
            <a:effectLst>
              <a:glow rad="88900">
                <a:schemeClr val="accent1">
                  <a:satMod val="175000"/>
                  <a:alpha val="30000"/>
                </a:schemeClr>
              </a:glow>
            </a:effec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endParaRPr lang="zh-CN" altLang="en-US" sz="2000" dirty="0">
                <a:solidFill>
                  <a:schemeClr val="tx2"/>
                </a:solidFill>
                <a:latin typeface="Arial" panose="020B0604020202020204" pitchFamily="34" charset="0"/>
                <a:ea typeface="方正兰亭黑_GBK" panose="02000000000000000000" pitchFamily="2" charset="-122"/>
              </a:endParaRPr>
            </a:p>
          </p:txBody>
        </p:sp>
        <p:sp>
          <p:nvSpPr>
            <p:cNvPr id="20486" name="Rectangle 13"/>
            <p:cNvSpPr>
              <a:spLocks noChangeArrowheads="1"/>
            </p:cNvSpPr>
            <p:nvPr/>
          </p:nvSpPr>
          <p:spPr bwMode="auto">
            <a:xfrm>
              <a:off x="1860562" y="31930"/>
              <a:ext cx="3106258" cy="398682"/>
            </a:xfrm>
            <a:prstGeom prst="rect">
              <a:avLst/>
            </a:prstGeom>
            <a:grpFill/>
            <a:ln w="9525">
              <a:noFill/>
              <a:miter lim="800000"/>
            </a:ln>
          </p:spPr>
          <p:txBody>
            <a:bodyPr wrap="square">
              <a:spAutoFit/>
            </a:bodyPr>
            <a:lstStyle/>
            <a:p>
              <a:pPr algn="ctr"/>
              <a:r>
                <a:rPr lang="zh-CN" altLang="en-US" sz="2000" b="1" dirty="0">
                  <a:solidFill>
                    <a:schemeClr val="bg1"/>
                  </a:solidFill>
                  <a:latin typeface="方正兰亭黑_GBK" panose="02000000000000000000" pitchFamily="2" charset="-122"/>
                  <a:ea typeface="方正兰亭黑_GBK" panose="02000000000000000000" pitchFamily="2" charset="-122"/>
                </a:rPr>
                <a:t>神经网络是什么</a:t>
              </a:r>
              <a:endParaRPr lang="zh-CN" altLang="en-US" sz="2000" b="1" dirty="0">
                <a:solidFill>
                  <a:schemeClr val="bg1"/>
                </a:solidFill>
                <a:latin typeface="方正兰亭黑_GBK" panose="02000000000000000000" pitchFamily="2" charset="-122"/>
                <a:ea typeface="方正兰亭黑_GBK" panose="02000000000000000000"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500" fill="hold"/>
                                        <p:tgtEl>
                                          <p:spTgt spid="8194"/>
                                        </p:tgtEl>
                                        <p:attrNameLst>
                                          <p:attrName>ppt_w</p:attrName>
                                        </p:attrNameLst>
                                      </p:cBhvr>
                                      <p:tavLst>
                                        <p:tav tm="0">
                                          <p:val>
                                            <p:fltVal val="0"/>
                                          </p:val>
                                        </p:tav>
                                        <p:tav tm="100000">
                                          <p:val>
                                            <p:strVal val="#ppt_w"/>
                                          </p:val>
                                        </p:tav>
                                      </p:tavLst>
                                    </p:anim>
                                    <p:anim calcmode="lin" valueType="num">
                                      <p:cBhvr>
                                        <p:cTn id="8" dur="500" fill="hold"/>
                                        <p:tgtEl>
                                          <p:spTgt spid="8194"/>
                                        </p:tgtEl>
                                        <p:attrNameLst>
                                          <p:attrName>ppt_h</p:attrName>
                                        </p:attrNameLst>
                                      </p:cBhvr>
                                      <p:tavLst>
                                        <p:tav tm="0">
                                          <p:val>
                                            <p:fltVal val="0"/>
                                          </p:val>
                                        </p:tav>
                                        <p:tav tm="100000">
                                          <p:val>
                                            <p:strVal val="#ppt_h"/>
                                          </p:val>
                                        </p:tav>
                                      </p:tavLst>
                                    </p:anim>
                                  </p:childTnLst>
                                </p:cTn>
                              </p:par>
                              <p:par>
                                <p:cTn id="9" presetID="2" presetClass="entr" presetSubtype="4" fill="hold" nodeType="withEffect">
                                  <p:stCondLst>
                                    <p:cond delay="0"/>
                                  </p:stCondLst>
                                  <p:childTnLst>
                                    <p:set>
                                      <p:cBhvr>
                                        <p:cTn id="10" dur="1" fill="hold">
                                          <p:stCondLst>
                                            <p:cond delay="0"/>
                                          </p:stCondLst>
                                        </p:cTn>
                                        <p:tgtEl>
                                          <p:spTgt spid="8194"/>
                                        </p:tgtEl>
                                        <p:attrNameLst>
                                          <p:attrName>style.visibility</p:attrName>
                                        </p:attrNameLst>
                                      </p:cBhvr>
                                      <p:to>
                                        <p:strVal val="visible"/>
                                      </p:to>
                                    </p:set>
                                    <p:anim calcmode="lin" valueType="num">
                                      <p:cBhvr additive="base">
                                        <p:cTn id="11" dur="500" fill="hold"/>
                                        <p:tgtEl>
                                          <p:spTgt spid="8194"/>
                                        </p:tgtEl>
                                        <p:attrNameLst>
                                          <p:attrName>ppt_x</p:attrName>
                                        </p:attrNameLst>
                                      </p:cBhvr>
                                      <p:tavLst>
                                        <p:tav tm="0">
                                          <p:val>
                                            <p:strVal val="#ppt_x"/>
                                          </p:val>
                                        </p:tav>
                                        <p:tav tm="100000">
                                          <p:val>
                                            <p:strVal val="#ppt_x"/>
                                          </p:val>
                                        </p:tav>
                                      </p:tavLst>
                                    </p:anim>
                                    <p:anim calcmode="lin" valueType="num">
                                      <p:cBhvr additive="base">
                                        <p:cTn id="12"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3"/>
          <p:cNvSpPr txBox="1">
            <a:spLocks noChangeArrowheads="1"/>
          </p:cNvSpPr>
          <p:nvPr/>
        </p:nvSpPr>
        <p:spPr bwMode="auto">
          <a:xfrm>
            <a:off x="2533976" y="38393"/>
            <a:ext cx="3876675" cy="607695"/>
          </a:xfrm>
          <a:prstGeom prst="rect">
            <a:avLst/>
          </a:prstGeom>
          <a:noFill/>
          <a:ln>
            <a:noFill/>
          </a:ln>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lang="zh-CN" altLang="en-US" dirty="0"/>
              <a:t>神经元</a:t>
            </a:r>
            <a:endParaRPr lang="zh-CN" altLang="en-US" dirty="0"/>
          </a:p>
        </p:txBody>
      </p:sp>
      <p:sp>
        <p:nvSpPr>
          <p:cNvPr id="11316" name="TextBox 146"/>
          <p:cNvSpPr txBox="1">
            <a:spLocks noChangeArrowheads="1"/>
          </p:cNvSpPr>
          <p:nvPr/>
        </p:nvSpPr>
        <p:spPr bwMode="auto">
          <a:xfrm>
            <a:off x="695325" y="858520"/>
            <a:ext cx="7753350" cy="2245360"/>
          </a:xfrm>
          <a:prstGeom prst="rect">
            <a:avLst/>
          </a:prstGeom>
          <a:noFill/>
          <a:ln w="9525">
            <a:noFill/>
            <a:miter lim="800000"/>
          </a:ln>
        </p:spPr>
        <p:txBody>
          <a:bodyPr wrap="square">
            <a:spAutoFit/>
          </a:bodyPr>
          <a:lstStyle/>
          <a:p>
            <a:r>
              <a:rPr lang="zh-CN" altLang="en-US" sz="1400">
                <a:solidFill>
                  <a:srgbClr val="BCE8F2"/>
                </a:solidFill>
                <a:latin typeface="方正兰亭黑_GBK" panose="02000000000000000000" pitchFamily="2" charset="-122"/>
                <a:ea typeface="方正兰亭黑_GBK" panose="02000000000000000000" pitchFamily="2" charset="-122"/>
              </a:rPr>
              <a:t>1.引子　</a:t>
            </a:r>
            <a:endParaRPr lang="zh-CN" altLang="en-US" sz="1400">
              <a:solidFill>
                <a:srgbClr val="BCE8F2"/>
              </a:solidFill>
              <a:latin typeface="方正兰亭黑_GBK" panose="02000000000000000000" pitchFamily="2" charset="-122"/>
              <a:ea typeface="方正兰亭黑_GBK" panose="02000000000000000000" pitchFamily="2" charset="-122"/>
            </a:endParaRPr>
          </a:p>
          <a:p>
            <a:endParaRPr lang="zh-CN" altLang="en-US" sz="1400">
              <a:solidFill>
                <a:srgbClr val="BCE8F2"/>
              </a:solidFill>
              <a:latin typeface="方正兰亭黑_GBK" panose="02000000000000000000" pitchFamily="2" charset="-122"/>
              <a:ea typeface="方正兰亭黑_GBK" panose="02000000000000000000" pitchFamily="2" charset="-122"/>
            </a:endParaRPr>
          </a:p>
          <a:p>
            <a:r>
              <a:rPr lang="zh-CN" altLang="en-US" sz="1400">
                <a:solidFill>
                  <a:srgbClr val="BCE8F2"/>
                </a:solidFill>
                <a:latin typeface="方正兰亭黑_GBK" panose="02000000000000000000" pitchFamily="2" charset="-122"/>
                <a:ea typeface="方正兰亭黑_GBK" panose="02000000000000000000" pitchFamily="2" charset="-122"/>
              </a:rPr>
              <a:t>　　对于神经元的研究由来已久，1904年生物学家就已经知晓了神经元的组成结构。</a:t>
            </a:r>
            <a:endParaRPr lang="zh-CN" altLang="en-US" sz="1400">
              <a:solidFill>
                <a:srgbClr val="BCE8F2"/>
              </a:solidFill>
              <a:latin typeface="方正兰亭黑_GBK" panose="02000000000000000000" pitchFamily="2" charset="-122"/>
              <a:ea typeface="方正兰亭黑_GBK" panose="02000000000000000000" pitchFamily="2" charset="-122"/>
            </a:endParaRPr>
          </a:p>
          <a:p>
            <a:endParaRPr lang="zh-CN" altLang="en-US" sz="1400">
              <a:solidFill>
                <a:srgbClr val="BCE8F2"/>
              </a:solidFill>
              <a:latin typeface="方正兰亭黑_GBK" panose="02000000000000000000" pitchFamily="2" charset="-122"/>
              <a:ea typeface="方正兰亭黑_GBK" panose="02000000000000000000" pitchFamily="2" charset="-122"/>
            </a:endParaRPr>
          </a:p>
          <a:p>
            <a:r>
              <a:rPr lang="zh-CN" altLang="en-US" sz="1400">
                <a:solidFill>
                  <a:srgbClr val="BCE8F2"/>
                </a:solidFill>
                <a:latin typeface="方正兰亭黑_GBK" panose="02000000000000000000" pitchFamily="2" charset="-122"/>
                <a:ea typeface="方正兰亭黑_GBK" panose="02000000000000000000" pitchFamily="2" charset="-122"/>
              </a:rPr>
              <a:t>　　一个神经元通常具有多个树突，主要用来接受传入信息；而轴突只有一条，轴突尾端有许多轴突末梢可以给其他多个神经元传递信息。轴突末梢跟其他神经元的树突产生连接，从而传递信号。这个连接的位置在生物学上叫做“突触”。</a:t>
            </a:r>
            <a:endParaRPr lang="zh-CN" altLang="en-US" sz="1400">
              <a:solidFill>
                <a:srgbClr val="BCE8F2"/>
              </a:solidFill>
              <a:latin typeface="方正兰亭黑_GBK" panose="02000000000000000000" pitchFamily="2" charset="-122"/>
              <a:ea typeface="方正兰亭黑_GBK" panose="02000000000000000000" pitchFamily="2" charset="-122"/>
            </a:endParaRPr>
          </a:p>
          <a:p>
            <a:endParaRPr lang="zh-CN" altLang="en-US" sz="1400">
              <a:solidFill>
                <a:srgbClr val="BCE8F2"/>
              </a:solidFill>
              <a:latin typeface="方正兰亭黑_GBK" panose="02000000000000000000" pitchFamily="2" charset="-122"/>
              <a:ea typeface="方正兰亭黑_GBK" panose="02000000000000000000" pitchFamily="2" charset="-122"/>
            </a:endParaRPr>
          </a:p>
          <a:p>
            <a:r>
              <a:rPr lang="zh-CN" altLang="en-US" sz="1400">
                <a:solidFill>
                  <a:srgbClr val="BCE8F2"/>
                </a:solidFill>
                <a:latin typeface="方正兰亭黑_GBK" panose="02000000000000000000" pitchFamily="2" charset="-122"/>
                <a:ea typeface="方正兰亭黑_GBK" panose="02000000000000000000" pitchFamily="2" charset="-122"/>
              </a:rPr>
              <a:t>　　人脑中的神经元形状可以用下图做简单的说明：</a:t>
            </a:r>
            <a:endParaRPr lang="zh-CN" altLang="en-US" sz="1400">
              <a:solidFill>
                <a:srgbClr val="BCE8F2"/>
              </a:solidFill>
              <a:latin typeface="方正兰亭黑_GBK" panose="02000000000000000000" pitchFamily="2" charset="-122"/>
              <a:ea typeface="方正兰亭黑_GBK" panose="02000000000000000000" pitchFamily="2" charset="-122"/>
            </a:endParaRPr>
          </a:p>
          <a:p>
            <a:endParaRPr lang="zh-CN" altLang="en-US" sz="1400">
              <a:solidFill>
                <a:srgbClr val="BCE8F2"/>
              </a:solidFill>
              <a:latin typeface="方正兰亭黑_GBK" panose="02000000000000000000" pitchFamily="2" charset="-122"/>
              <a:ea typeface="方正兰亭黑_GBK" panose="02000000000000000000" pitchFamily="2" charset="-122"/>
            </a:endParaRPr>
          </a:p>
        </p:txBody>
      </p:sp>
      <p:pic>
        <p:nvPicPr>
          <p:cNvPr id="3" name="图片 2" descr="1"/>
          <p:cNvPicPr>
            <a:picLocks noChangeAspect="1"/>
          </p:cNvPicPr>
          <p:nvPr/>
        </p:nvPicPr>
        <p:blipFill>
          <a:blip r:embed="rId1"/>
          <a:stretch>
            <a:fillRect/>
          </a:stretch>
        </p:blipFill>
        <p:spPr>
          <a:xfrm>
            <a:off x="2358390" y="3103880"/>
            <a:ext cx="3791585" cy="2257425"/>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1000"/>
                                        <p:tgtEl>
                                          <p:spTgt spid="11266"/>
                                        </p:tgtEl>
                                      </p:cBhvr>
                                    </p:animEffect>
                                    <p:anim calcmode="lin" valueType="num">
                                      <p:cBhvr>
                                        <p:cTn id="8" dur="1000" fill="hold"/>
                                        <p:tgtEl>
                                          <p:spTgt spid="11266"/>
                                        </p:tgtEl>
                                        <p:attrNameLst>
                                          <p:attrName>ppt_x</p:attrName>
                                        </p:attrNameLst>
                                      </p:cBhvr>
                                      <p:tavLst>
                                        <p:tav tm="0">
                                          <p:val>
                                            <p:strVal val="#ppt_x"/>
                                          </p:val>
                                        </p:tav>
                                        <p:tav tm="100000">
                                          <p:val>
                                            <p:strVal val="#ppt_x"/>
                                          </p:val>
                                        </p:tav>
                                      </p:tavLst>
                                    </p:anim>
                                    <p:anim calcmode="lin" valueType="num">
                                      <p:cBhvr>
                                        <p:cTn id="9" dur="1000" fill="hold"/>
                                        <p:tgtEl>
                                          <p:spTgt spid="1126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11316"/>
                                        </p:tgtEl>
                                        <p:attrNameLst>
                                          <p:attrName>style.visibility</p:attrName>
                                        </p:attrNameLst>
                                      </p:cBhvr>
                                      <p:to>
                                        <p:strVal val="visible"/>
                                      </p:to>
                                    </p:set>
                                    <p:anim calcmode="lin" valueType="num">
                                      <p:cBhvr additive="base">
                                        <p:cTn id="13" dur="500" fill="hold"/>
                                        <p:tgtEl>
                                          <p:spTgt spid="11316"/>
                                        </p:tgtEl>
                                        <p:attrNameLst>
                                          <p:attrName>ppt_x</p:attrName>
                                        </p:attrNameLst>
                                      </p:cBhvr>
                                      <p:tavLst>
                                        <p:tav tm="0">
                                          <p:val>
                                            <p:strVal val="0-#ppt_w/2"/>
                                          </p:val>
                                        </p:tav>
                                        <p:tav tm="100000">
                                          <p:val>
                                            <p:strVal val="#ppt_x"/>
                                          </p:val>
                                        </p:tav>
                                      </p:tavLst>
                                    </p:anim>
                                    <p:anim calcmode="lin" valueType="num">
                                      <p:cBhvr additive="base">
                                        <p:cTn id="14" dur="500" fill="hold"/>
                                        <p:tgtEl>
                                          <p:spTgt spid="113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1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3"/>
          <p:cNvSpPr txBox="1">
            <a:spLocks noChangeArrowheads="1"/>
          </p:cNvSpPr>
          <p:nvPr/>
        </p:nvSpPr>
        <p:spPr bwMode="auto">
          <a:xfrm>
            <a:off x="2533976" y="38393"/>
            <a:ext cx="3876675" cy="607695"/>
          </a:xfrm>
          <a:prstGeom prst="rect">
            <a:avLst/>
          </a:prstGeom>
          <a:noFill/>
          <a:ln>
            <a:noFill/>
          </a:ln>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lang="zh-CN" altLang="en-US" dirty="0"/>
              <a:t>神经元</a:t>
            </a:r>
            <a:endParaRPr lang="zh-CN" altLang="en-US" dirty="0"/>
          </a:p>
        </p:txBody>
      </p:sp>
      <p:sp>
        <p:nvSpPr>
          <p:cNvPr id="11316" name="TextBox 146"/>
          <p:cNvSpPr txBox="1">
            <a:spLocks noChangeArrowheads="1"/>
          </p:cNvSpPr>
          <p:nvPr/>
        </p:nvSpPr>
        <p:spPr bwMode="auto">
          <a:xfrm>
            <a:off x="695325" y="858520"/>
            <a:ext cx="7753350" cy="2030095"/>
          </a:xfrm>
          <a:prstGeom prst="rect">
            <a:avLst/>
          </a:prstGeom>
          <a:noFill/>
          <a:ln w="9525">
            <a:noFill/>
            <a:miter lim="800000"/>
          </a:ln>
        </p:spPr>
        <p:txBody>
          <a:bodyPr wrap="square">
            <a:spAutoFit/>
          </a:bodyPr>
          <a:lstStyle/>
          <a:p>
            <a:r>
              <a:rPr lang="zh-CN" altLang="en-US" sz="1400">
                <a:solidFill>
                  <a:srgbClr val="BCE8F2"/>
                </a:solidFill>
                <a:latin typeface="方正兰亭黑_GBK" panose="02000000000000000000" pitchFamily="2" charset="-122"/>
                <a:ea typeface="方正兰亭黑_GBK" panose="02000000000000000000" pitchFamily="2" charset="-122"/>
              </a:rPr>
              <a:t>2.结构 </a:t>
            </a:r>
            <a:endParaRPr lang="zh-CN" altLang="en-US" sz="1400">
              <a:solidFill>
                <a:srgbClr val="BCE8F2"/>
              </a:solidFill>
              <a:latin typeface="方正兰亭黑_GBK" panose="02000000000000000000" pitchFamily="2" charset="-122"/>
              <a:ea typeface="方正兰亭黑_GBK" panose="02000000000000000000" pitchFamily="2" charset="-122"/>
            </a:endParaRPr>
          </a:p>
          <a:p>
            <a:endParaRPr lang="zh-CN" altLang="en-US" sz="1400">
              <a:solidFill>
                <a:srgbClr val="BCE8F2"/>
              </a:solidFill>
              <a:latin typeface="方正兰亭黑_GBK" panose="02000000000000000000" pitchFamily="2" charset="-122"/>
              <a:ea typeface="方正兰亭黑_GBK" panose="02000000000000000000" pitchFamily="2" charset="-122"/>
            </a:endParaRPr>
          </a:p>
          <a:p>
            <a:r>
              <a:rPr lang="zh-CN" altLang="en-US" sz="1400">
                <a:solidFill>
                  <a:srgbClr val="BCE8F2"/>
                </a:solidFill>
                <a:latin typeface="方正兰亭黑_GBK" panose="02000000000000000000" pitchFamily="2" charset="-122"/>
                <a:ea typeface="方正兰亭黑_GBK" panose="02000000000000000000" pitchFamily="2" charset="-122"/>
              </a:rPr>
              <a:t>　　神经元模型是一个包含输入，输出与计算功能的模型。输入可以类比为神经元的树突，而输出可以类比为神经元的轴突，计算则可以类比为细胞核。</a:t>
            </a:r>
            <a:endParaRPr lang="zh-CN" altLang="en-US" sz="1400">
              <a:solidFill>
                <a:srgbClr val="BCE8F2"/>
              </a:solidFill>
              <a:latin typeface="方正兰亭黑_GBK" panose="02000000000000000000" pitchFamily="2" charset="-122"/>
              <a:ea typeface="方正兰亭黑_GBK" panose="02000000000000000000" pitchFamily="2" charset="-122"/>
            </a:endParaRPr>
          </a:p>
          <a:p>
            <a:endParaRPr lang="zh-CN" altLang="en-US" sz="1400">
              <a:solidFill>
                <a:srgbClr val="BCE8F2"/>
              </a:solidFill>
              <a:latin typeface="方正兰亭黑_GBK" panose="02000000000000000000" pitchFamily="2" charset="-122"/>
              <a:ea typeface="方正兰亭黑_GBK" panose="02000000000000000000" pitchFamily="2" charset="-122"/>
            </a:endParaRPr>
          </a:p>
          <a:p>
            <a:r>
              <a:rPr lang="zh-CN" altLang="en-US" sz="1400">
                <a:solidFill>
                  <a:srgbClr val="BCE8F2"/>
                </a:solidFill>
                <a:latin typeface="方正兰亭黑_GBK" panose="02000000000000000000" pitchFamily="2" charset="-122"/>
                <a:ea typeface="方正兰亭黑_GBK" panose="02000000000000000000" pitchFamily="2" charset="-122"/>
              </a:rPr>
              <a:t>　　下图是一个典型的神经元模型：包含有3个输入，1个输出，以及2个计算功能。</a:t>
            </a:r>
            <a:endParaRPr lang="zh-CN" altLang="en-US" sz="1400">
              <a:solidFill>
                <a:srgbClr val="BCE8F2"/>
              </a:solidFill>
              <a:latin typeface="方正兰亭黑_GBK" panose="02000000000000000000" pitchFamily="2" charset="-122"/>
              <a:ea typeface="方正兰亭黑_GBK" panose="02000000000000000000" pitchFamily="2" charset="-122"/>
            </a:endParaRPr>
          </a:p>
          <a:p>
            <a:endParaRPr lang="zh-CN" altLang="en-US" sz="1400">
              <a:solidFill>
                <a:srgbClr val="BCE8F2"/>
              </a:solidFill>
              <a:latin typeface="方正兰亭黑_GBK" panose="02000000000000000000" pitchFamily="2" charset="-122"/>
              <a:ea typeface="方正兰亭黑_GBK" panose="02000000000000000000" pitchFamily="2" charset="-122"/>
            </a:endParaRPr>
          </a:p>
          <a:p>
            <a:r>
              <a:rPr lang="zh-CN" altLang="en-US" sz="1400">
                <a:solidFill>
                  <a:srgbClr val="BCE8F2"/>
                </a:solidFill>
                <a:latin typeface="方正兰亭黑_GBK" panose="02000000000000000000" pitchFamily="2" charset="-122"/>
                <a:ea typeface="方正兰亭黑_GBK" panose="02000000000000000000" pitchFamily="2" charset="-122"/>
              </a:rPr>
              <a:t>　　注意中间的箭头线。这些线称为“连接”。每个上有一个“权值”。</a:t>
            </a:r>
            <a:endParaRPr lang="zh-CN" altLang="en-US" sz="1400">
              <a:solidFill>
                <a:srgbClr val="BCE8F2"/>
              </a:solidFill>
              <a:latin typeface="方正兰亭黑_GBK" panose="02000000000000000000" pitchFamily="2" charset="-122"/>
              <a:ea typeface="方正兰亭黑_GBK" panose="02000000000000000000" pitchFamily="2" charset="-122"/>
            </a:endParaRPr>
          </a:p>
          <a:p>
            <a:endParaRPr lang="zh-CN" altLang="en-US" sz="1400">
              <a:solidFill>
                <a:srgbClr val="BCE8F2"/>
              </a:solidFill>
              <a:latin typeface="方正兰亭黑_GBK" panose="02000000000000000000" pitchFamily="2" charset="-122"/>
              <a:ea typeface="方正兰亭黑_GBK" panose="02000000000000000000" pitchFamily="2" charset="-122"/>
            </a:endParaRPr>
          </a:p>
        </p:txBody>
      </p:sp>
      <p:pic>
        <p:nvPicPr>
          <p:cNvPr id="2" name="图片 1" descr="2"/>
          <p:cNvPicPr>
            <a:picLocks noChangeAspect="1"/>
          </p:cNvPicPr>
          <p:nvPr/>
        </p:nvPicPr>
        <p:blipFill>
          <a:blip r:embed="rId1"/>
          <a:stretch>
            <a:fillRect/>
          </a:stretch>
        </p:blipFill>
        <p:spPr>
          <a:xfrm>
            <a:off x="2284095" y="2888615"/>
            <a:ext cx="4377055" cy="2550160"/>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1000"/>
                                        <p:tgtEl>
                                          <p:spTgt spid="11266"/>
                                        </p:tgtEl>
                                      </p:cBhvr>
                                    </p:animEffect>
                                    <p:anim calcmode="lin" valueType="num">
                                      <p:cBhvr>
                                        <p:cTn id="8" dur="1000" fill="hold"/>
                                        <p:tgtEl>
                                          <p:spTgt spid="11266"/>
                                        </p:tgtEl>
                                        <p:attrNameLst>
                                          <p:attrName>ppt_x</p:attrName>
                                        </p:attrNameLst>
                                      </p:cBhvr>
                                      <p:tavLst>
                                        <p:tav tm="0">
                                          <p:val>
                                            <p:strVal val="#ppt_x"/>
                                          </p:val>
                                        </p:tav>
                                        <p:tav tm="100000">
                                          <p:val>
                                            <p:strVal val="#ppt_x"/>
                                          </p:val>
                                        </p:tav>
                                      </p:tavLst>
                                    </p:anim>
                                    <p:anim calcmode="lin" valueType="num">
                                      <p:cBhvr>
                                        <p:cTn id="9" dur="1000" fill="hold"/>
                                        <p:tgtEl>
                                          <p:spTgt spid="1126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11316"/>
                                        </p:tgtEl>
                                        <p:attrNameLst>
                                          <p:attrName>style.visibility</p:attrName>
                                        </p:attrNameLst>
                                      </p:cBhvr>
                                      <p:to>
                                        <p:strVal val="visible"/>
                                      </p:to>
                                    </p:set>
                                    <p:anim calcmode="lin" valueType="num">
                                      <p:cBhvr additive="base">
                                        <p:cTn id="13" dur="500" fill="hold"/>
                                        <p:tgtEl>
                                          <p:spTgt spid="11316"/>
                                        </p:tgtEl>
                                        <p:attrNameLst>
                                          <p:attrName>ppt_x</p:attrName>
                                        </p:attrNameLst>
                                      </p:cBhvr>
                                      <p:tavLst>
                                        <p:tav tm="0">
                                          <p:val>
                                            <p:strVal val="0-#ppt_w/2"/>
                                          </p:val>
                                        </p:tav>
                                        <p:tav tm="100000">
                                          <p:val>
                                            <p:strVal val="#ppt_x"/>
                                          </p:val>
                                        </p:tav>
                                      </p:tavLst>
                                    </p:anim>
                                    <p:anim calcmode="lin" valueType="num">
                                      <p:cBhvr additive="base">
                                        <p:cTn id="14" dur="500" fill="hold"/>
                                        <p:tgtEl>
                                          <p:spTgt spid="113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16"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3"/>
          <p:cNvSpPr txBox="1">
            <a:spLocks noChangeArrowheads="1"/>
          </p:cNvSpPr>
          <p:nvPr/>
        </p:nvSpPr>
        <p:spPr bwMode="auto">
          <a:xfrm>
            <a:off x="2533976" y="38393"/>
            <a:ext cx="3876675" cy="607695"/>
          </a:xfrm>
          <a:prstGeom prst="rect">
            <a:avLst/>
          </a:prstGeom>
          <a:noFill/>
          <a:ln>
            <a:noFill/>
          </a:ln>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lang="zh-CN" altLang="en-US" dirty="0"/>
              <a:t>神经元</a:t>
            </a:r>
            <a:endParaRPr lang="zh-CN" altLang="en-US" dirty="0"/>
          </a:p>
        </p:txBody>
      </p:sp>
      <p:sp>
        <p:nvSpPr>
          <p:cNvPr id="11316" name="TextBox 146"/>
          <p:cNvSpPr txBox="1">
            <a:spLocks noChangeArrowheads="1"/>
          </p:cNvSpPr>
          <p:nvPr/>
        </p:nvSpPr>
        <p:spPr bwMode="auto">
          <a:xfrm>
            <a:off x="695325" y="858520"/>
            <a:ext cx="7753350" cy="2461260"/>
          </a:xfrm>
          <a:prstGeom prst="rect">
            <a:avLst/>
          </a:prstGeom>
          <a:noFill/>
          <a:ln w="9525">
            <a:noFill/>
            <a:miter lim="800000"/>
          </a:ln>
        </p:spPr>
        <p:txBody>
          <a:bodyPr wrap="square">
            <a:spAutoFit/>
          </a:bodyPr>
          <a:lstStyle/>
          <a:p>
            <a:r>
              <a:rPr lang="zh-CN" altLang="en-US" sz="1400">
                <a:solidFill>
                  <a:srgbClr val="BCE8F2"/>
                </a:solidFill>
                <a:latin typeface="方正兰亭黑_GBK" panose="02000000000000000000" pitchFamily="2" charset="-122"/>
                <a:ea typeface="方正兰亭黑_GBK" panose="02000000000000000000" pitchFamily="2" charset="-122"/>
              </a:rPr>
              <a:t>连接是神经元中最重要的东西。每一个连接上都有一个权重。</a:t>
            </a:r>
            <a:endParaRPr lang="zh-CN" altLang="en-US" sz="1400">
              <a:solidFill>
                <a:srgbClr val="BCE8F2"/>
              </a:solidFill>
              <a:latin typeface="方正兰亭黑_GBK" panose="02000000000000000000" pitchFamily="2" charset="-122"/>
              <a:ea typeface="方正兰亭黑_GBK" panose="02000000000000000000" pitchFamily="2" charset="-122"/>
            </a:endParaRPr>
          </a:p>
          <a:p>
            <a:endParaRPr lang="zh-CN" altLang="en-US" sz="1400">
              <a:solidFill>
                <a:srgbClr val="BCE8F2"/>
              </a:solidFill>
              <a:latin typeface="方正兰亭黑_GBK" panose="02000000000000000000" pitchFamily="2" charset="-122"/>
              <a:ea typeface="方正兰亭黑_GBK" panose="02000000000000000000" pitchFamily="2" charset="-122"/>
            </a:endParaRPr>
          </a:p>
          <a:p>
            <a:r>
              <a:rPr lang="zh-CN" altLang="en-US" sz="1400">
                <a:solidFill>
                  <a:srgbClr val="BCE8F2"/>
                </a:solidFill>
                <a:latin typeface="方正兰亭黑_GBK" panose="02000000000000000000" pitchFamily="2" charset="-122"/>
                <a:ea typeface="方正兰亭黑_GBK" panose="02000000000000000000" pitchFamily="2" charset="-122"/>
              </a:rPr>
              <a:t>　　一个神经网络的训练算法就是让权重的值调整到最佳，以使得整个网络的预测效果最好。</a:t>
            </a:r>
            <a:endParaRPr lang="zh-CN" altLang="en-US" sz="1400">
              <a:solidFill>
                <a:srgbClr val="BCE8F2"/>
              </a:solidFill>
              <a:latin typeface="方正兰亭黑_GBK" panose="02000000000000000000" pitchFamily="2" charset="-122"/>
              <a:ea typeface="方正兰亭黑_GBK" panose="02000000000000000000" pitchFamily="2" charset="-122"/>
            </a:endParaRPr>
          </a:p>
          <a:p>
            <a:endParaRPr lang="zh-CN" altLang="en-US" sz="1400">
              <a:solidFill>
                <a:srgbClr val="BCE8F2"/>
              </a:solidFill>
              <a:latin typeface="方正兰亭黑_GBK" panose="02000000000000000000" pitchFamily="2" charset="-122"/>
              <a:ea typeface="方正兰亭黑_GBK" panose="02000000000000000000" pitchFamily="2" charset="-122"/>
            </a:endParaRPr>
          </a:p>
          <a:p>
            <a:r>
              <a:rPr lang="zh-CN" altLang="en-US" sz="1400">
                <a:solidFill>
                  <a:srgbClr val="BCE8F2"/>
                </a:solidFill>
                <a:latin typeface="方正兰亭黑_GBK" panose="02000000000000000000" pitchFamily="2" charset="-122"/>
                <a:ea typeface="方正兰亭黑_GBK" panose="02000000000000000000" pitchFamily="2" charset="-122"/>
              </a:rPr>
              <a:t>　　我们使用a来表示输入，用w来表示权值。一个表示连接的有向箭头可以这样理解：在初端，传递的信号大小仍然是a，端中间有加权参数w，经过这个加权后的信号会变成a*w，因此在连接的末端，信号的大小就变成了a*w。</a:t>
            </a:r>
            <a:endParaRPr lang="zh-CN" altLang="en-US" sz="1400">
              <a:solidFill>
                <a:srgbClr val="BCE8F2"/>
              </a:solidFill>
              <a:latin typeface="方正兰亭黑_GBK" panose="02000000000000000000" pitchFamily="2" charset="-122"/>
              <a:ea typeface="方正兰亭黑_GBK" panose="02000000000000000000" pitchFamily="2" charset="-122"/>
            </a:endParaRPr>
          </a:p>
          <a:p>
            <a:endParaRPr lang="zh-CN" altLang="en-US" sz="1400">
              <a:solidFill>
                <a:srgbClr val="BCE8F2"/>
              </a:solidFill>
              <a:latin typeface="方正兰亭黑_GBK" panose="02000000000000000000" pitchFamily="2" charset="-122"/>
              <a:ea typeface="方正兰亭黑_GBK" panose="02000000000000000000" pitchFamily="2" charset="-122"/>
            </a:endParaRPr>
          </a:p>
          <a:p>
            <a:r>
              <a:rPr lang="zh-CN" altLang="en-US" sz="1400">
                <a:solidFill>
                  <a:srgbClr val="BCE8F2"/>
                </a:solidFill>
                <a:latin typeface="方正兰亭黑_GBK" panose="02000000000000000000" pitchFamily="2" charset="-122"/>
                <a:ea typeface="方正兰亭黑_GBK" panose="02000000000000000000" pitchFamily="2" charset="-122"/>
              </a:rPr>
              <a:t>　　在其他绘图模型里，有向箭头可能表示的是值的不变传递。而在神经元模型里，每个有向箭头表示的是值的加权传递。</a:t>
            </a:r>
            <a:endParaRPr lang="zh-CN" altLang="en-US" sz="1400">
              <a:solidFill>
                <a:srgbClr val="BCE8F2"/>
              </a:solidFill>
              <a:latin typeface="方正兰亭黑_GBK" panose="02000000000000000000" pitchFamily="2" charset="-122"/>
              <a:ea typeface="方正兰亭黑_GBK" panose="02000000000000000000" pitchFamily="2" charset="-122"/>
            </a:endParaRPr>
          </a:p>
          <a:p>
            <a:endParaRPr lang="zh-CN" altLang="en-US" sz="1400">
              <a:solidFill>
                <a:srgbClr val="BCE8F2"/>
              </a:solidFill>
              <a:latin typeface="方正兰亭黑_GBK" panose="02000000000000000000" pitchFamily="2" charset="-122"/>
              <a:ea typeface="方正兰亭黑_GBK" panose="02000000000000000000" pitchFamily="2" charset="-122"/>
            </a:endParaRPr>
          </a:p>
        </p:txBody>
      </p:sp>
      <p:pic>
        <p:nvPicPr>
          <p:cNvPr id="3" name="图片 2" descr="3"/>
          <p:cNvPicPr>
            <a:picLocks noChangeAspect="1"/>
          </p:cNvPicPr>
          <p:nvPr/>
        </p:nvPicPr>
        <p:blipFill>
          <a:blip r:embed="rId1"/>
          <a:stretch>
            <a:fillRect/>
          </a:stretch>
        </p:blipFill>
        <p:spPr>
          <a:xfrm>
            <a:off x="2371725" y="3230880"/>
            <a:ext cx="4039235" cy="2324100"/>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1000"/>
                                        <p:tgtEl>
                                          <p:spTgt spid="11266"/>
                                        </p:tgtEl>
                                      </p:cBhvr>
                                    </p:animEffect>
                                    <p:anim calcmode="lin" valueType="num">
                                      <p:cBhvr>
                                        <p:cTn id="8" dur="1000" fill="hold"/>
                                        <p:tgtEl>
                                          <p:spTgt spid="11266"/>
                                        </p:tgtEl>
                                        <p:attrNameLst>
                                          <p:attrName>ppt_x</p:attrName>
                                        </p:attrNameLst>
                                      </p:cBhvr>
                                      <p:tavLst>
                                        <p:tav tm="0">
                                          <p:val>
                                            <p:strVal val="#ppt_x"/>
                                          </p:val>
                                        </p:tav>
                                        <p:tav tm="100000">
                                          <p:val>
                                            <p:strVal val="#ppt_x"/>
                                          </p:val>
                                        </p:tav>
                                      </p:tavLst>
                                    </p:anim>
                                    <p:anim calcmode="lin" valueType="num">
                                      <p:cBhvr>
                                        <p:cTn id="9" dur="1000" fill="hold"/>
                                        <p:tgtEl>
                                          <p:spTgt spid="1126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11316"/>
                                        </p:tgtEl>
                                        <p:attrNameLst>
                                          <p:attrName>style.visibility</p:attrName>
                                        </p:attrNameLst>
                                      </p:cBhvr>
                                      <p:to>
                                        <p:strVal val="visible"/>
                                      </p:to>
                                    </p:set>
                                    <p:anim calcmode="lin" valueType="num">
                                      <p:cBhvr additive="base">
                                        <p:cTn id="13" dur="500" fill="hold"/>
                                        <p:tgtEl>
                                          <p:spTgt spid="11316"/>
                                        </p:tgtEl>
                                        <p:attrNameLst>
                                          <p:attrName>ppt_x</p:attrName>
                                        </p:attrNameLst>
                                      </p:cBhvr>
                                      <p:tavLst>
                                        <p:tav tm="0">
                                          <p:val>
                                            <p:strVal val="0-#ppt_w/2"/>
                                          </p:val>
                                        </p:tav>
                                        <p:tav tm="100000">
                                          <p:val>
                                            <p:strVal val="#ppt_x"/>
                                          </p:val>
                                        </p:tav>
                                      </p:tavLst>
                                    </p:anim>
                                    <p:anim calcmode="lin" valueType="num">
                                      <p:cBhvr additive="base">
                                        <p:cTn id="14" dur="500" fill="hold"/>
                                        <p:tgtEl>
                                          <p:spTgt spid="113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1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3"/>
          <p:cNvSpPr txBox="1">
            <a:spLocks noChangeArrowheads="1"/>
          </p:cNvSpPr>
          <p:nvPr/>
        </p:nvSpPr>
        <p:spPr bwMode="auto">
          <a:xfrm>
            <a:off x="2533976" y="38393"/>
            <a:ext cx="3876675" cy="607695"/>
          </a:xfrm>
          <a:prstGeom prst="rect">
            <a:avLst/>
          </a:prstGeom>
          <a:noFill/>
          <a:ln>
            <a:noFill/>
          </a:ln>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lang="zh-CN" altLang="en-US" dirty="0"/>
              <a:t>神经元</a:t>
            </a:r>
            <a:endParaRPr lang="zh-CN" altLang="en-US" dirty="0"/>
          </a:p>
        </p:txBody>
      </p:sp>
      <p:sp>
        <p:nvSpPr>
          <p:cNvPr id="11316" name="TextBox 146"/>
          <p:cNvSpPr txBox="1">
            <a:spLocks noChangeArrowheads="1"/>
          </p:cNvSpPr>
          <p:nvPr/>
        </p:nvSpPr>
        <p:spPr bwMode="auto">
          <a:xfrm>
            <a:off x="695325" y="858520"/>
            <a:ext cx="7753350" cy="521970"/>
          </a:xfrm>
          <a:prstGeom prst="rect">
            <a:avLst/>
          </a:prstGeom>
          <a:noFill/>
          <a:ln w="9525">
            <a:noFill/>
            <a:miter lim="800000"/>
          </a:ln>
        </p:spPr>
        <p:txBody>
          <a:bodyPr wrap="square">
            <a:spAutoFit/>
          </a:bodyPr>
          <a:lstStyle/>
          <a:p>
            <a:r>
              <a:rPr lang="zh-CN" altLang="en-US" sz="1400">
                <a:solidFill>
                  <a:srgbClr val="BCE8F2"/>
                </a:solidFill>
                <a:latin typeface="方正兰亭黑_GBK" panose="02000000000000000000" pitchFamily="2" charset="-122"/>
                <a:ea typeface="方正兰亭黑_GBK" panose="02000000000000000000" pitchFamily="2" charset="-122"/>
              </a:rPr>
              <a:t>如果我们将神经元图中的所有变量用符号表示，并且写出输出的计算公式的话，就是下图。</a:t>
            </a:r>
            <a:endParaRPr lang="zh-CN" altLang="en-US" sz="1400">
              <a:solidFill>
                <a:srgbClr val="BCE8F2"/>
              </a:solidFill>
              <a:latin typeface="方正兰亭黑_GBK" panose="02000000000000000000" pitchFamily="2" charset="-122"/>
              <a:ea typeface="方正兰亭黑_GBK" panose="02000000000000000000" pitchFamily="2" charset="-122"/>
            </a:endParaRPr>
          </a:p>
          <a:p>
            <a:endParaRPr lang="zh-CN" altLang="en-US" sz="1400">
              <a:solidFill>
                <a:srgbClr val="BCE8F2"/>
              </a:solidFill>
              <a:latin typeface="方正兰亭黑_GBK" panose="02000000000000000000" pitchFamily="2" charset="-122"/>
              <a:ea typeface="方正兰亭黑_GBK" panose="02000000000000000000" pitchFamily="2" charset="-122"/>
            </a:endParaRPr>
          </a:p>
        </p:txBody>
      </p:sp>
      <p:pic>
        <p:nvPicPr>
          <p:cNvPr id="3" name="图片 2" descr="4"/>
          <p:cNvPicPr>
            <a:picLocks noChangeAspect="1"/>
          </p:cNvPicPr>
          <p:nvPr/>
        </p:nvPicPr>
        <p:blipFill>
          <a:blip r:embed="rId1"/>
          <a:stretch>
            <a:fillRect/>
          </a:stretch>
        </p:blipFill>
        <p:spPr>
          <a:xfrm>
            <a:off x="1123315" y="1487805"/>
            <a:ext cx="6698615" cy="3573780"/>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1000"/>
                                        <p:tgtEl>
                                          <p:spTgt spid="11266"/>
                                        </p:tgtEl>
                                      </p:cBhvr>
                                    </p:animEffect>
                                    <p:anim calcmode="lin" valueType="num">
                                      <p:cBhvr>
                                        <p:cTn id="8" dur="1000" fill="hold"/>
                                        <p:tgtEl>
                                          <p:spTgt spid="11266"/>
                                        </p:tgtEl>
                                        <p:attrNameLst>
                                          <p:attrName>ppt_x</p:attrName>
                                        </p:attrNameLst>
                                      </p:cBhvr>
                                      <p:tavLst>
                                        <p:tav tm="0">
                                          <p:val>
                                            <p:strVal val="#ppt_x"/>
                                          </p:val>
                                        </p:tav>
                                        <p:tav tm="100000">
                                          <p:val>
                                            <p:strVal val="#ppt_x"/>
                                          </p:val>
                                        </p:tav>
                                      </p:tavLst>
                                    </p:anim>
                                    <p:anim calcmode="lin" valueType="num">
                                      <p:cBhvr>
                                        <p:cTn id="9" dur="1000" fill="hold"/>
                                        <p:tgtEl>
                                          <p:spTgt spid="1126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11316"/>
                                        </p:tgtEl>
                                        <p:attrNameLst>
                                          <p:attrName>style.visibility</p:attrName>
                                        </p:attrNameLst>
                                      </p:cBhvr>
                                      <p:to>
                                        <p:strVal val="visible"/>
                                      </p:to>
                                    </p:set>
                                    <p:anim calcmode="lin" valueType="num">
                                      <p:cBhvr additive="base">
                                        <p:cTn id="13" dur="500" fill="hold"/>
                                        <p:tgtEl>
                                          <p:spTgt spid="11316"/>
                                        </p:tgtEl>
                                        <p:attrNameLst>
                                          <p:attrName>ppt_x</p:attrName>
                                        </p:attrNameLst>
                                      </p:cBhvr>
                                      <p:tavLst>
                                        <p:tav tm="0">
                                          <p:val>
                                            <p:strVal val="0-#ppt_w/2"/>
                                          </p:val>
                                        </p:tav>
                                        <p:tav tm="100000">
                                          <p:val>
                                            <p:strVal val="#ppt_x"/>
                                          </p:val>
                                        </p:tav>
                                      </p:tavLst>
                                    </p:anim>
                                    <p:anim calcmode="lin" valueType="num">
                                      <p:cBhvr additive="base">
                                        <p:cTn id="14" dur="500" fill="hold"/>
                                        <p:tgtEl>
                                          <p:spTgt spid="113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16"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3"/>
          <p:cNvSpPr txBox="1">
            <a:spLocks noChangeArrowheads="1"/>
          </p:cNvSpPr>
          <p:nvPr/>
        </p:nvSpPr>
        <p:spPr bwMode="auto">
          <a:xfrm>
            <a:off x="2533976" y="38393"/>
            <a:ext cx="3876675" cy="607695"/>
          </a:xfrm>
          <a:prstGeom prst="rect">
            <a:avLst/>
          </a:prstGeom>
          <a:noFill/>
          <a:ln>
            <a:noFill/>
          </a:ln>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lang="zh-CN" altLang="en-US" dirty="0"/>
              <a:t>神经元</a:t>
            </a:r>
            <a:endParaRPr lang="zh-CN" altLang="en-US" dirty="0"/>
          </a:p>
        </p:txBody>
      </p:sp>
      <p:sp>
        <p:nvSpPr>
          <p:cNvPr id="11316" name="TextBox 146"/>
          <p:cNvSpPr txBox="1">
            <a:spLocks noChangeArrowheads="1"/>
          </p:cNvSpPr>
          <p:nvPr/>
        </p:nvSpPr>
        <p:spPr bwMode="auto">
          <a:xfrm>
            <a:off x="695325" y="858520"/>
            <a:ext cx="7753350" cy="2245360"/>
          </a:xfrm>
          <a:prstGeom prst="rect">
            <a:avLst/>
          </a:prstGeom>
          <a:noFill/>
          <a:ln w="9525">
            <a:noFill/>
            <a:miter lim="800000"/>
          </a:ln>
        </p:spPr>
        <p:txBody>
          <a:bodyPr wrap="square">
            <a:spAutoFit/>
          </a:bodyPr>
          <a:lstStyle/>
          <a:p>
            <a:r>
              <a:rPr lang="zh-CN" altLang="en-US" sz="1400">
                <a:solidFill>
                  <a:srgbClr val="BCE8F2"/>
                </a:solidFill>
                <a:latin typeface="方正兰亭黑_GBK" panose="02000000000000000000" pitchFamily="2" charset="-122"/>
                <a:ea typeface="方正兰亭黑_GBK" panose="02000000000000000000" pitchFamily="2" charset="-122"/>
              </a:rPr>
              <a:t>可见z是在输入和权值的线性加权和叠加了一个函数g的值。在MP模型里，函数g是sgn函数，也就是取符号函数。这个函数当输入大于0时，输出1，否则输出0。</a:t>
            </a:r>
            <a:endParaRPr lang="zh-CN" altLang="en-US" sz="1400">
              <a:solidFill>
                <a:srgbClr val="BCE8F2"/>
              </a:solidFill>
              <a:latin typeface="方正兰亭黑_GBK" panose="02000000000000000000" pitchFamily="2" charset="-122"/>
              <a:ea typeface="方正兰亭黑_GBK" panose="02000000000000000000" pitchFamily="2" charset="-122"/>
            </a:endParaRPr>
          </a:p>
          <a:p>
            <a:endParaRPr lang="zh-CN" altLang="en-US" sz="1400">
              <a:solidFill>
                <a:srgbClr val="BCE8F2"/>
              </a:solidFill>
              <a:latin typeface="方正兰亭黑_GBK" panose="02000000000000000000" pitchFamily="2" charset="-122"/>
              <a:ea typeface="方正兰亭黑_GBK" panose="02000000000000000000" pitchFamily="2" charset="-122"/>
            </a:endParaRPr>
          </a:p>
          <a:p>
            <a:r>
              <a:rPr lang="zh-CN" altLang="en-US" sz="1400">
                <a:solidFill>
                  <a:srgbClr val="BCE8F2"/>
                </a:solidFill>
                <a:latin typeface="方正兰亭黑_GBK" panose="02000000000000000000" pitchFamily="2" charset="-122"/>
                <a:ea typeface="方正兰亭黑_GBK" panose="02000000000000000000" pitchFamily="2" charset="-122"/>
              </a:rPr>
              <a:t>　　下面对神经元模型的图进行一些扩展。首先将sum函数与sgn函数合并到一个圆圈里，代表神经元的内部计算。其次，把输入a与输出z写到连接线的左上方，便于后面画复杂的网络。最后说明，一个神经元可以引出多个代表输出的有向箭头，但值都是一样的。</a:t>
            </a:r>
            <a:endParaRPr lang="zh-CN" altLang="en-US" sz="1400">
              <a:solidFill>
                <a:srgbClr val="BCE8F2"/>
              </a:solidFill>
              <a:latin typeface="方正兰亭黑_GBK" panose="02000000000000000000" pitchFamily="2" charset="-122"/>
              <a:ea typeface="方正兰亭黑_GBK" panose="02000000000000000000" pitchFamily="2" charset="-122"/>
            </a:endParaRPr>
          </a:p>
          <a:p>
            <a:endParaRPr lang="zh-CN" altLang="en-US" sz="1400">
              <a:solidFill>
                <a:srgbClr val="BCE8F2"/>
              </a:solidFill>
              <a:latin typeface="方正兰亭黑_GBK" panose="02000000000000000000" pitchFamily="2" charset="-122"/>
              <a:ea typeface="方正兰亭黑_GBK" panose="02000000000000000000" pitchFamily="2" charset="-122"/>
            </a:endParaRPr>
          </a:p>
          <a:p>
            <a:r>
              <a:rPr lang="zh-CN" altLang="en-US" sz="1400">
                <a:solidFill>
                  <a:srgbClr val="BCE8F2"/>
                </a:solidFill>
                <a:latin typeface="方正兰亭黑_GBK" panose="02000000000000000000" pitchFamily="2" charset="-122"/>
                <a:ea typeface="方正兰亭黑_GBK" panose="02000000000000000000" pitchFamily="2" charset="-122"/>
              </a:rPr>
              <a:t>　　神经元可以看作一个计算与存储单元。计算是神经元对其的输入进行计算功能。存储是神经元会暂存计算结果，并传递到下一层。</a:t>
            </a:r>
            <a:endParaRPr lang="zh-CN" altLang="en-US" sz="1400">
              <a:solidFill>
                <a:srgbClr val="BCE8F2"/>
              </a:solidFill>
              <a:latin typeface="方正兰亭黑_GBK" panose="02000000000000000000" pitchFamily="2" charset="-122"/>
              <a:ea typeface="方正兰亭黑_GBK" panose="02000000000000000000" pitchFamily="2" charset="-122"/>
            </a:endParaRPr>
          </a:p>
          <a:p>
            <a:endParaRPr lang="zh-CN" altLang="en-US" sz="1400">
              <a:solidFill>
                <a:srgbClr val="BCE8F2"/>
              </a:solidFill>
              <a:latin typeface="方正兰亭黑_GBK" panose="02000000000000000000" pitchFamily="2" charset="-122"/>
              <a:ea typeface="方正兰亭黑_GBK" panose="02000000000000000000" pitchFamily="2" charset="-122"/>
            </a:endParaRPr>
          </a:p>
        </p:txBody>
      </p:sp>
      <p:pic>
        <p:nvPicPr>
          <p:cNvPr id="3" name="图片 2" descr="5"/>
          <p:cNvPicPr>
            <a:picLocks noChangeAspect="1"/>
          </p:cNvPicPr>
          <p:nvPr/>
        </p:nvPicPr>
        <p:blipFill>
          <a:blip r:embed="rId1"/>
          <a:stretch>
            <a:fillRect/>
          </a:stretch>
        </p:blipFill>
        <p:spPr>
          <a:xfrm>
            <a:off x="1235710" y="2973070"/>
            <a:ext cx="6824345" cy="2597785"/>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1000"/>
                                        <p:tgtEl>
                                          <p:spTgt spid="11266"/>
                                        </p:tgtEl>
                                      </p:cBhvr>
                                    </p:animEffect>
                                    <p:anim calcmode="lin" valueType="num">
                                      <p:cBhvr>
                                        <p:cTn id="8" dur="1000" fill="hold"/>
                                        <p:tgtEl>
                                          <p:spTgt spid="11266"/>
                                        </p:tgtEl>
                                        <p:attrNameLst>
                                          <p:attrName>ppt_x</p:attrName>
                                        </p:attrNameLst>
                                      </p:cBhvr>
                                      <p:tavLst>
                                        <p:tav tm="0">
                                          <p:val>
                                            <p:strVal val="#ppt_x"/>
                                          </p:val>
                                        </p:tav>
                                        <p:tav tm="100000">
                                          <p:val>
                                            <p:strVal val="#ppt_x"/>
                                          </p:val>
                                        </p:tav>
                                      </p:tavLst>
                                    </p:anim>
                                    <p:anim calcmode="lin" valueType="num">
                                      <p:cBhvr>
                                        <p:cTn id="9" dur="1000" fill="hold"/>
                                        <p:tgtEl>
                                          <p:spTgt spid="1126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11316"/>
                                        </p:tgtEl>
                                        <p:attrNameLst>
                                          <p:attrName>style.visibility</p:attrName>
                                        </p:attrNameLst>
                                      </p:cBhvr>
                                      <p:to>
                                        <p:strVal val="visible"/>
                                      </p:to>
                                    </p:set>
                                    <p:anim calcmode="lin" valueType="num">
                                      <p:cBhvr additive="base">
                                        <p:cTn id="13" dur="500" fill="hold"/>
                                        <p:tgtEl>
                                          <p:spTgt spid="11316"/>
                                        </p:tgtEl>
                                        <p:attrNameLst>
                                          <p:attrName>ppt_x</p:attrName>
                                        </p:attrNameLst>
                                      </p:cBhvr>
                                      <p:tavLst>
                                        <p:tav tm="0">
                                          <p:val>
                                            <p:strVal val="0-#ppt_w/2"/>
                                          </p:val>
                                        </p:tav>
                                        <p:tav tm="100000">
                                          <p:val>
                                            <p:strVal val="#ppt_x"/>
                                          </p:val>
                                        </p:tav>
                                      </p:tavLst>
                                    </p:anim>
                                    <p:anim calcmode="lin" valueType="num">
                                      <p:cBhvr additive="base">
                                        <p:cTn id="14" dur="500" fill="hold"/>
                                        <p:tgtEl>
                                          <p:spTgt spid="113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1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3"/>
          <p:cNvSpPr txBox="1">
            <a:spLocks noChangeArrowheads="1"/>
          </p:cNvSpPr>
          <p:nvPr/>
        </p:nvSpPr>
        <p:spPr bwMode="auto">
          <a:xfrm>
            <a:off x="2533976" y="38393"/>
            <a:ext cx="3876675" cy="607695"/>
          </a:xfrm>
          <a:prstGeom prst="rect">
            <a:avLst/>
          </a:prstGeom>
          <a:noFill/>
          <a:ln>
            <a:noFill/>
          </a:ln>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panose="020B0604020202020204" pitchFamily="34" charset="0"/>
              <a:buChar char="–"/>
              <a:defRPr sz="2800">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pPr>
              <a:defRPr/>
            </a:pPr>
            <a:r>
              <a:rPr lang="zh-CN" altLang="en-US" dirty="0"/>
              <a:t>激励函数</a:t>
            </a:r>
            <a:endParaRPr lang="zh-CN" altLang="en-US" dirty="0"/>
          </a:p>
        </p:txBody>
      </p:sp>
      <p:sp>
        <p:nvSpPr>
          <p:cNvPr id="11316" name="TextBox 146"/>
          <p:cNvSpPr txBox="1">
            <a:spLocks noChangeArrowheads="1"/>
          </p:cNvSpPr>
          <p:nvPr/>
        </p:nvSpPr>
        <p:spPr bwMode="auto">
          <a:xfrm>
            <a:off x="595630" y="1977390"/>
            <a:ext cx="7753350" cy="521970"/>
          </a:xfrm>
          <a:prstGeom prst="rect">
            <a:avLst/>
          </a:prstGeom>
          <a:noFill/>
          <a:ln w="9525">
            <a:noFill/>
            <a:miter lim="800000"/>
          </a:ln>
        </p:spPr>
        <p:txBody>
          <a:bodyPr wrap="square">
            <a:spAutoFit/>
          </a:bodyPr>
          <a:lstStyle/>
          <a:p>
            <a:r>
              <a:rPr lang="zh-CN" altLang="en-US" sz="1400">
                <a:solidFill>
                  <a:srgbClr val="BCE8F2"/>
                </a:solidFill>
                <a:latin typeface="方正兰亭黑_GBK" panose="02000000000000000000" pitchFamily="2" charset="-122"/>
                <a:ea typeface="方正兰亭黑_GBK" panose="02000000000000000000" pitchFamily="2" charset="-122"/>
              </a:rPr>
              <a:t>激励函数作用：不使用激励函数的话，神经网络的每层都只是做线性变换，多层输入叠加后也还是线性变换。因为线性模型的表达能力不够，激励函数可以引入非线性因素。</a:t>
            </a:r>
            <a:endParaRPr lang="zh-CN" altLang="en-US" sz="1400">
              <a:solidFill>
                <a:srgbClr val="BCE8F2"/>
              </a:solidFill>
              <a:latin typeface="方正兰亭黑_GBK" panose="02000000000000000000" pitchFamily="2" charset="-122"/>
              <a:ea typeface="方正兰亭黑_GBK" panose="02000000000000000000"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1000"/>
                                        <p:tgtEl>
                                          <p:spTgt spid="11266"/>
                                        </p:tgtEl>
                                      </p:cBhvr>
                                    </p:animEffect>
                                    <p:anim calcmode="lin" valueType="num">
                                      <p:cBhvr>
                                        <p:cTn id="8" dur="1000" fill="hold"/>
                                        <p:tgtEl>
                                          <p:spTgt spid="11266"/>
                                        </p:tgtEl>
                                        <p:attrNameLst>
                                          <p:attrName>ppt_x</p:attrName>
                                        </p:attrNameLst>
                                      </p:cBhvr>
                                      <p:tavLst>
                                        <p:tav tm="0">
                                          <p:val>
                                            <p:strVal val="#ppt_x"/>
                                          </p:val>
                                        </p:tav>
                                        <p:tav tm="100000">
                                          <p:val>
                                            <p:strVal val="#ppt_x"/>
                                          </p:val>
                                        </p:tav>
                                      </p:tavLst>
                                    </p:anim>
                                    <p:anim calcmode="lin" valueType="num">
                                      <p:cBhvr>
                                        <p:cTn id="9" dur="1000" fill="hold"/>
                                        <p:tgtEl>
                                          <p:spTgt spid="1126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11316"/>
                                        </p:tgtEl>
                                        <p:attrNameLst>
                                          <p:attrName>style.visibility</p:attrName>
                                        </p:attrNameLst>
                                      </p:cBhvr>
                                      <p:to>
                                        <p:strVal val="visible"/>
                                      </p:to>
                                    </p:set>
                                    <p:anim calcmode="lin" valueType="num">
                                      <p:cBhvr additive="base">
                                        <p:cTn id="13" dur="500" fill="hold"/>
                                        <p:tgtEl>
                                          <p:spTgt spid="11316"/>
                                        </p:tgtEl>
                                        <p:attrNameLst>
                                          <p:attrName>ppt_x</p:attrName>
                                        </p:attrNameLst>
                                      </p:cBhvr>
                                      <p:tavLst>
                                        <p:tav tm="0">
                                          <p:val>
                                            <p:strVal val="0-#ppt_w/2"/>
                                          </p:val>
                                        </p:tav>
                                        <p:tav tm="100000">
                                          <p:val>
                                            <p:strVal val="#ppt_x"/>
                                          </p:val>
                                        </p:tav>
                                      </p:tavLst>
                                    </p:anim>
                                    <p:anim calcmode="lin" valueType="num">
                                      <p:cBhvr additive="base">
                                        <p:cTn id="14" dur="500" fill="hold"/>
                                        <p:tgtEl>
                                          <p:spTgt spid="113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16" grpId="0" autoUpdateAnimBg="0"/>
    </p:bldLst>
  </p:timing>
</p:sld>
</file>

<file path=ppt/theme/theme1.xml><?xml version="1.0" encoding="utf-8"?>
<a:theme xmlns:a="http://schemas.openxmlformats.org/drawingml/2006/main" name="1_Office 主题">
  <a:themeElements>
    <a:clrScheme name="自定义 2">
      <a:dk1>
        <a:sysClr val="windowText" lastClr="000000"/>
      </a:dk1>
      <a:lt1>
        <a:sysClr val="window" lastClr="FFFFFF"/>
      </a:lt1>
      <a:dk2>
        <a:srgbClr val="1F497D"/>
      </a:dk2>
      <a:lt2>
        <a:srgbClr val="EEECE1"/>
      </a:lt2>
      <a:accent1>
        <a:srgbClr val="007DA4"/>
      </a:accent1>
      <a:accent2>
        <a:srgbClr val="00AFD2"/>
      </a:accent2>
      <a:accent3>
        <a:srgbClr val="76D1E0"/>
      </a:accent3>
      <a:accent4>
        <a:srgbClr val="E6E7E9"/>
      </a:accent4>
      <a:accent5>
        <a:srgbClr val="4BACC6"/>
      </a:accent5>
      <a:accent6>
        <a:srgbClr val="F79646"/>
      </a:accent6>
      <a:hlink>
        <a:srgbClr val="0000FF"/>
      </a:hlink>
      <a:folHlink>
        <a:srgbClr val="800080"/>
      </a:folHlink>
    </a:clrScheme>
    <a:fontScheme name="1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9525">
          <a:noFill/>
          <a:miter lim="800000"/>
        </a:ln>
      </a:spPr>
      <a:bodyPr wrap="square">
        <a:spAutoFit/>
      </a:bodyPr>
      <a:lstStyle>
        <a:defPPr>
          <a:defRPr lang="zh-CN" altLang="en-US" sz="1400">
            <a:solidFill>
              <a:srgbClr val="BCE8F2"/>
            </a:solidFill>
            <a:latin typeface="方正兰亭黑_GBK" panose="02000000000000000000" pitchFamily="2" charset="-122"/>
            <a:ea typeface="方正兰亭黑_GBK" panose="02000000000000000000" pitchFamily="2" charset="-122"/>
          </a:defRPr>
        </a:defPPr>
      </a:lstStyle>
    </a:txDef>
  </a:objectDefaults>
  <a:extraClrSchemeLst>
    <a:extraClrScheme>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2526</Words>
  <Application>WPS 演示</Application>
  <PresentationFormat>全屏显示(16:10)</PresentationFormat>
  <Paragraphs>111</Paragraphs>
  <Slides>18</Slides>
  <Notes>27</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18</vt:i4>
      </vt:variant>
    </vt:vector>
  </HeadingPairs>
  <TitlesOfParts>
    <vt:vector size="40" baseType="lpstr">
      <vt:lpstr>Arial</vt:lpstr>
      <vt:lpstr>宋体</vt:lpstr>
      <vt:lpstr>Wingdings</vt:lpstr>
      <vt:lpstr>Calibri</vt:lpstr>
      <vt:lpstr>方正兰亭特黑_GBK</vt:lpstr>
      <vt:lpstr>方正兰亭黑_GBK</vt:lpstr>
      <vt:lpstr>方正兰亭中粗黑_GBK</vt:lpstr>
      <vt:lpstr>方正兰亭粗黑简体</vt:lpstr>
      <vt:lpstr>方正正纤黑简体</vt:lpstr>
      <vt:lpstr>方正兰亭中黑_GBK</vt:lpstr>
      <vt:lpstr>微软雅黑</vt:lpstr>
      <vt:lpstr>Impact</vt:lpstr>
      <vt:lpstr>Arial Unicode MS</vt:lpstr>
      <vt:lpstr>Swiss911 UCm BT</vt:lpstr>
      <vt:lpstr>Arial Black</vt:lpstr>
      <vt:lpstr>Calibri</vt:lpstr>
      <vt:lpstr>Agency FB</vt:lpstr>
      <vt:lpstr>Arial Rounded MT Bold</vt:lpstr>
      <vt:lpstr>Times New Roman</vt:lpstr>
      <vt:lpstr>黑体</vt:lpstr>
      <vt:lpstr>Segoe Print</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哈哈哈</cp:lastModifiedBy>
  <cp:revision>2</cp:revision>
  <cp:lastPrinted>2411-12-30T00:00:00Z</cp:lastPrinted>
  <dcterms:created xsi:type="dcterms:W3CDTF">2017-12-19T10:17:24Z</dcterms:created>
  <dcterms:modified xsi:type="dcterms:W3CDTF">2017-12-19T10:21:16Z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