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2"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9F4DB-177B-463D-BE7E-90922AEE2B0C}" type="datetimeFigureOut">
              <a:rPr lang="zh-CN" altLang="en-US" smtClean="0"/>
              <a:t>2017/12/19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D8BF2-6F52-4377-86AB-68CB44275941}" type="slidenum">
              <a:rPr lang="zh-CN" altLang="en-US" smtClean="0"/>
              <a:t>‹#›</a:t>
            </a:fld>
            <a:endParaRPr lang="zh-CN" altLang="en-US"/>
          </a:p>
        </p:txBody>
      </p:sp>
    </p:spTree>
    <p:extLst>
      <p:ext uri="{BB962C8B-B14F-4D97-AF65-F5344CB8AC3E}">
        <p14:creationId xmlns:p14="http://schemas.microsoft.com/office/powerpoint/2010/main" val="34163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9</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10</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11</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12</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13</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14</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15</a:t>
            </a:fld>
            <a:endParaRPr lang="zh-CN" altLang="en-US"/>
          </a:p>
        </p:txBody>
      </p:sp>
    </p:spTree>
    <p:extLst>
      <p:ext uri="{BB962C8B-B14F-4D97-AF65-F5344CB8AC3E}">
        <p14:creationId xmlns:p14="http://schemas.microsoft.com/office/powerpoint/2010/main" val="5855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ED8BF2-6F52-4377-86AB-68CB44275941}" type="slidenum">
              <a:rPr lang="zh-CN" altLang="en-US" smtClean="0"/>
              <a:t>16</a:t>
            </a:fld>
            <a:endParaRPr lang="zh-CN" altLang="en-US"/>
          </a:p>
        </p:txBody>
      </p:sp>
    </p:spTree>
    <p:extLst>
      <p:ext uri="{BB962C8B-B14F-4D97-AF65-F5344CB8AC3E}">
        <p14:creationId xmlns:p14="http://schemas.microsoft.com/office/powerpoint/2010/main" val="58551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5"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6"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7"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8"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9"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5"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7"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200">
                <a:solidFill>
                  <a:srgbClr val="000000"/>
                </a:solidFill>
                <a:latin typeface="Arial Black" pitchFamily="34" charset="0"/>
                <a:ea typeface="宋体" charset="-122"/>
              </a:rPr>
              <a:t>L/O/G/O</a:t>
            </a:r>
          </a:p>
        </p:txBody>
      </p:sp>
      <p:grpSp>
        <p:nvGrpSpPr>
          <p:cNvPr id="28" name="Group 71"/>
          <p:cNvGrpSpPr>
            <a:grpSpLocks/>
          </p:cNvGrpSpPr>
          <p:nvPr/>
        </p:nvGrpSpPr>
        <p:grpSpPr bwMode="auto">
          <a:xfrm>
            <a:off x="8077200" y="0"/>
            <a:ext cx="1076325" cy="6858000"/>
            <a:chOff x="5088" y="0"/>
            <a:chExt cx="678" cy="4320"/>
          </a:xfrm>
        </p:grpSpPr>
        <p:sp>
          <p:nvSpPr>
            <p:cNvPr id="29"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0"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grpSp>
      <p:sp>
        <p:nvSpPr>
          <p:cNvPr id="31"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32"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3"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pic>
        <p:nvPicPr>
          <p:cNvPr id="34"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393398">
            <a:off x="2667000" y="609600"/>
            <a:ext cx="26638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zh-CN" altLang="en-US" smtClean="0"/>
              <a:t>单击此处编辑母版副标题样式</a:t>
            </a:r>
            <a:endParaRPr lang="en-US" altLang="zh-CN"/>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zh-CN" altLang="en-US" smtClean="0"/>
              <a:t>单击此处编辑母版标题样式</a:t>
            </a:r>
            <a:endParaRPr lang="en-US" altLang="zh-CN"/>
          </a:p>
        </p:txBody>
      </p:sp>
      <p:sp>
        <p:nvSpPr>
          <p:cNvPr id="35" name="Rectangle 4"/>
          <p:cNvSpPr>
            <a:spLocks noGrp="1" noChangeArrowheads="1"/>
          </p:cNvSpPr>
          <p:nvPr>
            <p:ph type="dt" sz="half" idx="10"/>
          </p:nvPr>
        </p:nvSpPr>
        <p:spPr>
          <a:xfrm>
            <a:off x="457200" y="6407150"/>
            <a:ext cx="2133600" cy="314325"/>
          </a:xfrm>
        </p:spPr>
        <p:txBody>
          <a:bodyPr/>
          <a:lstStyle>
            <a:lvl1pPr>
              <a:defRPr/>
            </a:lvl1pPr>
          </a:lstStyle>
          <a:p>
            <a:pPr>
              <a:defRPr/>
            </a:pPr>
            <a:fld id="{388039DA-56EB-4752-8817-A819BE924170}" type="datetimeFigureOut">
              <a:rPr lang="zh-CN" altLang="en-US">
                <a:solidFill>
                  <a:srgbClr val="000000"/>
                </a:solidFill>
              </a:rPr>
              <a:pPr>
                <a:defRPr/>
              </a:pPr>
              <a:t>2017/12/19</a:t>
            </a:fld>
            <a:endParaRPr lang="zh-CN" altLang="en-US">
              <a:solidFill>
                <a:srgbClr val="000000"/>
              </a:solidFill>
            </a:endParaRPr>
          </a:p>
        </p:txBody>
      </p:sp>
      <p:sp>
        <p:nvSpPr>
          <p:cNvPr id="36" name="Rectangle 5"/>
          <p:cNvSpPr>
            <a:spLocks noGrp="1" noChangeArrowheads="1"/>
          </p:cNvSpPr>
          <p:nvPr>
            <p:ph type="ftr" sz="quarter" idx="11"/>
          </p:nvPr>
        </p:nvSpPr>
        <p:spPr>
          <a:xfrm>
            <a:off x="3124200" y="6407150"/>
            <a:ext cx="2895600" cy="314325"/>
          </a:xfrm>
        </p:spPr>
        <p:txBody>
          <a:bodyPr/>
          <a:lstStyle>
            <a:lvl1pPr>
              <a:defRPr/>
            </a:lvl1pPr>
          </a:lstStyle>
          <a:p>
            <a:pPr>
              <a:defRPr/>
            </a:pPr>
            <a:endParaRPr lang="zh-CN" altLang="en-US">
              <a:solidFill>
                <a:srgbClr val="000000"/>
              </a:solidFill>
            </a:endParaRPr>
          </a:p>
        </p:txBody>
      </p:sp>
      <p:sp>
        <p:nvSpPr>
          <p:cNvPr id="37" name="Rectangle 6"/>
          <p:cNvSpPr>
            <a:spLocks noGrp="1" noChangeArrowheads="1"/>
          </p:cNvSpPr>
          <p:nvPr>
            <p:ph type="sldNum" sz="quarter" idx="12"/>
          </p:nvPr>
        </p:nvSpPr>
        <p:spPr>
          <a:xfrm>
            <a:off x="6553200" y="6407150"/>
            <a:ext cx="2133600" cy="314325"/>
          </a:xfrm>
        </p:spPr>
        <p:txBody>
          <a:bodyPr/>
          <a:lstStyle>
            <a:lvl1pPr>
              <a:defRPr/>
            </a:lvl1pPr>
          </a:lstStyle>
          <a:p>
            <a:pPr>
              <a:defRPr/>
            </a:pPr>
            <a:fld id="{E6361AA6-3F8C-45B3-A7D8-58F97510C3C1}"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0804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CE989C-F24D-453A-8CBE-59D401DD140D}"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32D3F78-22C4-401A-B1C3-FF4A7A3316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422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CFE40C-F99D-4E6D-A206-5085C883C3E6}"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DCEDA4-636E-411F-AD91-AC3023FE50D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61024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1299C63-4168-4652-BFAF-2B4CBE815E3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B868482-7C59-4DF5-A2A9-6975C08030F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05508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98DCA5B-6139-4E37-A46C-0AC17C6B66C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E5F6472-CE37-4BEB-A26E-3D2794502AB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9144899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8AD9DE2-74D7-4442-93FA-8E11FBDE85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428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r>
              <a:rPr lang="zh-CN" altLang="en-US" noProof="0" smtClean="0"/>
              <a:t>单击图标添加图表</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5D25063-5E2D-436A-99DA-29F8A2FE403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83915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71C46E28-C23C-4390-A23D-5ADBD34EE18E}"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54CE02E-16BE-4C32-A818-4AE94A74F27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5003577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5"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6"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7"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8"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9"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5"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7"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200">
                <a:solidFill>
                  <a:srgbClr val="000000"/>
                </a:solidFill>
                <a:latin typeface="Arial Black" pitchFamily="34" charset="0"/>
                <a:ea typeface="宋体" charset="-122"/>
              </a:rPr>
              <a:t>L/O/G/O</a:t>
            </a:r>
          </a:p>
        </p:txBody>
      </p:sp>
      <p:grpSp>
        <p:nvGrpSpPr>
          <p:cNvPr id="28" name="Group 71"/>
          <p:cNvGrpSpPr>
            <a:grpSpLocks/>
          </p:cNvGrpSpPr>
          <p:nvPr/>
        </p:nvGrpSpPr>
        <p:grpSpPr bwMode="auto">
          <a:xfrm>
            <a:off x="8077200" y="0"/>
            <a:ext cx="1076325" cy="6858000"/>
            <a:chOff x="5088" y="0"/>
            <a:chExt cx="678" cy="4320"/>
          </a:xfrm>
        </p:grpSpPr>
        <p:sp>
          <p:nvSpPr>
            <p:cNvPr id="29"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0"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grpSp>
      <p:sp>
        <p:nvSpPr>
          <p:cNvPr id="31"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32"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3"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pic>
        <p:nvPicPr>
          <p:cNvPr id="34"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393398">
            <a:off x="2667000" y="609600"/>
            <a:ext cx="26638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zh-CN" altLang="en-US" smtClean="0"/>
              <a:t>单击此处编辑母版副标题样式</a:t>
            </a:r>
            <a:endParaRPr lang="en-US" altLang="zh-CN"/>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zh-CN" altLang="en-US" smtClean="0"/>
              <a:t>单击此处编辑母版标题样式</a:t>
            </a:r>
            <a:endParaRPr lang="en-US" altLang="zh-CN"/>
          </a:p>
        </p:txBody>
      </p:sp>
      <p:sp>
        <p:nvSpPr>
          <p:cNvPr id="35" name="Rectangle 4"/>
          <p:cNvSpPr>
            <a:spLocks noGrp="1" noChangeArrowheads="1"/>
          </p:cNvSpPr>
          <p:nvPr>
            <p:ph type="dt" sz="half" idx="10"/>
          </p:nvPr>
        </p:nvSpPr>
        <p:spPr>
          <a:xfrm>
            <a:off x="457200" y="6407150"/>
            <a:ext cx="2133600" cy="314325"/>
          </a:xfrm>
        </p:spPr>
        <p:txBody>
          <a:bodyPr/>
          <a:lstStyle>
            <a:lvl1pPr>
              <a:defRPr/>
            </a:lvl1pPr>
          </a:lstStyle>
          <a:p>
            <a:pPr>
              <a:defRPr/>
            </a:pPr>
            <a:fld id="{388039DA-56EB-4752-8817-A819BE924170}" type="datetimeFigureOut">
              <a:rPr lang="zh-CN" altLang="en-US">
                <a:solidFill>
                  <a:srgbClr val="000000"/>
                </a:solidFill>
              </a:rPr>
              <a:pPr>
                <a:defRPr/>
              </a:pPr>
              <a:t>2017/12/19</a:t>
            </a:fld>
            <a:endParaRPr lang="zh-CN" altLang="en-US">
              <a:solidFill>
                <a:srgbClr val="000000"/>
              </a:solidFill>
            </a:endParaRPr>
          </a:p>
        </p:txBody>
      </p:sp>
      <p:sp>
        <p:nvSpPr>
          <p:cNvPr id="36" name="Rectangle 5"/>
          <p:cNvSpPr>
            <a:spLocks noGrp="1" noChangeArrowheads="1"/>
          </p:cNvSpPr>
          <p:nvPr>
            <p:ph type="ftr" sz="quarter" idx="11"/>
          </p:nvPr>
        </p:nvSpPr>
        <p:spPr>
          <a:xfrm>
            <a:off x="3124200" y="6407150"/>
            <a:ext cx="2895600" cy="314325"/>
          </a:xfrm>
        </p:spPr>
        <p:txBody>
          <a:bodyPr/>
          <a:lstStyle>
            <a:lvl1pPr>
              <a:defRPr/>
            </a:lvl1pPr>
          </a:lstStyle>
          <a:p>
            <a:pPr>
              <a:defRPr/>
            </a:pPr>
            <a:endParaRPr lang="zh-CN" altLang="en-US">
              <a:solidFill>
                <a:srgbClr val="000000"/>
              </a:solidFill>
            </a:endParaRPr>
          </a:p>
        </p:txBody>
      </p:sp>
      <p:sp>
        <p:nvSpPr>
          <p:cNvPr id="37" name="Rectangle 6"/>
          <p:cNvSpPr>
            <a:spLocks noGrp="1" noChangeArrowheads="1"/>
          </p:cNvSpPr>
          <p:nvPr>
            <p:ph type="sldNum" sz="quarter" idx="12"/>
          </p:nvPr>
        </p:nvSpPr>
        <p:spPr>
          <a:xfrm>
            <a:off x="6553200" y="6407150"/>
            <a:ext cx="2133600" cy="314325"/>
          </a:xfrm>
        </p:spPr>
        <p:txBody>
          <a:bodyPr/>
          <a:lstStyle>
            <a:lvl1pPr>
              <a:defRPr/>
            </a:lvl1pPr>
          </a:lstStyle>
          <a:p>
            <a:pPr>
              <a:defRPr/>
            </a:pPr>
            <a:fld id="{E6361AA6-3F8C-45B3-A7D8-58F97510C3C1}"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50804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BE1F52-B4CC-4062-A941-BCBB76A71FAA}"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6DA50E3-5578-44EF-9E84-64C2E751D17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8760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77E04F-1F5C-4D18-B333-1D78FB58D151}"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62247B7-845A-4F0F-8727-C1DB669FAB2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520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BE1F52-B4CC-4062-A941-BCBB76A71FAA}"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6DA50E3-5578-44EF-9E84-64C2E751D17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8760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B3904FD-1D9B-4AF1-9BA9-1C2DAAC180A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63B466CF-95F9-461D-B296-EC990914311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6583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74E6BF2-8185-4EB3-ADD5-C6F5D8F85DA5}" type="datetimeFigureOut">
              <a:rPr lang="zh-CN" altLang="en-US">
                <a:solidFill>
                  <a:srgbClr val="000000"/>
                </a:solidFill>
              </a:rPr>
              <a:pPr>
                <a:defRPr/>
              </a:pPr>
              <a:t>2017/12/19</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3276AE11-5A53-445A-B96C-27933B92E2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723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C1B24AA9-EB4B-45D3-86A5-72A9C86B5CA6}" type="datetimeFigureOut">
              <a:rPr lang="zh-CN" altLang="en-US">
                <a:solidFill>
                  <a:srgbClr val="000000"/>
                </a:solidFill>
              </a:rPr>
              <a:pPr>
                <a:defRPr/>
              </a:pPr>
              <a:t>2017/12/19</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916950B-3382-460C-98BB-2284952F18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5426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100DA63-76F3-4CE5-B5F4-CD071D4A6144}" type="datetimeFigureOut">
              <a:rPr lang="zh-CN" altLang="en-US">
                <a:solidFill>
                  <a:srgbClr val="000000"/>
                </a:solidFill>
              </a:rPr>
              <a:pPr>
                <a:defRPr/>
              </a:pPr>
              <a:t>2017/12/19</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DA8E539-F972-436E-BCC6-49C40CF7B4F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7636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A8940BF-BE6F-4225-8A57-6D0D0589AE86}"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7633934F-6285-40A5-A072-F68D00CEF29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81652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9DBD8B7-27CC-4A46-B3B5-9914A0DF92E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908E4A3F-8FD1-43AE-A600-DEF5BAFF088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8505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CE989C-F24D-453A-8CBE-59D401DD140D}"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32D3F78-22C4-401A-B1C3-FF4A7A3316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42282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CFE40C-F99D-4E6D-A206-5085C883C3E6}"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DCEDA4-636E-411F-AD91-AC3023FE50D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6102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1299C63-4168-4652-BFAF-2B4CBE815E3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B868482-7C59-4DF5-A2A9-6975C08030F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0550822"/>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98DCA5B-6139-4E37-A46C-0AC17C6B66C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E5F6472-CE37-4BEB-A26E-3D2794502AB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914489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77E04F-1F5C-4D18-B333-1D78FB58D151}"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62247B7-845A-4F0F-8727-C1DB669FAB2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52058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8AD9DE2-74D7-4442-93FA-8E11FBDE85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42837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r>
              <a:rPr lang="zh-CN" altLang="en-US" noProof="0" smtClean="0"/>
              <a:t>单击图标添加图表</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5D25063-5E2D-436A-99DA-29F8A2FE403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83915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71C46E28-C23C-4390-A23D-5ADBD34EE18E}"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54CE02E-16BE-4C32-A818-4AE94A74F27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50035774"/>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5"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6"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7"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8"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9"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5"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7"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200">
                <a:solidFill>
                  <a:srgbClr val="000000"/>
                </a:solidFill>
                <a:latin typeface="Arial Black" pitchFamily="34" charset="0"/>
                <a:ea typeface="宋体" charset="-122"/>
              </a:rPr>
              <a:t>L/O/G/O</a:t>
            </a:r>
          </a:p>
        </p:txBody>
      </p:sp>
      <p:grpSp>
        <p:nvGrpSpPr>
          <p:cNvPr id="28" name="Group 71"/>
          <p:cNvGrpSpPr>
            <a:grpSpLocks/>
          </p:cNvGrpSpPr>
          <p:nvPr/>
        </p:nvGrpSpPr>
        <p:grpSpPr bwMode="auto">
          <a:xfrm>
            <a:off x="8077200" y="0"/>
            <a:ext cx="1076325" cy="6858000"/>
            <a:chOff x="5088" y="0"/>
            <a:chExt cx="678" cy="4320"/>
          </a:xfrm>
        </p:grpSpPr>
        <p:sp>
          <p:nvSpPr>
            <p:cNvPr id="29"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0"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grpSp>
      <p:sp>
        <p:nvSpPr>
          <p:cNvPr id="31"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32"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3"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pic>
        <p:nvPicPr>
          <p:cNvPr id="34"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393398">
            <a:off x="2667000" y="609600"/>
            <a:ext cx="26638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zh-CN" altLang="en-US" smtClean="0"/>
              <a:t>单击此处编辑母版副标题样式</a:t>
            </a:r>
            <a:endParaRPr lang="en-US" altLang="zh-CN"/>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zh-CN" altLang="en-US" smtClean="0"/>
              <a:t>单击此处编辑母版标题样式</a:t>
            </a:r>
            <a:endParaRPr lang="en-US" altLang="zh-CN"/>
          </a:p>
        </p:txBody>
      </p:sp>
      <p:sp>
        <p:nvSpPr>
          <p:cNvPr id="35" name="Rectangle 4"/>
          <p:cNvSpPr>
            <a:spLocks noGrp="1" noChangeArrowheads="1"/>
          </p:cNvSpPr>
          <p:nvPr>
            <p:ph type="dt" sz="half" idx="10"/>
          </p:nvPr>
        </p:nvSpPr>
        <p:spPr>
          <a:xfrm>
            <a:off x="457200" y="6407150"/>
            <a:ext cx="2133600" cy="314325"/>
          </a:xfrm>
        </p:spPr>
        <p:txBody>
          <a:bodyPr/>
          <a:lstStyle>
            <a:lvl1pPr>
              <a:defRPr/>
            </a:lvl1pPr>
          </a:lstStyle>
          <a:p>
            <a:pPr>
              <a:defRPr/>
            </a:pPr>
            <a:fld id="{388039DA-56EB-4752-8817-A819BE924170}" type="datetimeFigureOut">
              <a:rPr lang="zh-CN" altLang="en-US">
                <a:solidFill>
                  <a:srgbClr val="000000"/>
                </a:solidFill>
              </a:rPr>
              <a:pPr>
                <a:defRPr/>
              </a:pPr>
              <a:t>2017/12/19</a:t>
            </a:fld>
            <a:endParaRPr lang="zh-CN" altLang="en-US">
              <a:solidFill>
                <a:srgbClr val="000000"/>
              </a:solidFill>
            </a:endParaRPr>
          </a:p>
        </p:txBody>
      </p:sp>
      <p:sp>
        <p:nvSpPr>
          <p:cNvPr id="36" name="Rectangle 5"/>
          <p:cNvSpPr>
            <a:spLocks noGrp="1" noChangeArrowheads="1"/>
          </p:cNvSpPr>
          <p:nvPr>
            <p:ph type="ftr" sz="quarter" idx="11"/>
          </p:nvPr>
        </p:nvSpPr>
        <p:spPr>
          <a:xfrm>
            <a:off x="3124200" y="6407150"/>
            <a:ext cx="2895600" cy="314325"/>
          </a:xfrm>
        </p:spPr>
        <p:txBody>
          <a:bodyPr/>
          <a:lstStyle>
            <a:lvl1pPr>
              <a:defRPr/>
            </a:lvl1pPr>
          </a:lstStyle>
          <a:p>
            <a:pPr>
              <a:defRPr/>
            </a:pPr>
            <a:endParaRPr lang="zh-CN" altLang="en-US">
              <a:solidFill>
                <a:srgbClr val="000000"/>
              </a:solidFill>
            </a:endParaRPr>
          </a:p>
        </p:txBody>
      </p:sp>
      <p:sp>
        <p:nvSpPr>
          <p:cNvPr id="37" name="Rectangle 6"/>
          <p:cNvSpPr>
            <a:spLocks noGrp="1" noChangeArrowheads="1"/>
          </p:cNvSpPr>
          <p:nvPr>
            <p:ph type="sldNum" sz="quarter" idx="12"/>
          </p:nvPr>
        </p:nvSpPr>
        <p:spPr>
          <a:xfrm>
            <a:off x="6553200" y="6407150"/>
            <a:ext cx="2133600" cy="314325"/>
          </a:xfrm>
        </p:spPr>
        <p:txBody>
          <a:bodyPr/>
          <a:lstStyle>
            <a:lvl1pPr>
              <a:defRPr/>
            </a:lvl1pPr>
          </a:lstStyle>
          <a:p>
            <a:pPr>
              <a:defRPr/>
            </a:pPr>
            <a:fld id="{E6361AA6-3F8C-45B3-A7D8-58F97510C3C1}"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9707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BE1F52-B4CC-4062-A941-BCBB76A71FAA}"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6DA50E3-5578-44EF-9E84-64C2E751D17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9510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77E04F-1F5C-4D18-B333-1D78FB58D151}"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62247B7-845A-4F0F-8727-C1DB669FAB2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69807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B3904FD-1D9B-4AF1-9BA9-1C2DAAC180A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63B466CF-95F9-461D-B296-EC990914311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32453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74E6BF2-8185-4EB3-ADD5-C6F5D8F85DA5}" type="datetimeFigureOut">
              <a:rPr lang="zh-CN" altLang="en-US">
                <a:solidFill>
                  <a:srgbClr val="000000"/>
                </a:solidFill>
              </a:rPr>
              <a:pPr>
                <a:defRPr/>
              </a:pPr>
              <a:t>2017/12/19</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3276AE11-5A53-445A-B96C-27933B92E2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062317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C1B24AA9-EB4B-45D3-86A5-72A9C86B5CA6}" type="datetimeFigureOut">
              <a:rPr lang="zh-CN" altLang="en-US">
                <a:solidFill>
                  <a:srgbClr val="000000"/>
                </a:solidFill>
              </a:rPr>
              <a:pPr>
                <a:defRPr/>
              </a:pPr>
              <a:t>2017/12/19</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916950B-3382-460C-98BB-2284952F18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8622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100DA63-76F3-4CE5-B5F4-CD071D4A6144}" type="datetimeFigureOut">
              <a:rPr lang="zh-CN" altLang="en-US">
                <a:solidFill>
                  <a:srgbClr val="000000"/>
                </a:solidFill>
              </a:rPr>
              <a:pPr>
                <a:defRPr/>
              </a:pPr>
              <a:t>2017/12/19</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DA8E539-F972-436E-BCC6-49C40CF7B4F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831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B3904FD-1D9B-4AF1-9BA9-1C2DAAC180A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63B466CF-95F9-461D-B296-EC990914311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65833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A8940BF-BE6F-4225-8A57-6D0D0589AE86}"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7633934F-6285-40A5-A072-F68D00CEF29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83757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9DBD8B7-27CC-4A46-B3B5-9914A0DF92E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908E4A3F-8FD1-43AE-A600-DEF5BAFF088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56828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CE989C-F24D-453A-8CBE-59D401DD140D}"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32D3F78-22C4-401A-B1C3-FF4A7A3316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4387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CFE40C-F99D-4E6D-A206-5085C883C3E6}"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DCEDA4-636E-411F-AD91-AC3023FE50D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9817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1299C63-4168-4652-BFAF-2B4CBE815E33}"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B868482-7C59-4DF5-A2A9-6975C08030F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740694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98DCA5B-6139-4E37-A46C-0AC17C6B66C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E5F6472-CE37-4BEB-A26E-3D2794502AB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0028956"/>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8AD9DE2-74D7-4442-93FA-8E11FBDE85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7840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r>
              <a:rPr lang="zh-CN" altLang="en-US" noProof="0" smtClean="0"/>
              <a:t>单击图标添加图表</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5D25063-5E2D-436A-99DA-29F8A2FE403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412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71C46E28-C23C-4390-A23D-5ADBD34EE18E}" type="datetimeFigureOut">
              <a:rPr lang="zh-CN" altLang="en-US">
                <a:solidFill>
                  <a:srgbClr val="000000"/>
                </a:solidFill>
              </a:rPr>
              <a:pPr>
                <a:defRPr/>
              </a:pPr>
              <a:t>2017/12/19</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54CE02E-16BE-4C32-A818-4AE94A74F27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455999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74E6BF2-8185-4EB3-ADD5-C6F5D8F85DA5}" type="datetimeFigureOut">
              <a:rPr lang="zh-CN" altLang="en-US">
                <a:solidFill>
                  <a:srgbClr val="000000"/>
                </a:solidFill>
              </a:rPr>
              <a:pPr>
                <a:defRPr/>
              </a:pPr>
              <a:t>2017/12/19</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3276AE11-5A53-445A-B96C-27933B92E2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72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C1B24AA9-EB4B-45D3-86A5-72A9C86B5CA6}" type="datetimeFigureOut">
              <a:rPr lang="zh-CN" altLang="en-US">
                <a:solidFill>
                  <a:srgbClr val="000000"/>
                </a:solidFill>
              </a:rPr>
              <a:pPr>
                <a:defRPr/>
              </a:pPr>
              <a:t>2017/12/19</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916950B-3382-460C-98BB-2284952F18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542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100DA63-76F3-4CE5-B5F4-CD071D4A6144}" type="datetimeFigureOut">
              <a:rPr lang="zh-CN" altLang="en-US">
                <a:solidFill>
                  <a:srgbClr val="000000"/>
                </a:solidFill>
              </a:rPr>
              <a:pPr>
                <a:defRPr/>
              </a:pPr>
              <a:t>2017/12/19</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DA8E539-F972-436E-BCC6-49C40CF7B4F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763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A8940BF-BE6F-4225-8A57-6D0D0589AE86}"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7633934F-6285-40A5-A072-F68D00CEF29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816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9DBD8B7-27CC-4A46-B3B5-9914A0DF92E5}" type="datetimeFigureOut">
              <a:rPr lang="zh-CN" altLang="en-US">
                <a:solidFill>
                  <a:srgbClr val="000000"/>
                </a:solidFill>
              </a:rPr>
              <a:pPr>
                <a:defRPr/>
              </a:pPr>
              <a:t>2017/12/19</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908E4A3F-8FD1-43AE-A600-DEF5BAFF088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850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7193" name="Rectangle 3"/>
          <p:cNvSpPr>
            <a:spLocks noGrp="1" noChangeArrowheads="1"/>
          </p:cNvSpPr>
          <p:nvPr>
            <p:ph type="body" idx="1"/>
          </p:nvPr>
        </p:nvSpPr>
        <p:spPr bwMode="gray">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r>
              <a:rPr lang="en-US" altLang="zh-CN">
                <a:solidFill>
                  <a:srgbClr val="000000"/>
                </a:solidFill>
              </a:rPr>
              <a:t>www.themegallery.com</a:t>
            </a:r>
            <a:endParaRPr lang="en-US" altLang="zh-CN" dirty="0">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367A8C29-4E46-4211-B254-829FC5F46C39}"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7199" name="Picture 37" descr="water"/>
          <p:cNvPicPr>
            <a:picLocks noChangeAspect="1" noChangeArrowheads="1"/>
          </p:cNvPicPr>
          <p:nvPr/>
        </p:nvPicPr>
        <p:blipFill>
          <a:blip r:embed="rId18">
            <a:extLst>
              <a:ext uri="{28A0092B-C50C-407E-A947-70E740481C1C}">
                <a14:useLocalDpi xmlns:a14="http://schemas.microsoft.com/office/drawing/2010/main" val="0"/>
              </a:ext>
            </a:extLst>
          </a:blip>
          <a:srcRect l="22409" t="16374" b="27486"/>
          <a:stretch>
            <a:fillRect/>
          </a:stretch>
        </p:blipFill>
        <p:spPr bwMode="gray">
          <a:xfrm rot="786797">
            <a:off x="6629400" y="-381000"/>
            <a:ext cx="24177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38" descr="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gray">
          <a:xfrm rot="20740733" flipH="1">
            <a:off x="49213" y="5726113"/>
            <a:ext cx="12239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31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7193" name="Rectangle 3"/>
          <p:cNvSpPr>
            <a:spLocks noGrp="1" noChangeArrowheads="1"/>
          </p:cNvSpPr>
          <p:nvPr>
            <p:ph type="body" idx="1"/>
          </p:nvPr>
        </p:nvSpPr>
        <p:spPr bwMode="gray">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r>
              <a:rPr lang="en-US" altLang="zh-CN">
                <a:solidFill>
                  <a:srgbClr val="000000"/>
                </a:solidFill>
              </a:rPr>
              <a:t>www.themegallery.com</a:t>
            </a:r>
            <a:endParaRPr lang="en-US" altLang="zh-CN" dirty="0">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367A8C29-4E46-4211-B254-829FC5F46C39}"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7199" name="Picture 37" descr="water"/>
          <p:cNvPicPr>
            <a:picLocks noChangeAspect="1" noChangeArrowheads="1"/>
          </p:cNvPicPr>
          <p:nvPr/>
        </p:nvPicPr>
        <p:blipFill>
          <a:blip r:embed="rId18">
            <a:extLst>
              <a:ext uri="{28A0092B-C50C-407E-A947-70E740481C1C}">
                <a14:useLocalDpi xmlns:a14="http://schemas.microsoft.com/office/drawing/2010/main" val="0"/>
              </a:ext>
            </a:extLst>
          </a:blip>
          <a:srcRect l="22409" t="16374" b="27486"/>
          <a:stretch>
            <a:fillRect/>
          </a:stretch>
        </p:blipFill>
        <p:spPr bwMode="gray">
          <a:xfrm rot="786797">
            <a:off x="6629400" y="-381000"/>
            <a:ext cx="24177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38" descr="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gray">
          <a:xfrm rot="20740733" flipH="1">
            <a:off x="49213" y="5726113"/>
            <a:ext cx="12239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313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7193" name="Rectangle 3"/>
          <p:cNvSpPr>
            <a:spLocks noGrp="1" noChangeArrowheads="1"/>
          </p:cNvSpPr>
          <p:nvPr>
            <p:ph type="body" idx="1"/>
          </p:nvPr>
        </p:nvSpPr>
        <p:spPr bwMode="gray">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r>
              <a:rPr lang="en-US" altLang="zh-CN">
                <a:solidFill>
                  <a:srgbClr val="000000"/>
                </a:solidFill>
              </a:rPr>
              <a:t>www.themegallery.com</a:t>
            </a:r>
            <a:endParaRPr lang="en-US" altLang="zh-CN" dirty="0">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367A8C29-4E46-4211-B254-829FC5F46C39}"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7199" name="Picture 37" descr="water"/>
          <p:cNvPicPr>
            <a:picLocks noChangeAspect="1" noChangeArrowheads="1"/>
          </p:cNvPicPr>
          <p:nvPr/>
        </p:nvPicPr>
        <p:blipFill>
          <a:blip r:embed="rId18">
            <a:extLst>
              <a:ext uri="{28A0092B-C50C-407E-A947-70E740481C1C}">
                <a14:useLocalDpi xmlns:a14="http://schemas.microsoft.com/office/drawing/2010/main" val="0"/>
              </a:ext>
            </a:extLst>
          </a:blip>
          <a:srcRect l="22409" t="16374" b="27486"/>
          <a:stretch>
            <a:fillRect/>
          </a:stretch>
        </p:blipFill>
        <p:spPr bwMode="gray">
          <a:xfrm rot="786797">
            <a:off x="6629400" y="-381000"/>
            <a:ext cx="24177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38" descr="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gray">
          <a:xfrm rot="20740733" flipH="1">
            <a:off x="49213" y="5726113"/>
            <a:ext cx="12239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83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3" name="标题 2"/>
          <p:cNvSpPr>
            <a:spLocks noGrp="1"/>
          </p:cNvSpPr>
          <p:nvPr>
            <p:ph type="title"/>
          </p:nvPr>
        </p:nvSpPr>
        <p:spPr>
          <a:xfrm>
            <a:off x="611560" y="2348880"/>
            <a:ext cx="8229600" cy="927100"/>
          </a:xfrm>
        </p:spPr>
        <p:txBody>
          <a:bodyPr/>
          <a:lstStyle/>
          <a:p>
            <a:pPr algn="ctr"/>
            <a:r>
              <a:rPr lang="zh-CN" altLang="en-US" dirty="0" smtClean="0">
                <a:solidFill>
                  <a:srgbClr val="7030A0"/>
                </a:solidFill>
              </a:rPr>
              <a:t>神经网络基础</a:t>
            </a:r>
            <a:endParaRPr lang="zh-CN" altLang="en-US" dirty="0">
              <a:solidFill>
                <a:srgbClr val="7030A0"/>
              </a:solidFill>
            </a:endParaRPr>
          </a:p>
        </p:txBody>
      </p:sp>
      <p:sp>
        <p:nvSpPr>
          <p:cNvPr id="4" name="TextBox 3"/>
          <p:cNvSpPr txBox="1"/>
          <p:nvPr/>
        </p:nvSpPr>
        <p:spPr>
          <a:xfrm>
            <a:off x="5508104" y="5229200"/>
            <a:ext cx="2952328" cy="523220"/>
          </a:xfrm>
          <a:prstGeom prst="rect">
            <a:avLst/>
          </a:prstGeom>
          <a:noFill/>
        </p:spPr>
        <p:txBody>
          <a:bodyPr wrap="square" rtlCol="0">
            <a:spAutoFit/>
          </a:bodyPr>
          <a:lstStyle/>
          <a:p>
            <a:pPr algn="ctr"/>
            <a:r>
              <a:rPr lang="zh-CN" altLang="en-US" sz="2800" dirty="0" smtClean="0">
                <a:solidFill>
                  <a:srgbClr val="7030A0"/>
                </a:solidFill>
                <a:latin typeface="楷体" pitchFamily="49" charset="-122"/>
                <a:ea typeface="楷体" pitchFamily="49" charset="-122"/>
              </a:rPr>
              <a:t>汇报人：杜玲</a:t>
            </a:r>
            <a:endParaRPr lang="zh-CN" altLang="en-US" sz="2800" dirty="0">
              <a:solidFill>
                <a:srgbClr val="7030A0"/>
              </a:solidFill>
              <a:latin typeface="楷体" pitchFamily="49" charset="-122"/>
              <a:ea typeface="楷体" pitchFamily="49" charset="-122"/>
            </a:endParaRPr>
          </a:p>
        </p:txBody>
      </p:sp>
    </p:spTree>
    <p:extLst>
      <p:ext uri="{BB962C8B-B14F-4D97-AF65-F5344CB8AC3E}">
        <p14:creationId xmlns:p14="http://schemas.microsoft.com/office/powerpoint/2010/main" val="4140733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3.2</a:t>
            </a:r>
            <a:r>
              <a:rPr lang="zh-CN" altLang="en-US" sz="2800" dirty="0" smtClean="0"/>
              <a:t>激活函数</a:t>
            </a:r>
            <a:endParaRPr lang="en-US" altLang="zh-CN" sz="2800" dirty="0" smtClean="0"/>
          </a:p>
        </p:txBody>
      </p:sp>
      <p:pic>
        <p:nvPicPr>
          <p:cNvPr id="4097" name="Picture 1" descr="C:\Users\HASEE\AppData\Roaming\Tencent\Users\970843604\QQ\WinTemp\RichOle\RMF)NF5Q[$[GZV]VXA)Q4H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154" y="1960903"/>
            <a:ext cx="5220072" cy="45638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7293" y="2757110"/>
            <a:ext cx="2444838" cy="1384995"/>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右图分别是以上四种激活函数的图形</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996447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a:t>
            </a:r>
            <a:r>
              <a:rPr lang="zh-CN" altLang="en-US" sz="2800" dirty="0" smtClean="0"/>
              <a:t>人工神经网络</a:t>
            </a:r>
            <a:endParaRPr lang="en-US" altLang="zh-CN" sz="2800" dirty="0" smtClean="0"/>
          </a:p>
        </p:txBody>
      </p:sp>
      <p:sp>
        <p:nvSpPr>
          <p:cNvPr id="2" name="矩形 1"/>
          <p:cNvSpPr/>
          <p:nvPr/>
        </p:nvSpPr>
        <p:spPr>
          <a:xfrm>
            <a:off x="791970" y="2204864"/>
            <a:ext cx="8242856" cy="3785652"/>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生物</a:t>
            </a:r>
            <a:r>
              <a:rPr lang="zh-CN" altLang="en-US" sz="2000" dirty="0">
                <a:latin typeface="微软雅黑" pitchFamily="34" charset="-122"/>
                <a:ea typeface="微软雅黑" pitchFamily="34" charset="-122"/>
              </a:rPr>
              <a:t>神经网络由数以亿计的生物神经元连接而成，而人工神经网络限于物理实现的困难和为了计算简便，是由相对少量的神经元按一定规律构成的网络。</a:t>
            </a:r>
          </a:p>
          <a:p>
            <a:pPr>
              <a:lnSpc>
                <a:spcPct val="150000"/>
              </a:lnSpc>
            </a:pPr>
            <a:r>
              <a:rPr lang="zh-CN" altLang="en-US" sz="2000" dirty="0">
                <a:latin typeface="微软雅黑" pitchFamily="34" charset="-122"/>
                <a:ea typeface="微软雅黑" pitchFamily="34" charset="-122"/>
              </a:rPr>
              <a:t>　　人工神经网络中的神经元常称为节点或处理单元，每个节点均具有相同的结构，其动作在时间上同步。</a:t>
            </a:r>
          </a:p>
          <a:p>
            <a:pPr>
              <a:lnSpc>
                <a:spcPct val="150000"/>
              </a:lnSpc>
            </a:pPr>
            <a:r>
              <a:rPr lang="zh-CN" altLang="en-US" sz="2000" dirty="0">
                <a:latin typeface="微软雅黑" pitchFamily="34" charset="-122"/>
                <a:ea typeface="微软雅黑" pitchFamily="34" charset="-122"/>
              </a:rPr>
              <a:t>　　人工神经网络的模型很多，可以按照不同的方法进行分类。其中常见的两种分类方法是，按网络连接的拓扑结构分类和按网络内部的信息流向分类。</a:t>
            </a:r>
          </a:p>
        </p:txBody>
      </p:sp>
    </p:spTree>
    <p:extLst>
      <p:ext uri="{BB962C8B-B14F-4D97-AF65-F5344CB8AC3E}">
        <p14:creationId xmlns:p14="http://schemas.microsoft.com/office/powerpoint/2010/main" val="1552399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960440"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3.3.1</a:t>
            </a:r>
            <a:r>
              <a:rPr lang="zh-CN" altLang="en-US" sz="2800" dirty="0" smtClean="0"/>
              <a:t>网络拓扑结构类型</a:t>
            </a:r>
            <a:endParaRPr lang="en-US" altLang="zh-CN" sz="2800" dirty="0" smtClean="0"/>
          </a:p>
        </p:txBody>
      </p:sp>
      <p:sp>
        <p:nvSpPr>
          <p:cNvPr id="2" name="矩形 1"/>
          <p:cNvSpPr/>
          <p:nvPr/>
        </p:nvSpPr>
        <p:spPr>
          <a:xfrm>
            <a:off x="827584" y="2202859"/>
            <a:ext cx="3038745" cy="5170646"/>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根据</a:t>
            </a:r>
            <a:r>
              <a:rPr lang="zh-CN" altLang="en-US" sz="2000" dirty="0">
                <a:latin typeface="微软雅黑" pitchFamily="34" charset="-122"/>
                <a:ea typeface="微软雅黑" pitchFamily="34" charset="-122"/>
              </a:rPr>
              <a:t>神经元之间的连接方式，可将神经网络结构分为两大类</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层次型</a:t>
            </a:r>
            <a:r>
              <a:rPr lang="zh-CN" altLang="en-US" sz="2000" dirty="0">
                <a:latin typeface="微软雅黑" pitchFamily="34" charset="-122"/>
                <a:ea typeface="微软雅黑" pitchFamily="34" charset="-122"/>
              </a:rPr>
              <a:t>结构 和</a:t>
            </a:r>
            <a:r>
              <a:rPr lang="zh-CN" altLang="en-US" sz="2000" b="1" dirty="0">
                <a:latin typeface="微软雅黑" pitchFamily="34" charset="-122"/>
                <a:ea typeface="微软雅黑" pitchFamily="34" charset="-122"/>
              </a:rPr>
              <a:t>互连型</a:t>
            </a:r>
            <a:r>
              <a:rPr lang="zh-CN" altLang="en-US" sz="2000" dirty="0">
                <a:latin typeface="微软雅黑" pitchFamily="34" charset="-122"/>
                <a:ea typeface="微软雅黑" pitchFamily="34" charset="-122"/>
              </a:rPr>
              <a:t>结构</a:t>
            </a:r>
            <a:r>
              <a:rPr lang="en-US" altLang="zh-CN" sz="2000" dirty="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50000"/>
              </a:lnSpc>
            </a:pPr>
            <a:r>
              <a:rPr kumimoji="1" lang="zh-CN" altLang="en-US" sz="2000" dirty="0" smtClean="0">
                <a:latin typeface="微软雅黑" pitchFamily="34" charset="-122"/>
                <a:ea typeface="微软雅黑" pitchFamily="34" charset="-122"/>
              </a:rPr>
              <a:t>       层次型</a:t>
            </a:r>
            <a:r>
              <a:rPr kumimoji="1" lang="zh-CN" altLang="en-US" sz="2000" dirty="0">
                <a:latin typeface="微软雅黑" pitchFamily="34" charset="-122"/>
                <a:ea typeface="微软雅黑" pitchFamily="34" charset="-122"/>
              </a:rPr>
              <a:t>结构的神经网络将神经元按功能分成若干层，如输入层、中间层（也称为隐层）和输出层，各层顺序相连，如</a:t>
            </a:r>
            <a:r>
              <a:rPr kumimoji="1" lang="zh-CN" altLang="en-US" sz="2000" dirty="0" smtClean="0">
                <a:latin typeface="微软雅黑" pitchFamily="34" charset="-122"/>
                <a:ea typeface="微软雅黑" pitchFamily="34" charset="-122"/>
              </a:rPr>
              <a:t>图所示：</a:t>
            </a:r>
            <a:endParaRPr kumimoji="1" lang="en-US" altLang="zh-CN" sz="2000" dirty="0" smtClean="0">
              <a:latin typeface="微软雅黑" pitchFamily="34" charset="-122"/>
              <a:ea typeface="微软雅黑" pitchFamily="34" charset="-122"/>
            </a:endParaRPr>
          </a:p>
          <a:p>
            <a:pPr>
              <a:lnSpc>
                <a:spcPct val="150000"/>
              </a:lnSpc>
            </a:pPr>
            <a:endParaRPr kumimoji="1" lang="zh-CN" altLang="en-US" sz="2000" b="1" dirty="0" smtClean="0"/>
          </a:p>
          <a:p>
            <a:pPr>
              <a:lnSpc>
                <a:spcPct val="150000"/>
              </a:lnSpc>
            </a:pPr>
            <a:endParaRPr lang="zh-CN" altLang="en-US" sz="2000" dirty="0">
              <a:latin typeface="微软雅黑" pitchFamily="34" charset="-122"/>
              <a:ea typeface="微软雅黑" pitchFamily="34" charset="-122"/>
            </a:endParaRPr>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564904"/>
            <a:ext cx="5088904"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920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960440"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3.3.1</a:t>
            </a:r>
            <a:r>
              <a:rPr lang="zh-CN" altLang="en-US" sz="2800" dirty="0" smtClean="0"/>
              <a:t>网络拓扑结构类型</a:t>
            </a:r>
            <a:endParaRPr lang="en-US" altLang="zh-CN" sz="2800" dirty="0" smtClean="0"/>
          </a:p>
        </p:txBody>
      </p:sp>
      <p:sp>
        <p:nvSpPr>
          <p:cNvPr id="2" name="矩形 1"/>
          <p:cNvSpPr/>
          <p:nvPr/>
        </p:nvSpPr>
        <p:spPr>
          <a:xfrm>
            <a:off x="827584" y="2202859"/>
            <a:ext cx="7920880" cy="3323987"/>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对于</a:t>
            </a:r>
            <a:r>
              <a:rPr lang="zh-CN" altLang="en-US" sz="2000" dirty="0">
                <a:latin typeface="微软雅黑" pitchFamily="34" charset="-122"/>
                <a:ea typeface="微软雅黑" pitchFamily="34" charset="-122"/>
              </a:rPr>
              <a:t>互连型网络结构，网络中任意两个节点之间都可能存在连接路径，因此根据网络中节点的互连程度将互连型网络结构细分为</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种情况。</a:t>
            </a:r>
          </a:p>
          <a:p>
            <a:pPr>
              <a:lnSpc>
                <a:spcPct val="150000"/>
              </a:lnSpc>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全互连型  </a:t>
            </a:r>
          </a:p>
          <a:p>
            <a:pPr>
              <a:lnSpc>
                <a:spcPct val="150000"/>
              </a:lnSpc>
            </a:pPr>
            <a:r>
              <a:rPr lang="zh-CN" altLang="en-US" sz="2000" dirty="0">
                <a:latin typeface="微软雅黑" pitchFamily="34" charset="-122"/>
                <a:ea typeface="微软雅黑" pitchFamily="34" charset="-122"/>
              </a:rPr>
              <a:t>　　网络中的每个节点均与所有其他节点连接，如</a:t>
            </a:r>
            <a:r>
              <a:rPr lang="zh-CN" altLang="en-US" sz="2000" dirty="0" smtClean="0">
                <a:latin typeface="微软雅黑" pitchFamily="34" charset="-122"/>
                <a:ea typeface="微软雅黑" pitchFamily="34" charset="-122"/>
              </a:rPr>
              <a:t>图所示：</a:t>
            </a:r>
            <a:endParaRPr lang="en-US" altLang="zh-CN" sz="2000" dirty="0" smtClean="0">
              <a:latin typeface="微软雅黑" pitchFamily="34" charset="-122"/>
              <a:ea typeface="微软雅黑" pitchFamily="34" charset="-122"/>
            </a:endParaRPr>
          </a:p>
          <a:p>
            <a:pPr>
              <a:lnSpc>
                <a:spcPct val="150000"/>
              </a:lnSpc>
            </a:pPr>
            <a:endParaRPr kumimoji="1" lang="zh-CN" altLang="en-US" sz="2000" b="1" dirty="0" smtClean="0"/>
          </a:p>
          <a:p>
            <a:pPr>
              <a:lnSpc>
                <a:spcPct val="150000"/>
              </a:lnSpc>
            </a:pPr>
            <a:endParaRPr lang="zh-CN" altLang="en-US" sz="2000" dirty="0">
              <a:latin typeface="微软雅黑" pitchFamily="34" charset="-122"/>
              <a:ea typeface="微软雅黑" pitchFamily="34" charset="-122"/>
            </a:endParaRP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4662012"/>
            <a:ext cx="5152020" cy="207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813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960440"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3.3.1</a:t>
            </a:r>
            <a:r>
              <a:rPr lang="zh-CN" altLang="en-US" sz="2800" dirty="0" smtClean="0"/>
              <a:t>网络拓扑结构类型</a:t>
            </a:r>
            <a:endParaRPr lang="en-US" altLang="zh-CN" sz="2800" dirty="0" smtClean="0"/>
          </a:p>
        </p:txBody>
      </p:sp>
      <p:sp>
        <p:nvSpPr>
          <p:cNvPr id="2" name="矩形 1"/>
          <p:cNvSpPr/>
          <p:nvPr/>
        </p:nvSpPr>
        <p:spPr>
          <a:xfrm>
            <a:off x="683568" y="2190056"/>
            <a:ext cx="4608512" cy="3323987"/>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局部互连型  </a:t>
            </a:r>
          </a:p>
          <a:p>
            <a:pPr>
              <a:lnSpc>
                <a:spcPct val="150000"/>
              </a:lnSpc>
            </a:pPr>
            <a:r>
              <a:rPr lang="zh-CN" altLang="en-US" sz="2000" dirty="0">
                <a:latin typeface="微软雅黑" pitchFamily="34" charset="-122"/>
                <a:ea typeface="微软雅黑" pitchFamily="34" charset="-122"/>
              </a:rPr>
              <a:t>　　网络中的每个节点只与其邻近的节点有连接，如</a:t>
            </a:r>
            <a:r>
              <a:rPr lang="zh-CN" altLang="en-US" sz="2000" dirty="0" smtClean="0">
                <a:latin typeface="微软雅黑" pitchFamily="34" charset="-122"/>
                <a:ea typeface="微软雅黑" pitchFamily="34" charset="-122"/>
              </a:rPr>
              <a:t>图</a:t>
            </a:r>
            <a:r>
              <a:rPr lang="zh-CN" altLang="en-US" sz="2000" dirty="0">
                <a:latin typeface="微软雅黑" pitchFamily="34" charset="-122"/>
                <a:ea typeface="微软雅黑" pitchFamily="34" charset="-122"/>
              </a:rPr>
              <a:t>所示</a:t>
            </a:r>
            <a:r>
              <a:rPr lang="zh-CN" altLang="en-US" sz="2000" dirty="0" smtClean="0">
                <a:latin typeface="微软雅黑" pitchFamily="34" charset="-122"/>
                <a:ea typeface="微软雅黑" pitchFamily="34" charset="-122"/>
              </a:rPr>
              <a:t>：</a:t>
            </a:r>
            <a:endParaRPr kumimoji="1" lang="zh-CN" altLang="en-US" sz="2000" b="1" dirty="0" smtClean="0"/>
          </a:p>
          <a:p>
            <a:pPr>
              <a:lnSpc>
                <a:spcPct val="150000"/>
              </a:lnSpc>
            </a:pP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稀疏连接型  </a:t>
            </a:r>
          </a:p>
          <a:p>
            <a:pPr>
              <a:lnSpc>
                <a:spcPct val="150000"/>
              </a:lnSpc>
            </a:pPr>
            <a:r>
              <a:rPr lang="zh-CN" altLang="en-US" sz="2000" dirty="0">
                <a:latin typeface="微软雅黑" pitchFamily="34" charset="-122"/>
                <a:ea typeface="微软雅黑" pitchFamily="34" charset="-122"/>
              </a:rPr>
              <a:t>　　网络中的节点只与少数相距较远的节点相连。</a:t>
            </a:r>
          </a:p>
          <a:p>
            <a:pPr>
              <a:lnSpc>
                <a:spcPct val="150000"/>
              </a:lnSpc>
            </a:pPr>
            <a:endParaRPr lang="zh-CN" altLang="en-US" sz="2000" dirty="0">
              <a:latin typeface="微软雅黑" pitchFamily="34" charset="-122"/>
              <a:ea typeface="微软雅黑" pitchFamily="34" charset="-122"/>
            </a:endParaRPr>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874" y="2272016"/>
            <a:ext cx="3524232" cy="32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04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338763"/>
            <a:ext cx="3960440"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3.3.2</a:t>
            </a:r>
            <a:r>
              <a:rPr lang="zh-CN" altLang="en-US" sz="2800" dirty="0" smtClean="0"/>
              <a:t>网络信息流向类型</a:t>
            </a:r>
            <a:endParaRPr lang="en-US" altLang="zh-CN" sz="2800" dirty="0" smtClean="0"/>
          </a:p>
        </p:txBody>
      </p:sp>
      <p:sp>
        <p:nvSpPr>
          <p:cNvPr id="2" name="矩形 1"/>
          <p:cNvSpPr/>
          <p:nvPr/>
        </p:nvSpPr>
        <p:spPr>
          <a:xfrm>
            <a:off x="827584" y="2202859"/>
            <a:ext cx="7920880" cy="1015663"/>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a:t>
            </a:r>
            <a:endParaRPr kumimoji="1" lang="zh-CN" altLang="en-US" sz="2000" b="1" dirty="0" smtClean="0"/>
          </a:p>
          <a:p>
            <a:pPr>
              <a:lnSpc>
                <a:spcPct val="150000"/>
              </a:lnSpc>
            </a:pPr>
            <a:endParaRPr lang="zh-CN" altLang="en-US" sz="2000" dirty="0">
              <a:latin typeface="微软雅黑" pitchFamily="34" charset="-122"/>
              <a:ea typeface="微软雅黑" pitchFamily="34" charset="-122"/>
            </a:endParaRPr>
          </a:p>
        </p:txBody>
      </p:sp>
      <p:sp>
        <p:nvSpPr>
          <p:cNvPr id="3" name="矩形 2"/>
          <p:cNvSpPr/>
          <p:nvPr/>
        </p:nvSpPr>
        <p:spPr>
          <a:xfrm>
            <a:off x="611560" y="1981826"/>
            <a:ext cx="8352928" cy="5493812"/>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从</a:t>
            </a:r>
            <a:r>
              <a:rPr lang="zh-CN" altLang="en-US" sz="1600" dirty="0">
                <a:latin typeface="微软雅黑" pitchFamily="34" charset="-122"/>
                <a:ea typeface="微软雅黑" pitchFamily="34" charset="-122"/>
              </a:rPr>
              <a:t>神经网络内部信息传递方向来分，可分为两种类型：</a:t>
            </a:r>
            <a:r>
              <a:rPr lang="zh-CN" altLang="en-US" sz="1600" b="1" dirty="0">
                <a:latin typeface="微软雅黑" pitchFamily="34" charset="-122"/>
                <a:ea typeface="微软雅黑" pitchFamily="34" charset="-122"/>
              </a:rPr>
              <a:t>前馈型网络</a:t>
            </a:r>
            <a:r>
              <a:rPr lang="zh-CN" altLang="en-US" sz="1600" dirty="0">
                <a:latin typeface="微软雅黑" pitchFamily="34" charset="-122"/>
                <a:ea typeface="微软雅黑" pitchFamily="34" charset="-122"/>
              </a:rPr>
              <a:t>和</a:t>
            </a:r>
            <a:r>
              <a:rPr lang="zh-CN" altLang="en-US" sz="1600" b="1" dirty="0">
                <a:latin typeface="微软雅黑" pitchFamily="34" charset="-122"/>
                <a:ea typeface="微软雅黑" pitchFamily="34" charset="-122"/>
              </a:rPr>
              <a:t>反馈型网络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单纯</a:t>
            </a:r>
            <a:r>
              <a:rPr lang="zh-CN" altLang="en-US" sz="1600" b="1" dirty="0">
                <a:latin typeface="微软雅黑" pitchFamily="34" charset="-122"/>
                <a:ea typeface="微软雅黑" pitchFamily="34" charset="-122"/>
              </a:rPr>
              <a:t>前馈型网络</a:t>
            </a:r>
            <a:r>
              <a:rPr lang="zh-CN" altLang="en-US" sz="1600" dirty="0">
                <a:latin typeface="微软雅黑" pitchFamily="34" charset="-122"/>
                <a:ea typeface="微软雅黑" pitchFamily="34" charset="-122"/>
              </a:rPr>
              <a:t>的结构</a:t>
            </a:r>
            <a:r>
              <a:rPr lang="zh-CN" altLang="en-US" sz="1600" dirty="0" smtClean="0">
                <a:latin typeface="微软雅黑" pitchFamily="34" charset="-122"/>
                <a:ea typeface="微软雅黑" pitchFamily="34" charset="-122"/>
              </a:rPr>
              <a:t>特点分层</a:t>
            </a:r>
            <a:r>
              <a:rPr lang="zh-CN" altLang="en-US" sz="1600" dirty="0">
                <a:latin typeface="微软雅黑" pitchFamily="34" charset="-122"/>
                <a:ea typeface="微软雅黑" pitchFamily="34" charset="-122"/>
              </a:rPr>
              <a:t>网络完全相同，前馈是因信息处理的方向是从输入层到各隐层再到输出层逐层进行而得名。</a:t>
            </a:r>
          </a:p>
          <a:p>
            <a:pPr>
              <a:lnSpc>
                <a:spcPct val="150000"/>
              </a:lnSpc>
            </a:pPr>
            <a:r>
              <a:rPr lang="zh-CN" altLang="en-US" sz="1600" dirty="0">
                <a:latin typeface="微软雅黑" pitchFamily="34" charset="-122"/>
                <a:ea typeface="微软雅黑" pitchFamily="34" charset="-122"/>
              </a:rPr>
              <a:t>　　从信息处理能力看，网络中的节点可分为两种：一种是输入节点，只负责引入信息后向前传递给第一隐层；另一种是具有处理能力的节点，包括各隐层和输出层节点。在前馈型网络中，一层的输出是下一层的输入，信息的处理具有逐层传递进行的方向性，一般不存在反馈环路。</a:t>
            </a:r>
          </a:p>
          <a:p>
            <a:pPr>
              <a:lnSpc>
                <a:spcPct val="150000"/>
              </a:lnSpc>
            </a:pPr>
            <a:r>
              <a:rPr lang="zh-CN" altLang="en-US" sz="1600" dirty="0">
                <a:latin typeface="微软雅黑" pitchFamily="34" charset="-122"/>
                <a:ea typeface="微软雅黑" pitchFamily="34" charset="-122"/>
              </a:rPr>
              <a:t>　　这类前馈型网络很容易串联起来建立多层前馈网络。</a:t>
            </a:r>
          </a:p>
          <a:p>
            <a:pPr>
              <a:lnSpc>
                <a:spcPct val="150000"/>
              </a:lnSpc>
            </a:pPr>
            <a:r>
              <a:rPr lang="zh-CN" altLang="en-US" sz="1600"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多层前馈网络</a:t>
            </a:r>
            <a:r>
              <a:rPr lang="zh-CN" altLang="en-US" sz="1600" dirty="0">
                <a:latin typeface="微软雅黑" pitchFamily="34" charset="-122"/>
                <a:ea typeface="微软雅黑" pitchFamily="34" charset="-122"/>
              </a:rPr>
              <a:t>可以看成是一个有向无环路的网络。其中输入层记为网络的第一层，第一个隐层记为网络的第二层，其余类推。</a:t>
            </a:r>
          </a:p>
          <a:p>
            <a:pPr>
              <a:lnSpc>
                <a:spcPct val="150000"/>
              </a:lnSpc>
            </a:pPr>
            <a:r>
              <a:rPr lang="zh-CN" altLang="en-US" sz="1600" dirty="0">
                <a:latin typeface="微软雅黑" pitchFamily="34" charset="-122"/>
                <a:ea typeface="微软雅黑" pitchFamily="34" charset="-122"/>
              </a:rPr>
              <a:t>　　所以，当提到具有单层计算神经元的网络时，指的应是一个两层前馈网络（输入层和输出层），当提到具有单隐层的网络时，指的应是一个三层前馈网络（输入层、隐层和输出层）。</a:t>
            </a:r>
          </a:p>
          <a:p>
            <a:endParaRPr lang="zh-CN" alt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97015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338763"/>
            <a:ext cx="3960440"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3.3.2</a:t>
            </a:r>
            <a:r>
              <a:rPr lang="zh-CN" altLang="en-US" sz="2800" dirty="0" smtClean="0"/>
              <a:t>网络信息流向类型</a:t>
            </a:r>
            <a:endParaRPr lang="en-US" altLang="zh-CN" sz="2800" dirty="0" smtClean="0"/>
          </a:p>
        </p:txBody>
      </p:sp>
      <p:sp>
        <p:nvSpPr>
          <p:cNvPr id="2" name="矩形 1"/>
          <p:cNvSpPr/>
          <p:nvPr/>
        </p:nvSpPr>
        <p:spPr>
          <a:xfrm>
            <a:off x="827584" y="2202859"/>
            <a:ext cx="7920880" cy="1015663"/>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     </a:t>
            </a:r>
            <a:endParaRPr kumimoji="1" lang="zh-CN" altLang="en-US" sz="2000" b="1" dirty="0" smtClean="0"/>
          </a:p>
          <a:p>
            <a:pPr>
              <a:lnSpc>
                <a:spcPct val="150000"/>
              </a:lnSpc>
            </a:pPr>
            <a:endParaRPr lang="zh-CN" altLang="en-US" sz="2000" dirty="0">
              <a:latin typeface="微软雅黑" pitchFamily="34" charset="-122"/>
              <a:ea typeface="微软雅黑" pitchFamily="34" charset="-122"/>
            </a:endParaRPr>
          </a:p>
        </p:txBody>
      </p:sp>
      <p:sp>
        <p:nvSpPr>
          <p:cNvPr id="3" name="矩形 2"/>
          <p:cNvSpPr/>
          <p:nvPr/>
        </p:nvSpPr>
        <p:spPr>
          <a:xfrm>
            <a:off x="611560" y="1981826"/>
            <a:ext cx="8352928" cy="3554819"/>
          </a:xfrm>
          <a:prstGeom prst="rect">
            <a:avLst/>
          </a:prstGeom>
        </p:spPr>
        <p:txBody>
          <a:bodyPr wrap="square">
            <a:spAutoFit/>
          </a:bodyPr>
          <a:lstStyle/>
          <a:p>
            <a:pPr>
              <a:lnSpc>
                <a:spcPct val="150000"/>
              </a:lnSpc>
            </a:pPr>
            <a:r>
              <a:rPr lang="zh-CN" altLang="en-US" b="1" dirty="0" smtClean="0">
                <a:latin typeface="微软雅黑" pitchFamily="34" charset="-122"/>
                <a:ea typeface="微软雅黑" pitchFamily="34" charset="-122"/>
              </a:rPr>
              <a:t>       单纯</a:t>
            </a:r>
            <a:r>
              <a:rPr lang="zh-CN" altLang="en-US" b="1" dirty="0">
                <a:latin typeface="微软雅黑" pitchFamily="34" charset="-122"/>
                <a:ea typeface="微软雅黑" pitchFamily="34" charset="-122"/>
              </a:rPr>
              <a:t>反馈型网络</a:t>
            </a:r>
            <a:r>
              <a:rPr lang="zh-CN" altLang="en-US" dirty="0">
                <a:latin typeface="微软雅黑" pitchFamily="34" charset="-122"/>
                <a:ea typeface="微软雅黑" pitchFamily="34" charset="-122"/>
              </a:rPr>
              <a:t>的结构特点</a:t>
            </a:r>
            <a:r>
              <a:rPr lang="zh-CN" altLang="en-US" dirty="0" smtClean="0">
                <a:latin typeface="微软雅黑" pitchFamily="34" charset="-122"/>
                <a:ea typeface="微软雅黑" pitchFamily="34" charset="-122"/>
              </a:rPr>
              <a:t>与全互联型的</a:t>
            </a:r>
            <a:r>
              <a:rPr lang="zh-CN" altLang="en-US" dirty="0">
                <a:latin typeface="微软雅黑" pitchFamily="34" charset="-122"/>
                <a:ea typeface="微软雅黑" pitchFamily="34" charset="-122"/>
              </a:rPr>
              <a:t>网络结构完全相同，称为反馈网络是指其信息流向的特点。</a:t>
            </a:r>
          </a:p>
          <a:p>
            <a:pPr>
              <a:lnSpc>
                <a:spcPct val="150000"/>
              </a:lnSpc>
            </a:pPr>
            <a:r>
              <a:rPr lang="zh-CN" altLang="en-US" dirty="0">
                <a:latin typeface="微软雅黑" pitchFamily="34" charset="-122"/>
                <a:ea typeface="微软雅黑" pitchFamily="34" charset="-122"/>
              </a:rPr>
              <a:t>　　在反馈网络中所有节点都具有信息处理功能，而且每个节点既可以从外界接受输入，同时又可以向外界输出</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单</a:t>
            </a:r>
            <a:r>
              <a:rPr lang="zh-CN" altLang="en-US" dirty="0">
                <a:latin typeface="微软雅黑" pitchFamily="34" charset="-122"/>
                <a:ea typeface="微软雅黑" pitchFamily="34" charset="-122"/>
              </a:rPr>
              <a:t>层全互连结构网络是一种典型的反馈型网络，可以</a:t>
            </a:r>
            <a:r>
              <a:rPr lang="zh-CN" altLang="en-US" dirty="0" smtClean="0">
                <a:latin typeface="微软雅黑" pitchFamily="34" charset="-122"/>
                <a:ea typeface="微软雅黑" pitchFamily="34" charset="-122"/>
              </a:rPr>
              <a:t>用下图所</a:t>
            </a:r>
            <a:r>
              <a:rPr lang="zh-CN" altLang="en-US" dirty="0">
                <a:latin typeface="微软雅黑" pitchFamily="34" charset="-122"/>
                <a:ea typeface="微软雅黑" pitchFamily="34" charset="-122"/>
              </a:rPr>
              <a:t>示的</a:t>
            </a:r>
            <a:r>
              <a:rPr lang="zh-CN" altLang="en-US" dirty="0" smtClean="0">
                <a:latin typeface="微软雅黑" pitchFamily="34" charset="-122"/>
                <a:ea typeface="微软雅黑" pitchFamily="34" charset="-122"/>
              </a:rPr>
              <a:t>完全无向图</a:t>
            </a:r>
            <a:r>
              <a:rPr lang="zh-CN" altLang="en-US" dirty="0">
                <a:latin typeface="微软雅黑" pitchFamily="34" charset="-122"/>
                <a:ea typeface="微软雅黑" pitchFamily="34" charset="-122"/>
              </a:rPr>
              <a:t>表示。</a:t>
            </a:r>
          </a:p>
          <a:p>
            <a:pPr>
              <a:lnSpc>
                <a:spcPct val="150000"/>
              </a:lnSpc>
            </a:pPr>
            <a:endParaRPr lang="zh-CN" altLang="en-US"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258706"/>
            <a:ext cx="3236987" cy="2563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815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4</a:t>
            </a:r>
            <a:r>
              <a:rPr lang="en-US" altLang="zh-CN" dirty="0" smtClean="0"/>
              <a:t>.</a:t>
            </a:r>
            <a:r>
              <a:rPr lang="zh-CN" altLang="en-US" dirty="0" smtClean="0"/>
              <a:t>应用领域及前景</a:t>
            </a:r>
            <a:endParaRPr lang="en-US" altLang="zh-CN" dirty="0" smtClean="0"/>
          </a:p>
        </p:txBody>
      </p:sp>
      <p:sp>
        <p:nvSpPr>
          <p:cNvPr id="8" name="TextBox 7"/>
          <p:cNvSpPr txBox="1"/>
          <p:nvPr/>
        </p:nvSpPr>
        <p:spPr>
          <a:xfrm>
            <a:off x="758507" y="1268760"/>
            <a:ext cx="7463916" cy="4662815"/>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      神经网络</a:t>
            </a:r>
            <a:r>
              <a:rPr lang="zh-CN" altLang="en-US" dirty="0">
                <a:latin typeface="微软雅黑" pitchFamily="34" charset="-122"/>
                <a:ea typeface="微软雅黑" pitchFamily="34" charset="-122"/>
              </a:rPr>
              <a:t>以其独特的结构和处理信息的方法，在许多实际应用领域中取得了显著的成效，主要应用如下：    </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(1) </a:t>
            </a:r>
            <a:r>
              <a:rPr lang="zh-CN" altLang="en-US" dirty="0" smtClean="0">
                <a:latin typeface="微软雅黑" pitchFamily="34" charset="-122"/>
                <a:ea typeface="微软雅黑" pitchFamily="34" charset="-122"/>
              </a:rPr>
              <a:t>图像处理；</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信号处理；</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模式识别；</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(4) </a:t>
            </a:r>
            <a:r>
              <a:rPr lang="zh-CN" altLang="en-US" dirty="0" smtClean="0">
                <a:latin typeface="微软雅黑" pitchFamily="34" charset="-122"/>
                <a:ea typeface="微软雅黑" pitchFamily="34" charset="-122"/>
              </a:rPr>
              <a:t>机器人控制；</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5) </a:t>
            </a:r>
            <a:r>
              <a:rPr lang="zh-CN" altLang="en-US" dirty="0">
                <a:latin typeface="微软雅黑" pitchFamily="34" charset="-122"/>
                <a:ea typeface="微软雅黑" pitchFamily="34" charset="-122"/>
              </a:rPr>
              <a:t>卫生保健、</a:t>
            </a:r>
            <a:r>
              <a:rPr lang="zh-CN" altLang="en-US" dirty="0" smtClean="0">
                <a:latin typeface="微软雅黑" pitchFamily="34" charset="-122"/>
                <a:ea typeface="微软雅黑" pitchFamily="34" charset="-122"/>
              </a:rPr>
              <a:t>医疗；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(6) </a:t>
            </a:r>
            <a:r>
              <a:rPr lang="zh-CN" altLang="en-US" dirty="0" smtClean="0">
                <a:latin typeface="微软雅黑" pitchFamily="34" charset="-122"/>
                <a:ea typeface="微软雅黑" pitchFamily="34" charset="-122"/>
              </a:rPr>
              <a:t>焊接领域；</a:t>
            </a:r>
            <a:endParaRPr lang="en-US" altLang="zh-CN" dirty="0" smtClean="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(7) </a:t>
            </a:r>
            <a:r>
              <a:rPr lang="zh-CN" altLang="en-US" dirty="0" smtClean="0">
                <a:latin typeface="微软雅黑" pitchFamily="34" charset="-122"/>
                <a:ea typeface="微软雅黑" pitchFamily="34" charset="-122"/>
              </a:rPr>
              <a:t>经济；</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8) </a:t>
            </a:r>
            <a:r>
              <a:rPr lang="zh-CN" altLang="en-US" dirty="0">
                <a:latin typeface="微软雅黑" pitchFamily="34" charset="-122"/>
                <a:ea typeface="微软雅黑" pitchFamily="34" charset="-122"/>
              </a:rPr>
              <a:t>另外，在数据挖掘、电力系统、交通、军事、矿业、农业和气象等方面亦有应用。</a:t>
            </a:r>
          </a:p>
        </p:txBody>
      </p:sp>
    </p:spTree>
    <p:extLst>
      <p:ext uri="{BB962C8B-B14F-4D97-AF65-F5344CB8AC3E}">
        <p14:creationId xmlns:p14="http://schemas.microsoft.com/office/powerpoint/2010/main" val="982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4</a:t>
            </a:r>
            <a:r>
              <a:rPr lang="en-US" altLang="zh-CN" dirty="0" smtClean="0"/>
              <a:t>.</a:t>
            </a:r>
            <a:r>
              <a:rPr lang="zh-CN" altLang="en-US" dirty="0" smtClean="0"/>
              <a:t>应用领域及前景</a:t>
            </a:r>
            <a:endParaRPr lang="en-US" altLang="zh-CN" dirty="0" smtClean="0"/>
          </a:p>
        </p:txBody>
      </p:sp>
      <p:sp>
        <p:nvSpPr>
          <p:cNvPr id="8" name="TextBox 7"/>
          <p:cNvSpPr txBox="1"/>
          <p:nvPr/>
        </p:nvSpPr>
        <p:spPr>
          <a:xfrm>
            <a:off x="874440" y="1844824"/>
            <a:ext cx="7463916" cy="3782895"/>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       神经网络虽已在许多领域应用中取得了广泛的成功，但其发展还不十分成熟，还有一些问题 需进一步研究。比如：神经计算的基础理论框架以及生理层面的研究仍需深入；新的模型和 结构的研究；神经网络的可理解性问题；神经网络技术与其他技术更好的结合等。</a:t>
            </a:r>
          </a:p>
          <a:p>
            <a:pPr>
              <a:lnSpc>
                <a:spcPct val="150000"/>
              </a:lnSpc>
            </a:pPr>
            <a:r>
              <a:rPr lang="zh-CN" altLang="en-US" dirty="0" smtClean="0">
                <a:latin typeface="微软雅黑" pitchFamily="34" charset="-122"/>
                <a:ea typeface="微软雅黑" pitchFamily="34" charset="-122"/>
              </a:rPr>
              <a:t>       今后</a:t>
            </a:r>
            <a:r>
              <a:rPr lang="zh-CN" altLang="en-US" dirty="0">
                <a:latin typeface="微软雅黑" pitchFamily="34" charset="-122"/>
                <a:ea typeface="微软雅黑" pitchFamily="34" charset="-122"/>
              </a:rPr>
              <a:t>的研究应在充分利用神经网络优点的基础上，关注各个领域的新方法、新技术，发现它 们之间的结合点，取长补短，并进行有效的融合，从而获得比单一方法更好的效果。除此之 外，还应当加强神经网络基础理论方面的研究和在实际应用方面的研究，使其在工程应用</a:t>
            </a:r>
            <a:r>
              <a:rPr lang="zh-CN" altLang="en-US" dirty="0" smtClean="0">
                <a:latin typeface="微软雅黑" pitchFamily="34" charset="-122"/>
                <a:ea typeface="微软雅黑" pitchFamily="34" charset="-122"/>
              </a:rPr>
              <a:t>中进一步</a:t>
            </a:r>
            <a:r>
              <a:rPr lang="zh-CN" altLang="en-US" dirty="0">
                <a:latin typeface="微软雅黑" pitchFamily="34" charset="-122"/>
                <a:ea typeface="微软雅黑" pitchFamily="34" charset="-122"/>
              </a:rPr>
              <a:t>发挥越来越大的作用，应用领域越来越广，应用水平越来越</a:t>
            </a:r>
            <a:r>
              <a:rPr lang="zh-CN" altLang="en-US" dirty="0" smtClean="0">
                <a:latin typeface="微软雅黑" pitchFamily="34" charset="-122"/>
                <a:ea typeface="微软雅黑" pitchFamily="34" charset="-122"/>
              </a:rPr>
              <a:t>高</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592398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3" name="标题 2"/>
          <p:cNvSpPr>
            <a:spLocks noGrp="1"/>
          </p:cNvSpPr>
          <p:nvPr>
            <p:ph type="title"/>
          </p:nvPr>
        </p:nvSpPr>
        <p:spPr>
          <a:xfrm>
            <a:off x="539552" y="2780928"/>
            <a:ext cx="8229600" cy="927100"/>
          </a:xfrm>
        </p:spPr>
        <p:txBody>
          <a:bodyPr/>
          <a:lstStyle/>
          <a:p>
            <a:pPr algn="ctr"/>
            <a:r>
              <a:rPr lang="en-US" altLang="zh-CN" sz="6600" dirty="0" smtClean="0">
                <a:solidFill>
                  <a:srgbClr val="7030A0"/>
                </a:solidFill>
                <a:latin typeface="华文楷体" pitchFamily="2" charset="-122"/>
                <a:ea typeface="华文楷体" pitchFamily="2" charset="-122"/>
              </a:rPr>
              <a:t>Thank   You</a:t>
            </a:r>
            <a:endParaRPr lang="zh-CN" altLang="en-US" sz="6600" dirty="0">
              <a:solidFill>
                <a:srgbClr val="7030A0"/>
              </a:solidFill>
              <a:latin typeface="华文楷体" pitchFamily="2" charset="-122"/>
              <a:ea typeface="华文楷体" pitchFamily="2" charset="-122"/>
            </a:endParaRPr>
          </a:p>
        </p:txBody>
      </p:sp>
    </p:spTree>
    <p:extLst>
      <p:ext uri="{BB962C8B-B14F-4D97-AF65-F5344CB8AC3E}">
        <p14:creationId xmlns:p14="http://schemas.microsoft.com/office/powerpoint/2010/main" val="1315431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zh-CN" smtClean="0">
                <a:ea typeface="宋体" charset="-122"/>
              </a:rPr>
              <a:t>Contents</a:t>
            </a:r>
            <a:endParaRPr lang="en-US" altLang="zh-CN" smtClean="0">
              <a:solidFill>
                <a:schemeClr val="accent1"/>
              </a:solidFill>
              <a:ea typeface="宋体" charset="-122"/>
            </a:endParaRPr>
          </a:p>
        </p:txBody>
      </p:sp>
      <p:grpSp>
        <p:nvGrpSpPr>
          <p:cNvPr id="24579" name="Group 3"/>
          <p:cNvGrpSpPr>
            <a:grpSpLocks/>
          </p:cNvGrpSpPr>
          <p:nvPr/>
        </p:nvGrpSpPr>
        <p:grpSpPr bwMode="auto">
          <a:xfrm>
            <a:off x="1828800" y="2024063"/>
            <a:ext cx="5410200" cy="665162"/>
            <a:chOff x="1152" y="1275"/>
            <a:chExt cx="3408" cy="419"/>
          </a:xfrm>
        </p:grpSpPr>
        <p:grpSp>
          <p:nvGrpSpPr>
            <p:cNvPr id="24605" name="Group 4"/>
            <p:cNvGrpSpPr>
              <a:grpSpLocks/>
            </p:cNvGrpSpPr>
            <p:nvPr/>
          </p:nvGrpSpPr>
          <p:grpSpPr bwMode="auto">
            <a:xfrm>
              <a:off x="1152" y="1275"/>
              <a:ext cx="480" cy="419"/>
              <a:chOff x="1110" y="2656"/>
              <a:chExt cx="1549" cy="1351"/>
            </a:xfrm>
          </p:grpSpPr>
          <p:sp>
            <p:nvSpPr>
              <p:cNvPr id="24609"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610"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6087" name="AutoShape 7"/>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24606" name="Line 8"/>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607" name="Text Box 9"/>
            <p:cNvSpPr txBox="1">
              <a:spLocks noChangeArrowheads="1"/>
            </p:cNvSpPr>
            <p:nvPr/>
          </p:nvSpPr>
          <p:spPr bwMode="auto">
            <a:xfrm>
              <a:off x="2008" y="1326"/>
              <a:ext cx="192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zh-CN" altLang="en-US" sz="3200" dirty="0" smtClean="0"/>
                <a:t>神经网络发展史</a:t>
              </a:r>
              <a:endParaRPr lang="en-US" altLang="zh-CN" sz="3200" dirty="0" smtClean="0"/>
            </a:p>
          </p:txBody>
        </p:sp>
        <p:sp>
          <p:nvSpPr>
            <p:cNvPr id="24608" name="Text Box 10"/>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base">
                <a:spcBef>
                  <a:spcPct val="0"/>
                </a:spcBef>
                <a:spcAft>
                  <a:spcPct val="0"/>
                </a:spcAft>
              </a:pPr>
              <a:r>
                <a:rPr lang="en-US" altLang="zh-CN" sz="2400" b="1" dirty="0" smtClean="0">
                  <a:solidFill>
                    <a:srgbClr val="FDF58D"/>
                  </a:solidFill>
                </a:rPr>
                <a:t>1</a:t>
              </a:r>
            </a:p>
          </p:txBody>
        </p:sp>
      </p:grpSp>
      <p:grpSp>
        <p:nvGrpSpPr>
          <p:cNvPr id="24580" name="Group 11"/>
          <p:cNvGrpSpPr>
            <a:grpSpLocks/>
          </p:cNvGrpSpPr>
          <p:nvPr/>
        </p:nvGrpSpPr>
        <p:grpSpPr bwMode="auto">
          <a:xfrm>
            <a:off x="1828800" y="2938463"/>
            <a:ext cx="5410200" cy="665162"/>
            <a:chOff x="1152" y="1851"/>
            <a:chExt cx="3408" cy="419"/>
          </a:xfrm>
        </p:grpSpPr>
        <p:grpSp>
          <p:nvGrpSpPr>
            <p:cNvPr id="24598" name="Group 12"/>
            <p:cNvGrpSpPr>
              <a:grpSpLocks/>
            </p:cNvGrpSpPr>
            <p:nvPr/>
          </p:nvGrpSpPr>
          <p:grpSpPr bwMode="auto">
            <a:xfrm>
              <a:off x="1152" y="1851"/>
              <a:ext cx="480" cy="419"/>
              <a:chOff x="3174" y="2656"/>
              <a:chExt cx="1549" cy="1351"/>
            </a:xfrm>
          </p:grpSpPr>
          <p:sp>
            <p:nvSpPr>
              <p:cNvPr id="24602" name="AutoShape 1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603" name="AutoShape 1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6095" name="AutoShape 15"/>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24599" name="Line 1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600" name="Text Box 17"/>
            <p:cNvSpPr txBox="1">
              <a:spLocks noChangeArrowheads="1"/>
            </p:cNvSpPr>
            <p:nvPr/>
          </p:nvSpPr>
          <p:spPr bwMode="auto">
            <a:xfrm>
              <a:off x="2109" y="1901"/>
              <a:ext cx="166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zh-CN" altLang="en-US" sz="3200" dirty="0"/>
                <a:t>生物</a:t>
              </a:r>
              <a:r>
                <a:rPr lang="zh-CN" altLang="en-US" sz="3200" dirty="0" smtClean="0"/>
                <a:t>神经网络</a:t>
              </a:r>
              <a:endParaRPr lang="en-US" altLang="zh-CN" sz="3200" dirty="0"/>
            </a:p>
          </p:txBody>
        </p:sp>
        <p:sp>
          <p:nvSpPr>
            <p:cNvPr id="24601" name="Text Box 18"/>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base">
                <a:spcBef>
                  <a:spcPct val="0"/>
                </a:spcBef>
                <a:spcAft>
                  <a:spcPct val="0"/>
                </a:spcAft>
              </a:pPr>
              <a:r>
                <a:rPr lang="en-US" altLang="zh-CN" sz="2400" b="1" smtClean="0">
                  <a:solidFill>
                    <a:srgbClr val="FDF58D"/>
                  </a:solidFill>
                </a:rPr>
                <a:t>2</a:t>
              </a:r>
            </a:p>
          </p:txBody>
        </p:sp>
      </p:grpSp>
      <p:grpSp>
        <p:nvGrpSpPr>
          <p:cNvPr id="24581" name="Group 19"/>
          <p:cNvGrpSpPr>
            <a:grpSpLocks/>
          </p:cNvGrpSpPr>
          <p:nvPr/>
        </p:nvGrpSpPr>
        <p:grpSpPr bwMode="auto">
          <a:xfrm>
            <a:off x="1828800" y="3830638"/>
            <a:ext cx="5410200" cy="665162"/>
            <a:chOff x="1152" y="2413"/>
            <a:chExt cx="3408" cy="419"/>
          </a:xfrm>
        </p:grpSpPr>
        <p:grpSp>
          <p:nvGrpSpPr>
            <p:cNvPr id="24591" name="Group 20"/>
            <p:cNvGrpSpPr>
              <a:grpSpLocks/>
            </p:cNvGrpSpPr>
            <p:nvPr/>
          </p:nvGrpSpPr>
          <p:grpSpPr bwMode="auto">
            <a:xfrm>
              <a:off x="1152" y="2413"/>
              <a:ext cx="480" cy="419"/>
              <a:chOff x="1110" y="2656"/>
              <a:chExt cx="1549" cy="1351"/>
            </a:xfrm>
          </p:grpSpPr>
          <p:sp>
            <p:nvSpPr>
              <p:cNvPr id="24595" name="AutoShape 2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596" name="AutoShape 2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6103" name="AutoShape 23"/>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24592" name="Line 24"/>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593" name="Text Box 25"/>
            <p:cNvSpPr txBox="1">
              <a:spLocks noChangeArrowheads="1"/>
            </p:cNvSpPr>
            <p:nvPr/>
          </p:nvSpPr>
          <p:spPr bwMode="auto">
            <a:xfrm>
              <a:off x="2098" y="2429"/>
              <a:ext cx="166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0" algn="ctr" eaLnBrk="1" fontAlgn="base" hangingPunct="1">
                <a:spcBef>
                  <a:spcPct val="0"/>
                </a:spcBef>
                <a:spcAft>
                  <a:spcPct val="0"/>
                </a:spcAft>
              </a:pPr>
              <a:r>
                <a:rPr lang="zh-CN" altLang="en-US" sz="3200" dirty="0" smtClean="0">
                  <a:solidFill>
                    <a:srgbClr val="000000"/>
                  </a:solidFill>
                  <a:latin typeface="Arial"/>
                  <a:ea typeface="+mn-ea"/>
                </a:rPr>
                <a:t>人工神经网络</a:t>
              </a:r>
              <a:endParaRPr lang="en-US" altLang="zh-CN" sz="3200" dirty="0">
                <a:solidFill>
                  <a:srgbClr val="000000"/>
                </a:solidFill>
                <a:latin typeface="Arial"/>
                <a:ea typeface="+mn-ea"/>
              </a:endParaRPr>
            </a:p>
          </p:txBody>
        </p:sp>
        <p:sp>
          <p:nvSpPr>
            <p:cNvPr id="24594" name="Text Box 26"/>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base">
                <a:spcBef>
                  <a:spcPct val="0"/>
                </a:spcBef>
                <a:spcAft>
                  <a:spcPct val="0"/>
                </a:spcAft>
              </a:pPr>
              <a:r>
                <a:rPr lang="en-US" altLang="zh-CN" sz="2400" b="1" smtClean="0">
                  <a:solidFill>
                    <a:srgbClr val="FDF58D"/>
                  </a:solidFill>
                </a:rPr>
                <a:t>3</a:t>
              </a:r>
            </a:p>
          </p:txBody>
        </p:sp>
      </p:grpSp>
      <p:grpSp>
        <p:nvGrpSpPr>
          <p:cNvPr id="24582" name="Group 27"/>
          <p:cNvGrpSpPr>
            <a:grpSpLocks/>
          </p:cNvGrpSpPr>
          <p:nvPr/>
        </p:nvGrpSpPr>
        <p:grpSpPr bwMode="auto">
          <a:xfrm>
            <a:off x="1828800" y="4745038"/>
            <a:ext cx="5410200" cy="665162"/>
            <a:chOff x="1152" y="2989"/>
            <a:chExt cx="3408" cy="419"/>
          </a:xfrm>
        </p:grpSpPr>
        <p:grpSp>
          <p:nvGrpSpPr>
            <p:cNvPr id="24584" name="Group 28"/>
            <p:cNvGrpSpPr>
              <a:grpSpLocks/>
            </p:cNvGrpSpPr>
            <p:nvPr/>
          </p:nvGrpSpPr>
          <p:grpSpPr bwMode="auto">
            <a:xfrm>
              <a:off x="1152" y="2989"/>
              <a:ext cx="480" cy="419"/>
              <a:chOff x="3174" y="2656"/>
              <a:chExt cx="1549" cy="1351"/>
            </a:xfrm>
          </p:grpSpPr>
          <p:sp>
            <p:nvSpPr>
              <p:cNvPr id="24588" name="AutoShape 2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589" name="AutoShape 3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6111" name="AutoShape 31"/>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sp>
          <p:nvSpPr>
            <p:cNvPr id="24585" name="Line 32"/>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4586" name="Text Box 33"/>
            <p:cNvSpPr txBox="1">
              <a:spLocks noChangeArrowheads="1"/>
            </p:cNvSpPr>
            <p:nvPr/>
          </p:nvSpPr>
          <p:spPr bwMode="auto">
            <a:xfrm>
              <a:off x="2008" y="3005"/>
              <a:ext cx="192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zh-CN" altLang="en-US" sz="3200" dirty="0" smtClean="0"/>
                <a:t>应用领域及前景</a:t>
              </a:r>
              <a:endParaRPr lang="en-US" altLang="zh-CN" sz="3200" dirty="0"/>
            </a:p>
          </p:txBody>
        </p:sp>
        <p:sp>
          <p:nvSpPr>
            <p:cNvPr id="24587" name="Text Box 34"/>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base">
                <a:spcBef>
                  <a:spcPct val="0"/>
                </a:spcBef>
                <a:spcAft>
                  <a:spcPct val="0"/>
                </a:spcAft>
              </a:pPr>
              <a:r>
                <a:rPr lang="en-US" altLang="zh-CN" sz="2400" b="1" smtClean="0">
                  <a:solidFill>
                    <a:srgbClr val="FDF58D"/>
                  </a:solidFill>
                </a:rPr>
                <a:t>4</a:t>
              </a:r>
            </a:p>
          </p:txBody>
        </p:sp>
      </p:grpSp>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4140733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92028" y="325437"/>
            <a:ext cx="6858000" cy="1074738"/>
          </a:xfrm>
        </p:spPr>
        <p:txBody>
          <a:bodyPr/>
          <a:lstStyle/>
          <a:p>
            <a:pPr algn="ctr"/>
            <a:r>
              <a:rPr lang="en-US" altLang="zh-CN" dirty="0" smtClean="0"/>
              <a:t>1.</a:t>
            </a:r>
            <a:r>
              <a:rPr lang="zh-CN" altLang="en-US" dirty="0" smtClean="0"/>
              <a:t>神经网络发展史</a:t>
            </a:r>
            <a:endParaRPr lang="en-US" altLang="zh-CN" dirty="0" smtClean="0"/>
          </a:p>
        </p:txBody>
      </p:sp>
      <p:pic>
        <p:nvPicPr>
          <p:cNvPr id="44035" name="Picture 3" descr="shadow_1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5495925"/>
            <a:ext cx="234791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shadow_1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5486400"/>
            <a:ext cx="234791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descr="shadow_1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3" y="5495925"/>
            <a:ext cx="234791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38" name="Group 6"/>
          <p:cNvGrpSpPr>
            <a:grpSpLocks/>
          </p:cNvGrpSpPr>
          <p:nvPr/>
        </p:nvGrpSpPr>
        <p:grpSpPr bwMode="auto">
          <a:xfrm>
            <a:off x="5772150" y="2209800"/>
            <a:ext cx="2174875" cy="3379788"/>
            <a:chOff x="3762" y="1166"/>
            <a:chExt cx="1370" cy="2355"/>
          </a:xfrm>
        </p:grpSpPr>
        <p:sp>
          <p:nvSpPr>
            <p:cNvPr id="10" name="AutoShape 7"/>
            <p:cNvSpPr>
              <a:spLocks noChangeArrowheads="1"/>
            </p:cNvSpPr>
            <p:nvPr/>
          </p:nvSpPr>
          <p:spPr bwMode="gray">
            <a:xfrm>
              <a:off x="3762" y="1166"/>
              <a:ext cx="1370" cy="2355"/>
            </a:xfrm>
            <a:prstGeom prst="roundRect">
              <a:avLst>
                <a:gd name="adj" fmla="val 4806"/>
              </a:avLst>
            </a:prstGeom>
            <a:gradFill rotWithShape="1">
              <a:gsLst>
                <a:gs pos="0">
                  <a:schemeClr val="hlink"/>
                </a:gs>
                <a:gs pos="100000">
                  <a:schemeClr val="hlink">
                    <a:gamma/>
                    <a:shade val="54902"/>
                    <a:invGamma/>
                  </a:scheme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chemeClr val="hlink"/>
              </a:extrusionClr>
            </a:sp3d>
          </p:spPr>
          <p:txBody>
            <a:bodyPr wrap="none" anchor="ctr">
              <a:flatTx/>
            </a:bodyPr>
            <a:lstStyle/>
            <a:p>
              <a:pPr fontAlgn="base">
                <a:spcBef>
                  <a:spcPct val="0"/>
                </a:spcBef>
                <a:spcAft>
                  <a:spcPct val="0"/>
                </a:spcAft>
                <a:defRPr/>
              </a:pPr>
              <a:endParaRPr lang="zh-CN" altLang="en-US">
                <a:solidFill>
                  <a:srgbClr val="000000"/>
                </a:solidFill>
                <a:ea typeface="宋体" charset="-122"/>
              </a:endParaRPr>
            </a:p>
          </p:txBody>
        </p:sp>
        <p:sp>
          <p:nvSpPr>
            <p:cNvPr id="44082" name="Line 8"/>
            <p:cNvSpPr>
              <a:spLocks noChangeShapeType="1"/>
            </p:cNvSpPr>
            <p:nvPr/>
          </p:nvSpPr>
          <p:spPr bwMode="gray">
            <a:xfrm>
              <a:off x="3829" y="1176"/>
              <a:ext cx="1246" cy="0"/>
            </a:xfrm>
            <a:prstGeom prst="line">
              <a:avLst/>
            </a:prstGeom>
            <a:noFill/>
            <a:ln w="9525">
              <a:solidFill>
                <a:srgbClr val="F8F8F8">
                  <a:alpha val="25098"/>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83" name="Freeform 9"/>
            <p:cNvSpPr>
              <a:spLocks/>
            </p:cNvSpPr>
            <p:nvPr/>
          </p:nvSpPr>
          <p:spPr bwMode="gray">
            <a:xfrm flipV="1">
              <a:off x="3772" y="3487"/>
              <a:ext cx="1353" cy="30"/>
            </a:xfrm>
            <a:custGeom>
              <a:avLst/>
              <a:gdLst>
                <a:gd name="T0" fmla="*/ 0 w 1318"/>
                <a:gd name="T1" fmla="*/ 30 h 19"/>
                <a:gd name="T2" fmla="*/ 74 w 1318"/>
                <a:gd name="T3" fmla="*/ 0 h 19"/>
                <a:gd name="T4" fmla="*/ 1282 w 1318"/>
                <a:gd name="T5" fmla="*/ 0 h 19"/>
                <a:gd name="T6" fmla="*/ 1353 w 1318"/>
                <a:gd name="T7" fmla="*/ 30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84" name="Freeform 10"/>
            <p:cNvSpPr>
              <a:spLocks/>
            </p:cNvSpPr>
            <p:nvPr/>
          </p:nvSpPr>
          <p:spPr bwMode="gray">
            <a:xfrm>
              <a:off x="3779" y="1169"/>
              <a:ext cx="1336" cy="23"/>
            </a:xfrm>
            <a:custGeom>
              <a:avLst/>
              <a:gdLst>
                <a:gd name="T0" fmla="*/ 0 w 1318"/>
                <a:gd name="T1" fmla="*/ 23 h 19"/>
                <a:gd name="T2" fmla="*/ 73 w 1318"/>
                <a:gd name="T3" fmla="*/ 0 h 19"/>
                <a:gd name="T4" fmla="*/ 1266 w 1318"/>
                <a:gd name="T5" fmla="*/ 0 h 19"/>
                <a:gd name="T6" fmla="*/ 1336 w 1318"/>
                <a:gd name="T7" fmla="*/ 23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44039" name="Group 11"/>
          <p:cNvGrpSpPr>
            <a:grpSpLocks/>
          </p:cNvGrpSpPr>
          <p:nvPr/>
        </p:nvGrpSpPr>
        <p:grpSpPr bwMode="auto">
          <a:xfrm>
            <a:off x="3276600" y="2667000"/>
            <a:ext cx="2174875" cy="2922588"/>
            <a:chOff x="2190" y="1620"/>
            <a:chExt cx="1370" cy="1901"/>
          </a:xfrm>
        </p:grpSpPr>
        <p:sp>
          <p:nvSpPr>
            <p:cNvPr id="15" name="AutoShape 12"/>
            <p:cNvSpPr>
              <a:spLocks noChangeArrowheads="1"/>
            </p:cNvSpPr>
            <p:nvPr/>
          </p:nvSpPr>
          <p:spPr bwMode="gray">
            <a:xfrm>
              <a:off x="2190" y="1620"/>
              <a:ext cx="1370" cy="1901"/>
            </a:xfrm>
            <a:prstGeom prst="roundRect">
              <a:avLst>
                <a:gd name="adj" fmla="val 4806"/>
              </a:avLst>
            </a:prstGeom>
            <a:gradFill rotWithShape="1">
              <a:gsLst>
                <a:gs pos="0">
                  <a:schemeClr val="accent2"/>
                </a:gs>
                <a:gs pos="100000">
                  <a:schemeClr val="accent2">
                    <a:gamma/>
                    <a:shade val="54902"/>
                    <a:invGamma/>
                  </a:scheme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chemeClr val="accent2"/>
              </a:extrusionClr>
            </a:sp3d>
          </p:spPr>
          <p:txBody>
            <a:bodyPr wrap="none" anchor="ctr">
              <a:flatTx/>
            </a:bodyPr>
            <a:lstStyle/>
            <a:p>
              <a:pPr fontAlgn="base">
                <a:spcBef>
                  <a:spcPct val="0"/>
                </a:spcBef>
                <a:spcAft>
                  <a:spcPct val="0"/>
                </a:spcAft>
                <a:defRPr/>
              </a:pPr>
              <a:endParaRPr lang="zh-CN" altLang="en-US">
                <a:solidFill>
                  <a:srgbClr val="000000"/>
                </a:solidFill>
                <a:ea typeface="宋体" charset="-122"/>
              </a:endParaRPr>
            </a:p>
          </p:txBody>
        </p:sp>
        <p:sp>
          <p:nvSpPr>
            <p:cNvPr id="44078" name="Line 13"/>
            <p:cNvSpPr>
              <a:spLocks noChangeShapeType="1"/>
            </p:cNvSpPr>
            <p:nvPr/>
          </p:nvSpPr>
          <p:spPr bwMode="gray">
            <a:xfrm>
              <a:off x="2257" y="1629"/>
              <a:ext cx="1246" cy="0"/>
            </a:xfrm>
            <a:prstGeom prst="line">
              <a:avLst/>
            </a:prstGeom>
            <a:noFill/>
            <a:ln w="9525">
              <a:solidFill>
                <a:srgbClr val="F8F8F8">
                  <a:alpha val="25098"/>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79" name="Freeform 14"/>
            <p:cNvSpPr>
              <a:spLocks/>
            </p:cNvSpPr>
            <p:nvPr/>
          </p:nvSpPr>
          <p:spPr bwMode="gray">
            <a:xfrm flipV="1">
              <a:off x="2205" y="3492"/>
              <a:ext cx="1336" cy="25"/>
            </a:xfrm>
            <a:custGeom>
              <a:avLst/>
              <a:gdLst>
                <a:gd name="T0" fmla="*/ 0 w 1318"/>
                <a:gd name="T1" fmla="*/ 25 h 19"/>
                <a:gd name="T2" fmla="*/ 73 w 1318"/>
                <a:gd name="T3" fmla="*/ 0 h 19"/>
                <a:gd name="T4" fmla="*/ 1266 w 1318"/>
                <a:gd name="T5" fmla="*/ 0 h 19"/>
                <a:gd name="T6" fmla="*/ 1336 w 1318"/>
                <a:gd name="T7" fmla="*/ 25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80" name="Freeform 15"/>
            <p:cNvSpPr>
              <a:spLocks/>
            </p:cNvSpPr>
            <p:nvPr/>
          </p:nvSpPr>
          <p:spPr bwMode="gray">
            <a:xfrm>
              <a:off x="2207" y="1622"/>
              <a:ext cx="1336" cy="19"/>
            </a:xfrm>
            <a:custGeom>
              <a:avLst/>
              <a:gdLst>
                <a:gd name="T0" fmla="*/ 0 w 1318"/>
                <a:gd name="T1" fmla="*/ 19 h 19"/>
                <a:gd name="T2" fmla="*/ 73 w 1318"/>
                <a:gd name="T3" fmla="*/ 0 h 19"/>
                <a:gd name="T4" fmla="*/ 1266 w 1318"/>
                <a:gd name="T5" fmla="*/ 0 h 19"/>
                <a:gd name="T6" fmla="*/ 1336 w 1318"/>
                <a:gd name="T7" fmla="*/ 19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44040" name="Group 16"/>
          <p:cNvGrpSpPr>
            <a:grpSpLocks/>
          </p:cNvGrpSpPr>
          <p:nvPr/>
        </p:nvGrpSpPr>
        <p:grpSpPr bwMode="auto">
          <a:xfrm>
            <a:off x="804863" y="3319463"/>
            <a:ext cx="2146300" cy="2270125"/>
            <a:chOff x="597" y="2091"/>
            <a:chExt cx="1352" cy="1430"/>
          </a:xfrm>
        </p:grpSpPr>
        <p:sp>
          <p:nvSpPr>
            <p:cNvPr id="20" name="AutoShape 17"/>
            <p:cNvSpPr>
              <a:spLocks noChangeArrowheads="1"/>
            </p:cNvSpPr>
            <p:nvPr/>
          </p:nvSpPr>
          <p:spPr bwMode="gray">
            <a:xfrm>
              <a:off x="597" y="2091"/>
              <a:ext cx="1352" cy="1430"/>
            </a:xfrm>
            <a:prstGeom prst="roundRect">
              <a:avLst>
                <a:gd name="adj" fmla="val 4806"/>
              </a:avLst>
            </a:prstGeom>
            <a:gradFill rotWithShape="1">
              <a:gsLst>
                <a:gs pos="0">
                  <a:schemeClr val="accent1"/>
                </a:gs>
                <a:gs pos="100000">
                  <a:schemeClr val="accent1">
                    <a:gamma/>
                    <a:shade val="54902"/>
                    <a:invGamma/>
                  </a:scheme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chemeClr val="accent1"/>
              </a:extrusionClr>
            </a:sp3d>
          </p:spPr>
          <p:txBody>
            <a:bodyPr wrap="none" anchor="ctr">
              <a:flatTx/>
            </a:bodyPr>
            <a:lstStyle/>
            <a:p>
              <a:pPr fontAlgn="base">
                <a:spcBef>
                  <a:spcPct val="0"/>
                </a:spcBef>
                <a:spcAft>
                  <a:spcPct val="0"/>
                </a:spcAft>
                <a:defRPr/>
              </a:pPr>
              <a:endParaRPr lang="zh-CN" altLang="en-US">
                <a:solidFill>
                  <a:srgbClr val="000000"/>
                </a:solidFill>
                <a:ea typeface="宋体" charset="-122"/>
              </a:endParaRPr>
            </a:p>
          </p:txBody>
        </p:sp>
        <p:sp>
          <p:nvSpPr>
            <p:cNvPr id="44075" name="Line 18"/>
            <p:cNvSpPr>
              <a:spLocks noChangeShapeType="1"/>
            </p:cNvSpPr>
            <p:nvPr/>
          </p:nvSpPr>
          <p:spPr bwMode="gray">
            <a:xfrm>
              <a:off x="663" y="2098"/>
              <a:ext cx="1230" cy="0"/>
            </a:xfrm>
            <a:prstGeom prst="line">
              <a:avLst/>
            </a:prstGeom>
            <a:noFill/>
            <a:ln w="9525">
              <a:solidFill>
                <a:srgbClr val="F8F8F8">
                  <a:alpha val="25098"/>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76" name="Freeform 19"/>
            <p:cNvSpPr>
              <a:spLocks/>
            </p:cNvSpPr>
            <p:nvPr/>
          </p:nvSpPr>
          <p:spPr bwMode="gray">
            <a:xfrm flipV="1">
              <a:off x="612" y="3499"/>
              <a:ext cx="1318" cy="19"/>
            </a:xfrm>
            <a:custGeom>
              <a:avLst/>
              <a:gdLst>
                <a:gd name="T0" fmla="*/ 0 w 1318"/>
                <a:gd name="T1" fmla="*/ 19 h 19"/>
                <a:gd name="T2" fmla="*/ 72 w 1318"/>
                <a:gd name="T3" fmla="*/ 0 h 19"/>
                <a:gd name="T4" fmla="*/ 1249 w 1318"/>
                <a:gd name="T5" fmla="*/ 0 h 19"/>
                <a:gd name="T6" fmla="*/ 1318 w 1318"/>
                <a:gd name="T7" fmla="*/ 19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5098"/>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grpSp>
      <p:sp>
        <p:nvSpPr>
          <p:cNvPr id="44041" name="Freeform 20"/>
          <p:cNvSpPr>
            <a:spLocks/>
          </p:cNvSpPr>
          <p:nvPr/>
        </p:nvSpPr>
        <p:spPr bwMode="auto">
          <a:xfrm>
            <a:off x="831850" y="3321050"/>
            <a:ext cx="2092325" cy="30163"/>
          </a:xfrm>
          <a:custGeom>
            <a:avLst/>
            <a:gdLst>
              <a:gd name="T0" fmla="*/ 0 w 1318"/>
              <a:gd name="T1" fmla="*/ 30163 h 19"/>
              <a:gd name="T2" fmla="*/ 114300 w 1318"/>
              <a:gd name="T3" fmla="*/ 0 h 19"/>
              <a:gd name="T4" fmla="*/ 1982788 w 1318"/>
              <a:gd name="T5" fmla="*/ 0 h 19"/>
              <a:gd name="T6" fmla="*/ 2092325 w 1318"/>
              <a:gd name="T7" fmla="*/ 30163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mtClean="0">
              <a:solidFill>
                <a:srgbClr val="000000"/>
              </a:solidFill>
              <a:ea typeface="宋体" pitchFamily="2" charset="-122"/>
            </a:endParaRPr>
          </a:p>
        </p:txBody>
      </p:sp>
      <p:sp>
        <p:nvSpPr>
          <p:cNvPr id="44043" name="Text Box 22"/>
          <p:cNvSpPr txBox="1">
            <a:spLocks noChangeArrowheads="1"/>
          </p:cNvSpPr>
          <p:nvPr/>
        </p:nvSpPr>
        <p:spPr bwMode="gray">
          <a:xfrm>
            <a:off x="5867400" y="3200400"/>
            <a:ext cx="2133600" cy="183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50000"/>
              </a:spcBef>
              <a:spcAft>
                <a:spcPct val="0"/>
              </a:spcAft>
              <a:buFontTx/>
              <a:buChar char="•"/>
            </a:pPr>
            <a:r>
              <a:rPr lang="zh-CN" altLang="en-US" dirty="0">
                <a:solidFill>
                  <a:srgbClr val="FFFFFF"/>
                </a:solidFill>
                <a:latin typeface="Calibri" pitchFamily="34" charset="0"/>
              </a:rPr>
              <a:t>开发现有模型的应用，并在应用中根据实际运行情况对模型、算法加以改造，以提高网络的训练速度和运行的准确度。</a:t>
            </a:r>
          </a:p>
        </p:txBody>
      </p:sp>
      <p:sp>
        <p:nvSpPr>
          <p:cNvPr id="26" name="Text Box 23"/>
          <p:cNvSpPr txBox="1">
            <a:spLocks noChangeArrowheads="1"/>
          </p:cNvSpPr>
          <p:nvPr/>
        </p:nvSpPr>
        <p:spPr bwMode="white">
          <a:xfrm>
            <a:off x="1008063" y="3413125"/>
            <a:ext cx="1749425" cy="369332"/>
          </a:xfrm>
          <a:prstGeom prst="rect">
            <a:avLst/>
          </a:prstGeom>
          <a:noFill/>
          <a:ln w="9525" algn="ctr">
            <a:noFill/>
            <a:miter lim="800000"/>
            <a:headEnd/>
            <a:tailEnd/>
          </a:ln>
          <a:effectLst>
            <a:outerShdw dist="17961" dir="2700000" algn="ctr" rotWithShape="0">
              <a:schemeClr val="bg2"/>
            </a:outerShdw>
          </a:effectLst>
        </p:spPr>
        <p:txBody>
          <a:bodyPr>
            <a:spAutoFit/>
          </a:bodyPr>
          <a:lstStyle/>
          <a:p>
            <a:pPr algn="ctr" fontAlgn="base">
              <a:spcBef>
                <a:spcPct val="50000"/>
              </a:spcBef>
              <a:spcAft>
                <a:spcPct val="0"/>
              </a:spcAft>
              <a:defRPr/>
            </a:pPr>
            <a:r>
              <a:rPr lang="zh-CN" altLang="en-US" dirty="0" smtClean="0">
                <a:solidFill>
                  <a:srgbClr val="FFFFFF"/>
                </a:solidFill>
                <a:latin typeface="Calibri" pitchFamily="34" charset="0"/>
                <a:ea typeface="宋体" charset="-122"/>
              </a:rPr>
              <a:t>萌芽期</a:t>
            </a:r>
            <a:endParaRPr lang="en-US" altLang="zh-CN" dirty="0">
              <a:solidFill>
                <a:srgbClr val="FFFFFF"/>
              </a:solidFill>
              <a:latin typeface="Calibri" pitchFamily="34" charset="0"/>
              <a:ea typeface="宋体" charset="-122"/>
            </a:endParaRPr>
          </a:p>
        </p:txBody>
      </p:sp>
      <p:grpSp>
        <p:nvGrpSpPr>
          <p:cNvPr id="44046" name="Group 25"/>
          <p:cNvGrpSpPr>
            <a:grpSpLocks/>
          </p:cNvGrpSpPr>
          <p:nvPr/>
        </p:nvGrpSpPr>
        <p:grpSpPr bwMode="auto">
          <a:xfrm>
            <a:off x="1487488" y="2466975"/>
            <a:ext cx="720725" cy="822325"/>
            <a:chOff x="192" y="1917"/>
            <a:chExt cx="1042" cy="1102"/>
          </a:xfrm>
        </p:grpSpPr>
        <p:grpSp>
          <p:nvGrpSpPr>
            <p:cNvPr id="44069" name="Group 26"/>
            <p:cNvGrpSpPr>
              <a:grpSpLocks/>
            </p:cNvGrpSpPr>
            <p:nvPr/>
          </p:nvGrpSpPr>
          <p:grpSpPr bwMode="auto">
            <a:xfrm>
              <a:off x="192" y="1917"/>
              <a:ext cx="1042" cy="1102"/>
              <a:chOff x="192" y="1917"/>
              <a:chExt cx="1042" cy="1102"/>
            </a:xfrm>
          </p:grpSpPr>
          <p:pic>
            <p:nvPicPr>
              <p:cNvPr id="44071" name="Picture 27" descr="light_shadow"/>
              <p:cNvPicPr>
                <a:picLocks noChangeAspect="1" noChangeArrowheads="1"/>
              </p:cNvPicPr>
              <p:nvPr/>
            </p:nvPicPr>
            <p:blipFill>
              <a:blip r:embed="rId3" cstate="print">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2" name="Picture 28"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29"/>
              <p:cNvSpPr>
                <a:spLocks noChangeArrowheads="1"/>
              </p:cNvSpPr>
              <p:nvPr/>
            </p:nvSpPr>
            <p:spPr bwMode="gray">
              <a:xfrm>
                <a:off x="192" y="1917"/>
                <a:ext cx="1035" cy="1019"/>
              </a:xfrm>
              <a:prstGeom prst="ellipse">
                <a:avLst/>
              </a:prstGeom>
              <a:gradFill rotWithShape="1">
                <a:gsLst>
                  <a:gs pos="0">
                    <a:schemeClr val="accent1">
                      <a:gamma/>
                      <a:shade val="46275"/>
                      <a:invGamma/>
                      <a:alpha val="89999"/>
                    </a:schemeClr>
                  </a:gs>
                  <a:gs pos="50000">
                    <a:schemeClr val="accent1">
                      <a:alpha val="55000"/>
                    </a:schemeClr>
                  </a:gs>
                  <a:gs pos="100000">
                    <a:schemeClr val="accent1">
                      <a:gamma/>
                      <a:shade val="46275"/>
                      <a:invGamma/>
                      <a:alpha val="89999"/>
                    </a:schemeClr>
                  </a:gs>
                </a:gsLst>
                <a:lin ang="5400000" scaled="1"/>
              </a:gradFill>
              <a:ln w="9525" algn="ctr">
                <a:noFill/>
                <a:round/>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grpSp>
        <p:pic>
          <p:nvPicPr>
            <p:cNvPr id="44070" name="Picture 30"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296" y="1927"/>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7" name="WordArt 31"/>
          <p:cNvSpPr>
            <a:spLocks noChangeArrowheads="1" noChangeShapeType="1" noTextEdit="1"/>
          </p:cNvSpPr>
          <p:nvPr/>
        </p:nvSpPr>
        <p:spPr bwMode="white">
          <a:xfrm>
            <a:off x="1590675" y="2641600"/>
            <a:ext cx="520700"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i="1" kern="10" smtClean="0">
                <a:solidFill>
                  <a:srgbClr val="FCFCFC">
                    <a:alpha val="59999"/>
                  </a:srgbClr>
                </a:solidFill>
                <a:latin typeface="Arial Black"/>
                <a:ea typeface="宋体" pitchFamily="2" charset="-122"/>
              </a:rPr>
              <a:t>01</a:t>
            </a:r>
            <a:endParaRPr lang="zh-CN" altLang="en-US" sz="3600" i="1" kern="10" smtClean="0">
              <a:solidFill>
                <a:srgbClr val="FCFCFC">
                  <a:alpha val="59999"/>
                </a:srgbClr>
              </a:solidFill>
              <a:latin typeface="Arial Black"/>
              <a:ea typeface="宋体" pitchFamily="2" charset="-122"/>
            </a:endParaRPr>
          </a:p>
        </p:txBody>
      </p:sp>
      <p:sp>
        <p:nvSpPr>
          <p:cNvPr id="35" name="Line 32"/>
          <p:cNvSpPr>
            <a:spLocks noChangeShapeType="1"/>
          </p:cNvSpPr>
          <p:nvPr/>
        </p:nvSpPr>
        <p:spPr bwMode="auto">
          <a:xfrm>
            <a:off x="924718" y="3899694"/>
            <a:ext cx="1916113"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6" name="Text Box 33"/>
          <p:cNvSpPr txBox="1">
            <a:spLocks noChangeArrowheads="1"/>
          </p:cNvSpPr>
          <p:nvPr/>
        </p:nvSpPr>
        <p:spPr bwMode="white">
          <a:xfrm>
            <a:off x="3479800" y="2877622"/>
            <a:ext cx="1749425" cy="369332"/>
          </a:xfrm>
          <a:prstGeom prst="rect">
            <a:avLst/>
          </a:prstGeom>
          <a:noFill/>
          <a:ln w="9525" algn="ctr">
            <a:noFill/>
            <a:miter lim="800000"/>
            <a:headEnd/>
            <a:tailEnd/>
          </a:ln>
          <a:effectLst>
            <a:outerShdw dist="17961" dir="2700000" algn="ctr" rotWithShape="0">
              <a:schemeClr val="bg2"/>
            </a:outerShdw>
          </a:effectLst>
        </p:spPr>
        <p:txBody>
          <a:bodyPr>
            <a:spAutoFit/>
          </a:bodyPr>
          <a:lstStyle/>
          <a:p>
            <a:pPr algn="ctr" fontAlgn="base">
              <a:spcBef>
                <a:spcPct val="50000"/>
              </a:spcBef>
              <a:spcAft>
                <a:spcPct val="0"/>
              </a:spcAft>
              <a:defRPr/>
            </a:pPr>
            <a:r>
              <a:rPr lang="zh-CN" altLang="en-US" dirty="0" smtClean="0">
                <a:solidFill>
                  <a:srgbClr val="FFFFFF"/>
                </a:solidFill>
                <a:latin typeface="Calibri" pitchFamily="34" charset="0"/>
                <a:ea typeface="宋体" charset="-122"/>
              </a:rPr>
              <a:t>兴盛期</a:t>
            </a:r>
            <a:endParaRPr lang="en-US" altLang="zh-CN" dirty="0">
              <a:solidFill>
                <a:srgbClr val="FFFFFF"/>
              </a:solidFill>
              <a:latin typeface="Calibri" pitchFamily="34" charset="0"/>
              <a:ea typeface="宋体" charset="-122"/>
            </a:endParaRPr>
          </a:p>
        </p:txBody>
      </p:sp>
      <p:grpSp>
        <p:nvGrpSpPr>
          <p:cNvPr id="44050" name="Group 34"/>
          <p:cNvGrpSpPr>
            <a:grpSpLocks/>
          </p:cNvGrpSpPr>
          <p:nvPr/>
        </p:nvGrpSpPr>
        <p:grpSpPr bwMode="auto">
          <a:xfrm>
            <a:off x="3940175" y="1828800"/>
            <a:ext cx="739775" cy="822325"/>
            <a:chOff x="2608" y="1076"/>
            <a:chExt cx="466" cy="518"/>
          </a:xfrm>
        </p:grpSpPr>
        <p:grpSp>
          <p:nvGrpSpPr>
            <p:cNvPr id="44064" name="Group 35"/>
            <p:cNvGrpSpPr>
              <a:grpSpLocks/>
            </p:cNvGrpSpPr>
            <p:nvPr/>
          </p:nvGrpSpPr>
          <p:grpSpPr bwMode="auto">
            <a:xfrm>
              <a:off x="2608" y="1076"/>
              <a:ext cx="466" cy="518"/>
              <a:chOff x="2608" y="1076"/>
              <a:chExt cx="466" cy="518"/>
            </a:xfrm>
          </p:grpSpPr>
          <p:pic>
            <p:nvPicPr>
              <p:cNvPr id="44066" name="Picture 36" descr="light_shadow"/>
              <p:cNvPicPr>
                <a:picLocks noChangeAspect="1" noChangeArrowheads="1"/>
              </p:cNvPicPr>
              <p:nvPr/>
            </p:nvPicPr>
            <p:blipFill>
              <a:blip r:embed="rId6" cstate="print">
                <a:lum bright="-78000" contrast="-78000"/>
                <a:extLst>
                  <a:ext uri="{28A0092B-C50C-407E-A947-70E740481C1C}">
                    <a14:useLocalDpi xmlns:a14="http://schemas.microsoft.com/office/drawing/2010/main" val="0"/>
                  </a:ext>
                </a:extLst>
              </a:blip>
              <a:srcRect/>
              <a:stretch>
                <a:fillRect/>
              </a:stretch>
            </p:blipFill>
            <p:spPr bwMode="gray">
              <a:xfrm>
                <a:off x="2652" y="1482"/>
                <a:ext cx="38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7" name="Picture 37" descr="circuler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2608" y="1076"/>
                <a:ext cx="466"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38"/>
              <p:cNvSpPr>
                <a:spLocks noChangeArrowheads="1"/>
              </p:cNvSpPr>
              <p:nvPr/>
            </p:nvSpPr>
            <p:spPr bwMode="gray">
              <a:xfrm>
                <a:off x="2608" y="1076"/>
                <a:ext cx="463" cy="479"/>
              </a:xfrm>
              <a:prstGeom prst="ellipse">
                <a:avLst/>
              </a:prstGeom>
              <a:gradFill rotWithShape="1">
                <a:gsLst>
                  <a:gs pos="0">
                    <a:schemeClr val="accent2">
                      <a:gamma/>
                      <a:shade val="46275"/>
                      <a:invGamma/>
                      <a:alpha val="89999"/>
                    </a:schemeClr>
                  </a:gs>
                  <a:gs pos="50000">
                    <a:schemeClr val="accent2">
                      <a:alpha val="55000"/>
                    </a:schemeClr>
                  </a:gs>
                  <a:gs pos="100000">
                    <a:schemeClr val="accent2">
                      <a:gamma/>
                      <a:shade val="46275"/>
                      <a:invGamma/>
                      <a:alpha val="89999"/>
                    </a:schemeClr>
                  </a:gs>
                </a:gsLst>
                <a:lin ang="5400000" scaled="1"/>
              </a:gradFill>
              <a:ln w="9525" algn="ctr">
                <a:noFill/>
                <a:round/>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grpSp>
        <p:pic>
          <p:nvPicPr>
            <p:cNvPr id="44065" name="Picture 39"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2665" y="1081"/>
              <a:ext cx="35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51" name="WordArt 40"/>
          <p:cNvSpPr>
            <a:spLocks noChangeArrowheads="1" noChangeShapeType="1" noTextEdit="1"/>
          </p:cNvSpPr>
          <p:nvPr/>
        </p:nvSpPr>
        <p:spPr bwMode="white">
          <a:xfrm>
            <a:off x="4052888" y="2003425"/>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i="1" kern="10" smtClean="0">
                <a:solidFill>
                  <a:srgbClr val="FCFCFC">
                    <a:alpha val="59999"/>
                  </a:srgbClr>
                </a:solidFill>
                <a:latin typeface="Arial Black"/>
                <a:ea typeface="宋体" pitchFamily="2" charset="-122"/>
              </a:rPr>
              <a:t>02</a:t>
            </a:r>
            <a:endParaRPr lang="zh-CN" altLang="en-US" sz="3600" i="1" kern="10" smtClean="0">
              <a:solidFill>
                <a:srgbClr val="FCFCFC">
                  <a:alpha val="59999"/>
                </a:srgbClr>
              </a:solidFill>
              <a:latin typeface="Arial Black"/>
              <a:ea typeface="宋体" pitchFamily="2" charset="-122"/>
            </a:endParaRPr>
          </a:p>
        </p:txBody>
      </p:sp>
      <p:sp>
        <p:nvSpPr>
          <p:cNvPr id="44" name="Line 41"/>
          <p:cNvSpPr>
            <a:spLocks noChangeShapeType="1"/>
          </p:cNvSpPr>
          <p:nvPr/>
        </p:nvSpPr>
        <p:spPr bwMode="auto">
          <a:xfrm>
            <a:off x="3379788" y="3413125"/>
            <a:ext cx="1916112"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45" name="Text Box 42"/>
          <p:cNvSpPr txBox="1">
            <a:spLocks noChangeArrowheads="1"/>
          </p:cNvSpPr>
          <p:nvPr/>
        </p:nvSpPr>
        <p:spPr bwMode="white">
          <a:xfrm>
            <a:off x="5988153" y="2441698"/>
            <a:ext cx="1816100" cy="369332"/>
          </a:xfrm>
          <a:prstGeom prst="rect">
            <a:avLst/>
          </a:prstGeom>
          <a:noFill/>
          <a:ln w="9525" algn="ctr">
            <a:noFill/>
            <a:miter lim="800000"/>
            <a:headEnd/>
            <a:tailEnd/>
          </a:ln>
          <a:effectLst>
            <a:outerShdw dist="17961" dir="2700000" algn="ctr" rotWithShape="0">
              <a:schemeClr val="bg2"/>
            </a:outerShdw>
          </a:effectLst>
        </p:spPr>
        <p:txBody>
          <a:bodyPr wrap="square">
            <a:spAutoFit/>
          </a:bodyPr>
          <a:lstStyle/>
          <a:p>
            <a:pPr algn="ctr" fontAlgn="base">
              <a:spcBef>
                <a:spcPct val="50000"/>
              </a:spcBef>
              <a:spcAft>
                <a:spcPct val="0"/>
              </a:spcAft>
              <a:defRPr/>
            </a:pPr>
            <a:r>
              <a:rPr lang="zh-CN" altLang="en-US" dirty="0" smtClean="0">
                <a:solidFill>
                  <a:srgbClr val="FFFFFF"/>
                </a:solidFill>
                <a:latin typeface="Calibri" pitchFamily="34" charset="0"/>
                <a:ea typeface="宋体" charset="-122"/>
              </a:rPr>
              <a:t>再认识与研究期</a:t>
            </a:r>
            <a:endParaRPr lang="en-US" altLang="zh-CN" dirty="0">
              <a:solidFill>
                <a:srgbClr val="FFFFFF"/>
              </a:solidFill>
              <a:latin typeface="Calibri" pitchFamily="34" charset="0"/>
              <a:ea typeface="宋体" charset="-122"/>
            </a:endParaRPr>
          </a:p>
        </p:txBody>
      </p:sp>
      <p:pic>
        <p:nvPicPr>
          <p:cNvPr id="44054" name="Picture 43"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6564313" y="1400175"/>
            <a:ext cx="5699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Line 44"/>
          <p:cNvSpPr>
            <a:spLocks noChangeShapeType="1"/>
          </p:cNvSpPr>
          <p:nvPr/>
        </p:nvSpPr>
        <p:spPr bwMode="auto">
          <a:xfrm>
            <a:off x="5875338" y="3048000"/>
            <a:ext cx="1916112"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44056" name="Rectangle 45"/>
          <p:cNvSpPr>
            <a:spLocks noChangeArrowheads="1"/>
          </p:cNvSpPr>
          <p:nvPr/>
        </p:nvSpPr>
        <p:spPr bwMode="white">
          <a:xfrm>
            <a:off x="3364584" y="3469151"/>
            <a:ext cx="1998663"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20650" indent="-120650" fontAlgn="base">
              <a:lnSpc>
                <a:spcPct val="80000"/>
              </a:lnSpc>
              <a:spcBef>
                <a:spcPct val="50000"/>
              </a:spcBef>
              <a:spcAft>
                <a:spcPct val="0"/>
              </a:spcAft>
              <a:buClr>
                <a:srgbClr val="D7181F"/>
              </a:buClr>
              <a:buFontTx/>
              <a:buChar char="•"/>
            </a:pPr>
            <a:r>
              <a:rPr lang="en-US" altLang="zh-CN" sz="1400" dirty="0" smtClean="0">
                <a:solidFill>
                  <a:srgbClr val="FFFFFF"/>
                </a:solidFill>
                <a:latin typeface="Calibri" pitchFamily="34" charset="0"/>
                <a:ea typeface="宋体" pitchFamily="2" charset="-122"/>
              </a:rPr>
              <a:t> </a:t>
            </a:r>
            <a:r>
              <a:rPr lang="en-US" altLang="zh-CN" sz="1400" b="1" dirty="0">
                <a:solidFill>
                  <a:schemeClr val="bg1">
                    <a:lumMod val="20000"/>
                    <a:lumOff val="80000"/>
                  </a:schemeClr>
                </a:solidFill>
                <a:latin typeface="宋体" pitchFamily="2" charset="-122"/>
                <a:ea typeface="宋体" pitchFamily="2" charset="-122"/>
              </a:rPr>
              <a:t>Marvin </a:t>
            </a:r>
            <a:r>
              <a:rPr lang="en-US" altLang="zh-CN" sz="1400" b="1" dirty="0" err="1">
                <a:solidFill>
                  <a:schemeClr val="bg1">
                    <a:lumMod val="20000"/>
                    <a:lumOff val="80000"/>
                  </a:schemeClr>
                </a:solidFill>
                <a:latin typeface="宋体" pitchFamily="2" charset="-122"/>
                <a:ea typeface="宋体" pitchFamily="2" charset="-122"/>
              </a:rPr>
              <a:t>Minsky</a:t>
            </a:r>
            <a:r>
              <a:rPr lang="zh-CN" altLang="en-US" sz="1400" b="1" dirty="0">
                <a:solidFill>
                  <a:schemeClr val="bg1">
                    <a:lumMod val="20000"/>
                    <a:lumOff val="80000"/>
                  </a:schemeClr>
                </a:solidFill>
                <a:latin typeface="宋体" pitchFamily="2" charset="-122"/>
                <a:ea typeface="宋体" pitchFamily="2" charset="-122"/>
              </a:rPr>
              <a:t>等人提出单层感知器</a:t>
            </a:r>
            <a:r>
              <a:rPr lang="zh-CN" altLang="en-US" sz="1400" b="1" dirty="0" smtClean="0">
                <a:solidFill>
                  <a:schemeClr val="bg1">
                    <a:lumMod val="20000"/>
                    <a:lumOff val="80000"/>
                  </a:schemeClr>
                </a:solidFill>
                <a:latin typeface="宋体" pitchFamily="2" charset="-122"/>
                <a:ea typeface="宋体" pitchFamily="2" charset="-122"/>
              </a:rPr>
              <a:t>，</a:t>
            </a:r>
            <a:endParaRPr lang="en-US" altLang="zh-CN" sz="1400" b="1" dirty="0" smtClean="0">
              <a:solidFill>
                <a:schemeClr val="bg1">
                  <a:lumMod val="20000"/>
                  <a:lumOff val="80000"/>
                </a:schemeClr>
              </a:solidFill>
              <a:latin typeface="宋体" pitchFamily="2" charset="-122"/>
              <a:ea typeface="宋体" pitchFamily="2" charset="-122"/>
            </a:endParaRPr>
          </a:p>
          <a:p>
            <a:pPr marL="120650" indent="-120650" fontAlgn="base">
              <a:lnSpc>
                <a:spcPct val="80000"/>
              </a:lnSpc>
              <a:spcBef>
                <a:spcPct val="50000"/>
              </a:spcBef>
              <a:spcAft>
                <a:spcPct val="0"/>
              </a:spcAft>
              <a:buClr>
                <a:srgbClr val="D7181F"/>
              </a:buClr>
              <a:buFontTx/>
              <a:buChar char="•"/>
            </a:pPr>
            <a:r>
              <a:rPr lang="en-US" altLang="zh-CN" sz="1400" b="1" dirty="0" smtClean="0">
                <a:solidFill>
                  <a:schemeClr val="bg1">
                    <a:lumMod val="20000"/>
                    <a:lumOff val="80000"/>
                  </a:schemeClr>
                </a:solidFill>
                <a:latin typeface="宋体" pitchFamily="2" charset="-122"/>
                <a:ea typeface="宋体" pitchFamily="2" charset="-122"/>
              </a:rPr>
              <a:t>J</a:t>
            </a:r>
            <a:r>
              <a:rPr lang="en-US" altLang="zh-CN" sz="1400" b="1" dirty="0">
                <a:solidFill>
                  <a:schemeClr val="bg1">
                    <a:lumMod val="20000"/>
                    <a:lumOff val="80000"/>
                  </a:schemeClr>
                </a:solidFill>
                <a:latin typeface="宋体" pitchFamily="2" charset="-122"/>
                <a:ea typeface="宋体" pitchFamily="2" charset="-122"/>
              </a:rPr>
              <a:t>. </a:t>
            </a:r>
            <a:r>
              <a:rPr lang="en-US" altLang="zh-CN" sz="1400" b="1" dirty="0">
                <a:solidFill>
                  <a:schemeClr val="bg1">
                    <a:lumMod val="20000"/>
                    <a:lumOff val="80000"/>
                  </a:schemeClr>
                </a:solidFill>
                <a:latin typeface="宋体" pitchFamily="2" charset="-122"/>
                <a:ea typeface="宋体" pitchFamily="2" charset="-122"/>
              </a:rPr>
              <a:t>Hopfield</a:t>
            </a:r>
            <a:r>
              <a:rPr lang="zh-CN" altLang="en-US" sz="1400" b="1" dirty="0">
                <a:solidFill>
                  <a:schemeClr val="bg1">
                    <a:lumMod val="20000"/>
                    <a:lumOff val="80000"/>
                  </a:schemeClr>
                </a:solidFill>
                <a:latin typeface="宋体" pitchFamily="2" charset="-122"/>
                <a:ea typeface="宋体" pitchFamily="2" charset="-122"/>
              </a:rPr>
              <a:t>提出循环</a:t>
            </a:r>
            <a:r>
              <a:rPr lang="zh-CN" altLang="en-US" sz="1400" b="1" dirty="0">
                <a:solidFill>
                  <a:schemeClr val="bg1">
                    <a:lumMod val="20000"/>
                    <a:lumOff val="80000"/>
                  </a:schemeClr>
                </a:solidFill>
                <a:latin typeface="宋体" pitchFamily="2" charset="-122"/>
                <a:ea typeface="宋体" pitchFamily="2" charset="-122"/>
              </a:rPr>
              <a:t>网络，</a:t>
            </a:r>
            <a:r>
              <a:rPr lang="en-US" altLang="zh-CN" sz="1400" b="1" dirty="0">
                <a:solidFill>
                  <a:schemeClr val="bg1">
                    <a:lumMod val="20000"/>
                    <a:lumOff val="80000"/>
                  </a:schemeClr>
                </a:solidFill>
                <a:latin typeface="宋体" pitchFamily="2" charset="-122"/>
                <a:ea typeface="宋体" pitchFamily="2" charset="-122"/>
              </a:rPr>
              <a:t> </a:t>
            </a:r>
            <a:r>
              <a:rPr lang="en-US" altLang="zh-CN" sz="1400" b="1" dirty="0">
                <a:solidFill>
                  <a:schemeClr val="bg1">
                    <a:lumMod val="20000"/>
                    <a:lumOff val="80000"/>
                  </a:schemeClr>
                </a:solidFill>
                <a:latin typeface="宋体" pitchFamily="2" charset="-122"/>
                <a:ea typeface="宋体" pitchFamily="2" charset="-122"/>
              </a:rPr>
              <a:t>Hinton</a:t>
            </a:r>
            <a:r>
              <a:rPr lang="zh-CN" altLang="en-US" sz="1400" b="1" dirty="0">
                <a:solidFill>
                  <a:schemeClr val="bg1">
                    <a:lumMod val="20000"/>
                    <a:lumOff val="80000"/>
                  </a:schemeClr>
                </a:solidFill>
                <a:latin typeface="宋体" pitchFamily="2" charset="-122"/>
                <a:ea typeface="宋体" pitchFamily="2" charset="-122"/>
              </a:rPr>
              <a:t>等人提出所谓的</a:t>
            </a:r>
            <a:r>
              <a:rPr lang="en-US" altLang="zh-CN" sz="1400" b="1" dirty="0">
                <a:solidFill>
                  <a:schemeClr val="bg1">
                    <a:lumMod val="20000"/>
                    <a:lumOff val="80000"/>
                  </a:schemeClr>
                </a:solidFill>
                <a:latin typeface="宋体" pitchFamily="2" charset="-122"/>
                <a:ea typeface="宋体" pitchFamily="2" charset="-122"/>
              </a:rPr>
              <a:t>Boltzmann</a:t>
            </a:r>
            <a:r>
              <a:rPr lang="zh-CN" altLang="en-US" sz="1400" b="1" dirty="0">
                <a:solidFill>
                  <a:schemeClr val="bg1">
                    <a:lumMod val="20000"/>
                    <a:lumOff val="80000"/>
                  </a:schemeClr>
                </a:solidFill>
                <a:latin typeface="宋体" pitchFamily="2" charset="-122"/>
                <a:ea typeface="宋体" pitchFamily="2" charset="-122"/>
              </a:rPr>
              <a:t>机</a:t>
            </a:r>
            <a:r>
              <a:rPr lang="zh-CN" altLang="en-US" sz="1400" b="1" dirty="0" smtClean="0">
                <a:solidFill>
                  <a:schemeClr val="bg1">
                    <a:lumMod val="20000"/>
                    <a:lumOff val="80000"/>
                  </a:schemeClr>
                </a:solidFill>
                <a:latin typeface="宋体" pitchFamily="2" charset="-122"/>
                <a:ea typeface="宋体" pitchFamily="2" charset="-122"/>
              </a:rPr>
              <a:t>，</a:t>
            </a:r>
            <a:endParaRPr lang="en-US" altLang="zh-CN" sz="1400" b="1" dirty="0" smtClean="0">
              <a:solidFill>
                <a:schemeClr val="bg1">
                  <a:lumMod val="20000"/>
                  <a:lumOff val="80000"/>
                </a:schemeClr>
              </a:solidFill>
              <a:latin typeface="宋体" pitchFamily="2" charset="-122"/>
              <a:ea typeface="宋体" pitchFamily="2" charset="-122"/>
            </a:endParaRPr>
          </a:p>
          <a:p>
            <a:pPr marL="120650" indent="-120650" fontAlgn="base">
              <a:lnSpc>
                <a:spcPct val="80000"/>
              </a:lnSpc>
              <a:spcBef>
                <a:spcPct val="50000"/>
              </a:spcBef>
              <a:spcAft>
                <a:spcPct val="0"/>
              </a:spcAft>
              <a:buClr>
                <a:srgbClr val="D7181F"/>
              </a:buClr>
              <a:buFontTx/>
              <a:buChar char="•"/>
            </a:pPr>
            <a:r>
              <a:rPr lang="en-US" altLang="zh-CN" sz="1400" b="1" dirty="0" smtClean="0">
                <a:solidFill>
                  <a:schemeClr val="bg1">
                    <a:lumMod val="20000"/>
                    <a:lumOff val="80000"/>
                  </a:schemeClr>
                </a:solidFill>
                <a:latin typeface="宋体" pitchFamily="2" charset="-122"/>
                <a:ea typeface="宋体" pitchFamily="2" charset="-122"/>
              </a:rPr>
              <a:t> </a:t>
            </a:r>
            <a:r>
              <a:rPr lang="en-US" altLang="zh-CN" sz="1400" b="1" dirty="0" err="1">
                <a:solidFill>
                  <a:schemeClr val="bg1">
                    <a:lumMod val="20000"/>
                    <a:lumOff val="80000"/>
                  </a:schemeClr>
                </a:solidFill>
                <a:latin typeface="宋体" pitchFamily="2" charset="-122"/>
                <a:ea typeface="宋体" pitchFamily="2" charset="-122"/>
              </a:rPr>
              <a:t>Rumelhart</a:t>
            </a:r>
            <a:r>
              <a:rPr lang="zh-CN" altLang="en-US" sz="1400" b="1" dirty="0">
                <a:solidFill>
                  <a:schemeClr val="bg1">
                    <a:lumMod val="20000"/>
                    <a:lumOff val="80000"/>
                  </a:schemeClr>
                </a:solidFill>
                <a:latin typeface="宋体" pitchFamily="2" charset="-122"/>
                <a:ea typeface="宋体" pitchFamily="2" charset="-122"/>
              </a:rPr>
              <a:t>等提出</a:t>
            </a:r>
            <a:r>
              <a:rPr lang="en-US" altLang="zh-CN" sz="1400" b="1" dirty="0">
                <a:solidFill>
                  <a:schemeClr val="bg1">
                    <a:lumMod val="20000"/>
                    <a:lumOff val="80000"/>
                  </a:schemeClr>
                </a:solidFill>
                <a:latin typeface="宋体" pitchFamily="2" charset="-122"/>
                <a:ea typeface="宋体" pitchFamily="2" charset="-122"/>
              </a:rPr>
              <a:t>BP</a:t>
            </a:r>
            <a:r>
              <a:rPr lang="zh-CN" altLang="en-US" sz="1400" b="1" dirty="0">
                <a:solidFill>
                  <a:schemeClr val="bg1">
                    <a:lumMod val="20000"/>
                    <a:lumOff val="80000"/>
                  </a:schemeClr>
                </a:solidFill>
                <a:latin typeface="宋体" pitchFamily="2" charset="-122"/>
                <a:ea typeface="宋体" pitchFamily="2" charset="-122"/>
              </a:rPr>
              <a:t>算法</a:t>
            </a:r>
            <a:r>
              <a:rPr lang="zh-CN" altLang="en-US" sz="1400" b="1" dirty="0" smtClean="0">
                <a:solidFill>
                  <a:schemeClr val="bg1">
                    <a:lumMod val="20000"/>
                    <a:lumOff val="80000"/>
                  </a:schemeClr>
                </a:solidFill>
                <a:latin typeface="宋体" pitchFamily="2" charset="-122"/>
                <a:ea typeface="宋体" pitchFamily="2" charset="-122"/>
              </a:rPr>
              <a:t>，</a:t>
            </a:r>
            <a:endParaRPr lang="en-US" altLang="zh-CN" sz="1400" b="1" dirty="0" smtClean="0">
              <a:solidFill>
                <a:schemeClr val="bg1">
                  <a:lumMod val="20000"/>
                  <a:lumOff val="80000"/>
                </a:schemeClr>
              </a:solidFill>
              <a:latin typeface="宋体" pitchFamily="2" charset="-122"/>
              <a:ea typeface="宋体" pitchFamily="2" charset="-122"/>
            </a:endParaRPr>
          </a:p>
          <a:p>
            <a:pPr marL="120650" indent="-120650" fontAlgn="base">
              <a:lnSpc>
                <a:spcPct val="80000"/>
              </a:lnSpc>
              <a:spcBef>
                <a:spcPct val="50000"/>
              </a:spcBef>
              <a:spcAft>
                <a:spcPct val="0"/>
              </a:spcAft>
              <a:buClr>
                <a:srgbClr val="D7181F"/>
              </a:buClr>
              <a:buFontTx/>
              <a:buChar char="•"/>
            </a:pPr>
            <a:r>
              <a:rPr lang="zh-CN" altLang="en-US" sz="1400" b="1" dirty="0" smtClean="0">
                <a:solidFill>
                  <a:schemeClr val="bg1">
                    <a:lumMod val="20000"/>
                    <a:lumOff val="80000"/>
                  </a:schemeClr>
                </a:solidFill>
                <a:latin typeface="宋体" pitchFamily="2" charset="-122"/>
                <a:ea typeface="宋体" pitchFamily="2" charset="-122"/>
              </a:rPr>
              <a:t>国内</a:t>
            </a:r>
            <a:r>
              <a:rPr lang="zh-CN" altLang="en-US" sz="1400" b="1" dirty="0">
                <a:solidFill>
                  <a:schemeClr val="bg1">
                    <a:lumMod val="20000"/>
                    <a:lumOff val="80000"/>
                  </a:schemeClr>
                </a:solidFill>
                <a:latin typeface="宋体" pitchFamily="2" charset="-122"/>
                <a:ea typeface="宋体" pitchFamily="2" charset="-122"/>
              </a:rPr>
              <a:t>首届神经网络</a:t>
            </a:r>
            <a:r>
              <a:rPr lang="zh-CN" altLang="en-US" sz="1400" b="1" dirty="0">
                <a:solidFill>
                  <a:schemeClr val="bg1">
                    <a:lumMod val="20000"/>
                    <a:lumOff val="80000"/>
                  </a:schemeClr>
                </a:solidFill>
                <a:latin typeface="宋体" pitchFamily="2" charset="-122"/>
                <a:ea typeface="宋体" pitchFamily="2" charset="-122"/>
              </a:rPr>
              <a:t>大会</a:t>
            </a:r>
            <a:r>
              <a:rPr lang="zh-CN" altLang="en-US" sz="1400" b="1" dirty="0">
                <a:solidFill>
                  <a:schemeClr val="bg1">
                    <a:lumMod val="20000"/>
                    <a:lumOff val="80000"/>
                  </a:schemeClr>
                </a:solidFill>
                <a:latin typeface="宋体" pitchFamily="2" charset="-122"/>
                <a:ea typeface="宋体" pitchFamily="2" charset="-122"/>
              </a:rPr>
              <a:t>于</a:t>
            </a:r>
            <a:r>
              <a:rPr lang="en-US" altLang="zh-CN" sz="1400" b="1" dirty="0">
                <a:solidFill>
                  <a:schemeClr val="bg1">
                    <a:lumMod val="20000"/>
                    <a:lumOff val="80000"/>
                  </a:schemeClr>
                </a:solidFill>
                <a:latin typeface="宋体" pitchFamily="2" charset="-122"/>
                <a:ea typeface="宋体" pitchFamily="2" charset="-122"/>
              </a:rPr>
              <a:t>1990</a:t>
            </a:r>
            <a:r>
              <a:rPr lang="zh-CN" altLang="en-US" sz="1400" b="1" dirty="0">
                <a:solidFill>
                  <a:schemeClr val="bg1">
                    <a:lumMod val="20000"/>
                    <a:lumOff val="80000"/>
                  </a:schemeClr>
                </a:solidFill>
                <a:latin typeface="宋体" pitchFamily="2" charset="-122"/>
                <a:ea typeface="宋体" pitchFamily="2" charset="-122"/>
              </a:rPr>
              <a:t>年</a:t>
            </a:r>
            <a:r>
              <a:rPr lang="en-US" altLang="zh-CN" sz="1400" b="1" dirty="0">
                <a:solidFill>
                  <a:schemeClr val="bg1">
                    <a:lumMod val="20000"/>
                    <a:lumOff val="80000"/>
                  </a:schemeClr>
                </a:solidFill>
                <a:latin typeface="宋体" pitchFamily="2" charset="-122"/>
                <a:ea typeface="宋体" pitchFamily="2" charset="-122"/>
              </a:rPr>
              <a:t>12</a:t>
            </a:r>
            <a:r>
              <a:rPr lang="zh-CN" altLang="en-US" sz="1400" b="1" dirty="0">
                <a:solidFill>
                  <a:schemeClr val="bg1">
                    <a:lumMod val="20000"/>
                    <a:lumOff val="80000"/>
                  </a:schemeClr>
                </a:solidFill>
                <a:latin typeface="宋体" pitchFamily="2" charset="-122"/>
                <a:ea typeface="宋体" pitchFamily="2" charset="-122"/>
              </a:rPr>
              <a:t>月在北京</a:t>
            </a:r>
            <a:r>
              <a:rPr lang="zh-CN" altLang="en-US" sz="1400" b="1" dirty="0">
                <a:solidFill>
                  <a:schemeClr val="bg1">
                    <a:lumMod val="20000"/>
                    <a:lumOff val="80000"/>
                  </a:schemeClr>
                </a:solidFill>
                <a:latin typeface="宋体" pitchFamily="2" charset="-122"/>
                <a:ea typeface="宋体" pitchFamily="2" charset="-122"/>
              </a:rPr>
              <a:t>举行。</a:t>
            </a:r>
            <a:endParaRPr lang="en-US" altLang="zh-CN" sz="1400" b="1" dirty="0">
              <a:solidFill>
                <a:schemeClr val="bg1">
                  <a:lumMod val="20000"/>
                  <a:lumOff val="80000"/>
                </a:schemeClr>
              </a:solidFill>
              <a:latin typeface="宋体" pitchFamily="2" charset="-122"/>
              <a:ea typeface="宋体" pitchFamily="2" charset="-122"/>
            </a:endParaRPr>
          </a:p>
        </p:txBody>
      </p:sp>
      <p:grpSp>
        <p:nvGrpSpPr>
          <p:cNvPr id="44057" name="Group 46"/>
          <p:cNvGrpSpPr>
            <a:grpSpLocks/>
          </p:cNvGrpSpPr>
          <p:nvPr/>
        </p:nvGrpSpPr>
        <p:grpSpPr bwMode="auto">
          <a:xfrm>
            <a:off x="6451600" y="1387475"/>
            <a:ext cx="739775" cy="822325"/>
            <a:chOff x="2608" y="1076"/>
            <a:chExt cx="466" cy="518"/>
          </a:xfrm>
        </p:grpSpPr>
        <p:grpSp>
          <p:nvGrpSpPr>
            <p:cNvPr id="44059" name="Group 47"/>
            <p:cNvGrpSpPr>
              <a:grpSpLocks/>
            </p:cNvGrpSpPr>
            <p:nvPr/>
          </p:nvGrpSpPr>
          <p:grpSpPr bwMode="auto">
            <a:xfrm>
              <a:off x="2608" y="1076"/>
              <a:ext cx="466" cy="518"/>
              <a:chOff x="2608" y="1076"/>
              <a:chExt cx="466" cy="518"/>
            </a:xfrm>
          </p:grpSpPr>
          <p:pic>
            <p:nvPicPr>
              <p:cNvPr id="44061" name="Picture 48" descr="light_shadow"/>
              <p:cNvPicPr>
                <a:picLocks noChangeAspect="1" noChangeArrowheads="1"/>
              </p:cNvPicPr>
              <p:nvPr/>
            </p:nvPicPr>
            <p:blipFill>
              <a:blip r:embed="rId6" cstate="print">
                <a:lum bright="-78000" contrast="-78000"/>
                <a:extLst>
                  <a:ext uri="{28A0092B-C50C-407E-A947-70E740481C1C}">
                    <a14:useLocalDpi xmlns:a14="http://schemas.microsoft.com/office/drawing/2010/main" val="0"/>
                  </a:ext>
                </a:extLst>
              </a:blip>
              <a:srcRect/>
              <a:stretch>
                <a:fillRect/>
              </a:stretch>
            </p:blipFill>
            <p:spPr bwMode="gray">
              <a:xfrm>
                <a:off x="2652" y="1482"/>
                <a:ext cx="38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2" name="Picture 49" descr="circuler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2608" y="1076"/>
                <a:ext cx="466"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0"/>
              <p:cNvSpPr>
                <a:spLocks noChangeArrowheads="1"/>
              </p:cNvSpPr>
              <p:nvPr/>
            </p:nvSpPr>
            <p:spPr bwMode="gray">
              <a:xfrm>
                <a:off x="2608" y="1076"/>
                <a:ext cx="463" cy="479"/>
              </a:xfrm>
              <a:prstGeom prst="ellipse">
                <a:avLst/>
              </a:prstGeom>
              <a:gradFill rotWithShape="1">
                <a:gsLst>
                  <a:gs pos="0">
                    <a:schemeClr val="hlink">
                      <a:gamma/>
                      <a:shade val="46275"/>
                      <a:invGamma/>
                      <a:alpha val="89999"/>
                    </a:schemeClr>
                  </a:gs>
                  <a:gs pos="50000">
                    <a:schemeClr val="hlink">
                      <a:alpha val="55000"/>
                    </a:schemeClr>
                  </a:gs>
                  <a:gs pos="100000">
                    <a:schemeClr val="hlink">
                      <a:gamma/>
                      <a:shade val="46275"/>
                      <a:invGamma/>
                      <a:alpha val="89999"/>
                    </a:schemeClr>
                  </a:gs>
                </a:gsLst>
                <a:lin ang="5400000" scaled="1"/>
              </a:gradFill>
              <a:ln w="9525" algn="ctr">
                <a:noFill/>
                <a:round/>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grpSp>
        <p:pic>
          <p:nvPicPr>
            <p:cNvPr id="44060" name="Picture 5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2665" y="1081"/>
              <a:ext cx="35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58" name="WordArt 52"/>
          <p:cNvSpPr>
            <a:spLocks noChangeArrowheads="1" noChangeShapeType="1" noTextEdit="1"/>
          </p:cNvSpPr>
          <p:nvPr/>
        </p:nvSpPr>
        <p:spPr bwMode="white">
          <a:xfrm>
            <a:off x="6575425" y="1566863"/>
            <a:ext cx="530225"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i="1" kern="10" smtClean="0">
                <a:solidFill>
                  <a:srgbClr val="FCFCFC">
                    <a:alpha val="59999"/>
                  </a:srgbClr>
                </a:solidFill>
                <a:latin typeface="Arial Black"/>
                <a:ea typeface="宋体" pitchFamily="2" charset="-122"/>
              </a:rPr>
              <a:t>03</a:t>
            </a:r>
            <a:endParaRPr lang="zh-CN" altLang="en-US" sz="3600" i="1" kern="10" smtClean="0">
              <a:solidFill>
                <a:srgbClr val="FCFCFC">
                  <a:alpha val="59999"/>
                </a:srgbClr>
              </a:solidFill>
              <a:latin typeface="Arial Black"/>
              <a:ea typeface="宋体" pitchFamily="2" charset="-122"/>
            </a:endParaRPr>
          </a:p>
        </p:txBody>
      </p:sp>
      <p:sp>
        <p:nvSpPr>
          <p:cNvPr id="55" name="Text Box 21"/>
          <p:cNvSpPr txBox="1">
            <a:spLocks noChangeArrowheads="1"/>
          </p:cNvSpPr>
          <p:nvPr/>
        </p:nvSpPr>
        <p:spPr bwMode="gray">
          <a:xfrm>
            <a:off x="765969" y="4045119"/>
            <a:ext cx="2133600"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buFontTx/>
              <a:buChar char="•"/>
            </a:pPr>
            <a:r>
              <a:rPr lang="zh-CN" altLang="en-US" sz="1200" b="1" dirty="0">
                <a:solidFill>
                  <a:schemeClr val="bg1">
                    <a:lumMod val="20000"/>
                    <a:lumOff val="80000"/>
                  </a:schemeClr>
                </a:solidFill>
                <a:latin typeface="宋体" pitchFamily="2" charset="-122"/>
              </a:rPr>
              <a:t>人工神经网络的研究最早可以追溯到人类开始研究自己的智能的</a:t>
            </a:r>
            <a:r>
              <a:rPr lang="zh-CN" altLang="en-US" sz="1200" b="1" dirty="0" smtClean="0">
                <a:solidFill>
                  <a:schemeClr val="bg1">
                    <a:lumMod val="20000"/>
                    <a:lumOff val="80000"/>
                  </a:schemeClr>
                </a:solidFill>
                <a:latin typeface="宋体" pitchFamily="2" charset="-122"/>
              </a:rPr>
              <a:t>时期；</a:t>
            </a:r>
            <a:endParaRPr lang="en-US" altLang="zh-CN" sz="1200" b="1" dirty="0" smtClean="0">
              <a:solidFill>
                <a:schemeClr val="bg1">
                  <a:lumMod val="20000"/>
                  <a:lumOff val="80000"/>
                </a:schemeClr>
              </a:solidFill>
              <a:latin typeface="宋体" pitchFamily="2" charset="-122"/>
            </a:endParaRPr>
          </a:p>
          <a:p>
            <a:pPr eaLnBrk="1" hangingPunct="1">
              <a:lnSpc>
                <a:spcPct val="80000"/>
              </a:lnSpc>
              <a:spcBef>
                <a:spcPct val="50000"/>
              </a:spcBef>
              <a:buFontTx/>
              <a:buChar char="•"/>
            </a:pPr>
            <a:r>
              <a:rPr lang="en-US" altLang="zh-CN" sz="1200" b="1" dirty="0" smtClean="0">
                <a:solidFill>
                  <a:schemeClr val="bg1">
                    <a:lumMod val="20000"/>
                    <a:lumOff val="80000"/>
                  </a:schemeClr>
                </a:solidFill>
                <a:latin typeface="Times New Roman" pitchFamily="18" charset="0"/>
              </a:rPr>
              <a:t>1943</a:t>
            </a:r>
            <a:r>
              <a:rPr lang="zh-CN" altLang="en-US" sz="1200" b="1" dirty="0" smtClean="0">
                <a:solidFill>
                  <a:schemeClr val="bg1">
                    <a:lumMod val="20000"/>
                    <a:lumOff val="80000"/>
                  </a:schemeClr>
                </a:solidFill>
                <a:latin typeface="宋体" pitchFamily="2" charset="-122"/>
              </a:rPr>
              <a:t>年，</a:t>
            </a:r>
            <a:r>
              <a:rPr lang="en-US" altLang="zh-CN" sz="1200" b="1" dirty="0" smtClean="0">
                <a:solidFill>
                  <a:schemeClr val="bg1">
                    <a:lumMod val="20000"/>
                    <a:lumOff val="80000"/>
                  </a:schemeClr>
                </a:solidFill>
                <a:latin typeface="Times New Roman" pitchFamily="18" charset="0"/>
              </a:rPr>
              <a:t>McCulloch</a:t>
            </a:r>
            <a:r>
              <a:rPr lang="zh-CN" altLang="en-US" sz="1200" b="1" dirty="0" smtClean="0">
                <a:solidFill>
                  <a:schemeClr val="bg1">
                    <a:lumMod val="20000"/>
                    <a:lumOff val="80000"/>
                  </a:schemeClr>
                </a:solidFill>
                <a:latin typeface="宋体" pitchFamily="2" charset="-122"/>
              </a:rPr>
              <a:t>和</a:t>
            </a:r>
            <a:r>
              <a:rPr lang="en-US" altLang="zh-CN" sz="1200" b="1" dirty="0" smtClean="0">
                <a:solidFill>
                  <a:schemeClr val="bg1">
                    <a:lumMod val="20000"/>
                    <a:lumOff val="80000"/>
                  </a:schemeClr>
                </a:solidFill>
                <a:latin typeface="Times New Roman" pitchFamily="18" charset="0"/>
              </a:rPr>
              <a:t>Pitts</a:t>
            </a:r>
            <a:r>
              <a:rPr lang="zh-CN" altLang="en-US" sz="1200" b="1" dirty="0" smtClean="0">
                <a:solidFill>
                  <a:schemeClr val="bg1">
                    <a:lumMod val="20000"/>
                    <a:lumOff val="80000"/>
                  </a:schemeClr>
                </a:solidFill>
                <a:latin typeface="Times New Roman" pitchFamily="18" charset="0"/>
              </a:rPr>
              <a:t>提出</a:t>
            </a:r>
            <a:r>
              <a:rPr lang="en-US" altLang="zh-CN" sz="1200" b="1" dirty="0" smtClean="0">
                <a:solidFill>
                  <a:schemeClr val="bg1">
                    <a:lumMod val="20000"/>
                    <a:lumOff val="80000"/>
                  </a:schemeClr>
                </a:solidFill>
                <a:latin typeface="Times New Roman" pitchFamily="18" charset="0"/>
              </a:rPr>
              <a:t>M-P</a:t>
            </a:r>
            <a:r>
              <a:rPr lang="zh-CN" altLang="en-US" sz="1200" b="1" dirty="0" smtClean="0">
                <a:solidFill>
                  <a:schemeClr val="bg1">
                    <a:lumMod val="20000"/>
                    <a:lumOff val="80000"/>
                  </a:schemeClr>
                </a:solidFill>
                <a:latin typeface="Times New Roman" pitchFamily="18" charset="0"/>
              </a:rPr>
              <a:t>模型；</a:t>
            </a:r>
            <a:endParaRPr lang="en-US" altLang="zh-CN" sz="1200" dirty="0" smtClean="0">
              <a:solidFill>
                <a:schemeClr val="bg1">
                  <a:lumMod val="20000"/>
                  <a:lumOff val="80000"/>
                </a:schemeClr>
              </a:solidFill>
              <a:latin typeface="Calibri" pitchFamily="34" charset="0"/>
            </a:endParaRPr>
          </a:p>
          <a:p>
            <a:pPr eaLnBrk="1" hangingPunct="1">
              <a:lnSpc>
                <a:spcPct val="80000"/>
              </a:lnSpc>
              <a:spcBef>
                <a:spcPct val="50000"/>
              </a:spcBef>
              <a:buFontTx/>
              <a:buChar char="•"/>
            </a:pPr>
            <a:r>
              <a:rPr lang="en-US" altLang="zh-CN" sz="1200" b="1" dirty="0" smtClean="0">
                <a:solidFill>
                  <a:schemeClr val="bg1">
                    <a:lumMod val="20000"/>
                    <a:lumOff val="80000"/>
                  </a:schemeClr>
                </a:solidFill>
                <a:latin typeface="Times New Roman" pitchFamily="18" charset="0"/>
              </a:rPr>
              <a:t>1949</a:t>
            </a:r>
            <a:r>
              <a:rPr lang="zh-CN" altLang="en-US" sz="1200" b="1" dirty="0" smtClean="0">
                <a:solidFill>
                  <a:schemeClr val="bg1">
                    <a:lumMod val="20000"/>
                    <a:lumOff val="80000"/>
                  </a:schemeClr>
                </a:solidFill>
                <a:latin typeface="宋体" pitchFamily="2" charset="-122"/>
              </a:rPr>
              <a:t>年，</a:t>
            </a:r>
            <a:r>
              <a:rPr lang="en-US" altLang="zh-CN" sz="1200" b="1" dirty="0">
                <a:solidFill>
                  <a:schemeClr val="bg1">
                    <a:lumMod val="20000"/>
                    <a:lumOff val="80000"/>
                  </a:schemeClr>
                </a:solidFill>
                <a:latin typeface="Times New Roman" pitchFamily="18" charset="0"/>
              </a:rPr>
              <a:t> D. O. </a:t>
            </a:r>
            <a:r>
              <a:rPr lang="en-US" altLang="zh-CN" sz="1200" b="1" dirty="0" err="1">
                <a:solidFill>
                  <a:schemeClr val="bg1">
                    <a:lumMod val="20000"/>
                    <a:lumOff val="80000"/>
                  </a:schemeClr>
                </a:solidFill>
                <a:latin typeface="Times New Roman" pitchFamily="18" charset="0"/>
              </a:rPr>
              <a:t>Hebb</a:t>
            </a:r>
            <a:r>
              <a:rPr lang="zh-CN" altLang="en-US" sz="1200" b="1" dirty="0" smtClean="0">
                <a:solidFill>
                  <a:schemeClr val="bg1">
                    <a:lumMod val="20000"/>
                    <a:lumOff val="80000"/>
                  </a:schemeClr>
                </a:solidFill>
                <a:latin typeface="宋体" pitchFamily="2" charset="-122"/>
              </a:rPr>
              <a:t>提出</a:t>
            </a:r>
            <a:r>
              <a:rPr lang="zh-CN" altLang="en-US" sz="1200" b="1" dirty="0">
                <a:solidFill>
                  <a:schemeClr val="bg1">
                    <a:lumMod val="20000"/>
                    <a:lumOff val="80000"/>
                  </a:schemeClr>
                </a:solidFill>
                <a:latin typeface="宋体" pitchFamily="2" charset="-122"/>
              </a:rPr>
              <a:t>神经元之间突触联系是可变的</a:t>
            </a:r>
            <a:r>
              <a:rPr lang="zh-CN" altLang="en-US" sz="1200" b="1" dirty="0" smtClean="0">
                <a:solidFill>
                  <a:schemeClr val="bg1">
                    <a:lumMod val="20000"/>
                    <a:lumOff val="80000"/>
                  </a:schemeClr>
                </a:solidFill>
                <a:latin typeface="宋体" pitchFamily="2" charset="-122"/>
              </a:rPr>
              <a:t>假说</a:t>
            </a:r>
            <a:r>
              <a:rPr lang="en-US" altLang="zh-CN" sz="1200" b="1" dirty="0" smtClean="0">
                <a:solidFill>
                  <a:schemeClr val="bg1">
                    <a:lumMod val="20000"/>
                    <a:lumOff val="80000"/>
                  </a:schemeClr>
                </a:solidFill>
                <a:latin typeface="宋体" pitchFamily="2" charset="-122"/>
              </a:rPr>
              <a:t>——</a:t>
            </a:r>
            <a:r>
              <a:rPr lang="en-US" altLang="zh-CN" sz="1200" b="1" dirty="0" err="1">
                <a:solidFill>
                  <a:schemeClr val="bg1">
                    <a:lumMod val="20000"/>
                    <a:lumOff val="80000"/>
                  </a:schemeClr>
                </a:solidFill>
                <a:latin typeface="Times New Roman" pitchFamily="18" charset="0"/>
              </a:rPr>
              <a:t>Hebb</a:t>
            </a:r>
            <a:r>
              <a:rPr lang="zh-CN" altLang="en-US" sz="1200" b="1" dirty="0" smtClean="0">
                <a:solidFill>
                  <a:schemeClr val="bg1">
                    <a:lumMod val="20000"/>
                    <a:lumOff val="80000"/>
                  </a:schemeClr>
                </a:solidFill>
                <a:latin typeface="宋体" pitchFamily="2" charset="-122"/>
              </a:rPr>
              <a:t>学习律。</a:t>
            </a:r>
            <a:endParaRPr lang="en-US" altLang="zh-CN" sz="1200" dirty="0">
              <a:solidFill>
                <a:schemeClr val="bg1">
                  <a:lumMod val="20000"/>
                  <a:lumOff val="80000"/>
                </a:schemeClr>
              </a:solidFill>
              <a:latin typeface="Calibri" pitchFamily="34" charset="0"/>
            </a:endParaRPr>
          </a:p>
        </p:txBody>
      </p:sp>
    </p:spTree>
    <p:extLst>
      <p:ext uri="{BB962C8B-B14F-4D97-AF65-F5344CB8AC3E}">
        <p14:creationId xmlns:p14="http://schemas.microsoft.com/office/powerpoint/2010/main" val="313092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a:t>2</a:t>
            </a:r>
            <a:r>
              <a:rPr lang="en-US" altLang="zh-CN" dirty="0" smtClean="0"/>
              <a:t>.</a:t>
            </a:r>
            <a:r>
              <a:rPr lang="zh-CN" altLang="en-US" dirty="0" smtClean="0"/>
              <a:t>生物神经网络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2.1</a:t>
            </a:r>
            <a:r>
              <a:rPr lang="zh-CN" altLang="en-US" sz="2800" dirty="0" smtClean="0"/>
              <a:t>生物神经元的构成</a:t>
            </a:r>
            <a:endParaRPr lang="en-US" altLang="zh-CN" sz="28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2292732"/>
            <a:ext cx="4914851" cy="2936468"/>
          </a:xfrm>
          <a:prstGeom prst="rect">
            <a:avLst/>
          </a:prstGeom>
        </p:spPr>
      </p:pic>
      <p:sp>
        <p:nvSpPr>
          <p:cNvPr id="8" name="TextBox 7"/>
          <p:cNvSpPr txBox="1"/>
          <p:nvPr/>
        </p:nvSpPr>
        <p:spPr>
          <a:xfrm>
            <a:off x="420452" y="2655830"/>
            <a:ext cx="2664296" cy="2677656"/>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正如右图所示，神经元在结构上由细胞体、树突、轴突、和突触四</a:t>
            </a:r>
            <a:r>
              <a:rPr lang="zh-CN" altLang="en-US" sz="2800" dirty="0">
                <a:latin typeface="微软雅黑" pitchFamily="34" charset="-122"/>
                <a:ea typeface="微软雅黑" pitchFamily="34" charset="-122"/>
              </a:rPr>
              <a:t>部分</a:t>
            </a:r>
            <a:r>
              <a:rPr lang="zh-CN" altLang="en-US" sz="2800" dirty="0" smtClean="0">
                <a:latin typeface="微软雅黑" pitchFamily="34" charset="-122"/>
                <a:ea typeface="微软雅黑" pitchFamily="34" charset="-122"/>
              </a:rPr>
              <a:t>组成。</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454031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a:t>2</a:t>
            </a:r>
            <a:r>
              <a:rPr lang="en-US" altLang="zh-CN" dirty="0" smtClean="0"/>
              <a:t>.</a:t>
            </a:r>
            <a:r>
              <a:rPr lang="zh-CN" altLang="en-US" dirty="0" smtClean="0"/>
              <a:t>生物神经网络</a:t>
            </a:r>
            <a:endParaRPr lang="en-US" altLang="zh-CN" dirty="0" smtClean="0"/>
          </a:p>
        </p:txBody>
      </p:sp>
      <p:sp>
        <p:nvSpPr>
          <p:cNvPr id="7" name="Rectangle 2"/>
          <p:cNvSpPr txBox="1">
            <a:spLocks noChangeArrowheads="1"/>
          </p:cNvSpPr>
          <p:nvPr/>
        </p:nvSpPr>
        <p:spPr bwMode="black">
          <a:xfrm>
            <a:off x="458525" y="1359686"/>
            <a:ext cx="2448272"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400" dirty="0" smtClean="0"/>
              <a:t>2.2</a:t>
            </a:r>
            <a:r>
              <a:rPr lang="zh-CN" altLang="en-US" sz="2400" dirty="0" smtClean="0"/>
              <a:t>信息处理机制</a:t>
            </a:r>
            <a:endParaRPr lang="en-US" altLang="zh-CN" sz="2400" dirty="0" smtClean="0"/>
          </a:p>
        </p:txBody>
      </p:sp>
      <p:sp>
        <p:nvSpPr>
          <p:cNvPr id="8" name="TextBox 7"/>
          <p:cNvSpPr txBox="1"/>
          <p:nvPr/>
        </p:nvSpPr>
        <p:spPr>
          <a:xfrm>
            <a:off x="458080" y="2223782"/>
            <a:ext cx="3105808" cy="3970318"/>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       突触为输入输出接口，树突和细胞体为输入端，接受来自突触点的输入信号；</a:t>
            </a:r>
          </a:p>
          <a:p>
            <a:r>
              <a:rPr lang="zh-CN" altLang="en-US" dirty="0" smtClean="0">
                <a:latin typeface="微软雅黑" pitchFamily="34" charset="-122"/>
                <a:ea typeface="微软雅黑" pitchFamily="34" charset="-122"/>
              </a:rPr>
              <a:t>　　细胞体相当于一个微型处理器，对各树突和细胞体各部位收到的来自其他神经元的输入信号进行组合，并在一定条件下触发，产生输出信号；</a:t>
            </a:r>
          </a:p>
          <a:p>
            <a:r>
              <a:rPr lang="zh-CN" altLang="en-US" dirty="0" smtClean="0">
                <a:latin typeface="微软雅黑" pitchFamily="34" charset="-122"/>
                <a:ea typeface="微软雅黑" pitchFamily="34" charset="-122"/>
              </a:rPr>
              <a:t>　　输出信号沿轴突传至末梢，轴突末梢作为输出端通过突触将这一输出信号传向其他神经元的树突和细胞体。</a:t>
            </a:r>
          </a:p>
          <a:p>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420885"/>
            <a:ext cx="5548953" cy="33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90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a:t>2</a:t>
            </a:r>
            <a:r>
              <a:rPr lang="en-US" altLang="zh-CN" dirty="0" smtClean="0"/>
              <a:t>.</a:t>
            </a:r>
            <a:r>
              <a:rPr lang="zh-CN" altLang="en-US" dirty="0" smtClean="0"/>
              <a:t>生物神经网络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2.3</a:t>
            </a:r>
            <a:r>
              <a:rPr lang="zh-CN" altLang="en-US" sz="2800" dirty="0" smtClean="0"/>
              <a:t>生物神经网络</a:t>
            </a:r>
            <a:endParaRPr lang="en-US" altLang="zh-CN" sz="2800" dirty="0" smtClean="0"/>
          </a:p>
        </p:txBody>
      </p:sp>
      <p:sp>
        <p:nvSpPr>
          <p:cNvPr id="8" name="TextBox 7"/>
          <p:cNvSpPr txBox="1"/>
          <p:nvPr/>
        </p:nvSpPr>
        <p:spPr>
          <a:xfrm>
            <a:off x="755576" y="2383486"/>
            <a:ext cx="7463916" cy="3693319"/>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       由</a:t>
            </a:r>
            <a:r>
              <a:rPr lang="zh-CN" altLang="en-US" dirty="0">
                <a:latin typeface="微软雅黑" pitchFamily="34" charset="-122"/>
                <a:ea typeface="微软雅黑" pitchFamily="34" charset="-122"/>
              </a:rPr>
              <a:t>多个生物神经元以确定方式和拓扑结构相互连接即形成生物神经网络，它是一种更为灵巧、复杂的生物信息处理系统</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生物</a:t>
            </a:r>
            <a:r>
              <a:rPr lang="zh-CN" altLang="en-US" dirty="0">
                <a:latin typeface="微软雅黑" pitchFamily="34" charset="-122"/>
                <a:ea typeface="微软雅黑" pitchFamily="34" charset="-122"/>
              </a:rPr>
              <a:t>神经网络的功能不是单个神经元信息处理功能的简单叠加。每个神经元都有许多突触与其他神经元连接，任何一个单独的突触连接都不能完全表现一项信息。只有当它们集合成总体时，才能对刺激的特殊性质给出明确的答复。</a:t>
            </a:r>
          </a:p>
          <a:p>
            <a:pPr>
              <a:lnSpc>
                <a:spcPct val="150000"/>
              </a:lnSpc>
            </a:pPr>
            <a:r>
              <a:rPr lang="zh-CN" altLang="en-US" dirty="0">
                <a:latin typeface="微软雅黑" pitchFamily="34" charset="-122"/>
                <a:ea typeface="微软雅黑" pitchFamily="34" charset="-122"/>
              </a:rPr>
              <a:t>　　由于神经元之间突触连接方式和连接强度的不同并且具有可塑性，神经网络在宏观上呈现出千变万化的复杂的信息处理能力。 </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3189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3.1</a:t>
            </a:r>
            <a:r>
              <a:rPr lang="zh-CN" altLang="en-US" sz="2800" dirty="0" smtClean="0"/>
              <a:t>人工神经元模型</a:t>
            </a:r>
            <a:endParaRPr lang="en-US" altLang="zh-CN" sz="2800" dirty="0" smtClean="0"/>
          </a:p>
        </p:txBody>
      </p:sp>
      <p:sp>
        <p:nvSpPr>
          <p:cNvPr id="8" name="TextBox 7"/>
          <p:cNvSpPr txBox="1"/>
          <p:nvPr/>
        </p:nvSpPr>
        <p:spPr>
          <a:xfrm>
            <a:off x="755576" y="2383486"/>
            <a:ext cx="7463916" cy="3693319"/>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      根据</a:t>
            </a:r>
            <a:r>
              <a:rPr lang="zh-CN" altLang="en-US" dirty="0">
                <a:latin typeface="微软雅黑" pitchFamily="34" charset="-122"/>
                <a:ea typeface="微软雅黑" pitchFamily="34" charset="-122"/>
              </a:rPr>
              <a:t>前面对生物神经网络的介绍可知，神经元及其突触是神经网络的基本器件。因此，模拟生物神经网络应首先模拟生物神经元。</a:t>
            </a:r>
          </a:p>
          <a:p>
            <a:pPr>
              <a:lnSpc>
                <a:spcPct val="150000"/>
              </a:lnSpc>
            </a:pPr>
            <a:r>
              <a:rPr lang="zh-CN" altLang="en-US" dirty="0" smtClean="0">
                <a:latin typeface="微软雅黑" pitchFamily="34" charset="-122"/>
                <a:ea typeface="微软雅黑" pitchFamily="34" charset="-122"/>
              </a:rPr>
              <a:t>       在</a:t>
            </a:r>
            <a:r>
              <a:rPr lang="zh-CN" altLang="en-US" dirty="0">
                <a:latin typeface="微软雅黑" pitchFamily="34" charset="-122"/>
                <a:ea typeface="微软雅黑" pitchFamily="34" charset="-122"/>
              </a:rPr>
              <a:t>人工神经网络中，神经元常被称为“处理单元”。人工神经元是对生物神经元的一种形式化描述；</a:t>
            </a:r>
          </a:p>
          <a:p>
            <a:pPr>
              <a:lnSpc>
                <a:spcPct val="150000"/>
              </a:lnSpc>
            </a:pPr>
            <a:r>
              <a:rPr lang="zh-CN" altLang="en-US" dirty="0">
                <a:latin typeface="微软雅黑" pitchFamily="34" charset="-122"/>
                <a:ea typeface="微软雅黑" pitchFamily="34" charset="-122"/>
              </a:rPr>
              <a:t>　　人工神经元是对生物神经元的信息处理过程进行抽象，并用数学语言予以描述；</a:t>
            </a:r>
          </a:p>
          <a:p>
            <a:pPr>
              <a:lnSpc>
                <a:spcPct val="150000"/>
              </a:lnSpc>
            </a:pPr>
            <a:r>
              <a:rPr lang="zh-CN" altLang="en-US" dirty="0">
                <a:latin typeface="微软雅黑" pitchFamily="34" charset="-122"/>
                <a:ea typeface="微软雅黑" pitchFamily="34" charset="-122"/>
              </a:rPr>
              <a:t>　　人工神经元是对生物神经元的结构和功能进行模拟，并用模型图予以表达。 </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14215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3.1</a:t>
            </a:r>
            <a:r>
              <a:rPr lang="zh-CN" altLang="en-US" sz="2800" dirty="0" smtClean="0"/>
              <a:t>人工神经元模型</a:t>
            </a:r>
            <a:endParaRPr lang="en-US" altLang="zh-CN" sz="2800" dirty="0" smtClean="0"/>
          </a:p>
        </p:txBody>
      </p:sp>
      <p:sp>
        <p:nvSpPr>
          <p:cNvPr id="8" name="TextBox 7"/>
          <p:cNvSpPr txBox="1"/>
          <p:nvPr/>
        </p:nvSpPr>
        <p:spPr>
          <a:xfrm>
            <a:off x="323528" y="2276872"/>
            <a:ext cx="3744416" cy="3477875"/>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      人工</a:t>
            </a:r>
            <a:r>
              <a:rPr lang="zh-CN" altLang="en-US" sz="2000" dirty="0">
                <a:latin typeface="微软雅黑" pitchFamily="34" charset="-122"/>
                <a:ea typeface="微软雅黑" pitchFamily="34" charset="-122"/>
              </a:rPr>
              <a:t>神经元使用一个非线性的激活函数，输出一个活性值。假定神经元</a:t>
            </a:r>
            <a:r>
              <a:rPr lang="zh-CN" altLang="en-US" sz="2000" dirty="0" smtClean="0">
                <a:latin typeface="微软雅黑" pitchFamily="34" charset="-122"/>
                <a:ea typeface="微软雅黑" pitchFamily="34" charset="-122"/>
              </a:rPr>
              <a:t>接受</a:t>
            </a:r>
            <a:r>
              <a:rPr lang="en-US" altLang="zh-CN" sz="2000" dirty="0">
                <a:latin typeface="微软雅黑" pitchFamily="34" charset="-122"/>
                <a:ea typeface="微软雅黑" pitchFamily="34" charset="-122"/>
              </a:rPr>
              <a:t>n </a:t>
            </a:r>
            <a:r>
              <a:rPr lang="zh-CN" altLang="en-US" sz="2000" dirty="0">
                <a:latin typeface="微软雅黑" pitchFamily="34" charset="-122"/>
                <a:ea typeface="微软雅黑" pitchFamily="34" charset="-122"/>
              </a:rPr>
              <a:t>个输入</a:t>
            </a:r>
            <a:r>
              <a:rPr lang="en-US" altLang="zh-CN" sz="2000" dirty="0">
                <a:latin typeface="微软雅黑" pitchFamily="34" charset="-122"/>
                <a:ea typeface="微软雅黑" pitchFamily="34" charset="-122"/>
              </a:rPr>
              <a:t>x = (x1; x2; </a:t>
            </a: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xn</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，用状态</a:t>
            </a:r>
            <a:r>
              <a:rPr lang="en-US" altLang="zh-CN" sz="2000" dirty="0">
                <a:latin typeface="微软雅黑" pitchFamily="34" charset="-122"/>
                <a:ea typeface="微软雅黑" pitchFamily="34" charset="-122"/>
              </a:rPr>
              <a:t>z </a:t>
            </a:r>
            <a:r>
              <a:rPr lang="zh-CN" altLang="en-US" sz="2000" dirty="0">
                <a:latin typeface="微软雅黑" pitchFamily="34" charset="-122"/>
                <a:ea typeface="微软雅黑" pitchFamily="34" charset="-122"/>
              </a:rPr>
              <a:t>表示一个神经元所获得的</a:t>
            </a:r>
            <a:r>
              <a:rPr lang="zh-CN" altLang="en-US" sz="2000" dirty="0" smtClean="0">
                <a:latin typeface="微软雅黑" pitchFamily="34" charset="-122"/>
                <a:ea typeface="微软雅黑" pitchFamily="34" charset="-122"/>
              </a:rPr>
              <a:t>输入信号</a:t>
            </a:r>
            <a:r>
              <a:rPr lang="en-US" altLang="zh-CN" sz="2000" dirty="0">
                <a:latin typeface="微软雅黑" pitchFamily="34" charset="-122"/>
                <a:ea typeface="微软雅黑" pitchFamily="34" charset="-122"/>
              </a:rPr>
              <a:t>x </a:t>
            </a:r>
            <a:r>
              <a:rPr lang="zh-CN" altLang="en-US" sz="2000" dirty="0">
                <a:latin typeface="微软雅黑" pitchFamily="34" charset="-122"/>
                <a:ea typeface="微软雅黑" pitchFamily="34" charset="-122"/>
              </a:rPr>
              <a:t>的加权和，输出为该神经元的活性值</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。具体定于如下：</a:t>
            </a:r>
          </a:p>
          <a:p>
            <a:pPr algn="ctr"/>
            <a:r>
              <a:rPr lang="en-US" altLang="zh-CN" sz="2000" dirty="0">
                <a:latin typeface="微软雅黑" pitchFamily="34" charset="-122"/>
                <a:ea typeface="微软雅黑" pitchFamily="34" charset="-122"/>
              </a:rPr>
              <a:t>z = </a:t>
            </a:r>
            <a:r>
              <a:rPr lang="en-US" altLang="zh-CN" sz="2000" dirty="0" err="1" smtClean="0">
                <a:latin typeface="微软雅黑" pitchFamily="34" charset="-122"/>
                <a:ea typeface="微软雅黑" pitchFamily="34" charset="-122"/>
              </a:rPr>
              <a:t>w</a:t>
            </a:r>
            <a:r>
              <a:rPr lang="en-US" altLang="zh-CN" sz="2000" baseline="30000" dirty="0" err="1" smtClean="0">
                <a:latin typeface="微软雅黑" pitchFamily="34" charset="-122"/>
                <a:ea typeface="微软雅黑" pitchFamily="34" charset="-122"/>
              </a:rPr>
              <a:t>T</a:t>
            </a:r>
            <a:r>
              <a:rPr lang="en-US" altLang="zh-CN" sz="2000" dirty="0" err="1" smtClean="0">
                <a:latin typeface="微软雅黑" pitchFamily="34" charset="-122"/>
                <a:ea typeface="微软雅黑" pitchFamily="34" charset="-122"/>
              </a:rPr>
              <a:t>x</a:t>
            </a:r>
            <a:r>
              <a:rPr lang="en-US" altLang="zh-CN" sz="2000" dirty="0" smtClean="0">
                <a:latin typeface="微软雅黑" pitchFamily="34" charset="-122"/>
                <a:ea typeface="微软雅黑" pitchFamily="34" charset="-122"/>
              </a:rPr>
              <a:t> </a:t>
            </a:r>
            <a:r>
              <a:rPr lang="en-US" altLang="zh-CN" sz="2000" dirty="0">
                <a:latin typeface="微软雅黑" pitchFamily="34" charset="-122"/>
                <a:ea typeface="微软雅黑" pitchFamily="34" charset="-122"/>
              </a:rPr>
              <a:t>+ b </a:t>
            </a:r>
            <a:endParaRPr lang="en-US" altLang="zh-CN" sz="2000" dirty="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               a </a:t>
            </a:r>
            <a:r>
              <a:rPr lang="en-US" altLang="zh-CN" sz="2000" dirty="0">
                <a:latin typeface="微软雅黑" pitchFamily="34" charset="-122"/>
                <a:ea typeface="微软雅黑" pitchFamily="34" charset="-122"/>
              </a:rPr>
              <a:t>= f (z) </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       其中</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n </a:t>
            </a:r>
            <a:r>
              <a:rPr lang="zh-CN" altLang="en-US" sz="2000" dirty="0">
                <a:latin typeface="微软雅黑" pitchFamily="34" charset="-122"/>
                <a:ea typeface="微软雅黑" pitchFamily="34" charset="-122"/>
              </a:rPr>
              <a:t>维的权重向量，</a:t>
            </a:r>
            <a:r>
              <a:rPr lang="en-US" altLang="zh-CN" sz="2000" dirty="0">
                <a:latin typeface="微软雅黑" pitchFamily="34" charset="-122"/>
                <a:ea typeface="微软雅黑" pitchFamily="34" charset="-122"/>
              </a:rPr>
              <a:t>b </a:t>
            </a:r>
            <a:r>
              <a:rPr lang="zh-CN" altLang="en-US" sz="2000" dirty="0">
                <a:latin typeface="微软雅黑" pitchFamily="34" charset="-122"/>
                <a:ea typeface="微软雅黑" pitchFamily="34" charset="-122"/>
              </a:rPr>
              <a:t>是偏置</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597" y="2276872"/>
            <a:ext cx="473855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1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t>3</a:t>
            </a:r>
            <a:r>
              <a:rPr lang="en-US" altLang="zh-CN" dirty="0" smtClean="0"/>
              <a:t>.</a:t>
            </a:r>
            <a:r>
              <a:rPr lang="zh-CN" altLang="en-US" dirty="0" smtClean="0"/>
              <a:t>人工神经网络</a:t>
            </a:r>
            <a:endParaRPr lang="en-US" altLang="zh-CN" dirty="0" smtClean="0"/>
          </a:p>
        </p:txBody>
      </p:sp>
      <p:sp>
        <p:nvSpPr>
          <p:cNvPr id="7" name="Rectangle 2"/>
          <p:cNvSpPr txBox="1">
            <a:spLocks noChangeArrowheads="1"/>
          </p:cNvSpPr>
          <p:nvPr/>
        </p:nvSpPr>
        <p:spPr bwMode="black">
          <a:xfrm>
            <a:off x="107504" y="1510045"/>
            <a:ext cx="3744416" cy="864096"/>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pPr algn="ctr"/>
            <a:r>
              <a:rPr lang="en-US" altLang="zh-CN" sz="2800" dirty="0" smtClean="0"/>
              <a:t>3.2</a:t>
            </a:r>
            <a:r>
              <a:rPr lang="zh-CN" altLang="en-US" sz="2800" dirty="0" smtClean="0"/>
              <a:t>激活函数</a:t>
            </a:r>
            <a:endParaRPr lang="en-US" altLang="zh-CN" sz="2800" dirty="0" smtClean="0"/>
          </a:p>
        </p:txBody>
      </p:sp>
      <p:sp>
        <p:nvSpPr>
          <p:cNvPr id="8" name="TextBox 7"/>
          <p:cNvSpPr txBox="1"/>
          <p:nvPr/>
        </p:nvSpPr>
        <p:spPr>
          <a:xfrm>
            <a:off x="827584" y="2276872"/>
            <a:ext cx="7391908" cy="1615827"/>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     传统</a:t>
            </a:r>
            <a:r>
              <a:rPr lang="zh-CN" altLang="en-US" dirty="0">
                <a:latin typeface="微软雅黑" pitchFamily="34" charset="-122"/>
                <a:ea typeface="微软雅黑" pitchFamily="34" charset="-122"/>
              </a:rPr>
              <a:t>神经网络中最常用的激活函数分别是</a:t>
            </a:r>
            <a:r>
              <a:rPr lang="en-US" altLang="zh-CN" dirty="0">
                <a:latin typeface="微软雅黑" pitchFamily="34" charset="-122"/>
                <a:ea typeface="微软雅黑" pitchFamily="34" charset="-122"/>
              </a:rPr>
              <a:t>sigmoid </a:t>
            </a:r>
            <a:r>
              <a:rPr lang="zh-CN" altLang="en-US" dirty="0">
                <a:latin typeface="微软雅黑" pitchFamily="34" charset="-122"/>
                <a:ea typeface="微软雅黑" pitchFamily="34" charset="-122"/>
              </a:rPr>
              <a:t>型函数。</a:t>
            </a:r>
            <a:r>
              <a:rPr lang="en-US" altLang="zh-CN" dirty="0">
                <a:latin typeface="微软雅黑" pitchFamily="34" charset="-122"/>
                <a:ea typeface="微软雅黑" pitchFamily="34" charset="-122"/>
              </a:rPr>
              <a:t>sigmoid </a:t>
            </a:r>
            <a:r>
              <a:rPr lang="zh-CN" altLang="en-US" dirty="0" smtClean="0">
                <a:latin typeface="微软雅黑" pitchFamily="34" charset="-122"/>
                <a:ea typeface="微软雅黑" pitchFamily="34" charset="-122"/>
              </a:rPr>
              <a:t>型函数是</a:t>
            </a:r>
            <a:r>
              <a:rPr lang="zh-CN" altLang="en-US" dirty="0">
                <a:latin typeface="微软雅黑" pitchFamily="34" charset="-122"/>
                <a:ea typeface="微软雅黑" pitchFamily="34" charset="-122"/>
              </a:rPr>
              <a:t>指一类</a:t>
            </a:r>
            <a:r>
              <a:rPr lang="en-US" altLang="zh-CN" dirty="0">
                <a:latin typeface="微软雅黑" pitchFamily="34" charset="-122"/>
                <a:ea typeface="微软雅黑" pitchFamily="34" charset="-122"/>
              </a:rPr>
              <a:t>S </a:t>
            </a:r>
            <a:r>
              <a:rPr lang="zh-CN" altLang="en-US" dirty="0">
                <a:latin typeface="微软雅黑" pitchFamily="34" charset="-122"/>
                <a:ea typeface="微软雅黑" pitchFamily="34" charset="-122"/>
              </a:rPr>
              <a:t>型曲线函数，常用的</a:t>
            </a:r>
            <a:r>
              <a:rPr lang="en-US" altLang="zh-CN" dirty="0">
                <a:latin typeface="微软雅黑" pitchFamily="34" charset="-122"/>
                <a:ea typeface="微软雅黑" pitchFamily="34" charset="-122"/>
              </a:rPr>
              <a:t>sigmoid </a:t>
            </a:r>
            <a:r>
              <a:rPr lang="zh-CN" altLang="en-US" dirty="0">
                <a:latin typeface="微软雅黑" pitchFamily="34" charset="-122"/>
                <a:ea typeface="微软雅黑" pitchFamily="34" charset="-122"/>
              </a:rPr>
              <a:t>型函数有</a:t>
            </a:r>
            <a:r>
              <a:rPr lang="en-US" altLang="zh-CN" dirty="0">
                <a:latin typeface="微软雅黑" pitchFamily="34" charset="-122"/>
                <a:ea typeface="微软雅黑" pitchFamily="34" charset="-122"/>
              </a:rPr>
              <a:t>logistic </a:t>
            </a:r>
            <a:r>
              <a:rPr lang="zh-CN" altLang="en-US" dirty="0" smtClean="0">
                <a:latin typeface="微软雅黑" pitchFamily="34" charset="-122"/>
                <a:ea typeface="微软雅黑" pitchFamily="34" charset="-122"/>
              </a:rPr>
              <a:t>函数</a:t>
            </a:r>
            <a:r>
              <a:rPr lang="zh-CN" altLang="en-US" dirty="0" smtClean="0">
                <a:latin typeface="微软雅黑" pitchFamily="34" charset="-122"/>
                <a:ea typeface="微软雅黑" pitchFamily="34" charset="-122"/>
                <a:sym typeface="Symbol"/>
              </a:rPr>
              <a:t></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x) </a:t>
            </a:r>
            <a:r>
              <a:rPr lang="zh-CN" altLang="en-US" dirty="0">
                <a:latin typeface="微软雅黑" pitchFamily="34" charset="-122"/>
                <a:ea typeface="微软雅黑" pitchFamily="34" charset="-122"/>
              </a:rPr>
              <a:t>和</a:t>
            </a:r>
            <a:r>
              <a:rPr lang="en-US" altLang="zh-CN" dirty="0" err="1" smtClean="0">
                <a:latin typeface="微软雅黑" pitchFamily="34" charset="-122"/>
                <a:ea typeface="微软雅黑" pitchFamily="34" charset="-122"/>
              </a:rPr>
              <a:t>tanh</a:t>
            </a:r>
            <a:r>
              <a:rPr lang="zh-CN" altLang="en-US" dirty="0" smtClean="0">
                <a:latin typeface="微软雅黑" pitchFamily="34" charset="-122"/>
                <a:ea typeface="微软雅黑" pitchFamily="34" charset="-122"/>
              </a:rPr>
              <a:t>函数。</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
                    </a14:imgEffect>
                  </a14:imgLayer>
                </a14:imgProps>
              </a:ext>
              <a:ext uri="{28A0092B-C50C-407E-A947-70E740481C1C}">
                <a14:useLocalDpi xmlns:a14="http://schemas.microsoft.com/office/drawing/2010/main" val="0"/>
              </a:ext>
            </a:extLst>
          </a:blip>
          <a:srcRect/>
          <a:stretch>
            <a:fillRect/>
          </a:stretch>
        </p:blipFill>
        <p:spPr bwMode="auto">
          <a:xfrm>
            <a:off x="3347864" y="3421128"/>
            <a:ext cx="2066381" cy="115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66148" y="4437112"/>
            <a:ext cx="8208912" cy="2169825"/>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recti</a:t>
            </a:r>
            <a:r>
              <a:rPr lang="en-US" altLang="zh-CN" dirty="0" err="1">
                <a:latin typeface="微软雅黑" pitchFamily="34" charset="-122"/>
                <a:ea typeface="微软雅黑" pitchFamily="34" charset="-122"/>
              </a:rPr>
              <a:t>er</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函数</a:t>
            </a:r>
            <a:r>
              <a:rPr lang="zh-CN" altLang="en-US" dirty="0">
                <a:latin typeface="微软雅黑" pitchFamily="34" charset="-122"/>
                <a:ea typeface="微软雅黑" pitchFamily="34" charset="-122"/>
              </a:rPr>
              <a:t>定义</a:t>
            </a:r>
            <a:r>
              <a:rPr lang="zh-CN" altLang="en-US" dirty="0" smtClean="0">
                <a:latin typeface="微软雅黑" pitchFamily="34" charset="-122"/>
                <a:ea typeface="微软雅黑" pitchFamily="34" charset="-122"/>
              </a:rPr>
              <a:t>为</a:t>
            </a:r>
            <a:r>
              <a:rPr lang="en-US" altLang="zh-CN" dirty="0" err="1">
                <a:latin typeface="微软雅黑" pitchFamily="34" charset="-122"/>
                <a:ea typeface="微软雅黑" pitchFamily="34" charset="-122"/>
              </a:rPr>
              <a:t>rectier</a:t>
            </a:r>
            <a:r>
              <a:rPr lang="en-US" altLang="zh-CN" dirty="0">
                <a:latin typeface="微软雅黑" pitchFamily="34" charset="-122"/>
                <a:ea typeface="微软雅黑" pitchFamily="34" charset="-122"/>
              </a:rPr>
              <a:t>(x) = max(0; x</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被认为有生物上的解释性。神经科学家发现神经元具有单</a:t>
            </a:r>
            <a:r>
              <a:rPr lang="zh-CN" altLang="en-US" dirty="0" smtClean="0">
                <a:latin typeface="微软雅黑" pitchFamily="34" charset="-122"/>
                <a:ea typeface="微软雅黑" pitchFamily="34" charset="-122"/>
              </a:rPr>
              <a:t>侧抑制</a:t>
            </a:r>
            <a:r>
              <a:rPr lang="zh-CN" altLang="en-US" dirty="0">
                <a:latin typeface="微软雅黑" pitchFamily="34" charset="-122"/>
                <a:ea typeface="微软雅黑" pitchFamily="34" charset="-122"/>
              </a:rPr>
              <a:t>、宽兴奋边界、稀疏激活性等</a:t>
            </a:r>
            <a:r>
              <a:rPr lang="zh-CN" altLang="en-US" dirty="0" smtClean="0">
                <a:latin typeface="微软雅黑" pitchFamily="34" charset="-122"/>
                <a:ea typeface="微软雅黑" pitchFamily="34" charset="-122"/>
              </a:rPr>
              <a:t>特性。</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softplus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函数定义为</a:t>
            </a:r>
            <a:r>
              <a:rPr lang="en-US" altLang="zh-CN" dirty="0" err="1" smtClean="0">
                <a:latin typeface="微软雅黑" pitchFamily="34" charset="-122"/>
                <a:ea typeface="微软雅黑" pitchFamily="34" charset="-122"/>
              </a:rPr>
              <a:t>softplus</a:t>
            </a:r>
            <a:r>
              <a:rPr lang="en-US" altLang="zh-CN" dirty="0" smtClean="0">
                <a:latin typeface="微软雅黑" pitchFamily="34" charset="-122"/>
                <a:ea typeface="微软雅黑" pitchFamily="34" charset="-122"/>
              </a:rPr>
              <a:t>(x) = log(1 + e</a:t>
            </a:r>
            <a:r>
              <a:rPr lang="en-US" altLang="zh-CN" baseline="30000" dirty="0" smtClean="0">
                <a:latin typeface="微软雅黑" pitchFamily="34" charset="-122"/>
                <a:ea typeface="微软雅黑" pitchFamily="34" charset="-122"/>
              </a:rPr>
              <a:t>x</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err="1">
                <a:latin typeface="微软雅黑" pitchFamily="34" charset="-122"/>
                <a:ea typeface="微软雅黑" pitchFamily="34" charset="-122"/>
              </a:rPr>
              <a:t>softplus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函数可以看作是</a:t>
            </a:r>
            <a:r>
              <a:rPr lang="en-US" altLang="zh-CN" dirty="0" err="1">
                <a:latin typeface="微软雅黑" pitchFamily="34" charset="-122"/>
                <a:ea typeface="微软雅黑" pitchFamily="34" charset="-122"/>
              </a:rPr>
              <a:t>rectier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函数的平滑版本，其导数刚好是</a:t>
            </a:r>
            <a:r>
              <a:rPr lang="en-US" altLang="zh-CN" dirty="0">
                <a:latin typeface="微软雅黑" pitchFamily="34" charset="-122"/>
                <a:ea typeface="微软雅黑" pitchFamily="34" charset="-122"/>
              </a:rPr>
              <a:t>logistic </a:t>
            </a:r>
            <a:r>
              <a:rPr lang="zh-CN" altLang="en-US" dirty="0" smtClean="0">
                <a:latin typeface="微软雅黑" pitchFamily="34" charset="-122"/>
                <a:ea typeface="微软雅黑" pitchFamily="34" charset="-122"/>
              </a:rPr>
              <a:t>函数</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softplus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虽然也有具有单侧抑制、宽兴奋边界的特性，却没有稀疏</a:t>
            </a:r>
            <a:r>
              <a:rPr lang="zh-CN" altLang="en-US" dirty="0" smtClean="0">
                <a:latin typeface="微软雅黑" pitchFamily="34" charset="-122"/>
                <a:ea typeface="微软雅黑" pitchFamily="34" charset="-122"/>
              </a:rPr>
              <a:t>激活性</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3074386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hrome">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hrome">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hrome">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1152</Words>
  <Application>Microsoft Office PowerPoint</Application>
  <PresentationFormat>全屏显示(4:3)</PresentationFormat>
  <Paragraphs>121</Paragraphs>
  <Slides>19</Slides>
  <Notes>8</Notes>
  <HiddenSlides>0</HiddenSlides>
  <MMClips>0</MMClips>
  <ScaleCrop>false</ScaleCrop>
  <HeadingPairs>
    <vt:vector size="4" baseType="variant">
      <vt:variant>
        <vt:lpstr>主题</vt:lpstr>
      </vt:variant>
      <vt:variant>
        <vt:i4>3</vt:i4>
      </vt:variant>
      <vt:variant>
        <vt:lpstr>幻灯片标题</vt:lpstr>
      </vt:variant>
      <vt:variant>
        <vt:i4>19</vt:i4>
      </vt:variant>
    </vt:vector>
  </HeadingPairs>
  <TitlesOfParts>
    <vt:vector size="22" baseType="lpstr">
      <vt:lpstr>chrome</vt:lpstr>
      <vt:lpstr>1_chrome</vt:lpstr>
      <vt:lpstr>2_chrome</vt:lpstr>
      <vt:lpstr>神经网络基础</vt:lpstr>
      <vt:lpstr>Contents</vt:lpstr>
      <vt:lpstr>1.神经网络发展史</vt:lpstr>
      <vt:lpstr>2.生物神经网络</vt:lpstr>
      <vt:lpstr>2.生物神经网络</vt:lpstr>
      <vt:lpstr>2.生物神经网络</vt:lpstr>
      <vt:lpstr>3.人工神经网络</vt:lpstr>
      <vt:lpstr>3.人工神经网络</vt:lpstr>
      <vt:lpstr>3.人工神经网络</vt:lpstr>
      <vt:lpstr>3.人工神经网络</vt:lpstr>
      <vt:lpstr>3.人工神经网络</vt:lpstr>
      <vt:lpstr>3.人工神经网络</vt:lpstr>
      <vt:lpstr>3.人工神经网络</vt:lpstr>
      <vt:lpstr>3.人工神经网络</vt:lpstr>
      <vt:lpstr>3.人工神经网络</vt:lpstr>
      <vt:lpstr>3.人工神经网络</vt:lpstr>
      <vt:lpstr>4.应用领域及前景</vt:lpstr>
      <vt:lpstr>4.应用领域及前景</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神经网络基础</dc:title>
  <dc:creator>HASEE</dc:creator>
  <cp:lastModifiedBy>Windows 用户</cp:lastModifiedBy>
  <cp:revision>37</cp:revision>
  <dcterms:created xsi:type="dcterms:W3CDTF">2017-12-19T06:14:23Z</dcterms:created>
  <dcterms:modified xsi:type="dcterms:W3CDTF">2017-12-19T10:05:46Z</dcterms:modified>
</cp:coreProperties>
</file>