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8" r:id="rId2"/>
    <p:sldMasterId id="2147483664" r:id="rId3"/>
    <p:sldMasterId id="2147483676" r:id="rId4"/>
  </p:sldMasterIdLst>
  <p:notesMasterIdLst>
    <p:notesMasterId r:id="rId30"/>
  </p:notesMasterIdLst>
  <p:sldIdLst>
    <p:sldId id="256" r:id="rId5"/>
    <p:sldId id="257" r:id="rId6"/>
    <p:sldId id="281" r:id="rId7"/>
    <p:sldId id="282" r:id="rId8"/>
    <p:sldId id="310" r:id="rId9"/>
    <p:sldId id="258" r:id="rId10"/>
    <p:sldId id="268" r:id="rId11"/>
    <p:sldId id="262" r:id="rId12"/>
    <p:sldId id="259" r:id="rId13"/>
    <p:sldId id="303" r:id="rId14"/>
    <p:sldId id="304" r:id="rId15"/>
    <p:sldId id="311" r:id="rId16"/>
    <p:sldId id="260" r:id="rId17"/>
    <p:sldId id="263" r:id="rId18"/>
    <p:sldId id="305" r:id="rId19"/>
    <p:sldId id="306" r:id="rId20"/>
    <p:sldId id="308" r:id="rId21"/>
    <p:sldId id="307" r:id="rId22"/>
    <p:sldId id="309" r:id="rId23"/>
    <p:sldId id="293" r:id="rId24"/>
    <p:sldId id="286" r:id="rId25"/>
    <p:sldId id="287" r:id="rId26"/>
    <p:sldId id="288" r:id="rId27"/>
    <p:sldId id="312" r:id="rId28"/>
    <p:sldId id="294" r:id="rId2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B7B8B9"/>
    <a:srgbClr val="0070C0"/>
    <a:srgbClr val="959595"/>
    <a:srgbClr val="FFFF00"/>
    <a:srgbClr val="0074FB"/>
    <a:srgbClr val="61BEFB"/>
    <a:srgbClr val="93634C"/>
    <a:srgbClr val="94634C"/>
    <a:srgbClr val="EA71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21" autoAdjust="0"/>
    <p:restoredTop sz="87950" autoAdjust="0"/>
  </p:normalViewPr>
  <p:slideViewPr>
    <p:cSldViewPr>
      <p:cViewPr varScale="1">
        <p:scale>
          <a:sx n="78" d="100"/>
          <a:sy n="78" d="100"/>
        </p:scale>
        <p:origin x="1694" y="67"/>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ea typeface="宋体" pitchFamily="2" charset="-122"/>
              </a:defRPr>
            </a:lvl1pPr>
          </a:lstStyle>
          <a:p>
            <a:pPr>
              <a:defRPr/>
            </a:pPr>
            <a:fld id="{4E4F8935-EBD6-4FCB-84DE-D83982B25FEF}" type="datetimeFigureOut">
              <a:rPr lang="zh-CN" altLang="en-US"/>
              <a:pPr>
                <a:defRPr/>
              </a:pPr>
              <a:t>2017/12/18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ea typeface="宋体" pitchFamily="2" charset="-122"/>
              </a:defRPr>
            </a:lvl1pPr>
          </a:lstStyle>
          <a:p>
            <a:pPr>
              <a:defRPr/>
            </a:pPr>
            <a:fld id="{247AA444-9D59-47E1-BC19-9ACBC684006C}" type="slidenum">
              <a:rPr lang="zh-CN" altLang="en-US"/>
              <a:pPr>
                <a:defRPr/>
              </a:pPr>
              <a:t>‹#›</a:t>
            </a:fld>
            <a:endParaRPr lang="zh-CN" altLang="en-US"/>
          </a:p>
        </p:txBody>
      </p:sp>
    </p:spTree>
    <p:extLst>
      <p:ext uri="{BB962C8B-B14F-4D97-AF65-F5344CB8AC3E}">
        <p14:creationId xmlns:p14="http://schemas.microsoft.com/office/powerpoint/2010/main" val="33989270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47AA444-9D59-47E1-BC19-9ACBC684006C}" type="slidenum">
              <a:rPr lang="zh-CN" altLang="en-US" smtClean="0"/>
              <a:pPr>
                <a:defRPr/>
              </a:pPr>
              <a:t>2</a:t>
            </a:fld>
            <a:endParaRPr lang="zh-CN" altLang="en-US"/>
          </a:p>
        </p:txBody>
      </p:sp>
    </p:spTree>
    <p:extLst>
      <p:ext uri="{BB962C8B-B14F-4D97-AF65-F5344CB8AC3E}">
        <p14:creationId xmlns:p14="http://schemas.microsoft.com/office/powerpoint/2010/main" val="145258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47AA444-9D59-47E1-BC19-9ACBC684006C}" type="slidenum">
              <a:rPr lang="zh-CN" altLang="en-US" smtClean="0"/>
              <a:pPr>
                <a:defRPr/>
              </a:pPr>
              <a:t>13</a:t>
            </a:fld>
            <a:endParaRPr lang="zh-CN" altLang="en-US"/>
          </a:p>
        </p:txBody>
      </p:sp>
    </p:spTree>
    <p:extLst>
      <p:ext uri="{BB962C8B-B14F-4D97-AF65-F5344CB8AC3E}">
        <p14:creationId xmlns:p14="http://schemas.microsoft.com/office/powerpoint/2010/main" val="456477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47AA444-9D59-47E1-BC19-9ACBC684006C}" type="slidenum">
              <a:rPr lang="zh-CN" altLang="en-US" smtClean="0"/>
              <a:pPr>
                <a:defRPr/>
              </a:pPr>
              <a:t>22</a:t>
            </a:fld>
            <a:endParaRPr lang="zh-CN" altLang="en-US"/>
          </a:p>
        </p:txBody>
      </p:sp>
    </p:spTree>
    <p:extLst>
      <p:ext uri="{BB962C8B-B14F-4D97-AF65-F5344CB8AC3E}">
        <p14:creationId xmlns:p14="http://schemas.microsoft.com/office/powerpoint/2010/main" val="2827262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de-DE" dirty="0"/>
          </a:p>
        </p:txBody>
      </p:sp>
      <p:sp>
        <p:nvSpPr>
          <p:cNvPr id="3" name="Untertitel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de-DE"/>
          </a:p>
        </p:txBody>
      </p:sp>
      <p:sp>
        <p:nvSpPr>
          <p:cNvPr id="4" name="Datumsplatzhalt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defRPr>
            </a:lvl1pPr>
          </a:lstStyle>
          <a:p>
            <a:pPr>
              <a:defRPr/>
            </a:pPr>
            <a:fld id="{E7620FC2-341E-49AE-A5DD-3E03D4B98500}" type="datetimeFigureOut">
              <a:rPr lang="zh-CN" altLang="en-US" smtClean="0"/>
              <a:pPr>
                <a:defRPr/>
              </a:pPr>
              <a:t>2017/12/18</a:t>
            </a:fld>
            <a:endParaRPr lang="zh-CN" altLang="en-US"/>
          </a:p>
        </p:txBody>
      </p:sp>
      <p:sp>
        <p:nvSpPr>
          <p:cNvPr id="5" name="Fußzeilenplatzhalt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defRPr>
            </a:lvl1pPr>
          </a:lstStyle>
          <a:p>
            <a:pPr>
              <a:defRPr/>
            </a:pPr>
            <a:endParaRPr lang="zh-CN" altLang="en-US"/>
          </a:p>
        </p:txBody>
      </p:sp>
      <p:sp>
        <p:nvSpPr>
          <p:cNvPr id="6" name="Foliennummernplatzhalt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anose="020F0502020204030204" pitchFamily="34" charset="0"/>
              </a:defRPr>
            </a:lvl1pPr>
          </a:lstStyle>
          <a:p>
            <a:pPr>
              <a:defRPr/>
            </a:pPr>
            <a:fld id="{BB561226-16C6-4F49-8FB9-020B2246C1E2}" type="slidenum">
              <a:rPr lang="zh-CN" altLang="en-US" smtClean="0"/>
              <a:pPr>
                <a:defRPr/>
              </a:pPr>
              <a:t>‹#›</a:t>
            </a:fld>
            <a:endParaRPr lang="zh-CN" altLang="en-US"/>
          </a:p>
        </p:txBody>
      </p:sp>
    </p:spTree>
    <p:extLst>
      <p:ext uri="{BB962C8B-B14F-4D97-AF65-F5344CB8AC3E}">
        <p14:creationId xmlns:p14="http://schemas.microsoft.com/office/powerpoint/2010/main" val="3258455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7C5D8AB-91D7-4B82-B219-F566BA628594}" type="datetimeFigureOut">
              <a:rPr lang="zh-CN" altLang="en-US" smtClean="0"/>
              <a:t>2017/12/18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880F73-7DD7-4498-A18F-75584C978523}" type="slidenum">
              <a:rPr lang="zh-CN" altLang="en-US" smtClean="0"/>
              <a:t>‹#›</a:t>
            </a:fld>
            <a:endParaRPr lang="zh-CN" altLang="en-US"/>
          </a:p>
        </p:txBody>
      </p:sp>
    </p:spTree>
    <p:extLst>
      <p:ext uri="{BB962C8B-B14F-4D97-AF65-F5344CB8AC3E}">
        <p14:creationId xmlns:p14="http://schemas.microsoft.com/office/powerpoint/2010/main" val="1310526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7C5D8AB-91D7-4B82-B219-F566BA628594}" type="datetimeFigureOut">
              <a:rPr lang="zh-CN" altLang="en-US" smtClean="0"/>
              <a:t>2017/12/18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880F73-7DD7-4498-A18F-75584C978523}" type="slidenum">
              <a:rPr lang="zh-CN" altLang="en-US" smtClean="0"/>
              <a:t>‹#›</a:t>
            </a:fld>
            <a:endParaRPr lang="zh-CN" altLang="en-US"/>
          </a:p>
        </p:txBody>
      </p:sp>
    </p:spTree>
    <p:extLst>
      <p:ext uri="{BB962C8B-B14F-4D97-AF65-F5344CB8AC3E}">
        <p14:creationId xmlns:p14="http://schemas.microsoft.com/office/powerpoint/2010/main" val="4076785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7C5D8AB-91D7-4B82-B219-F566BA628594}" type="datetimeFigureOut">
              <a:rPr lang="zh-CN" altLang="en-US" smtClean="0"/>
              <a:t>2017/12/18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880F73-7DD7-4498-A18F-75584C978523}" type="slidenum">
              <a:rPr lang="zh-CN" altLang="en-US" smtClean="0"/>
              <a:t>‹#›</a:t>
            </a:fld>
            <a:endParaRPr lang="zh-CN" altLang="en-US"/>
          </a:p>
        </p:txBody>
      </p:sp>
    </p:spTree>
    <p:extLst>
      <p:ext uri="{BB962C8B-B14F-4D97-AF65-F5344CB8AC3E}">
        <p14:creationId xmlns:p14="http://schemas.microsoft.com/office/powerpoint/2010/main" val="3860290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7C5D8AB-91D7-4B82-B219-F566BA628594}" type="datetimeFigureOut">
              <a:rPr lang="zh-CN" altLang="en-US" smtClean="0"/>
              <a:t>2017/12/18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880F73-7DD7-4498-A18F-75584C978523}" type="slidenum">
              <a:rPr lang="zh-CN" altLang="en-US" smtClean="0"/>
              <a:t>‹#›</a:t>
            </a:fld>
            <a:endParaRPr lang="zh-CN" altLang="en-US"/>
          </a:p>
        </p:txBody>
      </p:sp>
    </p:spTree>
    <p:extLst>
      <p:ext uri="{BB962C8B-B14F-4D97-AF65-F5344CB8AC3E}">
        <p14:creationId xmlns:p14="http://schemas.microsoft.com/office/powerpoint/2010/main" val="347429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fontAlgn="base">
              <a:spcBef>
                <a:spcPct val="0"/>
              </a:spcBef>
              <a:spcAft>
                <a:spcPct val="0"/>
              </a:spcAft>
              <a:defRPr>
                <a:latin typeface="Arial" charset="0"/>
              </a:defRPr>
            </a:lvl1pPr>
          </a:lstStyle>
          <a:p>
            <a:pPr>
              <a:defRPr/>
            </a:pPr>
            <a:fld id="{C1D8E392-AAE3-4F4C-B854-F58A890321F9}" type="datetimeFigureOut">
              <a:rPr lang="zh-CN" altLang="en-US"/>
              <a:pPr>
                <a:defRPr/>
              </a:pPr>
              <a:t>2017/12/18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fontAlgn="base">
              <a:spcBef>
                <a:spcPct val="0"/>
              </a:spcBef>
              <a:spcAft>
                <a:spcPct val="0"/>
              </a:spcAft>
              <a:defRPr>
                <a:latin typeface="Arial" charset="0"/>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latin typeface="Arial" panose="020B0604020202020204" pitchFamily="34" charset="0"/>
              </a:defRPr>
            </a:lvl1pPr>
          </a:lstStyle>
          <a:p>
            <a:fld id="{E4FC462B-4A3E-4B6C-B53B-70BBB1B4D9CB}" type="slidenum">
              <a:rPr lang="zh-CN" altLang="en-US"/>
              <a:pPr/>
              <a:t>‹#›</a:t>
            </a:fld>
            <a:endParaRPr lang="zh-CN" altLang="en-US"/>
          </a:p>
        </p:txBody>
      </p:sp>
    </p:spTree>
    <p:extLst>
      <p:ext uri="{BB962C8B-B14F-4D97-AF65-F5344CB8AC3E}">
        <p14:creationId xmlns:p14="http://schemas.microsoft.com/office/powerpoint/2010/main" val="2899798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fontAlgn="base">
              <a:spcBef>
                <a:spcPct val="0"/>
              </a:spcBef>
              <a:spcAft>
                <a:spcPct val="0"/>
              </a:spcAft>
              <a:defRPr>
                <a:latin typeface="Arial" charset="0"/>
              </a:defRPr>
            </a:lvl1pPr>
          </a:lstStyle>
          <a:p>
            <a:pPr>
              <a:defRPr/>
            </a:pPr>
            <a:fld id="{E6943E24-2E28-49B1-9786-91E3843BB105}" type="datetimeFigureOut">
              <a:rPr lang="zh-CN" altLang="en-US"/>
              <a:pPr>
                <a:defRPr/>
              </a:pPr>
              <a:t>2017/12/18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fontAlgn="base">
              <a:spcBef>
                <a:spcPct val="0"/>
              </a:spcBef>
              <a:spcAft>
                <a:spcPct val="0"/>
              </a:spcAft>
              <a:defRPr>
                <a:latin typeface="Arial" charset="0"/>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latin typeface="Arial" panose="020B0604020202020204" pitchFamily="34" charset="0"/>
              </a:defRPr>
            </a:lvl1pPr>
          </a:lstStyle>
          <a:p>
            <a:fld id="{C0617C53-A58B-4564-AC4B-9B1673A3E3C6}" type="slidenum">
              <a:rPr lang="zh-CN" altLang="en-US"/>
              <a:pPr/>
              <a:t>‹#›</a:t>
            </a:fld>
            <a:endParaRPr lang="zh-CN" altLang="en-US"/>
          </a:p>
        </p:txBody>
      </p:sp>
    </p:spTree>
    <p:extLst>
      <p:ext uri="{BB962C8B-B14F-4D97-AF65-F5344CB8AC3E}">
        <p14:creationId xmlns:p14="http://schemas.microsoft.com/office/powerpoint/2010/main" val="817456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fontAlgn="base">
              <a:spcBef>
                <a:spcPct val="0"/>
              </a:spcBef>
              <a:spcAft>
                <a:spcPct val="0"/>
              </a:spcAft>
              <a:defRPr>
                <a:latin typeface="Arial" charset="0"/>
              </a:defRPr>
            </a:lvl1pPr>
          </a:lstStyle>
          <a:p>
            <a:pPr>
              <a:defRPr/>
            </a:pPr>
            <a:fld id="{A8C36B20-816E-4342-B474-EB052680837F}" type="datetimeFigureOut">
              <a:rPr lang="zh-CN" altLang="en-US"/>
              <a:pPr>
                <a:defRPr/>
              </a:pPr>
              <a:t>2017/12/18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fontAlgn="base">
              <a:spcBef>
                <a:spcPct val="0"/>
              </a:spcBef>
              <a:spcAft>
                <a:spcPct val="0"/>
              </a:spcAft>
              <a:defRPr>
                <a:latin typeface="Arial" charset="0"/>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latin typeface="Arial" panose="020B0604020202020204" pitchFamily="34" charset="0"/>
              </a:defRPr>
            </a:lvl1pPr>
          </a:lstStyle>
          <a:p>
            <a:fld id="{20E7F65D-8BA9-4C9E-8C51-3B9931959A42}" type="slidenum">
              <a:rPr lang="zh-CN" altLang="en-US"/>
              <a:pPr/>
              <a:t>‹#›</a:t>
            </a:fld>
            <a:endParaRPr lang="zh-CN" altLang="en-US"/>
          </a:p>
        </p:txBody>
      </p:sp>
    </p:spTree>
    <p:extLst>
      <p:ext uri="{BB962C8B-B14F-4D97-AF65-F5344CB8AC3E}">
        <p14:creationId xmlns:p14="http://schemas.microsoft.com/office/powerpoint/2010/main" val="7688194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fontAlgn="base">
              <a:spcBef>
                <a:spcPct val="0"/>
              </a:spcBef>
              <a:spcAft>
                <a:spcPct val="0"/>
              </a:spcAft>
              <a:defRPr>
                <a:latin typeface="Arial" charset="0"/>
              </a:defRPr>
            </a:lvl1pPr>
          </a:lstStyle>
          <a:p>
            <a:pPr>
              <a:defRPr/>
            </a:pPr>
            <a:fld id="{B1CFBFB9-DE32-485C-9F2D-20377A28A1B3}" type="datetimeFigureOut">
              <a:rPr lang="zh-CN" altLang="en-US"/>
              <a:pPr>
                <a:defRPr/>
              </a:pPr>
              <a:t>2017/12/18</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fontAlgn="base">
              <a:spcBef>
                <a:spcPct val="0"/>
              </a:spcBef>
              <a:spcAft>
                <a:spcPct val="0"/>
              </a:spcAft>
              <a:defRPr>
                <a:latin typeface="Arial" charset="0"/>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lvl1pPr>
              <a:defRPr>
                <a:latin typeface="Arial" panose="020B0604020202020204" pitchFamily="34" charset="0"/>
              </a:defRPr>
            </a:lvl1pPr>
          </a:lstStyle>
          <a:p>
            <a:fld id="{87913AFC-C89C-4C48-9E0F-FF5C8080D238}" type="slidenum">
              <a:rPr lang="zh-CN" altLang="en-US"/>
              <a:pPr/>
              <a:t>‹#›</a:t>
            </a:fld>
            <a:endParaRPr lang="zh-CN" altLang="en-US"/>
          </a:p>
        </p:txBody>
      </p:sp>
    </p:spTree>
    <p:extLst>
      <p:ext uri="{BB962C8B-B14F-4D97-AF65-F5344CB8AC3E}">
        <p14:creationId xmlns:p14="http://schemas.microsoft.com/office/powerpoint/2010/main" val="33398946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fontAlgn="base">
              <a:spcBef>
                <a:spcPct val="0"/>
              </a:spcBef>
              <a:spcAft>
                <a:spcPct val="0"/>
              </a:spcAft>
              <a:defRPr>
                <a:latin typeface="Arial" charset="0"/>
              </a:defRPr>
            </a:lvl1pPr>
          </a:lstStyle>
          <a:p>
            <a:pPr>
              <a:defRPr/>
            </a:pPr>
            <a:fld id="{E6AECB9C-7DCD-4363-B3F9-2AE05E39C44B}" type="datetimeFigureOut">
              <a:rPr lang="zh-CN" altLang="en-US"/>
              <a:pPr>
                <a:defRPr/>
              </a:pPr>
              <a:t>2017/12/18</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fontAlgn="base">
              <a:spcBef>
                <a:spcPct val="0"/>
              </a:spcBef>
              <a:spcAft>
                <a:spcPct val="0"/>
              </a:spcAft>
              <a:defRPr>
                <a:latin typeface="Arial" charset="0"/>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lvl1pPr>
              <a:defRPr>
                <a:latin typeface="Arial" panose="020B0604020202020204" pitchFamily="34" charset="0"/>
              </a:defRPr>
            </a:lvl1pPr>
          </a:lstStyle>
          <a:p>
            <a:fld id="{7F1BA125-D8BB-42A0-BC19-298833D16E48}" type="slidenum">
              <a:rPr lang="zh-CN" altLang="en-US"/>
              <a:pPr/>
              <a:t>‹#›</a:t>
            </a:fld>
            <a:endParaRPr lang="zh-CN" altLang="en-US"/>
          </a:p>
        </p:txBody>
      </p:sp>
    </p:spTree>
    <p:extLst>
      <p:ext uri="{BB962C8B-B14F-4D97-AF65-F5344CB8AC3E}">
        <p14:creationId xmlns:p14="http://schemas.microsoft.com/office/powerpoint/2010/main" val="32434150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fontAlgn="base">
              <a:spcBef>
                <a:spcPct val="0"/>
              </a:spcBef>
              <a:spcAft>
                <a:spcPct val="0"/>
              </a:spcAft>
              <a:defRPr>
                <a:latin typeface="Arial" charset="0"/>
              </a:defRPr>
            </a:lvl1pPr>
          </a:lstStyle>
          <a:p>
            <a:pPr>
              <a:defRPr/>
            </a:pPr>
            <a:fld id="{2E970A2E-8DA0-4343-A4F4-02532BDF370A}" type="datetimeFigureOut">
              <a:rPr lang="zh-CN" altLang="en-US"/>
              <a:pPr>
                <a:defRPr/>
              </a:pPr>
              <a:t>2017/12/18</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fontAlgn="base">
              <a:spcBef>
                <a:spcPct val="0"/>
              </a:spcBef>
              <a:spcAft>
                <a:spcPct val="0"/>
              </a:spcAft>
              <a:defRPr>
                <a:latin typeface="Arial" charset="0"/>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lvl1pPr>
              <a:defRPr>
                <a:latin typeface="Arial" panose="020B0604020202020204" pitchFamily="34" charset="0"/>
              </a:defRPr>
            </a:lvl1pPr>
          </a:lstStyle>
          <a:p>
            <a:fld id="{42310948-E4CB-48BF-9125-115169144FDC}" type="slidenum">
              <a:rPr lang="zh-CN" altLang="en-US"/>
              <a:pPr/>
              <a:t>‹#›</a:t>
            </a:fld>
            <a:endParaRPr lang="zh-CN" altLang="en-US"/>
          </a:p>
        </p:txBody>
      </p:sp>
    </p:spTree>
    <p:extLst>
      <p:ext uri="{BB962C8B-B14F-4D97-AF65-F5344CB8AC3E}">
        <p14:creationId xmlns:p14="http://schemas.microsoft.com/office/powerpoint/2010/main" val="334603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2" name="Datumsplatzhalt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defRPr>
            </a:lvl1pPr>
          </a:lstStyle>
          <a:p>
            <a:pPr>
              <a:defRPr/>
            </a:pPr>
            <a:fld id="{E7620FC2-341E-49AE-A5DD-3E03D4B98500}" type="datetimeFigureOut">
              <a:rPr lang="zh-CN" altLang="en-US" smtClean="0"/>
              <a:pPr>
                <a:defRPr/>
              </a:pPr>
              <a:t>2017/12/18</a:t>
            </a:fld>
            <a:endParaRPr lang="zh-CN" altLang="en-US"/>
          </a:p>
        </p:txBody>
      </p:sp>
      <p:sp>
        <p:nvSpPr>
          <p:cNvPr id="3" name="Fußzeilenplatzhalt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defRPr>
            </a:lvl1pPr>
          </a:lstStyle>
          <a:p>
            <a:pPr>
              <a:defRPr/>
            </a:pPr>
            <a:endParaRPr lang="zh-CN" altLang="en-US"/>
          </a:p>
        </p:txBody>
      </p:sp>
      <p:sp>
        <p:nvSpPr>
          <p:cNvPr id="4" name="Foliennummernplatzhalt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anose="020F0502020204030204" pitchFamily="34" charset="0"/>
              </a:defRPr>
            </a:lvl1pPr>
          </a:lstStyle>
          <a:p>
            <a:pPr>
              <a:defRPr/>
            </a:pPr>
            <a:fld id="{BB561226-16C6-4F49-8FB9-020B2246C1E2}" type="slidenum">
              <a:rPr lang="zh-CN" altLang="en-US" smtClean="0"/>
              <a:pPr>
                <a:defRPr/>
              </a:pPr>
              <a:t>‹#›</a:t>
            </a:fld>
            <a:endParaRPr lang="zh-CN" altLang="en-US"/>
          </a:p>
        </p:txBody>
      </p:sp>
    </p:spTree>
    <p:extLst>
      <p:ext uri="{BB962C8B-B14F-4D97-AF65-F5344CB8AC3E}">
        <p14:creationId xmlns:p14="http://schemas.microsoft.com/office/powerpoint/2010/main" val="26001626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fontAlgn="base">
              <a:spcBef>
                <a:spcPct val="0"/>
              </a:spcBef>
              <a:spcAft>
                <a:spcPct val="0"/>
              </a:spcAft>
              <a:defRPr>
                <a:latin typeface="Arial" charset="0"/>
              </a:defRPr>
            </a:lvl1pPr>
          </a:lstStyle>
          <a:p>
            <a:pPr>
              <a:defRPr/>
            </a:pPr>
            <a:fld id="{9B0D6055-27F2-42AA-A455-C3CA914294AB}" type="datetimeFigureOut">
              <a:rPr lang="zh-CN" altLang="en-US"/>
              <a:pPr>
                <a:defRPr/>
              </a:pPr>
              <a:t>2017/12/18</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fontAlgn="base">
              <a:spcBef>
                <a:spcPct val="0"/>
              </a:spcBef>
              <a:spcAft>
                <a:spcPct val="0"/>
              </a:spcAft>
              <a:defRPr>
                <a:latin typeface="Arial" charset="0"/>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lvl1pPr>
              <a:defRPr>
                <a:latin typeface="Arial" panose="020B0604020202020204" pitchFamily="34" charset="0"/>
              </a:defRPr>
            </a:lvl1pPr>
          </a:lstStyle>
          <a:p>
            <a:fld id="{2E088B20-936F-429A-B64C-CDC0C97EA3ED}" type="slidenum">
              <a:rPr lang="zh-CN" altLang="en-US"/>
              <a:pPr/>
              <a:t>‹#›</a:t>
            </a:fld>
            <a:endParaRPr lang="zh-CN" altLang="en-US"/>
          </a:p>
        </p:txBody>
      </p:sp>
    </p:spTree>
    <p:extLst>
      <p:ext uri="{BB962C8B-B14F-4D97-AF65-F5344CB8AC3E}">
        <p14:creationId xmlns:p14="http://schemas.microsoft.com/office/powerpoint/2010/main" val="40072432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fontAlgn="base">
              <a:spcBef>
                <a:spcPct val="0"/>
              </a:spcBef>
              <a:spcAft>
                <a:spcPct val="0"/>
              </a:spcAft>
              <a:defRPr>
                <a:latin typeface="Arial" charset="0"/>
              </a:defRPr>
            </a:lvl1pPr>
          </a:lstStyle>
          <a:p>
            <a:pPr>
              <a:defRPr/>
            </a:pPr>
            <a:fld id="{DFA00FBA-4FE7-40BD-8C85-BE5222B0794A}" type="datetimeFigureOut">
              <a:rPr lang="zh-CN" altLang="en-US"/>
              <a:pPr>
                <a:defRPr/>
              </a:pPr>
              <a:t>2017/12/18</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fontAlgn="base">
              <a:spcBef>
                <a:spcPct val="0"/>
              </a:spcBef>
              <a:spcAft>
                <a:spcPct val="0"/>
              </a:spcAft>
              <a:defRPr>
                <a:latin typeface="Arial" charset="0"/>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lvl1pPr>
              <a:defRPr>
                <a:latin typeface="Arial" panose="020B0604020202020204" pitchFamily="34" charset="0"/>
              </a:defRPr>
            </a:lvl1pPr>
          </a:lstStyle>
          <a:p>
            <a:fld id="{5452A1E2-3B63-427C-9BE3-3E01A24AC424}" type="slidenum">
              <a:rPr lang="zh-CN" altLang="en-US"/>
              <a:pPr/>
              <a:t>‹#›</a:t>
            </a:fld>
            <a:endParaRPr lang="zh-CN" altLang="en-US"/>
          </a:p>
        </p:txBody>
      </p:sp>
    </p:spTree>
    <p:extLst>
      <p:ext uri="{BB962C8B-B14F-4D97-AF65-F5344CB8AC3E}">
        <p14:creationId xmlns:p14="http://schemas.microsoft.com/office/powerpoint/2010/main" val="12020836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fontAlgn="base">
              <a:spcBef>
                <a:spcPct val="0"/>
              </a:spcBef>
              <a:spcAft>
                <a:spcPct val="0"/>
              </a:spcAft>
              <a:defRPr>
                <a:latin typeface="Arial" charset="0"/>
              </a:defRPr>
            </a:lvl1pPr>
          </a:lstStyle>
          <a:p>
            <a:pPr>
              <a:defRPr/>
            </a:pPr>
            <a:fld id="{B55F2E86-3531-4430-9E4F-6FFD3C0640EA}" type="datetimeFigureOut">
              <a:rPr lang="zh-CN" altLang="en-US"/>
              <a:pPr>
                <a:defRPr/>
              </a:pPr>
              <a:t>2017/12/18</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fontAlgn="base">
              <a:spcBef>
                <a:spcPct val="0"/>
              </a:spcBef>
              <a:spcAft>
                <a:spcPct val="0"/>
              </a:spcAft>
              <a:defRPr>
                <a:latin typeface="Arial" charset="0"/>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lvl1pPr>
              <a:defRPr>
                <a:latin typeface="Arial" panose="020B0604020202020204" pitchFamily="34" charset="0"/>
              </a:defRPr>
            </a:lvl1pPr>
          </a:lstStyle>
          <a:p>
            <a:fld id="{4C40463B-8FF3-4BDD-A690-A4594D373C53}" type="slidenum">
              <a:rPr lang="zh-CN" altLang="en-US"/>
              <a:pPr/>
              <a:t>‹#›</a:t>
            </a:fld>
            <a:endParaRPr lang="zh-CN" altLang="en-US"/>
          </a:p>
        </p:txBody>
      </p:sp>
    </p:spTree>
    <p:extLst>
      <p:ext uri="{BB962C8B-B14F-4D97-AF65-F5344CB8AC3E}">
        <p14:creationId xmlns:p14="http://schemas.microsoft.com/office/powerpoint/2010/main" val="17987956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fontAlgn="base">
              <a:spcBef>
                <a:spcPct val="0"/>
              </a:spcBef>
              <a:spcAft>
                <a:spcPct val="0"/>
              </a:spcAft>
              <a:defRPr>
                <a:latin typeface="Arial" charset="0"/>
              </a:defRPr>
            </a:lvl1pPr>
          </a:lstStyle>
          <a:p>
            <a:pPr>
              <a:defRPr/>
            </a:pPr>
            <a:fld id="{DAE67420-D3E3-47EC-8F75-16165C03BA00}" type="datetimeFigureOut">
              <a:rPr lang="zh-CN" altLang="en-US"/>
              <a:pPr>
                <a:defRPr/>
              </a:pPr>
              <a:t>2017/12/18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fontAlgn="base">
              <a:spcBef>
                <a:spcPct val="0"/>
              </a:spcBef>
              <a:spcAft>
                <a:spcPct val="0"/>
              </a:spcAft>
              <a:defRPr>
                <a:latin typeface="Arial" charset="0"/>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latin typeface="Arial" panose="020B0604020202020204" pitchFamily="34" charset="0"/>
              </a:defRPr>
            </a:lvl1pPr>
          </a:lstStyle>
          <a:p>
            <a:fld id="{6C0A8E69-6360-43EB-B3CC-D8684DAC4D65}" type="slidenum">
              <a:rPr lang="zh-CN" altLang="en-US"/>
              <a:pPr/>
              <a:t>‹#›</a:t>
            </a:fld>
            <a:endParaRPr lang="zh-CN" altLang="en-US"/>
          </a:p>
        </p:txBody>
      </p:sp>
    </p:spTree>
    <p:extLst>
      <p:ext uri="{BB962C8B-B14F-4D97-AF65-F5344CB8AC3E}">
        <p14:creationId xmlns:p14="http://schemas.microsoft.com/office/powerpoint/2010/main" val="23362493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fontAlgn="base">
              <a:spcBef>
                <a:spcPct val="0"/>
              </a:spcBef>
              <a:spcAft>
                <a:spcPct val="0"/>
              </a:spcAft>
              <a:defRPr>
                <a:latin typeface="Arial" charset="0"/>
              </a:defRPr>
            </a:lvl1pPr>
          </a:lstStyle>
          <a:p>
            <a:pPr>
              <a:defRPr/>
            </a:pPr>
            <a:fld id="{EDBAB149-6C43-4A09-BB03-BBCDB237177A}" type="datetimeFigureOut">
              <a:rPr lang="zh-CN" altLang="en-US"/>
              <a:pPr>
                <a:defRPr/>
              </a:pPr>
              <a:t>2017/12/18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fontAlgn="base">
              <a:spcBef>
                <a:spcPct val="0"/>
              </a:spcBef>
              <a:spcAft>
                <a:spcPct val="0"/>
              </a:spcAft>
              <a:defRPr>
                <a:latin typeface="Arial" charset="0"/>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latin typeface="Arial" panose="020B0604020202020204" pitchFamily="34" charset="0"/>
              </a:defRPr>
            </a:lvl1pPr>
          </a:lstStyle>
          <a:p>
            <a:fld id="{B351D36C-4214-48D4-9249-CD998E9E6572}" type="slidenum">
              <a:rPr lang="zh-CN" altLang="en-US"/>
              <a:pPr/>
              <a:t>‹#›</a:t>
            </a:fld>
            <a:endParaRPr lang="zh-CN" altLang="en-US"/>
          </a:p>
        </p:txBody>
      </p:sp>
    </p:spTree>
    <p:extLst>
      <p:ext uri="{BB962C8B-B14F-4D97-AF65-F5344CB8AC3E}">
        <p14:creationId xmlns:p14="http://schemas.microsoft.com/office/powerpoint/2010/main" val="5761409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1404C1D0-46CA-464B-B936-69D10DEF0402}" type="datetimeFigureOut">
              <a:rPr lang="zh-CN" altLang="en-US"/>
              <a:pPr>
                <a:defRPr/>
              </a:pPr>
              <a:t>2017/12/18</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defRPr>
            </a:lvl1pPr>
          </a:lstStyle>
          <a:p>
            <a:fld id="{E23B879D-BFB9-41B5-9444-B426E06E4032}" type="slidenum">
              <a:rPr lang="zh-CN" altLang="en-US"/>
              <a:pPr/>
              <a:t>‹#›</a:t>
            </a:fld>
            <a:endParaRPr lang="zh-CN" altLang="en-US"/>
          </a:p>
        </p:txBody>
      </p:sp>
    </p:spTree>
    <p:extLst>
      <p:ext uri="{BB962C8B-B14F-4D97-AF65-F5344CB8AC3E}">
        <p14:creationId xmlns:p14="http://schemas.microsoft.com/office/powerpoint/2010/main" val="38170263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A0532633-771F-4527-906F-352EA7B72254}" type="datetimeFigureOut">
              <a:rPr lang="zh-CN" altLang="en-US"/>
              <a:pPr>
                <a:defRPr/>
              </a:pPr>
              <a:t>2017/12/18</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defRPr>
            </a:lvl1pPr>
          </a:lstStyle>
          <a:p>
            <a:fld id="{A16D0FB6-12A3-46BA-8D85-4E1966B710F6}" type="slidenum">
              <a:rPr lang="zh-CN" altLang="en-US"/>
              <a:pPr/>
              <a:t>‹#›</a:t>
            </a:fld>
            <a:endParaRPr lang="zh-CN" altLang="en-US"/>
          </a:p>
        </p:txBody>
      </p:sp>
    </p:spTree>
    <p:extLst>
      <p:ext uri="{BB962C8B-B14F-4D97-AF65-F5344CB8AC3E}">
        <p14:creationId xmlns:p14="http://schemas.microsoft.com/office/powerpoint/2010/main" val="30142762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29F125DC-FD01-4108-BE60-63FB0CB9BB1F}" type="datetimeFigureOut">
              <a:rPr lang="zh-CN" altLang="en-US"/>
              <a:pPr>
                <a:defRPr/>
              </a:pPr>
              <a:t>2017/12/18</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defRPr>
            </a:lvl1pPr>
          </a:lstStyle>
          <a:p>
            <a:fld id="{27B56112-AD70-4560-A4A4-0BDDBD82ACAA}" type="slidenum">
              <a:rPr lang="zh-CN" altLang="en-US"/>
              <a:pPr/>
              <a:t>‹#›</a:t>
            </a:fld>
            <a:endParaRPr lang="zh-CN" altLang="en-US"/>
          </a:p>
        </p:txBody>
      </p:sp>
    </p:spTree>
    <p:extLst>
      <p:ext uri="{BB962C8B-B14F-4D97-AF65-F5344CB8AC3E}">
        <p14:creationId xmlns:p14="http://schemas.microsoft.com/office/powerpoint/2010/main" val="35967614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2160435E-2BB4-4063-98CE-D9413C1CB63A}" type="datetimeFigureOut">
              <a:rPr lang="zh-CN" altLang="en-US"/>
              <a:pPr>
                <a:defRPr/>
              </a:pPr>
              <a:t>2017/12/18</a:t>
            </a:fld>
            <a:endParaRPr lang="zh-CN" altLang="en-US"/>
          </a:p>
        </p:txBody>
      </p:sp>
      <p:sp>
        <p:nvSpPr>
          <p:cNvPr id="6" name="页脚占位符 5"/>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defRPr>
            </a:lvl1pPr>
          </a:lstStyle>
          <a:p>
            <a:fld id="{9061B0A3-B6C0-4241-8991-3B6FF83E4282}" type="slidenum">
              <a:rPr lang="zh-CN" altLang="en-US"/>
              <a:pPr/>
              <a:t>‹#›</a:t>
            </a:fld>
            <a:endParaRPr lang="zh-CN" altLang="en-US"/>
          </a:p>
        </p:txBody>
      </p:sp>
    </p:spTree>
    <p:extLst>
      <p:ext uri="{BB962C8B-B14F-4D97-AF65-F5344CB8AC3E}">
        <p14:creationId xmlns:p14="http://schemas.microsoft.com/office/powerpoint/2010/main" val="32802458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89628D68-7711-4CB6-865E-0F36BBED4DA3}" type="datetimeFigureOut">
              <a:rPr lang="zh-CN" altLang="en-US"/>
              <a:pPr>
                <a:defRPr/>
              </a:pPr>
              <a:t>2017/12/18</a:t>
            </a:fld>
            <a:endParaRPr lang="zh-CN" altLang="en-US"/>
          </a:p>
        </p:txBody>
      </p:sp>
      <p:sp>
        <p:nvSpPr>
          <p:cNvPr id="8" name="页脚占位符 7"/>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defRPr>
            </a:lvl1pPr>
          </a:lstStyle>
          <a:p>
            <a:fld id="{EAD40218-DAE4-44EF-AB4C-FC49CB8E164F}" type="slidenum">
              <a:rPr lang="zh-CN" altLang="en-US"/>
              <a:pPr/>
              <a:t>‹#›</a:t>
            </a:fld>
            <a:endParaRPr lang="zh-CN" altLang="en-US"/>
          </a:p>
        </p:txBody>
      </p:sp>
    </p:spTree>
    <p:extLst>
      <p:ext uri="{BB962C8B-B14F-4D97-AF65-F5344CB8AC3E}">
        <p14:creationId xmlns:p14="http://schemas.microsoft.com/office/powerpoint/2010/main" val="953167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7C5D8AB-91D7-4B82-B219-F566BA628594}" type="datetimeFigureOut">
              <a:rPr lang="zh-CN" altLang="en-US" smtClean="0"/>
              <a:t>2017/12/18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880F73-7DD7-4498-A18F-75584C978523}" type="slidenum">
              <a:rPr lang="zh-CN" altLang="en-US" smtClean="0"/>
              <a:t>‹#›</a:t>
            </a:fld>
            <a:endParaRPr lang="zh-CN" altLang="en-US"/>
          </a:p>
        </p:txBody>
      </p:sp>
    </p:spTree>
    <p:extLst>
      <p:ext uri="{BB962C8B-B14F-4D97-AF65-F5344CB8AC3E}">
        <p14:creationId xmlns:p14="http://schemas.microsoft.com/office/powerpoint/2010/main" val="18864032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83D8C2AD-CB98-428C-9D63-37CC3EB57753}" type="datetimeFigureOut">
              <a:rPr lang="zh-CN" altLang="en-US"/>
              <a:pPr>
                <a:defRPr/>
              </a:pPr>
              <a:t>2017/12/18</a:t>
            </a:fld>
            <a:endParaRPr lang="zh-CN" altLang="en-US"/>
          </a:p>
        </p:txBody>
      </p:sp>
      <p:sp>
        <p:nvSpPr>
          <p:cNvPr id="4" name="页脚占位符 3"/>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defRPr>
            </a:lvl1pPr>
          </a:lstStyle>
          <a:p>
            <a:fld id="{5B00FEAB-3F1A-468F-A6D3-29E5FD4BA523}" type="slidenum">
              <a:rPr lang="zh-CN" altLang="en-US"/>
              <a:pPr/>
              <a:t>‹#›</a:t>
            </a:fld>
            <a:endParaRPr lang="zh-CN" altLang="en-US"/>
          </a:p>
        </p:txBody>
      </p:sp>
    </p:spTree>
    <p:extLst>
      <p:ext uri="{BB962C8B-B14F-4D97-AF65-F5344CB8AC3E}">
        <p14:creationId xmlns:p14="http://schemas.microsoft.com/office/powerpoint/2010/main" val="34498680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C90D01A7-4D3A-4F67-8075-F62A72AFC452}" type="datetimeFigureOut">
              <a:rPr lang="zh-CN" altLang="en-US"/>
              <a:pPr>
                <a:defRPr/>
              </a:pPr>
              <a:t>2017/12/18</a:t>
            </a:fld>
            <a:endParaRPr lang="zh-CN" altLang="en-US"/>
          </a:p>
        </p:txBody>
      </p:sp>
      <p:sp>
        <p:nvSpPr>
          <p:cNvPr id="3" name="页脚占位符 2"/>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defRPr>
            </a:lvl1pPr>
          </a:lstStyle>
          <a:p>
            <a:fld id="{1DE3094B-4C9F-4864-8A8E-29FEC977C3C4}" type="slidenum">
              <a:rPr lang="zh-CN" altLang="en-US"/>
              <a:pPr/>
              <a:t>‹#›</a:t>
            </a:fld>
            <a:endParaRPr lang="zh-CN" altLang="en-US"/>
          </a:p>
        </p:txBody>
      </p:sp>
    </p:spTree>
    <p:extLst>
      <p:ext uri="{BB962C8B-B14F-4D97-AF65-F5344CB8AC3E}">
        <p14:creationId xmlns:p14="http://schemas.microsoft.com/office/powerpoint/2010/main" val="34530084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00F42422-9BEB-4152-B29F-C4DE7CC4845C}" type="datetimeFigureOut">
              <a:rPr lang="zh-CN" altLang="en-US"/>
              <a:pPr>
                <a:defRPr/>
              </a:pPr>
              <a:t>2017/12/18</a:t>
            </a:fld>
            <a:endParaRPr lang="zh-CN" altLang="en-US"/>
          </a:p>
        </p:txBody>
      </p:sp>
      <p:sp>
        <p:nvSpPr>
          <p:cNvPr id="6" name="页脚占位符 5"/>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defRPr>
            </a:lvl1pPr>
          </a:lstStyle>
          <a:p>
            <a:fld id="{E6F75684-932F-485D-9931-9E6CD1AFFCD8}" type="slidenum">
              <a:rPr lang="zh-CN" altLang="en-US"/>
              <a:pPr/>
              <a:t>‹#›</a:t>
            </a:fld>
            <a:endParaRPr lang="zh-CN" altLang="en-US"/>
          </a:p>
        </p:txBody>
      </p:sp>
    </p:spTree>
    <p:extLst>
      <p:ext uri="{BB962C8B-B14F-4D97-AF65-F5344CB8AC3E}">
        <p14:creationId xmlns:p14="http://schemas.microsoft.com/office/powerpoint/2010/main" val="25625938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D5AE386E-9540-4329-A7D2-07DB423E21A4}" type="datetimeFigureOut">
              <a:rPr lang="zh-CN" altLang="en-US"/>
              <a:pPr>
                <a:defRPr/>
              </a:pPr>
              <a:t>2017/12/18</a:t>
            </a:fld>
            <a:endParaRPr lang="zh-CN" altLang="en-US"/>
          </a:p>
        </p:txBody>
      </p:sp>
      <p:sp>
        <p:nvSpPr>
          <p:cNvPr id="6" name="页脚占位符 5"/>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defRPr>
            </a:lvl1pPr>
          </a:lstStyle>
          <a:p>
            <a:fld id="{52FC491F-A3B9-4B2E-973C-68D97AAF4A78}" type="slidenum">
              <a:rPr lang="zh-CN" altLang="en-US"/>
              <a:pPr/>
              <a:t>‹#›</a:t>
            </a:fld>
            <a:endParaRPr lang="zh-CN" altLang="en-US"/>
          </a:p>
        </p:txBody>
      </p:sp>
    </p:spTree>
    <p:extLst>
      <p:ext uri="{BB962C8B-B14F-4D97-AF65-F5344CB8AC3E}">
        <p14:creationId xmlns:p14="http://schemas.microsoft.com/office/powerpoint/2010/main" val="6079770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4EF84DE8-AEBB-431A-9B9F-F30040561CD5}" type="datetimeFigureOut">
              <a:rPr lang="zh-CN" altLang="en-US"/>
              <a:pPr>
                <a:defRPr/>
              </a:pPr>
              <a:t>2017/12/18</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defRPr>
            </a:lvl1pPr>
          </a:lstStyle>
          <a:p>
            <a:fld id="{ED72299B-6BB4-46BD-8349-844D8A0D330D}" type="slidenum">
              <a:rPr lang="zh-CN" altLang="en-US"/>
              <a:pPr/>
              <a:t>‹#›</a:t>
            </a:fld>
            <a:endParaRPr lang="zh-CN" altLang="en-US"/>
          </a:p>
        </p:txBody>
      </p:sp>
    </p:spTree>
    <p:extLst>
      <p:ext uri="{BB962C8B-B14F-4D97-AF65-F5344CB8AC3E}">
        <p14:creationId xmlns:p14="http://schemas.microsoft.com/office/powerpoint/2010/main" val="28436847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BF6BBD54-8CBA-45A7-8A09-B2CBD4FE0F07}" type="datetimeFigureOut">
              <a:rPr lang="zh-CN" altLang="en-US"/>
              <a:pPr>
                <a:defRPr/>
              </a:pPr>
              <a:t>2017/12/18</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defRPr>
            </a:lvl1pPr>
          </a:lstStyle>
          <a:p>
            <a:fld id="{5B0C681C-7C07-411A-859E-AAF4ACD697EC}" type="slidenum">
              <a:rPr lang="zh-CN" altLang="en-US"/>
              <a:pPr/>
              <a:t>‹#›</a:t>
            </a:fld>
            <a:endParaRPr lang="zh-CN" altLang="en-US"/>
          </a:p>
        </p:txBody>
      </p:sp>
    </p:spTree>
    <p:extLst>
      <p:ext uri="{BB962C8B-B14F-4D97-AF65-F5344CB8AC3E}">
        <p14:creationId xmlns:p14="http://schemas.microsoft.com/office/powerpoint/2010/main" val="848603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7C5D8AB-91D7-4B82-B219-F566BA628594}" type="datetimeFigureOut">
              <a:rPr lang="zh-CN" altLang="en-US" smtClean="0"/>
              <a:t>2017/12/18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880F73-7DD7-4498-A18F-75584C978523}" type="slidenum">
              <a:rPr lang="zh-CN" altLang="en-US" smtClean="0"/>
              <a:t>‹#›</a:t>
            </a:fld>
            <a:endParaRPr lang="zh-CN" altLang="en-US"/>
          </a:p>
        </p:txBody>
      </p:sp>
    </p:spTree>
    <p:extLst>
      <p:ext uri="{BB962C8B-B14F-4D97-AF65-F5344CB8AC3E}">
        <p14:creationId xmlns:p14="http://schemas.microsoft.com/office/powerpoint/2010/main" val="3469363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7C5D8AB-91D7-4B82-B219-F566BA628594}" type="datetimeFigureOut">
              <a:rPr lang="zh-CN" altLang="en-US" smtClean="0"/>
              <a:t>2017/12/18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880F73-7DD7-4498-A18F-75584C978523}" type="slidenum">
              <a:rPr lang="zh-CN" altLang="en-US" smtClean="0"/>
              <a:t>‹#›</a:t>
            </a:fld>
            <a:endParaRPr lang="zh-CN" altLang="en-US"/>
          </a:p>
        </p:txBody>
      </p:sp>
    </p:spTree>
    <p:extLst>
      <p:ext uri="{BB962C8B-B14F-4D97-AF65-F5344CB8AC3E}">
        <p14:creationId xmlns:p14="http://schemas.microsoft.com/office/powerpoint/2010/main" val="1807222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7C5D8AB-91D7-4B82-B219-F566BA628594}" type="datetimeFigureOut">
              <a:rPr lang="zh-CN" altLang="en-US" smtClean="0"/>
              <a:t>2017/12/18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880F73-7DD7-4498-A18F-75584C978523}" type="slidenum">
              <a:rPr lang="zh-CN" altLang="en-US" smtClean="0"/>
              <a:t>‹#›</a:t>
            </a:fld>
            <a:endParaRPr lang="zh-CN" altLang="en-US"/>
          </a:p>
        </p:txBody>
      </p:sp>
    </p:spTree>
    <p:extLst>
      <p:ext uri="{BB962C8B-B14F-4D97-AF65-F5344CB8AC3E}">
        <p14:creationId xmlns:p14="http://schemas.microsoft.com/office/powerpoint/2010/main" val="3141933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7C5D8AB-91D7-4B82-B219-F566BA628594}" type="datetimeFigureOut">
              <a:rPr lang="zh-CN" altLang="en-US" smtClean="0"/>
              <a:t>2017/12/18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7880F73-7DD7-4498-A18F-75584C978523}" type="slidenum">
              <a:rPr lang="zh-CN" altLang="en-US" smtClean="0"/>
              <a:t>‹#›</a:t>
            </a:fld>
            <a:endParaRPr lang="zh-CN" altLang="en-US"/>
          </a:p>
        </p:txBody>
      </p:sp>
    </p:spTree>
    <p:extLst>
      <p:ext uri="{BB962C8B-B14F-4D97-AF65-F5344CB8AC3E}">
        <p14:creationId xmlns:p14="http://schemas.microsoft.com/office/powerpoint/2010/main" val="330307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7C5D8AB-91D7-4B82-B219-F566BA628594}" type="datetimeFigureOut">
              <a:rPr lang="zh-CN" altLang="en-US" smtClean="0"/>
              <a:t>2017/12/18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7880F73-7DD7-4498-A18F-75584C978523}" type="slidenum">
              <a:rPr lang="zh-CN" altLang="en-US" smtClean="0"/>
              <a:t>‹#›</a:t>
            </a:fld>
            <a:endParaRPr lang="zh-CN" altLang="en-US"/>
          </a:p>
        </p:txBody>
      </p:sp>
    </p:spTree>
    <p:extLst>
      <p:ext uri="{BB962C8B-B14F-4D97-AF65-F5344CB8AC3E}">
        <p14:creationId xmlns:p14="http://schemas.microsoft.com/office/powerpoint/2010/main" val="1023288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7C5D8AB-91D7-4B82-B219-F566BA628594}" type="datetimeFigureOut">
              <a:rPr lang="zh-CN" altLang="en-US" smtClean="0"/>
              <a:t>2017/12/18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7880F73-7DD7-4498-A18F-75584C978523}" type="slidenum">
              <a:rPr lang="zh-CN" altLang="en-US" smtClean="0"/>
              <a:t>‹#›</a:t>
            </a:fld>
            <a:endParaRPr lang="zh-CN" altLang="en-US"/>
          </a:p>
        </p:txBody>
      </p:sp>
    </p:spTree>
    <p:extLst>
      <p:ext uri="{BB962C8B-B14F-4D97-AF65-F5344CB8AC3E}">
        <p14:creationId xmlns:p14="http://schemas.microsoft.com/office/powerpoint/2010/main" val="6127802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image" Target="../media/image1.png"/><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microsoft.com/office/2007/relationships/hdphoto" Target="../media/hdphoto1.wdp"/></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microsoft.com/office/2007/relationships/hdphoto" Target="../media/hdphoto1.wdp"/></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1.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4.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alphaModFix amt="19000"/>
            <a:lum/>
            <a:extLst>
              <a:ext uri="{BEBA8EAE-BF5A-486C-A8C5-ECC9F3942E4B}">
                <a14:imgProps xmlns:a14="http://schemas.microsoft.com/office/drawing/2010/main">
                  <a14:imgLayer r:embed="rId5">
                    <a14:imgEffect>
                      <a14:artisticPhotocopy/>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1026" name="Rectangle 5"/>
          <p:cNvSpPr>
            <a:spLocks noGrp="1" noChangeArrowheads="1"/>
          </p:cNvSpPr>
          <p:nvPr/>
        </p:nvSpPr>
        <p:spPr bwMode="gray">
          <a:xfrm>
            <a:off x="3124200" y="6365875"/>
            <a:ext cx="2895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3" name="矩形 2"/>
          <p:cNvSpPr/>
          <p:nvPr userDrawn="1"/>
        </p:nvSpPr>
        <p:spPr>
          <a:xfrm>
            <a:off x="0" y="-25524"/>
            <a:ext cx="9144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52628985"/>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19000"/>
            <a:lum/>
            <a:extLst>
              <a:ext uri="{BEBA8EAE-BF5A-486C-A8C5-ECC9F3942E4B}">
                <a14:imgProps xmlns:a14="http://schemas.microsoft.com/office/drawing/2010/main">
                  <a14:imgLayer r:embed="rId14">
                    <a14:imgEffect>
                      <a14:artisticPhotocopy/>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C5D8AB-91D7-4B82-B219-F566BA628594}" type="datetimeFigureOut">
              <a:rPr lang="zh-CN" altLang="en-US" smtClean="0"/>
              <a:t>2017/12/18</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880F73-7DD7-4498-A18F-75584C978523}" type="slidenum">
              <a:rPr lang="zh-CN" altLang="en-US" smtClean="0"/>
              <a:t>‹#›</a:t>
            </a:fld>
            <a:endParaRPr lang="zh-CN" altLang="en-US"/>
          </a:p>
        </p:txBody>
      </p:sp>
    </p:spTree>
    <p:extLst>
      <p:ext uri="{BB962C8B-B14F-4D97-AF65-F5344CB8AC3E}">
        <p14:creationId xmlns:p14="http://schemas.microsoft.com/office/powerpoint/2010/main" val="2087129147"/>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19000"/>
            <a:lum/>
            <a:extLst>
              <a:ext uri="{BEBA8EAE-BF5A-486C-A8C5-ECC9F3942E4B}">
                <a14:imgProps xmlns:a14="http://schemas.microsoft.com/office/drawing/2010/main">
                  <a14:imgLayer r:embed="rId14">
                    <a14:imgEffect>
                      <a14:artisticPhotocopy/>
                    </a14:imgEffect>
                  </a14:imgLayer>
                </a14:imgProps>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847222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19000"/>
            <a:lum/>
            <a:extLst>
              <a:ext uri="{BEBA8EAE-BF5A-486C-A8C5-ECC9F3942E4B}">
                <a14:imgProps xmlns:a14="http://schemas.microsoft.com/office/drawing/2010/main">
                  <a14:imgLayer r:embed="rId14">
                    <a14:imgEffect>
                      <a14:artisticPhotocopy/>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prstClr val="black">
                    <a:tint val="75000"/>
                  </a:prstClr>
                </a:solidFill>
                <a:latin typeface="Calibri"/>
              </a:defRPr>
            </a:lvl1pPr>
          </a:lstStyle>
          <a:p>
            <a:pPr>
              <a:defRPr/>
            </a:pPr>
            <a:fld id="{C8B658F2-2E5A-4BB3-AB39-5562EBF6B048}" type="datetimeFigureOut">
              <a:rPr lang="zh-CN" altLang="en-US"/>
              <a:pPr>
                <a:defRPr/>
              </a:pPr>
              <a:t>2017/12/18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Calibri"/>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E377CB79-317F-45E8-A5FD-E174C4536792}" type="slidenum">
              <a:rPr lang="zh-CN" altLang="en-US"/>
              <a:pPr/>
              <a:t>‹#›</a:t>
            </a:fld>
            <a:endParaRPr lang="zh-CN" altLang="en-US"/>
          </a:p>
        </p:txBody>
      </p:sp>
    </p:spTree>
    <p:extLst>
      <p:ext uri="{BB962C8B-B14F-4D97-AF65-F5344CB8AC3E}">
        <p14:creationId xmlns:p14="http://schemas.microsoft.com/office/powerpoint/2010/main" val="303902195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457482"/>
            <a:ext cx="9144000" cy="231236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6" name="文本框 5"/>
          <p:cNvSpPr txBox="1"/>
          <p:nvPr/>
        </p:nvSpPr>
        <p:spPr>
          <a:xfrm>
            <a:off x="1905000" y="2721114"/>
            <a:ext cx="7239000" cy="707886"/>
          </a:xfrm>
          <a:prstGeom prst="rect">
            <a:avLst/>
          </a:prstGeom>
          <a:noFill/>
        </p:spPr>
        <p:txBody>
          <a:bodyPr wrap="square" rtlCol="0">
            <a:spAutoFit/>
          </a:bodyPr>
          <a:lstStyle/>
          <a:p>
            <a:pPr algn="r"/>
            <a:r>
              <a:rPr lang="zh-CN" altLang="en-US" sz="40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人工神经网络基础</a:t>
            </a:r>
            <a:endParaRPr lang="zh-CN" altLang="en-US" sz="4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8" name="直接连接符 7"/>
          <p:cNvCxnSpPr/>
          <p:nvPr/>
        </p:nvCxnSpPr>
        <p:spPr>
          <a:xfrm>
            <a:off x="2891118" y="3429000"/>
            <a:ext cx="625288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6017559" y="3570159"/>
            <a:ext cx="2519362" cy="369332"/>
          </a:xfrm>
          <a:prstGeom prst="rect">
            <a:avLst/>
          </a:prstGeom>
          <a:noFill/>
        </p:spPr>
        <p:txBody>
          <a:bodyPr wrap="square" rtlCol="0">
            <a:spAutoFit/>
          </a:bodyPr>
          <a:lstStyle/>
          <a:p>
            <a:pPr algn="r"/>
            <a:r>
              <a:rPr lang="zh-CN" altLang="en-US"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汇报人：权赵恒</a:t>
            </a:r>
            <a:endPar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rcRect t="12823" r="3619"/>
          <a:stretch>
            <a:fillRect/>
          </a:stretch>
        </p:blipFill>
        <p:spPr>
          <a:xfrm>
            <a:off x="525069" y="2766702"/>
            <a:ext cx="1686385" cy="1525334"/>
          </a:xfrm>
          <a:custGeom>
            <a:avLst/>
            <a:gdLst>
              <a:gd name="connsiteX0" fmla="*/ 171910 w 1686385"/>
              <a:gd name="connsiteY0" fmla="*/ 0 h 1525334"/>
              <a:gd name="connsiteX1" fmla="*/ 257635 w 1686385"/>
              <a:gd name="connsiteY1" fmla="*/ 33338 h 1525334"/>
              <a:gd name="connsiteX2" fmla="*/ 295735 w 1686385"/>
              <a:gd name="connsiteY2" fmla="*/ 71438 h 1525334"/>
              <a:gd name="connsiteX3" fmla="*/ 376698 w 1686385"/>
              <a:gd name="connsiteY3" fmla="*/ 80963 h 1525334"/>
              <a:gd name="connsiteX4" fmla="*/ 381460 w 1686385"/>
              <a:gd name="connsiteY4" fmla="*/ 123825 h 1525334"/>
              <a:gd name="connsiteX5" fmla="*/ 467185 w 1686385"/>
              <a:gd name="connsiteY5" fmla="*/ 180975 h 1525334"/>
              <a:gd name="connsiteX6" fmla="*/ 457660 w 1686385"/>
              <a:gd name="connsiteY6" fmla="*/ 238125 h 1525334"/>
              <a:gd name="connsiteX7" fmla="*/ 576723 w 1686385"/>
              <a:gd name="connsiteY7" fmla="*/ 266700 h 1525334"/>
              <a:gd name="connsiteX8" fmla="*/ 633873 w 1686385"/>
              <a:gd name="connsiteY8" fmla="*/ 371475 h 1525334"/>
              <a:gd name="connsiteX9" fmla="*/ 743410 w 1686385"/>
              <a:gd name="connsiteY9" fmla="*/ 342900 h 1525334"/>
              <a:gd name="connsiteX10" fmla="*/ 791035 w 1686385"/>
              <a:gd name="connsiteY10" fmla="*/ 457200 h 1525334"/>
              <a:gd name="connsiteX11" fmla="*/ 891048 w 1686385"/>
              <a:gd name="connsiteY11" fmla="*/ 481013 h 1525334"/>
              <a:gd name="connsiteX12" fmla="*/ 919623 w 1686385"/>
              <a:gd name="connsiteY12" fmla="*/ 561975 h 1525334"/>
              <a:gd name="connsiteX13" fmla="*/ 1048210 w 1686385"/>
              <a:gd name="connsiteY13" fmla="*/ 619125 h 1525334"/>
              <a:gd name="connsiteX14" fmla="*/ 1062498 w 1686385"/>
              <a:gd name="connsiteY14" fmla="*/ 681038 h 1525334"/>
              <a:gd name="connsiteX15" fmla="*/ 1172035 w 1686385"/>
              <a:gd name="connsiteY15" fmla="*/ 695325 h 1525334"/>
              <a:gd name="connsiteX16" fmla="*/ 1210135 w 1686385"/>
              <a:gd name="connsiteY16" fmla="*/ 795338 h 1525334"/>
              <a:gd name="connsiteX17" fmla="*/ 1252998 w 1686385"/>
              <a:gd name="connsiteY17" fmla="*/ 866775 h 1525334"/>
              <a:gd name="connsiteX18" fmla="*/ 1243473 w 1686385"/>
              <a:gd name="connsiteY18" fmla="*/ 957263 h 1525334"/>
              <a:gd name="connsiteX19" fmla="*/ 1333960 w 1686385"/>
              <a:gd name="connsiteY19" fmla="*/ 962025 h 1525334"/>
              <a:gd name="connsiteX20" fmla="*/ 1353010 w 1686385"/>
              <a:gd name="connsiteY20" fmla="*/ 1062038 h 1525334"/>
              <a:gd name="connsiteX21" fmla="*/ 1424448 w 1686385"/>
              <a:gd name="connsiteY21" fmla="*/ 1057275 h 1525334"/>
              <a:gd name="connsiteX22" fmla="*/ 1462548 w 1686385"/>
              <a:gd name="connsiteY22" fmla="*/ 1138238 h 1525334"/>
              <a:gd name="connsiteX23" fmla="*/ 1581610 w 1686385"/>
              <a:gd name="connsiteY23" fmla="*/ 1181100 h 1525334"/>
              <a:gd name="connsiteX24" fmla="*/ 1572085 w 1686385"/>
              <a:gd name="connsiteY24" fmla="*/ 1290638 h 1525334"/>
              <a:gd name="connsiteX25" fmla="*/ 1686385 w 1686385"/>
              <a:gd name="connsiteY25" fmla="*/ 1314450 h 1525334"/>
              <a:gd name="connsiteX26" fmla="*/ 1217168 w 1686385"/>
              <a:gd name="connsiteY26" fmla="*/ 1525334 h 1525334"/>
              <a:gd name="connsiteX27" fmla="*/ 573625 w 1686385"/>
              <a:gd name="connsiteY27" fmla="*/ 1525334 h 1525334"/>
              <a:gd name="connsiteX28" fmla="*/ 0 w 1686385"/>
              <a:gd name="connsiteY28" fmla="*/ 1157147 h 1525334"/>
              <a:gd name="connsiteX29" fmla="*/ 0 w 1686385"/>
              <a:gd name="connsiteY29" fmla="*/ 81862 h 1525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86385" h="1525334">
                <a:moveTo>
                  <a:pt x="171910" y="0"/>
                </a:moveTo>
                <a:lnTo>
                  <a:pt x="257635" y="33338"/>
                </a:lnTo>
                <a:lnTo>
                  <a:pt x="295735" y="71438"/>
                </a:lnTo>
                <a:lnTo>
                  <a:pt x="376698" y="80963"/>
                </a:lnTo>
                <a:lnTo>
                  <a:pt x="381460" y="123825"/>
                </a:lnTo>
                <a:lnTo>
                  <a:pt x="467185" y="180975"/>
                </a:lnTo>
                <a:lnTo>
                  <a:pt x="457660" y="238125"/>
                </a:lnTo>
                <a:lnTo>
                  <a:pt x="576723" y="266700"/>
                </a:lnTo>
                <a:lnTo>
                  <a:pt x="633873" y="371475"/>
                </a:lnTo>
                <a:lnTo>
                  <a:pt x="743410" y="342900"/>
                </a:lnTo>
                <a:lnTo>
                  <a:pt x="791035" y="457200"/>
                </a:lnTo>
                <a:lnTo>
                  <a:pt x="891048" y="481013"/>
                </a:lnTo>
                <a:lnTo>
                  <a:pt x="919623" y="561975"/>
                </a:lnTo>
                <a:lnTo>
                  <a:pt x="1048210" y="619125"/>
                </a:lnTo>
                <a:lnTo>
                  <a:pt x="1062498" y="681038"/>
                </a:lnTo>
                <a:lnTo>
                  <a:pt x="1172035" y="695325"/>
                </a:lnTo>
                <a:lnTo>
                  <a:pt x="1210135" y="795338"/>
                </a:lnTo>
                <a:lnTo>
                  <a:pt x="1252998" y="866775"/>
                </a:lnTo>
                <a:lnTo>
                  <a:pt x="1243473" y="957263"/>
                </a:lnTo>
                <a:lnTo>
                  <a:pt x="1333960" y="962025"/>
                </a:lnTo>
                <a:lnTo>
                  <a:pt x="1353010" y="1062038"/>
                </a:lnTo>
                <a:lnTo>
                  <a:pt x="1424448" y="1057275"/>
                </a:lnTo>
                <a:lnTo>
                  <a:pt x="1462548" y="1138238"/>
                </a:lnTo>
                <a:lnTo>
                  <a:pt x="1581610" y="1181100"/>
                </a:lnTo>
                <a:lnTo>
                  <a:pt x="1572085" y="1290638"/>
                </a:lnTo>
                <a:lnTo>
                  <a:pt x="1686385" y="1314450"/>
                </a:lnTo>
                <a:lnTo>
                  <a:pt x="1217168" y="1525334"/>
                </a:lnTo>
                <a:lnTo>
                  <a:pt x="573625" y="1525334"/>
                </a:lnTo>
                <a:lnTo>
                  <a:pt x="0" y="1157147"/>
                </a:lnTo>
                <a:lnTo>
                  <a:pt x="0" y="81862"/>
                </a:lnTo>
                <a:close/>
              </a:path>
            </a:pathLst>
          </a:custGeom>
        </p:spPr>
      </p:pic>
      <p:pic>
        <p:nvPicPr>
          <p:cNvPr id="12" name="图片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522687" y="2543125"/>
            <a:ext cx="1749704" cy="1749704"/>
          </a:xfrm>
          <a:custGeom>
            <a:avLst/>
            <a:gdLst>
              <a:gd name="connsiteX0" fmla="*/ 0 w 1749704"/>
              <a:gd name="connsiteY0" fmla="*/ 1381517 h 1749704"/>
              <a:gd name="connsiteX1" fmla="*/ 573625 w 1749704"/>
              <a:gd name="connsiteY1" fmla="*/ 1749704 h 1749704"/>
              <a:gd name="connsiteX2" fmla="*/ 0 w 1749704"/>
              <a:gd name="connsiteY2" fmla="*/ 1749704 h 1749704"/>
              <a:gd name="connsiteX3" fmla="*/ 0 w 1749704"/>
              <a:gd name="connsiteY3" fmla="*/ 0 h 1749704"/>
              <a:gd name="connsiteX4" fmla="*/ 1749704 w 1749704"/>
              <a:gd name="connsiteY4" fmla="*/ 0 h 1749704"/>
              <a:gd name="connsiteX5" fmla="*/ 1749704 w 1749704"/>
              <a:gd name="connsiteY5" fmla="*/ 1749704 h 1749704"/>
              <a:gd name="connsiteX6" fmla="*/ 1217168 w 1749704"/>
              <a:gd name="connsiteY6" fmla="*/ 1749704 h 1749704"/>
              <a:gd name="connsiteX7" fmla="*/ 1686385 w 1749704"/>
              <a:gd name="connsiteY7" fmla="*/ 1538820 h 1749704"/>
              <a:gd name="connsiteX8" fmla="*/ 1572085 w 1749704"/>
              <a:gd name="connsiteY8" fmla="*/ 1515008 h 1749704"/>
              <a:gd name="connsiteX9" fmla="*/ 1581610 w 1749704"/>
              <a:gd name="connsiteY9" fmla="*/ 1405470 h 1749704"/>
              <a:gd name="connsiteX10" fmla="*/ 1462548 w 1749704"/>
              <a:gd name="connsiteY10" fmla="*/ 1362608 h 1749704"/>
              <a:gd name="connsiteX11" fmla="*/ 1424448 w 1749704"/>
              <a:gd name="connsiteY11" fmla="*/ 1281645 h 1749704"/>
              <a:gd name="connsiteX12" fmla="*/ 1353010 w 1749704"/>
              <a:gd name="connsiteY12" fmla="*/ 1286408 h 1749704"/>
              <a:gd name="connsiteX13" fmla="*/ 1333960 w 1749704"/>
              <a:gd name="connsiteY13" fmla="*/ 1186395 h 1749704"/>
              <a:gd name="connsiteX14" fmla="*/ 1243473 w 1749704"/>
              <a:gd name="connsiteY14" fmla="*/ 1181633 h 1749704"/>
              <a:gd name="connsiteX15" fmla="*/ 1252998 w 1749704"/>
              <a:gd name="connsiteY15" fmla="*/ 1091145 h 1749704"/>
              <a:gd name="connsiteX16" fmla="*/ 1210135 w 1749704"/>
              <a:gd name="connsiteY16" fmla="*/ 1019708 h 1749704"/>
              <a:gd name="connsiteX17" fmla="*/ 1172035 w 1749704"/>
              <a:gd name="connsiteY17" fmla="*/ 919695 h 1749704"/>
              <a:gd name="connsiteX18" fmla="*/ 1062498 w 1749704"/>
              <a:gd name="connsiteY18" fmla="*/ 905408 h 1749704"/>
              <a:gd name="connsiteX19" fmla="*/ 1048210 w 1749704"/>
              <a:gd name="connsiteY19" fmla="*/ 843495 h 1749704"/>
              <a:gd name="connsiteX20" fmla="*/ 919623 w 1749704"/>
              <a:gd name="connsiteY20" fmla="*/ 786345 h 1749704"/>
              <a:gd name="connsiteX21" fmla="*/ 891048 w 1749704"/>
              <a:gd name="connsiteY21" fmla="*/ 705383 h 1749704"/>
              <a:gd name="connsiteX22" fmla="*/ 791035 w 1749704"/>
              <a:gd name="connsiteY22" fmla="*/ 681570 h 1749704"/>
              <a:gd name="connsiteX23" fmla="*/ 743410 w 1749704"/>
              <a:gd name="connsiteY23" fmla="*/ 567270 h 1749704"/>
              <a:gd name="connsiteX24" fmla="*/ 633873 w 1749704"/>
              <a:gd name="connsiteY24" fmla="*/ 595845 h 1749704"/>
              <a:gd name="connsiteX25" fmla="*/ 576723 w 1749704"/>
              <a:gd name="connsiteY25" fmla="*/ 491070 h 1749704"/>
              <a:gd name="connsiteX26" fmla="*/ 457660 w 1749704"/>
              <a:gd name="connsiteY26" fmla="*/ 462495 h 1749704"/>
              <a:gd name="connsiteX27" fmla="*/ 467185 w 1749704"/>
              <a:gd name="connsiteY27" fmla="*/ 405345 h 1749704"/>
              <a:gd name="connsiteX28" fmla="*/ 381460 w 1749704"/>
              <a:gd name="connsiteY28" fmla="*/ 348195 h 1749704"/>
              <a:gd name="connsiteX29" fmla="*/ 376698 w 1749704"/>
              <a:gd name="connsiteY29" fmla="*/ 305333 h 1749704"/>
              <a:gd name="connsiteX30" fmla="*/ 295735 w 1749704"/>
              <a:gd name="connsiteY30" fmla="*/ 295808 h 1749704"/>
              <a:gd name="connsiteX31" fmla="*/ 257635 w 1749704"/>
              <a:gd name="connsiteY31" fmla="*/ 257708 h 1749704"/>
              <a:gd name="connsiteX32" fmla="*/ 171910 w 1749704"/>
              <a:gd name="connsiteY32" fmla="*/ 224370 h 1749704"/>
              <a:gd name="connsiteX33" fmla="*/ 0 w 1749704"/>
              <a:gd name="connsiteY33" fmla="*/ 306232 h 174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749704" h="1749704">
                <a:moveTo>
                  <a:pt x="0" y="1381517"/>
                </a:moveTo>
                <a:lnTo>
                  <a:pt x="573625" y="1749704"/>
                </a:lnTo>
                <a:lnTo>
                  <a:pt x="0" y="1749704"/>
                </a:lnTo>
                <a:close/>
                <a:moveTo>
                  <a:pt x="0" y="0"/>
                </a:moveTo>
                <a:lnTo>
                  <a:pt x="1749704" y="0"/>
                </a:lnTo>
                <a:lnTo>
                  <a:pt x="1749704" y="1749704"/>
                </a:lnTo>
                <a:lnTo>
                  <a:pt x="1217168" y="1749704"/>
                </a:lnTo>
                <a:lnTo>
                  <a:pt x="1686385" y="1538820"/>
                </a:lnTo>
                <a:lnTo>
                  <a:pt x="1572085" y="1515008"/>
                </a:lnTo>
                <a:lnTo>
                  <a:pt x="1581610" y="1405470"/>
                </a:lnTo>
                <a:lnTo>
                  <a:pt x="1462548" y="1362608"/>
                </a:lnTo>
                <a:lnTo>
                  <a:pt x="1424448" y="1281645"/>
                </a:lnTo>
                <a:lnTo>
                  <a:pt x="1353010" y="1286408"/>
                </a:lnTo>
                <a:lnTo>
                  <a:pt x="1333960" y="1186395"/>
                </a:lnTo>
                <a:lnTo>
                  <a:pt x="1243473" y="1181633"/>
                </a:lnTo>
                <a:lnTo>
                  <a:pt x="1252998" y="1091145"/>
                </a:lnTo>
                <a:lnTo>
                  <a:pt x="1210135" y="1019708"/>
                </a:lnTo>
                <a:lnTo>
                  <a:pt x="1172035" y="919695"/>
                </a:lnTo>
                <a:lnTo>
                  <a:pt x="1062498" y="905408"/>
                </a:lnTo>
                <a:lnTo>
                  <a:pt x="1048210" y="843495"/>
                </a:lnTo>
                <a:lnTo>
                  <a:pt x="919623" y="786345"/>
                </a:lnTo>
                <a:lnTo>
                  <a:pt x="891048" y="705383"/>
                </a:lnTo>
                <a:lnTo>
                  <a:pt x="791035" y="681570"/>
                </a:lnTo>
                <a:lnTo>
                  <a:pt x="743410" y="567270"/>
                </a:lnTo>
                <a:lnTo>
                  <a:pt x="633873" y="595845"/>
                </a:lnTo>
                <a:lnTo>
                  <a:pt x="576723" y="491070"/>
                </a:lnTo>
                <a:lnTo>
                  <a:pt x="457660" y="462495"/>
                </a:lnTo>
                <a:lnTo>
                  <a:pt x="467185" y="405345"/>
                </a:lnTo>
                <a:lnTo>
                  <a:pt x="381460" y="348195"/>
                </a:lnTo>
                <a:lnTo>
                  <a:pt x="376698" y="305333"/>
                </a:lnTo>
                <a:lnTo>
                  <a:pt x="295735" y="295808"/>
                </a:lnTo>
                <a:lnTo>
                  <a:pt x="257635" y="257708"/>
                </a:lnTo>
                <a:lnTo>
                  <a:pt x="171910" y="224370"/>
                </a:lnTo>
                <a:lnTo>
                  <a:pt x="0" y="306232"/>
                </a:lnTo>
                <a:close/>
              </a:path>
            </a:pathLst>
          </a:custGeom>
        </p:spPr>
      </p:pic>
    </p:spTree>
    <p:extLst>
      <p:ext uri="{BB962C8B-B14F-4D97-AF65-F5344CB8AC3E}">
        <p14:creationId xmlns:p14="http://schemas.microsoft.com/office/powerpoint/2010/main" val="1999184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22" presetClass="entr" presetSubtype="2" fill="hold" nodeType="with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wipe(right)">
                                      <p:cBhvr>
                                        <p:cTn id="16" dur="500"/>
                                        <p:tgtEl>
                                          <p:spTgt spid="8"/>
                                        </p:tgtEl>
                                      </p:cBhvr>
                                    </p:animEffect>
                                  </p:childTnLst>
                                </p:cTn>
                              </p:par>
                              <p:par>
                                <p:cTn id="17" presetID="42" presetClass="entr" presetSubtype="0" fill="hold" grpId="0" nodeType="withEffect">
                                  <p:stCondLst>
                                    <p:cond delay="5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anim calcmode="lin" valueType="num">
                                      <p:cBhvr>
                                        <p:cTn id="20" dur="500" fill="hold"/>
                                        <p:tgtEl>
                                          <p:spTgt spid="6"/>
                                        </p:tgtEl>
                                        <p:attrNameLst>
                                          <p:attrName>ppt_x</p:attrName>
                                        </p:attrNameLst>
                                      </p:cBhvr>
                                      <p:tavLst>
                                        <p:tav tm="0">
                                          <p:val>
                                            <p:strVal val="#ppt_x"/>
                                          </p:val>
                                        </p:tav>
                                        <p:tav tm="100000">
                                          <p:val>
                                            <p:strVal val="#ppt_x"/>
                                          </p:val>
                                        </p:tav>
                                      </p:tavLst>
                                    </p:anim>
                                    <p:anim calcmode="lin" valueType="num">
                                      <p:cBhvr>
                                        <p:cTn id="21" dur="500" fill="hold"/>
                                        <p:tgtEl>
                                          <p:spTgt spid="6"/>
                                        </p:tgtEl>
                                        <p:attrNameLst>
                                          <p:attrName>ppt_y</p:attrName>
                                        </p:attrNameLst>
                                      </p:cBhvr>
                                      <p:tavLst>
                                        <p:tav tm="0">
                                          <p:val>
                                            <p:strVal val="#ppt_y+.1"/>
                                          </p:val>
                                        </p:tav>
                                        <p:tav tm="100000">
                                          <p:val>
                                            <p:strVal val="#ppt_y"/>
                                          </p:val>
                                        </p:tav>
                                      </p:tavLst>
                                    </p:anim>
                                  </p:childTnLst>
                                </p:cTn>
                              </p:par>
                              <p:par>
                                <p:cTn id="22" presetID="53" presetClass="entr" presetSubtype="16" fill="hold" grpId="0" nodeType="withEffect">
                                  <p:stCondLst>
                                    <p:cond delay="50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Effect transition="in" filter="fade">
                                      <p:cBhvr>
                                        <p:cTn id="26" dur="500"/>
                                        <p:tgtEl>
                                          <p:spTgt spid="10"/>
                                        </p:tgtEl>
                                      </p:cBhvr>
                                    </p:animEffect>
                                  </p:childTnLst>
                                </p:cTn>
                              </p:par>
                              <p:par>
                                <p:cTn id="27" presetID="42" presetClass="path" presetSubtype="0" accel="50000" decel="50000" fill="hold" nodeType="withEffect">
                                  <p:stCondLst>
                                    <p:cond delay="750"/>
                                  </p:stCondLst>
                                  <p:childTnLst>
                                    <p:animMotion origin="layout" path="M 2.22222E-6 3.7037E-7 L 0.00208 -0.00394 " pathEditMode="relative" rAng="0" ptsTypes="AA">
                                      <p:cBhvr>
                                        <p:cTn id="28" dur="1000" fill="hold"/>
                                        <p:tgtEl>
                                          <p:spTgt spid="12"/>
                                        </p:tgtEl>
                                        <p:attrNameLst>
                                          <p:attrName>ppt_x</p:attrName>
                                          <p:attrName>ppt_y</p:attrName>
                                        </p:attrNameLst>
                                      </p:cBhvr>
                                      <p:rCtr x="10400" y="-20800"/>
                                    </p:animMotion>
                                  </p:childTnLst>
                                </p:cTn>
                              </p:par>
                              <p:par>
                                <p:cTn id="29" presetID="42" presetClass="path" presetSubtype="0" accel="50000" decel="50000" fill="hold" nodeType="withEffect">
                                  <p:stCondLst>
                                    <p:cond delay="750"/>
                                  </p:stCondLst>
                                  <p:childTnLst>
                                    <p:animMotion origin="layout" path="M -2.77778E-6 -3.33333E-6 L -0.00521 0.0044 " pathEditMode="relative" rAng="0" ptsTypes="AA">
                                      <p:cBhvr>
                                        <p:cTn id="30" dur="1000" fill="hold"/>
                                        <p:tgtEl>
                                          <p:spTgt spid="11"/>
                                        </p:tgtEl>
                                        <p:attrNameLst>
                                          <p:attrName>ppt_x</p:attrName>
                                          <p:attrName>ppt_y</p:attrName>
                                        </p:attrNameLst>
                                      </p:cBhvr>
                                      <p:rCtr x="-26000" y="208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6</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3" name="组合 12"/>
          <p:cNvGrpSpPr/>
          <p:nvPr/>
        </p:nvGrpSpPr>
        <p:grpSpPr>
          <a:xfrm>
            <a:off x="0" y="284389"/>
            <a:ext cx="1692275" cy="529772"/>
            <a:chOff x="0" y="284389"/>
            <a:chExt cx="1692275" cy="529772"/>
          </a:xfrm>
        </p:grpSpPr>
        <p:sp>
          <p:nvSpPr>
            <p:cNvPr id="14" name="矩形 13"/>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原理</a:t>
              </a:r>
            </a:p>
          </p:txBody>
        </p:sp>
        <p:sp>
          <p:nvSpPr>
            <p:cNvPr id="15" name="矩形 14"/>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16" name="直接连接符 15"/>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79512" y="1844824"/>
            <a:ext cx="8280400" cy="3933384"/>
          </a:xfrm>
          <a:prstGeom prst="rect">
            <a:avLst/>
          </a:prstGeom>
          <a:noFill/>
        </p:spPr>
        <p:txBody>
          <a:bodyPr wrap="square" rtlCol="0">
            <a:spAutoFit/>
          </a:bodyPr>
          <a:lstStyle/>
          <a:p>
            <a:pPr algn="just">
              <a:lnSpc>
                <a:spcPct val="130000"/>
              </a:lnSpc>
            </a:pPr>
            <a:r>
              <a:rPr lang="zh-CN" altLang="en-US" sz="2400" dirty="0"/>
              <a:t>神经元具有如下功能：</a:t>
            </a:r>
          </a:p>
          <a:p>
            <a:pPr algn="just">
              <a:lnSpc>
                <a:spcPct val="130000"/>
              </a:lnSpc>
            </a:pPr>
            <a:r>
              <a:rPr lang="en-US" altLang="zh-CN" sz="2400" dirty="0"/>
              <a:t>(1)</a:t>
            </a:r>
            <a:r>
              <a:rPr lang="en-US" altLang="zh-CN" sz="2400" dirty="0">
                <a:cs typeface="Times New Roman" panose="02020603050405020304" pitchFamily="18" charset="0"/>
              </a:rPr>
              <a:t> </a:t>
            </a:r>
            <a:r>
              <a:rPr lang="zh-CN" altLang="en-US" sz="2400" dirty="0"/>
              <a:t>兴奋与抑制：如果传入神经元的冲动经整和后使细胞膜电位升高，超过动作电位的阈值时即为兴奋状态，产生神经冲动，由轴突经神经末梢传出。如果传入神经元的冲动经整和后使细胞膜电位降低，低于动作电位的阈值时即为抑制状态，不产生神经冲动</a:t>
            </a:r>
            <a:r>
              <a:rPr lang="zh-CN" altLang="en-US" sz="2400" dirty="0" smtClean="0"/>
              <a:t>。</a:t>
            </a:r>
            <a:endParaRPr lang="en-US" altLang="zh-CN" sz="2400" dirty="0" smtClean="0"/>
          </a:p>
          <a:p>
            <a:pPr algn="just">
              <a:lnSpc>
                <a:spcPct val="130000"/>
              </a:lnSpc>
            </a:pPr>
            <a:r>
              <a:rPr lang="en-US" altLang="zh-CN" sz="2400" dirty="0"/>
              <a:t>(2) </a:t>
            </a:r>
            <a:r>
              <a:rPr lang="zh-CN" altLang="en-US" sz="2400" dirty="0"/>
              <a:t>学习与遗忘：由于神经元结构的可塑性，突触的传递作用可增强和减弱，因此神经元具有学习与遗忘的功能</a:t>
            </a:r>
            <a:r>
              <a:rPr lang="zh-CN" altLang="en-US" sz="2400" dirty="0" smtClean="0"/>
              <a:t>。</a:t>
            </a:r>
            <a:endParaRPr lang="zh-CN" altLang="en-US" sz="2400" dirty="0"/>
          </a:p>
        </p:txBody>
      </p:sp>
    </p:spTree>
    <p:extLst>
      <p:ext uri="{BB962C8B-B14F-4D97-AF65-F5344CB8AC3E}">
        <p14:creationId xmlns:p14="http://schemas.microsoft.com/office/powerpoint/2010/main" val="1915797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6</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3" name="组合 12"/>
          <p:cNvGrpSpPr/>
          <p:nvPr/>
        </p:nvGrpSpPr>
        <p:grpSpPr>
          <a:xfrm>
            <a:off x="0" y="284389"/>
            <a:ext cx="1692275" cy="529772"/>
            <a:chOff x="0" y="284389"/>
            <a:chExt cx="1692275" cy="529772"/>
          </a:xfrm>
        </p:grpSpPr>
        <p:sp>
          <p:nvSpPr>
            <p:cNvPr id="14" name="矩形 13"/>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原理</a:t>
              </a:r>
            </a:p>
          </p:txBody>
        </p:sp>
        <p:sp>
          <p:nvSpPr>
            <p:cNvPr id="15" name="矩形 14"/>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16" name="直接连接符 15"/>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79512" y="1844824"/>
            <a:ext cx="8280400" cy="2012859"/>
          </a:xfrm>
          <a:prstGeom prst="rect">
            <a:avLst/>
          </a:prstGeom>
          <a:noFill/>
        </p:spPr>
        <p:txBody>
          <a:bodyPr wrap="square" rtlCol="0">
            <a:spAutoFit/>
          </a:bodyPr>
          <a:lstStyle/>
          <a:p>
            <a:pPr algn="just">
              <a:lnSpc>
                <a:spcPct val="130000"/>
              </a:lnSpc>
            </a:pPr>
            <a:r>
              <a:rPr lang="zh-CN" altLang="en-US" sz="2400" dirty="0"/>
              <a:t>决定神经网络模型性能三大要素为：</a:t>
            </a:r>
          </a:p>
          <a:p>
            <a:pPr algn="just">
              <a:lnSpc>
                <a:spcPct val="130000"/>
              </a:lnSpc>
            </a:pPr>
            <a:r>
              <a:rPr lang="en-US" altLang="zh-CN" sz="2400" dirty="0"/>
              <a:t>(1)</a:t>
            </a:r>
            <a:r>
              <a:rPr lang="en-US" altLang="zh-CN" sz="2400" dirty="0">
                <a:cs typeface="Times New Roman" panose="02020603050405020304" pitchFamily="18" charset="0"/>
              </a:rPr>
              <a:t> </a:t>
            </a:r>
            <a:r>
              <a:rPr lang="zh-CN" altLang="en-US" sz="2400" dirty="0"/>
              <a:t>神经元（信息处理单元）的特性；</a:t>
            </a:r>
          </a:p>
          <a:p>
            <a:pPr algn="just">
              <a:lnSpc>
                <a:spcPct val="130000"/>
              </a:lnSpc>
            </a:pPr>
            <a:r>
              <a:rPr lang="en-US" altLang="zh-CN" sz="2400" dirty="0"/>
              <a:t>(2)</a:t>
            </a:r>
            <a:r>
              <a:rPr lang="en-US" altLang="zh-CN" sz="2400" dirty="0">
                <a:cs typeface="Times New Roman" panose="02020603050405020304" pitchFamily="18" charset="0"/>
              </a:rPr>
              <a:t> </a:t>
            </a:r>
            <a:r>
              <a:rPr lang="zh-CN" altLang="en-US" sz="2400" dirty="0"/>
              <a:t>神经元之间相互连接的形式</a:t>
            </a:r>
            <a:r>
              <a:rPr lang="en-US" altLang="zh-CN" sz="2400" dirty="0">
                <a:latin typeface="Times New Roman" panose="02020603050405020304" pitchFamily="18" charset="0"/>
              </a:rPr>
              <a:t>—</a:t>
            </a:r>
            <a:r>
              <a:rPr lang="zh-CN" altLang="en-US" sz="2400" dirty="0"/>
              <a:t>拓扑结构</a:t>
            </a:r>
            <a:r>
              <a:rPr lang="zh-CN" altLang="en-US" sz="2400" dirty="0" smtClean="0"/>
              <a:t>；</a:t>
            </a:r>
            <a:endParaRPr lang="en-US" altLang="zh-CN" sz="2400" dirty="0" smtClean="0"/>
          </a:p>
          <a:p>
            <a:pPr algn="just">
              <a:lnSpc>
                <a:spcPct val="130000"/>
              </a:lnSpc>
            </a:pPr>
            <a:r>
              <a:rPr lang="en-US" altLang="zh-CN" sz="2400" dirty="0"/>
              <a:t>(3)</a:t>
            </a:r>
            <a:r>
              <a:rPr lang="en-US" altLang="zh-CN" sz="2400" dirty="0">
                <a:cs typeface="Times New Roman" panose="02020603050405020304" pitchFamily="18" charset="0"/>
              </a:rPr>
              <a:t> </a:t>
            </a:r>
            <a:r>
              <a:rPr lang="zh-CN" altLang="en-US" sz="2400" dirty="0"/>
              <a:t>为适应环境而改善性能的学习规则</a:t>
            </a:r>
            <a:r>
              <a:rPr lang="zh-CN" altLang="en-US" sz="2400" dirty="0" smtClean="0"/>
              <a:t>。</a:t>
            </a:r>
            <a:endParaRPr lang="zh-CN" altLang="en-US" sz="2400" dirty="0"/>
          </a:p>
        </p:txBody>
      </p:sp>
    </p:spTree>
    <p:extLst>
      <p:ext uri="{BB962C8B-B14F-4D97-AF65-F5344CB8AC3E}">
        <p14:creationId xmlns:p14="http://schemas.microsoft.com/office/powerpoint/2010/main" val="295446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84389"/>
            <a:ext cx="1692275" cy="529772"/>
            <a:chOff x="0" y="284389"/>
            <a:chExt cx="1692275" cy="529772"/>
          </a:xfrm>
        </p:grpSpPr>
        <p:sp>
          <p:nvSpPr>
            <p:cNvPr id="3" name="矩形 2"/>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4" name="矩形 3"/>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 name="组合 4"/>
          <p:cNvGrpSpPr>
            <a:grpSpLocks noChangeAspect="1"/>
          </p:cNvGrpSpPr>
          <p:nvPr/>
        </p:nvGrpSpPr>
        <p:grpSpPr>
          <a:xfrm>
            <a:off x="423676" y="1892754"/>
            <a:ext cx="1944000" cy="1944000"/>
            <a:chOff x="456294" y="1959430"/>
            <a:chExt cx="2148114" cy="2148114"/>
          </a:xfrm>
        </p:grpSpPr>
        <p:sp>
          <p:nvSpPr>
            <p:cNvPr id="6" name="椭圆 5"/>
            <p:cNvSpPr/>
            <p:nvPr/>
          </p:nvSpPr>
          <p:spPr>
            <a:xfrm>
              <a:off x="456294"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11" name="矩形 10"/>
          <p:cNvSpPr/>
          <p:nvPr/>
        </p:nvSpPr>
        <p:spPr>
          <a:xfrm>
            <a:off x="6674267"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算法</a:t>
            </a:r>
            <a:endParaRPr lang="zh-CN" altLang="en-US" sz="28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4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Algorithm</a:t>
            </a:r>
            <a:endParaRPr lang="en-US" altLang="zh-CN"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2" name="组合 11"/>
          <p:cNvGrpSpPr>
            <a:grpSpLocks noChangeAspect="1"/>
          </p:cNvGrpSpPr>
          <p:nvPr/>
        </p:nvGrpSpPr>
        <p:grpSpPr>
          <a:xfrm>
            <a:off x="6776325" y="1892754"/>
            <a:ext cx="1944000" cy="1944000"/>
            <a:chOff x="6564085" y="1959430"/>
            <a:chExt cx="2148114" cy="2148114"/>
          </a:xfrm>
        </p:grpSpPr>
        <p:sp>
          <p:nvSpPr>
            <p:cNvPr id="13" name="椭圆 12"/>
            <p:cNvSpPr/>
            <p:nvPr/>
          </p:nvSpPr>
          <p:spPr>
            <a:xfrm>
              <a:off x="6564085"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4" name="组合 13"/>
            <p:cNvGrpSpPr/>
            <p:nvPr/>
          </p:nvGrpSpPr>
          <p:grpSpPr>
            <a:xfrm>
              <a:off x="7033174" y="2413982"/>
              <a:ext cx="1209936" cy="1239010"/>
              <a:chOff x="3598200" y="1732459"/>
              <a:chExt cx="1947600" cy="1994400"/>
            </a:xfrm>
          </p:grpSpPr>
          <p:sp>
            <p:nvSpPr>
              <p:cNvPr id="15" name="Freeform 5"/>
              <p:cNvSpPr>
                <a:spLocks/>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6"/>
              <p:cNvSpPr>
                <a:spLocks/>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Freeform 7"/>
              <p:cNvSpPr>
                <a:spLocks/>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Freeform 8"/>
              <p:cNvSpPr>
                <a:spLocks/>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20" name="矩形 19"/>
          <p:cNvSpPr/>
          <p:nvPr/>
        </p:nvSpPr>
        <p:spPr>
          <a:xfrm>
            <a:off x="455671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分类</a:t>
            </a:r>
          </a:p>
          <a:p>
            <a:pPr algn="ctr"/>
            <a:r>
              <a:rPr lang="en-US" altLang="zh-CN" sz="1400"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Classification</a:t>
            </a:r>
            <a:endParaRPr lang="zh-CN" altLang="en-US" sz="1400"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矩形 30"/>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矩形 31"/>
          <p:cNvSpPr/>
          <p:nvPr/>
        </p:nvSpPr>
        <p:spPr>
          <a:xfrm>
            <a:off x="2439168" y="4196016"/>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rtlCol="0" anchor="ctr"/>
          <a:lstStyle/>
          <a:p>
            <a:pPr lvl="0" algn="ctr"/>
            <a:r>
              <a:rPr lang="zh-CN" altLang="en-US" sz="28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原理</a:t>
            </a:r>
            <a:endParaRPr lang="en-US" altLang="zh-CN"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lvl="0" algn="ctr" fontAlgn="auto">
              <a:spcBef>
                <a:spcPts val="0"/>
              </a:spcBef>
              <a:spcAft>
                <a:spcPts val="0"/>
              </a:spcAft>
            </a:pPr>
            <a:r>
              <a:rPr lang="en-US" altLang="zh-CN" sz="14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Principle</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矩形 32"/>
          <p:cNvSpPr/>
          <p:nvPr/>
        </p:nvSpPr>
        <p:spPr>
          <a:xfrm>
            <a:off x="330319" y="4196016"/>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引言</a:t>
            </a:r>
            <a:endParaRPr lang="en-US" altLang="zh-CN"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4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Introduction</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4" name="组合 33"/>
          <p:cNvGrpSpPr>
            <a:grpSpLocks noChangeAspect="1"/>
          </p:cNvGrpSpPr>
          <p:nvPr/>
        </p:nvGrpSpPr>
        <p:grpSpPr>
          <a:xfrm>
            <a:off x="2541226" y="1892754"/>
            <a:ext cx="1944000" cy="1944000"/>
            <a:chOff x="2492224" y="1959430"/>
            <a:chExt cx="2148114" cy="2148114"/>
          </a:xfrm>
        </p:grpSpPr>
        <p:sp>
          <p:nvSpPr>
            <p:cNvPr id="35" name="椭圆 34"/>
            <p:cNvSpPr/>
            <p:nvPr/>
          </p:nvSpPr>
          <p:spPr>
            <a:xfrm>
              <a:off x="2492224"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6" name="图片 3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876300" y="2326696"/>
              <a:ext cx="1379962" cy="1413582"/>
            </a:xfrm>
            <a:prstGeom prst="rect">
              <a:avLst/>
            </a:prstGeom>
          </p:spPr>
        </p:pic>
      </p:grpSp>
      <p:grpSp>
        <p:nvGrpSpPr>
          <p:cNvPr id="37" name="组合 36"/>
          <p:cNvGrpSpPr>
            <a:grpSpLocks noChangeAspect="1"/>
          </p:cNvGrpSpPr>
          <p:nvPr/>
        </p:nvGrpSpPr>
        <p:grpSpPr>
          <a:xfrm>
            <a:off x="4658776" y="1892754"/>
            <a:ext cx="1944000" cy="1944000"/>
            <a:chOff x="4528154" y="1959430"/>
            <a:chExt cx="2148114" cy="2148114"/>
          </a:xfrm>
        </p:grpSpPr>
        <p:sp>
          <p:nvSpPr>
            <p:cNvPr id="38" name="椭圆 37"/>
            <p:cNvSpPr/>
            <p:nvPr/>
          </p:nvSpPr>
          <p:spPr>
            <a:xfrm>
              <a:off x="4528154" y="1959430"/>
              <a:ext cx="2148114" cy="2148114"/>
            </a:xfrm>
            <a:prstGeom prst="ellipse">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39" name="Group 4"/>
            <p:cNvGrpSpPr>
              <a:grpSpLocks noChangeAspect="1"/>
            </p:cNvGrpSpPr>
            <p:nvPr/>
          </p:nvGrpSpPr>
          <p:grpSpPr bwMode="auto">
            <a:xfrm>
              <a:off x="5033378" y="2342981"/>
              <a:ext cx="1137666" cy="1381012"/>
              <a:chOff x="2694" y="1931"/>
              <a:chExt cx="374" cy="454"/>
            </a:xfrm>
            <a:solidFill>
              <a:schemeClr val="bg1"/>
            </a:solidFill>
          </p:grpSpPr>
          <p:sp>
            <p:nvSpPr>
              <p:cNvPr id="40"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Freeform 6"/>
              <p:cNvSpPr>
                <a:spLocks/>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7"/>
              <p:cNvSpPr>
                <a:spLocks/>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3" name="Freeform 8"/>
              <p:cNvSpPr>
                <a:spLocks/>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4" name="Freeform 9"/>
              <p:cNvSpPr>
                <a:spLocks/>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10"/>
              <p:cNvSpPr>
                <a:spLocks/>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6" name="Freeform 11"/>
              <p:cNvSpPr>
                <a:spLocks/>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spTree>
    <p:extLst>
      <p:ext uri="{BB962C8B-B14F-4D97-AF65-F5344CB8AC3E}">
        <p14:creationId xmlns:p14="http://schemas.microsoft.com/office/powerpoint/2010/main" val="1642858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childTnLst>
                                </p:cTn>
                              </p:par>
                              <p:par>
                                <p:cTn id="13" presetID="42" presetClass="entr" presetSubtype="0" fill="hold" grpId="0" nodeType="withEffect">
                                  <p:stCondLst>
                                    <p:cond delay="55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anim calcmode="lin" valueType="num">
                                      <p:cBhvr>
                                        <p:cTn id="16" dur="500" fill="hold"/>
                                        <p:tgtEl>
                                          <p:spTgt spid="11"/>
                                        </p:tgtEl>
                                        <p:attrNameLst>
                                          <p:attrName>ppt_x</p:attrName>
                                        </p:attrNameLst>
                                      </p:cBhvr>
                                      <p:tavLst>
                                        <p:tav tm="0">
                                          <p:val>
                                            <p:strVal val="#ppt_x"/>
                                          </p:val>
                                        </p:tav>
                                        <p:tav tm="100000">
                                          <p:val>
                                            <p:strVal val="#ppt_x"/>
                                          </p:val>
                                        </p:tav>
                                      </p:tavLst>
                                    </p:anim>
                                    <p:anim calcmode="lin" valueType="num">
                                      <p:cBhvr>
                                        <p:cTn id="17" dur="500" fill="hold"/>
                                        <p:tgtEl>
                                          <p:spTgt spid="11"/>
                                        </p:tgtEl>
                                        <p:attrNameLst>
                                          <p:attrName>ppt_y</p:attrName>
                                        </p:attrNameLst>
                                      </p:cBhvr>
                                      <p:tavLst>
                                        <p:tav tm="0">
                                          <p:val>
                                            <p:strVal val="#ppt_y+.1"/>
                                          </p:val>
                                        </p:tav>
                                        <p:tav tm="100000">
                                          <p:val>
                                            <p:strVal val="#ppt_y"/>
                                          </p:val>
                                        </p:tav>
                                      </p:tavLst>
                                    </p:anim>
                                  </p:childTnLst>
                                </p:cTn>
                              </p:par>
                              <p:par>
                                <p:cTn id="18" presetID="23" presetClass="entr" presetSubtype="16" fill="hold" nodeType="withEffect">
                                  <p:stCondLst>
                                    <p:cond delay="55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childTnLst>
                                </p:cTn>
                              </p:par>
                              <p:par>
                                <p:cTn id="22" presetID="42" presetClass="entr" presetSubtype="0" fill="hold" grpId="0" nodeType="withEffect">
                                  <p:stCondLst>
                                    <p:cond delay="45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anim calcmode="lin" valueType="num">
                                      <p:cBhvr>
                                        <p:cTn id="25" dur="500" fill="hold"/>
                                        <p:tgtEl>
                                          <p:spTgt spid="20"/>
                                        </p:tgtEl>
                                        <p:attrNameLst>
                                          <p:attrName>ppt_x</p:attrName>
                                        </p:attrNameLst>
                                      </p:cBhvr>
                                      <p:tavLst>
                                        <p:tav tm="0">
                                          <p:val>
                                            <p:strVal val="#ppt_x"/>
                                          </p:val>
                                        </p:tav>
                                        <p:tav tm="100000">
                                          <p:val>
                                            <p:strVal val="#ppt_x"/>
                                          </p:val>
                                        </p:tav>
                                      </p:tavLst>
                                    </p:anim>
                                    <p:anim calcmode="lin" valueType="num">
                                      <p:cBhvr>
                                        <p:cTn id="26" dur="500" fill="hold"/>
                                        <p:tgtEl>
                                          <p:spTgt spid="20"/>
                                        </p:tgtEl>
                                        <p:attrNameLst>
                                          <p:attrName>ppt_y</p:attrName>
                                        </p:attrNameLst>
                                      </p:cBhvr>
                                      <p:tavLst>
                                        <p:tav tm="0">
                                          <p:val>
                                            <p:strVal val="#ppt_y+.1"/>
                                          </p:val>
                                        </p:tav>
                                        <p:tav tm="100000">
                                          <p:val>
                                            <p:strVal val="#ppt_y"/>
                                          </p:val>
                                        </p:tav>
                                      </p:tavLst>
                                    </p:anim>
                                  </p:childTnLst>
                                </p:cTn>
                              </p:par>
                              <p:par>
                                <p:cTn id="27" presetID="23" presetClass="entr" presetSubtype="16"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p:cTn id="29" dur="500" fill="hold"/>
                                        <p:tgtEl>
                                          <p:spTgt spid="31"/>
                                        </p:tgtEl>
                                        <p:attrNameLst>
                                          <p:attrName>ppt_w</p:attrName>
                                        </p:attrNameLst>
                                      </p:cBhvr>
                                      <p:tavLst>
                                        <p:tav tm="0">
                                          <p:val>
                                            <p:fltVal val="0"/>
                                          </p:val>
                                        </p:tav>
                                        <p:tav tm="100000">
                                          <p:val>
                                            <p:strVal val="#ppt_w"/>
                                          </p:val>
                                        </p:tav>
                                      </p:tavLst>
                                    </p:anim>
                                    <p:anim calcmode="lin" valueType="num">
                                      <p:cBhvr>
                                        <p:cTn id="30" dur="500" fill="hold"/>
                                        <p:tgtEl>
                                          <p:spTgt spid="31"/>
                                        </p:tgtEl>
                                        <p:attrNameLst>
                                          <p:attrName>ppt_h</p:attrName>
                                        </p:attrNameLst>
                                      </p:cBhvr>
                                      <p:tavLst>
                                        <p:tav tm="0">
                                          <p:val>
                                            <p:fltVal val="0"/>
                                          </p:val>
                                        </p:tav>
                                        <p:tav tm="100000">
                                          <p:val>
                                            <p:strVal val="#ppt_h"/>
                                          </p:val>
                                        </p:tav>
                                      </p:tavLst>
                                    </p:anim>
                                  </p:childTnLst>
                                </p:cTn>
                              </p:par>
                              <p:par>
                                <p:cTn id="31" presetID="42" presetClass="entr" presetSubtype="0" fill="hold" grpId="0" nodeType="withEffect">
                                  <p:stCondLst>
                                    <p:cond delay="35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anim calcmode="lin" valueType="num">
                                      <p:cBhvr>
                                        <p:cTn id="34" dur="500" fill="hold"/>
                                        <p:tgtEl>
                                          <p:spTgt spid="32"/>
                                        </p:tgtEl>
                                        <p:attrNameLst>
                                          <p:attrName>ppt_x</p:attrName>
                                        </p:attrNameLst>
                                      </p:cBhvr>
                                      <p:tavLst>
                                        <p:tav tm="0">
                                          <p:val>
                                            <p:strVal val="#ppt_x"/>
                                          </p:val>
                                        </p:tav>
                                        <p:tav tm="100000">
                                          <p:val>
                                            <p:strVal val="#ppt_x"/>
                                          </p:val>
                                        </p:tav>
                                      </p:tavLst>
                                    </p:anim>
                                    <p:anim calcmode="lin" valueType="num">
                                      <p:cBhvr>
                                        <p:cTn id="35" dur="500" fill="hold"/>
                                        <p:tgtEl>
                                          <p:spTgt spid="32"/>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25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anim calcmode="lin" valueType="num">
                                      <p:cBhvr>
                                        <p:cTn id="39" dur="500" fill="hold"/>
                                        <p:tgtEl>
                                          <p:spTgt spid="33"/>
                                        </p:tgtEl>
                                        <p:attrNameLst>
                                          <p:attrName>ppt_x</p:attrName>
                                        </p:attrNameLst>
                                      </p:cBhvr>
                                      <p:tavLst>
                                        <p:tav tm="0">
                                          <p:val>
                                            <p:strVal val="#ppt_x"/>
                                          </p:val>
                                        </p:tav>
                                        <p:tav tm="100000">
                                          <p:val>
                                            <p:strVal val="#ppt_x"/>
                                          </p:val>
                                        </p:tav>
                                      </p:tavLst>
                                    </p:anim>
                                    <p:anim calcmode="lin" valueType="num">
                                      <p:cBhvr>
                                        <p:cTn id="40" dur="500" fill="hold"/>
                                        <p:tgtEl>
                                          <p:spTgt spid="33"/>
                                        </p:tgtEl>
                                        <p:attrNameLst>
                                          <p:attrName>ppt_y</p:attrName>
                                        </p:attrNameLst>
                                      </p:cBhvr>
                                      <p:tavLst>
                                        <p:tav tm="0">
                                          <p:val>
                                            <p:strVal val="#ppt_y+.1"/>
                                          </p:val>
                                        </p:tav>
                                        <p:tav tm="100000">
                                          <p:val>
                                            <p:strVal val="#ppt_y"/>
                                          </p:val>
                                        </p:tav>
                                      </p:tavLst>
                                    </p:anim>
                                  </p:childTnLst>
                                </p:cTn>
                              </p:par>
                              <p:par>
                                <p:cTn id="41" presetID="23" presetClass="entr" presetSubtype="16" fill="hold" nodeType="withEffect">
                                  <p:stCondLst>
                                    <p:cond delay="35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childTnLst>
                                </p:cTn>
                              </p:par>
                              <p:par>
                                <p:cTn id="45" presetID="23" presetClass="entr" presetSubtype="16" fill="hold" nodeType="withEffect">
                                  <p:stCondLst>
                                    <p:cond delay="450"/>
                                  </p:stCondLst>
                                  <p:childTnLst>
                                    <p:set>
                                      <p:cBhvr>
                                        <p:cTn id="46" dur="1" fill="hold">
                                          <p:stCondLst>
                                            <p:cond delay="0"/>
                                          </p:stCondLst>
                                        </p:cTn>
                                        <p:tgtEl>
                                          <p:spTgt spid="37"/>
                                        </p:tgtEl>
                                        <p:attrNameLst>
                                          <p:attrName>style.visibility</p:attrName>
                                        </p:attrNameLst>
                                      </p:cBhvr>
                                      <p:to>
                                        <p:strVal val="visible"/>
                                      </p:to>
                                    </p:set>
                                    <p:anim calcmode="lin" valueType="num">
                                      <p:cBhvr>
                                        <p:cTn id="47" dur="500" fill="hold"/>
                                        <p:tgtEl>
                                          <p:spTgt spid="37"/>
                                        </p:tgtEl>
                                        <p:attrNameLst>
                                          <p:attrName>ppt_w</p:attrName>
                                        </p:attrNameLst>
                                      </p:cBhvr>
                                      <p:tavLst>
                                        <p:tav tm="0">
                                          <p:val>
                                            <p:fltVal val="0"/>
                                          </p:val>
                                        </p:tav>
                                        <p:tav tm="100000">
                                          <p:val>
                                            <p:strVal val="#ppt_w"/>
                                          </p:val>
                                        </p:tav>
                                      </p:tavLst>
                                    </p:anim>
                                    <p:anim calcmode="lin" valueType="num">
                                      <p:cBhvr>
                                        <p:cTn id="48" dur="50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0" grpId="0"/>
      <p:bldP spid="31" grpId="0" animBg="1"/>
      <p:bldP spid="32"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05936" y="1412776"/>
            <a:ext cx="7582487" cy="3914918"/>
          </a:xfrm>
          <a:prstGeom prst="rect">
            <a:avLst/>
          </a:prstGeom>
          <a:noFill/>
        </p:spPr>
        <p:txBody>
          <a:bodyPr wrap="square" rtlCol="0">
            <a:spAutoFit/>
          </a:bodyPr>
          <a:lstStyle/>
          <a:p>
            <a:pPr algn="just">
              <a:lnSpc>
                <a:spcPct val="130000"/>
              </a:lnSpc>
            </a:pPr>
            <a:r>
              <a:rPr lang="zh-CN" altLang="en-US" sz="2400" dirty="0"/>
              <a:t>神经网络的</a:t>
            </a:r>
            <a:r>
              <a:rPr lang="zh-CN" altLang="en-US" sz="2400" dirty="0" smtClean="0"/>
              <a:t>分类：</a:t>
            </a:r>
            <a:endParaRPr lang="en-US" altLang="zh-CN" sz="2400" dirty="0" smtClean="0"/>
          </a:p>
          <a:p>
            <a:pPr algn="just" eaLnBrk="1" hangingPunct="1">
              <a:lnSpc>
                <a:spcPct val="130000"/>
              </a:lnSpc>
            </a:pPr>
            <a:r>
              <a:rPr lang="zh-CN" altLang="en-US" sz="2400" dirty="0" smtClean="0"/>
              <a:t>      目前</a:t>
            </a:r>
            <a:r>
              <a:rPr lang="zh-CN" altLang="en-US" sz="2400" dirty="0"/>
              <a:t>神经网络模型的种类相当丰富，已有近</a:t>
            </a:r>
            <a:r>
              <a:rPr lang="en-US" altLang="zh-CN" sz="2400" dirty="0"/>
              <a:t>40</a:t>
            </a:r>
            <a:r>
              <a:rPr lang="zh-CN" altLang="en-US" sz="2400" dirty="0"/>
              <a:t>余种神经网络模型。</a:t>
            </a:r>
          </a:p>
          <a:p>
            <a:pPr algn="just" eaLnBrk="1" hangingPunct="1">
              <a:lnSpc>
                <a:spcPct val="130000"/>
              </a:lnSpc>
            </a:pPr>
            <a:r>
              <a:rPr lang="zh-CN" altLang="en-US" sz="2400" dirty="0"/>
              <a:t>     </a:t>
            </a:r>
            <a:r>
              <a:rPr lang="zh-CN" altLang="en-US" sz="2400" dirty="0" smtClean="0"/>
              <a:t> 典型</a:t>
            </a:r>
            <a:r>
              <a:rPr lang="zh-CN" altLang="en-US" sz="2400" dirty="0"/>
              <a:t>的神经网络有多层前向传播网络 （</a:t>
            </a:r>
            <a:r>
              <a:rPr lang="en-US" altLang="zh-CN" sz="2400" dirty="0"/>
              <a:t>BOP</a:t>
            </a:r>
            <a:r>
              <a:rPr lang="zh-CN" altLang="en-US" sz="2400" dirty="0"/>
              <a:t>网络）、</a:t>
            </a:r>
            <a:r>
              <a:rPr lang="en-US" altLang="zh-CN" sz="2400" dirty="0"/>
              <a:t>Hopfield</a:t>
            </a:r>
            <a:r>
              <a:rPr lang="zh-CN" altLang="en-US" sz="2400" dirty="0"/>
              <a:t>网络、</a:t>
            </a:r>
            <a:r>
              <a:rPr lang="en-US" altLang="zh-CN" sz="2400" dirty="0"/>
              <a:t>CMAC</a:t>
            </a:r>
            <a:r>
              <a:rPr lang="zh-CN" altLang="en-US" sz="2400" dirty="0"/>
              <a:t>小脑模型、</a:t>
            </a:r>
            <a:r>
              <a:rPr lang="en-US" altLang="zh-CN" sz="2400" dirty="0"/>
              <a:t>ART</a:t>
            </a:r>
            <a:r>
              <a:rPr lang="zh-CN" altLang="en-US" sz="2400" dirty="0"/>
              <a:t>网络、</a:t>
            </a:r>
            <a:r>
              <a:rPr lang="en-US" altLang="zh-CN" sz="2400" dirty="0"/>
              <a:t>BAM</a:t>
            </a:r>
            <a:r>
              <a:rPr lang="zh-CN" altLang="en-US" sz="2400" dirty="0"/>
              <a:t>双向联想记忆网络、</a:t>
            </a:r>
            <a:r>
              <a:rPr lang="en-US" altLang="zh-CN" sz="2400" dirty="0"/>
              <a:t>SOM</a:t>
            </a:r>
            <a:r>
              <a:rPr lang="zh-CN" altLang="en-US" sz="2400" dirty="0"/>
              <a:t>自组织网络、</a:t>
            </a:r>
            <a:r>
              <a:rPr lang="en-US" altLang="zh-CN" sz="2400" dirty="0" err="1"/>
              <a:t>Blotzman</a:t>
            </a:r>
            <a:r>
              <a:rPr lang="zh-CN" altLang="en-US" sz="2400" dirty="0"/>
              <a:t>机网络和</a:t>
            </a:r>
            <a:r>
              <a:rPr lang="en-US" altLang="zh-CN" sz="2400" dirty="0" err="1"/>
              <a:t>Madaline</a:t>
            </a:r>
            <a:r>
              <a:rPr lang="zh-CN" altLang="en-US" sz="2400" dirty="0"/>
              <a:t>网络等。</a:t>
            </a:r>
          </a:p>
          <a:p>
            <a:pPr indent="457200" algn="ctr">
              <a:lnSpc>
                <a:spcPct val="125000"/>
              </a:lnSpc>
            </a:pP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7</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7" name="组合 16"/>
          <p:cNvGrpSpPr/>
          <p:nvPr/>
        </p:nvGrpSpPr>
        <p:grpSpPr>
          <a:xfrm>
            <a:off x="0" y="284389"/>
            <a:ext cx="1692275" cy="529772"/>
            <a:chOff x="0" y="284389"/>
            <a:chExt cx="1692275" cy="529772"/>
          </a:xfrm>
        </p:grpSpPr>
        <p:sp>
          <p:nvSpPr>
            <p:cNvPr id="18" name="矩形 17"/>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分类</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矩形 18"/>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20" name="直接连接符 19"/>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316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par>
                                <p:cTn id="8" presetID="22" presetClass="entr" presetSubtype="8"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par>
                                <p:cTn id="11" presetID="22" presetClass="entr" presetSubtype="8"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8</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3" name="组合 12"/>
          <p:cNvGrpSpPr/>
          <p:nvPr/>
        </p:nvGrpSpPr>
        <p:grpSpPr>
          <a:xfrm>
            <a:off x="0" y="284389"/>
            <a:ext cx="1692275" cy="529772"/>
            <a:chOff x="0" y="284389"/>
            <a:chExt cx="1692275" cy="529772"/>
          </a:xfrm>
        </p:grpSpPr>
        <p:sp>
          <p:nvSpPr>
            <p:cNvPr id="14" name="矩形 13"/>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分类</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矩形 14"/>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16" name="直接连接符 15"/>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05936" y="1412776"/>
            <a:ext cx="7582487" cy="3614195"/>
          </a:xfrm>
          <a:prstGeom prst="rect">
            <a:avLst/>
          </a:prstGeom>
          <a:noFill/>
        </p:spPr>
        <p:txBody>
          <a:bodyPr wrap="square" rtlCol="0">
            <a:spAutoFit/>
          </a:bodyPr>
          <a:lstStyle/>
          <a:p>
            <a:pPr algn="just" eaLnBrk="1" hangingPunct="1">
              <a:lnSpc>
                <a:spcPct val="120000"/>
              </a:lnSpc>
            </a:pPr>
            <a:r>
              <a:rPr lang="zh-CN" altLang="en-US" sz="2400" dirty="0"/>
              <a:t>根据神经网络的连接方式，神经网络可分为两种形式：</a:t>
            </a:r>
          </a:p>
          <a:p>
            <a:pPr algn="just" eaLnBrk="1" hangingPunct="1">
              <a:lnSpc>
                <a:spcPct val="120000"/>
              </a:lnSpc>
            </a:pPr>
            <a:r>
              <a:rPr lang="zh-CN" altLang="en-US" sz="2400" dirty="0"/>
              <a:t>（</a:t>
            </a:r>
            <a:r>
              <a:rPr lang="en-US" altLang="zh-CN" sz="2400" dirty="0"/>
              <a:t>1</a:t>
            </a:r>
            <a:r>
              <a:rPr lang="zh-CN" altLang="en-US" sz="2400" dirty="0"/>
              <a:t>）前向网络</a:t>
            </a:r>
          </a:p>
          <a:p>
            <a:pPr algn="just" eaLnBrk="1" hangingPunct="1">
              <a:lnSpc>
                <a:spcPct val="120000"/>
              </a:lnSpc>
            </a:pPr>
            <a:r>
              <a:rPr lang="zh-CN" altLang="en-US" sz="2400" dirty="0"/>
              <a:t>     如图所示，神经元分层排列，组成输入层、隐含层和输出层。每一层的神经元只接受前一层神经元的输入。输入模式经过各层的顺次变换后，由输出层输出。在各神经元之间不存在反馈。感知器和误差反向传播网络采用前向网络形式。</a:t>
            </a:r>
          </a:p>
          <a:p>
            <a:pPr indent="457200" algn="ctr">
              <a:lnSpc>
                <a:spcPct val="125000"/>
              </a:lnSpc>
            </a:pP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5350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8</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3" name="组合 12"/>
          <p:cNvGrpSpPr/>
          <p:nvPr/>
        </p:nvGrpSpPr>
        <p:grpSpPr>
          <a:xfrm>
            <a:off x="0" y="284389"/>
            <a:ext cx="1692275" cy="529772"/>
            <a:chOff x="0" y="284389"/>
            <a:chExt cx="1692275" cy="529772"/>
          </a:xfrm>
        </p:grpSpPr>
        <p:sp>
          <p:nvSpPr>
            <p:cNvPr id="14" name="矩形 13"/>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分类</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矩形 14"/>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16" name="直接连接符 15"/>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9" name="Object 4"/>
          <p:cNvGraphicFramePr>
            <a:graphicFrameLocks noChangeAspect="1"/>
          </p:cNvGraphicFramePr>
          <p:nvPr/>
        </p:nvGraphicFramePr>
        <p:xfrm>
          <a:off x="1600200" y="1600200"/>
          <a:ext cx="5867400" cy="2933700"/>
        </p:xfrm>
        <a:graphic>
          <a:graphicData uri="http://schemas.openxmlformats.org/presentationml/2006/ole">
            <mc:AlternateContent xmlns:mc="http://schemas.openxmlformats.org/markup-compatibility/2006">
              <mc:Choice xmlns:v="urn:schemas-microsoft-com:vml" Requires="v">
                <p:oleObj spid="_x0000_s5138" name="BMP 图象" r:id="rId3" imgW="3409524" imgH="1676634" progId="Paint.Picture">
                  <p:embed/>
                </p:oleObj>
              </mc:Choice>
              <mc:Fallback>
                <p:oleObj name="BMP 图象" r:id="rId3" imgW="3409524" imgH="167663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600200"/>
                        <a:ext cx="5867400"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 Box 5"/>
          <p:cNvSpPr txBox="1">
            <a:spLocks noChangeArrowheads="1"/>
          </p:cNvSpPr>
          <p:nvPr/>
        </p:nvSpPr>
        <p:spPr bwMode="auto">
          <a:xfrm>
            <a:off x="2209800" y="5105400"/>
            <a:ext cx="4953000"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b="1">
                <a:solidFill>
                  <a:srgbClr val="5F5F5F"/>
                </a:solidFill>
                <a:latin typeface="Times New Roman" panose="02020603050405020304" pitchFamily="18" charset="0"/>
                <a:ea typeface="华文中宋" panose="02010600040101010101" pitchFamily="2" charset="-122"/>
              </a:defRPr>
            </a:lvl1pPr>
            <a:lvl2pPr marL="742950" indent="-285750" eaLnBrk="0" hangingPunct="0">
              <a:defRPr kumimoji="1" sz="2400" b="1">
                <a:solidFill>
                  <a:srgbClr val="5F5F5F"/>
                </a:solidFill>
                <a:latin typeface="Times New Roman" panose="02020603050405020304" pitchFamily="18" charset="0"/>
                <a:ea typeface="华文中宋" panose="02010600040101010101" pitchFamily="2" charset="-122"/>
              </a:defRPr>
            </a:lvl2pPr>
            <a:lvl3pPr marL="1143000" indent="-228600" eaLnBrk="0" hangingPunct="0">
              <a:defRPr kumimoji="1" sz="2400" b="1">
                <a:solidFill>
                  <a:srgbClr val="5F5F5F"/>
                </a:solidFill>
                <a:latin typeface="Times New Roman" panose="02020603050405020304" pitchFamily="18" charset="0"/>
                <a:ea typeface="华文中宋" panose="02010600040101010101" pitchFamily="2" charset="-122"/>
              </a:defRPr>
            </a:lvl3pPr>
            <a:lvl4pPr marL="1600200" indent="-228600" eaLnBrk="0" hangingPunct="0">
              <a:defRPr kumimoji="1" sz="2400" b="1">
                <a:solidFill>
                  <a:srgbClr val="5F5F5F"/>
                </a:solidFill>
                <a:latin typeface="Times New Roman" panose="02020603050405020304" pitchFamily="18" charset="0"/>
                <a:ea typeface="华文中宋" panose="02010600040101010101" pitchFamily="2" charset="-122"/>
              </a:defRPr>
            </a:lvl4pPr>
            <a:lvl5pPr marL="2057400" indent="-228600" eaLnBrk="0" hangingPunct="0">
              <a:defRPr kumimoji="1" sz="2400" b="1">
                <a:solidFill>
                  <a:srgbClr val="5F5F5F"/>
                </a:solidFill>
                <a:latin typeface="Times New Roman" panose="02020603050405020304" pitchFamily="18" charset="0"/>
                <a:ea typeface="华文中宋" panose="02010600040101010101" pitchFamily="2" charset="-122"/>
              </a:defRPr>
            </a:lvl5pPr>
            <a:lvl6pPr marL="2514600" indent="-228600" eaLnBrk="0" fontAlgn="base" hangingPunct="0">
              <a:lnSpc>
                <a:spcPct val="105000"/>
              </a:lnSpc>
              <a:spcBef>
                <a:spcPct val="0"/>
              </a:spcBef>
              <a:spcAft>
                <a:spcPct val="0"/>
              </a:spcAft>
              <a:defRPr kumimoji="1" sz="2400" b="1">
                <a:solidFill>
                  <a:srgbClr val="5F5F5F"/>
                </a:solidFill>
                <a:latin typeface="Times New Roman" panose="02020603050405020304" pitchFamily="18" charset="0"/>
                <a:ea typeface="华文中宋" panose="02010600040101010101" pitchFamily="2" charset="-122"/>
              </a:defRPr>
            </a:lvl6pPr>
            <a:lvl7pPr marL="2971800" indent="-228600" eaLnBrk="0" fontAlgn="base" hangingPunct="0">
              <a:lnSpc>
                <a:spcPct val="105000"/>
              </a:lnSpc>
              <a:spcBef>
                <a:spcPct val="0"/>
              </a:spcBef>
              <a:spcAft>
                <a:spcPct val="0"/>
              </a:spcAft>
              <a:defRPr kumimoji="1" sz="2400" b="1">
                <a:solidFill>
                  <a:srgbClr val="5F5F5F"/>
                </a:solidFill>
                <a:latin typeface="Times New Roman" panose="02020603050405020304" pitchFamily="18" charset="0"/>
                <a:ea typeface="华文中宋" panose="02010600040101010101" pitchFamily="2" charset="-122"/>
              </a:defRPr>
            </a:lvl7pPr>
            <a:lvl8pPr marL="3429000" indent="-228600" eaLnBrk="0" fontAlgn="base" hangingPunct="0">
              <a:lnSpc>
                <a:spcPct val="105000"/>
              </a:lnSpc>
              <a:spcBef>
                <a:spcPct val="0"/>
              </a:spcBef>
              <a:spcAft>
                <a:spcPct val="0"/>
              </a:spcAft>
              <a:defRPr kumimoji="1" sz="2400" b="1">
                <a:solidFill>
                  <a:srgbClr val="5F5F5F"/>
                </a:solidFill>
                <a:latin typeface="Times New Roman" panose="02020603050405020304" pitchFamily="18" charset="0"/>
                <a:ea typeface="华文中宋" panose="02010600040101010101" pitchFamily="2" charset="-122"/>
              </a:defRPr>
            </a:lvl8pPr>
            <a:lvl9pPr marL="3886200" indent="-228600" eaLnBrk="0" fontAlgn="base" hangingPunct="0">
              <a:lnSpc>
                <a:spcPct val="105000"/>
              </a:lnSpc>
              <a:spcBef>
                <a:spcPct val="0"/>
              </a:spcBef>
              <a:spcAft>
                <a:spcPct val="0"/>
              </a:spcAft>
              <a:defRPr kumimoji="1" sz="2400" b="1">
                <a:solidFill>
                  <a:srgbClr val="5F5F5F"/>
                </a:solidFill>
                <a:latin typeface="Times New Roman" panose="02020603050405020304" pitchFamily="18" charset="0"/>
                <a:ea typeface="华文中宋" panose="02010600040101010101" pitchFamily="2" charset="-122"/>
              </a:defRPr>
            </a:lvl9pPr>
          </a:lstStyle>
          <a:p>
            <a:pPr algn="ctr" eaLnBrk="1" hangingPunct="1">
              <a:spcBef>
                <a:spcPct val="50000"/>
              </a:spcBef>
            </a:pPr>
            <a:r>
              <a:rPr lang="zh-CN" altLang="en-US" b="0" dirty="0"/>
              <a:t>图  前馈型神经网络</a:t>
            </a:r>
          </a:p>
        </p:txBody>
      </p:sp>
    </p:spTree>
    <p:extLst>
      <p:ext uri="{BB962C8B-B14F-4D97-AF65-F5344CB8AC3E}">
        <p14:creationId xmlns:p14="http://schemas.microsoft.com/office/powerpoint/2010/main" val="2356202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8</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3" name="组合 12"/>
          <p:cNvGrpSpPr/>
          <p:nvPr/>
        </p:nvGrpSpPr>
        <p:grpSpPr>
          <a:xfrm>
            <a:off x="0" y="284389"/>
            <a:ext cx="1692275" cy="529772"/>
            <a:chOff x="0" y="284389"/>
            <a:chExt cx="1692275" cy="529772"/>
          </a:xfrm>
        </p:grpSpPr>
        <p:sp>
          <p:nvSpPr>
            <p:cNvPr id="14" name="矩形 13"/>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算法</a:t>
              </a:r>
            </a:p>
          </p:txBody>
        </p:sp>
        <p:sp>
          <p:nvSpPr>
            <p:cNvPr id="15" name="矩形 14"/>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16" name="直接连接符 15"/>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05936" y="1412776"/>
            <a:ext cx="7582487" cy="4500591"/>
          </a:xfrm>
          <a:prstGeom prst="rect">
            <a:avLst/>
          </a:prstGeom>
          <a:noFill/>
        </p:spPr>
        <p:txBody>
          <a:bodyPr wrap="square" rtlCol="0">
            <a:spAutoFit/>
          </a:bodyPr>
          <a:lstStyle/>
          <a:p>
            <a:pPr algn="just" eaLnBrk="1" hangingPunct="1">
              <a:lnSpc>
                <a:spcPct val="120000"/>
              </a:lnSpc>
            </a:pPr>
            <a:r>
              <a:rPr lang="zh-CN" altLang="en-US" sz="2400" dirty="0" smtClean="0"/>
              <a:t>（</a:t>
            </a:r>
            <a:r>
              <a:rPr lang="en-US" altLang="zh-CN" sz="2400" dirty="0" smtClean="0"/>
              <a:t>2</a:t>
            </a:r>
            <a:r>
              <a:rPr lang="zh-CN" altLang="en-US" sz="2400" dirty="0" smtClean="0"/>
              <a:t>）反馈</a:t>
            </a:r>
            <a:r>
              <a:rPr lang="zh-CN" altLang="en-US" sz="2400" dirty="0"/>
              <a:t>网络</a:t>
            </a:r>
          </a:p>
          <a:p>
            <a:pPr algn="just" eaLnBrk="1" hangingPunct="1">
              <a:lnSpc>
                <a:spcPct val="120000"/>
              </a:lnSpc>
            </a:pPr>
            <a:r>
              <a:rPr lang="zh-CN" altLang="en-US" sz="2400" dirty="0"/>
              <a:t>     该网络结构在输出层到输入层存在反馈，即每一个输入节点都有可能接受来自外部的输入和来自输出神经元的反馈。这种神经网络是一种反馈动力学系统，它需要工作一段时间才能达到稳定。</a:t>
            </a:r>
          </a:p>
          <a:p>
            <a:pPr algn="just" eaLnBrk="1" hangingPunct="1">
              <a:lnSpc>
                <a:spcPct val="120000"/>
              </a:lnSpc>
            </a:pPr>
            <a:r>
              <a:rPr lang="zh-CN" altLang="en-US" sz="2400" dirty="0"/>
              <a:t>      </a:t>
            </a:r>
            <a:r>
              <a:rPr lang="en-US" altLang="zh-CN" sz="2400" dirty="0"/>
              <a:t>Hopfield</a:t>
            </a:r>
            <a:r>
              <a:rPr lang="zh-CN" altLang="en-US" sz="2400" dirty="0"/>
              <a:t>神经网络是反馈网络中最简单且应用最广泛的模型，它具有联想记忆的功能，如果将</a:t>
            </a:r>
            <a:r>
              <a:rPr lang="en-US" altLang="zh-CN" sz="2400" dirty="0" err="1"/>
              <a:t>Lyapunov</a:t>
            </a:r>
            <a:r>
              <a:rPr lang="zh-CN" altLang="en-US" sz="2400" dirty="0"/>
              <a:t>函数定义为寻优函数，</a:t>
            </a:r>
            <a:r>
              <a:rPr lang="en-US" altLang="zh-CN" sz="2400" dirty="0"/>
              <a:t>Hopfield</a:t>
            </a:r>
            <a:r>
              <a:rPr lang="zh-CN" altLang="en-US" sz="2400" dirty="0"/>
              <a:t>神经网络还可以解决寻优问题。</a:t>
            </a:r>
          </a:p>
          <a:p>
            <a:pPr indent="457200" algn="ctr">
              <a:lnSpc>
                <a:spcPct val="125000"/>
              </a:lnSpc>
            </a:pP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4732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8</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3" name="组合 12"/>
          <p:cNvGrpSpPr/>
          <p:nvPr/>
        </p:nvGrpSpPr>
        <p:grpSpPr>
          <a:xfrm>
            <a:off x="0" y="284389"/>
            <a:ext cx="1692275" cy="529772"/>
            <a:chOff x="0" y="284389"/>
            <a:chExt cx="1692275" cy="529772"/>
          </a:xfrm>
        </p:grpSpPr>
        <p:sp>
          <p:nvSpPr>
            <p:cNvPr id="14" name="矩形 13"/>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分类</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矩形 14"/>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16" name="直接连接符 15"/>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11" name="Object 4"/>
          <p:cNvGraphicFramePr>
            <a:graphicFrameLocks noChangeAspect="1"/>
          </p:cNvGraphicFramePr>
          <p:nvPr/>
        </p:nvGraphicFramePr>
        <p:xfrm>
          <a:off x="1143000" y="1066800"/>
          <a:ext cx="6324600" cy="3095625"/>
        </p:xfrm>
        <a:graphic>
          <a:graphicData uri="http://schemas.openxmlformats.org/presentationml/2006/ole">
            <mc:AlternateContent xmlns:mc="http://schemas.openxmlformats.org/markup-compatibility/2006">
              <mc:Choice xmlns:v="urn:schemas-microsoft-com:vml" Requires="v">
                <p:oleObj spid="_x0000_s6161" r:id="rId3" imgW="3126748" imgH="1545308" progId="Visio.Drawing.6">
                  <p:embed/>
                </p:oleObj>
              </mc:Choice>
              <mc:Fallback>
                <p:oleObj r:id="rId3" imgW="3126748" imgH="1545308"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066800"/>
                        <a:ext cx="6324600"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5"/>
          <p:cNvSpPr txBox="1">
            <a:spLocks noChangeArrowheads="1"/>
          </p:cNvSpPr>
          <p:nvPr/>
        </p:nvSpPr>
        <p:spPr bwMode="auto">
          <a:xfrm>
            <a:off x="1752600" y="4540250"/>
            <a:ext cx="495300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b="1">
                <a:solidFill>
                  <a:srgbClr val="5F5F5F"/>
                </a:solidFill>
                <a:latin typeface="Times New Roman" panose="02020603050405020304" pitchFamily="18" charset="0"/>
                <a:ea typeface="华文中宋" panose="02010600040101010101" pitchFamily="2" charset="-122"/>
              </a:defRPr>
            </a:lvl1pPr>
            <a:lvl2pPr marL="742950" indent="-285750" eaLnBrk="0" hangingPunct="0">
              <a:defRPr kumimoji="1" sz="2400" b="1">
                <a:solidFill>
                  <a:srgbClr val="5F5F5F"/>
                </a:solidFill>
                <a:latin typeface="Times New Roman" panose="02020603050405020304" pitchFamily="18" charset="0"/>
                <a:ea typeface="华文中宋" panose="02010600040101010101" pitchFamily="2" charset="-122"/>
              </a:defRPr>
            </a:lvl2pPr>
            <a:lvl3pPr marL="1143000" indent="-228600" eaLnBrk="0" hangingPunct="0">
              <a:defRPr kumimoji="1" sz="2400" b="1">
                <a:solidFill>
                  <a:srgbClr val="5F5F5F"/>
                </a:solidFill>
                <a:latin typeface="Times New Roman" panose="02020603050405020304" pitchFamily="18" charset="0"/>
                <a:ea typeface="华文中宋" panose="02010600040101010101" pitchFamily="2" charset="-122"/>
              </a:defRPr>
            </a:lvl3pPr>
            <a:lvl4pPr marL="1600200" indent="-228600" eaLnBrk="0" hangingPunct="0">
              <a:defRPr kumimoji="1" sz="2400" b="1">
                <a:solidFill>
                  <a:srgbClr val="5F5F5F"/>
                </a:solidFill>
                <a:latin typeface="Times New Roman" panose="02020603050405020304" pitchFamily="18" charset="0"/>
                <a:ea typeface="华文中宋" panose="02010600040101010101" pitchFamily="2" charset="-122"/>
              </a:defRPr>
            </a:lvl4pPr>
            <a:lvl5pPr marL="2057400" indent="-228600" eaLnBrk="0" hangingPunct="0">
              <a:defRPr kumimoji="1" sz="2400" b="1">
                <a:solidFill>
                  <a:srgbClr val="5F5F5F"/>
                </a:solidFill>
                <a:latin typeface="Times New Roman" panose="02020603050405020304" pitchFamily="18" charset="0"/>
                <a:ea typeface="华文中宋" panose="02010600040101010101" pitchFamily="2" charset="-122"/>
              </a:defRPr>
            </a:lvl5pPr>
            <a:lvl6pPr marL="2514600" indent="-228600" eaLnBrk="0" fontAlgn="base" hangingPunct="0">
              <a:lnSpc>
                <a:spcPct val="105000"/>
              </a:lnSpc>
              <a:spcBef>
                <a:spcPct val="0"/>
              </a:spcBef>
              <a:spcAft>
                <a:spcPct val="0"/>
              </a:spcAft>
              <a:defRPr kumimoji="1" sz="2400" b="1">
                <a:solidFill>
                  <a:srgbClr val="5F5F5F"/>
                </a:solidFill>
                <a:latin typeface="Times New Roman" panose="02020603050405020304" pitchFamily="18" charset="0"/>
                <a:ea typeface="华文中宋" panose="02010600040101010101" pitchFamily="2" charset="-122"/>
              </a:defRPr>
            </a:lvl6pPr>
            <a:lvl7pPr marL="2971800" indent="-228600" eaLnBrk="0" fontAlgn="base" hangingPunct="0">
              <a:lnSpc>
                <a:spcPct val="105000"/>
              </a:lnSpc>
              <a:spcBef>
                <a:spcPct val="0"/>
              </a:spcBef>
              <a:spcAft>
                <a:spcPct val="0"/>
              </a:spcAft>
              <a:defRPr kumimoji="1" sz="2400" b="1">
                <a:solidFill>
                  <a:srgbClr val="5F5F5F"/>
                </a:solidFill>
                <a:latin typeface="Times New Roman" panose="02020603050405020304" pitchFamily="18" charset="0"/>
                <a:ea typeface="华文中宋" panose="02010600040101010101" pitchFamily="2" charset="-122"/>
              </a:defRPr>
            </a:lvl7pPr>
            <a:lvl8pPr marL="3429000" indent="-228600" eaLnBrk="0" fontAlgn="base" hangingPunct="0">
              <a:lnSpc>
                <a:spcPct val="105000"/>
              </a:lnSpc>
              <a:spcBef>
                <a:spcPct val="0"/>
              </a:spcBef>
              <a:spcAft>
                <a:spcPct val="0"/>
              </a:spcAft>
              <a:defRPr kumimoji="1" sz="2400" b="1">
                <a:solidFill>
                  <a:srgbClr val="5F5F5F"/>
                </a:solidFill>
                <a:latin typeface="Times New Roman" panose="02020603050405020304" pitchFamily="18" charset="0"/>
                <a:ea typeface="华文中宋" panose="02010600040101010101" pitchFamily="2" charset="-122"/>
              </a:defRPr>
            </a:lvl8pPr>
            <a:lvl9pPr marL="3886200" indent="-228600" eaLnBrk="0" fontAlgn="base" hangingPunct="0">
              <a:lnSpc>
                <a:spcPct val="105000"/>
              </a:lnSpc>
              <a:spcBef>
                <a:spcPct val="0"/>
              </a:spcBef>
              <a:spcAft>
                <a:spcPct val="0"/>
              </a:spcAft>
              <a:defRPr kumimoji="1" sz="2400" b="1">
                <a:solidFill>
                  <a:srgbClr val="5F5F5F"/>
                </a:solidFill>
                <a:latin typeface="Times New Roman" panose="02020603050405020304" pitchFamily="18" charset="0"/>
                <a:ea typeface="华文中宋" panose="02010600040101010101" pitchFamily="2" charset="-122"/>
              </a:defRPr>
            </a:lvl9pPr>
          </a:lstStyle>
          <a:p>
            <a:pPr algn="ctr" eaLnBrk="1" hangingPunct="1">
              <a:spcBef>
                <a:spcPct val="50000"/>
              </a:spcBef>
            </a:pPr>
            <a:r>
              <a:rPr lang="zh-CN" altLang="en-US" sz="2800" b="0" dirty="0"/>
              <a:t>图    反馈型神经网络</a:t>
            </a:r>
          </a:p>
        </p:txBody>
      </p:sp>
    </p:spTree>
    <p:extLst>
      <p:ext uri="{BB962C8B-B14F-4D97-AF65-F5344CB8AC3E}">
        <p14:creationId xmlns:p14="http://schemas.microsoft.com/office/powerpoint/2010/main" val="373101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8</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3" name="组合 12"/>
          <p:cNvGrpSpPr/>
          <p:nvPr/>
        </p:nvGrpSpPr>
        <p:grpSpPr>
          <a:xfrm>
            <a:off x="0" y="284389"/>
            <a:ext cx="1692275" cy="529772"/>
            <a:chOff x="0" y="284389"/>
            <a:chExt cx="1692275" cy="529772"/>
          </a:xfrm>
        </p:grpSpPr>
        <p:sp>
          <p:nvSpPr>
            <p:cNvPr id="14" name="矩形 13"/>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算法</a:t>
              </a:r>
            </a:p>
          </p:txBody>
        </p:sp>
        <p:sp>
          <p:nvSpPr>
            <p:cNvPr id="15" name="矩形 14"/>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16" name="直接连接符 15"/>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05936" y="1412776"/>
            <a:ext cx="7582487" cy="4352858"/>
          </a:xfrm>
          <a:prstGeom prst="rect">
            <a:avLst/>
          </a:prstGeom>
          <a:noFill/>
        </p:spPr>
        <p:txBody>
          <a:bodyPr wrap="square" rtlCol="0">
            <a:spAutoFit/>
          </a:bodyPr>
          <a:lstStyle/>
          <a:p>
            <a:pPr algn="just">
              <a:lnSpc>
                <a:spcPct val="130000"/>
              </a:lnSpc>
            </a:pPr>
            <a:r>
              <a:rPr lang="en-US" altLang="zh-CN" sz="2400" dirty="0">
                <a:latin typeface="宋体" panose="02010600030101010101" pitchFamily="2" charset="-122"/>
                <a:cs typeface="Times New Roman" panose="02020603050405020304" pitchFamily="18" charset="0"/>
              </a:rPr>
              <a:t>(3) </a:t>
            </a:r>
            <a:r>
              <a:rPr lang="zh-CN" altLang="en-US" sz="2400" dirty="0">
                <a:latin typeface="宋体" panose="02010600030101010101" pitchFamily="2" charset="-122"/>
              </a:rPr>
              <a:t>自组织网络</a:t>
            </a:r>
            <a:endParaRPr lang="zh-CN" altLang="en-US" sz="2400" dirty="0">
              <a:latin typeface="宋体" panose="02010600030101010101" pitchFamily="2" charset="-122"/>
              <a:cs typeface="Times New Roman" panose="02020603050405020304" pitchFamily="18" charset="0"/>
            </a:endParaRPr>
          </a:p>
          <a:p>
            <a:pPr algn="just">
              <a:lnSpc>
                <a:spcPct val="130000"/>
              </a:lnSpc>
            </a:pPr>
            <a:r>
              <a:rPr lang="zh-CN" altLang="en-US" sz="2400" dirty="0">
                <a:latin typeface="宋体" panose="02010600030101010101" pitchFamily="2" charset="-122"/>
                <a:cs typeface="Times New Roman" panose="02020603050405020304" pitchFamily="18" charset="0"/>
              </a:rPr>
              <a:t>    </a:t>
            </a:r>
            <a:r>
              <a:rPr lang="zh-CN" altLang="en-US" sz="2400" dirty="0">
                <a:latin typeface="宋体" panose="02010600030101010101" pitchFamily="2" charset="-122"/>
              </a:rPr>
              <a:t>网络结构如图所示。</a:t>
            </a:r>
            <a:r>
              <a:rPr lang="en-US" altLang="zh-CN" sz="2400" dirty="0" err="1">
                <a:latin typeface="宋体" panose="02010600030101010101" pitchFamily="2" charset="-122"/>
                <a:cs typeface="Times New Roman" panose="02020603050405020304" pitchFamily="18" charset="0"/>
              </a:rPr>
              <a:t>Kohonen</a:t>
            </a:r>
            <a:r>
              <a:rPr lang="zh-CN" altLang="en-US" sz="2400" dirty="0">
                <a:latin typeface="宋体" panose="02010600030101010101" pitchFamily="2" charset="-122"/>
              </a:rPr>
              <a:t>网络是最典型的自组织网络。</a:t>
            </a:r>
            <a:r>
              <a:rPr lang="en-US" altLang="zh-CN" sz="2400" dirty="0" err="1">
                <a:latin typeface="宋体" panose="02010600030101010101" pitchFamily="2" charset="-122"/>
                <a:cs typeface="Times New Roman" panose="02020603050405020304" pitchFamily="18" charset="0"/>
              </a:rPr>
              <a:t>Kohonen</a:t>
            </a:r>
            <a:r>
              <a:rPr lang="zh-CN" altLang="en-US" sz="2400" dirty="0">
                <a:latin typeface="宋体" panose="02010600030101010101" pitchFamily="2" charset="-122"/>
              </a:rPr>
              <a:t>认为，当神经网络在接受外界输入时，网络将会分成不同的区域，不同区域具有不同的响应特征，即不同的神经元以最佳方式响应不同性质的信号激励，从而形成一种拓扑意义上的特征图，该图实际上是一种非线性映射。这种映射是通过无监督的自适应过程完成的，所以也称为自组织特征图。</a:t>
            </a:r>
            <a:endParaRPr lang="zh-CN" altLang="en-US" sz="2400" dirty="0">
              <a:latin typeface="宋体" panose="02010600030101010101" pitchFamily="2" charset="-122"/>
              <a:cs typeface="Times New Roman" panose="02020603050405020304" pitchFamily="18" charset="0"/>
            </a:endParaRPr>
          </a:p>
          <a:p>
            <a:pPr indent="457200" algn="ctr">
              <a:lnSpc>
                <a:spcPct val="125000"/>
              </a:lnSpc>
            </a:pP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66020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8</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3" name="组合 12"/>
          <p:cNvGrpSpPr/>
          <p:nvPr/>
        </p:nvGrpSpPr>
        <p:grpSpPr>
          <a:xfrm>
            <a:off x="0" y="284389"/>
            <a:ext cx="1692275" cy="529772"/>
            <a:chOff x="0" y="284389"/>
            <a:chExt cx="1692275" cy="529772"/>
          </a:xfrm>
        </p:grpSpPr>
        <p:sp>
          <p:nvSpPr>
            <p:cNvPr id="14" name="矩形 13"/>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分类</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矩形 14"/>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16" name="直接连接符 15"/>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10" name="Object 4"/>
          <p:cNvGraphicFramePr>
            <a:graphicFrameLocks noChangeAspect="1"/>
          </p:cNvGraphicFramePr>
          <p:nvPr/>
        </p:nvGraphicFramePr>
        <p:xfrm>
          <a:off x="1258888" y="1036638"/>
          <a:ext cx="6858000" cy="4038600"/>
        </p:xfrm>
        <a:graphic>
          <a:graphicData uri="http://schemas.openxmlformats.org/presentationml/2006/ole">
            <mc:AlternateContent xmlns:mc="http://schemas.openxmlformats.org/markup-compatibility/2006">
              <mc:Choice xmlns:v="urn:schemas-microsoft-com:vml" Requires="v">
                <p:oleObj spid="_x0000_s7184" r:id="rId3" imgW="3268494" imgH="1618960" progId="Visio.Drawing.6">
                  <p:embed/>
                </p:oleObj>
              </mc:Choice>
              <mc:Fallback>
                <p:oleObj r:id="rId3" imgW="3268494" imgH="161896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036638"/>
                        <a:ext cx="68580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Rectangle 5"/>
          <p:cNvSpPr>
            <a:spLocks noChangeArrowheads="1"/>
          </p:cNvSpPr>
          <p:nvPr/>
        </p:nvSpPr>
        <p:spPr bwMode="auto">
          <a:xfrm>
            <a:off x="2133600" y="5075238"/>
            <a:ext cx="4800600"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rgbClr val="5F5F5F"/>
                </a:solidFill>
                <a:latin typeface="Times New Roman" panose="02020603050405020304" pitchFamily="18" charset="0"/>
                <a:ea typeface="华文中宋" panose="02010600040101010101" pitchFamily="2" charset="-122"/>
              </a:defRPr>
            </a:lvl1pPr>
            <a:lvl2pPr marL="742950" indent="-285750" eaLnBrk="0" hangingPunct="0">
              <a:defRPr kumimoji="1" sz="2400" b="1">
                <a:solidFill>
                  <a:srgbClr val="5F5F5F"/>
                </a:solidFill>
                <a:latin typeface="Times New Roman" panose="02020603050405020304" pitchFamily="18" charset="0"/>
                <a:ea typeface="华文中宋" panose="02010600040101010101" pitchFamily="2" charset="-122"/>
              </a:defRPr>
            </a:lvl2pPr>
            <a:lvl3pPr marL="1143000" indent="-228600" eaLnBrk="0" hangingPunct="0">
              <a:defRPr kumimoji="1" sz="2400" b="1">
                <a:solidFill>
                  <a:srgbClr val="5F5F5F"/>
                </a:solidFill>
                <a:latin typeface="Times New Roman" panose="02020603050405020304" pitchFamily="18" charset="0"/>
                <a:ea typeface="华文中宋" panose="02010600040101010101" pitchFamily="2" charset="-122"/>
              </a:defRPr>
            </a:lvl3pPr>
            <a:lvl4pPr marL="1600200" indent="-228600" eaLnBrk="0" hangingPunct="0">
              <a:defRPr kumimoji="1" sz="2400" b="1">
                <a:solidFill>
                  <a:srgbClr val="5F5F5F"/>
                </a:solidFill>
                <a:latin typeface="Times New Roman" panose="02020603050405020304" pitchFamily="18" charset="0"/>
                <a:ea typeface="华文中宋" panose="02010600040101010101" pitchFamily="2" charset="-122"/>
              </a:defRPr>
            </a:lvl4pPr>
            <a:lvl5pPr marL="2057400" indent="-228600" eaLnBrk="0" hangingPunct="0">
              <a:defRPr kumimoji="1" sz="2400" b="1">
                <a:solidFill>
                  <a:srgbClr val="5F5F5F"/>
                </a:solidFill>
                <a:latin typeface="Times New Roman" panose="02020603050405020304" pitchFamily="18" charset="0"/>
                <a:ea typeface="华文中宋" panose="02010600040101010101" pitchFamily="2" charset="-122"/>
              </a:defRPr>
            </a:lvl5pPr>
            <a:lvl6pPr marL="2514600" indent="-228600" eaLnBrk="0" fontAlgn="base" hangingPunct="0">
              <a:lnSpc>
                <a:spcPct val="105000"/>
              </a:lnSpc>
              <a:spcBef>
                <a:spcPct val="0"/>
              </a:spcBef>
              <a:spcAft>
                <a:spcPct val="0"/>
              </a:spcAft>
              <a:defRPr kumimoji="1" sz="2400" b="1">
                <a:solidFill>
                  <a:srgbClr val="5F5F5F"/>
                </a:solidFill>
                <a:latin typeface="Times New Roman" panose="02020603050405020304" pitchFamily="18" charset="0"/>
                <a:ea typeface="华文中宋" panose="02010600040101010101" pitchFamily="2" charset="-122"/>
              </a:defRPr>
            </a:lvl6pPr>
            <a:lvl7pPr marL="2971800" indent="-228600" eaLnBrk="0" fontAlgn="base" hangingPunct="0">
              <a:lnSpc>
                <a:spcPct val="105000"/>
              </a:lnSpc>
              <a:spcBef>
                <a:spcPct val="0"/>
              </a:spcBef>
              <a:spcAft>
                <a:spcPct val="0"/>
              </a:spcAft>
              <a:defRPr kumimoji="1" sz="2400" b="1">
                <a:solidFill>
                  <a:srgbClr val="5F5F5F"/>
                </a:solidFill>
                <a:latin typeface="Times New Roman" panose="02020603050405020304" pitchFamily="18" charset="0"/>
                <a:ea typeface="华文中宋" panose="02010600040101010101" pitchFamily="2" charset="-122"/>
              </a:defRPr>
            </a:lvl7pPr>
            <a:lvl8pPr marL="3429000" indent="-228600" eaLnBrk="0" fontAlgn="base" hangingPunct="0">
              <a:lnSpc>
                <a:spcPct val="105000"/>
              </a:lnSpc>
              <a:spcBef>
                <a:spcPct val="0"/>
              </a:spcBef>
              <a:spcAft>
                <a:spcPct val="0"/>
              </a:spcAft>
              <a:defRPr kumimoji="1" sz="2400" b="1">
                <a:solidFill>
                  <a:srgbClr val="5F5F5F"/>
                </a:solidFill>
                <a:latin typeface="Times New Roman" panose="02020603050405020304" pitchFamily="18" charset="0"/>
                <a:ea typeface="华文中宋" panose="02010600040101010101" pitchFamily="2" charset="-122"/>
              </a:defRPr>
            </a:lvl8pPr>
            <a:lvl9pPr marL="3886200" indent="-228600" eaLnBrk="0" fontAlgn="base" hangingPunct="0">
              <a:lnSpc>
                <a:spcPct val="105000"/>
              </a:lnSpc>
              <a:spcBef>
                <a:spcPct val="0"/>
              </a:spcBef>
              <a:spcAft>
                <a:spcPct val="0"/>
              </a:spcAft>
              <a:defRPr kumimoji="1" sz="2400" b="1">
                <a:solidFill>
                  <a:srgbClr val="5F5F5F"/>
                </a:solidFill>
                <a:latin typeface="Times New Roman" panose="02020603050405020304" pitchFamily="18" charset="0"/>
                <a:ea typeface="华文中宋" panose="02010600040101010101" pitchFamily="2" charset="-122"/>
              </a:defRPr>
            </a:lvl9pPr>
          </a:lstStyle>
          <a:p>
            <a:pPr algn="ctr" eaLnBrk="1" hangingPunct="1"/>
            <a:r>
              <a:rPr lang="zh-CN" altLang="en-US" sz="2800" b="0" dirty="0">
                <a:latin typeface="宋体" panose="02010600030101010101" pitchFamily="2" charset="-122"/>
              </a:rPr>
              <a:t>图</a:t>
            </a:r>
            <a:r>
              <a:rPr lang="zh-CN" altLang="en-US" sz="2800" b="0" dirty="0">
                <a:latin typeface="宋体" panose="02010600030101010101" pitchFamily="2" charset="-122"/>
                <a:cs typeface="Times New Roman" panose="02020603050405020304" pitchFamily="18" charset="0"/>
              </a:rPr>
              <a:t>  </a:t>
            </a:r>
            <a:r>
              <a:rPr lang="zh-CN" altLang="en-US" sz="2800" b="0" dirty="0">
                <a:latin typeface="宋体" panose="02010600030101010101" pitchFamily="2" charset="-122"/>
              </a:rPr>
              <a:t>自组织神经网络</a:t>
            </a:r>
            <a:endParaRPr lang="zh-CN" altLang="en-US" sz="2800" b="0" dirty="0"/>
          </a:p>
        </p:txBody>
      </p:sp>
    </p:spTree>
    <p:extLst>
      <p:ext uri="{BB962C8B-B14F-4D97-AF65-F5344CB8AC3E}">
        <p14:creationId xmlns:p14="http://schemas.microsoft.com/office/powerpoint/2010/main" val="153970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84389"/>
            <a:ext cx="1692275" cy="529772"/>
            <a:chOff x="0" y="284389"/>
            <a:chExt cx="1692275" cy="529772"/>
          </a:xfrm>
        </p:grpSpPr>
        <p:sp>
          <p:nvSpPr>
            <p:cNvPr id="3" name="矩形 2"/>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4" name="矩形 3"/>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 name="矩形 4"/>
          <p:cNvSpPr/>
          <p:nvPr/>
        </p:nvSpPr>
        <p:spPr>
          <a:xfrm>
            <a:off x="32161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引言</a:t>
            </a:r>
            <a:endParaRPr lang="en-US" altLang="zh-CN" sz="28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400"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Introduction</a:t>
            </a:r>
            <a:endParaRPr lang="zh-CN" altLang="en-US" sz="1400"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6" name="组合 5"/>
          <p:cNvGrpSpPr>
            <a:grpSpLocks noChangeAspect="1"/>
          </p:cNvGrpSpPr>
          <p:nvPr/>
        </p:nvGrpSpPr>
        <p:grpSpPr>
          <a:xfrm>
            <a:off x="423676" y="1892754"/>
            <a:ext cx="1944000" cy="1944000"/>
            <a:chOff x="456294" y="1959430"/>
            <a:chExt cx="2148114" cy="2148114"/>
          </a:xfrm>
        </p:grpSpPr>
        <p:sp>
          <p:nvSpPr>
            <p:cNvPr id="7" name="椭圆 6"/>
            <p:cNvSpPr/>
            <p:nvPr/>
          </p:nvSpPr>
          <p:spPr>
            <a:xfrm>
              <a:off x="456294" y="1959430"/>
              <a:ext cx="2148114" cy="2148114"/>
            </a:xfrm>
            <a:prstGeom prst="ellipse">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8" name="图片 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9" name="矩形 8"/>
          <p:cNvSpPr/>
          <p:nvPr/>
        </p:nvSpPr>
        <p:spPr>
          <a:xfrm>
            <a:off x="243916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原理</a:t>
            </a:r>
            <a:endParaRPr lang="en-US" altLang="zh-CN" sz="28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400"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Principle</a:t>
            </a:r>
            <a:endParaRPr lang="zh-CN" altLang="en-US" sz="1400"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0" name="组合 9"/>
          <p:cNvGrpSpPr>
            <a:grpSpLocks noChangeAspect="1"/>
          </p:cNvGrpSpPr>
          <p:nvPr/>
        </p:nvGrpSpPr>
        <p:grpSpPr>
          <a:xfrm>
            <a:off x="2541226" y="1892754"/>
            <a:ext cx="1944000" cy="1944000"/>
            <a:chOff x="2492224" y="1959430"/>
            <a:chExt cx="2148114" cy="2148114"/>
          </a:xfrm>
        </p:grpSpPr>
        <p:sp>
          <p:nvSpPr>
            <p:cNvPr id="11" name="椭圆 10"/>
            <p:cNvSpPr/>
            <p:nvPr/>
          </p:nvSpPr>
          <p:spPr>
            <a:xfrm>
              <a:off x="2492224" y="1959430"/>
              <a:ext cx="2148114" cy="2148114"/>
            </a:xfrm>
            <a:prstGeom prst="ellipse">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2" name="图片 1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876300" y="2326696"/>
              <a:ext cx="1379962" cy="1413582"/>
            </a:xfrm>
            <a:prstGeom prst="rect">
              <a:avLst/>
            </a:prstGeom>
          </p:spPr>
        </p:pic>
      </p:grpSp>
      <p:grpSp>
        <p:nvGrpSpPr>
          <p:cNvPr id="14" name="组合 13"/>
          <p:cNvGrpSpPr>
            <a:grpSpLocks noChangeAspect="1"/>
          </p:cNvGrpSpPr>
          <p:nvPr/>
        </p:nvGrpSpPr>
        <p:grpSpPr>
          <a:xfrm>
            <a:off x="6776325" y="1892754"/>
            <a:ext cx="1944000" cy="1944000"/>
            <a:chOff x="6564085" y="1959430"/>
            <a:chExt cx="2148114" cy="2148114"/>
          </a:xfrm>
        </p:grpSpPr>
        <p:sp>
          <p:nvSpPr>
            <p:cNvPr id="15" name="椭圆 14"/>
            <p:cNvSpPr/>
            <p:nvPr/>
          </p:nvSpPr>
          <p:spPr>
            <a:xfrm>
              <a:off x="6564085" y="1959430"/>
              <a:ext cx="2148114" cy="2148114"/>
            </a:xfrm>
            <a:prstGeom prst="ellipse">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6" name="组合 15"/>
            <p:cNvGrpSpPr/>
            <p:nvPr/>
          </p:nvGrpSpPr>
          <p:grpSpPr>
            <a:xfrm>
              <a:off x="7033174" y="2413982"/>
              <a:ext cx="1209936" cy="1239010"/>
              <a:chOff x="3598200" y="1732459"/>
              <a:chExt cx="1947600" cy="1994400"/>
            </a:xfrm>
          </p:grpSpPr>
          <p:sp>
            <p:nvSpPr>
              <p:cNvPr id="17" name="Freeform 5"/>
              <p:cNvSpPr>
                <a:spLocks/>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Freeform 6"/>
              <p:cNvSpPr>
                <a:spLocks/>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Freeform 7"/>
              <p:cNvSpPr>
                <a:spLocks/>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Freeform 8"/>
              <p:cNvSpPr>
                <a:spLocks/>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22" name="矩形 21"/>
          <p:cNvSpPr/>
          <p:nvPr/>
        </p:nvSpPr>
        <p:spPr>
          <a:xfrm>
            <a:off x="455671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分类</a:t>
            </a:r>
            <a:endParaRPr lang="en-US" altLang="zh-CN" sz="28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400"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Classification</a:t>
            </a:r>
            <a:endParaRPr lang="zh-CN" altLang="en-US" sz="1400"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3" name="组合 22"/>
          <p:cNvGrpSpPr>
            <a:grpSpLocks noChangeAspect="1"/>
          </p:cNvGrpSpPr>
          <p:nvPr/>
        </p:nvGrpSpPr>
        <p:grpSpPr>
          <a:xfrm>
            <a:off x="4658776" y="1892754"/>
            <a:ext cx="1944000" cy="1944000"/>
            <a:chOff x="4528154" y="1959430"/>
            <a:chExt cx="2148114" cy="2148114"/>
          </a:xfrm>
        </p:grpSpPr>
        <p:sp>
          <p:nvSpPr>
            <p:cNvPr id="24" name="椭圆 23"/>
            <p:cNvSpPr/>
            <p:nvPr/>
          </p:nvSpPr>
          <p:spPr>
            <a:xfrm>
              <a:off x="4528154" y="1959430"/>
              <a:ext cx="2148114" cy="2148114"/>
            </a:xfrm>
            <a:prstGeom prst="ellipse">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5" name="Group 4"/>
            <p:cNvGrpSpPr>
              <a:grpSpLocks noChangeAspect="1"/>
            </p:cNvGrpSpPr>
            <p:nvPr/>
          </p:nvGrpSpPr>
          <p:grpSpPr bwMode="auto">
            <a:xfrm>
              <a:off x="5033378" y="2342981"/>
              <a:ext cx="1137666" cy="1381012"/>
              <a:chOff x="2694" y="1931"/>
              <a:chExt cx="374" cy="454"/>
            </a:xfrm>
            <a:solidFill>
              <a:schemeClr val="bg1"/>
            </a:solidFill>
          </p:grpSpPr>
          <p:sp>
            <p:nvSpPr>
              <p:cNvPr id="26"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7" name="Freeform 6"/>
              <p:cNvSpPr>
                <a:spLocks/>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8" name="Freeform 7"/>
              <p:cNvSpPr>
                <a:spLocks/>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9" name="Freeform 8"/>
              <p:cNvSpPr>
                <a:spLocks/>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0" name="Freeform 9"/>
              <p:cNvSpPr>
                <a:spLocks/>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1" name="Freeform 10"/>
              <p:cNvSpPr>
                <a:spLocks/>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2" name="Freeform 11"/>
              <p:cNvSpPr>
                <a:spLocks/>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33" name="矩形 32"/>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矩形 34"/>
          <p:cNvSpPr/>
          <p:nvPr/>
        </p:nvSpPr>
        <p:spPr>
          <a:xfrm>
            <a:off x="6673484"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0070C0"/>
                </a:solidFill>
                <a:latin typeface="Arial" panose="020B0604020202020204" pitchFamily="34" charset="0"/>
                <a:ea typeface="微软雅黑" panose="020B0503020204020204" pitchFamily="34" charset="-122"/>
                <a:sym typeface="Arial" panose="020B0604020202020204" pitchFamily="34" charset="0"/>
              </a:rPr>
              <a:t>算法</a:t>
            </a:r>
            <a:endParaRPr lang="zh-CN" altLang="en-US" sz="28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400" dirty="0">
                <a:solidFill>
                  <a:srgbClr val="0070C0"/>
                </a:solidFill>
                <a:latin typeface="Arial" panose="020B0604020202020204" pitchFamily="34" charset="0"/>
                <a:ea typeface="微软雅黑" panose="020B0503020204020204" pitchFamily="34" charset="-122"/>
                <a:sym typeface="Arial" panose="020B0604020202020204" pitchFamily="34" charset="0"/>
              </a:rPr>
              <a:t>Algorithm</a:t>
            </a:r>
            <a:endParaRPr lang="zh-CN" altLang="en-US" sz="1400"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59672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right)">
                                      <p:cBhvr>
                                        <p:cTn id="10" dur="500"/>
                                        <p:tgtEl>
                                          <p:spTgt spid="33"/>
                                        </p:tgtEl>
                                      </p:cBhvr>
                                    </p:animEffect>
                                  </p:childTnLst>
                                </p:cTn>
                              </p:par>
                              <p:par>
                                <p:cTn id="11" presetID="23" presetClass="entr" presetSubtype="528" fill="hold" nodeType="withEffect">
                                  <p:stCondLst>
                                    <p:cond delay="25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ppt_x</p:attrName>
                                        </p:attrNameLst>
                                      </p:cBhvr>
                                      <p:tavLst>
                                        <p:tav tm="0">
                                          <p:val>
                                            <p:fltVal val="0.5"/>
                                          </p:val>
                                        </p:tav>
                                        <p:tav tm="100000">
                                          <p:val>
                                            <p:strVal val="#ppt_x"/>
                                          </p:val>
                                        </p:tav>
                                      </p:tavLst>
                                    </p:anim>
                                    <p:anim calcmode="lin" valueType="num">
                                      <p:cBhvr>
                                        <p:cTn id="16" dur="500" fill="hold"/>
                                        <p:tgtEl>
                                          <p:spTgt spid="6"/>
                                        </p:tgtEl>
                                        <p:attrNameLst>
                                          <p:attrName>ppt_y</p:attrName>
                                        </p:attrNameLst>
                                      </p:cBhvr>
                                      <p:tavLst>
                                        <p:tav tm="0">
                                          <p:val>
                                            <p:fltVal val="0.5"/>
                                          </p:val>
                                        </p:tav>
                                        <p:tav tm="100000">
                                          <p:val>
                                            <p:strVal val="#ppt_y"/>
                                          </p:val>
                                        </p:tav>
                                      </p:tavLst>
                                    </p:anim>
                                  </p:childTnLst>
                                </p:cTn>
                              </p:par>
                              <p:par>
                                <p:cTn id="17" presetID="23" presetClass="entr" presetSubtype="528" fill="hold" nodeType="withEffect">
                                  <p:stCondLst>
                                    <p:cond delay="35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 calcmode="lin" valueType="num">
                                      <p:cBhvr>
                                        <p:cTn id="21" dur="500" fill="hold"/>
                                        <p:tgtEl>
                                          <p:spTgt spid="10"/>
                                        </p:tgtEl>
                                        <p:attrNameLst>
                                          <p:attrName>ppt_x</p:attrName>
                                        </p:attrNameLst>
                                      </p:cBhvr>
                                      <p:tavLst>
                                        <p:tav tm="0">
                                          <p:val>
                                            <p:fltVal val="0.5"/>
                                          </p:val>
                                        </p:tav>
                                        <p:tav tm="100000">
                                          <p:val>
                                            <p:strVal val="#ppt_x"/>
                                          </p:val>
                                        </p:tav>
                                      </p:tavLst>
                                    </p:anim>
                                    <p:anim calcmode="lin" valueType="num">
                                      <p:cBhvr>
                                        <p:cTn id="22" dur="500" fill="hold"/>
                                        <p:tgtEl>
                                          <p:spTgt spid="10"/>
                                        </p:tgtEl>
                                        <p:attrNameLst>
                                          <p:attrName>ppt_y</p:attrName>
                                        </p:attrNameLst>
                                      </p:cBhvr>
                                      <p:tavLst>
                                        <p:tav tm="0">
                                          <p:val>
                                            <p:fltVal val="0.5"/>
                                          </p:val>
                                        </p:tav>
                                        <p:tav tm="100000">
                                          <p:val>
                                            <p:strVal val="#ppt_y"/>
                                          </p:val>
                                        </p:tav>
                                      </p:tavLst>
                                    </p:anim>
                                  </p:childTnLst>
                                </p:cTn>
                              </p:par>
                              <p:par>
                                <p:cTn id="23" presetID="23" presetClass="entr" presetSubtype="528" fill="hold" nodeType="withEffect">
                                  <p:stCondLst>
                                    <p:cond delay="450"/>
                                  </p:stCondLst>
                                  <p:childTnLst>
                                    <p:set>
                                      <p:cBhvr>
                                        <p:cTn id="24" dur="1" fill="hold">
                                          <p:stCondLst>
                                            <p:cond delay="0"/>
                                          </p:stCondLst>
                                        </p:cTn>
                                        <p:tgtEl>
                                          <p:spTgt spid="23"/>
                                        </p:tgtEl>
                                        <p:attrNameLst>
                                          <p:attrName>style.visibility</p:attrName>
                                        </p:attrNameLst>
                                      </p:cBhvr>
                                      <p:to>
                                        <p:strVal val="visible"/>
                                      </p:to>
                                    </p:set>
                                    <p:anim calcmode="lin" valueType="num">
                                      <p:cBhvr>
                                        <p:cTn id="25" dur="500" fill="hold"/>
                                        <p:tgtEl>
                                          <p:spTgt spid="23"/>
                                        </p:tgtEl>
                                        <p:attrNameLst>
                                          <p:attrName>ppt_w</p:attrName>
                                        </p:attrNameLst>
                                      </p:cBhvr>
                                      <p:tavLst>
                                        <p:tav tm="0">
                                          <p:val>
                                            <p:fltVal val="0"/>
                                          </p:val>
                                        </p:tav>
                                        <p:tav tm="100000">
                                          <p:val>
                                            <p:strVal val="#ppt_w"/>
                                          </p:val>
                                        </p:tav>
                                      </p:tavLst>
                                    </p:anim>
                                    <p:anim calcmode="lin" valueType="num">
                                      <p:cBhvr>
                                        <p:cTn id="26" dur="500" fill="hold"/>
                                        <p:tgtEl>
                                          <p:spTgt spid="23"/>
                                        </p:tgtEl>
                                        <p:attrNameLst>
                                          <p:attrName>ppt_h</p:attrName>
                                        </p:attrNameLst>
                                      </p:cBhvr>
                                      <p:tavLst>
                                        <p:tav tm="0">
                                          <p:val>
                                            <p:fltVal val="0"/>
                                          </p:val>
                                        </p:tav>
                                        <p:tav tm="100000">
                                          <p:val>
                                            <p:strVal val="#ppt_h"/>
                                          </p:val>
                                        </p:tav>
                                      </p:tavLst>
                                    </p:anim>
                                    <p:anim calcmode="lin" valueType="num">
                                      <p:cBhvr>
                                        <p:cTn id="27" dur="500" fill="hold"/>
                                        <p:tgtEl>
                                          <p:spTgt spid="23"/>
                                        </p:tgtEl>
                                        <p:attrNameLst>
                                          <p:attrName>ppt_x</p:attrName>
                                        </p:attrNameLst>
                                      </p:cBhvr>
                                      <p:tavLst>
                                        <p:tav tm="0">
                                          <p:val>
                                            <p:fltVal val="0.5"/>
                                          </p:val>
                                        </p:tav>
                                        <p:tav tm="100000">
                                          <p:val>
                                            <p:strVal val="#ppt_x"/>
                                          </p:val>
                                        </p:tav>
                                      </p:tavLst>
                                    </p:anim>
                                    <p:anim calcmode="lin" valueType="num">
                                      <p:cBhvr>
                                        <p:cTn id="28" dur="500" fill="hold"/>
                                        <p:tgtEl>
                                          <p:spTgt spid="23"/>
                                        </p:tgtEl>
                                        <p:attrNameLst>
                                          <p:attrName>ppt_y</p:attrName>
                                        </p:attrNameLst>
                                      </p:cBhvr>
                                      <p:tavLst>
                                        <p:tav tm="0">
                                          <p:val>
                                            <p:fltVal val="0.5"/>
                                          </p:val>
                                        </p:tav>
                                        <p:tav tm="100000">
                                          <p:val>
                                            <p:strVal val="#ppt_y"/>
                                          </p:val>
                                        </p:tav>
                                      </p:tavLst>
                                    </p:anim>
                                  </p:childTnLst>
                                </p:cTn>
                              </p:par>
                              <p:par>
                                <p:cTn id="29" presetID="23" presetClass="entr" presetSubtype="528" fill="hold" nodeType="withEffect">
                                  <p:stCondLst>
                                    <p:cond delay="55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 calcmode="lin" valueType="num">
                                      <p:cBhvr>
                                        <p:cTn id="33" dur="500" fill="hold"/>
                                        <p:tgtEl>
                                          <p:spTgt spid="14"/>
                                        </p:tgtEl>
                                        <p:attrNameLst>
                                          <p:attrName>ppt_x</p:attrName>
                                        </p:attrNameLst>
                                      </p:cBhvr>
                                      <p:tavLst>
                                        <p:tav tm="0">
                                          <p:val>
                                            <p:fltVal val="0.5"/>
                                          </p:val>
                                        </p:tav>
                                        <p:tav tm="100000">
                                          <p:val>
                                            <p:strVal val="#ppt_x"/>
                                          </p:val>
                                        </p:tav>
                                      </p:tavLst>
                                    </p:anim>
                                    <p:anim calcmode="lin" valueType="num">
                                      <p:cBhvr>
                                        <p:cTn id="34" dur="500" fill="hold"/>
                                        <p:tgtEl>
                                          <p:spTgt spid="14"/>
                                        </p:tgtEl>
                                        <p:attrNameLst>
                                          <p:attrName>ppt_y</p:attrName>
                                        </p:attrNameLst>
                                      </p:cBhvr>
                                      <p:tavLst>
                                        <p:tav tm="0">
                                          <p:val>
                                            <p:fltVal val="0.5"/>
                                          </p:val>
                                        </p:tav>
                                        <p:tav tm="100000">
                                          <p:val>
                                            <p:strVal val="#ppt_y"/>
                                          </p:val>
                                        </p:tav>
                                      </p:tavLst>
                                    </p:anim>
                                  </p:childTnLst>
                                </p:cTn>
                              </p:par>
                              <p:par>
                                <p:cTn id="35" presetID="42" presetClass="entr" presetSubtype="0" fill="hold" grpId="0" nodeType="withEffect">
                                  <p:stCondLst>
                                    <p:cond delay="25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anim calcmode="lin" valueType="num">
                                      <p:cBhvr>
                                        <p:cTn id="38" dur="500" fill="hold"/>
                                        <p:tgtEl>
                                          <p:spTgt spid="5"/>
                                        </p:tgtEl>
                                        <p:attrNameLst>
                                          <p:attrName>ppt_x</p:attrName>
                                        </p:attrNameLst>
                                      </p:cBhvr>
                                      <p:tavLst>
                                        <p:tav tm="0">
                                          <p:val>
                                            <p:strVal val="#ppt_x"/>
                                          </p:val>
                                        </p:tav>
                                        <p:tav tm="100000">
                                          <p:val>
                                            <p:strVal val="#ppt_x"/>
                                          </p:val>
                                        </p:tav>
                                      </p:tavLst>
                                    </p:anim>
                                    <p:anim calcmode="lin" valueType="num">
                                      <p:cBhvr>
                                        <p:cTn id="39" dur="500" fill="hold"/>
                                        <p:tgtEl>
                                          <p:spTgt spid="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35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anim calcmode="lin" valueType="num">
                                      <p:cBhvr>
                                        <p:cTn id="43" dur="500" fill="hold"/>
                                        <p:tgtEl>
                                          <p:spTgt spid="9"/>
                                        </p:tgtEl>
                                        <p:attrNameLst>
                                          <p:attrName>ppt_x</p:attrName>
                                        </p:attrNameLst>
                                      </p:cBhvr>
                                      <p:tavLst>
                                        <p:tav tm="0">
                                          <p:val>
                                            <p:strVal val="#ppt_x"/>
                                          </p:val>
                                        </p:tav>
                                        <p:tav tm="100000">
                                          <p:val>
                                            <p:strVal val="#ppt_x"/>
                                          </p:val>
                                        </p:tav>
                                      </p:tavLst>
                                    </p:anim>
                                    <p:anim calcmode="lin" valueType="num">
                                      <p:cBhvr>
                                        <p:cTn id="44" dur="500" fill="hold"/>
                                        <p:tgtEl>
                                          <p:spTgt spid="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45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anim calcmode="lin" valueType="num">
                                      <p:cBhvr>
                                        <p:cTn id="48" dur="500" fill="hold"/>
                                        <p:tgtEl>
                                          <p:spTgt spid="22"/>
                                        </p:tgtEl>
                                        <p:attrNameLst>
                                          <p:attrName>ppt_x</p:attrName>
                                        </p:attrNameLst>
                                      </p:cBhvr>
                                      <p:tavLst>
                                        <p:tav tm="0">
                                          <p:val>
                                            <p:strVal val="#ppt_x"/>
                                          </p:val>
                                        </p:tav>
                                        <p:tav tm="100000">
                                          <p:val>
                                            <p:strVal val="#ppt_x"/>
                                          </p:val>
                                        </p:tav>
                                      </p:tavLst>
                                    </p:anim>
                                    <p:anim calcmode="lin" valueType="num">
                                      <p:cBhvr>
                                        <p:cTn id="49" dur="500" fill="hold"/>
                                        <p:tgtEl>
                                          <p:spTgt spid="2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45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500"/>
                                        <p:tgtEl>
                                          <p:spTgt spid="35"/>
                                        </p:tgtEl>
                                      </p:cBhvr>
                                    </p:animEffect>
                                    <p:anim calcmode="lin" valueType="num">
                                      <p:cBhvr>
                                        <p:cTn id="53" dur="500" fill="hold"/>
                                        <p:tgtEl>
                                          <p:spTgt spid="35"/>
                                        </p:tgtEl>
                                        <p:attrNameLst>
                                          <p:attrName>ppt_x</p:attrName>
                                        </p:attrNameLst>
                                      </p:cBhvr>
                                      <p:tavLst>
                                        <p:tav tm="0">
                                          <p:val>
                                            <p:strVal val="#ppt_x"/>
                                          </p:val>
                                        </p:tav>
                                        <p:tav tm="100000">
                                          <p:val>
                                            <p:strVal val="#ppt_x"/>
                                          </p:val>
                                        </p:tav>
                                      </p:tavLst>
                                    </p:anim>
                                    <p:anim calcmode="lin" valueType="num">
                                      <p:cBhvr>
                                        <p:cTn id="54" dur="5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22" grpId="0"/>
      <p:bldP spid="33" grpId="0" animBg="1"/>
      <p:bldP spid="3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84389"/>
            <a:ext cx="1692275" cy="529772"/>
            <a:chOff x="0" y="284389"/>
            <a:chExt cx="1692275" cy="529772"/>
          </a:xfrm>
        </p:grpSpPr>
        <p:sp>
          <p:nvSpPr>
            <p:cNvPr id="3" name="矩形 2"/>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4" name="矩形 3"/>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 name="组合 4"/>
          <p:cNvGrpSpPr>
            <a:grpSpLocks noChangeAspect="1"/>
          </p:cNvGrpSpPr>
          <p:nvPr/>
        </p:nvGrpSpPr>
        <p:grpSpPr>
          <a:xfrm>
            <a:off x="423676" y="1892754"/>
            <a:ext cx="1944000" cy="1944000"/>
            <a:chOff x="456294" y="1959430"/>
            <a:chExt cx="2148114" cy="2148114"/>
          </a:xfrm>
        </p:grpSpPr>
        <p:sp>
          <p:nvSpPr>
            <p:cNvPr id="6" name="椭圆 5"/>
            <p:cNvSpPr/>
            <p:nvPr/>
          </p:nvSpPr>
          <p:spPr>
            <a:xfrm>
              <a:off x="456294"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11" name="矩形 10"/>
          <p:cNvSpPr/>
          <p:nvPr/>
        </p:nvSpPr>
        <p:spPr>
          <a:xfrm>
            <a:off x="6674267"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知识拓展</a:t>
            </a:r>
            <a:endParaRPr lang="en-US" altLang="zh-CN" sz="28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400" dirty="0">
                <a:solidFill>
                  <a:srgbClr val="0070C0"/>
                </a:solidFill>
                <a:latin typeface="Arial" panose="020B0604020202020204" pitchFamily="34" charset="0"/>
                <a:ea typeface="微软雅黑" panose="020B0503020204020204" pitchFamily="34" charset="-122"/>
                <a:sym typeface="Arial" panose="020B0604020202020204" pitchFamily="34" charset="0"/>
              </a:rPr>
              <a:t>Learning More</a:t>
            </a:r>
            <a:endParaRPr lang="zh-CN" altLang="en-US" sz="1400"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2" name="组合 11"/>
          <p:cNvGrpSpPr>
            <a:grpSpLocks noChangeAspect="1"/>
          </p:cNvGrpSpPr>
          <p:nvPr/>
        </p:nvGrpSpPr>
        <p:grpSpPr>
          <a:xfrm>
            <a:off x="6776325" y="1892754"/>
            <a:ext cx="1944000" cy="1944000"/>
            <a:chOff x="6564085" y="1959430"/>
            <a:chExt cx="2148114" cy="2148114"/>
          </a:xfrm>
        </p:grpSpPr>
        <p:sp>
          <p:nvSpPr>
            <p:cNvPr id="13" name="椭圆 12"/>
            <p:cNvSpPr/>
            <p:nvPr/>
          </p:nvSpPr>
          <p:spPr>
            <a:xfrm>
              <a:off x="6564085" y="1959430"/>
              <a:ext cx="2148114" cy="2148114"/>
            </a:xfrm>
            <a:prstGeom prst="ellipse">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4" name="组合 13"/>
            <p:cNvGrpSpPr/>
            <p:nvPr/>
          </p:nvGrpSpPr>
          <p:grpSpPr>
            <a:xfrm>
              <a:off x="7033174" y="2413982"/>
              <a:ext cx="1209936" cy="1239010"/>
              <a:chOff x="3598200" y="1732459"/>
              <a:chExt cx="1947600" cy="1994400"/>
            </a:xfrm>
          </p:grpSpPr>
          <p:sp>
            <p:nvSpPr>
              <p:cNvPr id="15" name="Freeform 5"/>
              <p:cNvSpPr>
                <a:spLocks/>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6"/>
              <p:cNvSpPr>
                <a:spLocks/>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Freeform 7"/>
              <p:cNvSpPr>
                <a:spLocks/>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Freeform 8"/>
              <p:cNvSpPr>
                <a:spLocks/>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20" name="矩形 19"/>
          <p:cNvSpPr/>
          <p:nvPr/>
        </p:nvSpPr>
        <p:spPr>
          <a:xfrm>
            <a:off x="4542406" y="4201912"/>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工作内容</a:t>
            </a:r>
            <a:endParaRPr lang="en-US" altLang="zh-CN" sz="28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gn="ctr" fontAlgn="auto">
              <a:spcBef>
                <a:spcPts val="0"/>
              </a:spcBef>
              <a:spcAft>
                <a:spcPts val="0"/>
              </a:spcAft>
            </a:pPr>
            <a:r>
              <a:rPr lang="en-US" altLang="zh-CN"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Works Content</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矩形 30"/>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矩形 31"/>
          <p:cNvSpPr/>
          <p:nvPr/>
        </p:nvSpPr>
        <p:spPr>
          <a:xfrm>
            <a:off x="2439168" y="4196016"/>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rtlCol="0" anchor="ctr"/>
          <a:lstStyle/>
          <a:p>
            <a:pPr lvl="0" algn="ctr"/>
            <a:r>
              <a:rPr lang="zh-CN" altLang="en-US" sz="28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算法</a:t>
            </a:r>
            <a:endParaRPr lang="en-US" altLang="zh-CN" sz="28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lvl="0" algn="ctr" fontAlgn="auto">
              <a:spcBef>
                <a:spcPts val="0"/>
              </a:spcBef>
              <a:spcAft>
                <a:spcPts val="0"/>
              </a:spcAft>
            </a:pPr>
            <a:r>
              <a:rPr lang="en-US" altLang="zh-CN"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Project Schedule</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矩形 32"/>
          <p:cNvSpPr/>
          <p:nvPr/>
        </p:nvSpPr>
        <p:spPr>
          <a:xfrm>
            <a:off x="330319" y="4196016"/>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引言</a:t>
            </a:r>
            <a:endParaRPr lang="en-US" altLang="zh-CN"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4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Introduction</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4" name="组合 33"/>
          <p:cNvGrpSpPr>
            <a:grpSpLocks noChangeAspect="1"/>
          </p:cNvGrpSpPr>
          <p:nvPr/>
        </p:nvGrpSpPr>
        <p:grpSpPr>
          <a:xfrm>
            <a:off x="2541226" y="1892754"/>
            <a:ext cx="1944000" cy="1944000"/>
            <a:chOff x="2492224" y="1959430"/>
            <a:chExt cx="2148114" cy="2148114"/>
          </a:xfrm>
        </p:grpSpPr>
        <p:sp>
          <p:nvSpPr>
            <p:cNvPr id="35" name="椭圆 34"/>
            <p:cNvSpPr/>
            <p:nvPr/>
          </p:nvSpPr>
          <p:spPr>
            <a:xfrm>
              <a:off x="2492224"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6" name="图片 3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876300" y="2326696"/>
              <a:ext cx="1379962" cy="1413582"/>
            </a:xfrm>
            <a:prstGeom prst="rect">
              <a:avLst/>
            </a:prstGeom>
          </p:spPr>
        </p:pic>
      </p:grpSp>
      <p:grpSp>
        <p:nvGrpSpPr>
          <p:cNvPr id="37" name="组合 36"/>
          <p:cNvGrpSpPr>
            <a:grpSpLocks noChangeAspect="1"/>
          </p:cNvGrpSpPr>
          <p:nvPr/>
        </p:nvGrpSpPr>
        <p:grpSpPr>
          <a:xfrm>
            <a:off x="4658776" y="1892754"/>
            <a:ext cx="1944000" cy="1944000"/>
            <a:chOff x="4528154" y="1959430"/>
            <a:chExt cx="2148114" cy="2148114"/>
          </a:xfrm>
        </p:grpSpPr>
        <p:sp>
          <p:nvSpPr>
            <p:cNvPr id="38" name="椭圆 37"/>
            <p:cNvSpPr/>
            <p:nvPr/>
          </p:nvSpPr>
          <p:spPr>
            <a:xfrm>
              <a:off x="4528154" y="1959430"/>
              <a:ext cx="2148114" cy="2148114"/>
            </a:xfrm>
            <a:prstGeom prst="ellipse">
              <a:avLst/>
            </a:prstGeom>
            <a:solidFill>
              <a:srgbClr val="7F7F7F"/>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39" name="Group 4"/>
            <p:cNvGrpSpPr>
              <a:grpSpLocks noChangeAspect="1"/>
            </p:cNvGrpSpPr>
            <p:nvPr/>
          </p:nvGrpSpPr>
          <p:grpSpPr bwMode="auto">
            <a:xfrm>
              <a:off x="5033378" y="2342981"/>
              <a:ext cx="1137666" cy="1381012"/>
              <a:chOff x="2694" y="1931"/>
              <a:chExt cx="374" cy="454"/>
            </a:xfrm>
            <a:solidFill>
              <a:schemeClr val="bg1"/>
            </a:solidFill>
          </p:grpSpPr>
          <p:sp>
            <p:nvSpPr>
              <p:cNvPr id="40"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Freeform 6"/>
              <p:cNvSpPr>
                <a:spLocks/>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7"/>
              <p:cNvSpPr>
                <a:spLocks/>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3" name="Freeform 8"/>
              <p:cNvSpPr>
                <a:spLocks/>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4" name="Freeform 9"/>
              <p:cNvSpPr>
                <a:spLocks/>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10"/>
              <p:cNvSpPr>
                <a:spLocks/>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6" name="Freeform 11"/>
              <p:cNvSpPr>
                <a:spLocks/>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spTree>
    <p:extLst>
      <p:ext uri="{BB962C8B-B14F-4D97-AF65-F5344CB8AC3E}">
        <p14:creationId xmlns:p14="http://schemas.microsoft.com/office/powerpoint/2010/main" val="262176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childTnLst>
                                </p:cTn>
                              </p:par>
                              <p:par>
                                <p:cTn id="9" presetID="42" presetClass="entr" presetSubtype="0" fill="hold" grpId="0" nodeType="withEffect">
                                  <p:stCondLst>
                                    <p:cond delay="35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anim calcmode="lin" valueType="num">
                                      <p:cBhvr>
                                        <p:cTn id="12" dur="500" fill="hold"/>
                                        <p:tgtEl>
                                          <p:spTgt spid="32"/>
                                        </p:tgtEl>
                                        <p:attrNameLst>
                                          <p:attrName>ppt_x</p:attrName>
                                        </p:attrNameLst>
                                      </p:cBhvr>
                                      <p:tavLst>
                                        <p:tav tm="0">
                                          <p:val>
                                            <p:strVal val="#ppt_x"/>
                                          </p:val>
                                        </p:tav>
                                        <p:tav tm="100000">
                                          <p:val>
                                            <p:strVal val="#ppt_x"/>
                                          </p:val>
                                        </p:tav>
                                      </p:tavLst>
                                    </p:anim>
                                    <p:anim calcmode="lin" valueType="num">
                                      <p:cBhvr>
                                        <p:cTn id="13" dur="500" fill="hold"/>
                                        <p:tgtEl>
                                          <p:spTgt spid="32"/>
                                        </p:tgtEl>
                                        <p:attrNameLst>
                                          <p:attrName>ppt_y</p:attrName>
                                        </p:attrNameLst>
                                      </p:cBhvr>
                                      <p:tavLst>
                                        <p:tav tm="0">
                                          <p:val>
                                            <p:strVal val="#ppt_y+.1"/>
                                          </p:val>
                                        </p:tav>
                                        <p:tav tm="100000">
                                          <p:val>
                                            <p:strVal val="#ppt_y"/>
                                          </p:val>
                                        </p:tav>
                                      </p:tavLst>
                                    </p:anim>
                                  </p:childTnLst>
                                </p:cTn>
                              </p:par>
                              <p:par>
                                <p:cTn id="14" presetID="23" presetClass="entr" presetSubtype="16"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fltVal val="0"/>
                                          </p:val>
                                        </p:tav>
                                        <p:tav tm="100000">
                                          <p:val>
                                            <p:strVal val="#ppt_w"/>
                                          </p:val>
                                        </p:tav>
                                      </p:tavLst>
                                    </p:anim>
                                    <p:anim calcmode="lin" valueType="num">
                                      <p:cBhvr>
                                        <p:cTn id="17" dur="500" fill="hold"/>
                                        <p:tgtEl>
                                          <p:spTgt spid="2"/>
                                        </p:tgtEl>
                                        <p:attrNameLst>
                                          <p:attrName>ppt_h</p:attrName>
                                        </p:attrNameLst>
                                      </p:cBhvr>
                                      <p:tavLst>
                                        <p:tav tm="0">
                                          <p:val>
                                            <p:fltVal val="0"/>
                                          </p:val>
                                        </p:tav>
                                        <p:tav tm="100000">
                                          <p:val>
                                            <p:strVal val="#ppt_h"/>
                                          </p:val>
                                        </p:tav>
                                      </p:tavLst>
                                    </p:anim>
                                  </p:childTnLst>
                                </p:cTn>
                              </p:par>
                              <p:par>
                                <p:cTn id="18" presetID="23" presetClass="entr" presetSubtype="16" fill="hold" nodeType="withEffect">
                                  <p:stCondLst>
                                    <p:cond delay="25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childTnLst>
                                </p:cTn>
                              </p:par>
                              <p:par>
                                <p:cTn id="22" presetID="42" presetClass="entr" presetSubtype="0" fill="hold" grpId="0" nodeType="withEffect">
                                  <p:stCondLst>
                                    <p:cond delay="55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anim calcmode="lin" valueType="num">
                                      <p:cBhvr>
                                        <p:cTn id="25" dur="500" fill="hold"/>
                                        <p:tgtEl>
                                          <p:spTgt spid="11"/>
                                        </p:tgtEl>
                                        <p:attrNameLst>
                                          <p:attrName>ppt_x</p:attrName>
                                        </p:attrNameLst>
                                      </p:cBhvr>
                                      <p:tavLst>
                                        <p:tav tm="0">
                                          <p:val>
                                            <p:strVal val="#ppt_x"/>
                                          </p:val>
                                        </p:tav>
                                        <p:tav tm="100000">
                                          <p:val>
                                            <p:strVal val="#ppt_x"/>
                                          </p:val>
                                        </p:tav>
                                      </p:tavLst>
                                    </p:anim>
                                    <p:anim calcmode="lin" valueType="num">
                                      <p:cBhvr>
                                        <p:cTn id="26" dur="500" fill="hold"/>
                                        <p:tgtEl>
                                          <p:spTgt spid="11"/>
                                        </p:tgtEl>
                                        <p:attrNameLst>
                                          <p:attrName>ppt_y</p:attrName>
                                        </p:attrNameLst>
                                      </p:cBhvr>
                                      <p:tavLst>
                                        <p:tav tm="0">
                                          <p:val>
                                            <p:strVal val="#ppt_y+.1"/>
                                          </p:val>
                                        </p:tav>
                                        <p:tav tm="100000">
                                          <p:val>
                                            <p:strVal val="#ppt_y"/>
                                          </p:val>
                                        </p:tav>
                                      </p:tavLst>
                                    </p:anim>
                                  </p:childTnLst>
                                </p:cTn>
                              </p:par>
                              <p:par>
                                <p:cTn id="27" presetID="23" presetClass="entr" presetSubtype="16" fill="hold" nodeType="withEffect">
                                  <p:stCondLst>
                                    <p:cond delay="55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childTnLst>
                                </p:cTn>
                              </p:par>
                              <p:par>
                                <p:cTn id="31" presetID="42" presetClass="entr" presetSubtype="0" fill="hold" grpId="0" nodeType="withEffect">
                                  <p:stCondLst>
                                    <p:cond delay="45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anim calcmode="lin" valueType="num">
                                      <p:cBhvr>
                                        <p:cTn id="34" dur="500" fill="hold"/>
                                        <p:tgtEl>
                                          <p:spTgt spid="20"/>
                                        </p:tgtEl>
                                        <p:attrNameLst>
                                          <p:attrName>ppt_x</p:attrName>
                                        </p:attrNameLst>
                                      </p:cBhvr>
                                      <p:tavLst>
                                        <p:tav tm="0">
                                          <p:val>
                                            <p:strVal val="#ppt_x"/>
                                          </p:val>
                                        </p:tav>
                                        <p:tav tm="100000">
                                          <p:val>
                                            <p:strVal val="#ppt_x"/>
                                          </p:val>
                                        </p:tav>
                                      </p:tavLst>
                                    </p:anim>
                                    <p:anim calcmode="lin" valueType="num">
                                      <p:cBhvr>
                                        <p:cTn id="35" dur="500" fill="hold"/>
                                        <p:tgtEl>
                                          <p:spTgt spid="20"/>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25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anim calcmode="lin" valueType="num">
                                      <p:cBhvr>
                                        <p:cTn id="39" dur="500" fill="hold"/>
                                        <p:tgtEl>
                                          <p:spTgt spid="33"/>
                                        </p:tgtEl>
                                        <p:attrNameLst>
                                          <p:attrName>ppt_x</p:attrName>
                                        </p:attrNameLst>
                                      </p:cBhvr>
                                      <p:tavLst>
                                        <p:tav tm="0">
                                          <p:val>
                                            <p:strVal val="#ppt_x"/>
                                          </p:val>
                                        </p:tav>
                                        <p:tav tm="100000">
                                          <p:val>
                                            <p:strVal val="#ppt_x"/>
                                          </p:val>
                                        </p:tav>
                                      </p:tavLst>
                                    </p:anim>
                                    <p:anim calcmode="lin" valueType="num">
                                      <p:cBhvr>
                                        <p:cTn id="40" dur="500" fill="hold"/>
                                        <p:tgtEl>
                                          <p:spTgt spid="33"/>
                                        </p:tgtEl>
                                        <p:attrNameLst>
                                          <p:attrName>ppt_y</p:attrName>
                                        </p:attrNameLst>
                                      </p:cBhvr>
                                      <p:tavLst>
                                        <p:tav tm="0">
                                          <p:val>
                                            <p:strVal val="#ppt_y+.1"/>
                                          </p:val>
                                        </p:tav>
                                        <p:tav tm="100000">
                                          <p:val>
                                            <p:strVal val="#ppt_y"/>
                                          </p:val>
                                        </p:tav>
                                      </p:tavLst>
                                    </p:anim>
                                  </p:childTnLst>
                                </p:cTn>
                              </p:par>
                              <p:par>
                                <p:cTn id="41" presetID="23" presetClass="entr" presetSubtype="16" fill="hold" nodeType="withEffect">
                                  <p:stCondLst>
                                    <p:cond delay="35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childTnLst>
                                </p:cTn>
                              </p:par>
                              <p:par>
                                <p:cTn id="45" presetID="23" presetClass="entr" presetSubtype="16"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anim calcmode="lin" valueType="num">
                                      <p:cBhvr>
                                        <p:cTn id="47" dur="500" fill="hold"/>
                                        <p:tgtEl>
                                          <p:spTgt spid="37"/>
                                        </p:tgtEl>
                                        <p:attrNameLst>
                                          <p:attrName>ppt_w</p:attrName>
                                        </p:attrNameLst>
                                      </p:cBhvr>
                                      <p:tavLst>
                                        <p:tav tm="0">
                                          <p:val>
                                            <p:fltVal val="0"/>
                                          </p:val>
                                        </p:tav>
                                        <p:tav tm="100000">
                                          <p:val>
                                            <p:strVal val="#ppt_w"/>
                                          </p:val>
                                        </p:tav>
                                      </p:tavLst>
                                    </p:anim>
                                    <p:anim calcmode="lin" valueType="num">
                                      <p:cBhvr>
                                        <p:cTn id="48" dur="50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0" grpId="0"/>
      <p:bldP spid="31" grpId="0" animBg="1"/>
      <p:bldP spid="32" grpId="0"/>
      <p:bldP spid="3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284389"/>
            <a:ext cx="1692275" cy="333219"/>
            <a:chOff x="0" y="284389"/>
            <a:chExt cx="1692275" cy="529772"/>
          </a:xfrm>
        </p:grpSpPr>
        <p:sp>
          <p:nvSpPr>
            <p:cNvPr id="4" name="矩形 3"/>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算法</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6" name="直接连接符 5"/>
          <p:cNvCxnSpPr/>
          <p:nvPr/>
        </p:nvCxnSpPr>
        <p:spPr>
          <a:xfrm>
            <a:off x="0" y="779733"/>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8567925" y="6043839"/>
            <a:ext cx="728474" cy="333219"/>
            <a:chOff x="8567925" y="6043839"/>
            <a:chExt cx="728474" cy="529772"/>
          </a:xfrm>
        </p:grpSpPr>
        <p:sp>
          <p:nvSpPr>
            <p:cNvPr id="8" name="矩形 7"/>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8567925" y="6043839"/>
              <a:ext cx="728474" cy="5297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25</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0" name="Rectangle 4"/>
          <p:cNvSpPr>
            <a:spLocks noChangeArrowheads="1"/>
          </p:cNvSpPr>
          <p:nvPr/>
        </p:nvSpPr>
        <p:spPr bwMode="auto">
          <a:xfrm>
            <a:off x="0" y="-8708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矩形 11"/>
          <p:cNvSpPr/>
          <p:nvPr/>
        </p:nvSpPr>
        <p:spPr>
          <a:xfrm>
            <a:off x="212790" y="1011328"/>
            <a:ext cx="8712968" cy="6322244"/>
          </a:xfrm>
          <a:prstGeom prst="rect">
            <a:avLst/>
          </a:prstGeom>
        </p:spPr>
        <p:txBody>
          <a:bodyPr wrap="square">
            <a:spAutoFit/>
          </a:bodyPr>
          <a:lstStyle/>
          <a:p>
            <a:pPr marL="0" lvl="1" algn="just">
              <a:lnSpc>
                <a:spcPct val="120000"/>
              </a:lnSpc>
            </a:pPr>
            <a:r>
              <a:rPr lang="zh-CN" altLang="en-US" sz="3200" dirty="0"/>
              <a:t>神经网络学习</a:t>
            </a:r>
            <a:r>
              <a:rPr lang="zh-CN" altLang="en-US" sz="3200" dirty="0" smtClean="0"/>
              <a:t>算法：</a:t>
            </a:r>
            <a:endParaRPr lang="en-US" altLang="zh-CN" sz="3200" dirty="0" smtClean="0"/>
          </a:p>
          <a:p>
            <a:pPr algn="just" eaLnBrk="1" hangingPunct="1">
              <a:lnSpc>
                <a:spcPct val="120000"/>
              </a:lnSpc>
            </a:pPr>
            <a:r>
              <a:rPr lang="zh-CN" altLang="en-US" sz="3200" dirty="0" smtClean="0"/>
              <a:t>神经网络</a:t>
            </a:r>
            <a:r>
              <a:rPr lang="zh-CN" altLang="en-US" sz="3200" dirty="0"/>
              <a:t>学习算法是神经网络智能特性的重要标志，神经网络通过学习算法，实现了自适应、自组织和自学习的能力。</a:t>
            </a:r>
          </a:p>
          <a:p>
            <a:pPr algn="just" eaLnBrk="1" hangingPunct="1">
              <a:lnSpc>
                <a:spcPct val="120000"/>
              </a:lnSpc>
            </a:pPr>
            <a:r>
              <a:rPr lang="zh-CN" altLang="en-US" sz="3200" dirty="0"/>
              <a:t>       目前神经网络的学习算法有多种，按有无导师分类，可分为有教师学习（</a:t>
            </a:r>
            <a:r>
              <a:rPr lang="en-US" altLang="zh-CN" sz="3200" dirty="0"/>
              <a:t>Supervised Learning</a:t>
            </a:r>
            <a:r>
              <a:rPr lang="zh-CN" altLang="en-US" sz="3200" dirty="0"/>
              <a:t>）、无教师学习（</a:t>
            </a:r>
            <a:r>
              <a:rPr lang="en-US" altLang="zh-CN" sz="3200" dirty="0"/>
              <a:t>Unsupervised Learning</a:t>
            </a:r>
            <a:r>
              <a:rPr lang="zh-CN" altLang="en-US" sz="3200" dirty="0"/>
              <a:t>）和再励学习（</a:t>
            </a:r>
            <a:r>
              <a:rPr lang="en-US" altLang="zh-CN" sz="3200" dirty="0"/>
              <a:t>Reinforcement Learning</a:t>
            </a:r>
            <a:r>
              <a:rPr lang="zh-CN" altLang="en-US" sz="3200" dirty="0"/>
              <a:t>）等几大类。</a:t>
            </a:r>
          </a:p>
          <a:p>
            <a:pPr lvl="1" algn="just" eaLnBrk="1" hangingPunct="1">
              <a:lnSpc>
                <a:spcPct val="120000"/>
              </a:lnSpc>
            </a:pPr>
            <a:endParaRPr lang="zh-CN" altLang="en-US" sz="3200" dirty="0">
              <a:latin typeface="宋体" panose="02010600030101010101" pitchFamily="2" charset="-122"/>
            </a:endParaRPr>
          </a:p>
          <a:p>
            <a:pPr>
              <a:lnSpc>
                <a:spcPts val="2500"/>
              </a:lnSpc>
            </a:pP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3156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right)">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arn(inVertical)">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284389"/>
            <a:ext cx="1692275" cy="333219"/>
            <a:chOff x="0" y="284389"/>
            <a:chExt cx="1692275" cy="529772"/>
          </a:xfrm>
        </p:grpSpPr>
        <p:sp>
          <p:nvSpPr>
            <p:cNvPr id="4" name="矩形 3"/>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算法</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6" name="直接连接符 5"/>
          <p:cNvCxnSpPr/>
          <p:nvPr/>
        </p:nvCxnSpPr>
        <p:spPr>
          <a:xfrm>
            <a:off x="0" y="779733"/>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8567925" y="6043839"/>
            <a:ext cx="728474" cy="333219"/>
            <a:chOff x="8567925" y="6043839"/>
            <a:chExt cx="728474" cy="529772"/>
          </a:xfrm>
        </p:grpSpPr>
        <p:sp>
          <p:nvSpPr>
            <p:cNvPr id="8" name="矩形 7"/>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8567925" y="6043839"/>
              <a:ext cx="728474" cy="5297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26</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0" name="Rectangle 4"/>
          <p:cNvSpPr>
            <a:spLocks noChangeArrowheads="1"/>
          </p:cNvSpPr>
          <p:nvPr/>
        </p:nvSpPr>
        <p:spPr bwMode="auto">
          <a:xfrm>
            <a:off x="0" y="-8708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212790" y="1011328"/>
            <a:ext cx="8712968" cy="5121274"/>
          </a:xfrm>
          <a:prstGeom prst="rect">
            <a:avLst/>
          </a:prstGeom>
        </p:spPr>
        <p:txBody>
          <a:bodyPr wrap="square">
            <a:spAutoFit/>
          </a:bodyPr>
          <a:lstStyle/>
          <a:p>
            <a:pPr algn="just" eaLnBrk="1" hangingPunct="1">
              <a:lnSpc>
                <a:spcPct val="120000"/>
              </a:lnSpc>
            </a:pPr>
            <a:r>
              <a:rPr lang="zh-CN" altLang="en-US" sz="2800" dirty="0" smtClean="0"/>
              <a:t>      （</a:t>
            </a:r>
            <a:r>
              <a:rPr lang="en-US" altLang="zh-CN" sz="2800" dirty="0" smtClean="0"/>
              <a:t>1</a:t>
            </a:r>
            <a:r>
              <a:rPr lang="zh-CN" altLang="en-US" sz="2800" dirty="0" smtClean="0"/>
              <a:t>）在</a:t>
            </a:r>
            <a:r>
              <a:rPr lang="zh-CN" altLang="en-US" sz="2800" dirty="0"/>
              <a:t>有教师的学习方式中，网络的输出和期望的输出（即教师信号）进行比较，然后根据两者之间的差异调整网络的权值，最终使差异变小。    </a:t>
            </a:r>
          </a:p>
          <a:p>
            <a:pPr algn="just" eaLnBrk="1" hangingPunct="1">
              <a:lnSpc>
                <a:spcPct val="120000"/>
              </a:lnSpc>
            </a:pPr>
            <a:r>
              <a:rPr lang="zh-CN" altLang="en-US" sz="2800" dirty="0"/>
              <a:t>      </a:t>
            </a:r>
            <a:r>
              <a:rPr lang="zh-CN" altLang="en-US" sz="2800" dirty="0" smtClean="0"/>
              <a:t>（</a:t>
            </a:r>
            <a:r>
              <a:rPr lang="en-US" altLang="zh-CN" sz="2800" dirty="0" smtClean="0"/>
              <a:t>2</a:t>
            </a:r>
            <a:r>
              <a:rPr lang="zh-CN" altLang="en-US" sz="2800" dirty="0" smtClean="0"/>
              <a:t>）在</a:t>
            </a:r>
            <a:r>
              <a:rPr lang="zh-CN" altLang="en-US" sz="2800" dirty="0"/>
              <a:t>无教师的学习方式中，输入模式进入网络后，网络按照一预先设定的规则（如竞争规则）自动调整权值，使网络最终具有模式分类等功能。</a:t>
            </a:r>
          </a:p>
          <a:p>
            <a:pPr algn="just" eaLnBrk="1" hangingPunct="1">
              <a:lnSpc>
                <a:spcPct val="120000"/>
              </a:lnSpc>
            </a:pPr>
            <a:r>
              <a:rPr lang="zh-CN" altLang="en-US" sz="2800" dirty="0"/>
              <a:t>    </a:t>
            </a:r>
            <a:r>
              <a:rPr lang="zh-CN" altLang="en-US" sz="2800" dirty="0" smtClean="0"/>
              <a:t>  （</a:t>
            </a:r>
            <a:r>
              <a:rPr lang="en-US" altLang="zh-CN" sz="2800" dirty="0" smtClean="0"/>
              <a:t>3</a:t>
            </a:r>
            <a:r>
              <a:rPr lang="zh-CN" altLang="en-US" sz="2800" dirty="0" smtClean="0"/>
              <a:t>）再</a:t>
            </a:r>
            <a:r>
              <a:rPr lang="zh-CN" altLang="en-US" sz="2800" dirty="0"/>
              <a:t>励学习是介于上述两者之间的一种学习方式。</a:t>
            </a:r>
          </a:p>
          <a:p>
            <a:pPr lvl="1" algn="just" eaLnBrk="1" hangingPunct="1">
              <a:lnSpc>
                <a:spcPct val="120000"/>
              </a:lnSpc>
            </a:pPr>
            <a:endParaRPr lang="zh-CN" altLang="en-US" sz="3200" dirty="0">
              <a:latin typeface="宋体" panose="02010600030101010101" pitchFamily="2" charset="-122"/>
            </a:endParaRPr>
          </a:p>
          <a:p>
            <a:pPr>
              <a:lnSpc>
                <a:spcPts val="2500"/>
              </a:lnSpc>
            </a:pP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86394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right)">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arn(inVertical)">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284389"/>
            <a:ext cx="1692275" cy="333219"/>
            <a:chOff x="0" y="284389"/>
            <a:chExt cx="1692275" cy="529772"/>
          </a:xfrm>
        </p:grpSpPr>
        <p:sp>
          <p:nvSpPr>
            <p:cNvPr id="4" name="矩形 3"/>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知识拓展</a:t>
              </a:r>
            </a:p>
          </p:txBody>
        </p:sp>
        <p:sp>
          <p:nvSpPr>
            <p:cNvPr id="5" name="矩形 4"/>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6" name="直接连接符 5"/>
          <p:cNvCxnSpPr/>
          <p:nvPr/>
        </p:nvCxnSpPr>
        <p:spPr>
          <a:xfrm>
            <a:off x="0" y="779733"/>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8567925" y="6043839"/>
            <a:ext cx="728474" cy="333219"/>
            <a:chOff x="8567925" y="6043839"/>
            <a:chExt cx="728474" cy="529772"/>
          </a:xfrm>
        </p:grpSpPr>
        <p:sp>
          <p:nvSpPr>
            <p:cNvPr id="8" name="矩形 7"/>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8567925" y="6043839"/>
              <a:ext cx="728474" cy="5297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27</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0" name="Rectangle 4"/>
          <p:cNvSpPr>
            <a:spLocks noChangeArrowheads="1"/>
          </p:cNvSpPr>
          <p:nvPr/>
        </p:nvSpPr>
        <p:spPr bwMode="auto">
          <a:xfrm>
            <a:off x="0" y="-8708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Object 2"/>
          <p:cNvGraphicFramePr>
            <a:graphicFrameLocks noChangeAspect="1"/>
          </p:cNvGraphicFramePr>
          <p:nvPr/>
        </p:nvGraphicFramePr>
        <p:xfrm>
          <a:off x="1219200" y="914400"/>
          <a:ext cx="6477000" cy="3228975"/>
        </p:xfrm>
        <a:graphic>
          <a:graphicData uri="http://schemas.openxmlformats.org/presentationml/2006/ole">
            <mc:AlternateContent xmlns:mc="http://schemas.openxmlformats.org/markup-compatibility/2006">
              <mc:Choice xmlns:v="urn:schemas-microsoft-com:vml" Requires="v">
                <p:oleObj spid="_x0000_s8204" name="BMP 图象" r:id="rId3" imgW="3247619" imgH="1619476" progId="Paint.Picture">
                  <p:embed/>
                </p:oleObj>
              </mc:Choice>
              <mc:Fallback>
                <p:oleObj name="BMP 图象" r:id="rId3" imgW="3247619" imgH="1619476"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914400"/>
                        <a:ext cx="6477000"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 Box 3"/>
          <p:cNvSpPr txBox="1">
            <a:spLocks noChangeArrowheads="1"/>
          </p:cNvSpPr>
          <p:nvPr/>
        </p:nvSpPr>
        <p:spPr bwMode="auto">
          <a:xfrm>
            <a:off x="1600200" y="4876800"/>
            <a:ext cx="586740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b="1">
                <a:solidFill>
                  <a:srgbClr val="5F5F5F"/>
                </a:solidFill>
                <a:latin typeface="Times New Roman" panose="02020603050405020304" pitchFamily="18" charset="0"/>
                <a:ea typeface="华文中宋" panose="02010600040101010101" pitchFamily="2" charset="-122"/>
              </a:defRPr>
            </a:lvl1pPr>
            <a:lvl2pPr marL="742950" indent="-285750" eaLnBrk="0" hangingPunct="0">
              <a:defRPr kumimoji="1" sz="2400" b="1">
                <a:solidFill>
                  <a:srgbClr val="5F5F5F"/>
                </a:solidFill>
                <a:latin typeface="Times New Roman" panose="02020603050405020304" pitchFamily="18" charset="0"/>
                <a:ea typeface="华文中宋" panose="02010600040101010101" pitchFamily="2" charset="-122"/>
              </a:defRPr>
            </a:lvl2pPr>
            <a:lvl3pPr marL="1143000" indent="-228600" eaLnBrk="0" hangingPunct="0">
              <a:defRPr kumimoji="1" sz="2400" b="1">
                <a:solidFill>
                  <a:srgbClr val="5F5F5F"/>
                </a:solidFill>
                <a:latin typeface="Times New Roman" panose="02020603050405020304" pitchFamily="18" charset="0"/>
                <a:ea typeface="华文中宋" panose="02010600040101010101" pitchFamily="2" charset="-122"/>
              </a:defRPr>
            </a:lvl3pPr>
            <a:lvl4pPr marL="1600200" indent="-228600" eaLnBrk="0" hangingPunct="0">
              <a:defRPr kumimoji="1" sz="2400" b="1">
                <a:solidFill>
                  <a:srgbClr val="5F5F5F"/>
                </a:solidFill>
                <a:latin typeface="Times New Roman" panose="02020603050405020304" pitchFamily="18" charset="0"/>
                <a:ea typeface="华文中宋" panose="02010600040101010101" pitchFamily="2" charset="-122"/>
              </a:defRPr>
            </a:lvl4pPr>
            <a:lvl5pPr marL="2057400" indent="-228600" eaLnBrk="0" hangingPunct="0">
              <a:defRPr kumimoji="1" sz="2400" b="1">
                <a:solidFill>
                  <a:srgbClr val="5F5F5F"/>
                </a:solidFill>
                <a:latin typeface="Times New Roman" panose="02020603050405020304" pitchFamily="18" charset="0"/>
                <a:ea typeface="华文中宋" panose="02010600040101010101" pitchFamily="2" charset="-122"/>
              </a:defRPr>
            </a:lvl5pPr>
            <a:lvl6pPr marL="2514600" indent="-228600" eaLnBrk="0" fontAlgn="base" hangingPunct="0">
              <a:lnSpc>
                <a:spcPct val="105000"/>
              </a:lnSpc>
              <a:spcBef>
                <a:spcPct val="0"/>
              </a:spcBef>
              <a:spcAft>
                <a:spcPct val="0"/>
              </a:spcAft>
              <a:defRPr kumimoji="1" sz="2400" b="1">
                <a:solidFill>
                  <a:srgbClr val="5F5F5F"/>
                </a:solidFill>
                <a:latin typeface="Times New Roman" panose="02020603050405020304" pitchFamily="18" charset="0"/>
                <a:ea typeface="华文中宋" panose="02010600040101010101" pitchFamily="2" charset="-122"/>
              </a:defRPr>
            </a:lvl6pPr>
            <a:lvl7pPr marL="2971800" indent="-228600" eaLnBrk="0" fontAlgn="base" hangingPunct="0">
              <a:lnSpc>
                <a:spcPct val="105000"/>
              </a:lnSpc>
              <a:spcBef>
                <a:spcPct val="0"/>
              </a:spcBef>
              <a:spcAft>
                <a:spcPct val="0"/>
              </a:spcAft>
              <a:defRPr kumimoji="1" sz="2400" b="1">
                <a:solidFill>
                  <a:srgbClr val="5F5F5F"/>
                </a:solidFill>
                <a:latin typeface="Times New Roman" panose="02020603050405020304" pitchFamily="18" charset="0"/>
                <a:ea typeface="华文中宋" panose="02010600040101010101" pitchFamily="2" charset="-122"/>
              </a:defRPr>
            </a:lvl7pPr>
            <a:lvl8pPr marL="3429000" indent="-228600" eaLnBrk="0" fontAlgn="base" hangingPunct="0">
              <a:lnSpc>
                <a:spcPct val="105000"/>
              </a:lnSpc>
              <a:spcBef>
                <a:spcPct val="0"/>
              </a:spcBef>
              <a:spcAft>
                <a:spcPct val="0"/>
              </a:spcAft>
              <a:defRPr kumimoji="1" sz="2400" b="1">
                <a:solidFill>
                  <a:srgbClr val="5F5F5F"/>
                </a:solidFill>
                <a:latin typeface="Times New Roman" panose="02020603050405020304" pitchFamily="18" charset="0"/>
                <a:ea typeface="华文中宋" panose="02010600040101010101" pitchFamily="2" charset="-122"/>
              </a:defRPr>
            </a:lvl8pPr>
            <a:lvl9pPr marL="3886200" indent="-228600" eaLnBrk="0" fontAlgn="base" hangingPunct="0">
              <a:lnSpc>
                <a:spcPct val="105000"/>
              </a:lnSpc>
              <a:spcBef>
                <a:spcPct val="0"/>
              </a:spcBef>
              <a:spcAft>
                <a:spcPct val="0"/>
              </a:spcAft>
              <a:defRPr kumimoji="1" sz="2400" b="1">
                <a:solidFill>
                  <a:srgbClr val="5F5F5F"/>
                </a:solidFill>
                <a:latin typeface="Times New Roman" panose="02020603050405020304" pitchFamily="18" charset="0"/>
                <a:ea typeface="华文中宋" panose="02010600040101010101" pitchFamily="2" charset="-122"/>
              </a:defRPr>
            </a:lvl9pPr>
          </a:lstStyle>
          <a:p>
            <a:pPr algn="ctr" eaLnBrk="1" hangingPunct="1">
              <a:spcBef>
                <a:spcPct val="50000"/>
              </a:spcBef>
            </a:pPr>
            <a:r>
              <a:rPr lang="zh-CN" altLang="en-US" sz="2800" b="0" dirty="0"/>
              <a:t>图   有导师指导的神经网络学习</a:t>
            </a:r>
          </a:p>
        </p:txBody>
      </p:sp>
    </p:spTree>
    <p:extLst>
      <p:ext uri="{BB962C8B-B14F-4D97-AF65-F5344CB8AC3E}">
        <p14:creationId xmlns:p14="http://schemas.microsoft.com/office/powerpoint/2010/main" val="34793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righ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284389"/>
            <a:ext cx="1692275" cy="333219"/>
            <a:chOff x="0" y="284389"/>
            <a:chExt cx="1692275" cy="529772"/>
          </a:xfrm>
        </p:grpSpPr>
        <p:sp>
          <p:nvSpPr>
            <p:cNvPr id="4" name="矩形 3"/>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算法</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6" name="直接连接符 5"/>
          <p:cNvCxnSpPr/>
          <p:nvPr/>
        </p:nvCxnSpPr>
        <p:spPr>
          <a:xfrm>
            <a:off x="0" y="779733"/>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8567925" y="6043839"/>
            <a:ext cx="728474" cy="333219"/>
            <a:chOff x="8567925" y="6043839"/>
            <a:chExt cx="728474" cy="529772"/>
          </a:xfrm>
        </p:grpSpPr>
        <p:sp>
          <p:nvSpPr>
            <p:cNvPr id="8" name="矩形 7"/>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8567925" y="6043839"/>
              <a:ext cx="728474" cy="5297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27</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0" name="Rectangle 4"/>
          <p:cNvSpPr>
            <a:spLocks noChangeArrowheads="1"/>
          </p:cNvSpPr>
          <p:nvPr/>
        </p:nvSpPr>
        <p:spPr bwMode="auto">
          <a:xfrm>
            <a:off x="0" y="-8708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Object 2"/>
          <p:cNvGraphicFramePr>
            <a:graphicFrameLocks noChangeAspect="1"/>
          </p:cNvGraphicFramePr>
          <p:nvPr/>
        </p:nvGraphicFramePr>
        <p:xfrm>
          <a:off x="1676400" y="1524000"/>
          <a:ext cx="5791200" cy="2835275"/>
        </p:xfrm>
        <a:graphic>
          <a:graphicData uri="http://schemas.openxmlformats.org/presentationml/2006/ole">
            <mc:AlternateContent xmlns:mc="http://schemas.openxmlformats.org/markup-compatibility/2006">
              <mc:Choice xmlns:v="urn:schemas-microsoft-com:vml" Requires="v">
                <p:oleObj spid="_x0000_s9228" name="BMP 图象" r:id="rId3" imgW="2781688" imgH="1362265" progId="Paint.Picture">
                  <p:embed/>
                </p:oleObj>
              </mc:Choice>
              <mc:Fallback>
                <p:oleObj name="BMP 图象" r:id="rId3" imgW="2781688" imgH="1362265"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524000"/>
                        <a:ext cx="5791200"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3"/>
          <p:cNvSpPr txBox="1">
            <a:spLocks noChangeArrowheads="1"/>
          </p:cNvSpPr>
          <p:nvPr/>
        </p:nvSpPr>
        <p:spPr bwMode="auto">
          <a:xfrm>
            <a:off x="1600200" y="4906963"/>
            <a:ext cx="601980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b="1">
                <a:solidFill>
                  <a:srgbClr val="5F5F5F"/>
                </a:solidFill>
                <a:latin typeface="Times New Roman" panose="02020603050405020304" pitchFamily="18" charset="0"/>
                <a:ea typeface="华文中宋" panose="02010600040101010101" pitchFamily="2" charset="-122"/>
              </a:defRPr>
            </a:lvl1pPr>
            <a:lvl2pPr marL="742950" indent="-285750" eaLnBrk="0" hangingPunct="0">
              <a:defRPr kumimoji="1" sz="2400" b="1">
                <a:solidFill>
                  <a:srgbClr val="5F5F5F"/>
                </a:solidFill>
                <a:latin typeface="Times New Roman" panose="02020603050405020304" pitchFamily="18" charset="0"/>
                <a:ea typeface="华文中宋" panose="02010600040101010101" pitchFamily="2" charset="-122"/>
              </a:defRPr>
            </a:lvl2pPr>
            <a:lvl3pPr marL="1143000" indent="-228600" eaLnBrk="0" hangingPunct="0">
              <a:defRPr kumimoji="1" sz="2400" b="1">
                <a:solidFill>
                  <a:srgbClr val="5F5F5F"/>
                </a:solidFill>
                <a:latin typeface="Times New Roman" panose="02020603050405020304" pitchFamily="18" charset="0"/>
                <a:ea typeface="华文中宋" panose="02010600040101010101" pitchFamily="2" charset="-122"/>
              </a:defRPr>
            </a:lvl3pPr>
            <a:lvl4pPr marL="1600200" indent="-228600" eaLnBrk="0" hangingPunct="0">
              <a:defRPr kumimoji="1" sz="2400" b="1">
                <a:solidFill>
                  <a:srgbClr val="5F5F5F"/>
                </a:solidFill>
                <a:latin typeface="Times New Roman" panose="02020603050405020304" pitchFamily="18" charset="0"/>
                <a:ea typeface="华文中宋" panose="02010600040101010101" pitchFamily="2" charset="-122"/>
              </a:defRPr>
            </a:lvl4pPr>
            <a:lvl5pPr marL="2057400" indent="-228600" eaLnBrk="0" hangingPunct="0">
              <a:defRPr kumimoji="1" sz="2400" b="1">
                <a:solidFill>
                  <a:srgbClr val="5F5F5F"/>
                </a:solidFill>
                <a:latin typeface="Times New Roman" panose="02020603050405020304" pitchFamily="18" charset="0"/>
                <a:ea typeface="华文中宋" panose="02010600040101010101" pitchFamily="2" charset="-122"/>
              </a:defRPr>
            </a:lvl5pPr>
            <a:lvl6pPr marL="2514600" indent="-228600" eaLnBrk="0" fontAlgn="base" hangingPunct="0">
              <a:lnSpc>
                <a:spcPct val="105000"/>
              </a:lnSpc>
              <a:spcBef>
                <a:spcPct val="0"/>
              </a:spcBef>
              <a:spcAft>
                <a:spcPct val="0"/>
              </a:spcAft>
              <a:defRPr kumimoji="1" sz="2400" b="1">
                <a:solidFill>
                  <a:srgbClr val="5F5F5F"/>
                </a:solidFill>
                <a:latin typeface="Times New Roman" panose="02020603050405020304" pitchFamily="18" charset="0"/>
                <a:ea typeface="华文中宋" panose="02010600040101010101" pitchFamily="2" charset="-122"/>
              </a:defRPr>
            </a:lvl6pPr>
            <a:lvl7pPr marL="2971800" indent="-228600" eaLnBrk="0" fontAlgn="base" hangingPunct="0">
              <a:lnSpc>
                <a:spcPct val="105000"/>
              </a:lnSpc>
              <a:spcBef>
                <a:spcPct val="0"/>
              </a:spcBef>
              <a:spcAft>
                <a:spcPct val="0"/>
              </a:spcAft>
              <a:defRPr kumimoji="1" sz="2400" b="1">
                <a:solidFill>
                  <a:srgbClr val="5F5F5F"/>
                </a:solidFill>
                <a:latin typeface="Times New Roman" panose="02020603050405020304" pitchFamily="18" charset="0"/>
                <a:ea typeface="华文中宋" panose="02010600040101010101" pitchFamily="2" charset="-122"/>
              </a:defRPr>
            </a:lvl7pPr>
            <a:lvl8pPr marL="3429000" indent="-228600" eaLnBrk="0" fontAlgn="base" hangingPunct="0">
              <a:lnSpc>
                <a:spcPct val="105000"/>
              </a:lnSpc>
              <a:spcBef>
                <a:spcPct val="0"/>
              </a:spcBef>
              <a:spcAft>
                <a:spcPct val="0"/>
              </a:spcAft>
              <a:defRPr kumimoji="1" sz="2400" b="1">
                <a:solidFill>
                  <a:srgbClr val="5F5F5F"/>
                </a:solidFill>
                <a:latin typeface="Times New Roman" panose="02020603050405020304" pitchFamily="18" charset="0"/>
                <a:ea typeface="华文中宋" panose="02010600040101010101" pitchFamily="2" charset="-122"/>
              </a:defRPr>
            </a:lvl8pPr>
            <a:lvl9pPr marL="3886200" indent="-228600" eaLnBrk="0" fontAlgn="base" hangingPunct="0">
              <a:lnSpc>
                <a:spcPct val="105000"/>
              </a:lnSpc>
              <a:spcBef>
                <a:spcPct val="0"/>
              </a:spcBef>
              <a:spcAft>
                <a:spcPct val="0"/>
              </a:spcAft>
              <a:defRPr kumimoji="1" sz="2400" b="1">
                <a:solidFill>
                  <a:srgbClr val="5F5F5F"/>
                </a:solidFill>
                <a:latin typeface="Times New Roman" panose="02020603050405020304" pitchFamily="18" charset="0"/>
                <a:ea typeface="华文中宋" panose="02010600040101010101" pitchFamily="2" charset="-122"/>
              </a:defRPr>
            </a:lvl9pPr>
          </a:lstStyle>
          <a:p>
            <a:pPr algn="ctr" eaLnBrk="1" hangingPunct="1">
              <a:spcBef>
                <a:spcPct val="50000"/>
              </a:spcBef>
            </a:pPr>
            <a:r>
              <a:rPr lang="zh-CN" altLang="en-US" sz="2800" b="0" dirty="0"/>
              <a:t>图   无导师指导的神经网络学习</a:t>
            </a:r>
          </a:p>
        </p:txBody>
      </p:sp>
    </p:spTree>
    <p:extLst>
      <p:ext uri="{BB962C8B-B14F-4D97-AF65-F5344CB8AC3E}">
        <p14:creationId xmlns:p14="http://schemas.microsoft.com/office/powerpoint/2010/main" val="1159075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righ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2349000"/>
            <a:ext cx="9144000" cy="216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文本框 11"/>
          <p:cNvSpPr txBox="1"/>
          <p:nvPr/>
        </p:nvSpPr>
        <p:spPr>
          <a:xfrm>
            <a:off x="1905000" y="2721114"/>
            <a:ext cx="7239000" cy="707886"/>
          </a:xfrm>
          <a:prstGeom prst="rect">
            <a:avLst/>
          </a:prstGeom>
          <a:noFill/>
        </p:spPr>
        <p:txBody>
          <a:bodyPr wrap="square" rtlCol="0">
            <a:spAutoFit/>
          </a:bodyPr>
          <a:lstStyle/>
          <a:p>
            <a:pPr algn="r"/>
            <a:r>
              <a:rPr lang="zh-CN" altLang="en-US" sz="4000" b="1" dirty="0">
                <a:solidFill>
                  <a:schemeClr val="bg1"/>
                </a:solidFill>
                <a:latin typeface="Arial" panose="020B0604020202020204" pitchFamily="34" charset="0"/>
                <a:ea typeface="微软雅黑" panose="020B0503020204020204" pitchFamily="34" charset="-122"/>
                <a:sym typeface="Arial" panose="020B0604020202020204" pitchFamily="34" charset="0"/>
              </a:rPr>
              <a:t>谢谢聆听！</a:t>
            </a:r>
          </a:p>
        </p:txBody>
      </p:sp>
      <p:cxnSp>
        <p:nvCxnSpPr>
          <p:cNvPr id="14" name="直接连接符 13"/>
          <p:cNvCxnSpPr/>
          <p:nvPr/>
        </p:nvCxnSpPr>
        <p:spPr>
          <a:xfrm>
            <a:off x="2891118" y="3429000"/>
            <a:ext cx="625288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a:blip r:embed="rId2">
            <a:extLst>
              <a:ext uri="{28A0092B-C50C-407E-A947-70E740481C1C}">
                <a14:useLocalDpi xmlns:a14="http://schemas.microsoft.com/office/drawing/2010/main" val="0"/>
              </a:ext>
            </a:extLst>
          </a:blip>
          <a:srcRect t="12823" r="3619"/>
          <a:stretch>
            <a:fillRect/>
          </a:stretch>
        </p:blipFill>
        <p:spPr>
          <a:xfrm>
            <a:off x="525069" y="2766702"/>
            <a:ext cx="1686385" cy="1525334"/>
          </a:xfrm>
          <a:custGeom>
            <a:avLst/>
            <a:gdLst>
              <a:gd name="connsiteX0" fmla="*/ 171910 w 1686385"/>
              <a:gd name="connsiteY0" fmla="*/ 0 h 1525334"/>
              <a:gd name="connsiteX1" fmla="*/ 257635 w 1686385"/>
              <a:gd name="connsiteY1" fmla="*/ 33338 h 1525334"/>
              <a:gd name="connsiteX2" fmla="*/ 295735 w 1686385"/>
              <a:gd name="connsiteY2" fmla="*/ 71438 h 1525334"/>
              <a:gd name="connsiteX3" fmla="*/ 376698 w 1686385"/>
              <a:gd name="connsiteY3" fmla="*/ 80963 h 1525334"/>
              <a:gd name="connsiteX4" fmla="*/ 381460 w 1686385"/>
              <a:gd name="connsiteY4" fmla="*/ 123825 h 1525334"/>
              <a:gd name="connsiteX5" fmla="*/ 467185 w 1686385"/>
              <a:gd name="connsiteY5" fmla="*/ 180975 h 1525334"/>
              <a:gd name="connsiteX6" fmla="*/ 457660 w 1686385"/>
              <a:gd name="connsiteY6" fmla="*/ 238125 h 1525334"/>
              <a:gd name="connsiteX7" fmla="*/ 576723 w 1686385"/>
              <a:gd name="connsiteY7" fmla="*/ 266700 h 1525334"/>
              <a:gd name="connsiteX8" fmla="*/ 633873 w 1686385"/>
              <a:gd name="connsiteY8" fmla="*/ 371475 h 1525334"/>
              <a:gd name="connsiteX9" fmla="*/ 743410 w 1686385"/>
              <a:gd name="connsiteY9" fmla="*/ 342900 h 1525334"/>
              <a:gd name="connsiteX10" fmla="*/ 791035 w 1686385"/>
              <a:gd name="connsiteY10" fmla="*/ 457200 h 1525334"/>
              <a:gd name="connsiteX11" fmla="*/ 891048 w 1686385"/>
              <a:gd name="connsiteY11" fmla="*/ 481013 h 1525334"/>
              <a:gd name="connsiteX12" fmla="*/ 919623 w 1686385"/>
              <a:gd name="connsiteY12" fmla="*/ 561975 h 1525334"/>
              <a:gd name="connsiteX13" fmla="*/ 1048210 w 1686385"/>
              <a:gd name="connsiteY13" fmla="*/ 619125 h 1525334"/>
              <a:gd name="connsiteX14" fmla="*/ 1062498 w 1686385"/>
              <a:gd name="connsiteY14" fmla="*/ 681038 h 1525334"/>
              <a:gd name="connsiteX15" fmla="*/ 1172035 w 1686385"/>
              <a:gd name="connsiteY15" fmla="*/ 695325 h 1525334"/>
              <a:gd name="connsiteX16" fmla="*/ 1210135 w 1686385"/>
              <a:gd name="connsiteY16" fmla="*/ 795338 h 1525334"/>
              <a:gd name="connsiteX17" fmla="*/ 1252998 w 1686385"/>
              <a:gd name="connsiteY17" fmla="*/ 866775 h 1525334"/>
              <a:gd name="connsiteX18" fmla="*/ 1243473 w 1686385"/>
              <a:gd name="connsiteY18" fmla="*/ 957263 h 1525334"/>
              <a:gd name="connsiteX19" fmla="*/ 1333960 w 1686385"/>
              <a:gd name="connsiteY19" fmla="*/ 962025 h 1525334"/>
              <a:gd name="connsiteX20" fmla="*/ 1353010 w 1686385"/>
              <a:gd name="connsiteY20" fmla="*/ 1062038 h 1525334"/>
              <a:gd name="connsiteX21" fmla="*/ 1424448 w 1686385"/>
              <a:gd name="connsiteY21" fmla="*/ 1057275 h 1525334"/>
              <a:gd name="connsiteX22" fmla="*/ 1462548 w 1686385"/>
              <a:gd name="connsiteY22" fmla="*/ 1138238 h 1525334"/>
              <a:gd name="connsiteX23" fmla="*/ 1581610 w 1686385"/>
              <a:gd name="connsiteY23" fmla="*/ 1181100 h 1525334"/>
              <a:gd name="connsiteX24" fmla="*/ 1572085 w 1686385"/>
              <a:gd name="connsiteY24" fmla="*/ 1290638 h 1525334"/>
              <a:gd name="connsiteX25" fmla="*/ 1686385 w 1686385"/>
              <a:gd name="connsiteY25" fmla="*/ 1314450 h 1525334"/>
              <a:gd name="connsiteX26" fmla="*/ 1217168 w 1686385"/>
              <a:gd name="connsiteY26" fmla="*/ 1525334 h 1525334"/>
              <a:gd name="connsiteX27" fmla="*/ 573625 w 1686385"/>
              <a:gd name="connsiteY27" fmla="*/ 1525334 h 1525334"/>
              <a:gd name="connsiteX28" fmla="*/ 0 w 1686385"/>
              <a:gd name="connsiteY28" fmla="*/ 1157147 h 1525334"/>
              <a:gd name="connsiteX29" fmla="*/ 0 w 1686385"/>
              <a:gd name="connsiteY29" fmla="*/ 81862 h 1525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86385" h="1525334">
                <a:moveTo>
                  <a:pt x="171910" y="0"/>
                </a:moveTo>
                <a:lnTo>
                  <a:pt x="257635" y="33338"/>
                </a:lnTo>
                <a:lnTo>
                  <a:pt x="295735" y="71438"/>
                </a:lnTo>
                <a:lnTo>
                  <a:pt x="376698" y="80963"/>
                </a:lnTo>
                <a:lnTo>
                  <a:pt x="381460" y="123825"/>
                </a:lnTo>
                <a:lnTo>
                  <a:pt x="467185" y="180975"/>
                </a:lnTo>
                <a:lnTo>
                  <a:pt x="457660" y="238125"/>
                </a:lnTo>
                <a:lnTo>
                  <a:pt x="576723" y="266700"/>
                </a:lnTo>
                <a:lnTo>
                  <a:pt x="633873" y="371475"/>
                </a:lnTo>
                <a:lnTo>
                  <a:pt x="743410" y="342900"/>
                </a:lnTo>
                <a:lnTo>
                  <a:pt x="791035" y="457200"/>
                </a:lnTo>
                <a:lnTo>
                  <a:pt x="891048" y="481013"/>
                </a:lnTo>
                <a:lnTo>
                  <a:pt x="919623" y="561975"/>
                </a:lnTo>
                <a:lnTo>
                  <a:pt x="1048210" y="619125"/>
                </a:lnTo>
                <a:lnTo>
                  <a:pt x="1062498" y="681038"/>
                </a:lnTo>
                <a:lnTo>
                  <a:pt x="1172035" y="695325"/>
                </a:lnTo>
                <a:lnTo>
                  <a:pt x="1210135" y="795338"/>
                </a:lnTo>
                <a:lnTo>
                  <a:pt x="1252998" y="866775"/>
                </a:lnTo>
                <a:lnTo>
                  <a:pt x="1243473" y="957263"/>
                </a:lnTo>
                <a:lnTo>
                  <a:pt x="1333960" y="962025"/>
                </a:lnTo>
                <a:lnTo>
                  <a:pt x="1353010" y="1062038"/>
                </a:lnTo>
                <a:lnTo>
                  <a:pt x="1424448" y="1057275"/>
                </a:lnTo>
                <a:lnTo>
                  <a:pt x="1462548" y="1138238"/>
                </a:lnTo>
                <a:lnTo>
                  <a:pt x="1581610" y="1181100"/>
                </a:lnTo>
                <a:lnTo>
                  <a:pt x="1572085" y="1290638"/>
                </a:lnTo>
                <a:lnTo>
                  <a:pt x="1686385" y="1314450"/>
                </a:lnTo>
                <a:lnTo>
                  <a:pt x="1217168" y="1525334"/>
                </a:lnTo>
                <a:lnTo>
                  <a:pt x="573625" y="1525334"/>
                </a:lnTo>
                <a:lnTo>
                  <a:pt x="0" y="1157147"/>
                </a:lnTo>
                <a:lnTo>
                  <a:pt x="0" y="81862"/>
                </a:lnTo>
                <a:close/>
              </a:path>
            </a:pathLst>
          </a:cu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522687" y="2543125"/>
            <a:ext cx="1749704" cy="1749704"/>
          </a:xfrm>
          <a:custGeom>
            <a:avLst/>
            <a:gdLst>
              <a:gd name="connsiteX0" fmla="*/ 0 w 1749704"/>
              <a:gd name="connsiteY0" fmla="*/ 1381517 h 1749704"/>
              <a:gd name="connsiteX1" fmla="*/ 573625 w 1749704"/>
              <a:gd name="connsiteY1" fmla="*/ 1749704 h 1749704"/>
              <a:gd name="connsiteX2" fmla="*/ 0 w 1749704"/>
              <a:gd name="connsiteY2" fmla="*/ 1749704 h 1749704"/>
              <a:gd name="connsiteX3" fmla="*/ 0 w 1749704"/>
              <a:gd name="connsiteY3" fmla="*/ 0 h 1749704"/>
              <a:gd name="connsiteX4" fmla="*/ 1749704 w 1749704"/>
              <a:gd name="connsiteY4" fmla="*/ 0 h 1749704"/>
              <a:gd name="connsiteX5" fmla="*/ 1749704 w 1749704"/>
              <a:gd name="connsiteY5" fmla="*/ 1749704 h 1749704"/>
              <a:gd name="connsiteX6" fmla="*/ 1217168 w 1749704"/>
              <a:gd name="connsiteY6" fmla="*/ 1749704 h 1749704"/>
              <a:gd name="connsiteX7" fmla="*/ 1686385 w 1749704"/>
              <a:gd name="connsiteY7" fmla="*/ 1538820 h 1749704"/>
              <a:gd name="connsiteX8" fmla="*/ 1572085 w 1749704"/>
              <a:gd name="connsiteY8" fmla="*/ 1515008 h 1749704"/>
              <a:gd name="connsiteX9" fmla="*/ 1581610 w 1749704"/>
              <a:gd name="connsiteY9" fmla="*/ 1405470 h 1749704"/>
              <a:gd name="connsiteX10" fmla="*/ 1462548 w 1749704"/>
              <a:gd name="connsiteY10" fmla="*/ 1362608 h 1749704"/>
              <a:gd name="connsiteX11" fmla="*/ 1424448 w 1749704"/>
              <a:gd name="connsiteY11" fmla="*/ 1281645 h 1749704"/>
              <a:gd name="connsiteX12" fmla="*/ 1353010 w 1749704"/>
              <a:gd name="connsiteY12" fmla="*/ 1286408 h 1749704"/>
              <a:gd name="connsiteX13" fmla="*/ 1333960 w 1749704"/>
              <a:gd name="connsiteY13" fmla="*/ 1186395 h 1749704"/>
              <a:gd name="connsiteX14" fmla="*/ 1243473 w 1749704"/>
              <a:gd name="connsiteY14" fmla="*/ 1181633 h 1749704"/>
              <a:gd name="connsiteX15" fmla="*/ 1252998 w 1749704"/>
              <a:gd name="connsiteY15" fmla="*/ 1091145 h 1749704"/>
              <a:gd name="connsiteX16" fmla="*/ 1210135 w 1749704"/>
              <a:gd name="connsiteY16" fmla="*/ 1019708 h 1749704"/>
              <a:gd name="connsiteX17" fmla="*/ 1172035 w 1749704"/>
              <a:gd name="connsiteY17" fmla="*/ 919695 h 1749704"/>
              <a:gd name="connsiteX18" fmla="*/ 1062498 w 1749704"/>
              <a:gd name="connsiteY18" fmla="*/ 905408 h 1749704"/>
              <a:gd name="connsiteX19" fmla="*/ 1048210 w 1749704"/>
              <a:gd name="connsiteY19" fmla="*/ 843495 h 1749704"/>
              <a:gd name="connsiteX20" fmla="*/ 919623 w 1749704"/>
              <a:gd name="connsiteY20" fmla="*/ 786345 h 1749704"/>
              <a:gd name="connsiteX21" fmla="*/ 891048 w 1749704"/>
              <a:gd name="connsiteY21" fmla="*/ 705383 h 1749704"/>
              <a:gd name="connsiteX22" fmla="*/ 791035 w 1749704"/>
              <a:gd name="connsiteY22" fmla="*/ 681570 h 1749704"/>
              <a:gd name="connsiteX23" fmla="*/ 743410 w 1749704"/>
              <a:gd name="connsiteY23" fmla="*/ 567270 h 1749704"/>
              <a:gd name="connsiteX24" fmla="*/ 633873 w 1749704"/>
              <a:gd name="connsiteY24" fmla="*/ 595845 h 1749704"/>
              <a:gd name="connsiteX25" fmla="*/ 576723 w 1749704"/>
              <a:gd name="connsiteY25" fmla="*/ 491070 h 1749704"/>
              <a:gd name="connsiteX26" fmla="*/ 457660 w 1749704"/>
              <a:gd name="connsiteY26" fmla="*/ 462495 h 1749704"/>
              <a:gd name="connsiteX27" fmla="*/ 467185 w 1749704"/>
              <a:gd name="connsiteY27" fmla="*/ 405345 h 1749704"/>
              <a:gd name="connsiteX28" fmla="*/ 381460 w 1749704"/>
              <a:gd name="connsiteY28" fmla="*/ 348195 h 1749704"/>
              <a:gd name="connsiteX29" fmla="*/ 376698 w 1749704"/>
              <a:gd name="connsiteY29" fmla="*/ 305333 h 1749704"/>
              <a:gd name="connsiteX30" fmla="*/ 295735 w 1749704"/>
              <a:gd name="connsiteY30" fmla="*/ 295808 h 1749704"/>
              <a:gd name="connsiteX31" fmla="*/ 257635 w 1749704"/>
              <a:gd name="connsiteY31" fmla="*/ 257708 h 1749704"/>
              <a:gd name="connsiteX32" fmla="*/ 171910 w 1749704"/>
              <a:gd name="connsiteY32" fmla="*/ 224370 h 1749704"/>
              <a:gd name="connsiteX33" fmla="*/ 0 w 1749704"/>
              <a:gd name="connsiteY33" fmla="*/ 306232 h 174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749704" h="1749704">
                <a:moveTo>
                  <a:pt x="0" y="1381517"/>
                </a:moveTo>
                <a:lnTo>
                  <a:pt x="573625" y="1749704"/>
                </a:lnTo>
                <a:lnTo>
                  <a:pt x="0" y="1749704"/>
                </a:lnTo>
                <a:close/>
                <a:moveTo>
                  <a:pt x="0" y="0"/>
                </a:moveTo>
                <a:lnTo>
                  <a:pt x="1749704" y="0"/>
                </a:lnTo>
                <a:lnTo>
                  <a:pt x="1749704" y="1749704"/>
                </a:lnTo>
                <a:lnTo>
                  <a:pt x="1217168" y="1749704"/>
                </a:lnTo>
                <a:lnTo>
                  <a:pt x="1686385" y="1538820"/>
                </a:lnTo>
                <a:lnTo>
                  <a:pt x="1572085" y="1515008"/>
                </a:lnTo>
                <a:lnTo>
                  <a:pt x="1581610" y="1405470"/>
                </a:lnTo>
                <a:lnTo>
                  <a:pt x="1462548" y="1362608"/>
                </a:lnTo>
                <a:lnTo>
                  <a:pt x="1424448" y="1281645"/>
                </a:lnTo>
                <a:lnTo>
                  <a:pt x="1353010" y="1286408"/>
                </a:lnTo>
                <a:lnTo>
                  <a:pt x="1333960" y="1186395"/>
                </a:lnTo>
                <a:lnTo>
                  <a:pt x="1243473" y="1181633"/>
                </a:lnTo>
                <a:lnTo>
                  <a:pt x="1252998" y="1091145"/>
                </a:lnTo>
                <a:lnTo>
                  <a:pt x="1210135" y="1019708"/>
                </a:lnTo>
                <a:lnTo>
                  <a:pt x="1172035" y="919695"/>
                </a:lnTo>
                <a:lnTo>
                  <a:pt x="1062498" y="905408"/>
                </a:lnTo>
                <a:lnTo>
                  <a:pt x="1048210" y="843495"/>
                </a:lnTo>
                <a:lnTo>
                  <a:pt x="919623" y="786345"/>
                </a:lnTo>
                <a:lnTo>
                  <a:pt x="891048" y="705383"/>
                </a:lnTo>
                <a:lnTo>
                  <a:pt x="791035" y="681570"/>
                </a:lnTo>
                <a:lnTo>
                  <a:pt x="743410" y="567270"/>
                </a:lnTo>
                <a:lnTo>
                  <a:pt x="633873" y="595845"/>
                </a:lnTo>
                <a:lnTo>
                  <a:pt x="576723" y="491070"/>
                </a:lnTo>
                <a:lnTo>
                  <a:pt x="457660" y="462495"/>
                </a:lnTo>
                <a:lnTo>
                  <a:pt x="467185" y="405345"/>
                </a:lnTo>
                <a:lnTo>
                  <a:pt x="381460" y="348195"/>
                </a:lnTo>
                <a:lnTo>
                  <a:pt x="376698" y="305333"/>
                </a:lnTo>
                <a:lnTo>
                  <a:pt x="295735" y="295808"/>
                </a:lnTo>
                <a:lnTo>
                  <a:pt x="257635" y="257708"/>
                </a:lnTo>
                <a:lnTo>
                  <a:pt x="171910" y="224370"/>
                </a:lnTo>
                <a:lnTo>
                  <a:pt x="0" y="306232"/>
                </a:lnTo>
                <a:close/>
              </a:path>
            </a:pathLst>
          </a:custGeom>
        </p:spPr>
      </p:pic>
      <p:sp>
        <p:nvSpPr>
          <p:cNvPr id="20" name="文本框 19"/>
          <p:cNvSpPr txBox="1"/>
          <p:nvPr/>
        </p:nvSpPr>
        <p:spPr>
          <a:xfrm>
            <a:off x="1905000" y="2721114"/>
            <a:ext cx="7239000" cy="707886"/>
          </a:xfrm>
          <a:prstGeom prst="rect">
            <a:avLst/>
          </a:prstGeom>
          <a:noFill/>
        </p:spPr>
        <p:txBody>
          <a:bodyPr wrap="square" rtlCol="0">
            <a:spAutoFit/>
          </a:bodyPr>
          <a:lstStyle/>
          <a:p>
            <a:pPr algn="r"/>
            <a:r>
              <a:rPr lang="zh-CN" altLang="en-US" sz="4000" b="1" dirty="0">
                <a:solidFill>
                  <a:schemeClr val="bg1"/>
                </a:solidFill>
                <a:latin typeface="Arial" panose="020B0604020202020204" pitchFamily="34" charset="0"/>
                <a:ea typeface="微软雅黑" panose="020B0503020204020204" pitchFamily="34" charset="-122"/>
                <a:sym typeface="Arial" panose="020B0604020202020204" pitchFamily="34" charset="0"/>
              </a:rPr>
              <a:t>谢谢聆听！</a:t>
            </a:r>
          </a:p>
        </p:txBody>
      </p:sp>
      <p:pic>
        <p:nvPicPr>
          <p:cNvPr id="23" name="图片 22"/>
          <p:cNvPicPr>
            <a:picLocks noChangeAspect="1"/>
          </p:cNvPicPr>
          <p:nvPr/>
        </p:nvPicPr>
        <p:blipFill>
          <a:blip r:embed="rId2">
            <a:extLst>
              <a:ext uri="{28A0092B-C50C-407E-A947-70E740481C1C}">
                <a14:useLocalDpi xmlns:a14="http://schemas.microsoft.com/office/drawing/2010/main" val="0"/>
              </a:ext>
            </a:extLst>
          </a:blip>
          <a:srcRect t="12823" r="3619"/>
          <a:stretch>
            <a:fillRect/>
          </a:stretch>
        </p:blipFill>
        <p:spPr>
          <a:xfrm>
            <a:off x="525069" y="2766702"/>
            <a:ext cx="1686385" cy="1525334"/>
          </a:xfrm>
          <a:custGeom>
            <a:avLst/>
            <a:gdLst>
              <a:gd name="connsiteX0" fmla="*/ 171910 w 1686385"/>
              <a:gd name="connsiteY0" fmla="*/ 0 h 1525334"/>
              <a:gd name="connsiteX1" fmla="*/ 257635 w 1686385"/>
              <a:gd name="connsiteY1" fmla="*/ 33338 h 1525334"/>
              <a:gd name="connsiteX2" fmla="*/ 295735 w 1686385"/>
              <a:gd name="connsiteY2" fmla="*/ 71438 h 1525334"/>
              <a:gd name="connsiteX3" fmla="*/ 376698 w 1686385"/>
              <a:gd name="connsiteY3" fmla="*/ 80963 h 1525334"/>
              <a:gd name="connsiteX4" fmla="*/ 381460 w 1686385"/>
              <a:gd name="connsiteY4" fmla="*/ 123825 h 1525334"/>
              <a:gd name="connsiteX5" fmla="*/ 467185 w 1686385"/>
              <a:gd name="connsiteY5" fmla="*/ 180975 h 1525334"/>
              <a:gd name="connsiteX6" fmla="*/ 457660 w 1686385"/>
              <a:gd name="connsiteY6" fmla="*/ 238125 h 1525334"/>
              <a:gd name="connsiteX7" fmla="*/ 576723 w 1686385"/>
              <a:gd name="connsiteY7" fmla="*/ 266700 h 1525334"/>
              <a:gd name="connsiteX8" fmla="*/ 633873 w 1686385"/>
              <a:gd name="connsiteY8" fmla="*/ 371475 h 1525334"/>
              <a:gd name="connsiteX9" fmla="*/ 743410 w 1686385"/>
              <a:gd name="connsiteY9" fmla="*/ 342900 h 1525334"/>
              <a:gd name="connsiteX10" fmla="*/ 791035 w 1686385"/>
              <a:gd name="connsiteY10" fmla="*/ 457200 h 1525334"/>
              <a:gd name="connsiteX11" fmla="*/ 891048 w 1686385"/>
              <a:gd name="connsiteY11" fmla="*/ 481013 h 1525334"/>
              <a:gd name="connsiteX12" fmla="*/ 919623 w 1686385"/>
              <a:gd name="connsiteY12" fmla="*/ 561975 h 1525334"/>
              <a:gd name="connsiteX13" fmla="*/ 1048210 w 1686385"/>
              <a:gd name="connsiteY13" fmla="*/ 619125 h 1525334"/>
              <a:gd name="connsiteX14" fmla="*/ 1062498 w 1686385"/>
              <a:gd name="connsiteY14" fmla="*/ 681038 h 1525334"/>
              <a:gd name="connsiteX15" fmla="*/ 1172035 w 1686385"/>
              <a:gd name="connsiteY15" fmla="*/ 695325 h 1525334"/>
              <a:gd name="connsiteX16" fmla="*/ 1210135 w 1686385"/>
              <a:gd name="connsiteY16" fmla="*/ 795338 h 1525334"/>
              <a:gd name="connsiteX17" fmla="*/ 1252998 w 1686385"/>
              <a:gd name="connsiteY17" fmla="*/ 866775 h 1525334"/>
              <a:gd name="connsiteX18" fmla="*/ 1243473 w 1686385"/>
              <a:gd name="connsiteY18" fmla="*/ 957263 h 1525334"/>
              <a:gd name="connsiteX19" fmla="*/ 1333960 w 1686385"/>
              <a:gd name="connsiteY19" fmla="*/ 962025 h 1525334"/>
              <a:gd name="connsiteX20" fmla="*/ 1353010 w 1686385"/>
              <a:gd name="connsiteY20" fmla="*/ 1062038 h 1525334"/>
              <a:gd name="connsiteX21" fmla="*/ 1424448 w 1686385"/>
              <a:gd name="connsiteY21" fmla="*/ 1057275 h 1525334"/>
              <a:gd name="connsiteX22" fmla="*/ 1462548 w 1686385"/>
              <a:gd name="connsiteY22" fmla="*/ 1138238 h 1525334"/>
              <a:gd name="connsiteX23" fmla="*/ 1581610 w 1686385"/>
              <a:gd name="connsiteY23" fmla="*/ 1181100 h 1525334"/>
              <a:gd name="connsiteX24" fmla="*/ 1572085 w 1686385"/>
              <a:gd name="connsiteY24" fmla="*/ 1290638 h 1525334"/>
              <a:gd name="connsiteX25" fmla="*/ 1686385 w 1686385"/>
              <a:gd name="connsiteY25" fmla="*/ 1314450 h 1525334"/>
              <a:gd name="connsiteX26" fmla="*/ 1217168 w 1686385"/>
              <a:gd name="connsiteY26" fmla="*/ 1525334 h 1525334"/>
              <a:gd name="connsiteX27" fmla="*/ 573625 w 1686385"/>
              <a:gd name="connsiteY27" fmla="*/ 1525334 h 1525334"/>
              <a:gd name="connsiteX28" fmla="*/ 0 w 1686385"/>
              <a:gd name="connsiteY28" fmla="*/ 1157147 h 1525334"/>
              <a:gd name="connsiteX29" fmla="*/ 0 w 1686385"/>
              <a:gd name="connsiteY29" fmla="*/ 81862 h 1525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86385" h="1525334">
                <a:moveTo>
                  <a:pt x="171910" y="0"/>
                </a:moveTo>
                <a:lnTo>
                  <a:pt x="257635" y="33338"/>
                </a:lnTo>
                <a:lnTo>
                  <a:pt x="295735" y="71438"/>
                </a:lnTo>
                <a:lnTo>
                  <a:pt x="376698" y="80963"/>
                </a:lnTo>
                <a:lnTo>
                  <a:pt x="381460" y="123825"/>
                </a:lnTo>
                <a:lnTo>
                  <a:pt x="467185" y="180975"/>
                </a:lnTo>
                <a:lnTo>
                  <a:pt x="457660" y="238125"/>
                </a:lnTo>
                <a:lnTo>
                  <a:pt x="576723" y="266700"/>
                </a:lnTo>
                <a:lnTo>
                  <a:pt x="633873" y="371475"/>
                </a:lnTo>
                <a:lnTo>
                  <a:pt x="743410" y="342900"/>
                </a:lnTo>
                <a:lnTo>
                  <a:pt x="791035" y="457200"/>
                </a:lnTo>
                <a:lnTo>
                  <a:pt x="891048" y="481013"/>
                </a:lnTo>
                <a:lnTo>
                  <a:pt x="919623" y="561975"/>
                </a:lnTo>
                <a:lnTo>
                  <a:pt x="1048210" y="619125"/>
                </a:lnTo>
                <a:lnTo>
                  <a:pt x="1062498" y="681038"/>
                </a:lnTo>
                <a:lnTo>
                  <a:pt x="1172035" y="695325"/>
                </a:lnTo>
                <a:lnTo>
                  <a:pt x="1210135" y="795338"/>
                </a:lnTo>
                <a:lnTo>
                  <a:pt x="1252998" y="866775"/>
                </a:lnTo>
                <a:lnTo>
                  <a:pt x="1243473" y="957263"/>
                </a:lnTo>
                <a:lnTo>
                  <a:pt x="1333960" y="962025"/>
                </a:lnTo>
                <a:lnTo>
                  <a:pt x="1353010" y="1062038"/>
                </a:lnTo>
                <a:lnTo>
                  <a:pt x="1424448" y="1057275"/>
                </a:lnTo>
                <a:lnTo>
                  <a:pt x="1462548" y="1138238"/>
                </a:lnTo>
                <a:lnTo>
                  <a:pt x="1581610" y="1181100"/>
                </a:lnTo>
                <a:lnTo>
                  <a:pt x="1572085" y="1290638"/>
                </a:lnTo>
                <a:lnTo>
                  <a:pt x="1686385" y="1314450"/>
                </a:lnTo>
                <a:lnTo>
                  <a:pt x="1217168" y="1525334"/>
                </a:lnTo>
                <a:lnTo>
                  <a:pt x="573625" y="1525334"/>
                </a:lnTo>
                <a:lnTo>
                  <a:pt x="0" y="1157147"/>
                </a:lnTo>
                <a:lnTo>
                  <a:pt x="0" y="81862"/>
                </a:lnTo>
                <a:close/>
              </a:path>
            </a:pathLst>
          </a:custGeom>
        </p:spPr>
      </p:pic>
      <p:pic>
        <p:nvPicPr>
          <p:cNvPr id="24" name="图片 2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522687" y="2543125"/>
            <a:ext cx="1749704" cy="1749704"/>
          </a:xfrm>
          <a:custGeom>
            <a:avLst/>
            <a:gdLst>
              <a:gd name="connsiteX0" fmla="*/ 0 w 1749704"/>
              <a:gd name="connsiteY0" fmla="*/ 1381517 h 1749704"/>
              <a:gd name="connsiteX1" fmla="*/ 573625 w 1749704"/>
              <a:gd name="connsiteY1" fmla="*/ 1749704 h 1749704"/>
              <a:gd name="connsiteX2" fmla="*/ 0 w 1749704"/>
              <a:gd name="connsiteY2" fmla="*/ 1749704 h 1749704"/>
              <a:gd name="connsiteX3" fmla="*/ 0 w 1749704"/>
              <a:gd name="connsiteY3" fmla="*/ 0 h 1749704"/>
              <a:gd name="connsiteX4" fmla="*/ 1749704 w 1749704"/>
              <a:gd name="connsiteY4" fmla="*/ 0 h 1749704"/>
              <a:gd name="connsiteX5" fmla="*/ 1749704 w 1749704"/>
              <a:gd name="connsiteY5" fmla="*/ 1749704 h 1749704"/>
              <a:gd name="connsiteX6" fmla="*/ 1217168 w 1749704"/>
              <a:gd name="connsiteY6" fmla="*/ 1749704 h 1749704"/>
              <a:gd name="connsiteX7" fmla="*/ 1686385 w 1749704"/>
              <a:gd name="connsiteY7" fmla="*/ 1538820 h 1749704"/>
              <a:gd name="connsiteX8" fmla="*/ 1572085 w 1749704"/>
              <a:gd name="connsiteY8" fmla="*/ 1515008 h 1749704"/>
              <a:gd name="connsiteX9" fmla="*/ 1581610 w 1749704"/>
              <a:gd name="connsiteY9" fmla="*/ 1405470 h 1749704"/>
              <a:gd name="connsiteX10" fmla="*/ 1462548 w 1749704"/>
              <a:gd name="connsiteY10" fmla="*/ 1362608 h 1749704"/>
              <a:gd name="connsiteX11" fmla="*/ 1424448 w 1749704"/>
              <a:gd name="connsiteY11" fmla="*/ 1281645 h 1749704"/>
              <a:gd name="connsiteX12" fmla="*/ 1353010 w 1749704"/>
              <a:gd name="connsiteY12" fmla="*/ 1286408 h 1749704"/>
              <a:gd name="connsiteX13" fmla="*/ 1333960 w 1749704"/>
              <a:gd name="connsiteY13" fmla="*/ 1186395 h 1749704"/>
              <a:gd name="connsiteX14" fmla="*/ 1243473 w 1749704"/>
              <a:gd name="connsiteY14" fmla="*/ 1181633 h 1749704"/>
              <a:gd name="connsiteX15" fmla="*/ 1252998 w 1749704"/>
              <a:gd name="connsiteY15" fmla="*/ 1091145 h 1749704"/>
              <a:gd name="connsiteX16" fmla="*/ 1210135 w 1749704"/>
              <a:gd name="connsiteY16" fmla="*/ 1019708 h 1749704"/>
              <a:gd name="connsiteX17" fmla="*/ 1172035 w 1749704"/>
              <a:gd name="connsiteY17" fmla="*/ 919695 h 1749704"/>
              <a:gd name="connsiteX18" fmla="*/ 1062498 w 1749704"/>
              <a:gd name="connsiteY18" fmla="*/ 905408 h 1749704"/>
              <a:gd name="connsiteX19" fmla="*/ 1048210 w 1749704"/>
              <a:gd name="connsiteY19" fmla="*/ 843495 h 1749704"/>
              <a:gd name="connsiteX20" fmla="*/ 919623 w 1749704"/>
              <a:gd name="connsiteY20" fmla="*/ 786345 h 1749704"/>
              <a:gd name="connsiteX21" fmla="*/ 891048 w 1749704"/>
              <a:gd name="connsiteY21" fmla="*/ 705383 h 1749704"/>
              <a:gd name="connsiteX22" fmla="*/ 791035 w 1749704"/>
              <a:gd name="connsiteY22" fmla="*/ 681570 h 1749704"/>
              <a:gd name="connsiteX23" fmla="*/ 743410 w 1749704"/>
              <a:gd name="connsiteY23" fmla="*/ 567270 h 1749704"/>
              <a:gd name="connsiteX24" fmla="*/ 633873 w 1749704"/>
              <a:gd name="connsiteY24" fmla="*/ 595845 h 1749704"/>
              <a:gd name="connsiteX25" fmla="*/ 576723 w 1749704"/>
              <a:gd name="connsiteY25" fmla="*/ 491070 h 1749704"/>
              <a:gd name="connsiteX26" fmla="*/ 457660 w 1749704"/>
              <a:gd name="connsiteY26" fmla="*/ 462495 h 1749704"/>
              <a:gd name="connsiteX27" fmla="*/ 467185 w 1749704"/>
              <a:gd name="connsiteY27" fmla="*/ 405345 h 1749704"/>
              <a:gd name="connsiteX28" fmla="*/ 381460 w 1749704"/>
              <a:gd name="connsiteY28" fmla="*/ 348195 h 1749704"/>
              <a:gd name="connsiteX29" fmla="*/ 376698 w 1749704"/>
              <a:gd name="connsiteY29" fmla="*/ 305333 h 1749704"/>
              <a:gd name="connsiteX30" fmla="*/ 295735 w 1749704"/>
              <a:gd name="connsiteY30" fmla="*/ 295808 h 1749704"/>
              <a:gd name="connsiteX31" fmla="*/ 257635 w 1749704"/>
              <a:gd name="connsiteY31" fmla="*/ 257708 h 1749704"/>
              <a:gd name="connsiteX32" fmla="*/ 171910 w 1749704"/>
              <a:gd name="connsiteY32" fmla="*/ 224370 h 1749704"/>
              <a:gd name="connsiteX33" fmla="*/ 0 w 1749704"/>
              <a:gd name="connsiteY33" fmla="*/ 306232 h 174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749704" h="1749704">
                <a:moveTo>
                  <a:pt x="0" y="1381517"/>
                </a:moveTo>
                <a:lnTo>
                  <a:pt x="573625" y="1749704"/>
                </a:lnTo>
                <a:lnTo>
                  <a:pt x="0" y="1749704"/>
                </a:lnTo>
                <a:close/>
                <a:moveTo>
                  <a:pt x="0" y="0"/>
                </a:moveTo>
                <a:lnTo>
                  <a:pt x="1749704" y="0"/>
                </a:lnTo>
                <a:lnTo>
                  <a:pt x="1749704" y="1749704"/>
                </a:lnTo>
                <a:lnTo>
                  <a:pt x="1217168" y="1749704"/>
                </a:lnTo>
                <a:lnTo>
                  <a:pt x="1686385" y="1538820"/>
                </a:lnTo>
                <a:lnTo>
                  <a:pt x="1572085" y="1515008"/>
                </a:lnTo>
                <a:lnTo>
                  <a:pt x="1581610" y="1405470"/>
                </a:lnTo>
                <a:lnTo>
                  <a:pt x="1462548" y="1362608"/>
                </a:lnTo>
                <a:lnTo>
                  <a:pt x="1424448" y="1281645"/>
                </a:lnTo>
                <a:lnTo>
                  <a:pt x="1353010" y="1286408"/>
                </a:lnTo>
                <a:lnTo>
                  <a:pt x="1333960" y="1186395"/>
                </a:lnTo>
                <a:lnTo>
                  <a:pt x="1243473" y="1181633"/>
                </a:lnTo>
                <a:lnTo>
                  <a:pt x="1252998" y="1091145"/>
                </a:lnTo>
                <a:lnTo>
                  <a:pt x="1210135" y="1019708"/>
                </a:lnTo>
                <a:lnTo>
                  <a:pt x="1172035" y="919695"/>
                </a:lnTo>
                <a:lnTo>
                  <a:pt x="1062498" y="905408"/>
                </a:lnTo>
                <a:lnTo>
                  <a:pt x="1048210" y="843495"/>
                </a:lnTo>
                <a:lnTo>
                  <a:pt x="919623" y="786345"/>
                </a:lnTo>
                <a:lnTo>
                  <a:pt x="891048" y="705383"/>
                </a:lnTo>
                <a:lnTo>
                  <a:pt x="791035" y="681570"/>
                </a:lnTo>
                <a:lnTo>
                  <a:pt x="743410" y="567270"/>
                </a:lnTo>
                <a:lnTo>
                  <a:pt x="633873" y="595845"/>
                </a:lnTo>
                <a:lnTo>
                  <a:pt x="576723" y="491070"/>
                </a:lnTo>
                <a:lnTo>
                  <a:pt x="457660" y="462495"/>
                </a:lnTo>
                <a:lnTo>
                  <a:pt x="467185" y="405345"/>
                </a:lnTo>
                <a:lnTo>
                  <a:pt x="381460" y="348195"/>
                </a:lnTo>
                <a:lnTo>
                  <a:pt x="376698" y="305333"/>
                </a:lnTo>
                <a:lnTo>
                  <a:pt x="295735" y="295808"/>
                </a:lnTo>
                <a:lnTo>
                  <a:pt x="257635" y="257708"/>
                </a:lnTo>
                <a:lnTo>
                  <a:pt x="171910" y="224370"/>
                </a:lnTo>
                <a:lnTo>
                  <a:pt x="0" y="306232"/>
                </a:lnTo>
                <a:close/>
              </a:path>
            </a:pathLst>
          </a:custGeom>
        </p:spPr>
      </p:pic>
      <p:sp>
        <p:nvSpPr>
          <p:cNvPr id="26" name="文本框 25"/>
          <p:cNvSpPr txBox="1"/>
          <p:nvPr/>
        </p:nvSpPr>
        <p:spPr>
          <a:xfrm>
            <a:off x="6444208" y="3491186"/>
            <a:ext cx="2519362" cy="369332"/>
          </a:xfrm>
          <a:prstGeom prst="rect">
            <a:avLst/>
          </a:prstGeom>
          <a:noFill/>
        </p:spPr>
        <p:txBody>
          <a:bodyPr wrap="square" rtlCol="0">
            <a:spAutoFit/>
          </a:bodyPr>
          <a:lstStyle/>
          <a:p>
            <a:pPr algn="r"/>
            <a:r>
              <a:rPr lang="zh-CN" altLang="en-US"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汇报人：权赵恒</a:t>
            </a:r>
            <a:endPar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414432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22" presetClass="entr" presetSubtype="2" fill="hold" nodeType="withEffect">
                                  <p:stCondLst>
                                    <p:cond delay="250"/>
                                  </p:stCondLst>
                                  <p:childTnLst>
                                    <p:set>
                                      <p:cBhvr>
                                        <p:cTn id="15" dur="1" fill="hold">
                                          <p:stCondLst>
                                            <p:cond delay="0"/>
                                          </p:stCondLst>
                                        </p:cTn>
                                        <p:tgtEl>
                                          <p:spTgt spid="14"/>
                                        </p:tgtEl>
                                        <p:attrNameLst>
                                          <p:attrName>style.visibility</p:attrName>
                                        </p:attrNameLst>
                                      </p:cBhvr>
                                      <p:to>
                                        <p:strVal val="visible"/>
                                      </p:to>
                                    </p:set>
                                    <p:animEffect transition="in" filter="wipe(right)">
                                      <p:cBhvr>
                                        <p:cTn id="16" dur="500"/>
                                        <p:tgtEl>
                                          <p:spTgt spid="14"/>
                                        </p:tgtEl>
                                      </p:cBhvr>
                                    </p:animEffect>
                                  </p:childTnLst>
                                </p:cTn>
                              </p:par>
                              <p:par>
                                <p:cTn id="17" presetID="42" presetClass="entr" presetSubtype="0" fill="hold" grpId="0" nodeType="withEffect">
                                  <p:stCondLst>
                                    <p:cond delay="50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anim calcmode="lin" valueType="num">
                                      <p:cBhvr>
                                        <p:cTn id="20" dur="500" fill="hold"/>
                                        <p:tgtEl>
                                          <p:spTgt spid="12"/>
                                        </p:tgtEl>
                                        <p:attrNameLst>
                                          <p:attrName>ppt_x</p:attrName>
                                        </p:attrNameLst>
                                      </p:cBhvr>
                                      <p:tavLst>
                                        <p:tav tm="0">
                                          <p:val>
                                            <p:strVal val="#ppt_x"/>
                                          </p:val>
                                        </p:tav>
                                        <p:tav tm="100000">
                                          <p:val>
                                            <p:strVal val="#ppt_x"/>
                                          </p:val>
                                        </p:tav>
                                      </p:tavLst>
                                    </p:anim>
                                    <p:anim calcmode="lin" valueType="num">
                                      <p:cBhvr>
                                        <p:cTn id="21" dur="500" fill="hold"/>
                                        <p:tgtEl>
                                          <p:spTgt spid="12"/>
                                        </p:tgtEl>
                                        <p:attrNameLst>
                                          <p:attrName>ppt_y</p:attrName>
                                        </p:attrNameLst>
                                      </p:cBhvr>
                                      <p:tavLst>
                                        <p:tav tm="0">
                                          <p:val>
                                            <p:strVal val="#ppt_y+.1"/>
                                          </p:val>
                                        </p:tav>
                                        <p:tav tm="100000">
                                          <p:val>
                                            <p:strVal val="#ppt_y"/>
                                          </p:val>
                                        </p:tav>
                                      </p:tavLst>
                                    </p:anim>
                                  </p:childTnLst>
                                </p:cTn>
                              </p:par>
                              <p:par>
                                <p:cTn id="22" presetID="42" presetClass="path" presetSubtype="0" accel="50000" decel="50000" fill="hold" nodeType="withEffect">
                                  <p:stCondLst>
                                    <p:cond delay="750"/>
                                  </p:stCondLst>
                                  <p:childTnLst>
                                    <p:animMotion origin="layout" path="M 2.22222E-6 3.7037E-7 L 0.00208 -0.00394 " pathEditMode="relative" rAng="0" ptsTypes="AA">
                                      <p:cBhvr>
                                        <p:cTn id="23" dur="1000" fill="hold"/>
                                        <p:tgtEl>
                                          <p:spTgt spid="18"/>
                                        </p:tgtEl>
                                        <p:attrNameLst>
                                          <p:attrName>ppt_x</p:attrName>
                                          <p:attrName>ppt_y</p:attrName>
                                        </p:attrNameLst>
                                      </p:cBhvr>
                                      <p:rCtr x="10400" y="-20800"/>
                                    </p:animMotion>
                                  </p:childTnLst>
                                </p:cTn>
                              </p:par>
                              <p:par>
                                <p:cTn id="24" presetID="42" presetClass="path" presetSubtype="0" accel="50000" decel="50000" fill="hold" nodeType="withEffect">
                                  <p:stCondLst>
                                    <p:cond delay="750"/>
                                  </p:stCondLst>
                                  <p:childTnLst>
                                    <p:animMotion origin="layout" path="M -2.77778E-6 -3.33333E-6 L -0.00521 0.0044 " pathEditMode="relative" rAng="0" ptsTypes="AA">
                                      <p:cBhvr>
                                        <p:cTn id="25" dur="1000" fill="hold"/>
                                        <p:tgtEl>
                                          <p:spTgt spid="17"/>
                                        </p:tgtEl>
                                        <p:attrNameLst>
                                          <p:attrName>ppt_x</p:attrName>
                                          <p:attrName>ppt_y</p:attrName>
                                        </p:attrNameLst>
                                      </p:cBhvr>
                                      <p:rCtr x="-26000" y="20800"/>
                                    </p:animMotion>
                                  </p:childTnLst>
                                </p:cTn>
                              </p:par>
                              <p:par>
                                <p:cTn id="26" presetID="10" presetClass="entr" presetSubtype="0"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42" presetClass="entr" presetSubtype="0" fill="hold" grpId="0" nodeType="withEffect">
                                  <p:stCondLst>
                                    <p:cond delay="50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anim calcmode="lin" valueType="num">
                                      <p:cBhvr>
                                        <p:cTn id="35" dur="500" fill="hold"/>
                                        <p:tgtEl>
                                          <p:spTgt spid="20"/>
                                        </p:tgtEl>
                                        <p:attrNameLst>
                                          <p:attrName>ppt_x</p:attrName>
                                        </p:attrNameLst>
                                      </p:cBhvr>
                                      <p:tavLst>
                                        <p:tav tm="0">
                                          <p:val>
                                            <p:strVal val="#ppt_x"/>
                                          </p:val>
                                        </p:tav>
                                        <p:tav tm="100000">
                                          <p:val>
                                            <p:strVal val="#ppt_x"/>
                                          </p:val>
                                        </p:tav>
                                      </p:tavLst>
                                    </p:anim>
                                    <p:anim calcmode="lin" valueType="num">
                                      <p:cBhvr>
                                        <p:cTn id="36" dur="500" fill="hold"/>
                                        <p:tgtEl>
                                          <p:spTgt spid="20"/>
                                        </p:tgtEl>
                                        <p:attrNameLst>
                                          <p:attrName>ppt_y</p:attrName>
                                        </p:attrNameLst>
                                      </p:cBhvr>
                                      <p:tavLst>
                                        <p:tav tm="0">
                                          <p:val>
                                            <p:strVal val="#ppt_y+.1"/>
                                          </p:val>
                                        </p:tav>
                                        <p:tav tm="100000">
                                          <p:val>
                                            <p:strVal val="#ppt_y"/>
                                          </p:val>
                                        </p:tav>
                                      </p:tavLst>
                                    </p:anim>
                                  </p:childTnLst>
                                </p:cTn>
                              </p:par>
                              <p:par>
                                <p:cTn id="37" presetID="42" presetClass="path" presetSubtype="0" accel="50000" decel="50000" fill="hold" nodeType="withEffect">
                                  <p:stCondLst>
                                    <p:cond delay="750"/>
                                  </p:stCondLst>
                                  <p:childTnLst>
                                    <p:animMotion origin="layout" path="M 2.22222E-6 3.7037E-7 L 0.00208 -0.00394 " pathEditMode="relative" rAng="0" ptsTypes="AA">
                                      <p:cBhvr>
                                        <p:cTn id="38" dur="1000" fill="hold"/>
                                        <p:tgtEl>
                                          <p:spTgt spid="24"/>
                                        </p:tgtEl>
                                        <p:attrNameLst>
                                          <p:attrName>ppt_x</p:attrName>
                                          <p:attrName>ppt_y</p:attrName>
                                        </p:attrNameLst>
                                      </p:cBhvr>
                                      <p:rCtr x="10400" y="-20800"/>
                                    </p:animMotion>
                                  </p:childTnLst>
                                </p:cTn>
                              </p:par>
                              <p:par>
                                <p:cTn id="39" presetID="42" presetClass="path" presetSubtype="0" accel="50000" decel="50000" fill="hold" nodeType="withEffect">
                                  <p:stCondLst>
                                    <p:cond delay="750"/>
                                  </p:stCondLst>
                                  <p:childTnLst>
                                    <p:animMotion origin="layout" path="M -2.77778E-6 -3.33333E-6 L -0.00521 0.0044 " pathEditMode="relative" rAng="0" ptsTypes="AA">
                                      <p:cBhvr>
                                        <p:cTn id="40" dur="1000" fill="hold"/>
                                        <p:tgtEl>
                                          <p:spTgt spid="23"/>
                                        </p:tgtEl>
                                        <p:attrNameLst>
                                          <p:attrName>ppt_x</p:attrName>
                                          <p:attrName>ppt_y</p:attrName>
                                        </p:attrNameLst>
                                      </p:cBhvr>
                                      <p:rCtr x="-26000" y="20800"/>
                                    </p:animMotion>
                                  </p:childTnLst>
                                </p:cTn>
                              </p:par>
                              <p:par>
                                <p:cTn id="41" presetID="53" presetClass="entr" presetSubtype="16" fill="hold" grpId="0" nodeType="withEffect">
                                  <p:stCondLst>
                                    <p:cond delay="500"/>
                                  </p:stCondLst>
                                  <p:childTnLst>
                                    <p:set>
                                      <p:cBhvr>
                                        <p:cTn id="42" dur="1" fill="hold">
                                          <p:stCondLst>
                                            <p:cond delay="0"/>
                                          </p:stCondLst>
                                        </p:cTn>
                                        <p:tgtEl>
                                          <p:spTgt spid="26"/>
                                        </p:tgtEl>
                                        <p:attrNameLst>
                                          <p:attrName>style.visibility</p:attrName>
                                        </p:attrNameLst>
                                      </p:cBhvr>
                                      <p:to>
                                        <p:strVal val="visible"/>
                                      </p:to>
                                    </p:set>
                                    <p:anim calcmode="lin" valueType="num">
                                      <p:cBhvr>
                                        <p:cTn id="43" dur="500" fill="hold"/>
                                        <p:tgtEl>
                                          <p:spTgt spid="26"/>
                                        </p:tgtEl>
                                        <p:attrNameLst>
                                          <p:attrName>ppt_w</p:attrName>
                                        </p:attrNameLst>
                                      </p:cBhvr>
                                      <p:tavLst>
                                        <p:tav tm="0">
                                          <p:val>
                                            <p:fltVal val="0"/>
                                          </p:val>
                                        </p:tav>
                                        <p:tav tm="100000">
                                          <p:val>
                                            <p:strVal val="#ppt_w"/>
                                          </p:val>
                                        </p:tav>
                                      </p:tavLst>
                                    </p:anim>
                                    <p:anim calcmode="lin" valueType="num">
                                      <p:cBhvr>
                                        <p:cTn id="44" dur="500" fill="hold"/>
                                        <p:tgtEl>
                                          <p:spTgt spid="26"/>
                                        </p:tgtEl>
                                        <p:attrNameLst>
                                          <p:attrName>ppt_h</p:attrName>
                                        </p:attrNameLst>
                                      </p:cBhvr>
                                      <p:tavLst>
                                        <p:tav tm="0">
                                          <p:val>
                                            <p:fltVal val="0"/>
                                          </p:val>
                                        </p:tav>
                                        <p:tav tm="100000">
                                          <p:val>
                                            <p:strVal val="#ppt_h"/>
                                          </p:val>
                                        </p:tav>
                                      </p:tavLst>
                                    </p:anim>
                                    <p:animEffect transition="in" filter="fade">
                                      <p:cBhvr>
                                        <p:cTn id="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20" grpId="0"/>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284389"/>
            <a:ext cx="1692275" cy="529772"/>
            <a:chOff x="0" y="284389"/>
            <a:chExt cx="1692275" cy="529772"/>
          </a:xfrm>
        </p:grpSpPr>
        <p:sp>
          <p:nvSpPr>
            <p:cNvPr id="5" name="矩形 4"/>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引言</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矩形 5"/>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 name="矩形 6"/>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1</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8" name="直接连接符 7"/>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23528" y="1628800"/>
            <a:ext cx="8133985" cy="3233193"/>
          </a:xfrm>
          <a:prstGeom prst="rect">
            <a:avLst/>
          </a:prstGeom>
          <a:noFill/>
        </p:spPr>
        <p:txBody>
          <a:bodyPr wrap="square" rtlCol="0">
            <a:spAutoFit/>
          </a:bodyPr>
          <a:lstStyle/>
          <a:p>
            <a:pPr algn="just">
              <a:lnSpc>
                <a:spcPct val="120000"/>
              </a:lnSpc>
              <a:defRPr/>
            </a:pPr>
            <a:r>
              <a:rPr lang="en-US" altLang="zh-CN" sz="2400" dirty="0">
                <a:solidFill>
                  <a:srgbClr val="000000"/>
                </a:solidFill>
                <a:latin typeface="+mj-ea"/>
              </a:rPr>
              <a:t> </a:t>
            </a:r>
            <a:r>
              <a:rPr lang="en-US" altLang="zh-CN" sz="2400" dirty="0" smtClean="0">
                <a:solidFill>
                  <a:srgbClr val="000000"/>
                </a:solidFill>
                <a:latin typeface="+mj-ea"/>
              </a:rPr>
              <a:t>   </a:t>
            </a:r>
            <a:r>
              <a:rPr lang="zh-CN" altLang="en-US" sz="2400" dirty="0" smtClean="0">
                <a:solidFill>
                  <a:srgbClr val="000000"/>
                </a:solidFill>
                <a:latin typeface="+mj-ea"/>
              </a:rPr>
              <a:t>人工神经网络</a:t>
            </a:r>
            <a:r>
              <a:rPr lang="zh-CN" altLang="en-US" sz="2400" dirty="0">
                <a:solidFill>
                  <a:srgbClr val="000000"/>
                </a:solidFill>
                <a:latin typeface="+mj-ea"/>
              </a:rPr>
              <a:t>（简称神经网络，</a:t>
            </a:r>
            <a:r>
              <a:rPr lang="en-US" altLang="zh-CN" sz="2400" dirty="0">
                <a:solidFill>
                  <a:srgbClr val="000000"/>
                </a:solidFill>
                <a:latin typeface="+mj-ea"/>
              </a:rPr>
              <a:t>Neural Network</a:t>
            </a:r>
            <a:r>
              <a:rPr lang="zh-CN" altLang="en-US" sz="2400" dirty="0">
                <a:solidFill>
                  <a:srgbClr val="000000"/>
                </a:solidFill>
                <a:latin typeface="+mj-ea"/>
              </a:rPr>
              <a:t>）是模拟人脑思维方式的数学模型。</a:t>
            </a:r>
          </a:p>
          <a:p>
            <a:pPr>
              <a:lnSpc>
                <a:spcPct val="120000"/>
              </a:lnSpc>
              <a:spcBef>
                <a:spcPts val="300"/>
              </a:spcBef>
              <a:spcAft>
                <a:spcPts val="300"/>
              </a:spcAft>
              <a:defRPr/>
            </a:pPr>
            <a:r>
              <a:rPr lang="zh-CN" altLang="en-US" sz="2400" dirty="0">
                <a:solidFill>
                  <a:srgbClr val="000000"/>
                </a:solidFill>
                <a:latin typeface="+mj-ea"/>
              </a:rPr>
              <a:t>    </a:t>
            </a:r>
            <a:r>
              <a:rPr lang="zh-CN" altLang="en-US" sz="2400" dirty="0" smtClean="0">
                <a:solidFill>
                  <a:srgbClr val="000000"/>
                </a:solidFill>
                <a:latin typeface="+mj-ea"/>
              </a:rPr>
              <a:t>神经网络</a:t>
            </a:r>
            <a:r>
              <a:rPr lang="zh-CN" altLang="en-US" sz="2400" dirty="0">
                <a:solidFill>
                  <a:srgbClr val="000000"/>
                </a:solidFill>
                <a:latin typeface="+mj-ea"/>
              </a:rPr>
              <a:t>是在现代生物学研究人脑组织成果的基础上提出的</a:t>
            </a:r>
            <a:r>
              <a:rPr lang="zh-CN" altLang="en-US" sz="2400" dirty="0" smtClean="0">
                <a:solidFill>
                  <a:srgbClr val="000000"/>
                </a:solidFill>
                <a:latin typeface="+mj-ea"/>
              </a:rPr>
              <a:t>，是一种人类由于受到生物神经细胞结构启发而研究出的一种算法体系，用来</a:t>
            </a:r>
            <a:r>
              <a:rPr lang="zh-CN" altLang="en-US" sz="2400" dirty="0">
                <a:solidFill>
                  <a:srgbClr val="000000"/>
                </a:solidFill>
                <a:latin typeface="+mj-ea"/>
              </a:rPr>
              <a:t>模拟人类大脑神经网络的结构和行为。神经网络反映了人脑功能的基本特征，如并行信息处理、学习、联想、模式分类、记忆等。</a:t>
            </a:r>
            <a:endParaRPr lang="zh-CN" altLang="en-US" sz="2400" dirty="0">
              <a:latin typeface="+mj-ea"/>
            </a:endParaRPr>
          </a:p>
        </p:txBody>
      </p:sp>
    </p:spTree>
    <p:extLst>
      <p:ext uri="{BB962C8B-B14F-4D97-AF65-F5344CB8AC3E}">
        <p14:creationId xmlns:p14="http://schemas.microsoft.com/office/powerpoint/2010/main" val="339537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84389"/>
            <a:ext cx="1692275" cy="529772"/>
            <a:chOff x="0" y="284389"/>
            <a:chExt cx="1692275" cy="529772"/>
          </a:xfrm>
        </p:grpSpPr>
        <p:sp>
          <p:nvSpPr>
            <p:cNvPr id="3" name="矩形 2"/>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引言</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 name="矩形 4"/>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2</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6" name="直接连接符 5"/>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51520" y="1988840"/>
            <a:ext cx="8280400" cy="2308324"/>
          </a:xfrm>
          <a:prstGeom prst="rect">
            <a:avLst/>
          </a:prstGeom>
          <a:noFill/>
        </p:spPr>
        <p:txBody>
          <a:bodyPr wrap="square" rtlCol="0">
            <a:spAutoFit/>
          </a:bodyPr>
          <a:lstStyle/>
          <a:p>
            <a:pPr algn="just">
              <a:lnSpc>
                <a:spcPct val="120000"/>
              </a:lnSpc>
              <a:defRPr/>
            </a:pPr>
            <a:r>
              <a:rPr lang="en-US" altLang="zh-CN" sz="2400" dirty="0" smtClean="0">
                <a:solidFill>
                  <a:srgbClr val="000000"/>
                </a:solidFill>
                <a:latin typeface="+mj-ea"/>
              </a:rPr>
              <a:t>    20</a:t>
            </a:r>
            <a:r>
              <a:rPr lang="zh-CN" altLang="en-US" sz="2400" dirty="0">
                <a:solidFill>
                  <a:srgbClr val="000000"/>
                </a:solidFill>
                <a:latin typeface="+mj-ea"/>
              </a:rPr>
              <a:t>世纪</a:t>
            </a:r>
            <a:r>
              <a:rPr lang="en-US" altLang="zh-CN" sz="2400" dirty="0">
                <a:solidFill>
                  <a:srgbClr val="000000"/>
                </a:solidFill>
                <a:latin typeface="+mj-ea"/>
              </a:rPr>
              <a:t>80</a:t>
            </a:r>
            <a:r>
              <a:rPr lang="zh-CN" altLang="en-US" sz="2400" dirty="0">
                <a:solidFill>
                  <a:srgbClr val="000000"/>
                </a:solidFill>
                <a:latin typeface="+mj-ea"/>
              </a:rPr>
              <a:t>年代以来，人工神经网络（</a:t>
            </a:r>
            <a:r>
              <a:rPr lang="en-US" altLang="zh-CN" sz="2400" dirty="0">
                <a:solidFill>
                  <a:srgbClr val="000000"/>
                </a:solidFill>
                <a:latin typeface="+mj-ea"/>
              </a:rPr>
              <a:t>ANN</a:t>
            </a:r>
            <a:r>
              <a:rPr lang="zh-CN" altLang="en-US" sz="2400" dirty="0">
                <a:solidFill>
                  <a:srgbClr val="000000"/>
                </a:solidFill>
                <a:latin typeface="+mj-ea"/>
              </a:rPr>
              <a:t>，</a:t>
            </a:r>
            <a:r>
              <a:rPr lang="en-US" altLang="zh-CN" sz="2400" dirty="0">
                <a:solidFill>
                  <a:srgbClr val="000000"/>
                </a:solidFill>
                <a:latin typeface="+mj-ea"/>
              </a:rPr>
              <a:t>Artificial Neural Network</a:t>
            </a:r>
            <a:r>
              <a:rPr lang="zh-CN" altLang="en-US" sz="2400" dirty="0">
                <a:solidFill>
                  <a:srgbClr val="000000"/>
                </a:solidFill>
                <a:latin typeface="+mj-ea"/>
              </a:rPr>
              <a:t>）研究所取得的突破性进展。神经网络控制是将神经网络与控制理论相结合而发展起来的智能控制方法。它已成为智能控制的一个新的分支，为解决复杂的非线性、不确定、未知系统的控制问题开辟了新途径。</a:t>
            </a:r>
          </a:p>
        </p:txBody>
      </p:sp>
    </p:spTree>
    <p:extLst>
      <p:ext uri="{BB962C8B-B14F-4D97-AF65-F5344CB8AC3E}">
        <p14:creationId xmlns:p14="http://schemas.microsoft.com/office/powerpoint/2010/main" val="2934525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0" y="284389"/>
            <a:ext cx="1692275" cy="529772"/>
            <a:chOff x="0" y="284389"/>
            <a:chExt cx="1692275" cy="529772"/>
          </a:xfrm>
        </p:grpSpPr>
        <p:sp>
          <p:nvSpPr>
            <p:cNvPr id="38" name="矩形 37"/>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39" name="矩形 38"/>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0" name="矩形 39"/>
          <p:cNvSpPr/>
          <p:nvPr/>
        </p:nvSpPr>
        <p:spPr>
          <a:xfrm>
            <a:off x="32161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7F7F7F"/>
                </a:solidFill>
                <a:latin typeface="Arial" panose="020B0604020202020204" pitchFamily="34" charset="0"/>
                <a:ea typeface="微软雅黑" panose="020B0503020204020204" pitchFamily="34" charset="-122"/>
                <a:sym typeface="Arial" panose="020B0604020202020204" pitchFamily="34" charset="0"/>
              </a:rPr>
              <a:t>引言</a:t>
            </a:r>
            <a:endParaRPr lang="en-US" altLang="zh-CN" sz="2800" b="1" dirty="0" smtClean="0">
              <a:solidFill>
                <a:srgbClr val="7F7F7F"/>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400" dirty="0" smtClean="0">
                <a:solidFill>
                  <a:srgbClr val="7F7F7F"/>
                </a:solidFill>
                <a:latin typeface="Arial" panose="020B0604020202020204" pitchFamily="34" charset="0"/>
                <a:ea typeface="微软雅黑" panose="020B0503020204020204" pitchFamily="34" charset="-122"/>
                <a:sym typeface="Arial" panose="020B0604020202020204" pitchFamily="34" charset="0"/>
              </a:rPr>
              <a:t>Introduction</a:t>
            </a:r>
            <a:endParaRPr lang="zh-CN" altLang="en-US" sz="1400" dirty="0">
              <a:solidFill>
                <a:srgbClr val="7F7F7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1" name="组合 40"/>
          <p:cNvGrpSpPr>
            <a:grpSpLocks noChangeAspect="1"/>
          </p:cNvGrpSpPr>
          <p:nvPr/>
        </p:nvGrpSpPr>
        <p:grpSpPr>
          <a:xfrm>
            <a:off x="423676" y="1892754"/>
            <a:ext cx="1944000" cy="1944000"/>
            <a:chOff x="456294" y="1959430"/>
            <a:chExt cx="2148114" cy="2148114"/>
          </a:xfrm>
        </p:grpSpPr>
        <p:sp>
          <p:nvSpPr>
            <p:cNvPr id="42" name="椭圆 41"/>
            <p:cNvSpPr/>
            <p:nvPr/>
          </p:nvSpPr>
          <p:spPr>
            <a:xfrm>
              <a:off x="456294" y="1959430"/>
              <a:ext cx="2148114" cy="2148114"/>
            </a:xfrm>
            <a:prstGeom prst="ellipse">
              <a:avLst/>
            </a:prstGeom>
            <a:solidFill>
              <a:srgbClr val="7F7F7F"/>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7B8B9"/>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3" name="图片 42"/>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44" name="矩形 43"/>
          <p:cNvSpPr/>
          <p:nvPr/>
        </p:nvSpPr>
        <p:spPr>
          <a:xfrm>
            <a:off x="243916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0070C0"/>
                </a:solidFill>
                <a:latin typeface="Arial" panose="020B0604020202020204" pitchFamily="34" charset="0"/>
                <a:ea typeface="微软雅黑" panose="020B0503020204020204" pitchFamily="34" charset="-122"/>
                <a:sym typeface="Arial" panose="020B0604020202020204" pitchFamily="34" charset="0"/>
              </a:rPr>
              <a:t>原理</a:t>
            </a:r>
            <a:endParaRPr lang="en-US" altLang="zh-CN" sz="28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400"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Principle</a:t>
            </a:r>
            <a:endParaRPr lang="zh-CN" altLang="en-US" sz="1400"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5" name="组合 44"/>
          <p:cNvGrpSpPr>
            <a:grpSpLocks noChangeAspect="1"/>
          </p:cNvGrpSpPr>
          <p:nvPr/>
        </p:nvGrpSpPr>
        <p:grpSpPr>
          <a:xfrm>
            <a:off x="2541226" y="1892754"/>
            <a:ext cx="1944000" cy="1944000"/>
            <a:chOff x="2492224" y="1959430"/>
            <a:chExt cx="2148114" cy="2148114"/>
          </a:xfrm>
        </p:grpSpPr>
        <p:sp>
          <p:nvSpPr>
            <p:cNvPr id="46" name="椭圆 45"/>
            <p:cNvSpPr/>
            <p:nvPr/>
          </p:nvSpPr>
          <p:spPr>
            <a:xfrm>
              <a:off x="2492224" y="1959430"/>
              <a:ext cx="2148114" cy="2148114"/>
            </a:xfrm>
            <a:prstGeom prst="ellipse">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47" name="图片 4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876300" y="2326696"/>
              <a:ext cx="1379962" cy="1413582"/>
            </a:xfrm>
            <a:prstGeom prst="rect">
              <a:avLst/>
            </a:prstGeom>
          </p:spPr>
        </p:pic>
      </p:grpSp>
      <p:grpSp>
        <p:nvGrpSpPr>
          <p:cNvPr id="48" name="组合 47"/>
          <p:cNvGrpSpPr>
            <a:grpSpLocks noChangeAspect="1"/>
          </p:cNvGrpSpPr>
          <p:nvPr/>
        </p:nvGrpSpPr>
        <p:grpSpPr>
          <a:xfrm>
            <a:off x="6776325" y="1892754"/>
            <a:ext cx="1944000" cy="1944000"/>
            <a:chOff x="6564085" y="1959430"/>
            <a:chExt cx="2148114" cy="2148114"/>
          </a:xfrm>
        </p:grpSpPr>
        <p:sp>
          <p:nvSpPr>
            <p:cNvPr id="49" name="椭圆 48"/>
            <p:cNvSpPr/>
            <p:nvPr/>
          </p:nvSpPr>
          <p:spPr>
            <a:xfrm>
              <a:off x="6564085" y="1959430"/>
              <a:ext cx="2148114" cy="2148114"/>
            </a:xfrm>
            <a:prstGeom prst="ellipse">
              <a:avLst/>
            </a:prstGeom>
            <a:solidFill>
              <a:srgbClr val="7F7F7F"/>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50" name="组合 49"/>
            <p:cNvGrpSpPr/>
            <p:nvPr/>
          </p:nvGrpSpPr>
          <p:grpSpPr>
            <a:xfrm>
              <a:off x="7033174" y="2413982"/>
              <a:ext cx="1209936" cy="1239010"/>
              <a:chOff x="3598200" y="1732459"/>
              <a:chExt cx="1947600" cy="1994400"/>
            </a:xfrm>
          </p:grpSpPr>
          <p:sp>
            <p:nvSpPr>
              <p:cNvPr id="51" name="Freeform 5"/>
              <p:cNvSpPr>
                <a:spLocks/>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Freeform 6"/>
              <p:cNvSpPr>
                <a:spLocks/>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Freeform 7"/>
              <p:cNvSpPr>
                <a:spLocks/>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Freeform 8"/>
              <p:cNvSpPr>
                <a:spLocks/>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56" name="矩形 55"/>
          <p:cNvSpPr/>
          <p:nvPr/>
        </p:nvSpPr>
        <p:spPr>
          <a:xfrm>
            <a:off x="455671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7F7F7F"/>
                </a:solidFill>
                <a:latin typeface="Arial" panose="020B0604020202020204" pitchFamily="34" charset="0"/>
                <a:ea typeface="微软雅黑" panose="020B0503020204020204" pitchFamily="34" charset="-122"/>
                <a:sym typeface="Arial" panose="020B0604020202020204" pitchFamily="34" charset="0"/>
              </a:rPr>
              <a:t>分类</a:t>
            </a:r>
            <a:endParaRPr lang="en-US" altLang="zh-CN" sz="2800" b="1" dirty="0" smtClean="0">
              <a:solidFill>
                <a:srgbClr val="7F7F7F"/>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400" dirty="0" smtClean="0">
                <a:solidFill>
                  <a:srgbClr val="7F7F7F"/>
                </a:solidFill>
                <a:latin typeface="Arial" panose="020B0604020202020204" pitchFamily="34" charset="0"/>
                <a:ea typeface="微软雅黑" panose="020B0503020204020204" pitchFamily="34" charset="-122"/>
                <a:sym typeface="Arial" panose="020B0604020202020204" pitchFamily="34" charset="0"/>
              </a:rPr>
              <a:t>Classification</a:t>
            </a:r>
            <a:endParaRPr lang="zh-CN" altLang="en-US" sz="1400" dirty="0">
              <a:solidFill>
                <a:srgbClr val="7F7F7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7" name="组合 56"/>
          <p:cNvGrpSpPr>
            <a:grpSpLocks noChangeAspect="1"/>
          </p:cNvGrpSpPr>
          <p:nvPr/>
        </p:nvGrpSpPr>
        <p:grpSpPr>
          <a:xfrm>
            <a:off x="4658776" y="1892754"/>
            <a:ext cx="1944000" cy="1944000"/>
            <a:chOff x="4528154" y="1959430"/>
            <a:chExt cx="2148114" cy="2148114"/>
          </a:xfrm>
        </p:grpSpPr>
        <p:sp>
          <p:nvSpPr>
            <p:cNvPr id="58" name="椭圆 57"/>
            <p:cNvSpPr/>
            <p:nvPr/>
          </p:nvSpPr>
          <p:spPr>
            <a:xfrm>
              <a:off x="4528154" y="1959430"/>
              <a:ext cx="2148114" cy="2148114"/>
            </a:xfrm>
            <a:prstGeom prst="ellipse">
              <a:avLst/>
            </a:prstGeom>
            <a:solidFill>
              <a:srgbClr val="7F7F7F"/>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59" name="Group 4"/>
            <p:cNvGrpSpPr>
              <a:grpSpLocks noChangeAspect="1"/>
            </p:cNvGrpSpPr>
            <p:nvPr/>
          </p:nvGrpSpPr>
          <p:grpSpPr bwMode="auto">
            <a:xfrm>
              <a:off x="5033378" y="2342981"/>
              <a:ext cx="1137666" cy="1381012"/>
              <a:chOff x="2694" y="1931"/>
              <a:chExt cx="374" cy="454"/>
            </a:xfrm>
            <a:solidFill>
              <a:schemeClr val="bg1"/>
            </a:solidFill>
          </p:grpSpPr>
          <p:sp>
            <p:nvSpPr>
              <p:cNvPr id="60"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1" name="Freeform 6"/>
              <p:cNvSpPr>
                <a:spLocks/>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2" name="Freeform 7"/>
              <p:cNvSpPr>
                <a:spLocks/>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3" name="Freeform 8"/>
              <p:cNvSpPr>
                <a:spLocks/>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4" name="Freeform 9"/>
              <p:cNvSpPr>
                <a:spLocks/>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5" name="Freeform 10"/>
              <p:cNvSpPr>
                <a:spLocks/>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6" name="Freeform 11"/>
              <p:cNvSpPr>
                <a:spLocks/>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67" name="矩形 66"/>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矩形 67"/>
          <p:cNvSpPr/>
          <p:nvPr/>
        </p:nvSpPr>
        <p:spPr>
          <a:xfrm>
            <a:off x="6673484"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7F7F7F"/>
                </a:solidFill>
                <a:latin typeface="Arial" panose="020B0604020202020204" pitchFamily="34" charset="0"/>
                <a:ea typeface="微软雅黑" panose="020B0503020204020204" pitchFamily="34" charset="-122"/>
                <a:sym typeface="Arial" panose="020B0604020202020204" pitchFamily="34" charset="0"/>
              </a:rPr>
              <a:t>算法</a:t>
            </a:r>
            <a:endParaRPr lang="zh-CN" altLang="en-US" sz="2800" b="1" dirty="0">
              <a:solidFill>
                <a:srgbClr val="7F7F7F"/>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400" dirty="0" smtClean="0">
                <a:solidFill>
                  <a:srgbClr val="7F7F7F"/>
                </a:solidFill>
                <a:latin typeface="Arial" panose="020B0604020202020204" pitchFamily="34" charset="0"/>
                <a:ea typeface="微软雅黑" panose="020B0503020204020204" pitchFamily="34" charset="-122"/>
                <a:sym typeface="Arial" panose="020B0604020202020204" pitchFamily="34" charset="0"/>
              </a:rPr>
              <a:t>Algorithm</a:t>
            </a:r>
            <a:endParaRPr lang="en-US" altLang="zh-CN" sz="1400" dirty="0">
              <a:solidFill>
                <a:srgbClr val="7F7F7F"/>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18336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wipe(right)">
                                      <p:cBhvr>
                                        <p:cTn id="10" dur="500"/>
                                        <p:tgtEl>
                                          <p:spTgt spid="67"/>
                                        </p:tgtEl>
                                      </p:cBhvr>
                                    </p:animEffect>
                                  </p:childTnLst>
                                </p:cTn>
                              </p:par>
                              <p:par>
                                <p:cTn id="11" presetID="23" presetClass="entr" presetSubtype="528" fill="hold" nodeType="withEffect">
                                  <p:stCondLst>
                                    <p:cond delay="250"/>
                                  </p:stCondLst>
                                  <p:childTnLst>
                                    <p:set>
                                      <p:cBhvr>
                                        <p:cTn id="12" dur="1" fill="hold">
                                          <p:stCondLst>
                                            <p:cond delay="0"/>
                                          </p:stCondLst>
                                        </p:cTn>
                                        <p:tgtEl>
                                          <p:spTgt spid="41"/>
                                        </p:tgtEl>
                                        <p:attrNameLst>
                                          <p:attrName>style.visibility</p:attrName>
                                        </p:attrNameLst>
                                      </p:cBhvr>
                                      <p:to>
                                        <p:strVal val="visible"/>
                                      </p:to>
                                    </p:set>
                                    <p:anim calcmode="lin" valueType="num">
                                      <p:cBhvr>
                                        <p:cTn id="13" dur="500" fill="hold"/>
                                        <p:tgtEl>
                                          <p:spTgt spid="41"/>
                                        </p:tgtEl>
                                        <p:attrNameLst>
                                          <p:attrName>ppt_w</p:attrName>
                                        </p:attrNameLst>
                                      </p:cBhvr>
                                      <p:tavLst>
                                        <p:tav tm="0">
                                          <p:val>
                                            <p:fltVal val="0"/>
                                          </p:val>
                                        </p:tav>
                                        <p:tav tm="100000">
                                          <p:val>
                                            <p:strVal val="#ppt_w"/>
                                          </p:val>
                                        </p:tav>
                                      </p:tavLst>
                                    </p:anim>
                                    <p:anim calcmode="lin" valueType="num">
                                      <p:cBhvr>
                                        <p:cTn id="14" dur="500" fill="hold"/>
                                        <p:tgtEl>
                                          <p:spTgt spid="41"/>
                                        </p:tgtEl>
                                        <p:attrNameLst>
                                          <p:attrName>ppt_h</p:attrName>
                                        </p:attrNameLst>
                                      </p:cBhvr>
                                      <p:tavLst>
                                        <p:tav tm="0">
                                          <p:val>
                                            <p:fltVal val="0"/>
                                          </p:val>
                                        </p:tav>
                                        <p:tav tm="100000">
                                          <p:val>
                                            <p:strVal val="#ppt_h"/>
                                          </p:val>
                                        </p:tav>
                                      </p:tavLst>
                                    </p:anim>
                                    <p:anim calcmode="lin" valueType="num">
                                      <p:cBhvr>
                                        <p:cTn id="15" dur="500" fill="hold"/>
                                        <p:tgtEl>
                                          <p:spTgt spid="41"/>
                                        </p:tgtEl>
                                        <p:attrNameLst>
                                          <p:attrName>ppt_x</p:attrName>
                                        </p:attrNameLst>
                                      </p:cBhvr>
                                      <p:tavLst>
                                        <p:tav tm="0">
                                          <p:val>
                                            <p:fltVal val="0.5"/>
                                          </p:val>
                                        </p:tav>
                                        <p:tav tm="100000">
                                          <p:val>
                                            <p:strVal val="#ppt_x"/>
                                          </p:val>
                                        </p:tav>
                                      </p:tavLst>
                                    </p:anim>
                                    <p:anim calcmode="lin" valueType="num">
                                      <p:cBhvr>
                                        <p:cTn id="16" dur="500" fill="hold"/>
                                        <p:tgtEl>
                                          <p:spTgt spid="41"/>
                                        </p:tgtEl>
                                        <p:attrNameLst>
                                          <p:attrName>ppt_y</p:attrName>
                                        </p:attrNameLst>
                                      </p:cBhvr>
                                      <p:tavLst>
                                        <p:tav tm="0">
                                          <p:val>
                                            <p:fltVal val="0.5"/>
                                          </p:val>
                                        </p:tav>
                                        <p:tav tm="100000">
                                          <p:val>
                                            <p:strVal val="#ppt_y"/>
                                          </p:val>
                                        </p:tav>
                                      </p:tavLst>
                                    </p:anim>
                                  </p:childTnLst>
                                </p:cTn>
                              </p:par>
                              <p:par>
                                <p:cTn id="17" presetID="23" presetClass="entr" presetSubtype="528" fill="hold" nodeType="withEffect">
                                  <p:stCondLst>
                                    <p:cond delay="350"/>
                                  </p:stCondLst>
                                  <p:childTnLst>
                                    <p:set>
                                      <p:cBhvr>
                                        <p:cTn id="18" dur="1" fill="hold">
                                          <p:stCondLst>
                                            <p:cond delay="0"/>
                                          </p:stCondLst>
                                        </p:cTn>
                                        <p:tgtEl>
                                          <p:spTgt spid="45"/>
                                        </p:tgtEl>
                                        <p:attrNameLst>
                                          <p:attrName>style.visibility</p:attrName>
                                        </p:attrNameLst>
                                      </p:cBhvr>
                                      <p:to>
                                        <p:strVal val="visible"/>
                                      </p:to>
                                    </p:set>
                                    <p:anim calcmode="lin" valueType="num">
                                      <p:cBhvr>
                                        <p:cTn id="19" dur="500" fill="hold"/>
                                        <p:tgtEl>
                                          <p:spTgt spid="45"/>
                                        </p:tgtEl>
                                        <p:attrNameLst>
                                          <p:attrName>ppt_w</p:attrName>
                                        </p:attrNameLst>
                                      </p:cBhvr>
                                      <p:tavLst>
                                        <p:tav tm="0">
                                          <p:val>
                                            <p:fltVal val="0"/>
                                          </p:val>
                                        </p:tav>
                                        <p:tav tm="100000">
                                          <p:val>
                                            <p:strVal val="#ppt_w"/>
                                          </p:val>
                                        </p:tav>
                                      </p:tavLst>
                                    </p:anim>
                                    <p:anim calcmode="lin" valueType="num">
                                      <p:cBhvr>
                                        <p:cTn id="20" dur="500" fill="hold"/>
                                        <p:tgtEl>
                                          <p:spTgt spid="45"/>
                                        </p:tgtEl>
                                        <p:attrNameLst>
                                          <p:attrName>ppt_h</p:attrName>
                                        </p:attrNameLst>
                                      </p:cBhvr>
                                      <p:tavLst>
                                        <p:tav tm="0">
                                          <p:val>
                                            <p:fltVal val="0"/>
                                          </p:val>
                                        </p:tav>
                                        <p:tav tm="100000">
                                          <p:val>
                                            <p:strVal val="#ppt_h"/>
                                          </p:val>
                                        </p:tav>
                                      </p:tavLst>
                                    </p:anim>
                                    <p:anim calcmode="lin" valueType="num">
                                      <p:cBhvr>
                                        <p:cTn id="21" dur="500" fill="hold"/>
                                        <p:tgtEl>
                                          <p:spTgt spid="45"/>
                                        </p:tgtEl>
                                        <p:attrNameLst>
                                          <p:attrName>ppt_x</p:attrName>
                                        </p:attrNameLst>
                                      </p:cBhvr>
                                      <p:tavLst>
                                        <p:tav tm="0">
                                          <p:val>
                                            <p:fltVal val="0.5"/>
                                          </p:val>
                                        </p:tav>
                                        <p:tav tm="100000">
                                          <p:val>
                                            <p:strVal val="#ppt_x"/>
                                          </p:val>
                                        </p:tav>
                                      </p:tavLst>
                                    </p:anim>
                                    <p:anim calcmode="lin" valueType="num">
                                      <p:cBhvr>
                                        <p:cTn id="22" dur="500" fill="hold"/>
                                        <p:tgtEl>
                                          <p:spTgt spid="45"/>
                                        </p:tgtEl>
                                        <p:attrNameLst>
                                          <p:attrName>ppt_y</p:attrName>
                                        </p:attrNameLst>
                                      </p:cBhvr>
                                      <p:tavLst>
                                        <p:tav tm="0">
                                          <p:val>
                                            <p:fltVal val="0.5"/>
                                          </p:val>
                                        </p:tav>
                                        <p:tav tm="100000">
                                          <p:val>
                                            <p:strVal val="#ppt_y"/>
                                          </p:val>
                                        </p:tav>
                                      </p:tavLst>
                                    </p:anim>
                                  </p:childTnLst>
                                </p:cTn>
                              </p:par>
                              <p:par>
                                <p:cTn id="23" presetID="23" presetClass="entr" presetSubtype="528" fill="hold" nodeType="withEffect">
                                  <p:stCondLst>
                                    <p:cond delay="450"/>
                                  </p:stCondLst>
                                  <p:childTnLst>
                                    <p:set>
                                      <p:cBhvr>
                                        <p:cTn id="24" dur="1" fill="hold">
                                          <p:stCondLst>
                                            <p:cond delay="0"/>
                                          </p:stCondLst>
                                        </p:cTn>
                                        <p:tgtEl>
                                          <p:spTgt spid="57"/>
                                        </p:tgtEl>
                                        <p:attrNameLst>
                                          <p:attrName>style.visibility</p:attrName>
                                        </p:attrNameLst>
                                      </p:cBhvr>
                                      <p:to>
                                        <p:strVal val="visible"/>
                                      </p:to>
                                    </p:set>
                                    <p:anim calcmode="lin" valueType="num">
                                      <p:cBhvr>
                                        <p:cTn id="25" dur="500" fill="hold"/>
                                        <p:tgtEl>
                                          <p:spTgt spid="57"/>
                                        </p:tgtEl>
                                        <p:attrNameLst>
                                          <p:attrName>ppt_w</p:attrName>
                                        </p:attrNameLst>
                                      </p:cBhvr>
                                      <p:tavLst>
                                        <p:tav tm="0">
                                          <p:val>
                                            <p:fltVal val="0"/>
                                          </p:val>
                                        </p:tav>
                                        <p:tav tm="100000">
                                          <p:val>
                                            <p:strVal val="#ppt_w"/>
                                          </p:val>
                                        </p:tav>
                                      </p:tavLst>
                                    </p:anim>
                                    <p:anim calcmode="lin" valueType="num">
                                      <p:cBhvr>
                                        <p:cTn id="26" dur="500" fill="hold"/>
                                        <p:tgtEl>
                                          <p:spTgt spid="57"/>
                                        </p:tgtEl>
                                        <p:attrNameLst>
                                          <p:attrName>ppt_h</p:attrName>
                                        </p:attrNameLst>
                                      </p:cBhvr>
                                      <p:tavLst>
                                        <p:tav tm="0">
                                          <p:val>
                                            <p:fltVal val="0"/>
                                          </p:val>
                                        </p:tav>
                                        <p:tav tm="100000">
                                          <p:val>
                                            <p:strVal val="#ppt_h"/>
                                          </p:val>
                                        </p:tav>
                                      </p:tavLst>
                                    </p:anim>
                                    <p:anim calcmode="lin" valueType="num">
                                      <p:cBhvr>
                                        <p:cTn id="27" dur="500" fill="hold"/>
                                        <p:tgtEl>
                                          <p:spTgt spid="57"/>
                                        </p:tgtEl>
                                        <p:attrNameLst>
                                          <p:attrName>ppt_x</p:attrName>
                                        </p:attrNameLst>
                                      </p:cBhvr>
                                      <p:tavLst>
                                        <p:tav tm="0">
                                          <p:val>
                                            <p:fltVal val="0.5"/>
                                          </p:val>
                                        </p:tav>
                                        <p:tav tm="100000">
                                          <p:val>
                                            <p:strVal val="#ppt_x"/>
                                          </p:val>
                                        </p:tav>
                                      </p:tavLst>
                                    </p:anim>
                                    <p:anim calcmode="lin" valueType="num">
                                      <p:cBhvr>
                                        <p:cTn id="28" dur="500" fill="hold"/>
                                        <p:tgtEl>
                                          <p:spTgt spid="57"/>
                                        </p:tgtEl>
                                        <p:attrNameLst>
                                          <p:attrName>ppt_y</p:attrName>
                                        </p:attrNameLst>
                                      </p:cBhvr>
                                      <p:tavLst>
                                        <p:tav tm="0">
                                          <p:val>
                                            <p:fltVal val="0.5"/>
                                          </p:val>
                                        </p:tav>
                                        <p:tav tm="100000">
                                          <p:val>
                                            <p:strVal val="#ppt_y"/>
                                          </p:val>
                                        </p:tav>
                                      </p:tavLst>
                                    </p:anim>
                                  </p:childTnLst>
                                </p:cTn>
                              </p:par>
                              <p:par>
                                <p:cTn id="29" presetID="23" presetClass="entr" presetSubtype="528" fill="hold" nodeType="withEffect">
                                  <p:stCondLst>
                                    <p:cond delay="550"/>
                                  </p:stCondLst>
                                  <p:childTnLst>
                                    <p:set>
                                      <p:cBhvr>
                                        <p:cTn id="30" dur="1" fill="hold">
                                          <p:stCondLst>
                                            <p:cond delay="0"/>
                                          </p:stCondLst>
                                        </p:cTn>
                                        <p:tgtEl>
                                          <p:spTgt spid="48"/>
                                        </p:tgtEl>
                                        <p:attrNameLst>
                                          <p:attrName>style.visibility</p:attrName>
                                        </p:attrNameLst>
                                      </p:cBhvr>
                                      <p:to>
                                        <p:strVal val="visible"/>
                                      </p:to>
                                    </p:set>
                                    <p:anim calcmode="lin" valueType="num">
                                      <p:cBhvr>
                                        <p:cTn id="31" dur="500" fill="hold"/>
                                        <p:tgtEl>
                                          <p:spTgt spid="48"/>
                                        </p:tgtEl>
                                        <p:attrNameLst>
                                          <p:attrName>ppt_w</p:attrName>
                                        </p:attrNameLst>
                                      </p:cBhvr>
                                      <p:tavLst>
                                        <p:tav tm="0">
                                          <p:val>
                                            <p:fltVal val="0"/>
                                          </p:val>
                                        </p:tav>
                                        <p:tav tm="100000">
                                          <p:val>
                                            <p:strVal val="#ppt_w"/>
                                          </p:val>
                                        </p:tav>
                                      </p:tavLst>
                                    </p:anim>
                                    <p:anim calcmode="lin" valueType="num">
                                      <p:cBhvr>
                                        <p:cTn id="32" dur="500" fill="hold"/>
                                        <p:tgtEl>
                                          <p:spTgt spid="48"/>
                                        </p:tgtEl>
                                        <p:attrNameLst>
                                          <p:attrName>ppt_h</p:attrName>
                                        </p:attrNameLst>
                                      </p:cBhvr>
                                      <p:tavLst>
                                        <p:tav tm="0">
                                          <p:val>
                                            <p:fltVal val="0"/>
                                          </p:val>
                                        </p:tav>
                                        <p:tav tm="100000">
                                          <p:val>
                                            <p:strVal val="#ppt_h"/>
                                          </p:val>
                                        </p:tav>
                                      </p:tavLst>
                                    </p:anim>
                                    <p:anim calcmode="lin" valueType="num">
                                      <p:cBhvr>
                                        <p:cTn id="33" dur="500" fill="hold"/>
                                        <p:tgtEl>
                                          <p:spTgt spid="48"/>
                                        </p:tgtEl>
                                        <p:attrNameLst>
                                          <p:attrName>ppt_x</p:attrName>
                                        </p:attrNameLst>
                                      </p:cBhvr>
                                      <p:tavLst>
                                        <p:tav tm="0">
                                          <p:val>
                                            <p:fltVal val="0.5"/>
                                          </p:val>
                                        </p:tav>
                                        <p:tav tm="100000">
                                          <p:val>
                                            <p:strVal val="#ppt_x"/>
                                          </p:val>
                                        </p:tav>
                                      </p:tavLst>
                                    </p:anim>
                                    <p:anim calcmode="lin" valueType="num">
                                      <p:cBhvr>
                                        <p:cTn id="34" dur="500" fill="hold"/>
                                        <p:tgtEl>
                                          <p:spTgt spid="48"/>
                                        </p:tgtEl>
                                        <p:attrNameLst>
                                          <p:attrName>ppt_y</p:attrName>
                                        </p:attrNameLst>
                                      </p:cBhvr>
                                      <p:tavLst>
                                        <p:tav tm="0">
                                          <p:val>
                                            <p:fltVal val="0.5"/>
                                          </p:val>
                                        </p:tav>
                                        <p:tav tm="100000">
                                          <p:val>
                                            <p:strVal val="#ppt_y"/>
                                          </p:val>
                                        </p:tav>
                                      </p:tavLst>
                                    </p:anim>
                                  </p:childTnLst>
                                </p:cTn>
                              </p:par>
                              <p:par>
                                <p:cTn id="35" presetID="42" presetClass="entr" presetSubtype="0" fill="hold" grpId="0" nodeType="withEffect">
                                  <p:stCondLst>
                                    <p:cond delay="25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anim calcmode="lin" valueType="num">
                                      <p:cBhvr>
                                        <p:cTn id="38" dur="500" fill="hold"/>
                                        <p:tgtEl>
                                          <p:spTgt spid="40"/>
                                        </p:tgtEl>
                                        <p:attrNameLst>
                                          <p:attrName>ppt_x</p:attrName>
                                        </p:attrNameLst>
                                      </p:cBhvr>
                                      <p:tavLst>
                                        <p:tav tm="0">
                                          <p:val>
                                            <p:strVal val="#ppt_x"/>
                                          </p:val>
                                        </p:tav>
                                        <p:tav tm="100000">
                                          <p:val>
                                            <p:strVal val="#ppt_x"/>
                                          </p:val>
                                        </p:tav>
                                      </p:tavLst>
                                    </p:anim>
                                    <p:anim calcmode="lin" valueType="num">
                                      <p:cBhvr>
                                        <p:cTn id="39" dur="500" fill="hold"/>
                                        <p:tgtEl>
                                          <p:spTgt spid="4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35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500"/>
                                        <p:tgtEl>
                                          <p:spTgt spid="44"/>
                                        </p:tgtEl>
                                      </p:cBhvr>
                                    </p:animEffect>
                                    <p:anim calcmode="lin" valueType="num">
                                      <p:cBhvr>
                                        <p:cTn id="43" dur="500" fill="hold"/>
                                        <p:tgtEl>
                                          <p:spTgt spid="44"/>
                                        </p:tgtEl>
                                        <p:attrNameLst>
                                          <p:attrName>ppt_x</p:attrName>
                                        </p:attrNameLst>
                                      </p:cBhvr>
                                      <p:tavLst>
                                        <p:tav tm="0">
                                          <p:val>
                                            <p:strVal val="#ppt_x"/>
                                          </p:val>
                                        </p:tav>
                                        <p:tav tm="100000">
                                          <p:val>
                                            <p:strVal val="#ppt_x"/>
                                          </p:val>
                                        </p:tav>
                                      </p:tavLst>
                                    </p:anim>
                                    <p:anim calcmode="lin" valueType="num">
                                      <p:cBhvr>
                                        <p:cTn id="44" dur="500" fill="hold"/>
                                        <p:tgtEl>
                                          <p:spTgt spid="4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450"/>
                                  </p:stCondLst>
                                  <p:childTnLst>
                                    <p:set>
                                      <p:cBhvr>
                                        <p:cTn id="46" dur="1" fill="hold">
                                          <p:stCondLst>
                                            <p:cond delay="0"/>
                                          </p:stCondLst>
                                        </p:cTn>
                                        <p:tgtEl>
                                          <p:spTgt spid="56"/>
                                        </p:tgtEl>
                                        <p:attrNameLst>
                                          <p:attrName>style.visibility</p:attrName>
                                        </p:attrNameLst>
                                      </p:cBhvr>
                                      <p:to>
                                        <p:strVal val="visible"/>
                                      </p:to>
                                    </p:set>
                                    <p:animEffect transition="in" filter="fade">
                                      <p:cBhvr>
                                        <p:cTn id="47" dur="500"/>
                                        <p:tgtEl>
                                          <p:spTgt spid="56"/>
                                        </p:tgtEl>
                                      </p:cBhvr>
                                    </p:animEffect>
                                    <p:anim calcmode="lin" valueType="num">
                                      <p:cBhvr>
                                        <p:cTn id="48" dur="500" fill="hold"/>
                                        <p:tgtEl>
                                          <p:spTgt spid="56"/>
                                        </p:tgtEl>
                                        <p:attrNameLst>
                                          <p:attrName>ppt_x</p:attrName>
                                        </p:attrNameLst>
                                      </p:cBhvr>
                                      <p:tavLst>
                                        <p:tav tm="0">
                                          <p:val>
                                            <p:strVal val="#ppt_x"/>
                                          </p:val>
                                        </p:tav>
                                        <p:tav tm="100000">
                                          <p:val>
                                            <p:strVal val="#ppt_x"/>
                                          </p:val>
                                        </p:tav>
                                      </p:tavLst>
                                    </p:anim>
                                    <p:anim calcmode="lin" valueType="num">
                                      <p:cBhvr>
                                        <p:cTn id="49" dur="500" fill="hold"/>
                                        <p:tgtEl>
                                          <p:spTgt spid="5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450"/>
                                  </p:stCondLst>
                                  <p:childTnLst>
                                    <p:set>
                                      <p:cBhvr>
                                        <p:cTn id="51" dur="1" fill="hold">
                                          <p:stCondLst>
                                            <p:cond delay="0"/>
                                          </p:stCondLst>
                                        </p:cTn>
                                        <p:tgtEl>
                                          <p:spTgt spid="68"/>
                                        </p:tgtEl>
                                        <p:attrNameLst>
                                          <p:attrName>style.visibility</p:attrName>
                                        </p:attrNameLst>
                                      </p:cBhvr>
                                      <p:to>
                                        <p:strVal val="visible"/>
                                      </p:to>
                                    </p:set>
                                    <p:animEffect transition="in" filter="fade">
                                      <p:cBhvr>
                                        <p:cTn id="52" dur="500"/>
                                        <p:tgtEl>
                                          <p:spTgt spid="68"/>
                                        </p:tgtEl>
                                      </p:cBhvr>
                                    </p:animEffect>
                                    <p:anim calcmode="lin" valueType="num">
                                      <p:cBhvr>
                                        <p:cTn id="53" dur="500" fill="hold"/>
                                        <p:tgtEl>
                                          <p:spTgt spid="68"/>
                                        </p:tgtEl>
                                        <p:attrNameLst>
                                          <p:attrName>ppt_x</p:attrName>
                                        </p:attrNameLst>
                                      </p:cBhvr>
                                      <p:tavLst>
                                        <p:tav tm="0">
                                          <p:val>
                                            <p:strVal val="#ppt_x"/>
                                          </p:val>
                                        </p:tav>
                                        <p:tav tm="100000">
                                          <p:val>
                                            <p:strVal val="#ppt_x"/>
                                          </p:val>
                                        </p:tav>
                                      </p:tavLst>
                                    </p:anim>
                                    <p:anim calcmode="lin" valueType="num">
                                      <p:cBhvr>
                                        <p:cTn id="54" dur="500" fill="hold"/>
                                        <p:tgtEl>
                                          <p:spTgt spid="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4" grpId="0"/>
      <p:bldP spid="56" grpId="0"/>
      <p:bldP spid="67" grpId="0" animBg="1"/>
      <p:bldP spid="6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284389"/>
            <a:ext cx="1692275" cy="529772"/>
            <a:chOff x="0" y="284389"/>
            <a:chExt cx="1692275" cy="529772"/>
          </a:xfrm>
        </p:grpSpPr>
        <p:sp>
          <p:nvSpPr>
            <p:cNvPr id="5" name="矩形 4"/>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原理</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矩形 5"/>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 name="矩形 6"/>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3</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8" name="直接连接符 7"/>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79512" y="1844824"/>
            <a:ext cx="8280400" cy="2308324"/>
          </a:xfrm>
          <a:prstGeom prst="rect">
            <a:avLst/>
          </a:prstGeom>
          <a:noFill/>
        </p:spPr>
        <p:txBody>
          <a:bodyPr wrap="square" rtlCol="0">
            <a:spAutoFit/>
          </a:bodyPr>
          <a:lstStyle/>
          <a:p>
            <a:pPr algn="just">
              <a:lnSpc>
                <a:spcPct val="120000"/>
              </a:lnSpc>
              <a:defRPr/>
            </a:pPr>
            <a:r>
              <a:rPr lang="zh-CN" altLang="en-US" sz="2400" dirty="0" smtClean="0">
                <a:solidFill>
                  <a:srgbClr val="000000"/>
                </a:solidFill>
                <a:latin typeface="+mj-ea"/>
              </a:rPr>
              <a:t>    神经生理学</a:t>
            </a:r>
            <a:r>
              <a:rPr lang="zh-CN" altLang="en-US" sz="2400" dirty="0">
                <a:solidFill>
                  <a:srgbClr val="000000"/>
                </a:solidFill>
                <a:latin typeface="+mj-ea"/>
              </a:rPr>
              <a:t>和神经解剖学的研究表明，人脑极其复杂，由一千多亿个神经元交织在一起的网状结构构成，其中大脑皮层约</a:t>
            </a:r>
            <a:r>
              <a:rPr lang="en-US" altLang="zh-CN" sz="2400" dirty="0">
                <a:solidFill>
                  <a:srgbClr val="000000"/>
                </a:solidFill>
                <a:latin typeface="+mj-ea"/>
              </a:rPr>
              <a:t>140</a:t>
            </a:r>
            <a:r>
              <a:rPr lang="zh-CN" altLang="en-US" sz="2400" dirty="0">
                <a:solidFill>
                  <a:srgbClr val="000000"/>
                </a:solidFill>
                <a:latin typeface="+mj-ea"/>
              </a:rPr>
              <a:t>亿个神经元，小脑皮层约</a:t>
            </a:r>
            <a:r>
              <a:rPr lang="en-US" altLang="zh-CN" sz="2400" dirty="0">
                <a:solidFill>
                  <a:srgbClr val="000000"/>
                </a:solidFill>
                <a:latin typeface="+mj-ea"/>
              </a:rPr>
              <a:t>1000</a:t>
            </a:r>
            <a:r>
              <a:rPr lang="zh-CN" altLang="en-US" sz="2400" dirty="0">
                <a:solidFill>
                  <a:srgbClr val="000000"/>
                </a:solidFill>
                <a:latin typeface="+mj-ea"/>
              </a:rPr>
              <a:t>亿个神经元。</a:t>
            </a:r>
          </a:p>
          <a:p>
            <a:pPr algn="just">
              <a:lnSpc>
                <a:spcPct val="120000"/>
              </a:lnSpc>
              <a:defRPr/>
            </a:pPr>
            <a:r>
              <a:rPr lang="zh-CN" altLang="en-US" sz="2400" dirty="0">
                <a:solidFill>
                  <a:srgbClr val="000000"/>
                </a:solidFill>
                <a:latin typeface="+mj-ea"/>
              </a:rPr>
              <a:t>   </a:t>
            </a:r>
            <a:r>
              <a:rPr lang="zh-CN" altLang="en-US" sz="2400" dirty="0" smtClean="0">
                <a:solidFill>
                  <a:srgbClr val="000000"/>
                </a:solidFill>
                <a:latin typeface="+mj-ea"/>
              </a:rPr>
              <a:t> 这就是为什么人脑</a:t>
            </a:r>
            <a:r>
              <a:rPr lang="zh-CN" altLang="en-US" sz="2400" dirty="0">
                <a:solidFill>
                  <a:srgbClr val="000000"/>
                </a:solidFill>
                <a:latin typeface="+mj-ea"/>
              </a:rPr>
              <a:t>能完成智能、思维等高级活动，为了能利用数学模型来模拟人脑的活动，导致了神经网络的研究。</a:t>
            </a:r>
          </a:p>
        </p:txBody>
      </p:sp>
    </p:spTree>
    <p:extLst>
      <p:ext uri="{BB962C8B-B14F-4D97-AF65-F5344CB8AC3E}">
        <p14:creationId xmlns:p14="http://schemas.microsoft.com/office/powerpoint/2010/main" val="2367316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4</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 name="组合 3"/>
          <p:cNvGrpSpPr/>
          <p:nvPr/>
        </p:nvGrpSpPr>
        <p:grpSpPr>
          <a:xfrm>
            <a:off x="0" y="284389"/>
            <a:ext cx="1692275" cy="529772"/>
            <a:chOff x="0" y="284389"/>
            <a:chExt cx="1692275" cy="529772"/>
          </a:xfrm>
        </p:grpSpPr>
        <p:sp>
          <p:nvSpPr>
            <p:cNvPr id="5" name="矩形 4"/>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原理</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矩形 5"/>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7" name="直接连接符 6"/>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23528" y="1628800"/>
            <a:ext cx="8133985" cy="5853910"/>
          </a:xfrm>
          <a:prstGeom prst="rect">
            <a:avLst/>
          </a:prstGeom>
          <a:noFill/>
        </p:spPr>
        <p:txBody>
          <a:bodyPr wrap="square" rtlCol="0">
            <a:spAutoFit/>
          </a:bodyPr>
          <a:lstStyle/>
          <a:p>
            <a:pPr algn="just" eaLnBrk="1" hangingPunct="1">
              <a:lnSpc>
                <a:spcPct val="120000"/>
              </a:lnSpc>
              <a:defRPr/>
            </a:pPr>
            <a:r>
              <a:rPr lang="zh-CN" altLang="en-US" sz="2400" dirty="0" smtClean="0">
                <a:solidFill>
                  <a:srgbClr val="000000"/>
                </a:solidFill>
                <a:latin typeface="+mj-ea"/>
              </a:rPr>
              <a:t>    神经系统</a:t>
            </a:r>
            <a:r>
              <a:rPr lang="zh-CN" altLang="en-US" sz="2400" dirty="0">
                <a:solidFill>
                  <a:srgbClr val="000000"/>
                </a:solidFill>
                <a:latin typeface="+mj-ea"/>
              </a:rPr>
              <a:t>的基本构造是神经元</a:t>
            </a:r>
            <a:r>
              <a:rPr lang="en-US" altLang="zh-CN" sz="2400" dirty="0">
                <a:solidFill>
                  <a:srgbClr val="000000"/>
                </a:solidFill>
                <a:latin typeface="+mj-ea"/>
              </a:rPr>
              <a:t>(</a:t>
            </a:r>
            <a:r>
              <a:rPr lang="zh-CN" altLang="en-US" sz="2400" dirty="0">
                <a:solidFill>
                  <a:srgbClr val="000000"/>
                </a:solidFill>
                <a:latin typeface="+mj-ea"/>
              </a:rPr>
              <a:t>神经细胞</a:t>
            </a:r>
            <a:r>
              <a:rPr lang="en-US" altLang="zh-CN" sz="2400" dirty="0">
                <a:solidFill>
                  <a:srgbClr val="000000"/>
                </a:solidFill>
                <a:latin typeface="+mj-ea"/>
              </a:rPr>
              <a:t>)</a:t>
            </a:r>
            <a:r>
              <a:rPr lang="zh-CN" altLang="en-US" sz="2400" dirty="0">
                <a:solidFill>
                  <a:srgbClr val="000000"/>
                </a:solidFill>
                <a:latin typeface="+mj-ea"/>
              </a:rPr>
              <a:t>，它是处理人体内各部分之间相互信息传递的基本单元。</a:t>
            </a:r>
          </a:p>
          <a:p>
            <a:pPr algn="just" eaLnBrk="1" hangingPunct="1">
              <a:lnSpc>
                <a:spcPct val="120000"/>
              </a:lnSpc>
              <a:defRPr/>
            </a:pPr>
            <a:r>
              <a:rPr lang="zh-CN" altLang="en-US" sz="2400" dirty="0">
                <a:solidFill>
                  <a:srgbClr val="000000"/>
                </a:solidFill>
                <a:latin typeface="+mj-ea"/>
              </a:rPr>
              <a:t>    每个神经元都由一个细胞体，一个连接其他神经元的轴突和一些向外伸出的其它较短分支</a:t>
            </a:r>
            <a:r>
              <a:rPr lang="en-US" altLang="zh-CN" sz="2400" dirty="0">
                <a:solidFill>
                  <a:srgbClr val="000000"/>
                </a:solidFill>
                <a:latin typeface="+mj-ea"/>
              </a:rPr>
              <a:t>—</a:t>
            </a:r>
            <a:r>
              <a:rPr lang="zh-CN" altLang="en-US" sz="2400" dirty="0">
                <a:solidFill>
                  <a:srgbClr val="000000"/>
                </a:solidFill>
                <a:latin typeface="+mj-ea"/>
              </a:rPr>
              <a:t>树突组成。</a:t>
            </a:r>
            <a:endParaRPr lang="en-US" altLang="zh-CN" sz="2400" dirty="0">
              <a:solidFill>
                <a:srgbClr val="000000"/>
              </a:solidFill>
              <a:latin typeface="+mj-ea"/>
            </a:endParaRPr>
          </a:p>
          <a:p>
            <a:pPr algn="just">
              <a:lnSpc>
                <a:spcPct val="120000"/>
              </a:lnSpc>
              <a:defRPr/>
            </a:pPr>
            <a:r>
              <a:rPr lang="zh-CN" altLang="en-US" sz="2400" dirty="0" smtClean="0">
                <a:solidFill>
                  <a:srgbClr val="000000"/>
                </a:solidFill>
                <a:latin typeface="+mj-ea"/>
              </a:rPr>
              <a:t>    轴突</a:t>
            </a:r>
            <a:r>
              <a:rPr lang="zh-CN" altLang="en-US" sz="2400" dirty="0">
                <a:solidFill>
                  <a:srgbClr val="000000"/>
                </a:solidFill>
                <a:latin typeface="+mj-ea"/>
              </a:rPr>
              <a:t>功能是将本神经元的输出信号</a:t>
            </a:r>
            <a:r>
              <a:rPr lang="en-US" altLang="zh-CN" sz="2400" dirty="0">
                <a:solidFill>
                  <a:srgbClr val="000000"/>
                </a:solidFill>
                <a:latin typeface="+mj-ea"/>
              </a:rPr>
              <a:t>(</a:t>
            </a:r>
            <a:r>
              <a:rPr lang="zh-CN" altLang="en-US" sz="2400" dirty="0">
                <a:solidFill>
                  <a:srgbClr val="000000"/>
                </a:solidFill>
                <a:latin typeface="+mj-ea"/>
              </a:rPr>
              <a:t>兴奋</a:t>
            </a:r>
            <a:r>
              <a:rPr lang="en-US" altLang="zh-CN" sz="2400" dirty="0">
                <a:solidFill>
                  <a:srgbClr val="000000"/>
                </a:solidFill>
                <a:latin typeface="+mj-ea"/>
              </a:rPr>
              <a:t>)</a:t>
            </a:r>
            <a:r>
              <a:rPr lang="zh-CN" altLang="en-US" sz="2400" dirty="0">
                <a:solidFill>
                  <a:srgbClr val="000000"/>
                </a:solidFill>
                <a:latin typeface="+mj-ea"/>
              </a:rPr>
              <a:t>传递给别的神经元，其末端的许多神经末梢使得兴奋可以同时传送给多个神经元。</a:t>
            </a:r>
          </a:p>
          <a:p>
            <a:pPr eaLnBrk="1" hangingPunct="1">
              <a:lnSpc>
                <a:spcPct val="120000"/>
              </a:lnSpc>
              <a:defRPr/>
            </a:pPr>
            <a:r>
              <a:rPr lang="zh-CN" altLang="en-US" sz="2400" dirty="0" smtClean="0">
                <a:solidFill>
                  <a:srgbClr val="000000"/>
                </a:solidFill>
                <a:latin typeface="+mj-ea"/>
              </a:rPr>
              <a:t>    树突</a:t>
            </a:r>
            <a:r>
              <a:rPr lang="zh-CN" altLang="en-US" sz="2400" dirty="0">
                <a:solidFill>
                  <a:srgbClr val="000000"/>
                </a:solidFill>
                <a:latin typeface="+mj-ea"/>
              </a:rPr>
              <a:t>的功能是接受来自其它神经元的兴奋。</a:t>
            </a:r>
          </a:p>
          <a:p>
            <a:pPr eaLnBrk="1" hangingPunct="1">
              <a:lnSpc>
                <a:spcPct val="120000"/>
              </a:lnSpc>
              <a:defRPr/>
            </a:pPr>
            <a:r>
              <a:rPr lang="zh-CN" altLang="en-US" sz="2400" dirty="0">
                <a:solidFill>
                  <a:srgbClr val="000000"/>
                </a:solidFill>
                <a:latin typeface="+mj-ea"/>
              </a:rPr>
              <a:t>    </a:t>
            </a:r>
            <a:r>
              <a:rPr lang="zh-CN" altLang="en-US" sz="2400" dirty="0" smtClean="0">
                <a:solidFill>
                  <a:srgbClr val="000000"/>
                </a:solidFill>
                <a:latin typeface="+mj-ea"/>
              </a:rPr>
              <a:t>神经元</a:t>
            </a:r>
            <a:r>
              <a:rPr lang="zh-CN" altLang="en-US" sz="2400" dirty="0">
                <a:solidFill>
                  <a:srgbClr val="000000"/>
                </a:solidFill>
                <a:latin typeface="+mj-ea"/>
              </a:rPr>
              <a:t>细胞体将接收到的所有信号进行简单地处理后，由轴突输出。   </a:t>
            </a:r>
          </a:p>
          <a:p>
            <a:pPr eaLnBrk="1" hangingPunct="1">
              <a:lnSpc>
                <a:spcPct val="120000"/>
              </a:lnSpc>
              <a:defRPr/>
            </a:pPr>
            <a:r>
              <a:rPr lang="zh-CN" altLang="en-US" sz="2400" dirty="0">
                <a:solidFill>
                  <a:srgbClr val="000000"/>
                </a:solidFill>
                <a:latin typeface="+mj-ea"/>
              </a:rPr>
              <a:t>    </a:t>
            </a:r>
            <a:r>
              <a:rPr lang="zh-CN" altLang="en-US" sz="2400" dirty="0" smtClean="0">
                <a:solidFill>
                  <a:srgbClr val="000000"/>
                </a:solidFill>
                <a:latin typeface="+mj-ea"/>
              </a:rPr>
              <a:t>神经元</a:t>
            </a:r>
            <a:r>
              <a:rPr lang="zh-CN" altLang="en-US" sz="2400" dirty="0">
                <a:solidFill>
                  <a:srgbClr val="000000"/>
                </a:solidFill>
                <a:latin typeface="+mj-ea"/>
              </a:rPr>
              <a:t>的轴突与另外神经元神经末梢相连的部分称为突触。</a:t>
            </a:r>
          </a:p>
          <a:p>
            <a:pPr algn="just" eaLnBrk="1" hangingPunct="1">
              <a:lnSpc>
                <a:spcPct val="120000"/>
              </a:lnSpc>
              <a:defRPr/>
            </a:pPr>
            <a:endParaRPr lang="zh-CN" altLang="en-US" sz="2400" dirty="0">
              <a:latin typeface="+mj-ea"/>
            </a:endParaRPr>
          </a:p>
        </p:txBody>
      </p:sp>
    </p:spTree>
    <p:extLst>
      <p:ext uri="{BB962C8B-B14F-4D97-AF65-F5344CB8AC3E}">
        <p14:creationId xmlns:p14="http://schemas.microsoft.com/office/powerpoint/2010/main" val="3064777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right)">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ppt_x</p:attrName>
                                        </p:attrNameLst>
                                      </p:cBhvr>
                                      <p:tavLst>
                                        <p:tav tm="0">
                                          <p:val>
                                            <p:strVal val="#ppt_x"/>
                                          </p:val>
                                        </p:tav>
                                        <p:tav tm="100000">
                                          <p:val>
                                            <p:strVal val="#ppt_x"/>
                                          </p:val>
                                        </p:tav>
                                      </p:tavLst>
                                    </p:anim>
                                    <p:anim calcmode="lin" valueType="num">
                                      <p:cBhvr>
                                        <p:cTn id="2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5</a:t>
            </a:r>
            <a:endParaRPr lang="zh-CN" altLang="en-US"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4" name="组合 3"/>
          <p:cNvGrpSpPr/>
          <p:nvPr/>
        </p:nvGrpSpPr>
        <p:grpSpPr>
          <a:xfrm>
            <a:off x="0" y="284389"/>
            <a:ext cx="1692275" cy="529772"/>
            <a:chOff x="0" y="284389"/>
            <a:chExt cx="1692275" cy="529772"/>
          </a:xfrm>
        </p:grpSpPr>
        <p:sp>
          <p:nvSpPr>
            <p:cNvPr id="5" name="矩形 4"/>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原理</a:t>
              </a:r>
            </a:p>
          </p:txBody>
        </p:sp>
        <p:sp>
          <p:nvSpPr>
            <p:cNvPr id="6" name="矩形 5"/>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cxnSp>
        <p:nvCxnSpPr>
          <p:cNvPr id="7" name="直接连接符 6"/>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11" name="Object 4"/>
          <p:cNvGraphicFramePr>
            <a:graphicFrameLocks noChangeAspect="1"/>
          </p:cNvGraphicFramePr>
          <p:nvPr/>
        </p:nvGraphicFramePr>
        <p:xfrm>
          <a:off x="723900" y="1204913"/>
          <a:ext cx="7620000" cy="4343400"/>
        </p:xfrm>
        <a:graphic>
          <a:graphicData uri="http://schemas.openxmlformats.org/presentationml/2006/ole">
            <mc:AlternateContent xmlns:mc="http://schemas.openxmlformats.org/markup-compatibility/2006">
              <mc:Choice xmlns:v="urn:schemas-microsoft-com:vml" Requires="v">
                <p:oleObj spid="_x0000_s4118" name="BMP 图象" r:id="rId3" imgW="4382112" imgH="2276793" progId="Paint.Picture">
                  <p:embed/>
                </p:oleObj>
              </mc:Choice>
              <mc:Fallback>
                <p:oleObj name="BMP 图象" r:id="rId3" imgW="4382112" imgH="227679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 y="1204913"/>
                        <a:ext cx="7620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5"/>
          <p:cNvSpPr txBox="1">
            <a:spLocks noChangeArrowheads="1"/>
          </p:cNvSpPr>
          <p:nvPr/>
        </p:nvSpPr>
        <p:spPr bwMode="auto">
          <a:xfrm>
            <a:off x="1943100" y="5578475"/>
            <a:ext cx="5181600"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b="1">
                <a:solidFill>
                  <a:srgbClr val="5F5F5F"/>
                </a:solidFill>
                <a:latin typeface="Times New Roman" panose="02020603050405020304" pitchFamily="18" charset="0"/>
                <a:ea typeface="华文中宋" panose="02010600040101010101" pitchFamily="2" charset="-122"/>
              </a:defRPr>
            </a:lvl1pPr>
            <a:lvl2pPr marL="742950" indent="-285750" eaLnBrk="0" hangingPunct="0">
              <a:defRPr kumimoji="1" sz="2400" b="1">
                <a:solidFill>
                  <a:srgbClr val="5F5F5F"/>
                </a:solidFill>
                <a:latin typeface="Times New Roman" panose="02020603050405020304" pitchFamily="18" charset="0"/>
                <a:ea typeface="华文中宋" panose="02010600040101010101" pitchFamily="2" charset="-122"/>
              </a:defRPr>
            </a:lvl2pPr>
            <a:lvl3pPr marL="1143000" indent="-228600" eaLnBrk="0" hangingPunct="0">
              <a:defRPr kumimoji="1" sz="2400" b="1">
                <a:solidFill>
                  <a:srgbClr val="5F5F5F"/>
                </a:solidFill>
                <a:latin typeface="Times New Roman" panose="02020603050405020304" pitchFamily="18" charset="0"/>
                <a:ea typeface="华文中宋" panose="02010600040101010101" pitchFamily="2" charset="-122"/>
              </a:defRPr>
            </a:lvl3pPr>
            <a:lvl4pPr marL="1600200" indent="-228600" eaLnBrk="0" hangingPunct="0">
              <a:defRPr kumimoji="1" sz="2400" b="1">
                <a:solidFill>
                  <a:srgbClr val="5F5F5F"/>
                </a:solidFill>
                <a:latin typeface="Times New Roman" panose="02020603050405020304" pitchFamily="18" charset="0"/>
                <a:ea typeface="华文中宋" panose="02010600040101010101" pitchFamily="2" charset="-122"/>
              </a:defRPr>
            </a:lvl4pPr>
            <a:lvl5pPr marL="2057400" indent="-228600" eaLnBrk="0" hangingPunct="0">
              <a:defRPr kumimoji="1" sz="2400" b="1">
                <a:solidFill>
                  <a:srgbClr val="5F5F5F"/>
                </a:solidFill>
                <a:latin typeface="Times New Roman" panose="02020603050405020304" pitchFamily="18" charset="0"/>
                <a:ea typeface="华文中宋" panose="02010600040101010101" pitchFamily="2" charset="-122"/>
              </a:defRPr>
            </a:lvl5pPr>
            <a:lvl6pPr marL="2514600" indent="-228600" eaLnBrk="0" fontAlgn="base" hangingPunct="0">
              <a:lnSpc>
                <a:spcPct val="105000"/>
              </a:lnSpc>
              <a:spcBef>
                <a:spcPct val="0"/>
              </a:spcBef>
              <a:spcAft>
                <a:spcPct val="0"/>
              </a:spcAft>
              <a:defRPr kumimoji="1" sz="2400" b="1">
                <a:solidFill>
                  <a:srgbClr val="5F5F5F"/>
                </a:solidFill>
                <a:latin typeface="Times New Roman" panose="02020603050405020304" pitchFamily="18" charset="0"/>
                <a:ea typeface="华文中宋" panose="02010600040101010101" pitchFamily="2" charset="-122"/>
              </a:defRPr>
            </a:lvl6pPr>
            <a:lvl7pPr marL="2971800" indent="-228600" eaLnBrk="0" fontAlgn="base" hangingPunct="0">
              <a:lnSpc>
                <a:spcPct val="105000"/>
              </a:lnSpc>
              <a:spcBef>
                <a:spcPct val="0"/>
              </a:spcBef>
              <a:spcAft>
                <a:spcPct val="0"/>
              </a:spcAft>
              <a:defRPr kumimoji="1" sz="2400" b="1">
                <a:solidFill>
                  <a:srgbClr val="5F5F5F"/>
                </a:solidFill>
                <a:latin typeface="Times New Roman" panose="02020603050405020304" pitchFamily="18" charset="0"/>
                <a:ea typeface="华文中宋" panose="02010600040101010101" pitchFamily="2" charset="-122"/>
              </a:defRPr>
            </a:lvl7pPr>
            <a:lvl8pPr marL="3429000" indent="-228600" eaLnBrk="0" fontAlgn="base" hangingPunct="0">
              <a:lnSpc>
                <a:spcPct val="105000"/>
              </a:lnSpc>
              <a:spcBef>
                <a:spcPct val="0"/>
              </a:spcBef>
              <a:spcAft>
                <a:spcPct val="0"/>
              </a:spcAft>
              <a:defRPr kumimoji="1" sz="2400" b="1">
                <a:solidFill>
                  <a:srgbClr val="5F5F5F"/>
                </a:solidFill>
                <a:latin typeface="Times New Roman" panose="02020603050405020304" pitchFamily="18" charset="0"/>
                <a:ea typeface="华文中宋" panose="02010600040101010101" pitchFamily="2" charset="-122"/>
              </a:defRPr>
            </a:lvl8pPr>
            <a:lvl9pPr marL="3886200" indent="-228600" eaLnBrk="0" fontAlgn="base" hangingPunct="0">
              <a:lnSpc>
                <a:spcPct val="105000"/>
              </a:lnSpc>
              <a:spcBef>
                <a:spcPct val="0"/>
              </a:spcBef>
              <a:spcAft>
                <a:spcPct val="0"/>
              </a:spcAft>
              <a:defRPr kumimoji="1" sz="2400" b="1">
                <a:solidFill>
                  <a:srgbClr val="5F5F5F"/>
                </a:solidFill>
                <a:latin typeface="Times New Roman" panose="02020603050405020304" pitchFamily="18" charset="0"/>
                <a:ea typeface="华文中宋" panose="02010600040101010101" pitchFamily="2" charset="-122"/>
              </a:defRPr>
            </a:lvl9pPr>
          </a:lstStyle>
          <a:p>
            <a:pPr algn="ctr" eaLnBrk="1" hangingPunct="1">
              <a:spcBef>
                <a:spcPct val="50000"/>
              </a:spcBef>
            </a:pPr>
            <a:r>
              <a:rPr lang="zh-CN" altLang="en-US" b="0" dirty="0"/>
              <a:t>图  单个神经元的解剖图</a:t>
            </a:r>
          </a:p>
        </p:txBody>
      </p:sp>
    </p:spTree>
    <p:extLst>
      <p:ext uri="{BB962C8B-B14F-4D97-AF65-F5344CB8AC3E}">
        <p14:creationId xmlns:p14="http://schemas.microsoft.com/office/powerpoint/2010/main" val="4126854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right)">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6</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3" name="组合 12"/>
          <p:cNvGrpSpPr/>
          <p:nvPr/>
        </p:nvGrpSpPr>
        <p:grpSpPr>
          <a:xfrm>
            <a:off x="0" y="284389"/>
            <a:ext cx="1692275" cy="529772"/>
            <a:chOff x="0" y="284389"/>
            <a:chExt cx="1692275" cy="529772"/>
          </a:xfrm>
        </p:grpSpPr>
        <p:sp>
          <p:nvSpPr>
            <p:cNvPr id="14" name="矩形 13"/>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原理</a:t>
              </a:r>
            </a:p>
          </p:txBody>
        </p:sp>
        <p:sp>
          <p:nvSpPr>
            <p:cNvPr id="15" name="矩形 14"/>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16" name="直接连接符 15"/>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79512" y="1844824"/>
            <a:ext cx="8280400" cy="3150671"/>
          </a:xfrm>
          <a:prstGeom prst="rect">
            <a:avLst/>
          </a:prstGeom>
          <a:noFill/>
        </p:spPr>
        <p:txBody>
          <a:bodyPr wrap="square" rtlCol="0">
            <a:spAutoFit/>
          </a:bodyPr>
          <a:lstStyle/>
          <a:p>
            <a:pPr algn="just" eaLnBrk="1" hangingPunct="1">
              <a:lnSpc>
                <a:spcPct val="120000"/>
              </a:lnSpc>
            </a:pPr>
            <a:r>
              <a:rPr lang="en-US" altLang="zh-CN" sz="2400" dirty="0"/>
              <a:t> </a:t>
            </a:r>
            <a:r>
              <a:rPr lang="zh-CN" altLang="en-US" sz="2400" dirty="0"/>
              <a:t>神经元由三部分构成：</a:t>
            </a:r>
          </a:p>
          <a:p>
            <a:pPr algn="just" eaLnBrk="1" hangingPunct="1">
              <a:lnSpc>
                <a:spcPct val="120000"/>
              </a:lnSpc>
            </a:pPr>
            <a:r>
              <a:rPr lang="zh-CN" altLang="en-US" sz="2400" dirty="0"/>
              <a:t>（</a:t>
            </a:r>
            <a:r>
              <a:rPr lang="en-US" altLang="zh-CN" sz="2400" dirty="0"/>
              <a:t>1</a:t>
            </a:r>
            <a:r>
              <a:rPr lang="zh-CN" altLang="en-US" sz="2400" dirty="0"/>
              <a:t>）细胞体（主体部分）：包括细胞质、细胞膜和细胞核；</a:t>
            </a:r>
          </a:p>
          <a:p>
            <a:pPr algn="just" eaLnBrk="1" hangingPunct="1">
              <a:lnSpc>
                <a:spcPct val="120000"/>
              </a:lnSpc>
            </a:pPr>
            <a:r>
              <a:rPr lang="zh-CN" altLang="en-US" sz="2400" dirty="0"/>
              <a:t>（</a:t>
            </a:r>
            <a:r>
              <a:rPr lang="en-US" altLang="zh-CN" sz="2400" dirty="0"/>
              <a:t>2</a:t>
            </a:r>
            <a:r>
              <a:rPr lang="zh-CN" altLang="en-US" sz="2400" dirty="0"/>
              <a:t>）树突：用于为细胞体传入信息；</a:t>
            </a:r>
          </a:p>
          <a:p>
            <a:pPr algn="just" eaLnBrk="1" hangingPunct="1">
              <a:lnSpc>
                <a:spcPct val="120000"/>
              </a:lnSpc>
            </a:pPr>
            <a:r>
              <a:rPr lang="zh-CN" altLang="en-US" sz="2400" dirty="0"/>
              <a:t>（</a:t>
            </a:r>
            <a:r>
              <a:rPr lang="en-US" altLang="zh-CN" sz="2400" dirty="0"/>
              <a:t>3</a:t>
            </a:r>
            <a:r>
              <a:rPr lang="zh-CN" altLang="en-US" sz="2400" dirty="0"/>
              <a:t>）轴突：为细胞体传出信息，其末端是轴突末梢，含传递信息的化学物质；</a:t>
            </a:r>
          </a:p>
          <a:p>
            <a:pPr algn="just" eaLnBrk="1" hangingPunct="1">
              <a:lnSpc>
                <a:spcPct val="120000"/>
              </a:lnSpc>
            </a:pPr>
            <a:r>
              <a:rPr lang="zh-CN" altLang="en-US" sz="2400" dirty="0"/>
              <a:t>（</a:t>
            </a:r>
            <a:r>
              <a:rPr lang="en-US" altLang="zh-CN" sz="2400" dirty="0"/>
              <a:t>4</a:t>
            </a:r>
            <a:r>
              <a:rPr lang="zh-CN" altLang="en-US" sz="2400" dirty="0"/>
              <a:t>）突触：是神经元之间的接口（</a:t>
            </a:r>
            <a:r>
              <a:rPr lang="en-US" altLang="zh-CN" sz="2400" dirty="0"/>
              <a:t>10</a:t>
            </a:r>
            <a:r>
              <a:rPr lang="en-US" altLang="zh-CN" sz="2400" baseline="30000" dirty="0"/>
              <a:t>4</a:t>
            </a:r>
            <a:r>
              <a:rPr lang="en-US" altLang="zh-CN" sz="2400" dirty="0"/>
              <a:t>~10</a:t>
            </a:r>
            <a:r>
              <a:rPr lang="en-US" altLang="zh-CN" sz="2400" baseline="30000" dirty="0"/>
              <a:t>5</a:t>
            </a:r>
            <a:r>
              <a:rPr lang="zh-CN" altLang="en-US" sz="2400" dirty="0"/>
              <a:t>个</a:t>
            </a:r>
            <a:r>
              <a:rPr lang="en-US" altLang="zh-CN" sz="2400" dirty="0"/>
              <a:t>/</a:t>
            </a:r>
            <a:r>
              <a:rPr lang="zh-CN" altLang="en-US" sz="2400" dirty="0"/>
              <a:t>每个神经元）。</a:t>
            </a:r>
          </a:p>
          <a:p>
            <a:pPr algn="just" eaLnBrk="1" hangingPunct="1">
              <a:lnSpc>
                <a:spcPct val="120000"/>
              </a:lnSpc>
            </a:pPr>
            <a:r>
              <a:rPr lang="zh-CN" altLang="en-US" sz="2400" dirty="0"/>
              <a:t>    通过树突和轴突，神经元之间实现了信息的传递。</a:t>
            </a:r>
            <a:endParaRPr lang="zh-CN" altLang="en-US" sz="2400" dirty="0">
              <a:solidFill>
                <a:srgbClr val="000000"/>
              </a:solidFill>
              <a:latin typeface="+mj-ea"/>
            </a:endParaRPr>
          </a:p>
        </p:txBody>
      </p:sp>
    </p:spTree>
    <p:extLst>
      <p:ext uri="{BB962C8B-B14F-4D97-AF65-F5344CB8AC3E}">
        <p14:creationId xmlns:p14="http://schemas.microsoft.com/office/powerpoint/2010/main" val="3018875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简洁PPT背景图片（www.1ppt.com）</Template>
  <TotalTime>6373</TotalTime>
  <Words>1116</Words>
  <Application>Microsoft Office PowerPoint</Application>
  <PresentationFormat>全屏显示(4:3)</PresentationFormat>
  <Paragraphs>129</Paragraphs>
  <Slides>25</Slides>
  <Notes>3</Notes>
  <HiddenSlides>0</HiddenSlides>
  <MMClips>0</MMClips>
  <ScaleCrop>false</ScaleCrop>
  <HeadingPairs>
    <vt:vector size="8" baseType="variant">
      <vt:variant>
        <vt:lpstr>已用的字体</vt:lpstr>
      </vt:variant>
      <vt:variant>
        <vt:i4>7</vt:i4>
      </vt:variant>
      <vt:variant>
        <vt:lpstr>主题</vt:lpstr>
      </vt:variant>
      <vt:variant>
        <vt:i4>4</vt:i4>
      </vt:variant>
      <vt:variant>
        <vt:lpstr>嵌入 OLE 服务器</vt:lpstr>
      </vt:variant>
      <vt:variant>
        <vt:i4>2</vt:i4>
      </vt:variant>
      <vt:variant>
        <vt:lpstr>幻灯片标题</vt:lpstr>
      </vt:variant>
      <vt:variant>
        <vt:i4>25</vt:i4>
      </vt:variant>
    </vt:vector>
  </HeadingPairs>
  <TitlesOfParts>
    <vt:vector size="38" baseType="lpstr">
      <vt:lpstr>华文中宋</vt:lpstr>
      <vt:lpstr>宋体</vt:lpstr>
      <vt:lpstr>微软雅黑</vt:lpstr>
      <vt:lpstr>Arial</vt:lpstr>
      <vt:lpstr>Calibri</vt:lpstr>
      <vt:lpstr>Calibri Light</vt:lpstr>
      <vt:lpstr>Times New Roman</vt:lpstr>
      <vt:lpstr>Larissa-Design</vt:lpstr>
      <vt:lpstr>自定义设计方案</vt:lpstr>
      <vt:lpstr>Office 主题</vt:lpstr>
      <vt:lpstr>1_Office 主题</vt:lpstr>
      <vt:lpstr>BMP 图象</vt:lpstr>
      <vt:lpstr>Microsoft Visio 2000/2002 Drawing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bj</dc:creator>
  <cp:lastModifiedBy>Microsoft</cp:lastModifiedBy>
  <cp:revision>435</cp:revision>
  <dcterms:created xsi:type="dcterms:W3CDTF">2013-10-30T09:04:50Z</dcterms:created>
  <dcterms:modified xsi:type="dcterms:W3CDTF">2017-12-18T14:54:52Z</dcterms:modified>
</cp:coreProperties>
</file>