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6" r:id="rId6"/>
    <p:sldId id="264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89" r:id="rId15"/>
    <p:sldId id="288" r:id="rId16"/>
    <p:sldId id="265" r:id="rId17"/>
    <p:sldId id="266" r:id="rId18"/>
    <p:sldId id="273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在人工智能领域，有一个方法叫机器学习。在机器学习这个方法里，有一类算法叫神经网络。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第一次兴起：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世纪</a:t>
            </a:r>
            <a:r>
              <a:rPr lang="en-US" altLang="zh-CN">
                <a:sym typeface="+mn-ea"/>
              </a:rPr>
              <a:t>40</a:t>
            </a:r>
            <a:r>
              <a:rPr lang="zh-CN" altLang="en-US">
                <a:sym typeface="+mn-ea"/>
              </a:rPr>
              <a:t>年代MP神经网络模型、Hebb学习律出现后，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年代出现了以感知机、Adaline为代表的一系列成果。神经网络掀起了第一次热潮。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冰河期：图领奖得主，MIT计算机科学研究的奠基人Marvin MinsKy在1969年出版《感知机》一书，认为单层神经网络无法解决非线性问题，而多层神经网络的训练算法尚看不到希望。这个论断直接导致神经网络研究进入10多年的冰河期。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第二次兴起：</a:t>
            </a:r>
            <a:r>
              <a:rPr lang="zh-CN" altLang="en-US">
                <a:sym typeface="+mn-ea"/>
              </a:rPr>
              <a:t>BP算法的迅速走红，神经网络又一次兴起。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冰河期：20世纪90年代中期，随着统计学习理论和支持向量机SVM的兴起，神经网络再次进入低谷，NIPS会议多年不接受以神经网络为主题的论文。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第三次兴起：</a:t>
            </a:r>
            <a:r>
              <a:rPr lang="zh-CN" altLang="en-US">
                <a:sym typeface="+mn-ea"/>
              </a:rPr>
              <a:t>2010年前后，随着计算能力的迅速提升和大数据的出现，神经网络研究在“深度学习”的名义下再次成为热门话题。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　从单层神经网络，到两层神经网络，再到多层神经网络，随着网络层数的增加，以及激活函数的调整，神经网络所能拟合的决策分界平面的能力。可以看出，随着层数增加，其非线性分界拟合能力不断增强。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外在因素：在单层神经网络年代，计算性能不足，神经网络被搁置了</a:t>
            </a:r>
            <a:r>
              <a:rPr lang="en-US" altLang="zh-CN"/>
              <a:t>10</a:t>
            </a:r>
            <a:r>
              <a:rPr lang="zh-CN" altLang="en-US"/>
              <a:t>年。</a:t>
            </a:r>
            <a:r>
              <a:rPr lang="en-US" altLang="zh-CN"/>
              <a:t>10</a:t>
            </a:r>
            <a:r>
              <a:rPr lang="zh-CN" altLang="en-US"/>
              <a:t>年后，计算机CPU的快速发展已经使得我们可以做两层神经网络的训练，并且还有快速的学习算法BP。但是在两层神经网络快速流行的年代。更高层的神经网络由于计算性能的问题，以及一些计算方法的问题，其优势无法得到体现。直到2012年，研究人员发现，用于高性能计算的图形加速卡（GPU）可以极佳地匹配神经网络训练所需要的要求：高并行性，高存储，没有太多的控制需求，配合预训练等算法，神经网络才得以大放光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3936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神经网络基础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0830" y="1763395"/>
            <a:ext cx="47650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 b="1"/>
              <a:t>1</a:t>
            </a:r>
            <a:r>
              <a:rPr lang="zh-CN" altLang="en-US" sz="3600" b="1"/>
              <a:t>、前沿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en-US" altLang="zh-CN" sz="3600" b="1"/>
              <a:t>2</a:t>
            </a:r>
            <a:r>
              <a:rPr lang="zh-CN" altLang="en-US" sz="3600" b="1"/>
              <a:t>、神经网络发展史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en-US" altLang="zh-CN" sz="3600" b="1"/>
              <a:t>3</a:t>
            </a:r>
            <a:r>
              <a:rPr lang="zh-CN" altLang="en-US" sz="3600" b="1"/>
              <a:t>、简单的神经网络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en-US" altLang="zh-CN" sz="3600" b="1"/>
              <a:t>4</a:t>
            </a:r>
            <a:r>
              <a:rPr lang="zh-CN" altLang="en-US" sz="3600" b="1"/>
              <a:t>、神经元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en-US" altLang="zh-CN" sz="3600" b="1"/>
              <a:t>5</a:t>
            </a:r>
            <a:r>
              <a:rPr lang="zh-CN" altLang="en-US" sz="3600" b="1"/>
              <a:t>、小结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98085" y="447040"/>
            <a:ext cx="246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045" y="1781810"/>
            <a:ext cx="6532880" cy="3923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0900" y="1583055"/>
            <a:ext cx="36982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        </a:t>
            </a:r>
            <a:r>
              <a:rPr lang="zh-CN" altLang="en-US" sz="2400" b="1"/>
              <a:t>神经元模型如图所示，是一个包含输入，输出与计算功能的模型。输入可以类比为神经元的树突，而输出可以类比为神经元的轴突，计算则可以类比为细胞核。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7595870" y="6022975"/>
            <a:ext cx="1942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神经元模型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41900" y="447040"/>
            <a:ext cx="237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708785"/>
            <a:ext cx="42583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连接是神经元中最重要的东西。每一个连接上都有一个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权重</a:t>
            </a:r>
            <a:r>
              <a:rPr lang="zh-CN" altLang="en-US" sz="2400" b="1">
                <a:sym typeface="+mn-ea"/>
              </a:rPr>
              <a:t>。一个神经网络的训练算法就是让权重的值调整到最佳，以使得整个网络的预测效果最好。在神经元模型里，每个有向箭头表示的是值的加权传递。</a:t>
            </a:r>
            <a:endParaRPr lang="zh-CN" altLang="en-US" sz="2400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微信图片_201712191534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30" y="1906270"/>
            <a:ext cx="5828665" cy="3837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5945" y="5977255"/>
            <a:ext cx="1169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连接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56505" y="447040"/>
            <a:ext cx="237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708785"/>
            <a:ext cx="40455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将所有变量符号化，如图所示。z是在输入和权值的线性加权和叠加了一个函数g的值。在MP模型里，函数g是sgn函数</a:t>
            </a:r>
            <a:r>
              <a:rPr lang="en-US" altLang="zh-CN" sz="2400" b="1">
                <a:sym typeface="+mn-ea"/>
              </a:rPr>
              <a:t>(</a:t>
            </a:r>
            <a:r>
              <a:rPr lang="zh-CN" altLang="en-US" sz="2400" b="1">
                <a:sym typeface="+mn-ea"/>
              </a:rPr>
              <a:t>取符号函数</a:t>
            </a:r>
            <a:r>
              <a:rPr lang="en-US" altLang="zh-CN" sz="2400" b="1">
                <a:sym typeface="+mn-ea"/>
              </a:rPr>
              <a:t>),</a:t>
            </a:r>
            <a:r>
              <a:rPr lang="zh-CN" altLang="en-US" sz="2400" b="1">
                <a:sym typeface="+mn-ea"/>
              </a:rPr>
              <a:t>当输入大于0时，输出1，否则输出0。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41895" y="6052820"/>
            <a:ext cx="1699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神经元计算</a:t>
            </a:r>
            <a:endParaRPr lang="zh-CN" altLang="en-US" sz="2000" b="1"/>
          </a:p>
        </p:txBody>
      </p:sp>
      <p:pic>
        <p:nvPicPr>
          <p:cNvPr id="7" name="图片 6" descr="微信图片_201712191545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877695"/>
            <a:ext cx="6698615" cy="3573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0455" y="447040"/>
            <a:ext cx="237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708785"/>
            <a:ext cx="10199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、权重（</a:t>
            </a:r>
            <a:r>
              <a:rPr lang="en-US" altLang="zh-CN" sz="2400" b="1">
                <a:sym typeface="+mn-ea"/>
              </a:rPr>
              <a:t>Weight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当输入进入神经元时，它会乘以一个权重。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例如，</a:t>
            </a:r>
            <a:r>
              <a:rPr lang="zh-CN" altLang="en-US" sz="2400" b="1">
                <a:sym typeface="+mn-ea"/>
              </a:rPr>
              <a:t>一个神经元有两个输入，则每个输入将具有分配给它的一个权重。初始化是随机分配权重，并在模型训练过程中，利用反向传播更新这些权重。训练后的神经网络对其输入赋予较高的权重，则认为它是更为重要的输入。为零的权重则表示特定的特征是微不足道的。</a:t>
            </a:r>
            <a:endParaRPr lang="zh-CN" altLang="en-US" sz="2400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0455" y="447040"/>
            <a:ext cx="237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708785"/>
            <a:ext cx="101993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、偏差（</a:t>
            </a:r>
            <a:r>
              <a:rPr lang="en-US" altLang="zh-CN" sz="2400" b="1"/>
              <a:t>Bias</a:t>
            </a:r>
            <a:r>
              <a:rPr lang="zh-CN" altLang="en-US" sz="2400" b="1"/>
              <a:t>）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除了权重之外，另一个被应用于输入的线性分量称为</a:t>
            </a:r>
            <a:r>
              <a:rPr lang="zh-CN" altLang="en-US" sz="2400" b="1">
                <a:solidFill>
                  <a:srgbClr val="FF0000"/>
                </a:solidFill>
              </a:rPr>
              <a:t>偏差</a:t>
            </a:r>
            <a:r>
              <a:rPr lang="zh-CN" altLang="en-US" sz="2400" b="1"/>
              <a:t>。它被加到权重与输入相乘的结果中。一般</a:t>
            </a:r>
            <a:r>
              <a:rPr lang="zh-CN" altLang="en-US" sz="2400" b="1">
                <a:solidFill>
                  <a:srgbClr val="FF0000"/>
                </a:solidFill>
              </a:rPr>
              <a:t>添加偏差的目的</a:t>
            </a:r>
            <a:r>
              <a:rPr lang="zh-CN" altLang="en-US" sz="2400" b="1"/>
              <a:t>是用来改变权重与输入相乘所得结果的范围。添加偏差后，结果将看起来</a:t>
            </a:r>
            <a:r>
              <a:rPr lang="zh-CN" altLang="en-US" sz="2400" b="1">
                <a:solidFill>
                  <a:srgbClr val="FF0000"/>
                </a:solidFill>
              </a:rPr>
              <a:t>更加接近真实值</a:t>
            </a:r>
            <a:r>
              <a:rPr lang="zh-CN" altLang="en-US" sz="2400" b="1"/>
              <a:t>，这是输入变换的最终线性分量。</a:t>
            </a:r>
            <a:endParaRPr lang="zh-CN" altLang="en-US" sz="2400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0455" y="447040"/>
            <a:ext cx="237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708785"/>
            <a:ext cx="10199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、激活函数（</a:t>
            </a:r>
            <a:r>
              <a:rPr lang="en-US" altLang="zh-CN" sz="2400" b="1"/>
              <a:t>Activation Function</a:t>
            </a:r>
            <a:r>
              <a:rPr lang="zh-CN" altLang="en-US" sz="2400" b="1"/>
              <a:t>）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一旦将线性分量应用于输入，还</a:t>
            </a:r>
            <a:r>
              <a:rPr lang="zh-CN" altLang="en-US" sz="2400" b="1">
                <a:solidFill>
                  <a:srgbClr val="FF0000"/>
                </a:solidFill>
              </a:rPr>
              <a:t>需要一个非线性函数</a:t>
            </a:r>
            <a:r>
              <a:rPr lang="zh-CN" altLang="en-US" sz="2400" b="1"/>
              <a:t>，将神经元的特征保留并进行映射。激活函数是将输入信号转换为输出信号。应用激活函数后的输出看起来像 f(</a:t>
            </a:r>
            <a:r>
              <a:rPr lang="en-US" altLang="zh-CN" sz="2400" b="1"/>
              <a:t>x</a:t>
            </a:r>
            <a:r>
              <a:rPr lang="zh-CN" altLang="en-US" sz="2400" b="1"/>
              <a:t> *</a:t>
            </a:r>
            <a:r>
              <a:rPr lang="en-US" altLang="zh-CN" sz="2400" b="1"/>
              <a:t>w1</a:t>
            </a:r>
            <a:r>
              <a:rPr lang="zh-CN" altLang="en-US" sz="2400" b="1"/>
              <a:t>+ b)，其中 f()就是激活函数。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常用的激活函数有：　</a:t>
            </a:r>
            <a:r>
              <a:rPr lang="en-US" altLang="zh-CN" sz="2400" b="1"/>
              <a:t>Sigmoid</a:t>
            </a:r>
            <a:r>
              <a:rPr lang="zh-CN" altLang="en-US" sz="2400" b="1"/>
              <a:t>函数、</a:t>
            </a:r>
            <a:r>
              <a:rPr lang="en-US" altLang="zh-CN" sz="2400" b="1"/>
              <a:t>Tanh</a:t>
            </a:r>
            <a:r>
              <a:rPr lang="zh-CN" altLang="en-US" sz="2400" b="1"/>
              <a:t>函数</a:t>
            </a:r>
            <a:r>
              <a:rPr lang="en-US" altLang="zh-CN" sz="2400" b="1"/>
              <a:t>(RNN)</a:t>
            </a:r>
            <a:r>
              <a:rPr lang="zh-CN" altLang="en-US" sz="2400" b="1"/>
              <a:t>、</a:t>
            </a:r>
            <a:r>
              <a:rPr lang="en-US" altLang="zh-CN" sz="2400" b="1"/>
              <a:t>ReLU</a:t>
            </a:r>
            <a:r>
              <a:rPr lang="zh-CN" altLang="en-US" sz="2400" b="1"/>
              <a:t>函数</a:t>
            </a:r>
            <a:r>
              <a:rPr lang="en-US" altLang="zh-CN" sz="2400" b="1"/>
              <a:t>(CNN)</a:t>
            </a:r>
            <a:endParaRPr lang="en-US" altLang="zh-CN" sz="2400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9745" y="431800"/>
            <a:ext cx="3887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小结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708785"/>
            <a:ext cx="10199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可以看出神经元由两个部分组成，一个是线性模型，另一个是非线性模型（激活函数）。一旦多个神经元首尾连接形成一个类似网络的结构协同工作时，将这样的网络称为</a:t>
            </a:r>
            <a:r>
              <a:rPr lang="zh-CN" altLang="en-US" sz="2400" b="1">
                <a:solidFill>
                  <a:srgbClr val="FF0000"/>
                </a:solidFill>
              </a:rPr>
              <a:t>神经网络</a:t>
            </a:r>
            <a:r>
              <a:rPr lang="zh-CN" altLang="en-US" sz="2400" b="1"/>
              <a:t>。根据神经元的特性可以知道，神经网络中存在有大量的</a:t>
            </a:r>
            <a:r>
              <a:rPr lang="zh-CN" altLang="en-US" sz="2400" b="1">
                <a:solidFill>
                  <a:srgbClr val="FF0000"/>
                </a:solidFill>
              </a:rPr>
              <a:t>线性分类器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非线性关系的组合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  <a:endParaRPr lang="zh-CN" altLang="en-US" sz="24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	</a:t>
            </a:r>
            <a:r>
              <a:rPr lang="zh-CN" altLang="en-US" sz="2400" b="1">
                <a:solidFill>
                  <a:schemeClr val="tx1"/>
                </a:solidFill>
              </a:rPr>
              <a:t>了解了其结构，接下来就是了解它的工作原理，先从最初的单层神经网络（感知器</a:t>
            </a:r>
            <a:r>
              <a:rPr lang="zh-CN" altLang="en-US" sz="2400" b="1">
                <a:solidFill>
                  <a:schemeClr val="tx1"/>
                </a:solidFill>
              </a:rPr>
              <a:t>）讲起。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4541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前沿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1621790"/>
            <a:ext cx="5064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神经网络是一门重要的机器学习技术。它是目前最为火热的研究方向--深度学习的基础。学习神经网络不仅可以让你掌握一门强大的机器学习方法，同时也可以更好地帮助你理解深度学习技术。</a:t>
            </a:r>
            <a:endParaRPr lang="zh-CN" altLang="en-US" sz="2400" b="1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760" y="1409700"/>
            <a:ext cx="5440045" cy="4852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5067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神经网络发展史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1621790"/>
            <a:ext cx="103447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神经网络是一门相对古老的算法，它的诞生起源于对大脑工作机理的研究。早期生物界学者们使用神经网络来模拟大脑。虽然神经网络发展已经有</a:t>
            </a:r>
            <a:r>
              <a:rPr lang="en-US" altLang="zh-CN" sz="2400" b="1"/>
              <a:t>70</a:t>
            </a:r>
            <a:r>
              <a:rPr lang="zh-CN" altLang="en-US" sz="2400" b="1"/>
              <a:t>年的漫长历史，但它的发展过程经历了数次大起大落。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5106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神经网络发展史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微信图片_20171219111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293370"/>
            <a:ext cx="1050988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5106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神经网络发展史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微信图片_201712191057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9535"/>
            <a:ext cx="10058400" cy="6678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5106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神经网络发展史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微信图片_20171219110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331470"/>
            <a:ext cx="9883775" cy="6195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4568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简单的神经网络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685" y="1565275"/>
            <a:ext cx="4173855" cy="503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3795" y="1776095"/>
            <a:ext cx="52387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这是一个包含三个层次的神经网络结构图。红色的是输入层，绿色的是输出层，紫色的是中间层（也叫隐藏层）。输入层有3个输入单元，隐藏层有4个单元，输出层有2个单元。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4555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简单的神经网络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741170"/>
            <a:ext cx="98044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学习神经网络的过程中，我们需要了解以下几点：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、设计一个神经网络时，输入层与输出层的节点数往往是固定的，中间层可以自由指定；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、神经网络结构图中的拓扑与箭头代表着预测过程时数据的流向，跟训练时的数据流有一定的区别；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、结构图里的关键不是圆圈（“神经元”），而是连接线（“神经元”之间的连接）。每个连接线对应一个不同的权重，这是需要训练得到的。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71110" y="447040"/>
            <a:ext cx="237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神经元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645" y="1741170"/>
            <a:ext cx="54864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和形成大脑基本元素的神经元一样，神经元是构成神经网络的基本结构。想象一下，当大脑得到新信息时如何处理。当大脑获得信息时，一般会处理它并生成一个输出。类似地，在神经网络中，神经元接收输入，处理它并产生输出，而这个输出被发送到其它神经元做进一步处理，或作为最终结果进行输出。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1998345"/>
            <a:ext cx="4952365" cy="3724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78215" y="6083300"/>
            <a:ext cx="141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神经元</a:t>
            </a:r>
            <a:endParaRPr lang="zh-CN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演示</Application>
  <PresentationFormat>宽屏</PresentationFormat>
  <Paragraphs>79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48</cp:revision>
  <dcterms:created xsi:type="dcterms:W3CDTF">2017-12-18T08:17:00Z</dcterms:created>
  <dcterms:modified xsi:type="dcterms:W3CDTF">2017-12-19T09:15:27Z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