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94" r:id="rId3"/>
    <p:sldId id="612" r:id="rId4"/>
    <p:sldId id="614" r:id="rId5"/>
    <p:sldId id="617" r:id="rId6"/>
    <p:sldId id="616" r:id="rId7"/>
    <p:sldId id="615" r:id="rId9"/>
    <p:sldId id="618" r:id="rId10"/>
    <p:sldId id="619" r:id="rId11"/>
    <p:sldId id="620" r:id="rId12"/>
    <p:sldId id="622" r:id="rId13"/>
    <p:sldId id="424" r:id="rId14"/>
    <p:sldId id="425" r:id="rId15"/>
    <p:sldId id="448" r:id="rId16"/>
    <p:sldId id="434" r:id="rId17"/>
    <p:sldId id="623" r:id="rId18"/>
    <p:sldId id="435" r:id="rId19"/>
    <p:sldId id="460" r:id="rId20"/>
    <p:sldId id="654" r:id="rId21"/>
    <p:sldId id="476" r:id="rId22"/>
    <p:sldId id="464" r:id="rId23"/>
    <p:sldId id="626" r:id="rId24"/>
    <p:sldId id="624" r:id="rId25"/>
    <p:sldId id="625" r:id="rId26"/>
    <p:sldId id="515" r:id="rId27"/>
    <p:sldId id="497" r:id="rId28"/>
    <p:sldId id="519" r:id="rId29"/>
    <p:sldId id="562" r:id="rId30"/>
    <p:sldId id="545" r:id="rId31"/>
    <p:sldId id="549" r:id="rId32"/>
    <p:sldId id="627" r:id="rId33"/>
    <p:sldId id="564" r:id="rId34"/>
    <p:sldId id="575" r:id="rId35"/>
    <p:sldId id="566" r:id="rId36"/>
    <p:sldId id="586" r:id="rId37"/>
    <p:sldId id="590" r:id="rId38"/>
    <p:sldId id="592" r:id="rId39"/>
    <p:sldId id="628" r:id="rId40"/>
    <p:sldId id="629" r:id="rId41"/>
    <p:sldId id="596" r:id="rId42"/>
    <p:sldId id="656" r:id="rId43"/>
    <p:sldId id="600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2897" autoAdjust="0"/>
  </p:normalViewPr>
  <p:slideViewPr>
    <p:cSldViewPr>
      <p:cViewPr varScale="1">
        <p:scale>
          <a:sx n="65" d="100"/>
          <a:sy n="65" d="100"/>
        </p:scale>
        <p:origin x="-1518" y="-96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1447B8-3BBD-42E0-83CF-C6167468CA0E}" type="doc">
      <dgm:prSet loTypeId="urn:microsoft.com/office/officeart/2005/8/layout/hList2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043921C-1540-49A1-BD49-A531DBA68C78}">
      <dgm:prSet phldrT="[文本]" phldr="1"/>
      <dgm:spPr/>
      <dgm:t>
        <a:bodyPr/>
        <a:lstStyle/>
        <a:p>
          <a:endParaRPr lang="zh-CN" altLang="en-US" dirty="0"/>
        </a:p>
      </dgm:t>
    </dgm:pt>
    <dgm:pt modelId="{7827DC62-D859-4D78-8109-79900DEA5093}" cxnId="{880057DF-1AC0-4EED-8B86-E1603C0B52AA}" type="parTrans">
      <dgm:prSet/>
      <dgm:spPr/>
      <dgm:t>
        <a:bodyPr/>
        <a:lstStyle/>
        <a:p>
          <a:endParaRPr lang="zh-CN" altLang="en-US"/>
        </a:p>
      </dgm:t>
    </dgm:pt>
    <dgm:pt modelId="{D5654BFC-9028-4619-A2AF-80C6CE1BC1F0}" cxnId="{880057DF-1AC0-4EED-8B86-E1603C0B52AA}" type="sibTrans">
      <dgm:prSet/>
      <dgm:spPr/>
      <dgm:t>
        <a:bodyPr/>
        <a:lstStyle/>
        <a:p>
          <a:endParaRPr lang="zh-CN" altLang="en-US"/>
        </a:p>
      </dgm:t>
    </dgm:pt>
    <dgm:pt modelId="{C22260E1-087B-41F2-92EE-25FB6C8A5D92}">
      <dgm:prSet phldrT="[文本]" custT="1"/>
      <dgm:spPr/>
      <dgm:t>
        <a:bodyPr/>
        <a:lstStyle/>
        <a:p>
          <a:r>
            <a:rPr lang="zh-CN" altLang="en-US" sz="2400" b="1" i="0" dirty="0" smtClean="0"/>
            <a:t>经济发展长期向好的基本面没有变</a:t>
          </a:r>
          <a:endParaRPr lang="zh-CN" altLang="en-US" sz="2400" b="1" dirty="0"/>
        </a:p>
      </dgm:t>
    </dgm:pt>
    <dgm:pt modelId="{91BF791D-0E15-4159-A88E-F7F90856895A}" cxnId="{DF620B85-CE79-4D2B-9766-D693EDF9E5D0}" type="parTrans">
      <dgm:prSet/>
      <dgm:spPr/>
      <dgm:t>
        <a:bodyPr/>
        <a:lstStyle/>
        <a:p>
          <a:endParaRPr lang="zh-CN" altLang="en-US"/>
        </a:p>
      </dgm:t>
    </dgm:pt>
    <dgm:pt modelId="{A3316459-5A77-4810-A584-B67B3FFDA6D7}" cxnId="{DF620B85-CE79-4D2B-9766-D693EDF9E5D0}" type="sibTrans">
      <dgm:prSet/>
      <dgm:spPr/>
      <dgm:t>
        <a:bodyPr/>
        <a:lstStyle/>
        <a:p>
          <a:endParaRPr lang="zh-CN" altLang="en-US"/>
        </a:p>
      </dgm:t>
    </dgm:pt>
    <dgm:pt modelId="{2CF3BE5B-9E2F-4D5D-8D48-CA8FAE93B551}">
      <dgm:prSet phldrT="[文本]" phldr="1"/>
      <dgm:spPr/>
      <dgm:t>
        <a:bodyPr/>
        <a:lstStyle/>
        <a:p>
          <a:endParaRPr lang="zh-CN" altLang="en-US" dirty="0"/>
        </a:p>
      </dgm:t>
    </dgm:pt>
    <dgm:pt modelId="{A6987E59-B568-4DE2-BF72-761F37C84148}" cxnId="{8D335454-056F-4A63-9092-4BD4AA16AD98}" type="parTrans">
      <dgm:prSet/>
      <dgm:spPr/>
      <dgm:t>
        <a:bodyPr/>
        <a:lstStyle/>
        <a:p>
          <a:endParaRPr lang="zh-CN" altLang="en-US"/>
        </a:p>
      </dgm:t>
    </dgm:pt>
    <dgm:pt modelId="{6CE48057-49FB-4F3C-86FE-53365FD5A2BA}" cxnId="{8D335454-056F-4A63-9092-4BD4AA16AD98}" type="sibTrans">
      <dgm:prSet/>
      <dgm:spPr/>
      <dgm:t>
        <a:bodyPr/>
        <a:lstStyle/>
        <a:p>
          <a:endParaRPr lang="zh-CN" altLang="en-US"/>
        </a:p>
      </dgm:t>
    </dgm:pt>
    <dgm:pt modelId="{528F8C37-AAEF-48EC-A46D-EA27836D4D9F}">
      <dgm:prSet phldrT="[文本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zh-CN" altLang="en-US" sz="2400" b="1" i="0" dirty="0" smtClean="0"/>
            <a:t>经济韧性好、潜力足、回旋空间大的基本特质没有变</a:t>
          </a:r>
          <a:endParaRPr lang="zh-CN" altLang="en-US" sz="2400" b="1" dirty="0"/>
        </a:p>
      </dgm:t>
    </dgm:pt>
    <dgm:pt modelId="{CE1627B8-E4F8-4A12-B464-402AC78A3D49}" cxnId="{71AF80B6-B25E-4575-BA71-9A57AD7579BD}" type="parTrans">
      <dgm:prSet/>
      <dgm:spPr/>
      <dgm:t>
        <a:bodyPr/>
        <a:lstStyle/>
        <a:p>
          <a:endParaRPr lang="zh-CN" altLang="en-US"/>
        </a:p>
      </dgm:t>
    </dgm:pt>
    <dgm:pt modelId="{036CDBCE-4902-414A-9013-B7D8C6750BE7}" cxnId="{71AF80B6-B25E-4575-BA71-9A57AD7579BD}" type="sibTrans">
      <dgm:prSet/>
      <dgm:spPr/>
      <dgm:t>
        <a:bodyPr/>
        <a:lstStyle/>
        <a:p>
          <a:endParaRPr lang="zh-CN" altLang="en-US"/>
        </a:p>
      </dgm:t>
    </dgm:pt>
    <dgm:pt modelId="{7D472143-BED9-4FC5-9B87-4AF8A15B47A7}">
      <dgm:prSet phldrT="[文本]" phldr="1"/>
      <dgm:spPr/>
      <dgm:t>
        <a:bodyPr/>
        <a:lstStyle/>
        <a:p>
          <a:endParaRPr lang="zh-CN" altLang="en-US" dirty="0"/>
        </a:p>
      </dgm:t>
    </dgm:pt>
    <dgm:pt modelId="{00404313-E2C8-4946-ADE4-AE4062849437}" cxnId="{DF1631F2-E951-452E-818E-A68D42A5418E}" type="parTrans">
      <dgm:prSet/>
      <dgm:spPr/>
      <dgm:t>
        <a:bodyPr/>
        <a:lstStyle/>
        <a:p>
          <a:endParaRPr lang="zh-CN" altLang="en-US"/>
        </a:p>
      </dgm:t>
    </dgm:pt>
    <dgm:pt modelId="{3AAB78DD-6577-4DBA-934F-91CF878FCB9B}" cxnId="{DF1631F2-E951-452E-818E-A68D42A5418E}" type="sibTrans">
      <dgm:prSet/>
      <dgm:spPr/>
      <dgm:t>
        <a:bodyPr/>
        <a:lstStyle/>
        <a:p>
          <a:endParaRPr lang="zh-CN" altLang="en-US"/>
        </a:p>
      </dgm:t>
    </dgm:pt>
    <dgm:pt modelId="{E23FCF3D-7733-4704-A211-50F800321F65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2400" b="1" i="0" dirty="0" smtClean="0">
              <a:solidFill>
                <a:schemeClr val="tx1"/>
              </a:solidFill>
            </a:rPr>
            <a:t>经济持续增长的良好支撑基础和条件没有变</a:t>
          </a:r>
          <a:endParaRPr lang="zh-CN" altLang="en-US" sz="2400" b="1" dirty="0">
            <a:solidFill>
              <a:schemeClr val="tx1"/>
            </a:solidFill>
          </a:endParaRPr>
        </a:p>
      </dgm:t>
    </dgm:pt>
    <dgm:pt modelId="{D24CE606-41BE-43B6-BF98-D7D968E310A4}" cxnId="{560B36D2-DE78-441B-B9ED-4CA121F2A9DB}" type="parTrans">
      <dgm:prSet/>
      <dgm:spPr/>
      <dgm:t>
        <a:bodyPr/>
        <a:lstStyle/>
        <a:p>
          <a:endParaRPr lang="zh-CN" altLang="en-US"/>
        </a:p>
      </dgm:t>
    </dgm:pt>
    <dgm:pt modelId="{E0379C24-99B7-4812-A1EA-0A06078E50D0}" cxnId="{560B36D2-DE78-441B-B9ED-4CA121F2A9DB}" type="sibTrans">
      <dgm:prSet/>
      <dgm:spPr/>
      <dgm:t>
        <a:bodyPr/>
        <a:lstStyle/>
        <a:p>
          <a:endParaRPr lang="zh-CN" altLang="en-US"/>
        </a:p>
      </dgm:t>
    </dgm:pt>
    <dgm:pt modelId="{0AEEFF91-9E1E-48D3-855A-AFBCF492F26F}">
      <dgm:prSet phldrT="[文本]"/>
      <dgm:spPr/>
      <dgm:t>
        <a:bodyPr/>
        <a:lstStyle/>
        <a:p>
          <a:endParaRPr lang="zh-CN" altLang="en-US" dirty="0"/>
        </a:p>
      </dgm:t>
    </dgm:pt>
    <dgm:pt modelId="{65768881-7D9A-490D-B9F3-45ACFF0BAA8F}" cxnId="{9CD79CDD-B749-4252-9CA7-BEEF8E8C1EA8}" type="sibTrans">
      <dgm:prSet/>
      <dgm:spPr/>
      <dgm:t>
        <a:bodyPr/>
        <a:lstStyle/>
        <a:p>
          <a:endParaRPr lang="zh-CN" altLang="en-US"/>
        </a:p>
      </dgm:t>
    </dgm:pt>
    <dgm:pt modelId="{F13424F1-0B42-491A-BDA3-A377AAB8BA4C}" cxnId="{9CD79CDD-B749-4252-9CA7-BEEF8E8C1EA8}" type="parTrans">
      <dgm:prSet/>
      <dgm:spPr/>
      <dgm:t>
        <a:bodyPr/>
        <a:lstStyle/>
        <a:p>
          <a:endParaRPr lang="zh-CN" altLang="en-US"/>
        </a:p>
      </dgm:t>
    </dgm:pt>
    <dgm:pt modelId="{B6B3FAB1-76A2-48BD-8D83-0C42F7149DCF}" type="pres">
      <dgm:prSet presAssocID="{0D1447B8-3BBD-42E0-83CF-C6167468CA0E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2FABB9A-637A-4944-9C7C-75703EF1825E}" type="pres">
      <dgm:prSet presAssocID="{7043921C-1540-49A1-BD49-A531DBA68C78}" presName="compositeNode" presStyleCnt="0">
        <dgm:presLayoutVars>
          <dgm:bulletEnabled val="1"/>
        </dgm:presLayoutVars>
      </dgm:prSet>
      <dgm:spPr/>
    </dgm:pt>
    <dgm:pt modelId="{875FC235-B34A-48EE-93B6-414BFFE39369}" type="pres">
      <dgm:prSet presAssocID="{7043921C-1540-49A1-BD49-A531DBA68C78}" presName="image" presStyleLbl="fgImgPlace1" presStyleIdx="0" presStyleCnt="4"/>
      <dgm:spPr/>
    </dgm:pt>
    <dgm:pt modelId="{8399D86B-C488-4CF4-8813-DA962831E51B}" type="pres">
      <dgm:prSet presAssocID="{7043921C-1540-49A1-BD49-A531DBA68C78}" presName="childNode" presStyleLbl="node1" presStyleIdx="0" presStyleCnt="4" custScaleX="1634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054F75-42E2-4842-BDD6-21C448EA1B5E}" type="pres">
      <dgm:prSet presAssocID="{7043921C-1540-49A1-BD49-A531DBA68C78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25F4B8-F0FE-4C33-8374-6EFA75025E52}" type="pres">
      <dgm:prSet presAssocID="{D5654BFC-9028-4619-A2AF-80C6CE1BC1F0}" presName="sibTrans" presStyleCnt="0"/>
      <dgm:spPr/>
    </dgm:pt>
    <dgm:pt modelId="{A237F840-C125-4284-A903-5F42CA263EE7}" type="pres">
      <dgm:prSet presAssocID="{2CF3BE5B-9E2F-4D5D-8D48-CA8FAE93B551}" presName="compositeNode" presStyleCnt="0">
        <dgm:presLayoutVars>
          <dgm:bulletEnabled val="1"/>
        </dgm:presLayoutVars>
      </dgm:prSet>
      <dgm:spPr/>
    </dgm:pt>
    <dgm:pt modelId="{F2255EB1-A535-45F3-AB04-F778C0CB814C}" type="pres">
      <dgm:prSet presAssocID="{2CF3BE5B-9E2F-4D5D-8D48-CA8FAE93B551}" presName="image" presStyleLbl="fgImgPlace1" presStyleIdx="1" presStyleCnt="4"/>
      <dgm:spPr/>
    </dgm:pt>
    <dgm:pt modelId="{8B6C4C6E-44F3-4C43-866C-A66CD68E5BFC}" type="pres">
      <dgm:prSet presAssocID="{2CF3BE5B-9E2F-4D5D-8D48-CA8FAE93B551}" presName="childNode" presStyleLbl="node1" presStyleIdx="1" presStyleCnt="4" custScaleX="2217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6A18BE-8984-46FD-89EC-65CC264D091D}" type="pres">
      <dgm:prSet presAssocID="{2CF3BE5B-9E2F-4D5D-8D48-CA8FAE93B551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3A960B-25A6-4FC5-ADD4-D2FB47933534}" type="pres">
      <dgm:prSet presAssocID="{6CE48057-49FB-4F3C-86FE-53365FD5A2BA}" presName="sibTrans" presStyleCnt="0"/>
      <dgm:spPr/>
    </dgm:pt>
    <dgm:pt modelId="{F57A9064-609F-4F00-9B7D-926EF38BD4A9}" type="pres">
      <dgm:prSet presAssocID="{7D472143-BED9-4FC5-9B87-4AF8A15B47A7}" presName="compositeNode" presStyleCnt="0">
        <dgm:presLayoutVars>
          <dgm:bulletEnabled val="1"/>
        </dgm:presLayoutVars>
      </dgm:prSet>
      <dgm:spPr/>
    </dgm:pt>
    <dgm:pt modelId="{029509A8-3987-4966-BC07-0D6674208799}" type="pres">
      <dgm:prSet presAssocID="{7D472143-BED9-4FC5-9B87-4AF8A15B47A7}" presName="image" presStyleLbl="fgImgPlace1" presStyleIdx="2" presStyleCnt="4"/>
      <dgm:spPr/>
    </dgm:pt>
    <dgm:pt modelId="{A044FB21-A55B-4C5C-81D1-19023EE4F974}" type="pres">
      <dgm:prSet presAssocID="{7D472143-BED9-4FC5-9B87-4AF8A15B47A7}" presName="childNode" presStyleLbl="node1" presStyleIdx="2" presStyleCnt="4" custScaleX="2058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73FD5F-267C-49D7-9845-5C22B71986DD}" type="pres">
      <dgm:prSet presAssocID="{7D472143-BED9-4FC5-9B87-4AF8A15B47A7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27DBCF-34AC-424E-91C5-E822EEA90561}" type="pres">
      <dgm:prSet presAssocID="{3AAB78DD-6577-4DBA-934F-91CF878FCB9B}" presName="sibTrans" presStyleCnt="0"/>
      <dgm:spPr/>
    </dgm:pt>
    <dgm:pt modelId="{A678D6C6-DF47-44D8-83CF-E76C2BEA8EBE}" type="pres">
      <dgm:prSet presAssocID="{0AEEFF91-9E1E-48D3-855A-AFBCF492F26F}" presName="compositeNode" presStyleCnt="0">
        <dgm:presLayoutVars>
          <dgm:bulletEnabled val="1"/>
        </dgm:presLayoutVars>
      </dgm:prSet>
      <dgm:spPr/>
    </dgm:pt>
    <dgm:pt modelId="{C5DCFF21-860C-4197-8E7D-87F9EE4912E6}" type="pres">
      <dgm:prSet presAssocID="{0AEEFF91-9E1E-48D3-855A-AFBCF492F26F}" presName="image" presStyleLbl="fgImgPlace1" presStyleIdx="3" presStyleCnt="4"/>
      <dgm:spPr/>
    </dgm:pt>
    <dgm:pt modelId="{B135B292-BE60-49B0-94CA-00F038A81BAB}" type="pres">
      <dgm:prSet presAssocID="{0AEEFF91-9E1E-48D3-855A-AFBCF492F26F}" presName="childNode" presStyleLbl="node1" presStyleIdx="3" presStyleCnt="4" custScaleX="181697">
        <dgm:presLayoutVars>
          <dgm:bulletEnabled val="1"/>
        </dgm:presLayoutVars>
      </dgm:prSet>
      <dgm:spPr>
        <a:solidFill>
          <a:srgbClr val="00B050"/>
        </a:solidFill>
      </dgm:spPr>
    </dgm:pt>
    <dgm:pt modelId="{0ECC0115-4459-4351-A68E-47F1F747DDE0}" type="pres">
      <dgm:prSet presAssocID="{0AEEFF91-9E1E-48D3-855A-AFBCF492F26F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DC5E2D-15BC-4958-ABCA-2B136C3F3B69}" type="presOf" srcId="{C22260E1-087B-41F2-92EE-25FB6C8A5D92}" destId="{8399D86B-C488-4CF4-8813-DA962831E51B}" srcOrd="0" destOrd="0" presId="urn:microsoft.com/office/officeart/2005/8/layout/hList2#1"/>
    <dgm:cxn modelId="{B1BA8AFB-021C-4453-A70C-408952F79DDB}" type="presOf" srcId="{7043921C-1540-49A1-BD49-A531DBA68C78}" destId="{63054F75-42E2-4842-BDD6-21C448EA1B5E}" srcOrd="0" destOrd="0" presId="urn:microsoft.com/office/officeart/2005/8/layout/hList2#1"/>
    <dgm:cxn modelId="{DF1631F2-E951-452E-818E-A68D42A5418E}" srcId="{0D1447B8-3BBD-42E0-83CF-C6167468CA0E}" destId="{7D472143-BED9-4FC5-9B87-4AF8A15B47A7}" srcOrd="2" destOrd="0" parTransId="{00404313-E2C8-4946-ADE4-AE4062849437}" sibTransId="{3AAB78DD-6577-4DBA-934F-91CF878FCB9B}"/>
    <dgm:cxn modelId="{71AF80B6-B25E-4575-BA71-9A57AD7579BD}" srcId="{2CF3BE5B-9E2F-4D5D-8D48-CA8FAE93B551}" destId="{528F8C37-AAEF-48EC-A46D-EA27836D4D9F}" srcOrd="0" destOrd="0" parTransId="{CE1627B8-E4F8-4A12-B464-402AC78A3D49}" sibTransId="{036CDBCE-4902-414A-9013-B7D8C6750BE7}"/>
    <dgm:cxn modelId="{560B36D2-DE78-441B-B9ED-4CA121F2A9DB}" srcId="{7D472143-BED9-4FC5-9B87-4AF8A15B47A7}" destId="{E23FCF3D-7733-4704-A211-50F800321F65}" srcOrd="0" destOrd="0" parTransId="{D24CE606-41BE-43B6-BF98-D7D968E310A4}" sibTransId="{E0379C24-99B7-4812-A1EA-0A06078E50D0}"/>
    <dgm:cxn modelId="{9CD79CDD-B749-4252-9CA7-BEEF8E8C1EA8}" srcId="{0D1447B8-3BBD-42E0-83CF-C6167468CA0E}" destId="{0AEEFF91-9E1E-48D3-855A-AFBCF492F26F}" srcOrd="3" destOrd="0" parTransId="{F13424F1-0B42-491A-BDA3-A377AAB8BA4C}" sibTransId="{65768881-7D9A-490D-B9F3-45ACFF0BAA8F}"/>
    <dgm:cxn modelId="{880057DF-1AC0-4EED-8B86-E1603C0B52AA}" srcId="{0D1447B8-3BBD-42E0-83CF-C6167468CA0E}" destId="{7043921C-1540-49A1-BD49-A531DBA68C78}" srcOrd="0" destOrd="0" parTransId="{7827DC62-D859-4D78-8109-79900DEA5093}" sibTransId="{D5654BFC-9028-4619-A2AF-80C6CE1BC1F0}"/>
    <dgm:cxn modelId="{5F6EFE12-0E60-4302-B7BA-E9C6DB0AE25F}" type="presOf" srcId="{7D472143-BED9-4FC5-9B87-4AF8A15B47A7}" destId="{5B73FD5F-267C-49D7-9845-5C22B71986DD}" srcOrd="0" destOrd="0" presId="urn:microsoft.com/office/officeart/2005/8/layout/hList2#1"/>
    <dgm:cxn modelId="{74FD5146-0E0D-42DA-AABD-F200BB45A619}" type="presOf" srcId="{528F8C37-AAEF-48EC-A46D-EA27836D4D9F}" destId="{8B6C4C6E-44F3-4C43-866C-A66CD68E5BFC}" srcOrd="0" destOrd="0" presId="urn:microsoft.com/office/officeart/2005/8/layout/hList2#1"/>
    <dgm:cxn modelId="{11621F1A-0E3B-4B64-ABB7-D388C5DF8883}" type="presOf" srcId="{E23FCF3D-7733-4704-A211-50F800321F65}" destId="{A044FB21-A55B-4C5C-81D1-19023EE4F974}" srcOrd="0" destOrd="0" presId="urn:microsoft.com/office/officeart/2005/8/layout/hList2#1"/>
    <dgm:cxn modelId="{7A3AE364-B7CA-4C68-B8D4-6535452541C6}" type="presOf" srcId="{0D1447B8-3BBD-42E0-83CF-C6167468CA0E}" destId="{B6B3FAB1-76A2-48BD-8D83-0C42F7149DCF}" srcOrd="0" destOrd="0" presId="urn:microsoft.com/office/officeart/2005/8/layout/hList2#1"/>
    <dgm:cxn modelId="{F233D7E8-0324-4BAE-97D2-D8EAFDA8A4A2}" type="presOf" srcId="{2CF3BE5B-9E2F-4D5D-8D48-CA8FAE93B551}" destId="{586A18BE-8984-46FD-89EC-65CC264D091D}" srcOrd="0" destOrd="0" presId="urn:microsoft.com/office/officeart/2005/8/layout/hList2#1"/>
    <dgm:cxn modelId="{AA7F3458-5C15-48D8-81C5-6ABC6DC9FF76}" type="presOf" srcId="{0AEEFF91-9E1E-48D3-855A-AFBCF492F26F}" destId="{0ECC0115-4459-4351-A68E-47F1F747DDE0}" srcOrd="0" destOrd="0" presId="urn:microsoft.com/office/officeart/2005/8/layout/hList2#1"/>
    <dgm:cxn modelId="{8D335454-056F-4A63-9092-4BD4AA16AD98}" srcId="{0D1447B8-3BBD-42E0-83CF-C6167468CA0E}" destId="{2CF3BE5B-9E2F-4D5D-8D48-CA8FAE93B551}" srcOrd="1" destOrd="0" parTransId="{A6987E59-B568-4DE2-BF72-761F37C84148}" sibTransId="{6CE48057-49FB-4F3C-86FE-53365FD5A2BA}"/>
    <dgm:cxn modelId="{DF620B85-CE79-4D2B-9766-D693EDF9E5D0}" srcId="{7043921C-1540-49A1-BD49-A531DBA68C78}" destId="{C22260E1-087B-41F2-92EE-25FB6C8A5D92}" srcOrd="0" destOrd="0" parTransId="{91BF791D-0E15-4159-A88E-F7F90856895A}" sibTransId="{A3316459-5A77-4810-A584-B67B3FFDA6D7}"/>
    <dgm:cxn modelId="{0C97243A-5261-4239-A6E8-B05E4B8E80DE}" type="presParOf" srcId="{B6B3FAB1-76A2-48BD-8D83-0C42F7149DCF}" destId="{F2FABB9A-637A-4944-9C7C-75703EF1825E}" srcOrd="0" destOrd="0" presId="urn:microsoft.com/office/officeart/2005/8/layout/hList2#1"/>
    <dgm:cxn modelId="{A9C26871-E52E-490F-A4A5-AD9C1EDE6331}" type="presParOf" srcId="{F2FABB9A-637A-4944-9C7C-75703EF1825E}" destId="{875FC235-B34A-48EE-93B6-414BFFE39369}" srcOrd="0" destOrd="0" presId="urn:microsoft.com/office/officeart/2005/8/layout/hList2#1"/>
    <dgm:cxn modelId="{993C8B45-C16F-46EA-B495-A53ACE6C6FDF}" type="presParOf" srcId="{F2FABB9A-637A-4944-9C7C-75703EF1825E}" destId="{8399D86B-C488-4CF4-8813-DA962831E51B}" srcOrd="1" destOrd="0" presId="urn:microsoft.com/office/officeart/2005/8/layout/hList2#1"/>
    <dgm:cxn modelId="{060C071A-75D3-47CA-B5DC-38A1A3B2593C}" type="presParOf" srcId="{F2FABB9A-637A-4944-9C7C-75703EF1825E}" destId="{63054F75-42E2-4842-BDD6-21C448EA1B5E}" srcOrd="2" destOrd="0" presId="urn:microsoft.com/office/officeart/2005/8/layout/hList2#1"/>
    <dgm:cxn modelId="{862FEE20-8603-4458-B1BE-21B829BC0591}" type="presParOf" srcId="{B6B3FAB1-76A2-48BD-8D83-0C42F7149DCF}" destId="{0025F4B8-F0FE-4C33-8374-6EFA75025E52}" srcOrd="1" destOrd="0" presId="urn:microsoft.com/office/officeart/2005/8/layout/hList2#1"/>
    <dgm:cxn modelId="{FB2F33F1-87E8-414D-ABC9-6636F352C636}" type="presParOf" srcId="{B6B3FAB1-76A2-48BD-8D83-0C42F7149DCF}" destId="{A237F840-C125-4284-A903-5F42CA263EE7}" srcOrd="2" destOrd="0" presId="urn:microsoft.com/office/officeart/2005/8/layout/hList2#1"/>
    <dgm:cxn modelId="{3DCBFCF0-5B01-4C30-99D7-ED76EFA48592}" type="presParOf" srcId="{A237F840-C125-4284-A903-5F42CA263EE7}" destId="{F2255EB1-A535-45F3-AB04-F778C0CB814C}" srcOrd="0" destOrd="0" presId="urn:microsoft.com/office/officeart/2005/8/layout/hList2#1"/>
    <dgm:cxn modelId="{E8951048-4015-4800-A5D7-23F0713C5754}" type="presParOf" srcId="{A237F840-C125-4284-A903-5F42CA263EE7}" destId="{8B6C4C6E-44F3-4C43-866C-A66CD68E5BFC}" srcOrd="1" destOrd="0" presId="urn:microsoft.com/office/officeart/2005/8/layout/hList2#1"/>
    <dgm:cxn modelId="{8A045E23-D33D-42B6-80DD-BFB23B1517FA}" type="presParOf" srcId="{A237F840-C125-4284-A903-5F42CA263EE7}" destId="{586A18BE-8984-46FD-89EC-65CC264D091D}" srcOrd="2" destOrd="0" presId="urn:microsoft.com/office/officeart/2005/8/layout/hList2#1"/>
    <dgm:cxn modelId="{711FF3DE-ABFC-4BCF-B1D2-9714CC75AA20}" type="presParOf" srcId="{B6B3FAB1-76A2-48BD-8D83-0C42F7149DCF}" destId="{213A960B-25A6-4FC5-ADD4-D2FB47933534}" srcOrd="3" destOrd="0" presId="urn:microsoft.com/office/officeart/2005/8/layout/hList2#1"/>
    <dgm:cxn modelId="{7281A411-008C-41A0-8DC4-825B37D3FD37}" type="presParOf" srcId="{B6B3FAB1-76A2-48BD-8D83-0C42F7149DCF}" destId="{F57A9064-609F-4F00-9B7D-926EF38BD4A9}" srcOrd="4" destOrd="0" presId="urn:microsoft.com/office/officeart/2005/8/layout/hList2#1"/>
    <dgm:cxn modelId="{96D06637-F879-4FAB-89BE-A17CE5B5F1FA}" type="presParOf" srcId="{F57A9064-609F-4F00-9B7D-926EF38BD4A9}" destId="{029509A8-3987-4966-BC07-0D6674208799}" srcOrd="0" destOrd="0" presId="urn:microsoft.com/office/officeart/2005/8/layout/hList2#1"/>
    <dgm:cxn modelId="{B1EC6D77-F9EB-483C-A73F-D4ADB4365EFC}" type="presParOf" srcId="{F57A9064-609F-4F00-9B7D-926EF38BD4A9}" destId="{A044FB21-A55B-4C5C-81D1-19023EE4F974}" srcOrd="1" destOrd="0" presId="urn:microsoft.com/office/officeart/2005/8/layout/hList2#1"/>
    <dgm:cxn modelId="{8FBE0A38-1CD4-4676-8B96-9CA262E15A07}" type="presParOf" srcId="{F57A9064-609F-4F00-9B7D-926EF38BD4A9}" destId="{5B73FD5F-267C-49D7-9845-5C22B71986DD}" srcOrd="2" destOrd="0" presId="urn:microsoft.com/office/officeart/2005/8/layout/hList2#1"/>
    <dgm:cxn modelId="{D3EB5F37-949C-4652-A683-096787E7A1DD}" type="presParOf" srcId="{B6B3FAB1-76A2-48BD-8D83-0C42F7149DCF}" destId="{5627DBCF-34AC-424E-91C5-E822EEA90561}" srcOrd="5" destOrd="0" presId="urn:microsoft.com/office/officeart/2005/8/layout/hList2#1"/>
    <dgm:cxn modelId="{E06704CA-7960-431E-8604-7F866A8770D2}" type="presParOf" srcId="{B6B3FAB1-76A2-48BD-8D83-0C42F7149DCF}" destId="{A678D6C6-DF47-44D8-83CF-E76C2BEA8EBE}" srcOrd="6" destOrd="0" presId="urn:microsoft.com/office/officeart/2005/8/layout/hList2#1"/>
    <dgm:cxn modelId="{32CDA113-FD59-4458-820D-94846C0A8C5F}" type="presParOf" srcId="{A678D6C6-DF47-44D8-83CF-E76C2BEA8EBE}" destId="{C5DCFF21-860C-4197-8E7D-87F9EE4912E6}" srcOrd="0" destOrd="0" presId="urn:microsoft.com/office/officeart/2005/8/layout/hList2#1"/>
    <dgm:cxn modelId="{A5CBE49B-25E3-4004-801C-55E1B7FD2E4B}" type="presParOf" srcId="{A678D6C6-DF47-44D8-83CF-E76C2BEA8EBE}" destId="{B135B292-BE60-49B0-94CA-00F038A81BAB}" srcOrd="1" destOrd="0" presId="urn:microsoft.com/office/officeart/2005/8/layout/hList2#1"/>
    <dgm:cxn modelId="{4346F875-4F55-425F-BC1B-CD51EFD5D5BC}" type="presParOf" srcId="{A678D6C6-DF47-44D8-83CF-E76C2BEA8EBE}" destId="{0ECC0115-4459-4351-A68E-47F1F747DDE0}" srcOrd="2" destOrd="0" presId="urn:microsoft.com/office/officeart/2005/8/layout/hList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825D0C-92A5-4E01-8D4D-E700C822D5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FFAC6C-5650-4444-AFDE-48862DB0FFA0}">
      <dgm:prSet phldrT="[文本]" custT="1"/>
      <dgm:spPr>
        <a:solidFill>
          <a:srgbClr val="002060"/>
        </a:solidFill>
      </dgm:spPr>
      <dgm:t>
        <a:bodyPr/>
        <a:lstStyle/>
        <a:p>
          <a:r>
            <a:rPr lang="zh-CN" altLang="en-US" sz="2800" b="1" dirty="0" smtClean="0"/>
            <a:t>第一，</a:t>
          </a:r>
          <a:r>
            <a:rPr lang="zh-CN" sz="2800" b="1" dirty="0" smtClean="0"/>
            <a:t>依法治国首先要依宪治国</a:t>
          </a:r>
          <a:endParaRPr lang="zh-CN" altLang="en-US" sz="2800" b="1" dirty="0"/>
        </a:p>
      </dgm:t>
    </dgm:pt>
    <dgm:pt modelId="{ABED411C-8DEF-4DF5-85A4-0C651E3E9C9F}" cxnId="{69F4004D-5791-48D4-BCFE-0FC9A8854C98}" type="parTrans">
      <dgm:prSet/>
      <dgm:spPr/>
      <dgm:t>
        <a:bodyPr/>
        <a:lstStyle/>
        <a:p>
          <a:endParaRPr lang="zh-CN" altLang="en-US"/>
        </a:p>
      </dgm:t>
    </dgm:pt>
    <dgm:pt modelId="{1DAFFCCA-410F-4A4A-A284-4916DB8B3C40}" cxnId="{69F4004D-5791-48D4-BCFE-0FC9A8854C98}" type="sibTrans">
      <dgm:prSet/>
      <dgm:spPr/>
      <dgm:t>
        <a:bodyPr/>
        <a:lstStyle/>
        <a:p>
          <a:endParaRPr lang="zh-CN" altLang="en-US"/>
        </a:p>
      </dgm:t>
    </dgm:pt>
    <dgm:pt modelId="{EB95BD57-327A-44DE-BB1F-3728E036A9DF}">
      <dgm:prSet phldrT="[文本]" custT="1"/>
      <dgm:spPr>
        <a:solidFill>
          <a:srgbClr val="002060"/>
        </a:solidFill>
      </dgm:spPr>
      <dgm:t>
        <a:bodyPr/>
        <a:lstStyle/>
        <a:p>
          <a:r>
            <a:rPr lang="zh-CN" altLang="en-US" sz="2800" b="1" dirty="0" smtClean="0"/>
            <a:t>第二，深入依法行政、加快法治政府建设</a:t>
          </a:r>
          <a:endParaRPr lang="zh-CN" altLang="en-US" sz="2800" b="1" dirty="0"/>
        </a:p>
      </dgm:t>
    </dgm:pt>
    <dgm:pt modelId="{D3DF39A8-D38D-47A7-A6D2-9758E59A6C3B}" cxnId="{22FFBAD8-8342-49EA-ADC5-21BBFCC13FD8}" type="parTrans">
      <dgm:prSet/>
      <dgm:spPr/>
      <dgm:t>
        <a:bodyPr/>
        <a:lstStyle/>
        <a:p>
          <a:endParaRPr lang="zh-CN" altLang="en-US"/>
        </a:p>
      </dgm:t>
    </dgm:pt>
    <dgm:pt modelId="{0B6EB880-5AC1-41E3-A29F-5B515EBE0BBB}" cxnId="{22FFBAD8-8342-49EA-ADC5-21BBFCC13FD8}" type="sibTrans">
      <dgm:prSet/>
      <dgm:spPr/>
      <dgm:t>
        <a:bodyPr/>
        <a:lstStyle/>
        <a:p>
          <a:endParaRPr lang="zh-CN" altLang="en-US"/>
        </a:p>
      </dgm:t>
    </dgm:pt>
    <dgm:pt modelId="{9817DF45-9721-42BC-8545-9A2061FEA0C2}">
      <dgm:prSet phldrT="[文本]" custT="1"/>
      <dgm:spPr>
        <a:solidFill>
          <a:srgbClr val="002060"/>
        </a:solidFill>
      </dgm:spPr>
      <dgm:t>
        <a:bodyPr/>
        <a:lstStyle/>
        <a:p>
          <a:r>
            <a:rPr lang="zh-CN" altLang="en-US" sz="2800" b="1" dirty="0" smtClean="0"/>
            <a:t>第三，保证司法公正，提高司法公信力</a:t>
          </a:r>
          <a:endParaRPr lang="zh-CN" altLang="en-US" sz="2800" b="1" dirty="0"/>
        </a:p>
      </dgm:t>
    </dgm:pt>
    <dgm:pt modelId="{5DBA2DB7-462E-41BA-AF94-B15F3A1FD190}" cxnId="{FB94701C-5E4A-48DD-A01B-051493135FAD}" type="parTrans">
      <dgm:prSet/>
      <dgm:spPr/>
      <dgm:t>
        <a:bodyPr/>
        <a:lstStyle/>
        <a:p>
          <a:endParaRPr lang="zh-CN" altLang="en-US"/>
        </a:p>
      </dgm:t>
    </dgm:pt>
    <dgm:pt modelId="{97E94DCF-9589-4518-9952-E486A1913CDE}" cxnId="{FB94701C-5E4A-48DD-A01B-051493135FAD}" type="sibTrans">
      <dgm:prSet/>
      <dgm:spPr/>
      <dgm:t>
        <a:bodyPr/>
        <a:lstStyle/>
        <a:p>
          <a:endParaRPr lang="zh-CN" altLang="en-US"/>
        </a:p>
      </dgm:t>
    </dgm:pt>
    <dgm:pt modelId="{F91C0F4F-BEF4-4BDD-BDD1-246ADDDAEE6B}">
      <dgm:prSet custT="1"/>
      <dgm:spPr>
        <a:solidFill>
          <a:srgbClr val="002060"/>
        </a:solidFill>
      </dgm:spPr>
      <dgm:t>
        <a:bodyPr/>
        <a:lstStyle/>
        <a:p>
          <a:r>
            <a:rPr lang="zh-CN" altLang="en-US" sz="2800" b="1" dirty="0" smtClean="0"/>
            <a:t>第四，增强全民法治观念，加强法治工作队伍建设</a:t>
          </a:r>
          <a:endParaRPr lang="zh-CN" altLang="en-US" sz="2800" b="1" dirty="0"/>
        </a:p>
      </dgm:t>
    </dgm:pt>
    <dgm:pt modelId="{D33BE99F-6C29-4335-88D2-8E340E390EAD}" cxnId="{22E5E587-B7AC-443E-88C5-0B27EE06CEBE}" type="parTrans">
      <dgm:prSet/>
      <dgm:spPr/>
      <dgm:t>
        <a:bodyPr/>
        <a:lstStyle/>
        <a:p>
          <a:endParaRPr lang="zh-CN" altLang="en-US"/>
        </a:p>
      </dgm:t>
    </dgm:pt>
    <dgm:pt modelId="{451774D0-2ABB-4CC0-8104-360E7C7F1E19}" cxnId="{22E5E587-B7AC-443E-88C5-0B27EE06CEBE}" type="sibTrans">
      <dgm:prSet/>
      <dgm:spPr/>
      <dgm:t>
        <a:bodyPr/>
        <a:lstStyle/>
        <a:p>
          <a:endParaRPr lang="zh-CN" altLang="en-US"/>
        </a:p>
      </dgm:t>
    </dgm:pt>
    <dgm:pt modelId="{85369685-2DEF-4142-919A-53A543106BDA}" type="pres">
      <dgm:prSet presAssocID="{A2825D0C-92A5-4E01-8D4D-E700C822D59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3497CC3-2E7C-49B4-9DE0-16E078F55ED1}" type="pres">
      <dgm:prSet presAssocID="{D7FFAC6C-5650-4444-AFDE-48862DB0FFA0}" presName="parentLin" presStyleCnt="0"/>
      <dgm:spPr/>
    </dgm:pt>
    <dgm:pt modelId="{667547C0-D739-4580-B474-177A007B4023}" type="pres">
      <dgm:prSet presAssocID="{D7FFAC6C-5650-4444-AFDE-48862DB0FFA0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F1EFB7F5-8280-42E1-B63F-4FACC918C89F}" type="pres">
      <dgm:prSet presAssocID="{D7FFAC6C-5650-4444-AFDE-48862DB0FFA0}" presName="parentText" presStyleLbl="node1" presStyleIdx="0" presStyleCnt="4" custScaleX="137143" custScaleY="214711" custLinFactNeighborX="14044" custLinFactNeighborY="-547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E018F0-0E90-4D9B-B45B-D85E860A996C}" type="pres">
      <dgm:prSet presAssocID="{D7FFAC6C-5650-4444-AFDE-48862DB0FFA0}" presName="negativeSpace" presStyleCnt="0"/>
      <dgm:spPr/>
    </dgm:pt>
    <dgm:pt modelId="{DF480948-1B6A-4044-91BF-56B700E84C89}" type="pres">
      <dgm:prSet presAssocID="{D7FFAC6C-5650-4444-AFDE-48862DB0FFA0}" presName="childText" presStyleLbl="conFgAcc1" presStyleIdx="0" presStyleCnt="4">
        <dgm:presLayoutVars>
          <dgm:bulletEnabled val="1"/>
        </dgm:presLayoutVars>
      </dgm:prSet>
      <dgm:spPr/>
    </dgm:pt>
    <dgm:pt modelId="{237908E2-836C-458B-81FB-22CFC3A11002}" type="pres">
      <dgm:prSet presAssocID="{1DAFFCCA-410F-4A4A-A284-4916DB8B3C40}" presName="spaceBetweenRectangles" presStyleCnt="0"/>
      <dgm:spPr/>
    </dgm:pt>
    <dgm:pt modelId="{514F1C3C-6051-4FD3-BAE6-32B932E3CAB3}" type="pres">
      <dgm:prSet presAssocID="{EB95BD57-327A-44DE-BB1F-3728E036A9DF}" presName="parentLin" presStyleCnt="0"/>
      <dgm:spPr/>
    </dgm:pt>
    <dgm:pt modelId="{C907E82E-6EA7-454F-BCB2-67F81C1D7CC7}" type="pres">
      <dgm:prSet presAssocID="{EB95BD57-327A-44DE-BB1F-3728E036A9DF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C73C4E49-A598-4E06-99A1-1BFBD5B42566}" type="pres">
      <dgm:prSet presAssocID="{EB95BD57-327A-44DE-BB1F-3728E036A9DF}" presName="parentText" presStyleLbl="node1" presStyleIdx="1" presStyleCnt="4" custScaleX="137143" custScaleY="214711" custLinFactNeighborX="34423" custLinFactNeighborY="-1114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7C1BFB-5F42-471C-9C78-3D8FD5E7BD04}" type="pres">
      <dgm:prSet presAssocID="{EB95BD57-327A-44DE-BB1F-3728E036A9DF}" presName="negativeSpace" presStyleCnt="0"/>
      <dgm:spPr/>
    </dgm:pt>
    <dgm:pt modelId="{8D375768-3433-492E-936D-9E1DE155863F}" type="pres">
      <dgm:prSet presAssocID="{EB95BD57-327A-44DE-BB1F-3728E036A9DF}" presName="childText" presStyleLbl="conFgAcc1" presStyleIdx="1" presStyleCnt="4">
        <dgm:presLayoutVars>
          <dgm:bulletEnabled val="1"/>
        </dgm:presLayoutVars>
      </dgm:prSet>
      <dgm:spPr/>
    </dgm:pt>
    <dgm:pt modelId="{237B9009-B315-4020-9C37-25ED854E7E30}" type="pres">
      <dgm:prSet presAssocID="{0B6EB880-5AC1-41E3-A29F-5B515EBE0BBB}" presName="spaceBetweenRectangles" presStyleCnt="0"/>
      <dgm:spPr/>
    </dgm:pt>
    <dgm:pt modelId="{B23EC620-F19C-40AB-98D0-ED6E2DE67EAA}" type="pres">
      <dgm:prSet presAssocID="{9817DF45-9721-42BC-8545-9A2061FEA0C2}" presName="parentLin" presStyleCnt="0"/>
      <dgm:spPr/>
    </dgm:pt>
    <dgm:pt modelId="{F7891E85-925B-4649-B6A1-B7856EDC7798}" type="pres">
      <dgm:prSet presAssocID="{9817DF45-9721-42BC-8545-9A2061FEA0C2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523354D8-201E-4B52-9F50-E0A70063A25D}" type="pres">
      <dgm:prSet presAssocID="{9817DF45-9721-42BC-8545-9A2061FEA0C2}" presName="parentText" presStyleLbl="node1" presStyleIdx="2" presStyleCnt="4" custScaleX="137143" custScaleY="21471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CB5532-DAE8-4769-B210-D15746FF38B6}" type="pres">
      <dgm:prSet presAssocID="{9817DF45-9721-42BC-8545-9A2061FEA0C2}" presName="negativeSpace" presStyleCnt="0"/>
      <dgm:spPr/>
    </dgm:pt>
    <dgm:pt modelId="{AF73EDD5-341F-4FDB-8177-6B325D94A3BC}" type="pres">
      <dgm:prSet presAssocID="{9817DF45-9721-42BC-8545-9A2061FEA0C2}" presName="childText" presStyleLbl="conFgAcc1" presStyleIdx="2" presStyleCnt="4">
        <dgm:presLayoutVars>
          <dgm:bulletEnabled val="1"/>
        </dgm:presLayoutVars>
      </dgm:prSet>
      <dgm:spPr/>
    </dgm:pt>
    <dgm:pt modelId="{FBAF0FA4-2E57-430B-889A-4419ADD3F3DE}" type="pres">
      <dgm:prSet presAssocID="{97E94DCF-9589-4518-9952-E486A1913CDE}" presName="spaceBetweenRectangles" presStyleCnt="0"/>
      <dgm:spPr/>
    </dgm:pt>
    <dgm:pt modelId="{1E561004-2532-43EE-B8FC-DC04A02DD80E}" type="pres">
      <dgm:prSet presAssocID="{F91C0F4F-BEF4-4BDD-BDD1-246ADDDAEE6B}" presName="parentLin" presStyleCnt="0"/>
      <dgm:spPr/>
    </dgm:pt>
    <dgm:pt modelId="{5EE32A8E-6B0C-4DC5-919F-A6EE3A08F579}" type="pres">
      <dgm:prSet presAssocID="{F91C0F4F-BEF4-4BDD-BDD1-246ADDDAEE6B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3D874BC5-B60E-4B2B-871A-B9000D35F8E1}" type="pres">
      <dgm:prSet presAssocID="{F91C0F4F-BEF4-4BDD-BDD1-246ADDDAEE6B}" presName="parentText" presStyleLbl="node1" presStyleIdx="3" presStyleCnt="4" custScaleX="137143" custScaleY="21471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026C2D-58FF-4D76-88FB-548E773F6CAC}" type="pres">
      <dgm:prSet presAssocID="{F91C0F4F-BEF4-4BDD-BDD1-246ADDDAEE6B}" presName="negativeSpace" presStyleCnt="0"/>
      <dgm:spPr/>
    </dgm:pt>
    <dgm:pt modelId="{09D9F03B-FC59-4014-A678-BAC6CF355503}" type="pres">
      <dgm:prSet presAssocID="{F91C0F4F-BEF4-4BDD-BDD1-246ADDDAEE6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1D55168-D6EC-4488-B5D5-F903599656A9}" type="presOf" srcId="{D7FFAC6C-5650-4444-AFDE-48862DB0FFA0}" destId="{F1EFB7F5-8280-42E1-B63F-4FACC918C89F}" srcOrd="1" destOrd="0" presId="urn:microsoft.com/office/officeart/2005/8/layout/list1"/>
    <dgm:cxn modelId="{68742924-6DE0-4BCE-B2A7-6ED3F6DE27BA}" type="presOf" srcId="{F91C0F4F-BEF4-4BDD-BDD1-246ADDDAEE6B}" destId="{5EE32A8E-6B0C-4DC5-919F-A6EE3A08F579}" srcOrd="0" destOrd="0" presId="urn:microsoft.com/office/officeart/2005/8/layout/list1"/>
    <dgm:cxn modelId="{8036B426-5FC4-48E3-8E6B-45360F97BB73}" type="presOf" srcId="{EB95BD57-327A-44DE-BB1F-3728E036A9DF}" destId="{C73C4E49-A598-4E06-99A1-1BFBD5B42566}" srcOrd="1" destOrd="0" presId="urn:microsoft.com/office/officeart/2005/8/layout/list1"/>
    <dgm:cxn modelId="{CE44894B-5299-4EBD-93A8-A203D14A6C14}" type="presOf" srcId="{F91C0F4F-BEF4-4BDD-BDD1-246ADDDAEE6B}" destId="{3D874BC5-B60E-4B2B-871A-B9000D35F8E1}" srcOrd="1" destOrd="0" presId="urn:microsoft.com/office/officeart/2005/8/layout/list1"/>
    <dgm:cxn modelId="{5C00D9F1-B6D0-4FF4-BD0E-7D52C70F5C66}" type="presOf" srcId="{EB95BD57-327A-44DE-BB1F-3728E036A9DF}" destId="{C907E82E-6EA7-454F-BCB2-67F81C1D7CC7}" srcOrd="0" destOrd="0" presId="urn:microsoft.com/office/officeart/2005/8/layout/list1"/>
    <dgm:cxn modelId="{3ADF50C0-D476-4A22-8ED9-6906D5A90C65}" type="presOf" srcId="{9817DF45-9721-42BC-8545-9A2061FEA0C2}" destId="{523354D8-201E-4B52-9F50-E0A70063A25D}" srcOrd="1" destOrd="0" presId="urn:microsoft.com/office/officeart/2005/8/layout/list1"/>
    <dgm:cxn modelId="{1A207790-0CB2-4E04-A776-7A99E7D5BA86}" type="presOf" srcId="{D7FFAC6C-5650-4444-AFDE-48862DB0FFA0}" destId="{667547C0-D739-4580-B474-177A007B4023}" srcOrd="0" destOrd="0" presId="urn:microsoft.com/office/officeart/2005/8/layout/list1"/>
    <dgm:cxn modelId="{22FFBAD8-8342-49EA-ADC5-21BBFCC13FD8}" srcId="{A2825D0C-92A5-4E01-8D4D-E700C822D59C}" destId="{EB95BD57-327A-44DE-BB1F-3728E036A9DF}" srcOrd="1" destOrd="0" parTransId="{D3DF39A8-D38D-47A7-A6D2-9758E59A6C3B}" sibTransId="{0B6EB880-5AC1-41E3-A29F-5B515EBE0BBB}"/>
    <dgm:cxn modelId="{B533E100-AA23-492C-9E7C-793247B331E9}" type="presOf" srcId="{9817DF45-9721-42BC-8545-9A2061FEA0C2}" destId="{F7891E85-925B-4649-B6A1-B7856EDC7798}" srcOrd="0" destOrd="0" presId="urn:microsoft.com/office/officeart/2005/8/layout/list1"/>
    <dgm:cxn modelId="{FB94701C-5E4A-48DD-A01B-051493135FAD}" srcId="{A2825D0C-92A5-4E01-8D4D-E700C822D59C}" destId="{9817DF45-9721-42BC-8545-9A2061FEA0C2}" srcOrd="2" destOrd="0" parTransId="{5DBA2DB7-462E-41BA-AF94-B15F3A1FD190}" sibTransId="{97E94DCF-9589-4518-9952-E486A1913CDE}"/>
    <dgm:cxn modelId="{22E5E587-B7AC-443E-88C5-0B27EE06CEBE}" srcId="{A2825D0C-92A5-4E01-8D4D-E700C822D59C}" destId="{F91C0F4F-BEF4-4BDD-BDD1-246ADDDAEE6B}" srcOrd="3" destOrd="0" parTransId="{D33BE99F-6C29-4335-88D2-8E340E390EAD}" sibTransId="{451774D0-2ABB-4CC0-8104-360E7C7F1E19}"/>
    <dgm:cxn modelId="{69F4004D-5791-48D4-BCFE-0FC9A8854C98}" srcId="{A2825D0C-92A5-4E01-8D4D-E700C822D59C}" destId="{D7FFAC6C-5650-4444-AFDE-48862DB0FFA0}" srcOrd="0" destOrd="0" parTransId="{ABED411C-8DEF-4DF5-85A4-0C651E3E9C9F}" sibTransId="{1DAFFCCA-410F-4A4A-A284-4916DB8B3C40}"/>
    <dgm:cxn modelId="{4902CEB3-09E3-46F3-95A3-712447E94741}" type="presOf" srcId="{A2825D0C-92A5-4E01-8D4D-E700C822D59C}" destId="{85369685-2DEF-4142-919A-53A543106BDA}" srcOrd="0" destOrd="0" presId="urn:microsoft.com/office/officeart/2005/8/layout/list1"/>
    <dgm:cxn modelId="{5D016EC6-CD02-4C46-B3E6-B365F9052D86}" type="presParOf" srcId="{85369685-2DEF-4142-919A-53A543106BDA}" destId="{53497CC3-2E7C-49B4-9DE0-16E078F55ED1}" srcOrd="0" destOrd="0" presId="urn:microsoft.com/office/officeart/2005/8/layout/list1"/>
    <dgm:cxn modelId="{1D59F314-07CE-4249-8AC0-7AF5EBB1E813}" type="presParOf" srcId="{53497CC3-2E7C-49B4-9DE0-16E078F55ED1}" destId="{667547C0-D739-4580-B474-177A007B4023}" srcOrd="0" destOrd="0" presId="urn:microsoft.com/office/officeart/2005/8/layout/list1"/>
    <dgm:cxn modelId="{56CFA863-784C-42EB-B024-45B93C7F5268}" type="presParOf" srcId="{53497CC3-2E7C-49B4-9DE0-16E078F55ED1}" destId="{F1EFB7F5-8280-42E1-B63F-4FACC918C89F}" srcOrd="1" destOrd="0" presId="urn:microsoft.com/office/officeart/2005/8/layout/list1"/>
    <dgm:cxn modelId="{0ED3ED28-B9C7-48AE-90BC-9CB523F287F1}" type="presParOf" srcId="{85369685-2DEF-4142-919A-53A543106BDA}" destId="{C9E018F0-0E90-4D9B-B45B-D85E860A996C}" srcOrd="1" destOrd="0" presId="urn:microsoft.com/office/officeart/2005/8/layout/list1"/>
    <dgm:cxn modelId="{74B3B266-D868-445F-84FF-743E19599EE3}" type="presParOf" srcId="{85369685-2DEF-4142-919A-53A543106BDA}" destId="{DF480948-1B6A-4044-91BF-56B700E84C89}" srcOrd="2" destOrd="0" presId="urn:microsoft.com/office/officeart/2005/8/layout/list1"/>
    <dgm:cxn modelId="{08530895-5560-4CB0-942B-46FAFF012928}" type="presParOf" srcId="{85369685-2DEF-4142-919A-53A543106BDA}" destId="{237908E2-836C-458B-81FB-22CFC3A11002}" srcOrd="3" destOrd="0" presId="urn:microsoft.com/office/officeart/2005/8/layout/list1"/>
    <dgm:cxn modelId="{99E69526-825D-4B7E-96BD-FCF1259A65CC}" type="presParOf" srcId="{85369685-2DEF-4142-919A-53A543106BDA}" destId="{514F1C3C-6051-4FD3-BAE6-32B932E3CAB3}" srcOrd="4" destOrd="0" presId="urn:microsoft.com/office/officeart/2005/8/layout/list1"/>
    <dgm:cxn modelId="{0027CCFC-C3EF-4B36-8656-AC5165E3A8A3}" type="presParOf" srcId="{514F1C3C-6051-4FD3-BAE6-32B932E3CAB3}" destId="{C907E82E-6EA7-454F-BCB2-67F81C1D7CC7}" srcOrd="0" destOrd="0" presId="urn:microsoft.com/office/officeart/2005/8/layout/list1"/>
    <dgm:cxn modelId="{951FC9A0-9C1D-4F6C-8BF6-8D886F456051}" type="presParOf" srcId="{514F1C3C-6051-4FD3-BAE6-32B932E3CAB3}" destId="{C73C4E49-A598-4E06-99A1-1BFBD5B42566}" srcOrd="1" destOrd="0" presId="urn:microsoft.com/office/officeart/2005/8/layout/list1"/>
    <dgm:cxn modelId="{FEF63DB4-3FF6-49E1-B900-FB58F652C80A}" type="presParOf" srcId="{85369685-2DEF-4142-919A-53A543106BDA}" destId="{F97C1BFB-5F42-471C-9C78-3D8FD5E7BD04}" srcOrd="5" destOrd="0" presId="urn:microsoft.com/office/officeart/2005/8/layout/list1"/>
    <dgm:cxn modelId="{CC16C000-2B74-4BC6-B6CB-DE0B9B9F5337}" type="presParOf" srcId="{85369685-2DEF-4142-919A-53A543106BDA}" destId="{8D375768-3433-492E-936D-9E1DE155863F}" srcOrd="6" destOrd="0" presId="urn:microsoft.com/office/officeart/2005/8/layout/list1"/>
    <dgm:cxn modelId="{B890E0F9-A740-4BED-9F73-5CE905955D88}" type="presParOf" srcId="{85369685-2DEF-4142-919A-53A543106BDA}" destId="{237B9009-B315-4020-9C37-25ED854E7E30}" srcOrd="7" destOrd="0" presId="urn:microsoft.com/office/officeart/2005/8/layout/list1"/>
    <dgm:cxn modelId="{15C95575-6904-4FF7-98C7-4C6F2FDF8704}" type="presParOf" srcId="{85369685-2DEF-4142-919A-53A543106BDA}" destId="{B23EC620-F19C-40AB-98D0-ED6E2DE67EAA}" srcOrd="8" destOrd="0" presId="urn:microsoft.com/office/officeart/2005/8/layout/list1"/>
    <dgm:cxn modelId="{ED886186-A0D4-4D69-8874-D56E61E3CEDD}" type="presParOf" srcId="{B23EC620-F19C-40AB-98D0-ED6E2DE67EAA}" destId="{F7891E85-925B-4649-B6A1-B7856EDC7798}" srcOrd="0" destOrd="0" presId="urn:microsoft.com/office/officeart/2005/8/layout/list1"/>
    <dgm:cxn modelId="{20976D06-7471-401B-ABDF-2F1E83A05ADE}" type="presParOf" srcId="{B23EC620-F19C-40AB-98D0-ED6E2DE67EAA}" destId="{523354D8-201E-4B52-9F50-E0A70063A25D}" srcOrd="1" destOrd="0" presId="urn:microsoft.com/office/officeart/2005/8/layout/list1"/>
    <dgm:cxn modelId="{4C625CA9-EE4C-4482-9BAC-7D65FFF8FA6F}" type="presParOf" srcId="{85369685-2DEF-4142-919A-53A543106BDA}" destId="{C9CB5532-DAE8-4769-B210-D15746FF38B6}" srcOrd="9" destOrd="0" presId="urn:microsoft.com/office/officeart/2005/8/layout/list1"/>
    <dgm:cxn modelId="{DC674DDD-D99D-4E89-87A7-1CD87CA7D28F}" type="presParOf" srcId="{85369685-2DEF-4142-919A-53A543106BDA}" destId="{AF73EDD5-341F-4FDB-8177-6B325D94A3BC}" srcOrd="10" destOrd="0" presId="urn:microsoft.com/office/officeart/2005/8/layout/list1"/>
    <dgm:cxn modelId="{86F20B87-D288-4FCB-8E57-52013D6E7C33}" type="presParOf" srcId="{85369685-2DEF-4142-919A-53A543106BDA}" destId="{FBAF0FA4-2E57-430B-889A-4419ADD3F3DE}" srcOrd="11" destOrd="0" presId="urn:microsoft.com/office/officeart/2005/8/layout/list1"/>
    <dgm:cxn modelId="{90C1F1E7-C003-430C-9B3C-6AE26555F2E5}" type="presParOf" srcId="{85369685-2DEF-4142-919A-53A543106BDA}" destId="{1E561004-2532-43EE-B8FC-DC04A02DD80E}" srcOrd="12" destOrd="0" presId="urn:microsoft.com/office/officeart/2005/8/layout/list1"/>
    <dgm:cxn modelId="{BB48C3A8-0294-4503-8180-E229846FA6EA}" type="presParOf" srcId="{1E561004-2532-43EE-B8FC-DC04A02DD80E}" destId="{5EE32A8E-6B0C-4DC5-919F-A6EE3A08F579}" srcOrd="0" destOrd="0" presId="urn:microsoft.com/office/officeart/2005/8/layout/list1"/>
    <dgm:cxn modelId="{E2146D71-8600-4D50-89AD-B6C493F4A119}" type="presParOf" srcId="{1E561004-2532-43EE-B8FC-DC04A02DD80E}" destId="{3D874BC5-B60E-4B2B-871A-B9000D35F8E1}" srcOrd="1" destOrd="0" presId="urn:microsoft.com/office/officeart/2005/8/layout/list1"/>
    <dgm:cxn modelId="{0DC360ED-0A8A-4AFF-9A96-6A25568D6EA3}" type="presParOf" srcId="{85369685-2DEF-4142-919A-53A543106BDA}" destId="{B8026C2D-58FF-4D76-88FB-548E773F6CAC}" srcOrd="13" destOrd="0" presId="urn:microsoft.com/office/officeart/2005/8/layout/list1"/>
    <dgm:cxn modelId="{9AA8BC8D-C851-46ED-A190-27EFF582AD0D}" type="presParOf" srcId="{85369685-2DEF-4142-919A-53A543106BDA}" destId="{09D9F03B-FC59-4014-A678-BAC6CF35550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9AFDBE-D6E4-430A-B0CA-008AA45B67AD}" type="doc">
      <dgm:prSet loTypeId="urn:microsoft.com/office/officeart/2005/8/layout/hList2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5E28FC-35FA-418C-97D9-6E3ABB2D2F3E}">
      <dgm:prSet phldrT="[文本]" phldr="1"/>
      <dgm:spPr/>
      <dgm:t>
        <a:bodyPr/>
        <a:lstStyle/>
        <a:p>
          <a:endParaRPr lang="zh-CN" altLang="en-US"/>
        </a:p>
      </dgm:t>
    </dgm:pt>
    <dgm:pt modelId="{DACA21CD-F12B-44E1-A742-FF5F535EC680}" cxnId="{3EA4033F-4684-4E3F-9BA5-30E3EAC37707}" type="parTrans">
      <dgm:prSet/>
      <dgm:spPr/>
      <dgm:t>
        <a:bodyPr/>
        <a:lstStyle/>
        <a:p>
          <a:endParaRPr lang="zh-CN" altLang="en-US"/>
        </a:p>
      </dgm:t>
    </dgm:pt>
    <dgm:pt modelId="{820F0376-CD9C-410F-A18C-8BB9198548F6}" cxnId="{3EA4033F-4684-4E3F-9BA5-30E3EAC37707}" type="sibTrans">
      <dgm:prSet/>
      <dgm:spPr/>
      <dgm:t>
        <a:bodyPr/>
        <a:lstStyle/>
        <a:p>
          <a:endParaRPr lang="zh-CN" altLang="en-US"/>
        </a:p>
      </dgm:t>
    </dgm:pt>
    <dgm:pt modelId="{3E0FD287-A839-4F32-9F33-4E25A0A4FAFD}">
      <dgm:prSet phldrT="[文本]" custT="1"/>
      <dgm:spPr/>
      <dgm:t>
        <a:bodyPr/>
        <a:lstStyle/>
        <a:p>
          <a:r>
            <a:rPr lang="zh-CN" altLang="en-US" sz="2400" b="1" dirty="0" smtClean="0"/>
            <a:t>形成完备的法律规范体系</a:t>
          </a:r>
          <a:endParaRPr lang="zh-CN" altLang="en-US" sz="2400" b="1" dirty="0"/>
        </a:p>
      </dgm:t>
    </dgm:pt>
    <dgm:pt modelId="{946CC981-94EF-4CA8-87FB-F15FDA350A9D}" cxnId="{752DC2F5-F518-4B56-9DFB-922841BD41C4}" type="parTrans">
      <dgm:prSet/>
      <dgm:spPr/>
      <dgm:t>
        <a:bodyPr/>
        <a:lstStyle/>
        <a:p>
          <a:endParaRPr lang="zh-CN" altLang="en-US"/>
        </a:p>
      </dgm:t>
    </dgm:pt>
    <dgm:pt modelId="{BC69FEB1-6A60-4F98-B092-C72A435E2D43}" cxnId="{752DC2F5-F518-4B56-9DFB-922841BD41C4}" type="sibTrans">
      <dgm:prSet/>
      <dgm:spPr/>
      <dgm:t>
        <a:bodyPr/>
        <a:lstStyle/>
        <a:p>
          <a:endParaRPr lang="zh-CN" altLang="en-US"/>
        </a:p>
      </dgm:t>
    </dgm:pt>
    <dgm:pt modelId="{DACE31BE-FB03-4FA6-AA92-28620771CC9D}">
      <dgm:prSet phldrT="[文本]" phldr="1"/>
      <dgm:spPr/>
      <dgm:t>
        <a:bodyPr/>
        <a:lstStyle/>
        <a:p>
          <a:endParaRPr lang="zh-CN" altLang="en-US"/>
        </a:p>
      </dgm:t>
    </dgm:pt>
    <dgm:pt modelId="{02E8D388-FE2D-466F-A162-FA218C24E355}" cxnId="{7F4227E9-0DE1-4309-BBFE-56FF8062E061}" type="parTrans">
      <dgm:prSet/>
      <dgm:spPr/>
      <dgm:t>
        <a:bodyPr/>
        <a:lstStyle/>
        <a:p>
          <a:endParaRPr lang="zh-CN" altLang="en-US"/>
        </a:p>
      </dgm:t>
    </dgm:pt>
    <dgm:pt modelId="{85191794-1E02-425A-B64C-D52479D26EB5}" cxnId="{7F4227E9-0DE1-4309-BBFE-56FF8062E061}" type="sibTrans">
      <dgm:prSet/>
      <dgm:spPr/>
      <dgm:t>
        <a:bodyPr/>
        <a:lstStyle/>
        <a:p>
          <a:endParaRPr lang="zh-CN" altLang="en-US"/>
        </a:p>
      </dgm:t>
    </dgm:pt>
    <dgm:pt modelId="{6F266A21-DF64-4C5A-B51E-2525330696BA}">
      <dgm:prSet phldrT="[文本]" custT="1"/>
      <dgm:spPr/>
      <dgm:t>
        <a:bodyPr/>
        <a:lstStyle/>
        <a:p>
          <a:r>
            <a:rPr lang="zh-CN" altLang="en-US" sz="2400" b="1" dirty="0" smtClean="0"/>
            <a:t>形成高效的法治实施体系</a:t>
          </a:r>
          <a:endParaRPr lang="zh-CN" altLang="en-US" sz="2400" b="1" dirty="0"/>
        </a:p>
      </dgm:t>
    </dgm:pt>
    <dgm:pt modelId="{71CA1074-2A7B-42BF-AC91-AC77CF498109}" cxnId="{AA679AED-5C7A-44CB-92E8-84C01C203FA6}" type="parTrans">
      <dgm:prSet/>
      <dgm:spPr/>
      <dgm:t>
        <a:bodyPr/>
        <a:lstStyle/>
        <a:p>
          <a:endParaRPr lang="zh-CN" altLang="en-US"/>
        </a:p>
      </dgm:t>
    </dgm:pt>
    <dgm:pt modelId="{8FFDED14-AEFD-47D4-ACAA-4A6EFD0AE14E}" cxnId="{AA679AED-5C7A-44CB-92E8-84C01C203FA6}" type="sibTrans">
      <dgm:prSet/>
      <dgm:spPr/>
      <dgm:t>
        <a:bodyPr/>
        <a:lstStyle/>
        <a:p>
          <a:endParaRPr lang="zh-CN" altLang="en-US"/>
        </a:p>
      </dgm:t>
    </dgm:pt>
    <dgm:pt modelId="{DA0B47AC-4A5C-4DB9-80B3-A84034A53DC2}">
      <dgm:prSet phldrT="[文本]" phldr="1"/>
      <dgm:spPr/>
      <dgm:t>
        <a:bodyPr/>
        <a:lstStyle/>
        <a:p>
          <a:endParaRPr lang="zh-CN" altLang="en-US"/>
        </a:p>
      </dgm:t>
    </dgm:pt>
    <dgm:pt modelId="{EFD24AD4-52E2-4DB3-85B6-495CB9857C95}" cxnId="{9F526DE8-B570-4064-9B0A-D3D30632911B}" type="parTrans">
      <dgm:prSet/>
      <dgm:spPr/>
      <dgm:t>
        <a:bodyPr/>
        <a:lstStyle/>
        <a:p>
          <a:endParaRPr lang="zh-CN" altLang="en-US"/>
        </a:p>
      </dgm:t>
    </dgm:pt>
    <dgm:pt modelId="{F64E5187-6781-40D9-A64B-12807729D881}" cxnId="{9F526DE8-B570-4064-9B0A-D3D30632911B}" type="sibTrans">
      <dgm:prSet/>
      <dgm:spPr/>
      <dgm:t>
        <a:bodyPr/>
        <a:lstStyle/>
        <a:p>
          <a:endParaRPr lang="zh-CN" altLang="en-US"/>
        </a:p>
      </dgm:t>
    </dgm:pt>
    <dgm:pt modelId="{D8F3F177-BA98-4591-942A-EBC09BC958F8}">
      <dgm:prSet phldrT="[文本]" custT="1"/>
      <dgm:spPr/>
      <dgm:t>
        <a:bodyPr/>
        <a:lstStyle/>
        <a:p>
          <a:r>
            <a:rPr lang="zh-CN" altLang="en-US" sz="2400" b="1" dirty="0" smtClean="0"/>
            <a:t>形成严密的法治监督体系</a:t>
          </a:r>
          <a:endParaRPr lang="zh-CN" altLang="en-US" sz="2400" b="1" dirty="0"/>
        </a:p>
      </dgm:t>
    </dgm:pt>
    <dgm:pt modelId="{74E81FB7-CF92-4318-AE18-F2C93A4CAF82}" cxnId="{D086183C-356A-45C1-A88A-989AEB393A49}" type="parTrans">
      <dgm:prSet/>
      <dgm:spPr/>
      <dgm:t>
        <a:bodyPr/>
        <a:lstStyle/>
        <a:p>
          <a:endParaRPr lang="zh-CN" altLang="en-US"/>
        </a:p>
      </dgm:t>
    </dgm:pt>
    <dgm:pt modelId="{2F5FA089-4AA0-40B9-9928-3AD6436EDC5C}" cxnId="{D086183C-356A-45C1-A88A-989AEB393A49}" type="sibTrans">
      <dgm:prSet/>
      <dgm:spPr/>
      <dgm:t>
        <a:bodyPr/>
        <a:lstStyle/>
        <a:p>
          <a:endParaRPr lang="zh-CN" altLang="en-US"/>
        </a:p>
      </dgm:t>
    </dgm:pt>
    <dgm:pt modelId="{F03C7FB8-24F4-4EC1-9813-F47D61452E5B}">
      <dgm:prSet phldrT="[文本]" phldr="1"/>
      <dgm:spPr/>
      <dgm:t>
        <a:bodyPr/>
        <a:lstStyle/>
        <a:p>
          <a:endParaRPr lang="zh-CN" altLang="en-US" dirty="0"/>
        </a:p>
      </dgm:t>
    </dgm:pt>
    <dgm:pt modelId="{A22C4750-EDDD-4DF3-8846-E6D7201DA3AD}" cxnId="{5157143F-C687-479A-86CE-9C20F9B44A9A}" type="parTrans">
      <dgm:prSet/>
      <dgm:spPr/>
      <dgm:t>
        <a:bodyPr/>
        <a:lstStyle/>
        <a:p>
          <a:endParaRPr lang="zh-CN" altLang="en-US"/>
        </a:p>
      </dgm:t>
    </dgm:pt>
    <dgm:pt modelId="{4124400D-F655-4F2B-B27F-C49B95B6BD2F}" cxnId="{5157143F-C687-479A-86CE-9C20F9B44A9A}" type="sibTrans">
      <dgm:prSet/>
      <dgm:spPr/>
      <dgm:t>
        <a:bodyPr/>
        <a:lstStyle/>
        <a:p>
          <a:endParaRPr lang="zh-CN" altLang="en-US"/>
        </a:p>
      </dgm:t>
    </dgm:pt>
    <dgm:pt modelId="{D13B5FC2-1519-4B10-BDAC-42C23BF25D3D}">
      <dgm:prSet custT="1"/>
      <dgm:spPr/>
      <dgm:t>
        <a:bodyPr/>
        <a:lstStyle/>
        <a:p>
          <a:r>
            <a:rPr lang="zh-CN" altLang="en-US" sz="2400" b="1" dirty="0" smtClean="0"/>
            <a:t>形成有力的法治保障体系</a:t>
          </a:r>
          <a:endParaRPr lang="zh-CN" altLang="en-US" sz="2400" b="1" dirty="0"/>
        </a:p>
      </dgm:t>
    </dgm:pt>
    <dgm:pt modelId="{16ED3A0F-F902-4E6E-B8CE-A5B6C5FC702A}" cxnId="{46BD1E08-8DD6-419A-B83F-9F2CCD4684C2}" type="parTrans">
      <dgm:prSet/>
      <dgm:spPr/>
      <dgm:t>
        <a:bodyPr/>
        <a:lstStyle/>
        <a:p>
          <a:endParaRPr lang="zh-CN" altLang="en-US"/>
        </a:p>
      </dgm:t>
    </dgm:pt>
    <dgm:pt modelId="{7575D271-CACB-4C21-AC49-1DBA5C7CC8AE}" cxnId="{46BD1E08-8DD6-419A-B83F-9F2CCD4684C2}" type="sibTrans">
      <dgm:prSet/>
      <dgm:spPr/>
      <dgm:t>
        <a:bodyPr/>
        <a:lstStyle/>
        <a:p>
          <a:endParaRPr lang="zh-CN" altLang="en-US"/>
        </a:p>
      </dgm:t>
    </dgm:pt>
    <dgm:pt modelId="{E9979742-82E1-4F52-9B94-7F046C7C41EB}">
      <dgm:prSet/>
      <dgm:spPr/>
      <dgm:t>
        <a:bodyPr/>
        <a:lstStyle/>
        <a:p>
          <a:endParaRPr lang="zh-CN" altLang="en-US" dirty="0"/>
        </a:p>
      </dgm:t>
    </dgm:pt>
    <dgm:pt modelId="{8D53033B-C18C-4823-965E-720F337A8D7A}" cxnId="{1C283553-6839-4EB9-BC0C-98D2682BE41C}" type="sibTrans">
      <dgm:prSet/>
      <dgm:spPr/>
      <dgm:t>
        <a:bodyPr/>
        <a:lstStyle/>
        <a:p>
          <a:endParaRPr lang="zh-CN" altLang="en-US"/>
        </a:p>
      </dgm:t>
    </dgm:pt>
    <dgm:pt modelId="{A7C469D8-0727-424B-9F72-A563E5939696}" cxnId="{1C283553-6839-4EB9-BC0C-98D2682BE41C}" type="parTrans">
      <dgm:prSet/>
      <dgm:spPr/>
      <dgm:t>
        <a:bodyPr/>
        <a:lstStyle/>
        <a:p>
          <a:endParaRPr lang="zh-CN" altLang="en-US"/>
        </a:p>
      </dgm:t>
    </dgm:pt>
    <dgm:pt modelId="{470864B4-0A1F-4E4D-A9E7-A14443DB16DC}">
      <dgm:prSet custT="1"/>
      <dgm:spPr/>
      <dgm:t>
        <a:bodyPr/>
        <a:lstStyle/>
        <a:p>
          <a:r>
            <a:rPr lang="zh-CN" altLang="en-US" sz="2400" b="1" dirty="0" smtClean="0"/>
            <a:t>形成完善的党内法规体系</a:t>
          </a:r>
          <a:endParaRPr lang="zh-CN" altLang="en-US" sz="2400" b="1" dirty="0"/>
        </a:p>
      </dgm:t>
    </dgm:pt>
    <dgm:pt modelId="{B67BFBAD-D5E6-4FFE-9D51-D1E8E56C6A0F}" cxnId="{9CAF5A35-E1E2-4386-815C-D67EBD6403C8}" type="parTrans">
      <dgm:prSet/>
      <dgm:spPr/>
      <dgm:t>
        <a:bodyPr/>
        <a:lstStyle/>
        <a:p>
          <a:endParaRPr lang="zh-CN" altLang="en-US"/>
        </a:p>
      </dgm:t>
    </dgm:pt>
    <dgm:pt modelId="{9D4D9B2C-5CC7-4E3E-9EC6-D17BDECB7AB1}" cxnId="{9CAF5A35-E1E2-4386-815C-D67EBD6403C8}" type="sibTrans">
      <dgm:prSet/>
      <dgm:spPr/>
      <dgm:t>
        <a:bodyPr/>
        <a:lstStyle/>
        <a:p>
          <a:endParaRPr lang="zh-CN" altLang="en-US"/>
        </a:p>
      </dgm:t>
    </dgm:pt>
    <dgm:pt modelId="{3D75D324-4530-483F-B179-DAC494365A92}" type="pres">
      <dgm:prSet presAssocID="{9C9AFDBE-D6E4-430A-B0CA-008AA45B67AD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0AD2AD1-75A7-4B75-BA26-C8C6E84A00C9}" type="pres">
      <dgm:prSet presAssocID="{195E28FC-35FA-418C-97D9-6E3ABB2D2F3E}" presName="compositeNode" presStyleCnt="0">
        <dgm:presLayoutVars>
          <dgm:bulletEnabled val="1"/>
        </dgm:presLayoutVars>
      </dgm:prSet>
      <dgm:spPr/>
    </dgm:pt>
    <dgm:pt modelId="{A87EAC86-DE24-4C37-A40D-7EF95C6C11FF}" type="pres">
      <dgm:prSet presAssocID="{195E28FC-35FA-418C-97D9-6E3ABB2D2F3E}" presName="image" presStyleLbl="fgImgPlace1" presStyleIdx="0" presStyleCnt="5"/>
      <dgm:spPr/>
    </dgm:pt>
    <dgm:pt modelId="{2F3C82A9-2484-4251-A3AA-D6B9A596CDA7}" type="pres">
      <dgm:prSet presAssocID="{195E28FC-35FA-418C-97D9-6E3ABB2D2F3E}" presName="childNode" presStyleLbl="node1" presStyleIdx="0" presStyleCnt="5" custScaleX="139454" custScaleY="12820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B94D25-E090-4D5A-B6D9-C50AA3B8BD72}" type="pres">
      <dgm:prSet presAssocID="{195E28FC-35FA-418C-97D9-6E3ABB2D2F3E}" presName="parentNode" presStyleLbl="revTx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F26035-CC54-44D3-9057-EB881ED85DA5}" type="pres">
      <dgm:prSet presAssocID="{820F0376-CD9C-410F-A18C-8BB9198548F6}" presName="sibTrans" presStyleCnt="0"/>
      <dgm:spPr/>
    </dgm:pt>
    <dgm:pt modelId="{4D372FC8-2B2D-4A5B-8962-BCD5AC26CAC3}" type="pres">
      <dgm:prSet presAssocID="{DACE31BE-FB03-4FA6-AA92-28620771CC9D}" presName="compositeNode" presStyleCnt="0">
        <dgm:presLayoutVars>
          <dgm:bulletEnabled val="1"/>
        </dgm:presLayoutVars>
      </dgm:prSet>
      <dgm:spPr/>
    </dgm:pt>
    <dgm:pt modelId="{37475380-F660-4E63-961A-E6142EC33D3D}" type="pres">
      <dgm:prSet presAssocID="{DACE31BE-FB03-4FA6-AA92-28620771CC9D}" presName="image" presStyleLbl="fgImgPlace1" presStyleIdx="1" presStyleCnt="5"/>
      <dgm:spPr/>
    </dgm:pt>
    <dgm:pt modelId="{5C5CF883-90CC-40DF-BF34-51B81E50D4BF}" type="pres">
      <dgm:prSet presAssocID="{DACE31BE-FB03-4FA6-AA92-28620771CC9D}" presName="childNode" presStyleLbl="node1" presStyleIdx="1" presStyleCnt="5" custScaleX="122420" custScaleY="12820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3368DA-FEA5-4986-A888-50DCE0EA95CC}" type="pres">
      <dgm:prSet presAssocID="{DACE31BE-FB03-4FA6-AA92-28620771CC9D}" presName="parentNode" presStyleLbl="revTx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274D57-2A90-4787-BE63-6DF7D89CB81C}" type="pres">
      <dgm:prSet presAssocID="{85191794-1E02-425A-B64C-D52479D26EB5}" presName="sibTrans" presStyleCnt="0"/>
      <dgm:spPr/>
    </dgm:pt>
    <dgm:pt modelId="{C3876968-C66F-4F91-B972-64C0D4AECE1C}" type="pres">
      <dgm:prSet presAssocID="{DA0B47AC-4A5C-4DB9-80B3-A84034A53DC2}" presName="compositeNode" presStyleCnt="0">
        <dgm:presLayoutVars>
          <dgm:bulletEnabled val="1"/>
        </dgm:presLayoutVars>
      </dgm:prSet>
      <dgm:spPr/>
    </dgm:pt>
    <dgm:pt modelId="{662C2E52-59D2-4E4B-8794-226B24B131B7}" type="pres">
      <dgm:prSet presAssocID="{DA0B47AC-4A5C-4DB9-80B3-A84034A53DC2}" presName="image" presStyleLbl="fgImgPlace1" presStyleIdx="2" presStyleCnt="5"/>
      <dgm:spPr/>
    </dgm:pt>
    <dgm:pt modelId="{B904CE66-9571-4E74-A54A-54385E596916}" type="pres">
      <dgm:prSet presAssocID="{DA0B47AC-4A5C-4DB9-80B3-A84034A53DC2}" presName="childNode" presStyleLbl="node1" presStyleIdx="2" presStyleCnt="5" custScaleX="133943" custScaleY="128205" custLinFactNeighborX="2638" custLinFactNeighborY="-15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87AFC4-B7BC-41FF-A517-17D5844A5AFA}" type="pres">
      <dgm:prSet presAssocID="{DA0B47AC-4A5C-4DB9-80B3-A84034A53DC2}" presName="parentNode" presStyleLbl="revTx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E4836D-D1A2-4281-85F8-018824637927}" type="pres">
      <dgm:prSet presAssocID="{F64E5187-6781-40D9-A64B-12807729D881}" presName="sibTrans" presStyleCnt="0"/>
      <dgm:spPr/>
    </dgm:pt>
    <dgm:pt modelId="{24A7D4E5-CABC-4B10-9B65-91AF37C9345B}" type="pres">
      <dgm:prSet presAssocID="{F03C7FB8-24F4-4EC1-9813-F47D61452E5B}" presName="compositeNode" presStyleCnt="0">
        <dgm:presLayoutVars>
          <dgm:bulletEnabled val="1"/>
        </dgm:presLayoutVars>
      </dgm:prSet>
      <dgm:spPr/>
    </dgm:pt>
    <dgm:pt modelId="{37CD6663-8CAD-47B6-A9D4-1CAEC71B356A}" type="pres">
      <dgm:prSet presAssocID="{F03C7FB8-24F4-4EC1-9813-F47D61452E5B}" presName="image" presStyleLbl="fgImgPlace1" presStyleIdx="3" presStyleCnt="5"/>
      <dgm:spPr/>
    </dgm:pt>
    <dgm:pt modelId="{D596E083-E541-4447-9FAD-C9A0F7D96C71}" type="pres">
      <dgm:prSet presAssocID="{F03C7FB8-24F4-4EC1-9813-F47D61452E5B}" presName="childNode" presStyleLbl="node1" presStyleIdx="3" presStyleCnt="5" custScaleX="138957" custScaleY="128205" custLinFactNeighborX="4862" custLinFactNeighborY="-9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9C5A7F-DC57-4820-B7A4-CE071E0D5C9C}" type="pres">
      <dgm:prSet presAssocID="{F03C7FB8-24F4-4EC1-9813-F47D61452E5B}" presName="parentNode" presStyleLbl="revTx" presStyleIdx="3" presStyleCnt="5" custLinFactNeighborX="2638" custLinFactNeighborY="-155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8A69A7-3D90-4EB9-8182-E6524B0C4D05}" type="pres">
      <dgm:prSet presAssocID="{4124400D-F655-4F2B-B27F-C49B95B6BD2F}" presName="sibTrans" presStyleCnt="0"/>
      <dgm:spPr/>
    </dgm:pt>
    <dgm:pt modelId="{14B492E5-F514-4428-BA9C-5366E0FAE833}" type="pres">
      <dgm:prSet presAssocID="{E9979742-82E1-4F52-9B94-7F046C7C41EB}" presName="compositeNode" presStyleCnt="0">
        <dgm:presLayoutVars>
          <dgm:bulletEnabled val="1"/>
        </dgm:presLayoutVars>
      </dgm:prSet>
      <dgm:spPr/>
    </dgm:pt>
    <dgm:pt modelId="{001FD430-C015-4CF8-BBD0-3143720B5C7D}" type="pres">
      <dgm:prSet presAssocID="{E9979742-82E1-4F52-9B94-7F046C7C41EB}" presName="image" presStyleLbl="fgImgPlace1" presStyleIdx="4" presStyleCnt="5"/>
      <dgm:spPr/>
    </dgm:pt>
    <dgm:pt modelId="{D633B3DA-39A0-4C80-9428-5B72778968BC}" type="pres">
      <dgm:prSet presAssocID="{E9979742-82E1-4F52-9B94-7F046C7C41EB}" presName="childNode" presStyleLbl="node1" presStyleIdx="4" presStyleCnt="5" custScaleX="140827" custScaleY="12820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BA630F-163A-4B27-A732-C0447CFEAF7A}" type="pres">
      <dgm:prSet presAssocID="{E9979742-82E1-4F52-9B94-7F046C7C41EB}" presName="parentNode" presStyleLbl="revTx" presStyleIdx="4" presStyleCnt="5" custLinFactNeighborX="4862" custLinFactNeighborY="-92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E8208F-6B46-4CF6-87EC-7803591DF5BE}" type="presOf" srcId="{D13B5FC2-1519-4B10-BDAC-42C23BF25D3D}" destId="{D596E083-E541-4447-9FAD-C9A0F7D96C71}" srcOrd="0" destOrd="0" presId="urn:microsoft.com/office/officeart/2005/8/layout/hList2#2"/>
    <dgm:cxn modelId="{FFA18E61-C0CC-43E1-9F0B-4F1528901209}" type="presOf" srcId="{9C9AFDBE-D6E4-430A-B0CA-008AA45B67AD}" destId="{3D75D324-4530-483F-B179-DAC494365A92}" srcOrd="0" destOrd="0" presId="urn:microsoft.com/office/officeart/2005/8/layout/hList2#2"/>
    <dgm:cxn modelId="{5891BA22-9F78-4235-9304-107EE84D0480}" type="presOf" srcId="{DACE31BE-FB03-4FA6-AA92-28620771CC9D}" destId="{3E3368DA-FEA5-4986-A888-50DCE0EA95CC}" srcOrd="0" destOrd="0" presId="urn:microsoft.com/office/officeart/2005/8/layout/hList2#2"/>
    <dgm:cxn modelId="{5157143F-C687-479A-86CE-9C20F9B44A9A}" srcId="{9C9AFDBE-D6E4-430A-B0CA-008AA45B67AD}" destId="{F03C7FB8-24F4-4EC1-9813-F47D61452E5B}" srcOrd="3" destOrd="0" parTransId="{A22C4750-EDDD-4DF3-8846-E6D7201DA3AD}" sibTransId="{4124400D-F655-4F2B-B27F-C49B95B6BD2F}"/>
    <dgm:cxn modelId="{9F526DE8-B570-4064-9B0A-D3D30632911B}" srcId="{9C9AFDBE-D6E4-430A-B0CA-008AA45B67AD}" destId="{DA0B47AC-4A5C-4DB9-80B3-A84034A53DC2}" srcOrd="2" destOrd="0" parTransId="{EFD24AD4-52E2-4DB3-85B6-495CB9857C95}" sibTransId="{F64E5187-6781-40D9-A64B-12807729D881}"/>
    <dgm:cxn modelId="{867B7EAF-5C74-4275-9E04-60CBD09692FB}" type="presOf" srcId="{F03C7FB8-24F4-4EC1-9813-F47D61452E5B}" destId="{599C5A7F-DC57-4820-B7A4-CE071E0D5C9C}" srcOrd="0" destOrd="0" presId="urn:microsoft.com/office/officeart/2005/8/layout/hList2#2"/>
    <dgm:cxn modelId="{D086183C-356A-45C1-A88A-989AEB393A49}" srcId="{DA0B47AC-4A5C-4DB9-80B3-A84034A53DC2}" destId="{D8F3F177-BA98-4591-942A-EBC09BC958F8}" srcOrd="0" destOrd="0" parTransId="{74E81FB7-CF92-4318-AE18-F2C93A4CAF82}" sibTransId="{2F5FA089-4AA0-40B9-9928-3AD6436EDC5C}"/>
    <dgm:cxn modelId="{1D12F441-1FB4-4C02-9E4D-2A6405DE645E}" type="presOf" srcId="{470864B4-0A1F-4E4D-A9E7-A14443DB16DC}" destId="{D633B3DA-39A0-4C80-9428-5B72778968BC}" srcOrd="0" destOrd="0" presId="urn:microsoft.com/office/officeart/2005/8/layout/hList2#2"/>
    <dgm:cxn modelId="{1C283553-6839-4EB9-BC0C-98D2682BE41C}" srcId="{9C9AFDBE-D6E4-430A-B0CA-008AA45B67AD}" destId="{E9979742-82E1-4F52-9B94-7F046C7C41EB}" srcOrd="4" destOrd="0" parTransId="{A7C469D8-0727-424B-9F72-A563E5939696}" sibTransId="{8D53033B-C18C-4823-965E-720F337A8D7A}"/>
    <dgm:cxn modelId="{493D6969-A14B-42D7-BB45-59503D1FF4C8}" type="presOf" srcId="{E9979742-82E1-4F52-9B94-7F046C7C41EB}" destId="{64BA630F-163A-4B27-A732-C0447CFEAF7A}" srcOrd="0" destOrd="0" presId="urn:microsoft.com/office/officeart/2005/8/layout/hList2#2"/>
    <dgm:cxn modelId="{3EA4033F-4684-4E3F-9BA5-30E3EAC37707}" srcId="{9C9AFDBE-D6E4-430A-B0CA-008AA45B67AD}" destId="{195E28FC-35FA-418C-97D9-6E3ABB2D2F3E}" srcOrd="0" destOrd="0" parTransId="{DACA21CD-F12B-44E1-A742-FF5F535EC680}" sibTransId="{820F0376-CD9C-410F-A18C-8BB9198548F6}"/>
    <dgm:cxn modelId="{FFAC614D-D9B6-48C7-86D4-4D7C29839B3E}" type="presOf" srcId="{DA0B47AC-4A5C-4DB9-80B3-A84034A53DC2}" destId="{3487AFC4-B7BC-41FF-A517-17D5844A5AFA}" srcOrd="0" destOrd="0" presId="urn:microsoft.com/office/officeart/2005/8/layout/hList2#2"/>
    <dgm:cxn modelId="{752DC2F5-F518-4B56-9DFB-922841BD41C4}" srcId="{195E28FC-35FA-418C-97D9-6E3ABB2D2F3E}" destId="{3E0FD287-A839-4F32-9F33-4E25A0A4FAFD}" srcOrd="0" destOrd="0" parTransId="{946CC981-94EF-4CA8-87FB-F15FDA350A9D}" sibTransId="{BC69FEB1-6A60-4F98-B092-C72A435E2D43}"/>
    <dgm:cxn modelId="{7F4227E9-0DE1-4309-BBFE-56FF8062E061}" srcId="{9C9AFDBE-D6E4-430A-B0CA-008AA45B67AD}" destId="{DACE31BE-FB03-4FA6-AA92-28620771CC9D}" srcOrd="1" destOrd="0" parTransId="{02E8D388-FE2D-466F-A162-FA218C24E355}" sibTransId="{85191794-1E02-425A-B64C-D52479D26EB5}"/>
    <dgm:cxn modelId="{46BD1E08-8DD6-419A-B83F-9F2CCD4684C2}" srcId="{F03C7FB8-24F4-4EC1-9813-F47D61452E5B}" destId="{D13B5FC2-1519-4B10-BDAC-42C23BF25D3D}" srcOrd="0" destOrd="0" parTransId="{16ED3A0F-F902-4E6E-B8CE-A5B6C5FC702A}" sibTransId="{7575D271-CACB-4C21-AC49-1DBA5C7CC8AE}"/>
    <dgm:cxn modelId="{AA679AED-5C7A-44CB-92E8-84C01C203FA6}" srcId="{DACE31BE-FB03-4FA6-AA92-28620771CC9D}" destId="{6F266A21-DF64-4C5A-B51E-2525330696BA}" srcOrd="0" destOrd="0" parTransId="{71CA1074-2A7B-42BF-AC91-AC77CF498109}" sibTransId="{8FFDED14-AEFD-47D4-ACAA-4A6EFD0AE14E}"/>
    <dgm:cxn modelId="{EF9DFD01-B4E2-426D-9761-87B1EDD17184}" type="presOf" srcId="{3E0FD287-A839-4F32-9F33-4E25A0A4FAFD}" destId="{2F3C82A9-2484-4251-A3AA-D6B9A596CDA7}" srcOrd="0" destOrd="0" presId="urn:microsoft.com/office/officeart/2005/8/layout/hList2#2"/>
    <dgm:cxn modelId="{9CAF5A35-E1E2-4386-815C-D67EBD6403C8}" srcId="{E9979742-82E1-4F52-9B94-7F046C7C41EB}" destId="{470864B4-0A1F-4E4D-A9E7-A14443DB16DC}" srcOrd="0" destOrd="0" parTransId="{B67BFBAD-D5E6-4FFE-9D51-D1E8E56C6A0F}" sibTransId="{9D4D9B2C-5CC7-4E3E-9EC6-D17BDECB7AB1}"/>
    <dgm:cxn modelId="{939BFDC6-0444-4521-A7E1-7342C4953FE0}" type="presOf" srcId="{6F266A21-DF64-4C5A-B51E-2525330696BA}" destId="{5C5CF883-90CC-40DF-BF34-51B81E50D4BF}" srcOrd="0" destOrd="0" presId="urn:microsoft.com/office/officeart/2005/8/layout/hList2#2"/>
    <dgm:cxn modelId="{3948E50B-401E-46FC-85EB-378F4450DBAC}" type="presOf" srcId="{195E28FC-35FA-418C-97D9-6E3ABB2D2F3E}" destId="{F0B94D25-E090-4D5A-B6D9-C50AA3B8BD72}" srcOrd="0" destOrd="0" presId="urn:microsoft.com/office/officeart/2005/8/layout/hList2#2"/>
    <dgm:cxn modelId="{8B0D3C39-CDC6-404A-A823-BE9793FBB50A}" type="presOf" srcId="{D8F3F177-BA98-4591-942A-EBC09BC958F8}" destId="{B904CE66-9571-4E74-A54A-54385E596916}" srcOrd="0" destOrd="0" presId="urn:microsoft.com/office/officeart/2005/8/layout/hList2#2"/>
    <dgm:cxn modelId="{0EA5C431-1CAB-4B25-A8D3-669F662BC151}" type="presParOf" srcId="{3D75D324-4530-483F-B179-DAC494365A92}" destId="{60AD2AD1-75A7-4B75-BA26-C8C6E84A00C9}" srcOrd="0" destOrd="0" presId="urn:microsoft.com/office/officeart/2005/8/layout/hList2#2"/>
    <dgm:cxn modelId="{60B54AF9-4AA2-44DF-8555-47750D153C70}" type="presParOf" srcId="{60AD2AD1-75A7-4B75-BA26-C8C6E84A00C9}" destId="{A87EAC86-DE24-4C37-A40D-7EF95C6C11FF}" srcOrd="0" destOrd="0" presId="urn:microsoft.com/office/officeart/2005/8/layout/hList2#2"/>
    <dgm:cxn modelId="{6EFD0BFF-5174-4721-A993-91CFF6E20269}" type="presParOf" srcId="{60AD2AD1-75A7-4B75-BA26-C8C6E84A00C9}" destId="{2F3C82A9-2484-4251-A3AA-D6B9A596CDA7}" srcOrd="1" destOrd="0" presId="urn:microsoft.com/office/officeart/2005/8/layout/hList2#2"/>
    <dgm:cxn modelId="{219F3A1F-4273-4467-A80B-EDB95787CC06}" type="presParOf" srcId="{60AD2AD1-75A7-4B75-BA26-C8C6E84A00C9}" destId="{F0B94D25-E090-4D5A-B6D9-C50AA3B8BD72}" srcOrd="2" destOrd="0" presId="urn:microsoft.com/office/officeart/2005/8/layout/hList2#2"/>
    <dgm:cxn modelId="{6FCFD7BF-610B-4743-9E00-53D816AAE228}" type="presParOf" srcId="{3D75D324-4530-483F-B179-DAC494365A92}" destId="{20F26035-CC54-44D3-9057-EB881ED85DA5}" srcOrd="1" destOrd="0" presId="urn:microsoft.com/office/officeart/2005/8/layout/hList2#2"/>
    <dgm:cxn modelId="{3426C2D6-B6FB-4B2C-9984-656CBAA3C65D}" type="presParOf" srcId="{3D75D324-4530-483F-B179-DAC494365A92}" destId="{4D372FC8-2B2D-4A5B-8962-BCD5AC26CAC3}" srcOrd="2" destOrd="0" presId="urn:microsoft.com/office/officeart/2005/8/layout/hList2#2"/>
    <dgm:cxn modelId="{BB824E26-F31E-42CC-8598-1273916EA7E4}" type="presParOf" srcId="{4D372FC8-2B2D-4A5B-8962-BCD5AC26CAC3}" destId="{37475380-F660-4E63-961A-E6142EC33D3D}" srcOrd="0" destOrd="0" presId="urn:microsoft.com/office/officeart/2005/8/layout/hList2#2"/>
    <dgm:cxn modelId="{B0B3270E-7E2F-4A7D-8AC9-5FA064D62467}" type="presParOf" srcId="{4D372FC8-2B2D-4A5B-8962-BCD5AC26CAC3}" destId="{5C5CF883-90CC-40DF-BF34-51B81E50D4BF}" srcOrd="1" destOrd="0" presId="urn:microsoft.com/office/officeart/2005/8/layout/hList2#2"/>
    <dgm:cxn modelId="{A1C56A35-8E58-43B2-9DC3-E27F89BCD122}" type="presParOf" srcId="{4D372FC8-2B2D-4A5B-8962-BCD5AC26CAC3}" destId="{3E3368DA-FEA5-4986-A888-50DCE0EA95CC}" srcOrd="2" destOrd="0" presId="urn:microsoft.com/office/officeart/2005/8/layout/hList2#2"/>
    <dgm:cxn modelId="{E8E50184-D45D-4F4F-A4FE-159BA29F7012}" type="presParOf" srcId="{3D75D324-4530-483F-B179-DAC494365A92}" destId="{D2274D57-2A90-4787-BE63-6DF7D89CB81C}" srcOrd="3" destOrd="0" presId="urn:microsoft.com/office/officeart/2005/8/layout/hList2#2"/>
    <dgm:cxn modelId="{E94CFBAC-F5F4-4BD0-9973-EA984CD92BD8}" type="presParOf" srcId="{3D75D324-4530-483F-B179-DAC494365A92}" destId="{C3876968-C66F-4F91-B972-64C0D4AECE1C}" srcOrd="4" destOrd="0" presId="urn:microsoft.com/office/officeart/2005/8/layout/hList2#2"/>
    <dgm:cxn modelId="{7EC0C371-92C3-463D-8BBC-B6D2217A4524}" type="presParOf" srcId="{C3876968-C66F-4F91-B972-64C0D4AECE1C}" destId="{662C2E52-59D2-4E4B-8794-226B24B131B7}" srcOrd="0" destOrd="0" presId="urn:microsoft.com/office/officeart/2005/8/layout/hList2#2"/>
    <dgm:cxn modelId="{02241558-981C-4291-A2FD-B67C8258BCF7}" type="presParOf" srcId="{C3876968-C66F-4F91-B972-64C0D4AECE1C}" destId="{B904CE66-9571-4E74-A54A-54385E596916}" srcOrd="1" destOrd="0" presId="urn:microsoft.com/office/officeart/2005/8/layout/hList2#2"/>
    <dgm:cxn modelId="{396E3E15-C51A-4012-84DD-BB5313B0C4DD}" type="presParOf" srcId="{C3876968-C66F-4F91-B972-64C0D4AECE1C}" destId="{3487AFC4-B7BC-41FF-A517-17D5844A5AFA}" srcOrd="2" destOrd="0" presId="urn:microsoft.com/office/officeart/2005/8/layout/hList2#2"/>
    <dgm:cxn modelId="{69DC168E-7BA5-4347-B1B8-E71C89360B9A}" type="presParOf" srcId="{3D75D324-4530-483F-B179-DAC494365A92}" destId="{0AE4836D-D1A2-4281-85F8-018824637927}" srcOrd="5" destOrd="0" presId="urn:microsoft.com/office/officeart/2005/8/layout/hList2#2"/>
    <dgm:cxn modelId="{6602CC30-9791-432D-99F0-4B32B52123A6}" type="presParOf" srcId="{3D75D324-4530-483F-B179-DAC494365A92}" destId="{24A7D4E5-CABC-4B10-9B65-91AF37C9345B}" srcOrd="6" destOrd="0" presId="urn:microsoft.com/office/officeart/2005/8/layout/hList2#2"/>
    <dgm:cxn modelId="{DEBB5C63-6C7B-4EBE-9C0D-680C78870B9E}" type="presParOf" srcId="{24A7D4E5-CABC-4B10-9B65-91AF37C9345B}" destId="{37CD6663-8CAD-47B6-A9D4-1CAEC71B356A}" srcOrd="0" destOrd="0" presId="urn:microsoft.com/office/officeart/2005/8/layout/hList2#2"/>
    <dgm:cxn modelId="{3D8A0074-4A8B-4A5A-BFF4-C6BF530CBE8C}" type="presParOf" srcId="{24A7D4E5-CABC-4B10-9B65-91AF37C9345B}" destId="{D596E083-E541-4447-9FAD-C9A0F7D96C71}" srcOrd="1" destOrd="0" presId="urn:microsoft.com/office/officeart/2005/8/layout/hList2#2"/>
    <dgm:cxn modelId="{4370E6B7-3C42-4452-B0A6-FACCD303BB53}" type="presParOf" srcId="{24A7D4E5-CABC-4B10-9B65-91AF37C9345B}" destId="{599C5A7F-DC57-4820-B7A4-CE071E0D5C9C}" srcOrd="2" destOrd="0" presId="urn:microsoft.com/office/officeart/2005/8/layout/hList2#2"/>
    <dgm:cxn modelId="{15DC13DF-E297-43FC-AF03-698FEB5CE8FD}" type="presParOf" srcId="{3D75D324-4530-483F-B179-DAC494365A92}" destId="{378A69A7-3D90-4EB9-8182-E6524B0C4D05}" srcOrd="7" destOrd="0" presId="urn:microsoft.com/office/officeart/2005/8/layout/hList2#2"/>
    <dgm:cxn modelId="{6B6C7E35-679A-4BE0-A3FA-5BDD5835E06D}" type="presParOf" srcId="{3D75D324-4530-483F-B179-DAC494365A92}" destId="{14B492E5-F514-4428-BA9C-5366E0FAE833}" srcOrd="8" destOrd="0" presId="urn:microsoft.com/office/officeart/2005/8/layout/hList2#2"/>
    <dgm:cxn modelId="{9222EE36-DB6C-4E22-8AFA-4ECD11D0574D}" type="presParOf" srcId="{14B492E5-F514-4428-BA9C-5366E0FAE833}" destId="{001FD430-C015-4CF8-BBD0-3143720B5C7D}" srcOrd="0" destOrd="0" presId="urn:microsoft.com/office/officeart/2005/8/layout/hList2#2"/>
    <dgm:cxn modelId="{E652382C-F736-4062-9D5D-8329BB5ABF06}" type="presParOf" srcId="{14B492E5-F514-4428-BA9C-5366E0FAE833}" destId="{D633B3DA-39A0-4C80-9428-5B72778968BC}" srcOrd="1" destOrd="0" presId="urn:microsoft.com/office/officeart/2005/8/layout/hList2#2"/>
    <dgm:cxn modelId="{49C816C1-B9D5-4E03-B654-23D5706BE744}" type="presParOf" srcId="{14B492E5-F514-4428-BA9C-5366E0FAE833}" destId="{64BA630F-163A-4B27-A732-C0447CFEAF7A}" srcOrd="2" destOrd="0" presId="urn:microsoft.com/office/officeart/2005/8/layout/hList2#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5181E9-4BBE-4544-A93F-27FE7950F20F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39FFA85-DC7B-4E9E-85A1-D465A4BADB28}">
      <dgm:prSet phldrT="[文本]" phldr="1"/>
      <dgm:spPr/>
      <dgm:t>
        <a:bodyPr/>
        <a:lstStyle/>
        <a:p>
          <a:endParaRPr lang="zh-CN" altLang="en-US"/>
        </a:p>
      </dgm:t>
    </dgm:pt>
    <dgm:pt modelId="{08ECD3D6-CECE-402E-8B5A-E1FA9D85658B}" cxnId="{89EDCCE1-E7D7-4BE2-8478-D825D6D250ED}" type="parTrans">
      <dgm:prSet/>
      <dgm:spPr/>
      <dgm:t>
        <a:bodyPr/>
        <a:lstStyle/>
        <a:p>
          <a:endParaRPr lang="zh-CN" altLang="en-US"/>
        </a:p>
      </dgm:t>
    </dgm:pt>
    <dgm:pt modelId="{24AA4068-FCC9-419C-80B7-6D593EDB552F}" cxnId="{89EDCCE1-E7D7-4BE2-8478-D825D6D250ED}" type="sibTrans">
      <dgm:prSet/>
      <dgm:spPr/>
      <dgm:t>
        <a:bodyPr/>
        <a:lstStyle/>
        <a:p>
          <a:endParaRPr lang="zh-CN" altLang="en-US"/>
        </a:p>
      </dgm:t>
    </dgm:pt>
    <dgm:pt modelId="{B6BDD398-798D-4B94-8801-C7A2BCBBBFD1}">
      <dgm:prSet phldrT="[文本]"/>
      <dgm:spPr/>
      <dgm:t>
        <a:bodyPr/>
        <a:lstStyle/>
        <a:p>
          <a:r>
            <a:rPr lang="zh-CN" altLang="en-US" dirty="0" smtClean="0"/>
            <a:t>完善经济社会发展考核评价机制</a:t>
          </a:r>
          <a:endParaRPr lang="zh-CN" altLang="en-US" dirty="0"/>
        </a:p>
      </dgm:t>
    </dgm:pt>
    <dgm:pt modelId="{422B7ADB-281D-41CD-B39E-27864899A26B}" cxnId="{9BA03EE5-4F7C-485C-92A6-302D83525B26}" type="parTrans">
      <dgm:prSet/>
      <dgm:spPr/>
      <dgm:t>
        <a:bodyPr/>
        <a:lstStyle/>
        <a:p>
          <a:endParaRPr lang="zh-CN" altLang="en-US"/>
        </a:p>
      </dgm:t>
    </dgm:pt>
    <dgm:pt modelId="{D278B72B-0085-43CF-8B90-F0F2565478B2}" cxnId="{9BA03EE5-4F7C-485C-92A6-302D83525B26}" type="sibTrans">
      <dgm:prSet/>
      <dgm:spPr/>
      <dgm:t>
        <a:bodyPr/>
        <a:lstStyle/>
        <a:p>
          <a:endParaRPr lang="zh-CN" altLang="en-US"/>
        </a:p>
      </dgm:t>
    </dgm:pt>
    <dgm:pt modelId="{585B8751-39D2-4265-B8B0-ECDFBD226EC9}">
      <dgm:prSet phldrT="[文本]" phldr="1"/>
      <dgm:spPr/>
      <dgm:t>
        <a:bodyPr/>
        <a:lstStyle/>
        <a:p>
          <a:endParaRPr lang="zh-CN" altLang="en-US"/>
        </a:p>
      </dgm:t>
    </dgm:pt>
    <dgm:pt modelId="{8585C3D9-E225-4F54-A0B3-E5296885322E}" cxnId="{B799140C-6344-4CD5-B4EE-54F4F53B4694}" type="parTrans">
      <dgm:prSet/>
      <dgm:spPr/>
      <dgm:t>
        <a:bodyPr/>
        <a:lstStyle/>
        <a:p>
          <a:endParaRPr lang="zh-CN" altLang="en-US"/>
        </a:p>
      </dgm:t>
    </dgm:pt>
    <dgm:pt modelId="{A8E72BA1-C1D4-4F74-B219-7A4118B6E516}" cxnId="{B799140C-6344-4CD5-B4EE-54F4F53B4694}" type="sibTrans">
      <dgm:prSet/>
      <dgm:spPr/>
      <dgm:t>
        <a:bodyPr/>
        <a:lstStyle/>
        <a:p>
          <a:endParaRPr lang="zh-CN" altLang="en-US"/>
        </a:p>
      </dgm:t>
    </dgm:pt>
    <dgm:pt modelId="{C24C653D-B627-4F50-A687-C8799D1F93FF}">
      <dgm:prSet phldrT="[文本]"/>
      <dgm:spPr/>
      <dgm:t>
        <a:bodyPr/>
        <a:lstStyle/>
        <a:p>
          <a:r>
            <a:rPr lang="zh-CN" altLang="en-US" dirty="0" smtClean="0"/>
            <a:t>划定生态保护红线，建立责任追究制度</a:t>
          </a:r>
          <a:endParaRPr lang="zh-CN" altLang="en-US" dirty="0"/>
        </a:p>
      </dgm:t>
    </dgm:pt>
    <dgm:pt modelId="{DE9A61B0-211E-4833-9340-E46E45577642}" cxnId="{9E47D6E2-9EE9-4991-94F2-667B16EE3A13}" type="parTrans">
      <dgm:prSet/>
      <dgm:spPr/>
      <dgm:t>
        <a:bodyPr/>
        <a:lstStyle/>
        <a:p>
          <a:endParaRPr lang="zh-CN" altLang="en-US"/>
        </a:p>
      </dgm:t>
    </dgm:pt>
    <dgm:pt modelId="{CE829B8C-0D6A-459D-8727-1904A0064F8F}" cxnId="{9E47D6E2-9EE9-4991-94F2-667B16EE3A13}" type="sibTrans">
      <dgm:prSet/>
      <dgm:spPr/>
      <dgm:t>
        <a:bodyPr/>
        <a:lstStyle/>
        <a:p>
          <a:endParaRPr lang="zh-CN" altLang="en-US"/>
        </a:p>
      </dgm:t>
    </dgm:pt>
    <dgm:pt modelId="{C3B2BFCA-E13E-4F84-B03F-2A36A35819E6}">
      <dgm:prSet phldrT="[文本]" phldr="1"/>
      <dgm:spPr/>
      <dgm:t>
        <a:bodyPr/>
        <a:lstStyle/>
        <a:p>
          <a:endParaRPr lang="zh-CN" altLang="en-US"/>
        </a:p>
      </dgm:t>
    </dgm:pt>
    <dgm:pt modelId="{326D69BD-4A2F-4C80-B1E9-283181EEF17A}" cxnId="{44E3AD18-CDC0-41C1-BBE2-5969D9F43D4F}" type="parTrans">
      <dgm:prSet/>
      <dgm:spPr/>
      <dgm:t>
        <a:bodyPr/>
        <a:lstStyle/>
        <a:p>
          <a:endParaRPr lang="zh-CN" altLang="en-US"/>
        </a:p>
      </dgm:t>
    </dgm:pt>
    <dgm:pt modelId="{7DEB9CD6-BACF-41F0-9044-AD6A1D287DFC}" cxnId="{44E3AD18-CDC0-41C1-BBE2-5969D9F43D4F}" type="sibTrans">
      <dgm:prSet/>
      <dgm:spPr/>
      <dgm:t>
        <a:bodyPr/>
        <a:lstStyle/>
        <a:p>
          <a:endParaRPr lang="zh-CN" altLang="en-US"/>
        </a:p>
      </dgm:t>
    </dgm:pt>
    <dgm:pt modelId="{CE630A56-209C-4099-B63C-45A6AE706E42}">
      <dgm:prSet phldrT="[文本]"/>
      <dgm:spPr/>
      <dgm:t>
        <a:bodyPr/>
        <a:lstStyle/>
        <a:p>
          <a:r>
            <a:rPr lang="zh-CN" altLang="en-US" dirty="0" smtClean="0"/>
            <a:t>健全法律法规，完善生态保护管理制度</a:t>
          </a:r>
          <a:endParaRPr lang="zh-CN" altLang="en-US" dirty="0"/>
        </a:p>
      </dgm:t>
    </dgm:pt>
    <dgm:pt modelId="{F53C0875-6E01-48CC-B490-2307B34CDD67}" cxnId="{5ADAC1C9-9D6E-4DF5-B4D2-4B7F25A9281D}" type="parTrans">
      <dgm:prSet/>
      <dgm:spPr/>
      <dgm:t>
        <a:bodyPr/>
        <a:lstStyle/>
        <a:p>
          <a:endParaRPr lang="zh-CN" altLang="en-US"/>
        </a:p>
      </dgm:t>
    </dgm:pt>
    <dgm:pt modelId="{82532889-E942-4058-A1F8-E409BC410362}" cxnId="{5ADAC1C9-9D6E-4DF5-B4D2-4B7F25A9281D}" type="sibTrans">
      <dgm:prSet/>
      <dgm:spPr/>
      <dgm:t>
        <a:bodyPr/>
        <a:lstStyle/>
        <a:p>
          <a:endParaRPr lang="zh-CN" altLang="en-US"/>
        </a:p>
      </dgm:t>
    </dgm:pt>
    <dgm:pt modelId="{F1D58FB1-EDCF-4752-85AA-DF495AD87637}" type="pres">
      <dgm:prSet presAssocID="{925181E9-4BBE-4544-A93F-27FE7950F20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07E36E1-BDDD-4E01-9DE8-F1073A7DCB0D}" type="pres">
      <dgm:prSet presAssocID="{C39FFA85-DC7B-4E9E-85A1-D465A4BADB28}" presName="composite" presStyleCnt="0"/>
      <dgm:spPr/>
    </dgm:pt>
    <dgm:pt modelId="{F55C1E06-F825-492C-BB1D-C78FF4A7497F}" type="pres">
      <dgm:prSet presAssocID="{C39FFA85-DC7B-4E9E-85A1-D465A4BADB2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9787F5-002D-42F8-8824-B857D41AA319}" type="pres">
      <dgm:prSet presAssocID="{C39FFA85-DC7B-4E9E-85A1-D465A4BADB2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1004C6-EAB9-4FEF-8B61-FF153608097A}" type="pres">
      <dgm:prSet presAssocID="{24AA4068-FCC9-419C-80B7-6D593EDB552F}" presName="sp" presStyleCnt="0"/>
      <dgm:spPr/>
    </dgm:pt>
    <dgm:pt modelId="{4D6AD268-CBC6-4C8A-99C8-6374EC140D09}" type="pres">
      <dgm:prSet presAssocID="{585B8751-39D2-4265-B8B0-ECDFBD226EC9}" presName="composite" presStyleCnt="0"/>
      <dgm:spPr/>
    </dgm:pt>
    <dgm:pt modelId="{C5EF4994-C3E4-4AA7-9BE1-C2EAE909F53B}" type="pres">
      <dgm:prSet presAssocID="{585B8751-39D2-4265-B8B0-ECDFBD226EC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325B19-DDA0-4A22-A12D-D9C83FAFA11E}" type="pres">
      <dgm:prSet presAssocID="{585B8751-39D2-4265-B8B0-ECDFBD226EC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E69461-0296-45E8-B405-E84F82EFB290}" type="pres">
      <dgm:prSet presAssocID="{A8E72BA1-C1D4-4F74-B219-7A4118B6E516}" presName="sp" presStyleCnt="0"/>
      <dgm:spPr/>
    </dgm:pt>
    <dgm:pt modelId="{0ADAB0C0-5FE7-449E-A510-4845189E7234}" type="pres">
      <dgm:prSet presAssocID="{C3B2BFCA-E13E-4F84-B03F-2A36A35819E6}" presName="composite" presStyleCnt="0"/>
      <dgm:spPr/>
    </dgm:pt>
    <dgm:pt modelId="{6C127DE9-AD35-4CD8-ACEA-781D7DA56451}" type="pres">
      <dgm:prSet presAssocID="{C3B2BFCA-E13E-4F84-B03F-2A36A35819E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689FCF-799A-453B-8E97-A77A8BA80478}" type="pres">
      <dgm:prSet presAssocID="{C3B2BFCA-E13E-4F84-B03F-2A36A35819E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675DB3D-E1F6-437B-98DE-AFF88291C880}" type="presOf" srcId="{B6BDD398-798D-4B94-8801-C7A2BCBBBFD1}" destId="{699787F5-002D-42F8-8824-B857D41AA319}" srcOrd="0" destOrd="0" presId="urn:microsoft.com/office/officeart/2005/8/layout/chevron2"/>
    <dgm:cxn modelId="{9E47D6E2-9EE9-4991-94F2-667B16EE3A13}" srcId="{585B8751-39D2-4265-B8B0-ECDFBD226EC9}" destId="{C24C653D-B627-4F50-A687-C8799D1F93FF}" srcOrd="0" destOrd="0" parTransId="{DE9A61B0-211E-4833-9340-E46E45577642}" sibTransId="{CE829B8C-0D6A-459D-8727-1904A0064F8F}"/>
    <dgm:cxn modelId="{4BD56B10-1A75-41EF-910D-47FF510D8B8B}" type="presOf" srcId="{585B8751-39D2-4265-B8B0-ECDFBD226EC9}" destId="{C5EF4994-C3E4-4AA7-9BE1-C2EAE909F53B}" srcOrd="0" destOrd="0" presId="urn:microsoft.com/office/officeart/2005/8/layout/chevron2"/>
    <dgm:cxn modelId="{506B184C-B9C0-4FE6-B90E-025993302F3E}" type="presOf" srcId="{C39FFA85-DC7B-4E9E-85A1-D465A4BADB28}" destId="{F55C1E06-F825-492C-BB1D-C78FF4A7497F}" srcOrd="0" destOrd="0" presId="urn:microsoft.com/office/officeart/2005/8/layout/chevron2"/>
    <dgm:cxn modelId="{08965AC2-A28A-4535-812E-9946B86C7785}" type="presOf" srcId="{C24C653D-B627-4F50-A687-C8799D1F93FF}" destId="{44325B19-DDA0-4A22-A12D-D9C83FAFA11E}" srcOrd="0" destOrd="0" presId="urn:microsoft.com/office/officeart/2005/8/layout/chevron2"/>
    <dgm:cxn modelId="{44E3AD18-CDC0-41C1-BBE2-5969D9F43D4F}" srcId="{925181E9-4BBE-4544-A93F-27FE7950F20F}" destId="{C3B2BFCA-E13E-4F84-B03F-2A36A35819E6}" srcOrd="2" destOrd="0" parTransId="{326D69BD-4A2F-4C80-B1E9-283181EEF17A}" sibTransId="{7DEB9CD6-BACF-41F0-9044-AD6A1D287DFC}"/>
    <dgm:cxn modelId="{FB90D92F-B424-463F-ABF4-D2DFE0669EAA}" type="presOf" srcId="{C3B2BFCA-E13E-4F84-B03F-2A36A35819E6}" destId="{6C127DE9-AD35-4CD8-ACEA-781D7DA56451}" srcOrd="0" destOrd="0" presId="urn:microsoft.com/office/officeart/2005/8/layout/chevron2"/>
    <dgm:cxn modelId="{3E66A2F4-23DB-4FD7-BD6D-E8686B7366C5}" type="presOf" srcId="{925181E9-4BBE-4544-A93F-27FE7950F20F}" destId="{F1D58FB1-EDCF-4752-85AA-DF495AD87637}" srcOrd="0" destOrd="0" presId="urn:microsoft.com/office/officeart/2005/8/layout/chevron2"/>
    <dgm:cxn modelId="{9BA03EE5-4F7C-485C-92A6-302D83525B26}" srcId="{C39FFA85-DC7B-4E9E-85A1-D465A4BADB28}" destId="{B6BDD398-798D-4B94-8801-C7A2BCBBBFD1}" srcOrd="0" destOrd="0" parTransId="{422B7ADB-281D-41CD-B39E-27864899A26B}" sibTransId="{D278B72B-0085-43CF-8B90-F0F2565478B2}"/>
    <dgm:cxn modelId="{C0CA38FD-70B5-4D94-8D8B-7CB054FD26D0}" type="presOf" srcId="{CE630A56-209C-4099-B63C-45A6AE706E42}" destId="{15689FCF-799A-453B-8E97-A77A8BA80478}" srcOrd="0" destOrd="0" presId="urn:microsoft.com/office/officeart/2005/8/layout/chevron2"/>
    <dgm:cxn modelId="{B799140C-6344-4CD5-B4EE-54F4F53B4694}" srcId="{925181E9-4BBE-4544-A93F-27FE7950F20F}" destId="{585B8751-39D2-4265-B8B0-ECDFBD226EC9}" srcOrd="1" destOrd="0" parTransId="{8585C3D9-E225-4F54-A0B3-E5296885322E}" sibTransId="{A8E72BA1-C1D4-4F74-B219-7A4118B6E516}"/>
    <dgm:cxn modelId="{5ADAC1C9-9D6E-4DF5-B4D2-4B7F25A9281D}" srcId="{C3B2BFCA-E13E-4F84-B03F-2A36A35819E6}" destId="{CE630A56-209C-4099-B63C-45A6AE706E42}" srcOrd="0" destOrd="0" parTransId="{F53C0875-6E01-48CC-B490-2307B34CDD67}" sibTransId="{82532889-E942-4058-A1F8-E409BC410362}"/>
    <dgm:cxn modelId="{89EDCCE1-E7D7-4BE2-8478-D825D6D250ED}" srcId="{925181E9-4BBE-4544-A93F-27FE7950F20F}" destId="{C39FFA85-DC7B-4E9E-85A1-D465A4BADB28}" srcOrd="0" destOrd="0" parTransId="{08ECD3D6-CECE-402E-8B5A-E1FA9D85658B}" sibTransId="{24AA4068-FCC9-419C-80B7-6D593EDB552F}"/>
    <dgm:cxn modelId="{0960B3CA-B7ED-4B44-A368-60060F67E696}" type="presParOf" srcId="{F1D58FB1-EDCF-4752-85AA-DF495AD87637}" destId="{307E36E1-BDDD-4E01-9DE8-F1073A7DCB0D}" srcOrd="0" destOrd="0" presId="urn:microsoft.com/office/officeart/2005/8/layout/chevron2"/>
    <dgm:cxn modelId="{21E21D2D-00FE-43A3-8233-603B400B31DC}" type="presParOf" srcId="{307E36E1-BDDD-4E01-9DE8-F1073A7DCB0D}" destId="{F55C1E06-F825-492C-BB1D-C78FF4A7497F}" srcOrd="0" destOrd="0" presId="urn:microsoft.com/office/officeart/2005/8/layout/chevron2"/>
    <dgm:cxn modelId="{78D577E1-B9FA-4206-9289-38403A78BAF6}" type="presParOf" srcId="{307E36E1-BDDD-4E01-9DE8-F1073A7DCB0D}" destId="{699787F5-002D-42F8-8824-B857D41AA319}" srcOrd="1" destOrd="0" presId="urn:microsoft.com/office/officeart/2005/8/layout/chevron2"/>
    <dgm:cxn modelId="{AF97783D-89A4-474C-8CA4-E2F7E5924C51}" type="presParOf" srcId="{F1D58FB1-EDCF-4752-85AA-DF495AD87637}" destId="{FD1004C6-EAB9-4FEF-8B61-FF153608097A}" srcOrd="1" destOrd="0" presId="urn:microsoft.com/office/officeart/2005/8/layout/chevron2"/>
    <dgm:cxn modelId="{C0AD5D41-2C08-4FFF-9C0A-CF616A582A11}" type="presParOf" srcId="{F1D58FB1-EDCF-4752-85AA-DF495AD87637}" destId="{4D6AD268-CBC6-4C8A-99C8-6374EC140D09}" srcOrd="2" destOrd="0" presId="urn:microsoft.com/office/officeart/2005/8/layout/chevron2"/>
    <dgm:cxn modelId="{A40D2ADB-6C1E-4B5A-937B-CA8EB3B1B58B}" type="presParOf" srcId="{4D6AD268-CBC6-4C8A-99C8-6374EC140D09}" destId="{C5EF4994-C3E4-4AA7-9BE1-C2EAE909F53B}" srcOrd="0" destOrd="0" presId="urn:microsoft.com/office/officeart/2005/8/layout/chevron2"/>
    <dgm:cxn modelId="{73B67F92-C935-4EFD-B594-9C67A8A1D815}" type="presParOf" srcId="{4D6AD268-CBC6-4C8A-99C8-6374EC140D09}" destId="{44325B19-DDA0-4A22-A12D-D9C83FAFA11E}" srcOrd="1" destOrd="0" presId="urn:microsoft.com/office/officeart/2005/8/layout/chevron2"/>
    <dgm:cxn modelId="{E9A759ED-D283-4BDD-AB36-2C62AB263FC3}" type="presParOf" srcId="{F1D58FB1-EDCF-4752-85AA-DF495AD87637}" destId="{7AE69461-0296-45E8-B405-E84F82EFB290}" srcOrd="3" destOrd="0" presId="urn:microsoft.com/office/officeart/2005/8/layout/chevron2"/>
    <dgm:cxn modelId="{1A3223A5-28C5-4A34-8BD6-8FC0000D05E9}" type="presParOf" srcId="{F1D58FB1-EDCF-4752-85AA-DF495AD87637}" destId="{0ADAB0C0-5FE7-449E-A510-4845189E7234}" srcOrd="4" destOrd="0" presId="urn:microsoft.com/office/officeart/2005/8/layout/chevron2"/>
    <dgm:cxn modelId="{974D378F-CC12-4634-BBC6-C678F5D8A5EF}" type="presParOf" srcId="{0ADAB0C0-5FE7-449E-A510-4845189E7234}" destId="{6C127DE9-AD35-4CD8-ACEA-781D7DA56451}" srcOrd="0" destOrd="0" presId="urn:microsoft.com/office/officeart/2005/8/layout/chevron2"/>
    <dgm:cxn modelId="{ED13098E-6E87-4954-BFAE-D341CB79564D}" type="presParOf" srcId="{0ADAB0C0-5FE7-449E-A510-4845189E7234}" destId="{15689FCF-799A-453B-8E97-A77A8BA8047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3054F75-42E2-4842-BDD6-21C448EA1B5E}">
      <dsp:nvSpPr>
        <dsp:cNvPr id="0" name=""/>
        <dsp:cNvSpPr/>
      </dsp:nvSpPr>
      <dsp:spPr>
        <a:xfrm rot="16200000">
          <a:off x="-1210410" y="2260413"/>
          <a:ext cx="3482306" cy="176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5251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 rot="16200000">
        <a:off x="-1210410" y="2260413"/>
        <a:ext cx="3482306" cy="176032"/>
      </dsp:txXfrm>
    </dsp:sp>
    <dsp:sp modelId="{8399D86B-C488-4CF4-8813-DA962831E51B}">
      <dsp:nvSpPr>
        <dsp:cNvPr id="0" name=""/>
        <dsp:cNvSpPr/>
      </dsp:nvSpPr>
      <dsp:spPr>
        <a:xfrm>
          <a:off x="340545" y="607275"/>
          <a:ext cx="1433253" cy="3482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55251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i="0" kern="1200" dirty="0" smtClean="0"/>
            <a:t>经济发展长期向好的基本面没有变</a:t>
          </a:r>
          <a:endParaRPr lang="zh-CN" altLang="en-US" sz="2400" b="1" kern="1200" dirty="0"/>
        </a:p>
      </dsp:txBody>
      <dsp:txXfrm>
        <a:off x="340545" y="607275"/>
        <a:ext cx="1433253" cy="3482306"/>
      </dsp:txXfrm>
    </dsp:sp>
    <dsp:sp modelId="{875FC235-B34A-48EE-93B6-414BFFE39369}">
      <dsp:nvSpPr>
        <dsp:cNvPr id="0" name=""/>
        <dsp:cNvSpPr/>
      </dsp:nvSpPr>
      <dsp:spPr>
        <a:xfrm>
          <a:off x="442726" y="374913"/>
          <a:ext cx="352064" cy="35206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A18BE-8984-46FD-89EC-65CC264D091D}">
      <dsp:nvSpPr>
        <dsp:cNvPr id="0" name=""/>
        <dsp:cNvSpPr/>
      </dsp:nvSpPr>
      <dsp:spPr>
        <a:xfrm rot="16200000">
          <a:off x="705074" y="2260413"/>
          <a:ext cx="3482306" cy="176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5251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 rot="16200000">
        <a:off x="705074" y="2260413"/>
        <a:ext cx="3482306" cy="176032"/>
      </dsp:txXfrm>
    </dsp:sp>
    <dsp:sp modelId="{8B6C4C6E-44F3-4C43-866C-A66CD68E5BFC}">
      <dsp:nvSpPr>
        <dsp:cNvPr id="0" name=""/>
        <dsp:cNvSpPr/>
      </dsp:nvSpPr>
      <dsp:spPr>
        <a:xfrm>
          <a:off x="2000663" y="607275"/>
          <a:ext cx="1943988" cy="3482306"/>
        </a:xfrm>
        <a:prstGeom prst="rec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55251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i="0" kern="1200" dirty="0" smtClean="0"/>
            <a:t>经济韧性好、潜力足、回旋空间大的基本特质没有变</a:t>
          </a:r>
          <a:endParaRPr lang="zh-CN" altLang="en-US" sz="2400" b="1" kern="1200" dirty="0"/>
        </a:p>
      </dsp:txBody>
      <dsp:txXfrm>
        <a:off x="2000663" y="607275"/>
        <a:ext cx="1943988" cy="3482306"/>
      </dsp:txXfrm>
    </dsp:sp>
    <dsp:sp modelId="{F2255EB1-A535-45F3-AB04-F778C0CB814C}">
      <dsp:nvSpPr>
        <dsp:cNvPr id="0" name=""/>
        <dsp:cNvSpPr/>
      </dsp:nvSpPr>
      <dsp:spPr>
        <a:xfrm>
          <a:off x="2358211" y="374913"/>
          <a:ext cx="352064" cy="35206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3FD5F-267C-49D7-9845-5C22B71986DD}">
      <dsp:nvSpPr>
        <dsp:cNvPr id="0" name=""/>
        <dsp:cNvSpPr/>
      </dsp:nvSpPr>
      <dsp:spPr>
        <a:xfrm rot="16200000">
          <a:off x="2806336" y="2260413"/>
          <a:ext cx="3482306" cy="176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5251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 rot="16200000">
        <a:off x="2806336" y="2260413"/>
        <a:ext cx="3482306" cy="176032"/>
      </dsp:txXfrm>
    </dsp:sp>
    <dsp:sp modelId="{A044FB21-A55B-4C5C-81D1-19023EE4F974}">
      <dsp:nvSpPr>
        <dsp:cNvPr id="0" name=""/>
        <dsp:cNvSpPr/>
      </dsp:nvSpPr>
      <dsp:spPr>
        <a:xfrm>
          <a:off x="4171515" y="607275"/>
          <a:ext cx="1804809" cy="3482306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55251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i="0" kern="1200" dirty="0" smtClean="0">
              <a:solidFill>
                <a:schemeClr val="tx1"/>
              </a:solidFill>
            </a:rPr>
            <a:t>经济持续增长的良好支撑基础和条件没有变</a:t>
          </a:r>
          <a:endParaRPr lang="zh-CN" altLang="en-US" sz="2400" b="1" kern="1200" dirty="0">
            <a:solidFill>
              <a:schemeClr val="tx1"/>
            </a:solidFill>
          </a:endParaRPr>
        </a:p>
      </dsp:txBody>
      <dsp:txXfrm>
        <a:off x="4171515" y="607275"/>
        <a:ext cx="1804809" cy="3482306"/>
      </dsp:txXfrm>
    </dsp:sp>
    <dsp:sp modelId="{029509A8-3987-4966-BC07-0D6674208799}">
      <dsp:nvSpPr>
        <dsp:cNvPr id="0" name=""/>
        <dsp:cNvSpPr/>
      </dsp:nvSpPr>
      <dsp:spPr>
        <a:xfrm>
          <a:off x="4459474" y="374913"/>
          <a:ext cx="352064" cy="35206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C0115-4459-4351-A68E-47F1F747DDE0}">
      <dsp:nvSpPr>
        <dsp:cNvPr id="0" name=""/>
        <dsp:cNvSpPr/>
      </dsp:nvSpPr>
      <dsp:spPr>
        <a:xfrm rot="16200000">
          <a:off x="4732190" y="2260413"/>
          <a:ext cx="3482306" cy="176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5251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/>
        </a:p>
      </dsp:txBody>
      <dsp:txXfrm rot="16200000">
        <a:off x="4732190" y="2260413"/>
        <a:ext cx="3482306" cy="176032"/>
      </dsp:txXfrm>
    </dsp:sp>
    <dsp:sp modelId="{B135B292-BE60-49B0-94CA-00F038A81BAB}">
      <dsp:nvSpPr>
        <dsp:cNvPr id="0" name=""/>
        <dsp:cNvSpPr/>
      </dsp:nvSpPr>
      <dsp:spPr>
        <a:xfrm>
          <a:off x="6203188" y="607275"/>
          <a:ext cx="1593169" cy="348230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CFF21-860C-4197-8E7D-87F9EE4912E6}">
      <dsp:nvSpPr>
        <dsp:cNvPr id="0" name=""/>
        <dsp:cNvSpPr/>
      </dsp:nvSpPr>
      <dsp:spPr>
        <a:xfrm>
          <a:off x="6385327" y="374913"/>
          <a:ext cx="352064" cy="35206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480948-1B6A-4044-91BF-56B700E84C89}">
      <dsp:nvSpPr>
        <dsp:cNvPr id="0" name=""/>
        <dsp:cNvSpPr/>
      </dsp:nvSpPr>
      <dsp:spPr>
        <a:xfrm>
          <a:off x="0" y="687907"/>
          <a:ext cx="821533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FB7F5-8280-42E1-B63F-4FACC918C89F}">
      <dsp:nvSpPr>
        <dsp:cNvPr id="0" name=""/>
        <dsp:cNvSpPr/>
      </dsp:nvSpPr>
      <dsp:spPr>
        <a:xfrm>
          <a:off x="413326" y="85058"/>
          <a:ext cx="7802011" cy="760592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364" tIns="0" rIns="217364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第一，</a:t>
          </a:r>
          <a:r>
            <a:rPr lang="zh-CN" sz="2800" b="1" kern="1200" dirty="0" smtClean="0"/>
            <a:t>依法治国首先要依宪治国</a:t>
          </a:r>
          <a:endParaRPr lang="zh-CN" altLang="en-US" sz="2800" b="1" kern="1200" dirty="0"/>
        </a:p>
      </dsp:txBody>
      <dsp:txXfrm>
        <a:off x="413326" y="85058"/>
        <a:ext cx="7802011" cy="760592"/>
      </dsp:txXfrm>
    </dsp:sp>
    <dsp:sp modelId="{8D375768-3433-492E-936D-9E1DE155863F}">
      <dsp:nvSpPr>
        <dsp:cNvPr id="0" name=""/>
        <dsp:cNvSpPr/>
      </dsp:nvSpPr>
      <dsp:spPr>
        <a:xfrm>
          <a:off x="0" y="1638580"/>
          <a:ext cx="821533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C4E49-A598-4E06-99A1-1BFBD5B42566}">
      <dsp:nvSpPr>
        <dsp:cNvPr id="0" name=""/>
        <dsp:cNvSpPr/>
      </dsp:nvSpPr>
      <dsp:spPr>
        <a:xfrm>
          <a:off x="413326" y="1015624"/>
          <a:ext cx="7802011" cy="760592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364" tIns="0" rIns="217364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第二，深入依法行政、加快法治政府建设</a:t>
          </a:r>
          <a:endParaRPr lang="zh-CN" altLang="en-US" sz="2800" b="1" kern="1200" dirty="0"/>
        </a:p>
      </dsp:txBody>
      <dsp:txXfrm>
        <a:off x="413326" y="1015624"/>
        <a:ext cx="7802011" cy="760592"/>
      </dsp:txXfrm>
    </dsp:sp>
    <dsp:sp modelId="{AF73EDD5-341F-4FDB-8177-6B325D94A3BC}">
      <dsp:nvSpPr>
        <dsp:cNvPr id="0" name=""/>
        <dsp:cNvSpPr/>
      </dsp:nvSpPr>
      <dsp:spPr>
        <a:xfrm>
          <a:off x="0" y="2589252"/>
          <a:ext cx="821533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354D8-201E-4B52-9F50-E0A70063A25D}">
      <dsp:nvSpPr>
        <dsp:cNvPr id="0" name=""/>
        <dsp:cNvSpPr/>
      </dsp:nvSpPr>
      <dsp:spPr>
        <a:xfrm>
          <a:off x="406354" y="2005780"/>
          <a:ext cx="7802011" cy="760592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364" tIns="0" rIns="217364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第三，保证司法公正，提高司法公信力</a:t>
          </a:r>
          <a:endParaRPr lang="zh-CN" altLang="en-US" sz="2800" b="1" kern="1200" dirty="0"/>
        </a:p>
      </dsp:txBody>
      <dsp:txXfrm>
        <a:off x="406354" y="2005780"/>
        <a:ext cx="7802011" cy="760592"/>
      </dsp:txXfrm>
    </dsp:sp>
    <dsp:sp modelId="{09D9F03B-FC59-4014-A678-BAC6CF355503}">
      <dsp:nvSpPr>
        <dsp:cNvPr id="0" name=""/>
        <dsp:cNvSpPr/>
      </dsp:nvSpPr>
      <dsp:spPr>
        <a:xfrm>
          <a:off x="0" y="3539924"/>
          <a:ext cx="821533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74BC5-B60E-4B2B-871A-B9000D35F8E1}">
      <dsp:nvSpPr>
        <dsp:cNvPr id="0" name=""/>
        <dsp:cNvSpPr/>
      </dsp:nvSpPr>
      <dsp:spPr>
        <a:xfrm>
          <a:off x="406354" y="2956452"/>
          <a:ext cx="7802011" cy="760592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364" tIns="0" rIns="217364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第四，增强全民法治观念，加强法治工作队伍建设</a:t>
          </a:r>
          <a:endParaRPr lang="zh-CN" altLang="en-US" sz="2800" b="1" kern="1200" dirty="0"/>
        </a:p>
      </dsp:txBody>
      <dsp:txXfrm>
        <a:off x="406354" y="2956452"/>
        <a:ext cx="7802011" cy="76059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0B94D25-E090-4D5A-B6D9-C50AA3B8BD72}">
      <dsp:nvSpPr>
        <dsp:cNvPr id="0" name=""/>
        <dsp:cNvSpPr/>
      </dsp:nvSpPr>
      <dsp:spPr>
        <a:xfrm rot="16200000">
          <a:off x="-996170" y="1769885"/>
          <a:ext cx="2920644" cy="20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0485" bIns="0" numCol="1" spcCol="1270" anchor="t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6200000">
        <a:off x="-996170" y="1769885"/>
        <a:ext cx="2920644" cy="204644"/>
      </dsp:txXfrm>
    </dsp:sp>
    <dsp:sp modelId="{2F3C82A9-2484-4251-A3AA-D6B9A596CDA7}">
      <dsp:nvSpPr>
        <dsp:cNvPr id="0" name=""/>
        <dsp:cNvSpPr/>
      </dsp:nvSpPr>
      <dsp:spPr>
        <a:xfrm>
          <a:off x="365387" y="1"/>
          <a:ext cx="1421516" cy="3744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80485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/>
            <a:t>形成完备的法律规范体系</a:t>
          </a:r>
          <a:endParaRPr lang="zh-CN" altLang="en-US" sz="2400" b="1" kern="1200" dirty="0"/>
        </a:p>
      </dsp:txBody>
      <dsp:txXfrm>
        <a:off x="365387" y="1"/>
        <a:ext cx="1421516" cy="3744412"/>
      </dsp:txXfrm>
    </dsp:sp>
    <dsp:sp modelId="{A87EAC86-DE24-4C37-A40D-7EF95C6C11FF}">
      <dsp:nvSpPr>
        <dsp:cNvPr id="0" name=""/>
        <dsp:cNvSpPr/>
      </dsp:nvSpPr>
      <dsp:spPr>
        <a:xfrm>
          <a:off x="361829" y="141755"/>
          <a:ext cx="409288" cy="40928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368DA-FEA5-4986-A888-50DCE0EA95CC}">
      <dsp:nvSpPr>
        <dsp:cNvPr id="0" name=""/>
        <dsp:cNvSpPr/>
      </dsp:nvSpPr>
      <dsp:spPr>
        <a:xfrm rot="16200000">
          <a:off x="698514" y="1769885"/>
          <a:ext cx="2920644" cy="20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0485" bIns="0" numCol="1" spcCol="1270" anchor="t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6200000">
        <a:off x="698514" y="1769885"/>
        <a:ext cx="2920644" cy="204644"/>
      </dsp:txXfrm>
    </dsp:sp>
    <dsp:sp modelId="{5C5CF883-90CC-40DF-BF34-51B81E50D4BF}">
      <dsp:nvSpPr>
        <dsp:cNvPr id="0" name=""/>
        <dsp:cNvSpPr/>
      </dsp:nvSpPr>
      <dsp:spPr>
        <a:xfrm>
          <a:off x="2146889" y="1"/>
          <a:ext cx="1247881" cy="3744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80485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/>
            <a:t>形成高效的法治实施体系</a:t>
          </a:r>
          <a:endParaRPr lang="zh-CN" altLang="en-US" sz="2400" b="1" kern="1200" dirty="0"/>
        </a:p>
      </dsp:txBody>
      <dsp:txXfrm>
        <a:off x="2146889" y="1"/>
        <a:ext cx="1247881" cy="3744412"/>
      </dsp:txXfrm>
    </dsp:sp>
    <dsp:sp modelId="{37475380-F660-4E63-961A-E6142EC33D3D}">
      <dsp:nvSpPr>
        <dsp:cNvPr id="0" name=""/>
        <dsp:cNvSpPr/>
      </dsp:nvSpPr>
      <dsp:spPr>
        <a:xfrm>
          <a:off x="2056514" y="141755"/>
          <a:ext cx="409288" cy="40928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7AFC4-B7BC-41FF-A517-17D5844A5AFA}">
      <dsp:nvSpPr>
        <dsp:cNvPr id="0" name=""/>
        <dsp:cNvSpPr/>
      </dsp:nvSpPr>
      <dsp:spPr>
        <a:xfrm rot="16200000">
          <a:off x="2306381" y="1769885"/>
          <a:ext cx="2920644" cy="20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0485" bIns="0" numCol="1" spcCol="1270" anchor="t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6200000">
        <a:off x="2306381" y="1769885"/>
        <a:ext cx="2920644" cy="204644"/>
      </dsp:txXfrm>
    </dsp:sp>
    <dsp:sp modelId="{B904CE66-9571-4E74-A54A-54385E596916}">
      <dsp:nvSpPr>
        <dsp:cNvPr id="0" name=""/>
        <dsp:cNvSpPr/>
      </dsp:nvSpPr>
      <dsp:spPr>
        <a:xfrm>
          <a:off x="3722917" y="0"/>
          <a:ext cx="1365340" cy="3744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80485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/>
            <a:t>形成严密的法治监督体系</a:t>
          </a:r>
          <a:endParaRPr lang="zh-CN" altLang="en-US" sz="2400" b="1" kern="1200" dirty="0"/>
        </a:p>
      </dsp:txBody>
      <dsp:txXfrm>
        <a:off x="3722917" y="0"/>
        <a:ext cx="1365340" cy="3744412"/>
      </dsp:txXfrm>
    </dsp:sp>
    <dsp:sp modelId="{662C2E52-59D2-4E4B-8794-226B24B131B7}">
      <dsp:nvSpPr>
        <dsp:cNvPr id="0" name=""/>
        <dsp:cNvSpPr/>
      </dsp:nvSpPr>
      <dsp:spPr>
        <a:xfrm>
          <a:off x="3664381" y="141755"/>
          <a:ext cx="409288" cy="40928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C5A7F-DC57-4820-B7A4-CE071E0D5C9C}">
      <dsp:nvSpPr>
        <dsp:cNvPr id="0" name=""/>
        <dsp:cNvSpPr/>
      </dsp:nvSpPr>
      <dsp:spPr>
        <a:xfrm rot="16200000">
          <a:off x="3978376" y="1724382"/>
          <a:ext cx="2920644" cy="20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0485" bIns="0" numCol="1" spcCol="1270" anchor="t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 rot="16200000">
        <a:off x="3978376" y="1724382"/>
        <a:ext cx="2920644" cy="204644"/>
      </dsp:txXfrm>
    </dsp:sp>
    <dsp:sp modelId="{D596E083-E541-4447-9FAD-C9A0F7D96C71}">
      <dsp:nvSpPr>
        <dsp:cNvPr id="0" name=""/>
        <dsp:cNvSpPr/>
      </dsp:nvSpPr>
      <dsp:spPr>
        <a:xfrm>
          <a:off x="5386629" y="0"/>
          <a:ext cx="1416450" cy="3744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80485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/>
            <a:t>形成有力的法治保障体系</a:t>
          </a:r>
          <a:endParaRPr lang="zh-CN" altLang="en-US" sz="2400" b="1" kern="1200" dirty="0"/>
        </a:p>
      </dsp:txBody>
      <dsp:txXfrm>
        <a:off x="5386629" y="0"/>
        <a:ext cx="1416450" cy="3744412"/>
      </dsp:txXfrm>
    </dsp:sp>
    <dsp:sp modelId="{37CD6663-8CAD-47B6-A9D4-1CAEC71B356A}">
      <dsp:nvSpPr>
        <dsp:cNvPr id="0" name=""/>
        <dsp:cNvSpPr/>
      </dsp:nvSpPr>
      <dsp:spPr>
        <a:xfrm>
          <a:off x="5330978" y="141755"/>
          <a:ext cx="409288" cy="40928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A630F-163A-4B27-A732-C0447CFEAF7A}">
      <dsp:nvSpPr>
        <dsp:cNvPr id="0" name=""/>
        <dsp:cNvSpPr/>
      </dsp:nvSpPr>
      <dsp:spPr>
        <a:xfrm rot="16200000">
          <a:off x="5678519" y="1742840"/>
          <a:ext cx="2920644" cy="20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0485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 rot="16200000">
        <a:off x="5678519" y="1742840"/>
        <a:ext cx="2920644" cy="204644"/>
      </dsp:txXfrm>
    </dsp:sp>
    <dsp:sp modelId="{D633B3DA-39A0-4C80-9428-5B72778968BC}">
      <dsp:nvSpPr>
        <dsp:cNvPr id="0" name=""/>
        <dsp:cNvSpPr/>
      </dsp:nvSpPr>
      <dsp:spPr>
        <a:xfrm>
          <a:off x="7023130" y="1"/>
          <a:ext cx="1435512" cy="3744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80485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/>
            <a:t>形成完善的党内法规体系</a:t>
          </a:r>
          <a:endParaRPr lang="zh-CN" altLang="en-US" sz="2400" b="1" kern="1200" dirty="0"/>
        </a:p>
      </dsp:txBody>
      <dsp:txXfrm>
        <a:off x="7023130" y="1"/>
        <a:ext cx="1435512" cy="3744412"/>
      </dsp:txXfrm>
    </dsp:sp>
    <dsp:sp modelId="{001FD430-C015-4CF8-BBD0-3143720B5C7D}">
      <dsp:nvSpPr>
        <dsp:cNvPr id="0" name=""/>
        <dsp:cNvSpPr/>
      </dsp:nvSpPr>
      <dsp:spPr>
        <a:xfrm>
          <a:off x="7026569" y="141755"/>
          <a:ext cx="409288" cy="40928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5C1E06-F825-492C-BB1D-C78FF4A7497F}">
      <dsp:nvSpPr>
        <dsp:cNvPr id="0" name=""/>
        <dsp:cNvSpPr/>
      </dsp:nvSpPr>
      <dsp:spPr>
        <a:xfrm rot="5400000">
          <a:off x="-253847" y="256552"/>
          <a:ext cx="1692317" cy="118462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 rot="5400000">
        <a:off x="-253847" y="256552"/>
        <a:ext cx="1692317" cy="1184622"/>
      </dsp:txXfrm>
    </dsp:sp>
    <dsp:sp modelId="{699787F5-002D-42F8-8824-B857D41AA319}">
      <dsp:nvSpPr>
        <dsp:cNvPr id="0" name=""/>
        <dsp:cNvSpPr/>
      </dsp:nvSpPr>
      <dsp:spPr>
        <a:xfrm rot="5400000">
          <a:off x="3366507" y="-2179180"/>
          <a:ext cx="1100006" cy="5463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完善经济社会发展考核评价机制</a:t>
          </a:r>
          <a:endParaRPr lang="zh-CN" altLang="en-US" sz="3200" kern="1200" dirty="0"/>
        </a:p>
      </dsp:txBody>
      <dsp:txXfrm rot="5400000">
        <a:off x="3366507" y="-2179180"/>
        <a:ext cx="1100006" cy="5463777"/>
      </dsp:txXfrm>
    </dsp:sp>
    <dsp:sp modelId="{C5EF4994-C3E4-4AA7-9BE1-C2EAE909F53B}">
      <dsp:nvSpPr>
        <dsp:cNvPr id="0" name=""/>
        <dsp:cNvSpPr/>
      </dsp:nvSpPr>
      <dsp:spPr>
        <a:xfrm rot="5400000">
          <a:off x="-253847" y="1755836"/>
          <a:ext cx="1692317" cy="1184622"/>
        </a:xfrm>
        <a:prstGeom prst="chevron">
          <a:avLst/>
        </a:prstGeom>
        <a:solidFill>
          <a:schemeClr val="accent5">
            <a:hueOff val="-6490032"/>
            <a:satOff val="3463"/>
            <a:lumOff val="-15098"/>
            <a:alphaOff val="0"/>
          </a:schemeClr>
        </a:solidFill>
        <a:ln w="25400" cap="flat" cmpd="sng" algn="ctr">
          <a:solidFill>
            <a:schemeClr val="accent5">
              <a:hueOff val="-6490032"/>
              <a:satOff val="3463"/>
              <a:lumOff val="-1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 rot="5400000">
        <a:off x="-253847" y="1755836"/>
        <a:ext cx="1692317" cy="1184622"/>
      </dsp:txXfrm>
    </dsp:sp>
    <dsp:sp modelId="{44325B19-DDA0-4A22-A12D-D9C83FAFA11E}">
      <dsp:nvSpPr>
        <dsp:cNvPr id="0" name=""/>
        <dsp:cNvSpPr/>
      </dsp:nvSpPr>
      <dsp:spPr>
        <a:xfrm rot="5400000">
          <a:off x="3366507" y="-679896"/>
          <a:ext cx="1100006" cy="5463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490032"/>
              <a:satOff val="3463"/>
              <a:lumOff val="-1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划定生态保护红线，建立责任追究制度</a:t>
          </a:r>
          <a:endParaRPr lang="zh-CN" altLang="en-US" sz="3200" kern="1200" dirty="0"/>
        </a:p>
      </dsp:txBody>
      <dsp:txXfrm rot="5400000">
        <a:off x="3366507" y="-679896"/>
        <a:ext cx="1100006" cy="5463777"/>
      </dsp:txXfrm>
    </dsp:sp>
    <dsp:sp modelId="{6C127DE9-AD35-4CD8-ACEA-781D7DA56451}">
      <dsp:nvSpPr>
        <dsp:cNvPr id="0" name=""/>
        <dsp:cNvSpPr/>
      </dsp:nvSpPr>
      <dsp:spPr>
        <a:xfrm rot="5400000">
          <a:off x="-253847" y="3255121"/>
          <a:ext cx="1692317" cy="1184622"/>
        </a:xfrm>
        <a:prstGeom prst="chevron">
          <a:avLst/>
        </a:prstGeom>
        <a:solidFill>
          <a:schemeClr val="accent5">
            <a:hueOff val="-12980065"/>
            <a:satOff val="6926"/>
            <a:lumOff val="-30196"/>
            <a:alphaOff val="0"/>
          </a:schemeClr>
        </a:solidFill>
        <a:ln w="25400" cap="flat" cmpd="sng" algn="ctr">
          <a:solidFill>
            <a:schemeClr val="accent5">
              <a:hueOff val="-12980065"/>
              <a:satOff val="6926"/>
              <a:lumOff val="-30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 rot="5400000">
        <a:off x="-253847" y="3255121"/>
        <a:ext cx="1692317" cy="1184622"/>
      </dsp:txXfrm>
    </dsp:sp>
    <dsp:sp modelId="{15689FCF-799A-453B-8E97-A77A8BA80478}">
      <dsp:nvSpPr>
        <dsp:cNvPr id="0" name=""/>
        <dsp:cNvSpPr/>
      </dsp:nvSpPr>
      <dsp:spPr>
        <a:xfrm rot="5400000">
          <a:off x="3366507" y="819388"/>
          <a:ext cx="1100006" cy="5463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2980065"/>
              <a:satOff val="6926"/>
              <a:lumOff val="-30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健全法律法规，完善生态保护管理制度</a:t>
          </a:r>
          <a:endParaRPr lang="zh-CN" altLang="en-US" sz="3200" kern="1200" dirty="0"/>
        </a:p>
      </dsp:txBody>
      <dsp:txXfrm rot="5400000">
        <a:off x="3366507" y="819388"/>
        <a:ext cx="1100006" cy="5463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parTxLTRAlign" val="r"/>
                <dgm:param type="parTxRTLAlign" val="r"/>
                <dgm:param type="txAnchorVert" val="t"/>
              </dgm:alg>
              <dgm:shape xmlns:r="http://schemas.openxmlformats.org/officeDocument/2006/relationships" type="rect" r:blip="" rot="270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type="rect" r:blip="" rot="90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#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parTxLTRAlign" val="r"/>
                <dgm:param type="parTxRTLAlign" val="r"/>
                <dgm:param type="txAnchorVert" val="t"/>
              </dgm:alg>
              <dgm:shape xmlns:r="http://schemas.openxmlformats.org/officeDocument/2006/relationships" type="rect" r:blip="" rot="270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type="rect" r:blip="" rot="90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E8C0-85E4-4EC8-A155-03DBA4BC8F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DFAB8-9FB1-4B44-9EA1-58FDA3C2A3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DFAB8-9FB1-4B44-9EA1-58FDA3C2A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A7FF2426-1F4A-4E9E-993D-465F2F6D57F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DFAB8-9FB1-4B44-9EA1-58FDA3C2A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eaLnBrk="1" hangingPunct="1"/>
            <a:fld id="{23BDF601-8EAD-4D18-845F-31227269CD8B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5529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/>
            <a:fld id="{D92F2803-CC7B-4097-AEE4-F361D0E845BE}" type="slidenum">
              <a:rPr kumimoji="1" lang="en-US" altLang="zh-TW" sz="1200">
                <a:ea typeface="PMingLiU" panose="02020500000000000000" pitchFamily="18" charset="-120"/>
              </a:rPr>
            </a:fld>
            <a:endParaRPr kumimoji="1" lang="en-US" altLang="zh-TW" sz="1200">
              <a:ea typeface="PMingLiU" panose="02020500000000000000" pitchFamily="18" charset="-12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203E-62D4-4F08-86DD-4FD549674E8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DFAB8-9FB1-4B44-9EA1-58FDA3C2A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203E-62D4-4F08-86DD-4FD549674E8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203E-62D4-4F08-86DD-4FD549674E8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203E-62D4-4F08-86DD-4FD549674E8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981200"/>
            <a:ext cx="4194175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1375" y="4000500"/>
            <a:ext cx="4194175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084B4-4B57-4A61-965D-6C00482B0661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9.jpeg"/><Relationship Id="rId3" Type="http://schemas.openxmlformats.org/officeDocument/2006/relationships/slide" Target="slide22.xml"/><Relationship Id="rId2" Type="http://schemas.openxmlformats.org/officeDocument/2006/relationships/slide" Target="slide19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620688"/>
            <a:ext cx="896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第八章  建设中国特色社会主义总布局</a:t>
            </a:r>
            <a:endParaRPr lang="zh-CN" altLang="en-US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9064" y="1772816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2060"/>
                </a:solidFill>
              </a:rPr>
              <a:t>一、建设中国特色社会主义经济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9064" y="2708920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2060"/>
                </a:solidFill>
              </a:rPr>
              <a:t>二、建设中国特色社会主义政治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9064" y="371703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2060"/>
                </a:solidFill>
              </a:rPr>
              <a:t>三、建设中国特色社会主义文化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9064" y="4653136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2060"/>
                </a:solidFill>
              </a:rPr>
              <a:t>四、建设社会主义和谐社会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9064" y="551723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2060"/>
                </a:solidFill>
              </a:rPr>
              <a:t>五、建设社会主义生态文明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3"/>
          <p:cNvSpPr txBox="1">
            <a:spLocks noChangeArrowheads="1"/>
          </p:cNvSpPr>
          <p:nvPr/>
        </p:nvSpPr>
        <p:spPr bwMode="auto">
          <a:xfrm>
            <a:off x="0" y="476672"/>
            <a:ext cx="882047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（三）十八大以来对于经济体制改革新突破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16386" name="AutoShape 4"/>
          <p:cNvPicPr>
            <a:picLocks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9238" y="908720"/>
            <a:ext cx="8894762" cy="544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圆角矩形 1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838" y="1073150"/>
            <a:ext cx="774700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文本框 1"/>
          <p:cNvSpPr txBox="1">
            <a:spLocks noChangeArrowheads="1"/>
          </p:cNvSpPr>
          <p:nvPr/>
        </p:nvSpPr>
        <p:spPr bwMode="auto">
          <a:xfrm>
            <a:off x="827584" y="2060575"/>
            <a:ext cx="7848871" cy="1708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经</a:t>
            </a:r>
            <a:r>
              <a:rPr lang="zh-CN" altLang="en-US" sz="28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济体制改革是全面深化改革的重点，核心问题是处理好政府和市场的关系</a:t>
            </a:r>
            <a:r>
              <a:rPr lang="zh-CN" altLang="en-US" sz="28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，实现政府职能转变并充分发挥市</a:t>
            </a:r>
            <a:r>
              <a:rPr lang="zh-CN" altLang="en-US" sz="28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场在资源配置中起决定性作</a:t>
            </a:r>
            <a:r>
              <a:rPr lang="zh-CN" altLang="en-US" sz="28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用。</a:t>
            </a:r>
            <a:endParaRPr lang="zh-CN" altLang="en-US" sz="28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黑体" panose="02010609060101010101" pitchFamily="49" charset="-122"/>
            </a:endParaRPr>
          </a:p>
        </p:txBody>
      </p:sp>
      <p:grpSp>
        <p:nvGrpSpPr>
          <p:cNvPr id="2" name="矩形 3"/>
          <p:cNvGrpSpPr/>
          <p:nvPr/>
        </p:nvGrpSpPr>
        <p:grpSpPr bwMode="auto">
          <a:xfrm>
            <a:off x="1547664" y="3933056"/>
            <a:ext cx="2608263" cy="1955800"/>
            <a:chOff x="0" y="0"/>
            <a:chExt cx="1643" cy="1232"/>
          </a:xfrm>
        </p:grpSpPr>
        <p:pic>
          <p:nvPicPr>
            <p:cNvPr id="16390" name="矩形 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643" cy="1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68" name="文本框 15367"/>
            <p:cNvSpPr txBox="1"/>
            <p:nvPr/>
          </p:nvSpPr>
          <p:spPr>
            <a:xfrm>
              <a:off x="51" y="49"/>
              <a:ext cx="1542" cy="113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" name="矩形 4"/>
          <p:cNvGrpSpPr/>
          <p:nvPr/>
        </p:nvGrpSpPr>
        <p:grpSpPr bwMode="auto">
          <a:xfrm>
            <a:off x="1691680" y="3861048"/>
            <a:ext cx="2243137" cy="560388"/>
            <a:chOff x="0" y="0"/>
            <a:chExt cx="1413" cy="353"/>
          </a:xfrm>
        </p:grpSpPr>
        <p:pic>
          <p:nvPicPr>
            <p:cNvPr id="16393" name="矩形 4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1413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4" name="文本框 15370"/>
            <p:cNvSpPr txBox="1">
              <a:spLocks noChangeArrowheads="1"/>
            </p:cNvSpPr>
            <p:nvPr/>
          </p:nvSpPr>
          <p:spPr bwMode="auto">
            <a:xfrm>
              <a:off x="49" y="52"/>
              <a:ext cx="131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黑体" panose="02010609060101010101" pitchFamily="49" charset="-122"/>
                </a:rPr>
                <a:t>十四届三中全会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</p:grpSp>
      <p:sp>
        <p:nvSpPr>
          <p:cNvPr id="16395" name="文本框 5"/>
          <p:cNvSpPr txBox="1">
            <a:spLocks noChangeArrowheads="1"/>
          </p:cNvSpPr>
          <p:nvPr/>
        </p:nvSpPr>
        <p:spPr bwMode="auto">
          <a:xfrm>
            <a:off x="1691680" y="4509120"/>
            <a:ext cx="2278063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使市场在国家的宏观调控下对资源配置起基础性作用 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grpSp>
        <p:nvGrpSpPr>
          <p:cNvPr id="4" name="矩形 9"/>
          <p:cNvGrpSpPr/>
          <p:nvPr/>
        </p:nvGrpSpPr>
        <p:grpSpPr bwMode="auto">
          <a:xfrm>
            <a:off x="5148064" y="4005064"/>
            <a:ext cx="2609850" cy="1955800"/>
            <a:chOff x="0" y="0"/>
            <a:chExt cx="1644" cy="1232"/>
          </a:xfrm>
        </p:grpSpPr>
        <p:pic>
          <p:nvPicPr>
            <p:cNvPr id="16397" name="矩形 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644" cy="1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75" name="文本框 15374"/>
            <p:cNvSpPr txBox="1"/>
            <p:nvPr/>
          </p:nvSpPr>
          <p:spPr>
            <a:xfrm>
              <a:off x="52" y="49"/>
              <a:ext cx="1542" cy="113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5" name="矩形 10"/>
          <p:cNvGrpSpPr/>
          <p:nvPr/>
        </p:nvGrpSpPr>
        <p:grpSpPr bwMode="auto">
          <a:xfrm>
            <a:off x="5076056" y="3861048"/>
            <a:ext cx="2243137" cy="560388"/>
            <a:chOff x="0" y="0"/>
            <a:chExt cx="1413" cy="353"/>
          </a:xfrm>
        </p:grpSpPr>
        <p:pic>
          <p:nvPicPr>
            <p:cNvPr id="16400" name="矩形 10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1413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01" name="文本框 15377"/>
            <p:cNvSpPr txBox="1">
              <a:spLocks noChangeArrowheads="1"/>
            </p:cNvSpPr>
            <p:nvPr/>
          </p:nvSpPr>
          <p:spPr bwMode="auto">
            <a:xfrm>
              <a:off x="49" y="52"/>
              <a:ext cx="1315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黑体" panose="02010609060101010101" pitchFamily="49" charset="-122"/>
                </a:rPr>
                <a:t>十八届三中全会</a:t>
              </a:r>
              <a:endPara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</p:grpSp>
      <p:sp>
        <p:nvSpPr>
          <p:cNvPr id="16402" name="文本框 11"/>
          <p:cNvSpPr txBox="1">
            <a:spLocks noChangeArrowheads="1"/>
          </p:cNvSpPr>
          <p:nvPr/>
        </p:nvSpPr>
        <p:spPr bwMode="auto">
          <a:xfrm>
            <a:off x="5148064" y="4581128"/>
            <a:ext cx="227965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使市场在资源配置中起决定性作用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grpSp>
        <p:nvGrpSpPr>
          <p:cNvPr id="6" name="右箭头 6"/>
          <p:cNvGrpSpPr/>
          <p:nvPr/>
        </p:nvGrpSpPr>
        <p:grpSpPr bwMode="auto">
          <a:xfrm>
            <a:off x="4355976" y="4437112"/>
            <a:ext cx="627062" cy="768350"/>
            <a:chOff x="0" y="0"/>
            <a:chExt cx="395" cy="484"/>
          </a:xfrm>
        </p:grpSpPr>
        <p:pic>
          <p:nvPicPr>
            <p:cNvPr id="16404" name="右箭头 6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0"/>
              <a:ext cx="395" cy="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82" name="文本框 15381"/>
            <p:cNvSpPr txBox="1"/>
            <p:nvPr/>
          </p:nvSpPr>
          <p:spPr>
            <a:xfrm>
              <a:off x="52" y="147"/>
              <a:ext cx="221" cy="19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AutoShape 6" descr="data:image/jpeg;base64,/9j/4AAQSkZJRgABAQAAAQABAAD/2wBDAAgGBgcGBQgHBwcJCQgKDBQNDAsLDBkSEw8UHRofHh0aHBwgJC4nICIsIxwcKDcpLDAxNDQ0Hyc5PTgyPC4zNDL/2wBDAQkJCQwLDBgNDRgyIRwhMjIyMjIyMjIyMjIyMjIyMjIyMjIyMjIyMjIyMjIyMjIyMjIyMjIyMjIyMjIyMjIyMjL/wAARCADcAWUDASIAAhEBAxEB/8QAHAAAAQQDAQAAAAAAAAAAAAAABAABAwUCBgcI/8QAQBAAAgEDAwIEBAQEAwYHAQEAAQIDAAQRBRIhMUEGEyJRB2FxgRQykaEjUrHBFULRJDNi4fDxFkNygpKiwjRE/8QAGgEAAwEBAQEAAAAAAAAAAAAAAAECAwQFBv/EACkRAAICAgICAgICAgMBAAAAAAABAhEDIRIxBEEiURMyYXEUIwWBoZH/2gAMAwEAAhEDEQA/AO4UqanroOQVKlSpALNKlSoAVPTUqAHpU1KgB6VNSzzQA9KmpUDFSpUqAFSpUs0AKlTUqAHpU1KmAqVKlQA9KmpZoEPSpqWaAHpU1KgBUqVKgBUqVNQIelTUqAHpU1KgY9NSzSzQIVKlTUDsempUqYhUqVKgDKlTVjJKkSF5HVFHJZjgCkBnSzWo6p8SfDOkyGOS9adh1/DxlwPv0qx0PxjoPiMlNN1COSUcmFwUfH0PX7U6YWXtKmzSpAIkKMk4HuagfULSMkNOgI681W65cEbYlbAUb3J6Y7Cq62mW6DR4GC2cH2Ax/rRoOzZYLy3ucGGZHz02mp61WKxtbG6juoiVEbZAQ4HPbFbPHIksayIcqwyDRa9D4urZnmlVD4o8Wad4VsRPeMzyyA+TBH+aQj+g+dcpb45at+L3rplk1vnHlqzBv/kf9KKA7pTVrXhDxtpvjCzeS1DQ3UX++tpCNyfMY6r862WgBUqalQA9KmpUDHpZpqVAD01KqnxLr1v4b0G41O4G4RgKiZxvc8Kv/XagRbZpZrzxe+OfE95dm6fULi1V+VWMlIwPl2rb/CfxHcTW9rq18kySNs3kAsnsSw6j61XFemG/aOsGlWKsHUMpypGQR3p6QD5pZpqC1fUF0rSrm9Zd5iQlE7u54VR8ycCkAdmlmuQ3egfEbXlW5utXsotwz+D5Cx/8Pp4P70FZ634v8EXa2+qJBLZsDJsjbcAo6kHt9KSlFurLlinFW1o7XSoaxvYtR0+3vYDmG4jWRD8iMiiKozHpqVNQA9KoLm8trOPzLm4hhT+aRwo/epVdXUMjKynkFTkGgDKlTVjLKkMTSSHCqMk0AZ0wYE8MD9DWuXGoy3rlUbZFnhQeT9a1XxNq9zpDKlsyiXgkhjlfvWbyJOjp/wAZqNyZ06lWleBPGh8RG4sbvAvYF3hh/wCYmcZ+oP8AWt0rQ5nrQ9KmpUCFSpUqAHzXK/jVrd/plhpdraSGOG6aTzMHBYqFwPpya6pXLPjppsl14Usr6McWd1/EPsrjH9QKTdLQ1t7ONQrLfFY2YBemccCureCvAllpxsdakvZJ51AlRCgUKfsax8MeDdPu9CsmlCrIkeZHThjIecE9cYOK269tzHYeRaSCBgm0EHAwB8ulcjzNvR6UPGSVyNxtp1uLdJVGNw5Hsalql8MW34TR1hNybhg5YuW3HnBAJq6rrW0efNcZNHN/G+sLDq89m7rFtRG3McZBFVmjakyEPFN58RkCkIRkA4/Mff5Ve/ETwm+tTWeoQeYXiUxSqucbeoY49uR96otI0uTRlMsQjkBwGSReGA6fQiss06VI6PEwc5XLo2+ecuq7Iyp7g9fvVzoMpbTVjdmMkbMDuIJxnjpWoya8i/7w4HsO1bJ4Yt/9ia9kkLyzk/5mwqg9AD0+eKjDLlI6PKhGGOjkXxvh1O58WW3kW80ltBYK4aNSQMu24/sKvvB/gjw/p+kW99q1mkt0YQ7fi3ysZIzwvSum6rbJNbNMyZaJSfnitTjvmkLW5t0cE8MRuOPkPejLJp0LxIRlGw7T9P05/FtpqNq0cc62kkZRBtDxtgjjvgittrWNHkubnWVLRQqkKMC6oQSO3Xv7jpWz1rj/AFOfyUlk0PSpqVaHOKlSpUAKlSpUBYq0zx/pkms/4PZbytut0Zp8DOQq8D9zW51ReJZDBbQTAAkPt5PHTOPvipm6i2XiSc0mV34jT5Fa0uEjliVfUjKGUAe4IrUPGWn6Pp+kXOqW2nQLIgBzHHtyCccirVfFVoqOlxHCZJOGUMsflH2YPgn3z3qXTUsdeuoLSG3KIGEky8lfSQeOxGQK41fJHqZYrg7Ns8KwT23hPSYbrf56WsYcP+YHGcH6ZxVvTUq7jxx6qfEMAn0sZz/DmjlAHUlWyAKtaD1W2N5pk8CjLMvAzjJ60n0ONclZRRXlwpiDGUK6bgdg+24/6Vzf4iWut6zrdrHpVvPKqW7K5AwCWPQZ64/0rcI45obQSXMxIjOAwdix/wCFBk8fKj7LNxf2BupTbWplISPbgzygblUt2GATjuQBXKtzpHq5uKx2zZ9Lsk03SbOxj/LbQJEP/aoFGU2aWa6zyAe9v7TTrZrm9uYreFeskrbRWm678VPDun6ZcvYX0d5fKn8CEKwDt0HJGMd/tVb4l8MP4m8STzatqU62cDeXa2tuQoUYGWJ9yc1zfx54Uh0G+j/BJP8Ah2QfxZTkM3UgH5ZFZvIro3Xjy4830Dahp2s6/by65fOHMhDZaUOWz0wB0oPRtX1nQLpbrTr2SIxkZQOdre4K9DR3gHU3i11dLYBra/8A4UiBeQ2Dgj2rZLXwZANTvbe6QG2t2V9+7DOpyc57YGazeZxfyNVg5pcTtek6hHq2j2eoRH+HcwrIPuOR+tV/i6SWLw3dSRqSEwzkHBCgjJqTwraiy8KaZbjoluuPoeR+xqwvoDdWFxbgAmWMpgnAORXR2jlj8ZHNdN1P8baBYt6OTyWdSwH0HSgdS0ue/ecKxYRrkIW5kb2/6NCyay+ieIbuw/CG3LSYKllLKffj/Ke1HPrVoJIkDYnlAbcP+deVlqMts+ghGM42R/D7S3g+IczxAiCCzYsOfSWwNvPsc/pXYK5rHrUXh+/3rgkLuuPmD/lz71uGl+KNK1WNTFcrHIesch2kf2Nephxz/EpNHieTxWV0XVKmBBGQcg96VUc4+aVNSoAetL8eeKtN0q3h0y5CTfinAuEwGMcXcke+cYHyNat4q+Jkt434TRHkt7cj1TkbZHPsP5R+9cuvbuSSd3lYkk+ok5J+ZNdUfHpXP/4Sp29HaruzktLWOaw8qRHQGOUH0sp5yD3Fa9c3N1qcy2F5frbpnI2NgyHsM/2qm8EeLzp4/wAF1GQNp0xxE7//AOdz/wDknr7dfepfG1rc+EntdThmMF48xkjmHIjCjaw2kEYyy8+5ryp+FJZUr0esvLTx3WzuFhZW+n2cdtbRJHGg6KMZPcn3NE1ofw48eP4rtpLPUAi6lCofcgwsyfzAdiD1+oroEChpOe3OK65Lj2eb+zCLeMomT1NVup2mlTxsbqNUl5HpHqJ+nerjNYFVLcgE9iRXPpvZ1Rbivizk83h28fVY7RCrRSZdZ9mMDPIIHGRnpW+B7XRdLT8VdLHBAuDLOwX9atpIERjIg2s3pYr/AFrn3xZ8MTahoUWpWaySS2QPmRqScxnq2Pcf0JrTGsalrVkZp5Jr5PoDuPHttrvinTdF0yVhYSzbZ7jG3zTg4UZ6LnGfeibvTL7SWYWzK4U8K65x964BZz3tprVtfpcFBE48sDop7H9cV6r062l1DR7W5S480TwrIrzDJ5GSG96eaMZV6K8ebx2aLY+OYPD+tvp+uwiDz4o5hLDHwhbPDDryOc10Gx1Cz1K2FxY3MVxCejxMGH/KvNHjeW7k+IeqE3T3KxTm3LSYydnGRjpj+lQ6XrV/oepfibG4eGRSDlTwRzwR0I+taqMa0YTcpStnqWlVP4V1seIvDVlqeAHlTEir0VwcMP1FXFQQKlSpUAKo7i4htYHnuJUihQZZ5GCqo+ZNSVxn4v8AiBptUh0SJz5VsiyzAfzt0z74X+tXCPJ0DZsWvfFzR9OjdNMhe/mHRj6Iv1PJ+wrVtG8TX/jvxHcW186pm0Y2dvFwqOpDEr7sQDz8sVzS5JaDjvxQem3+r6RqlvqtvMRJbyBxGpwMe39qrKoxTil2XjTuzt0t6ZrhIrrSZZLlSFWQNlHPY7cZ/SqbVNfu/Avi+zCTm5mSE/j7cHamHIIQezKADn51tXjXxvpGheFbHWdOQT6rqduHsk49Ax+dvYKTj5nj3rgBv9Rub6W61OSSeWdjI0pGTuPJzXHgglO5bOvPlc48UeovDvjXQ/EyhbK62XHe2m9Mn2H+b7VsNeTLV3Uq4Yq49QKnBU/Ku0/Dvx5LqNvdWOszB5bOA3Czt+Z4l/MG9yPfuK7JQ1aOC9mx+LfHGneE4lSUG4vZBlLZGAOP5mPYf1rkniD4v65exmCGS302KUFMRLuY545Zug+mK1PVtWm1fWLu/uHLyXErPk9h2H2GBQE0KSg5QHI5OKlqlrstL7O9WHhoW0i6tK4t7Zl8yXLZ8tT1wTwQOufaudeLfGsfiLVI/wDC7jZp1g5/DKrYYsP/ADD33HHHsKl8a+Krm98HeHfDyTEKLCKS9KnmQ49CH5YAYjvke1c/WxgRw4TBXuOOaygqlySN5yco8WzrWgfGLUIfLh1i1juoxw00fok+uOhP6V17TNTtNXsYr2xmWa3k/Kw7HuCOxHtXkwMRJx2HSux/BK7Zl1i2ZyceVIq9h+YE/wBK0tNGEo1sJP8AikVybjzpZbZ7h40jEwGRnht3fvxU3iKBb3TPw85UzEjBxu20vE2hRxa3drG0yiZRPGAMxxnPOOeDnJ496pYNQT8UmnoJLiYnaAgLt968nyG1Lij3fHcJY030AJ4Wj0jxJYXNoqiSFXuHYyfmXG1SfbJJwMdq2yK3GsxXEMtuxhkXayrJtMg/lz2z0pan8P7uOzj1JpHMhYebbKcYXsS3v8u1bP4fs49PjhuXhZog20KoyVOOp96rhNzRg5wUZNdGxCMxKqlNmFGFHbjpSqxUpNGGxlWGRkUPPbhFLp0HUV3xn6Z5ksbW0aX4q8Fw+IZluo7hLW6VNhkaLeCB0J5HSuFaVfRw+JJolu1uYYJGUNNHsDIDw/XgHtz7V6f64xXlPxpZtqPjfU0tkxam9kYbT6Ryen3B/WlPBGe2rLw55x1ZtWqXCuqoZcmVt7MD1A5rDTL1IJiCcsSSVGRj2GPpWvWlrHptl5aM7cnAY5APfjtUQufVG6uxBVhgn2fOP0NeisrgjJxtnTdL8S3Ol6ra3UczyWZ/h3NtvyCh/wA6joGXr8xke1ddV1dA6MGVhkEdCPevN1u5VNgP5RgfauxfDzVJL/QpLeZyz2smxST/AJCOP6Gs8qT+aIao3ClWNKsCTyvfxy2986KpWJWVRnrkjP8ArVdcOTO4bv710Xxxpn4XyHjQAPMGbI64XAH7muc6i2L5gB2H9KlZnJ7NoxQJLC8ibHlZox0ToPv71smsao+teDtFgupXlmtGktH3MSdgIdD+hx/7aoFfin891RohjYWDEfPBH96ppdj2b/8ACGVYvHlvEpwHtZUA98AH/wDNejofTGpHfrXmv4UQSN4/tJdrKqwTMGx19O3j7mvQ4ufKJZpFAU4YMcZHXIoy/J6Ii6ZZDDjHUGmIZSM+pffuKiglUsUDAgjehHcVOG7d65mqN000I4ZfcGmX1Jtb6HPesPNIldPLI24IPvmswDnPv1ooLPN3xH8MDw34iuFiiX8Feq01ucY2ZPqUfQ/sRXY/hdqP+JfD/TnJy0QaFvqDQvxM8OXPiHwy6WUHnXltMJYlBAJUjDAZ+Xb5VRfAq6f/AAPVdNlBWS2ug+1hgjcMH91NazfKJMFUjj2vOX8RalMerXsrH7yGq64kEbk92Bz9qtfFaeT4h1WP+W8kH/3Na5PL507AkgcL+v8A2rSUqVEJW7O8fBO8Mnhm8s2PMM4kA+Tr/qv7106uLfBK4Y6tq0WMRPbxlf8A2sRn967RSIfY9NSzSoEYySJFE8kjBY0UszHoABkmvLfijWzrnii91NF2xXEpCj2QcL+wH613f4nam2lfD/UpkyGkCwZHYOwB/bNeZJJ5FRj5aqCN/oJJ+4pppIqKsPL/AOzk/wAr8/TNZKoEbfIYoOCdZllUHO4BsVNHKTak56qR9xVKSY2qLK7uPxaWEbjKWtokKDOcDlj+7GhJMAc9OrVmCAOOgAFCzN5swhDYA9Tn+1PUYi22SJNtiLnuc0RZ6pcWS3zREBri3NszfyKSCQPngYP1NA3LhFjCkdf5sU6kEBdoVQOVz1pct0OvZiHzJ96n3cZqutphLlgCBk8GjFbKVnGRbRKzs7FnZmY4yWOTWDPgUxPFDXE2xD8hmk3Q0jKJzvZsHk8H5V1r4KzrFqOrZDMzRxKAq55JJ/tXIbSXbbIHwxxwQetd4+BulCLRb/U5GO67mESL/wAMY5P6t+1JPRM1aL7xvoU+uab50TCJ4HUHkbgu7kce/WsvB2kQ+HQslvYtMXJFxMRll9tv963GWyjmVlKkZxk/LOf6ii444bSFY41woHAAonxcraLhJxhxRMp3ruI4PQEdqSokYwqqo9gMCsI7hJGKflkHVG6/WmV9zfWsqKsmLAIT2AzTKQ6nPQ1XajO8VsxUkZI6fWiLKXdEobqeafB1Yue6KrUr+Kyhu/WPMgheTaf+Fc15ujZRO6kFj6mYn3Ndb+Il49nqF5tYqZI1UHP8wwf71y11t0dgGJBQbl9z/wBcfau/x1atnKntgl66hAT6l3DOPb3/AH/atfkkENxMFAVPMJABztJ6j6dD+tXEskNrFIfO3qRgKwwc496obmJbhfPh82eRerhAq47gdzWeaWzeKNst3B5+9dE+G17Fb6jdrJKEDwZIJ67SP35P61yfRZzNEBnOCBk/Sty8Os/+IKYjhnQxuPcdf9KtPlDRnk0mdvtb1buNpI09IYryw7Uq5yNXltlEayqO556/OlWOzj/MH+MBatDGLgLtzwT71ybVNBWeWWe0y6RSIjjuAe9db8TWS6hbIhGdrA1V6FpEclzf2EqbhcBHU5+oOa89ZvZ2p0cfutOe2jeZjgeb5YX57dx/qKrMkyn6Cug/EnSotDW1giyRJLJJz78D+wrnhOGzn5V1Y58oplrZu3wwvGh+IGnoXOyRZYyM+6Hp9wK9A2cxlZxPHHIr9QR+Ydjz0rzN4Lm8vxzozZGPxKg56Ywc16QsW82GONBulGdoHBK9f1q0/kY5NSRZrMlk0Ue0iNDlD2UHtVzjcM9qoprJ/JO5d1ww9Cn/AC/M1n/isNjFDBevtZhgEnAYj51U4ctxLjLi9lyB/E69vfpWZx0oGO4bYZZCiL164Ue2T3opJ43QEOD3JzxWDTRsmmPsSRgWUEjsfetL07TYtA+K975CeXb6zYmfA6GZH9X7Nn71ueCpDDJHetZ8ZX9vpF3oeqSlVMV28W4/ytE+4f8A1H6ChfQdKzz78R1/DeNdbiHa7Zv1w3960gu7yqqE7t2eOvAq+8Z6/F4g16/1WJWVLqbcqnrgAL/aqfT0PmPOwITBwR8jVt26EtKzrfwPFx/j2pecv5bNRnPPL967fXEvg7cC1m1a88pikxjgUjrxkn+orp1jqF1LLGsjHapKHjg5B2k/pR+SN0c05LlRf5p6o7fVpy915wUKgJjJGATxx+9FLqYaS2jAUtMecH8vGTTWSJPJFN8R9Kn1nwFqlraxmW4VBNGg6sUYNgfPANeYrCeH/csoI5YkdzXsQSI3KuCB7GuTfFHwH4eg0LUPE1nGbLUIQHxAQI5mJA9SdMnPUYpt07RrBrpnGvLia5Eina5X7EVsGgeCdY123kls40FruwZpG2qD3984zzWiPdzEbVBA7fKu2+Hfi94f0bQdOtGs5UZIVSVYVA2uOpwcZyck9/1qJZfpHTjxpv5M1vXPA+reHdGkv7q4s3jEionkyMxbP2479cdK0uSCdVZwQNx5HyroHxF+Jen61YNp9g5l9cb+cuQCBycj9P3rnC6ujKN5OM88cmiGTkvkGWCjL4BItI3IEy7jwASeOahaMW8qhSEbPPAwRQ02rFiBEDhRxmrvVPC2qWOgW+tyTi4WQK8iIh/hKwBUk/f7cU216M+v2fZWhGikdiAFbkY6VMsmOM9a2z4f+ErDxPazSajfSxKW2RxQY3t7tz2/51fan8I4oc/4frgL59K3SADHsSpz+1RzRssMmrRzcyHbQ6x+dIQ+NvcE1a61pF14d1OXT71QLiLGSDlWBHBHyNUc9yELNtRmP1zTbRnTWh55libyo8D3216W+EJMfgDS9ygFjK+c+8hrzRoVkNX122tJHKrK+HYdh1OP0r1n4UtYrbRLOGGPy41jUIvsCeP2q8au2zLJKmom1E7Ys+7VKhBGRULH0oPc0mjkkPpcxj6cmpotA2p7hEJU4eMghu+Dwf60VbAlAxJP1oW6hkW1l3uHG08lcY+9FWRLWcTHqyA/rTf6iX7FbrzFLDIbDHp8yOantZMBSOyihfERYaehWMOd4HPbPesrdiF+9axVwM5OpHMfitORr1vCg9cqBzjthTzXKLuaeGRjHA7RkDlRwD1H161074rwXdxrVvPp0QmmgiVJYScb1PPB7VyvUteG54mssSIBkPP6R37DnrVqaUaughu6MYY47xx+IMhA5K7DuPyx7VPNLvj8mzgdgvBxxj5Z6D9zVRYM9xcAnU1tUPGEjO0fX3rZdT0mG3so7608VwXU+DvtmhZevUAYArJTRo9MqNHY2948bIqhmyoU5H0H3zW0afdNBeRSIfUp5GcD51oNldzG8EsxHodQe2OeMDsK22xzJfJE7Ab5QOe4JwcVWOehZFo6GyxljlIgfmOf6Uqf8NuAKsGGO6c0qrZ5RsOoxsLN1ZipPQ1HokZVnmPqbywob71aalALlNgI5FRRWi2lq/JUHv7f618zLI3ikj0ktnNPi5OstzYqQcqpbPbH/euVu+QD9xXaPGXhyXX9StYl3bTA7bzwBtGQD9TXGjbTzSLtibDqfL46gf8AavW8ea/Gl7NYdGKXckF1DNCxWSJg6sOxByK9LaDqU+oabY6iqhGmhWZdpPU9a8+6b4Zm1C0v3Z/LmtoRKsZ43jdtP0wSK9NaZYLYaZa2a4228SRDAx0UD/nUZ/IeNqgkoNNNbD7zxj4f0a2Fxq2pQ2jnPEudxI6hQOT9q168+IfgPVLbc+sQICM4dTu/+OM1oXxLvLmXxFDZrZRSww2+FkmycMxyduOhxgVplvZfiNU/DNEc7tpAHXHUV14p8o/k6M31TOg3fi7wjbXcM9trVxMocHyYlkww+WRgGtv1zxponh/R47rVLmY28qgxwAAyS5GcY/rXLdf8Ny6TfwXItAY/N8xgvPGeAcfLFDfFPZd6nZxMx2QWwIA92P8AoBWUvIlKcePTsIwSZ1Lw58ZPDuoeTbf7RCT6Y1dCcewz3qs8fXSa3omoTNvhSEm4gd1YbSoOD8iRkfetc0zw1p1voEVxPaNbSQQZgRpAsgOMmRmHTkE57DjmhbFdT8V2d1p99fCKNcG2lZCrXP19l9+OeK5n5DnLWqPSx4Yxg3d2cnuN1zLHFGPU4BIHbjNW0nl2tr5a9AAAK61ovwu0PT9J26oGn1GSMZmjlK7MDog9vqOa5HrNpcR+IZ9Htg91PHL5cZiX1P36DvXVHJHa9nNPG1TO9+CNAfQvDllZXMJS5kQXM3yZ+QPqBgfatmjjKA+nHqyKx0+eeTS7Se4Vo52gRpFkGGVtoyD96JDOX4IxxgVw/wCdGL/U5ZY7dg0luHJyp5HP/X2qB7ZVlDomCD/ajyxGRvGcfvTGQbcN+bb7cfWh+dB9xJ/CVcVtKsY9TYIBIB71qHxSJt/BMqknE9xGn77v/wA10NSTjGM47Vo3xUtJb/wnBBbpvf8AGqxweg2v/qKWLyIyyJUVHEkzgWxAPT+tRfhQ7jcBitnsfCt1M1yGQkxQNKoXvg4/rWcXhW5Xw9catOQnlhGVAcllfcAflyprv5RZtZrcdvbqoGwMfmKZ7eAn1Io+1XV7od3p1nb3U6bUnzs+eKCfTbllVvIfDkqCB1IGSP0Iq7VBZVvEu8iNAIwvJru+v+HzN8PrlLeVQn4OLaw4BXCf25riN7YajbRhXt3jjJwCwxk16d060/GeDLa1mGC9hGpBHfYKwy51iX9kZI8qf0eaYBc+Hrq1uJDMYSokdI3MbAHphux/7Vvtj8WFgt0SHEhXgfj2keYn5MnB++DWseMWZNbmtmRYwrHKZzjsB+lCWOiTpFDeyQ7rRiNzDHAIPI+lDqk2dEMsoofxjrep67qUVzcQGIGIBM9SvUf1rWvw5HLtlj2Fdd8a+HFMOlSW3qW4RVX0/lOFz9cgVoN9pzW2tS2vkl44SPNUjnGPVj+1TiyxnG0TybdsI+Hdm154vtkj6qrufoBXqnTQkEMUS/8Al7FwevHFcr+G/hpLB7K4/DRieOO4QzlcNIpZSh56jb/Wtx1/W5dGktJoIEle4kWMKWIOTzwMc9OldPj5YzUl9HLk/fkbt5paMEKNo53E9Km/EzP/ALq3JH8znbXGb3x9q9r4pubWwlkEduxUxNal04GW5z8xip7T4la1JrclvNeaTKqlV8uUSQ4PIwOeTx3z1qm4vaLUq7OsXUBuLaUSqM7SMs+QOPbpRFmAlnEo6KgAP2rVn1OOVPKu7Z5BPuwyn0oR2NbFBKI7JMgr6RgH6VlDLHJDTGnuwPWGMljIgxuJCj5EmmtGUKEZVJ/4T1rVvHmt3+n2tnbaUV/HXVyF3GMSeUgBLMVPv0FappOhane6zNealf3cwiB2gMQNxyPyjitXmhD4ticG/kWXjS33T6lfrMyKkLbMHn0ocY+9cMhRWG5UBLDJLck16WuoLe80h4ryErFLEUkVhhlyCD9687avpF1oOuTWPLwRsNkxGA6HkMD9Kxw+XDJkcPaIhDimRQpkkZGAOwoqObdCOMDGB9quD4Zuv8DE9tCWuNwBGfzckH+gqsisLhYD+IQxSbW9LKRtwCxH6LXXHLF9A0UM4SPUEZ8BJBtOenyo601lrS5keKF3nDKyLIOMZ9vmatI/DVyJbW7vbeQ2omQEKPzHdggfQV2LTfCHh8QtcyaVbStL/mlTdhOMAZ7d64snkrG9HRxThbKbSbaXUtOiuRtUsPUqPkA9xSrdLS2gs7WOGztIYYVHCRxhV/QClWL/AOTj6icT8ZEk6xrIrg5B6isbyVFhB7cD51jMqqmVOT7VmYfMhGOa8iDlUoo6WiGSNUgacRl2QL6e/XnH2rR9K8CFrax85MSWkkwZWOQwZxj7bc/rXQbfA3qfy5qZsRsWHHvVrNKuVjWkazF4UiN8biVR/FsPwsoAwG9Q5498VtaM2c8feoPPDxggck4xnpTL5hLkflJx9qzeRvrY7K/U9Dt7+9hu5EDNGwOMfmHtWmW3gqT/AMRR3mG8hJyWB798/tXRgTuVfv8AapAFxxjk1vDPOKpMKsrLiyju3iEsasqscqehBwP2wKBl8M2FzqTXb20TnaAd6546AfbFXxjwCpIGB+tNERtx0GM1njyTi6TCka5N4WiuNZv7uUvi7shbFd3AAP8AWo9D8IW+kXSuiByjZWZhlgAOBnt3rbG/JnGQKhL7F54zVZHKPvRSm0CNYbrwzs+4FcEHvVBa+CNOg1OG9iRknhuFuTIxyWbBByfof3raWYtggdu1YEnYeqlhWSyyUXsHJszID5XGaxyfMCDtxTRKcBT7EdetORibOcDb0+lTytJsnZJFFnduPJ5+lRvG+5iT9P1og43eh8jAJ+VYscdR885pumhkbRnI5IwO1Qz2Edynky4MZ5A9uKJkIWLdnOfT96wSbdtyOo60RkrFo159A/C6obmDiM2rxYx3zkf9fWpz4ZspNGnsFhURSFcc8gDJwfuT+tXgORg+/FMSAxAyBitITadjaRq/ijwdBrVha2ceI1tiB6eMjvVQfCXkSaEYmJZJAJ2K4z6MH+grf4ycLx29qi3KihtuSp6VT8iapeifRrmr+DrfVLGCGUAmAHkjOeAM498VtEEaC2VcgKgxgewGAKRkwCevPT61HH+eUYxz1qHltpAc8v8A4ZWV/wCILy/nVnW4O87j33dvYY4+1Ff+DktfAcukxW6mXDOGbk7gcqB+mPvW+naxOPfmsJSNpXOc8cUTzTfvoq/spYdKguNO0xJlLGxZZFDdeFxg/wDXatfsvC6v4g1m9uo8QSTlEyP8m0YI9+c1uqgbsqAB0bjBNZ3Ck2+FIG7isYzmotJisG02BoLe3hzlrdAq+2PahLnw7Fc61balNK7SQLsjTPpVfkOmc96t4AECrxuI61IHVyRkZHFa4skoQq+xaKmx0mOK6vriWNS80pIOOq54qivPBdjc6pe3G/E0oV1Uf5TyM/1/Stt88natBk51WGQEeqFo2HvyCP71L8maXxY1RMlqXMTtw0bEfYjmrLUbwPJbpEzcd+xoTOSf/VUVyGa5gIGRuyefrThllGDivYmjO5tYJ7s3jRgzNtBbvx0qSOBY97Aclt39qxZvUoz/AJqkjOePbqDWjySm9hdENxG0trNGASxU4AAzVBe+H7fXrRPxQUvGpQnA5P8AyH6VsMmFBLflwc8Z7UPp7K9uSgKoHIGRj9qwc5Qyxa72Psjh02L8M9s6jaWyMVUal4VgngdyN02xx0xztI/o2Kt1vPw7zNcvhU4Ve/Pt79adZnvQVCmNSffkj51rHypozbSKu3sbWDTre2ILTRoN2OdrY659+TVtArp5ayAnHAU9qygtY4txVfUrYz7GsQzCViQ25ZAf6VjOc5bkwXKthqSEoCPSCM4pVW3l5+GuDGC2OvC5pVL8itF2EXECSqrK2GB6e9SxxMmPXxQMscrqxjkww5oOHVZZZBGFJCnDHFXPJDHO32JbRahtshXAwT1qV+g3HOV71DyyKxz15qR29UAwQpB5x7VMtOwGtlOx844bj9qIDbY8ChVRo4iepJycDH7VlcyFLRiOW6A+1EHxj/0PomMmGAxhh2p9wjCjuf8ASg2uV/FFXYBlwM9KIuWUFWHsM/OlCVpg2SeaHlBx8qj5STAqGAkoCR0OP3qUtiUFuRnmtI21yYWEGXEZIoa7IZUCEnpmpXkUlipUL7fag5JCyDpwRx96c58lQg5E9AcZ9qxPLKOwpb9tsze/SoFkO4B+CelEnGqiOwgAGQZ9Kk+kn3qEqXZsgd+9ZxnJbcORzikciPPZulRoCOGcer3B2kfOiGBZMA8jk4oFVOwDPLSkkjtjn79KcykyKCfV14qVKkJMky7wAKSSWJ5+tZDIyO+SKyCDaoA5PJqJpP4zLjGPnTpIYQo3IrZwAQM01wwRtpPOOCKBu5GSAKCw38ge+KwlmeOFCqgqW4IPNL8vF1Wgb0WcbZU/KonULGcHj605ZUhGDyTyKYkOnGMGq5NoZkuBtHYCsYWIkkjI4ccH6U6sWjC7QrbsZ+WajLoLuPdjcxIGB1ov42JmfmMrcDnpz3zWUgHlgA8jn70OUkFzNuPo9OB8xRW0PyPc5og27QEYUqTnnPNJmZoh8uPpUjZB4PTI+2KZW/g7Rj51SSugAL6RoLdShBO3b+v96IiLCNCep9qG1JAYFOWOSB6Rn9antJhLbE424zxn9KxS/wBj5a0Icrl2weQucY+dYMpL2xRcAPk/oazZ2W5ZVQsCpyQOlTnGEU5Cnkiqj7CjB3RV4YZzz8qxM264UY4xnmoZEPq49Oeg9ulSqCbaNm/MowaIyakDJiytJwecE4PvUSsz3MZ52hSCKSKDMCRwO1Mqjzhx/lyecY5q3JsKCCPMVkztbBxk98VW6dK8aKkrLh2cuoPIYdj+tESyFJTtPq3Ecc0GQhuIJVKj1lSSSCTg/rWPktufJdoSegVkS6uI5bsPHBuIiRm27j/MT8zwBR8AXz3VRtRV9IBHFK9jY2yuDjY2TxkYrGNts4cYYMmMe+Oev+tKSfPYlS2GWi+XBtDMRkDJOayT13LcenH60JbXDSWaucjcTnjuDUofCEADrV81GilsT2qtK7MuSW784pVNwAPpzSq+Ce6HoGWMrIzE49xWSmERb40BBOTTzsYyWxlcc1CixQ2pkDn1HOCa0zQS39ExYR5isPT3oR7x1Zt2T6xGgx096yt5xMwHAxwPnQckFxLqSgAeQjAk+5PJrDK3JcoCZeDAGCOvanZBJGUPOOtDiRvNHUDcMVJHODE4YHcxwD960U42irKfUYmFxLIrEgoWK5x0IqZLl7i0hdhyQM9+h96zvmT8XDE5IEisOBzkc5zUGnH/AGVVK4CysrDrgf8AQrn41J17GWiABgAcAnIp7tFiC+rJNYznCKyDGKG3mRyX5GOK3nP8dQfsnsKB2hTjA2n71FsAOCPse1ZLgoMA5rJMFC55zyKHBrQ07GO8IhPpUjoT1+lYNkzDjHAwce3Wn8zzT6VwVA3A1I7KyJ6fUeRisk6i6fsrVmS8OfpTM38IE549qZ2CghTkkc1nGQYlJGVPP2qof7NILowOAmctypPODyT+1V87mO+GehXn3A4qwKgklRgDGB8qpNRLJrRI/I1tx/6t1GVPjZJfqT5fHOB2oViEuFyhPIqRJXijgycbjjbjrxWMzn8TCu0eps9Kqr7HdkF4cOqKhd+dqt+U/P61HFKbqxQSgK6SY2d8Duazug7zKBIQCTkf3prNtss0A5yqsZG9gOlTOFT/AIYvROd4ljDKQGQ9v+vapYyIpI8EVFJKwljOPYc+1NOyiRAx5BytT8Y3Q7J3P8XKkYJ4z0+YqC4U+ZE2cnf0B4pSFy8cjMfylRgYFNIBJHGSARuHejtbCgoTCTeFZS8b7SB7dRRMUgildsdT0IoKNQLmR+uSBUrEncoZvkK1jaVgxGUNIo6g5qKGTKsSOpx+lMjYk4U8UrhwigAYO7JH9aLu5WS2KXOcdDWTW/4Y4BDBlyKHuZ9sy9txOBTxzmZlUvyVyAR7VEpJNJlU2FI4YADAzUmQCF79qGh9LH3qc7sodowM812R3AkwLAEg45qIssalAOT6qkZowBkAtuPIoK4nDl1TjYh+ZzWbimq9ik/YbAxkdVY4ZgOT2rBZUN80fpJHBGardOu1e5k3upAXPXpTFQNVju4EDs2QQWxkHion+qaJUg2Uh7psMOGyQKFvUljtZHjbawcOv2oaTSLeTUJ70yXEc5k35SYge2MdMUeg/ExtG4bI/MpPIrKlO67G7QYm2VGVj6WAbB6ciqdWkjnjg6sAVLA9PtVjb9I8nnaFxjsKCu4VbU7dQvDgknGckdfpwanK7p/yOPVBNqoaxG5RlXOPvWcRPkkADpxn3oeW4SG1uV3kBTxg1gsiMkCiQFWlIH6Vm3FzC6RZeaV42nj50qVvGzq52MfWRyc/v3pV1LlQiC4Mu8KFyCOR3qsns7ubdiQLH2FXq7NjZGZMcH2FVV7qCIphjH8Xt9aXkceFsuPY1mkltEqzdSasTLGsRVAMk5JoA/iTDGs6YY45XtUZZ32Dcuc/nB4+n1rG5QUVH2J/yHhspE2Hb1Hge9JpljCxjBYnke1RXG3yQMybovVkdPvUTbHmkIUliwAOeOnStY6kyWNqI3vbS8/w3zn7EVNpcC21gImGXYdT1DZqZEE8BVzg54PcEVnkRlWH5gM1LVTv7L9EykbCrjlQQB86pIZXa/eM5BXgg9KuPNxIZG6E1X3RRpo5RlSW547UeUrxxlfTCIYu2K2YseSaeNhsJxyF4FA3Fwh2ID6cnOe3zp7S6zIVwduBjP3qp5U6olaZKkpjvyjMuWUbcdCtTcIW5yFPBz1qg1KZotRglhlYAcODzjtVzM6/g98YBJXA2dB865Iu5yRfoIuFSNDIDyyjPyp4pP4QXAx8qDbMgaTDMSo+nSnRmj2hdoCYJx3rXDPi1qgYe3AbIwaqXIk1CYAknaCDjPt0qzEvmoW3DI5+tBlFjKsBhixG7FbZJcqYIMdhH5DEFlB598VDMdrQuFbqTg/Q1k0riPI6qeG7UDcz+dDHKjlmjcBiOPrTyzVUgqgzBdI2K/PPtUZz+I5XanHIx6j7Gi4D5tmY1xhl6mg0Xddxtu3ZPC07ukwJ7iI+Whzggg1FPubYRjcF7/I0XcDJwTzjp9KHmiDFmzg5/WjJjStfZKsmeMiCOM7e53Z96wt1Vo/KwBtxTSBhtwCqqOjVjbtmcnP5h1rOFtLRV0EoNkoB9yajnlYSmLI2EDnNSYJXeDnkjFA3sqiHcv5twGfajJNQjsOyC0uibvJYhUkZeD05GKMunLzBsZJPNVUK/wAeXaT6XJ4+tWEp3YH3J6Y9qwjL5ckKtUR+ZA10xm/Oi5UGsoE2yqFLZBJAzkYNUOrSN+IjmVm9LDIHf/lVlFcbpEkHGRkYP7U43KWxWXeMAHkUnc7Dg9v0qOKcyx5AyR1oaW7VSSOu7GK9FzShQrM2Ztoz27kYzVbK4NvckEBs9T2+lWF0/wDAPqG7B4qqwVtGQs3OSwPvWWOO0rJk9FHp7A3Z8vcckKxPTOa3EBYmkJUbIl6+5rW7OSQ6iCyxpbjAHzI96vrgq9s0bZETfnI6/aoajDG2vsSf2RwSyPbK5X/eKSB2welEwkLdhsYZ02k1Gs0c0YeLCxqPTtHAA4qVTh1654z9a5MM3y0aySM4cieMN/KetOyYkXeMEHjPXJHvTSKyToRkYP2qO6uVnuIGc5/iDBxjIHtXRKlqRP8ARR3Ey4ljlJDb/UD+UAGrJCyRWu/J2MFYEZU9e/tVTqqH8VMAmFYfUnJNGQukkWnyZDHeQSDjPXnFccFU2n6ZRsFs4jtkG1xxnANKmPIUqWQY6ClXc5tOkKjDJWbb8qDuoIoLtbh1G5eRRMmS4wD7/KoL5I7rYrnbjvUTnyi0ux9EcGqi8kkZFO6PoKEgaRmRXRcmTPk8ZX3NFW1pbQho7dwHbqeuKyiYBiyqCRlZJCuC30qYcm48nfYPdhUpjFtLvbbuJyAe1QbEYKVGQSGJHXpxSZ3aSRSqsmQFA64+dEeR/BJC7cjGavk5XQaI43xEuQRk4rK5LRoHI2gjFCkusGBztcDnip7pjLG6OASF3DPQVEX8QYpGYRggbSSPzHjFQXb4tZdmCwGVJqOa4T8NAUVyJDtw3c9qnnEbW7GTjjGKjLK4tWNAN3MLfTI5ZeHVdwGOp9qFshq0Mks1xNHjPMO3nB5wD2OKmuEF7p29hhUIHPtRsSlQckMCeQPpWeFuVDAdSDLNDIzrHERtVx/m+R+lH2atNYvExCsOrL0IqC3Vbq2vLcruMZEi56A4oi1lR5goXaGA3YGBmtZRUZcl7Gok0HAynJVcFs8j5CsGdo5HwqgN/n71OExKEGzGDgHqPnQF1C41GIFWCBdxI6N8jSna+S+xUHWb/wAIqyAOCRUMsXmMjMxURNu479ayszEJ2RXyg5HPOfasVZxLdIg3HZwPnVXFxSYuggN5kSK3TB7deaiki3QbXIzuGAO1R292JZFUjlEGcdcnrU04yNioVOQfV1pualtFsmRAsZQZ6YFV4UpPHgkPnaHx0NWIJCFyO3OKr5pVhZZNpK5wR7UZlolMOkYCSME55IzSf8pK4PShJ5irBR+XG4nP6VPbMPKf5mphJylQejK4P+zStvAGOrUPY7yIGPIYEnJ/aiJlZraZSNzFTjFQWTZt4o9uSEBBreUdqvozCpJmVWG5VUg1VgCdBGxKhyAMe9ZTqz3agSAYY5jbjt1qPzmTYmzIyDu7detYfjU3K/QOVBEASF5gc5BweMfpToQ4KYBxzxwBg1lc5WdSrZVxyR0BFQBiDc7iOigDPP2pLuvSK9FTf7CVPUEZYd/tRMEJ/DLwQARweozVNqFzdSfi4reHdGhBBJyYznirqyYx2KCVsysF3A1rjVv+jN/ZdQZjjUjoar5hIWlxwQ2T9KL83OEAwxwQfehbmQwNOzgnjOR2qoZFKbT6Q2tIhtBJMz73yufzE4J+WKaUpGXWQnBBwKyt5Y8iTaoyMhj1b50LqEguImCtsIyA3tSxtQSaYSK+ESeaZFKGMdSOuc96up5nMBcOAAOB7VrGnxxRmY/iRvUZbPQmp7W4kvYZWySEIA+ZzWeSaUEiOLbo2lSYreGIKAmzBA6Cs0URrvDkJuBA9qinLtZvsOWABz7UNIHazdVLL05/etFUWtWWwuXUQZzGQwO0kEVAjF5QRtcxndkdMHuKplnuGuYR5mUDfmPT9Ks9OmLXl3KSrAEIM8ftWWWUpPYoszSH8dqbMAAkZUtz1+WP1oSwSSW1Yw+rZKW2kexIP0NEokkNzdxwFfPJ9LMcEcY5+VBLLJDNNaxygdZAV4yD/qc1ytfHa2aWXkd0Sgyh44560qB/xA2yrHsQnGTlqVb6WnP/AMI5P6LSeRo9roTgcEn51FqMDT6c2wbXHINZXI/jQxnkFskHvU8ykQHB9Iqmm0zRdlDolk8lrM1yTuLcc44o5YZfXcMuEQYVAf3prK9VnkhYqjBsDNRajMYcssr7WPG1cis8E1C210DRYLGstu7B8t2waklkYwLbs5QdA3zxVfpbmRUQMBGC2OeT9amedmuzGo34bJBHTitOdRsmhmkzZyHIcq4Ab6UWVVo8qM5Tv3NBQt5ljKdmV3n1j61ZoWRIy4BAXIrXEtOxrs1jV72VtGecYE1u6uNv/Cf9KsbOP8bB5rPlGXgVXzKzz3luyABsvjtyabQTdyWN1GmcQyFU44xXFz5Saas0rQdNiKzFuBvKHLYogIOJE6MVJHtUCmWLSJ5Xj/ikHip7Ame2ibGcoDinh9IH2AxXbW/iZkIykkZUqB2AoqPfFe7Bja3qxUV1EDqPmD0YGGcDk/L6UTJEGkhk3YZO47irytpf9jQe/JBxx86CnuFJwrDcODkZorzMx5znFVlxIQYyqBSQcfM1UppqiWydwJLmJxlGUesAcGsLy9Fl5siA5ccnPQVY28MVxCpLAsB1FUWvRF4WABwFK5qXHhYuzHSHZraKZwd0rFzx2PSryZwVVuc/OqiF0jSCCMEFVCjByOgq0YZQKAc04Kug0ZLMTFlfVUc8SSQAAeo1XGSe1ldME7vy1PaSybcS/m9qI5bnUgrRkuyW1l6iQHA+dF2ozAueCe1ChChl7ZxinhnMZXcMLitU1G/4EWEsLJESpwO4oa327NwboKNjlWVCc5GKpvNlEhRVAIbk/erh5CnGxSVGd6YzKRIrKpYfxAcYH1qsu3lGq2kaSLGjAgKeVYY/zUfcB5CwU/l5MZGcj5UBrIKtbz7CspUkpnBIPal3KSJfph0Lu9oYirK1sw3Zz1zzz3oh2V47ghgy5yMDn7UFbvbw3SqruYXT8rEllPsT3qOe9Fjp7zMhJGWUe9KM/wAf7DqykkSK2uGvZHcgEqIlP5znjP0qbT72Wa8fdHgMcKPf3rC1Q3ERnlG5pBvPy9sVnaKyXUUiHCxvgD+YfOlCb5UuiXH2bTHABGuOeP0NCaophgYq2S3UGjt/rx+XcM0Ld24khLyv9q6eEWpcexNlbEcW4BVmkxjd7UPdRsbdwjBSx4oiJg0foGMZFCX+Bb7Hcr/xDtXA00WnZUPBBb2sqod0hHqOe/vVtoFvFFo8D7iZJHJcew7VTXyxLYBoW3EkAn3q9tZ47UeUZOFRVVWXBzVSlaQLRdDY7Mu/p36UPIdtmzO2HGcAc59qhin8wtu4PyqURma0kIPqUHiujFUo2iJPZSSGQXUUscLKjcsy9CasdMZHdnjdvLkm8wluOg5+nNVrh1soZPxgRRKy7PnRekE+QpbZtO7Lk5zz7e9Z5n2EV0TazfrbmZYl9cjKu8HPX/lQShi/+IMRiRPKBPXA/wC9VOrXZGrNCAVRQxA+1WVk7zWduiSIpjQg88Eis43OSsqSpWQXVzILhvMnhjbj8qZ3fP60qZJLlwTGIYxno65OfelScLbYJ6N1uC5uYicEryTTXdyUt5QBggVnAMwux5OepoG49fmq3IJwRWs48aS9lWD6dvjkGQrGUYw1GalD5umyhY9gQbQPegrX1iHdz6yKt5RhXjH5fLJxVZYLl/4KH6lZpaq9skqxBXiIG7POKNQtPfBDmNfzb8du4zVRpkj/AItU3Hax5HvRdnmW72OSV8w8Zrn7ikhoI9KpiN2bMhIiU4+lHJ5saoGO5iMMoP5TQMUaLNPIFAcE4PtRcSKpdgPVxz9q6uDimJStgrRlNYZnUbSlD/iDpWoGJ5k/DzAuigdD7VLI7HUZgTwI1/rWctrBLe25kjVsISM/WuRSbb4ltIiCvPbSTGfCc7R2Jqbw+xazUk+tPSQagvgE0x0UYUHoPrROjAG0lY9d/X7UeNV/ygn2Z3SlDIQudxxWLuI2QHnHBox+c5quvCRcIAf81bZofFux2HptMbbRwa16+SRNUg2txtYkdqudxEPBxxVNd/8A9kZ77TXM3b4ifVhlpdi1MRBz5hxijNZRvwmMek+o1VSfmU98g1YX8jmxYliegojL5ND9Ffb3Gy7RRjDKM1dRNlSfnWo2pLaopJyQFxW0KTzV4cjbFJUFSxxuozjI5FATBo5BIy4B4yKk8xv5qJcBoRkZpY8n5W4/Q2q2YCDzvRu7daD1FTa2pIPNHocBSOtA66cRA/KuqaSTX2jNhejGOdOXIAGTmhNVEUF0ZGkKq5AAHegtHkchRuOCQDVlq6K17AhUFdhOD9q5PDScJQrovK9JgvnRSvIkh/3aZ3DrzQN+GlWFzIJTg529vYUoXZHdlOD0zWO0RtHsG3zIyzY7nPWtFNuT/ol+goFikJlXOwcEH9M1Bf20l1ZSRgckgAewo1wFiGO45rOz9SjPNdOXEpNEqVMrLSMKfKAGQu0A1JHCgfcw47gUdqEaRXCNGoUkc4rCFQScjPpNTjjwfFjbsjdpGkijZsxkZVu9A6tfFWWHfhelGXTEWZIOCOlaPqVxK10cuTg1OVOM6sUY8jaIp1VQFbrUV8Ucqr5Ze4qq0x2Zo8sTmra5H8X6jn9Kzb5CWimvHg8sRQgjac496hMkt5qEEwYnK8j2IrC7Y/iVXsFPFEaH1z3DsP2qGnRqqUbL5i4jITOepo2xndHgVlx5i+o56VFHxu/9NNGSskOO781r40eEHKzGTtlXqUtna3Mds0LTymfOFHQe9WOlE7B5SIoHOe/Xv86rtakeHWHaM7SJF7e9WJYxtHswu44OBjPNaTri2/QL0a/4mYx68qZyrkYwvbqatNOsVVFgY+tskkdQTUHiH1eI9OQ8qFJxROmMTeT5OcMMVWRKMoyQW6oIitYdg325dxwxx3pVaAkDg4+lKq4o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0" y="476672"/>
            <a:ext cx="91440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（四）经济新常态思想的提出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41277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</a:rPr>
              <a:t>认识新常态、适应新常态、引领新常态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2564904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（内涵）</a:t>
            </a:r>
            <a:r>
              <a:rPr lang="zh-CN" altLang="en-US" sz="2800" dirty="0" smtClean="0"/>
              <a:t>经济新常态就是在经济结构对称态基础上的经济可持续发展，包括经济可持续稳增长。经济新常态是强调结构稳增长的经济，而不是总量经济；着眼于经济结构的对称态及在对称态基础上的可持续发展，而不仅仅是</a:t>
            </a:r>
            <a:r>
              <a:rPr lang="en-US" altLang="zh-CN" sz="2800" dirty="0" smtClean="0"/>
              <a:t>GDP</a:t>
            </a:r>
            <a:r>
              <a:rPr lang="zh-CN" altLang="en-US" sz="2800" dirty="0" smtClean="0"/>
              <a:t>、人均</a:t>
            </a:r>
            <a:r>
              <a:rPr lang="en-US" altLang="zh-CN" sz="2800" dirty="0" smtClean="0"/>
              <a:t>GDP</a:t>
            </a:r>
            <a:r>
              <a:rPr lang="zh-CN" altLang="en-US" sz="2800" dirty="0" smtClean="0"/>
              <a:t>增长与经济规模最大化。经济新常态就是用增长促发展，用发展促增长。</a:t>
            </a:r>
            <a:endParaRPr lang="zh-CN" altLang="en-US" sz="28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95536" y="1340768"/>
            <a:ext cx="8316416" cy="216059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  <a:defRPr/>
            </a:pPr>
            <a:r>
              <a:rPr kumimoji="0" lang="en-US" altLang="zh-CN" sz="2800" dirty="0" smtClean="0">
                <a:effectLst/>
              </a:rPr>
              <a:t>2014</a:t>
            </a:r>
            <a:r>
              <a:rPr kumimoji="0" lang="zh-CN" altLang="en-US" sz="2800" dirty="0">
                <a:effectLst/>
              </a:rPr>
              <a:t>年</a:t>
            </a:r>
            <a:r>
              <a:rPr kumimoji="0" lang="en-US" altLang="zh-CN" sz="2800" dirty="0">
                <a:effectLst/>
              </a:rPr>
              <a:t>8</a:t>
            </a:r>
            <a:r>
              <a:rPr kumimoji="0" lang="zh-CN" altLang="en-US" sz="2800" dirty="0">
                <a:effectLst/>
              </a:rPr>
              <a:t>月</a:t>
            </a:r>
            <a:r>
              <a:rPr kumimoji="0" lang="en-US" altLang="zh-CN" sz="2800" dirty="0">
                <a:effectLst/>
              </a:rPr>
              <a:t>7</a:t>
            </a:r>
            <a:r>
              <a:rPr kumimoji="0" lang="zh-CN" altLang="en-US" sz="2800" dirty="0">
                <a:effectLst/>
              </a:rPr>
              <a:t>日的人民日报发表的</a:t>
            </a:r>
            <a:r>
              <a:rPr kumimoji="0" lang="en-US" altLang="zh-CN" sz="2800" dirty="0">
                <a:effectLst/>
              </a:rPr>
              <a:t>《</a:t>
            </a:r>
            <a:r>
              <a:rPr kumimoji="0" lang="zh-CN" altLang="en-US" sz="2800" dirty="0">
                <a:effectLst/>
              </a:rPr>
              <a:t>经济发展迈入新阶段</a:t>
            </a:r>
            <a:r>
              <a:rPr kumimoji="0" lang="en-US" altLang="zh-CN" sz="2800" dirty="0">
                <a:effectLst/>
              </a:rPr>
              <a:t>》</a:t>
            </a:r>
            <a:r>
              <a:rPr kumimoji="0" lang="zh-CN" altLang="en-US" sz="2800" dirty="0">
                <a:effectLst/>
              </a:rPr>
              <a:t>一文归纳了中国经济新常态</a:t>
            </a:r>
            <a:r>
              <a:rPr kumimoji="0" lang="zh-CN" altLang="en-US" sz="2800" dirty="0" smtClean="0">
                <a:effectLst/>
              </a:rPr>
              <a:t>的主</a:t>
            </a:r>
            <a:r>
              <a:rPr kumimoji="0" lang="zh-CN" altLang="en-US" sz="2800" dirty="0">
                <a:effectLst/>
              </a:rPr>
              <a:t>要特征</a:t>
            </a:r>
            <a:r>
              <a:rPr kumimoji="0" lang="en-US" altLang="zh-CN" sz="2800" dirty="0">
                <a:solidFill>
                  <a:srgbClr val="FF0000"/>
                </a:solidFill>
                <a:effectLst/>
              </a:rPr>
              <a:t>——“</a:t>
            </a:r>
            <a:r>
              <a:rPr kumimoji="0" lang="zh-CN" altLang="en-US" sz="2800" dirty="0">
                <a:solidFill>
                  <a:srgbClr val="FF0000"/>
                </a:solidFill>
                <a:effectLst/>
              </a:rPr>
              <a:t>中高速”、“优结构”、“新动力”、“多挑战</a:t>
            </a:r>
            <a:r>
              <a:rPr kumimoji="0" lang="zh-CN" altLang="en-US" sz="2800" dirty="0" smtClean="0">
                <a:solidFill>
                  <a:srgbClr val="FF0000"/>
                </a:solidFill>
                <a:effectLst/>
              </a:rPr>
              <a:t>”、“三期叠加”、“四个没有变”</a:t>
            </a:r>
            <a:r>
              <a:rPr kumimoji="0"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kumimoji="0" lang="zh-CN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4516" name="TextBox 4"/>
          <p:cNvSpPr txBox="1">
            <a:spLocks noChangeArrowheads="1"/>
          </p:cNvSpPr>
          <p:nvPr/>
        </p:nvSpPr>
        <p:spPr bwMode="auto">
          <a:xfrm>
            <a:off x="468313" y="520700"/>
            <a:ext cx="6191250" cy="585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/>
              <a:t>2.</a:t>
            </a:r>
            <a:r>
              <a:rPr lang="zh-CN" altLang="en-US" sz="3200" b="1" dirty="0" smtClean="0"/>
              <a:t>经</a:t>
            </a:r>
            <a:r>
              <a:rPr lang="zh-CN" altLang="en-US" sz="3200" b="1" dirty="0"/>
              <a:t>济新常态的特征</a:t>
            </a:r>
            <a:endParaRPr lang="zh-CN" altLang="en-US" sz="3200" b="1" dirty="0"/>
          </a:p>
        </p:txBody>
      </p:sp>
      <p:pic>
        <p:nvPicPr>
          <p:cNvPr id="266244" name="Picture 4" descr="https://timgsa.baidu.com/timg?image&amp;quality=80&amp;size=b9999_10000&amp;sec=1497962610&amp;di=64cebc8506cd95b56ebe80e5f6910acb&amp;imgtype=jpg&amp;er=1&amp;src=http%3A%2F%2Fwww.qstheory.cn%2Fzhuanqu%2Fzywz%2F2015-06%2F18%2F1115652713_14345862080361n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520" y="3818600"/>
            <a:ext cx="6192688" cy="234670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Box 4"/>
          <p:cNvSpPr txBox="1">
            <a:spLocks noChangeArrowheads="1"/>
          </p:cNvSpPr>
          <p:nvPr/>
        </p:nvSpPr>
        <p:spPr bwMode="auto">
          <a:xfrm>
            <a:off x="250825" y="495300"/>
            <a:ext cx="6842125" cy="585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 smtClean="0"/>
              <a:t>视角：经</a:t>
            </a:r>
            <a:r>
              <a:rPr lang="zh-CN" altLang="en-US" sz="3200" b="1" dirty="0"/>
              <a:t>济新常态特征之三期叠加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700808"/>
            <a:ext cx="8640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增长速度换档期，是由经济发展的客观规律所决定的。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结构调整阵痛期，是加快经济发展方式转变的主动选择。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前期刺激政策消化期，是化解多年来积累的深层次矛盾的必经阶段。</a:t>
            </a:r>
            <a:endParaRPr lang="zh-CN" altLang="en-US" sz="28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Box 4"/>
          <p:cNvSpPr txBox="1">
            <a:spLocks noChangeArrowheads="1"/>
          </p:cNvSpPr>
          <p:nvPr/>
        </p:nvSpPr>
        <p:spPr bwMode="auto">
          <a:xfrm>
            <a:off x="250825" y="495300"/>
            <a:ext cx="7993063" cy="585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 smtClean="0"/>
              <a:t>视角：经</a:t>
            </a:r>
            <a:r>
              <a:rPr lang="zh-CN" altLang="en-US" sz="3200" b="1" dirty="0"/>
              <a:t>济新常态特征之“四个基本没变”</a:t>
            </a:r>
            <a:endParaRPr lang="zh-CN" altLang="en-US" sz="3200" b="1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395536" y="1304764"/>
          <a:ext cx="813690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3732" name="TextBox 4"/>
          <p:cNvSpPr txBox="1">
            <a:spLocks noChangeArrowheads="1"/>
          </p:cNvSpPr>
          <p:nvPr/>
        </p:nvSpPr>
        <p:spPr bwMode="auto">
          <a:xfrm>
            <a:off x="6918325" y="2276475"/>
            <a:ext cx="923925" cy="2520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经济结构调整优化的前进态势没有变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76672"/>
            <a:ext cx="8641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C00000"/>
                </a:solidFill>
                <a:latin typeface="+mn-ea"/>
                <a:ea typeface="+mn-ea"/>
              </a:rPr>
              <a:t>3.</a:t>
            </a:r>
            <a:r>
              <a:rPr lang="zh-CN" altLang="en-US" sz="3200" b="1" dirty="0" smtClean="0">
                <a:solidFill>
                  <a:srgbClr val="C00000"/>
                </a:solidFill>
                <a:latin typeface="+mn-ea"/>
                <a:ea typeface="+mn-ea"/>
              </a:rPr>
              <a:t> 新</a:t>
            </a:r>
            <a:r>
              <a:rPr lang="zh-CN" altLang="en-US" sz="3200" b="1" dirty="0">
                <a:solidFill>
                  <a:srgbClr val="C00000"/>
                </a:solidFill>
                <a:latin typeface="+mn-ea"/>
                <a:ea typeface="+mn-ea"/>
              </a:rPr>
              <a:t>常</a:t>
            </a:r>
            <a:r>
              <a:rPr lang="zh-CN" altLang="en-US" sz="3200" b="1" dirty="0" smtClean="0">
                <a:solidFill>
                  <a:srgbClr val="C00000"/>
                </a:solidFill>
                <a:latin typeface="+mn-ea"/>
                <a:ea typeface="+mn-ea"/>
              </a:rPr>
              <a:t>态带来的机遇</a:t>
            </a:r>
            <a:endParaRPr lang="zh-CN" altLang="en-US" sz="3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84249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第一，经济新常态下，经济增速虽然放缓，但经济规模决定的实际增量依然可观；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第二，经济新常态下经济增长更加平稳，增长动力更加多元；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第三，经济新常态下，产业结构进一步优化升级，发展前进更加稳定；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第四，经济新常态下，政府积极推动职能转变，市场活力进一步释放</a:t>
            </a:r>
            <a:endParaRPr lang="en-US" altLang="zh-CN" sz="28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76672"/>
            <a:ext cx="8641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C00000"/>
                </a:solidFill>
                <a:latin typeface="+mn-ea"/>
                <a:ea typeface="+mn-ea"/>
              </a:rPr>
              <a:t>4.</a:t>
            </a:r>
            <a:r>
              <a:rPr lang="zh-CN" altLang="en-US" sz="3200" b="1" dirty="0" smtClean="0">
                <a:solidFill>
                  <a:srgbClr val="C00000"/>
                </a:solidFill>
                <a:latin typeface="+mn-ea"/>
                <a:ea typeface="+mn-ea"/>
              </a:rPr>
              <a:t>如</a:t>
            </a:r>
            <a:r>
              <a:rPr lang="zh-CN" altLang="en-US" sz="3200" b="1" dirty="0">
                <a:solidFill>
                  <a:srgbClr val="C00000"/>
                </a:solidFill>
                <a:latin typeface="+mn-ea"/>
                <a:ea typeface="+mn-ea"/>
              </a:rPr>
              <a:t>何适应新常</a:t>
            </a:r>
            <a:r>
              <a:rPr lang="zh-CN" altLang="en-US" sz="3200" b="1" dirty="0" smtClean="0">
                <a:solidFill>
                  <a:srgbClr val="C00000"/>
                </a:solidFill>
                <a:latin typeface="+mn-ea"/>
                <a:ea typeface="+mn-ea"/>
              </a:rPr>
              <a:t>态？</a:t>
            </a:r>
            <a:endParaRPr lang="zh-CN" altLang="en-US" sz="3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1484784"/>
            <a:ext cx="8676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　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第一，脱‘速度情结’‘换挡焦虑’，保持‘平常心’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564904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第二，转变经济增长方式，实现发展理念变革</a:t>
            </a:r>
            <a:endParaRPr kumimoji="1" lang="zh-CN" altLang="en-US" sz="2800" b="1" dirty="0" smtClean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67544" y="3717032"/>
            <a:ext cx="8892480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第三，必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/>
                <a:cs typeface="楷体_GB2312"/>
              </a:rPr>
              <a:t>须走中国特色新型工业化、信息化、城镇化、农业现代化道路</a:t>
            </a:r>
            <a:endParaRPr kumimoji="1" lang="zh-CN" altLang="en-US" sz="2800" b="1" dirty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4941168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第四，必须走中国特色自主创新道路，实施创新驱动发展战略</a:t>
            </a:r>
            <a:endParaRPr kumimoji="1" lang="zh-CN" altLang="en-US" sz="2800" b="1" dirty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8"/>
          <p:cNvSpPr>
            <a:spLocks noChangeArrowheads="1"/>
          </p:cNvSpPr>
          <p:nvPr/>
        </p:nvSpPr>
        <p:spPr bwMode="auto">
          <a:xfrm>
            <a:off x="251520" y="476672"/>
            <a:ext cx="7920880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（五）积极</a:t>
            </a:r>
            <a:r>
              <a:rPr lang="zh-CN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推</a:t>
            </a:r>
            <a:r>
              <a:rPr lang="zh-CN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进供给侧结构性改革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5781" name="AutoShape 2" descr="data:image/jpeg;base64,/9j/4AAQSkZJRgABAQAAAQABAAD//gA+Q1JFQVRPUjogZ2QtanBlZyB2MS4wICh1c2luZyBJSkcgSlBFRyB2NjIpLCBkZWZhdWx0IHF1YWxpdHkK/9sAQwAIBgYHBgUIBwcHCQkICgwUDQwLCwwZEhMPFB0aHx4dGhwcICQuJyAiLCMcHCg3KSwwMTQ0NB8nOT04MjwuMzQy/9sAQwEJCQkMCwwYDQ0YMiEcITIyMjIyMjIyMjIyMjIyMjIyMjIyMjIyMjIyMjIyMjIyMjIyMjIyMjIyMjIyMjIyMjIy/8IAEQgA3AFtAwEiAAIRAQMRAf/EABsAAAEFAQEAAAAAAAAAAAAAAAIAAQMEBQYH/8QAGAEBAAMBAAAAAAAAAAAAAAAAAAECAwT/2gAMAwEAAhADEAAAAesUbkjAiRgQaBiRgYkUaJECJECJEDhODi4jt4zhbIQHUbnJdIW3jcMgcNM46Zx2QDSiYkkJJCSQkkY5YeuTNGiRRokQINRuG4INA4RRkE4OG4uEhRDznUscDbucOeyFk6ZKUZhkBidnGBzHdISSEnQzpCSR473XmHVHXPEQbgg0KCdkO4oJwIJxIJ2IdJxJ0MxMDznSI5TrQIklgmDMSHZ4gjfLK9vxnUPZHoXh0kJJCSR4WU9Y7zW8+7kspnHTOO4oJM4iFwyYxGJjOTjOzBMzgtKRWC4JVnKcGQnIk8o2JtedHPlX1jK7nzxz3UuX6gSSEkjyPN2ahm9LhseiHi6hMoGLD1UWlVRbKkRekomXizXNBVZCzJSMuKvOJzIjUqAInACaMRmiHA6CA86oeq5J5Wt3EN31fyj1ImSQkkeS27+ORRalYg6bnr5rKNBJkMnQxpDlNbK08kpXltSkEzuJyIFzcByIByYhkaUAiEeheYxB0uEL3Ca+OdP6X4z7MDYhgLqZHC5epTKc2NtlCvQkOltZMxtSZW6Qq1CQ3TlE72BpGQnMhiYQxaQFzcBycCKVxiJDqNw06I/IfYuGOARMF615X6UbIQSBXcu2cWriMvI6fHMTTz9givY3VFW9WlL9p2E8dgkIJApU4hRgm6E6QnZDsq4c8LkygYsNCgpqlY1MO9whyV23omJ6X5f6mNegug5mxGc0RONBaM463o5xLKxjWQmL4VbpNJUjNK3SmLNdcVXWLRpQZ9nWbmdiacnTT4GKd0jy5y0YKmiCAyTEYysRvIiOtfYrPJYM/n+yiPHvYZDIJUwSJHKkMg8jGLL1yOel0mIJZIysc9E0Z6V0slDCnl9PPny7aXRYe+rnZdjWTkz7uKjsPObuYvJp481dNboLuBpx6WJg7tdewZczpy7dvisyu3pax9q2DRyxzBOzjRyASM7HLyxyEhCYZgZVu0NAevZgGz79UztXOsF7kuspV2zQ7Tmq6a1K1nTSTOqW67j1QYE48+2nep1YfS4PR2piZvWU0V7VHvJzDiZKqS6vl+zmsliE78xRmAaSAQyCSRxkmYZpnmSGk9GQWhm6wAXSM6r0LGRfnnFTvViUjcAZkZ+b0SrepzPXkc7g+hU4vi8p6blrZvL9ZztN+/pFpacfDQS9FTq5r0DmemtgTE18YhMyJSiQzCg2CqcRYksEdmScGeSYqX6l0EJoSd3RDPFMOJogsxMTuziSiAsxyCToZiQIyMMJuct1KaLMTPNUJMJJCilQzuwEUhHLTzSkcxGIk5UvUrwoZ2CeKYUcoEiCQcJEQSkAcMFskSQ7s4yZpEzFBOyEkhOLiSQkyHSYdCEpGZ4f/8QAKhAAAQQBAwQCAwEBAAMAAAAAAQACAwQRBRASEyAhMSIwFDJAJCMVNEH/2gAIAQEAAQUC7M9ufrc0PbaqmtI1/FQv6Ton8HZ/tz2Z2z3yRtlZPXdA9pVd/iE5i+kofUHZWdsrO+fvmibMx9J7FNbEC0zUCHfSPrqWObMrP82p0Oq1uWupT9at3lD66ljg6KTm3+e5pjZVpjZYpe4oBelNqtaF1a7FaH0elRs5QOf6Mbjs9lajIYqWcmha/GswW4Zx34UbzG+pP1Gfy5WVlZKy5DkhleUXJqytVmZFSZX5tNbiGSuidp+sByByO0hFVJunJG/k3+HK8lcVxWFhYXFAb+yjhau500rS5jrI4w7aNa61ftmjwiNqVnwHZ7M7ZWVlZWVlZWVyXtAb5WV5WCuK4rCwjlDIXJO8ieq15sadLysyl8WERhaRYMNzthd1GPjwS1NJY6tPzbyWVlclyXJclyXJclzXVQJKBXJdRBxKCH0Dzu4YXHK4gK5SgsizQdXafK0uo+adj8jslZ0JiBIzii1Qv6cjH5WVlZWewLlhYLkG429oRoRhcdsrysFYWFxWER58rJWdn5ai8rKvNc6BaNP07Tmck1/neRgkZG4xPkauKwoHduFhYXtMiQbsI0G42ysFY7z4Td8bZBUlcFTanwkn1CSVqrv4TsdljgHBjy0722fCvJya5vEvdxQs4MNlpa2RpQGVxXFYwgC9NZhYwsZQbjbKwsb8lkrysLisLyT5XLswvS1FoZf2b7pS86fJPHNsMud7X/rweAD1I5XkviiLkPAATHlhjIe0+EGl5DcL0gMobeSsbZXlcVjtcU0YCwsEIO7NZ00lY2ijMkkX+cZQUzSFFIJI+RTwJGMgZwY8wzTtDrLfWcJvvCrnicdQ+kThNGdsoDfKx35Q8nsIyuXFZWVqtlkNIpg/yV/E7xybGeTQFhea7uK4Ap0Ktw9VkLSXhqsZjfJYbKw4KjGX+kThAZIWcJo3yM/Q8oeBlZXJclyR8hjyDlaxFYkswaZNKbMbY6Mf7xtJa1nB+FhOjDljeSPKkaGzBcWuQAAUZAPVQeHuWcJgQ2lmZBF1J7M9e/Y46bPYsMJwIpo52dgb8u+UIfIccrpFajXd0ateWewxnFrx477VbkGLGzWLgg5BrSOmE0PLml4QkTpWhs0supWLMwc2zLGVQkEtTUbZlNRsFGlVknt6ir1oVIKFo24PBQkjc/C4risLC4osyIm+OKwpGgoNaNj6b67sKaHgXDCYAVhcVKzIrOLg84DBxATnBrdSmkeW40ygz/LV06gxtbULJrFoNmOCq+4oJmR6w97Y47M/5ckcghhpXGVINNrc0NQrqK/DLDRu2rFraKzDM/Izu/8AXdn69wWMh0MbI4644fjuBImBdE54Di1zXdR4WVLMIYqleW5LLBLafPDaNipadHp8luK3PFBDeD6c3Tq6Qeeo23WpTjI8LpGSWNrIm6xY4RPHBn5sFCu13Jluxbqw6f8A5Im2T+Vp9o2q2zvW7PWw7BtL8nbe5CpmZUb+mV7VqX8yy6R87LFT8Ghp0xko231rjepSp16NUmKjJZs37nAV+ZK9NBDFpNfhHzfe1J75XznjRoaZpzTGXMjGp9WWxYtTTQU6ohqMjYzc7u9D1uO1h5WNmein/qYTxhd8XMEsMWkwsLGNjbqcE9md9Z8WnQaKxqn42Leo3Guio1hVrahIblu5FEySOoyzTig69rVLH49Wg2KjV1FzIoasL9Rt4wtTkNq5e6nUnnmoxxSF8Ad45Db/AO7O7OS5rmuououqqz8jki53FnLpkSFSRTFkNeTiyANdhNYBJxK+SyngSMrU4qoh0wttWXSMr0qVlosUSylLPPRbp1c1aTWWb8zKlbT22rRt2IGMjhkuxtdHWZEyjDLI6o11nU9sBFqDSF8lyXLLs78lyWUMoNKLDxqM/wCQYi34xj4YRGWx/rs/4v7MbE4WdvxYDM9geyTrxhmlmSSzUedRowy14CAVqrmvsxac2OL/AMZILm/vcoNXFcU7lkBBqa1BiDFw8Vm/8kfUX6bM8buGQw937O7sDKdnjU0x8dn6PZ2KaMoNQag1AIBYUHgbM8O2d4O7m5TXdjymjA/ixu4bBiDUGoDdnifZ3xdthDx2OaCvLUDlE4TfJ/mOwHc/xLs4eGfrs70312EBOJTfX8ud/wD/xAAiEQABAwQDAQADAAAAAAAAAAABAAIRAxIhMRNAQSIwM3D/2gAIAQMBAT8B/oFKndvStDsQrLnwuKZI0EASYCLSDB6IEmFjDVUJtx6psbkZXI0gyqFK36O05rTtftejSDRgSmsLjC4JJhEQYP5KTmtyUyrLo8QskulBp0PUYqPxoLkAAKqGfgepr4faAqr7Bb6qVOCCqpIbjXQ5HIPLRATKsbymViCT6qLm3ZOUYDkX2sk7KrODiI6znF2T3v/EACARAAICAgICAwAAAAAAAAAAAAABAhEhMRJAEDBRYXD/2gAIAQIBAT8B/QG6LNI5dT7EbKJOyzSOQ2cvbLI4mfGkUL5GsWJXkkyO+hxRQ4jiST8Vkiq61V3v/8QAOhAAAQIEAwYEBAQEBwAAAAAAAQACAxEhMRASQQQTICIyYTBAQlFQUnGBFCNysTNDkaFEYmOCwdHw/9oACAEBAAY/AvKFrhMFf6ZspFZfSbKfwsscKFZT06FZXItdoh8LyuXzDssjOpbqKb2PlR5jewxzi+DTrr5SXmS+FRydDe2nhZS6q/LPhZT8CiObeSmg706rkePBn8Cfmu6gCmCpkqbDJCHGv7qngS+A0FAghPHI48zeKeOU/ASWCckxhEnNviBo6nFlN8ZjxaePPhmp2d7hZpzGAeLN4pjpKnj28evkzLAN0cu6yuvwSKyOWYYy8Cir5CfDVTCLQyyy2GDXd0Dhkd/Xgz6hZTjRV4u3HXhthdXV8LccUD34IZ7Y5HdQxcp4FTNlIYzCqu2NfAr4VFXgdtUP/cMWt9ymwtMd43qCDhrgWlZNUWOXLjLArtjM41xp4M+KRxcHXfQDBxlZwqmfXhc0WNRjNt1mA52qbr4NcocUMkdcAMZnGZxlr4MvAyHAODS6GBSSm8ZG91u2t6Sggvrx5hdfXDmGNVVXxmcTEfYJ205sgZr7KLHiGcLv79k50YDL6Spmyzw3ZhwzPgZhcKeLgBUhNa1pvVAL6eBmaq8BWU/ZWV11WVQrFFxMmi5WVjTu26JmywobobR1AqHAYfyYf9ymlrcotJOgQekdbkY28zB1ZreNfk1+2Gb1HpCzFsiKFURYHtLhcT8CWIVAB4eaXKVMW4STwTKazpbo1T/nPRiu/jRunsPdTjMDnPrXRfhtnGVoFZKwg7OzqPug1s27M066rK2kOW7CL3GTQnRXdIoxqeBvA/3a6k1GY4kv6vunbZFmZVC5nFn6hJRIooGXmiJZoc6/5cXMY8FzdFKdfISKPKrkFTET+oUpNP0KrRWqLhT0GLojrBO2ovDZGhImhGMaFFa0ykDJb6JAJA6WiwRjbVOjjoucFsP5WirkQ5xa1lBCFJIw4e1uA7gIu2g0aaS1QgQuj91yWbyt7lTuGUHdyh7K285vPdNhNkJCgQgt6n/shs7Oo1ilMh7PKI65KDhqEd4YRzUBF06PEgvOb19k/anF16AarM6WYGVPINbiThmFwp+k37YiCw8g1/5Q2TYm/lihf7pwdEzOe4WTHvNqEpjPxLGtBmU50DI5w/dP2uJFdD1mFvA8lrbk+yLojpMFx7ov9cSjewXL+ln/AGp+mFbu5HaYnU+30Rexxaxmo0C3jw4u0mFP/ERhf2W+jNnOwKEyGiwU3tLYLLFNgQ8rw75AU2G5onquRoA7eQcfbhKDm/cL6IszZc2qq5zgsrGgDsocOGzkGui/DwKutNTjPzdghBgsO5h/IE3ZoIcPcESQb6jVyZskOwPMjDgVc1vO75QmRIAlEll5jZN2ZpmxnUfdCCyjn0+yzRnta51TNN9T41Sey3sT+G3/ANLBmyw9D/dM2PebySZs7Axrrkt1TXkSJFlXyDj3wKGBqhN5WaZwIV8LItnKaO7udSt/GiZzOacYTcz9E8kbt77vOgW52Zs3OPMTqjsbS39QunxnjncJ/ZZquPvoFvtodniIPdRtvsmthjllRPh5srxq4UUTaH7SC/TduT9rzVbq4TmhEj01kdeG+FvCOJQwPAHeFvd2M/uix1it1skBsvmNlvNrimI72Fk+FCZeo+iyRXh3tLRWTYEJjc2shqmhsWIwyrlcmR/xGaR9Q8wRjJZTxduOeuBy30W/jvDnXp7+UI74uGM+DupG/wADcPfEO4JcNcZ+fafhH//EACkQAQACAQQCAgICAgMBAAAAAAEAESEQMUFRIGFxgTCRofDR4UCxwfH/2gAIAQEAAT8huXLl6Lly5ei5cuXLly5cuXAgCpJhQr5dRuURQvmz69RRO3MAgkv8K1DLD8Ny5cuXLly9Fy5ei9Fy5cuXLlgKW4tT3dlj7g7HsjpZcvU8VB+IBei9S5ei5cvwuXLl63LiM8d9Rrbpd0sAU4zxM5o8nDBgwdL8FxMm/wAZgvMy0XLly5cuXrcuXL/DdYhh3EF2RltuJUDCHis1Bj8bHaCDLly5cvW5cuXL0PwuZhhznDG0EEGENVRLsy6Wx0FHUwRXr8IqsmFChjwuX4X+OpUqVKDdaDoNXYgVNiA4pE2vMZtbYgGoer/A0ggwAzmHjfkaHhXgiPrFdT0wg9CPSMEdZSUg0ij2INYhRF5KOSIprYQFys88RyThhA/iIaGgSopPjKgd5WV6lIyaIJxD6pUALZldtkDBSIrc6CjcbOMHlarszPKSWhckIEuXL0X4QkkEBKdxPEtgOYVMSk+Ey0Ldz5S0t3HtlTJPYiKIoajuZFRBWAGWYm6XC5kMnifCpdlSmEN4hC3ofPeSTQ5jwjcmUTHUVlzAQIeK0Q2tpUoXMkHdpbwTGRmVpQzbbAq2Tjxf4olBbx7aLZrtKR45cuXqj4WmCoXgEZzAOIRQQ9JlPZprKT5xmgwAYlW5AsSyO7Ee1ccN4KrG8uXQ8ELIxwYhseD34OpNYG+yZcRMpzfCtQgHATliklcBLN4GwlBPQlm8CQNTVUuHlzqh4lJtNgJYY5ynKyxPUTetGK4E9lFytv7nOXjtL12iA3ExEEZg4203HzF94GyGnUWxTqDNVAQL4w4CdCDYBpcpxmWbaN4t2l+0SsOIJgHghKZn3IYlGcvTCGT3x0hRzwxE4f5JeggrIH2ENnYaqUgQSgj7y6G0FSqLiwQWyYEfOAG0WoHwQBoglrYhZtXAHHjSVzPkNEO5HefqWNCnwsQUFr/3GkqG1rBbCi5rhhDlAXp7JsJQchNiJgGSox1ZxGBygQlbSm6DcKZUlKdt4O1gKVqgEaY5l7cGlloQ75fK40JnqXLly4AzCzh4YCU7jbY3TLKyI8rrNv34jku+zoZEsozQp1OpOQobR8Q3vesRI4WDcKTTQj4YXCMClEAaxH7p85DTkD0gQ88gOYKDyQ8TGa54lu4fiJvV3Cyv2IvoAq9xZze4z+psO0kEVNl1oCBHPD/mWMKNFJVhAIbQzMb/AH1MNr8ktjQIJwyozGXSbRzq/cw51DPB69w5EMB+kj11FpYCJQyrKgrasl5rnwQSXox8XokOntFwtGX3Crmpj+Ratp6MmE9rgStKhCVMVZN5YCC0qI5cELPRnN/LvRKrZExux2mxL8QbpL6hdx2ktK5qdd/MTkOBbfuoqlVufcwrg2PhGi/TnqCGuFwXoJdyqw4rxoowcSdxVfnofiDbYeMMxihHIjFpafHWsCUtcOsAkGmc7nRobc2/AgQIQFO256mFljgJxv8AU2VMwYraM56mNN3ErSKIOKUVszyvtgv64/n/AFFnWYtvyfabqhg3TglN9zXkv/qUUyLtf+sZvep/kmLwL+vzK1RtY76NXuzRUXSoSDYdekuDRNPLyxBkK2eEZV/4Jnl9zFJUqOyDPKDsCm5cAIZ03IbaOz4BCBCCJYMM/wDbEqG06ZvjkbV3mDk2NqYuSn2UIjsRVCHzwYO2JSLqNf8AqGqO6H4+417oijYiwXBmi9Ym/b22n9sYhX8rvbLFKVSsfJBLzEKvlctBq0e/+JTiH/O8pcfy2/v8Qzxf9B0RPAogFI5vUZSYNzng+pZtvp+4G0LiOWRWIPqNqOWAsIRZZbG9B9Tf2qgK1zbR28UQlQaWD5bYFFQn0GIpR/2UGn6nbuDdI4gKr9x8tddPcNGp4R9upxoEwCpkYXR65nPWVyxpc9FNqtsxc82OvlhHAzB/+olRll/GWK6wR/b1Njf/ACPMYrk69vn+9R9qGTxCFuKbwf5j2s7wsHMYxm8rcQdenrV3Afmg19Q7EcpY+4pFVkzRwkTUpdzmXJuJBWdd4aqlMTqMUGCQYJA4gVCu5xNz26b/AFSoF2fJBGPwgGbFU3lqUbm1woB8CN4Qtex9yoNhdY33ZROfwEzBjJYvbAXuCweipWPmPceq8wd/6hlNhZgCA19Qd6mV5KPLl/8AIWBilcQF3LjPojBagWU+vojItorjGwgAAUEywFT/AF1HXPDuZviC1VNW/KNbFWKjRGDcyzuGXrwPAk9p84aFK3m8GYF3CVZxHJt2kCzixDdpiHcGZ7GcUyjZ/cDlTL8qLdg0phgmXlS2OS40DmOLpoE2AgyX0e46oHeyO2I4FXRylCBmXHAisCd3CszgvOfRAZqwDiDlB2JfcWhGXzAbstZLgaAt7g5g4dIVY2CVbotxCDEExGEubwD4pR50WDgoJ0ET6FF/bSo+KBtSkrEGJ1DT1CGS9aslZT3KtsLF1osNXzzA8s6SVQAN2h9cz6ExRv8AxSYCkOsB+J1N0D9SicOWRXENNcmBfiXCs93Khtrv1dECskrLGzOEy3S9Otbp6gH2gQWz1MhrmfvGhBdRzuPL9aVMStM9TE404XKg2jFy7mXGNP5ITmtVvEqjRn8UNHRFC9z1+Nbsh9LqPzN6mo/cM678wIl7A8KCuX8EV+OrgCVKlpAxoeuerRDS7O2RqP0jqhKY73+tagvuD3CDsgC4M4/Bd/8ABBAIEqGmJbuNQXGouGhu8dnx3U2VzY8blw8rl6rL0uXLuNf/2gAMAwEAAgADAAAAEGGANFPNAGOGHGDPHPHMNPPPPEPIOJOKDCDJNLPCPMJPMIAKBBBINOAEGFFCEKIBEHJAAAMAPGFGLAKMIBKAMDEIDKLPHDBDPKELIEIOCIHFJAKEKHAAMABLIMNJKOJEMOCHBMBDNBBHNJAPECBHPIEICIAFJKLPNEOJJKDLAMEKBADFADMGKCJJLMIPGJBLNJRXcfgzRJJNOJBMKAHIKAAJPOw8oErwvy27KGFJEBKOLGGVucH1+IR2dYuiOvMMBHFGGAJtC741UxgrhjujppJKNNNENBgqrhnzaDfL3ip6yBHGGPCHMtilquU5qoqgtvS//8QAJxEBAAICAAQGAgMAAAAAAAAAAQARITFBUWFxMECBobHRcOGRwfD/2gAIAQMBAT8Q/ICu8BtlQX6H2xTgo+IZp1GGtjGWwiJvyFAOMaltBvvyjBfKzXsShFHE7/zCy8Vg78e8omx7H7hDzZfSN0pvXQiQsOuhzgA7mCWD3Y7bDxLvdwgFps9e8dgjOKlAuvJXgTAivgI05hjM2/CHkRo/uKhcsv1GdcovY5wgCk+r1lrvxjGYCre9xyG5Wo036ysuXF4RKbqb4HaWFtxgT6I4LFfx5Za3z3//xAAgEQADAAICAgMBAAAAAAAAAAAAAREhMUBBEDBRYXCB/9oACAECAQE/EP0Cb7MM0TSGYRPbG0lWJ1VcFuCbz2FVz0SsMtNRGshMtFKm89CEqYpUTqvsR4Igr2NQlCq34F/YpuCzLopRllaKpoyyJ4niepqjBq3SmhEnSIFNC0JHhpGZeJCCXQnN/8QAKBABAAICAgICAwACAwEBAAAAAQARITFBURBhcYEgkaGxwTDR4fDx/9oACAEBAAE/EPr4nlM6fmtWGPiYeTKXMAPSRGfMh9M5I8N8kvIXKu/+nUtFu0YzFiWSkGXmCMuXBh4oQPrgo/4fnPnNZ85858584+8t427g4WZjNITrDxkGUL0SkY7dYvq6fcApXiHp7IptF6eB+ZtQqiEHtBuD4E58utErNfnXk2HD1KeLl+LV8PlLuDLZa/Aki4MIvBkW0NrslZWb6T2Qu9BBQfuG0XiNnEFya8gMKQhAzCIDe0MNQ/E3+CYuCBFmvKTh4+sv4DZL8LQgHfghB8XLPA0dYE1P9wQX9sMK9PtR4lc0hCEJbXKaP5VK/BOY8QYOyHixhby14GEIbQwl+BuBCEIyowURqICVaBllcnWqYEjmaPEy8EsGWF74iETAZik2pM6Y4RG7ZIf8BFKTIwQyk2MMVWQfA14W7hnxePAhiGYYhmAwMQJUrwYt4CAFvMHxPHiTRGmGVANEWdKhOMR0SrVywG7AnUc0jOwglb81+FDUQGkcxdS0yXFfPjTBnEES8eBgwcS6ymCEBgVOECVMG0nYIGhM4TjbiL2CMrEXIlDMVKssAKLYIXZHM2ucp5+oWeeS4ipUQA/cJAeJSXD8wYRNJDwwPDl3xDuV6WouAt2QfNy5d4gy4YismMKggTBKQXOZbiDhVEXKA8Qq0jqqWDUzXKDjwLVoG1LEBVVGeAC2AQBtzheWXjVMXCooR+ZWcQUFE5IL2CtynED8Kj0Y9E4hFomE1G4WvkiMO58oV3E3dykCM2hNeyFzA5nYnpSvKJS5MFZYNFLAWggjkJVzfxL8Wl4QqD7SWwIg7p0wDFtYNsgLyEdF3hm8RZZaCg3LG/gUwZRFKjAstH+IgHs/FVVRWYrHxjbESGkxEtlpOmAcjPfGceZ8mV7j7wG7mXcDuALaSx2M2sEatFweeCVNWvqZIKIbDZhYgHEGZiWdy/ZBxLBjr9VwJR2ECgSlmyaHKVGImYxP3BCC0h/mbIqo6dWS5YUzwlYm9fgd3lr/AFKX4nEbIMncwOrhy1qkmwbMRXcVW4214LuXYLuJSIwMsbtEUOlCvcr5ly0yhR+JUVAGjE4DOIVw4qJduC+VYdzCzbK9oQbncHCEJ/0OYu6emEp3KYKu6iJKvmX1YEQAVcXadNRqcyS/1BLq9Ex/D4PwDGZ08jDcaGs8w0HAuAMWshEo5TIvXUcA3iGfLIgpSW6mRHzAMFsGiioA2nWI5GTAAgC2ptVz3DdVOKgGiB68CFRqGsYXdBKm0F9xPnZ0zQwvfMVToqR1VuT0TRpvJAKjK0u/sE9uv+IkxNYGyWLw3aEpLiXLDhQtrZBwkSs8Sy4cSyOiBFctx9wsNaZWCr7hGVnqK8SxsjxASshA6MoRaUR2gSAzl7gkbtNscFfUAYAhEG0Jlqy9Q4h8ylyEH5wsmhmVWiIaWEOolpafcHG/G4iAibL/AMcJkrAe5sweIkEcjFP0L3WIGJr0S+hj7H8buBrfjN9BHJuhyyv3ZYl0QiDCAs5Kg2iH9gDCmAEW2RnNBs6ge2Je2OJ3BgFRcjfEQ1HUwAqAbZmdRpCBUByy7oO2ZwL+Q3AIECyEGpiRlqbzbcCoDgYJf2NTMD+TDwlk+NMkOn/UBObiLhAq3ALYZyFeO+YhuKpWoHbDnT1Q/rK63TyTnMspBphGQunuWBgyM1GMX5laxTiD8gjUfRdJmICyYzDNpRdC4IYAoIBty8EZUfBOtQ6jK0RRZXqCvjwoWHuc8lQK8j4AitBK2BDVwEp3KdwHcq37SiTKGA3h5inCA1eyimX6nPMRyoRTIo2X9Q1rAn9mEVDKhMYv6JXTVVAIJYlIxaRqAavcF2I72cVDYQ4fUQbkBwjvUxmWka0ZRLFGOYZBELaDmpyqIIBgjNan84JSEAC1oiXsX8gxLiRZIssWnxOiCvwrHnGVsV7xuYRZHKE9paEIzBAOfrqJ5Yr7pPLux3f+puSNRl8EuHWbldsQQ0IzMRE2/UOsBm+GacV4HmasXDlMM7oxGgydIDvLJ0w6lNHsNTLiNESsSk4HB3cMK6tHwJ3KCNK+Y+qH4Yoq4iPY6OoI0FcErBy6NnAe2GZ5Wyjo9n+yxR4FNjS+rjdNsFheSuQ7gYC8AHbMzNe4epTYcquBfMqI1M6xr1HU2i8n3Dc5Ot/JKfKBddRTiXNJGFXIGyv/ABFBtgARzcvcBAS8ewgkHs8KhhBBfEITb6wf5gENJi4QviGFEaPkYLDQfqMYAH/ggehXPYwtPwTMGlUU3BdZ2moXyxdbU1AQBZEY0O1eLcS9+73jRZa2wbYFlS3G88Ep2qrdCr9wE9e6i7P/AMriOot0oR9i8dxWgJq2wFTTuBDjf912fRFL38b6u+UIRo2QaevmIzKgL+zcV4lk9EvzAOklGAgbKibImOiAIAlLMUshK7A1FypU/UV5r8hZA9TFrw2YamdrY9+5WzUz2TKKXjECW6YGpZ4B38S1TlpyzRGaHb3OyukITrPtnuiCUDq4j2/9XD4V0RCDDB2Mx9D+xHSJGx/pCerX20nPL8xabj1ArQfTn3C/P2PtVz1EKx8blrn5P6IvE0hwAFN+w/uGnTdwEpnoXMt6x/X9SqZz9Da5Ucy0FFhdwGXd/wC4Q3X3sraOeghxy0tP6R7og4Ncvh4gENugB9U8448Ux6pDVg0p2RAshEWD2RhwWxZYxxKnAJr+PBv4ocPC+JmKGUOYFBKkeYkZANWruXznPAfTL2w4MB+pY/vB+0SISPIWW+/U1oOPD1ErvE+YAqe6Gywv1x9zN8zIHFLoVFIeMZvtdK5lFhMQmxXBv3BSrpUFKH2Qj3HdBbVXB1FSkFp1BynuY0P1h0AEivWZtR34H9mEYU+sfh/7CIqRA27985+AmEreAvnPvP8ABH37bWsq+sXysEICwChzXMt6LdQWz/K4gauUUU4TQXPtjUofymT74DialA3pLIPqWXJzwaJjAtPot2W5fqGWXZQ+VoBuJDwDUdlHw/yUAlQZHLBh8eMEwUfl8VB6hIYZbqNpYEKFR9YQgGjHgB0WkqZaGBb6dMAXL0Znoeu5imo45gE6q10QY4uxpJu9AY/9i45vtC+FvtjBgepyzjl+Zj5SjZjb6jZrnNUaC8GY9wNNWLL9voiYuYAuyWZF0Sw4ytOpRi24aiFunpfpeDcQ8ucMJhTrGH2yxIRku7/8iWpFpOtz4FfodzYOHYstftL+CFjku+RDlXEP+m9g0I0Vv5j2c0qcr6C/tYBJSlYfI5WO1aVQvgR41S7l2C83oOiC38UzoZguPgdMG3l3+ow7mgB7Y8MF72Zrx9ChoevGYOKSCwT1FQe6lDctBdInEadP3GhPRCL7UVhRWUKObRadf9mIhV8QZrVfUt1Hag7oY1BQK/Spx6mgglQIsSKVIcq9EAkDQpln/sGCOXG/e2a4UrwNVm+iLbFm4MWvcVgxH5Zr4NSqODod79D+xaXUXzAOl5+alb/Griwgcu79w+KvFZ+vQ9EeXAG54X71+4OT6jAdG9cQe3q0img+gqLqH9B/6DDbCoAwEVygU1bb9IgvslIGUF5ozMJwhpfYwqfqI2GxSKdTOEFtk4JBtCO5ijEKZUf2sAA8mOWCcoJCv6ncyu7iLeAsW3yssQYpHA2tWdxYGWrljepTTCuIhu7A3UYG7boF9y2DPZCVvNkM+ofw4DCOBesQHBz9xG2WaB6Z3+NhWi+oWSJKHVb64jXNyYXF/W4OBS0KZQnJ2vU7jF/lqO81HQaxWnJ8wADKHJCp87fmM3ysEOC9AdEJiOf5jbfbLyyFrbs55eYHpj2CXb2vcfSYJOmGhVRLAjA3u73bHx0L8e9Oa59y51VZcQHg39TBrjcc7gGkzQi+5mDnuDxDLWYJbWw9IawgjphjuUNkdF6MwLVyg3EKbvWPUBmZvqMcQbxm2iCpGCHQQ6DCQATekGYZj3NsIRgDTmEDMTkCYcFPplen9kUxH4YRWF8JLIp5xRtgoq8EvQKZqx2Qi3IH+GMo9y3TN5Q9X16KlwEEC0GegMzCX0Dp5O8wainsMDCEDGALHUDlS/OS3E3L4IsYxwJj+ENZc+FxO3ROPAL26lXscseGyIv8sV5jIw5lO7nRBXkmAxMzcqGgrCycwSd7KIvhNZgVKxUuaRL+x5AgNkuaR6PZAhDwoblNbsmPxKpknoxE1MMv6RRvEMFaLVzXVwNYiTQ9Zwxfq5XfgGpbkvUFFRzIxiMbBzAUHhUTl4jA8W7EC7QsP7TLqVAVMpiaoZTsqI1toEqWIqtJ6YQJQ71DAJzNQLgUfhMcz/yINw8HReglOO3c4m4HlB2ShwTWoHPi4Gb80HBKL5/fhIzB8FSkRUoM8kEAcQxMH6jVf7TLmB6nrlS32CiBKiCuNUKrEIzCxjLrvL14IRkRQ0nErj5ZNsIhTgjtiDiVDUNH4KG4C1Q1Dwb/AA5iQ1D8KJUNTqQxghXATSGpwYln1DUNQFTFS1XE0hAVbNMRTlqHl1KSCmtkxLquYkaqXOoa8KuKqAgFS4eA3LXLQjHDFQXRLiovOoLVQeob8f/Z"/>
          <p:cNvSpPr>
            <a:spLocks noChangeAspect="1" noChangeArrowheads="1"/>
          </p:cNvSpPr>
          <p:nvPr/>
        </p:nvSpPr>
        <p:spPr bwMode="auto">
          <a:xfrm>
            <a:off x="233363" y="-166688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2" name="AutoShape 4" descr="data:image/jpeg;base64,/9j/4AAQSkZJRgABAQAAAQABAAD//gA+Q1JFQVRPUjogZ2QtanBlZyB2MS4wICh1c2luZyBJSkcgSlBFRyB2NjIpLCBkZWZhdWx0IHF1YWxpdHkK/9sAQwAIBgYHBgUIBwcHCQkICgwUDQwLCwwZEhMPFB0aHx4dGhwcICQuJyAiLCMcHCg3KSwwMTQ0NB8nOT04MjwuMzQy/9sAQwEJCQkMCwwYDQ0YMiEcITIyMjIyMjIyMjIyMjIyMjIyMjIyMjIyMjIyMjIyMjIyMjIyMjIyMjIyMjIyMjIyMjIy/8IAEQgA3AFtAwEiAAIRAQMRAf/EABsAAAEFAQEAAAAAAAAAAAAAAAIAAQMEBQYH/8QAGAEBAAMBAAAAAAAAAAAAAAAAAAECAwT/2gAMAwEAAhADEAAAAesUbkjAiRgQaBiRgYkUaJECJECJEDhODi4jt4zhbIQHUbnJdIW3jcMgcNM46Zx2QDSiYkkJJCSQkkY5YeuTNGiRRokQINRuG4INA4RRkE4OG4uEhRDznUscDbucOeyFk6ZKUZhkBidnGBzHdISSEnQzpCSR473XmHVHXPEQbgg0KCdkO4oJwIJxIJ2IdJxJ0MxMDznSI5TrQIklgmDMSHZ4gjfLK9vxnUPZHoXh0kJJCSR4WU9Y7zW8+7kspnHTOO4oJM4iFwyYxGJjOTjOzBMzgtKRWC4JVnKcGQnIk8o2JtedHPlX1jK7nzxz3UuX6gSSEkjyPN2ahm9LhseiHi6hMoGLD1UWlVRbKkRekomXizXNBVZCzJSMuKvOJzIjUqAInACaMRmiHA6CA86oeq5J5Wt3EN31fyj1ImSQkkeS27+ORRalYg6bnr5rKNBJkMnQxpDlNbK08kpXltSkEzuJyIFzcByIByYhkaUAiEeheYxB0uEL3Ca+OdP6X4z7MDYhgLqZHC5epTKc2NtlCvQkOltZMxtSZW6Qq1CQ3TlE72BpGQnMhiYQxaQFzcBycCKVxiJDqNw06I/IfYuGOARMF615X6UbIQSBXcu2cWriMvI6fHMTTz9givY3VFW9WlL9p2E8dgkIJApU4hRgm6E6QnZDsq4c8LkygYsNCgpqlY1MO9whyV23omJ6X5f6mNegug5mxGc0RONBaM463o5xLKxjWQmL4VbpNJUjNK3SmLNdcVXWLRpQZ9nWbmdiacnTT4GKd0jy5y0YKmiCAyTEYysRvIiOtfYrPJYM/n+yiPHvYZDIJUwSJHKkMg8jGLL1yOel0mIJZIysc9E0Z6V0slDCnl9PPny7aXRYe+rnZdjWTkz7uKjsPObuYvJp481dNboLuBpx6WJg7tdewZczpy7dvisyu3pax9q2DRyxzBOzjRyASM7HLyxyEhCYZgZVu0NAevZgGz79UztXOsF7kuspV2zQ7Tmq6a1K1nTSTOqW67j1QYE48+2nep1YfS4PR2piZvWU0V7VHvJzDiZKqS6vl+zmsliE78xRmAaSAQyCSRxkmYZpnmSGk9GQWhm6wAXSM6r0LGRfnnFTvViUjcAZkZ+b0SrepzPXkc7g+hU4vi8p6blrZvL9ZztN+/pFpacfDQS9FTq5r0DmemtgTE18YhMyJSiQzCg2CqcRYksEdmScGeSYqX6l0EJoSd3RDPFMOJogsxMTuziSiAsxyCToZiQIyMMJuct1KaLMTPNUJMJJCilQzuwEUhHLTzSkcxGIk5UvUrwoZ2CeKYUcoEiCQcJEQSkAcMFskSQ7s4yZpEzFBOyEkhOLiSQkyHSYdCEpGZ4f/8QAKhAAAQQBAwQCAwEBAAMAAAAAAQACAwQRBRASEyAhMSIwFDJAJCMVNEH/2gAIAQEAAQUC7M9ufrc0PbaqmtI1/FQv6Ton8HZ/tz2Z2z3yRtlZPXdA9pVd/iE5i+kofUHZWdsrO+fvmibMx9J7FNbEC0zUCHfSPrqWObMrP82p0Oq1uWupT9at3lD66ljg6KTm3+e5pjZVpjZYpe4oBelNqtaF1a7FaH0elRs5QOf6Mbjs9lajIYqWcmha/GswW4Zx34UbzG+pP1Gfy5WVlZKy5DkhleUXJqytVmZFSZX5tNbiGSuidp+sByByO0hFVJunJG/k3+HK8lcVxWFhYXFAb+yjhau500rS5jrI4w7aNa61ftmjwiNqVnwHZ7M7ZWVlZWVlZWVyXtAb5WV5WCuK4rCwjlDIXJO8ieq15sadLysyl8WERhaRYMNzthd1GPjwS1NJY6tPzbyWVlclyXJclyXJclzXVQJKBXJdRBxKCH0Dzu4YXHK4gK5SgsizQdXafK0uo+adj8jslZ0JiBIzii1Qv6cjH5WVlZWewLlhYLkG429oRoRhcdsrysFYWFxWER58rJWdn5ai8rKvNc6BaNP07Tmck1/neRgkZG4xPkauKwoHduFhYXtMiQbsI0G42ysFY7z4Td8bZBUlcFTanwkn1CSVqrv4TsdljgHBjy0722fCvJya5vEvdxQs4MNlpa2RpQGVxXFYwgC9NZhYwsZQbjbKwsb8lkrysLisLyT5XLswvS1FoZf2b7pS86fJPHNsMud7X/rweAD1I5XkviiLkPAATHlhjIe0+EGl5DcL0gMobeSsbZXlcVjtcU0YCwsEIO7NZ00lY2ijMkkX+cZQUzSFFIJI+RTwJGMgZwY8wzTtDrLfWcJvvCrnicdQ+kThNGdsoDfKx35Q8nsIyuXFZWVqtlkNIpg/yV/E7xybGeTQFhea7uK4Ap0Ktw9VkLSXhqsZjfJYbKw4KjGX+kThAZIWcJo3yM/Q8oeBlZXJclyR8hjyDlaxFYkswaZNKbMbY6Mf7xtJa1nB+FhOjDljeSPKkaGzBcWuQAAUZAPVQeHuWcJgQ2lmZBF1J7M9e/Y46bPYsMJwIpo52dgb8u+UIfIccrpFajXd0ateWewxnFrx477VbkGLGzWLgg5BrSOmE0PLml4QkTpWhs0supWLMwc2zLGVQkEtTUbZlNRsFGlVknt6ir1oVIKFo24PBQkjc/C4risLC4osyIm+OKwpGgoNaNj6b67sKaHgXDCYAVhcVKzIrOLg84DBxATnBrdSmkeW40ygz/LV06gxtbULJrFoNmOCq+4oJmR6w97Y47M/5ckcghhpXGVINNrc0NQrqK/DLDRu2rFraKzDM/Izu/8AXdn69wWMh0MbI4644fjuBImBdE54Di1zXdR4WVLMIYqleW5LLBLafPDaNipadHp8luK3PFBDeD6c3Tq6Qeeo23WpTjI8LpGSWNrIm6xY4RPHBn5sFCu13Jluxbqw6f8A5Im2T+Vp9o2q2zvW7PWw7BtL8nbe5CpmZUb+mV7VqX8yy6R87LFT8Ghp0xko231rjepSp16NUmKjJZs37nAV+ZK9NBDFpNfhHzfe1J75XznjRoaZpzTGXMjGp9WWxYtTTQU6ohqMjYzc7u9D1uO1h5WNmein/qYTxhd8XMEsMWkwsLGNjbqcE9md9Z8WnQaKxqn42Leo3Guio1hVrahIblu5FEySOoyzTig69rVLH49Wg2KjV1FzIoasL9Rt4wtTkNq5e6nUnnmoxxSF8Ad45Db/AO7O7OS5rmuououqqz8jki53FnLpkSFSRTFkNeTiyANdhNYBJxK+SyngSMrU4qoh0wttWXSMr0qVlosUSylLPPRbp1c1aTWWb8zKlbT22rRt2IGMjhkuxtdHWZEyjDLI6o11nU9sBFqDSF8lyXLLs78lyWUMoNKLDxqM/wCQYi34xj4YRGWx/rs/4v7MbE4WdvxYDM9geyTrxhmlmSSzUedRowy14CAVqrmvsxac2OL/AMZILm/vcoNXFcU7lkBBqa1BiDFw8Vm/8kfUX6bM8buGQw937O7sDKdnjU0x8dn6PZ2KaMoNQag1AIBYUHgbM8O2d4O7m5TXdjymjA/ixu4bBiDUGoDdnifZ3xdthDx2OaCvLUDlE4TfJ/mOwHc/xLs4eGfrs70312EBOJTfX8ud/wD/xAAiEQABAwQDAQADAAAAAAAAAAABAAIRAxIhMRNAQSIwM3D/2gAIAQMBAT8B/oFKndvStDsQrLnwuKZI0EASYCLSDB6IEmFjDVUJtx6psbkZXI0gyqFK36O05rTtftejSDRgSmsLjC4JJhEQYP5KTmtyUyrLo8QskulBp0PUYqPxoLkAAKqGfgepr4faAqr7Bb6qVOCCqpIbjXQ5HIPLRATKsbymViCT6qLm3ZOUYDkX2sk7KrODiI6znF2T3v/EACARAAICAgICAwAAAAAAAAAAAAABAhEhMRJAEDBRYXD/2gAIAQIBAT8B/QG6LNI5dT7EbKJOyzSOQ2cvbLI4mfGkUL5GsWJXkkyO+hxRQ4jiST8Vkiq61V3v/8QAOhAAAQIEAwYEBAQEBwAAAAAAAQACAxEhMRASQQQTICIyYTBAQlFQUnGBFCNysTNDkaFEYmOCwdHw/9oACAEBAAY/AvKFrhMFf6ZspFZfSbKfwsscKFZT06FZXItdoh8LyuXzDssjOpbqKb2PlR5jewxzi+DTrr5SXmS+FRydDe2nhZS6q/LPhZT8CiObeSmg706rkePBn8Cfmu6gCmCpkqbDJCHGv7qngS+A0FAghPHI48zeKeOU/ASWCckxhEnNviBo6nFlN8ZjxaePPhmp2d7hZpzGAeLN4pjpKnj28evkzLAN0cu6yuvwSKyOWYYy8Cir5CfDVTCLQyyy2GDXd0Dhkd/Xgz6hZTjRV4u3HXhthdXV8LccUD34IZ7Y5HdQxcp4FTNlIYzCqu2NfAr4VFXgdtUP/cMWt9ymwtMd43qCDhrgWlZNUWOXLjLArtjM41xp4M+KRxcHXfQDBxlZwqmfXhc0WNRjNt1mA52qbr4NcocUMkdcAMZnGZxlr4MvAyHAODS6GBSSm8ZG91u2t6Sggvrx5hdfXDmGNVVXxmcTEfYJ205sgZr7KLHiGcLv79k50YDL6Spmyzw3ZhwzPgZhcKeLgBUhNa1pvVAL6eBmaq8BWU/ZWV11WVQrFFxMmi5WVjTu26JmywobobR1AqHAYfyYf9ymlrcotJOgQekdbkY28zB1ZreNfk1+2Gb1HpCzFsiKFURYHtLhcT8CWIVAB4eaXKVMW4STwTKazpbo1T/nPRiu/jRunsPdTjMDnPrXRfhtnGVoFZKwg7OzqPug1s27M066rK2kOW7CL3GTQnRXdIoxqeBvA/3a6k1GY4kv6vunbZFmZVC5nFn6hJRIooGXmiJZoc6/5cXMY8FzdFKdfISKPKrkFTET+oUpNP0KrRWqLhT0GLojrBO2ovDZGhImhGMaFFa0ykDJb6JAJA6WiwRjbVOjjoucFsP5WirkQ5xa1lBCFJIw4e1uA7gIu2g0aaS1QgQuj91yWbyt7lTuGUHdyh7K285vPdNhNkJCgQgt6n/shs7Oo1ilMh7PKI65KDhqEd4YRzUBF06PEgvOb19k/anF16AarM6WYGVPINbiThmFwp+k37YiCw8g1/5Q2TYm/lihf7pwdEzOe4WTHvNqEpjPxLGtBmU50DI5w/dP2uJFdD1mFvA8lrbk+yLojpMFx7ov9cSjewXL+ln/AGp+mFbu5HaYnU+30Rexxaxmo0C3jw4u0mFP/ERhf2W+jNnOwKEyGiwU3tLYLLFNgQ8rw75AU2G5onquRoA7eQcfbhKDm/cL6IszZc2qq5zgsrGgDsocOGzkGui/DwKutNTjPzdghBgsO5h/IE3ZoIcPcESQb6jVyZskOwPMjDgVc1vO75QmRIAlEll5jZN2ZpmxnUfdCCyjn0+yzRnta51TNN9T41Sey3sT+G3/ANLBmyw9D/dM2PebySZs7Axrrkt1TXkSJFlXyDj3wKGBqhN5WaZwIV8LItnKaO7udSt/GiZzOacYTcz9E8kbt77vOgW52Zs3OPMTqjsbS39QunxnjncJ/ZZquPvoFvtodniIPdRtvsmthjllRPh5srxq4UUTaH7SC/TduT9rzVbq4TmhEj01kdeG+FvCOJQwPAHeFvd2M/uix1it1skBsvmNlvNrimI72Fk+FCZeo+iyRXh3tLRWTYEJjc2shqmhsWIwyrlcmR/xGaR9Q8wRjJZTxduOeuBy30W/jvDnXp7+UI74uGM+DupG/wADcPfEO4JcNcZ+fafhH//EACkQAQACAQQCAgICAgMBAAAAAAEAESEQMUFRIGFxgTCRofDR4UCxwfH/2gAIAQEAAT8huXLl6Lly5ei5cuXLly5cuXAgCpJhQr5dRuURQvmz69RRO3MAgkv8K1DLD8Ny5cuXLly9Fy5ei9Fy5cuXLlgKW4tT3dlj7g7HsjpZcvU8VB+IBei9S5ei5cvwuXLl63LiM8d9Rrbpd0sAU4zxM5o8nDBgwdL8FxMm/wAZgvMy0XLly5cuXrcuXL/DdYhh3EF2RltuJUDCHis1Bj8bHaCDLly5cvW5cuXL0PwuZhhznDG0EEGENVRLsy6Wx0FHUwRXr8IqsmFChjwuX4X+OpUqVKDdaDoNXYgVNiA4pE2vMZtbYgGoer/A0ggwAzmHjfkaHhXgiPrFdT0wg9CPSMEdZSUg0ij2INYhRF5KOSIprYQFys88RyThhA/iIaGgSopPjKgd5WV6lIyaIJxD6pUALZldtkDBSIrc6CjcbOMHlarszPKSWhckIEuXL0X4QkkEBKdxPEtgOYVMSk+Ey0Ldz5S0t3HtlTJPYiKIoajuZFRBWAGWYm6XC5kMnifCpdlSmEN4hC3ofPeSTQ5jwjcmUTHUVlzAQIeK0Q2tpUoXMkHdpbwTGRmVpQzbbAq2Tjxf4olBbx7aLZrtKR45cuXqj4WmCoXgEZzAOIRQQ9JlPZprKT5xmgwAYlW5AsSyO7Ee1ccN4KrG8uXQ8ELIxwYhseD34OpNYG+yZcRMpzfCtQgHATliklcBLN4GwlBPQlm8CQNTVUuHlzqh4lJtNgJYY5ynKyxPUTetGK4E9lFytv7nOXjtL12iA3ExEEZg4203HzF94GyGnUWxTqDNVAQL4w4CdCDYBpcpxmWbaN4t2l+0SsOIJgHghKZn3IYlGcvTCGT3x0hRzwxE4f5JeggrIH2ENnYaqUgQSgj7y6G0FSqLiwQWyYEfOAG0WoHwQBoglrYhZtXAHHjSVzPkNEO5HefqWNCnwsQUFr/3GkqG1rBbCi5rhhDlAXp7JsJQchNiJgGSox1ZxGBygQlbSm6DcKZUlKdt4O1gKVqgEaY5l7cGlloQ75fK40JnqXLly4AzCzh4YCU7jbY3TLKyI8rrNv34jku+zoZEsozQp1OpOQobR8Q3vesRI4WDcKTTQj4YXCMClEAaxH7p85DTkD0gQ88gOYKDyQ8TGa54lu4fiJvV3Cyv2IvoAq9xZze4z+psO0kEVNl1oCBHPD/mWMKNFJVhAIbQzMb/AH1MNr8ktjQIJwyozGXSbRzq/cw51DPB69w5EMB+kj11FpYCJQyrKgrasl5rnwQSXox8XokOntFwtGX3Crmpj+Ratp6MmE9rgStKhCVMVZN5YCC0qI5cELPRnN/LvRKrZExux2mxL8QbpL6hdx2ktK5qdd/MTkOBbfuoqlVufcwrg2PhGi/TnqCGuFwXoJdyqw4rxoowcSdxVfnofiDbYeMMxihHIjFpafHWsCUtcOsAkGmc7nRobc2/AgQIQFO256mFljgJxv8AU2VMwYraM56mNN3ErSKIOKUVszyvtgv64/n/AFFnWYtvyfabqhg3TglN9zXkv/qUUyLtf+sZvep/kmLwL+vzK1RtY76NXuzRUXSoSDYdekuDRNPLyxBkK2eEZV/4Jnl9zFJUqOyDPKDsCm5cAIZ03IbaOz4BCBCCJYMM/wDbEqG06ZvjkbV3mDk2NqYuSn2UIjsRVCHzwYO2JSLqNf8AqGqO6H4+417oijYiwXBmi9Ym/b22n9sYhX8rvbLFKVSsfJBLzEKvlctBq0e/+JTiH/O8pcfy2/v8Qzxf9B0RPAogFI5vUZSYNzng+pZtvp+4G0LiOWRWIPqNqOWAsIRZZbG9B9Tf2qgK1zbR28UQlQaWD5bYFFQn0GIpR/2UGn6nbuDdI4gKr9x8tddPcNGp4R9upxoEwCpkYXR65nPWVyxpc9FNqtsxc82OvlhHAzB/+olRll/GWK6wR/b1Njf/ACPMYrk69vn+9R9qGTxCFuKbwf5j2s7wsHMYxm8rcQdenrV3Afmg19Q7EcpY+4pFVkzRwkTUpdzmXJuJBWdd4aqlMTqMUGCQYJA4gVCu5xNz26b/AFSoF2fJBGPwgGbFU3lqUbm1woB8CN4Qtex9yoNhdY33ZROfwEzBjJYvbAXuCweipWPmPceq8wd/6hlNhZgCA19Qd6mV5KPLl/8AIWBilcQF3LjPojBagWU+vojItorjGwgAAUEywFT/AF1HXPDuZviC1VNW/KNbFWKjRGDcyzuGXrwPAk9p84aFK3m8GYF3CVZxHJt2kCzixDdpiHcGZ7GcUyjZ/cDlTL8qLdg0phgmXlS2OS40DmOLpoE2AgyX0e46oHeyO2I4FXRylCBmXHAisCd3CszgvOfRAZqwDiDlB2JfcWhGXzAbstZLgaAt7g5g4dIVY2CVbotxCDEExGEubwD4pR50WDgoJ0ET6FF/bSo+KBtSkrEGJ1DT1CGS9aslZT3KtsLF1osNXzzA8s6SVQAN2h9cz6ExRv8AxSYCkOsB+J1N0D9SicOWRXENNcmBfiXCs93Khtrv1dECskrLGzOEy3S9Otbp6gH2gQWz1MhrmfvGhBdRzuPL9aVMStM9TE404XKg2jFy7mXGNP5ITmtVvEqjRn8UNHRFC9z1+Nbsh9LqPzN6mo/cM678wIl7A8KCuX8EV+OrgCVKlpAxoeuerRDS7O2RqP0jqhKY73+tagvuD3CDsgC4M4/Bd/8ABBAIEqGmJbuNQXGouGhu8dnx3U2VzY8blw8rl6rL0uXLuNf/2gAMAwEAAgADAAAAEGGANFPNAGOGHGDPHPHMNPPPPEPIOJOKDCDJNLPCPMJPMIAKBBBINOAEGFFCEKIBEHJAAAMAPGFGLAKMIBKAMDEIDKLPHDBDPKELIEIOCIHFJAKEKHAAMABLIMNJKOJEMOCHBMBDNBBHNJAPECBHPIEICIAFJKLPNEOJJKDLAMEKBADFADMGKCJJLMIPGJBLNJRXcfgzRJJNOJBMKAHIKAAJPOw8oErwvy27KGFJEBKOLGGVucH1+IR2dYuiOvMMBHFGGAJtC741UxgrhjujppJKNNNENBgqrhnzaDfL3ip6yBHGGPCHMtilquU5qoqgtvS//8QAJxEBAAICAAQGAgMAAAAAAAAAAQARITFBUWFxMECBobHRcOGRwfD/2gAIAQMBAT8Q/ICu8BtlQX6H2xTgo+IZp1GGtjGWwiJvyFAOMaltBvvyjBfKzXsShFHE7/zCy8Vg78e8omx7H7hDzZfSN0pvXQiQsOuhzgA7mCWD3Y7bDxLvdwgFps9e8dgjOKlAuvJXgTAivgI05hjM2/CHkRo/uKhcsv1GdcovY5wgCk+r1lrvxjGYCre9xyG5Wo036ysuXF4RKbqb4HaWFtxgT6I4LFfx5Za3z3//xAAgEQADAAICAgMBAAAAAAAAAAAAAREhMUBBEDBRYXCB/9oACAECAQE/EP0Cb7MM0TSGYRPbG0lWJ1VcFuCbz2FVz0SsMtNRGshMtFKm89CEqYpUTqvsR4Igr2NQlCq34F/YpuCzLopRllaKpoyyJ4niepqjBq3SmhEnSIFNC0JHhpGZeJCCXQnN/8QAKBABAAICAgICAwACAwEBAAAAAQARITFBURBhcYEgkaGxwTDR4fDx/9oACAEBAAE/EPr4nlM6fmtWGPiYeTKXMAPSRGfMh9M5I8N8kvIXKu/+nUtFu0YzFiWSkGXmCMuXBh4oQPrgo/4fnPnNZ85858584+8t427g4WZjNITrDxkGUL0SkY7dYvq6fcApXiHp7IptF6eB+ZtQqiEHtBuD4E58utErNfnXk2HD1KeLl+LV8PlLuDLZa/Aki4MIvBkW0NrslZWb6T2Qu9BBQfuG0XiNnEFya8gMKQhAzCIDe0MNQ/E3+CYuCBFmvKTh4+sv4DZL8LQgHfghB8XLPA0dYE1P9wQX9sMK9PtR4lc0hCEJbXKaP5VK/BOY8QYOyHixhby14GEIbQwl+BuBCEIyowURqICVaBllcnWqYEjmaPEy8EsGWF74iETAZik2pM6Y4RG7ZIf8BFKTIwQyk2MMVWQfA14W7hnxePAhiGYYhmAwMQJUrwYt4CAFvMHxPHiTRGmGVANEWdKhOMR0SrVywG7AnUc0jOwglb81+FDUQGkcxdS0yXFfPjTBnEES8eBgwcS6ymCEBgVOECVMG0nYIGhM4TjbiL2CMrEXIlDMVKssAKLYIXZHM2ucp5+oWeeS4ipUQA/cJAeJSXD8wYRNJDwwPDl3xDuV6WouAt2QfNy5d4gy4YismMKggTBKQXOZbiDhVEXKA8Qq0jqqWDUzXKDjwLVoG1LEBVVGeAC2AQBtzheWXjVMXCooR+ZWcQUFE5IL2CtynED8Kj0Y9E4hFomE1G4WvkiMO58oV3E3dykCM2hNeyFzA5nYnpSvKJS5MFZYNFLAWggjkJVzfxL8Wl4QqD7SWwIg7p0wDFtYNsgLyEdF3hm8RZZaCg3LG/gUwZRFKjAstH+IgHs/FVVRWYrHxjbESGkxEtlpOmAcjPfGceZ8mV7j7wG7mXcDuALaSx2M2sEatFweeCVNWvqZIKIbDZhYgHEGZiWdy/ZBxLBjr9VwJR2ECgSlmyaHKVGImYxP3BCC0h/mbIqo6dWS5YUzwlYm9fgd3lr/AFKX4nEbIMncwOrhy1qkmwbMRXcVW4214LuXYLuJSIwMsbtEUOlCvcr5ly0yhR+JUVAGjE4DOIVw4qJduC+VYdzCzbK9oQbncHCEJ/0OYu6emEp3KYKu6iJKvmX1YEQAVcXadNRqcyS/1BLq9Ex/D4PwDGZ08jDcaGs8w0HAuAMWshEo5TIvXUcA3iGfLIgpSW6mRHzAMFsGiioA2nWI5GTAAgC2ptVz3DdVOKgGiB68CFRqGsYXdBKm0F9xPnZ0zQwvfMVToqR1VuT0TRpvJAKjK0u/sE9uv+IkxNYGyWLw3aEpLiXLDhQtrZBwkSs8Sy4cSyOiBFctx9wsNaZWCr7hGVnqK8SxsjxASshA6MoRaUR2gSAzl7gkbtNscFfUAYAhEG0Jlqy9Q4h8ylyEH5wsmhmVWiIaWEOolpafcHG/G4iAibL/AMcJkrAe5sweIkEcjFP0L3WIGJr0S+hj7H8buBrfjN9BHJuhyyv3ZYl0QiDCAs5Kg2iH9gDCmAEW2RnNBs6ge2Je2OJ3BgFRcjfEQ1HUwAqAbZmdRpCBUByy7oO2ZwL+Q3AIECyEGpiRlqbzbcCoDgYJf2NTMD+TDwlk+NMkOn/UBObiLhAq3ALYZyFeO+YhuKpWoHbDnT1Q/rK63TyTnMspBphGQunuWBgyM1GMX5laxTiD8gjUfRdJmICyYzDNpRdC4IYAoIBty8EZUfBOtQ6jK0RRZXqCvjwoWHuc8lQK8j4AitBK2BDVwEp3KdwHcq37SiTKGA3h5inCA1eyimX6nPMRyoRTIo2X9Q1rAn9mEVDKhMYv6JXTVVAIJYlIxaRqAavcF2I72cVDYQ4fUQbkBwjvUxmWka0ZRLFGOYZBELaDmpyqIIBgjNan84JSEAC1oiXsX8gxLiRZIssWnxOiCvwrHnGVsV7xuYRZHKE9paEIzBAOfrqJ5Yr7pPLux3f+puSNRl8EuHWbldsQQ0IzMRE2/UOsBm+GacV4HmasXDlMM7oxGgydIDvLJ0w6lNHsNTLiNESsSk4HB3cMK6tHwJ3KCNK+Y+qH4Yoq4iPY6OoI0FcErBy6NnAe2GZ5Wyjo9n+yxR4FNjS+rjdNsFheSuQ7gYC8AHbMzNe4epTYcquBfMqI1M6xr1HU2i8n3Dc5Ot/JKfKBddRTiXNJGFXIGyv/ABFBtgARzcvcBAS8ewgkHs8KhhBBfEITb6wf5gENJi4QviGFEaPkYLDQfqMYAH/ggehXPYwtPwTMGlUU3BdZ2moXyxdbU1AQBZEY0O1eLcS9+73jRZa2wbYFlS3G88Ep2qrdCr9wE9e6i7P/AMriOot0oR9i8dxWgJq2wFTTuBDjf912fRFL38b6u+UIRo2QaevmIzKgL+zcV4lk9EvzAOklGAgbKibImOiAIAlLMUshK7A1FypU/UV5r8hZA9TFrw2YamdrY9+5WzUz2TKKXjECW6YGpZ4B38S1TlpyzRGaHb3OyukITrPtnuiCUDq4j2/9XD4V0RCDDB2Mx9D+xHSJGx/pCerX20nPL8xabj1ArQfTn3C/P2PtVz1EKx8blrn5P6IvE0hwAFN+w/uGnTdwEpnoXMt6x/X9SqZz9Da5Ucy0FFhdwGXd/wC4Q3X3sraOeghxy0tP6R7og4Ncvh4gENugB9U8448Ux6pDVg0p2RAshEWD2RhwWxZYxxKnAJr+PBv4ocPC+JmKGUOYFBKkeYkZANWruXznPAfTL2w4MB+pY/vB+0SISPIWW+/U1oOPD1ErvE+YAqe6Gywv1x9zN8zIHFLoVFIeMZvtdK5lFhMQmxXBv3BSrpUFKH2Qj3HdBbVXB1FSkFp1BynuY0P1h0AEivWZtR34H9mEYU+sfh/7CIqRA27985+AmEreAvnPvP8ABH37bWsq+sXysEICwChzXMt6LdQWz/K4gauUUU4TQXPtjUofymT74DialA3pLIPqWXJzwaJjAtPot2W5fqGWXZQ+VoBuJDwDUdlHw/yUAlQZHLBh8eMEwUfl8VB6hIYZbqNpYEKFR9YQgGjHgB0WkqZaGBb6dMAXL0Znoeu5imo45gE6q10QY4uxpJu9AY/9i45vtC+FvtjBgepyzjl+Zj5SjZjb6jZrnNUaC8GY9wNNWLL9voiYuYAuyWZF0Sw4ytOpRi24aiFunpfpeDcQ8ucMJhTrGH2yxIRku7/8iWpFpOtz4FfodzYOHYstftL+CFjku+RDlXEP+m9g0I0Vv5j2c0qcr6C/tYBJSlYfI5WO1aVQvgR41S7l2C83oOiC38UzoZguPgdMG3l3+ow7mgB7Y8MF72Zrx9ChoevGYOKSCwT1FQe6lDctBdInEadP3GhPRCL7UVhRWUKObRadf9mIhV8QZrVfUt1Hag7oY1BQK/Spx6mgglQIsSKVIcq9EAkDQpln/sGCOXG/e2a4UrwNVm+iLbFm4MWvcVgxH5Zr4NSqODod79D+xaXUXzAOl5+alb/Griwgcu79w+KvFZ+vQ9EeXAG54X71+4OT6jAdG9cQe3q0img+gqLqH9B/6DDbCoAwEVygU1bb9IgvslIGUF5ozMJwhpfYwqfqI2GxSKdTOEFtk4JBtCO5ijEKZUf2sAA8mOWCcoJCv6ncyu7iLeAsW3yssQYpHA2tWdxYGWrljepTTCuIhu7A3UYG7boF9y2DPZCVvNkM+ofw4DCOBesQHBz9xG2WaB6Z3+NhWi+oWSJKHVb64jXNyYXF/W4OBS0KZQnJ2vU7jF/lqO81HQaxWnJ8wADKHJCp87fmM3ysEOC9AdEJiOf5jbfbLyyFrbs55eYHpj2CXb2vcfSYJOmGhVRLAjA3u73bHx0L8e9Oa59y51VZcQHg39TBrjcc7gGkzQi+5mDnuDxDLWYJbWw9IawgjphjuUNkdF6MwLVyg3EKbvWPUBmZvqMcQbxm2iCpGCHQQ6DCQATekGYZj3NsIRgDTmEDMTkCYcFPplen9kUxH4YRWF8JLIp5xRtgoq8EvQKZqx2Qi3IH+GMo9y3TN5Q9X16KlwEEC0GegMzCX0Dp5O8wainsMDCEDGALHUDlS/OS3E3L4IsYxwJj+ENZc+FxO3ROPAL26lXscseGyIv8sV5jIw5lO7nRBXkmAxMzcqGgrCycwSd7KIvhNZgVKxUuaRL+x5AgNkuaR6PZAhDwoblNbsmPxKpknoxE1MMv6RRvEMFaLVzXVwNYiTQ9Zwxfq5XfgGpbkvUFFRzIxiMbBzAUHhUTl4jA8W7EC7QsP7TLqVAVMpiaoZTsqI1toEqWIqtJ6YQJQ71DAJzNQLgUfhMcz/yINw8HReglOO3c4m4HlB2ShwTWoHPi4Gb80HBKL5/fhIzB8FSkRUoM8kEAcQxMH6jVf7TLmB6nrlS32CiBKiCuNUKrEIzCxjLrvL14IRkRQ0nErj5ZNsIhTgjtiDiVDUNH4KG4C1Q1Dwb/AA5iQ1D8KJUNTqQxghXATSGpwYln1DUNQFTFS1XE0hAVbNMRTlqHl1KSCmtkxLquYkaqXOoa8KuKqAgFS4eA3LXLQjHDFQXRLiovOoLVQeob8f/Z"/>
          <p:cNvSpPr>
            <a:spLocks noChangeAspect="1" noChangeArrowheads="1"/>
          </p:cNvSpPr>
          <p:nvPr/>
        </p:nvSpPr>
        <p:spPr bwMode="auto">
          <a:xfrm>
            <a:off x="385763" y="-14288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650" name="AutoShape 2" descr="http://img0.imgtn.bdimg.com/it/u=2702676994,2639808456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652" name="AutoShape 4" descr="http://img1.imgtn.bdimg.com/it/u=2702676994,2639808456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520" y="1124744"/>
            <a:ext cx="8892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供给侧结构性改革，就是从提高供给质量出发，用改革的办法推进结构调整，矫正要素配置扭曲，扩大有效供给，提高供给结构对需求变化的适应性和灵活性，提高全要素生产率，更好满足广大人民群众的需要，促进经济社会持续健康发展。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254980" name="Picture 4" descr="https://imgsa.baidu.com/baike/c0%3Dbaike92%2C5%2C5%2C92%2C30/sign=600c61a953b5c9ea76fe0bb1b450dd65/c8177f3e6709c93d24585955973df8dcd00054ed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15616" y="3140968"/>
            <a:ext cx="6591300" cy="280831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AutoShape 2" descr="data:image/jpeg;base64,/9j/4AAQSkZJRgABAQAAAQABAAD//gA+Q1JFQVRPUjogZ2QtanBlZyB2MS4wICh1c2luZyBJSkcgSlBFRyB2NjIpLCBkZWZhdWx0IHF1YWxpdHkK/9sAQwAIBgYHBgUIBwcHCQkICgwUDQwLCwwZEhMPFB0aHx4dGhwcICQuJyAiLCMcHCg3KSwwMTQ0NB8nOT04MjwuMzQy/9sAQwEJCQkMCwwYDQ0YMiEcITIyMjIyMjIyMjIyMjIyMjIyMjIyMjIyMjIyMjIyMjIyMjIyMjIyMjIyMjIyMjIyMjIy/8IAEQgA3AFtAwEiAAIRAQMRAf/EABsAAAEFAQEAAAAAAAAAAAAAAAIAAQMEBQYH/8QAGAEBAAMBAAAAAAAAAAAAAAAAAAECAwT/2gAMAwEAAhADEAAAAesUbkjAiRgQaBiRgYkUaJECJECJEDhODi4jt4zhbIQHUbnJdIW3jcMgcNM46Zx2QDSiYkkJJCSQkkY5YeuTNGiRRokQINRuG4INA4RRkE4OG4uEhRDznUscDbucOeyFk6ZKUZhkBidnGBzHdISSEnQzpCSR473XmHVHXPEQbgg0KCdkO4oJwIJxIJ2IdJxJ0MxMDznSI5TrQIklgmDMSHZ4gjfLK9vxnUPZHoXh0kJJCSR4WU9Y7zW8+7kspnHTOO4oJM4iFwyYxGJjOTjOzBMzgtKRWC4JVnKcGQnIk8o2JtedHPlX1jK7nzxz3UuX6gSSEkjyPN2ahm9LhseiHi6hMoGLD1UWlVRbKkRekomXizXNBVZCzJSMuKvOJzIjUqAInACaMRmiHA6CA86oeq5J5Wt3EN31fyj1ImSQkkeS27+ORRalYg6bnr5rKNBJkMnQxpDlNbK08kpXltSkEzuJyIFzcByIByYhkaUAiEeheYxB0uEL3Ca+OdP6X4z7MDYhgLqZHC5epTKc2NtlCvQkOltZMxtSZW6Qq1CQ3TlE72BpGQnMhiYQxaQFzcBycCKVxiJDqNw06I/IfYuGOARMF615X6UbIQSBXcu2cWriMvI6fHMTTz9givY3VFW9WlL9p2E8dgkIJApU4hRgm6E6QnZDsq4c8LkygYsNCgpqlY1MO9whyV23omJ6X5f6mNegug5mxGc0RONBaM463o5xLKxjWQmL4VbpNJUjNK3SmLNdcVXWLRpQZ9nWbmdiacnTT4GKd0jy5y0YKmiCAyTEYysRvIiOtfYrPJYM/n+yiPHvYZDIJUwSJHKkMg8jGLL1yOel0mIJZIysc9E0Z6V0slDCnl9PPny7aXRYe+rnZdjWTkz7uKjsPObuYvJp481dNboLuBpx6WJg7tdewZczpy7dvisyu3pax9q2DRyxzBOzjRyASM7HLyxyEhCYZgZVu0NAevZgGz79UztXOsF7kuspV2zQ7Tmq6a1K1nTSTOqW67j1QYE48+2nep1YfS4PR2piZvWU0V7VHvJzDiZKqS6vl+zmsliE78xRmAaSAQyCSRxkmYZpnmSGk9GQWhm6wAXSM6r0LGRfnnFTvViUjcAZkZ+b0SrepzPXkc7g+hU4vi8p6blrZvL9ZztN+/pFpacfDQS9FTq5r0DmemtgTE18YhMyJSiQzCg2CqcRYksEdmScGeSYqX6l0EJoSd3RDPFMOJogsxMTuziSiAsxyCToZiQIyMMJuct1KaLMTPNUJMJJCilQzuwEUhHLTzSkcxGIk5UvUrwoZ2CeKYUcoEiCQcJEQSkAcMFskSQ7s4yZpEzFBOyEkhOLiSQkyHSYdCEpGZ4f/8QAKhAAAQQBAwQCAwEBAAMAAAAAAQACAwQRBRASEyAhMSIwFDJAJCMVNEH/2gAIAQEAAQUC7M9ufrc0PbaqmtI1/FQv6Ton8HZ/tz2Z2z3yRtlZPXdA9pVd/iE5i+kofUHZWdsrO+fvmibMx9J7FNbEC0zUCHfSPrqWObMrP82p0Oq1uWupT9at3lD66ljg6KTm3+e5pjZVpjZYpe4oBelNqtaF1a7FaH0elRs5QOf6Mbjs9lajIYqWcmha/GswW4Zx34UbzG+pP1Gfy5WVlZKy5DkhleUXJqytVmZFSZX5tNbiGSuidp+sByByO0hFVJunJG/k3+HK8lcVxWFhYXFAb+yjhau500rS5jrI4w7aNa61ftmjwiNqVnwHZ7M7ZWVlZWVlZWVyXtAb5WV5WCuK4rCwjlDIXJO8ieq15sadLysyl8WERhaRYMNzthd1GPjwS1NJY6tPzbyWVlclyXJclyXJclzXVQJKBXJdRBxKCH0Dzu4YXHK4gK5SgsizQdXafK0uo+adj8jslZ0JiBIzii1Qv6cjH5WVlZWewLlhYLkG429oRoRhcdsrysFYWFxWER58rJWdn5ai8rKvNc6BaNP07Tmck1/neRgkZG4xPkauKwoHduFhYXtMiQbsI0G42ysFY7z4Td8bZBUlcFTanwkn1CSVqrv4TsdljgHBjy0722fCvJya5vEvdxQs4MNlpa2RpQGVxXFYwgC9NZhYwsZQbjbKwsb8lkrysLisLyT5XLswvS1FoZf2b7pS86fJPHNsMud7X/rweAD1I5XkviiLkPAATHlhjIe0+EGl5DcL0gMobeSsbZXlcVjtcU0YCwsEIO7NZ00lY2ijMkkX+cZQUzSFFIJI+RTwJGMgZwY8wzTtDrLfWcJvvCrnicdQ+kThNGdsoDfKx35Q8nsIyuXFZWVqtlkNIpg/yV/E7xybGeTQFhea7uK4Ap0Ktw9VkLSXhqsZjfJYbKw4KjGX+kThAZIWcJo3yM/Q8oeBlZXJclyR8hjyDlaxFYkswaZNKbMbY6Mf7xtJa1nB+FhOjDljeSPKkaGzBcWuQAAUZAPVQeHuWcJgQ2lmZBF1J7M9e/Y46bPYsMJwIpo52dgb8u+UIfIccrpFajXd0ateWewxnFrx477VbkGLGzWLgg5BrSOmE0PLml4QkTpWhs0supWLMwc2zLGVQkEtTUbZlNRsFGlVknt6ir1oVIKFo24PBQkjc/C4risLC4osyIm+OKwpGgoNaNj6b67sKaHgXDCYAVhcVKzIrOLg84DBxATnBrdSmkeW40ygz/LV06gxtbULJrFoNmOCq+4oJmR6w97Y47M/5ckcghhpXGVINNrc0NQrqK/DLDRu2rFraKzDM/Izu/8AXdn69wWMh0MbI4644fjuBImBdE54Di1zXdR4WVLMIYqleW5LLBLafPDaNipadHp8luK3PFBDeD6c3Tq6Qeeo23WpTjI8LpGSWNrIm6xY4RPHBn5sFCu13Jluxbqw6f8A5Im2T+Vp9o2q2zvW7PWw7BtL8nbe5CpmZUb+mV7VqX8yy6R87LFT8Ghp0xko231rjepSp16NUmKjJZs37nAV+ZK9NBDFpNfhHzfe1J75XznjRoaZpzTGXMjGp9WWxYtTTQU6ohqMjYzc7u9D1uO1h5WNmein/qYTxhd8XMEsMWkwsLGNjbqcE9md9Z8WnQaKxqn42Leo3Guio1hVrahIblu5FEySOoyzTig69rVLH49Wg2KjV1FzIoasL9Rt4wtTkNq5e6nUnnmoxxSF8Ad45Db/AO7O7OS5rmuououqqz8jki53FnLpkSFSRTFkNeTiyANdhNYBJxK+SyngSMrU4qoh0wttWXSMr0qVlosUSylLPPRbp1c1aTWWb8zKlbT22rRt2IGMjhkuxtdHWZEyjDLI6o11nU9sBFqDSF8lyXLLs78lyWUMoNKLDxqM/wCQYi34xj4YRGWx/rs/4v7MbE4WdvxYDM9geyTrxhmlmSSzUedRowy14CAVqrmvsxac2OL/AMZILm/vcoNXFcU7lkBBqa1BiDFw8Vm/8kfUX6bM8buGQw937O7sDKdnjU0x8dn6PZ2KaMoNQag1AIBYUHgbM8O2d4O7m5TXdjymjA/ixu4bBiDUGoDdnifZ3xdthDx2OaCvLUDlE4TfJ/mOwHc/xLs4eGfrs70312EBOJTfX8ud/wD/xAAiEQABAwQDAQADAAAAAAAAAAABAAIRAxIhMRNAQSIwM3D/2gAIAQMBAT8B/oFKndvStDsQrLnwuKZI0EASYCLSDB6IEmFjDVUJtx6psbkZXI0gyqFK36O05rTtftejSDRgSmsLjC4JJhEQYP5KTmtyUyrLo8QskulBp0PUYqPxoLkAAKqGfgepr4faAqr7Bb6qVOCCqpIbjXQ5HIPLRATKsbymViCT6qLm3ZOUYDkX2sk7KrODiI6znF2T3v/EACARAAICAgICAwAAAAAAAAAAAAABAhEhMRJAEDBRYXD/2gAIAQIBAT8B/QG6LNI5dT7EbKJOyzSOQ2cvbLI4mfGkUL5GsWJXkkyO+hxRQ4jiST8Vkiq61V3v/8QAOhAAAQIEAwYEBAQEBwAAAAAAAQACAxEhMRASQQQTICIyYTBAQlFQUnGBFCNysTNDkaFEYmOCwdHw/9oACAEBAAY/AvKFrhMFf6ZspFZfSbKfwsscKFZT06FZXItdoh8LyuXzDssjOpbqKb2PlR5jewxzi+DTrr5SXmS+FRydDe2nhZS6q/LPhZT8CiObeSmg706rkePBn8Cfmu6gCmCpkqbDJCHGv7qngS+A0FAghPHI48zeKeOU/ASWCckxhEnNviBo6nFlN8ZjxaePPhmp2d7hZpzGAeLN4pjpKnj28evkzLAN0cu6yuvwSKyOWYYy8Cir5CfDVTCLQyyy2GDXd0Dhkd/Xgz6hZTjRV4u3HXhthdXV8LccUD34IZ7Y5HdQxcp4FTNlIYzCqu2NfAr4VFXgdtUP/cMWt9ymwtMd43qCDhrgWlZNUWOXLjLArtjM41xp4M+KRxcHXfQDBxlZwqmfXhc0WNRjNt1mA52qbr4NcocUMkdcAMZnGZxlr4MvAyHAODS6GBSSm8ZG91u2t6Sggvrx5hdfXDmGNVVXxmcTEfYJ205sgZr7KLHiGcLv79k50YDL6Spmyzw3ZhwzPgZhcKeLgBUhNa1pvVAL6eBmaq8BWU/ZWV11WVQrFFxMmi5WVjTu26JmywobobR1AqHAYfyYf9ymlrcotJOgQekdbkY28zB1ZreNfk1+2Gb1HpCzFsiKFURYHtLhcT8CWIVAB4eaXKVMW4STwTKazpbo1T/nPRiu/jRunsPdTjMDnPrXRfhtnGVoFZKwg7OzqPug1s27M066rK2kOW7CL3GTQnRXdIoxqeBvA/3a6k1GY4kv6vunbZFmZVC5nFn6hJRIooGXmiJZoc6/5cXMY8FzdFKdfISKPKrkFTET+oUpNP0KrRWqLhT0GLojrBO2ovDZGhImhGMaFFa0ykDJb6JAJA6WiwRjbVOjjoucFsP5WirkQ5xa1lBCFJIw4e1uA7gIu2g0aaS1QgQuj91yWbyt7lTuGUHdyh7K285vPdNhNkJCgQgt6n/shs7Oo1ilMh7PKI65KDhqEd4YRzUBF06PEgvOb19k/anF16AarM6WYGVPINbiThmFwp+k37YiCw8g1/5Q2TYm/lihf7pwdEzOe4WTHvNqEpjPxLGtBmU50DI5w/dP2uJFdD1mFvA8lrbk+yLojpMFx7ov9cSjewXL+ln/AGp+mFbu5HaYnU+30Rexxaxmo0C3jw4u0mFP/ERhf2W+jNnOwKEyGiwU3tLYLLFNgQ8rw75AU2G5onquRoA7eQcfbhKDm/cL6IszZc2qq5zgsrGgDsocOGzkGui/DwKutNTjPzdghBgsO5h/IE3ZoIcPcESQb6jVyZskOwPMjDgVc1vO75QmRIAlEll5jZN2ZpmxnUfdCCyjn0+yzRnta51TNN9T41Sey3sT+G3/ANLBmyw9D/dM2PebySZs7Axrrkt1TXkSJFlXyDj3wKGBqhN5WaZwIV8LItnKaO7udSt/GiZzOacYTcz9E8kbt77vOgW52Zs3OPMTqjsbS39QunxnjncJ/ZZquPvoFvtodniIPdRtvsmthjllRPh5srxq4UUTaH7SC/TduT9rzVbq4TmhEj01kdeG+FvCOJQwPAHeFvd2M/uix1it1skBsvmNlvNrimI72Fk+FCZeo+iyRXh3tLRWTYEJjc2shqmhsWIwyrlcmR/xGaR9Q8wRjJZTxduOeuBy30W/jvDnXp7+UI74uGM+DupG/wADcPfEO4JcNcZ+fafhH//EACkQAQACAQQCAgICAgMBAAAAAAEAESEQMUFRIGFxgTCRofDR4UCxwfH/2gAIAQEAAT8huXLl6Lly5ei5cuXLly5cuXAgCpJhQr5dRuURQvmz69RRO3MAgkv8K1DLD8Ny5cuXLly9Fy5ei9Fy5cuXLlgKW4tT3dlj7g7HsjpZcvU8VB+IBei9S5ei5cvwuXLl63LiM8d9Rrbpd0sAU4zxM5o8nDBgwdL8FxMm/wAZgvMy0XLly5cuXrcuXL/DdYhh3EF2RltuJUDCHis1Bj8bHaCDLly5cvW5cuXL0PwuZhhznDG0EEGENVRLsy6Wx0FHUwRXr8IqsmFChjwuX4X+OpUqVKDdaDoNXYgVNiA4pE2vMZtbYgGoer/A0ggwAzmHjfkaHhXgiPrFdT0wg9CPSMEdZSUg0ij2INYhRF5KOSIprYQFys88RyThhA/iIaGgSopPjKgd5WV6lIyaIJxD6pUALZldtkDBSIrc6CjcbOMHlarszPKSWhckIEuXL0X4QkkEBKdxPEtgOYVMSk+Ey0Ldz5S0t3HtlTJPYiKIoajuZFRBWAGWYm6XC5kMnifCpdlSmEN4hC3ofPeSTQ5jwjcmUTHUVlzAQIeK0Q2tpUoXMkHdpbwTGRmVpQzbbAq2Tjxf4olBbx7aLZrtKR45cuXqj4WmCoXgEZzAOIRQQ9JlPZprKT5xmgwAYlW5AsSyO7Ee1ccN4KrG8uXQ8ELIxwYhseD34OpNYG+yZcRMpzfCtQgHATliklcBLN4GwlBPQlm8CQNTVUuHlzqh4lJtNgJYY5ynKyxPUTetGK4E9lFytv7nOXjtL12iA3ExEEZg4203HzF94GyGnUWxTqDNVAQL4w4CdCDYBpcpxmWbaN4t2l+0SsOIJgHghKZn3IYlGcvTCGT3x0hRzwxE4f5JeggrIH2ENnYaqUgQSgj7y6G0FSqLiwQWyYEfOAG0WoHwQBoglrYhZtXAHHjSVzPkNEO5HefqWNCnwsQUFr/3GkqG1rBbCi5rhhDlAXp7JsJQchNiJgGSox1ZxGBygQlbSm6DcKZUlKdt4O1gKVqgEaY5l7cGlloQ75fK40JnqXLly4AzCzh4YCU7jbY3TLKyI8rrNv34jku+zoZEsozQp1OpOQobR8Q3vesRI4WDcKTTQj4YXCMClEAaxH7p85DTkD0gQ88gOYKDyQ8TGa54lu4fiJvV3Cyv2IvoAq9xZze4z+psO0kEVNl1oCBHPD/mWMKNFJVhAIbQzMb/AH1MNr8ktjQIJwyozGXSbRzq/cw51DPB69w5EMB+kj11FpYCJQyrKgrasl5rnwQSXox8XokOntFwtGX3Crmpj+Ratp6MmE9rgStKhCVMVZN5YCC0qI5cELPRnN/LvRKrZExux2mxL8QbpL6hdx2ktK5qdd/MTkOBbfuoqlVufcwrg2PhGi/TnqCGuFwXoJdyqw4rxoowcSdxVfnofiDbYeMMxihHIjFpafHWsCUtcOsAkGmc7nRobc2/AgQIQFO256mFljgJxv8AU2VMwYraM56mNN3ErSKIOKUVszyvtgv64/n/AFFnWYtvyfabqhg3TglN9zXkv/qUUyLtf+sZvep/kmLwL+vzK1RtY76NXuzRUXSoSDYdekuDRNPLyxBkK2eEZV/4Jnl9zFJUqOyDPKDsCm5cAIZ03IbaOz4BCBCCJYMM/wDbEqG06ZvjkbV3mDk2NqYuSn2UIjsRVCHzwYO2JSLqNf8AqGqO6H4+417oijYiwXBmi9Ym/b22n9sYhX8rvbLFKVSsfJBLzEKvlctBq0e/+JTiH/O8pcfy2/v8Qzxf9B0RPAogFI5vUZSYNzng+pZtvp+4G0LiOWRWIPqNqOWAsIRZZbG9B9Tf2qgK1zbR28UQlQaWD5bYFFQn0GIpR/2UGn6nbuDdI4gKr9x8tddPcNGp4R9upxoEwCpkYXR65nPWVyxpc9FNqtsxc82OvlhHAzB/+olRll/GWK6wR/b1Njf/ACPMYrk69vn+9R9qGTxCFuKbwf5j2s7wsHMYxm8rcQdenrV3Afmg19Q7EcpY+4pFVkzRwkTUpdzmXJuJBWdd4aqlMTqMUGCQYJA4gVCu5xNz26b/AFSoF2fJBGPwgGbFU3lqUbm1woB8CN4Qtex9yoNhdY33ZROfwEzBjJYvbAXuCweipWPmPceq8wd/6hlNhZgCA19Qd6mV5KPLl/8AIWBilcQF3LjPojBagWU+vojItorjGwgAAUEywFT/AF1HXPDuZviC1VNW/KNbFWKjRGDcyzuGXrwPAk9p84aFK3m8GYF3CVZxHJt2kCzixDdpiHcGZ7GcUyjZ/cDlTL8qLdg0phgmXlS2OS40DmOLpoE2AgyX0e46oHeyO2I4FXRylCBmXHAisCd3CszgvOfRAZqwDiDlB2JfcWhGXzAbstZLgaAt7g5g4dIVY2CVbotxCDEExGEubwD4pR50WDgoJ0ET6FF/bSo+KBtSkrEGJ1DT1CGS9aslZT3KtsLF1osNXzzA8s6SVQAN2h9cz6ExRv8AxSYCkOsB+J1N0D9SicOWRXENNcmBfiXCs93Khtrv1dECskrLGzOEy3S9Otbp6gH2gQWz1MhrmfvGhBdRzuPL9aVMStM9TE404XKg2jFy7mXGNP5ITmtVvEqjRn8UNHRFC9z1+Nbsh9LqPzN6mo/cM678wIl7A8KCuX8EV+OrgCVKlpAxoeuerRDS7O2RqP0jqhKY73+tagvuD3CDsgC4M4/Bd/8ABBAIEqGmJbuNQXGouGhu8dnx3U2VzY8blw8rl6rL0uXLuNf/2gAMAwEAAgADAAAAEGGANFPNAGOGHGDPHPHMNPPPPEPIOJOKDCDJNLPCPMJPMIAKBBBINOAEGFFCEKIBEHJAAAMAPGFGLAKMIBKAMDEIDKLPHDBDPKELIEIOCIHFJAKEKHAAMABLIMNJKOJEMOCHBMBDNBBHNJAPECBHPIEICIAFJKLPNEOJJKDLAMEKBADFADMGKCJJLMIPGJBLNJRXcfgzRJJNOJBMKAHIKAAJPOw8oErwvy27KGFJEBKOLGGVucH1+IR2dYuiOvMMBHFGGAJtC741UxgrhjujppJKNNNENBgqrhnzaDfL3ip6yBHGGPCHMtilquU5qoqgtvS//8QAJxEBAAICAAQGAgMAAAAAAAAAAQARITFBUWFxMECBobHRcOGRwfD/2gAIAQMBAT8Q/ICu8BtlQX6H2xTgo+IZp1GGtjGWwiJvyFAOMaltBvvyjBfKzXsShFHE7/zCy8Vg78e8omx7H7hDzZfSN0pvXQiQsOuhzgA7mCWD3Y7bDxLvdwgFps9e8dgjOKlAuvJXgTAivgI05hjM2/CHkRo/uKhcsv1GdcovY5wgCk+r1lrvxjGYCre9xyG5Wo036ysuXF4RKbqb4HaWFtxgT6I4LFfx5Za3z3//xAAgEQADAAICAgMBAAAAAAAAAAAAAREhMUBBEDBRYXCB/9oACAECAQE/EP0Cb7MM0TSGYRPbG0lWJ1VcFuCbz2FVz0SsMtNRGshMtFKm89CEqYpUTqvsR4Igr2NQlCq34F/YpuCzLopRllaKpoyyJ4niepqjBq3SmhEnSIFNC0JHhpGZeJCCXQnN/8QAKBABAAICAgICAwACAwEBAAAAAQARITFBURBhcYEgkaGxwTDR4fDx/9oACAEBAAE/EPr4nlM6fmtWGPiYeTKXMAPSRGfMh9M5I8N8kvIXKu/+nUtFu0YzFiWSkGXmCMuXBh4oQPrgo/4fnPnNZ85858584+8t427g4WZjNITrDxkGUL0SkY7dYvq6fcApXiHp7IptF6eB+ZtQqiEHtBuD4E58utErNfnXk2HD1KeLl+LV8PlLuDLZa/Aki4MIvBkW0NrslZWb6T2Qu9BBQfuG0XiNnEFya8gMKQhAzCIDe0MNQ/E3+CYuCBFmvKTh4+sv4DZL8LQgHfghB8XLPA0dYE1P9wQX9sMK9PtR4lc0hCEJbXKaP5VK/BOY8QYOyHixhby14GEIbQwl+BuBCEIyowURqICVaBllcnWqYEjmaPEy8EsGWF74iETAZik2pM6Y4RG7ZIf8BFKTIwQyk2MMVWQfA14W7hnxePAhiGYYhmAwMQJUrwYt4CAFvMHxPHiTRGmGVANEWdKhOMR0SrVywG7AnUc0jOwglb81+FDUQGkcxdS0yXFfPjTBnEES8eBgwcS6ymCEBgVOECVMG0nYIGhM4TjbiL2CMrEXIlDMVKssAKLYIXZHM2ucp5+oWeeS4ipUQA/cJAeJSXD8wYRNJDwwPDl3xDuV6WouAt2QfNy5d4gy4YismMKggTBKQXOZbiDhVEXKA8Qq0jqqWDUzXKDjwLVoG1LEBVVGeAC2AQBtzheWXjVMXCooR+ZWcQUFE5IL2CtynED8Kj0Y9E4hFomE1G4WvkiMO58oV3E3dykCM2hNeyFzA5nYnpSvKJS5MFZYNFLAWggjkJVzfxL8Wl4QqD7SWwIg7p0wDFtYNsgLyEdF3hm8RZZaCg3LG/gUwZRFKjAstH+IgHs/FVVRWYrHxjbESGkxEtlpOmAcjPfGceZ8mV7j7wG7mXcDuALaSx2M2sEatFweeCVNWvqZIKIbDZhYgHEGZiWdy/ZBxLBjr9VwJR2ECgSlmyaHKVGImYxP3BCC0h/mbIqo6dWS5YUzwlYm9fgd3lr/AFKX4nEbIMncwOrhy1qkmwbMRXcVW4214LuXYLuJSIwMsbtEUOlCvcr5ly0yhR+JUVAGjE4DOIVw4qJduC+VYdzCzbK9oQbncHCEJ/0OYu6emEp3KYKu6iJKvmX1YEQAVcXadNRqcyS/1BLq9Ex/D4PwDGZ08jDcaGs8w0HAuAMWshEo5TIvXUcA3iGfLIgpSW6mRHzAMFsGiioA2nWI5GTAAgC2ptVz3DdVOKgGiB68CFRqGsYXdBKm0F9xPnZ0zQwvfMVToqR1VuT0TRpvJAKjK0u/sE9uv+IkxNYGyWLw3aEpLiXLDhQtrZBwkSs8Sy4cSyOiBFctx9wsNaZWCr7hGVnqK8SxsjxASshA6MoRaUR2gSAzl7gkbtNscFfUAYAhEG0Jlqy9Q4h8ylyEH5wsmhmVWiIaWEOolpafcHG/G4iAibL/AMcJkrAe5sweIkEcjFP0L3WIGJr0S+hj7H8buBrfjN9BHJuhyyv3ZYl0QiDCAs5Kg2iH9gDCmAEW2RnNBs6ge2Je2OJ3BgFRcjfEQ1HUwAqAbZmdRpCBUByy7oO2ZwL+Q3AIECyEGpiRlqbzbcCoDgYJf2NTMD+TDwlk+NMkOn/UBObiLhAq3ALYZyFeO+YhuKpWoHbDnT1Q/rK63TyTnMspBphGQunuWBgyM1GMX5laxTiD8gjUfRdJmICyYzDNpRdC4IYAoIBty8EZUfBOtQ6jK0RRZXqCvjwoWHuc8lQK8j4AitBK2BDVwEp3KdwHcq37SiTKGA3h5inCA1eyimX6nPMRyoRTIo2X9Q1rAn9mEVDKhMYv6JXTVVAIJYlIxaRqAavcF2I72cVDYQ4fUQbkBwjvUxmWka0ZRLFGOYZBELaDmpyqIIBgjNan84JSEAC1oiXsX8gxLiRZIssWnxOiCvwrHnGVsV7xuYRZHKE9paEIzBAOfrqJ5Yr7pPLux3f+puSNRl8EuHWbldsQQ0IzMRE2/UOsBm+GacV4HmasXDlMM7oxGgydIDvLJ0w6lNHsNTLiNESsSk4HB3cMK6tHwJ3KCNK+Y+qH4Yoq4iPY6OoI0FcErBy6NnAe2GZ5Wyjo9n+yxR4FNjS+rjdNsFheSuQ7gYC8AHbMzNe4epTYcquBfMqI1M6xr1HU2i8n3Dc5Ot/JKfKBddRTiXNJGFXIGyv/ABFBtgARzcvcBAS8ewgkHs8KhhBBfEITb6wf5gENJi4QviGFEaPkYLDQfqMYAH/ggehXPYwtPwTMGlUU3BdZ2moXyxdbU1AQBZEY0O1eLcS9+73jRZa2wbYFlS3G88Ep2qrdCr9wE9e6i7P/AMriOot0oR9i8dxWgJq2wFTTuBDjf912fRFL38b6u+UIRo2QaevmIzKgL+zcV4lk9EvzAOklGAgbKibImOiAIAlLMUshK7A1FypU/UV5r8hZA9TFrw2YamdrY9+5WzUz2TKKXjECW6YGpZ4B38S1TlpyzRGaHb3OyukITrPtnuiCUDq4j2/9XD4V0RCDDB2Mx9D+xHSJGx/pCerX20nPL8xabj1ArQfTn3C/P2PtVz1EKx8blrn5P6IvE0hwAFN+w/uGnTdwEpnoXMt6x/X9SqZz9Da5Ucy0FFhdwGXd/wC4Q3X3sraOeghxy0tP6R7og4Ncvh4gENugB9U8448Ux6pDVg0p2RAshEWD2RhwWxZYxxKnAJr+PBv4ocPC+JmKGUOYFBKkeYkZANWruXznPAfTL2w4MB+pY/vB+0SISPIWW+/U1oOPD1ErvE+YAqe6Gywv1x9zN8zIHFLoVFIeMZvtdK5lFhMQmxXBv3BSrpUFKH2Qj3HdBbVXB1FSkFp1BynuY0P1h0AEivWZtR34H9mEYU+sfh/7CIqRA27985+AmEreAvnPvP8ABH37bWsq+sXysEICwChzXMt6LdQWz/K4gauUUU4TQXPtjUofymT74DialA3pLIPqWXJzwaJjAtPot2W5fqGWXZQ+VoBuJDwDUdlHw/yUAlQZHLBh8eMEwUfl8VB6hIYZbqNpYEKFR9YQgGjHgB0WkqZaGBb6dMAXL0Znoeu5imo45gE6q10QY4uxpJu9AY/9i45vtC+FvtjBgepyzjl+Zj5SjZjb6jZrnNUaC8GY9wNNWLL9voiYuYAuyWZF0Sw4ytOpRi24aiFunpfpeDcQ8ucMJhTrGH2yxIRku7/8iWpFpOtz4FfodzYOHYstftL+CFjku+RDlXEP+m9g0I0Vv5j2c0qcr6C/tYBJSlYfI5WO1aVQvgR41S7l2C83oOiC38UzoZguPgdMG3l3+ow7mgB7Y8MF72Zrx9ChoevGYOKSCwT1FQe6lDctBdInEadP3GhPRCL7UVhRWUKObRadf9mIhV8QZrVfUt1Hag7oY1BQK/Spx6mgglQIsSKVIcq9EAkDQpln/sGCOXG/e2a4UrwNVm+iLbFm4MWvcVgxH5Zr4NSqODod79D+xaXUXzAOl5+alb/Griwgcu79w+KvFZ+vQ9EeXAG54X71+4OT6jAdG9cQe3q0img+gqLqH9B/6DDbCoAwEVygU1bb9IgvslIGUF5ozMJwhpfYwqfqI2GxSKdTOEFtk4JBtCO5ijEKZUf2sAA8mOWCcoJCv6ncyu7iLeAsW3yssQYpHA2tWdxYGWrljepTTCuIhu7A3UYG7boF9y2DPZCVvNkM+ofw4DCOBesQHBz9xG2WaB6Z3+NhWi+oWSJKHVb64jXNyYXF/W4OBS0KZQnJ2vU7jF/lqO81HQaxWnJ8wADKHJCp87fmM3ysEOC9AdEJiOf5jbfbLyyFrbs55eYHpj2CXb2vcfSYJOmGhVRLAjA3u73bHx0L8e9Oa59y51VZcQHg39TBrjcc7gGkzQi+5mDnuDxDLWYJbWw9IawgjphjuUNkdF6MwLVyg3EKbvWPUBmZvqMcQbxm2iCpGCHQQ6DCQATekGYZj3NsIRgDTmEDMTkCYcFPplen9kUxH4YRWF8JLIp5xRtgoq8EvQKZqx2Qi3IH+GMo9y3TN5Q9X16KlwEEC0GegMzCX0Dp5O8wainsMDCEDGALHUDlS/OS3E3L4IsYxwJj+ENZc+FxO3ROPAL26lXscseGyIv8sV5jIw5lO7nRBXkmAxMzcqGgrCycwSd7KIvhNZgVKxUuaRL+x5AgNkuaR6PZAhDwoblNbsmPxKpknoxE1MMv6RRvEMFaLVzXVwNYiTQ9Zwxfq5XfgGpbkvUFFRzIxiMbBzAUHhUTl4jA8W7EC7QsP7TLqVAVMpiaoZTsqI1toEqWIqtJ6YQJQ71DAJzNQLgUfhMcz/yINw8HReglOO3c4m4HlB2ShwTWoHPi4Gb80HBKL5/fhIzB8FSkRUoM8kEAcQxMH6jVf7TLmB6nrlS32CiBKiCuNUKrEIzCxjLrvL14IRkRQ0nErj5ZNsIhTgjtiDiVDUNH4KG4C1Q1Dwb/AA5iQ1D8KJUNTqQxghXATSGpwYln1DUNQFTFS1XE0hAVbNMRTlqHl1KSCmtkxLquYkaqXOoa8KuKqAgFS4eA3LXLQjHDFQXRLiovOoLVQeob8f/Z"/>
          <p:cNvSpPr>
            <a:spLocks noChangeAspect="1" noChangeArrowheads="1"/>
          </p:cNvSpPr>
          <p:nvPr/>
        </p:nvSpPr>
        <p:spPr bwMode="auto">
          <a:xfrm>
            <a:off x="233363" y="-166688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2" name="AutoShape 4" descr="data:image/jpeg;base64,/9j/4AAQSkZJRgABAQAAAQABAAD//gA+Q1JFQVRPUjogZ2QtanBlZyB2MS4wICh1c2luZyBJSkcgSlBFRyB2NjIpLCBkZWZhdWx0IHF1YWxpdHkK/9sAQwAIBgYHBgUIBwcHCQkICgwUDQwLCwwZEhMPFB0aHx4dGhwcICQuJyAiLCMcHCg3KSwwMTQ0NB8nOT04MjwuMzQy/9sAQwEJCQkMCwwYDQ0YMiEcITIyMjIyMjIyMjIyMjIyMjIyMjIyMjIyMjIyMjIyMjIyMjIyMjIyMjIyMjIyMjIyMjIy/8IAEQgA3AFtAwEiAAIRAQMRAf/EABsAAAEFAQEAAAAAAAAAAAAAAAIAAQMEBQYH/8QAGAEBAAMBAAAAAAAAAAAAAAAAAAECAwT/2gAMAwEAAhADEAAAAesUbkjAiRgQaBiRgYkUaJECJECJEDhODi4jt4zhbIQHUbnJdIW3jcMgcNM46Zx2QDSiYkkJJCSQkkY5YeuTNGiRRokQINRuG4INA4RRkE4OG4uEhRDznUscDbucOeyFk6ZKUZhkBidnGBzHdISSEnQzpCSR473XmHVHXPEQbgg0KCdkO4oJwIJxIJ2IdJxJ0MxMDznSI5TrQIklgmDMSHZ4gjfLK9vxnUPZHoXh0kJJCSR4WU9Y7zW8+7kspnHTOO4oJM4iFwyYxGJjOTjOzBMzgtKRWC4JVnKcGQnIk8o2JtedHPlX1jK7nzxz3UuX6gSSEkjyPN2ahm9LhseiHi6hMoGLD1UWlVRbKkRekomXizXNBVZCzJSMuKvOJzIjUqAInACaMRmiHA6CA86oeq5J5Wt3EN31fyj1ImSQkkeS27+ORRalYg6bnr5rKNBJkMnQxpDlNbK08kpXltSkEzuJyIFzcByIByYhkaUAiEeheYxB0uEL3Ca+OdP6X4z7MDYhgLqZHC5epTKc2NtlCvQkOltZMxtSZW6Qq1CQ3TlE72BpGQnMhiYQxaQFzcBycCKVxiJDqNw06I/IfYuGOARMF615X6UbIQSBXcu2cWriMvI6fHMTTz9givY3VFW9WlL9p2E8dgkIJApU4hRgm6E6QnZDsq4c8LkygYsNCgpqlY1MO9whyV23omJ6X5f6mNegug5mxGc0RONBaM463o5xLKxjWQmL4VbpNJUjNK3SmLNdcVXWLRpQZ9nWbmdiacnTT4GKd0jy5y0YKmiCAyTEYysRvIiOtfYrPJYM/n+yiPHvYZDIJUwSJHKkMg8jGLL1yOel0mIJZIysc9E0Z6V0slDCnl9PPny7aXRYe+rnZdjWTkz7uKjsPObuYvJp481dNboLuBpx6WJg7tdewZczpy7dvisyu3pax9q2DRyxzBOzjRyASM7HLyxyEhCYZgZVu0NAevZgGz79UztXOsF7kuspV2zQ7Tmq6a1K1nTSTOqW67j1QYE48+2nep1YfS4PR2piZvWU0V7VHvJzDiZKqS6vl+zmsliE78xRmAaSAQyCSRxkmYZpnmSGk9GQWhm6wAXSM6r0LGRfnnFTvViUjcAZkZ+b0SrepzPXkc7g+hU4vi8p6blrZvL9ZztN+/pFpacfDQS9FTq5r0DmemtgTE18YhMyJSiQzCg2CqcRYksEdmScGeSYqX6l0EJoSd3RDPFMOJogsxMTuziSiAsxyCToZiQIyMMJuct1KaLMTPNUJMJJCilQzuwEUhHLTzSkcxGIk5UvUrwoZ2CeKYUcoEiCQcJEQSkAcMFskSQ7s4yZpEzFBOyEkhOLiSQkyHSYdCEpGZ4f/8QAKhAAAQQBAwQCAwEBAAMAAAAAAQACAwQRBRASEyAhMSIwFDJAJCMVNEH/2gAIAQEAAQUC7M9ufrc0PbaqmtI1/FQv6Ton8HZ/tz2Z2z3yRtlZPXdA9pVd/iE5i+kofUHZWdsrO+fvmibMx9J7FNbEC0zUCHfSPrqWObMrP82p0Oq1uWupT9at3lD66ljg6KTm3+e5pjZVpjZYpe4oBelNqtaF1a7FaH0elRs5QOf6Mbjs9lajIYqWcmha/GswW4Zx34UbzG+pP1Gfy5WVlZKy5DkhleUXJqytVmZFSZX5tNbiGSuidp+sByByO0hFVJunJG/k3+HK8lcVxWFhYXFAb+yjhau500rS5jrI4w7aNa61ftmjwiNqVnwHZ7M7ZWVlZWVlZWVyXtAb5WV5WCuK4rCwjlDIXJO8ieq15sadLysyl8WERhaRYMNzthd1GPjwS1NJY6tPzbyWVlclyXJclyXJclzXVQJKBXJdRBxKCH0Dzu4YXHK4gK5SgsizQdXafK0uo+adj8jslZ0JiBIzii1Qv6cjH5WVlZWewLlhYLkG429oRoRhcdsrysFYWFxWER58rJWdn5ai8rKvNc6BaNP07Tmck1/neRgkZG4xPkauKwoHduFhYXtMiQbsI0G42ysFY7z4Td8bZBUlcFTanwkn1CSVqrv4TsdljgHBjy0722fCvJya5vEvdxQs4MNlpa2RpQGVxXFYwgC9NZhYwsZQbjbKwsb8lkrysLisLyT5XLswvS1FoZf2b7pS86fJPHNsMud7X/rweAD1I5XkviiLkPAATHlhjIe0+EGl5DcL0gMobeSsbZXlcVjtcU0YCwsEIO7NZ00lY2ijMkkX+cZQUzSFFIJI+RTwJGMgZwY8wzTtDrLfWcJvvCrnicdQ+kThNGdsoDfKx35Q8nsIyuXFZWVqtlkNIpg/yV/E7xybGeTQFhea7uK4Ap0Ktw9VkLSXhqsZjfJYbKw4KjGX+kThAZIWcJo3yM/Q8oeBlZXJclyR8hjyDlaxFYkswaZNKbMbY6Mf7xtJa1nB+FhOjDljeSPKkaGzBcWuQAAUZAPVQeHuWcJgQ2lmZBF1J7M9e/Y46bPYsMJwIpo52dgb8u+UIfIccrpFajXd0ateWewxnFrx477VbkGLGzWLgg5BrSOmE0PLml4QkTpWhs0supWLMwc2zLGVQkEtTUbZlNRsFGlVknt6ir1oVIKFo24PBQkjc/C4risLC4osyIm+OKwpGgoNaNj6b67sKaHgXDCYAVhcVKzIrOLg84DBxATnBrdSmkeW40ygz/LV06gxtbULJrFoNmOCq+4oJmR6w97Y47M/5ckcghhpXGVINNrc0NQrqK/DLDRu2rFraKzDM/Izu/8AXdn69wWMh0MbI4644fjuBImBdE54Di1zXdR4WVLMIYqleW5LLBLafPDaNipadHp8luK3PFBDeD6c3Tq6Qeeo23WpTjI8LpGSWNrIm6xY4RPHBn5sFCu13Jluxbqw6f8A5Im2T+Vp9o2q2zvW7PWw7BtL8nbe5CpmZUb+mV7VqX8yy6R87LFT8Ghp0xko231rjepSp16NUmKjJZs37nAV+ZK9NBDFpNfhHzfe1J75XznjRoaZpzTGXMjGp9WWxYtTTQU6ohqMjYzc7u9D1uO1h5WNmein/qYTxhd8XMEsMWkwsLGNjbqcE9md9Z8WnQaKxqn42Leo3Guio1hVrahIblu5FEySOoyzTig69rVLH49Wg2KjV1FzIoasL9Rt4wtTkNq5e6nUnnmoxxSF8Ad45Db/AO7O7OS5rmuououqqz8jki53FnLpkSFSRTFkNeTiyANdhNYBJxK+SyngSMrU4qoh0wttWXSMr0qVlosUSylLPPRbp1c1aTWWb8zKlbT22rRt2IGMjhkuxtdHWZEyjDLI6o11nU9sBFqDSF8lyXLLs78lyWUMoNKLDxqM/wCQYi34xj4YRGWx/rs/4v7MbE4WdvxYDM9geyTrxhmlmSSzUedRowy14CAVqrmvsxac2OL/AMZILm/vcoNXFcU7lkBBqa1BiDFw8Vm/8kfUX6bM8buGQw937O7sDKdnjU0x8dn6PZ2KaMoNQag1AIBYUHgbM8O2d4O7m5TXdjymjA/ixu4bBiDUGoDdnifZ3xdthDx2OaCvLUDlE4TfJ/mOwHc/xLs4eGfrs70312EBOJTfX8ud/wD/xAAiEQABAwQDAQADAAAAAAAAAAABAAIRAxIhMRNAQSIwM3D/2gAIAQMBAT8B/oFKndvStDsQrLnwuKZI0EASYCLSDB6IEmFjDVUJtx6psbkZXI0gyqFK36O05rTtftejSDRgSmsLjC4JJhEQYP5KTmtyUyrLo8QskulBp0PUYqPxoLkAAKqGfgepr4faAqr7Bb6qVOCCqpIbjXQ5HIPLRATKsbymViCT6qLm3ZOUYDkX2sk7KrODiI6znF2T3v/EACARAAICAgICAwAAAAAAAAAAAAABAhEhMRJAEDBRYXD/2gAIAQIBAT8B/QG6LNI5dT7EbKJOyzSOQ2cvbLI4mfGkUL5GsWJXkkyO+hxRQ4jiST8Vkiq61V3v/8QAOhAAAQIEAwYEBAQEBwAAAAAAAQACAxEhMRASQQQTICIyYTBAQlFQUnGBFCNysTNDkaFEYmOCwdHw/9oACAEBAAY/AvKFrhMFf6ZspFZfSbKfwsscKFZT06FZXItdoh8LyuXzDssjOpbqKb2PlR5jewxzi+DTrr5SXmS+FRydDe2nhZS6q/LPhZT8CiObeSmg706rkePBn8Cfmu6gCmCpkqbDJCHGv7qngS+A0FAghPHI48zeKeOU/ASWCckxhEnNviBo6nFlN8ZjxaePPhmp2d7hZpzGAeLN4pjpKnj28evkzLAN0cu6yuvwSKyOWYYy8Cir5CfDVTCLQyyy2GDXd0Dhkd/Xgz6hZTjRV4u3HXhthdXV8LccUD34IZ7Y5HdQxcp4FTNlIYzCqu2NfAr4VFXgdtUP/cMWt9ymwtMd43qCDhrgWlZNUWOXLjLArtjM41xp4M+KRxcHXfQDBxlZwqmfXhc0WNRjNt1mA52qbr4NcocUMkdcAMZnGZxlr4MvAyHAODS6GBSSm8ZG91u2t6Sggvrx5hdfXDmGNVVXxmcTEfYJ205sgZr7KLHiGcLv79k50YDL6Spmyzw3ZhwzPgZhcKeLgBUhNa1pvVAL6eBmaq8BWU/ZWV11WVQrFFxMmi5WVjTu26JmywobobR1AqHAYfyYf9ymlrcotJOgQekdbkY28zB1ZreNfk1+2Gb1HpCzFsiKFURYHtLhcT8CWIVAB4eaXKVMW4STwTKazpbo1T/nPRiu/jRunsPdTjMDnPrXRfhtnGVoFZKwg7OzqPug1s27M066rK2kOW7CL3GTQnRXdIoxqeBvA/3a6k1GY4kv6vunbZFmZVC5nFn6hJRIooGXmiJZoc6/5cXMY8FzdFKdfISKPKrkFTET+oUpNP0KrRWqLhT0GLojrBO2ovDZGhImhGMaFFa0ykDJb6JAJA6WiwRjbVOjjoucFsP5WirkQ5xa1lBCFJIw4e1uA7gIu2g0aaS1QgQuj91yWbyt7lTuGUHdyh7K285vPdNhNkJCgQgt6n/shs7Oo1ilMh7PKI65KDhqEd4YRzUBF06PEgvOb19k/anF16AarM6WYGVPINbiThmFwp+k37YiCw8g1/5Q2TYm/lihf7pwdEzOe4WTHvNqEpjPxLGtBmU50DI5w/dP2uJFdD1mFvA8lrbk+yLojpMFx7ov9cSjewXL+ln/AGp+mFbu5HaYnU+30Rexxaxmo0C3jw4u0mFP/ERhf2W+jNnOwKEyGiwU3tLYLLFNgQ8rw75AU2G5onquRoA7eQcfbhKDm/cL6IszZc2qq5zgsrGgDsocOGzkGui/DwKutNTjPzdghBgsO5h/IE3ZoIcPcESQb6jVyZskOwPMjDgVc1vO75QmRIAlEll5jZN2ZpmxnUfdCCyjn0+yzRnta51TNN9T41Sey3sT+G3/ANLBmyw9D/dM2PebySZs7Axrrkt1TXkSJFlXyDj3wKGBqhN5WaZwIV8LItnKaO7udSt/GiZzOacYTcz9E8kbt77vOgW52Zs3OPMTqjsbS39QunxnjncJ/ZZquPvoFvtodniIPdRtvsmthjllRPh5srxq4UUTaH7SC/TduT9rzVbq4TmhEj01kdeG+FvCOJQwPAHeFvd2M/uix1it1skBsvmNlvNrimI72Fk+FCZeo+iyRXh3tLRWTYEJjc2shqmhsWIwyrlcmR/xGaR9Q8wRjJZTxduOeuBy30W/jvDnXp7+UI74uGM+DupG/wADcPfEO4JcNcZ+fafhH//EACkQAQACAQQCAgICAgMBAAAAAAEAESEQMUFRIGFxgTCRofDR4UCxwfH/2gAIAQEAAT8huXLl6Lly5ei5cuXLly5cuXAgCpJhQr5dRuURQvmz69RRO3MAgkv8K1DLD8Ny5cuXLly9Fy5ei9Fy5cuXLlgKW4tT3dlj7g7HsjpZcvU8VB+IBei9S5ei5cvwuXLl63LiM8d9Rrbpd0sAU4zxM5o8nDBgwdL8FxMm/wAZgvMy0XLly5cuXrcuXL/DdYhh3EF2RltuJUDCHis1Bj8bHaCDLly5cvW5cuXL0PwuZhhznDG0EEGENVRLsy6Wx0FHUwRXr8IqsmFChjwuX4X+OpUqVKDdaDoNXYgVNiA4pE2vMZtbYgGoer/A0ggwAzmHjfkaHhXgiPrFdT0wg9CPSMEdZSUg0ij2INYhRF5KOSIprYQFys88RyThhA/iIaGgSopPjKgd5WV6lIyaIJxD6pUALZldtkDBSIrc6CjcbOMHlarszPKSWhckIEuXL0X4QkkEBKdxPEtgOYVMSk+Ey0Ldz5S0t3HtlTJPYiKIoajuZFRBWAGWYm6XC5kMnifCpdlSmEN4hC3ofPeSTQ5jwjcmUTHUVlzAQIeK0Q2tpUoXMkHdpbwTGRmVpQzbbAq2Tjxf4olBbx7aLZrtKR45cuXqj4WmCoXgEZzAOIRQQ9JlPZprKT5xmgwAYlW5AsSyO7Ee1ccN4KrG8uXQ8ELIxwYhseD34OpNYG+yZcRMpzfCtQgHATliklcBLN4GwlBPQlm8CQNTVUuHlzqh4lJtNgJYY5ynKyxPUTetGK4E9lFytv7nOXjtL12iA3ExEEZg4203HzF94GyGnUWxTqDNVAQL4w4CdCDYBpcpxmWbaN4t2l+0SsOIJgHghKZn3IYlGcvTCGT3x0hRzwxE4f5JeggrIH2ENnYaqUgQSgj7y6G0FSqLiwQWyYEfOAG0WoHwQBoglrYhZtXAHHjSVzPkNEO5HefqWNCnwsQUFr/3GkqG1rBbCi5rhhDlAXp7JsJQchNiJgGSox1ZxGBygQlbSm6DcKZUlKdt4O1gKVqgEaY5l7cGlloQ75fK40JnqXLly4AzCzh4YCU7jbY3TLKyI8rrNv34jku+zoZEsozQp1OpOQobR8Q3vesRI4WDcKTTQj4YXCMClEAaxH7p85DTkD0gQ88gOYKDyQ8TGa54lu4fiJvV3Cyv2IvoAq9xZze4z+psO0kEVNl1oCBHPD/mWMKNFJVhAIbQzMb/AH1MNr8ktjQIJwyozGXSbRzq/cw51DPB69w5EMB+kj11FpYCJQyrKgrasl5rnwQSXox8XokOntFwtGX3Crmpj+Ratp6MmE9rgStKhCVMVZN5YCC0qI5cELPRnN/LvRKrZExux2mxL8QbpL6hdx2ktK5qdd/MTkOBbfuoqlVufcwrg2PhGi/TnqCGuFwXoJdyqw4rxoowcSdxVfnofiDbYeMMxihHIjFpafHWsCUtcOsAkGmc7nRobc2/AgQIQFO256mFljgJxv8AU2VMwYraM56mNN3ErSKIOKUVszyvtgv64/n/AFFnWYtvyfabqhg3TglN9zXkv/qUUyLtf+sZvep/kmLwL+vzK1RtY76NXuzRUXSoSDYdekuDRNPLyxBkK2eEZV/4Jnl9zFJUqOyDPKDsCm5cAIZ03IbaOz4BCBCCJYMM/wDbEqG06ZvjkbV3mDk2NqYuSn2UIjsRVCHzwYO2JSLqNf8AqGqO6H4+417oijYiwXBmi9Ym/b22n9sYhX8rvbLFKVSsfJBLzEKvlctBq0e/+JTiH/O8pcfy2/v8Qzxf9B0RPAogFI5vUZSYNzng+pZtvp+4G0LiOWRWIPqNqOWAsIRZZbG9B9Tf2qgK1zbR28UQlQaWD5bYFFQn0GIpR/2UGn6nbuDdI4gKr9x8tddPcNGp4R9upxoEwCpkYXR65nPWVyxpc9FNqtsxc82OvlhHAzB/+olRll/GWK6wR/b1Njf/ACPMYrk69vn+9R9qGTxCFuKbwf5j2s7wsHMYxm8rcQdenrV3Afmg19Q7EcpY+4pFVkzRwkTUpdzmXJuJBWdd4aqlMTqMUGCQYJA4gVCu5xNz26b/AFSoF2fJBGPwgGbFU3lqUbm1woB8CN4Qtex9yoNhdY33ZROfwEzBjJYvbAXuCweipWPmPceq8wd/6hlNhZgCA19Qd6mV5KPLl/8AIWBilcQF3LjPojBagWU+vojItorjGwgAAUEywFT/AF1HXPDuZviC1VNW/KNbFWKjRGDcyzuGXrwPAk9p84aFK3m8GYF3CVZxHJt2kCzixDdpiHcGZ7GcUyjZ/cDlTL8qLdg0phgmXlS2OS40DmOLpoE2AgyX0e46oHeyO2I4FXRylCBmXHAisCd3CszgvOfRAZqwDiDlB2JfcWhGXzAbstZLgaAt7g5g4dIVY2CVbotxCDEExGEubwD4pR50WDgoJ0ET6FF/bSo+KBtSkrEGJ1DT1CGS9aslZT3KtsLF1osNXzzA8s6SVQAN2h9cz6ExRv8AxSYCkOsB+J1N0D9SicOWRXENNcmBfiXCs93Khtrv1dECskrLGzOEy3S9Otbp6gH2gQWz1MhrmfvGhBdRzuPL9aVMStM9TE404XKg2jFy7mXGNP5ITmtVvEqjRn8UNHRFC9z1+Nbsh9LqPzN6mo/cM678wIl7A8KCuX8EV+OrgCVKlpAxoeuerRDS7O2RqP0jqhKY73+tagvuD3CDsgC4M4/Bd/8ABBAIEqGmJbuNQXGouGhu8dnx3U2VzY8blw8rl6rL0uXLuNf/2gAMAwEAAgADAAAAEGGANFPNAGOGHGDPHPHMNPPPPEPIOJOKDCDJNLPCPMJPMIAKBBBINOAEGFFCEKIBEHJAAAMAPGFGLAKMIBKAMDEIDKLPHDBDPKELIEIOCIHFJAKEKHAAMABLIMNJKOJEMOCHBMBDNBBHNJAPECBHPIEICIAFJKLPNEOJJKDLAMEKBADFADMGKCJJLMIPGJBLNJRXcfgzRJJNOJBMKAHIKAAJPOw8oErwvy27KGFJEBKOLGGVucH1+IR2dYuiOvMMBHFGGAJtC741UxgrhjujppJKNNNENBgqrhnzaDfL3ip6yBHGGPCHMtilquU5qoqgtvS//8QAJxEBAAICAAQGAgMAAAAAAAAAAQARITFBUWFxMECBobHRcOGRwfD/2gAIAQMBAT8Q/ICu8BtlQX6H2xTgo+IZp1GGtjGWwiJvyFAOMaltBvvyjBfKzXsShFHE7/zCy8Vg78e8omx7H7hDzZfSN0pvXQiQsOuhzgA7mCWD3Y7bDxLvdwgFps9e8dgjOKlAuvJXgTAivgI05hjM2/CHkRo/uKhcsv1GdcovY5wgCk+r1lrvxjGYCre9xyG5Wo036ysuXF4RKbqb4HaWFtxgT6I4LFfx5Za3z3//xAAgEQADAAICAgMBAAAAAAAAAAAAAREhMUBBEDBRYXCB/9oACAECAQE/EP0Cb7MM0TSGYRPbG0lWJ1VcFuCbz2FVz0SsMtNRGshMtFKm89CEqYpUTqvsR4Igr2NQlCq34F/YpuCzLopRllaKpoyyJ4niepqjBq3SmhEnSIFNC0JHhpGZeJCCXQnN/8QAKBABAAICAgICAwACAwEBAAAAAQARITFBURBhcYEgkaGxwTDR4fDx/9oACAEBAAE/EPr4nlM6fmtWGPiYeTKXMAPSRGfMh9M5I8N8kvIXKu/+nUtFu0YzFiWSkGXmCMuXBh4oQPrgo/4fnPnNZ85858584+8t427g4WZjNITrDxkGUL0SkY7dYvq6fcApXiHp7IptF6eB+ZtQqiEHtBuD4E58utErNfnXk2HD1KeLl+LV8PlLuDLZa/Aki4MIvBkW0NrslZWb6T2Qu9BBQfuG0XiNnEFya8gMKQhAzCIDe0MNQ/E3+CYuCBFmvKTh4+sv4DZL8LQgHfghB8XLPA0dYE1P9wQX9sMK9PtR4lc0hCEJbXKaP5VK/BOY8QYOyHixhby14GEIbQwl+BuBCEIyowURqICVaBllcnWqYEjmaPEy8EsGWF74iETAZik2pM6Y4RG7ZIf8BFKTIwQyk2MMVWQfA14W7hnxePAhiGYYhmAwMQJUrwYt4CAFvMHxPHiTRGmGVANEWdKhOMR0SrVywG7AnUc0jOwglb81+FDUQGkcxdS0yXFfPjTBnEES8eBgwcS6ymCEBgVOECVMG0nYIGhM4TjbiL2CMrEXIlDMVKssAKLYIXZHM2ucp5+oWeeS4ipUQA/cJAeJSXD8wYRNJDwwPDl3xDuV6WouAt2QfNy5d4gy4YismMKggTBKQXOZbiDhVEXKA8Qq0jqqWDUzXKDjwLVoG1LEBVVGeAC2AQBtzheWXjVMXCooR+ZWcQUFE5IL2CtynED8Kj0Y9E4hFomE1G4WvkiMO58oV3E3dykCM2hNeyFzA5nYnpSvKJS5MFZYNFLAWggjkJVzfxL8Wl4QqD7SWwIg7p0wDFtYNsgLyEdF3hm8RZZaCg3LG/gUwZRFKjAstH+IgHs/FVVRWYrHxjbESGkxEtlpOmAcjPfGceZ8mV7j7wG7mXcDuALaSx2M2sEatFweeCVNWvqZIKIbDZhYgHEGZiWdy/ZBxLBjr9VwJR2ECgSlmyaHKVGImYxP3BCC0h/mbIqo6dWS5YUzwlYm9fgd3lr/AFKX4nEbIMncwOrhy1qkmwbMRXcVW4214LuXYLuJSIwMsbtEUOlCvcr5ly0yhR+JUVAGjE4DOIVw4qJduC+VYdzCzbK9oQbncHCEJ/0OYu6emEp3KYKu6iJKvmX1YEQAVcXadNRqcyS/1BLq9Ex/D4PwDGZ08jDcaGs8w0HAuAMWshEo5TIvXUcA3iGfLIgpSW6mRHzAMFsGiioA2nWI5GTAAgC2ptVz3DdVOKgGiB68CFRqGsYXdBKm0F9xPnZ0zQwvfMVToqR1VuT0TRpvJAKjK0u/sE9uv+IkxNYGyWLw3aEpLiXLDhQtrZBwkSs8Sy4cSyOiBFctx9wsNaZWCr7hGVnqK8SxsjxASshA6MoRaUR2gSAzl7gkbtNscFfUAYAhEG0Jlqy9Q4h8ylyEH5wsmhmVWiIaWEOolpafcHG/G4iAibL/AMcJkrAe5sweIkEcjFP0L3WIGJr0S+hj7H8buBrfjN9BHJuhyyv3ZYl0QiDCAs5Kg2iH9gDCmAEW2RnNBs6ge2Je2OJ3BgFRcjfEQ1HUwAqAbZmdRpCBUByy7oO2ZwL+Q3AIECyEGpiRlqbzbcCoDgYJf2NTMD+TDwlk+NMkOn/UBObiLhAq3ALYZyFeO+YhuKpWoHbDnT1Q/rK63TyTnMspBphGQunuWBgyM1GMX5laxTiD8gjUfRdJmICyYzDNpRdC4IYAoIBty8EZUfBOtQ6jK0RRZXqCvjwoWHuc8lQK8j4AitBK2BDVwEp3KdwHcq37SiTKGA3h5inCA1eyimX6nPMRyoRTIo2X9Q1rAn9mEVDKhMYv6JXTVVAIJYlIxaRqAavcF2I72cVDYQ4fUQbkBwjvUxmWka0ZRLFGOYZBELaDmpyqIIBgjNan84JSEAC1oiXsX8gxLiRZIssWnxOiCvwrHnGVsV7xuYRZHKE9paEIzBAOfrqJ5Yr7pPLux3f+puSNRl8EuHWbldsQQ0IzMRE2/UOsBm+GacV4HmasXDlMM7oxGgydIDvLJ0w6lNHsNTLiNESsSk4HB3cMK6tHwJ3KCNK+Y+qH4Yoq4iPY6OoI0FcErBy6NnAe2GZ5Wyjo9n+yxR4FNjS+rjdNsFheSuQ7gYC8AHbMzNe4epTYcquBfMqI1M6xr1HU2i8n3Dc5Ot/JKfKBddRTiXNJGFXIGyv/ABFBtgARzcvcBAS8ewgkHs8KhhBBfEITb6wf5gENJi4QviGFEaPkYLDQfqMYAH/ggehXPYwtPwTMGlUU3BdZ2moXyxdbU1AQBZEY0O1eLcS9+73jRZa2wbYFlS3G88Ep2qrdCr9wE9e6i7P/AMriOot0oR9i8dxWgJq2wFTTuBDjf912fRFL38b6u+UIRo2QaevmIzKgL+zcV4lk9EvzAOklGAgbKibImOiAIAlLMUshK7A1FypU/UV5r8hZA9TFrw2YamdrY9+5WzUz2TKKXjECW6YGpZ4B38S1TlpyzRGaHb3OyukITrPtnuiCUDq4j2/9XD4V0RCDDB2Mx9D+xHSJGx/pCerX20nPL8xabj1ArQfTn3C/P2PtVz1EKx8blrn5P6IvE0hwAFN+w/uGnTdwEpnoXMt6x/X9SqZz9Da5Ucy0FFhdwGXd/wC4Q3X3sraOeghxy0tP6R7og4Ncvh4gENugB9U8448Ux6pDVg0p2RAshEWD2RhwWxZYxxKnAJr+PBv4ocPC+JmKGUOYFBKkeYkZANWruXznPAfTL2w4MB+pY/vB+0SISPIWW+/U1oOPD1ErvE+YAqe6Gywv1x9zN8zIHFLoVFIeMZvtdK5lFhMQmxXBv3BSrpUFKH2Qj3HdBbVXB1FSkFp1BynuY0P1h0AEivWZtR34H9mEYU+sfh/7CIqRA27985+AmEreAvnPvP8ABH37bWsq+sXysEICwChzXMt6LdQWz/K4gauUUU4TQXPtjUofymT74DialA3pLIPqWXJzwaJjAtPot2W5fqGWXZQ+VoBuJDwDUdlHw/yUAlQZHLBh8eMEwUfl8VB6hIYZbqNpYEKFR9YQgGjHgB0WkqZaGBb6dMAXL0Znoeu5imo45gE6q10QY4uxpJu9AY/9i45vtC+FvtjBgepyzjl+Zj5SjZjb6jZrnNUaC8GY9wNNWLL9voiYuYAuyWZF0Sw4ytOpRi24aiFunpfpeDcQ8ucMJhTrGH2yxIRku7/8iWpFpOtz4FfodzYOHYstftL+CFjku+RDlXEP+m9g0I0Vv5j2c0qcr6C/tYBJSlYfI5WO1aVQvgR41S7l2C83oOiC38UzoZguPgdMG3l3+ow7mgB7Y8MF72Zrx9ChoevGYOKSCwT1FQe6lDctBdInEadP3GhPRCL7UVhRWUKObRadf9mIhV8QZrVfUt1Hag7oY1BQK/Spx6mgglQIsSKVIcq9EAkDQpln/sGCOXG/e2a4UrwNVm+iLbFm4MWvcVgxH5Zr4NSqODod79D+xaXUXzAOl5+alb/Griwgcu79w+KvFZ+vQ9EeXAG54X71+4OT6jAdG9cQe3q0img+gqLqH9B/6DDbCoAwEVygU1bb9IgvslIGUF5ozMJwhpfYwqfqI2GxSKdTOEFtk4JBtCO5ijEKZUf2sAA8mOWCcoJCv6ncyu7iLeAsW3yssQYpHA2tWdxYGWrljepTTCuIhu7A3UYG7boF9y2DPZCVvNkM+ofw4DCOBesQHBz9xG2WaB6Z3+NhWi+oWSJKHVb64jXNyYXF/W4OBS0KZQnJ2vU7jF/lqO81HQaxWnJ8wADKHJCp87fmM3ysEOC9AdEJiOf5jbfbLyyFrbs55eYHpj2CXb2vcfSYJOmGhVRLAjA3u73bHx0L8e9Oa59y51VZcQHg39TBrjcc7gGkzQi+5mDnuDxDLWYJbWw9IawgjphjuUNkdF6MwLVyg3EKbvWPUBmZvqMcQbxm2iCpGCHQQ6DCQATekGYZj3NsIRgDTmEDMTkCYcFPplen9kUxH4YRWF8JLIp5xRtgoq8EvQKZqx2Qi3IH+GMo9y3TN5Q9X16KlwEEC0GegMzCX0Dp5O8wainsMDCEDGALHUDlS/OS3E3L4IsYxwJj+ENZc+FxO3ROPAL26lXscseGyIv8sV5jIw5lO7nRBXkmAxMzcqGgrCycwSd7KIvhNZgVKxUuaRL+x5AgNkuaR6PZAhDwoblNbsmPxKpknoxE1MMv6RRvEMFaLVzXVwNYiTQ9Zwxfq5XfgGpbkvUFFRzIxiMbBzAUHhUTl4jA8W7EC7QsP7TLqVAVMpiaoZTsqI1toEqWIqtJ6YQJQ71DAJzNQLgUfhMcz/yINw8HReglOO3c4m4HlB2ShwTWoHPi4Gb80HBKL5/fhIzB8FSkRUoM8kEAcQxMH6jVf7TLmB6nrlS32CiBKiCuNUKrEIzCxjLrvL14IRkRQ0nErj5ZNsIhTgjtiDiVDUNH4KG4C1Q1Dwb/AA5iQ1D8KJUNTqQxghXATSGpwYln1DUNQFTFS1XE0hAVbNMRTlqHl1KSCmtkxLquYkaqXOoa8KuKqAgFS4eA3LXLQjHDFQXRLiovOoLVQeob8f/Z"/>
          <p:cNvSpPr>
            <a:spLocks noChangeAspect="1" noChangeArrowheads="1"/>
          </p:cNvSpPr>
          <p:nvPr/>
        </p:nvSpPr>
        <p:spPr bwMode="auto">
          <a:xfrm>
            <a:off x="385763" y="-14288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650" name="AutoShape 2" descr="http://img0.imgtn.bdimg.com/it/u=2702676994,2639808456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652" name="AutoShape 4" descr="http://img1.imgtn.bdimg.com/it/u=2702676994,2639808456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5" name="图片 14" descr="timg (1)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51520" y="1772816"/>
            <a:ext cx="8640960" cy="436510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auto">
          <a:xfrm>
            <a:off x="7668344" y="5589240"/>
            <a:ext cx="115212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620688"/>
            <a:ext cx="882047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主要任务：“三去一降一补” 的方法，优化存量、引导增量、主动减量</a:t>
            </a:r>
            <a:endParaRPr lang="zh-CN" altLang="en-US" sz="2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 bwMode="auto">
          <a:xfrm>
            <a:off x="611560" y="1700808"/>
            <a:ext cx="7662863" cy="4680520"/>
            <a:chOff x="1371" y="1056"/>
            <a:chExt cx="2879" cy="2365"/>
          </a:xfrm>
        </p:grpSpPr>
        <p:sp>
          <p:nvSpPr>
            <p:cNvPr id="19464" name="Oval 2"/>
            <p:cNvSpPr>
              <a:spLocks noChangeArrowheads="1"/>
            </p:cNvSpPr>
            <p:nvPr/>
          </p:nvSpPr>
          <p:spPr bwMode="auto">
            <a:xfrm>
              <a:off x="2148" y="1791"/>
              <a:ext cx="1594" cy="1503"/>
            </a:xfrm>
            <a:prstGeom prst="ellipse">
              <a:avLst/>
            </a:prstGeom>
            <a:noFill/>
            <a:ln w="254000">
              <a:solidFill>
                <a:srgbClr val="DDDDDD"/>
              </a:solidFill>
              <a:round/>
            </a:ln>
          </p:spPr>
          <p:txBody>
            <a:bodyPr wrap="none" anchor="ctr"/>
            <a:lstStyle/>
            <a:p>
              <a:pPr eaLnBrk="1" hangingPunct="1"/>
              <a:endParaRPr kumimoji="1" lang="zh-CN" altLang="zh-CN" sz="2800">
                <a:ea typeface="PMingLiU" panose="02020500000000000000" pitchFamily="18" charset="-120"/>
              </a:endParaRPr>
            </a:p>
          </p:txBody>
        </p:sp>
        <p:sp>
          <p:nvSpPr>
            <p:cNvPr id="19465" name="Oval 3"/>
            <p:cNvSpPr>
              <a:spLocks noChangeArrowheads="1"/>
            </p:cNvSpPr>
            <p:nvPr/>
          </p:nvSpPr>
          <p:spPr bwMode="gray">
            <a:xfrm>
              <a:off x="2338" y="1056"/>
              <a:ext cx="1110" cy="1110"/>
            </a:xfrm>
            <a:prstGeom prst="ellipse">
              <a:avLst/>
            </a:prstGeom>
            <a:gradFill rotWithShape="1">
              <a:gsLst>
                <a:gs pos="0">
                  <a:srgbClr val="6399AB"/>
                </a:gs>
                <a:gs pos="100000">
                  <a:srgbClr val="588898"/>
                </a:gs>
              </a:gsLst>
              <a:path path="shape">
                <a:fillToRect l="50000" t="50000" r="50000" b="50000"/>
              </a:path>
            </a:gradFill>
            <a:ln w="25400" algn="ctr">
              <a:noFill/>
              <a:round/>
            </a:ln>
            <a:effectLst>
              <a:prstShdw prst="shdw17" dist="17961" dir="2700000">
                <a:srgbClr val="3B5C67"/>
              </a:prstShdw>
            </a:effectLst>
          </p:spPr>
          <p:txBody>
            <a:bodyPr lIns="45720" tIns="44450" rIns="45720" bIns="44450" anchor="ctr" anchorCtr="1"/>
            <a:lstStyle/>
            <a:p>
              <a:pPr eaLnBrk="1" hangingPunct="1"/>
              <a:endParaRPr kumimoji="1" lang="zh-CN" altLang="zh-CN" sz="2800">
                <a:ea typeface="PMingLiU" panose="02020500000000000000" pitchFamily="18" charset="-120"/>
              </a:endParaRPr>
            </a:p>
          </p:txBody>
        </p:sp>
        <p:sp>
          <p:nvSpPr>
            <p:cNvPr id="19466" name="Oval 4"/>
            <p:cNvSpPr>
              <a:spLocks noChangeArrowheads="1"/>
            </p:cNvSpPr>
            <p:nvPr/>
          </p:nvSpPr>
          <p:spPr bwMode="gray">
            <a:xfrm>
              <a:off x="1371" y="2214"/>
              <a:ext cx="1261" cy="1207"/>
            </a:xfrm>
            <a:prstGeom prst="ellipse">
              <a:avLst/>
            </a:prstGeom>
            <a:gradFill rotWithShape="1">
              <a:gsLst>
                <a:gs pos="0">
                  <a:srgbClr val="A1A646"/>
                </a:gs>
                <a:gs pos="100000">
                  <a:srgbClr val="8F943E"/>
                </a:gs>
              </a:gsLst>
              <a:path path="shape">
                <a:fillToRect l="50000" t="50000" r="50000" b="50000"/>
              </a:path>
            </a:gradFill>
            <a:ln w="25400" algn="ctr">
              <a:noFill/>
              <a:round/>
            </a:ln>
            <a:effectLst>
              <a:prstShdw prst="shdw17" dist="17961" dir="2700000">
                <a:srgbClr val="61642A"/>
              </a:prstShdw>
            </a:effectLst>
          </p:spPr>
          <p:txBody>
            <a:bodyPr lIns="45720" tIns="44450" rIns="45720" bIns="44450" anchor="ctr" anchorCtr="1"/>
            <a:lstStyle/>
            <a:p>
              <a:pPr eaLnBrk="1" hangingPunct="1"/>
              <a:endParaRPr kumimoji="1" lang="zh-CN" altLang="zh-CN" sz="2800">
                <a:ea typeface="PMingLiU" panose="02020500000000000000" pitchFamily="18" charset="-120"/>
              </a:endParaRPr>
            </a:p>
          </p:txBody>
        </p:sp>
        <p:sp>
          <p:nvSpPr>
            <p:cNvPr id="19467" name="Oval 5"/>
            <p:cNvSpPr>
              <a:spLocks noChangeArrowheads="1"/>
            </p:cNvSpPr>
            <p:nvPr/>
          </p:nvSpPr>
          <p:spPr bwMode="gray">
            <a:xfrm>
              <a:off x="3140" y="2295"/>
              <a:ext cx="1110" cy="1110"/>
            </a:xfrm>
            <a:prstGeom prst="ellipse">
              <a:avLst/>
            </a:prstGeom>
            <a:gradFill rotWithShape="1">
              <a:gsLst>
                <a:gs pos="0">
                  <a:srgbClr val="E0AD12"/>
                </a:gs>
                <a:gs pos="100000">
                  <a:srgbClr val="C79A10"/>
                </a:gs>
              </a:gsLst>
              <a:path path="shape">
                <a:fillToRect l="50000" t="50000" r="50000" b="50000"/>
              </a:path>
            </a:gradFill>
            <a:ln w="25400" algn="ctr">
              <a:noFill/>
              <a:round/>
            </a:ln>
            <a:effectLst>
              <a:prstShdw prst="shdw17" dist="17961" dir="2700000">
                <a:srgbClr val="86680B"/>
              </a:prstShdw>
            </a:effectLst>
          </p:spPr>
          <p:txBody>
            <a:bodyPr lIns="45720" tIns="44450" rIns="45720" bIns="44450" anchor="ctr" anchorCtr="1"/>
            <a:lstStyle/>
            <a:p>
              <a:pPr eaLnBrk="1" hangingPunct="1"/>
              <a:endParaRPr kumimoji="1" lang="zh-CN" altLang="zh-CN" sz="2800">
                <a:ea typeface="PMingLiU" panose="02020500000000000000" pitchFamily="18" charset="-120"/>
              </a:endParaRPr>
            </a:p>
          </p:txBody>
        </p:sp>
      </p:grpSp>
      <p:sp>
        <p:nvSpPr>
          <p:cNvPr id="19459" name="矩形 8"/>
          <p:cNvSpPr>
            <a:spLocks noChangeArrowheads="1"/>
          </p:cNvSpPr>
          <p:nvPr/>
        </p:nvSpPr>
        <p:spPr bwMode="auto">
          <a:xfrm>
            <a:off x="3275856" y="2132856"/>
            <a:ext cx="2879725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中国共产党的领导</a:t>
            </a:r>
            <a:r>
              <a:rPr lang="zh-CN" altLang="en-US" sz="28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是根</a:t>
            </a:r>
            <a:r>
              <a:rPr lang="zh-CN" alt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本保证</a:t>
            </a:r>
            <a:endParaRPr lang="zh-CN" altLang="en-US" sz="28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9460" name="矩形 9"/>
          <p:cNvSpPr>
            <a:spLocks noChangeArrowheads="1"/>
          </p:cNvSpPr>
          <p:nvPr/>
        </p:nvSpPr>
        <p:spPr bwMode="auto">
          <a:xfrm>
            <a:off x="755576" y="4509120"/>
            <a:ext cx="3025775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</a:rPr>
              <a:t>人民当家作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</a:rPr>
              <a:t>主本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</a:rPr>
              <a:t>质和核心要求，是社会主义政治文明建设的根本出发点和归宿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sp>
        <p:nvSpPr>
          <p:cNvPr id="19461" name="矩形 10"/>
          <p:cNvSpPr>
            <a:spLocks noChangeArrowheads="1"/>
          </p:cNvSpPr>
          <p:nvPr/>
        </p:nvSpPr>
        <p:spPr bwMode="auto">
          <a:xfrm>
            <a:off x="5580112" y="4581128"/>
            <a:ext cx="2700337" cy="14343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</a:rPr>
              <a:t>依法治国是党领导人民治理国家的基本方略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539552" y="1124744"/>
            <a:ext cx="8137525" cy="814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zh-CN" altLang="en-US" sz="3200" b="1" dirty="0" smtClean="0">
                <a:solidFill>
                  <a:schemeClr val="tx2"/>
                </a:solidFill>
                <a:ea typeface="微软雅黑" panose="020B0503020204020204" charset="-122"/>
              </a:rPr>
              <a:t>（一）中国特色社会主义政治发展道路</a:t>
            </a:r>
            <a:endParaRPr lang="zh-CN" altLang="en-US" sz="3200" b="1" dirty="0">
              <a:solidFill>
                <a:schemeClr val="tx2"/>
              </a:solidFill>
              <a:ea typeface="微软雅黑" panose="020B0503020204020204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20663" y="3602038"/>
            <a:ext cx="8778875" cy="5254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FF00"/>
            </a:solidFill>
            <a:miter lim="800000"/>
          </a:ln>
          <a:effectLst/>
        </p:spPr>
        <p:txBody>
          <a:bodyPr lIns="90170" tIns="46990" rIns="90170" bIns="4699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坚持党的领导、人民当家作主和依法治国的有机统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一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3" name="Rectangle 13"/>
          <p:cNvSpPr txBox="1">
            <a:spLocks noChangeArrowheads="1"/>
          </p:cNvSpPr>
          <p:nvPr/>
        </p:nvSpPr>
        <p:spPr bwMode="auto">
          <a:xfrm>
            <a:off x="0" y="404664"/>
            <a:ext cx="904977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zh-CN" altLang="en-US" sz="4000" b="1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第二节 中国</a:t>
            </a:r>
            <a:r>
              <a:rPr lang="zh-CN" altLang="en-US" sz="40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特色</a:t>
            </a:r>
            <a:r>
              <a:rPr lang="zh-CN" altLang="en-US" sz="4000" b="1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社会主义政治建设</a:t>
            </a:r>
            <a:endParaRPr lang="zh-TW" altLang="en-US" sz="4000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836712"/>
            <a:ext cx="8460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第一节  建设中国特色社会主义经济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（一）我国基本经济制度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564904"/>
            <a:ext cx="8460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    中国现处于并长期处于社会主义初级阶段，因而以公有制为主体、多种所有制经济共同发展是我国现阶段的基本经济制度。</a:t>
            </a:r>
            <a:endParaRPr lang="zh-CN" altLang="en-US" sz="2800" dirty="0"/>
          </a:p>
        </p:txBody>
      </p:sp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83768" y="4005064"/>
            <a:ext cx="4284662" cy="2371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9" name="Rectangle 11"/>
          <p:cNvSpPr>
            <a:spLocks noChangeArrowheads="1"/>
          </p:cNvSpPr>
          <p:nvPr/>
        </p:nvSpPr>
        <p:spPr bwMode="auto">
          <a:xfrm>
            <a:off x="971600" y="2060848"/>
            <a:ext cx="5778500" cy="619125"/>
          </a:xfrm>
          <a:prstGeom prst="rect">
            <a:avLst/>
          </a:prstGeom>
          <a:solidFill>
            <a:schemeClr val="bg1"/>
          </a:solidFill>
          <a:ln w="25400">
            <a:solidFill>
              <a:srgbClr val="FFFFFF"/>
            </a:solidFill>
            <a:miter lim="800000"/>
          </a:ln>
          <a:effectLst/>
        </p:spPr>
        <p:txBody>
          <a:bodyPr anchor="ctr" anchorCtr="1"/>
          <a:lstStyle/>
          <a:p>
            <a:pPr eaLnBrk="1" hangingPunct="1"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民民主专政</a:t>
            </a: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国体：国家根本性质</a:t>
            </a:r>
            <a:endParaRPr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1740" name="Rectangle 12"/>
          <p:cNvSpPr>
            <a:spLocks noChangeArrowheads="1"/>
          </p:cNvSpPr>
          <p:nvPr/>
        </p:nvSpPr>
        <p:spPr bwMode="auto">
          <a:xfrm>
            <a:off x="251520" y="1268760"/>
            <a:ext cx="7956376" cy="631825"/>
          </a:xfrm>
          <a:prstGeom prst="rect">
            <a:avLst/>
          </a:prstGeom>
          <a:solidFill>
            <a:schemeClr val="bg1"/>
          </a:solidFill>
          <a:ln w="25400">
            <a:solidFill>
              <a:srgbClr val="FFFFFF"/>
            </a:solidFill>
            <a:miter lim="800000"/>
          </a:ln>
          <a:effectLst/>
        </p:spPr>
        <p:txBody>
          <a:bodyPr anchor="ctr" anchorCtr="1"/>
          <a:lstStyle/>
          <a:p>
            <a:pPr eaLnBrk="1" hangingPunct="1"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民代表大会制度</a:t>
            </a: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政体：根本政治制度</a:t>
            </a:r>
            <a:endParaRPr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1741" name="Rectangle 13"/>
          <p:cNvSpPr>
            <a:spLocks noChangeArrowheads="1"/>
          </p:cNvSpPr>
          <p:nvPr/>
        </p:nvSpPr>
        <p:spPr bwMode="auto">
          <a:xfrm>
            <a:off x="971600" y="3068960"/>
            <a:ext cx="6509643" cy="587375"/>
          </a:xfrm>
          <a:prstGeom prst="rect">
            <a:avLst/>
          </a:prstGeom>
          <a:solidFill>
            <a:schemeClr val="bg1"/>
          </a:solidFill>
          <a:ln w="25400">
            <a:solidFill>
              <a:srgbClr val="FFFFFF"/>
            </a:solidFill>
            <a:miter lim="800000"/>
          </a:ln>
          <a:effectLst/>
        </p:spPr>
        <p:txBody>
          <a:bodyPr anchor="ctr" anchorCtr="1"/>
          <a:lstStyle/>
          <a:p>
            <a:pPr eaLnBrk="1" hangingPunct="1"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中国共产党领导的多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党合作与政治协商</a:t>
            </a: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基本政治、政党制度</a:t>
            </a:r>
            <a:endParaRPr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1742" name="Rectangle 14"/>
          <p:cNvSpPr>
            <a:spLocks noChangeArrowheads="1"/>
          </p:cNvSpPr>
          <p:nvPr/>
        </p:nvSpPr>
        <p:spPr bwMode="auto">
          <a:xfrm>
            <a:off x="971600" y="4005064"/>
            <a:ext cx="6416675" cy="630237"/>
          </a:xfrm>
          <a:prstGeom prst="rect">
            <a:avLst/>
          </a:prstGeom>
          <a:solidFill>
            <a:schemeClr val="bg1"/>
          </a:solidFill>
          <a:ln w="25400">
            <a:solidFill>
              <a:srgbClr val="FFFFFF"/>
            </a:solidFill>
            <a:miter lim="800000"/>
          </a:ln>
          <a:effectLst/>
        </p:spPr>
        <p:txBody>
          <a:bodyPr anchor="ctr" anchorCtr="1"/>
          <a:lstStyle/>
          <a:p>
            <a:pPr eaLnBrk="1" hangingPunct="1"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民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族区域自治制度</a:t>
            </a: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基本政策、政治制度</a:t>
            </a:r>
            <a:endParaRPr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1744" name="Rectangle 16"/>
          <p:cNvSpPr>
            <a:spLocks noChangeArrowheads="1"/>
          </p:cNvSpPr>
          <p:nvPr/>
        </p:nvSpPr>
        <p:spPr bwMode="auto">
          <a:xfrm>
            <a:off x="1043608" y="4941168"/>
            <a:ext cx="6488683" cy="774253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</a:ln>
          <a:effectLst/>
        </p:spPr>
        <p:txBody>
          <a:bodyPr anchor="ctr" anchorCtr="1"/>
          <a:lstStyle/>
          <a:p>
            <a:pPr eaLnBrk="1" hangingPunct="1"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层群众自治制度</a:t>
            </a: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基本管理、政治制度</a:t>
            </a:r>
            <a:endParaRPr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1006475" y="404664"/>
            <a:ext cx="7237933" cy="812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（二）发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展社会主义民主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9" grpId="0" animBg="1" autoUpdateAnimBg="0"/>
      <p:bldP spid="201740" grpId="0" animBg="1" autoUpdateAnimBg="0"/>
      <p:bldP spid="201741" grpId="0" animBg="1" autoUpdateAnimBg="0"/>
      <p:bldP spid="201742" grpId="0" animBg="1" autoUpdateAnimBg="0"/>
      <p:bldP spid="20174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6672"/>
            <a:ext cx="9324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（三）全面依法治国</a:t>
            </a:r>
            <a:endParaRPr lang="zh-CN" altLang="en-US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558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844824"/>
            <a:ext cx="421196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MAIN2014102321040002477871763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4" y="1916832"/>
            <a:ext cx="4499992" cy="4248472"/>
          </a:xfrm>
          <a:prstGeom prst="rect">
            <a:avLst/>
          </a:prstGeom>
        </p:spPr>
      </p:pic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2980928"/>
          </a:xfrm>
        </p:spPr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第一，坚持中国共产党的领导；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第二，坚持人民主体地位；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第三，坚持在法律面前人人平等；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第四，坚持依法治国和以德治国相结合；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第五，坚持从中国实际出发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 anchor="t"/>
          <a:lstStyle/>
          <a:p>
            <a:r>
              <a:rPr lang="zh-CN" altLang="en-US" sz="36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</a:t>
            </a:r>
            <a:r>
              <a:rPr lang="zh-CN" sz="36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法治</a:t>
            </a:r>
            <a:r>
              <a:rPr lang="zh-CN" altLang="en-US" sz="36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中国坚持的主要原则</a:t>
            </a:r>
            <a:r>
              <a:rPr lang="zh-CN" sz="36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360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标题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7358062" cy="1143000"/>
          </a:xfrm>
        </p:spPr>
        <p:txBody>
          <a:bodyPr anchor="t"/>
          <a:lstStyle/>
          <a:p>
            <a:r>
              <a:rPr lang="zh-CN" altLang="en-US" sz="36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（二）建设</a:t>
            </a:r>
            <a:r>
              <a:rPr lang="zh-CN" sz="36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法治</a:t>
            </a:r>
            <a:r>
              <a:rPr lang="zh-CN" altLang="en-US" sz="36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</a:t>
            </a:r>
            <a:r>
              <a:rPr lang="zh-CN" sz="36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6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主要任务</a:t>
            </a:r>
            <a:r>
              <a:rPr lang="zh-CN" sz="36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360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539552" y="1700808"/>
          <a:ext cx="8215338" cy="3946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92696"/>
            <a:ext cx="8676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（三）新“十六字”方针为实施依法治国方略提供了新的基本要求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772816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科学立法、严格执法、公正司法、全民守法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0" y="2348880"/>
          <a:ext cx="8820472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矩形 8"/>
          <p:cNvSpPr/>
          <p:nvPr/>
        </p:nvSpPr>
        <p:spPr>
          <a:xfrm>
            <a:off x="3666279" y="1844040"/>
            <a:ext cx="1811442" cy="316991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91592" tIns="320733" rIns="291592" bIns="291592" numCol="1" spcCol="1270" anchor="t" anchorCtr="0">
            <a:noAutofit/>
          </a:bodyPr>
          <a:lstStyle/>
          <a:p>
            <a:pPr marL="285750" lvl="1" indent="-285750" algn="l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200" kern="12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标题 1"/>
          <p:cNvSpPr>
            <a:spLocks noGrp="1" noChangeArrowheads="1"/>
          </p:cNvSpPr>
          <p:nvPr/>
        </p:nvSpPr>
        <p:spPr bwMode="auto">
          <a:xfrm>
            <a:off x="0" y="332656"/>
            <a:ext cx="6221412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　</a:t>
            </a:r>
            <a:b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四、推进政治体制改革</a:t>
            </a:r>
            <a:br>
              <a:rPr lang="zh-CN" altLang="en-US" sz="3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</a:br>
            <a:endParaRPr lang="zh-CN" altLang="en-US" sz="36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484784"/>
            <a:ext cx="81369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我国政治体制改革的总体要求是：坚持正确政治方向，坚持中国特色社会主义政治发展道路，以保证人民当家作主为根本，以增强党和国家活力、调动人民积极性为目标，扩大社会主义民主，建设社会主义法治国家，发展社会主义政治文明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5" y="981075"/>
            <a:ext cx="8424863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br>
              <a:rPr lang="en-US" altLang="zh-CN" sz="4000" smtClean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endParaRPr lang="en-US" altLang="zh-CN" sz="4000" smtClean="0">
              <a:solidFill>
                <a:schemeClr val="accent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Rectangle 13"/>
          <p:cNvSpPr txBox="1">
            <a:spLocks noChangeArrowheads="1"/>
          </p:cNvSpPr>
          <p:nvPr/>
        </p:nvSpPr>
        <p:spPr bwMode="auto">
          <a:xfrm>
            <a:off x="94228" y="581324"/>
            <a:ext cx="904977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zh-CN" altLang="en-US" sz="4000" b="1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第三节 中国</a:t>
            </a:r>
            <a:r>
              <a:rPr lang="zh-CN" altLang="en-US" sz="40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特色</a:t>
            </a:r>
            <a:r>
              <a:rPr lang="zh-CN" altLang="en-US" sz="4000" b="1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社会主义文化建设</a:t>
            </a:r>
            <a:endParaRPr lang="zh-TW" altLang="en-US" sz="4000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03040" y="1844824"/>
            <a:ext cx="8640960" cy="29523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b="1" dirty="0" smtClean="0"/>
              <a:t>一、中国特色社会主义文化的内涵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zh-CN" altLang="en-US" b="1" dirty="0" smtClean="0"/>
              <a:t>是以</a:t>
            </a:r>
            <a:r>
              <a:rPr lang="zh-CN" altLang="en-US" b="1" dirty="0" smtClean="0">
                <a:solidFill>
                  <a:srgbClr val="FF0000"/>
                </a:solidFill>
              </a:rPr>
              <a:t>马克思主义为指导</a:t>
            </a:r>
            <a:r>
              <a:rPr lang="zh-CN" altLang="en-US" b="1" dirty="0" smtClean="0"/>
              <a:t>，以</a:t>
            </a:r>
            <a:r>
              <a:rPr lang="zh-CN" altLang="en-US" b="1" dirty="0" smtClean="0">
                <a:solidFill>
                  <a:srgbClr val="663300"/>
                </a:solidFill>
              </a:rPr>
              <a:t>培育有理想、有道德、有文化、有纪律的公民</a:t>
            </a:r>
            <a:r>
              <a:rPr lang="zh-CN" altLang="en-US" b="1" dirty="0" smtClean="0"/>
              <a:t>为目标，发展</a:t>
            </a:r>
            <a:r>
              <a:rPr lang="zh-CN" altLang="en-US" b="1" dirty="0" smtClean="0">
                <a:solidFill>
                  <a:srgbClr val="000066"/>
                </a:solidFill>
              </a:rPr>
              <a:t>面向现代化、面向世界、面向未来的，民族的科学的大众的社会主义</a:t>
            </a:r>
            <a:r>
              <a:rPr lang="zh-CN" altLang="en-US" b="1" dirty="0" smtClean="0"/>
              <a:t>文化。</a:t>
            </a:r>
            <a:endParaRPr lang="zh-CN" altLang="en-US" b="1" dirty="0" smtClean="0"/>
          </a:p>
          <a:p>
            <a:pPr>
              <a:buFontTx/>
              <a:buNone/>
            </a:pPr>
            <a:r>
              <a:rPr lang="zh-CN" altLang="en-US" dirty="0" smtClean="0"/>
              <a:t>  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 bwMode="auto">
          <a:xfrm>
            <a:off x="539552" y="0"/>
            <a:ext cx="8366125" cy="1077218"/>
            <a:chOff x="-959351" y="-159176"/>
            <a:chExt cx="7365763" cy="2107965"/>
          </a:xfrm>
        </p:grpSpPr>
        <p:sp>
          <p:nvSpPr>
            <p:cNvPr id="3" name="TextBox 13"/>
            <p:cNvSpPr>
              <a:spLocks noChangeArrowheads="1"/>
            </p:cNvSpPr>
            <p:nvPr/>
          </p:nvSpPr>
          <p:spPr bwMode="auto">
            <a:xfrm>
              <a:off x="-959351" y="-159176"/>
              <a:ext cx="7365763" cy="2107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en-US" altLang="zh-CN" sz="3200" b="1" dirty="0" smtClean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  <a:p>
              <a:r>
                <a:rPr lang="zh-CN" altLang="en-US" sz="3200" b="1" dirty="0" smtClean="0">
                  <a:solidFill>
                    <a:srgbClr val="C00000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二、 中国特色社会主义文化建设应做到：</a:t>
              </a:r>
              <a:endParaRPr lang="en-US" altLang="zh-CN" sz="3200" b="1" dirty="0" smtClean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  <p:sp>
          <p:nvSpPr>
            <p:cNvPr id="4" name="矩形 16"/>
            <p:cNvSpPr>
              <a:spLocks noChangeArrowheads="1"/>
            </p:cNvSpPr>
            <p:nvPr/>
          </p:nvSpPr>
          <p:spPr bwMode="auto">
            <a:xfrm>
              <a:off x="684080" y="70706"/>
              <a:ext cx="36000" cy="54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37217" name="Rectangle 1"/>
          <p:cNvSpPr>
            <a:spLocks noChangeArrowheads="1"/>
          </p:cNvSpPr>
          <p:nvPr/>
        </p:nvSpPr>
        <p:spPr bwMode="auto">
          <a:xfrm>
            <a:off x="467544" y="1237062"/>
            <a:ext cx="8388424" cy="57246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一面伟大旗帜：高举马克思列宁主义、毛泽东思想和中国特色社会主义伟大旗帜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一个价值引领：培育和践行社会主义核心价值观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一个文化根基：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弘扬</a:t>
            </a:r>
            <a:r>
              <a:rPr lang="en-US" altLang="zh-CN" sz="2800" b="1" dirty="0" err="1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中华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民族优秀传统文化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一项战略任务：加强社会主义意识形态建设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一条发展道路：中国特色社会主义文化发展道路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一个奋斗目标：建设社会主义文化强国。</a:t>
            </a:r>
            <a:endParaRPr lang="zh-CN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>
            <a:spLocks noChangeArrowheads="1"/>
          </p:cNvSpPr>
          <p:nvPr/>
        </p:nvSpPr>
        <p:spPr bwMode="auto">
          <a:xfrm>
            <a:off x="251520" y="404664"/>
            <a:ext cx="8366125" cy="584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（一）培育社会主义核心价值观</a:t>
            </a:r>
            <a:endParaRPr lang="zh-CN" altLang="en-US" sz="3200" dirty="0">
              <a:solidFill>
                <a:srgbClr val="C0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395536" y="1196752"/>
            <a:ext cx="8103244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1.</a:t>
            </a:r>
            <a:r>
              <a:rPr lang="zh-CN" altLang="en-US" sz="2800" b="1" dirty="0" smtClean="0"/>
              <a:t> 社会主义核心价值体系和社会主义核心价值观的内涵</a:t>
            </a:r>
            <a:endParaRPr lang="zh-CN" altLang="en-US" sz="2800" b="1" dirty="0"/>
          </a:p>
        </p:txBody>
      </p:sp>
      <p:sp>
        <p:nvSpPr>
          <p:cNvPr id="208900" name="AutoShape 4" descr="http://img1.imgtn.bdimg.com/it/u=2280286630,2444352547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467544" y="2564904"/>
            <a:ext cx="8103244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2.</a:t>
            </a:r>
            <a:r>
              <a:rPr lang="zh-CN" altLang="en-US" sz="2800" b="1" dirty="0" smtClean="0"/>
              <a:t> 社会主义核心价值体系和社会主义核心价值观的关系</a:t>
            </a:r>
            <a:endParaRPr lang="zh-CN" alt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3528" y="400506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3.</a:t>
            </a:r>
            <a:r>
              <a:rPr lang="zh-CN" altLang="en-US" sz="2800" b="1" dirty="0" smtClean="0"/>
              <a:t>培育和践行社会主义核心价值观，突出道德价值的作用</a:t>
            </a:r>
            <a:endParaRPr lang="zh-CN" altLang="en-US" sz="2800" b="1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620688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（二）提高文化软实力，建设社会主义文化强国</a:t>
            </a:r>
            <a:endParaRPr lang="zh-CN" altLang="en-US" sz="2800" b="1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62000" y="1524000"/>
            <a:ext cx="7488238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所谓文化强国，是指这个国家具有强大的文化力量。这种力量既表现为具有高度文化素养的国民，也表现为发达的文化产业，还表现为强大的文化软实力。</a:t>
            </a:r>
            <a:endParaRPr 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文化软实力：是一种超越时空的感召力，已经成为各国综合国力的重要组成部分。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在信息时代文化软实力正变得比以往任何时候都更有影响力。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3"/>
          <p:cNvSpPr txBox="1">
            <a:spLocks noChangeArrowheads="1"/>
          </p:cNvSpPr>
          <p:nvPr/>
        </p:nvSpPr>
        <p:spPr bwMode="auto">
          <a:xfrm>
            <a:off x="0" y="620688"/>
            <a:ext cx="900112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、“两个毫不动摇”之一巩</a:t>
            </a:r>
            <a:r>
              <a:rPr lang="zh-CN" altLang="en-US" sz="32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固和发展公有制经济</a:t>
            </a:r>
            <a:endParaRPr lang="zh-CN" altLang="en-US" sz="32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3491" name="图示 5"/>
          <p:cNvPicPr>
            <a:picLocks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8825" y="1771650"/>
            <a:ext cx="8193088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5"/>
          <p:cNvSpPr txBox="1">
            <a:spLocks noChangeArrowheads="1"/>
          </p:cNvSpPr>
          <p:nvPr/>
        </p:nvSpPr>
        <p:spPr bwMode="auto">
          <a:xfrm>
            <a:off x="0" y="1052736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建设社会主义文化强国，要发展文化事业和文化产业</a:t>
            </a:r>
            <a:endParaRPr lang="zh-CN" alt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0" y="2420888"/>
            <a:ext cx="8316416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建设社会主义文化强国，需要培养高度的文化自觉自信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0" y="4437112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建设社会主义文化强国，必须加快文化体制改革</a:t>
            </a:r>
            <a:endParaRPr lang="zh-CN" alt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5" y="981075"/>
            <a:ext cx="8424863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br>
              <a:rPr lang="en-US" altLang="zh-CN" sz="4000" dirty="0" smtClean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endParaRPr lang="en-US" altLang="zh-CN" sz="4000" dirty="0" smtClean="0">
              <a:solidFill>
                <a:schemeClr val="accent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Rectangle 13"/>
          <p:cNvSpPr txBox="1">
            <a:spLocks noChangeArrowheads="1"/>
          </p:cNvSpPr>
          <p:nvPr/>
        </p:nvSpPr>
        <p:spPr bwMode="auto">
          <a:xfrm>
            <a:off x="94228" y="581324"/>
            <a:ext cx="904977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zh-CN" altLang="en-US" sz="4000" b="1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第四节 建设社会主义和谐社会</a:t>
            </a:r>
            <a:endParaRPr lang="zh-TW" altLang="en-US" sz="4000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76872"/>
            <a:ext cx="7632848" cy="3456384"/>
          </a:xfrm>
          <a:prstGeom prst="rect">
            <a:avLst/>
          </a:prstGeom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26232" y="1484784"/>
            <a:ext cx="84177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（一）建设</a:t>
            </a:r>
            <a:r>
              <a:rPr lang="zh-CN" altLang="en-US" sz="32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社会主义和谐社</a:t>
            </a:r>
            <a:r>
              <a:rPr lang="zh-CN" altLang="en-US" sz="32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会的内在要求</a:t>
            </a:r>
            <a:endParaRPr lang="zh-CN" altLang="en-US" sz="32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5"/>
          <p:cNvSpPr>
            <a:spLocks noChangeArrowheads="1"/>
          </p:cNvSpPr>
          <p:nvPr/>
        </p:nvSpPr>
        <p:spPr bwMode="auto">
          <a:xfrm>
            <a:off x="323528" y="457200"/>
            <a:ext cx="73448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（二）以保障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和改善民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生为重点</a:t>
            </a:r>
            <a:endParaRPr lang="zh-CN" altLang="en-US" sz="32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0772" name="Text Box 7"/>
          <p:cNvSpPr txBox="1">
            <a:spLocks noChangeArrowheads="1"/>
          </p:cNvSpPr>
          <p:nvPr/>
        </p:nvSpPr>
        <p:spPr bwMode="auto">
          <a:xfrm>
            <a:off x="323528" y="1016670"/>
            <a:ext cx="77993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坚持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把群众利益放在首位，力求突出矛盾和关键问题上不断取得实实在在的成效。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7668"/>
            <a:ext cx="9144000" cy="4821692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5" y="981075"/>
            <a:ext cx="8424863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br>
              <a:rPr lang="en-US" altLang="zh-CN" sz="4000" dirty="0" smtClean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endParaRPr lang="en-US" altLang="zh-CN" sz="4000" dirty="0" smtClean="0">
              <a:solidFill>
                <a:schemeClr val="accent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Rectangle 13"/>
          <p:cNvSpPr txBox="1">
            <a:spLocks noChangeArrowheads="1"/>
          </p:cNvSpPr>
          <p:nvPr/>
        </p:nvSpPr>
        <p:spPr bwMode="auto">
          <a:xfrm>
            <a:off x="94228" y="581324"/>
            <a:ext cx="904977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4000" b="1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（三）创新社会治理体制</a:t>
            </a:r>
            <a:endParaRPr lang="en-US" altLang="zh-CN" sz="4000" b="1" dirty="0" smtClean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4000" b="1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4000" b="1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推进国家治理体系和治理能力现代化</a:t>
            </a:r>
            <a:endParaRPr lang="zh-CN" altLang="en-US" sz="4000" b="1" dirty="0" smtClean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hangingPunct="1">
              <a:lnSpc>
                <a:spcPct val="150000"/>
              </a:lnSpc>
            </a:pPr>
            <a:endParaRPr lang="zh-CN" altLang="en-US" sz="4000" b="1" dirty="0" smtClean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41666" name="Picture 2" descr="https://timgsa.baidu.com/timg?image&amp;quality=80&amp;size=b9999_10000&amp;sec=1496684566705&amp;di=806b7270b80d79099c94ed625fefaa49&amp;imgtype=0&amp;src=http%3A%2F%2Fwww.fjsen.com%2Fqywh%2Fimages%2Fattachement%2Fjpg%2Fsite2%2F20131115%2F002197ecd56013efba800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584" y="2852936"/>
            <a:ext cx="7479088" cy="3096344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5"/>
          <p:cNvSpPr>
            <a:spLocks noChangeArrowheads="1"/>
          </p:cNvSpPr>
          <p:nvPr/>
        </p:nvSpPr>
        <p:spPr bwMode="auto">
          <a:xfrm>
            <a:off x="323528" y="457200"/>
            <a:ext cx="88204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（二）创新社会治理体制的关键环节</a:t>
            </a:r>
            <a:endParaRPr lang="zh-CN" altLang="en-US" sz="32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628800"/>
            <a:ext cx="82089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第一，改进社会治理方式，实现政府善治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第二，激发社会组织活力，鼓励和支持社会力量参与社会治理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第三，创新有效预防和化解社会矛盾体制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第四，健全公共安全体系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第五，加强基层社会治理</a:t>
            </a:r>
            <a:endParaRPr lang="zh-CN" altLang="en-US" sz="28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772816"/>
            <a:ext cx="7344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总的来说，建设社会主义和谐社会，是一项艰巨复杂的系统工程，需要全党全社会长期坚持不懈地努力，把建设社会主义和谐社会摆在全局工作的重要位置，建立有效的领导机制和工作机制。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 txBox="1">
            <a:spLocks noChangeArrowheads="1"/>
          </p:cNvSpPr>
          <p:nvPr/>
        </p:nvSpPr>
        <p:spPr bwMode="auto">
          <a:xfrm>
            <a:off x="94228" y="581324"/>
            <a:ext cx="904977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zh-CN" altLang="en-US" sz="4000" b="1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第五节 建设社会主义生态文明</a:t>
            </a:r>
            <a:endParaRPr lang="zh-TW" altLang="en-US" sz="4000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251520" y="1628800"/>
            <a:ext cx="8568952" cy="36274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生态文明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是人类为了保护和建设美好生态环境而取得的物质成果、精神成果和制度成果的总和，是贯穿于经济建设、政治建设、文化建设、社会建设全过程和各方面的系统工程，反映了一个社会的文明进步状态。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pic>
        <p:nvPicPr>
          <p:cNvPr id="13" name="Picture 4" descr="http://www.ha.xinhuanet.com/titlepic/113636295_title0h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47664" y="3717032"/>
            <a:ext cx="5810250" cy="2524126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 bwMode="auto">
          <a:xfrm>
            <a:off x="900113" y="457200"/>
            <a:ext cx="6892925" cy="1009650"/>
            <a:chOff x="0" y="0"/>
            <a:chExt cx="9581" cy="1970"/>
          </a:xfrm>
        </p:grpSpPr>
        <p:grpSp>
          <p:nvGrpSpPr>
            <p:cNvPr id="3" name="Group 6"/>
            <p:cNvGrpSpPr/>
            <p:nvPr/>
          </p:nvGrpSpPr>
          <p:grpSpPr bwMode="auto">
            <a:xfrm flipH="1">
              <a:off x="0" y="0"/>
              <a:ext cx="9580" cy="1970"/>
              <a:chOff x="0" y="0"/>
              <a:chExt cx="4367" cy="1332"/>
            </a:xfrm>
          </p:grpSpPr>
          <p:grpSp>
            <p:nvGrpSpPr>
              <p:cNvPr id="4" name="Group 7"/>
              <p:cNvGrpSpPr>
                <a:grpSpLocks noChangeAspect="1"/>
              </p:cNvGrpSpPr>
              <p:nvPr/>
            </p:nvGrpSpPr>
            <p:grpSpPr bwMode="auto">
              <a:xfrm rot="-5400000">
                <a:off x="3240" y="204"/>
                <a:ext cx="1332" cy="881"/>
                <a:chOff x="0" y="0"/>
                <a:chExt cx="1962" cy="1393"/>
              </a:xfrm>
            </p:grpSpPr>
            <p:pic>
              <p:nvPicPr>
                <p:cNvPr id="174089" name="Picture 29" descr="未标题-1"/>
                <p:cNvPicPr>
                  <a:picLocks noChangeAspect="1"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038" cy="1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74090" name="Picture 30" descr="未标题-1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15" y="13"/>
                  <a:ext cx="1047" cy="1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74087" name="Rectangle 31"/>
              <p:cNvSpPr>
                <a:spLocks noChangeArrowheads="1"/>
              </p:cNvSpPr>
              <p:nvPr/>
            </p:nvSpPr>
            <p:spPr bwMode="auto">
              <a:xfrm>
                <a:off x="3905" y="392"/>
                <a:ext cx="265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sym typeface="Arial" panose="020B0604020202020204" pitchFamily="34" charset="0"/>
                  </a:rPr>
                  <a:t>一</a:t>
                </a:r>
                <a:endParaRPr lang="zh-CN" altLang="en-US" sz="2800"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4088" name="AutoShape 32"/>
              <p:cNvSpPr>
                <a:spLocks noChangeArrowheads="1"/>
              </p:cNvSpPr>
              <p:nvPr/>
            </p:nvSpPr>
            <p:spPr bwMode="auto">
              <a:xfrm>
                <a:off x="0" y="118"/>
                <a:ext cx="3493" cy="1124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38823"/>
                </a:schemeClr>
              </a:solidFill>
              <a:ln w="9525">
                <a:solidFill>
                  <a:srgbClr val="0033CC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80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sp>
          <p:nvSpPr>
            <p:cNvPr id="174085" name="Text Box 12"/>
            <p:cNvSpPr txBox="1">
              <a:spLocks noChangeArrowheads="1"/>
            </p:cNvSpPr>
            <p:nvPr/>
          </p:nvSpPr>
          <p:spPr bwMode="auto">
            <a:xfrm>
              <a:off x="1677" y="593"/>
              <a:ext cx="7904" cy="1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 建设社会主义生态文明的总体要求</a:t>
              </a:r>
              <a:endParaRPr lang="en-US" sz="2800">
                <a:latin typeface="华文中宋" panose="02010600040101010101" pitchFamily="2" charset="-122"/>
                <a:ea typeface="华文中宋" panose="02010600040101010101" pitchFamily="2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74083" name="图示 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828800"/>
            <a:ext cx="82915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 bwMode="auto">
          <a:xfrm>
            <a:off x="906463" y="404813"/>
            <a:ext cx="6408737" cy="1009650"/>
            <a:chOff x="0" y="0"/>
            <a:chExt cx="9580" cy="1970"/>
          </a:xfrm>
        </p:grpSpPr>
        <p:grpSp>
          <p:nvGrpSpPr>
            <p:cNvPr id="3" name="Group 6"/>
            <p:cNvGrpSpPr/>
            <p:nvPr/>
          </p:nvGrpSpPr>
          <p:grpSpPr bwMode="auto">
            <a:xfrm flipH="1">
              <a:off x="0" y="0"/>
              <a:ext cx="9580" cy="1970"/>
              <a:chOff x="0" y="0"/>
              <a:chExt cx="4367" cy="1332"/>
            </a:xfrm>
          </p:grpSpPr>
          <p:grpSp>
            <p:nvGrpSpPr>
              <p:cNvPr id="4" name="Group 7"/>
              <p:cNvGrpSpPr>
                <a:grpSpLocks noChangeAspect="1"/>
              </p:cNvGrpSpPr>
              <p:nvPr/>
            </p:nvGrpSpPr>
            <p:grpSpPr bwMode="auto">
              <a:xfrm rot="-5400000">
                <a:off x="3240" y="204"/>
                <a:ext cx="1332" cy="881"/>
                <a:chOff x="0" y="0"/>
                <a:chExt cx="1962" cy="1393"/>
              </a:xfrm>
            </p:grpSpPr>
            <p:pic>
              <p:nvPicPr>
                <p:cNvPr id="181257" name="Picture 29" descr="未标题-1"/>
                <p:cNvPicPr>
                  <a:picLocks noChangeAspect="1" noChangeArrowheads="1"/>
                </p:cNvPicPr>
                <p:nvPr/>
              </p:nvPicPr>
              <p:blipFill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038" cy="1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1258" name="Picture 30" descr="未标题-1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15" y="13"/>
                  <a:ext cx="1047" cy="1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81255" name="Rectangle 31"/>
              <p:cNvSpPr>
                <a:spLocks noChangeArrowheads="1"/>
              </p:cNvSpPr>
              <p:nvPr/>
            </p:nvSpPr>
            <p:spPr bwMode="auto">
              <a:xfrm>
                <a:off x="3905" y="392"/>
                <a:ext cx="265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3200">
                    <a:latin typeface="华文中宋" panose="02010600040101010101" pitchFamily="2" charset="-122"/>
                    <a:ea typeface="华文中宋" panose="02010600040101010101" pitchFamily="2" charset="-122"/>
                    <a:sym typeface="Arial" panose="020B0604020202020204" pitchFamily="34" charset="0"/>
                  </a:rPr>
                  <a:t>二</a:t>
                </a:r>
                <a:endParaRPr lang="zh-CN" altLang="en-US" sz="3200"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1256" name="AutoShape 32"/>
              <p:cNvSpPr>
                <a:spLocks noChangeArrowheads="1"/>
              </p:cNvSpPr>
              <p:nvPr/>
            </p:nvSpPr>
            <p:spPr bwMode="auto">
              <a:xfrm>
                <a:off x="0" y="118"/>
                <a:ext cx="3493" cy="1124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38823"/>
                </a:schemeClr>
              </a:solidFill>
              <a:ln w="9525">
                <a:solidFill>
                  <a:srgbClr val="0033CC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320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sp>
          <p:nvSpPr>
            <p:cNvPr id="181253" name="Text Box 12"/>
            <p:cNvSpPr txBox="1">
              <a:spLocks noChangeArrowheads="1"/>
            </p:cNvSpPr>
            <p:nvPr/>
          </p:nvSpPr>
          <p:spPr bwMode="auto">
            <a:xfrm>
              <a:off x="2518" y="448"/>
              <a:ext cx="5380" cy="1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>
                  <a:latin typeface="华文中宋" panose="02010600040101010101" pitchFamily="2" charset="-122"/>
                  <a:ea typeface="华文中宋" panose="02010600040101010101" pitchFamily="2" charset="-122"/>
                  <a:sym typeface="Arial" panose="020B0604020202020204" pitchFamily="34" charset="0"/>
                </a:rPr>
                <a:t> 树立生态文明理念</a:t>
              </a:r>
              <a:endParaRPr lang="en-US" sz="3200">
                <a:latin typeface="华文中宋" panose="02010600040101010101" pitchFamily="2" charset="-122"/>
                <a:ea typeface="华文中宋" panose="02010600040101010101" pitchFamily="2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81251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504238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548680"/>
            <a:ext cx="763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三、生态文明思想的理论内涵</a:t>
            </a:r>
            <a:endParaRPr lang="zh-CN" altLang="en-US" sz="3200" b="1" dirty="0" smtClean="0"/>
          </a:p>
          <a:p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395536" y="134076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（一）绿水青山就是金山银山的绿色生态观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060848"/>
            <a:ext cx="7056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我们既要</a:t>
            </a:r>
            <a:r>
              <a:rPr lang="en-US" altLang="zh-CN" sz="28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GDP</a:t>
            </a:r>
            <a:r>
              <a:rPr lang="zh-CN" altLang="en-US" sz="28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，又要绿色</a:t>
            </a:r>
            <a:r>
              <a:rPr lang="en-US" altLang="zh-CN" sz="28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GDP</a:t>
            </a:r>
            <a:r>
              <a:rPr lang="zh-CN" altLang="en-US" sz="28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，既要着眼于当前，更要考虑长远，</a:t>
            </a:r>
            <a:r>
              <a:rPr lang="zh-CN" altLang="zh-CN" sz="28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像保护眼睛一样保护生态环境，像对待生命一样对待生态环境</a:t>
            </a:r>
            <a:r>
              <a:rPr lang="zh-CN" altLang="en-US" sz="28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endParaRPr lang="zh-CN" altLang="en-US" sz="28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431" y="3583811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（二）把节约资源放在首位，形成节约资源和保护环境的空间格局</a:t>
            </a:r>
            <a:endParaRPr lang="zh-CN" altLang="en-US" sz="28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11555" y="498434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（三）坚持保护优先，自然恢复为主</a:t>
            </a:r>
            <a:endParaRPr lang="zh-CN" altLang="en-US" sz="2800" b="1" dirty="0" smtClean="0"/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762000" y="3497263"/>
            <a:ext cx="914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1" name="AutoShape 3"/>
          <p:cNvSpPr>
            <a:spLocks noChangeArrowheads="1"/>
          </p:cNvSpPr>
          <p:nvPr/>
        </p:nvSpPr>
        <p:spPr bwMode="auto">
          <a:xfrm rot="-2012016">
            <a:off x="541338" y="2881313"/>
            <a:ext cx="8229600" cy="27432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FF9999"/>
              </a:gs>
              <a:gs pos="100000">
                <a:srgbClr val="FF3300"/>
              </a:gs>
            </a:gsLst>
            <a:lin ang="2700000" scaled="1"/>
          </a:gradFill>
          <a:ln w="9525">
            <a:miter lim="800000"/>
          </a:ln>
          <a:scene3d>
            <a:camera prst="legacyObliqueFront">
              <a:rot lat="18600000" lon="0" rev="0"/>
            </a:camera>
            <a:lightRig rig="legacyNormal3" dir="b"/>
          </a:scene3d>
          <a:sp3d extrusionH="163500" prstMaterial="legacyMatte">
            <a:bevelT w="13500" h="13500" prst="angle"/>
            <a:bevelB w="13500" h="13500" prst="angle"/>
            <a:extrusionClr>
              <a:srgbClr val="FF3300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89092" name="WordArt 4"/>
          <p:cNvSpPr>
            <a:spLocks noChangeArrowheads="1" noChangeShapeType="1" noTextEdit="1"/>
          </p:cNvSpPr>
          <p:nvPr/>
        </p:nvSpPr>
        <p:spPr bwMode="auto">
          <a:xfrm rot="-225271">
            <a:off x="1552575" y="4330700"/>
            <a:ext cx="2438400" cy="1752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9838"/>
              </a:avLst>
            </a:prstTxWarp>
          </a:bodyPr>
          <a:lstStyle/>
          <a:p>
            <a:pPr algn="ctr"/>
            <a:r>
              <a:rPr lang="zh-CN" altLang="en-US" sz="5400" b="1" kern="10">
                <a:ln w="9525">
                  <a:solidFill>
                    <a:srgbClr val="000000"/>
                  </a:solidFill>
                  <a:rou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rgbClr val="66FFFF"/>
                    </a:gs>
                  </a:gsLst>
                  <a:lin ang="19080000" scaled="1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国有经济</a:t>
            </a:r>
            <a:endParaRPr lang="zh-CN" altLang="en-US" sz="5400" b="1" kern="10">
              <a:ln w="9525">
                <a:solidFill>
                  <a:srgbClr val="000000"/>
                </a:solidFill>
                <a:round/>
              </a:ln>
              <a:gradFill rotWithShape="1">
                <a:gsLst>
                  <a:gs pos="0">
                    <a:schemeClr val="accent2"/>
                  </a:gs>
                  <a:gs pos="100000">
                    <a:srgbClr val="66FFFF"/>
                  </a:gs>
                </a:gsLst>
                <a:lin ang="19080000" scaled="1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093" name="WordArt 5"/>
          <p:cNvSpPr>
            <a:spLocks noChangeArrowheads="1" noChangeShapeType="1" noTextEdit="1"/>
          </p:cNvSpPr>
          <p:nvPr/>
        </p:nvSpPr>
        <p:spPr bwMode="auto">
          <a:xfrm>
            <a:off x="2771775" y="2781300"/>
            <a:ext cx="21336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800" b="1" kern="10">
                <a:ln w="12700">
                  <a:solidFill>
                    <a:srgbClr val="FFFFFF"/>
                  </a:solidFill>
                  <a:round/>
                </a:ln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控制力</a:t>
            </a:r>
            <a:endParaRPr lang="zh-CN" altLang="en-US" sz="4800" b="1" kern="10">
              <a:ln w="12700">
                <a:solidFill>
                  <a:srgbClr val="FFFFFF"/>
                </a:solidFill>
                <a:round/>
              </a:ln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094" name="WordArt 6"/>
          <p:cNvSpPr>
            <a:spLocks noChangeArrowheads="1" noChangeShapeType="1" noTextEdit="1"/>
          </p:cNvSpPr>
          <p:nvPr/>
        </p:nvSpPr>
        <p:spPr bwMode="auto">
          <a:xfrm>
            <a:off x="4167188" y="3771900"/>
            <a:ext cx="20574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800" b="1" kern="10">
                <a:ln w="19050">
                  <a:solidFill>
                    <a:srgbClr val="FFFFFF"/>
                  </a:solidFill>
                  <a:round/>
                </a:ln>
                <a:solidFill>
                  <a:srgbClr val="FF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影响力</a:t>
            </a:r>
            <a:endParaRPr lang="zh-CN" altLang="en-US" sz="4800" b="1" kern="10">
              <a:ln w="19050">
                <a:solidFill>
                  <a:srgbClr val="FFFFFF"/>
                </a:solidFill>
                <a:round/>
              </a:ln>
              <a:solidFill>
                <a:srgbClr val="FFC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095" name="WordArt 7"/>
          <p:cNvSpPr>
            <a:spLocks noChangeArrowheads="1" noChangeShapeType="1" noTextEdit="1"/>
          </p:cNvSpPr>
          <p:nvPr/>
        </p:nvSpPr>
        <p:spPr bwMode="auto">
          <a:xfrm>
            <a:off x="5386388" y="4686300"/>
            <a:ext cx="1828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800" b="1" kern="10">
                <a:ln w="9525">
                  <a:solidFill>
                    <a:srgbClr val="FFFFFF"/>
                  </a:solidFill>
                  <a:round/>
                </a:ln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带动力</a:t>
            </a:r>
            <a:endParaRPr lang="zh-CN" altLang="en-US" sz="4800" b="1" kern="10">
              <a:ln w="9525">
                <a:solidFill>
                  <a:srgbClr val="FFFFFF"/>
                </a:solidFill>
                <a:round/>
              </a:ln>
              <a:solidFill>
                <a:srgbClr val="00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096" name="Rectangle 9" descr="5%"/>
          <p:cNvSpPr>
            <a:spLocks noRot="1" noChangeArrowheads="1"/>
          </p:cNvSpPr>
          <p:nvPr/>
        </p:nvSpPr>
        <p:spPr bwMode="auto">
          <a:xfrm>
            <a:off x="179388" y="865188"/>
            <a:ext cx="8664575" cy="1223962"/>
          </a:xfrm>
          <a:prstGeom prst="rect">
            <a:avLst/>
          </a:prstGeom>
          <a:blipFill dpi="0" rotWithShape="0">
            <a:blip r:embed="rId1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35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国有经济控制国民经济命脉，对经济发展起主导作用。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71689" name="Text Box 19"/>
          <p:cNvSpPr txBox="1">
            <a:spLocks noChangeArrowheads="1"/>
          </p:cNvSpPr>
          <p:nvPr/>
        </p:nvSpPr>
        <p:spPr bwMode="auto">
          <a:xfrm>
            <a:off x="179388" y="547688"/>
            <a:ext cx="5976937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公有制经济的主体地位</a:t>
            </a:r>
            <a:endParaRPr lang="zh-CN" altLang="en-US" sz="320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animBg="1" autoUpdateAnimBg="0"/>
      <p:bldP spid="89092" grpId="0" animBg="1"/>
      <p:bldP spid="89093" grpId="0" animBg="1"/>
      <p:bldP spid="89094" grpId="0" animBg="1"/>
      <p:bldP spid="8909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5455" y="1778928"/>
            <a:ext cx="8820472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（四）环境就是民生的生态民生观： “良好生态环境是最公平的公共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产品，是最普惠的民生福祉”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5515" y="3168308"/>
            <a:ext cx="921702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（五）“最严格的制度、最严密的法治”的生态法治观</a:t>
            </a:r>
            <a:endPara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4200" y="4142398"/>
            <a:ext cx="6617970" cy="52197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（六）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内化于心，外化于行的生态文化观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971600" y="548680"/>
            <a:ext cx="763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 smtClean="0"/>
              <a:t>三、生态文明思想的理论内涵</a:t>
            </a:r>
            <a:endParaRPr lang="zh-CN" altLang="en-US" sz="3200" b="1" dirty="0" smtClean="0"/>
          </a:p>
          <a:p>
            <a:endParaRPr lang="zh-CN" altLang="en-US" sz="3200" b="1" dirty="0"/>
          </a:p>
        </p:txBody>
      </p:sp>
    </p:spTree>
  </p:cSld>
  <p:clrMapOvr>
    <a:masterClrMapping/>
  </p:clrMapOvr>
  <p:transition spd="med"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20688"/>
            <a:ext cx="83164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四、走向生态文明新时代要有严格的制度作保障</a:t>
            </a:r>
            <a:endParaRPr lang="zh-CN" altLang="en-US" sz="2800" b="1" dirty="0" smtClean="0"/>
          </a:p>
          <a:p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1524000" y="1397000"/>
          <a:ext cx="6648400" cy="469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ChangeArrowheads="1"/>
          </p:cNvSpPr>
          <p:nvPr/>
        </p:nvSpPr>
        <p:spPr bwMode="auto">
          <a:xfrm>
            <a:off x="467544" y="548680"/>
            <a:ext cx="8676456" cy="10772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en-US" altLang="zh-CN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两个毫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不动</a:t>
            </a:r>
            <a:r>
              <a:rPr lang="zh-CN" altLang="en-US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摇之二：毫不动摇地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鼓励、支持和引导非公有制经济发展 </a:t>
            </a:r>
            <a:endParaRPr lang="zh-CN" altLang="en-US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381000" y="1828800"/>
            <a:ext cx="3960813" cy="3970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毫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不动摇地鼓励、支持、引导非公有制经济发展，激发非公有制经济活力和创造力，是坚持和完善基本经济制度必须遵循的又一条原则。 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6564" name="Picture 6" descr="U_4240~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800600" y="1922463"/>
            <a:ext cx="3810000" cy="381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907704" y="1484784"/>
            <a:ext cx="2667000" cy="685800"/>
            <a:chOff x="0" y="0"/>
            <a:chExt cx="1536" cy="480"/>
          </a:xfrm>
        </p:grpSpPr>
        <p:sp>
          <p:nvSpPr>
            <p:cNvPr id="64533" name="AutoShape 3" descr="蓝色砂纸"/>
            <p:cNvSpPr>
              <a:spLocks noChangeArrowheads="1"/>
            </p:cNvSpPr>
            <p:nvPr/>
          </p:nvSpPr>
          <p:spPr bwMode="auto">
            <a:xfrm>
              <a:off x="0" y="0"/>
              <a:ext cx="1536" cy="48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9525">
              <a:round/>
            </a:ln>
            <a:effectLst/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3A5BC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4534" name="Text Box 4"/>
            <p:cNvSpPr txBox="1">
              <a:spLocks noChangeArrowheads="1"/>
            </p:cNvSpPr>
            <p:nvPr/>
          </p:nvSpPr>
          <p:spPr bwMode="auto">
            <a:xfrm>
              <a:off x="144" y="28"/>
              <a:ext cx="1296" cy="40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3200" b="1">
                  <a:latin typeface="仿宋" panose="02010609060101010101" pitchFamily="49" charset="-122"/>
                  <a:ea typeface="仿宋" panose="02010609060101010101" pitchFamily="49" charset="-122"/>
                </a:rPr>
                <a:t>个体经济</a:t>
              </a:r>
              <a:endParaRPr lang="zh-CN" altLang="en-US" sz="32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3" name="Group 5"/>
          <p:cNvGrpSpPr/>
          <p:nvPr/>
        </p:nvGrpSpPr>
        <p:grpSpPr bwMode="auto">
          <a:xfrm>
            <a:off x="1981200" y="3632200"/>
            <a:ext cx="2667000" cy="685800"/>
            <a:chOff x="0" y="0"/>
            <a:chExt cx="1536" cy="480"/>
          </a:xfrm>
        </p:grpSpPr>
        <p:sp>
          <p:nvSpPr>
            <p:cNvPr id="64531" name="AutoShape 6" descr="蓝色砂纸"/>
            <p:cNvSpPr>
              <a:spLocks noChangeArrowheads="1"/>
            </p:cNvSpPr>
            <p:nvPr/>
          </p:nvSpPr>
          <p:spPr bwMode="auto">
            <a:xfrm>
              <a:off x="0" y="0"/>
              <a:ext cx="1536" cy="48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9525">
              <a:round/>
            </a:ln>
            <a:effectLst/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3A5BC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4532" name="Text Box 7"/>
            <p:cNvSpPr txBox="1">
              <a:spLocks noChangeArrowheads="1"/>
            </p:cNvSpPr>
            <p:nvPr/>
          </p:nvSpPr>
          <p:spPr bwMode="auto">
            <a:xfrm>
              <a:off x="145" y="28"/>
              <a:ext cx="1295" cy="40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3200" b="1">
                  <a:latin typeface="仿宋" panose="02010609060101010101" pitchFamily="49" charset="-122"/>
                  <a:ea typeface="仿宋" panose="02010609060101010101" pitchFamily="49" charset="-122"/>
                </a:rPr>
                <a:t>外商独资</a:t>
              </a:r>
              <a:endParaRPr lang="zh-CN" altLang="en-US" sz="32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4" name="Group 8"/>
          <p:cNvGrpSpPr/>
          <p:nvPr/>
        </p:nvGrpSpPr>
        <p:grpSpPr bwMode="auto">
          <a:xfrm>
            <a:off x="606425" y="2039938"/>
            <a:ext cx="685800" cy="2882900"/>
            <a:chOff x="0" y="0"/>
            <a:chExt cx="432" cy="1683"/>
          </a:xfrm>
        </p:grpSpPr>
        <p:sp>
          <p:nvSpPr>
            <p:cNvPr id="64529" name="AutoShape 9" descr="蓝色砂纸"/>
            <p:cNvSpPr>
              <a:spLocks noChangeArrowheads="1"/>
            </p:cNvSpPr>
            <p:nvPr/>
          </p:nvSpPr>
          <p:spPr bwMode="auto">
            <a:xfrm rot="-5400000">
              <a:off x="-624" y="624"/>
              <a:ext cx="1680" cy="432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9525">
              <a:round/>
            </a:ln>
            <a:effectLst/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3A5BC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4530" name="Text Box 10"/>
            <p:cNvSpPr txBox="1">
              <a:spLocks noChangeArrowheads="1"/>
            </p:cNvSpPr>
            <p:nvPr/>
          </p:nvSpPr>
          <p:spPr bwMode="auto">
            <a:xfrm>
              <a:off x="0" y="99"/>
              <a:ext cx="427" cy="158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3200" b="1">
                  <a:latin typeface="仿宋" panose="02010609060101010101" pitchFamily="49" charset="-122"/>
                  <a:ea typeface="仿宋" panose="02010609060101010101" pitchFamily="49" charset="-122"/>
                </a:rPr>
                <a:t>非公有制经济</a:t>
              </a:r>
              <a:endParaRPr lang="zh-CN" altLang="en-US" sz="32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cxnSp>
        <p:nvCxnSpPr>
          <p:cNvPr id="96267" name="AutoShape 11"/>
          <p:cNvCxnSpPr>
            <a:cxnSpLocks noChangeShapeType="1"/>
            <a:stCxn id="64530" idx="3"/>
            <a:endCxn id="64533" idx="1"/>
          </p:cNvCxnSpPr>
          <p:nvPr/>
        </p:nvCxnSpPr>
        <p:spPr bwMode="auto">
          <a:xfrm flipV="1">
            <a:off x="1284288" y="1827684"/>
            <a:ext cx="623416" cy="1738495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rgbClr val="FFFF00"/>
            </a:solidFill>
            <a:miter lim="800000"/>
          </a:ln>
          <a:effectLst/>
        </p:spPr>
      </p:cxnSp>
      <p:cxnSp>
        <p:nvCxnSpPr>
          <p:cNvPr id="96268" name="AutoShape 12"/>
          <p:cNvCxnSpPr>
            <a:cxnSpLocks noChangeShapeType="1"/>
            <a:stCxn id="64530" idx="3"/>
            <a:endCxn id="64531" idx="1"/>
          </p:cNvCxnSpPr>
          <p:nvPr/>
        </p:nvCxnSpPr>
        <p:spPr bwMode="auto">
          <a:xfrm>
            <a:off x="1284288" y="3567113"/>
            <a:ext cx="696912" cy="4079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rgbClr val="FFFF00"/>
            </a:solidFill>
            <a:miter lim="800000"/>
          </a:ln>
          <a:effectLst/>
        </p:spPr>
      </p:cxnSp>
      <p:grpSp>
        <p:nvGrpSpPr>
          <p:cNvPr id="5" name="Group 13"/>
          <p:cNvGrpSpPr/>
          <p:nvPr/>
        </p:nvGrpSpPr>
        <p:grpSpPr bwMode="auto">
          <a:xfrm>
            <a:off x="1978025" y="2420938"/>
            <a:ext cx="2667000" cy="685800"/>
            <a:chOff x="0" y="0"/>
            <a:chExt cx="1536" cy="480"/>
          </a:xfrm>
        </p:grpSpPr>
        <p:sp>
          <p:nvSpPr>
            <p:cNvPr id="64527" name="AutoShape 14" descr="蓝色砂纸"/>
            <p:cNvSpPr>
              <a:spLocks noChangeArrowheads="1"/>
            </p:cNvSpPr>
            <p:nvPr/>
          </p:nvSpPr>
          <p:spPr bwMode="auto">
            <a:xfrm>
              <a:off x="0" y="0"/>
              <a:ext cx="1536" cy="48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9525">
              <a:round/>
            </a:ln>
            <a:effectLst/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3A5BC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4528" name="Text Box 15"/>
            <p:cNvSpPr txBox="1">
              <a:spLocks noChangeArrowheads="1"/>
            </p:cNvSpPr>
            <p:nvPr/>
          </p:nvSpPr>
          <p:spPr bwMode="auto">
            <a:xfrm>
              <a:off x="145" y="28"/>
              <a:ext cx="1295" cy="40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3200" b="1">
                  <a:latin typeface="仿宋" panose="02010609060101010101" pitchFamily="49" charset="-122"/>
                  <a:ea typeface="仿宋" panose="02010609060101010101" pitchFamily="49" charset="-122"/>
                </a:rPr>
                <a:t>私营经济</a:t>
              </a:r>
              <a:endParaRPr lang="zh-CN" altLang="en-US" sz="32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6" name="Group 16"/>
          <p:cNvGrpSpPr/>
          <p:nvPr/>
        </p:nvGrpSpPr>
        <p:grpSpPr bwMode="auto">
          <a:xfrm>
            <a:off x="1981200" y="5000625"/>
            <a:ext cx="6934200" cy="898525"/>
            <a:chOff x="0" y="0"/>
            <a:chExt cx="4368" cy="566"/>
          </a:xfrm>
        </p:grpSpPr>
        <p:sp>
          <p:nvSpPr>
            <p:cNvPr id="64525" name="AutoShape 17" descr="蓝色砂纸"/>
            <p:cNvSpPr>
              <a:spLocks noChangeArrowheads="1"/>
            </p:cNvSpPr>
            <p:nvPr/>
          </p:nvSpPr>
          <p:spPr bwMode="auto">
            <a:xfrm>
              <a:off x="0" y="0"/>
              <a:ext cx="4368" cy="566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9525">
              <a:round/>
            </a:ln>
            <a:effectLst/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3A5BC6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4526" name="Text Box 18"/>
            <p:cNvSpPr txBox="1">
              <a:spLocks noChangeArrowheads="1"/>
            </p:cNvSpPr>
            <p:nvPr/>
          </p:nvSpPr>
          <p:spPr bwMode="auto">
            <a:xfrm>
              <a:off x="48" y="76"/>
              <a:ext cx="429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3200" b="1">
                  <a:latin typeface="仿宋" panose="02010609060101010101" pitchFamily="49" charset="-122"/>
                  <a:ea typeface="仿宋" panose="02010609060101010101" pitchFamily="49" charset="-122"/>
                </a:rPr>
                <a:t>混合所有制经济</a:t>
              </a:r>
              <a:r>
                <a:rPr lang="zh-CN" altLang="en-US" sz="2800" b="1">
                  <a:latin typeface="仿宋" panose="02010609060101010101" pitchFamily="49" charset="-122"/>
                  <a:ea typeface="仿宋" panose="02010609060101010101" pitchFamily="49" charset="-122"/>
                </a:rPr>
                <a:t>（非公有制经济成分）</a:t>
              </a:r>
              <a:endParaRPr lang="zh-CN" altLang="en-US" sz="28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cxnSp>
        <p:nvCxnSpPr>
          <p:cNvPr id="96275" name="AutoShape 19"/>
          <p:cNvCxnSpPr>
            <a:cxnSpLocks noChangeShapeType="1"/>
            <a:stCxn id="64530" idx="3"/>
            <a:endCxn id="64527" idx="1"/>
          </p:cNvCxnSpPr>
          <p:nvPr/>
        </p:nvCxnSpPr>
        <p:spPr bwMode="auto">
          <a:xfrm flipV="1">
            <a:off x="1284288" y="2763838"/>
            <a:ext cx="693737" cy="803275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rgbClr val="FFFF00"/>
            </a:solidFill>
            <a:miter lim="800000"/>
          </a:ln>
          <a:effectLst/>
        </p:spPr>
      </p:cxnSp>
      <p:cxnSp>
        <p:nvCxnSpPr>
          <p:cNvPr id="96276" name="AutoShape 20"/>
          <p:cNvCxnSpPr>
            <a:cxnSpLocks noChangeShapeType="1"/>
            <a:stCxn id="64530" idx="3"/>
            <a:endCxn id="64525" idx="1"/>
          </p:cNvCxnSpPr>
          <p:nvPr/>
        </p:nvCxnSpPr>
        <p:spPr bwMode="auto">
          <a:xfrm>
            <a:off x="1284288" y="3567113"/>
            <a:ext cx="696912" cy="1882775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rgbClr val="FFFF00"/>
            </a:solidFill>
            <a:miter lim="800000"/>
          </a:ln>
          <a:effectLst/>
        </p:spPr>
      </p:cxnSp>
      <p:pic>
        <p:nvPicPr>
          <p:cNvPr id="64524" name="Picture 22" descr="NO_12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5625" y="1393825"/>
            <a:ext cx="2297113" cy="325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9700" dir="2700000" algn="ctr" rotWithShape="0">
              <a:srgbClr val="333333">
                <a:alpha val="59998"/>
              </a:srgbClr>
            </a:outerShdw>
          </a:effec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765175"/>
            <a:ext cx="9144000" cy="922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 smtClean="0">
                <a:solidFill>
                  <a:srgbClr val="C00000"/>
                </a:solidFill>
                <a:latin typeface="+mn-ea"/>
                <a:ea typeface="+mn-ea"/>
              </a:rPr>
              <a:t>（二）坚持和完善社会主义初级阶段的分配制度</a:t>
            </a:r>
            <a:endParaRPr lang="zh-CN" altLang="en-US" sz="32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75779" name="灯片编号占位符 4"/>
          <p:cNvSpPr txBox="1">
            <a:spLocks noGrp="1" noChangeArrowheads="1"/>
          </p:cNvSpPr>
          <p:nvPr/>
        </p:nvSpPr>
        <p:spPr bwMode="auto">
          <a:xfrm>
            <a:off x="4114800" y="6400800"/>
            <a:ext cx="914400" cy="284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 anchor="ctr"/>
          <a:lstStyle/>
          <a:p>
            <a:pPr algn="ctr"/>
            <a:fld id="{B07F15B0-3E2E-4E14-9E57-640354D39293}" type="slidenum">
              <a:rPr lang="zh-CN" altLang="en-US" sz="1100" b="1">
                <a:solidFill>
                  <a:srgbClr val="636363"/>
                </a:solidFill>
                <a:ea typeface="宋体" panose="02010600030101010101" pitchFamily="2" charset="-122"/>
              </a:rPr>
            </a:fld>
            <a:endParaRPr lang="en-US" altLang="zh-CN" sz="1100" b="1">
              <a:solidFill>
                <a:srgbClr val="636363"/>
              </a:solidFill>
              <a:ea typeface="宋体" panose="02010600030101010101" pitchFamily="2" charset="-122"/>
            </a:endParaRPr>
          </a:p>
        </p:txBody>
      </p:sp>
      <p:sp>
        <p:nvSpPr>
          <p:cNvPr id="75780" name="Rectangle 13"/>
          <p:cNvSpPr>
            <a:spLocks noChangeArrowheads="1"/>
          </p:cNvSpPr>
          <p:nvPr/>
        </p:nvSpPr>
        <p:spPr bwMode="auto">
          <a:xfrm>
            <a:off x="395288" y="1901825"/>
            <a:ext cx="8353425" cy="203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公有制为主体、多种所有制经济共同发展的基本经济制度，决定了收入分配领域必然实行按劳分配为主体、多种分配方式并存的分配制度。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468313" y="549275"/>
            <a:ext cx="7939087" cy="80010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600" b="1" smtClean="0">
                <a:solidFill>
                  <a:srgbClr val="3333CC"/>
                </a:solidFill>
                <a:ea typeface="黑体" panose="02010609060101010101" pitchFamily="49" charset="-122"/>
              </a:rPr>
              <a:t>社会主义初级阶段的</a:t>
            </a:r>
            <a:r>
              <a:rPr lang="zh-CN" altLang="en-US" sz="3600" b="1" u="sng" smtClean="0">
                <a:solidFill>
                  <a:srgbClr val="3333CC"/>
                </a:solidFill>
                <a:ea typeface="黑体" panose="02010609060101010101" pitchFamily="49" charset="-122"/>
              </a:rPr>
              <a:t>分配制度</a:t>
            </a:r>
            <a:endParaRPr lang="zh-CN" altLang="en-US" sz="4000" u="sng" smtClean="0">
              <a:solidFill>
                <a:srgbClr val="3333CC"/>
              </a:solidFill>
            </a:endParaRPr>
          </a:p>
        </p:txBody>
      </p:sp>
      <p:pic>
        <p:nvPicPr>
          <p:cNvPr id="76803" name="Picture 5" descr="2009011234219613"/>
          <p:cNvPicPr>
            <a:picLocks noChangeAspect="1" noChangeArrowheads="1"/>
          </p:cNvPicPr>
          <p:nvPr>
            <p:ph sz="quarter" idx="2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6363" y="1341438"/>
            <a:ext cx="4035425" cy="3028950"/>
          </a:xfrm>
          <a:noFill/>
          <a:ln>
            <a:miter lim="800000"/>
            <a:headEnd/>
            <a:tailEnd/>
          </a:ln>
        </p:spPr>
      </p:pic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1033463" y="3044825"/>
            <a:ext cx="2601912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1077913" y="3074988"/>
            <a:ext cx="830262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946150" y="3398838"/>
            <a:ext cx="1177925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4643438" y="1844675"/>
            <a:ext cx="4032250" cy="432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sz="2800" b="1" dirty="0">
              <a:solidFill>
                <a:srgbClr val="3333CC"/>
              </a:solidFill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） </a:t>
            </a:r>
            <a:r>
              <a:rPr lang="zh-CN" altLang="en-US" sz="2800" b="1" dirty="0">
                <a:solidFill>
                  <a:srgbClr val="3333CC"/>
                </a:solidFill>
                <a:ea typeface="黑体" panose="02010609060101010101" pitchFamily="49" charset="-122"/>
                <a:hlinkClick r:id="rId2" action="ppaction://hlinksldjump"/>
              </a:rPr>
              <a:t>按劳分配为主体、多种分配方式并存的分配制度</a:t>
            </a:r>
            <a:endParaRPr lang="zh-CN" altLang="en-US" sz="2800" b="1" dirty="0">
              <a:solidFill>
                <a:srgbClr val="3333CC"/>
              </a:solidFill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3333CC"/>
                </a:solidFill>
                <a:ea typeface="黑体" panose="02010609060101010101" pitchFamily="49" charset="-122"/>
                <a:hlinkClick r:id="rId3" action="ppaction://hlinksldjump"/>
              </a:rPr>
              <a:t>一</a:t>
            </a:r>
            <a:r>
              <a:rPr lang="zh-CN" altLang="en-US" sz="2800" b="1" dirty="0">
                <a:solidFill>
                  <a:srgbClr val="3333CC"/>
                </a:solidFill>
                <a:ea typeface="黑体" panose="02010609060101010101" pitchFamily="49" charset="-122"/>
                <a:hlinkClick r:id="rId3" action="ppaction://hlinksldjump"/>
              </a:rPr>
              <a:t>部分人、一部分地区先富起来，逐步实现共同富裕</a:t>
            </a:r>
            <a:endParaRPr lang="zh-CN" altLang="en-US" sz="2800" b="1" dirty="0">
              <a:solidFill>
                <a:srgbClr val="3333CC"/>
              </a:solidFill>
              <a:ea typeface="黑体" panose="02010609060101010101" pitchFamily="49" charset="-122"/>
              <a:hlinkClick r:id="rId3" action="ppaction://hlinksldjump"/>
            </a:endParaRPr>
          </a:p>
        </p:txBody>
      </p:sp>
      <p:pic>
        <p:nvPicPr>
          <p:cNvPr id="76808" name="Picture 4" descr="200808300056"/>
          <p:cNvPicPr>
            <a:picLocks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143375"/>
            <a:ext cx="3671887" cy="2022475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755650" y="0"/>
            <a:ext cx="7772400" cy="76835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br>
              <a:rPr lang="en-US" altLang="zh-CN" sz="3600" b="1" smtClean="0">
                <a:solidFill>
                  <a:srgbClr val="FFFFFF"/>
                </a:solidFill>
                <a:latin typeface="宋体" panose="02010600030101010101" pitchFamily="2" charset="-122"/>
                <a:ea typeface="楷体_GB2312"/>
                <a:cs typeface="楷体_GB2312"/>
              </a:rPr>
            </a:br>
            <a:r>
              <a:rPr lang="en-US" altLang="zh-CN" sz="3600" b="1" smtClean="0">
                <a:latin typeface="宋体" panose="02010600030101010101" pitchFamily="2" charset="-122"/>
                <a:ea typeface="楷体_GB2312"/>
                <a:cs typeface="楷体_GB2312"/>
              </a:rPr>
              <a:t>2</a:t>
            </a:r>
            <a:r>
              <a:rPr lang="zh-CN" altLang="en-US" sz="3600" b="1" smtClean="0">
                <a:latin typeface="宋体" panose="02010600030101010101" pitchFamily="2" charset="-122"/>
                <a:ea typeface="楷体_GB2312"/>
                <a:cs typeface="楷体_GB2312"/>
              </a:rPr>
              <a:t>）多种分配方式并存</a:t>
            </a:r>
            <a:endParaRPr lang="zh-CN" altLang="en-US" sz="3600" b="1" smtClean="0">
              <a:latin typeface="宋体" panose="02010600030101010101" pitchFamily="2" charset="-122"/>
              <a:ea typeface="楷体_GB2312"/>
              <a:cs typeface="楷体_GB2312"/>
            </a:endParaRPr>
          </a:p>
        </p:txBody>
      </p:sp>
      <p:sp>
        <p:nvSpPr>
          <p:cNvPr id="788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563880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FFFF00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   </a:t>
            </a:r>
            <a:r>
              <a:rPr lang="en-US" altLang="zh-CN" b="1" smtClean="0">
                <a:solidFill>
                  <a:srgbClr val="C00000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A.</a:t>
            </a:r>
            <a:r>
              <a:rPr lang="zh-CN" altLang="en-US" b="1" smtClean="0">
                <a:solidFill>
                  <a:srgbClr val="C00000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依据</a:t>
            </a:r>
            <a:endParaRPr lang="zh-CN" altLang="en-US" b="1" smtClean="0">
              <a:solidFill>
                <a:srgbClr val="C00000"/>
              </a:solidFill>
              <a:latin typeface="宋体" panose="02010600030101010101" pitchFamily="2" charset="-122"/>
              <a:ea typeface="楷体_GB2312"/>
              <a:cs typeface="楷体_GB231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rgbClr val="C00000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    （</a:t>
            </a:r>
            <a:r>
              <a:rPr lang="en-US" altLang="zh-CN" sz="2400" b="1" smtClean="0">
                <a:solidFill>
                  <a:srgbClr val="C00000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1</a:t>
            </a:r>
            <a:r>
              <a:rPr lang="zh-CN" altLang="en-US" sz="2400" b="1" smtClean="0">
                <a:solidFill>
                  <a:srgbClr val="C00000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）这是由多种所有制经济共同发展的经济体制决定的</a:t>
            </a:r>
            <a:endParaRPr lang="zh-CN" altLang="en-US" sz="2400" b="1" smtClean="0">
              <a:solidFill>
                <a:srgbClr val="C00000"/>
              </a:solidFill>
              <a:latin typeface="宋体" panose="02010600030101010101" pitchFamily="2" charset="-122"/>
              <a:ea typeface="楷体_GB2312"/>
              <a:cs typeface="楷体_GB231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rgbClr val="C00000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    （</a:t>
            </a:r>
            <a:r>
              <a:rPr lang="en-US" altLang="zh-CN" sz="2400" b="1" smtClean="0">
                <a:solidFill>
                  <a:srgbClr val="C00000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2</a:t>
            </a:r>
            <a:r>
              <a:rPr lang="zh-CN" altLang="en-US" sz="2400" b="1" smtClean="0">
                <a:solidFill>
                  <a:srgbClr val="C00000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）</a:t>
            </a:r>
            <a:r>
              <a:rPr lang="zh-CN" altLang="en-US" sz="2400" b="1" smtClean="0">
                <a:solidFill>
                  <a:srgbClr val="C00000"/>
                </a:solidFill>
              </a:rPr>
              <a:t>与市场经济与私有制经济</a:t>
            </a:r>
            <a:r>
              <a:rPr lang="zh-CN" altLang="zh-CN" sz="2400" b="1" smtClean="0">
                <a:solidFill>
                  <a:srgbClr val="C00000"/>
                </a:solidFill>
              </a:rPr>
              <a:t>相联系的分配制度</a:t>
            </a:r>
            <a:r>
              <a:rPr lang="zh-CN" altLang="en-US" sz="2400" b="1" smtClean="0">
                <a:solidFill>
                  <a:srgbClr val="C00000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。</a:t>
            </a:r>
            <a:endParaRPr lang="zh-CN" altLang="en-US" sz="2400" b="1" smtClean="0">
              <a:solidFill>
                <a:srgbClr val="C00000"/>
              </a:solidFill>
              <a:latin typeface="宋体" panose="02010600030101010101" pitchFamily="2" charset="-122"/>
              <a:ea typeface="楷体_GB2312"/>
              <a:cs typeface="楷体_GB231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b="1" smtClean="0">
              <a:solidFill>
                <a:srgbClr val="000000"/>
              </a:solidFill>
              <a:latin typeface="宋体" panose="02010600030101010101" pitchFamily="2" charset="-122"/>
              <a:ea typeface="楷体_GB2312"/>
              <a:cs typeface="楷体_GB231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                   一般工人的劳动</a:t>
            </a:r>
            <a:endParaRPr lang="zh-CN" altLang="en-US" sz="2800" b="1" smtClean="0">
              <a:solidFill>
                <a:srgbClr val="000000"/>
              </a:solidFill>
              <a:latin typeface="宋体" panose="02010600030101010101" pitchFamily="2" charset="-122"/>
              <a:ea typeface="楷体_GB2312"/>
              <a:cs typeface="楷体_GB231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         劳动要素  科技劳动        价值的源泉</a:t>
            </a:r>
            <a:endParaRPr lang="zh-CN" altLang="en-US" sz="2800" b="1" smtClean="0">
              <a:solidFill>
                <a:srgbClr val="000000"/>
              </a:solidFill>
              <a:latin typeface="宋体" panose="02010600030101010101" pitchFamily="2" charset="-122"/>
              <a:ea typeface="楷体_GB2312"/>
              <a:cs typeface="楷体_GB231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生产要素           管理劳动</a:t>
            </a:r>
            <a:endParaRPr lang="zh-CN" altLang="en-US" sz="2800" b="1" smtClean="0">
              <a:solidFill>
                <a:srgbClr val="000000"/>
              </a:solidFill>
              <a:latin typeface="宋体" panose="02010600030101010101" pitchFamily="2" charset="-122"/>
              <a:ea typeface="楷体_GB2312"/>
              <a:cs typeface="楷体_GB231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          </a:t>
            </a:r>
            <a:endParaRPr lang="zh-CN" altLang="en-US" sz="2800" b="1" smtClean="0">
              <a:solidFill>
                <a:srgbClr val="000000"/>
              </a:solidFill>
              <a:latin typeface="宋体" panose="02010600030101010101" pitchFamily="2" charset="-122"/>
              <a:ea typeface="楷体_GB2312"/>
              <a:cs typeface="楷体_GB231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         非劳动要素：资本、技术、知识本身等</a:t>
            </a:r>
            <a:r>
              <a:rPr lang="en-US" altLang="zh-CN" sz="2800" b="1" smtClean="0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——</a:t>
            </a:r>
            <a:r>
              <a:rPr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创造价值的必要条件</a:t>
            </a:r>
            <a:endParaRPr lang="zh-CN" altLang="en-US" sz="2800" b="1" smtClean="0">
              <a:solidFill>
                <a:srgbClr val="000000"/>
              </a:solidFill>
              <a:latin typeface="宋体" panose="02010600030101010101" pitchFamily="2" charset="-122"/>
              <a:ea typeface="楷体_GB2312"/>
              <a:cs typeface="楷体_GB2312"/>
            </a:endParaRPr>
          </a:p>
        </p:txBody>
      </p:sp>
      <p:sp>
        <p:nvSpPr>
          <p:cNvPr id="78852" name="AutoShape 4"/>
          <p:cNvSpPr/>
          <p:nvPr/>
        </p:nvSpPr>
        <p:spPr bwMode="auto">
          <a:xfrm>
            <a:off x="1752600" y="3810000"/>
            <a:ext cx="152400" cy="1752600"/>
          </a:xfrm>
          <a:prstGeom prst="leftBrace">
            <a:avLst>
              <a:gd name="adj1" fmla="val 6665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3" name="AutoShape 5"/>
          <p:cNvSpPr/>
          <p:nvPr/>
        </p:nvSpPr>
        <p:spPr bwMode="auto">
          <a:xfrm>
            <a:off x="3508375" y="2976563"/>
            <a:ext cx="228600" cy="1666875"/>
          </a:xfrm>
          <a:prstGeom prst="leftBrace">
            <a:avLst>
              <a:gd name="adj1" fmla="val 38855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4" name="AutoShape 6"/>
          <p:cNvSpPr/>
          <p:nvPr/>
        </p:nvSpPr>
        <p:spPr bwMode="auto">
          <a:xfrm>
            <a:off x="6402388" y="32258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主题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主题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pitchFamily="18" charset="-120"/>
          </a:defRPr>
        </a:defPPr>
      </a:lstStyle>
    </a:lnDef>
  </a:objectDefaults>
  <a:extraClrSchemeLst>
    <a:extraClrScheme>
      <a:clrScheme name="主题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3434</Words>
  <Application>WPS 演示</Application>
  <PresentationFormat>全屏显示(4:3)</PresentationFormat>
  <Paragraphs>279</Paragraphs>
  <Slides>41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63" baseType="lpstr">
      <vt:lpstr>Arial</vt:lpstr>
      <vt:lpstr>宋体</vt:lpstr>
      <vt:lpstr>Wingdings</vt:lpstr>
      <vt:lpstr>PMingLiU</vt:lpstr>
      <vt:lpstr>Calibri</vt:lpstr>
      <vt:lpstr>黑体</vt:lpstr>
      <vt:lpstr>Times New Roman</vt:lpstr>
      <vt:lpstr>楷体_GB2312</vt:lpstr>
      <vt:lpstr>仿宋</vt:lpstr>
      <vt:lpstr>楷体</vt:lpstr>
      <vt:lpstr>华文中宋</vt:lpstr>
      <vt:lpstr>楷体_GB2312</vt:lpstr>
      <vt:lpstr>微软雅黑</vt:lpstr>
      <vt:lpstr>华文楷体</vt:lpstr>
      <vt:lpstr>Garamond</vt:lpstr>
      <vt:lpstr>华文新魏</vt:lpstr>
      <vt:lpstr>Times New Roman</vt:lpstr>
      <vt:lpstr>幼圆</vt:lpstr>
      <vt:lpstr>华文琥珀</vt:lpstr>
      <vt:lpstr>新宋体</vt:lpstr>
      <vt:lpstr>华文行楷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（二）坚持和完善社会主义初级阶段的分配制度</vt:lpstr>
      <vt:lpstr>PowerPoint 演示文稿</vt:lpstr>
      <vt:lpstr> 2）多种分配方式并存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（一）法治中国坚持的主要原则：</vt:lpstr>
      <vt:lpstr>（二）建设法治中国的主要任务：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mzt01</cp:lastModifiedBy>
  <cp:revision>362</cp:revision>
  <dcterms:created xsi:type="dcterms:W3CDTF">2015-06-07T04:26:00Z</dcterms:created>
  <dcterms:modified xsi:type="dcterms:W3CDTF">2017-06-14T02:06:12Z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