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8" r:id="rId2"/>
    <p:sldId id="260" r:id="rId3"/>
    <p:sldId id="709" r:id="rId4"/>
    <p:sldId id="702" r:id="rId5"/>
    <p:sldId id="712" r:id="rId6"/>
    <p:sldId id="269" r:id="rId7"/>
    <p:sldId id="333" r:id="rId8"/>
    <p:sldId id="270" r:id="rId9"/>
    <p:sldId id="271" r:id="rId10"/>
    <p:sldId id="704" r:id="rId11"/>
    <p:sldId id="274" r:id="rId12"/>
    <p:sldId id="275" r:id="rId13"/>
    <p:sldId id="394" r:id="rId14"/>
    <p:sldId id="280" r:id="rId15"/>
    <p:sldId id="415" r:id="rId16"/>
    <p:sldId id="284" r:id="rId17"/>
    <p:sldId id="562" r:id="rId18"/>
    <p:sldId id="542" r:id="rId19"/>
    <p:sldId id="543" r:id="rId20"/>
    <p:sldId id="546" r:id="rId21"/>
    <p:sldId id="547" r:id="rId22"/>
    <p:sldId id="717" r:id="rId23"/>
    <p:sldId id="718" r:id="rId24"/>
    <p:sldId id="739" r:id="rId25"/>
    <p:sldId id="728" r:id="rId26"/>
    <p:sldId id="748" r:id="rId27"/>
    <p:sldId id="750" r:id="rId28"/>
    <p:sldId id="747" r:id="rId29"/>
    <p:sldId id="729" r:id="rId30"/>
    <p:sldId id="685" r:id="rId31"/>
    <p:sldId id="686" r:id="rId32"/>
    <p:sldId id="756" r:id="rId33"/>
    <p:sldId id="67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5AD708CB-5544-47DF-9B55-0E3C35708A3A}">
          <p14:sldIdLst>
            <p14:sldId id="258"/>
            <p14:sldId id="327"/>
            <p14:sldId id="260"/>
            <p14:sldId id="689"/>
            <p14:sldId id="698"/>
            <p14:sldId id="699"/>
            <p14:sldId id="700"/>
            <p14:sldId id="697"/>
            <p14:sldId id="709"/>
            <p14:sldId id="527"/>
            <p14:sldId id="702"/>
            <p14:sldId id="691"/>
            <p14:sldId id="711"/>
            <p14:sldId id="706"/>
            <p14:sldId id="710"/>
            <p14:sldId id="708"/>
            <p14:sldId id="712"/>
            <p14:sldId id="269"/>
            <p14:sldId id="333"/>
            <p14:sldId id="270"/>
            <p14:sldId id="271"/>
            <p14:sldId id="704"/>
            <p14:sldId id="274"/>
            <p14:sldId id="275"/>
            <p14:sldId id="394"/>
            <p14:sldId id="280"/>
            <p14:sldId id="413"/>
            <p14:sldId id="415"/>
            <p14:sldId id="714"/>
            <p14:sldId id="713"/>
            <p14:sldId id="397"/>
          </p14:sldIdLst>
        </p14:section>
        <p14:section name="无标题节" id="{FDB501F0-417E-407E-9A07-9698897AE522}">
          <p14:sldIdLst>
            <p14:sldId id="284"/>
            <p14:sldId id="562"/>
            <p14:sldId id="542"/>
            <p14:sldId id="543"/>
            <p14:sldId id="546"/>
            <p14:sldId id="547"/>
            <p14:sldId id="550"/>
            <p14:sldId id="549"/>
            <p14:sldId id="715"/>
            <p14:sldId id="716"/>
            <p14:sldId id="740"/>
            <p14:sldId id="741"/>
            <p14:sldId id="742"/>
            <p14:sldId id="717"/>
            <p14:sldId id="718"/>
            <p14:sldId id="720"/>
            <p14:sldId id="721"/>
            <p14:sldId id="730"/>
            <p14:sldId id="732"/>
            <p14:sldId id="733"/>
            <p14:sldId id="734"/>
            <p14:sldId id="735"/>
            <p14:sldId id="736"/>
            <p14:sldId id="737"/>
            <p14:sldId id="738"/>
            <p14:sldId id="755"/>
            <p14:sldId id="739"/>
            <p14:sldId id="759"/>
            <p14:sldId id="758"/>
            <p14:sldId id="728"/>
            <p14:sldId id="748"/>
            <p14:sldId id="750"/>
            <p14:sldId id="747"/>
            <p14:sldId id="729"/>
            <p14:sldId id="754"/>
            <p14:sldId id="753"/>
            <p14:sldId id="685"/>
            <p14:sldId id="686"/>
            <p14:sldId id="756"/>
            <p14:sldId id="677"/>
            <p14:sldId id="6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6" autoAdjust="0"/>
    <p:restoredTop sz="93271" autoAdjust="0"/>
  </p:normalViewPr>
  <p:slideViewPr>
    <p:cSldViewPr>
      <p:cViewPr varScale="1">
        <p:scale>
          <a:sx n="65" d="100"/>
          <a:sy n="65" d="100"/>
        </p:scale>
        <p:origin x="-136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1877D4B-E497-47C4-B8EF-EEDAADDECDA2}"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E5666D0B-C7B1-42B1-A694-2916FED9A531}">
      <dgm:prSet phldrT="[文本]" phldr="1"/>
      <dgm:spPr/>
      <dgm:t>
        <a:bodyPr/>
        <a:lstStyle/>
        <a:p>
          <a:endParaRPr lang="zh-CN" altLang="en-US" dirty="0"/>
        </a:p>
      </dgm:t>
    </dgm:pt>
    <dgm:pt modelId="{CB9C45F9-4FA2-4ED7-950E-A8C9713AA31C}" type="parTrans" cxnId="{67041623-497B-45F4-B082-058DE8B923B3}">
      <dgm:prSet/>
      <dgm:spPr/>
      <dgm:t>
        <a:bodyPr/>
        <a:lstStyle/>
        <a:p>
          <a:endParaRPr lang="zh-CN" altLang="en-US"/>
        </a:p>
      </dgm:t>
    </dgm:pt>
    <dgm:pt modelId="{5582DA75-020E-4DC4-A1D4-3FE83A9BD623}" type="sibTrans" cxnId="{67041623-497B-45F4-B082-058DE8B923B3}">
      <dgm:prSet/>
      <dgm:spPr/>
      <dgm:t>
        <a:bodyPr/>
        <a:lstStyle/>
        <a:p>
          <a:endParaRPr lang="zh-CN" altLang="en-US"/>
        </a:p>
      </dgm:t>
    </dgm:pt>
    <dgm:pt modelId="{B14FA621-FCEA-42B5-8A8F-24BB64191EC9}">
      <dgm:prSet phldrT="[文本]"/>
      <dgm:spPr/>
      <dgm:t>
        <a:bodyPr/>
        <a:lstStyle/>
        <a:p>
          <a:r>
            <a:rPr lang="zh-CN" altLang="en-US" b="1" dirty="0" smtClean="0">
              <a:solidFill>
                <a:schemeClr val="accent6">
                  <a:lumMod val="50000"/>
                </a:schemeClr>
              </a:solidFill>
              <a:latin typeface="楷体" panose="02010609060101010101" pitchFamily="49" charset="-122"/>
              <a:ea typeface="楷体" panose="02010609060101010101" pitchFamily="49" charset="-122"/>
            </a:rPr>
            <a:t>高度发达的生产力是实现社会主义的物质基础</a:t>
          </a:r>
          <a:endParaRPr lang="zh-CN" altLang="en-US" b="1" dirty="0">
            <a:solidFill>
              <a:schemeClr val="accent6">
                <a:lumMod val="50000"/>
              </a:schemeClr>
            </a:solidFill>
            <a:latin typeface="楷体" panose="02010609060101010101" pitchFamily="49" charset="-122"/>
            <a:ea typeface="楷体" panose="02010609060101010101" pitchFamily="49" charset="-122"/>
          </a:endParaRPr>
        </a:p>
      </dgm:t>
    </dgm:pt>
    <dgm:pt modelId="{555FFCC4-5E0D-4D3C-BBAB-45E6814A1F16}" type="parTrans" cxnId="{1C7AE94A-4D3E-4A43-BEC8-6D4E521FF89A}">
      <dgm:prSet/>
      <dgm:spPr/>
      <dgm:t>
        <a:bodyPr/>
        <a:lstStyle/>
        <a:p>
          <a:endParaRPr lang="zh-CN" altLang="en-US"/>
        </a:p>
      </dgm:t>
    </dgm:pt>
    <dgm:pt modelId="{D3278DC3-7F1B-4E5A-9FF9-AE699B6F6ADD}" type="sibTrans" cxnId="{1C7AE94A-4D3E-4A43-BEC8-6D4E521FF89A}">
      <dgm:prSet/>
      <dgm:spPr/>
      <dgm:t>
        <a:bodyPr/>
        <a:lstStyle/>
        <a:p>
          <a:endParaRPr lang="zh-CN" altLang="en-US"/>
        </a:p>
      </dgm:t>
    </dgm:pt>
    <dgm:pt modelId="{D58B8BEB-F8E6-4106-B477-94597D98D7A1}">
      <dgm:prSet phldrT="[文本]" phldr="1"/>
      <dgm:spPr/>
      <dgm:t>
        <a:bodyPr/>
        <a:lstStyle/>
        <a:p>
          <a:endParaRPr lang="zh-CN" altLang="en-US"/>
        </a:p>
      </dgm:t>
    </dgm:pt>
    <dgm:pt modelId="{E8FE6DE2-0545-4D53-A2C8-E09962F33C05}" type="parTrans" cxnId="{360BD297-ADF8-43E0-B51A-7CEFD3EA0168}">
      <dgm:prSet/>
      <dgm:spPr/>
      <dgm:t>
        <a:bodyPr/>
        <a:lstStyle/>
        <a:p>
          <a:endParaRPr lang="zh-CN" altLang="en-US"/>
        </a:p>
      </dgm:t>
    </dgm:pt>
    <dgm:pt modelId="{BC3570BA-8D6C-4C16-9CB4-8ED97B02C434}" type="sibTrans" cxnId="{360BD297-ADF8-43E0-B51A-7CEFD3EA0168}">
      <dgm:prSet/>
      <dgm:spPr/>
      <dgm:t>
        <a:bodyPr/>
        <a:lstStyle/>
        <a:p>
          <a:endParaRPr lang="zh-CN" altLang="en-US"/>
        </a:p>
      </dgm:t>
    </dgm:pt>
    <dgm:pt modelId="{29F5A352-6F51-4BC5-B482-32F0D2575D33}">
      <dgm:prSet phldrT="[文本]"/>
      <dgm:spPr/>
      <dgm:t>
        <a:bodyPr/>
        <a:lstStyle/>
        <a:p>
          <a:r>
            <a:rPr lang="zh-CN" altLang="en-US" b="1" dirty="0" smtClean="0">
              <a:solidFill>
                <a:schemeClr val="accent6">
                  <a:lumMod val="50000"/>
                </a:schemeClr>
              </a:solidFill>
              <a:latin typeface="楷体" panose="02010609060101010101" pitchFamily="49" charset="-122"/>
              <a:ea typeface="楷体" panose="02010609060101010101" pitchFamily="49" charset="-122"/>
            </a:rPr>
            <a:t>解放生产力是为了促进生产力的发展开辟道路</a:t>
          </a:r>
          <a:endParaRPr lang="zh-CN" altLang="en-US" b="1" dirty="0">
            <a:solidFill>
              <a:schemeClr val="accent6">
                <a:lumMod val="50000"/>
              </a:schemeClr>
            </a:solidFill>
            <a:latin typeface="楷体" panose="02010609060101010101" pitchFamily="49" charset="-122"/>
            <a:ea typeface="楷体" panose="02010609060101010101" pitchFamily="49" charset="-122"/>
          </a:endParaRPr>
        </a:p>
      </dgm:t>
    </dgm:pt>
    <dgm:pt modelId="{659FACCD-FF87-4793-9FAD-BF65045AB5F1}" type="parTrans" cxnId="{3E615ED4-2C6C-4F4F-AF47-D56B1DB7AEDD}">
      <dgm:prSet/>
      <dgm:spPr/>
      <dgm:t>
        <a:bodyPr/>
        <a:lstStyle/>
        <a:p>
          <a:endParaRPr lang="zh-CN" altLang="en-US"/>
        </a:p>
      </dgm:t>
    </dgm:pt>
    <dgm:pt modelId="{4EF3994E-AB7C-4E13-AF32-3DEDFA4EE65F}" type="sibTrans" cxnId="{3E615ED4-2C6C-4F4F-AF47-D56B1DB7AEDD}">
      <dgm:prSet/>
      <dgm:spPr/>
      <dgm:t>
        <a:bodyPr/>
        <a:lstStyle/>
        <a:p>
          <a:endParaRPr lang="zh-CN" altLang="en-US"/>
        </a:p>
      </dgm:t>
    </dgm:pt>
    <dgm:pt modelId="{08928E22-6954-4AB3-A362-3F3E2E03AF53}">
      <dgm:prSet phldrT="[文本]" phldr="1"/>
      <dgm:spPr/>
      <dgm:t>
        <a:bodyPr/>
        <a:lstStyle/>
        <a:p>
          <a:endParaRPr lang="zh-CN" altLang="en-US"/>
        </a:p>
      </dgm:t>
    </dgm:pt>
    <dgm:pt modelId="{8440715D-F2A0-4661-9588-3369D508CFE2}" type="parTrans" cxnId="{08BA7077-F887-4762-9FF1-8190B76DB244}">
      <dgm:prSet/>
      <dgm:spPr/>
      <dgm:t>
        <a:bodyPr/>
        <a:lstStyle/>
        <a:p>
          <a:endParaRPr lang="zh-CN" altLang="en-US"/>
        </a:p>
      </dgm:t>
    </dgm:pt>
    <dgm:pt modelId="{7B445E91-0FCA-436B-BF8F-194FDC5713B3}" type="sibTrans" cxnId="{08BA7077-F887-4762-9FF1-8190B76DB244}">
      <dgm:prSet/>
      <dgm:spPr/>
      <dgm:t>
        <a:bodyPr/>
        <a:lstStyle/>
        <a:p>
          <a:endParaRPr lang="zh-CN" altLang="en-US"/>
        </a:p>
      </dgm:t>
    </dgm:pt>
    <dgm:pt modelId="{02CB5758-0F40-4ED3-B5DC-7B9DC49CEC0C}">
      <dgm:prSet phldrT="[文本]"/>
      <dgm:spPr/>
      <dgm:t>
        <a:bodyPr/>
        <a:lstStyle/>
        <a:p>
          <a:r>
            <a:rPr lang="zh-CN" altLang="en-US" b="1" dirty="0" smtClean="0">
              <a:solidFill>
                <a:schemeClr val="accent6">
                  <a:lumMod val="50000"/>
                </a:schemeClr>
              </a:solidFill>
              <a:latin typeface="楷体" panose="02010609060101010101" pitchFamily="49" charset="-122"/>
              <a:ea typeface="楷体" panose="02010609060101010101" pitchFamily="49" charset="-122"/>
            </a:rPr>
            <a:t>解放和发展生产力是中国特色社会主义的根本任务</a:t>
          </a:r>
          <a:endParaRPr lang="zh-CN" altLang="en-US" b="1" dirty="0">
            <a:solidFill>
              <a:schemeClr val="accent6">
                <a:lumMod val="50000"/>
              </a:schemeClr>
            </a:solidFill>
            <a:latin typeface="楷体" panose="02010609060101010101" pitchFamily="49" charset="-122"/>
            <a:ea typeface="楷体" panose="02010609060101010101" pitchFamily="49" charset="-122"/>
          </a:endParaRPr>
        </a:p>
      </dgm:t>
    </dgm:pt>
    <dgm:pt modelId="{2BFA5FB4-50B9-425B-960C-D132BF5A7583}" type="parTrans" cxnId="{C8544EC6-6B8E-46F5-860D-8DEBC08FDE6C}">
      <dgm:prSet/>
      <dgm:spPr/>
      <dgm:t>
        <a:bodyPr/>
        <a:lstStyle/>
        <a:p>
          <a:endParaRPr lang="zh-CN" altLang="en-US"/>
        </a:p>
      </dgm:t>
    </dgm:pt>
    <dgm:pt modelId="{F3983121-22C4-4C59-BBDC-3630016748F1}" type="sibTrans" cxnId="{C8544EC6-6B8E-46F5-860D-8DEBC08FDE6C}">
      <dgm:prSet/>
      <dgm:spPr/>
      <dgm:t>
        <a:bodyPr/>
        <a:lstStyle/>
        <a:p>
          <a:endParaRPr lang="zh-CN" altLang="en-US"/>
        </a:p>
      </dgm:t>
    </dgm:pt>
    <dgm:pt modelId="{935A5CCE-C692-46FC-A756-1A9219E6727C}" type="pres">
      <dgm:prSet presAssocID="{21877D4B-E497-47C4-B8EF-EEDAADDECDA2}" presName="Name0" presStyleCnt="0">
        <dgm:presLayoutVars>
          <dgm:dir/>
          <dgm:animLvl val="lvl"/>
          <dgm:resizeHandles val="exact"/>
        </dgm:presLayoutVars>
      </dgm:prSet>
      <dgm:spPr/>
      <dgm:t>
        <a:bodyPr/>
        <a:lstStyle/>
        <a:p>
          <a:endParaRPr lang="zh-CN" altLang="en-US"/>
        </a:p>
      </dgm:t>
    </dgm:pt>
    <dgm:pt modelId="{64FF647D-5ABF-4D64-AC09-F6A2BDC23D74}" type="pres">
      <dgm:prSet presAssocID="{E5666D0B-C7B1-42B1-A694-2916FED9A531}" presName="linNode" presStyleCnt="0"/>
      <dgm:spPr/>
    </dgm:pt>
    <dgm:pt modelId="{44705478-2FD7-43CB-8A8A-089AA39F4BF4}" type="pres">
      <dgm:prSet presAssocID="{E5666D0B-C7B1-42B1-A694-2916FED9A531}" presName="parentText" presStyleLbl="node1" presStyleIdx="0" presStyleCnt="3">
        <dgm:presLayoutVars>
          <dgm:chMax val="1"/>
          <dgm:bulletEnabled val="1"/>
        </dgm:presLayoutVars>
      </dgm:prSet>
      <dgm:spPr/>
      <dgm:t>
        <a:bodyPr/>
        <a:lstStyle/>
        <a:p>
          <a:endParaRPr lang="zh-CN" altLang="en-US"/>
        </a:p>
      </dgm:t>
    </dgm:pt>
    <dgm:pt modelId="{3568BDAF-C79C-48BD-B152-8ED41F6E6D3B}" type="pres">
      <dgm:prSet presAssocID="{E5666D0B-C7B1-42B1-A694-2916FED9A531}" presName="descendantText" presStyleLbl="alignAccFollowNode1" presStyleIdx="0" presStyleCnt="3">
        <dgm:presLayoutVars>
          <dgm:bulletEnabled val="1"/>
        </dgm:presLayoutVars>
      </dgm:prSet>
      <dgm:spPr/>
      <dgm:t>
        <a:bodyPr/>
        <a:lstStyle/>
        <a:p>
          <a:endParaRPr lang="zh-CN" altLang="en-US"/>
        </a:p>
      </dgm:t>
    </dgm:pt>
    <dgm:pt modelId="{0F3F6609-0F8A-4DA9-857F-AE778B43583A}" type="pres">
      <dgm:prSet presAssocID="{5582DA75-020E-4DC4-A1D4-3FE83A9BD623}" presName="sp" presStyleCnt="0"/>
      <dgm:spPr/>
    </dgm:pt>
    <dgm:pt modelId="{C28B360E-B446-4928-BD26-121B8344BCE6}" type="pres">
      <dgm:prSet presAssocID="{D58B8BEB-F8E6-4106-B477-94597D98D7A1}" presName="linNode" presStyleCnt="0"/>
      <dgm:spPr/>
    </dgm:pt>
    <dgm:pt modelId="{0BEDFF3A-4FED-4546-82C5-2A9C142B1ED9}" type="pres">
      <dgm:prSet presAssocID="{D58B8BEB-F8E6-4106-B477-94597D98D7A1}" presName="parentText" presStyleLbl="node1" presStyleIdx="1" presStyleCnt="3">
        <dgm:presLayoutVars>
          <dgm:chMax val="1"/>
          <dgm:bulletEnabled val="1"/>
        </dgm:presLayoutVars>
      </dgm:prSet>
      <dgm:spPr/>
      <dgm:t>
        <a:bodyPr/>
        <a:lstStyle/>
        <a:p>
          <a:endParaRPr lang="zh-CN" altLang="en-US"/>
        </a:p>
      </dgm:t>
    </dgm:pt>
    <dgm:pt modelId="{253E5EFB-EB43-4911-8C73-FDF8B42A1650}" type="pres">
      <dgm:prSet presAssocID="{D58B8BEB-F8E6-4106-B477-94597D98D7A1}" presName="descendantText" presStyleLbl="alignAccFollowNode1" presStyleIdx="1" presStyleCnt="3">
        <dgm:presLayoutVars>
          <dgm:bulletEnabled val="1"/>
        </dgm:presLayoutVars>
      </dgm:prSet>
      <dgm:spPr/>
      <dgm:t>
        <a:bodyPr/>
        <a:lstStyle/>
        <a:p>
          <a:endParaRPr lang="zh-CN" altLang="en-US"/>
        </a:p>
      </dgm:t>
    </dgm:pt>
    <dgm:pt modelId="{216AD298-3C91-4649-B1D3-15815ABFC807}" type="pres">
      <dgm:prSet presAssocID="{BC3570BA-8D6C-4C16-9CB4-8ED97B02C434}" presName="sp" presStyleCnt="0"/>
      <dgm:spPr/>
    </dgm:pt>
    <dgm:pt modelId="{F25EDB91-00F2-4E9B-B40D-BBD850186562}" type="pres">
      <dgm:prSet presAssocID="{08928E22-6954-4AB3-A362-3F3E2E03AF53}" presName="linNode" presStyleCnt="0"/>
      <dgm:spPr/>
    </dgm:pt>
    <dgm:pt modelId="{AEFE534C-93AF-4ED4-9B08-F3F87FD82D13}" type="pres">
      <dgm:prSet presAssocID="{08928E22-6954-4AB3-A362-3F3E2E03AF53}" presName="parentText" presStyleLbl="node1" presStyleIdx="2" presStyleCnt="3">
        <dgm:presLayoutVars>
          <dgm:chMax val="1"/>
          <dgm:bulletEnabled val="1"/>
        </dgm:presLayoutVars>
      </dgm:prSet>
      <dgm:spPr/>
      <dgm:t>
        <a:bodyPr/>
        <a:lstStyle/>
        <a:p>
          <a:endParaRPr lang="zh-CN" altLang="en-US"/>
        </a:p>
      </dgm:t>
    </dgm:pt>
    <dgm:pt modelId="{4D55F961-2656-46D1-9CC4-C5E7441600E1}" type="pres">
      <dgm:prSet presAssocID="{08928E22-6954-4AB3-A362-3F3E2E03AF53}" presName="descendantText" presStyleLbl="alignAccFollowNode1" presStyleIdx="2" presStyleCnt="3">
        <dgm:presLayoutVars>
          <dgm:bulletEnabled val="1"/>
        </dgm:presLayoutVars>
      </dgm:prSet>
      <dgm:spPr/>
      <dgm:t>
        <a:bodyPr/>
        <a:lstStyle/>
        <a:p>
          <a:endParaRPr lang="zh-CN" altLang="en-US"/>
        </a:p>
      </dgm:t>
    </dgm:pt>
  </dgm:ptLst>
  <dgm:cxnLst>
    <dgm:cxn modelId="{38AA77EC-D0FF-44C7-87EB-7305A7F4F92D}" type="presOf" srcId="{21877D4B-E497-47C4-B8EF-EEDAADDECDA2}" destId="{935A5CCE-C692-46FC-A756-1A9219E6727C}" srcOrd="0" destOrd="0" presId="urn:microsoft.com/office/officeart/2005/8/layout/vList5"/>
    <dgm:cxn modelId="{E046E559-AC38-4C81-956A-C4CFEFDE623D}" type="presOf" srcId="{B14FA621-FCEA-42B5-8A8F-24BB64191EC9}" destId="{3568BDAF-C79C-48BD-B152-8ED41F6E6D3B}" srcOrd="0" destOrd="0" presId="urn:microsoft.com/office/officeart/2005/8/layout/vList5"/>
    <dgm:cxn modelId="{3E615ED4-2C6C-4F4F-AF47-D56B1DB7AEDD}" srcId="{D58B8BEB-F8E6-4106-B477-94597D98D7A1}" destId="{29F5A352-6F51-4BC5-B482-32F0D2575D33}" srcOrd="0" destOrd="0" parTransId="{659FACCD-FF87-4793-9FAD-BF65045AB5F1}" sibTransId="{4EF3994E-AB7C-4E13-AF32-3DEDFA4EE65F}"/>
    <dgm:cxn modelId="{1C7AE94A-4D3E-4A43-BEC8-6D4E521FF89A}" srcId="{E5666D0B-C7B1-42B1-A694-2916FED9A531}" destId="{B14FA621-FCEA-42B5-8A8F-24BB64191EC9}" srcOrd="0" destOrd="0" parTransId="{555FFCC4-5E0D-4D3C-BBAB-45E6814A1F16}" sibTransId="{D3278DC3-7F1B-4E5A-9FF9-AE699B6F6ADD}"/>
    <dgm:cxn modelId="{FF4B80CE-8FEB-4CF7-A568-9BAFA6862DB6}" type="presOf" srcId="{E5666D0B-C7B1-42B1-A694-2916FED9A531}" destId="{44705478-2FD7-43CB-8A8A-089AA39F4BF4}" srcOrd="0" destOrd="0" presId="urn:microsoft.com/office/officeart/2005/8/layout/vList5"/>
    <dgm:cxn modelId="{C8544EC6-6B8E-46F5-860D-8DEBC08FDE6C}" srcId="{08928E22-6954-4AB3-A362-3F3E2E03AF53}" destId="{02CB5758-0F40-4ED3-B5DC-7B9DC49CEC0C}" srcOrd="0" destOrd="0" parTransId="{2BFA5FB4-50B9-425B-960C-D132BF5A7583}" sibTransId="{F3983121-22C4-4C59-BBDC-3630016748F1}"/>
    <dgm:cxn modelId="{48C8C3BD-EB02-4182-91DB-21B6DE89652B}" type="presOf" srcId="{08928E22-6954-4AB3-A362-3F3E2E03AF53}" destId="{AEFE534C-93AF-4ED4-9B08-F3F87FD82D13}" srcOrd="0" destOrd="0" presId="urn:microsoft.com/office/officeart/2005/8/layout/vList5"/>
    <dgm:cxn modelId="{0DE2E3BD-9DC2-41DF-A7FF-F9C774F0C469}" type="presOf" srcId="{D58B8BEB-F8E6-4106-B477-94597D98D7A1}" destId="{0BEDFF3A-4FED-4546-82C5-2A9C142B1ED9}" srcOrd="0" destOrd="0" presId="urn:microsoft.com/office/officeart/2005/8/layout/vList5"/>
    <dgm:cxn modelId="{D0403356-11AC-4A82-9956-F7D80386DF97}" type="presOf" srcId="{29F5A352-6F51-4BC5-B482-32F0D2575D33}" destId="{253E5EFB-EB43-4911-8C73-FDF8B42A1650}" srcOrd="0" destOrd="0" presId="urn:microsoft.com/office/officeart/2005/8/layout/vList5"/>
    <dgm:cxn modelId="{360BD297-ADF8-43E0-B51A-7CEFD3EA0168}" srcId="{21877D4B-E497-47C4-B8EF-EEDAADDECDA2}" destId="{D58B8BEB-F8E6-4106-B477-94597D98D7A1}" srcOrd="1" destOrd="0" parTransId="{E8FE6DE2-0545-4D53-A2C8-E09962F33C05}" sibTransId="{BC3570BA-8D6C-4C16-9CB4-8ED97B02C434}"/>
    <dgm:cxn modelId="{05B2FDBB-7602-4FDF-B328-DCF25125177B}" type="presOf" srcId="{02CB5758-0F40-4ED3-B5DC-7B9DC49CEC0C}" destId="{4D55F961-2656-46D1-9CC4-C5E7441600E1}" srcOrd="0" destOrd="0" presId="urn:microsoft.com/office/officeart/2005/8/layout/vList5"/>
    <dgm:cxn modelId="{67041623-497B-45F4-B082-058DE8B923B3}" srcId="{21877D4B-E497-47C4-B8EF-EEDAADDECDA2}" destId="{E5666D0B-C7B1-42B1-A694-2916FED9A531}" srcOrd="0" destOrd="0" parTransId="{CB9C45F9-4FA2-4ED7-950E-A8C9713AA31C}" sibTransId="{5582DA75-020E-4DC4-A1D4-3FE83A9BD623}"/>
    <dgm:cxn modelId="{08BA7077-F887-4762-9FF1-8190B76DB244}" srcId="{21877D4B-E497-47C4-B8EF-EEDAADDECDA2}" destId="{08928E22-6954-4AB3-A362-3F3E2E03AF53}" srcOrd="2" destOrd="0" parTransId="{8440715D-F2A0-4661-9588-3369D508CFE2}" sibTransId="{7B445E91-0FCA-436B-BF8F-194FDC5713B3}"/>
    <dgm:cxn modelId="{5EABE8E4-1DBA-448D-826C-A707080E424F}" type="presParOf" srcId="{935A5CCE-C692-46FC-A756-1A9219E6727C}" destId="{64FF647D-5ABF-4D64-AC09-F6A2BDC23D74}" srcOrd="0" destOrd="0" presId="urn:microsoft.com/office/officeart/2005/8/layout/vList5"/>
    <dgm:cxn modelId="{128724F4-F052-45D3-8473-B2E016E40FAA}" type="presParOf" srcId="{64FF647D-5ABF-4D64-AC09-F6A2BDC23D74}" destId="{44705478-2FD7-43CB-8A8A-089AA39F4BF4}" srcOrd="0" destOrd="0" presId="urn:microsoft.com/office/officeart/2005/8/layout/vList5"/>
    <dgm:cxn modelId="{46EDE3AC-65DE-457B-8CA0-D2A9821C220D}" type="presParOf" srcId="{64FF647D-5ABF-4D64-AC09-F6A2BDC23D74}" destId="{3568BDAF-C79C-48BD-B152-8ED41F6E6D3B}" srcOrd="1" destOrd="0" presId="urn:microsoft.com/office/officeart/2005/8/layout/vList5"/>
    <dgm:cxn modelId="{4FE3B2F9-2DD5-4C99-A17C-9BB56DA764CF}" type="presParOf" srcId="{935A5CCE-C692-46FC-A756-1A9219E6727C}" destId="{0F3F6609-0F8A-4DA9-857F-AE778B43583A}" srcOrd="1" destOrd="0" presId="urn:microsoft.com/office/officeart/2005/8/layout/vList5"/>
    <dgm:cxn modelId="{736EBD5D-383A-48AA-B84F-F53B93D29BC4}" type="presParOf" srcId="{935A5CCE-C692-46FC-A756-1A9219E6727C}" destId="{C28B360E-B446-4928-BD26-121B8344BCE6}" srcOrd="2" destOrd="0" presId="urn:microsoft.com/office/officeart/2005/8/layout/vList5"/>
    <dgm:cxn modelId="{A8EFCB0D-C756-4EFB-A43F-7A41B6169D89}" type="presParOf" srcId="{C28B360E-B446-4928-BD26-121B8344BCE6}" destId="{0BEDFF3A-4FED-4546-82C5-2A9C142B1ED9}" srcOrd="0" destOrd="0" presId="urn:microsoft.com/office/officeart/2005/8/layout/vList5"/>
    <dgm:cxn modelId="{6A19EF44-4472-43B6-A7A7-6773B1AEAC1E}" type="presParOf" srcId="{C28B360E-B446-4928-BD26-121B8344BCE6}" destId="{253E5EFB-EB43-4911-8C73-FDF8B42A1650}" srcOrd="1" destOrd="0" presId="urn:microsoft.com/office/officeart/2005/8/layout/vList5"/>
    <dgm:cxn modelId="{1AC16FA4-5F09-4247-9418-665D9F5A686A}" type="presParOf" srcId="{935A5CCE-C692-46FC-A756-1A9219E6727C}" destId="{216AD298-3C91-4649-B1D3-15815ABFC807}" srcOrd="3" destOrd="0" presId="urn:microsoft.com/office/officeart/2005/8/layout/vList5"/>
    <dgm:cxn modelId="{1A380BA7-454C-4E1F-A026-3039FB84A82E}" type="presParOf" srcId="{935A5CCE-C692-46FC-A756-1A9219E6727C}" destId="{F25EDB91-00F2-4E9B-B40D-BBD850186562}" srcOrd="4" destOrd="0" presId="urn:microsoft.com/office/officeart/2005/8/layout/vList5"/>
    <dgm:cxn modelId="{81226DFE-E606-4EBF-B142-6B08DFF01F09}" type="presParOf" srcId="{F25EDB91-00F2-4E9B-B40D-BBD850186562}" destId="{AEFE534C-93AF-4ED4-9B08-F3F87FD82D13}" srcOrd="0" destOrd="0" presId="urn:microsoft.com/office/officeart/2005/8/layout/vList5"/>
    <dgm:cxn modelId="{911F33B4-6056-46D7-8F58-732D826BA8A5}" type="presParOf" srcId="{F25EDB91-00F2-4E9B-B40D-BBD850186562}" destId="{4D55F961-2656-46D1-9CC4-C5E7441600E1}"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4292FE-7D58-4E50-9C81-9A398F0F27FC}" type="doc">
      <dgm:prSet loTypeId="urn:microsoft.com/office/officeart/2005/8/layout/vList3" loCatId="list" qsTypeId="urn:microsoft.com/office/officeart/2005/8/quickstyle/simple1#4" qsCatId="simple" csTypeId="urn:microsoft.com/office/officeart/2005/8/colors/accent1_2#3" csCatId="accent1" phldr="1"/>
      <dgm:spPr/>
    </dgm:pt>
    <dgm:pt modelId="{64E35CD6-7737-4E7A-A30C-867E6907D21E}">
      <dgm:prSet phldrT="[文本]"/>
      <dgm:spPr/>
      <dgm:t>
        <a:bodyPr/>
        <a:lstStyle/>
        <a:p>
          <a:r>
            <a:rPr lang="en-US" b="1" dirty="0" smtClean="0"/>
            <a:t>1.</a:t>
          </a:r>
          <a:r>
            <a:rPr lang="en-US" dirty="0" smtClean="0"/>
            <a:t> </a:t>
          </a:r>
          <a:r>
            <a:rPr lang="zh-CN" b="1" dirty="0" smtClean="0"/>
            <a:t>国家富强：中国梦需要强大的国力支撑</a:t>
          </a:r>
          <a:endParaRPr lang="zh-CN" altLang="en-US" dirty="0"/>
        </a:p>
      </dgm:t>
    </dgm:pt>
    <dgm:pt modelId="{D2761BEA-3464-4FC1-9324-C967A1C92C6B}" type="parTrans" cxnId="{42224E81-9179-403C-8151-5C5860E897CA}">
      <dgm:prSet/>
      <dgm:spPr/>
      <dgm:t>
        <a:bodyPr/>
        <a:lstStyle/>
        <a:p>
          <a:endParaRPr lang="zh-CN" altLang="en-US"/>
        </a:p>
      </dgm:t>
    </dgm:pt>
    <dgm:pt modelId="{91837B1C-19E3-4E34-946F-08A68D2FB7BE}" type="sibTrans" cxnId="{42224E81-9179-403C-8151-5C5860E897CA}">
      <dgm:prSet/>
      <dgm:spPr/>
      <dgm:t>
        <a:bodyPr/>
        <a:lstStyle/>
        <a:p>
          <a:endParaRPr lang="zh-CN" altLang="en-US"/>
        </a:p>
      </dgm:t>
    </dgm:pt>
    <dgm:pt modelId="{9F148755-C45A-46E3-BD21-FBB59D61355F}">
      <dgm:prSet phldrT="[文本]"/>
      <dgm:spPr/>
      <dgm:t>
        <a:bodyPr/>
        <a:lstStyle/>
        <a:p>
          <a:r>
            <a:rPr lang="en-US" b="1" dirty="0" smtClean="0"/>
            <a:t>2. </a:t>
          </a:r>
          <a:r>
            <a:rPr lang="zh-CN" b="1" dirty="0" smtClean="0"/>
            <a:t>民族振兴：中国梦需要与世界共享</a:t>
          </a:r>
          <a:endParaRPr lang="zh-CN" altLang="en-US" dirty="0"/>
        </a:p>
      </dgm:t>
    </dgm:pt>
    <dgm:pt modelId="{5F3ABAA5-E13F-439D-903F-9E1B168FE81F}" type="parTrans" cxnId="{26C0BD1A-1C9E-4A07-833C-C7546F6940BE}">
      <dgm:prSet/>
      <dgm:spPr/>
      <dgm:t>
        <a:bodyPr/>
        <a:lstStyle/>
        <a:p>
          <a:endParaRPr lang="zh-CN" altLang="en-US"/>
        </a:p>
      </dgm:t>
    </dgm:pt>
    <dgm:pt modelId="{F4AF039C-C29F-4582-84A1-D9141C028836}" type="sibTrans" cxnId="{26C0BD1A-1C9E-4A07-833C-C7546F6940BE}">
      <dgm:prSet/>
      <dgm:spPr/>
      <dgm:t>
        <a:bodyPr/>
        <a:lstStyle/>
        <a:p>
          <a:endParaRPr lang="zh-CN" altLang="en-US"/>
        </a:p>
      </dgm:t>
    </dgm:pt>
    <dgm:pt modelId="{0FE1BCE7-B96B-4815-A45F-99BA40968C4E}">
      <dgm:prSet phldrT="[文本]"/>
      <dgm:spPr/>
      <dgm:t>
        <a:bodyPr/>
        <a:lstStyle/>
        <a:p>
          <a:r>
            <a:rPr lang="en-US" b="1" dirty="0" smtClean="0"/>
            <a:t>3. </a:t>
          </a:r>
          <a:r>
            <a:rPr lang="zh-CN" b="1" dirty="0" smtClean="0"/>
            <a:t>人民幸福：中国梦需要获得人民认同</a:t>
          </a:r>
          <a:endParaRPr lang="zh-CN" altLang="en-US" dirty="0"/>
        </a:p>
      </dgm:t>
    </dgm:pt>
    <dgm:pt modelId="{8B829CD8-21BB-4A2C-A229-295E88FFF715}" type="parTrans" cxnId="{DA94A859-6D93-460F-8284-B5C567396785}">
      <dgm:prSet/>
      <dgm:spPr/>
      <dgm:t>
        <a:bodyPr/>
        <a:lstStyle/>
        <a:p>
          <a:endParaRPr lang="zh-CN" altLang="en-US"/>
        </a:p>
      </dgm:t>
    </dgm:pt>
    <dgm:pt modelId="{5C575636-1F92-4ECF-8C87-480C405FE507}" type="sibTrans" cxnId="{DA94A859-6D93-460F-8284-B5C567396785}">
      <dgm:prSet/>
      <dgm:spPr/>
      <dgm:t>
        <a:bodyPr/>
        <a:lstStyle/>
        <a:p>
          <a:endParaRPr lang="zh-CN" altLang="en-US"/>
        </a:p>
      </dgm:t>
    </dgm:pt>
    <dgm:pt modelId="{1DF249F3-47DB-405B-A5C5-C9ED157ACA56}" type="pres">
      <dgm:prSet presAssocID="{C34292FE-7D58-4E50-9C81-9A398F0F27FC}" presName="linearFlow" presStyleCnt="0">
        <dgm:presLayoutVars>
          <dgm:dir/>
          <dgm:resizeHandles val="exact"/>
        </dgm:presLayoutVars>
      </dgm:prSet>
      <dgm:spPr/>
    </dgm:pt>
    <dgm:pt modelId="{890E751F-BED1-4F67-B24D-0CCB33E9C62A}" type="pres">
      <dgm:prSet presAssocID="{64E35CD6-7737-4E7A-A30C-867E6907D21E}" presName="composite" presStyleCnt="0"/>
      <dgm:spPr/>
    </dgm:pt>
    <dgm:pt modelId="{80367D23-FE08-48C0-8145-5F08512E7E5C}" type="pres">
      <dgm:prSet presAssocID="{64E35CD6-7737-4E7A-A30C-867E6907D21E}" presName="imgShp" presStyleLbl="fgImgPlace1" presStyleIdx="0" presStyleCnt="3"/>
      <dgm:spPr/>
    </dgm:pt>
    <dgm:pt modelId="{88F145B4-3B6F-40E4-A761-DC445F9DD829}" type="pres">
      <dgm:prSet presAssocID="{64E35CD6-7737-4E7A-A30C-867E6907D21E}" presName="txShp" presStyleLbl="node1" presStyleIdx="0" presStyleCnt="3">
        <dgm:presLayoutVars>
          <dgm:bulletEnabled val="1"/>
        </dgm:presLayoutVars>
      </dgm:prSet>
      <dgm:spPr/>
      <dgm:t>
        <a:bodyPr/>
        <a:lstStyle/>
        <a:p>
          <a:endParaRPr lang="zh-CN" altLang="en-US"/>
        </a:p>
      </dgm:t>
    </dgm:pt>
    <dgm:pt modelId="{64A9B0F6-0C9C-4E10-9CA6-AAA96401A2E8}" type="pres">
      <dgm:prSet presAssocID="{91837B1C-19E3-4E34-946F-08A68D2FB7BE}" presName="spacing" presStyleCnt="0"/>
      <dgm:spPr/>
    </dgm:pt>
    <dgm:pt modelId="{44BAD198-A27C-4894-87CB-137F2C84C1AC}" type="pres">
      <dgm:prSet presAssocID="{9F148755-C45A-46E3-BD21-FBB59D61355F}" presName="composite" presStyleCnt="0"/>
      <dgm:spPr/>
    </dgm:pt>
    <dgm:pt modelId="{848B44A7-C35E-4276-8FA3-48379E85B569}" type="pres">
      <dgm:prSet presAssocID="{9F148755-C45A-46E3-BD21-FBB59D61355F}" presName="imgShp" presStyleLbl="fgImgPlace1" presStyleIdx="1" presStyleCnt="3"/>
      <dgm:spPr/>
    </dgm:pt>
    <dgm:pt modelId="{45547584-11AF-4561-8807-B4A152F41216}" type="pres">
      <dgm:prSet presAssocID="{9F148755-C45A-46E3-BD21-FBB59D61355F}" presName="txShp" presStyleLbl="node1" presStyleIdx="1" presStyleCnt="3">
        <dgm:presLayoutVars>
          <dgm:bulletEnabled val="1"/>
        </dgm:presLayoutVars>
      </dgm:prSet>
      <dgm:spPr/>
      <dgm:t>
        <a:bodyPr/>
        <a:lstStyle/>
        <a:p>
          <a:endParaRPr lang="zh-CN" altLang="en-US"/>
        </a:p>
      </dgm:t>
    </dgm:pt>
    <dgm:pt modelId="{C71F72F0-5062-43C3-A418-96C0CCA59114}" type="pres">
      <dgm:prSet presAssocID="{F4AF039C-C29F-4582-84A1-D9141C028836}" presName="spacing" presStyleCnt="0"/>
      <dgm:spPr/>
    </dgm:pt>
    <dgm:pt modelId="{5996E68F-1F33-477C-833D-BB240B22235D}" type="pres">
      <dgm:prSet presAssocID="{0FE1BCE7-B96B-4815-A45F-99BA40968C4E}" presName="composite" presStyleCnt="0"/>
      <dgm:spPr/>
    </dgm:pt>
    <dgm:pt modelId="{AA11FFAF-6388-4BD3-B228-EBBCE91B2017}" type="pres">
      <dgm:prSet presAssocID="{0FE1BCE7-B96B-4815-A45F-99BA40968C4E}" presName="imgShp" presStyleLbl="fgImgPlace1" presStyleIdx="2" presStyleCnt="3"/>
      <dgm:spPr/>
    </dgm:pt>
    <dgm:pt modelId="{A04B5617-5D13-47FB-8694-E04ED2BD0779}" type="pres">
      <dgm:prSet presAssocID="{0FE1BCE7-B96B-4815-A45F-99BA40968C4E}" presName="txShp" presStyleLbl="node1" presStyleIdx="2" presStyleCnt="3">
        <dgm:presLayoutVars>
          <dgm:bulletEnabled val="1"/>
        </dgm:presLayoutVars>
      </dgm:prSet>
      <dgm:spPr/>
      <dgm:t>
        <a:bodyPr/>
        <a:lstStyle/>
        <a:p>
          <a:endParaRPr lang="zh-CN" altLang="en-US"/>
        </a:p>
      </dgm:t>
    </dgm:pt>
  </dgm:ptLst>
  <dgm:cxnLst>
    <dgm:cxn modelId="{E200F068-5334-4A81-9052-4556490927E0}" type="presOf" srcId="{C34292FE-7D58-4E50-9C81-9A398F0F27FC}" destId="{1DF249F3-47DB-405B-A5C5-C9ED157ACA56}" srcOrd="0" destOrd="0" presId="urn:microsoft.com/office/officeart/2005/8/layout/vList3"/>
    <dgm:cxn modelId="{39ABD062-DDC6-4C9A-B29B-2243DDF96BEA}" type="presOf" srcId="{9F148755-C45A-46E3-BD21-FBB59D61355F}" destId="{45547584-11AF-4561-8807-B4A152F41216}" srcOrd="0" destOrd="0" presId="urn:microsoft.com/office/officeart/2005/8/layout/vList3"/>
    <dgm:cxn modelId="{26C0BD1A-1C9E-4A07-833C-C7546F6940BE}" srcId="{C34292FE-7D58-4E50-9C81-9A398F0F27FC}" destId="{9F148755-C45A-46E3-BD21-FBB59D61355F}" srcOrd="1" destOrd="0" parTransId="{5F3ABAA5-E13F-439D-903F-9E1B168FE81F}" sibTransId="{F4AF039C-C29F-4582-84A1-D9141C028836}"/>
    <dgm:cxn modelId="{42224E81-9179-403C-8151-5C5860E897CA}" srcId="{C34292FE-7D58-4E50-9C81-9A398F0F27FC}" destId="{64E35CD6-7737-4E7A-A30C-867E6907D21E}" srcOrd="0" destOrd="0" parTransId="{D2761BEA-3464-4FC1-9324-C967A1C92C6B}" sibTransId="{91837B1C-19E3-4E34-946F-08A68D2FB7BE}"/>
    <dgm:cxn modelId="{DA94A859-6D93-460F-8284-B5C567396785}" srcId="{C34292FE-7D58-4E50-9C81-9A398F0F27FC}" destId="{0FE1BCE7-B96B-4815-A45F-99BA40968C4E}" srcOrd="2" destOrd="0" parTransId="{8B829CD8-21BB-4A2C-A229-295E88FFF715}" sibTransId="{5C575636-1F92-4ECF-8C87-480C405FE507}"/>
    <dgm:cxn modelId="{90D9C025-88F6-44AB-9C56-CB1048FF4538}" type="presOf" srcId="{64E35CD6-7737-4E7A-A30C-867E6907D21E}" destId="{88F145B4-3B6F-40E4-A761-DC445F9DD829}" srcOrd="0" destOrd="0" presId="urn:microsoft.com/office/officeart/2005/8/layout/vList3"/>
    <dgm:cxn modelId="{A5A908A3-3797-4BE4-A50A-5675770D2146}" type="presOf" srcId="{0FE1BCE7-B96B-4815-A45F-99BA40968C4E}" destId="{A04B5617-5D13-47FB-8694-E04ED2BD0779}" srcOrd="0" destOrd="0" presId="urn:microsoft.com/office/officeart/2005/8/layout/vList3"/>
    <dgm:cxn modelId="{FB9C30C6-47B2-4B1A-8EC2-A65BF09C58BB}" type="presParOf" srcId="{1DF249F3-47DB-405B-A5C5-C9ED157ACA56}" destId="{890E751F-BED1-4F67-B24D-0CCB33E9C62A}" srcOrd="0" destOrd="0" presId="urn:microsoft.com/office/officeart/2005/8/layout/vList3"/>
    <dgm:cxn modelId="{24A1DBFA-177D-4909-A052-1AB2A5FF6C85}" type="presParOf" srcId="{890E751F-BED1-4F67-B24D-0CCB33E9C62A}" destId="{80367D23-FE08-48C0-8145-5F08512E7E5C}" srcOrd="0" destOrd="0" presId="urn:microsoft.com/office/officeart/2005/8/layout/vList3"/>
    <dgm:cxn modelId="{1C4C6D80-0862-4CFD-9B09-25449D62563D}" type="presParOf" srcId="{890E751F-BED1-4F67-B24D-0CCB33E9C62A}" destId="{88F145B4-3B6F-40E4-A761-DC445F9DD829}" srcOrd="1" destOrd="0" presId="urn:microsoft.com/office/officeart/2005/8/layout/vList3"/>
    <dgm:cxn modelId="{CC7CE734-1396-46DF-A20F-6843F6706626}" type="presParOf" srcId="{1DF249F3-47DB-405B-A5C5-C9ED157ACA56}" destId="{64A9B0F6-0C9C-4E10-9CA6-AAA96401A2E8}" srcOrd="1" destOrd="0" presId="urn:microsoft.com/office/officeart/2005/8/layout/vList3"/>
    <dgm:cxn modelId="{9BBAD638-06ED-4A70-A2CB-0516F11FF4A8}" type="presParOf" srcId="{1DF249F3-47DB-405B-A5C5-C9ED157ACA56}" destId="{44BAD198-A27C-4894-87CB-137F2C84C1AC}" srcOrd="2" destOrd="0" presId="urn:microsoft.com/office/officeart/2005/8/layout/vList3"/>
    <dgm:cxn modelId="{E584F65F-F73D-4D52-9DC4-CF6C85B423C4}" type="presParOf" srcId="{44BAD198-A27C-4894-87CB-137F2C84C1AC}" destId="{848B44A7-C35E-4276-8FA3-48379E85B569}" srcOrd="0" destOrd="0" presId="urn:microsoft.com/office/officeart/2005/8/layout/vList3"/>
    <dgm:cxn modelId="{A49FD541-C719-4FF9-A273-62C96B95ABAE}" type="presParOf" srcId="{44BAD198-A27C-4894-87CB-137F2C84C1AC}" destId="{45547584-11AF-4561-8807-B4A152F41216}" srcOrd="1" destOrd="0" presId="urn:microsoft.com/office/officeart/2005/8/layout/vList3"/>
    <dgm:cxn modelId="{C1E07940-9C31-4B8F-A294-863806887D80}" type="presParOf" srcId="{1DF249F3-47DB-405B-A5C5-C9ED157ACA56}" destId="{C71F72F0-5062-43C3-A418-96C0CCA59114}" srcOrd="3" destOrd="0" presId="urn:microsoft.com/office/officeart/2005/8/layout/vList3"/>
    <dgm:cxn modelId="{2AA171EB-AEC8-4E53-BC37-3C783466B24B}" type="presParOf" srcId="{1DF249F3-47DB-405B-A5C5-C9ED157ACA56}" destId="{5996E68F-1F33-477C-833D-BB240B22235D}" srcOrd="4" destOrd="0" presId="urn:microsoft.com/office/officeart/2005/8/layout/vList3"/>
    <dgm:cxn modelId="{FCC5EB80-FBEE-481A-AE78-3467A7096B2B}" type="presParOf" srcId="{5996E68F-1F33-477C-833D-BB240B22235D}" destId="{AA11FFAF-6388-4BD3-B228-EBBCE91B2017}" srcOrd="0" destOrd="0" presId="urn:microsoft.com/office/officeart/2005/8/layout/vList3"/>
    <dgm:cxn modelId="{64E5FD50-6022-4C07-A1EF-65FBB5A02675}" type="presParOf" srcId="{5996E68F-1F33-477C-833D-BB240B22235D}" destId="{A04B5617-5D13-47FB-8694-E04ED2BD0779}"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68BDAF-C79C-48BD-B152-8ED41F6E6D3B}">
      <dsp:nvSpPr>
        <dsp:cNvPr id="0" name=""/>
        <dsp:cNvSpPr/>
      </dsp:nvSpPr>
      <dsp:spPr>
        <a:xfrm rot="5400000">
          <a:off x="4659758" y="-1784121"/>
          <a:ext cx="1043682" cy="48768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accent6">
                  <a:lumMod val="50000"/>
                </a:schemeClr>
              </a:solidFill>
              <a:latin typeface="楷体" panose="02010609060101010101" pitchFamily="49" charset="-122"/>
              <a:ea typeface="楷体" panose="02010609060101010101" pitchFamily="49" charset="-122"/>
            </a:rPr>
            <a:t>高度发达的生产力是实现社会主义的物质基础</a:t>
          </a:r>
          <a:endParaRPr lang="zh-CN" altLang="en-US" sz="2800" b="1" kern="1200" dirty="0">
            <a:solidFill>
              <a:schemeClr val="accent6">
                <a:lumMod val="50000"/>
              </a:schemeClr>
            </a:solidFill>
            <a:latin typeface="楷体" panose="02010609060101010101" pitchFamily="49" charset="-122"/>
            <a:ea typeface="楷体" panose="02010609060101010101" pitchFamily="49" charset="-122"/>
          </a:endParaRPr>
        </a:p>
      </dsp:txBody>
      <dsp:txXfrm rot="5400000">
        <a:off x="4659758" y="-1784121"/>
        <a:ext cx="1043682" cy="4876800"/>
      </dsp:txXfrm>
    </dsp:sp>
    <dsp:sp modelId="{44705478-2FD7-43CB-8A8A-089AA39F4BF4}">
      <dsp:nvSpPr>
        <dsp:cNvPr id="0" name=""/>
        <dsp:cNvSpPr/>
      </dsp:nvSpPr>
      <dsp:spPr>
        <a:xfrm>
          <a:off x="0" y="1976"/>
          <a:ext cx="2743200" cy="13046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zh-CN" altLang="en-US" sz="6300" kern="1200" dirty="0"/>
        </a:p>
      </dsp:txBody>
      <dsp:txXfrm>
        <a:off x="0" y="1976"/>
        <a:ext cx="2743200" cy="1304603"/>
      </dsp:txXfrm>
    </dsp:sp>
    <dsp:sp modelId="{253E5EFB-EB43-4911-8C73-FDF8B42A1650}">
      <dsp:nvSpPr>
        <dsp:cNvPr id="0" name=""/>
        <dsp:cNvSpPr/>
      </dsp:nvSpPr>
      <dsp:spPr>
        <a:xfrm rot="5400000">
          <a:off x="4659758" y="-414288"/>
          <a:ext cx="1043682" cy="48768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accent6">
                  <a:lumMod val="50000"/>
                </a:schemeClr>
              </a:solidFill>
              <a:latin typeface="楷体" panose="02010609060101010101" pitchFamily="49" charset="-122"/>
              <a:ea typeface="楷体" panose="02010609060101010101" pitchFamily="49" charset="-122"/>
            </a:rPr>
            <a:t>解放生产力是为了促进生产力的发展开辟道路</a:t>
          </a:r>
          <a:endParaRPr lang="zh-CN" altLang="en-US" sz="2800" b="1" kern="1200" dirty="0">
            <a:solidFill>
              <a:schemeClr val="accent6">
                <a:lumMod val="50000"/>
              </a:schemeClr>
            </a:solidFill>
            <a:latin typeface="楷体" panose="02010609060101010101" pitchFamily="49" charset="-122"/>
            <a:ea typeface="楷体" panose="02010609060101010101" pitchFamily="49" charset="-122"/>
          </a:endParaRPr>
        </a:p>
      </dsp:txBody>
      <dsp:txXfrm rot="5400000">
        <a:off x="4659758" y="-414288"/>
        <a:ext cx="1043682" cy="4876800"/>
      </dsp:txXfrm>
    </dsp:sp>
    <dsp:sp modelId="{0BEDFF3A-4FED-4546-82C5-2A9C142B1ED9}">
      <dsp:nvSpPr>
        <dsp:cNvPr id="0" name=""/>
        <dsp:cNvSpPr/>
      </dsp:nvSpPr>
      <dsp:spPr>
        <a:xfrm>
          <a:off x="0" y="1371810"/>
          <a:ext cx="2743200" cy="13046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zh-CN" altLang="en-US" sz="6300" kern="1200"/>
        </a:p>
      </dsp:txBody>
      <dsp:txXfrm>
        <a:off x="0" y="1371810"/>
        <a:ext cx="2743200" cy="1304603"/>
      </dsp:txXfrm>
    </dsp:sp>
    <dsp:sp modelId="{4D55F961-2656-46D1-9CC4-C5E7441600E1}">
      <dsp:nvSpPr>
        <dsp:cNvPr id="0" name=""/>
        <dsp:cNvSpPr/>
      </dsp:nvSpPr>
      <dsp:spPr>
        <a:xfrm rot="5400000">
          <a:off x="4659758" y="955545"/>
          <a:ext cx="1043682" cy="48768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accent6">
                  <a:lumMod val="50000"/>
                </a:schemeClr>
              </a:solidFill>
              <a:latin typeface="楷体" panose="02010609060101010101" pitchFamily="49" charset="-122"/>
              <a:ea typeface="楷体" panose="02010609060101010101" pitchFamily="49" charset="-122"/>
            </a:rPr>
            <a:t>解放和发展生产力是中国特色社会主义的根本任务</a:t>
          </a:r>
          <a:endParaRPr lang="zh-CN" altLang="en-US" sz="2800" b="1" kern="1200" dirty="0">
            <a:solidFill>
              <a:schemeClr val="accent6">
                <a:lumMod val="50000"/>
              </a:schemeClr>
            </a:solidFill>
            <a:latin typeface="楷体" panose="02010609060101010101" pitchFamily="49" charset="-122"/>
            <a:ea typeface="楷体" panose="02010609060101010101" pitchFamily="49" charset="-122"/>
          </a:endParaRPr>
        </a:p>
      </dsp:txBody>
      <dsp:txXfrm rot="5400000">
        <a:off x="4659758" y="955545"/>
        <a:ext cx="1043682" cy="4876800"/>
      </dsp:txXfrm>
    </dsp:sp>
    <dsp:sp modelId="{AEFE534C-93AF-4ED4-9B08-F3F87FD82D13}">
      <dsp:nvSpPr>
        <dsp:cNvPr id="0" name=""/>
        <dsp:cNvSpPr/>
      </dsp:nvSpPr>
      <dsp:spPr>
        <a:xfrm>
          <a:off x="0" y="2741643"/>
          <a:ext cx="2743200" cy="13046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zh-CN" altLang="en-US" sz="6300" kern="1200"/>
        </a:p>
      </dsp:txBody>
      <dsp:txXfrm>
        <a:off x="0" y="2741643"/>
        <a:ext cx="2743200" cy="130460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F145B4-3B6F-40E4-A761-DC445F9DD829}">
      <dsp:nvSpPr>
        <dsp:cNvPr id="0" name=""/>
        <dsp:cNvSpPr/>
      </dsp:nvSpPr>
      <dsp:spPr>
        <a:xfrm rot="10800000">
          <a:off x="1484716" y="3810"/>
          <a:ext cx="4644876" cy="125906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5214" tIns="114300" rIns="213360" bIns="114300" numCol="1" spcCol="1270" anchor="ctr" anchorCtr="0">
          <a:noAutofit/>
        </a:bodyPr>
        <a:lstStyle/>
        <a:p>
          <a:pPr lvl="0" algn="ctr" defTabSz="1333500">
            <a:lnSpc>
              <a:spcPct val="90000"/>
            </a:lnSpc>
            <a:spcBef>
              <a:spcPct val="0"/>
            </a:spcBef>
            <a:spcAft>
              <a:spcPct val="35000"/>
            </a:spcAft>
          </a:pPr>
          <a:r>
            <a:rPr lang="en-US" sz="3000" b="1" kern="1200" dirty="0" smtClean="0"/>
            <a:t>1.</a:t>
          </a:r>
          <a:r>
            <a:rPr lang="en-US" sz="3000" kern="1200" dirty="0" smtClean="0"/>
            <a:t> </a:t>
          </a:r>
          <a:r>
            <a:rPr lang="zh-CN" sz="3000" b="1" kern="1200" dirty="0" smtClean="0"/>
            <a:t>国家富强：中国梦需要强大的国力支撑</a:t>
          </a:r>
          <a:endParaRPr lang="zh-CN" altLang="en-US" sz="3000" kern="1200" dirty="0"/>
        </a:p>
      </dsp:txBody>
      <dsp:txXfrm rot="10800000">
        <a:off x="1484716" y="3810"/>
        <a:ext cx="4644876" cy="1259067"/>
      </dsp:txXfrm>
    </dsp:sp>
    <dsp:sp modelId="{80367D23-FE08-48C0-8145-5F08512E7E5C}">
      <dsp:nvSpPr>
        <dsp:cNvPr id="0" name=""/>
        <dsp:cNvSpPr/>
      </dsp:nvSpPr>
      <dsp:spPr>
        <a:xfrm>
          <a:off x="855183" y="3810"/>
          <a:ext cx="1259067" cy="125906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547584-11AF-4561-8807-B4A152F41216}">
      <dsp:nvSpPr>
        <dsp:cNvPr id="0" name=""/>
        <dsp:cNvSpPr/>
      </dsp:nvSpPr>
      <dsp:spPr>
        <a:xfrm rot="10800000">
          <a:off x="1484716" y="1638718"/>
          <a:ext cx="4644876" cy="125906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5214" tIns="114300" rIns="213360" bIns="114300" numCol="1" spcCol="1270" anchor="ctr" anchorCtr="0">
          <a:noAutofit/>
        </a:bodyPr>
        <a:lstStyle/>
        <a:p>
          <a:pPr lvl="0" algn="ctr" defTabSz="1333500">
            <a:lnSpc>
              <a:spcPct val="90000"/>
            </a:lnSpc>
            <a:spcBef>
              <a:spcPct val="0"/>
            </a:spcBef>
            <a:spcAft>
              <a:spcPct val="35000"/>
            </a:spcAft>
          </a:pPr>
          <a:r>
            <a:rPr lang="en-US" sz="3000" b="1" kern="1200" dirty="0" smtClean="0"/>
            <a:t>2. </a:t>
          </a:r>
          <a:r>
            <a:rPr lang="zh-CN" sz="3000" b="1" kern="1200" dirty="0" smtClean="0"/>
            <a:t>民族振兴：中国梦需要与世界共享</a:t>
          </a:r>
          <a:endParaRPr lang="zh-CN" altLang="en-US" sz="3000" kern="1200" dirty="0"/>
        </a:p>
      </dsp:txBody>
      <dsp:txXfrm rot="10800000">
        <a:off x="1484716" y="1638718"/>
        <a:ext cx="4644876" cy="1259067"/>
      </dsp:txXfrm>
    </dsp:sp>
    <dsp:sp modelId="{848B44A7-C35E-4276-8FA3-48379E85B569}">
      <dsp:nvSpPr>
        <dsp:cNvPr id="0" name=""/>
        <dsp:cNvSpPr/>
      </dsp:nvSpPr>
      <dsp:spPr>
        <a:xfrm>
          <a:off x="855183" y="1638718"/>
          <a:ext cx="1259067" cy="125906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4B5617-5D13-47FB-8694-E04ED2BD0779}">
      <dsp:nvSpPr>
        <dsp:cNvPr id="0" name=""/>
        <dsp:cNvSpPr/>
      </dsp:nvSpPr>
      <dsp:spPr>
        <a:xfrm rot="10800000">
          <a:off x="1484716" y="3273626"/>
          <a:ext cx="4644876" cy="125906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5214" tIns="114300" rIns="213360" bIns="114300" numCol="1" spcCol="1270" anchor="ctr" anchorCtr="0">
          <a:noAutofit/>
        </a:bodyPr>
        <a:lstStyle/>
        <a:p>
          <a:pPr lvl="0" algn="ctr" defTabSz="1333500">
            <a:lnSpc>
              <a:spcPct val="90000"/>
            </a:lnSpc>
            <a:spcBef>
              <a:spcPct val="0"/>
            </a:spcBef>
            <a:spcAft>
              <a:spcPct val="35000"/>
            </a:spcAft>
          </a:pPr>
          <a:r>
            <a:rPr lang="en-US" sz="3000" b="1" kern="1200" dirty="0" smtClean="0"/>
            <a:t>3. </a:t>
          </a:r>
          <a:r>
            <a:rPr lang="zh-CN" sz="3000" b="1" kern="1200" dirty="0" smtClean="0"/>
            <a:t>人民幸福：中国梦需要获得人民认同</a:t>
          </a:r>
          <a:endParaRPr lang="zh-CN" altLang="en-US" sz="3000" kern="1200" dirty="0"/>
        </a:p>
      </dsp:txBody>
      <dsp:txXfrm rot="10800000">
        <a:off x="1484716" y="3273626"/>
        <a:ext cx="4644876" cy="1259067"/>
      </dsp:txXfrm>
    </dsp:sp>
    <dsp:sp modelId="{AA11FFAF-6388-4BD3-B228-EBBCE91B2017}">
      <dsp:nvSpPr>
        <dsp:cNvPr id="0" name=""/>
        <dsp:cNvSpPr/>
      </dsp:nvSpPr>
      <dsp:spPr>
        <a:xfrm>
          <a:off x="855183" y="3273626"/>
          <a:ext cx="1259067" cy="125906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799BA2-B7A5-4987-BEE0-7AAA72FFA731}" type="datetimeFigureOut">
              <a:rPr lang="zh-CN" altLang="en-US" smtClean="0"/>
              <a:pPr/>
              <a:t>2017/6/10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3853A-409D-4EA7-BC10-C4FAD4886A3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noChangeArrowheads="1"/>
          </p:cNvSpPr>
          <p:nvPr>
            <p:ph type="body" idx="1"/>
          </p:nvPr>
        </p:nvSpPr>
        <p:spPr bwMode="auto">
          <a:xfrm>
            <a:off x="685800" y="4343400"/>
            <a:ext cx="5486400" cy="4114800"/>
          </a:xfrm>
          <a:prstGeom prst="rect">
            <a:avLst/>
          </a:prstGeom>
          <a:noFill/>
          <a:ln>
            <a:miter lim="800000"/>
          </a:ln>
        </p:spPr>
        <p:txBody>
          <a:bodyPr/>
          <a:lstStyle/>
          <a:p>
            <a:r>
              <a:rPr lang="zh-CN" altLang="en-US" smtClean="0"/>
              <a:t>使用方法：</a:t>
            </a:r>
            <a:br>
              <a:rPr lang="zh-CN" altLang="en-US" smtClean="0"/>
            </a:br>
            <a:r>
              <a:rPr lang="en-US" altLang="zh-CN" smtClean="0"/>
              <a:t>【</a:t>
            </a:r>
            <a:r>
              <a:rPr lang="zh-CN" altLang="en-US" smtClean="0"/>
              <a:t>更改文字</a:t>
            </a:r>
            <a:r>
              <a:rPr lang="en-US" altLang="zh-CN" smtClean="0"/>
              <a:t>】</a:t>
            </a:r>
            <a:r>
              <a:rPr lang="zh-CN" altLang="en-US" smtClean="0"/>
              <a:t>：将标题框及正文框中的文字可直接改为您所需文字</a:t>
            </a:r>
            <a:br>
              <a:rPr lang="zh-CN" altLang="en-US" smtClean="0"/>
            </a:br>
            <a:r>
              <a:rPr lang="en-US" altLang="zh-CN" smtClean="0"/>
              <a:t>【</a:t>
            </a:r>
            <a:r>
              <a:rPr lang="zh-CN" altLang="en-US" smtClean="0"/>
              <a:t>更改图片</a:t>
            </a:r>
            <a:r>
              <a:rPr lang="en-US" altLang="zh-CN" smtClean="0"/>
              <a:t>】</a:t>
            </a:r>
            <a:r>
              <a:rPr lang="zh-CN" altLang="en-US" smtClean="0"/>
              <a:t>：点中图片</a:t>
            </a:r>
            <a:r>
              <a:rPr lang="en-US" altLang="zh-CN" smtClean="0"/>
              <a:t>》</a:t>
            </a:r>
            <a:r>
              <a:rPr lang="zh-CN" altLang="en-US" smtClean="0"/>
              <a:t>绘图工具</a:t>
            </a:r>
            <a:r>
              <a:rPr lang="en-US" altLang="zh-CN" smtClean="0"/>
              <a:t>》</a:t>
            </a:r>
            <a:r>
              <a:rPr lang="zh-CN" altLang="en-US" smtClean="0"/>
              <a:t>格式</a:t>
            </a:r>
            <a:r>
              <a:rPr lang="en-US" altLang="zh-CN" smtClean="0"/>
              <a:t>》</a:t>
            </a:r>
            <a:r>
              <a:rPr lang="zh-CN" altLang="en-US" smtClean="0"/>
              <a:t>填充</a:t>
            </a:r>
            <a:r>
              <a:rPr lang="en-US" altLang="zh-CN" smtClean="0"/>
              <a:t>》</a:t>
            </a:r>
            <a:r>
              <a:rPr lang="zh-CN" altLang="en-US" smtClean="0"/>
              <a:t>图片</a:t>
            </a:r>
            <a:r>
              <a:rPr lang="en-US" altLang="zh-CN" smtClean="0"/>
              <a:t>》</a:t>
            </a:r>
            <a:r>
              <a:rPr lang="zh-CN" altLang="en-US" smtClean="0"/>
              <a:t>选择您需要展示的图片</a:t>
            </a:r>
            <a:br>
              <a:rPr lang="zh-CN" altLang="en-US" smtClean="0"/>
            </a:br>
            <a:r>
              <a:rPr lang="en-US" altLang="zh-CN" smtClean="0"/>
              <a:t>【</a:t>
            </a:r>
            <a:r>
              <a:rPr lang="zh-CN" altLang="en-US" smtClean="0"/>
              <a:t>增加减少图片</a:t>
            </a:r>
            <a:r>
              <a:rPr lang="en-US" altLang="zh-CN" smtClean="0"/>
              <a:t>】</a:t>
            </a:r>
            <a:r>
              <a:rPr lang="zh-CN" altLang="en-US" smtClean="0"/>
              <a:t>：直接复制粘贴图片来增加图片数，复制后更改方法见</a:t>
            </a:r>
            <a:r>
              <a:rPr lang="en-US" altLang="zh-CN" smtClean="0"/>
              <a:t>【</a:t>
            </a:r>
            <a:r>
              <a:rPr lang="zh-CN" altLang="en-US" smtClean="0"/>
              <a:t>更改图片</a:t>
            </a:r>
            <a:r>
              <a:rPr lang="en-US" altLang="zh-CN" smtClean="0"/>
              <a:t>】</a:t>
            </a:r>
            <a:br>
              <a:rPr lang="en-US" altLang="zh-CN" smtClean="0"/>
            </a:br>
            <a:r>
              <a:rPr lang="en-US" altLang="zh-CN" smtClean="0"/>
              <a:t>【</a:t>
            </a:r>
            <a:r>
              <a:rPr lang="zh-CN" altLang="en-US" smtClean="0"/>
              <a:t>更改图片色彩</a:t>
            </a:r>
            <a:r>
              <a:rPr lang="en-US" altLang="zh-CN" smtClean="0"/>
              <a:t>】</a:t>
            </a:r>
            <a:r>
              <a:rPr lang="zh-CN" altLang="en-US" smtClean="0"/>
              <a:t>：点中图片</a:t>
            </a:r>
            <a:r>
              <a:rPr lang="en-US" altLang="zh-CN" smtClean="0"/>
              <a:t>》</a:t>
            </a:r>
            <a:r>
              <a:rPr lang="zh-CN" altLang="en-US" smtClean="0"/>
              <a:t>图片工具</a:t>
            </a:r>
            <a:r>
              <a:rPr lang="en-US" altLang="zh-CN" smtClean="0"/>
              <a:t>》</a:t>
            </a:r>
            <a:r>
              <a:rPr lang="zh-CN" altLang="en-US" smtClean="0"/>
              <a:t>格式</a:t>
            </a:r>
            <a:r>
              <a:rPr lang="en-US" altLang="zh-CN" smtClean="0"/>
              <a:t>》</a:t>
            </a:r>
            <a:r>
              <a:rPr lang="zh-CN" altLang="en-US" smtClean="0"/>
              <a:t>色彩（重新着色）</a:t>
            </a:r>
            <a:r>
              <a:rPr lang="en-US" altLang="zh-CN" smtClean="0"/>
              <a:t>》</a:t>
            </a:r>
            <a:r>
              <a:rPr lang="zh-CN" altLang="en-US" smtClean="0"/>
              <a:t>选择您喜欢的色彩</a:t>
            </a:r>
            <a:br>
              <a:rPr lang="zh-CN" altLang="en-US" smtClean="0"/>
            </a:br>
            <a:r>
              <a:rPr lang="zh-CN" altLang="en-US" smtClean="0"/>
              <a:t>下载更多模板、视频教程：</a:t>
            </a:r>
            <a:r>
              <a:rPr lang="en-US" altLang="zh-CN" smtClean="0"/>
              <a:t>http://www.mysoeasy.com</a:t>
            </a:r>
            <a:endParaRPr lang="zh-CN" altLang="en-US" smtClean="0"/>
          </a:p>
        </p:txBody>
      </p:sp>
      <p:sp>
        <p:nvSpPr>
          <p:cNvPr id="48132" name="灯片编号占位符 3"/>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4F1DBC5E-3A7A-4DD5-91CA-B0CF9B15E215}" type="slidenum">
              <a:rPr lang="zh-CN" altLang="en-US"/>
              <a:pPr algn="r"/>
              <a:t>5</a:t>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43853A-409D-4EA7-BC10-C4FAD4886A3A}" type="slidenum">
              <a:rPr lang="zh-CN" altLang="en-US" smtClean="0"/>
              <a:pPr/>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43853A-409D-4EA7-BC10-C4FAD4886A3A}"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4485869-539A-42F6-9501-9CA39F94291F}" type="datetimeFigureOut">
              <a:rPr lang="zh-CN" altLang="en-US"/>
              <a:pPr>
                <a:defRPr/>
              </a:pPr>
              <a:t>2017/6/10</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319458C-B00E-4849-AFE8-C7A8A2B00729}" type="slidenum">
              <a:rPr lang="zh-CN" altLang="en-US"/>
              <a:pPr>
                <a:defRPr/>
              </a:pPr>
              <a:t>‹#›</a:t>
            </a:fld>
            <a:endParaRPr lang="zh-CN" altLang="en-US"/>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96D7055-05DE-4E16-A8F5-6838C6A8FDC1}" type="datetimeFigureOut">
              <a:rPr lang="zh-CN" altLang="en-US"/>
              <a:pPr>
                <a:defRPr/>
              </a:pPr>
              <a:t>2017/6/10</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5074436-0CB0-439A-9B86-630A770E6CDC}" type="slidenum">
              <a:rPr lang="zh-CN" altLang="en-US"/>
              <a:pPr>
                <a:defRPr/>
              </a:pPr>
              <a:t>‹#›</a:t>
            </a:fld>
            <a:endParaRPr lang="zh-CN" altLang="en-US"/>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FB52992-E052-4B7D-AFDB-EEA7F8AB346C}" type="datetimeFigureOut">
              <a:rPr lang="zh-CN" altLang="en-US"/>
              <a:pPr>
                <a:defRPr/>
              </a:pPr>
              <a:t>2017/6/10</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913352E-D586-4CEB-9807-3CB66F3A78B3}" type="slidenum">
              <a:rPr lang="zh-CN" altLang="en-US"/>
              <a:pPr>
                <a:defRPr/>
              </a:pPr>
              <a:t>‹#›</a:t>
            </a:fld>
            <a:endParaRPr lang="zh-CN" altLang="en-US"/>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A05E850-6117-4283-B288-3AEFB9759096}" type="datetimeFigureOut">
              <a:rPr lang="zh-CN" altLang="en-US"/>
              <a:pPr>
                <a:defRPr/>
              </a:pPr>
              <a:t>2017/6/10</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C65F082-64FF-4931-B45F-A8451618C1D5}" type="slidenum">
              <a:rPr lang="zh-CN" altLang="en-US"/>
              <a:pPr>
                <a:defRPr/>
              </a:pPr>
              <a:t>‹#›</a:t>
            </a:fld>
            <a:endParaRPr lang="zh-CN" altLang="en-US"/>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E62738CD-9086-4611-AC35-C99CBB5FA7EE}" type="datetimeFigureOut">
              <a:rPr lang="zh-CN" altLang="en-US"/>
              <a:pPr>
                <a:defRPr/>
              </a:pPr>
              <a:t>2017/6/10</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448AC6A-22C0-4A0B-AD6A-343FA56F94C9}" type="slidenum">
              <a:rPr lang="zh-CN" altLang="en-US"/>
              <a:pPr>
                <a:defRPr/>
              </a:pPr>
              <a:t>‹#›</a:t>
            </a:fld>
            <a:endParaRPr lang="zh-CN" altLang="en-US"/>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66EE919A-4073-46B6-9169-1E4EF1992791}" type="datetimeFigureOut">
              <a:rPr lang="zh-CN" altLang="en-US"/>
              <a:pPr>
                <a:defRPr/>
              </a:pPr>
              <a:t>2017/6/10</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EF788FA-A00B-473D-8491-B35DD3194551}" type="slidenum">
              <a:rPr lang="zh-CN" altLang="en-US"/>
              <a:pPr>
                <a:defRPr/>
              </a:pPr>
              <a:t>‹#›</a:t>
            </a:fld>
            <a:endParaRPr lang="zh-CN" altLang="en-US"/>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9F642540-167C-4C7D-9E1F-5F320AA0A6A3}" type="datetimeFigureOut">
              <a:rPr lang="zh-CN" altLang="en-US"/>
              <a:pPr>
                <a:defRPr/>
              </a:pPr>
              <a:t>2017/6/10</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494A14F7-CCC7-41D3-939A-810476E5EB4D}" type="slidenum">
              <a:rPr lang="zh-CN" altLang="en-US"/>
              <a:pPr>
                <a:defRPr/>
              </a:pPr>
              <a:t>‹#›</a:t>
            </a:fld>
            <a:endParaRPr lang="zh-CN" altLang="en-US"/>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617CDC38-C421-41F8-A9AD-F6EC8B4F6F33}" type="datetimeFigureOut">
              <a:rPr lang="zh-CN" altLang="en-US"/>
              <a:pPr>
                <a:defRPr/>
              </a:pPr>
              <a:t>2017/6/10</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02A3D57A-F84D-406F-85D5-15F080ABD600}" type="slidenum">
              <a:rPr lang="zh-CN" altLang="en-US"/>
              <a:pPr>
                <a:defRPr/>
              </a:pPr>
              <a:t>‹#›</a:t>
            </a:fld>
            <a:endParaRPr lang="zh-CN" altLang="en-US"/>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DE3DA4F4-B0D2-47F8-8ADF-FD5B215F8AAA}" type="datetimeFigureOut">
              <a:rPr lang="zh-CN" altLang="en-US"/>
              <a:pPr>
                <a:defRPr/>
              </a:pPr>
              <a:t>2017/6/10</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6706D497-B302-47D8-B516-AA6CD4A2A77D}" type="slidenum">
              <a:rPr lang="zh-CN" altLang="en-US"/>
              <a:pPr>
                <a:defRPr/>
              </a:pPr>
              <a:t>‹#›</a:t>
            </a:fld>
            <a:endParaRPr lang="zh-CN" altLang="en-US"/>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B79EA94-B476-42AB-8365-C939F2DDA16A}" type="datetimeFigureOut">
              <a:rPr lang="zh-CN" altLang="en-US"/>
              <a:pPr>
                <a:defRPr/>
              </a:pPr>
              <a:t>2017/6/10</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E532111-0CE9-4E67-A7E5-3056F20C1A6D}" type="slidenum">
              <a:rPr lang="zh-CN" altLang="en-US"/>
              <a:pPr>
                <a:defRPr/>
              </a:pPr>
              <a:t>‹#›</a:t>
            </a:fld>
            <a:endParaRPr lang="zh-CN" altLang="en-US"/>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A429FB8D-6F27-49CC-9025-5DF1AE0A6A83}" type="datetimeFigureOut">
              <a:rPr lang="zh-CN" altLang="en-US"/>
              <a:pPr>
                <a:defRPr/>
              </a:pPr>
              <a:t>2017/6/10</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E2FA6E0-7C9A-401A-BE0E-1ACAA7F21ADA}" type="slidenum">
              <a:rPr lang="zh-CN" altLang="en-US"/>
              <a:pPr>
                <a:defRPr/>
              </a:pPr>
              <a:t>‹#›</a:t>
            </a:fld>
            <a:endParaRPr lang="zh-CN" altLang="en-US"/>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solidFill>
                  <a:srgbClr val="000000"/>
                </a:solidFill>
                <a:latin typeface="+mn-lt"/>
              </a:defRPr>
            </a:lvl1pPr>
          </a:lstStyle>
          <a:p>
            <a:pPr fontAlgn="base">
              <a:spcBef>
                <a:spcPct val="0"/>
              </a:spcBef>
              <a:spcAft>
                <a:spcPct val="0"/>
              </a:spcAft>
              <a:defRPr/>
            </a:pPr>
            <a:fld id="{00E68939-8B31-45F4-B32E-C3673F6B79C2}" type="datetimeFigureOut">
              <a:rPr lang="zh-CN" altLang="en-US"/>
              <a:pPr fontAlgn="base">
                <a:spcBef>
                  <a:spcPct val="0"/>
                </a:spcBef>
                <a:spcAft>
                  <a:spcPct val="0"/>
                </a:spcAft>
                <a:defRPr/>
              </a:pPr>
              <a:t>2017/6/10</a:t>
            </a:fld>
            <a:endParaRPr lang="zh-CN" altLang="en-US"/>
          </a:p>
        </p:txBody>
      </p:sp>
      <p:sp>
        <p:nvSpPr>
          <p:cNvPr id="2051" name="页脚占位符 4"/>
          <p:cNvSpPr>
            <a:spLocks noGrp="1" noChangeArrowheads="1"/>
          </p:cNvSpPr>
          <p:nvPr>
            <p:ph type="ftr" sz="quarter" idx="3"/>
          </p:nvPr>
        </p:nvSpPr>
        <p:spPr bwMode="auto">
          <a:xfrm>
            <a:off x="3071813" y="6492875"/>
            <a:ext cx="2895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solidFill>
                  <a:srgbClr val="000000"/>
                </a:solidFill>
                <a:latin typeface="+mn-lt"/>
              </a:defRPr>
            </a:lvl1pPr>
          </a:lstStyle>
          <a:p>
            <a:pPr fontAlgn="base">
              <a:spcBef>
                <a:spcPct val="0"/>
              </a:spcBef>
              <a:spcAft>
                <a:spcPct val="0"/>
              </a:spcAft>
              <a:defRPr/>
            </a:pPr>
            <a:endParaRPr lang="zh-CN" altLang="en-US"/>
          </a:p>
        </p:txBody>
      </p:sp>
      <p:sp>
        <p:nvSpPr>
          <p:cNvPr id="2052"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solidFill>
                  <a:srgbClr val="000000"/>
                </a:solidFill>
                <a:latin typeface="+mn-lt"/>
              </a:defRPr>
            </a:lvl1pPr>
          </a:lstStyle>
          <a:p>
            <a:pPr fontAlgn="base">
              <a:spcBef>
                <a:spcPct val="0"/>
              </a:spcBef>
              <a:spcAft>
                <a:spcPct val="0"/>
              </a:spcAft>
              <a:defRPr/>
            </a:pPr>
            <a:fld id="{DA5BFF73-CC82-4A17-9C7B-C63BA3F7C29F}" type="slidenum">
              <a:rPr lang="zh-CN" altLang="en-US"/>
              <a:pPr fontAlgn="base">
                <a:spcBef>
                  <a:spcPct val="0"/>
                </a:spcBef>
                <a:spcAft>
                  <a:spcPct val="0"/>
                </a:spcAft>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990600" y="1516063"/>
            <a:ext cx="7757864" cy="286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ctr">
              <a:lnSpc>
                <a:spcPct val="120000"/>
              </a:lnSpc>
            </a:pPr>
            <a:r>
              <a:rPr lang="zh-CN" altLang="en-US" sz="5400" dirty="0" smtClean="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第</a:t>
            </a:r>
            <a:r>
              <a:rPr lang="zh-CN" altLang="en-US" sz="5400" dirty="0" smtClean="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六章</a:t>
            </a:r>
            <a:endParaRPr lang="zh-CN" altLang="en-US" sz="54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a:lnSpc>
                <a:spcPct val="120000"/>
              </a:lnSpc>
            </a:pPr>
            <a:r>
              <a:rPr lang="zh-CN" altLang="en-US" sz="48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社会主义本质和建设中国特色社会主义总任务</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2" descr="花束"/>
          <p:cNvSpPr>
            <a:spLocks noChangeArrowheads="1"/>
          </p:cNvSpPr>
          <p:nvPr/>
        </p:nvSpPr>
        <p:spPr bwMode="auto">
          <a:xfrm>
            <a:off x="2362200" y="3886200"/>
            <a:ext cx="4114800" cy="2162175"/>
          </a:xfrm>
          <a:prstGeom prst="ellipse">
            <a:avLst/>
          </a:prstGeom>
          <a:blipFill dpi="0" rotWithShape="0">
            <a:blip r:embed="rId2" cstate="print"/>
            <a:srcRect/>
            <a:tile tx="0" ty="0" sx="100000" sy="100000" flip="none" algn="tl"/>
          </a:blipFill>
          <a:ln w="9525">
            <a:round/>
          </a:ln>
          <a:scene3d>
            <a:camera prst="legacyObliqueBottom"/>
            <a:lightRig rig="legacyFlat3" dir="b"/>
          </a:scene3d>
          <a:sp3d extrusionH="608000" prstMaterial="legacyMatte">
            <a:bevelT w="13500" h="13500" prst="angle"/>
            <a:bevelB w="13500" h="13500" prst="angle"/>
            <a:extrusionClr>
              <a:srgbClr val="CCCCFF"/>
            </a:extrusionClr>
          </a:sp3d>
        </p:spPr>
        <p:txBody>
          <a:bodyPr anchor="ctr">
            <a:spAutoFit/>
            <a:flatTx/>
          </a:bodyPr>
          <a:lstStyle/>
          <a:p>
            <a:pPr algn="ctr" eaLnBrk="0" hangingPunct="0">
              <a:lnSpc>
                <a:spcPct val="120000"/>
              </a:lnSpc>
            </a:pPr>
            <a:r>
              <a:rPr lang="zh-CN" altLang="en-US" sz="3600" b="1">
                <a:solidFill>
                  <a:srgbClr val="FFFF66"/>
                </a:solidFill>
                <a:latin typeface="Times New Roman" panose="02020603050405020304" pitchFamily="18" charset="0"/>
                <a:ea typeface="方正黑体简体" pitchFamily="2" charset="-122"/>
              </a:rPr>
              <a:t> </a:t>
            </a:r>
            <a:r>
              <a:rPr lang="zh-CN" altLang="en-US" sz="4000" b="1">
                <a:solidFill>
                  <a:srgbClr val="FF3300"/>
                </a:solidFill>
                <a:latin typeface="Times New Roman" panose="02020603050405020304" pitchFamily="18" charset="0"/>
                <a:ea typeface="方正黑体简体" pitchFamily="2" charset="-122"/>
              </a:rPr>
              <a:t>最 终 达 到</a:t>
            </a:r>
          </a:p>
          <a:p>
            <a:pPr algn="ctr" eaLnBrk="0" hangingPunct="0">
              <a:lnSpc>
                <a:spcPct val="120000"/>
              </a:lnSpc>
            </a:pPr>
            <a:r>
              <a:rPr lang="zh-CN" altLang="en-US" sz="4000" b="1">
                <a:solidFill>
                  <a:srgbClr val="FF3300"/>
                </a:solidFill>
                <a:latin typeface="Times New Roman" panose="02020603050405020304" pitchFamily="18" charset="0"/>
                <a:ea typeface="方正黑体简体" pitchFamily="2" charset="-122"/>
              </a:rPr>
              <a:t> 共 同 富 裕</a:t>
            </a:r>
          </a:p>
        </p:txBody>
      </p:sp>
      <p:sp>
        <p:nvSpPr>
          <p:cNvPr id="39939" name="AutoShape 3"/>
          <p:cNvSpPr>
            <a:spLocks noChangeArrowheads="1"/>
          </p:cNvSpPr>
          <p:nvPr/>
        </p:nvSpPr>
        <p:spPr bwMode="auto">
          <a:xfrm rot="10800000">
            <a:off x="3124200" y="2590800"/>
            <a:ext cx="2819400" cy="166211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1760 w 21600"/>
              <a:gd name="T13" fmla="*/ 18630 h 21600"/>
              <a:gd name="T14" fmla="*/ 19840 w 21600"/>
              <a:gd name="T15" fmla="*/ 20250 h 21600"/>
            </a:gdLst>
            <a:ahLst/>
            <a:cxnLst>
              <a:cxn ang="T8">
                <a:pos x="T0" y="T1"/>
              </a:cxn>
              <a:cxn ang="T9">
                <a:pos x="T2" y="T3"/>
              </a:cxn>
              <a:cxn ang="T10">
                <a:pos x="T4" y="T5"/>
              </a:cxn>
              <a:cxn ang="T11">
                <a:pos x="T6" y="T7"/>
              </a:cxn>
            </a:cxnLst>
            <a:rect l="T12" t="T13" r="T14" b="T15"/>
            <a:pathLst>
              <a:path w="21600" h="21600">
                <a:moveTo>
                  <a:pt x="10800" y="0"/>
                </a:moveTo>
                <a:lnTo>
                  <a:pt x="9600" y="8447"/>
                </a:lnTo>
                <a:lnTo>
                  <a:pt x="10350" y="8447"/>
                </a:lnTo>
                <a:lnTo>
                  <a:pt x="10350" y="18630"/>
                </a:lnTo>
                <a:lnTo>
                  <a:pt x="4693" y="18630"/>
                </a:lnTo>
                <a:lnTo>
                  <a:pt x="4693" y="17280"/>
                </a:lnTo>
                <a:lnTo>
                  <a:pt x="0" y="19440"/>
                </a:lnTo>
                <a:lnTo>
                  <a:pt x="4693" y="21600"/>
                </a:lnTo>
                <a:lnTo>
                  <a:pt x="4693" y="20250"/>
                </a:lnTo>
                <a:lnTo>
                  <a:pt x="16907" y="20250"/>
                </a:lnTo>
                <a:lnTo>
                  <a:pt x="16907" y="21600"/>
                </a:lnTo>
                <a:lnTo>
                  <a:pt x="21600" y="19440"/>
                </a:lnTo>
                <a:lnTo>
                  <a:pt x="16907" y="17280"/>
                </a:lnTo>
                <a:lnTo>
                  <a:pt x="16907" y="18630"/>
                </a:lnTo>
                <a:lnTo>
                  <a:pt x="11250" y="18630"/>
                </a:lnTo>
                <a:lnTo>
                  <a:pt x="11250" y="8447"/>
                </a:lnTo>
                <a:lnTo>
                  <a:pt x="12000" y="8447"/>
                </a:lnTo>
                <a:close/>
              </a:path>
            </a:pathLst>
          </a:custGeom>
          <a:solidFill>
            <a:srgbClr val="FFFF00"/>
          </a:solidFill>
          <a:ln w="9525">
            <a:miter lim="800000"/>
          </a:ln>
          <a:scene3d>
            <a:camera prst="legacyPerspectiveFront"/>
            <a:lightRig rig="legacyFlat2" dir="t"/>
          </a:scene3d>
          <a:sp3d extrusionH="887400" prstMaterial="legacyMatte">
            <a:bevelT w="13500" h="13500" prst="angle"/>
            <a:bevelB w="13500" h="13500" prst="angle"/>
            <a:extrusionClr>
              <a:srgbClr val="FFFF00"/>
            </a:extrusionClr>
          </a:sp3d>
        </p:spPr>
        <p:txBody>
          <a:bodyPr wrap="none" anchor="ctr">
            <a:flatTx/>
          </a:bodyPr>
          <a:lstStyle/>
          <a:p>
            <a:endParaRPr lang="zh-CN" altLang="en-US"/>
          </a:p>
        </p:txBody>
      </p:sp>
      <p:grpSp>
        <p:nvGrpSpPr>
          <p:cNvPr id="2" name="Group 4"/>
          <p:cNvGrpSpPr/>
          <p:nvPr/>
        </p:nvGrpSpPr>
        <p:grpSpPr bwMode="auto">
          <a:xfrm>
            <a:off x="-149225" y="1814513"/>
            <a:ext cx="3883025" cy="1905000"/>
            <a:chOff x="0" y="0"/>
            <a:chExt cx="2448" cy="1200"/>
          </a:xfrm>
        </p:grpSpPr>
        <p:sp>
          <p:nvSpPr>
            <p:cNvPr id="39941" name="AutoShape 5" descr="蓝色砂纸"/>
            <p:cNvSpPr>
              <a:spLocks noChangeArrowheads="1"/>
            </p:cNvSpPr>
            <p:nvPr/>
          </p:nvSpPr>
          <p:spPr bwMode="auto">
            <a:xfrm>
              <a:off x="192" y="0"/>
              <a:ext cx="1819" cy="1200"/>
            </a:xfrm>
            <a:prstGeom prst="flowChartAlternateProcess">
              <a:avLst/>
            </a:prstGeom>
            <a:blipFill dpi="0" rotWithShape="0">
              <a:blip r:embed="rId3" cstate="print"/>
              <a:srcRect/>
              <a:tile tx="0" ty="0" sx="100000" sy="100000" flip="none" algn="tl"/>
            </a:blipFill>
            <a:ln w="6350" cmpd="sng">
              <a:solidFill>
                <a:schemeClr val="tx2"/>
              </a:solidFill>
              <a:miter lim="800000"/>
            </a:ln>
            <a:effectLst>
              <a:outerShdw dist="28398" dir="3806097" algn="ctr" rotWithShape="0">
                <a:schemeClr val="tx1">
                  <a:alpha val="50000"/>
                </a:schemeClr>
              </a:outerShdw>
            </a:effectLst>
          </p:spPr>
          <p:txBody>
            <a:bodyPr wrap="none" anchor="ctr">
              <a:spAutoFit/>
            </a:bodyPr>
            <a:lstStyle/>
            <a:p>
              <a:pPr>
                <a:defRPr/>
              </a:pPr>
              <a:endParaRPr lang="zh-CN" altLang="en-US"/>
            </a:p>
          </p:txBody>
        </p:sp>
        <p:sp>
          <p:nvSpPr>
            <p:cNvPr id="41996" name="Oval 6"/>
            <p:cNvSpPr>
              <a:spLocks noChangeArrowheads="1"/>
            </p:cNvSpPr>
            <p:nvPr/>
          </p:nvSpPr>
          <p:spPr bwMode="auto">
            <a:xfrm>
              <a:off x="0" y="96"/>
              <a:ext cx="2448" cy="1038"/>
            </a:xfrm>
            <a:prstGeom prst="ellipse">
              <a:avLst/>
            </a:prstGeom>
            <a:noFill/>
            <a:ln w="9525">
              <a:noFill/>
              <a:round/>
            </a:ln>
          </p:spPr>
          <p:txBody>
            <a:bodyPr anchor="ctr">
              <a:spAutoFit/>
            </a:bodyPr>
            <a:lstStyle/>
            <a:p>
              <a:pPr>
                <a:spcBef>
                  <a:spcPct val="50000"/>
                </a:spcBef>
              </a:pPr>
              <a:r>
                <a:rPr lang="zh-CN" altLang="en-US" sz="3600" b="1">
                  <a:latin typeface="方正隶书简体" pitchFamily="2" charset="-122"/>
                  <a:ea typeface="方正隶书简体" pitchFamily="2" charset="-122"/>
                </a:rPr>
                <a:t>解放生产力 发展生产力</a:t>
              </a:r>
            </a:p>
          </p:txBody>
        </p:sp>
      </p:grpSp>
      <p:grpSp>
        <p:nvGrpSpPr>
          <p:cNvPr id="3" name="Group 7"/>
          <p:cNvGrpSpPr/>
          <p:nvPr/>
        </p:nvGrpSpPr>
        <p:grpSpPr bwMode="auto">
          <a:xfrm>
            <a:off x="5562600" y="1752600"/>
            <a:ext cx="4187825" cy="1958975"/>
            <a:chOff x="0" y="0"/>
            <a:chExt cx="2638" cy="1234"/>
          </a:xfrm>
        </p:grpSpPr>
        <p:sp>
          <p:nvSpPr>
            <p:cNvPr id="39944" name="AutoShape 8" descr="蓝色砂纸"/>
            <p:cNvSpPr>
              <a:spLocks noChangeArrowheads="1"/>
            </p:cNvSpPr>
            <p:nvPr/>
          </p:nvSpPr>
          <p:spPr bwMode="auto">
            <a:xfrm>
              <a:off x="384" y="34"/>
              <a:ext cx="1824" cy="1200"/>
            </a:xfrm>
            <a:prstGeom prst="flowChartAlternateProcess">
              <a:avLst/>
            </a:prstGeom>
            <a:blipFill dpi="0" rotWithShape="0">
              <a:blip r:embed="rId3" cstate="print"/>
              <a:srcRect/>
              <a:tile tx="0" ty="0" sx="100000" sy="100000" flip="none" algn="tl"/>
            </a:blipFill>
            <a:ln w="6350" cmpd="sng">
              <a:solidFill>
                <a:schemeClr val="tx2"/>
              </a:solidFill>
              <a:miter lim="800000"/>
            </a:ln>
            <a:effectLst>
              <a:outerShdw dist="28398" dir="3806097" algn="ctr" rotWithShape="0">
                <a:schemeClr val="tx1">
                  <a:alpha val="50000"/>
                </a:schemeClr>
              </a:outerShdw>
            </a:effectLst>
          </p:spPr>
          <p:txBody>
            <a:bodyPr wrap="none" anchor="ctr">
              <a:spAutoFit/>
            </a:bodyPr>
            <a:lstStyle/>
            <a:p>
              <a:pPr>
                <a:defRPr/>
              </a:pPr>
              <a:endParaRPr lang="zh-CN" altLang="en-US"/>
            </a:p>
          </p:txBody>
        </p:sp>
        <p:sp>
          <p:nvSpPr>
            <p:cNvPr id="41994" name="Oval 9"/>
            <p:cNvSpPr>
              <a:spLocks noChangeArrowheads="1"/>
            </p:cNvSpPr>
            <p:nvPr/>
          </p:nvSpPr>
          <p:spPr bwMode="auto">
            <a:xfrm>
              <a:off x="0" y="0"/>
              <a:ext cx="2638" cy="1232"/>
            </a:xfrm>
            <a:prstGeom prst="ellipse">
              <a:avLst/>
            </a:prstGeom>
            <a:noFill/>
            <a:ln w="9525">
              <a:noFill/>
              <a:round/>
            </a:ln>
          </p:spPr>
          <p:txBody>
            <a:bodyPr anchor="ctr">
              <a:spAutoFit/>
            </a:bodyPr>
            <a:lstStyle/>
            <a:p>
              <a:pPr>
                <a:lnSpc>
                  <a:spcPct val="120000"/>
                </a:lnSpc>
                <a:spcBef>
                  <a:spcPct val="50000"/>
                </a:spcBef>
              </a:pPr>
              <a:r>
                <a:rPr lang="zh-CN" altLang="en-US" sz="3200" b="1">
                  <a:latin typeface="Times New Roman" panose="02020603050405020304" pitchFamily="18" charset="0"/>
                  <a:ea typeface="方正隶书简体" pitchFamily="2" charset="-122"/>
                </a:rPr>
                <a:t>    </a:t>
              </a:r>
              <a:r>
                <a:rPr lang="zh-CN" altLang="en-US" sz="3600" b="1">
                  <a:latin typeface="Times New Roman" panose="02020603050405020304" pitchFamily="18" charset="0"/>
                  <a:ea typeface="方正隶书简体" pitchFamily="2" charset="-122"/>
                </a:rPr>
                <a:t>消灭剥削            消除两极分化</a:t>
              </a:r>
            </a:p>
          </p:txBody>
        </p:sp>
      </p:grpSp>
      <p:sp>
        <p:nvSpPr>
          <p:cNvPr id="39946" name="Text Box 10"/>
          <p:cNvSpPr txBox="1">
            <a:spLocks noChangeArrowheads="1"/>
          </p:cNvSpPr>
          <p:nvPr/>
        </p:nvSpPr>
        <p:spPr bwMode="auto">
          <a:xfrm>
            <a:off x="3048000" y="2025650"/>
            <a:ext cx="3028950" cy="519113"/>
          </a:xfrm>
          <a:prstGeom prst="rect">
            <a:avLst/>
          </a:prstGeom>
          <a:noFill/>
          <a:ln w="9525">
            <a:noFill/>
            <a:miter lim="800000"/>
          </a:ln>
        </p:spPr>
        <p:txBody>
          <a:bodyPr wrap="none">
            <a:spAutoFit/>
          </a:bodyPr>
          <a:lstStyle/>
          <a:p>
            <a:r>
              <a:rPr lang="zh-CN" altLang="en-US" sz="2800">
                <a:latin typeface="Times New Roman" panose="02020603050405020304" pitchFamily="18" charset="0"/>
                <a:ea typeface="隶书" panose="02010509060101010101" pitchFamily="49" charset="-122"/>
              </a:rPr>
              <a:t>生产力与生产关系</a:t>
            </a:r>
          </a:p>
        </p:txBody>
      </p:sp>
      <p:sp>
        <p:nvSpPr>
          <p:cNvPr id="39947" name="Text Box 11"/>
          <p:cNvSpPr txBox="1">
            <a:spLocks noChangeArrowheads="1"/>
          </p:cNvSpPr>
          <p:nvPr/>
        </p:nvSpPr>
        <p:spPr bwMode="auto">
          <a:xfrm>
            <a:off x="2971800" y="3276600"/>
            <a:ext cx="3384550" cy="519113"/>
          </a:xfrm>
          <a:prstGeom prst="rect">
            <a:avLst/>
          </a:prstGeom>
          <a:noFill/>
          <a:ln w="9525">
            <a:noFill/>
            <a:miter lim="800000"/>
          </a:ln>
        </p:spPr>
        <p:txBody>
          <a:bodyPr wrap="none">
            <a:spAutoFit/>
          </a:bodyPr>
          <a:lstStyle/>
          <a:p>
            <a:r>
              <a:rPr lang="zh-CN" altLang="en-US" sz="2800">
                <a:latin typeface="Times New Roman" panose="02020603050405020304" pitchFamily="18" charset="0"/>
                <a:ea typeface="隶书" panose="02010509060101010101" pitchFamily="49" charset="-122"/>
              </a:rPr>
              <a:t>根本任务与根本目的</a:t>
            </a:r>
          </a:p>
        </p:txBody>
      </p:sp>
      <p:sp>
        <p:nvSpPr>
          <p:cNvPr id="41992" name="AutoShape 12"/>
          <p:cNvSpPr>
            <a:spLocks noChangeArrowheads="1"/>
          </p:cNvSpPr>
          <p:nvPr/>
        </p:nvSpPr>
        <p:spPr bwMode="auto">
          <a:xfrm>
            <a:off x="533400" y="609600"/>
            <a:ext cx="8610600" cy="990600"/>
          </a:xfrm>
          <a:prstGeom prst="flowChartProcess">
            <a:avLst/>
          </a:prstGeom>
          <a:solidFill>
            <a:schemeClr val="bg1"/>
          </a:solidFill>
          <a:ln w="9525">
            <a:solidFill>
              <a:srgbClr val="FF0000"/>
            </a:solidFill>
            <a:miter lim="800000"/>
          </a:ln>
        </p:spPr>
        <p:txBody>
          <a:bodyPr anchor="ctr"/>
          <a:lstStyle/>
          <a:p>
            <a:r>
              <a:rPr lang="zh-CN" altLang="en-US" sz="3200" b="1" dirty="0" smtClean="0">
                <a:latin typeface="隶书" panose="02010509060101010101" pitchFamily="49" charset="-122"/>
                <a:ea typeface="隶书" panose="02010509060101010101" pitchFamily="49" charset="-122"/>
              </a:rPr>
              <a:t>第三，体</a:t>
            </a:r>
            <a:r>
              <a:rPr lang="zh-CN" altLang="en-US" sz="3200" b="1" dirty="0">
                <a:latin typeface="隶书" panose="02010509060101010101" pitchFamily="49" charset="-122"/>
                <a:ea typeface="隶书" panose="02010509060101010101" pitchFamily="49" charset="-122"/>
              </a:rPr>
              <a:t>现了生产力与生产关系的统一，社会</a:t>
            </a:r>
          </a:p>
          <a:p>
            <a:r>
              <a:rPr lang="zh-CN" altLang="en-US" sz="3200" b="1" dirty="0">
                <a:latin typeface="隶书" panose="02010509060101010101" pitchFamily="49" charset="-122"/>
                <a:ea typeface="隶书" panose="02010509060101010101" pitchFamily="49" charset="-122"/>
              </a:rPr>
              <a:t>   主义的根本任务与根本目的的统</a:t>
            </a:r>
            <a:r>
              <a:rPr lang="zh-CN" altLang="en-US" sz="3200" b="1" dirty="0" smtClean="0">
                <a:latin typeface="隶书" panose="02010509060101010101" pitchFamily="49" charset="-122"/>
                <a:ea typeface="隶书" panose="02010509060101010101" pitchFamily="49" charset="-122"/>
              </a:rPr>
              <a:t>一</a:t>
            </a:r>
            <a:endParaRPr lang="zh-CN" altLang="en-US" sz="3200" b="1" dirty="0">
              <a:latin typeface="隶书" panose="02010509060101010101" pitchFamily="49" charset="-122"/>
              <a:ea typeface="隶书" panose="02010509060101010101" pitchFamily="49" charset="-122"/>
            </a:endParaRPr>
          </a:p>
        </p:txBody>
      </p:sp>
    </p:spTree>
  </p:cSld>
  <p:clrMapOvr>
    <a:masterClrMapping/>
  </p:clrMapOvr>
  <p:transition spd="med">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out)">
                                      <p:cBhvr>
                                        <p:cTn id="11" dur="500"/>
                                        <p:tgtEl>
                                          <p:spTgt spid="3"/>
                                        </p:tgtEl>
                                      </p:cBhvr>
                                    </p:animEffect>
                                  </p:childTnLst>
                                </p:cTn>
                              </p:par>
                            </p:childTnLst>
                          </p:cTn>
                        </p:par>
                        <p:par>
                          <p:cTn id="12" fill="hold">
                            <p:stCondLst>
                              <p:cond delay="1000"/>
                            </p:stCondLst>
                            <p:childTnLst>
                              <p:par>
                                <p:cTn id="13" presetID="23" presetClass="entr" presetSubtype="272" fill="hold" grpId="0" nodeType="afterEffect">
                                  <p:stCondLst>
                                    <p:cond delay="0"/>
                                  </p:stCondLst>
                                  <p:childTnLst>
                                    <p:set>
                                      <p:cBhvr>
                                        <p:cTn id="14" dur="1" fill="hold">
                                          <p:stCondLst>
                                            <p:cond delay="0"/>
                                          </p:stCondLst>
                                        </p:cTn>
                                        <p:tgtEl>
                                          <p:spTgt spid="39939"/>
                                        </p:tgtEl>
                                        <p:attrNameLst>
                                          <p:attrName>style.visibility</p:attrName>
                                        </p:attrNameLst>
                                      </p:cBhvr>
                                      <p:to>
                                        <p:strVal val="visible"/>
                                      </p:to>
                                    </p:set>
                                    <p:anim calcmode="lin" valueType="num">
                                      <p:cBhvr>
                                        <p:cTn id="15" dur="500" fill="hold"/>
                                        <p:tgtEl>
                                          <p:spTgt spid="39939"/>
                                        </p:tgtEl>
                                        <p:attrNameLst>
                                          <p:attrName>ppt_w</p:attrName>
                                        </p:attrNameLst>
                                      </p:cBhvr>
                                      <p:tavLst>
                                        <p:tav tm="0">
                                          <p:val>
                                            <p:strVal val="2/3*#ppt_w"/>
                                          </p:val>
                                        </p:tav>
                                        <p:tav tm="100000">
                                          <p:val>
                                            <p:strVal val="#ppt_w"/>
                                          </p:val>
                                        </p:tav>
                                      </p:tavLst>
                                    </p:anim>
                                    <p:anim calcmode="lin" valueType="num">
                                      <p:cBhvr>
                                        <p:cTn id="16" dur="500" fill="hold"/>
                                        <p:tgtEl>
                                          <p:spTgt spid="39939"/>
                                        </p:tgtEl>
                                        <p:attrNameLst>
                                          <p:attrName>ppt_h</p:attrName>
                                        </p:attrNameLst>
                                      </p:cBhvr>
                                      <p:tavLst>
                                        <p:tav tm="0">
                                          <p:val>
                                            <p:strVal val="2/3*#ppt_h"/>
                                          </p:val>
                                        </p:tav>
                                        <p:tav tm="100000">
                                          <p:val>
                                            <p:strVal val="#ppt_h"/>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9938"/>
                                        </p:tgtEl>
                                        <p:attrNameLst>
                                          <p:attrName>style.visibility</p:attrName>
                                        </p:attrNameLst>
                                      </p:cBhvr>
                                      <p:to>
                                        <p:strVal val="visible"/>
                                      </p:to>
                                    </p:set>
                                    <p:anim calcmode="lin" valueType="num">
                                      <p:cBhvr additive="base">
                                        <p:cTn id="20" dur="500" fill="hold"/>
                                        <p:tgtEl>
                                          <p:spTgt spid="39938"/>
                                        </p:tgtEl>
                                        <p:attrNameLst>
                                          <p:attrName>ppt_x</p:attrName>
                                        </p:attrNameLst>
                                      </p:cBhvr>
                                      <p:tavLst>
                                        <p:tav tm="0">
                                          <p:val>
                                            <p:strVal val="#ppt_x"/>
                                          </p:val>
                                        </p:tav>
                                        <p:tav tm="100000">
                                          <p:val>
                                            <p:strVal val="#ppt_x"/>
                                          </p:val>
                                        </p:tav>
                                      </p:tavLst>
                                    </p:anim>
                                    <p:anim calcmode="lin" valueType="num">
                                      <p:cBhvr additive="base">
                                        <p:cTn id="21" dur="500" fill="hold"/>
                                        <p:tgtEl>
                                          <p:spTgt spid="3993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39946"/>
                                        </p:tgtEl>
                                        <p:attrNameLst>
                                          <p:attrName>style.visibility</p:attrName>
                                        </p:attrNameLst>
                                      </p:cBhvr>
                                      <p:to>
                                        <p:strVal val="visible"/>
                                      </p:to>
                                    </p:set>
                                    <p:animEffect transition="in" filter="dissolve">
                                      <p:cBhvr>
                                        <p:cTn id="25" dur="500"/>
                                        <p:tgtEl>
                                          <p:spTgt spid="39946"/>
                                        </p:tgtEl>
                                      </p:cBhvr>
                                    </p:animEffect>
                                  </p:childTnLst>
                                </p:cTn>
                              </p:par>
                            </p:childTnLst>
                          </p:cTn>
                        </p:par>
                        <p:par>
                          <p:cTn id="26" fill="hold">
                            <p:stCondLst>
                              <p:cond delay="2500"/>
                            </p:stCondLst>
                            <p:childTnLst>
                              <p:par>
                                <p:cTn id="27" presetID="9" presetClass="entr" presetSubtype="0" fill="hold" grpId="0" nodeType="afterEffect">
                                  <p:stCondLst>
                                    <p:cond delay="0"/>
                                  </p:stCondLst>
                                  <p:childTnLst>
                                    <p:set>
                                      <p:cBhvr>
                                        <p:cTn id="28" dur="1" fill="hold">
                                          <p:stCondLst>
                                            <p:cond delay="0"/>
                                          </p:stCondLst>
                                        </p:cTn>
                                        <p:tgtEl>
                                          <p:spTgt spid="39947"/>
                                        </p:tgtEl>
                                        <p:attrNameLst>
                                          <p:attrName>style.visibility</p:attrName>
                                        </p:attrNameLst>
                                      </p:cBhvr>
                                      <p:to>
                                        <p:strVal val="visible"/>
                                      </p:to>
                                    </p:set>
                                    <p:animEffect transition="in" filter="dissolve">
                                      <p:cBhvr>
                                        <p:cTn id="29" dur="50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autoUpdateAnimBg="0"/>
      <p:bldP spid="39939" grpId="0" animBg="1"/>
      <p:bldP spid="39946" grpId="0" autoUpdateAnimBg="0"/>
      <p:bldP spid="3994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txBox="1">
            <a:spLocks noGrp="1" noChangeArrowheads="1"/>
          </p:cNvSpPr>
          <p:nvPr/>
        </p:nvSpPr>
        <p:spPr bwMode="auto">
          <a:xfrm>
            <a:off x="4114800" y="6400800"/>
            <a:ext cx="914400"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r" eaLnBrk="1" hangingPunct="1"/>
            <a:fld id="{EF836C1D-2367-44C1-8EF3-CFDF339A9348}" type="slidenum">
              <a:rPr lang="zh-CN" altLang="en-US" sz="1200">
                <a:solidFill>
                  <a:schemeClr val="bg1"/>
                </a:solidFill>
                <a:latin typeface="楷体_GB2312" pitchFamily="49" charset="-122"/>
              </a:rPr>
              <a:pPr algn="r" eaLnBrk="1" hangingPunct="1"/>
              <a:t>11</a:t>
            </a:fld>
            <a:endParaRPr lang="zh-CN" altLang="en-US" sz="1200">
              <a:solidFill>
                <a:schemeClr val="bg1"/>
              </a:solidFill>
              <a:latin typeface="楷体_GB2312" pitchFamily="49" charset="-122"/>
            </a:endParaRPr>
          </a:p>
        </p:txBody>
      </p:sp>
      <p:sp>
        <p:nvSpPr>
          <p:cNvPr id="21507" name="Rectangle 2"/>
          <p:cNvSpPr>
            <a:spLocks noGrp="1" noChangeArrowheads="1"/>
          </p:cNvSpPr>
          <p:nvPr>
            <p:ph type="title" idx="4294967295"/>
          </p:nvPr>
        </p:nvSpPr>
        <p:spPr>
          <a:xfrm>
            <a:off x="0" y="620688"/>
            <a:ext cx="7427912" cy="1143000"/>
          </a:xfrm>
          <a:prstGeom prst="rect">
            <a:avLst/>
          </a:prstGeom>
        </p:spPr>
        <p:txBody>
          <a:bodyPr/>
          <a:lstStyle/>
          <a:p>
            <a:pPr eaLnBrk="1" hangingPunct="1"/>
            <a:r>
              <a:rPr lang="zh-CN" altLang="en-US" sz="3200" dirty="0" smtClean="0">
                <a:solidFill>
                  <a:srgbClr val="C00000"/>
                </a:solidFill>
                <a:latin typeface="微软雅黑" panose="020B0503020204020204" pitchFamily="34" charset="-122"/>
                <a:ea typeface="微软雅黑" panose="020B0503020204020204" pitchFamily="34" charset="-122"/>
              </a:rPr>
              <a:t>三</a:t>
            </a:r>
            <a:r>
              <a:rPr lang="zh-CN" sz="3200" dirty="0" smtClean="0">
                <a:solidFill>
                  <a:srgbClr val="C00000"/>
                </a:solidFill>
                <a:latin typeface="微软雅黑" panose="020B0503020204020204" pitchFamily="34" charset="-122"/>
                <a:ea typeface="微软雅黑" panose="020B0503020204020204" pitchFamily="34" charset="-122"/>
              </a:rPr>
              <a:t>、</a:t>
            </a:r>
            <a:r>
              <a:rPr lang="zh-CN" sz="3200" dirty="0">
                <a:solidFill>
                  <a:srgbClr val="C00000"/>
                </a:solidFill>
                <a:latin typeface="微软雅黑" panose="020B0503020204020204" pitchFamily="34" charset="-122"/>
                <a:ea typeface="微软雅黑" panose="020B0503020204020204" pitchFamily="34" charset="-122"/>
              </a:rPr>
              <a:t>社会主义本质理论的重要意义</a:t>
            </a:r>
          </a:p>
        </p:txBody>
      </p:sp>
      <p:sp>
        <p:nvSpPr>
          <p:cNvPr id="5" name="TextBox 2"/>
          <p:cNvSpPr txBox="1">
            <a:spLocks noChangeArrowheads="1"/>
          </p:cNvSpPr>
          <p:nvPr/>
        </p:nvSpPr>
        <p:spPr bwMode="auto">
          <a:xfrm>
            <a:off x="323528" y="2132856"/>
            <a:ext cx="8496944" cy="310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        </a:t>
            </a:r>
            <a:r>
              <a:rPr lang="zh-CN" altLang="en-US" b="1" dirty="0"/>
              <a:t>邓小平对“什么是社会主义、怎样建设社会主义”的理论思考，把我们对社会主义的认识提高到了一个新的科学水平。准确理解和把握社会主义本质理论，对于中国特色社会主义现代化建设事业具有重大的政治意义、理论意义和实践意义。社会主义本质理论是中国特色社会主义理论的重要基石。</a:t>
            </a:r>
          </a:p>
          <a:p>
            <a:pPr eaLnBrk="1" hangingPunct="1"/>
            <a:endParaRPr lang="zh-CN" altLang="en-US" dirty="0"/>
          </a:p>
        </p:txBody>
      </p:sp>
      <p:sp>
        <p:nvSpPr>
          <p:cNvPr id="6" name="Rectangle 12"/>
          <p:cNvSpPr>
            <a:spLocks noChangeArrowheads="1"/>
          </p:cNvSpPr>
          <p:nvPr/>
        </p:nvSpPr>
        <p:spPr bwMode="auto">
          <a:xfrm flipV="1">
            <a:off x="395536" y="1340768"/>
            <a:ext cx="6624736" cy="76200"/>
          </a:xfrm>
          <a:prstGeom prst="rect">
            <a:avLst/>
          </a:prstGeom>
          <a:gradFill rotWithShape="1">
            <a:gsLst>
              <a:gs pos="0">
                <a:srgbClr val="FFFFFF"/>
              </a:gs>
              <a:gs pos="50000">
                <a:srgbClr val="FF3300"/>
              </a:gs>
              <a:gs pos="100000">
                <a:srgbClr val="FFFFFF"/>
              </a:gs>
            </a:gsLst>
            <a:lin ang="5400000" scaled="1"/>
          </a:gradFill>
          <a:ln w="9525" algn="ctr">
            <a:solidFill>
              <a:schemeClr val="tx1"/>
            </a:solidFill>
            <a:miter lim="800000"/>
          </a:ln>
        </p:spPr>
        <p:txBody>
          <a:bodyPr wrap="none" anchor="ctr"/>
          <a:lstStyle/>
          <a:p>
            <a:endParaRPr lang="zh-CN" altLang="en-US">
              <a:latin typeface="Gill Sans MT" panose="020B0502020104020203" pitchFamily="34" charset="0"/>
              <a:ea typeface="华文中宋" panose="020106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115616" y="764704"/>
            <a:ext cx="7441505" cy="1143000"/>
          </a:xfrm>
          <a:prstGeom prst="rect">
            <a:avLst/>
          </a:prstGeom>
        </p:spPr>
        <p:txBody>
          <a:bodyPr/>
          <a:lstStyle/>
          <a:p>
            <a:pPr eaLnBrk="1" hangingPunct="1"/>
            <a:r>
              <a:rPr lang="zh-CN" dirty="0">
                <a:solidFill>
                  <a:srgbClr val="C00000"/>
                </a:solidFill>
                <a:latin typeface="微软雅黑" panose="020B0503020204020204" pitchFamily="34" charset="-122"/>
                <a:ea typeface="微软雅黑" panose="020B0503020204020204" pitchFamily="34" charset="-122"/>
              </a:rPr>
              <a:t>第</a:t>
            </a:r>
            <a:r>
              <a:rPr lang="zh-CN" dirty="0" smtClean="0">
                <a:solidFill>
                  <a:srgbClr val="C00000"/>
                </a:solidFill>
                <a:latin typeface="微软雅黑" panose="020B0503020204020204" pitchFamily="34" charset="-122"/>
                <a:ea typeface="微软雅黑" panose="020B0503020204020204" pitchFamily="34" charset="-122"/>
              </a:rPr>
              <a:t>二</a:t>
            </a:r>
            <a:r>
              <a:rPr lang="zh-CN" altLang="en-US" dirty="0" smtClean="0">
                <a:solidFill>
                  <a:srgbClr val="C00000"/>
                </a:solidFill>
                <a:latin typeface="微软雅黑" panose="020B0503020204020204" pitchFamily="34" charset="-122"/>
                <a:ea typeface="微软雅黑" panose="020B0503020204020204" pitchFamily="34" charset="-122"/>
              </a:rPr>
              <a:t>讲</a:t>
            </a:r>
            <a:r>
              <a:rPr lang="zh-CN" dirty="0" smtClean="0">
                <a:solidFill>
                  <a:srgbClr val="C00000"/>
                </a:solidFill>
                <a:latin typeface="微软雅黑" panose="020B0503020204020204" pitchFamily="34" charset="-122"/>
                <a:ea typeface="微软雅黑" panose="020B0503020204020204" pitchFamily="34" charset="-122"/>
              </a:rPr>
              <a:t>  </a:t>
            </a:r>
            <a:r>
              <a:rPr lang="zh-CN" dirty="0">
                <a:solidFill>
                  <a:srgbClr val="C00000"/>
                </a:solidFill>
                <a:latin typeface="微软雅黑" panose="020B0503020204020204" pitchFamily="34" charset="-122"/>
                <a:ea typeface="微软雅黑" panose="020B0503020204020204" pitchFamily="34" charset="-122"/>
              </a:rPr>
              <a:t>社会主义的根本任务</a:t>
            </a:r>
          </a:p>
        </p:txBody>
      </p:sp>
      <p:pic>
        <p:nvPicPr>
          <p:cNvPr id="22531" name="内容占位符 1"/>
          <p:cNvPicPr>
            <a:picLocks noGrp="1" noChangeArrowheads="1"/>
          </p:cNvPicPr>
          <p:nvPr>
            <p:ph idx="4294967295"/>
          </p:nvPr>
        </p:nvPicPr>
        <p:blipFill>
          <a:blip r:embed="rId2" cstate="print">
            <a:extLst>
              <a:ext uri="{28A0092B-C50C-407E-A947-70E740481C1C}">
                <a14:useLocalDpi xmlns:a14="http://schemas.microsoft.com/office/drawing/2010/main" xmlns="" val="0"/>
              </a:ext>
            </a:extLst>
          </a:blip>
          <a:srcRect/>
          <a:stretch>
            <a:fillRect/>
          </a:stretch>
        </p:blipFill>
        <p:spPr>
          <a:xfrm>
            <a:off x="1331912" y="2204864"/>
            <a:ext cx="6480175" cy="3146425"/>
          </a:xfrm>
          <a:prstGeom prst="rect">
            <a:avLst/>
          </a:prstGeom>
        </p:spPr>
      </p:pic>
      <p:sp>
        <p:nvSpPr>
          <p:cNvPr id="22532" name="灯片编号占位符 4"/>
          <p:cNvSpPr txBox="1">
            <a:spLocks noGrp="1" noChangeArrowheads="1"/>
          </p:cNvSpPr>
          <p:nvPr/>
        </p:nvSpPr>
        <p:spPr bwMode="auto">
          <a:xfrm>
            <a:off x="4114800" y="6400800"/>
            <a:ext cx="914400"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r" eaLnBrk="1" hangingPunct="1"/>
            <a:fld id="{1039D5CD-2342-4CD0-9489-B61991025FFE}" type="slidenum">
              <a:rPr lang="zh-CN" altLang="en-US" sz="1200">
                <a:solidFill>
                  <a:schemeClr val="bg1"/>
                </a:solidFill>
                <a:latin typeface="楷体_GB2312" pitchFamily="49" charset="-122"/>
              </a:rPr>
              <a:pPr algn="r" eaLnBrk="1" hangingPunct="1"/>
              <a:t>12</a:t>
            </a:fld>
            <a:endParaRPr lang="zh-CN" altLang="en-US" sz="1200">
              <a:solidFill>
                <a:schemeClr val="bg1"/>
              </a:solidFill>
              <a:latin typeface="楷体_GB2312" pitchFamily="49" charset="-122"/>
            </a:endParaRPr>
          </a:p>
        </p:txBody>
      </p:sp>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620688"/>
            <a:ext cx="7632848" cy="584775"/>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rPr>
              <a:t>一、根本任务：解放和发展生产力</a:t>
            </a:r>
            <a:endParaRPr lang="zh-CN" altLang="en-US" sz="3200" b="1" dirty="0">
              <a:latin typeface="楷体" panose="02010609060101010101" pitchFamily="49" charset="-122"/>
              <a:ea typeface="楷体" panose="02010609060101010101" pitchFamily="49" charset="-122"/>
            </a:endParaRPr>
          </a:p>
        </p:txBody>
      </p:sp>
      <p:graphicFrame>
        <p:nvGraphicFramePr>
          <p:cNvPr id="7" name="图示 6"/>
          <p:cNvGraphicFramePr/>
          <p:nvPr/>
        </p:nvGraphicFramePr>
        <p:xfrm>
          <a:off x="899592" y="1556792"/>
          <a:ext cx="7620000" cy="4048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txBox="1">
            <a:spLocks noGrp="1" noChangeArrowheads="1"/>
          </p:cNvSpPr>
          <p:nvPr/>
        </p:nvSpPr>
        <p:spPr bwMode="auto">
          <a:xfrm>
            <a:off x="4114800" y="6400800"/>
            <a:ext cx="914400"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r" eaLnBrk="1" hangingPunct="1"/>
            <a:fld id="{ACA092D8-9FED-45D4-A300-51555E3DC112}" type="slidenum">
              <a:rPr lang="zh-CN" altLang="en-US" sz="1200">
                <a:solidFill>
                  <a:schemeClr val="bg1"/>
                </a:solidFill>
                <a:latin typeface="楷体_GB2312" pitchFamily="49" charset="-122"/>
              </a:rPr>
              <a:pPr algn="r" eaLnBrk="1" hangingPunct="1"/>
              <a:t>14</a:t>
            </a:fld>
            <a:endParaRPr lang="zh-CN" altLang="en-US" sz="1200">
              <a:solidFill>
                <a:schemeClr val="bg1"/>
              </a:solidFill>
              <a:latin typeface="楷体_GB2312" pitchFamily="49" charset="-122"/>
            </a:endParaRPr>
          </a:p>
        </p:txBody>
      </p:sp>
      <p:sp>
        <p:nvSpPr>
          <p:cNvPr id="27651" name="Rectangle 2"/>
          <p:cNvSpPr>
            <a:spLocks noGrp="1" noChangeArrowheads="1"/>
          </p:cNvSpPr>
          <p:nvPr>
            <p:ph type="title" idx="4294967295"/>
          </p:nvPr>
        </p:nvSpPr>
        <p:spPr>
          <a:xfrm>
            <a:off x="497462" y="404664"/>
            <a:ext cx="8646538" cy="1143000"/>
          </a:xfrm>
          <a:prstGeom prst="rect">
            <a:avLst/>
          </a:prstGeom>
        </p:spPr>
        <p:txBody>
          <a:bodyPr/>
          <a:lstStyle/>
          <a:p>
            <a:pPr eaLnBrk="1" hangingPunct="1"/>
            <a:r>
              <a:rPr lang="zh-CN" sz="3200" b="1" dirty="0">
                <a:solidFill>
                  <a:srgbClr val="C00000"/>
                </a:solidFill>
                <a:latin typeface="楷体" panose="02010609060101010101" pitchFamily="49" charset="-122"/>
                <a:ea typeface="楷体" panose="02010609060101010101" pitchFamily="49" charset="-122"/>
              </a:rPr>
              <a:t>二</a:t>
            </a:r>
            <a:r>
              <a:rPr lang="zh-CN" sz="3200" b="1" dirty="0" smtClean="0">
                <a:solidFill>
                  <a:srgbClr val="C00000"/>
                </a:solidFill>
                <a:latin typeface="楷体" panose="02010609060101010101" pitchFamily="49" charset="-122"/>
                <a:ea typeface="楷体" panose="02010609060101010101" pitchFamily="49" charset="-122"/>
              </a:rPr>
              <a:t>、</a:t>
            </a:r>
            <a:r>
              <a:rPr lang="zh-CN" altLang="en-US" sz="3200" b="1" dirty="0" smtClean="0">
                <a:solidFill>
                  <a:srgbClr val="C00000"/>
                </a:solidFill>
                <a:latin typeface="楷体" panose="02010609060101010101" pitchFamily="49" charset="-122"/>
                <a:ea typeface="楷体" panose="02010609060101010101" pitchFamily="49" charset="-122"/>
              </a:rPr>
              <a:t>根本任务：</a:t>
            </a:r>
            <a:r>
              <a:rPr lang="zh-CN" sz="3200" b="1" dirty="0" smtClean="0">
                <a:solidFill>
                  <a:srgbClr val="C00000"/>
                </a:solidFill>
                <a:latin typeface="楷体" panose="02010609060101010101" pitchFamily="49" charset="-122"/>
                <a:ea typeface="楷体" panose="02010609060101010101" pitchFamily="49" charset="-122"/>
              </a:rPr>
              <a:t>大</a:t>
            </a:r>
            <a:r>
              <a:rPr lang="zh-CN" sz="3200" b="1" dirty="0">
                <a:solidFill>
                  <a:srgbClr val="C00000"/>
                </a:solidFill>
                <a:latin typeface="楷体" panose="02010609060101010101" pitchFamily="49" charset="-122"/>
                <a:ea typeface="楷体" panose="02010609060101010101" pitchFamily="49" charset="-122"/>
              </a:rPr>
              <a:t>力发展科学技术</a:t>
            </a:r>
          </a:p>
        </p:txBody>
      </p:sp>
      <p:pic>
        <p:nvPicPr>
          <p:cNvPr id="27652" name="内容占位符 1"/>
          <p:cNvPicPr>
            <a:picLocks noGrp="1" noChangeArrowheads="1"/>
          </p:cNvPicPr>
          <p:nvPr>
            <p:ph idx="4294967295"/>
          </p:nvPr>
        </p:nvPicPr>
        <p:blipFill>
          <a:blip r:embed="rId3" cstate="print">
            <a:extLst>
              <a:ext uri="{28A0092B-C50C-407E-A947-70E740481C1C}">
                <a14:useLocalDpi xmlns:a14="http://schemas.microsoft.com/office/drawing/2010/main" xmlns="" val="0"/>
              </a:ext>
            </a:extLst>
          </a:blip>
          <a:srcRect/>
          <a:stretch>
            <a:fillRect/>
          </a:stretch>
        </p:blipFill>
        <p:spPr>
          <a:xfrm>
            <a:off x="407988" y="2266950"/>
            <a:ext cx="8809037" cy="4048125"/>
          </a:xfrm>
          <a:prstGeom prst="rect">
            <a:avLst/>
          </a:prstGeom>
        </p:spPr>
      </p:pic>
      <p:sp>
        <p:nvSpPr>
          <p:cNvPr id="27653" name="TextBox 5"/>
          <p:cNvSpPr txBox="1">
            <a:spLocks noChangeArrowheads="1"/>
          </p:cNvSpPr>
          <p:nvPr/>
        </p:nvSpPr>
        <p:spPr bwMode="auto">
          <a:xfrm>
            <a:off x="755576" y="1052736"/>
            <a:ext cx="7992888"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eaLnBrk="1" hangingPunct="1"/>
            <a:r>
              <a:rPr lang="en-US" sz="2800" dirty="0">
                <a:solidFill>
                  <a:srgbClr val="0070C0"/>
                </a:solidFill>
                <a:latin typeface="华文楷体" panose="02010600040101010101" charset="-122"/>
                <a:ea typeface="华文楷体" panose="02010600040101010101" charset="-122"/>
              </a:rPr>
              <a:t>1.</a:t>
            </a:r>
            <a:r>
              <a:rPr lang="zh-CN" altLang="en-US" sz="2800" dirty="0">
                <a:solidFill>
                  <a:srgbClr val="0070C0"/>
                </a:solidFill>
                <a:latin typeface="华文楷体" panose="02010600040101010101" charset="-122"/>
                <a:ea typeface="华文楷体" panose="02010600040101010101" charset="-122"/>
              </a:rPr>
              <a:t>中国共产党历来重视科学技术在国家经济社会发展中的作用</a:t>
            </a: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6" name="Group 2"/>
          <p:cNvGraphicFramePr>
            <a:graphicFrameLocks noGrp="1"/>
          </p:cNvGraphicFramePr>
          <p:nvPr/>
        </p:nvGraphicFramePr>
        <p:xfrm>
          <a:off x="0" y="0"/>
          <a:ext cx="9144000" cy="5302251"/>
        </p:xfrm>
        <a:graphic>
          <a:graphicData uri="http://schemas.openxmlformats.org/drawingml/2006/table">
            <a:tbl>
              <a:tblPr/>
              <a:tblGrid>
                <a:gridCol w="955675"/>
                <a:gridCol w="2863850"/>
                <a:gridCol w="2497138"/>
                <a:gridCol w="2827337"/>
              </a:tblGrid>
              <a:tr h="620713">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dirty="0" smtClean="0">
                          <a:ln>
                            <a:noFill/>
                          </a:ln>
                          <a:solidFill>
                            <a:srgbClr val="FFFF00"/>
                          </a:solidFill>
                          <a:effectLst/>
                          <a:latin typeface="仿宋" panose="02010609060101010101" pitchFamily="49" charset="-122"/>
                          <a:ea typeface="仿宋" panose="02010609060101010101" pitchFamily="49" charset="-122"/>
                        </a:rPr>
                        <a:t>第一次科技革命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dirty="0" smtClean="0">
                          <a:ln>
                            <a:noFill/>
                          </a:ln>
                          <a:solidFill>
                            <a:srgbClr val="FFFF00"/>
                          </a:solidFill>
                          <a:effectLst/>
                          <a:latin typeface="仿宋" panose="02010609060101010101" pitchFamily="49" charset="-122"/>
                          <a:ea typeface="仿宋" panose="02010609060101010101" pitchFamily="49" charset="-122"/>
                        </a:rPr>
                        <a:t>第二次科技革命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dirty="0" smtClean="0">
                          <a:ln>
                            <a:noFill/>
                          </a:ln>
                          <a:solidFill>
                            <a:srgbClr val="FFFF00"/>
                          </a:solidFill>
                          <a:effectLst/>
                          <a:latin typeface="仿宋" panose="02010609060101010101" pitchFamily="49" charset="-122"/>
                          <a:ea typeface="仿宋" panose="02010609060101010101" pitchFamily="49" charset="-122"/>
                        </a:rPr>
                        <a:t>第三次科技革命</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38213">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时间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18</a:t>
                      </a:r>
                      <a:r>
                        <a:rPr kumimoji="0" lang="zh-CN" altLang="en-US" sz="20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世纪</a:t>
                      </a:r>
                      <a:r>
                        <a:rPr kumimoji="0" lang="en-US" sz="20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60</a:t>
                      </a:r>
                      <a:r>
                        <a:rPr kumimoji="0" lang="zh-CN" altLang="en-US" sz="20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年代到</a:t>
                      </a:r>
                      <a:r>
                        <a:rPr kumimoji="0" lang="en-US" sz="20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80</a:t>
                      </a:r>
                      <a:r>
                        <a:rPr kumimoji="0" lang="zh-CN" altLang="en-US" sz="20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年代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19</a:t>
                      </a: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世纪</a:t>
                      </a:r>
                      <a:r>
                        <a:rPr kumimoji="0" 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70</a:t>
                      </a: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年代到</a:t>
                      </a:r>
                      <a:r>
                        <a:rPr kumimoji="0" 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20</a:t>
                      </a: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世纪</a:t>
                      </a:r>
                      <a:r>
                        <a:rPr kumimoji="0" 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40</a:t>
                      </a: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年代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20</a:t>
                      </a: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世纪</a:t>
                      </a:r>
                      <a:r>
                        <a:rPr kumimoji="0" 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40</a:t>
                      </a: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年代至今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6425">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发源地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英国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美国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美国</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标志</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蒸汽机的发明和使用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电力的广泛应用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电子计算机、原子能的发明和使用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22500">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对生产力的影响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使欧美主要资本主义国家从工场手工业进入到机器大工业生产时代。带来资本主义社会生产力的第一次飞跃发展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促使劳动生产效率大幅度提高，社会生产力再次飞跃发展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仿宋" panose="02010609060101010101" pitchFamily="49" charset="-122"/>
                          <a:ea typeface="仿宋" panose="02010609060101010101" pitchFamily="49" charset="-122"/>
                        </a:rPr>
                        <a:t>再一次推动了生产力的飞速发展，使战后发达资本主义国家的经济进入“黄金时期”</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23938" name="Group 34"/>
          <p:cNvGraphicFramePr>
            <a:graphicFrameLocks noGrp="1"/>
          </p:cNvGraphicFramePr>
          <p:nvPr/>
        </p:nvGraphicFramePr>
        <p:xfrm>
          <a:off x="0" y="5273675"/>
          <a:ext cx="9144000" cy="1584325"/>
        </p:xfrm>
        <a:graphic>
          <a:graphicData uri="http://schemas.openxmlformats.org/drawingml/2006/table">
            <a:tbl>
              <a:tblPr/>
              <a:tblGrid>
                <a:gridCol w="971550"/>
                <a:gridCol w="2808288"/>
                <a:gridCol w="2520950"/>
                <a:gridCol w="2843212"/>
              </a:tblGrid>
              <a:tr h="1584325">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楷体_GB2312" pitchFamily="49" charset="-122"/>
                          <a:ea typeface="仿宋" panose="02010609060101010101" pitchFamily="49" charset="-122"/>
                        </a:rPr>
                        <a:t>对生产</a:t>
                      </a:r>
                    </a:p>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楷体_GB2312" pitchFamily="49" charset="-122"/>
                          <a:ea typeface="仿宋" panose="02010609060101010101" pitchFamily="49" charset="-122"/>
                        </a:rPr>
                        <a:t>关系的</a:t>
                      </a:r>
                    </a:p>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楷体_GB2312" pitchFamily="49" charset="-122"/>
                          <a:ea typeface="仿宋" panose="02010609060101010101" pitchFamily="49" charset="-122"/>
                        </a:rPr>
                        <a:t>影响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楷体_GB2312" pitchFamily="49" charset="-122"/>
                          <a:ea typeface="仿宋" panose="02010609060101010101" pitchFamily="49" charset="-122"/>
                        </a:rPr>
                        <a:t>欧洲主要国家的资本主义制度得以最终确立</a:t>
                      </a:r>
                    </a:p>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楷体_GB2312" pitchFamily="49" charset="-122"/>
                        <a:ea typeface="仿宋"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楷体_GB2312" pitchFamily="49" charset="-122"/>
                          <a:ea typeface="仿宋" panose="02010609060101010101" pitchFamily="49" charset="-122"/>
                        </a:rPr>
                        <a:t>资本主义的生产关系发生变化，产生了垄断和垄断组织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5000"/>
                        </a:lnSpc>
                        <a:spcBef>
                          <a:spcPct val="0"/>
                        </a:spcBef>
                        <a:spcAft>
                          <a:spcPct val="0"/>
                        </a:spcAft>
                        <a:buClr>
                          <a:schemeClr val="accent2"/>
                        </a:buClr>
                        <a:buSzPct val="10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楷体_GB2312" pitchFamily="49" charset="-122"/>
                          <a:ea typeface="仿宋" panose="02010609060101010101" pitchFamily="49" charset="-122"/>
                        </a:rPr>
                        <a:t>推动了资本主义生产关系的调整，使垄断资本主义向新的形式发展</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804628" y="476672"/>
            <a:ext cx="5534744" cy="838200"/>
          </a:xfrm>
          <a:prstGeom prst="rect">
            <a:avLst/>
          </a:prstGeom>
        </p:spPr>
        <p:txBody>
          <a:bodyPr/>
          <a:lstStyle/>
          <a:p>
            <a:pPr eaLnBrk="1" hangingPunct="1"/>
            <a:r>
              <a:rPr lang="zh-CN" sz="3200" dirty="0">
                <a:solidFill>
                  <a:srgbClr val="C00000"/>
                </a:solidFill>
                <a:latin typeface="微软雅黑" panose="020B0503020204020204" pitchFamily="34" charset="-122"/>
                <a:ea typeface="微软雅黑" panose="020B0503020204020204" pitchFamily="34" charset="-122"/>
              </a:rPr>
              <a:t>三、坚持科学发展</a:t>
            </a:r>
          </a:p>
        </p:txBody>
      </p:sp>
      <p:pic>
        <p:nvPicPr>
          <p:cNvPr id="31747" name="内容占位符 1"/>
          <p:cNvPicPr>
            <a:picLocks noGrp="1" noChangeArrowheads="1"/>
          </p:cNvPicPr>
          <p:nvPr>
            <p:ph idx="4294967295"/>
          </p:nvPr>
        </p:nvPicPr>
        <p:blipFill>
          <a:blip r:embed="rId2" cstate="print">
            <a:extLst>
              <a:ext uri="{28A0092B-C50C-407E-A947-70E740481C1C}">
                <a14:useLocalDpi xmlns:a14="http://schemas.microsoft.com/office/drawing/2010/main" xmlns="" val="0"/>
              </a:ext>
            </a:extLst>
          </a:blip>
          <a:srcRect/>
          <a:stretch>
            <a:fillRect/>
          </a:stretch>
        </p:blipFill>
        <p:spPr>
          <a:xfrm>
            <a:off x="467544" y="1085503"/>
            <a:ext cx="8784468" cy="5346129"/>
          </a:xfrm>
          <a:prstGeom prst="rect">
            <a:avLst/>
          </a:prstGeom>
        </p:spPr>
      </p:pic>
      <p:sp>
        <p:nvSpPr>
          <p:cNvPr id="31748" name="灯片编号占位符 4"/>
          <p:cNvSpPr txBox="1">
            <a:spLocks noGrp="1" noChangeArrowheads="1"/>
          </p:cNvSpPr>
          <p:nvPr/>
        </p:nvSpPr>
        <p:spPr bwMode="auto">
          <a:xfrm>
            <a:off x="4114800" y="6400800"/>
            <a:ext cx="914400"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r" eaLnBrk="1" hangingPunct="1"/>
            <a:fld id="{7B8350C9-E4D3-49B8-B3C7-62AF66A332AC}" type="slidenum">
              <a:rPr lang="zh-CN" altLang="en-US" sz="1200">
                <a:solidFill>
                  <a:schemeClr val="bg1"/>
                </a:solidFill>
                <a:latin typeface="楷体_GB2312" pitchFamily="49" charset="-122"/>
              </a:rPr>
              <a:pPr algn="r" eaLnBrk="1" hangingPunct="1"/>
              <a:t>16</a:t>
            </a:fld>
            <a:endParaRPr lang="zh-CN" altLang="en-US" sz="1200">
              <a:solidFill>
                <a:schemeClr val="bg1"/>
              </a:solidFill>
              <a:latin typeface="楷体_GB2312" pitchFamily="49" charset="-122"/>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9" name="Rectangle 3"/>
          <p:cNvSpPr>
            <a:spLocks noGrp="1" noChangeArrowheads="1"/>
          </p:cNvSpPr>
          <p:nvPr>
            <p:ph type="body" idx="1"/>
          </p:nvPr>
        </p:nvSpPr>
        <p:spPr>
          <a:xfrm>
            <a:off x="611560" y="1412776"/>
            <a:ext cx="7772400" cy="5049837"/>
          </a:xfrm>
        </p:spPr>
        <p:txBody>
          <a:bodyPr/>
          <a:lstStyle/>
          <a:p>
            <a:pPr>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一是在创造和积累了巨大物质财富的同时出现了资源浪费和生态环境</a:t>
            </a:r>
            <a:r>
              <a:rPr lang="zh-CN" altLang="en-US" b="1" dirty="0" smtClean="0">
                <a:latin typeface="楷体" panose="02010609060101010101" pitchFamily="49" charset="-122"/>
                <a:ea typeface="楷体" panose="02010609060101010101" pitchFamily="49" charset="-122"/>
              </a:rPr>
              <a:t>破坏（</a:t>
            </a:r>
            <a:r>
              <a:rPr lang="zh-CN" altLang="en-US" b="1" dirty="0">
                <a:solidFill>
                  <a:schemeClr val="hlink"/>
                </a:solidFill>
                <a:latin typeface="楷体" panose="02010609060101010101" pitchFamily="49" charset="-122"/>
                <a:ea typeface="楷体" panose="02010609060101010101" pitchFamily="49" charset="-122"/>
              </a:rPr>
              <a:t>资源环境问题</a:t>
            </a:r>
            <a:r>
              <a:rPr lang="zh-CN" altLang="en-US" b="1" dirty="0">
                <a:latin typeface="楷体" panose="02010609060101010101" pitchFamily="49" charset="-122"/>
                <a:ea typeface="楷体" panose="02010609060101010101" pitchFamily="49" charset="-122"/>
              </a:rPr>
              <a:t>）</a:t>
            </a:r>
          </a:p>
          <a:p>
            <a:pPr>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二是在克服平均主义的同时出现了城乡差距、区域差距和部分社会成员收入差距过大的问题；（</a:t>
            </a:r>
            <a:r>
              <a:rPr lang="zh-CN" altLang="en-US" b="1" dirty="0">
                <a:solidFill>
                  <a:schemeClr val="hlink"/>
                </a:solidFill>
                <a:latin typeface="楷体" panose="02010609060101010101" pitchFamily="49" charset="-122"/>
                <a:ea typeface="楷体" panose="02010609060101010101" pitchFamily="49" charset="-122"/>
              </a:rPr>
              <a:t>差距问题</a:t>
            </a:r>
            <a:r>
              <a:rPr lang="zh-CN" altLang="en-US" b="1" dirty="0">
                <a:latin typeface="楷体" panose="02010609060101010101" pitchFamily="49" charset="-122"/>
                <a:ea typeface="楷体" panose="02010609060101010101" pitchFamily="49" charset="-122"/>
              </a:rPr>
              <a:t>）</a:t>
            </a:r>
          </a:p>
          <a:p>
            <a:pPr>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三是在经济快速增长的同时出现了社会发展相对滞后的问题。（</a:t>
            </a:r>
            <a:r>
              <a:rPr lang="zh-CN" altLang="en-US" b="1" dirty="0">
                <a:solidFill>
                  <a:schemeClr val="hlink"/>
                </a:solidFill>
                <a:latin typeface="楷体" panose="02010609060101010101" pitchFamily="49" charset="-122"/>
                <a:ea typeface="楷体" panose="02010609060101010101" pitchFamily="49" charset="-122"/>
              </a:rPr>
              <a:t>社会发展问题</a:t>
            </a:r>
            <a:r>
              <a:rPr lang="zh-CN" altLang="en-US" b="1" dirty="0">
                <a:latin typeface="楷体" panose="02010609060101010101" pitchFamily="49" charset="-122"/>
                <a:ea typeface="楷体" panose="02010609060101010101" pitchFamily="49" charset="-122"/>
              </a:rPr>
              <a:t>）</a:t>
            </a:r>
          </a:p>
        </p:txBody>
      </p:sp>
      <p:sp>
        <p:nvSpPr>
          <p:cNvPr id="2" name="矩形 1"/>
          <p:cNvSpPr/>
          <p:nvPr/>
        </p:nvSpPr>
        <p:spPr>
          <a:xfrm>
            <a:off x="611560" y="548680"/>
            <a:ext cx="3877985" cy="646331"/>
          </a:xfrm>
          <a:prstGeom prst="rect">
            <a:avLst/>
          </a:prstGeom>
        </p:spPr>
        <p:txBody>
          <a:bodyPr wrap="none">
            <a:spAutoFit/>
          </a:bodyPr>
          <a:lstStyle/>
          <a:p>
            <a:pPr>
              <a:buFont typeface="Wingdings" panose="05000000000000000000" pitchFamily="2" charset="2"/>
              <a:buNone/>
            </a:pPr>
            <a:r>
              <a:rPr lang="zh-CN" altLang="en-US" sz="3600" b="1" dirty="0" smtClean="0">
                <a:solidFill>
                  <a:schemeClr val="accent6">
                    <a:lumMod val="50000"/>
                  </a:schemeClr>
                </a:solidFill>
                <a:latin typeface="楷体" panose="02010609060101010101" pitchFamily="49" charset="-122"/>
                <a:ea typeface="楷体" panose="02010609060101010101" pitchFamily="49" charset="-122"/>
              </a:rPr>
              <a:t>一、科学发展提出</a:t>
            </a:r>
            <a:endParaRPr lang="zh-CN" altLang="en-US" sz="3600" b="1" dirty="0">
              <a:solidFill>
                <a:schemeClr val="accent6">
                  <a:lumMod val="50000"/>
                </a:schemeClr>
              </a:solidFill>
              <a:latin typeface="楷体" panose="02010609060101010101" pitchFamily="49" charset="-122"/>
              <a:ea typeface="楷体" panose="02010609060101010101" pitchFamily="49" charset="-122"/>
            </a:endParaRPr>
          </a:p>
        </p:txBody>
      </p:sp>
    </p:spTree>
  </p:cSld>
  <p:clrMapOvr>
    <a:masterClrMapping/>
  </p:clrMapOvr>
  <p:transition>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4753" y="1916832"/>
            <a:ext cx="7200800" cy="36693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567" y="548680"/>
            <a:ext cx="5291023" cy="936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3429000"/>
            <a:ext cx="7848872" cy="2808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4103" y="1419024"/>
            <a:ext cx="8553450" cy="1865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1577" y="548680"/>
            <a:ext cx="5274519" cy="838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AutoShape 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2788" y="2060575"/>
            <a:ext cx="3902075" cy="3670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 name="AutoShape 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62463" y="2060575"/>
            <a:ext cx="3900487" cy="3670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2" name="AutoShape 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06475" y="1311275"/>
            <a:ext cx="3382963" cy="151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173" name="TextBox 9"/>
          <p:cNvGrpSpPr/>
          <p:nvPr/>
        </p:nvGrpSpPr>
        <p:grpSpPr bwMode="auto">
          <a:xfrm>
            <a:off x="1285875" y="1676400"/>
            <a:ext cx="2786063" cy="993775"/>
            <a:chOff x="0" y="0"/>
            <a:chExt cx="1755" cy="626"/>
          </a:xfrm>
        </p:grpSpPr>
        <p:pic>
          <p:nvPicPr>
            <p:cNvPr id="7174" name="TextBox 9"/>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755" cy="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5" name="Text Box 7"/>
            <p:cNvSpPr txBox="1">
              <a:spLocks noChangeArrowheads="1"/>
            </p:cNvSpPr>
            <p:nvPr/>
          </p:nvSpPr>
          <p:spPr bwMode="auto">
            <a:xfrm>
              <a:off x="41" y="38"/>
              <a:ext cx="1675" cy="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ctr" eaLnBrk="1" hangingPunct="1"/>
              <a:r>
                <a:rPr lang="zh-CN" altLang="en-US" sz="3200">
                  <a:solidFill>
                    <a:schemeClr val="bg1"/>
                  </a:solidFill>
                  <a:latin typeface="微软雅黑" panose="020B0503020204020204" pitchFamily="34" charset="-122"/>
                  <a:ea typeface="微软雅黑" panose="020B0503020204020204" pitchFamily="34" charset="-122"/>
                </a:rPr>
                <a:t>教学重点</a:t>
              </a:r>
              <a:endParaRPr lang="zh-CN" altLang="en-US" sz="3200">
                <a:solidFill>
                  <a:schemeClr val="bg1"/>
                </a:solidFill>
                <a:latin typeface="Calibri" panose="020F0502020204030204" pitchFamily="34" charset="0"/>
                <a:ea typeface="微软雅黑" panose="020B0503020204020204" pitchFamily="34" charset="-122"/>
              </a:endParaRPr>
            </a:p>
          </p:txBody>
        </p:sp>
      </p:grpSp>
      <p:sp>
        <p:nvSpPr>
          <p:cNvPr id="7176" name="矩形 8"/>
          <p:cNvSpPr>
            <a:spLocks noChangeArrowheads="1"/>
          </p:cNvSpPr>
          <p:nvPr/>
        </p:nvSpPr>
        <p:spPr bwMode="auto">
          <a:xfrm>
            <a:off x="1066800" y="2667000"/>
            <a:ext cx="3211513" cy="249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30000"/>
              </a:lnSpc>
              <a:buClr>
                <a:srgbClr val="D9762B"/>
              </a:buClr>
              <a:buFont typeface="Wingdings" panose="05000000000000000000" pitchFamily="2" charset="2"/>
              <a:buChar char="l"/>
            </a:pPr>
            <a:r>
              <a:rPr lang="zh-CN" altLang="en-US" sz="2400" dirty="0">
                <a:latin typeface="华文中宋" panose="02010600040101010101" pitchFamily="2" charset="-122"/>
                <a:ea typeface="华文中宋" panose="02010600040101010101" pitchFamily="2" charset="-122"/>
              </a:rPr>
              <a:t>社会主义的本质</a:t>
            </a:r>
            <a:endParaRPr lang="en-US" sz="2400" dirty="0">
              <a:latin typeface="华文中宋" panose="02010600040101010101" pitchFamily="2" charset="-122"/>
              <a:ea typeface="华文中宋" panose="02010600040101010101" pitchFamily="2" charset="-122"/>
            </a:endParaRPr>
          </a:p>
          <a:p>
            <a:pPr>
              <a:lnSpc>
                <a:spcPct val="130000"/>
              </a:lnSpc>
              <a:buClr>
                <a:srgbClr val="D9762B"/>
              </a:buClr>
              <a:buFont typeface="Wingdings" panose="05000000000000000000" pitchFamily="2" charset="2"/>
              <a:buChar char="l"/>
            </a:pPr>
            <a:r>
              <a:rPr lang="zh-CN" altLang="en-US" sz="2400" dirty="0">
                <a:latin typeface="华文中宋" panose="02010600040101010101" pitchFamily="2" charset="-122"/>
                <a:ea typeface="华文中宋" panose="02010600040101010101" pitchFamily="2" charset="-122"/>
              </a:rPr>
              <a:t>社会主义的根本任务和发展战略</a:t>
            </a:r>
          </a:p>
          <a:p>
            <a:pPr>
              <a:lnSpc>
                <a:spcPct val="130000"/>
              </a:lnSpc>
              <a:buClr>
                <a:srgbClr val="D9762B"/>
              </a:buClr>
              <a:buFont typeface="Wingdings" panose="05000000000000000000" pitchFamily="2" charset="2"/>
              <a:buChar char="l"/>
            </a:pPr>
            <a:r>
              <a:rPr lang="zh-CN" altLang="en-US" sz="2400" dirty="0">
                <a:latin typeface="华文中宋" panose="02010600040101010101" pitchFamily="2" charset="-122"/>
                <a:ea typeface="华文中宋" panose="02010600040101010101" pitchFamily="2" charset="-122"/>
              </a:rPr>
              <a:t>中华民族伟大复兴的中国梦</a:t>
            </a:r>
          </a:p>
        </p:txBody>
      </p:sp>
      <p:sp>
        <p:nvSpPr>
          <p:cNvPr id="7177" name="矩形 9"/>
          <p:cNvSpPr>
            <a:spLocks noChangeArrowheads="1"/>
          </p:cNvSpPr>
          <p:nvPr/>
        </p:nvSpPr>
        <p:spPr bwMode="auto">
          <a:xfrm>
            <a:off x="4643438" y="2636838"/>
            <a:ext cx="3481387" cy="50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50000"/>
              </a:lnSpc>
            </a:pPr>
            <a:endParaRPr lang="zh-CN" altLang="en-US" sz="2000">
              <a:latin typeface="Calibri" panose="020F0502020204030204" pitchFamily="34" charset="0"/>
              <a:ea typeface="微软雅黑" panose="020B0503020204020204" pitchFamily="34" charset="-122"/>
            </a:endParaRPr>
          </a:p>
        </p:txBody>
      </p:sp>
      <p:pic>
        <p:nvPicPr>
          <p:cNvPr id="7178" name="AutoShape 3"/>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632325" y="1311275"/>
            <a:ext cx="3384550" cy="151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179" name="TextBox 5"/>
          <p:cNvGrpSpPr/>
          <p:nvPr/>
        </p:nvGrpSpPr>
        <p:grpSpPr bwMode="auto">
          <a:xfrm>
            <a:off x="4668838" y="1603375"/>
            <a:ext cx="3328987" cy="993775"/>
            <a:chOff x="0" y="0"/>
            <a:chExt cx="2097" cy="626"/>
          </a:xfrm>
        </p:grpSpPr>
        <p:pic>
          <p:nvPicPr>
            <p:cNvPr id="7180" name="TextBox 5"/>
            <p:cNvPicPr>
              <a:picLocks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0"/>
              <a:ext cx="2097" cy="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1" name="Text Box 13"/>
            <p:cNvSpPr txBox="1">
              <a:spLocks noChangeArrowheads="1"/>
            </p:cNvSpPr>
            <p:nvPr/>
          </p:nvSpPr>
          <p:spPr bwMode="auto">
            <a:xfrm>
              <a:off x="40" y="39"/>
              <a:ext cx="2016" cy="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ctr" eaLnBrk="1" hangingPunct="1">
                <a:buClr>
                  <a:schemeClr val="hlink"/>
                </a:buClr>
              </a:pPr>
              <a:r>
                <a:rPr lang="zh-CN" altLang="en-US" sz="3200">
                  <a:solidFill>
                    <a:schemeClr val="bg1"/>
                  </a:solidFill>
                  <a:latin typeface="微软雅黑" panose="020B0503020204020204" pitchFamily="34" charset="-122"/>
                  <a:ea typeface="微软雅黑" panose="020B0503020204020204" pitchFamily="34" charset="-122"/>
                </a:rPr>
                <a:t>教学难点</a:t>
              </a:r>
            </a:p>
          </p:txBody>
        </p:sp>
      </p:grpSp>
      <p:sp>
        <p:nvSpPr>
          <p:cNvPr id="7182" name="灯片编号占位符 9"/>
          <p:cNvSpPr txBox="1">
            <a:spLocks noGrp="1" noChangeArrowheads="1"/>
          </p:cNvSpPr>
          <p:nvPr/>
        </p:nvSpPr>
        <p:spPr bwMode="auto">
          <a:xfrm>
            <a:off x="4114800" y="6400800"/>
            <a:ext cx="914400"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r" eaLnBrk="1" hangingPunct="1"/>
            <a:fld id="{AB2829BA-8EBE-4ACB-AE19-35B6A65B799A}" type="slidenum">
              <a:rPr lang="zh-CN" altLang="en-US" sz="1200">
                <a:solidFill>
                  <a:schemeClr val="bg1"/>
                </a:solidFill>
                <a:latin typeface="楷体_GB2312" pitchFamily="49" charset="-122"/>
              </a:rPr>
              <a:pPr algn="r" eaLnBrk="1" hangingPunct="1"/>
              <a:t>2</a:t>
            </a:fld>
            <a:endParaRPr lang="zh-CN" altLang="en-US" sz="1200">
              <a:solidFill>
                <a:schemeClr val="bg1"/>
              </a:solidFill>
              <a:latin typeface="楷体_GB2312" pitchFamily="49" charset="-122"/>
            </a:endParaRPr>
          </a:p>
        </p:txBody>
      </p:sp>
      <p:sp>
        <p:nvSpPr>
          <p:cNvPr id="7183" name="TextBox 5"/>
          <p:cNvSpPr txBox="1">
            <a:spLocks noChangeArrowheads="1"/>
          </p:cNvSpPr>
          <p:nvPr/>
        </p:nvSpPr>
        <p:spPr bwMode="auto">
          <a:xfrm>
            <a:off x="3203848" y="476672"/>
            <a:ext cx="274955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eaLnBrk="1" hangingPunct="1"/>
            <a:r>
              <a:rPr lang="zh-CN" altLang="en-US" sz="4000" dirty="0">
                <a:solidFill>
                  <a:srgbClr val="C00000"/>
                </a:solidFill>
                <a:latin typeface="微软雅黑" panose="020B0503020204020204" pitchFamily="34" charset="-122"/>
                <a:ea typeface="微软雅黑" panose="020B0503020204020204" pitchFamily="34" charset="-122"/>
              </a:rPr>
              <a:t>教学重难点</a:t>
            </a:r>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3375" y="2924944"/>
            <a:ext cx="8477250" cy="3238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5545" y="1444033"/>
            <a:ext cx="8648700" cy="157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0550" y="548680"/>
            <a:ext cx="6135370" cy="8953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a:fillRect/>
          </a:stretch>
        </p:blipFill>
        <p:spPr bwMode="auto">
          <a:xfrm>
            <a:off x="971600" y="1412776"/>
            <a:ext cx="7128792" cy="468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480672" y="504810"/>
            <a:ext cx="5819519" cy="584775"/>
          </a:xfrm>
          <a:prstGeom prst="rect">
            <a:avLst/>
          </a:prstGeom>
          <a:noFill/>
        </p:spPr>
        <p:txBody>
          <a:bodyPr wrap="square" rtlCol="0">
            <a:spAutoFit/>
          </a:bodyPr>
          <a:lstStyle/>
          <a:p>
            <a:r>
              <a:rPr lang="zh-CN" altLang="en-US" sz="3200" b="1" dirty="0" smtClean="0"/>
              <a:t>发展必须统筹兼顾（根本方法）</a:t>
            </a:r>
            <a:endParaRPr lang="zh-CN" altLang="en-US" sz="3200" b="1" dirty="0"/>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矩形 3"/>
          <p:cNvSpPr>
            <a:spLocks noChangeArrowheads="1"/>
          </p:cNvSpPr>
          <p:nvPr/>
        </p:nvSpPr>
        <p:spPr bwMode="auto">
          <a:xfrm>
            <a:off x="323528" y="2132856"/>
            <a:ext cx="4464496" cy="3539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sz="2000" dirty="0" smtClean="0">
                <a:solidFill>
                  <a:schemeClr val="bg1"/>
                </a:solidFill>
                <a:effectLst>
                  <a:outerShdw blurRad="38100" dist="38100" dir="2700000" algn="tl">
                    <a:srgbClr val="C0C0C0"/>
                  </a:outerShdw>
                </a:effectLst>
                <a:latin typeface="方正兰亭中黑_GBK" pitchFamily="2" charset="-122"/>
                <a:ea typeface="方正兰亭中黑_GBK" pitchFamily="2" charset="-122"/>
              </a:rPr>
              <a:t>   </a:t>
            </a:r>
            <a:r>
              <a:rPr lang="zh-CN" altLang="en-US" sz="3200" b="1"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rPr>
              <a:t>“每个人都有理想和追求，都有自己的梦想。现在，大家都在讨论中国梦，我以为，实现中华民族伟大复兴，就是中华民族近代以来最伟大的梦想。”</a:t>
            </a:r>
            <a:endParaRPr lang="en-US" sz="3200" b="1"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endParaRPr>
          </a:p>
        </p:txBody>
      </p:sp>
      <p:sp>
        <p:nvSpPr>
          <p:cNvPr id="13321" name="TextBox 9"/>
          <p:cNvSpPr txBox="1">
            <a:spLocks noChangeArrowheads="1"/>
          </p:cNvSpPr>
          <p:nvPr/>
        </p:nvSpPr>
        <p:spPr bwMode="auto">
          <a:xfrm>
            <a:off x="2555776" y="5157192"/>
            <a:ext cx="6176714"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sz="2400"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rPr>
              <a:t>——</a:t>
            </a:r>
            <a:r>
              <a:rPr lang="zh-CN" altLang="en-US" sz="2400" dirty="0" smtClean="0">
                <a:solidFill>
                  <a:schemeClr val="accent6">
                    <a:lumMod val="50000"/>
                  </a:schemeClr>
                </a:solidFill>
                <a:effectLst>
                  <a:outerShdw blurRad="38100" dist="38100" dir="2700000" algn="tl">
                    <a:srgbClr val="C0C0C0"/>
                  </a:outerShdw>
                </a:effectLst>
              </a:rPr>
              <a:t>2012年11月29日</a:t>
            </a:r>
            <a:r>
              <a:rPr lang="zh-CN" altLang="en-US" sz="2400"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rPr>
              <a:t>习近平同志</a:t>
            </a:r>
          </a:p>
          <a:p>
            <a:pPr eaLnBrk="1" hangingPunct="1">
              <a:buFont typeface="Arial" panose="020B0604020202020204" pitchFamily="34" charset="0"/>
              <a:buNone/>
              <a:defRPr/>
            </a:pPr>
            <a:r>
              <a:rPr lang="zh-CN" altLang="en-US" sz="2400"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rPr>
              <a:t>    参观</a:t>
            </a:r>
            <a:r>
              <a:rPr lang="en-US" sz="2400"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rPr>
              <a:t>《</a:t>
            </a:r>
            <a:r>
              <a:rPr lang="zh-CN" altLang="en-US" sz="2400"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rPr>
              <a:t>复兴之路</a:t>
            </a:r>
            <a:r>
              <a:rPr lang="en-US" sz="2400"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rPr>
              <a:t>》</a:t>
            </a:r>
            <a:r>
              <a:rPr lang="zh-CN" altLang="en-US" sz="2400"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rPr>
              <a:t>展览时的讲话复兴之</a:t>
            </a:r>
            <a:r>
              <a:rPr lang="zh-CN" altLang="en-US" sz="2400"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rPr>
              <a:t>路</a:t>
            </a:r>
            <a:endParaRPr lang="en-US" sz="2400" dirty="0" smtClean="0">
              <a:solidFill>
                <a:schemeClr val="accent6">
                  <a:lumMod val="50000"/>
                </a:schemeClr>
              </a:solidFill>
              <a:effectLst>
                <a:outerShdw blurRad="38100" dist="38100" dir="2700000" algn="tl">
                  <a:srgbClr val="C0C0C0"/>
                </a:outerShdw>
              </a:effectLst>
              <a:latin typeface="方正兰亭中黑_GBK" pitchFamily="2" charset="-122"/>
              <a:ea typeface="方正兰亭中黑_GBK" pitchFamily="2" charset="-122"/>
            </a:endParaRPr>
          </a:p>
        </p:txBody>
      </p:sp>
      <p:pic>
        <p:nvPicPr>
          <p:cNvPr id="13318" name="Picture 2" descr="G:\蔡霞PPT\复习之路图1.jpg"/>
          <p:cNvPicPr>
            <a:picLocks noChangeAspect="1" noChangeArrowheads="1"/>
          </p:cNvPicPr>
          <p:nvPr/>
        </p:nvPicPr>
        <p:blipFill>
          <a:blip r:embed="rId3" cstate="print"/>
          <a:srcRect/>
          <a:stretch>
            <a:fillRect/>
          </a:stretch>
        </p:blipFill>
        <p:spPr bwMode="auto">
          <a:xfrm>
            <a:off x="5076056" y="1484784"/>
            <a:ext cx="3557394" cy="3384376"/>
          </a:xfrm>
          <a:prstGeom prst="rect">
            <a:avLst/>
          </a:prstGeom>
          <a:noFill/>
          <a:ln w="25400">
            <a:solidFill>
              <a:schemeClr val="bg1"/>
            </a:solidFill>
            <a:miter lim="800000"/>
            <a:headEnd/>
            <a:tailEnd/>
          </a:ln>
        </p:spPr>
      </p:pic>
      <p:sp>
        <p:nvSpPr>
          <p:cNvPr id="13319" name="未知"/>
          <p:cNvSpPr>
            <a:spLocks noGrp="1" noRot="1" noChangeAspect="1" noEditPoints="1" noTextEdit="1"/>
          </p:cNvSpPr>
          <p:nvPr/>
        </p:nvSpPr>
        <p:spPr bwMode="auto">
          <a:xfrm>
            <a:off x="3238500" y="4064000"/>
            <a:ext cx="12700" cy="0"/>
          </a:xfrm>
          <a:custGeom>
            <a:avLst/>
            <a:gdLst>
              <a:gd name="T0" fmla="*/ 0 w 2"/>
              <a:gd name="T1" fmla="*/ 12700 w 2"/>
              <a:gd name="T2" fmla="*/ 0 60000 65536"/>
              <a:gd name="T3" fmla="*/ 0 60000 65536"/>
            </a:gdLst>
            <a:ahLst/>
            <a:cxnLst>
              <a:cxn ang="T2">
                <a:pos x="T0" y="0"/>
              </a:cxn>
              <a:cxn ang="T3">
                <a:pos x="T1" y="0"/>
              </a:cxn>
            </a:cxnLst>
            <a:rect l="0" t="0" r="r" b="b"/>
            <a:pathLst>
              <a:path w="2" extrusionOk="0">
                <a:moveTo>
                  <a:pt x="0" y="0"/>
                </a:moveTo>
                <a:lnTo>
                  <a:pt x="2" y="0"/>
                </a:lnTo>
              </a:path>
            </a:pathLst>
          </a:custGeom>
          <a:noFill/>
          <a:ln w="34925" cmpd="sng">
            <a:solidFill>
              <a:srgbClr val="FF0000"/>
            </a:solidFill>
            <a:round/>
          </a:ln>
        </p:spPr>
        <p:txBody>
          <a:bodyPr/>
          <a:lstStyle/>
          <a:p>
            <a:endParaRPr lang="zh-CN" altLang="en-US"/>
          </a:p>
        </p:txBody>
      </p:sp>
      <p:sp>
        <p:nvSpPr>
          <p:cNvPr id="3" name="未知"/>
          <p:cNvSpPr>
            <a:spLocks noGrp="1" noRot="1" noChangeAspect="1" noEditPoints="1" noTextEdit="1"/>
          </p:cNvSpPr>
          <p:nvPr/>
        </p:nvSpPr>
        <p:spPr bwMode="auto">
          <a:xfrm>
            <a:off x="5121275" y="3327400"/>
            <a:ext cx="12700" cy="0"/>
          </a:xfrm>
          <a:custGeom>
            <a:avLst/>
            <a:gdLst>
              <a:gd name="T0" fmla="*/ 0 w 2"/>
              <a:gd name="T1" fmla="*/ 12700 w 2"/>
              <a:gd name="T2" fmla="*/ 0 60000 65536"/>
              <a:gd name="T3" fmla="*/ 0 60000 65536"/>
            </a:gdLst>
            <a:ahLst/>
            <a:cxnLst>
              <a:cxn ang="T2">
                <a:pos x="T0" y="0"/>
              </a:cxn>
              <a:cxn ang="T3">
                <a:pos x="T1" y="0"/>
              </a:cxn>
            </a:cxnLst>
            <a:rect l="0" t="0" r="r" b="b"/>
            <a:pathLst>
              <a:path w="2" extrusionOk="0">
                <a:moveTo>
                  <a:pt x="0" y="0"/>
                </a:moveTo>
                <a:lnTo>
                  <a:pt x="2" y="0"/>
                </a:lnTo>
              </a:path>
            </a:pathLst>
          </a:custGeom>
          <a:noFill/>
          <a:ln w="34925" cmpd="sng">
            <a:solidFill>
              <a:srgbClr val="FF0000"/>
            </a:solidFill>
            <a:round/>
          </a:ln>
        </p:spPr>
        <p:txBody>
          <a:bodyPr/>
          <a:lstStyle/>
          <a:p>
            <a:endParaRPr lang="zh-CN" altLang="en-US"/>
          </a:p>
        </p:txBody>
      </p:sp>
      <p:sp>
        <p:nvSpPr>
          <p:cNvPr id="13" name="TextBox 12"/>
          <p:cNvSpPr txBox="1"/>
          <p:nvPr/>
        </p:nvSpPr>
        <p:spPr>
          <a:xfrm>
            <a:off x="611560" y="1196752"/>
            <a:ext cx="6264696" cy="707886"/>
          </a:xfrm>
          <a:prstGeom prst="rect">
            <a:avLst/>
          </a:prstGeom>
          <a:noFill/>
        </p:spPr>
        <p:txBody>
          <a:bodyPr wrap="square" rtlCol="0">
            <a:spAutoFit/>
          </a:bodyPr>
          <a:lstStyle/>
          <a:p>
            <a:r>
              <a:rPr lang="zh-CN" altLang="en-US" sz="4000" b="1" dirty="0" smtClean="0">
                <a:solidFill>
                  <a:srgbClr val="C00000"/>
                </a:solidFill>
                <a:latin typeface="楷体" panose="02010609060101010101" pitchFamily="49" charset="-122"/>
                <a:ea typeface="楷体" panose="02010609060101010101" pitchFamily="49" charset="-122"/>
              </a:rPr>
              <a:t>一、中国梦的提出</a:t>
            </a:r>
            <a:endParaRPr lang="zh-CN" altLang="en-US" sz="4000" b="1" dirty="0">
              <a:solidFill>
                <a:srgbClr val="C00000"/>
              </a:solidFill>
              <a:latin typeface="楷体" panose="02010609060101010101" pitchFamily="49" charset="-122"/>
              <a:ea typeface="楷体" panose="02010609060101010101" pitchFamily="49" charset="-122"/>
            </a:endParaRPr>
          </a:p>
        </p:txBody>
      </p:sp>
      <p:sp>
        <p:nvSpPr>
          <p:cNvPr id="8" name="TextBox 7"/>
          <p:cNvSpPr txBox="1"/>
          <p:nvPr/>
        </p:nvSpPr>
        <p:spPr>
          <a:xfrm>
            <a:off x="323528" y="548680"/>
            <a:ext cx="9144000" cy="707886"/>
          </a:xfrm>
          <a:prstGeom prst="rect">
            <a:avLst/>
          </a:prstGeom>
          <a:noFill/>
        </p:spPr>
        <p:txBody>
          <a:bodyPr wrap="square" rtlCol="0">
            <a:spAutoFit/>
          </a:bodyPr>
          <a:lstStyle/>
          <a:p>
            <a:r>
              <a:rPr lang="zh-CN" altLang="en-US" sz="4000" b="1" dirty="0" smtClean="0"/>
              <a:t>第三讲    中华民族伟大复兴的中国梦</a:t>
            </a:r>
            <a:endParaRPr lang="zh-CN" altLang="en-US" sz="4000" b="1" dirty="0"/>
          </a:p>
        </p:txBody>
      </p:sp>
    </p:spTree>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843808" y="4077072"/>
            <a:ext cx="5472608" cy="1569660"/>
          </a:xfrm>
          <a:prstGeom prst="rect">
            <a:avLst/>
          </a:prstGeom>
          <a:noFill/>
        </p:spPr>
        <p:txBody>
          <a:bodyPr wrap="square" rtlCol="0">
            <a:spAutoFit/>
          </a:bodyPr>
          <a:lstStyle/>
          <a:p>
            <a:r>
              <a:rPr lang="zh-CN" altLang="zh-CN" sz="2400" dirty="0" smtClean="0"/>
              <a:t>中国将坚定不移走和平发展道路，坚定不移深化改革、扩大开放，努力实现中华民族伟大复兴的中国梦，努力促进人类和平与发展的崇高事业。</a:t>
            </a:r>
            <a:endParaRPr lang="zh-CN" altLang="en-US" sz="2400" dirty="0" smtClean="0"/>
          </a:p>
        </p:txBody>
      </p:sp>
      <p:pic>
        <p:nvPicPr>
          <p:cNvPr id="21" name="Picture 4" descr="https://timgsa.baidu.com/timg?image&amp;quality=80&amp;size=b9999_10000&amp;sec=1494350922368&amp;di=13b46908a720993159175f20551c569f&amp;imgtype=0&amp;src=http%3A%2F%2Fnews.youth.cn%2Fwztt%2F201704%2FW020170426259618490280.png"/>
          <p:cNvPicPr>
            <a:picLocks noChangeAspect="1" noChangeArrowheads="1"/>
          </p:cNvPicPr>
          <p:nvPr/>
        </p:nvPicPr>
        <p:blipFill>
          <a:blip r:embed="rId2" cstate="print"/>
          <a:srcRect/>
          <a:stretch>
            <a:fillRect/>
          </a:stretch>
        </p:blipFill>
        <p:spPr bwMode="auto">
          <a:xfrm>
            <a:off x="323528" y="3861048"/>
            <a:ext cx="2326320" cy="2088232"/>
          </a:xfrm>
          <a:prstGeom prst="rect">
            <a:avLst/>
          </a:prstGeom>
          <a:noFill/>
        </p:spPr>
      </p:pic>
      <p:sp>
        <p:nvSpPr>
          <p:cNvPr id="22" name="TextBox 12"/>
          <p:cNvSpPr txBox="1">
            <a:spLocks noChangeArrowheads="1"/>
          </p:cNvSpPr>
          <p:nvPr/>
        </p:nvSpPr>
        <p:spPr bwMode="auto">
          <a:xfrm>
            <a:off x="0" y="2780928"/>
            <a:ext cx="667682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800" b="1" dirty="0" smtClean="0"/>
              <a:t>（四）实现中国梦是为了解决中国式难题</a:t>
            </a:r>
          </a:p>
        </p:txBody>
      </p:sp>
      <p:sp>
        <p:nvSpPr>
          <p:cNvPr id="23" name="TextBox 12"/>
          <p:cNvSpPr txBox="1">
            <a:spLocks noChangeArrowheads="1"/>
          </p:cNvSpPr>
          <p:nvPr/>
        </p:nvSpPr>
        <p:spPr bwMode="auto">
          <a:xfrm>
            <a:off x="0" y="2060848"/>
            <a:ext cx="6372200" cy="523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800" b="1" dirty="0" smtClean="0"/>
              <a:t>（三）中国梦体现着中国对世界的责任</a:t>
            </a:r>
          </a:p>
        </p:txBody>
      </p:sp>
      <p:sp>
        <p:nvSpPr>
          <p:cNvPr id="24" name="TextBox 12"/>
          <p:cNvSpPr txBox="1">
            <a:spLocks noChangeArrowheads="1"/>
          </p:cNvSpPr>
          <p:nvPr/>
        </p:nvSpPr>
        <p:spPr bwMode="auto">
          <a:xfrm>
            <a:off x="0" y="1340768"/>
            <a:ext cx="694826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800" b="1" dirty="0" smtClean="0"/>
              <a:t>（二）寄托了无数仁人志士的理想和夙愿</a:t>
            </a:r>
          </a:p>
        </p:txBody>
      </p:sp>
      <p:sp>
        <p:nvSpPr>
          <p:cNvPr id="25" name="TextBox 12"/>
          <p:cNvSpPr txBox="1">
            <a:spLocks noChangeArrowheads="1"/>
          </p:cNvSpPr>
          <p:nvPr/>
        </p:nvSpPr>
        <p:spPr bwMode="auto">
          <a:xfrm>
            <a:off x="0" y="666751"/>
            <a:ext cx="808426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800" b="1" dirty="0" smtClean="0"/>
              <a:t>（一）伟大复兴的中国梦有着我们民族文化的基础</a:t>
            </a:r>
          </a:p>
        </p:txBody>
      </p:sp>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示 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388" y="2293938"/>
            <a:ext cx="7535862" cy="342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0771" name="Picture 13" descr="华表"/>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477125" y="1341438"/>
            <a:ext cx="2160588" cy="476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9" name="Text Box 24"/>
          <p:cNvSpPr txBox="1">
            <a:spLocks noChangeArrowheads="1"/>
          </p:cNvSpPr>
          <p:nvPr/>
        </p:nvSpPr>
        <p:spPr bwMode="auto">
          <a:xfrm>
            <a:off x="468313" y="403225"/>
            <a:ext cx="8534400" cy="646113"/>
          </a:xfrm>
          <a:prstGeom prst="rect">
            <a:avLst/>
          </a:prstGeom>
          <a:noFill/>
          <a:ln w="9525">
            <a:noFill/>
            <a:miter lim="800000"/>
          </a:ln>
        </p:spPr>
        <p:txBody>
          <a:bodyPr>
            <a:spAutoFit/>
          </a:bodyPr>
          <a:lstStyle/>
          <a:p>
            <a:pPr>
              <a:defRPr/>
            </a:pPr>
            <a:r>
              <a:rPr lang="zh-CN" altLang="en-US" sz="3600" b="1" dirty="0" smtClean="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rPr>
              <a:t>二、</a:t>
            </a:r>
            <a:r>
              <a:rPr lang="zh-CN" altLang="en-US" sz="3600" b="1" dirty="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rPr>
              <a:t>习近平对“中国梦”概念的阐释</a:t>
            </a:r>
            <a:endParaRPr lang="zh-CN" altLang="en-US" sz="3600" dirty="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Tree>
  </p:cSld>
  <p:clrMapOvr>
    <a:masterClrMapping/>
  </p:clrMapOvr>
  <p:transition>
    <p:random/>
    <p:sndAc>
      <p:stSnd>
        <p:snd r:embed="rId2" name="voltag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4"/>
          <p:cNvSpPr txBox="1">
            <a:spLocks noChangeArrowheads="1"/>
          </p:cNvSpPr>
          <p:nvPr/>
        </p:nvSpPr>
        <p:spPr bwMode="auto">
          <a:xfrm>
            <a:off x="468313" y="403225"/>
            <a:ext cx="8534400" cy="646113"/>
          </a:xfrm>
          <a:prstGeom prst="rect">
            <a:avLst/>
          </a:prstGeom>
          <a:noFill/>
          <a:ln w="9525">
            <a:noFill/>
            <a:miter lim="800000"/>
          </a:ln>
        </p:spPr>
        <p:txBody>
          <a:bodyPr>
            <a:spAutoFit/>
          </a:bodyPr>
          <a:lstStyle/>
          <a:p>
            <a:pPr>
              <a:defRPr/>
            </a:pPr>
            <a:r>
              <a:rPr lang="zh-CN" altLang="en-US" sz="3600" b="1" dirty="0" smtClean="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rPr>
              <a:t>二、</a:t>
            </a:r>
            <a:r>
              <a:rPr lang="zh-CN" altLang="en-US" sz="3600" b="1" dirty="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rPr>
              <a:t>习近平对“中国梦”概念的阐释</a:t>
            </a:r>
            <a:endParaRPr lang="zh-CN" altLang="en-US" sz="3600" dirty="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aphicFrame>
        <p:nvGraphicFramePr>
          <p:cNvPr id="9" name="图示 8"/>
          <p:cNvGraphicFramePr/>
          <p:nvPr/>
        </p:nvGraphicFramePr>
        <p:xfrm>
          <a:off x="1043608" y="1412776"/>
          <a:ext cx="6984776"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Text Box 3"/>
          <p:cNvSpPr txBox="1">
            <a:spLocks noChangeArrowheads="1"/>
          </p:cNvSpPr>
          <p:nvPr/>
        </p:nvSpPr>
        <p:spPr bwMode="auto">
          <a:xfrm>
            <a:off x="0" y="4653136"/>
            <a:ext cx="3411488" cy="1815882"/>
          </a:xfrm>
          <a:prstGeom prst="rect">
            <a:avLst/>
          </a:prstGeom>
          <a:solidFill>
            <a:srgbClr val="FFFF66">
              <a:alpha val="50195"/>
            </a:srgbClr>
          </a:solidFill>
          <a:ln>
            <a:noFill/>
          </a:ln>
          <a:effectLst>
            <a:outerShdw dist="35921" dir="2700000" algn="ctr" rotWithShape="0">
              <a:schemeClr val="tx2"/>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smtClean="0">
                <a:solidFill>
                  <a:srgbClr val="C00000"/>
                </a:solidFill>
                <a:latin typeface="+mn-lt"/>
                <a:ea typeface="+mn-ea"/>
              </a:rPr>
              <a:t>第</a:t>
            </a:r>
            <a:r>
              <a:rPr lang="zh-CN" altLang="en-US" sz="2800" dirty="0">
                <a:solidFill>
                  <a:srgbClr val="C00000"/>
                </a:solidFill>
                <a:latin typeface="+mn-lt"/>
                <a:ea typeface="+mn-ea"/>
              </a:rPr>
              <a:t>一步：</a:t>
            </a:r>
            <a:r>
              <a:rPr lang="zh-CN" altLang="en-US" sz="2800" dirty="0">
                <a:latin typeface="+mn-lt"/>
                <a:ea typeface="+mn-ea"/>
              </a:rPr>
              <a:t>从</a:t>
            </a:r>
            <a:r>
              <a:rPr lang="en-US" altLang="zh-CN" sz="2800" dirty="0">
                <a:latin typeface="+mn-lt"/>
                <a:ea typeface="+mn-ea"/>
              </a:rPr>
              <a:t>1980</a:t>
            </a:r>
            <a:r>
              <a:rPr lang="zh-CN" altLang="en-US" sz="2800" dirty="0">
                <a:latin typeface="+mn-lt"/>
                <a:ea typeface="+mn-ea"/>
              </a:rPr>
              <a:t>年到</a:t>
            </a:r>
            <a:r>
              <a:rPr lang="en-US" altLang="zh-CN" sz="2800" dirty="0">
                <a:latin typeface="+mn-lt"/>
                <a:ea typeface="+mn-ea"/>
              </a:rPr>
              <a:t>1990</a:t>
            </a:r>
            <a:r>
              <a:rPr lang="zh-CN" altLang="en-US" sz="2800" dirty="0">
                <a:latin typeface="+mn-lt"/>
                <a:ea typeface="+mn-ea"/>
              </a:rPr>
              <a:t>年国民生产总值翻一番，解决人民温饱问</a:t>
            </a:r>
            <a:r>
              <a:rPr lang="zh-CN" altLang="en-US" sz="2800" dirty="0" smtClean="0">
                <a:latin typeface="+mn-lt"/>
                <a:ea typeface="+mn-ea"/>
              </a:rPr>
              <a:t>题</a:t>
            </a:r>
            <a:endParaRPr lang="zh-CN" altLang="en-US" sz="2800" dirty="0">
              <a:latin typeface="+mn-lt"/>
              <a:ea typeface="+mn-ea"/>
            </a:endParaRPr>
          </a:p>
        </p:txBody>
      </p:sp>
      <p:sp>
        <p:nvSpPr>
          <p:cNvPr id="398340" name="Text Box 4"/>
          <p:cNvSpPr txBox="1">
            <a:spLocks noChangeArrowheads="1"/>
          </p:cNvSpPr>
          <p:nvPr/>
        </p:nvSpPr>
        <p:spPr bwMode="auto">
          <a:xfrm>
            <a:off x="2483768" y="2276872"/>
            <a:ext cx="2994025" cy="2462213"/>
          </a:xfrm>
          <a:prstGeom prst="rect">
            <a:avLst/>
          </a:prstGeom>
          <a:solidFill>
            <a:srgbClr val="FFFF66">
              <a:alpha val="50195"/>
            </a:srgbClr>
          </a:solidFill>
          <a:ln>
            <a:noFill/>
          </a:ln>
          <a:effectLst>
            <a:outerShdw dist="35921" dir="2700000" algn="ctr" rotWithShape="0">
              <a:schemeClr val="tx2"/>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lang="en-US" altLang="zh-CN" sz="2800" dirty="0" smtClean="0">
                <a:solidFill>
                  <a:srgbClr val="FF0000"/>
                </a:solidFill>
                <a:latin typeface="楷体" panose="02010609060101010101" pitchFamily="49" charset="-122"/>
                <a:ea typeface="楷体" panose="02010609060101010101" pitchFamily="49" charset="-122"/>
              </a:rPr>
              <a:t> </a:t>
            </a:r>
            <a:r>
              <a:rPr lang="zh-CN" altLang="en-US" sz="2800" dirty="0">
                <a:solidFill>
                  <a:srgbClr val="C00000"/>
                </a:solidFill>
                <a:latin typeface="+mn-lt"/>
                <a:ea typeface="+mn-ea"/>
              </a:rPr>
              <a:t>第二步：</a:t>
            </a:r>
            <a:r>
              <a:rPr lang="zh-CN" altLang="en-US" sz="2800" dirty="0">
                <a:latin typeface="+mn-lt"/>
                <a:ea typeface="+mn-ea"/>
              </a:rPr>
              <a:t>从</a:t>
            </a:r>
            <a:r>
              <a:rPr lang="en-US" altLang="zh-CN" sz="2800" dirty="0">
                <a:latin typeface="+mn-lt"/>
                <a:ea typeface="+mn-ea"/>
              </a:rPr>
              <a:t>1991</a:t>
            </a:r>
            <a:r>
              <a:rPr lang="zh-CN" altLang="en-US" sz="2800" dirty="0">
                <a:latin typeface="+mn-lt"/>
                <a:ea typeface="+mn-ea"/>
              </a:rPr>
              <a:t>年到</a:t>
            </a:r>
            <a:r>
              <a:rPr lang="en-US" altLang="zh-CN" sz="2800" dirty="0">
                <a:latin typeface="+mn-lt"/>
                <a:ea typeface="+mn-ea"/>
              </a:rPr>
              <a:t>20</a:t>
            </a:r>
            <a:r>
              <a:rPr lang="zh-CN" altLang="en-US" sz="2800" dirty="0">
                <a:latin typeface="+mn-lt"/>
                <a:ea typeface="+mn-ea"/>
              </a:rPr>
              <a:t>世纪末国民生产总值再翻一番，人民生活达到小</a:t>
            </a:r>
            <a:r>
              <a:rPr lang="zh-CN" altLang="en-US" sz="2800" dirty="0" smtClean="0">
                <a:latin typeface="+mn-lt"/>
                <a:ea typeface="+mn-ea"/>
              </a:rPr>
              <a:t>康</a:t>
            </a:r>
            <a:endParaRPr lang="zh-CN" altLang="en-US" sz="2800" dirty="0">
              <a:latin typeface="+mn-lt"/>
              <a:ea typeface="+mn-ea"/>
            </a:endParaRPr>
          </a:p>
        </p:txBody>
      </p:sp>
      <p:sp>
        <p:nvSpPr>
          <p:cNvPr id="398341" name="Text Box 5"/>
          <p:cNvSpPr txBox="1">
            <a:spLocks noChangeArrowheads="1"/>
          </p:cNvSpPr>
          <p:nvPr/>
        </p:nvSpPr>
        <p:spPr bwMode="auto">
          <a:xfrm>
            <a:off x="5436096" y="1700808"/>
            <a:ext cx="3215208" cy="2677656"/>
          </a:xfrm>
          <a:prstGeom prst="rect">
            <a:avLst/>
          </a:prstGeom>
          <a:solidFill>
            <a:srgbClr val="FFFF66">
              <a:alpha val="50195"/>
            </a:srgbClr>
          </a:solidFill>
          <a:ln>
            <a:noFill/>
          </a:ln>
          <a:effectLst>
            <a:outerShdw dist="35921" dir="2700000" algn="ctr" rotWithShape="0">
              <a:schemeClr val="tx2"/>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smtClean="0">
                <a:solidFill>
                  <a:srgbClr val="C00000"/>
                </a:solidFill>
                <a:latin typeface="+mn-lt"/>
                <a:ea typeface="+mn-ea"/>
              </a:rPr>
              <a:t>第三步：</a:t>
            </a:r>
            <a:r>
              <a:rPr lang="zh-CN" altLang="en-US" sz="2800" dirty="0" smtClean="0">
                <a:latin typeface="+mn-lt"/>
                <a:ea typeface="+mn-ea"/>
              </a:rPr>
              <a:t>到</a:t>
            </a:r>
            <a:r>
              <a:rPr lang="en-US" altLang="zh-CN" sz="2800" dirty="0">
                <a:latin typeface="+mn-lt"/>
                <a:ea typeface="+mn-ea"/>
              </a:rPr>
              <a:t>21</a:t>
            </a:r>
            <a:r>
              <a:rPr lang="zh-CN" altLang="en-US" sz="2800" dirty="0">
                <a:latin typeface="+mn-lt"/>
                <a:ea typeface="+mn-ea"/>
              </a:rPr>
              <a:t>世纪中叶，人均国民生产总值达到中等发达国家水平，人民生活比较富裕，基本实现现代化。</a:t>
            </a:r>
          </a:p>
        </p:txBody>
      </p:sp>
      <p:sp>
        <p:nvSpPr>
          <p:cNvPr id="6" name="Text Box 24"/>
          <p:cNvSpPr txBox="1">
            <a:spLocks noChangeArrowheads="1"/>
          </p:cNvSpPr>
          <p:nvPr/>
        </p:nvSpPr>
        <p:spPr bwMode="auto">
          <a:xfrm>
            <a:off x="468313" y="403225"/>
            <a:ext cx="8534400" cy="646113"/>
          </a:xfrm>
          <a:prstGeom prst="rect">
            <a:avLst/>
          </a:prstGeom>
          <a:noFill/>
          <a:ln w="9525">
            <a:noFill/>
            <a:miter lim="800000"/>
          </a:ln>
        </p:spPr>
        <p:txBody>
          <a:bodyPr>
            <a:spAutoFit/>
          </a:bodyPr>
          <a:lstStyle/>
          <a:p>
            <a:pPr>
              <a:defRPr/>
            </a:pPr>
            <a:r>
              <a:rPr lang="zh-CN" altLang="en-US" sz="3600" b="1" dirty="0" smtClean="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rPr>
              <a:t>三</a:t>
            </a:r>
            <a:r>
              <a:rPr lang="zh-CN" altLang="en-US" sz="3600" b="1" dirty="0" smtClean="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rPr>
              <a:t>、三步走发展战略</a:t>
            </a:r>
            <a:endParaRPr lang="zh-CN" altLang="en-US" sz="3600" dirty="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 name="TextBox 6"/>
          <p:cNvSpPr txBox="1"/>
          <p:nvPr/>
        </p:nvSpPr>
        <p:spPr>
          <a:xfrm>
            <a:off x="3347864" y="1052736"/>
            <a:ext cx="4680520" cy="523220"/>
          </a:xfrm>
          <a:prstGeom prst="rect">
            <a:avLst/>
          </a:prstGeom>
          <a:noFill/>
        </p:spPr>
        <p:txBody>
          <a:bodyPr wrap="square" rtlCol="0">
            <a:spAutoFit/>
          </a:bodyPr>
          <a:lstStyle/>
          <a:p>
            <a:r>
              <a:rPr lang="en-US" altLang="zh-CN" sz="2800" b="1" dirty="0" smtClean="0"/>
              <a:t>----</a:t>
            </a:r>
            <a:r>
              <a:rPr lang="zh-CN" altLang="en-US" sz="2800" b="1" dirty="0" smtClean="0"/>
              <a:t>邓小平的三步走战略</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39"/>
                                        </p:tgtEl>
                                        <p:attrNameLst>
                                          <p:attrName>style.visibility</p:attrName>
                                        </p:attrNameLst>
                                      </p:cBhvr>
                                      <p:to>
                                        <p:strVal val="visible"/>
                                      </p:to>
                                    </p:set>
                                    <p:animEffect transition="in" filter="blinds(horizontal)">
                                      <p:cBhvr>
                                        <p:cTn id="7" dur="500"/>
                                        <p:tgtEl>
                                          <p:spTgt spid="3983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8340"/>
                                        </p:tgtEl>
                                        <p:attrNameLst>
                                          <p:attrName>style.visibility</p:attrName>
                                        </p:attrNameLst>
                                      </p:cBhvr>
                                      <p:to>
                                        <p:strVal val="visible"/>
                                      </p:to>
                                    </p:set>
                                    <p:animEffect transition="in" filter="box(out)">
                                      <p:cBhvr>
                                        <p:cTn id="12" dur="500"/>
                                        <p:tgtEl>
                                          <p:spTgt spid="3983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8341"/>
                                        </p:tgtEl>
                                        <p:attrNameLst>
                                          <p:attrName>style.visibility</p:attrName>
                                        </p:attrNameLst>
                                      </p:cBhvr>
                                      <p:to>
                                        <p:strVal val="visible"/>
                                      </p:to>
                                    </p:set>
                                    <p:animEffect transition="in" filter="dissolve">
                                      <p:cBhvr>
                                        <p:cTn id="17" dur="500"/>
                                        <p:tgtEl>
                                          <p:spTgt spid="398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animBg="1" autoUpdateAnimBg="0"/>
      <p:bldP spid="398340" grpId="0" animBg="1" autoUpdateAnimBg="0"/>
      <p:bldP spid="39834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Text Box 3"/>
          <p:cNvSpPr txBox="1">
            <a:spLocks noChangeArrowheads="1"/>
          </p:cNvSpPr>
          <p:nvPr/>
        </p:nvSpPr>
        <p:spPr bwMode="auto">
          <a:xfrm>
            <a:off x="0" y="4660475"/>
            <a:ext cx="3433763" cy="2197525"/>
          </a:xfrm>
          <a:prstGeom prst="rect">
            <a:avLst/>
          </a:prstGeom>
          <a:extLst>
            <a:ext uri="{91240B29-F687-4F45-9708-019B960494DF}">
              <a14:hiddenLine xmlns:a14="http://schemas.microsoft.com/office/drawing/2010/main" xmlns=""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lang="en-US" altLang="zh-CN" sz="2400" dirty="0">
                <a:latin typeface="+mn-lt"/>
                <a:ea typeface="+mn-ea"/>
              </a:rPr>
              <a:t>     </a:t>
            </a:r>
            <a:r>
              <a:rPr lang="en-US" altLang="zh-CN" sz="2400" dirty="0" smtClean="0">
                <a:latin typeface="+mn-lt"/>
                <a:ea typeface="+mn-ea"/>
              </a:rPr>
              <a:t>21</a:t>
            </a:r>
            <a:r>
              <a:rPr lang="zh-CN" altLang="en-US" sz="2400" dirty="0">
                <a:latin typeface="+mn-lt"/>
                <a:ea typeface="+mn-ea"/>
              </a:rPr>
              <a:t>世纪第一个十 年实现国民生产总值比</a:t>
            </a:r>
            <a:r>
              <a:rPr lang="en-US" altLang="zh-CN" sz="2400" dirty="0">
                <a:latin typeface="+mn-lt"/>
                <a:ea typeface="+mn-ea"/>
              </a:rPr>
              <a:t>2000</a:t>
            </a:r>
            <a:r>
              <a:rPr lang="zh-CN" altLang="en-US" sz="2400" dirty="0">
                <a:latin typeface="+mn-lt"/>
                <a:ea typeface="+mn-ea"/>
              </a:rPr>
              <a:t>年翻一番，使人民的小康生活更加宽裕，形成比较完善的社会主义市场经济体</a:t>
            </a:r>
            <a:r>
              <a:rPr lang="zh-CN" altLang="en-US" sz="2400" dirty="0" smtClean="0">
                <a:latin typeface="+mn-lt"/>
                <a:ea typeface="+mn-ea"/>
              </a:rPr>
              <a:t>制</a:t>
            </a:r>
            <a:endParaRPr lang="zh-CN" altLang="en-US" sz="2400" dirty="0">
              <a:latin typeface="+mn-lt"/>
              <a:ea typeface="+mn-ea"/>
            </a:endParaRPr>
          </a:p>
        </p:txBody>
      </p:sp>
      <p:sp>
        <p:nvSpPr>
          <p:cNvPr id="410628" name="Text Box 4"/>
          <p:cNvSpPr txBox="1">
            <a:spLocks noChangeArrowheads="1"/>
          </p:cNvSpPr>
          <p:nvPr/>
        </p:nvSpPr>
        <p:spPr bwMode="auto">
          <a:xfrm>
            <a:off x="2555776" y="3068960"/>
            <a:ext cx="2971800" cy="1569660"/>
          </a:xfrm>
          <a:prstGeom prst="rect">
            <a:avLst/>
          </a:prstGeom>
          <a:extLst>
            <a:ext uri="{91240B29-F687-4F45-9708-019B960494DF}">
              <a14:hiddenLine xmlns:a14="http://schemas.microsoft.com/office/drawing/2010/main" xmlns=""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smtClean="0">
                <a:latin typeface="+mn-lt"/>
                <a:ea typeface="+mn-ea"/>
              </a:rPr>
              <a:t>再</a:t>
            </a:r>
            <a:r>
              <a:rPr lang="zh-CN" altLang="en-US" sz="2400" dirty="0">
                <a:latin typeface="+mn-lt"/>
                <a:ea typeface="+mn-ea"/>
              </a:rPr>
              <a:t>经过十年</a:t>
            </a:r>
            <a:r>
              <a:rPr lang="zh-CN" altLang="en-US" sz="2400" dirty="0" smtClean="0">
                <a:latin typeface="+mn-lt"/>
                <a:ea typeface="+mn-ea"/>
              </a:rPr>
              <a:t>的努</a:t>
            </a:r>
            <a:r>
              <a:rPr lang="zh-CN" altLang="en-US" sz="2400" dirty="0">
                <a:latin typeface="+mn-lt"/>
                <a:ea typeface="+mn-ea"/>
              </a:rPr>
              <a:t>力，到建党一百年时，使国民经济更加发展，各项制度更加完善； </a:t>
            </a:r>
          </a:p>
        </p:txBody>
      </p:sp>
      <p:sp>
        <p:nvSpPr>
          <p:cNvPr id="410629" name="Text Box 5"/>
          <p:cNvSpPr txBox="1">
            <a:spLocks noChangeArrowheads="1"/>
          </p:cNvSpPr>
          <p:nvPr/>
        </p:nvSpPr>
        <p:spPr bwMode="auto">
          <a:xfrm>
            <a:off x="5580112" y="1844824"/>
            <a:ext cx="3563888" cy="1569660"/>
          </a:xfrm>
          <a:prstGeom prst="rect">
            <a:avLst/>
          </a:prstGeom>
          <a:extLst>
            <a:ext uri="{91240B29-F687-4F45-9708-019B960494DF}">
              <a14:hiddenLine xmlns:a14="http://schemas.microsoft.com/office/drawing/2010/main" xmlns=""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smtClean="0">
                <a:latin typeface="+mn-lt"/>
                <a:ea typeface="+mn-ea"/>
              </a:rPr>
              <a:t>到</a:t>
            </a:r>
            <a:r>
              <a:rPr lang="en-US" altLang="zh-CN" sz="2400" dirty="0">
                <a:latin typeface="+mn-lt"/>
                <a:ea typeface="+mn-ea"/>
              </a:rPr>
              <a:t>21</a:t>
            </a:r>
            <a:r>
              <a:rPr lang="zh-CN" altLang="en-US" sz="2400" dirty="0">
                <a:latin typeface="+mn-lt"/>
                <a:ea typeface="+mn-ea"/>
              </a:rPr>
              <a:t>世纪建国一百年时，基本实现现代化，建成富强民主文明的社会主义国家。 </a:t>
            </a:r>
          </a:p>
        </p:txBody>
      </p:sp>
      <p:sp>
        <p:nvSpPr>
          <p:cNvPr id="6" name="Text Box 24"/>
          <p:cNvSpPr txBox="1">
            <a:spLocks noChangeArrowheads="1"/>
          </p:cNvSpPr>
          <p:nvPr/>
        </p:nvSpPr>
        <p:spPr bwMode="auto">
          <a:xfrm>
            <a:off x="468313" y="403225"/>
            <a:ext cx="8534400" cy="646113"/>
          </a:xfrm>
          <a:prstGeom prst="rect">
            <a:avLst/>
          </a:prstGeom>
          <a:noFill/>
          <a:ln w="9525">
            <a:noFill/>
            <a:miter lim="800000"/>
          </a:ln>
        </p:spPr>
        <p:txBody>
          <a:bodyPr>
            <a:spAutoFit/>
          </a:bodyPr>
          <a:lstStyle/>
          <a:p>
            <a:pPr>
              <a:defRPr/>
            </a:pPr>
            <a:r>
              <a:rPr lang="zh-CN" altLang="en-US" sz="3600" b="1" dirty="0" smtClean="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rPr>
              <a:t>三</a:t>
            </a:r>
            <a:r>
              <a:rPr lang="zh-CN" altLang="en-US" sz="3600" b="1" dirty="0" smtClean="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rPr>
              <a:t>、三步走发展战略</a:t>
            </a:r>
            <a:endParaRPr lang="zh-CN" altLang="en-US" sz="3600" dirty="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 name="TextBox 6"/>
          <p:cNvSpPr txBox="1"/>
          <p:nvPr/>
        </p:nvSpPr>
        <p:spPr>
          <a:xfrm>
            <a:off x="3347864" y="1052736"/>
            <a:ext cx="4680520" cy="523220"/>
          </a:xfrm>
          <a:prstGeom prst="rect">
            <a:avLst/>
          </a:prstGeom>
          <a:noFill/>
        </p:spPr>
        <p:txBody>
          <a:bodyPr wrap="square" rtlCol="0">
            <a:spAutoFit/>
          </a:bodyPr>
          <a:lstStyle/>
          <a:p>
            <a:r>
              <a:rPr lang="en-US" altLang="zh-CN" sz="2800" b="1" dirty="0" smtClean="0"/>
              <a:t>----</a:t>
            </a:r>
            <a:r>
              <a:rPr lang="zh-CN" altLang="en-US" sz="2800" b="1" dirty="0" smtClean="0"/>
              <a:t>新</a:t>
            </a:r>
            <a:r>
              <a:rPr lang="zh-CN" altLang="en-US" sz="2800" b="1" dirty="0" smtClean="0"/>
              <a:t>三步走战略</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7"/>
                                        </p:tgtEl>
                                        <p:attrNameLst>
                                          <p:attrName>style.visibility</p:attrName>
                                        </p:attrNameLst>
                                      </p:cBhvr>
                                      <p:to>
                                        <p:strVal val="visible"/>
                                      </p:to>
                                    </p:set>
                                    <p:animEffect transition="in" filter="blinds(horizontal)">
                                      <p:cBhvr>
                                        <p:cTn id="7" dur="500"/>
                                        <p:tgtEl>
                                          <p:spTgt spid="4106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0628"/>
                                        </p:tgtEl>
                                        <p:attrNameLst>
                                          <p:attrName>style.visibility</p:attrName>
                                        </p:attrNameLst>
                                      </p:cBhvr>
                                      <p:to>
                                        <p:strVal val="visible"/>
                                      </p:to>
                                    </p:set>
                                    <p:animEffect transition="in" filter="box(out)">
                                      <p:cBhvr>
                                        <p:cTn id="12" dur="500"/>
                                        <p:tgtEl>
                                          <p:spTgt spid="4106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0629"/>
                                        </p:tgtEl>
                                        <p:attrNameLst>
                                          <p:attrName>style.visibility</p:attrName>
                                        </p:attrNameLst>
                                      </p:cBhvr>
                                      <p:to>
                                        <p:strVal val="visible"/>
                                      </p:to>
                                    </p:set>
                                    <p:animEffect transition="in" filter="dissolve">
                                      <p:cBhvr>
                                        <p:cTn id="17" dur="500"/>
                                        <p:tgtEl>
                                          <p:spTgt spid="41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animBg="1" autoUpdateAnimBg="0"/>
      <p:bldP spid="410628" grpId="0" animBg="1" autoUpdateAnimBg="0"/>
      <p:bldP spid="41062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11560" y="1902199"/>
            <a:ext cx="8065268" cy="3416320"/>
          </a:xfrm>
          <a:prstGeom prst="rect">
            <a:avLst/>
          </a:prstGeom>
          <a:noFill/>
          <a:ln w="9525">
            <a:noFill/>
            <a:miter lim="800000"/>
          </a:ln>
          <a:effectLst/>
        </p:spPr>
        <p:txBody>
          <a:bodyPr wrap="square" anchor="ctr">
            <a:spAutoFit/>
          </a:bodyPr>
          <a:lstStyle/>
          <a:p>
            <a:pPr>
              <a:lnSpc>
                <a:spcPct val="120000"/>
              </a:lnSpc>
            </a:pPr>
            <a:r>
              <a:rPr lang="zh-CN" altLang="zh-CN" sz="2800" dirty="0">
                <a:effectLst>
                  <a:outerShdw blurRad="38100" dist="38100" dir="2700000" algn="tl">
                    <a:srgbClr val="000000"/>
                  </a:outerShdw>
                </a:effectLst>
                <a:latin typeface="黑体" panose="02010609060101010101" pitchFamily="2" charset="-122"/>
                <a:ea typeface="黑体" panose="02010609060101010101" pitchFamily="2" charset="-122"/>
              </a:rPr>
              <a:t>    </a:t>
            </a:r>
            <a:r>
              <a:rPr lang="zh-CN" sz="2800" dirty="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建党</a:t>
            </a:r>
            <a:r>
              <a:rPr lang="zh-CN" altLang="zh-CN" sz="2800" dirty="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100</a:t>
            </a:r>
            <a:r>
              <a:rPr lang="zh-CN" sz="2800" dirty="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年即</a:t>
            </a:r>
            <a:r>
              <a:rPr lang="zh-CN" altLang="zh-CN" sz="2800" dirty="0" smtClean="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202</a:t>
            </a:r>
            <a:r>
              <a:rPr lang="en-US" altLang="zh-CN" sz="2800" dirty="0" smtClean="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1</a:t>
            </a:r>
            <a:r>
              <a:rPr lang="zh-CN" sz="2800" dirty="0" smtClean="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年</a:t>
            </a:r>
            <a:r>
              <a:rPr lang="zh-CN" sz="2800" dirty="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a:t>
            </a:r>
            <a:r>
              <a:rPr lang="zh-CN" altLang="en-US" sz="2400" b="1" dirty="0" smtClean="0"/>
              <a:t>我们要全面建成小康社会。实现国内生产总值和城乡居民人均收入比二</a:t>
            </a:r>
            <a:r>
              <a:rPr lang="zh-CN" altLang="zh-CN" sz="2400" b="1" dirty="0" smtClean="0"/>
              <a:t>0</a:t>
            </a:r>
            <a:r>
              <a:rPr lang="zh-CN" altLang="en-US" sz="2400" b="1" dirty="0" smtClean="0"/>
              <a:t>一</a:t>
            </a:r>
            <a:r>
              <a:rPr lang="zh-CN" altLang="zh-CN" sz="2400" b="1" dirty="0" smtClean="0"/>
              <a:t>0</a:t>
            </a:r>
            <a:r>
              <a:rPr lang="zh-CN" altLang="en-US" sz="2400" b="1" dirty="0" smtClean="0"/>
              <a:t>年翻一番。</a:t>
            </a:r>
          </a:p>
          <a:p>
            <a:pPr>
              <a:lnSpc>
                <a:spcPct val="120000"/>
              </a:lnSpc>
            </a:pPr>
            <a:r>
              <a:rPr lang="zh-CN" sz="2800" dirty="0">
                <a:effectLst>
                  <a:outerShdw blurRad="38100" dist="38100" dir="2700000" algn="tl">
                    <a:srgbClr val="000000"/>
                  </a:outerShdw>
                </a:effectLst>
                <a:latin typeface="黑体" panose="02010609060101010101" pitchFamily="2" charset="-122"/>
                <a:ea typeface="黑体" panose="02010609060101010101" pitchFamily="2" charset="-122"/>
              </a:rPr>
              <a:t>   </a:t>
            </a:r>
            <a:r>
              <a:rPr lang="zh-CN" sz="2800" dirty="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 建国</a:t>
            </a:r>
            <a:r>
              <a:rPr lang="zh-CN" altLang="zh-CN" sz="2800" dirty="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100</a:t>
            </a:r>
            <a:r>
              <a:rPr lang="zh-CN" sz="2800" dirty="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年即</a:t>
            </a:r>
            <a:r>
              <a:rPr lang="zh-CN" altLang="zh-CN" sz="2800" dirty="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2049</a:t>
            </a:r>
            <a:r>
              <a:rPr lang="zh-CN" sz="2800" dirty="0">
                <a:solidFill>
                  <a:schemeClr val="tx1"/>
                </a:solidFill>
                <a:effectLst>
                  <a:outerShdw blurRad="38100" dist="38100" dir="2700000" algn="tl">
                    <a:srgbClr val="000000"/>
                  </a:outerShdw>
                </a:effectLst>
                <a:latin typeface="黑体" panose="02010609060101010101" pitchFamily="2" charset="-122"/>
                <a:ea typeface="黑体" panose="02010609060101010101" pitchFamily="2" charset="-122"/>
              </a:rPr>
              <a:t>年：</a:t>
            </a:r>
            <a:r>
              <a:rPr lang="zh-CN" altLang="en-US" sz="2400" b="1" dirty="0" smtClean="0"/>
              <a:t>我们要把中国社会建成富强、民主、文明、和谐的社会主义现代化国家，进入发达国家这个行列，中国不仅现在经济总量是世界第二，要让我们的人均经济总量也要在世界上属于前列。</a:t>
            </a:r>
            <a:endParaRPr lang="en-US" altLang="zh-CN" sz="2400" b="1" dirty="0" smtClean="0"/>
          </a:p>
          <a:p>
            <a:pPr>
              <a:lnSpc>
                <a:spcPct val="120000"/>
              </a:lnSpc>
            </a:pPr>
            <a:r>
              <a:rPr lang="zh-CN" altLang="en-US" sz="2800" dirty="0" smtClean="0">
                <a:solidFill>
                  <a:srgbClr val="FFFF00"/>
                </a:solidFill>
                <a:effectLst>
                  <a:outerShdw blurRad="38100" dist="38100" dir="2700000" algn="tl">
                    <a:srgbClr val="000000"/>
                  </a:outerShdw>
                </a:effectLst>
                <a:latin typeface="黑体" panose="02010609060101010101" pitchFamily="2" charset="-122"/>
                <a:ea typeface="黑体" panose="02010609060101010101" pitchFamily="2" charset="-122"/>
              </a:rPr>
              <a:t>     </a:t>
            </a:r>
            <a:endParaRPr lang="zh-CN" altLang="en-US" sz="2400" b="1" dirty="0" smtClean="0"/>
          </a:p>
        </p:txBody>
      </p:sp>
      <p:sp>
        <p:nvSpPr>
          <p:cNvPr id="15363" name="Rectangle 3"/>
          <p:cNvSpPr>
            <a:spLocks noChangeArrowheads="1"/>
          </p:cNvSpPr>
          <p:nvPr/>
        </p:nvSpPr>
        <p:spPr bwMode="auto">
          <a:xfrm>
            <a:off x="323528" y="443226"/>
            <a:ext cx="8820472" cy="646331"/>
          </a:xfrm>
          <a:prstGeom prst="rect">
            <a:avLst/>
          </a:prstGeom>
          <a:noFill/>
          <a:ln w="9525">
            <a:noFill/>
            <a:miter lim="800000"/>
          </a:ln>
          <a:effectLst/>
        </p:spPr>
        <p:txBody>
          <a:bodyPr wrap="square" anchor="ctr">
            <a:spAutoFit/>
          </a:bodyPr>
          <a:lstStyle/>
          <a:p>
            <a:r>
              <a:rPr lang="zh-CN" altLang="en-US" sz="3600" b="1" dirty="0" smtClean="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rPr>
              <a:t>四、两个一百年奋斗目标</a:t>
            </a:r>
            <a:endParaRPr lang="zh-CN" altLang="en-US" sz="3600" b="1" dirty="0" smtClean="0">
              <a:solidFill>
                <a:srgbClr val="B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692696"/>
            <a:ext cx="8496944" cy="523220"/>
          </a:xfrm>
          <a:prstGeom prst="rect">
            <a:avLst/>
          </a:prstGeom>
          <a:noFill/>
        </p:spPr>
        <p:txBody>
          <a:bodyPr wrap="square" rtlCol="0">
            <a:spAutoFit/>
          </a:bodyPr>
          <a:lstStyle/>
          <a:p>
            <a:r>
              <a:rPr lang="zh-CN" altLang="en-US" sz="2800" b="1" dirty="0" smtClean="0">
                <a:solidFill>
                  <a:srgbClr val="BF0000"/>
                </a:solidFill>
                <a:effectLst>
                  <a:outerShdw blurRad="38100" dist="38100" dir="2700000" algn="tl">
                    <a:srgbClr val="C0C0C0"/>
                  </a:outerShdw>
                </a:effectLst>
                <a:latin typeface="楷体" panose="02010609060101010101" pitchFamily="49" charset="-122"/>
                <a:ea typeface="楷体" panose="02010609060101010101" pitchFamily="49" charset="-122"/>
              </a:rPr>
              <a:t>视角：全面建成小康社会</a:t>
            </a:r>
            <a:r>
              <a:rPr lang="zh-CN" altLang="zh-CN" sz="2800" b="1" dirty="0" smtClean="0">
                <a:solidFill>
                  <a:srgbClr val="BF0000"/>
                </a:solidFill>
                <a:effectLst>
                  <a:outerShdw blurRad="38100" dist="38100" dir="2700000" algn="tl">
                    <a:srgbClr val="C0C0C0"/>
                  </a:outerShdw>
                </a:effectLst>
                <a:latin typeface="楷体" panose="02010609060101010101" pitchFamily="49" charset="-122"/>
                <a:ea typeface="楷体" panose="02010609060101010101" pitchFamily="49" charset="-122"/>
              </a:rPr>
              <a:t>建构起典型的中国话语体系</a:t>
            </a:r>
            <a:endParaRPr lang="zh-CN" altLang="en-US" sz="2800" b="1" dirty="0" smtClean="0">
              <a:solidFill>
                <a:srgbClr val="BF0000"/>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1484784"/>
            <a:ext cx="5832648" cy="4533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6498" name="Picture 2" descr="http://www.ha.xinhuanet.com/titlepic/113636295_title0h.jpg"/>
          <p:cNvPicPr>
            <a:picLocks noChangeAspect="1" noChangeArrowheads="1"/>
          </p:cNvPicPr>
          <p:nvPr/>
        </p:nvPicPr>
        <p:blipFill>
          <a:blip r:embed="rId3" cstate="print"/>
          <a:srcRect/>
          <a:stretch>
            <a:fillRect/>
          </a:stretch>
        </p:blipFill>
        <p:spPr bwMode="auto">
          <a:xfrm>
            <a:off x="5076056" y="1628800"/>
            <a:ext cx="3816424" cy="4248472"/>
          </a:xfrm>
          <a:prstGeom prst="rect">
            <a:avLst/>
          </a:prstGeom>
          <a:noFill/>
        </p:spPr>
      </p:pic>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a:spLocks noChangeArrowheads="1"/>
          </p:cNvSpPr>
          <p:nvPr/>
        </p:nvSpPr>
        <p:spPr bwMode="auto">
          <a:xfrm>
            <a:off x="167831" y="404664"/>
            <a:ext cx="90010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smtClean="0">
                <a:solidFill>
                  <a:srgbClr val="C00000"/>
                </a:solidFill>
                <a:latin typeface="黑体" panose="02010609060101010101" pitchFamily="2" charset="-122"/>
                <a:ea typeface="黑体" panose="02010609060101010101" pitchFamily="2" charset="-122"/>
              </a:rPr>
              <a:t>一、</a:t>
            </a:r>
            <a:r>
              <a:rPr lang="zh-CN" altLang="en-US" sz="3200" b="1" dirty="0" smtClean="0">
                <a:solidFill>
                  <a:srgbClr val="C00000"/>
                </a:solidFill>
                <a:latin typeface="黑体" panose="02010609060101010101" pitchFamily="2" charset="-122"/>
                <a:ea typeface="黑体" panose="02010609060101010101" pitchFamily="2" charset="-122"/>
              </a:rPr>
              <a:t>社会主义</a:t>
            </a:r>
            <a:r>
              <a:rPr lang="zh-CN" altLang="en-US" sz="3200" b="1" dirty="0">
                <a:solidFill>
                  <a:srgbClr val="C00000"/>
                </a:solidFill>
                <a:latin typeface="黑体" panose="02010609060101010101" pitchFamily="2" charset="-122"/>
                <a:ea typeface="黑体" panose="02010609060101010101" pitchFamily="2" charset="-122"/>
              </a:rPr>
              <a:t>本质理论</a:t>
            </a:r>
            <a:r>
              <a:rPr lang="zh-CN" altLang="en-US" sz="3200" b="1" dirty="0" smtClean="0">
                <a:solidFill>
                  <a:srgbClr val="C00000"/>
                </a:solidFill>
                <a:latin typeface="黑体" panose="02010609060101010101" pitchFamily="2" charset="-122"/>
                <a:ea typeface="黑体" panose="02010609060101010101" pitchFamily="2" charset="-122"/>
              </a:rPr>
              <a:t>的提出</a:t>
            </a:r>
            <a:endParaRPr lang="zh-CN" altLang="en-US" sz="3200" b="1" dirty="0">
              <a:solidFill>
                <a:srgbClr val="C00000"/>
              </a:solidFill>
              <a:latin typeface="黑体" panose="02010609060101010101" pitchFamily="2" charset="-122"/>
              <a:ea typeface="黑体" panose="02010609060101010101" pitchFamily="2" charset="-122"/>
            </a:endParaRPr>
          </a:p>
        </p:txBody>
      </p:sp>
      <p:sp>
        <p:nvSpPr>
          <p:cNvPr id="125953" name="Rectangle 1"/>
          <p:cNvSpPr>
            <a:spLocks noChangeArrowheads="1"/>
          </p:cNvSpPr>
          <p:nvPr/>
        </p:nvSpPr>
        <p:spPr bwMode="auto">
          <a:xfrm>
            <a:off x="323528" y="1124744"/>
            <a:ext cx="8496944" cy="483209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7940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1.1980 </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年 </a:t>
            </a: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8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社会主义是一个很好的名词，但是如果搞不好，不能正确理解，不能采取正确的政策，那就体现不出社会主义的本质。</a:t>
            </a:r>
            <a:r>
              <a:rPr kumimoji="0" lang="zh-CN" altLang="en-US" sz="28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794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2.1985 </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年</a:t>
            </a: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8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对内搞活经济，是活了社会主义，没有伤害社会主义的本质。</a:t>
            </a:r>
            <a:r>
              <a:rPr kumimoji="0" lang="zh-CN" altLang="en-US" sz="28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endParaRPr kumimoji="0" lang="en-US" altLang="zh-CN" sz="28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endParaRPr>
          </a:p>
          <a:p>
            <a:pPr marL="0" marR="0" lvl="0" indent="279400" algn="l" defTabSz="914400" rtl="0" eaLnBrk="0" fontAlgn="base" latinLnBrk="0" hangingPunct="0">
              <a:lnSpc>
                <a:spcPct val="100000"/>
              </a:lnSpc>
              <a:spcBef>
                <a:spcPct val="0"/>
              </a:spcBef>
              <a:spcAft>
                <a:spcPct val="0"/>
              </a:spcAft>
              <a:buClrTx/>
              <a:buSzTx/>
              <a:buFontTx/>
              <a:buNone/>
            </a:pPr>
            <a:r>
              <a:rPr lang="en-US" altLang="zh-CN" sz="2800" dirty="0" smtClean="0">
                <a:latin typeface="Arial" panose="020B0604020202020204"/>
                <a:ea typeface="宋体" panose="02010600030101010101" pitchFamily="2" charset="-122"/>
                <a:cs typeface="Times New Roman" panose="02020603050405020304" pitchFamily="18" charset="0"/>
              </a:rPr>
              <a:t>3.</a:t>
            </a: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1990 </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年</a:t>
            </a: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社会主义不是少数人富起来、大多数人穷，不是那个样子。社会主义最大的优越性就是共同富裕，这是体现社会主义本质的一个东西。</a:t>
            </a:r>
            <a:r>
              <a:rPr kumimoji="0" lang="zh-CN" altLang="en-US" sz="28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endParaRPr kumimoji="0" lang="en-US" altLang="zh-CN" sz="28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endParaRPr>
          </a:p>
          <a:p>
            <a:pPr marL="0" marR="0" lvl="0" indent="279400" algn="l" defTabSz="914400" rtl="0" eaLnBrk="0" fontAlgn="base" latinLnBrk="0" hangingPunct="0">
              <a:lnSpc>
                <a:spcPct val="100000"/>
              </a:lnSpc>
              <a:spcBef>
                <a:spcPct val="0"/>
              </a:spcBef>
              <a:spcAft>
                <a:spcPct val="0"/>
              </a:spcAft>
              <a:buClrTx/>
              <a:buSzTx/>
              <a:buFontTx/>
              <a:buNone/>
            </a:pPr>
            <a:r>
              <a:rPr lang="en-US" altLang="zh-CN" sz="2800" dirty="0" smtClean="0">
                <a:latin typeface="Arial" panose="020B0604020202020204"/>
                <a:ea typeface="宋体" panose="02010600030101010101" pitchFamily="2" charset="-122"/>
                <a:cs typeface="Times New Roman" panose="02020603050405020304" pitchFamily="18" charset="0"/>
              </a:rPr>
              <a:t>4.</a:t>
            </a: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1992 </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年</a:t>
            </a: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社会主义的本质，是解放生产力，发展生产力，消灭剥削，消除两极分化，最终达到共同富裕。</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cover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29600" cy="1143000"/>
          </a:xfrm>
        </p:spPr>
        <p:txBody>
          <a:bodyPr/>
          <a:lstStyle/>
          <a:p>
            <a:r>
              <a:rPr lang="zh-CN" altLang="en-US" sz="4000" b="1" dirty="0" smtClean="0">
                <a:latin typeface="楷体" panose="02010609060101010101" pitchFamily="49" charset="-122"/>
                <a:ea typeface="楷体" panose="02010609060101010101" pitchFamily="49" charset="-122"/>
              </a:rPr>
              <a:t>全面建成小康社会的六大原则</a:t>
            </a:r>
            <a:endParaRPr lang="zh-CN" altLang="en-US" sz="4000" b="1"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坚持</a:t>
            </a:r>
            <a:r>
              <a:rPr lang="zh-CN" altLang="en-US" dirty="0">
                <a:latin typeface="楷体" panose="02010609060101010101" pitchFamily="49" charset="-122"/>
                <a:ea typeface="楷体" panose="02010609060101010101" pitchFamily="49" charset="-122"/>
              </a:rPr>
              <a:t>人民主体地位，就必须坚持以人民为中心的发展</a:t>
            </a:r>
            <a:r>
              <a:rPr lang="zh-CN" altLang="en-US" dirty="0" smtClean="0">
                <a:latin typeface="楷体" panose="02010609060101010101" pitchFamily="49" charset="-122"/>
                <a:ea typeface="楷体" panose="02010609060101010101" pitchFamily="49" charset="-122"/>
              </a:rPr>
              <a:t>思想；</a:t>
            </a:r>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坚持科学发展</a:t>
            </a:r>
            <a:r>
              <a:rPr lang="zh-CN" altLang="en-US" dirty="0" smtClean="0">
                <a:latin typeface="楷体" panose="02010609060101010101" pitchFamily="49" charset="-122"/>
                <a:ea typeface="楷体" panose="02010609060101010101" pitchFamily="49" charset="-122"/>
              </a:rPr>
              <a:t>，把握</a:t>
            </a:r>
            <a:r>
              <a:rPr lang="zh-CN" altLang="en-US" dirty="0">
                <a:latin typeface="楷体" panose="02010609060101010101" pitchFamily="49" charset="-122"/>
                <a:ea typeface="楷体" panose="02010609060101010101" pitchFamily="49" charset="-122"/>
              </a:rPr>
              <a:t>发展新特征，加大结构性改革</a:t>
            </a:r>
            <a:r>
              <a:rPr lang="zh-CN" altLang="en-US" dirty="0" smtClean="0">
                <a:latin typeface="楷体" panose="02010609060101010101" pitchFamily="49" charset="-122"/>
                <a:ea typeface="楷体" panose="02010609060101010101" pitchFamily="49" charset="-122"/>
              </a:rPr>
              <a:t>力度；</a:t>
            </a:r>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 坚持深化改革</a:t>
            </a:r>
            <a:r>
              <a:rPr lang="zh-CN" altLang="en-US" dirty="0" smtClean="0">
                <a:latin typeface="楷体" panose="02010609060101010101" pitchFamily="49" charset="-122"/>
                <a:ea typeface="楷体" panose="02010609060101010101" pitchFamily="49" charset="-122"/>
              </a:rPr>
              <a:t>，推进</a:t>
            </a:r>
            <a:r>
              <a:rPr lang="zh-CN" altLang="en-US" dirty="0">
                <a:latin typeface="楷体" panose="02010609060101010101" pitchFamily="49" charset="-122"/>
                <a:ea typeface="楷体" panose="02010609060101010101" pitchFamily="49" charset="-122"/>
              </a:rPr>
              <a:t>国家治理体系和治理能力现代化的总</a:t>
            </a:r>
            <a:r>
              <a:rPr lang="zh-CN" altLang="en-US" dirty="0" smtClean="0">
                <a:latin typeface="楷体" panose="02010609060101010101" pitchFamily="49" charset="-122"/>
                <a:ea typeface="楷体" panose="02010609060101010101" pitchFamily="49" charset="-122"/>
              </a:rPr>
              <a:t>目标；</a:t>
            </a:r>
            <a:endParaRPr lang="zh-CN" altLang="en-US" dirty="0">
              <a:latin typeface="楷体" panose="02010609060101010101" pitchFamily="49" charset="-122"/>
              <a:ea typeface="楷体" panose="02010609060101010101" pitchFamily="49" charset="-122"/>
            </a:endParaRP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txBody>
          <a:bodyPr/>
          <a:lstStyle/>
          <a:p>
            <a:r>
              <a:rPr lang="zh-CN" altLang="en-US" sz="4000" b="1" dirty="0" smtClean="0">
                <a:latin typeface="楷体" panose="02010609060101010101" pitchFamily="49" charset="-122"/>
                <a:ea typeface="楷体" panose="02010609060101010101" pitchFamily="49" charset="-122"/>
              </a:rPr>
              <a:t>全面建成小康社会的六大原则</a:t>
            </a:r>
            <a:endParaRPr lang="zh-CN" altLang="en-US" sz="4000" b="1"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539552" y="1412776"/>
            <a:ext cx="8229600" cy="4525963"/>
          </a:xfrm>
        </p:spPr>
        <p:txBody>
          <a:bodyPr/>
          <a:lstStyle/>
          <a:p>
            <a:r>
              <a:rPr lang="zh-CN" altLang="en-US" dirty="0">
                <a:latin typeface="楷体" panose="02010609060101010101" pitchFamily="49" charset="-122"/>
                <a:ea typeface="楷体" panose="02010609060101010101" pitchFamily="49" charset="-122"/>
              </a:rPr>
              <a:t>坚持依法治国，就必须坚定不移走中国特色社会主义法治道路，加快建设中国特色社会主义法治</a:t>
            </a:r>
            <a:r>
              <a:rPr lang="zh-CN" altLang="en-US" dirty="0" smtClean="0">
                <a:latin typeface="楷体" panose="02010609060101010101" pitchFamily="49" charset="-122"/>
                <a:ea typeface="楷体" panose="02010609060101010101" pitchFamily="49" charset="-122"/>
              </a:rPr>
              <a:t>体系；</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坚</a:t>
            </a:r>
            <a:r>
              <a:rPr lang="zh-CN" altLang="en-US" dirty="0">
                <a:latin typeface="楷体" panose="02010609060101010101" pitchFamily="49" charset="-122"/>
                <a:ea typeface="楷体" panose="02010609060101010101" pitchFamily="49" charset="-122"/>
              </a:rPr>
              <a:t>持统筹国内国际两个大局，就必须坚持打开国门搞</a:t>
            </a:r>
            <a:r>
              <a:rPr lang="zh-CN" altLang="en-US" dirty="0" smtClean="0">
                <a:latin typeface="楷体" panose="02010609060101010101" pitchFamily="49" charset="-122"/>
                <a:ea typeface="楷体" panose="02010609060101010101" pitchFamily="49" charset="-122"/>
              </a:rPr>
              <a:t>建设；</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坚</a:t>
            </a:r>
            <a:r>
              <a:rPr lang="zh-CN" altLang="en-US" dirty="0">
                <a:latin typeface="楷体" panose="02010609060101010101" pitchFamily="49" charset="-122"/>
                <a:ea typeface="楷体" panose="02010609060101010101" pitchFamily="49" charset="-122"/>
              </a:rPr>
              <a:t>持党的领导，就必须贯彻全面从严治党要求，着力加强和改善党的领导，不断提高党的执政能力和执政水平。</a:t>
            </a: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idx="4294967295"/>
          </p:nvPr>
        </p:nvSpPr>
        <p:spPr>
          <a:xfrm>
            <a:off x="446087" y="404664"/>
            <a:ext cx="8496300" cy="685800"/>
          </a:xfrm>
          <a:prstGeom prst="rect">
            <a:avLst/>
          </a:prstGeom>
        </p:spPr>
        <p:txBody>
          <a:bodyPr/>
          <a:lstStyle/>
          <a:p>
            <a:pPr eaLnBrk="1" hangingPunct="1"/>
            <a:r>
              <a:rPr lang="zh-CN" altLang="en-US" sz="3600" b="1" dirty="0" smtClean="0">
                <a:solidFill>
                  <a:srgbClr val="0070C0"/>
                </a:solidFill>
                <a:latin typeface="华文楷体" panose="02010600040101010101" charset="-122"/>
                <a:ea typeface="华文楷体" panose="02010600040101010101" charset="-122"/>
              </a:rPr>
              <a:t>四、中国梦的实现途径</a:t>
            </a:r>
          </a:p>
        </p:txBody>
      </p:sp>
      <p:pic>
        <p:nvPicPr>
          <p:cNvPr id="182275" name="内容占位符 1"/>
          <p:cNvPicPr>
            <a:picLocks noGrp="1" noChangeArrowheads="1"/>
          </p:cNvPicPr>
          <p:nvPr>
            <p:ph idx="4294967295"/>
          </p:nvPr>
        </p:nvPicPr>
        <p:blipFill>
          <a:blip r:embed="rId2" cstate="print">
            <a:extLst>
              <a:ext uri="{28A0092B-C50C-407E-A947-70E740481C1C}">
                <a14:useLocalDpi xmlns:a14="http://schemas.microsoft.com/office/drawing/2010/main" xmlns="" val="0"/>
              </a:ext>
            </a:extLst>
          </a:blip>
          <a:srcRect/>
          <a:stretch>
            <a:fillRect/>
          </a:stretch>
        </p:blipFill>
        <p:spPr>
          <a:xfrm>
            <a:off x="688975" y="1341438"/>
            <a:ext cx="7766050" cy="4433887"/>
          </a:xfrm>
          <a:prstGeom prst="rect">
            <a:avLst/>
          </a:prstGeom>
        </p:spPr>
      </p:pic>
      <p:sp>
        <p:nvSpPr>
          <p:cNvPr id="182276" name="灯片编号占位符 4"/>
          <p:cNvSpPr txBox="1">
            <a:spLocks noGrp="1" noChangeArrowheads="1"/>
          </p:cNvSpPr>
          <p:nvPr/>
        </p:nvSpPr>
        <p:spPr bwMode="auto">
          <a:xfrm>
            <a:off x="4114800" y="6400800"/>
            <a:ext cx="914400"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214A135-D639-4A59-A6F0-C1081845E74F}" type="slidenum">
              <a:rPr lang="zh-CN" altLang="en-US" sz="1200" b="1">
                <a:solidFill>
                  <a:schemeClr val="bg1"/>
                </a:solidFill>
                <a:latin typeface="楷体_GB2312"/>
                <a:ea typeface="楷体_GB2312"/>
                <a:cs typeface="楷体_GB2312"/>
              </a:rPr>
              <a:pPr algn="r" eaLnBrk="1" hangingPunct="1"/>
              <a:t>32</a:t>
            </a:fld>
            <a:endParaRPr lang="zh-CN" altLang="en-US" sz="1200" b="1">
              <a:solidFill>
                <a:schemeClr val="bg1"/>
              </a:solidFill>
              <a:latin typeface="楷体_GB2312"/>
              <a:ea typeface="楷体_GB2312"/>
              <a:cs typeface="楷体_GB2312"/>
            </a:endParaRPr>
          </a:p>
        </p:txBody>
      </p:sp>
    </p:spTree>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1484784"/>
            <a:ext cx="7848872" cy="3539430"/>
          </a:xfrm>
          <a:prstGeom prst="rect">
            <a:avLst/>
          </a:prstGeom>
          <a:noFill/>
        </p:spPr>
        <p:txBody>
          <a:bodyPr wrap="square" rtlCol="0">
            <a:spAutoFit/>
          </a:bodyPr>
          <a:lstStyle/>
          <a:p>
            <a:r>
              <a:rPr lang="zh-CN" altLang="en-US" sz="2800" dirty="0" smtClean="0">
                <a:latin typeface="华文楷体" panose="02010600040101010101" charset="-122"/>
                <a:ea typeface="华文楷体" panose="02010600040101010101" charset="-122"/>
              </a:rPr>
              <a:t>总的来说，</a:t>
            </a:r>
            <a:r>
              <a:rPr lang="zh-CN" altLang="zh-CN" sz="2800" dirty="0" smtClean="0">
                <a:latin typeface="华文楷体" panose="02010600040101010101" charset="-122"/>
                <a:ea typeface="华文楷体" panose="02010600040101010101" charset="-122"/>
              </a:rPr>
              <a:t>中国</a:t>
            </a:r>
            <a:r>
              <a:rPr lang="zh-CN" altLang="zh-CN" sz="2800" dirty="0">
                <a:latin typeface="华文楷体" panose="02010600040101010101" charset="-122"/>
                <a:ea typeface="华文楷体" panose="02010600040101010101" charset="-122"/>
              </a:rPr>
              <a:t>梦从本质上而言是中华民族近代以来民族梦想的延续与发展，也是中国人民单个具体梦想的凝练与</a:t>
            </a:r>
            <a:r>
              <a:rPr lang="zh-CN" altLang="zh-CN" sz="2800" dirty="0" smtClean="0">
                <a:latin typeface="华文楷体" panose="02010600040101010101" charset="-122"/>
                <a:ea typeface="华文楷体" panose="02010600040101010101" charset="-122"/>
              </a:rPr>
              <a:t>提升。</a:t>
            </a:r>
            <a:r>
              <a:rPr lang="zh-CN" altLang="zh-CN" sz="2800" dirty="0">
                <a:latin typeface="华文楷体" panose="02010600040101010101" charset="-122"/>
                <a:ea typeface="华文楷体" panose="02010600040101010101" charset="-122"/>
              </a:rPr>
              <a:t>中国梦是和平、发展、合作与共赢的梦，包含着丰富的思想内涵，其中核心的内容是国家富强、民族振兴、人民幸福。国家富强、民族振兴是人民幸福的基础和保障，人民幸福是国家富强、民族振兴的根本出发点和落脚点</a:t>
            </a:r>
            <a:r>
              <a:rPr lang="zh-CN" altLang="zh-CN" sz="2800" dirty="0" smtClean="0">
                <a:latin typeface="华文楷体" panose="02010600040101010101" charset="-122"/>
                <a:ea typeface="华文楷体" panose="02010600040101010101" charset="-122"/>
              </a:rPr>
              <a:t>。</a:t>
            </a:r>
            <a:r>
              <a:rPr lang="en-US" altLang="zh-CN" sz="2400" dirty="0">
                <a:latin typeface="+mn-ea"/>
              </a:rPr>
              <a:t> </a:t>
            </a:r>
            <a:endParaRPr lang="zh-CN" altLang="en-US" sz="2400" dirty="0">
              <a:latin typeface="+mn-ea"/>
            </a:endParaRP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5"/>
          <p:cNvSpPr txBox="1">
            <a:spLocks noChangeArrowheads="1"/>
          </p:cNvSpPr>
          <p:nvPr/>
        </p:nvSpPr>
        <p:spPr bwMode="auto">
          <a:xfrm>
            <a:off x="183568" y="487341"/>
            <a:ext cx="90010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smtClean="0">
                <a:solidFill>
                  <a:srgbClr val="C00000"/>
                </a:solidFill>
                <a:latin typeface="黑体" panose="02010609060101010101" pitchFamily="2" charset="-122"/>
                <a:ea typeface="黑体" panose="02010609060101010101" pitchFamily="2" charset="-122"/>
              </a:rPr>
              <a:t>（一）</a:t>
            </a:r>
            <a:r>
              <a:rPr lang="zh-CN" altLang="en-US" sz="3200" b="1" dirty="0" smtClean="0">
                <a:solidFill>
                  <a:srgbClr val="C00000"/>
                </a:solidFill>
                <a:latin typeface="黑体" panose="02010609060101010101" pitchFamily="2" charset="-122"/>
                <a:ea typeface="黑体" panose="02010609060101010101" pitchFamily="2" charset="-122"/>
              </a:rPr>
              <a:t>社会主义</a:t>
            </a:r>
            <a:r>
              <a:rPr lang="zh-CN" altLang="en-US" sz="3200" b="1" dirty="0">
                <a:solidFill>
                  <a:srgbClr val="C00000"/>
                </a:solidFill>
                <a:latin typeface="黑体" panose="02010609060101010101" pitchFamily="2" charset="-122"/>
                <a:ea typeface="黑体" panose="02010609060101010101" pitchFamily="2" charset="-122"/>
              </a:rPr>
              <a:t>本质理论的提出</a:t>
            </a:r>
            <a:r>
              <a:rPr lang="zh-CN" altLang="en-US" sz="3200" b="1" dirty="0" smtClean="0">
                <a:solidFill>
                  <a:srgbClr val="C00000"/>
                </a:solidFill>
                <a:latin typeface="黑体" panose="02010609060101010101" pitchFamily="2" charset="-122"/>
                <a:ea typeface="黑体" panose="02010609060101010101" pitchFamily="2" charset="-122"/>
              </a:rPr>
              <a:t>的国内背景</a:t>
            </a:r>
            <a:endParaRPr lang="zh-CN" altLang="en-US" sz="3200" b="1" dirty="0">
              <a:solidFill>
                <a:srgbClr val="C00000"/>
              </a:solidFill>
              <a:latin typeface="黑体" panose="02010609060101010101" pitchFamily="2" charset="-122"/>
              <a:ea typeface="黑体" panose="02010609060101010101" pitchFamily="2" charset="-122"/>
            </a:endParaRPr>
          </a:p>
        </p:txBody>
      </p:sp>
      <p:sp>
        <p:nvSpPr>
          <p:cNvPr id="9" name="TextBox 8"/>
          <p:cNvSpPr txBox="1">
            <a:spLocks noChangeArrowheads="1"/>
          </p:cNvSpPr>
          <p:nvPr/>
        </p:nvSpPr>
        <p:spPr bwMode="auto">
          <a:xfrm>
            <a:off x="539552" y="1268760"/>
            <a:ext cx="80010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en-US" altLang="zh-CN" b="1" dirty="0" smtClean="0">
                <a:solidFill>
                  <a:schemeClr val="accent6">
                    <a:lumMod val="50000"/>
                  </a:schemeClr>
                </a:solidFill>
                <a:latin typeface="楷体" panose="02010609060101010101" pitchFamily="49" charset="-122"/>
                <a:ea typeface="楷体" panose="02010609060101010101" pitchFamily="49" charset="-122"/>
              </a:rPr>
              <a:t>1.</a:t>
            </a:r>
            <a:r>
              <a:rPr lang="zh-CN" altLang="zh-CN" b="1" dirty="0" smtClean="0">
                <a:solidFill>
                  <a:schemeClr val="accent6">
                    <a:lumMod val="50000"/>
                  </a:schemeClr>
                </a:solidFill>
                <a:latin typeface="楷体" panose="02010609060101010101" pitchFamily="49" charset="-122"/>
                <a:ea typeface="楷体" panose="02010609060101010101" pitchFamily="49" charset="-122"/>
              </a:rPr>
              <a:t>深刻反思我国社会主义建设的历史经验和教训是邓小平提出社会主义本质的最直接原因</a:t>
            </a:r>
            <a:endParaRPr lang="zh-CN" altLang="zh-CN" dirty="0">
              <a:solidFill>
                <a:schemeClr val="accent6">
                  <a:lumMod val="50000"/>
                </a:schemeClr>
              </a:solidFill>
              <a:latin typeface="楷体" panose="02010609060101010101" pitchFamily="49" charset="-122"/>
              <a:ea typeface="楷体" panose="02010609060101010101" pitchFamily="49" charset="-122"/>
            </a:endParaRPr>
          </a:p>
        </p:txBody>
      </p:sp>
      <p:sp>
        <p:nvSpPr>
          <p:cNvPr id="5" name="TextBox 4"/>
          <p:cNvSpPr txBox="1"/>
          <p:nvPr/>
        </p:nvSpPr>
        <p:spPr>
          <a:xfrm>
            <a:off x="323528" y="2492896"/>
            <a:ext cx="8640960" cy="523220"/>
          </a:xfrm>
          <a:prstGeom prst="rect">
            <a:avLst/>
          </a:prstGeom>
          <a:noFill/>
        </p:spPr>
        <p:txBody>
          <a:bodyPr wrap="square" rtlCol="0">
            <a:spAutoFit/>
          </a:bodyPr>
          <a:lstStyle/>
          <a:p>
            <a:r>
              <a:rPr lang="zh-CN" altLang="en-US" sz="2800" b="1" dirty="0" smtClean="0"/>
              <a:t>     </a:t>
            </a:r>
            <a:r>
              <a:rPr lang="en-US" altLang="zh-CN" sz="2800" b="1" dirty="0" smtClean="0"/>
              <a:t>2</a:t>
            </a:r>
            <a:r>
              <a:rPr lang="en-US" altLang="zh-CN" sz="2800" b="1" dirty="0" smtClean="0">
                <a:solidFill>
                  <a:schemeClr val="accent2">
                    <a:lumMod val="50000"/>
                  </a:schemeClr>
                </a:solidFill>
              </a:rPr>
              <a:t>. 20</a:t>
            </a:r>
            <a:r>
              <a:rPr lang="zh-CN" altLang="en-US" sz="2800" b="1" dirty="0" smtClean="0">
                <a:solidFill>
                  <a:schemeClr val="accent2">
                    <a:lumMod val="50000"/>
                  </a:schemeClr>
                </a:solidFill>
              </a:rPr>
              <a:t>世纪</a:t>
            </a:r>
            <a:r>
              <a:rPr lang="en-US" altLang="zh-CN" sz="2800" b="1" dirty="0" smtClean="0">
                <a:solidFill>
                  <a:schemeClr val="accent2">
                    <a:lumMod val="50000"/>
                  </a:schemeClr>
                </a:solidFill>
              </a:rPr>
              <a:t>80</a:t>
            </a:r>
            <a:r>
              <a:rPr lang="zh-CN" altLang="en-US" sz="2800" b="1" dirty="0" smtClean="0">
                <a:solidFill>
                  <a:schemeClr val="accent2">
                    <a:lumMod val="50000"/>
                  </a:schemeClr>
                </a:solidFill>
              </a:rPr>
              <a:t>年代末</a:t>
            </a:r>
            <a:r>
              <a:rPr lang="en-US" altLang="zh-CN" sz="2800" b="1" dirty="0" smtClean="0">
                <a:solidFill>
                  <a:schemeClr val="accent2">
                    <a:lumMod val="50000"/>
                  </a:schemeClr>
                </a:solidFill>
              </a:rPr>
              <a:t>90</a:t>
            </a:r>
            <a:r>
              <a:rPr lang="zh-CN" altLang="en-US" sz="2800" b="1" dirty="0" smtClean="0">
                <a:solidFill>
                  <a:schemeClr val="accent2">
                    <a:lumMod val="50000"/>
                  </a:schemeClr>
                </a:solidFill>
              </a:rPr>
              <a:t>年代初的思想困境</a:t>
            </a:r>
            <a:endParaRPr lang="zh-CN" altLang="en-US" sz="2800" b="1" dirty="0">
              <a:solidFill>
                <a:schemeClr val="accent2">
                  <a:lumMod val="50000"/>
                </a:schemeClr>
              </a:solidFill>
            </a:endParaRPr>
          </a:p>
        </p:txBody>
      </p:sp>
      <p:pic>
        <p:nvPicPr>
          <p:cNvPr id="6" name="Picture 2" descr="https://timgsa.baidu.com/timg?image&amp;quality=80&amp;size=b9999_10000&amp;sec=1492975875038&amp;di=bc4b2e911baaf993ed167fc87379e7a4&amp;imgtype=0&amp;src=http%3A%2F%2Fwww.nxtv.com.cn%2Fupload%2F201303%2F2013-03-14-290080bbba-1764-433b-9e30-2a36511ea356.jpg"/>
          <p:cNvPicPr>
            <a:picLocks noChangeAspect="1" noChangeArrowheads="1"/>
          </p:cNvPicPr>
          <p:nvPr/>
        </p:nvPicPr>
        <p:blipFill>
          <a:blip r:embed="rId2" cstate="print"/>
          <a:srcRect/>
          <a:stretch>
            <a:fillRect/>
          </a:stretch>
        </p:blipFill>
        <p:spPr bwMode="auto">
          <a:xfrm>
            <a:off x="0" y="3284984"/>
            <a:ext cx="2771800" cy="2717911"/>
          </a:xfrm>
          <a:prstGeom prst="rect">
            <a:avLst/>
          </a:prstGeom>
          <a:noFill/>
        </p:spPr>
      </p:pic>
      <p:sp>
        <p:nvSpPr>
          <p:cNvPr id="7" name="TextBox 6"/>
          <p:cNvSpPr txBox="1"/>
          <p:nvPr/>
        </p:nvSpPr>
        <p:spPr>
          <a:xfrm>
            <a:off x="2411760" y="4005064"/>
            <a:ext cx="6264696" cy="181588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我们要用行动证明，我们的改革开放政策不但不会变，而且会进一步得到贯彻执行。</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邓小平时代</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596-597</a:t>
            </a:r>
            <a:endParaRPr lang="zh-CN" altLang="en-US" sz="2800" dirty="0">
              <a:latin typeface="华文新魏" panose="02010800040101010101" pitchFamily="2" charset="-122"/>
              <a:ea typeface="华文新魏" panose="02010800040101010101" pitchFamily="2" charset="-122"/>
            </a:endParaRPr>
          </a:p>
          <a:p>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transition>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2" name="TextBox 11"/>
          <p:cNvSpPr txBox="1">
            <a:spLocks noChangeArrowheads="1"/>
          </p:cNvSpPr>
          <p:nvPr/>
        </p:nvSpPr>
        <p:spPr bwMode="auto">
          <a:xfrm flipH="1">
            <a:off x="3719513" y="4745038"/>
            <a:ext cx="1455737" cy="338137"/>
          </a:xfrm>
          <a:prstGeom prst="rect">
            <a:avLst/>
          </a:prstGeom>
          <a:noFill/>
          <a:ln w="9525">
            <a:noFill/>
            <a:miter lim="800000"/>
          </a:ln>
        </p:spPr>
        <p:txBody>
          <a:bodyPr>
            <a:spAutoFit/>
          </a:bodyPr>
          <a:lstStyle/>
          <a:p>
            <a:pPr algn="ctr"/>
            <a:r>
              <a:rPr lang="en-US" altLang="zh-CN" sz="1600" b="1">
                <a:solidFill>
                  <a:srgbClr val="FFFFFF"/>
                </a:solidFill>
                <a:latin typeface="微软雅黑" panose="020B0503020204020204" pitchFamily="34" charset="-122"/>
                <a:ea typeface="微软雅黑" panose="020B0503020204020204" pitchFamily="34" charset="-122"/>
                <a:sym typeface="Calibri" panose="020F0502020204030204" pitchFamily="34" charset="0"/>
              </a:rPr>
              <a:t>Four</a:t>
            </a:r>
          </a:p>
        </p:txBody>
      </p:sp>
      <p:sp>
        <p:nvSpPr>
          <p:cNvPr id="20493" name="TextBox 11"/>
          <p:cNvSpPr txBox="1">
            <a:spLocks noChangeArrowheads="1"/>
          </p:cNvSpPr>
          <p:nvPr/>
        </p:nvSpPr>
        <p:spPr bwMode="auto">
          <a:xfrm flipH="1">
            <a:off x="2451100" y="4122738"/>
            <a:ext cx="1457325" cy="338137"/>
          </a:xfrm>
          <a:prstGeom prst="rect">
            <a:avLst/>
          </a:prstGeom>
          <a:noFill/>
          <a:ln w="9525">
            <a:noFill/>
            <a:miter lim="800000"/>
          </a:ln>
        </p:spPr>
        <p:txBody>
          <a:bodyPr>
            <a:spAutoFit/>
          </a:bodyPr>
          <a:lstStyle/>
          <a:p>
            <a:pPr algn="ctr"/>
            <a:r>
              <a:rPr lang="en-US" altLang="zh-CN" sz="1600" b="1">
                <a:solidFill>
                  <a:srgbClr val="FFFFFF"/>
                </a:solidFill>
                <a:latin typeface="微软雅黑" panose="020B0503020204020204" pitchFamily="34" charset="-122"/>
                <a:ea typeface="微软雅黑" panose="020B0503020204020204" pitchFamily="34" charset="-122"/>
                <a:sym typeface="Calibri" panose="020F0502020204030204" pitchFamily="34" charset="0"/>
              </a:rPr>
              <a:t>One</a:t>
            </a:r>
          </a:p>
        </p:txBody>
      </p:sp>
      <p:sp>
        <p:nvSpPr>
          <p:cNvPr id="20495" name="TextBox 11"/>
          <p:cNvSpPr txBox="1">
            <a:spLocks noChangeArrowheads="1"/>
          </p:cNvSpPr>
          <p:nvPr/>
        </p:nvSpPr>
        <p:spPr bwMode="auto">
          <a:xfrm flipH="1">
            <a:off x="5220072" y="4077072"/>
            <a:ext cx="1455738" cy="338137"/>
          </a:xfrm>
          <a:prstGeom prst="rect">
            <a:avLst/>
          </a:prstGeom>
          <a:noFill/>
          <a:ln w="9525">
            <a:noFill/>
            <a:miter lim="800000"/>
          </a:ln>
        </p:spPr>
        <p:txBody>
          <a:bodyPr>
            <a:spAutoFit/>
          </a:bodyPr>
          <a:lstStyle/>
          <a:p>
            <a:pPr algn="ctr"/>
            <a:r>
              <a:rPr lang="en-US" altLang="zh-CN" sz="1600" b="1" dirty="0">
                <a:solidFill>
                  <a:srgbClr val="FFFFFF"/>
                </a:solidFill>
                <a:latin typeface="微软雅黑" panose="020B0503020204020204" pitchFamily="34" charset="-122"/>
                <a:ea typeface="微软雅黑" panose="020B0503020204020204" pitchFamily="34" charset="-122"/>
                <a:sym typeface="Calibri" panose="020F0502020204030204" pitchFamily="34" charset="0"/>
              </a:rPr>
              <a:t>Two</a:t>
            </a:r>
          </a:p>
        </p:txBody>
      </p:sp>
      <p:pic>
        <p:nvPicPr>
          <p:cNvPr id="20" name="图片 19" descr="timg (1).jpg"/>
          <p:cNvPicPr>
            <a:picLocks noChangeAspect="1"/>
          </p:cNvPicPr>
          <p:nvPr/>
        </p:nvPicPr>
        <p:blipFill>
          <a:blip r:embed="rId3" cstate="print"/>
          <a:stretch>
            <a:fillRect/>
          </a:stretch>
        </p:blipFill>
        <p:spPr>
          <a:xfrm>
            <a:off x="251520" y="1844824"/>
            <a:ext cx="5616624" cy="4032448"/>
          </a:xfrm>
          <a:prstGeom prst="rect">
            <a:avLst/>
          </a:prstGeom>
        </p:spPr>
      </p:pic>
      <p:pic>
        <p:nvPicPr>
          <p:cNvPr id="27" name="图片 26" descr="u=247045487,784931666&amp;fm=23&amp;gp=0.jpg"/>
          <p:cNvPicPr>
            <a:picLocks noChangeAspect="1"/>
          </p:cNvPicPr>
          <p:nvPr/>
        </p:nvPicPr>
        <p:blipFill>
          <a:blip r:embed="rId4" cstate="print"/>
          <a:stretch>
            <a:fillRect/>
          </a:stretch>
        </p:blipFill>
        <p:spPr>
          <a:xfrm>
            <a:off x="5796136" y="2060848"/>
            <a:ext cx="3347864" cy="3816424"/>
          </a:xfrm>
          <a:prstGeom prst="rect">
            <a:avLst/>
          </a:prstGeom>
        </p:spPr>
      </p:pic>
      <p:sp>
        <p:nvSpPr>
          <p:cNvPr id="11" name="标题 1"/>
          <p:cNvSpPr txBox="1">
            <a:spLocks noChangeArrowheads="1"/>
          </p:cNvSpPr>
          <p:nvPr/>
        </p:nvSpPr>
        <p:spPr bwMode="auto">
          <a:xfrm>
            <a:off x="395536" y="692696"/>
            <a:ext cx="8177981" cy="750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r>
              <a:rPr lang="en-US" altLang="zh-CN" sz="3200" dirty="0" smtClean="0">
                <a:solidFill>
                  <a:srgbClr val="C00000"/>
                </a:solidFill>
                <a:latin typeface="微软雅黑" panose="020B0503020204020204" pitchFamily="34" charset="-122"/>
                <a:ea typeface="微软雅黑" panose="020B0503020204020204" pitchFamily="34" charset="-122"/>
              </a:rPr>
              <a:t>3</a:t>
            </a:r>
            <a:r>
              <a:rPr lang="zh-CN" altLang="en-US" sz="3200" dirty="0" smtClean="0">
                <a:solidFill>
                  <a:srgbClr val="C00000"/>
                </a:solidFill>
                <a:latin typeface="微软雅黑" panose="020B0503020204020204" pitchFamily="34" charset="-122"/>
                <a:ea typeface="微软雅黑" panose="020B0503020204020204" pitchFamily="34" charset="-122"/>
              </a:rPr>
              <a:t>、</a:t>
            </a:r>
            <a:r>
              <a:rPr lang="zh-CN" altLang="en-US" sz="3200" dirty="0" smtClean="0">
                <a:solidFill>
                  <a:srgbClr val="C00000"/>
                </a:solidFill>
                <a:latin typeface="微软雅黑" panose="020B0503020204020204" pitchFamily="34" charset="-122"/>
                <a:ea typeface="微软雅黑" panose="020B0503020204020204" pitchFamily="34" charset="-122"/>
              </a:rPr>
              <a:t>实践推进</a:t>
            </a:r>
            <a:r>
              <a:rPr lang="en-US" altLang="zh-CN" sz="3200" dirty="0" smtClean="0">
                <a:solidFill>
                  <a:srgbClr val="C00000"/>
                </a:solidFill>
                <a:latin typeface="微软雅黑" panose="020B0503020204020204" pitchFamily="34" charset="-122"/>
                <a:ea typeface="微软雅黑" panose="020B0503020204020204" pitchFamily="34" charset="-122"/>
              </a:rPr>
              <a:t>—</a:t>
            </a:r>
            <a:r>
              <a:rPr lang="zh-CN" altLang="en-US" sz="3200" dirty="0" smtClean="0">
                <a:solidFill>
                  <a:srgbClr val="C00000"/>
                </a:solidFill>
                <a:latin typeface="微软雅黑" panose="020B0503020204020204" pitchFamily="34" charset="-122"/>
                <a:ea typeface="微软雅黑" panose="020B0503020204020204" pitchFamily="34" charset="-122"/>
              </a:rPr>
              <a:t>邓</a:t>
            </a:r>
            <a:r>
              <a:rPr lang="zh-CN" altLang="en-US" sz="3200" dirty="0" smtClean="0">
                <a:solidFill>
                  <a:srgbClr val="C00000"/>
                </a:solidFill>
                <a:latin typeface="微软雅黑" panose="020B0503020204020204" pitchFamily="34" charset="-122"/>
                <a:ea typeface="微软雅黑" panose="020B0503020204020204" pitchFamily="34" charset="-122"/>
              </a:rPr>
              <a:t>小平南方谈</a:t>
            </a:r>
            <a:r>
              <a:rPr lang="zh-CN" altLang="en-US" sz="3200" dirty="0" smtClean="0">
                <a:solidFill>
                  <a:srgbClr val="C00000"/>
                </a:solidFill>
                <a:latin typeface="微软雅黑" panose="020B0503020204020204" pitchFamily="34" charset="-122"/>
                <a:ea typeface="微软雅黑" panose="020B0503020204020204" pitchFamily="34" charset="-122"/>
              </a:rPr>
              <a:t>话</a:t>
            </a:r>
            <a:endParaRPr lang="zh-CN" altLang="en-US" sz="3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23528" y="620688"/>
            <a:ext cx="8820472" cy="1143000"/>
          </a:xfrm>
          <a:prstGeom prst="rect">
            <a:avLst/>
          </a:prstGeom>
        </p:spPr>
        <p:txBody>
          <a:bodyPr/>
          <a:lstStyle/>
          <a:p>
            <a:pPr eaLnBrk="1" hangingPunct="1"/>
            <a:r>
              <a:rPr lang="zh-CN" altLang="en-US" sz="3200" b="1" dirty="0" smtClean="0">
                <a:latin typeface="华文楷体" panose="02010600040101010101" charset="-122"/>
                <a:ea typeface="华文楷体" panose="02010600040101010101" charset="-122"/>
              </a:rPr>
              <a:t>二</a:t>
            </a:r>
            <a:r>
              <a:rPr lang="zh-CN" altLang="en-US" sz="3200" b="1" dirty="0" smtClean="0">
                <a:latin typeface="华文楷体" panose="02010600040101010101" charset="-122"/>
                <a:ea typeface="华文楷体" panose="02010600040101010101" charset="-122"/>
              </a:rPr>
              <a:t>、</a:t>
            </a:r>
            <a:r>
              <a:rPr lang="zh-CN" altLang="en-US" sz="3200" b="1" dirty="0" smtClean="0">
                <a:latin typeface="华文楷体" panose="02010600040101010101" charset="-122"/>
                <a:ea typeface="华文楷体" panose="02010600040101010101" charset="-122"/>
              </a:rPr>
              <a:t>邓小平南方谈话的重要内容：社会主义本质</a:t>
            </a:r>
            <a:endParaRPr lang="zh-CN" altLang="en-US" sz="3200" b="1" dirty="0">
              <a:latin typeface="华文楷体" panose="02010600040101010101" charset="-122"/>
              <a:ea typeface="华文楷体" panose="02010600040101010101" charset="-122"/>
            </a:endParaRPr>
          </a:p>
        </p:txBody>
      </p:sp>
      <p:sp>
        <p:nvSpPr>
          <p:cNvPr id="16387" name="灯片编号占位符 4"/>
          <p:cNvSpPr txBox="1">
            <a:spLocks noGrp="1" noChangeArrowheads="1"/>
          </p:cNvSpPr>
          <p:nvPr/>
        </p:nvSpPr>
        <p:spPr bwMode="auto">
          <a:xfrm>
            <a:off x="4114800" y="6400800"/>
            <a:ext cx="914400"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r" eaLnBrk="1" hangingPunct="1"/>
            <a:fld id="{D75AA434-CF20-42ED-9860-449FD7D8750C}" type="slidenum">
              <a:rPr lang="zh-CN" altLang="en-US" sz="1200">
                <a:solidFill>
                  <a:schemeClr val="bg1"/>
                </a:solidFill>
                <a:latin typeface="楷体_GB2312" pitchFamily="49" charset="-122"/>
              </a:rPr>
              <a:pPr algn="r" eaLnBrk="1" hangingPunct="1"/>
              <a:t>6</a:t>
            </a:fld>
            <a:endParaRPr lang="zh-CN" altLang="en-US" sz="1200">
              <a:solidFill>
                <a:schemeClr val="bg1"/>
              </a:solidFill>
              <a:latin typeface="楷体_GB2312" pitchFamily="49" charset="-122"/>
            </a:endParaRPr>
          </a:p>
        </p:txBody>
      </p:sp>
      <p:pic>
        <p:nvPicPr>
          <p:cNvPr id="16388" name="图示 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1700808"/>
            <a:ext cx="7997825" cy="425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42938" y="620688"/>
            <a:ext cx="8001000" cy="1752600"/>
            <a:chOff x="384" y="960"/>
            <a:chExt cx="5040" cy="1104"/>
          </a:xfrm>
        </p:grpSpPr>
        <p:sp>
          <p:nvSpPr>
            <p:cNvPr id="138243" name="AutoShape 3"/>
            <p:cNvSpPr>
              <a:spLocks noChangeArrowheads="1"/>
            </p:cNvSpPr>
            <p:nvPr/>
          </p:nvSpPr>
          <p:spPr bwMode="auto">
            <a:xfrm>
              <a:off x="384" y="960"/>
              <a:ext cx="4992" cy="1104"/>
            </a:xfrm>
            <a:prstGeom prst="bevel">
              <a:avLst>
                <a:gd name="adj" fmla="val 741"/>
              </a:avLst>
            </a:prstGeom>
            <a:gradFill rotWithShape="0">
              <a:gsLst>
                <a:gs pos="0">
                  <a:srgbClr val="FFFFCC">
                    <a:gamma/>
                    <a:shade val="76471"/>
                    <a:invGamma/>
                  </a:srgbClr>
                </a:gs>
                <a:gs pos="50000">
                  <a:srgbClr val="FFFFCC"/>
                </a:gs>
                <a:gs pos="100000">
                  <a:srgbClr val="FFFFCC">
                    <a:gamma/>
                    <a:shade val="76471"/>
                    <a:invGamma/>
                  </a:srgbClr>
                </a:gs>
              </a:gsLst>
              <a:lin ang="5400000" scaled="1"/>
            </a:gradFill>
            <a:ln w="6350">
              <a:noFill/>
              <a:miter lim="800000"/>
            </a:ln>
            <a:effectLst>
              <a:outerShdw dist="53882" dir="2700000" algn="ctr" rotWithShape="0">
                <a:schemeClr val="tx1">
                  <a:alpha val="50000"/>
                </a:schemeClr>
              </a:outerShdw>
            </a:effectLst>
          </p:spPr>
          <p:txBody>
            <a:bodyPr anchor="ctr">
              <a:spAutoFit/>
            </a:bodyPr>
            <a:lstStyle/>
            <a:p>
              <a:pPr>
                <a:defRPr/>
              </a:pPr>
              <a:endParaRPr lang="zh-CN" altLang="en-US"/>
            </a:p>
          </p:txBody>
        </p:sp>
        <p:sp>
          <p:nvSpPr>
            <p:cNvPr id="25611" name="Text Box 4" descr="25%"/>
            <p:cNvSpPr txBox="1">
              <a:spLocks noChangeArrowheads="1"/>
            </p:cNvSpPr>
            <p:nvPr/>
          </p:nvSpPr>
          <p:spPr bwMode="auto">
            <a:xfrm>
              <a:off x="480" y="1103"/>
              <a:ext cx="4944" cy="7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lang="zh-CN" altLang="en-US" dirty="0">
                  <a:solidFill>
                    <a:srgbClr val="990000"/>
                  </a:solidFill>
                  <a:latin typeface="方正美黑简体"/>
                  <a:ea typeface="方正美黑简体"/>
                  <a:cs typeface="方正美黑简体"/>
                </a:rPr>
                <a:t> </a:t>
              </a:r>
              <a:r>
                <a:rPr lang="zh-CN" altLang="en-US" sz="3200" b="1" dirty="0">
                  <a:solidFill>
                    <a:schemeClr val="accent2"/>
                  </a:solidFill>
                  <a:latin typeface="黑体" panose="02010609060101010101" pitchFamily="2" charset="-122"/>
                  <a:ea typeface="黑体" panose="02010609060101010101" pitchFamily="2" charset="-122"/>
                </a:rPr>
                <a:t>第一， 说明了社会主义是一个过程，社会主义本质也有一个逐步实现的过程。 </a:t>
              </a:r>
            </a:p>
          </p:txBody>
        </p:sp>
      </p:grpSp>
      <p:sp>
        <p:nvSpPr>
          <p:cNvPr id="25603" name="Oval 9"/>
          <p:cNvSpPr>
            <a:spLocks noChangeArrowheads="1"/>
          </p:cNvSpPr>
          <p:nvPr/>
        </p:nvSpPr>
        <p:spPr bwMode="auto">
          <a:xfrm>
            <a:off x="0" y="4868863"/>
            <a:ext cx="1223963" cy="935037"/>
          </a:xfrm>
          <a:prstGeom prst="ellipse">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ln w="12700" algn="ctr">
            <a:solidFill>
              <a:schemeClr val="accent2"/>
            </a:solidFill>
            <a:round/>
            <a:headEnd type="none" w="sm" len="sm"/>
            <a:tailEnd type="none" w="sm" len="sm"/>
          </a:ln>
        </p:spPr>
        <p:txBody>
          <a:bodyPr wrap="none" anchor="ctr"/>
          <a:lstStyle/>
          <a:p>
            <a:pPr algn="ctr"/>
            <a:r>
              <a:rPr lang="zh-CN" altLang="en-US"/>
              <a:t>解放</a:t>
            </a:r>
          </a:p>
        </p:txBody>
      </p:sp>
      <p:sp>
        <p:nvSpPr>
          <p:cNvPr id="138250" name="Rectangle 10" descr="小平"/>
          <p:cNvSpPr>
            <a:spLocks noChangeArrowheads="1"/>
          </p:cNvSpPr>
          <p:nvPr/>
        </p:nvSpPr>
        <p:spPr bwMode="auto">
          <a:xfrm>
            <a:off x="5943600" y="2835275"/>
            <a:ext cx="3200400" cy="3200400"/>
          </a:xfrm>
          <a:prstGeom prst="rect">
            <a:avLst/>
          </a:prstGeom>
          <a:blipFill dpi="0" rotWithShape="1">
            <a:blip r:embed="rId2" cstate="print"/>
            <a:srcRect/>
            <a:stretch>
              <a:fillRect/>
            </a:stretch>
          </a:blipFill>
          <a:ln w="28575">
            <a:solidFill>
              <a:schemeClr val="bg1"/>
            </a:solidFill>
            <a:miter lim="800000"/>
          </a:ln>
        </p:spPr>
        <p:txBody>
          <a:bodyPr wrap="none" anchor="ctr"/>
          <a:lstStyle/>
          <a:p>
            <a:endParaRPr lang="zh-CN" altLang="en-US"/>
          </a:p>
        </p:txBody>
      </p:sp>
      <p:sp>
        <p:nvSpPr>
          <p:cNvPr id="25605" name="Oval 12"/>
          <p:cNvSpPr>
            <a:spLocks noChangeArrowheads="1"/>
          </p:cNvSpPr>
          <p:nvPr/>
        </p:nvSpPr>
        <p:spPr bwMode="auto">
          <a:xfrm>
            <a:off x="1116013" y="4437063"/>
            <a:ext cx="1223962" cy="935037"/>
          </a:xfrm>
          <a:prstGeom prst="ellipse">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ln w="12700" algn="ctr">
            <a:solidFill>
              <a:schemeClr val="accent2"/>
            </a:solidFill>
            <a:round/>
            <a:headEnd type="none" w="sm" len="sm"/>
            <a:tailEnd type="none" w="sm" len="sm"/>
          </a:ln>
        </p:spPr>
        <p:txBody>
          <a:bodyPr wrap="none" anchor="ctr"/>
          <a:lstStyle/>
          <a:p>
            <a:pPr algn="ctr"/>
            <a:r>
              <a:rPr lang="zh-CN" altLang="en-US"/>
              <a:t>发展</a:t>
            </a:r>
          </a:p>
        </p:txBody>
      </p:sp>
      <p:sp>
        <p:nvSpPr>
          <p:cNvPr id="25606" name="Oval 13"/>
          <p:cNvSpPr>
            <a:spLocks noChangeArrowheads="1"/>
          </p:cNvSpPr>
          <p:nvPr/>
        </p:nvSpPr>
        <p:spPr bwMode="auto">
          <a:xfrm>
            <a:off x="2339975" y="4005263"/>
            <a:ext cx="1223963" cy="935037"/>
          </a:xfrm>
          <a:prstGeom prst="ellipse">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ln w="12700" algn="ctr">
            <a:solidFill>
              <a:schemeClr val="accent2"/>
            </a:solidFill>
            <a:round/>
            <a:headEnd type="none" w="sm" len="sm"/>
            <a:tailEnd type="none" w="sm" len="sm"/>
          </a:ln>
        </p:spPr>
        <p:txBody>
          <a:bodyPr wrap="none" anchor="ctr"/>
          <a:lstStyle/>
          <a:p>
            <a:pPr algn="ctr"/>
            <a:r>
              <a:rPr lang="zh-CN" altLang="en-US"/>
              <a:t>消灭</a:t>
            </a:r>
          </a:p>
        </p:txBody>
      </p:sp>
      <p:sp>
        <p:nvSpPr>
          <p:cNvPr id="25607" name="Oval 14"/>
          <p:cNvSpPr>
            <a:spLocks noChangeArrowheads="1"/>
          </p:cNvSpPr>
          <p:nvPr/>
        </p:nvSpPr>
        <p:spPr bwMode="auto">
          <a:xfrm>
            <a:off x="3492500" y="3500438"/>
            <a:ext cx="1223963" cy="935037"/>
          </a:xfrm>
          <a:prstGeom prst="ellipse">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ln w="12700" algn="ctr">
            <a:solidFill>
              <a:schemeClr val="accent2"/>
            </a:solidFill>
            <a:round/>
            <a:headEnd type="none" w="sm" len="sm"/>
            <a:tailEnd type="none" w="sm" len="sm"/>
          </a:ln>
        </p:spPr>
        <p:txBody>
          <a:bodyPr wrap="none" anchor="ctr"/>
          <a:lstStyle/>
          <a:p>
            <a:pPr algn="ctr"/>
            <a:r>
              <a:rPr lang="zh-CN" altLang="en-US"/>
              <a:t>消除</a:t>
            </a:r>
          </a:p>
        </p:txBody>
      </p:sp>
      <p:sp>
        <p:nvSpPr>
          <p:cNvPr id="25608" name="Oval 15"/>
          <p:cNvSpPr>
            <a:spLocks noChangeArrowheads="1"/>
          </p:cNvSpPr>
          <p:nvPr/>
        </p:nvSpPr>
        <p:spPr bwMode="auto">
          <a:xfrm>
            <a:off x="4643438" y="3141663"/>
            <a:ext cx="1223962" cy="935037"/>
          </a:xfrm>
          <a:prstGeom prst="ellipse">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ln w="12700" algn="ctr">
            <a:solidFill>
              <a:schemeClr val="accent2"/>
            </a:solidFill>
            <a:round/>
            <a:headEnd type="none" w="sm" len="sm"/>
            <a:tailEnd type="none" w="sm" len="sm"/>
          </a:ln>
        </p:spPr>
        <p:txBody>
          <a:bodyPr wrap="none" anchor="ctr"/>
          <a:lstStyle/>
          <a:p>
            <a:pPr algn="ctr"/>
            <a:r>
              <a:rPr lang="zh-CN" altLang="en-US"/>
              <a:t>达到</a:t>
            </a:r>
          </a:p>
        </p:txBody>
      </p:sp>
      <p:sp>
        <p:nvSpPr>
          <p:cNvPr id="25609" name="AutoShape 16"/>
          <p:cNvSpPr>
            <a:spLocks noChangeArrowheads="1"/>
          </p:cNvSpPr>
          <p:nvPr/>
        </p:nvSpPr>
        <p:spPr bwMode="auto">
          <a:xfrm rot="-1846190">
            <a:off x="1331913" y="4941888"/>
            <a:ext cx="4968875" cy="1009650"/>
          </a:xfrm>
          <a:prstGeom prst="curvedUpArrow">
            <a:avLst>
              <a:gd name="adj1" fmla="val 98428"/>
              <a:gd name="adj2" fmla="val 196855"/>
              <a:gd name="adj3" fmla="val 33333"/>
            </a:avLst>
          </a:prstGeom>
          <a:solidFill>
            <a:srgbClr val="0070C0"/>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 presetClass="entr" presetSubtype="10" fill="hold" grpId="0" nodeType="afterEffect">
                                  <p:stCondLst>
                                    <p:cond delay="0"/>
                                  </p:stCondLst>
                                  <p:childTnLst>
                                    <p:set>
                                      <p:cBhvr>
                                        <p:cTn id="11" dur="1" fill="hold">
                                          <p:stCondLst>
                                            <p:cond delay="0"/>
                                          </p:stCondLst>
                                        </p:cTn>
                                        <p:tgtEl>
                                          <p:spTgt spid="138250"/>
                                        </p:tgtEl>
                                        <p:attrNameLst>
                                          <p:attrName>style.visibility</p:attrName>
                                        </p:attrNameLst>
                                      </p:cBhvr>
                                      <p:to>
                                        <p:strVal val="visible"/>
                                      </p:to>
                                    </p:set>
                                    <p:animEffect transition="in" filter="checkerboard(across)">
                                      <p:cBhvr>
                                        <p:cTn id="12" dur="500"/>
                                        <p:tgtEl>
                                          <p:spTgt spid="138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内容占位符 1"/>
          <p:cNvPicPr>
            <a:picLocks noGrp="1" noChangeArrowheads="1"/>
          </p:cNvPicPr>
          <p:nvPr>
            <p:ph idx="4294967295"/>
          </p:nvPr>
        </p:nvPicPr>
        <p:blipFill>
          <a:blip r:embed="rId2" cstate="print">
            <a:extLst>
              <a:ext uri="{28A0092B-C50C-407E-A947-70E740481C1C}">
                <a14:useLocalDpi xmlns:a14="http://schemas.microsoft.com/office/drawing/2010/main" xmlns="" val="0"/>
              </a:ext>
            </a:extLst>
          </a:blip>
          <a:srcRect/>
          <a:stretch>
            <a:fillRect/>
          </a:stretch>
        </p:blipFill>
        <p:spPr>
          <a:xfrm>
            <a:off x="676275" y="1371600"/>
            <a:ext cx="7937500" cy="4687888"/>
          </a:xfrm>
          <a:prstGeom prst="rect">
            <a:avLst/>
          </a:prstGeom>
        </p:spPr>
      </p:pic>
      <p:sp>
        <p:nvSpPr>
          <p:cNvPr id="17411" name="灯片编号占位符 4"/>
          <p:cNvSpPr txBox="1">
            <a:spLocks noGrp="1" noChangeArrowheads="1"/>
          </p:cNvSpPr>
          <p:nvPr/>
        </p:nvSpPr>
        <p:spPr bwMode="auto">
          <a:xfrm>
            <a:off x="4114800" y="6400800"/>
            <a:ext cx="914400"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r" eaLnBrk="1" hangingPunct="1"/>
            <a:fld id="{BD97FB82-6DAA-40AE-B13C-AA74DA846B93}" type="slidenum">
              <a:rPr lang="zh-CN" altLang="en-US" sz="1200">
                <a:solidFill>
                  <a:schemeClr val="bg1"/>
                </a:solidFill>
                <a:latin typeface="楷体_GB2312" pitchFamily="49" charset="-122"/>
              </a:rPr>
              <a:pPr algn="r" eaLnBrk="1" hangingPunct="1"/>
              <a:t>8</a:t>
            </a:fld>
            <a:endParaRPr lang="zh-CN" altLang="en-US" sz="1200">
              <a:solidFill>
                <a:schemeClr val="bg1"/>
              </a:solidFill>
              <a:latin typeface="楷体_GB2312" pitchFamily="49" charset="-122"/>
            </a:endParaRPr>
          </a:p>
        </p:txBody>
      </p:sp>
    </p:spTree>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384175" y="404813"/>
            <a:ext cx="7427913" cy="1143000"/>
          </a:xfrm>
          <a:prstGeom prst="rect">
            <a:avLst/>
          </a:prstGeom>
        </p:spPr>
        <p:txBody>
          <a:bodyPr/>
          <a:lstStyle/>
          <a:p>
            <a:pPr eaLnBrk="1" hangingPunct="1"/>
            <a:r>
              <a:rPr lang="zh-CN" altLang="zh-CN"/>
              <a:t/>
            </a:r>
            <a:br>
              <a:rPr lang="zh-CN" altLang="zh-CN"/>
            </a:br>
            <a:endParaRPr lang="zh-CN" altLang="zh-CN">
              <a:solidFill>
                <a:srgbClr val="0070C0"/>
              </a:solidFill>
            </a:endParaRPr>
          </a:p>
        </p:txBody>
      </p:sp>
      <p:pic>
        <p:nvPicPr>
          <p:cNvPr id="18435" name="内容占位符 1"/>
          <p:cNvPicPr>
            <a:picLocks noGrp="1" noChangeArrowheads="1"/>
          </p:cNvPicPr>
          <p:nvPr>
            <p:ph idx="4294967295"/>
          </p:nvPr>
        </p:nvPicPr>
        <p:blipFill>
          <a:blip r:embed="rId2" cstate="print">
            <a:extLst>
              <a:ext uri="{28A0092B-C50C-407E-A947-70E740481C1C}">
                <a14:useLocalDpi xmlns:a14="http://schemas.microsoft.com/office/drawing/2010/main" xmlns="" val="0"/>
              </a:ext>
            </a:extLst>
          </a:blip>
          <a:srcRect/>
          <a:stretch>
            <a:fillRect/>
          </a:stretch>
        </p:blipFill>
        <p:spPr>
          <a:xfrm>
            <a:off x="633413" y="993775"/>
            <a:ext cx="8328025" cy="4565650"/>
          </a:xfrm>
          <a:prstGeom prst="rect">
            <a:avLst/>
          </a:prstGeom>
        </p:spPr>
      </p:pic>
      <p:sp>
        <p:nvSpPr>
          <p:cNvPr id="18436" name="灯片编号占位符 4"/>
          <p:cNvSpPr txBox="1">
            <a:spLocks noGrp="1" noChangeArrowheads="1"/>
          </p:cNvSpPr>
          <p:nvPr/>
        </p:nvSpPr>
        <p:spPr bwMode="auto">
          <a:xfrm>
            <a:off x="4114800" y="6400800"/>
            <a:ext cx="914400"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_GB2312" pitchFamily="49" charset="-122"/>
              </a:defRPr>
            </a:lvl9pPr>
          </a:lstStyle>
          <a:p>
            <a:pPr algn="r" eaLnBrk="1" hangingPunct="1"/>
            <a:fld id="{001AD3D0-61FB-4522-A246-05C8C9390F53}" type="slidenum">
              <a:rPr lang="zh-CN" altLang="en-US" sz="1200">
                <a:solidFill>
                  <a:schemeClr val="bg1"/>
                </a:solidFill>
                <a:latin typeface="楷体_GB2312" pitchFamily="49" charset="-122"/>
              </a:rPr>
              <a:pPr algn="r" eaLnBrk="1" hangingPunct="1"/>
              <a:t>9</a:t>
            </a:fld>
            <a:endParaRPr lang="zh-CN" altLang="en-US" sz="1200">
              <a:solidFill>
                <a:schemeClr val="bg1"/>
              </a:solidFill>
              <a:latin typeface="楷体_GB2312" pitchFamily="49" charset="-122"/>
            </a:endParaRPr>
          </a:p>
        </p:txBody>
      </p:sp>
    </p:spTree>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33_Office 主题">
  <a:themeElements>
    <a:clrScheme name="3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2398</Words>
  <Application>Microsoft Office PowerPoint</Application>
  <PresentationFormat>全屏显示(4:3)</PresentationFormat>
  <Paragraphs>130</Paragraphs>
  <Slides>33</Slides>
  <Notes>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33_Office 主题</vt:lpstr>
      <vt:lpstr>幻灯片 1</vt:lpstr>
      <vt:lpstr>幻灯片 2</vt:lpstr>
      <vt:lpstr>幻灯片 3</vt:lpstr>
      <vt:lpstr>幻灯片 4</vt:lpstr>
      <vt:lpstr>幻灯片 5</vt:lpstr>
      <vt:lpstr>二、邓小平南方谈话的重要内容：社会主义本质</vt:lpstr>
      <vt:lpstr>幻灯片 7</vt:lpstr>
      <vt:lpstr>幻灯片 8</vt:lpstr>
      <vt:lpstr> </vt:lpstr>
      <vt:lpstr>幻灯片 10</vt:lpstr>
      <vt:lpstr>三、社会主义本质理论的重要意义</vt:lpstr>
      <vt:lpstr>第二讲  社会主义的根本任务</vt:lpstr>
      <vt:lpstr>幻灯片 13</vt:lpstr>
      <vt:lpstr>二、根本任务：大力发展科学技术</vt:lpstr>
      <vt:lpstr>幻灯片 15</vt:lpstr>
      <vt:lpstr>三、坚持科学发展</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全面建成小康社会的六大原则</vt:lpstr>
      <vt:lpstr>全面建成小康社会的六大原则</vt:lpstr>
      <vt:lpstr>四、中国梦的实现途径</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232</cp:revision>
  <dcterms:created xsi:type="dcterms:W3CDTF">2015-05-02T19:45:00Z</dcterms:created>
  <dcterms:modified xsi:type="dcterms:W3CDTF">2017-06-10T03:15:33Z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