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8"/>
  </p:notesMasterIdLst>
  <p:handoutMasterIdLst>
    <p:handoutMasterId r:id="rId48"/>
  </p:handoutMasterIdLst>
  <p:sldIdLst>
    <p:sldId id="867" r:id="rId4"/>
    <p:sldId id="904" r:id="rId5"/>
    <p:sldId id="905" r:id="rId6"/>
    <p:sldId id="906" r:id="rId7"/>
    <p:sldId id="907" r:id="rId9"/>
    <p:sldId id="908" r:id="rId10"/>
    <p:sldId id="868" r:id="rId11"/>
    <p:sldId id="869" r:id="rId12"/>
    <p:sldId id="870" r:id="rId13"/>
    <p:sldId id="871" r:id="rId14"/>
    <p:sldId id="872" r:id="rId15"/>
    <p:sldId id="873" r:id="rId16"/>
    <p:sldId id="874" r:id="rId17"/>
    <p:sldId id="875" r:id="rId18"/>
    <p:sldId id="876" r:id="rId19"/>
    <p:sldId id="877" r:id="rId20"/>
    <p:sldId id="878" r:id="rId21"/>
    <p:sldId id="879" r:id="rId22"/>
    <p:sldId id="880" r:id="rId23"/>
    <p:sldId id="881" r:id="rId24"/>
    <p:sldId id="882" r:id="rId25"/>
    <p:sldId id="883" r:id="rId26"/>
    <p:sldId id="884" r:id="rId27"/>
    <p:sldId id="885" r:id="rId28"/>
    <p:sldId id="886" r:id="rId29"/>
    <p:sldId id="887" r:id="rId30"/>
    <p:sldId id="888" r:id="rId31"/>
    <p:sldId id="889" r:id="rId32"/>
    <p:sldId id="890" r:id="rId33"/>
    <p:sldId id="891" r:id="rId34"/>
    <p:sldId id="892" r:id="rId35"/>
    <p:sldId id="893" r:id="rId36"/>
    <p:sldId id="894" r:id="rId37"/>
    <p:sldId id="895" r:id="rId38"/>
    <p:sldId id="896" r:id="rId39"/>
    <p:sldId id="897" r:id="rId40"/>
    <p:sldId id="898" r:id="rId41"/>
    <p:sldId id="899" r:id="rId42"/>
    <p:sldId id="900" r:id="rId43"/>
    <p:sldId id="901" r:id="rId44"/>
    <p:sldId id="902" r:id="rId45"/>
    <p:sldId id="903" r:id="rId46"/>
    <p:sldId id="909" r:id="rId47"/>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showGuides="1">
      <p:cViewPr varScale="1">
        <p:scale>
          <a:sx n="62" d="100"/>
          <a:sy n="62" d="100"/>
        </p:scale>
        <p:origin x="-1368" y="-64"/>
      </p:cViewPr>
      <p:guideLst>
        <p:guide orient="horz" pos="2170"/>
        <p:guide pos="2880"/>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6562" name="Rectangle 2"/>
          <p:cNvSpPr/>
          <p:nvPr>
            <p:ph type="sldImg" idx="2"/>
          </p:nvPr>
        </p:nvSpPr>
        <p:spPr>
          <a:xfrm>
            <a:off x="1050925" y="754063"/>
            <a:ext cx="4572000" cy="3294062"/>
          </a:xfrm>
          <a:prstGeom prst="rect">
            <a:avLst/>
          </a:prstGeom>
          <a:noFill/>
          <a:ln w="9525">
            <a:noFill/>
          </a:ln>
        </p:spPr>
      </p:sp>
      <p:sp>
        <p:nvSpPr>
          <p:cNvPr id="4099" name="Rectangle 3"/>
          <p:cNvSpPr>
            <a:spLocks noChangeArrowheads="1"/>
          </p:cNvSpPr>
          <p:nvPr>
            <p:ph type="body" sz="quarter" idx="3"/>
          </p:nvPr>
        </p:nvSpPr>
        <p:spPr bwMode="auto">
          <a:xfrm>
            <a:off x="538163" y="4387850"/>
            <a:ext cx="5780088"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pPr lvl="0"/>
            <a:r>
              <a:rPr lang="zh-CN" altLang="zh-CN" dirty="0"/>
              <a:t>单击此处编辑母版文本样式
第二级
第三级
第四级
第五级</a:t>
            </a:r>
            <a:endParaRPr lang="zh-CN" altLang="zh-CN" dirty="0"/>
          </a:p>
        </p:txBody>
      </p:sp>
      <p:sp>
        <p:nvSpPr>
          <p:cNvPr id="4100" name="Rectangle 4"/>
          <p:cNvSpPr>
            <a:spLocks noChangeArrowheads="1"/>
          </p:cNvSpPr>
          <p:nvPr>
            <p:ph type="hdr" sz="quarter"/>
          </p:nvPr>
        </p:nvSpPr>
        <p:spPr bwMode="auto">
          <a:xfrm>
            <a:off x="0" y="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1" name="Rectangle 5"/>
          <p:cNvSpPr>
            <a:spLocks noChangeArrowheads="1"/>
          </p:cNvSpPr>
          <p:nvPr>
            <p:ph type="dt" idx="1"/>
          </p:nvPr>
        </p:nvSpPr>
        <p:spPr bwMode="auto">
          <a:xfrm>
            <a:off x="3883025" y="0"/>
            <a:ext cx="29749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2" name="Rectangle 6"/>
          <p:cNvSpPr>
            <a:spLocks noChangeArrowheads="1"/>
          </p:cNvSpPr>
          <p:nvPr>
            <p:ph type="ftr" sz="quarter" idx="4"/>
          </p:nvPr>
        </p:nvSpPr>
        <p:spPr bwMode="auto">
          <a:xfrm>
            <a:off x="0" y="868680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3" name="Rectangle 7"/>
          <p:cNvSpPr>
            <a:spLocks noChangeArrowheads="1"/>
          </p:cNvSpPr>
          <p:nvPr>
            <p:ph type="sldNum" sz="quarter" idx="5"/>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http://mt.sohu.com/it/d20170520/142199129_354899.shtml</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3074" name="Picture 2" descr="5副本"/>
          <p:cNvPicPr>
            <a:picLocks noChangeAspect="1"/>
          </p:cNvPicPr>
          <p:nvPr/>
        </p:nvPicPr>
        <p:blipFill>
          <a:blip r:embed="rId3"/>
          <a:stretch>
            <a:fillRect/>
          </a:stretch>
        </p:blipFill>
        <p:spPr>
          <a:xfrm>
            <a:off x="0" y="0"/>
            <a:ext cx="9144000" cy="6858000"/>
          </a:xfrm>
          <a:prstGeom prst="rect">
            <a:avLst/>
          </a:prstGeom>
          <a:noFill/>
          <a:ln w="9525">
            <a:noFill/>
          </a:ln>
        </p:spPr>
      </p:pic>
      <p:sp>
        <p:nvSpPr>
          <p:cNvPr id="3075" name="Rectangle 3"/>
          <p:cNvSpPr>
            <a:spLocks noGrp="1" noChangeArrowheads="1"/>
          </p:cNvSpPr>
          <p:nvPr>
            <p:ph type="ctrTitle"/>
          </p:nvPr>
        </p:nvSpPr>
        <p:spPr>
          <a:xfrm>
            <a:off x="684213" y="3357563"/>
            <a:ext cx="7772400" cy="1254125"/>
          </a:xfrm>
        </p:spPr>
        <p:txBody>
          <a:bodyPr/>
          <a:lstStyle>
            <a:lvl1pPr>
              <a:defRPr/>
            </a:lvl1pPr>
          </a:lstStyle>
          <a:p>
            <a:pPr lvl="0"/>
            <a:r>
              <a:rPr lang="zh-CN" altLang="zh-CN" noProof="0" smtClean="0"/>
              <a:t>单击此处编辑母版标题样式</a:t>
            </a:r>
            <a:endParaRPr lang="zh-CN" altLang="zh-CN" noProof="0" smtClean="0"/>
          </a:p>
        </p:txBody>
      </p:sp>
      <p:sp>
        <p:nvSpPr>
          <p:cNvPr id="3076" name="Rectangle 4"/>
          <p:cNvSpPr>
            <a:spLocks noGrp="1" noChangeArrowheads="1"/>
          </p:cNvSpPr>
          <p:nvPr>
            <p:ph type="subTitle" idx="1"/>
          </p:nvPr>
        </p:nvSpPr>
        <p:spPr>
          <a:xfrm>
            <a:off x="1371600" y="4654550"/>
            <a:ext cx="6400800" cy="985838"/>
          </a:xfrm>
        </p:spPr>
        <p:txBody>
          <a:bodyPr/>
          <a:lstStyle>
            <a:lvl1pPr marL="0" indent="0" algn="ctr">
              <a:buFontTx/>
              <a:buNone/>
              <a:defRPr/>
            </a:lvl1pPr>
          </a:lstStyle>
          <a:p>
            <a:pPr lvl="0"/>
            <a:r>
              <a:rPr lang="zh-CN" altLang="zh-CN" noProof="0" smtClean="0"/>
              <a:t>单击此处编辑母版副标题样式</a:t>
            </a:r>
            <a:endParaRPr lang="zh-CN" altLang="zh-CN" noProof="0" smtClean="0"/>
          </a:p>
        </p:txBody>
      </p:sp>
      <p:sp>
        <p:nvSpPr>
          <p:cNvPr id="8"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0" smtClean="0">
              <a:solidFill>
                <a:schemeClr val="tx1"/>
              </a:solidFill>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0" smtClean="0">
              <a:solidFill>
                <a:schemeClr val="tx1"/>
              </a:solidFill>
              <a:latin typeface="Arial" panose="020B0604020202020204" pitchFamily="34" charset="0"/>
              <a:ea typeface="宋体" panose="02010600030101010101" pitchFamily="2" charset="-122"/>
              <a:cs typeface="+mn-cs"/>
            </a:endParaRPr>
          </a:p>
        </p:txBody>
      </p:sp>
      <p:sp>
        <p:nvSpPr>
          <p:cNvPr id="10"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eaLnBrk="1" hangingPunct="1"/>
            <a:fld id="{9A0DB2DC-4C9A-4742-B13C-FB6460FD3503}" type="slidenum">
              <a:rPr lang="zh-CN" altLang="zh-CN" dirty="0"/>
            </a:fld>
            <a:endParaRPr lang="zh-CN"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2875"/>
            <a:ext cx="4038600" cy="4714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412875"/>
            <a:ext cx="4038600" cy="4714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620713"/>
            <a:ext cx="2058988" cy="55070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20713"/>
            <a:ext cx="6029325" cy="55070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p:txBody>
          <a:bodyPr/>
          <a:lstStyle/>
          <a:p>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286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286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p>
        </p:txBody>
      </p:sp>
      <p:sp>
        <p:nvSpPr>
          <p:cNvPr id="8" name="页脚占位符 7"/>
          <p:cNvSpPr>
            <a:spLocks noGrp="1"/>
          </p:cNvSpPr>
          <p:nvPr>
            <p:ph type="ftr" sz="quarter" idx="11"/>
          </p:nvPr>
        </p:nvSpPr>
        <p:spPr/>
        <p:txBody>
          <a:bodyPr/>
          <a:lstStyle/>
          <a:p>
            <a:pPr lvl="0"/>
            <a:endParaRPr lang="zh-CN" dirty="0"/>
          </a:p>
        </p:txBody>
      </p:sp>
      <p:sp>
        <p:nvSpPr>
          <p:cNvPr id="9" name="灯片编号占位符 8"/>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联机映像占位符 3"/>
          <p:cNvSpPr>
            <a:spLocks noGrp="1"/>
          </p:cNvSpPr>
          <p:nvPr>
            <p:ph type="clipArt" sz="half" idx="2"/>
          </p:nvPr>
        </p:nvSpPr>
        <p:spPr>
          <a:xfrm>
            <a:off x="4629150" y="1825625"/>
            <a:ext cx="3886200" cy="4351338"/>
          </a:xfrm>
        </p:spPr>
        <p:txBody>
          <a:bodyPr/>
          <a:lstStyle/>
          <a:p>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image" Target="../media/image3.jpeg"/><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zh-CN" dirty="0"/>
              <a:t>单击此处编辑母版标题样式</a:t>
            </a:r>
            <a:endParaRPr lang="zh-CN" altLang="zh-CN" dirty="0"/>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pPr lvl="0" algn="r" eaLnBrk="1" hangingPunct="1"/>
            <a:fld id="{9A0DB2DC-4C9A-4742-B13C-FB6460FD3503}" type="slidenum">
              <a:rPr lang="zh-CN" altLang="en-US" sz="1400" dirty="0"/>
            </a:fld>
            <a:endParaRPr lang="zh-CN" altLang="en-US" sz="14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6"/>
          <a:stretch>
            <a:fillRect/>
          </a:stretch>
        </a:blipFill>
        <a:effectLst/>
      </p:bgPr>
    </p:bg>
    <p:spTree>
      <p:nvGrpSpPr>
        <p:cNvPr id="1" name=""/>
        <p:cNvGrpSpPr/>
        <p:nvPr/>
      </p:nvGrpSpPr>
      <p:grpSpPr/>
      <p:sp>
        <p:nvSpPr>
          <p:cNvPr id="2050" name="Rectangle 2"/>
          <p:cNvSpPr>
            <a:spLocks noGrp="1"/>
          </p:cNvSpPr>
          <p:nvPr>
            <p:ph type="title"/>
          </p:nvPr>
        </p:nvSpPr>
        <p:spPr>
          <a:xfrm>
            <a:off x="468313" y="620713"/>
            <a:ext cx="8229600" cy="720725"/>
          </a:xfrm>
          <a:prstGeom prst="rect">
            <a:avLst/>
          </a:prstGeom>
          <a:noFill/>
          <a:ln w="9525">
            <a:noFill/>
          </a:ln>
        </p:spPr>
        <p:txBody>
          <a:bodyPr anchor="ctr"/>
          <a:p>
            <a:pPr lvl="0"/>
            <a:r>
              <a:rPr lang="zh-CN" altLang="zh-CN" dirty="0"/>
              <a:t>单击此处编辑母版标题样式</a:t>
            </a:r>
            <a:endParaRPr lang="zh-CN" altLang="zh-CN" dirty="0"/>
          </a:p>
        </p:txBody>
      </p:sp>
      <p:sp>
        <p:nvSpPr>
          <p:cNvPr id="2051" name="Rectangle 3"/>
          <p:cNvSpPr>
            <a:spLocks noGrp="1"/>
          </p:cNvSpPr>
          <p:nvPr>
            <p:ph type="body" idx="1"/>
          </p:nvPr>
        </p:nvSpPr>
        <p:spPr>
          <a:xfrm>
            <a:off x="457200" y="1412875"/>
            <a:ext cx="8229600" cy="4714875"/>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205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rtl="0" fontAlgn="base">
        <a:spcBef>
          <a:spcPct val="0"/>
        </a:spcBef>
        <a:spcAft>
          <a:spcPct val="0"/>
        </a:spcAft>
        <a:defRPr sz="4000">
          <a:solidFill>
            <a:schemeClr val="tx2"/>
          </a:solidFill>
          <a:latin typeface="+mj-lt"/>
          <a:ea typeface="+mj-ea"/>
          <a:cs typeface="+mj-cs"/>
        </a:defRPr>
      </a:lvl1pPr>
      <a:lvl2pPr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2pPr>
      <a:lvl3pPr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3pPr>
      <a:lvl4pPr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4pPr>
      <a:lvl5pPr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9pPr>
    </p:titleStyle>
    <p:body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标题 87041"/>
          <p:cNvSpPr>
            <a:spLocks noGrp="1"/>
          </p:cNvSpPr>
          <p:nvPr>
            <p:ph type="title"/>
          </p:nvPr>
        </p:nvSpPr>
        <p:spPr/>
        <p:txBody>
          <a:bodyPr anchor="ctr"/>
          <a:p>
            <a:r>
              <a:rPr lang="zh-CN" altLang="en-US" dirty="0"/>
              <a:t>补充 高级加密标准</a:t>
            </a:r>
            <a:r>
              <a:rPr lang="en-US" altLang="zh-CN" dirty="0"/>
              <a:t>(</a:t>
            </a:r>
            <a:r>
              <a:rPr lang="en-US" altLang="zh-CN"/>
              <a:t>AES)</a:t>
            </a:r>
            <a:endParaRPr lang="en-US" altLang="zh-CN"/>
          </a:p>
        </p:txBody>
      </p:sp>
      <p:sp>
        <p:nvSpPr>
          <p:cNvPr id="87043" name="文本占位符 87042"/>
          <p:cNvSpPr>
            <a:spLocks noGrp="1"/>
          </p:cNvSpPr>
          <p:nvPr>
            <p:ph type="body" idx="1"/>
          </p:nvPr>
        </p:nvSpPr>
        <p:spPr/>
        <p:txBody>
          <a:bodyPr/>
          <a:p>
            <a:r>
              <a:rPr lang="en-US" altLang="zh-CN" sz="2800" b="1" dirty="0"/>
              <a:t>AES</a:t>
            </a:r>
            <a:r>
              <a:rPr lang="zh-CN" altLang="en-US" sz="2800" b="1" dirty="0"/>
              <a:t>的起源</a:t>
            </a:r>
            <a:endParaRPr lang="zh-CN" altLang="en-US" sz="2800" b="1" dirty="0"/>
          </a:p>
          <a:p>
            <a:r>
              <a:rPr lang="en-US" altLang="zh-CN" b="1" dirty="0"/>
              <a:t>AES</a:t>
            </a:r>
            <a:r>
              <a:rPr lang="zh-CN" altLang="en-US" b="1" dirty="0"/>
              <a:t>的设计原则</a:t>
            </a:r>
            <a:endParaRPr lang="zh-CN" altLang="en-US" sz="2800" b="1" dirty="0"/>
          </a:p>
          <a:p>
            <a:r>
              <a:rPr lang="en-US" altLang="zh-CN" sz="2800" b="1" dirty="0"/>
              <a:t>AES</a:t>
            </a:r>
            <a:r>
              <a:rPr lang="zh-CN" altLang="en-US" sz="2800" b="1" dirty="0"/>
              <a:t>算法描述</a:t>
            </a:r>
            <a:endParaRPr lang="zh-CN" altLang="en-US" sz="2800" b="1" dirty="0"/>
          </a:p>
          <a:p>
            <a:endParaRPr lang="zh-CN" altLang="en-US" sz="2800" b="1" dirty="0"/>
          </a:p>
          <a:p>
            <a:endParaRPr lang="zh-CN" altLang="en-US" sz="2800" b="1" dirty="0"/>
          </a:p>
          <a:p>
            <a:endParaRPr lang="zh-CN" altLang="en-US" sz="2800" b="1" dirty="0"/>
          </a:p>
          <a:p>
            <a:pPr marL="0" indent="0">
              <a:buNone/>
            </a:pPr>
            <a:r>
              <a:rPr lang="zh-CN" altLang="en-US" sz="2800" b="1" dirty="0"/>
              <a:t>                                            </a:t>
            </a:r>
            <a:r>
              <a:rPr lang="en-US" altLang="zh-CN" sz="2800" b="1" dirty="0"/>
              <a:t>20170527 </a:t>
            </a:r>
            <a:r>
              <a:rPr lang="zh-CN" altLang="en-US" sz="2800" b="1" dirty="0"/>
              <a:t>星期六</a:t>
            </a:r>
            <a:endParaRPr lang="zh-CN" altLang="en-US"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标题 88065"/>
          <p:cNvSpPr>
            <a:spLocks noGrp="1"/>
          </p:cNvSpPr>
          <p:nvPr>
            <p:ph type="title"/>
          </p:nvPr>
        </p:nvSpPr>
        <p:spPr>
          <a:xfrm>
            <a:off x="533400" y="0"/>
            <a:ext cx="8229600" cy="838200"/>
          </a:xfrm>
        </p:spPr>
        <p:txBody>
          <a:bodyPr anchor="ctr"/>
          <a:p>
            <a:r>
              <a:rPr lang="en-US" altLang="zh-CN" sz="3600" b="1">
                <a:solidFill>
                  <a:srgbClr val="3333FF"/>
                </a:solidFill>
              </a:rPr>
              <a:t>3. </a:t>
            </a:r>
            <a:r>
              <a:rPr lang="en-US" altLang="zh-CN" sz="3600" b="1"/>
              <a:t> </a:t>
            </a:r>
            <a:r>
              <a:rPr lang="en-US" altLang="zh-CN" sz="3600" b="1">
                <a:solidFill>
                  <a:srgbClr val="3333FF"/>
                </a:solidFill>
              </a:rPr>
              <a:t>AES</a:t>
            </a:r>
            <a:r>
              <a:rPr lang="en-US" altLang="zh-CN" sz="3600" b="1"/>
              <a:t> </a:t>
            </a:r>
            <a:r>
              <a:rPr lang="zh-CN" altLang="en-US" sz="3600" b="1" dirty="0">
                <a:solidFill>
                  <a:srgbClr val="3333FF"/>
                </a:solidFill>
              </a:rPr>
              <a:t>算法的一般描述</a:t>
            </a:r>
            <a:endParaRPr lang="zh-CN" altLang="en-US" sz="3600" b="1">
              <a:solidFill>
                <a:srgbClr val="3333FF"/>
              </a:solidFill>
            </a:endParaRPr>
          </a:p>
        </p:txBody>
      </p:sp>
      <p:pic>
        <p:nvPicPr>
          <p:cNvPr id="88068" name="文本占位符 88067"/>
          <p:cNvPicPr>
            <a:picLocks noGrp="1" noChangeAspect="1"/>
          </p:cNvPicPr>
          <p:nvPr>
            <p:ph type="body" idx="1"/>
          </p:nvPr>
        </p:nvPicPr>
        <p:blipFill>
          <a:blip r:embed="rId1"/>
          <a:stretch>
            <a:fillRect/>
          </a:stretch>
        </p:blipFill>
        <p:spPr>
          <a:xfrm>
            <a:off x="914400" y="820738"/>
            <a:ext cx="7162800" cy="6037262"/>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63" name="文本框 19462"/>
          <p:cNvSpPr txBox="1"/>
          <p:nvPr/>
        </p:nvSpPr>
        <p:spPr>
          <a:xfrm>
            <a:off x="1908175" y="692150"/>
            <a:ext cx="5616575" cy="519113"/>
          </a:xfrm>
          <a:prstGeom prst="rect">
            <a:avLst/>
          </a:prstGeom>
          <a:noFill/>
          <a:ln w="9525">
            <a:noFill/>
          </a:ln>
        </p:spPr>
        <p:txBody>
          <a:bodyPr>
            <a:spAutoFit/>
          </a:bodyPr>
          <a:p>
            <a:pPr algn="ctr"/>
            <a:r>
              <a:rPr lang="en-US" altLang="zh-CN" sz="2800" err="1">
                <a:solidFill>
                  <a:srgbClr val="6600FF"/>
                </a:solidFill>
                <a:latin typeface="Arial" panose="020B0604020202020204" pitchFamily="34" charset="0"/>
                <a:ea typeface="宋体" panose="02010600030101010101" pitchFamily="2" charset="-122"/>
              </a:rPr>
              <a:t>Rijndael  </a:t>
            </a:r>
            <a:r>
              <a:rPr lang="en-US" altLang="zh-CN" sz="2800" dirty="0">
                <a:solidFill>
                  <a:srgbClr val="6600FF"/>
                </a:solidFill>
                <a:latin typeface="Arial" panose="020B0604020202020204" pitchFamily="34" charset="0"/>
                <a:ea typeface="宋体" panose="02010600030101010101" pitchFamily="2" charset="-122"/>
              </a:rPr>
              <a:t>Round</a:t>
            </a:r>
            <a:r>
              <a:rPr lang="zh-CN" altLang="en-US" sz="2800" dirty="0">
                <a:solidFill>
                  <a:srgbClr val="6600FF"/>
                </a:solidFill>
                <a:latin typeface="Arial" panose="020B0604020202020204" pitchFamily="34" charset="0"/>
                <a:ea typeface="宋体" panose="02010600030101010101" pitchFamily="2" charset="-122"/>
              </a:rPr>
              <a:t>的构成</a:t>
            </a:r>
            <a:endParaRPr lang="zh-CN" altLang="en-US" sz="2800" b="0" dirty="0">
              <a:latin typeface="Arial" panose="020B0604020202020204" pitchFamily="34" charset="0"/>
              <a:ea typeface="宋体" panose="02010600030101010101" pitchFamily="2" charset="-122"/>
            </a:endParaRPr>
          </a:p>
        </p:txBody>
      </p:sp>
      <p:sp>
        <p:nvSpPr>
          <p:cNvPr id="19464" name="矩形 19463"/>
          <p:cNvSpPr/>
          <p:nvPr/>
        </p:nvSpPr>
        <p:spPr>
          <a:xfrm>
            <a:off x="971550" y="2276475"/>
            <a:ext cx="2879725" cy="504825"/>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pPr algn="ctr"/>
            <a:r>
              <a:rPr lang="en-US" altLang="zh-CN" sz="2400" err="1">
                <a:latin typeface="Arial" panose="020B0604020202020204" pitchFamily="34" charset="0"/>
                <a:ea typeface="宋体" panose="02010600030101010101" pitchFamily="2" charset="-122"/>
              </a:rPr>
              <a:t>ByteSubstitution</a:t>
            </a:r>
            <a:endParaRPr lang="en-US" altLang="zh-CN" sz="2400">
              <a:latin typeface="Arial" panose="020B0604020202020204" pitchFamily="34" charset="0"/>
              <a:ea typeface="宋体" panose="02010600030101010101" pitchFamily="2" charset="-122"/>
            </a:endParaRPr>
          </a:p>
        </p:txBody>
      </p:sp>
      <p:sp>
        <p:nvSpPr>
          <p:cNvPr id="19465" name="矩形 19464"/>
          <p:cNvSpPr/>
          <p:nvPr/>
        </p:nvSpPr>
        <p:spPr>
          <a:xfrm>
            <a:off x="971550" y="3357563"/>
            <a:ext cx="2879725" cy="504825"/>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pPr algn="ctr"/>
            <a:r>
              <a:rPr lang="en-US" altLang="zh-CN" sz="2400" err="1">
                <a:latin typeface="Arial" panose="020B0604020202020204" pitchFamily="34" charset="0"/>
                <a:ea typeface="宋体" panose="02010600030101010101" pitchFamily="2" charset="-122"/>
              </a:rPr>
              <a:t>ByteRotation</a:t>
            </a:r>
            <a:endParaRPr lang="en-US" altLang="zh-CN" sz="2400">
              <a:latin typeface="Arial" panose="020B0604020202020204" pitchFamily="34" charset="0"/>
              <a:ea typeface="宋体" panose="02010600030101010101" pitchFamily="2" charset="-122"/>
            </a:endParaRPr>
          </a:p>
        </p:txBody>
      </p:sp>
      <p:sp>
        <p:nvSpPr>
          <p:cNvPr id="19466" name="矩形 19465"/>
          <p:cNvSpPr/>
          <p:nvPr/>
        </p:nvSpPr>
        <p:spPr>
          <a:xfrm>
            <a:off x="971550" y="4437063"/>
            <a:ext cx="2879725" cy="504825"/>
          </a:xfrm>
          <a:prstGeom prst="rect">
            <a:avLst/>
          </a:prstGeom>
          <a:solidFill>
            <a:schemeClr val="bg1"/>
          </a:solidFill>
          <a:ln w="38100" cap="flat" cmpd="sng">
            <a:solidFill>
              <a:srgbClr val="6600FF"/>
            </a:solidFill>
            <a:prstDash val="solid"/>
            <a:miter/>
            <a:headEnd type="none" w="med" len="med"/>
            <a:tailEnd type="none" w="med" len="med"/>
          </a:ln>
        </p:spPr>
        <p:txBody>
          <a:bodyPr wrap="none" anchor="ctr"/>
          <a:p>
            <a:pPr algn="ctr"/>
            <a:r>
              <a:rPr lang="en-US" altLang="zh-CN" sz="2400" err="1">
                <a:solidFill>
                  <a:srgbClr val="6600FF"/>
                </a:solidFill>
                <a:latin typeface="Arial" panose="020B0604020202020204" pitchFamily="34" charset="0"/>
                <a:ea typeface="宋体" panose="02010600030101010101" pitchFamily="2" charset="-122"/>
              </a:rPr>
              <a:t>MixColumn</a:t>
            </a:r>
            <a:endParaRPr lang="en-US" altLang="zh-CN" sz="2400">
              <a:solidFill>
                <a:srgbClr val="6600FF"/>
              </a:solidFill>
              <a:latin typeface="Arial" panose="020B0604020202020204" pitchFamily="34" charset="0"/>
              <a:ea typeface="宋体" panose="02010600030101010101" pitchFamily="2" charset="-122"/>
            </a:endParaRPr>
          </a:p>
        </p:txBody>
      </p:sp>
      <p:sp>
        <p:nvSpPr>
          <p:cNvPr id="19467" name="直接连接符 19466"/>
          <p:cNvSpPr/>
          <p:nvPr/>
        </p:nvSpPr>
        <p:spPr>
          <a:xfrm>
            <a:off x="2339975" y="1773238"/>
            <a:ext cx="0" cy="503237"/>
          </a:xfrm>
          <a:prstGeom prst="line">
            <a:avLst/>
          </a:prstGeom>
          <a:ln w="38100" cap="flat" cmpd="sng">
            <a:solidFill>
              <a:schemeClr val="tx1"/>
            </a:solidFill>
            <a:prstDash val="solid"/>
            <a:headEnd type="none" w="med" len="med"/>
            <a:tailEnd type="triangle" w="med" len="med"/>
          </a:ln>
        </p:spPr>
      </p:sp>
      <p:sp>
        <p:nvSpPr>
          <p:cNvPr id="19468" name="直接连接符 19467"/>
          <p:cNvSpPr/>
          <p:nvPr/>
        </p:nvSpPr>
        <p:spPr>
          <a:xfrm>
            <a:off x="2339975" y="2781300"/>
            <a:ext cx="0" cy="576263"/>
          </a:xfrm>
          <a:prstGeom prst="line">
            <a:avLst/>
          </a:prstGeom>
          <a:ln w="38100" cap="flat" cmpd="sng">
            <a:solidFill>
              <a:schemeClr val="tx1"/>
            </a:solidFill>
            <a:prstDash val="solid"/>
            <a:headEnd type="none" w="med" len="med"/>
            <a:tailEnd type="triangle" w="med" len="med"/>
          </a:ln>
        </p:spPr>
      </p:sp>
      <p:sp>
        <p:nvSpPr>
          <p:cNvPr id="19469" name="直接连接符 19468"/>
          <p:cNvSpPr/>
          <p:nvPr/>
        </p:nvSpPr>
        <p:spPr>
          <a:xfrm>
            <a:off x="2339975" y="3860800"/>
            <a:ext cx="0" cy="576263"/>
          </a:xfrm>
          <a:prstGeom prst="line">
            <a:avLst/>
          </a:prstGeom>
          <a:ln w="38100" cap="flat" cmpd="sng">
            <a:solidFill>
              <a:schemeClr val="tx1"/>
            </a:solidFill>
            <a:prstDash val="solid"/>
            <a:headEnd type="none" w="med" len="med"/>
            <a:tailEnd type="triangle" w="med" len="med"/>
          </a:ln>
        </p:spPr>
      </p:sp>
      <p:sp>
        <p:nvSpPr>
          <p:cNvPr id="19470" name="直接连接符 19469"/>
          <p:cNvSpPr/>
          <p:nvPr/>
        </p:nvSpPr>
        <p:spPr>
          <a:xfrm>
            <a:off x="2339975" y="4941888"/>
            <a:ext cx="0" cy="431800"/>
          </a:xfrm>
          <a:prstGeom prst="line">
            <a:avLst/>
          </a:prstGeom>
          <a:ln w="38100" cap="flat" cmpd="sng">
            <a:solidFill>
              <a:schemeClr val="tx1"/>
            </a:solidFill>
            <a:prstDash val="solid"/>
            <a:headEnd type="none" w="med" len="med"/>
            <a:tailEnd type="triangle" w="med" len="med"/>
          </a:ln>
        </p:spPr>
      </p:sp>
      <p:sp>
        <p:nvSpPr>
          <p:cNvPr id="19471" name="椭圆 19470"/>
          <p:cNvSpPr/>
          <p:nvPr/>
        </p:nvSpPr>
        <p:spPr>
          <a:xfrm>
            <a:off x="2124075" y="5373688"/>
            <a:ext cx="360363" cy="360362"/>
          </a:xfrm>
          <a:prstGeom prst="ellipse">
            <a:avLst/>
          </a:prstGeom>
          <a:solidFill>
            <a:schemeClr val="bg1"/>
          </a:solidFill>
          <a:ln w="38100" cap="flat" cmpd="sng">
            <a:solidFill>
              <a:schemeClr val="tx1"/>
            </a:solidFill>
            <a:prstDash val="solid"/>
            <a:headEnd type="none" w="med" len="med"/>
            <a:tailEnd type="none" w="med" len="med"/>
          </a:ln>
        </p:spPr>
        <p:txBody>
          <a:bodyPr wrap="none" anchor="ctr"/>
          <a:p>
            <a:pPr algn="ctr"/>
            <a:r>
              <a:rPr lang="en-US" altLang="zh-CN" sz="2400">
                <a:latin typeface="Arial" panose="020B0604020202020204" pitchFamily="34" charset="0"/>
                <a:ea typeface="宋体" panose="02010600030101010101" pitchFamily="2" charset="-122"/>
              </a:rPr>
              <a:t>+</a:t>
            </a:r>
            <a:endParaRPr lang="en-US" altLang="zh-CN" sz="2400">
              <a:latin typeface="Arial" panose="020B0604020202020204" pitchFamily="34" charset="0"/>
              <a:ea typeface="宋体" panose="02010600030101010101" pitchFamily="2" charset="-122"/>
            </a:endParaRPr>
          </a:p>
        </p:txBody>
      </p:sp>
      <p:sp>
        <p:nvSpPr>
          <p:cNvPr id="19472" name="直接连接符 19471"/>
          <p:cNvSpPr/>
          <p:nvPr/>
        </p:nvSpPr>
        <p:spPr>
          <a:xfrm>
            <a:off x="1476375" y="5589588"/>
            <a:ext cx="647700" cy="0"/>
          </a:xfrm>
          <a:prstGeom prst="line">
            <a:avLst/>
          </a:prstGeom>
          <a:ln w="38100" cap="flat" cmpd="sng">
            <a:solidFill>
              <a:schemeClr val="tx1"/>
            </a:solidFill>
            <a:prstDash val="solid"/>
            <a:headEnd type="none" w="med" len="med"/>
            <a:tailEnd type="triangle" w="med" len="med"/>
          </a:ln>
        </p:spPr>
      </p:sp>
      <p:sp>
        <p:nvSpPr>
          <p:cNvPr id="19473" name="直接连接符 19472"/>
          <p:cNvSpPr/>
          <p:nvPr/>
        </p:nvSpPr>
        <p:spPr>
          <a:xfrm>
            <a:off x="2339975" y="5734050"/>
            <a:ext cx="0" cy="287338"/>
          </a:xfrm>
          <a:prstGeom prst="line">
            <a:avLst/>
          </a:prstGeom>
          <a:ln w="38100" cap="flat" cmpd="sng">
            <a:solidFill>
              <a:schemeClr val="tx1"/>
            </a:solidFill>
            <a:prstDash val="solid"/>
            <a:headEnd type="none" w="med" len="med"/>
            <a:tailEnd type="triangle" w="med" len="med"/>
          </a:ln>
        </p:spPr>
      </p:sp>
      <p:sp>
        <p:nvSpPr>
          <p:cNvPr id="19474" name="文本框 19473"/>
          <p:cNvSpPr txBox="1"/>
          <p:nvPr/>
        </p:nvSpPr>
        <p:spPr>
          <a:xfrm>
            <a:off x="250825" y="5300663"/>
            <a:ext cx="1223963" cy="854075"/>
          </a:xfrm>
          <a:prstGeom prst="rect">
            <a:avLst/>
          </a:prstGeom>
          <a:noFill/>
          <a:ln w="9525">
            <a:noFill/>
          </a:ln>
        </p:spPr>
        <p:txBody>
          <a:bodyPr>
            <a:spAutoFit/>
          </a:bodyPr>
          <a:p>
            <a:pPr algn="ctr">
              <a:spcBef>
                <a:spcPct val="50000"/>
              </a:spcBef>
            </a:pPr>
            <a:r>
              <a:rPr lang="en-US" altLang="zh-CN">
                <a:latin typeface="Arial" panose="020B0604020202020204" pitchFamily="34" charset="0"/>
                <a:ea typeface="宋体" panose="02010600030101010101" pitchFamily="2" charset="-122"/>
              </a:rPr>
              <a:t>Round</a:t>
            </a:r>
            <a:endParaRPr lang="en-US" altLang="zh-CN">
              <a:latin typeface="Arial" panose="020B0604020202020204" pitchFamily="34" charset="0"/>
              <a:ea typeface="宋体" panose="02010600030101010101" pitchFamily="2" charset="-122"/>
            </a:endParaRPr>
          </a:p>
          <a:p>
            <a:pPr algn="ctr">
              <a:spcBef>
                <a:spcPct val="50000"/>
              </a:spcBef>
            </a:pPr>
            <a:r>
              <a:rPr lang="en-US" altLang="zh-CN">
                <a:latin typeface="Arial" panose="020B0604020202020204" pitchFamily="34" charset="0"/>
                <a:ea typeface="宋体" panose="02010600030101010101" pitchFamily="2" charset="-122"/>
              </a:rPr>
              <a:t>Key</a:t>
            </a:r>
            <a:endParaRPr lang="en-US" altLang="zh-CN">
              <a:latin typeface="Arial" panose="020B0604020202020204" pitchFamily="34" charset="0"/>
              <a:ea typeface="宋体" panose="02010600030101010101" pitchFamily="2" charset="-122"/>
            </a:endParaRPr>
          </a:p>
        </p:txBody>
      </p:sp>
      <p:sp>
        <p:nvSpPr>
          <p:cNvPr id="19475" name="文本框 19474"/>
          <p:cNvSpPr txBox="1"/>
          <p:nvPr/>
        </p:nvSpPr>
        <p:spPr>
          <a:xfrm>
            <a:off x="539750" y="6237288"/>
            <a:ext cx="3311525" cy="396875"/>
          </a:xfrm>
          <a:prstGeom prst="rect">
            <a:avLst/>
          </a:prstGeom>
          <a:noFill/>
          <a:ln w="9525">
            <a:noFill/>
          </a:ln>
        </p:spPr>
        <p:txBody>
          <a:bodyPr>
            <a:spAutoFit/>
          </a:bodyPr>
          <a:p>
            <a:pPr algn="ctr">
              <a:spcBef>
                <a:spcPct val="50000"/>
              </a:spcBef>
            </a:pPr>
            <a:r>
              <a:rPr lang="zh-CN" altLang="en-US" dirty="0">
                <a:solidFill>
                  <a:srgbClr val="6600FF"/>
                </a:solidFill>
                <a:latin typeface="Arial" panose="020B0604020202020204" pitchFamily="34" charset="0"/>
                <a:ea typeface="宋体" panose="02010600030101010101" pitchFamily="2" charset="-122"/>
              </a:rPr>
              <a:t>一般的轮变换</a:t>
            </a:r>
            <a:endParaRPr lang="zh-CN" altLang="en-US" dirty="0">
              <a:solidFill>
                <a:srgbClr val="6600FF"/>
              </a:solidFill>
              <a:latin typeface="Arial" panose="020B0604020202020204" pitchFamily="34" charset="0"/>
              <a:ea typeface="宋体" panose="02010600030101010101" pitchFamily="2" charset="-122"/>
            </a:endParaRPr>
          </a:p>
        </p:txBody>
      </p:sp>
      <p:sp>
        <p:nvSpPr>
          <p:cNvPr id="19476" name="直接连接符 19475"/>
          <p:cNvSpPr/>
          <p:nvPr/>
        </p:nvSpPr>
        <p:spPr>
          <a:xfrm>
            <a:off x="6948488" y="1557338"/>
            <a:ext cx="0" cy="503237"/>
          </a:xfrm>
          <a:prstGeom prst="line">
            <a:avLst/>
          </a:prstGeom>
          <a:ln w="38100" cap="flat" cmpd="sng">
            <a:solidFill>
              <a:schemeClr val="tx1"/>
            </a:solidFill>
            <a:prstDash val="solid"/>
            <a:headEnd type="none" w="med" len="med"/>
            <a:tailEnd type="triangle" w="med" len="med"/>
          </a:ln>
        </p:spPr>
      </p:sp>
      <p:sp>
        <p:nvSpPr>
          <p:cNvPr id="19477" name="矩形 19476"/>
          <p:cNvSpPr/>
          <p:nvPr/>
        </p:nvSpPr>
        <p:spPr>
          <a:xfrm>
            <a:off x="5651500" y="2060575"/>
            <a:ext cx="2879725" cy="504825"/>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pPr algn="ctr"/>
            <a:r>
              <a:rPr lang="en-US" altLang="zh-CN" sz="2400" err="1">
                <a:latin typeface="Arial" panose="020B0604020202020204" pitchFamily="34" charset="0"/>
                <a:ea typeface="宋体" panose="02010600030101010101" pitchFamily="2" charset="-122"/>
              </a:rPr>
              <a:t>ByteSubstitution</a:t>
            </a:r>
            <a:endParaRPr lang="en-US" altLang="zh-CN" sz="1800" b="0">
              <a:latin typeface="Arial" panose="020B0604020202020204" pitchFamily="34" charset="0"/>
              <a:ea typeface="宋体" panose="02010600030101010101" pitchFamily="2" charset="-122"/>
            </a:endParaRPr>
          </a:p>
        </p:txBody>
      </p:sp>
      <p:sp>
        <p:nvSpPr>
          <p:cNvPr id="19478" name="直接连接符 19477"/>
          <p:cNvSpPr/>
          <p:nvPr/>
        </p:nvSpPr>
        <p:spPr>
          <a:xfrm>
            <a:off x="7019925" y="2565400"/>
            <a:ext cx="0" cy="576263"/>
          </a:xfrm>
          <a:prstGeom prst="line">
            <a:avLst/>
          </a:prstGeom>
          <a:ln w="38100" cap="flat" cmpd="sng">
            <a:solidFill>
              <a:schemeClr val="tx1"/>
            </a:solidFill>
            <a:prstDash val="solid"/>
            <a:headEnd type="none" w="med" len="med"/>
            <a:tailEnd type="triangle" w="med" len="med"/>
          </a:ln>
        </p:spPr>
      </p:sp>
      <p:sp>
        <p:nvSpPr>
          <p:cNvPr id="19479" name="矩形 19478"/>
          <p:cNvSpPr/>
          <p:nvPr/>
        </p:nvSpPr>
        <p:spPr>
          <a:xfrm>
            <a:off x="5651500" y="3141663"/>
            <a:ext cx="2879725" cy="504825"/>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pPr algn="ctr"/>
            <a:r>
              <a:rPr lang="en-US" altLang="zh-CN" sz="2400" err="1">
                <a:latin typeface="Arial" panose="020B0604020202020204" pitchFamily="34" charset="0"/>
                <a:ea typeface="宋体" panose="02010600030101010101" pitchFamily="2" charset="-122"/>
              </a:rPr>
              <a:t>ByteRotation</a:t>
            </a:r>
            <a:endParaRPr lang="en-US" altLang="zh-CN" sz="1800" b="0">
              <a:latin typeface="Arial" panose="020B0604020202020204" pitchFamily="34" charset="0"/>
              <a:ea typeface="宋体" panose="02010600030101010101" pitchFamily="2" charset="-122"/>
            </a:endParaRPr>
          </a:p>
        </p:txBody>
      </p:sp>
      <p:sp>
        <p:nvSpPr>
          <p:cNvPr id="19480" name="直接连接符 19479"/>
          <p:cNvSpPr/>
          <p:nvPr/>
        </p:nvSpPr>
        <p:spPr>
          <a:xfrm>
            <a:off x="7092950" y="3644900"/>
            <a:ext cx="0" cy="576263"/>
          </a:xfrm>
          <a:prstGeom prst="line">
            <a:avLst/>
          </a:prstGeom>
          <a:ln w="38100" cap="flat" cmpd="sng">
            <a:solidFill>
              <a:schemeClr val="tx1"/>
            </a:solidFill>
            <a:prstDash val="solid"/>
            <a:headEnd type="none" w="med" len="med"/>
            <a:tailEnd type="triangle" w="med" len="med"/>
          </a:ln>
        </p:spPr>
      </p:sp>
      <p:sp>
        <p:nvSpPr>
          <p:cNvPr id="19481" name="椭圆 19480"/>
          <p:cNvSpPr/>
          <p:nvPr/>
        </p:nvSpPr>
        <p:spPr>
          <a:xfrm>
            <a:off x="6877050" y="4221163"/>
            <a:ext cx="360363" cy="360362"/>
          </a:xfrm>
          <a:prstGeom prst="ellipse">
            <a:avLst/>
          </a:prstGeom>
          <a:solidFill>
            <a:schemeClr val="bg1"/>
          </a:solidFill>
          <a:ln w="38100" cap="flat" cmpd="sng">
            <a:solidFill>
              <a:schemeClr val="tx1"/>
            </a:solidFill>
            <a:prstDash val="solid"/>
            <a:headEnd type="none" w="med" len="med"/>
            <a:tailEnd type="none" w="med" len="med"/>
          </a:ln>
        </p:spPr>
        <p:txBody>
          <a:bodyPr wrap="none" anchor="ctr"/>
          <a:p>
            <a:pPr algn="ctr"/>
            <a:r>
              <a:rPr lang="en-US" altLang="zh-CN" sz="2400">
                <a:latin typeface="Arial" panose="020B0604020202020204" pitchFamily="34" charset="0"/>
                <a:ea typeface="宋体" panose="02010600030101010101" pitchFamily="2" charset="-122"/>
              </a:rPr>
              <a:t>+</a:t>
            </a:r>
            <a:endParaRPr lang="en-US" altLang="zh-CN" sz="1800" b="0">
              <a:latin typeface="Arial" panose="020B0604020202020204" pitchFamily="34" charset="0"/>
              <a:ea typeface="宋体" panose="02010600030101010101" pitchFamily="2" charset="-122"/>
            </a:endParaRPr>
          </a:p>
        </p:txBody>
      </p:sp>
      <p:sp>
        <p:nvSpPr>
          <p:cNvPr id="19483" name="直接连接符 19482"/>
          <p:cNvSpPr/>
          <p:nvPr/>
        </p:nvSpPr>
        <p:spPr>
          <a:xfrm flipH="1">
            <a:off x="7235825" y="4437063"/>
            <a:ext cx="792163" cy="0"/>
          </a:xfrm>
          <a:prstGeom prst="line">
            <a:avLst/>
          </a:prstGeom>
          <a:ln w="38100" cap="flat" cmpd="sng">
            <a:solidFill>
              <a:schemeClr val="tx1"/>
            </a:solidFill>
            <a:prstDash val="solid"/>
            <a:headEnd type="none" w="med" len="med"/>
            <a:tailEnd type="triangle" w="med" len="med"/>
          </a:ln>
        </p:spPr>
      </p:sp>
      <p:sp>
        <p:nvSpPr>
          <p:cNvPr id="19485" name="文本框 19484"/>
          <p:cNvSpPr txBox="1"/>
          <p:nvPr/>
        </p:nvSpPr>
        <p:spPr>
          <a:xfrm>
            <a:off x="7920038" y="4149725"/>
            <a:ext cx="1223962" cy="701675"/>
          </a:xfrm>
          <a:prstGeom prst="rect">
            <a:avLst/>
          </a:prstGeom>
          <a:noFill/>
          <a:ln w="9525">
            <a:noFill/>
          </a:ln>
        </p:spPr>
        <p:txBody>
          <a:bodyPr>
            <a:spAutoFit/>
          </a:bodyPr>
          <a:p>
            <a:pPr algn="ctr"/>
            <a:r>
              <a:rPr lang="en-US" altLang="zh-CN">
                <a:latin typeface="Arial" panose="020B0604020202020204" pitchFamily="34" charset="0"/>
                <a:ea typeface="宋体" panose="02010600030101010101" pitchFamily="2" charset="-122"/>
              </a:rPr>
              <a:t>Round</a:t>
            </a:r>
            <a:endParaRPr lang="en-US" altLang="zh-CN">
              <a:latin typeface="Arial" panose="020B0604020202020204" pitchFamily="34" charset="0"/>
              <a:ea typeface="宋体" panose="02010600030101010101" pitchFamily="2" charset="-122"/>
            </a:endParaRPr>
          </a:p>
          <a:p>
            <a:pPr algn="ctr"/>
            <a:r>
              <a:rPr lang="en-US" altLang="zh-CN">
                <a:latin typeface="Arial" panose="020B0604020202020204" pitchFamily="34" charset="0"/>
                <a:ea typeface="宋体" panose="02010600030101010101" pitchFamily="2" charset="-122"/>
              </a:rPr>
              <a:t>Key</a:t>
            </a:r>
            <a:endParaRPr lang="en-US" altLang="zh-CN" sz="1800" b="0">
              <a:latin typeface="Arial" panose="020B0604020202020204" pitchFamily="34" charset="0"/>
              <a:ea typeface="宋体" panose="02010600030101010101" pitchFamily="2" charset="-122"/>
            </a:endParaRPr>
          </a:p>
        </p:txBody>
      </p:sp>
      <p:sp>
        <p:nvSpPr>
          <p:cNvPr id="19486" name="直接连接符 19485"/>
          <p:cNvSpPr/>
          <p:nvPr/>
        </p:nvSpPr>
        <p:spPr>
          <a:xfrm>
            <a:off x="7092950" y="4581525"/>
            <a:ext cx="0" cy="647700"/>
          </a:xfrm>
          <a:prstGeom prst="line">
            <a:avLst/>
          </a:prstGeom>
          <a:ln w="38100" cap="flat" cmpd="sng">
            <a:solidFill>
              <a:schemeClr val="tx1"/>
            </a:solidFill>
            <a:prstDash val="solid"/>
            <a:headEnd type="none" w="med" len="med"/>
            <a:tailEnd type="triangle" w="med" len="med"/>
          </a:ln>
        </p:spPr>
      </p:sp>
      <p:sp>
        <p:nvSpPr>
          <p:cNvPr id="19487" name="文本框 19486"/>
          <p:cNvSpPr txBox="1"/>
          <p:nvPr/>
        </p:nvSpPr>
        <p:spPr>
          <a:xfrm>
            <a:off x="5508625" y="6237288"/>
            <a:ext cx="3311525" cy="396875"/>
          </a:xfrm>
          <a:prstGeom prst="rect">
            <a:avLst/>
          </a:prstGeom>
          <a:noFill/>
          <a:ln w="9525">
            <a:noFill/>
          </a:ln>
        </p:spPr>
        <p:txBody>
          <a:bodyPr>
            <a:spAutoFit/>
          </a:bodyPr>
          <a:p>
            <a:pPr algn="ctr"/>
            <a:r>
              <a:rPr lang="zh-CN" altLang="en-US" dirty="0">
                <a:solidFill>
                  <a:srgbClr val="6600FF"/>
                </a:solidFill>
                <a:latin typeface="Arial" panose="020B0604020202020204" pitchFamily="34" charset="0"/>
                <a:ea typeface="宋体" panose="02010600030101010101" pitchFamily="2" charset="-122"/>
              </a:rPr>
              <a:t>最后一轮的轮变换</a:t>
            </a:r>
            <a:endParaRPr lang="zh-CN" altLang="en-US" sz="1800" b="0" dirty="0">
              <a:latin typeface="Arial" panose="020B060402020202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7169"/>
          <p:cNvSpPr>
            <a:spLocks noGrp="1"/>
          </p:cNvSpPr>
          <p:nvPr>
            <p:ph type="title"/>
          </p:nvPr>
        </p:nvSpPr>
        <p:spPr/>
        <p:txBody>
          <a:bodyPr anchor="ctr"/>
          <a:p>
            <a:r>
              <a:rPr lang="en-US" altLang="zh-CN" sz="3600" b="1">
                <a:solidFill>
                  <a:srgbClr val="3333FF"/>
                </a:solidFill>
              </a:rPr>
              <a:t>3. </a:t>
            </a:r>
            <a:r>
              <a:rPr lang="en-US" altLang="zh-CN" sz="3600" b="1"/>
              <a:t> </a:t>
            </a:r>
            <a:r>
              <a:rPr lang="en-US" altLang="zh-CN" sz="3600" b="1">
                <a:solidFill>
                  <a:srgbClr val="3333FF"/>
                </a:solidFill>
              </a:rPr>
              <a:t>AES</a:t>
            </a:r>
            <a:r>
              <a:rPr lang="en-US" altLang="zh-CN" sz="3600" b="1"/>
              <a:t> </a:t>
            </a:r>
            <a:r>
              <a:rPr lang="zh-CN" altLang="en-US" sz="3600" b="1" dirty="0">
                <a:solidFill>
                  <a:srgbClr val="3333FF"/>
                </a:solidFill>
              </a:rPr>
              <a:t>算法加密部分的实现</a:t>
            </a:r>
            <a:endParaRPr lang="zh-CN" altLang="en-US" sz="3600" b="1" dirty="0"/>
          </a:p>
        </p:txBody>
      </p:sp>
      <p:sp>
        <p:nvSpPr>
          <p:cNvPr id="7173" name="文本框 7172"/>
          <p:cNvSpPr txBox="1"/>
          <p:nvPr/>
        </p:nvSpPr>
        <p:spPr>
          <a:xfrm>
            <a:off x="971550" y="1628775"/>
            <a:ext cx="7056438" cy="366713"/>
          </a:xfrm>
          <a:prstGeom prst="rect">
            <a:avLst/>
          </a:prstGeom>
          <a:noFill/>
          <a:ln w="9525">
            <a:noFill/>
          </a:ln>
        </p:spPr>
        <p:txBody>
          <a:bodyPr>
            <a:spAutoFit/>
          </a:bodyPr>
          <a:p>
            <a:pPr algn="ctr">
              <a:spcBef>
                <a:spcPct val="50000"/>
              </a:spcBef>
            </a:pPr>
            <a:endParaRPr sz="1800" b="0">
              <a:latin typeface="Arial" panose="020B0604020202020204" pitchFamily="34" charset="0"/>
              <a:ea typeface="宋体" panose="02010600030101010101" pitchFamily="2" charset="-122"/>
            </a:endParaRPr>
          </a:p>
        </p:txBody>
      </p:sp>
      <p:sp>
        <p:nvSpPr>
          <p:cNvPr id="7175" name="文本框 7174"/>
          <p:cNvSpPr txBox="1"/>
          <p:nvPr/>
        </p:nvSpPr>
        <p:spPr>
          <a:xfrm>
            <a:off x="1331913" y="1484313"/>
            <a:ext cx="6119812" cy="519112"/>
          </a:xfrm>
          <a:prstGeom prst="rect">
            <a:avLst/>
          </a:prstGeom>
          <a:noFill/>
          <a:ln w="9525">
            <a:noFill/>
          </a:ln>
        </p:spPr>
        <p:txBody>
          <a:bodyPr>
            <a:spAutoFit/>
          </a:bodyPr>
          <a:p>
            <a:pPr>
              <a:spcBef>
                <a:spcPct val="50000"/>
              </a:spcBef>
            </a:pPr>
            <a:r>
              <a:rPr lang="zh-CN" altLang="en-US" sz="2800" dirty="0">
                <a:latin typeface="Arial" panose="020B0604020202020204" pitchFamily="34" charset="0"/>
                <a:ea typeface="宋体" panose="02010600030101010101" pitchFamily="2" charset="-122"/>
              </a:rPr>
              <a:t>明文分组和密钥的组织排列方式      </a:t>
            </a:r>
            <a:endParaRPr lang="zh-CN" altLang="en-US" sz="2400" dirty="0">
              <a:latin typeface="Arial" panose="020B0604020202020204" pitchFamily="34" charset="0"/>
              <a:ea typeface="宋体" panose="02010600030101010101" pitchFamily="2" charset="-122"/>
            </a:endParaRPr>
          </a:p>
        </p:txBody>
      </p:sp>
      <p:graphicFrame>
        <p:nvGraphicFramePr>
          <p:cNvPr id="7400" name="内容占位符 7399"/>
          <p:cNvGraphicFramePr/>
          <p:nvPr>
            <p:ph idx="1"/>
          </p:nvPr>
        </p:nvGraphicFramePr>
        <p:xfrm>
          <a:off x="468313" y="2276475"/>
          <a:ext cx="8280400" cy="517525"/>
        </p:xfrm>
        <a:graphic>
          <a:graphicData uri="http://schemas.openxmlformats.org/drawingml/2006/table">
            <a:tbl>
              <a:tblPr/>
              <a:tblGrid>
                <a:gridCol w="347663"/>
                <a:gridCol w="384175"/>
                <a:gridCol w="398462"/>
                <a:gridCol w="452438"/>
                <a:gridCol w="479425"/>
                <a:gridCol w="465137"/>
                <a:gridCol w="400050"/>
                <a:gridCol w="463550"/>
                <a:gridCol w="533400"/>
                <a:gridCol w="531813"/>
                <a:gridCol w="598487"/>
                <a:gridCol w="665163"/>
                <a:gridCol w="598487"/>
                <a:gridCol w="665163"/>
                <a:gridCol w="649287"/>
                <a:gridCol w="647700"/>
              </a:tblGrid>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0</a:t>
                      </a:r>
                      <a:endParaRPr lang="zh-CN" altLang="en-US"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1</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tx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2</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3</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4</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3333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5</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2"/>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6</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660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7</a:t>
                      </a:r>
                      <a:endParaRPr lang="zh-CN" altLang="en-US"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8</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3399"/>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9</a:t>
                      </a:r>
                      <a:endParaRPr lang="zh-CN" altLang="en-US"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10</a:t>
                      </a:r>
                      <a:endParaRPr lang="zh-CN" altLang="en-US"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FF0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11</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9933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12</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13</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99660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14</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666699"/>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15</a:t>
                      </a:r>
                      <a:endParaRPr lang="zh-CN" altLang="en-US" b="1">
                        <a:solidFill>
                          <a:schemeClr val="bg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00CC"/>
                    </a:solidFill>
                  </a:tcPr>
                </a:tc>
              </a:tr>
            </a:tbl>
          </a:graphicData>
        </a:graphic>
      </p:graphicFrame>
      <p:graphicFrame>
        <p:nvGraphicFramePr>
          <p:cNvPr id="7405" name="表格 7404"/>
          <p:cNvGraphicFramePr/>
          <p:nvPr/>
        </p:nvGraphicFramePr>
        <p:xfrm>
          <a:off x="3203575" y="3284538"/>
          <a:ext cx="2590800" cy="2070100"/>
        </p:xfrm>
        <a:graphic>
          <a:graphicData uri="http://schemas.openxmlformats.org/drawingml/2006/table">
            <a:tbl>
              <a:tblPr/>
              <a:tblGrid>
                <a:gridCol w="576263"/>
                <a:gridCol w="647700"/>
                <a:gridCol w="647700"/>
                <a:gridCol w="719137"/>
              </a:tblGrid>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0</a:t>
                      </a:r>
                      <a:endParaRPr lang="zh-CN" altLang="en-US"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4</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3333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8</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3399"/>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12</a:t>
                      </a:r>
                      <a:endParaRPr lang="zh-CN" altLang="en-US" b="1">
                        <a:solidFill>
                          <a:schemeClr val="bg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1</a:t>
                      </a:r>
                      <a:endParaRPr lang="zh-CN" altLang="en-US" b="1">
                        <a:solidFill>
                          <a:schemeClr val="bg1"/>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5</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9</a:t>
                      </a:r>
                      <a:endParaRPr lang="zh-CN" altLang="en-US"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13</a:t>
                      </a:r>
                      <a:endParaRPr lang="zh-CN" altLang="en-US" b="1">
                        <a:solidFill>
                          <a:schemeClr val="bg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96600"/>
                    </a:solid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2</a:t>
                      </a:r>
                      <a:endParaRPr lang="zh-CN" altLang="en-US" b="1">
                        <a:solidFill>
                          <a:schemeClr val="bg1"/>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6</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660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10</a:t>
                      </a:r>
                      <a:endParaRPr lang="zh-CN" altLang="en-US"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FF0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14</a:t>
                      </a:r>
                      <a:endParaRPr lang="zh-CN" altLang="en-US" b="1">
                        <a:solidFill>
                          <a:schemeClr val="bg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6699"/>
                    </a:solid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3</a:t>
                      </a:r>
                      <a:endParaRPr lang="zh-CN" altLang="en-US" b="1">
                        <a:solidFill>
                          <a:schemeClr val="bg1"/>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7</a:t>
                      </a:r>
                      <a:endParaRPr lang="zh-CN" altLang="en-US"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11</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9933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15</a:t>
                      </a:r>
                      <a:endParaRPr lang="zh-CN" altLang="en-US" b="1">
                        <a:solidFill>
                          <a:schemeClr val="bg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00CC"/>
                    </a:solidFill>
                  </a:tcPr>
                </a:tc>
              </a:tr>
            </a:tbl>
          </a:graphicData>
        </a:graphic>
      </p:graphicFrame>
      <p:sp>
        <p:nvSpPr>
          <p:cNvPr id="7396" name="文本框 7395"/>
          <p:cNvSpPr txBox="1"/>
          <p:nvPr/>
        </p:nvSpPr>
        <p:spPr>
          <a:xfrm>
            <a:off x="2555875" y="5876925"/>
            <a:ext cx="4824413" cy="366713"/>
          </a:xfrm>
          <a:prstGeom prst="rect">
            <a:avLst/>
          </a:prstGeom>
          <a:noFill/>
          <a:ln w="9525">
            <a:noFill/>
          </a:ln>
        </p:spPr>
        <p:txBody>
          <a:bodyPr>
            <a:spAutoFit/>
          </a:bodyPr>
          <a:p>
            <a:pPr algn="ctr">
              <a:spcBef>
                <a:spcPct val="50000"/>
              </a:spcBef>
            </a:pPr>
            <a:r>
              <a:rPr lang="en-US" altLang="zh-CN" sz="1800" dirty="0">
                <a:latin typeface="Arial" panose="020B0604020202020204" pitchFamily="34" charset="0"/>
                <a:ea typeface="宋体" panose="02010600030101010101" pitchFamily="2" charset="-122"/>
              </a:rPr>
              <a:t>Fig 1.  </a:t>
            </a:r>
            <a:r>
              <a:rPr lang="zh-CN" altLang="en-US" sz="1800" dirty="0">
                <a:latin typeface="Arial" panose="020B0604020202020204" pitchFamily="34" charset="0"/>
                <a:ea typeface="宋体" panose="02010600030101010101" pitchFamily="2" charset="-122"/>
              </a:rPr>
              <a:t>以明文分组为</a:t>
            </a:r>
            <a:r>
              <a:rPr lang="en-US" altLang="zh-CN" sz="1800" dirty="0">
                <a:latin typeface="Arial" panose="020B0604020202020204" pitchFamily="34" charset="0"/>
                <a:ea typeface="宋体" panose="02010600030101010101" pitchFamily="2" charset="-122"/>
              </a:rPr>
              <a:t>128bits</a:t>
            </a:r>
            <a:r>
              <a:rPr lang="zh-CN" altLang="en-US" sz="1800" dirty="0">
                <a:latin typeface="Arial" panose="020B0604020202020204" pitchFamily="34" charset="0"/>
                <a:ea typeface="宋体" panose="02010600030101010101" pitchFamily="2" charset="-122"/>
              </a:rPr>
              <a:t>为例组成的阵列</a:t>
            </a:r>
            <a:endParaRPr lang="zh-CN" altLang="en-US" sz="1800">
              <a:latin typeface="Arial" panose="020B0604020202020204" pitchFamily="34" charset="0"/>
              <a:ea typeface="宋体" panose="02010600030101010101" pitchFamily="2" charset="-122"/>
            </a:endParaRPr>
          </a:p>
        </p:txBody>
      </p:sp>
      <p:sp>
        <p:nvSpPr>
          <p:cNvPr id="7397" name="任意多边形 7396"/>
          <p:cNvSpPr/>
          <p:nvPr/>
        </p:nvSpPr>
        <p:spPr>
          <a:xfrm rot="5400000">
            <a:off x="1187450" y="3859213"/>
            <a:ext cx="863600" cy="865187"/>
          </a:xfrm>
          <a:custGeom>
            <a:avLst/>
            <a:gdLst>
              <a:gd name="txL" fmla="*/ 0 w 21600"/>
              <a:gd name="txT" fmla="*/ 14400 h 21600"/>
              <a:gd name="txR" fmla="*/ 18514 w 21600"/>
              <a:gd name="txB" fmla="*/ 21600 h 21600"/>
            </a:gdLst>
            <a:ahLst/>
            <a:cxnLst>
              <a:cxn ang="270">
                <a:pos x="15428" y="0"/>
              </a:cxn>
              <a:cxn ang="180">
                <a:pos x="9257" y="7200"/>
              </a:cxn>
              <a:cxn ang="180">
                <a:pos x="0" y="18000"/>
              </a:cxn>
              <a:cxn ang="90">
                <a:pos x="9257" y="21600"/>
              </a:cxn>
              <a:cxn ang="0">
                <a:pos x="18514" y="15000"/>
              </a:cxn>
              <a:cxn ang="0">
                <a:pos x="21600" y="7200"/>
              </a:cxn>
            </a:cxnLst>
            <a:rect l="txL" t="txT" r="txR" b="txB"/>
            <a:pathLst>
              <a:path w="21600" h="21600">
                <a:moveTo>
                  <a:pt x="15428"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534" name="内容占位符 12533"/>
          <p:cNvGraphicFramePr/>
          <p:nvPr>
            <p:ph sz="quarter" idx="1"/>
          </p:nvPr>
        </p:nvGraphicFramePr>
        <p:xfrm>
          <a:off x="611188" y="1700213"/>
          <a:ext cx="2447925" cy="2070100"/>
        </p:xfrm>
        <a:graphic>
          <a:graphicData uri="http://schemas.openxmlformats.org/drawingml/2006/table">
            <a:tbl>
              <a:tblPr/>
              <a:tblGrid>
                <a:gridCol w="576263"/>
                <a:gridCol w="576262"/>
                <a:gridCol w="647700"/>
                <a:gridCol w="647700"/>
              </a:tblGrid>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0</a:t>
                      </a:r>
                      <a:endParaRPr lang="zh-CN" altLang="en-US" b="1">
                        <a:solidFill>
                          <a:schemeClr val="bg1"/>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66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4</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66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solidFill>
                            <a:schemeClr val="bg1"/>
                          </a:solidFill>
                        </a:rPr>
                        <a:t>8</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66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solidFill>
                            <a:schemeClr val="bg1"/>
                          </a:solidFill>
                        </a:rPr>
                        <a:t>12</a:t>
                      </a:r>
                      <a:endParaRPr lang="zh-CN" altLang="en-US" b="1">
                        <a:solidFill>
                          <a:schemeClr val="bg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66FF"/>
                    </a:solid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1</a:t>
                      </a:r>
                      <a:endParaRPr lang="zh-CN" altLang="en-US" b="1">
                        <a:solidFill>
                          <a:schemeClr val="bg1"/>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66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5</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66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solidFill>
                            <a:schemeClr val="bg1"/>
                          </a:solidFill>
                        </a:rPr>
                        <a:t>9</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66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solidFill>
                            <a:schemeClr val="bg1"/>
                          </a:solidFill>
                        </a:rPr>
                        <a:t>13</a:t>
                      </a:r>
                      <a:endParaRPr lang="zh-CN" altLang="en-US" b="1">
                        <a:solidFill>
                          <a:schemeClr val="bg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66FF"/>
                    </a:solid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2</a:t>
                      </a:r>
                      <a:endParaRPr lang="zh-CN" altLang="en-US" b="1">
                        <a:solidFill>
                          <a:schemeClr val="bg1"/>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66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6</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66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solidFill>
                            <a:schemeClr val="bg1"/>
                          </a:solidFill>
                        </a:rPr>
                        <a:t>10</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66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solidFill>
                            <a:schemeClr val="bg1"/>
                          </a:solidFill>
                        </a:rPr>
                        <a:t>14</a:t>
                      </a:r>
                      <a:endParaRPr lang="zh-CN" altLang="en-US" b="1">
                        <a:solidFill>
                          <a:schemeClr val="bg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66FF"/>
                    </a:solid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3</a:t>
                      </a:r>
                      <a:endParaRPr lang="zh-CN" altLang="en-US" b="1">
                        <a:solidFill>
                          <a:schemeClr val="bg1"/>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66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7</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66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solidFill>
                            <a:schemeClr val="bg1"/>
                          </a:solidFill>
                        </a:rPr>
                        <a:t>11</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66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solidFill>
                            <a:schemeClr val="bg1"/>
                          </a:solidFill>
                        </a:rPr>
                        <a:t>15</a:t>
                      </a:r>
                      <a:endParaRPr lang="zh-CN" altLang="en-US" b="1">
                        <a:solidFill>
                          <a:schemeClr val="bg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66FF"/>
                    </a:solidFill>
                  </a:tcPr>
                </a:tc>
              </a:tr>
            </a:tbl>
          </a:graphicData>
        </a:graphic>
      </p:graphicFrame>
      <p:graphicFrame>
        <p:nvGraphicFramePr>
          <p:cNvPr id="12522" name="内容占位符 12521"/>
          <p:cNvGraphicFramePr/>
          <p:nvPr>
            <p:ph sz="quarter" idx="2"/>
          </p:nvPr>
        </p:nvGraphicFramePr>
        <p:xfrm>
          <a:off x="4932363" y="1700213"/>
          <a:ext cx="3960812" cy="2105025"/>
        </p:xfrm>
        <a:graphic>
          <a:graphicData uri="http://schemas.openxmlformats.org/drawingml/2006/table">
            <a:tbl>
              <a:tblPr/>
              <a:tblGrid>
                <a:gridCol w="647700"/>
                <a:gridCol w="633413"/>
                <a:gridCol w="773112"/>
                <a:gridCol w="609600"/>
                <a:gridCol w="647700"/>
                <a:gridCol w="649288"/>
              </a:tblGrid>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0</a:t>
                      </a:r>
                      <a:endParaRPr lang="zh-CN" altLang="en-US"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70E0F6"/>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4</a:t>
                      </a:r>
                      <a:endParaRPr lang="zh-CN" altLang="en-US"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70E0F6"/>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8</a:t>
                      </a:r>
                      <a:endParaRPr lang="zh-CN" altLang="en-US"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70E0F6"/>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12</a:t>
                      </a:r>
                      <a:endParaRPr lang="zh-CN" altLang="en-US"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70E0F6"/>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16</a:t>
                      </a:r>
                      <a:endParaRPr lang="zh-CN" altLang="en-US"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70E0F6"/>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20</a:t>
                      </a:r>
                      <a:endParaRPr lang="zh-CN" altLang="en-US"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70E0F6"/>
                    </a:solidFill>
                  </a:tcPr>
                </a:tc>
              </a:tr>
              <a:tr h="5302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1</a:t>
                      </a:r>
                      <a:endParaRPr lang="zh-CN" altLang="en-US"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70E0F6"/>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5</a:t>
                      </a:r>
                      <a:endParaRPr lang="zh-CN" altLang="en-US"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70E0F6"/>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9</a:t>
                      </a:r>
                      <a:endParaRPr lang="zh-CN" altLang="en-US"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70E0F6"/>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13</a:t>
                      </a:r>
                      <a:endParaRPr lang="zh-CN" altLang="en-US"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70E0F6"/>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17</a:t>
                      </a:r>
                      <a:endParaRPr lang="zh-CN" altLang="en-US"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70E0F6"/>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21</a:t>
                      </a:r>
                      <a:endParaRPr lang="zh-CN" altLang="en-US"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70E0F6"/>
                    </a:solidFill>
                  </a:tcPr>
                </a:tc>
              </a:tr>
              <a:tr h="52863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2</a:t>
                      </a:r>
                      <a:endParaRPr lang="zh-CN" altLang="en-US"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70E0F6"/>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6</a:t>
                      </a:r>
                      <a:endParaRPr lang="zh-CN" altLang="en-US"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70E0F6"/>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10</a:t>
                      </a:r>
                      <a:endParaRPr lang="zh-CN" altLang="en-US"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70E0F6"/>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14</a:t>
                      </a:r>
                      <a:endParaRPr lang="zh-CN" altLang="en-US"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70E0F6"/>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18</a:t>
                      </a:r>
                      <a:endParaRPr lang="zh-CN" altLang="en-US"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70E0F6"/>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22</a:t>
                      </a:r>
                      <a:endParaRPr lang="zh-CN" altLang="en-US"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70E0F6"/>
                    </a:solidFill>
                  </a:tcPr>
                </a:tc>
              </a:tr>
              <a:tr h="52863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3</a:t>
                      </a:r>
                      <a:endParaRPr lang="zh-CN" altLang="en-US"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70E0F6"/>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7</a:t>
                      </a:r>
                      <a:endParaRPr lang="zh-CN" altLang="en-US"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70E0F6"/>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11</a:t>
                      </a:r>
                      <a:endParaRPr lang="zh-CN" altLang="en-US"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70E0F6"/>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15</a:t>
                      </a:r>
                      <a:endParaRPr lang="zh-CN" altLang="en-US"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70E0F6"/>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19</a:t>
                      </a:r>
                      <a:endParaRPr lang="zh-CN" altLang="en-US"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70E0F6"/>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23</a:t>
                      </a:r>
                      <a:endParaRPr lang="zh-CN" altLang="en-US"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70E0F6"/>
                    </a:solidFill>
                  </a:tcPr>
                </a:tc>
              </a:tr>
            </a:tbl>
          </a:graphicData>
        </a:graphic>
      </p:graphicFrame>
      <p:graphicFrame>
        <p:nvGraphicFramePr>
          <p:cNvPr id="12545" name="内容占位符 12544"/>
          <p:cNvGraphicFramePr/>
          <p:nvPr>
            <p:ph sz="quarter" idx="3"/>
          </p:nvPr>
        </p:nvGraphicFramePr>
        <p:xfrm>
          <a:off x="611188" y="4076700"/>
          <a:ext cx="5184775" cy="2192338"/>
        </p:xfrm>
        <a:graphic>
          <a:graphicData uri="http://schemas.openxmlformats.org/drawingml/2006/table">
            <a:tbl>
              <a:tblPr/>
              <a:tblGrid>
                <a:gridCol w="577850"/>
                <a:gridCol w="574675"/>
                <a:gridCol w="647700"/>
                <a:gridCol w="647700"/>
                <a:gridCol w="649288"/>
                <a:gridCol w="647700"/>
                <a:gridCol w="720725"/>
                <a:gridCol w="719137"/>
              </a:tblGrid>
              <a:tr h="55245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0</a:t>
                      </a:r>
                      <a:endParaRPr lang="zh-CN" altLang="en-US" b="1">
                        <a:solidFill>
                          <a:schemeClr val="bg1"/>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4</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8</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12</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16</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20</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24</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28</a:t>
                      </a:r>
                      <a:endParaRPr lang="zh-CN" altLang="en-US" b="1">
                        <a:solidFill>
                          <a:schemeClr val="bg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r>
              <a:tr h="5461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1</a:t>
                      </a:r>
                      <a:endParaRPr lang="zh-CN" altLang="en-US" b="1">
                        <a:solidFill>
                          <a:schemeClr val="bg1"/>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5</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9</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13</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17</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21</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25</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29</a:t>
                      </a:r>
                      <a:endParaRPr lang="zh-CN" altLang="en-US" b="1">
                        <a:solidFill>
                          <a:schemeClr val="bg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r>
              <a:tr h="5476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2</a:t>
                      </a:r>
                      <a:endParaRPr lang="zh-CN" altLang="en-US" b="1">
                        <a:solidFill>
                          <a:schemeClr val="bg1"/>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6</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10</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14</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18</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22</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26</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30</a:t>
                      </a:r>
                      <a:endParaRPr lang="zh-CN" altLang="en-US" b="1">
                        <a:solidFill>
                          <a:schemeClr val="bg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r>
              <a:tr h="5461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3</a:t>
                      </a:r>
                      <a:endParaRPr lang="zh-CN" altLang="en-US" b="1">
                        <a:solidFill>
                          <a:schemeClr val="bg1"/>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7</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11</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15</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19</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23</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27</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31</a:t>
                      </a:r>
                      <a:endParaRPr lang="zh-CN" altLang="en-US" b="1">
                        <a:solidFill>
                          <a:schemeClr val="bg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folHlink"/>
                    </a:solidFill>
                  </a:tcPr>
                </a:tc>
              </a:tr>
            </a:tbl>
          </a:graphicData>
        </a:graphic>
      </p:graphicFrame>
      <p:sp>
        <p:nvSpPr>
          <p:cNvPr id="12547" name="文本框 12546"/>
          <p:cNvSpPr txBox="1"/>
          <p:nvPr/>
        </p:nvSpPr>
        <p:spPr>
          <a:xfrm>
            <a:off x="1908175" y="404813"/>
            <a:ext cx="4824413" cy="1006475"/>
          </a:xfrm>
          <a:prstGeom prst="rect">
            <a:avLst/>
          </a:prstGeom>
          <a:noFill/>
          <a:ln w="9525">
            <a:noFill/>
          </a:ln>
        </p:spPr>
        <p:txBody>
          <a:bodyPr>
            <a:spAutoFit/>
          </a:bodyPr>
          <a:p>
            <a:pPr algn="ctr">
              <a:spcBef>
                <a:spcPct val="50000"/>
              </a:spcBef>
            </a:pPr>
            <a:r>
              <a:rPr lang="en-US" altLang="zh-CN" dirty="0">
                <a:latin typeface="Arial" panose="020B0604020202020204" pitchFamily="34" charset="0"/>
                <a:ea typeface="宋体" panose="02010600030101010101" pitchFamily="2" charset="-122"/>
              </a:rPr>
              <a:t>Fig 2.  </a:t>
            </a:r>
            <a:r>
              <a:rPr lang="zh-CN" altLang="en-US" dirty="0">
                <a:latin typeface="Arial" panose="020B0604020202020204" pitchFamily="34" charset="0"/>
                <a:ea typeface="宋体" panose="02010600030101010101" pitchFamily="2" charset="-122"/>
              </a:rPr>
              <a:t>以明文分组（或密钥）为</a:t>
            </a:r>
            <a:r>
              <a:rPr lang="en-US" altLang="zh-CN" dirty="0">
                <a:latin typeface="Arial" panose="020B0604020202020204" pitchFamily="34" charset="0"/>
                <a:ea typeface="宋体" panose="02010600030101010101" pitchFamily="2" charset="-122"/>
              </a:rPr>
              <a:t>128bits</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192bits </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256bits</a:t>
            </a:r>
            <a:r>
              <a:rPr lang="zh-CN" altLang="en-US" dirty="0">
                <a:latin typeface="Arial" panose="020B0604020202020204" pitchFamily="34" charset="0"/>
                <a:ea typeface="宋体" panose="02010600030101010101" pitchFamily="2" charset="-122"/>
              </a:rPr>
              <a:t>为例组成的阵列</a:t>
            </a: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36865"/>
          <p:cNvSpPr>
            <a:spLocks noGrp="1"/>
          </p:cNvSpPr>
          <p:nvPr>
            <p:ph type="title"/>
          </p:nvPr>
        </p:nvSpPr>
        <p:spPr>
          <a:xfrm>
            <a:off x="900113" y="260350"/>
            <a:ext cx="6778625" cy="777875"/>
          </a:xfrm>
        </p:spPr>
        <p:txBody>
          <a:bodyPr anchor="ctr"/>
          <a:p>
            <a:r>
              <a:rPr lang="en-US" altLang="zh-CN" sz="2800" b="1" dirty="0"/>
              <a:t>  </a:t>
            </a:r>
            <a:r>
              <a:rPr lang="zh-CN" altLang="en-US" sz="2800" b="1" dirty="0"/>
              <a:t>一些相关的的术语定义和表示</a:t>
            </a:r>
            <a:endParaRPr lang="zh-CN" altLang="en-US" sz="2800" b="1" dirty="0"/>
          </a:p>
        </p:txBody>
      </p:sp>
      <p:sp>
        <p:nvSpPr>
          <p:cNvPr id="36867" name="文本占位符 36866"/>
          <p:cNvSpPr>
            <a:spLocks noGrp="1"/>
          </p:cNvSpPr>
          <p:nvPr>
            <p:ph type="body" idx="1"/>
          </p:nvPr>
        </p:nvSpPr>
        <p:spPr>
          <a:xfrm>
            <a:off x="468313" y="1484313"/>
            <a:ext cx="8351837" cy="5184775"/>
          </a:xfrm>
        </p:spPr>
        <p:txBody>
          <a:bodyPr/>
          <a:p>
            <a:r>
              <a:rPr lang="zh-CN" altLang="en-US" sz="2800" b="1" dirty="0">
                <a:solidFill>
                  <a:srgbClr val="6600FF"/>
                </a:solidFill>
              </a:rPr>
              <a:t>状态（</a:t>
            </a:r>
            <a:r>
              <a:rPr lang="en-US" altLang="zh-CN" sz="2800" b="1">
                <a:solidFill>
                  <a:srgbClr val="6600FF"/>
                </a:solidFill>
              </a:rPr>
              <a:t>State</a:t>
            </a:r>
            <a:r>
              <a:rPr lang="zh-CN" altLang="en-US" sz="2800" b="1">
                <a:solidFill>
                  <a:srgbClr val="6600FF"/>
                </a:solidFill>
              </a:rPr>
              <a:t>）：</a:t>
            </a:r>
            <a:r>
              <a:rPr lang="zh-CN" altLang="en-US" sz="2800" b="1" dirty="0"/>
              <a:t>密码运算的中间结果称为状态。</a:t>
            </a:r>
            <a:endParaRPr lang="zh-CN" altLang="en-US" sz="2800" b="1" dirty="0"/>
          </a:p>
          <a:p>
            <a:r>
              <a:rPr lang="en-US" altLang="zh-CN" sz="2800" b="1" dirty="0"/>
              <a:t>State</a:t>
            </a:r>
            <a:r>
              <a:rPr lang="zh-CN" altLang="en-US" sz="2800" b="1" dirty="0"/>
              <a:t>的表示：状态用以字节为基本构成元素的矩阵阵列来表示，该阵列有</a:t>
            </a:r>
            <a:r>
              <a:rPr lang="en-US" altLang="zh-CN" sz="2800" b="1" dirty="0"/>
              <a:t>4</a:t>
            </a:r>
            <a:r>
              <a:rPr lang="zh-CN" altLang="en-US" sz="2800" b="1" dirty="0"/>
              <a:t>行，列数记为</a:t>
            </a:r>
            <a:r>
              <a:rPr lang="en-US" altLang="zh-CN" sz="2800" b="1" err="1"/>
              <a:t>Nb</a:t>
            </a:r>
            <a:r>
              <a:rPr lang="zh-CN" altLang="en-US" sz="2800" b="1"/>
              <a:t>。  </a:t>
            </a:r>
            <a:r>
              <a:rPr lang="en-US" altLang="zh-CN" sz="2800" b="1" err="1">
                <a:solidFill>
                  <a:srgbClr val="6600FF"/>
                </a:solidFill>
              </a:rPr>
              <a:t>Nb</a:t>
            </a:r>
            <a:r>
              <a:rPr lang="en-US" altLang="zh-CN" sz="2800" b="1" dirty="0">
                <a:solidFill>
                  <a:srgbClr val="6600FF"/>
                </a:solidFill>
              </a:rPr>
              <a:t>=</a:t>
            </a:r>
            <a:r>
              <a:rPr lang="zh-CN" altLang="en-US" sz="2800" b="1" dirty="0">
                <a:solidFill>
                  <a:srgbClr val="6600FF"/>
                </a:solidFill>
              </a:rPr>
              <a:t>分组长度（</a:t>
            </a:r>
            <a:r>
              <a:rPr lang="en-US" altLang="zh-CN" sz="2800" b="1">
                <a:solidFill>
                  <a:srgbClr val="6600FF"/>
                </a:solidFill>
              </a:rPr>
              <a:t>bits</a:t>
            </a:r>
            <a:r>
              <a:rPr lang="zh-CN" altLang="en-US" sz="2800" b="1">
                <a:solidFill>
                  <a:srgbClr val="6600FF"/>
                </a:solidFill>
              </a:rPr>
              <a:t>）</a:t>
            </a:r>
            <a:r>
              <a:rPr lang="en-US" altLang="zh-CN" sz="2800" b="1">
                <a:solidFill>
                  <a:srgbClr val="6600FF"/>
                </a:solidFill>
              </a:rPr>
              <a:t>÷ 32  </a:t>
            </a:r>
            <a:r>
              <a:rPr lang="en-US" altLang="zh-CN" sz="2800" b="1" err="1"/>
              <a:t>                                    Nb</a:t>
            </a:r>
            <a:r>
              <a:rPr lang="zh-CN" altLang="en-US" sz="2800" b="1" dirty="0"/>
              <a:t>可以取的值为</a:t>
            </a:r>
            <a:r>
              <a:rPr lang="en-US" altLang="zh-CN" sz="2800" b="1" dirty="0"/>
              <a:t>4</a:t>
            </a:r>
            <a:r>
              <a:rPr lang="zh-CN" altLang="en-US" sz="2800" b="1" dirty="0"/>
              <a:t>，</a:t>
            </a:r>
            <a:r>
              <a:rPr lang="en-US" altLang="zh-CN" sz="2800" b="1" dirty="0"/>
              <a:t>6</a:t>
            </a:r>
            <a:r>
              <a:rPr lang="zh-CN" altLang="en-US" sz="2800" b="1" dirty="0"/>
              <a:t>，</a:t>
            </a:r>
            <a:r>
              <a:rPr lang="en-US" altLang="zh-CN" sz="2800" b="1" dirty="0"/>
              <a:t>8</a:t>
            </a:r>
            <a:r>
              <a:rPr lang="zh-CN" altLang="en-US" sz="2800" b="1" dirty="0"/>
              <a:t>，对应的分组长度为</a:t>
            </a:r>
            <a:r>
              <a:rPr lang="en-US" altLang="zh-CN" sz="2800" b="1" dirty="0"/>
              <a:t>128</a:t>
            </a:r>
            <a:r>
              <a:rPr lang="zh-CN" altLang="en-US" sz="2800" b="1" dirty="0"/>
              <a:t>， </a:t>
            </a:r>
            <a:r>
              <a:rPr lang="en-US" altLang="zh-CN" sz="2800" b="1" dirty="0"/>
              <a:t>192</a:t>
            </a:r>
            <a:r>
              <a:rPr lang="zh-CN" altLang="en-US" sz="2800" b="1" dirty="0"/>
              <a:t>， </a:t>
            </a:r>
            <a:r>
              <a:rPr lang="en-US" altLang="zh-CN" sz="2800" b="1"/>
              <a:t>256 bits</a:t>
            </a:r>
            <a:r>
              <a:rPr lang="zh-CN" altLang="en-US" sz="2800" b="1"/>
              <a:t>。</a:t>
            </a:r>
            <a:endParaRPr lang="zh-CN" altLang="en-US" sz="2800" b="1">
              <a:solidFill>
                <a:srgbClr val="6600FF"/>
              </a:solidFill>
            </a:endParaRPr>
          </a:p>
          <a:p>
            <a:r>
              <a:rPr lang="zh-CN" altLang="en-US" sz="2800" b="1" dirty="0"/>
              <a:t>密码密钥（</a:t>
            </a:r>
            <a:r>
              <a:rPr lang="en-US" altLang="zh-CN" sz="2800" b="1" dirty="0"/>
              <a:t>Cipher Key</a:t>
            </a:r>
            <a:r>
              <a:rPr lang="zh-CN" altLang="en-US" sz="2800" b="1" dirty="0"/>
              <a:t>）的表示： </a:t>
            </a:r>
            <a:r>
              <a:rPr lang="en-US" altLang="zh-CN" sz="2800" b="1" dirty="0"/>
              <a:t>Cipher Key</a:t>
            </a:r>
            <a:r>
              <a:rPr lang="zh-CN" altLang="en-US" sz="2800" b="1" dirty="0"/>
              <a:t>类似地用一个</a:t>
            </a:r>
            <a:r>
              <a:rPr lang="en-US" altLang="zh-CN" sz="2800" b="1" dirty="0"/>
              <a:t>4</a:t>
            </a:r>
            <a:r>
              <a:rPr lang="zh-CN" altLang="en-US" sz="2800" b="1" dirty="0"/>
              <a:t>行的矩阵阵列来表示，列数记为</a:t>
            </a:r>
            <a:r>
              <a:rPr lang="en-US" altLang="zh-CN" sz="2800" b="1" err="1"/>
              <a:t>Nk</a:t>
            </a:r>
            <a:r>
              <a:rPr lang="zh-CN" altLang="en-US" sz="2800" b="1"/>
              <a:t>。     </a:t>
            </a:r>
            <a:r>
              <a:rPr lang="en-US" altLang="zh-CN" sz="2800" b="1" err="1">
                <a:solidFill>
                  <a:srgbClr val="6600FF"/>
                </a:solidFill>
              </a:rPr>
              <a:t>Nk</a:t>
            </a:r>
            <a:r>
              <a:rPr lang="en-US" altLang="zh-CN" sz="2800" b="1" dirty="0">
                <a:solidFill>
                  <a:srgbClr val="6600FF"/>
                </a:solidFill>
              </a:rPr>
              <a:t>=</a:t>
            </a:r>
            <a:r>
              <a:rPr lang="zh-CN" altLang="en-US" sz="2800" b="1" dirty="0">
                <a:solidFill>
                  <a:srgbClr val="6600FF"/>
                </a:solidFill>
              </a:rPr>
              <a:t>密钥长度（</a:t>
            </a:r>
            <a:r>
              <a:rPr lang="en-US" altLang="zh-CN" sz="2800" b="1">
                <a:solidFill>
                  <a:srgbClr val="6600FF"/>
                </a:solidFill>
              </a:rPr>
              <a:t>bits</a:t>
            </a:r>
            <a:r>
              <a:rPr lang="zh-CN" altLang="en-US" sz="2800" b="1">
                <a:solidFill>
                  <a:srgbClr val="6600FF"/>
                </a:solidFill>
              </a:rPr>
              <a:t>）</a:t>
            </a:r>
            <a:r>
              <a:rPr lang="en-US" altLang="zh-CN" sz="2800" b="1">
                <a:solidFill>
                  <a:srgbClr val="6600FF"/>
                </a:solidFill>
              </a:rPr>
              <a:t>÷32   </a:t>
            </a:r>
            <a:r>
              <a:rPr lang="en-US" altLang="zh-CN" sz="2800" b="1" err="1"/>
              <a:t>                              Nk</a:t>
            </a:r>
            <a:r>
              <a:rPr lang="zh-CN" altLang="en-US" sz="2800" b="1" dirty="0"/>
              <a:t>可以取的值为</a:t>
            </a:r>
            <a:r>
              <a:rPr lang="en-US" altLang="zh-CN" sz="2800" b="1" dirty="0"/>
              <a:t>4</a:t>
            </a:r>
            <a:r>
              <a:rPr lang="zh-CN" altLang="en-US" sz="2800" b="1" dirty="0"/>
              <a:t>，</a:t>
            </a:r>
            <a:r>
              <a:rPr lang="en-US" altLang="zh-CN" sz="2800" b="1" dirty="0"/>
              <a:t>6</a:t>
            </a:r>
            <a:r>
              <a:rPr lang="zh-CN" altLang="en-US" sz="2800" b="1" dirty="0"/>
              <a:t>，</a:t>
            </a:r>
            <a:r>
              <a:rPr lang="en-US" altLang="zh-CN" sz="2800" b="1" dirty="0"/>
              <a:t>8</a:t>
            </a:r>
            <a:r>
              <a:rPr lang="zh-CN" altLang="en-US" sz="2800" b="1" dirty="0"/>
              <a:t>，对应的密钥长度为</a:t>
            </a:r>
            <a:r>
              <a:rPr lang="en-US" altLang="zh-CN" sz="2800" b="1" dirty="0"/>
              <a:t>128</a:t>
            </a:r>
            <a:r>
              <a:rPr lang="zh-CN" altLang="en-US" sz="2800" b="1" dirty="0"/>
              <a:t>， </a:t>
            </a:r>
            <a:r>
              <a:rPr lang="en-US" altLang="zh-CN" sz="2800" b="1" dirty="0"/>
              <a:t>192</a:t>
            </a:r>
            <a:r>
              <a:rPr lang="zh-CN" altLang="en-US" sz="2800" b="1" dirty="0"/>
              <a:t>， </a:t>
            </a:r>
            <a:r>
              <a:rPr lang="en-US" altLang="zh-CN" sz="2800" b="1"/>
              <a:t>256 bits</a:t>
            </a:r>
            <a:r>
              <a:rPr lang="zh-CN" altLang="en-US" sz="2800" b="1"/>
              <a:t>。</a:t>
            </a:r>
            <a:endParaRPr lang="zh-CN" altLang="en-US" sz="2800" b="1">
              <a:solidFill>
                <a:srgbClr val="6600FF"/>
              </a:solidFill>
            </a:endParaRPr>
          </a:p>
          <a:p>
            <a:endParaRPr lang="zh-CN" altLang="en-US" sz="2800" b="1">
              <a:solidFill>
                <a:srgbClr val="6600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37889"/>
          <p:cNvSpPr>
            <a:spLocks noGrp="1"/>
          </p:cNvSpPr>
          <p:nvPr>
            <p:ph type="title"/>
          </p:nvPr>
        </p:nvSpPr>
        <p:spPr/>
        <p:txBody>
          <a:bodyPr anchor="ctr"/>
          <a:p>
            <a:r>
              <a:rPr lang="en-US" altLang="zh-CN" sz="2400" b="1" err="1"/>
              <a:t>Fig 3. </a:t>
            </a:r>
            <a:r>
              <a:rPr lang="zh-CN" altLang="en-US" sz="2400" b="1" err="1"/>
              <a:t>当</a:t>
            </a:r>
            <a:r>
              <a:rPr lang="en-US" altLang="zh-CN" sz="2400" b="1" err="1"/>
              <a:t>Nb</a:t>
            </a:r>
            <a:r>
              <a:rPr lang="en-US" altLang="zh-CN" sz="2400" b="1" dirty="0"/>
              <a:t>=6</a:t>
            </a:r>
            <a:r>
              <a:rPr lang="zh-CN" altLang="en-US" sz="2400" b="1" dirty="0"/>
              <a:t>时的状态和</a:t>
            </a:r>
            <a:r>
              <a:rPr lang="en-US" altLang="zh-CN" sz="2400" b="1" err="1"/>
              <a:t>Nk</a:t>
            </a:r>
            <a:r>
              <a:rPr lang="en-US" altLang="zh-CN" sz="2400" b="1" dirty="0"/>
              <a:t>=4</a:t>
            </a:r>
            <a:r>
              <a:rPr lang="zh-CN" altLang="en-US" sz="2400" b="1" dirty="0"/>
              <a:t>时的密钥布局</a:t>
            </a:r>
            <a:endParaRPr lang="zh-CN" altLang="en-US" sz="2400" b="1" dirty="0"/>
          </a:p>
        </p:txBody>
      </p:sp>
      <p:graphicFrame>
        <p:nvGraphicFramePr>
          <p:cNvPr id="37891" name="内容占位符 37890"/>
          <p:cNvGraphicFramePr/>
          <p:nvPr>
            <p:ph sz="half" idx="1"/>
          </p:nvPr>
        </p:nvGraphicFramePr>
        <p:xfrm>
          <a:off x="179388" y="2205038"/>
          <a:ext cx="4392612" cy="2665412"/>
        </p:xfrm>
        <a:graphic>
          <a:graphicData uri="http://schemas.openxmlformats.org/drawingml/2006/table">
            <a:tbl>
              <a:tblPr/>
              <a:tblGrid>
                <a:gridCol w="731838"/>
                <a:gridCol w="731837"/>
                <a:gridCol w="733425"/>
                <a:gridCol w="731838"/>
                <a:gridCol w="731837"/>
                <a:gridCol w="731838"/>
              </a:tblGrid>
              <a:tr h="66675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0,0</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0,1</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0,2</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0,3</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0,4</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0,5</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66675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1,0</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1,1</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1,2</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1,3</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1,4</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1,5</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6651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2,0</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2,1</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2,2</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2,3</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2,4</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2,5</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66675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3,0</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3,1</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3,2</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3,3</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3,4</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3,5</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7931" name="文本框 37930"/>
          <p:cNvSpPr txBox="1"/>
          <p:nvPr/>
        </p:nvSpPr>
        <p:spPr>
          <a:xfrm>
            <a:off x="179388" y="5445125"/>
            <a:ext cx="3419475" cy="854075"/>
          </a:xfrm>
          <a:prstGeom prst="rect">
            <a:avLst/>
          </a:prstGeom>
          <a:noFill/>
          <a:ln w="9525">
            <a:noFill/>
          </a:ln>
        </p:spPr>
        <p:txBody>
          <a:bodyPr>
            <a:spAutoFit/>
          </a:bodyPr>
          <a:p>
            <a:pPr algn="ctr">
              <a:spcBef>
                <a:spcPct val="50000"/>
              </a:spcBef>
            </a:pPr>
            <a:r>
              <a:rPr lang="en-US" altLang="zh-CN" err="1">
                <a:solidFill>
                  <a:srgbClr val="6600FF"/>
                </a:solidFill>
                <a:latin typeface="Arial" panose="020B0604020202020204" pitchFamily="34" charset="0"/>
                <a:ea typeface="宋体" panose="02010600030101010101" pitchFamily="2" charset="-122"/>
              </a:rPr>
              <a:t>Nb</a:t>
            </a:r>
            <a:r>
              <a:rPr lang="en-US" altLang="zh-CN">
                <a:solidFill>
                  <a:srgbClr val="6600FF"/>
                </a:solidFill>
                <a:latin typeface="Arial" panose="020B0604020202020204" pitchFamily="34" charset="0"/>
                <a:ea typeface="宋体" panose="02010600030101010101" pitchFamily="2" charset="-122"/>
              </a:rPr>
              <a:t> = 6</a:t>
            </a:r>
            <a:endParaRPr lang="en-US" altLang="zh-CN">
              <a:solidFill>
                <a:srgbClr val="6600FF"/>
              </a:solidFill>
              <a:latin typeface="Arial" panose="020B0604020202020204" pitchFamily="34" charset="0"/>
              <a:ea typeface="宋体" panose="02010600030101010101" pitchFamily="2" charset="-122"/>
            </a:endParaRPr>
          </a:p>
          <a:p>
            <a:pPr algn="ctr">
              <a:spcBef>
                <a:spcPct val="50000"/>
              </a:spcBef>
            </a:pPr>
            <a:r>
              <a:rPr lang="en-US" altLang="zh-CN">
                <a:solidFill>
                  <a:srgbClr val="6600FF"/>
                </a:solidFill>
                <a:latin typeface="Arial" panose="020B0604020202020204" pitchFamily="34" charset="0"/>
                <a:ea typeface="宋体" panose="02010600030101010101" pitchFamily="2" charset="-122"/>
              </a:rPr>
              <a:t>Block Length = 192 bits</a:t>
            </a:r>
            <a:endParaRPr lang="en-US" altLang="zh-CN">
              <a:solidFill>
                <a:srgbClr val="6600FF"/>
              </a:solidFill>
              <a:latin typeface="Arial" panose="020B0604020202020204" pitchFamily="34" charset="0"/>
              <a:ea typeface="宋体" panose="02010600030101010101" pitchFamily="2" charset="-122"/>
            </a:endParaRPr>
          </a:p>
        </p:txBody>
      </p:sp>
      <p:graphicFrame>
        <p:nvGraphicFramePr>
          <p:cNvPr id="37932" name="内容占位符 37931"/>
          <p:cNvGraphicFramePr/>
          <p:nvPr>
            <p:ph sz="half" idx="2"/>
          </p:nvPr>
        </p:nvGraphicFramePr>
        <p:xfrm>
          <a:off x="5435600" y="2205038"/>
          <a:ext cx="2952750" cy="2663825"/>
        </p:xfrm>
        <a:graphic>
          <a:graphicData uri="http://schemas.openxmlformats.org/drawingml/2006/table">
            <a:tbl>
              <a:tblPr/>
              <a:tblGrid>
                <a:gridCol w="738188"/>
                <a:gridCol w="738187"/>
                <a:gridCol w="738188"/>
                <a:gridCol w="738187"/>
              </a:tblGrid>
              <a:tr h="6778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K</a:t>
                      </a:r>
                      <a:r>
                        <a:rPr lang="en-US" altLang="zh-CN" sz="1600" b="1"/>
                        <a:t>0,0</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K</a:t>
                      </a:r>
                      <a:r>
                        <a:rPr lang="en-US" altLang="zh-CN" sz="1600" b="1"/>
                        <a:t>0,1</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K</a:t>
                      </a:r>
                      <a:r>
                        <a:rPr lang="en-US" altLang="zh-CN" sz="1600" b="1"/>
                        <a:t>0,2</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K</a:t>
                      </a:r>
                      <a:r>
                        <a:rPr lang="en-US" altLang="zh-CN" sz="1600" b="1"/>
                        <a:t>0,3</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6619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K</a:t>
                      </a:r>
                      <a:r>
                        <a:rPr lang="en-US" altLang="zh-CN" sz="1600" b="1"/>
                        <a:t>1,0</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K</a:t>
                      </a:r>
                      <a:r>
                        <a:rPr lang="en-US" altLang="zh-CN" sz="1600" b="1"/>
                        <a:t>1,1</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K</a:t>
                      </a:r>
                      <a:r>
                        <a:rPr lang="en-US" altLang="zh-CN" sz="1600" b="1"/>
                        <a:t>1,2</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K</a:t>
                      </a:r>
                      <a:r>
                        <a:rPr lang="en-US" altLang="zh-CN" sz="1600" b="1"/>
                        <a:t>1,3</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6619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K</a:t>
                      </a:r>
                      <a:r>
                        <a:rPr lang="en-US" altLang="zh-CN" sz="1600" b="1"/>
                        <a:t>2,0</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K</a:t>
                      </a:r>
                      <a:r>
                        <a:rPr lang="en-US" altLang="zh-CN" sz="1600" b="1"/>
                        <a:t>2,1</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K</a:t>
                      </a:r>
                      <a:r>
                        <a:rPr lang="en-US" altLang="zh-CN" sz="1600" b="1"/>
                        <a:t>2,2</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K</a:t>
                      </a:r>
                      <a:r>
                        <a:rPr lang="en-US" altLang="zh-CN" sz="1600" b="1"/>
                        <a:t>2,3</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6619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K</a:t>
                      </a:r>
                      <a:r>
                        <a:rPr lang="en-US" altLang="zh-CN" sz="1600" b="1"/>
                        <a:t>3,0</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K</a:t>
                      </a:r>
                      <a:r>
                        <a:rPr lang="en-US" altLang="zh-CN" sz="1600" b="1"/>
                        <a:t>3,1</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K</a:t>
                      </a:r>
                      <a:r>
                        <a:rPr lang="en-US" altLang="zh-CN" sz="1600" b="1"/>
                        <a:t>3,2</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K</a:t>
                      </a:r>
                      <a:r>
                        <a:rPr lang="en-US" altLang="zh-CN" sz="1600" b="1"/>
                        <a:t>3,3</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7960" name="文本框 37959"/>
          <p:cNvSpPr txBox="1"/>
          <p:nvPr/>
        </p:nvSpPr>
        <p:spPr>
          <a:xfrm>
            <a:off x="5364163" y="5661025"/>
            <a:ext cx="3419475" cy="854075"/>
          </a:xfrm>
          <a:prstGeom prst="rect">
            <a:avLst/>
          </a:prstGeom>
          <a:noFill/>
          <a:ln w="9525">
            <a:noFill/>
          </a:ln>
        </p:spPr>
        <p:txBody>
          <a:bodyPr>
            <a:spAutoFit/>
          </a:bodyPr>
          <a:p>
            <a:pPr algn="ctr">
              <a:spcBef>
                <a:spcPct val="50000"/>
              </a:spcBef>
            </a:pPr>
            <a:r>
              <a:rPr lang="en-US" altLang="zh-CN" err="1">
                <a:solidFill>
                  <a:srgbClr val="6600FF"/>
                </a:solidFill>
                <a:latin typeface="Arial" panose="020B0604020202020204" pitchFamily="34" charset="0"/>
                <a:ea typeface="宋体" panose="02010600030101010101" pitchFamily="2" charset="-122"/>
              </a:rPr>
              <a:t>Nk</a:t>
            </a:r>
            <a:r>
              <a:rPr lang="en-US" altLang="zh-CN">
                <a:solidFill>
                  <a:srgbClr val="6600FF"/>
                </a:solidFill>
                <a:latin typeface="Arial" panose="020B0604020202020204" pitchFamily="34" charset="0"/>
                <a:ea typeface="宋体" panose="02010600030101010101" pitchFamily="2" charset="-122"/>
              </a:rPr>
              <a:t> = 4</a:t>
            </a:r>
            <a:endParaRPr lang="en-US" altLang="zh-CN">
              <a:solidFill>
                <a:srgbClr val="6600FF"/>
              </a:solidFill>
              <a:latin typeface="Arial" panose="020B0604020202020204" pitchFamily="34" charset="0"/>
              <a:ea typeface="宋体" panose="02010600030101010101" pitchFamily="2" charset="-122"/>
            </a:endParaRPr>
          </a:p>
          <a:p>
            <a:pPr algn="ctr">
              <a:spcBef>
                <a:spcPct val="50000"/>
              </a:spcBef>
            </a:pPr>
            <a:r>
              <a:rPr lang="en-US" altLang="zh-CN">
                <a:solidFill>
                  <a:srgbClr val="6600FF"/>
                </a:solidFill>
                <a:latin typeface="Arial" panose="020B0604020202020204" pitchFamily="34" charset="0"/>
                <a:ea typeface="宋体" panose="02010600030101010101" pitchFamily="2" charset="-122"/>
              </a:rPr>
              <a:t>Key Length = 128 bits</a:t>
            </a:r>
            <a:endParaRPr lang="en-US" altLang="zh-CN">
              <a:solidFill>
                <a:srgbClr val="6600FF"/>
              </a:solidFill>
              <a:latin typeface="Arial" panose="020B0604020202020204" pitchFamily="34"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6" name="文本框 15365"/>
          <p:cNvSpPr txBox="1"/>
          <p:nvPr/>
        </p:nvSpPr>
        <p:spPr>
          <a:xfrm>
            <a:off x="1908175" y="692150"/>
            <a:ext cx="5616575" cy="822325"/>
          </a:xfrm>
          <a:prstGeom prst="rect">
            <a:avLst/>
          </a:prstGeom>
          <a:noFill/>
          <a:ln w="9525">
            <a:noFill/>
          </a:ln>
        </p:spPr>
        <p:txBody>
          <a:bodyPr>
            <a:spAutoFit/>
          </a:bodyPr>
          <a:p>
            <a:pPr algn="ctr">
              <a:spcBef>
                <a:spcPct val="50000"/>
              </a:spcBef>
            </a:pPr>
            <a:r>
              <a:rPr lang="en-US" altLang="zh-CN" sz="2400" dirty="0">
                <a:solidFill>
                  <a:srgbClr val="6600FF"/>
                </a:solidFill>
                <a:latin typeface="Arial" panose="020B0604020202020204" pitchFamily="34" charset="0"/>
                <a:ea typeface="宋体" panose="02010600030101010101" pitchFamily="2" charset="-122"/>
              </a:rPr>
              <a:t>Fig 4.  </a:t>
            </a:r>
            <a:r>
              <a:rPr lang="zh-CN" altLang="en-US" sz="2400" dirty="0">
                <a:solidFill>
                  <a:srgbClr val="6600FF"/>
                </a:solidFill>
                <a:latin typeface="Arial" panose="020B0604020202020204" pitchFamily="34" charset="0"/>
                <a:ea typeface="宋体" panose="02010600030101010101" pitchFamily="2" charset="-122"/>
              </a:rPr>
              <a:t>分组长度和密钥长度均为</a:t>
            </a:r>
            <a:r>
              <a:rPr lang="en-US" altLang="zh-CN" sz="2400" dirty="0">
                <a:solidFill>
                  <a:srgbClr val="6600FF"/>
                </a:solidFill>
                <a:latin typeface="Arial" panose="020B0604020202020204" pitchFamily="34" charset="0"/>
                <a:ea typeface="宋体" panose="02010600030101010101" pitchFamily="2" charset="-122"/>
              </a:rPr>
              <a:t>128 bits</a:t>
            </a:r>
            <a:r>
              <a:rPr lang="zh-CN" altLang="en-US" sz="2400" dirty="0">
                <a:solidFill>
                  <a:srgbClr val="6600FF"/>
                </a:solidFill>
                <a:latin typeface="Arial" panose="020B0604020202020204" pitchFamily="34" charset="0"/>
                <a:ea typeface="宋体" panose="02010600030101010101" pitchFamily="2" charset="-122"/>
              </a:rPr>
              <a:t>时的</a:t>
            </a:r>
            <a:r>
              <a:rPr lang="en-US" altLang="zh-CN" sz="2400" err="1">
                <a:solidFill>
                  <a:srgbClr val="6600FF"/>
                </a:solidFill>
                <a:latin typeface="Arial" panose="020B0604020202020204" pitchFamily="34" charset="0"/>
                <a:ea typeface="宋体" panose="02010600030101010101" pitchFamily="2" charset="-122"/>
              </a:rPr>
              <a:t>Rijndael</a:t>
            </a:r>
            <a:r>
              <a:rPr lang="zh-CN" altLang="en-US" sz="2400" dirty="0">
                <a:solidFill>
                  <a:srgbClr val="6600FF"/>
                </a:solidFill>
                <a:latin typeface="Arial" panose="020B0604020202020204" pitchFamily="34" charset="0"/>
                <a:ea typeface="宋体" panose="02010600030101010101" pitchFamily="2" charset="-122"/>
              </a:rPr>
              <a:t>加密算法框图</a:t>
            </a:r>
            <a:endParaRPr lang="zh-CN" altLang="en-US" sz="2400" dirty="0">
              <a:solidFill>
                <a:srgbClr val="6600FF"/>
              </a:solidFill>
              <a:latin typeface="Arial" panose="020B0604020202020204" pitchFamily="34" charset="0"/>
              <a:ea typeface="宋体" panose="02010600030101010101" pitchFamily="2" charset="-122"/>
            </a:endParaRPr>
          </a:p>
        </p:txBody>
      </p:sp>
      <p:sp>
        <p:nvSpPr>
          <p:cNvPr id="15367" name="矩形 15366"/>
          <p:cNvSpPr/>
          <p:nvPr/>
        </p:nvSpPr>
        <p:spPr>
          <a:xfrm>
            <a:off x="684213" y="2781300"/>
            <a:ext cx="1657350" cy="1008063"/>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p>
            <a:pPr algn="ctr"/>
            <a:r>
              <a:rPr lang="en-US" altLang="zh-CN" sz="2400">
                <a:latin typeface="Arial" panose="020B0604020202020204" pitchFamily="34" charset="0"/>
                <a:ea typeface="宋体" panose="02010600030101010101" pitchFamily="2" charset="-122"/>
              </a:rPr>
              <a:t>Data / Key </a:t>
            </a:r>
            <a:endParaRPr lang="en-US" altLang="zh-CN" sz="2400">
              <a:latin typeface="Arial" panose="020B0604020202020204" pitchFamily="34" charset="0"/>
              <a:ea typeface="宋体" panose="02010600030101010101" pitchFamily="2" charset="-122"/>
            </a:endParaRPr>
          </a:p>
          <a:p>
            <a:pPr algn="ctr"/>
            <a:r>
              <a:rPr lang="en-US" altLang="zh-CN" sz="2400">
                <a:latin typeface="Arial" panose="020B0604020202020204" pitchFamily="34" charset="0"/>
                <a:ea typeface="宋体" panose="02010600030101010101" pitchFamily="2" charset="-122"/>
              </a:rPr>
              <a:t>Addition</a:t>
            </a:r>
            <a:endParaRPr lang="en-US" altLang="zh-CN" sz="2400">
              <a:latin typeface="Arial" panose="020B0604020202020204" pitchFamily="34" charset="0"/>
              <a:ea typeface="宋体" panose="02010600030101010101" pitchFamily="2" charset="-122"/>
            </a:endParaRPr>
          </a:p>
        </p:txBody>
      </p:sp>
      <p:sp>
        <p:nvSpPr>
          <p:cNvPr id="15368" name="矩形 15367"/>
          <p:cNvSpPr/>
          <p:nvPr/>
        </p:nvSpPr>
        <p:spPr>
          <a:xfrm>
            <a:off x="2843213" y="2781300"/>
            <a:ext cx="792162" cy="1008063"/>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p>
            <a:pPr algn="ctr"/>
            <a:r>
              <a:rPr lang="en-US" altLang="zh-CN" sz="2400" err="1">
                <a:latin typeface="Arial" panose="020B0604020202020204" pitchFamily="34" charset="0"/>
                <a:ea typeface="宋体" panose="02010600030101010101" pitchFamily="2" charset="-122"/>
              </a:rPr>
              <a:t>Rnd</a:t>
            </a:r>
            <a:endParaRPr lang="en-US" altLang="zh-CN" sz="2400">
              <a:latin typeface="Arial" panose="020B0604020202020204" pitchFamily="34" charset="0"/>
              <a:ea typeface="宋体" panose="02010600030101010101" pitchFamily="2" charset="-122"/>
            </a:endParaRPr>
          </a:p>
          <a:p>
            <a:pPr algn="ctr"/>
            <a:r>
              <a:rPr lang="en-US" altLang="zh-CN" sz="2400">
                <a:latin typeface="Arial" panose="020B0604020202020204" pitchFamily="34" charset="0"/>
                <a:ea typeface="宋体" panose="02010600030101010101" pitchFamily="2" charset="-122"/>
              </a:rPr>
              <a:t>0</a:t>
            </a:r>
            <a:endParaRPr lang="en-US" altLang="zh-CN" sz="2400">
              <a:latin typeface="Arial" panose="020B0604020202020204" pitchFamily="34" charset="0"/>
              <a:ea typeface="宋体" panose="02010600030101010101" pitchFamily="2" charset="-122"/>
            </a:endParaRPr>
          </a:p>
        </p:txBody>
      </p:sp>
      <p:sp>
        <p:nvSpPr>
          <p:cNvPr id="15369" name="矩形 15368"/>
          <p:cNvSpPr/>
          <p:nvPr/>
        </p:nvSpPr>
        <p:spPr>
          <a:xfrm>
            <a:off x="4140200" y="2781300"/>
            <a:ext cx="792163" cy="1008063"/>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p>
            <a:pPr algn="ctr"/>
            <a:r>
              <a:rPr lang="en-US" altLang="zh-CN" sz="2400" err="1">
                <a:latin typeface="Arial" panose="020B0604020202020204" pitchFamily="34" charset="0"/>
                <a:ea typeface="宋体" panose="02010600030101010101" pitchFamily="2" charset="-122"/>
              </a:rPr>
              <a:t>Rnd</a:t>
            </a:r>
            <a:endParaRPr lang="en-US" altLang="zh-CN" sz="2400">
              <a:latin typeface="Arial" panose="020B0604020202020204" pitchFamily="34" charset="0"/>
              <a:ea typeface="宋体" panose="02010600030101010101" pitchFamily="2" charset="-122"/>
            </a:endParaRPr>
          </a:p>
          <a:p>
            <a:pPr algn="ctr"/>
            <a:r>
              <a:rPr lang="en-US" altLang="zh-CN" sz="2400">
                <a:latin typeface="Arial" panose="020B0604020202020204" pitchFamily="34" charset="0"/>
                <a:ea typeface="宋体" panose="02010600030101010101" pitchFamily="2" charset="-122"/>
              </a:rPr>
              <a:t>1</a:t>
            </a:r>
            <a:endParaRPr lang="en-US" altLang="zh-CN" sz="2400">
              <a:latin typeface="Arial" panose="020B0604020202020204" pitchFamily="34" charset="0"/>
              <a:ea typeface="宋体" panose="02010600030101010101" pitchFamily="2" charset="-122"/>
            </a:endParaRPr>
          </a:p>
        </p:txBody>
      </p:sp>
      <p:sp>
        <p:nvSpPr>
          <p:cNvPr id="15370" name="矩形 15369"/>
          <p:cNvSpPr/>
          <p:nvPr/>
        </p:nvSpPr>
        <p:spPr>
          <a:xfrm>
            <a:off x="6156325" y="2781300"/>
            <a:ext cx="863600" cy="1008063"/>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p>
            <a:pPr algn="ctr"/>
            <a:r>
              <a:rPr lang="en-US" altLang="zh-CN" sz="2400" err="1">
                <a:latin typeface="Arial" panose="020B0604020202020204" pitchFamily="34" charset="0"/>
                <a:ea typeface="宋体" panose="02010600030101010101" pitchFamily="2" charset="-122"/>
              </a:rPr>
              <a:t>Rnd</a:t>
            </a:r>
            <a:endParaRPr lang="en-US" altLang="zh-CN" sz="2400">
              <a:latin typeface="Arial" panose="020B0604020202020204" pitchFamily="34" charset="0"/>
              <a:ea typeface="宋体" panose="02010600030101010101" pitchFamily="2" charset="-122"/>
            </a:endParaRPr>
          </a:p>
          <a:p>
            <a:pPr algn="ctr"/>
            <a:r>
              <a:rPr lang="en-US" altLang="zh-CN" sz="2400">
                <a:latin typeface="Arial" panose="020B0604020202020204" pitchFamily="34" charset="0"/>
                <a:ea typeface="宋体" panose="02010600030101010101" pitchFamily="2" charset="-122"/>
              </a:rPr>
              <a:t>8</a:t>
            </a:r>
            <a:endParaRPr lang="en-US" altLang="zh-CN" sz="2400">
              <a:latin typeface="Arial" panose="020B0604020202020204" pitchFamily="34" charset="0"/>
              <a:ea typeface="宋体" panose="02010600030101010101" pitchFamily="2" charset="-122"/>
            </a:endParaRPr>
          </a:p>
        </p:txBody>
      </p:sp>
      <p:sp>
        <p:nvSpPr>
          <p:cNvPr id="15371" name="矩形 15370"/>
          <p:cNvSpPr/>
          <p:nvPr/>
        </p:nvSpPr>
        <p:spPr>
          <a:xfrm>
            <a:off x="7524750" y="2781300"/>
            <a:ext cx="863600" cy="1008063"/>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p>
            <a:pPr algn="ctr"/>
            <a:r>
              <a:rPr lang="en-US" altLang="zh-CN" sz="2400">
                <a:latin typeface="Arial" panose="020B0604020202020204" pitchFamily="34" charset="0"/>
                <a:ea typeface="宋体" panose="02010600030101010101" pitchFamily="2" charset="-122"/>
              </a:rPr>
              <a:t>Final</a:t>
            </a:r>
            <a:endParaRPr lang="en-US" altLang="zh-CN" sz="2400">
              <a:latin typeface="Arial" panose="020B0604020202020204" pitchFamily="34" charset="0"/>
              <a:ea typeface="宋体" panose="02010600030101010101" pitchFamily="2" charset="-122"/>
            </a:endParaRPr>
          </a:p>
          <a:p>
            <a:pPr algn="ctr"/>
            <a:r>
              <a:rPr lang="en-US" altLang="zh-CN" sz="2400" err="1">
                <a:latin typeface="Arial" panose="020B0604020202020204" pitchFamily="34" charset="0"/>
                <a:ea typeface="宋体" panose="02010600030101010101" pitchFamily="2" charset="-122"/>
              </a:rPr>
              <a:t>Rnd</a:t>
            </a:r>
            <a:endParaRPr lang="en-US" altLang="zh-CN" sz="2400">
              <a:latin typeface="Arial" panose="020B0604020202020204" pitchFamily="34" charset="0"/>
              <a:ea typeface="宋体" panose="02010600030101010101" pitchFamily="2" charset="-122"/>
            </a:endParaRPr>
          </a:p>
        </p:txBody>
      </p:sp>
      <p:sp>
        <p:nvSpPr>
          <p:cNvPr id="15374" name="直接连接符 15373"/>
          <p:cNvSpPr/>
          <p:nvPr/>
        </p:nvSpPr>
        <p:spPr>
          <a:xfrm>
            <a:off x="2339975" y="3141663"/>
            <a:ext cx="503238" cy="0"/>
          </a:xfrm>
          <a:prstGeom prst="line">
            <a:avLst/>
          </a:prstGeom>
          <a:ln w="38100" cap="flat" cmpd="sng">
            <a:solidFill>
              <a:schemeClr val="tx1"/>
            </a:solidFill>
            <a:prstDash val="solid"/>
            <a:headEnd type="none" w="med" len="med"/>
            <a:tailEnd type="triangle" w="med" len="med"/>
          </a:ln>
        </p:spPr>
      </p:sp>
      <p:sp>
        <p:nvSpPr>
          <p:cNvPr id="15375" name="直接连接符 15374"/>
          <p:cNvSpPr/>
          <p:nvPr/>
        </p:nvSpPr>
        <p:spPr>
          <a:xfrm>
            <a:off x="3635375" y="3141663"/>
            <a:ext cx="504825" cy="0"/>
          </a:xfrm>
          <a:prstGeom prst="line">
            <a:avLst/>
          </a:prstGeom>
          <a:ln w="38100" cap="flat" cmpd="sng">
            <a:solidFill>
              <a:schemeClr val="tx1"/>
            </a:solidFill>
            <a:prstDash val="solid"/>
            <a:headEnd type="none" w="med" len="med"/>
            <a:tailEnd type="triangle" w="med" len="med"/>
          </a:ln>
        </p:spPr>
      </p:sp>
      <p:sp>
        <p:nvSpPr>
          <p:cNvPr id="15376" name="直接连接符 15375"/>
          <p:cNvSpPr/>
          <p:nvPr/>
        </p:nvSpPr>
        <p:spPr>
          <a:xfrm>
            <a:off x="7019925" y="3068638"/>
            <a:ext cx="504825" cy="0"/>
          </a:xfrm>
          <a:prstGeom prst="line">
            <a:avLst/>
          </a:prstGeom>
          <a:ln w="38100" cap="flat" cmpd="sng">
            <a:solidFill>
              <a:schemeClr val="tx1"/>
            </a:solidFill>
            <a:prstDash val="solid"/>
            <a:headEnd type="none" w="med" len="med"/>
            <a:tailEnd type="triangle" w="med" len="med"/>
          </a:ln>
        </p:spPr>
      </p:sp>
      <p:sp>
        <p:nvSpPr>
          <p:cNvPr id="15377" name="直接连接符 15376"/>
          <p:cNvSpPr/>
          <p:nvPr/>
        </p:nvSpPr>
        <p:spPr>
          <a:xfrm>
            <a:off x="4932363" y="3141663"/>
            <a:ext cx="287337" cy="0"/>
          </a:xfrm>
          <a:prstGeom prst="line">
            <a:avLst/>
          </a:prstGeom>
          <a:ln w="38100" cap="flat" cmpd="sng">
            <a:solidFill>
              <a:schemeClr val="tx1"/>
            </a:solidFill>
            <a:prstDash val="solid"/>
            <a:headEnd type="none" w="med" len="med"/>
            <a:tailEnd type="triangle" w="med" len="med"/>
          </a:ln>
        </p:spPr>
      </p:sp>
      <p:sp>
        <p:nvSpPr>
          <p:cNvPr id="15378" name="直接连接符 15377"/>
          <p:cNvSpPr/>
          <p:nvPr/>
        </p:nvSpPr>
        <p:spPr>
          <a:xfrm>
            <a:off x="5795963" y="3141663"/>
            <a:ext cx="360362" cy="0"/>
          </a:xfrm>
          <a:prstGeom prst="line">
            <a:avLst/>
          </a:prstGeom>
          <a:ln w="38100" cap="flat" cmpd="sng">
            <a:solidFill>
              <a:schemeClr val="tx1"/>
            </a:solidFill>
            <a:prstDash val="solid"/>
            <a:headEnd type="none" w="med" len="med"/>
            <a:tailEnd type="triangle" w="med" len="med"/>
          </a:ln>
        </p:spPr>
      </p:sp>
      <p:sp>
        <p:nvSpPr>
          <p:cNvPr id="15380" name="直接连接符 15379"/>
          <p:cNvSpPr/>
          <p:nvPr/>
        </p:nvSpPr>
        <p:spPr>
          <a:xfrm>
            <a:off x="5148263" y="3357563"/>
            <a:ext cx="719137" cy="0"/>
          </a:xfrm>
          <a:prstGeom prst="line">
            <a:avLst/>
          </a:prstGeom>
          <a:ln w="38100" cap="rnd" cmpd="sng">
            <a:solidFill>
              <a:schemeClr val="tx1"/>
            </a:solidFill>
            <a:prstDash val="sysDot"/>
            <a:headEnd type="none" w="med" len="med"/>
            <a:tailEnd type="none" w="med" len="med"/>
          </a:ln>
        </p:spPr>
      </p:sp>
      <p:sp>
        <p:nvSpPr>
          <p:cNvPr id="15381" name="直接连接符 15380"/>
          <p:cNvSpPr/>
          <p:nvPr/>
        </p:nvSpPr>
        <p:spPr>
          <a:xfrm>
            <a:off x="323850" y="3573463"/>
            <a:ext cx="360363" cy="0"/>
          </a:xfrm>
          <a:prstGeom prst="line">
            <a:avLst/>
          </a:prstGeom>
          <a:ln w="38100" cap="flat" cmpd="sng">
            <a:solidFill>
              <a:schemeClr val="tx1"/>
            </a:solidFill>
            <a:prstDash val="solid"/>
            <a:headEnd type="none" w="med" len="med"/>
            <a:tailEnd type="triangle" w="med" len="med"/>
          </a:ln>
        </p:spPr>
      </p:sp>
      <p:sp>
        <p:nvSpPr>
          <p:cNvPr id="15382" name="直接连接符 15381"/>
          <p:cNvSpPr/>
          <p:nvPr/>
        </p:nvSpPr>
        <p:spPr>
          <a:xfrm>
            <a:off x="323850" y="3573463"/>
            <a:ext cx="0" cy="1008062"/>
          </a:xfrm>
          <a:prstGeom prst="line">
            <a:avLst/>
          </a:prstGeom>
          <a:ln w="38100" cap="flat" cmpd="sng">
            <a:solidFill>
              <a:schemeClr val="tx1"/>
            </a:solidFill>
            <a:prstDash val="solid"/>
            <a:headEnd type="none" w="med" len="med"/>
            <a:tailEnd type="none" w="med" len="med"/>
          </a:ln>
        </p:spPr>
      </p:sp>
      <p:sp>
        <p:nvSpPr>
          <p:cNvPr id="15383" name="直接连接符 15382"/>
          <p:cNvSpPr/>
          <p:nvPr/>
        </p:nvSpPr>
        <p:spPr>
          <a:xfrm>
            <a:off x="323850" y="4581525"/>
            <a:ext cx="503238" cy="0"/>
          </a:xfrm>
          <a:prstGeom prst="line">
            <a:avLst/>
          </a:prstGeom>
          <a:ln w="38100" cap="flat" cmpd="sng">
            <a:solidFill>
              <a:schemeClr val="tx1"/>
            </a:solidFill>
            <a:prstDash val="solid"/>
            <a:headEnd type="none" w="med" len="med"/>
            <a:tailEnd type="none" w="med" len="med"/>
          </a:ln>
        </p:spPr>
      </p:sp>
      <p:sp>
        <p:nvSpPr>
          <p:cNvPr id="15384" name="直接连接符 15383"/>
          <p:cNvSpPr/>
          <p:nvPr/>
        </p:nvSpPr>
        <p:spPr>
          <a:xfrm>
            <a:off x="827088" y="4581525"/>
            <a:ext cx="0" cy="576263"/>
          </a:xfrm>
          <a:prstGeom prst="line">
            <a:avLst/>
          </a:prstGeom>
          <a:ln w="38100" cap="flat" cmpd="sng">
            <a:solidFill>
              <a:schemeClr val="tx1"/>
            </a:solidFill>
            <a:prstDash val="solid"/>
            <a:headEnd type="none" w="med" len="med"/>
            <a:tailEnd type="none" w="med" len="med"/>
          </a:ln>
        </p:spPr>
      </p:sp>
      <p:sp>
        <p:nvSpPr>
          <p:cNvPr id="15385" name="直接连接符 15384"/>
          <p:cNvSpPr/>
          <p:nvPr/>
        </p:nvSpPr>
        <p:spPr>
          <a:xfrm>
            <a:off x="250825" y="5157788"/>
            <a:ext cx="935038" cy="0"/>
          </a:xfrm>
          <a:prstGeom prst="line">
            <a:avLst/>
          </a:prstGeom>
          <a:ln w="38100" cap="flat" cmpd="sng">
            <a:solidFill>
              <a:schemeClr val="tx1"/>
            </a:solidFill>
            <a:prstDash val="solid"/>
            <a:headEnd type="none" w="med" len="med"/>
            <a:tailEnd type="triangle" w="med" len="med"/>
          </a:ln>
        </p:spPr>
      </p:sp>
      <p:sp>
        <p:nvSpPr>
          <p:cNvPr id="15386" name="矩形 15385"/>
          <p:cNvSpPr/>
          <p:nvPr/>
        </p:nvSpPr>
        <p:spPr>
          <a:xfrm>
            <a:off x="1187450" y="4437063"/>
            <a:ext cx="1512888" cy="1800225"/>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pPr algn="ctr"/>
            <a:r>
              <a:rPr lang="en-US" altLang="zh-CN" sz="2400">
                <a:latin typeface="Arial" panose="020B0604020202020204" pitchFamily="34" charset="0"/>
                <a:ea typeface="宋体" panose="02010600030101010101" pitchFamily="2" charset="-122"/>
              </a:rPr>
              <a:t>Key</a:t>
            </a:r>
            <a:endParaRPr lang="en-US" altLang="zh-CN" sz="2400">
              <a:latin typeface="Arial" panose="020B0604020202020204" pitchFamily="34" charset="0"/>
              <a:ea typeface="宋体" panose="02010600030101010101" pitchFamily="2" charset="-122"/>
            </a:endParaRPr>
          </a:p>
          <a:p>
            <a:pPr algn="ctr"/>
            <a:r>
              <a:rPr lang="en-US" altLang="zh-CN" sz="2400">
                <a:latin typeface="Arial" panose="020B0604020202020204" pitchFamily="34" charset="0"/>
                <a:ea typeface="宋体" panose="02010600030101010101" pitchFamily="2" charset="-122"/>
              </a:rPr>
              <a:t>Schedule</a:t>
            </a:r>
            <a:endParaRPr lang="en-US" altLang="zh-CN" sz="2400">
              <a:latin typeface="Arial" panose="020B0604020202020204" pitchFamily="34" charset="0"/>
              <a:ea typeface="宋体" panose="02010600030101010101" pitchFamily="2" charset="-122"/>
            </a:endParaRPr>
          </a:p>
        </p:txBody>
      </p:sp>
      <p:sp>
        <p:nvSpPr>
          <p:cNvPr id="15387" name="直接连接符 15386"/>
          <p:cNvSpPr/>
          <p:nvPr/>
        </p:nvSpPr>
        <p:spPr>
          <a:xfrm>
            <a:off x="2700338" y="5157788"/>
            <a:ext cx="1727200" cy="0"/>
          </a:xfrm>
          <a:prstGeom prst="line">
            <a:avLst/>
          </a:prstGeom>
          <a:ln w="38100" cap="flat" cmpd="sng">
            <a:solidFill>
              <a:schemeClr val="tx1"/>
            </a:solidFill>
            <a:prstDash val="solid"/>
            <a:headEnd type="none" w="med" len="med"/>
            <a:tailEnd type="none" w="med" len="med"/>
          </a:ln>
        </p:spPr>
      </p:sp>
      <p:sp>
        <p:nvSpPr>
          <p:cNvPr id="15388" name="直接连接符 15387"/>
          <p:cNvSpPr/>
          <p:nvPr/>
        </p:nvSpPr>
        <p:spPr>
          <a:xfrm>
            <a:off x="5580063" y="5157788"/>
            <a:ext cx="1728787" cy="0"/>
          </a:xfrm>
          <a:prstGeom prst="line">
            <a:avLst/>
          </a:prstGeom>
          <a:ln w="38100" cap="flat" cmpd="sng">
            <a:solidFill>
              <a:schemeClr val="tx1"/>
            </a:solidFill>
            <a:prstDash val="solid"/>
            <a:headEnd type="none" w="med" len="med"/>
            <a:tailEnd type="none" w="med" len="med"/>
          </a:ln>
        </p:spPr>
      </p:sp>
      <p:sp>
        <p:nvSpPr>
          <p:cNvPr id="15389" name="直接连接符 15388"/>
          <p:cNvSpPr/>
          <p:nvPr/>
        </p:nvSpPr>
        <p:spPr>
          <a:xfrm flipV="1">
            <a:off x="7308850" y="3573463"/>
            <a:ext cx="0" cy="1584325"/>
          </a:xfrm>
          <a:prstGeom prst="line">
            <a:avLst/>
          </a:prstGeom>
          <a:ln w="38100" cap="flat" cmpd="sng">
            <a:solidFill>
              <a:schemeClr val="tx1"/>
            </a:solidFill>
            <a:prstDash val="solid"/>
            <a:headEnd type="none" w="med" len="med"/>
            <a:tailEnd type="none" w="med" len="med"/>
          </a:ln>
        </p:spPr>
      </p:sp>
      <p:sp>
        <p:nvSpPr>
          <p:cNvPr id="15390" name="直接连接符 15389"/>
          <p:cNvSpPr/>
          <p:nvPr/>
        </p:nvSpPr>
        <p:spPr>
          <a:xfrm>
            <a:off x="7308850" y="3573463"/>
            <a:ext cx="215900" cy="0"/>
          </a:xfrm>
          <a:prstGeom prst="line">
            <a:avLst/>
          </a:prstGeom>
          <a:ln w="38100" cap="flat" cmpd="sng">
            <a:solidFill>
              <a:schemeClr val="tx1"/>
            </a:solidFill>
            <a:prstDash val="solid"/>
            <a:headEnd type="none" w="med" len="med"/>
            <a:tailEnd type="triangle" w="med" len="med"/>
          </a:ln>
        </p:spPr>
      </p:sp>
      <p:sp>
        <p:nvSpPr>
          <p:cNvPr id="15391" name="直接连接符 15390"/>
          <p:cNvSpPr/>
          <p:nvPr/>
        </p:nvSpPr>
        <p:spPr>
          <a:xfrm flipV="1">
            <a:off x="5795963" y="3644900"/>
            <a:ext cx="0" cy="1512888"/>
          </a:xfrm>
          <a:prstGeom prst="line">
            <a:avLst/>
          </a:prstGeom>
          <a:ln w="38100" cap="flat" cmpd="sng">
            <a:solidFill>
              <a:schemeClr val="tx1"/>
            </a:solidFill>
            <a:prstDash val="solid"/>
            <a:headEnd type="none" w="med" len="med"/>
            <a:tailEnd type="none" w="med" len="med"/>
          </a:ln>
        </p:spPr>
      </p:sp>
      <p:sp>
        <p:nvSpPr>
          <p:cNvPr id="15392" name="直接连接符 15391"/>
          <p:cNvSpPr/>
          <p:nvPr/>
        </p:nvSpPr>
        <p:spPr>
          <a:xfrm>
            <a:off x="5795963" y="3644900"/>
            <a:ext cx="360362" cy="0"/>
          </a:xfrm>
          <a:prstGeom prst="line">
            <a:avLst/>
          </a:prstGeom>
          <a:ln w="38100" cap="flat" cmpd="sng">
            <a:solidFill>
              <a:schemeClr val="tx1"/>
            </a:solidFill>
            <a:prstDash val="solid"/>
            <a:headEnd type="none" w="med" len="med"/>
            <a:tailEnd type="triangle" w="med" len="med"/>
          </a:ln>
        </p:spPr>
      </p:sp>
      <p:sp>
        <p:nvSpPr>
          <p:cNvPr id="15393" name="直接连接符 15392"/>
          <p:cNvSpPr/>
          <p:nvPr/>
        </p:nvSpPr>
        <p:spPr>
          <a:xfrm flipV="1">
            <a:off x="3851275" y="3644900"/>
            <a:ext cx="0" cy="1512888"/>
          </a:xfrm>
          <a:prstGeom prst="line">
            <a:avLst/>
          </a:prstGeom>
          <a:ln w="38100" cap="flat" cmpd="sng">
            <a:solidFill>
              <a:schemeClr val="tx1"/>
            </a:solidFill>
            <a:prstDash val="solid"/>
            <a:headEnd type="none" w="med" len="med"/>
            <a:tailEnd type="none" w="med" len="med"/>
          </a:ln>
        </p:spPr>
      </p:sp>
      <p:sp>
        <p:nvSpPr>
          <p:cNvPr id="15394" name="直接连接符 15393"/>
          <p:cNvSpPr/>
          <p:nvPr/>
        </p:nvSpPr>
        <p:spPr>
          <a:xfrm>
            <a:off x="3851275" y="3644900"/>
            <a:ext cx="288925" cy="0"/>
          </a:xfrm>
          <a:prstGeom prst="line">
            <a:avLst/>
          </a:prstGeom>
          <a:ln w="38100" cap="flat" cmpd="sng">
            <a:solidFill>
              <a:schemeClr val="tx1"/>
            </a:solidFill>
            <a:prstDash val="solid"/>
            <a:headEnd type="none" w="med" len="med"/>
            <a:tailEnd type="triangle" w="med" len="med"/>
          </a:ln>
        </p:spPr>
      </p:sp>
      <p:sp>
        <p:nvSpPr>
          <p:cNvPr id="15395" name="直接连接符 15394"/>
          <p:cNvSpPr/>
          <p:nvPr/>
        </p:nvSpPr>
        <p:spPr>
          <a:xfrm>
            <a:off x="4572000" y="5157788"/>
            <a:ext cx="863600" cy="0"/>
          </a:xfrm>
          <a:prstGeom prst="line">
            <a:avLst/>
          </a:prstGeom>
          <a:ln w="38100" cap="flat" cmpd="sng">
            <a:solidFill>
              <a:schemeClr val="tx1"/>
            </a:solidFill>
            <a:prstDash val="sysDot"/>
            <a:headEnd type="none" w="med" len="med"/>
            <a:tailEnd type="none" w="med" len="med"/>
          </a:ln>
        </p:spPr>
      </p:sp>
      <p:sp>
        <p:nvSpPr>
          <p:cNvPr id="15396" name="直接连接符 15395"/>
          <p:cNvSpPr/>
          <p:nvPr/>
        </p:nvSpPr>
        <p:spPr>
          <a:xfrm>
            <a:off x="8388350" y="3284538"/>
            <a:ext cx="431800" cy="0"/>
          </a:xfrm>
          <a:prstGeom prst="line">
            <a:avLst/>
          </a:prstGeom>
          <a:ln w="38100" cap="flat" cmpd="sng">
            <a:solidFill>
              <a:schemeClr val="tx1"/>
            </a:solidFill>
            <a:prstDash val="solid"/>
            <a:headEnd type="none" w="med" len="med"/>
            <a:tailEnd type="none" w="med" len="med"/>
          </a:ln>
        </p:spPr>
      </p:sp>
      <p:sp>
        <p:nvSpPr>
          <p:cNvPr id="15397" name="直接连接符 15396"/>
          <p:cNvSpPr/>
          <p:nvPr/>
        </p:nvSpPr>
        <p:spPr>
          <a:xfrm>
            <a:off x="8820150" y="3284538"/>
            <a:ext cx="0" cy="1296987"/>
          </a:xfrm>
          <a:prstGeom prst="line">
            <a:avLst/>
          </a:prstGeom>
          <a:ln w="38100" cap="flat" cmpd="sng">
            <a:solidFill>
              <a:schemeClr val="tx1"/>
            </a:solidFill>
            <a:prstDash val="solid"/>
            <a:headEnd type="none" w="med" len="med"/>
            <a:tailEnd type="triangle" w="med" len="med"/>
          </a:ln>
        </p:spPr>
      </p:sp>
      <p:sp>
        <p:nvSpPr>
          <p:cNvPr id="15398" name="文本框 15397"/>
          <p:cNvSpPr txBox="1"/>
          <p:nvPr/>
        </p:nvSpPr>
        <p:spPr>
          <a:xfrm>
            <a:off x="7956550" y="4581525"/>
            <a:ext cx="1187450" cy="1004888"/>
          </a:xfrm>
          <a:prstGeom prst="rect">
            <a:avLst/>
          </a:prstGeom>
          <a:noFill/>
          <a:ln w="9525">
            <a:noFill/>
          </a:ln>
        </p:spPr>
        <p:txBody>
          <a:bodyPr>
            <a:spAutoFit/>
          </a:bodyPr>
          <a:p>
            <a:pPr algn="ctr">
              <a:spcBef>
                <a:spcPct val="50000"/>
              </a:spcBef>
            </a:pPr>
            <a:r>
              <a:rPr lang="en-US" altLang="zh-CN" sz="2400">
                <a:latin typeface="Arial" panose="020B0604020202020204" pitchFamily="34" charset="0"/>
                <a:ea typeface="宋体" panose="02010600030101010101" pitchFamily="2" charset="-122"/>
              </a:rPr>
              <a:t>Cipher</a:t>
            </a:r>
            <a:endParaRPr lang="en-US" altLang="zh-CN" sz="2400">
              <a:latin typeface="Arial" panose="020B0604020202020204" pitchFamily="34" charset="0"/>
              <a:ea typeface="宋体" panose="02010600030101010101" pitchFamily="2" charset="-122"/>
            </a:endParaRPr>
          </a:p>
          <a:p>
            <a:pPr algn="ctr">
              <a:spcBef>
                <a:spcPct val="50000"/>
              </a:spcBef>
            </a:pPr>
            <a:r>
              <a:rPr lang="en-US" altLang="zh-CN" sz="2400">
                <a:latin typeface="Arial" panose="020B0604020202020204" pitchFamily="34" charset="0"/>
                <a:ea typeface="宋体" panose="02010600030101010101" pitchFamily="2" charset="-122"/>
              </a:rPr>
              <a:t>Text</a:t>
            </a:r>
            <a:endParaRPr lang="en-US" altLang="zh-CN" sz="2400">
              <a:latin typeface="Arial" panose="020B0604020202020204" pitchFamily="34" charset="0"/>
              <a:ea typeface="宋体" panose="02010600030101010101" pitchFamily="2" charset="-122"/>
            </a:endParaRPr>
          </a:p>
        </p:txBody>
      </p:sp>
      <p:sp>
        <p:nvSpPr>
          <p:cNvPr id="15400" name="文本框 15399"/>
          <p:cNvSpPr txBox="1"/>
          <p:nvPr/>
        </p:nvSpPr>
        <p:spPr>
          <a:xfrm>
            <a:off x="0" y="5229225"/>
            <a:ext cx="755650" cy="457200"/>
          </a:xfrm>
          <a:prstGeom prst="rect">
            <a:avLst/>
          </a:prstGeom>
          <a:noFill/>
          <a:ln w="9525">
            <a:noFill/>
          </a:ln>
        </p:spPr>
        <p:txBody>
          <a:bodyPr>
            <a:spAutoFit/>
          </a:bodyPr>
          <a:p>
            <a:pPr algn="ctr">
              <a:spcBef>
                <a:spcPct val="50000"/>
              </a:spcBef>
            </a:pPr>
            <a:r>
              <a:rPr lang="en-US" altLang="zh-CN" sz="2400">
                <a:latin typeface="Arial" panose="020B0604020202020204" pitchFamily="34" charset="0"/>
                <a:ea typeface="宋体" panose="02010600030101010101" pitchFamily="2" charset="-122"/>
              </a:rPr>
              <a:t>Key</a:t>
            </a:r>
            <a:endParaRPr lang="en-US" altLang="zh-CN" sz="2400">
              <a:latin typeface="Arial" panose="020B0604020202020204" pitchFamily="34" charset="0"/>
              <a:ea typeface="宋体" panose="02010600030101010101" pitchFamily="2" charset="-122"/>
            </a:endParaRPr>
          </a:p>
        </p:txBody>
      </p:sp>
      <p:sp>
        <p:nvSpPr>
          <p:cNvPr id="15401" name="直接连接符 15400"/>
          <p:cNvSpPr/>
          <p:nvPr/>
        </p:nvSpPr>
        <p:spPr>
          <a:xfrm flipV="1">
            <a:off x="2987675" y="4221163"/>
            <a:ext cx="0" cy="936625"/>
          </a:xfrm>
          <a:prstGeom prst="line">
            <a:avLst/>
          </a:prstGeom>
          <a:ln w="38100" cap="flat" cmpd="sng">
            <a:solidFill>
              <a:schemeClr val="tx1"/>
            </a:solidFill>
            <a:prstDash val="solid"/>
            <a:headEnd type="none" w="med" len="med"/>
            <a:tailEnd type="none" w="med" len="med"/>
          </a:ln>
        </p:spPr>
      </p:sp>
      <p:sp>
        <p:nvSpPr>
          <p:cNvPr id="15402" name="直接连接符 15401"/>
          <p:cNvSpPr/>
          <p:nvPr/>
        </p:nvSpPr>
        <p:spPr>
          <a:xfrm flipH="1">
            <a:off x="2555875" y="4221163"/>
            <a:ext cx="431800" cy="0"/>
          </a:xfrm>
          <a:prstGeom prst="line">
            <a:avLst/>
          </a:prstGeom>
          <a:ln w="38100" cap="flat" cmpd="sng">
            <a:solidFill>
              <a:schemeClr val="tx1"/>
            </a:solidFill>
            <a:prstDash val="solid"/>
            <a:headEnd type="none" w="med" len="med"/>
            <a:tailEnd type="none" w="med" len="med"/>
          </a:ln>
        </p:spPr>
      </p:sp>
      <p:sp>
        <p:nvSpPr>
          <p:cNvPr id="15403" name="直接连接符 15402"/>
          <p:cNvSpPr/>
          <p:nvPr/>
        </p:nvSpPr>
        <p:spPr>
          <a:xfrm flipV="1">
            <a:off x="2555875" y="3644900"/>
            <a:ext cx="0" cy="576263"/>
          </a:xfrm>
          <a:prstGeom prst="line">
            <a:avLst/>
          </a:prstGeom>
          <a:ln w="38100" cap="flat" cmpd="sng">
            <a:solidFill>
              <a:schemeClr val="tx1"/>
            </a:solidFill>
            <a:prstDash val="solid"/>
            <a:headEnd type="none" w="med" len="med"/>
            <a:tailEnd type="none" w="med" len="med"/>
          </a:ln>
        </p:spPr>
      </p:sp>
      <p:sp>
        <p:nvSpPr>
          <p:cNvPr id="15404" name="直接连接符 15403"/>
          <p:cNvSpPr/>
          <p:nvPr/>
        </p:nvSpPr>
        <p:spPr>
          <a:xfrm>
            <a:off x="2555875" y="3644900"/>
            <a:ext cx="287338" cy="0"/>
          </a:xfrm>
          <a:prstGeom prst="line">
            <a:avLst/>
          </a:prstGeom>
          <a:ln w="38100" cap="flat" cmpd="sng">
            <a:solidFill>
              <a:schemeClr val="tx1"/>
            </a:solidFill>
            <a:prstDash val="solid"/>
            <a:headEnd type="none" w="med" len="med"/>
            <a:tailEnd type="triangle" w="med" len="med"/>
          </a:ln>
        </p:spPr>
      </p:sp>
      <p:sp>
        <p:nvSpPr>
          <p:cNvPr id="15405" name="直接连接符 15404"/>
          <p:cNvSpPr/>
          <p:nvPr/>
        </p:nvSpPr>
        <p:spPr>
          <a:xfrm>
            <a:off x="323850" y="3068638"/>
            <a:ext cx="360363" cy="0"/>
          </a:xfrm>
          <a:prstGeom prst="line">
            <a:avLst/>
          </a:prstGeom>
          <a:ln w="38100" cap="flat" cmpd="sng">
            <a:solidFill>
              <a:schemeClr val="tx1"/>
            </a:solidFill>
            <a:prstDash val="solid"/>
            <a:headEnd type="none" w="med" len="med"/>
            <a:tailEnd type="triangle" w="med" len="med"/>
          </a:ln>
        </p:spPr>
      </p:sp>
      <p:sp>
        <p:nvSpPr>
          <p:cNvPr id="15406" name="直接连接符 15405"/>
          <p:cNvSpPr/>
          <p:nvPr/>
        </p:nvSpPr>
        <p:spPr>
          <a:xfrm flipV="1">
            <a:off x="323850" y="2276475"/>
            <a:ext cx="0" cy="792163"/>
          </a:xfrm>
          <a:prstGeom prst="line">
            <a:avLst/>
          </a:prstGeom>
          <a:ln w="38100" cap="flat" cmpd="sng">
            <a:solidFill>
              <a:schemeClr val="tx1"/>
            </a:solidFill>
            <a:prstDash val="solid"/>
            <a:headEnd type="none" w="med" len="med"/>
            <a:tailEnd type="none" w="med" len="med"/>
          </a:ln>
        </p:spPr>
      </p:sp>
      <p:sp>
        <p:nvSpPr>
          <p:cNvPr id="15407" name="文本框 15406"/>
          <p:cNvSpPr txBox="1"/>
          <p:nvPr/>
        </p:nvSpPr>
        <p:spPr>
          <a:xfrm>
            <a:off x="0" y="1484313"/>
            <a:ext cx="1403350" cy="1004887"/>
          </a:xfrm>
          <a:prstGeom prst="rect">
            <a:avLst/>
          </a:prstGeom>
          <a:noFill/>
          <a:ln w="9525">
            <a:noFill/>
          </a:ln>
        </p:spPr>
        <p:txBody>
          <a:bodyPr>
            <a:spAutoFit/>
          </a:bodyPr>
          <a:p>
            <a:pPr algn="ctr">
              <a:spcBef>
                <a:spcPct val="50000"/>
              </a:spcBef>
            </a:pPr>
            <a:r>
              <a:rPr lang="en-US" altLang="zh-CN" sz="2400">
                <a:latin typeface="Arial" panose="020B0604020202020204" pitchFamily="34" charset="0"/>
                <a:ea typeface="宋体" panose="02010600030101010101" pitchFamily="2" charset="-122"/>
              </a:rPr>
              <a:t>Plain</a:t>
            </a:r>
            <a:endParaRPr lang="en-US" altLang="zh-CN" sz="2400">
              <a:latin typeface="Arial" panose="020B0604020202020204" pitchFamily="34" charset="0"/>
              <a:ea typeface="宋体" panose="02010600030101010101" pitchFamily="2" charset="-122"/>
            </a:endParaRPr>
          </a:p>
          <a:p>
            <a:pPr algn="ctr">
              <a:spcBef>
                <a:spcPct val="50000"/>
              </a:spcBef>
            </a:pPr>
            <a:r>
              <a:rPr lang="en-US" altLang="zh-CN" sz="2400">
                <a:latin typeface="Arial" panose="020B0604020202020204" pitchFamily="34" charset="0"/>
                <a:ea typeface="宋体" panose="02010600030101010101" pitchFamily="2" charset="-122"/>
              </a:rPr>
              <a:t>Text</a:t>
            </a:r>
            <a:endParaRPr lang="en-US" altLang="zh-CN" sz="2400">
              <a:latin typeface="Arial" panose="020B060402020202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6" name="文本框 17415"/>
          <p:cNvSpPr txBox="1"/>
          <p:nvPr/>
        </p:nvSpPr>
        <p:spPr>
          <a:xfrm>
            <a:off x="1908175" y="620713"/>
            <a:ext cx="4824413" cy="457200"/>
          </a:xfrm>
          <a:prstGeom prst="rect">
            <a:avLst/>
          </a:prstGeom>
          <a:noFill/>
          <a:ln w="9525">
            <a:noFill/>
          </a:ln>
        </p:spPr>
        <p:txBody>
          <a:bodyPr>
            <a:spAutoFit/>
          </a:bodyPr>
          <a:p>
            <a:pPr algn="ctr"/>
            <a:r>
              <a:rPr lang="zh-CN" altLang="en-US" sz="2400" dirty="0">
                <a:solidFill>
                  <a:srgbClr val="6600FF"/>
                </a:solidFill>
                <a:latin typeface="Arial" panose="020B0604020202020204" pitchFamily="34" charset="0"/>
                <a:ea typeface="宋体" panose="02010600030101010101" pitchFamily="2" charset="-122"/>
              </a:rPr>
              <a:t>表 </a:t>
            </a:r>
            <a:r>
              <a:rPr lang="en-US" altLang="zh-CN" sz="2400" dirty="0">
                <a:solidFill>
                  <a:srgbClr val="6600FF"/>
                </a:solidFill>
                <a:latin typeface="Arial" panose="020B0604020202020204" pitchFamily="34" charset="0"/>
                <a:ea typeface="宋体" panose="02010600030101010101" pitchFamily="2" charset="-122"/>
              </a:rPr>
              <a:t>2.  </a:t>
            </a:r>
            <a:r>
              <a:rPr lang="zh-CN" altLang="en-US" sz="2400" dirty="0">
                <a:solidFill>
                  <a:srgbClr val="6600FF"/>
                </a:solidFill>
                <a:latin typeface="Arial" panose="020B0604020202020204" pitchFamily="34" charset="0"/>
                <a:ea typeface="宋体" panose="02010600030101010101" pitchFamily="2" charset="-122"/>
              </a:rPr>
              <a:t>轮数（</a:t>
            </a:r>
            <a:r>
              <a:rPr lang="en-US" altLang="zh-CN" sz="2400" dirty="0">
                <a:solidFill>
                  <a:srgbClr val="6600FF"/>
                </a:solidFill>
                <a:latin typeface="Arial" panose="020B0604020202020204" pitchFamily="34" charset="0"/>
                <a:ea typeface="宋体" panose="02010600030101010101" pitchFamily="2" charset="-122"/>
              </a:rPr>
              <a:t>Round</a:t>
            </a:r>
            <a:r>
              <a:rPr lang="zh-CN" altLang="en-US" sz="2400" dirty="0">
                <a:solidFill>
                  <a:srgbClr val="6600FF"/>
                </a:solidFill>
                <a:latin typeface="Arial" panose="020B0604020202020204" pitchFamily="34" charset="0"/>
                <a:ea typeface="宋体" panose="02010600030101010101" pitchFamily="2" charset="-122"/>
              </a:rPr>
              <a:t>）的不同取值</a:t>
            </a:r>
            <a:endParaRPr lang="zh-CN" altLang="en-US" sz="2400" dirty="0">
              <a:solidFill>
                <a:srgbClr val="6600FF"/>
              </a:solidFill>
              <a:latin typeface="Arial" panose="020B0604020202020204" pitchFamily="34" charset="0"/>
              <a:ea typeface="宋体" panose="02010600030101010101" pitchFamily="2" charset="-122"/>
            </a:endParaRPr>
          </a:p>
        </p:txBody>
      </p:sp>
      <p:graphicFrame>
        <p:nvGraphicFramePr>
          <p:cNvPr id="17463" name="内容占位符 17462"/>
          <p:cNvGraphicFramePr/>
          <p:nvPr>
            <p:ph idx="1"/>
          </p:nvPr>
        </p:nvGraphicFramePr>
        <p:xfrm>
          <a:off x="684213" y="2209800"/>
          <a:ext cx="7704137" cy="3282950"/>
        </p:xfrm>
        <a:graphic>
          <a:graphicData uri="http://schemas.openxmlformats.org/drawingml/2006/table">
            <a:tbl>
              <a:tblPr/>
              <a:tblGrid>
                <a:gridCol w="1925638"/>
                <a:gridCol w="1927225"/>
                <a:gridCol w="1925637"/>
                <a:gridCol w="1925638"/>
              </a:tblGrid>
              <a:tr h="82073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dirty="0"/>
                        <a:t>轮数（</a:t>
                      </a:r>
                      <a:r>
                        <a:rPr lang="en-US" altLang="zh-CN" sz="2400" b="1"/>
                        <a:t>Round</a:t>
                      </a:r>
                      <a:r>
                        <a:rPr lang="zh-CN" altLang="en-US" sz="2400" b="1"/>
                        <a:t>）</a:t>
                      </a:r>
                      <a:endParaRPr lang="zh-CN" altLang="en-US" sz="24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b="1"/>
                        <a:t>Block  Length=128</a:t>
                      </a:r>
                      <a:endParaRPr lang="zh-CN" altLang="en-US" sz="24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b="1"/>
                        <a:t>Block  Length=192</a:t>
                      </a:r>
                      <a:endParaRPr lang="zh-CN" altLang="en-US" sz="24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b="1"/>
                        <a:t>Block  Length=256</a:t>
                      </a:r>
                      <a:endParaRPr lang="zh-CN" altLang="en-US" sz="24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2073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b="1"/>
                        <a:t>Key  Length=128</a:t>
                      </a:r>
                      <a:endParaRPr lang="zh-CN" altLang="en-US" sz="24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6600FF"/>
                          </a:solidFill>
                        </a:rPr>
                        <a:t>10</a:t>
                      </a:r>
                      <a:endParaRPr lang="zh-CN" altLang="en-US" sz="3200" b="1">
                        <a:solidFill>
                          <a:srgbClr val="6600FF"/>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t>12</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996600"/>
                          </a:solidFill>
                        </a:rPr>
                        <a:t>14</a:t>
                      </a:r>
                      <a:endParaRPr lang="zh-CN" altLang="en-US">
                        <a:solidFill>
                          <a:srgbClr val="996600"/>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2073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b="1"/>
                        <a:t>Key  Length=192</a:t>
                      </a:r>
                      <a:endParaRPr lang="zh-CN" altLang="en-US" sz="24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t>12</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t>12</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996600"/>
                          </a:solidFill>
                        </a:rPr>
                        <a:t>14</a:t>
                      </a:r>
                      <a:endParaRPr lang="zh-CN" altLang="en-US">
                        <a:solidFill>
                          <a:srgbClr val="996600"/>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2073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b="1"/>
                        <a:t>Key  Length=256</a:t>
                      </a:r>
                      <a:endParaRPr lang="zh-CN" altLang="en-US" sz="24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996600"/>
                          </a:solidFill>
                        </a:rPr>
                        <a:t>14</a:t>
                      </a:r>
                      <a:endParaRPr lang="zh-CN" altLang="en-US" sz="3200" b="1">
                        <a:solidFill>
                          <a:srgbClr val="996600"/>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996600"/>
                          </a:solidFill>
                        </a:rPr>
                        <a:t>14</a:t>
                      </a:r>
                      <a:endParaRPr lang="zh-CN" altLang="en-US">
                        <a:solidFill>
                          <a:srgbClr val="996600"/>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996600"/>
                          </a:solidFill>
                        </a:rPr>
                        <a:t>14</a:t>
                      </a:r>
                      <a:endParaRPr lang="zh-CN" altLang="en-US">
                        <a:solidFill>
                          <a:srgbClr val="996600"/>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80" name="标题 24579"/>
          <p:cNvSpPr>
            <a:spLocks noGrp="1"/>
          </p:cNvSpPr>
          <p:nvPr>
            <p:ph type="title"/>
          </p:nvPr>
        </p:nvSpPr>
        <p:spPr/>
        <p:txBody>
          <a:bodyPr anchor="ctr"/>
          <a:p>
            <a:r>
              <a:rPr lang="zh-CN" altLang="en-US" sz="2800" b="1" dirty="0">
                <a:solidFill>
                  <a:schemeClr val="tx1"/>
                </a:solidFill>
              </a:rPr>
              <a:t>用伪代码表示的</a:t>
            </a:r>
            <a:r>
              <a:rPr lang="en-US" altLang="zh-CN" sz="2800" b="1" err="1">
                <a:solidFill>
                  <a:schemeClr val="tx1"/>
                </a:solidFill>
              </a:rPr>
              <a:t>Rijndael</a:t>
            </a:r>
            <a:r>
              <a:rPr lang="zh-CN" altLang="en-US" sz="2800" b="1" dirty="0">
                <a:solidFill>
                  <a:schemeClr val="tx1"/>
                </a:solidFill>
              </a:rPr>
              <a:t>轮变换</a:t>
            </a:r>
            <a:endParaRPr lang="zh-CN" altLang="en-US" sz="2800" b="1" dirty="0">
              <a:solidFill>
                <a:schemeClr val="tx1"/>
              </a:solidFill>
            </a:endParaRPr>
          </a:p>
        </p:txBody>
      </p:sp>
      <p:sp>
        <p:nvSpPr>
          <p:cNvPr id="24583" name="文本框 24582"/>
          <p:cNvSpPr txBox="1"/>
          <p:nvPr/>
        </p:nvSpPr>
        <p:spPr>
          <a:xfrm>
            <a:off x="395288" y="1628775"/>
            <a:ext cx="3960812" cy="4291013"/>
          </a:xfrm>
          <a:prstGeom prst="rect">
            <a:avLst/>
          </a:prstGeom>
          <a:noFill/>
          <a:ln w="9525">
            <a:noFill/>
          </a:ln>
        </p:spPr>
        <p:txBody>
          <a:bodyPr>
            <a:spAutoFit/>
          </a:bodyPr>
          <a:p>
            <a:pPr algn="ctr">
              <a:spcBef>
                <a:spcPct val="50000"/>
              </a:spcBef>
            </a:pPr>
            <a:r>
              <a:rPr lang="zh-CN" altLang="en-US" sz="2400" dirty="0">
                <a:solidFill>
                  <a:srgbClr val="6600FF"/>
                </a:solidFill>
                <a:latin typeface="Arial" panose="020B0604020202020204" pitchFamily="34" charset="0"/>
                <a:ea typeface="宋体" panose="02010600030101010101" pitchFamily="2" charset="-122"/>
              </a:rPr>
              <a:t>一般的轮变换</a:t>
            </a:r>
            <a:endParaRPr lang="zh-CN" altLang="en-US" sz="2400" dirty="0">
              <a:solidFill>
                <a:srgbClr val="6600FF"/>
              </a:solidFill>
              <a:latin typeface="Arial" panose="020B0604020202020204" pitchFamily="34" charset="0"/>
              <a:ea typeface="宋体" panose="02010600030101010101" pitchFamily="2" charset="-122"/>
            </a:endParaRPr>
          </a:p>
          <a:p>
            <a:pPr algn="ctr">
              <a:spcBef>
                <a:spcPct val="50000"/>
              </a:spcBef>
            </a:pPr>
            <a:r>
              <a:rPr lang="en-US" altLang="zh-CN" sz="2400" err="1">
                <a:latin typeface="Arial" panose="020B0604020202020204" pitchFamily="34" charset="0"/>
                <a:ea typeface="宋体" panose="02010600030101010101" pitchFamily="2" charset="-122"/>
              </a:rPr>
              <a:t>Round(State, RoundKey</a:t>
            </a:r>
            <a:r>
              <a:rPr lang="en-US" altLang="zh-CN" sz="2400">
                <a:latin typeface="Arial" panose="020B0604020202020204" pitchFamily="34" charset="0"/>
                <a:ea typeface="宋体" panose="02010600030101010101" pitchFamily="2" charset="-122"/>
              </a:rPr>
              <a:t>)</a:t>
            </a:r>
            <a:endParaRPr lang="en-US" altLang="zh-CN" sz="2400">
              <a:latin typeface="Arial" panose="020B0604020202020204" pitchFamily="34" charset="0"/>
              <a:ea typeface="宋体" panose="02010600030101010101" pitchFamily="2" charset="-122"/>
            </a:endParaRPr>
          </a:p>
          <a:p>
            <a:pPr>
              <a:spcBef>
                <a:spcPct val="50000"/>
              </a:spcBef>
            </a:pPr>
            <a:r>
              <a:rPr lang="en-US" altLang="zh-CN" sz="2400">
                <a:latin typeface="Arial" panose="020B0604020202020204" pitchFamily="34" charset="0"/>
                <a:ea typeface="宋体" panose="02010600030101010101" pitchFamily="2" charset="-122"/>
              </a:rPr>
              <a:t>  {</a:t>
            </a:r>
            <a:endParaRPr lang="en-US" altLang="zh-CN" sz="2400">
              <a:latin typeface="Arial" panose="020B0604020202020204" pitchFamily="34" charset="0"/>
              <a:ea typeface="宋体" panose="02010600030101010101" pitchFamily="2" charset="-122"/>
            </a:endParaRPr>
          </a:p>
          <a:p>
            <a:pPr algn="ctr">
              <a:spcBef>
                <a:spcPct val="50000"/>
              </a:spcBef>
            </a:pPr>
            <a:r>
              <a:rPr lang="en-US" altLang="zh-CN" sz="2400" err="1">
                <a:latin typeface="Arial" panose="020B0604020202020204" pitchFamily="34" charset="0"/>
                <a:ea typeface="宋体" panose="02010600030101010101" pitchFamily="2" charset="-122"/>
              </a:rPr>
              <a:t>ByteSubstitution</a:t>
            </a:r>
            <a:r>
              <a:rPr lang="en-US" altLang="zh-CN" sz="2400">
                <a:latin typeface="Arial" panose="020B0604020202020204" pitchFamily="34" charset="0"/>
                <a:ea typeface="宋体" panose="02010600030101010101" pitchFamily="2" charset="-122"/>
              </a:rPr>
              <a:t>;</a:t>
            </a:r>
            <a:endParaRPr lang="en-US" altLang="zh-CN" sz="2400">
              <a:latin typeface="Arial" panose="020B0604020202020204" pitchFamily="34" charset="0"/>
              <a:ea typeface="宋体" panose="02010600030101010101" pitchFamily="2" charset="-122"/>
            </a:endParaRPr>
          </a:p>
          <a:p>
            <a:pPr>
              <a:spcBef>
                <a:spcPct val="50000"/>
              </a:spcBef>
            </a:pPr>
            <a:r>
              <a:rPr lang="en-US" altLang="zh-CN" sz="2400" err="1">
                <a:latin typeface="Arial" panose="020B0604020202020204" pitchFamily="34" charset="0"/>
                <a:ea typeface="宋体" panose="02010600030101010101" pitchFamily="2" charset="-122"/>
              </a:rPr>
              <a:t>       ByteRotation</a:t>
            </a:r>
            <a:r>
              <a:rPr lang="en-US" altLang="zh-CN" sz="2400">
                <a:latin typeface="Arial" panose="020B0604020202020204" pitchFamily="34" charset="0"/>
                <a:ea typeface="宋体" panose="02010600030101010101" pitchFamily="2" charset="-122"/>
              </a:rPr>
              <a:t>;</a:t>
            </a:r>
            <a:endParaRPr lang="en-US" altLang="zh-CN" sz="2400">
              <a:latin typeface="Arial" panose="020B0604020202020204" pitchFamily="34" charset="0"/>
              <a:ea typeface="宋体" panose="02010600030101010101" pitchFamily="2" charset="-122"/>
            </a:endParaRPr>
          </a:p>
          <a:p>
            <a:pPr>
              <a:spcBef>
                <a:spcPct val="50000"/>
              </a:spcBef>
            </a:pPr>
            <a:r>
              <a:rPr lang="en-US" altLang="zh-CN" sz="2400" err="1">
                <a:solidFill>
                  <a:srgbClr val="6600FF"/>
                </a:solidFill>
                <a:latin typeface="Arial" panose="020B0604020202020204" pitchFamily="34" charset="0"/>
                <a:ea typeface="宋体" panose="02010600030101010101" pitchFamily="2" charset="-122"/>
              </a:rPr>
              <a:t>       MixColumn</a:t>
            </a:r>
            <a:r>
              <a:rPr lang="en-US" altLang="zh-CN" sz="2400">
                <a:solidFill>
                  <a:srgbClr val="6600FF"/>
                </a:solidFill>
                <a:latin typeface="Arial" panose="020B0604020202020204" pitchFamily="34" charset="0"/>
                <a:ea typeface="宋体" panose="02010600030101010101" pitchFamily="2" charset="-122"/>
              </a:rPr>
              <a:t>;</a:t>
            </a:r>
            <a:endParaRPr lang="en-US" altLang="zh-CN" sz="2400">
              <a:solidFill>
                <a:srgbClr val="6600FF"/>
              </a:solidFill>
              <a:latin typeface="Arial" panose="020B0604020202020204" pitchFamily="34" charset="0"/>
              <a:ea typeface="宋体" panose="02010600030101010101" pitchFamily="2" charset="-122"/>
            </a:endParaRPr>
          </a:p>
          <a:p>
            <a:pPr>
              <a:spcBef>
                <a:spcPct val="50000"/>
              </a:spcBef>
            </a:pPr>
            <a:r>
              <a:rPr lang="en-US" altLang="zh-CN" sz="2400" err="1">
                <a:latin typeface="Arial" panose="020B0604020202020204" pitchFamily="34" charset="0"/>
                <a:ea typeface="宋体" panose="02010600030101010101" pitchFamily="2" charset="-122"/>
              </a:rPr>
              <a:t>       AddRounKey</a:t>
            </a:r>
            <a:r>
              <a:rPr lang="en-US" altLang="zh-CN" sz="2400">
                <a:latin typeface="Arial" panose="020B0604020202020204" pitchFamily="34" charset="0"/>
                <a:ea typeface="宋体" panose="02010600030101010101" pitchFamily="2" charset="-122"/>
              </a:rPr>
              <a:t>;</a:t>
            </a:r>
            <a:endParaRPr lang="en-US" altLang="zh-CN" sz="2400">
              <a:latin typeface="Arial" panose="020B0604020202020204" pitchFamily="34" charset="0"/>
              <a:ea typeface="宋体" panose="02010600030101010101" pitchFamily="2" charset="-122"/>
            </a:endParaRPr>
          </a:p>
          <a:p>
            <a:pPr>
              <a:spcBef>
                <a:spcPct val="50000"/>
              </a:spcBef>
            </a:pPr>
            <a:r>
              <a:rPr lang="en-US" altLang="zh-CN" sz="2400">
                <a:latin typeface="Arial" panose="020B0604020202020204" pitchFamily="34" charset="0"/>
                <a:ea typeface="宋体" panose="02010600030101010101" pitchFamily="2" charset="-122"/>
              </a:rPr>
              <a:t>       }</a:t>
            </a:r>
            <a:endParaRPr lang="en-US" altLang="zh-CN" sz="2400">
              <a:latin typeface="Arial" panose="020B0604020202020204" pitchFamily="34" charset="0"/>
              <a:ea typeface="宋体" panose="02010600030101010101" pitchFamily="2" charset="-122"/>
            </a:endParaRPr>
          </a:p>
        </p:txBody>
      </p:sp>
      <p:sp>
        <p:nvSpPr>
          <p:cNvPr id="24584" name="文本框 24583"/>
          <p:cNvSpPr txBox="1"/>
          <p:nvPr/>
        </p:nvSpPr>
        <p:spPr>
          <a:xfrm>
            <a:off x="4716463" y="1557338"/>
            <a:ext cx="4103687" cy="4108450"/>
          </a:xfrm>
          <a:prstGeom prst="rect">
            <a:avLst/>
          </a:prstGeom>
          <a:noFill/>
          <a:ln w="9525">
            <a:noFill/>
          </a:ln>
        </p:spPr>
        <p:txBody>
          <a:bodyPr>
            <a:spAutoFit/>
          </a:bodyPr>
          <a:p>
            <a:pPr algn="ctr">
              <a:spcBef>
                <a:spcPct val="50000"/>
              </a:spcBef>
            </a:pPr>
            <a:r>
              <a:rPr lang="zh-CN" altLang="en-US" sz="2400" dirty="0">
                <a:solidFill>
                  <a:srgbClr val="6600FF"/>
                </a:solidFill>
                <a:latin typeface="Arial" panose="020B0604020202020204" pitchFamily="34" charset="0"/>
                <a:ea typeface="宋体" panose="02010600030101010101" pitchFamily="2" charset="-122"/>
              </a:rPr>
              <a:t>结尾轮变换</a:t>
            </a:r>
            <a:endParaRPr lang="zh-CN" altLang="en-US" sz="2400" dirty="0">
              <a:solidFill>
                <a:srgbClr val="6600FF"/>
              </a:solidFill>
              <a:latin typeface="Arial" panose="020B0604020202020204" pitchFamily="34" charset="0"/>
              <a:ea typeface="宋体" panose="02010600030101010101" pitchFamily="2" charset="-122"/>
            </a:endParaRPr>
          </a:p>
          <a:p>
            <a:pPr algn="ctr">
              <a:spcBef>
                <a:spcPct val="50000"/>
              </a:spcBef>
            </a:pPr>
            <a:r>
              <a:rPr lang="en-US" altLang="zh-CN" sz="2400" err="1">
                <a:latin typeface="Arial" panose="020B0604020202020204" pitchFamily="34" charset="0"/>
                <a:ea typeface="宋体" panose="02010600030101010101" pitchFamily="2" charset="-122"/>
              </a:rPr>
              <a:t>FinalRound(State, RoundKey</a:t>
            </a:r>
            <a:r>
              <a:rPr lang="en-US" altLang="zh-CN" sz="2400">
                <a:latin typeface="Arial" panose="020B0604020202020204" pitchFamily="34" charset="0"/>
                <a:ea typeface="宋体" panose="02010600030101010101" pitchFamily="2" charset="-122"/>
              </a:rPr>
              <a:t>)</a:t>
            </a:r>
            <a:endParaRPr lang="en-US" altLang="zh-CN" sz="2400">
              <a:latin typeface="Arial" panose="020B0604020202020204" pitchFamily="34" charset="0"/>
              <a:ea typeface="宋体" panose="02010600030101010101" pitchFamily="2" charset="-122"/>
            </a:endParaRPr>
          </a:p>
          <a:p>
            <a:pPr>
              <a:spcBef>
                <a:spcPct val="50000"/>
              </a:spcBef>
            </a:pPr>
            <a:r>
              <a:rPr lang="en-US" altLang="zh-CN" sz="2400">
                <a:latin typeface="Arial" panose="020B0604020202020204" pitchFamily="34" charset="0"/>
                <a:ea typeface="宋体" panose="02010600030101010101" pitchFamily="2" charset="-122"/>
              </a:rPr>
              <a:t>  {</a:t>
            </a:r>
            <a:endParaRPr lang="en-US" altLang="zh-CN" sz="2400">
              <a:latin typeface="Arial" panose="020B0604020202020204" pitchFamily="34" charset="0"/>
              <a:ea typeface="宋体" panose="02010600030101010101" pitchFamily="2" charset="-122"/>
            </a:endParaRPr>
          </a:p>
          <a:p>
            <a:pPr algn="ctr">
              <a:spcBef>
                <a:spcPct val="50000"/>
              </a:spcBef>
            </a:pPr>
            <a:r>
              <a:rPr lang="en-US" altLang="zh-CN" sz="2400" err="1">
                <a:latin typeface="Arial" panose="020B0604020202020204" pitchFamily="34" charset="0"/>
                <a:ea typeface="宋体" panose="02010600030101010101" pitchFamily="2" charset="-122"/>
              </a:rPr>
              <a:t>ByteSubstituion</a:t>
            </a:r>
            <a:r>
              <a:rPr lang="en-US" altLang="zh-CN" sz="2400">
                <a:latin typeface="Arial" panose="020B0604020202020204" pitchFamily="34" charset="0"/>
                <a:ea typeface="宋体" panose="02010600030101010101" pitchFamily="2" charset="-122"/>
              </a:rPr>
              <a:t>;</a:t>
            </a:r>
            <a:endParaRPr lang="en-US" altLang="zh-CN" sz="2400">
              <a:latin typeface="Arial" panose="020B0604020202020204" pitchFamily="34" charset="0"/>
              <a:ea typeface="宋体" panose="02010600030101010101" pitchFamily="2" charset="-122"/>
            </a:endParaRPr>
          </a:p>
          <a:p>
            <a:pPr>
              <a:spcBef>
                <a:spcPct val="50000"/>
              </a:spcBef>
            </a:pPr>
            <a:r>
              <a:rPr lang="en-US" altLang="zh-CN" sz="2400" err="1">
                <a:latin typeface="Arial" panose="020B0604020202020204" pitchFamily="34" charset="0"/>
                <a:ea typeface="宋体" panose="02010600030101010101" pitchFamily="2" charset="-122"/>
              </a:rPr>
              <a:t>         ByteRotation</a:t>
            </a:r>
            <a:r>
              <a:rPr lang="en-US" altLang="zh-CN" sz="2400">
                <a:latin typeface="Arial" panose="020B0604020202020204" pitchFamily="34" charset="0"/>
                <a:ea typeface="宋体" panose="02010600030101010101" pitchFamily="2" charset="-122"/>
              </a:rPr>
              <a:t>;</a:t>
            </a:r>
            <a:endParaRPr lang="en-US" altLang="zh-CN" sz="2400">
              <a:latin typeface="Arial" panose="020B0604020202020204" pitchFamily="34" charset="0"/>
              <a:ea typeface="宋体" panose="02010600030101010101" pitchFamily="2" charset="-122"/>
            </a:endParaRPr>
          </a:p>
          <a:p>
            <a:pPr>
              <a:spcBef>
                <a:spcPct val="50000"/>
              </a:spcBef>
            </a:pPr>
            <a:r>
              <a:rPr lang="en-US" altLang="zh-CN" sz="2400" err="1">
                <a:latin typeface="Arial" panose="020B0604020202020204" pitchFamily="34" charset="0"/>
                <a:ea typeface="宋体" panose="02010600030101010101" pitchFamily="2" charset="-122"/>
              </a:rPr>
              <a:t>         AddRoundKey</a:t>
            </a:r>
            <a:r>
              <a:rPr lang="en-US" altLang="zh-CN" sz="2400">
                <a:latin typeface="Arial" panose="020B0604020202020204" pitchFamily="34" charset="0"/>
                <a:ea typeface="宋体" panose="02010600030101010101" pitchFamily="2" charset="-122"/>
              </a:rPr>
              <a:t>;</a:t>
            </a:r>
            <a:endParaRPr lang="en-US" altLang="zh-CN" sz="2400">
              <a:latin typeface="Arial" panose="020B0604020202020204" pitchFamily="34" charset="0"/>
              <a:ea typeface="宋体" panose="02010600030101010101" pitchFamily="2" charset="-122"/>
            </a:endParaRPr>
          </a:p>
          <a:p>
            <a:pPr>
              <a:spcBef>
                <a:spcPct val="50000"/>
              </a:spcBef>
            </a:pPr>
            <a:r>
              <a:rPr lang="en-US" altLang="zh-CN" sz="2400">
                <a:latin typeface="Arial" panose="020B0604020202020204" pitchFamily="34" charset="0"/>
                <a:ea typeface="宋体" panose="02010600030101010101" pitchFamily="2" charset="-122"/>
              </a:rPr>
              <a:t>         }</a:t>
            </a:r>
            <a:endParaRPr lang="en-US" altLang="zh-CN" sz="2400">
              <a:latin typeface="Arial" panose="020B0604020202020204" pitchFamily="34" charset="0"/>
              <a:ea typeface="宋体" panose="02010600030101010101" pitchFamily="2" charset="-122"/>
            </a:endParaRPr>
          </a:p>
        </p:txBody>
      </p:sp>
      <p:sp>
        <p:nvSpPr>
          <p:cNvPr id="24585" name="直接连接符 24584"/>
          <p:cNvSpPr/>
          <p:nvPr/>
        </p:nvSpPr>
        <p:spPr>
          <a:xfrm>
            <a:off x="4427538" y="1557338"/>
            <a:ext cx="0" cy="4535487"/>
          </a:xfrm>
          <a:prstGeom prst="line">
            <a:avLst/>
          </a:prstGeom>
          <a:ln w="38100" cap="flat" cmpd="sng">
            <a:solidFill>
              <a:srgbClr val="6600FF"/>
            </a:solidFill>
            <a:prstDash val="dash"/>
            <a:headEnd type="none" w="med" len="med"/>
            <a:tailEnd type="none" w="med" len="med"/>
          </a:ln>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35841"/>
          <p:cNvSpPr>
            <a:spLocks noGrp="1"/>
          </p:cNvSpPr>
          <p:nvPr>
            <p:ph type="title"/>
          </p:nvPr>
        </p:nvSpPr>
        <p:spPr>
          <a:xfrm>
            <a:off x="457200" y="274638"/>
            <a:ext cx="8229600" cy="706437"/>
          </a:xfrm>
        </p:spPr>
        <p:txBody>
          <a:bodyPr anchor="ctr"/>
          <a:p>
            <a:pPr algn="l"/>
            <a:r>
              <a:rPr lang="en-US" altLang="zh-CN" sz="2800" b="1" err="1"/>
              <a:t>ByteSubstitution</a:t>
            </a:r>
            <a:r>
              <a:rPr lang="en-US" altLang="zh-CN" sz="2800" b="1" dirty="0"/>
              <a:t>(</a:t>
            </a:r>
            <a:r>
              <a:rPr lang="zh-CN" altLang="en-US" sz="2800" b="1" dirty="0"/>
              <a:t>字节替代</a:t>
            </a:r>
            <a:r>
              <a:rPr lang="en-US" altLang="zh-CN" sz="2800" b="1"/>
              <a:t>)</a:t>
            </a:r>
            <a:endParaRPr lang="en-US" altLang="zh-CN" sz="2800" b="1"/>
          </a:p>
        </p:txBody>
      </p:sp>
      <p:sp>
        <p:nvSpPr>
          <p:cNvPr id="35844" name="文本框 35843"/>
          <p:cNvSpPr txBox="1"/>
          <p:nvPr/>
        </p:nvSpPr>
        <p:spPr>
          <a:xfrm>
            <a:off x="468313" y="1196975"/>
            <a:ext cx="8280400" cy="2465388"/>
          </a:xfrm>
          <a:prstGeom prst="rect">
            <a:avLst/>
          </a:prstGeom>
          <a:noFill/>
          <a:ln w="9525">
            <a:noFill/>
          </a:ln>
        </p:spPr>
        <p:txBody>
          <a:bodyPr>
            <a:spAutoFit/>
          </a:bodyPr>
          <a:p>
            <a:pPr>
              <a:spcBef>
                <a:spcPct val="50000"/>
              </a:spcBef>
            </a:pPr>
            <a:r>
              <a:rPr lang="en-US" altLang="zh-CN" sz="2400" dirty="0">
                <a:latin typeface="Arial" panose="020B0604020202020204" pitchFamily="34" charset="0"/>
                <a:ea typeface="宋体" panose="02010600030101010101" pitchFamily="2" charset="-122"/>
              </a:rPr>
              <a:t>       </a:t>
            </a:r>
            <a:r>
              <a:rPr lang="en-US" altLang="zh-CN" sz="2400" err="1">
                <a:latin typeface="Arial" panose="020B0604020202020204" pitchFamily="34" charset="0"/>
                <a:ea typeface="宋体" panose="02010600030101010101" pitchFamily="2" charset="-122"/>
              </a:rPr>
              <a:t>ByteSubstitution</a:t>
            </a:r>
            <a:r>
              <a:rPr lang="zh-CN" altLang="en-US" sz="2400" dirty="0">
                <a:latin typeface="Arial" panose="020B0604020202020204" pitchFamily="34" charset="0"/>
                <a:ea typeface="宋体" panose="02010600030101010101" pitchFamily="2" charset="-122"/>
              </a:rPr>
              <a:t>是一个非线性的字节替代，独立地在每个状态字节上进行运算。它包括两个变换。</a:t>
            </a:r>
            <a:endParaRPr lang="zh-CN" altLang="en-US" sz="2400" dirty="0">
              <a:latin typeface="Arial" panose="020B0604020202020204" pitchFamily="34" charset="0"/>
              <a:ea typeface="宋体" panose="02010600030101010101" pitchFamily="2" charset="-122"/>
            </a:endParaRPr>
          </a:p>
          <a:p>
            <a:pPr>
              <a:spcBef>
                <a:spcPct val="50000"/>
              </a:spcBef>
            </a:pPr>
            <a:r>
              <a:rPr lang="zh-CN" altLang="en-US" sz="2400" dirty="0">
                <a:latin typeface="Arial" panose="020B0604020202020204" pitchFamily="34" charset="0"/>
                <a:ea typeface="宋体" panose="02010600030101010101" pitchFamily="2" charset="-122"/>
              </a:rPr>
              <a:t>       </a:t>
            </a:r>
            <a:r>
              <a:rPr lang="en-US" altLang="zh-CN" sz="2400" dirty="0">
                <a:latin typeface="Arial" panose="020B0604020202020204" pitchFamily="34" charset="0"/>
                <a:ea typeface="宋体" panose="02010600030101010101" pitchFamily="2" charset="-122"/>
              </a:rPr>
              <a:t>1.  </a:t>
            </a:r>
            <a:r>
              <a:rPr lang="zh-CN" altLang="en-US" sz="2400" dirty="0">
                <a:latin typeface="Arial" panose="020B0604020202020204" pitchFamily="34" charset="0"/>
                <a:ea typeface="宋体" panose="02010600030101010101" pitchFamily="2" charset="-122"/>
              </a:rPr>
              <a:t>在有限域</a:t>
            </a:r>
            <a:r>
              <a:rPr lang="en-US" altLang="zh-CN" sz="2400">
                <a:latin typeface="Arial" panose="020B0604020202020204" pitchFamily="34" charset="0"/>
                <a:ea typeface="宋体" panose="02010600030101010101" pitchFamily="2" charset="-122"/>
              </a:rPr>
              <a:t>GF(</a:t>
            </a:r>
            <a:r>
              <a:rPr lang="en-US" altLang="zh-CN" sz="1400">
                <a:latin typeface="Arial" panose="020B0604020202020204" pitchFamily="34" charset="0"/>
                <a:ea typeface="宋体" panose="02010600030101010101" pitchFamily="2" charset="-122"/>
              </a:rPr>
              <a:t>2</a:t>
            </a:r>
            <a:r>
              <a:rPr lang="en-US" altLang="zh-CN" sz="2400" dirty="0">
                <a:latin typeface="Arial" panose="020B0604020202020204" pitchFamily="34" charset="0"/>
                <a:ea typeface="宋体" panose="02010600030101010101" pitchFamily="2" charset="-122"/>
              </a:rPr>
              <a:t>8)</a:t>
            </a:r>
            <a:r>
              <a:rPr lang="zh-CN" altLang="en-US" sz="2400" dirty="0">
                <a:latin typeface="Arial" panose="020B0604020202020204" pitchFamily="34" charset="0"/>
                <a:ea typeface="宋体" panose="02010600030101010101" pitchFamily="2" charset="-122"/>
              </a:rPr>
              <a:t>上求乘法逆，‘</a:t>
            </a:r>
            <a:r>
              <a:rPr lang="en-US" altLang="zh-CN" sz="2400" dirty="0">
                <a:latin typeface="Arial" panose="020B0604020202020204" pitchFamily="34" charset="0"/>
                <a:ea typeface="宋体" panose="02010600030101010101" pitchFamily="2" charset="-122"/>
              </a:rPr>
              <a:t>00’</a:t>
            </a:r>
            <a:r>
              <a:rPr lang="zh-CN" altLang="en-US" sz="2400" dirty="0">
                <a:latin typeface="Arial" panose="020B0604020202020204" pitchFamily="34" charset="0"/>
                <a:ea typeface="宋体" panose="02010600030101010101" pitchFamily="2" charset="-122"/>
              </a:rPr>
              <a:t>映射到它自身。</a:t>
            </a:r>
            <a:endParaRPr lang="zh-CN" altLang="en-US" sz="2400" dirty="0">
              <a:latin typeface="Arial" panose="020B0604020202020204" pitchFamily="34" charset="0"/>
              <a:ea typeface="宋体" panose="02010600030101010101" pitchFamily="2" charset="-122"/>
            </a:endParaRPr>
          </a:p>
          <a:p>
            <a:pPr>
              <a:spcBef>
                <a:spcPct val="50000"/>
              </a:spcBef>
            </a:pPr>
            <a:r>
              <a:rPr lang="zh-CN" altLang="en-US" sz="2400" dirty="0">
                <a:latin typeface="Arial" panose="020B0604020202020204" pitchFamily="34" charset="0"/>
                <a:ea typeface="宋体" panose="02010600030101010101" pitchFamily="2" charset="-122"/>
              </a:rPr>
              <a:t>       </a:t>
            </a:r>
            <a:r>
              <a:rPr lang="en-US" altLang="zh-CN" sz="2400" dirty="0">
                <a:latin typeface="Arial" panose="020B0604020202020204" pitchFamily="34" charset="0"/>
                <a:ea typeface="宋体" panose="02010600030101010101" pitchFamily="2" charset="-122"/>
              </a:rPr>
              <a:t>2.  </a:t>
            </a:r>
            <a:r>
              <a:rPr lang="zh-CN" altLang="en-US" sz="2400" dirty="0">
                <a:latin typeface="Arial" panose="020B0604020202020204" pitchFamily="34" charset="0"/>
                <a:ea typeface="宋体" panose="02010600030101010101" pitchFamily="2" charset="-122"/>
              </a:rPr>
              <a:t>在</a:t>
            </a:r>
            <a:r>
              <a:rPr lang="en-US" altLang="zh-CN" sz="2400" dirty="0">
                <a:latin typeface="Arial" panose="020B0604020202020204" pitchFamily="34" charset="0"/>
                <a:ea typeface="宋体" panose="02010600030101010101" pitchFamily="2" charset="-122"/>
              </a:rPr>
              <a:t>GF(2)</a:t>
            </a:r>
            <a:r>
              <a:rPr lang="zh-CN" altLang="en-US" sz="2400" dirty="0">
                <a:latin typeface="Arial" panose="020B0604020202020204" pitchFamily="34" charset="0"/>
                <a:ea typeface="宋体" panose="02010600030101010101" pitchFamily="2" charset="-122"/>
              </a:rPr>
              <a:t>上进行下面的仿射变换：</a:t>
            </a:r>
            <a:endParaRPr lang="zh-CN" altLang="en-US" sz="2400" dirty="0">
              <a:latin typeface="Arial" panose="020B0604020202020204" pitchFamily="34" charset="0"/>
              <a:ea typeface="宋体" panose="02010600030101010101" pitchFamily="2" charset="-122"/>
            </a:endParaRPr>
          </a:p>
          <a:p>
            <a:pPr>
              <a:spcBef>
                <a:spcPct val="50000"/>
              </a:spcBef>
            </a:pPr>
            <a:r>
              <a:rPr lang="zh-CN" altLang="en-US" sz="2400" dirty="0">
                <a:latin typeface="Arial" panose="020B0604020202020204" pitchFamily="34" charset="0"/>
                <a:ea typeface="宋体" panose="02010600030101010101" pitchFamily="2" charset="-122"/>
              </a:rPr>
              <a:t>            </a:t>
            </a:r>
            <a:endParaRPr lang="zh-CN" altLang="en-US" sz="1600">
              <a:latin typeface="Arial" panose="020B060402020202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对称加密对比</a:t>
            </a:r>
            <a:endParaRPr lang="zh-CN" altLang="en-US"/>
          </a:p>
        </p:txBody>
      </p:sp>
      <p:pic>
        <p:nvPicPr>
          <p:cNvPr id="4" name="图片 3"/>
          <p:cNvPicPr>
            <a:picLocks noChangeAspect="1"/>
          </p:cNvPicPr>
          <p:nvPr/>
        </p:nvPicPr>
        <p:blipFill>
          <a:blip r:embed="rId1"/>
          <a:stretch>
            <a:fillRect/>
          </a:stretch>
        </p:blipFill>
        <p:spPr>
          <a:xfrm>
            <a:off x="233680" y="1860550"/>
            <a:ext cx="8957945" cy="385318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7" name="文本框 38916"/>
          <p:cNvSpPr txBox="1"/>
          <p:nvPr/>
        </p:nvSpPr>
        <p:spPr>
          <a:xfrm>
            <a:off x="827088" y="549275"/>
            <a:ext cx="7561262" cy="5702300"/>
          </a:xfrm>
          <a:prstGeom prst="rect">
            <a:avLst/>
          </a:prstGeom>
          <a:noFill/>
          <a:ln w="9525">
            <a:noFill/>
          </a:ln>
        </p:spPr>
        <p:txBody>
          <a:bodyPr>
            <a:spAutoFit/>
          </a:bodyPr>
          <a:p>
            <a:pPr>
              <a:spcBef>
                <a:spcPct val="50000"/>
              </a:spcBef>
            </a:pPr>
            <a:r>
              <a:rPr lang="en-US" altLang="zh-CN" sz="2800">
                <a:latin typeface="Arial" panose="020B0604020202020204" pitchFamily="34" charset="0"/>
                <a:ea typeface="宋体" panose="02010600030101010101" pitchFamily="2" charset="-122"/>
              </a:rPr>
              <a:t>y</a:t>
            </a:r>
            <a:r>
              <a:rPr lang="en-US" altLang="zh-CN" sz="1600">
                <a:latin typeface="Arial" panose="020B0604020202020204" pitchFamily="34" charset="0"/>
                <a:ea typeface="宋体" panose="02010600030101010101" pitchFamily="2" charset="-122"/>
              </a:rPr>
              <a:t>0                      </a:t>
            </a:r>
            <a:r>
              <a:rPr lang="en-US" altLang="zh-CN" sz="2800">
                <a:latin typeface="Arial" panose="020B0604020202020204" pitchFamily="34" charset="0"/>
                <a:ea typeface="宋体" panose="02010600030101010101" pitchFamily="2" charset="-122"/>
              </a:rPr>
              <a:t>1 </a:t>
            </a:r>
            <a:r>
              <a:rPr lang="en-US" altLang="zh-CN" sz="24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1  1 </a:t>
            </a:r>
            <a:r>
              <a:rPr lang="en-US" altLang="zh-CN" sz="24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1 </a:t>
            </a:r>
            <a:r>
              <a:rPr lang="en-US" altLang="zh-CN" sz="24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1 </a:t>
            </a:r>
            <a:r>
              <a:rPr lang="en-US" altLang="zh-CN" sz="24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0  0  0          </a:t>
            </a:r>
            <a:r>
              <a:rPr lang="en-US" altLang="zh-CN" sz="3200">
                <a:latin typeface="Arial" panose="020B0604020202020204" pitchFamily="34" charset="0"/>
                <a:ea typeface="宋体" panose="02010600030101010101" pitchFamily="2" charset="-122"/>
              </a:rPr>
              <a:t>x</a:t>
            </a:r>
            <a:r>
              <a:rPr lang="en-US" altLang="zh-CN" sz="1600">
                <a:latin typeface="Arial" panose="020B0604020202020204" pitchFamily="34" charset="0"/>
                <a:ea typeface="宋体" panose="02010600030101010101" pitchFamily="2" charset="-122"/>
              </a:rPr>
              <a:t>0                   </a:t>
            </a:r>
            <a:r>
              <a:rPr lang="en-US" altLang="zh-CN" sz="2800">
                <a:latin typeface="Arial" panose="020B0604020202020204" pitchFamily="34" charset="0"/>
                <a:ea typeface="宋体" panose="02010600030101010101" pitchFamily="2" charset="-122"/>
              </a:rPr>
              <a:t>0</a:t>
            </a:r>
            <a:endParaRPr lang="en-US" altLang="zh-CN" sz="2800">
              <a:latin typeface="Arial" panose="020B0604020202020204" pitchFamily="34" charset="0"/>
              <a:ea typeface="宋体" panose="02010600030101010101" pitchFamily="2" charset="-122"/>
            </a:endParaRPr>
          </a:p>
          <a:p>
            <a:pPr>
              <a:spcBef>
                <a:spcPct val="50000"/>
              </a:spcBef>
            </a:pPr>
            <a:r>
              <a:rPr lang="en-US" altLang="zh-CN" sz="2800">
                <a:latin typeface="Arial" panose="020B0604020202020204" pitchFamily="34" charset="0"/>
                <a:ea typeface="宋体" panose="02010600030101010101" pitchFamily="2" charset="-122"/>
              </a:rPr>
              <a:t>y</a:t>
            </a:r>
            <a:r>
              <a:rPr lang="en-US" altLang="zh-CN" sz="1600">
                <a:latin typeface="Arial" panose="020B0604020202020204" pitchFamily="34" charset="0"/>
                <a:ea typeface="宋体" panose="02010600030101010101" pitchFamily="2" charset="-122"/>
              </a:rPr>
              <a:t>1                      </a:t>
            </a:r>
            <a:r>
              <a:rPr lang="en-US" altLang="zh-CN" sz="2800">
                <a:latin typeface="Arial" panose="020B0604020202020204" pitchFamily="34" charset="0"/>
                <a:ea typeface="宋体" panose="02010600030101010101" pitchFamily="2" charset="-122"/>
              </a:rPr>
              <a:t>0 </a:t>
            </a:r>
            <a:r>
              <a:rPr lang="en-US" altLang="zh-CN" sz="24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1  1 </a:t>
            </a:r>
            <a:r>
              <a:rPr lang="en-US" altLang="zh-CN" sz="24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1 </a:t>
            </a:r>
            <a:r>
              <a:rPr lang="en-US" altLang="zh-CN" sz="24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1 </a:t>
            </a:r>
            <a:r>
              <a:rPr lang="en-US" altLang="zh-CN" sz="24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1  0  0          </a:t>
            </a:r>
            <a:r>
              <a:rPr lang="en-US" altLang="zh-CN" sz="3200">
                <a:latin typeface="Arial" panose="020B0604020202020204" pitchFamily="34" charset="0"/>
                <a:ea typeface="宋体" panose="02010600030101010101" pitchFamily="2" charset="-122"/>
              </a:rPr>
              <a:t>x</a:t>
            </a:r>
            <a:r>
              <a:rPr lang="en-US" altLang="zh-CN" sz="1600">
                <a:latin typeface="Arial" panose="020B0604020202020204" pitchFamily="34" charset="0"/>
                <a:ea typeface="宋体" panose="02010600030101010101" pitchFamily="2" charset="-122"/>
              </a:rPr>
              <a:t>1                   </a:t>
            </a:r>
            <a:r>
              <a:rPr lang="en-US" altLang="zh-CN" sz="2800">
                <a:latin typeface="Arial" panose="020B0604020202020204" pitchFamily="34" charset="0"/>
                <a:ea typeface="宋体" panose="02010600030101010101" pitchFamily="2" charset="-122"/>
              </a:rPr>
              <a:t>1</a:t>
            </a:r>
            <a:endParaRPr lang="en-US" altLang="zh-CN" sz="1600">
              <a:latin typeface="Arial" panose="020B0604020202020204" pitchFamily="34" charset="0"/>
              <a:ea typeface="宋体" panose="02010600030101010101" pitchFamily="2" charset="-122"/>
            </a:endParaRPr>
          </a:p>
          <a:p>
            <a:pPr>
              <a:spcBef>
                <a:spcPct val="50000"/>
              </a:spcBef>
            </a:pPr>
            <a:r>
              <a:rPr lang="en-US" altLang="zh-CN" sz="2800">
                <a:latin typeface="Arial" panose="020B0604020202020204" pitchFamily="34" charset="0"/>
                <a:ea typeface="宋体" panose="02010600030101010101" pitchFamily="2" charset="-122"/>
              </a:rPr>
              <a:t>y</a:t>
            </a:r>
            <a:r>
              <a:rPr lang="en-US" altLang="zh-CN" sz="1600">
                <a:latin typeface="Arial" panose="020B0604020202020204" pitchFamily="34" charset="0"/>
                <a:ea typeface="宋体" panose="02010600030101010101" pitchFamily="2" charset="-122"/>
              </a:rPr>
              <a:t>2                      </a:t>
            </a:r>
            <a:r>
              <a:rPr lang="en-US" altLang="zh-CN" sz="2800">
                <a:latin typeface="Arial" panose="020B0604020202020204" pitchFamily="34" charset="0"/>
                <a:ea typeface="宋体" panose="02010600030101010101" pitchFamily="2" charset="-122"/>
              </a:rPr>
              <a:t>0  0  1 </a:t>
            </a:r>
            <a:r>
              <a:rPr lang="en-US" altLang="zh-CN" sz="24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1 </a:t>
            </a:r>
            <a:r>
              <a:rPr lang="en-US" altLang="zh-CN" sz="24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1 </a:t>
            </a:r>
            <a:r>
              <a:rPr lang="en-US" altLang="zh-CN" sz="24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1  1  0          </a:t>
            </a:r>
            <a:r>
              <a:rPr lang="en-US" altLang="zh-CN" sz="3200">
                <a:latin typeface="Arial" panose="020B0604020202020204" pitchFamily="34" charset="0"/>
                <a:ea typeface="宋体" panose="02010600030101010101" pitchFamily="2" charset="-122"/>
              </a:rPr>
              <a:t>x</a:t>
            </a:r>
            <a:r>
              <a:rPr lang="en-US" altLang="zh-CN" sz="1600">
                <a:latin typeface="Arial" panose="020B0604020202020204" pitchFamily="34" charset="0"/>
                <a:ea typeface="宋体" panose="02010600030101010101" pitchFamily="2" charset="-122"/>
              </a:rPr>
              <a:t>2                   </a:t>
            </a:r>
            <a:r>
              <a:rPr lang="en-US" altLang="zh-CN" sz="2800">
                <a:latin typeface="Arial" panose="020B0604020202020204" pitchFamily="34" charset="0"/>
                <a:ea typeface="宋体" panose="02010600030101010101" pitchFamily="2" charset="-122"/>
              </a:rPr>
              <a:t>1</a:t>
            </a:r>
            <a:endParaRPr lang="en-US" altLang="zh-CN" sz="1600">
              <a:latin typeface="Arial" panose="020B0604020202020204" pitchFamily="34" charset="0"/>
              <a:ea typeface="宋体" panose="02010600030101010101" pitchFamily="2" charset="-122"/>
            </a:endParaRPr>
          </a:p>
          <a:p>
            <a:pPr>
              <a:spcBef>
                <a:spcPct val="50000"/>
              </a:spcBef>
            </a:pPr>
            <a:r>
              <a:rPr lang="en-US" altLang="zh-CN" sz="2800">
                <a:latin typeface="Arial" panose="020B0604020202020204" pitchFamily="34" charset="0"/>
                <a:ea typeface="宋体" panose="02010600030101010101" pitchFamily="2" charset="-122"/>
              </a:rPr>
              <a:t>y</a:t>
            </a:r>
            <a:r>
              <a:rPr lang="en-US" altLang="zh-CN" sz="1600">
                <a:latin typeface="Arial" panose="020B0604020202020204" pitchFamily="34" charset="0"/>
                <a:ea typeface="宋体" panose="02010600030101010101" pitchFamily="2" charset="-122"/>
              </a:rPr>
              <a:t>3                      </a:t>
            </a:r>
            <a:r>
              <a:rPr lang="en-US" altLang="zh-CN" sz="2800">
                <a:latin typeface="Arial" panose="020B0604020202020204" pitchFamily="34" charset="0"/>
                <a:ea typeface="宋体" panose="02010600030101010101" pitchFamily="2" charset="-122"/>
              </a:rPr>
              <a:t>0  0  0 </a:t>
            </a:r>
            <a:r>
              <a:rPr lang="en-US" altLang="zh-CN" sz="24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1 </a:t>
            </a:r>
            <a:r>
              <a:rPr lang="en-US" altLang="zh-CN" sz="24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1 </a:t>
            </a:r>
            <a:r>
              <a:rPr lang="en-US" altLang="zh-CN" sz="24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1  1  1          </a:t>
            </a:r>
            <a:r>
              <a:rPr lang="en-US" altLang="zh-CN" sz="3200">
                <a:latin typeface="Arial" panose="020B0604020202020204" pitchFamily="34" charset="0"/>
                <a:ea typeface="宋体" panose="02010600030101010101" pitchFamily="2" charset="-122"/>
              </a:rPr>
              <a:t>x</a:t>
            </a:r>
            <a:r>
              <a:rPr lang="en-US" altLang="zh-CN" sz="1600">
                <a:latin typeface="Arial" panose="020B0604020202020204" pitchFamily="34" charset="0"/>
                <a:ea typeface="宋体" panose="02010600030101010101" pitchFamily="2" charset="-122"/>
              </a:rPr>
              <a:t>3                   </a:t>
            </a:r>
            <a:r>
              <a:rPr lang="en-US" altLang="zh-CN" sz="2800">
                <a:latin typeface="Arial" panose="020B0604020202020204" pitchFamily="34" charset="0"/>
                <a:ea typeface="宋体" panose="02010600030101010101" pitchFamily="2" charset="-122"/>
              </a:rPr>
              <a:t>0</a:t>
            </a:r>
            <a:endParaRPr lang="en-US" altLang="zh-CN" sz="1600">
              <a:latin typeface="Arial" panose="020B0604020202020204" pitchFamily="34" charset="0"/>
              <a:ea typeface="宋体" panose="02010600030101010101" pitchFamily="2" charset="-122"/>
            </a:endParaRPr>
          </a:p>
          <a:p>
            <a:pPr>
              <a:spcBef>
                <a:spcPct val="50000"/>
              </a:spcBef>
            </a:pPr>
            <a:r>
              <a:rPr lang="en-US" altLang="zh-CN" sz="2800">
                <a:latin typeface="Arial" panose="020B0604020202020204" pitchFamily="34" charset="0"/>
                <a:ea typeface="宋体" panose="02010600030101010101" pitchFamily="2" charset="-122"/>
              </a:rPr>
              <a:t>y</a:t>
            </a:r>
            <a:r>
              <a:rPr lang="en-US" altLang="zh-CN" sz="1600">
                <a:latin typeface="Arial" panose="020B0604020202020204" pitchFamily="34" charset="0"/>
                <a:ea typeface="宋体" panose="02010600030101010101" pitchFamily="2" charset="-122"/>
              </a:rPr>
              <a:t>4        </a:t>
            </a:r>
            <a:r>
              <a:rPr lang="zh-CN" altLang="en-US" sz="16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1 </a:t>
            </a:r>
            <a:r>
              <a:rPr lang="en-US" altLang="zh-CN" sz="24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0  0 </a:t>
            </a:r>
            <a:r>
              <a:rPr lang="en-US" altLang="zh-CN" sz="24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0 </a:t>
            </a:r>
            <a:r>
              <a:rPr lang="en-US" altLang="zh-CN" sz="24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1 </a:t>
            </a:r>
            <a:r>
              <a:rPr lang="en-US" altLang="zh-CN" sz="24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1  1  1          </a:t>
            </a:r>
            <a:r>
              <a:rPr lang="en-US" altLang="zh-CN" sz="3200">
                <a:latin typeface="Arial" panose="020B0604020202020204" pitchFamily="34" charset="0"/>
                <a:ea typeface="宋体" panose="02010600030101010101" pitchFamily="2" charset="-122"/>
              </a:rPr>
              <a:t>x</a:t>
            </a:r>
            <a:r>
              <a:rPr lang="en-US" altLang="zh-CN" sz="1600">
                <a:latin typeface="Arial" panose="020B0604020202020204" pitchFamily="34" charset="0"/>
                <a:ea typeface="宋体" panose="02010600030101010101" pitchFamily="2" charset="-122"/>
              </a:rPr>
              <a:t>4        </a:t>
            </a:r>
            <a:r>
              <a:rPr lang="zh-CN" altLang="en-US" sz="16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0</a:t>
            </a:r>
            <a:endParaRPr lang="en-US" altLang="zh-CN" sz="1600" dirty="0">
              <a:latin typeface="Arial" panose="020B0604020202020204" pitchFamily="34" charset="0"/>
              <a:ea typeface="宋体" panose="02010600030101010101" pitchFamily="2" charset="-122"/>
            </a:endParaRPr>
          </a:p>
          <a:p>
            <a:pPr>
              <a:spcBef>
                <a:spcPct val="50000"/>
              </a:spcBef>
            </a:pPr>
            <a:r>
              <a:rPr lang="en-US" altLang="zh-CN" sz="2800">
                <a:latin typeface="Arial" panose="020B0604020202020204" pitchFamily="34" charset="0"/>
                <a:ea typeface="宋体" panose="02010600030101010101" pitchFamily="2" charset="-122"/>
              </a:rPr>
              <a:t>y</a:t>
            </a:r>
            <a:r>
              <a:rPr lang="en-US" altLang="zh-CN" sz="1600">
                <a:latin typeface="Arial" panose="020B0604020202020204" pitchFamily="34" charset="0"/>
                <a:ea typeface="宋体" panose="02010600030101010101" pitchFamily="2" charset="-122"/>
              </a:rPr>
              <a:t>5                      </a:t>
            </a:r>
            <a:r>
              <a:rPr lang="en-US" altLang="zh-CN" sz="2800">
                <a:latin typeface="Arial" panose="020B0604020202020204" pitchFamily="34" charset="0"/>
                <a:ea typeface="宋体" panose="02010600030101010101" pitchFamily="2" charset="-122"/>
              </a:rPr>
              <a:t>1 </a:t>
            </a:r>
            <a:r>
              <a:rPr lang="en-US" altLang="zh-CN" sz="24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1  0 </a:t>
            </a:r>
            <a:r>
              <a:rPr lang="en-US" altLang="zh-CN" sz="24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0 </a:t>
            </a:r>
            <a:r>
              <a:rPr lang="en-US" altLang="zh-CN" sz="24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0 </a:t>
            </a:r>
            <a:r>
              <a:rPr lang="en-US" altLang="zh-CN" sz="24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1  1  1          </a:t>
            </a:r>
            <a:r>
              <a:rPr lang="en-US" altLang="zh-CN" sz="3200">
                <a:latin typeface="Arial" panose="020B0604020202020204" pitchFamily="34" charset="0"/>
                <a:ea typeface="宋体" panose="02010600030101010101" pitchFamily="2" charset="-122"/>
              </a:rPr>
              <a:t>x</a:t>
            </a:r>
            <a:r>
              <a:rPr lang="en-US" altLang="zh-CN" sz="1600">
                <a:latin typeface="Arial" panose="020B0604020202020204" pitchFamily="34" charset="0"/>
                <a:ea typeface="宋体" panose="02010600030101010101" pitchFamily="2" charset="-122"/>
              </a:rPr>
              <a:t>5                   </a:t>
            </a:r>
            <a:r>
              <a:rPr lang="en-US" altLang="zh-CN" sz="2800">
                <a:latin typeface="Arial" panose="020B0604020202020204" pitchFamily="34" charset="0"/>
                <a:ea typeface="宋体" panose="02010600030101010101" pitchFamily="2" charset="-122"/>
              </a:rPr>
              <a:t>0</a:t>
            </a:r>
            <a:endParaRPr lang="en-US" altLang="zh-CN" sz="1600">
              <a:latin typeface="Arial" panose="020B0604020202020204" pitchFamily="34" charset="0"/>
              <a:ea typeface="宋体" panose="02010600030101010101" pitchFamily="2" charset="-122"/>
            </a:endParaRPr>
          </a:p>
          <a:p>
            <a:pPr>
              <a:spcBef>
                <a:spcPct val="50000"/>
              </a:spcBef>
            </a:pPr>
            <a:r>
              <a:rPr lang="en-US" altLang="zh-CN" sz="2800">
                <a:latin typeface="Arial" panose="020B0604020202020204" pitchFamily="34" charset="0"/>
                <a:ea typeface="宋体" panose="02010600030101010101" pitchFamily="2" charset="-122"/>
              </a:rPr>
              <a:t>y</a:t>
            </a:r>
            <a:r>
              <a:rPr lang="en-US" altLang="zh-CN" sz="1600">
                <a:latin typeface="Arial" panose="020B0604020202020204" pitchFamily="34" charset="0"/>
                <a:ea typeface="宋体" panose="02010600030101010101" pitchFamily="2" charset="-122"/>
              </a:rPr>
              <a:t>6                      </a:t>
            </a:r>
            <a:r>
              <a:rPr lang="en-US" altLang="zh-CN" sz="2800">
                <a:latin typeface="Arial" panose="020B0604020202020204" pitchFamily="34" charset="0"/>
                <a:ea typeface="宋体" panose="02010600030101010101" pitchFamily="2" charset="-122"/>
              </a:rPr>
              <a:t>1 </a:t>
            </a:r>
            <a:r>
              <a:rPr lang="en-US" altLang="zh-CN" sz="24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1  1 </a:t>
            </a:r>
            <a:r>
              <a:rPr lang="en-US" altLang="zh-CN" sz="24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0 </a:t>
            </a:r>
            <a:r>
              <a:rPr lang="en-US" altLang="zh-CN" sz="24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0 </a:t>
            </a:r>
            <a:r>
              <a:rPr lang="en-US" altLang="zh-CN" sz="24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0  1  1          </a:t>
            </a:r>
            <a:r>
              <a:rPr lang="en-US" altLang="zh-CN" sz="3200">
                <a:latin typeface="Arial" panose="020B0604020202020204" pitchFamily="34" charset="0"/>
                <a:ea typeface="宋体" panose="02010600030101010101" pitchFamily="2" charset="-122"/>
              </a:rPr>
              <a:t>x</a:t>
            </a:r>
            <a:r>
              <a:rPr lang="en-US" altLang="zh-CN" sz="1600">
                <a:latin typeface="Arial" panose="020B0604020202020204" pitchFamily="34" charset="0"/>
                <a:ea typeface="宋体" panose="02010600030101010101" pitchFamily="2" charset="-122"/>
              </a:rPr>
              <a:t>6                   </a:t>
            </a:r>
            <a:r>
              <a:rPr lang="en-US" altLang="zh-CN" sz="2800">
                <a:latin typeface="Arial" panose="020B0604020202020204" pitchFamily="34" charset="0"/>
                <a:ea typeface="宋体" panose="02010600030101010101" pitchFamily="2" charset="-122"/>
              </a:rPr>
              <a:t>1</a:t>
            </a:r>
            <a:endParaRPr lang="en-US" altLang="zh-CN" sz="2800">
              <a:latin typeface="Arial" panose="020B0604020202020204" pitchFamily="34" charset="0"/>
              <a:ea typeface="宋体" panose="02010600030101010101" pitchFamily="2" charset="-122"/>
            </a:endParaRPr>
          </a:p>
          <a:p>
            <a:pPr>
              <a:spcBef>
                <a:spcPct val="50000"/>
              </a:spcBef>
            </a:pPr>
            <a:r>
              <a:rPr lang="en-US" altLang="zh-CN" sz="2800">
                <a:latin typeface="Arial" panose="020B0604020202020204" pitchFamily="34" charset="0"/>
                <a:ea typeface="宋体" panose="02010600030101010101" pitchFamily="2" charset="-122"/>
              </a:rPr>
              <a:t>y</a:t>
            </a:r>
            <a:r>
              <a:rPr lang="en-US" altLang="zh-CN" sz="1600">
                <a:latin typeface="Arial" panose="020B0604020202020204" pitchFamily="34" charset="0"/>
                <a:ea typeface="宋体" panose="02010600030101010101" pitchFamily="2" charset="-122"/>
              </a:rPr>
              <a:t>7                      </a:t>
            </a:r>
            <a:r>
              <a:rPr lang="en-US" altLang="zh-CN" sz="2800">
                <a:latin typeface="Arial" panose="020B0604020202020204" pitchFamily="34" charset="0"/>
                <a:ea typeface="宋体" panose="02010600030101010101" pitchFamily="2" charset="-122"/>
              </a:rPr>
              <a:t>1 </a:t>
            </a:r>
            <a:r>
              <a:rPr lang="en-US" altLang="zh-CN" sz="24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1  1 </a:t>
            </a:r>
            <a:r>
              <a:rPr lang="en-US" altLang="zh-CN" sz="24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1 </a:t>
            </a:r>
            <a:r>
              <a:rPr lang="en-US" altLang="zh-CN" sz="24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0 </a:t>
            </a:r>
            <a:r>
              <a:rPr lang="en-US" altLang="zh-CN" sz="24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0  0  1          </a:t>
            </a:r>
            <a:r>
              <a:rPr lang="en-US" altLang="zh-CN" sz="3200">
                <a:latin typeface="Arial" panose="020B0604020202020204" pitchFamily="34" charset="0"/>
                <a:ea typeface="宋体" panose="02010600030101010101" pitchFamily="2" charset="-122"/>
              </a:rPr>
              <a:t>x</a:t>
            </a:r>
            <a:r>
              <a:rPr lang="en-US" altLang="zh-CN" sz="1600">
                <a:latin typeface="Arial" panose="020B0604020202020204" pitchFamily="34" charset="0"/>
                <a:ea typeface="宋体" panose="02010600030101010101" pitchFamily="2" charset="-122"/>
              </a:rPr>
              <a:t>7                   </a:t>
            </a:r>
            <a:r>
              <a:rPr lang="en-US" altLang="zh-CN" sz="2800" dirty="0">
                <a:latin typeface="Arial" panose="020B0604020202020204" pitchFamily="34" charset="0"/>
                <a:ea typeface="宋体" panose="02010600030101010101" pitchFamily="2" charset="-122"/>
              </a:rPr>
              <a:t>1</a:t>
            </a:r>
            <a:endParaRPr lang="en-US" altLang="zh-CN" sz="2800" dirty="0">
              <a:latin typeface="Arial" panose="020B0604020202020204" pitchFamily="34" charset="0"/>
              <a:ea typeface="宋体" panose="02010600030101010101" pitchFamily="2" charset="-122"/>
            </a:endParaRPr>
          </a:p>
        </p:txBody>
      </p:sp>
      <p:sp>
        <p:nvSpPr>
          <p:cNvPr id="38921" name="直接连接符 38920"/>
          <p:cNvSpPr/>
          <p:nvPr/>
        </p:nvSpPr>
        <p:spPr>
          <a:xfrm>
            <a:off x="611188" y="836613"/>
            <a:ext cx="215900" cy="0"/>
          </a:xfrm>
          <a:prstGeom prst="line">
            <a:avLst/>
          </a:prstGeom>
          <a:ln w="28575" cap="flat" cmpd="sng">
            <a:solidFill>
              <a:schemeClr val="tx1"/>
            </a:solidFill>
            <a:prstDash val="solid"/>
            <a:headEnd type="none" w="med" len="med"/>
            <a:tailEnd type="none" w="med" len="med"/>
          </a:ln>
        </p:spPr>
      </p:sp>
      <p:sp>
        <p:nvSpPr>
          <p:cNvPr id="38922" name="直接连接符 38921"/>
          <p:cNvSpPr/>
          <p:nvPr/>
        </p:nvSpPr>
        <p:spPr>
          <a:xfrm>
            <a:off x="611188" y="836613"/>
            <a:ext cx="0" cy="5256212"/>
          </a:xfrm>
          <a:prstGeom prst="line">
            <a:avLst/>
          </a:prstGeom>
          <a:ln w="28575" cap="flat" cmpd="sng">
            <a:solidFill>
              <a:schemeClr val="tx1"/>
            </a:solidFill>
            <a:prstDash val="solid"/>
            <a:headEnd type="none" w="med" len="med"/>
            <a:tailEnd type="none" w="med" len="med"/>
          </a:ln>
        </p:spPr>
      </p:sp>
      <p:sp>
        <p:nvSpPr>
          <p:cNvPr id="38923" name="直接连接符 38922"/>
          <p:cNvSpPr/>
          <p:nvPr/>
        </p:nvSpPr>
        <p:spPr>
          <a:xfrm>
            <a:off x="611188" y="6092825"/>
            <a:ext cx="144462" cy="0"/>
          </a:xfrm>
          <a:prstGeom prst="line">
            <a:avLst/>
          </a:prstGeom>
          <a:ln w="28575" cap="flat" cmpd="sng">
            <a:solidFill>
              <a:schemeClr val="tx1"/>
            </a:solidFill>
            <a:prstDash val="solid"/>
            <a:headEnd type="none" w="med" len="med"/>
            <a:tailEnd type="none" w="med" len="med"/>
          </a:ln>
        </p:spPr>
      </p:sp>
      <p:sp>
        <p:nvSpPr>
          <p:cNvPr id="38924" name="直接连接符 38923"/>
          <p:cNvSpPr/>
          <p:nvPr/>
        </p:nvSpPr>
        <p:spPr>
          <a:xfrm>
            <a:off x="1258888" y="836613"/>
            <a:ext cx="217487" cy="0"/>
          </a:xfrm>
          <a:prstGeom prst="line">
            <a:avLst/>
          </a:prstGeom>
          <a:ln w="28575" cap="flat" cmpd="sng">
            <a:solidFill>
              <a:schemeClr val="tx1"/>
            </a:solidFill>
            <a:prstDash val="solid"/>
            <a:headEnd type="none" w="med" len="med"/>
            <a:tailEnd type="none" w="med" len="med"/>
          </a:ln>
        </p:spPr>
      </p:sp>
      <p:sp>
        <p:nvSpPr>
          <p:cNvPr id="38925" name="直接连接符 38924"/>
          <p:cNvSpPr/>
          <p:nvPr/>
        </p:nvSpPr>
        <p:spPr>
          <a:xfrm>
            <a:off x="1476375" y="836613"/>
            <a:ext cx="0" cy="5256212"/>
          </a:xfrm>
          <a:prstGeom prst="line">
            <a:avLst/>
          </a:prstGeom>
          <a:ln w="28575" cap="flat" cmpd="sng">
            <a:solidFill>
              <a:schemeClr val="tx1"/>
            </a:solidFill>
            <a:prstDash val="solid"/>
            <a:headEnd type="none" w="med" len="med"/>
            <a:tailEnd type="none" w="med" len="med"/>
          </a:ln>
        </p:spPr>
      </p:sp>
      <p:sp>
        <p:nvSpPr>
          <p:cNvPr id="38927" name="直接连接符 38926"/>
          <p:cNvSpPr/>
          <p:nvPr/>
        </p:nvSpPr>
        <p:spPr>
          <a:xfrm>
            <a:off x="1258888" y="6092825"/>
            <a:ext cx="217487" cy="0"/>
          </a:xfrm>
          <a:prstGeom prst="line">
            <a:avLst/>
          </a:prstGeom>
          <a:ln w="28575" cap="flat" cmpd="sng">
            <a:solidFill>
              <a:schemeClr val="tx1"/>
            </a:solidFill>
            <a:prstDash val="solid"/>
            <a:headEnd type="none" w="med" len="med"/>
            <a:tailEnd type="none" w="med" len="med"/>
          </a:ln>
        </p:spPr>
      </p:sp>
      <p:sp>
        <p:nvSpPr>
          <p:cNvPr id="38928" name="直接连接符 38927"/>
          <p:cNvSpPr/>
          <p:nvPr/>
        </p:nvSpPr>
        <p:spPr>
          <a:xfrm>
            <a:off x="2124075" y="836613"/>
            <a:ext cx="288925" cy="0"/>
          </a:xfrm>
          <a:prstGeom prst="line">
            <a:avLst/>
          </a:prstGeom>
          <a:ln w="28575" cap="flat" cmpd="sng">
            <a:solidFill>
              <a:schemeClr val="tx1"/>
            </a:solidFill>
            <a:prstDash val="solid"/>
            <a:headEnd type="none" w="med" len="med"/>
            <a:tailEnd type="none" w="med" len="med"/>
          </a:ln>
        </p:spPr>
      </p:sp>
      <p:sp>
        <p:nvSpPr>
          <p:cNvPr id="38929" name="直接连接符 38928"/>
          <p:cNvSpPr/>
          <p:nvPr/>
        </p:nvSpPr>
        <p:spPr>
          <a:xfrm>
            <a:off x="2124075" y="836613"/>
            <a:ext cx="0" cy="5184775"/>
          </a:xfrm>
          <a:prstGeom prst="line">
            <a:avLst/>
          </a:prstGeom>
          <a:ln w="28575" cap="flat" cmpd="sng">
            <a:solidFill>
              <a:schemeClr val="tx1"/>
            </a:solidFill>
            <a:prstDash val="solid"/>
            <a:headEnd type="none" w="med" len="med"/>
            <a:tailEnd type="none" w="med" len="med"/>
          </a:ln>
        </p:spPr>
      </p:sp>
      <p:sp>
        <p:nvSpPr>
          <p:cNvPr id="38930" name="直接连接符 38929"/>
          <p:cNvSpPr/>
          <p:nvPr/>
        </p:nvSpPr>
        <p:spPr>
          <a:xfrm>
            <a:off x="2124075" y="6021388"/>
            <a:ext cx="287338" cy="0"/>
          </a:xfrm>
          <a:prstGeom prst="line">
            <a:avLst/>
          </a:prstGeom>
          <a:ln w="28575" cap="flat" cmpd="sng">
            <a:solidFill>
              <a:schemeClr val="tx1"/>
            </a:solidFill>
            <a:prstDash val="solid"/>
            <a:headEnd type="none" w="med" len="med"/>
            <a:tailEnd type="none" w="med" len="med"/>
          </a:ln>
        </p:spPr>
      </p:sp>
      <p:sp>
        <p:nvSpPr>
          <p:cNvPr id="38931" name="直接连接符 38930"/>
          <p:cNvSpPr/>
          <p:nvPr/>
        </p:nvSpPr>
        <p:spPr>
          <a:xfrm>
            <a:off x="5435600" y="836613"/>
            <a:ext cx="215900" cy="0"/>
          </a:xfrm>
          <a:prstGeom prst="line">
            <a:avLst/>
          </a:prstGeom>
          <a:ln w="28575" cap="flat" cmpd="sng">
            <a:solidFill>
              <a:schemeClr val="tx1"/>
            </a:solidFill>
            <a:prstDash val="solid"/>
            <a:headEnd type="none" w="med" len="med"/>
            <a:tailEnd type="none" w="med" len="med"/>
          </a:ln>
        </p:spPr>
      </p:sp>
      <p:sp>
        <p:nvSpPr>
          <p:cNvPr id="38932" name="直接连接符 38931"/>
          <p:cNvSpPr/>
          <p:nvPr/>
        </p:nvSpPr>
        <p:spPr>
          <a:xfrm>
            <a:off x="5651500" y="836613"/>
            <a:ext cx="0" cy="5184775"/>
          </a:xfrm>
          <a:prstGeom prst="line">
            <a:avLst/>
          </a:prstGeom>
          <a:ln w="28575" cap="flat" cmpd="sng">
            <a:solidFill>
              <a:schemeClr val="tx1"/>
            </a:solidFill>
            <a:prstDash val="solid"/>
            <a:headEnd type="none" w="med" len="med"/>
            <a:tailEnd type="none" w="med" len="med"/>
          </a:ln>
        </p:spPr>
      </p:sp>
      <p:sp>
        <p:nvSpPr>
          <p:cNvPr id="38933" name="直接连接符 38932"/>
          <p:cNvSpPr/>
          <p:nvPr/>
        </p:nvSpPr>
        <p:spPr>
          <a:xfrm flipH="1">
            <a:off x="5435600" y="6021388"/>
            <a:ext cx="215900" cy="0"/>
          </a:xfrm>
          <a:prstGeom prst="line">
            <a:avLst/>
          </a:prstGeom>
          <a:ln w="28575" cap="flat" cmpd="sng">
            <a:solidFill>
              <a:schemeClr val="tx1"/>
            </a:solidFill>
            <a:prstDash val="solid"/>
            <a:headEnd type="none" w="med" len="med"/>
            <a:tailEnd type="none" w="med" len="med"/>
          </a:ln>
        </p:spPr>
      </p:sp>
      <p:sp>
        <p:nvSpPr>
          <p:cNvPr id="38934" name="直接连接符 38933"/>
          <p:cNvSpPr/>
          <p:nvPr/>
        </p:nvSpPr>
        <p:spPr>
          <a:xfrm>
            <a:off x="6011863" y="836613"/>
            <a:ext cx="288925" cy="0"/>
          </a:xfrm>
          <a:prstGeom prst="line">
            <a:avLst/>
          </a:prstGeom>
          <a:ln w="28575" cap="flat" cmpd="sng">
            <a:solidFill>
              <a:schemeClr val="tx1"/>
            </a:solidFill>
            <a:prstDash val="solid"/>
            <a:headEnd type="none" w="med" len="med"/>
            <a:tailEnd type="none" w="med" len="med"/>
          </a:ln>
        </p:spPr>
      </p:sp>
      <p:sp>
        <p:nvSpPr>
          <p:cNvPr id="38935" name="直接连接符 38934"/>
          <p:cNvSpPr/>
          <p:nvPr/>
        </p:nvSpPr>
        <p:spPr>
          <a:xfrm>
            <a:off x="6011863" y="836613"/>
            <a:ext cx="73025" cy="5184775"/>
          </a:xfrm>
          <a:prstGeom prst="line">
            <a:avLst/>
          </a:prstGeom>
          <a:ln w="28575" cap="flat" cmpd="sng">
            <a:solidFill>
              <a:schemeClr val="tx1"/>
            </a:solidFill>
            <a:prstDash val="solid"/>
            <a:headEnd type="none" w="med" len="med"/>
            <a:tailEnd type="none" w="med" len="med"/>
          </a:ln>
        </p:spPr>
      </p:sp>
      <p:sp>
        <p:nvSpPr>
          <p:cNvPr id="38936" name="直接连接符 38935"/>
          <p:cNvSpPr/>
          <p:nvPr/>
        </p:nvSpPr>
        <p:spPr>
          <a:xfrm>
            <a:off x="6084888" y="6021388"/>
            <a:ext cx="215900" cy="0"/>
          </a:xfrm>
          <a:prstGeom prst="line">
            <a:avLst/>
          </a:prstGeom>
          <a:ln w="28575" cap="flat" cmpd="sng">
            <a:solidFill>
              <a:schemeClr val="tx1"/>
            </a:solidFill>
            <a:prstDash val="solid"/>
            <a:headEnd type="none" w="med" len="med"/>
            <a:tailEnd type="none" w="med" len="med"/>
          </a:ln>
        </p:spPr>
      </p:sp>
      <p:sp>
        <p:nvSpPr>
          <p:cNvPr id="38937" name="直接连接符 38936"/>
          <p:cNvSpPr/>
          <p:nvPr/>
        </p:nvSpPr>
        <p:spPr>
          <a:xfrm>
            <a:off x="6804025" y="836613"/>
            <a:ext cx="144463" cy="0"/>
          </a:xfrm>
          <a:prstGeom prst="line">
            <a:avLst/>
          </a:prstGeom>
          <a:ln w="28575" cap="flat" cmpd="sng">
            <a:solidFill>
              <a:schemeClr val="tx1"/>
            </a:solidFill>
            <a:prstDash val="solid"/>
            <a:headEnd type="none" w="med" len="med"/>
            <a:tailEnd type="none" w="med" len="med"/>
          </a:ln>
        </p:spPr>
      </p:sp>
      <p:sp>
        <p:nvSpPr>
          <p:cNvPr id="38938" name="直接连接符 38937"/>
          <p:cNvSpPr/>
          <p:nvPr/>
        </p:nvSpPr>
        <p:spPr>
          <a:xfrm>
            <a:off x="6948488" y="836613"/>
            <a:ext cx="0" cy="5184775"/>
          </a:xfrm>
          <a:prstGeom prst="line">
            <a:avLst/>
          </a:prstGeom>
          <a:ln w="28575" cap="flat" cmpd="sng">
            <a:solidFill>
              <a:schemeClr val="tx1"/>
            </a:solidFill>
            <a:prstDash val="solid"/>
            <a:headEnd type="none" w="med" len="med"/>
            <a:tailEnd type="none" w="med" len="med"/>
          </a:ln>
        </p:spPr>
      </p:sp>
      <p:sp>
        <p:nvSpPr>
          <p:cNvPr id="38939" name="直接连接符 38938"/>
          <p:cNvSpPr/>
          <p:nvPr/>
        </p:nvSpPr>
        <p:spPr>
          <a:xfrm>
            <a:off x="6804025" y="6021388"/>
            <a:ext cx="144463" cy="0"/>
          </a:xfrm>
          <a:prstGeom prst="line">
            <a:avLst/>
          </a:prstGeom>
          <a:ln w="28575" cap="flat" cmpd="sng">
            <a:solidFill>
              <a:schemeClr val="tx1"/>
            </a:solidFill>
            <a:prstDash val="solid"/>
            <a:headEnd type="none" w="med" len="med"/>
            <a:tailEnd type="none" w="med" len="med"/>
          </a:ln>
        </p:spPr>
      </p:sp>
      <p:sp>
        <p:nvSpPr>
          <p:cNvPr id="38940" name="直接连接符 38939"/>
          <p:cNvSpPr/>
          <p:nvPr/>
        </p:nvSpPr>
        <p:spPr>
          <a:xfrm>
            <a:off x="7524750" y="836613"/>
            <a:ext cx="215900" cy="0"/>
          </a:xfrm>
          <a:prstGeom prst="line">
            <a:avLst/>
          </a:prstGeom>
          <a:ln w="28575" cap="flat" cmpd="sng">
            <a:solidFill>
              <a:schemeClr val="tx1"/>
            </a:solidFill>
            <a:prstDash val="solid"/>
            <a:headEnd type="none" w="med" len="med"/>
            <a:tailEnd type="none" w="med" len="med"/>
          </a:ln>
        </p:spPr>
      </p:sp>
      <p:sp>
        <p:nvSpPr>
          <p:cNvPr id="38941" name="直接连接符 38940"/>
          <p:cNvSpPr/>
          <p:nvPr/>
        </p:nvSpPr>
        <p:spPr>
          <a:xfrm>
            <a:off x="7524750" y="836613"/>
            <a:ext cx="0" cy="5184775"/>
          </a:xfrm>
          <a:prstGeom prst="line">
            <a:avLst/>
          </a:prstGeom>
          <a:ln w="28575" cap="flat" cmpd="sng">
            <a:solidFill>
              <a:schemeClr val="tx1"/>
            </a:solidFill>
            <a:prstDash val="solid"/>
            <a:headEnd type="none" w="med" len="med"/>
            <a:tailEnd type="none" w="med" len="med"/>
          </a:ln>
        </p:spPr>
      </p:sp>
      <p:sp>
        <p:nvSpPr>
          <p:cNvPr id="38942" name="直接连接符 38941"/>
          <p:cNvSpPr/>
          <p:nvPr/>
        </p:nvSpPr>
        <p:spPr>
          <a:xfrm>
            <a:off x="7524750" y="6021388"/>
            <a:ext cx="287338" cy="0"/>
          </a:xfrm>
          <a:prstGeom prst="line">
            <a:avLst/>
          </a:prstGeom>
          <a:ln w="28575" cap="flat" cmpd="sng">
            <a:solidFill>
              <a:schemeClr val="tx1"/>
            </a:solidFill>
            <a:prstDash val="solid"/>
            <a:headEnd type="none" w="med" len="med"/>
            <a:tailEnd type="none" w="med" len="med"/>
          </a:ln>
        </p:spPr>
      </p:sp>
      <p:sp>
        <p:nvSpPr>
          <p:cNvPr id="38943" name="直接连接符 38942"/>
          <p:cNvSpPr/>
          <p:nvPr/>
        </p:nvSpPr>
        <p:spPr>
          <a:xfrm>
            <a:off x="8101013" y="836613"/>
            <a:ext cx="215900" cy="0"/>
          </a:xfrm>
          <a:prstGeom prst="line">
            <a:avLst/>
          </a:prstGeom>
          <a:ln w="28575" cap="flat" cmpd="sng">
            <a:solidFill>
              <a:schemeClr val="tx1"/>
            </a:solidFill>
            <a:prstDash val="solid"/>
            <a:headEnd type="none" w="med" len="med"/>
            <a:tailEnd type="none" w="med" len="med"/>
          </a:ln>
        </p:spPr>
      </p:sp>
      <p:sp>
        <p:nvSpPr>
          <p:cNvPr id="38944" name="直接连接符 38943"/>
          <p:cNvSpPr/>
          <p:nvPr/>
        </p:nvSpPr>
        <p:spPr>
          <a:xfrm>
            <a:off x="8316913" y="836613"/>
            <a:ext cx="0" cy="5184775"/>
          </a:xfrm>
          <a:prstGeom prst="line">
            <a:avLst/>
          </a:prstGeom>
          <a:ln w="28575" cap="flat" cmpd="sng">
            <a:solidFill>
              <a:schemeClr val="tx1"/>
            </a:solidFill>
            <a:prstDash val="solid"/>
            <a:headEnd type="none" w="med" len="med"/>
            <a:tailEnd type="none" w="med" len="med"/>
          </a:ln>
        </p:spPr>
      </p:sp>
      <p:sp>
        <p:nvSpPr>
          <p:cNvPr id="38945" name="直接连接符 38944"/>
          <p:cNvSpPr/>
          <p:nvPr/>
        </p:nvSpPr>
        <p:spPr>
          <a:xfrm>
            <a:off x="8101013" y="6021388"/>
            <a:ext cx="215900" cy="0"/>
          </a:xfrm>
          <a:prstGeom prst="line">
            <a:avLst/>
          </a:prstGeom>
          <a:ln w="28575" cap="flat" cmpd="sng">
            <a:solidFill>
              <a:schemeClr val="tx1"/>
            </a:solidFill>
            <a:prstDash val="solid"/>
            <a:headEnd type="none" w="med" len="med"/>
            <a:tailEnd type="none" w="med" len="med"/>
          </a:ln>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42" name="标题 39941"/>
          <p:cNvSpPr>
            <a:spLocks noGrp="1"/>
          </p:cNvSpPr>
          <p:nvPr>
            <p:ph type="title"/>
          </p:nvPr>
        </p:nvSpPr>
        <p:spPr>
          <a:xfrm>
            <a:off x="468313" y="620713"/>
            <a:ext cx="8229600" cy="1143000"/>
          </a:xfrm>
        </p:spPr>
        <p:txBody>
          <a:bodyPr anchor="ctr"/>
          <a:p>
            <a:r>
              <a:rPr lang="en-US" altLang="zh-CN" sz="2800" b="1" err="1"/>
              <a:t>Fig 6. ByteSubstitution</a:t>
            </a:r>
            <a:br>
              <a:rPr lang="en-US" altLang="zh-CN" sz="2800" b="1"/>
            </a:br>
            <a:r>
              <a:rPr lang="zh-CN" altLang="en-US" sz="2400" b="1" dirty="0"/>
              <a:t>该变换可以用一个</a:t>
            </a:r>
            <a:r>
              <a:rPr lang="en-US" altLang="zh-CN" sz="2400" b="1" dirty="0"/>
              <a:t>256</a:t>
            </a:r>
            <a:r>
              <a:rPr lang="zh-CN" altLang="en-US" sz="2400" b="1" dirty="0"/>
              <a:t>字节的表来实现</a:t>
            </a:r>
            <a:endParaRPr lang="zh-CN" altLang="en-US" sz="2400" b="1" dirty="0"/>
          </a:p>
        </p:txBody>
      </p:sp>
      <p:graphicFrame>
        <p:nvGraphicFramePr>
          <p:cNvPr id="40034" name="内容占位符 40033"/>
          <p:cNvGraphicFramePr/>
          <p:nvPr>
            <p:ph sz="half" idx="2"/>
          </p:nvPr>
        </p:nvGraphicFramePr>
        <p:xfrm>
          <a:off x="5724525" y="2565400"/>
          <a:ext cx="2952750" cy="2663825"/>
        </p:xfrm>
        <a:graphic>
          <a:graphicData uri="http://schemas.openxmlformats.org/drawingml/2006/table">
            <a:tbl>
              <a:tblPr/>
              <a:tblGrid>
                <a:gridCol w="738188"/>
                <a:gridCol w="738187"/>
                <a:gridCol w="738188"/>
                <a:gridCol w="738187"/>
              </a:tblGrid>
              <a:tr h="6778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B</a:t>
                      </a:r>
                      <a:r>
                        <a:rPr lang="en-US" altLang="zh-CN" sz="1600" b="1"/>
                        <a:t>0,0</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B</a:t>
                      </a:r>
                      <a:r>
                        <a:rPr lang="en-US" altLang="zh-CN" sz="1600" b="1"/>
                        <a:t>0,1</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B</a:t>
                      </a:r>
                      <a:r>
                        <a:rPr lang="en-US" altLang="zh-CN" sz="1600" b="1"/>
                        <a:t>0,2</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B</a:t>
                      </a:r>
                      <a:r>
                        <a:rPr lang="en-US" altLang="zh-CN" sz="1600" b="1"/>
                        <a:t>0,3</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6619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B</a:t>
                      </a:r>
                      <a:r>
                        <a:rPr lang="en-US" altLang="zh-CN" sz="1600" b="1"/>
                        <a:t>1,0</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B</a:t>
                      </a:r>
                      <a:r>
                        <a:rPr lang="en-US" altLang="zh-CN" sz="1600" b="1"/>
                        <a:t>1,1</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B</a:t>
                      </a:r>
                      <a:r>
                        <a:rPr lang="en-US" altLang="zh-CN" sz="1600" b="1"/>
                        <a:t>1,2</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B</a:t>
                      </a:r>
                      <a:r>
                        <a:rPr lang="en-US" altLang="zh-CN" sz="1600" b="1"/>
                        <a:t>1,3</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6619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B</a:t>
                      </a:r>
                      <a:r>
                        <a:rPr lang="en-US" altLang="zh-CN" sz="1600" b="1"/>
                        <a:t>2,0</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B</a:t>
                      </a:r>
                      <a:r>
                        <a:rPr lang="en-US" altLang="zh-CN" sz="1600" b="1"/>
                        <a:t>2,1</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B</a:t>
                      </a:r>
                      <a:r>
                        <a:rPr lang="en-US" altLang="zh-CN" sz="1600" b="1"/>
                        <a:t>2,2</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70E0F6"/>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B</a:t>
                      </a:r>
                      <a:r>
                        <a:rPr lang="en-US" altLang="zh-CN" sz="1600" b="1"/>
                        <a:t>2,3</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6619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B</a:t>
                      </a:r>
                      <a:r>
                        <a:rPr lang="en-US" altLang="zh-CN" sz="1600" b="1"/>
                        <a:t>3,0</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B</a:t>
                      </a:r>
                      <a:r>
                        <a:rPr lang="en-US" altLang="zh-CN" sz="1600" b="1"/>
                        <a:t>3,1</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B</a:t>
                      </a:r>
                      <a:r>
                        <a:rPr lang="en-US" altLang="zh-CN" sz="1600" b="1"/>
                        <a:t>3,2</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B</a:t>
                      </a:r>
                      <a:r>
                        <a:rPr lang="en-US" altLang="zh-CN" sz="1600" b="1"/>
                        <a:t>3,3</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40032" name="表格 40031"/>
          <p:cNvGraphicFramePr/>
          <p:nvPr/>
        </p:nvGraphicFramePr>
        <p:xfrm>
          <a:off x="468313" y="2565400"/>
          <a:ext cx="2952750" cy="2663825"/>
        </p:xfrm>
        <a:graphic>
          <a:graphicData uri="http://schemas.openxmlformats.org/drawingml/2006/table">
            <a:tbl>
              <a:tblPr/>
              <a:tblGrid>
                <a:gridCol w="738188"/>
                <a:gridCol w="738187"/>
                <a:gridCol w="738188"/>
                <a:gridCol w="738187"/>
              </a:tblGrid>
              <a:tr h="6778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A</a:t>
                      </a:r>
                      <a:r>
                        <a:rPr lang="en-US" altLang="zh-CN" sz="1600" b="1"/>
                        <a:t>0,0</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A</a:t>
                      </a:r>
                      <a:r>
                        <a:rPr lang="en-US" altLang="zh-CN" sz="1600" b="1"/>
                        <a:t>0,1</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A</a:t>
                      </a:r>
                      <a:r>
                        <a:rPr lang="en-US" altLang="zh-CN" sz="1600" b="1"/>
                        <a:t>0,2</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A</a:t>
                      </a:r>
                      <a:r>
                        <a:rPr lang="en-US" altLang="zh-CN" sz="1600" b="1"/>
                        <a:t>0,3</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6619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A</a:t>
                      </a:r>
                      <a:r>
                        <a:rPr lang="en-US" altLang="zh-CN" sz="1600" b="1"/>
                        <a:t>1,0</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A</a:t>
                      </a:r>
                      <a:r>
                        <a:rPr lang="en-US" altLang="zh-CN" sz="1600" b="1"/>
                        <a:t>1,1</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A</a:t>
                      </a:r>
                      <a:r>
                        <a:rPr lang="en-US" altLang="zh-CN" sz="1600" b="1"/>
                        <a:t>1,2</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A</a:t>
                      </a:r>
                      <a:r>
                        <a:rPr lang="en-US" altLang="zh-CN" sz="1600" b="1"/>
                        <a:t>1,3</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6619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A</a:t>
                      </a:r>
                      <a:r>
                        <a:rPr lang="en-US" altLang="zh-CN" sz="1600" b="1"/>
                        <a:t>2,0</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A</a:t>
                      </a:r>
                      <a:r>
                        <a:rPr lang="en-US" altLang="zh-CN" sz="1600" b="1"/>
                        <a:t>2,1</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A</a:t>
                      </a:r>
                      <a:r>
                        <a:rPr lang="en-US" altLang="zh-CN" sz="1600" b="1"/>
                        <a:t>2,2</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99FF33"/>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A</a:t>
                      </a:r>
                      <a:r>
                        <a:rPr lang="en-US" altLang="zh-CN" sz="1600" b="1"/>
                        <a:t>2,3</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6619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A</a:t>
                      </a:r>
                      <a:r>
                        <a:rPr lang="en-US" altLang="zh-CN" sz="1600" b="1"/>
                        <a:t>3,0</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A</a:t>
                      </a:r>
                      <a:r>
                        <a:rPr lang="en-US" altLang="zh-CN" sz="1600" b="1"/>
                        <a:t>3,1</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A</a:t>
                      </a:r>
                      <a:r>
                        <a:rPr lang="en-US" altLang="zh-CN" sz="1600" b="1"/>
                        <a:t>3,2</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A</a:t>
                      </a:r>
                      <a:r>
                        <a:rPr lang="en-US" altLang="zh-CN" sz="1600" b="1"/>
                        <a:t>3,3</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40035" name="直接连接符 40034"/>
          <p:cNvSpPr/>
          <p:nvPr/>
        </p:nvSpPr>
        <p:spPr>
          <a:xfrm>
            <a:off x="2339975" y="4437063"/>
            <a:ext cx="1584325" cy="1655762"/>
          </a:xfrm>
          <a:prstGeom prst="line">
            <a:avLst/>
          </a:prstGeom>
          <a:ln w="38100" cap="flat" cmpd="sng">
            <a:solidFill>
              <a:schemeClr val="tx1"/>
            </a:solidFill>
            <a:prstDash val="solid"/>
            <a:headEnd type="none" w="med" len="med"/>
            <a:tailEnd type="triangle" w="med" len="med"/>
          </a:ln>
        </p:spPr>
      </p:sp>
      <p:sp>
        <p:nvSpPr>
          <p:cNvPr id="40036" name="矩形 40035"/>
          <p:cNvSpPr/>
          <p:nvPr/>
        </p:nvSpPr>
        <p:spPr>
          <a:xfrm>
            <a:off x="3924300" y="5734050"/>
            <a:ext cx="1511300" cy="863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ea typeface="宋体" panose="02010600030101010101" pitchFamily="2" charset="-122"/>
              </a:rPr>
              <a:t>取逆</a:t>
            </a:r>
            <a:endParaRPr lang="zh-CN" altLang="en-US" dirty="0">
              <a:latin typeface="Arial" panose="020B0604020202020204" pitchFamily="34" charset="0"/>
              <a:ea typeface="宋体" panose="02010600030101010101" pitchFamily="2" charset="-122"/>
            </a:endParaRPr>
          </a:p>
          <a:p>
            <a:pPr algn="ctr"/>
            <a:r>
              <a:rPr lang="zh-CN" altLang="en-US" dirty="0">
                <a:latin typeface="Arial" panose="020B0604020202020204" pitchFamily="34" charset="0"/>
                <a:ea typeface="宋体" panose="02010600030101010101" pitchFamily="2" charset="-122"/>
              </a:rPr>
              <a:t>仿射变换</a:t>
            </a:r>
            <a:endParaRPr lang="zh-CN" altLang="en-US" dirty="0">
              <a:latin typeface="Arial" panose="020B0604020202020204" pitchFamily="34" charset="0"/>
              <a:ea typeface="宋体" panose="02010600030101010101" pitchFamily="2" charset="-122"/>
            </a:endParaRPr>
          </a:p>
        </p:txBody>
      </p:sp>
      <p:sp>
        <p:nvSpPr>
          <p:cNvPr id="40037" name="直接连接符 40036"/>
          <p:cNvSpPr/>
          <p:nvPr/>
        </p:nvSpPr>
        <p:spPr>
          <a:xfrm flipV="1">
            <a:off x="5435600" y="4437063"/>
            <a:ext cx="2089150" cy="1728787"/>
          </a:xfrm>
          <a:prstGeom prst="line">
            <a:avLst/>
          </a:prstGeom>
          <a:ln w="38100" cap="flat" cmpd="sng">
            <a:solidFill>
              <a:schemeClr val="tx1"/>
            </a:solidFill>
            <a:prstDash val="solid"/>
            <a:headEnd type="none" w="med" len="med"/>
            <a:tailEnd type="triangle" w="med" len="med"/>
          </a:ln>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43009"/>
          <p:cNvSpPr>
            <a:spLocks noGrp="1"/>
          </p:cNvSpPr>
          <p:nvPr>
            <p:ph type="title"/>
          </p:nvPr>
        </p:nvSpPr>
        <p:spPr>
          <a:xfrm>
            <a:off x="457200" y="274638"/>
            <a:ext cx="8229600" cy="868362"/>
          </a:xfrm>
        </p:spPr>
        <p:txBody>
          <a:bodyPr anchor="ctr"/>
          <a:p>
            <a:pPr algn="l"/>
            <a:r>
              <a:rPr lang="en-US" altLang="zh-CN" sz="2800" b="1" err="1"/>
              <a:t>ByteRotation</a:t>
            </a:r>
            <a:r>
              <a:rPr lang="en-US" altLang="zh-CN" sz="2800" b="1" dirty="0"/>
              <a:t>(</a:t>
            </a:r>
            <a:r>
              <a:rPr lang="zh-CN" altLang="en-US" sz="2800" b="1" dirty="0"/>
              <a:t>字节移位</a:t>
            </a:r>
            <a:r>
              <a:rPr lang="en-US" altLang="zh-CN" sz="2800" b="1"/>
              <a:t>)</a:t>
            </a:r>
            <a:endParaRPr lang="en-US" altLang="zh-CN" sz="2800" b="1"/>
          </a:p>
        </p:txBody>
      </p:sp>
      <p:sp>
        <p:nvSpPr>
          <p:cNvPr id="43011" name="文本框 43010"/>
          <p:cNvSpPr txBox="1"/>
          <p:nvPr/>
        </p:nvSpPr>
        <p:spPr>
          <a:xfrm>
            <a:off x="468313" y="1196975"/>
            <a:ext cx="8280400" cy="1735138"/>
          </a:xfrm>
          <a:prstGeom prst="rect">
            <a:avLst/>
          </a:prstGeom>
          <a:noFill/>
          <a:ln w="9525">
            <a:noFill/>
          </a:ln>
        </p:spPr>
        <p:txBody>
          <a:bodyPr>
            <a:spAutoFit/>
          </a:bodyPr>
          <a:p>
            <a:pPr>
              <a:spcBef>
                <a:spcPct val="50000"/>
              </a:spcBef>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在</a:t>
            </a:r>
            <a:r>
              <a:rPr lang="en-US" altLang="zh-CN" sz="2400" err="1">
                <a:latin typeface="Arial" panose="020B0604020202020204" pitchFamily="34" charset="0"/>
                <a:ea typeface="宋体" panose="02010600030101010101" pitchFamily="2" charset="-122"/>
              </a:rPr>
              <a:t>ByteRotation</a:t>
            </a:r>
            <a:r>
              <a:rPr lang="zh-CN" altLang="en-US" sz="2400" dirty="0">
                <a:latin typeface="Arial" panose="020B0604020202020204" pitchFamily="34" charset="0"/>
                <a:ea typeface="宋体" panose="02010600030101010101" pitchFamily="2" charset="-122"/>
              </a:rPr>
              <a:t>变换中，状态阵列的后</a:t>
            </a:r>
            <a:r>
              <a:rPr lang="en-US" altLang="zh-CN" sz="2400" dirty="0">
                <a:latin typeface="Arial" panose="020B0604020202020204" pitchFamily="34" charset="0"/>
                <a:ea typeface="宋体" panose="02010600030101010101" pitchFamily="2" charset="-122"/>
              </a:rPr>
              <a:t>3</a:t>
            </a:r>
            <a:r>
              <a:rPr lang="zh-CN" altLang="en-US" sz="2400" dirty="0">
                <a:latin typeface="Arial" panose="020B0604020202020204" pitchFamily="34" charset="0"/>
                <a:ea typeface="宋体" panose="02010600030101010101" pitchFamily="2" charset="-122"/>
              </a:rPr>
              <a:t>行循环移位不同的偏移量。第</a:t>
            </a:r>
            <a:r>
              <a:rPr lang="en-US" altLang="zh-CN" sz="2400" dirty="0">
                <a:latin typeface="Arial" panose="020B0604020202020204" pitchFamily="34" charset="0"/>
                <a:ea typeface="宋体" panose="02010600030101010101" pitchFamily="2" charset="-122"/>
              </a:rPr>
              <a:t>1</a:t>
            </a:r>
            <a:r>
              <a:rPr lang="zh-CN" altLang="en-US" sz="2400" dirty="0">
                <a:latin typeface="Arial" panose="020B0604020202020204" pitchFamily="34" charset="0"/>
                <a:ea typeface="宋体" panose="02010600030101010101" pitchFamily="2" charset="-122"/>
              </a:rPr>
              <a:t>行循环移位</a:t>
            </a:r>
            <a:r>
              <a:rPr lang="en-US" altLang="zh-CN" sz="2400" dirty="0">
                <a:latin typeface="Arial" panose="020B0604020202020204" pitchFamily="34" charset="0"/>
                <a:ea typeface="宋体" panose="02010600030101010101" pitchFamily="2" charset="-122"/>
              </a:rPr>
              <a:t>C1</a:t>
            </a:r>
            <a:r>
              <a:rPr lang="zh-CN" altLang="en-US" sz="2400" dirty="0">
                <a:latin typeface="Arial" panose="020B0604020202020204" pitchFamily="34" charset="0"/>
                <a:ea typeface="宋体" panose="02010600030101010101" pitchFamily="2" charset="-122"/>
              </a:rPr>
              <a:t>字节，第</a:t>
            </a:r>
            <a:r>
              <a:rPr lang="en-US" altLang="zh-CN" sz="2400" dirty="0">
                <a:latin typeface="Arial" panose="020B0604020202020204" pitchFamily="34" charset="0"/>
                <a:ea typeface="宋体" panose="02010600030101010101" pitchFamily="2" charset="-122"/>
              </a:rPr>
              <a:t>2</a:t>
            </a:r>
            <a:r>
              <a:rPr lang="zh-CN" altLang="en-US" sz="2400" dirty="0">
                <a:latin typeface="Arial" panose="020B0604020202020204" pitchFamily="34" charset="0"/>
                <a:ea typeface="宋体" panose="02010600030101010101" pitchFamily="2" charset="-122"/>
              </a:rPr>
              <a:t>行循环移位</a:t>
            </a:r>
            <a:r>
              <a:rPr lang="en-US" altLang="zh-CN" sz="2400" dirty="0">
                <a:latin typeface="Arial" panose="020B0604020202020204" pitchFamily="34" charset="0"/>
                <a:ea typeface="宋体" panose="02010600030101010101" pitchFamily="2" charset="-122"/>
              </a:rPr>
              <a:t>C2</a:t>
            </a:r>
            <a:r>
              <a:rPr lang="zh-CN" altLang="en-US" sz="2400" dirty="0">
                <a:latin typeface="Arial" panose="020B0604020202020204" pitchFamily="34" charset="0"/>
                <a:ea typeface="宋体" panose="02010600030101010101" pitchFamily="2" charset="-122"/>
              </a:rPr>
              <a:t>字节，第</a:t>
            </a:r>
            <a:r>
              <a:rPr lang="en-US" altLang="zh-CN" sz="2400" dirty="0">
                <a:latin typeface="Arial" panose="020B0604020202020204" pitchFamily="34" charset="0"/>
                <a:ea typeface="宋体" panose="02010600030101010101" pitchFamily="2" charset="-122"/>
              </a:rPr>
              <a:t>3</a:t>
            </a:r>
            <a:r>
              <a:rPr lang="zh-CN" altLang="en-US" sz="2400" dirty="0">
                <a:latin typeface="Arial" panose="020B0604020202020204" pitchFamily="34" charset="0"/>
                <a:ea typeface="宋体" panose="02010600030101010101" pitchFamily="2" charset="-122"/>
              </a:rPr>
              <a:t>行循环移位</a:t>
            </a:r>
            <a:r>
              <a:rPr lang="en-US" altLang="zh-CN" sz="2400" dirty="0">
                <a:latin typeface="Arial" panose="020B0604020202020204" pitchFamily="34" charset="0"/>
                <a:ea typeface="宋体" panose="02010600030101010101" pitchFamily="2" charset="-122"/>
              </a:rPr>
              <a:t>C3</a:t>
            </a:r>
            <a:r>
              <a:rPr lang="zh-CN" altLang="en-US" sz="2400" dirty="0">
                <a:latin typeface="Arial" panose="020B0604020202020204" pitchFamily="34" charset="0"/>
                <a:ea typeface="宋体" panose="02010600030101010101" pitchFamily="2" charset="-122"/>
              </a:rPr>
              <a:t>字节。</a:t>
            </a:r>
            <a:endParaRPr lang="zh-CN" altLang="en-US" sz="2400" dirty="0">
              <a:latin typeface="Arial" panose="020B0604020202020204" pitchFamily="34" charset="0"/>
              <a:ea typeface="宋体" panose="02010600030101010101" pitchFamily="2" charset="-122"/>
            </a:endParaRPr>
          </a:p>
          <a:p>
            <a:pPr>
              <a:spcBef>
                <a:spcPct val="50000"/>
              </a:spcBef>
            </a:pPr>
            <a:r>
              <a:rPr lang="zh-CN" altLang="en-US" sz="2400" dirty="0">
                <a:latin typeface="Arial" panose="020B0604020202020204" pitchFamily="34" charset="0"/>
                <a:ea typeface="宋体" panose="02010600030101010101" pitchFamily="2" charset="-122"/>
              </a:rPr>
              <a:t>       偏移量</a:t>
            </a:r>
            <a:r>
              <a:rPr lang="en-US" altLang="zh-CN" sz="2400" dirty="0">
                <a:latin typeface="Arial" panose="020B0604020202020204" pitchFamily="34" charset="0"/>
                <a:ea typeface="宋体" panose="02010600030101010101" pitchFamily="2" charset="-122"/>
              </a:rPr>
              <a:t>C1</a:t>
            </a:r>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C2</a:t>
            </a:r>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C3</a:t>
            </a:r>
            <a:r>
              <a:rPr lang="zh-CN" altLang="en-US" sz="2400" dirty="0">
                <a:latin typeface="Arial" panose="020B0604020202020204" pitchFamily="34" charset="0"/>
                <a:ea typeface="宋体" panose="02010600030101010101" pitchFamily="2" charset="-122"/>
              </a:rPr>
              <a:t>与分组长度</a:t>
            </a:r>
            <a:r>
              <a:rPr lang="en-US" altLang="zh-CN" sz="2400" err="1">
                <a:latin typeface="Arial" panose="020B0604020202020204" pitchFamily="34" charset="0"/>
                <a:ea typeface="宋体" panose="02010600030101010101" pitchFamily="2" charset="-122"/>
              </a:rPr>
              <a:t>Nb</a:t>
            </a:r>
            <a:r>
              <a:rPr lang="zh-CN" altLang="en-US" sz="2400" dirty="0">
                <a:latin typeface="Arial" panose="020B0604020202020204" pitchFamily="34" charset="0"/>
                <a:ea typeface="宋体" panose="02010600030101010101" pitchFamily="2" charset="-122"/>
              </a:rPr>
              <a:t>有关，如下表所示：</a:t>
            </a:r>
            <a:endParaRPr lang="zh-CN" altLang="en-US" sz="2400" dirty="0">
              <a:latin typeface="Arial" panose="020B0604020202020204" pitchFamily="34" charset="0"/>
              <a:ea typeface="宋体" panose="02010600030101010101" pitchFamily="2" charset="-122"/>
            </a:endParaRPr>
          </a:p>
        </p:txBody>
      </p:sp>
      <p:graphicFrame>
        <p:nvGraphicFramePr>
          <p:cNvPr id="43082" name="内容占位符 43081"/>
          <p:cNvGraphicFramePr/>
          <p:nvPr>
            <p:ph idx="1"/>
          </p:nvPr>
        </p:nvGraphicFramePr>
        <p:xfrm>
          <a:off x="2411413" y="3429000"/>
          <a:ext cx="4176712" cy="2663825"/>
        </p:xfrm>
        <a:graphic>
          <a:graphicData uri="http://schemas.openxmlformats.org/drawingml/2006/table">
            <a:tbl>
              <a:tblPr/>
              <a:tblGrid>
                <a:gridCol w="1044575"/>
                <a:gridCol w="1044575"/>
                <a:gridCol w="1042988"/>
                <a:gridCol w="1044575"/>
              </a:tblGrid>
              <a:tr h="66675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err="1">
                          <a:solidFill>
                            <a:srgbClr val="6600FF"/>
                          </a:solidFill>
                        </a:rPr>
                        <a:t>Nb</a:t>
                      </a:r>
                      <a:endParaRPr lang="zh-CN" altLang="en-US" b="1">
                        <a:solidFill>
                          <a:srgbClr val="6600FF"/>
                        </a:solidFill>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rgbClr val="6600FF"/>
                          </a:solidFill>
                        </a:rPr>
                        <a:t>C1</a:t>
                      </a:r>
                      <a:endParaRPr lang="zh-CN" altLang="en-US" b="1">
                        <a:solidFill>
                          <a:srgbClr val="6600FF"/>
                        </a:solidFill>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rgbClr val="6600FF"/>
                          </a:solidFill>
                        </a:rPr>
                        <a:t>C2</a:t>
                      </a:r>
                      <a:endParaRPr lang="zh-CN" altLang="en-US" b="1">
                        <a:solidFill>
                          <a:srgbClr val="6600FF"/>
                        </a:solidFill>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rgbClr val="6600FF"/>
                          </a:solidFill>
                        </a:rPr>
                        <a:t>C3</a:t>
                      </a:r>
                      <a:endParaRPr lang="zh-CN" altLang="en-US" b="1">
                        <a:solidFill>
                          <a:srgbClr val="6600FF"/>
                        </a:solidFill>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6651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4</a:t>
                      </a:r>
                      <a:endParaRPr lang="zh-CN" altLang="en-US"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1</a:t>
                      </a:r>
                      <a:endParaRPr lang="zh-CN" altLang="en-US"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2</a:t>
                      </a:r>
                      <a:endParaRPr lang="zh-CN" altLang="en-US"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3</a:t>
                      </a:r>
                      <a:endParaRPr lang="zh-CN" altLang="en-US"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66675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6</a:t>
                      </a:r>
                      <a:endParaRPr lang="zh-CN" altLang="en-US"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1</a:t>
                      </a:r>
                      <a:endParaRPr lang="zh-CN" altLang="en-US"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2</a:t>
                      </a:r>
                      <a:endParaRPr lang="zh-CN" altLang="en-US"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3</a:t>
                      </a:r>
                      <a:endParaRPr lang="zh-CN" altLang="en-US"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66516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8</a:t>
                      </a:r>
                      <a:endParaRPr lang="zh-CN" altLang="en-US"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1</a:t>
                      </a:r>
                      <a:endParaRPr lang="zh-CN" altLang="en-US"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3</a:t>
                      </a:r>
                      <a:endParaRPr lang="zh-CN" altLang="en-US"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4</a:t>
                      </a:r>
                      <a:endParaRPr lang="zh-CN" altLang="en-US"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46081"/>
          <p:cNvSpPr>
            <a:spLocks noGrp="1"/>
          </p:cNvSpPr>
          <p:nvPr>
            <p:ph type="title"/>
          </p:nvPr>
        </p:nvSpPr>
        <p:spPr>
          <a:xfrm>
            <a:off x="468313" y="620713"/>
            <a:ext cx="7991475" cy="863600"/>
          </a:xfrm>
        </p:spPr>
        <p:txBody>
          <a:bodyPr anchor="ctr"/>
          <a:p>
            <a:r>
              <a:rPr lang="en-US" altLang="zh-CN" sz="2800" b="1" err="1"/>
              <a:t>Fig 7. ByteRotation</a:t>
            </a:r>
            <a:endParaRPr lang="en-US" altLang="zh-CN" sz="2400" b="1"/>
          </a:p>
        </p:txBody>
      </p:sp>
      <p:graphicFrame>
        <p:nvGraphicFramePr>
          <p:cNvPr id="46203" name="表格 46202"/>
          <p:cNvGraphicFramePr/>
          <p:nvPr/>
        </p:nvGraphicFramePr>
        <p:xfrm>
          <a:off x="539750" y="2492375"/>
          <a:ext cx="2590800" cy="2070100"/>
        </p:xfrm>
        <a:graphic>
          <a:graphicData uri="http://schemas.openxmlformats.org/drawingml/2006/table">
            <a:tbl>
              <a:tblPr/>
              <a:tblGrid>
                <a:gridCol w="576263"/>
                <a:gridCol w="647700"/>
                <a:gridCol w="647700"/>
                <a:gridCol w="719137"/>
              </a:tblGrid>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0</a:t>
                      </a:r>
                      <a:endParaRPr lang="zh-CN" altLang="en-US"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4</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3333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8</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3399"/>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12</a:t>
                      </a:r>
                      <a:endParaRPr lang="zh-CN" altLang="en-US" b="1">
                        <a:solidFill>
                          <a:schemeClr val="bg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1</a:t>
                      </a:r>
                      <a:endParaRPr lang="zh-CN" altLang="en-US" b="1">
                        <a:solidFill>
                          <a:schemeClr val="bg1"/>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5</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9</a:t>
                      </a:r>
                      <a:endParaRPr lang="zh-CN" altLang="en-US"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13</a:t>
                      </a:r>
                      <a:endParaRPr lang="zh-CN" altLang="en-US" b="1">
                        <a:solidFill>
                          <a:schemeClr val="bg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96600"/>
                    </a:solid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2</a:t>
                      </a:r>
                      <a:endParaRPr lang="zh-CN" altLang="en-US" b="1">
                        <a:solidFill>
                          <a:schemeClr val="bg1"/>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6</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660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10</a:t>
                      </a:r>
                      <a:endParaRPr lang="zh-CN" altLang="en-US"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FF0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14</a:t>
                      </a:r>
                      <a:endParaRPr lang="zh-CN" altLang="en-US" b="1">
                        <a:solidFill>
                          <a:schemeClr val="bg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6699"/>
                    </a:solid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3</a:t>
                      </a:r>
                      <a:endParaRPr lang="zh-CN" altLang="en-US" b="1">
                        <a:solidFill>
                          <a:schemeClr val="bg1"/>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7</a:t>
                      </a:r>
                      <a:endParaRPr lang="zh-CN" altLang="en-US"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11</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9933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15</a:t>
                      </a:r>
                      <a:endParaRPr lang="zh-CN" altLang="en-US" b="1">
                        <a:solidFill>
                          <a:schemeClr val="bg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00CC"/>
                    </a:solidFill>
                  </a:tcPr>
                </a:tc>
              </a:tr>
            </a:tbl>
          </a:graphicData>
        </a:graphic>
      </p:graphicFrame>
      <p:graphicFrame>
        <p:nvGraphicFramePr>
          <p:cNvPr id="46319" name="表格 46318"/>
          <p:cNvGraphicFramePr/>
          <p:nvPr/>
        </p:nvGraphicFramePr>
        <p:xfrm>
          <a:off x="5795963" y="2492375"/>
          <a:ext cx="2735262" cy="2070100"/>
        </p:xfrm>
        <a:graphic>
          <a:graphicData uri="http://schemas.openxmlformats.org/drawingml/2006/table">
            <a:tbl>
              <a:tblPr/>
              <a:tblGrid>
                <a:gridCol w="720725"/>
                <a:gridCol w="647700"/>
                <a:gridCol w="647700"/>
                <a:gridCol w="719138"/>
              </a:tblGrid>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0</a:t>
                      </a:r>
                      <a:endParaRPr lang="zh-CN" altLang="en-US"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4</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3333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8</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3399"/>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12</a:t>
                      </a:r>
                      <a:endParaRPr lang="zh-CN" altLang="en-US" b="1">
                        <a:solidFill>
                          <a:schemeClr val="bg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5</a:t>
                      </a:r>
                      <a:endParaRPr lang="zh-CN" altLang="en-US" b="1">
                        <a:solidFill>
                          <a:schemeClr val="bg1"/>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9</a:t>
                      </a:r>
                      <a:endParaRPr lang="zh-CN" altLang="en-US"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13</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9660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1</a:t>
                      </a:r>
                      <a:endParaRPr lang="zh-CN" altLang="en-US" b="1">
                        <a:solidFill>
                          <a:schemeClr val="bg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1"/>
                    </a:solid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10</a:t>
                      </a:r>
                      <a:endParaRPr lang="zh-CN" altLang="en-US"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9FF33"/>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14</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6699"/>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2</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6</a:t>
                      </a:r>
                      <a:endParaRPr lang="zh-CN" altLang="en-US" b="1">
                        <a:solidFill>
                          <a:schemeClr val="bg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9900"/>
                    </a:solid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15</a:t>
                      </a:r>
                      <a:endParaRPr lang="zh-CN" altLang="en-US"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00CC"/>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3</a:t>
                      </a:r>
                      <a:endParaRPr lang="zh-CN" altLang="en-US"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7</a:t>
                      </a:r>
                      <a:endParaRPr lang="zh-CN" altLang="en-US"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solidFill>
                            <a:schemeClr val="bg1"/>
                          </a:solidFill>
                        </a:rPr>
                        <a:t>11</a:t>
                      </a:r>
                      <a:endParaRPr lang="zh-CN" altLang="en-US" b="1">
                        <a:solidFill>
                          <a:schemeClr val="bg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9933FF"/>
                    </a:solidFill>
                  </a:tcPr>
                </a:tc>
              </a:tr>
            </a:tbl>
          </a:graphicData>
        </a:graphic>
      </p:graphicFrame>
      <p:sp>
        <p:nvSpPr>
          <p:cNvPr id="46321" name="右箭头 46320"/>
          <p:cNvSpPr/>
          <p:nvPr/>
        </p:nvSpPr>
        <p:spPr>
          <a:xfrm>
            <a:off x="3492500" y="3141663"/>
            <a:ext cx="2087563" cy="215900"/>
          </a:xfrm>
          <a:prstGeom prst="rightArrow">
            <a:avLst>
              <a:gd name="adj1" fmla="val 50000"/>
              <a:gd name="adj2" fmla="val 241727"/>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46322" name="右箭头 46321"/>
          <p:cNvSpPr/>
          <p:nvPr/>
        </p:nvSpPr>
        <p:spPr>
          <a:xfrm>
            <a:off x="3492500" y="3789363"/>
            <a:ext cx="2087563" cy="215900"/>
          </a:xfrm>
          <a:prstGeom prst="rightArrow">
            <a:avLst>
              <a:gd name="adj1" fmla="val 50000"/>
              <a:gd name="adj2" fmla="val 241727"/>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46323" name="右箭头 46322"/>
          <p:cNvSpPr/>
          <p:nvPr/>
        </p:nvSpPr>
        <p:spPr>
          <a:xfrm>
            <a:off x="3492500" y="4437063"/>
            <a:ext cx="2087563" cy="215900"/>
          </a:xfrm>
          <a:prstGeom prst="rightArrow">
            <a:avLst>
              <a:gd name="adj1" fmla="val 50000"/>
              <a:gd name="adj2" fmla="val 241727"/>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46324" name="文本框 46323"/>
          <p:cNvSpPr txBox="1"/>
          <p:nvPr/>
        </p:nvSpPr>
        <p:spPr>
          <a:xfrm>
            <a:off x="3419475" y="2781300"/>
            <a:ext cx="2160588" cy="396875"/>
          </a:xfrm>
          <a:prstGeom prst="rect">
            <a:avLst/>
          </a:prstGeom>
          <a:noFill/>
          <a:ln w="9525">
            <a:noFill/>
          </a:ln>
        </p:spPr>
        <p:txBody>
          <a:bodyPr>
            <a:spAutoFit/>
          </a:bodyPr>
          <a:p>
            <a:pPr algn="ctr">
              <a:spcBef>
                <a:spcPct val="50000"/>
              </a:spcBef>
            </a:pPr>
            <a:r>
              <a:rPr lang="zh-CN" altLang="en-US" dirty="0">
                <a:latin typeface="Arial" panose="020B0604020202020204" pitchFamily="34" charset="0"/>
                <a:ea typeface="宋体" panose="02010600030101010101" pitchFamily="2" charset="-122"/>
              </a:rPr>
              <a:t>循环左移</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字节</a:t>
            </a:r>
            <a:endParaRPr lang="zh-CN" altLang="en-US" dirty="0">
              <a:latin typeface="Arial" panose="020B0604020202020204" pitchFamily="34" charset="0"/>
              <a:ea typeface="宋体" panose="02010600030101010101" pitchFamily="2" charset="-122"/>
            </a:endParaRPr>
          </a:p>
        </p:txBody>
      </p:sp>
      <p:sp>
        <p:nvSpPr>
          <p:cNvPr id="46325" name="文本框 46324"/>
          <p:cNvSpPr txBox="1"/>
          <p:nvPr/>
        </p:nvSpPr>
        <p:spPr>
          <a:xfrm>
            <a:off x="3419475" y="3500438"/>
            <a:ext cx="2160588" cy="396875"/>
          </a:xfrm>
          <a:prstGeom prst="rect">
            <a:avLst/>
          </a:prstGeom>
          <a:noFill/>
          <a:ln w="9525">
            <a:noFill/>
          </a:ln>
        </p:spPr>
        <p:txBody>
          <a:bodyPr>
            <a:spAutoFit/>
          </a:bodyPr>
          <a:p>
            <a:pPr algn="ctr">
              <a:spcBef>
                <a:spcPct val="50000"/>
              </a:spcBef>
            </a:pPr>
            <a:r>
              <a:rPr lang="zh-CN" altLang="en-US" dirty="0">
                <a:latin typeface="Arial" panose="020B0604020202020204" pitchFamily="34" charset="0"/>
                <a:ea typeface="宋体" panose="02010600030101010101" pitchFamily="2" charset="-122"/>
              </a:rPr>
              <a:t>循环左移</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字节</a:t>
            </a:r>
            <a:endParaRPr lang="zh-CN" altLang="en-US" dirty="0">
              <a:latin typeface="Arial" panose="020B0604020202020204" pitchFamily="34" charset="0"/>
              <a:ea typeface="宋体" panose="02010600030101010101" pitchFamily="2" charset="-122"/>
            </a:endParaRPr>
          </a:p>
        </p:txBody>
      </p:sp>
      <p:sp>
        <p:nvSpPr>
          <p:cNvPr id="46326" name="文本框 46325"/>
          <p:cNvSpPr txBox="1"/>
          <p:nvPr/>
        </p:nvSpPr>
        <p:spPr>
          <a:xfrm>
            <a:off x="3492500" y="4076700"/>
            <a:ext cx="2160588" cy="396875"/>
          </a:xfrm>
          <a:prstGeom prst="rect">
            <a:avLst/>
          </a:prstGeom>
          <a:noFill/>
          <a:ln w="9525">
            <a:noFill/>
          </a:ln>
        </p:spPr>
        <p:txBody>
          <a:bodyPr>
            <a:spAutoFit/>
          </a:bodyPr>
          <a:p>
            <a:pPr algn="ctr">
              <a:spcBef>
                <a:spcPct val="50000"/>
              </a:spcBef>
            </a:pPr>
            <a:r>
              <a:rPr lang="zh-CN" altLang="en-US" dirty="0">
                <a:latin typeface="Arial" panose="020B0604020202020204" pitchFamily="34" charset="0"/>
                <a:ea typeface="宋体" panose="02010600030101010101" pitchFamily="2" charset="-122"/>
              </a:rPr>
              <a:t>循环左移</a:t>
            </a:r>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字节</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53249"/>
          <p:cNvSpPr>
            <a:spLocks noGrp="1"/>
          </p:cNvSpPr>
          <p:nvPr>
            <p:ph type="title"/>
          </p:nvPr>
        </p:nvSpPr>
        <p:spPr>
          <a:xfrm>
            <a:off x="457200" y="274638"/>
            <a:ext cx="8229600" cy="944562"/>
          </a:xfrm>
        </p:spPr>
        <p:txBody>
          <a:bodyPr anchor="ctr"/>
          <a:p>
            <a:pPr algn="l"/>
            <a:r>
              <a:rPr lang="en-US" altLang="zh-CN" sz="2800" b="1" err="1"/>
              <a:t>MixColumn</a:t>
            </a:r>
            <a:r>
              <a:rPr lang="en-US" altLang="zh-CN" sz="2800" b="1" dirty="0"/>
              <a:t>(</a:t>
            </a:r>
            <a:r>
              <a:rPr lang="zh-CN" altLang="en-US" sz="2800" b="1" dirty="0"/>
              <a:t>列混合</a:t>
            </a:r>
            <a:r>
              <a:rPr lang="en-US" altLang="zh-CN" sz="2800" b="1"/>
              <a:t>)</a:t>
            </a:r>
            <a:endParaRPr lang="en-US" altLang="zh-CN" sz="2800" b="1"/>
          </a:p>
        </p:txBody>
      </p:sp>
      <p:sp>
        <p:nvSpPr>
          <p:cNvPr id="53251" name="文本框 53250"/>
          <p:cNvSpPr txBox="1"/>
          <p:nvPr/>
        </p:nvSpPr>
        <p:spPr>
          <a:xfrm>
            <a:off x="468313" y="1196975"/>
            <a:ext cx="8280400" cy="1370013"/>
          </a:xfrm>
          <a:prstGeom prst="rect">
            <a:avLst/>
          </a:prstGeom>
          <a:noFill/>
          <a:ln w="9525">
            <a:noFill/>
          </a:ln>
        </p:spPr>
        <p:txBody>
          <a:bodyPr>
            <a:spAutoFit/>
          </a:bodyPr>
          <a:p>
            <a:pPr>
              <a:spcBef>
                <a:spcPct val="50000"/>
              </a:spcBef>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将状态的列看作是有限域</a:t>
            </a:r>
            <a:r>
              <a:rPr lang="en-US" altLang="zh-CN" sz="2400">
                <a:latin typeface="Arial" panose="020B0604020202020204" pitchFamily="34" charset="0"/>
                <a:ea typeface="宋体" panose="02010600030101010101" pitchFamily="2" charset="-122"/>
              </a:rPr>
              <a:t>GF(</a:t>
            </a:r>
            <a:r>
              <a:rPr lang="en-US" altLang="zh-CN" sz="1600">
                <a:latin typeface="Arial" panose="020B0604020202020204" pitchFamily="34" charset="0"/>
                <a:ea typeface="宋体" panose="02010600030101010101" pitchFamily="2" charset="-122"/>
              </a:rPr>
              <a:t>2</a:t>
            </a:r>
            <a:r>
              <a:rPr lang="en-US" altLang="zh-CN" sz="2400" dirty="0">
                <a:latin typeface="Arial" panose="020B0604020202020204" pitchFamily="34" charset="0"/>
                <a:ea typeface="宋体" panose="02010600030101010101" pitchFamily="2" charset="-122"/>
              </a:rPr>
              <a:t>8)</a:t>
            </a:r>
            <a:r>
              <a:rPr lang="zh-CN" altLang="en-US" sz="2400" dirty="0">
                <a:latin typeface="Arial" panose="020B0604020202020204" pitchFamily="34" charset="0"/>
                <a:ea typeface="宋体" panose="02010600030101010101" pitchFamily="2" charset="-122"/>
              </a:rPr>
              <a:t>上的多项式</a:t>
            </a:r>
            <a:r>
              <a:rPr lang="en-US" altLang="zh-CN" sz="2400" dirty="0">
                <a:latin typeface="Arial" panose="020B0604020202020204" pitchFamily="34" charset="0"/>
                <a:ea typeface="宋体" panose="02010600030101010101" pitchFamily="2" charset="-122"/>
              </a:rPr>
              <a:t>a(x)</a:t>
            </a:r>
            <a:r>
              <a:rPr lang="zh-CN" altLang="en-US" sz="2400" dirty="0">
                <a:latin typeface="Arial" panose="020B0604020202020204" pitchFamily="34" charset="0"/>
                <a:ea typeface="宋体" panose="02010600030101010101" pitchFamily="2" charset="-122"/>
              </a:rPr>
              <a:t>，与多项式</a:t>
            </a:r>
            <a:r>
              <a:rPr lang="en-US" altLang="zh-CN" sz="2400">
                <a:latin typeface="Arial" panose="020B0604020202020204" pitchFamily="34" charset="0"/>
                <a:ea typeface="宋体" panose="02010600030101010101" pitchFamily="2" charset="-122"/>
              </a:rPr>
              <a:t>c(x) = 03 </a:t>
            </a:r>
            <a:r>
              <a:rPr lang="en-US" altLang="zh-CN" sz="1800">
                <a:latin typeface="Arial" panose="020B0604020202020204" pitchFamily="34" charset="0"/>
                <a:ea typeface="宋体" panose="02010600030101010101" pitchFamily="2" charset="-122"/>
              </a:rPr>
              <a:t>x</a:t>
            </a:r>
            <a:r>
              <a:rPr lang="en-US" altLang="zh-CN" sz="2400">
                <a:latin typeface="Arial" panose="020B0604020202020204" pitchFamily="34" charset="0"/>
                <a:ea typeface="宋体" panose="02010600030101010101" pitchFamily="2" charset="-122"/>
              </a:rPr>
              <a:t>3 + 01 </a:t>
            </a:r>
            <a:r>
              <a:rPr lang="en-US" altLang="zh-CN" sz="1800">
                <a:latin typeface="Arial" panose="020B0604020202020204" pitchFamily="34" charset="0"/>
                <a:ea typeface="宋体" panose="02010600030101010101" pitchFamily="2" charset="-122"/>
              </a:rPr>
              <a:t>x</a:t>
            </a:r>
            <a:r>
              <a:rPr lang="en-US" altLang="zh-CN" sz="2400">
                <a:latin typeface="Arial" panose="020B0604020202020204" pitchFamily="34" charset="0"/>
                <a:ea typeface="宋体" panose="02010600030101010101" pitchFamily="2" charset="-122"/>
              </a:rPr>
              <a:t>2 + 01 </a:t>
            </a:r>
            <a:r>
              <a:rPr lang="en-US" altLang="zh-CN" sz="1800">
                <a:latin typeface="Arial" panose="020B0604020202020204" pitchFamily="34" charset="0"/>
                <a:ea typeface="宋体" panose="02010600030101010101" pitchFamily="2" charset="-122"/>
              </a:rPr>
              <a:t>x</a:t>
            </a:r>
            <a:r>
              <a:rPr lang="en-US" altLang="zh-CN" sz="2400" dirty="0">
                <a:latin typeface="Arial" panose="020B0604020202020204" pitchFamily="34" charset="0"/>
                <a:ea typeface="宋体" panose="02010600030101010101" pitchFamily="2" charset="-122"/>
              </a:rPr>
              <a:t> +02</a:t>
            </a:r>
            <a:r>
              <a:rPr lang="zh-CN" altLang="en-US" sz="2400" dirty="0">
                <a:latin typeface="Arial" panose="020B0604020202020204" pitchFamily="34" charset="0"/>
                <a:ea typeface="宋体" panose="02010600030101010101" pitchFamily="2" charset="-122"/>
              </a:rPr>
              <a:t>相乘</a:t>
            </a:r>
            <a:r>
              <a:rPr lang="en-US" altLang="zh-CN" sz="2400">
                <a:latin typeface="Arial" panose="020B0604020202020204" pitchFamily="34" charset="0"/>
                <a:ea typeface="宋体" panose="02010600030101010101" pitchFamily="2" charset="-122"/>
              </a:rPr>
              <a:t>(</a:t>
            </a:r>
            <a:r>
              <a:rPr lang="zh-CN" altLang="en-US" sz="2400">
                <a:latin typeface="Arial" panose="020B0604020202020204" pitchFamily="34" charset="0"/>
                <a:ea typeface="宋体" panose="02010600030101010101" pitchFamily="2" charset="-122"/>
              </a:rPr>
              <a:t>模</a:t>
            </a:r>
            <a:r>
              <a:rPr lang="en-US" altLang="zh-CN" sz="1800">
                <a:latin typeface="Arial" panose="020B0604020202020204" pitchFamily="34" charset="0"/>
                <a:ea typeface="宋体" panose="02010600030101010101" pitchFamily="2" charset="-122"/>
              </a:rPr>
              <a:t>x</a:t>
            </a:r>
            <a:r>
              <a:rPr lang="en-US" altLang="zh-CN" sz="2400">
                <a:latin typeface="Arial" panose="020B0604020202020204" pitchFamily="34" charset="0"/>
                <a:ea typeface="宋体" panose="02010600030101010101" pitchFamily="2" charset="-122"/>
              </a:rPr>
              <a:t>4</a:t>
            </a:r>
            <a:r>
              <a:rPr lang="zh-CN" altLang="en-US" sz="1600">
                <a:latin typeface="Arial" panose="020B0604020202020204" pitchFamily="34" charset="0"/>
                <a:ea typeface="宋体" panose="02010600030101010101" pitchFamily="2" charset="-122"/>
              </a:rPr>
              <a:t>＋</a:t>
            </a:r>
            <a:r>
              <a:rPr lang="en-US" altLang="zh-CN" sz="1600">
                <a:latin typeface="Arial" panose="020B0604020202020204" pitchFamily="34" charset="0"/>
                <a:ea typeface="宋体" panose="02010600030101010101" pitchFamily="2" charset="-122"/>
              </a:rPr>
              <a:t>1</a:t>
            </a:r>
            <a:r>
              <a:rPr lang="en-US" altLang="zh-CN" sz="2400">
                <a:latin typeface="Arial" panose="020B0604020202020204" pitchFamily="34" charset="0"/>
                <a:ea typeface="宋体" panose="02010600030101010101" pitchFamily="2" charset="-122"/>
              </a:rPr>
              <a:t>)</a:t>
            </a:r>
            <a:r>
              <a:rPr lang="zh-CN" altLang="en-US" sz="2400">
                <a:latin typeface="Arial" panose="020B0604020202020204" pitchFamily="34" charset="0"/>
                <a:ea typeface="宋体" panose="02010600030101010101" pitchFamily="2" charset="-122"/>
              </a:rPr>
              <a:t>。</a:t>
            </a:r>
            <a:endParaRPr lang="zh-CN" altLang="en-US" sz="2400">
              <a:latin typeface="Arial" panose="020B0604020202020204" pitchFamily="34" charset="0"/>
              <a:ea typeface="宋体" panose="02010600030101010101" pitchFamily="2" charset="-122"/>
            </a:endParaRPr>
          </a:p>
          <a:p>
            <a:pPr>
              <a:spcBef>
                <a:spcPct val="50000"/>
              </a:spcBef>
            </a:pPr>
            <a:r>
              <a:rPr lang="zh-CN" altLang="en-US" sz="2400" dirty="0">
                <a:latin typeface="Arial" panose="020B0604020202020204" pitchFamily="34" charset="0"/>
                <a:ea typeface="宋体" panose="02010600030101010101" pitchFamily="2" charset="-122"/>
              </a:rPr>
              <a:t>      令</a:t>
            </a:r>
            <a:r>
              <a:rPr lang="en-US" altLang="zh-CN" sz="2400" dirty="0">
                <a:latin typeface="Arial" panose="020B0604020202020204" pitchFamily="34" charset="0"/>
                <a:ea typeface="宋体" panose="02010600030101010101" pitchFamily="2" charset="-122"/>
              </a:rPr>
              <a:t>b(x) = c(x) × a(x)</a:t>
            </a:r>
            <a:r>
              <a:rPr lang="zh-CN" altLang="en-US" sz="2400" dirty="0">
                <a:latin typeface="Arial" panose="020B0604020202020204" pitchFamily="34" charset="0"/>
                <a:ea typeface="宋体" panose="02010600030101010101" pitchFamily="2" charset="-122"/>
              </a:rPr>
              <a:t>，写成矩阵形式为：</a:t>
            </a:r>
            <a:endParaRPr lang="zh-CN" altLang="en-US" sz="2400" dirty="0">
              <a:latin typeface="Arial" panose="020B0604020202020204" pitchFamily="34" charset="0"/>
              <a:ea typeface="宋体" panose="02010600030101010101" pitchFamily="2" charset="-122"/>
            </a:endParaRPr>
          </a:p>
        </p:txBody>
      </p:sp>
      <p:sp>
        <p:nvSpPr>
          <p:cNvPr id="53280" name="文本框 53279"/>
          <p:cNvSpPr txBox="1"/>
          <p:nvPr/>
        </p:nvSpPr>
        <p:spPr>
          <a:xfrm>
            <a:off x="611188" y="2708275"/>
            <a:ext cx="8064500" cy="3176588"/>
          </a:xfrm>
          <a:prstGeom prst="rect">
            <a:avLst/>
          </a:prstGeom>
          <a:noFill/>
          <a:ln w="9525">
            <a:noFill/>
          </a:ln>
        </p:spPr>
        <p:txBody>
          <a:bodyPr>
            <a:spAutoFit/>
          </a:bodyPr>
          <a:p>
            <a:pPr>
              <a:spcBef>
                <a:spcPct val="50000"/>
              </a:spcBef>
            </a:pPr>
            <a:r>
              <a:rPr lang="en-US" altLang="zh-CN" sz="2800">
                <a:latin typeface="Arial" panose="020B0604020202020204" pitchFamily="34" charset="0"/>
                <a:ea typeface="宋体" panose="02010600030101010101" pitchFamily="2" charset="-122"/>
              </a:rPr>
              <a:t>   b</a:t>
            </a:r>
            <a:r>
              <a:rPr lang="en-US" altLang="zh-CN" sz="1600">
                <a:latin typeface="Arial" panose="020B0604020202020204" pitchFamily="34" charset="0"/>
                <a:ea typeface="宋体" panose="02010600030101010101" pitchFamily="2" charset="-122"/>
              </a:rPr>
              <a:t>0                   </a:t>
            </a:r>
            <a:r>
              <a:rPr lang="en-US" altLang="zh-CN" sz="2400">
                <a:latin typeface="Arial" panose="020B0604020202020204" pitchFamily="34" charset="0"/>
                <a:ea typeface="宋体" panose="02010600030101010101" pitchFamily="2" charset="-122"/>
              </a:rPr>
              <a:t>  02     03     01     01              </a:t>
            </a:r>
            <a:r>
              <a:rPr lang="en-US" altLang="zh-CN" sz="2800">
                <a:latin typeface="Arial" panose="020B0604020202020204" pitchFamily="34" charset="0"/>
                <a:ea typeface="宋体" panose="02010600030101010101" pitchFamily="2" charset="-122"/>
              </a:rPr>
              <a:t>a</a:t>
            </a:r>
            <a:r>
              <a:rPr lang="en-US" altLang="zh-CN" sz="1600">
                <a:latin typeface="Arial" panose="020B0604020202020204" pitchFamily="34" charset="0"/>
                <a:ea typeface="宋体" panose="02010600030101010101" pitchFamily="2" charset="-122"/>
              </a:rPr>
              <a:t>0</a:t>
            </a:r>
            <a:endParaRPr lang="en-US" altLang="zh-CN" sz="1600">
              <a:latin typeface="Arial" panose="020B0604020202020204" pitchFamily="34" charset="0"/>
              <a:ea typeface="宋体" panose="02010600030101010101" pitchFamily="2" charset="-122"/>
            </a:endParaRPr>
          </a:p>
          <a:p>
            <a:pPr>
              <a:spcBef>
                <a:spcPct val="50000"/>
              </a:spcBef>
            </a:pPr>
            <a:r>
              <a:rPr lang="en-US" altLang="zh-CN" sz="16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b</a:t>
            </a:r>
            <a:r>
              <a:rPr lang="en-US" altLang="zh-CN" sz="1600">
                <a:latin typeface="Arial" panose="020B0604020202020204" pitchFamily="34" charset="0"/>
                <a:ea typeface="宋体" panose="02010600030101010101" pitchFamily="2" charset="-122"/>
              </a:rPr>
              <a:t>1       =            </a:t>
            </a:r>
            <a:r>
              <a:rPr lang="en-US" altLang="zh-CN" sz="2400">
                <a:latin typeface="Arial" panose="020B0604020202020204" pitchFamily="34" charset="0"/>
                <a:ea typeface="宋体" panose="02010600030101010101" pitchFamily="2" charset="-122"/>
              </a:rPr>
              <a:t>01</a:t>
            </a:r>
            <a:r>
              <a:rPr lang="en-US" altLang="zh-CN" sz="1600">
                <a:latin typeface="Arial" panose="020B0604020202020204" pitchFamily="34" charset="0"/>
                <a:ea typeface="宋体" panose="02010600030101010101" pitchFamily="2" charset="-122"/>
              </a:rPr>
              <a:t>        </a:t>
            </a:r>
            <a:r>
              <a:rPr lang="en-US" altLang="zh-CN" sz="2400">
                <a:latin typeface="Arial" panose="020B0604020202020204" pitchFamily="34" charset="0"/>
                <a:ea typeface="宋体" panose="02010600030101010101" pitchFamily="2" charset="-122"/>
              </a:rPr>
              <a:t>02     03     01              </a:t>
            </a:r>
            <a:r>
              <a:rPr lang="en-US" altLang="zh-CN" sz="2800">
                <a:latin typeface="Arial" panose="020B0604020202020204" pitchFamily="34" charset="0"/>
                <a:ea typeface="宋体" panose="02010600030101010101" pitchFamily="2" charset="-122"/>
              </a:rPr>
              <a:t>a</a:t>
            </a:r>
            <a:r>
              <a:rPr lang="en-US" altLang="zh-CN" sz="1600">
                <a:latin typeface="Arial" panose="020B0604020202020204" pitchFamily="34" charset="0"/>
                <a:ea typeface="宋体" panose="02010600030101010101" pitchFamily="2" charset="-122"/>
              </a:rPr>
              <a:t>1</a:t>
            </a:r>
            <a:endParaRPr lang="en-US" altLang="zh-CN" sz="1600">
              <a:latin typeface="Arial" panose="020B0604020202020204" pitchFamily="34" charset="0"/>
              <a:ea typeface="宋体" panose="02010600030101010101" pitchFamily="2" charset="-122"/>
            </a:endParaRPr>
          </a:p>
          <a:p>
            <a:pPr>
              <a:spcBef>
                <a:spcPct val="50000"/>
              </a:spcBef>
            </a:pPr>
            <a:r>
              <a:rPr lang="en-US" altLang="zh-CN" sz="16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b</a:t>
            </a:r>
            <a:r>
              <a:rPr lang="en-US" altLang="zh-CN" sz="1600">
                <a:latin typeface="Arial" panose="020B0604020202020204" pitchFamily="34" charset="0"/>
                <a:ea typeface="宋体" panose="02010600030101010101" pitchFamily="2" charset="-122"/>
              </a:rPr>
              <a:t>2                     </a:t>
            </a:r>
            <a:r>
              <a:rPr lang="en-US" altLang="zh-CN" sz="2400">
                <a:latin typeface="Arial" panose="020B0604020202020204" pitchFamily="34" charset="0"/>
                <a:ea typeface="宋体" panose="02010600030101010101" pitchFamily="2" charset="-122"/>
              </a:rPr>
              <a:t>01     01</a:t>
            </a:r>
            <a:r>
              <a:rPr lang="en-US" altLang="zh-CN" sz="1600">
                <a:latin typeface="Arial" panose="020B0604020202020204" pitchFamily="34" charset="0"/>
                <a:ea typeface="宋体" panose="02010600030101010101" pitchFamily="2" charset="-122"/>
              </a:rPr>
              <a:t>        </a:t>
            </a:r>
            <a:r>
              <a:rPr lang="en-US" altLang="zh-CN" sz="2400">
                <a:latin typeface="Arial" panose="020B0604020202020204" pitchFamily="34" charset="0"/>
                <a:ea typeface="宋体" panose="02010600030101010101" pitchFamily="2" charset="-122"/>
              </a:rPr>
              <a:t>02     03              </a:t>
            </a:r>
            <a:r>
              <a:rPr lang="en-US" altLang="zh-CN" sz="2800">
                <a:latin typeface="Arial" panose="020B0604020202020204" pitchFamily="34" charset="0"/>
                <a:ea typeface="宋体" panose="02010600030101010101" pitchFamily="2" charset="-122"/>
              </a:rPr>
              <a:t>a</a:t>
            </a:r>
            <a:r>
              <a:rPr lang="en-US" altLang="zh-CN" sz="1600">
                <a:latin typeface="Arial" panose="020B0604020202020204" pitchFamily="34" charset="0"/>
                <a:ea typeface="宋体" panose="02010600030101010101" pitchFamily="2" charset="-122"/>
              </a:rPr>
              <a:t>2</a:t>
            </a:r>
            <a:endParaRPr lang="en-US" altLang="zh-CN" sz="1600">
              <a:latin typeface="Arial" panose="020B0604020202020204" pitchFamily="34" charset="0"/>
              <a:ea typeface="宋体" panose="02010600030101010101" pitchFamily="2" charset="-122"/>
            </a:endParaRPr>
          </a:p>
          <a:p>
            <a:pPr>
              <a:spcBef>
                <a:spcPct val="50000"/>
              </a:spcBef>
            </a:pPr>
            <a:r>
              <a:rPr lang="en-US" altLang="zh-CN" sz="16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b</a:t>
            </a:r>
            <a:r>
              <a:rPr lang="en-US" altLang="zh-CN" sz="1600">
                <a:latin typeface="Arial" panose="020B0604020202020204" pitchFamily="34" charset="0"/>
                <a:ea typeface="宋体" panose="02010600030101010101" pitchFamily="2" charset="-122"/>
              </a:rPr>
              <a:t>3                     </a:t>
            </a:r>
            <a:r>
              <a:rPr lang="en-US" altLang="zh-CN" sz="2400">
                <a:latin typeface="Arial" panose="020B0604020202020204" pitchFamily="34" charset="0"/>
                <a:ea typeface="宋体" panose="02010600030101010101" pitchFamily="2" charset="-122"/>
              </a:rPr>
              <a:t>03     01      01     02              </a:t>
            </a:r>
            <a:r>
              <a:rPr lang="en-US" altLang="zh-CN" sz="2800">
                <a:latin typeface="Arial" panose="020B0604020202020204" pitchFamily="34" charset="0"/>
                <a:ea typeface="宋体" panose="02010600030101010101" pitchFamily="2" charset="-122"/>
              </a:rPr>
              <a:t>a</a:t>
            </a:r>
            <a:r>
              <a:rPr lang="en-US" altLang="zh-CN" sz="1600">
                <a:latin typeface="Arial" panose="020B0604020202020204" pitchFamily="34" charset="0"/>
                <a:ea typeface="宋体" panose="02010600030101010101" pitchFamily="2" charset="-122"/>
              </a:rPr>
              <a:t>3</a:t>
            </a:r>
            <a:endParaRPr lang="en-US" altLang="zh-CN" sz="1600">
              <a:latin typeface="Arial" panose="020B0604020202020204" pitchFamily="34" charset="0"/>
              <a:ea typeface="宋体" panose="02010600030101010101" pitchFamily="2" charset="-122"/>
            </a:endParaRPr>
          </a:p>
          <a:p>
            <a:pPr>
              <a:spcBef>
                <a:spcPct val="50000"/>
              </a:spcBef>
            </a:pPr>
            <a:endParaRPr lang="en-US" altLang="zh-CN" sz="1600">
              <a:latin typeface="Arial" panose="020B0604020202020204" pitchFamily="34" charset="0"/>
              <a:ea typeface="宋体" panose="02010600030101010101" pitchFamily="2" charset="-122"/>
            </a:endParaRPr>
          </a:p>
          <a:p>
            <a:pPr>
              <a:spcBef>
                <a:spcPct val="50000"/>
              </a:spcBef>
            </a:pPr>
            <a:endParaRPr lang="en-US" altLang="zh-CN" sz="1600">
              <a:latin typeface="Arial" panose="020B0604020202020204" pitchFamily="34" charset="0"/>
              <a:ea typeface="宋体" panose="02010600030101010101" pitchFamily="2" charset="-122"/>
            </a:endParaRPr>
          </a:p>
        </p:txBody>
      </p:sp>
      <p:sp>
        <p:nvSpPr>
          <p:cNvPr id="53281" name="直接连接符 53280"/>
          <p:cNvSpPr/>
          <p:nvPr/>
        </p:nvSpPr>
        <p:spPr>
          <a:xfrm>
            <a:off x="684213" y="2924175"/>
            <a:ext cx="215900" cy="0"/>
          </a:xfrm>
          <a:prstGeom prst="line">
            <a:avLst/>
          </a:prstGeom>
          <a:ln w="28575" cap="flat" cmpd="sng">
            <a:solidFill>
              <a:schemeClr val="tx1"/>
            </a:solidFill>
            <a:prstDash val="solid"/>
            <a:headEnd type="none" w="med" len="med"/>
            <a:tailEnd type="none" w="med" len="med"/>
          </a:ln>
        </p:spPr>
      </p:sp>
      <p:sp>
        <p:nvSpPr>
          <p:cNvPr id="53282" name="直接连接符 53281"/>
          <p:cNvSpPr/>
          <p:nvPr/>
        </p:nvSpPr>
        <p:spPr>
          <a:xfrm>
            <a:off x="684213" y="2924175"/>
            <a:ext cx="0" cy="2017713"/>
          </a:xfrm>
          <a:prstGeom prst="line">
            <a:avLst/>
          </a:prstGeom>
          <a:ln w="28575" cap="flat" cmpd="sng">
            <a:solidFill>
              <a:schemeClr val="tx1"/>
            </a:solidFill>
            <a:prstDash val="solid"/>
            <a:headEnd type="none" w="med" len="med"/>
            <a:tailEnd type="none" w="med" len="med"/>
          </a:ln>
        </p:spPr>
      </p:sp>
      <p:sp>
        <p:nvSpPr>
          <p:cNvPr id="53283" name="直接连接符 53282"/>
          <p:cNvSpPr/>
          <p:nvPr/>
        </p:nvSpPr>
        <p:spPr>
          <a:xfrm>
            <a:off x="684213" y="4941888"/>
            <a:ext cx="215900" cy="0"/>
          </a:xfrm>
          <a:prstGeom prst="line">
            <a:avLst/>
          </a:prstGeom>
          <a:ln w="28575" cap="flat" cmpd="sng">
            <a:solidFill>
              <a:schemeClr val="tx1"/>
            </a:solidFill>
            <a:prstDash val="solid"/>
            <a:headEnd type="none" w="med" len="med"/>
            <a:tailEnd type="none" w="med" len="med"/>
          </a:ln>
        </p:spPr>
      </p:sp>
      <p:sp>
        <p:nvSpPr>
          <p:cNvPr id="53284" name="直接连接符 53283"/>
          <p:cNvSpPr/>
          <p:nvPr/>
        </p:nvSpPr>
        <p:spPr>
          <a:xfrm>
            <a:off x="1403350" y="2924175"/>
            <a:ext cx="215900" cy="0"/>
          </a:xfrm>
          <a:prstGeom prst="line">
            <a:avLst/>
          </a:prstGeom>
          <a:ln w="28575" cap="flat" cmpd="sng">
            <a:solidFill>
              <a:schemeClr val="tx1"/>
            </a:solidFill>
            <a:prstDash val="solid"/>
            <a:headEnd type="none" w="med" len="med"/>
            <a:tailEnd type="none" w="med" len="med"/>
          </a:ln>
        </p:spPr>
      </p:sp>
      <p:sp>
        <p:nvSpPr>
          <p:cNvPr id="53285" name="直接连接符 53284"/>
          <p:cNvSpPr/>
          <p:nvPr/>
        </p:nvSpPr>
        <p:spPr>
          <a:xfrm>
            <a:off x="1619250" y="2924175"/>
            <a:ext cx="0" cy="2017713"/>
          </a:xfrm>
          <a:prstGeom prst="line">
            <a:avLst/>
          </a:prstGeom>
          <a:ln w="28575" cap="flat" cmpd="sng">
            <a:solidFill>
              <a:schemeClr val="tx1"/>
            </a:solidFill>
            <a:prstDash val="solid"/>
            <a:headEnd type="none" w="med" len="med"/>
            <a:tailEnd type="none" w="med" len="med"/>
          </a:ln>
        </p:spPr>
      </p:sp>
      <p:sp>
        <p:nvSpPr>
          <p:cNvPr id="53286" name="直接连接符 53285"/>
          <p:cNvSpPr/>
          <p:nvPr/>
        </p:nvSpPr>
        <p:spPr>
          <a:xfrm>
            <a:off x="1403350" y="4941888"/>
            <a:ext cx="215900" cy="0"/>
          </a:xfrm>
          <a:prstGeom prst="line">
            <a:avLst/>
          </a:prstGeom>
          <a:ln w="28575" cap="flat" cmpd="sng">
            <a:solidFill>
              <a:schemeClr val="tx1"/>
            </a:solidFill>
            <a:prstDash val="solid"/>
            <a:headEnd type="none" w="med" len="med"/>
            <a:tailEnd type="none" w="med" len="med"/>
          </a:ln>
        </p:spPr>
      </p:sp>
      <p:sp>
        <p:nvSpPr>
          <p:cNvPr id="53287" name="直接连接符 53286"/>
          <p:cNvSpPr/>
          <p:nvPr/>
        </p:nvSpPr>
        <p:spPr>
          <a:xfrm>
            <a:off x="2268538" y="2997200"/>
            <a:ext cx="215900" cy="0"/>
          </a:xfrm>
          <a:prstGeom prst="line">
            <a:avLst/>
          </a:prstGeom>
          <a:ln w="28575" cap="flat" cmpd="sng">
            <a:solidFill>
              <a:schemeClr val="tx1"/>
            </a:solidFill>
            <a:prstDash val="solid"/>
            <a:headEnd type="none" w="med" len="med"/>
            <a:tailEnd type="none" w="med" len="med"/>
          </a:ln>
        </p:spPr>
      </p:sp>
      <p:sp>
        <p:nvSpPr>
          <p:cNvPr id="53288" name="直接连接符 53287"/>
          <p:cNvSpPr/>
          <p:nvPr/>
        </p:nvSpPr>
        <p:spPr>
          <a:xfrm>
            <a:off x="2268538" y="2997200"/>
            <a:ext cx="0" cy="1944688"/>
          </a:xfrm>
          <a:prstGeom prst="line">
            <a:avLst/>
          </a:prstGeom>
          <a:ln w="28575" cap="flat" cmpd="sng">
            <a:solidFill>
              <a:schemeClr val="tx1"/>
            </a:solidFill>
            <a:prstDash val="solid"/>
            <a:headEnd type="none" w="med" len="med"/>
            <a:tailEnd type="none" w="med" len="med"/>
          </a:ln>
        </p:spPr>
      </p:sp>
      <p:sp>
        <p:nvSpPr>
          <p:cNvPr id="53289" name="直接连接符 53288"/>
          <p:cNvSpPr/>
          <p:nvPr/>
        </p:nvSpPr>
        <p:spPr>
          <a:xfrm>
            <a:off x="2268538" y="4941888"/>
            <a:ext cx="215900" cy="0"/>
          </a:xfrm>
          <a:prstGeom prst="line">
            <a:avLst/>
          </a:prstGeom>
          <a:ln w="28575" cap="flat" cmpd="sng">
            <a:solidFill>
              <a:schemeClr val="tx1"/>
            </a:solidFill>
            <a:prstDash val="solid"/>
            <a:headEnd type="none" w="med" len="med"/>
            <a:tailEnd type="none" w="med" len="med"/>
          </a:ln>
        </p:spPr>
      </p:sp>
      <p:sp>
        <p:nvSpPr>
          <p:cNvPr id="53290" name="直接连接符 53289"/>
          <p:cNvSpPr/>
          <p:nvPr/>
        </p:nvSpPr>
        <p:spPr>
          <a:xfrm>
            <a:off x="5292725" y="2924175"/>
            <a:ext cx="287338" cy="0"/>
          </a:xfrm>
          <a:prstGeom prst="line">
            <a:avLst/>
          </a:prstGeom>
          <a:ln w="28575" cap="flat" cmpd="sng">
            <a:solidFill>
              <a:schemeClr val="tx1"/>
            </a:solidFill>
            <a:prstDash val="solid"/>
            <a:headEnd type="none" w="med" len="med"/>
            <a:tailEnd type="none" w="med" len="med"/>
          </a:ln>
        </p:spPr>
      </p:sp>
      <p:sp>
        <p:nvSpPr>
          <p:cNvPr id="53291" name="直接连接符 53290"/>
          <p:cNvSpPr/>
          <p:nvPr/>
        </p:nvSpPr>
        <p:spPr>
          <a:xfrm>
            <a:off x="5580063" y="2924175"/>
            <a:ext cx="0" cy="2017713"/>
          </a:xfrm>
          <a:prstGeom prst="line">
            <a:avLst/>
          </a:prstGeom>
          <a:ln w="28575" cap="flat" cmpd="sng">
            <a:solidFill>
              <a:schemeClr val="tx1"/>
            </a:solidFill>
            <a:prstDash val="solid"/>
            <a:headEnd type="none" w="med" len="med"/>
            <a:tailEnd type="none" w="med" len="med"/>
          </a:ln>
        </p:spPr>
      </p:sp>
      <p:sp>
        <p:nvSpPr>
          <p:cNvPr id="53292" name="直接连接符 53291"/>
          <p:cNvSpPr/>
          <p:nvPr/>
        </p:nvSpPr>
        <p:spPr>
          <a:xfrm>
            <a:off x="5364163" y="4941888"/>
            <a:ext cx="215900" cy="0"/>
          </a:xfrm>
          <a:prstGeom prst="line">
            <a:avLst/>
          </a:prstGeom>
          <a:ln w="28575" cap="flat" cmpd="sng">
            <a:solidFill>
              <a:schemeClr val="tx1"/>
            </a:solidFill>
            <a:prstDash val="solid"/>
            <a:headEnd type="none" w="med" len="med"/>
            <a:tailEnd type="none" w="med" len="med"/>
          </a:ln>
        </p:spPr>
      </p:sp>
      <p:sp>
        <p:nvSpPr>
          <p:cNvPr id="53293" name="直接连接符 53292"/>
          <p:cNvSpPr/>
          <p:nvPr/>
        </p:nvSpPr>
        <p:spPr>
          <a:xfrm>
            <a:off x="6011863" y="2997200"/>
            <a:ext cx="288925" cy="0"/>
          </a:xfrm>
          <a:prstGeom prst="line">
            <a:avLst/>
          </a:prstGeom>
          <a:ln w="28575" cap="flat" cmpd="sng">
            <a:solidFill>
              <a:schemeClr val="tx1"/>
            </a:solidFill>
            <a:prstDash val="solid"/>
            <a:headEnd type="none" w="med" len="med"/>
            <a:tailEnd type="none" w="med" len="med"/>
          </a:ln>
        </p:spPr>
      </p:sp>
      <p:sp>
        <p:nvSpPr>
          <p:cNvPr id="53294" name="直接连接符 53293"/>
          <p:cNvSpPr/>
          <p:nvPr/>
        </p:nvSpPr>
        <p:spPr>
          <a:xfrm>
            <a:off x="6011863" y="2997200"/>
            <a:ext cx="0" cy="1944688"/>
          </a:xfrm>
          <a:prstGeom prst="line">
            <a:avLst/>
          </a:prstGeom>
          <a:ln w="28575" cap="flat" cmpd="sng">
            <a:solidFill>
              <a:schemeClr val="tx1"/>
            </a:solidFill>
            <a:prstDash val="solid"/>
            <a:headEnd type="none" w="med" len="med"/>
            <a:tailEnd type="none" w="med" len="med"/>
          </a:ln>
        </p:spPr>
      </p:sp>
      <p:sp>
        <p:nvSpPr>
          <p:cNvPr id="53295" name="直接连接符 53294"/>
          <p:cNvSpPr/>
          <p:nvPr/>
        </p:nvSpPr>
        <p:spPr>
          <a:xfrm>
            <a:off x="6011863" y="4941888"/>
            <a:ext cx="288925" cy="0"/>
          </a:xfrm>
          <a:prstGeom prst="line">
            <a:avLst/>
          </a:prstGeom>
          <a:ln w="28575" cap="flat" cmpd="sng">
            <a:solidFill>
              <a:schemeClr val="tx1"/>
            </a:solidFill>
            <a:prstDash val="solid"/>
            <a:headEnd type="none" w="med" len="med"/>
            <a:tailEnd type="none" w="med" len="med"/>
          </a:ln>
        </p:spPr>
      </p:sp>
      <p:sp>
        <p:nvSpPr>
          <p:cNvPr id="53296" name="直接连接符 53295"/>
          <p:cNvSpPr/>
          <p:nvPr/>
        </p:nvSpPr>
        <p:spPr>
          <a:xfrm>
            <a:off x="6732588" y="2997200"/>
            <a:ext cx="360362" cy="0"/>
          </a:xfrm>
          <a:prstGeom prst="line">
            <a:avLst/>
          </a:prstGeom>
          <a:ln w="28575" cap="flat" cmpd="sng">
            <a:solidFill>
              <a:schemeClr val="tx1"/>
            </a:solidFill>
            <a:prstDash val="solid"/>
            <a:headEnd type="none" w="med" len="med"/>
            <a:tailEnd type="none" w="med" len="med"/>
          </a:ln>
        </p:spPr>
      </p:sp>
      <p:sp>
        <p:nvSpPr>
          <p:cNvPr id="53297" name="直接连接符 53296"/>
          <p:cNvSpPr/>
          <p:nvPr/>
        </p:nvSpPr>
        <p:spPr>
          <a:xfrm>
            <a:off x="7092950" y="2997200"/>
            <a:ext cx="0" cy="1944688"/>
          </a:xfrm>
          <a:prstGeom prst="line">
            <a:avLst/>
          </a:prstGeom>
          <a:ln w="38100" cap="flat" cmpd="sng">
            <a:solidFill>
              <a:schemeClr val="tx1"/>
            </a:solidFill>
            <a:prstDash val="solid"/>
            <a:headEnd type="none" w="med" len="med"/>
            <a:tailEnd type="none" w="med" len="med"/>
          </a:ln>
        </p:spPr>
      </p:sp>
      <p:sp>
        <p:nvSpPr>
          <p:cNvPr id="53298" name="直接连接符 53297"/>
          <p:cNvSpPr/>
          <p:nvPr/>
        </p:nvSpPr>
        <p:spPr>
          <a:xfrm>
            <a:off x="6804025" y="4941888"/>
            <a:ext cx="288925" cy="0"/>
          </a:xfrm>
          <a:prstGeom prst="line">
            <a:avLst/>
          </a:prstGeom>
          <a:ln w="28575" cap="flat" cmpd="sng">
            <a:solidFill>
              <a:schemeClr val="tx1"/>
            </a:solidFill>
            <a:prstDash val="solid"/>
            <a:headEnd type="none" w="med" len="med"/>
            <a:tailEnd type="none" w="med" len="med"/>
          </a:ln>
        </p:spPr>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54273"/>
          <p:cNvSpPr>
            <a:spLocks noGrp="1"/>
          </p:cNvSpPr>
          <p:nvPr>
            <p:ph type="title"/>
          </p:nvPr>
        </p:nvSpPr>
        <p:spPr>
          <a:xfrm>
            <a:off x="468313" y="620713"/>
            <a:ext cx="7920037" cy="1008062"/>
          </a:xfrm>
        </p:spPr>
        <p:txBody>
          <a:bodyPr anchor="ctr"/>
          <a:p>
            <a:r>
              <a:rPr lang="en-US" altLang="zh-CN" sz="2800" b="1" err="1"/>
              <a:t>Fig 8. MixColumn</a:t>
            </a:r>
            <a:br>
              <a:rPr lang="en-US" altLang="zh-CN" sz="2800" b="1"/>
            </a:br>
            <a:r>
              <a:rPr lang="zh-CN" altLang="en-US" sz="2400" b="1" dirty="0"/>
              <a:t>这一运算作用在每一列上</a:t>
            </a:r>
            <a:endParaRPr lang="zh-CN" altLang="en-US" sz="2400" b="1" dirty="0"/>
          </a:p>
        </p:txBody>
      </p:sp>
      <p:graphicFrame>
        <p:nvGraphicFramePr>
          <p:cNvPr id="54438" name="内容占位符 54437"/>
          <p:cNvGraphicFramePr/>
          <p:nvPr>
            <p:ph sz="half" idx="2"/>
          </p:nvPr>
        </p:nvGraphicFramePr>
        <p:xfrm>
          <a:off x="395288" y="2708275"/>
          <a:ext cx="2952750" cy="2665413"/>
        </p:xfrm>
        <a:graphic>
          <a:graphicData uri="http://schemas.openxmlformats.org/drawingml/2006/table">
            <a:tbl>
              <a:tblPr/>
              <a:tblGrid>
                <a:gridCol w="739775"/>
                <a:gridCol w="736600"/>
                <a:gridCol w="739775"/>
                <a:gridCol w="736600"/>
              </a:tblGrid>
              <a:tr h="6778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0,0</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0,1</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0,2</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0,3</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6619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1,0</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1,1</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1,2</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1,3</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6619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2,0</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2,1</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2,2</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2,3</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6635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3,0</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3,1</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3,2</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3,3</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54392" name="表格 54391"/>
          <p:cNvGraphicFramePr/>
          <p:nvPr/>
        </p:nvGraphicFramePr>
        <p:xfrm>
          <a:off x="5724525" y="2708275"/>
          <a:ext cx="2952750" cy="2663825"/>
        </p:xfrm>
        <a:graphic>
          <a:graphicData uri="http://schemas.openxmlformats.org/drawingml/2006/table">
            <a:tbl>
              <a:tblPr/>
              <a:tblGrid>
                <a:gridCol w="738188"/>
                <a:gridCol w="738187"/>
                <a:gridCol w="738188"/>
                <a:gridCol w="738187"/>
              </a:tblGrid>
              <a:tr h="6778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B</a:t>
                      </a:r>
                      <a:r>
                        <a:rPr lang="en-US" altLang="zh-CN" sz="1600" b="1"/>
                        <a:t>0,0</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B</a:t>
                      </a:r>
                      <a:r>
                        <a:rPr lang="en-US" altLang="zh-CN" sz="1600" b="1"/>
                        <a:t>0,1</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B</a:t>
                      </a:r>
                      <a:r>
                        <a:rPr lang="en-US" altLang="zh-CN" sz="1600" b="1"/>
                        <a:t>0,2</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B</a:t>
                      </a:r>
                      <a:r>
                        <a:rPr lang="en-US" altLang="zh-CN" sz="1600" b="1"/>
                        <a:t>0,3</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6619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B</a:t>
                      </a:r>
                      <a:r>
                        <a:rPr lang="en-US" altLang="zh-CN" sz="1600" b="1"/>
                        <a:t>1,0</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B</a:t>
                      </a:r>
                      <a:r>
                        <a:rPr lang="en-US" altLang="zh-CN" sz="1600" b="1"/>
                        <a:t>1,1</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B</a:t>
                      </a:r>
                      <a:r>
                        <a:rPr lang="en-US" altLang="zh-CN" sz="1600" b="1"/>
                        <a:t>1,2</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B</a:t>
                      </a:r>
                      <a:r>
                        <a:rPr lang="en-US" altLang="zh-CN" sz="1600" b="1"/>
                        <a:t>1,3</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6619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B</a:t>
                      </a:r>
                      <a:r>
                        <a:rPr lang="en-US" altLang="zh-CN" sz="1600" b="1"/>
                        <a:t>2,0</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B</a:t>
                      </a:r>
                      <a:r>
                        <a:rPr lang="en-US" altLang="zh-CN" sz="1600" b="1"/>
                        <a:t>2,1</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B</a:t>
                      </a:r>
                      <a:r>
                        <a:rPr lang="en-US" altLang="zh-CN" sz="1600" b="1"/>
                        <a:t>2,2</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B</a:t>
                      </a:r>
                      <a:r>
                        <a:rPr lang="en-US" altLang="zh-CN" sz="1600" b="1"/>
                        <a:t>2,3</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6619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B</a:t>
                      </a:r>
                      <a:r>
                        <a:rPr lang="en-US" altLang="zh-CN" sz="1600" b="1"/>
                        <a:t>3,0</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B</a:t>
                      </a:r>
                      <a:r>
                        <a:rPr lang="en-US" altLang="zh-CN" sz="1600" b="1"/>
                        <a:t>3,1</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B</a:t>
                      </a:r>
                      <a:r>
                        <a:rPr lang="en-US" altLang="zh-CN" sz="1600" b="1"/>
                        <a:t>3,2</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B</a:t>
                      </a:r>
                      <a:r>
                        <a:rPr lang="en-US" altLang="zh-CN" sz="1600" b="1"/>
                        <a:t>3,3</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54425" name="直接连接符 54424"/>
          <p:cNvSpPr/>
          <p:nvPr/>
        </p:nvSpPr>
        <p:spPr>
          <a:xfrm>
            <a:off x="1835150" y="2276475"/>
            <a:ext cx="0" cy="3529013"/>
          </a:xfrm>
          <a:prstGeom prst="line">
            <a:avLst/>
          </a:prstGeom>
          <a:ln w="28575" cap="flat" cmpd="sng">
            <a:solidFill>
              <a:srgbClr val="6600FF"/>
            </a:solidFill>
            <a:prstDash val="solid"/>
            <a:headEnd type="none" w="med" len="med"/>
            <a:tailEnd type="none" w="med" len="med"/>
          </a:ln>
        </p:spPr>
      </p:sp>
      <p:sp>
        <p:nvSpPr>
          <p:cNvPr id="54426" name="直接连接符 54425"/>
          <p:cNvSpPr/>
          <p:nvPr/>
        </p:nvSpPr>
        <p:spPr>
          <a:xfrm>
            <a:off x="1835150" y="2276475"/>
            <a:ext cx="936625" cy="0"/>
          </a:xfrm>
          <a:prstGeom prst="line">
            <a:avLst/>
          </a:prstGeom>
          <a:ln w="28575" cap="flat" cmpd="sng">
            <a:solidFill>
              <a:srgbClr val="6600FF"/>
            </a:solidFill>
            <a:prstDash val="solid"/>
            <a:headEnd type="none" w="med" len="med"/>
            <a:tailEnd type="none" w="med" len="med"/>
          </a:ln>
        </p:spPr>
      </p:sp>
      <p:sp>
        <p:nvSpPr>
          <p:cNvPr id="54427" name="直接连接符 54426"/>
          <p:cNvSpPr/>
          <p:nvPr/>
        </p:nvSpPr>
        <p:spPr>
          <a:xfrm>
            <a:off x="2771775" y="2276475"/>
            <a:ext cx="0" cy="3529013"/>
          </a:xfrm>
          <a:prstGeom prst="line">
            <a:avLst/>
          </a:prstGeom>
          <a:ln w="28575" cap="flat" cmpd="sng">
            <a:solidFill>
              <a:srgbClr val="6600FF"/>
            </a:solidFill>
            <a:prstDash val="solid"/>
            <a:headEnd type="none" w="med" len="med"/>
            <a:tailEnd type="none" w="med" len="med"/>
          </a:ln>
        </p:spPr>
      </p:sp>
      <p:sp>
        <p:nvSpPr>
          <p:cNvPr id="54428" name="直接连接符 54427"/>
          <p:cNvSpPr/>
          <p:nvPr/>
        </p:nvSpPr>
        <p:spPr>
          <a:xfrm>
            <a:off x="1835150" y="5805488"/>
            <a:ext cx="936625" cy="0"/>
          </a:xfrm>
          <a:prstGeom prst="line">
            <a:avLst/>
          </a:prstGeom>
          <a:ln w="28575" cap="flat" cmpd="sng">
            <a:solidFill>
              <a:srgbClr val="6600FF"/>
            </a:solidFill>
            <a:prstDash val="solid"/>
            <a:headEnd type="none" w="med" len="med"/>
            <a:tailEnd type="none" w="med" len="med"/>
          </a:ln>
        </p:spPr>
      </p:sp>
      <p:sp>
        <p:nvSpPr>
          <p:cNvPr id="54429" name="直接连接符 54428"/>
          <p:cNvSpPr/>
          <p:nvPr/>
        </p:nvSpPr>
        <p:spPr>
          <a:xfrm>
            <a:off x="7092950" y="2205038"/>
            <a:ext cx="0" cy="3600450"/>
          </a:xfrm>
          <a:prstGeom prst="line">
            <a:avLst/>
          </a:prstGeom>
          <a:ln w="28575" cap="flat" cmpd="sng">
            <a:solidFill>
              <a:srgbClr val="6600FF"/>
            </a:solidFill>
            <a:prstDash val="solid"/>
            <a:headEnd type="none" w="med" len="med"/>
            <a:tailEnd type="none" w="med" len="med"/>
          </a:ln>
        </p:spPr>
      </p:sp>
      <p:sp>
        <p:nvSpPr>
          <p:cNvPr id="54430" name="直接连接符 54429"/>
          <p:cNvSpPr/>
          <p:nvPr/>
        </p:nvSpPr>
        <p:spPr>
          <a:xfrm>
            <a:off x="7092950" y="2205038"/>
            <a:ext cx="935038" cy="0"/>
          </a:xfrm>
          <a:prstGeom prst="line">
            <a:avLst/>
          </a:prstGeom>
          <a:ln w="28575" cap="flat" cmpd="sng">
            <a:solidFill>
              <a:srgbClr val="6600FF"/>
            </a:solidFill>
            <a:prstDash val="solid"/>
            <a:headEnd type="none" w="med" len="med"/>
            <a:tailEnd type="none" w="med" len="med"/>
          </a:ln>
        </p:spPr>
      </p:sp>
      <p:sp>
        <p:nvSpPr>
          <p:cNvPr id="54431" name="直接连接符 54430"/>
          <p:cNvSpPr/>
          <p:nvPr/>
        </p:nvSpPr>
        <p:spPr>
          <a:xfrm>
            <a:off x="7092950" y="5805488"/>
            <a:ext cx="935038" cy="0"/>
          </a:xfrm>
          <a:prstGeom prst="line">
            <a:avLst/>
          </a:prstGeom>
          <a:ln w="28575" cap="flat" cmpd="sng">
            <a:solidFill>
              <a:srgbClr val="6600FF"/>
            </a:solidFill>
            <a:prstDash val="solid"/>
            <a:headEnd type="none" w="med" len="med"/>
            <a:tailEnd type="none" w="med" len="med"/>
          </a:ln>
        </p:spPr>
      </p:sp>
      <p:sp>
        <p:nvSpPr>
          <p:cNvPr id="54432" name="直接连接符 54431"/>
          <p:cNvSpPr/>
          <p:nvPr/>
        </p:nvSpPr>
        <p:spPr>
          <a:xfrm flipH="1">
            <a:off x="8027988" y="2205038"/>
            <a:ext cx="0" cy="3600450"/>
          </a:xfrm>
          <a:prstGeom prst="line">
            <a:avLst/>
          </a:prstGeom>
          <a:ln w="28575" cap="flat" cmpd="sng">
            <a:solidFill>
              <a:srgbClr val="6600FF"/>
            </a:solidFill>
            <a:prstDash val="solid"/>
            <a:headEnd type="none" w="med" len="med"/>
            <a:tailEnd type="none" w="med" len="med"/>
          </a:ln>
        </p:spPr>
      </p:sp>
      <p:sp>
        <p:nvSpPr>
          <p:cNvPr id="54433" name="直接连接符 54432"/>
          <p:cNvSpPr/>
          <p:nvPr/>
        </p:nvSpPr>
        <p:spPr>
          <a:xfrm>
            <a:off x="2771775" y="5589588"/>
            <a:ext cx="1368425" cy="431800"/>
          </a:xfrm>
          <a:prstGeom prst="line">
            <a:avLst/>
          </a:prstGeom>
          <a:ln w="38100" cap="flat" cmpd="sng">
            <a:solidFill>
              <a:schemeClr val="tx1"/>
            </a:solidFill>
            <a:prstDash val="solid"/>
            <a:headEnd type="none" w="med" len="med"/>
            <a:tailEnd type="triangle" w="med" len="med"/>
          </a:ln>
        </p:spPr>
      </p:sp>
      <p:sp>
        <p:nvSpPr>
          <p:cNvPr id="54435" name="矩形 54434"/>
          <p:cNvSpPr/>
          <p:nvPr/>
        </p:nvSpPr>
        <p:spPr>
          <a:xfrm>
            <a:off x="4140200" y="5661025"/>
            <a:ext cx="1584325" cy="792163"/>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pPr algn="ctr"/>
            <a:r>
              <a:rPr lang="en-US" altLang="zh-CN">
                <a:latin typeface="Arial" panose="020B0604020202020204" pitchFamily="34" charset="0"/>
                <a:ea typeface="宋体" panose="02010600030101010101" pitchFamily="2" charset="-122"/>
              </a:rPr>
              <a:t>× C(X)</a:t>
            </a:r>
            <a:endParaRPr lang="en-US" altLang="zh-CN">
              <a:latin typeface="Arial" panose="020B0604020202020204" pitchFamily="34" charset="0"/>
              <a:ea typeface="宋体" panose="02010600030101010101" pitchFamily="2" charset="-122"/>
            </a:endParaRPr>
          </a:p>
        </p:txBody>
      </p:sp>
      <p:sp>
        <p:nvSpPr>
          <p:cNvPr id="54436" name="直接连接符 54435"/>
          <p:cNvSpPr/>
          <p:nvPr/>
        </p:nvSpPr>
        <p:spPr>
          <a:xfrm flipV="1">
            <a:off x="5724525" y="5589588"/>
            <a:ext cx="1368425" cy="503237"/>
          </a:xfrm>
          <a:prstGeom prst="line">
            <a:avLst/>
          </a:prstGeom>
          <a:ln w="38100" cap="flat" cmpd="sng">
            <a:solidFill>
              <a:schemeClr val="tx1"/>
            </a:solidFill>
            <a:prstDash val="solid"/>
            <a:headEnd type="none" w="med" len="med"/>
            <a:tailEnd type="triangle" w="med" len="med"/>
          </a:ln>
        </p:spPr>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55297"/>
          <p:cNvSpPr>
            <a:spLocks noGrp="1"/>
          </p:cNvSpPr>
          <p:nvPr>
            <p:ph type="title"/>
          </p:nvPr>
        </p:nvSpPr>
        <p:spPr/>
        <p:txBody>
          <a:bodyPr anchor="ctr"/>
          <a:p>
            <a:pPr algn="l"/>
            <a:r>
              <a:rPr lang="en-US" altLang="zh-CN" sz="2800" b="1" err="1"/>
              <a:t>2.4  AddRoundKey</a:t>
            </a:r>
            <a:r>
              <a:rPr lang="en-US" altLang="zh-CN" sz="2800" b="1" dirty="0"/>
              <a:t>(</a:t>
            </a:r>
            <a:r>
              <a:rPr lang="zh-CN" altLang="en-US" sz="2800" b="1" dirty="0"/>
              <a:t>轮密钥加</a:t>
            </a:r>
            <a:r>
              <a:rPr lang="en-US" altLang="zh-CN" sz="2800" b="1"/>
              <a:t>)</a:t>
            </a:r>
            <a:endParaRPr lang="en-US" altLang="zh-CN" sz="2800" b="1"/>
          </a:p>
        </p:txBody>
      </p:sp>
      <p:sp>
        <p:nvSpPr>
          <p:cNvPr id="55299" name="文本框 55298"/>
          <p:cNvSpPr txBox="1"/>
          <p:nvPr/>
        </p:nvSpPr>
        <p:spPr>
          <a:xfrm>
            <a:off x="468313" y="1196975"/>
            <a:ext cx="8280400" cy="822325"/>
          </a:xfrm>
          <a:prstGeom prst="rect">
            <a:avLst/>
          </a:prstGeom>
          <a:noFill/>
          <a:ln w="9525">
            <a:noFill/>
          </a:ln>
        </p:spPr>
        <p:txBody>
          <a:bodyPr>
            <a:spAutoFit/>
          </a:bodyPr>
          <a:p>
            <a:pPr>
              <a:spcBef>
                <a:spcPct val="50000"/>
              </a:spcBef>
            </a:pPr>
            <a:r>
              <a:rPr lang="zh-CN" altLang="en-US" sz="2400" dirty="0">
                <a:latin typeface="Arial" panose="020B0604020202020204" pitchFamily="34" charset="0"/>
                <a:ea typeface="宋体" panose="02010600030101010101" pitchFamily="2" charset="-122"/>
              </a:rPr>
              <a:t>将轮密钥与状态按比特异或。轮密钥是通过</a:t>
            </a:r>
            <a:r>
              <a:rPr lang="en-US" altLang="zh-CN" sz="2400" dirty="0">
                <a:latin typeface="Arial" panose="020B0604020202020204" pitchFamily="34" charset="0"/>
                <a:ea typeface="宋体" panose="02010600030101010101" pitchFamily="2" charset="-122"/>
              </a:rPr>
              <a:t>Key  Schedule</a:t>
            </a:r>
            <a:r>
              <a:rPr lang="zh-CN" altLang="en-US" sz="2400" dirty="0">
                <a:latin typeface="Arial" panose="020B0604020202020204" pitchFamily="34" charset="0"/>
                <a:ea typeface="宋体" panose="02010600030101010101" pitchFamily="2" charset="-122"/>
              </a:rPr>
              <a:t>过程从密码密钥中得到的，轮密钥长度等于分组长度。</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6413" name="表格 56412"/>
          <p:cNvGraphicFramePr/>
          <p:nvPr/>
        </p:nvGraphicFramePr>
        <p:xfrm>
          <a:off x="468313" y="260350"/>
          <a:ext cx="2952750" cy="2665413"/>
        </p:xfrm>
        <a:graphic>
          <a:graphicData uri="http://schemas.openxmlformats.org/drawingml/2006/table">
            <a:tbl>
              <a:tblPr/>
              <a:tblGrid>
                <a:gridCol w="739775"/>
                <a:gridCol w="736600"/>
                <a:gridCol w="739775"/>
                <a:gridCol w="736600"/>
              </a:tblGrid>
              <a:tr h="6778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0,0</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0,1</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0,2</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0,3</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6619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1,0</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1,1</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1,2</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1,3</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6619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2,0</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2,1</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2,2</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2,3</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6635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3,0</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3,1</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3,2</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A</a:t>
                      </a:r>
                      <a:r>
                        <a:rPr lang="en-US" altLang="zh-CN" sz="1600" b="1"/>
                        <a:t>3,3</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r>
            </a:tbl>
          </a:graphicData>
        </a:graphic>
      </p:graphicFrame>
      <p:graphicFrame>
        <p:nvGraphicFramePr>
          <p:cNvPr id="56418" name="表格 56417"/>
          <p:cNvGraphicFramePr/>
          <p:nvPr/>
        </p:nvGraphicFramePr>
        <p:xfrm>
          <a:off x="5364163" y="260350"/>
          <a:ext cx="2952750" cy="2663825"/>
        </p:xfrm>
        <a:graphic>
          <a:graphicData uri="http://schemas.openxmlformats.org/drawingml/2006/table">
            <a:tbl>
              <a:tblPr/>
              <a:tblGrid>
                <a:gridCol w="738188"/>
                <a:gridCol w="738187"/>
                <a:gridCol w="738188"/>
                <a:gridCol w="738187"/>
              </a:tblGrid>
              <a:tr h="6778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K</a:t>
                      </a:r>
                      <a:r>
                        <a:rPr lang="en-US" altLang="zh-CN" sz="1600" b="1"/>
                        <a:t>0,0</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K</a:t>
                      </a:r>
                      <a:r>
                        <a:rPr lang="en-US" altLang="zh-CN" sz="1600" b="1"/>
                        <a:t>0,1</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K</a:t>
                      </a:r>
                      <a:r>
                        <a:rPr lang="en-US" altLang="zh-CN" sz="1600" b="1"/>
                        <a:t>0,2</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K</a:t>
                      </a:r>
                      <a:r>
                        <a:rPr lang="en-US" altLang="zh-CN" sz="1600" b="1"/>
                        <a:t>0,3</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6619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K</a:t>
                      </a:r>
                      <a:r>
                        <a:rPr lang="en-US" altLang="zh-CN" sz="1600" b="1"/>
                        <a:t>1,0</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K</a:t>
                      </a:r>
                      <a:r>
                        <a:rPr lang="en-US" altLang="zh-CN" sz="1600" b="1"/>
                        <a:t>1,1</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K</a:t>
                      </a:r>
                      <a:r>
                        <a:rPr lang="en-US" altLang="zh-CN" sz="1600" b="1"/>
                        <a:t>1,2</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K</a:t>
                      </a:r>
                      <a:r>
                        <a:rPr lang="en-US" altLang="zh-CN" sz="1600" b="1"/>
                        <a:t>1,3</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6619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K</a:t>
                      </a:r>
                      <a:r>
                        <a:rPr lang="en-US" altLang="zh-CN" sz="1600" b="1"/>
                        <a:t>2,0</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K</a:t>
                      </a:r>
                      <a:r>
                        <a:rPr lang="en-US" altLang="zh-CN" sz="1600" b="1"/>
                        <a:t>2,1</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K</a:t>
                      </a:r>
                      <a:r>
                        <a:rPr lang="en-US" altLang="zh-CN" sz="1600" b="1"/>
                        <a:t>2,2</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K</a:t>
                      </a:r>
                      <a:r>
                        <a:rPr lang="en-US" altLang="zh-CN" sz="1600" b="1"/>
                        <a:t>2,3</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6619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K</a:t>
                      </a:r>
                      <a:r>
                        <a:rPr lang="en-US" altLang="zh-CN" sz="1600" b="1"/>
                        <a:t>3,0</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K</a:t>
                      </a:r>
                      <a:r>
                        <a:rPr lang="en-US" altLang="zh-CN" sz="1600" b="1"/>
                        <a:t>3,1</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K</a:t>
                      </a:r>
                      <a:r>
                        <a:rPr lang="en-US" altLang="zh-CN" sz="1600" b="1"/>
                        <a:t>3,2</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K</a:t>
                      </a:r>
                      <a:r>
                        <a:rPr lang="en-US" altLang="zh-CN" sz="1600" b="1"/>
                        <a:t>3,3</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9900"/>
                    </a:solidFill>
                  </a:tcPr>
                </a:tc>
              </a:tr>
            </a:tbl>
          </a:graphicData>
        </a:graphic>
      </p:graphicFrame>
      <p:sp>
        <p:nvSpPr>
          <p:cNvPr id="56380" name="椭圆 56379"/>
          <p:cNvSpPr/>
          <p:nvPr/>
        </p:nvSpPr>
        <p:spPr>
          <a:xfrm>
            <a:off x="4211638" y="1341438"/>
            <a:ext cx="431800" cy="431800"/>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pPr algn="ctr"/>
            <a:r>
              <a:rPr lang="zh-CN" altLang="en-US" dirty="0">
                <a:latin typeface="Arial" panose="020B0604020202020204" pitchFamily="34" charset="0"/>
                <a:ea typeface="宋体" panose="02010600030101010101" pitchFamily="2" charset="-122"/>
              </a:rPr>
              <a:t>＋</a:t>
            </a:r>
            <a:endParaRPr lang="zh-CN" altLang="en-US" dirty="0">
              <a:latin typeface="Arial" panose="020B0604020202020204" pitchFamily="34" charset="0"/>
              <a:ea typeface="宋体" panose="02010600030101010101" pitchFamily="2" charset="-122"/>
            </a:endParaRPr>
          </a:p>
        </p:txBody>
      </p:sp>
      <p:sp>
        <p:nvSpPr>
          <p:cNvPr id="56381" name="直接连接符 56380"/>
          <p:cNvSpPr/>
          <p:nvPr/>
        </p:nvSpPr>
        <p:spPr>
          <a:xfrm>
            <a:off x="611188" y="5013325"/>
            <a:ext cx="504825" cy="0"/>
          </a:xfrm>
          <a:prstGeom prst="line">
            <a:avLst/>
          </a:prstGeom>
          <a:ln w="38100" cap="flat" cmpd="sng">
            <a:solidFill>
              <a:schemeClr val="tx1"/>
            </a:solidFill>
            <a:prstDash val="solid"/>
            <a:headEnd type="none" w="med" len="med"/>
            <a:tailEnd type="none" w="med" len="med"/>
          </a:ln>
        </p:spPr>
      </p:sp>
      <p:sp>
        <p:nvSpPr>
          <p:cNvPr id="56382" name="直接连接符 56381"/>
          <p:cNvSpPr/>
          <p:nvPr/>
        </p:nvSpPr>
        <p:spPr>
          <a:xfrm>
            <a:off x="611188" y="5157788"/>
            <a:ext cx="504825" cy="0"/>
          </a:xfrm>
          <a:prstGeom prst="line">
            <a:avLst/>
          </a:prstGeom>
          <a:ln w="38100" cap="flat" cmpd="sng">
            <a:solidFill>
              <a:schemeClr val="tx1"/>
            </a:solidFill>
            <a:prstDash val="solid"/>
            <a:headEnd type="none" w="med" len="med"/>
            <a:tailEnd type="none" w="med" len="med"/>
          </a:ln>
        </p:spPr>
      </p:sp>
      <p:graphicFrame>
        <p:nvGraphicFramePr>
          <p:cNvPr id="56417" name="表格 56416"/>
          <p:cNvGraphicFramePr/>
          <p:nvPr/>
        </p:nvGraphicFramePr>
        <p:xfrm>
          <a:off x="1763713" y="3933825"/>
          <a:ext cx="2952750" cy="2663825"/>
        </p:xfrm>
        <a:graphic>
          <a:graphicData uri="http://schemas.openxmlformats.org/drawingml/2006/table">
            <a:tbl>
              <a:tblPr/>
              <a:tblGrid>
                <a:gridCol w="738188"/>
                <a:gridCol w="738187"/>
                <a:gridCol w="738188"/>
                <a:gridCol w="738187"/>
              </a:tblGrid>
              <a:tr h="6778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B</a:t>
                      </a:r>
                      <a:r>
                        <a:rPr lang="en-US" altLang="zh-CN" sz="1600" b="1"/>
                        <a:t>0,0</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B</a:t>
                      </a:r>
                      <a:r>
                        <a:rPr lang="en-US" altLang="zh-CN" sz="1600" b="1"/>
                        <a:t>0,1</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B</a:t>
                      </a:r>
                      <a:r>
                        <a:rPr lang="en-US" altLang="zh-CN" sz="1600" b="1"/>
                        <a:t>0,2</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B</a:t>
                      </a:r>
                      <a:r>
                        <a:rPr lang="en-US" altLang="zh-CN" sz="1600" b="1"/>
                        <a:t>0,3</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6619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B</a:t>
                      </a:r>
                      <a:r>
                        <a:rPr lang="en-US" altLang="zh-CN" sz="1600" b="1"/>
                        <a:t>1,0</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B</a:t>
                      </a:r>
                      <a:r>
                        <a:rPr lang="en-US" altLang="zh-CN" sz="1600" b="1"/>
                        <a:t>1,1</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B</a:t>
                      </a:r>
                      <a:r>
                        <a:rPr lang="en-US" altLang="zh-CN" sz="1600" b="1"/>
                        <a:t>1,2</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B</a:t>
                      </a:r>
                      <a:r>
                        <a:rPr lang="en-US" altLang="zh-CN" sz="1600" b="1"/>
                        <a:t>1,3</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6619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B</a:t>
                      </a:r>
                      <a:r>
                        <a:rPr lang="en-US" altLang="zh-CN" sz="1600" b="1"/>
                        <a:t>2,0</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B</a:t>
                      </a:r>
                      <a:r>
                        <a:rPr lang="en-US" altLang="zh-CN" sz="1600" b="1"/>
                        <a:t>2,1</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B</a:t>
                      </a:r>
                      <a:r>
                        <a:rPr lang="en-US" altLang="zh-CN" sz="1600" b="1"/>
                        <a:t>2,2</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B</a:t>
                      </a:r>
                      <a:r>
                        <a:rPr lang="en-US" altLang="zh-CN" sz="1600" b="1"/>
                        <a:t>2,3</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6619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B</a:t>
                      </a:r>
                      <a:r>
                        <a:rPr lang="en-US" altLang="zh-CN" sz="1600" b="1"/>
                        <a:t>3,0</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B</a:t>
                      </a:r>
                      <a:r>
                        <a:rPr lang="en-US" altLang="zh-CN" sz="1600" b="1"/>
                        <a:t>3,1</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B</a:t>
                      </a:r>
                      <a:r>
                        <a:rPr lang="en-US" altLang="zh-CN" sz="1600" b="1"/>
                        <a:t>3,2</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B</a:t>
                      </a:r>
                      <a:r>
                        <a:rPr lang="en-US" altLang="zh-CN" sz="1600" b="1"/>
                        <a:t>3,3</a:t>
                      </a:r>
                      <a:endParaRPr lang="zh-CN" altLang="en-US" sz="16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99FF33"/>
                    </a:solidFill>
                  </a:tcPr>
                </a:tc>
              </a:tr>
            </a:tbl>
          </a:graphicData>
        </a:graphic>
      </p:graphicFrame>
      <p:sp>
        <p:nvSpPr>
          <p:cNvPr id="56419" name="文本框 56418"/>
          <p:cNvSpPr txBox="1"/>
          <p:nvPr/>
        </p:nvSpPr>
        <p:spPr>
          <a:xfrm>
            <a:off x="5003800" y="4292600"/>
            <a:ext cx="3959225" cy="519113"/>
          </a:xfrm>
          <a:prstGeom prst="rect">
            <a:avLst/>
          </a:prstGeom>
          <a:noFill/>
          <a:ln w="9525">
            <a:noFill/>
          </a:ln>
        </p:spPr>
        <p:txBody>
          <a:bodyPr>
            <a:spAutoFit/>
          </a:bodyPr>
          <a:p>
            <a:pPr>
              <a:spcBef>
                <a:spcPct val="20000"/>
              </a:spcBef>
            </a:pPr>
            <a:r>
              <a:rPr lang="en-US" altLang="zh-CN" sz="2800">
                <a:latin typeface="Arial" panose="020B0604020202020204" pitchFamily="34" charset="0"/>
                <a:ea typeface="宋体" panose="02010600030101010101" pitchFamily="2" charset="-122"/>
              </a:rPr>
              <a:t>A</a:t>
            </a:r>
            <a:r>
              <a:rPr lang="en-US" altLang="zh-CN" sz="1600">
                <a:latin typeface="Arial" panose="020B0604020202020204" pitchFamily="34" charset="0"/>
                <a:ea typeface="宋体" panose="02010600030101010101" pitchFamily="2" charset="-122"/>
              </a:rPr>
              <a:t>3,3  </a:t>
            </a:r>
            <a:r>
              <a:rPr lang="zh-CN" altLang="en-US" sz="16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K</a:t>
            </a:r>
            <a:r>
              <a:rPr lang="en-US" altLang="zh-CN" sz="1600">
                <a:latin typeface="Arial" panose="020B0604020202020204" pitchFamily="34" charset="0"/>
                <a:ea typeface="宋体" panose="02010600030101010101" pitchFamily="2" charset="-122"/>
              </a:rPr>
              <a:t>3,3  </a:t>
            </a:r>
            <a:r>
              <a:rPr lang="zh-CN" altLang="en-US" sz="16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B</a:t>
            </a:r>
            <a:r>
              <a:rPr lang="en-US" altLang="zh-CN" sz="1600">
                <a:latin typeface="Arial" panose="020B0604020202020204" pitchFamily="34" charset="0"/>
                <a:ea typeface="宋体" panose="02010600030101010101" pitchFamily="2" charset="-122"/>
              </a:rPr>
              <a:t>3,3   </a:t>
            </a:r>
            <a:r>
              <a:rPr lang="en-US" altLang="zh-CN" sz="2400" dirty="0">
                <a:latin typeface="Arial" panose="020B0604020202020204" pitchFamily="34" charset="0"/>
                <a:ea typeface="宋体" panose="02010600030101010101" pitchFamily="2" charset="-122"/>
              </a:rPr>
              <a:t>(mod 2)</a:t>
            </a:r>
            <a:endParaRPr lang="en-US" altLang="zh-CN" sz="2400" dirty="0">
              <a:latin typeface="Arial" panose="020B060402020202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文本框 28673"/>
          <p:cNvSpPr txBox="1"/>
          <p:nvPr/>
        </p:nvSpPr>
        <p:spPr>
          <a:xfrm>
            <a:off x="1908175" y="188913"/>
            <a:ext cx="5616575" cy="731837"/>
          </a:xfrm>
          <a:prstGeom prst="rect">
            <a:avLst/>
          </a:prstGeom>
          <a:noFill/>
          <a:ln w="9525">
            <a:noFill/>
          </a:ln>
        </p:spPr>
        <p:txBody>
          <a:bodyPr>
            <a:spAutoFit/>
          </a:bodyPr>
          <a:p>
            <a:pPr algn="ctr"/>
            <a:r>
              <a:rPr lang="en-US" altLang="zh-CN" sz="2400" err="1">
                <a:solidFill>
                  <a:srgbClr val="6600FF"/>
                </a:solidFill>
                <a:latin typeface="Arial" panose="020B0604020202020204" pitchFamily="34" charset="0"/>
                <a:ea typeface="宋体" panose="02010600030101010101" pitchFamily="2" charset="-122"/>
              </a:rPr>
              <a:t>Fig 7. Rijndael</a:t>
            </a:r>
            <a:r>
              <a:rPr lang="zh-CN" altLang="en-US" sz="2400" dirty="0">
                <a:solidFill>
                  <a:srgbClr val="6600FF"/>
                </a:solidFill>
                <a:latin typeface="Arial" panose="020B0604020202020204" pitchFamily="34" charset="0"/>
                <a:ea typeface="宋体" panose="02010600030101010101" pitchFamily="2" charset="-122"/>
              </a:rPr>
              <a:t>加密及解密的标准结构</a:t>
            </a:r>
            <a:endParaRPr lang="zh-CN" altLang="en-US" sz="2400" dirty="0">
              <a:solidFill>
                <a:srgbClr val="6600FF"/>
              </a:solidFill>
              <a:latin typeface="Arial" panose="020B0604020202020204" pitchFamily="34" charset="0"/>
              <a:ea typeface="宋体" panose="02010600030101010101" pitchFamily="2" charset="-122"/>
            </a:endParaRPr>
          </a:p>
          <a:p>
            <a:pPr algn="ctr"/>
            <a:r>
              <a:rPr lang="en-US" altLang="zh-CN" sz="1800">
                <a:solidFill>
                  <a:srgbClr val="6600FF"/>
                </a:solidFill>
                <a:latin typeface="Arial" panose="020B0604020202020204" pitchFamily="34" charset="0"/>
                <a:ea typeface="宋体" panose="02010600030101010101" pitchFamily="2" charset="-122"/>
              </a:rPr>
              <a:t>Block , Key  Length = 128 bits</a:t>
            </a:r>
            <a:endParaRPr lang="en-US" altLang="zh-CN" sz="1800">
              <a:solidFill>
                <a:srgbClr val="6600FF"/>
              </a:solidFill>
              <a:latin typeface="Arial" panose="020B0604020202020204" pitchFamily="34" charset="0"/>
              <a:ea typeface="宋体" panose="02010600030101010101" pitchFamily="2" charset="-122"/>
            </a:endParaRPr>
          </a:p>
        </p:txBody>
      </p:sp>
      <p:sp>
        <p:nvSpPr>
          <p:cNvPr id="28675" name="矩形 28674"/>
          <p:cNvSpPr/>
          <p:nvPr/>
        </p:nvSpPr>
        <p:spPr>
          <a:xfrm>
            <a:off x="1042988" y="1268413"/>
            <a:ext cx="2520950" cy="431800"/>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pPr algn="ctr"/>
            <a:r>
              <a:rPr lang="en-US" altLang="zh-CN" sz="1800">
                <a:latin typeface="Arial" panose="020B0604020202020204" pitchFamily="34" charset="0"/>
                <a:ea typeface="宋体" panose="02010600030101010101" pitchFamily="2" charset="-122"/>
              </a:rPr>
              <a:t>Plaintext(128 bits)</a:t>
            </a:r>
            <a:endParaRPr lang="en-US" altLang="zh-CN" sz="1800">
              <a:latin typeface="Arial" panose="020B0604020202020204" pitchFamily="34" charset="0"/>
              <a:ea typeface="宋体" panose="02010600030101010101" pitchFamily="2" charset="-122"/>
            </a:endParaRPr>
          </a:p>
        </p:txBody>
      </p:sp>
      <p:sp>
        <p:nvSpPr>
          <p:cNvPr id="28676" name="直接连接符 28675"/>
          <p:cNvSpPr/>
          <p:nvPr/>
        </p:nvSpPr>
        <p:spPr>
          <a:xfrm>
            <a:off x="2268538" y="1700213"/>
            <a:ext cx="0" cy="360362"/>
          </a:xfrm>
          <a:prstGeom prst="line">
            <a:avLst/>
          </a:prstGeom>
          <a:ln w="38100" cap="flat" cmpd="sng">
            <a:solidFill>
              <a:schemeClr val="tx1"/>
            </a:solidFill>
            <a:prstDash val="solid"/>
            <a:headEnd type="none" w="med" len="med"/>
            <a:tailEnd type="triangle" w="med" len="med"/>
          </a:ln>
        </p:spPr>
      </p:sp>
      <p:sp>
        <p:nvSpPr>
          <p:cNvPr id="28677" name="直接连接符 28676"/>
          <p:cNvSpPr/>
          <p:nvPr/>
        </p:nvSpPr>
        <p:spPr>
          <a:xfrm flipH="1">
            <a:off x="2411413" y="2205038"/>
            <a:ext cx="431800" cy="0"/>
          </a:xfrm>
          <a:prstGeom prst="line">
            <a:avLst/>
          </a:prstGeom>
          <a:ln w="38100" cap="flat" cmpd="sng">
            <a:solidFill>
              <a:schemeClr val="tx1"/>
            </a:solidFill>
            <a:prstDash val="solid"/>
            <a:headEnd type="none" w="med" len="med"/>
            <a:tailEnd type="triangle" w="med" len="med"/>
          </a:ln>
        </p:spPr>
      </p:sp>
      <p:sp>
        <p:nvSpPr>
          <p:cNvPr id="28678" name="直接连接符 28677"/>
          <p:cNvSpPr/>
          <p:nvPr/>
        </p:nvSpPr>
        <p:spPr>
          <a:xfrm>
            <a:off x="2268538" y="2349500"/>
            <a:ext cx="0" cy="288925"/>
          </a:xfrm>
          <a:prstGeom prst="line">
            <a:avLst/>
          </a:prstGeom>
          <a:ln w="38100" cap="flat" cmpd="sng">
            <a:solidFill>
              <a:schemeClr val="tx1"/>
            </a:solidFill>
            <a:prstDash val="solid"/>
            <a:headEnd type="none" w="med" len="med"/>
            <a:tailEnd type="triangle" w="med" len="med"/>
          </a:ln>
        </p:spPr>
      </p:sp>
      <p:sp>
        <p:nvSpPr>
          <p:cNvPr id="28679" name="矩形 28678"/>
          <p:cNvSpPr/>
          <p:nvPr/>
        </p:nvSpPr>
        <p:spPr>
          <a:xfrm>
            <a:off x="1042988" y="2636838"/>
            <a:ext cx="2520950" cy="431800"/>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pPr algn="ctr"/>
            <a:r>
              <a:rPr lang="en-US" altLang="zh-CN" sz="1800" err="1">
                <a:latin typeface="Arial" panose="020B0604020202020204" pitchFamily="34" charset="0"/>
                <a:ea typeface="宋体" panose="02010600030101010101" pitchFamily="2" charset="-122"/>
              </a:rPr>
              <a:t>ByteSubstitution</a:t>
            </a:r>
            <a:endParaRPr lang="en-US" altLang="zh-CN" sz="1800" b="0">
              <a:latin typeface="Arial" panose="020B0604020202020204" pitchFamily="34" charset="0"/>
              <a:ea typeface="宋体" panose="02010600030101010101" pitchFamily="2" charset="-122"/>
            </a:endParaRPr>
          </a:p>
        </p:txBody>
      </p:sp>
      <p:sp>
        <p:nvSpPr>
          <p:cNvPr id="28680" name="直接连接符 28679"/>
          <p:cNvSpPr/>
          <p:nvPr/>
        </p:nvSpPr>
        <p:spPr>
          <a:xfrm>
            <a:off x="2268538" y="3860800"/>
            <a:ext cx="0" cy="576263"/>
          </a:xfrm>
          <a:prstGeom prst="line">
            <a:avLst/>
          </a:prstGeom>
          <a:ln w="38100" cap="flat" cmpd="sng">
            <a:solidFill>
              <a:schemeClr val="tx1"/>
            </a:solidFill>
            <a:prstDash val="solid"/>
            <a:headEnd type="none" w="med" len="med"/>
            <a:tailEnd type="triangle" w="med" len="med"/>
          </a:ln>
        </p:spPr>
      </p:sp>
      <p:sp>
        <p:nvSpPr>
          <p:cNvPr id="28681" name="矩形 28680"/>
          <p:cNvSpPr/>
          <p:nvPr/>
        </p:nvSpPr>
        <p:spPr>
          <a:xfrm>
            <a:off x="1116013" y="4437063"/>
            <a:ext cx="2447925" cy="431800"/>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pPr algn="ctr"/>
            <a:r>
              <a:rPr lang="en-US" altLang="zh-CN" sz="1800" err="1">
                <a:latin typeface="Arial" panose="020B0604020202020204" pitchFamily="34" charset="0"/>
                <a:ea typeface="宋体" panose="02010600030101010101" pitchFamily="2" charset="-122"/>
              </a:rPr>
              <a:t>MixColumn</a:t>
            </a:r>
            <a:endParaRPr lang="en-US" altLang="zh-CN" sz="1800" b="0">
              <a:latin typeface="Arial" panose="020B0604020202020204" pitchFamily="34" charset="0"/>
              <a:ea typeface="宋体" panose="02010600030101010101" pitchFamily="2" charset="-122"/>
            </a:endParaRPr>
          </a:p>
        </p:txBody>
      </p:sp>
      <p:sp>
        <p:nvSpPr>
          <p:cNvPr id="28682" name="直接连接符 28681"/>
          <p:cNvSpPr/>
          <p:nvPr/>
        </p:nvSpPr>
        <p:spPr>
          <a:xfrm>
            <a:off x="2268538" y="4868863"/>
            <a:ext cx="0" cy="360362"/>
          </a:xfrm>
          <a:prstGeom prst="line">
            <a:avLst/>
          </a:prstGeom>
          <a:ln w="38100" cap="flat" cmpd="sng">
            <a:solidFill>
              <a:schemeClr val="tx1"/>
            </a:solidFill>
            <a:prstDash val="solid"/>
            <a:headEnd type="none" w="med" len="med"/>
            <a:tailEnd type="triangle" w="med" len="med"/>
          </a:ln>
        </p:spPr>
      </p:sp>
      <p:sp>
        <p:nvSpPr>
          <p:cNvPr id="28683" name="椭圆 28682"/>
          <p:cNvSpPr/>
          <p:nvPr/>
        </p:nvSpPr>
        <p:spPr>
          <a:xfrm>
            <a:off x="2124075" y="5229225"/>
            <a:ext cx="287338" cy="287338"/>
          </a:xfrm>
          <a:prstGeom prst="ellipse">
            <a:avLst/>
          </a:prstGeom>
          <a:solidFill>
            <a:schemeClr val="bg1"/>
          </a:solidFill>
          <a:ln w="38100" cap="flat" cmpd="sng">
            <a:solidFill>
              <a:schemeClr val="tx1"/>
            </a:solidFill>
            <a:prstDash val="solid"/>
            <a:headEnd type="none" w="med" len="med"/>
            <a:tailEnd type="none" w="med" len="med"/>
          </a:ln>
        </p:spPr>
        <p:txBody>
          <a:bodyPr wrap="none" anchor="ctr"/>
          <a:p>
            <a:pPr algn="ctr"/>
            <a:r>
              <a:rPr lang="zh-CN" altLang="en-US"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
        <p:nvSpPr>
          <p:cNvPr id="28684" name="直接连接符 28683"/>
          <p:cNvSpPr/>
          <p:nvPr/>
        </p:nvSpPr>
        <p:spPr>
          <a:xfrm flipH="1">
            <a:off x="2411413" y="5373688"/>
            <a:ext cx="360362" cy="0"/>
          </a:xfrm>
          <a:prstGeom prst="line">
            <a:avLst/>
          </a:prstGeom>
          <a:ln w="38100" cap="flat" cmpd="sng">
            <a:solidFill>
              <a:schemeClr val="tx1"/>
            </a:solidFill>
            <a:prstDash val="solid"/>
            <a:headEnd type="none" w="med" len="med"/>
            <a:tailEnd type="triangle" w="med" len="med"/>
          </a:ln>
        </p:spPr>
      </p:sp>
      <p:sp>
        <p:nvSpPr>
          <p:cNvPr id="28685" name="直接连接符 28684"/>
          <p:cNvSpPr/>
          <p:nvPr/>
        </p:nvSpPr>
        <p:spPr>
          <a:xfrm>
            <a:off x="2268538" y="5516563"/>
            <a:ext cx="0" cy="358775"/>
          </a:xfrm>
          <a:prstGeom prst="line">
            <a:avLst/>
          </a:prstGeom>
          <a:ln w="38100" cap="flat" cmpd="sng">
            <a:solidFill>
              <a:schemeClr val="tx1"/>
            </a:solidFill>
            <a:prstDash val="solid"/>
            <a:headEnd type="none" w="med" len="med"/>
            <a:tailEnd type="triangle" w="med" len="med"/>
          </a:ln>
        </p:spPr>
      </p:sp>
      <p:sp>
        <p:nvSpPr>
          <p:cNvPr id="28686" name="矩形 28685"/>
          <p:cNvSpPr/>
          <p:nvPr/>
        </p:nvSpPr>
        <p:spPr>
          <a:xfrm>
            <a:off x="1116013" y="5876925"/>
            <a:ext cx="2447925" cy="431800"/>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pPr algn="ctr"/>
            <a:r>
              <a:rPr lang="en-US" altLang="zh-CN" sz="1800">
                <a:latin typeface="Arial" panose="020B0604020202020204" pitchFamily="34" charset="0"/>
                <a:ea typeface="宋体" panose="02010600030101010101" pitchFamily="2" charset="-122"/>
              </a:rPr>
              <a:t>Ciphertext(128 bits)</a:t>
            </a:r>
            <a:endParaRPr lang="en-US" altLang="zh-CN" sz="1800" b="0">
              <a:latin typeface="Arial" panose="020B0604020202020204" pitchFamily="34" charset="0"/>
              <a:ea typeface="宋体" panose="02010600030101010101" pitchFamily="2" charset="-122"/>
            </a:endParaRPr>
          </a:p>
        </p:txBody>
      </p:sp>
      <p:sp>
        <p:nvSpPr>
          <p:cNvPr id="28687" name="文本框 28686"/>
          <p:cNvSpPr txBox="1"/>
          <p:nvPr/>
        </p:nvSpPr>
        <p:spPr>
          <a:xfrm>
            <a:off x="2863850" y="1989138"/>
            <a:ext cx="595313" cy="457200"/>
          </a:xfrm>
          <a:prstGeom prst="rect">
            <a:avLst/>
          </a:prstGeom>
          <a:noFill/>
          <a:ln w="9525">
            <a:noFill/>
          </a:ln>
        </p:spPr>
        <p:txBody>
          <a:bodyPr wrap="none" anchor="t">
            <a:spAutoFit/>
          </a:bodyPr>
          <a:p>
            <a:pPr algn="ctr"/>
            <a:r>
              <a:rPr lang="en-US" altLang="zh-CN" sz="1800">
                <a:latin typeface="Arial" panose="020B0604020202020204" pitchFamily="34" charset="0"/>
                <a:ea typeface="宋体" panose="02010600030101010101" pitchFamily="2" charset="-122"/>
              </a:rPr>
              <a:t> </a:t>
            </a:r>
            <a:r>
              <a:rPr lang="en-US" altLang="zh-CN" sz="2400">
                <a:latin typeface="Arial" panose="020B0604020202020204" pitchFamily="34" charset="0"/>
                <a:ea typeface="宋体" panose="02010600030101010101" pitchFamily="2" charset="-122"/>
              </a:rPr>
              <a:t>K</a:t>
            </a:r>
            <a:r>
              <a:rPr lang="en-US" altLang="zh-CN" sz="1800">
                <a:latin typeface="Arial" panose="020B0604020202020204" pitchFamily="34" charset="0"/>
                <a:ea typeface="宋体" panose="02010600030101010101" pitchFamily="2" charset="-122"/>
              </a:rPr>
              <a:t>0</a:t>
            </a:r>
            <a:endParaRPr lang="en-US" altLang="zh-CN" sz="1800">
              <a:latin typeface="Arial" panose="020B0604020202020204" pitchFamily="34" charset="0"/>
              <a:ea typeface="宋体" panose="02010600030101010101" pitchFamily="2" charset="-122"/>
            </a:endParaRPr>
          </a:p>
        </p:txBody>
      </p:sp>
      <p:sp>
        <p:nvSpPr>
          <p:cNvPr id="28688" name="文本框 28687"/>
          <p:cNvSpPr txBox="1"/>
          <p:nvPr/>
        </p:nvSpPr>
        <p:spPr>
          <a:xfrm>
            <a:off x="2771775" y="5157788"/>
            <a:ext cx="438150" cy="396875"/>
          </a:xfrm>
          <a:prstGeom prst="rect">
            <a:avLst/>
          </a:prstGeom>
          <a:noFill/>
          <a:ln w="9525">
            <a:noFill/>
          </a:ln>
        </p:spPr>
        <p:txBody>
          <a:bodyPr wrap="none" anchor="t">
            <a:spAutoFit/>
          </a:bodyPr>
          <a:p>
            <a:pPr algn="ctr"/>
            <a:r>
              <a:rPr lang="en-US" altLang="zh-CN" err="1">
                <a:latin typeface="Arial" panose="020B0604020202020204" pitchFamily="34" charset="0"/>
                <a:ea typeface="宋体" panose="02010600030101010101" pitchFamily="2" charset="-122"/>
              </a:rPr>
              <a:t>Ki</a:t>
            </a:r>
            <a:endParaRPr lang="en-US" altLang="zh-CN">
              <a:latin typeface="Arial" panose="020B0604020202020204" pitchFamily="34" charset="0"/>
              <a:ea typeface="宋体" panose="02010600030101010101" pitchFamily="2" charset="-122"/>
            </a:endParaRPr>
          </a:p>
        </p:txBody>
      </p:sp>
      <p:sp>
        <p:nvSpPr>
          <p:cNvPr id="28689" name="直接连接符 28688"/>
          <p:cNvSpPr/>
          <p:nvPr/>
        </p:nvSpPr>
        <p:spPr>
          <a:xfrm flipH="1">
            <a:off x="539750" y="4149725"/>
            <a:ext cx="1728788" cy="0"/>
          </a:xfrm>
          <a:prstGeom prst="line">
            <a:avLst/>
          </a:prstGeom>
          <a:ln w="38100" cap="flat" cmpd="sng">
            <a:solidFill>
              <a:schemeClr val="tx1"/>
            </a:solidFill>
            <a:prstDash val="solid"/>
            <a:headEnd type="none" w="med" len="med"/>
            <a:tailEnd type="none" w="med" len="med"/>
          </a:ln>
        </p:spPr>
      </p:sp>
      <p:sp>
        <p:nvSpPr>
          <p:cNvPr id="28690" name="直接连接符 28689"/>
          <p:cNvSpPr/>
          <p:nvPr/>
        </p:nvSpPr>
        <p:spPr>
          <a:xfrm>
            <a:off x="539750" y="4149725"/>
            <a:ext cx="0" cy="1223963"/>
          </a:xfrm>
          <a:prstGeom prst="line">
            <a:avLst/>
          </a:prstGeom>
          <a:ln w="38100" cap="flat" cmpd="sng">
            <a:solidFill>
              <a:schemeClr val="tx1"/>
            </a:solidFill>
            <a:prstDash val="solid"/>
            <a:headEnd type="none" w="med" len="med"/>
            <a:tailEnd type="none" w="med" len="med"/>
          </a:ln>
        </p:spPr>
      </p:sp>
      <p:sp>
        <p:nvSpPr>
          <p:cNvPr id="28691" name="直接连接符 28690"/>
          <p:cNvSpPr/>
          <p:nvPr/>
        </p:nvSpPr>
        <p:spPr>
          <a:xfrm>
            <a:off x="539750" y="5373688"/>
            <a:ext cx="1584325" cy="0"/>
          </a:xfrm>
          <a:prstGeom prst="line">
            <a:avLst/>
          </a:prstGeom>
          <a:ln w="38100" cap="flat" cmpd="sng">
            <a:solidFill>
              <a:schemeClr val="tx1"/>
            </a:solidFill>
            <a:prstDash val="solid"/>
            <a:headEnd type="none" w="med" len="med"/>
            <a:tailEnd type="triangle" w="med" len="med"/>
          </a:ln>
        </p:spPr>
      </p:sp>
      <p:sp>
        <p:nvSpPr>
          <p:cNvPr id="28692" name="文本框 28691"/>
          <p:cNvSpPr txBox="1"/>
          <p:nvPr/>
        </p:nvSpPr>
        <p:spPr>
          <a:xfrm>
            <a:off x="0" y="5445125"/>
            <a:ext cx="1116013" cy="396875"/>
          </a:xfrm>
          <a:prstGeom prst="rect">
            <a:avLst/>
          </a:prstGeom>
          <a:noFill/>
          <a:ln w="9525">
            <a:noFill/>
          </a:ln>
        </p:spPr>
        <p:txBody>
          <a:bodyPr>
            <a:spAutoFit/>
          </a:bodyPr>
          <a:p>
            <a:pPr algn="ctr">
              <a:spcBef>
                <a:spcPct val="50000"/>
              </a:spcBef>
            </a:pPr>
            <a:r>
              <a:rPr lang="en-US" altLang="zh-CN">
                <a:latin typeface="Arial" panose="020B0604020202020204" pitchFamily="34" charset="0"/>
                <a:ea typeface="宋体" panose="02010600030101010101" pitchFamily="2" charset="-122"/>
              </a:rPr>
              <a:t>i=10</a:t>
            </a:r>
            <a:endParaRPr lang="en-US" altLang="zh-CN">
              <a:latin typeface="Arial" panose="020B0604020202020204" pitchFamily="34" charset="0"/>
              <a:ea typeface="宋体" panose="02010600030101010101" pitchFamily="2" charset="-122"/>
            </a:endParaRPr>
          </a:p>
        </p:txBody>
      </p:sp>
      <p:sp>
        <p:nvSpPr>
          <p:cNvPr id="28693" name="矩形 28692"/>
          <p:cNvSpPr/>
          <p:nvPr/>
        </p:nvSpPr>
        <p:spPr>
          <a:xfrm>
            <a:off x="1042988" y="3429000"/>
            <a:ext cx="2520950" cy="431800"/>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pPr algn="ctr"/>
            <a:r>
              <a:rPr lang="en-US" altLang="zh-CN" sz="1800" err="1">
                <a:latin typeface="Arial" panose="020B0604020202020204" pitchFamily="34" charset="0"/>
                <a:ea typeface="宋体" panose="02010600030101010101" pitchFamily="2" charset="-122"/>
              </a:rPr>
              <a:t>ByteRotation</a:t>
            </a:r>
            <a:endParaRPr lang="en-US" altLang="zh-CN" sz="1800" err="1">
              <a:latin typeface="Arial" panose="020B0604020202020204" pitchFamily="34" charset="0"/>
              <a:ea typeface="宋体" panose="02010600030101010101" pitchFamily="2" charset="-122"/>
            </a:endParaRPr>
          </a:p>
        </p:txBody>
      </p:sp>
      <p:sp>
        <p:nvSpPr>
          <p:cNvPr id="28694" name="直接连接符 28693"/>
          <p:cNvSpPr/>
          <p:nvPr/>
        </p:nvSpPr>
        <p:spPr>
          <a:xfrm>
            <a:off x="2268538" y="3068638"/>
            <a:ext cx="0" cy="360362"/>
          </a:xfrm>
          <a:prstGeom prst="line">
            <a:avLst/>
          </a:prstGeom>
          <a:ln w="38100" cap="flat" cmpd="sng">
            <a:solidFill>
              <a:schemeClr val="tx1"/>
            </a:solidFill>
            <a:prstDash val="solid"/>
            <a:headEnd type="none" w="med" len="med"/>
            <a:tailEnd type="triangle" w="med" len="med"/>
          </a:ln>
        </p:spPr>
      </p:sp>
      <p:sp>
        <p:nvSpPr>
          <p:cNvPr id="28695" name="右大括号 28694"/>
          <p:cNvSpPr/>
          <p:nvPr/>
        </p:nvSpPr>
        <p:spPr>
          <a:xfrm>
            <a:off x="3779838" y="2708275"/>
            <a:ext cx="215900" cy="2736850"/>
          </a:xfrm>
          <a:prstGeom prst="rightBrace">
            <a:avLst>
              <a:gd name="adj1" fmla="val 105637"/>
              <a:gd name="adj2" fmla="val 50000"/>
            </a:avLst>
          </a:prstGeom>
          <a:noFill/>
          <a:ln w="38100" cap="flat" cmpd="sng">
            <a:solidFill>
              <a:schemeClr val="tx1"/>
            </a:solidFill>
            <a:prstDash val="solid"/>
            <a:headEnd type="none" w="med" len="med"/>
            <a:tailEnd type="none" w="med" len="med"/>
          </a:ln>
        </p:spPr>
        <p:txBody>
          <a:bodyPr/>
          <a:p>
            <a:endParaRPr lang="zh-CN" altLang="en-US"/>
          </a:p>
        </p:txBody>
      </p:sp>
      <p:sp>
        <p:nvSpPr>
          <p:cNvPr id="28696" name="文本框 28695"/>
          <p:cNvSpPr txBox="1"/>
          <p:nvPr/>
        </p:nvSpPr>
        <p:spPr>
          <a:xfrm>
            <a:off x="4140200" y="3213100"/>
            <a:ext cx="488950" cy="2016125"/>
          </a:xfrm>
          <a:prstGeom prst="rect">
            <a:avLst/>
          </a:prstGeom>
          <a:noFill/>
          <a:ln w="9525">
            <a:noFill/>
          </a:ln>
        </p:spPr>
        <p:txBody>
          <a:bodyPr vert="eaVert">
            <a:spAutoFit/>
          </a:bodyPr>
          <a:p>
            <a:pPr algn="ctr">
              <a:spcBef>
                <a:spcPct val="50000"/>
              </a:spcBef>
            </a:pPr>
            <a:r>
              <a:rPr lang="en-US" altLang="zh-CN">
                <a:latin typeface="Arial" panose="020B0604020202020204" pitchFamily="34" charset="0"/>
                <a:ea typeface="宋体" panose="02010600030101010101" pitchFamily="2" charset="-122"/>
              </a:rPr>
              <a:t>for  i=1  to  10</a:t>
            </a:r>
            <a:endParaRPr lang="en-US" altLang="zh-CN">
              <a:latin typeface="Arial" panose="020B0604020202020204" pitchFamily="34" charset="0"/>
              <a:ea typeface="宋体" panose="02010600030101010101" pitchFamily="2" charset="-122"/>
            </a:endParaRPr>
          </a:p>
        </p:txBody>
      </p:sp>
      <p:sp>
        <p:nvSpPr>
          <p:cNvPr id="28697" name="矩形 28696"/>
          <p:cNvSpPr/>
          <p:nvPr/>
        </p:nvSpPr>
        <p:spPr>
          <a:xfrm>
            <a:off x="5364163" y="1268413"/>
            <a:ext cx="2520950" cy="431800"/>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pPr algn="ctr"/>
            <a:r>
              <a:rPr lang="en-US" altLang="zh-CN" sz="1800">
                <a:latin typeface="Arial" panose="020B0604020202020204" pitchFamily="34" charset="0"/>
                <a:ea typeface="宋体" panose="02010600030101010101" pitchFamily="2" charset="-122"/>
              </a:rPr>
              <a:t>Ciphertext(128 bits)</a:t>
            </a:r>
            <a:endParaRPr lang="en-US" altLang="zh-CN">
              <a:latin typeface="Arial" panose="020B0604020202020204" pitchFamily="34" charset="0"/>
              <a:ea typeface="宋体" panose="02010600030101010101" pitchFamily="2" charset="-122"/>
            </a:endParaRPr>
          </a:p>
        </p:txBody>
      </p:sp>
      <p:sp>
        <p:nvSpPr>
          <p:cNvPr id="28698" name="直接连接符 28697"/>
          <p:cNvSpPr/>
          <p:nvPr/>
        </p:nvSpPr>
        <p:spPr>
          <a:xfrm>
            <a:off x="6589713" y="1700213"/>
            <a:ext cx="0" cy="360362"/>
          </a:xfrm>
          <a:prstGeom prst="line">
            <a:avLst/>
          </a:prstGeom>
          <a:ln w="38100" cap="flat" cmpd="sng">
            <a:solidFill>
              <a:schemeClr val="tx1"/>
            </a:solidFill>
            <a:prstDash val="solid"/>
            <a:headEnd type="none" w="med" len="med"/>
            <a:tailEnd type="triangle" w="med" len="med"/>
          </a:ln>
        </p:spPr>
      </p:sp>
      <p:sp>
        <p:nvSpPr>
          <p:cNvPr id="28699" name="直接连接符 28698"/>
          <p:cNvSpPr/>
          <p:nvPr/>
        </p:nvSpPr>
        <p:spPr>
          <a:xfrm flipH="1">
            <a:off x="6732588" y="2205038"/>
            <a:ext cx="431800" cy="0"/>
          </a:xfrm>
          <a:prstGeom prst="line">
            <a:avLst/>
          </a:prstGeom>
          <a:ln w="38100" cap="flat" cmpd="sng">
            <a:solidFill>
              <a:schemeClr val="tx1"/>
            </a:solidFill>
            <a:prstDash val="solid"/>
            <a:headEnd type="none" w="med" len="med"/>
            <a:tailEnd type="triangle" w="med" len="med"/>
          </a:ln>
        </p:spPr>
      </p:sp>
      <p:sp>
        <p:nvSpPr>
          <p:cNvPr id="28700" name="直接连接符 28699"/>
          <p:cNvSpPr/>
          <p:nvPr/>
        </p:nvSpPr>
        <p:spPr>
          <a:xfrm>
            <a:off x="6589713" y="2349500"/>
            <a:ext cx="0" cy="288925"/>
          </a:xfrm>
          <a:prstGeom prst="line">
            <a:avLst/>
          </a:prstGeom>
          <a:ln w="38100" cap="flat" cmpd="sng">
            <a:solidFill>
              <a:schemeClr val="tx1"/>
            </a:solidFill>
            <a:prstDash val="solid"/>
            <a:headEnd type="none" w="med" len="med"/>
            <a:tailEnd type="triangle" w="med" len="med"/>
          </a:ln>
        </p:spPr>
      </p:sp>
      <p:sp>
        <p:nvSpPr>
          <p:cNvPr id="28701" name="文本框 28700"/>
          <p:cNvSpPr txBox="1"/>
          <p:nvPr/>
        </p:nvSpPr>
        <p:spPr>
          <a:xfrm>
            <a:off x="7123113" y="1989138"/>
            <a:ext cx="722312" cy="457200"/>
          </a:xfrm>
          <a:prstGeom prst="rect">
            <a:avLst/>
          </a:prstGeom>
          <a:noFill/>
          <a:ln w="9525">
            <a:noFill/>
          </a:ln>
        </p:spPr>
        <p:txBody>
          <a:bodyPr wrap="none" anchor="t">
            <a:spAutoFit/>
          </a:bodyPr>
          <a:p>
            <a:pPr algn="ctr"/>
            <a:r>
              <a:rPr lang="en-US" altLang="zh-CN" sz="1800">
                <a:latin typeface="Arial" panose="020B0604020202020204" pitchFamily="34" charset="0"/>
                <a:ea typeface="宋体" panose="02010600030101010101" pitchFamily="2" charset="-122"/>
              </a:rPr>
              <a:t> </a:t>
            </a:r>
            <a:r>
              <a:rPr lang="en-US" altLang="zh-CN" sz="2400">
                <a:latin typeface="Arial" panose="020B0604020202020204" pitchFamily="34" charset="0"/>
                <a:ea typeface="宋体" panose="02010600030101010101" pitchFamily="2" charset="-122"/>
              </a:rPr>
              <a:t>K</a:t>
            </a:r>
            <a:r>
              <a:rPr lang="en-US" altLang="zh-CN" sz="1800">
                <a:latin typeface="Arial" panose="020B0604020202020204" pitchFamily="34" charset="0"/>
                <a:ea typeface="宋体" panose="02010600030101010101" pitchFamily="2" charset="-122"/>
              </a:rPr>
              <a:t>10</a:t>
            </a:r>
            <a:endParaRPr lang="en-US" altLang="zh-CN" sz="1800">
              <a:latin typeface="Arial" panose="020B0604020202020204" pitchFamily="34" charset="0"/>
              <a:ea typeface="宋体" panose="02010600030101010101" pitchFamily="2" charset="-122"/>
            </a:endParaRPr>
          </a:p>
        </p:txBody>
      </p:sp>
      <p:sp>
        <p:nvSpPr>
          <p:cNvPr id="28702" name="矩形 28701"/>
          <p:cNvSpPr/>
          <p:nvPr/>
        </p:nvSpPr>
        <p:spPr>
          <a:xfrm>
            <a:off x="5364163" y="2636838"/>
            <a:ext cx="2520950" cy="431800"/>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pPr algn="ctr"/>
            <a:r>
              <a:rPr lang="en-US" altLang="zh-CN" sz="1800" err="1">
                <a:latin typeface="Arial" panose="020B0604020202020204" pitchFamily="34" charset="0"/>
                <a:ea typeface="宋体" panose="02010600030101010101" pitchFamily="2" charset="-122"/>
              </a:rPr>
              <a:t>InvMixCoumn</a:t>
            </a:r>
            <a:endParaRPr lang="en-US" altLang="zh-CN" sz="1800">
              <a:latin typeface="Arial" panose="020B0604020202020204" pitchFamily="34" charset="0"/>
              <a:ea typeface="宋体" panose="02010600030101010101" pitchFamily="2" charset="-122"/>
            </a:endParaRPr>
          </a:p>
        </p:txBody>
      </p:sp>
      <p:sp>
        <p:nvSpPr>
          <p:cNvPr id="28703" name="矩形 28702"/>
          <p:cNvSpPr/>
          <p:nvPr/>
        </p:nvSpPr>
        <p:spPr>
          <a:xfrm>
            <a:off x="5364163" y="3573463"/>
            <a:ext cx="2520950" cy="431800"/>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pPr algn="ctr"/>
            <a:r>
              <a:rPr lang="en-US" altLang="zh-CN" sz="1800" err="1">
                <a:latin typeface="Arial" panose="020B0604020202020204" pitchFamily="34" charset="0"/>
                <a:ea typeface="宋体" panose="02010600030101010101" pitchFamily="2" charset="-122"/>
              </a:rPr>
              <a:t>InvByteRotation</a:t>
            </a:r>
            <a:endParaRPr lang="en-US" altLang="zh-CN">
              <a:latin typeface="Arial" panose="020B0604020202020204" pitchFamily="34" charset="0"/>
              <a:ea typeface="宋体" panose="02010600030101010101" pitchFamily="2" charset="-122"/>
            </a:endParaRPr>
          </a:p>
        </p:txBody>
      </p:sp>
      <p:sp>
        <p:nvSpPr>
          <p:cNvPr id="28704" name="矩形 28703"/>
          <p:cNvSpPr/>
          <p:nvPr/>
        </p:nvSpPr>
        <p:spPr>
          <a:xfrm>
            <a:off x="5364163" y="4508500"/>
            <a:ext cx="2520950" cy="431800"/>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pPr algn="ctr"/>
            <a:r>
              <a:rPr lang="en-US" altLang="zh-CN" sz="1800" err="1">
                <a:latin typeface="Arial" panose="020B0604020202020204" pitchFamily="34" charset="0"/>
                <a:ea typeface="宋体" panose="02010600030101010101" pitchFamily="2" charset="-122"/>
              </a:rPr>
              <a:t>InvByteSubstitution</a:t>
            </a:r>
            <a:endParaRPr lang="en-US" altLang="zh-CN">
              <a:latin typeface="Arial" panose="020B0604020202020204" pitchFamily="34" charset="0"/>
              <a:ea typeface="宋体" panose="02010600030101010101" pitchFamily="2" charset="-122"/>
            </a:endParaRPr>
          </a:p>
        </p:txBody>
      </p:sp>
      <p:sp>
        <p:nvSpPr>
          <p:cNvPr id="28705" name="椭圆 28704"/>
          <p:cNvSpPr/>
          <p:nvPr/>
        </p:nvSpPr>
        <p:spPr>
          <a:xfrm>
            <a:off x="2124075" y="2060575"/>
            <a:ext cx="287338" cy="287338"/>
          </a:xfrm>
          <a:prstGeom prst="ellipse">
            <a:avLst/>
          </a:prstGeom>
          <a:solidFill>
            <a:schemeClr val="bg1"/>
          </a:solidFill>
          <a:ln w="38100" cap="flat" cmpd="sng">
            <a:solidFill>
              <a:schemeClr val="tx1"/>
            </a:solidFill>
            <a:prstDash val="solid"/>
            <a:headEnd type="none" w="med" len="med"/>
            <a:tailEnd type="none" w="med" len="med"/>
          </a:ln>
        </p:spPr>
        <p:txBody>
          <a:bodyPr wrap="none" anchor="ctr"/>
          <a:p>
            <a:pPr algn="ctr"/>
            <a:r>
              <a:rPr lang="zh-CN" altLang="en-US" sz="1800" dirty="0">
                <a:latin typeface="Arial" panose="020B0604020202020204" pitchFamily="34" charset="0"/>
                <a:ea typeface="宋体" panose="02010600030101010101" pitchFamily="2" charset="-122"/>
              </a:rPr>
              <a:t>＋</a:t>
            </a:r>
            <a:endParaRPr lang="zh-CN" altLang="en-US" dirty="0">
              <a:latin typeface="Arial" panose="020B0604020202020204" pitchFamily="34" charset="0"/>
              <a:ea typeface="宋体" panose="02010600030101010101" pitchFamily="2" charset="-122"/>
            </a:endParaRPr>
          </a:p>
        </p:txBody>
      </p:sp>
      <p:sp>
        <p:nvSpPr>
          <p:cNvPr id="28706" name="椭圆 28705"/>
          <p:cNvSpPr/>
          <p:nvPr/>
        </p:nvSpPr>
        <p:spPr>
          <a:xfrm>
            <a:off x="6443663" y="2060575"/>
            <a:ext cx="287337" cy="287338"/>
          </a:xfrm>
          <a:prstGeom prst="ellipse">
            <a:avLst/>
          </a:prstGeom>
          <a:solidFill>
            <a:schemeClr val="bg1"/>
          </a:solidFill>
          <a:ln w="38100" cap="flat" cmpd="sng">
            <a:solidFill>
              <a:schemeClr val="tx1"/>
            </a:solidFill>
            <a:prstDash val="solid"/>
            <a:headEnd type="none" w="med" len="med"/>
            <a:tailEnd type="none" w="med" len="med"/>
          </a:ln>
        </p:spPr>
        <p:txBody>
          <a:bodyPr wrap="none" anchor="ctr"/>
          <a:p>
            <a:pPr algn="ctr"/>
            <a:r>
              <a:rPr lang="zh-CN" altLang="en-US" sz="1800" dirty="0">
                <a:latin typeface="Arial" panose="020B0604020202020204" pitchFamily="34" charset="0"/>
                <a:ea typeface="宋体" panose="02010600030101010101" pitchFamily="2" charset="-122"/>
              </a:rPr>
              <a:t>＋</a:t>
            </a:r>
            <a:endParaRPr lang="zh-CN" altLang="en-US" dirty="0">
              <a:latin typeface="Arial" panose="020B0604020202020204" pitchFamily="34" charset="0"/>
              <a:ea typeface="宋体" panose="02010600030101010101" pitchFamily="2" charset="-122"/>
            </a:endParaRPr>
          </a:p>
        </p:txBody>
      </p:sp>
      <p:sp>
        <p:nvSpPr>
          <p:cNvPr id="28707" name="直接连接符 28706"/>
          <p:cNvSpPr/>
          <p:nvPr/>
        </p:nvSpPr>
        <p:spPr>
          <a:xfrm>
            <a:off x="6588125" y="4941888"/>
            <a:ext cx="0" cy="360362"/>
          </a:xfrm>
          <a:prstGeom prst="line">
            <a:avLst/>
          </a:prstGeom>
          <a:ln w="38100" cap="flat" cmpd="sng">
            <a:solidFill>
              <a:schemeClr val="tx1"/>
            </a:solidFill>
            <a:prstDash val="solid"/>
            <a:headEnd type="none" w="med" len="med"/>
            <a:tailEnd type="triangle" w="med" len="med"/>
          </a:ln>
        </p:spPr>
      </p:sp>
      <p:sp>
        <p:nvSpPr>
          <p:cNvPr id="28708" name="直接连接符 28707"/>
          <p:cNvSpPr/>
          <p:nvPr/>
        </p:nvSpPr>
        <p:spPr>
          <a:xfrm flipH="1">
            <a:off x="6732588" y="5445125"/>
            <a:ext cx="431800" cy="0"/>
          </a:xfrm>
          <a:prstGeom prst="line">
            <a:avLst/>
          </a:prstGeom>
          <a:ln w="38100" cap="flat" cmpd="sng">
            <a:solidFill>
              <a:schemeClr val="tx1"/>
            </a:solidFill>
            <a:prstDash val="solid"/>
            <a:headEnd type="none" w="med" len="med"/>
            <a:tailEnd type="triangle" w="med" len="med"/>
          </a:ln>
        </p:spPr>
      </p:sp>
      <p:sp>
        <p:nvSpPr>
          <p:cNvPr id="28709" name="直接连接符 28708"/>
          <p:cNvSpPr/>
          <p:nvPr/>
        </p:nvSpPr>
        <p:spPr>
          <a:xfrm>
            <a:off x="6588125" y="5589588"/>
            <a:ext cx="0" cy="288925"/>
          </a:xfrm>
          <a:prstGeom prst="line">
            <a:avLst/>
          </a:prstGeom>
          <a:ln w="38100" cap="flat" cmpd="sng">
            <a:solidFill>
              <a:schemeClr val="tx1"/>
            </a:solidFill>
            <a:prstDash val="solid"/>
            <a:headEnd type="none" w="med" len="med"/>
            <a:tailEnd type="triangle" w="med" len="med"/>
          </a:ln>
        </p:spPr>
      </p:sp>
      <p:sp>
        <p:nvSpPr>
          <p:cNvPr id="28710" name="文本框 28709"/>
          <p:cNvSpPr txBox="1"/>
          <p:nvPr/>
        </p:nvSpPr>
        <p:spPr>
          <a:xfrm>
            <a:off x="7164388" y="5229225"/>
            <a:ext cx="531812" cy="457200"/>
          </a:xfrm>
          <a:prstGeom prst="rect">
            <a:avLst/>
          </a:prstGeom>
          <a:noFill/>
          <a:ln w="9525">
            <a:noFill/>
          </a:ln>
        </p:spPr>
        <p:txBody>
          <a:bodyPr wrap="none" anchor="t">
            <a:spAutoFit/>
          </a:bodyPr>
          <a:p>
            <a:pPr algn="ctr"/>
            <a:r>
              <a:rPr lang="en-US" altLang="zh-CN" sz="1800">
                <a:latin typeface="Arial" panose="020B0604020202020204" pitchFamily="34" charset="0"/>
                <a:ea typeface="宋体" panose="02010600030101010101" pitchFamily="2" charset="-122"/>
              </a:rPr>
              <a:t> </a:t>
            </a:r>
            <a:r>
              <a:rPr lang="en-US" altLang="zh-CN" sz="2400" err="1">
                <a:latin typeface="Arial" panose="020B0604020202020204" pitchFamily="34" charset="0"/>
                <a:ea typeface="宋体" panose="02010600030101010101" pitchFamily="2" charset="-122"/>
              </a:rPr>
              <a:t>K</a:t>
            </a:r>
            <a:r>
              <a:rPr lang="en-US" altLang="zh-CN" sz="1800" err="1">
                <a:latin typeface="Arial" panose="020B0604020202020204" pitchFamily="34" charset="0"/>
                <a:ea typeface="宋体" panose="02010600030101010101" pitchFamily="2" charset="-122"/>
              </a:rPr>
              <a:t>i</a:t>
            </a:r>
            <a:endParaRPr lang="en-US" altLang="zh-CN">
              <a:latin typeface="Arial" panose="020B0604020202020204" pitchFamily="34" charset="0"/>
              <a:ea typeface="宋体" panose="02010600030101010101" pitchFamily="2" charset="-122"/>
            </a:endParaRPr>
          </a:p>
        </p:txBody>
      </p:sp>
      <p:sp>
        <p:nvSpPr>
          <p:cNvPr id="28711" name="椭圆 28710"/>
          <p:cNvSpPr/>
          <p:nvPr/>
        </p:nvSpPr>
        <p:spPr>
          <a:xfrm>
            <a:off x="6443663" y="5300663"/>
            <a:ext cx="287337" cy="287337"/>
          </a:xfrm>
          <a:prstGeom prst="ellipse">
            <a:avLst/>
          </a:prstGeom>
          <a:solidFill>
            <a:schemeClr val="bg1"/>
          </a:solidFill>
          <a:ln w="38100" cap="flat" cmpd="sng">
            <a:solidFill>
              <a:schemeClr val="tx1"/>
            </a:solidFill>
            <a:prstDash val="solid"/>
            <a:headEnd type="none" w="med" len="med"/>
            <a:tailEnd type="none" w="med" len="med"/>
          </a:ln>
        </p:spPr>
        <p:txBody>
          <a:bodyPr wrap="none" anchor="ctr"/>
          <a:p>
            <a:pPr algn="ctr"/>
            <a:r>
              <a:rPr lang="zh-CN" altLang="en-US" sz="1800" dirty="0">
                <a:latin typeface="Arial" panose="020B0604020202020204" pitchFamily="34" charset="0"/>
                <a:ea typeface="宋体" panose="02010600030101010101" pitchFamily="2" charset="-122"/>
              </a:rPr>
              <a:t>＋</a:t>
            </a:r>
            <a:endParaRPr lang="zh-CN" altLang="en-US" dirty="0">
              <a:latin typeface="Arial" panose="020B0604020202020204" pitchFamily="34" charset="0"/>
              <a:ea typeface="宋体" panose="02010600030101010101" pitchFamily="2" charset="-122"/>
            </a:endParaRPr>
          </a:p>
        </p:txBody>
      </p:sp>
      <p:sp>
        <p:nvSpPr>
          <p:cNvPr id="28712" name="矩形 28711"/>
          <p:cNvSpPr/>
          <p:nvPr/>
        </p:nvSpPr>
        <p:spPr>
          <a:xfrm>
            <a:off x="5364163" y="5876925"/>
            <a:ext cx="2520950" cy="431800"/>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pPr algn="ctr"/>
            <a:r>
              <a:rPr lang="en-US" altLang="zh-CN" sz="1800">
                <a:latin typeface="Arial" panose="020B0604020202020204" pitchFamily="34" charset="0"/>
                <a:ea typeface="宋体" panose="02010600030101010101" pitchFamily="2" charset="-122"/>
              </a:rPr>
              <a:t>Plaintext(128 bits)</a:t>
            </a:r>
            <a:endParaRPr lang="en-US" altLang="zh-CN">
              <a:latin typeface="Arial" panose="020B0604020202020204" pitchFamily="34" charset="0"/>
              <a:ea typeface="宋体" panose="02010600030101010101" pitchFamily="2" charset="-122"/>
            </a:endParaRPr>
          </a:p>
        </p:txBody>
      </p:sp>
      <p:sp>
        <p:nvSpPr>
          <p:cNvPr id="28713" name="直接连接符 28712"/>
          <p:cNvSpPr/>
          <p:nvPr/>
        </p:nvSpPr>
        <p:spPr>
          <a:xfrm>
            <a:off x="6588125" y="3068638"/>
            <a:ext cx="0" cy="504825"/>
          </a:xfrm>
          <a:prstGeom prst="line">
            <a:avLst/>
          </a:prstGeom>
          <a:ln w="38100" cap="flat" cmpd="sng">
            <a:solidFill>
              <a:schemeClr val="tx1"/>
            </a:solidFill>
            <a:prstDash val="solid"/>
            <a:headEnd type="none" w="med" len="med"/>
            <a:tailEnd type="triangle" w="med" len="med"/>
          </a:ln>
        </p:spPr>
      </p:sp>
      <p:sp>
        <p:nvSpPr>
          <p:cNvPr id="28714" name="直接连接符 28713"/>
          <p:cNvSpPr/>
          <p:nvPr/>
        </p:nvSpPr>
        <p:spPr>
          <a:xfrm>
            <a:off x="6588125" y="4005263"/>
            <a:ext cx="0" cy="503237"/>
          </a:xfrm>
          <a:prstGeom prst="line">
            <a:avLst/>
          </a:prstGeom>
          <a:ln w="38100" cap="flat" cmpd="sng">
            <a:solidFill>
              <a:schemeClr val="tx1"/>
            </a:solidFill>
            <a:prstDash val="solid"/>
            <a:headEnd type="none" w="med" len="med"/>
            <a:tailEnd type="triangle" w="med" len="med"/>
          </a:ln>
        </p:spPr>
      </p:sp>
      <p:sp>
        <p:nvSpPr>
          <p:cNvPr id="28715" name="直接连接符 28714"/>
          <p:cNvSpPr/>
          <p:nvPr/>
        </p:nvSpPr>
        <p:spPr>
          <a:xfrm flipH="1">
            <a:off x="4932363" y="2420938"/>
            <a:ext cx="1655762" cy="0"/>
          </a:xfrm>
          <a:prstGeom prst="line">
            <a:avLst/>
          </a:prstGeom>
          <a:ln w="38100" cap="flat" cmpd="sng">
            <a:solidFill>
              <a:schemeClr val="tx1"/>
            </a:solidFill>
            <a:prstDash val="solid"/>
            <a:headEnd type="none" w="med" len="med"/>
            <a:tailEnd type="none" w="med" len="med"/>
          </a:ln>
        </p:spPr>
      </p:sp>
      <p:sp>
        <p:nvSpPr>
          <p:cNvPr id="28716" name="直接连接符 28715"/>
          <p:cNvSpPr/>
          <p:nvPr/>
        </p:nvSpPr>
        <p:spPr>
          <a:xfrm>
            <a:off x="4932363" y="2420938"/>
            <a:ext cx="0" cy="936625"/>
          </a:xfrm>
          <a:prstGeom prst="line">
            <a:avLst/>
          </a:prstGeom>
          <a:ln w="38100" cap="flat" cmpd="sng">
            <a:solidFill>
              <a:schemeClr val="tx1"/>
            </a:solidFill>
            <a:prstDash val="solid"/>
            <a:headEnd type="none" w="med" len="med"/>
            <a:tailEnd type="none" w="med" len="med"/>
          </a:ln>
        </p:spPr>
      </p:sp>
      <p:sp>
        <p:nvSpPr>
          <p:cNvPr id="28717" name="直接连接符 28716"/>
          <p:cNvSpPr/>
          <p:nvPr/>
        </p:nvSpPr>
        <p:spPr>
          <a:xfrm>
            <a:off x="4932363" y="3357563"/>
            <a:ext cx="1655762" cy="0"/>
          </a:xfrm>
          <a:prstGeom prst="line">
            <a:avLst/>
          </a:prstGeom>
          <a:ln w="38100" cap="flat" cmpd="sng">
            <a:solidFill>
              <a:schemeClr val="tx1"/>
            </a:solidFill>
            <a:prstDash val="solid"/>
            <a:headEnd type="none" w="med" len="med"/>
            <a:tailEnd type="triangle" w="med" len="med"/>
          </a:ln>
        </p:spPr>
      </p:sp>
      <p:sp>
        <p:nvSpPr>
          <p:cNvPr id="28718" name="文本框 28717"/>
          <p:cNvSpPr txBox="1"/>
          <p:nvPr/>
        </p:nvSpPr>
        <p:spPr>
          <a:xfrm>
            <a:off x="4643438" y="1989138"/>
            <a:ext cx="682625" cy="396875"/>
          </a:xfrm>
          <a:prstGeom prst="rect">
            <a:avLst/>
          </a:prstGeom>
          <a:noFill/>
          <a:ln w="9525">
            <a:noFill/>
          </a:ln>
        </p:spPr>
        <p:txBody>
          <a:bodyPr wrap="none" anchor="t">
            <a:spAutoFit/>
          </a:bodyPr>
          <a:p>
            <a:pPr algn="ctr"/>
            <a:r>
              <a:rPr lang="en-US" altLang="zh-CN">
                <a:latin typeface="Arial" panose="020B0604020202020204" pitchFamily="34" charset="0"/>
                <a:ea typeface="宋体" panose="02010600030101010101" pitchFamily="2" charset="-122"/>
              </a:rPr>
              <a:t>i = 9</a:t>
            </a:r>
            <a:endParaRPr lang="en-US" altLang="zh-CN">
              <a:latin typeface="Arial" panose="020B0604020202020204" pitchFamily="34" charset="0"/>
              <a:ea typeface="宋体" panose="02010600030101010101" pitchFamily="2" charset="-122"/>
            </a:endParaRPr>
          </a:p>
        </p:txBody>
      </p:sp>
      <p:sp>
        <p:nvSpPr>
          <p:cNvPr id="28719" name="右大括号 28718"/>
          <p:cNvSpPr/>
          <p:nvPr/>
        </p:nvSpPr>
        <p:spPr>
          <a:xfrm>
            <a:off x="8027988" y="2636838"/>
            <a:ext cx="288925" cy="2879725"/>
          </a:xfrm>
          <a:prstGeom prst="rightBrace">
            <a:avLst>
              <a:gd name="adj1" fmla="val 83058"/>
              <a:gd name="adj2" fmla="val 50000"/>
            </a:avLst>
          </a:prstGeom>
          <a:noFill/>
          <a:ln w="38100" cap="flat" cmpd="sng">
            <a:solidFill>
              <a:schemeClr val="tx1"/>
            </a:solidFill>
            <a:prstDash val="solid"/>
            <a:headEnd type="none" w="med" len="med"/>
            <a:tailEnd type="none" w="med" len="med"/>
          </a:ln>
        </p:spPr>
        <p:txBody>
          <a:bodyPr/>
          <a:p>
            <a:endParaRPr lang="zh-CN" altLang="en-US"/>
          </a:p>
        </p:txBody>
      </p:sp>
      <p:sp>
        <p:nvSpPr>
          <p:cNvPr id="28720" name="文本框 28719"/>
          <p:cNvSpPr txBox="1"/>
          <p:nvPr/>
        </p:nvSpPr>
        <p:spPr>
          <a:xfrm>
            <a:off x="8404225" y="3068638"/>
            <a:ext cx="488950" cy="2232025"/>
          </a:xfrm>
          <a:prstGeom prst="rect">
            <a:avLst/>
          </a:prstGeom>
          <a:noFill/>
          <a:ln w="9525">
            <a:noFill/>
          </a:ln>
        </p:spPr>
        <p:txBody>
          <a:bodyPr vert="eaVert">
            <a:spAutoFit/>
          </a:bodyPr>
          <a:p>
            <a:pPr algn="ctr">
              <a:spcBef>
                <a:spcPct val="50000"/>
              </a:spcBef>
            </a:pPr>
            <a:r>
              <a:rPr lang="en-US" altLang="zh-CN">
                <a:latin typeface="Arial" panose="020B0604020202020204" pitchFamily="34" charset="0"/>
                <a:ea typeface="宋体" panose="02010600030101010101" pitchFamily="2" charset="-122"/>
              </a:rPr>
              <a:t>for  i=9  to  0</a:t>
            </a:r>
            <a:endParaRPr lang="en-US" altLang="zh-CN">
              <a:latin typeface="Arial" panose="020B0604020202020204" pitchFamily="34" charset="0"/>
              <a:ea typeface="宋体" panose="02010600030101010101" pitchFamily="2" charset="-122"/>
            </a:endParaRPr>
          </a:p>
        </p:txBody>
      </p:sp>
      <p:sp>
        <p:nvSpPr>
          <p:cNvPr id="28721" name="直接连接符 28720"/>
          <p:cNvSpPr/>
          <p:nvPr/>
        </p:nvSpPr>
        <p:spPr>
          <a:xfrm>
            <a:off x="4643438" y="1196975"/>
            <a:ext cx="0" cy="5473700"/>
          </a:xfrm>
          <a:prstGeom prst="line">
            <a:avLst/>
          </a:prstGeom>
          <a:ln w="28575" cap="flat" cmpd="sng">
            <a:solidFill>
              <a:srgbClr val="6666FF"/>
            </a:solidFill>
            <a:prstDash val="dash"/>
            <a:headEnd type="none" w="med" len="med"/>
            <a:tailEnd type="none" w="med" len="med"/>
          </a:ln>
        </p:spPr>
      </p:sp>
      <p:sp>
        <p:nvSpPr>
          <p:cNvPr id="28722" name="文本框 28721"/>
          <p:cNvSpPr txBox="1"/>
          <p:nvPr/>
        </p:nvSpPr>
        <p:spPr>
          <a:xfrm>
            <a:off x="1403350" y="6461125"/>
            <a:ext cx="1944688" cy="396875"/>
          </a:xfrm>
          <a:prstGeom prst="rect">
            <a:avLst/>
          </a:prstGeom>
          <a:noFill/>
          <a:ln w="9525">
            <a:noFill/>
          </a:ln>
        </p:spPr>
        <p:txBody>
          <a:bodyPr>
            <a:spAutoFit/>
          </a:bodyPr>
          <a:p>
            <a:pPr algn="ctr">
              <a:spcBef>
                <a:spcPct val="50000"/>
              </a:spcBef>
            </a:pPr>
            <a:r>
              <a:rPr lang="zh-CN" altLang="en-US" dirty="0">
                <a:solidFill>
                  <a:srgbClr val="6600FF"/>
                </a:solidFill>
                <a:latin typeface="Arial" panose="020B0604020202020204" pitchFamily="34" charset="0"/>
                <a:ea typeface="宋体" panose="02010600030101010101" pitchFamily="2" charset="-122"/>
              </a:rPr>
              <a:t>加密</a:t>
            </a:r>
            <a:endParaRPr lang="zh-CN" altLang="en-US" dirty="0">
              <a:solidFill>
                <a:srgbClr val="6600FF"/>
              </a:solidFill>
              <a:latin typeface="Arial" panose="020B0604020202020204" pitchFamily="34" charset="0"/>
              <a:ea typeface="宋体" panose="02010600030101010101" pitchFamily="2" charset="-122"/>
            </a:endParaRPr>
          </a:p>
        </p:txBody>
      </p:sp>
      <p:sp>
        <p:nvSpPr>
          <p:cNvPr id="28723" name="文本框 28722"/>
          <p:cNvSpPr txBox="1"/>
          <p:nvPr/>
        </p:nvSpPr>
        <p:spPr>
          <a:xfrm>
            <a:off x="6084888" y="6461125"/>
            <a:ext cx="1368425" cy="396875"/>
          </a:xfrm>
          <a:prstGeom prst="rect">
            <a:avLst/>
          </a:prstGeom>
          <a:noFill/>
          <a:ln w="9525">
            <a:noFill/>
          </a:ln>
        </p:spPr>
        <p:txBody>
          <a:bodyPr>
            <a:spAutoFit/>
          </a:bodyPr>
          <a:p>
            <a:pPr algn="ctr">
              <a:spcBef>
                <a:spcPct val="50000"/>
              </a:spcBef>
            </a:pPr>
            <a:r>
              <a:rPr lang="zh-CN" altLang="en-US" dirty="0">
                <a:solidFill>
                  <a:srgbClr val="6600FF"/>
                </a:solidFill>
                <a:latin typeface="Arial" panose="020B0604020202020204" pitchFamily="34" charset="0"/>
                <a:ea typeface="宋体" panose="02010600030101010101" pitchFamily="2" charset="-122"/>
              </a:rPr>
              <a:t>解密</a:t>
            </a:r>
            <a:endParaRPr lang="zh-CN" altLang="en-US" dirty="0">
              <a:solidFill>
                <a:srgbClr val="6600FF"/>
              </a:solidFill>
              <a:latin typeface="Arial" panose="020B060402020202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32" name="标题 26631"/>
          <p:cNvSpPr>
            <a:spLocks noGrp="1"/>
          </p:cNvSpPr>
          <p:nvPr>
            <p:ph type="title"/>
          </p:nvPr>
        </p:nvSpPr>
        <p:spPr/>
        <p:txBody>
          <a:bodyPr anchor="ctr"/>
          <a:p>
            <a:r>
              <a:rPr lang="zh-CN" altLang="en-US" sz="2800" b="1" dirty="0">
                <a:solidFill>
                  <a:srgbClr val="6600FF"/>
                </a:solidFill>
              </a:rPr>
              <a:t>用伪代码表示的</a:t>
            </a:r>
            <a:r>
              <a:rPr lang="en-US" altLang="zh-CN" sz="2800" b="1" err="1">
                <a:solidFill>
                  <a:srgbClr val="6600FF"/>
                </a:solidFill>
              </a:rPr>
              <a:t>Rijndael</a:t>
            </a:r>
            <a:r>
              <a:rPr lang="zh-CN" altLang="en-US" sz="2800" b="1" dirty="0">
                <a:solidFill>
                  <a:srgbClr val="6600FF"/>
                </a:solidFill>
              </a:rPr>
              <a:t>加密算法</a:t>
            </a:r>
            <a:endParaRPr lang="zh-CN" altLang="en-US" sz="2800" b="1" dirty="0">
              <a:solidFill>
                <a:srgbClr val="6600FF"/>
              </a:solidFill>
            </a:endParaRPr>
          </a:p>
        </p:txBody>
      </p:sp>
      <p:sp>
        <p:nvSpPr>
          <p:cNvPr id="26633" name="文本框 26632"/>
          <p:cNvSpPr txBox="1"/>
          <p:nvPr/>
        </p:nvSpPr>
        <p:spPr>
          <a:xfrm>
            <a:off x="611188" y="1484313"/>
            <a:ext cx="8208962" cy="4291012"/>
          </a:xfrm>
          <a:prstGeom prst="rect">
            <a:avLst/>
          </a:prstGeom>
          <a:noFill/>
          <a:ln w="9525">
            <a:noFill/>
          </a:ln>
        </p:spPr>
        <p:txBody>
          <a:bodyPr>
            <a:spAutoFit/>
          </a:bodyPr>
          <a:p>
            <a:pPr>
              <a:spcBef>
                <a:spcPct val="50000"/>
              </a:spcBef>
            </a:pPr>
            <a:r>
              <a:rPr lang="en-US" altLang="zh-CN" sz="2400" err="1">
                <a:latin typeface="Arial" panose="020B0604020202020204" pitchFamily="34" charset="0"/>
                <a:ea typeface="宋体" panose="02010600030101010101" pitchFamily="2" charset="-122"/>
              </a:rPr>
              <a:t>Rijndael</a:t>
            </a:r>
            <a:r>
              <a:rPr lang="en-US" altLang="zh-CN" sz="2400">
                <a:latin typeface="Arial" panose="020B0604020202020204" pitchFamily="34" charset="0"/>
                <a:ea typeface="宋体" panose="02010600030101010101" pitchFamily="2" charset="-122"/>
              </a:rPr>
              <a:t> ( State,  </a:t>
            </a:r>
            <a:r>
              <a:rPr lang="en-US" altLang="zh-CN" sz="2400" err="1">
                <a:solidFill>
                  <a:srgbClr val="6600FF"/>
                </a:solidFill>
                <a:latin typeface="Arial" panose="020B0604020202020204" pitchFamily="34" charset="0"/>
                <a:ea typeface="宋体" panose="02010600030101010101" pitchFamily="2" charset="-122"/>
              </a:rPr>
              <a:t>CipherKey</a:t>
            </a:r>
            <a:r>
              <a:rPr lang="en-US" altLang="zh-CN" sz="2400">
                <a:latin typeface="Arial" panose="020B0604020202020204" pitchFamily="34" charset="0"/>
                <a:ea typeface="宋体" panose="02010600030101010101" pitchFamily="2" charset="-122"/>
              </a:rPr>
              <a:t> )</a:t>
            </a:r>
            <a:endParaRPr lang="en-US" altLang="zh-CN" sz="2400">
              <a:latin typeface="Arial" panose="020B0604020202020204" pitchFamily="34" charset="0"/>
              <a:ea typeface="宋体" panose="02010600030101010101" pitchFamily="2" charset="-122"/>
            </a:endParaRPr>
          </a:p>
          <a:p>
            <a:pPr>
              <a:spcBef>
                <a:spcPct val="50000"/>
              </a:spcBef>
            </a:pPr>
            <a:r>
              <a:rPr lang="en-US" altLang="zh-CN" sz="2400">
                <a:latin typeface="Arial" panose="020B0604020202020204" pitchFamily="34" charset="0"/>
                <a:ea typeface="宋体" panose="02010600030101010101" pitchFamily="2" charset="-122"/>
              </a:rPr>
              <a:t>{</a:t>
            </a:r>
            <a:endParaRPr lang="en-US" altLang="zh-CN" sz="2400">
              <a:latin typeface="Arial" panose="020B0604020202020204" pitchFamily="34" charset="0"/>
              <a:ea typeface="宋体" panose="02010600030101010101" pitchFamily="2" charset="-122"/>
            </a:endParaRPr>
          </a:p>
          <a:p>
            <a:pPr>
              <a:spcBef>
                <a:spcPct val="50000"/>
              </a:spcBef>
            </a:pPr>
            <a:r>
              <a:rPr lang="en-US" altLang="zh-CN" sz="2400">
                <a:latin typeface="Arial" panose="020B0604020202020204" pitchFamily="34" charset="0"/>
                <a:ea typeface="宋体" panose="02010600030101010101" pitchFamily="2" charset="-122"/>
              </a:rPr>
              <a:t>   </a:t>
            </a:r>
            <a:r>
              <a:rPr lang="en-US" altLang="zh-CN" sz="2400" err="1">
                <a:solidFill>
                  <a:srgbClr val="6600FF"/>
                </a:solidFill>
                <a:latin typeface="Arial" panose="020B0604020202020204" pitchFamily="34" charset="0"/>
                <a:ea typeface="宋体" panose="02010600030101010101" pitchFamily="2" charset="-122"/>
              </a:rPr>
              <a:t>KeyExpansion ( CipherKey,  ExpandedKey</a:t>
            </a:r>
            <a:r>
              <a:rPr lang="en-US" altLang="zh-CN" sz="2400">
                <a:solidFill>
                  <a:srgbClr val="6600FF"/>
                </a:solidFill>
                <a:latin typeface="Arial" panose="020B0604020202020204" pitchFamily="34" charset="0"/>
                <a:ea typeface="宋体" panose="02010600030101010101" pitchFamily="2" charset="-122"/>
              </a:rPr>
              <a:t> );</a:t>
            </a:r>
            <a:endParaRPr lang="en-US" altLang="zh-CN" sz="2400">
              <a:solidFill>
                <a:srgbClr val="6600FF"/>
              </a:solidFill>
              <a:latin typeface="Arial" panose="020B0604020202020204" pitchFamily="34" charset="0"/>
              <a:ea typeface="宋体" panose="02010600030101010101" pitchFamily="2" charset="-122"/>
            </a:endParaRPr>
          </a:p>
          <a:p>
            <a:pPr>
              <a:spcBef>
                <a:spcPct val="50000"/>
              </a:spcBef>
            </a:pPr>
            <a:r>
              <a:rPr lang="en-US" altLang="zh-CN" sz="2400" err="1">
                <a:latin typeface="Arial" panose="020B0604020202020204" pitchFamily="34" charset="0"/>
                <a:ea typeface="宋体" panose="02010600030101010101" pitchFamily="2" charset="-122"/>
              </a:rPr>
              <a:t>   AddRoundKey ( State,  ExpandedKey</a:t>
            </a:r>
            <a:r>
              <a:rPr lang="en-US" altLang="zh-CN" sz="2400">
                <a:latin typeface="Arial" panose="020B0604020202020204" pitchFamily="34" charset="0"/>
                <a:ea typeface="宋体" panose="02010600030101010101" pitchFamily="2" charset="-122"/>
              </a:rPr>
              <a:t> );</a:t>
            </a:r>
            <a:endParaRPr lang="en-US" altLang="zh-CN" sz="2400">
              <a:latin typeface="Arial" panose="020B0604020202020204" pitchFamily="34" charset="0"/>
              <a:ea typeface="宋体" panose="02010600030101010101" pitchFamily="2" charset="-122"/>
            </a:endParaRPr>
          </a:p>
          <a:p>
            <a:pPr>
              <a:spcBef>
                <a:spcPct val="50000"/>
              </a:spcBef>
            </a:pPr>
            <a:r>
              <a:rPr lang="en-US" altLang="zh-CN" sz="2400" err="1">
                <a:latin typeface="Arial" panose="020B0604020202020204" pitchFamily="34" charset="0"/>
                <a:ea typeface="宋体" panose="02010600030101010101" pitchFamily="2" charset="-122"/>
              </a:rPr>
              <a:t>   For ( i=1;  i&lt;Rnd</a:t>
            </a:r>
            <a:r>
              <a:rPr lang="en-US" altLang="zh-CN" sz="2400">
                <a:latin typeface="Arial" panose="020B0604020202020204" pitchFamily="34" charset="0"/>
                <a:ea typeface="宋体" panose="02010600030101010101" pitchFamily="2" charset="-122"/>
              </a:rPr>
              <a:t>;  i++ )</a:t>
            </a:r>
            <a:endParaRPr lang="en-US" altLang="zh-CN" sz="2400">
              <a:latin typeface="Arial" panose="020B0604020202020204" pitchFamily="34" charset="0"/>
              <a:ea typeface="宋体" panose="02010600030101010101" pitchFamily="2" charset="-122"/>
            </a:endParaRPr>
          </a:p>
          <a:p>
            <a:pPr>
              <a:spcBef>
                <a:spcPct val="50000"/>
              </a:spcBef>
            </a:pPr>
            <a:r>
              <a:rPr lang="en-US" altLang="zh-CN" sz="2400" err="1">
                <a:latin typeface="Arial" panose="020B0604020202020204" pitchFamily="34" charset="0"/>
                <a:ea typeface="宋体" panose="02010600030101010101" pitchFamily="2" charset="-122"/>
              </a:rPr>
              <a:t>          Round ( State,  ExpandedKey + Nb</a:t>
            </a:r>
            <a:r>
              <a:rPr lang="en-US" altLang="zh-CN" sz="2400">
                <a:latin typeface="Arial" panose="020B0604020202020204" pitchFamily="34" charset="0"/>
                <a:ea typeface="宋体" panose="02010600030101010101" pitchFamily="2" charset="-122"/>
              </a:rPr>
              <a:t>*i );</a:t>
            </a:r>
            <a:endParaRPr lang="en-US" altLang="zh-CN" sz="2400">
              <a:latin typeface="Arial" panose="020B0604020202020204" pitchFamily="34" charset="0"/>
              <a:ea typeface="宋体" panose="02010600030101010101" pitchFamily="2" charset="-122"/>
            </a:endParaRPr>
          </a:p>
          <a:p>
            <a:pPr>
              <a:spcBef>
                <a:spcPct val="50000"/>
              </a:spcBef>
            </a:pPr>
            <a:r>
              <a:rPr lang="en-US" altLang="zh-CN" sz="2400" err="1">
                <a:latin typeface="Arial" panose="020B0604020202020204" pitchFamily="34" charset="0"/>
                <a:ea typeface="宋体" panose="02010600030101010101" pitchFamily="2" charset="-122"/>
              </a:rPr>
              <a:t>   FinalRound ( State,  ExpandedKey + Nb*Rnd</a:t>
            </a:r>
            <a:r>
              <a:rPr lang="en-US" altLang="zh-CN" sz="2400">
                <a:latin typeface="Arial" panose="020B0604020202020204" pitchFamily="34" charset="0"/>
                <a:ea typeface="宋体" panose="02010600030101010101" pitchFamily="2" charset="-122"/>
              </a:rPr>
              <a:t> );</a:t>
            </a:r>
            <a:endParaRPr lang="en-US" altLang="zh-CN" sz="2400">
              <a:latin typeface="Arial" panose="020B0604020202020204" pitchFamily="34" charset="0"/>
              <a:ea typeface="宋体" panose="02010600030101010101" pitchFamily="2" charset="-122"/>
            </a:endParaRPr>
          </a:p>
          <a:p>
            <a:pPr>
              <a:spcBef>
                <a:spcPct val="50000"/>
              </a:spcBef>
            </a:pPr>
            <a:r>
              <a:rPr lang="en-US" altLang="zh-CN" sz="2400">
                <a:latin typeface="Arial" panose="020B0604020202020204" pitchFamily="34" charset="0"/>
                <a:ea typeface="宋体" panose="02010600030101010101" pitchFamily="2" charset="-122"/>
              </a:rPr>
              <a:t>   }</a:t>
            </a:r>
            <a:endParaRPr lang="en-US" altLang="zh-CN" sz="2400">
              <a:latin typeface="Arial" panose="020B060402020202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应用场景</a:t>
            </a:r>
            <a:endParaRPr lang="zh-CN" altLang="en-US"/>
          </a:p>
        </p:txBody>
      </p:sp>
      <p:pic>
        <p:nvPicPr>
          <p:cNvPr id="4" name="图片 3"/>
          <p:cNvPicPr>
            <a:picLocks noChangeAspect="1"/>
          </p:cNvPicPr>
          <p:nvPr/>
        </p:nvPicPr>
        <p:blipFill>
          <a:blip r:embed="rId1"/>
          <a:stretch>
            <a:fillRect/>
          </a:stretch>
        </p:blipFill>
        <p:spPr>
          <a:xfrm>
            <a:off x="871220" y="1275080"/>
            <a:ext cx="7508875" cy="49403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30721"/>
          <p:cNvSpPr>
            <a:spLocks noGrp="1"/>
          </p:cNvSpPr>
          <p:nvPr>
            <p:ph type="title"/>
          </p:nvPr>
        </p:nvSpPr>
        <p:spPr/>
        <p:txBody>
          <a:bodyPr anchor="ctr"/>
          <a:p>
            <a:r>
              <a:rPr lang="zh-CN" altLang="en-US" sz="2800" b="1" dirty="0">
                <a:solidFill>
                  <a:srgbClr val="6600FF"/>
                </a:solidFill>
              </a:rPr>
              <a:t>提前进行密钥扩展后的</a:t>
            </a:r>
            <a:r>
              <a:rPr lang="en-US" altLang="zh-CN" sz="2800" b="1" err="1">
                <a:solidFill>
                  <a:srgbClr val="6600FF"/>
                </a:solidFill>
              </a:rPr>
              <a:t>Rijndael</a:t>
            </a:r>
            <a:r>
              <a:rPr lang="zh-CN" altLang="en-US" sz="2800" b="1" dirty="0">
                <a:solidFill>
                  <a:srgbClr val="6600FF"/>
                </a:solidFill>
              </a:rPr>
              <a:t>加密算法描述</a:t>
            </a:r>
            <a:endParaRPr lang="zh-CN" altLang="en-US" sz="2800" b="1" dirty="0">
              <a:solidFill>
                <a:srgbClr val="6600FF"/>
              </a:solidFill>
            </a:endParaRPr>
          </a:p>
        </p:txBody>
      </p:sp>
      <p:sp>
        <p:nvSpPr>
          <p:cNvPr id="30723" name="文本框 30722"/>
          <p:cNvSpPr txBox="1"/>
          <p:nvPr/>
        </p:nvSpPr>
        <p:spPr>
          <a:xfrm>
            <a:off x="611188" y="1484313"/>
            <a:ext cx="8208962" cy="3743325"/>
          </a:xfrm>
          <a:prstGeom prst="rect">
            <a:avLst/>
          </a:prstGeom>
          <a:noFill/>
          <a:ln w="9525">
            <a:noFill/>
          </a:ln>
        </p:spPr>
        <p:txBody>
          <a:bodyPr>
            <a:spAutoFit/>
          </a:bodyPr>
          <a:p>
            <a:pPr>
              <a:spcBef>
                <a:spcPct val="50000"/>
              </a:spcBef>
            </a:pPr>
            <a:r>
              <a:rPr lang="en-US" altLang="zh-CN" sz="2400" err="1">
                <a:latin typeface="Arial" panose="020B0604020202020204" pitchFamily="34" charset="0"/>
                <a:ea typeface="宋体" panose="02010600030101010101" pitchFamily="2" charset="-122"/>
              </a:rPr>
              <a:t>Rijndael</a:t>
            </a:r>
            <a:r>
              <a:rPr lang="en-US" altLang="zh-CN" sz="2400">
                <a:latin typeface="Arial" panose="020B0604020202020204" pitchFamily="34" charset="0"/>
                <a:ea typeface="宋体" panose="02010600030101010101" pitchFamily="2" charset="-122"/>
              </a:rPr>
              <a:t> ( State,  </a:t>
            </a:r>
            <a:r>
              <a:rPr lang="en-US" altLang="zh-CN" sz="2400" err="1">
                <a:solidFill>
                  <a:srgbClr val="6600FF"/>
                </a:solidFill>
                <a:latin typeface="Arial" panose="020B0604020202020204" pitchFamily="34" charset="0"/>
                <a:ea typeface="宋体" panose="02010600030101010101" pitchFamily="2" charset="-122"/>
              </a:rPr>
              <a:t>ExpandedKey</a:t>
            </a:r>
            <a:r>
              <a:rPr lang="en-US" altLang="zh-CN" sz="2400">
                <a:latin typeface="Arial" panose="020B0604020202020204" pitchFamily="34" charset="0"/>
                <a:ea typeface="宋体" panose="02010600030101010101" pitchFamily="2" charset="-122"/>
              </a:rPr>
              <a:t> )</a:t>
            </a:r>
            <a:endParaRPr lang="en-US" altLang="zh-CN" sz="2400">
              <a:latin typeface="Arial" panose="020B0604020202020204" pitchFamily="34" charset="0"/>
              <a:ea typeface="宋体" panose="02010600030101010101" pitchFamily="2" charset="-122"/>
            </a:endParaRPr>
          </a:p>
          <a:p>
            <a:pPr>
              <a:spcBef>
                <a:spcPct val="50000"/>
              </a:spcBef>
            </a:pPr>
            <a:r>
              <a:rPr lang="en-US" altLang="zh-CN" sz="2400">
                <a:latin typeface="Arial" panose="020B0604020202020204" pitchFamily="34" charset="0"/>
                <a:ea typeface="宋体" panose="02010600030101010101" pitchFamily="2" charset="-122"/>
              </a:rPr>
              <a:t>{</a:t>
            </a:r>
            <a:endParaRPr lang="en-US" altLang="zh-CN" sz="2400">
              <a:latin typeface="Arial" panose="020B0604020202020204" pitchFamily="34" charset="0"/>
              <a:ea typeface="宋体" panose="02010600030101010101" pitchFamily="2" charset="-122"/>
            </a:endParaRPr>
          </a:p>
          <a:p>
            <a:pPr>
              <a:spcBef>
                <a:spcPct val="50000"/>
              </a:spcBef>
            </a:pPr>
            <a:r>
              <a:rPr lang="en-US" altLang="zh-CN" sz="2400" err="1">
                <a:latin typeface="Arial" panose="020B0604020202020204" pitchFamily="34" charset="0"/>
                <a:ea typeface="宋体" panose="02010600030101010101" pitchFamily="2" charset="-122"/>
              </a:rPr>
              <a:t>   AddRoundKey ( State,  ExpandedKey</a:t>
            </a:r>
            <a:r>
              <a:rPr lang="en-US" altLang="zh-CN" sz="2400">
                <a:latin typeface="Arial" panose="020B0604020202020204" pitchFamily="34" charset="0"/>
                <a:ea typeface="宋体" panose="02010600030101010101" pitchFamily="2" charset="-122"/>
              </a:rPr>
              <a:t> );</a:t>
            </a:r>
            <a:endParaRPr lang="en-US" altLang="zh-CN" sz="2400">
              <a:latin typeface="Arial" panose="020B0604020202020204" pitchFamily="34" charset="0"/>
              <a:ea typeface="宋体" panose="02010600030101010101" pitchFamily="2" charset="-122"/>
            </a:endParaRPr>
          </a:p>
          <a:p>
            <a:pPr>
              <a:spcBef>
                <a:spcPct val="50000"/>
              </a:spcBef>
            </a:pPr>
            <a:r>
              <a:rPr lang="en-US" altLang="zh-CN" sz="2400" err="1">
                <a:latin typeface="Arial" panose="020B0604020202020204" pitchFamily="34" charset="0"/>
                <a:ea typeface="宋体" panose="02010600030101010101" pitchFamily="2" charset="-122"/>
              </a:rPr>
              <a:t>   For ( i=1;  i&lt;Rnd</a:t>
            </a:r>
            <a:r>
              <a:rPr lang="en-US" altLang="zh-CN" sz="2400">
                <a:latin typeface="Arial" panose="020B0604020202020204" pitchFamily="34" charset="0"/>
                <a:ea typeface="宋体" panose="02010600030101010101" pitchFamily="2" charset="-122"/>
              </a:rPr>
              <a:t>;  i++ )</a:t>
            </a:r>
            <a:endParaRPr lang="en-US" altLang="zh-CN" sz="2400">
              <a:latin typeface="Arial" panose="020B0604020202020204" pitchFamily="34" charset="0"/>
              <a:ea typeface="宋体" panose="02010600030101010101" pitchFamily="2" charset="-122"/>
            </a:endParaRPr>
          </a:p>
          <a:p>
            <a:pPr>
              <a:spcBef>
                <a:spcPct val="50000"/>
              </a:spcBef>
            </a:pPr>
            <a:r>
              <a:rPr lang="en-US" altLang="zh-CN" sz="2400" err="1">
                <a:latin typeface="Arial" panose="020B0604020202020204" pitchFamily="34" charset="0"/>
                <a:ea typeface="宋体" panose="02010600030101010101" pitchFamily="2" charset="-122"/>
              </a:rPr>
              <a:t>          Round ( State,  ExpandedKey + Nb</a:t>
            </a:r>
            <a:r>
              <a:rPr lang="en-US" altLang="zh-CN" sz="2400">
                <a:latin typeface="Arial" panose="020B0604020202020204" pitchFamily="34" charset="0"/>
                <a:ea typeface="宋体" panose="02010600030101010101" pitchFamily="2" charset="-122"/>
              </a:rPr>
              <a:t>*i );</a:t>
            </a:r>
            <a:endParaRPr lang="en-US" altLang="zh-CN" sz="2400">
              <a:latin typeface="Arial" panose="020B0604020202020204" pitchFamily="34" charset="0"/>
              <a:ea typeface="宋体" panose="02010600030101010101" pitchFamily="2" charset="-122"/>
            </a:endParaRPr>
          </a:p>
          <a:p>
            <a:pPr>
              <a:spcBef>
                <a:spcPct val="50000"/>
              </a:spcBef>
            </a:pPr>
            <a:r>
              <a:rPr lang="en-US" altLang="zh-CN" sz="2400" err="1">
                <a:latin typeface="Arial" panose="020B0604020202020204" pitchFamily="34" charset="0"/>
                <a:ea typeface="宋体" panose="02010600030101010101" pitchFamily="2" charset="-122"/>
              </a:rPr>
              <a:t>   FinalRound ( State,  ExpandedKey + Nb*Rnd</a:t>
            </a:r>
            <a:r>
              <a:rPr lang="en-US" altLang="zh-CN" sz="2400">
                <a:latin typeface="Arial" panose="020B0604020202020204" pitchFamily="34" charset="0"/>
                <a:ea typeface="宋体" panose="02010600030101010101" pitchFamily="2" charset="-122"/>
              </a:rPr>
              <a:t> );</a:t>
            </a:r>
            <a:endParaRPr lang="en-US" altLang="zh-CN" sz="2400">
              <a:latin typeface="Arial" panose="020B0604020202020204" pitchFamily="34" charset="0"/>
              <a:ea typeface="宋体" panose="02010600030101010101" pitchFamily="2" charset="-122"/>
            </a:endParaRPr>
          </a:p>
          <a:p>
            <a:pPr>
              <a:spcBef>
                <a:spcPct val="50000"/>
              </a:spcBef>
            </a:pPr>
            <a:r>
              <a:rPr lang="en-US" altLang="zh-CN" sz="2400">
                <a:latin typeface="Arial" panose="020B0604020202020204" pitchFamily="34" charset="0"/>
                <a:ea typeface="宋体" panose="02010600030101010101" pitchFamily="2" charset="-122"/>
              </a:rPr>
              <a:t>   }</a:t>
            </a:r>
            <a:endParaRPr lang="en-US" altLang="zh-CN" sz="2400">
              <a:latin typeface="Arial" panose="020B0604020202020204" pitchFamily="34"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9" name="标题 57348"/>
          <p:cNvSpPr>
            <a:spLocks noGrp="1"/>
          </p:cNvSpPr>
          <p:nvPr>
            <p:ph type="title"/>
          </p:nvPr>
        </p:nvSpPr>
        <p:spPr>
          <a:xfrm>
            <a:off x="457200" y="274638"/>
            <a:ext cx="8291513" cy="1930400"/>
          </a:xfrm>
        </p:spPr>
        <p:txBody>
          <a:bodyPr anchor="ctr"/>
          <a:p>
            <a:pPr algn="l"/>
            <a:r>
              <a:rPr lang="en-US" altLang="zh-CN" sz="3600" b="1">
                <a:solidFill>
                  <a:srgbClr val="3333FF"/>
                </a:solidFill>
              </a:rPr>
              <a:t>AES</a:t>
            </a:r>
            <a:r>
              <a:rPr lang="en-US" altLang="zh-CN" sz="3600" b="1"/>
              <a:t> </a:t>
            </a:r>
            <a:r>
              <a:rPr lang="zh-CN" altLang="en-US" sz="3600" b="1" dirty="0">
                <a:solidFill>
                  <a:srgbClr val="3333FF"/>
                </a:solidFill>
              </a:rPr>
              <a:t>的密钥调度</a:t>
            </a:r>
            <a:br>
              <a:rPr lang="zh-CN" altLang="en-US" sz="3600" b="1" dirty="0">
                <a:solidFill>
                  <a:srgbClr val="3333FF"/>
                </a:solidFill>
              </a:rPr>
            </a:br>
            <a:r>
              <a:rPr lang="zh-CN" altLang="en-US" sz="3600" b="1" dirty="0">
                <a:solidFill>
                  <a:srgbClr val="3333FF"/>
                </a:solidFill>
              </a:rPr>
              <a:t>      </a:t>
            </a:r>
            <a:r>
              <a:rPr lang="zh-CN" altLang="en-US" sz="2800" b="1" dirty="0">
                <a:solidFill>
                  <a:schemeClr val="tx1"/>
                </a:solidFill>
              </a:rPr>
              <a:t>密钥调度包括两个部分：密钥扩展和轮密钥选取。</a:t>
            </a:r>
            <a:endParaRPr lang="zh-CN" altLang="en-US" sz="2800" b="1" dirty="0">
              <a:solidFill>
                <a:schemeClr val="tx1"/>
              </a:solidFill>
            </a:endParaRPr>
          </a:p>
        </p:txBody>
      </p:sp>
      <p:sp>
        <p:nvSpPr>
          <p:cNvPr id="57350" name="文本占位符 57349"/>
          <p:cNvSpPr>
            <a:spLocks noGrp="1"/>
          </p:cNvSpPr>
          <p:nvPr>
            <p:ph type="body" idx="1"/>
          </p:nvPr>
        </p:nvSpPr>
        <p:spPr>
          <a:xfrm>
            <a:off x="457200" y="2492375"/>
            <a:ext cx="8218488" cy="3744913"/>
          </a:xfrm>
        </p:spPr>
        <p:txBody>
          <a:bodyPr/>
          <a:p>
            <a:r>
              <a:rPr lang="zh-CN" altLang="en-US" sz="2800" b="1" dirty="0"/>
              <a:t>密钥</a:t>
            </a:r>
            <a:r>
              <a:rPr lang="en-US" altLang="zh-CN" sz="2800" b="1" dirty="0"/>
              <a:t>bit</a:t>
            </a:r>
            <a:r>
              <a:rPr lang="zh-CN" altLang="en-US" sz="2800" b="1" dirty="0"/>
              <a:t>的总数＝分组长度</a:t>
            </a:r>
            <a:r>
              <a:rPr lang="en-US" altLang="zh-CN" sz="2800" b="1" dirty="0"/>
              <a:t>×</a:t>
            </a:r>
            <a:r>
              <a:rPr lang="zh-CN" altLang="en-US" sz="2800" b="1" dirty="0"/>
              <a:t>（轮数</a:t>
            </a:r>
            <a:r>
              <a:rPr lang="en-US" altLang="zh-CN" sz="2800" b="1" dirty="0"/>
              <a:t>Round</a:t>
            </a:r>
            <a:r>
              <a:rPr lang="zh-CN" altLang="en-US" sz="2800" b="1" dirty="0"/>
              <a:t>＋</a:t>
            </a:r>
            <a:r>
              <a:rPr lang="en-US" altLang="zh-CN" sz="2800" b="1" dirty="0"/>
              <a:t>1</a:t>
            </a:r>
            <a:r>
              <a:rPr lang="zh-CN" altLang="en-US" sz="2800" b="1" dirty="0"/>
              <a:t>）例如当分组长度为</a:t>
            </a:r>
            <a:r>
              <a:rPr lang="en-US" altLang="zh-CN" sz="2800" b="1" dirty="0"/>
              <a:t>128bits</a:t>
            </a:r>
            <a:r>
              <a:rPr lang="zh-CN" altLang="en-US" sz="2800" b="1" dirty="0"/>
              <a:t>和轮数</a:t>
            </a:r>
            <a:r>
              <a:rPr lang="en-US" altLang="zh-CN" sz="2800" b="1" dirty="0"/>
              <a:t>Round</a:t>
            </a:r>
            <a:r>
              <a:rPr lang="zh-CN" altLang="en-US" sz="2800" b="1" dirty="0"/>
              <a:t>为</a:t>
            </a:r>
            <a:r>
              <a:rPr lang="en-US" altLang="zh-CN" sz="2800" b="1" dirty="0"/>
              <a:t>10</a:t>
            </a:r>
            <a:r>
              <a:rPr lang="zh-CN" altLang="en-US" sz="2800" b="1" dirty="0"/>
              <a:t>时，轮密钥长度为</a:t>
            </a:r>
            <a:r>
              <a:rPr lang="en-US" altLang="zh-CN" sz="2800" b="1"/>
              <a:t>128×(10</a:t>
            </a:r>
            <a:r>
              <a:rPr lang="zh-CN" altLang="en-US" sz="2800" b="1"/>
              <a:t>＋</a:t>
            </a:r>
            <a:r>
              <a:rPr lang="en-US" altLang="zh-CN" sz="2800" b="1"/>
              <a:t>1)</a:t>
            </a:r>
            <a:r>
              <a:rPr lang="zh-CN" altLang="en-US" sz="2800" b="1"/>
              <a:t>＝</a:t>
            </a:r>
            <a:r>
              <a:rPr lang="en-US" altLang="zh-CN" sz="2800" b="1"/>
              <a:t>1408bits</a:t>
            </a:r>
            <a:r>
              <a:rPr lang="zh-CN" altLang="en-US" sz="2800" b="1"/>
              <a:t>。</a:t>
            </a:r>
            <a:endParaRPr lang="zh-CN" altLang="en-US" sz="2800" b="1"/>
          </a:p>
          <a:p>
            <a:r>
              <a:rPr lang="zh-CN" altLang="en-US" sz="2800" b="1" dirty="0"/>
              <a:t>将密码密钥扩展成一个扩展密钥。</a:t>
            </a:r>
            <a:endParaRPr lang="zh-CN" altLang="en-US" sz="2800" b="1" dirty="0"/>
          </a:p>
          <a:p>
            <a:r>
              <a:rPr lang="zh-CN" altLang="en-US" sz="2800" b="1" dirty="0"/>
              <a:t>从扩展密钥中取出轮密钥：第一个轮密钥由扩展密钥的第一个</a:t>
            </a:r>
            <a:r>
              <a:rPr lang="en-US" altLang="zh-CN" sz="2800" b="1" err="1"/>
              <a:t>Nb</a:t>
            </a:r>
            <a:r>
              <a:rPr lang="zh-CN" altLang="en-US" sz="2800" b="1" dirty="0"/>
              <a:t>个</a:t>
            </a:r>
            <a:r>
              <a:rPr lang="en-US" altLang="zh-CN" sz="2800" b="1" dirty="0"/>
              <a:t>4</a:t>
            </a:r>
            <a:r>
              <a:rPr lang="zh-CN" altLang="en-US" sz="2800" b="1" dirty="0"/>
              <a:t>字节字，第二个圈密钥由接下来的</a:t>
            </a:r>
            <a:r>
              <a:rPr lang="en-US" altLang="zh-CN" sz="2800" b="1" err="1"/>
              <a:t>Nb</a:t>
            </a:r>
            <a:r>
              <a:rPr lang="zh-CN" altLang="en-US" sz="2800" b="1" dirty="0"/>
              <a:t>个</a:t>
            </a:r>
            <a:r>
              <a:rPr lang="en-US" altLang="zh-CN" sz="2800" b="1" dirty="0"/>
              <a:t>4</a:t>
            </a:r>
            <a:r>
              <a:rPr lang="zh-CN" altLang="en-US" sz="2800" b="1" dirty="0"/>
              <a:t>字节字组成，以此类推。</a:t>
            </a:r>
            <a:endParaRPr lang="zh-CN" altLang="en-US" sz="28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58369"/>
          <p:cNvSpPr>
            <a:spLocks noGrp="1"/>
          </p:cNvSpPr>
          <p:nvPr>
            <p:ph type="title"/>
          </p:nvPr>
        </p:nvSpPr>
        <p:spPr>
          <a:xfrm>
            <a:off x="468313" y="188913"/>
            <a:ext cx="3311525" cy="1143000"/>
          </a:xfrm>
        </p:spPr>
        <p:txBody>
          <a:bodyPr anchor="ctr"/>
          <a:p>
            <a:pPr algn="l"/>
            <a:r>
              <a:rPr lang="zh-CN" altLang="en-US" sz="3200" b="1" dirty="0"/>
              <a:t>密钥扩展</a:t>
            </a:r>
            <a:endParaRPr lang="zh-CN" altLang="en-US" sz="3200" b="1" dirty="0"/>
          </a:p>
        </p:txBody>
      </p:sp>
      <p:graphicFrame>
        <p:nvGraphicFramePr>
          <p:cNvPr id="58402" name="表格 58401"/>
          <p:cNvGraphicFramePr/>
          <p:nvPr/>
        </p:nvGraphicFramePr>
        <p:xfrm>
          <a:off x="4787900" y="188913"/>
          <a:ext cx="3168650" cy="2565400"/>
        </p:xfrm>
        <a:graphic>
          <a:graphicData uri="http://schemas.openxmlformats.org/drawingml/2006/table">
            <a:tbl>
              <a:tblPr/>
              <a:tblGrid>
                <a:gridCol w="792163"/>
                <a:gridCol w="792162"/>
                <a:gridCol w="792163"/>
                <a:gridCol w="792162"/>
              </a:tblGrid>
              <a:tr h="6524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K</a:t>
                      </a:r>
                      <a:r>
                        <a:rPr lang="en-US" altLang="zh-CN" sz="1600" b="1"/>
                        <a:t>0,0</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K</a:t>
                      </a:r>
                      <a:r>
                        <a:rPr lang="en-US" altLang="zh-CN" sz="1600" b="1"/>
                        <a:t>0,1</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K</a:t>
                      </a:r>
                      <a:r>
                        <a:rPr lang="en-US" altLang="zh-CN" sz="1600" b="1"/>
                        <a:t>0,2</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K</a:t>
                      </a:r>
                      <a:r>
                        <a:rPr lang="en-US" altLang="zh-CN" sz="1600" b="1"/>
                        <a:t>0,3</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6381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K</a:t>
                      </a:r>
                      <a:r>
                        <a:rPr lang="en-US" altLang="zh-CN" sz="1600" b="1"/>
                        <a:t>1,0</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K</a:t>
                      </a:r>
                      <a:r>
                        <a:rPr lang="en-US" altLang="zh-CN" sz="1600" b="1"/>
                        <a:t>1,1</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K</a:t>
                      </a:r>
                      <a:r>
                        <a:rPr lang="en-US" altLang="zh-CN" sz="1600" b="1"/>
                        <a:t>1,2</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K</a:t>
                      </a:r>
                      <a:r>
                        <a:rPr lang="en-US" altLang="zh-CN" sz="1600" b="1"/>
                        <a:t>1,3</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6365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K</a:t>
                      </a:r>
                      <a:r>
                        <a:rPr lang="en-US" altLang="zh-CN" sz="1600" b="1"/>
                        <a:t>2,0</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K</a:t>
                      </a:r>
                      <a:r>
                        <a:rPr lang="en-US" altLang="zh-CN" sz="1600" b="1"/>
                        <a:t>2,1</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K</a:t>
                      </a:r>
                      <a:r>
                        <a:rPr lang="en-US" altLang="zh-CN" sz="1600" b="1"/>
                        <a:t>2,2</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K</a:t>
                      </a:r>
                      <a:r>
                        <a:rPr lang="en-US" altLang="zh-CN" sz="1600" b="1"/>
                        <a:t>2,3</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6381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K</a:t>
                      </a:r>
                      <a:r>
                        <a:rPr lang="en-US" altLang="zh-CN" sz="1600" b="1"/>
                        <a:t>3,0</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K</a:t>
                      </a:r>
                      <a:r>
                        <a:rPr lang="en-US" altLang="zh-CN" sz="1600" b="1"/>
                        <a:t>3,1</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K</a:t>
                      </a:r>
                      <a:r>
                        <a:rPr lang="en-US" altLang="zh-CN" sz="1600" b="1"/>
                        <a:t>3,2</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b="1"/>
                        <a:t>K</a:t>
                      </a:r>
                      <a:r>
                        <a:rPr lang="en-US" altLang="zh-CN" sz="1600" b="1"/>
                        <a:t>3,3</a:t>
                      </a:r>
                      <a:endParaRPr lang="zh-CN" altLang="en-US" sz="2000"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58524" name="表格 58523"/>
          <p:cNvGraphicFramePr/>
          <p:nvPr/>
        </p:nvGraphicFramePr>
        <p:xfrm>
          <a:off x="395288" y="2205038"/>
          <a:ext cx="2400300" cy="2392362"/>
        </p:xfrm>
        <a:graphic>
          <a:graphicData uri="http://schemas.openxmlformats.org/drawingml/2006/table">
            <a:tbl>
              <a:tblPr/>
              <a:tblGrid>
                <a:gridCol w="600075"/>
                <a:gridCol w="600075"/>
                <a:gridCol w="600075"/>
                <a:gridCol w="600075"/>
              </a:tblGrid>
              <a:tr h="23923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en-US" altLang="zh-CN" b="1" dirty="0"/>
                    </a:p>
                    <a:p>
                      <a:pPr marL="0" lvl="0" indent="0">
                        <a:buNone/>
                      </a:pPr>
                      <a:endParaRPr lang="en-US" altLang="zh-CN" b="1" dirty="0"/>
                    </a:p>
                    <a:p>
                      <a:pPr marL="0" lvl="0" indent="0">
                        <a:buNone/>
                      </a:pPr>
                      <a:r>
                        <a:rPr lang="en-US" altLang="zh-CN" b="1"/>
                        <a:t>K</a:t>
                      </a:r>
                      <a:r>
                        <a:rPr lang="en-US" altLang="zh-CN" sz="1800" b="1"/>
                        <a:t>0</a:t>
                      </a:r>
                      <a:endParaRPr lang="zh-CN" altLang="en-US" sz="18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en-US" altLang="zh-CN" b="1" dirty="0"/>
                    </a:p>
                    <a:p>
                      <a:pPr marL="0" lvl="0" indent="0">
                        <a:buNone/>
                      </a:pPr>
                      <a:endParaRPr lang="en-US" altLang="zh-CN" b="1" dirty="0"/>
                    </a:p>
                    <a:p>
                      <a:pPr marL="0" lvl="0" indent="0">
                        <a:buNone/>
                      </a:pPr>
                      <a:r>
                        <a:rPr lang="en-US" altLang="zh-CN" b="1"/>
                        <a:t>K</a:t>
                      </a:r>
                      <a:r>
                        <a:rPr lang="en-US" altLang="zh-CN" sz="1800" b="1"/>
                        <a:t>1</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2"/>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en-US" altLang="zh-CN" b="1" dirty="0"/>
                    </a:p>
                    <a:p>
                      <a:pPr marL="0" lvl="0" indent="0">
                        <a:buNone/>
                      </a:pPr>
                      <a:endParaRPr lang="en-US" altLang="zh-CN" b="1" dirty="0"/>
                    </a:p>
                    <a:p>
                      <a:pPr marL="0" lvl="0" indent="0">
                        <a:buNone/>
                      </a:pPr>
                      <a:r>
                        <a:rPr lang="en-US" altLang="zh-CN" b="1"/>
                        <a:t>K</a:t>
                      </a:r>
                      <a:r>
                        <a:rPr lang="en-US" altLang="zh-CN" sz="1800" b="1"/>
                        <a:t>2</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99FF33"/>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en-US" altLang="zh-CN" b="1" dirty="0"/>
                    </a:p>
                    <a:p>
                      <a:pPr marL="0" lvl="0" indent="0">
                        <a:buNone/>
                      </a:pPr>
                      <a:endParaRPr lang="en-US" altLang="zh-CN" b="1" dirty="0"/>
                    </a:p>
                    <a:p>
                      <a:pPr marL="0" lvl="0" indent="0">
                        <a:buNone/>
                      </a:pPr>
                      <a:r>
                        <a:rPr lang="en-US" altLang="zh-CN" b="1"/>
                        <a:t>K</a:t>
                      </a:r>
                      <a:r>
                        <a:rPr lang="en-US" altLang="zh-CN" sz="2000" b="1"/>
                        <a:t>3</a:t>
                      </a:r>
                      <a:endParaRPr lang="zh-CN" altLang="en-US" sz="20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9900"/>
                    </a:solidFill>
                  </a:tcPr>
                </a:tc>
              </a:tr>
            </a:tbl>
          </a:graphicData>
        </a:graphic>
      </p:graphicFrame>
      <p:graphicFrame>
        <p:nvGraphicFramePr>
          <p:cNvPr id="58535" name="表格 58534"/>
          <p:cNvGraphicFramePr/>
          <p:nvPr/>
        </p:nvGraphicFramePr>
        <p:xfrm>
          <a:off x="4067175" y="3573463"/>
          <a:ext cx="4752975" cy="1989137"/>
        </p:xfrm>
        <a:graphic>
          <a:graphicData uri="http://schemas.openxmlformats.org/drawingml/2006/table">
            <a:tbl>
              <a:tblPr/>
              <a:tblGrid>
                <a:gridCol w="582613"/>
                <a:gridCol w="582612"/>
                <a:gridCol w="574675"/>
                <a:gridCol w="590550"/>
                <a:gridCol w="584200"/>
                <a:gridCol w="582613"/>
                <a:gridCol w="584200"/>
                <a:gridCol w="671512"/>
              </a:tblGrid>
              <a:tr h="198913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en-US" altLang="zh-CN" b="1"/>
                    </a:p>
                    <a:p>
                      <a:pPr marL="0" lvl="0" indent="0">
                        <a:buNone/>
                      </a:pPr>
                      <a:r>
                        <a:rPr lang="en-US" altLang="zh-CN" b="1"/>
                        <a:t>K</a:t>
                      </a:r>
                      <a:r>
                        <a:rPr lang="en-US" altLang="zh-CN" sz="1800" b="1"/>
                        <a:t>0</a:t>
                      </a:r>
                      <a:endParaRPr lang="zh-CN" altLang="en-US" sz="18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en-US" altLang="zh-CN" b="1"/>
                    </a:p>
                    <a:p>
                      <a:pPr marL="0" lvl="0" indent="0">
                        <a:buNone/>
                      </a:pPr>
                      <a:r>
                        <a:rPr lang="en-US" altLang="zh-CN" b="1"/>
                        <a:t>K</a:t>
                      </a:r>
                      <a:r>
                        <a:rPr lang="en-US" altLang="zh-CN" sz="1800" b="1"/>
                        <a:t>1</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2"/>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en-US" altLang="zh-CN" b="1"/>
                    </a:p>
                    <a:p>
                      <a:pPr marL="0" lvl="0" indent="0">
                        <a:buNone/>
                      </a:pPr>
                      <a:r>
                        <a:rPr lang="en-US" altLang="zh-CN" b="1"/>
                        <a:t>K</a:t>
                      </a:r>
                      <a:r>
                        <a:rPr lang="en-US" altLang="zh-CN" sz="1800" b="1"/>
                        <a:t>2</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99FF33"/>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en-US" altLang="zh-CN" b="1"/>
                    </a:p>
                    <a:p>
                      <a:pPr marL="0" lvl="0" indent="0">
                        <a:buNone/>
                      </a:pPr>
                      <a:r>
                        <a:rPr lang="en-US" altLang="zh-CN" b="1"/>
                        <a:t>K</a:t>
                      </a:r>
                      <a:r>
                        <a:rPr lang="en-US" altLang="zh-CN" sz="1800" b="1"/>
                        <a:t>3</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990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en-US" altLang="zh-CN" b="1"/>
                    </a:p>
                    <a:p>
                      <a:pPr marL="0" lvl="0" indent="0">
                        <a:buNone/>
                      </a:pPr>
                      <a:r>
                        <a:rPr lang="en-US" altLang="zh-CN" b="1">
                          <a:solidFill>
                            <a:schemeClr val="bg1"/>
                          </a:solidFill>
                        </a:rPr>
                        <a:t>K</a:t>
                      </a:r>
                      <a:r>
                        <a:rPr lang="en-US" altLang="zh-CN" sz="1800" b="1">
                          <a:solidFill>
                            <a:schemeClr val="bg1"/>
                          </a:solidFill>
                        </a:rPr>
                        <a:t>4</a:t>
                      </a:r>
                      <a:endParaRPr lang="zh-CN" altLang="en-US" sz="1800"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en-US" altLang="zh-CN" b="1"/>
                    </a:p>
                    <a:p>
                      <a:pPr marL="0" lvl="0" indent="0">
                        <a:buNone/>
                      </a:pPr>
                      <a:r>
                        <a:rPr lang="en-US" altLang="zh-CN" b="1"/>
                        <a:t>K</a:t>
                      </a:r>
                      <a:r>
                        <a:rPr lang="en-US" altLang="zh-CN" sz="1800" b="1"/>
                        <a:t>5</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en-US" altLang="zh-CN" b="1"/>
                    </a:p>
                    <a:p>
                      <a:pPr marL="0" lvl="0" indent="0">
                        <a:buNone/>
                      </a:pPr>
                      <a:r>
                        <a:rPr lang="en-US" altLang="zh-CN" b="1"/>
                        <a:t>K</a:t>
                      </a:r>
                      <a:r>
                        <a:rPr lang="en-US" altLang="zh-CN" sz="1800" b="1"/>
                        <a:t>6</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en-US" altLang="zh-CN" b="1"/>
                    </a:p>
                    <a:p>
                      <a:pPr marL="0" lvl="0" indent="0">
                        <a:buNone/>
                      </a:pPr>
                      <a:r>
                        <a:rPr lang="en-US" altLang="zh-CN" b="1"/>
                        <a:t>K</a:t>
                      </a:r>
                      <a:r>
                        <a:rPr lang="en-US" altLang="zh-CN" sz="1800" b="1"/>
                        <a:t>7</a:t>
                      </a:r>
                      <a:endParaRPr lang="zh-CN" altLang="en-US" sz="1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58514" name="直接连接符 58513"/>
          <p:cNvSpPr/>
          <p:nvPr/>
        </p:nvSpPr>
        <p:spPr>
          <a:xfrm>
            <a:off x="4932363" y="5589588"/>
            <a:ext cx="0" cy="1008062"/>
          </a:xfrm>
          <a:prstGeom prst="line">
            <a:avLst/>
          </a:prstGeom>
          <a:ln w="38100" cap="flat" cmpd="sng">
            <a:solidFill>
              <a:schemeClr val="tx1"/>
            </a:solidFill>
            <a:prstDash val="solid"/>
            <a:headEnd type="none" w="med" len="med"/>
            <a:tailEnd type="none" w="med" len="med"/>
          </a:ln>
        </p:spPr>
      </p:sp>
      <p:sp>
        <p:nvSpPr>
          <p:cNvPr id="58517" name="椭圆 58516"/>
          <p:cNvSpPr/>
          <p:nvPr/>
        </p:nvSpPr>
        <p:spPr>
          <a:xfrm>
            <a:off x="6659563" y="6426200"/>
            <a:ext cx="504825" cy="431800"/>
          </a:xfrm>
          <a:prstGeom prst="ellipse">
            <a:avLst/>
          </a:prstGeom>
          <a:solidFill>
            <a:schemeClr val="bg1"/>
          </a:solidFill>
          <a:ln w="38100" cap="flat" cmpd="sng">
            <a:solidFill>
              <a:schemeClr val="tx1"/>
            </a:solidFill>
            <a:prstDash val="solid"/>
            <a:headEnd type="none" w="med" len="med"/>
            <a:tailEnd type="none" w="med" len="med"/>
          </a:ln>
        </p:spPr>
        <p:txBody>
          <a:bodyPr wrap="none" anchor="ctr"/>
          <a:p>
            <a:pPr algn="ct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p:txBody>
      </p:sp>
      <p:sp>
        <p:nvSpPr>
          <p:cNvPr id="58518" name="直接连接符 58517"/>
          <p:cNvSpPr/>
          <p:nvPr/>
        </p:nvSpPr>
        <p:spPr>
          <a:xfrm>
            <a:off x="4932363" y="6597650"/>
            <a:ext cx="1727200" cy="0"/>
          </a:xfrm>
          <a:prstGeom prst="line">
            <a:avLst/>
          </a:prstGeom>
          <a:ln w="38100" cap="flat" cmpd="sng">
            <a:solidFill>
              <a:schemeClr val="tx1"/>
            </a:solidFill>
            <a:prstDash val="solid"/>
            <a:headEnd type="none" w="med" len="med"/>
            <a:tailEnd type="triangle" w="med" len="med"/>
          </a:ln>
        </p:spPr>
      </p:sp>
      <p:sp>
        <p:nvSpPr>
          <p:cNvPr id="58519" name="直接连接符 58518"/>
          <p:cNvSpPr/>
          <p:nvPr/>
        </p:nvSpPr>
        <p:spPr>
          <a:xfrm>
            <a:off x="6516688" y="5589588"/>
            <a:ext cx="360362" cy="863600"/>
          </a:xfrm>
          <a:prstGeom prst="line">
            <a:avLst/>
          </a:prstGeom>
          <a:ln w="38100" cap="flat" cmpd="sng">
            <a:solidFill>
              <a:schemeClr val="tx1"/>
            </a:solidFill>
            <a:prstDash val="solid"/>
            <a:headEnd type="none" w="med" len="med"/>
            <a:tailEnd type="triangle" w="med" len="med"/>
          </a:ln>
        </p:spPr>
      </p:sp>
      <p:sp>
        <p:nvSpPr>
          <p:cNvPr id="58520" name="直接连接符 58519"/>
          <p:cNvSpPr/>
          <p:nvPr/>
        </p:nvSpPr>
        <p:spPr>
          <a:xfrm flipV="1">
            <a:off x="7092950" y="5589588"/>
            <a:ext cx="71438" cy="863600"/>
          </a:xfrm>
          <a:prstGeom prst="line">
            <a:avLst/>
          </a:prstGeom>
          <a:ln w="38100" cap="flat" cmpd="sng">
            <a:solidFill>
              <a:schemeClr val="tx1"/>
            </a:solidFill>
            <a:prstDash val="solid"/>
            <a:headEnd type="none" w="med" len="med"/>
            <a:tailEnd type="triangle" w="med" len="med"/>
          </a:ln>
        </p:spPr>
      </p:sp>
      <p:sp>
        <p:nvSpPr>
          <p:cNvPr id="58528" name="左箭头 58527"/>
          <p:cNvSpPr/>
          <p:nvPr/>
        </p:nvSpPr>
        <p:spPr>
          <a:xfrm rot="-2056268">
            <a:off x="3059113" y="1557338"/>
            <a:ext cx="1441450" cy="431800"/>
          </a:xfrm>
          <a:prstGeom prst="leftArrow">
            <a:avLst>
              <a:gd name="adj1" fmla="val 50000"/>
              <a:gd name="adj2" fmla="val 83455"/>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58529" name="右箭头 58528"/>
          <p:cNvSpPr/>
          <p:nvPr/>
        </p:nvSpPr>
        <p:spPr>
          <a:xfrm rot="762668">
            <a:off x="2916238" y="4221163"/>
            <a:ext cx="1079500" cy="431800"/>
          </a:xfrm>
          <a:prstGeom prst="rightArrow">
            <a:avLst>
              <a:gd name="adj1" fmla="val 50000"/>
              <a:gd name="adj2" fmla="val 62500"/>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58530" name="直接连接符 58529"/>
          <p:cNvSpPr/>
          <p:nvPr/>
        </p:nvSpPr>
        <p:spPr>
          <a:xfrm>
            <a:off x="5508625" y="5589588"/>
            <a:ext cx="0" cy="576262"/>
          </a:xfrm>
          <a:prstGeom prst="line">
            <a:avLst/>
          </a:prstGeom>
          <a:ln w="38100" cap="flat" cmpd="sng">
            <a:solidFill>
              <a:schemeClr val="tx1"/>
            </a:solidFill>
            <a:prstDash val="solid"/>
            <a:headEnd type="none" w="med" len="med"/>
            <a:tailEnd type="none" w="med" len="med"/>
          </a:ln>
        </p:spPr>
      </p:sp>
      <p:sp>
        <p:nvSpPr>
          <p:cNvPr id="58531" name="直接连接符 58530"/>
          <p:cNvSpPr/>
          <p:nvPr/>
        </p:nvSpPr>
        <p:spPr>
          <a:xfrm>
            <a:off x="5508625" y="6165850"/>
            <a:ext cx="2087563" cy="0"/>
          </a:xfrm>
          <a:prstGeom prst="line">
            <a:avLst/>
          </a:prstGeom>
          <a:ln w="38100" cap="flat" cmpd="sng">
            <a:solidFill>
              <a:schemeClr val="tx1"/>
            </a:solidFill>
            <a:prstDash val="solid"/>
            <a:headEnd type="none" w="med" len="med"/>
            <a:tailEnd type="triangle" w="med" len="med"/>
          </a:ln>
        </p:spPr>
      </p:sp>
      <p:sp>
        <p:nvSpPr>
          <p:cNvPr id="58532" name="椭圆 58531"/>
          <p:cNvSpPr/>
          <p:nvPr/>
        </p:nvSpPr>
        <p:spPr>
          <a:xfrm>
            <a:off x="7596188" y="6021388"/>
            <a:ext cx="360362" cy="360362"/>
          </a:xfrm>
          <a:prstGeom prst="ellipse">
            <a:avLst/>
          </a:prstGeom>
          <a:solidFill>
            <a:schemeClr val="bg1"/>
          </a:solidFill>
          <a:ln w="38100" cap="flat" cmpd="sng">
            <a:solidFill>
              <a:schemeClr val="tx1"/>
            </a:solidFill>
            <a:prstDash val="solid"/>
            <a:headEnd type="none" w="med" len="med"/>
            <a:tailEnd type="none" w="med" len="med"/>
          </a:ln>
        </p:spPr>
        <p:txBody>
          <a:bodyPr wrap="none" anchor="ctr"/>
          <a:p>
            <a:pPr algn="ct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p:txBody>
      </p:sp>
      <p:sp>
        <p:nvSpPr>
          <p:cNvPr id="58533" name="直接连接符 58532"/>
          <p:cNvSpPr/>
          <p:nvPr/>
        </p:nvSpPr>
        <p:spPr>
          <a:xfrm>
            <a:off x="7308850" y="5589588"/>
            <a:ext cx="358775" cy="503237"/>
          </a:xfrm>
          <a:prstGeom prst="line">
            <a:avLst/>
          </a:prstGeom>
          <a:ln w="38100" cap="flat" cmpd="sng">
            <a:solidFill>
              <a:schemeClr val="tx1"/>
            </a:solidFill>
            <a:prstDash val="solid"/>
            <a:headEnd type="none" w="med" len="med"/>
            <a:tailEnd type="triangle" w="med" len="med"/>
          </a:ln>
        </p:spPr>
      </p:sp>
      <p:sp>
        <p:nvSpPr>
          <p:cNvPr id="58534" name="直接连接符 58533"/>
          <p:cNvSpPr/>
          <p:nvPr/>
        </p:nvSpPr>
        <p:spPr>
          <a:xfrm flipV="1">
            <a:off x="7812088" y="5589588"/>
            <a:ext cx="0" cy="431800"/>
          </a:xfrm>
          <a:prstGeom prst="line">
            <a:avLst/>
          </a:prstGeom>
          <a:ln w="38100" cap="flat" cmpd="sng">
            <a:solidFill>
              <a:schemeClr val="tx1"/>
            </a:solidFill>
            <a:prstDash val="solid"/>
            <a:headEnd type="none" w="med" len="med"/>
            <a:tailEnd type="triangle" w="med" len="med"/>
          </a:ln>
        </p:spPr>
      </p:sp>
      <p:sp>
        <p:nvSpPr>
          <p:cNvPr id="58537" name="直接连接符 58536"/>
          <p:cNvSpPr/>
          <p:nvPr/>
        </p:nvSpPr>
        <p:spPr>
          <a:xfrm flipV="1">
            <a:off x="6084888" y="3141663"/>
            <a:ext cx="0" cy="431800"/>
          </a:xfrm>
          <a:prstGeom prst="line">
            <a:avLst/>
          </a:prstGeom>
          <a:ln w="38100" cap="flat" cmpd="sng">
            <a:solidFill>
              <a:schemeClr val="tx1"/>
            </a:solidFill>
            <a:prstDash val="solid"/>
            <a:headEnd type="none" w="med" len="med"/>
            <a:tailEnd type="none" w="med" len="med"/>
          </a:ln>
        </p:spPr>
      </p:sp>
      <p:sp>
        <p:nvSpPr>
          <p:cNvPr id="58538" name="直接连接符 58537"/>
          <p:cNvSpPr/>
          <p:nvPr/>
        </p:nvSpPr>
        <p:spPr>
          <a:xfrm>
            <a:off x="6084888" y="3141663"/>
            <a:ext cx="2232025" cy="0"/>
          </a:xfrm>
          <a:prstGeom prst="line">
            <a:avLst/>
          </a:prstGeom>
          <a:ln w="38100" cap="flat" cmpd="sng">
            <a:solidFill>
              <a:schemeClr val="tx1"/>
            </a:solidFill>
            <a:prstDash val="solid"/>
            <a:headEnd type="none" w="med" len="med"/>
            <a:tailEnd type="triangle" w="med" len="med"/>
          </a:ln>
        </p:spPr>
      </p:sp>
      <p:sp>
        <p:nvSpPr>
          <p:cNvPr id="58539" name="椭圆 58538"/>
          <p:cNvSpPr/>
          <p:nvPr/>
        </p:nvSpPr>
        <p:spPr>
          <a:xfrm>
            <a:off x="8316913" y="2997200"/>
            <a:ext cx="358775" cy="288925"/>
          </a:xfrm>
          <a:prstGeom prst="ellipse">
            <a:avLst/>
          </a:prstGeom>
          <a:solidFill>
            <a:schemeClr val="bg1"/>
          </a:solidFill>
          <a:ln w="38100" cap="flat" cmpd="sng">
            <a:solidFill>
              <a:schemeClr val="tx1"/>
            </a:solidFill>
            <a:prstDash val="solid"/>
            <a:headEnd type="none" w="med" len="med"/>
            <a:tailEnd type="none" w="med" len="med"/>
          </a:ln>
        </p:spPr>
        <p:txBody>
          <a:bodyPr wrap="none" anchor="ctr"/>
          <a:p>
            <a:pPr algn="ct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p:txBody>
      </p:sp>
      <p:sp>
        <p:nvSpPr>
          <p:cNvPr id="58540" name="直接连接符 58539"/>
          <p:cNvSpPr/>
          <p:nvPr/>
        </p:nvSpPr>
        <p:spPr>
          <a:xfrm flipV="1">
            <a:off x="7812088" y="3284538"/>
            <a:ext cx="576262" cy="288925"/>
          </a:xfrm>
          <a:prstGeom prst="line">
            <a:avLst/>
          </a:prstGeom>
          <a:ln w="38100" cap="flat" cmpd="sng">
            <a:solidFill>
              <a:schemeClr val="tx1"/>
            </a:solidFill>
            <a:prstDash val="solid"/>
            <a:headEnd type="none" w="med" len="med"/>
            <a:tailEnd type="triangle" w="med" len="med"/>
          </a:ln>
        </p:spPr>
      </p:sp>
      <p:sp>
        <p:nvSpPr>
          <p:cNvPr id="58542" name="直接连接符 58541"/>
          <p:cNvSpPr/>
          <p:nvPr/>
        </p:nvSpPr>
        <p:spPr>
          <a:xfrm>
            <a:off x="8532813" y="3284538"/>
            <a:ext cx="0" cy="288925"/>
          </a:xfrm>
          <a:prstGeom prst="line">
            <a:avLst/>
          </a:prstGeom>
          <a:ln w="38100" cap="flat" cmpd="sng">
            <a:solidFill>
              <a:schemeClr val="tx1"/>
            </a:solidFill>
            <a:prstDash val="solid"/>
            <a:headEnd type="none" w="med" len="med"/>
            <a:tailEnd type="triangle" w="med" len="med"/>
          </a:ln>
        </p:spPr>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9657" name="表格 69656"/>
          <p:cNvGraphicFramePr/>
          <p:nvPr/>
        </p:nvGraphicFramePr>
        <p:xfrm>
          <a:off x="1979613" y="1125538"/>
          <a:ext cx="4752975" cy="2016125"/>
        </p:xfrm>
        <a:graphic>
          <a:graphicData uri="http://schemas.openxmlformats.org/drawingml/2006/table">
            <a:tbl>
              <a:tblPr/>
              <a:tblGrid>
                <a:gridCol w="582613"/>
                <a:gridCol w="582612"/>
                <a:gridCol w="574675"/>
                <a:gridCol w="590550"/>
                <a:gridCol w="584200"/>
                <a:gridCol w="582613"/>
                <a:gridCol w="584200"/>
                <a:gridCol w="671512"/>
              </a:tblGrid>
              <a:tr h="20161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en-US" altLang="zh-CN" b="1"/>
                    </a:p>
                    <a:p>
                      <a:pPr marL="0" lvl="0" indent="0">
                        <a:buNone/>
                      </a:pPr>
                      <a:r>
                        <a:rPr lang="en-US" altLang="zh-CN" b="1"/>
                        <a:t>K</a:t>
                      </a:r>
                      <a:r>
                        <a:rPr lang="en-US" altLang="zh-CN" sz="1800" b="1"/>
                        <a:t>0</a:t>
                      </a:r>
                      <a:endParaRPr lang="zh-CN" altLang="en-US" sz="18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en-US" altLang="zh-CN" b="1"/>
                    </a:p>
                    <a:p>
                      <a:pPr marL="0" lvl="0" indent="0">
                        <a:buNone/>
                      </a:pPr>
                      <a:r>
                        <a:rPr lang="en-US" altLang="zh-CN" b="1"/>
                        <a:t>K</a:t>
                      </a:r>
                      <a:r>
                        <a:rPr lang="en-US" altLang="zh-CN" sz="1800" b="1"/>
                        <a:t>1</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2"/>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en-US" altLang="zh-CN" b="1"/>
                    </a:p>
                    <a:p>
                      <a:pPr marL="0" lvl="0" indent="0">
                        <a:buNone/>
                      </a:pPr>
                      <a:r>
                        <a:rPr lang="en-US" altLang="zh-CN" b="1"/>
                        <a:t>K</a:t>
                      </a:r>
                      <a:r>
                        <a:rPr lang="en-US" altLang="zh-CN" sz="1800" b="1"/>
                        <a:t>2</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99FF33"/>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en-US" altLang="zh-CN" b="1"/>
                    </a:p>
                    <a:p>
                      <a:pPr marL="0" lvl="0" indent="0">
                        <a:buNone/>
                      </a:pPr>
                      <a:r>
                        <a:rPr lang="en-US" altLang="zh-CN" b="1"/>
                        <a:t>K</a:t>
                      </a:r>
                      <a:r>
                        <a:rPr lang="en-US" altLang="zh-CN" sz="1800" b="1"/>
                        <a:t>3</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990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en-US" altLang="zh-CN" b="1"/>
                    </a:p>
                    <a:p>
                      <a:pPr marL="0" lvl="0" indent="0">
                        <a:buNone/>
                      </a:pPr>
                      <a:r>
                        <a:rPr lang="en-US" altLang="zh-CN" b="1">
                          <a:solidFill>
                            <a:schemeClr val="bg1"/>
                          </a:solidFill>
                        </a:rPr>
                        <a:t>K</a:t>
                      </a:r>
                      <a:r>
                        <a:rPr lang="en-US" altLang="zh-CN" sz="1800" b="1">
                          <a:solidFill>
                            <a:schemeClr val="bg1"/>
                          </a:solidFill>
                        </a:rPr>
                        <a:t>4</a:t>
                      </a:r>
                      <a:endParaRPr lang="zh-CN" altLang="en-US" sz="1800"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en-US" altLang="zh-CN" b="1"/>
                    </a:p>
                    <a:p>
                      <a:pPr marL="0" lvl="0" indent="0">
                        <a:buNone/>
                      </a:pPr>
                      <a:r>
                        <a:rPr lang="en-US" altLang="zh-CN" b="1"/>
                        <a:t>K</a:t>
                      </a:r>
                      <a:r>
                        <a:rPr lang="en-US" altLang="zh-CN" sz="1800" b="1"/>
                        <a:t>5</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en-US" altLang="zh-CN" b="1"/>
                    </a:p>
                    <a:p>
                      <a:pPr marL="0" lvl="0" indent="0">
                        <a:buNone/>
                      </a:pPr>
                      <a:r>
                        <a:rPr lang="en-US" altLang="zh-CN" b="1"/>
                        <a:t>K</a:t>
                      </a:r>
                      <a:r>
                        <a:rPr lang="en-US" altLang="zh-CN" sz="1800" b="1"/>
                        <a:t>6</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en-US" altLang="zh-CN" b="1"/>
                    </a:p>
                    <a:p>
                      <a:pPr marL="0" lvl="0" indent="0">
                        <a:buNone/>
                      </a:pPr>
                      <a:r>
                        <a:rPr lang="en-US" altLang="zh-CN" b="1"/>
                        <a:t>K</a:t>
                      </a:r>
                      <a:r>
                        <a:rPr lang="en-US" altLang="zh-CN" sz="1800" b="1"/>
                        <a:t>7</a:t>
                      </a:r>
                      <a:endParaRPr lang="zh-CN" altLang="en-US" sz="1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69656" name="直接连接符 69655"/>
          <p:cNvSpPr/>
          <p:nvPr/>
        </p:nvSpPr>
        <p:spPr>
          <a:xfrm>
            <a:off x="2268538" y="3141663"/>
            <a:ext cx="0" cy="3240087"/>
          </a:xfrm>
          <a:prstGeom prst="line">
            <a:avLst/>
          </a:prstGeom>
          <a:ln w="38100" cap="flat" cmpd="sng">
            <a:solidFill>
              <a:schemeClr val="tx1"/>
            </a:solidFill>
            <a:prstDash val="solid"/>
            <a:headEnd type="none" w="med" len="med"/>
            <a:tailEnd type="none" w="med" len="med"/>
          </a:ln>
        </p:spPr>
      </p:sp>
      <p:sp>
        <p:nvSpPr>
          <p:cNvPr id="69659" name="矩形 69658"/>
          <p:cNvSpPr/>
          <p:nvPr/>
        </p:nvSpPr>
        <p:spPr>
          <a:xfrm>
            <a:off x="2700338" y="3933825"/>
            <a:ext cx="1800225" cy="647700"/>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pPr algn="ctr"/>
            <a:r>
              <a:rPr lang="en-US" altLang="zh-CN">
                <a:latin typeface="Arial" panose="020B0604020202020204" pitchFamily="34" charset="0"/>
                <a:ea typeface="宋体" panose="02010600030101010101" pitchFamily="2" charset="-122"/>
              </a:rPr>
              <a:t>Byte</a:t>
            </a:r>
            <a:endParaRPr lang="en-US" altLang="zh-CN">
              <a:latin typeface="Arial" panose="020B0604020202020204" pitchFamily="34" charset="0"/>
              <a:ea typeface="宋体" panose="02010600030101010101" pitchFamily="2" charset="-122"/>
            </a:endParaRPr>
          </a:p>
          <a:p>
            <a:pPr algn="ctr"/>
            <a:r>
              <a:rPr lang="en-US" altLang="zh-CN">
                <a:latin typeface="Arial" panose="020B0604020202020204" pitchFamily="34" charset="0"/>
                <a:ea typeface="宋体" panose="02010600030101010101" pitchFamily="2" charset="-122"/>
              </a:rPr>
              <a:t>Substitution</a:t>
            </a:r>
            <a:endParaRPr lang="en-US" altLang="zh-CN">
              <a:latin typeface="Arial" panose="020B0604020202020204" pitchFamily="34" charset="0"/>
              <a:ea typeface="宋体" panose="02010600030101010101" pitchFamily="2" charset="-122"/>
            </a:endParaRPr>
          </a:p>
        </p:txBody>
      </p:sp>
      <p:sp>
        <p:nvSpPr>
          <p:cNvPr id="69660" name="矩形 69659"/>
          <p:cNvSpPr/>
          <p:nvPr/>
        </p:nvSpPr>
        <p:spPr>
          <a:xfrm>
            <a:off x="2700338" y="5013325"/>
            <a:ext cx="1871662" cy="576263"/>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pPr algn="ctr"/>
            <a:r>
              <a:rPr lang="en-US" altLang="zh-CN" err="1">
                <a:latin typeface="Arial" panose="020B0604020202020204" pitchFamily="34" charset="0"/>
                <a:ea typeface="宋体" panose="02010600030101010101" pitchFamily="2" charset="-122"/>
              </a:rPr>
              <a:t>ByteRotate</a:t>
            </a:r>
            <a:endParaRPr lang="en-US" altLang="zh-CN">
              <a:latin typeface="Arial" panose="020B0604020202020204" pitchFamily="34" charset="0"/>
              <a:ea typeface="宋体" panose="02010600030101010101" pitchFamily="2" charset="-122"/>
            </a:endParaRPr>
          </a:p>
        </p:txBody>
      </p:sp>
      <p:sp>
        <p:nvSpPr>
          <p:cNvPr id="69661" name="直接连接符 69660"/>
          <p:cNvSpPr/>
          <p:nvPr/>
        </p:nvSpPr>
        <p:spPr>
          <a:xfrm flipH="1">
            <a:off x="3563938" y="3141663"/>
            <a:ext cx="431800" cy="792162"/>
          </a:xfrm>
          <a:prstGeom prst="line">
            <a:avLst/>
          </a:prstGeom>
          <a:ln w="38100" cap="flat" cmpd="sng">
            <a:solidFill>
              <a:schemeClr val="tx1"/>
            </a:solidFill>
            <a:prstDash val="solid"/>
            <a:headEnd type="none" w="med" len="med"/>
            <a:tailEnd type="triangle" w="med" len="med"/>
          </a:ln>
        </p:spPr>
      </p:sp>
      <p:sp>
        <p:nvSpPr>
          <p:cNvPr id="69663" name="直接连接符 69662"/>
          <p:cNvSpPr/>
          <p:nvPr/>
        </p:nvSpPr>
        <p:spPr>
          <a:xfrm>
            <a:off x="3492500" y="4581525"/>
            <a:ext cx="0" cy="431800"/>
          </a:xfrm>
          <a:prstGeom prst="line">
            <a:avLst/>
          </a:prstGeom>
          <a:ln w="38100" cap="flat" cmpd="sng">
            <a:solidFill>
              <a:schemeClr val="tx1"/>
            </a:solidFill>
            <a:prstDash val="solid"/>
            <a:headEnd type="none" w="med" len="med"/>
            <a:tailEnd type="triangle" w="med" len="med"/>
          </a:ln>
        </p:spPr>
      </p:sp>
      <p:sp>
        <p:nvSpPr>
          <p:cNvPr id="69664" name="直接连接符 69663"/>
          <p:cNvSpPr/>
          <p:nvPr/>
        </p:nvSpPr>
        <p:spPr>
          <a:xfrm>
            <a:off x="3492500" y="5589588"/>
            <a:ext cx="0" cy="503237"/>
          </a:xfrm>
          <a:prstGeom prst="line">
            <a:avLst/>
          </a:prstGeom>
          <a:ln w="38100" cap="flat" cmpd="sng">
            <a:solidFill>
              <a:schemeClr val="tx1"/>
            </a:solidFill>
            <a:prstDash val="solid"/>
            <a:headEnd type="none" w="med" len="med"/>
            <a:tailEnd type="triangle" w="med" len="med"/>
          </a:ln>
        </p:spPr>
      </p:sp>
      <p:sp>
        <p:nvSpPr>
          <p:cNvPr id="69665" name="椭圆 69664"/>
          <p:cNvSpPr/>
          <p:nvPr/>
        </p:nvSpPr>
        <p:spPr>
          <a:xfrm>
            <a:off x="3203575" y="6092825"/>
            <a:ext cx="576263" cy="503238"/>
          </a:xfrm>
          <a:prstGeom prst="ellipse">
            <a:avLst/>
          </a:prstGeom>
          <a:solidFill>
            <a:schemeClr val="bg1"/>
          </a:solidFill>
          <a:ln w="38100" cap="flat" cmpd="sng">
            <a:solidFill>
              <a:schemeClr val="tx1"/>
            </a:solidFill>
            <a:prstDash val="solid"/>
            <a:headEnd type="none" w="med" len="med"/>
            <a:tailEnd type="none" w="med" len="med"/>
          </a:ln>
        </p:spPr>
        <p:txBody>
          <a:bodyPr wrap="none" anchor="ctr"/>
          <a:p>
            <a:pPr algn="ct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p:txBody>
      </p:sp>
      <p:sp>
        <p:nvSpPr>
          <p:cNvPr id="69666" name="直接连接符 69665"/>
          <p:cNvSpPr/>
          <p:nvPr/>
        </p:nvSpPr>
        <p:spPr>
          <a:xfrm>
            <a:off x="2268538" y="6381750"/>
            <a:ext cx="935037" cy="0"/>
          </a:xfrm>
          <a:prstGeom prst="line">
            <a:avLst/>
          </a:prstGeom>
          <a:ln w="38100" cap="flat" cmpd="sng">
            <a:solidFill>
              <a:schemeClr val="tx1"/>
            </a:solidFill>
            <a:prstDash val="solid"/>
            <a:headEnd type="none" w="med" len="med"/>
            <a:tailEnd type="triangle" w="med" len="med"/>
          </a:ln>
        </p:spPr>
      </p:sp>
      <p:sp>
        <p:nvSpPr>
          <p:cNvPr id="69667" name="矩形 69666"/>
          <p:cNvSpPr/>
          <p:nvPr/>
        </p:nvSpPr>
        <p:spPr>
          <a:xfrm>
            <a:off x="5364163" y="6165850"/>
            <a:ext cx="2016125" cy="431800"/>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pPr algn="ctr"/>
            <a:r>
              <a:rPr lang="en-US" altLang="zh-CN" err="1">
                <a:latin typeface="Arial" panose="020B0604020202020204" pitchFamily="34" charset="0"/>
                <a:ea typeface="宋体" panose="02010600030101010101" pitchFamily="2" charset="-122"/>
              </a:rPr>
              <a:t>Rcon</a:t>
            </a:r>
            <a:endParaRPr lang="en-US" altLang="zh-CN">
              <a:latin typeface="Arial" panose="020B0604020202020204" pitchFamily="34" charset="0"/>
              <a:ea typeface="宋体" panose="02010600030101010101" pitchFamily="2" charset="-122"/>
            </a:endParaRPr>
          </a:p>
        </p:txBody>
      </p:sp>
      <p:sp>
        <p:nvSpPr>
          <p:cNvPr id="69668" name="直接连接符 69667"/>
          <p:cNvSpPr/>
          <p:nvPr/>
        </p:nvSpPr>
        <p:spPr>
          <a:xfrm flipH="1">
            <a:off x="3851275" y="6381750"/>
            <a:ext cx="1441450" cy="0"/>
          </a:xfrm>
          <a:prstGeom prst="line">
            <a:avLst/>
          </a:prstGeom>
          <a:ln w="38100" cap="flat" cmpd="sng">
            <a:solidFill>
              <a:schemeClr val="tx1"/>
            </a:solidFill>
            <a:prstDash val="solid"/>
            <a:headEnd type="none" w="med" len="med"/>
            <a:tailEnd type="triangle" w="med" len="med"/>
          </a:ln>
        </p:spPr>
      </p:sp>
      <p:sp>
        <p:nvSpPr>
          <p:cNvPr id="69671" name="直接连接符 69670"/>
          <p:cNvSpPr/>
          <p:nvPr/>
        </p:nvSpPr>
        <p:spPr>
          <a:xfrm flipV="1">
            <a:off x="3779838" y="5661025"/>
            <a:ext cx="1800225" cy="504825"/>
          </a:xfrm>
          <a:prstGeom prst="line">
            <a:avLst/>
          </a:prstGeom>
          <a:ln w="38100" cap="flat" cmpd="sng">
            <a:solidFill>
              <a:srgbClr val="6600FF"/>
            </a:solidFill>
            <a:prstDash val="solid"/>
            <a:headEnd type="none" w="med" len="med"/>
            <a:tailEnd type="none" w="med" len="med"/>
          </a:ln>
        </p:spPr>
      </p:sp>
      <p:sp>
        <p:nvSpPr>
          <p:cNvPr id="69672" name="直接连接符 69671"/>
          <p:cNvSpPr/>
          <p:nvPr/>
        </p:nvSpPr>
        <p:spPr>
          <a:xfrm flipH="1" flipV="1">
            <a:off x="4787900" y="3141663"/>
            <a:ext cx="792163" cy="2519362"/>
          </a:xfrm>
          <a:prstGeom prst="line">
            <a:avLst/>
          </a:prstGeom>
          <a:ln w="38100" cap="flat" cmpd="sng">
            <a:solidFill>
              <a:srgbClr val="6600FF"/>
            </a:solidFill>
            <a:prstDash val="solid"/>
            <a:headEnd type="none" w="med" len="med"/>
            <a:tailEnd type="triangle" w="med" len="med"/>
          </a:ln>
        </p:spPr>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62" name="矩形 70661"/>
          <p:cNvSpPr/>
          <p:nvPr/>
        </p:nvSpPr>
        <p:spPr>
          <a:xfrm>
            <a:off x="1979613" y="1412875"/>
            <a:ext cx="792162" cy="576263"/>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pPr algn="ctr"/>
            <a:r>
              <a:rPr lang="en-US" altLang="zh-CN" sz="2800">
                <a:latin typeface="Arial" panose="020B0604020202020204" pitchFamily="34" charset="0"/>
                <a:ea typeface="宋体" panose="02010600030101010101" pitchFamily="2" charset="-122"/>
              </a:rPr>
              <a:t>W</a:t>
            </a:r>
            <a:r>
              <a:rPr lang="en-US" altLang="zh-CN" sz="1800">
                <a:latin typeface="Arial" panose="020B0604020202020204" pitchFamily="34" charset="0"/>
                <a:ea typeface="宋体" panose="02010600030101010101" pitchFamily="2" charset="-122"/>
              </a:rPr>
              <a:t>i-4</a:t>
            </a:r>
            <a:endParaRPr lang="en-US" altLang="zh-CN" sz="1800">
              <a:latin typeface="Arial" panose="020B0604020202020204" pitchFamily="34" charset="0"/>
              <a:ea typeface="宋体" panose="02010600030101010101" pitchFamily="2" charset="-122"/>
            </a:endParaRPr>
          </a:p>
        </p:txBody>
      </p:sp>
      <p:sp>
        <p:nvSpPr>
          <p:cNvPr id="70663" name="矩形 70662"/>
          <p:cNvSpPr/>
          <p:nvPr/>
        </p:nvSpPr>
        <p:spPr>
          <a:xfrm>
            <a:off x="1979613" y="1989138"/>
            <a:ext cx="792162" cy="647700"/>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pPr algn="ctr"/>
            <a:r>
              <a:rPr lang="en-US" altLang="zh-CN" sz="2800">
                <a:latin typeface="Arial" panose="020B0604020202020204" pitchFamily="34" charset="0"/>
                <a:ea typeface="宋体" panose="02010600030101010101" pitchFamily="2" charset="-122"/>
              </a:rPr>
              <a:t>W</a:t>
            </a:r>
            <a:r>
              <a:rPr lang="en-US" altLang="zh-CN" sz="1800">
                <a:latin typeface="Arial" panose="020B0604020202020204" pitchFamily="34" charset="0"/>
                <a:ea typeface="宋体" panose="02010600030101010101" pitchFamily="2" charset="-122"/>
              </a:rPr>
              <a:t>i-3</a:t>
            </a:r>
            <a:endParaRPr lang="en-US" altLang="zh-CN" sz="1800">
              <a:latin typeface="Arial" panose="020B0604020202020204" pitchFamily="34" charset="0"/>
              <a:ea typeface="宋体" panose="02010600030101010101" pitchFamily="2" charset="-122"/>
            </a:endParaRPr>
          </a:p>
        </p:txBody>
      </p:sp>
      <p:sp>
        <p:nvSpPr>
          <p:cNvPr id="70664" name="矩形 70663"/>
          <p:cNvSpPr/>
          <p:nvPr/>
        </p:nvSpPr>
        <p:spPr>
          <a:xfrm>
            <a:off x="1979613" y="2636838"/>
            <a:ext cx="792162" cy="647700"/>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pPr algn="ctr"/>
            <a:r>
              <a:rPr lang="en-US" altLang="zh-CN" sz="2800">
                <a:latin typeface="Arial" panose="020B0604020202020204" pitchFamily="34" charset="0"/>
                <a:ea typeface="宋体" panose="02010600030101010101" pitchFamily="2" charset="-122"/>
              </a:rPr>
              <a:t>W</a:t>
            </a:r>
            <a:r>
              <a:rPr lang="en-US" altLang="zh-CN" sz="1800">
                <a:latin typeface="Arial" panose="020B0604020202020204" pitchFamily="34" charset="0"/>
                <a:ea typeface="宋体" panose="02010600030101010101" pitchFamily="2" charset="-122"/>
              </a:rPr>
              <a:t>i-2</a:t>
            </a:r>
            <a:endParaRPr lang="en-US" altLang="zh-CN" sz="1800">
              <a:latin typeface="Arial" panose="020B0604020202020204" pitchFamily="34" charset="0"/>
              <a:ea typeface="宋体" panose="02010600030101010101" pitchFamily="2" charset="-122"/>
            </a:endParaRPr>
          </a:p>
        </p:txBody>
      </p:sp>
      <p:sp>
        <p:nvSpPr>
          <p:cNvPr id="70665" name="矩形 70664"/>
          <p:cNvSpPr/>
          <p:nvPr/>
        </p:nvSpPr>
        <p:spPr>
          <a:xfrm>
            <a:off x="1979613" y="3284538"/>
            <a:ext cx="792162" cy="649287"/>
          </a:xfrm>
          <a:prstGeom prst="rect">
            <a:avLst/>
          </a:prstGeom>
          <a:solidFill>
            <a:srgbClr val="99FF33"/>
          </a:solidFill>
          <a:ln w="38100" cap="flat" cmpd="sng">
            <a:solidFill>
              <a:schemeClr val="tx1"/>
            </a:solidFill>
            <a:prstDash val="solid"/>
            <a:miter/>
            <a:headEnd type="none" w="med" len="med"/>
            <a:tailEnd type="none" w="med" len="med"/>
          </a:ln>
        </p:spPr>
        <p:txBody>
          <a:bodyPr wrap="none" anchor="ctr"/>
          <a:p>
            <a:pPr algn="ctr"/>
            <a:r>
              <a:rPr lang="en-US" altLang="zh-CN" sz="2800">
                <a:latin typeface="Arial" panose="020B0604020202020204" pitchFamily="34" charset="0"/>
                <a:ea typeface="宋体" panose="02010600030101010101" pitchFamily="2" charset="-122"/>
              </a:rPr>
              <a:t>W</a:t>
            </a:r>
            <a:r>
              <a:rPr lang="en-US" altLang="zh-CN" sz="1800">
                <a:latin typeface="Arial" panose="020B0604020202020204" pitchFamily="34" charset="0"/>
                <a:ea typeface="宋体" panose="02010600030101010101" pitchFamily="2" charset="-122"/>
              </a:rPr>
              <a:t>i-1</a:t>
            </a:r>
            <a:endParaRPr lang="en-US" altLang="zh-CN" sz="1800">
              <a:latin typeface="Arial" panose="020B0604020202020204" pitchFamily="34" charset="0"/>
              <a:ea typeface="宋体" panose="02010600030101010101" pitchFamily="2" charset="-122"/>
            </a:endParaRPr>
          </a:p>
        </p:txBody>
      </p:sp>
      <p:sp>
        <p:nvSpPr>
          <p:cNvPr id="70666" name="矩形 70665"/>
          <p:cNvSpPr/>
          <p:nvPr/>
        </p:nvSpPr>
        <p:spPr>
          <a:xfrm>
            <a:off x="1979613" y="3933825"/>
            <a:ext cx="792162" cy="576263"/>
          </a:xfrm>
          <a:prstGeom prst="rect">
            <a:avLst/>
          </a:prstGeom>
          <a:solidFill>
            <a:schemeClr val="accent1"/>
          </a:solidFill>
          <a:ln w="38100" cap="flat" cmpd="sng">
            <a:solidFill>
              <a:srgbClr val="6600FF"/>
            </a:solidFill>
            <a:prstDash val="solid"/>
            <a:miter/>
            <a:headEnd type="none" w="med" len="med"/>
            <a:tailEnd type="none" w="med" len="med"/>
          </a:ln>
        </p:spPr>
        <p:txBody>
          <a:bodyPr wrap="none" anchor="ctr"/>
          <a:p>
            <a:pPr algn="ctr"/>
            <a:r>
              <a:rPr lang="en-US" altLang="zh-CN" sz="2800" err="1">
                <a:latin typeface="Arial" panose="020B0604020202020204" pitchFamily="34" charset="0"/>
                <a:ea typeface="宋体" panose="02010600030101010101" pitchFamily="2" charset="-122"/>
              </a:rPr>
              <a:t>W</a:t>
            </a:r>
            <a:r>
              <a:rPr lang="en-US" altLang="zh-CN" sz="1800" err="1">
                <a:latin typeface="Arial" panose="020B0604020202020204" pitchFamily="34" charset="0"/>
                <a:ea typeface="宋体" panose="02010600030101010101" pitchFamily="2" charset="-122"/>
              </a:rPr>
              <a:t>i</a:t>
            </a:r>
            <a:endParaRPr lang="en-US" altLang="zh-CN" sz="1800">
              <a:latin typeface="Arial" panose="020B0604020202020204" pitchFamily="34" charset="0"/>
              <a:ea typeface="宋体" panose="02010600030101010101" pitchFamily="2" charset="-122"/>
            </a:endParaRPr>
          </a:p>
        </p:txBody>
      </p:sp>
      <p:sp>
        <p:nvSpPr>
          <p:cNvPr id="70667" name="直接连接符 70666"/>
          <p:cNvSpPr/>
          <p:nvPr/>
        </p:nvSpPr>
        <p:spPr>
          <a:xfrm>
            <a:off x="2771775" y="3644900"/>
            <a:ext cx="647700" cy="0"/>
          </a:xfrm>
          <a:prstGeom prst="line">
            <a:avLst/>
          </a:prstGeom>
          <a:ln w="38100" cap="flat" cmpd="sng">
            <a:solidFill>
              <a:schemeClr val="tx1"/>
            </a:solidFill>
            <a:prstDash val="solid"/>
            <a:headEnd type="none" w="med" len="med"/>
            <a:tailEnd type="triangle" w="med" len="med"/>
          </a:ln>
        </p:spPr>
      </p:sp>
      <p:sp>
        <p:nvSpPr>
          <p:cNvPr id="70668" name="矩形 70667"/>
          <p:cNvSpPr/>
          <p:nvPr/>
        </p:nvSpPr>
        <p:spPr>
          <a:xfrm>
            <a:off x="3419475" y="3284538"/>
            <a:ext cx="1368425" cy="649287"/>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pPr algn="ctr"/>
            <a:r>
              <a:rPr lang="en-US" altLang="zh-CN">
                <a:latin typeface="Arial" panose="020B0604020202020204" pitchFamily="34" charset="0"/>
                <a:ea typeface="宋体" panose="02010600030101010101" pitchFamily="2" charset="-122"/>
              </a:rPr>
              <a:t>Byte</a:t>
            </a:r>
            <a:endParaRPr lang="en-US" altLang="zh-CN">
              <a:latin typeface="Arial" panose="020B0604020202020204" pitchFamily="34" charset="0"/>
              <a:ea typeface="宋体" panose="02010600030101010101" pitchFamily="2" charset="-122"/>
            </a:endParaRPr>
          </a:p>
          <a:p>
            <a:pPr algn="ctr"/>
            <a:r>
              <a:rPr lang="en-US" altLang="zh-CN" err="1">
                <a:latin typeface="Arial" panose="020B0604020202020204" pitchFamily="34" charset="0"/>
                <a:ea typeface="宋体" panose="02010600030101010101" pitchFamily="2" charset="-122"/>
              </a:rPr>
              <a:t>Substituion</a:t>
            </a:r>
            <a:endParaRPr lang="en-US" altLang="zh-CN">
              <a:latin typeface="Arial" panose="020B0604020202020204" pitchFamily="34" charset="0"/>
              <a:ea typeface="宋体" panose="02010600030101010101" pitchFamily="2" charset="-122"/>
            </a:endParaRPr>
          </a:p>
        </p:txBody>
      </p:sp>
      <p:sp>
        <p:nvSpPr>
          <p:cNvPr id="70669" name="直接连接符 70668"/>
          <p:cNvSpPr/>
          <p:nvPr/>
        </p:nvSpPr>
        <p:spPr>
          <a:xfrm>
            <a:off x="4787900" y="3573463"/>
            <a:ext cx="792163" cy="0"/>
          </a:xfrm>
          <a:prstGeom prst="line">
            <a:avLst/>
          </a:prstGeom>
          <a:ln w="38100" cap="flat" cmpd="sng">
            <a:solidFill>
              <a:schemeClr val="tx1"/>
            </a:solidFill>
            <a:prstDash val="solid"/>
            <a:headEnd type="none" w="med" len="med"/>
            <a:tailEnd type="triangle" w="med" len="med"/>
          </a:ln>
        </p:spPr>
      </p:sp>
      <p:sp>
        <p:nvSpPr>
          <p:cNvPr id="70670" name="矩形 70669"/>
          <p:cNvSpPr/>
          <p:nvPr/>
        </p:nvSpPr>
        <p:spPr>
          <a:xfrm>
            <a:off x="5580063" y="3284538"/>
            <a:ext cx="1223962" cy="649287"/>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pPr algn="ctr"/>
            <a:r>
              <a:rPr lang="en-US" altLang="zh-CN">
                <a:latin typeface="Arial" panose="020B0604020202020204" pitchFamily="34" charset="0"/>
                <a:ea typeface="宋体" panose="02010600030101010101" pitchFamily="2" charset="-122"/>
              </a:rPr>
              <a:t>Byte</a:t>
            </a:r>
            <a:endParaRPr lang="en-US" altLang="zh-CN">
              <a:latin typeface="Arial" panose="020B0604020202020204" pitchFamily="34" charset="0"/>
              <a:ea typeface="宋体" panose="02010600030101010101" pitchFamily="2" charset="-122"/>
            </a:endParaRPr>
          </a:p>
          <a:p>
            <a:pPr algn="ctr"/>
            <a:r>
              <a:rPr lang="en-US" altLang="zh-CN">
                <a:latin typeface="Arial" panose="020B0604020202020204" pitchFamily="34" charset="0"/>
                <a:ea typeface="宋体" panose="02010600030101010101" pitchFamily="2" charset="-122"/>
              </a:rPr>
              <a:t>Rotate</a:t>
            </a:r>
            <a:endParaRPr lang="en-US" altLang="zh-CN">
              <a:latin typeface="Arial" panose="020B0604020202020204" pitchFamily="34" charset="0"/>
              <a:ea typeface="宋体" panose="02010600030101010101" pitchFamily="2" charset="-122"/>
            </a:endParaRPr>
          </a:p>
        </p:txBody>
      </p:sp>
      <p:sp>
        <p:nvSpPr>
          <p:cNvPr id="70671" name="直接连接符 70670"/>
          <p:cNvSpPr/>
          <p:nvPr/>
        </p:nvSpPr>
        <p:spPr>
          <a:xfrm>
            <a:off x="6804025" y="3573463"/>
            <a:ext cx="431800" cy="0"/>
          </a:xfrm>
          <a:prstGeom prst="line">
            <a:avLst/>
          </a:prstGeom>
          <a:ln w="38100" cap="flat" cmpd="sng">
            <a:solidFill>
              <a:schemeClr val="tx1"/>
            </a:solidFill>
            <a:prstDash val="solid"/>
            <a:headEnd type="none" w="med" len="med"/>
            <a:tailEnd type="triangle" w="med" len="med"/>
          </a:ln>
        </p:spPr>
      </p:sp>
      <p:sp>
        <p:nvSpPr>
          <p:cNvPr id="70672" name="椭圆 70671"/>
          <p:cNvSpPr/>
          <p:nvPr/>
        </p:nvSpPr>
        <p:spPr>
          <a:xfrm>
            <a:off x="7235825" y="3429000"/>
            <a:ext cx="360363" cy="360363"/>
          </a:xfrm>
          <a:prstGeom prst="ellipse">
            <a:avLst/>
          </a:prstGeom>
          <a:solidFill>
            <a:schemeClr val="bg1"/>
          </a:solidFill>
          <a:ln w="38100" cap="flat" cmpd="sng">
            <a:solidFill>
              <a:schemeClr val="tx1"/>
            </a:solidFill>
            <a:prstDash val="solid"/>
            <a:headEnd type="none" w="med" len="med"/>
            <a:tailEnd type="none" w="med" len="med"/>
          </a:ln>
        </p:spPr>
        <p:txBody>
          <a:bodyPr wrap="none" anchor="ctr"/>
          <a:p>
            <a:pPr algn="ct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p:txBody>
      </p:sp>
      <p:sp>
        <p:nvSpPr>
          <p:cNvPr id="70673" name="直接连接符 70672"/>
          <p:cNvSpPr/>
          <p:nvPr/>
        </p:nvSpPr>
        <p:spPr>
          <a:xfrm flipH="1">
            <a:off x="7596188" y="3573463"/>
            <a:ext cx="288925" cy="0"/>
          </a:xfrm>
          <a:prstGeom prst="line">
            <a:avLst/>
          </a:prstGeom>
          <a:ln w="38100" cap="flat" cmpd="sng">
            <a:solidFill>
              <a:schemeClr val="tx1"/>
            </a:solidFill>
            <a:prstDash val="solid"/>
            <a:headEnd type="none" w="med" len="med"/>
            <a:tailEnd type="triangle" w="med" len="med"/>
          </a:ln>
        </p:spPr>
      </p:sp>
      <p:sp>
        <p:nvSpPr>
          <p:cNvPr id="70674" name="矩形 70673"/>
          <p:cNvSpPr/>
          <p:nvPr/>
        </p:nvSpPr>
        <p:spPr>
          <a:xfrm>
            <a:off x="7885113" y="3284538"/>
            <a:ext cx="863600" cy="649287"/>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pPr algn="ctr"/>
            <a:r>
              <a:rPr lang="en-US" altLang="zh-CN" err="1">
                <a:latin typeface="Arial" panose="020B0604020202020204" pitchFamily="34" charset="0"/>
                <a:ea typeface="宋体" panose="02010600030101010101" pitchFamily="2" charset="-122"/>
              </a:rPr>
              <a:t>Rcons</a:t>
            </a:r>
            <a:endParaRPr lang="en-US" altLang="zh-CN">
              <a:latin typeface="Arial" panose="020B0604020202020204" pitchFamily="34" charset="0"/>
              <a:ea typeface="宋体" panose="02010600030101010101" pitchFamily="2" charset="-122"/>
            </a:endParaRPr>
          </a:p>
        </p:txBody>
      </p:sp>
      <p:sp>
        <p:nvSpPr>
          <p:cNvPr id="70675" name="直接连接符 70674"/>
          <p:cNvSpPr/>
          <p:nvPr/>
        </p:nvSpPr>
        <p:spPr>
          <a:xfrm>
            <a:off x="2771775" y="1700213"/>
            <a:ext cx="4679950" cy="0"/>
          </a:xfrm>
          <a:prstGeom prst="line">
            <a:avLst/>
          </a:prstGeom>
          <a:ln w="38100" cap="flat" cmpd="sng">
            <a:solidFill>
              <a:schemeClr val="tx1"/>
            </a:solidFill>
            <a:prstDash val="solid"/>
            <a:headEnd type="none" w="med" len="med"/>
            <a:tailEnd type="none" w="med" len="med"/>
          </a:ln>
        </p:spPr>
      </p:sp>
      <p:sp>
        <p:nvSpPr>
          <p:cNvPr id="70676" name="直接连接符 70675"/>
          <p:cNvSpPr/>
          <p:nvPr/>
        </p:nvSpPr>
        <p:spPr>
          <a:xfrm>
            <a:off x="7451725" y="1700213"/>
            <a:ext cx="0" cy="1728787"/>
          </a:xfrm>
          <a:prstGeom prst="line">
            <a:avLst/>
          </a:prstGeom>
          <a:ln w="38100" cap="flat" cmpd="sng">
            <a:solidFill>
              <a:schemeClr val="tx1"/>
            </a:solidFill>
            <a:prstDash val="solid"/>
            <a:headEnd type="none" w="med" len="med"/>
            <a:tailEnd type="triangle" w="med" len="med"/>
          </a:ln>
        </p:spPr>
      </p:sp>
      <p:sp>
        <p:nvSpPr>
          <p:cNvPr id="70677" name="直接连接符 70676"/>
          <p:cNvSpPr/>
          <p:nvPr/>
        </p:nvSpPr>
        <p:spPr>
          <a:xfrm>
            <a:off x="7380288" y="3789363"/>
            <a:ext cx="0" cy="431800"/>
          </a:xfrm>
          <a:prstGeom prst="line">
            <a:avLst/>
          </a:prstGeom>
          <a:ln w="38100" cap="flat" cmpd="sng">
            <a:solidFill>
              <a:schemeClr val="tx1"/>
            </a:solidFill>
            <a:prstDash val="solid"/>
            <a:headEnd type="none" w="med" len="med"/>
            <a:tailEnd type="none" w="med" len="med"/>
          </a:ln>
        </p:spPr>
      </p:sp>
      <p:sp>
        <p:nvSpPr>
          <p:cNvPr id="70678" name="直接连接符 70677"/>
          <p:cNvSpPr/>
          <p:nvPr/>
        </p:nvSpPr>
        <p:spPr>
          <a:xfrm flipH="1">
            <a:off x="2771775" y="4221163"/>
            <a:ext cx="4608513" cy="0"/>
          </a:xfrm>
          <a:prstGeom prst="line">
            <a:avLst/>
          </a:prstGeom>
          <a:ln w="38100" cap="flat" cmpd="sng">
            <a:solidFill>
              <a:schemeClr val="tx1"/>
            </a:solidFill>
            <a:prstDash val="solid"/>
            <a:headEnd type="none" w="med" len="med"/>
            <a:tailEnd type="triangle" w="med" len="med"/>
          </a:ln>
        </p:spPr>
      </p:sp>
      <p:sp>
        <p:nvSpPr>
          <p:cNvPr id="70679" name="直接连接符 70678"/>
          <p:cNvSpPr/>
          <p:nvPr/>
        </p:nvSpPr>
        <p:spPr>
          <a:xfrm flipH="1">
            <a:off x="1258888" y="3644900"/>
            <a:ext cx="720725" cy="0"/>
          </a:xfrm>
          <a:prstGeom prst="line">
            <a:avLst/>
          </a:prstGeom>
          <a:ln w="38100" cap="flat" cmpd="sng">
            <a:solidFill>
              <a:schemeClr val="tx1"/>
            </a:solidFill>
            <a:prstDash val="solid"/>
            <a:headEnd type="none" w="med" len="med"/>
            <a:tailEnd type="triangle" w="med" len="med"/>
          </a:ln>
        </p:spPr>
      </p:sp>
      <p:sp>
        <p:nvSpPr>
          <p:cNvPr id="70680" name="椭圆 70679"/>
          <p:cNvSpPr/>
          <p:nvPr/>
        </p:nvSpPr>
        <p:spPr>
          <a:xfrm>
            <a:off x="900113" y="3500438"/>
            <a:ext cx="358775" cy="360362"/>
          </a:xfrm>
          <a:prstGeom prst="ellipse">
            <a:avLst/>
          </a:prstGeom>
          <a:solidFill>
            <a:schemeClr val="bg1"/>
          </a:solidFill>
          <a:ln w="38100" cap="flat" cmpd="sng">
            <a:solidFill>
              <a:schemeClr val="tx1"/>
            </a:solidFill>
            <a:prstDash val="solid"/>
            <a:headEnd type="none" w="med" len="med"/>
            <a:tailEnd type="none" w="med" len="med"/>
          </a:ln>
        </p:spPr>
        <p:txBody>
          <a:bodyPr wrap="none" anchor="ctr"/>
          <a:p>
            <a:pPr algn="ct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p:txBody>
      </p:sp>
      <p:sp>
        <p:nvSpPr>
          <p:cNvPr id="70681" name="直接连接符 70680"/>
          <p:cNvSpPr/>
          <p:nvPr/>
        </p:nvSpPr>
        <p:spPr>
          <a:xfrm flipH="1">
            <a:off x="1042988" y="1700213"/>
            <a:ext cx="936625" cy="0"/>
          </a:xfrm>
          <a:prstGeom prst="line">
            <a:avLst/>
          </a:prstGeom>
          <a:ln w="38100" cap="flat" cmpd="sng">
            <a:solidFill>
              <a:schemeClr val="tx1"/>
            </a:solidFill>
            <a:prstDash val="solid"/>
            <a:headEnd type="none" w="med" len="med"/>
            <a:tailEnd type="none" w="med" len="med"/>
          </a:ln>
        </p:spPr>
      </p:sp>
      <p:sp>
        <p:nvSpPr>
          <p:cNvPr id="70682" name="直接连接符 70681"/>
          <p:cNvSpPr/>
          <p:nvPr/>
        </p:nvSpPr>
        <p:spPr>
          <a:xfrm>
            <a:off x="1042988" y="1700213"/>
            <a:ext cx="0" cy="1800225"/>
          </a:xfrm>
          <a:prstGeom prst="line">
            <a:avLst/>
          </a:prstGeom>
          <a:ln w="38100" cap="flat" cmpd="sng">
            <a:solidFill>
              <a:schemeClr val="tx1"/>
            </a:solidFill>
            <a:prstDash val="solid"/>
            <a:headEnd type="none" w="med" len="med"/>
            <a:tailEnd type="triangle" w="med" len="med"/>
          </a:ln>
        </p:spPr>
      </p:sp>
      <p:sp>
        <p:nvSpPr>
          <p:cNvPr id="70683" name="直接连接符 70682"/>
          <p:cNvSpPr/>
          <p:nvPr/>
        </p:nvSpPr>
        <p:spPr>
          <a:xfrm>
            <a:off x="1042988" y="3860800"/>
            <a:ext cx="0" cy="504825"/>
          </a:xfrm>
          <a:prstGeom prst="line">
            <a:avLst/>
          </a:prstGeom>
          <a:ln w="38100" cap="flat" cmpd="sng">
            <a:solidFill>
              <a:schemeClr val="tx1"/>
            </a:solidFill>
            <a:prstDash val="solid"/>
            <a:headEnd type="none" w="med" len="med"/>
            <a:tailEnd type="none" w="med" len="med"/>
          </a:ln>
        </p:spPr>
      </p:sp>
      <p:sp>
        <p:nvSpPr>
          <p:cNvPr id="70684" name="直接连接符 70683"/>
          <p:cNvSpPr/>
          <p:nvPr/>
        </p:nvSpPr>
        <p:spPr>
          <a:xfrm>
            <a:off x="1042988" y="4365625"/>
            <a:ext cx="936625" cy="0"/>
          </a:xfrm>
          <a:prstGeom prst="line">
            <a:avLst/>
          </a:prstGeom>
          <a:ln w="38100" cap="flat" cmpd="sng">
            <a:solidFill>
              <a:schemeClr val="tx1"/>
            </a:solidFill>
            <a:prstDash val="solid"/>
            <a:headEnd type="none" w="med" len="med"/>
            <a:tailEnd type="triangle" w="med" len="med"/>
          </a:ln>
        </p:spPr>
      </p:sp>
      <p:sp>
        <p:nvSpPr>
          <p:cNvPr id="70685" name="直接连接符 70684"/>
          <p:cNvSpPr/>
          <p:nvPr/>
        </p:nvSpPr>
        <p:spPr>
          <a:xfrm>
            <a:off x="2411413" y="692150"/>
            <a:ext cx="0" cy="576263"/>
          </a:xfrm>
          <a:prstGeom prst="line">
            <a:avLst/>
          </a:prstGeom>
          <a:ln w="38100" cap="flat" cmpd="sng">
            <a:solidFill>
              <a:schemeClr val="tx1"/>
            </a:solidFill>
            <a:prstDash val="sysDot"/>
            <a:headEnd type="none" w="med" len="med"/>
            <a:tailEnd type="none" w="med" len="med"/>
          </a:ln>
        </p:spPr>
      </p:sp>
      <p:sp>
        <p:nvSpPr>
          <p:cNvPr id="70688" name="标题 70687"/>
          <p:cNvSpPr>
            <a:spLocks noGrp="1"/>
          </p:cNvSpPr>
          <p:nvPr>
            <p:ph type="title"/>
          </p:nvPr>
        </p:nvSpPr>
        <p:spPr>
          <a:xfrm>
            <a:off x="1476375" y="5949950"/>
            <a:ext cx="6048375" cy="574675"/>
          </a:xfrm>
        </p:spPr>
        <p:txBody>
          <a:bodyPr anchor="ctr"/>
          <a:p>
            <a:r>
              <a:rPr lang="en-US" altLang="zh-CN" sz="2800" b="1"/>
              <a:t>Key  expansion</a:t>
            </a:r>
            <a:endParaRPr lang="en-US" altLang="zh-CN" sz="2800" b="1"/>
          </a:p>
        </p:txBody>
      </p:sp>
      <p:sp>
        <p:nvSpPr>
          <p:cNvPr id="70689" name="直接连接符 70688"/>
          <p:cNvSpPr/>
          <p:nvPr/>
        </p:nvSpPr>
        <p:spPr>
          <a:xfrm>
            <a:off x="2339975" y="4652963"/>
            <a:ext cx="0" cy="792162"/>
          </a:xfrm>
          <a:prstGeom prst="line">
            <a:avLst/>
          </a:prstGeom>
          <a:ln w="38100" cap="flat" cmpd="sng">
            <a:solidFill>
              <a:schemeClr val="tx1"/>
            </a:solidFill>
            <a:prstDash val="sysDot"/>
            <a:headEnd type="none" w="med" len="med"/>
            <a:tailEnd type="none" w="med" len="med"/>
          </a:ln>
        </p:spPr>
      </p:sp>
      <p:sp>
        <p:nvSpPr>
          <p:cNvPr id="70690" name="文本框 70689"/>
          <p:cNvSpPr txBox="1"/>
          <p:nvPr/>
        </p:nvSpPr>
        <p:spPr>
          <a:xfrm>
            <a:off x="2700338" y="765175"/>
            <a:ext cx="2735262" cy="396875"/>
          </a:xfrm>
          <a:prstGeom prst="rect">
            <a:avLst/>
          </a:prstGeom>
          <a:noFill/>
          <a:ln w="9525">
            <a:noFill/>
          </a:ln>
        </p:spPr>
        <p:txBody>
          <a:bodyPr>
            <a:spAutoFit/>
          </a:bodyPr>
          <a:p>
            <a:pPr algn="ctr">
              <a:spcBef>
                <a:spcPct val="50000"/>
              </a:spcBef>
            </a:pPr>
            <a:endParaRPr>
              <a:latin typeface="Arial" panose="020B0604020202020204" pitchFamily="34" charset="0"/>
              <a:ea typeface="宋体" panose="02010600030101010101" pitchFamily="2" charset="-122"/>
            </a:endParaRPr>
          </a:p>
        </p:txBody>
      </p:sp>
      <p:sp>
        <p:nvSpPr>
          <p:cNvPr id="70691" name="文本框 70690"/>
          <p:cNvSpPr txBox="1"/>
          <p:nvPr/>
        </p:nvSpPr>
        <p:spPr>
          <a:xfrm>
            <a:off x="2700338" y="692150"/>
            <a:ext cx="3095625" cy="396875"/>
          </a:xfrm>
          <a:prstGeom prst="rect">
            <a:avLst/>
          </a:prstGeom>
          <a:noFill/>
          <a:ln w="9525">
            <a:noFill/>
          </a:ln>
        </p:spPr>
        <p:txBody>
          <a:bodyPr>
            <a:spAutoFit/>
          </a:bodyPr>
          <a:p>
            <a:pPr>
              <a:spcBef>
                <a:spcPct val="50000"/>
              </a:spcBef>
            </a:pPr>
            <a:r>
              <a:rPr lang="en-US" altLang="zh-CN" err="1">
                <a:latin typeface="Arial" panose="020B0604020202020204" pitchFamily="34" charset="0"/>
                <a:ea typeface="宋体" panose="02010600030101010101" pitchFamily="2" charset="-122"/>
              </a:rPr>
              <a:t>4  =&lt;  i  &lt;  4 ( Rnd</a:t>
            </a:r>
            <a:r>
              <a:rPr lang="en-US" altLang="zh-CN">
                <a:latin typeface="Arial" panose="020B0604020202020204" pitchFamily="34" charset="0"/>
                <a:ea typeface="宋体" panose="02010600030101010101" pitchFamily="2" charset="-122"/>
              </a:rPr>
              <a:t> + 1 )</a:t>
            </a:r>
            <a:endParaRPr lang="en-US" altLang="zh-CN">
              <a:latin typeface="Arial" panose="020B0604020202020204" pitchFamily="34" charset="0"/>
              <a:ea typeface="宋体" panose="02010600030101010101" pitchFamily="2" charset="-122"/>
            </a:endParaRPr>
          </a:p>
        </p:txBody>
      </p:sp>
      <p:sp>
        <p:nvSpPr>
          <p:cNvPr id="70692" name="文本框 70691"/>
          <p:cNvSpPr txBox="1"/>
          <p:nvPr/>
        </p:nvSpPr>
        <p:spPr>
          <a:xfrm>
            <a:off x="3851275" y="4365625"/>
            <a:ext cx="2952750" cy="396875"/>
          </a:xfrm>
          <a:prstGeom prst="rect">
            <a:avLst/>
          </a:prstGeom>
          <a:noFill/>
          <a:ln w="9525">
            <a:noFill/>
          </a:ln>
        </p:spPr>
        <p:txBody>
          <a:bodyPr>
            <a:spAutoFit/>
          </a:bodyPr>
          <a:p>
            <a:pPr algn="ctr">
              <a:spcBef>
                <a:spcPct val="50000"/>
              </a:spcBef>
            </a:pPr>
            <a:r>
              <a:rPr lang="en-US" altLang="zh-CN">
                <a:latin typeface="Arial" panose="020B0604020202020204" pitchFamily="34" charset="0"/>
                <a:ea typeface="宋体" panose="02010600030101010101" pitchFamily="2" charset="-122"/>
              </a:rPr>
              <a:t>i mod 4 = 0</a:t>
            </a:r>
            <a:endParaRPr lang="en-US" altLang="zh-CN">
              <a:latin typeface="Arial" panose="020B0604020202020204" pitchFamily="34" charset="0"/>
              <a:ea typeface="宋体" panose="02010600030101010101" pitchFamily="2" charset="-122"/>
            </a:endParaRPr>
          </a:p>
        </p:txBody>
      </p:sp>
      <p:sp>
        <p:nvSpPr>
          <p:cNvPr id="70693" name="文本框 70692"/>
          <p:cNvSpPr txBox="1"/>
          <p:nvPr/>
        </p:nvSpPr>
        <p:spPr>
          <a:xfrm>
            <a:off x="179388" y="4437063"/>
            <a:ext cx="1728787" cy="396875"/>
          </a:xfrm>
          <a:prstGeom prst="rect">
            <a:avLst/>
          </a:prstGeom>
          <a:noFill/>
          <a:ln w="9525">
            <a:noFill/>
          </a:ln>
        </p:spPr>
        <p:txBody>
          <a:bodyPr>
            <a:spAutoFit/>
          </a:bodyPr>
          <a:p>
            <a:pPr algn="ctr">
              <a:spcBef>
                <a:spcPct val="50000"/>
              </a:spcBef>
            </a:pPr>
            <a:r>
              <a:rPr lang="en-US" altLang="zh-CN">
                <a:latin typeface="Arial" panose="020B0604020202020204" pitchFamily="34" charset="0"/>
                <a:ea typeface="宋体" panose="02010600030101010101" pitchFamily="2" charset="-122"/>
              </a:rPr>
              <a:t>i mod 4 != 0</a:t>
            </a:r>
            <a:endParaRPr lang="en-US" altLang="zh-CN">
              <a:latin typeface="Arial" panose="020B060402020202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标题 59393"/>
          <p:cNvSpPr>
            <a:spLocks noGrp="1"/>
          </p:cNvSpPr>
          <p:nvPr>
            <p:ph type="title"/>
          </p:nvPr>
        </p:nvSpPr>
        <p:spPr/>
        <p:txBody>
          <a:bodyPr anchor="ctr"/>
          <a:p>
            <a:pPr algn="l"/>
            <a:r>
              <a:rPr lang="en-US" altLang="zh-CN" sz="3200" b="1" dirty="0"/>
              <a:t> </a:t>
            </a:r>
            <a:r>
              <a:rPr lang="zh-CN" altLang="en-US" sz="3200" b="1" dirty="0"/>
              <a:t>轮密钥选取</a:t>
            </a:r>
            <a:endParaRPr lang="zh-CN" altLang="en-US" sz="3200" b="1" dirty="0"/>
          </a:p>
        </p:txBody>
      </p:sp>
      <p:graphicFrame>
        <p:nvGraphicFramePr>
          <p:cNvPr id="59444" name="表格 59443"/>
          <p:cNvGraphicFramePr/>
          <p:nvPr/>
        </p:nvGraphicFramePr>
        <p:xfrm>
          <a:off x="179388" y="1773238"/>
          <a:ext cx="8785225" cy="2679700"/>
        </p:xfrm>
        <a:graphic>
          <a:graphicData uri="http://schemas.openxmlformats.org/drawingml/2006/table">
            <a:tbl>
              <a:tblPr/>
              <a:tblGrid>
                <a:gridCol w="627063"/>
                <a:gridCol w="628650"/>
                <a:gridCol w="627062"/>
                <a:gridCol w="627063"/>
                <a:gridCol w="627062"/>
                <a:gridCol w="628650"/>
                <a:gridCol w="627063"/>
                <a:gridCol w="627062"/>
                <a:gridCol w="628650"/>
                <a:gridCol w="627063"/>
                <a:gridCol w="709612"/>
                <a:gridCol w="647700"/>
                <a:gridCol w="647700"/>
                <a:gridCol w="504825"/>
              </a:tblGrid>
              <a:tr h="26797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en-US" altLang="zh-CN" b="1" dirty="0"/>
                    </a:p>
                    <a:p>
                      <a:pPr marL="0" lvl="0" indent="0">
                        <a:buNone/>
                      </a:pPr>
                      <a:endParaRPr lang="en-US" altLang="zh-CN" b="1" dirty="0"/>
                    </a:p>
                    <a:p>
                      <a:pPr marL="0" lvl="0" indent="0">
                        <a:buNone/>
                      </a:pPr>
                      <a:r>
                        <a:rPr lang="en-US" altLang="zh-CN" b="1"/>
                        <a:t>K</a:t>
                      </a:r>
                      <a:r>
                        <a:rPr lang="en-US" altLang="zh-CN" sz="1800" b="1"/>
                        <a:t>0</a:t>
                      </a:r>
                      <a:endParaRPr lang="zh-CN" altLang="en-US" sz="18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en-US" altLang="zh-CN" b="1" dirty="0"/>
                    </a:p>
                    <a:p>
                      <a:pPr marL="0" lvl="0" indent="0">
                        <a:buNone/>
                      </a:pPr>
                      <a:endParaRPr lang="en-US" altLang="zh-CN" b="1" dirty="0"/>
                    </a:p>
                    <a:p>
                      <a:pPr marL="0" lvl="0" indent="0">
                        <a:buNone/>
                      </a:pPr>
                      <a:r>
                        <a:rPr lang="en-US" altLang="zh-CN" b="1"/>
                        <a:t>K</a:t>
                      </a:r>
                      <a:r>
                        <a:rPr lang="en-US" altLang="zh-CN" sz="1800" b="1"/>
                        <a:t>1</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en-US" altLang="zh-CN" b="1" dirty="0"/>
                    </a:p>
                    <a:p>
                      <a:pPr marL="0" lvl="0" indent="0">
                        <a:buNone/>
                      </a:pPr>
                      <a:endParaRPr lang="en-US" altLang="zh-CN" b="1" dirty="0"/>
                    </a:p>
                    <a:p>
                      <a:pPr marL="0" lvl="0" indent="0">
                        <a:buNone/>
                      </a:pPr>
                      <a:r>
                        <a:rPr lang="en-US" altLang="zh-CN" b="1"/>
                        <a:t>K</a:t>
                      </a:r>
                      <a:r>
                        <a:rPr lang="en-US" altLang="zh-CN" sz="1800" b="1"/>
                        <a:t>2</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en-US" altLang="zh-CN" b="1" dirty="0"/>
                    </a:p>
                    <a:p>
                      <a:pPr marL="0" lvl="0" indent="0">
                        <a:buNone/>
                      </a:pPr>
                      <a:endParaRPr lang="en-US" altLang="zh-CN" b="1" dirty="0"/>
                    </a:p>
                    <a:p>
                      <a:pPr marL="0" lvl="0" indent="0">
                        <a:buNone/>
                      </a:pPr>
                      <a:r>
                        <a:rPr lang="en-US" altLang="zh-CN" b="1"/>
                        <a:t>K</a:t>
                      </a:r>
                      <a:r>
                        <a:rPr lang="en-US" altLang="zh-CN" sz="1800" b="1"/>
                        <a:t>3</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en-US" altLang="zh-CN" b="1" dirty="0"/>
                    </a:p>
                    <a:p>
                      <a:pPr marL="0" lvl="0" indent="0">
                        <a:buNone/>
                      </a:pPr>
                      <a:endParaRPr lang="en-US" altLang="zh-CN" b="1" dirty="0"/>
                    </a:p>
                    <a:p>
                      <a:pPr marL="0" lvl="0" indent="0">
                        <a:buNone/>
                      </a:pPr>
                      <a:r>
                        <a:rPr lang="en-US" altLang="zh-CN" b="1"/>
                        <a:t>K</a:t>
                      </a:r>
                      <a:r>
                        <a:rPr lang="en-US" altLang="zh-CN" sz="1800" b="1"/>
                        <a:t>4</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en-US" altLang="zh-CN" b="1" dirty="0"/>
                    </a:p>
                    <a:p>
                      <a:pPr marL="0" lvl="0" indent="0">
                        <a:buNone/>
                      </a:pPr>
                      <a:endParaRPr lang="en-US" altLang="zh-CN" b="1" dirty="0"/>
                    </a:p>
                    <a:p>
                      <a:pPr marL="0" lvl="0" indent="0">
                        <a:buNone/>
                      </a:pPr>
                      <a:r>
                        <a:rPr lang="en-US" altLang="zh-CN" b="1"/>
                        <a:t>K</a:t>
                      </a:r>
                      <a:r>
                        <a:rPr lang="en-US" altLang="zh-CN" sz="1800" b="1"/>
                        <a:t>5</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en-US" altLang="zh-CN" b="1" dirty="0"/>
                    </a:p>
                    <a:p>
                      <a:pPr marL="0" lvl="0" indent="0">
                        <a:buNone/>
                      </a:pPr>
                      <a:endParaRPr lang="en-US" altLang="zh-CN" b="1" dirty="0"/>
                    </a:p>
                    <a:p>
                      <a:pPr marL="0" lvl="0" indent="0">
                        <a:buNone/>
                      </a:pPr>
                      <a:r>
                        <a:rPr lang="en-US" altLang="zh-CN" b="1"/>
                        <a:t>K</a:t>
                      </a:r>
                      <a:r>
                        <a:rPr lang="en-US" altLang="zh-CN" sz="1800" b="1"/>
                        <a:t>6</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en-US" altLang="zh-CN" b="1" dirty="0"/>
                    </a:p>
                    <a:p>
                      <a:pPr marL="0" lvl="0" indent="0">
                        <a:buNone/>
                      </a:pPr>
                      <a:endParaRPr lang="en-US" altLang="zh-CN" b="1" dirty="0"/>
                    </a:p>
                    <a:p>
                      <a:pPr marL="0" lvl="0" indent="0">
                        <a:buNone/>
                      </a:pPr>
                      <a:r>
                        <a:rPr lang="en-US" altLang="zh-CN" b="1"/>
                        <a:t>K</a:t>
                      </a:r>
                      <a:r>
                        <a:rPr lang="en-US" altLang="zh-CN" sz="1800" b="1"/>
                        <a:t>7</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en-US" altLang="zh-CN" b="1" dirty="0"/>
                    </a:p>
                    <a:p>
                      <a:pPr marL="0" lvl="0" indent="0">
                        <a:buNone/>
                      </a:pPr>
                      <a:endParaRPr lang="en-US" altLang="zh-CN" b="1" dirty="0"/>
                    </a:p>
                    <a:p>
                      <a:pPr marL="0" lvl="0" indent="0">
                        <a:buNone/>
                      </a:pPr>
                      <a:r>
                        <a:rPr lang="en-US" altLang="zh-CN" b="1"/>
                        <a:t>K</a:t>
                      </a:r>
                      <a:r>
                        <a:rPr lang="en-US" altLang="zh-CN" sz="1800" b="1"/>
                        <a:t>8</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en-US" altLang="zh-CN" b="1" dirty="0"/>
                    </a:p>
                    <a:p>
                      <a:pPr marL="0" lvl="0" indent="0">
                        <a:buNone/>
                      </a:pPr>
                      <a:endParaRPr lang="en-US" altLang="zh-CN" b="1" dirty="0"/>
                    </a:p>
                    <a:p>
                      <a:pPr marL="0" lvl="0" indent="0">
                        <a:buNone/>
                      </a:pPr>
                      <a:r>
                        <a:rPr lang="en-US" altLang="zh-CN" b="1"/>
                        <a:t>K</a:t>
                      </a:r>
                      <a:r>
                        <a:rPr lang="en-US" altLang="zh-CN" sz="1800" b="1"/>
                        <a:t>9</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en-US" altLang="zh-CN" b="1" dirty="0"/>
                    </a:p>
                    <a:p>
                      <a:pPr marL="0" lvl="0" indent="0">
                        <a:buNone/>
                      </a:pPr>
                      <a:endParaRPr lang="en-US" altLang="zh-CN" b="1" dirty="0"/>
                    </a:p>
                    <a:p>
                      <a:pPr marL="0" lvl="0" indent="0">
                        <a:buNone/>
                      </a:pPr>
                      <a:r>
                        <a:rPr lang="en-US" altLang="zh-CN" b="1"/>
                        <a:t>K</a:t>
                      </a:r>
                      <a:r>
                        <a:rPr lang="en-US" altLang="zh-CN" sz="1400" b="1"/>
                        <a:t>10</a:t>
                      </a:r>
                      <a:endParaRPr lang="zh-CN" altLang="en-US" sz="14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en-US" altLang="zh-CN" b="1" dirty="0"/>
                    </a:p>
                    <a:p>
                      <a:pPr marL="0" lvl="0" indent="0">
                        <a:buNone/>
                      </a:pPr>
                      <a:endParaRPr lang="en-US" altLang="zh-CN" b="1" dirty="0"/>
                    </a:p>
                    <a:p>
                      <a:pPr marL="0" lvl="0" indent="0">
                        <a:buNone/>
                      </a:pPr>
                      <a:r>
                        <a:rPr lang="en-US" altLang="zh-CN" b="1"/>
                        <a:t>K</a:t>
                      </a:r>
                      <a:r>
                        <a:rPr lang="en-US" altLang="zh-CN" sz="1400" b="1"/>
                        <a:t>11</a:t>
                      </a:r>
                      <a:endParaRPr lang="zh-CN" altLang="en-US" sz="14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en-US" altLang="zh-CN" b="1" dirty="0"/>
                    </a:p>
                    <a:p>
                      <a:pPr marL="0" lvl="0" indent="0">
                        <a:buNone/>
                      </a:pPr>
                      <a:endParaRPr lang="en-US" altLang="zh-CN" b="1" dirty="0"/>
                    </a:p>
                    <a:p>
                      <a:pPr marL="0" lvl="0" indent="0">
                        <a:buNone/>
                      </a:pPr>
                      <a:r>
                        <a:rPr lang="en-US" altLang="zh-CN" b="1"/>
                        <a:t>K</a:t>
                      </a:r>
                      <a:r>
                        <a:rPr lang="en-US" altLang="zh-CN" sz="1400" b="1"/>
                        <a:t>12</a:t>
                      </a:r>
                      <a:endParaRPr lang="zh-CN" altLang="en-US" sz="14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en-US" altLang="zh-CN" dirty="0"/>
                    </a:p>
                    <a:p>
                      <a:pPr marL="0" lvl="0" indent="0">
                        <a:buNone/>
                      </a:pPr>
                      <a:endParaRPr lang="en-US" altLang="zh-CN" dirty="0"/>
                    </a:p>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59431" name="直接连接符 59430"/>
          <p:cNvSpPr/>
          <p:nvPr/>
        </p:nvSpPr>
        <p:spPr>
          <a:xfrm>
            <a:off x="8388350" y="3141663"/>
            <a:ext cx="431800" cy="0"/>
          </a:xfrm>
          <a:prstGeom prst="line">
            <a:avLst/>
          </a:prstGeom>
          <a:ln w="38100" cap="rnd" cmpd="sng">
            <a:solidFill>
              <a:schemeClr val="tx1"/>
            </a:solidFill>
            <a:prstDash val="sysDot"/>
            <a:headEnd type="none" w="med" len="med"/>
            <a:tailEnd type="none" w="med" len="med"/>
          </a:ln>
        </p:spPr>
      </p:sp>
      <p:sp>
        <p:nvSpPr>
          <p:cNvPr id="59432" name="直接连接符 59431"/>
          <p:cNvSpPr/>
          <p:nvPr/>
        </p:nvSpPr>
        <p:spPr>
          <a:xfrm>
            <a:off x="8964613" y="1773238"/>
            <a:ext cx="179387" cy="0"/>
          </a:xfrm>
          <a:prstGeom prst="line">
            <a:avLst/>
          </a:prstGeom>
          <a:ln w="38100" cap="flat" cmpd="sng">
            <a:solidFill>
              <a:schemeClr val="tx1"/>
            </a:solidFill>
            <a:prstDash val="solid"/>
            <a:headEnd type="none" w="med" len="med"/>
            <a:tailEnd type="none" w="med" len="med"/>
          </a:ln>
        </p:spPr>
      </p:sp>
      <p:sp>
        <p:nvSpPr>
          <p:cNvPr id="59433" name="直接连接符 59432"/>
          <p:cNvSpPr/>
          <p:nvPr/>
        </p:nvSpPr>
        <p:spPr>
          <a:xfrm>
            <a:off x="8964613" y="4437063"/>
            <a:ext cx="179387" cy="0"/>
          </a:xfrm>
          <a:prstGeom prst="line">
            <a:avLst/>
          </a:prstGeom>
          <a:ln w="38100" cap="flat" cmpd="sng">
            <a:solidFill>
              <a:schemeClr val="tx1"/>
            </a:solidFill>
            <a:prstDash val="solid"/>
            <a:headEnd type="none" w="med" len="med"/>
            <a:tailEnd type="none" w="med" len="med"/>
          </a:ln>
        </p:spPr>
      </p:sp>
      <p:sp>
        <p:nvSpPr>
          <p:cNvPr id="59434" name="直接连接符 59433"/>
          <p:cNvSpPr/>
          <p:nvPr/>
        </p:nvSpPr>
        <p:spPr>
          <a:xfrm>
            <a:off x="539750" y="4581525"/>
            <a:ext cx="0" cy="431800"/>
          </a:xfrm>
          <a:prstGeom prst="line">
            <a:avLst/>
          </a:prstGeom>
          <a:ln w="38100" cap="flat" cmpd="sng">
            <a:solidFill>
              <a:schemeClr val="tx1"/>
            </a:solidFill>
            <a:prstDash val="solid"/>
            <a:headEnd type="none" w="med" len="med"/>
            <a:tailEnd type="none" w="med" len="med"/>
          </a:ln>
        </p:spPr>
      </p:sp>
      <p:sp>
        <p:nvSpPr>
          <p:cNvPr id="59435" name="直接连接符 59434"/>
          <p:cNvSpPr/>
          <p:nvPr/>
        </p:nvSpPr>
        <p:spPr>
          <a:xfrm>
            <a:off x="2411413" y="4652963"/>
            <a:ext cx="0" cy="360362"/>
          </a:xfrm>
          <a:prstGeom prst="line">
            <a:avLst/>
          </a:prstGeom>
          <a:ln w="38100" cap="flat" cmpd="sng">
            <a:solidFill>
              <a:schemeClr val="tx1"/>
            </a:solidFill>
            <a:prstDash val="solid"/>
            <a:headEnd type="none" w="med" len="med"/>
            <a:tailEnd type="none" w="med" len="med"/>
          </a:ln>
        </p:spPr>
      </p:sp>
      <p:sp>
        <p:nvSpPr>
          <p:cNvPr id="59436" name="直接连接符 59435"/>
          <p:cNvSpPr/>
          <p:nvPr/>
        </p:nvSpPr>
        <p:spPr>
          <a:xfrm>
            <a:off x="539750" y="5013325"/>
            <a:ext cx="1871663" cy="0"/>
          </a:xfrm>
          <a:prstGeom prst="line">
            <a:avLst/>
          </a:prstGeom>
          <a:ln w="38100" cap="flat" cmpd="sng">
            <a:solidFill>
              <a:schemeClr val="tx1"/>
            </a:solidFill>
            <a:prstDash val="solid"/>
            <a:headEnd type="none" w="med" len="med"/>
            <a:tailEnd type="none" w="med" len="med"/>
          </a:ln>
        </p:spPr>
      </p:sp>
      <p:sp>
        <p:nvSpPr>
          <p:cNvPr id="59437" name="直接连接符 59436"/>
          <p:cNvSpPr/>
          <p:nvPr/>
        </p:nvSpPr>
        <p:spPr>
          <a:xfrm>
            <a:off x="3059113" y="4652963"/>
            <a:ext cx="0" cy="360362"/>
          </a:xfrm>
          <a:prstGeom prst="line">
            <a:avLst/>
          </a:prstGeom>
          <a:ln w="38100" cap="flat" cmpd="sng">
            <a:solidFill>
              <a:schemeClr val="tx1"/>
            </a:solidFill>
            <a:prstDash val="solid"/>
            <a:headEnd type="none" w="med" len="med"/>
            <a:tailEnd type="none" w="med" len="med"/>
          </a:ln>
        </p:spPr>
      </p:sp>
      <p:sp>
        <p:nvSpPr>
          <p:cNvPr id="59438" name="直接连接符 59437"/>
          <p:cNvSpPr/>
          <p:nvPr/>
        </p:nvSpPr>
        <p:spPr>
          <a:xfrm>
            <a:off x="4932363" y="4724400"/>
            <a:ext cx="0" cy="288925"/>
          </a:xfrm>
          <a:prstGeom prst="line">
            <a:avLst/>
          </a:prstGeom>
          <a:ln w="38100" cap="flat" cmpd="sng">
            <a:solidFill>
              <a:schemeClr val="tx1"/>
            </a:solidFill>
            <a:prstDash val="solid"/>
            <a:headEnd type="none" w="med" len="med"/>
            <a:tailEnd type="none" w="med" len="med"/>
          </a:ln>
        </p:spPr>
      </p:sp>
      <p:sp>
        <p:nvSpPr>
          <p:cNvPr id="59439" name="直接连接符 59438"/>
          <p:cNvSpPr/>
          <p:nvPr/>
        </p:nvSpPr>
        <p:spPr>
          <a:xfrm>
            <a:off x="3059113" y="5013325"/>
            <a:ext cx="1873250" cy="0"/>
          </a:xfrm>
          <a:prstGeom prst="line">
            <a:avLst/>
          </a:prstGeom>
          <a:ln w="38100" cap="flat" cmpd="sng">
            <a:solidFill>
              <a:schemeClr val="tx1"/>
            </a:solidFill>
            <a:prstDash val="solid"/>
            <a:headEnd type="none" w="med" len="med"/>
            <a:tailEnd type="none" w="med" len="med"/>
          </a:ln>
        </p:spPr>
      </p:sp>
      <p:sp>
        <p:nvSpPr>
          <p:cNvPr id="59440" name="直接连接符 59439"/>
          <p:cNvSpPr/>
          <p:nvPr/>
        </p:nvSpPr>
        <p:spPr>
          <a:xfrm>
            <a:off x="5580063" y="4652963"/>
            <a:ext cx="0" cy="360362"/>
          </a:xfrm>
          <a:prstGeom prst="line">
            <a:avLst/>
          </a:prstGeom>
          <a:ln w="38100" cap="flat" cmpd="sng">
            <a:solidFill>
              <a:schemeClr val="tx1"/>
            </a:solidFill>
            <a:prstDash val="solid"/>
            <a:headEnd type="none" w="med" len="med"/>
            <a:tailEnd type="none" w="med" len="med"/>
          </a:ln>
        </p:spPr>
      </p:sp>
      <p:sp>
        <p:nvSpPr>
          <p:cNvPr id="59445" name="直接连接符 59444"/>
          <p:cNvSpPr/>
          <p:nvPr/>
        </p:nvSpPr>
        <p:spPr>
          <a:xfrm>
            <a:off x="7524750" y="4652963"/>
            <a:ext cx="0" cy="360362"/>
          </a:xfrm>
          <a:prstGeom prst="line">
            <a:avLst/>
          </a:prstGeom>
          <a:ln w="38100" cap="flat" cmpd="sng">
            <a:solidFill>
              <a:schemeClr val="tx1"/>
            </a:solidFill>
            <a:prstDash val="solid"/>
            <a:headEnd type="none" w="med" len="med"/>
            <a:tailEnd type="none" w="med" len="med"/>
          </a:ln>
        </p:spPr>
      </p:sp>
      <p:sp>
        <p:nvSpPr>
          <p:cNvPr id="59446" name="直接连接符 59445"/>
          <p:cNvSpPr/>
          <p:nvPr/>
        </p:nvSpPr>
        <p:spPr>
          <a:xfrm>
            <a:off x="5580063" y="5013325"/>
            <a:ext cx="1944687" cy="0"/>
          </a:xfrm>
          <a:prstGeom prst="line">
            <a:avLst/>
          </a:prstGeom>
          <a:ln w="38100" cap="flat" cmpd="sng">
            <a:solidFill>
              <a:schemeClr val="tx1"/>
            </a:solidFill>
            <a:prstDash val="solid"/>
            <a:headEnd type="none" w="med" len="med"/>
            <a:tailEnd type="none" w="med" len="med"/>
          </a:ln>
        </p:spPr>
      </p:sp>
      <p:sp>
        <p:nvSpPr>
          <p:cNvPr id="59447" name="文本框 59446"/>
          <p:cNvSpPr txBox="1"/>
          <p:nvPr/>
        </p:nvSpPr>
        <p:spPr>
          <a:xfrm>
            <a:off x="611188" y="5300663"/>
            <a:ext cx="1657350" cy="396875"/>
          </a:xfrm>
          <a:prstGeom prst="rect">
            <a:avLst/>
          </a:prstGeom>
          <a:noFill/>
          <a:ln w="9525">
            <a:noFill/>
          </a:ln>
        </p:spPr>
        <p:txBody>
          <a:bodyPr>
            <a:spAutoFit/>
          </a:bodyPr>
          <a:p>
            <a:pPr algn="ctr">
              <a:spcBef>
                <a:spcPct val="50000"/>
              </a:spcBef>
            </a:pPr>
            <a:r>
              <a:rPr lang="zh-CN" altLang="en-US" dirty="0">
                <a:solidFill>
                  <a:srgbClr val="6600FF"/>
                </a:solidFill>
                <a:latin typeface="Arial" panose="020B0604020202020204" pitchFamily="34" charset="0"/>
                <a:ea typeface="宋体" panose="02010600030101010101" pitchFamily="2" charset="-122"/>
              </a:rPr>
              <a:t>轮密钥</a:t>
            </a:r>
            <a:r>
              <a:rPr lang="en-US" altLang="zh-CN">
                <a:solidFill>
                  <a:srgbClr val="6600FF"/>
                </a:solidFill>
                <a:latin typeface="Arial" panose="020B0604020202020204" pitchFamily="34" charset="0"/>
                <a:ea typeface="宋体" panose="02010600030101010101" pitchFamily="2" charset="-122"/>
              </a:rPr>
              <a:t>0</a:t>
            </a:r>
            <a:endParaRPr lang="en-US" altLang="zh-CN">
              <a:solidFill>
                <a:srgbClr val="6600FF"/>
              </a:solidFill>
              <a:latin typeface="Arial" panose="020B0604020202020204" pitchFamily="34" charset="0"/>
              <a:ea typeface="宋体" panose="02010600030101010101" pitchFamily="2" charset="-122"/>
            </a:endParaRPr>
          </a:p>
        </p:txBody>
      </p:sp>
      <p:sp>
        <p:nvSpPr>
          <p:cNvPr id="59448" name="文本框 59447"/>
          <p:cNvSpPr txBox="1"/>
          <p:nvPr/>
        </p:nvSpPr>
        <p:spPr>
          <a:xfrm>
            <a:off x="3348038" y="5300663"/>
            <a:ext cx="1368425" cy="396875"/>
          </a:xfrm>
          <a:prstGeom prst="rect">
            <a:avLst/>
          </a:prstGeom>
          <a:noFill/>
          <a:ln w="9525">
            <a:noFill/>
          </a:ln>
        </p:spPr>
        <p:txBody>
          <a:bodyPr>
            <a:spAutoFit/>
          </a:bodyPr>
          <a:p>
            <a:pPr algn="ctr">
              <a:spcBef>
                <a:spcPct val="50000"/>
              </a:spcBef>
            </a:pPr>
            <a:r>
              <a:rPr lang="zh-CN" altLang="en-US" dirty="0">
                <a:solidFill>
                  <a:srgbClr val="6600FF"/>
                </a:solidFill>
                <a:latin typeface="Arial" panose="020B0604020202020204" pitchFamily="34" charset="0"/>
                <a:ea typeface="宋体" panose="02010600030101010101" pitchFamily="2" charset="-122"/>
              </a:rPr>
              <a:t>轮密钥</a:t>
            </a:r>
            <a:r>
              <a:rPr lang="en-US" altLang="zh-CN">
                <a:solidFill>
                  <a:srgbClr val="6600FF"/>
                </a:solidFill>
                <a:latin typeface="Arial" panose="020B0604020202020204" pitchFamily="34" charset="0"/>
                <a:ea typeface="宋体" panose="02010600030101010101" pitchFamily="2" charset="-122"/>
              </a:rPr>
              <a:t>1</a:t>
            </a:r>
            <a:endParaRPr lang="en-US" altLang="zh-CN">
              <a:solidFill>
                <a:srgbClr val="6600FF"/>
              </a:solidFill>
              <a:latin typeface="Arial" panose="020B0604020202020204" pitchFamily="34" charset="0"/>
              <a:ea typeface="宋体" panose="02010600030101010101" pitchFamily="2" charset="-122"/>
            </a:endParaRPr>
          </a:p>
        </p:txBody>
      </p:sp>
      <p:sp>
        <p:nvSpPr>
          <p:cNvPr id="59449" name="文本框 59448"/>
          <p:cNvSpPr txBox="1"/>
          <p:nvPr/>
        </p:nvSpPr>
        <p:spPr>
          <a:xfrm>
            <a:off x="6011863" y="5300663"/>
            <a:ext cx="1296987" cy="396875"/>
          </a:xfrm>
          <a:prstGeom prst="rect">
            <a:avLst/>
          </a:prstGeom>
          <a:noFill/>
          <a:ln w="9525">
            <a:noFill/>
          </a:ln>
        </p:spPr>
        <p:txBody>
          <a:bodyPr>
            <a:spAutoFit/>
          </a:bodyPr>
          <a:p>
            <a:pPr algn="ctr">
              <a:spcBef>
                <a:spcPct val="50000"/>
              </a:spcBef>
            </a:pPr>
            <a:r>
              <a:rPr lang="zh-CN" altLang="en-US" dirty="0">
                <a:solidFill>
                  <a:srgbClr val="6600FF"/>
                </a:solidFill>
                <a:latin typeface="Arial" panose="020B0604020202020204" pitchFamily="34" charset="0"/>
                <a:ea typeface="宋体" panose="02010600030101010101" pitchFamily="2" charset="-122"/>
              </a:rPr>
              <a:t>轮密钥</a:t>
            </a:r>
            <a:r>
              <a:rPr lang="en-US" altLang="zh-CN">
                <a:solidFill>
                  <a:srgbClr val="6600FF"/>
                </a:solidFill>
                <a:latin typeface="Arial" panose="020B0604020202020204" pitchFamily="34" charset="0"/>
                <a:ea typeface="宋体" panose="02010600030101010101" pitchFamily="2" charset="-122"/>
              </a:rPr>
              <a:t>2</a:t>
            </a:r>
            <a:endParaRPr lang="en-US" altLang="zh-CN">
              <a:solidFill>
                <a:srgbClr val="6600FF"/>
              </a:solidFill>
              <a:latin typeface="Arial" panose="020B0604020202020204" pitchFamily="3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标题 91137"/>
          <p:cNvSpPr>
            <a:spLocks noGrp="1"/>
          </p:cNvSpPr>
          <p:nvPr>
            <p:ph type="title"/>
          </p:nvPr>
        </p:nvSpPr>
        <p:spPr/>
        <p:txBody>
          <a:bodyPr anchor="ctr"/>
          <a:p>
            <a:r>
              <a:rPr lang="en-US" altLang="zh-CN" dirty="0"/>
              <a:t>AES</a:t>
            </a:r>
            <a:r>
              <a:rPr lang="zh-CN" altLang="en-US" dirty="0"/>
              <a:t>的解密算法</a:t>
            </a:r>
            <a:endParaRPr lang="zh-CN" altLang="en-US" dirty="0"/>
          </a:p>
        </p:txBody>
      </p:sp>
      <p:sp>
        <p:nvSpPr>
          <p:cNvPr id="91139" name="文本占位符 91138"/>
          <p:cNvSpPr>
            <a:spLocks noGrp="1"/>
          </p:cNvSpPr>
          <p:nvPr>
            <p:ph type="body" idx="1"/>
          </p:nvPr>
        </p:nvSpPr>
        <p:spPr/>
        <p:txBody>
          <a:bodyPr/>
          <a:p>
            <a:r>
              <a:rPr lang="zh-CN" altLang="en-US" dirty="0"/>
              <a:t>解密算法与加密算法不同</a:t>
            </a:r>
            <a:endParaRPr lang="zh-CN" altLang="en-US" dirty="0"/>
          </a:p>
          <a:p>
            <a:r>
              <a:rPr lang="zh-CN" altLang="en-US" dirty="0"/>
              <a:t>每个阶段均可逆，因此易证解密函授的确可以恢复明文</a:t>
            </a:r>
            <a:endParaRPr lang="zh-CN" altLang="en-US" dirty="0"/>
          </a:p>
          <a:p>
            <a:endParaRPr lang="en-US" altLang="zh-CN"/>
          </a:p>
          <a:p>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60417"/>
          <p:cNvSpPr>
            <a:spLocks noGrp="1"/>
          </p:cNvSpPr>
          <p:nvPr>
            <p:ph type="title"/>
          </p:nvPr>
        </p:nvSpPr>
        <p:spPr>
          <a:xfrm>
            <a:off x="457200" y="274638"/>
            <a:ext cx="8291513" cy="1930400"/>
          </a:xfrm>
        </p:spPr>
        <p:txBody>
          <a:bodyPr anchor="ctr"/>
          <a:p>
            <a:pPr algn="l"/>
            <a:r>
              <a:rPr lang="en-US" altLang="zh-CN" sz="3600" b="1">
                <a:solidFill>
                  <a:srgbClr val="3333FF"/>
                </a:solidFill>
              </a:rPr>
              <a:t>AES</a:t>
            </a:r>
            <a:r>
              <a:rPr lang="en-US" altLang="zh-CN" sz="3600" b="1"/>
              <a:t> </a:t>
            </a:r>
            <a:r>
              <a:rPr lang="zh-CN" altLang="en-US" sz="3600" b="1" dirty="0">
                <a:solidFill>
                  <a:srgbClr val="3333FF"/>
                </a:solidFill>
              </a:rPr>
              <a:t>算法的设计原理</a:t>
            </a:r>
            <a:br>
              <a:rPr lang="zh-CN" altLang="en-US" sz="3600" b="1" dirty="0">
                <a:solidFill>
                  <a:srgbClr val="3333FF"/>
                </a:solidFill>
              </a:rPr>
            </a:br>
            <a:endParaRPr lang="zh-CN" altLang="en-US" sz="2800" b="1" dirty="0">
              <a:solidFill>
                <a:schemeClr val="tx1"/>
              </a:solidFill>
            </a:endParaRPr>
          </a:p>
        </p:txBody>
      </p:sp>
      <p:sp>
        <p:nvSpPr>
          <p:cNvPr id="60419" name="文本占位符 60418"/>
          <p:cNvSpPr>
            <a:spLocks noGrp="1"/>
          </p:cNvSpPr>
          <p:nvPr>
            <p:ph type="body" idx="1"/>
          </p:nvPr>
        </p:nvSpPr>
        <p:spPr>
          <a:xfrm>
            <a:off x="381000" y="1905000"/>
            <a:ext cx="8218488" cy="4176713"/>
          </a:xfrm>
        </p:spPr>
        <p:txBody>
          <a:bodyPr/>
          <a:p>
            <a:r>
              <a:rPr lang="en-US" altLang="zh-CN" sz="2800" b="1"/>
              <a:t>GF(</a:t>
            </a:r>
            <a:r>
              <a:rPr lang="en-US" altLang="zh-CN" sz="1600" b="1"/>
              <a:t>2</a:t>
            </a:r>
            <a:r>
              <a:rPr lang="en-US" altLang="zh-CN" sz="2800" b="1" dirty="0"/>
              <a:t>8)</a:t>
            </a:r>
            <a:r>
              <a:rPr lang="zh-CN" altLang="en-US" sz="2800" b="1" dirty="0"/>
              <a:t>中乘法使用的多项式是</a:t>
            </a:r>
            <a:r>
              <a:rPr lang="en-US" altLang="zh-CN" sz="2800" b="1" dirty="0"/>
              <a:t>8</a:t>
            </a:r>
            <a:r>
              <a:rPr lang="zh-CN" altLang="en-US" sz="2800" b="1" dirty="0"/>
              <a:t>次不可约多项式列表中的第一个多项式。</a:t>
            </a:r>
            <a:endParaRPr lang="zh-CN" altLang="en-US" sz="2800" b="1" dirty="0"/>
          </a:p>
          <a:p>
            <a:r>
              <a:rPr lang="en-US" altLang="zh-CN" sz="2800" b="1" err="1"/>
              <a:t>ByteSubstitution</a:t>
            </a:r>
            <a:r>
              <a:rPr lang="zh-CN" altLang="en-US" sz="2800" b="1" dirty="0"/>
              <a:t>（称为</a:t>
            </a:r>
            <a:r>
              <a:rPr lang="en-US" altLang="zh-CN" sz="2800" b="1" dirty="0"/>
              <a:t>S</a:t>
            </a:r>
            <a:r>
              <a:rPr lang="zh-CN" altLang="en-US" sz="2800" b="1" dirty="0"/>
              <a:t>盒）在设计时考虑到抵抗差分密码分析、线性密码分析的要求，应满足以下条件：</a:t>
            </a:r>
            <a:r>
              <a:rPr lang="en-US" altLang="zh-CN" sz="2800" b="1" dirty="0"/>
              <a:t>1. </a:t>
            </a:r>
            <a:r>
              <a:rPr lang="zh-CN" altLang="en-US" sz="2800" b="1" dirty="0"/>
              <a:t>可逆性； </a:t>
            </a:r>
            <a:r>
              <a:rPr lang="en-US" altLang="zh-CN" sz="2800" b="1" dirty="0"/>
              <a:t>2. </a:t>
            </a:r>
            <a:r>
              <a:rPr lang="zh-CN" altLang="en-US" sz="2800" b="1" dirty="0"/>
              <a:t>输入比特的线性组合与输出比特的组合之间的最大非平凡相关性的极小化； </a:t>
            </a:r>
            <a:r>
              <a:rPr lang="en-US" altLang="zh-CN" sz="2800" b="1" dirty="0"/>
              <a:t>3. </a:t>
            </a:r>
            <a:r>
              <a:rPr lang="zh-CN" altLang="en-US" sz="2800" b="1" dirty="0"/>
              <a:t>异或差分表中最大非平凡值的极小化； </a:t>
            </a:r>
            <a:r>
              <a:rPr lang="en-US" altLang="zh-CN" sz="2800" b="1"/>
              <a:t>4. GF(</a:t>
            </a:r>
            <a:r>
              <a:rPr lang="en-US" altLang="zh-CN" sz="1600" b="1"/>
              <a:t>2</a:t>
            </a:r>
            <a:r>
              <a:rPr lang="en-US" altLang="zh-CN" sz="2800" b="1" dirty="0"/>
              <a:t>8)</a:t>
            </a:r>
            <a:r>
              <a:rPr lang="zh-CN" altLang="en-US" sz="2800" b="1" dirty="0"/>
              <a:t>中代数表示的复杂性；  </a:t>
            </a:r>
            <a:r>
              <a:rPr lang="en-US" altLang="zh-CN" sz="2800" b="1" dirty="0"/>
              <a:t>5.  </a:t>
            </a:r>
            <a:r>
              <a:rPr lang="zh-CN" altLang="en-US" sz="2800" b="1" dirty="0"/>
              <a:t>描述的简单性。</a:t>
            </a:r>
            <a:endParaRPr lang="zh-CN" altLang="en-US" sz="28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4" name="文本框 61443"/>
          <p:cNvSpPr txBox="1"/>
          <p:nvPr/>
        </p:nvSpPr>
        <p:spPr>
          <a:xfrm>
            <a:off x="468313" y="692150"/>
            <a:ext cx="8135937" cy="5249863"/>
          </a:xfrm>
          <a:prstGeom prst="rect">
            <a:avLst/>
          </a:prstGeom>
          <a:noFill/>
          <a:ln w="9525">
            <a:noFill/>
          </a:ln>
        </p:spPr>
        <p:txBody>
          <a:bodyPr>
            <a:spAutoFit/>
          </a:bodyPr>
          <a:p>
            <a:pPr>
              <a:spcBef>
                <a:spcPct val="50000"/>
              </a:spcBef>
            </a:pPr>
            <a:r>
              <a:rPr lang="en-US" altLang="zh-CN" sz="2800" dirty="0">
                <a:latin typeface="Arial" panose="020B0604020202020204" pitchFamily="34" charset="0"/>
                <a:ea typeface="宋体" panose="02010600030101010101" pitchFamily="2" charset="-122"/>
              </a:rPr>
              <a:t>       </a:t>
            </a:r>
            <a:r>
              <a:rPr lang="zh-CN" altLang="en-US" sz="2800" dirty="0">
                <a:latin typeface="Arial" panose="020B0604020202020204" pitchFamily="34" charset="0"/>
                <a:ea typeface="宋体" panose="02010600030101010101" pitchFamily="2" charset="-122"/>
              </a:rPr>
              <a:t>满足前</a:t>
            </a:r>
            <a:r>
              <a:rPr lang="en-US" altLang="zh-CN" sz="2800" dirty="0">
                <a:latin typeface="Arial" panose="020B0604020202020204" pitchFamily="34" charset="0"/>
                <a:ea typeface="宋体" panose="02010600030101010101" pitchFamily="2" charset="-122"/>
              </a:rPr>
              <a:t>3</a:t>
            </a:r>
            <a:r>
              <a:rPr lang="zh-CN" altLang="en-US" sz="2800" dirty="0">
                <a:latin typeface="Arial" panose="020B0604020202020204" pitchFamily="34" charset="0"/>
                <a:ea typeface="宋体" panose="02010600030101010101" pitchFamily="2" charset="-122"/>
              </a:rPr>
              <a:t>条准则的</a:t>
            </a:r>
            <a:r>
              <a:rPr lang="en-US" altLang="zh-CN" sz="2800" dirty="0">
                <a:latin typeface="Arial" panose="020B0604020202020204" pitchFamily="34" charset="0"/>
                <a:ea typeface="宋体" panose="02010600030101010101" pitchFamily="2" charset="-122"/>
              </a:rPr>
              <a:t>S</a:t>
            </a:r>
            <a:r>
              <a:rPr lang="zh-CN" altLang="en-US" sz="2800" dirty="0">
                <a:latin typeface="Arial" panose="020B0604020202020204" pitchFamily="34" charset="0"/>
                <a:ea typeface="宋体" panose="02010600030101010101" pitchFamily="2" charset="-122"/>
              </a:rPr>
              <a:t>盒的构造方法已被给出，</a:t>
            </a:r>
            <a:r>
              <a:rPr lang="en-US" altLang="zh-CN" sz="2800" dirty="0">
                <a:latin typeface="Arial" panose="020B0604020202020204" pitchFamily="34" charset="0"/>
                <a:ea typeface="宋体" panose="02010600030101010101" pitchFamily="2" charset="-122"/>
              </a:rPr>
              <a:t>AES</a:t>
            </a:r>
            <a:r>
              <a:rPr lang="zh-CN" altLang="en-US" sz="2800" dirty="0">
                <a:latin typeface="Arial" panose="020B0604020202020204" pitchFamily="34" charset="0"/>
                <a:ea typeface="宋体" panose="02010600030101010101" pitchFamily="2" charset="-122"/>
              </a:rPr>
              <a:t>的作者从众多候选构造中选择将</a:t>
            </a:r>
            <a:r>
              <a:rPr lang="en-US" altLang="zh-CN" sz="2800" dirty="0">
                <a:latin typeface="Arial" panose="020B0604020202020204" pitchFamily="34" charset="0"/>
                <a:ea typeface="宋体" panose="02010600030101010101" pitchFamily="2" charset="-122"/>
              </a:rPr>
              <a:t>x</a:t>
            </a:r>
            <a:r>
              <a:rPr lang="zh-CN" altLang="en-US" sz="2800" dirty="0">
                <a:latin typeface="Arial" panose="020B0604020202020204" pitchFamily="34" charset="0"/>
                <a:ea typeface="宋体" panose="02010600030101010101" pitchFamily="2" charset="-122"/>
              </a:rPr>
              <a:t>映射到它的逆的</a:t>
            </a:r>
            <a:r>
              <a:rPr lang="en-US" altLang="zh-CN" sz="2800" dirty="0">
                <a:latin typeface="Arial" panose="020B0604020202020204" pitchFamily="34" charset="0"/>
                <a:ea typeface="宋体" panose="02010600030101010101" pitchFamily="2" charset="-122"/>
              </a:rPr>
              <a:t>S</a:t>
            </a:r>
            <a:r>
              <a:rPr lang="zh-CN" altLang="en-US" sz="2800" dirty="0">
                <a:latin typeface="Arial" panose="020B0604020202020204" pitchFamily="34" charset="0"/>
                <a:ea typeface="宋体" panose="02010600030101010101" pitchFamily="2" charset="-122"/>
              </a:rPr>
              <a:t>盒。该映射过于简单，为了抵抗插入攻击，加入仿射变换：</a:t>
            </a:r>
            <a:endParaRPr lang="zh-CN" altLang="en-US" sz="2800" dirty="0">
              <a:latin typeface="Arial" panose="020B0604020202020204" pitchFamily="34" charset="0"/>
              <a:ea typeface="宋体" panose="02010600030101010101" pitchFamily="2" charset="-122"/>
            </a:endParaRPr>
          </a:p>
          <a:p>
            <a:pPr>
              <a:spcBef>
                <a:spcPct val="50000"/>
              </a:spcBef>
            </a:pPr>
            <a:r>
              <a:rPr lang="en-US" altLang="zh-CN" sz="2800">
                <a:latin typeface="Arial" panose="020B0604020202020204" pitchFamily="34" charset="0"/>
                <a:ea typeface="宋体" panose="02010600030101010101" pitchFamily="2" charset="-122"/>
              </a:rPr>
              <a:t>b(x)=(</a:t>
            </a:r>
            <a:r>
              <a:rPr lang="en-US" altLang="zh-CN">
                <a:latin typeface="Arial" panose="020B0604020202020204" pitchFamily="34" charset="0"/>
                <a:ea typeface="宋体" panose="02010600030101010101" pitchFamily="2" charset="-122"/>
              </a:rPr>
              <a:t>x</a:t>
            </a:r>
            <a:r>
              <a:rPr lang="en-US" altLang="zh-CN" sz="2800">
                <a:latin typeface="Arial" panose="020B0604020202020204" pitchFamily="34" charset="0"/>
                <a:ea typeface="宋体" panose="02010600030101010101" pitchFamily="2" charset="-122"/>
              </a:rPr>
              <a:t>7 </a:t>
            </a:r>
            <a:r>
              <a:rPr lang="en-US" altLang="zh-CN">
                <a:latin typeface="Arial" panose="020B0604020202020204" pitchFamily="34" charset="0"/>
                <a:ea typeface="宋体" panose="02010600030101010101" pitchFamily="2" charset="-122"/>
              </a:rPr>
              <a:t>+ x</a:t>
            </a:r>
            <a:r>
              <a:rPr lang="en-US" altLang="zh-CN" sz="2800">
                <a:latin typeface="Arial" panose="020B0604020202020204" pitchFamily="34" charset="0"/>
                <a:ea typeface="宋体" panose="02010600030101010101" pitchFamily="2" charset="-122"/>
              </a:rPr>
              <a:t>6 </a:t>
            </a:r>
            <a:r>
              <a:rPr lang="en-US" altLang="zh-CN">
                <a:latin typeface="Arial" panose="020B0604020202020204" pitchFamily="34" charset="0"/>
                <a:ea typeface="宋体" panose="02010600030101010101" pitchFamily="2" charset="-122"/>
              </a:rPr>
              <a:t>+ x</a:t>
            </a:r>
            <a:r>
              <a:rPr lang="en-US" altLang="zh-CN" sz="2800">
                <a:latin typeface="Arial" panose="020B0604020202020204" pitchFamily="34" charset="0"/>
                <a:ea typeface="宋体" panose="02010600030101010101" pitchFamily="2" charset="-122"/>
              </a:rPr>
              <a:t>2 </a:t>
            </a:r>
            <a:r>
              <a:rPr lang="en-US" altLang="zh-CN">
                <a:latin typeface="Arial" panose="020B0604020202020204" pitchFamily="34" charset="0"/>
                <a:ea typeface="宋体" panose="02010600030101010101" pitchFamily="2" charset="-122"/>
              </a:rPr>
              <a:t>+ x</a:t>
            </a:r>
            <a:r>
              <a:rPr lang="en-US" altLang="zh-CN" sz="2800">
                <a:latin typeface="Arial" panose="020B0604020202020204" pitchFamily="34" charset="0"/>
                <a:ea typeface="宋体" panose="02010600030101010101" pitchFamily="2" charset="-122"/>
              </a:rPr>
              <a:t>) + a(x)(</a:t>
            </a:r>
            <a:r>
              <a:rPr lang="en-US" altLang="zh-CN">
                <a:latin typeface="Arial" panose="020B0604020202020204" pitchFamily="34" charset="0"/>
                <a:ea typeface="宋体" panose="02010600030101010101" pitchFamily="2" charset="-122"/>
              </a:rPr>
              <a:t>x</a:t>
            </a:r>
            <a:r>
              <a:rPr lang="en-US" altLang="zh-CN" sz="2800">
                <a:latin typeface="Arial" panose="020B0604020202020204" pitchFamily="34" charset="0"/>
                <a:ea typeface="宋体" panose="02010600030101010101" pitchFamily="2" charset="-122"/>
              </a:rPr>
              <a:t>7 </a:t>
            </a:r>
            <a:r>
              <a:rPr lang="en-US" altLang="zh-CN">
                <a:latin typeface="Arial" panose="020B0604020202020204" pitchFamily="34" charset="0"/>
                <a:ea typeface="宋体" panose="02010600030101010101" pitchFamily="2" charset="-122"/>
              </a:rPr>
              <a:t>+ x</a:t>
            </a:r>
            <a:r>
              <a:rPr lang="en-US" altLang="zh-CN" sz="2800">
                <a:latin typeface="Arial" panose="020B0604020202020204" pitchFamily="34" charset="0"/>
                <a:ea typeface="宋体" panose="02010600030101010101" pitchFamily="2" charset="-122"/>
              </a:rPr>
              <a:t>6 </a:t>
            </a:r>
            <a:r>
              <a:rPr lang="en-US" altLang="zh-CN">
                <a:latin typeface="Arial" panose="020B0604020202020204" pitchFamily="34" charset="0"/>
                <a:ea typeface="宋体" panose="02010600030101010101" pitchFamily="2" charset="-122"/>
              </a:rPr>
              <a:t>+ x</a:t>
            </a:r>
            <a:r>
              <a:rPr lang="en-US" altLang="zh-CN" sz="2800">
                <a:latin typeface="Arial" panose="020B0604020202020204" pitchFamily="34" charset="0"/>
                <a:ea typeface="宋体" panose="02010600030101010101" pitchFamily="2" charset="-122"/>
              </a:rPr>
              <a:t>5 </a:t>
            </a:r>
            <a:r>
              <a:rPr lang="en-US" altLang="zh-CN">
                <a:latin typeface="Arial" panose="020B0604020202020204" pitchFamily="34" charset="0"/>
                <a:ea typeface="宋体" panose="02010600030101010101" pitchFamily="2" charset="-122"/>
              </a:rPr>
              <a:t>+ x</a:t>
            </a:r>
            <a:r>
              <a:rPr lang="en-US" altLang="zh-CN" sz="2800">
                <a:latin typeface="Arial" panose="020B0604020202020204" pitchFamily="34" charset="0"/>
                <a:ea typeface="宋体" panose="02010600030101010101" pitchFamily="2" charset="-122"/>
              </a:rPr>
              <a:t>4 </a:t>
            </a:r>
            <a:r>
              <a:rPr lang="en-US" altLang="zh-CN">
                <a:latin typeface="Arial" panose="020B0604020202020204" pitchFamily="34" charset="0"/>
                <a:ea typeface="宋体" panose="02010600030101010101" pitchFamily="2" charset="-122"/>
              </a:rPr>
              <a:t>+ 1</a:t>
            </a:r>
            <a:r>
              <a:rPr lang="en-US" altLang="zh-CN" sz="2800">
                <a:latin typeface="Arial" panose="020B0604020202020204" pitchFamily="34" charset="0"/>
                <a:ea typeface="宋体" panose="02010600030101010101" pitchFamily="2" charset="-122"/>
              </a:rPr>
              <a:t>)</a:t>
            </a:r>
            <a:endParaRPr lang="en-US" altLang="zh-CN" sz="2800">
              <a:latin typeface="Arial" panose="020B0604020202020204" pitchFamily="34" charset="0"/>
              <a:ea typeface="宋体" panose="02010600030101010101" pitchFamily="2" charset="-122"/>
            </a:endParaRPr>
          </a:p>
          <a:p>
            <a:pPr>
              <a:spcBef>
                <a:spcPct val="50000"/>
              </a:spcBef>
            </a:pPr>
            <a:r>
              <a:rPr lang="en-US" altLang="zh-CN" sz="2800">
                <a:latin typeface="Arial" panose="020B0604020202020204" pitchFamily="34" charset="0"/>
                <a:ea typeface="宋体" panose="02010600030101010101" pitchFamily="2" charset="-122"/>
              </a:rPr>
              <a:t>         mod  </a:t>
            </a:r>
            <a:r>
              <a:rPr lang="en-US" altLang="zh-CN">
                <a:latin typeface="Arial" panose="020B0604020202020204" pitchFamily="34" charset="0"/>
                <a:ea typeface="宋体" panose="02010600030101010101" pitchFamily="2" charset="-122"/>
              </a:rPr>
              <a:t>x</a:t>
            </a:r>
            <a:r>
              <a:rPr lang="en-US" altLang="zh-CN" sz="2800">
                <a:latin typeface="Arial" panose="020B0604020202020204" pitchFamily="34" charset="0"/>
                <a:ea typeface="宋体" panose="02010600030101010101" pitchFamily="2" charset="-122"/>
              </a:rPr>
              <a:t>8 </a:t>
            </a:r>
            <a:r>
              <a:rPr lang="en-US" altLang="zh-CN">
                <a:latin typeface="Arial" panose="020B0604020202020204" pitchFamily="34" charset="0"/>
                <a:ea typeface="宋体" panose="02010600030101010101" pitchFamily="2" charset="-122"/>
              </a:rPr>
              <a:t>+ 1</a:t>
            </a:r>
            <a:endParaRPr lang="en-US" altLang="zh-CN">
              <a:latin typeface="Arial" panose="020B0604020202020204" pitchFamily="34" charset="0"/>
              <a:ea typeface="宋体" panose="02010600030101010101" pitchFamily="2" charset="-122"/>
            </a:endParaRPr>
          </a:p>
          <a:p>
            <a:pPr>
              <a:spcBef>
                <a:spcPct val="50000"/>
              </a:spcBef>
            </a:pPr>
            <a:r>
              <a:rPr lang="zh-CN" altLang="en-US" sz="2800" dirty="0">
                <a:latin typeface="Arial" panose="020B0604020202020204" pitchFamily="34" charset="0"/>
                <a:ea typeface="宋体" panose="02010600030101010101" pitchFamily="2" charset="-122"/>
              </a:rPr>
              <a:t>模数多项式</a:t>
            </a:r>
            <a:r>
              <a:rPr lang="en-US" altLang="zh-CN">
                <a:latin typeface="Arial" panose="020B0604020202020204" pitchFamily="34" charset="0"/>
                <a:ea typeface="宋体" panose="02010600030101010101" pitchFamily="2" charset="-122"/>
              </a:rPr>
              <a:t>x</a:t>
            </a:r>
            <a:r>
              <a:rPr lang="en-US" altLang="zh-CN" sz="2800">
                <a:latin typeface="Arial" panose="020B0604020202020204" pitchFamily="34" charset="0"/>
                <a:ea typeface="宋体" panose="02010600030101010101" pitchFamily="2" charset="-122"/>
              </a:rPr>
              <a:t>8 </a:t>
            </a:r>
            <a:r>
              <a:rPr lang="en-US" altLang="zh-CN">
                <a:latin typeface="Arial" panose="020B0604020202020204" pitchFamily="34" charset="0"/>
                <a:ea typeface="宋体" panose="02010600030101010101" pitchFamily="2" charset="-122"/>
              </a:rPr>
              <a:t>+ 1</a:t>
            </a:r>
            <a:r>
              <a:rPr lang="zh-CN" altLang="en-US" sz="2800" dirty="0">
                <a:latin typeface="Arial" panose="020B0604020202020204" pitchFamily="34" charset="0"/>
                <a:ea typeface="宋体" panose="02010600030101010101" pitchFamily="2" charset="-122"/>
              </a:rPr>
              <a:t>选择为可能是最简单的模数多项式。</a:t>
            </a:r>
            <a:endParaRPr lang="zh-CN" altLang="en-US" sz="2800" dirty="0">
              <a:latin typeface="Arial" panose="020B0604020202020204" pitchFamily="34" charset="0"/>
              <a:ea typeface="宋体" panose="02010600030101010101" pitchFamily="2" charset="-122"/>
            </a:endParaRPr>
          </a:p>
          <a:p>
            <a:pPr>
              <a:spcBef>
                <a:spcPct val="50000"/>
              </a:spcBef>
            </a:pPr>
            <a:r>
              <a:rPr lang="zh-CN" altLang="en-US" sz="2800" dirty="0">
                <a:latin typeface="Arial" panose="020B0604020202020204" pitchFamily="34" charset="0"/>
                <a:ea typeface="宋体" panose="02010600030101010101" pitchFamily="2" charset="-122"/>
              </a:rPr>
              <a:t>        可以找到其它的</a:t>
            </a:r>
            <a:r>
              <a:rPr lang="en-US" altLang="zh-CN" sz="2800" dirty="0">
                <a:latin typeface="Arial" panose="020B0604020202020204" pitchFamily="34" charset="0"/>
                <a:ea typeface="宋体" panose="02010600030101010101" pitchFamily="2" charset="-122"/>
              </a:rPr>
              <a:t>S</a:t>
            </a:r>
            <a:r>
              <a:rPr lang="zh-CN" altLang="en-US" sz="2800" dirty="0">
                <a:latin typeface="Arial" panose="020B0604020202020204" pitchFamily="34" charset="0"/>
                <a:ea typeface="宋体" panose="02010600030101010101" pitchFamily="2" charset="-122"/>
              </a:rPr>
              <a:t>盒满足以上准则。</a:t>
            </a:r>
            <a:endParaRPr lang="zh-CN" altLang="en-US" sz="2800" dirty="0">
              <a:latin typeface="Arial" panose="020B0604020202020204" pitchFamily="34" charset="0"/>
              <a:ea typeface="宋体" panose="02010600030101010101" pitchFamily="2" charset="-122"/>
            </a:endParaRPr>
          </a:p>
          <a:p>
            <a:pPr>
              <a:spcBef>
                <a:spcPct val="50000"/>
              </a:spcBef>
            </a:pP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7" name="文本占位符 62466"/>
          <p:cNvSpPr>
            <a:spLocks noGrp="1"/>
          </p:cNvSpPr>
          <p:nvPr>
            <p:ph type="body" idx="1"/>
          </p:nvPr>
        </p:nvSpPr>
        <p:spPr>
          <a:xfrm>
            <a:off x="395288" y="549275"/>
            <a:ext cx="8229600" cy="4525963"/>
          </a:xfrm>
        </p:spPr>
        <p:txBody>
          <a:bodyPr/>
          <a:p>
            <a:r>
              <a:rPr lang="en-US" altLang="zh-CN" sz="2800" b="1" err="1"/>
              <a:t>MixColumn</a:t>
            </a:r>
            <a:r>
              <a:rPr lang="zh-CN" altLang="en-US" sz="2800" b="1" dirty="0"/>
              <a:t>变换符合以下准则： </a:t>
            </a:r>
            <a:r>
              <a:rPr lang="en-US" altLang="zh-CN" sz="2800" b="1" dirty="0"/>
              <a:t>1. </a:t>
            </a:r>
            <a:r>
              <a:rPr lang="zh-CN" altLang="en-US" sz="2800" b="1" dirty="0"/>
              <a:t>可逆性； </a:t>
            </a:r>
            <a:r>
              <a:rPr lang="en-US" altLang="zh-CN" sz="2800" b="1" dirty="0"/>
              <a:t>2.  GF(2)</a:t>
            </a:r>
            <a:r>
              <a:rPr lang="zh-CN" altLang="en-US" sz="2800" b="1" dirty="0"/>
              <a:t>中的线性性； </a:t>
            </a:r>
            <a:r>
              <a:rPr lang="en-US" altLang="zh-CN" sz="2800" b="1" dirty="0"/>
              <a:t>3. </a:t>
            </a:r>
            <a:r>
              <a:rPr lang="zh-CN" altLang="en-US" sz="2800" b="1" dirty="0"/>
              <a:t>适当的扩散性能； </a:t>
            </a:r>
            <a:r>
              <a:rPr lang="en-US" altLang="zh-CN" sz="2800" b="1" dirty="0"/>
              <a:t>4. 8</a:t>
            </a:r>
            <a:r>
              <a:rPr lang="zh-CN" altLang="en-US" sz="2800" b="1" dirty="0"/>
              <a:t>位处理器上实现速度快；</a:t>
            </a:r>
            <a:r>
              <a:rPr lang="en-US" altLang="zh-CN" sz="2800" b="1" dirty="0"/>
              <a:t>5. </a:t>
            </a:r>
            <a:r>
              <a:rPr lang="zh-CN" altLang="en-US" sz="2800" b="1" dirty="0"/>
              <a:t>对称性； </a:t>
            </a:r>
            <a:r>
              <a:rPr lang="en-US" altLang="zh-CN" sz="2800" b="1" dirty="0"/>
              <a:t>6. </a:t>
            </a:r>
            <a:r>
              <a:rPr lang="zh-CN" altLang="en-US" sz="2800" b="1" dirty="0"/>
              <a:t>描述的简单性。选择模数多项式</a:t>
            </a:r>
            <a:r>
              <a:rPr lang="en-US" altLang="zh-CN" sz="1800" b="1"/>
              <a:t>x</a:t>
            </a:r>
            <a:r>
              <a:rPr lang="en-US" altLang="zh-CN" sz="2800" b="1"/>
              <a:t>4</a:t>
            </a:r>
            <a:r>
              <a:rPr lang="zh-CN" altLang="en-US" sz="2000" b="1"/>
              <a:t>＋</a:t>
            </a:r>
            <a:r>
              <a:rPr lang="en-US" altLang="zh-CN" sz="2000" b="1"/>
              <a:t>1</a:t>
            </a:r>
            <a:r>
              <a:rPr lang="zh-CN" altLang="en-US" sz="2800" b="1" dirty="0"/>
              <a:t>可满足准则</a:t>
            </a:r>
            <a:r>
              <a:rPr lang="en-US" altLang="zh-CN" sz="2800" b="1" dirty="0"/>
              <a:t>2</a:t>
            </a:r>
            <a:r>
              <a:rPr lang="zh-CN" altLang="en-US" sz="2800" b="1" dirty="0"/>
              <a:t>、</a:t>
            </a:r>
            <a:r>
              <a:rPr lang="en-US" altLang="zh-CN" sz="2800" b="1" dirty="0"/>
              <a:t>5</a:t>
            </a:r>
            <a:r>
              <a:rPr lang="zh-CN" altLang="en-US" sz="2800" b="1" dirty="0"/>
              <a:t>、</a:t>
            </a:r>
            <a:r>
              <a:rPr lang="en-US" altLang="zh-CN" sz="2800" b="1" dirty="0"/>
              <a:t>6</a:t>
            </a:r>
            <a:r>
              <a:rPr lang="zh-CN" altLang="en-US" sz="2800" b="1" dirty="0"/>
              <a:t>。准则</a:t>
            </a:r>
            <a:r>
              <a:rPr lang="en-US" altLang="zh-CN" sz="2800" b="1" dirty="0"/>
              <a:t>1</a:t>
            </a:r>
            <a:r>
              <a:rPr lang="zh-CN" altLang="en-US" sz="2800" b="1" dirty="0"/>
              <a:t>、</a:t>
            </a:r>
            <a:r>
              <a:rPr lang="en-US" altLang="zh-CN" sz="2800" b="1" dirty="0"/>
              <a:t>3</a:t>
            </a:r>
            <a:r>
              <a:rPr lang="zh-CN" altLang="en-US" sz="2800" b="1" dirty="0"/>
              <a:t>、</a:t>
            </a:r>
            <a:r>
              <a:rPr lang="en-US" altLang="zh-CN" sz="2800" b="1" dirty="0"/>
              <a:t>4</a:t>
            </a:r>
            <a:r>
              <a:rPr lang="zh-CN" altLang="en-US" sz="2800" b="1" dirty="0"/>
              <a:t>要求系数的值要小，故选</a:t>
            </a:r>
            <a:r>
              <a:rPr lang="en-US" altLang="zh-CN" sz="2800" b="1" dirty="0"/>
              <a:t>00</a:t>
            </a:r>
            <a:r>
              <a:rPr lang="zh-CN" altLang="en-US" sz="2800" b="1" dirty="0"/>
              <a:t>、</a:t>
            </a:r>
            <a:r>
              <a:rPr lang="en-US" altLang="zh-CN" sz="2800" b="1" dirty="0"/>
              <a:t>01</a:t>
            </a:r>
            <a:r>
              <a:rPr lang="zh-CN" altLang="en-US" sz="2800" b="1" dirty="0"/>
              <a:t>、</a:t>
            </a:r>
            <a:r>
              <a:rPr lang="en-US" altLang="zh-CN" sz="2800" b="1" dirty="0"/>
              <a:t>02 </a:t>
            </a:r>
            <a:r>
              <a:rPr lang="zh-CN" altLang="en-US" sz="2800" b="1" dirty="0"/>
              <a:t>、 </a:t>
            </a:r>
            <a:r>
              <a:rPr lang="en-US" altLang="zh-CN" sz="2800" b="1" dirty="0"/>
              <a:t>03</a:t>
            </a:r>
            <a:r>
              <a:rPr lang="zh-CN" altLang="en-US" sz="2800" b="1" dirty="0"/>
              <a:t>。</a:t>
            </a:r>
            <a:endParaRPr lang="zh-CN" altLang="en-US" sz="2800" b="1" dirty="0"/>
          </a:p>
          <a:p>
            <a:r>
              <a:rPr lang="en-US" altLang="zh-CN" sz="2800" b="1" err="1"/>
              <a:t>ByteRotation</a:t>
            </a:r>
            <a:r>
              <a:rPr lang="zh-CN" altLang="en-US" sz="2800" b="1" dirty="0"/>
              <a:t>符合以下准则： </a:t>
            </a:r>
            <a:r>
              <a:rPr lang="en-US" altLang="zh-CN" sz="2800" b="1" dirty="0"/>
              <a:t>1.  4</a:t>
            </a:r>
            <a:r>
              <a:rPr lang="zh-CN" altLang="en-US" sz="2800" b="1" dirty="0"/>
              <a:t>个位移量互不相同且</a:t>
            </a:r>
            <a:r>
              <a:rPr lang="en-US" altLang="zh-CN" sz="2800" b="1" dirty="0"/>
              <a:t>C0</a:t>
            </a:r>
            <a:r>
              <a:rPr lang="zh-CN" altLang="en-US" sz="2800" b="1" dirty="0"/>
              <a:t>＝</a:t>
            </a:r>
            <a:r>
              <a:rPr lang="en-US" altLang="zh-CN" sz="2800" b="1" dirty="0"/>
              <a:t>0</a:t>
            </a:r>
            <a:r>
              <a:rPr lang="zh-CN" altLang="en-US" sz="2800" b="1" dirty="0"/>
              <a:t>； </a:t>
            </a:r>
            <a:r>
              <a:rPr lang="en-US" altLang="zh-CN" sz="2800" b="1" dirty="0"/>
              <a:t>2.  </a:t>
            </a:r>
            <a:r>
              <a:rPr lang="zh-CN" altLang="en-US" sz="2800" b="1" dirty="0"/>
              <a:t>能抵抗差分截断攻击； </a:t>
            </a:r>
            <a:r>
              <a:rPr lang="en-US" altLang="zh-CN" sz="2800" b="1" dirty="0"/>
              <a:t>3. </a:t>
            </a:r>
            <a:r>
              <a:rPr lang="zh-CN" altLang="en-US" sz="2800" b="1" dirty="0"/>
              <a:t>能抗</a:t>
            </a:r>
            <a:r>
              <a:rPr lang="en-US" altLang="zh-CN" sz="2800" b="1" dirty="0"/>
              <a:t>Square</a:t>
            </a:r>
            <a:r>
              <a:rPr lang="zh-CN" altLang="en-US" sz="2800" b="1" dirty="0"/>
              <a:t>攻击； </a:t>
            </a:r>
            <a:r>
              <a:rPr lang="en-US" altLang="zh-CN" sz="2800" b="1" dirty="0"/>
              <a:t>4.  </a:t>
            </a:r>
            <a:r>
              <a:rPr lang="zh-CN" altLang="en-US" sz="2800" b="1" dirty="0"/>
              <a:t>简单。   从满足准则</a:t>
            </a:r>
            <a:r>
              <a:rPr lang="en-US" altLang="zh-CN" sz="2800" b="1" dirty="0"/>
              <a:t>2</a:t>
            </a:r>
            <a:r>
              <a:rPr lang="zh-CN" altLang="en-US" sz="2800" b="1" dirty="0"/>
              <a:t>和准则</a:t>
            </a:r>
            <a:r>
              <a:rPr lang="en-US" altLang="zh-CN" sz="2800" b="1" dirty="0"/>
              <a:t>3</a:t>
            </a:r>
            <a:r>
              <a:rPr lang="zh-CN" altLang="en-US" sz="2800" b="1" dirty="0"/>
              <a:t>出发，</a:t>
            </a:r>
            <a:r>
              <a:rPr lang="en-US" altLang="zh-CN" sz="2800" b="1" dirty="0"/>
              <a:t>AES</a:t>
            </a:r>
            <a:r>
              <a:rPr lang="zh-CN" altLang="en-US" sz="2800" b="1" dirty="0"/>
              <a:t>的作者选取了最简单的组合。</a:t>
            </a:r>
            <a:endParaRPr lang="zh-CN" altLang="en-US"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勒索病毒</a:t>
            </a:r>
            <a:endParaRPr lang="zh-CN" altLang="en-US"/>
          </a:p>
        </p:txBody>
      </p:sp>
      <p:sp>
        <p:nvSpPr>
          <p:cNvPr id="3" name="内容占位符 2"/>
          <p:cNvSpPr>
            <a:spLocks noGrp="1"/>
          </p:cNvSpPr>
          <p:nvPr>
            <p:ph idx="1"/>
          </p:nvPr>
        </p:nvSpPr>
        <p:spPr>
          <a:xfrm>
            <a:off x="457200" y="1412875"/>
            <a:ext cx="8463915" cy="4714875"/>
          </a:xfrm>
        </p:spPr>
        <p:txBody>
          <a:bodyPr/>
          <a:p>
            <a:r>
              <a:rPr lang="zh-CN" altLang="en-US"/>
              <a:t>1、文件加密</a:t>
            </a:r>
            <a:endParaRPr lang="zh-CN" altLang="en-US"/>
          </a:p>
          <a:p>
            <a:pPr lvl="1"/>
            <a:r>
              <a:rPr lang="zh-CN" altLang="en-US"/>
              <a:t>1）文件是使用AES进行加密的。</a:t>
            </a:r>
            <a:endParaRPr lang="zh-CN" altLang="en-US"/>
          </a:p>
          <a:p>
            <a:pPr lvl="1"/>
            <a:r>
              <a:rPr lang="zh-CN" altLang="en-US"/>
              <a:t>2）加密文件所使用的AES密钥（AESKEY）是随机生成的，即每个文件所使用的密钥都是不同的。</a:t>
            </a:r>
            <a:endParaRPr lang="zh-CN" altLang="en-US"/>
          </a:p>
          <a:p>
            <a:pPr lvl="1"/>
            <a:r>
              <a:rPr lang="zh-CN" altLang="en-US"/>
              <a:t>3）AESKEY通过RSA加密后，保存在加密后文件的文件头中。</a:t>
            </a:r>
            <a:endParaRPr lang="zh-CN" altLang="en-US"/>
          </a:p>
          <a:p>
            <a:pPr lvl="1"/>
            <a:r>
              <a:rPr lang="zh-CN" altLang="en-US"/>
              <a:t>4）敲诈者会根据文件类型、大小、路径等来判断文件对用户的重要性，进而选择对重要文件的先行进行加密并擦写原文件，对认为不太重要的文件，仅作删除处理</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63489"/>
          <p:cNvSpPr>
            <a:spLocks noGrp="1"/>
          </p:cNvSpPr>
          <p:nvPr>
            <p:ph type="title"/>
          </p:nvPr>
        </p:nvSpPr>
        <p:spPr>
          <a:xfrm>
            <a:off x="457200" y="274638"/>
            <a:ext cx="7210425" cy="922337"/>
          </a:xfrm>
        </p:spPr>
        <p:txBody>
          <a:bodyPr anchor="ctr"/>
          <a:p>
            <a:pPr algn="l"/>
            <a:r>
              <a:rPr lang="zh-CN" altLang="en-US" sz="2800" b="1" dirty="0">
                <a:solidFill>
                  <a:srgbClr val="6600FF"/>
                </a:solidFill>
              </a:rPr>
              <a:t>与一些其它算法的比较：</a:t>
            </a:r>
            <a:endParaRPr lang="zh-CN" altLang="en-US" sz="2800" b="1" dirty="0">
              <a:solidFill>
                <a:srgbClr val="6600FF"/>
              </a:solidFill>
            </a:endParaRPr>
          </a:p>
        </p:txBody>
      </p:sp>
      <p:sp>
        <p:nvSpPr>
          <p:cNvPr id="63491" name="文本占位符 63490"/>
          <p:cNvSpPr>
            <a:spLocks noGrp="1"/>
          </p:cNvSpPr>
          <p:nvPr>
            <p:ph type="body" idx="1"/>
          </p:nvPr>
        </p:nvSpPr>
        <p:spPr/>
        <p:txBody>
          <a:bodyPr/>
          <a:p>
            <a:r>
              <a:rPr lang="zh-CN" altLang="en-US" sz="2800" b="1" dirty="0"/>
              <a:t>与</a:t>
            </a:r>
            <a:r>
              <a:rPr lang="en-US" altLang="zh-CN" sz="2800" b="1" dirty="0"/>
              <a:t>DES</a:t>
            </a:r>
            <a:r>
              <a:rPr lang="zh-CN" altLang="en-US" sz="2800" b="1" dirty="0"/>
              <a:t>相比： </a:t>
            </a:r>
            <a:r>
              <a:rPr lang="en-US" altLang="zh-CN" sz="2800" b="1" dirty="0"/>
              <a:t>1. </a:t>
            </a:r>
            <a:r>
              <a:rPr lang="zh-CN" altLang="en-US" sz="2800" b="1" dirty="0"/>
              <a:t>无</a:t>
            </a:r>
            <a:r>
              <a:rPr lang="en-US" altLang="zh-CN" sz="2800" b="1" dirty="0"/>
              <a:t>DES</a:t>
            </a:r>
            <a:r>
              <a:rPr lang="zh-CN" altLang="en-US" sz="2800" b="1" dirty="0"/>
              <a:t>中的弱密钥和半弱密钥；   </a:t>
            </a:r>
            <a:r>
              <a:rPr lang="en-US" altLang="zh-CN" sz="2800" b="1" dirty="0"/>
              <a:t>2. </a:t>
            </a:r>
            <a:r>
              <a:rPr lang="zh-CN" altLang="en-US" sz="2800" b="1" dirty="0"/>
              <a:t>紧凑的设计使得没有足够的空间来隐藏陷门。</a:t>
            </a:r>
            <a:endParaRPr lang="zh-CN" altLang="en-US" sz="2800" b="1" dirty="0"/>
          </a:p>
          <a:p>
            <a:r>
              <a:rPr lang="zh-CN" altLang="en-US" sz="2800" b="1" dirty="0"/>
              <a:t>与</a:t>
            </a:r>
            <a:r>
              <a:rPr lang="en-US" altLang="zh-CN" sz="2800" b="1" dirty="0"/>
              <a:t>IDEA</a:t>
            </a:r>
            <a:r>
              <a:rPr lang="zh-CN" altLang="en-US" sz="2800" b="1" dirty="0"/>
              <a:t>相比： 无</a:t>
            </a:r>
            <a:r>
              <a:rPr lang="en-US" altLang="zh-CN" sz="2800" b="1" dirty="0"/>
              <a:t>IDEA</a:t>
            </a:r>
            <a:r>
              <a:rPr lang="zh-CN" altLang="en-US" sz="2800" b="1" dirty="0"/>
              <a:t>中的弱密钥。</a:t>
            </a:r>
            <a:endParaRPr lang="zh-CN" altLang="en-US" sz="2800" b="1" dirty="0"/>
          </a:p>
          <a:p>
            <a:r>
              <a:rPr lang="zh-CN" altLang="en-US" sz="2800" b="1" dirty="0"/>
              <a:t>具有扩展性：密钥长度可以扩展到为</a:t>
            </a:r>
            <a:r>
              <a:rPr lang="en-US" altLang="zh-CN" sz="2800" b="1" dirty="0"/>
              <a:t>32bits</a:t>
            </a:r>
            <a:r>
              <a:rPr lang="zh-CN" altLang="en-US" sz="2800" b="1" dirty="0"/>
              <a:t>倍数的任意密钥长度，分组长度可以扩展到为</a:t>
            </a:r>
            <a:r>
              <a:rPr lang="en-US" altLang="zh-CN" sz="2800" b="1" dirty="0"/>
              <a:t>64bits</a:t>
            </a:r>
            <a:r>
              <a:rPr lang="zh-CN" altLang="en-US" sz="2800" b="1" dirty="0"/>
              <a:t>倍数的任意分组长度。圈数和循环移位偏移量作为参数，要重新定义。</a:t>
            </a:r>
            <a:endParaRPr lang="zh-CN" altLang="en-US" sz="28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标题 89089"/>
          <p:cNvSpPr>
            <a:spLocks noGrp="1"/>
          </p:cNvSpPr>
          <p:nvPr>
            <p:ph type="title"/>
          </p:nvPr>
        </p:nvSpPr>
        <p:spPr/>
        <p:txBody>
          <a:bodyPr anchor="ctr"/>
          <a:p>
            <a:r>
              <a:rPr lang="zh-CN" altLang="en-US" dirty="0"/>
              <a:t>关于有限域</a:t>
            </a:r>
            <a:r>
              <a:rPr lang="en-US" altLang="zh-CN"/>
              <a:t>G(2</a:t>
            </a:r>
            <a:r>
              <a:rPr lang="en-US" altLang="zh-CN" baseline="30000"/>
              <a:t>8</a:t>
            </a:r>
            <a:r>
              <a:rPr lang="en-US" altLang="zh-CN" dirty="0"/>
              <a:t>)</a:t>
            </a:r>
            <a:r>
              <a:rPr lang="zh-CN" altLang="en-US" dirty="0"/>
              <a:t>的一些解释</a:t>
            </a:r>
            <a:endParaRPr lang="zh-CN" altLang="en-US" dirty="0"/>
          </a:p>
        </p:txBody>
      </p:sp>
      <p:sp>
        <p:nvSpPr>
          <p:cNvPr id="89091" name="文本占位符 89090"/>
          <p:cNvSpPr>
            <a:spLocks noGrp="1"/>
          </p:cNvSpPr>
          <p:nvPr>
            <p:ph type="body" idx="1"/>
          </p:nvPr>
        </p:nvSpPr>
        <p:spPr/>
        <p:txBody>
          <a:bodyPr/>
          <a:p>
            <a:r>
              <a:rPr lang="en-US" altLang="zh-CN"/>
              <a:t>G(2</a:t>
            </a:r>
            <a:r>
              <a:rPr lang="en-US" altLang="zh-CN" baseline="30000"/>
              <a:t>8</a:t>
            </a:r>
            <a:r>
              <a:rPr lang="en-US" altLang="zh-CN" dirty="0"/>
              <a:t>)</a:t>
            </a:r>
            <a:r>
              <a:rPr lang="zh-CN" altLang="en-US" dirty="0"/>
              <a:t>可看为</a:t>
            </a:r>
            <a:r>
              <a:rPr lang="en-US" altLang="zh-CN" dirty="0"/>
              <a:t>8</a:t>
            </a:r>
            <a:r>
              <a:rPr lang="zh-CN" altLang="en-US" dirty="0"/>
              <a:t>位二进制比特串的集合</a:t>
            </a:r>
            <a:endParaRPr lang="zh-CN" altLang="en-US" dirty="0"/>
          </a:p>
          <a:p>
            <a:r>
              <a:rPr lang="zh-CN" altLang="en-US" dirty="0"/>
              <a:t>直观上有限域的运算可为密码算法的实现带来方便</a:t>
            </a:r>
            <a:endParaRPr lang="zh-CN" altLang="en-US" dirty="0"/>
          </a:p>
          <a:p>
            <a:r>
              <a:rPr lang="zh-CN" altLang="en-US" dirty="0"/>
              <a:t>只有满足一些规则后，</a:t>
            </a:r>
            <a:r>
              <a:rPr lang="en-US" altLang="zh-CN"/>
              <a:t>G(2</a:t>
            </a:r>
            <a:r>
              <a:rPr lang="en-US" altLang="zh-CN" baseline="30000"/>
              <a:t>8</a:t>
            </a:r>
            <a:r>
              <a:rPr lang="en-US" altLang="zh-CN" dirty="0"/>
              <a:t>)</a:t>
            </a:r>
            <a:r>
              <a:rPr lang="zh-CN" altLang="en-US" dirty="0"/>
              <a:t>才是有限域</a:t>
            </a:r>
            <a:endParaRPr lang="zh-CN" altLang="en-US"/>
          </a:p>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标题 90113"/>
          <p:cNvSpPr>
            <a:spLocks noGrp="1"/>
          </p:cNvSpPr>
          <p:nvPr>
            <p:ph type="title"/>
          </p:nvPr>
        </p:nvSpPr>
        <p:spPr/>
        <p:txBody>
          <a:bodyPr anchor="ctr"/>
          <a:p>
            <a:r>
              <a:rPr lang="en-US" altLang="zh-CN"/>
              <a:t>G(2</a:t>
            </a:r>
            <a:r>
              <a:rPr lang="en-US" altLang="zh-CN" baseline="30000"/>
              <a:t>8</a:t>
            </a:r>
            <a:r>
              <a:rPr lang="en-US" altLang="zh-CN" dirty="0"/>
              <a:t>)</a:t>
            </a:r>
            <a:r>
              <a:rPr lang="zh-CN" altLang="en-US" dirty="0"/>
              <a:t>上的运算</a:t>
            </a:r>
            <a:endParaRPr lang="zh-CN" altLang="en-US"/>
          </a:p>
        </p:txBody>
      </p:sp>
      <p:sp>
        <p:nvSpPr>
          <p:cNvPr id="90115" name="文本占位符 90114"/>
          <p:cNvSpPr>
            <a:spLocks noGrp="1"/>
          </p:cNvSpPr>
          <p:nvPr>
            <p:ph type="body" idx="1"/>
          </p:nvPr>
        </p:nvSpPr>
        <p:spPr/>
        <p:txBody>
          <a:bodyPr/>
          <a:p>
            <a:r>
              <a:rPr lang="zh-CN" altLang="en-US" dirty="0"/>
              <a:t>加法</a:t>
            </a:r>
            <a:endParaRPr lang="zh-CN" altLang="en-US" dirty="0"/>
          </a:p>
          <a:p>
            <a:pPr lvl="1"/>
            <a:r>
              <a:rPr lang="zh-CN" altLang="en-US" dirty="0"/>
              <a:t>按位异或</a:t>
            </a:r>
            <a:endParaRPr lang="zh-CN" altLang="en-US" dirty="0"/>
          </a:p>
          <a:p>
            <a:r>
              <a:rPr lang="zh-CN" altLang="en-US" dirty="0"/>
              <a:t>乘法</a:t>
            </a:r>
            <a:endParaRPr lang="zh-CN" altLang="en-US" dirty="0"/>
          </a:p>
          <a:p>
            <a:pPr lvl="1"/>
            <a:r>
              <a:rPr lang="zh-CN" altLang="en-US" dirty="0"/>
              <a:t>可通过对多个中间结果的移位运算和异或一个特定的比特串（比如</a:t>
            </a:r>
            <a:r>
              <a:rPr lang="en-US" altLang="zh-CN" dirty="0"/>
              <a:t>00011011</a:t>
            </a:r>
            <a:r>
              <a:rPr lang="zh-CN" altLang="en-US" dirty="0"/>
              <a:t>）实现。</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AES</a:t>
            </a:r>
            <a:r>
              <a:rPr lang="zh-CN" altLang="en-US"/>
              <a:t>怎么用？</a:t>
            </a:r>
            <a:endParaRPr lang="zh-CN" altLang="en-US"/>
          </a:p>
        </p:txBody>
      </p:sp>
      <p:sp>
        <p:nvSpPr>
          <p:cNvPr id="3" name="内容占位符 2"/>
          <p:cNvSpPr>
            <a:spLocks noGrp="1"/>
          </p:cNvSpPr>
          <p:nvPr>
            <p:ph idx="1"/>
          </p:nvPr>
        </p:nvSpPr>
        <p:spPr/>
        <p:txBody>
          <a:bodyPr/>
          <a:p>
            <a:r>
              <a:rPr lang="zh-CN" altLang="en-US"/>
              <a:t>直接用</a:t>
            </a:r>
            <a:r>
              <a:rPr lang="en-US" altLang="zh-CN"/>
              <a:t>C</a:t>
            </a:r>
            <a:r>
              <a:rPr lang="zh-CN" altLang="en-US"/>
              <a:t>语言，或</a:t>
            </a:r>
            <a:r>
              <a:rPr lang="en-US" altLang="zh-CN"/>
              <a:t>C++</a:t>
            </a:r>
            <a:r>
              <a:rPr lang="zh-CN" altLang="en-US"/>
              <a:t>语言，完全自主实现。</a:t>
            </a:r>
            <a:endParaRPr lang="zh-CN" altLang="en-US"/>
          </a:p>
          <a:p>
            <a:r>
              <a:rPr lang="zh-CN" altLang="en-US"/>
              <a:t>使用开放源代码的加密库：如果你的应用涉及到SSL等PKI协议，应该使用openssl，如果只是应用一些加密算法，则建议使用Cryptlib.</a:t>
            </a:r>
            <a:endParaRPr lang="zh-CN" altLang="en-US"/>
          </a:p>
          <a:p>
            <a:pPr lvl="1"/>
            <a:r>
              <a:rPr lang="zh-CN" altLang="en-US" b="1"/>
              <a:t>openssl</a:t>
            </a:r>
            <a:endParaRPr lang="zh-CN" altLang="en-US" b="1"/>
          </a:p>
          <a:p>
            <a:pPr lvl="1"/>
            <a:r>
              <a:rPr lang="zh-CN" altLang="en-US" b="1"/>
              <a:t>cryptlib</a:t>
            </a:r>
            <a:endParaRPr lang="zh-CN" altLang="en-US" b="1"/>
          </a:p>
          <a:p>
            <a:pPr lvl="1"/>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勒索病毒</a:t>
            </a:r>
            <a:endParaRPr lang="zh-CN" altLang="en-US"/>
          </a:p>
        </p:txBody>
      </p:sp>
      <p:sp>
        <p:nvSpPr>
          <p:cNvPr id="3" name="内容占位符 2"/>
          <p:cNvSpPr>
            <a:spLocks noGrp="1"/>
          </p:cNvSpPr>
          <p:nvPr>
            <p:ph idx="1"/>
          </p:nvPr>
        </p:nvSpPr>
        <p:spPr/>
        <p:txBody>
          <a:bodyPr/>
          <a:p>
            <a:r>
              <a:rPr lang="en-US" altLang="zh-CN"/>
              <a:t>2</a:t>
            </a:r>
            <a:r>
              <a:rPr lang="zh-CN" altLang="en-US"/>
              <a:t>、</a:t>
            </a:r>
            <a:r>
              <a:rPr lang="zh-CN" altLang="en-US"/>
              <a:t>文件删除及擦写逻辑</a:t>
            </a:r>
            <a:endParaRPr lang="zh-CN" altLang="en-US"/>
          </a:p>
          <a:p>
            <a:pPr lvl="1"/>
            <a:r>
              <a:rPr lang="zh-CN" altLang="en-US" sz="2200"/>
              <a:t>1）对于桌面、文档、所有人桌面、所有人文档四个文件夹下小于200M的文件，均进行加密后擦写原文件。</a:t>
            </a:r>
            <a:endParaRPr lang="zh-CN" altLang="en-US" sz="2200"/>
          </a:p>
          <a:p>
            <a:pPr lvl="1"/>
            <a:r>
              <a:rPr lang="zh-CN" altLang="en-US" sz="2200"/>
              <a:t>2）对于其他目录下小于200M的文件，不会进行擦写，而是直接删除，或者移动到back目录（C盘下的“%TEMP%”文件夹，以及其他盘符根目录下的“$RECYCLE”文件夹）中。</a:t>
            </a:r>
            <a:endParaRPr lang="zh-CN" altLang="en-US" sz="2200"/>
          </a:p>
          <a:p>
            <a:pPr lvl="1"/>
            <a:r>
              <a:rPr lang="zh-CN" altLang="en-US" sz="2200"/>
              <a:t>3）移动到back后，的文件重命名为%d.WNCRYT，加密程序每30秒调用taskdl.exe对back目录下的这些文件定时删除。</a:t>
            </a:r>
            <a:endParaRPr lang="zh-CN" altLang="en-US" sz="2200"/>
          </a:p>
          <a:p>
            <a:pPr lvl="1"/>
            <a:r>
              <a:rPr lang="zh-CN" altLang="en-US" sz="2200"/>
              <a:t>4）对于大于200M的文件，在原文件的基础上将文件头部64KB移动到尾部，并生成加密文件头，保存为“WNCRYT”文件。而后，创建“WNCRY”文件，将文件头写入，进而按照原文件大小，对该“WNCRY”文件进行填充。</a:t>
            </a:r>
            <a:endParaRPr lang="zh-CN" altLang="en-US"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勒索病毒</a:t>
            </a:r>
            <a:endParaRPr lang="zh-CN" altLang="en-US"/>
          </a:p>
        </p:txBody>
      </p:sp>
      <p:pic>
        <p:nvPicPr>
          <p:cNvPr id="4" name="图片 3"/>
          <p:cNvPicPr>
            <a:picLocks noChangeAspect="1"/>
          </p:cNvPicPr>
          <p:nvPr/>
        </p:nvPicPr>
        <p:blipFill>
          <a:blip r:embed="rId1"/>
          <a:stretch>
            <a:fillRect/>
          </a:stretch>
        </p:blipFill>
        <p:spPr>
          <a:xfrm>
            <a:off x="1315085" y="1341755"/>
            <a:ext cx="6978015" cy="43395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4097"/>
          <p:cNvSpPr>
            <a:spLocks noGrp="1"/>
          </p:cNvSpPr>
          <p:nvPr>
            <p:ph type="title"/>
          </p:nvPr>
        </p:nvSpPr>
        <p:spPr/>
        <p:txBody>
          <a:bodyPr anchor="ctr"/>
          <a:p>
            <a:pPr algn="l"/>
            <a:r>
              <a:rPr lang="en-US" altLang="zh-CN" sz="4000" b="1" dirty="0">
                <a:solidFill>
                  <a:srgbClr val="3333FF"/>
                </a:solidFill>
              </a:rPr>
              <a:t>1.   AES</a:t>
            </a:r>
            <a:r>
              <a:rPr lang="zh-CN" altLang="en-US" sz="4000" b="1" dirty="0">
                <a:solidFill>
                  <a:srgbClr val="3333FF"/>
                </a:solidFill>
              </a:rPr>
              <a:t>的起源</a:t>
            </a:r>
            <a:endParaRPr lang="zh-CN" altLang="en-US" sz="4000" b="1" dirty="0">
              <a:solidFill>
                <a:srgbClr val="3333FF"/>
              </a:solidFill>
            </a:endParaRPr>
          </a:p>
        </p:txBody>
      </p:sp>
      <p:sp>
        <p:nvSpPr>
          <p:cNvPr id="4099" name="文本占位符 4098"/>
          <p:cNvSpPr>
            <a:spLocks noGrp="1"/>
          </p:cNvSpPr>
          <p:nvPr>
            <p:ph type="body" idx="1"/>
          </p:nvPr>
        </p:nvSpPr>
        <p:spPr>
          <a:xfrm>
            <a:off x="457200" y="1219200"/>
            <a:ext cx="8229600" cy="4906963"/>
          </a:xfrm>
        </p:spPr>
        <p:txBody>
          <a:bodyPr/>
          <a:p>
            <a:pPr>
              <a:lnSpc>
                <a:spcPct val="90000"/>
              </a:lnSpc>
            </a:pPr>
            <a:r>
              <a:rPr lang="en-US" altLang="zh-CN" sz="3400" b="1" dirty="0"/>
              <a:t>1997</a:t>
            </a:r>
            <a:r>
              <a:rPr lang="zh-CN" altLang="en-US" sz="3400" b="1" dirty="0"/>
              <a:t>年</a:t>
            </a:r>
            <a:r>
              <a:rPr lang="en-US" altLang="zh-CN" sz="3400" b="1" dirty="0"/>
              <a:t>9</a:t>
            </a:r>
            <a:r>
              <a:rPr lang="zh-CN" altLang="en-US" sz="3400" b="1" dirty="0"/>
              <a:t>月，</a:t>
            </a:r>
            <a:r>
              <a:rPr lang="en-US" altLang="zh-CN" sz="3400" b="1" dirty="0"/>
              <a:t>NIST</a:t>
            </a:r>
            <a:r>
              <a:rPr lang="zh-CN" altLang="en-US" sz="3400" b="1" dirty="0"/>
              <a:t>征集</a:t>
            </a:r>
            <a:r>
              <a:rPr lang="en-US" altLang="zh-CN" sz="3400" b="1" dirty="0"/>
              <a:t>AES</a:t>
            </a:r>
            <a:r>
              <a:rPr lang="zh-CN" altLang="en-US" sz="3400" b="1" dirty="0"/>
              <a:t>方案，以替代</a:t>
            </a:r>
            <a:r>
              <a:rPr lang="en-US" altLang="zh-CN" sz="3400" b="1"/>
              <a:t>DES</a:t>
            </a:r>
            <a:r>
              <a:rPr lang="zh-CN" altLang="en-US" sz="3400" b="1"/>
              <a:t>。</a:t>
            </a:r>
            <a:endParaRPr lang="zh-CN" altLang="en-US" sz="3400" b="1"/>
          </a:p>
          <a:p>
            <a:pPr>
              <a:lnSpc>
                <a:spcPct val="90000"/>
              </a:lnSpc>
            </a:pPr>
            <a:r>
              <a:rPr lang="en-US" altLang="zh-CN" sz="3400" b="1" dirty="0"/>
              <a:t>1999</a:t>
            </a:r>
            <a:r>
              <a:rPr lang="zh-CN" altLang="en-US" sz="3400" b="1" dirty="0"/>
              <a:t>年</a:t>
            </a:r>
            <a:r>
              <a:rPr lang="en-US" altLang="zh-CN" sz="3400" b="1" dirty="0"/>
              <a:t>8</a:t>
            </a:r>
            <a:r>
              <a:rPr lang="zh-CN" altLang="en-US" sz="3400" b="1" dirty="0"/>
              <a:t>月，以下</a:t>
            </a:r>
            <a:r>
              <a:rPr lang="en-US" altLang="zh-CN" sz="3400" b="1" dirty="0"/>
              <a:t>5</a:t>
            </a:r>
            <a:r>
              <a:rPr lang="zh-CN" altLang="en-US" sz="3400" b="1" dirty="0"/>
              <a:t>个方案成为最终候选方案：</a:t>
            </a:r>
            <a:r>
              <a:rPr lang="en-US" altLang="zh-CN" sz="3400" b="1" err="1"/>
              <a:t>MARS,  RC6,  Rijndael,  Serpent,  Twofish</a:t>
            </a:r>
            <a:r>
              <a:rPr lang="zh-CN" altLang="en-US" sz="3400" b="1"/>
              <a:t>。</a:t>
            </a:r>
            <a:endParaRPr lang="zh-CN" altLang="en-US" sz="3400" b="1"/>
          </a:p>
          <a:p>
            <a:pPr>
              <a:lnSpc>
                <a:spcPct val="90000"/>
              </a:lnSpc>
            </a:pPr>
            <a:r>
              <a:rPr lang="en-US" altLang="zh-CN" sz="3400" b="1" dirty="0"/>
              <a:t>2000</a:t>
            </a:r>
            <a:r>
              <a:rPr lang="zh-CN" altLang="en-US" sz="3400" b="1" dirty="0"/>
              <a:t>年</a:t>
            </a:r>
            <a:r>
              <a:rPr lang="en-US" altLang="zh-CN" sz="3400" b="1" dirty="0"/>
              <a:t>10</a:t>
            </a:r>
            <a:r>
              <a:rPr lang="zh-CN" altLang="en-US" sz="3400" b="1" dirty="0"/>
              <a:t>月，由比利时的</a:t>
            </a:r>
            <a:r>
              <a:rPr lang="en-US" altLang="zh-CN" sz="3400" b="1" err="1"/>
              <a:t>Joan  Daemen</a:t>
            </a:r>
            <a:r>
              <a:rPr lang="zh-CN" altLang="en-US" sz="3400" b="1" err="1"/>
              <a:t>和</a:t>
            </a:r>
            <a:r>
              <a:rPr lang="en-US" altLang="zh-CN" sz="3400" b="1" err="1"/>
              <a:t>Vincent Rijmen</a:t>
            </a:r>
            <a:r>
              <a:rPr lang="zh-CN" altLang="en-US" sz="3400" b="1" dirty="0"/>
              <a:t>提出的算法最终胜出。（ </a:t>
            </a:r>
            <a:r>
              <a:rPr lang="en-US" altLang="zh-CN" sz="3400" b="1" err="1"/>
              <a:t>Rijndael</a:t>
            </a:r>
            <a:r>
              <a:rPr lang="en-US" altLang="zh-CN" sz="3400" b="1" dirty="0"/>
              <a:t> </a:t>
            </a:r>
            <a:r>
              <a:rPr lang="zh-CN" altLang="en-US" sz="3400" b="1" dirty="0"/>
              <a:t>读成</a:t>
            </a:r>
            <a:r>
              <a:rPr lang="en-US" altLang="zh-CN" sz="3400" b="1"/>
              <a:t>Rain Doll</a:t>
            </a:r>
            <a:r>
              <a:rPr lang="zh-CN" altLang="en-US" sz="3400" b="1"/>
              <a:t>。）</a:t>
            </a:r>
            <a:endParaRPr lang="zh-CN" altLang="en-US" sz="3400" b="1"/>
          </a:p>
          <a:p>
            <a:pPr>
              <a:lnSpc>
                <a:spcPct val="90000"/>
              </a:lnSpc>
            </a:pPr>
            <a:r>
              <a:rPr lang="en-US" altLang="zh-CN" sz="3400" b="1" err="1"/>
              <a:t>http://www.esat.kuleuven.ac.be/~rijmen/rijndael</a:t>
            </a:r>
            <a:r>
              <a:rPr lang="en-US" altLang="zh-CN" sz="3400" b="1"/>
              <a:t>/</a:t>
            </a:r>
            <a:endParaRPr lang="en-US" altLang="zh-CN" sz="3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6145"/>
          <p:cNvSpPr>
            <a:spLocks noGrp="1"/>
          </p:cNvSpPr>
          <p:nvPr>
            <p:ph type="title"/>
          </p:nvPr>
        </p:nvSpPr>
        <p:spPr/>
        <p:txBody>
          <a:bodyPr anchor="ctr"/>
          <a:p>
            <a:r>
              <a:rPr lang="en-US" altLang="zh-CN" b="1" dirty="0">
                <a:solidFill>
                  <a:srgbClr val="3333FF"/>
                </a:solidFill>
              </a:rPr>
              <a:t>2. AES</a:t>
            </a:r>
            <a:r>
              <a:rPr lang="zh-CN" altLang="en-US" b="1" dirty="0">
                <a:solidFill>
                  <a:srgbClr val="3333FF"/>
                </a:solidFill>
              </a:rPr>
              <a:t>的设计原则</a:t>
            </a:r>
            <a:endParaRPr lang="zh-CN" altLang="en-US" b="1" dirty="0">
              <a:solidFill>
                <a:srgbClr val="3333FF"/>
              </a:solidFill>
            </a:endParaRPr>
          </a:p>
        </p:txBody>
      </p:sp>
      <p:sp>
        <p:nvSpPr>
          <p:cNvPr id="6147" name="文本占位符 6146"/>
          <p:cNvSpPr>
            <a:spLocks noGrp="1"/>
          </p:cNvSpPr>
          <p:nvPr>
            <p:ph type="body" idx="1"/>
          </p:nvPr>
        </p:nvSpPr>
        <p:spPr>
          <a:xfrm>
            <a:off x="457200" y="1600200"/>
            <a:ext cx="8229600" cy="1900238"/>
          </a:xfrm>
        </p:spPr>
        <p:txBody>
          <a:bodyPr/>
          <a:p>
            <a:r>
              <a:rPr lang="zh-CN" altLang="en-US" b="1" dirty="0"/>
              <a:t>能抵抗所有已知的攻击；</a:t>
            </a:r>
            <a:endParaRPr lang="zh-CN" altLang="en-US" b="1" dirty="0"/>
          </a:p>
          <a:p>
            <a:r>
              <a:rPr lang="zh-CN" altLang="en-US" b="1" dirty="0"/>
              <a:t>在各种平台上易于实现，速度快；</a:t>
            </a:r>
            <a:endParaRPr lang="zh-CN" altLang="en-US" b="1" dirty="0"/>
          </a:p>
          <a:p>
            <a:r>
              <a:rPr lang="zh-CN" altLang="en-US" b="1" dirty="0"/>
              <a:t>设计简单。</a:t>
            </a:r>
            <a:endParaRPr lang="zh-CN" altLang="en-US" b="1" dirty="0"/>
          </a:p>
        </p:txBody>
      </p:sp>
      <p:sp>
        <p:nvSpPr>
          <p:cNvPr id="6148" name="文本框 6147"/>
          <p:cNvSpPr txBox="1"/>
          <p:nvPr/>
        </p:nvSpPr>
        <p:spPr>
          <a:xfrm>
            <a:off x="900113" y="3860800"/>
            <a:ext cx="7416800" cy="1554163"/>
          </a:xfrm>
          <a:prstGeom prst="rect">
            <a:avLst/>
          </a:prstGeom>
          <a:noFill/>
          <a:ln w="9525">
            <a:noFill/>
          </a:ln>
        </p:spPr>
        <p:txBody>
          <a:bodyPr>
            <a:spAutoFit/>
          </a:bodyPr>
          <a:p>
            <a:pPr>
              <a:spcBef>
                <a:spcPct val="50000"/>
              </a:spcBef>
            </a:pPr>
            <a:r>
              <a:rPr lang="en-US" altLang="zh-CN" sz="2400" dirty="0">
                <a:latin typeface="Arial" panose="020B0604020202020204" pitchFamily="34" charset="0"/>
                <a:ea typeface="宋体" panose="02010600030101010101" pitchFamily="2" charset="-122"/>
              </a:rPr>
              <a:t>          </a:t>
            </a:r>
            <a:r>
              <a:rPr lang="en-US" altLang="zh-CN" sz="3200" err="1">
                <a:latin typeface="Arial" panose="020B0604020202020204" pitchFamily="34" charset="0"/>
                <a:ea typeface="宋体" panose="02010600030101010101" pitchFamily="2" charset="-122"/>
              </a:rPr>
              <a:t>Rijndael</a:t>
            </a:r>
            <a:r>
              <a:rPr lang="zh-CN" altLang="en-US" sz="3200" dirty="0">
                <a:latin typeface="Arial" panose="020B0604020202020204" pitchFamily="34" charset="0"/>
                <a:ea typeface="宋体" panose="02010600030101010101" pitchFamily="2" charset="-122"/>
              </a:rPr>
              <a:t>是一个分组密码算法，其分组长度和密钥长度相互独立，都可以改变。</a:t>
            </a:r>
            <a:endParaRPr lang="zh-CN" altLang="en-US" sz="3200" dirty="0">
              <a:latin typeface="Arial" panose="020B060402020202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352" name="内容占位符 8351"/>
          <p:cNvGraphicFramePr/>
          <p:nvPr>
            <p:ph sz="half" idx="1"/>
          </p:nvPr>
        </p:nvGraphicFramePr>
        <p:xfrm>
          <a:off x="1116013" y="1557338"/>
          <a:ext cx="2592387" cy="4392612"/>
        </p:xfrm>
        <a:graphic>
          <a:graphicData uri="http://schemas.openxmlformats.org/drawingml/2006/table">
            <a:tbl>
              <a:tblPr/>
              <a:tblGrid>
                <a:gridCol w="2592388"/>
              </a:tblGrid>
              <a:tr h="11033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3200" b="1" dirty="0"/>
                        <a:t>分组长度（</a:t>
                      </a:r>
                      <a:r>
                        <a:rPr lang="en-US" altLang="zh-CN" sz="3200" b="1"/>
                        <a:t>bit</a:t>
                      </a:r>
                      <a:r>
                        <a:rPr lang="zh-CN" altLang="en-US" sz="3200" b="1"/>
                        <a:t>）</a:t>
                      </a:r>
                      <a:endParaRPr lang="zh-CN" altLang="en-US" sz="3200" b="1"/>
                    </a:p>
                  </a:txBody>
                  <a:tcPr>
                    <a:lnL w="57150" cap="flat" cmpd="sng">
                      <a:solidFill>
                        <a:srgbClr val="3333FF"/>
                      </a:solidFill>
                      <a:prstDash val="solid"/>
                      <a:headEnd type="none" w="med" len="med"/>
                      <a:tailEnd type="none" w="med" len="med"/>
                    </a:lnL>
                    <a:lnR w="57150" cap="flat" cmpd="sng">
                      <a:solidFill>
                        <a:srgbClr val="3333FF"/>
                      </a:solidFill>
                      <a:prstDash val="solid"/>
                      <a:headEnd type="none" w="med" len="med"/>
                      <a:tailEnd type="none" w="med" len="med"/>
                    </a:lnR>
                    <a:lnT w="57150" cap="flat" cmpd="sng">
                      <a:solidFill>
                        <a:srgbClr val="3333FF"/>
                      </a:solidFill>
                      <a:prstDash val="solid"/>
                      <a:headEnd type="none" w="med" len="med"/>
                      <a:tailEnd type="none" w="med" len="med"/>
                    </a:lnT>
                    <a:lnB w="57150" cap="flat" cmpd="sng">
                      <a:solidFill>
                        <a:srgbClr val="3333FF"/>
                      </a:solidFill>
                      <a:prstDash val="solid"/>
                      <a:headEnd type="none" w="med" len="med"/>
                      <a:tailEnd type="none" w="med" len="med"/>
                    </a:lnB>
                    <a:lnTlToBr>
                      <a:noFill/>
                    </a:lnTlToBr>
                    <a:lnBlToTr>
                      <a:noFill/>
                    </a:lnBlToTr>
                    <a:noFill/>
                  </a:tcPr>
                </a:tc>
              </a:tr>
              <a:tr h="11318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128</a:t>
                      </a:r>
                      <a:endParaRPr lang="zh-CN" altLang="en-US" b="1"/>
                    </a:p>
                  </a:txBody>
                  <a:tcPr>
                    <a:lnL w="57150" cap="flat" cmpd="sng">
                      <a:solidFill>
                        <a:srgbClr val="3333FF"/>
                      </a:solidFill>
                      <a:prstDash val="solid"/>
                      <a:headEnd type="none" w="med" len="med"/>
                      <a:tailEnd type="none" w="med" len="med"/>
                    </a:lnL>
                    <a:lnR w="57150" cap="flat" cmpd="sng">
                      <a:solidFill>
                        <a:srgbClr val="3333FF"/>
                      </a:solidFill>
                      <a:prstDash val="solid"/>
                      <a:headEnd type="none" w="med" len="med"/>
                      <a:tailEnd type="none" w="med" len="med"/>
                    </a:lnR>
                    <a:lnT w="57150" cap="flat" cmpd="sng">
                      <a:solidFill>
                        <a:srgbClr val="3333FF"/>
                      </a:solidFill>
                      <a:prstDash val="solid"/>
                      <a:headEnd type="none" w="med" len="med"/>
                      <a:tailEnd type="none" w="med" len="med"/>
                    </a:lnT>
                    <a:lnB w="57150" cap="flat" cmpd="sng">
                      <a:solidFill>
                        <a:srgbClr val="3333FF"/>
                      </a:solidFill>
                      <a:prstDash val="solid"/>
                      <a:headEnd type="none" w="med" len="med"/>
                      <a:tailEnd type="none" w="med" len="med"/>
                    </a:lnB>
                    <a:lnTlToBr>
                      <a:noFill/>
                    </a:lnTlToBr>
                    <a:lnBlToTr>
                      <a:noFill/>
                    </a:lnBlToTr>
                    <a:noFill/>
                  </a:tcPr>
                </a:tc>
              </a:tr>
              <a:tr h="11303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192</a:t>
                      </a:r>
                      <a:endParaRPr lang="zh-CN" altLang="en-US" b="1"/>
                    </a:p>
                  </a:txBody>
                  <a:tcPr>
                    <a:lnL w="57150" cap="flat" cmpd="sng">
                      <a:solidFill>
                        <a:srgbClr val="3333FF"/>
                      </a:solidFill>
                      <a:prstDash val="solid"/>
                      <a:headEnd type="none" w="med" len="med"/>
                      <a:tailEnd type="none" w="med" len="med"/>
                    </a:lnL>
                    <a:lnR w="57150" cap="flat" cmpd="sng">
                      <a:solidFill>
                        <a:srgbClr val="3333FF"/>
                      </a:solidFill>
                      <a:prstDash val="solid"/>
                      <a:headEnd type="none" w="med" len="med"/>
                      <a:tailEnd type="none" w="med" len="med"/>
                    </a:lnR>
                    <a:lnT w="57150" cap="flat" cmpd="sng">
                      <a:solidFill>
                        <a:srgbClr val="3333FF"/>
                      </a:solidFill>
                      <a:prstDash val="solid"/>
                      <a:headEnd type="none" w="med" len="med"/>
                      <a:tailEnd type="none" w="med" len="med"/>
                    </a:lnT>
                    <a:lnB w="57150" cap="flat" cmpd="sng">
                      <a:solidFill>
                        <a:srgbClr val="3333FF"/>
                      </a:solidFill>
                      <a:prstDash val="solid"/>
                      <a:headEnd type="none" w="med" len="med"/>
                      <a:tailEnd type="none" w="med" len="med"/>
                    </a:lnB>
                    <a:lnTlToBr>
                      <a:noFill/>
                    </a:lnTlToBr>
                    <a:lnBlToTr>
                      <a:noFill/>
                    </a:lnBlToTr>
                    <a:noFill/>
                  </a:tcPr>
                </a:tc>
              </a:tr>
              <a:tr h="10271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256</a:t>
                      </a:r>
                      <a:endParaRPr lang="zh-CN" altLang="en-US" b="1"/>
                    </a:p>
                  </a:txBody>
                  <a:tcPr>
                    <a:lnL w="57150" cap="flat" cmpd="sng">
                      <a:solidFill>
                        <a:srgbClr val="3333FF"/>
                      </a:solidFill>
                      <a:prstDash val="solid"/>
                      <a:headEnd type="none" w="med" len="med"/>
                      <a:tailEnd type="none" w="med" len="med"/>
                    </a:lnL>
                    <a:lnR w="57150" cap="flat" cmpd="sng">
                      <a:solidFill>
                        <a:srgbClr val="3333FF"/>
                      </a:solidFill>
                      <a:prstDash val="solid"/>
                      <a:headEnd type="none" w="med" len="med"/>
                      <a:tailEnd type="none" w="med" len="med"/>
                    </a:lnR>
                    <a:lnT w="57150" cap="flat" cmpd="sng">
                      <a:solidFill>
                        <a:srgbClr val="3333FF"/>
                      </a:solidFill>
                      <a:prstDash val="solid"/>
                      <a:headEnd type="none" w="med" len="med"/>
                      <a:tailEnd type="none" w="med" len="med"/>
                    </a:lnT>
                    <a:lnB w="57150" cap="flat" cmpd="sng">
                      <a:solidFill>
                        <a:srgbClr val="3333FF"/>
                      </a:solidFill>
                      <a:prstDash val="solid"/>
                      <a:headEnd type="none" w="med" len="med"/>
                      <a:tailEnd type="none" w="med" len="med"/>
                    </a:lnB>
                    <a:lnTlToBr>
                      <a:noFill/>
                    </a:lnTlToBr>
                    <a:lnBlToTr>
                      <a:noFill/>
                    </a:lnBlToTr>
                    <a:noFill/>
                  </a:tcPr>
                </a:tc>
              </a:tr>
            </a:tbl>
          </a:graphicData>
        </a:graphic>
      </p:graphicFrame>
      <p:graphicFrame>
        <p:nvGraphicFramePr>
          <p:cNvPr id="8351" name="内容占位符 8350"/>
          <p:cNvGraphicFramePr/>
          <p:nvPr>
            <p:ph sz="half" idx="2"/>
          </p:nvPr>
        </p:nvGraphicFramePr>
        <p:xfrm>
          <a:off x="5508625" y="1557338"/>
          <a:ext cx="2519363" cy="4392612"/>
        </p:xfrm>
        <a:graphic>
          <a:graphicData uri="http://schemas.openxmlformats.org/drawingml/2006/table">
            <a:tbl>
              <a:tblPr/>
              <a:tblGrid>
                <a:gridCol w="2519363"/>
              </a:tblGrid>
              <a:tr h="11318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3200" b="1" dirty="0"/>
                        <a:t>密钥长度（</a:t>
                      </a:r>
                      <a:r>
                        <a:rPr lang="en-US" altLang="zh-CN" sz="3200" b="1"/>
                        <a:t>bit</a:t>
                      </a:r>
                      <a:r>
                        <a:rPr lang="zh-CN" altLang="en-US" sz="3200" b="1"/>
                        <a:t>）</a:t>
                      </a:r>
                      <a:endParaRPr lang="zh-CN" altLang="en-US" sz="3200" b="1"/>
                    </a:p>
                  </a:txBody>
                  <a:tcPr>
                    <a:lnL w="57150" cap="flat" cmpd="sng">
                      <a:solidFill>
                        <a:srgbClr val="3333FF"/>
                      </a:solidFill>
                      <a:prstDash val="solid"/>
                      <a:headEnd type="none" w="med" len="med"/>
                      <a:tailEnd type="none" w="med" len="med"/>
                    </a:lnL>
                    <a:lnR w="57150" cap="flat" cmpd="sng">
                      <a:solidFill>
                        <a:srgbClr val="3333FF"/>
                      </a:solidFill>
                      <a:prstDash val="solid"/>
                      <a:headEnd type="none" w="med" len="med"/>
                      <a:tailEnd type="none" w="med" len="med"/>
                    </a:lnR>
                    <a:lnT w="57150" cap="flat" cmpd="sng">
                      <a:solidFill>
                        <a:srgbClr val="3333FF"/>
                      </a:solidFill>
                      <a:prstDash val="solid"/>
                      <a:headEnd type="none" w="med" len="med"/>
                      <a:tailEnd type="none" w="med" len="med"/>
                    </a:lnT>
                    <a:lnB w="57150" cap="flat" cmpd="sng">
                      <a:solidFill>
                        <a:srgbClr val="3333FF"/>
                      </a:solidFill>
                      <a:prstDash val="solid"/>
                      <a:headEnd type="none" w="med" len="med"/>
                      <a:tailEnd type="none" w="med" len="med"/>
                    </a:lnB>
                    <a:lnTlToBr>
                      <a:noFill/>
                    </a:lnTlToBr>
                    <a:lnBlToTr>
                      <a:noFill/>
                    </a:lnBlToTr>
                    <a:noFill/>
                  </a:tcPr>
                </a:tc>
              </a:tr>
              <a:tr h="112871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128</a:t>
                      </a:r>
                      <a:endParaRPr lang="zh-CN" altLang="en-US" b="1"/>
                    </a:p>
                  </a:txBody>
                  <a:tcPr>
                    <a:lnL w="57150" cap="flat" cmpd="sng">
                      <a:solidFill>
                        <a:srgbClr val="3333FF"/>
                      </a:solidFill>
                      <a:prstDash val="solid"/>
                      <a:headEnd type="none" w="med" len="med"/>
                      <a:tailEnd type="none" w="med" len="med"/>
                    </a:lnL>
                    <a:lnR w="57150" cap="flat" cmpd="sng">
                      <a:solidFill>
                        <a:srgbClr val="3333FF"/>
                      </a:solidFill>
                      <a:prstDash val="solid"/>
                      <a:headEnd type="none" w="med" len="med"/>
                      <a:tailEnd type="none" w="med" len="med"/>
                    </a:lnR>
                    <a:lnT w="57150" cap="flat" cmpd="sng">
                      <a:solidFill>
                        <a:srgbClr val="3333FF"/>
                      </a:solidFill>
                      <a:prstDash val="solid"/>
                      <a:headEnd type="none" w="med" len="med"/>
                      <a:tailEnd type="none" w="med" len="med"/>
                    </a:lnT>
                    <a:lnB w="57150" cap="flat" cmpd="sng">
                      <a:solidFill>
                        <a:srgbClr val="3333FF"/>
                      </a:solidFill>
                      <a:prstDash val="solid"/>
                      <a:headEnd type="none" w="med" len="med"/>
                      <a:tailEnd type="none" w="med" len="med"/>
                    </a:lnB>
                    <a:lnTlToBr>
                      <a:noFill/>
                    </a:lnTlToBr>
                    <a:lnBlToTr>
                      <a:noFill/>
                    </a:lnBlToTr>
                    <a:noFill/>
                  </a:tcPr>
                </a:tc>
              </a:tr>
              <a:tr h="11303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192</a:t>
                      </a:r>
                      <a:endParaRPr lang="zh-CN" altLang="en-US" b="1"/>
                    </a:p>
                  </a:txBody>
                  <a:tcPr>
                    <a:lnL w="57150" cap="flat" cmpd="sng">
                      <a:solidFill>
                        <a:srgbClr val="3333FF"/>
                      </a:solidFill>
                      <a:prstDash val="solid"/>
                      <a:headEnd type="none" w="med" len="med"/>
                      <a:tailEnd type="none" w="med" len="med"/>
                    </a:lnL>
                    <a:lnR w="57150" cap="flat" cmpd="sng">
                      <a:solidFill>
                        <a:srgbClr val="3333FF"/>
                      </a:solidFill>
                      <a:prstDash val="solid"/>
                      <a:headEnd type="none" w="med" len="med"/>
                      <a:tailEnd type="none" w="med" len="med"/>
                    </a:lnR>
                    <a:lnT w="57150" cap="flat" cmpd="sng">
                      <a:solidFill>
                        <a:srgbClr val="3333FF"/>
                      </a:solidFill>
                      <a:prstDash val="solid"/>
                      <a:headEnd type="none" w="med" len="med"/>
                      <a:tailEnd type="none" w="med" len="med"/>
                    </a:lnT>
                    <a:lnB w="57150" cap="flat" cmpd="sng">
                      <a:solidFill>
                        <a:srgbClr val="3333FF"/>
                      </a:solidFill>
                      <a:prstDash val="solid"/>
                      <a:headEnd type="none" w="med" len="med"/>
                      <a:tailEnd type="none" w="med" len="med"/>
                    </a:lnB>
                    <a:lnTlToBr>
                      <a:noFill/>
                    </a:lnTlToBr>
                    <a:lnBlToTr>
                      <a:noFill/>
                    </a:lnBlToTr>
                    <a:noFill/>
                  </a:tcPr>
                </a:tc>
              </a:tr>
              <a:tr h="10017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b="1"/>
                        <a:t>256</a:t>
                      </a:r>
                      <a:endParaRPr lang="zh-CN" altLang="en-US" b="1"/>
                    </a:p>
                  </a:txBody>
                  <a:tcPr>
                    <a:lnL w="57150" cap="flat" cmpd="sng">
                      <a:solidFill>
                        <a:srgbClr val="3333FF"/>
                      </a:solidFill>
                      <a:prstDash val="solid"/>
                      <a:headEnd type="none" w="med" len="med"/>
                      <a:tailEnd type="none" w="med" len="med"/>
                    </a:lnL>
                    <a:lnR w="57150" cap="flat" cmpd="sng">
                      <a:solidFill>
                        <a:srgbClr val="3333FF"/>
                      </a:solidFill>
                      <a:prstDash val="solid"/>
                      <a:headEnd type="none" w="med" len="med"/>
                      <a:tailEnd type="none" w="med" len="med"/>
                    </a:lnR>
                    <a:lnT w="57150" cap="flat" cmpd="sng">
                      <a:solidFill>
                        <a:srgbClr val="3333FF"/>
                      </a:solidFill>
                      <a:prstDash val="solid"/>
                      <a:headEnd type="none" w="med" len="med"/>
                      <a:tailEnd type="none" w="med" len="med"/>
                    </a:lnT>
                    <a:lnB w="57150" cap="flat" cmpd="sng">
                      <a:solidFill>
                        <a:srgbClr val="3333FF"/>
                      </a:solidFill>
                      <a:prstDash val="solid"/>
                      <a:headEnd type="none" w="med" len="med"/>
                      <a:tailEnd type="none" w="med" len="med"/>
                    </a:lnB>
                    <a:lnTlToBr>
                      <a:noFill/>
                    </a:lnTlToBr>
                    <a:lnBlToTr>
                      <a:noFill/>
                    </a:lnBlToTr>
                    <a:noFill/>
                  </a:tcPr>
                </a:tc>
              </a:tr>
            </a:tbl>
          </a:graphicData>
        </a:graphic>
      </p:graphicFrame>
      <p:cxnSp>
        <p:nvCxnSpPr>
          <p:cNvPr id="8332" name="直接箭头连接符 8331"/>
          <p:cNvCxnSpPr/>
          <p:nvPr/>
        </p:nvCxnSpPr>
        <p:spPr>
          <a:xfrm>
            <a:off x="3851275" y="4365625"/>
            <a:ext cx="1512888" cy="0"/>
          </a:xfrm>
          <a:prstGeom prst="straightConnector1">
            <a:avLst/>
          </a:prstGeom>
          <a:ln w="38100" cap="flat" cmpd="sng">
            <a:solidFill>
              <a:schemeClr val="tx1"/>
            </a:solidFill>
            <a:prstDash val="solid"/>
            <a:headEnd type="triangle" w="med" len="med"/>
            <a:tailEnd type="triangle" w="med" len="med"/>
          </a:ln>
        </p:spPr>
      </p:cxnSp>
      <p:cxnSp>
        <p:nvCxnSpPr>
          <p:cNvPr id="8333" name="直接箭头连接符 8332"/>
          <p:cNvCxnSpPr/>
          <p:nvPr/>
        </p:nvCxnSpPr>
        <p:spPr>
          <a:xfrm>
            <a:off x="3924300" y="3213100"/>
            <a:ext cx="1368425" cy="0"/>
          </a:xfrm>
          <a:prstGeom prst="straightConnector1">
            <a:avLst/>
          </a:prstGeom>
          <a:ln w="38100" cap="flat" cmpd="sng">
            <a:solidFill>
              <a:schemeClr val="tx1"/>
            </a:solidFill>
            <a:prstDash val="solid"/>
            <a:headEnd type="triangle" w="med" len="med"/>
            <a:tailEnd type="triangle" w="med" len="med"/>
          </a:ln>
        </p:spPr>
      </p:cxnSp>
      <p:cxnSp>
        <p:nvCxnSpPr>
          <p:cNvPr id="8334" name="直接箭头连接符 8333"/>
          <p:cNvCxnSpPr/>
          <p:nvPr/>
        </p:nvCxnSpPr>
        <p:spPr>
          <a:xfrm>
            <a:off x="3924300" y="5734050"/>
            <a:ext cx="1368425" cy="0"/>
          </a:xfrm>
          <a:prstGeom prst="straightConnector1">
            <a:avLst/>
          </a:prstGeom>
          <a:ln w="38100" cap="flat" cmpd="sng">
            <a:solidFill>
              <a:schemeClr val="tx1"/>
            </a:solidFill>
            <a:prstDash val="solid"/>
            <a:headEnd type="triangle" w="med" len="med"/>
            <a:tailEnd type="triangle" w="med" len="med"/>
          </a:ln>
        </p:spPr>
      </p:cxnSp>
      <p:cxnSp>
        <p:nvCxnSpPr>
          <p:cNvPr id="8336" name="直接箭头连接符 8335"/>
          <p:cNvCxnSpPr/>
          <p:nvPr/>
        </p:nvCxnSpPr>
        <p:spPr>
          <a:xfrm>
            <a:off x="3995738" y="3357563"/>
            <a:ext cx="1296987" cy="2159000"/>
          </a:xfrm>
          <a:prstGeom prst="straightConnector1">
            <a:avLst/>
          </a:prstGeom>
          <a:ln w="38100" cap="flat" cmpd="sng">
            <a:solidFill>
              <a:schemeClr val="tx1"/>
            </a:solidFill>
            <a:prstDash val="solid"/>
            <a:headEnd type="triangle" w="med" len="med"/>
            <a:tailEnd type="triangle" w="med" len="med"/>
          </a:ln>
        </p:spPr>
      </p:cxnSp>
      <p:cxnSp>
        <p:nvCxnSpPr>
          <p:cNvPr id="8337" name="直接箭头连接符 8336"/>
          <p:cNvCxnSpPr/>
          <p:nvPr/>
        </p:nvCxnSpPr>
        <p:spPr>
          <a:xfrm>
            <a:off x="4067175" y="3357563"/>
            <a:ext cx="1225550" cy="863600"/>
          </a:xfrm>
          <a:prstGeom prst="straightConnector1">
            <a:avLst/>
          </a:prstGeom>
          <a:ln w="38100" cap="flat" cmpd="sng">
            <a:solidFill>
              <a:schemeClr val="tx1"/>
            </a:solidFill>
            <a:prstDash val="solid"/>
            <a:headEnd type="triangle" w="med" len="med"/>
            <a:tailEnd type="triangle" w="med" len="med"/>
          </a:ln>
        </p:spPr>
      </p:cxnSp>
      <p:cxnSp>
        <p:nvCxnSpPr>
          <p:cNvPr id="8338" name="直接箭头连接符 8337"/>
          <p:cNvCxnSpPr/>
          <p:nvPr/>
        </p:nvCxnSpPr>
        <p:spPr>
          <a:xfrm flipV="1">
            <a:off x="3924300" y="3357563"/>
            <a:ext cx="1295400" cy="863600"/>
          </a:xfrm>
          <a:prstGeom prst="straightConnector1">
            <a:avLst/>
          </a:prstGeom>
          <a:ln w="38100" cap="flat" cmpd="sng">
            <a:solidFill>
              <a:schemeClr val="tx1"/>
            </a:solidFill>
            <a:prstDash val="solid"/>
            <a:headEnd type="triangle" w="med" len="med"/>
            <a:tailEnd type="triangle" w="med" len="med"/>
          </a:ln>
        </p:spPr>
      </p:cxnSp>
      <p:cxnSp>
        <p:nvCxnSpPr>
          <p:cNvPr id="8339" name="直接箭头连接符 8338"/>
          <p:cNvCxnSpPr/>
          <p:nvPr/>
        </p:nvCxnSpPr>
        <p:spPr>
          <a:xfrm>
            <a:off x="3924300" y="4508500"/>
            <a:ext cx="1295400" cy="1081088"/>
          </a:xfrm>
          <a:prstGeom prst="straightConnector1">
            <a:avLst/>
          </a:prstGeom>
          <a:ln w="38100" cap="flat" cmpd="sng">
            <a:solidFill>
              <a:schemeClr val="tx1"/>
            </a:solidFill>
            <a:prstDash val="solid"/>
            <a:headEnd type="triangle" w="med" len="med"/>
            <a:tailEnd type="triangle" w="med" len="med"/>
          </a:ln>
        </p:spPr>
      </p:cxnSp>
      <p:cxnSp>
        <p:nvCxnSpPr>
          <p:cNvPr id="8340" name="直接箭头连接符 8339"/>
          <p:cNvCxnSpPr/>
          <p:nvPr/>
        </p:nvCxnSpPr>
        <p:spPr>
          <a:xfrm flipV="1">
            <a:off x="3924300" y="3429000"/>
            <a:ext cx="1368425" cy="2016125"/>
          </a:xfrm>
          <a:prstGeom prst="straightConnector1">
            <a:avLst/>
          </a:prstGeom>
          <a:ln w="38100" cap="flat" cmpd="sng">
            <a:solidFill>
              <a:schemeClr val="tx1"/>
            </a:solidFill>
            <a:prstDash val="solid"/>
            <a:headEnd type="triangle" w="med" len="med"/>
            <a:tailEnd type="triangle" w="med" len="med"/>
          </a:ln>
        </p:spPr>
      </p:cxnSp>
      <p:cxnSp>
        <p:nvCxnSpPr>
          <p:cNvPr id="8341" name="直接箭头连接符 8340"/>
          <p:cNvCxnSpPr/>
          <p:nvPr/>
        </p:nvCxnSpPr>
        <p:spPr>
          <a:xfrm flipV="1">
            <a:off x="3924300" y="4508500"/>
            <a:ext cx="1439863" cy="1081088"/>
          </a:xfrm>
          <a:prstGeom prst="straightConnector1">
            <a:avLst/>
          </a:prstGeom>
          <a:ln w="38100" cap="flat" cmpd="sng">
            <a:solidFill>
              <a:schemeClr val="tx1"/>
            </a:solidFill>
            <a:prstDash val="solid"/>
            <a:headEnd type="triangle" w="med" len="med"/>
            <a:tailEnd type="triangle" w="med" len="med"/>
          </a:ln>
        </p:spPr>
      </p:cxnSp>
      <p:sp>
        <p:nvSpPr>
          <p:cNvPr id="8353" name="文本框 8352"/>
          <p:cNvSpPr txBox="1"/>
          <p:nvPr/>
        </p:nvSpPr>
        <p:spPr>
          <a:xfrm>
            <a:off x="1908175" y="620713"/>
            <a:ext cx="4824413" cy="366712"/>
          </a:xfrm>
          <a:prstGeom prst="rect">
            <a:avLst/>
          </a:prstGeom>
          <a:noFill/>
          <a:ln w="9525">
            <a:noFill/>
          </a:ln>
        </p:spPr>
        <p:txBody>
          <a:bodyPr>
            <a:spAutoFit/>
          </a:bodyPr>
          <a:p>
            <a:pPr algn="ctr">
              <a:spcBef>
                <a:spcPct val="50000"/>
              </a:spcBef>
            </a:pPr>
            <a:r>
              <a:rPr lang="zh-CN" altLang="en-US" sz="1800" dirty="0">
                <a:latin typeface="Arial" panose="020B0604020202020204" pitchFamily="34" charset="0"/>
                <a:ea typeface="宋体" panose="02010600030101010101" pitchFamily="2" charset="-122"/>
              </a:rPr>
              <a:t>表 </a:t>
            </a:r>
            <a:r>
              <a:rPr lang="en-US" altLang="zh-CN" sz="1800" dirty="0">
                <a:latin typeface="Arial" panose="020B0604020202020204" pitchFamily="34" charset="0"/>
                <a:ea typeface="宋体" panose="02010600030101010101" pitchFamily="2" charset="-122"/>
              </a:rPr>
              <a:t>1. </a:t>
            </a:r>
            <a:r>
              <a:rPr lang="zh-CN" altLang="en-US" sz="1800" dirty="0">
                <a:latin typeface="Arial" panose="020B0604020202020204" pitchFamily="34" charset="0"/>
                <a:ea typeface="宋体" panose="02010600030101010101" pitchFamily="2" charset="-122"/>
              </a:rPr>
              <a:t>分组长度和密钥长度的不同取值</a:t>
            </a:r>
            <a:endParaRPr lang="zh-CN" altLang="en-US" sz="1800" dirty="0">
              <a:latin typeface="Arial" panose="020B0604020202020204" pitchFamily="34" charset="0"/>
              <a:ea typeface="宋体" panose="02010600030101010101" pitchFamily="2" charset="-122"/>
            </a:endParaRP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科技宣讲">
  <a:themeElements>
    <a:clrScheme name="科技宣讲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科技宣讲">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科技宣讲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科技宣讲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科技宣讲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科技宣讲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科技宣讲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科技宣讲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科技宣讲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科技宣讲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科技宣讲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科技宣讲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科技宣讲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科技宣讲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6894</Words>
  <Application>WPS 演示</Application>
  <PresentationFormat>全屏显示(4:3)</PresentationFormat>
  <Paragraphs>1164</Paragraphs>
  <Slides>43</Slides>
  <Notes>2</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43</vt:i4>
      </vt:variant>
    </vt:vector>
  </HeadingPairs>
  <TitlesOfParts>
    <vt:vector size="61" baseType="lpstr">
      <vt:lpstr>Arial</vt:lpstr>
      <vt:lpstr>宋体</vt:lpstr>
      <vt:lpstr>Wingdings</vt:lpstr>
      <vt:lpstr>黑体</vt:lpstr>
      <vt:lpstr>Calibri</vt:lpstr>
      <vt:lpstr>楷体_GB2312</vt:lpstr>
      <vt:lpstr>Symbol</vt:lpstr>
      <vt:lpstr>Arial Black</vt:lpstr>
      <vt:lpstr>华文中宋</vt:lpstr>
      <vt:lpstr>微软雅黑</vt:lpstr>
      <vt:lpstr>华文新魏</vt:lpstr>
      <vt:lpstr>仿宋_GB2312</vt:lpstr>
      <vt:lpstr>Times New Roman</vt:lpstr>
      <vt:lpstr>隶书</vt:lpstr>
      <vt:lpstr>新宋体</vt:lpstr>
      <vt:lpstr>仿宋</vt:lpstr>
      <vt:lpstr>默认设计模板</vt:lpstr>
      <vt:lpstr>科技宣讲</vt:lpstr>
      <vt:lpstr>补充 高级加密标准(AES)</vt:lpstr>
      <vt:lpstr>PowerPoint 演示文稿</vt:lpstr>
      <vt:lpstr>PowerPoint 演示文稿</vt:lpstr>
      <vt:lpstr>PowerPoint 演示文稿</vt:lpstr>
      <vt:lpstr>PowerPoint 演示文稿</vt:lpstr>
      <vt:lpstr>PowerPoint 演示文稿</vt:lpstr>
      <vt:lpstr>1.   AES的起源</vt:lpstr>
      <vt:lpstr>2. AES的设计原则</vt:lpstr>
      <vt:lpstr>PowerPoint 演示文稿</vt:lpstr>
      <vt:lpstr>3.  AES 算法的一般描述</vt:lpstr>
      <vt:lpstr>PowerPoint 演示文稿</vt:lpstr>
      <vt:lpstr>3.  AES 算法加密部分的实现</vt:lpstr>
      <vt:lpstr>PowerPoint 演示文稿</vt:lpstr>
      <vt:lpstr>  一些相关的的术语定义和表示</vt:lpstr>
      <vt:lpstr>Fig 3. 当Nb=6时的状态和Nk=4时的密钥布局</vt:lpstr>
      <vt:lpstr>PowerPoint 演示文稿</vt:lpstr>
      <vt:lpstr>PowerPoint 演示文稿</vt:lpstr>
      <vt:lpstr>用伪代码表示的Rijndael轮变换</vt:lpstr>
      <vt:lpstr>ByteSubstitution(字节替代)</vt:lpstr>
      <vt:lpstr>PowerPoint 演示文稿</vt:lpstr>
      <vt:lpstr>Fig 6. ByteSubstitution 该变换可以用一个256字节的表来实现</vt:lpstr>
      <vt:lpstr>ByteRotation(字节移位)</vt:lpstr>
      <vt:lpstr>Fig 7. ByteRotation</vt:lpstr>
      <vt:lpstr>MixColumn(列混合)</vt:lpstr>
      <vt:lpstr>Fig 8. MixColumn 这一运算作用在每一列上</vt:lpstr>
      <vt:lpstr>2.4  AddRoundKey(轮密钥加)</vt:lpstr>
      <vt:lpstr>PowerPoint 演示文稿</vt:lpstr>
      <vt:lpstr>PowerPoint 演示文稿</vt:lpstr>
      <vt:lpstr>用伪代码表示的Rijndael加密算法</vt:lpstr>
      <vt:lpstr>提前进行密钥扩展后的Rijndael加密算法描述</vt:lpstr>
      <vt:lpstr>AES 的密钥调度       密钥调度包括两个部分：密钥扩展和轮密钥选取。</vt:lpstr>
      <vt:lpstr>密钥扩展</vt:lpstr>
      <vt:lpstr>PowerPoint 演示文稿</vt:lpstr>
      <vt:lpstr>Key  expansion</vt:lpstr>
      <vt:lpstr> 轮密钥选取</vt:lpstr>
      <vt:lpstr>AES的解密算法</vt:lpstr>
      <vt:lpstr>AES 算法的设计原理 </vt:lpstr>
      <vt:lpstr>PowerPoint 演示文稿</vt:lpstr>
      <vt:lpstr>PowerPoint 演示文稿</vt:lpstr>
      <vt:lpstr>与一些其它算法的比较：</vt:lpstr>
      <vt:lpstr>关于有限域G(28)的一些解释</vt:lpstr>
      <vt:lpstr>G(28)上的运算</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YONG</dc:creator>
  <cp:lastModifiedBy>YONG</cp:lastModifiedBy>
  <cp:revision>12</cp:revision>
  <dcterms:created xsi:type="dcterms:W3CDTF">2013-01-25T01:44:00Z</dcterms:created>
  <dcterms:modified xsi:type="dcterms:W3CDTF">2017-05-27T05:15:13Z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