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8"/>
  </p:notesMasterIdLst>
  <p:handoutMasterIdLst>
    <p:handoutMasterId r:id="rId53"/>
  </p:handoutMasterIdLst>
  <p:sldIdLst>
    <p:sldId id="256" r:id="rId4"/>
    <p:sldId id="257" r:id="rId5"/>
    <p:sldId id="345" r:id="rId6"/>
    <p:sldId id="265" r:id="rId7"/>
    <p:sldId id="339" r:id="rId9"/>
    <p:sldId id="346" r:id="rId10"/>
    <p:sldId id="340" r:id="rId11"/>
    <p:sldId id="258" r:id="rId12"/>
    <p:sldId id="342" r:id="rId13"/>
    <p:sldId id="259" r:id="rId14"/>
    <p:sldId id="266" r:id="rId15"/>
    <p:sldId id="298" r:id="rId16"/>
    <p:sldId id="299" r:id="rId17"/>
    <p:sldId id="300" r:id="rId18"/>
    <p:sldId id="301" r:id="rId19"/>
    <p:sldId id="302" r:id="rId20"/>
    <p:sldId id="303"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20" r:id="rId36"/>
    <p:sldId id="321" r:id="rId37"/>
    <p:sldId id="323" r:id="rId38"/>
    <p:sldId id="322" r:id="rId39"/>
    <p:sldId id="324" r:id="rId40"/>
    <p:sldId id="325" r:id="rId41"/>
    <p:sldId id="326" r:id="rId42"/>
    <p:sldId id="327" r:id="rId43"/>
    <p:sldId id="328" r:id="rId44"/>
    <p:sldId id="335" r:id="rId45"/>
    <p:sldId id="336" r:id="rId46"/>
    <p:sldId id="329" r:id="rId47"/>
    <p:sldId id="330" r:id="rId48"/>
    <p:sldId id="331" r:id="rId49"/>
    <p:sldId id="332" r:id="rId50"/>
    <p:sldId id="337" r:id="rId51"/>
    <p:sldId id="333" r:id="rId52"/>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62" d="100"/>
          <a:sy n="62" d="100"/>
        </p:scale>
        <p:origin x="-1384" y="-64"/>
      </p:cViewPr>
      <p:guideLst>
        <p:guide orient="horz" pos="2160"/>
        <p:guide pos="288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国家标准GB7665-87对传感器下的定义是:“能感受规定的被测量并按照一定的规律转换成可用信号的器件或装置,通常由敏感元件和转换元件组成”</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3074" name="Picture 2" descr="5副本"/>
          <p:cNvPicPr>
            <a:picLocks noChangeAspect="1"/>
          </p:cNvPicPr>
          <p:nvPr/>
        </p:nvPicPr>
        <p:blipFill>
          <a:blip r:embed="rId3"/>
          <a:stretch>
            <a:fillRect/>
          </a:stretch>
        </p:blipFill>
        <p:spPr>
          <a:xfrm>
            <a:off x="0" y="0"/>
            <a:ext cx="9144000" cy="6858000"/>
          </a:xfrm>
          <a:prstGeom prst="rect">
            <a:avLst/>
          </a:prstGeom>
          <a:noFill/>
          <a:ln w="9525">
            <a:noFill/>
          </a:ln>
        </p:spPr>
      </p:pic>
      <p:sp>
        <p:nvSpPr>
          <p:cNvPr id="3075" name="Rectangle 3"/>
          <p:cNvSpPr>
            <a:spLocks noGrp="1" noChangeArrowheads="1"/>
          </p:cNvSpPr>
          <p:nvPr>
            <p:ph type="ctrTitle"/>
          </p:nvPr>
        </p:nvSpPr>
        <p:spPr>
          <a:xfrm>
            <a:off x="684213" y="3357563"/>
            <a:ext cx="7772400" cy="1254125"/>
          </a:xfrm>
        </p:spPr>
        <p:txBody>
          <a:bodyPr/>
          <a:lstStyle>
            <a:lvl1pPr>
              <a:defRPr/>
            </a:lvl1pPr>
          </a:lstStyle>
          <a:p>
            <a:pPr lvl="0"/>
            <a:r>
              <a:rPr lang="zh-CN" altLang="zh-CN" noProof="0" smtClean="0"/>
              <a:t>单击此处编辑母版标题样式</a:t>
            </a:r>
            <a:endParaRPr lang="zh-CN" altLang="zh-CN" noProof="0" smtClean="0"/>
          </a:p>
        </p:txBody>
      </p:sp>
      <p:sp>
        <p:nvSpPr>
          <p:cNvPr id="3076" name="Rectangle 4"/>
          <p:cNvSpPr>
            <a:spLocks noGrp="1" noChangeArrowheads="1"/>
          </p:cNvSpPr>
          <p:nvPr>
            <p:ph type="subTitle" idx="1"/>
          </p:nvPr>
        </p:nvSpPr>
        <p:spPr>
          <a:xfrm>
            <a:off x="1371600" y="4654550"/>
            <a:ext cx="6400800" cy="985838"/>
          </a:xfrm>
        </p:spPr>
        <p:txBody>
          <a:bodyPr/>
          <a:lstStyle>
            <a:lvl1pPr marL="0" indent="0" algn="ctr">
              <a:buFontTx/>
              <a:buNone/>
              <a:defRPr/>
            </a:lvl1pPr>
          </a:lstStyle>
          <a:p>
            <a:pPr lvl="0"/>
            <a:r>
              <a:rPr lang="zh-CN" altLang="zh-CN" noProof="0" smtClean="0"/>
              <a:t>单击此处编辑母版副标题样式</a:t>
            </a:r>
            <a:endParaRPr lang="zh-CN" altLang="zh-CN" noProof="0" smtClean="0"/>
          </a:p>
        </p:txBody>
      </p:sp>
      <p:sp>
        <p:nvSpPr>
          <p:cNvPr id="8"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0" smtClean="0">
              <a:solidFill>
                <a:schemeClr val="tx1"/>
              </a:solidFill>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0" smtClean="0">
              <a:solidFill>
                <a:schemeClr val="tx1"/>
              </a:solidFill>
              <a:latin typeface="Arial" panose="020B0604020202020204" pitchFamily="34" charset="0"/>
              <a:ea typeface="宋体" panose="02010600030101010101" pitchFamily="2" charset="-122"/>
              <a:cs typeface="+mn-cs"/>
            </a:endParaRPr>
          </a:p>
        </p:txBody>
      </p:sp>
      <p:sp>
        <p:nvSpPr>
          <p:cNvPr id="10"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algn="r" eaLnBrk="1" hangingPunct="1"/>
            <a:fld id="{9A0DB2DC-4C9A-4742-B13C-FB6460FD3503}" type="slidenum">
              <a:rPr lang="zh-CN" altLang="zh-CN" sz="1400" dirty="0"/>
            </a:fld>
            <a:endParaRPr lang="zh-CN" altLang="zh-CN" sz="1400"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2875"/>
            <a:ext cx="4038600" cy="4714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4714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620713"/>
            <a:ext cx="2058988" cy="55070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20713"/>
            <a:ext cx="6029325" cy="55070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620713"/>
            <a:ext cx="8229600" cy="7207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12875"/>
            <a:ext cx="8229600" cy="47148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36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3.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zh-CN" dirty="0"/>
              <a:t>单击此处编辑母版标题样式</a:t>
            </a:r>
            <a:endParaRPr lang="zh-CN" altLang="zh-CN" dirty="0"/>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pPr lvl="0" algn="r" eaLnBrk="1" hangingPunct="1"/>
            <a:fld id="{9A0DB2DC-4C9A-4742-B13C-FB6460FD3503}" type="slidenum">
              <a:rPr lang="zh-CN" altLang="en-US" sz="1400" dirty="0"/>
            </a:fld>
            <a:endParaRPr lang="zh-CN" altLang="en-US" sz="14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2050" name="Rectangle 2"/>
          <p:cNvSpPr>
            <a:spLocks noGrp="1"/>
          </p:cNvSpPr>
          <p:nvPr>
            <p:ph type="title"/>
          </p:nvPr>
        </p:nvSpPr>
        <p:spPr>
          <a:xfrm>
            <a:off x="468313" y="620713"/>
            <a:ext cx="8229600" cy="720725"/>
          </a:xfrm>
          <a:prstGeom prst="rect">
            <a:avLst/>
          </a:prstGeom>
          <a:noFill/>
          <a:ln w="9525">
            <a:noFill/>
          </a:ln>
        </p:spPr>
        <p:txBody>
          <a:bodyPr anchor="ctr"/>
          <a:p>
            <a:pPr lvl="0"/>
            <a:r>
              <a:rPr lang="zh-CN" altLang="zh-CN" dirty="0"/>
              <a:t>单击此处编辑母版标题样式</a:t>
            </a:r>
            <a:endParaRPr lang="zh-CN" altLang="zh-CN" dirty="0"/>
          </a:p>
        </p:txBody>
      </p:sp>
      <p:sp>
        <p:nvSpPr>
          <p:cNvPr id="2051" name="Rectangle 3"/>
          <p:cNvSpPr>
            <a:spLocks noGrp="1"/>
          </p:cNvSpPr>
          <p:nvPr>
            <p:ph type="body" idx="1"/>
          </p:nvPr>
        </p:nvSpPr>
        <p:spPr>
          <a:xfrm>
            <a:off x="457200" y="1412875"/>
            <a:ext cx="8229600" cy="4714875"/>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205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lvl="0" algn="r" eaLnBrk="1" hangingPunct="1"/>
            <a:fld id="{9A0DB2DC-4C9A-4742-B13C-FB6460FD3503}" type="slidenum">
              <a:rPr lang="zh-CN" altLang="zh-CN" sz="1400" dirty="0"/>
            </a:fld>
            <a:endParaRPr lang="zh-CN" altLang="zh-CN" sz="14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fontAlgn="base">
        <a:spcBef>
          <a:spcPct val="0"/>
        </a:spcBef>
        <a:spcAft>
          <a:spcPct val="0"/>
        </a:spcAft>
        <a:defRPr sz="4000">
          <a:solidFill>
            <a:schemeClr val="tx2"/>
          </a:solidFill>
          <a:latin typeface="+mj-lt"/>
          <a:ea typeface="+mj-ea"/>
          <a:cs typeface="+mj-cs"/>
        </a:defRPr>
      </a:lvl1pPr>
      <a:lvl2pPr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2pPr>
      <a:lvl3pPr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3pPr>
      <a:lvl4pPr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4pPr>
      <a:lvl5pPr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9pPr>
    </p:titleStyle>
    <p:body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18.jpeg"/><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21.png"/><Relationship Id="rId1" Type="http://schemas.openxmlformats.org/officeDocument/2006/relationships/oleObject" Target="../embeddings/oleObject2.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ctrTitle"/>
          </p:nvPr>
        </p:nvSpPr>
        <p:spPr>
          <a:xfrm>
            <a:off x="885825" y="3025775"/>
            <a:ext cx="7772400" cy="1628775"/>
          </a:xfrm>
        </p:spPr>
        <p:txBody>
          <a:bodyPr vert="horz" wrap="square" lIns="91440" tIns="45720" rIns="91440" bIns="45720" anchor="ctr"/>
          <a:p>
            <a:pPr eaLnBrk="1" hangingPunct="1"/>
            <a:r>
              <a:rPr lang="zh-CN" altLang="en-US" dirty="0">
                <a:latin typeface="+mj-lt"/>
                <a:ea typeface="+mj-ea"/>
                <a:cs typeface="+mj-cs"/>
              </a:rPr>
              <a:t>《物联网信息感知技术》</a:t>
            </a:r>
            <a:br>
              <a:rPr lang="zh-CN" altLang="en-US" dirty="0">
                <a:latin typeface="+mj-lt"/>
                <a:ea typeface="+mj-ea"/>
                <a:cs typeface="+mj-cs"/>
              </a:rPr>
            </a:br>
            <a:r>
              <a:rPr lang="zh-CN" altLang="en-US" dirty="0">
                <a:latin typeface="+mj-lt"/>
                <a:ea typeface="+mj-ea"/>
                <a:cs typeface="+mj-cs"/>
              </a:rPr>
              <a:t>第2章</a:t>
            </a:r>
            <a:endParaRPr lang="zh-CN" altLang="en-US" dirty="0">
              <a:latin typeface="+mj-lt"/>
              <a:ea typeface="+mj-ea"/>
              <a:cs typeface="+mj-cs"/>
            </a:endParaRPr>
          </a:p>
        </p:txBody>
      </p:sp>
      <p:sp>
        <p:nvSpPr>
          <p:cNvPr id="4099" name="Rectangle 3"/>
          <p:cNvSpPr>
            <a:spLocks noGrp="1"/>
          </p:cNvSpPr>
          <p:nvPr>
            <p:ph type="subTitle" idx="1"/>
          </p:nvPr>
        </p:nvSpPr>
        <p:spPr/>
        <p:txBody>
          <a:bodyPr vert="horz" wrap="square" lIns="91440" tIns="45720" rIns="91440" bIns="45720" anchor="t"/>
          <a:p>
            <a:pPr algn="r" eaLnBrk="1" hangingPunct="1">
              <a:lnSpc>
                <a:spcPct val="80000"/>
              </a:lnSpc>
            </a:pPr>
            <a:r>
              <a:rPr lang="zh-CN" altLang="en-US" dirty="0">
                <a:latin typeface="+mn-lt"/>
                <a:ea typeface="+mn-ea"/>
                <a:cs typeface="+mn-cs"/>
              </a:rPr>
              <a:t>周永</a:t>
            </a:r>
            <a:endParaRPr lang="zh-CN" altLang="en-US" dirty="0">
              <a:latin typeface="+mn-lt"/>
              <a:ea typeface="+mn-ea"/>
              <a:cs typeface="+mn-cs"/>
            </a:endParaRPr>
          </a:p>
          <a:p>
            <a:pPr algn="r" eaLnBrk="1" hangingPunct="1">
              <a:lnSpc>
                <a:spcPct val="80000"/>
              </a:lnSpc>
            </a:pPr>
            <a:r>
              <a:rPr lang="zh-CN" altLang="en-US" dirty="0">
                <a:latin typeface="+mn-lt"/>
                <a:ea typeface="+mn-ea"/>
                <a:cs typeface="+mn-cs"/>
              </a:rPr>
              <a:t>201</a:t>
            </a:r>
            <a:r>
              <a:rPr lang="en-US" altLang="zh-CN" dirty="0">
                <a:latin typeface="+mn-lt"/>
                <a:ea typeface="+mn-ea"/>
                <a:cs typeface="+mn-cs"/>
              </a:rPr>
              <a:t>7</a:t>
            </a:r>
            <a:r>
              <a:rPr lang="zh-CN" altLang="en-US" dirty="0">
                <a:latin typeface="+mn-lt"/>
                <a:ea typeface="+mn-ea"/>
                <a:cs typeface="+mn-cs"/>
              </a:rPr>
              <a:t>-</a:t>
            </a:r>
            <a:r>
              <a:rPr lang="en-US" altLang="zh-CN" dirty="0">
                <a:latin typeface="+mn-lt"/>
                <a:ea typeface="+mn-ea"/>
                <a:cs typeface="+mn-cs"/>
              </a:rPr>
              <a:t>04</a:t>
            </a:r>
            <a:r>
              <a:rPr lang="zh-CN" altLang="en-US" dirty="0">
                <a:latin typeface="+mn-lt"/>
                <a:ea typeface="+mn-ea"/>
                <a:cs typeface="+mn-cs"/>
              </a:rPr>
              <a:t>-</a:t>
            </a:r>
            <a:r>
              <a:rPr lang="en-US" altLang="zh-CN" dirty="0">
                <a:latin typeface="+mn-lt"/>
                <a:ea typeface="+mn-ea"/>
                <a:cs typeface="+mn-cs"/>
              </a:rPr>
              <a:t>25</a:t>
            </a:r>
            <a:endParaRPr lang="en-US" altLang="zh-CN" dirty="0">
              <a:latin typeface="+mn-lt"/>
              <a:ea typeface="+mn-ea"/>
              <a:cs typeface="+mn-cs"/>
            </a:endParaRPr>
          </a:p>
        </p:txBody>
      </p:sp>
      <p:pic>
        <p:nvPicPr>
          <p:cNvPr id="4100" name="Picture 4"/>
          <p:cNvPicPr>
            <a:picLocks noChangeAspect="1"/>
          </p:cNvPicPr>
          <p:nvPr/>
        </p:nvPicPr>
        <p:blipFill>
          <a:blip r:embed="rId1"/>
          <a:stretch>
            <a:fillRect/>
          </a:stretch>
        </p:blipFill>
        <p:spPr>
          <a:xfrm>
            <a:off x="47625" y="-46037"/>
            <a:ext cx="3206750" cy="307975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p:txBody>
          <a:bodyPr vert="horz" wrap="square" lIns="91440" tIns="45720" rIns="91440" bIns="45720" anchor="ctr"/>
          <a:p>
            <a:pPr eaLnBrk="1" hangingPunct="1"/>
            <a:r>
              <a:rPr lang="zh-CN" altLang="en-US" dirty="0"/>
              <a:t>2.1.2 传感器的分类 </a:t>
            </a:r>
            <a:r>
              <a:rPr lang="zh-CN" altLang="en-US" b="1" dirty="0">
                <a:solidFill>
                  <a:srgbClr val="FF3300"/>
                </a:solidFill>
              </a:rPr>
              <a:t> </a:t>
            </a:r>
            <a:endParaRPr lang="zh-CN" altLang="en-US" b="1" dirty="0">
              <a:solidFill>
                <a:srgbClr val="FF3300"/>
              </a:solidFill>
            </a:endParaRPr>
          </a:p>
        </p:txBody>
      </p:sp>
      <p:sp>
        <p:nvSpPr>
          <p:cNvPr id="15363" name="Rectangle 3"/>
          <p:cNvSpPr>
            <a:spLocks noGrp="1"/>
          </p:cNvSpPr>
          <p:nvPr>
            <p:ph idx="1"/>
          </p:nvPr>
        </p:nvSpPr>
        <p:spPr/>
        <p:txBody>
          <a:bodyPr vert="horz" wrap="square" lIns="91440" tIns="45720" rIns="91440" bIns="45720" anchor="t"/>
          <a:p>
            <a:pPr eaLnBrk="1" hangingPunct="1"/>
            <a:r>
              <a:rPr lang="zh-CN" altLang="en-US" dirty="0"/>
              <a:t>传感器是物联网信息采集的第一道环节，也是决定整个系统性能的</a:t>
            </a:r>
            <a:r>
              <a:rPr lang="zh-CN" altLang="en-US" dirty="0">
                <a:solidFill>
                  <a:srgbClr val="FF0066"/>
                </a:solidFill>
              </a:rPr>
              <a:t>关键环节</a:t>
            </a:r>
            <a:r>
              <a:rPr lang="zh-CN" altLang="en-US" dirty="0"/>
              <a:t>之一。要正确选用传感器，首先要明确</a:t>
            </a:r>
            <a:r>
              <a:rPr lang="zh-CN" altLang="en-US" dirty="0">
                <a:solidFill>
                  <a:srgbClr val="FF0066"/>
                </a:solidFill>
              </a:rPr>
              <a:t>所设计的系统需要什么样的传感器</a:t>
            </a:r>
            <a:r>
              <a:rPr lang="zh-CN" altLang="en-US" dirty="0"/>
              <a:t>，系统对传感器的技术要求；其次是挑选合乎要求的性能价格比最高的传感器。</a:t>
            </a:r>
            <a:endParaRPr lang="zh-CN" altLang="en-US" dirty="0"/>
          </a:p>
          <a:p>
            <a:pPr eaLnBrk="1" hangingPunct="1"/>
            <a:r>
              <a:rPr lang="zh-CN" altLang="en-US" dirty="0"/>
              <a:t>传感器有不同的分类标准。</a:t>
            </a:r>
            <a:endParaRPr lang="zh-CN" altLang="en-US"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transition>
    <p:wipe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p:txBody>
          <a:bodyPr vert="horz" wrap="square" lIns="91440" tIns="45720" rIns="91440" bIns="45720" anchor="ctr"/>
          <a:p>
            <a:pPr eaLnBrk="1" hangingPunct="1"/>
            <a:r>
              <a:rPr lang="zh-CN" altLang="en-US" dirty="0"/>
              <a:t>1、按</a:t>
            </a:r>
            <a:r>
              <a:rPr lang="zh-CN" altLang="en-US" dirty="0">
                <a:solidFill>
                  <a:srgbClr val="FF0066"/>
                </a:solidFill>
              </a:rPr>
              <a:t>转换原理</a:t>
            </a:r>
            <a:r>
              <a:rPr lang="zh-CN" altLang="en-US" dirty="0"/>
              <a:t>分类</a:t>
            </a:r>
            <a:endParaRPr lang="zh-CN" altLang="en-US" dirty="0"/>
          </a:p>
        </p:txBody>
      </p:sp>
      <p:sp>
        <p:nvSpPr>
          <p:cNvPr id="16387" name="Rectangle 3"/>
          <p:cNvSpPr>
            <a:spLocks noGrp="1"/>
          </p:cNvSpPr>
          <p:nvPr>
            <p:ph idx="1"/>
          </p:nvPr>
        </p:nvSpPr>
        <p:spPr/>
        <p:txBody>
          <a:bodyPr vert="horz" wrap="square" lIns="91440" tIns="45720" rIns="91440" bIns="45720" anchor="t"/>
          <a:p>
            <a:pPr eaLnBrk="1" hangingPunct="1">
              <a:lnSpc>
                <a:spcPct val="90000"/>
              </a:lnSpc>
            </a:pPr>
            <a:r>
              <a:rPr lang="zh-CN" altLang="en-US" dirty="0"/>
              <a:t>按转换原理分：物理传感器和化学传感器 </a:t>
            </a:r>
            <a:endParaRPr lang="zh-CN" altLang="en-US" dirty="0"/>
          </a:p>
          <a:p>
            <a:pPr eaLnBrk="1" hangingPunct="1">
              <a:lnSpc>
                <a:spcPct val="90000"/>
              </a:lnSpc>
            </a:pPr>
            <a:r>
              <a:rPr lang="zh-CN" altLang="en-US" dirty="0">
                <a:solidFill>
                  <a:srgbClr val="0000FF"/>
                </a:solidFill>
              </a:rPr>
              <a:t>物理传感器</a:t>
            </a:r>
            <a:r>
              <a:rPr lang="zh-CN" altLang="en-US" dirty="0"/>
              <a:t>：应用</a:t>
            </a:r>
            <a:r>
              <a:rPr lang="zh-CN" altLang="en-US" dirty="0">
                <a:solidFill>
                  <a:srgbClr val="FF0000"/>
                </a:solidFill>
              </a:rPr>
              <a:t>压电、热电、光电、磁电</a:t>
            </a:r>
            <a:r>
              <a:rPr lang="zh-CN" altLang="en-US" dirty="0"/>
              <a:t>等物理效应将被测信号的微小变化转换成电信号 </a:t>
            </a:r>
            <a:endParaRPr lang="zh-CN" altLang="en-US" dirty="0"/>
          </a:p>
          <a:p>
            <a:pPr lvl="1" eaLnBrk="1" hangingPunct="1">
              <a:lnSpc>
                <a:spcPct val="90000"/>
              </a:lnSpc>
            </a:pPr>
            <a:r>
              <a:rPr lang="zh-CN" altLang="en-US" sz="2400" dirty="0"/>
              <a:t>特点：可靠性好、应用广泛 </a:t>
            </a:r>
            <a:endParaRPr lang="zh-CN" altLang="en-US" sz="2400" dirty="0"/>
          </a:p>
          <a:p>
            <a:pPr eaLnBrk="1" hangingPunct="1">
              <a:lnSpc>
                <a:spcPct val="90000"/>
              </a:lnSpc>
            </a:pPr>
            <a:r>
              <a:rPr lang="zh-CN" altLang="en-US" dirty="0">
                <a:solidFill>
                  <a:srgbClr val="0000FF"/>
                </a:solidFill>
              </a:rPr>
              <a:t>化学传感器</a:t>
            </a:r>
            <a:r>
              <a:rPr lang="zh-CN" altLang="en-US" dirty="0"/>
              <a:t>：应用化学吸附、电化学反应等现象将被测信号转换成电信号 </a:t>
            </a:r>
            <a:endParaRPr lang="zh-CN" altLang="en-US" dirty="0"/>
          </a:p>
          <a:p>
            <a:pPr lvl="1" eaLnBrk="1" hangingPunct="1">
              <a:lnSpc>
                <a:spcPct val="90000"/>
              </a:lnSpc>
            </a:pPr>
            <a:r>
              <a:rPr lang="zh-CN" altLang="en-US" sz="2400" dirty="0"/>
              <a:t>特点：可靠性、规模生产的可能性、价格等因素的影响 </a:t>
            </a:r>
            <a:endParaRPr lang="zh-CN" altLang="en-US" sz="2400"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p:txBody>
          <a:bodyPr vert="horz" wrap="square" lIns="91440" tIns="45720" rIns="91440" bIns="45720" anchor="ctr"/>
          <a:p>
            <a:pPr eaLnBrk="1" hangingPunct="1"/>
            <a:r>
              <a:rPr lang="zh-CN" altLang="en-US" dirty="0"/>
              <a:t>2、按</a:t>
            </a:r>
            <a:r>
              <a:rPr lang="zh-CN" altLang="en-US" dirty="0">
                <a:solidFill>
                  <a:srgbClr val="FF0066"/>
                </a:solidFill>
              </a:rPr>
              <a:t>用途</a:t>
            </a:r>
            <a:r>
              <a:rPr lang="zh-CN" altLang="en-US" dirty="0"/>
              <a:t>分类</a:t>
            </a:r>
            <a:endParaRPr lang="zh-CN" altLang="en-US" dirty="0"/>
          </a:p>
        </p:txBody>
      </p:sp>
      <p:sp>
        <p:nvSpPr>
          <p:cNvPr id="17411" name="Rectangle 3"/>
          <p:cNvSpPr>
            <a:spLocks noGrp="1"/>
          </p:cNvSpPr>
          <p:nvPr>
            <p:ph idx="1"/>
          </p:nvPr>
        </p:nvSpPr>
        <p:spPr/>
        <p:txBody>
          <a:bodyPr vert="horz" wrap="square" lIns="91440" tIns="45720" rIns="91440" bIns="45720" anchor="t"/>
          <a:p>
            <a:pPr eaLnBrk="1" hangingPunct="1"/>
            <a:r>
              <a:rPr lang="zh-CN" altLang="en-US" sz="4000" dirty="0"/>
              <a:t>压力、力敏传感器、位置传感器、液面传感器、速度传感器、热敏传感器、射线辐射传感器、振动传感器、湿敏传感器、气敏传感器、生物传感器等 。</a:t>
            </a:r>
            <a:endParaRPr lang="zh-CN" altLang="en-US" sz="4000"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p:txBody>
          <a:bodyPr vert="horz" wrap="square" lIns="91440" tIns="45720" rIns="91440" bIns="45720" anchor="ctr"/>
          <a:p>
            <a:pPr eaLnBrk="1" hangingPunct="1"/>
            <a:r>
              <a:rPr lang="zh-CN" altLang="en-US" dirty="0"/>
              <a:t>3、按</a:t>
            </a:r>
            <a:r>
              <a:rPr lang="zh-CN" altLang="en-US" b="1" dirty="0">
                <a:solidFill>
                  <a:srgbClr val="FF0066"/>
                </a:solidFill>
              </a:rPr>
              <a:t>输出信号</a:t>
            </a:r>
            <a:r>
              <a:rPr lang="zh-CN" altLang="en-US" dirty="0"/>
              <a:t>分类</a:t>
            </a:r>
            <a:endParaRPr lang="zh-CN" altLang="en-US" dirty="0"/>
          </a:p>
        </p:txBody>
      </p:sp>
      <p:sp>
        <p:nvSpPr>
          <p:cNvPr id="18435" name="Rectangle 3"/>
          <p:cNvSpPr>
            <a:spLocks noGrp="1"/>
          </p:cNvSpPr>
          <p:nvPr>
            <p:ph idx="1"/>
          </p:nvPr>
        </p:nvSpPr>
        <p:spPr/>
        <p:txBody>
          <a:bodyPr vert="horz" wrap="square" lIns="91440" tIns="45720" rIns="91440" bIns="45720" anchor="t"/>
          <a:p>
            <a:pPr eaLnBrk="1" hangingPunct="1"/>
            <a:r>
              <a:rPr lang="zh-CN" altLang="en-US" sz="4000" dirty="0">
                <a:solidFill>
                  <a:srgbClr val="0000FF"/>
                </a:solidFill>
              </a:rPr>
              <a:t>模拟</a:t>
            </a:r>
            <a:r>
              <a:rPr lang="zh-CN" altLang="en-US" sz="4000" dirty="0"/>
              <a:t>传感器</a:t>
            </a:r>
            <a:endParaRPr lang="zh-CN" altLang="en-US" sz="4000" dirty="0"/>
          </a:p>
          <a:p>
            <a:pPr eaLnBrk="1" hangingPunct="1"/>
            <a:r>
              <a:rPr lang="zh-CN" altLang="en-US" sz="4000" dirty="0">
                <a:solidFill>
                  <a:srgbClr val="0000FF"/>
                </a:solidFill>
              </a:rPr>
              <a:t>数字</a:t>
            </a:r>
            <a:r>
              <a:rPr lang="zh-CN" altLang="en-US" sz="4000" dirty="0"/>
              <a:t>传感器</a:t>
            </a:r>
            <a:endParaRPr lang="zh-CN" altLang="en-US" sz="4000" dirty="0"/>
          </a:p>
          <a:p>
            <a:pPr eaLnBrk="1" hangingPunct="1"/>
            <a:r>
              <a:rPr lang="zh-CN" altLang="en-US" sz="4000" dirty="0">
                <a:solidFill>
                  <a:srgbClr val="0000FF"/>
                </a:solidFill>
              </a:rPr>
              <a:t>开关量</a:t>
            </a:r>
            <a:r>
              <a:rPr lang="zh-CN" altLang="en-US" sz="4000" dirty="0"/>
              <a:t>传感器</a:t>
            </a:r>
            <a:endParaRPr lang="zh-CN" altLang="en-US" sz="4000"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p:txBody>
          <a:bodyPr vert="horz" wrap="square" lIns="91440" tIns="45720" rIns="91440" bIns="45720" anchor="ctr"/>
          <a:p>
            <a:pPr eaLnBrk="1" hangingPunct="1"/>
            <a:r>
              <a:rPr lang="zh-CN" altLang="en-US" dirty="0"/>
              <a:t>2.1.3 传感器的选用原则 </a:t>
            </a:r>
            <a:r>
              <a:rPr lang="zh-CN" altLang="en-US" b="1" dirty="0">
                <a:solidFill>
                  <a:srgbClr val="FF3300"/>
                </a:solidFill>
              </a:rPr>
              <a:t> </a:t>
            </a:r>
            <a:endParaRPr lang="zh-CN" altLang="en-US" b="1" dirty="0">
              <a:solidFill>
                <a:srgbClr val="FF3300"/>
              </a:solidFill>
            </a:endParaRPr>
          </a:p>
        </p:txBody>
      </p:sp>
      <p:sp>
        <p:nvSpPr>
          <p:cNvPr id="19459" name="Rectangle 3"/>
          <p:cNvSpPr>
            <a:spLocks noGrp="1"/>
          </p:cNvSpPr>
          <p:nvPr>
            <p:ph idx="1"/>
          </p:nvPr>
        </p:nvSpPr>
        <p:spPr/>
        <p:txBody>
          <a:bodyPr vert="horz" wrap="square" lIns="91440" tIns="45720" rIns="91440" bIns="45720" anchor="t"/>
          <a:p>
            <a:pPr eaLnBrk="1" hangingPunct="1"/>
            <a:r>
              <a:rPr lang="zh-CN" altLang="en-US" sz="4000" dirty="0"/>
              <a:t>在实际选用传感器时可根据具体的</a:t>
            </a:r>
            <a:r>
              <a:rPr lang="zh-CN" altLang="en-US" sz="4000" dirty="0">
                <a:solidFill>
                  <a:srgbClr val="FF0000"/>
                </a:solidFill>
              </a:rPr>
              <a:t>测量目的、测量对象以及测量环境</a:t>
            </a:r>
            <a:r>
              <a:rPr lang="zh-CN" altLang="en-US" sz="4000" dirty="0"/>
              <a:t>等因素合理选用，主要应考虑以下两个方面：</a:t>
            </a:r>
            <a:endParaRPr lang="zh-CN" altLang="en-US" sz="4000" dirty="0"/>
          </a:p>
          <a:p>
            <a:pPr lvl="1" eaLnBrk="1" hangingPunct="1"/>
            <a:r>
              <a:rPr lang="zh-CN" altLang="en-US" sz="3100" dirty="0"/>
              <a:t>1.  传感器的类型</a:t>
            </a:r>
            <a:endParaRPr lang="zh-CN" altLang="en-US" sz="3100" dirty="0"/>
          </a:p>
          <a:p>
            <a:pPr lvl="1" eaLnBrk="1" hangingPunct="1"/>
            <a:r>
              <a:rPr lang="zh-CN" altLang="en-US" sz="3100" dirty="0"/>
              <a:t>2.  传感器的性能指标 </a:t>
            </a:r>
            <a:endParaRPr lang="zh-CN" altLang="en-US" sz="3100"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p:txBody>
          <a:bodyPr vert="horz" wrap="square" lIns="91440" tIns="45720" rIns="91440" bIns="45720" anchor="ctr"/>
          <a:p>
            <a:pPr eaLnBrk="1" hangingPunct="1"/>
            <a:r>
              <a:rPr lang="zh-CN" altLang="en-US" dirty="0"/>
              <a:t>传感器的类型  </a:t>
            </a:r>
            <a:r>
              <a:rPr lang="zh-CN" altLang="en-US" b="1" dirty="0">
                <a:solidFill>
                  <a:srgbClr val="FF3300"/>
                </a:solidFill>
              </a:rPr>
              <a:t> </a:t>
            </a:r>
            <a:endParaRPr lang="zh-CN" altLang="en-US" b="1" dirty="0">
              <a:solidFill>
                <a:srgbClr val="FF3300"/>
              </a:solidFill>
            </a:endParaRPr>
          </a:p>
        </p:txBody>
      </p:sp>
      <p:sp>
        <p:nvSpPr>
          <p:cNvPr id="20483" name="Rectangle 3"/>
          <p:cNvSpPr>
            <a:spLocks noGrp="1"/>
          </p:cNvSpPr>
          <p:nvPr>
            <p:ph idx="1"/>
          </p:nvPr>
        </p:nvSpPr>
        <p:spPr/>
        <p:txBody>
          <a:bodyPr vert="horz" wrap="square" lIns="91440" tIns="45720" rIns="91440" bIns="45720" anchor="t"/>
          <a:p>
            <a:pPr eaLnBrk="1" hangingPunct="1"/>
            <a:r>
              <a:rPr lang="zh-CN" altLang="zh-CN" dirty="0"/>
              <a:t>由于同一物理量可能有多种原理的传感器可供选用，可根据被测量的特点、传感器的使用条件如</a:t>
            </a:r>
            <a:r>
              <a:rPr lang="zh-CN" altLang="zh-CN" dirty="0">
                <a:solidFill>
                  <a:srgbClr val="FF0000"/>
                </a:solidFill>
              </a:rPr>
              <a:t>传感器的量程、体积、测量方式</a:t>
            </a:r>
            <a:r>
              <a:rPr lang="zh-CN" altLang="zh-CN" dirty="0"/>
              <a:t>（接触式还是非接触式）、信号的输出方式、传感器的来源、价格等首先考虑选用何种原理的传感器。 </a:t>
            </a:r>
            <a:endParaRPr lang="zh-CN" altLang="zh-CN"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p:txBody>
          <a:bodyPr vert="horz" wrap="square" lIns="91440" tIns="45720" rIns="91440" bIns="45720" anchor="ctr"/>
          <a:p>
            <a:pPr eaLnBrk="1" hangingPunct="1"/>
            <a:r>
              <a:rPr lang="zh-CN" altLang="en-US" dirty="0"/>
              <a:t>传感器的性能指标  </a:t>
            </a:r>
            <a:endParaRPr lang="zh-CN" altLang="en-US" b="1" dirty="0">
              <a:solidFill>
                <a:srgbClr val="FF3300"/>
              </a:solidFill>
            </a:endParaRPr>
          </a:p>
        </p:txBody>
      </p:sp>
      <p:sp>
        <p:nvSpPr>
          <p:cNvPr id="18435" name="Rectangle 3"/>
          <p:cNvSpPr>
            <a:spLocks noGrp="1" noChangeArrowheads="1"/>
          </p:cNvSpPr>
          <p:nvPr>
            <p:ph idx="1"/>
          </p:nvPr>
        </p:nvSpPr>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3600" b="1" i="0" u="none" strike="noStrike" kern="0" cap="none" spc="0" normalizeH="0" baseline="0" noProof="0" smtClean="0">
                <a:ln>
                  <a:noFill/>
                </a:ln>
                <a:solidFill>
                  <a:srgbClr val="0000FF"/>
                </a:solidFill>
                <a:effectLst/>
                <a:uLnTx/>
                <a:uFillTx/>
                <a:latin typeface="+mn-lt"/>
                <a:ea typeface="+mn-ea"/>
                <a:cs typeface="+mn-cs"/>
              </a:rPr>
              <a:t>(1)精度</a:t>
            </a:r>
            <a:endParaRPr kumimoji="0" lang="zh-CN" altLang="en-US" sz="3600" b="1" i="0" u="none" strike="noStrike" kern="0" cap="none" spc="0" normalizeH="0" baseline="0" noProof="0" smtClean="0">
              <a:ln>
                <a:noFill/>
              </a:ln>
              <a:solidFill>
                <a:srgbClr val="0000FF"/>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3600" b="0" i="0" u="none" strike="noStrike" kern="0" cap="none" spc="0" normalizeH="0" baseline="0" noProof="0" smtClean="0">
                <a:ln>
                  <a:noFill/>
                </a:ln>
                <a:solidFill>
                  <a:schemeClr val="tx1"/>
                </a:solidFill>
                <a:effectLst/>
                <a:uLnTx/>
                <a:uFillTx/>
                <a:latin typeface="+mn-lt"/>
                <a:ea typeface="+mn-ea"/>
                <a:cs typeface="+mn-cs"/>
              </a:rPr>
              <a:t>精度是传感器的一个重要性能指标，关系到整个系统的测量精度。</a:t>
            </a:r>
            <a:r>
              <a:rPr kumimoji="0" lang="zh-CN" altLang="en-US" sz="3600" b="0" i="0" u="none" strike="noStrike" kern="0" cap="none" spc="0" normalizeH="0" baseline="0" noProof="0" smtClean="0">
                <a:ln>
                  <a:noFill/>
                </a:ln>
                <a:solidFill>
                  <a:srgbClr val="FF0000"/>
                </a:solidFill>
                <a:effectLst/>
                <a:uLnTx/>
                <a:uFillTx/>
                <a:latin typeface="+mn-lt"/>
                <a:ea typeface="+mn-ea"/>
                <a:cs typeface="+mn-cs"/>
              </a:rPr>
              <a:t>传感器精度越高，价格越昂贵</a:t>
            </a:r>
            <a:r>
              <a:rPr kumimoji="0" lang="zh-CN" altLang="en-US" sz="3600" b="0" i="0" u="none" strike="noStrike" kern="0" cap="none" spc="0" normalizeH="0" baseline="0" noProof="0" smtClean="0">
                <a:ln>
                  <a:noFill/>
                </a:ln>
                <a:solidFill>
                  <a:schemeClr val="tx1"/>
                </a:solidFill>
                <a:effectLst/>
                <a:uLnTx/>
                <a:uFillTx/>
                <a:latin typeface="+mn-lt"/>
                <a:ea typeface="+mn-ea"/>
                <a:cs typeface="+mn-cs"/>
              </a:rPr>
              <a:t>。</a:t>
            </a:r>
            <a:endParaRPr kumimoji="0" lang="zh-CN" altLang="en-US" sz="3600" b="0" i="0" u="none" strike="noStrike" kern="0" cap="none" spc="0" normalizeH="0" baseline="0" noProof="0" smtClean="0">
              <a:ln>
                <a:noFill/>
              </a:ln>
              <a:solidFill>
                <a:schemeClr val="tx1"/>
              </a:solidFill>
              <a:effectLst/>
              <a:uLnTx/>
              <a:uFillTx/>
              <a:latin typeface="+mn-lt"/>
              <a:ea typeface="+mn-ea"/>
              <a:cs typeface="+mn-cs"/>
            </a:endParaRPr>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p:txBody>
          <a:bodyPr vert="horz" wrap="square" lIns="91440" tIns="45720" rIns="91440" bIns="45720" anchor="ctr"/>
          <a:p>
            <a:pPr eaLnBrk="1" hangingPunct="1"/>
            <a:r>
              <a:rPr lang="zh-CN" altLang="en-US" dirty="0"/>
              <a:t>传感器的性能指标(续)  </a:t>
            </a:r>
            <a:r>
              <a:rPr lang="zh-CN" altLang="en-US" b="1" dirty="0">
                <a:solidFill>
                  <a:srgbClr val="FF3300"/>
                </a:solidFill>
              </a:rPr>
              <a:t> </a:t>
            </a:r>
            <a:endParaRPr lang="zh-CN" altLang="en-US" dirty="0"/>
          </a:p>
        </p:txBody>
      </p:sp>
      <p:sp>
        <p:nvSpPr>
          <p:cNvPr id="22531" name="Rectangle 3"/>
          <p:cNvSpPr>
            <a:spLocks noGrp="1"/>
          </p:cNvSpPr>
          <p:nvPr>
            <p:ph idx="1"/>
          </p:nvPr>
        </p:nvSpPr>
        <p:spPr/>
        <p:txBody>
          <a:bodyPr vert="horz" wrap="square" lIns="91440" tIns="45720" rIns="91440" bIns="45720" anchor="t"/>
          <a:p>
            <a:pPr marL="0" indent="0" eaLnBrk="1" hangingPunct="1">
              <a:buNone/>
            </a:pPr>
            <a:r>
              <a:rPr lang="zh-CN" altLang="en-US" b="1" dirty="0">
                <a:solidFill>
                  <a:srgbClr val="0000FF"/>
                </a:solidFill>
              </a:rPr>
              <a:t>(2)灵敏度</a:t>
            </a:r>
            <a:endParaRPr lang="zh-CN" altLang="en-US" b="1" dirty="0">
              <a:solidFill>
                <a:srgbClr val="0000FF"/>
              </a:solidFill>
            </a:endParaRPr>
          </a:p>
          <a:p>
            <a:pPr marL="0" indent="0" eaLnBrk="1" hangingPunct="1">
              <a:buNone/>
            </a:pPr>
            <a:r>
              <a:rPr lang="zh-CN" altLang="en-US" dirty="0"/>
              <a:t>当灵敏度提高时，传感器输出信号的值随被测量的变化加大，有利于信号处理。但传感器灵敏度提高，混入被测量中的</a:t>
            </a:r>
            <a:r>
              <a:rPr lang="zh-CN" altLang="en-US" dirty="0">
                <a:solidFill>
                  <a:srgbClr val="FF0000"/>
                </a:solidFill>
              </a:rPr>
              <a:t>干扰信号也会被放大，影响测量精度</a:t>
            </a:r>
            <a:r>
              <a:rPr lang="zh-CN" altLang="en-US" dirty="0"/>
              <a:t>。因此，要求传感器本身应具有较高的信噪比，尽量减少从外界引入的干扰信号。 </a:t>
            </a:r>
            <a:endParaRPr lang="zh-CN" altLang="en-US"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p:txBody>
          <a:bodyPr vert="horz" wrap="square" lIns="91440" tIns="45720" rIns="91440" bIns="45720" anchor="ctr"/>
          <a:p>
            <a:pPr eaLnBrk="1" hangingPunct="1"/>
            <a:r>
              <a:rPr lang="zh-CN" altLang="en-US" dirty="0"/>
              <a:t>传感器的性能指标(续)  </a:t>
            </a:r>
            <a:endParaRPr lang="zh-CN" altLang="en-US" dirty="0"/>
          </a:p>
        </p:txBody>
      </p:sp>
      <p:sp>
        <p:nvSpPr>
          <p:cNvPr id="23555" name="Rectangle 3"/>
          <p:cNvSpPr>
            <a:spLocks noGrp="1"/>
          </p:cNvSpPr>
          <p:nvPr>
            <p:ph idx="1"/>
          </p:nvPr>
        </p:nvSpPr>
        <p:spPr/>
        <p:txBody>
          <a:bodyPr vert="horz" wrap="square" lIns="91440" tIns="45720" rIns="91440" bIns="45720" anchor="t"/>
          <a:p>
            <a:pPr marL="0" indent="0" eaLnBrk="1" hangingPunct="1">
              <a:buNone/>
            </a:pPr>
            <a:r>
              <a:rPr lang="zh-CN" altLang="en-US" b="1" dirty="0">
                <a:solidFill>
                  <a:srgbClr val="0000FF"/>
                </a:solidFill>
              </a:rPr>
              <a:t>(3)稳定性</a:t>
            </a:r>
            <a:endParaRPr lang="zh-CN" altLang="en-US" b="1" dirty="0">
              <a:solidFill>
                <a:srgbClr val="0000FF"/>
              </a:solidFill>
            </a:endParaRPr>
          </a:p>
          <a:p>
            <a:pPr marL="0" indent="0" eaLnBrk="1" hangingPunct="1">
              <a:buNone/>
            </a:pPr>
            <a:r>
              <a:rPr lang="zh-CN" altLang="en-US" dirty="0"/>
              <a:t>传感器的性能</a:t>
            </a:r>
            <a:r>
              <a:rPr lang="zh-CN" altLang="en-US" dirty="0">
                <a:solidFill>
                  <a:srgbClr val="FF0000"/>
                </a:solidFill>
              </a:rPr>
              <a:t>不随使用时间而变化的能力</a:t>
            </a:r>
            <a:r>
              <a:rPr lang="zh-CN" altLang="en-US" dirty="0"/>
              <a:t>称为稳定性。传感器的结构和使用环境是影响传感器稳定性的主要因素。应根据具体使用环境选择具有较强环境适应能力的传感器，或采取适当措施减小环境的影响。  </a:t>
            </a:r>
            <a:endParaRPr lang="zh-CN" altLang="en-US"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p:txBody>
          <a:bodyPr vert="horz" wrap="square" lIns="91440" tIns="45720" rIns="91440" bIns="45720" anchor="ctr"/>
          <a:p>
            <a:pPr eaLnBrk="1" hangingPunct="1"/>
            <a:r>
              <a:rPr lang="zh-CN" altLang="en-US" dirty="0"/>
              <a:t>传感器的性能指标(续)  </a:t>
            </a:r>
            <a:endParaRPr lang="zh-CN" altLang="en-US" dirty="0"/>
          </a:p>
        </p:txBody>
      </p:sp>
      <p:sp>
        <p:nvSpPr>
          <p:cNvPr id="24579" name="Rectangle 3"/>
          <p:cNvSpPr>
            <a:spLocks noGrp="1"/>
          </p:cNvSpPr>
          <p:nvPr>
            <p:ph idx="1"/>
          </p:nvPr>
        </p:nvSpPr>
        <p:spPr/>
        <p:txBody>
          <a:bodyPr vert="horz" wrap="square" lIns="91440" tIns="45720" rIns="91440" bIns="45720" anchor="t"/>
          <a:p>
            <a:pPr marL="0" indent="0" eaLnBrk="1" hangingPunct="1">
              <a:buNone/>
            </a:pPr>
            <a:r>
              <a:rPr lang="zh-CN" altLang="en-US" b="1" dirty="0">
                <a:solidFill>
                  <a:srgbClr val="0000FF"/>
                </a:solidFill>
              </a:rPr>
              <a:t>(4)线形范围</a:t>
            </a:r>
            <a:endParaRPr lang="zh-CN" altLang="en-US" b="1" dirty="0">
              <a:solidFill>
                <a:srgbClr val="0000FF"/>
              </a:solidFill>
            </a:endParaRPr>
          </a:p>
          <a:p>
            <a:pPr marL="0" indent="0" eaLnBrk="1" hangingPunct="1">
              <a:buNone/>
            </a:pPr>
            <a:r>
              <a:rPr lang="zh-CN" altLang="en-US" dirty="0"/>
              <a:t>传感器的线性范围（模拟量）是指</a:t>
            </a:r>
            <a:r>
              <a:rPr lang="zh-CN" altLang="en-US" dirty="0">
                <a:solidFill>
                  <a:srgbClr val="FF0000"/>
                </a:solidFill>
              </a:rPr>
              <a:t>输出与输入成正比的范围</a:t>
            </a:r>
            <a:r>
              <a:rPr lang="zh-CN" altLang="en-US" dirty="0"/>
              <a:t>。传感器的线性范围越宽，量程越大，在选择传感器时，当传感器的种类确定以后首先要看其量程是否满足要求。在量程范围内，灵敏度在理论上应保持定值，并且保证一定的测量精度。  </a:t>
            </a:r>
            <a:endParaRPr lang="zh-CN" altLang="en-US"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p:nvPr>
        </p:nvSpPr>
        <p:spPr/>
        <p:txBody>
          <a:bodyPr vert="horz" wrap="square" lIns="91440" tIns="45720" rIns="91440" bIns="45720" anchor="ctr"/>
          <a:p>
            <a:pPr eaLnBrk="1" hangingPunct="1"/>
            <a:r>
              <a:rPr lang="zh-CN" altLang="en-US" dirty="0"/>
              <a:t>第2章 感知与识别技术 </a:t>
            </a:r>
            <a:r>
              <a:rPr lang="zh-CN" altLang="en-US" b="1" dirty="0">
                <a:solidFill>
                  <a:srgbClr val="FF3300"/>
                </a:solidFill>
              </a:rPr>
              <a:t> </a:t>
            </a:r>
            <a:endParaRPr lang="zh-CN" altLang="en-US" b="1" dirty="0">
              <a:solidFill>
                <a:srgbClr val="FF3300"/>
              </a:solidFill>
            </a:endParaRPr>
          </a:p>
        </p:txBody>
      </p:sp>
      <p:sp>
        <p:nvSpPr>
          <p:cNvPr id="614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ü"/>
              <a:defRPr/>
            </a:pPr>
            <a:r>
              <a:rPr kumimoji="0" lang="zh-CN" altLang="en-US" sz="4000" b="1" i="0" u="none" strike="noStrike" kern="0" cap="none" spc="0" normalizeH="0" baseline="0" noProof="0" dirty="0" smtClean="0">
                <a:ln>
                  <a:noFill/>
                </a:ln>
                <a:solidFill>
                  <a:srgbClr val="FF0000"/>
                </a:solidFill>
                <a:effectLst/>
                <a:uLnTx/>
                <a:uFillTx/>
                <a:latin typeface="+mn-lt"/>
                <a:ea typeface="+mn-ea"/>
                <a:cs typeface="+mn-cs"/>
                <a:sym typeface="Arial" panose="020B0604020202020204" pitchFamily="34" charset="0"/>
              </a:rPr>
              <a:t>2.1 传感器及应用技术</a:t>
            </a:r>
            <a:endParaRPr kumimoji="0" lang="zh-CN" altLang="en-US" sz="4000" b="1" i="0" u="none" strike="noStrike" kern="0" cap="none" spc="0" normalizeH="0" baseline="0" noProof="0" dirty="0" smtClean="0">
              <a:ln>
                <a:noFill/>
              </a:ln>
              <a:solidFill>
                <a:srgbClr val="FF0000"/>
              </a:solidFill>
              <a:effectLst/>
              <a:uLnTx/>
              <a:uFillTx/>
              <a:latin typeface="+mn-lt"/>
              <a:ea typeface="+mn-ea"/>
              <a:cs typeface="+mn-cs"/>
              <a:sym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40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ü"/>
              <a:defRPr/>
            </a:pPr>
            <a:r>
              <a:rPr kumimoji="0" lang="zh-CN" altLang="en-US" sz="4000" b="1" i="0" u="none" strike="noStrike" kern="0" cap="none" spc="0" normalizeH="0" baseline="0" noProof="0" dirty="0" smtClean="0">
                <a:ln>
                  <a:noFill/>
                </a:ln>
                <a:solidFill>
                  <a:srgbClr val="FF0000"/>
                </a:solidFill>
                <a:effectLst/>
                <a:uLnTx/>
                <a:uFillTx/>
                <a:latin typeface="+mn-lt"/>
                <a:ea typeface="+mn-ea"/>
                <a:cs typeface="+mn-cs"/>
              </a:rPr>
              <a:t>2.2 自动识别技术</a:t>
            </a:r>
            <a:endParaRPr kumimoji="0" lang="zh-CN" altLang="en-US" sz="4000" b="1" i="0" u="none" strike="noStrike" kern="0" cap="none" spc="0" normalizeH="0" baseline="0" noProof="0" dirty="0" smtClean="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4000" b="1" i="0" u="none" strike="noStrike" kern="0" cap="none" spc="0" normalizeH="0" baseline="0" noProof="0" dirty="0" smtClean="0">
              <a:ln>
                <a:noFill/>
              </a:ln>
              <a:solidFill>
                <a:srgbClr val="0000FF"/>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4000" b="1" i="0" u="none" strike="noStrike" kern="0" cap="none" spc="0" normalizeH="0" baseline="0" noProof="0" dirty="0" smtClean="0">
                <a:ln>
                  <a:noFill/>
                </a:ln>
                <a:solidFill>
                  <a:srgbClr val="0000FF"/>
                </a:solidFill>
                <a:effectLst/>
                <a:uLnTx/>
                <a:uFillTx/>
                <a:latin typeface="+mn-lt"/>
                <a:ea typeface="+mn-ea"/>
                <a:cs typeface="+mn-cs"/>
              </a:rPr>
              <a:t>2.3 无线射频识别技术</a:t>
            </a:r>
            <a:endParaRPr kumimoji="0" lang="zh-CN" altLang="en-US" sz="4000" b="1" i="0" u="none" strike="noStrike" kern="0" cap="none" spc="0" normalizeH="0" baseline="0" noProof="0" dirty="0" smtClean="0">
              <a:ln>
                <a:noFill/>
              </a:ln>
              <a:solidFill>
                <a:srgbClr val="0000FF"/>
              </a:solidFill>
              <a:effectLst/>
              <a:uLnTx/>
              <a:uFillTx/>
              <a:latin typeface="+mn-lt"/>
              <a:ea typeface="+mn-ea"/>
              <a:cs typeface="+mn-cs"/>
            </a:endParaRPr>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p:txBody>
          <a:bodyPr vert="horz" wrap="square" lIns="91440" tIns="45720" rIns="91440" bIns="45720" anchor="ctr"/>
          <a:p>
            <a:pPr eaLnBrk="1" hangingPunct="1"/>
            <a:r>
              <a:rPr lang="zh-CN" altLang="en-US" dirty="0"/>
              <a:t>传感器的性能指标(续)  </a:t>
            </a:r>
            <a:endParaRPr lang="zh-CN" altLang="en-US" dirty="0"/>
          </a:p>
        </p:txBody>
      </p:sp>
      <p:sp>
        <p:nvSpPr>
          <p:cNvPr id="25603" name="Rectangle 3"/>
          <p:cNvSpPr>
            <a:spLocks noGrp="1"/>
          </p:cNvSpPr>
          <p:nvPr>
            <p:ph idx="1"/>
          </p:nvPr>
        </p:nvSpPr>
        <p:spPr/>
        <p:txBody>
          <a:bodyPr vert="horz" wrap="square" lIns="91440" tIns="45720" rIns="91440" bIns="45720" anchor="t"/>
          <a:p>
            <a:pPr marL="0" indent="0" eaLnBrk="1" hangingPunct="1">
              <a:buNone/>
            </a:pPr>
            <a:r>
              <a:rPr lang="zh-CN" altLang="en-US" b="1" dirty="0">
                <a:solidFill>
                  <a:srgbClr val="0000FF"/>
                </a:solidFill>
              </a:rPr>
              <a:t>(5)频率响应特性</a:t>
            </a:r>
            <a:endParaRPr lang="zh-CN" altLang="en-US" b="1" dirty="0">
              <a:solidFill>
                <a:srgbClr val="0000FF"/>
              </a:solidFill>
            </a:endParaRPr>
          </a:p>
          <a:p>
            <a:pPr marL="0" indent="0" eaLnBrk="1" hangingPunct="1">
              <a:buNone/>
            </a:pPr>
            <a:r>
              <a:rPr lang="zh-CN" altLang="en-US" dirty="0"/>
              <a:t>在允许频率范围内保持不失真的测量条件下，传感器的频率响应特性决定了被测量的频率范围，传感器的频率响应特性好，可测的信号频率范围宽。实用中</a:t>
            </a:r>
            <a:r>
              <a:rPr lang="zh-CN" altLang="en-US" dirty="0">
                <a:solidFill>
                  <a:srgbClr val="FF0000"/>
                </a:solidFill>
              </a:rPr>
              <a:t>传感器的响应总有一定延迟，延迟时间越短越好</a:t>
            </a:r>
            <a:r>
              <a:rPr lang="zh-CN" altLang="en-US" dirty="0"/>
              <a:t>。 </a:t>
            </a:r>
            <a:endParaRPr lang="zh-CN" altLang="en-US"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p:txBody>
          <a:bodyPr vert="horz" wrap="square" lIns="91440" tIns="45720" rIns="91440" bIns="45720" anchor="ctr"/>
          <a:p>
            <a:pPr eaLnBrk="1" hangingPunct="1"/>
            <a:r>
              <a:rPr lang="zh-CN" altLang="en-US" dirty="0"/>
              <a:t>2.1.4 常用传感器简介</a:t>
            </a:r>
            <a:endParaRPr lang="zh-CN" altLang="en-US" dirty="0"/>
          </a:p>
        </p:txBody>
      </p:sp>
      <p:sp>
        <p:nvSpPr>
          <p:cNvPr id="26627" name="Rectangle 3"/>
          <p:cNvSpPr>
            <a:spLocks noGrp="1"/>
          </p:cNvSpPr>
          <p:nvPr>
            <p:ph idx="1"/>
          </p:nvPr>
        </p:nvSpPr>
        <p:spPr/>
        <p:txBody>
          <a:bodyPr vert="horz" wrap="square" lIns="91440" tIns="45720" rIns="91440" bIns="45720" anchor="t"/>
          <a:p>
            <a:pPr eaLnBrk="1" hangingPunct="1"/>
            <a:r>
              <a:rPr lang="zh-CN" altLang="en-US" dirty="0"/>
              <a:t>温度传感器</a:t>
            </a:r>
            <a:endParaRPr lang="zh-CN" altLang="en-US" dirty="0"/>
          </a:p>
          <a:p>
            <a:pPr eaLnBrk="1" hangingPunct="1"/>
            <a:r>
              <a:rPr lang="zh-CN" altLang="en-US" dirty="0"/>
              <a:t>压力传感器</a:t>
            </a:r>
            <a:endParaRPr lang="zh-CN" altLang="en-US" dirty="0"/>
          </a:p>
          <a:p>
            <a:pPr eaLnBrk="1" hangingPunct="1"/>
            <a:r>
              <a:rPr lang="zh-CN" altLang="en-US" dirty="0"/>
              <a:t>气敏传感器</a:t>
            </a:r>
            <a:endParaRPr lang="zh-CN" altLang="en-US" dirty="0"/>
          </a:p>
          <a:p>
            <a:pPr eaLnBrk="1" hangingPunct="1"/>
            <a:r>
              <a:rPr lang="zh-CN" altLang="en-US" dirty="0"/>
              <a:t>温度传感器</a:t>
            </a:r>
            <a:endParaRPr lang="zh-CN" altLang="en-US" dirty="0"/>
          </a:p>
          <a:p>
            <a:pPr eaLnBrk="1" hangingPunct="1"/>
            <a:r>
              <a:rPr lang="zh-CN" altLang="en-US" dirty="0"/>
              <a:t>......</a:t>
            </a:r>
            <a:endParaRPr lang="zh-CN" altLang="en-US"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p:txBody>
          <a:bodyPr vert="horz" wrap="square" lIns="91440" tIns="45720" rIns="91440" bIns="45720" anchor="ctr"/>
          <a:p>
            <a:pPr eaLnBrk="1" hangingPunct="1"/>
            <a:r>
              <a:rPr lang="zh-CN" altLang="en-US" dirty="0"/>
              <a:t>（1）温度传感器  </a:t>
            </a:r>
            <a:endParaRPr lang="zh-CN" altLang="en-US" b="1" dirty="0">
              <a:solidFill>
                <a:srgbClr val="FF0000"/>
              </a:solidFill>
            </a:endParaRPr>
          </a:p>
        </p:txBody>
      </p:sp>
      <p:sp>
        <p:nvSpPr>
          <p:cNvPr id="24579" name="Rectangle 3"/>
          <p:cNvSpPr>
            <a:spLocks noGrp="1"/>
          </p:cNvSpPr>
          <p:nvPr>
            <p:ph idx="1"/>
          </p:nvPr>
        </p:nvSpPr>
        <p:spPr/>
        <p:txBody>
          <a:bodyPr vert="horz" wrap="square" lIns="91440" tIns="45720" rIns="91440" bIns="45720" anchor="t"/>
          <a:p>
            <a:pPr eaLnBrk="1" hangingPunct="1"/>
            <a:r>
              <a:rPr lang="zh-CN" altLang="en-US" dirty="0"/>
              <a:t>测量方法</a:t>
            </a:r>
            <a:endParaRPr lang="zh-CN" altLang="en-US" dirty="0"/>
          </a:p>
          <a:p>
            <a:pPr lvl="1" eaLnBrk="1" hangingPunct="1"/>
            <a:r>
              <a:rPr lang="zh-CN" altLang="en-US" dirty="0"/>
              <a:t>接触式</a:t>
            </a:r>
            <a:endParaRPr lang="zh-CN" altLang="en-US" dirty="0"/>
          </a:p>
          <a:p>
            <a:pPr lvl="1" eaLnBrk="1" hangingPunct="1"/>
            <a:r>
              <a:rPr lang="zh-CN" altLang="en-US" dirty="0"/>
              <a:t>非接触式</a:t>
            </a:r>
            <a:endParaRPr lang="zh-CN" altLang="en-US" dirty="0"/>
          </a:p>
          <a:p>
            <a:pPr eaLnBrk="1" hangingPunct="1"/>
            <a:r>
              <a:rPr lang="zh-CN" altLang="en-US" dirty="0"/>
              <a:t>测量原理</a:t>
            </a:r>
            <a:endParaRPr lang="zh-CN" altLang="en-US" dirty="0"/>
          </a:p>
          <a:p>
            <a:pPr lvl="1" eaLnBrk="1" hangingPunct="1"/>
            <a:r>
              <a:rPr lang="zh-CN" altLang="en-US" dirty="0"/>
              <a:t>热电阻</a:t>
            </a:r>
            <a:endParaRPr lang="zh-CN" altLang="en-US" dirty="0"/>
          </a:p>
          <a:p>
            <a:pPr lvl="1" eaLnBrk="1" hangingPunct="1"/>
            <a:r>
              <a:rPr lang="zh-CN" altLang="en-US" dirty="0"/>
              <a:t>热电偶</a:t>
            </a:r>
            <a:endParaRPr lang="zh-CN" altLang="en-US" dirty="0"/>
          </a:p>
          <a:p>
            <a:pPr lvl="1" eaLnBrk="1" hangingPunct="1"/>
            <a:r>
              <a:rPr lang="zh-CN" altLang="en-US" dirty="0"/>
              <a:t>热敏电阻</a:t>
            </a:r>
            <a:endParaRPr lang="zh-CN" altLang="en-US"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pic>
        <p:nvPicPr>
          <p:cNvPr id="3" name="图片 2"/>
          <p:cNvPicPr>
            <a:picLocks noChangeAspect="1"/>
          </p:cNvPicPr>
          <p:nvPr/>
        </p:nvPicPr>
        <p:blipFill>
          <a:blip r:embed="rId1"/>
          <a:stretch>
            <a:fillRect/>
          </a:stretch>
        </p:blipFill>
        <p:spPr>
          <a:xfrm>
            <a:off x="3423285" y="1619250"/>
            <a:ext cx="4794250" cy="3778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1" nodeType="clickEffect">
                                  <p:stCondLst>
                                    <p:cond delay="0"/>
                                  </p:stCondLst>
                                  <p:childTnLst>
                                    <p:set>
                                      <p:cBhvr>
                                        <p:cTn id="6" dur="1" fill="hold">
                                          <p:stCondLst>
                                            <p:cond delay="0"/>
                                          </p:stCondLst>
                                        </p:cTn>
                                        <p:tgtEl>
                                          <p:spTgt spid="24579">
                                            <p:txEl>
                                              <p:charRg st="0" end="5"/>
                                            </p:txEl>
                                          </p:spTgt>
                                        </p:tgtEl>
                                        <p:attrNameLst>
                                          <p:attrName>style.visibility</p:attrName>
                                        </p:attrNameLst>
                                      </p:cBhvr>
                                      <p:to>
                                        <p:strVal val="visible"/>
                                      </p:to>
                                    </p:set>
                                    <p:anim calcmode="lin" valueType="num">
                                      <p:cBhvr>
                                        <p:cTn id="7" dur="1" fill="hold"/>
                                        <p:tgtEl>
                                          <p:spTgt spid="24579">
                                            <p:txEl>
                                              <p:charRg st="0" end="5"/>
                                            </p:txEl>
                                          </p:spTgt>
                                        </p:tgtEl>
                                      </p:cBhvr>
                                    </p:anim>
                                  </p:childTnLst>
                                </p:cTn>
                              </p:par>
                              <p:par>
                                <p:cTn id="8" presetID="24" presetClass="entr" presetSubtype="0" fill="hold" grpId="1" nodeType="withEffect">
                                  <p:stCondLst>
                                    <p:cond delay="0"/>
                                  </p:stCondLst>
                                  <p:childTnLst>
                                    <p:set>
                                      <p:cBhvr>
                                        <p:cTn id="9" dur="1" fill="hold">
                                          <p:stCondLst>
                                            <p:cond delay="0"/>
                                          </p:stCondLst>
                                        </p:cTn>
                                        <p:tgtEl>
                                          <p:spTgt spid="24579">
                                            <p:txEl>
                                              <p:charRg st="5" end="9"/>
                                            </p:txEl>
                                          </p:spTgt>
                                        </p:tgtEl>
                                        <p:attrNameLst>
                                          <p:attrName>style.visibility</p:attrName>
                                        </p:attrNameLst>
                                      </p:cBhvr>
                                      <p:to>
                                        <p:strVal val="visible"/>
                                      </p:to>
                                    </p:set>
                                    <p:anim calcmode="lin" valueType="num">
                                      <p:cBhvr>
                                        <p:cTn id="10" dur="1" fill="hold"/>
                                        <p:tgtEl>
                                          <p:spTgt spid="24579">
                                            <p:txEl>
                                              <p:charRg st="5" end="9"/>
                                            </p:txEl>
                                          </p:spTgt>
                                        </p:tgtEl>
                                      </p:cBhvr>
                                    </p:anim>
                                  </p:childTnLst>
                                </p:cTn>
                              </p:par>
                              <p:par>
                                <p:cTn id="11" presetID="24" presetClass="entr" presetSubtype="0" fill="hold" grpId="1" nodeType="withEffect">
                                  <p:stCondLst>
                                    <p:cond delay="0"/>
                                  </p:stCondLst>
                                  <p:childTnLst>
                                    <p:set>
                                      <p:cBhvr>
                                        <p:cTn id="12" dur="1" fill="hold">
                                          <p:stCondLst>
                                            <p:cond delay="0"/>
                                          </p:stCondLst>
                                        </p:cTn>
                                        <p:tgtEl>
                                          <p:spTgt spid="24579">
                                            <p:txEl>
                                              <p:charRg st="9" end="14"/>
                                            </p:txEl>
                                          </p:spTgt>
                                        </p:tgtEl>
                                        <p:attrNameLst>
                                          <p:attrName>style.visibility</p:attrName>
                                        </p:attrNameLst>
                                      </p:cBhvr>
                                      <p:to>
                                        <p:strVal val="visible"/>
                                      </p:to>
                                    </p:set>
                                    <p:anim calcmode="lin" valueType="num">
                                      <p:cBhvr>
                                        <p:cTn id="13" dur="1" fill="hold"/>
                                        <p:tgtEl>
                                          <p:spTgt spid="24579">
                                            <p:txEl>
                                              <p:charRg st="9" end="14"/>
                                            </p:txEl>
                                          </p:spTgt>
                                        </p:tgtEl>
                                      </p:cBhvr>
                                    </p:anim>
                                  </p:childTnLst>
                                </p:cTn>
                              </p:par>
                            </p:childTnLst>
                          </p:cTn>
                        </p:par>
                      </p:childTnLst>
                    </p:cTn>
                  </p:par>
                  <p:par>
                    <p:cTn id="14" fill="hold">
                      <p:stCondLst>
                        <p:cond delay="indefinite"/>
                      </p:stCondLst>
                      <p:childTnLst>
                        <p:par>
                          <p:cTn id="15" fill="hold">
                            <p:stCondLst>
                              <p:cond delay="0"/>
                            </p:stCondLst>
                            <p:childTnLst>
                              <p:par>
                                <p:cTn id="16" presetID="24" presetClass="entr" presetSubtype="0" fill="hold" grpId="1" nodeType="clickEffect">
                                  <p:stCondLst>
                                    <p:cond delay="0"/>
                                  </p:stCondLst>
                                  <p:childTnLst>
                                    <p:set>
                                      <p:cBhvr>
                                        <p:cTn id="17" dur="1" fill="hold">
                                          <p:stCondLst>
                                            <p:cond delay="0"/>
                                          </p:stCondLst>
                                        </p:cTn>
                                        <p:tgtEl>
                                          <p:spTgt spid="24579">
                                            <p:txEl>
                                              <p:charRg st="14" end="19"/>
                                            </p:txEl>
                                          </p:spTgt>
                                        </p:tgtEl>
                                        <p:attrNameLst>
                                          <p:attrName>style.visibility</p:attrName>
                                        </p:attrNameLst>
                                      </p:cBhvr>
                                      <p:to>
                                        <p:strVal val="visible"/>
                                      </p:to>
                                    </p:set>
                                    <p:anim calcmode="lin" valueType="num">
                                      <p:cBhvr>
                                        <p:cTn id="18" dur="1" fill="hold"/>
                                        <p:tgtEl>
                                          <p:spTgt spid="24579">
                                            <p:txEl>
                                              <p:charRg st="14" end="19"/>
                                            </p:txEl>
                                          </p:spTgt>
                                        </p:tgtEl>
                                      </p:cBhvr>
                                    </p:anim>
                                  </p:childTnLst>
                                </p:cTn>
                              </p:par>
                              <p:par>
                                <p:cTn id="19" presetID="24" presetClass="entr" presetSubtype="0" fill="hold" grpId="1" nodeType="withEffect">
                                  <p:stCondLst>
                                    <p:cond delay="0"/>
                                  </p:stCondLst>
                                  <p:childTnLst>
                                    <p:set>
                                      <p:cBhvr>
                                        <p:cTn id="20" dur="1" fill="hold">
                                          <p:stCondLst>
                                            <p:cond delay="0"/>
                                          </p:stCondLst>
                                        </p:cTn>
                                        <p:tgtEl>
                                          <p:spTgt spid="24579">
                                            <p:txEl>
                                              <p:charRg st="19" end="23"/>
                                            </p:txEl>
                                          </p:spTgt>
                                        </p:tgtEl>
                                        <p:attrNameLst>
                                          <p:attrName>style.visibility</p:attrName>
                                        </p:attrNameLst>
                                      </p:cBhvr>
                                      <p:to>
                                        <p:strVal val="visible"/>
                                      </p:to>
                                    </p:set>
                                    <p:anim calcmode="lin" valueType="num">
                                      <p:cBhvr>
                                        <p:cTn id="21" dur="1" fill="hold"/>
                                        <p:tgtEl>
                                          <p:spTgt spid="24579">
                                            <p:txEl>
                                              <p:charRg st="19" end="23"/>
                                            </p:txEl>
                                          </p:spTgt>
                                        </p:tgtEl>
                                      </p:cBhvr>
                                    </p:anim>
                                  </p:childTnLst>
                                </p:cTn>
                              </p:par>
                              <p:par>
                                <p:cTn id="22" presetID="24" presetClass="entr" presetSubtype="0" fill="hold" grpId="1" nodeType="withEffect">
                                  <p:stCondLst>
                                    <p:cond delay="0"/>
                                  </p:stCondLst>
                                  <p:childTnLst>
                                    <p:set>
                                      <p:cBhvr>
                                        <p:cTn id="23" dur="1" fill="hold">
                                          <p:stCondLst>
                                            <p:cond delay="0"/>
                                          </p:stCondLst>
                                        </p:cTn>
                                        <p:tgtEl>
                                          <p:spTgt spid="24579">
                                            <p:txEl>
                                              <p:charRg st="23" end="27"/>
                                            </p:txEl>
                                          </p:spTgt>
                                        </p:tgtEl>
                                        <p:attrNameLst>
                                          <p:attrName>style.visibility</p:attrName>
                                        </p:attrNameLst>
                                      </p:cBhvr>
                                      <p:to>
                                        <p:strVal val="visible"/>
                                      </p:to>
                                    </p:set>
                                    <p:anim calcmode="lin" valueType="num">
                                      <p:cBhvr>
                                        <p:cTn id="24" dur="1" fill="hold"/>
                                        <p:tgtEl>
                                          <p:spTgt spid="24579">
                                            <p:txEl>
                                              <p:charRg st="23" end="27"/>
                                            </p:txEl>
                                          </p:spTgt>
                                        </p:tgtEl>
                                      </p:cBhvr>
                                    </p:anim>
                                  </p:childTnLst>
                                </p:cTn>
                              </p:par>
                              <p:par>
                                <p:cTn id="25" presetID="24" presetClass="entr" presetSubtype="0" fill="hold" grpId="1" nodeType="withEffect">
                                  <p:stCondLst>
                                    <p:cond delay="0"/>
                                  </p:stCondLst>
                                  <p:childTnLst>
                                    <p:set>
                                      <p:cBhvr>
                                        <p:cTn id="26" dur="1" fill="hold">
                                          <p:stCondLst>
                                            <p:cond delay="0"/>
                                          </p:stCondLst>
                                        </p:cTn>
                                        <p:tgtEl>
                                          <p:spTgt spid="24579">
                                            <p:txEl>
                                              <p:charRg st="27" end="32"/>
                                            </p:txEl>
                                          </p:spTgt>
                                        </p:tgtEl>
                                        <p:attrNameLst>
                                          <p:attrName>style.visibility</p:attrName>
                                        </p:attrNameLst>
                                      </p:cBhvr>
                                      <p:to>
                                        <p:strVal val="visible"/>
                                      </p:to>
                                    </p:set>
                                    <p:anim calcmode="lin" valueType="num">
                                      <p:cBhvr>
                                        <p:cTn id="27" dur="1" fill="hold"/>
                                        <p:tgtEl>
                                          <p:spTgt spid="24579">
                                            <p:txEl>
                                              <p:charRg st="27" end="3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P spid="24579" grpI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p:txBody>
          <a:bodyPr vert="horz" wrap="square" lIns="91440" tIns="45720" rIns="91440" bIns="45720" anchor="ctr"/>
          <a:p>
            <a:pPr eaLnBrk="1" hangingPunct="1"/>
            <a:r>
              <a:rPr lang="zh-CN" altLang="en-US" dirty="0"/>
              <a:t>（2）压力传感器  </a:t>
            </a:r>
            <a:endParaRPr lang="zh-CN" altLang="en-US" b="1" dirty="0">
              <a:solidFill>
                <a:srgbClr val="FF0000"/>
              </a:solidFill>
            </a:endParaRPr>
          </a:p>
        </p:txBody>
      </p:sp>
      <p:sp>
        <p:nvSpPr>
          <p:cNvPr id="25603" name="Rectangle 3"/>
          <p:cNvSpPr>
            <a:spLocks noGrp="1"/>
          </p:cNvSpPr>
          <p:nvPr>
            <p:ph idx="1"/>
          </p:nvPr>
        </p:nvSpPr>
        <p:spPr/>
        <p:txBody>
          <a:bodyPr vert="horz" wrap="square" lIns="91440" tIns="45720" rIns="91440" bIns="45720" anchor="t"/>
          <a:p>
            <a:pPr eaLnBrk="1" hangingPunct="1"/>
            <a:r>
              <a:rPr lang="zh-CN" altLang="en-US" dirty="0"/>
              <a:t>力值测量</a:t>
            </a:r>
            <a:endParaRPr lang="zh-CN" altLang="en-US" dirty="0"/>
          </a:p>
          <a:p>
            <a:pPr lvl="1" eaLnBrk="1" hangingPunct="1"/>
            <a:r>
              <a:rPr lang="zh-CN" altLang="en-US" dirty="0"/>
              <a:t>静力效应</a:t>
            </a:r>
            <a:endParaRPr lang="zh-CN" altLang="en-US" dirty="0"/>
          </a:p>
          <a:p>
            <a:pPr lvl="1" eaLnBrk="1" hangingPunct="1"/>
            <a:r>
              <a:rPr lang="zh-CN" altLang="en-US" dirty="0"/>
              <a:t>动力效应</a:t>
            </a:r>
            <a:endParaRPr lang="zh-CN" altLang="en-US" dirty="0"/>
          </a:p>
          <a:p>
            <a:pPr lvl="1" eaLnBrk="1" hangingPunct="1"/>
            <a:endParaRPr lang="zh-CN" altLang="en-US" dirty="0"/>
          </a:p>
          <a:p>
            <a:pPr eaLnBrk="1" hangingPunct="1"/>
            <a:r>
              <a:rPr lang="zh-CN" altLang="en-US" dirty="0"/>
              <a:t>工作原理？</a:t>
            </a:r>
            <a:endParaRPr lang="zh-CN" altLang="en-US" dirty="0"/>
          </a:p>
        </p:txBody>
      </p:sp>
      <p:pic>
        <p:nvPicPr>
          <p:cNvPr id="28676" name="Picture 4"/>
          <p:cNvPicPr>
            <a:picLocks noChangeAspect="1"/>
          </p:cNvPicPr>
          <p:nvPr/>
        </p:nvPicPr>
        <p:blipFill>
          <a:blip r:embed="rId1"/>
          <a:stretch>
            <a:fillRect/>
          </a:stretch>
        </p:blipFill>
        <p:spPr>
          <a:xfrm>
            <a:off x="3071178" y="1516698"/>
            <a:ext cx="5829300" cy="3359150"/>
          </a:xfrm>
          <a:prstGeom prst="rect">
            <a:avLst/>
          </a:prstGeom>
          <a:noFill/>
          <a:ln w="9525">
            <a:noFill/>
          </a:ln>
        </p:spPr>
      </p:pic>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1" nodeType="clickEffect">
                                  <p:stCondLst>
                                    <p:cond delay="0"/>
                                  </p:stCondLst>
                                  <p:childTnLst>
                                    <p:set>
                                      <p:cBhvr>
                                        <p:cTn id="6" dur="1" fill="hold">
                                          <p:stCondLst>
                                            <p:cond delay="0"/>
                                          </p:stCondLst>
                                        </p:cTn>
                                        <p:tgtEl>
                                          <p:spTgt spid="25603">
                                            <p:txEl>
                                              <p:charRg st="0" end="5"/>
                                            </p:txEl>
                                          </p:spTgt>
                                        </p:tgtEl>
                                        <p:attrNameLst>
                                          <p:attrName>style.visibility</p:attrName>
                                        </p:attrNameLst>
                                      </p:cBhvr>
                                      <p:to>
                                        <p:strVal val="visible"/>
                                      </p:to>
                                    </p:set>
                                    <p:anim calcmode="lin" valueType="num">
                                      <p:cBhvr>
                                        <p:cTn id="7" dur="1" fill="hold"/>
                                        <p:tgtEl>
                                          <p:spTgt spid="25603">
                                            <p:txEl>
                                              <p:charRg st="0" end="5"/>
                                            </p:txEl>
                                          </p:spTgt>
                                        </p:tgtEl>
                                      </p:cBhvr>
                                    </p:anim>
                                  </p:childTnLst>
                                </p:cTn>
                              </p:par>
                              <p:par>
                                <p:cTn id="8" presetID="24" presetClass="entr" presetSubtype="0" fill="hold" grpId="1" nodeType="withEffect">
                                  <p:stCondLst>
                                    <p:cond delay="0"/>
                                  </p:stCondLst>
                                  <p:childTnLst>
                                    <p:set>
                                      <p:cBhvr>
                                        <p:cTn id="9" dur="1" fill="hold">
                                          <p:stCondLst>
                                            <p:cond delay="0"/>
                                          </p:stCondLst>
                                        </p:cTn>
                                        <p:tgtEl>
                                          <p:spTgt spid="25603">
                                            <p:txEl>
                                              <p:charRg st="5" end="10"/>
                                            </p:txEl>
                                          </p:spTgt>
                                        </p:tgtEl>
                                        <p:attrNameLst>
                                          <p:attrName>style.visibility</p:attrName>
                                        </p:attrNameLst>
                                      </p:cBhvr>
                                      <p:to>
                                        <p:strVal val="visible"/>
                                      </p:to>
                                    </p:set>
                                    <p:anim calcmode="lin" valueType="num">
                                      <p:cBhvr>
                                        <p:cTn id="10" dur="1" fill="hold"/>
                                        <p:tgtEl>
                                          <p:spTgt spid="25603">
                                            <p:txEl>
                                              <p:charRg st="5" end="10"/>
                                            </p:txEl>
                                          </p:spTgt>
                                        </p:tgtEl>
                                      </p:cBhvr>
                                    </p:anim>
                                  </p:childTnLst>
                                </p:cTn>
                              </p:par>
                              <p:par>
                                <p:cTn id="11" presetID="24" presetClass="entr" presetSubtype="0" fill="hold" grpId="1" nodeType="withEffect">
                                  <p:stCondLst>
                                    <p:cond delay="0"/>
                                  </p:stCondLst>
                                  <p:childTnLst>
                                    <p:set>
                                      <p:cBhvr>
                                        <p:cTn id="12" dur="1" fill="hold">
                                          <p:stCondLst>
                                            <p:cond delay="0"/>
                                          </p:stCondLst>
                                        </p:cTn>
                                        <p:tgtEl>
                                          <p:spTgt spid="25603">
                                            <p:txEl>
                                              <p:charRg st="10" end="15"/>
                                            </p:txEl>
                                          </p:spTgt>
                                        </p:tgtEl>
                                        <p:attrNameLst>
                                          <p:attrName>style.visibility</p:attrName>
                                        </p:attrNameLst>
                                      </p:cBhvr>
                                      <p:to>
                                        <p:strVal val="visible"/>
                                      </p:to>
                                    </p:set>
                                    <p:anim calcmode="lin" valueType="num">
                                      <p:cBhvr>
                                        <p:cTn id="13" dur="1" fill="hold"/>
                                        <p:tgtEl>
                                          <p:spTgt spid="25603">
                                            <p:txEl>
                                              <p:charRg st="10" end="15"/>
                                            </p:txEl>
                                          </p:spTgt>
                                        </p:tgtEl>
                                      </p:cBhvr>
                                    </p:anim>
                                  </p:childTnLst>
                                </p:cTn>
                              </p:par>
                            </p:childTnLst>
                          </p:cTn>
                        </p:par>
                      </p:childTnLst>
                    </p:cTn>
                  </p:par>
                  <p:par>
                    <p:cTn id="14" fill="hold">
                      <p:stCondLst>
                        <p:cond delay="indefinite"/>
                      </p:stCondLst>
                      <p:childTnLst>
                        <p:par>
                          <p:cTn id="15" fill="hold">
                            <p:stCondLst>
                              <p:cond delay="0"/>
                            </p:stCondLst>
                            <p:childTnLst>
                              <p:par>
                                <p:cTn id="16" presetID="24" presetClass="entr" presetSubtype="0" fill="hold" grpId="1" nodeType="clickEffect">
                                  <p:stCondLst>
                                    <p:cond delay="0"/>
                                  </p:stCondLst>
                                  <p:childTnLst>
                                    <p:set>
                                      <p:cBhvr>
                                        <p:cTn id="17" dur="1" fill="hold">
                                          <p:stCondLst>
                                            <p:cond delay="0"/>
                                          </p:stCondLst>
                                        </p:cTn>
                                        <p:tgtEl>
                                          <p:spTgt spid="25603">
                                            <p:txEl>
                                              <p:charRg st="16" end="22"/>
                                            </p:txEl>
                                          </p:spTgt>
                                        </p:tgtEl>
                                        <p:attrNameLst>
                                          <p:attrName>style.visibility</p:attrName>
                                        </p:attrNameLst>
                                      </p:cBhvr>
                                      <p:to>
                                        <p:strVal val="visible"/>
                                      </p:to>
                                    </p:set>
                                    <p:anim calcmode="lin" valueType="num">
                                      <p:cBhvr>
                                        <p:cTn id="18" dur="1" fill="hold"/>
                                        <p:tgtEl>
                                          <p:spTgt spid="25603">
                                            <p:txEl>
                                              <p:charRg st="16" end="2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P spid="25603" grpI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type="title"/>
          </p:nvPr>
        </p:nvSpPr>
        <p:spPr/>
        <p:txBody>
          <a:bodyPr vert="horz" wrap="square" lIns="91440" tIns="45720" rIns="91440" bIns="45720" anchor="ctr"/>
          <a:p>
            <a:pPr eaLnBrk="1" hangingPunct="1"/>
            <a:r>
              <a:rPr lang="zh-CN" altLang="en-US" dirty="0"/>
              <a:t>（3）气敏传感器  </a:t>
            </a:r>
            <a:endParaRPr lang="zh-CN" altLang="en-US" b="1" dirty="0">
              <a:solidFill>
                <a:srgbClr val="FF0000"/>
              </a:solidFill>
            </a:endParaRPr>
          </a:p>
        </p:txBody>
      </p:sp>
      <p:sp>
        <p:nvSpPr>
          <p:cNvPr id="26627" name="Rectangle 3"/>
          <p:cNvSpPr>
            <a:spLocks noGrp="1"/>
          </p:cNvSpPr>
          <p:nvPr>
            <p:ph idx="1"/>
          </p:nvPr>
        </p:nvSpPr>
        <p:spPr/>
        <p:txBody>
          <a:bodyPr vert="horz" wrap="square" lIns="91440" tIns="45720" rIns="91440" bIns="45720" anchor="t"/>
          <a:p>
            <a:pPr eaLnBrk="1" hangingPunct="1"/>
            <a:r>
              <a:rPr lang="zh-CN" altLang="en-US" dirty="0"/>
              <a:t>气敏传感器主要用于测量气体的类型，浓度，成分。</a:t>
            </a:r>
            <a:endParaRPr lang="zh-CN" altLang="en-US" dirty="0"/>
          </a:p>
          <a:p>
            <a:pPr eaLnBrk="1" hangingPunct="1"/>
            <a:r>
              <a:rPr lang="zh-CN" altLang="en-US" dirty="0"/>
              <a:t>半导体气敏传感器应用最多。</a:t>
            </a:r>
            <a:endParaRPr lang="zh-CN" altLang="en-US"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pic>
        <p:nvPicPr>
          <p:cNvPr id="3" name="图片 2"/>
          <p:cNvPicPr>
            <a:picLocks noChangeAspect="1"/>
          </p:cNvPicPr>
          <p:nvPr/>
        </p:nvPicPr>
        <p:blipFill>
          <a:blip r:embed="rId1"/>
          <a:stretch>
            <a:fillRect/>
          </a:stretch>
        </p:blipFill>
        <p:spPr>
          <a:xfrm>
            <a:off x="1220470" y="3324225"/>
            <a:ext cx="4724400" cy="36004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1" nodeType="clickEffect">
                                  <p:stCondLst>
                                    <p:cond delay="0"/>
                                  </p:stCondLst>
                                  <p:childTnLst>
                                    <p:set>
                                      <p:cBhvr>
                                        <p:cTn id="6" dur="1" fill="hold">
                                          <p:stCondLst>
                                            <p:cond delay="0"/>
                                          </p:stCondLst>
                                        </p:cTn>
                                        <p:tgtEl>
                                          <p:spTgt spid="26627">
                                            <p:txEl>
                                              <p:charRg st="0" end="24"/>
                                            </p:txEl>
                                          </p:spTgt>
                                        </p:tgtEl>
                                        <p:attrNameLst>
                                          <p:attrName>style.visibility</p:attrName>
                                        </p:attrNameLst>
                                      </p:cBhvr>
                                      <p:to>
                                        <p:strVal val="visible"/>
                                      </p:to>
                                    </p:set>
                                    <p:anim calcmode="lin" valueType="num">
                                      <p:cBhvr>
                                        <p:cTn id="7" dur="1" fill="hold"/>
                                        <p:tgtEl>
                                          <p:spTgt spid="26627">
                                            <p:txEl>
                                              <p:charRg st="0" end="24"/>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1" nodeType="clickEffect">
                                  <p:stCondLst>
                                    <p:cond delay="0"/>
                                  </p:stCondLst>
                                  <p:childTnLst>
                                    <p:set>
                                      <p:cBhvr>
                                        <p:cTn id="11" dur="1" fill="hold">
                                          <p:stCondLst>
                                            <p:cond delay="0"/>
                                          </p:stCondLst>
                                        </p:cTn>
                                        <p:tgtEl>
                                          <p:spTgt spid="26627">
                                            <p:txEl>
                                              <p:charRg st="24" end="38"/>
                                            </p:txEl>
                                          </p:spTgt>
                                        </p:tgtEl>
                                        <p:attrNameLst>
                                          <p:attrName>style.visibility</p:attrName>
                                        </p:attrNameLst>
                                      </p:cBhvr>
                                      <p:to>
                                        <p:strVal val="visible"/>
                                      </p:to>
                                    </p:set>
                                    <p:anim calcmode="lin" valueType="num">
                                      <p:cBhvr>
                                        <p:cTn id="12" dur="1" fill="hold"/>
                                        <p:tgtEl>
                                          <p:spTgt spid="26627">
                                            <p:txEl>
                                              <p:charRg st="24" end="38"/>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26627" grpI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p:txBody>
          <a:bodyPr vert="horz" wrap="square" lIns="91440" tIns="45720" rIns="91440" bIns="45720" anchor="ctr"/>
          <a:p>
            <a:pPr eaLnBrk="1" hangingPunct="1"/>
            <a:r>
              <a:rPr lang="zh-CN" altLang="en-US" dirty="0"/>
              <a:t>（4）湿度传感器  </a:t>
            </a:r>
            <a:endParaRPr lang="zh-CN" altLang="en-US" b="1" dirty="0">
              <a:solidFill>
                <a:srgbClr val="FF0000"/>
              </a:solidFill>
            </a:endParaRPr>
          </a:p>
        </p:txBody>
      </p:sp>
      <p:sp>
        <p:nvSpPr>
          <p:cNvPr id="27651" name="Rectangle 3"/>
          <p:cNvSpPr>
            <a:spLocks noGrp="1"/>
          </p:cNvSpPr>
          <p:nvPr>
            <p:ph idx="1"/>
          </p:nvPr>
        </p:nvSpPr>
        <p:spPr/>
        <p:txBody>
          <a:bodyPr vert="horz" wrap="square" lIns="91440" tIns="45720" rIns="91440" bIns="45720" anchor="t"/>
          <a:p>
            <a:pPr eaLnBrk="1" hangingPunct="1"/>
            <a:r>
              <a:rPr lang="zh-CN" altLang="en-US" dirty="0"/>
              <a:t>1)陶瓷湿度传感器</a:t>
            </a:r>
            <a:endParaRPr lang="zh-CN" altLang="en-US" dirty="0"/>
          </a:p>
          <a:p>
            <a:pPr eaLnBrk="1" hangingPunct="1"/>
            <a:endParaRPr lang="zh-CN" altLang="en-US" dirty="0"/>
          </a:p>
          <a:p>
            <a:pPr eaLnBrk="1" hangingPunct="1"/>
            <a:r>
              <a:rPr lang="zh-CN" altLang="en-US" dirty="0"/>
              <a:t>2)半导体陶瓷湿度传感器</a:t>
            </a:r>
            <a:endParaRPr lang="zh-CN" altLang="en-US" dirty="0"/>
          </a:p>
          <a:p>
            <a:pPr eaLnBrk="1" hangingPunct="1"/>
            <a:endParaRPr lang="zh-CN" altLang="en-US" dirty="0"/>
          </a:p>
          <a:p>
            <a:pPr eaLnBrk="1" hangingPunct="1"/>
            <a:r>
              <a:rPr lang="zh-CN" altLang="en-US" dirty="0"/>
              <a:t>3)碳膜湿度传感器</a:t>
            </a:r>
            <a:endParaRPr lang="zh-CN" altLang="en-US" dirty="0"/>
          </a:p>
          <a:p>
            <a:pPr eaLnBrk="1" hangingPunct="1"/>
            <a:endParaRPr lang="zh-CN" altLang="en-US"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1" nodeType="clickEffect">
                                  <p:stCondLst>
                                    <p:cond delay="0"/>
                                  </p:stCondLst>
                                  <p:childTnLst>
                                    <p:set>
                                      <p:cBhvr>
                                        <p:cTn id="6" dur="1" fill="hold">
                                          <p:stCondLst>
                                            <p:cond delay="0"/>
                                          </p:stCondLst>
                                        </p:cTn>
                                        <p:tgtEl>
                                          <p:spTgt spid="27651">
                                            <p:txEl>
                                              <p:charRg st="0" end="10"/>
                                            </p:txEl>
                                          </p:spTgt>
                                        </p:tgtEl>
                                        <p:attrNameLst>
                                          <p:attrName>style.visibility</p:attrName>
                                        </p:attrNameLst>
                                      </p:cBhvr>
                                      <p:to>
                                        <p:strVal val="visible"/>
                                      </p:to>
                                    </p:set>
                                    <p:anim calcmode="lin" valueType="num">
                                      <p:cBhvr>
                                        <p:cTn id="7" dur="1" fill="hold"/>
                                        <p:tgtEl>
                                          <p:spTgt spid="27651">
                                            <p:txEl>
                                              <p:charRg st="0" end="1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1" nodeType="clickEffect">
                                  <p:stCondLst>
                                    <p:cond delay="0"/>
                                  </p:stCondLst>
                                  <p:childTnLst>
                                    <p:set>
                                      <p:cBhvr>
                                        <p:cTn id="11" dur="1" fill="hold">
                                          <p:stCondLst>
                                            <p:cond delay="0"/>
                                          </p:stCondLst>
                                        </p:cTn>
                                        <p:tgtEl>
                                          <p:spTgt spid="27651">
                                            <p:txEl>
                                              <p:charRg st="11" end="24"/>
                                            </p:txEl>
                                          </p:spTgt>
                                        </p:tgtEl>
                                        <p:attrNameLst>
                                          <p:attrName>style.visibility</p:attrName>
                                        </p:attrNameLst>
                                      </p:cBhvr>
                                      <p:to>
                                        <p:strVal val="visible"/>
                                      </p:to>
                                    </p:set>
                                    <p:anim calcmode="lin" valueType="num">
                                      <p:cBhvr>
                                        <p:cTn id="12" dur="1" fill="hold"/>
                                        <p:tgtEl>
                                          <p:spTgt spid="27651">
                                            <p:txEl>
                                              <p:charRg st="11" end="24"/>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1" nodeType="clickEffect">
                                  <p:stCondLst>
                                    <p:cond delay="0"/>
                                  </p:stCondLst>
                                  <p:childTnLst>
                                    <p:set>
                                      <p:cBhvr>
                                        <p:cTn id="16" dur="1" fill="hold">
                                          <p:stCondLst>
                                            <p:cond delay="0"/>
                                          </p:stCondLst>
                                        </p:cTn>
                                        <p:tgtEl>
                                          <p:spTgt spid="27651">
                                            <p:txEl>
                                              <p:charRg st="25" end="35"/>
                                            </p:txEl>
                                          </p:spTgt>
                                        </p:tgtEl>
                                        <p:attrNameLst>
                                          <p:attrName>style.visibility</p:attrName>
                                        </p:attrNameLst>
                                      </p:cBhvr>
                                      <p:to>
                                        <p:strVal val="visible"/>
                                      </p:to>
                                    </p:set>
                                    <p:anim calcmode="lin" valueType="num">
                                      <p:cBhvr>
                                        <p:cTn id="17" dur="1" fill="hold"/>
                                        <p:tgtEl>
                                          <p:spTgt spid="27651">
                                            <p:txEl>
                                              <p:charRg st="25" end="35"/>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27651" grpI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p:nvPr>
        </p:nvSpPr>
        <p:spPr/>
        <p:txBody>
          <a:bodyPr vert="horz" wrap="square" lIns="91440" tIns="45720" rIns="91440" bIns="45720" anchor="ctr"/>
          <a:p>
            <a:pPr eaLnBrk="1" hangingPunct="1"/>
            <a:r>
              <a:rPr lang="zh-CN" altLang="en-US" dirty="0"/>
              <a:t>（5）位移测量  </a:t>
            </a:r>
            <a:endParaRPr lang="zh-CN" altLang="en-US" dirty="0"/>
          </a:p>
        </p:txBody>
      </p:sp>
      <p:sp>
        <p:nvSpPr>
          <p:cNvPr id="31747" name="Rectangle 3"/>
          <p:cNvSpPr>
            <a:spLocks noGrp="1"/>
          </p:cNvSpPr>
          <p:nvPr>
            <p:ph idx="1"/>
          </p:nvPr>
        </p:nvSpPr>
        <p:spPr/>
        <p:txBody>
          <a:bodyPr vert="horz" wrap="square" lIns="91440" tIns="45720" rIns="91440" bIns="45720" anchor="t"/>
          <a:p>
            <a:pPr eaLnBrk="1" hangingPunct="1"/>
            <a:r>
              <a:rPr lang="zh-CN" altLang="en-US" dirty="0"/>
              <a:t>工程应用场景？</a:t>
            </a:r>
            <a:endParaRPr lang="zh-CN" altLang="en-US" dirty="0"/>
          </a:p>
          <a:p>
            <a:pPr eaLnBrk="1" hangingPunct="1"/>
            <a:endParaRPr lang="zh-CN" altLang="en-US" dirty="0"/>
          </a:p>
          <a:p>
            <a:pPr eaLnBrk="1" hangingPunct="1"/>
            <a:r>
              <a:rPr lang="zh-CN" altLang="en-US" dirty="0"/>
              <a:t>测量的方法？</a:t>
            </a:r>
            <a:endParaRPr lang="zh-CN" altLang="en-US" dirty="0"/>
          </a:p>
          <a:p>
            <a:pPr eaLnBrk="1" hangingPunct="1"/>
            <a:endParaRPr lang="zh-CN" altLang="en-US"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pic>
        <p:nvPicPr>
          <p:cNvPr id="3" name="图片 2"/>
          <p:cNvPicPr>
            <a:picLocks noChangeAspect="1"/>
          </p:cNvPicPr>
          <p:nvPr/>
        </p:nvPicPr>
        <p:blipFill>
          <a:blip r:embed="rId1"/>
          <a:stretch>
            <a:fillRect/>
          </a:stretch>
        </p:blipFill>
        <p:spPr>
          <a:xfrm>
            <a:off x="906780" y="3762375"/>
            <a:ext cx="4946650" cy="2032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p:txBody>
          <a:bodyPr vert="horz" wrap="square" lIns="91440" tIns="45720" rIns="91440" bIns="45720" anchor="ctr"/>
          <a:p>
            <a:pPr eaLnBrk="1" hangingPunct="1"/>
            <a:r>
              <a:rPr lang="zh-CN" altLang="en-US" dirty="0"/>
              <a:t>（6）加速度传感器  </a:t>
            </a:r>
            <a:endParaRPr lang="zh-CN" altLang="en-US" dirty="0"/>
          </a:p>
        </p:txBody>
      </p:sp>
      <p:sp>
        <p:nvSpPr>
          <p:cNvPr id="32771" name="Rectangle 3"/>
          <p:cNvSpPr>
            <a:spLocks noGrp="1"/>
          </p:cNvSpPr>
          <p:nvPr>
            <p:ph idx="1"/>
          </p:nvPr>
        </p:nvSpPr>
        <p:spPr/>
        <p:txBody>
          <a:bodyPr vert="horz" wrap="square" lIns="91440" tIns="45720" rIns="91440" bIns="45720" anchor="t"/>
          <a:p>
            <a:pPr eaLnBrk="1" hangingPunct="1"/>
            <a:r>
              <a:rPr lang="zh-CN" altLang="en-US" dirty="0"/>
              <a:t>有哪些常见类型？</a:t>
            </a:r>
            <a:endParaRPr lang="zh-CN" altLang="en-US" dirty="0"/>
          </a:p>
          <a:p>
            <a:pPr eaLnBrk="1" hangingPunct="1"/>
            <a:r>
              <a:rPr lang="zh-CN" altLang="en-US" dirty="0"/>
              <a:t>哪种使用较为广泛？</a:t>
            </a:r>
            <a:endParaRPr lang="zh-CN" altLang="en-US" dirty="0"/>
          </a:p>
          <a:p>
            <a:pPr eaLnBrk="1" hangingPunct="1"/>
            <a:endParaRPr lang="zh-CN" altLang="en-US"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pic>
        <p:nvPicPr>
          <p:cNvPr id="3" name="图片 2"/>
          <p:cNvPicPr>
            <a:picLocks noChangeAspect="1"/>
          </p:cNvPicPr>
          <p:nvPr/>
        </p:nvPicPr>
        <p:blipFill>
          <a:blip r:embed="rId1"/>
          <a:stretch>
            <a:fillRect/>
          </a:stretch>
        </p:blipFill>
        <p:spPr>
          <a:xfrm>
            <a:off x="575945" y="2741295"/>
            <a:ext cx="5016500" cy="35941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title"/>
          </p:nvPr>
        </p:nvSpPr>
        <p:spPr/>
        <p:txBody>
          <a:bodyPr vert="horz" wrap="square" lIns="91440" tIns="45720" rIns="91440" bIns="45720" anchor="ctr"/>
          <a:p>
            <a:pPr eaLnBrk="1" hangingPunct="1"/>
            <a:r>
              <a:rPr lang="zh-CN" altLang="en-US" sz="3600" dirty="0"/>
              <a:t>（7）光电式传感器  </a:t>
            </a:r>
            <a:endParaRPr lang="zh-CN" altLang="en-US" sz="3600" dirty="0"/>
          </a:p>
        </p:txBody>
      </p:sp>
      <p:sp>
        <p:nvSpPr>
          <p:cNvPr id="30723" name="Rectangle 3"/>
          <p:cNvSpPr>
            <a:spLocks noGrp="1"/>
          </p:cNvSpPr>
          <p:nvPr>
            <p:ph idx="1"/>
          </p:nvPr>
        </p:nvSpPr>
        <p:spPr/>
        <p:txBody>
          <a:bodyPr vert="horz" wrap="square" lIns="91440" tIns="45720" rIns="91440" bIns="45720" anchor="t"/>
          <a:p>
            <a:pPr eaLnBrk="1" hangingPunct="1"/>
            <a:r>
              <a:rPr lang="zh-CN" altLang="en-US" dirty="0"/>
              <a:t>1)光敏电阻</a:t>
            </a:r>
            <a:endParaRPr lang="zh-CN" altLang="en-US" dirty="0"/>
          </a:p>
          <a:p>
            <a:pPr eaLnBrk="1" hangingPunct="1"/>
            <a:r>
              <a:rPr lang="zh-CN" altLang="en-US" dirty="0"/>
              <a:t>2)光电二极管</a:t>
            </a:r>
            <a:endParaRPr lang="zh-CN" altLang="en-US" dirty="0"/>
          </a:p>
          <a:p>
            <a:pPr eaLnBrk="1" hangingPunct="1"/>
            <a:r>
              <a:rPr lang="zh-CN" altLang="en-US" dirty="0"/>
              <a:t>3)硅光电晶体三极管</a:t>
            </a:r>
            <a:endParaRPr lang="zh-CN" altLang="en-US" dirty="0"/>
          </a:p>
          <a:p>
            <a:pPr eaLnBrk="1" hangingPunct="1"/>
            <a:r>
              <a:rPr lang="zh-CN" altLang="en-US" dirty="0"/>
              <a:t>4)光电池</a:t>
            </a:r>
            <a:endParaRPr lang="zh-CN" altLang="en-US" dirty="0"/>
          </a:p>
          <a:p>
            <a:pPr eaLnBrk="1" hangingPunct="1"/>
            <a:endParaRPr lang="zh-CN" altLang="en-US"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1" nodeType="clickEffect">
                                  <p:stCondLst>
                                    <p:cond delay="0"/>
                                  </p:stCondLst>
                                  <p:childTnLst>
                                    <p:set>
                                      <p:cBhvr>
                                        <p:cTn id="6" dur="1" fill="hold">
                                          <p:stCondLst>
                                            <p:cond delay="0"/>
                                          </p:stCondLst>
                                        </p:cTn>
                                        <p:tgtEl>
                                          <p:spTgt spid="30723">
                                            <p:txEl>
                                              <p:charRg st="0" end="7"/>
                                            </p:txEl>
                                          </p:spTgt>
                                        </p:tgtEl>
                                        <p:attrNameLst>
                                          <p:attrName>style.visibility</p:attrName>
                                        </p:attrNameLst>
                                      </p:cBhvr>
                                      <p:to>
                                        <p:strVal val="visible"/>
                                      </p:to>
                                    </p:set>
                                    <p:anim calcmode="lin" valueType="num">
                                      <p:cBhvr>
                                        <p:cTn id="7" dur="1" fill="hold"/>
                                        <p:tgtEl>
                                          <p:spTgt spid="30723">
                                            <p:txEl>
                                              <p:charRg st="0" end="7"/>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1" nodeType="clickEffect">
                                  <p:stCondLst>
                                    <p:cond delay="0"/>
                                  </p:stCondLst>
                                  <p:childTnLst>
                                    <p:set>
                                      <p:cBhvr>
                                        <p:cTn id="11" dur="1" fill="hold">
                                          <p:stCondLst>
                                            <p:cond delay="0"/>
                                          </p:stCondLst>
                                        </p:cTn>
                                        <p:tgtEl>
                                          <p:spTgt spid="30723">
                                            <p:txEl>
                                              <p:charRg st="7" end="15"/>
                                            </p:txEl>
                                          </p:spTgt>
                                        </p:tgtEl>
                                        <p:attrNameLst>
                                          <p:attrName>style.visibility</p:attrName>
                                        </p:attrNameLst>
                                      </p:cBhvr>
                                      <p:to>
                                        <p:strVal val="visible"/>
                                      </p:to>
                                    </p:set>
                                    <p:anim calcmode="lin" valueType="num">
                                      <p:cBhvr>
                                        <p:cTn id="12" dur="1" fill="hold"/>
                                        <p:tgtEl>
                                          <p:spTgt spid="30723">
                                            <p:txEl>
                                              <p:charRg st="7" end="15"/>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1" nodeType="clickEffect">
                                  <p:stCondLst>
                                    <p:cond delay="0"/>
                                  </p:stCondLst>
                                  <p:childTnLst>
                                    <p:set>
                                      <p:cBhvr>
                                        <p:cTn id="16" dur="1" fill="hold">
                                          <p:stCondLst>
                                            <p:cond delay="0"/>
                                          </p:stCondLst>
                                        </p:cTn>
                                        <p:tgtEl>
                                          <p:spTgt spid="30723">
                                            <p:txEl>
                                              <p:charRg st="15" end="26"/>
                                            </p:txEl>
                                          </p:spTgt>
                                        </p:tgtEl>
                                        <p:attrNameLst>
                                          <p:attrName>style.visibility</p:attrName>
                                        </p:attrNameLst>
                                      </p:cBhvr>
                                      <p:to>
                                        <p:strVal val="visible"/>
                                      </p:to>
                                    </p:set>
                                    <p:anim calcmode="lin" valueType="num">
                                      <p:cBhvr>
                                        <p:cTn id="17" dur="1" fill="hold"/>
                                        <p:tgtEl>
                                          <p:spTgt spid="30723">
                                            <p:txEl>
                                              <p:charRg st="15" end="26"/>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1" nodeType="clickEffect">
                                  <p:stCondLst>
                                    <p:cond delay="0"/>
                                  </p:stCondLst>
                                  <p:childTnLst>
                                    <p:set>
                                      <p:cBhvr>
                                        <p:cTn id="21" dur="1" fill="hold">
                                          <p:stCondLst>
                                            <p:cond delay="0"/>
                                          </p:stCondLst>
                                        </p:cTn>
                                        <p:tgtEl>
                                          <p:spTgt spid="30723">
                                            <p:txEl>
                                              <p:charRg st="26" end="32"/>
                                            </p:txEl>
                                          </p:spTgt>
                                        </p:tgtEl>
                                        <p:attrNameLst>
                                          <p:attrName>style.visibility</p:attrName>
                                        </p:attrNameLst>
                                      </p:cBhvr>
                                      <p:to>
                                        <p:strVal val="visible"/>
                                      </p:to>
                                    </p:set>
                                    <p:anim calcmode="lin" valueType="num">
                                      <p:cBhvr>
                                        <p:cTn id="22" dur="1" fill="hold"/>
                                        <p:tgtEl>
                                          <p:spTgt spid="30723">
                                            <p:txEl>
                                              <p:charRg st="26" end="3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P spid="30723" grpI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type="title"/>
          </p:nvPr>
        </p:nvSpPr>
        <p:spPr/>
        <p:txBody>
          <a:bodyPr vert="horz" wrap="square" lIns="91440" tIns="45720" rIns="91440" bIns="45720" anchor="ctr"/>
          <a:p>
            <a:pPr eaLnBrk="1" hangingPunct="1"/>
            <a:r>
              <a:rPr lang="zh-CN" altLang="en-US" dirty="0"/>
              <a:t>（8）磁电式传感器  </a:t>
            </a:r>
            <a:endParaRPr lang="zh-CN" altLang="en-US" dirty="0"/>
          </a:p>
        </p:txBody>
      </p:sp>
      <p:sp>
        <p:nvSpPr>
          <p:cNvPr id="34819" name="Rectangle 3"/>
          <p:cNvSpPr>
            <a:spLocks noGrp="1"/>
          </p:cNvSpPr>
          <p:nvPr>
            <p:ph idx="1"/>
          </p:nvPr>
        </p:nvSpPr>
        <p:spPr/>
        <p:txBody>
          <a:bodyPr vert="horz" wrap="square" lIns="91440" tIns="45720" rIns="91440" bIns="45720" anchor="t"/>
          <a:p>
            <a:pPr eaLnBrk="1" hangingPunct="1"/>
            <a:r>
              <a:rPr lang="zh-CN" altLang="en-US" dirty="0"/>
              <a:t>磁电式传感器是利用电磁感应原理将被测量(如振动、位移、速度等)转换成电信号的一种号感器，也称为电磁感应传感器。</a:t>
            </a:r>
            <a:endParaRPr lang="zh-CN" altLang="en-US" dirty="0"/>
          </a:p>
          <a:p>
            <a:pPr eaLnBrk="1" hangingPunct="1"/>
            <a:endParaRPr lang="zh-CN" altLang="en-US"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1"/>
          <p:cNvSpPr>
            <a:spLocks noGrp="1"/>
          </p:cNvSpPr>
          <p:nvPr>
            <p:ph type="title"/>
          </p:nvPr>
        </p:nvSpPr>
        <p:spPr>
          <a:xfrm>
            <a:off x="557213" y="620713"/>
            <a:ext cx="8229600" cy="720725"/>
          </a:xfrm>
        </p:spPr>
        <p:txBody>
          <a:bodyPr vert="horz" wrap="square" lIns="91440" tIns="45720" rIns="91440" bIns="45720" anchor="ctr"/>
          <a:p>
            <a:pPr eaLnBrk="1" hangingPunct="1"/>
            <a:r>
              <a:rPr lang="zh-CN" altLang="en-US" dirty="0"/>
              <a:t>从</a:t>
            </a:r>
            <a:r>
              <a:rPr lang="en-US" altLang="zh-CN" dirty="0"/>
              <a:t>RFID</a:t>
            </a:r>
            <a:r>
              <a:rPr lang="zh-CN" altLang="en-US" dirty="0"/>
              <a:t>到传感器</a:t>
            </a:r>
            <a:endParaRPr lang="zh-CN" altLang="en-US" dirty="0"/>
          </a:p>
        </p:txBody>
      </p:sp>
      <p:pic>
        <p:nvPicPr>
          <p:cNvPr id="8195" name="Picture 2"/>
          <p:cNvPicPr>
            <a:picLocks noChangeAspect="1"/>
          </p:cNvPicPr>
          <p:nvPr/>
        </p:nvPicPr>
        <p:blipFill>
          <a:blip r:embed="rId1"/>
          <a:stretch>
            <a:fillRect/>
          </a:stretch>
        </p:blipFill>
        <p:spPr>
          <a:xfrm>
            <a:off x="946150" y="1592263"/>
            <a:ext cx="7451725" cy="4130675"/>
          </a:xfrm>
          <a:prstGeom prst="rect">
            <a:avLst/>
          </a:prstGeom>
          <a:noFill/>
          <a:ln w="9525">
            <a:noFill/>
          </a:ln>
        </p:spPr>
      </p:pic>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title"/>
          </p:nvPr>
        </p:nvSpPr>
        <p:spPr/>
        <p:txBody>
          <a:bodyPr vert="horz" wrap="square" lIns="91440" tIns="45720" rIns="91440" bIns="45720" anchor="ctr"/>
          <a:p>
            <a:pPr eaLnBrk="1" hangingPunct="1"/>
            <a:r>
              <a:rPr lang="zh-CN" altLang="en-US" dirty="0"/>
              <a:t>（9）转速传感器  </a:t>
            </a:r>
            <a:endParaRPr lang="zh-CN" altLang="en-US" dirty="0"/>
          </a:p>
        </p:txBody>
      </p:sp>
      <p:sp>
        <p:nvSpPr>
          <p:cNvPr id="32771" name="Rectangle 3"/>
          <p:cNvSpPr>
            <a:spLocks noGrp="1"/>
          </p:cNvSpPr>
          <p:nvPr>
            <p:ph idx="1"/>
          </p:nvPr>
        </p:nvSpPr>
        <p:spPr/>
        <p:txBody>
          <a:bodyPr vert="horz" wrap="square" lIns="91440" tIns="45720" rIns="91440" bIns="45720" anchor="t"/>
          <a:p>
            <a:pPr eaLnBrk="1" hangingPunct="1"/>
            <a:r>
              <a:rPr lang="zh-CN" altLang="en-US" dirty="0"/>
              <a:t>1)机械式</a:t>
            </a:r>
            <a:endParaRPr lang="zh-CN" altLang="en-US" dirty="0"/>
          </a:p>
          <a:p>
            <a:pPr eaLnBrk="1" hangingPunct="1"/>
            <a:r>
              <a:rPr lang="zh-CN" altLang="en-US" dirty="0"/>
              <a:t>2)电气式</a:t>
            </a:r>
            <a:endParaRPr lang="zh-CN" altLang="en-US" dirty="0"/>
          </a:p>
          <a:p>
            <a:pPr eaLnBrk="1" hangingPunct="1"/>
            <a:r>
              <a:rPr lang="zh-CN" altLang="en-US" dirty="0"/>
              <a:t>3)光电式</a:t>
            </a:r>
            <a:endParaRPr lang="zh-CN" altLang="en-US" dirty="0"/>
          </a:p>
          <a:p>
            <a:pPr eaLnBrk="1" hangingPunct="1"/>
            <a:r>
              <a:rPr lang="zh-CN" altLang="en-US" dirty="0"/>
              <a:t>4)频闪式</a:t>
            </a:r>
            <a:endParaRPr lang="zh-CN" altLang="en-US" dirty="0"/>
          </a:p>
          <a:p>
            <a:pPr eaLnBrk="1" hangingPunct="1"/>
            <a:endParaRPr lang="zh-CN" altLang="en-US"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pic>
        <p:nvPicPr>
          <p:cNvPr id="3" name="图片 2"/>
          <p:cNvPicPr>
            <a:picLocks noChangeAspect="1"/>
          </p:cNvPicPr>
          <p:nvPr/>
        </p:nvPicPr>
        <p:blipFill>
          <a:blip r:embed="rId1"/>
          <a:stretch>
            <a:fillRect/>
          </a:stretch>
        </p:blipFill>
        <p:spPr>
          <a:xfrm>
            <a:off x="2925445" y="1612900"/>
            <a:ext cx="6509385" cy="3632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1" nodeType="clickEffect">
                                  <p:stCondLst>
                                    <p:cond delay="0"/>
                                  </p:stCondLst>
                                  <p:childTnLst>
                                    <p:set>
                                      <p:cBhvr>
                                        <p:cTn id="6" dur="1" fill="hold">
                                          <p:stCondLst>
                                            <p:cond delay="0"/>
                                          </p:stCondLst>
                                        </p:cTn>
                                        <p:tgtEl>
                                          <p:spTgt spid="32771">
                                            <p:txEl>
                                              <p:charRg st="0" end="6"/>
                                            </p:txEl>
                                          </p:spTgt>
                                        </p:tgtEl>
                                        <p:attrNameLst>
                                          <p:attrName>style.visibility</p:attrName>
                                        </p:attrNameLst>
                                      </p:cBhvr>
                                      <p:to>
                                        <p:strVal val="visible"/>
                                      </p:to>
                                    </p:set>
                                    <p:anim calcmode="lin" valueType="num">
                                      <p:cBhvr>
                                        <p:cTn id="7" dur="1" fill="hold"/>
                                        <p:tgtEl>
                                          <p:spTgt spid="32771">
                                            <p:txEl>
                                              <p:charRg st="0" end="6"/>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1" nodeType="clickEffect">
                                  <p:stCondLst>
                                    <p:cond delay="0"/>
                                  </p:stCondLst>
                                  <p:childTnLst>
                                    <p:set>
                                      <p:cBhvr>
                                        <p:cTn id="11" dur="1" fill="hold">
                                          <p:stCondLst>
                                            <p:cond delay="0"/>
                                          </p:stCondLst>
                                        </p:cTn>
                                        <p:tgtEl>
                                          <p:spTgt spid="32771">
                                            <p:txEl>
                                              <p:charRg st="6" end="12"/>
                                            </p:txEl>
                                          </p:spTgt>
                                        </p:tgtEl>
                                        <p:attrNameLst>
                                          <p:attrName>style.visibility</p:attrName>
                                        </p:attrNameLst>
                                      </p:cBhvr>
                                      <p:to>
                                        <p:strVal val="visible"/>
                                      </p:to>
                                    </p:set>
                                    <p:anim calcmode="lin" valueType="num">
                                      <p:cBhvr>
                                        <p:cTn id="12" dur="1" fill="hold"/>
                                        <p:tgtEl>
                                          <p:spTgt spid="32771">
                                            <p:txEl>
                                              <p:charRg st="6" end="12"/>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1" nodeType="clickEffect">
                                  <p:stCondLst>
                                    <p:cond delay="0"/>
                                  </p:stCondLst>
                                  <p:childTnLst>
                                    <p:set>
                                      <p:cBhvr>
                                        <p:cTn id="16" dur="1" fill="hold">
                                          <p:stCondLst>
                                            <p:cond delay="0"/>
                                          </p:stCondLst>
                                        </p:cTn>
                                        <p:tgtEl>
                                          <p:spTgt spid="32771">
                                            <p:txEl>
                                              <p:charRg st="12" end="18"/>
                                            </p:txEl>
                                          </p:spTgt>
                                        </p:tgtEl>
                                        <p:attrNameLst>
                                          <p:attrName>style.visibility</p:attrName>
                                        </p:attrNameLst>
                                      </p:cBhvr>
                                      <p:to>
                                        <p:strVal val="visible"/>
                                      </p:to>
                                    </p:set>
                                    <p:anim calcmode="lin" valueType="num">
                                      <p:cBhvr>
                                        <p:cTn id="17" dur="1" fill="hold"/>
                                        <p:tgtEl>
                                          <p:spTgt spid="32771">
                                            <p:txEl>
                                              <p:charRg st="12" end="18"/>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1" nodeType="clickEffect">
                                  <p:stCondLst>
                                    <p:cond delay="0"/>
                                  </p:stCondLst>
                                  <p:childTnLst>
                                    <p:set>
                                      <p:cBhvr>
                                        <p:cTn id="21" dur="1" fill="hold">
                                          <p:stCondLst>
                                            <p:cond delay="0"/>
                                          </p:stCondLst>
                                        </p:cTn>
                                        <p:tgtEl>
                                          <p:spTgt spid="32771">
                                            <p:txEl>
                                              <p:charRg st="18" end="24"/>
                                            </p:txEl>
                                          </p:spTgt>
                                        </p:tgtEl>
                                        <p:attrNameLst>
                                          <p:attrName>style.visibility</p:attrName>
                                        </p:attrNameLst>
                                      </p:cBhvr>
                                      <p:to>
                                        <p:strVal val="visible"/>
                                      </p:to>
                                    </p:set>
                                    <p:anim calcmode="lin" valueType="num">
                                      <p:cBhvr>
                                        <p:cTn id="22" dur="1" fill="hold"/>
                                        <p:tgtEl>
                                          <p:spTgt spid="32771">
                                            <p:txEl>
                                              <p:charRg st="18" end="2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P spid="32771" grpI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type="title"/>
          </p:nvPr>
        </p:nvSpPr>
        <p:spPr/>
        <p:txBody>
          <a:bodyPr vert="horz" wrap="square" lIns="91440" tIns="45720" rIns="91440" bIns="45720" anchor="ctr"/>
          <a:p>
            <a:pPr eaLnBrk="1" hangingPunct="1"/>
            <a:r>
              <a:rPr lang="zh-CN" altLang="en-US" dirty="0"/>
              <a:t>（10）智能传感器 </a:t>
            </a:r>
            <a:endParaRPr lang="zh-CN" altLang="en-US" dirty="0"/>
          </a:p>
        </p:txBody>
      </p:sp>
      <p:sp>
        <p:nvSpPr>
          <p:cNvPr id="36867" name="Rectangle 3"/>
          <p:cNvSpPr>
            <a:spLocks noGrp="1"/>
          </p:cNvSpPr>
          <p:nvPr>
            <p:ph idx="1"/>
          </p:nvPr>
        </p:nvSpPr>
        <p:spPr/>
        <p:txBody>
          <a:bodyPr vert="horz" wrap="square" lIns="91440" tIns="45720" rIns="91440" bIns="45720" anchor="t"/>
          <a:p>
            <a:pPr eaLnBrk="1" hangingPunct="1">
              <a:lnSpc>
                <a:spcPct val="90000"/>
              </a:lnSpc>
            </a:pPr>
            <a:r>
              <a:rPr lang="zh-CN" altLang="en-US" sz="3200" dirty="0"/>
              <a:t>微电子技术、光电子技术获得了迅猛的发展，加工工艺逐步成熟，新型敏感材料不断被开发出来。在高新技术的渗透下，尤其是</a:t>
            </a:r>
            <a:r>
              <a:rPr lang="zh-CN" altLang="en-US" sz="3200" dirty="0">
                <a:solidFill>
                  <a:srgbClr val="FF0000"/>
                </a:solidFill>
              </a:rPr>
              <a:t>计算机硬件和软件技术的渗入</a:t>
            </a:r>
            <a:r>
              <a:rPr lang="zh-CN" altLang="en-US" sz="3200" dirty="0"/>
              <a:t>，使微处理器和传感器得以结合，产生了具有一定数据处理能力，并能</a:t>
            </a:r>
            <a:r>
              <a:rPr lang="zh-CN" altLang="en-US" sz="3200" b="1" dirty="0">
                <a:solidFill>
                  <a:srgbClr val="FF0000"/>
                </a:solidFill>
              </a:rPr>
              <a:t>自检、自校、自补偿的新一代传感器</a:t>
            </a:r>
            <a:r>
              <a:rPr lang="zh-CN" altLang="en-US" sz="3200" dirty="0"/>
              <a:t>—智能传感器。</a:t>
            </a:r>
            <a:endParaRPr lang="zh-CN" altLang="en-US" sz="3200" dirty="0"/>
          </a:p>
          <a:p>
            <a:pPr eaLnBrk="1" hangingPunct="1">
              <a:lnSpc>
                <a:spcPct val="90000"/>
              </a:lnSpc>
            </a:pPr>
            <a:r>
              <a:rPr lang="zh-CN" altLang="en-US" sz="3200" dirty="0"/>
              <a:t>智能传感器的出现是传感技术的一次革命，对传感器的发展产生了深远的影响。</a:t>
            </a:r>
            <a:endParaRPr lang="zh-CN" altLang="en-US" sz="3200" dirty="0"/>
          </a:p>
          <a:p>
            <a:pPr eaLnBrk="1" hangingPunct="1">
              <a:lnSpc>
                <a:spcPct val="90000"/>
              </a:lnSpc>
            </a:pPr>
            <a:endParaRPr lang="zh-CN" altLang="en-US" sz="3200"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p:cNvSpPr>
          <p:nvPr>
            <p:ph type="title"/>
          </p:nvPr>
        </p:nvSpPr>
        <p:spPr/>
        <p:txBody>
          <a:bodyPr vert="horz" wrap="square" lIns="91440" tIns="45720" rIns="91440" bIns="45720" anchor="ctr"/>
          <a:p>
            <a:pPr eaLnBrk="1" hangingPunct="1"/>
            <a:r>
              <a:rPr lang="zh-CN" altLang="en-US" dirty="0"/>
              <a:t>（10）智能传感器(续)  </a:t>
            </a:r>
            <a:endParaRPr lang="zh-CN" altLang="en-US" dirty="0"/>
          </a:p>
        </p:txBody>
      </p:sp>
      <p:sp>
        <p:nvSpPr>
          <p:cNvPr id="37891" name="Rectangle 3"/>
          <p:cNvSpPr>
            <a:spLocks noGrp="1"/>
          </p:cNvSpPr>
          <p:nvPr>
            <p:ph idx="1"/>
          </p:nvPr>
        </p:nvSpPr>
        <p:spPr>
          <a:xfrm>
            <a:off x="468313" y="1341438"/>
            <a:ext cx="8229600" cy="4714875"/>
          </a:xfrm>
        </p:spPr>
        <p:txBody>
          <a:bodyPr vert="horz" wrap="square" lIns="91440" tIns="45720" rIns="91440" bIns="45720" anchor="t"/>
          <a:p>
            <a:pPr eaLnBrk="1" hangingPunct="1">
              <a:lnSpc>
                <a:spcPct val="90000"/>
              </a:lnSpc>
            </a:pPr>
            <a:endParaRPr lang="zh-CN" altLang="en-US" dirty="0"/>
          </a:p>
        </p:txBody>
      </p:sp>
      <p:sp>
        <p:nvSpPr>
          <p:cNvPr id="34820" name="Rectangle 26"/>
          <p:cNvSpPr txBox="1">
            <a:spLocks noGrp="1" noChangeArrowheads="1"/>
          </p:cNvSpPr>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200" dirty="0">
                <a:effectLst>
                  <a:outerShdw blurRad="38100" dist="38100" dir="2700000">
                    <a:srgbClr val="FFFFFF"/>
                  </a:outerShdw>
                </a:effectLst>
                <a:ea typeface="宋体" panose="02010600030101010101" pitchFamily="2" charset="-122"/>
              </a:rPr>
            </a:fld>
            <a:endParaRPr lang="en-US" altLang="zh-CN" sz="1200" dirty="0">
              <a:effectLst>
                <a:outerShdw blurRad="38100" dist="38100" dir="2700000">
                  <a:srgbClr val="FFFFFF"/>
                </a:outerShdw>
              </a:effectLst>
              <a:ea typeface="宋体" panose="02010600030101010101" pitchFamily="2" charset="-122"/>
            </a:endParaRPr>
          </a:p>
        </p:txBody>
      </p:sp>
      <p:pic>
        <p:nvPicPr>
          <p:cNvPr id="37893" name="Picture 5" descr="图片1"/>
          <p:cNvPicPr>
            <a:picLocks noChangeAspect="1"/>
          </p:cNvPicPr>
          <p:nvPr/>
        </p:nvPicPr>
        <p:blipFill>
          <a:blip r:embed="rId1"/>
          <a:stretch>
            <a:fillRect/>
          </a:stretch>
        </p:blipFill>
        <p:spPr>
          <a:xfrm>
            <a:off x="539750" y="1196975"/>
            <a:ext cx="5224463" cy="2590800"/>
          </a:xfrm>
          <a:prstGeom prst="rect">
            <a:avLst/>
          </a:prstGeom>
          <a:noFill/>
          <a:ln w="9525">
            <a:noFill/>
          </a:ln>
        </p:spPr>
      </p:pic>
      <p:pic>
        <p:nvPicPr>
          <p:cNvPr id="37894" name="Picture 6" descr="图片2"/>
          <p:cNvPicPr>
            <a:picLocks noChangeAspect="1"/>
          </p:cNvPicPr>
          <p:nvPr/>
        </p:nvPicPr>
        <p:blipFill>
          <a:blip r:embed="rId2"/>
          <a:stretch>
            <a:fillRect/>
          </a:stretch>
        </p:blipFill>
        <p:spPr>
          <a:xfrm>
            <a:off x="5940425" y="1341438"/>
            <a:ext cx="2822575" cy="2447925"/>
          </a:xfrm>
          <a:prstGeom prst="rect">
            <a:avLst/>
          </a:prstGeom>
          <a:noFill/>
          <a:ln w="9525">
            <a:noFill/>
          </a:ln>
        </p:spPr>
      </p:pic>
      <p:pic>
        <p:nvPicPr>
          <p:cNvPr id="37895" name="Picture 7" descr="图片3"/>
          <p:cNvPicPr>
            <a:picLocks noChangeAspect="1"/>
          </p:cNvPicPr>
          <p:nvPr/>
        </p:nvPicPr>
        <p:blipFill>
          <a:blip r:embed="rId3"/>
          <a:stretch>
            <a:fillRect/>
          </a:stretch>
        </p:blipFill>
        <p:spPr>
          <a:xfrm>
            <a:off x="250825" y="4005263"/>
            <a:ext cx="4752975" cy="2609850"/>
          </a:xfrm>
          <a:prstGeom prst="rect">
            <a:avLst/>
          </a:prstGeom>
          <a:noFill/>
          <a:ln w="9525">
            <a:noFill/>
          </a:ln>
        </p:spPr>
      </p:pic>
      <p:pic>
        <p:nvPicPr>
          <p:cNvPr id="37896" name="Picture 8" descr="图片4"/>
          <p:cNvPicPr>
            <a:picLocks noChangeAspect="1"/>
          </p:cNvPicPr>
          <p:nvPr/>
        </p:nvPicPr>
        <p:blipFill>
          <a:blip r:embed="rId4"/>
          <a:stretch>
            <a:fillRect/>
          </a:stretch>
        </p:blipFill>
        <p:spPr>
          <a:xfrm>
            <a:off x="5219700" y="4076700"/>
            <a:ext cx="3687763" cy="2465388"/>
          </a:xfrm>
          <a:prstGeom prst="rect">
            <a:avLst/>
          </a:prstGeom>
          <a:noFill/>
          <a:ln w="9525">
            <a:noFill/>
          </a:ln>
        </p:spPr>
      </p:pic>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p:nvPr>
        </p:nvSpPr>
        <p:spPr/>
        <p:txBody>
          <a:bodyPr vert="horz" wrap="square" lIns="91440" tIns="45720" rIns="91440" bIns="45720" anchor="ctr"/>
          <a:p>
            <a:pPr eaLnBrk="1" hangingPunct="1"/>
            <a:r>
              <a:rPr lang="zh-CN" altLang="en-US" dirty="0"/>
              <a:t>2.2 </a:t>
            </a:r>
            <a:r>
              <a:rPr lang="zh-CN" altLang="en-US" dirty="0">
                <a:solidFill>
                  <a:srgbClr val="FF0000"/>
                </a:solidFill>
              </a:rPr>
              <a:t>自动识别</a:t>
            </a:r>
            <a:r>
              <a:rPr lang="zh-CN" altLang="en-US" dirty="0"/>
              <a:t>技术</a:t>
            </a:r>
            <a:endParaRPr lang="zh-CN" altLang="en-US" dirty="0"/>
          </a:p>
        </p:txBody>
      </p:sp>
      <p:sp>
        <p:nvSpPr>
          <p:cNvPr id="35843" name="Rectangle 3"/>
          <p:cNvSpPr>
            <a:spLocks noGrp="1"/>
          </p:cNvSpPr>
          <p:nvPr>
            <p:ph idx="1"/>
          </p:nvPr>
        </p:nvSpPr>
        <p:spPr/>
        <p:txBody>
          <a:bodyPr vert="horz" wrap="square" lIns="91440" tIns="45720" rIns="91440" bIns="45720" anchor="t"/>
          <a:p>
            <a:pPr eaLnBrk="1" hangingPunct="1"/>
            <a:r>
              <a:rPr lang="zh-CN" altLang="en-US" dirty="0"/>
              <a:t>自动识别技术之前，以往是怎么操作的？</a:t>
            </a:r>
            <a:endParaRPr lang="zh-CN" altLang="en-US" dirty="0"/>
          </a:p>
          <a:p>
            <a:pPr lvl="1" eaLnBrk="1" hangingPunct="1"/>
            <a:r>
              <a:rPr lang="zh-CN" altLang="en-US" dirty="0"/>
              <a:t>门口的保安，手工登记车牌照和出入时间</a:t>
            </a:r>
            <a:endParaRPr lang="zh-CN" altLang="en-US" dirty="0"/>
          </a:p>
          <a:p>
            <a:pPr lvl="1" eaLnBrk="1" hangingPunct="1"/>
            <a:r>
              <a:rPr lang="zh-CN" altLang="en-US" dirty="0"/>
              <a:t>信息的手工录入</a:t>
            </a:r>
            <a:endParaRPr lang="zh-CN" altLang="en-US"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5843">
                                            <p:txEl>
                                              <p:charRg st="0" end="19"/>
                                            </p:txEl>
                                          </p:spTgt>
                                        </p:tgtEl>
                                        <p:attrNameLst>
                                          <p:attrName>style.visibility</p:attrName>
                                        </p:attrNameLst>
                                      </p:cBhvr>
                                      <p:to>
                                        <p:strVal val="visible"/>
                                      </p:to>
                                    </p:set>
                                    <p:animEffect transition="in" filter="diamond(in)">
                                      <p:cBhvr>
                                        <p:cTn id="7" dur="2000"/>
                                        <p:tgtEl>
                                          <p:spTgt spid="35843">
                                            <p:txEl>
                                              <p:charRg st="0" end="19"/>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35843">
                                            <p:txEl>
                                              <p:charRg st="19" end="38"/>
                                            </p:txEl>
                                          </p:spTgt>
                                        </p:tgtEl>
                                        <p:attrNameLst>
                                          <p:attrName>style.visibility</p:attrName>
                                        </p:attrNameLst>
                                      </p:cBhvr>
                                      <p:to>
                                        <p:strVal val="visible"/>
                                      </p:to>
                                    </p:set>
                                    <p:animEffect transition="in" filter="diamond(in)">
                                      <p:cBhvr>
                                        <p:cTn id="10" dur="2000"/>
                                        <p:tgtEl>
                                          <p:spTgt spid="35843">
                                            <p:txEl>
                                              <p:charRg st="19" end="38"/>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35843">
                                            <p:txEl>
                                              <p:charRg st="38" end="46"/>
                                            </p:txEl>
                                          </p:spTgt>
                                        </p:tgtEl>
                                        <p:attrNameLst>
                                          <p:attrName>style.visibility</p:attrName>
                                        </p:attrNameLst>
                                      </p:cBhvr>
                                      <p:to>
                                        <p:strVal val="visible"/>
                                      </p:to>
                                    </p:set>
                                    <p:animEffect transition="in" filter="diamond(in)">
                                      <p:cBhvr>
                                        <p:cTn id="13" dur="2000"/>
                                        <p:tgtEl>
                                          <p:spTgt spid="35843">
                                            <p:txEl>
                                              <p:charRg st="38" end="4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title"/>
          </p:nvPr>
        </p:nvSpPr>
        <p:spPr/>
        <p:txBody>
          <a:bodyPr vert="horz" wrap="square" lIns="91440" tIns="45720" rIns="91440" bIns="45720" anchor="ctr"/>
          <a:p>
            <a:pPr eaLnBrk="1" hangingPunct="1"/>
            <a:r>
              <a:rPr lang="zh-CN" altLang="en-US" dirty="0"/>
              <a:t>商场或超市购物场景</a:t>
            </a:r>
            <a:endParaRPr lang="zh-CN" altLang="en-US" dirty="0"/>
          </a:p>
        </p:txBody>
      </p:sp>
      <p:sp>
        <p:nvSpPr>
          <p:cNvPr id="39939" name="Rectangle 3"/>
          <p:cNvSpPr>
            <a:spLocks noGrp="1"/>
          </p:cNvSpPr>
          <p:nvPr>
            <p:ph idx="1"/>
          </p:nvPr>
        </p:nvSpPr>
        <p:spPr/>
        <p:txBody>
          <a:bodyPr vert="horz" wrap="square" lIns="91440" tIns="45720" rIns="91440" bIns="45720" anchor="t"/>
          <a:p>
            <a:pPr eaLnBrk="1" hangingPunct="1">
              <a:lnSpc>
                <a:spcPct val="90000"/>
              </a:lnSpc>
            </a:pPr>
            <a:r>
              <a:rPr lang="zh-CN" altLang="zh-CN" dirty="0"/>
              <a:t>商场的</a:t>
            </a:r>
            <a:r>
              <a:rPr lang="zh-CN" altLang="zh-CN" b="1" dirty="0">
                <a:solidFill>
                  <a:srgbClr val="FF0000"/>
                </a:solidFill>
              </a:rPr>
              <a:t>条形码扫描系统</a:t>
            </a:r>
            <a:r>
              <a:rPr lang="zh-CN" altLang="zh-CN" dirty="0"/>
              <a:t>就是一种典型的自动识别技术。售货员通过扫描仪扫描商品的条码，</a:t>
            </a:r>
            <a:r>
              <a:rPr lang="zh-CN" altLang="zh-CN" b="1" dirty="0">
                <a:solidFill>
                  <a:srgbClr val="FF0000"/>
                </a:solidFill>
              </a:rPr>
              <a:t>获取商品的名称、价格，输入数量，后台P0S系统即可计算出该批商品的价格</a:t>
            </a:r>
            <a:r>
              <a:rPr lang="zh-CN" altLang="zh-CN" dirty="0"/>
              <a:t>，从而完成顾客的结算。当然，顾客也可以采用银行卡支付的形式进行支付，银行卡支付过程本身也是自动识别技术的一种应用形式。</a:t>
            </a:r>
            <a:endParaRPr lang="zh-CN" altLang="zh-CN"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type="title"/>
          </p:nvPr>
        </p:nvSpPr>
        <p:spPr/>
        <p:txBody>
          <a:bodyPr vert="horz" wrap="square" lIns="91440" tIns="45720" rIns="91440" bIns="45720" anchor="ctr"/>
          <a:p>
            <a:pPr eaLnBrk="1" hangingPunct="1"/>
            <a:r>
              <a:rPr lang="zh-CN" altLang="en-US" dirty="0"/>
              <a:t>2.2.1 自动识别技术概述 </a:t>
            </a:r>
            <a:r>
              <a:rPr lang="zh-CN" altLang="en-US" b="1" dirty="0">
                <a:solidFill>
                  <a:srgbClr val="FF0000"/>
                </a:solidFill>
              </a:rPr>
              <a:t> </a:t>
            </a:r>
            <a:endParaRPr lang="zh-CN" altLang="en-US" b="1" dirty="0">
              <a:solidFill>
                <a:srgbClr val="FF0000"/>
              </a:solidFill>
            </a:endParaRPr>
          </a:p>
        </p:txBody>
      </p:sp>
      <p:sp>
        <p:nvSpPr>
          <p:cNvPr id="40963" name="Rectangle 3"/>
          <p:cNvSpPr>
            <a:spLocks noGrp="1"/>
          </p:cNvSpPr>
          <p:nvPr>
            <p:ph idx="1"/>
          </p:nvPr>
        </p:nvSpPr>
        <p:spPr/>
        <p:txBody>
          <a:bodyPr vert="horz" wrap="square" lIns="91440" tIns="45720" rIns="91440" bIns="45720" anchor="t"/>
          <a:p>
            <a:pPr eaLnBrk="1" hangingPunct="1"/>
            <a:r>
              <a:rPr lang="zh-CN" altLang="zh-CN" b="1" dirty="0">
                <a:solidFill>
                  <a:srgbClr val="FF0000"/>
                </a:solidFill>
              </a:rPr>
              <a:t>自动识别技术</a:t>
            </a:r>
            <a:r>
              <a:rPr lang="zh-CN" altLang="zh-CN" dirty="0"/>
              <a:t>就是应用一定的识别装置，通过被识别物品和识别装置之间的接近活动，自动地获取被识别物品的相关信息，并</a:t>
            </a:r>
            <a:r>
              <a:rPr lang="zh-CN" altLang="zh-CN" dirty="0">
                <a:solidFill>
                  <a:srgbClr val="FF0000"/>
                </a:solidFill>
              </a:rPr>
              <a:t>提供给后台的计算机处理系统来完成相关后续处理</a:t>
            </a:r>
            <a:r>
              <a:rPr lang="zh-CN" altLang="zh-CN" dirty="0"/>
              <a:t>的一种技术。</a:t>
            </a:r>
            <a:endParaRPr lang="zh-CN" altLang="zh-CN"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type="title"/>
          </p:nvPr>
        </p:nvSpPr>
        <p:spPr/>
        <p:txBody>
          <a:bodyPr vert="horz" wrap="square" lIns="91440" tIns="45720" rIns="91440" bIns="45720" anchor="ctr"/>
          <a:p>
            <a:pPr eaLnBrk="1" hangingPunct="1"/>
            <a:r>
              <a:rPr lang="zh-CN" altLang="en-US" dirty="0"/>
              <a:t>自动识别</a:t>
            </a:r>
            <a:endParaRPr lang="zh-CN" altLang="en-US" b="1" dirty="0">
              <a:solidFill>
                <a:srgbClr val="FF0000"/>
              </a:solidFill>
            </a:endParaRPr>
          </a:p>
        </p:txBody>
      </p:sp>
      <p:sp>
        <p:nvSpPr>
          <p:cNvPr id="41987" name="Rectangle 3"/>
          <p:cNvSpPr>
            <a:spLocks noGrp="1"/>
          </p:cNvSpPr>
          <p:nvPr>
            <p:ph idx="1"/>
          </p:nvPr>
        </p:nvSpPr>
        <p:spPr/>
        <p:txBody>
          <a:bodyPr vert="horz" wrap="square" lIns="91440" tIns="45720" rIns="91440" bIns="45720" anchor="t"/>
          <a:p>
            <a:pPr eaLnBrk="1" hangingPunct="1"/>
            <a:endParaRPr lang="zh-CN" altLang="zh-CN" dirty="0"/>
          </a:p>
        </p:txBody>
      </p:sp>
      <p:pic>
        <p:nvPicPr>
          <p:cNvPr id="41988" name="Picture 4" descr="图片7"/>
          <p:cNvPicPr>
            <a:picLocks noChangeAspect="1"/>
          </p:cNvPicPr>
          <p:nvPr/>
        </p:nvPicPr>
        <p:blipFill>
          <a:blip r:embed="rId1"/>
          <a:stretch>
            <a:fillRect/>
          </a:stretch>
        </p:blipFill>
        <p:spPr>
          <a:xfrm>
            <a:off x="222250" y="1341438"/>
            <a:ext cx="8728075" cy="5472112"/>
          </a:xfrm>
          <a:prstGeom prst="rect">
            <a:avLst/>
          </a:prstGeom>
          <a:noFill/>
          <a:ln w="9525">
            <a:noFill/>
          </a:ln>
        </p:spPr>
      </p:pic>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type="title"/>
          </p:nvPr>
        </p:nvSpPr>
        <p:spPr/>
        <p:txBody>
          <a:bodyPr vert="horz" wrap="square" lIns="91440" tIns="45720" rIns="91440" bIns="45720" anchor="ctr"/>
          <a:p>
            <a:pPr eaLnBrk="1" hangingPunct="1"/>
            <a:r>
              <a:rPr lang="zh-CN" altLang="en-US" dirty="0"/>
              <a:t>自动识别技术说明(1)</a:t>
            </a:r>
            <a:endParaRPr lang="zh-CN" altLang="en-US" dirty="0"/>
          </a:p>
        </p:txBody>
      </p:sp>
      <p:sp>
        <p:nvSpPr>
          <p:cNvPr id="43011" name="Rectangle 3"/>
          <p:cNvSpPr>
            <a:spLocks noGrp="1"/>
          </p:cNvSpPr>
          <p:nvPr>
            <p:ph idx="1"/>
          </p:nvPr>
        </p:nvSpPr>
        <p:spPr/>
        <p:txBody>
          <a:bodyPr vert="horz" wrap="square" lIns="91440" tIns="45720" rIns="91440" bIns="45720" anchor="t"/>
          <a:p>
            <a:pPr eaLnBrk="1" hangingPunct="1">
              <a:lnSpc>
                <a:spcPct val="90000"/>
              </a:lnSpc>
            </a:pPr>
            <a:r>
              <a:rPr lang="zh-CN" altLang="zh-CN" dirty="0"/>
              <a:t>自动识别技术是以计算机技术和通信技术的发展为基础的</a:t>
            </a:r>
            <a:r>
              <a:rPr lang="zh-CN" altLang="zh-CN" b="1" dirty="0">
                <a:solidFill>
                  <a:srgbClr val="0000FF"/>
                </a:solidFill>
              </a:rPr>
              <a:t>综合性科学技术</a:t>
            </a:r>
            <a:r>
              <a:rPr lang="zh-CN" altLang="zh-CN" dirty="0"/>
              <a:t>。自动识别技术近几十年来在全球范围内得到了迅猛发展，初步形成了一个包括</a:t>
            </a:r>
            <a:r>
              <a:rPr lang="zh-CN" altLang="zh-CN" b="1" dirty="0">
                <a:solidFill>
                  <a:srgbClr val="0000FF"/>
                </a:solidFill>
              </a:rPr>
              <a:t>条码技术、磁条磁卡技术、IC卡技术、光学字符识别技术、射频技术、声音识别及视觉识别</a:t>
            </a:r>
            <a:r>
              <a:rPr lang="zh-CN" altLang="zh-CN" dirty="0"/>
              <a:t>等集计算机、光、磁、物理、机电、通信技术为一体的高新技术学科。</a:t>
            </a:r>
            <a:endParaRPr lang="zh-CN" altLang="zh-CN"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p:nvPr>
        </p:nvSpPr>
        <p:spPr/>
        <p:txBody>
          <a:bodyPr vert="horz" wrap="square" lIns="91440" tIns="45720" rIns="91440" bIns="45720" anchor="ctr"/>
          <a:p>
            <a:pPr eaLnBrk="1" hangingPunct="1"/>
            <a:r>
              <a:rPr lang="zh-CN" altLang="en-US" dirty="0"/>
              <a:t>自动识别技术说明(2)</a:t>
            </a:r>
            <a:endParaRPr lang="zh-CN" altLang="en-US" dirty="0"/>
          </a:p>
        </p:txBody>
      </p:sp>
      <p:sp>
        <p:nvSpPr>
          <p:cNvPr id="44035" name="Rectangle 3"/>
          <p:cNvSpPr>
            <a:spLocks noGrp="1"/>
          </p:cNvSpPr>
          <p:nvPr>
            <p:ph idx="1"/>
          </p:nvPr>
        </p:nvSpPr>
        <p:spPr/>
        <p:txBody>
          <a:bodyPr vert="horz" wrap="square" lIns="91440" tIns="45720" rIns="91440" bIns="45720" anchor="t"/>
          <a:p>
            <a:pPr eaLnBrk="1" hangingPunct="1"/>
            <a:r>
              <a:rPr lang="zh-CN" altLang="zh-CN" dirty="0"/>
              <a:t>完整的自动识别计算机管理系统包括</a:t>
            </a:r>
            <a:r>
              <a:rPr lang="zh-CN" altLang="zh-CN" b="1" dirty="0">
                <a:solidFill>
                  <a:srgbClr val="0000FF"/>
                </a:solidFill>
              </a:rPr>
              <a:t>自动识别系统、应用程序接口或中间件、应用软件</a:t>
            </a:r>
            <a:r>
              <a:rPr lang="zh-CN" altLang="zh-CN" dirty="0"/>
              <a:t>。</a:t>
            </a:r>
            <a:endParaRPr lang="zh-CN" altLang="zh-CN" dirty="0"/>
          </a:p>
          <a:p>
            <a:pPr eaLnBrk="1" hangingPunct="1"/>
            <a:r>
              <a:rPr lang="zh-CN" altLang="zh-CN" sz="2800" dirty="0"/>
              <a:t>也就是说，自动识别系统完成系统的采集和存储工作，应用系统软件对自动识别系统所采集的数据进行应用处理，而应用程序接口软件则提供自动识别系统和应用系统软件之间的通信接口，将自动识别系统采集的数据信息转换成应用软件系统可以识别和利用的信息，并进行数据传递。</a:t>
            </a:r>
            <a:endParaRPr lang="zh-CN" altLang="zh-CN" sz="2800"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type="title"/>
          </p:nvPr>
        </p:nvSpPr>
        <p:spPr/>
        <p:txBody>
          <a:bodyPr vert="horz" wrap="square" lIns="91440" tIns="45720" rIns="91440" bIns="45720" anchor="ctr"/>
          <a:p>
            <a:pPr eaLnBrk="1" hangingPunct="1"/>
            <a:r>
              <a:rPr lang="zh-CN" altLang="en-US" sz="3600" dirty="0"/>
              <a:t>2.2.2自动识别技术的种类与特征 </a:t>
            </a:r>
            <a:endParaRPr lang="zh-CN" altLang="en-US" sz="3600" b="1" dirty="0">
              <a:solidFill>
                <a:srgbClr val="0000FF"/>
              </a:solidFill>
            </a:endParaRPr>
          </a:p>
        </p:txBody>
      </p:sp>
      <p:sp>
        <p:nvSpPr>
          <p:cNvPr id="45059" name="Rectangle 3"/>
          <p:cNvSpPr>
            <a:spLocks noGrp="1"/>
          </p:cNvSpPr>
          <p:nvPr>
            <p:ph idx="1"/>
          </p:nvPr>
        </p:nvSpPr>
        <p:spPr/>
        <p:txBody>
          <a:bodyPr vert="horz" wrap="square" lIns="91440" tIns="45720" rIns="91440" bIns="45720" anchor="t"/>
          <a:p>
            <a:pPr eaLnBrk="1" hangingPunct="1"/>
            <a:r>
              <a:rPr lang="zh-CN" altLang="zh-CN" dirty="0"/>
              <a:t>自动识别技术根据识别对象的特征可以分为两大类，分别是数据采集技术和特征提取技术。</a:t>
            </a:r>
            <a:endParaRPr lang="zh-CN" altLang="zh-CN" dirty="0"/>
          </a:p>
          <a:p>
            <a:pPr lvl="1" eaLnBrk="1" hangingPunct="1"/>
            <a:r>
              <a:rPr lang="zh-CN" altLang="zh-CN" sz="2900" b="1" dirty="0">
                <a:solidFill>
                  <a:srgbClr val="0000FF"/>
                </a:solidFill>
              </a:rPr>
              <a:t>数据采集技术</a:t>
            </a:r>
            <a:r>
              <a:rPr lang="zh-CN" altLang="zh-CN" sz="2900" dirty="0"/>
              <a:t>的基本特征需要被识别物体具有特定的识别特征载体(如标签等，光学字符识别例外)</a:t>
            </a:r>
            <a:endParaRPr lang="zh-CN" altLang="zh-CN" sz="2900" dirty="0"/>
          </a:p>
          <a:p>
            <a:pPr lvl="1" eaLnBrk="1" hangingPunct="1"/>
            <a:r>
              <a:rPr lang="zh-CN" altLang="zh-CN" b="1" dirty="0">
                <a:solidFill>
                  <a:srgbClr val="0000FF"/>
                </a:solidFill>
              </a:rPr>
              <a:t>特征提取技术</a:t>
            </a:r>
            <a:r>
              <a:rPr lang="zh-CN" altLang="zh-CN" dirty="0"/>
              <a:t>则根据被识别物体本身的行为特征(包括静态的、动态的和属性的特征)来完成数据的自动采集。</a:t>
            </a:r>
            <a:endParaRPr lang="zh-CN" altLang="zh-CN"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p:txBody>
          <a:bodyPr vert="horz" wrap="square" lIns="91440" tIns="45720" rIns="91440" bIns="45720" anchor="ctr"/>
          <a:p>
            <a:pPr eaLnBrk="1" hangingPunct="1"/>
            <a:r>
              <a:rPr lang="zh-CN" altLang="en-US" b="1" dirty="0">
                <a:solidFill>
                  <a:srgbClr val="0000FF"/>
                </a:solidFill>
                <a:sym typeface="Arial" panose="020B0604020202020204" pitchFamily="34" charset="0"/>
              </a:rPr>
              <a:t>2.1 传感器及应用技术 </a:t>
            </a:r>
            <a:r>
              <a:rPr lang="zh-CN" altLang="en-US" b="1" dirty="0">
                <a:solidFill>
                  <a:srgbClr val="FF0000"/>
                </a:solidFill>
                <a:sym typeface="Arial" panose="020B0604020202020204" pitchFamily="34" charset="0"/>
              </a:rPr>
              <a:t>  </a:t>
            </a:r>
            <a:endParaRPr lang="zh-CN" altLang="en-US" b="1" dirty="0">
              <a:solidFill>
                <a:srgbClr val="FF0000"/>
              </a:solidFill>
              <a:sym typeface="Arial" panose="020B0604020202020204" pitchFamily="34" charset="0"/>
            </a:endParaRPr>
          </a:p>
        </p:txBody>
      </p:sp>
      <p:sp>
        <p:nvSpPr>
          <p:cNvPr id="9219" name="Rectangle 3"/>
          <p:cNvSpPr>
            <a:spLocks noGrp="1"/>
          </p:cNvSpPr>
          <p:nvPr>
            <p:ph idx="1"/>
          </p:nvPr>
        </p:nvSpPr>
        <p:spPr/>
        <p:txBody>
          <a:bodyPr vert="horz" wrap="square" lIns="91440" tIns="45720" rIns="91440" bIns="45720" anchor="t"/>
          <a:p>
            <a:pPr eaLnBrk="1" hangingPunct="1"/>
            <a:r>
              <a:rPr lang="zh-CN" altLang="en-US" dirty="0">
                <a:solidFill>
                  <a:srgbClr val="FF0066"/>
                </a:solidFill>
              </a:rPr>
              <a:t>国家标准中</a:t>
            </a:r>
            <a:r>
              <a:rPr lang="zh-CN" altLang="en-US" dirty="0"/>
              <a:t>对传感器定义是？</a:t>
            </a:r>
            <a:endParaRPr lang="zh-CN" altLang="en-US" dirty="0"/>
          </a:p>
          <a:p>
            <a:pPr lvl="1" eaLnBrk="1" hangingPunct="1"/>
            <a:r>
              <a:rPr lang="zh-CN" altLang="en-US" dirty="0"/>
              <a:t>国家标准GB7665-87对传感器下的定义是:“</a:t>
            </a:r>
            <a:r>
              <a:rPr lang="zh-CN" altLang="en-US" b="1" dirty="0">
                <a:solidFill>
                  <a:srgbClr val="FF0000"/>
                </a:solidFill>
              </a:rPr>
              <a:t>能感受规定的被测量</a:t>
            </a:r>
            <a:r>
              <a:rPr lang="zh-CN" altLang="en-US" dirty="0"/>
              <a:t>并按照</a:t>
            </a:r>
            <a:r>
              <a:rPr lang="zh-CN" altLang="en-US" b="1" dirty="0">
                <a:solidFill>
                  <a:srgbClr val="FF0000"/>
                </a:solidFill>
              </a:rPr>
              <a:t>一定的规律</a:t>
            </a:r>
            <a:r>
              <a:rPr lang="zh-CN" altLang="en-US" dirty="0"/>
              <a:t>转换成可用信号的器件或装置,通常由</a:t>
            </a:r>
            <a:r>
              <a:rPr lang="zh-CN" altLang="en-US" dirty="0">
                <a:solidFill>
                  <a:srgbClr val="FF0000"/>
                </a:solidFill>
              </a:rPr>
              <a:t>敏感元件和转换元件</a:t>
            </a:r>
            <a:r>
              <a:rPr lang="zh-CN" altLang="en-US" dirty="0"/>
              <a:t>组成”</a:t>
            </a:r>
            <a:endParaRPr lang="zh-CN" altLang="en-US" dirty="0"/>
          </a:p>
          <a:p>
            <a:pPr eaLnBrk="1" hangingPunct="1"/>
            <a:r>
              <a:rPr lang="zh-CN" altLang="en-US" dirty="0"/>
              <a:t>传感器的概念来自“感觉（sensor）”一词。传感器的</a:t>
            </a:r>
            <a:r>
              <a:rPr lang="zh-CN" altLang="en-US" dirty="0">
                <a:solidFill>
                  <a:srgbClr val="FF0000"/>
                </a:solidFill>
              </a:rPr>
              <a:t>定义：</a:t>
            </a:r>
            <a:endParaRPr lang="zh-CN" altLang="en-US" dirty="0">
              <a:solidFill>
                <a:srgbClr val="FF0000"/>
              </a:solidFill>
            </a:endParaRPr>
          </a:p>
          <a:p>
            <a:pPr lvl="1" eaLnBrk="1" hangingPunct="1"/>
            <a:r>
              <a:rPr lang="zh-CN" altLang="en-US" dirty="0"/>
              <a:t>传感器（Sensor / Transducer）是指能把物理、化学量转变成便于利用和输出的电信号，用于获取被测信息，完成信号的检测和转换的器件。</a:t>
            </a:r>
            <a:endParaRPr lang="zh-CN" altLang="en-US" dirty="0"/>
          </a:p>
          <a:p>
            <a:pPr eaLnBrk="1" hangingPunct="1"/>
            <a:endParaRPr lang="zh-CN" altLang="en-US" dirty="0"/>
          </a:p>
          <a:p>
            <a:pPr eaLnBrk="1" hangingPunct="1"/>
            <a:endParaRPr lang="zh-CN" altLang="en-US"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type="title"/>
          </p:nvPr>
        </p:nvSpPr>
        <p:spPr/>
        <p:txBody>
          <a:bodyPr vert="horz" wrap="square" lIns="91440" tIns="45720" rIns="91440" bIns="45720" anchor="ctr"/>
          <a:p>
            <a:pPr eaLnBrk="1" hangingPunct="1"/>
            <a:r>
              <a:rPr lang="zh-CN" altLang="en-US" dirty="0"/>
              <a:t>1、条形码技术</a:t>
            </a:r>
            <a:endParaRPr lang="zh-CN" altLang="en-US" dirty="0"/>
          </a:p>
        </p:txBody>
      </p:sp>
      <p:sp>
        <p:nvSpPr>
          <p:cNvPr id="46083" name="Rectangle 3"/>
          <p:cNvSpPr>
            <a:spLocks noGrp="1"/>
          </p:cNvSpPr>
          <p:nvPr>
            <p:ph idx="1"/>
          </p:nvPr>
        </p:nvSpPr>
        <p:spPr/>
        <p:txBody>
          <a:bodyPr vert="horz" wrap="square" lIns="91440" tIns="45720" rIns="91440" bIns="45720" anchor="t"/>
          <a:p>
            <a:pPr eaLnBrk="1" hangingPunct="1"/>
            <a:r>
              <a:rPr lang="zh-CN" altLang="en-US" dirty="0"/>
              <a:t>(1)一维条形码  </a:t>
            </a:r>
            <a:endParaRPr lang="zh-CN" altLang="en-US" dirty="0"/>
          </a:p>
          <a:p>
            <a:pPr eaLnBrk="1" hangingPunct="1"/>
            <a:r>
              <a:rPr lang="zh-CN" altLang="en-US" dirty="0"/>
              <a:t>(2)二维条形码 </a:t>
            </a:r>
            <a:endParaRPr lang="zh-CN" altLang="en-US"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pic>
        <p:nvPicPr>
          <p:cNvPr id="3" name="图片 2"/>
          <p:cNvPicPr>
            <a:picLocks noChangeAspect="1"/>
          </p:cNvPicPr>
          <p:nvPr/>
        </p:nvPicPr>
        <p:blipFill>
          <a:blip r:embed="rId1"/>
          <a:stretch>
            <a:fillRect/>
          </a:stretch>
        </p:blipFill>
        <p:spPr>
          <a:xfrm>
            <a:off x="677545" y="3027680"/>
            <a:ext cx="7789545" cy="257746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p:cNvSpPr>
          <p:nvPr>
            <p:ph type="title"/>
          </p:nvPr>
        </p:nvSpPr>
        <p:spPr/>
        <p:txBody>
          <a:bodyPr vert="horz" wrap="square" lIns="91440" tIns="45720" rIns="91440" bIns="45720" anchor="ctr"/>
          <a:p>
            <a:pPr eaLnBrk="1" hangingPunct="1"/>
            <a:r>
              <a:rPr lang="zh-CN" altLang="en-US" dirty="0"/>
              <a:t>条码分类</a:t>
            </a:r>
            <a:endParaRPr lang="zh-CN" altLang="en-US" dirty="0"/>
          </a:p>
        </p:txBody>
      </p:sp>
      <p:sp>
        <p:nvSpPr>
          <p:cNvPr id="47107" name="Rectangle 3"/>
          <p:cNvSpPr>
            <a:spLocks noGrp="1"/>
          </p:cNvSpPr>
          <p:nvPr>
            <p:ph idx="1"/>
          </p:nvPr>
        </p:nvSpPr>
        <p:spPr/>
        <p:txBody>
          <a:bodyPr vert="horz" wrap="square" lIns="91440" tIns="45720" rIns="91440" bIns="45720" anchor="t"/>
          <a:p>
            <a:pPr eaLnBrk="1" hangingPunct="1">
              <a:lnSpc>
                <a:spcPct val="80000"/>
              </a:lnSpc>
            </a:pPr>
            <a:r>
              <a:rPr lang="zh-CN" altLang="zh-CN" dirty="0"/>
              <a:t>条码可分为一维条码和二维条码。</a:t>
            </a:r>
            <a:endParaRPr lang="zh-CN" altLang="zh-CN" dirty="0"/>
          </a:p>
          <a:p>
            <a:pPr eaLnBrk="1" hangingPunct="1">
              <a:lnSpc>
                <a:spcPct val="80000"/>
              </a:lnSpc>
            </a:pPr>
            <a:r>
              <a:rPr lang="zh-CN" altLang="zh-CN" dirty="0"/>
              <a:t>一维条码按照应用可分为商品条码和物流条码。商品条码包括EAN码和UPC码，物流条码包括128码、ITF码、39码、库德巴码等。 </a:t>
            </a:r>
            <a:endParaRPr lang="zh-CN" altLang="zh-CN" dirty="0"/>
          </a:p>
          <a:p>
            <a:pPr eaLnBrk="1" hangingPunct="1">
              <a:lnSpc>
                <a:spcPct val="80000"/>
              </a:lnSpc>
            </a:pPr>
            <a:r>
              <a:rPr lang="zh-CN" altLang="zh-CN" dirty="0"/>
              <a:t> 二维条码根据构成原理、结构形状的差异，可分为行排式二维条码(2D stacked bar code)和矩阵式二维条码(2D matrix bar code)。</a:t>
            </a:r>
            <a:endParaRPr lang="zh-CN" altLang="zh-CN"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title"/>
          </p:nvPr>
        </p:nvSpPr>
        <p:spPr/>
        <p:txBody>
          <a:bodyPr vert="horz" wrap="square" lIns="91440" tIns="45720" rIns="91440" bIns="45720" anchor="ctr"/>
          <a:p>
            <a:pPr eaLnBrk="1" hangingPunct="1"/>
            <a:r>
              <a:rPr lang="zh-CN" altLang="en-US" dirty="0"/>
              <a:t>两种条码的对比</a:t>
            </a:r>
            <a:endParaRPr lang="zh-CN" altLang="en-US" dirty="0"/>
          </a:p>
        </p:txBody>
      </p:sp>
      <p:graphicFrame>
        <p:nvGraphicFramePr>
          <p:cNvPr id="45059" name="Group 3"/>
          <p:cNvGraphicFramePr>
            <a:graphicFrameLocks noGrp="1"/>
          </p:cNvGraphicFramePr>
          <p:nvPr>
            <p:ph type="tbl" idx="1"/>
          </p:nvPr>
        </p:nvGraphicFramePr>
        <p:xfrm>
          <a:off x="457200" y="1412875"/>
          <a:ext cx="8229600" cy="4714875"/>
        </p:xfrm>
        <a:graphic>
          <a:graphicData uri="http://schemas.openxmlformats.org/drawingml/2006/table">
            <a:tbl>
              <a:tblPr/>
              <a:tblGrid>
                <a:gridCol w="2286000"/>
                <a:gridCol w="3089275"/>
                <a:gridCol w="2854325"/>
              </a:tblGrid>
              <a:tr h="825500">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一维条形码</a:t>
                      </a:r>
                      <a:endParaRPr kumimoji="0" lang="zh-CN" altLang="en-US" sz="1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二维条形码</a:t>
                      </a:r>
                      <a:endParaRPr kumimoji="0" lang="zh-CN" altLang="en-US" sz="1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rgbClr val="000000"/>
                      </a:solidFill>
                      <a:prstDash val="solid"/>
                      <a:bevel/>
                      <a:headEnd type="none" w="med" len="med"/>
                      <a:tailEnd type="none" w="med" len="med"/>
                    </a:lnL>
                    <a:lnR w="9525"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r>
              <a:tr h="366713">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资料密度与容量</a:t>
                      </a:r>
                      <a:endParaRPr kumimoji="0" lang="zh-CN" altLang="en-US" sz="1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anchor="ctr" horzOverflow="overflow">
                    <a:lnL w="9525"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密度低，容量小</a:t>
                      </a:r>
                      <a:endParaRPr kumimoji="0" lang="zh-CN" altLang="en-US" sz="1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密度高，容量大</a:t>
                      </a:r>
                      <a:endParaRPr kumimoji="0" lang="zh-CN" altLang="en-US" sz="1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rgbClr val="000000"/>
                      </a:solidFill>
                      <a:prstDash val="solid"/>
                      <a:bevel/>
                      <a:headEnd type="none" w="med" len="med"/>
                      <a:tailEnd type="none" w="med" len="med"/>
                    </a:lnL>
                    <a:lnR w="9525"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r>
              <a:tr h="798513">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错误侦测及自我纠正能力</a:t>
                      </a:r>
                      <a:endParaRPr kumimoji="0" lang="zh-CN" altLang="en-US" sz="1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anchor="ctr" horzOverflow="overflow">
                    <a:lnL w="9525"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marL="828675" indent="-285750">
                        <a:spcBef>
                          <a:spcPct val="20000"/>
                        </a:spcBef>
                        <a:defRPr sz="2400">
                          <a:solidFill>
                            <a:schemeClr val="tx1"/>
                          </a:solidFill>
                          <a:latin typeface="Arial" panose="020B0604020202020204" pitchFamily="34" charset="0"/>
                          <a:ea typeface="黑体" panose="02010609060101010101" pitchFamily="49" charset="-122"/>
                        </a:defRPr>
                      </a:lvl2pPr>
                      <a:lvl3pPr marL="1236980" indent="-228600">
                        <a:spcBef>
                          <a:spcPct val="20000"/>
                        </a:spcBef>
                        <a:defRPr sz="1600">
                          <a:solidFill>
                            <a:schemeClr val="tx1"/>
                          </a:solidFill>
                          <a:latin typeface="Arial" panose="020B0604020202020204" pitchFamily="34" charset="0"/>
                          <a:ea typeface="黑体" panose="02010609060101010101" pitchFamily="49" charset="-122"/>
                        </a:defRPr>
                      </a:lvl3pPr>
                      <a:lvl4pPr marL="1644650" indent="-228600">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可以进行错误侦测，但没有错误纠正能力</a:t>
                      </a:r>
                      <a:endParaRPr kumimoji="0" lang="zh-CN" altLang="en-US" sz="1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有错误检验及错误纠正能力，并可根据实际应用设置不同的安全等级</a:t>
                      </a:r>
                      <a:endParaRPr kumimoji="0" lang="zh-CN" altLang="en-US" sz="1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rgbClr val="000000"/>
                      </a:solidFill>
                      <a:prstDash val="solid"/>
                      <a:bevel/>
                      <a:headEnd type="none" w="med" len="med"/>
                      <a:tailEnd type="none" w="med" len="med"/>
                    </a:lnL>
                    <a:lnR w="9525"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r>
              <a:tr h="798513">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垂直方向的资料</a:t>
                      </a:r>
                      <a:endParaRPr kumimoji="0" lang="zh-CN" altLang="en-US" sz="1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anchor="ctr" horzOverflow="overflow">
                    <a:lnL w="9525"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不储存资料，垂直方向的高度是为了识读方便，并弥补印刷缺陷或局部损坏</a:t>
                      </a:r>
                      <a:endParaRPr kumimoji="0" lang="zh-CN" altLang="en-US" sz="1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携带资料，可以纠正印刷缺陷或局部损坏等，并能恢复资料</a:t>
                      </a:r>
                      <a:endParaRPr kumimoji="0" lang="zh-CN" altLang="en-US" sz="1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bevel/>
                      <a:headEnd type="none" w="med" len="med"/>
                      <a:tailEnd type="none" w="med" len="med"/>
                    </a:lnL>
                    <a:lnR w="9525"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r>
              <a:tr h="365125">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主要用途</a:t>
                      </a:r>
                      <a:endParaRPr kumimoji="0" lang="zh-CN" altLang="en-US" sz="1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anchor="ctr" horzOverflow="overflow">
                    <a:lnL w="9525"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主要用于对物品的标识</a:t>
                      </a:r>
                      <a:endParaRPr kumimoji="0" lang="zh-CN" altLang="en-US" sz="1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用于对物品的描述</a:t>
                      </a:r>
                      <a:endParaRPr kumimoji="0" lang="zh-CN" altLang="en-US" sz="1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bevel/>
                      <a:headEnd type="none" w="med" len="med"/>
                      <a:tailEnd type="none" w="med" len="med"/>
                    </a:lnL>
                    <a:lnR w="9525"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r>
              <a:tr h="579438">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资料库与网络依赖性</a:t>
                      </a:r>
                      <a:endParaRPr kumimoji="0" lang="zh-CN" altLang="en-US" sz="1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anchor="ctr" horzOverflow="overflow">
                    <a:lnL w="9525"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多数场合需依赖资料库及通讯网络</a:t>
                      </a:r>
                      <a:endParaRPr kumimoji="0" lang="zh-CN" altLang="en-US" sz="1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可不依赖资料库及通讯网络而单独使用</a:t>
                      </a:r>
                      <a:endParaRPr kumimoji="0" lang="zh-CN" altLang="en-US" sz="1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bevel/>
                      <a:headEnd type="none" w="med" len="med"/>
                      <a:tailEnd type="none" w="med" len="med"/>
                    </a:lnL>
                    <a:lnR w="9525"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r>
              <a:tr h="981075">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识读设备</a:t>
                      </a:r>
                      <a:endParaRPr kumimoji="0" lang="zh-CN" altLang="en-US" sz="1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anchor="ctr" horzOverflow="overflow">
                    <a:lnL w="9525"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可用线型扫描器识读，如光笔、线型</a:t>
                      </a:r>
                      <a:r>
                        <a:rPr kumimoji="0" lang="en-US" altLang="zh-CN" sz="1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CCD</a:t>
                      </a:r>
                      <a:r>
                        <a:rPr kumimoji="0" lang="zh-CN" altLang="en-US" sz="1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等</a:t>
                      </a:r>
                      <a:endParaRPr kumimoji="0" lang="zh-CN" altLang="en-US" sz="1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对于堆叠式可用线型扫描器，或图像扫描仪识读，对于矩阵式则只能用图像扫描仪识读</a:t>
                      </a:r>
                      <a:endParaRPr kumimoji="0" lang="zh-CN" altLang="en-US" sz="1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bevel/>
                      <a:headEnd type="none" w="med" len="med"/>
                      <a:tailEnd type="none" w="med" len="med"/>
                    </a:lnL>
                    <a:lnR w="9525"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type="title"/>
          </p:nvPr>
        </p:nvSpPr>
        <p:spPr/>
        <p:txBody>
          <a:bodyPr vert="horz" wrap="square" lIns="91440" tIns="45720" rIns="91440" bIns="45720" anchor="ctr"/>
          <a:p>
            <a:pPr eaLnBrk="1" hangingPunct="1"/>
            <a:r>
              <a:rPr lang="zh-CN" altLang="en-US" dirty="0"/>
              <a:t>2、光学识别符  </a:t>
            </a:r>
            <a:endParaRPr lang="zh-CN" altLang="en-US" b="1" dirty="0">
              <a:solidFill>
                <a:srgbClr val="FF3300"/>
              </a:solidFill>
            </a:endParaRPr>
          </a:p>
        </p:txBody>
      </p:sp>
      <p:sp>
        <p:nvSpPr>
          <p:cNvPr id="49155" name="Rectangle 3"/>
          <p:cNvSpPr>
            <a:spLocks noGrp="1"/>
          </p:cNvSpPr>
          <p:nvPr>
            <p:ph idx="1"/>
          </p:nvPr>
        </p:nvSpPr>
        <p:spPr/>
        <p:txBody>
          <a:bodyPr vert="horz" wrap="square" lIns="91440" tIns="45720" rIns="91440" bIns="45720" anchor="t"/>
          <a:p>
            <a:pPr eaLnBrk="1" hangingPunct="1">
              <a:lnSpc>
                <a:spcPct val="90000"/>
              </a:lnSpc>
            </a:pPr>
            <a:r>
              <a:rPr lang="zh-CN" altLang="zh-CN" dirty="0"/>
              <a:t>光学字符识别(OCR)技术已有30多年的历史，   OCR的三个重要的应用领域是：办公室自动化中的文本输入、邮件自动处理、与自动获取文本过程相关的其他领域。这些领域包括：零售价格识读，订单数据输入，单证、支票和文件识读，微电路及小件产品上状态特征识读等。</a:t>
            </a:r>
            <a:endParaRPr lang="zh-CN" altLang="zh-CN" dirty="0"/>
          </a:p>
          <a:p>
            <a:pPr eaLnBrk="1" hangingPunct="1">
              <a:lnSpc>
                <a:spcPct val="90000"/>
              </a:lnSpc>
            </a:pPr>
            <a:r>
              <a:rPr lang="zh-CN" altLang="zh-CN" dirty="0"/>
              <a:t>OCR的优点是人眼可识读、可扫描；但输入速度和可靠性不及条码，其数据格式有限，通常要用接触式扫描器。</a:t>
            </a:r>
            <a:endParaRPr lang="zh-CN" altLang="zh-CN"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p:cNvSpPr>
          <p:nvPr>
            <p:ph type="title"/>
          </p:nvPr>
        </p:nvSpPr>
        <p:spPr/>
        <p:txBody>
          <a:bodyPr vert="horz" wrap="square" lIns="91440" tIns="45720" rIns="91440" bIns="45720" anchor="ctr"/>
          <a:p>
            <a:pPr eaLnBrk="1" hangingPunct="1"/>
            <a:r>
              <a:rPr lang="zh-CN" altLang="en-US" dirty="0"/>
              <a:t>3、IC卡识别技术</a:t>
            </a:r>
            <a:endParaRPr lang="zh-CN" altLang="en-US" dirty="0"/>
          </a:p>
        </p:txBody>
      </p:sp>
      <p:sp>
        <p:nvSpPr>
          <p:cNvPr id="50179" name="Rectangle 3"/>
          <p:cNvSpPr>
            <a:spLocks noGrp="1"/>
          </p:cNvSpPr>
          <p:nvPr>
            <p:ph idx="1"/>
          </p:nvPr>
        </p:nvSpPr>
        <p:spPr/>
        <p:txBody>
          <a:bodyPr vert="horz" wrap="square" lIns="91440" tIns="45720" rIns="91440" bIns="45720" anchor="t"/>
          <a:p>
            <a:pPr eaLnBrk="1" hangingPunct="1"/>
            <a:r>
              <a:rPr lang="zh-CN" altLang="zh-CN" dirty="0">
                <a:solidFill>
                  <a:srgbClr val="FF0000"/>
                </a:solidFill>
              </a:rPr>
              <a:t>IC卡(Integrated Card)</a:t>
            </a:r>
            <a:r>
              <a:rPr lang="zh-CN" altLang="zh-CN" dirty="0"/>
              <a:t>是1970年由法国人Roland Moreno发明的，他第一次将可编程设置的IC芯片放于卡片中，使卡片具有更多的功能。</a:t>
            </a:r>
            <a:endParaRPr lang="zh-CN" altLang="zh-CN" dirty="0"/>
          </a:p>
          <a:p>
            <a:pPr eaLnBrk="1" hangingPunct="1"/>
            <a:r>
              <a:rPr lang="zh-CN" altLang="zh-CN" sz="4000" b="1" dirty="0">
                <a:solidFill>
                  <a:srgbClr val="FF0000"/>
                </a:solidFill>
              </a:rPr>
              <a:t>IC卡分为接触式IC卡和非接触IC卡（无线射频识别技术RFID）</a:t>
            </a:r>
            <a:r>
              <a:rPr lang="zh-CN" altLang="zh-CN" dirty="0"/>
              <a:t>。</a:t>
            </a:r>
            <a:endParaRPr lang="zh-CN" altLang="zh-CN" dirty="0"/>
          </a:p>
          <a:p>
            <a:pPr eaLnBrk="1" hangingPunct="1"/>
            <a:endParaRPr lang="zh-CN" altLang="zh-CN"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title"/>
          </p:nvPr>
        </p:nvSpPr>
        <p:spPr/>
        <p:txBody>
          <a:bodyPr vert="horz" wrap="square" lIns="91440" tIns="45720" rIns="91440" bIns="45720" anchor="ctr"/>
          <a:p>
            <a:pPr eaLnBrk="1" hangingPunct="1"/>
            <a:r>
              <a:rPr lang="zh-CN" altLang="en-US" dirty="0"/>
              <a:t>IC卡优点</a:t>
            </a:r>
            <a:endParaRPr lang="zh-CN" altLang="en-US" dirty="0"/>
          </a:p>
        </p:txBody>
      </p:sp>
      <p:sp>
        <p:nvSpPr>
          <p:cNvPr id="48131" name="Rectangle 3"/>
          <p:cNvSpPr>
            <a:spLocks noGrp="1" noChangeArrowheads="1"/>
          </p:cNvSpPr>
          <p:nvPr>
            <p:ph idx="1"/>
          </p:nvPr>
        </p:nvSpPr>
        <p:spPr/>
        <p:txBody>
          <a:bodyPr vert="horz" wrap="square" lIns="91440" tIns="45720" rIns="91440" bIns="45720" numCol="1" anchor="t" anchorCtr="0" compatLnSpc="1"/>
          <a:lstStyle/>
          <a:p>
            <a:pPr marL="0" marR="0" lvl="0" indent="0" algn="l" defTabSz="914400" rtl="0" eaLnBrk="1" fontAlgn="base" latinLnBrk="0" hangingPunct="1">
              <a:lnSpc>
                <a:spcPct val="80000"/>
              </a:lnSpc>
              <a:spcBef>
                <a:spcPct val="20000"/>
              </a:spcBef>
              <a:spcAft>
                <a:spcPct val="0"/>
              </a:spcAft>
              <a:buClrTx/>
              <a:buSzTx/>
              <a:buFontTx/>
              <a:buNone/>
              <a:defRPr/>
            </a:pPr>
            <a:r>
              <a:rPr kumimoji="0" lang="zh-CN" altLang="zh-CN" sz="3600" b="0" i="0" u="none" strike="noStrike" kern="0" cap="none" spc="0" normalizeH="0" baseline="0" noProof="0" smtClean="0">
                <a:ln>
                  <a:noFill/>
                </a:ln>
                <a:solidFill>
                  <a:schemeClr val="tx1"/>
                </a:solidFill>
                <a:effectLst/>
                <a:uLnTx/>
                <a:uFillTx/>
                <a:latin typeface="+mn-lt"/>
                <a:ea typeface="+mn-ea"/>
                <a:cs typeface="+mn-cs"/>
              </a:rPr>
              <a:t>接触式IC卡与磁卡相比，具有以下优点：</a:t>
            </a:r>
            <a:endParaRPr kumimoji="0" lang="zh-CN" altLang="zh-CN" sz="36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Char char="•"/>
              <a:defRPr/>
            </a:pPr>
            <a:r>
              <a:rPr kumimoji="0" lang="zh-CN" altLang="zh-CN" sz="3600" b="1" i="0" u="none" strike="noStrike" kern="0" cap="none" spc="0" normalizeH="0" baseline="0" noProof="0" smtClean="0">
                <a:ln>
                  <a:noFill/>
                </a:ln>
                <a:solidFill>
                  <a:srgbClr val="0000FF"/>
                </a:solidFill>
                <a:effectLst/>
                <a:uLnTx/>
                <a:uFillTx/>
                <a:latin typeface="+mn-lt"/>
                <a:ea typeface="+mn-ea"/>
                <a:cs typeface="+mn-cs"/>
              </a:rPr>
              <a:t>安全性</a:t>
            </a:r>
            <a:r>
              <a:rPr kumimoji="0" lang="zh-CN" altLang="zh-CN" sz="3600" b="0" i="0" u="none" strike="noStrike" kern="0" cap="none" spc="0" normalizeH="0" baseline="0" noProof="0" smtClean="0">
                <a:ln>
                  <a:noFill/>
                </a:ln>
                <a:solidFill>
                  <a:schemeClr val="tx1"/>
                </a:solidFill>
                <a:effectLst/>
                <a:uLnTx/>
                <a:uFillTx/>
                <a:latin typeface="+mn-lt"/>
                <a:ea typeface="+mn-ea"/>
                <a:cs typeface="+mn-cs"/>
              </a:rPr>
              <a:t>高；</a:t>
            </a:r>
            <a:endParaRPr kumimoji="0" lang="zh-CN" altLang="zh-CN" sz="36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Char char="•"/>
              <a:defRPr/>
            </a:pPr>
            <a:r>
              <a:rPr kumimoji="0" lang="zh-CN" altLang="zh-CN" sz="3600" b="0" i="0" u="none" strike="noStrike" kern="0" cap="none" spc="0" normalizeH="0" baseline="0" noProof="0" smtClean="0">
                <a:ln>
                  <a:noFill/>
                </a:ln>
                <a:solidFill>
                  <a:schemeClr val="tx1"/>
                </a:solidFill>
                <a:effectLst/>
                <a:uLnTx/>
                <a:uFillTx/>
                <a:latin typeface="+mn-lt"/>
                <a:ea typeface="+mn-ea"/>
                <a:cs typeface="+mn-cs"/>
              </a:rPr>
              <a:t>IC卡的</a:t>
            </a:r>
            <a:r>
              <a:rPr kumimoji="0" lang="zh-CN" altLang="zh-CN" sz="3600" b="1" i="0" u="none" strike="noStrike" kern="0" cap="none" spc="0" normalizeH="0" baseline="0" noProof="0" smtClean="0">
                <a:ln>
                  <a:noFill/>
                </a:ln>
                <a:solidFill>
                  <a:srgbClr val="0000FF"/>
                </a:solidFill>
                <a:effectLst/>
                <a:uLnTx/>
                <a:uFillTx/>
                <a:latin typeface="+mn-lt"/>
                <a:ea typeface="+mn-ea"/>
                <a:cs typeface="+mn-cs"/>
                <a:sym typeface="Arial" panose="020B0604020202020204" pitchFamily="34" charset="0"/>
              </a:rPr>
              <a:t>存储容量</a:t>
            </a:r>
            <a:r>
              <a:rPr kumimoji="0" lang="zh-CN" altLang="zh-CN" sz="3600" b="0" i="0" u="none" strike="noStrike" kern="0" cap="none" spc="0" normalizeH="0" baseline="0" noProof="0" smtClean="0">
                <a:ln>
                  <a:noFill/>
                </a:ln>
                <a:solidFill>
                  <a:schemeClr val="tx1"/>
                </a:solidFill>
                <a:effectLst/>
                <a:uLnTx/>
                <a:uFillTx/>
                <a:latin typeface="+mn-lt"/>
                <a:ea typeface="+mn-ea"/>
                <a:cs typeface="+mn-cs"/>
              </a:rPr>
              <a:t>大，便于应用，方便保管；</a:t>
            </a:r>
            <a:endParaRPr kumimoji="0" lang="zh-CN" altLang="zh-CN" sz="36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Char char="•"/>
              <a:defRPr/>
            </a:pPr>
            <a:r>
              <a:rPr kumimoji="0" lang="zh-CN" altLang="zh-CN" sz="3600" b="0" i="0" u="none" strike="noStrike" kern="0" cap="none" spc="0" normalizeH="0" baseline="0" noProof="0" smtClean="0">
                <a:ln>
                  <a:noFill/>
                </a:ln>
                <a:solidFill>
                  <a:schemeClr val="tx1"/>
                </a:solidFill>
                <a:effectLst/>
                <a:uLnTx/>
                <a:uFillTx/>
                <a:latin typeface="+mn-lt"/>
                <a:ea typeface="+mn-ea"/>
                <a:cs typeface="+mn-cs"/>
              </a:rPr>
              <a:t>IC卡</a:t>
            </a:r>
            <a:r>
              <a:rPr kumimoji="0" lang="zh-CN" altLang="zh-CN" sz="3600" b="1" i="0" u="none" strike="noStrike" kern="0" cap="none" spc="0" normalizeH="0" baseline="0" noProof="0" smtClean="0">
                <a:ln>
                  <a:noFill/>
                </a:ln>
                <a:solidFill>
                  <a:srgbClr val="0000FF"/>
                </a:solidFill>
                <a:effectLst/>
                <a:uLnTx/>
                <a:uFillTx/>
                <a:latin typeface="+mn-lt"/>
                <a:ea typeface="+mn-ea"/>
                <a:cs typeface="+mn-cs"/>
                <a:sym typeface="Arial" panose="020B0604020202020204" pitchFamily="34" charset="0"/>
              </a:rPr>
              <a:t>抗干扰能力</a:t>
            </a:r>
            <a:r>
              <a:rPr kumimoji="0" lang="zh-CN" altLang="zh-CN" sz="3600" b="0" i="0" u="none" strike="noStrike" kern="0" cap="none" spc="0" normalizeH="0" baseline="0" noProof="0" smtClean="0">
                <a:ln>
                  <a:noFill/>
                </a:ln>
                <a:solidFill>
                  <a:schemeClr val="tx1"/>
                </a:solidFill>
                <a:effectLst/>
                <a:uLnTx/>
                <a:uFillTx/>
                <a:latin typeface="+mn-lt"/>
                <a:ea typeface="+mn-ea"/>
                <a:cs typeface="+mn-cs"/>
              </a:rPr>
              <a:t>强，使用寿命长，一般可重复读写10万次以上；</a:t>
            </a:r>
            <a:endParaRPr kumimoji="0" lang="zh-CN" altLang="zh-CN" sz="3600" b="0" i="0" u="none" strike="noStrike" kern="0" cap="none" spc="0" normalizeH="0" baseline="0" noProof="0" smtClean="0">
              <a:ln>
                <a:noFill/>
              </a:ln>
              <a:solidFill>
                <a:schemeClr val="tx1"/>
              </a:solidFill>
              <a:effectLst/>
              <a:uLnTx/>
              <a:uFillTx/>
              <a:latin typeface="+mn-lt"/>
              <a:ea typeface="+mn-ea"/>
              <a:cs typeface="+mn-cs"/>
            </a:endParaRPr>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p:cNvSpPr>
          <p:nvPr>
            <p:ph type="title"/>
          </p:nvPr>
        </p:nvSpPr>
        <p:spPr/>
        <p:txBody>
          <a:bodyPr vert="horz" wrap="square" lIns="91440" tIns="45720" rIns="91440" bIns="45720" anchor="ctr"/>
          <a:p>
            <a:pPr eaLnBrk="1" hangingPunct="1"/>
            <a:r>
              <a:rPr lang="zh-CN" altLang="en-US" dirty="0"/>
              <a:t>4、无线射频识别技术</a:t>
            </a:r>
            <a:endParaRPr lang="zh-CN" altLang="en-US" dirty="0"/>
          </a:p>
        </p:txBody>
      </p:sp>
      <p:sp>
        <p:nvSpPr>
          <p:cNvPr id="52227" name="Rectangle 3"/>
          <p:cNvSpPr>
            <a:spLocks noGrp="1"/>
          </p:cNvSpPr>
          <p:nvPr>
            <p:ph idx="1"/>
          </p:nvPr>
        </p:nvSpPr>
        <p:spPr/>
        <p:txBody>
          <a:bodyPr vert="horz" wrap="square" lIns="91440" tIns="45720" rIns="91440" bIns="45720" anchor="t"/>
          <a:p>
            <a:pPr eaLnBrk="1" hangingPunct="1">
              <a:lnSpc>
                <a:spcPct val="90000"/>
              </a:lnSpc>
            </a:pPr>
            <a:r>
              <a:rPr lang="zh-CN" altLang="zh-CN" dirty="0"/>
              <a:t>射频技术的基本原理是</a:t>
            </a:r>
            <a:r>
              <a:rPr lang="zh-CN" altLang="zh-CN" dirty="0">
                <a:solidFill>
                  <a:srgbClr val="FF0000"/>
                </a:solidFill>
              </a:rPr>
              <a:t>电磁理论</a:t>
            </a:r>
            <a:r>
              <a:rPr lang="zh-CN" altLang="zh-CN" dirty="0"/>
              <a:t>。射频系统的优点是不局限于视线，识别距离比光学系统远，射频识别卡具有读写能力，可携带大量数据，同时具有难以伪造和智能性较高等特点。</a:t>
            </a:r>
            <a:endParaRPr lang="zh-CN" altLang="zh-CN" dirty="0"/>
          </a:p>
          <a:p>
            <a:pPr eaLnBrk="1" hangingPunct="1">
              <a:lnSpc>
                <a:spcPct val="90000"/>
              </a:lnSpc>
            </a:pPr>
            <a:endParaRPr lang="zh-CN" altLang="zh-CN" dirty="0"/>
          </a:p>
          <a:p>
            <a:pPr eaLnBrk="1" hangingPunct="1">
              <a:lnSpc>
                <a:spcPct val="90000"/>
              </a:lnSpc>
            </a:pPr>
            <a:r>
              <a:rPr lang="zh-CN" altLang="zh-CN" dirty="0"/>
              <a:t>射频标签最大的优点就在于</a:t>
            </a:r>
            <a:r>
              <a:rPr lang="zh-CN" altLang="zh-CN" dirty="0">
                <a:solidFill>
                  <a:srgbClr val="0000FF"/>
                </a:solidFill>
              </a:rPr>
              <a:t>非接触性</a:t>
            </a:r>
            <a:r>
              <a:rPr lang="zh-CN" altLang="zh-CN" dirty="0"/>
              <a:t>。</a:t>
            </a:r>
            <a:endParaRPr lang="zh-CN" altLang="zh-CN"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p:cNvSpPr>
          <p:nvPr>
            <p:ph type="title"/>
          </p:nvPr>
        </p:nvSpPr>
        <p:spPr/>
        <p:txBody>
          <a:bodyPr vert="horz" wrap="square" lIns="91440" tIns="45720" rIns="91440" bIns="45720" anchor="ctr"/>
          <a:p>
            <a:pPr eaLnBrk="1" hangingPunct="1"/>
            <a:r>
              <a:rPr lang="zh-CN" altLang="en-US" dirty="0"/>
              <a:t>5、生物特征识别</a:t>
            </a:r>
            <a:endParaRPr lang="zh-CN" altLang="en-US" dirty="0"/>
          </a:p>
        </p:txBody>
      </p:sp>
      <p:sp>
        <p:nvSpPr>
          <p:cNvPr id="53251" name="Rectangle 3"/>
          <p:cNvSpPr>
            <a:spLocks noGrp="1"/>
          </p:cNvSpPr>
          <p:nvPr>
            <p:ph idx="1"/>
          </p:nvPr>
        </p:nvSpPr>
        <p:spPr/>
        <p:txBody>
          <a:bodyPr vert="horz" wrap="square" lIns="91440" tIns="45720" rIns="91440" bIns="45720" anchor="t"/>
          <a:p>
            <a:pPr eaLnBrk="1" hangingPunct="1"/>
            <a:r>
              <a:rPr lang="zh-CN" altLang="zh-CN" dirty="0"/>
              <a:t>生物识别技术(Biometric Identification Technology)是指利用人体生物特征进行身份认证的一种技术。</a:t>
            </a:r>
            <a:endParaRPr lang="zh-CN" altLang="zh-CN" dirty="0"/>
          </a:p>
        </p:txBody>
      </p:sp>
      <p:graphicFrame>
        <p:nvGraphicFramePr>
          <p:cNvPr id="53252" name="Object 4"/>
          <p:cNvGraphicFramePr/>
          <p:nvPr/>
        </p:nvGraphicFramePr>
        <p:xfrm>
          <a:off x="1479550" y="3381375"/>
          <a:ext cx="3694113" cy="2506663"/>
        </p:xfrm>
        <a:graphic>
          <a:graphicData uri="http://schemas.openxmlformats.org/presentationml/2006/ole">
            <mc:AlternateContent xmlns:mc="http://schemas.openxmlformats.org/markup-compatibility/2006">
              <mc:Choice xmlns:v="urn:schemas-microsoft-com:vml" Requires="v">
                <p:oleObj spid="_x0000_s3076" name="" r:id="rId1" imgW="2247900" imgH="1530350" progId="Paint.Picture">
                  <p:embed/>
                </p:oleObj>
              </mc:Choice>
              <mc:Fallback>
                <p:oleObj name="" r:id="rId1" imgW="2247900" imgH="1530350" progId="Paint.Picture">
                  <p:embed/>
                  <p:pic>
                    <p:nvPicPr>
                      <p:cNvPr id="0" name="图片 3075"/>
                      <p:cNvPicPr/>
                      <p:nvPr/>
                    </p:nvPicPr>
                    <p:blipFill>
                      <a:blip r:embed="rId2"/>
                      <a:stretch>
                        <a:fillRect/>
                      </a:stretch>
                    </p:blipFill>
                    <p:spPr>
                      <a:xfrm>
                        <a:off x="1479550" y="3381375"/>
                        <a:ext cx="3694113" cy="2506663"/>
                      </a:xfrm>
                      <a:prstGeom prst="rect">
                        <a:avLst/>
                      </a:prstGeom>
                      <a:noFill/>
                      <a:ln w="38100">
                        <a:noFill/>
                        <a:miter/>
                      </a:ln>
                    </p:spPr>
                  </p:pic>
                </p:oleObj>
              </mc:Fallback>
            </mc:AlternateContent>
          </a:graphicData>
        </a:graphic>
      </p:graphicFrame>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type="title"/>
          </p:nvPr>
        </p:nvSpPr>
        <p:spPr/>
        <p:txBody>
          <a:bodyPr vert="horz" wrap="square" lIns="91440" tIns="45720" rIns="91440" bIns="45720" anchor="ctr"/>
          <a:p>
            <a:pPr eaLnBrk="1" hangingPunct="1"/>
            <a:r>
              <a:rPr lang="zh-CN" altLang="en-US" dirty="0"/>
              <a:t> 习题</a:t>
            </a:r>
            <a:endParaRPr lang="zh-CN" altLang="en-US" dirty="0"/>
          </a:p>
        </p:txBody>
      </p:sp>
      <p:sp>
        <p:nvSpPr>
          <p:cNvPr id="54275" name="Rectangle 3"/>
          <p:cNvSpPr>
            <a:spLocks noGrp="1"/>
          </p:cNvSpPr>
          <p:nvPr>
            <p:ph idx="1"/>
          </p:nvPr>
        </p:nvSpPr>
        <p:spPr/>
        <p:txBody>
          <a:bodyPr vert="horz" wrap="square" lIns="91440" tIns="45720" rIns="91440" bIns="45720" anchor="t"/>
          <a:p>
            <a:pPr eaLnBrk="1" hangingPunct="1"/>
            <a:r>
              <a:rPr lang="zh-CN" altLang="en-US" dirty="0"/>
              <a:t>传感器的</a:t>
            </a:r>
            <a:r>
              <a:rPr lang="zh-CN" altLang="en-US" dirty="0">
                <a:solidFill>
                  <a:srgbClr val="FF3300"/>
                </a:solidFill>
              </a:rPr>
              <a:t>类型</a:t>
            </a:r>
            <a:r>
              <a:rPr lang="zh-CN" altLang="en-US" dirty="0"/>
              <a:t>有哪些？</a:t>
            </a:r>
            <a:endParaRPr lang="zh-CN" altLang="en-US" dirty="0"/>
          </a:p>
          <a:p>
            <a:pPr eaLnBrk="1" hangingPunct="1"/>
            <a:r>
              <a:rPr lang="zh-CN" altLang="en-US" dirty="0"/>
              <a:t>传感器的</a:t>
            </a:r>
            <a:r>
              <a:rPr lang="zh-CN" altLang="en-US" dirty="0">
                <a:solidFill>
                  <a:srgbClr val="FF3300"/>
                </a:solidFill>
              </a:rPr>
              <a:t>选用原则</a:t>
            </a:r>
            <a:r>
              <a:rPr lang="zh-CN" altLang="en-US" dirty="0"/>
              <a:t>？</a:t>
            </a:r>
            <a:endParaRPr lang="zh-CN" altLang="en-US" dirty="0"/>
          </a:p>
          <a:p>
            <a:pPr eaLnBrk="1" hangingPunct="1"/>
            <a:r>
              <a:rPr lang="zh-CN" altLang="en-US" dirty="0"/>
              <a:t>传感器的主要</a:t>
            </a:r>
            <a:r>
              <a:rPr lang="zh-CN" altLang="en-US" dirty="0">
                <a:solidFill>
                  <a:srgbClr val="FF3300"/>
                </a:solidFill>
              </a:rPr>
              <a:t>性能指标</a:t>
            </a:r>
            <a:r>
              <a:rPr lang="zh-CN" altLang="en-US" dirty="0"/>
              <a:t>？</a:t>
            </a:r>
            <a:endParaRPr lang="zh-CN" altLang="en-US" dirty="0"/>
          </a:p>
          <a:p>
            <a:pPr eaLnBrk="1" hangingPunct="1"/>
            <a:r>
              <a:rPr lang="zh-CN" altLang="en-US" dirty="0"/>
              <a:t>物联网中</a:t>
            </a:r>
            <a:r>
              <a:rPr lang="zh-CN" altLang="en-US" dirty="0">
                <a:solidFill>
                  <a:srgbClr val="FF3300"/>
                </a:solidFill>
              </a:rPr>
              <a:t>常用的</a:t>
            </a:r>
            <a:r>
              <a:rPr lang="zh-CN" altLang="en-US" dirty="0"/>
              <a:t>传感器？</a:t>
            </a:r>
            <a:endParaRPr lang="zh-CN" altLang="en-US"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p:txBody>
          <a:bodyPr vert="horz" wrap="square" lIns="91440" tIns="45720" rIns="91440" bIns="45720" anchor="ctr"/>
          <a:p>
            <a:pPr eaLnBrk="1" hangingPunct="1"/>
            <a:r>
              <a:rPr lang="zh-CN" altLang="zh-CN" dirty="0"/>
              <a:t>身体与机器的对应关系</a:t>
            </a:r>
            <a:endParaRPr lang="zh-CN" altLang="zh-CN" dirty="0"/>
          </a:p>
        </p:txBody>
      </p:sp>
      <p:sp>
        <p:nvSpPr>
          <p:cNvPr id="10243" name="Rectangle 3"/>
          <p:cNvSpPr>
            <a:spLocks noGrp="1"/>
          </p:cNvSpPr>
          <p:nvPr>
            <p:ph idx="1"/>
          </p:nvPr>
        </p:nvSpPr>
        <p:spPr/>
        <p:txBody>
          <a:bodyPr vert="horz" wrap="square" lIns="91440" tIns="45720" rIns="91440" bIns="45720" anchor="t"/>
          <a:p>
            <a:pPr eaLnBrk="1" hangingPunct="1"/>
            <a:endParaRPr lang="zh-CN" altLang="zh-CN" dirty="0"/>
          </a:p>
        </p:txBody>
      </p:sp>
      <p:pic>
        <p:nvPicPr>
          <p:cNvPr id="10244" name="Picture 4" descr="image001"/>
          <p:cNvPicPr>
            <a:picLocks noChangeAspect="1"/>
          </p:cNvPicPr>
          <p:nvPr/>
        </p:nvPicPr>
        <p:blipFill>
          <a:blip r:embed="rId1"/>
          <a:stretch>
            <a:fillRect/>
          </a:stretch>
        </p:blipFill>
        <p:spPr>
          <a:xfrm>
            <a:off x="457200" y="1412875"/>
            <a:ext cx="8640763" cy="4462463"/>
          </a:xfrm>
          <a:prstGeom prst="rect">
            <a:avLst/>
          </a:prstGeom>
          <a:solidFill>
            <a:srgbClr val="FFFFFF"/>
          </a:solidFill>
          <a:ln w="9525">
            <a:noFill/>
          </a:ln>
        </p:spPr>
      </p:pic>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
          <p:cNvSpPr>
            <a:spLocks noGrp="1"/>
          </p:cNvSpPr>
          <p:nvPr>
            <p:ph type="title"/>
          </p:nvPr>
        </p:nvSpPr>
        <p:spPr/>
        <p:txBody>
          <a:bodyPr vert="horz" wrap="square" lIns="91440" tIns="45720" rIns="91440" bIns="45720" anchor="ctr"/>
          <a:p>
            <a:pPr eaLnBrk="1" hangingPunct="1"/>
            <a:r>
              <a:rPr lang="zh-CN" altLang="en-US" dirty="0"/>
              <a:t>传感器及系统不可靠会怎样？</a:t>
            </a:r>
            <a:endParaRPr lang="zh-CN" altLang="en-US" dirty="0"/>
          </a:p>
        </p:txBody>
      </p:sp>
      <p:pic>
        <p:nvPicPr>
          <p:cNvPr id="11267" name="Picture 2"/>
          <p:cNvPicPr>
            <a:picLocks noChangeAspect="1"/>
          </p:cNvPicPr>
          <p:nvPr/>
        </p:nvPicPr>
        <p:blipFill>
          <a:blip r:embed="rId1"/>
          <a:stretch>
            <a:fillRect/>
          </a:stretch>
        </p:blipFill>
        <p:spPr>
          <a:xfrm>
            <a:off x="725488" y="1341438"/>
            <a:ext cx="6856412" cy="4679950"/>
          </a:xfrm>
          <a:prstGeom prst="rect">
            <a:avLst/>
          </a:prstGeom>
          <a:noFill/>
          <a:ln w="9525">
            <a:noFill/>
          </a:ln>
        </p:spPr>
      </p:pic>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p:txBody>
          <a:bodyPr vert="horz" wrap="square" lIns="91440" tIns="45720" rIns="91440" bIns="45720" anchor="ctr"/>
          <a:p>
            <a:pPr eaLnBrk="1" hangingPunct="1"/>
            <a:r>
              <a:rPr lang="zh-CN" altLang="en-US" dirty="0"/>
              <a:t>为什么需要传感器</a:t>
            </a:r>
            <a:endParaRPr lang="zh-CN" altLang="en-US" dirty="0"/>
          </a:p>
        </p:txBody>
      </p:sp>
      <p:sp>
        <p:nvSpPr>
          <p:cNvPr id="12291" name="Rectangle 3"/>
          <p:cNvSpPr>
            <a:spLocks noGrp="1"/>
          </p:cNvSpPr>
          <p:nvPr>
            <p:ph idx="1"/>
          </p:nvPr>
        </p:nvSpPr>
        <p:spPr/>
        <p:txBody>
          <a:bodyPr vert="horz" wrap="square" lIns="91440" tIns="45720" rIns="91440" bIns="45720" anchor="t"/>
          <a:p>
            <a:pPr eaLnBrk="1" hangingPunct="1">
              <a:lnSpc>
                <a:spcPct val="90000"/>
              </a:lnSpc>
            </a:pPr>
            <a:r>
              <a:rPr lang="zh-CN" altLang="zh-CN" sz="4000" dirty="0"/>
              <a:t>传感器是获取</a:t>
            </a:r>
            <a:r>
              <a:rPr lang="zh-CN" altLang="zh-CN" sz="4000" b="1" dirty="0">
                <a:solidFill>
                  <a:srgbClr val="FF0000"/>
                </a:solidFill>
              </a:rPr>
              <a:t>自然领域中信息</a:t>
            </a:r>
            <a:r>
              <a:rPr lang="zh-CN" altLang="zh-CN" sz="4000" dirty="0"/>
              <a:t>的主要途径与手段。</a:t>
            </a:r>
            <a:endParaRPr lang="zh-CN" altLang="zh-CN" sz="4000" dirty="0"/>
          </a:p>
          <a:p>
            <a:pPr eaLnBrk="1" hangingPunct="1">
              <a:lnSpc>
                <a:spcPct val="90000"/>
              </a:lnSpc>
            </a:pPr>
            <a:endParaRPr lang="zh-CN" altLang="zh-CN" sz="4000" dirty="0"/>
          </a:p>
          <a:p>
            <a:pPr eaLnBrk="1" hangingPunct="1">
              <a:lnSpc>
                <a:spcPct val="90000"/>
              </a:lnSpc>
            </a:pPr>
            <a:r>
              <a:rPr lang="zh-CN" altLang="zh-CN" sz="4000" dirty="0"/>
              <a:t>传感器实际上是一种功能块，其作用是将来自外界的</a:t>
            </a:r>
            <a:r>
              <a:rPr lang="zh-CN" altLang="zh-CN" sz="4000" b="1" dirty="0">
                <a:solidFill>
                  <a:srgbClr val="FF0000"/>
                </a:solidFill>
              </a:rPr>
              <a:t>各种信号转换成电信号</a:t>
            </a:r>
            <a:r>
              <a:rPr lang="zh-CN" altLang="zh-CN" sz="4000" dirty="0"/>
              <a:t>。</a:t>
            </a:r>
            <a:endParaRPr lang="zh-CN" altLang="zh-CN" sz="4000" dirty="0"/>
          </a:p>
        </p:txBody>
      </p:sp>
      <p:grpSp>
        <p:nvGrpSpPr>
          <p:cNvPr id="12292" name="Group 4"/>
          <p:cNvGrpSpPr/>
          <p:nvPr/>
        </p:nvGrpSpPr>
        <p:grpSpPr>
          <a:xfrm>
            <a:off x="1187450" y="5213350"/>
            <a:ext cx="6840538" cy="647700"/>
            <a:chOff x="0" y="0"/>
            <a:chExt cx="9736" cy="1560"/>
          </a:xfrm>
        </p:grpSpPr>
        <p:sp>
          <p:nvSpPr>
            <p:cNvPr id="12293" name="Line 5"/>
            <p:cNvSpPr/>
            <p:nvPr/>
          </p:nvSpPr>
          <p:spPr>
            <a:xfrm>
              <a:off x="0" y="468"/>
              <a:ext cx="3960" cy="0"/>
            </a:xfrm>
            <a:prstGeom prst="line">
              <a:avLst/>
            </a:prstGeom>
            <a:ln w="28575" cap="flat" cmpd="sng">
              <a:solidFill>
                <a:srgbClr val="000000"/>
              </a:solidFill>
              <a:prstDash val="solid"/>
              <a:bevel/>
              <a:headEnd type="none" w="med" len="med"/>
              <a:tailEnd type="triangle" w="med" len="med"/>
            </a:ln>
          </p:spPr>
        </p:sp>
        <p:sp>
          <p:nvSpPr>
            <p:cNvPr id="12294" name="Rectangle 6"/>
            <p:cNvSpPr/>
            <p:nvPr/>
          </p:nvSpPr>
          <p:spPr>
            <a:xfrm>
              <a:off x="3960" y="0"/>
              <a:ext cx="3240" cy="1560"/>
            </a:xfrm>
            <a:prstGeom prst="rect">
              <a:avLst/>
            </a:prstGeom>
            <a:solidFill>
              <a:srgbClr val="00FF00"/>
            </a:solidFill>
            <a:ln w="28575" cap="flat" cmpd="sng">
              <a:solidFill>
                <a:srgbClr val="000000"/>
              </a:solidFill>
              <a:prstDash val="solid"/>
              <a:bevel/>
              <a:headEnd type="none" w="med" len="med"/>
              <a:tailEnd type="none" w="med" len="med"/>
            </a:ln>
          </p:spPr>
          <p:txBody>
            <a:bodyPr/>
            <a:p>
              <a:pPr lvl="0" algn="ctr" eaLnBrk="1" hangingPunct="1"/>
              <a:r>
                <a:rPr lang="zh-CN" altLang="en-US" sz="3200" dirty="0">
                  <a:latin typeface="Times New Roman" panose="02020603050405020304" pitchFamily="18" charset="0"/>
                  <a:ea typeface="宋体" panose="02010600030101010101" pitchFamily="2" charset="-122"/>
                </a:rPr>
                <a:t>传感器</a:t>
              </a:r>
              <a:endParaRPr lang="zh-CN" altLang="en-US" sz="3200" dirty="0">
                <a:latin typeface="Arial" panose="020B0604020202020204" pitchFamily="34" charset="0"/>
                <a:ea typeface="宋体" panose="02010600030101010101" pitchFamily="2" charset="-122"/>
              </a:endParaRPr>
            </a:p>
          </p:txBody>
        </p:sp>
        <p:sp>
          <p:nvSpPr>
            <p:cNvPr id="12295" name="Line 7"/>
            <p:cNvSpPr/>
            <p:nvPr/>
          </p:nvSpPr>
          <p:spPr>
            <a:xfrm>
              <a:off x="7216" y="392"/>
              <a:ext cx="2520" cy="0"/>
            </a:xfrm>
            <a:prstGeom prst="line">
              <a:avLst/>
            </a:prstGeom>
            <a:ln w="28575" cap="flat" cmpd="sng">
              <a:solidFill>
                <a:srgbClr val="000000"/>
              </a:solidFill>
              <a:prstDash val="solid"/>
              <a:bevel/>
              <a:headEnd type="none" w="med" len="med"/>
              <a:tailEnd type="triangle" w="med" len="med"/>
            </a:ln>
          </p:spPr>
        </p:sp>
        <p:sp>
          <p:nvSpPr>
            <p:cNvPr id="12296" name="Rectangle 8"/>
            <p:cNvSpPr/>
            <p:nvPr/>
          </p:nvSpPr>
          <p:spPr>
            <a:xfrm>
              <a:off x="0" y="392"/>
              <a:ext cx="3796" cy="936"/>
            </a:xfrm>
            <a:prstGeom prst="rect">
              <a:avLst/>
            </a:prstGeom>
            <a:solidFill>
              <a:srgbClr val="00FF00">
                <a:alpha val="0"/>
              </a:srgbClr>
            </a:solidFill>
            <a:ln w="9525" cap="flat" cmpd="sng">
              <a:solidFill>
                <a:srgbClr val="FFFFFF"/>
              </a:solidFill>
              <a:prstDash val="solid"/>
              <a:bevel/>
              <a:headEnd type="none" w="med" len="med"/>
              <a:tailEnd type="none" w="med" len="med"/>
            </a:ln>
          </p:spPr>
          <p:txBody>
            <a:bodyPr/>
            <a:p>
              <a:pPr lvl="0" algn="just" eaLnBrk="1" hangingPunct="1"/>
              <a:r>
                <a:rPr lang="zh-CN" altLang="en-US" sz="2400" b="1" dirty="0">
                  <a:latin typeface="Times New Roman" panose="02020603050405020304" pitchFamily="18" charset="0"/>
                  <a:ea typeface="宋体" panose="02010600030101010101" pitchFamily="2" charset="-122"/>
                </a:rPr>
                <a:t>来自外界的信号</a:t>
              </a:r>
              <a:endParaRPr lang="zh-CN" altLang="en-US" sz="2400" dirty="0">
                <a:latin typeface="Arial" panose="020B0604020202020204" pitchFamily="34" charset="0"/>
                <a:ea typeface="宋体" panose="02010600030101010101" pitchFamily="2" charset="-122"/>
              </a:endParaRPr>
            </a:p>
          </p:txBody>
        </p:sp>
        <p:sp>
          <p:nvSpPr>
            <p:cNvPr id="12297" name="Rectangle 9"/>
            <p:cNvSpPr/>
            <p:nvPr/>
          </p:nvSpPr>
          <p:spPr>
            <a:xfrm>
              <a:off x="7560" y="312"/>
              <a:ext cx="2160" cy="936"/>
            </a:xfrm>
            <a:prstGeom prst="rect">
              <a:avLst/>
            </a:prstGeom>
            <a:solidFill>
              <a:srgbClr val="00FF00">
                <a:alpha val="0"/>
              </a:srgbClr>
            </a:solidFill>
            <a:ln w="9525" cap="flat" cmpd="sng">
              <a:solidFill>
                <a:srgbClr val="FFFFFF"/>
              </a:solidFill>
              <a:prstDash val="solid"/>
              <a:bevel/>
              <a:headEnd type="none" w="med" len="med"/>
              <a:tailEnd type="none" w="med" len="med"/>
            </a:ln>
          </p:spPr>
          <p:txBody>
            <a:bodyPr/>
            <a:p>
              <a:pPr lvl="0" algn="just" eaLnBrk="1" hangingPunct="1"/>
              <a:r>
                <a:rPr lang="zh-CN" altLang="en-US" sz="2400" b="1" dirty="0">
                  <a:latin typeface="Times New Roman" panose="02020603050405020304" pitchFamily="18" charset="0"/>
                  <a:ea typeface="宋体" panose="02010600030101010101" pitchFamily="2" charset="-122"/>
                </a:rPr>
                <a:t>电信号</a:t>
              </a:r>
              <a:endParaRPr lang="zh-CN" altLang="en-US" sz="2400" dirty="0">
                <a:latin typeface="Arial" panose="020B0604020202020204" pitchFamily="34" charset="0"/>
                <a:ea typeface="宋体" panose="02010600030101010101" pitchFamily="2" charset="-122"/>
              </a:endParaRPr>
            </a:p>
          </p:txBody>
        </p:sp>
      </p:gr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p:txBody>
          <a:bodyPr vert="horz" wrap="square" lIns="91440" tIns="45720" rIns="91440" bIns="45720" anchor="ctr"/>
          <a:p>
            <a:pPr eaLnBrk="1" hangingPunct="1"/>
            <a:r>
              <a:rPr lang="zh-CN" altLang="en-US" sz="3600" dirty="0"/>
              <a:t>传感器的组成</a:t>
            </a:r>
            <a:endParaRPr lang="zh-CN" altLang="en-US" sz="3600" dirty="0"/>
          </a:p>
        </p:txBody>
      </p:sp>
      <p:sp>
        <p:nvSpPr>
          <p:cNvPr id="13315" name="Rectangle 3"/>
          <p:cNvSpPr>
            <a:spLocks noGrp="1"/>
          </p:cNvSpPr>
          <p:nvPr>
            <p:ph idx="1"/>
          </p:nvPr>
        </p:nvSpPr>
        <p:spPr/>
        <p:txBody>
          <a:bodyPr vert="horz" wrap="square" lIns="91440" tIns="45720" rIns="91440" bIns="45720" anchor="t"/>
          <a:p>
            <a:pPr marL="457200" lvl="1" indent="0" eaLnBrk="1" hangingPunct="1">
              <a:buNone/>
            </a:pPr>
            <a:r>
              <a:rPr lang="zh-CN" altLang="zh-CN" sz="3600" dirty="0"/>
              <a:t>传感器一般由</a:t>
            </a:r>
            <a:r>
              <a:rPr lang="zh-CN" altLang="zh-CN" sz="3600" b="1" dirty="0">
                <a:solidFill>
                  <a:srgbClr val="FF0000"/>
                </a:solidFill>
              </a:rPr>
              <a:t>敏感元件、变换元件和其他辅助元件</a:t>
            </a:r>
            <a:r>
              <a:rPr lang="zh-CN" altLang="zh-CN" sz="3600" dirty="0"/>
              <a:t>组成。但是随着传感器集成技术的发展，传感器的信号调理与转换电路也会安装在传感器的壳体内或者与敏感元件集成在同一芯片上。</a:t>
            </a:r>
            <a:endParaRPr lang="zh-CN" altLang="zh-CN" sz="3600" dirty="0"/>
          </a:p>
        </p:txBody>
      </p:sp>
      <p:graphicFrame>
        <p:nvGraphicFramePr>
          <p:cNvPr id="13316" name="Object 4"/>
          <p:cNvGraphicFramePr/>
          <p:nvPr/>
        </p:nvGraphicFramePr>
        <p:xfrm>
          <a:off x="468313" y="4227513"/>
          <a:ext cx="8064500" cy="1697037"/>
        </p:xfrm>
        <a:graphic>
          <a:graphicData uri="http://schemas.openxmlformats.org/presentationml/2006/ole">
            <mc:AlternateContent xmlns:mc="http://schemas.openxmlformats.org/markup-compatibility/2006">
              <mc:Choice xmlns:v="urn:schemas-microsoft-com:vml" Requires="v">
                <p:oleObj spid="_x0000_s3076" name="" r:id="rId1" imgW="8058150" imgH="1695450" progId="Paint.Picture">
                  <p:embed/>
                </p:oleObj>
              </mc:Choice>
              <mc:Fallback>
                <p:oleObj name="" r:id="rId1" imgW="8058150" imgH="1695450" progId="Paint.Picture">
                  <p:embed/>
                  <p:pic>
                    <p:nvPicPr>
                      <p:cNvPr id="0" name="图片 3075"/>
                      <p:cNvPicPr/>
                      <p:nvPr/>
                    </p:nvPicPr>
                    <p:blipFill>
                      <a:blip r:embed="rId2"/>
                      <a:stretch>
                        <a:fillRect/>
                      </a:stretch>
                    </p:blipFill>
                    <p:spPr>
                      <a:xfrm>
                        <a:off x="468313" y="4227513"/>
                        <a:ext cx="8064500" cy="1697037"/>
                      </a:xfrm>
                      <a:prstGeom prst="rect">
                        <a:avLst/>
                      </a:prstGeom>
                      <a:noFill/>
                      <a:ln w="38100">
                        <a:noFill/>
                        <a:miter/>
                      </a:ln>
                    </p:spPr>
                  </p:pic>
                </p:oleObj>
              </mc:Fallback>
            </mc:AlternateContent>
          </a:graphicData>
        </a:graphic>
      </p:graphicFrame>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p:txBody>
          <a:bodyPr vert="horz" wrap="square" lIns="91440" tIns="45720" rIns="91440" bIns="45720" anchor="ctr"/>
          <a:p>
            <a:pPr eaLnBrk="1" hangingPunct="1"/>
            <a:r>
              <a:rPr lang="zh-CN" altLang="en-US" dirty="0"/>
              <a:t>三个部分的功能</a:t>
            </a:r>
            <a:endParaRPr lang="zh-CN" altLang="en-US" dirty="0"/>
          </a:p>
        </p:txBody>
      </p:sp>
      <p:sp>
        <p:nvSpPr>
          <p:cNvPr id="14339" name="Rectangle 3"/>
          <p:cNvSpPr>
            <a:spLocks noGrp="1"/>
          </p:cNvSpPr>
          <p:nvPr>
            <p:ph idx="1"/>
          </p:nvPr>
        </p:nvSpPr>
        <p:spPr>
          <a:xfrm>
            <a:off x="377190" y="1412875"/>
            <a:ext cx="8728075" cy="5146675"/>
          </a:xfrm>
        </p:spPr>
        <p:txBody>
          <a:bodyPr vert="horz" wrap="square" lIns="91440" tIns="45720" rIns="91440" bIns="45720" anchor="t"/>
          <a:p>
            <a:pPr eaLnBrk="1" hangingPunct="1"/>
            <a:r>
              <a:rPr lang="zh-CN" altLang="zh-CN" b="1" dirty="0">
                <a:solidFill>
                  <a:srgbClr val="FF0000"/>
                </a:solidFill>
              </a:rPr>
              <a:t>敏感元件</a:t>
            </a:r>
            <a:r>
              <a:rPr lang="zh-CN" altLang="zh-CN" dirty="0"/>
              <a:t>（Sensitive element）：直接感受被测量，并输出与被测量成确定关系的某一物理量的元件。</a:t>
            </a:r>
            <a:endParaRPr lang="zh-CN" altLang="zh-CN" dirty="0"/>
          </a:p>
          <a:p>
            <a:pPr eaLnBrk="1" hangingPunct="1"/>
            <a:r>
              <a:rPr lang="zh-CN" altLang="zh-CN" b="1" dirty="0">
                <a:solidFill>
                  <a:srgbClr val="FF0000"/>
                </a:solidFill>
              </a:rPr>
              <a:t>转换元件</a:t>
            </a:r>
            <a:r>
              <a:rPr lang="zh-CN" altLang="zh-CN" dirty="0"/>
              <a:t>（Transduction element）：以敏感元件的输出为输入，把输入转换成电路参数。</a:t>
            </a:r>
            <a:endParaRPr lang="zh-CN" altLang="zh-CN" dirty="0"/>
          </a:p>
          <a:p>
            <a:pPr eaLnBrk="1" hangingPunct="1"/>
            <a:r>
              <a:rPr lang="zh-CN" altLang="zh-CN" b="1" dirty="0">
                <a:solidFill>
                  <a:srgbClr val="FF0000"/>
                </a:solidFill>
              </a:rPr>
              <a:t>转换电路</a:t>
            </a:r>
            <a:r>
              <a:rPr lang="zh-CN" altLang="zh-CN" dirty="0"/>
              <a:t>（Transduction circuit）：将转换电路参数接入转换电路，便可转换成电量输出。</a:t>
            </a:r>
            <a:endParaRPr lang="zh-CN" altLang="zh-CN" dirty="0"/>
          </a:p>
        </p:txBody>
      </p:sp>
      <p:sp>
        <p:nvSpPr>
          <p:cNvPr id="2" name="灯片编号占位符 1"/>
          <p:cNvSpPr>
            <a:spLocks noGrp="1"/>
          </p:cNvSpPr>
          <p:nvPr>
            <p:ph type="sldNum" sz="quarter" idx="12"/>
          </p:nvPr>
        </p:nvSpPr>
        <p:spPr/>
        <p:txBody>
          <a:bodyPr/>
          <a:p>
            <a:pPr lvl="0" algn="r" eaLnBrk="1" hangingPunct="1"/>
            <a:fld id="{9A0DB2DC-4C9A-4742-B13C-FB6460FD3503}" type="slidenum">
              <a:rPr lang="zh-CN" altLang="zh-CN" sz="1400" dirty="0"/>
            </a:fld>
            <a:endParaRPr lang="zh-CN" altLang="zh-CN" sz="1400" dirty="0"/>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科技宣讲">
  <a:themeElements>
    <a:clrScheme name="科技宣讲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科技宣讲">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科技宣讲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科技宣讲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科技宣讲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科技宣讲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科技宣讲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科技宣讲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科技宣讲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科技宣讲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科技宣讲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科技宣讲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科技宣讲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科技宣讲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4198</Words>
  <Application>WPS 演示</Application>
  <PresentationFormat>全屏显示(4:3)</PresentationFormat>
  <Paragraphs>405</Paragraphs>
  <Slides>48</Slides>
  <Notes>0</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2</vt:i4>
      </vt:variant>
      <vt:variant>
        <vt:lpstr>幻灯片标题</vt:lpstr>
      </vt:variant>
      <vt:variant>
        <vt:i4>48</vt:i4>
      </vt:variant>
    </vt:vector>
  </HeadingPairs>
  <TitlesOfParts>
    <vt:vector size="59" baseType="lpstr">
      <vt:lpstr>Arial</vt:lpstr>
      <vt:lpstr>宋体</vt:lpstr>
      <vt:lpstr>Wingdings</vt:lpstr>
      <vt:lpstr>黑体</vt:lpstr>
      <vt:lpstr>Times New Roman</vt:lpstr>
      <vt:lpstr>微软雅黑</vt:lpstr>
      <vt:lpstr>Calibri</vt:lpstr>
      <vt:lpstr>默认设计模板</vt:lpstr>
      <vt:lpstr>科技宣讲</vt:lpstr>
      <vt:lpstr>Paint.Picture</vt:lpstr>
      <vt:lpstr>Paint.Picture</vt:lpstr>
      <vt:lpstr>《物联网信息感知技术》 第2章</vt:lpstr>
      <vt:lpstr>第2章 感知与识别技术  </vt:lpstr>
      <vt:lpstr>从RFID到传感器</vt:lpstr>
      <vt:lpstr>2.1 传感器及应用技术   </vt:lpstr>
      <vt:lpstr>身体与机器的对应关系</vt:lpstr>
      <vt:lpstr>传感器及系统不可靠会怎样？</vt:lpstr>
      <vt:lpstr>为什么需要传感器</vt:lpstr>
      <vt:lpstr>传感器的组成</vt:lpstr>
      <vt:lpstr>三个部分的功能</vt:lpstr>
      <vt:lpstr>2.1.2 传感器的分类  </vt:lpstr>
      <vt:lpstr>1、按转换原理分类</vt:lpstr>
      <vt:lpstr>2、按用途分类</vt:lpstr>
      <vt:lpstr>3、按输出信号分类</vt:lpstr>
      <vt:lpstr>2.1.3 传感器的选用原则  </vt:lpstr>
      <vt:lpstr>传感器的类型   </vt:lpstr>
      <vt:lpstr>传感器的性能指标  </vt:lpstr>
      <vt:lpstr>传感器的性能指标(续)   </vt:lpstr>
      <vt:lpstr>传感器的性能指标(续)  </vt:lpstr>
      <vt:lpstr>传感器的性能指标(续)  </vt:lpstr>
      <vt:lpstr>传感器的性能指标(续)  </vt:lpstr>
      <vt:lpstr>2.1.4 常用传感器简介</vt:lpstr>
      <vt:lpstr>（1）温度传感器  </vt:lpstr>
      <vt:lpstr>（2）压力传感器  </vt:lpstr>
      <vt:lpstr>（3）气敏传感器  </vt:lpstr>
      <vt:lpstr>（4）湿度传感器  </vt:lpstr>
      <vt:lpstr>（5）位移测量  </vt:lpstr>
      <vt:lpstr>（6）加速度传感器  </vt:lpstr>
      <vt:lpstr>（7）光电式传感器  </vt:lpstr>
      <vt:lpstr>（8）磁电式传感器  </vt:lpstr>
      <vt:lpstr>（9）转速传感器  </vt:lpstr>
      <vt:lpstr>（10）智能传感器 </vt:lpstr>
      <vt:lpstr>（10）智能传感器(续)  </vt:lpstr>
      <vt:lpstr>2.2 自动识别技术</vt:lpstr>
      <vt:lpstr>商场或超市购物场景</vt:lpstr>
      <vt:lpstr>2.2.1 自动识别技术概述  </vt:lpstr>
      <vt:lpstr>自动识别</vt:lpstr>
      <vt:lpstr>自动识别技术说明(1)</vt:lpstr>
      <vt:lpstr>自动识别技术说明(2)</vt:lpstr>
      <vt:lpstr>2.2.2自动识别技术的种类与特征 </vt:lpstr>
      <vt:lpstr>1、条形码技术</vt:lpstr>
      <vt:lpstr>条码分类</vt:lpstr>
      <vt:lpstr>两种条码的对比</vt:lpstr>
      <vt:lpstr>2、光学识别符  </vt:lpstr>
      <vt:lpstr>3、IC卡识别技术</vt:lpstr>
      <vt:lpstr>IC卡优点</vt:lpstr>
      <vt:lpstr>4、无线射频识别技术</vt:lpstr>
      <vt:lpstr>5、生物特征识别</vt:lpstr>
      <vt:lpstr> 习题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YONG</dc:creator>
  <cp:lastModifiedBy>YONG</cp:lastModifiedBy>
  <cp:revision>10</cp:revision>
  <dcterms:created xsi:type="dcterms:W3CDTF">2013-01-25T01:44:00Z</dcterms:created>
  <dcterms:modified xsi:type="dcterms:W3CDTF">2017-04-24T23:35:43Z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