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3"/>
  </p:handoutMasterIdLst>
  <p:sldIdLst>
    <p:sldId id="256" r:id="rId4"/>
    <p:sldId id="257" r:id="rId6"/>
    <p:sldId id="449" r:id="rId7"/>
    <p:sldId id="265" r:id="rId8"/>
    <p:sldId id="384" r:id="rId9"/>
    <p:sldId id="385" r:id="rId10"/>
    <p:sldId id="382" r:id="rId11"/>
    <p:sldId id="383" r:id="rId12"/>
    <p:sldId id="386" r:id="rId13"/>
    <p:sldId id="387" r:id="rId14"/>
    <p:sldId id="495" r:id="rId15"/>
    <p:sldId id="496" r:id="rId16"/>
    <p:sldId id="388" r:id="rId17"/>
    <p:sldId id="391" r:id="rId18"/>
    <p:sldId id="397" r:id="rId19"/>
    <p:sldId id="392" r:id="rId20"/>
    <p:sldId id="398" r:id="rId21"/>
    <p:sldId id="400" r:id="rId22"/>
    <p:sldId id="402" r:id="rId23"/>
    <p:sldId id="399" r:id="rId24"/>
    <p:sldId id="401" r:id="rId25"/>
    <p:sldId id="393" r:id="rId26"/>
    <p:sldId id="423" r:id="rId27"/>
    <p:sldId id="403" r:id="rId28"/>
    <p:sldId id="394" r:id="rId29"/>
    <p:sldId id="396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5" r:id="rId50"/>
    <p:sldId id="424" r:id="rId51"/>
    <p:sldId id="426" r:id="rId5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675"/>
  </p:normalViewPr>
  <p:slideViewPr>
    <p:cSldViewPr snapToGrid="0" snapToObjects="1" showGuides="1">
      <p:cViewPr varScale="1">
        <p:scale>
          <a:sx n="56" d="100"/>
          <a:sy n="56" d="100"/>
        </p:scale>
        <p:origin x="-100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250" name="Rectangle 2"/>
          <p:cNvSpPr/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4099" name="Rectangle 3"/>
          <p:cNvSpPr>
            <a:spLocks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zh-CN" dirty="0"/>
              <a:t>单击此处编辑母版文本样式
第二级
第三级
第四级
第五级</a:t>
            </a:r>
            <a:endParaRPr lang="zh-CN" altLang="zh-CN" dirty="0"/>
          </a:p>
        </p:txBody>
      </p:sp>
      <p:sp>
        <p:nvSpPr>
          <p:cNvPr id="4100" name="Rectangle 4"/>
          <p:cNvSpPr>
            <a:spLocks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>
            <p:ph type="dt" idx="1"/>
          </p:nvPr>
        </p:nvSpPr>
        <p:spPr bwMode="auto">
          <a:xfrm>
            <a:off x="3884613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4275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  <a:ln w="1"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  <a:endParaRPr lang="zh-CN" altLang="zh-CN" noProof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sz="1400" dirty="0"/>
            </a:fld>
            <a:endParaRPr lang="zh-CN" altLang="zh-CN" sz="14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620713"/>
            <a:ext cx="2058988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29325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885825" y="3025775"/>
            <a:ext cx="7772400" cy="16287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《物联网信息感知技术》</a:t>
            </a:r>
            <a:br>
              <a:rPr lang="zh-CN" altLang="en-US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第2章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algn="r" eaLnBrk="1" hangingPunct="1">
              <a:lnSpc>
                <a:spcPct val="80000"/>
              </a:lnSpc>
            </a:pPr>
            <a:r>
              <a:rPr lang="zh-CN" altLang="en-US" dirty="0">
                <a:latin typeface="+mn-lt"/>
                <a:ea typeface="+mn-ea"/>
                <a:cs typeface="+mn-cs"/>
              </a:rPr>
              <a:t>周永 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algn="r" eaLnBrk="1" hangingPunct="1">
              <a:lnSpc>
                <a:spcPct val="80000"/>
              </a:lnSpc>
            </a:pPr>
            <a:r>
              <a:rPr lang="zh-CN" altLang="en-US" dirty="0">
                <a:latin typeface="+mn-lt"/>
                <a:ea typeface="+mn-ea"/>
                <a:cs typeface="+mn-cs"/>
              </a:rPr>
              <a:t>201</a:t>
            </a:r>
            <a:r>
              <a:rPr lang="en-US" altLang="zh-CN" dirty="0">
                <a:latin typeface="+mn-lt"/>
                <a:ea typeface="+mn-ea"/>
                <a:cs typeface="+mn-cs"/>
              </a:rPr>
              <a:t>7</a:t>
            </a:r>
            <a:r>
              <a:rPr lang="zh-CN" altLang="en-US" dirty="0">
                <a:latin typeface="+mn-lt"/>
                <a:ea typeface="+mn-ea"/>
                <a:cs typeface="+mn-cs"/>
              </a:rPr>
              <a:t>-</a:t>
            </a:r>
            <a:r>
              <a:rPr lang="en-US" altLang="zh-CN" dirty="0">
                <a:latin typeface="+mn-lt"/>
                <a:ea typeface="+mn-ea"/>
                <a:cs typeface="+mn-cs"/>
              </a:rPr>
              <a:t>04</a:t>
            </a:r>
            <a:r>
              <a:rPr lang="zh-CN" altLang="en-US" dirty="0">
                <a:latin typeface="+mn-lt"/>
                <a:ea typeface="+mn-ea"/>
                <a:cs typeface="+mn-cs"/>
              </a:rPr>
              <a:t>-</a:t>
            </a:r>
            <a:r>
              <a:rPr lang="en-US" altLang="zh-CN" dirty="0">
                <a:latin typeface="+mn-lt"/>
                <a:ea typeface="+mn-ea"/>
                <a:cs typeface="+mn-cs"/>
              </a:rPr>
              <a:t>27  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algn="r" eaLnBrk="1" hangingPunct="1">
              <a:lnSpc>
                <a:spcPct val="80000"/>
              </a:lnSpc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-46037"/>
            <a:ext cx="3206750" cy="307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+mn-ea"/>
              </a:rPr>
              <a:t>RFID的基本模型图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15365" name="Picture 4" descr="图片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412875"/>
            <a:ext cx="8648700" cy="499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RFID</a:t>
            </a:r>
            <a:r>
              <a:rPr lang="zh-CN" altLang="en-US"/>
              <a:t>与</a:t>
            </a:r>
            <a:r>
              <a:rPr lang="en-US" altLang="zh-CN"/>
              <a:t>NFC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179830"/>
            <a:ext cx="6913880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NFC</a:t>
            </a:r>
            <a:r>
              <a:rPr lang="zh-CN" altLang="en-US"/>
              <a:t>近场通信说明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/>
              <a:t>NFC是近年来在手机上应用较多的技术，主要是两个NFC设备之间，在相当近的距离内靠近时，互相交互信息，并完成对应的交易等功能。NFC最大的特点是将阅读器和应答器整合到同一个芯片中。它可以满足任何两个无线设备间的信息交换、内容访问、服务交换，并且使之更为简约。</a:t>
            </a:r>
            <a:endParaRPr lang="zh-CN" altLang="en-US" sz="2600"/>
          </a:p>
          <a:p>
            <a:r>
              <a:rPr lang="zh-CN" altLang="en-US" sz="2600"/>
              <a:t>两者的关系是，可以认为</a:t>
            </a:r>
            <a:r>
              <a:rPr lang="zh-CN" altLang="en-US" sz="2600">
                <a:solidFill>
                  <a:srgbClr val="FF0000"/>
                </a:solidFill>
              </a:rPr>
              <a:t>NFC是RFID的一个子集</a:t>
            </a:r>
            <a:r>
              <a:rPr lang="zh-CN" altLang="en-US" sz="2600"/>
              <a:t>，即通信距离在10cm或4inch以内的RFID是NFC。这种区别主要是由于，在一些设计现金支付、信用卡的应用中，RFID的通信距离情况下，其他设备也可以收到个人RFID信息，存在不安全因素;这就是NFC提出的原因。</a:t>
            </a:r>
            <a:endParaRPr lang="zh-CN" altLang="en-US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2.3.2  RFID技术的分类方法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626475" cy="4714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4000" dirty="0"/>
              <a:t>1．根据标签的供电形式</a:t>
            </a:r>
            <a:endParaRPr lang="zh-CN" altLang="en-US" sz="4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4000" dirty="0"/>
              <a:t>2．根据标签的数据调制方式</a:t>
            </a:r>
            <a:endParaRPr lang="zh-CN" altLang="en-US" sz="4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4000" dirty="0"/>
              <a:t>3．根据标签的工作频率</a:t>
            </a:r>
            <a:endParaRPr lang="zh-CN" altLang="en-US" sz="4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4000" dirty="0"/>
              <a:t>4．根据标签中存储器方式</a:t>
            </a:r>
            <a:endParaRPr lang="zh-CN" altLang="en-US" sz="4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4000" dirty="0"/>
              <a:t>5．根据标签的可读写性</a:t>
            </a:r>
            <a:endParaRPr lang="zh-CN" altLang="en-US" sz="4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zh-CN" alt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1．根据标签的供电形式</a:t>
            </a:r>
            <a:r>
              <a:rPr lang="zh-CN" altLang="en-US" b="1" dirty="0"/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射频标签可分为有源的和无源的两种。</a:t>
            </a:r>
            <a:endParaRPr lang="zh-CN" altLang="zh-CN" dirty="0"/>
          </a:p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有源射频标签</a:t>
            </a:r>
            <a:r>
              <a:rPr lang="zh-CN" altLang="zh-CN" dirty="0"/>
              <a:t>使用标签内电池的能量，识别距离较长，可达几十米甚至上百米，但是它的寿命有限并且价格较高；标签由于带有电池，因此，有源标签的体积比较大，无法制作成薄卡(比如信用卡标签)。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16387">
                                            <p:txEl>
                                              <p:charRg st="18" end="10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7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1．根据标签的供电形式(续)</a:t>
            </a:r>
            <a:r>
              <a:rPr lang="zh-CN" altLang="en-US" b="1" dirty="0"/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无源射频标签</a:t>
            </a:r>
            <a:r>
              <a:rPr lang="zh-CN" altLang="zh-CN" dirty="0"/>
              <a:t>不含有电池，利用耦合的读写器发射的</a:t>
            </a:r>
            <a:r>
              <a:rPr lang="zh-CN" altLang="zh-CN" b="1" dirty="0">
                <a:solidFill>
                  <a:srgbClr val="FF0000"/>
                </a:solidFill>
              </a:rPr>
              <a:t>电磁场能量</a:t>
            </a:r>
            <a:r>
              <a:rPr lang="zh-CN" altLang="zh-CN" dirty="0"/>
              <a:t>作为自己的能量，它的重量轻、体积小，寿命可以非常长，很便宜，可以制成各种各样的薄卡或挂扣卡；但它的发射距离受限制，一般是几十厘米到几十米，且需要有较大的读写器发射功率。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7411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1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2．根据标签的数据调制方式</a:t>
            </a:r>
            <a:r>
              <a:rPr lang="zh-CN" altLang="en-US" b="1" dirty="0"/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dirty="0"/>
              <a:t>根据标签的数据调制方式分为</a:t>
            </a:r>
            <a:r>
              <a:rPr lang="zh-CN" altLang="zh-CN" dirty="0">
                <a:solidFill>
                  <a:srgbClr val="FF0000"/>
                </a:solidFill>
              </a:rPr>
              <a:t>主动式、被动式和半主动式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 一般来讲，无源系统为被动式，有源系统为主动式。主动式的射频系统用自身的射频能量主动地发送数据给读写器(读头)。   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843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5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主动式与被动式选择</a:t>
            </a:r>
            <a:endParaRPr lang="zh-CN" altLang="en-US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180975" y="1412875"/>
            <a:ext cx="8872538" cy="4714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被动式的射频系统</a:t>
            </a:r>
            <a:r>
              <a:rPr lang="zh-CN" altLang="zh-CN" dirty="0"/>
              <a:t>，使用调制散射方式发射数据，它必须利用读写器的载波来调制自己的信号，在门禁或交通的应用中适宜。因为读写器可以确保只激活一定范围内的射频系统。在有障碍物的情况下，采用调制散射方式，读写器的能量必须来去穿过障碍物两次。</a:t>
            </a:r>
            <a:endParaRPr lang="zh-CN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而</a:t>
            </a:r>
            <a:r>
              <a:rPr lang="zh-CN" altLang="zh-CN" dirty="0">
                <a:solidFill>
                  <a:srgbClr val="FF0000"/>
                </a:solidFill>
              </a:rPr>
              <a:t>主动方式的射频标签发射的信号</a:t>
            </a:r>
            <a:r>
              <a:rPr lang="zh-CN" altLang="zh-CN" dirty="0"/>
              <a:t>仅穿过障碍物一次，因此主动方式工作的射频标签主要用于有障碍物的应用中，距离更远。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被动式</a:t>
            </a:r>
            <a:r>
              <a:rPr lang="zh-CN" altLang="en-US" dirty="0"/>
              <a:t>标签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/>
              <a:t>被动式标签要靠</a:t>
            </a:r>
            <a:r>
              <a:rPr lang="zh-CN" altLang="zh-CN" dirty="0">
                <a:solidFill>
                  <a:srgbClr val="FF0000"/>
                </a:solidFill>
              </a:rPr>
              <a:t>外界提供能量</a:t>
            </a:r>
            <a:r>
              <a:rPr lang="zh-CN" altLang="zh-CN" dirty="0"/>
              <a:t>才能正常工作。被动式标签产生电能的典型装置是天线与线圈。当标签进入系统的工作区域时，天线接收到特定的电磁波，线圈就会产生感应电流，在经过整流电路时，激活电路上的微型开关，给标签供电。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被动式标签具有永久的使用期，被动式标签的缺点主要是数据传输的距离要比主动式标签短，需要</a:t>
            </a:r>
            <a:r>
              <a:rPr lang="zh-CN" altLang="zh-CN" b="1" dirty="0">
                <a:solidFill>
                  <a:srgbClr val="FF0000"/>
                </a:solidFill>
              </a:rPr>
              <a:t>敏感性比较高的信号接收器(阅读器)</a:t>
            </a:r>
            <a:r>
              <a:rPr lang="zh-CN" altLang="zh-CN" dirty="0"/>
              <a:t>才能可靠识读。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防碰撞功能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射频标签具有防碰撞的功能，碰撞是指</a:t>
            </a:r>
            <a:r>
              <a:rPr lang="zh-CN" altLang="zh-CN" dirty="0">
                <a:solidFill>
                  <a:srgbClr val="FF0000"/>
                </a:solidFill>
              </a:rPr>
              <a:t>多个射频标签进入识别区域时信号互相干扰</a:t>
            </a:r>
            <a:r>
              <a:rPr lang="zh-CN" altLang="zh-CN" dirty="0"/>
              <a:t>的情况。</a:t>
            </a:r>
            <a:r>
              <a:rPr lang="zh-CN" altLang="zh-CN" b="1" dirty="0">
                <a:solidFill>
                  <a:srgbClr val="FF0000"/>
                </a:solidFill>
              </a:rPr>
              <a:t>具有防碰撞性能的系统</a:t>
            </a:r>
            <a:r>
              <a:rPr lang="zh-CN" altLang="zh-CN" dirty="0"/>
              <a:t>可以同时识别进入识别距离的射频标签，最先进的RFID系统采用了很好的防冲撞协议，在同一时间可以识别工作区域内的所有标签(多达300个以上)。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第2章 感知与识别技术 </a:t>
            </a:r>
            <a:r>
              <a:rPr lang="zh-CN" altLang="en-US" b="1" dirty="0">
                <a:solidFill>
                  <a:srgbClr val="FF3300"/>
                </a:solidFill>
              </a:rPr>
              <a:t> 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2.1 传感器及应用技术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2.2 自动识别技术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2.3 无线射频识别技术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主动式</a:t>
            </a:r>
            <a:r>
              <a:rPr lang="zh-CN" altLang="en-US" dirty="0"/>
              <a:t>标签  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主动式标签内部自带电池进行供电，它的电能充足，工作可靠性高，信号传送的距离远。也就是说，主动式标签的工作性能相对于一个时间段是稳定的。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半主动</a:t>
            </a:r>
            <a:r>
              <a:rPr lang="zh-CN" altLang="en-US" dirty="0"/>
              <a:t>标签系统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所谓半主动标签系统也称为</a:t>
            </a:r>
            <a:r>
              <a:rPr lang="zh-CN" altLang="zh-CN" dirty="0">
                <a:solidFill>
                  <a:srgbClr val="FF0000"/>
                </a:solidFill>
              </a:rPr>
              <a:t>电池支援式反向散射调制系统</a:t>
            </a:r>
            <a:r>
              <a:rPr lang="zh-CN" altLang="zh-CN" dirty="0"/>
              <a:t>。半主动标签本身也带有电池，只起到对标签内部数字电路供电的作用，但是标签并不通过自身能量主动发送数据，只有被阅读器的能量场“激活”时，才通过反向散射调制方式传送自身的数据。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3．根据标签的工作频率</a:t>
            </a:r>
            <a:r>
              <a:rPr lang="zh-CN" altLang="en-US" b="1" dirty="0"/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dirty="0"/>
              <a:t>根据标签的工作频率可以分为低频、高频及超高频和微波系统</a:t>
            </a:r>
            <a:endParaRPr lang="zh-CN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读头发送无线信号时所使用的频率被称为RFID系统的工作频率，基本上划分为四个主要范围：低频(30～300kHz)、高频(3M～30MHz)和超高频(300MHz～3GHz)以及微波(2.45GHz以上)。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457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4579">
                                            <p:txEl>
                                              <p:charRg st="28" end="13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79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频率划分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sz="4000" dirty="0"/>
              <a:t>(1)低频(Low Frequency，</a:t>
            </a:r>
            <a:r>
              <a:rPr lang="zh-CN" altLang="zh-CN" sz="4000" dirty="0">
                <a:solidFill>
                  <a:srgbClr val="FF3300"/>
                </a:solidFill>
              </a:rPr>
              <a:t>LF</a:t>
            </a:r>
            <a:r>
              <a:rPr lang="zh-CN" altLang="zh-CN" sz="4000" dirty="0"/>
              <a:t>)</a:t>
            </a:r>
            <a:endParaRPr lang="zh-CN" altLang="zh-CN" sz="40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4000" dirty="0"/>
              <a:t>(2)高频(High Frequency，</a:t>
            </a:r>
            <a:r>
              <a:rPr lang="zh-CN" altLang="zh-CN" sz="4000" dirty="0">
                <a:solidFill>
                  <a:srgbClr val="FF3300"/>
                </a:solidFill>
              </a:rPr>
              <a:t>HF</a:t>
            </a:r>
            <a:r>
              <a:rPr lang="zh-CN" altLang="zh-CN" sz="4000" dirty="0"/>
              <a:t>)</a:t>
            </a:r>
            <a:endParaRPr lang="zh-CN" altLang="zh-CN" sz="40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4000" dirty="0"/>
              <a:t>(3)超高频(Ultra High Frequency，</a:t>
            </a:r>
            <a:r>
              <a:rPr lang="zh-CN" altLang="zh-CN" sz="4000" dirty="0">
                <a:solidFill>
                  <a:srgbClr val="FF3300"/>
                </a:solidFill>
              </a:rPr>
              <a:t>UHF</a:t>
            </a:r>
            <a:r>
              <a:rPr lang="zh-CN" altLang="zh-CN" sz="4000" dirty="0"/>
              <a:t>)</a:t>
            </a:r>
            <a:endParaRPr lang="zh-CN" altLang="zh-CN" sz="40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4000" dirty="0"/>
              <a:t>(4)微波(Microwave，</a:t>
            </a:r>
            <a:r>
              <a:rPr lang="zh-CN" altLang="zh-CN" sz="4000" dirty="0">
                <a:solidFill>
                  <a:srgbClr val="FF3300"/>
                </a:solidFill>
              </a:rPr>
              <a:t>uW</a:t>
            </a:r>
            <a:r>
              <a:rPr lang="zh-CN" altLang="zh-CN" sz="4000" dirty="0"/>
              <a:t>)</a:t>
            </a:r>
            <a:endParaRPr lang="zh-CN" altLang="zh-CN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频率选择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>
                <a:solidFill>
                  <a:srgbClr val="FF3300"/>
                </a:solidFill>
              </a:rPr>
              <a:t>低频系统</a:t>
            </a:r>
            <a:r>
              <a:rPr lang="zh-CN" altLang="zh-CN" dirty="0"/>
              <a:t>用于短距离、低成本的应用中，如多数的门禁控制、动物监管、货物跟踪；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>
                <a:solidFill>
                  <a:srgbClr val="FF3300"/>
                </a:solidFill>
              </a:rPr>
              <a:t>高频系统</a:t>
            </a:r>
            <a:r>
              <a:rPr lang="zh-CN" altLang="zh-CN" dirty="0"/>
              <a:t>用于门禁控制和需传送大量数据的应用；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>
                <a:solidFill>
                  <a:srgbClr val="FF3300"/>
                </a:solidFill>
              </a:rPr>
              <a:t>超高频系统</a:t>
            </a:r>
            <a:r>
              <a:rPr lang="zh-CN" altLang="zh-CN" dirty="0"/>
              <a:t>应用于需要较长的读写距离和较高的读写速度的场合，如火车监控、高速公路收费等系统。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4．</a:t>
            </a:r>
            <a:r>
              <a:rPr lang="zh-CN" altLang="en-US" dirty="0"/>
              <a:t>根据标签中存储器方式 </a:t>
            </a:r>
            <a:r>
              <a:rPr lang="zh-CN" altLang="en-US" sz="3600" b="1" dirty="0"/>
              <a:t>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根据标签中存储器数据存储能力的不同，可以把标签分成仅用于标识目的的</a:t>
            </a:r>
            <a:r>
              <a:rPr lang="zh-CN" altLang="zh-CN" b="1" dirty="0">
                <a:solidFill>
                  <a:srgbClr val="FF0000"/>
                </a:solidFill>
              </a:rPr>
              <a:t>标识标签与便携式数据文件</a:t>
            </a:r>
            <a:r>
              <a:rPr lang="zh-CN" altLang="zh-CN" dirty="0"/>
              <a:t>两种。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1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5．根据标签的可读写性</a:t>
            </a:r>
            <a:r>
              <a:rPr lang="zh-CN" altLang="en-US" b="1" dirty="0"/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sz="2800" dirty="0"/>
              <a:t>根据标签的可读写性分为只读、读写和一次写入多次读出卡</a:t>
            </a:r>
            <a:endParaRPr lang="zh-CN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/>
              <a:t>根据射频标签内部使用存储器类型的不同可分成三种：</a:t>
            </a:r>
            <a:r>
              <a:rPr lang="zh-CN" altLang="zh-CN" sz="2800" dirty="0">
                <a:solidFill>
                  <a:srgbClr val="FF0000"/>
                </a:solidFill>
              </a:rPr>
              <a:t>可读写卡(RW)、一次写入多次读出卡(WORM)和只读卡(RO)</a:t>
            </a:r>
            <a:r>
              <a:rPr lang="zh-CN" altLang="zh-CN" sz="2800" dirty="0"/>
              <a:t>。RW卡一般比WORM卡和RO卡贵，如信用卡等。WORM卡是用户可以一次性写入的卡，写入后数据不能改变，WORM卡比RW卡要便宜。RO卡存有一个唯一的号码ID，不能修改，这样具有较高的安全性。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867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8675">
                                            <p:txEl>
                                              <p:charRg st="27" end="18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5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2.3.3  RFID技术的基本工作原理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射频识别系统主要是由电子标签与阅读器两部分组成。电子标签与阅读器之间</a:t>
            </a:r>
            <a:r>
              <a:rPr lang="zh-CN" altLang="en-US" b="1" dirty="0">
                <a:solidFill>
                  <a:srgbClr val="FF0000"/>
                </a:solidFill>
              </a:rPr>
              <a:t>通过耦合元件实现射频信号的空间(无接触)耦合</a:t>
            </a:r>
            <a:r>
              <a:rPr lang="zh-CN" altLang="en-US" dirty="0"/>
              <a:t>，实现</a:t>
            </a:r>
            <a:r>
              <a:rPr lang="zh-CN" altLang="en-US" b="1" dirty="0">
                <a:solidFill>
                  <a:srgbClr val="FF0000"/>
                </a:solidFill>
              </a:rPr>
              <a:t>能量的传递和数据的交换</a:t>
            </a:r>
            <a:r>
              <a:rPr lang="zh-CN" altLang="en-US" dirty="0"/>
              <a:t>。		 </a:t>
            </a:r>
            <a:endParaRPr lang="zh-CN" altLang="en-US" dirty="0"/>
          </a:p>
          <a:p>
            <a:pPr eaLnBrk="1" hangingPunct="1"/>
            <a:r>
              <a:rPr lang="zh-CN" altLang="en-US" dirty="0"/>
              <a:t>发生在阅读器和电子标签之间的射频信号的耦合类型有两种。(1)电感耦合(2)电磁反向散射耦合。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两种耦合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/>
              <a:t>(1)电感耦合。变压器模型，通过空间高频交变磁场实现耦合，依据的是电磁感应定律。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(2)电磁反向散射耦合。雷达原理模型，发射出去的电磁波，碰到目标后反射，同时携带回目标信息，依据的是电磁波的空间传播规律。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pic>
        <p:nvPicPr>
          <p:cNvPr id="32772" name="Picture 3" descr="图片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3" y="2205038"/>
            <a:ext cx="8820150" cy="284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Rectangle 4"/>
          <p:cNvSpPr>
            <a:spLocks noGrp="1"/>
          </p:cNvSpPr>
          <p:nvPr/>
        </p:nvSpPr>
        <p:spPr>
          <a:xfrm>
            <a:off x="457200" y="646113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电感耦合方式             电磁耦合方式</a:t>
            </a:r>
            <a:endParaRPr lang="zh-CN" altLang="en-US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传感器的</a:t>
            </a:r>
            <a:r>
              <a:rPr lang="zh-CN" altLang="en-US">
                <a:solidFill>
                  <a:srgbClr val="FF0000"/>
                </a:solidFill>
              </a:rPr>
              <a:t>选型标准</a:t>
            </a:r>
            <a:r>
              <a:rPr lang="zh-CN" altLang="en-US"/>
              <a:t>有哪些？</a:t>
            </a:r>
            <a:endParaRPr lang="zh-CN" altLang="en-US"/>
          </a:p>
          <a:p>
            <a:r>
              <a:rPr lang="zh-CN" altLang="en-US">
                <a:sym typeface="+mn-ea"/>
              </a:rPr>
              <a:t>有哪些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自动识别技术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935" y="2747645"/>
            <a:ext cx="4083685" cy="3878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耦合方式与</a:t>
            </a:r>
            <a:r>
              <a:rPr lang="zh-CN" altLang="en-US" b="1" dirty="0">
                <a:solidFill>
                  <a:srgbClr val="FF3300"/>
                </a:solidFill>
              </a:rPr>
              <a:t>适用距离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sz="2800" dirty="0"/>
              <a:t>电感耦合方式一般适合于中、低频工作的近距离射频识别系统。典型的：工作频率有：125kHz，225kHz和13.56MHz。识别作用距离小于1m，典型作用距离为10～20cm。</a:t>
            </a:r>
            <a:endParaRPr lang="zh-CN" altLang="zh-CN" sz="2800" dirty="0"/>
          </a:p>
          <a:p>
            <a:pPr eaLnBrk="1" hangingPunct="1"/>
            <a:r>
              <a:rPr lang="zh-CN" altLang="zh-CN" sz="2800" dirty="0"/>
              <a:t>	       </a:t>
            </a:r>
            <a:endParaRPr lang="zh-CN" altLang="zh-CN" sz="2800" dirty="0"/>
          </a:p>
          <a:p>
            <a:pPr eaLnBrk="1" hangingPunct="1"/>
            <a:r>
              <a:rPr lang="zh-CN" altLang="zh-CN" sz="2800" dirty="0"/>
              <a:t>电磁反向散射耦合方式一般适合于高频、微波工作的远距离射频识别系统。典型的工作频率有：433MHz，915MHz，2.45GHz和5.8GHz。识别作用距离大于1m，典型作用距离为3~10m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只读被动标签与读头系统 </a:t>
            </a:r>
            <a:endParaRPr lang="zh-CN" altLang="en-US" sz="3600" dirty="0">
              <a:solidFill>
                <a:srgbClr val="FF3300"/>
              </a:solidFill>
            </a:endParaRPr>
          </a:p>
        </p:txBody>
      </p:sp>
      <p:pic>
        <p:nvPicPr>
          <p:cNvPr id="34820" name="Picture 3" descr="图片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1593850"/>
            <a:ext cx="9144000" cy="616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 只读主动标签与读头系统 </a:t>
            </a:r>
            <a:endParaRPr lang="zh-CN" altLang="en-US" sz="3600" dirty="0">
              <a:solidFill>
                <a:srgbClr val="FF3300"/>
              </a:solidFill>
            </a:endParaRPr>
          </a:p>
        </p:txBody>
      </p:sp>
      <p:pic>
        <p:nvPicPr>
          <p:cNvPr id="35844" name="Picture 3" descr="图片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341438"/>
            <a:ext cx="8797925" cy="5045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RFID读头工作原理与接口关系图</a:t>
            </a:r>
            <a:endParaRPr lang="zh-CN" altLang="zh-CN" dirty="0"/>
          </a:p>
        </p:txBody>
      </p:sp>
      <p:pic>
        <p:nvPicPr>
          <p:cNvPr id="36868" name="Picture 3" descr="图片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341438"/>
            <a:ext cx="9144000" cy="5256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标签与读头通信</a:t>
            </a:r>
            <a:endParaRPr lang="zh-CN" altLang="en-US" dirty="0"/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对于标签向读头的数据通信过程，其工作方式包括以下两种：</a:t>
            </a:r>
            <a:endParaRPr lang="zh-CN" altLang="zh-CN" dirty="0"/>
          </a:p>
          <a:p>
            <a:pPr lvl="1" eaLnBrk="1" hangingPunct="1"/>
            <a:r>
              <a:rPr lang="zh-CN" altLang="zh-CN" sz="2500" dirty="0"/>
              <a:t> (1)标签收到读头的射频能量时，即被激活并向读头反射标签存储的数据信息；</a:t>
            </a:r>
            <a:endParaRPr lang="zh-CN" altLang="zh-CN" sz="2500" dirty="0"/>
          </a:p>
          <a:p>
            <a:pPr lvl="1" eaLnBrk="1" hangingPunct="1"/>
            <a:r>
              <a:rPr lang="zh-CN" altLang="zh-CN" sz="2500" dirty="0"/>
              <a:t> (2)标签被激活后，根据读头指令转入数据发送状态或休眠状态。  </a:t>
            </a:r>
            <a:endParaRPr lang="zh-CN" altLang="zh-CN" sz="2500" dirty="0"/>
          </a:p>
          <a:p>
            <a:pPr eaLnBrk="1" hangingPunct="1"/>
            <a:r>
              <a:rPr lang="zh-CN" altLang="zh-CN" dirty="0"/>
              <a:t>在这两种工作方式中，前者属于单向通信，后者属于半双工双向通信。</a:t>
            </a:r>
            <a:endParaRPr lang="zh-CN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2.3.4  RFID的基本技术参数</a:t>
            </a:r>
            <a:endParaRPr lang="zh-CN" altLang="zh-CN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1. 标签的技术参数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2．读头的技术参数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3．系统的技术参数</a:t>
            </a:r>
            <a:endParaRPr lang="zh-CN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1. 标签的技术参数  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标签的能量需求</a:t>
            </a:r>
            <a:endParaRPr lang="zh-CN" altLang="zh-CN" dirty="0"/>
          </a:p>
          <a:p>
            <a:pPr eaLnBrk="1" hangingPunct="1"/>
            <a:r>
              <a:rPr lang="zh-CN" altLang="zh-CN" dirty="0"/>
              <a:t>标签的传输速率</a:t>
            </a:r>
            <a:endParaRPr lang="zh-CN" altLang="zh-CN" dirty="0"/>
          </a:p>
          <a:p>
            <a:pPr eaLnBrk="1" hangingPunct="1"/>
            <a:r>
              <a:rPr lang="zh-CN" altLang="zh-CN" dirty="0"/>
              <a:t>标签的读写速度</a:t>
            </a:r>
            <a:endParaRPr lang="zh-CN" altLang="zh-CN" dirty="0"/>
          </a:p>
          <a:p>
            <a:pPr eaLnBrk="1" hangingPunct="1"/>
            <a:r>
              <a:rPr lang="zh-CN" altLang="zh-CN" dirty="0"/>
              <a:t>标签的工作频率</a:t>
            </a:r>
            <a:endParaRPr lang="zh-CN" altLang="zh-CN" dirty="0"/>
          </a:p>
          <a:p>
            <a:pPr eaLnBrk="1" hangingPunct="1"/>
            <a:r>
              <a:rPr lang="zh-CN" altLang="zh-CN" dirty="0"/>
              <a:t>标签的内存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标签的封装形式：主要取决于标签天线的形状，不同的天线可以封装成不同的标签形式，运用在不同的场合，具有不同的识别性能。</a:t>
            </a:r>
            <a:endParaRPr lang="zh-CN" altLang="zh-CN" dirty="0"/>
          </a:p>
        </p:txBody>
      </p:sp>
      <p:pic>
        <p:nvPicPr>
          <p:cNvPr id="38916" name="Picture 4" descr="transponder_Converted_10_LR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804988"/>
            <a:ext cx="2832100" cy="207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89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38915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38915">
                                            <p:txEl>
                                              <p:charRg st="16" end="2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38915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38915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38915">
                                            <p:txEl>
                                              <p:charRg st="38" end="9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2. 读写器的技术参数  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dirty="0"/>
              <a:t>读头的技术参数有：读头的工作频率以及是否可调、读头的输出功率、读头的传输速率、读头的输出端口形式等。</a:t>
            </a:r>
            <a:endParaRPr lang="zh-CN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其中，读头的输出端口形式：它可以根据用户的需要设计成RS232、RS485、RJ45、无线网络等形式。不同的输出接口形式具有不同的数据传输距离。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993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5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39939">
                                            <p:txEl>
                                              <p:charRg st="57" end="13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3. 系统的技术参数  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系统的技术参数有：系统的识读距离、数据的传输速率、系统和后台的协议标准等。系统的识别距离指标签的有效识别距离。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4096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技术参数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pic>
        <p:nvPicPr>
          <p:cNvPr id="43012" name="Picture 3" descr="图片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8" y="1341438"/>
            <a:ext cx="8977312" cy="547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0000FF"/>
                </a:solidFill>
                <a:sym typeface="Arial" panose="020B0604020202020204" pitchFamily="34" charset="0"/>
              </a:rPr>
              <a:t>2.</a:t>
            </a:r>
            <a:r>
              <a:rPr lang="en-US" altLang="zh-CN" b="1" dirty="0">
                <a:solidFill>
                  <a:srgbClr val="0000FF"/>
                </a:solidFill>
                <a:sym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sym typeface="Arial" panose="020B0604020202020204" pitchFamily="34" charset="0"/>
              </a:rPr>
              <a:t> 无线射频识别技术 </a:t>
            </a:r>
            <a:r>
              <a:rPr lang="zh-CN" altLang="en-US" b="1" dirty="0">
                <a:solidFill>
                  <a:srgbClr val="FF0000"/>
                </a:solidFill>
                <a:sym typeface="Arial" panose="020B0604020202020204" pitchFamily="34" charset="0"/>
              </a:rPr>
              <a:t>  </a:t>
            </a:r>
            <a:endParaRPr lang="zh-CN" altLang="en-US" b="1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RFID是</a:t>
            </a:r>
            <a:r>
              <a:rPr lang="zh-CN" altLang="zh-CN" dirty="0">
                <a:solidFill>
                  <a:srgbClr val="FF0000"/>
                </a:solidFill>
              </a:rPr>
              <a:t>Radio Frequency Identification</a:t>
            </a:r>
            <a:r>
              <a:rPr lang="zh-CN" altLang="zh-CN" dirty="0"/>
              <a:t>的缩写，即</a:t>
            </a:r>
            <a:r>
              <a:rPr lang="zh-CN" altLang="zh-CN" dirty="0">
                <a:solidFill>
                  <a:srgbClr val="FF0000"/>
                </a:solidFill>
              </a:rPr>
              <a:t>无线射频识别</a:t>
            </a:r>
            <a:r>
              <a:rPr lang="zh-CN" altLang="zh-CN" dirty="0"/>
              <a:t>，俗称</a:t>
            </a:r>
            <a:r>
              <a:rPr lang="zh-CN" altLang="zh-CN" dirty="0">
                <a:solidFill>
                  <a:srgbClr val="FF0000"/>
                </a:solidFill>
              </a:rPr>
              <a:t>电子标签</a:t>
            </a:r>
            <a:r>
              <a:rPr lang="zh-CN" altLang="zh-CN" dirty="0"/>
              <a:t>。是一种</a:t>
            </a:r>
            <a:r>
              <a:rPr lang="zh-CN" altLang="zh-CN" sz="4000" dirty="0">
                <a:solidFill>
                  <a:srgbClr val="FF0000"/>
                </a:solidFill>
              </a:rPr>
              <a:t>非接触式</a:t>
            </a:r>
            <a:r>
              <a:rPr lang="zh-CN" altLang="zh-CN" dirty="0"/>
              <a:t>的自动识别技术，它通过射频信号自动识别目标对象并获取相关数据，识别工作无须人工干预，可工作于各种恶劣环境。RFID技术</a:t>
            </a:r>
            <a:r>
              <a:rPr lang="zh-CN" altLang="zh-CN" dirty="0">
                <a:solidFill>
                  <a:srgbClr val="FF0000"/>
                </a:solidFill>
              </a:rPr>
              <a:t>可识别高速运动物体并可同时识别多个标签</a:t>
            </a:r>
            <a:r>
              <a:rPr lang="zh-CN" altLang="zh-CN" dirty="0"/>
              <a:t>，操作快捷方便。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2.3.5 无线射频识别系统的运行环境 </a:t>
            </a:r>
            <a:endParaRPr lang="zh-CN" altLang="en-US" sz="3600" dirty="0">
              <a:solidFill>
                <a:srgbClr val="FF3300"/>
              </a:solidFill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1.  运行环境</a:t>
            </a:r>
            <a:endParaRPr lang="zh-CN" altLang="zh-CN" dirty="0"/>
          </a:p>
          <a:p>
            <a:pPr lvl="1" eaLnBrk="1" hangingPunct="1"/>
            <a:r>
              <a:rPr lang="zh-CN" altLang="zh-CN" sz="2900" dirty="0"/>
              <a:t>无线射频识别技术的运行环境比较宽松，从应用软件系统的运行环境来看，可以在现有的任何系统上运行基于任何编程语言的任何应用软件。</a:t>
            </a:r>
            <a:endParaRPr lang="zh-CN" altLang="zh-CN" sz="2900" dirty="0"/>
          </a:p>
          <a:p>
            <a:pPr lvl="1" eaLnBrk="1" hangingPunct="1"/>
            <a:r>
              <a:rPr lang="zh-CN" altLang="zh-CN" dirty="0"/>
              <a:t>计算机平台系统包括Windows系列、Linux、UNIX以及DOS平台系统。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/>
              <a:t>2.3.5 无线射频识别系统的运行环境(续) 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2.  接口方式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接口方式主要指的是读头和应用系统计算机的接口方式。RFID系统的接口方式非常灵活，包括RS232、RS485、以太网(RJ45)、WLAN 802.11(无线网络)等接口。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/>
              <a:t>2.3.5 无线射频识别系统的运行环境(续) 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3  接口软件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制造厂商会提供相应的接口软件甚至是软件的源代码。通过这种接口软件可以对设备进行测试，可以直接生产一定格式的数据文件，供用户分析使用，也可以向其他应用软件提供数据接口。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2.3.6 RFID技术应用</a:t>
            </a:r>
            <a:r>
              <a:rPr lang="zh-CN" altLang="en-US" b="1" dirty="0">
                <a:solidFill>
                  <a:srgbClr val="FF3300"/>
                </a:solidFill>
              </a:rPr>
              <a:t> 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RFID正是能够</a:t>
            </a:r>
            <a:r>
              <a:rPr lang="zh-CN" altLang="zh-CN" dirty="0">
                <a:solidFill>
                  <a:srgbClr val="FF3300"/>
                </a:solidFill>
              </a:rPr>
              <a:t>让物品“开口说话”</a:t>
            </a:r>
            <a:r>
              <a:rPr lang="zh-CN" altLang="zh-CN" dirty="0"/>
              <a:t>的一种技术。在“物联网”的构想中，RFID标签中存储着规范而具有互用性的信息，通过无线数据通信网络把它们自动采集到中央信息系统，实现物品(商品)的识别，进而通过开放性的计算机网络实现信息交换和共享，实现对物品的“透明”管理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3300"/>
                </a:solidFill>
              </a:rPr>
              <a:t> </a:t>
            </a:r>
            <a:r>
              <a:rPr lang="zh-CN" altLang="en-US" dirty="0"/>
              <a:t> RFID读卡器及电子标签</a:t>
            </a:r>
            <a:endParaRPr lang="zh-CN" altLang="en-US" dirty="0"/>
          </a:p>
        </p:txBody>
      </p:sp>
      <p:pic>
        <p:nvPicPr>
          <p:cNvPr id="48132" name="Picture 3" descr="图片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673225"/>
            <a:ext cx="8737600" cy="518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应用领域</a:t>
            </a:r>
            <a:endParaRPr lang="zh-CN" altLang="en-US" dirty="0"/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-90487" y="1412875"/>
            <a:ext cx="8777287" cy="4714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dirty="0"/>
              <a:t>“物联网”概念的问世,打破了之前的传统思维。过去的思路一直是将</a:t>
            </a:r>
            <a:r>
              <a:rPr lang="zh-CN" altLang="zh-CN" dirty="0">
                <a:solidFill>
                  <a:srgbClr val="FF3300"/>
                </a:solidFill>
              </a:rPr>
              <a:t>物理基础设施和IT基础设施分开</a:t>
            </a:r>
            <a:r>
              <a:rPr lang="zh-CN" altLang="zh-CN" dirty="0"/>
              <a:t>：一方面是机场、公路、建筑物,而另一方面是数据中心，个人电脑、宽带等。而在“物联网”时代，钢筋混凝土、电缆将与芯片、宽带整合为统一的基础设施，在此意义上，基础设施更像是一块新的地球工地，世界的运转就在它上面进行，其中包括经济管理、生产运行、社会管理乃至个人生活。 </a:t>
            </a:r>
            <a:endParaRPr lang="zh-CN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RFID系统应用</a:t>
            </a:r>
            <a:endParaRPr lang="zh-CN" altLang="en-US" dirty="0"/>
          </a:p>
        </p:txBody>
      </p:sp>
      <p:pic>
        <p:nvPicPr>
          <p:cNvPr id="50180" name="Picture 3" descr="APH]Y{46LH5)_$1}DH0VY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484313"/>
            <a:ext cx="7129463" cy="468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应用案例</a:t>
            </a:r>
            <a:endParaRPr lang="zh-CN" altLang="en-US" dirty="0"/>
          </a:p>
        </p:txBody>
      </p:sp>
      <p:pic>
        <p:nvPicPr>
          <p:cNvPr id="51204" name="Picture 3" descr="car_rfi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00113" y="1933575"/>
            <a:ext cx="6624637" cy="33274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RFID发展</a:t>
            </a:r>
            <a:r>
              <a:rPr lang="zh-CN" altLang="zh-CN" dirty="0">
                <a:solidFill>
                  <a:srgbClr val="FF3300"/>
                </a:solidFill>
              </a:rPr>
              <a:t>面临的难题</a:t>
            </a:r>
            <a:endParaRPr lang="zh-CN" altLang="zh-CN" dirty="0">
              <a:solidFill>
                <a:srgbClr val="FF3300"/>
              </a:solidFill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/>
              <a:t>(1) 成本的下降；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(2) 国际标准的制定与推行；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(3) 可能引起隐私权的问题。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RFID发展历程</a:t>
            </a:r>
            <a:endParaRPr lang="zh-CN" altLang="en-US" dirty="0"/>
          </a:p>
        </p:txBody>
      </p:sp>
      <p:sp>
        <p:nvSpPr>
          <p:cNvPr id="10245" name="AutoShape 4"/>
          <p:cNvSpPr/>
          <p:nvPr/>
        </p:nvSpPr>
        <p:spPr>
          <a:xfrm>
            <a:off x="2000250" y="5227638"/>
            <a:ext cx="1079500" cy="10795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AutoShape 5"/>
          <p:cNvSpPr/>
          <p:nvPr/>
        </p:nvSpPr>
        <p:spPr>
          <a:xfrm>
            <a:off x="2792413" y="4651375"/>
            <a:ext cx="1079500" cy="16573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7" name="AutoShape 6"/>
          <p:cNvSpPr/>
          <p:nvPr/>
        </p:nvSpPr>
        <p:spPr>
          <a:xfrm>
            <a:off x="3584575" y="4148138"/>
            <a:ext cx="1079500" cy="2159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8" name="AutoShape 7"/>
          <p:cNvSpPr/>
          <p:nvPr/>
        </p:nvSpPr>
        <p:spPr>
          <a:xfrm>
            <a:off x="4376738" y="3500438"/>
            <a:ext cx="1079500" cy="2806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9" name="AutoShape 8"/>
          <p:cNvSpPr/>
          <p:nvPr/>
        </p:nvSpPr>
        <p:spPr>
          <a:xfrm>
            <a:off x="5168900" y="2924175"/>
            <a:ext cx="1079500" cy="33829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AutoShape 9"/>
          <p:cNvSpPr/>
          <p:nvPr/>
        </p:nvSpPr>
        <p:spPr>
          <a:xfrm>
            <a:off x="5961063" y="2276475"/>
            <a:ext cx="1079500" cy="40306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AutoShape 10"/>
          <p:cNvSpPr/>
          <p:nvPr/>
        </p:nvSpPr>
        <p:spPr>
          <a:xfrm>
            <a:off x="6753225" y="1627188"/>
            <a:ext cx="1079500" cy="4679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Text Box 11"/>
          <p:cNvSpPr txBox="1"/>
          <p:nvPr/>
        </p:nvSpPr>
        <p:spPr>
          <a:xfrm>
            <a:off x="2073275" y="494030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1940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Text Box 12"/>
          <p:cNvSpPr txBox="1"/>
          <p:nvPr/>
        </p:nvSpPr>
        <p:spPr>
          <a:xfrm>
            <a:off x="2865438" y="4364038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1950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4" name="Text Box 13"/>
          <p:cNvSpPr txBox="1"/>
          <p:nvPr/>
        </p:nvSpPr>
        <p:spPr>
          <a:xfrm>
            <a:off x="3657600" y="3859213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1960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Text Box 14"/>
          <p:cNvSpPr txBox="1"/>
          <p:nvPr/>
        </p:nvSpPr>
        <p:spPr>
          <a:xfrm>
            <a:off x="4448175" y="3211513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1970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6" name="Text Box 15"/>
          <p:cNvSpPr txBox="1"/>
          <p:nvPr/>
        </p:nvSpPr>
        <p:spPr>
          <a:xfrm>
            <a:off x="5240338" y="263525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1980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7" name="Text Box 16"/>
          <p:cNvSpPr txBox="1"/>
          <p:nvPr/>
        </p:nvSpPr>
        <p:spPr>
          <a:xfrm>
            <a:off x="6032500" y="198755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1990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8" name="Text Box 17"/>
          <p:cNvSpPr txBox="1"/>
          <p:nvPr/>
        </p:nvSpPr>
        <p:spPr>
          <a:xfrm>
            <a:off x="6969125" y="133350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9" name="Text Box 18"/>
          <p:cNvSpPr txBox="1"/>
          <p:nvPr/>
        </p:nvSpPr>
        <p:spPr>
          <a:xfrm>
            <a:off x="2117725" y="5588000"/>
            <a:ext cx="458788" cy="6477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出现</a:t>
            </a:r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260" name="Text Box 19"/>
          <p:cNvSpPr txBox="1"/>
          <p:nvPr/>
        </p:nvSpPr>
        <p:spPr>
          <a:xfrm>
            <a:off x="3008313" y="5156200"/>
            <a:ext cx="458787" cy="100806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探索</a:t>
            </a:r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261" name="Text Box 20"/>
          <p:cNvSpPr txBox="1"/>
          <p:nvPr/>
        </p:nvSpPr>
        <p:spPr>
          <a:xfrm>
            <a:off x="6897688" y="2708275"/>
            <a:ext cx="458787" cy="295116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丰富</a:t>
            </a:r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262" name="Text Box 21"/>
          <p:cNvSpPr txBox="1"/>
          <p:nvPr/>
        </p:nvSpPr>
        <p:spPr>
          <a:xfrm>
            <a:off x="3800475" y="4867275"/>
            <a:ext cx="458788" cy="100806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发展</a:t>
            </a:r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263" name="Text Box 22"/>
          <p:cNvSpPr txBox="1"/>
          <p:nvPr/>
        </p:nvSpPr>
        <p:spPr>
          <a:xfrm>
            <a:off x="5386388" y="4364038"/>
            <a:ext cx="457200" cy="1008062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</a:rPr>
              <a:t>商用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264" name="Text Box 23"/>
          <p:cNvSpPr txBox="1"/>
          <p:nvPr/>
        </p:nvSpPr>
        <p:spPr>
          <a:xfrm>
            <a:off x="4592638" y="4579938"/>
            <a:ext cx="458787" cy="1008062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提速</a:t>
            </a:r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265" name="Text Box 24"/>
          <p:cNvSpPr txBox="1"/>
          <p:nvPr/>
        </p:nvSpPr>
        <p:spPr>
          <a:xfrm>
            <a:off x="6105525" y="3067050"/>
            <a:ext cx="458788" cy="28098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广泛</a:t>
            </a:r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RFID主要特性</a:t>
            </a:r>
            <a:endParaRPr lang="zh-CN" altLang="en-US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 与其他自动识别技术相比，</a:t>
            </a:r>
            <a:r>
              <a:rPr lang="en-US" altLang="zh-CN" dirty="0">
                <a:latin typeface="黑体" panose="02010609060101010101" pitchFamily="49" charset="-122"/>
              </a:rPr>
              <a:t>RFID</a:t>
            </a:r>
            <a:r>
              <a:rPr lang="zh-CN" altLang="en-US" dirty="0">
                <a:latin typeface="黑体" panose="02010609060101010101" pitchFamily="49" charset="-122"/>
              </a:rPr>
              <a:t>的主要特性包括以下</a:t>
            </a:r>
            <a:r>
              <a:rPr lang="en-US" altLang="zh-CN" dirty="0">
                <a:latin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</a:rPr>
              <a:t>个方面。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</a:rPr>
              <a:t>   (1) </a:t>
            </a:r>
            <a:r>
              <a:rPr lang="zh-CN" altLang="en-US" dirty="0">
                <a:latin typeface="黑体" panose="02010609060101010101" pitchFamily="49" charset="-122"/>
              </a:rPr>
              <a:t>数据的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读写</a:t>
            </a:r>
            <a:r>
              <a:rPr lang="en-US" altLang="zh-CN" dirty="0">
                <a:latin typeface="黑体" panose="02010609060101010101" pitchFamily="49" charset="-122"/>
              </a:rPr>
              <a:t>(Read Write)</a:t>
            </a:r>
            <a:r>
              <a:rPr lang="zh-CN" altLang="en-US" dirty="0">
                <a:latin typeface="黑体" panose="02010609060101010101" pitchFamily="49" charset="-122"/>
              </a:rPr>
              <a:t>机能</a:t>
            </a:r>
            <a:r>
              <a:rPr lang="en-US" altLang="zh-CN" dirty="0">
                <a:latin typeface="黑体" panose="02010609060101010101" pitchFamily="49" charset="-122"/>
              </a:rPr>
              <a:t>;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</a:rPr>
              <a:t>   (2)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小型化和多样化</a:t>
            </a:r>
            <a:r>
              <a:rPr lang="zh-CN" altLang="en-US" dirty="0">
                <a:latin typeface="黑体" panose="02010609060101010101" pitchFamily="49" charset="-122"/>
              </a:rPr>
              <a:t>的形状</a:t>
            </a:r>
            <a:r>
              <a:rPr lang="en-US" altLang="zh-CN" dirty="0">
                <a:latin typeface="黑体" panose="02010609060101010101" pitchFamily="49" charset="-122"/>
              </a:rPr>
              <a:t>;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</a:rPr>
              <a:t>   (3) </a:t>
            </a:r>
            <a:r>
              <a:rPr lang="zh-CN" altLang="en-US" dirty="0">
                <a:latin typeface="黑体" panose="02010609060101010101" pitchFamily="49" charset="-122"/>
              </a:rPr>
              <a:t>耐环境性</a:t>
            </a:r>
            <a:r>
              <a:rPr lang="en-US" altLang="zh-CN" dirty="0">
                <a:latin typeface="黑体" panose="02010609060101010101" pitchFamily="49" charset="-122"/>
              </a:rPr>
              <a:t>;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</a:rPr>
              <a:t>   (4) </a:t>
            </a:r>
            <a:r>
              <a:rPr lang="zh-CN" altLang="en-US" dirty="0">
                <a:latin typeface="黑体" panose="02010609060101010101" pitchFamily="49" charset="-122"/>
              </a:rPr>
              <a:t>可重复使用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  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电子标签的</a:t>
            </a:r>
            <a:r>
              <a:rPr lang="zh-CN" altLang="en-US" dirty="0">
                <a:solidFill>
                  <a:srgbClr val="FF0000"/>
                </a:solidFill>
              </a:rPr>
              <a:t>优点</a:t>
            </a:r>
            <a:r>
              <a:rPr lang="zh-CN" altLang="en-US" dirty="0"/>
              <a:t>是什么？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电子标签有什么</a:t>
            </a:r>
            <a:r>
              <a:rPr lang="zh-CN" altLang="en-US" dirty="0">
                <a:solidFill>
                  <a:srgbClr val="FF0000"/>
                </a:solidFill>
              </a:rPr>
              <a:t>缺点</a:t>
            </a:r>
            <a:r>
              <a:rPr lang="zh-CN" altLang="en-US" dirty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2.3.1  RFID系统的组成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按照</a:t>
            </a:r>
            <a:r>
              <a:rPr lang="zh-CN" altLang="en-US" dirty="0">
                <a:solidFill>
                  <a:srgbClr val="FF3300"/>
                </a:solidFill>
              </a:rPr>
              <a:t>三个部分</a:t>
            </a:r>
            <a:r>
              <a:rPr lang="zh-CN" altLang="en-US" dirty="0"/>
              <a:t>来划分</a:t>
            </a:r>
            <a:endParaRPr lang="zh-CN" altLang="en-US" dirty="0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/>
        </p:nvGraphicFramePr>
        <p:xfrm>
          <a:off x="793750" y="2482850"/>
          <a:ext cx="7767638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31540" imgH="1343660" progId="">
                  <p:embed/>
                </p:oleObj>
              </mc:Choice>
              <mc:Fallback>
                <p:oleObj name="" r:id="rId1" imgW="3431540" imgH="134366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2482850"/>
                        <a:ext cx="7767638" cy="303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/ 48</a:t>
            </a:r>
            <a:endParaRPr lang="zh-CN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RFID系统的组成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>
                <a:solidFill>
                  <a:srgbClr val="FF3300"/>
                </a:solidFill>
              </a:rPr>
              <a:t>射频识别系统</a:t>
            </a:r>
            <a:r>
              <a:rPr lang="zh-CN" altLang="zh-CN" dirty="0"/>
              <a:t>一般由两个部分组成，即</a:t>
            </a:r>
            <a:r>
              <a:rPr lang="zh-CN" altLang="zh-CN" dirty="0">
                <a:solidFill>
                  <a:srgbClr val="FF3300"/>
                </a:solidFill>
              </a:rPr>
              <a:t>电子标签和阅读器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在RFID的实际应用中，电子标签附着在被识别的物体上，当带有电子标签的被识别物品通过其可识读范围时，阅读器自动以无接触的方式将电子标签中的约定识别信息取出来，从而实现自动识别物品或自动收集物品标志信息的功能。   </a:t>
            </a:r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科技宣讲">
  <a:themeElements>
    <a:clrScheme name="科技宣讲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科技宣讲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科技宣讲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4637</Words>
  <Application>WPS 演示</Application>
  <PresentationFormat>全屏显示(4:3)</PresentationFormat>
  <Paragraphs>343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黑体</vt:lpstr>
      <vt:lpstr>Calibri</vt:lpstr>
      <vt:lpstr>仿宋_GB2312</vt:lpstr>
      <vt:lpstr>微软雅黑</vt:lpstr>
      <vt:lpstr>仿宋</vt:lpstr>
      <vt:lpstr>默认设计模板</vt:lpstr>
      <vt:lpstr>科技宣讲</vt:lpstr>
      <vt:lpstr>《物联网信息感知技术》 第2章</vt:lpstr>
      <vt:lpstr>第2章 感知与识别技术  </vt:lpstr>
      <vt:lpstr>复习</vt:lpstr>
      <vt:lpstr>2.3 无线射频识别技术   </vt:lpstr>
      <vt:lpstr>RFID发展历程</vt:lpstr>
      <vt:lpstr>RFID主要特性</vt:lpstr>
      <vt:lpstr>思考   </vt:lpstr>
      <vt:lpstr>2.3.1  RFID系统的组成  </vt:lpstr>
      <vt:lpstr>RFID系统的组成  </vt:lpstr>
      <vt:lpstr>RFID的基本模型图</vt:lpstr>
      <vt:lpstr>RFID与NFC</vt:lpstr>
      <vt:lpstr>NFC近场通信说明</vt:lpstr>
      <vt:lpstr>2.3.2  RFID技术的分类方法 </vt:lpstr>
      <vt:lpstr>1．根据标签的供电形式 </vt:lpstr>
      <vt:lpstr>1．根据标签的供电形式(续) </vt:lpstr>
      <vt:lpstr>2．根据标签的数据调制方式 </vt:lpstr>
      <vt:lpstr>主动式与被动式选择</vt:lpstr>
      <vt:lpstr>被动式标签  </vt:lpstr>
      <vt:lpstr>防碰撞功能</vt:lpstr>
      <vt:lpstr>主动式标签   </vt:lpstr>
      <vt:lpstr>半主动标签系统  </vt:lpstr>
      <vt:lpstr>3．根据标签的工作频率 </vt:lpstr>
      <vt:lpstr>频率划分</vt:lpstr>
      <vt:lpstr>频率选择</vt:lpstr>
      <vt:lpstr>4．根据标签中存储器方式  </vt:lpstr>
      <vt:lpstr>5．根据标签的可读写性 </vt:lpstr>
      <vt:lpstr>2.3.3  RFID技术的基本工作原理 </vt:lpstr>
      <vt:lpstr>两种耦合  </vt:lpstr>
      <vt:lpstr>PowerPoint 演示文稿</vt:lpstr>
      <vt:lpstr>耦合方式与适用距离</vt:lpstr>
      <vt:lpstr>只读被动标签与读头系统 </vt:lpstr>
      <vt:lpstr> 只读主动标签与读头系统 </vt:lpstr>
      <vt:lpstr>RFID读头工作原理与接口关系图</vt:lpstr>
      <vt:lpstr>标签与读头通信</vt:lpstr>
      <vt:lpstr>2.3.4  RFID的基本技术参数</vt:lpstr>
      <vt:lpstr>1. 标签的技术参数  </vt:lpstr>
      <vt:lpstr>2. 读写器的技术参数  </vt:lpstr>
      <vt:lpstr>3. 系统的技术参数  </vt:lpstr>
      <vt:lpstr>技术参数</vt:lpstr>
      <vt:lpstr>2.3.5 无线射频识别系统的运行环境 </vt:lpstr>
      <vt:lpstr>2.3.5 无线射频识别系统的运行环境(续) </vt:lpstr>
      <vt:lpstr>2.3.5 无线射频识别系统的运行环境(续) </vt:lpstr>
      <vt:lpstr>2.3.6 RFID技术应用 </vt:lpstr>
      <vt:lpstr>  RFID读卡器及电子标签</vt:lpstr>
      <vt:lpstr>应用领域</vt:lpstr>
      <vt:lpstr>RFID系统应用</vt:lpstr>
      <vt:lpstr>应用案例</vt:lpstr>
      <vt:lpstr>RFID发展面临的难题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YONG</dc:creator>
  <cp:lastModifiedBy>YONG</cp:lastModifiedBy>
  <cp:revision>10</cp:revision>
  <dcterms:created xsi:type="dcterms:W3CDTF">2013-01-25T01:44:00Z</dcterms:created>
  <dcterms:modified xsi:type="dcterms:W3CDTF">2017-04-26T23:53:32Z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