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67"/>
  </p:handoutMasterIdLst>
  <p:sldIdLst>
    <p:sldId id="256" r:id="rId4"/>
    <p:sldId id="537" r:id="rId6"/>
    <p:sldId id="257" r:id="rId7"/>
    <p:sldId id="265" r:id="rId8"/>
    <p:sldId id="536" r:id="rId9"/>
    <p:sldId id="477" r:id="rId10"/>
    <p:sldId id="385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62" r:id="rId22"/>
    <p:sldId id="464" r:id="rId23"/>
    <p:sldId id="459" r:id="rId24"/>
    <p:sldId id="465" r:id="rId25"/>
    <p:sldId id="466" r:id="rId26"/>
    <p:sldId id="460" r:id="rId27"/>
    <p:sldId id="467" r:id="rId28"/>
    <p:sldId id="468" r:id="rId29"/>
    <p:sldId id="461" r:id="rId30"/>
    <p:sldId id="469" r:id="rId31"/>
    <p:sldId id="470" r:id="rId32"/>
    <p:sldId id="471" r:id="rId33"/>
    <p:sldId id="472" r:id="rId34"/>
    <p:sldId id="473" r:id="rId35"/>
    <p:sldId id="474" r:id="rId36"/>
    <p:sldId id="475" r:id="rId37"/>
    <p:sldId id="476" r:id="rId38"/>
    <p:sldId id="478" r:id="rId39"/>
    <p:sldId id="479" r:id="rId40"/>
    <p:sldId id="482" r:id="rId41"/>
    <p:sldId id="483" r:id="rId42"/>
    <p:sldId id="484" r:id="rId43"/>
    <p:sldId id="485" r:id="rId44"/>
    <p:sldId id="480" r:id="rId45"/>
    <p:sldId id="486" r:id="rId46"/>
    <p:sldId id="481" r:id="rId47"/>
    <p:sldId id="487" r:id="rId48"/>
    <p:sldId id="488" r:id="rId49"/>
    <p:sldId id="489" r:id="rId50"/>
    <p:sldId id="490" r:id="rId51"/>
    <p:sldId id="520" r:id="rId52"/>
    <p:sldId id="522" r:id="rId53"/>
    <p:sldId id="523" r:id="rId54"/>
    <p:sldId id="524" r:id="rId55"/>
    <p:sldId id="525" r:id="rId56"/>
    <p:sldId id="526" r:id="rId57"/>
    <p:sldId id="527" r:id="rId58"/>
    <p:sldId id="528" r:id="rId59"/>
    <p:sldId id="529" r:id="rId60"/>
    <p:sldId id="530" r:id="rId61"/>
    <p:sldId id="531" r:id="rId62"/>
    <p:sldId id="532" r:id="rId63"/>
    <p:sldId id="521" r:id="rId64"/>
    <p:sldId id="533" r:id="rId65"/>
    <p:sldId id="535" r:id="rId6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2" d="100"/>
          <a:sy n="62" d="100"/>
        </p:scale>
        <p:origin x="-1384" y="-64"/>
      </p:cViewPr>
      <p:guideLst>
        <p:guide orient="horz" pos="217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0" Type="http://schemas.openxmlformats.org/officeDocument/2006/relationships/tableStyles" Target="tableStyles.xml"/><Relationship Id="rId7" Type="http://schemas.openxmlformats.org/officeDocument/2006/relationships/slide" Target="slides/slide3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handoutMaster" Target="handoutMasters/handoutMaster1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7586" name="Rectangle 2"/>
          <p:cNvSpPr/>
          <p:nvPr>
            <p:ph type="sldImg" idx="2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099" name="Rectangle 3"/>
          <p:cNvSpPr>
            <a:spLocks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8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zh-CN" dirty="0"/>
              <a:t>单击此处编辑母版文本样式
第二级
第三级
第四级
第五级</a:t>
            </a:r>
            <a:endParaRPr lang="zh-CN" altLang="zh-CN" dirty="0"/>
          </a:p>
        </p:txBody>
      </p:sp>
      <p:sp>
        <p:nvSpPr>
          <p:cNvPr id="4100" name="Rectangle 4"/>
          <p:cNvSpPr>
            <a:spLocks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Rectangle 5"/>
          <p:cNvSpPr>
            <a:spLocks noChangeArrowheads="1"/>
          </p:cNvSpPr>
          <p:nvPr>
            <p:ph type="dt" idx="1"/>
          </p:nvPr>
        </p:nvSpPr>
        <p:spPr bwMode="auto">
          <a:xfrm>
            <a:off x="3884613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 w="1"/>
        </p:spPr>
      </p:sp>
      <p:sp>
        <p:nvSpPr>
          <p:cNvPr id="68611" name="Rectangle 3"/>
          <p:cNvSpPr/>
          <p:nvPr>
            <p:ph type="body" idx="1"/>
          </p:nvPr>
        </p:nvSpPr>
        <p:spPr>
          <a:xfrm>
            <a:off x="538163" y="4387850"/>
            <a:ext cx="5780087" cy="3952875"/>
          </a:xfrm>
          <a:ln w="1"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5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3357563"/>
            <a:ext cx="7772400" cy="1254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54550"/>
            <a:ext cx="6400800" cy="985838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  <a:endParaRPr lang="zh-CN" altLang="zh-CN" noProof="0" smtClean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sz="1400" dirty="0"/>
            </a:fld>
            <a:endParaRPr lang="zh-CN" altLang="zh-CN" sz="14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4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4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620713"/>
            <a:ext cx="2058988" cy="5507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29325" cy="5507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7148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lvl="0"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7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slide" Target="slide17.xml"/><Relationship Id="rId4" Type="http://schemas.openxmlformats.org/officeDocument/2006/relationships/slide" Target="slide30.xml"/><Relationship Id="rId3" Type="http://schemas.openxmlformats.org/officeDocument/2006/relationships/slide" Target="slide16.xml"/><Relationship Id="rId2" Type="http://schemas.openxmlformats.org/officeDocument/2006/relationships/slide" Target="slide28.xml"/><Relationship Id="rId1" Type="http://schemas.openxmlformats.org/officeDocument/2006/relationships/slide" Target="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slide" Target="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slide" Target="slide16.xml"/><Relationship Id="rId2" Type="http://schemas.openxmlformats.org/officeDocument/2006/relationships/slide" Target="slide1.xml"/><Relationship Id="rId1" Type="http://schemas.openxmlformats.org/officeDocument/2006/relationships/slide" Target="slide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hyperlink" Target="http://news.rfidworld.com.cn/2016_11/8d7655ec16ca34d6.html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885825" y="3025775"/>
            <a:ext cx="7772400" cy="1628775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+mj-lt"/>
                <a:ea typeface="+mj-ea"/>
                <a:cs typeface="+mj-cs"/>
              </a:rPr>
              <a:t>《物联网信息感知技术》</a:t>
            </a:r>
            <a:br>
              <a:rPr lang="zh-CN" altLang="en-US" dirty="0">
                <a:latin typeface="+mj-lt"/>
                <a:ea typeface="+mj-ea"/>
                <a:cs typeface="+mj-cs"/>
              </a:rPr>
            </a:br>
            <a:r>
              <a:rPr lang="zh-CN" altLang="en-US" dirty="0">
                <a:latin typeface="+mj-lt"/>
                <a:ea typeface="+mj-ea"/>
                <a:cs typeface="+mj-cs"/>
              </a:rPr>
              <a:t>第</a:t>
            </a:r>
            <a:r>
              <a:rPr lang="en-US" altLang="zh-CN" dirty="0">
                <a:latin typeface="+mj-lt"/>
                <a:ea typeface="+mj-ea"/>
                <a:cs typeface="+mj-cs"/>
              </a:rPr>
              <a:t>3</a:t>
            </a:r>
            <a:r>
              <a:rPr lang="zh-CN" altLang="en-US" dirty="0">
                <a:latin typeface="+mj-lt"/>
                <a:ea typeface="+mj-ea"/>
                <a:cs typeface="+mj-cs"/>
              </a:rPr>
              <a:t>章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 algn="r" eaLnBrk="1" hangingPunct="1">
              <a:lnSpc>
                <a:spcPct val="80000"/>
              </a:lnSpc>
            </a:pPr>
            <a:r>
              <a:rPr lang="zh-CN" altLang="en-US" dirty="0">
                <a:latin typeface="+mn-lt"/>
                <a:ea typeface="+mn-ea"/>
                <a:cs typeface="+mn-cs"/>
              </a:rPr>
              <a:t>周永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algn="r" eaLnBrk="1" hangingPunct="1">
              <a:lnSpc>
                <a:spcPct val="80000"/>
              </a:lnSpc>
            </a:pPr>
            <a:r>
              <a:rPr lang="zh-CN" altLang="en-US" dirty="0">
                <a:latin typeface="+mn-lt"/>
                <a:ea typeface="+mn-ea"/>
                <a:cs typeface="+mn-cs"/>
              </a:rPr>
              <a:t>201</a:t>
            </a:r>
            <a:r>
              <a:rPr lang="en-US" altLang="zh-CN" dirty="0">
                <a:latin typeface="+mn-lt"/>
                <a:ea typeface="+mn-ea"/>
                <a:cs typeface="+mn-cs"/>
              </a:rPr>
              <a:t>7</a:t>
            </a:r>
            <a:r>
              <a:rPr lang="zh-CN" altLang="en-US" dirty="0">
                <a:latin typeface="+mn-lt"/>
                <a:ea typeface="+mn-ea"/>
                <a:cs typeface="+mn-cs"/>
              </a:rPr>
              <a:t>-</a:t>
            </a:r>
            <a:r>
              <a:rPr lang="en-US" altLang="zh-CN" dirty="0">
                <a:latin typeface="+mn-lt"/>
                <a:ea typeface="+mn-ea"/>
                <a:cs typeface="+mn-cs"/>
              </a:rPr>
              <a:t>05</a:t>
            </a:r>
            <a:r>
              <a:rPr lang="zh-CN" altLang="en-US" dirty="0">
                <a:latin typeface="+mn-lt"/>
                <a:ea typeface="+mn-ea"/>
                <a:cs typeface="+mn-cs"/>
              </a:rPr>
              <a:t>-</a:t>
            </a:r>
            <a:r>
              <a:rPr lang="en-US" altLang="zh-CN" dirty="0">
                <a:latin typeface="+mn-lt"/>
                <a:ea typeface="+mn-ea"/>
                <a:cs typeface="+mn-cs"/>
              </a:rPr>
              <a:t>02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" y="-46037"/>
            <a:ext cx="3206750" cy="3079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1.2 </a:t>
            </a:r>
            <a:r>
              <a:rPr lang="zh-CN" altLang="en-US" dirty="0"/>
              <a:t>各类天线简要介绍</a:t>
            </a:r>
            <a:endParaRPr lang="zh-CN" altLang="en-US" dirty="0"/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对称振子天线</a:t>
            </a:r>
            <a:endParaRPr lang="zh-CN" altLang="zh-CN" dirty="0"/>
          </a:p>
          <a:p>
            <a:pPr eaLnBrk="1" hangingPunct="1"/>
            <a:endParaRPr lang="zh-CN" altLang="zh-CN" dirty="0"/>
          </a:p>
          <a:p>
            <a:pPr eaLnBrk="1" hangingPunct="1"/>
            <a:r>
              <a:rPr lang="zh-CN" altLang="zh-CN" dirty="0"/>
              <a:t>引向天线</a:t>
            </a:r>
            <a:endParaRPr lang="zh-CN" altLang="zh-CN" dirty="0"/>
          </a:p>
          <a:p>
            <a:pPr eaLnBrk="1" hangingPunct="1"/>
            <a:endParaRPr lang="zh-CN" altLang="zh-CN" dirty="0"/>
          </a:p>
          <a:p>
            <a:pPr eaLnBrk="1" hangingPunct="1"/>
            <a:r>
              <a:rPr lang="zh-CN" altLang="zh-CN" dirty="0"/>
              <a:t>螺旋天线</a:t>
            </a:r>
            <a:endParaRPr lang="zh-CN" altLang="zh-CN" dirty="0"/>
          </a:p>
          <a:p>
            <a:pPr eaLnBrk="1" hangingPunct="1"/>
            <a:endParaRPr lang="zh-CN" altLang="zh-CN" dirty="0"/>
          </a:p>
          <a:p>
            <a:pPr eaLnBrk="1" hangingPunct="1"/>
            <a:r>
              <a:rPr lang="zh-CN" altLang="zh-CN" dirty="0"/>
              <a:t>微带天线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2">
                                            <p:txEl>
                                              <p:charRg st="8" end="1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4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" fill="hold"/>
                                        <p:tgtEl>
                                          <p:spTgt spid="2">
                                            <p:txEl>
                                              <p:charRg st="14" end="1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" fill="hold"/>
                                        <p:tgtEl>
                                          <p:spTgt spid="2">
                                            <p:txEl>
                                              <p:charRg st="20" end="2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1.2.1</a:t>
            </a:r>
            <a:r>
              <a:rPr lang="zh-CN" altLang="en-US" dirty="0"/>
              <a:t>  对称振子天线</a:t>
            </a:r>
            <a:endParaRPr lang="zh-CN" altLang="en-US" dirty="0"/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>
                <a:solidFill>
                  <a:srgbClr val="FF0000"/>
                </a:solidFill>
              </a:rPr>
              <a:t>对称振子天线</a:t>
            </a:r>
            <a:r>
              <a:rPr lang="zh-CN" altLang="zh-CN" dirty="0"/>
              <a:t>是一种应用广泛的</a:t>
            </a:r>
            <a:r>
              <a:rPr lang="zh-CN" altLang="zh-CN" dirty="0">
                <a:solidFill>
                  <a:srgbClr val="FF0000"/>
                </a:solidFill>
              </a:rPr>
              <a:t>基本线形天线</a:t>
            </a:r>
            <a:r>
              <a:rPr lang="zh-CN" altLang="zh-CN" dirty="0"/>
              <a:t>，它既可以单独使用，又可以作为天线阵的单元。</a:t>
            </a:r>
            <a:endParaRPr lang="zh-CN" altLang="zh-CN" dirty="0"/>
          </a:p>
        </p:txBody>
      </p:sp>
      <p:pic>
        <p:nvPicPr>
          <p:cNvPr id="14341" name="Picture 2" descr="08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0" y="3094038"/>
            <a:ext cx="4535488" cy="3957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1.2.2</a:t>
            </a:r>
            <a:r>
              <a:rPr lang="zh-CN" altLang="en-US" dirty="0"/>
              <a:t> 引向天线</a:t>
            </a:r>
            <a:endParaRPr lang="zh-CN" altLang="en-US" dirty="0"/>
          </a:p>
        </p:txBody>
      </p:sp>
      <p:sp>
        <p:nvSpPr>
          <p:cNvPr id="1536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引向天线又称为</a:t>
            </a:r>
            <a:r>
              <a:rPr lang="zh-CN" altLang="zh-CN" dirty="0">
                <a:solidFill>
                  <a:srgbClr val="FF0000"/>
                </a:solidFill>
              </a:rPr>
              <a:t>八木天线</a:t>
            </a:r>
            <a:r>
              <a:rPr lang="zh-CN" altLang="zh-CN" dirty="0"/>
              <a:t>，是一种广泛应用于</a:t>
            </a:r>
            <a:r>
              <a:rPr lang="zh-CN" altLang="zh-CN" dirty="0">
                <a:solidFill>
                  <a:srgbClr val="FF0000"/>
                </a:solidFill>
              </a:rPr>
              <a:t>米波和分米波</a:t>
            </a:r>
            <a:r>
              <a:rPr lang="zh-CN" altLang="zh-CN" dirty="0"/>
              <a:t>的天线。引向天线是一个紧耦合寄生振子端射阵，它由</a:t>
            </a:r>
            <a:r>
              <a:rPr lang="zh-CN" altLang="zh-CN" dirty="0">
                <a:solidFill>
                  <a:srgbClr val="FF0000"/>
                </a:solidFill>
              </a:rPr>
              <a:t>一个有源振子、一个反射振子</a:t>
            </a:r>
            <a:r>
              <a:rPr lang="zh-CN" altLang="zh-CN" dirty="0"/>
              <a:t>（稍长于有源振子）和若干个引向振子（稍短于有源振子）构成，除有源振子通过馈线与信号源或接收机连接外，其余振子均为无源振子。</a:t>
            </a:r>
            <a:endParaRPr lang="zh-CN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1.2.2</a:t>
            </a:r>
            <a:r>
              <a:rPr lang="zh-CN" altLang="en-US" dirty="0"/>
              <a:t> 引向天线(续)</a:t>
            </a:r>
            <a:endParaRPr lang="zh-CN" altLang="en-US" dirty="0"/>
          </a:p>
        </p:txBody>
      </p:sp>
      <p:pic>
        <p:nvPicPr>
          <p:cNvPr id="16388" name="Picture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175" y="2339975"/>
            <a:ext cx="6638925" cy="2530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60" y="2118360"/>
            <a:ext cx="6117590" cy="3825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10" y="2118360"/>
            <a:ext cx="7703820" cy="3774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1638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1.2.3 </a:t>
            </a:r>
            <a:r>
              <a:rPr lang="zh-CN" altLang="en-US" dirty="0"/>
              <a:t>螺旋天线</a:t>
            </a:r>
            <a:endParaRPr lang="zh-CN" altLang="en-US" dirty="0"/>
          </a:p>
        </p:txBody>
      </p:sp>
      <p:pic>
        <p:nvPicPr>
          <p:cNvPr id="17412" name="Picture 2" descr="5"/>
          <p:cNvPicPr>
            <a:picLocks noChangeAspect="1"/>
          </p:cNvPicPr>
          <p:nvPr/>
        </p:nvPicPr>
        <p:blipFill>
          <a:blip r:embed="rId1"/>
          <a:srcRect b="11479"/>
          <a:stretch>
            <a:fillRect/>
          </a:stretch>
        </p:blipFill>
        <p:spPr>
          <a:xfrm>
            <a:off x="468313" y="1593850"/>
            <a:ext cx="8275637" cy="4294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1.2.4</a:t>
            </a:r>
            <a:r>
              <a:rPr lang="zh-CN" altLang="en-US" dirty="0"/>
              <a:t> 微带天线</a:t>
            </a:r>
            <a:endParaRPr lang="zh-CN" altLang="en-US" dirty="0"/>
          </a:p>
        </p:txBody>
      </p:sp>
      <p:pic>
        <p:nvPicPr>
          <p:cNvPr id="18436" name="Picture 2" descr="08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1684338"/>
            <a:ext cx="8026400" cy="3986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1.3</a:t>
            </a:r>
            <a:r>
              <a:rPr lang="zh-CN" altLang="en-US" dirty="0"/>
              <a:t> RFID中的天线技术</a:t>
            </a:r>
            <a:endParaRPr lang="zh-CN" altLang="en-US" dirty="0"/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RFID天线的应用现状</a:t>
            </a:r>
            <a:endParaRPr lang="zh-CN" altLang="zh-CN" dirty="0"/>
          </a:p>
          <a:p>
            <a:pPr eaLnBrk="1" hangingPunct="1"/>
            <a:endParaRPr lang="zh-CN" altLang="zh-CN" dirty="0"/>
          </a:p>
          <a:p>
            <a:pPr eaLnBrk="1" hangingPunct="1"/>
            <a:r>
              <a:rPr lang="zh-CN" altLang="zh-CN" dirty="0"/>
              <a:t>RFID天线的设计现状</a:t>
            </a:r>
            <a:endParaRPr lang="zh-CN" altLang="zh-CN" dirty="0"/>
          </a:p>
          <a:p>
            <a:pPr eaLnBrk="1" hangingPunct="1"/>
            <a:endParaRPr lang="zh-CN" altLang="zh-CN" dirty="0"/>
          </a:p>
          <a:p>
            <a:pPr eaLnBrk="1" hangingPunct="1"/>
            <a:r>
              <a:rPr lang="zh-CN" altLang="zh-CN" dirty="0"/>
              <a:t>低频和高频RFID天线技术</a:t>
            </a:r>
            <a:endParaRPr lang="zh-CN" altLang="zh-CN" dirty="0"/>
          </a:p>
          <a:p>
            <a:pPr eaLnBrk="1" hangingPunct="1"/>
            <a:endParaRPr lang="zh-CN" altLang="zh-CN" dirty="0"/>
          </a:p>
          <a:p>
            <a:pPr eaLnBrk="1" hangingPunct="1"/>
            <a:r>
              <a:rPr lang="zh-CN" altLang="zh-CN" dirty="0"/>
              <a:t>微波RFID天线技术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3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2">
                                            <p:txEl>
                                              <p:charRg st="13" end="2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" fill="hold"/>
                                        <p:tgtEl>
                                          <p:spTgt spid="2">
                                            <p:txEl>
                                              <p:charRg st="26" end="4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1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" fill="hold"/>
                                        <p:tgtEl>
                                          <p:spTgt spid="2">
                                            <p:txEl>
                                              <p:charRg st="41" end="5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1.3.1</a:t>
            </a:r>
            <a:r>
              <a:rPr lang="zh-CN" altLang="en-US" dirty="0"/>
              <a:t> RFID天线的应用现状</a:t>
            </a:r>
            <a:endParaRPr lang="zh-CN" altLang="en-US" dirty="0"/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RFID天线应用的一般要求</a:t>
            </a:r>
            <a:endParaRPr lang="zh-CN" altLang="zh-CN" dirty="0"/>
          </a:p>
          <a:p>
            <a:pPr eaLnBrk="1" hangingPunct="1"/>
            <a:r>
              <a:rPr lang="zh-CN" altLang="zh-CN" dirty="0">
                <a:solidFill>
                  <a:srgbClr val="FF0000"/>
                </a:solidFill>
              </a:rPr>
              <a:t>（1）电子标签天线</a:t>
            </a:r>
            <a:endParaRPr lang="zh-CN" altLang="zh-CN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zh-CN" sz="2900" dirty="0"/>
              <a:t>RFID天线必须足够小； </a:t>
            </a:r>
            <a:endParaRPr lang="zh-CN" altLang="zh-CN" sz="2900" dirty="0"/>
          </a:p>
          <a:p>
            <a:pPr lvl="1" eaLnBrk="1" hangingPunct="1"/>
            <a:r>
              <a:rPr lang="zh-CN" altLang="zh-CN" dirty="0"/>
              <a:t>RFID天线提供最大可能的信号和能量给标签的芯片；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 RFID天线具有</a:t>
            </a:r>
            <a:r>
              <a:rPr lang="zh-CN" altLang="zh-CN" dirty="0">
                <a:solidFill>
                  <a:srgbClr val="FF0000"/>
                </a:solidFill>
              </a:rPr>
              <a:t>鲁棒</a:t>
            </a:r>
            <a:r>
              <a:rPr lang="zh-CN" altLang="zh-CN" dirty="0"/>
              <a:t>性； 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RFID天线非常便宜。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2">
                                            <p:txEl>
                                              <p:charRg st="14" end="2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4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" fill="hold"/>
                                        <p:tgtEl>
                                          <p:spTgt spid="2">
                                            <p:txEl>
                                              <p:charRg st="24" end="3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8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" fill="hold"/>
                                        <p:tgtEl>
                                          <p:spTgt spid="2">
                                            <p:txEl>
                                              <p:charRg st="38" end="6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6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" fill="hold"/>
                                        <p:tgtEl>
                                          <p:spTgt spid="2">
                                            <p:txEl>
                                              <p:charRg st="64" end="7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" fill="hold"/>
                                        <p:tgtEl>
                                          <p:spTgt spid="2">
                                            <p:txEl>
                                              <p:charRg st="79" end="9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1.3.1</a:t>
            </a:r>
            <a:r>
              <a:rPr lang="zh-CN" altLang="en-US" dirty="0"/>
              <a:t> RFID天线的应用现状（续）</a:t>
            </a:r>
            <a:endParaRPr lang="zh-CN" altLang="en-US" dirty="0"/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>
                <a:solidFill>
                  <a:srgbClr val="FF0000"/>
                </a:solidFill>
              </a:rPr>
              <a:t>（2）读写器天线</a:t>
            </a:r>
            <a:endParaRPr lang="zh-CN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zh-CN" dirty="0"/>
              <a:t>读写器天线既可以与读写器集成在一起，也可以采用分离式；读写器天线设计要求多频段覆盖；应用智能波束扫描天线阵。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9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2">
                                            <p:txEl>
                                              <p:charRg st="9" end="6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RFID的环境问题</a:t>
            </a:r>
            <a:endParaRPr lang="zh-CN" altLang="zh-CN" dirty="0"/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电子标签天线的特性，受</a:t>
            </a:r>
            <a:r>
              <a:rPr lang="zh-CN" altLang="zh-CN" dirty="0">
                <a:solidFill>
                  <a:srgbClr val="FF0000"/>
                </a:solidFill>
              </a:rPr>
              <a:t>所标识物体的形状和电参数影响</a:t>
            </a:r>
            <a:r>
              <a:rPr lang="zh-CN" altLang="zh-CN" dirty="0"/>
              <a:t>。例如，</a:t>
            </a:r>
            <a:r>
              <a:rPr lang="zh-CN" altLang="zh-CN" dirty="0">
                <a:solidFill>
                  <a:srgbClr val="0000FF"/>
                </a:solidFill>
              </a:rPr>
              <a:t>金属对电磁波有衰减作用，金属表面对电磁波有反射作用</a:t>
            </a:r>
            <a:r>
              <a:rPr lang="zh-CN" altLang="zh-CN" dirty="0"/>
              <a:t>，弹性衬底会造成天线变形等，这些影响在天线设计与应用中必须加以解决。</a:t>
            </a:r>
            <a:endParaRPr lang="zh-CN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双十一</a:t>
            </a:r>
            <a:r>
              <a:rPr lang="zh-CN" altLang="en-US" dirty="0"/>
              <a:t>与物联网</a:t>
            </a:r>
            <a:endParaRPr lang="zh-CN" altLang="en-US" dirty="0"/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pic>
        <p:nvPicPr>
          <p:cNvPr id="6861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563" y="1258888"/>
            <a:ext cx="6543675" cy="5251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5950" y="1795463"/>
            <a:ext cx="8027988" cy="4524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零点一过，媒体大厅大屏幕上，天猫双十一成交额就开始疯一样上涨。时间定格在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分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58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秒，成交额破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亿，无线成交额占比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86%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。四川在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分钟后在全国区域经济的排名是第七，排名第一的则是广东，而四川郫县在全国县级城市排名第五。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33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分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秒，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亿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4000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万笔，移动占比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90%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1.3.2 </a:t>
            </a:r>
            <a:r>
              <a:rPr lang="zh-CN" altLang="en-US" dirty="0"/>
              <a:t>RFID天线的设计现状</a:t>
            </a:r>
            <a:endParaRPr lang="zh-CN" altLang="en-US" dirty="0"/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/>
              <a:t>RFID</a:t>
            </a:r>
            <a:r>
              <a:rPr lang="zh-CN" altLang="zh-CN" dirty="0">
                <a:solidFill>
                  <a:srgbClr val="0000FF"/>
                </a:solidFill>
              </a:rPr>
              <a:t>电子标签天线</a:t>
            </a:r>
            <a:r>
              <a:rPr lang="zh-CN" altLang="zh-CN" dirty="0"/>
              <a:t>的设计</a:t>
            </a:r>
            <a:endParaRPr lang="zh-CN" altLang="zh-CN" dirty="0"/>
          </a:p>
          <a:p>
            <a:pPr eaLnBrk="1" hangingPunct="1"/>
            <a:r>
              <a:rPr lang="zh-CN" altLang="zh-CN" dirty="0"/>
              <a:t>小尺寸要求，低成本要求，所标识物体的形状及物理特性要求，电子标签到贴标签物体的距离要求，金属表面的反射要求等。</a:t>
            </a:r>
            <a:endParaRPr lang="zh-CN" altLang="zh-CN" dirty="0"/>
          </a:p>
        </p:txBody>
      </p:sp>
      <p:sp>
        <p:nvSpPr>
          <p:cNvPr id="23557" name="Text Box 4"/>
          <p:cNvSpPr txBox="1"/>
          <p:nvPr/>
        </p:nvSpPr>
        <p:spPr>
          <a:xfrm>
            <a:off x="527050" y="2805113"/>
            <a:ext cx="309563" cy="365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2">
                                            <p:txEl>
                                              <p:charRg st="17" end="7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1.3.2 </a:t>
            </a:r>
            <a:r>
              <a:rPr lang="zh-CN" altLang="en-US" dirty="0"/>
              <a:t>RFID天线的设计现状(续)</a:t>
            </a:r>
            <a:endParaRPr lang="zh-CN" altLang="en-US" dirty="0"/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0000FF"/>
                </a:solidFill>
              </a:rPr>
              <a:t>RFID读写器</a:t>
            </a:r>
            <a:r>
              <a:rPr lang="zh-CN" altLang="en-US" dirty="0"/>
              <a:t>天线的设计</a:t>
            </a:r>
            <a:endParaRPr lang="zh-CN" altLang="en-US" dirty="0"/>
          </a:p>
          <a:p>
            <a:pPr eaLnBrk="1" hangingPunct="1"/>
            <a:r>
              <a:rPr lang="zh-CN" altLang="en-US" dirty="0"/>
              <a:t>要求低剖面、小型化以及多频段覆盖。还将涉及到天线阵的设计问题，小型化带来的低效率、低增益问题等。</a:t>
            </a:r>
            <a:endParaRPr lang="zh-CN" altLang="en-US" dirty="0"/>
          </a:p>
        </p:txBody>
      </p:sp>
      <p:sp>
        <p:nvSpPr>
          <p:cNvPr id="24581" name="Text Box 4"/>
          <p:cNvSpPr txBox="1"/>
          <p:nvPr/>
        </p:nvSpPr>
        <p:spPr>
          <a:xfrm>
            <a:off x="527050" y="2805113"/>
            <a:ext cx="309563" cy="365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6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2">
                                            <p:txEl>
                                              <p:charRg st="16" end="6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1.3.2</a:t>
            </a:r>
            <a:r>
              <a:rPr lang="zh-CN" altLang="en-US" dirty="0"/>
              <a:t> RFID天线的设计现状(续)</a:t>
            </a:r>
            <a:endParaRPr lang="zh-CN" altLang="en-US" dirty="0"/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0000FF"/>
                </a:solidFill>
              </a:rPr>
              <a:t>RFID</a:t>
            </a:r>
            <a:r>
              <a:rPr lang="zh-CN" altLang="en-US" dirty="0"/>
              <a:t>天线的设计步骤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25605" name="Text Box 4"/>
          <p:cNvSpPr txBox="1"/>
          <p:nvPr/>
        </p:nvSpPr>
        <p:spPr>
          <a:xfrm>
            <a:off x="527050" y="2805113"/>
            <a:ext cx="309563" cy="365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5606" name="Picture 2" descr="D:\黄玉兰2011-10-25\教材5-物联网-射频识别（RFID）核心技术详解\PPT\Snap7.bmp"/>
          <p:cNvPicPr>
            <a:picLocks noChangeAspect="1"/>
          </p:cNvPicPr>
          <p:nvPr/>
        </p:nvPicPr>
        <p:blipFill>
          <a:blip r:embed="rId1"/>
          <a:srcRect l="11957" t="10297"/>
          <a:stretch>
            <a:fillRect/>
          </a:stretch>
        </p:blipFill>
        <p:spPr>
          <a:xfrm>
            <a:off x="1733550" y="1925638"/>
            <a:ext cx="5832475" cy="46561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1.3.3 </a:t>
            </a:r>
            <a:r>
              <a:rPr lang="zh-CN" altLang="en-US" dirty="0"/>
              <a:t>低频和高频RFID天线技术</a:t>
            </a:r>
            <a:endParaRPr lang="zh-CN" altLang="en-US" dirty="0"/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在低频和高频频段，读写器与电子标签基本都采用</a:t>
            </a:r>
            <a:r>
              <a:rPr lang="zh-CN" altLang="zh-CN" dirty="0">
                <a:solidFill>
                  <a:srgbClr val="0000FF"/>
                </a:solidFill>
              </a:rPr>
              <a:t>线圈天线</a:t>
            </a:r>
            <a:r>
              <a:rPr lang="zh-CN" altLang="zh-CN" dirty="0"/>
              <a:t>。线圈之间存在互感，使一个线圈的能量可以耦合到另一个线圈，因此读写器天线与电子标签天线之间是采用电感耦合的方式工作。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charRg st="0" end="8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低频和高频RFID天线的结构图</a:t>
            </a:r>
            <a:endParaRPr lang="zh-CN" altLang="zh-CN" dirty="0"/>
          </a:p>
        </p:txBody>
      </p:sp>
      <p:pic>
        <p:nvPicPr>
          <p:cNvPr id="27652" name="图片 8" descr="D:\黄玉兰2009-12-3\教材-射频识别\图\第6章\6.2a.jpg"/>
          <p:cNvPicPr/>
          <p:nvPr/>
        </p:nvPicPr>
        <p:blipFill>
          <a:blip r:embed="rId1"/>
          <a:stretch>
            <a:fillRect/>
          </a:stretch>
        </p:blipFill>
        <p:spPr>
          <a:xfrm>
            <a:off x="468313" y="1995488"/>
            <a:ext cx="4327525" cy="3275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3" name="图片 11" descr="D:\黄玉兰2009-12-3\教材-射频识别\图\第6章\07111400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5168900" y="2489200"/>
            <a:ext cx="3529013" cy="2781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低频和高频RFID天线特点</a:t>
            </a:r>
            <a:endParaRPr lang="zh-CN" altLang="zh-CN" dirty="0"/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zh-CN" dirty="0"/>
              <a:t>天线都采用线圈的形式； </a:t>
            </a:r>
            <a:endParaRPr lang="zh-CN" altLang="zh-CN" dirty="0"/>
          </a:p>
          <a:p>
            <a:pPr eaLnBrk="1" hangingPunct="1">
              <a:lnSpc>
                <a:spcPct val="80000"/>
              </a:lnSpc>
            </a:pPr>
            <a:r>
              <a:rPr lang="zh-CN" altLang="zh-CN" dirty="0"/>
              <a:t>	</a:t>
            </a:r>
            <a:endParaRPr lang="zh-CN" altLang="zh-CN" dirty="0"/>
          </a:p>
          <a:p>
            <a:pPr eaLnBrk="1" hangingPunct="1">
              <a:lnSpc>
                <a:spcPct val="80000"/>
              </a:lnSpc>
            </a:pPr>
            <a:r>
              <a:rPr lang="zh-CN" altLang="zh-CN" dirty="0"/>
              <a:t>线圈可以是圆形环，也可以是矩形环； </a:t>
            </a:r>
            <a:endParaRPr lang="zh-CN" altLang="zh-CN" dirty="0"/>
          </a:p>
          <a:p>
            <a:pPr eaLnBrk="1" hangingPunct="1">
              <a:lnSpc>
                <a:spcPct val="80000"/>
              </a:lnSpc>
            </a:pPr>
            <a:r>
              <a:rPr lang="zh-CN" altLang="zh-CN" dirty="0"/>
              <a:t>	</a:t>
            </a:r>
            <a:endParaRPr lang="zh-CN" altLang="zh-CN" dirty="0"/>
          </a:p>
          <a:p>
            <a:pPr eaLnBrk="1" hangingPunct="1">
              <a:lnSpc>
                <a:spcPct val="8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天线的尺寸比芯片的尺寸大很多</a:t>
            </a:r>
            <a:r>
              <a:rPr lang="zh-CN" altLang="zh-CN" dirty="0"/>
              <a:t>，电子标签的尺寸主要是由天线决定的。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3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2">
                                            <p:txEl>
                                              <p:charRg st="13" end="1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5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" fill="hold"/>
                                        <p:tgtEl>
                                          <p:spTgt spid="2">
                                            <p:txEl>
                                              <p:charRg st="15" end="3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" fill="hold"/>
                                        <p:tgtEl>
                                          <p:spTgt spid="2">
                                            <p:txEl>
                                              <p:charRg st="34" end="3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6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" fill="hold"/>
                                        <p:tgtEl>
                                          <p:spTgt spid="2">
                                            <p:txEl>
                                              <p:charRg st="36" end="6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1.3.4</a:t>
            </a:r>
            <a:r>
              <a:rPr lang="zh-CN" altLang="en-US" dirty="0"/>
              <a:t> 微波RFID天线技术</a:t>
            </a:r>
            <a:endParaRPr lang="zh-CN" altLang="en-US" dirty="0"/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微波RFID天线有如下特点。 </a:t>
            </a:r>
            <a:endParaRPr lang="zh-CN" altLang="zh-CN" dirty="0"/>
          </a:p>
          <a:p>
            <a:pPr lvl="1" eaLnBrk="1" hangingPunct="1"/>
            <a:r>
              <a:rPr lang="zh-CN" altLang="zh-CN" sz="3600" dirty="0">
                <a:sym typeface="Arial" panose="020B0604020202020204" pitchFamily="34" charset="0"/>
              </a:rPr>
              <a:t>微波RFID天线的结构多样；</a:t>
            </a:r>
            <a:endParaRPr lang="zh-CN" altLang="zh-CN" sz="3600" dirty="0"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zh-CN" sz="3600" dirty="0">
                <a:sym typeface="Arial" panose="020B0604020202020204" pitchFamily="34" charset="0"/>
              </a:rPr>
              <a:t>适合粘帖在各种物体的表面；</a:t>
            </a:r>
            <a:endParaRPr lang="zh-CN" altLang="zh-CN" sz="3600" dirty="0"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zh-CN" sz="3600" dirty="0">
                <a:sym typeface="Arial" panose="020B0604020202020204" pitchFamily="34" charset="0"/>
              </a:rPr>
              <a:t>很多是在</a:t>
            </a:r>
            <a:r>
              <a:rPr lang="zh-CN" altLang="zh-CN" sz="3600" dirty="0">
                <a:solidFill>
                  <a:srgbClr val="FF0000"/>
                </a:solidFill>
                <a:sym typeface="Arial" panose="020B0604020202020204" pitchFamily="34" charset="0"/>
              </a:rPr>
              <a:t>条带上批量生产</a:t>
            </a:r>
            <a:r>
              <a:rPr lang="zh-CN" altLang="zh-CN" sz="3600" dirty="0">
                <a:sym typeface="Arial" panose="020B0604020202020204" pitchFamily="34" charset="0"/>
              </a:rPr>
              <a:t>；</a:t>
            </a:r>
            <a:endParaRPr lang="zh-CN" altLang="zh-CN" sz="3600" dirty="0"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zh-CN" sz="3600" dirty="0">
                <a:sym typeface="Arial" panose="020B0604020202020204" pitchFamily="34" charset="0"/>
              </a:rPr>
              <a:t>电子标签的尺寸主要是由天线决定的。</a:t>
            </a:r>
            <a:endParaRPr lang="zh-CN" altLang="zh-CN" sz="3600" dirty="0"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微波RFID天线的结构和图片</a:t>
            </a:r>
            <a:endParaRPr lang="zh-CN" altLang="zh-CN" dirty="0"/>
          </a:p>
        </p:txBody>
      </p:sp>
      <p:pic>
        <p:nvPicPr>
          <p:cNvPr id="30724" name="图片 11" descr="D:\黄玉兰2009-12-3\教材-射频识别\图\第6章\6.5b.jpg"/>
          <p:cNvPicPr/>
          <p:nvPr/>
        </p:nvPicPr>
        <p:blipFill>
          <a:blip r:embed="rId1"/>
          <a:stretch>
            <a:fillRect/>
          </a:stretch>
        </p:blipFill>
        <p:spPr>
          <a:xfrm>
            <a:off x="1363663" y="2257425"/>
            <a:ext cx="1584325" cy="2346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5" name="图片 12" descr="D:\黄玉兰2009-12-3\教材-射频识别\图\第6章\6.5d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387850" y="2473325"/>
            <a:ext cx="2303463" cy="2111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1.4 </a:t>
            </a:r>
            <a:r>
              <a:rPr lang="zh-CN" altLang="en-US" dirty="0"/>
              <a:t>RFID天线的制造工艺</a:t>
            </a:r>
            <a:endParaRPr lang="zh-CN" altLang="en-US" dirty="0"/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RFID天线制作工艺主要有</a:t>
            </a:r>
            <a:r>
              <a:rPr lang="zh-CN" altLang="zh-CN" dirty="0">
                <a:solidFill>
                  <a:srgbClr val="0000FF"/>
                </a:solidFill>
              </a:rPr>
              <a:t>线圈绕制法、蚀刻法和印刷法</a:t>
            </a:r>
            <a:r>
              <a:rPr lang="zh-CN" altLang="zh-CN" dirty="0"/>
              <a:t>。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低频RFID电子标签天线基本是采用绕线方式制作而成；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高频RFID电子标签天线利用以上三种方式均可实现，但以蚀刻天线为主，其材料一般为铝或铜；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UHF RFID电子标签天线则以印刷天线为主。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8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" fill="hold"/>
                                        <p:tgtEl>
                                          <p:spTgt spid="2">
                                            <p:txEl>
                                              <p:charRg st="28" end="5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5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" fill="hold"/>
                                        <p:tgtEl>
                                          <p:spTgt spid="2">
                                            <p:txEl>
                                              <p:charRg st="55" end="10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0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" fill="hold"/>
                                        <p:tgtEl>
                                          <p:spTgt spid="2">
                                            <p:txEl>
                                              <p:charRg st="100" end="12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1.4.1 </a:t>
            </a:r>
            <a:r>
              <a:rPr lang="zh-CN" altLang="en-US" dirty="0"/>
              <a:t>线圈绕制法</a:t>
            </a:r>
            <a:endParaRPr lang="zh-CN" altLang="en-US" dirty="0"/>
          </a:p>
        </p:txBody>
      </p:sp>
      <p:pic>
        <p:nvPicPr>
          <p:cNvPr id="32772" name="图片 8" descr="D:\黄玉兰2009-12-3\教材-射频识别\图\第6章\6.19a.jpg"/>
          <p:cNvPicPr/>
          <p:nvPr/>
        </p:nvPicPr>
        <p:blipFill>
          <a:blip r:embed="rId1"/>
          <a:srcRect l="51775"/>
          <a:stretch>
            <a:fillRect/>
          </a:stretch>
        </p:blipFill>
        <p:spPr>
          <a:xfrm>
            <a:off x="1246188" y="1733550"/>
            <a:ext cx="2516187" cy="3660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3" name="图片 11" descr="D:\黄玉兰2009-12-3\教材-射频识别\图\第6章\6.19b.jpg"/>
          <p:cNvPicPr/>
          <p:nvPr/>
        </p:nvPicPr>
        <p:blipFill>
          <a:blip r:embed="rId2"/>
          <a:srcRect l="58784"/>
          <a:stretch>
            <a:fillRect/>
          </a:stretch>
        </p:blipFill>
        <p:spPr>
          <a:xfrm>
            <a:off x="4768850" y="1733550"/>
            <a:ext cx="3324225" cy="3660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第3章 </a:t>
            </a:r>
            <a:r>
              <a:rPr lang="zh-CN" altLang="en-US" dirty="0">
                <a:solidFill>
                  <a:srgbClr val="FF0000"/>
                </a:solidFill>
              </a:rPr>
              <a:t>RFID技术详解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ym typeface="Arial" panose="020B0604020202020204" pitchFamily="34" charset="0"/>
              </a:rPr>
              <a:t>一、RFID的</a:t>
            </a:r>
            <a:r>
              <a:rPr lang="zh-CN" altLang="en-US" sz="4000" b="1" dirty="0">
                <a:solidFill>
                  <a:srgbClr val="0000FF"/>
                </a:solidFill>
                <a:sym typeface="Arial" panose="020B0604020202020204" pitchFamily="34" charset="0"/>
              </a:rPr>
              <a:t>天线</a:t>
            </a:r>
            <a:endParaRPr lang="zh-CN" altLang="en-US" sz="4000" b="1" dirty="0">
              <a:solidFill>
                <a:srgbClr val="0000FF"/>
              </a:solidFill>
              <a:sym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zh-CN" altLang="en-US" sz="4000" b="1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二、RFID的</a:t>
            </a:r>
            <a:r>
              <a:rPr lang="zh-CN" altLang="en-US" sz="4000" b="1" dirty="0">
                <a:solidFill>
                  <a:srgbClr val="0000FF"/>
                </a:solidFill>
              </a:rPr>
              <a:t>频率</a:t>
            </a:r>
            <a:endParaRPr lang="zh-CN" altLang="en-US" sz="40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endParaRPr lang="zh-CN" altLang="en-US" sz="4000" b="1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三、RFID的</a:t>
            </a:r>
            <a:r>
              <a:rPr lang="zh-CN" altLang="en-US" sz="4000" b="1" dirty="0">
                <a:solidFill>
                  <a:srgbClr val="0000FF"/>
                </a:solidFill>
              </a:rPr>
              <a:t>安全性</a:t>
            </a:r>
            <a:endParaRPr lang="zh-CN" altLang="en-US" sz="40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717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" fill="hold"/>
                                        <p:tgtEl>
                                          <p:spTgt spid="7171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22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" fill="hold"/>
                                        <p:tgtEl>
                                          <p:spTgt spid="7171">
                                            <p:txEl>
                                              <p:charRg st="22" end="3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线圈绕制法</a:t>
            </a:r>
            <a:endParaRPr lang="zh-CN" altLang="en-US" dirty="0"/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线圈绕制法的特点如下。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频率范围在125-134 KHz 的电子标签只能采用这种工艺；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成本高，生产速度慢；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UHF天线很少采用这种工艺。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2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" fill="hold"/>
                                        <p:tgtEl>
                                          <p:spTgt spid="2">
                                            <p:txEl>
                                              <p:charRg st="12" end="4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4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" fill="hold"/>
                                        <p:tgtEl>
                                          <p:spTgt spid="2">
                                            <p:txEl>
                                              <p:charRg st="44" end="5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" fill="hold"/>
                                        <p:tgtEl>
                                          <p:spTgt spid="2">
                                            <p:txEl>
                                              <p:charRg st="55" end="7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1.4.2 </a:t>
            </a:r>
            <a:r>
              <a:rPr lang="zh-CN" altLang="en-US" dirty="0"/>
              <a:t>蚀刻法</a:t>
            </a:r>
            <a:endParaRPr lang="zh-CN" altLang="en-US" dirty="0"/>
          </a:p>
        </p:txBody>
      </p:sp>
      <p:sp>
        <p:nvSpPr>
          <p:cNvPr id="3482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pic>
        <p:nvPicPr>
          <p:cNvPr id="34821" name="图片 12" descr="D:\黄玉兰2009-12-3\教材-射频识别\图\第6章\6.20b蚀刻.jpg"/>
          <p:cNvPicPr/>
          <p:nvPr/>
        </p:nvPicPr>
        <p:blipFill>
          <a:blip r:embed="rId1"/>
          <a:stretch>
            <a:fillRect/>
          </a:stretch>
        </p:blipFill>
        <p:spPr>
          <a:xfrm>
            <a:off x="2162175" y="1944688"/>
            <a:ext cx="4745038" cy="39893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蚀刻法</a:t>
            </a:r>
            <a:endParaRPr lang="zh-CN" altLang="zh-CN" dirty="0"/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蚀刻法的特点如下。</a:t>
            </a:r>
            <a:endParaRPr lang="zh-CN" altLang="zh-CN" dirty="0"/>
          </a:p>
          <a:p>
            <a:pPr lvl="1" eaLnBrk="1" hangingPunct="1"/>
            <a:r>
              <a:rPr lang="zh-CN" altLang="zh-CN" sz="2900" dirty="0"/>
              <a:t>蚀刻天线精度高，天线性能优异且稳定；</a:t>
            </a:r>
            <a:endParaRPr lang="zh-CN" altLang="zh-CN" sz="2900" dirty="0"/>
          </a:p>
          <a:p>
            <a:pPr lvl="1" eaLnBrk="1" hangingPunct="1"/>
            <a:r>
              <a:rPr lang="zh-CN" altLang="zh-CN" dirty="0"/>
              <a:t>缺点是成本高；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高频电子标签常采用这种工艺。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" fill="hold"/>
                                        <p:tgtEl>
                                          <p:spTgt spid="2">
                                            <p:txEl>
                                              <p:charRg st="10" end="2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" fill="hold"/>
                                        <p:tgtEl>
                                          <p:spTgt spid="2">
                                            <p:txEl>
                                              <p:charRg st="29" end="3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" fill="hold"/>
                                        <p:tgtEl>
                                          <p:spTgt spid="2">
                                            <p:txEl>
                                              <p:charRg st="37" end="5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1.4.3</a:t>
            </a:r>
            <a:r>
              <a:rPr lang="zh-CN" altLang="en-US" dirty="0"/>
              <a:t> 印刷法</a:t>
            </a:r>
            <a:endParaRPr lang="zh-CN" altLang="en-US" dirty="0"/>
          </a:p>
        </p:txBody>
      </p:sp>
      <p:pic>
        <p:nvPicPr>
          <p:cNvPr id="36868" name="图片 12" descr="D:\黄玉兰2009-12-3\教材-射频识别\图\第6章\6.21a印刷式.jpg"/>
          <p:cNvPicPr/>
          <p:nvPr/>
        </p:nvPicPr>
        <p:blipFill>
          <a:blip r:embed="rId1"/>
          <a:stretch>
            <a:fillRect/>
          </a:stretch>
        </p:blipFill>
        <p:spPr>
          <a:xfrm>
            <a:off x="1668463" y="1671638"/>
            <a:ext cx="5130800" cy="4154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印刷法</a:t>
            </a:r>
            <a:endParaRPr lang="zh-CN" altLang="en-US" dirty="0"/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印刷天线的特点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可更加精确地调整电性能参数；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可满足各种个性化要求；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可使用各种不同基体材料；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可使用各种不同厂家提供的晶片模块。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" fill="hold"/>
                                        <p:tgtEl>
                                          <p:spTgt spid="2">
                                            <p:txEl>
                                              <p:charRg st="8" end="2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3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" fill="hold"/>
                                        <p:tgtEl>
                                          <p:spTgt spid="2">
                                            <p:txEl>
                                              <p:charRg st="23" end="3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5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" fill="hold"/>
                                        <p:tgtEl>
                                          <p:spTgt spid="2">
                                            <p:txEl>
                                              <p:charRg st="35" end="4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8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" fill="hold"/>
                                        <p:tgtEl>
                                          <p:spTgt spid="2">
                                            <p:txEl>
                                              <p:charRg st="48" end="6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二、</a:t>
            </a:r>
            <a:r>
              <a:rPr lang="zh-CN" altLang="en-US" b="1" dirty="0"/>
              <a:t>RFID的频率</a:t>
            </a:r>
            <a:endParaRPr lang="zh-CN" altLang="en-US" b="1" dirty="0"/>
          </a:p>
        </p:txBody>
      </p:sp>
      <p:grpSp>
        <p:nvGrpSpPr>
          <p:cNvPr id="38916" name="Group 4"/>
          <p:cNvGrpSpPr>
            <a:grpSpLocks noChangeAspect="1"/>
          </p:cNvGrpSpPr>
          <p:nvPr/>
        </p:nvGrpSpPr>
        <p:grpSpPr>
          <a:xfrm>
            <a:off x="1692275" y="1804988"/>
            <a:ext cx="5668963" cy="822325"/>
            <a:chOff x="0" y="0"/>
            <a:chExt cx="2976" cy="432"/>
          </a:xfrm>
        </p:grpSpPr>
        <p:sp>
          <p:nvSpPr>
            <p:cNvPr id="38927" name="AutoShape 5"/>
            <p:cNvSpPr>
              <a:spLocks noChangeAspect="1"/>
            </p:cNvSpPr>
            <p:nvPr/>
          </p:nvSpPr>
          <p:spPr>
            <a:xfrm>
              <a:off x="240" y="75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CC6600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8" name="AutoShape 6"/>
            <p:cNvSpPr>
              <a:spLocks noChangeAspect="1"/>
            </p:cNvSpPr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rgbClr val="CC6600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9" name="Text Box 7">
              <a:hlinkClick r:id="rId1" action="ppaction://hlinksldjump"/>
            </p:cNvPr>
            <p:cNvSpPr>
              <a:spLocks noChangeAspect="1"/>
            </p:cNvSpPr>
            <p:nvPr/>
          </p:nvSpPr>
          <p:spPr>
            <a:xfrm>
              <a:off x="384" y="110"/>
              <a:ext cx="2527" cy="243"/>
            </a:xfrm>
            <a:prstGeom prst="rect">
              <a:avLst/>
            </a:prstGeom>
            <a:solidFill>
              <a:srgbClr val="CC6600"/>
            </a:solidFill>
            <a:ln w="9525">
              <a:noFill/>
            </a:ln>
          </p:spPr>
          <p:txBody>
            <a:bodyPr>
              <a:spAutoFit/>
            </a:bodyPr>
            <a:p>
              <a:pPr lvl="0" algn="ctr" eaLnBrk="0" hangingPunct="0"/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RFID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工作频率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0" name="Text Box 8"/>
            <p:cNvSpPr>
              <a:spLocks noChangeAspect="1"/>
            </p:cNvSpPr>
            <p:nvPr/>
          </p:nvSpPr>
          <p:spPr>
            <a:xfrm>
              <a:off x="74" y="87"/>
              <a:ext cx="269" cy="210"/>
            </a:xfrm>
            <a:prstGeom prst="rect">
              <a:avLst/>
            </a:prstGeom>
            <a:solidFill>
              <a:srgbClr val="CC6600"/>
            </a:solidFill>
            <a:ln w="9525">
              <a:noFill/>
            </a:ln>
          </p:spPr>
          <p:txBody>
            <a:bodyPr wrap="none">
              <a:spAutoFit/>
            </a:bodyPr>
            <a:p>
              <a:pPr lvl="0" algn="ctr" eaLnBrk="0" hangingPunct="0"/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1" charset="-122"/>
                </a:rPr>
                <a:t>2.1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</p:grpSp>
      <p:grpSp>
        <p:nvGrpSpPr>
          <p:cNvPr id="38917" name="Group 9"/>
          <p:cNvGrpSpPr>
            <a:grpSpLocks noChangeAspect="1"/>
          </p:cNvGrpSpPr>
          <p:nvPr/>
        </p:nvGrpSpPr>
        <p:grpSpPr>
          <a:xfrm>
            <a:off x="1692275" y="3028950"/>
            <a:ext cx="5668963" cy="822325"/>
            <a:chOff x="0" y="0"/>
            <a:chExt cx="2976" cy="432"/>
          </a:xfrm>
        </p:grpSpPr>
        <p:sp>
          <p:nvSpPr>
            <p:cNvPr id="38923" name="AutoShape 10">
              <a:hlinkClick r:id="rId2" action="ppaction://hlinksldjump"/>
            </p:cNvPr>
            <p:cNvSpPr>
              <a:spLocks noChangeAspect="1"/>
            </p:cNvSpPr>
            <p:nvPr/>
          </p:nvSpPr>
          <p:spPr>
            <a:xfrm>
              <a:off x="240" y="75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0000CC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4" name="AutoShape 11"/>
            <p:cNvSpPr>
              <a:spLocks noChangeAspect="1"/>
            </p:cNvSpPr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rgbClr val="0000CC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5" name="Text Box 12">
              <a:hlinkClick r:id="rId3" action="ppaction://hlinksldjump"/>
            </p:cNvPr>
            <p:cNvSpPr>
              <a:spLocks noChangeAspect="1"/>
            </p:cNvSpPr>
            <p:nvPr/>
          </p:nvSpPr>
          <p:spPr>
            <a:xfrm>
              <a:off x="384" y="110"/>
              <a:ext cx="2535" cy="243"/>
            </a:xfrm>
            <a:prstGeom prst="rect">
              <a:avLst/>
            </a:prstGeom>
            <a:solidFill>
              <a:srgbClr val="0000CC"/>
            </a:solidFill>
            <a:ln w="9525">
              <a:noFill/>
            </a:ln>
          </p:spPr>
          <p:txBody>
            <a:bodyPr>
              <a:spAutoFit/>
            </a:bodyPr>
            <a:p>
              <a:pPr lvl="0" algn="ctr" eaLnBrk="0" hangingPunct="0"/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RFID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工作波长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6" name="Text Box 13"/>
            <p:cNvSpPr>
              <a:spLocks noChangeAspect="1"/>
            </p:cNvSpPr>
            <p:nvPr/>
          </p:nvSpPr>
          <p:spPr>
            <a:xfrm>
              <a:off x="74" y="87"/>
              <a:ext cx="269" cy="210"/>
            </a:xfrm>
            <a:prstGeom prst="rect">
              <a:avLst/>
            </a:prstGeom>
            <a:solidFill>
              <a:srgbClr val="0000CC"/>
            </a:solidFill>
            <a:ln w="9525">
              <a:noFill/>
            </a:ln>
          </p:spPr>
          <p:txBody>
            <a:bodyPr wrap="none">
              <a:spAutoFit/>
            </a:bodyPr>
            <a:p>
              <a:pPr lvl="0" algn="ctr" eaLnBrk="0" hangingPunct="0"/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1" charset="-122"/>
                </a:rPr>
                <a:t>2.2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</p:grpSp>
      <p:grpSp>
        <p:nvGrpSpPr>
          <p:cNvPr id="38918" name="Group 14"/>
          <p:cNvGrpSpPr>
            <a:grpSpLocks noChangeAspect="1"/>
          </p:cNvGrpSpPr>
          <p:nvPr/>
        </p:nvGrpSpPr>
        <p:grpSpPr>
          <a:xfrm>
            <a:off x="1692275" y="4279900"/>
            <a:ext cx="5668963" cy="822325"/>
            <a:chOff x="0" y="0"/>
            <a:chExt cx="2976" cy="432"/>
          </a:xfrm>
        </p:grpSpPr>
        <p:sp>
          <p:nvSpPr>
            <p:cNvPr id="38919" name="AutoShape 15">
              <a:hlinkClick r:id="rId4" action="ppaction://hlinksldjump"/>
            </p:cNvPr>
            <p:cNvSpPr>
              <a:spLocks noChangeAspect="1"/>
            </p:cNvSpPr>
            <p:nvPr/>
          </p:nvSpPr>
          <p:spPr>
            <a:xfrm>
              <a:off x="240" y="75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CC0066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0" name="AutoShape 16"/>
            <p:cNvSpPr>
              <a:spLocks noChangeAspect="1"/>
            </p:cNvSpPr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rgbClr val="CC0066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1" name="Text Box 17">
              <a:hlinkClick r:id="rId5" action="ppaction://hlinksldjump"/>
            </p:cNvPr>
            <p:cNvSpPr>
              <a:spLocks noChangeAspect="1"/>
            </p:cNvSpPr>
            <p:nvPr/>
          </p:nvSpPr>
          <p:spPr>
            <a:xfrm>
              <a:off x="384" y="110"/>
              <a:ext cx="2527" cy="243"/>
            </a:xfrm>
            <a:prstGeom prst="rect">
              <a:avLst/>
            </a:prstGeom>
            <a:solidFill>
              <a:srgbClr val="CC0066"/>
            </a:solidFill>
            <a:ln w="9525">
              <a:noFill/>
            </a:ln>
          </p:spPr>
          <p:txBody>
            <a:bodyPr>
              <a:spAutoFit/>
            </a:bodyPr>
            <a:p>
              <a:pPr lvl="0" algn="ctr" eaLnBrk="0" hangingPunct="0"/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RFID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无线传输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2" name="Text Box 18"/>
            <p:cNvSpPr>
              <a:spLocks noChangeAspect="1"/>
            </p:cNvSpPr>
            <p:nvPr/>
          </p:nvSpPr>
          <p:spPr>
            <a:xfrm>
              <a:off x="74" y="87"/>
              <a:ext cx="269" cy="210"/>
            </a:xfrm>
            <a:prstGeom prst="rect">
              <a:avLst/>
            </a:prstGeom>
            <a:solidFill>
              <a:srgbClr val="CC0066"/>
            </a:solidFill>
            <a:ln w="9525">
              <a:noFill/>
            </a:ln>
          </p:spPr>
          <p:txBody>
            <a:bodyPr wrap="none">
              <a:spAutoFit/>
            </a:bodyPr>
            <a:p>
              <a:pPr lvl="0" algn="ctr" eaLnBrk="0" hangingPunct="0"/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1" charset="-122"/>
                </a:rPr>
                <a:t>2.3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2.1 </a:t>
            </a:r>
            <a:r>
              <a:rPr lang="zh-CN" altLang="en-US" dirty="0"/>
              <a:t>RFID工作频率</a:t>
            </a:r>
            <a:endParaRPr lang="zh-CN" altLang="en-US" dirty="0"/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>
                <a:solidFill>
                  <a:srgbClr val="FF0000"/>
                </a:solidFill>
              </a:rPr>
              <a:t>无线电频率可供使用的范围是有限的</a:t>
            </a:r>
            <a:r>
              <a:rPr lang="zh-CN" altLang="zh-CN" dirty="0"/>
              <a:t>，频谱被看作大自然中的一项资源，不能无秩序地随意占用，而需要仔细地计划加以利用。</a:t>
            </a:r>
            <a:endParaRPr lang="zh-CN" altLang="zh-CN" dirty="0"/>
          </a:p>
          <a:p>
            <a:pPr eaLnBrk="1" hangingPunct="1"/>
            <a:endParaRPr lang="zh-CN" altLang="zh-CN" dirty="0"/>
          </a:p>
          <a:p>
            <a:pPr eaLnBrk="1" hangingPunct="1"/>
            <a:r>
              <a:rPr lang="zh-CN" altLang="zh-CN" dirty="0"/>
              <a:t>频谱的分配是指将频率根据不同的业务加以分配，以避免频率使用方面的混乱。</a:t>
            </a:r>
            <a:endParaRPr lang="zh-CN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2.1.1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rgbClr val="FF0000"/>
                </a:solidFill>
              </a:rPr>
              <a:t>IEEE</a:t>
            </a:r>
            <a:r>
              <a:rPr lang="zh-CN" altLang="en-US" dirty="0"/>
              <a:t>划分的频谱</a:t>
            </a:r>
            <a:endParaRPr lang="zh-CN" altLang="en-US" dirty="0"/>
          </a:p>
        </p:txBody>
      </p:sp>
      <p:pic>
        <p:nvPicPr>
          <p:cNvPr id="40964" name="Picture 2" descr="D:\黄玉兰2011-10-25\教材8-物联网概论\Snap1.bmp"/>
          <p:cNvPicPr>
            <a:picLocks noChangeAspect="1"/>
          </p:cNvPicPr>
          <p:nvPr/>
        </p:nvPicPr>
        <p:blipFill>
          <a:blip r:embed="rId1"/>
          <a:srcRect t="5263" r="1714"/>
          <a:stretch>
            <a:fillRect/>
          </a:stretch>
        </p:blipFill>
        <p:spPr>
          <a:xfrm>
            <a:off x="1171575" y="1333500"/>
            <a:ext cx="6697663" cy="5184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2.1.2   ISM频段</a:t>
            </a:r>
            <a:endParaRPr lang="zh-CN" altLang="zh-CN" dirty="0"/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xfrm>
            <a:off x="457200" y="1412875"/>
            <a:ext cx="8604250" cy="471487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zh-CN" dirty="0"/>
              <a:t>ISM频段（</a:t>
            </a:r>
            <a:r>
              <a:rPr lang="zh-CN" altLang="zh-CN" dirty="0">
                <a:solidFill>
                  <a:srgbClr val="FF0000"/>
                </a:solidFill>
              </a:rPr>
              <a:t>Industrial Scientific Medical </a:t>
            </a:r>
            <a:r>
              <a:rPr lang="zh-CN" altLang="zh-CN" dirty="0"/>
              <a:t>Band）主要是开放给工业、科学和医用三个主要机构使用的频段。ISM频段属于无许可（Free License）频段，使用者无需许可证，没有所谓使用授权的限制。</a:t>
            </a:r>
            <a:endParaRPr lang="zh-CN" altLang="zh-CN" dirty="0"/>
          </a:p>
          <a:p>
            <a:pPr eaLnBrk="1" hangingPunct="1">
              <a:lnSpc>
                <a:spcPct val="80000"/>
              </a:lnSpc>
            </a:pPr>
            <a:r>
              <a:rPr lang="zh-CN" altLang="zh-CN" dirty="0"/>
              <a:t>RFID工作频率的选择，</a:t>
            </a:r>
            <a:r>
              <a:rPr lang="zh-CN" altLang="zh-CN" dirty="0">
                <a:solidFill>
                  <a:srgbClr val="FF0000"/>
                </a:solidFill>
              </a:rPr>
              <a:t>要顾及其它无线电服务，不能对其它服务造成干扰和影响</a:t>
            </a:r>
            <a:r>
              <a:rPr lang="zh-CN" altLang="zh-CN" dirty="0"/>
              <a:t>，因而RFID系统通常只能使用特别为工业、科学和医疗应用而保留的ISM频率。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charRg st="0" end="11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16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2">
                                            <p:txEl>
                                              <p:charRg st="116" end="19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ISM常用频段</a:t>
            </a:r>
            <a:endParaRPr lang="zh-CN" altLang="en-US" dirty="0"/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 135KHz以下的频率范围没有作为ISM频率保留，135KHz以下的整个频率范围RFID也是可用的。</a:t>
            </a:r>
            <a:endParaRPr lang="zh-CN" altLang="en-US" dirty="0"/>
          </a:p>
          <a:p>
            <a:pPr eaLnBrk="1" hangingPunct="1"/>
            <a:r>
              <a:rPr lang="zh-CN" altLang="en-US" sz="2400" dirty="0"/>
              <a:t>1. 频率6.78MHz   	2. 频率13.56MHz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3. 频率27.125MHz  	4.频率40.680MHz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5. 频率433.920MHz 	6. 频率869.0MHz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7. 频率915.0MHz  	8. 频率2.45GHz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9. 频率5.8GHz 		10.频率24.125GHz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11.频率60GHz  		12.其它频率的应用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>
                <a:solidFill>
                  <a:srgbClr val="0000FF"/>
                </a:solidFill>
                <a:sym typeface="Arial" panose="020B0604020202020204" pitchFamily="34" charset="0"/>
              </a:rPr>
              <a:t>一、RFID的天线</a:t>
            </a:r>
            <a:endParaRPr lang="zh-CN" altLang="en-US" b="1" dirty="0">
              <a:solidFill>
                <a:srgbClr val="FF0000"/>
              </a:solidFill>
              <a:sym typeface="Arial" panose="020B0604020202020204" pitchFamily="34" charset="0"/>
            </a:endParaRPr>
          </a:p>
        </p:txBody>
      </p:sp>
      <p:grpSp>
        <p:nvGrpSpPr>
          <p:cNvPr id="7172" name="Group 4"/>
          <p:cNvGrpSpPr>
            <a:grpSpLocks noChangeAspect="1"/>
          </p:cNvGrpSpPr>
          <p:nvPr/>
        </p:nvGrpSpPr>
        <p:grpSpPr>
          <a:xfrm>
            <a:off x="1692275" y="1584325"/>
            <a:ext cx="5668963" cy="822325"/>
            <a:chOff x="0" y="0"/>
            <a:chExt cx="2976" cy="432"/>
          </a:xfrm>
        </p:grpSpPr>
        <p:sp>
          <p:nvSpPr>
            <p:cNvPr id="7188" name="AutoShape 5"/>
            <p:cNvSpPr>
              <a:spLocks noChangeAspect="1"/>
            </p:cNvSpPr>
            <p:nvPr/>
          </p:nvSpPr>
          <p:spPr>
            <a:xfrm>
              <a:off x="240" y="75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CC6600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9" name="AutoShape 6"/>
            <p:cNvSpPr>
              <a:spLocks noChangeAspect="1"/>
            </p:cNvSpPr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rgbClr val="CC6600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0" name="Text Box 7">
              <a:hlinkClick r:id="rId1" action="ppaction://hlinksldjump"/>
            </p:cNvPr>
            <p:cNvSpPr>
              <a:spLocks noChangeAspect="1"/>
            </p:cNvSpPr>
            <p:nvPr/>
          </p:nvSpPr>
          <p:spPr>
            <a:xfrm>
              <a:off x="384" y="110"/>
              <a:ext cx="2527" cy="243"/>
            </a:xfrm>
            <a:prstGeom prst="rect">
              <a:avLst/>
            </a:prstGeom>
            <a:solidFill>
              <a:srgbClr val="CC6600"/>
            </a:solidFill>
            <a:ln w="9525">
              <a:noFill/>
            </a:ln>
          </p:spPr>
          <p:txBody>
            <a:bodyPr>
              <a:spAutoFit/>
            </a:bodyPr>
            <a:p>
              <a:pPr lvl="0" algn="ctr" eaLnBrk="0" hangingPunct="0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天线概述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1" name="Text Box 8"/>
            <p:cNvSpPr>
              <a:spLocks noChangeAspect="1"/>
            </p:cNvSpPr>
            <p:nvPr/>
          </p:nvSpPr>
          <p:spPr>
            <a:xfrm>
              <a:off x="74" y="87"/>
              <a:ext cx="269" cy="210"/>
            </a:xfrm>
            <a:prstGeom prst="rect">
              <a:avLst/>
            </a:prstGeom>
            <a:solidFill>
              <a:srgbClr val="CC6600"/>
            </a:solidFill>
            <a:ln w="9525">
              <a:noFill/>
            </a:ln>
          </p:spPr>
          <p:txBody>
            <a:bodyPr wrap="none">
              <a:spAutoFit/>
            </a:bodyPr>
            <a:p>
              <a:pPr lvl="0" algn="ctr" eaLnBrk="0" hangingPunct="0"/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1" charset="-122"/>
                </a:rPr>
                <a:t>1</a:t>
              </a: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1" charset="-122"/>
                </a:rPr>
                <a:t>.1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</p:grpSp>
      <p:grpSp>
        <p:nvGrpSpPr>
          <p:cNvPr id="7173" name="Group 9"/>
          <p:cNvGrpSpPr>
            <a:grpSpLocks noChangeAspect="1"/>
          </p:cNvGrpSpPr>
          <p:nvPr/>
        </p:nvGrpSpPr>
        <p:grpSpPr>
          <a:xfrm>
            <a:off x="1692275" y="2622550"/>
            <a:ext cx="5668963" cy="822325"/>
            <a:chOff x="0" y="0"/>
            <a:chExt cx="2976" cy="432"/>
          </a:xfrm>
        </p:grpSpPr>
        <p:sp>
          <p:nvSpPr>
            <p:cNvPr id="7184" name="AutoShape 10">
              <a:hlinkClick r:id="rId1" action="ppaction://hlinksldjump"/>
            </p:cNvPr>
            <p:cNvSpPr>
              <a:spLocks noChangeAspect="1"/>
            </p:cNvSpPr>
            <p:nvPr/>
          </p:nvSpPr>
          <p:spPr>
            <a:xfrm>
              <a:off x="240" y="75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0000CC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5" name="AutoShape 11"/>
            <p:cNvSpPr>
              <a:spLocks noChangeAspect="1"/>
            </p:cNvSpPr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rgbClr val="0000CC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6" name="Text Box 12">
              <a:hlinkClick r:id="rId1" action="ppaction://hlinksldjump"/>
            </p:cNvPr>
            <p:cNvSpPr>
              <a:spLocks noChangeAspect="1"/>
            </p:cNvSpPr>
            <p:nvPr/>
          </p:nvSpPr>
          <p:spPr>
            <a:xfrm>
              <a:off x="384" y="110"/>
              <a:ext cx="2535" cy="243"/>
            </a:xfrm>
            <a:prstGeom prst="rect">
              <a:avLst/>
            </a:prstGeom>
            <a:solidFill>
              <a:srgbClr val="0000CC"/>
            </a:solidFill>
            <a:ln w="9525">
              <a:noFill/>
            </a:ln>
          </p:spPr>
          <p:txBody>
            <a:bodyPr>
              <a:spAutoFit/>
            </a:bodyPr>
            <a:p>
              <a:pPr lvl="0" algn="ctr" eaLnBrk="0" hangingPunct="0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各类天线简要介绍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7" name="Text Box 13"/>
            <p:cNvSpPr>
              <a:spLocks noChangeAspect="1"/>
            </p:cNvSpPr>
            <p:nvPr/>
          </p:nvSpPr>
          <p:spPr>
            <a:xfrm>
              <a:off x="74" y="87"/>
              <a:ext cx="269" cy="210"/>
            </a:xfrm>
            <a:prstGeom prst="rect">
              <a:avLst/>
            </a:prstGeom>
            <a:solidFill>
              <a:srgbClr val="0000CC"/>
            </a:solidFill>
            <a:ln w="9525">
              <a:noFill/>
            </a:ln>
          </p:spPr>
          <p:txBody>
            <a:bodyPr wrap="none">
              <a:spAutoFit/>
            </a:bodyPr>
            <a:p>
              <a:pPr lvl="0" algn="ctr" eaLnBrk="0" hangingPunct="0"/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1" charset="-122"/>
                </a:rPr>
                <a:t>1</a:t>
              </a: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1" charset="-122"/>
                </a:rPr>
                <a:t>.2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</p:grpSp>
      <p:grpSp>
        <p:nvGrpSpPr>
          <p:cNvPr id="7174" name="Group 14"/>
          <p:cNvGrpSpPr>
            <a:grpSpLocks noChangeAspect="1"/>
          </p:cNvGrpSpPr>
          <p:nvPr/>
        </p:nvGrpSpPr>
        <p:grpSpPr>
          <a:xfrm>
            <a:off x="1692275" y="3632200"/>
            <a:ext cx="5668963" cy="822325"/>
            <a:chOff x="0" y="0"/>
            <a:chExt cx="2976" cy="432"/>
          </a:xfrm>
        </p:grpSpPr>
        <p:sp>
          <p:nvSpPr>
            <p:cNvPr id="7180" name="AutoShape 15">
              <a:hlinkClick r:id="rId1" action="ppaction://hlinksldjump"/>
            </p:cNvPr>
            <p:cNvSpPr>
              <a:spLocks noChangeAspect="1"/>
            </p:cNvSpPr>
            <p:nvPr/>
          </p:nvSpPr>
          <p:spPr>
            <a:xfrm>
              <a:off x="240" y="75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CC0066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1" name="AutoShape 16"/>
            <p:cNvSpPr>
              <a:spLocks noChangeAspect="1"/>
            </p:cNvSpPr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rgbClr val="CC0066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2" name="Text Box 17">
              <a:hlinkClick r:id="rId1" action="ppaction://hlinksldjump"/>
            </p:cNvPr>
            <p:cNvSpPr>
              <a:spLocks noChangeAspect="1"/>
            </p:cNvSpPr>
            <p:nvPr/>
          </p:nvSpPr>
          <p:spPr>
            <a:xfrm>
              <a:off x="384" y="110"/>
              <a:ext cx="2527" cy="243"/>
            </a:xfrm>
            <a:prstGeom prst="rect">
              <a:avLst/>
            </a:prstGeom>
            <a:solidFill>
              <a:srgbClr val="CC0066"/>
            </a:solidFill>
            <a:ln w="9525">
              <a:noFill/>
            </a:ln>
          </p:spPr>
          <p:txBody>
            <a:bodyPr>
              <a:spAutoFit/>
            </a:bodyPr>
            <a:p>
              <a:pPr lvl="0" algn="ctr" eaLnBrk="0" hangingPunct="0"/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RFID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中的天线技术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3" name="Text Box 18"/>
            <p:cNvSpPr>
              <a:spLocks noChangeAspect="1"/>
            </p:cNvSpPr>
            <p:nvPr/>
          </p:nvSpPr>
          <p:spPr>
            <a:xfrm>
              <a:off x="74" y="87"/>
              <a:ext cx="269" cy="210"/>
            </a:xfrm>
            <a:prstGeom prst="rect">
              <a:avLst/>
            </a:prstGeom>
            <a:solidFill>
              <a:srgbClr val="CC0066"/>
            </a:solidFill>
            <a:ln w="9525">
              <a:noFill/>
            </a:ln>
          </p:spPr>
          <p:txBody>
            <a:bodyPr wrap="none">
              <a:spAutoFit/>
            </a:bodyPr>
            <a:p>
              <a:pPr lvl="0" algn="ctr" eaLnBrk="0" hangingPunct="0"/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1" charset="-122"/>
                </a:rPr>
                <a:t>1</a:t>
              </a: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1" charset="-122"/>
                </a:rPr>
                <a:t>.3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</p:grpSp>
      <p:grpSp>
        <p:nvGrpSpPr>
          <p:cNvPr id="7175" name="Group 19"/>
          <p:cNvGrpSpPr>
            <a:grpSpLocks noChangeAspect="1"/>
          </p:cNvGrpSpPr>
          <p:nvPr/>
        </p:nvGrpSpPr>
        <p:grpSpPr>
          <a:xfrm>
            <a:off x="1692275" y="4711700"/>
            <a:ext cx="5668963" cy="822325"/>
            <a:chOff x="0" y="0"/>
            <a:chExt cx="2976" cy="432"/>
          </a:xfrm>
        </p:grpSpPr>
        <p:sp>
          <p:nvSpPr>
            <p:cNvPr id="7176" name="AutoShape 20">
              <a:hlinkClick r:id="rId1" action="ppaction://hlinksldjump"/>
            </p:cNvPr>
            <p:cNvSpPr>
              <a:spLocks noChangeAspect="1"/>
            </p:cNvSpPr>
            <p:nvPr/>
          </p:nvSpPr>
          <p:spPr>
            <a:xfrm>
              <a:off x="240" y="75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009900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7" name="AutoShape 21"/>
            <p:cNvSpPr>
              <a:spLocks noChangeAspect="1"/>
            </p:cNvSpPr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rgbClr val="009900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8" name="Text Box 22">
              <a:hlinkClick r:id="rId1" action="ppaction://hlinksldjump"/>
            </p:cNvPr>
            <p:cNvSpPr>
              <a:spLocks noChangeAspect="1"/>
            </p:cNvSpPr>
            <p:nvPr/>
          </p:nvSpPr>
          <p:spPr>
            <a:xfrm>
              <a:off x="384" y="110"/>
              <a:ext cx="2527" cy="243"/>
            </a:xfrm>
            <a:prstGeom prst="rect">
              <a:avLst/>
            </a:prstGeom>
            <a:solidFill>
              <a:srgbClr val="009900"/>
            </a:solidFill>
            <a:ln w="9525">
              <a:noFill/>
            </a:ln>
          </p:spPr>
          <p:txBody>
            <a:bodyPr>
              <a:spAutoFit/>
            </a:bodyPr>
            <a:p>
              <a:pPr lvl="0" algn="ctr" eaLnBrk="0" hangingPunct="0"/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RFID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天线的制造工艺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9" name="Text Box 23"/>
            <p:cNvSpPr>
              <a:spLocks noChangeAspect="1"/>
            </p:cNvSpPr>
            <p:nvPr/>
          </p:nvSpPr>
          <p:spPr>
            <a:xfrm>
              <a:off x="74" y="87"/>
              <a:ext cx="269" cy="210"/>
            </a:xfrm>
            <a:prstGeom prst="rect">
              <a:avLst/>
            </a:prstGeom>
            <a:solidFill>
              <a:srgbClr val="009900"/>
            </a:solidFill>
            <a:ln w="9525">
              <a:noFill/>
            </a:ln>
          </p:spPr>
          <p:txBody>
            <a:bodyPr wrap="none">
              <a:spAutoFit/>
            </a:bodyPr>
            <a:p>
              <a:pPr lvl="0" algn="ctr" eaLnBrk="0" hangingPunct="0"/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1" charset="-122"/>
                </a:rPr>
                <a:t>1</a:t>
              </a: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1" charset="-122"/>
                </a:rPr>
                <a:t>.4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olidFill>
                  <a:srgbClr val="0000FF"/>
                </a:solidFill>
              </a:rPr>
              <a:t>2.1.3  </a:t>
            </a:r>
            <a:r>
              <a:rPr lang="zh-CN" altLang="zh-CN" dirty="0"/>
              <a:t> RFID使用的频段</a:t>
            </a:r>
            <a:endParaRPr lang="zh-CN" altLang="zh-CN" dirty="0"/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射频识别（RFID）产生并辐射电磁波，但是RFID系统要顾及其他无线电服务，不能对其他无线电服务造成干扰，因此RFID系统通常使用为工业、科学和医疗特别保留的ISM频段。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125kHz  133kHz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13.56MHz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charRg st="0" end="8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" fill="hold"/>
                                        <p:tgtEl>
                                          <p:spTgt spid="2">
                                            <p:txEl>
                                              <p:charRg st="86" end="10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01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" fill="hold"/>
                                        <p:tgtEl>
                                          <p:spTgt spid="2">
                                            <p:txEl>
                                              <p:charRg st="101" end="11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2.2 </a:t>
            </a:r>
            <a:r>
              <a:rPr lang="zh-CN" altLang="en-US" dirty="0"/>
              <a:t>RFID工作波长</a:t>
            </a:r>
            <a:endParaRPr lang="zh-CN" altLang="en-US" dirty="0"/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RFID工作波长</a:t>
            </a:r>
            <a:endParaRPr lang="zh-CN" altLang="zh-CN" dirty="0"/>
          </a:p>
          <a:p>
            <a:pPr eaLnBrk="1" hangingPunct="1"/>
            <a:r>
              <a:rPr lang="zh-CN" altLang="zh-CN" dirty="0"/>
              <a:t>不同频率的</a:t>
            </a:r>
            <a:r>
              <a:rPr lang="zh-CN" altLang="zh-CN" dirty="0">
                <a:solidFill>
                  <a:srgbClr val="0000FF"/>
                </a:solidFill>
              </a:rPr>
              <a:t>电磁波所对应的波长不同，其传播方式和工作特点也各不相同</a:t>
            </a:r>
            <a:r>
              <a:rPr lang="zh-CN" altLang="zh-CN" dirty="0"/>
              <a:t>，此部分介绍低频、高频和微波时RFID的工作波长。</a:t>
            </a:r>
            <a:endParaRPr lang="zh-CN" altLang="zh-CN" dirty="0"/>
          </a:p>
          <a:p>
            <a:pPr eaLnBrk="1" hangingPunct="1"/>
            <a:r>
              <a:rPr lang="zh-CN" altLang="zh-CN" b="1" dirty="0"/>
              <a:t>工作</a:t>
            </a:r>
            <a:r>
              <a:rPr lang="zh-CN" altLang="zh-CN" b="1" dirty="0">
                <a:solidFill>
                  <a:srgbClr val="0000FF"/>
                </a:solidFill>
              </a:rPr>
              <a:t>频率越高</a:t>
            </a:r>
            <a:r>
              <a:rPr lang="zh-CN" altLang="zh-CN" b="1" dirty="0"/>
              <a:t>，工作</a:t>
            </a:r>
            <a:r>
              <a:rPr lang="zh-CN" altLang="zh-CN" b="1" dirty="0">
                <a:solidFill>
                  <a:srgbClr val="0000FF"/>
                </a:solidFill>
              </a:rPr>
              <a:t>波长越短</a:t>
            </a:r>
            <a:r>
              <a:rPr lang="zh-CN" altLang="zh-CN" b="1" dirty="0"/>
              <a:t>。</a:t>
            </a:r>
            <a:endParaRPr lang="zh-CN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2">
                                            <p:txEl>
                                              <p:charRg st="9" end="6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67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" fill="hold"/>
                                        <p:tgtEl>
                                          <p:spTgt spid="2">
                                            <p:txEl>
                                              <p:charRg st="67" end="8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工作频率与波长</a:t>
            </a:r>
            <a:endParaRPr lang="zh-CN" altLang="en-US" dirty="0"/>
          </a:p>
        </p:txBody>
      </p:sp>
      <p:pic>
        <p:nvPicPr>
          <p:cNvPr id="46084" name="Picture 2" descr="D:\黄玉兰2011-10-25\教材8-物联网概论\Snap11.bmp"/>
          <p:cNvPicPr>
            <a:picLocks noChangeAspect="1"/>
          </p:cNvPicPr>
          <p:nvPr/>
        </p:nvPicPr>
        <p:blipFill>
          <a:blip r:embed="rId1"/>
          <a:srcRect t="5492"/>
          <a:stretch>
            <a:fillRect/>
          </a:stretch>
        </p:blipFill>
        <p:spPr>
          <a:xfrm>
            <a:off x="966788" y="1603375"/>
            <a:ext cx="6551612" cy="4956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2.3 </a:t>
            </a:r>
            <a:r>
              <a:rPr lang="zh-CN" altLang="en-US" dirty="0"/>
              <a:t>RFID无线传输</a:t>
            </a:r>
            <a:endParaRPr lang="zh-CN" altLang="en-US" dirty="0"/>
          </a:p>
        </p:txBody>
      </p:sp>
      <p:sp>
        <p:nvSpPr>
          <p:cNvPr id="4710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读写器和电子标签之间射频信号的传输主要有两种方式，一种是电感耦合方式，一种是电磁反向散射方式，这两种方式采用的频率不同，工作原理也不同。</a:t>
            </a:r>
            <a:endParaRPr lang="zh-CN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2.3.1 </a:t>
            </a:r>
            <a:r>
              <a:rPr lang="zh-CN" altLang="en-US" dirty="0"/>
              <a:t>RFID电感耦合工作方式</a:t>
            </a:r>
            <a:endParaRPr lang="zh-CN" altLang="en-US" dirty="0"/>
          </a:p>
        </p:txBody>
      </p:sp>
      <p:pic>
        <p:nvPicPr>
          <p:cNvPr id="48132" name="Picture 2" descr="D:\黄玉兰2011-10-25\教材8-物联网概论\Snap10.bmp"/>
          <p:cNvPicPr>
            <a:picLocks noChangeAspect="1"/>
          </p:cNvPicPr>
          <p:nvPr/>
        </p:nvPicPr>
        <p:blipFill>
          <a:blip r:embed="rId1"/>
          <a:srcRect b="11627"/>
          <a:stretch>
            <a:fillRect/>
          </a:stretch>
        </p:blipFill>
        <p:spPr>
          <a:xfrm>
            <a:off x="657225" y="1633538"/>
            <a:ext cx="8040688" cy="32400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2.3.2 </a:t>
            </a:r>
            <a:r>
              <a:rPr lang="en-US" altLang="zh-CN" b="1" dirty="0">
                <a:solidFill>
                  <a:schemeClr val="tx1"/>
                </a:solidFill>
              </a:rPr>
              <a:t>RFID</a:t>
            </a:r>
            <a:r>
              <a:rPr lang="zh-CN" altLang="en-US" b="1" dirty="0">
                <a:solidFill>
                  <a:srgbClr val="0000FF"/>
                </a:solidFill>
              </a:rPr>
              <a:t>电磁反向散射</a:t>
            </a:r>
            <a:r>
              <a:rPr lang="zh-CN" altLang="en-US" b="1" dirty="0">
                <a:solidFill>
                  <a:schemeClr val="tx1"/>
                </a:solidFill>
              </a:rPr>
              <a:t>工作方式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9156" name="Picture 2" descr="D:\黄玉兰2011-10-25\教材8-物联网概论\Snap11.bmp"/>
          <p:cNvPicPr>
            <a:picLocks noChangeAspect="1"/>
          </p:cNvPicPr>
          <p:nvPr/>
        </p:nvPicPr>
        <p:blipFill>
          <a:blip r:embed="rId1"/>
          <a:srcRect b="13635"/>
          <a:stretch>
            <a:fillRect/>
          </a:stretch>
        </p:blipFill>
        <p:spPr>
          <a:xfrm>
            <a:off x="468313" y="1854200"/>
            <a:ext cx="7726362" cy="3333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电磁波的损耗</a:t>
            </a:r>
            <a:endParaRPr lang="zh-CN" altLang="zh-CN" dirty="0"/>
          </a:p>
        </p:txBody>
      </p:sp>
      <p:sp>
        <p:nvSpPr>
          <p:cNvPr id="5018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当电波在有耗媒质中传播时，如遇到</a:t>
            </a:r>
            <a:r>
              <a:rPr lang="zh-CN" altLang="zh-CN" dirty="0">
                <a:solidFill>
                  <a:srgbClr val="0000FF"/>
                </a:solidFill>
              </a:rPr>
              <a:t>潮湿木材</a:t>
            </a:r>
            <a:r>
              <a:rPr lang="zh-CN" altLang="zh-CN" dirty="0"/>
              <a:t>、海水产品、各种动物、</a:t>
            </a:r>
            <a:r>
              <a:rPr lang="zh-CN" altLang="zh-CN" dirty="0">
                <a:solidFill>
                  <a:srgbClr val="0000FF"/>
                </a:solidFill>
              </a:rPr>
              <a:t>金属</a:t>
            </a:r>
            <a:r>
              <a:rPr lang="zh-CN" altLang="zh-CN" dirty="0"/>
              <a:t>时，媒质的电导率大于零，媒质会损耗能量。在RFID环境中，若媒质的电导率越大、RFID的工作频率越高，电波衰减就越大。</a:t>
            </a:r>
            <a:endParaRPr lang="zh-CN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/>
              <a:t>三、RFID的安全性</a:t>
            </a:r>
            <a:endParaRPr lang="zh-CN" altLang="en-US" b="1" dirty="0"/>
          </a:p>
        </p:txBody>
      </p:sp>
      <p:grpSp>
        <p:nvGrpSpPr>
          <p:cNvPr id="51204" name="Group 4"/>
          <p:cNvGrpSpPr>
            <a:grpSpLocks noChangeAspect="1"/>
          </p:cNvGrpSpPr>
          <p:nvPr/>
        </p:nvGrpSpPr>
        <p:grpSpPr>
          <a:xfrm>
            <a:off x="1692275" y="2205038"/>
            <a:ext cx="5668963" cy="822325"/>
            <a:chOff x="0" y="0"/>
            <a:chExt cx="2976" cy="432"/>
          </a:xfrm>
        </p:grpSpPr>
        <p:sp>
          <p:nvSpPr>
            <p:cNvPr id="51210" name="AutoShape 5"/>
            <p:cNvSpPr>
              <a:spLocks noChangeAspect="1"/>
            </p:cNvSpPr>
            <p:nvPr/>
          </p:nvSpPr>
          <p:spPr>
            <a:xfrm>
              <a:off x="240" y="75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CC6600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1" name="AutoShape 6"/>
            <p:cNvSpPr>
              <a:spLocks noChangeAspect="1"/>
            </p:cNvSpPr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rgbClr val="CC6600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2" name="Text Box 7">
              <a:hlinkClick r:id="rId1" action="ppaction://hlinksldjump"/>
            </p:cNvPr>
            <p:cNvSpPr>
              <a:spLocks noChangeAspect="1"/>
            </p:cNvSpPr>
            <p:nvPr/>
          </p:nvSpPr>
          <p:spPr>
            <a:xfrm>
              <a:off x="384" y="110"/>
              <a:ext cx="2527" cy="243"/>
            </a:xfrm>
            <a:prstGeom prst="rect">
              <a:avLst/>
            </a:prstGeom>
            <a:solidFill>
              <a:srgbClr val="CC6600"/>
            </a:solidFill>
            <a:ln w="9525">
              <a:noFill/>
            </a:ln>
          </p:spPr>
          <p:txBody>
            <a:bodyPr>
              <a:spAutoFit/>
            </a:bodyPr>
            <a:p>
              <a:pPr lvl="0" algn="ctr" eaLnBrk="0" hangingPunct="0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数据的完整性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3" name="Text Box 8"/>
            <p:cNvSpPr>
              <a:spLocks noChangeAspect="1"/>
            </p:cNvSpPr>
            <p:nvPr/>
          </p:nvSpPr>
          <p:spPr>
            <a:xfrm>
              <a:off x="74" y="87"/>
              <a:ext cx="269" cy="210"/>
            </a:xfrm>
            <a:prstGeom prst="rect">
              <a:avLst/>
            </a:prstGeom>
            <a:solidFill>
              <a:srgbClr val="CC6600"/>
            </a:solidFill>
            <a:ln w="9525">
              <a:noFill/>
            </a:ln>
          </p:spPr>
          <p:txBody>
            <a:bodyPr wrap="none">
              <a:spAutoFit/>
            </a:bodyPr>
            <a:p>
              <a:pPr lvl="0" algn="ctr" eaLnBrk="0" hangingPunct="0"/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1" charset="-122"/>
                </a:rPr>
                <a:t>3.1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</p:grpSp>
      <p:grpSp>
        <p:nvGrpSpPr>
          <p:cNvPr id="51205" name="Group 9"/>
          <p:cNvGrpSpPr>
            <a:grpSpLocks noChangeAspect="1"/>
          </p:cNvGrpSpPr>
          <p:nvPr/>
        </p:nvGrpSpPr>
        <p:grpSpPr>
          <a:xfrm>
            <a:off x="1692275" y="3573463"/>
            <a:ext cx="5668963" cy="822325"/>
            <a:chOff x="0" y="0"/>
            <a:chExt cx="2976" cy="432"/>
          </a:xfrm>
        </p:grpSpPr>
        <p:sp>
          <p:nvSpPr>
            <p:cNvPr id="51206" name="AutoShape 10">
              <a:hlinkClick r:id="rId2" action="ppaction://hlinksldjump"/>
            </p:cNvPr>
            <p:cNvSpPr>
              <a:spLocks noChangeAspect="1"/>
            </p:cNvSpPr>
            <p:nvPr/>
          </p:nvSpPr>
          <p:spPr>
            <a:xfrm>
              <a:off x="240" y="75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0000CC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07" name="AutoShape 11"/>
            <p:cNvSpPr>
              <a:spLocks noChangeAspect="1"/>
            </p:cNvSpPr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rgbClr val="0000CC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08" name="Text Box 12">
              <a:hlinkClick r:id="rId3" action="ppaction://hlinksldjump"/>
            </p:cNvPr>
            <p:cNvSpPr>
              <a:spLocks noChangeAspect="1"/>
            </p:cNvSpPr>
            <p:nvPr/>
          </p:nvSpPr>
          <p:spPr>
            <a:xfrm>
              <a:off x="384" y="110"/>
              <a:ext cx="2535" cy="243"/>
            </a:xfrm>
            <a:prstGeom prst="rect">
              <a:avLst/>
            </a:prstGeom>
            <a:solidFill>
              <a:srgbClr val="0000CC"/>
            </a:solidFill>
            <a:ln w="9525">
              <a:noFill/>
            </a:ln>
          </p:spPr>
          <p:txBody>
            <a:bodyPr>
              <a:spAutoFit/>
            </a:bodyPr>
            <a:p>
              <a:pPr lvl="0" algn="ctr" eaLnBrk="0" hangingPunct="0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数据的安全性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09" name="Text Box 13"/>
            <p:cNvSpPr>
              <a:spLocks noChangeAspect="1"/>
            </p:cNvSpPr>
            <p:nvPr/>
          </p:nvSpPr>
          <p:spPr>
            <a:xfrm>
              <a:off x="74" y="87"/>
              <a:ext cx="269" cy="210"/>
            </a:xfrm>
            <a:prstGeom prst="rect">
              <a:avLst/>
            </a:prstGeom>
            <a:solidFill>
              <a:srgbClr val="0000CC"/>
            </a:solidFill>
            <a:ln w="9525">
              <a:noFill/>
            </a:ln>
          </p:spPr>
          <p:txBody>
            <a:bodyPr wrap="none">
              <a:spAutoFit/>
            </a:bodyPr>
            <a:p>
              <a:pPr lvl="0" algn="ctr" eaLnBrk="0" hangingPunct="0"/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1" charset="-122"/>
                </a:rPr>
                <a:t>3.2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3.1 </a:t>
            </a:r>
            <a:r>
              <a:rPr lang="zh-CN" altLang="en-US" dirty="0"/>
              <a:t>数据的完整性</a:t>
            </a:r>
            <a:endParaRPr lang="zh-CN" altLang="en-US" dirty="0"/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zh-CN" dirty="0"/>
              <a:t>RFID系统是一个开放的无线系统，外界的各种干扰容易使数据传输产生错误，同时数据也容易被外界窃取，因此需要有相应的措施，使数据保持</a:t>
            </a:r>
            <a:r>
              <a:rPr lang="zh-CN" altLang="zh-CN" dirty="0">
                <a:solidFill>
                  <a:srgbClr val="0000FF"/>
                </a:solidFill>
              </a:rPr>
              <a:t>完整性和安全性</a:t>
            </a:r>
            <a:r>
              <a:rPr lang="zh-CN" altLang="zh-CN" dirty="0"/>
              <a:t>。</a:t>
            </a:r>
            <a:endParaRPr lang="zh-CN" altLang="zh-CN" dirty="0"/>
          </a:p>
          <a:p>
            <a:pPr eaLnBrk="1" hangingPunct="1">
              <a:lnSpc>
                <a:spcPct val="80000"/>
              </a:lnSpc>
            </a:pPr>
            <a:r>
              <a:rPr lang="zh-CN" altLang="zh-CN" dirty="0"/>
              <a:t>在读写器与电子标签的无线通信中，存在许多干扰因素，最主要的干扰因素是</a:t>
            </a:r>
            <a:r>
              <a:rPr lang="zh-CN" altLang="zh-CN" dirty="0">
                <a:solidFill>
                  <a:srgbClr val="0000FF"/>
                </a:solidFill>
              </a:rPr>
              <a:t>信道噪声和多卡操作</a:t>
            </a:r>
            <a:r>
              <a:rPr lang="zh-CN" altLang="zh-CN" dirty="0"/>
              <a:t>。在RFID系统中，为防止各种干扰和电子标签之间数据的碰撞，经常采用差错控制和防碰撞算法来分别解决这两个问题。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4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2">
                                            <p:txEl>
                                              <p:charRg st="74" end="17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olidFill>
                  <a:srgbClr val="0000FF"/>
                </a:solidFill>
              </a:rPr>
              <a:t>3.1.1</a:t>
            </a:r>
            <a:r>
              <a:rPr lang="zh-CN" altLang="zh-CN" dirty="0"/>
              <a:t> 差错控制</a:t>
            </a:r>
            <a:endParaRPr lang="zh-CN" altLang="zh-CN" dirty="0"/>
          </a:p>
        </p:txBody>
      </p:sp>
      <p:sp>
        <p:nvSpPr>
          <p:cNvPr id="5325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差错控制是一种保证接收数据完整、准确的方法。在数字通信中，差错控制利用编码方法对传输中产生的差错进行控制，以提高数字消息传输的准确性。</a:t>
            </a:r>
            <a:endParaRPr lang="zh-CN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无需天线及布线</a:t>
            </a:r>
            <a:r>
              <a:rPr lang="zh-CN" altLang="en-US" dirty="0"/>
              <a:t>的</a:t>
            </a:r>
            <a:r>
              <a:rPr lang="en-US" altLang="zh-CN" dirty="0"/>
              <a:t>RFID</a:t>
            </a:r>
            <a:r>
              <a:rPr lang="zh-CN" altLang="en-US" dirty="0"/>
              <a:t>标签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hlinkClick r:id="rId1"/>
              </a:rPr>
              <a:t>http://news.rfidworld.com.cn/2016_11/8d7655ec16ca34d6.html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pic>
        <p:nvPicPr>
          <p:cNvPr id="819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8" y="2574925"/>
            <a:ext cx="6991350" cy="3908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差错的衡量指标</a:t>
            </a:r>
            <a:endParaRPr lang="zh-CN" altLang="zh-CN" dirty="0"/>
          </a:p>
        </p:txBody>
      </p:sp>
      <p:sp>
        <p:nvSpPr>
          <p:cNvPr id="5427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误码率（Bit Error Ratio，BER）是衡量在规定时间内数据传输精确性的指标。</a:t>
            </a:r>
            <a:endParaRPr lang="zh-CN" altLang="zh-CN" dirty="0"/>
          </a:p>
        </p:txBody>
      </p:sp>
      <p:pic>
        <p:nvPicPr>
          <p:cNvPr id="54277" name="Picture 2" descr="C:\Users\黄玉兰\Desktop\Snap1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" y="3408363"/>
            <a:ext cx="7751763" cy="18462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误码控制的基本原理</a:t>
            </a:r>
            <a:endParaRPr lang="zh-CN" altLang="zh-CN" dirty="0"/>
          </a:p>
        </p:txBody>
      </p:sp>
      <p:sp>
        <p:nvSpPr>
          <p:cNvPr id="5530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为了使信源代码具有检错和纠错的能力，应当按照一定的规则</a:t>
            </a:r>
            <a:r>
              <a:rPr lang="zh-CN" altLang="zh-CN" dirty="0">
                <a:solidFill>
                  <a:srgbClr val="0000FF"/>
                </a:solidFill>
              </a:rPr>
              <a:t>在信源编码的基础上增加一些冗余码元(又称为监督码元)</a:t>
            </a:r>
            <a:r>
              <a:rPr lang="zh-CN" altLang="zh-CN" dirty="0"/>
              <a:t>，使这些冗余码元与被传送信息码元之间建立一定的关系。在收信端，根据信息码元与监督码元的特定关系，可以实现检错或纠错。</a:t>
            </a:r>
            <a:endParaRPr lang="zh-CN" altLang="zh-C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奇偶校验码</a:t>
            </a:r>
            <a:endParaRPr lang="zh-CN" altLang="zh-CN" dirty="0"/>
          </a:p>
        </p:txBody>
      </p:sp>
      <p:sp>
        <p:nvSpPr>
          <p:cNvPr id="5632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奇偶校验码无论信息位有多少，监督码元只有一位。</a:t>
            </a:r>
            <a:endParaRPr lang="zh-CN" altLang="zh-CN" dirty="0"/>
          </a:p>
        </p:txBody>
      </p:sp>
      <p:pic>
        <p:nvPicPr>
          <p:cNvPr id="56325" name="图片 13" descr="D:\黄玉兰2012-6-19\教材5-物联网-射频识别（RFID）核心技术详解\第2版\10.2-Snap.bmp"/>
          <p:cNvPicPr/>
          <p:nvPr/>
        </p:nvPicPr>
        <p:blipFill>
          <a:blip r:embed="rId1"/>
          <a:stretch>
            <a:fillRect/>
          </a:stretch>
        </p:blipFill>
        <p:spPr>
          <a:xfrm>
            <a:off x="752475" y="2925763"/>
            <a:ext cx="7934325" cy="2822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CRC校验</a:t>
            </a:r>
            <a:endParaRPr lang="zh-CN" altLang="zh-CN" dirty="0"/>
          </a:p>
        </p:txBody>
      </p:sp>
      <p:sp>
        <p:nvSpPr>
          <p:cNvPr id="5734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zh-CN" dirty="0"/>
              <a:t>循环冗余校验（Cyclic Redundancy Check，CRC）是RFID常用的一种差错校验方法。循环码具有循环性，即循环码中任意一个码组循环一位(将最右端的码移至最左端)以后，仍为该码中的一个码组。</a:t>
            </a:r>
            <a:endParaRPr lang="zh-CN" altLang="zh-C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3.1.2 </a:t>
            </a:r>
            <a:r>
              <a:rPr lang="zh-CN" altLang="en-US" dirty="0"/>
              <a:t>数据传输中的防碰撞问题</a:t>
            </a:r>
            <a:endParaRPr lang="zh-CN" altLang="en-US" dirty="0"/>
          </a:p>
        </p:txBody>
      </p:sp>
      <p:sp>
        <p:nvSpPr>
          <p:cNvPr id="5837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在RFID系统中，读写器的作用范围经常有</a:t>
            </a:r>
            <a:r>
              <a:rPr lang="zh-CN" altLang="zh-CN" dirty="0">
                <a:solidFill>
                  <a:srgbClr val="0000FF"/>
                </a:solidFill>
              </a:rPr>
              <a:t>多个电子标签同时要求通信</a:t>
            </a:r>
            <a:r>
              <a:rPr lang="zh-CN" altLang="zh-CN" dirty="0"/>
              <a:t>，导致数据传输经常发生碰撞问题，因此需要对防碰撞进行研究。</a:t>
            </a:r>
            <a:endParaRPr lang="zh-CN" altLang="zh-CN" dirty="0"/>
          </a:p>
        </p:txBody>
      </p:sp>
      <p:pic>
        <p:nvPicPr>
          <p:cNvPr id="58373" name="图片 13" descr="D:\黄玉兰2012-6-19\教材5-物联网-射频识别（RFID）核心技术详解\第2版\10.3-Snap.bmp"/>
          <p:cNvPicPr/>
          <p:nvPr/>
        </p:nvPicPr>
        <p:blipFill>
          <a:blip r:embed="rId1"/>
          <a:stretch>
            <a:fillRect/>
          </a:stretch>
        </p:blipFill>
        <p:spPr>
          <a:xfrm>
            <a:off x="1014413" y="3989388"/>
            <a:ext cx="6140450" cy="2422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多路存取方式</a:t>
            </a:r>
            <a:endParaRPr lang="zh-CN" altLang="zh-CN" dirty="0"/>
          </a:p>
        </p:txBody>
      </p:sp>
      <p:sp>
        <p:nvSpPr>
          <p:cNvPr id="5939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读写器的工作范围同时有多个电子标签，多个电子标签同时将数据传送给读写器。</a:t>
            </a:r>
            <a:endParaRPr lang="zh-CN" altLang="zh-CN" dirty="0"/>
          </a:p>
        </p:txBody>
      </p:sp>
      <p:pic>
        <p:nvPicPr>
          <p:cNvPr id="59397" name="图片 13" descr="D:\黄玉兰2012-6-19\教材5-物联网-射频识别（RFID）核心技术详解\第2版\10.5-Snap.bmp"/>
          <p:cNvPicPr/>
          <p:nvPr/>
        </p:nvPicPr>
        <p:blipFill>
          <a:blip r:embed="rId1"/>
          <a:stretch>
            <a:fillRect/>
          </a:stretch>
        </p:blipFill>
        <p:spPr>
          <a:xfrm>
            <a:off x="711200" y="3403600"/>
            <a:ext cx="7073900" cy="2514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604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防碰撞算法</a:t>
            </a:r>
            <a:endParaRPr lang="zh-CN" altLang="zh-CN" dirty="0"/>
          </a:p>
        </p:txBody>
      </p:sp>
      <p:sp>
        <p:nvSpPr>
          <p:cNvPr id="6042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现有的RFID防碰撞算法都是基于TDMA算法，可划分为</a:t>
            </a:r>
            <a:r>
              <a:rPr lang="zh-CN" altLang="zh-CN" dirty="0">
                <a:solidFill>
                  <a:srgbClr val="FF0000"/>
                </a:solidFill>
              </a:rPr>
              <a:t>Aloha防碰撞</a:t>
            </a:r>
            <a:r>
              <a:rPr lang="zh-CN" altLang="zh-CN" dirty="0"/>
              <a:t>算法和</a:t>
            </a:r>
            <a:r>
              <a:rPr lang="zh-CN" altLang="zh-CN" dirty="0">
                <a:solidFill>
                  <a:srgbClr val="FF0000"/>
                </a:solidFill>
              </a:rPr>
              <a:t>基于二进制搜索</a:t>
            </a:r>
            <a:r>
              <a:rPr lang="zh-CN" altLang="zh-CN" dirty="0"/>
              <a:t>（Binary Search，BS）算法两大类。</a:t>
            </a:r>
            <a:endParaRPr lang="zh-CN" altLang="zh-C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ALOHA算法</a:t>
            </a:r>
            <a:endParaRPr lang="zh-CN" altLang="zh-CN" dirty="0"/>
          </a:p>
        </p:txBody>
      </p:sp>
      <p:sp>
        <p:nvSpPr>
          <p:cNvPr id="6144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Aloha是1968年美国夏威夷大学一项研究计划的名字，Aloha网络是世界上最早的无线电计算机通信网络。ALOHA采用的是一种</a:t>
            </a:r>
            <a:r>
              <a:rPr lang="zh-CN" altLang="zh-CN" dirty="0">
                <a:solidFill>
                  <a:srgbClr val="FF0000"/>
                </a:solidFill>
              </a:rPr>
              <a:t>随机接入的信道访问方式</a:t>
            </a:r>
            <a:r>
              <a:rPr lang="zh-CN" altLang="zh-CN" dirty="0"/>
              <a:t>。ALOHA算法因具有简单易实现等优点而成为应用最广的算法之一。</a:t>
            </a:r>
            <a:endParaRPr lang="zh-CN" altLang="zh-C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时隙ALOHA算法</a:t>
            </a:r>
            <a:endParaRPr lang="zh-CN" altLang="zh-CN" dirty="0"/>
          </a:p>
        </p:txBody>
      </p:sp>
      <p:sp>
        <p:nvSpPr>
          <p:cNvPr id="6246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帧时隙（FSA）ALOHA算法是基于通信领域的ALOHA协议提出的。在FSA中，</a:t>
            </a:r>
            <a:r>
              <a:rPr lang="zh-CN" altLang="zh-CN" dirty="0">
                <a:solidFill>
                  <a:srgbClr val="FF0000"/>
                </a:solidFill>
              </a:rPr>
              <a:t>帧(Frame)是由读写器定义的一段时间长度，其中包含若干个时隙(Slot)</a:t>
            </a:r>
            <a:r>
              <a:rPr lang="zh-CN" altLang="zh-CN" dirty="0"/>
              <a:t>，电子标签在每个帧内随机选择一个时隙发送数据。在帧时隙ALOHA算法中，信道的利用率有所提高。</a:t>
            </a:r>
            <a:endParaRPr lang="zh-CN" altLang="zh-C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sz="3600" dirty="0">
                <a:solidFill>
                  <a:srgbClr val="0000FF"/>
                </a:solidFill>
              </a:rPr>
              <a:t>3.1.3 </a:t>
            </a:r>
            <a:r>
              <a:rPr lang="zh-CN" altLang="zh-CN" sz="3600" dirty="0"/>
              <a:t>RFID中</a:t>
            </a:r>
            <a:r>
              <a:rPr lang="zh-CN" altLang="zh-CN" sz="3600" dirty="0">
                <a:solidFill>
                  <a:srgbClr val="FF0000"/>
                </a:solidFill>
              </a:rPr>
              <a:t>数据完整性的实施策略</a:t>
            </a:r>
            <a:endParaRPr lang="zh-CN" altLang="zh-CN" sz="3600" dirty="0">
              <a:solidFill>
                <a:srgbClr val="FF0000"/>
              </a:solidFill>
            </a:endParaRPr>
          </a:p>
        </p:txBody>
      </p:sp>
      <p:sp>
        <p:nvSpPr>
          <p:cNvPr id="6349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采用恰当的信号编码、调制与校检方法，并采取信号防冲突控制技术，能显著提高数据传输的完整性和可靠性。</a:t>
            </a:r>
            <a:endParaRPr lang="zh-CN" altLang="zh-CN" dirty="0"/>
          </a:p>
        </p:txBody>
      </p:sp>
      <p:sp>
        <p:nvSpPr>
          <p:cNvPr id="63493" name="椭圆 13"/>
          <p:cNvSpPr/>
          <p:nvPr/>
        </p:nvSpPr>
        <p:spPr>
          <a:xfrm>
            <a:off x="1331913" y="3844925"/>
            <a:ext cx="865187" cy="574675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FM0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编码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3494" name="圆角矩形 14"/>
          <p:cNvSpPr/>
          <p:nvPr/>
        </p:nvSpPr>
        <p:spPr>
          <a:xfrm>
            <a:off x="2843213" y="3413125"/>
            <a:ext cx="1584325" cy="50323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Aloha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防冲突机制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3495" name="圆角矩形 15"/>
          <p:cNvSpPr/>
          <p:nvPr/>
        </p:nvSpPr>
        <p:spPr>
          <a:xfrm>
            <a:off x="4860925" y="3457575"/>
            <a:ext cx="1439863" cy="4318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PIE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编码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3496" name="圆角矩形 16"/>
          <p:cNvSpPr/>
          <p:nvPr/>
        </p:nvSpPr>
        <p:spPr>
          <a:xfrm>
            <a:off x="4860925" y="4402138"/>
            <a:ext cx="1439863" cy="4318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曼彻斯特编码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3497" name="椭圆 17"/>
          <p:cNvSpPr/>
          <p:nvPr/>
        </p:nvSpPr>
        <p:spPr>
          <a:xfrm>
            <a:off x="6948488" y="3844925"/>
            <a:ext cx="863600" cy="574675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ASK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调制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3498" name="直接箭头连接符 18"/>
          <p:cNvSpPr/>
          <p:nvPr/>
        </p:nvSpPr>
        <p:spPr>
          <a:xfrm flipV="1">
            <a:off x="2195513" y="3673475"/>
            <a:ext cx="649287" cy="4413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9" name="直接箭头连接符 19"/>
          <p:cNvSpPr/>
          <p:nvPr/>
        </p:nvSpPr>
        <p:spPr>
          <a:xfrm>
            <a:off x="2195513" y="4132263"/>
            <a:ext cx="647700" cy="5048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500" name="直接箭头连接符 20"/>
          <p:cNvSpPr/>
          <p:nvPr/>
        </p:nvSpPr>
        <p:spPr>
          <a:xfrm>
            <a:off x="4427538" y="3673475"/>
            <a:ext cx="431800" cy="158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501" name="直接箭头连接符 21"/>
          <p:cNvSpPr/>
          <p:nvPr/>
        </p:nvSpPr>
        <p:spPr>
          <a:xfrm>
            <a:off x="4427538" y="4610100"/>
            <a:ext cx="431800" cy="158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3502" name="直接箭头连接符 22"/>
          <p:cNvCxnSpPr>
            <a:stCxn id="63495" idx="3"/>
            <a:endCxn id="63497" idx="2"/>
          </p:cNvCxnSpPr>
          <p:nvPr/>
        </p:nvCxnSpPr>
        <p:spPr>
          <a:xfrm>
            <a:off x="6300788" y="3689350"/>
            <a:ext cx="773112" cy="25400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3503" name="直接箭头连接符 23"/>
          <p:cNvCxnSpPr>
            <a:stCxn id="63496" idx="3"/>
            <a:endCxn id="63497" idx="2"/>
          </p:cNvCxnSpPr>
          <p:nvPr/>
        </p:nvCxnSpPr>
        <p:spPr>
          <a:xfrm flipV="1">
            <a:off x="6300788" y="3943350"/>
            <a:ext cx="773112" cy="69056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63504" name="TextBox 24"/>
          <p:cNvSpPr/>
          <p:nvPr/>
        </p:nvSpPr>
        <p:spPr>
          <a:xfrm rot="-2204015">
            <a:off x="2076450" y="3556000"/>
            <a:ext cx="671513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TypeA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3505" name="TextBox 25"/>
          <p:cNvSpPr/>
          <p:nvPr/>
        </p:nvSpPr>
        <p:spPr>
          <a:xfrm rot="2356249">
            <a:off x="2146300" y="4424363"/>
            <a:ext cx="66040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TypeB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3506" name="圆角矩形 26"/>
          <p:cNvSpPr/>
          <p:nvPr/>
        </p:nvSpPr>
        <p:spPr>
          <a:xfrm>
            <a:off x="2843213" y="4384675"/>
            <a:ext cx="1584325" cy="504825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二进制树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防冲突机制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天线的重要性</a:t>
            </a:r>
            <a:endParaRPr lang="zh-CN" altLang="en-US" dirty="0"/>
          </a:p>
        </p:txBody>
      </p:sp>
      <p:graphicFrame>
        <p:nvGraphicFramePr>
          <p:cNvPr id="9220" name="Object 3"/>
          <p:cNvGraphicFramePr/>
          <p:nvPr/>
        </p:nvGraphicFramePr>
        <p:xfrm>
          <a:off x="111125" y="2020888"/>
          <a:ext cx="8586788" cy="352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435850" imgH="2813050" progId="PBrush">
                  <p:embed/>
                </p:oleObj>
              </mc:Choice>
              <mc:Fallback>
                <p:oleObj name="" r:id="rId1" imgW="7435850" imgH="2813050" progId="PBrus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125" y="2020888"/>
                        <a:ext cx="8586788" cy="3525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3.2 </a:t>
            </a:r>
            <a:r>
              <a:rPr lang="zh-CN" altLang="en-US" dirty="0"/>
              <a:t>数据的安全性</a:t>
            </a:r>
            <a:endParaRPr lang="zh-CN" altLang="en-US" dirty="0"/>
          </a:p>
        </p:txBody>
      </p:sp>
      <p:sp>
        <p:nvSpPr>
          <p:cNvPr id="6451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在RFID系统中，数据信息可能受到人为和自然原因的威胁。数据的安全性主要解决消息认证和数据保密的问题，以防止RFID系统非授权的访问，或企图跟踪、窃取甚至恶意篡改电子标签信息的行为。 	</a:t>
            </a:r>
            <a:endParaRPr lang="zh-CN" altLang="zh-C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电子标签的安全设置</a:t>
            </a:r>
            <a:endParaRPr lang="zh-CN" altLang="zh-CN" dirty="0"/>
          </a:p>
        </p:txBody>
      </p:sp>
      <p:sp>
        <p:nvSpPr>
          <p:cNvPr id="6554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RFID电子标签按芯片的类型分为存储型、逻辑加密型和CPU型标签。</a:t>
            </a:r>
            <a:endParaRPr lang="zh-CN" altLang="zh-CN" dirty="0"/>
          </a:p>
          <a:p>
            <a:pPr eaLnBrk="1" hangingPunct="1"/>
            <a:r>
              <a:rPr lang="zh-CN" altLang="zh-CN" dirty="0"/>
              <a:t>一般来说，安全等级中存储型最低、逻辑加密型居中、</a:t>
            </a:r>
            <a:r>
              <a:rPr lang="zh-CN" altLang="zh-CN" dirty="0">
                <a:solidFill>
                  <a:srgbClr val="FF0000"/>
                </a:solidFill>
              </a:rPr>
              <a:t>CPU型最高</a:t>
            </a:r>
            <a:r>
              <a:rPr lang="zh-CN" altLang="zh-CN" dirty="0"/>
              <a:t>。</a:t>
            </a:r>
            <a:endParaRPr lang="zh-CN" altLang="zh-C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6656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RFID加密算法</a:t>
            </a:r>
            <a:endParaRPr lang="zh-CN" altLang="zh-CN" dirty="0"/>
          </a:p>
        </p:txBody>
      </p:sp>
      <p:sp>
        <p:nvSpPr>
          <p:cNvPr id="66564" name="矩形 13"/>
          <p:cNvSpPr/>
          <p:nvPr/>
        </p:nvSpPr>
        <p:spPr>
          <a:xfrm>
            <a:off x="1116013" y="3343275"/>
            <a:ext cx="360362" cy="10096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开始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6565" name="矩形 14"/>
          <p:cNvSpPr/>
          <p:nvPr/>
        </p:nvSpPr>
        <p:spPr>
          <a:xfrm>
            <a:off x="1979613" y="3127375"/>
            <a:ext cx="431800" cy="1439863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密钥生成算法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6566" name="矩形 15"/>
          <p:cNvSpPr/>
          <p:nvPr/>
        </p:nvSpPr>
        <p:spPr>
          <a:xfrm>
            <a:off x="971550" y="1758950"/>
            <a:ext cx="720725" cy="649288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随机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数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A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6567" name="矩形 16"/>
          <p:cNvSpPr/>
          <p:nvPr/>
        </p:nvSpPr>
        <p:spPr>
          <a:xfrm>
            <a:off x="1835150" y="1758950"/>
            <a:ext cx="720725" cy="649288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随机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数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B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6568" name="矩形 17"/>
          <p:cNvSpPr/>
          <p:nvPr/>
        </p:nvSpPr>
        <p:spPr>
          <a:xfrm>
            <a:off x="2700338" y="1758950"/>
            <a:ext cx="719137" cy="649288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随机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数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C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6569" name="矩形 18"/>
          <p:cNvSpPr/>
          <p:nvPr/>
        </p:nvSpPr>
        <p:spPr>
          <a:xfrm>
            <a:off x="2987675" y="3416300"/>
            <a:ext cx="360363" cy="1008063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根密钥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6570" name="矩形 19"/>
          <p:cNvSpPr/>
          <p:nvPr/>
        </p:nvSpPr>
        <p:spPr>
          <a:xfrm>
            <a:off x="3851275" y="3127375"/>
            <a:ext cx="431800" cy="1439863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密钥一级分散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6571" name="矩形 20"/>
          <p:cNvSpPr/>
          <p:nvPr/>
        </p:nvSpPr>
        <p:spPr>
          <a:xfrm>
            <a:off x="3779838" y="1758950"/>
            <a:ext cx="649287" cy="649288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分散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数据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6572" name="矩形 21"/>
          <p:cNvSpPr/>
          <p:nvPr/>
        </p:nvSpPr>
        <p:spPr>
          <a:xfrm>
            <a:off x="4860925" y="2911475"/>
            <a:ext cx="719138" cy="6477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A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应用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子密钥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6573" name="矩形 22"/>
          <p:cNvSpPr/>
          <p:nvPr/>
        </p:nvSpPr>
        <p:spPr>
          <a:xfrm>
            <a:off x="4860925" y="3559175"/>
            <a:ext cx="719138" cy="649288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B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应用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子密钥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6574" name="矩形 23"/>
          <p:cNvSpPr/>
          <p:nvPr/>
        </p:nvSpPr>
        <p:spPr>
          <a:xfrm>
            <a:off x="4860925" y="4206875"/>
            <a:ext cx="719138" cy="649288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C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应用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子密钥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6575" name="矩形 24"/>
          <p:cNvSpPr/>
          <p:nvPr/>
        </p:nvSpPr>
        <p:spPr>
          <a:xfrm>
            <a:off x="6083300" y="3127375"/>
            <a:ext cx="431800" cy="1439863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密钥二级分散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6576" name="矩形 25"/>
          <p:cNvSpPr/>
          <p:nvPr/>
        </p:nvSpPr>
        <p:spPr>
          <a:xfrm>
            <a:off x="5940425" y="1831975"/>
            <a:ext cx="720725" cy="5746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分散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数据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6577" name="矩形 26"/>
          <p:cNvSpPr/>
          <p:nvPr/>
        </p:nvSpPr>
        <p:spPr>
          <a:xfrm>
            <a:off x="7092950" y="2911475"/>
            <a:ext cx="358775" cy="1944688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0" algn="ctr" eaLnBrk="1" hangingPunct="1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RF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0" algn="ctr" eaLnBrk="1" hangingPunct="1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I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0" algn="ctr" eaLnBrk="1" hangingPunct="1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D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应用密钥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0" algn="ctr" eaLnBrk="1" hangingPunct="1"/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6578" name="矩形 27"/>
          <p:cNvSpPr/>
          <p:nvPr/>
        </p:nvSpPr>
        <p:spPr>
          <a:xfrm>
            <a:off x="8027988" y="3416300"/>
            <a:ext cx="360362" cy="1008063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结束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6579" name="直接箭头连接符 28"/>
          <p:cNvSpPr/>
          <p:nvPr/>
        </p:nvSpPr>
        <p:spPr>
          <a:xfrm>
            <a:off x="1476375" y="3848100"/>
            <a:ext cx="503238" cy="158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80" name="直接箭头连接符 29"/>
          <p:cNvSpPr/>
          <p:nvPr/>
        </p:nvSpPr>
        <p:spPr>
          <a:xfrm>
            <a:off x="2411413" y="3848100"/>
            <a:ext cx="576262" cy="158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81" name="直接箭头连接符 30"/>
          <p:cNvSpPr/>
          <p:nvPr/>
        </p:nvSpPr>
        <p:spPr>
          <a:xfrm>
            <a:off x="3348038" y="3848100"/>
            <a:ext cx="503237" cy="158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82" name="直接箭头连接符 31"/>
          <p:cNvSpPr/>
          <p:nvPr/>
        </p:nvSpPr>
        <p:spPr>
          <a:xfrm>
            <a:off x="4283075" y="3848100"/>
            <a:ext cx="576263" cy="158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83" name="直接箭头连接符 32"/>
          <p:cNvSpPr/>
          <p:nvPr/>
        </p:nvSpPr>
        <p:spPr>
          <a:xfrm>
            <a:off x="5580063" y="3848100"/>
            <a:ext cx="504825" cy="158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84" name="直接箭头连接符 33"/>
          <p:cNvSpPr/>
          <p:nvPr/>
        </p:nvSpPr>
        <p:spPr>
          <a:xfrm>
            <a:off x="6516688" y="3848100"/>
            <a:ext cx="576262" cy="158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85" name="直接箭头连接符 34"/>
          <p:cNvSpPr/>
          <p:nvPr/>
        </p:nvSpPr>
        <p:spPr>
          <a:xfrm>
            <a:off x="7451725" y="3848100"/>
            <a:ext cx="576263" cy="158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86" name="直接箭头连接符 35"/>
          <p:cNvSpPr/>
          <p:nvPr/>
        </p:nvSpPr>
        <p:spPr>
          <a:xfrm rot="5400000">
            <a:off x="5940425" y="2765425"/>
            <a:ext cx="720725" cy="31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87" name="直接箭头连接符 36"/>
          <p:cNvSpPr/>
          <p:nvPr/>
        </p:nvSpPr>
        <p:spPr>
          <a:xfrm rot="5400000">
            <a:off x="3706813" y="2765425"/>
            <a:ext cx="720725" cy="158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88" name="直接箭头连接符 37"/>
          <p:cNvSpPr/>
          <p:nvPr/>
        </p:nvSpPr>
        <p:spPr>
          <a:xfrm rot="5400000">
            <a:off x="1835150" y="2765425"/>
            <a:ext cx="720725" cy="158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89" name="直接连接符 38"/>
          <p:cNvSpPr/>
          <p:nvPr/>
        </p:nvSpPr>
        <p:spPr>
          <a:xfrm>
            <a:off x="1331913" y="2767013"/>
            <a:ext cx="1728787" cy="1587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6590" name="直接连接符 39"/>
          <p:cNvSpPr/>
          <p:nvPr/>
        </p:nvSpPr>
        <p:spPr>
          <a:xfrm rot="5400000">
            <a:off x="1150938" y="2584450"/>
            <a:ext cx="360362" cy="317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6591" name="直接连接符 40"/>
          <p:cNvSpPr/>
          <p:nvPr/>
        </p:nvSpPr>
        <p:spPr>
          <a:xfrm rot="5400000">
            <a:off x="2879725" y="2586038"/>
            <a:ext cx="360363" cy="1587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1.1 </a:t>
            </a:r>
            <a:r>
              <a:rPr lang="zh-CN" altLang="en-US" dirty="0"/>
              <a:t> 天线概述</a:t>
            </a:r>
            <a:endParaRPr lang="zh-CN" altLang="en-US" dirty="0"/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黑体" panose="02010609060101010101" pitchFamily="49" charset="-122"/>
              </a:rPr>
              <a:t>天线定义：凡是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利用电磁波来传递信息和能量</a:t>
            </a:r>
            <a:r>
              <a:rPr lang="zh-CN" altLang="en-US" dirty="0">
                <a:latin typeface="黑体" panose="02010609060101010101" pitchFamily="49" charset="-122"/>
              </a:rPr>
              <a:t>的，都依靠</a:t>
            </a:r>
            <a:r>
              <a:rPr lang="zh-CN" altLang="en-US" sz="4800" dirty="0">
                <a:solidFill>
                  <a:srgbClr val="FF0000"/>
                </a:solidFill>
                <a:latin typeface="黑体" panose="02010609060101010101" pitchFamily="49" charset="-122"/>
              </a:rPr>
              <a:t>天线</a:t>
            </a:r>
            <a:r>
              <a:rPr lang="zh-CN" altLang="en-US" dirty="0">
                <a:latin typeface="黑体" panose="02010609060101010101" pitchFamily="49" charset="-122"/>
              </a:rPr>
              <a:t>来进行工作，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天线是用来发射或接收无线电波的装置和部件</a:t>
            </a:r>
            <a:r>
              <a:rPr lang="zh-CN" altLang="en-US" dirty="0">
                <a:latin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黑体" panose="02010609060101010101" pitchFamily="49" charset="-122"/>
              </a:rPr>
              <a:t>天线是无线通信系统的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第一个器件和最后一个器件</a:t>
            </a:r>
            <a:r>
              <a:rPr lang="zh-CN" altLang="en-US" dirty="0">
                <a:latin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6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2">
                                            <p:txEl>
                                              <p:charRg st="56" end="8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无线通信中的天线</a:t>
            </a:r>
            <a:endParaRPr lang="zh-CN" altLang="en-US" dirty="0"/>
          </a:p>
        </p:txBody>
      </p:sp>
      <p:pic>
        <p:nvPicPr>
          <p:cNvPr id="11268" name="Picture 2" descr="D:\黄玉兰2011-10-25\教材5-物联网-射频识别（RFID）核心技术详解\Snap3.bmp"/>
          <p:cNvPicPr>
            <a:picLocks noChangeAspect="1"/>
          </p:cNvPicPr>
          <p:nvPr/>
        </p:nvPicPr>
        <p:blipFill>
          <a:blip r:embed="rId1"/>
          <a:srcRect l="15773" t="47826" r="16977" b="5928"/>
          <a:stretch>
            <a:fillRect/>
          </a:stretch>
        </p:blipFill>
        <p:spPr>
          <a:xfrm>
            <a:off x="103188" y="1962150"/>
            <a:ext cx="8999537" cy="3832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algn="r" eaLnBrk="1" hangingPunct="1"/>
            <a:fld id="{9A0DB2DC-4C9A-4742-B13C-FB6460FD3503}" type="slidenum">
              <a:rPr lang="zh-CN" altLang="en-US" sz="1400" b="1" dirty="0"/>
            </a:fld>
            <a:r>
              <a:rPr lang="zh-CN" altLang="en-US" sz="1400" b="1" dirty="0"/>
              <a:t> </a:t>
            </a:r>
            <a:r>
              <a:rPr lang="en-US" altLang="zh-CN" sz="1400" dirty="0"/>
              <a:t>/ 62</a:t>
            </a:r>
            <a:endParaRPr lang="zh-CN" altLang="en-US" sz="1400" dirty="0"/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天线分类</a:t>
            </a:r>
            <a:endParaRPr lang="zh-CN" altLang="zh-CN" dirty="0"/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天线按照结构分类如下。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（1）线状天线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（2）面状天线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（3）缝隙天线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（4）微带天线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3990" y="2161540"/>
            <a:ext cx="2978785" cy="3195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435" y="2111375"/>
            <a:ext cx="3276600" cy="32454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990" y="2880995"/>
            <a:ext cx="4798060" cy="33642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990" y="3284855"/>
            <a:ext cx="4634230" cy="3245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2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2">
                                            <p:txEl>
                                              <p:charRg st="12" end="2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" fill="hold"/>
                                        <p:tgtEl>
                                          <p:spTgt spid="2">
                                            <p:txEl>
                                              <p:charRg st="20" end="2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8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" fill="hold"/>
                                        <p:tgtEl>
                                          <p:spTgt spid="2">
                                            <p:txEl>
                                              <p:charRg st="28" end="3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6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" fill="hold"/>
                                        <p:tgtEl>
                                          <p:spTgt spid="2">
                                            <p:txEl>
                                              <p:charRg st="36" end="4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科技宣讲">
  <a:themeElements>
    <a:clrScheme name="科技宣讲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科技宣讲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科技宣讲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科技宣讲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科技宣讲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科技宣讲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科技宣讲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科技宣讲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技宣讲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技宣讲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技宣讲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技宣讲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技宣讲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技宣讲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4728</Words>
  <Application>WPS 演示</Application>
  <PresentationFormat>全屏显示(4:3)</PresentationFormat>
  <Paragraphs>500</Paragraphs>
  <Slides>62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5" baseType="lpstr">
      <vt:lpstr>Arial</vt:lpstr>
      <vt:lpstr>宋体</vt:lpstr>
      <vt:lpstr>Wingdings</vt:lpstr>
      <vt:lpstr>Calibri</vt:lpstr>
      <vt:lpstr>黑体</vt:lpstr>
      <vt:lpstr>华文新魏</vt:lpstr>
      <vt:lpstr>仿宋_GB2312</vt:lpstr>
      <vt:lpstr>Times New Roman</vt:lpstr>
      <vt:lpstr>微软雅黑</vt:lpstr>
      <vt:lpstr>仿宋</vt:lpstr>
      <vt:lpstr>默认设计模板</vt:lpstr>
      <vt:lpstr>科技宣讲</vt:lpstr>
      <vt:lpstr>PBrush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YONG</dc:creator>
  <cp:lastModifiedBy>YONG</cp:lastModifiedBy>
  <cp:revision>10</cp:revision>
  <dcterms:created xsi:type="dcterms:W3CDTF">2013-01-25T01:44:32Z</dcterms:created>
  <dcterms:modified xsi:type="dcterms:W3CDTF">2017-05-01T22:30:48Z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