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62"/>
  </p:handoutMasterIdLst>
  <p:sldIdLst>
    <p:sldId id="256" r:id="rId4"/>
    <p:sldId id="257" r:id="rId6"/>
    <p:sldId id="64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9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76" r:id="rId37"/>
    <p:sldId id="677" r:id="rId38"/>
    <p:sldId id="678" r:id="rId39"/>
    <p:sldId id="698" r:id="rId40"/>
    <p:sldId id="699" r:id="rId41"/>
    <p:sldId id="679" r:id="rId42"/>
    <p:sldId id="700" r:id="rId43"/>
    <p:sldId id="680" r:id="rId44"/>
    <p:sldId id="681" r:id="rId45"/>
    <p:sldId id="682" r:id="rId46"/>
    <p:sldId id="683" r:id="rId47"/>
    <p:sldId id="684" r:id="rId48"/>
    <p:sldId id="685" r:id="rId49"/>
    <p:sldId id="686" r:id="rId50"/>
    <p:sldId id="687" r:id="rId51"/>
    <p:sldId id="688" r:id="rId52"/>
    <p:sldId id="689" r:id="rId53"/>
    <p:sldId id="690" r:id="rId54"/>
    <p:sldId id="691" r:id="rId55"/>
    <p:sldId id="692" r:id="rId56"/>
    <p:sldId id="693" r:id="rId57"/>
    <p:sldId id="694" r:id="rId58"/>
    <p:sldId id="695" r:id="rId59"/>
    <p:sldId id="696" r:id="rId60"/>
    <p:sldId id="701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384" y="-64"/>
      </p:cViewPr>
      <p:guideLst>
        <p:guide orient="horz" pos="21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Rectangle 2"/>
          <p:cNvSpPr/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3"/>
          <p:cNvSpPr>
            <a:spLocks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zh-CN" dirty="0"/>
              <a:t>单击此处编辑母版文本样式
第二级
第三级
第四级
第五级</a:t>
            </a:r>
            <a:endParaRPr lang="zh-CN" altLang="zh-CN" dirty="0"/>
          </a:p>
        </p:txBody>
      </p:sp>
      <p:sp>
        <p:nvSpPr>
          <p:cNvPr id="4100" name="Rectangle 4"/>
          <p:cNvSpPr>
            <a:spLocks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 w="1"/>
        </p:spPr>
      </p:sp>
      <p:sp>
        <p:nvSpPr>
          <p:cNvPr id="65539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  <a:ln w="1"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上9月4号星期五的课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 w="1"/>
        </p:spPr>
      </p:sp>
      <p:sp>
        <p:nvSpPr>
          <p:cNvPr id="66563" name="Rectangle 3"/>
          <p:cNvSpPr/>
          <p:nvPr>
            <p:ph type="body" idx="1"/>
          </p:nvPr>
        </p:nvSpPr>
        <p:spPr>
          <a:xfrm>
            <a:off x="538163" y="4387850"/>
            <a:ext cx="5780087" cy="3952875"/>
          </a:xfrm>
          <a:ln w="1"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Object  Name Service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3357563"/>
            <a:ext cx="7772400" cy="1254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54550"/>
            <a:ext cx="6400800" cy="98583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  <a:endParaRPr lang="zh-CN" altLang="zh-CN" noProof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eaLnBrk="1" hangingPunct="1"/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620713"/>
            <a:ext cx="2058988" cy="5507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29325" cy="5507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885825" y="3025775"/>
            <a:ext cx="7772400" cy="16287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《物联网信息感知技术》</a:t>
            </a:r>
            <a:br>
              <a:rPr lang="zh-CN" altLang="en-US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dirty="0">
                <a:latin typeface="+mj-lt"/>
                <a:ea typeface="+mj-ea"/>
                <a:cs typeface="+mj-cs"/>
              </a:rPr>
              <a:t>3</a:t>
            </a:r>
            <a:r>
              <a:rPr lang="zh-CN" altLang="en-US" dirty="0">
                <a:latin typeface="+mj-lt"/>
                <a:ea typeface="+mj-ea"/>
                <a:cs typeface="+mj-cs"/>
              </a:rPr>
              <a:t>章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algn="r" eaLnBrk="1" hangingPunct="1">
              <a:lnSpc>
                <a:spcPct val="80000"/>
              </a:lnSpc>
            </a:pPr>
            <a:r>
              <a:rPr lang="zh-CN" altLang="en-US" dirty="0">
                <a:latin typeface="+mn-lt"/>
                <a:ea typeface="+mn-ea"/>
                <a:cs typeface="+mn-cs"/>
              </a:rPr>
              <a:t>周永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algn="r" eaLnBrk="1" hangingPunct="1">
              <a:lnSpc>
                <a:spcPct val="80000"/>
              </a:lnSpc>
            </a:pPr>
            <a:r>
              <a:rPr lang="zh-CN" altLang="en-US" dirty="0">
                <a:latin typeface="+mn-lt"/>
                <a:ea typeface="+mn-ea"/>
                <a:cs typeface="+mn-cs"/>
              </a:rPr>
              <a:t>201</a:t>
            </a:r>
            <a:r>
              <a:rPr lang="en-US" altLang="zh-CN" dirty="0">
                <a:latin typeface="+mn-lt"/>
                <a:ea typeface="+mn-ea"/>
                <a:cs typeface="+mn-cs"/>
              </a:rPr>
              <a:t>7</a:t>
            </a:r>
            <a:r>
              <a:rPr lang="zh-CN" altLang="en-US" dirty="0">
                <a:latin typeface="+mn-lt"/>
                <a:ea typeface="+mn-ea"/>
                <a:cs typeface="+mn-cs"/>
              </a:rPr>
              <a:t>-</a:t>
            </a:r>
            <a:r>
              <a:rPr lang="en-US" altLang="zh-CN" dirty="0">
                <a:latin typeface="+mn-lt"/>
                <a:ea typeface="+mn-ea"/>
                <a:cs typeface="+mn-cs"/>
              </a:rPr>
              <a:t>05</a:t>
            </a:r>
            <a:r>
              <a:rPr lang="zh-CN" altLang="en-US" dirty="0">
                <a:latin typeface="+mn-lt"/>
                <a:ea typeface="+mn-ea"/>
                <a:cs typeface="+mn-cs"/>
              </a:rPr>
              <a:t>-</a:t>
            </a:r>
            <a:r>
              <a:rPr lang="en-US" altLang="zh-CN" dirty="0">
                <a:latin typeface="+mn-lt"/>
                <a:ea typeface="+mn-ea"/>
                <a:cs typeface="+mn-cs"/>
              </a:rPr>
              <a:t>0</a:t>
            </a:r>
            <a:r>
              <a:rPr lang="en-US" altLang="zh-CN" dirty="0">
                <a:latin typeface="+mn-lt"/>
                <a:ea typeface="+mn-ea"/>
                <a:cs typeface="+mn-cs"/>
              </a:rPr>
              <a:t>4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-46037"/>
            <a:ext cx="3206750" cy="307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3.1.2  RFID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标准化体系的构成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endParaRPr lang="zh-CN" altLang="en-US" sz="2400" dirty="0"/>
          </a:p>
        </p:txBody>
      </p:sp>
      <p:sp>
        <p:nvSpPr>
          <p:cNvPr id="1536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5366" name="图片 10" descr="D:\黄玉兰2012-6-19\教材5-物联网-射频识别（RFID）核心技术详解\第2版\第2版新图\3.8-Snap.bmp"/>
          <p:cNvPicPr/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88950" y="1412875"/>
            <a:ext cx="8208963" cy="4752975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                 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b="1" dirty="0"/>
              <a:t>                  </a:t>
            </a:r>
            <a:endParaRPr lang="en-US" altLang="zh-CN" sz="4000" b="1" dirty="0"/>
          </a:p>
        </p:txBody>
      </p:sp>
      <p:sp>
        <p:nvSpPr>
          <p:cNvPr id="1638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6390" name="Group 9"/>
          <p:cNvGrpSpPr>
            <a:grpSpLocks noChangeAspect="1"/>
          </p:cNvGrpSpPr>
          <p:nvPr/>
        </p:nvGrpSpPr>
        <p:grpSpPr>
          <a:xfrm>
            <a:off x="1692275" y="2781300"/>
            <a:ext cx="5668963" cy="822325"/>
            <a:chOff x="0" y="0"/>
            <a:chExt cx="2976" cy="432"/>
          </a:xfrm>
        </p:grpSpPr>
        <p:sp>
          <p:nvSpPr>
            <p:cNvPr id="16391" name="AutoShape 10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AutoShape 11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0000CC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Text Box 12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35" cy="243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ISO/IEC  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标准体系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16394" name="Text Box 13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3.2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3.3.1  ISO/IEC 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技术标准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ISO/IEC</a:t>
            </a:r>
            <a:r>
              <a:rPr lang="zh-CN" altLang="en-US" sz="2400" b="1" dirty="0"/>
              <a:t>技术标准规定了</a:t>
            </a:r>
            <a:r>
              <a:rPr lang="en-US" altLang="zh-CN" sz="2400" b="1" dirty="0"/>
              <a:t>RFID</a:t>
            </a:r>
            <a:r>
              <a:rPr lang="zh-CN" altLang="en-US" sz="2400" b="1" dirty="0"/>
              <a:t>有关技术特征、技术参数和技术规范，主要包括</a:t>
            </a:r>
            <a:r>
              <a:rPr lang="en-US" altLang="zh-CN" sz="2400" b="1" dirty="0">
                <a:solidFill>
                  <a:srgbClr val="FF0000"/>
                </a:solidFill>
              </a:rPr>
              <a:t>ISO/IEC 18000</a:t>
            </a:r>
            <a:r>
              <a:rPr lang="zh-CN" altLang="en-US" sz="2400" b="1" dirty="0">
                <a:solidFill>
                  <a:srgbClr val="FF0000"/>
                </a:solidFill>
              </a:rPr>
              <a:t>（空中接口参数）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ISO/IEC 14443</a:t>
            </a:r>
            <a:r>
              <a:rPr lang="zh-CN" altLang="en-US" sz="2400" b="1" dirty="0"/>
              <a:t>（近耦合、非接触、集成电路卡）、</a:t>
            </a:r>
            <a:r>
              <a:rPr lang="en-US" altLang="zh-CN" sz="2400" b="1" dirty="0"/>
              <a:t>ISO/IEC 15693</a:t>
            </a:r>
            <a:r>
              <a:rPr lang="zh-CN" altLang="en-US" sz="2400" b="1" dirty="0"/>
              <a:t>（疏耦合、非接触、集成电路卡）和</a:t>
            </a:r>
            <a:r>
              <a:rPr lang="en-US" altLang="zh-CN" sz="2400" b="1" dirty="0"/>
              <a:t>ISO/IEC 10536</a:t>
            </a:r>
            <a:r>
              <a:rPr lang="zh-CN" altLang="en-US" sz="2400" b="1" dirty="0"/>
              <a:t>（密耦合、非接触、集成电路卡）等。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41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1. ISO/IEC 18000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</a:t>
            </a:r>
            <a:r>
              <a:rPr lang="en-US" altLang="zh-CN" sz="2400" b="1" dirty="0"/>
              <a:t> ISO/IEC 18000</a:t>
            </a:r>
            <a:r>
              <a:rPr lang="zh-CN" altLang="en-US" sz="2400" b="1" dirty="0"/>
              <a:t>是空中接口通信协议，主要</a:t>
            </a:r>
            <a:r>
              <a:rPr lang="zh-CN" altLang="en-US" sz="2400" b="1" dirty="0">
                <a:solidFill>
                  <a:srgbClr val="FF0000"/>
                </a:solidFill>
              </a:rPr>
              <a:t>规定了不同频率基于物品管理的</a:t>
            </a:r>
            <a:r>
              <a:rPr lang="en-US" altLang="zh-CN" sz="2400" b="1" dirty="0">
                <a:solidFill>
                  <a:srgbClr val="FF0000"/>
                </a:solidFill>
              </a:rPr>
              <a:t>RFID</a:t>
            </a:r>
            <a:r>
              <a:rPr lang="zh-CN" altLang="en-US" sz="2400" b="1" dirty="0">
                <a:solidFill>
                  <a:srgbClr val="FF0000"/>
                </a:solidFill>
              </a:rPr>
              <a:t>空中接口参数</a:t>
            </a:r>
            <a:r>
              <a:rPr lang="zh-CN" altLang="en-US" sz="2400" b="1" dirty="0"/>
              <a:t>，包括 </a:t>
            </a:r>
            <a:r>
              <a:rPr lang="en-US" altLang="zh-CN" sz="2400" b="1" dirty="0"/>
              <a:t>ISO/IEC 18000-1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ISO/IEC 18000-2</a:t>
            </a:r>
            <a:r>
              <a:rPr lang="zh-CN" altLang="en-US" sz="2400" b="1" dirty="0"/>
              <a:t> 、</a:t>
            </a:r>
            <a:r>
              <a:rPr lang="en-US" altLang="zh-CN" sz="2400" b="1" dirty="0"/>
              <a:t>ISO/IEC 18000-3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ISO/IEC 18000-4</a:t>
            </a:r>
            <a:r>
              <a:rPr lang="zh-CN" altLang="en-US" sz="2400" b="1" dirty="0"/>
              <a:t> 、</a:t>
            </a:r>
            <a:r>
              <a:rPr lang="en-US" altLang="zh-CN" sz="2400" b="1" dirty="0"/>
              <a:t>ISO/IEC 18000-5</a:t>
            </a:r>
            <a:r>
              <a:rPr lang="zh-CN" altLang="en-US" sz="2400" b="1" dirty="0"/>
              <a:t> 、</a:t>
            </a:r>
            <a:r>
              <a:rPr lang="en-US" altLang="zh-CN" sz="2400" b="1" dirty="0"/>
              <a:t>ISO/IEC 18000-6</a:t>
            </a:r>
            <a:r>
              <a:rPr lang="zh-CN" altLang="en-US" sz="2400" b="1" dirty="0"/>
              <a:t> 、</a:t>
            </a:r>
            <a:r>
              <a:rPr lang="en-US" altLang="zh-CN" sz="2400" b="1" dirty="0"/>
              <a:t>ISO/IEC 18000-7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43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2. </a:t>
            </a:r>
            <a:r>
              <a:rPr lang="zh-CN" altLang="en-US" sz="2000" b="1" dirty="0">
                <a:solidFill>
                  <a:srgbClr val="C00000"/>
                </a:solidFill>
              </a:rPr>
              <a:t>其它</a:t>
            </a:r>
            <a:r>
              <a:rPr lang="en-US" altLang="zh-CN" sz="2000" b="1" dirty="0">
                <a:solidFill>
                  <a:srgbClr val="C00000"/>
                </a:solidFill>
              </a:rPr>
              <a:t>ISO/IEC</a:t>
            </a:r>
            <a:r>
              <a:rPr lang="zh-CN" altLang="en-US" sz="2000" b="1" dirty="0">
                <a:solidFill>
                  <a:srgbClr val="C00000"/>
                </a:solidFill>
              </a:rPr>
              <a:t>技术标准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ISO/IEC 14443</a:t>
            </a:r>
            <a:r>
              <a:rPr lang="zh-CN" altLang="en-US" sz="2000" b="1" dirty="0">
                <a:solidFill>
                  <a:srgbClr val="C00000"/>
                </a:solidFill>
              </a:rPr>
              <a:t>标准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	</a:t>
            </a:r>
            <a:r>
              <a:rPr lang="en-US" altLang="zh-CN" sz="2000" b="1" dirty="0"/>
              <a:t>ISO/IEC 14443</a:t>
            </a:r>
            <a:r>
              <a:rPr lang="zh-CN" altLang="en-US" sz="2000" b="1" dirty="0"/>
              <a:t>是近耦合、非接触、集成电路卡标准。</a:t>
            </a:r>
            <a:endParaRPr lang="en-US" altLang="zh-CN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ISO/IEC 15693</a:t>
            </a:r>
            <a:r>
              <a:rPr lang="zh-CN" altLang="en-US" sz="2000" b="1" dirty="0">
                <a:solidFill>
                  <a:srgbClr val="C00000"/>
                </a:solidFill>
              </a:rPr>
              <a:t>标准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	</a:t>
            </a:r>
            <a:r>
              <a:rPr lang="en-US" altLang="zh-CN" sz="2000" b="1" dirty="0"/>
              <a:t>ISO/IEC 15693</a:t>
            </a:r>
            <a:r>
              <a:rPr lang="zh-CN" altLang="en-US" sz="2000" b="1" dirty="0"/>
              <a:t>是疏耦合、非接触、集成电路卡标准。</a:t>
            </a:r>
            <a:endParaRPr lang="en-US" altLang="zh-CN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r>
              <a:rPr lang="en-US" altLang="zh-CN" sz="2000" b="1" dirty="0">
                <a:solidFill>
                  <a:srgbClr val="C00000"/>
                </a:solidFill>
              </a:rPr>
              <a:t>ISO/IEC 10536</a:t>
            </a:r>
            <a:r>
              <a:rPr lang="zh-CN" altLang="en-US" sz="2000" b="1" dirty="0">
                <a:solidFill>
                  <a:srgbClr val="C00000"/>
                </a:solidFill>
              </a:rPr>
              <a:t>标准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indent="0" algn="ctr" eaLnBrk="1" hangingPunct="1">
              <a:buNone/>
            </a:pPr>
            <a:r>
              <a:rPr lang="en-US" altLang="zh-CN" sz="2000" b="1" dirty="0"/>
              <a:t>           ISO/IEC 10536</a:t>
            </a:r>
            <a:r>
              <a:rPr lang="zh-CN" altLang="en-US" sz="2000" b="1" dirty="0"/>
              <a:t>是密耦合、非接触、集成电路卡标准。</a:t>
            </a:r>
            <a:endParaRPr lang="zh-CN" altLang="en-US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sz="20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0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946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3.2.2   ISO/IEC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数据结构标准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endParaRPr lang="zh-CN" altLang="en-US" sz="2400" dirty="0">
              <a:solidFill>
                <a:srgbClr val="898989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数据结构标准主要规定了数据从电子标签、读写器到主机（也即中间件或应用程序）</a:t>
            </a:r>
            <a:r>
              <a:rPr lang="zh-CN" altLang="en-US" sz="2400" b="1" dirty="0">
                <a:solidFill>
                  <a:srgbClr val="FF0000"/>
                </a:solidFill>
              </a:rPr>
              <a:t>各个环节的表示形式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algn="ctr" eaLnBrk="1" hangingPunct="1"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algn="ctr" eaLnBrk="1" hangingPunct="1"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algn="ctr" eaLnBrk="1" hangingPunct="1"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algn="ctr" eaLnBrk="1" hangingPunct="1"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algn="ctr" eaLnBrk="1" hangingPunct="1"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algn="ctr" eaLnBrk="1" hangingPunct="1"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algn="ctr" eaLnBrk="1" hangingPunct="1">
              <a:buNone/>
            </a:pPr>
            <a:endParaRPr lang="zh-CN" altLang="en-US" sz="2400" dirty="0">
              <a:solidFill>
                <a:srgbClr val="898989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 sz="2400" b="1" dirty="0"/>
              <a:t>图</a:t>
            </a:r>
            <a:r>
              <a:rPr lang="en-US" altLang="zh-CN" sz="2400" b="1" dirty="0"/>
              <a:t>3.4</a:t>
            </a:r>
            <a:r>
              <a:rPr lang="en-US" altLang="zh-CN" sz="2400" b="1" dirty="0"/>
              <a:t>   ISO/IEC</a:t>
            </a:r>
            <a:r>
              <a:rPr lang="zh-CN" altLang="en-US" sz="2400" b="1" dirty="0"/>
              <a:t>数据结构标准</a:t>
            </a:r>
            <a:endParaRPr lang="en-US" altLang="zh-CN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150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1510" name="图片 13" descr="D:\黄玉兰2012-6-19\教材5-物联网-射频识别（RFID）核心技术详解\第2版\14.4-Snap.bmp"/>
          <p:cNvPicPr/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196975"/>
            <a:ext cx="5761038" cy="3743325"/>
          </a:xfrm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3.3.3   ISO/IEC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性能标准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endParaRPr lang="zh-CN" altLang="en-US" sz="2400" dirty="0">
              <a:solidFill>
                <a:srgbClr val="898989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性能标准是所有信息技术类标准中非常重要的部分，它包括</a:t>
            </a:r>
            <a:r>
              <a:rPr lang="zh-CN" altLang="en-US" sz="2400" b="1" dirty="0">
                <a:solidFill>
                  <a:srgbClr val="FF0000"/>
                </a:solidFill>
              </a:rPr>
              <a:t>设备性能测试方法和一致性测试方法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53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 sz="2400" b="1" dirty="0"/>
              <a:t>图</a:t>
            </a:r>
            <a:r>
              <a:rPr lang="en-US" altLang="zh-CN" sz="2400" b="1" dirty="0"/>
              <a:t>3.5</a:t>
            </a:r>
            <a:r>
              <a:rPr lang="en-US" altLang="zh-CN" sz="2400" b="1" dirty="0"/>
              <a:t> ISO/IEC</a:t>
            </a:r>
            <a:r>
              <a:rPr lang="zh-CN" altLang="en-US" sz="2400" b="1" dirty="0"/>
              <a:t>性能标准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355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3558" name="图片 14" descr="D:\黄玉兰2012-6-19\教材5-物联网-射频识别（RFID）核心技术详解\第2版\14.5-Snap.bmp"/>
          <p:cNvPicPr/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90575" y="2019300"/>
            <a:ext cx="6748463" cy="2387600"/>
          </a:xfrm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3.3.4   ISO/IEC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应用标准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endParaRPr lang="zh-CN" altLang="en-US" sz="2400" dirty="0">
              <a:solidFill>
                <a:srgbClr val="898989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随着</a:t>
            </a:r>
            <a:r>
              <a:rPr lang="en-US" altLang="zh-CN" sz="2400" b="1" dirty="0"/>
              <a:t>RFID</a:t>
            </a:r>
            <a:r>
              <a:rPr lang="zh-CN" altLang="en-US" sz="2400" b="1" dirty="0"/>
              <a:t>应用越来越广泛，</a:t>
            </a:r>
            <a:r>
              <a:rPr lang="en-US" altLang="zh-CN" sz="2400" b="1" dirty="0"/>
              <a:t>ISO/IEC</a:t>
            </a:r>
            <a:r>
              <a:rPr lang="zh-CN" altLang="en-US" sz="2400" b="1" dirty="0"/>
              <a:t>认识到需要针对不同应用领域所涉及的共同要求和属性，制定通用应用标准，而不是每一个应用标准完全独立制定。应用标准是在通用技术标准的基础上，根据各个行业自身的特点而制定的，它针对行业应用领域所涉及的共同要求和属性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zh-CN" altLang="en-US" dirty="0">
                <a:solidFill>
                  <a:srgbClr val="FF0000"/>
                </a:solidFill>
              </a:rPr>
              <a:t>RFID技术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RFID标准体系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ISO/IEC、EPC和UID三个RFID标准体系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71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7171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1.</a:t>
            </a:r>
            <a:r>
              <a:rPr lang="zh-CN" altLang="en-US" sz="2400" b="1" dirty="0">
                <a:solidFill>
                  <a:srgbClr val="C00000"/>
                </a:solidFill>
              </a:rPr>
              <a:t>动物识别应用标准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ISO 11784</a:t>
            </a:r>
            <a:r>
              <a:rPr lang="zh-CN" altLang="en-US" sz="2400" b="1" dirty="0"/>
              <a:t>标准。</a:t>
            </a: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ISO 11785 </a:t>
            </a:r>
            <a:r>
              <a:rPr lang="zh-CN" altLang="en-US" sz="2400" b="1" dirty="0"/>
              <a:t>标准。</a:t>
            </a: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ISO 14223 </a:t>
            </a:r>
            <a:r>
              <a:rPr lang="zh-CN" altLang="en-US" sz="2400" b="1" dirty="0"/>
              <a:t>标准。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．集装箱运输应用标准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ISO 6346</a:t>
            </a:r>
            <a:r>
              <a:rPr lang="zh-CN" altLang="en-US" sz="2400" b="1" dirty="0"/>
              <a:t>标准。</a:t>
            </a:r>
            <a:endParaRPr lang="zh-CN" altLang="en-US" sz="2400" b="1" dirty="0"/>
          </a:p>
          <a:p>
            <a:pPr marL="0" indent="0" algn="ctr" eaLnBrk="1" hangingPunct="1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ISO 10374</a:t>
            </a:r>
            <a:r>
              <a:rPr lang="zh-CN" altLang="en-US" sz="2400" b="1" dirty="0"/>
              <a:t>标准。</a:t>
            </a:r>
            <a:endParaRPr lang="zh-CN" altLang="en-US" sz="2400" b="1" dirty="0"/>
          </a:p>
          <a:p>
            <a:pPr marL="0" indent="0" algn="ctr" eaLnBrk="1" hangingPunct="1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ISO 18185 </a:t>
            </a:r>
            <a:r>
              <a:rPr lang="zh-CN" altLang="en-US" sz="2400" b="1" dirty="0"/>
              <a:t>标准。</a:t>
            </a: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560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．物流供应链应用标准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  </a:t>
            </a:r>
            <a:r>
              <a:rPr lang="zh-CN" altLang="en-US" sz="2400" b="1" dirty="0"/>
              <a:t>物流供应链领域制定了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个应用标准，分别是应用要求、货运集装箱、装载单元、运输单元、产品包装单元和单品物流单元。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ISO 17358</a:t>
            </a:r>
            <a:r>
              <a:rPr lang="zh-CN" altLang="en-US" sz="2400" b="1" dirty="0"/>
              <a:t>标准。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ISO 17363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ISO 17367</a:t>
            </a:r>
            <a:r>
              <a:rPr lang="zh-CN" altLang="en-US" sz="2400" b="1" dirty="0"/>
              <a:t>标准。</a:t>
            </a:r>
            <a:endParaRPr lang="zh-CN" altLang="en-US" sz="2400" b="1" dirty="0"/>
          </a:p>
          <a:p>
            <a:pPr marL="0" indent="0" algn="ctr" eaLnBrk="1" hangingPunct="1">
              <a:buNone/>
            </a:pP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2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62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endParaRPr lang="zh-CN" altLang="zh-CN" b="1" dirty="0">
              <a:solidFill>
                <a:srgbClr val="FFC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zh-CN" b="1" dirty="0">
              <a:solidFill>
                <a:srgbClr val="FFC00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zh-CN" sz="4000" b="1" dirty="0"/>
          </a:p>
        </p:txBody>
      </p:sp>
      <p:sp>
        <p:nvSpPr>
          <p:cNvPr id="2765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7654" name="Group 14"/>
          <p:cNvGrpSpPr>
            <a:grpSpLocks noChangeAspect="1"/>
          </p:cNvGrpSpPr>
          <p:nvPr/>
        </p:nvGrpSpPr>
        <p:grpSpPr>
          <a:xfrm>
            <a:off x="1692275" y="2708275"/>
            <a:ext cx="5668963" cy="822325"/>
            <a:chOff x="0" y="0"/>
            <a:chExt cx="2976" cy="432"/>
          </a:xfrm>
        </p:grpSpPr>
        <p:sp>
          <p:nvSpPr>
            <p:cNvPr id="27655" name="AutoShape 15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0066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AutoShape 1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0066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Text Box 1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0066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EPCglobal 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标准体系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27658" name="Text Box 18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CC0066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3.3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898989"/>
                </a:solidFill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EPCglobal</a:t>
            </a:r>
            <a:r>
              <a:rPr lang="zh-CN" altLang="en-US" sz="2400" b="1" dirty="0">
                <a:solidFill>
                  <a:srgbClr val="FF0000"/>
                </a:solidFill>
              </a:rPr>
              <a:t>是以美国和欧洲为首，属于联盟性的标准化组织</a:t>
            </a:r>
            <a:r>
              <a:rPr lang="zh-CN" altLang="en-US" sz="2400" b="1" dirty="0"/>
              <a:t>，该组织除了发布工业标准外，还负责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系统的号码注册管理。</a:t>
            </a:r>
            <a:r>
              <a:rPr lang="en-US" altLang="zh-CN" sz="2400" b="1" dirty="0"/>
              <a:t> EPCglobal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RFID</a:t>
            </a:r>
            <a:r>
              <a:rPr lang="zh-CN" altLang="en-US" sz="2400" b="1" dirty="0"/>
              <a:t>标准体系制定的</a:t>
            </a:r>
            <a:r>
              <a:rPr lang="zh-CN" altLang="en-US" sz="2400" b="1" dirty="0">
                <a:solidFill>
                  <a:srgbClr val="FF0000"/>
                </a:solidFill>
              </a:rPr>
              <a:t>速度、深度和广度方面都非常出色</a:t>
            </a:r>
            <a:r>
              <a:rPr lang="zh-CN" altLang="en-US" sz="2400" b="1" dirty="0"/>
              <a:t>，已经受到全球的关注。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40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Electronic Product Code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7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EPC系统构成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970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bevel/>
            <a:headEnd type="none" w="med" len="med"/>
            <a:tailEnd type="none" w="med" len="med"/>
          </a:ln>
        </p:spPr>
      </p:sp>
      <p:graphicFrame>
        <p:nvGraphicFramePr>
          <p:cNvPr id="30726" name="内容占位符 3"/>
          <p:cNvGraphicFramePr>
            <a:graphicFrameLocks noGrp="1"/>
          </p:cNvGraphicFramePr>
          <p:nvPr>
            <p:ph sz="half" idx="1"/>
          </p:nvPr>
        </p:nvGraphicFramePr>
        <p:xfrm>
          <a:off x="665163" y="2066925"/>
          <a:ext cx="8032750" cy="4740275"/>
        </p:xfrm>
        <a:graphic>
          <a:graphicData uri="http://schemas.openxmlformats.org/drawingml/2006/table">
            <a:tbl>
              <a:tblPr/>
              <a:tblGrid>
                <a:gridCol w="2736850"/>
                <a:gridCol w="2735262"/>
                <a:gridCol w="2560638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系统构成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名 称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注 释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全球产品电子代码的编码体系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EPC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编码标准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识别目标的特定代码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射频识别系统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EPC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标签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贴在物品之上或者内嵌在物品之中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EPC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读写器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识读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EPC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标签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信息网络系统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Savant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神经网络软件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EPC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系统的软件支持系统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对象名解析服务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Object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Naming Service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ONS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定位物品到一具体位置的服务</a:t>
                      </a: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实体标记语言（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Physical Markup Language , PML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一种相互交换数据和通信的格式</a:t>
                      </a: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500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3.3.1  EPC</a:t>
            </a:r>
            <a:r>
              <a:rPr lang="zh-CN" altLang="en-US" sz="3500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系统的工作流程</a:t>
            </a:r>
            <a:endParaRPr lang="en-US" altLang="zh-CN" sz="3500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EPC</a:t>
            </a:r>
            <a:r>
              <a:rPr lang="zh-CN" altLang="en-US" sz="2400" b="1" dirty="0"/>
              <a:t>系统给出了物品“智能化”的技术方案，并通过引入互联网的服务，给出了在互联网上查找物品信息的实施方案。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EPC</a:t>
            </a:r>
            <a:r>
              <a:rPr lang="zh-CN" altLang="en-US" sz="2400" b="1" dirty="0"/>
              <a:t>系统的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个组成部分为：</a:t>
            </a:r>
            <a:r>
              <a:rPr lang="zh-CN" altLang="en-US" sz="2400" b="1" dirty="0">
                <a:solidFill>
                  <a:srgbClr val="FF0000"/>
                </a:solidFill>
              </a:rPr>
              <a:t>物品的电子产品编码（</a:t>
            </a:r>
            <a:r>
              <a:rPr lang="en-US" altLang="zh-CN" sz="2400" b="1" dirty="0">
                <a:solidFill>
                  <a:srgbClr val="FF0000"/>
                </a:solidFill>
              </a:rPr>
              <a:t>EPC</a:t>
            </a:r>
            <a:r>
              <a:rPr lang="zh-CN" altLang="en-US" sz="2400" b="1" dirty="0">
                <a:solidFill>
                  <a:srgbClr val="FF0000"/>
                </a:solidFill>
              </a:rPr>
              <a:t>码）</a:t>
            </a:r>
            <a:r>
              <a:rPr lang="zh-CN" altLang="en-US" sz="2400" b="1" dirty="0"/>
              <a:t>、识别系统（</a:t>
            </a:r>
            <a:r>
              <a:rPr lang="en-US" altLang="zh-CN" sz="2400" b="1" dirty="0"/>
              <a:t>ID</a:t>
            </a:r>
            <a:r>
              <a:rPr lang="zh-CN" altLang="en-US" sz="2400" b="1" dirty="0"/>
              <a:t>）、中间件（</a:t>
            </a:r>
            <a:r>
              <a:rPr lang="en-US" altLang="zh-CN" sz="2400" b="1" dirty="0"/>
              <a:t>MW</a:t>
            </a:r>
            <a:r>
              <a:rPr lang="zh-CN" altLang="en-US" sz="2400" b="1" dirty="0"/>
              <a:t>）、</a:t>
            </a:r>
            <a:r>
              <a:rPr lang="zh-CN" altLang="en-US" sz="2400" b="1" dirty="0">
                <a:solidFill>
                  <a:srgbClr val="FF0000"/>
                </a:solidFill>
              </a:rPr>
              <a:t>名称解析服务（</a:t>
            </a:r>
            <a:r>
              <a:rPr lang="en-US" altLang="zh-CN" sz="2400" b="1" dirty="0">
                <a:solidFill>
                  <a:srgbClr val="FF0000"/>
                </a:solidFill>
              </a:rPr>
              <a:t>ONS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和信息发布服务（</a:t>
            </a:r>
            <a:r>
              <a:rPr lang="en-US" altLang="zh-CN" sz="2400" b="1" dirty="0"/>
              <a:t>EPCIS</a:t>
            </a:r>
            <a:r>
              <a:rPr lang="zh-CN" altLang="en-US" sz="2400" b="1" dirty="0"/>
              <a:t>）。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EPC</a:t>
            </a:r>
            <a:r>
              <a:rPr lang="zh-CN" altLang="en-US" sz="2400" b="1" dirty="0"/>
              <a:t>系统的工作流程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174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4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0" name="圆柱形 14"/>
          <p:cNvSpPr/>
          <p:nvPr/>
        </p:nvSpPr>
        <p:spPr>
          <a:xfrm>
            <a:off x="6789738" y="3140075"/>
            <a:ext cx="785812" cy="428625"/>
          </a:xfrm>
          <a:prstGeom prst="can">
            <a:avLst>
              <a:gd name="adj" fmla="val 25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数据库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51" name="圆柱形 15"/>
          <p:cNvSpPr/>
          <p:nvPr/>
        </p:nvSpPr>
        <p:spPr>
          <a:xfrm>
            <a:off x="6789738" y="4067175"/>
            <a:ext cx="785812" cy="428625"/>
          </a:xfrm>
          <a:prstGeom prst="can">
            <a:avLst>
              <a:gd name="adj" fmla="val 25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数据库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52" name="矩形 16"/>
          <p:cNvSpPr/>
          <p:nvPr/>
        </p:nvSpPr>
        <p:spPr>
          <a:xfrm>
            <a:off x="4718050" y="3140075"/>
            <a:ext cx="1571625" cy="4286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ONS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53" name="矩形 17"/>
          <p:cNvSpPr/>
          <p:nvPr/>
        </p:nvSpPr>
        <p:spPr>
          <a:xfrm>
            <a:off x="4718050" y="4067175"/>
            <a:ext cx="1571625" cy="4286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EPCIS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54" name="矩形 18"/>
          <p:cNvSpPr/>
          <p:nvPr/>
        </p:nvSpPr>
        <p:spPr>
          <a:xfrm>
            <a:off x="1719263" y="1612900"/>
            <a:ext cx="1143000" cy="5016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EPC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标签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55" name="椭圆 19"/>
          <p:cNvSpPr/>
          <p:nvPr/>
        </p:nvSpPr>
        <p:spPr>
          <a:xfrm>
            <a:off x="3862388" y="1638300"/>
            <a:ext cx="1500187" cy="50165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读写器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56" name="直接连接符 20"/>
          <p:cNvSpPr/>
          <p:nvPr/>
        </p:nvSpPr>
        <p:spPr>
          <a:xfrm>
            <a:off x="2860675" y="2568575"/>
            <a:ext cx="4071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7" name="直接箭头连接符 21"/>
          <p:cNvSpPr/>
          <p:nvPr/>
        </p:nvSpPr>
        <p:spPr>
          <a:xfrm rot="5400000" flipH="1" flipV="1">
            <a:off x="6718300" y="2351088"/>
            <a:ext cx="42862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8" name="直接箭头连接符 22"/>
          <p:cNvSpPr/>
          <p:nvPr/>
        </p:nvSpPr>
        <p:spPr>
          <a:xfrm rot="5400000">
            <a:off x="2611438" y="2817813"/>
            <a:ext cx="500062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9" name="直接箭头连接符 23"/>
          <p:cNvSpPr/>
          <p:nvPr/>
        </p:nvSpPr>
        <p:spPr>
          <a:xfrm>
            <a:off x="6289675" y="3352800"/>
            <a:ext cx="500063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0" name="直接箭头连接符 24"/>
          <p:cNvSpPr/>
          <p:nvPr/>
        </p:nvSpPr>
        <p:spPr>
          <a:xfrm>
            <a:off x="6289675" y="4283075"/>
            <a:ext cx="500063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1" name="直接箭头连接符 25"/>
          <p:cNvSpPr/>
          <p:nvPr/>
        </p:nvSpPr>
        <p:spPr>
          <a:xfrm>
            <a:off x="3717925" y="3209925"/>
            <a:ext cx="1000125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2" name="直接箭头连接符 26"/>
          <p:cNvSpPr/>
          <p:nvPr/>
        </p:nvSpPr>
        <p:spPr>
          <a:xfrm rot="10800000">
            <a:off x="3860800" y="3495675"/>
            <a:ext cx="8572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3" name="直接箭头连接符 27"/>
          <p:cNvSpPr/>
          <p:nvPr/>
        </p:nvSpPr>
        <p:spPr>
          <a:xfrm>
            <a:off x="3646488" y="4140200"/>
            <a:ext cx="1071562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4" name="直接箭头连接符 28"/>
          <p:cNvSpPr/>
          <p:nvPr/>
        </p:nvSpPr>
        <p:spPr>
          <a:xfrm rot="10800000">
            <a:off x="3146425" y="4425950"/>
            <a:ext cx="157162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5" name="直接箭头连接符 29"/>
          <p:cNvSpPr/>
          <p:nvPr/>
        </p:nvSpPr>
        <p:spPr>
          <a:xfrm>
            <a:off x="2862263" y="1854200"/>
            <a:ext cx="100012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6" name="直接箭头连接符 30"/>
          <p:cNvSpPr/>
          <p:nvPr/>
        </p:nvSpPr>
        <p:spPr>
          <a:xfrm>
            <a:off x="5362575" y="1854200"/>
            <a:ext cx="100012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7" name="TextBox 31"/>
          <p:cNvSpPr/>
          <p:nvPr/>
        </p:nvSpPr>
        <p:spPr>
          <a:xfrm>
            <a:off x="2432050" y="3568700"/>
            <a:ext cx="7239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互联网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68" name="TextBox 32"/>
          <p:cNvSpPr/>
          <p:nvPr/>
        </p:nvSpPr>
        <p:spPr>
          <a:xfrm>
            <a:off x="2862263" y="1568450"/>
            <a:ext cx="9921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射频识别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69" name="TextBox 33"/>
          <p:cNvSpPr/>
          <p:nvPr/>
        </p:nvSpPr>
        <p:spPr>
          <a:xfrm>
            <a:off x="3924300" y="2924175"/>
            <a:ext cx="7207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EPC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码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70" name="TextBox 34"/>
          <p:cNvSpPr/>
          <p:nvPr/>
        </p:nvSpPr>
        <p:spPr>
          <a:xfrm>
            <a:off x="4146550" y="3495675"/>
            <a:ext cx="3429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IP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71" name="TextBox 35"/>
          <p:cNvSpPr/>
          <p:nvPr/>
        </p:nvSpPr>
        <p:spPr>
          <a:xfrm>
            <a:off x="3924300" y="3854450"/>
            <a:ext cx="7207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EPC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码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72" name="TextBox 36"/>
          <p:cNvSpPr/>
          <p:nvPr/>
        </p:nvSpPr>
        <p:spPr>
          <a:xfrm>
            <a:off x="3789363" y="4425950"/>
            <a:ext cx="55403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PML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73" name="TextBox 37"/>
          <p:cNvSpPr/>
          <p:nvPr/>
        </p:nvSpPr>
        <p:spPr>
          <a:xfrm>
            <a:off x="5576888" y="1568450"/>
            <a:ext cx="692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EPC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码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774" name="矩形 38"/>
          <p:cNvSpPr/>
          <p:nvPr/>
        </p:nvSpPr>
        <p:spPr>
          <a:xfrm>
            <a:off x="6372225" y="1622425"/>
            <a:ext cx="1143000" cy="50006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中间件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500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3.3.2  EPC</a:t>
            </a:r>
            <a:r>
              <a:rPr lang="zh-CN" altLang="en-US" sz="3500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物品编码概述</a:t>
            </a:r>
            <a:endParaRPr lang="en-US" altLang="zh-CN" sz="3500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1.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物品编码概述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1970</a:t>
            </a:r>
            <a:r>
              <a:rPr lang="zh-CN" altLang="en-US" sz="2400" b="1" dirty="0"/>
              <a:t>年，美国开始在商品中使用条码。物联网需要对全球每个物品进行编码和管理，条码满足不了这样的要求，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码就产生了。</a:t>
            </a:r>
            <a:endParaRPr lang="en-US" altLang="zh-CN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277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）条码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</a:t>
            </a:r>
            <a:r>
              <a:rPr lang="zh-CN" altLang="en-US" sz="2400" b="1" dirty="0"/>
              <a:t>条码由欧洲物品编码协会（</a:t>
            </a:r>
            <a:r>
              <a:rPr lang="en-US" altLang="zh-CN" sz="2400" b="1" dirty="0"/>
              <a:t>European Article Number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EAN</a:t>
            </a:r>
            <a:r>
              <a:rPr lang="zh-CN" altLang="en-US" sz="2400" b="1" dirty="0"/>
              <a:t>）和美国统一编码委员会（</a:t>
            </a:r>
            <a:r>
              <a:rPr lang="en-US" altLang="zh-CN" sz="2400" b="1" dirty="0"/>
              <a:t>Universal Product Code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UCC</a:t>
            </a:r>
            <a:r>
              <a:rPr lang="zh-CN" altLang="en-US" sz="2400" b="1" dirty="0"/>
              <a:t>）负责编制，目前已经成为全球通用的商务语言。但条码的编码容量较小。</a:t>
            </a:r>
            <a:endParaRPr lang="en-US" altLang="zh-CN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en-US" altLang="zh-CN" sz="2400" b="1" dirty="0">
                <a:solidFill>
                  <a:srgbClr val="C00000"/>
                </a:solidFill>
              </a:rPr>
              <a:t>EPC</a:t>
            </a:r>
            <a:r>
              <a:rPr lang="zh-CN" altLang="en-US" sz="2400" b="1" dirty="0">
                <a:solidFill>
                  <a:srgbClr val="C00000"/>
                </a:solidFill>
              </a:rPr>
              <a:t>码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EPC</a:t>
            </a:r>
            <a:r>
              <a:rPr lang="zh-CN" altLang="en-US" sz="2400" b="1" dirty="0"/>
              <a:t>码的编码容量很大。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3379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表</a:t>
            </a:r>
            <a:r>
              <a:rPr lang="en-US" altLang="zh-CN" sz="2400" b="1" dirty="0"/>
              <a:t>3.1</a:t>
            </a:r>
            <a:r>
              <a:rPr lang="en-US" altLang="zh-CN" sz="2400" b="1" dirty="0"/>
              <a:t>   EAN-13</a:t>
            </a:r>
            <a:r>
              <a:rPr lang="zh-CN" altLang="en-US" sz="2400" b="1" dirty="0"/>
              <a:t>条码最多允许的商品项目总数</a:t>
            </a:r>
            <a:endParaRPr lang="en-US" altLang="zh-CN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000" dirty="0"/>
          </a:p>
        </p:txBody>
      </p:sp>
      <p:sp>
        <p:nvSpPr>
          <p:cNvPr id="3482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82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822" name="Picture 2" descr="C:\Users\黄玉兰\Desktop\Snap1.bmp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388" y="1973263"/>
            <a:ext cx="8640762" cy="2833687"/>
          </a:xfr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目前还没有全球统一的</a:t>
            </a:r>
            <a:r>
              <a:rPr lang="en-US" altLang="zh-CN" sz="2400" b="1" dirty="0"/>
              <a:t>RFID</a:t>
            </a:r>
            <a:r>
              <a:rPr lang="zh-CN" altLang="en-US" sz="2400" b="1" dirty="0"/>
              <a:t>标准体系，</a:t>
            </a:r>
            <a:r>
              <a:rPr lang="en-US" altLang="zh-CN" sz="2400" b="1" dirty="0">
                <a:solidFill>
                  <a:srgbClr val="FF0000"/>
                </a:solidFill>
              </a:rPr>
              <a:t>RFID</a:t>
            </a:r>
            <a:r>
              <a:rPr lang="zh-CN" altLang="en-US" sz="2400" b="1" dirty="0">
                <a:solidFill>
                  <a:srgbClr val="FF0000"/>
                </a:solidFill>
              </a:rPr>
              <a:t>处于多个标准体系共存的阶段</a:t>
            </a:r>
            <a:r>
              <a:rPr lang="zh-CN" altLang="en-US" sz="2400" b="1" dirty="0"/>
              <a:t>。现在全球主要存在</a:t>
            </a:r>
            <a:r>
              <a:rPr lang="en-US" altLang="zh-CN" sz="2400" b="1" dirty="0"/>
              <a:t>ISO/IEC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UID</a:t>
            </a:r>
            <a:r>
              <a:rPr lang="zh-CN" altLang="en-US" sz="2400" b="1" dirty="0"/>
              <a:t>三个</a:t>
            </a:r>
            <a:r>
              <a:rPr lang="en-US" altLang="zh-CN" sz="2400" b="1" dirty="0"/>
              <a:t>RFID</a:t>
            </a:r>
            <a:r>
              <a:rPr lang="zh-CN" altLang="en-US" sz="2400" b="1" dirty="0"/>
              <a:t>标准体系，多个标准体系之间的</a:t>
            </a:r>
            <a:r>
              <a:rPr lang="zh-CN" altLang="en-US" sz="2400" b="1" dirty="0">
                <a:solidFill>
                  <a:srgbClr val="FF0000"/>
                </a:solidFill>
              </a:rPr>
              <a:t>竞争十分激烈</a:t>
            </a:r>
            <a:r>
              <a:rPr lang="zh-CN" altLang="en-US" sz="2400" b="1" dirty="0"/>
              <a:t>，同时多个标准体系共存也促进了技术和产业的快速发展。</a:t>
            </a:r>
            <a:endParaRPr lang="zh-CN" altLang="en-US" sz="2400" b="1" dirty="0"/>
          </a:p>
        </p:txBody>
      </p:sp>
      <p:sp>
        <p:nvSpPr>
          <p:cNvPr id="819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 2. EPC</a:t>
            </a:r>
            <a:r>
              <a:rPr lang="zh-CN" altLang="en-US" sz="2400" b="1" dirty="0">
                <a:solidFill>
                  <a:srgbClr val="C00000"/>
                </a:solidFill>
              </a:rPr>
              <a:t>码编码结构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b="1" dirty="0"/>
              <a:t> EPC</a:t>
            </a:r>
            <a:r>
              <a:rPr lang="zh-CN" altLang="en-US" sz="2400" b="1" dirty="0"/>
              <a:t>码是二进制码，这一点与条码不同，</a:t>
            </a:r>
            <a:r>
              <a:rPr lang="zh-CN" altLang="en-US" sz="2400" b="1" dirty="0">
                <a:solidFill>
                  <a:srgbClr val="FF0000"/>
                </a:solidFill>
              </a:rPr>
              <a:t>条码是十进制码</a:t>
            </a:r>
            <a:r>
              <a:rPr lang="zh-CN" altLang="en-US" sz="2400" b="1" dirty="0"/>
              <a:t>。每个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码包括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个独立的部分，即版本号加上另外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段数据。目前，</a:t>
            </a:r>
            <a:r>
              <a:rPr lang="en-US" altLang="zh-CN" sz="2400" b="1" dirty="0">
                <a:solidFill>
                  <a:srgbClr val="FF0000"/>
                </a:solidFill>
              </a:rPr>
              <a:t>EPC</a:t>
            </a:r>
            <a:r>
              <a:rPr lang="zh-CN" altLang="en-US" sz="2400" b="1" dirty="0">
                <a:solidFill>
                  <a:srgbClr val="FF0000"/>
                </a:solidFill>
              </a:rPr>
              <a:t>码有</a:t>
            </a:r>
            <a:r>
              <a:rPr lang="en-US" altLang="zh-CN" sz="2400" b="1" dirty="0">
                <a:solidFill>
                  <a:srgbClr val="FF0000"/>
                </a:solidFill>
              </a:rPr>
              <a:t>64</a:t>
            </a:r>
            <a:r>
              <a:rPr lang="zh-CN" altLang="en-US" sz="2400" b="1" dirty="0">
                <a:solidFill>
                  <a:srgbClr val="FF0000"/>
                </a:solidFill>
              </a:rPr>
              <a:t>位、</a:t>
            </a:r>
            <a:r>
              <a:rPr lang="en-US" altLang="zh-CN" sz="2400" b="1" dirty="0">
                <a:solidFill>
                  <a:srgbClr val="FF0000"/>
                </a:solidFill>
              </a:rPr>
              <a:t>96</a:t>
            </a:r>
            <a:r>
              <a:rPr lang="zh-CN" altLang="en-US" sz="2400" b="1" dirty="0">
                <a:solidFill>
                  <a:srgbClr val="FF0000"/>
                </a:solidFill>
              </a:rPr>
              <a:t>位和</a:t>
            </a:r>
            <a:r>
              <a:rPr lang="en-US" altLang="zh-CN" sz="2400" b="1" dirty="0">
                <a:solidFill>
                  <a:srgbClr val="FF0000"/>
                </a:solidFill>
              </a:rPr>
              <a:t>256</a:t>
            </a:r>
            <a:r>
              <a:rPr lang="zh-CN" altLang="en-US" sz="2400" b="1" dirty="0">
                <a:solidFill>
                  <a:srgbClr val="FF0000"/>
                </a:solidFill>
              </a:rPr>
              <a:t>位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种结构</a:t>
            </a:r>
            <a:r>
              <a:rPr lang="zh-CN" altLang="en-US" sz="2400" b="1" dirty="0"/>
              <a:t>，已推出</a:t>
            </a:r>
            <a:r>
              <a:rPr lang="en-US" altLang="zh-CN" sz="2400" b="1" dirty="0"/>
              <a:t>EPC-64I</a:t>
            </a:r>
            <a:r>
              <a:rPr lang="zh-CN" altLang="en-US" sz="2400" b="1" dirty="0"/>
              <a:t>型、</a:t>
            </a:r>
            <a:r>
              <a:rPr lang="en-US" altLang="zh-CN" sz="2400" b="1" dirty="0"/>
              <a:t>EPC-64II</a:t>
            </a:r>
            <a:r>
              <a:rPr lang="zh-CN" altLang="en-US" sz="2400" b="1" dirty="0"/>
              <a:t>型、</a:t>
            </a:r>
            <a:r>
              <a:rPr lang="en-US" altLang="zh-CN" sz="2400" b="1" dirty="0"/>
              <a:t>EPC-64III</a:t>
            </a:r>
            <a:r>
              <a:rPr lang="zh-CN" altLang="en-US" sz="2400" b="1" dirty="0"/>
              <a:t>型、</a:t>
            </a:r>
            <a:r>
              <a:rPr lang="en-US" altLang="zh-CN" sz="2400" b="1" dirty="0"/>
              <a:t>EPC-96I</a:t>
            </a:r>
            <a:r>
              <a:rPr lang="zh-CN" altLang="en-US" sz="2400" b="1" dirty="0"/>
              <a:t>型、</a:t>
            </a:r>
            <a:r>
              <a:rPr lang="en-US" altLang="zh-CN" sz="2400" b="1" dirty="0"/>
              <a:t>EPC-256I</a:t>
            </a:r>
            <a:r>
              <a:rPr lang="zh-CN" altLang="en-US" sz="2400" b="1" dirty="0"/>
              <a:t>型、</a:t>
            </a:r>
            <a:r>
              <a:rPr lang="en-US" altLang="zh-CN" sz="2400" b="1" dirty="0"/>
              <a:t>EPC-256II</a:t>
            </a:r>
            <a:r>
              <a:rPr lang="zh-CN" altLang="en-US" sz="2400" b="1" dirty="0"/>
              <a:t>型和</a:t>
            </a:r>
            <a:r>
              <a:rPr lang="en-US" altLang="zh-CN" sz="2400" b="1" dirty="0"/>
              <a:t>EPC-256III</a:t>
            </a:r>
            <a:r>
              <a:rPr lang="zh-CN" altLang="en-US" sz="2400" b="1" dirty="0"/>
              <a:t>型编码方案。</a:t>
            </a:r>
            <a:endParaRPr lang="zh-CN" altLang="en-US" sz="2400" b="1" dirty="0"/>
          </a:p>
        </p:txBody>
      </p:sp>
      <p:sp>
        <p:nvSpPr>
          <p:cNvPr id="3584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4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EPC-96</a:t>
            </a:r>
            <a:r>
              <a:rPr lang="zh-CN" altLang="en-US" sz="2400" b="1" dirty="0"/>
              <a:t>位编码结构最多允许存在的商品总数</a:t>
            </a:r>
            <a:endParaRPr lang="en-US" altLang="zh-CN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6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86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6870" name="Picture 2" descr="C:\Users\黄玉兰\Desktop\Snap2.bmp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65150" y="2708275"/>
            <a:ext cx="8578850" cy="2305050"/>
          </a:xfrm>
          <a:ln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3. EPC</a:t>
            </a:r>
            <a:r>
              <a:rPr lang="zh-CN" altLang="en-US" sz="2400" b="1" dirty="0">
                <a:solidFill>
                  <a:srgbClr val="C00000"/>
                </a:solidFill>
              </a:rPr>
              <a:t>码的编码规则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）唯一性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）永久性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）可扩展性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3789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3.3.3   EPC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射频识别标准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zh-CN" altLang="en-US" sz="2400" b="1" dirty="0"/>
              <a:t>全球化的标准，该标准框架可以适用于任何地方。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开放的系统，所有的接口都按开放的标准来实现。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  </a:t>
            </a:r>
            <a:r>
              <a:rPr lang="zh-CN" altLang="en-US" sz="2400" b="1" dirty="0"/>
              <a:t>独立的平台。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可扩展性。</a:t>
            </a: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91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1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1.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射频识别标准</a:t>
            </a:r>
            <a:endParaRPr lang="en-US" altLang="zh-CN" sz="26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900MHz Class0</a:t>
            </a:r>
            <a:r>
              <a:rPr lang="zh-CN" altLang="en-US" sz="2400" b="1" dirty="0"/>
              <a:t>射频识别标签规范。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13.56MHz Class1</a:t>
            </a:r>
            <a:r>
              <a:rPr lang="zh-CN" altLang="en-US" sz="2400" b="1" dirty="0"/>
              <a:t>射频标签接口规范。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869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930MHz Class1</a:t>
            </a:r>
            <a:r>
              <a:rPr lang="zh-CN" altLang="en-US" sz="2400" b="1" dirty="0"/>
              <a:t>射频识别标签和逻辑通信接口规范。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Class1 Gen2</a:t>
            </a:r>
            <a:r>
              <a:rPr lang="zh-CN" altLang="en-US" sz="2400" b="1" dirty="0"/>
              <a:t>超高频</a:t>
            </a:r>
            <a:r>
              <a:rPr lang="en-US" altLang="zh-CN" sz="2400" b="1" dirty="0"/>
              <a:t>RFID</a:t>
            </a:r>
            <a:r>
              <a:rPr lang="zh-CN" altLang="en-US" sz="2400" b="1" dirty="0"/>
              <a:t>一致性要求规范。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Class1 Gen2</a:t>
            </a:r>
            <a:r>
              <a:rPr lang="zh-CN" altLang="en-US" sz="2400" b="1" dirty="0"/>
              <a:t>超高频空中接口协议标准。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94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94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2.   EPC</a:t>
            </a:r>
            <a:r>
              <a:rPr lang="zh-CN" altLang="en-US" sz="2400" b="1" dirty="0">
                <a:solidFill>
                  <a:srgbClr val="C00000"/>
                </a:solidFill>
              </a:rPr>
              <a:t>标签分类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Class0 EPC</a:t>
            </a:r>
            <a:r>
              <a:rPr lang="zh-CN" altLang="en-US" sz="2400" b="1" dirty="0"/>
              <a:t>标签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Class1 EPC</a:t>
            </a:r>
            <a:r>
              <a:rPr lang="zh-CN" altLang="en-US" sz="2400" b="1" dirty="0"/>
              <a:t>标签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Class2 EPC</a:t>
            </a:r>
            <a:r>
              <a:rPr lang="zh-CN" altLang="en-US" sz="2400" b="1" dirty="0"/>
              <a:t>标签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Class3 EPC</a:t>
            </a:r>
            <a:r>
              <a:rPr lang="zh-CN" altLang="en-US" sz="2400" b="1" dirty="0"/>
              <a:t>标签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Class4 EPC</a:t>
            </a:r>
            <a:r>
              <a:rPr lang="zh-CN" altLang="en-US" sz="2400" b="1" dirty="0"/>
              <a:t>标签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zh-CN" altLang="en-US" sz="2400" b="1" dirty="0"/>
          </a:p>
        </p:txBody>
      </p:sp>
      <p:sp>
        <p:nvSpPr>
          <p:cNvPr id="4096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8686800" cy="4964113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各级标签特性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/>
              <a:t>Class 0 EPC标签</a:t>
            </a:r>
            <a:endParaRPr lang="zh-CN" altLang="en-US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/>
              <a:t>主要运用在超市的结账付款、超市货架扫描、集装箱货物识别、货物运输通道以及仓库管理等领域。</a:t>
            </a:r>
            <a:endParaRPr lang="zh-CN" altLang="en-US" sz="20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/>
              <a:t>Class 1 EPC标签</a:t>
            </a:r>
            <a:endParaRPr lang="zh-CN" altLang="en-US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/>
              <a:t>除了具备Class 0 EPC标签的所有特征外，还具有一个产品电子代码标识符和一个标签标识符（Tag Identifer, TID）。</a:t>
            </a:r>
            <a:endParaRPr lang="zh-CN" altLang="en-US" sz="20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/>
              <a:t>Class 2 EPC标签</a:t>
            </a:r>
            <a:endParaRPr lang="zh-CN" altLang="en-US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/>
              <a:t>，它除了具备Class 1 EPC标签的所有特征外，还包括扩展的TID、扩展的用户内存、选择性识读功能。</a:t>
            </a:r>
            <a:endParaRPr lang="zh-CN" altLang="en-US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600" b="1" dirty="0"/>
          </a:p>
        </p:txBody>
      </p:sp>
      <p:sp>
        <p:nvSpPr>
          <p:cNvPr id="4198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98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8686800" cy="4964113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各级标签特性(续)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/>
              <a:t>Class 3 EPC标签</a:t>
            </a:r>
            <a:endParaRPr lang="zh-CN" altLang="en-US" sz="28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dirty="0"/>
              <a:t>它除了具备Class 2 EPC标签的所有特征外，还具有完整的电源系统和综合的传感电路。</a:t>
            </a:r>
            <a:endParaRPr lang="zh-CN" altLang="en-US" sz="2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/>
              <a:t>Class 4 EPC标签</a:t>
            </a:r>
            <a:endParaRPr lang="zh-CN" altLang="en-US" sz="2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dirty="0"/>
              <a:t>除了具备Class 3 EPC标签的所有特征外，还具有标签到标签的通信功能、主动式通信功能和特别组网功能。</a:t>
            </a:r>
            <a:endParaRPr lang="zh-CN" altLang="en-US" sz="28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1400" dirty="0"/>
          </a:p>
          <a:p>
            <a:pPr marL="0" indent="0" eaLnBrk="1" hangingPunct="1">
              <a:buNone/>
            </a:pPr>
            <a:endParaRPr lang="zh-CN" altLang="en-US" sz="300" b="1" dirty="0"/>
          </a:p>
        </p:txBody>
      </p:sp>
      <p:sp>
        <p:nvSpPr>
          <p:cNvPr id="4301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3.   EPC</a:t>
            </a:r>
            <a:r>
              <a:rPr lang="zh-CN" altLang="en-US" sz="2400" b="1" dirty="0">
                <a:solidFill>
                  <a:srgbClr val="C00000"/>
                </a:solidFill>
              </a:rPr>
              <a:t>标签代（</a:t>
            </a:r>
            <a:r>
              <a:rPr lang="en-US" altLang="zh-CN" sz="2400" b="1" dirty="0">
                <a:solidFill>
                  <a:srgbClr val="C00000"/>
                </a:solidFill>
              </a:rPr>
              <a:t>Gen</a:t>
            </a:r>
            <a:r>
              <a:rPr lang="zh-CN" altLang="en-US" sz="2400" b="1" dirty="0">
                <a:solidFill>
                  <a:srgbClr val="C00000"/>
                </a:solidFill>
              </a:rPr>
              <a:t>）的概念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en-US" altLang="zh-CN" sz="2400" b="1" dirty="0"/>
              <a:t> EPC</a:t>
            </a:r>
            <a:r>
              <a:rPr lang="zh-CN" altLang="en-US" sz="2400" b="1" dirty="0"/>
              <a:t>标签的和</a:t>
            </a:r>
            <a:r>
              <a:rPr lang="en-US" altLang="zh-CN" sz="2400" b="1" dirty="0"/>
              <a:t>Class</a:t>
            </a:r>
            <a:r>
              <a:rPr lang="zh-CN" altLang="en-US" sz="2400" b="1" dirty="0"/>
              <a:t>是两个不同的概念，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标签的</a:t>
            </a:r>
            <a:r>
              <a:rPr lang="en-US" altLang="zh-CN" sz="2400" b="1" dirty="0"/>
              <a:t>Gen</a:t>
            </a:r>
            <a:r>
              <a:rPr lang="zh-CN" altLang="en-US" sz="2400" b="1" dirty="0"/>
              <a:t>是指主要版本号，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标签的</a:t>
            </a:r>
            <a:r>
              <a:rPr lang="en-US" altLang="zh-CN" sz="2400" b="1" dirty="0"/>
              <a:t>Class</a:t>
            </a:r>
            <a:r>
              <a:rPr lang="zh-CN" altLang="en-US" sz="2400" b="1" dirty="0"/>
              <a:t>描述的是标签的基本功能。例如，</a:t>
            </a:r>
            <a:r>
              <a:rPr lang="en-US" altLang="zh-CN" sz="2400" b="1" dirty="0"/>
              <a:t>EPC Class1 Gen2</a:t>
            </a:r>
            <a:r>
              <a:rPr lang="zh-CN" altLang="en-US" sz="2400" b="1" dirty="0"/>
              <a:t>标签指的是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代</a:t>
            </a:r>
            <a:r>
              <a:rPr lang="en-US" altLang="zh-CN" sz="2400" b="1" dirty="0"/>
              <a:t>Class1</a:t>
            </a:r>
            <a:r>
              <a:rPr lang="zh-CN" altLang="en-US" sz="2400" b="1" dirty="0"/>
              <a:t>类别的标签，这是目前使用最多的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标签。</a:t>
            </a:r>
            <a:endParaRPr lang="zh-CN" altLang="en-US" sz="2400" b="1" dirty="0"/>
          </a:p>
          <a:p>
            <a:pPr marL="0" indent="0" eaLnBrk="1" hangingPunct="1">
              <a:buNone/>
            </a:pPr>
            <a:endParaRPr lang="zh-CN" altLang="en-US" sz="2400" b="1" dirty="0"/>
          </a:p>
        </p:txBody>
      </p:sp>
      <p:sp>
        <p:nvSpPr>
          <p:cNvPr id="4403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两代的不同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EPC Gen1标准，EPC射频识别技术的基础，EPC Gen1主要是为了</a:t>
            </a:r>
            <a:r>
              <a:rPr lang="zh-CN" altLang="en-US" sz="2400" b="1" dirty="0">
                <a:solidFill>
                  <a:srgbClr val="0000FF"/>
                </a:solidFill>
              </a:rPr>
              <a:t>测试EPC技术的可行性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	EPC Gen2标准，详细描述了第二代标签与读写器之间的通信，是EPC Global制定的Class 1 UHF频段射频识别空中接口的第二代标准。</a:t>
            </a:r>
            <a:endParaRPr lang="zh-CN" altLang="en-US" sz="2400" b="1" dirty="0"/>
          </a:p>
          <a:p>
            <a:pPr marL="0" indent="0" eaLnBrk="1" hangingPunct="1">
              <a:buNone/>
            </a:pPr>
            <a:endParaRPr lang="zh-CN" altLang="en-US" sz="2400" b="1" dirty="0"/>
          </a:p>
        </p:txBody>
      </p:sp>
      <p:sp>
        <p:nvSpPr>
          <p:cNvPr id="4506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9220" name="Group 4"/>
          <p:cNvGrpSpPr>
            <a:grpSpLocks noChangeAspect="1"/>
          </p:cNvGrpSpPr>
          <p:nvPr/>
        </p:nvGrpSpPr>
        <p:grpSpPr>
          <a:xfrm>
            <a:off x="1692275" y="1309688"/>
            <a:ext cx="5668963" cy="822325"/>
            <a:chOff x="0" y="0"/>
            <a:chExt cx="2976" cy="432"/>
          </a:xfrm>
        </p:grpSpPr>
        <p:sp>
          <p:nvSpPr>
            <p:cNvPr id="9244" name="AutoShape 5"/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5" name="AutoShape 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66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6" name="Text Box 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标准化简介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7" name="Text Box 8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3.1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9221" name="Group 9"/>
          <p:cNvGrpSpPr>
            <a:grpSpLocks noChangeAspect="1"/>
          </p:cNvGrpSpPr>
          <p:nvPr/>
        </p:nvGrpSpPr>
        <p:grpSpPr>
          <a:xfrm>
            <a:off x="1692275" y="2276475"/>
            <a:ext cx="5668963" cy="822325"/>
            <a:chOff x="0" y="0"/>
            <a:chExt cx="2976" cy="432"/>
          </a:xfrm>
        </p:grpSpPr>
        <p:sp>
          <p:nvSpPr>
            <p:cNvPr id="9240" name="AutoShape 10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1" name="AutoShape 11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0000CC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2" name="Text Box 12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35" cy="243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ISO/IEC 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标准体系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9243" name="Text Box 13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0000CC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3.2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9222" name="Group 14"/>
          <p:cNvGrpSpPr>
            <a:grpSpLocks noChangeAspect="1"/>
          </p:cNvGrpSpPr>
          <p:nvPr/>
        </p:nvGrpSpPr>
        <p:grpSpPr>
          <a:xfrm>
            <a:off x="1692275" y="3213100"/>
            <a:ext cx="5668963" cy="822325"/>
            <a:chOff x="0" y="0"/>
            <a:chExt cx="2976" cy="432"/>
          </a:xfrm>
        </p:grpSpPr>
        <p:sp>
          <p:nvSpPr>
            <p:cNvPr id="9236" name="AutoShape 15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0066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7" name="AutoShape 1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0066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8" name="Text Box 1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0066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EPCglobal 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标准体系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9239" name="Text Box 18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CC0066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3.3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grpSp>
        <p:nvGrpSpPr>
          <p:cNvPr id="9223" name="Group 19"/>
          <p:cNvGrpSpPr>
            <a:grpSpLocks noChangeAspect="1"/>
          </p:cNvGrpSpPr>
          <p:nvPr/>
        </p:nvGrpSpPr>
        <p:grpSpPr>
          <a:xfrm>
            <a:off x="1692275" y="4149725"/>
            <a:ext cx="5668963" cy="822325"/>
            <a:chOff x="0" y="0"/>
            <a:chExt cx="2976" cy="432"/>
          </a:xfrm>
        </p:grpSpPr>
        <p:sp>
          <p:nvSpPr>
            <p:cNvPr id="9232" name="AutoShape 20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3" name="AutoShape 21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0099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4" name="Text Box 22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009900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UID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标准体系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9235" name="Text Box 23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009900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3.4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9224" name="矩形 28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5" name="标题 8"/>
          <p:cNvSpPr/>
          <p:nvPr/>
        </p:nvSpPr>
        <p:spPr>
          <a:xfrm>
            <a:off x="323850" y="188913"/>
            <a:ext cx="8059738" cy="431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eaLnBrk="1" hangingPunct="1"/>
            <a:r>
              <a:rPr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6" name="直接连接符 30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227" name="Group 24"/>
          <p:cNvGrpSpPr>
            <a:grpSpLocks noChangeAspect="1"/>
          </p:cNvGrpSpPr>
          <p:nvPr/>
        </p:nvGrpSpPr>
        <p:grpSpPr>
          <a:xfrm>
            <a:off x="1692275" y="5084763"/>
            <a:ext cx="5668963" cy="822325"/>
            <a:chOff x="0" y="0"/>
            <a:chExt cx="2976" cy="432"/>
          </a:xfrm>
        </p:grpSpPr>
        <p:sp>
          <p:nvSpPr>
            <p:cNvPr id="9228" name="AutoShape 25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666699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" name="AutoShape 2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666699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 Box 2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666699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我国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标准简介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 Box 28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666699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3.5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4.   EPC</a:t>
            </a:r>
            <a:r>
              <a:rPr lang="zh-CN" altLang="en-US" sz="2400" b="1" dirty="0">
                <a:solidFill>
                  <a:srgbClr val="C00000"/>
                </a:solidFill>
              </a:rPr>
              <a:t>读写器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en-US" altLang="zh-CN" sz="2400" dirty="0">
                <a:solidFill>
                  <a:srgbClr val="898989"/>
                </a:solidFill>
              </a:rPr>
              <a:t> 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读写器的基本任务就是激活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标签，与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标签建立通信联系，并且在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标签与应用软件之间传递数据。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读写器与网络之间不需要个人计算机作为过渡，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读写器提供了网络连接功能。</a:t>
            </a:r>
            <a:endParaRPr lang="zh-CN" altLang="en-US" sz="2400" b="1" dirty="0"/>
          </a:p>
          <a:p>
            <a:pPr marL="0" indent="0" eaLnBrk="1" hangingPunct="1">
              <a:buNone/>
            </a:pPr>
            <a:endParaRPr lang="zh-CN" altLang="en-US" sz="2400" b="1" dirty="0"/>
          </a:p>
        </p:txBody>
      </p:sp>
      <p:sp>
        <p:nvSpPr>
          <p:cNvPr id="4608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08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3.3.4  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EPC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对象名称解析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和信息发布标准</a:t>
            </a:r>
            <a:endParaRPr lang="en-US" altLang="zh-CN" sz="3200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898989"/>
                </a:solidFill>
              </a:rPr>
              <a:t> </a:t>
            </a:r>
            <a:r>
              <a:rPr lang="en-US" altLang="zh-CN" sz="2000" b="1" dirty="0"/>
              <a:t>EPC</a:t>
            </a:r>
            <a:r>
              <a:rPr lang="zh-CN" altLang="en-US" sz="2000" b="1" dirty="0"/>
              <a:t>码的容量虽然很大，能够给全球每个物品进行编码，但</a:t>
            </a:r>
            <a:r>
              <a:rPr lang="en-US" altLang="zh-CN" sz="2000" b="1" dirty="0"/>
              <a:t>EPC</a:t>
            </a:r>
            <a:r>
              <a:rPr lang="zh-CN" altLang="en-US" sz="2000" b="1" dirty="0"/>
              <a:t>码主要是给全球物品提供识别</a:t>
            </a:r>
            <a:r>
              <a:rPr lang="en-US" altLang="zh-CN" sz="2000" b="1" dirty="0"/>
              <a:t>ID</a:t>
            </a:r>
            <a:r>
              <a:rPr lang="zh-CN" altLang="en-US" sz="2000" b="1" dirty="0"/>
              <a:t>号，</a:t>
            </a:r>
            <a:r>
              <a:rPr lang="en-US" altLang="zh-CN" sz="2000" b="1" dirty="0"/>
              <a:t>EPC</a:t>
            </a:r>
            <a:r>
              <a:rPr lang="zh-CN" altLang="en-US" sz="2000" b="1" dirty="0"/>
              <a:t>码本身存储的物品信息十分有限。有关物品的大量信息需要存储在物联网的网络中，这就需要物联网的网络服务。网络服务主要为</a:t>
            </a:r>
            <a:r>
              <a:rPr lang="zh-CN" altLang="en-US" sz="2000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对象名称解析和信息发布。</a:t>
            </a:r>
            <a:endParaRPr lang="zh-CN" altLang="en-US" sz="20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710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10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．对象名称解析服务（</a:t>
            </a:r>
            <a:r>
              <a:rPr lang="en-US" altLang="zh-CN" sz="2400" b="1" dirty="0">
                <a:solidFill>
                  <a:srgbClr val="C00000"/>
                </a:solidFill>
              </a:rPr>
              <a:t>ONS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 </a:t>
            </a:r>
            <a:r>
              <a:rPr lang="en-US" altLang="zh-CN" sz="2400" b="1" dirty="0">
                <a:solidFill>
                  <a:srgbClr val="FF0000"/>
                </a:solidFill>
              </a:rPr>
              <a:t> ONS</a:t>
            </a:r>
            <a:r>
              <a:rPr lang="zh-CN" altLang="en-US" sz="2400" b="1" dirty="0">
                <a:solidFill>
                  <a:srgbClr val="FF0000"/>
                </a:solidFill>
              </a:rPr>
              <a:t>(Object  Name Server)</a:t>
            </a:r>
            <a:r>
              <a:rPr lang="zh-CN" altLang="en-US" sz="2400" b="1" dirty="0"/>
              <a:t>的作用类似于互联网中的域名解析服务（</a:t>
            </a:r>
            <a:r>
              <a:rPr lang="en-US" altLang="zh-CN" sz="2400" b="1" dirty="0"/>
              <a:t>Domain Name Server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DNS</a:t>
            </a:r>
            <a:r>
              <a:rPr lang="zh-CN" altLang="en-US" sz="2400" b="1" dirty="0"/>
              <a:t>）。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  ONS</a:t>
            </a:r>
            <a:r>
              <a:rPr lang="zh-CN" altLang="en-US" sz="2400" b="1" dirty="0"/>
              <a:t>是前台软件与后台服务器的网络枢纽，</a:t>
            </a:r>
            <a:r>
              <a:rPr lang="en-US" altLang="zh-CN" sz="2400" b="1" dirty="0"/>
              <a:t>ONS</a:t>
            </a:r>
            <a:r>
              <a:rPr lang="zh-CN" altLang="en-US" sz="2400" b="1" dirty="0"/>
              <a:t>以互联网中的域名解析服务（</a:t>
            </a:r>
            <a:r>
              <a:rPr lang="en-US" altLang="zh-CN" sz="2400" b="1" dirty="0"/>
              <a:t>DNS</a:t>
            </a:r>
            <a:r>
              <a:rPr lang="zh-CN" altLang="en-US" sz="2400" b="1" dirty="0"/>
              <a:t>）为基础，其作用就是通过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码获取物品数据的访问通道信息。</a:t>
            </a:r>
            <a:endParaRPr lang="zh-CN" altLang="en-US" sz="2400" b="1" dirty="0"/>
          </a:p>
          <a:p>
            <a:pPr marL="0" indent="0" eaLnBrk="1" hangingPunct="1">
              <a:buNone/>
            </a:pPr>
            <a:endParaRPr lang="zh-CN" altLang="en-US" sz="2400" b="1" dirty="0"/>
          </a:p>
        </p:txBody>
      </p:sp>
      <p:sp>
        <p:nvSpPr>
          <p:cNvPr id="4813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13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．信息发布服务（</a:t>
            </a:r>
            <a:r>
              <a:rPr lang="en-US" altLang="zh-CN" sz="2400" b="1" dirty="0">
                <a:solidFill>
                  <a:srgbClr val="C00000"/>
                </a:solidFill>
              </a:rPr>
              <a:t>EPCIS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           </a:t>
            </a:r>
            <a:r>
              <a:rPr lang="en-US" altLang="zh-CN" sz="2400" b="1" dirty="0"/>
              <a:t>EPCIS</a:t>
            </a:r>
            <a:r>
              <a:rPr lang="zh-CN" altLang="en-US" sz="2400" b="1" dirty="0"/>
              <a:t>是用网络数据库来实现的，</a:t>
            </a:r>
            <a:r>
              <a:rPr lang="en-US" altLang="zh-CN" sz="2400" b="1" dirty="0"/>
              <a:t>EPCIS</a:t>
            </a:r>
            <a:r>
              <a:rPr lang="zh-CN" altLang="en-US" sz="2400" b="1" dirty="0"/>
              <a:t>提供了一个数据和服务的接口，使得物品的信息可以在企业之间共享。在</a:t>
            </a:r>
            <a:r>
              <a:rPr lang="en-US" altLang="zh-CN" sz="2400" b="1" dirty="0"/>
              <a:t>EPCIS</a:t>
            </a:r>
            <a:r>
              <a:rPr lang="zh-CN" altLang="en-US" sz="2400" b="1" dirty="0"/>
              <a:t>这个系统中，</a:t>
            </a:r>
            <a:r>
              <a:rPr lang="en-US" altLang="zh-CN" sz="2400" b="1" dirty="0"/>
              <a:t>EPC</a:t>
            </a:r>
            <a:r>
              <a:rPr lang="zh-CN" altLang="en-US" sz="2400" b="1" dirty="0"/>
              <a:t>码被用作数据库的查询指针，</a:t>
            </a:r>
            <a:r>
              <a:rPr lang="en-US" altLang="zh-CN" sz="2400" b="1" dirty="0"/>
              <a:t>EPCIS</a:t>
            </a:r>
            <a:r>
              <a:rPr lang="zh-CN" altLang="en-US" sz="2400" b="1" dirty="0"/>
              <a:t>提供信息查询接口，与已有的数据库、应用程序及信息系统相连。</a:t>
            </a:r>
            <a:endParaRPr lang="zh-CN" altLang="en-US" dirty="0"/>
          </a:p>
        </p:txBody>
      </p:sp>
      <p:sp>
        <p:nvSpPr>
          <p:cNvPr id="4915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15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endParaRPr lang="zh-CN" altLang="zh-CN" b="1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zh-CN" b="1" dirty="0">
              <a:solidFill>
                <a:srgbClr val="0070C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zh-CN" b="1" dirty="0">
              <a:solidFill>
                <a:srgbClr val="0070C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zh-CN" sz="4000" b="1" dirty="0"/>
          </a:p>
        </p:txBody>
      </p:sp>
      <p:sp>
        <p:nvSpPr>
          <p:cNvPr id="5018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0181" name="Group 19"/>
          <p:cNvGrpSpPr>
            <a:grpSpLocks noChangeAspect="1"/>
          </p:cNvGrpSpPr>
          <p:nvPr/>
        </p:nvGrpSpPr>
        <p:grpSpPr>
          <a:xfrm>
            <a:off x="1692275" y="2781300"/>
            <a:ext cx="5668963" cy="822325"/>
            <a:chOff x="0" y="0"/>
            <a:chExt cx="2976" cy="432"/>
          </a:xfrm>
        </p:grpSpPr>
        <p:sp>
          <p:nvSpPr>
            <p:cNvPr id="50183" name="AutoShape 20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4" name="AutoShape 21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0099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Text Box 22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009900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UID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标准体系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50186" name="Text Box 23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009900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3.4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50182" name="直接连接符 15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在日本产经省、总务省及各大企业的支持下，泛在识别中心（</a:t>
            </a:r>
            <a:r>
              <a:rPr lang="en-US" altLang="zh-CN" sz="2400" b="1" dirty="0"/>
              <a:t>UID Center</a:t>
            </a:r>
            <a:r>
              <a:rPr lang="zh-CN" altLang="en-US" sz="2400" b="1" dirty="0"/>
              <a:t>）于</a:t>
            </a:r>
            <a:r>
              <a:rPr lang="en-US" altLang="zh-CN" sz="2400" b="1" dirty="0"/>
              <a:t>2002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月成立。</a:t>
            </a:r>
            <a:r>
              <a:rPr lang="en-US" altLang="zh-CN" sz="2400" b="1" dirty="0">
                <a:solidFill>
                  <a:srgbClr val="FF0000"/>
                </a:solidFill>
              </a:rPr>
              <a:t>UID</a:t>
            </a:r>
            <a:r>
              <a:rPr lang="zh-CN" altLang="en-US" sz="2400" b="1" dirty="0">
                <a:solidFill>
                  <a:srgbClr val="FF0000"/>
                </a:solidFill>
              </a:rPr>
              <a:t>的核心任务是赋予全球任何一个物体唯一的识别号，实现全球范围内物品跟踪与信息共享</a:t>
            </a:r>
            <a:r>
              <a:rPr lang="zh-CN" altLang="en-US" sz="2400" b="1" dirty="0"/>
              <a:t>，建立物与物相连的通信网络。目前日本已经有</a:t>
            </a:r>
            <a:r>
              <a:rPr lang="en-US" altLang="zh-CN" sz="2400" b="1" dirty="0"/>
              <a:t>475</a:t>
            </a:r>
            <a:r>
              <a:rPr lang="zh-CN" altLang="en-US" sz="2400" b="1" dirty="0"/>
              <a:t>个厂商加入</a:t>
            </a:r>
            <a:r>
              <a:rPr lang="en-US" altLang="zh-CN" sz="2400" b="1" dirty="0"/>
              <a:t>UID</a:t>
            </a:r>
            <a:r>
              <a:rPr lang="zh-CN" altLang="en-US" sz="2400" b="1" dirty="0"/>
              <a:t>体系，包括</a:t>
            </a:r>
            <a:r>
              <a:rPr lang="en-US" altLang="zh-CN" sz="2400" b="1" dirty="0">
                <a:solidFill>
                  <a:srgbClr val="FF0000"/>
                </a:solidFill>
              </a:rPr>
              <a:t>NEC</a:t>
            </a:r>
            <a:r>
              <a:rPr lang="zh-CN" altLang="en-US" sz="2400" b="1" dirty="0">
                <a:solidFill>
                  <a:srgbClr val="FF0000"/>
                </a:solidFill>
              </a:rPr>
              <a:t>公司、索尼公司、日立公司和东芝公司等</a:t>
            </a:r>
            <a:r>
              <a:rPr lang="zh-CN" altLang="en-US" sz="2400" b="1" dirty="0"/>
              <a:t>，还有部分国外的知名厂商参与</a:t>
            </a:r>
            <a:r>
              <a:rPr lang="en-US" altLang="zh-CN" sz="2400" b="1" dirty="0"/>
              <a:t>UID</a:t>
            </a:r>
            <a:r>
              <a:rPr lang="zh-CN" altLang="en-US" sz="2400" b="1" dirty="0"/>
              <a:t>体系，包括微软公司、三星公司和</a:t>
            </a:r>
            <a:r>
              <a:rPr lang="en-US" altLang="zh-CN" sz="2400" b="1" dirty="0"/>
              <a:t>LG</a:t>
            </a:r>
            <a:r>
              <a:rPr lang="zh-CN" altLang="en-US" sz="2400" b="1" dirty="0"/>
              <a:t>公司等。</a:t>
            </a:r>
            <a:endParaRPr lang="en-US" altLang="zh-CN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0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3.4.1  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泛在识别码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r>
              <a:rPr lang="zh-CN" altLang="en-US" sz="2400" b="1" dirty="0"/>
              <a:t>泛在识别标准体系（</a:t>
            </a:r>
            <a:r>
              <a:rPr lang="en-US" altLang="zh-CN" sz="2400" b="1" dirty="0"/>
              <a:t>UID</a:t>
            </a:r>
            <a:r>
              <a:rPr lang="zh-CN" altLang="en-US" sz="2400" b="1" dirty="0"/>
              <a:t>）采用</a:t>
            </a:r>
            <a:r>
              <a:rPr lang="en-US" altLang="zh-CN" sz="2400" b="1" dirty="0"/>
              <a:t>Ucode</a:t>
            </a:r>
            <a:r>
              <a:rPr lang="zh-CN" altLang="en-US" sz="2400" b="1" dirty="0"/>
              <a:t>识别码，</a:t>
            </a:r>
            <a:r>
              <a:rPr lang="en-US" altLang="zh-CN" sz="2400" b="1" dirty="0"/>
              <a:t>Ucode</a:t>
            </a:r>
            <a:r>
              <a:rPr lang="zh-CN" altLang="en-US" sz="2400" b="1" dirty="0"/>
              <a:t>识别码是泛在计算模式中识别对象的唯一手段。</a:t>
            </a:r>
            <a:r>
              <a:rPr lang="en-US" altLang="zh-CN" sz="2400" b="1" dirty="0">
                <a:solidFill>
                  <a:srgbClr val="FF0000"/>
                </a:solidFill>
              </a:rPr>
              <a:t>Ucode</a:t>
            </a:r>
            <a:r>
              <a:rPr lang="zh-CN" altLang="en-US" sz="2400" b="1" dirty="0">
                <a:solidFill>
                  <a:srgbClr val="FF0000"/>
                </a:solidFill>
              </a:rPr>
              <a:t>识别码采用</a:t>
            </a:r>
            <a:r>
              <a:rPr lang="en-US" altLang="zh-CN" sz="2400" b="1" dirty="0">
                <a:solidFill>
                  <a:srgbClr val="FF0000"/>
                </a:solidFill>
              </a:rPr>
              <a:t>128</a:t>
            </a:r>
            <a:r>
              <a:rPr lang="zh-CN" altLang="en-US" sz="2400" b="1" dirty="0">
                <a:solidFill>
                  <a:srgbClr val="FF0000"/>
                </a:solidFill>
              </a:rPr>
              <a:t>位编码记录信息，并能够以</a:t>
            </a:r>
            <a:r>
              <a:rPr lang="en-US" altLang="zh-CN" sz="2400" b="1" dirty="0">
                <a:solidFill>
                  <a:srgbClr val="FF0000"/>
                </a:solidFill>
              </a:rPr>
              <a:t>128</a:t>
            </a:r>
            <a:r>
              <a:rPr lang="zh-CN" altLang="en-US" sz="2400" b="1" dirty="0">
                <a:solidFill>
                  <a:srgbClr val="FF0000"/>
                </a:solidFill>
              </a:rPr>
              <a:t>位为单元进一步扩展到</a:t>
            </a:r>
            <a:r>
              <a:rPr lang="en-US" altLang="zh-CN" sz="2400" b="1" dirty="0">
                <a:solidFill>
                  <a:srgbClr val="FF0000"/>
                </a:solidFill>
              </a:rPr>
              <a:t>256</a:t>
            </a:r>
            <a:r>
              <a:rPr lang="zh-CN" altLang="en-US" sz="2400" b="1" dirty="0">
                <a:solidFill>
                  <a:srgbClr val="FF0000"/>
                </a:solidFill>
              </a:rPr>
              <a:t>位、</a:t>
            </a:r>
            <a:r>
              <a:rPr lang="en-US" altLang="zh-CN" sz="2400" b="1" dirty="0">
                <a:solidFill>
                  <a:srgbClr val="FF0000"/>
                </a:solidFill>
              </a:rPr>
              <a:t>384</a:t>
            </a:r>
            <a:r>
              <a:rPr lang="zh-CN" altLang="en-US" sz="2400" b="1" dirty="0">
                <a:solidFill>
                  <a:srgbClr val="FF0000"/>
                </a:solidFill>
              </a:rPr>
              <a:t>位或</a:t>
            </a:r>
            <a:r>
              <a:rPr lang="en-US" altLang="zh-CN" sz="2400" b="1" dirty="0">
                <a:solidFill>
                  <a:srgbClr val="FF0000"/>
                </a:solidFill>
              </a:rPr>
              <a:t>512</a:t>
            </a:r>
            <a:r>
              <a:rPr lang="zh-CN" altLang="en-US" sz="2400" b="1" dirty="0">
                <a:solidFill>
                  <a:srgbClr val="FF0000"/>
                </a:solidFill>
              </a:rPr>
              <a:t>位。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222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22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3.4.2  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泛在通信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r>
              <a:rPr lang="zh-CN" altLang="en-US" sz="2400" b="1" dirty="0"/>
              <a:t>泛在通信是一个识别系统，由标签、读写器和无线通信设备等构成，主要用于读取物品标签的</a:t>
            </a:r>
            <a:r>
              <a:rPr lang="en-US" altLang="zh-CN" sz="2400" b="1" dirty="0"/>
              <a:t>Ucode</a:t>
            </a:r>
            <a:r>
              <a:rPr lang="zh-CN" altLang="en-US" sz="2400" b="1" dirty="0"/>
              <a:t>识别码信息。</a:t>
            </a: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325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25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1. Ucode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标签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）光学性</a:t>
            </a:r>
            <a:r>
              <a:rPr lang="en-US" altLang="zh-CN" sz="1800" b="1" dirty="0"/>
              <a:t>ID</a:t>
            </a:r>
            <a:r>
              <a:rPr lang="zh-CN" altLang="en-US" sz="1800" b="1" dirty="0"/>
              <a:t>标签（</a:t>
            </a:r>
            <a:r>
              <a:rPr lang="en-US" altLang="zh-CN" sz="1800" b="1" dirty="0"/>
              <a:t>Class0</a:t>
            </a:r>
            <a:r>
              <a:rPr lang="zh-CN" altLang="en-US" sz="1800" b="1" dirty="0"/>
              <a:t>）</a:t>
            </a:r>
            <a:endParaRPr lang="zh-CN" altLang="en-US" sz="1800" dirty="0"/>
          </a:p>
          <a:p>
            <a:pPr marL="0" indent="0" eaLnBrk="1" hangingPunct="1"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）低档</a:t>
            </a:r>
            <a:r>
              <a:rPr lang="en-US" altLang="zh-CN" sz="1800" b="1" dirty="0"/>
              <a:t>RFID</a:t>
            </a:r>
            <a:r>
              <a:rPr lang="zh-CN" altLang="en-US" sz="1800" b="1" dirty="0"/>
              <a:t>标签（</a:t>
            </a:r>
            <a:r>
              <a:rPr lang="en-US" altLang="zh-CN" sz="1800" b="1" dirty="0"/>
              <a:t>Class1</a:t>
            </a:r>
            <a:r>
              <a:rPr lang="zh-CN" altLang="en-US" sz="1800" b="1" dirty="0"/>
              <a:t>）</a:t>
            </a:r>
            <a:endParaRPr lang="zh-CN" altLang="en-US" sz="1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）高档</a:t>
            </a:r>
            <a:r>
              <a:rPr lang="en-US" altLang="zh-CN" sz="1800" b="1" dirty="0"/>
              <a:t>RFID</a:t>
            </a:r>
            <a:r>
              <a:rPr lang="zh-CN" altLang="en-US" sz="1800" b="1" dirty="0"/>
              <a:t>标签（</a:t>
            </a:r>
            <a:r>
              <a:rPr lang="en-US" altLang="zh-CN" sz="1800" b="1" dirty="0"/>
              <a:t>Class2</a:t>
            </a:r>
            <a:r>
              <a:rPr lang="zh-CN" altLang="en-US" sz="1800" b="1" dirty="0"/>
              <a:t>）</a:t>
            </a:r>
            <a:endParaRPr lang="zh-CN" altLang="en-US" sz="1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）低档</a:t>
            </a:r>
            <a:r>
              <a:rPr lang="en-US" altLang="zh-CN" sz="1800" b="1" dirty="0"/>
              <a:t>RFID</a:t>
            </a:r>
            <a:r>
              <a:rPr lang="zh-CN" altLang="en-US" sz="1800" b="1" dirty="0"/>
              <a:t>智能标签（</a:t>
            </a:r>
            <a:r>
              <a:rPr lang="en-US" altLang="zh-CN" sz="1800" b="1" dirty="0"/>
              <a:t>Class3</a:t>
            </a:r>
            <a:r>
              <a:rPr lang="zh-CN" altLang="en-US" sz="1800" b="1" dirty="0"/>
              <a:t>）</a:t>
            </a:r>
            <a:endParaRPr lang="zh-CN" altLang="en-US" sz="1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）高档</a:t>
            </a:r>
            <a:r>
              <a:rPr lang="en-US" altLang="zh-CN" sz="1800" b="1" dirty="0"/>
              <a:t>RFID</a:t>
            </a:r>
            <a:r>
              <a:rPr lang="zh-CN" altLang="en-US" sz="1800" b="1" dirty="0"/>
              <a:t>智能标签（</a:t>
            </a:r>
            <a:r>
              <a:rPr lang="en-US" altLang="zh-CN" sz="1800" b="1" dirty="0"/>
              <a:t>Class4</a:t>
            </a:r>
            <a:r>
              <a:rPr lang="zh-CN" altLang="en-US" sz="1800" b="1" dirty="0"/>
              <a:t>）</a:t>
            </a:r>
            <a:endParaRPr lang="zh-CN" altLang="en-US" sz="1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6</a:t>
            </a:r>
            <a:r>
              <a:rPr lang="zh-CN" altLang="en-US" sz="1800" b="1" dirty="0"/>
              <a:t>）低档有源标签（</a:t>
            </a:r>
            <a:r>
              <a:rPr lang="en-US" altLang="zh-CN" sz="1800" b="1" dirty="0"/>
              <a:t>Class5</a:t>
            </a:r>
            <a:r>
              <a:rPr lang="zh-CN" altLang="en-US" sz="1800" b="1" dirty="0"/>
              <a:t>）</a:t>
            </a:r>
            <a:endParaRPr lang="zh-CN" altLang="en-US" sz="1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）高档有源标签（</a:t>
            </a:r>
            <a:r>
              <a:rPr lang="en-US" altLang="zh-CN" sz="1800" b="1" dirty="0"/>
              <a:t>Class6</a:t>
            </a:r>
            <a:r>
              <a:rPr lang="zh-CN" altLang="en-US" sz="1800" b="1" dirty="0"/>
              <a:t>）</a:t>
            </a:r>
            <a:endParaRPr lang="en-US" altLang="zh-CN" sz="18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）安全盒（</a:t>
            </a:r>
            <a:r>
              <a:rPr lang="en-US" altLang="zh-CN" sz="1800" b="1" dirty="0"/>
              <a:t>Class7</a:t>
            </a:r>
            <a:r>
              <a:rPr lang="zh-CN" altLang="en-US" sz="1800" b="1" dirty="0"/>
              <a:t>）</a:t>
            </a:r>
            <a:endParaRPr lang="zh-CN" altLang="en-US" sz="18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9</a:t>
            </a:r>
            <a:r>
              <a:rPr lang="zh-CN" altLang="en-US" sz="1800" b="1" dirty="0"/>
              <a:t>）安全服务器（</a:t>
            </a:r>
            <a:r>
              <a:rPr lang="en-US" altLang="zh-CN" sz="1800" b="1" dirty="0"/>
              <a:t>Class8</a:t>
            </a:r>
            <a:r>
              <a:rPr lang="zh-CN" altLang="en-US" sz="1800" b="1" dirty="0"/>
              <a:t>）</a:t>
            </a:r>
            <a:endParaRPr lang="zh-CN" altLang="en-US" sz="18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18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18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427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27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．泛在通信器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）多元通信接口。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）无缝通信。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         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）安全性。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530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30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b="1" dirty="0"/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</a:t>
            </a:r>
            <a:endParaRPr lang="en-US" altLang="zh-CN" sz="4000" b="1" dirty="0"/>
          </a:p>
        </p:txBody>
      </p:sp>
      <p:sp>
        <p:nvSpPr>
          <p:cNvPr id="1024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46" name="Group 4"/>
          <p:cNvGrpSpPr>
            <a:grpSpLocks noChangeAspect="1"/>
          </p:cNvGrpSpPr>
          <p:nvPr/>
        </p:nvGrpSpPr>
        <p:grpSpPr>
          <a:xfrm>
            <a:off x="1692275" y="2852738"/>
            <a:ext cx="5668963" cy="822325"/>
            <a:chOff x="0" y="0"/>
            <a:chExt cx="2976" cy="432"/>
          </a:xfrm>
        </p:grpSpPr>
        <p:sp>
          <p:nvSpPr>
            <p:cNvPr id="10247" name="AutoShape 5"/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AutoShape 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CC66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Text Box 7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标准化简介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Text Box 8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CC6600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3.1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3.4.3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泛在解析服务器和信息系统服务器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ctr" eaLnBrk="1" hangingPunct="1">
              <a:buNone/>
            </a:pP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1. Ucode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解析服务器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r>
              <a:rPr lang="en-US" altLang="zh-CN" sz="2400" b="1" dirty="0"/>
              <a:t>Ucode</a:t>
            </a:r>
            <a:r>
              <a:rPr lang="zh-CN" altLang="en-US" sz="2400" b="1" dirty="0"/>
              <a:t>解析服务器以</a:t>
            </a:r>
            <a:r>
              <a:rPr lang="en-US" altLang="zh-CN" sz="2400" b="1" dirty="0"/>
              <a:t>Ucode</a:t>
            </a:r>
            <a:r>
              <a:rPr lang="zh-CN" altLang="en-US" sz="2400" b="1" dirty="0"/>
              <a:t>识别码为主要线索，具有对泛在识别信息服务系统的地址进行检索的功能，可确定与</a:t>
            </a:r>
            <a:r>
              <a:rPr lang="en-US" altLang="zh-CN" sz="2400" b="1" dirty="0"/>
              <a:t>Ucode</a:t>
            </a:r>
            <a:r>
              <a:rPr lang="zh-CN" altLang="en-US" sz="2400" b="1" dirty="0"/>
              <a:t>识别码相关的信息存放在哪个信息系统服务器，是分散型轻量级目录服务系统。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632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32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2.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信息系统服务器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r>
              <a:rPr lang="zh-CN" altLang="en-US" sz="2400" b="1" dirty="0"/>
              <a:t>信息系统服务器存储并提供与</a:t>
            </a:r>
            <a:r>
              <a:rPr lang="en-US" altLang="zh-CN" sz="2400" b="1" dirty="0"/>
              <a:t>Ucode</a:t>
            </a:r>
            <a:r>
              <a:rPr lang="zh-CN" altLang="en-US" sz="2400" b="1" dirty="0"/>
              <a:t>识别码相关的各种信息。由于采用</a:t>
            </a:r>
            <a:r>
              <a:rPr lang="en-US" altLang="zh-CN" sz="2400" b="1" dirty="0"/>
              <a:t>TRON</a:t>
            </a:r>
            <a:r>
              <a:rPr lang="zh-CN" altLang="en-US" sz="2400" b="1" dirty="0"/>
              <a:t>实时操作系统，从而保证了数据信息具有防复制、防伪造特性。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734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349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endParaRPr lang="zh-CN" altLang="zh-CN" b="1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zh-CN" b="1" dirty="0">
              <a:solidFill>
                <a:srgbClr val="0070C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zh-CN" b="1" dirty="0">
              <a:solidFill>
                <a:srgbClr val="0070C0"/>
              </a:solidFill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zh-CN" altLang="zh-CN" sz="4000" b="1" dirty="0"/>
          </a:p>
        </p:txBody>
      </p:sp>
      <p:sp>
        <p:nvSpPr>
          <p:cNvPr id="5837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8373" name="Group 24"/>
          <p:cNvGrpSpPr>
            <a:grpSpLocks noChangeAspect="1"/>
          </p:cNvGrpSpPr>
          <p:nvPr/>
        </p:nvGrpSpPr>
        <p:grpSpPr>
          <a:xfrm>
            <a:off x="1692275" y="2781300"/>
            <a:ext cx="5668963" cy="822325"/>
            <a:chOff x="0" y="0"/>
            <a:chExt cx="2976" cy="432"/>
          </a:xfrm>
        </p:grpSpPr>
        <p:sp>
          <p:nvSpPr>
            <p:cNvPr id="58375" name="AutoShape 25">
              <a:hlinkClick r:id="rId1" action="ppaction://hlinksldjump"/>
            </p:cNvPr>
            <p:cNvSpPr>
              <a:spLocks noChangeAspect="1"/>
            </p:cNvSpPr>
            <p:nvPr/>
          </p:nvSpPr>
          <p:spPr>
            <a:xfrm>
              <a:off x="240" y="75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666699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6" name="AutoShape 26"/>
            <p:cNvSpPr>
              <a:spLocks noChangeAspect="1"/>
            </p:cNvSpPr>
            <p:nvPr/>
          </p:nvSpPr>
          <p:spPr>
            <a:xfrm>
              <a:off x="0" y="0"/>
              <a:ext cx="432" cy="432"/>
            </a:xfrm>
            <a:prstGeom prst="diamond">
              <a:avLst/>
            </a:prstGeom>
            <a:solidFill>
              <a:srgbClr val="666699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Text Box 27"/>
            <p:cNvSpPr>
              <a:spLocks noChangeAspect="1"/>
            </p:cNvSpPr>
            <p:nvPr/>
          </p:nvSpPr>
          <p:spPr>
            <a:xfrm>
              <a:off x="384" y="110"/>
              <a:ext cx="2527" cy="243"/>
            </a:xfrm>
            <a:prstGeom prst="rect">
              <a:avLst/>
            </a:prstGeom>
            <a:solidFill>
              <a:srgbClr val="666699"/>
            </a:solidFill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我国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RFID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标准简介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8" name="Text Box 28"/>
            <p:cNvSpPr>
              <a:spLocks noChangeAspect="1"/>
            </p:cNvSpPr>
            <p:nvPr/>
          </p:nvSpPr>
          <p:spPr>
            <a:xfrm>
              <a:off x="68" y="87"/>
              <a:ext cx="281" cy="208"/>
            </a:xfrm>
            <a:prstGeom prst="rect">
              <a:avLst/>
            </a:prstGeom>
            <a:solidFill>
              <a:srgbClr val="666699"/>
            </a:solidFill>
            <a:ln w="9525">
              <a:noFill/>
            </a:ln>
          </p:spPr>
          <p:txBody>
            <a:bodyPr wrap="none">
              <a:spAutoFit/>
            </a:bodyPr>
            <a:p>
              <a:pPr lvl="0"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3.5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58374" name="直接连接符 14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1.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我国制定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RFID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标准的基本原则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898989"/>
                </a:solidFill>
              </a:rPr>
              <a:t>	</a:t>
            </a:r>
            <a:r>
              <a:rPr lang="zh-CN" altLang="en-US" sz="2000" b="1" dirty="0"/>
              <a:t>我国建立</a:t>
            </a:r>
            <a:r>
              <a:rPr lang="en-US" altLang="zh-CN" sz="2000" b="1" dirty="0"/>
              <a:t>RFID</a:t>
            </a:r>
            <a:r>
              <a:rPr lang="zh-CN" altLang="en-US" sz="2000" b="1" dirty="0"/>
              <a:t>系统构架模型和</a:t>
            </a:r>
            <a:r>
              <a:rPr lang="en-US" altLang="zh-CN" sz="2000" b="1" dirty="0"/>
              <a:t>RFID</a:t>
            </a:r>
            <a:r>
              <a:rPr lang="zh-CN" altLang="en-US" sz="2000" b="1" dirty="0"/>
              <a:t>标准体系模型，给出了</a:t>
            </a:r>
            <a:r>
              <a:rPr lang="en-US" altLang="zh-CN" sz="2000" b="1" dirty="0"/>
              <a:t>RFID</a:t>
            </a:r>
            <a:r>
              <a:rPr lang="zh-CN" altLang="en-US" sz="2000" b="1" dirty="0"/>
              <a:t>标准体系优先级列表，进而为国家的宏观决策提供技术依据，为</a:t>
            </a:r>
            <a:r>
              <a:rPr lang="en-US" altLang="zh-CN" sz="2000" b="1" dirty="0"/>
              <a:t>RFID</a:t>
            </a:r>
            <a:r>
              <a:rPr lang="zh-CN" altLang="en-US" sz="2000" b="1" dirty="0"/>
              <a:t>的国家标准和行业标准提供指南。按照以下原则制定标准。</a:t>
            </a:r>
            <a:endParaRPr lang="zh-CN" altLang="en-US" sz="2000" b="1" dirty="0"/>
          </a:p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</a:rPr>
              <a:t>）系统性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</a:rPr>
              <a:t>）衔接性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</a:rPr>
              <a:t>）自主性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</a:rPr>
              <a:t>）兼容性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39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7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我国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RFID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标准体系框架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0420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42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60422" name="图片 13" descr="D:\黄玉兰2012-6-19\教材5-物联网-射频识别（RFID）核心技术详解\第2版\14.19-Snap.bmp"/>
          <p:cNvPicPr/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2089150"/>
            <a:ext cx="7561263" cy="4392613"/>
          </a:xfrm>
          <a:ln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3. </a:t>
            </a:r>
            <a:r>
              <a:rPr lang="zh-CN" altLang="en-US" sz="2400" b="1" dirty="0">
                <a:solidFill>
                  <a:srgbClr val="C00000"/>
                </a:solidFill>
              </a:rPr>
              <a:t>我国</a:t>
            </a:r>
            <a:r>
              <a:rPr lang="en-US" altLang="zh-CN" sz="2400" b="1" dirty="0">
                <a:solidFill>
                  <a:srgbClr val="C00000"/>
                </a:solidFill>
              </a:rPr>
              <a:t>RFID</a:t>
            </a:r>
            <a:r>
              <a:rPr lang="zh-CN" altLang="en-US" sz="2400" b="1" dirty="0">
                <a:solidFill>
                  <a:srgbClr val="C00000"/>
                </a:solidFill>
              </a:rPr>
              <a:t>的关键技术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）编码标准</a:t>
            </a:r>
            <a:endParaRPr lang="zh-CN" altLang="en-US" sz="24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）数据采集标准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dirty="0"/>
              <a:t> </a:t>
            </a:r>
            <a:r>
              <a:rPr lang="zh-CN" altLang="en-US" sz="2400" b="1" dirty="0"/>
              <a:t>中间件标准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）公共服务体系标准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）信息安全标准</a:t>
            </a:r>
            <a:endParaRPr lang="zh-CN" altLang="en-US" sz="2400" dirty="0"/>
          </a:p>
        </p:txBody>
      </p:sp>
      <p:sp>
        <p:nvSpPr>
          <p:cNvPr id="61444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45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4.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我国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RFID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应用技术标准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）动物识别代码结构标准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）道路运输电子收费系列标准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）铁路机车车辆自动识别标准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）射频读写器通用技术标准</a:t>
            </a:r>
            <a:endParaRPr lang="zh-CN" altLang="en-US" sz="2400" dirty="0"/>
          </a:p>
        </p:txBody>
      </p:sp>
      <p:sp>
        <p:nvSpPr>
          <p:cNvPr id="62467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46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国内建立RFID标准的几点建议</a:t>
            </a:r>
            <a:endParaRPr lang="zh-CN" altLang="zh-CN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zh-CN" sz="2800" dirty="0"/>
              <a:t>（1）成立专门的非政府的RFID监管机构，责处理RFID在中国的发展过程中遇到的所有问题</a:t>
            </a:r>
            <a:endParaRPr lang="zh-CN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/>
              <a:t>（2）制定符合中国企业的RFID相关系列标准。</a:t>
            </a:r>
            <a:endParaRPr lang="zh-CN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/>
              <a:t>（3）建立相应的RFID芯片研究机构，促进RFID的发展和普及。</a:t>
            </a:r>
            <a:endParaRPr lang="zh-CN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/>
              <a:t>（4）选择几家比较大的企业进行RFID试点应用，像美国国防部和沃尔玛一样力推RFID，促进RFID的快速发展。</a:t>
            </a:r>
            <a:endParaRPr lang="zh-CN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/>
              <a:t>（5）加大国家对RFID的产业投入，扶持一批RFID企业，集中资源攻克RFID芯片设计和RFID设备制造难关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68313" y="1120775"/>
            <a:ext cx="8229600" cy="4714875"/>
          </a:xfrm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3.1.1  RFID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标准化组织</a:t>
            </a: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898989"/>
                </a:solidFill>
              </a:rPr>
              <a:t>	</a:t>
            </a:r>
            <a:endParaRPr lang="zh-CN" altLang="en-US" sz="2400" dirty="0"/>
          </a:p>
        </p:txBody>
      </p:sp>
      <p:sp>
        <p:nvSpPr>
          <p:cNvPr id="11268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269" name="图片 10" descr="D:\黄玉兰2012-6-19\教材5-物联网-射频识别（RFID）核心技术详解\第2版\第2版新图\3.7-Snap.bmp"/>
          <p:cNvPicPr/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98538" y="1989138"/>
            <a:ext cx="7993062" cy="4248150"/>
          </a:xfr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zh-CN" altLang="en-US" sz="2000" b="1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</a:rPr>
              <a:t>ISO/IEC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国际标准化组织（</a:t>
            </a:r>
            <a:r>
              <a:rPr lang="en-US" altLang="zh-CN" sz="2000" b="1" dirty="0"/>
              <a:t>ISO</a:t>
            </a:r>
            <a:r>
              <a:rPr lang="zh-CN" altLang="en-US" sz="2000" b="1" dirty="0"/>
              <a:t>）是一个全球性的非政府组织，是国际标准化领域一个十分重要的组织。中国是</a:t>
            </a:r>
            <a:r>
              <a:rPr lang="en-US" altLang="zh-CN" sz="2000" b="1" dirty="0"/>
              <a:t>ISO</a:t>
            </a:r>
            <a:r>
              <a:rPr lang="zh-CN" altLang="en-US" sz="2000" b="1" dirty="0"/>
              <a:t>的正式成员。</a:t>
            </a:r>
            <a:endParaRPr lang="en-US" altLang="zh-CN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国际电工委员会（</a:t>
            </a:r>
            <a:r>
              <a:rPr lang="en-US" altLang="zh-CN" sz="2000" b="1" dirty="0"/>
              <a:t>IEC</a:t>
            </a:r>
            <a:r>
              <a:rPr lang="zh-CN" altLang="en-US" sz="2000" b="1" dirty="0"/>
              <a:t>）是非政府性国际组织和联合国社会经济理事会的甲级咨询机构，成立于</a:t>
            </a:r>
            <a:r>
              <a:rPr lang="en-US" altLang="zh-CN" sz="2000" b="1" dirty="0"/>
              <a:t>1906</a:t>
            </a:r>
            <a:r>
              <a:rPr lang="zh-CN" altLang="en-US" sz="2000" b="1" dirty="0"/>
              <a:t>年，是世界上成立最早的国际标准化机构。中国参加</a:t>
            </a:r>
            <a:r>
              <a:rPr lang="en-US" altLang="zh-CN" sz="2000" b="1" dirty="0"/>
              <a:t>IEC</a:t>
            </a:r>
            <a:r>
              <a:rPr lang="zh-CN" altLang="en-US" sz="2000" b="1" dirty="0"/>
              <a:t>的国家机构是国家技术监督局。</a:t>
            </a:r>
            <a:endParaRPr lang="zh-CN" altLang="en-US" sz="2000" b="1" dirty="0"/>
          </a:p>
        </p:txBody>
      </p:sp>
      <p:sp>
        <p:nvSpPr>
          <p:cNvPr id="12292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</a:rPr>
              <a:t>EPCglobal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898989"/>
                </a:solidFill>
              </a:rPr>
              <a:t>	</a:t>
            </a:r>
            <a:r>
              <a:rPr lang="en-US" altLang="zh-CN" sz="2000" b="1" dirty="0"/>
              <a:t>EPCglobal</a:t>
            </a:r>
            <a:r>
              <a:rPr lang="zh-CN" altLang="en-US" sz="2000" b="1" dirty="0"/>
              <a:t>在全球有上百家成员，得到世界</a:t>
            </a:r>
            <a:r>
              <a:rPr lang="en-US" altLang="zh-CN" sz="2000" b="1" dirty="0"/>
              <a:t>500</a:t>
            </a:r>
            <a:r>
              <a:rPr lang="zh-CN" altLang="en-US" sz="2000" b="1" dirty="0"/>
              <a:t>强企业沃尔玛、强生和宝洁等公司的支持，同时有</a:t>
            </a:r>
            <a:r>
              <a:rPr lang="en-US" altLang="zh-CN" sz="2000" b="1" dirty="0"/>
              <a:t>IBM</a:t>
            </a:r>
            <a:r>
              <a:rPr lang="zh-CN" altLang="en-US" sz="2000" b="1" dirty="0"/>
              <a:t>、微软、飞利浦和</a:t>
            </a:r>
            <a:r>
              <a:rPr lang="en-US" altLang="zh-CN" sz="2000" b="1" dirty="0"/>
              <a:t>Auto-ID Lab</a:t>
            </a:r>
            <a:r>
              <a:rPr lang="zh-CN" altLang="en-US" sz="2000" b="1" dirty="0"/>
              <a:t>等提供技术支持，是</a:t>
            </a:r>
            <a:r>
              <a:rPr lang="zh-CN" altLang="en-US" sz="2000" b="1" dirty="0">
                <a:solidFill>
                  <a:srgbClr val="FF0000"/>
                </a:solidFill>
              </a:rPr>
              <a:t>实力最强的物联网</a:t>
            </a:r>
            <a:r>
              <a:rPr lang="en-US" altLang="zh-CN" sz="2000" b="1" dirty="0">
                <a:solidFill>
                  <a:srgbClr val="FF0000"/>
                </a:solidFill>
              </a:rPr>
              <a:t>RFID</a:t>
            </a:r>
            <a:r>
              <a:rPr lang="zh-CN" altLang="en-US" sz="2000" b="1" dirty="0">
                <a:solidFill>
                  <a:srgbClr val="FF0000"/>
                </a:solidFill>
              </a:rPr>
              <a:t>标准化组织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Electronic Product Code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3316" name="矩形 5"/>
          <p:cNvSpPr/>
          <p:nvPr/>
        </p:nvSpPr>
        <p:spPr>
          <a:xfrm flipV="1">
            <a:off x="0" y="6669088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zh-CN" sz="1600" b="1" dirty="0">
                <a:latin typeface="黑体" panose="02010609060101010101" pitchFamily="49" charset="-122"/>
                <a:sym typeface="黑体" panose="02010609060101010101" pitchFamily="49" charset="-122"/>
              </a:rPr>
              <a:t>物联网信息感知技术（RFID）</a:t>
            </a:r>
            <a:endParaRPr lang="zh-CN" altLang="zh-CN" sz="1600" b="1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UID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泛在识别中心（</a:t>
            </a:r>
            <a:r>
              <a:rPr lang="en-US" altLang="zh-CN" sz="2400" b="1" dirty="0"/>
              <a:t>Ubiquitous ID Center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UID</a:t>
            </a:r>
            <a:r>
              <a:rPr lang="zh-CN" altLang="en-US" sz="2400" b="1" dirty="0"/>
              <a:t>）是日本的射频识别标准组织，主要由日系厂商组成，如</a:t>
            </a:r>
            <a:r>
              <a:rPr lang="en-US" altLang="zh-CN" sz="2400" b="1" dirty="0"/>
              <a:t>NEC</a:t>
            </a:r>
            <a:r>
              <a:rPr lang="zh-CN" altLang="en-US" sz="2400" b="1" dirty="0"/>
              <a:t>、日立、索尼、三菱、夏普、富士通和东芝等。</a:t>
            </a:r>
            <a:endParaRPr lang="en-US" altLang="zh-CN" sz="2400" b="1" dirty="0"/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</a:rPr>
              <a:t>．</a:t>
            </a:r>
            <a:r>
              <a:rPr lang="en-US" altLang="zh-CN" sz="2400" b="1" dirty="0">
                <a:solidFill>
                  <a:srgbClr val="C00000"/>
                </a:solidFill>
              </a:rPr>
              <a:t>AIM Global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</a:rPr>
              <a:t>．</a:t>
            </a:r>
            <a:r>
              <a:rPr lang="en-US" altLang="zh-CN" sz="2400" b="1" dirty="0">
                <a:solidFill>
                  <a:srgbClr val="C00000"/>
                </a:solidFill>
              </a:rPr>
              <a:t>IP-X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14340" name="矩形 5"/>
          <p:cNvSpPr/>
          <p:nvPr/>
        </p:nvSpPr>
        <p:spPr>
          <a:xfrm flipV="1">
            <a:off x="-77787" y="6623050"/>
            <a:ext cx="9144000" cy="2349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直接连接符 7"/>
          <p:cNvSpPr/>
          <p:nvPr/>
        </p:nvSpPr>
        <p:spPr>
          <a:xfrm>
            <a:off x="323850" y="647700"/>
            <a:ext cx="84963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科技宣讲">
  <a:themeElements>
    <a:clrScheme name="科技宣讲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科技宣讲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科技宣讲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6659</Words>
  <Application>WPS 演示</Application>
  <PresentationFormat>全屏显示(4:3)</PresentationFormat>
  <Paragraphs>558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宋体</vt:lpstr>
      <vt:lpstr>Wingdings</vt:lpstr>
      <vt:lpstr>Calibri</vt:lpstr>
      <vt:lpstr>黑体</vt:lpstr>
      <vt:lpstr>华文新魏</vt:lpstr>
      <vt:lpstr>仿宋_GB2312</vt:lpstr>
      <vt:lpstr>Times New Roman</vt:lpstr>
      <vt:lpstr>微软雅黑</vt:lpstr>
      <vt:lpstr>仿宋</vt:lpstr>
      <vt:lpstr>默认设计模板</vt:lpstr>
      <vt:lpstr>科技宣讲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YONG</dc:creator>
  <cp:lastModifiedBy>YONG</cp:lastModifiedBy>
  <cp:revision>8</cp:revision>
  <dcterms:created xsi:type="dcterms:W3CDTF">2013-01-25T01:44:32Z</dcterms:created>
  <dcterms:modified xsi:type="dcterms:W3CDTF">2017-05-04T01:23:06Z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