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40"/>
  </p:notesMasterIdLst>
  <p:handoutMasterIdLst>
    <p:handoutMasterId r:id="rId61"/>
  </p:handoutMasterIdLst>
  <p:sldIdLst>
    <p:sldId id="256" r:id="rId4"/>
    <p:sldId id="790" r:id="rId5"/>
    <p:sldId id="849" r:id="rId6"/>
    <p:sldId id="850" r:id="rId7"/>
    <p:sldId id="851" r:id="rId8"/>
    <p:sldId id="852" r:id="rId9"/>
    <p:sldId id="799" r:id="rId10"/>
    <p:sldId id="791" r:id="rId11"/>
    <p:sldId id="795" r:id="rId12"/>
    <p:sldId id="792" r:id="rId13"/>
    <p:sldId id="796" r:id="rId14"/>
    <p:sldId id="793" r:id="rId15"/>
    <p:sldId id="797" r:id="rId16"/>
    <p:sldId id="794" r:id="rId17"/>
    <p:sldId id="798" r:id="rId18"/>
    <p:sldId id="801" r:id="rId19"/>
    <p:sldId id="802" r:id="rId20"/>
    <p:sldId id="803" r:id="rId21"/>
    <p:sldId id="804" r:id="rId22"/>
    <p:sldId id="805" r:id="rId23"/>
    <p:sldId id="809" r:id="rId24"/>
    <p:sldId id="810" r:id="rId25"/>
    <p:sldId id="806" r:id="rId26"/>
    <p:sldId id="807" r:id="rId27"/>
    <p:sldId id="808" r:id="rId28"/>
    <p:sldId id="811" r:id="rId29"/>
    <p:sldId id="812" r:id="rId30"/>
    <p:sldId id="813" r:id="rId31"/>
    <p:sldId id="814" r:id="rId32"/>
    <p:sldId id="815" r:id="rId33"/>
    <p:sldId id="816" r:id="rId34"/>
    <p:sldId id="817" r:id="rId35"/>
    <p:sldId id="818" r:id="rId36"/>
    <p:sldId id="819" r:id="rId37"/>
    <p:sldId id="820" r:id="rId38"/>
    <p:sldId id="821" r:id="rId39"/>
    <p:sldId id="822" r:id="rId41"/>
    <p:sldId id="824" r:id="rId42"/>
    <p:sldId id="825" r:id="rId43"/>
    <p:sldId id="826" r:id="rId44"/>
    <p:sldId id="827" r:id="rId45"/>
    <p:sldId id="828" r:id="rId46"/>
    <p:sldId id="829" r:id="rId47"/>
    <p:sldId id="830" r:id="rId48"/>
    <p:sldId id="831" r:id="rId49"/>
    <p:sldId id="832" r:id="rId50"/>
    <p:sldId id="833" r:id="rId51"/>
    <p:sldId id="834" r:id="rId52"/>
    <p:sldId id="835" r:id="rId53"/>
    <p:sldId id="837" r:id="rId54"/>
    <p:sldId id="838" r:id="rId55"/>
    <p:sldId id="839" r:id="rId56"/>
    <p:sldId id="840" r:id="rId57"/>
    <p:sldId id="841" r:id="rId58"/>
    <p:sldId id="842" r:id="rId59"/>
    <p:sldId id="843" r:id="rId6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384" y="-64"/>
      </p:cViewPr>
      <p:guideLst>
        <p:guide orient="horz" pos="2168"/>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smtClean="0"/>
              <a:t>单击此处编辑母版文本样式
第二级
第三级
第四级
第五级</a:t>
            </a:r>
            <a:endParaRPr lang="zh-CN" altLang="zh-CN" noProof="0" smtClean="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1"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3"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fld id="{4BDA28DF-BCA4-4F8C-A59D-8FB2C272CC4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r>
              <a:rPr lang="en-US" altLang="zh-CN" dirty="0" smtClean="0"/>
              <a:t>[1]</a:t>
            </a:r>
            <a:r>
              <a:rPr lang="zh-CN" altLang="en-US" dirty="0" smtClean="0"/>
              <a:t>侯春生</a:t>
            </a:r>
            <a:r>
              <a:rPr lang="en-US" altLang="zh-CN" dirty="0" smtClean="0"/>
              <a:t>,</a:t>
            </a:r>
            <a:r>
              <a:rPr lang="zh-CN" altLang="en-US" dirty="0" smtClean="0"/>
              <a:t>夏宁</a:t>
            </a:r>
            <a:r>
              <a:rPr lang="en-US" altLang="zh-CN" dirty="0" smtClean="0"/>
              <a:t>. RFID</a:t>
            </a:r>
            <a:r>
              <a:rPr lang="zh-CN" altLang="en-US" dirty="0" smtClean="0"/>
              <a:t>技术在中国农产品质量安全溯源体系中的应用研究</a:t>
            </a:r>
            <a:r>
              <a:rPr lang="en-US" altLang="zh-CN" dirty="0" smtClean="0"/>
              <a:t>[J]. </a:t>
            </a:r>
            <a:r>
              <a:rPr lang="zh-CN" altLang="en-US" dirty="0" smtClean="0"/>
              <a:t>中国农学通报</a:t>
            </a:r>
            <a:r>
              <a:rPr lang="en-US" altLang="zh-CN" dirty="0" smtClean="0"/>
              <a:t>,2010,03:296-298.</a:t>
            </a:r>
            <a:endParaRPr lang="en-US" altLang="zh-CN" dirty="0" smtClean="0"/>
          </a:p>
          <a:p>
            <a:r>
              <a:rPr lang="en-US" altLang="zh-CN" dirty="0" smtClean="0"/>
              <a:t>[2]</a:t>
            </a:r>
            <a:r>
              <a:rPr lang="zh-CN" altLang="en-US" dirty="0" smtClean="0"/>
              <a:t>赵金燕</a:t>
            </a:r>
            <a:r>
              <a:rPr lang="en-US" altLang="zh-CN" dirty="0" smtClean="0"/>
              <a:t>,</a:t>
            </a:r>
            <a:r>
              <a:rPr lang="zh-CN" altLang="en-US" dirty="0" smtClean="0"/>
              <a:t>陶琳丽</a:t>
            </a:r>
            <a:r>
              <a:rPr lang="en-US" altLang="zh-CN" dirty="0" smtClean="0"/>
              <a:t>,</a:t>
            </a:r>
            <a:r>
              <a:rPr lang="zh-CN" altLang="en-US" dirty="0" smtClean="0"/>
              <a:t>高士争</a:t>
            </a:r>
            <a:r>
              <a:rPr lang="en-US" altLang="zh-CN" dirty="0" smtClean="0"/>
              <a:t>,</a:t>
            </a:r>
            <a:r>
              <a:rPr lang="zh-CN" altLang="en-US" dirty="0" smtClean="0"/>
              <a:t>葛长荣</a:t>
            </a:r>
            <a:r>
              <a:rPr lang="en-US" altLang="zh-CN" dirty="0" smtClean="0"/>
              <a:t>,</a:t>
            </a:r>
            <a:r>
              <a:rPr lang="zh-CN" altLang="en-US" dirty="0" smtClean="0"/>
              <a:t>张曦</a:t>
            </a:r>
            <a:r>
              <a:rPr lang="en-US" altLang="zh-CN" dirty="0" smtClean="0"/>
              <a:t>. </a:t>
            </a:r>
            <a:r>
              <a:rPr lang="zh-CN" altLang="en-US" dirty="0" smtClean="0"/>
              <a:t>基于</a:t>
            </a:r>
            <a:r>
              <a:rPr lang="en-US" altLang="zh-CN" dirty="0" smtClean="0"/>
              <a:t>RFID</a:t>
            </a:r>
            <a:r>
              <a:rPr lang="zh-CN" altLang="en-US" dirty="0" smtClean="0"/>
              <a:t>技术的动物食品安全可溯源系统研究</a:t>
            </a:r>
            <a:r>
              <a:rPr lang="en-US" altLang="zh-CN" dirty="0" smtClean="0"/>
              <a:t>[J]. </a:t>
            </a:r>
            <a:r>
              <a:rPr lang="zh-CN" altLang="en-US" dirty="0" smtClean="0"/>
              <a:t>云南农业大学学报</a:t>
            </a:r>
            <a:r>
              <a:rPr lang="en-US" altLang="zh-CN" dirty="0" smtClean="0"/>
              <a:t>,2008,04:528-531.</a:t>
            </a:r>
            <a:endParaRPr lang="en-US" altLang="zh-CN" dirty="0" smtClean="0"/>
          </a:p>
          <a:p>
            <a:r>
              <a:rPr lang="en-US" altLang="zh-CN" dirty="0" smtClean="0"/>
              <a:t>[3]</a:t>
            </a:r>
            <a:r>
              <a:rPr lang="zh-CN" altLang="en-US" dirty="0" smtClean="0"/>
              <a:t>程雪</a:t>
            </a:r>
            <a:r>
              <a:rPr lang="en-US" altLang="zh-CN" dirty="0" smtClean="0"/>
              <a:t>,</a:t>
            </a:r>
            <a:r>
              <a:rPr lang="zh-CN" altLang="en-US" dirty="0" smtClean="0"/>
              <a:t>周修理</a:t>
            </a:r>
            <a:r>
              <a:rPr lang="en-US" altLang="zh-CN" dirty="0" smtClean="0"/>
              <a:t>,</a:t>
            </a:r>
            <a:r>
              <a:rPr lang="zh-CN" altLang="en-US" dirty="0" smtClean="0"/>
              <a:t>李艳军</a:t>
            </a:r>
            <a:r>
              <a:rPr lang="en-US" altLang="zh-CN" dirty="0" smtClean="0"/>
              <a:t>. </a:t>
            </a:r>
            <a:r>
              <a:rPr lang="zh-CN" altLang="en-US" dirty="0" smtClean="0"/>
              <a:t>射频识别</a:t>
            </a:r>
            <a:r>
              <a:rPr lang="en-US" altLang="zh-CN" dirty="0" smtClean="0"/>
              <a:t>(RFID)</a:t>
            </a:r>
            <a:r>
              <a:rPr lang="zh-CN" altLang="en-US" dirty="0" smtClean="0"/>
              <a:t>技术在动物食品溯源中的应用</a:t>
            </a:r>
            <a:r>
              <a:rPr lang="en-US" altLang="zh-CN" dirty="0" smtClean="0"/>
              <a:t>[J]. </a:t>
            </a:r>
            <a:r>
              <a:rPr lang="zh-CN" altLang="en-US" dirty="0" smtClean="0"/>
              <a:t>东北农业大学学报</a:t>
            </a:r>
            <a:r>
              <a:rPr lang="en-US" altLang="zh-CN" dirty="0" smtClean="0"/>
              <a:t>,2008,10:140-144.</a:t>
            </a:r>
            <a:endParaRPr lang="en-US" altLang="zh-CN" dirty="0" smtClean="0"/>
          </a:p>
          <a:p>
            <a:r>
              <a:rPr lang="en-US" altLang="zh-CN" dirty="0" smtClean="0"/>
              <a:t>[4]</a:t>
            </a:r>
            <a:r>
              <a:rPr lang="zh-CN" altLang="en-US" dirty="0" smtClean="0"/>
              <a:t>蔡文青</a:t>
            </a:r>
            <a:r>
              <a:rPr lang="en-US" altLang="zh-CN" dirty="0" smtClean="0"/>
              <a:t>,</a:t>
            </a:r>
            <a:r>
              <a:rPr lang="zh-CN" altLang="en-US" dirty="0" smtClean="0"/>
              <a:t>梁斌</a:t>
            </a:r>
            <a:r>
              <a:rPr lang="en-US" altLang="zh-CN" dirty="0" smtClean="0"/>
              <a:t>. </a:t>
            </a:r>
            <a:r>
              <a:rPr lang="zh-CN" altLang="en-US" dirty="0" smtClean="0"/>
              <a:t>基于</a:t>
            </a:r>
            <a:r>
              <a:rPr lang="en-US" altLang="zh-CN" dirty="0" smtClean="0"/>
              <a:t>RFID</a:t>
            </a:r>
            <a:r>
              <a:rPr lang="zh-CN" altLang="en-US" dirty="0" smtClean="0"/>
              <a:t>技术的原料奶安全溯源管理的研究及实现</a:t>
            </a:r>
            <a:r>
              <a:rPr lang="en-US" altLang="zh-CN" dirty="0" smtClean="0"/>
              <a:t>[J]. </a:t>
            </a:r>
            <a:r>
              <a:rPr lang="zh-CN" altLang="en-US" dirty="0" smtClean="0"/>
              <a:t>湖北农业科学</a:t>
            </a:r>
            <a:r>
              <a:rPr lang="en-US" altLang="zh-CN" dirty="0" smtClean="0"/>
              <a:t>,2011,07:1473-1475+1487.</a:t>
            </a:r>
            <a:endParaRPr lang="en-US" altLang="zh-CN" dirty="0" smtClean="0"/>
          </a:p>
          <a:p>
            <a:r>
              <a:rPr lang="en-US" altLang="zh-CN" dirty="0" smtClean="0"/>
              <a:t>[5]</a:t>
            </a:r>
            <a:r>
              <a:rPr lang="zh-CN" altLang="en-US" dirty="0" smtClean="0"/>
              <a:t>庞超</a:t>
            </a:r>
            <a:r>
              <a:rPr lang="en-US" altLang="zh-CN" dirty="0" smtClean="0"/>
              <a:t>,</a:t>
            </a:r>
            <a:r>
              <a:rPr lang="zh-CN" altLang="en-US" dirty="0" smtClean="0"/>
              <a:t>何东健</a:t>
            </a:r>
            <a:r>
              <a:rPr lang="en-US" altLang="zh-CN" dirty="0" smtClean="0"/>
              <a:t>,</a:t>
            </a:r>
            <a:r>
              <a:rPr lang="zh-CN" altLang="en-US" dirty="0" smtClean="0"/>
              <a:t>李长悦</a:t>
            </a:r>
            <a:r>
              <a:rPr lang="en-US" altLang="zh-CN" dirty="0" smtClean="0"/>
              <a:t>,</a:t>
            </a:r>
            <a:r>
              <a:rPr lang="zh-CN" altLang="en-US" dirty="0" smtClean="0"/>
              <a:t>黄超</a:t>
            </a:r>
            <a:r>
              <a:rPr lang="en-US" altLang="zh-CN" dirty="0" smtClean="0"/>
              <a:t>,</a:t>
            </a:r>
            <a:r>
              <a:rPr lang="zh-CN" altLang="en-US" dirty="0" smtClean="0"/>
              <a:t>郑李鹏</a:t>
            </a:r>
            <a:r>
              <a:rPr lang="en-US" altLang="zh-CN" dirty="0" smtClean="0"/>
              <a:t>. </a:t>
            </a:r>
            <a:r>
              <a:rPr lang="zh-CN" altLang="en-US" dirty="0" smtClean="0"/>
              <a:t>基于</a:t>
            </a:r>
            <a:r>
              <a:rPr lang="en-US" altLang="zh-CN" dirty="0" smtClean="0"/>
              <a:t>RFID</a:t>
            </a:r>
            <a:r>
              <a:rPr lang="zh-CN" altLang="en-US" dirty="0" smtClean="0"/>
              <a:t>与</a:t>
            </a:r>
            <a:r>
              <a:rPr lang="en-US" altLang="zh-CN" dirty="0" smtClean="0"/>
              <a:t>WSN</a:t>
            </a:r>
            <a:r>
              <a:rPr lang="zh-CN" altLang="en-US" dirty="0" smtClean="0"/>
              <a:t>的奶牛养殖溯源信息采集与传输方法</a:t>
            </a:r>
            <a:r>
              <a:rPr lang="en-US" altLang="zh-CN" dirty="0" smtClean="0"/>
              <a:t>[J]. </a:t>
            </a:r>
            <a:r>
              <a:rPr lang="zh-CN" altLang="en-US" dirty="0" smtClean="0"/>
              <a:t>农业工程学报</a:t>
            </a:r>
            <a:r>
              <a:rPr lang="en-US" altLang="zh-CN" dirty="0" smtClean="0"/>
              <a:t>,2011,09:147-152.</a:t>
            </a:r>
            <a:endParaRPr lang="en-US" altLang="zh-CN" dirty="0" smtClean="0"/>
          </a:p>
          <a:p>
            <a:r>
              <a:rPr lang="en-US" altLang="zh-CN" dirty="0" smtClean="0"/>
              <a:t>[6]</a:t>
            </a:r>
            <a:r>
              <a:rPr lang="zh-CN" altLang="en-US" dirty="0" smtClean="0"/>
              <a:t>郑大宇</a:t>
            </a:r>
            <a:r>
              <a:rPr lang="en-US" altLang="zh-CN" dirty="0" smtClean="0"/>
              <a:t>,</a:t>
            </a:r>
            <a:r>
              <a:rPr lang="zh-CN" altLang="en-US" dirty="0" smtClean="0"/>
              <a:t>魏庆葆</a:t>
            </a:r>
            <a:r>
              <a:rPr lang="en-US" altLang="zh-CN" dirty="0" smtClean="0"/>
              <a:t>,</a:t>
            </a:r>
            <a:r>
              <a:rPr lang="zh-CN" altLang="en-US" dirty="0" smtClean="0"/>
              <a:t>冯建元</a:t>
            </a:r>
            <a:r>
              <a:rPr lang="en-US" altLang="zh-CN" dirty="0" smtClean="0"/>
              <a:t>. </a:t>
            </a:r>
            <a:r>
              <a:rPr lang="zh-CN" altLang="en-US" dirty="0" smtClean="0"/>
              <a:t>基于</a:t>
            </a:r>
            <a:r>
              <a:rPr lang="en-US" altLang="zh-CN" dirty="0" smtClean="0"/>
              <a:t>RFID</a:t>
            </a:r>
            <a:r>
              <a:rPr lang="zh-CN" altLang="en-US" dirty="0" smtClean="0"/>
              <a:t>农产品包装追踪与溯源安全机制实施方法</a:t>
            </a:r>
            <a:r>
              <a:rPr lang="en-US" altLang="zh-CN" dirty="0" smtClean="0"/>
              <a:t>[J]. </a:t>
            </a:r>
            <a:r>
              <a:rPr lang="zh-CN" altLang="en-US" dirty="0" smtClean="0"/>
              <a:t>包装工程</a:t>
            </a:r>
            <a:r>
              <a:rPr lang="en-US" altLang="zh-CN" dirty="0" smtClean="0"/>
              <a:t>,2006,05:153-154+158.</a:t>
            </a:r>
            <a:endParaRPr lang="en-US" altLang="zh-CN" dirty="0" smtClean="0"/>
          </a:p>
          <a:p>
            <a:r>
              <a:rPr lang="en-US" altLang="zh-CN" dirty="0" smtClean="0"/>
              <a:t>[7]</a:t>
            </a:r>
            <a:r>
              <a:rPr lang="zh-CN" altLang="en-US" dirty="0" smtClean="0"/>
              <a:t>赵秋艳</a:t>
            </a:r>
            <a:r>
              <a:rPr lang="en-US" altLang="zh-CN" dirty="0" smtClean="0"/>
              <a:t>,</a:t>
            </a:r>
            <a:r>
              <a:rPr lang="zh-CN" altLang="en-US" dirty="0" smtClean="0"/>
              <a:t>汪洋</a:t>
            </a:r>
            <a:r>
              <a:rPr lang="en-US" altLang="zh-CN" dirty="0" smtClean="0"/>
              <a:t>,</a:t>
            </a:r>
            <a:r>
              <a:rPr lang="zh-CN" altLang="en-US" dirty="0" smtClean="0"/>
              <a:t>乔明武</a:t>
            </a:r>
            <a:r>
              <a:rPr lang="en-US" altLang="zh-CN" dirty="0" smtClean="0"/>
              <a:t>,</a:t>
            </a:r>
            <a:r>
              <a:rPr lang="zh-CN" altLang="en-US" dirty="0" smtClean="0"/>
              <a:t>宋莲军</a:t>
            </a:r>
            <a:r>
              <a:rPr lang="en-US" altLang="zh-CN" dirty="0" smtClean="0"/>
              <a:t>. </a:t>
            </a:r>
            <a:r>
              <a:rPr lang="zh-CN" altLang="en-US" dirty="0" smtClean="0"/>
              <a:t>有机</a:t>
            </a:r>
            <a:r>
              <a:rPr lang="en-US" altLang="zh-CN" dirty="0" smtClean="0"/>
              <a:t>RFID</a:t>
            </a:r>
            <a:r>
              <a:rPr lang="zh-CN" altLang="en-US" dirty="0" smtClean="0"/>
              <a:t>标签在动物食品溯源中的应用前景</a:t>
            </a:r>
            <a:r>
              <a:rPr lang="en-US" altLang="zh-CN" dirty="0" smtClean="0"/>
              <a:t>[J]. </a:t>
            </a:r>
            <a:r>
              <a:rPr lang="zh-CN" altLang="en-US" dirty="0" smtClean="0"/>
              <a:t>农业工程学报</a:t>
            </a:r>
            <a:r>
              <a:rPr lang="en-US" altLang="zh-CN" dirty="0" smtClean="0"/>
              <a:t>,2012,08:154-158.</a:t>
            </a:r>
            <a:endParaRPr lang="en-US" altLang="zh-CN" dirty="0" smtClean="0"/>
          </a:p>
          <a:p>
            <a:r>
              <a:rPr lang="en-US" altLang="zh-CN" dirty="0" smtClean="0"/>
              <a:t>[8]</a:t>
            </a:r>
            <a:r>
              <a:rPr lang="zh-CN" altLang="en-US" dirty="0" smtClean="0"/>
              <a:t>张欣露</a:t>
            </a:r>
            <a:r>
              <a:rPr lang="en-US" altLang="zh-CN" dirty="0" smtClean="0"/>
              <a:t>,</a:t>
            </a:r>
            <a:r>
              <a:rPr lang="zh-CN" altLang="en-US" dirty="0" smtClean="0"/>
              <a:t>王成</a:t>
            </a:r>
            <a:r>
              <a:rPr lang="en-US" altLang="zh-CN" dirty="0" smtClean="0"/>
              <a:t>,</a:t>
            </a:r>
            <a:r>
              <a:rPr lang="zh-CN" altLang="en-US" dirty="0" smtClean="0"/>
              <a:t>吴勇</a:t>
            </a:r>
            <a:r>
              <a:rPr lang="en-US" altLang="zh-CN" dirty="0" smtClean="0"/>
              <a:t>,</a:t>
            </a:r>
            <a:r>
              <a:rPr lang="zh-CN" altLang="en-US" dirty="0" smtClean="0"/>
              <a:t>乔晓军</a:t>
            </a:r>
            <a:r>
              <a:rPr lang="en-US" altLang="zh-CN" dirty="0" smtClean="0"/>
              <a:t>,</a:t>
            </a:r>
            <a:r>
              <a:rPr lang="zh-CN" altLang="en-US" dirty="0" smtClean="0"/>
              <a:t>侯瑞锋</a:t>
            </a:r>
            <a:r>
              <a:rPr lang="en-US" altLang="zh-CN" dirty="0" smtClean="0"/>
              <a:t>,</a:t>
            </a:r>
            <a:r>
              <a:rPr lang="zh-CN" altLang="en-US" dirty="0" smtClean="0"/>
              <a:t>王开义</a:t>
            </a:r>
            <a:r>
              <a:rPr lang="en-US" altLang="zh-CN" dirty="0" smtClean="0"/>
              <a:t>. </a:t>
            </a:r>
            <a:r>
              <a:rPr lang="zh-CN" altLang="en-US" dirty="0" smtClean="0"/>
              <a:t>集成传感器电子标签在农产品溯源体系中的应用</a:t>
            </a:r>
            <a:r>
              <a:rPr lang="en-US" altLang="zh-CN" dirty="0" smtClean="0"/>
              <a:t>[J]. </a:t>
            </a:r>
            <a:r>
              <a:rPr lang="zh-CN" altLang="en-US" dirty="0" smtClean="0"/>
              <a:t>农业机械学报</a:t>
            </a:r>
            <a:r>
              <a:rPr lang="en-US" altLang="zh-CN" dirty="0" smtClean="0"/>
              <a:t>,2009,S1:129-133.</a:t>
            </a:r>
            <a:endParaRPr lang="en-US" altLang="zh-CN" dirty="0" smtClean="0"/>
          </a:p>
          <a:p>
            <a:r>
              <a:rPr lang="en-US" altLang="zh-CN" dirty="0" smtClean="0"/>
              <a:t>[9]</a:t>
            </a:r>
            <a:r>
              <a:rPr lang="zh-CN" altLang="en-US" dirty="0" smtClean="0"/>
              <a:t>陈琴刚</a:t>
            </a:r>
            <a:r>
              <a:rPr lang="en-US" altLang="zh-CN" dirty="0" smtClean="0"/>
              <a:t>,</a:t>
            </a:r>
            <a:r>
              <a:rPr lang="zh-CN" altLang="en-US" dirty="0" smtClean="0"/>
              <a:t>马本学</a:t>
            </a:r>
            <a:r>
              <a:rPr lang="en-US" altLang="zh-CN" dirty="0" smtClean="0"/>
              <a:t>,</a:t>
            </a:r>
            <a:r>
              <a:rPr lang="zh-CN" altLang="en-US" dirty="0" smtClean="0"/>
              <a:t>李锋霞</a:t>
            </a:r>
            <a:r>
              <a:rPr lang="en-US" altLang="zh-CN" dirty="0" smtClean="0"/>
              <a:t>,</a:t>
            </a:r>
            <a:r>
              <a:rPr lang="zh-CN" altLang="en-US" dirty="0" smtClean="0"/>
              <a:t>陈卫东</a:t>
            </a:r>
            <a:r>
              <a:rPr lang="en-US" altLang="zh-CN" dirty="0" smtClean="0"/>
              <a:t>,</a:t>
            </a:r>
            <a:r>
              <a:rPr lang="zh-CN" altLang="en-US" dirty="0" smtClean="0"/>
              <a:t>杨建春</a:t>
            </a:r>
            <a:r>
              <a:rPr lang="en-US" altLang="zh-CN" dirty="0" smtClean="0"/>
              <a:t>. </a:t>
            </a:r>
            <a:r>
              <a:rPr lang="zh-CN" altLang="en-US" dirty="0" smtClean="0"/>
              <a:t>基于</a:t>
            </a:r>
            <a:r>
              <a:rPr lang="en-US" altLang="zh-CN" dirty="0" smtClean="0"/>
              <a:t>RFID</a:t>
            </a:r>
            <a:r>
              <a:rPr lang="zh-CN" altLang="en-US" dirty="0" smtClean="0"/>
              <a:t>农畜产品质量安全溯源系统研究进展</a:t>
            </a:r>
            <a:r>
              <a:rPr lang="en-US" altLang="zh-CN" dirty="0" smtClean="0"/>
              <a:t>[J]. </a:t>
            </a:r>
            <a:r>
              <a:rPr lang="zh-CN" altLang="en-US" dirty="0" smtClean="0"/>
              <a:t>农机化研究</a:t>
            </a:r>
            <a:r>
              <a:rPr lang="en-US" altLang="zh-CN" dirty="0" smtClean="0"/>
              <a:t>,2013,08:224-227.</a:t>
            </a:r>
            <a:endParaRPr lang="en-US" altLang="zh-CN" dirty="0" smtClean="0"/>
          </a:p>
          <a:p>
            <a:r>
              <a:rPr lang="en-US" altLang="zh-CN" dirty="0" smtClean="0"/>
              <a:t>[10]</a:t>
            </a:r>
            <a:r>
              <a:rPr lang="zh-CN" altLang="en-US" dirty="0" smtClean="0"/>
              <a:t>杨彦</a:t>
            </a:r>
            <a:r>
              <a:rPr lang="en-US" altLang="zh-CN" dirty="0" smtClean="0"/>
              <a:t>. </a:t>
            </a:r>
            <a:r>
              <a:rPr lang="zh-CN" altLang="en-US" dirty="0" smtClean="0"/>
              <a:t>基于</a:t>
            </a:r>
            <a:r>
              <a:rPr lang="en-US" altLang="zh-CN" dirty="0" smtClean="0"/>
              <a:t>RFID</a:t>
            </a:r>
            <a:r>
              <a:rPr lang="zh-CN" altLang="en-US" dirty="0" smtClean="0"/>
              <a:t>和二维码技术的农产品溯源商务平台建设的探讨</a:t>
            </a:r>
            <a:r>
              <a:rPr lang="en-US" altLang="zh-CN" dirty="0" smtClean="0"/>
              <a:t>[J]. </a:t>
            </a:r>
            <a:r>
              <a:rPr lang="zh-CN" altLang="en-US" dirty="0" smtClean="0"/>
              <a:t>浙江农业科学</a:t>
            </a:r>
            <a:r>
              <a:rPr lang="en-US" altLang="zh-CN" dirty="0" smtClean="0"/>
              <a:t>,2013,09:1218-1222.</a:t>
            </a:r>
            <a:endParaRPr lang="zh-CN" altLang="en-US" dirty="0"/>
          </a:p>
        </p:txBody>
      </p:sp>
      <p:sp>
        <p:nvSpPr>
          <p:cNvPr id="4" name="灯片编号占位符 3"/>
          <p:cNvSpPr>
            <a:spLocks noGrp="1"/>
          </p:cNvSpPr>
          <p:nvPr>
            <p:ph type="sldNum" sz="quarter" idx="10"/>
          </p:nvPr>
        </p:nvSpPr>
        <p:spPr/>
        <p:txBody>
          <a:bodyPr/>
          <a:lstStyle/>
          <a:p>
            <a:pPr>
              <a:defRPr/>
            </a:pPr>
            <a:fld id="{4BDA28DF-BCA4-4F8C-A59D-8FB2C272CC4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298169-AB93-4F57-8969-B91B0EAF8DA7}" type="slidenum">
              <a:rPr lang="zh-CN" altLang="en-US"/>
            </a:fld>
            <a:endParaRPr lang="en-US" altLang="zh-CN"/>
          </a:p>
        </p:txBody>
      </p:sp>
      <p:sp>
        <p:nvSpPr>
          <p:cNvPr id="117762" name="Rectangle 2"/>
          <p:cNvSpPr>
            <a:spLocks noRot="1" noChangeArrowheads="1" noTextEdit="1"/>
          </p:cNvSpPr>
          <p:nvPr>
            <p:ph type="sldImg"/>
          </p:nvPr>
        </p:nvSpPr>
        <p:spPr>
          <a:xfrm>
            <a:off x="1141413" y="754063"/>
            <a:ext cx="4391025" cy="3294062"/>
          </a:xfrm>
        </p:spPr>
      </p:sp>
      <p:sp>
        <p:nvSpPr>
          <p:cNvPr id="117763" name="Rectangle 3"/>
          <p:cNvSpPr>
            <a:spLocks noGrp="1" noChangeArrowheads="1"/>
          </p:cNvSpPr>
          <p:nvPr>
            <p:ph type="body" idx="1"/>
          </p:nvPr>
        </p:nvSpPr>
        <p:spPr>
          <a:xfrm>
            <a:off x="914400" y="4343400"/>
            <a:ext cx="5029200" cy="4114800"/>
          </a:xfrm>
        </p:spPr>
        <p:txBody>
          <a:bodyPr/>
          <a:lstStyle/>
          <a:p>
            <a:r>
              <a:rPr lang="zh-CN" altLang="en-US"/>
              <a:t>换成国内照片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7EB63B-D0D5-49F7-9F8E-BA30F0126183}" type="slidenum">
              <a:rPr lang="zh-CN" altLang="en-US"/>
            </a:fld>
            <a:endParaRPr lang="en-US" altLang="zh-CN"/>
          </a:p>
        </p:txBody>
      </p:sp>
      <p:sp>
        <p:nvSpPr>
          <p:cNvPr id="119810" name="Rectangle 2"/>
          <p:cNvSpPr>
            <a:spLocks noRot="1" noChangeArrowheads="1" noTextEdit="1"/>
          </p:cNvSpPr>
          <p:nvPr>
            <p:ph type="sldImg"/>
          </p:nvPr>
        </p:nvSpPr>
        <p:spPr>
          <a:xfrm>
            <a:off x="1141413" y="754063"/>
            <a:ext cx="4391025" cy="3294062"/>
          </a:xfrm>
        </p:spPr>
      </p:sp>
      <p:sp>
        <p:nvSpPr>
          <p:cNvPr id="11981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256FE6-39D9-48FB-B966-5F874CC8FC2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FA4252-7E1D-4510-8100-C20B1B9D98C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0DA37BF-2545-4622-9594-1FDC65974CDE}"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descr="5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5" name="Rectangle 5"/>
          <p:cNvSpPr>
            <a:spLocks noGrp="1" noChangeArrowheads="1"/>
          </p:cNvSpPr>
          <p:nvPr>
            <p:ph type="dt" sz="half" idx="10"/>
          </p:nvPr>
        </p:nvSpPr>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p:txBody>
          <a:bodyPr/>
          <a:lstStyle>
            <a:lvl1pPr>
              <a:defRPr b="0"/>
            </a:lvl1pPr>
          </a:lstStyle>
          <a:p>
            <a:pPr>
              <a:defRPr/>
            </a:pPr>
            <a:fld id="{9280099F-967F-4DB4-B081-2749A0084DC4}" type="slidenum">
              <a:rPr lang="zh-CN" altLang="zh-CN"/>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404AA22-3501-43D3-AFBA-93E3887BAD81}"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BB5C60-33F9-431F-A75A-40061A805A05}"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127D6CDF-2B47-4556-8D8A-D1928F3A0865}"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2A42E79-0F81-4D47-85AD-A1F7DE379187}"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32EE9C8D-8C82-4795-9FA5-9021F411D721}"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B1EE2222-ABC4-413C-B8B0-97FA0F905C97}"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6B4158E9-C445-45F8-8836-36A12A0DAFCB}"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384E537-8B99-4D11-B3CA-826E060983E6}"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BDE3112-43C7-4FCC-B067-1AD3086F6249}"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359AFDC-FED2-416B-A8CD-9B23F968DF89}"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FC1CBF5-E71B-41BD-A977-9C492D37B2FE}"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84819B4-AEEF-46F4-B16B-B41B37D3637D}" type="slidenum">
              <a:rPr lang="zh-CN" altLang="en-US"/>
            </a:fld>
            <a:r>
              <a:rPr lang="zh-CN" altLang="en-US" dirty="0"/>
              <a:t> </a:t>
            </a:r>
            <a:r>
              <a:rPr lang="en-US" altLang="zh-CN" b="0" dirty="0" smtClean="0"/>
              <a:t>/ 56</a:t>
            </a:r>
            <a:endParaRPr lang="zh-CN" altLang="en-US" b="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8591675-87B8-40E4-9B0F-DC0C6782D845}"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41B8D08-140A-40B5-926D-4A325C635E33}"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5FAC880-80DA-4260-A708-B3C6524D84F8}"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6D6B2D4-6899-48BD-B41A-5DD2C38AC897}"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AE421A7-66F3-47DB-802F-2BE29FB23E58}"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4ECA0E5-1C5A-4D1B-85AE-2D8BE644F087}"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C3CA7C-F7A1-4CC0-B23F-23E7CB0D774C}"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E5ACABEC-21DA-4F93-82D2-86F04D3D192D}"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457200" y="1412875"/>
            <a:ext cx="82296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zh-CN"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a:lvl1pPr>
          </a:lstStyle>
          <a:p>
            <a:pPr>
              <a:defRPr/>
            </a:pPr>
            <a:fld id="{F086D24A-7C5B-4B7C-8FE4-FFBB956E1C93}" type="slidenum">
              <a:rPr lang="zh-CN" altLang="en-US"/>
            </a:fld>
            <a:r>
              <a:rPr lang="zh-CN" altLang="en-US" dirty="0"/>
              <a:t> </a:t>
            </a:r>
            <a:r>
              <a:rPr lang="en-US" altLang="zh-CN" b="0" dirty="0" smtClean="0"/>
              <a:t>/ 56</a:t>
            </a:r>
            <a:endParaRPr lang="zh-CN" alt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5.jpeg"/><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0.jpe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0" Type="http://schemas.openxmlformats.org/officeDocument/2006/relationships/notesSlide" Target="../notesSlides/notesSlide2.xml"/><Relationship Id="rId1" Type="http://schemas.openxmlformats.org/officeDocument/2006/relationships/image" Target="../media/image23.jpe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file:///E:\&#23556;&#39057;&#23457;&#31295;\&#24212;&#29992;\--&#20132;&#36890;&#39046;&#22495;\&#30005;&#23376;&#36710;&#29260;&#23556;&#39057;&#35782;&#21035;&#31995;&#32479;.files\car.gif" TargetMode="Externa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3.xml"/><Relationship Id="rId2" Type="http://schemas.openxmlformats.org/officeDocument/2006/relationships/image" Target="../media/image37.e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85825" y="3025775"/>
            <a:ext cx="7772400" cy="1628775"/>
          </a:xfrm>
        </p:spPr>
        <p:txBody>
          <a:bodyPr/>
          <a:lstStyle/>
          <a:p>
            <a:pPr eaLnBrk="1" hangingPunct="1"/>
            <a:r>
              <a:rPr lang="zh-CN" altLang="en-US" dirty="0" smtClean="0"/>
              <a:t>《物联网信息感知技术》</a:t>
            </a:r>
            <a:br>
              <a:rPr lang="zh-CN" altLang="en-US" dirty="0" smtClean="0"/>
            </a:br>
            <a:r>
              <a:rPr lang="en-US" altLang="zh-CN" dirty="0" smtClean="0">
                <a:solidFill>
                  <a:srgbClr val="FF0000"/>
                </a:solidFill>
              </a:rPr>
              <a:t>RFID</a:t>
            </a:r>
            <a:r>
              <a:rPr lang="zh-CN" altLang="en-US" dirty="0" smtClean="0">
                <a:solidFill>
                  <a:srgbClr val="FF0000"/>
                </a:solidFill>
              </a:rPr>
              <a:t>的真实应用场景</a:t>
            </a:r>
            <a:endParaRPr lang="zh-CN" altLang="en-US" dirty="0" smtClean="0">
              <a:solidFill>
                <a:srgbClr val="FF0000"/>
              </a:solidFill>
            </a:endParaRPr>
          </a:p>
        </p:txBody>
      </p:sp>
      <p:sp>
        <p:nvSpPr>
          <p:cNvPr id="4099" name="Rectangle 3"/>
          <p:cNvSpPr>
            <a:spLocks noGrp="1" noChangeArrowheads="1"/>
          </p:cNvSpPr>
          <p:nvPr>
            <p:ph type="subTitle" idx="1"/>
          </p:nvPr>
        </p:nvSpPr>
        <p:spPr/>
        <p:txBody>
          <a:bodyPr/>
          <a:lstStyle/>
          <a:p>
            <a:pPr algn="r" eaLnBrk="1" hangingPunct="1">
              <a:lnSpc>
                <a:spcPct val="80000"/>
              </a:lnSpc>
            </a:pPr>
            <a:r>
              <a:rPr lang="zh-CN" altLang="en-US" dirty="0" smtClean="0"/>
              <a:t>周永</a:t>
            </a:r>
            <a:endParaRPr lang="zh-CN" altLang="en-US" dirty="0" smtClean="0"/>
          </a:p>
          <a:p>
            <a:pPr algn="r" eaLnBrk="1" hangingPunct="1">
              <a:lnSpc>
                <a:spcPct val="80000"/>
              </a:lnSpc>
            </a:pPr>
            <a:r>
              <a:rPr lang="zh-CN" altLang="en-US" dirty="0" smtClean="0"/>
              <a:t>201</a:t>
            </a:r>
            <a:r>
              <a:rPr lang="en-US" altLang="zh-CN" dirty="0" smtClean="0"/>
              <a:t>7</a:t>
            </a:r>
            <a:r>
              <a:rPr lang="zh-CN" altLang="en-US" dirty="0" smtClean="0"/>
              <a:t>-</a:t>
            </a:r>
            <a:r>
              <a:rPr lang="en-US" dirty="0" smtClean="0"/>
              <a:t>05</a:t>
            </a:r>
            <a:r>
              <a:rPr lang="zh-CN" altLang="en-US" dirty="0" smtClean="0"/>
              <a:t>-</a:t>
            </a:r>
            <a:r>
              <a:rPr lang="en-US" altLang="zh-CN" dirty="0" smtClean="0"/>
              <a:t>08</a:t>
            </a:r>
            <a:endParaRPr lang="en-US" altLang="zh-CN" dirty="0" smtClean="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25" y="-46038"/>
            <a:ext cx="3206750" cy="3079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常用应用类别</a:t>
            </a:r>
            <a:r>
              <a:rPr lang="en-US" altLang="zh-CN" dirty="0" smtClean="0">
                <a:solidFill>
                  <a:srgbClr val="FF0000"/>
                </a:solidFill>
              </a:rPr>
              <a:t>(2)</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应用类别：记录存储</a:t>
            </a:r>
            <a:endParaRPr lang="en-US" altLang="zh-CN" dirty="0" smtClean="0"/>
          </a:p>
          <a:p>
            <a:r>
              <a:rPr lang="zh-CN" altLang="en-US" dirty="0" smtClean="0"/>
              <a:t>具体应用：</a:t>
            </a:r>
            <a:endParaRPr lang="zh-CN" altLang="en-US" dirty="0" smtClean="0"/>
          </a:p>
          <a:p>
            <a:pPr lvl="1"/>
            <a:r>
              <a:rPr lang="zh-CN" altLang="en-US" dirty="0" smtClean="0"/>
              <a:t>小额支付（高速公路收费系统、交通卡、就餐卡等。卡中存储充值信息。读写器具有记录功能或通过适时联网的方式记录在数据库中）。读写器向联网趋势发展。</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记录存储</a:t>
            </a:r>
            <a:endParaRPr lang="zh-CN" altLang="en-US" dirty="0"/>
          </a:p>
        </p:txBody>
      </p:sp>
      <p:sp>
        <p:nvSpPr>
          <p:cNvPr id="3" name="内容占位符 2"/>
          <p:cNvSpPr>
            <a:spLocks noGrp="1"/>
          </p:cNvSpPr>
          <p:nvPr>
            <p:ph idx="1"/>
          </p:nvPr>
        </p:nvSpPr>
        <p:spPr/>
        <p:txBody>
          <a:bodyPr/>
          <a:lstStyle/>
          <a:p>
            <a:r>
              <a:rPr lang="zh-CN" altLang="en-US" dirty="0" smtClean="0"/>
              <a:t>读写器有空间存储数据</a:t>
            </a:r>
            <a:endParaRPr lang="zh-CN" altLang="en-US" dirty="0" smtClean="0"/>
          </a:p>
          <a:p>
            <a:r>
              <a:rPr lang="zh-CN" altLang="en-US" dirty="0" smtClean="0"/>
              <a:t>读写器和标签之间主要是读写操作</a:t>
            </a:r>
            <a:endParaRPr lang="zh-CN" altLang="en-US" dirty="0" smtClean="0"/>
          </a:p>
          <a:p>
            <a:r>
              <a:rPr lang="zh-CN" altLang="en-US" dirty="0" smtClean="0"/>
              <a:t>读写器向联网趋势发展</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常用应用类别</a:t>
            </a:r>
            <a:r>
              <a:rPr lang="en-US" altLang="zh-CN" dirty="0" smtClean="0">
                <a:solidFill>
                  <a:srgbClr val="FF0000"/>
                </a:solidFill>
              </a:rPr>
              <a:t>(3)</a:t>
            </a:r>
            <a:endParaRPr lang="zh-CN" altLang="en-US" dirty="0">
              <a:solidFill>
                <a:srgbClr val="FF0000"/>
              </a:solidFill>
            </a:endParaRPr>
          </a:p>
        </p:txBody>
      </p:sp>
      <p:sp>
        <p:nvSpPr>
          <p:cNvPr id="3" name="内容占位符 2"/>
          <p:cNvSpPr>
            <a:spLocks noGrp="1"/>
          </p:cNvSpPr>
          <p:nvPr>
            <p:ph idx="1"/>
          </p:nvPr>
        </p:nvSpPr>
        <p:spPr>
          <a:xfrm>
            <a:off x="457199" y="1412875"/>
            <a:ext cx="8594333" cy="4714875"/>
          </a:xfrm>
        </p:spPr>
        <p:txBody>
          <a:bodyPr/>
          <a:lstStyle/>
          <a:p>
            <a:r>
              <a:rPr lang="zh-CN" altLang="en-US" dirty="0" smtClean="0"/>
              <a:t>应用类别：传感</a:t>
            </a:r>
            <a:endParaRPr lang="en-US" altLang="zh-CN" dirty="0" smtClean="0"/>
          </a:p>
          <a:p>
            <a:r>
              <a:rPr lang="zh-CN" altLang="en-US" dirty="0" smtClean="0"/>
              <a:t>具体应用：</a:t>
            </a:r>
            <a:endParaRPr lang="zh-CN" altLang="en-US" dirty="0" smtClean="0"/>
          </a:p>
          <a:p>
            <a:pPr lvl="1"/>
            <a:r>
              <a:rPr lang="zh-CN" altLang="en-US" dirty="0" smtClean="0"/>
              <a:t>生产作业流程控制（对零部件的快速识别，做到零部件流向管理以及加工等信息的查询）</a:t>
            </a:r>
            <a:endParaRPr lang="zh-CN" altLang="en-US" dirty="0" smtClean="0"/>
          </a:p>
          <a:p>
            <a:pPr lvl="1"/>
            <a:r>
              <a:rPr lang="zh-CN" altLang="en-US" dirty="0" smtClean="0"/>
              <a:t>通信（读写器移动终端的捆绑可以方便购物、阅读广告、创建小额支付平台、快速查询物品来源，如需要调用通信功能，需制定相应的</a:t>
            </a:r>
            <a:r>
              <a:rPr lang="en-US" altLang="zh-CN" dirty="0" smtClean="0"/>
              <a:t>API</a:t>
            </a:r>
            <a:r>
              <a:rPr lang="zh-CN" altLang="en-US" dirty="0" smtClean="0"/>
              <a:t>）</a:t>
            </a:r>
            <a:endParaRPr lang="zh-CN" altLang="en-US" dirty="0" smtClean="0"/>
          </a:p>
          <a:p>
            <a:pPr lvl="1"/>
            <a:r>
              <a:rPr lang="zh-CN" altLang="en-US" dirty="0" smtClean="0"/>
              <a:t>胎压指示（对汽车轮胎胎压进行适时检测，并向汽车管理系统传送信息）</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a:t>
            </a:r>
            <a:endParaRPr lang="zh-CN" altLang="en-US" dirty="0"/>
          </a:p>
        </p:txBody>
      </p:sp>
      <p:sp>
        <p:nvSpPr>
          <p:cNvPr id="3" name="内容占位符 2"/>
          <p:cNvSpPr>
            <a:spLocks noGrp="1"/>
          </p:cNvSpPr>
          <p:nvPr>
            <p:ph idx="1"/>
          </p:nvPr>
        </p:nvSpPr>
        <p:spPr/>
        <p:txBody>
          <a:bodyPr/>
          <a:lstStyle/>
          <a:p>
            <a:r>
              <a:rPr lang="zh-CN" altLang="en-US" dirty="0" smtClean="0"/>
              <a:t>通常需要有数据库等配套软件完成特定的应用</a:t>
            </a:r>
            <a:endParaRPr lang="zh-CN" altLang="en-US" dirty="0" smtClean="0"/>
          </a:p>
          <a:p>
            <a:r>
              <a:rPr lang="zh-CN" altLang="en-US" dirty="0" smtClean="0"/>
              <a:t>通常需要单独制定数据格式及应用程序接口</a:t>
            </a:r>
            <a:endParaRPr lang="zh-CN" altLang="en-US" dirty="0" smtClean="0"/>
          </a:p>
          <a:p>
            <a:r>
              <a:rPr lang="en-US" altLang="zh-CN" dirty="0" smtClean="0"/>
              <a:t>API</a:t>
            </a:r>
            <a:r>
              <a:rPr lang="zh-CN" altLang="en-US" dirty="0" smtClean="0"/>
              <a:t>以实现传感技术和网络技术的互联</a:t>
            </a:r>
            <a:endParaRPr lang="zh-CN" altLang="en-US" dirty="0" smtClean="0"/>
          </a:p>
          <a:p>
            <a:r>
              <a:rPr lang="zh-CN" altLang="en-US" dirty="0" smtClean="0"/>
              <a:t>信息内容的标准化随着应用增多而越来越重要</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常用应用类别</a:t>
            </a:r>
            <a:r>
              <a:rPr lang="en-US" altLang="zh-CN" dirty="0" smtClean="0">
                <a:solidFill>
                  <a:srgbClr val="FF0000"/>
                </a:solidFill>
              </a:rPr>
              <a:t>(4)</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应用类别：</a:t>
            </a:r>
            <a:r>
              <a:rPr lang="zh-CN" altLang="en-US" dirty="0"/>
              <a:t>门禁</a:t>
            </a:r>
            <a:endParaRPr lang="zh-CN" altLang="en-US" dirty="0" smtClean="0"/>
          </a:p>
          <a:p>
            <a:r>
              <a:rPr lang="zh-CN" altLang="en-US" dirty="0" smtClean="0"/>
              <a:t>具体应用：</a:t>
            </a:r>
            <a:endParaRPr lang="zh-CN" altLang="en-US" dirty="0" smtClean="0"/>
          </a:p>
          <a:p>
            <a:pPr lvl="1"/>
            <a:r>
              <a:rPr lang="zh-CN" altLang="en-US" dirty="0" smtClean="0"/>
              <a:t>传统应用，实现对持卡人的身份识别和认证</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门禁 </a:t>
            </a:r>
            <a:endParaRPr lang="zh-CN" altLang="en-US" dirty="0"/>
          </a:p>
        </p:txBody>
      </p:sp>
      <p:sp>
        <p:nvSpPr>
          <p:cNvPr id="3" name="内容占位符 2"/>
          <p:cNvSpPr>
            <a:spLocks noGrp="1"/>
          </p:cNvSpPr>
          <p:nvPr>
            <p:ph idx="1"/>
          </p:nvPr>
        </p:nvSpPr>
        <p:spPr/>
        <p:txBody>
          <a:bodyPr/>
          <a:lstStyle/>
          <a:p>
            <a:r>
              <a:rPr lang="zh-CN" altLang="en-US" dirty="0" smtClean="0"/>
              <a:t>通常不考虑不同应用场合的信息共享问题</a:t>
            </a:r>
            <a:endParaRPr lang="zh-CN" altLang="en-US" dirty="0" smtClean="0"/>
          </a:p>
          <a:p>
            <a:r>
              <a:rPr lang="zh-CN" altLang="en-US" dirty="0" smtClean="0"/>
              <a:t>应用于相对封闭的系统</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角三角形 18"/>
          <p:cNvSpPr>
            <a:spLocks noChangeArrowheads="1"/>
          </p:cNvSpPr>
          <p:nvPr/>
        </p:nvSpPr>
        <p:spPr bwMode="auto">
          <a:xfrm flipH="1">
            <a:off x="4140200" y="4365625"/>
            <a:ext cx="5003800" cy="647700"/>
          </a:xfrm>
          <a:custGeom>
            <a:avLst/>
            <a:gdLst>
              <a:gd name="T0" fmla="*/ 0 w 5004048"/>
              <a:gd name="T1" fmla="*/ 0 h 648072"/>
              <a:gd name="T2" fmla="*/ 5004048 w 5004048"/>
              <a:gd name="T3" fmla="*/ 648072 h 648072"/>
            </a:gdLst>
            <a:ahLst/>
            <a:cxnLst/>
            <a:rect l="T0" t="T1" r="T2" b="T3"/>
            <a:pathLst/>
          </a:custGeom>
          <a:gradFill rotWithShape="1">
            <a:gsLst>
              <a:gs pos="0">
                <a:srgbClr val="D8D8D8"/>
              </a:gs>
              <a:gs pos="54999">
                <a:srgbClr val="D8D8D8"/>
              </a:gs>
              <a:gs pos="100000">
                <a:srgbClr val="E1E7F5"/>
              </a:gs>
            </a:gsLst>
            <a:path path="rect">
              <a:fillToRect l="100000" b="10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grpSp>
        <p:nvGrpSpPr>
          <p:cNvPr id="4100" name="Group 4"/>
          <p:cNvGrpSpPr/>
          <p:nvPr/>
        </p:nvGrpSpPr>
        <p:grpSpPr bwMode="auto">
          <a:xfrm>
            <a:off x="-7938" y="4365625"/>
            <a:ext cx="9139238" cy="2232025"/>
            <a:chOff x="0" y="0"/>
            <a:chExt cx="9144000" cy="2232248"/>
          </a:xfrm>
        </p:grpSpPr>
        <p:grpSp>
          <p:nvGrpSpPr>
            <p:cNvPr id="4101" name="Group 5"/>
            <p:cNvGrpSpPr/>
            <p:nvPr/>
          </p:nvGrpSpPr>
          <p:grpSpPr bwMode="auto">
            <a:xfrm>
              <a:off x="0" y="0"/>
              <a:ext cx="9144000" cy="2232248"/>
              <a:chOff x="0" y="0"/>
              <a:chExt cx="9144000" cy="2232248"/>
            </a:xfrm>
          </p:grpSpPr>
          <p:sp>
            <p:nvSpPr>
              <p:cNvPr id="4102" name="直接连接符 8"/>
              <p:cNvSpPr>
                <a:spLocks noChangeShapeType="1"/>
              </p:cNvSpPr>
              <p:nvPr/>
            </p:nvSpPr>
            <p:spPr bwMode="auto">
              <a:xfrm>
                <a:off x="0" y="0"/>
                <a:ext cx="9144000" cy="1"/>
              </a:xfrm>
              <a:prstGeom prst="line">
                <a:avLst/>
              </a:prstGeom>
              <a:noFill/>
              <a:ln w="57150" cap="flat"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11"/>
              <p:cNvSpPr>
                <a:spLocks noChangeShapeType="1"/>
              </p:cNvSpPr>
              <p:nvPr/>
            </p:nvSpPr>
            <p:spPr bwMode="auto">
              <a:xfrm flipH="1">
                <a:off x="2423952" y="0"/>
                <a:ext cx="2304256" cy="2232248"/>
              </a:xfrm>
              <a:prstGeom prst="line">
                <a:avLst/>
              </a:prstGeom>
              <a:noFill/>
              <a:ln w="57150" cap="flat" cmpd="sng">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104" name="直接连接符 14"/>
            <p:cNvSpPr>
              <a:spLocks noChangeShapeType="1"/>
            </p:cNvSpPr>
            <p:nvPr/>
          </p:nvSpPr>
          <p:spPr bwMode="auto">
            <a:xfrm>
              <a:off x="4080136" y="648072"/>
              <a:ext cx="3808040" cy="1"/>
            </a:xfrm>
            <a:prstGeom prst="line">
              <a:avLst/>
            </a:prstGeom>
            <a:noFill/>
            <a:ln w="57150" cap="flat" cmpd="sng">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105" name="标题 1"/>
          <p:cNvSpPr>
            <a:spLocks noGrp="1" noChangeArrowheads="1"/>
          </p:cNvSpPr>
          <p:nvPr>
            <p:ph type="ctrTitle" idx="4294967295"/>
          </p:nvPr>
        </p:nvSpPr>
        <p:spPr>
          <a:xfrm>
            <a:off x="611188" y="2693988"/>
            <a:ext cx="7864992" cy="1470025"/>
          </a:xfrm>
        </p:spPr>
        <p:txBody>
          <a:bodyPr/>
          <a:lstStyle/>
          <a:p>
            <a:pPr marL="0" indent="0"/>
            <a:r>
              <a:rPr lang="en-US" altLang="zh-CN" dirty="0" smtClean="0">
                <a:solidFill>
                  <a:schemeClr val="bg1">
                    <a:lumMod val="95000"/>
                  </a:schemeClr>
                </a:solidFill>
              </a:rPr>
              <a:t>2</a:t>
            </a:r>
            <a:r>
              <a:rPr lang="zh-CN" altLang="en-US" dirty="0" smtClean="0">
                <a:solidFill>
                  <a:schemeClr val="bg1">
                    <a:lumMod val="95000"/>
                  </a:schemeClr>
                </a:solidFill>
              </a:rPr>
              <a:t>、RFID</a:t>
            </a:r>
            <a:r>
              <a:rPr lang="zh-CN" altLang="en-US" dirty="0">
                <a:solidFill>
                  <a:schemeClr val="bg1">
                    <a:lumMod val="95000"/>
                  </a:schemeClr>
                </a:solidFill>
              </a:rPr>
              <a:t>技术在ETC系统中的运用</a:t>
            </a:r>
            <a:endParaRPr lang="zh-CN" altLang="en-US" dirty="0">
              <a:solidFill>
                <a:schemeClr val="bg1">
                  <a:lumMod val="9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idx="4294967295"/>
          </p:nvPr>
        </p:nvSpPr>
        <p:spPr/>
        <p:txBody>
          <a:bodyPr/>
          <a:lstStyle/>
          <a:p>
            <a:pPr marL="0" indent="0"/>
            <a:r>
              <a:rPr lang="zh-CN" altLang="en-US"/>
              <a:t>ETC技术</a:t>
            </a:r>
            <a:endParaRPr lang="zh-CN" altLang="en-US"/>
          </a:p>
        </p:txBody>
      </p:sp>
      <p:sp>
        <p:nvSpPr>
          <p:cNvPr id="5123" name="内容占位符 2"/>
          <p:cNvSpPr>
            <a:spLocks noGrp="1" noChangeArrowheads="1"/>
          </p:cNvSpPr>
          <p:nvPr>
            <p:ph idx="1"/>
          </p:nvPr>
        </p:nvSpPr>
        <p:spPr>
          <a:xfrm>
            <a:off x="457200" y="1600200"/>
            <a:ext cx="8229600" cy="4525963"/>
          </a:xfrm>
        </p:spPr>
        <p:txBody>
          <a:bodyPr/>
          <a:lstStyle/>
          <a:p>
            <a:pPr marL="342900" indent="-342900" algn="l">
              <a:buFont typeface="Wingdings" panose="05000000000000000000" pitchFamily="2" charset="2"/>
              <a:buChar char="p"/>
            </a:pPr>
            <a:r>
              <a:rPr lang="zh-CN" altLang="en-US" dirty="0"/>
              <a:t>概述</a:t>
            </a:r>
            <a:endParaRPr lang="zh-CN" altLang="en-US" dirty="0"/>
          </a:p>
          <a:p>
            <a:pPr marL="342900" indent="-342900" algn="l">
              <a:buFont typeface="Wingdings" panose="05000000000000000000" pitchFamily="2" charset="2"/>
              <a:buChar char="p"/>
            </a:pPr>
            <a:r>
              <a:rPr lang="zh-CN" altLang="en-US" dirty="0"/>
              <a:t>背景</a:t>
            </a:r>
            <a:endParaRPr lang="zh-CN" altLang="en-US" dirty="0"/>
          </a:p>
          <a:p>
            <a:pPr marL="342900" indent="-342900" algn="l">
              <a:buFont typeface="Wingdings" panose="05000000000000000000" pitchFamily="2" charset="2"/>
              <a:buChar char="p"/>
            </a:pPr>
            <a:r>
              <a:rPr lang="zh-CN" altLang="en-US" dirty="0"/>
              <a:t>系统设计</a:t>
            </a:r>
            <a:endParaRPr lang="zh-CN" altLang="en-US" dirty="0"/>
          </a:p>
          <a:p>
            <a:pPr marL="342900" indent="-342900" algn="l">
              <a:buFont typeface="Wingdings" panose="05000000000000000000" pitchFamily="2" charset="2"/>
              <a:buChar char="p"/>
            </a:pPr>
            <a:r>
              <a:rPr lang="zh-CN" altLang="en-US" dirty="0" smtClean="0"/>
              <a:t>系统优势</a:t>
            </a:r>
            <a:endParaRPr lang="zh-CN" altLang="en-US" dirty="0"/>
          </a:p>
        </p:txBody>
      </p:sp>
      <p:pic>
        <p:nvPicPr>
          <p:cNvPr id="5124" name="Picture 2" descr="C:/Users/hewei/Desktop/2010081708544733.jpg201008170854473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4270" y="1666420"/>
            <a:ext cx="5162550" cy="3671888"/>
          </a:xfrm>
          <a:prstGeom prst="rect">
            <a:avLst/>
          </a:prstGeom>
          <a:solidFill>
            <a:srgbClr val="EDEDED"/>
          </a:solidFill>
          <a:ln w="88900" cap="sq" cmpd="sng">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直角三角形 9"/>
          <p:cNvSpPr>
            <a:spLocks noChangeArrowheads="1"/>
          </p:cNvSpPr>
          <p:nvPr/>
        </p:nvSpPr>
        <p:spPr bwMode="auto">
          <a:xfrm flipH="1">
            <a:off x="8388350" y="6092825"/>
            <a:ext cx="755650" cy="765175"/>
          </a:xfrm>
          <a:prstGeom prst="rtTriangle">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zh-CN">
              <a:solidFill>
                <a:srgbClr val="FFFFFF"/>
              </a:solidFill>
              <a:latin typeface="宋体" panose="02010600030101010101" pitchFamily="2" charset="-122"/>
              <a:sym typeface="宋体" panose="02010600030101010101" pitchFamily="2" charset="-122"/>
            </a:endParaRPr>
          </a:p>
        </p:txBody>
      </p:sp>
      <p:sp>
        <p:nvSpPr>
          <p:cNvPr id="6147" name="标题 3"/>
          <p:cNvSpPr>
            <a:spLocks noGrp="1" noChangeArrowheads="1"/>
          </p:cNvSpPr>
          <p:nvPr>
            <p:ph type="title" idx="4294967295"/>
          </p:nvPr>
        </p:nvSpPr>
        <p:spPr/>
        <p:txBody>
          <a:bodyPr/>
          <a:lstStyle/>
          <a:p>
            <a:pPr marL="0" indent="0"/>
            <a:r>
              <a:rPr lang="zh-CN" altLang="en-US" dirty="0" smtClean="0"/>
              <a:t> </a:t>
            </a:r>
            <a:r>
              <a:rPr lang="zh-CN" altLang="en-US" dirty="0"/>
              <a:t>概述</a:t>
            </a:r>
            <a:endParaRPr lang="zh-CN" altLang="en-US" dirty="0"/>
          </a:p>
        </p:txBody>
      </p:sp>
      <p:sp>
        <p:nvSpPr>
          <p:cNvPr id="6148" name="内容占位符 4"/>
          <p:cNvSpPr>
            <a:spLocks noGrp="1" noChangeArrowheads="1"/>
          </p:cNvSpPr>
          <p:nvPr>
            <p:ph sz="quarter" idx="4294967295"/>
          </p:nvPr>
        </p:nvSpPr>
        <p:spPr bwMode="auto">
          <a:xfrm>
            <a:off x="273050" y="1655763"/>
            <a:ext cx="4667250" cy="5006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a:t>            利用RFID技术进行高速公路自动收费应用上，非常能体现出RFID的优势。代替了原来手工和计算机辅助收费的低效率的收费系统，利用RFID远距离快速度识别的特性，</a:t>
            </a:r>
            <a:r>
              <a:rPr lang="zh-CN" altLang="en-US" sz="2400">
                <a:solidFill>
                  <a:srgbClr val="FF0000"/>
                </a:solidFill>
              </a:rPr>
              <a:t>车辆可以高速通过，完成自动收费</a:t>
            </a:r>
            <a:r>
              <a:rPr lang="zh-CN" altLang="en-US" sz="2400"/>
              <a:t>，解决了原来收费成本高、管理混乱以及停车排队引起的交通拥堵等问题。实践证明，大多数的RFID系统是安全、稳定、可靠的，能取得应有的社会和经济效益。</a:t>
            </a:r>
            <a:endParaRPr lang="zh-CN" altLang="en-US" sz="2400"/>
          </a:p>
        </p:txBody>
      </p:sp>
      <p:pic>
        <p:nvPicPr>
          <p:cNvPr id="6150" name="Picture 6" descr="2012092508441755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4900" y="1768475"/>
            <a:ext cx="40513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 </a:t>
            </a:r>
            <a:r>
              <a:rPr lang="zh-CN" altLang="en-US" dirty="0"/>
              <a:t>背景</a:t>
            </a:r>
            <a:endParaRPr lang="zh-CN" altLang="en-US" dirty="0"/>
          </a:p>
        </p:txBody>
      </p:sp>
      <p:sp>
        <p:nvSpPr>
          <p:cNvPr id="7171" name="Rectangle 3"/>
          <p:cNvSpPr>
            <a:spLocks noGrp="1" noChangeArrowheads="1"/>
          </p:cNvSpPr>
          <p:nvPr>
            <p:ph type="body" sz="half" idx="1"/>
          </p:nvPr>
        </p:nvSpPr>
        <p:spPr>
          <a:xfrm>
            <a:off x="85725" y="1584325"/>
            <a:ext cx="4533900" cy="4591050"/>
          </a:xfrm>
        </p:spPr>
        <p:txBody>
          <a:bodyPr/>
          <a:lstStyle/>
          <a:p>
            <a:pPr>
              <a:buFont typeface="Wingdings" panose="05000000000000000000" pitchFamily="2" charset="2"/>
              <a:buNone/>
            </a:pPr>
            <a:r>
              <a:rPr lang="zh-CN" altLang="en-US" sz="1800"/>
              <a:t>            电子不停车收费系统简称ETC（Electronic Toll Collection），不停车收费系统，是指车辆在通过收费站时，通过车载设备实现车辆识别、信息写入（入口）并自动从预先绑定的IC卡或银行帐户上扣除相应资金（出口），是国际上正在努力开发并推广普及的一种用于道路、大桥和隧道的电子收费系统。但存在众多问题，如：•人工收费或计算机辅助收费，人工识别，收费时间长，费额计算无监督，车辆通行慢。•收费设施收费技术的落后，城市入口的收费站形成交通的瓶颈，造成不好的形象。•车辆通行缓慢，停车次数多，汽车尾气对环境的污染增加。</a:t>
            </a:r>
            <a:endParaRPr lang="zh-CN" altLang="en-US" sz="1800"/>
          </a:p>
        </p:txBody>
      </p:sp>
      <p:pic>
        <p:nvPicPr>
          <p:cNvPr id="7172" name="Picture 4" descr="20110625114446598"/>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4848225" y="1722438"/>
            <a:ext cx="3840163" cy="37877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har char="•"/>
              <a:defRPr sz="3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har char="•"/>
              <a:defRPr>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fld id="{C3312641-4C34-47D1-BD10-F30F9AAC5263}" type="slidenum">
              <a:rPr lang="zh-CN" altLang="en-US" sz="1400" smtClean="0">
                <a:ea typeface="宋体" panose="02010600030101010101" pitchFamily="2" charset="-122"/>
              </a:rPr>
            </a:fld>
            <a:r>
              <a:rPr lang="zh-CN" altLang="en-US" sz="1400" dirty="0" smtClean="0">
                <a:ea typeface="宋体" panose="02010600030101010101" pitchFamily="2" charset="-122"/>
              </a:rPr>
              <a:t> </a:t>
            </a:r>
            <a:r>
              <a:rPr lang="en-US" altLang="zh-CN" sz="1400" b="0" dirty="0" smtClean="0">
                <a:ea typeface="宋体" panose="02010600030101010101" pitchFamily="2" charset="-122"/>
              </a:rPr>
              <a:t>/ 56</a:t>
            </a:r>
            <a:endParaRPr lang="zh-CN" altLang="en-US" sz="1400" b="0" dirty="0" smtClean="0">
              <a:ea typeface="宋体" panose="02010600030101010101" pitchFamily="2" charset="-122"/>
            </a:endParaRPr>
          </a:p>
        </p:txBody>
      </p:sp>
      <p:sp>
        <p:nvSpPr>
          <p:cNvPr id="5123" name="Rectangle 2"/>
          <p:cNvSpPr>
            <a:spLocks noGrp="1" noChangeArrowheads="1"/>
          </p:cNvSpPr>
          <p:nvPr>
            <p:ph type="title"/>
          </p:nvPr>
        </p:nvSpPr>
        <p:spPr/>
        <p:txBody>
          <a:bodyPr/>
          <a:lstStyle/>
          <a:p>
            <a:pPr eaLnBrk="1" hangingPunct="1"/>
            <a:r>
              <a:rPr lang="en-US" altLang="zh-CN" dirty="0" smtClean="0">
                <a:solidFill>
                  <a:srgbClr val="FF0000"/>
                </a:solidFill>
              </a:rPr>
              <a:t>RFID</a:t>
            </a:r>
            <a:r>
              <a:rPr lang="zh-CN" altLang="en-US" dirty="0" smtClean="0">
                <a:solidFill>
                  <a:srgbClr val="FF0000"/>
                </a:solidFill>
              </a:rPr>
              <a:t>的真实应用场景</a:t>
            </a:r>
            <a:endParaRPr lang="zh-CN" altLang="en-US" dirty="0" smtClean="0">
              <a:solidFill>
                <a:srgbClr val="FF0000"/>
              </a:solidFill>
            </a:endParaRPr>
          </a:p>
        </p:txBody>
      </p:sp>
      <p:sp>
        <p:nvSpPr>
          <p:cNvPr id="6147" name="Rectangle 3"/>
          <p:cNvSpPr>
            <a:spLocks noGrp="1" noChangeArrowheads="1"/>
          </p:cNvSpPr>
          <p:nvPr>
            <p:ph type="body" idx="1"/>
          </p:nvPr>
        </p:nvSpPr>
        <p:spPr/>
        <p:txBody>
          <a:bodyPr/>
          <a:lstStyle/>
          <a:p>
            <a:pPr eaLnBrk="1" hangingPunct="1">
              <a:defRPr/>
            </a:pPr>
            <a:r>
              <a:rPr lang="en-US" altLang="zh-CN" sz="4400" dirty="0" smtClean="0">
                <a:solidFill>
                  <a:srgbClr val="0000FF"/>
                </a:solidFill>
              </a:rPr>
              <a:t>1</a:t>
            </a:r>
            <a:r>
              <a:rPr lang="zh-CN" altLang="en-US" sz="4400" dirty="0" smtClean="0">
                <a:solidFill>
                  <a:srgbClr val="0000FF"/>
                </a:solidFill>
              </a:rPr>
              <a:t>、主要应用类型</a:t>
            </a:r>
            <a:endParaRPr lang="en-US" altLang="zh-CN" sz="4400" dirty="0" smtClean="0">
              <a:solidFill>
                <a:srgbClr val="0000FF"/>
              </a:solidFill>
            </a:endParaRPr>
          </a:p>
          <a:p>
            <a:pPr eaLnBrk="1" hangingPunct="1">
              <a:defRPr/>
            </a:pPr>
            <a:r>
              <a:rPr lang="en-US" altLang="zh-CN" sz="4400" dirty="0" smtClean="0">
                <a:solidFill>
                  <a:srgbClr val="0000FF"/>
                </a:solidFill>
              </a:rPr>
              <a:t>2</a:t>
            </a:r>
            <a:r>
              <a:rPr lang="zh-CN" altLang="en-US" sz="4400" dirty="0" smtClean="0">
                <a:solidFill>
                  <a:srgbClr val="0000FF"/>
                </a:solidFill>
              </a:rPr>
              <a:t>、在</a:t>
            </a:r>
            <a:r>
              <a:rPr lang="en-US" altLang="zh-CN" sz="4400" dirty="0" smtClean="0">
                <a:solidFill>
                  <a:srgbClr val="FF0000"/>
                </a:solidFill>
              </a:rPr>
              <a:t>ETC</a:t>
            </a:r>
            <a:r>
              <a:rPr lang="zh-CN" altLang="en-US" sz="4400" dirty="0" smtClean="0">
                <a:solidFill>
                  <a:srgbClr val="0000FF"/>
                </a:solidFill>
              </a:rPr>
              <a:t>中的应用</a:t>
            </a:r>
            <a:endParaRPr lang="en-US" altLang="zh-CN" sz="4400" dirty="0" smtClean="0">
              <a:solidFill>
                <a:srgbClr val="0000FF"/>
              </a:solidFill>
            </a:endParaRPr>
          </a:p>
          <a:p>
            <a:pPr eaLnBrk="1" hangingPunct="1">
              <a:defRPr/>
            </a:pPr>
            <a:r>
              <a:rPr lang="en-US" altLang="zh-CN" sz="4400" dirty="0" smtClean="0">
                <a:solidFill>
                  <a:srgbClr val="0000FF"/>
                </a:solidFill>
              </a:rPr>
              <a:t>3</a:t>
            </a:r>
            <a:r>
              <a:rPr lang="zh-CN" altLang="en-US" sz="4400" dirty="0" smtClean="0">
                <a:solidFill>
                  <a:srgbClr val="0000FF"/>
                </a:solidFill>
              </a:rPr>
              <a:t>、在</a:t>
            </a:r>
            <a:r>
              <a:rPr lang="zh-CN" altLang="en-US" sz="4400" dirty="0" smtClean="0">
                <a:solidFill>
                  <a:srgbClr val="FF0000"/>
                </a:solidFill>
              </a:rPr>
              <a:t>防伪查询</a:t>
            </a:r>
            <a:r>
              <a:rPr lang="zh-CN" altLang="en-US" sz="4400" dirty="0" smtClean="0">
                <a:solidFill>
                  <a:srgbClr val="0000FF"/>
                </a:solidFill>
              </a:rPr>
              <a:t>中的应用</a:t>
            </a:r>
            <a:endParaRPr lang="en-US" altLang="zh-CN" sz="4400" dirty="0" smtClean="0">
              <a:solidFill>
                <a:srgbClr val="0000FF"/>
              </a:solidFill>
            </a:endParaRPr>
          </a:p>
          <a:p>
            <a:pPr eaLnBrk="1" hangingPunct="1">
              <a:defRPr/>
            </a:pPr>
            <a:r>
              <a:rPr lang="en-US" altLang="zh-CN" sz="4400" dirty="0" smtClean="0">
                <a:solidFill>
                  <a:srgbClr val="0000FF"/>
                </a:solidFill>
              </a:rPr>
              <a:t>4</a:t>
            </a:r>
            <a:r>
              <a:rPr lang="zh-CN" altLang="en-US" sz="4400" dirty="0" smtClean="0">
                <a:solidFill>
                  <a:srgbClr val="0000FF"/>
                </a:solidFill>
              </a:rPr>
              <a:t>、在</a:t>
            </a:r>
            <a:r>
              <a:rPr lang="zh-CN" altLang="en-US" sz="4400" dirty="0" smtClean="0">
                <a:solidFill>
                  <a:srgbClr val="FF0000"/>
                </a:solidFill>
              </a:rPr>
              <a:t>溯源系统</a:t>
            </a:r>
            <a:r>
              <a:rPr lang="zh-CN" altLang="en-US" sz="4400" dirty="0" smtClean="0">
                <a:solidFill>
                  <a:srgbClr val="0000FF"/>
                </a:solidFill>
              </a:rPr>
              <a:t>中的应用</a:t>
            </a:r>
            <a:endParaRPr lang="en-US" altLang="zh-CN" sz="4400" dirty="0" smtClean="0">
              <a:solidFill>
                <a:srgbClr val="0000FF"/>
              </a:solidFill>
            </a:endParaRPr>
          </a:p>
          <a:p>
            <a:pPr eaLnBrk="1" hangingPunct="1">
              <a:defRPr/>
            </a:pPr>
            <a:r>
              <a:rPr lang="en-US" altLang="zh-CN" sz="4400" dirty="0" smtClean="0">
                <a:solidFill>
                  <a:srgbClr val="0000FF"/>
                </a:solidFill>
              </a:rPr>
              <a:t>5</a:t>
            </a:r>
            <a:r>
              <a:rPr lang="zh-CN" altLang="en-US" sz="4400" dirty="0" smtClean="0">
                <a:solidFill>
                  <a:srgbClr val="0000FF"/>
                </a:solidFill>
              </a:rPr>
              <a:t>、</a:t>
            </a:r>
            <a:r>
              <a:rPr lang="en-US" altLang="zh-CN" sz="4400" dirty="0" smtClean="0">
                <a:solidFill>
                  <a:srgbClr val="0000FF"/>
                </a:solidFill>
              </a:rPr>
              <a:t>RFID</a:t>
            </a:r>
            <a:r>
              <a:rPr lang="zh-CN" altLang="en-US" sz="4400" dirty="0" smtClean="0">
                <a:solidFill>
                  <a:srgbClr val="0000FF"/>
                </a:solidFill>
              </a:rPr>
              <a:t>的安全性</a:t>
            </a:r>
            <a:endParaRPr lang="zh-CN" altLang="en-US" sz="4400" dirty="0" smtClean="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系统设计（</a:t>
            </a:r>
            <a:r>
              <a:rPr lang="en-US" altLang="zh-CN" dirty="0" smtClean="0"/>
              <a:t>1</a:t>
            </a:r>
            <a:r>
              <a:rPr lang="zh-CN" altLang="en-US" dirty="0" smtClean="0"/>
              <a:t>）</a:t>
            </a:r>
            <a:endParaRPr lang="zh-CN" altLang="en-US" dirty="0"/>
          </a:p>
        </p:txBody>
      </p:sp>
      <p:sp>
        <p:nvSpPr>
          <p:cNvPr id="8195" name="Rectangle 3"/>
          <p:cNvSpPr>
            <a:spLocks noGrp="1" noChangeArrowheads="1"/>
          </p:cNvSpPr>
          <p:nvPr>
            <p:ph type="body" idx="1"/>
          </p:nvPr>
        </p:nvSpPr>
        <p:spPr>
          <a:xfrm>
            <a:off x="92467" y="1412875"/>
            <a:ext cx="8594333" cy="4714875"/>
          </a:xfrm>
        </p:spPr>
        <p:txBody>
          <a:bodyPr/>
          <a:lstStyle/>
          <a:p>
            <a:pPr>
              <a:buFont typeface="Wingdings" panose="05000000000000000000" pitchFamily="2" charset="2"/>
              <a:buNone/>
            </a:pPr>
            <a:r>
              <a:rPr lang="zh-CN" altLang="en-US" sz="3200" dirty="0" smtClean="0"/>
              <a:t>  不</a:t>
            </a:r>
            <a:r>
              <a:rPr lang="zh-CN" altLang="en-US" sz="3200" dirty="0"/>
              <a:t>停车收费系统的关键技术主要集中在</a:t>
            </a:r>
            <a:r>
              <a:rPr lang="zh-CN" altLang="en-US" sz="3200" b="1" dirty="0">
                <a:solidFill>
                  <a:srgbClr val="FF0000"/>
                </a:solidFill>
              </a:rPr>
              <a:t>自动识别RFID电子标签</a:t>
            </a:r>
            <a:r>
              <a:rPr lang="zh-CN" altLang="en-US" sz="3200" dirty="0"/>
              <a:t>，无障碍通行，实时监控，高效、准确的管理。该系统由电脑、管理软件、RFID电子标签、RFID电子标签阅读器、控制箱、道闸和地感线圈组成。系统能实现自动检验、登记、放行等</a:t>
            </a:r>
            <a:r>
              <a:rPr lang="zh-CN" altLang="en-US" sz="3200" dirty="0" smtClean="0"/>
              <a:t>功能。</a:t>
            </a:r>
            <a:endParaRPr lang="zh-CN" alt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系统设计（</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sz="3200" dirty="0" smtClean="0"/>
              <a:t>每辆汽车在档风玻璃内放置一块记录本车基本信息的</a:t>
            </a:r>
            <a:r>
              <a:rPr lang="zh-CN" altLang="en-US" sz="3200" dirty="0" smtClean="0">
                <a:solidFill>
                  <a:srgbClr val="FF0000"/>
                </a:solidFill>
              </a:rPr>
              <a:t>RFID电子标签（银行卡大小）</a:t>
            </a:r>
            <a:r>
              <a:rPr lang="zh-CN" altLang="en-US" sz="3200" dirty="0" smtClean="0"/>
              <a:t>，在道口进出口上安放RFID电子标签阅读器，同时配置道闸和地感线圈。当带有RFID电子标签的车辆进入地感线圈时，地感线圈得到信号，同时RFID阅读器也读到RFID电子标签的信号，光学识别系统识别车的车牌，如果是合法的，就发出信号，打开道闸，允许车辆通过。</a:t>
            </a:r>
            <a:endParaRPr lang="zh-CN" altLang="en-US" sz="3200"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系统设计（</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另外，自动识别系统读取电子标签中的用户费用信息、车型信息和入口车道信息进行收费计算，并</a:t>
            </a:r>
            <a:r>
              <a:rPr lang="zh-CN" altLang="en-US" dirty="0" smtClean="0">
                <a:solidFill>
                  <a:srgbClr val="FF0000"/>
                </a:solidFill>
              </a:rPr>
              <a:t>向用户显示有关收费状态信息后给予放行</a:t>
            </a:r>
            <a:r>
              <a:rPr lang="zh-CN" altLang="en-US" dirty="0" smtClean="0"/>
              <a:t>。如果有非法用户强行通过专用车道，可进行车牌抓拍，生成违章记录，便于事后处理。</a:t>
            </a:r>
            <a:endParaRPr lang="zh-CN" altLang="en-US"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000"/>
              <a:t>ETC系统工作原理示意图</a:t>
            </a:r>
            <a:endParaRPr lang="zh-CN" altLang="en-US" sz="4000"/>
          </a:p>
        </p:txBody>
      </p:sp>
      <p:pic>
        <p:nvPicPr>
          <p:cNvPr id="9219" name="Picture 3" descr="200712410282274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20725" y="1387475"/>
            <a:ext cx="7429500" cy="500062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2260D7-0CEF-48DE-A4B9-9178C3C940B7}" type="datetime1">
              <a:rPr lang="zh-CN" altLang="en-US"/>
            </a:fld>
            <a:endParaRPr lang="zh-CN" altLang="en-US" sz="1800">
              <a:solidFill>
                <a:schemeClr val="tx1"/>
              </a:solidFill>
            </a:endParaRPr>
          </a:p>
        </p:txBody>
      </p:sp>
      <p:sp>
        <p:nvSpPr>
          <p:cNvPr id="10242" name="Rectangle 2"/>
          <p:cNvSpPr>
            <a:spLocks noGrp="1" noChangeArrowheads="1"/>
          </p:cNvSpPr>
          <p:nvPr>
            <p:ph type="title"/>
          </p:nvPr>
        </p:nvSpPr>
        <p:spPr/>
        <p:txBody>
          <a:bodyPr/>
          <a:lstStyle/>
          <a:p>
            <a:r>
              <a:rPr lang="zh-CN" altLang="en-US" dirty="0" smtClean="0"/>
              <a:t>系统优势</a:t>
            </a:r>
            <a:r>
              <a:rPr lang="en-US" altLang="zh-CN" dirty="0" smtClean="0"/>
              <a:t>(1)</a:t>
            </a:r>
            <a:endParaRPr lang="zh-CN" altLang="en-US" dirty="0"/>
          </a:p>
        </p:txBody>
      </p:sp>
      <p:sp>
        <p:nvSpPr>
          <p:cNvPr id="10243" name="Rectangle 3"/>
          <p:cNvSpPr>
            <a:spLocks noGrp="1" noChangeArrowheads="1"/>
          </p:cNvSpPr>
          <p:nvPr>
            <p:ph type="body" idx="1"/>
          </p:nvPr>
        </p:nvSpPr>
        <p:spPr>
          <a:xfrm>
            <a:off x="230188" y="1438275"/>
            <a:ext cx="8826500" cy="4754563"/>
          </a:xfrm>
        </p:spPr>
        <p:txBody>
          <a:bodyPr/>
          <a:lstStyle/>
          <a:p>
            <a:pPr>
              <a:buFont typeface="Wingdings" panose="05000000000000000000" pitchFamily="2" charset="2"/>
              <a:buNone/>
            </a:pPr>
            <a:r>
              <a:rPr lang="zh-CN" altLang="en-US" sz="2400" dirty="0"/>
              <a:t>1、自动识别，无需停车</a:t>
            </a:r>
            <a:endParaRPr lang="zh-CN" altLang="en-US" sz="2400" dirty="0"/>
          </a:p>
          <a:p>
            <a:pPr>
              <a:buFont typeface="Wingdings" panose="05000000000000000000" pitchFamily="2" charset="2"/>
              <a:buNone/>
            </a:pPr>
            <a:r>
              <a:rPr lang="zh-CN" altLang="en-US" sz="2400" dirty="0"/>
              <a:t>             利用RFID技术在高速公路不停车收费系统中的应用，利用RFID远距离自动识别的特性，进行通信的时候能够互不干扰，使得标签在有限的功率范围内进行可靠的通信，增加系统的稳定性，车辆只要适当减速，不需要停车，也不需要伸手刷卡，就可以顺利通过道口。</a:t>
            </a:r>
            <a:endParaRPr lang="zh-CN" altLang="en-US" sz="2400" dirty="0"/>
          </a:p>
          <a:p>
            <a:pPr>
              <a:buFont typeface="Wingdings" panose="05000000000000000000" pitchFamily="2" charset="2"/>
              <a:buNone/>
            </a:pPr>
            <a:r>
              <a:rPr lang="zh-CN" altLang="en-US" sz="2400" dirty="0"/>
              <a:t>2、信息档案管理</a:t>
            </a:r>
            <a:endParaRPr lang="zh-CN" altLang="en-US" sz="2400" dirty="0"/>
          </a:p>
          <a:p>
            <a:pPr>
              <a:buFont typeface="Wingdings" panose="05000000000000000000" pitchFamily="2" charset="2"/>
              <a:buNone/>
            </a:pPr>
            <a:r>
              <a:rPr lang="zh-CN" altLang="en-US" sz="2400" dirty="0"/>
              <a:t>    利用RFID电子标签的唯一ID性质，和后台数据库进行绑定。所有的信息，包括用户资料，收费信息、车辆通行的情况等，都会记录并形成信息档案。并且收费站能通过通信网络和收费分中心与收费管理中心进行联系，方便管理维护电子标签所牵引的账户信息。</a:t>
            </a:r>
            <a:endParaRPr lang="zh-CN" altLang="en-US" sz="2400" dirty="0"/>
          </a:p>
          <a:p>
            <a:pPr>
              <a:buFont typeface="Wingdings" panose="05000000000000000000" pitchFamily="2" charset="2"/>
              <a:buNone/>
            </a:pP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22260D7-0CEF-48DE-A4B9-9178C3C940B7}" type="datetime1">
              <a:rPr lang="zh-CN" altLang="en-US"/>
            </a:fld>
            <a:endParaRPr lang="zh-CN" altLang="en-US" sz="1800">
              <a:solidFill>
                <a:schemeClr val="tx1"/>
              </a:solidFill>
            </a:endParaRPr>
          </a:p>
        </p:txBody>
      </p:sp>
      <p:sp>
        <p:nvSpPr>
          <p:cNvPr id="11266" name="Rectangle 2"/>
          <p:cNvSpPr>
            <a:spLocks noGrp="1" noChangeArrowheads="1"/>
          </p:cNvSpPr>
          <p:nvPr>
            <p:ph type="title"/>
          </p:nvPr>
        </p:nvSpPr>
        <p:spPr>
          <a:xfrm>
            <a:off x="441325" y="300733"/>
            <a:ext cx="8229600" cy="1143000"/>
          </a:xfrm>
        </p:spPr>
        <p:txBody>
          <a:bodyPr/>
          <a:lstStyle/>
          <a:p>
            <a:r>
              <a:rPr lang="zh-CN" altLang="en-US" dirty="0" smtClean="0"/>
              <a:t>系统优势</a:t>
            </a:r>
            <a:r>
              <a:rPr lang="en-US" altLang="zh-CN" dirty="0" smtClean="0">
                <a:solidFill>
                  <a:srgbClr val="FF0000"/>
                </a:solidFill>
              </a:rPr>
              <a:t>(</a:t>
            </a:r>
            <a:r>
              <a:rPr lang="zh-CN" altLang="en-US" dirty="0" smtClean="0">
                <a:solidFill>
                  <a:srgbClr val="FF0000"/>
                </a:solidFill>
              </a:rPr>
              <a:t>续</a:t>
            </a:r>
            <a:r>
              <a:rPr lang="en-US" altLang="zh-CN" dirty="0" smtClean="0">
                <a:solidFill>
                  <a:srgbClr val="FF0000"/>
                </a:solidFill>
              </a:rPr>
              <a:t>)</a:t>
            </a:r>
            <a:endParaRPr lang="zh-CN" altLang="en-US" dirty="0">
              <a:solidFill>
                <a:srgbClr val="FF0000"/>
              </a:solidFill>
            </a:endParaRPr>
          </a:p>
        </p:txBody>
      </p:sp>
      <p:sp>
        <p:nvSpPr>
          <p:cNvPr id="11267" name="Rectangle 3"/>
          <p:cNvSpPr>
            <a:spLocks noGrp="1" noChangeArrowheads="1"/>
          </p:cNvSpPr>
          <p:nvPr>
            <p:ph type="body" idx="1"/>
          </p:nvPr>
        </p:nvSpPr>
        <p:spPr>
          <a:xfrm>
            <a:off x="377825" y="1165225"/>
            <a:ext cx="8502650" cy="5741988"/>
          </a:xfrm>
        </p:spPr>
        <p:txBody>
          <a:bodyPr/>
          <a:lstStyle/>
          <a:p>
            <a:pPr>
              <a:buFont typeface="Wingdings" panose="05000000000000000000" pitchFamily="2" charset="2"/>
              <a:buNone/>
            </a:pPr>
            <a:r>
              <a:rPr lang="zh-CN" altLang="zh-CN" sz="3200" dirty="0"/>
              <a:t>3、统计图分析</a:t>
            </a:r>
            <a:endParaRPr lang="zh-CN" altLang="zh-CN" sz="3200" dirty="0"/>
          </a:p>
          <a:p>
            <a:pPr>
              <a:buFont typeface="Wingdings" panose="05000000000000000000" pitchFamily="2" charset="2"/>
              <a:buNone/>
            </a:pPr>
            <a:r>
              <a:rPr lang="zh-CN" altLang="zh-CN" sz="3200" dirty="0"/>
              <a:t>    本系统根据记录、统计信息，提供各种统计分析报表和图表。收费管理中心可以通过网络进行连接各种收费站以进行数据交换及管理。管理中心查看一些缴费情况，入账情况、各路段车辆的流量情况。对所有数据进行汇总，归档、存储，并打印各种报表</a:t>
            </a:r>
            <a:r>
              <a:rPr lang="zh-CN" altLang="zh-CN" sz="3200" dirty="0" smtClean="0"/>
              <a:t>。</a:t>
            </a:r>
            <a:endParaRPr lang="zh-CN" altLang="zh-C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系统优势</a:t>
            </a:r>
            <a:r>
              <a:rPr lang="en-US" altLang="zh-CN" dirty="0" smtClean="0">
                <a:solidFill>
                  <a:srgbClr val="FF0000"/>
                </a:solidFill>
              </a:rPr>
              <a:t>(</a:t>
            </a:r>
            <a:r>
              <a:rPr lang="zh-CN" altLang="en-US" dirty="0" smtClean="0">
                <a:solidFill>
                  <a:srgbClr val="FF0000"/>
                </a:solidFill>
              </a:rPr>
              <a:t>续</a:t>
            </a:r>
            <a:r>
              <a:rPr lang="en-US" altLang="zh-CN" dirty="0" smtClean="0">
                <a:solidFill>
                  <a:srgbClr val="FF0000"/>
                </a:solidFill>
              </a:rPr>
              <a:t>)</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None/>
            </a:pPr>
            <a:r>
              <a:rPr lang="zh-CN" altLang="zh-CN" sz="3200" dirty="0" smtClean="0"/>
              <a:t>4、交通监管与管理</a:t>
            </a:r>
            <a:endParaRPr lang="zh-CN" altLang="zh-CN" sz="3200" dirty="0" smtClean="0"/>
          </a:p>
          <a:p>
            <a:pPr>
              <a:buFont typeface="Wingdings" panose="05000000000000000000" pitchFamily="2" charset="2"/>
              <a:buNone/>
            </a:pPr>
            <a:r>
              <a:rPr lang="zh-CN" altLang="zh-CN" sz="3200" dirty="0" smtClean="0"/>
              <a:t>    网络化系统保证了信息的及时传递和更新，在网络正常的情况下，路段控制中心能够将系统定义的黑灰名单及时传递到各个收费站出入口，实施对欠费车辆的告警提示，对不法车辆进行拦截、抓拍或报警等操作。能够将各种费率表及时下发至各个收费站点，能够及时了解整个路网的动态信息，及时发现路网的拥塞或其他异常情况。</a:t>
            </a:r>
            <a:endParaRPr lang="zh-CN" altLang="zh-CN" sz="3200" dirty="0" smtClean="0"/>
          </a:p>
          <a:p>
            <a:endParaRPr lang="zh-CN" altLang="en-US" sz="3200"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系统优势</a:t>
            </a:r>
            <a:r>
              <a:rPr lang="en-US" altLang="zh-CN" dirty="0" smtClean="0">
                <a:solidFill>
                  <a:srgbClr val="FF0000"/>
                </a:solidFill>
              </a:rPr>
              <a:t>(</a:t>
            </a:r>
            <a:r>
              <a:rPr lang="zh-CN" altLang="en-US" dirty="0" smtClean="0">
                <a:solidFill>
                  <a:srgbClr val="FF0000"/>
                </a:solidFill>
              </a:rPr>
              <a:t>续</a:t>
            </a:r>
            <a:r>
              <a:rPr lang="en-US" altLang="zh-CN" dirty="0" smtClean="0">
                <a:solidFill>
                  <a:srgbClr val="FF0000"/>
                </a:solidFill>
              </a:rPr>
              <a:t>)</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None/>
            </a:pPr>
            <a:r>
              <a:rPr lang="zh-CN" altLang="zh-CN" dirty="0" smtClean="0"/>
              <a:t>5、环保节能，塑造更好形象</a:t>
            </a:r>
            <a:endParaRPr lang="zh-CN" altLang="zh-CN" dirty="0" smtClean="0"/>
          </a:p>
          <a:p>
            <a:pPr>
              <a:buFont typeface="Wingdings" panose="05000000000000000000" pitchFamily="2" charset="2"/>
              <a:buNone/>
            </a:pPr>
            <a:r>
              <a:rPr lang="zh-CN" altLang="zh-CN" dirty="0" smtClean="0"/>
              <a:t>    利用RFID技术实现不停车通过，改变了传统的车辆通行缓慢，停车次数多，汽车尾气对环境的污染增加的方式。更加的节能环保，从而收费站也会受到很好的社会评价，提高社会效益与经济效益。</a:t>
            </a:r>
            <a:endParaRPr lang="zh-CN"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矩形 1"/>
          <p:cNvSpPr>
            <a:spLocks noChangeArrowheads="1"/>
          </p:cNvSpPr>
          <p:nvPr/>
        </p:nvSpPr>
        <p:spPr bwMode="auto">
          <a:xfrm>
            <a:off x="1143000" y="2833688"/>
            <a:ext cx="7162800" cy="11287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dirty="0" smtClean="0">
                <a:solidFill>
                  <a:schemeClr val="bg1"/>
                </a:solidFill>
                <a:ea typeface="仿宋_GB2312" pitchFamily="49" charset="-122"/>
              </a:rPr>
              <a:t>3</a:t>
            </a:r>
            <a:r>
              <a:rPr lang="zh-CN" altLang="en-US" sz="4800" b="1" dirty="0" smtClean="0">
                <a:solidFill>
                  <a:schemeClr val="bg1"/>
                </a:solidFill>
                <a:ea typeface="仿宋_GB2312" pitchFamily="49" charset="-122"/>
              </a:rPr>
              <a:t>、酒类</a:t>
            </a:r>
            <a:r>
              <a:rPr lang="en-US" altLang="zh-CN" sz="4800" b="1" dirty="0" smtClean="0">
                <a:solidFill>
                  <a:schemeClr val="bg1"/>
                </a:solidFill>
                <a:ea typeface="仿宋_GB2312" pitchFamily="49" charset="-122"/>
              </a:rPr>
              <a:t>RFID</a:t>
            </a:r>
            <a:r>
              <a:rPr lang="zh-CN" altLang="en-US" sz="4800" b="1" dirty="0">
                <a:solidFill>
                  <a:schemeClr val="bg1"/>
                </a:solidFill>
                <a:ea typeface="仿宋_GB2312" pitchFamily="49" charset="-122"/>
              </a:rPr>
              <a:t>终端查询机</a:t>
            </a:r>
            <a:r>
              <a:rPr lang="zh-CN" altLang="en-US" sz="4800" b="1" dirty="0">
                <a:solidFill>
                  <a:schemeClr val="bg1"/>
                </a:solidFill>
                <a:ea typeface="幼圆" panose="02010509060101010101" pitchFamily="49" charset="-122"/>
              </a:rPr>
              <a:t> </a:t>
            </a:r>
            <a:endParaRPr lang="zh-CN" altLang="en-US" sz="4800" b="1" dirty="0">
              <a:solidFill>
                <a:schemeClr val="bg1"/>
              </a:solidFill>
              <a:ea typeface="幼圆" panose="02010509060101010101" pitchFamily="49" charset="-122"/>
            </a:endParaRPr>
          </a:p>
          <a:p>
            <a:pPr eaLnBrk="1" hangingPunct="1"/>
            <a:endParaRPr lang="zh-CN" altLang="en-US" sz="2000" dirty="0">
              <a:latin typeface="幼圆" panose="02010509060101010101" pitchFamily="49" charset="-122"/>
              <a:ea typeface="幼圆" panose="020105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026" descr="D:\防伪查询机\商务部会议.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295400"/>
            <a:ext cx="3894138" cy="2446338"/>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1028" descr="D:\防伪查询机\商务部采防.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95400"/>
            <a:ext cx="3657600" cy="2443163"/>
          </a:xfrm>
          <a:prstGeom prst="rect">
            <a:avLst/>
          </a:prstGeom>
          <a:noFill/>
          <a:extLst>
            <a:ext uri="{909E8E84-426E-40DD-AFC4-6F175D3DCCD1}">
              <a14:hiddenFill xmlns:a14="http://schemas.microsoft.com/office/drawing/2010/main">
                <a:solidFill>
                  <a:srgbClr val="FFFFFF"/>
                </a:solidFill>
              </a14:hiddenFill>
            </a:ext>
          </a:extLst>
        </p:spPr>
      </p:pic>
      <p:sp>
        <p:nvSpPr>
          <p:cNvPr id="61445" name="Rectangle 1029"/>
          <p:cNvSpPr>
            <a:spLocks noChangeArrowheads="1"/>
          </p:cNvSpPr>
          <p:nvPr/>
        </p:nvSpPr>
        <p:spPr bwMode="auto">
          <a:xfrm>
            <a:off x="1371600" y="3733800"/>
            <a:ext cx="3048000" cy="3048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1400" b="1">
                <a:latin typeface="微软雅黑" panose="020B0503020204020204" charset="-122"/>
                <a:ea typeface="微软雅黑" panose="020B0503020204020204" charset="-122"/>
              </a:rPr>
              <a:t>2012年国家商务部工作会议</a:t>
            </a:r>
            <a:endParaRPr lang="zh-CN" altLang="en-US" sz="1400" b="1">
              <a:latin typeface="微软雅黑" panose="020B0503020204020204" charset="-122"/>
              <a:ea typeface="微软雅黑" panose="020B0503020204020204" charset="-122"/>
            </a:endParaRPr>
          </a:p>
        </p:txBody>
      </p:sp>
      <p:sp>
        <p:nvSpPr>
          <p:cNvPr id="61446" name="Rectangle 1030"/>
          <p:cNvSpPr>
            <a:spLocks noChangeArrowheads="1"/>
          </p:cNvSpPr>
          <p:nvPr/>
        </p:nvSpPr>
        <p:spPr bwMode="auto">
          <a:xfrm>
            <a:off x="5181600" y="3733800"/>
            <a:ext cx="2667000" cy="5175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zh-CN" altLang="en-US" sz="1400" b="1">
                <a:latin typeface="微软雅黑" panose="020B0503020204020204" charset="-122"/>
                <a:ea typeface="微软雅黑" panose="020B0503020204020204" charset="-122"/>
              </a:rPr>
              <a:t>国家商务部部长陈德铭对酒类流通溯源体系接受记者采访</a:t>
            </a:r>
            <a:endParaRPr lang="zh-CN" altLang="en-US" sz="1400" b="1">
              <a:latin typeface="微软雅黑" panose="020B0503020204020204" charset="-122"/>
              <a:ea typeface="微软雅黑" panose="020B0503020204020204" charset="-122"/>
            </a:endParaRPr>
          </a:p>
        </p:txBody>
      </p:sp>
      <p:sp>
        <p:nvSpPr>
          <p:cNvPr id="61447" name="Rectangle 1031"/>
          <p:cNvSpPr>
            <a:spLocks noChangeArrowheads="1"/>
          </p:cNvSpPr>
          <p:nvPr/>
        </p:nvSpPr>
        <p:spPr bwMode="auto">
          <a:xfrm>
            <a:off x="533400" y="4343400"/>
            <a:ext cx="8001000" cy="18780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b="1">
                <a:latin typeface="微软雅黑" panose="020B0503020204020204" charset="-122"/>
                <a:ea typeface="微软雅黑" panose="020B0503020204020204" charset="-122"/>
              </a:rPr>
              <a:t>    国家商务部指示酒类行业建设国家酒类流通电子溯源体系，充分利用现代信息技术，让国家多职能部门信息共享，形成打击侵仅假冒的合力，普及打假知识，建立酒类酒通溯源体系，切实有效的保护酒类生产企业，零售企业和消费者的合法利益。</a:t>
            </a:r>
            <a:endParaRPr lang="zh-CN" altLang="en-US" b="1">
              <a:latin typeface="微软雅黑" panose="020B0503020204020204" charset="-122"/>
              <a:ea typeface="微软雅黑" panose="020B0503020204020204" charset="-122"/>
            </a:endParaRPr>
          </a:p>
          <a:p>
            <a:pPr>
              <a:spcBef>
                <a:spcPct val="50000"/>
              </a:spcBef>
            </a:pPr>
            <a:r>
              <a:rPr lang="zh-CN" altLang="en-US" b="1">
                <a:latin typeface="微软雅黑" panose="020B0503020204020204" charset="-122"/>
                <a:ea typeface="微软雅黑" panose="020B0503020204020204" charset="-122"/>
              </a:rPr>
              <a:t>    同时要求在市场流通的所有酒品必须逐步使用</a:t>
            </a:r>
            <a:r>
              <a:rPr lang="en-US" altLang="zh-CN" b="1">
                <a:latin typeface="微软雅黑" panose="020B0503020204020204" charset="-122"/>
                <a:ea typeface="微软雅黑" panose="020B0503020204020204" charset="-122"/>
              </a:rPr>
              <a:t>RFID</a:t>
            </a:r>
            <a:r>
              <a:rPr lang="zh-CN" altLang="en-US" b="1">
                <a:latin typeface="微软雅黑" panose="020B0503020204020204" charset="-122"/>
                <a:ea typeface="微软雅黑" panose="020B0503020204020204" charset="-122"/>
              </a:rPr>
              <a:t>溯源防伪技术。全国各大商场、超市、酒行都配置统一查询平台的酒类流通溯源终端查询设备。</a:t>
            </a:r>
            <a:endParaRPr lang="zh-CN" altLang="en-US" b="1">
              <a:latin typeface="微软雅黑" panose="020B0503020204020204" charset="-122"/>
              <a:ea typeface="微软雅黑" panose="020B0503020204020204" charset="-122"/>
            </a:endParaRPr>
          </a:p>
        </p:txBody>
      </p:sp>
      <p:sp>
        <p:nvSpPr>
          <p:cNvPr id="61449" name="Rectangle 38"/>
          <p:cNvSpPr>
            <a:spLocks noChangeArrowheads="1"/>
          </p:cNvSpPr>
          <p:nvPr/>
        </p:nvSpPr>
        <p:spPr bwMode="auto">
          <a:xfrm>
            <a:off x="609600" y="609600"/>
            <a:ext cx="6096000" cy="457200"/>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lang="zh-CN" altLang="en-US" sz="2400" b="1">
                <a:solidFill>
                  <a:schemeClr val="bg1"/>
                </a:solidFill>
                <a:ea typeface="黑体" panose="02010609060101010101" pitchFamily="49" charset="-122"/>
              </a:rPr>
              <a:t>国家商务部对酒类流通溯源体系建设的重视</a:t>
            </a:r>
            <a:endParaRPr lang="zh-CN" altLang="en-US" sz="2400" b="1">
              <a:solidFill>
                <a:schemeClr val="bg1"/>
              </a:solidFill>
              <a:ea typeface="黑体" panose="02010609060101010101" pitchFamily="49"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RFID</a:t>
            </a:r>
            <a:r>
              <a:rPr lang="zh-CN" altLang="en-US"/>
              <a:t>相关新闻</a:t>
            </a:r>
            <a:r>
              <a:rPr lang="en-US" altLang="zh-CN"/>
              <a:t>(1)</a:t>
            </a:r>
            <a:endParaRPr lang="en-US" altLang="zh-CN"/>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56</a:t>
            </a:r>
            <a:endParaRPr lang="zh-CN" altLang="en-US" b="0" dirty="0"/>
          </a:p>
        </p:txBody>
      </p:sp>
      <p:pic>
        <p:nvPicPr>
          <p:cNvPr id="5" name="图片 4"/>
          <p:cNvPicPr>
            <a:picLocks noChangeAspect="1"/>
          </p:cNvPicPr>
          <p:nvPr/>
        </p:nvPicPr>
        <p:blipFill>
          <a:blip r:embed="rId1"/>
          <a:stretch>
            <a:fillRect/>
          </a:stretch>
        </p:blipFill>
        <p:spPr>
          <a:xfrm>
            <a:off x="944880" y="1341755"/>
            <a:ext cx="7031990" cy="47732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9" name="Picture 47" descr="未标题-1"/>
          <p:cNvPicPr>
            <a:picLocks noChangeAspect="1" noChangeArrowheads="1"/>
          </p:cNvPicPr>
          <p:nvPr/>
        </p:nvPicPr>
        <p:blipFill>
          <a:blip r:embed="rId1"/>
          <a:srcRect/>
          <a:stretch>
            <a:fillRect/>
          </a:stretch>
        </p:blipFill>
        <p:spPr bwMode="auto">
          <a:xfrm>
            <a:off x="2224088" y="2663825"/>
            <a:ext cx="4378325" cy="2759075"/>
          </a:xfrm>
          <a:prstGeom prst="rect">
            <a:avLst/>
          </a:prstGeom>
          <a:noFill/>
          <a:effectLst>
            <a:outerShdw blurRad="50800" dist="38100" dir="2700000" sx="102000" sy="10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357" name="AutoShape 45"/>
          <p:cNvSpPr>
            <a:spLocks noChangeArrowheads="1"/>
          </p:cNvSpPr>
          <p:nvPr/>
        </p:nvSpPr>
        <p:spPr bwMode="gray">
          <a:xfrm>
            <a:off x="6635750" y="3798888"/>
            <a:ext cx="1838325" cy="681037"/>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3356" name="AutoShape 44"/>
          <p:cNvSpPr>
            <a:spLocks noChangeArrowheads="1"/>
          </p:cNvSpPr>
          <p:nvPr/>
        </p:nvSpPr>
        <p:spPr bwMode="gray">
          <a:xfrm>
            <a:off x="5099050" y="5441950"/>
            <a:ext cx="3546475" cy="681038"/>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3354" name="AutoShape 42"/>
          <p:cNvSpPr>
            <a:spLocks noChangeArrowheads="1"/>
          </p:cNvSpPr>
          <p:nvPr/>
        </p:nvSpPr>
        <p:spPr bwMode="gray">
          <a:xfrm>
            <a:off x="5651500" y="2189163"/>
            <a:ext cx="2882900" cy="681037"/>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3353" name="AutoShape 41"/>
          <p:cNvSpPr>
            <a:spLocks noChangeArrowheads="1"/>
          </p:cNvSpPr>
          <p:nvPr/>
        </p:nvSpPr>
        <p:spPr bwMode="gray">
          <a:xfrm>
            <a:off x="442913" y="4649788"/>
            <a:ext cx="2005012" cy="681037"/>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3351" name="AutoShape 39"/>
          <p:cNvSpPr>
            <a:spLocks noChangeArrowheads="1"/>
          </p:cNvSpPr>
          <p:nvPr/>
        </p:nvSpPr>
        <p:spPr bwMode="gray">
          <a:xfrm>
            <a:off x="457200" y="2389188"/>
            <a:ext cx="1781175" cy="681037"/>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grpSp>
        <p:nvGrpSpPr>
          <p:cNvPr id="5128" name="Group 5"/>
          <p:cNvGrpSpPr/>
          <p:nvPr/>
        </p:nvGrpSpPr>
        <p:grpSpPr bwMode="auto">
          <a:xfrm>
            <a:off x="4724400" y="2341563"/>
            <a:ext cx="3957638" cy="990600"/>
            <a:chOff x="-234" y="0"/>
            <a:chExt cx="2687" cy="454"/>
          </a:xfrm>
        </p:grpSpPr>
        <p:grpSp>
          <p:nvGrpSpPr>
            <p:cNvPr id="6159" name="Group 6"/>
            <p:cNvGrpSpPr/>
            <p:nvPr/>
          </p:nvGrpSpPr>
          <p:grpSpPr bwMode="auto">
            <a:xfrm>
              <a:off x="-234" y="227"/>
              <a:ext cx="2320" cy="227"/>
              <a:chOff x="-234" y="0"/>
              <a:chExt cx="2320" cy="227"/>
            </a:xfrm>
          </p:grpSpPr>
          <p:sp>
            <p:nvSpPr>
              <p:cNvPr id="6160" name="Line 7"/>
              <p:cNvSpPr>
                <a:spLocks noChangeShapeType="1"/>
              </p:cNvSpPr>
              <p:nvPr/>
            </p:nvSpPr>
            <p:spPr bwMode="auto">
              <a:xfrm flipH="1">
                <a:off x="499" y="0"/>
                <a:ext cx="1587"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8"/>
              <p:cNvSpPr>
                <a:spLocks noChangeShapeType="1"/>
              </p:cNvSpPr>
              <p:nvPr/>
            </p:nvSpPr>
            <p:spPr bwMode="auto">
              <a:xfrm flipH="1">
                <a:off x="-234" y="0"/>
                <a:ext cx="733" cy="227"/>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62" name="Text Box 9"/>
            <p:cNvSpPr txBox="1">
              <a:spLocks noChangeArrowheads="1"/>
            </p:cNvSpPr>
            <p:nvPr/>
          </p:nvSpPr>
          <p:spPr bwMode="auto">
            <a:xfrm>
              <a:off x="453" y="0"/>
              <a:ext cx="200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唯一的编码，标签的身份证</a:t>
              </a:r>
              <a:endParaRPr lang="zh-CN" altLang="en-US" b="1">
                <a:ea typeface="黑体" panose="02010609060101010101" pitchFamily="49" charset="-122"/>
              </a:endParaRPr>
            </a:p>
          </p:txBody>
        </p:sp>
      </p:grpSp>
      <p:sp>
        <p:nvSpPr>
          <p:cNvPr id="5129" name="Line 17"/>
          <p:cNvSpPr>
            <a:spLocks noChangeShapeType="1"/>
          </p:cNvSpPr>
          <p:nvPr/>
        </p:nvSpPr>
        <p:spPr bwMode="auto">
          <a:xfrm flipH="1">
            <a:off x="5195888" y="6024563"/>
            <a:ext cx="2508250" cy="1587"/>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 name="Line 18"/>
          <p:cNvSpPr>
            <a:spLocks noChangeShapeType="1"/>
          </p:cNvSpPr>
          <p:nvPr/>
        </p:nvSpPr>
        <p:spPr bwMode="auto">
          <a:xfrm flipH="1" flipV="1">
            <a:off x="4467225" y="2908300"/>
            <a:ext cx="598488" cy="3116263"/>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1" name="Text Box 19"/>
          <p:cNvSpPr txBox="1">
            <a:spLocks noChangeArrowheads="1"/>
          </p:cNvSpPr>
          <p:nvPr/>
        </p:nvSpPr>
        <p:spPr bwMode="auto">
          <a:xfrm>
            <a:off x="5029200" y="5613400"/>
            <a:ext cx="3636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电子履历表，记录商品全生命过程</a:t>
            </a:r>
            <a:endParaRPr lang="zh-CN" altLang="en-US" b="1">
              <a:ea typeface="黑体" panose="02010609060101010101" pitchFamily="49" charset="-122"/>
            </a:endParaRPr>
          </a:p>
        </p:txBody>
      </p:sp>
      <p:grpSp>
        <p:nvGrpSpPr>
          <p:cNvPr id="5132" name="Group 21"/>
          <p:cNvGrpSpPr/>
          <p:nvPr/>
        </p:nvGrpSpPr>
        <p:grpSpPr bwMode="auto">
          <a:xfrm>
            <a:off x="5795963" y="4054475"/>
            <a:ext cx="2138362" cy="347663"/>
            <a:chOff x="0" y="0"/>
            <a:chExt cx="1587" cy="454"/>
          </a:xfrm>
        </p:grpSpPr>
        <p:sp>
          <p:nvSpPr>
            <p:cNvPr id="6167" name="Line 22"/>
            <p:cNvSpPr>
              <a:spLocks noChangeShapeType="1"/>
            </p:cNvSpPr>
            <p:nvPr/>
          </p:nvSpPr>
          <p:spPr bwMode="auto">
            <a:xfrm flipH="1">
              <a:off x="544" y="454"/>
              <a:ext cx="1043"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Line 23"/>
            <p:cNvSpPr>
              <a:spLocks noChangeShapeType="1"/>
            </p:cNvSpPr>
            <p:nvPr/>
          </p:nvSpPr>
          <p:spPr bwMode="auto">
            <a:xfrm flipH="1" flipV="1">
              <a:off x="0" y="0"/>
              <a:ext cx="544" cy="454"/>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3" name="Text Box 24"/>
          <p:cNvSpPr txBox="1">
            <a:spLocks noChangeArrowheads="1"/>
          </p:cNvSpPr>
          <p:nvPr/>
        </p:nvSpPr>
        <p:spPr bwMode="auto">
          <a:xfrm>
            <a:off x="6675438" y="3979863"/>
            <a:ext cx="1795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天线，易碎材料</a:t>
            </a:r>
            <a:endParaRPr lang="zh-CN" altLang="en-US" b="1">
              <a:ea typeface="黑体" panose="02010609060101010101" pitchFamily="49" charset="-122"/>
            </a:endParaRPr>
          </a:p>
        </p:txBody>
      </p:sp>
      <p:grpSp>
        <p:nvGrpSpPr>
          <p:cNvPr id="5134" name="Group 26"/>
          <p:cNvGrpSpPr/>
          <p:nvPr/>
        </p:nvGrpSpPr>
        <p:grpSpPr bwMode="auto">
          <a:xfrm>
            <a:off x="1881188" y="2679700"/>
            <a:ext cx="1397000" cy="841375"/>
            <a:chOff x="0" y="0"/>
            <a:chExt cx="1315" cy="362"/>
          </a:xfrm>
        </p:grpSpPr>
        <p:sp>
          <p:nvSpPr>
            <p:cNvPr id="6171" name="Line 27"/>
            <p:cNvSpPr>
              <a:spLocks noChangeShapeType="1"/>
            </p:cNvSpPr>
            <p:nvPr/>
          </p:nvSpPr>
          <p:spPr bwMode="auto">
            <a:xfrm>
              <a:off x="0" y="0"/>
              <a:ext cx="952"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2" name="Line 28"/>
            <p:cNvSpPr>
              <a:spLocks noChangeShapeType="1"/>
            </p:cNvSpPr>
            <p:nvPr/>
          </p:nvSpPr>
          <p:spPr bwMode="auto">
            <a:xfrm>
              <a:off x="952" y="0"/>
              <a:ext cx="363" cy="362"/>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5" name="Text Box 30"/>
          <p:cNvSpPr txBox="1">
            <a:spLocks noChangeArrowheads="1"/>
          </p:cNvSpPr>
          <p:nvPr/>
        </p:nvSpPr>
        <p:spPr bwMode="auto">
          <a:xfrm>
            <a:off x="800100" y="255270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荧光油墨</a:t>
            </a:r>
            <a:endParaRPr lang="zh-CN" altLang="en-US" b="1">
              <a:ea typeface="黑体" panose="02010609060101010101" pitchFamily="49" charset="-122"/>
            </a:endParaRPr>
          </a:p>
        </p:txBody>
      </p:sp>
      <p:grpSp>
        <p:nvGrpSpPr>
          <p:cNvPr id="5136" name="Group 33"/>
          <p:cNvGrpSpPr/>
          <p:nvPr/>
        </p:nvGrpSpPr>
        <p:grpSpPr bwMode="auto">
          <a:xfrm>
            <a:off x="2149475" y="4899025"/>
            <a:ext cx="1695450" cy="207963"/>
            <a:chOff x="0" y="0"/>
            <a:chExt cx="1497" cy="182"/>
          </a:xfrm>
        </p:grpSpPr>
        <p:sp>
          <p:nvSpPr>
            <p:cNvPr id="6175" name="Line 34"/>
            <p:cNvSpPr>
              <a:spLocks noChangeShapeType="1"/>
            </p:cNvSpPr>
            <p:nvPr/>
          </p:nvSpPr>
          <p:spPr bwMode="auto">
            <a:xfrm>
              <a:off x="0" y="182"/>
              <a:ext cx="104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6" name="Line 35"/>
            <p:cNvSpPr>
              <a:spLocks noChangeShapeType="1"/>
            </p:cNvSpPr>
            <p:nvPr/>
          </p:nvSpPr>
          <p:spPr bwMode="auto">
            <a:xfrm flipV="1">
              <a:off x="1044" y="0"/>
              <a:ext cx="453" cy="182"/>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7" name="Text Box 36"/>
          <p:cNvSpPr txBox="1">
            <a:spLocks noChangeArrowheads="1"/>
          </p:cNvSpPr>
          <p:nvPr/>
        </p:nvSpPr>
        <p:spPr bwMode="auto">
          <a:xfrm>
            <a:off x="809625" y="4818063"/>
            <a:ext cx="1182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防伪标识</a:t>
            </a:r>
            <a:endParaRPr lang="zh-CN" altLang="en-US" b="1">
              <a:ea typeface="黑体" panose="02010609060101010101" pitchFamily="49" charset="-122"/>
            </a:endParaRPr>
          </a:p>
        </p:txBody>
      </p:sp>
      <p:sp>
        <p:nvSpPr>
          <p:cNvPr id="6178" name="Rectangle 38"/>
          <p:cNvSpPr>
            <a:spLocks noChangeArrowheads="1"/>
          </p:cNvSpPr>
          <p:nvPr/>
        </p:nvSpPr>
        <p:spPr bwMode="auto">
          <a:xfrm>
            <a:off x="609600" y="714375"/>
            <a:ext cx="54864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latinLnBrk="1" hangingPunct="1"/>
            <a:r>
              <a:rPr kumimoji="1" lang="en-US" altLang="zh-CN" sz="2400">
                <a:solidFill>
                  <a:srgbClr val="FFFFFF"/>
                </a:solidFill>
                <a:latin typeface="黑体" panose="02010609060101010101" pitchFamily="49" charset="-122"/>
                <a:ea typeface="黑体" panose="02010609060101010101" pitchFamily="49" charset="-122"/>
              </a:rPr>
              <a:t>RFID</a:t>
            </a:r>
            <a:r>
              <a:rPr kumimoji="1" lang="zh-CN" altLang="en-US" sz="2400">
                <a:solidFill>
                  <a:srgbClr val="FFFFFF"/>
                </a:solidFill>
                <a:latin typeface="黑体" panose="02010609060101010101" pitchFamily="49" charset="-122"/>
                <a:ea typeface="黑体" panose="02010609060101010101" pitchFamily="49" charset="-122"/>
              </a:rPr>
              <a:t>防伪标签结构图（以五粮液为例）</a:t>
            </a:r>
            <a:endParaRPr kumimoji="1" lang="zh-CN" altLang="en-US" sz="2400">
              <a:solidFill>
                <a:srgbClr val="FFFFFF"/>
              </a:solidFill>
              <a:latin typeface="黑体" panose="02010609060101010101" pitchFamily="49" charset="-122"/>
              <a:ea typeface="黑体" panose="02010609060101010101" pitchFamily="49" charset="-122"/>
            </a:endParaRPr>
          </a:p>
        </p:txBody>
      </p:sp>
      <p:sp>
        <p:nvSpPr>
          <p:cNvPr id="13352" name="AutoShape 40"/>
          <p:cNvSpPr>
            <a:spLocks noChangeArrowheads="1"/>
          </p:cNvSpPr>
          <p:nvPr/>
        </p:nvSpPr>
        <p:spPr bwMode="gray">
          <a:xfrm>
            <a:off x="466725" y="3608388"/>
            <a:ext cx="1908175" cy="681037"/>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ln>
          <a:effectLst>
            <a:outerShdw dist="52363" dir="4557825" algn="ctr" rotWithShape="0">
              <a:srgbClr val="1C1C1C">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5140" name="Line 29"/>
          <p:cNvSpPr>
            <a:spLocks noChangeShapeType="1"/>
          </p:cNvSpPr>
          <p:nvPr/>
        </p:nvSpPr>
        <p:spPr bwMode="auto">
          <a:xfrm>
            <a:off x="2459038" y="4081463"/>
            <a:ext cx="838200" cy="15875"/>
          </a:xfrm>
          <a:prstGeom prst="line">
            <a:avLst/>
          </a:prstGeom>
          <a:noFill/>
          <a:ln w="9525">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1" name="Text Box 31"/>
          <p:cNvSpPr txBox="1">
            <a:spLocks noChangeArrowheads="1"/>
          </p:cNvSpPr>
          <p:nvPr/>
        </p:nvSpPr>
        <p:spPr bwMode="auto">
          <a:xfrm>
            <a:off x="381000" y="3765550"/>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ea typeface="黑体" panose="02010609060101010101" pitchFamily="49" charset="-122"/>
              </a:rPr>
              <a:t>多重热敏变色油墨</a:t>
            </a:r>
            <a:endParaRPr lang="zh-CN" altLang="en-US" b="1">
              <a:ea typeface="黑体" panose="02010609060101010101" pitchFamily="49" charset="-122"/>
            </a:endParaRPr>
          </a:p>
        </p:txBody>
      </p:sp>
      <p:grpSp>
        <p:nvGrpSpPr>
          <p:cNvPr id="5144" name="Group 56"/>
          <p:cNvGrpSpPr/>
          <p:nvPr/>
        </p:nvGrpSpPr>
        <p:grpSpPr bwMode="auto">
          <a:xfrm>
            <a:off x="3373438" y="2057400"/>
            <a:ext cx="1506537" cy="457200"/>
            <a:chOff x="2441" y="912"/>
            <a:chExt cx="877" cy="581"/>
          </a:xfrm>
        </p:grpSpPr>
        <p:sp>
          <p:nvSpPr>
            <p:cNvPr id="6190" name="Rectangle 57"/>
            <p:cNvSpPr>
              <a:spLocks noChangeArrowheads="1"/>
            </p:cNvSpPr>
            <p:nvPr/>
          </p:nvSpPr>
          <p:spPr bwMode="auto">
            <a:xfrm>
              <a:off x="2448" y="917"/>
              <a:ext cx="864" cy="573"/>
            </a:xfrm>
            <a:prstGeom prst="rect">
              <a:avLst/>
            </a:prstGeom>
            <a:solidFill>
              <a:srgbClr val="0099CC"/>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35003" dir="2471156" algn="ctr" rotWithShape="0">
                      <a:srgbClr val="DDDDDD"/>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191" name="Rectangle 58"/>
            <p:cNvSpPr>
              <a:spLocks noChangeArrowheads="1"/>
            </p:cNvSpPr>
            <p:nvPr/>
          </p:nvSpPr>
          <p:spPr bwMode="auto">
            <a:xfrm>
              <a:off x="2448" y="912"/>
              <a:ext cx="47" cy="581"/>
            </a:xfrm>
            <a:prstGeom prst="rect">
              <a:avLst/>
            </a:prstGeom>
            <a:gradFill rotWithShape="0">
              <a:gsLst>
                <a:gs pos="0">
                  <a:srgbClr val="004B70"/>
                </a:gs>
                <a:gs pos="100000">
                  <a:srgbClr val="0099CC"/>
                </a:gs>
              </a:gsLst>
              <a:lin ang="0" scaled="1"/>
            </a:gradFill>
            <a:ln>
              <a:noFill/>
            </a:ln>
            <a:effectLst/>
            <a:extLs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192" name="Rectangle 59"/>
            <p:cNvSpPr>
              <a:spLocks noChangeArrowheads="1"/>
            </p:cNvSpPr>
            <p:nvPr/>
          </p:nvSpPr>
          <p:spPr bwMode="auto">
            <a:xfrm>
              <a:off x="3268" y="912"/>
              <a:ext cx="49" cy="581"/>
            </a:xfrm>
            <a:prstGeom prst="rect">
              <a:avLst/>
            </a:prstGeom>
            <a:gradFill rotWithShape="0">
              <a:gsLst>
                <a:gs pos="0">
                  <a:srgbClr val="0099CC"/>
                </a:gs>
                <a:gs pos="100000">
                  <a:srgbClr val="004060"/>
                </a:gs>
              </a:gsLst>
              <a:lin ang="0" scaled="1"/>
            </a:gradFill>
            <a:ln>
              <a:noFill/>
            </a:ln>
            <a:effectLst/>
            <a:extLs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193" name="AutoShape 60"/>
            <p:cNvSpPr>
              <a:spLocks noChangeArrowheads="1"/>
            </p:cNvSpPr>
            <p:nvPr/>
          </p:nvSpPr>
          <p:spPr bwMode="auto">
            <a:xfrm>
              <a:off x="2449" y="912"/>
              <a:ext cx="869"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560 w 21600"/>
                <a:gd name="T13" fmla="*/ 2757 h 21600"/>
                <a:gd name="T14" fmla="*/ 19040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lnTo>
                    <a:pt x="0" y="0"/>
                  </a:lnTo>
                  <a:close/>
                </a:path>
              </a:pathLst>
            </a:custGeom>
            <a:gradFill rotWithShape="0">
              <a:gsLst>
                <a:gs pos="0">
                  <a:srgbClr val="004B70"/>
                </a:gs>
                <a:gs pos="100000">
                  <a:srgbClr val="0099CC"/>
                </a:gs>
              </a:gsLst>
              <a:lin ang="5400000" scaled="1"/>
            </a:gradFill>
            <a:ln>
              <a:noFill/>
            </a:ln>
            <a:effectLst/>
            <a:extLs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194" name="AutoShape 61"/>
            <p:cNvSpPr>
              <a:spLocks noChangeArrowheads="1"/>
            </p:cNvSpPr>
            <p:nvPr/>
          </p:nvSpPr>
          <p:spPr bwMode="auto">
            <a:xfrm flipV="1">
              <a:off x="2441" y="1445"/>
              <a:ext cx="867" cy="47"/>
            </a:xfrm>
            <a:custGeom>
              <a:avLst/>
              <a:gdLst>
                <a:gd name="T0" fmla="*/ 1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2292 w 21600"/>
                <a:gd name="T13" fmla="*/ 2298 h 21600"/>
                <a:gd name="T14" fmla="*/ 19308 w 21600"/>
                <a:gd name="T15" fmla="*/ 19302 h 21600"/>
              </a:gdLst>
              <a:ahLst/>
              <a:cxnLst>
                <a:cxn ang="T8">
                  <a:pos x="T0" y="T1"/>
                </a:cxn>
                <a:cxn ang="T9">
                  <a:pos x="T2" y="T3"/>
                </a:cxn>
                <a:cxn ang="T10">
                  <a:pos x="T4" y="T5"/>
                </a:cxn>
                <a:cxn ang="T11">
                  <a:pos x="T6" y="T7"/>
                </a:cxn>
              </a:cxnLst>
              <a:rect l="T12" t="T13" r="T14" b="T15"/>
              <a:pathLst>
                <a:path w="21600" h="21600">
                  <a:moveTo>
                    <a:pt x="0" y="0"/>
                  </a:moveTo>
                  <a:lnTo>
                    <a:pt x="971" y="21600"/>
                  </a:lnTo>
                  <a:lnTo>
                    <a:pt x="20629" y="21600"/>
                  </a:lnTo>
                  <a:lnTo>
                    <a:pt x="21600" y="0"/>
                  </a:lnTo>
                  <a:lnTo>
                    <a:pt x="0" y="0"/>
                  </a:lnTo>
                  <a:close/>
                </a:path>
              </a:pathLst>
            </a:custGeom>
            <a:gradFill rotWithShape="0">
              <a:gsLst>
                <a:gs pos="0">
                  <a:srgbClr val="0099CC"/>
                </a:gs>
                <a:gs pos="100000">
                  <a:srgbClr val="004D74"/>
                </a:gs>
              </a:gsLst>
              <a:lin ang="5400000" scaled="1"/>
            </a:gradFill>
            <a:ln>
              <a:noFill/>
            </a:ln>
            <a:effectLst/>
            <a:extLst>
              <a:ext uri="{91240B29-F687-4F45-9708-019B960494DF}">
                <a14:hiddenLine xmlns:a14="http://schemas.microsoft.com/office/drawing/2010/main" w="9525">
                  <a:solidFill>
                    <a:srgbClr val="00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145" name="Text Box 62"/>
          <p:cNvSpPr txBox="1">
            <a:spLocks noChangeArrowheads="1"/>
          </p:cNvSpPr>
          <p:nvPr/>
        </p:nvSpPr>
        <p:spPr bwMode="auto">
          <a:xfrm>
            <a:off x="3503613" y="2085975"/>
            <a:ext cx="1250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b="1">
                <a:solidFill>
                  <a:schemeClr val="bg1"/>
                </a:solidFill>
                <a:latin typeface="微软雅黑" panose="020B0503020204020204" charset="-122"/>
                <a:ea typeface="微软雅黑" panose="020B0503020204020204" charset="-122"/>
              </a:rPr>
              <a:t>RFID</a:t>
            </a:r>
            <a:r>
              <a:rPr lang="zh-CN" altLang="en-US" sz="1400" b="1">
                <a:solidFill>
                  <a:schemeClr val="bg1"/>
                </a:solidFill>
                <a:latin typeface="微软雅黑" panose="020B0503020204020204" charset="-122"/>
                <a:ea typeface="微软雅黑" panose="020B0503020204020204" charset="-122"/>
              </a:rPr>
              <a:t>防伪标签</a:t>
            </a:r>
            <a:endParaRPr lang="zh-CN" altLang="en-US" sz="1400" b="1">
              <a:solidFill>
                <a:schemeClr val="bg1"/>
              </a:solidFill>
              <a:latin typeface="微软雅黑" panose="020B0503020204020204" charset="-122"/>
              <a:ea typeface="微软雅黑" panose="020B050302020402020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35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35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35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335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335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5128"/>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12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130"/>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5131"/>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513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5133"/>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5134"/>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5135"/>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5136"/>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5137"/>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13352"/>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5140"/>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5141"/>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5144"/>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5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7" grpId="0" animBg="1" autoUpdateAnimBg="0"/>
      <p:bldP spid="13356" grpId="0" animBg="1" autoUpdateAnimBg="0"/>
      <p:bldP spid="13354" grpId="0" animBg="1" autoUpdateAnimBg="0"/>
      <p:bldP spid="13353" grpId="0" animBg="1" autoUpdateAnimBg="0"/>
      <p:bldP spid="13351" grpId="0" animBg="1" autoUpdateAnimBg="0"/>
      <p:bldP spid="5129" grpId="0" animBg="1"/>
      <p:bldP spid="5130" grpId="0" animBg="1"/>
      <p:bldP spid="5131" grpId="0" autoUpdateAnimBg="0"/>
      <p:bldP spid="5133" grpId="0" autoUpdateAnimBg="0"/>
      <p:bldP spid="5135" grpId="0" autoUpdateAnimBg="0"/>
      <p:bldP spid="5137" grpId="0" autoUpdateAnimBg="0"/>
      <p:bldP spid="13352" grpId="0" animBg="1" autoUpdateAnimBg="0"/>
      <p:bldP spid="5140" grpId="0" animBg="1"/>
      <p:bldP spid="5141" grpId="0" autoUpdateAnimBg="0"/>
      <p:bldP spid="514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Rectangle 38"/>
          <p:cNvSpPr>
            <a:spLocks noChangeArrowheads="1"/>
          </p:cNvSpPr>
          <p:nvPr/>
        </p:nvSpPr>
        <p:spPr bwMode="auto">
          <a:xfrm>
            <a:off x="609600" y="714375"/>
            <a:ext cx="24384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kumimoji="1" lang="en-US" altLang="zh-CN" sz="2400">
                <a:solidFill>
                  <a:srgbClr val="FFFFFF"/>
                </a:solidFill>
                <a:latin typeface="黑体" panose="02010609060101010101" pitchFamily="49" charset="-122"/>
                <a:ea typeface="黑体" panose="02010609060101010101" pitchFamily="49" charset="-122"/>
              </a:rPr>
              <a:t>RFID</a:t>
            </a:r>
            <a:r>
              <a:rPr kumimoji="1" lang="zh-CN" altLang="en-US" sz="2400">
                <a:solidFill>
                  <a:srgbClr val="FFFFFF"/>
                </a:solidFill>
                <a:latin typeface="黑体" panose="02010609060101010101" pitchFamily="49" charset="-122"/>
                <a:ea typeface="黑体" panose="02010609060101010101" pitchFamily="49" charset="-122"/>
              </a:rPr>
              <a:t>终端查询机</a:t>
            </a:r>
            <a:endParaRPr kumimoji="1" lang="zh-CN" altLang="en-US" sz="2400">
              <a:solidFill>
                <a:srgbClr val="FFFFFF"/>
              </a:solidFill>
              <a:latin typeface="黑体" panose="02010609060101010101" pitchFamily="49" charset="-122"/>
              <a:ea typeface="黑体" panose="02010609060101010101" pitchFamily="49" charset="-122"/>
            </a:endParaRPr>
          </a:p>
        </p:txBody>
      </p:sp>
      <p:pic>
        <p:nvPicPr>
          <p:cNvPr id="7189" name="Picture 21" descr="D:\防伪查询机\酒类RFID防伪查询机资料\商超3D查询机.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498600"/>
            <a:ext cx="7848600" cy="467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38"/>
          <p:cNvSpPr>
            <a:spLocks noChangeArrowheads="1"/>
          </p:cNvSpPr>
          <p:nvPr/>
        </p:nvSpPr>
        <p:spPr bwMode="auto">
          <a:xfrm>
            <a:off x="609600" y="714375"/>
            <a:ext cx="20574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kumimoji="1" lang="zh-CN" altLang="en-US" sz="2400">
                <a:solidFill>
                  <a:srgbClr val="FFFFFF"/>
                </a:solidFill>
                <a:latin typeface="黑体" panose="02010609060101010101" pitchFamily="49" charset="-122"/>
                <a:ea typeface="黑体" panose="02010609060101010101" pitchFamily="49" charset="-122"/>
              </a:rPr>
              <a:t>查询平台界面</a:t>
            </a:r>
            <a:endParaRPr kumimoji="1" lang="zh-CN" altLang="en-US" sz="2400">
              <a:solidFill>
                <a:srgbClr val="FFFFFF"/>
              </a:solidFill>
              <a:latin typeface="黑体" panose="02010609060101010101" pitchFamily="49" charset="-122"/>
              <a:ea typeface="黑体" panose="02010609060101010101" pitchFamily="49" charset="-122"/>
            </a:endParaRPr>
          </a:p>
        </p:txBody>
      </p:sp>
      <p:pic>
        <p:nvPicPr>
          <p:cNvPr id="8201" name="Picture 9" descr="D:\防伪查询机\酒类RFID防伪查询机资料\溯源查询系统平台界面.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530350"/>
            <a:ext cx="8077200" cy="456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38"/>
          <p:cNvSpPr>
            <a:spLocks noChangeArrowheads="1"/>
          </p:cNvSpPr>
          <p:nvPr/>
        </p:nvSpPr>
        <p:spPr bwMode="auto">
          <a:xfrm>
            <a:off x="609600" y="714375"/>
            <a:ext cx="52578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kumimoji="1" lang="zh-CN" altLang="en-US" sz="2400">
                <a:solidFill>
                  <a:srgbClr val="FFFFFF"/>
                </a:solidFill>
                <a:latin typeface="黑体" panose="02010609060101010101" pitchFamily="49" charset="-122"/>
                <a:ea typeface="黑体" panose="02010609060101010101" pitchFamily="49" charset="-122"/>
              </a:rPr>
              <a:t>查询过程与结果界面（以五粮液为例）</a:t>
            </a:r>
            <a:endParaRPr kumimoji="1" lang="zh-CN" altLang="en-US" sz="2400">
              <a:solidFill>
                <a:srgbClr val="FFFFFF"/>
              </a:solidFill>
              <a:latin typeface="黑体" panose="02010609060101010101" pitchFamily="49" charset="-122"/>
              <a:ea typeface="黑体" panose="02010609060101010101" pitchFamily="49" charset="-122"/>
            </a:endParaRPr>
          </a:p>
        </p:txBody>
      </p:sp>
      <p:pic>
        <p:nvPicPr>
          <p:cNvPr id="9239" name="Picture 23" descr="D:\防伪查询机\酒类RFID防伪查询机资料\查询过程.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371600"/>
            <a:ext cx="3860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D:\防伪查询机\酒类RFID防伪查询机资料\查询结果.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371600"/>
            <a:ext cx="380365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8"/>
          <p:cNvSpPr>
            <a:spLocks noChangeArrowheads="1"/>
          </p:cNvSpPr>
          <p:nvPr/>
        </p:nvSpPr>
        <p:spPr bwMode="auto">
          <a:xfrm>
            <a:off x="609600" y="714375"/>
            <a:ext cx="24384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kumimoji="1" lang="en-US" altLang="zh-CN" sz="2400">
                <a:solidFill>
                  <a:srgbClr val="FFFFFF"/>
                </a:solidFill>
                <a:latin typeface="黑体" panose="02010609060101010101" pitchFamily="49" charset="-122"/>
                <a:ea typeface="黑体" panose="02010609060101010101" pitchFamily="49" charset="-122"/>
              </a:rPr>
              <a:t>RFID</a:t>
            </a:r>
            <a:r>
              <a:rPr kumimoji="1" lang="zh-CN" altLang="en-US" sz="2400">
                <a:solidFill>
                  <a:srgbClr val="FFFFFF"/>
                </a:solidFill>
                <a:latin typeface="黑体" panose="02010609060101010101" pitchFamily="49" charset="-122"/>
                <a:ea typeface="黑体" panose="02010609060101010101" pitchFamily="49" charset="-122"/>
              </a:rPr>
              <a:t>箱式查询机</a:t>
            </a:r>
            <a:endParaRPr kumimoji="1" lang="zh-CN" altLang="en-US" sz="2400">
              <a:solidFill>
                <a:srgbClr val="FFFFFF"/>
              </a:solidFill>
              <a:latin typeface="黑体" panose="02010609060101010101" pitchFamily="49" charset="-122"/>
              <a:ea typeface="黑体" panose="02010609060101010101" pitchFamily="49" charset="-122"/>
            </a:endParaRPr>
          </a:p>
        </p:txBody>
      </p:sp>
      <p:pic>
        <p:nvPicPr>
          <p:cNvPr id="57348" name="Picture 1028" descr="D:\防伪查询机\箱式查询机.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524000"/>
            <a:ext cx="7099300" cy="450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2" descr="C:\Users\jeedoe\Desktop\培训资料\1323332512306.jpg"/>
          <p:cNvPicPr>
            <a:picLocks noChangeAspect="1" noChangeArrowheads="1"/>
          </p:cNvPicPr>
          <p:nvPr/>
        </p:nvPicPr>
        <p:blipFill>
          <a:blip r:embed="rId1">
            <a:extLst>
              <a:ext uri="{28A0092B-C50C-407E-A947-70E740481C1C}">
                <a14:useLocalDpi xmlns:a14="http://schemas.microsoft.com/office/drawing/2010/main" val="0"/>
              </a:ext>
            </a:extLst>
          </a:blip>
          <a:srcRect t="18889" b="6667"/>
          <a:stretch>
            <a:fillRect/>
          </a:stretch>
        </p:blipFill>
        <p:spPr bwMode="auto">
          <a:xfrm>
            <a:off x="609600" y="1782763"/>
            <a:ext cx="8001000"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38"/>
          <p:cNvSpPr>
            <a:spLocks noChangeArrowheads="1"/>
          </p:cNvSpPr>
          <p:nvPr/>
        </p:nvSpPr>
        <p:spPr bwMode="auto">
          <a:xfrm>
            <a:off x="609600" y="866775"/>
            <a:ext cx="2590800" cy="504825"/>
          </a:xfrm>
          <a:prstGeom prst="rect">
            <a:avLst/>
          </a:prstGeom>
          <a:solidFill>
            <a:schemeClr val="accent2"/>
          </a:solidFill>
          <a:ln>
            <a:noFill/>
          </a:ln>
          <a:effectLst>
            <a:outerShdw dist="71842" dir="2700000" algn="ctr" rotWithShape="0">
              <a:srgbClr val="000000">
                <a:alpha val="2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r>
              <a:rPr kumimoji="1" lang="en-US" altLang="zh-CN" sz="2400">
                <a:solidFill>
                  <a:srgbClr val="FFFFFF"/>
                </a:solidFill>
                <a:latin typeface="黑体" panose="02010609060101010101" pitchFamily="49" charset="-122"/>
                <a:ea typeface="黑体" panose="02010609060101010101" pitchFamily="49" charset="-122"/>
              </a:rPr>
              <a:t>iWLY</a:t>
            </a:r>
            <a:r>
              <a:rPr kumimoji="1" lang="zh-CN" altLang="en-US" sz="2400">
                <a:solidFill>
                  <a:srgbClr val="FFFFFF"/>
                </a:solidFill>
                <a:latin typeface="黑体" panose="02010609060101010101" pitchFamily="49" charset="-122"/>
                <a:ea typeface="黑体" panose="02010609060101010101" pitchFamily="49" charset="-122"/>
              </a:rPr>
              <a:t>便携式查询器</a:t>
            </a:r>
            <a:endParaRPr kumimoji="1" lang="zh-CN" altLang="en-US" sz="2400">
              <a:solidFill>
                <a:srgbClr val="FFFFFF"/>
              </a:solidFill>
              <a:latin typeface="黑体" panose="02010609060101010101" pitchFamily="49" charset="-122"/>
              <a:ea typeface="黑体" panose="02010609060101010101" pitchFamily="49" charset="-122"/>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olidFill>
                  <a:srgbClr val="0000FF"/>
                </a:solidFill>
              </a:rPr>
              <a:t>4</a:t>
            </a:r>
            <a:r>
              <a:rPr lang="zh-CN" altLang="en-US" dirty="0" smtClean="0">
                <a:solidFill>
                  <a:srgbClr val="0000FF"/>
                </a:solidFill>
              </a:rPr>
              <a:t>、在溯源系统中的应用</a:t>
            </a:r>
            <a:endParaRPr lang="zh-CN" altLang="en-US" dirty="0"/>
          </a:p>
        </p:txBody>
      </p:sp>
      <p:sp>
        <p:nvSpPr>
          <p:cNvPr id="4" name="内容占位符 3"/>
          <p:cNvSpPr>
            <a:spLocks noGrp="1"/>
          </p:cNvSpPr>
          <p:nvPr>
            <p:ph idx="1"/>
          </p:nvPr>
        </p:nvSpPr>
        <p:spPr/>
        <p:txBody>
          <a:bodyPr/>
          <a:lstStyle/>
          <a:p>
            <a:r>
              <a:rPr lang="en-US" altLang="zh-CN" sz="2400" dirty="0" smtClean="0"/>
              <a:t>[1]</a:t>
            </a:r>
            <a:r>
              <a:rPr lang="zh-CN" altLang="en-US" sz="2400" dirty="0" smtClean="0"/>
              <a:t>侯春生</a:t>
            </a:r>
            <a:r>
              <a:rPr lang="en-US" altLang="zh-CN" sz="2400" dirty="0" smtClean="0"/>
              <a:t>,</a:t>
            </a:r>
            <a:r>
              <a:rPr lang="zh-CN" altLang="en-US" sz="2400" dirty="0" smtClean="0"/>
              <a:t>夏宁</a:t>
            </a:r>
            <a:r>
              <a:rPr lang="en-US" altLang="zh-CN" sz="2400" dirty="0" smtClean="0"/>
              <a:t>. RFID</a:t>
            </a:r>
            <a:r>
              <a:rPr lang="zh-CN" altLang="en-US" sz="2400" dirty="0" smtClean="0"/>
              <a:t>技术在中国农产品质量安全溯源体系中的应用研究</a:t>
            </a:r>
            <a:r>
              <a:rPr lang="en-US" altLang="zh-CN" sz="2400" dirty="0" smtClean="0"/>
              <a:t>[J]. </a:t>
            </a:r>
            <a:r>
              <a:rPr lang="zh-CN" altLang="en-US" sz="2400" dirty="0" smtClean="0"/>
              <a:t>中国农学通报</a:t>
            </a:r>
            <a:r>
              <a:rPr lang="en-US" altLang="zh-CN" sz="2400" dirty="0" smtClean="0"/>
              <a:t>,2010,03:296-298.</a:t>
            </a:r>
            <a:endParaRPr lang="en-US" altLang="zh-CN" sz="2400" dirty="0" smtClean="0"/>
          </a:p>
          <a:p>
            <a:r>
              <a:rPr lang="en-US" altLang="zh-CN" sz="2400" dirty="0" smtClean="0"/>
              <a:t>[2]</a:t>
            </a:r>
            <a:r>
              <a:rPr lang="zh-CN" altLang="en-US" sz="2400" dirty="0" smtClean="0"/>
              <a:t>赵金燕</a:t>
            </a:r>
            <a:r>
              <a:rPr lang="en-US" altLang="zh-CN" sz="2400" dirty="0" smtClean="0"/>
              <a:t>,</a:t>
            </a:r>
            <a:r>
              <a:rPr lang="zh-CN" altLang="en-US" sz="2400" dirty="0" smtClean="0"/>
              <a:t>陶琳丽</a:t>
            </a:r>
            <a:r>
              <a:rPr lang="en-US" altLang="zh-CN" sz="2400" dirty="0" smtClean="0"/>
              <a:t>,</a:t>
            </a:r>
            <a:r>
              <a:rPr lang="zh-CN" altLang="en-US" sz="2400" dirty="0" smtClean="0"/>
              <a:t>高士争</a:t>
            </a:r>
            <a:r>
              <a:rPr lang="en-US" altLang="zh-CN" sz="2400" dirty="0" smtClean="0"/>
              <a:t>,</a:t>
            </a:r>
            <a:r>
              <a:rPr lang="zh-CN" altLang="en-US" sz="2400" dirty="0" smtClean="0"/>
              <a:t>葛长荣</a:t>
            </a:r>
            <a:r>
              <a:rPr lang="en-US" altLang="zh-CN" sz="2400" dirty="0" smtClean="0"/>
              <a:t>,</a:t>
            </a:r>
            <a:r>
              <a:rPr lang="zh-CN" altLang="en-US" sz="2400" dirty="0" smtClean="0"/>
              <a:t>张曦</a:t>
            </a:r>
            <a:r>
              <a:rPr lang="en-US" altLang="zh-CN" sz="2400" dirty="0" smtClean="0"/>
              <a:t>. </a:t>
            </a:r>
            <a:r>
              <a:rPr lang="zh-CN" altLang="en-US" sz="2400" dirty="0" smtClean="0"/>
              <a:t>基于</a:t>
            </a:r>
            <a:r>
              <a:rPr lang="en-US" altLang="zh-CN" sz="2400" dirty="0" smtClean="0"/>
              <a:t>RFID</a:t>
            </a:r>
            <a:r>
              <a:rPr lang="zh-CN" altLang="en-US" sz="2400" dirty="0" smtClean="0"/>
              <a:t>技术的动物食品安全可溯源系统研究</a:t>
            </a:r>
            <a:r>
              <a:rPr lang="en-US" altLang="zh-CN" sz="2400" dirty="0" smtClean="0"/>
              <a:t>[J]. </a:t>
            </a:r>
            <a:r>
              <a:rPr lang="zh-CN" altLang="en-US" sz="2400" dirty="0" smtClean="0"/>
              <a:t>云南农业大学学报</a:t>
            </a:r>
            <a:r>
              <a:rPr lang="en-US" altLang="zh-CN" sz="2400" dirty="0" smtClean="0"/>
              <a:t>,2008,04:528-531.</a:t>
            </a:r>
            <a:endParaRPr lang="en-US" altLang="zh-CN" sz="2400" dirty="0" smtClean="0"/>
          </a:p>
          <a:p>
            <a:r>
              <a:rPr lang="en-US" altLang="zh-CN" sz="2400" dirty="0" smtClean="0"/>
              <a:t>[3]</a:t>
            </a:r>
            <a:r>
              <a:rPr lang="zh-CN" altLang="en-US" sz="2400" dirty="0" smtClean="0"/>
              <a:t>程雪</a:t>
            </a:r>
            <a:r>
              <a:rPr lang="en-US" altLang="zh-CN" sz="2400" dirty="0" smtClean="0"/>
              <a:t>,</a:t>
            </a:r>
            <a:r>
              <a:rPr lang="zh-CN" altLang="en-US" sz="2400" dirty="0" smtClean="0"/>
              <a:t>周修理</a:t>
            </a:r>
            <a:r>
              <a:rPr lang="en-US" altLang="zh-CN" sz="2400" dirty="0" smtClean="0"/>
              <a:t>,</a:t>
            </a:r>
            <a:r>
              <a:rPr lang="zh-CN" altLang="en-US" sz="2400" dirty="0" smtClean="0"/>
              <a:t>李艳军</a:t>
            </a:r>
            <a:r>
              <a:rPr lang="en-US" altLang="zh-CN" sz="2400" dirty="0" smtClean="0"/>
              <a:t>. </a:t>
            </a:r>
            <a:r>
              <a:rPr lang="zh-CN" altLang="en-US" sz="2400" dirty="0" smtClean="0"/>
              <a:t>射频识别</a:t>
            </a:r>
            <a:r>
              <a:rPr lang="en-US" altLang="zh-CN" sz="2400" dirty="0" smtClean="0"/>
              <a:t>(RFID)</a:t>
            </a:r>
            <a:r>
              <a:rPr lang="zh-CN" altLang="en-US" sz="2400" dirty="0" smtClean="0"/>
              <a:t>技术在动物食品溯源中的应用</a:t>
            </a:r>
            <a:r>
              <a:rPr lang="en-US" altLang="zh-CN" sz="2400" dirty="0" smtClean="0"/>
              <a:t>[J]. </a:t>
            </a:r>
            <a:r>
              <a:rPr lang="zh-CN" altLang="en-US" sz="2400" dirty="0" smtClean="0"/>
              <a:t>东北农业大学学报</a:t>
            </a:r>
            <a:r>
              <a:rPr lang="en-US" altLang="zh-CN" sz="2400" dirty="0" smtClean="0"/>
              <a:t>,2008,10:140-144.</a:t>
            </a:r>
            <a:endParaRPr lang="en-US" altLang="zh-CN" sz="2400" dirty="0" smtClean="0"/>
          </a:p>
          <a:p>
            <a:r>
              <a:rPr lang="en-US" altLang="zh-CN" sz="2400" dirty="0" smtClean="0"/>
              <a:t>[4]</a:t>
            </a:r>
            <a:r>
              <a:rPr lang="zh-CN" altLang="en-US" sz="2400" dirty="0" smtClean="0"/>
              <a:t>蔡文青</a:t>
            </a:r>
            <a:r>
              <a:rPr lang="en-US" altLang="zh-CN" sz="2400" dirty="0" smtClean="0"/>
              <a:t>,</a:t>
            </a:r>
            <a:r>
              <a:rPr lang="zh-CN" altLang="en-US" sz="2400" dirty="0" smtClean="0"/>
              <a:t>梁斌</a:t>
            </a:r>
            <a:r>
              <a:rPr lang="en-US" altLang="zh-CN" sz="2400" dirty="0" smtClean="0"/>
              <a:t>. </a:t>
            </a:r>
            <a:r>
              <a:rPr lang="zh-CN" altLang="en-US" sz="2400" dirty="0" smtClean="0"/>
              <a:t>基于</a:t>
            </a:r>
            <a:r>
              <a:rPr lang="en-US" altLang="zh-CN" sz="2400" dirty="0" smtClean="0"/>
              <a:t>RFID</a:t>
            </a:r>
            <a:r>
              <a:rPr lang="zh-CN" altLang="en-US" sz="2400" dirty="0" smtClean="0"/>
              <a:t>技术的原料奶安全溯源管理的研究及实现</a:t>
            </a:r>
            <a:r>
              <a:rPr lang="en-US" altLang="zh-CN" sz="2400" dirty="0" smtClean="0"/>
              <a:t>[J]. </a:t>
            </a:r>
            <a:r>
              <a:rPr lang="zh-CN" altLang="en-US" sz="2400" dirty="0" smtClean="0"/>
              <a:t>湖北农业科学</a:t>
            </a:r>
            <a:r>
              <a:rPr lang="en-US" altLang="zh-CN" sz="2400" dirty="0" smtClean="0"/>
              <a:t>,2011,07:1473-1475+1487.</a:t>
            </a:r>
            <a:endParaRPr lang="en-US" altLang="zh-CN" sz="2400" dirty="0" smtClean="0"/>
          </a:p>
          <a:p>
            <a:r>
              <a:rPr lang="en-US" altLang="zh-CN" sz="2400" dirty="0" smtClean="0"/>
              <a:t>[5]</a:t>
            </a:r>
            <a:r>
              <a:rPr lang="zh-CN" altLang="en-US" sz="2400" dirty="0" smtClean="0"/>
              <a:t>庞超</a:t>
            </a:r>
            <a:r>
              <a:rPr lang="en-US" altLang="zh-CN" sz="2400" dirty="0" smtClean="0"/>
              <a:t>,</a:t>
            </a:r>
            <a:r>
              <a:rPr lang="zh-CN" altLang="en-US" sz="2400" dirty="0" smtClean="0"/>
              <a:t>何东健</a:t>
            </a:r>
            <a:r>
              <a:rPr lang="en-US" altLang="zh-CN" sz="2400" dirty="0" smtClean="0"/>
              <a:t>,</a:t>
            </a:r>
            <a:r>
              <a:rPr lang="zh-CN" altLang="en-US" sz="2400" dirty="0" smtClean="0"/>
              <a:t>李长悦</a:t>
            </a:r>
            <a:r>
              <a:rPr lang="en-US" altLang="zh-CN" sz="2400" dirty="0" smtClean="0"/>
              <a:t>,</a:t>
            </a:r>
            <a:r>
              <a:rPr lang="zh-CN" altLang="en-US" sz="2400" dirty="0" smtClean="0"/>
              <a:t>黄超</a:t>
            </a:r>
            <a:r>
              <a:rPr lang="en-US" altLang="zh-CN" sz="2400" dirty="0" smtClean="0"/>
              <a:t>,</a:t>
            </a:r>
            <a:r>
              <a:rPr lang="zh-CN" altLang="en-US" sz="2400" dirty="0" smtClean="0"/>
              <a:t>郑李鹏</a:t>
            </a:r>
            <a:r>
              <a:rPr lang="en-US" altLang="zh-CN" sz="2400" dirty="0" smtClean="0"/>
              <a:t>. </a:t>
            </a:r>
            <a:r>
              <a:rPr lang="zh-CN" altLang="en-US" sz="2400" dirty="0" smtClean="0"/>
              <a:t>基于</a:t>
            </a:r>
            <a:r>
              <a:rPr lang="en-US" altLang="zh-CN" sz="2400" dirty="0" smtClean="0"/>
              <a:t>RFID</a:t>
            </a:r>
            <a:r>
              <a:rPr lang="zh-CN" altLang="en-US" sz="2400" dirty="0" smtClean="0"/>
              <a:t>与</a:t>
            </a:r>
            <a:r>
              <a:rPr lang="en-US" altLang="zh-CN" sz="2400" dirty="0" smtClean="0"/>
              <a:t>WSN</a:t>
            </a:r>
            <a:r>
              <a:rPr lang="zh-CN" altLang="en-US" sz="2400" dirty="0" smtClean="0"/>
              <a:t>的奶牛养殖溯源信息采集与传输方法</a:t>
            </a:r>
            <a:r>
              <a:rPr lang="en-US" altLang="zh-CN" sz="2400" dirty="0" smtClean="0"/>
              <a:t>[J]. </a:t>
            </a:r>
            <a:r>
              <a:rPr lang="zh-CN" altLang="en-US" sz="2400" dirty="0" smtClean="0"/>
              <a:t>农业工程学报</a:t>
            </a:r>
            <a:r>
              <a:rPr lang="en-US" altLang="zh-CN" sz="2400" dirty="0" smtClean="0"/>
              <a:t>,2011,09:147-152.</a:t>
            </a:r>
            <a:endParaRPr lang="en-US" altLang="zh-CN" sz="2400" dirty="0" smtClean="0"/>
          </a:p>
          <a:p>
            <a:endParaRPr lang="zh-CN" altLang="en-US" sz="2400" dirty="0"/>
          </a:p>
        </p:txBody>
      </p:sp>
      <p:sp>
        <p:nvSpPr>
          <p:cNvPr id="2" name="灯片编号占位符 1"/>
          <p:cNvSpPr>
            <a:spLocks noGrp="1"/>
          </p:cNvSpPr>
          <p:nvPr>
            <p:ph type="sldNum" sz="quarter" idx="12"/>
          </p:nvPr>
        </p:nvSpPr>
        <p:spPr/>
        <p:txBody>
          <a:bodyPr/>
          <a:lstStyle/>
          <a:p>
            <a:pPr>
              <a:defRPr/>
            </a:pPr>
            <a:fld id="{B1EE2222-ABC4-413C-B8B0-97FA0F905C97}"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Text Box 16"/>
          <p:cNvSpPr txBox="1">
            <a:spLocks noChangeArrowheads="1"/>
          </p:cNvSpPr>
          <p:nvPr/>
        </p:nvSpPr>
        <p:spPr bwMode="auto">
          <a:xfrm>
            <a:off x="1547813" y="2924175"/>
            <a:ext cx="6048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800" b="1" i="1" dirty="0" smtClean="0">
                <a:latin typeface="Verdana" panose="020B0604030504040204" pitchFamily="34" charset="0"/>
                <a:ea typeface="宋体" panose="02010600030101010101" pitchFamily="2" charset="-122"/>
              </a:rPr>
              <a:t>5</a:t>
            </a:r>
            <a:r>
              <a:rPr lang="zh-CN" altLang="en-US" sz="4800" b="1" i="1" dirty="0" smtClean="0">
                <a:latin typeface="Verdana" panose="020B0604030504040204" pitchFamily="34" charset="0"/>
                <a:ea typeface="宋体" panose="02010600030101010101" pitchFamily="2" charset="-122"/>
              </a:rPr>
              <a:t>、</a:t>
            </a:r>
            <a:r>
              <a:rPr lang="en-US" altLang="zh-CN" sz="4800" b="1" i="1" dirty="0" smtClean="0">
                <a:latin typeface="Verdana" panose="020B0604030504040204" pitchFamily="34" charset="0"/>
                <a:ea typeface="宋体" panose="02010600030101010101" pitchFamily="2" charset="-122"/>
              </a:rPr>
              <a:t>RFID</a:t>
            </a:r>
            <a:r>
              <a:rPr lang="zh-CN" altLang="en-US" sz="4800" b="1" i="1" dirty="0" smtClean="0">
                <a:latin typeface="Verdana" panose="020B0604030504040204" pitchFamily="34" charset="0"/>
                <a:ea typeface="宋体" panose="02010600030101010101" pitchFamily="2" charset="-122"/>
              </a:rPr>
              <a:t>安全问题</a:t>
            </a:r>
            <a:endParaRPr lang="zh-CN" altLang="en-US" sz="2800" b="1" i="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3"/>
          <p:cNvSpPr>
            <a:spLocks noGrp="1"/>
          </p:cNvSpPr>
          <p:nvPr>
            <p:ph type="ftr" sz="quarter" idx="10"/>
          </p:nvPr>
        </p:nvSpPr>
        <p:spPr/>
        <p:txBody>
          <a:bodyPr/>
          <a:lstStyle/>
          <a:p>
            <a:r>
              <a:rPr lang="en-US" altLang="zh-CN" dirty="0" smtClean="0"/>
              <a:t> </a:t>
            </a:r>
            <a:endParaRPr lang="en-US" altLang="zh-CN" dirty="0"/>
          </a:p>
        </p:txBody>
      </p:sp>
      <p:pic>
        <p:nvPicPr>
          <p:cNvPr id="115714" name="Picture 2" descr="动物识别"/>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9925" y="4292600"/>
            <a:ext cx="1908175" cy="2033588"/>
          </a:xfrm>
          <a:prstGeom prst="rect">
            <a:avLst/>
          </a:prstGeom>
          <a:noFill/>
          <a:extLst>
            <a:ext uri="{909E8E84-426E-40DD-AFC4-6F175D3DCCD1}">
              <a14:hiddenFill xmlns:a14="http://schemas.microsoft.com/office/drawing/2010/main">
                <a:solidFill>
                  <a:srgbClr val="FFFFFF"/>
                </a:solidFill>
              </a14:hiddenFill>
            </a:ext>
          </a:extLst>
        </p:spPr>
      </p:pic>
      <p:pic>
        <p:nvPicPr>
          <p:cNvPr id="115715" name="Picture 3" descr="票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412875"/>
            <a:ext cx="1927225" cy="2527300"/>
          </a:xfrm>
          <a:prstGeom prst="rect">
            <a:avLst/>
          </a:prstGeom>
          <a:noFill/>
          <a:extLst>
            <a:ext uri="{909E8E84-426E-40DD-AFC4-6F175D3DCCD1}">
              <a14:hiddenFill xmlns:a14="http://schemas.microsoft.com/office/drawing/2010/main">
                <a:solidFill>
                  <a:srgbClr val="FFFFFF"/>
                </a:solidFill>
              </a14:hiddenFill>
            </a:ext>
          </a:extLst>
        </p:spPr>
      </p:pic>
      <p:pic>
        <p:nvPicPr>
          <p:cNvPr id="115716" name="Picture 4" descr="图书管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579938"/>
            <a:ext cx="3240088" cy="1878012"/>
          </a:xfrm>
          <a:prstGeom prst="rect">
            <a:avLst/>
          </a:prstGeom>
          <a:noFill/>
          <a:extLst>
            <a:ext uri="{909E8E84-426E-40DD-AFC4-6F175D3DCCD1}">
              <a14:hiddenFill xmlns:a14="http://schemas.microsoft.com/office/drawing/2010/main">
                <a:solidFill>
                  <a:srgbClr val="FFFFFF"/>
                </a:solidFill>
              </a14:hiddenFill>
            </a:ext>
          </a:extLst>
        </p:spPr>
      </p:pic>
      <p:sp>
        <p:nvSpPr>
          <p:cNvPr id="115717" name="Text Box 5"/>
          <p:cNvSpPr txBox="1">
            <a:spLocks noChangeArrowheads="1"/>
          </p:cNvSpPr>
          <p:nvPr/>
        </p:nvSpPr>
        <p:spPr bwMode="auto">
          <a:xfrm>
            <a:off x="1574800" y="1133475"/>
            <a:ext cx="2492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票证和收费</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sp>
        <p:nvSpPr>
          <p:cNvPr id="115718" name="Text Box 6"/>
          <p:cNvSpPr txBox="1">
            <a:spLocks noChangeArrowheads="1"/>
          </p:cNvSpPr>
          <p:nvPr/>
        </p:nvSpPr>
        <p:spPr bwMode="auto">
          <a:xfrm>
            <a:off x="6794500" y="1557338"/>
            <a:ext cx="2170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门禁系统</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sp>
        <p:nvSpPr>
          <p:cNvPr id="115719" name="Text Box 7"/>
          <p:cNvSpPr txBox="1">
            <a:spLocks noChangeArrowheads="1"/>
          </p:cNvSpPr>
          <p:nvPr/>
        </p:nvSpPr>
        <p:spPr bwMode="auto">
          <a:xfrm>
            <a:off x="1574800" y="4149725"/>
            <a:ext cx="2492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图书管理</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sp>
        <p:nvSpPr>
          <p:cNvPr id="115720" name="Text Box 8"/>
          <p:cNvSpPr txBox="1">
            <a:spLocks noChangeArrowheads="1"/>
          </p:cNvSpPr>
          <p:nvPr/>
        </p:nvSpPr>
        <p:spPr bwMode="auto">
          <a:xfrm>
            <a:off x="4448175" y="4194175"/>
            <a:ext cx="2492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危险品管理</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pic>
        <p:nvPicPr>
          <p:cNvPr id="11572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4508500"/>
            <a:ext cx="2305050" cy="2008188"/>
          </a:xfrm>
          <a:prstGeom prst="rect">
            <a:avLst/>
          </a:prstGeom>
          <a:noFill/>
          <a:extLst>
            <a:ext uri="{909E8E84-426E-40DD-AFC4-6F175D3DCCD1}">
              <a14:hiddenFill xmlns:a14="http://schemas.microsoft.com/office/drawing/2010/main">
                <a:solidFill>
                  <a:srgbClr val="FFFFFF"/>
                </a:solidFill>
              </a14:hiddenFill>
            </a:ext>
          </a:extLst>
        </p:spPr>
      </p:pic>
      <p:sp>
        <p:nvSpPr>
          <p:cNvPr id="115722" name="Line 10"/>
          <p:cNvSpPr>
            <a:spLocks noChangeShapeType="1"/>
          </p:cNvSpPr>
          <p:nvPr/>
        </p:nvSpPr>
        <p:spPr bwMode="auto">
          <a:xfrm flipV="1">
            <a:off x="209550" y="4103688"/>
            <a:ext cx="4487863" cy="44450"/>
          </a:xfrm>
          <a:prstGeom prst="line">
            <a:avLst/>
          </a:prstGeom>
          <a:noFill/>
          <a:ln w="15875">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3" name="Line 11"/>
          <p:cNvSpPr>
            <a:spLocks noChangeShapeType="1"/>
          </p:cNvSpPr>
          <p:nvPr/>
        </p:nvSpPr>
        <p:spPr bwMode="auto">
          <a:xfrm flipV="1">
            <a:off x="4695825" y="3878263"/>
            <a:ext cx="4324350" cy="44450"/>
          </a:xfrm>
          <a:prstGeom prst="line">
            <a:avLst/>
          </a:prstGeom>
          <a:noFill/>
          <a:ln w="15875">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4" name="Line 12"/>
          <p:cNvSpPr>
            <a:spLocks noChangeShapeType="1"/>
          </p:cNvSpPr>
          <p:nvPr/>
        </p:nvSpPr>
        <p:spPr bwMode="auto">
          <a:xfrm>
            <a:off x="4695825" y="1133475"/>
            <a:ext cx="20638" cy="4240213"/>
          </a:xfrm>
          <a:prstGeom prst="line">
            <a:avLst/>
          </a:prstGeom>
          <a:noFill/>
          <a:ln w="15875">
            <a:solidFill>
              <a:srgbClr val="3366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5" name="Text Box 13"/>
          <p:cNvSpPr txBox="1">
            <a:spLocks noChangeArrowheads="1"/>
          </p:cNvSpPr>
          <p:nvPr/>
        </p:nvSpPr>
        <p:spPr bwMode="auto">
          <a:xfrm>
            <a:off x="6651625" y="3884613"/>
            <a:ext cx="2492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动物识别</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sp>
        <p:nvSpPr>
          <p:cNvPr id="115726" name="Rectangle 14"/>
          <p:cNvSpPr>
            <a:spLocks noGrp="1" noChangeArrowheads="1"/>
          </p:cNvSpPr>
          <p:nvPr>
            <p:ph type="title"/>
          </p:nvPr>
        </p:nvSpPr>
        <p:spPr bwMode="auto">
          <a:xfrm>
            <a:off x="4067175" y="260350"/>
            <a:ext cx="4679950" cy="720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sz="1700" b="0">
                <a:solidFill>
                  <a:srgbClr val="0000FF"/>
                </a:solidFill>
                <a:latin typeface="黑体" panose="02010609060101010101" pitchFamily="49" charset="-122"/>
                <a:ea typeface="黑体" panose="02010609060101010101" pitchFamily="49" charset="-122"/>
              </a:rPr>
              <a:t>RFID</a:t>
            </a:r>
            <a:r>
              <a:rPr lang="zh-CN" altLang="en-US" sz="1700" b="0">
                <a:solidFill>
                  <a:srgbClr val="0000FF"/>
                </a:solidFill>
                <a:latin typeface="黑体" panose="02010609060101010101" pitchFamily="49" charset="-122"/>
                <a:ea typeface="黑体" panose="02010609060101010101" pitchFamily="49" charset="-122"/>
              </a:rPr>
              <a:t>的应用领域不断拓展，市场潜力巨大</a:t>
            </a:r>
            <a:endParaRPr lang="zh-CN" altLang="en-US" sz="1700" b="0">
              <a:solidFill>
                <a:srgbClr val="0000FF"/>
              </a:solidFill>
              <a:latin typeface="黑体" panose="02010609060101010101" pitchFamily="49" charset="-122"/>
              <a:ea typeface="黑体" panose="02010609060101010101" pitchFamily="49" charset="-122"/>
            </a:endParaRPr>
          </a:p>
        </p:txBody>
      </p:sp>
      <p:pic>
        <p:nvPicPr>
          <p:cNvPr id="115727" name="Picture 15" descr="商品防伪"/>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628775"/>
            <a:ext cx="2447925" cy="1655763"/>
          </a:xfrm>
          <a:prstGeom prst="rect">
            <a:avLst/>
          </a:prstGeom>
          <a:noFill/>
          <a:extLst>
            <a:ext uri="{909E8E84-426E-40DD-AFC4-6F175D3DCCD1}">
              <a14:hiddenFill xmlns:a14="http://schemas.microsoft.com/office/drawing/2010/main">
                <a:solidFill>
                  <a:srgbClr val="FFFFFF"/>
                </a:solidFill>
              </a14:hiddenFill>
            </a:ext>
          </a:extLst>
        </p:spPr>
      </p:pic>
      <p:sp>
        <p:nvSpPr>
          <p:cNvPr id="115728" name="Text Box 16"/>
          <p:cNvSpPr txBox="1">
            <a:spLocks noChangeArrowheads="1"/>
          </p:cNvSpPr>
          <p:nvPr/>
        </p:nvSpPr>
        <p:spPr bwMode="auto">
          <a:xfrm>
            <a:off x="4500563" y="1125538"/>
            <a:ext cx="249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商品防伪</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pic>
        <p:nvPicPr>
          <p:cNvPr id="115729" name="Picture 17" descr="图书管理"/>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292600"/>
            <a:ext cx="18272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15730" name="Picture 18" descr="刷卡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1773238"/>
            <a:ext cx="2297112"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15731" name="Picture 19" descr="门禁刷卡"/>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916113"/>
            <a:ext cx="2038350" cy="1771650"/>
          </a:xfrm>
          <a:prstGeom prst="rect">
            <a:avLst/>
          </a:prstGeom>
          <a:noFill/>
          <a:extLst>
            <a:ext uri="{909E8E84-426E-40DD-AFC4-6F175D3DCCD1}">
              <a14:hiddenFill xmlns:a14="http://schemas.microsoft.com/office/drawing/2010/main">
                <a:solidFill>
                  <a:srgbClr val="FFFFFF"/>
                </a:solidFill>
              </a14:hiddenFill>
            </a:ext>
          </a:extLst>
        </p:spPr>
      </p:pic>
      <p:sp>
        <p:nvSpPr>
          <p:cNvPr id="115732" name="Rectangle 20"/>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及应用</a:t>
            </a:r>
            <a:endParaRPr lang="zh-CN" altLang="en-US" sz="32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115726"/>
                                        </p:tgtEl>
                                        <p:attrNameLst>
                                          <p:attrName>style.visibility</p:attrName>
                                        </p:attrNameLst>
                                      </p:cBhvr>
                                      <p:to>
                                        <p:strVal val="visible"/>
                                      </p:to>
                                    </p:set>
                                    <p:animEffect transition="in" filter="fade">
                                      <p:cBhvr>
                                        <p:cTn id="7" dur="597">
                                          <p:stCondLst>
                                            <p:cond delay="0"/>
                                          </p:stCondLst>
                                        </p:cTn>
                                        <p:tgtEl>
                                          <p:spTgt spid="115726"/>
                                        </p:tgtEl>
                                      </p:cBhvr>
                                    </p:animEffect>
                                    <p:anim calcmode="lin" valueType="num">
                                      <p:cBhvr>
                                        <p:cTn id="8" dur="597" fill="hold">
                                          <p:stCondLst>
                                            <p:cond delay="0"/>
                                          </p:stCondLst>
                                        </p:cTn>
                                        <p:tgtEl>
                                          <p:spTgt spid="115726"/>
                                        </p:tgtEl>
                                        <p:attrNameLst>
                                          <p:attrName>style.rotation</p:attrName>
                                        </p:attrNameLst>
                                      </p:cBhvr>
                                      <p:tavLst>
                                        <p:tav tm="0">
                                          <p:val>
                                            <p:fltVal val="720"/>
                                          </p:val>
                                        </p:tav>
                                        <p:tav tm="100000">
                                          <p:val>
                                            <p:fltVal val="0"/>
                                          </p:val>
                                        </p:tav>
                                      </p:tavLst>
                                    </p:anim>
                                    <p:anim calcmode="lin" valueType="num">
                                      <p:cBhvr>
                                        <p:cTn id="9" dur="597" fill="hold">
                                          <p:stCondLst>
                                            <p:cond delay="0"/>
                                          </p:stCondLst>
                                        </p:cTn>
                                        <p:tgtEl>
                                          <p:spTgt spid="115726"/>
                                        </p:tgtEl>
                                        <p:attrNameLst>
                                          <p:attrName>ppt_h</p:attrName>
                                        </p:attrNameLst>
                                      </p:cBhvr>
                                      <p:tavLst>
                                        <p:tav tm="0">
                                          <p:val>
                                            <p:fltVal val="0"/>
                                          </p:val>
                                        </p:tav>
                                        <p:tav tm="100000">
                                          <p:val>
                                            <p:strVal val="#ppt_h"/>
                                          </p:val>
                                        </p:tav>
                                      </p:tavLst>
                                    </p:anim>
                                    <p:anim calcmode="lin" valueType="num">
                                      <p:cBhvr>
                                        <p:cTn id="10" dur="597" fill="hold">
                                          <p:stCondLst>
                                            <p:cond delay="0"/>
                                          </p:stCondLst>
                                        </p:cTn>
                                        <p:tgtEl>
                                          <p:spTgt spid="11572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p>
            <a:r>
              <a:rPr lang="en-US" altLang="zh-CN" dirty="0" smtClean="0"/>
              <a:t> </a:t>
            </a:r>
            <a:endParaRPr lang="en-US" altLang="zh-CN" dirty="0"/>
          </a:p>
        </p:txBody>
      </p:sp>
      <p:pic>
        <p:nvPicPr>
          <p:cNvPr id="118786" name="Picture 2" descr="E:\射频审稿\应用\--交通领域\电子车牌射频识别系统.files\car.gif"/>
          <p:cNvPicPr>
            <a:picLocks noChangeAspect="1" noChangeArrowheads="1"/>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542925" y="1133475"/>
            <a:ext cx="3968750" cy="2600325"/>
          </a:xfrm>
          <a:prstGeom prst="rect">
            <a:avLst/>
          </a:prstGeom>
          <a:noFill/>
          <a:extLst>
            <a:ext uri="{909E8E84-426E-40DD-AFC4-6F175D3DCCD1}">
              <a14:hiddenFill xmlns:a14="http://schemas.microsoft.com/office/drawing/2010/main">
                <a:solidFill>
                  <a:srgbClr val="FFFFFF"/>
                </a:solidFill>
              </a14:hiddenFill>
            </a:ext>
          </a:extLst>
        </p:spPr>
      </p:pic>
      <p:sp>
        <p:nvSpPr>
          <p:cNvPr id="118787" name="Rectangle 3"/>
          <p:cNvSpPr>
            <a:spLocks noGrp="1" noChangeArrowheads="1"/>
          </p:cNvSpPr>
          <p:nvPr>
            <p:ph type="title"/>
          </p:nvPr>
        </p:nvSpPr>
        <p:spPr bwMode="auto">
          <a:xfrm>
            <a:off x="395288" y="506930"/>
            <a:ext cx="8131175" cy="762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1700" b="0" dirty="0">
                <a:solidFill>
                  <a:srgbClr val="0000FF"/>
                </a:solidFill>
                <a:latin typeface="黑体" panose="02010609060101010101" pitchFamily="49" charset="-122"/>
                <a:ea typeface="黑体" panose="02010609060101010101" pitchFamily="49" charset="-122"/>
              </a:rPr>
              <a:t>RFID</a:t>
            </a:r>
            <a:r>
              <a:rPr lang="zh-CN" altLang="en-US" sz="1700" b="0" dirty="0">
                <a:solidFill>
                  <a:srgbClr val="0000FF"/>
                </a:solidFill>
                <a:latin typeface="黑体" panose="02010609060101010101" pitchFamily="49" charset="-122"/>
                <a:ea typeface="黑体" panose="02010609060101010101" pitchFamily="49" charset="-122"/>
              </a:rPr>
              <a:t>的应用领域不断拓展，市场潜力巨大</a:t>
            </a:r>
            <a:endParaRPr lang="zh-CN" altLang="en-US" sz="1700" b="0" dirty="0">
              <a:solidFill>
                <a:srgbClr val="0000FF"/>
              </a:solidFill>
              <a:latin typeface="黑体" panose="02010609060101010101" pitchFamily="49" charset="-122"/>
              <a:ea typeface="黑体" panose="02010609060101010101" pitchFamily="49" charset="-122"/>
            </a:endParaRPr>
          </a:p>
        </p:txBody>
      </p:sp>
      <p:pic>
        <p:nvPicPr>
          <p:cNvPr id="118788" name="Picture 4"/>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060825" y="1419225"/>
            <a:ext cx="3352800" cy="1870075"/>
          </a:xfrm>
          <a:noFill/>
          <a:ln w="12700">
            <a:solidFill>
              <a:srgbClr val="66FFFF"/>
            </a:solidFill>
            <a:miter lim="800000"/>
            <a:headEnd/>
            <a:tailEnd/>
          </a:ln>
          <a:extLst>
            <a:ext uri="{909E8E84-426E-40DD-AFC4-6F175D3DCCD1}">
              <a14:hiddenFill xmlns:a14="http://schemas.microsoft.com/office/drawing/2010/main">
                <a:gradFill rotWithShape="0">
                  <a:gsLst>
                    <a:gs pos="0">
                      <a:schemeClr val="tx1"/>
                    </a:gs>
                    <a:gs pos="50000">
                      <a:schemeClr val="tx1">
                        <a:gamma/>
                        <a:shade val="46275"/>
                        <a:invGamma/>
                      </a:schemeClr>
                    </a:gs>
                    <a:gs pos="100000">
                      <a:schemeClr val="tx1"/>
                    </a:gs>
                  </a:gsLst>
                  <a:lin ang="0" scaled="1"/>
                </a:gradFill>
              </a14:hiddenFill>
            </a:ext>
          </a:extLst>
        </p:spPr>
      </p:pic>
      <p:sp>
        <p:nvSpPr>
          <p:cNvPr id="118789" name="Text Box 5"/>
          <p:cNvSpPr txBox="1">
            <a:spLocks noChangeArrowheads="1"/>
          </p:cNvSpPr>
          <p:nvPr/>
        </p:nvSpPr>
        <p:spPr bwMode="auto">
          <a:xfrm>
            <a:off x="4321175" y="1196975"/>
            <a:ext cx="2698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不停车收费系统</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pic>
        <p:nvPicPr>
          <p:cNvPr id="1187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149725"/>
            <a:ext cx="3598862" cy="2119313"/>
          </a:xfrm>
          <a:prstGeom prst="rect">
            <a:avLst/>
          </a:prstGeom>
          <a:noFill/>
          <a:extLst>
            <a:ext uri="{909E8E84-426E-40DD-AFC4-6F175D3DCCD1}">
              <a14:hiddenFill xmlns:a14="http://schemas.microsoft.com/office/drawing/2010/main">
                <a:solidFill>
                  <a:srgbClr val="FFFFFF"/>
                </a:solidFill>
              </a14:hiddenFill>
            </a:ext>
          </a:extLst>
        </p:spPr>
      </p:pic>
      <p:sp>
        <p:nvSpPr>
          <p:cNvPr id="118791" name="Text Box 7"/>
          <p:cNvSpPr txBox="1">
            <a:spLocks noChangeArrowheads="1"/>
          </p:cNvSpPr>
          <p:nvPr/>
        </p:nvSpPr>
        <p:spPr bwMode="auto">
          <a:xfrm>
            <a:off x="6842125" y="3597275"/>
            <a:ext cx="226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火车车号识别</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pic>
        <p:nvPicPr>
          <p:cNvPr id="118792" name="Picture 8" descr="DSCN036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688" y="4059238"/>
            <a:ext cx="3392487" cy="2222500"/>
          </a:xfrm>
          <a:prstGeom prst="rect">
            <a:avLst/>
          </a:prstGeom>
          <a:noFill/>
          <a:extLst>
            <a:ext uri="{909E8E84-426E-40DD-AFC4-6F175D3DCCD1}">
              <a14:hiddenFill xmlns:a14="http://schemas.microsoft.com/office/drawing/2010/main">
                <a:solidFill>
                  <a:srgbClr val="FFFFFF"/>
                </a:solidFill>
              </a14:hiddenFill>
            </a:ext>
          </a:extLst>
        </p:spPr>
      </p:pic>
      <p:sp>
        <p:nvSpPr>
          <p:cNvPr id="118793" name="Text Box 9"/>
          <p:cNvSpPr txBox="1">
            <a:spLocks noChangeArrowheads="1"/>
          </p:cNvSpPr>
          <p:nvPr/>
        </p:nvSpPr>
        <p:spPr bwMode="auto">
          <a:xfrm>
            <a:off x="73025" y="3524250"/>
            <a:ext cx="2698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0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zh-CN" altLang="en-US" sz="1600" b="1" u="sng">
                <a:solidFill>
                  <a:srgbClr val="0000FF"/>
                </a:solidFill>
                <a:latin typeface="Times New Roman" panose="02020603050405020304" pitchFamily="18" charset="0"/>
                <a:ea typeface="宋体" panose="02010600030101010101" pitchFamily="2" charset="-122"/>
              </a:rPr>
              <a:t>集装箱识别</a:t>
            </a:r>
            <a:endParaRPr kumimoji="1" lang="zh-CN" altLang="en-US" sz="1600" b="1" u="sng">
              <a:solidFill>
                <a:srgbClr val="0000FF"/>
              </a:solidFill>
              <a:latin typeface="Times New Roman" panose="02020603050405020304" pitchFamily="18" charset="0"/>
              <a:ea typeface="宋体" panose="02010600030101010101" pitchFamily="2" charset="-122"/>
            </a:endParaRPr>
          </a:p>
        </p:txBody>
      </p:sp>
      <p:pic>
        <p:nvPicPr>
          <p:cNvPr id="118794" name="Picture 10" descr="火车识别"/>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365625"/>
            <a:ext cx="1944688" cy="1770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RFID</a:t>
            </a:r>
            <a:r>
              <a:rPr lang="zh-CN" altLang="en-US"/>
              <a:t>相关新闻</a:t>
            </a:r>
            <a:r>
              <a:rPr lang="en-US" altLang="zh-CN"/>
              <a:t>(2)</a:t>
            </a:r>
            <a:endParaRPr lang="en-US" altLang="zh-CN"/>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56</a:t>
            </a:r>
            <a:endParaRPr lang="zh-CN" altLang="en-US" b="0" dirty="0"/>
          </a:p>
        </p:txBody>
      </p:sp>
      <p:pic>
        <p:nvPicPr>
          <p:cNvPr id="5" name="图片 4"/>
          <p:cNvPicPr>
            <a:picLocks noChangeAspect="1"/>
          </p:cNvPicPr>
          <p:nvPr/>
        </p:nvPicPr>
        <p:blipFill>
          <a:blip r:embed="rId1"/>
          <a:stretch>
            <a:fillRect/>
          </a:stretch>
        </p:blipFill>
        <p:spPr>
          <a:xfrm>
            <a:off x="1176020" y="1341755"/>
            <a:ext cx="6515735" cy="676338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en-US" altLang="zh-CN" dirty="0" smtClean="0"/>
              <a:t> </a:t>
            </a:r>
            <a:endParaRPr lang="en-US" altLang="zh-CN" dirty="0"/>
          </a:p>
        </p:txBody>
      </p:sp>
      <p:pic>
        <p:nvPicPr>
          <p:cNvPr id="120834" name="Picture 2" descr="2006313233029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333375"/>
            <a:ext cx="8748712" cy="620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dirty="0" smtClean="0"/>
              <a:t> </a:t>
            </a:r>
            <a:endParaRPr lang="en-US" altLang="zh-CN" dirty="0"/>
          </a:p>
        </p:txBody>
      </p:sp>
      <p:sp>
        <p:nvSpPr>
          <p:cNvPr id="121858" name="Rectangle 2"/>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的安全问题</a:t>
            </a:r>
            <a:endParaRPr lang="zh-CN" altLang="en-US" sz="3200">
              <a:ea typeface="宋体" panose="02010600030101010101" pitchFamily="2" charset="-122"/>
            </a:endParaRPr>
          </a:p>
        </p:txBody>
      </p:sp>
      <p:sp>
        <p:nvSpPr>
          <p:cNvPr id="121859" name="Rectangle 3"/>
          <p:cNvSpPr>
            <a:spLocks noChangeArrowheads="1"/>
          </p:cNvSpPr>
          <p:nvPr/>
        </p:nvSpPr>
        <p:spPr bwMode="auto">
          <a:xfrm>
            <a:off x="971550" y="1700213"/>
            <a:ext cx="72009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00"/>
                </a:solidFill>
                <a:ea typeface="宋体" panose="02010600030101010101" pitchFamily="2" charset="-122"/>
              </a:rPr>
              <a:t>       低成本电子标签有限的资源很大程度的制约着</a:t>
            </a:r>
            <a:r>
              <a:rPr lang="en-US" altLang="zh-CN" sz="2400" b="1" dirty="0">
                <a:solidFill>
                  <a:srgbClr val="000000"/>
                </a:solidFill>
                <a:ea typeface="宋体" panose="02010600030101010101" pitchFamily="2" charset="-122"/>
              </a:rPr>
              <a:t>RFID</a:t>
            </a:r>
            <a:r>
              <a:rPr lang="zh-CN" altLang="en-US" sz="2400" b="1" dirty="0">
                <a:solidFill>
                  <a:srgbClr val="000000"/>
                </a:solidFill>
                <a:ea typeface="宋体" panose="02010600030101010101" pitchFamily="2" charset="-122"/>
              </a:rPr>
              <a:t>安全机制的实现。安全问题，特别是用户隐私问题变得日益严重。由于</a:t>
            </a:r>
            <a:r>
              <a:rPr lang="en-US" altLang="zh-CN" sz="2400" b="1" dirty="0">
                <a:solidFill>
                  <a:srgbClr val="000000"/>
                </a:solidFill>
                <a:ea typeface="宋体" panose="02010600030101010101" pitchFamily="2" charset="-122"/>
              </a:rPr>
              <a:t>RFID</a:t>
            </a:r>
            <a:r>
              <a:rPr lang="zh-CN" altLang="en-US" sz="2400" b="1" dirty="0">
                <a:solidFill>
                  <a:srgbClr val="000000"/>
                </a:solidFill>
                <a:ea typeface="宋体" panose="02010600030101010101" pitchFamily="2" charset="-122"/>
              </a:rPr>
              <a:t>标签不需经它的拥有者允许便直接响应阅读器的查询，用户如果带有不安全的标签的产品，则在用户没有感知的情况下，被附近的阅读器读取，用户数据会被非法盗用产生重大损失。或者泄露个人的敏感信息，特别是可能暴露用户的位置隐私，使得用户被跟踪。</a:t>
            </a:r>
            <a:endParaRPr lang="zh-CN" altLang="en-US" sz="2400" b="1" dirty="0">
              <a:solidFill>
                <a:srgbClr val="000000"/>
              </a:solidFill>
              <a:ea typeface="宋体" panose="02010600030101010101" pitchFamily="2" charset="-122"/>
            </a:endParaRPr>
          </a:p>
        </p:txBody>
      </p:sp>
      <p:sp>
        <p:nvSpPr>
          <p:cNvPr id="121860" name="Rectangle 4"/>
          <p:cNvSpPr>
            <a:spLocks noChangeArrowheads="1"/>
          </p:cNvSpPr>
          <p:nvPr/>
        </p:nvSpPr>
        <p:spPr bwMode="auto">
          <a:xfrm>
            <a:off x="1116013" y="4632895"/>
            <a:ext cx="7056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F0000"/>
                </a:solidFill>
                <a:ea typeface="宋体" panose="02010600030101010101" pitchFamily="2" charset="-122"/>
              </a:rPr>
              <a:t>       因此，如何实现</a:t>
            </a:r>
            <a:r>
              <a:rPr lang="en-US" altLang="zh-CN" sz="2000" b="1" dirty="0">
                <a:solidFill>
                  <a:srgbClr val="FF0000"/>
                </a:solidFill>
                <a:ea typeface="宋体" panose="02010600030101010101" pitchFamily="2" charset="-122"/>
              </a:rPr>
              <a:t>RFID</a:t>
            </a:r>
            <a:r>
              <a:rPr lang="zh-CN" altLang="en-US" sz="2000" b="1" dirty="0">
                <a:solidFill>
                  <a:srgbClr val="FF0000"/>
                </a:solidFill>
                <a:ea typeface="宋体" panose="02010600030101010101" pitchFamily="2" charset="-122"/>
              </a:rPr>
              <a:t>系统的安全并保护电子标签持有人隐私将是目前和今后发展</a:t>
            </a:r>
            <a:r>
              <a:rPr lang="en-US" altLang="zh-CN" sz="2000" b="1" dirty="0">
                <a:solidFill>
                  <a:srgbClr val="FF0000"/>
                </a:solidFill>
                <a:ea typeface="宋体" panose="02010600030101010101" pitchFamily="2" charset="-122"/>
              </a:rPr>
              <a:t>RFID</a:t>
            </a:r>
            <a:r>
              <a:rPr lang="zh-CN" altLang="en-US" sz="2000" b="1" dirty="0">
                <a:solidFill>
                  <a:srgbClr val="FF0000"/>
                </a:solidFill>
                <a:ea typeface="宋体" panose="02010600030101010101" pitchFamily="2" charset="-122"/>
              </a:rPr>
              <a:t>技术十分关注的课题。</a:t>
            </a:r>
            <a:endParaRPr lang="zh-CN" altLang="en-US"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wipe(left)">
                                      <p:cBhvr>
                                        <p:cTn id="7" dur="500"/>
                                        <p:tgtEl>
                                          <p:spTgt spid="121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wipe(left)">
                                      <p:cBhvr>
                                        <p:cTn id="12"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0"/>
          </p:nvPr>
        </p:nvSpPr>
        <p:spPr/>
        <p:txBody>
          <a:bodyPr/>
          <a:lstStyle/>
          <a:p>
            <a:r>
              <a:rPr lang="en-US" altLang="zh-CN" dirty="0" smtClean="0"/>
              <a:t> </a:t>
            </a:r>
            <a:endParaRPr lang="en-US" altLang="zh-CN" dirty="0"/>
          </a:p>
        </p:txBody>
      </p:sp>
      <p:graphicFrame>
        <p:nvGraphicFramePr>
          <p:cNvPr id="113666" name="Object 2"/>
          <p:cNvGraphicFramePr>
            <a:graphicFrameLocks noChangeAspect="1"/>
          </p:cNvGraphicFramePr>
          <p:nvPr>
            <p:ph sz="half" idx="2"/>
          </p:nvPr>
        </p:nvGraphicFramePr>
        <p:xfrm>
          <a:off x="611188" y="1700213"/>
          <a:ext cx="7848600" cy="3824287"/>
        </p:xfrm>
        <a:graphic>
          <a:graphicData uri="http://schemas.openxmlformats.org/presentationml/2006/ole">
            <mc:AlternateContent xmlns:mc="http://schemas.openxmlformats.org/markup-compatibility/2006">
              <mc:Choice xmlns:v="urn:schemas-microsoft-com:vml" Requires="v">
                <p:oleObj spid="_x0000_s107523" name="Visio" r:id="rId1" imgW="10668000" imgH="5199380" progId="Visio.Drawing.11">
                  <p:embed/>
                </p:oleObj>
              </mc:Choice>
              <mc:Fallback>
                <p:oleObj name="Visio" r:id="rId1" imgW="10668000" imgH="5199380" progId="Visio.Drawing.11">
                  <p:embed/>
                  <p:pic>
                    <p:nvPicPr>
                      <p:cNvPr id="0" name="图片 107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00213"/>
                        <a:ext cx="7848600"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67" name="Rectangle 3"/>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系统构成</a:t>
            </a:r>
            <a:endParaRPr lang="zh-CN" altLang="en-US" sz="320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r>
              <a:rPr lang="en-US" altLang="zh-CN" dirty="0" smtClean="0"/>
              <a:t> </a:t>
            </a:r>
            <a:endParaRPr lang="en-US" altLang="zh-CN" dirty="0"/>
          </a:p>
        </p:txBody>
      </p:sp>
      <p:sp>
        <p:nvSpPr>
          <p:cNvPr id="86018" name="Rectangle 2"/>
          <p:cNvSpPr>
            <a:spLocks noGrp="1" noChangeArrowheads="1"/>
          </p:cNvSpPr>
          <p:nvPr>
            <p:ph type="body" idx="1"/>
          </p:nvPr>
        </p:nvSpPr>
        <p:spPr>
          <a:xfrm>
            <a:off x="969963" y="1916113"/>
            <a:ext cx="7273925" cy="433387"/>
          </a:xfrm>
        </p:spPr>
        <p:txBody>
          <a:bodyPr/>
          <a:lstStyle/>
          <a:p>
            <a:pPr algn="just">
              <a:lnSpc>
                <a:spcPct val="90000"/>
              </a:lnSpc>
              <a:buFont typeface="Wingdings" panose="05000000000000000000" pitchFamily="2" charset="2"/>
              <a:buNone/>
            </a:pPr>
            <a:r>
              <a:rPr lang="zh-CN" altLang="en-US" sz="2000">
                <a:solidFill>
                  <a:srgbClr val="000000"/>
                </a:solidFill>
                <a:ea typeface="宋体" panose="02010600030101010101" pitchFamily="2" charset="-122"/>
              </a:rPr>
              <a:t>只有合法的读写器才能获取或者更新相应的标签的状态。 </a:t>
            </a:r>
            <a:endParaRPr lang="zh-CN" altLang="en-US" sz="2000">
              <a:solidFill>
                <a:srgbClr val="000000"/>
              </a:solidFill>
              <a:ea typeface="宋体" panose="02010600030101010101" pitchFamily="2" charset="-122"/>
            </a:endParaRPr>
          </a:p>
        </p:txBody>
      </p:sp>
      <p:sp>
        <p:nvSpPr>
          <p:cNvPr id="86019" name="Rectangle 3"/>
          <p:cNvSpPr>
            <a:spLocks noChangeArrowheads="1"/>
          </p:cNvSpPr>
          <p:nvPr/>
        </p:nvSpPr>
        <p:spPr bwMode="gray">
          <a:xfrm>
            <a:off x="250825"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系统的安全需求</a:t>
            </a:r>
            <a:endParaRPr lang="zh-CN" altLang="en-US" sz="3200">
              <a:ea typeface="宋体" panose="02010600030101010101" pitchFamily="2" charset="-122"/>
            </a:endParaRPr>
          </a:p>
        </p:txBody>
      </p:sp>
      <p:sp>
        <p:nvSpPr>
          <p:cNvPr id="86020" name="Rectangle 4"/>
          <p:cNvSpPr>
            <a:spLocks noChangeArrowheads="1"/>
          </p:cNvSpPr>
          <p:nvPr/>
        </p:nvSpPr>
        <p:spPr bwMode="gray">
          <a:xfrm>
            <a:off x="468313" y="1341438"/>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1</a:t>
            </a:r>
            <a:r>
              <a:rPr lang="zh-CN" altLang="en-US" sz="2400">
                <a:ea typeface="宋体" panose="02010600030101010101" pitchFamily="2" charset="-122"/>
              </a:rPr>
              <a:t>、授权访问</a:t>
            </a:r>
            <a:endParaRPr lang="zh-CN" altLang="en-US" sz="2400">
              <a:ea typeface="宋体" panose="02010600030101010101" pitchFamily="2" charset="-122"/>
            </a:endParaRPr>
          </a:p>
        </p:txBody>
      </p:sp>
      <p:sp>
        <p:nvSpPr>
          <p:cNvPr id="86021" name="Rectangle 5"/>
          <p:cNvSpPr>
            <a:spLocks noChangeArrowheads="1"/>
          </p:cNvSpPr>
          <p:nvPr/>
        </p:nvSpPr>
        <p:spPr bwMode="gray">
          <a:xfrm>
            <a:off x="971550" y="2276475"/>
            <a:ext cx="72739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标签需要对阅读器进行认证。 </a:t>
            </a:r>
            <a:endParaRPr lang="zh-CN" altLang="en-US" sz="2000">
              <a:solidFill>
                <a:srgbClr val="FF0000"/>
              </a:solidFill>
              <a:ea typeface="宋体" panose="02010600030101010101" pitchFamily="2" charset="-122"/>
            </a:endParaRPr>
          </a:p>
        </p:txBody>
      </p:sp>
      <p:sp>
        <p:nvSpPr>
          <p:cNvPr id="86022" name="Rectangle 6"/>
          <p:cNvSpPr>
            <a:spLocks noChangeArrowheads="1"/>
          </p:cNvSpPr>
          <p:nvPr/>
        </p:nvSpPr>
        <p:spPr bwMode="gray">
          <a:xfrm>
            <a:off x="969963" y="3284538"/>
            <a:ext cx="7705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000000"/>
                </a:solidFill>
                <a:ea typeface="宋体" panose="02010600030101010101" pitchFamily="2" charset="-122"/>
              </a:rPr>
              <a:t>只有合法的标签才可以被合法的读写器获取或者更新状态信息。</a:t>
            </a:r>
            <a:endParaRPr lang="en-US" altLang="zh-CN" sz="2000">
              <a:solidFill>
                <a:srgbClr val="000000"/>
              </a:solidFill>
              <a:ea typeface="宋体" panose="02010600030101010101" pitchFamily="2" charset="-122"/>
            </a:endParaRPr>
          </a:p>
        </p:txBody>
      </p:sp>
      <p:sp>
        <p:nvSpPr>
          <p:cNvPr id="86023" name="Rectangle 7"/>
          <p:cNvSpPr>
            <a:spLocks noChangeArrowheads="1"/>
          </p:cNvSpPr>
          <p:nvPr/>
        </p:nvSpPr>
        <p:spPr bwMode="gray">
          <a:xfrm>
            <a:off x="468313" y="2709863"/>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2</a:t>
            </a:r>
            <a:r>
              <a:rPr lang="zh-CN" altLang="en-US" sz="2400">
                <a:ea typeface="宋体" panose="02010600030101010101" pitchFamily="2" charset="-122"/>
              </a:rPr>
              <a:t>、标签的认证</a:t>
            </a:r>
            <a:endParaRPr lang="zh-CN" altLang="en-US" sz="2400">
              <a:ea typeface="宋体" panose="02010600030101010101" pitchFamily="2" charset="-122"/>
            </a:endParaRPr>
          </a:p>
        </p:txBody>
      </p:sp>
      <p:sp>
        <p:nvSpPr>
          <p:cNvPr id="86024" name="Rectangle 8"/>
          <p:cNvSpPr>
            <a:spLocks noChangeArrowheads="1"/>
          </p:cNvSpPr>
          <p:nvPr/>
        </p:nvSpPr>
        <p:spPr bwMode="gray">
          <a:xfrm>
            <a:off x="971550" y="3716338"/>
            <a:ext cx="727392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阅读器需要对标签进行认证 。 </a:t>
            </a:r>
            <a:endParaRPr lang="zh-CN" altLang="en-US" sz="2000">
              <a:solidFill>
                <a:srgbClr val="FF0000"/>
              </a:solidFill>
              <a:ea typeface="宋体" panose="02010600030101010101" pitchFamily="2" charset="-122"/>
            </a:endParaRPr>
          </a:p>
        </p:txBody>
      </p:sp>
      <p:sp>
        <p:nvSpPr>
          <p:cNvPr id="86025" name="Rectangle 9"/>
          <p:cNvSpPr>
            <a:spLocks noChangeArrowheads="1"/>
          </p:cNvSpPr>
          <p:nvPr/>
        </p:nvSpPr>
        <p:spPr bwMode="gray">
          <a:xfrm>
            <a:off x="611188" y="4797425"/>
            <a:ext cx="77057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90000"/>
              </a:lnSpc>
              <a:buFont typeface="Wingdings" panose="05000000000000000000" pitchFamily="2" charset="2"/>
              <a:buNone/>
            </a:pPr>
            <a:r>
              <a:rPr lang="zh-CN" altLang="en-US" sz="2000">
                <a:solidFill>
                  <a:srgbClr val="000000"/>
                </a:solidFill>
                <a:ea typeface="宋体" panose="02010600030101010101" pitchFamily="2" charset="-122"/>
              </a:rPr>
              <a:t>    标签用户的真实身份、当前位置等敏感信息，在通信中应该保证机密性。 </a:t>
            </a:r>
            <a:endParaRPr lang="en-US" altLang="zh-CN" sz="2000">
              <a:solidFill>
                <a:srgbClr val="000000"/>
              </a:solidFill>
              <a:ea typeface="宋体" panose="02010600030101010101" pitchFamily="2" charset="-122"/>
            </a:endParaRPr>
          </a:p>
        </p:txBody>
      </p:sp>
      <p:sp>
        <p:nvSpPr>
          <p:cNvPr id="86026" name="Rectangle 10"/>
          <p:cNvSpPr>
            <a:spLocks noChangeArrowheads="1"/>
          </p:cNvSpPr>
          <p:nvPr/>
        </p:nvSpPr>
        <p:spPr bwMode="gray">
          <a:xfrm>
            <a:off x="468313" y="4221163"/>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3</a:t>
            </a:r>
            <a:r>
              <a:rPr lang="zh-CN" altLang="en-US" sz="2400">
                <a:ea typeface="宋体" panose="02010600030101010101" pitchFamily="2" charset="-122"/>
              </a:rPr>
              <a:t>、标签匿名性</a:t>
            </a:r>
            <a:endParaRPr lang="zh-CN" altLang="en-US" sz="2400">
              <a:ea typeface="宋体" panose="02010600030101010101" pitchFamily="2" charset="-122"/>
            </a:endParaRPr>
          </a:p>
        </p:txBody>
      </p:sp>
      <p:sp>
        <p:nvSpPr>
          <p:cNvPr id="86027" name="Rectangle 11"/>
          <p:cNvSpPr>
            <a:spLocks noChangeArrowheads="1"/>
          </p:cNvSpPr>
          <p:nvPr/>
        </p:nvSpPr>
        <p:spPr bwMode="gray">
          <a:xfrm>
            <a:off x="971550" y="5445125"/>
            <a:ext cx="727233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信息要经过加密 。 </a:t>
            </a:r>
            <a:endParaRPr lang="zh-CN" altLang="en-US" sz="20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6021"/>
                                        </p:tgtEl>
                                        <p:attrNameLst>
                                          <p:attrName>style.visibility</p:attrName>
                                        </p:attrNameLst>
                                      </p:cBhvr>
                                      <p:to>
                                        <p:strVal val="visible"/>
                                      </p:to>
                                    </p:set>
                                    <p:animEffect transition="in" filter="wipe(left)">
                                      <p:cBhvr>
                                        <p:cTn id="13" dur="500"/>
                                        <p:tgtEl>
                                          <p:spTgt spid="860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60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60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6024"/>
                                        </p:tgtEl>
                                        <p:attrNameLst>
                                          <p:attrName>style.visibility</p:attrName>
                                        </p:attrNameLst>
                                      </p:cBhvr>
                                      <p:to>
                                        <p:strVal val="visible"/>
                                      </p:to>
                                    </p:set>
                                    <p:animEffect transition="in" filter="wipe(left)">
                                      <p:cBhvr>
                                        <p:cTn id="24" dur="500"/>
                                        <p:tgtEl>
                                          <p:spTgt spid="8602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6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027"/>
                                        </p:tgtEl>
                                        <p:attrNameLst>
                                          <p:attrName>style.visibility</p:attrName>
                                        </p:attrNameLst>
                                      </p:cBhvr>
                                      <p:to>
                                        <p:strVal val="visible"/>
                                      </p:to>
                                    </p:set>
                                    <p:animEffect transition="in" filter="wipe(left)">
                                      <p:cBhvr>
                                        <p:cTn id="35" dur="5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86020" grpId="0"/>
      <p:bldP spid="86021" grpId="0"/>
      <p:bldP spid="86022" grpId="0"/>
      <p:bldP spid="86023" grpId="0"/>
      <p:bldP spid="86024" grpId="0"/>
      <p:bldP spid="86025" grpId="0"/>
      <p:bldP spid="86026" grpId="0"/>
      <p:bldP spid="860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en-US" altLang="zh-CN" dirty="0" smtClean="0"/>
              <a:t> </a:t>
            </a:r>
            <a:endParaRPr lang="en-US" altLang="zh-CN" dirty="0"/>
          </a:p>
        </p:txBody>
      </p:sp>
      <p:sp>
        <p:nvSpPr>
          <p:cNvPr id="89090" name="Rectangle 2"/>
          <p:cNvSpPr>
            <a:spLocks noGrp="1" noChangeArrowheads="1"/>
          </p:cNvSpPr>
          <p:nvPr>
            <p:ph type="body" idx="1"/>
          </p:nvPr>
        </p:nvSpPr>
        <p:spPr>
          <a:xfrm>
            <a:off x="611188" y="1844675"/>
            <a:ext cx="7632700" cy="792163"/>
          </a:xfrm>
        </p:spPr>
        <p:txBody>
          <a:bodyPr/>
          <a:lstStyle/>
          <a:p>
            <a:pPr algn="just">
              <a:lnSpc>
                <a:spcPct val="8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即使攻击者攻破某个标签获得了它当前时刻</a:t>
            </a:r>
            <a:r>
              <a:rPr lang="en-US" altLang="zh-CN" sz="2000">
                <a:solidFill>
                  <a:srgbClr val="000000"/>
                </a:solidFill>
                <a:latin typeface="Times New Roman" panose="02020603050405020304" pitchFamily="18" charset="0"/>
                <a:ea typeface="宋体" panose="02010600030101010101" pitchFamily="2" charset="-122"/>
              </a:rPr>
              <a:t>t2</a:t>
            </a:r>
            <a:r>
              <a:rPr lang="zh-CN" altLang="en-US" sz="2000">
                <a:solidFill>
                  <a:srgbClr val="000000"/>
                </a:solidFill>
                <a:latin typeface="Times New Roman" panose="02020603050405020304" pitchFamily="18" charset="0"/>
                <a:ea typeface="宋体" panose="02010600030101010101" pitchFamily="2" charset="-122"/>
              </a:rPr>
              <a:t>的状态，该攻击者也无法将该状态与之前任意时刻</a:t>
            </a:r>
            <a:r>
              <a:rPr lang="en-US" altLang="zh-CN" sz="2000">
                <a:solidFill>
                  <a:srgbClr val="000000"/>
                </a:solidFill>
                <a:latin typeface="Times New Roman" panose="02020603050405020304" pitchFamily="18" charset="0"/>
                <a:ea typeface="宋体" panose="02010600030101010101" pitchFamily="2" charset="-122"/>
              </a:rPr>
              <a:t>tl(tl&lt;t2)</a:t>
            </a:r>
            <a:r>
              <a:rPr lang="zh-CN" altLang="en-US" sz="2000">
                <a:solidFill>
                  <a:srgbClr val="000000"/>
                </a:solidFill>
                <a:latin typeface="Times New Roman" panose="02020603050405020304" pitchFamily="18" charset="0"/>
                <a:ea typeface="宋体" panose="02010600030101010101" pitchFamily="2" charset="-122"/>
              </a:rPr>
              <a:t>获得的某个状态关联起来</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防止跟踪和保护用户隐私</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 </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89091" name="Rectangle 3"/>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系统的安全需求</a:t>
            </a:r>
            <a:endParaRPr lang="zh-CN" altLang="en-US" sz="3200">
              <a:ea typeface="宋体" panose="02010600030101010101" pitchFamily="2" charset="-122"/>
            </a:endParaRPr>
          </a:p>
        </p:txBody>
      </p:sp>
      <p:sp>
        <p:nvSpPr>
          <p:cNvPr id="89092" name="Rectangle 4"/>
          <p:cNvSpPr>
            <a:spLocks noChangeArrowheads="1"/>
          </p:cNvSpPr>
          <p:nvPr/>
        </p:nvSpPr>
        <p:spPr bwMode="gray">
          <a:xfrm>
            <a:off x="468313" y="1341438"/>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4</a:t>
            </a:r>
            <a:r>
              <a:rPr lang="zh-CN" altLang="en-US" sz="2400">
                <a:ea typeface="宋体" panose="02010600030101010101" pitchFamily="2" charset="-122"/>
              </a:rPr>
              <a:t>、前向安全性</a:t>
            </a:r>
            <a:endParaRPr lang="zh-CN" altLang="en-US" sz="2400">
              <a:ea typeface="宋体" panose="02010600030101010101" pitchFamily="2" charset="-122"/>
            </a:endParaRPr>
          </a:p>
        </p:txBody>
      </p:sp>
      <p:sp>
        <p:nvSpPr>
          <p:cNvPr id="89093" name="Rectangle 5"/>
          <p:cNvSpPr>
            <a:spLocks noChangeArrowheads="1"/>
          </p:cNvSpPr>
          <p:nvPr/>
        </p:nvSpPr>
        <p:spPr bwMode="gray">
          <a:xfrm>
            <a:off x="611188" y="2636838"/>
            <a:ext cx="76327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         每次发送的身份信息需要不断变化，且变化前的值不能由变化后的值推导出 。 </a:t>
            </a:r>
            <a:endParaRPr lang="zh-CN" altLang="en-US" sz="2000">
              <a:solidFill>
                <a:srgbClr val="FF0000"/>
              </a:solidFill>
              <a:ea typeface="宋体" panose="02010600030101010101" pitchFamily="2" charset="-122"/>
            </a:endParaRPr>
          </a:p>
        </p:txBody>
      </p:sp>
      <p:sp>
        <p:nvSpPr>
          <p:cNvPr id="89094" name="Rectangle 6"/>
          <p:cNvSpPr>
            <a:spLocks noChangeArrowheads="1"/>
          </p:cNvSpPr>
          <p:nvPr/>
        </p:nvSpPr>
        <p:spPr bwMode="gray">
          <a:xfrm>
            <a:off x="539750" y="3860800"/>
            <a:ext cx="75596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标签在时刻</a:t>
            </a:r>
            <a:r>
              <a:rPr lang="en-US" altLang="zh-CN" sz="2000">
                <a:solidFill>
                  <a:srgbClr val="000000"/>
                </a:solidFill>
                <a:latin typeface="Times New Roman" panose="02020603050405020304" pitchFamily="18" charset="0"/>
                <a:ea typeface="宋体" panose="02010600030101010101" pitchFamily="2" charset="-122"/>
              </a:rPr>
              <a:t>tl</a:t>
            </a:r>
            <a:r>
              <a:rPr lang="zh-CN" altLang="en-US" sz="2000">
                <a:solidFill>
                  <a:srgbClr val="000000"/>
                </a:solidFill>
                <a:latin typeface="Times New Roman" panose="02020603050405020304" pitchFamily="18" charset="0"/>
                <a:ea typeface="宋体" panose="02010600030101010101" pitchFamily="2" charset="-122"/>
              </a:rPr>
              <a:t>的秘密信息不足以用来在时刻</a:t>
            </a:r>
            <a:r>
              <a:rPr lang="en-US" altLang="zh-CN" sz="2000">
                <a:solidFill>
                  <a:srgbClr val="000000"/>
                </a:solidFill>
                <a:latin typeface="Times New Roman" panose="02020603050405020304" pitchFamily="18" charset="0"/>
                <a:ea typeface="宋体" panose="02010600030101010101" pitchFamily="2" charset="-122"/>
              </a:rPr>
              <a:t>t2(t2&gt;t1)</a:t>
            </a:r>
            <a:r>
              <a:rPr lang="zh-CN" altLang="en-US" sz="2000">
                <a:solidFill>
                  <a:srgbClr val="000000"/>
                </a:solidFill>
                <a:latin typeface="Times New Roman" panose="02020603050405020304" pitchFamily="18" charset="0"/>
                <a:ea typeface="宋体" panose="02010600030101010101" pitchFamily="2" charset="-122"/>
              </a:rPr>
              <a:t>识别认证该标签</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抵抗重放攻击</a:t>
            </a:r>
            <a:r>
              <a:rPr lang="en-US" altLang="zh-CN" sz="2000">
                <a:solidFill>
                  <a:srgbClr val="000000"/>
                </a:solidFill>
                <a:latin typeface="Times New Roman" panose="02020603050405020304" pitchFamily="18" charset="0"/>
                <a:ea typeface="宋体" panose="02010600030101010101" pitchFamily="2" charset="-122"/>
              </a:rPr>
              <a:t>)</a:t>
            </a:r>
            <a:r>
              <a:rPr lang="zh-CN" altLang="en-US" sz="2000">
                <a:solidFill>
                  <a:srgbClr val="000000"/>
                </a:solidFill>
                <a:latin typeface="Times New Roman" panose="02020603050405020304" pitchFamily="18" charset="0"/>
                <a:ea typeface="宋体" panose="02010600030101010101" pitchFamily="2" charset="-122"/>
              </a:rPr>
              <a:t>。若一个安全协议能够实现后向安全性，那么所有权转移就有了保证。 </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89095" name="Rectangle 7"/>
          <p:cNvSpPr>
            <a:spLocks noChangeArrowheads="1"/>
          </p:cNvSpPr>
          <p:nvPr/>
        </p:nvSpPr>
        <p:spPr bwMode="gray">
          <a:xfrm>
            <a:off x="395288" y="3284538"/>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5</a:t>
            </a:r>
            <a:r>
              <a:rPr lang="zh-CN" altLang="en-US" sz="2400">
                <a:ea typeface="宋体" panose="02010600030101010101" pitchFamily="2" charset="-122"/>
              </a:rPr>
              <a:t>、后向安全性与所有权转移</a:t>
            </a:r>
            <a:endParaRPr lang="zh-CN" altLang="en-US" sz="2400">
              <a:ea typeface="宋体" panose="02010600030101010101" pitchFamily="2" charset="-122"/>
            </a:endParaRPr>
          </a:p>
        </p:txBody>
      </p:sp>
      <p:sp>
        <p:nvSpPr>
          <p:cNvPr id="89096" name="Rectangle 8"/>
          <p:cNvSpPr>
            <a:spLocks noChangeArrowheads="1"/>
          </p:cNvSpPr>
          <p:nvPr/>
        </p:nvSpPr>
        <p:spPr bwMode="gray">
          <a:xfrm>
            <a:off x="539750" y="4868863"/>
            <a:ext cx="7632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          每次发送的身份信息需要不断变化，且变化后的值不能由变化前的值推导出 。 </a:t>
            </a:r>
            <a:endParaRPr lang="zh-CN" altLang="en-US" sz="20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90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9096"/>
                                        </p:tgtEl>
                                        <p:attrNameLst>
                                          <p:attrName>style.visibility</p:attrName>
                                        </p:attrNameLst>
                                      </p:cBhvr>
                                      <p:to>
                                        <p:strVal val="visible"/>
                                      </p:to>
                                    </p:set>
                                    <p:animEffect transition="in" filter="wipe(left)">
                                      <p:cBhvr>
                                        <p:cTn id="18"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p:bldP spid="89095" grpId="0"/>
      <p:bldP spid="8909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dirty="0" smtClean="0"/>
              <a:t> </a:t>
            </a:r>
            <a:endParaRPr lang="en-US" altLang="zh-CN" dirty="0"/>
          </a:p>
        </p:txBody>
      </p:sp>
      <p:sp>
        <p:nvSpPr>
          <p:cNvPr id="90114" name="Rectangle 2"/>
          <p:cNvSpPr>
            <a:spLocks noGrp="1" noChangeArrowheads="1"/>
          </p:cNvSpPr>
          <p:nvPr>
            <p:ph type="body" idx="1"/>
          </p:nvPr>
        </p:nvSpPr>
        <p:spPr>
          <a:xfrm>
            <a:off x="684213" y="1916113"/>
            <a:ext cx="7704137" cy="1225550"/>
          </a:xfrm>
        </p:spPr>
        <p:txBody>
          <a:bodyPr/>
          <a:lstStyle/>
          <a:p>
            <a:pPr algn="just">
              <a:lnSpc>
                <a:spcPct val="8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a:solidFill>
                  <a:srgbClr val="000000"/>
                </a:solidFill>
                <a:latin typeface="Times New Roman" panose="02020603050405020304" pitchFamily="18" charset="0"/>
                <a:ea typeface="宋体" panose="02010600030101010101" pitchFamily="2" charset="-122"/>
              </a:rPr>
              <a:t>RFID</a:t>
            </a:r>
            <a:r>
              <a:rPr lang="zh-CN" altLang="en-US" sz="2000">
                <a:solidFill>
                  <a:srgbClr val="000000"/>
                </a:solidFill>
                <a:latin typeface="Times New Roman" panose="02020603050405020304" pitchFamily="18" charset="0"/>
                <a:ea typeface="宋体" panose="02010600030101010101" pitchFamily="2" charset="-122"/>
              </a:rPr>
              <a:t>系统可能会受到各种攻击，导致系统无法正常工作。例如去同步化攻击可以使得标签和后台数据库所存储的信息不一致导致合法标签失效。拒绝服务攻击，可以通过对合法标签广播大量的访问请求，使得标签无法对合法读写器的访问进行响应。 </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90115" name="Rectangle 3"/>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系统的安全需求</a:t>
            </a:r>
            <a:endParaRPr lang="zh-CN" altLang="en-US" sz="3200">
              <a:ea typeface="宋体" panose="02010600030101010101" pitchFamily="2" charset="-122"/>
            </a:endParaRPr>
          </a:p>
        </p:txBody>
      </p:sp>
      <p:sp>
        <p:nvSpPr>
          <p:cNvPr id="90116" name="Rectangle 4"/>
          <p:cNvSpPr>
            <a:spLocks noChangeArrowheads="1"/>
          </p:cNvSpPr>
          <p:nvPr/>
        </p:nvSpPr>
        <p:spPr bwMode="gray">
          <a:xfrm>
            <a:off x="468313" y="1341438"/>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6 </a:t>
            </a:r>
            <a:r>
              <a:rPr lang="zh-CN" altLang="en-US" sz="2400">
                <a:ea typeface="宋体" panose="02010600030101010101" pitchFamily="2" charset="-122"/>
              </a:rPr>
              <a:t>、可用性</a:t>
            </a:r>
            <a:endParaRPr lang="zh-CN" altLang="en-US" sz="2400">
              <a:ea typeface="宋体" panose="02010600030101010101" pitchFamily="2" charset="-122"/>
            </a:endParaRPr>
          </a:p>
        </p:txBody>
      </p:sp>
      <p:sp>
        <p:nvSpPr>
          <p:cNvPr id="90117" name="Rectangle 5"/>
          <p:cNvSpPr>
            <a:spLocks noChangeArrowheads="1"/>
          </p:cNvSpPr>
          <p:nvPr/>
        </p:nvSpPr>
        <p:spPr bwMode="gray">
          <a:xfrm>
            <a:off x="1403350" y="3068638"/>
            <a:ext cx="69135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FF0000"/>
                </a:solidFill>
                <a:ea typeface="宋体" panose="02010600030101010101" pitchFamily="2" charset="-122"/>
              </a:rPr>
              <a:t>必须设计良好的安全认证协议 。 </a:t>
            </a:r>
            <a:endParaRPr lang="zh-CN" altLang="en-US" sz="20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wipe(left)">
                                      <p:cBhvr>
                                        <p:cTn id="7"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3"/>
          <p:cNvSpPr>
            <a:spLocks noGrp="1"/>
          </p:cNvSpPr>
          <p:nvPr>
            <p:ph type="ftr" sz="quarter" idx="10"/>
          </p:nvPr>
        </p:nvSpPr>
        <p:spPr/>
        <p:txBody>
          <a:bodyPr/>
          <a:lstStyle/>
          <a:p>
            <a:r>
              <a:rPr lang="en-US" altLang="zh-CN" dirty="0" smtClean="0"/>
              <a:t> </a:t>
            </a:r>
            <a:endParaRPr lang="en-US" altLang="zh-CN" dirty="0"/>
          </a:p>
        </p:txBody>
      </p:sp>
      <p:sp>
        <p:nvSpPr>
          <p:cNvPr id="87043" name="Rectangle 3"/>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3200">
                <a:latin typeface="宋体" panose="02010600030101010101" pitchFamily="2" charset="-122"/>
                <a:ea typeface="宋体" panose="02010600030101010101" pitchFamily="2" charset="-122"/>
              </a:rPr>
              <a:t>常见攻击形式 </a:t>
            </a:r>
            <a:endParaRPr lang="zh-CN" altLang="en-US" sz="3200">
              <a:latin typeface="宋体" panose="02010600030101010101" pitchFamily="2" charset="-122"/>
              <a:ea typeface="宋体" panose="02010600030101010101" pitchFamily="2" charset="-122"/>
            </a:endParaRPr>
          </a:p>
        </p:txBody>
      </p:sp>
      <p:sp>
        <p:nvSpPr>
          <p:cNvPr id="87045" name="Rectangle 5"/>
          <p:cNvSpPr>
            <a:spLocks noChangeArrowheads="1"/>
          </p:cNvSpPr>
          <p:nvPr/>
        </p:nvSpPr>
        <p:spPr bwMode="gray">
          <a:xfrm>
            <a:off x="971550" y="1341438"/>
            <a:ext cx="25923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1</a:t>
            </a:r>
            <a:r>
              <a:rPr lang="zh-CN" altLang="en-US" sz="2400">
                <a:solidFill>
                  <a:srgbClr val="000000"/>
                </a:solidFill>
                <a:ea typeface="宋体" panose="02010600030101010101" pitchFamily="2" charset="-122"/>
              </a:rPr>
              <a:t>、物理攻击 </a:t>
            </a:r>
            <a:endParaRPr lang="zh-CN" altLang="en-US" sz="2400">
              <a:solidFill>
                <a:srgbClr val="000000"/>
              </a:solidFill>
              <a:ea typeface="宋体" panose="02010600030101010101" pitchFamily="2" charset="-122"/>
            </a:endParaRPr>
          </a:p>
        </p:txBody>
      </p:sp>
      <p:sp>
        <p:nvSpPr>
          <p:cNvPr id="87046" name="Rectangle 6"/>
          <p:cNvSpPr>
            <a:spLocks noChangeArrowheads="1"/>
          </p:cNvSpPr>
          <p:nvPr/>
        </p:nvSpPr>
        <p:spPr bwMode="gray">
          <a:xfrm>
            <a:off x="3779838" y="1341438"/>
            <a:ext cx="25209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2</a:t>
            </a:r>
            <a:r>
              <a:rPr lang="zh-CN" altLang="en-US" sz="2400">
                <a:solidFill>
                  <a:srgbClr val="000000"/>
                </a:solidFill>
                <a:ea typeface="宋体" panose="02010600030101010101" pitchFamily="2" charset="-122"/>
              </a:rPr>
              <a:t>、伪造攻击 </a:t>
            </a:r>
            <a:endParaRPr lang="zh-CN" altLang="en-US" sz="2400">
              <a:solidFill>
                <a:srgbClr val="000000"/>
              </a:solidFill>
              <a:ea typeface="宋体" panose="02010600030101010101" pitchFamily="2" charset="-122"/>
            </a:endParaRPr>
          </a:p>
        </p:txBody>
      </p:sp>
      <p:sp>
        <p:nvSpPr>
          <p:cNvPr id="87047" name="Rectangle 7"/>
          <p:cNvSpPr>
            <a:spLocks noChangeArrowheads="1"/>
          </p:cNvSpPr>
          <p:nvPr/>
        </p:nvSpPr>
        <p:spPr bwMode="gray">
          <a:xfrm>
            <a:off x="971550" y="1916113"/>
            <a:ext cx="27368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3</a:t>
            </a:r>
            <a:r>
              <a:rPr lang="zh-CN" altLang="en-US" sz="2400">
                <a:solidFill>
                  <a:srgbClr val="000000"/>
                </a:solidFill>
                <a:ea typeface="宋体" panose="02010600030101010101" pitchFamily="2" charset="-122"/>
              </a:rPr>
              <a:t>、假冒攻击 </a:t>
            </a:r>
            <a:endParaRPr lang="zh-CN" altLang="en-US" sz="2400">
              <a:solidFill>
                <a:srgbClr val="000000"/>
              </a:solidFill>
              <a:ea typeface="宋体" panose="02010600030101010101" pitchFamily="2" charset="-122"/>
            </a:endParaRPr>
          </a:p>
        </p:txBody>
      </p:sp>
      <p:sp>
        <p:nvSpPr>
          <p:cNvPr id="87048" name="Rectangle 8"/>
          <p:cNvSpPr>
            <a:spLocks noChangeArrowheads="1"/>
          </p:cNvSpPr>
          <p:nvPr/>
        </p:nvSpPr>
        <p:spPr bwMode="gray">
          <a:xfrm>
            <a:off x="3779838" y="1916113"/>
            <a:ext cx="28082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4</a:t>
            </a:r>
            <a:r>
              <a:rPr lang="zh-CN" altLang="en-US" sz="2400">
                <a:solidFill>
                  <a:srgbClr val="000000"/>
                </a:solidFill>
                <a:ea typeface="宋体" panose="02010600030101010101" pitchFamily="2" charset="-122"/>
              </a:rPr>
              <a:t>、复制攻击 </a:t>
            </a:r>
            <a:endParaRPr lang="zh-CN" altLang="en-US" sz="2400">
              <a:solidFill>
                <a:srgbClr val="000000"/>
              </a:solidFill>
              <a:ea typeface="宋体" panose="02010600030101010101" pitchFamily="2" charset="-122"/>
            </a:endParaRPr>
          </a:p>
        </p:txBody>
      </p:sp>
      <p:sp>
        <p:nvSpPr>
          <p:cNvPr id="87049" name="Rectangle 9"/>
          <p:cNvSpPr>
            <a:spLocks noChangeArrowheads="1"/>
          </p:cNvSpPr>
          <p:nvPr/>
        </p:nvSpPr>
        <p:spPr bwMode="gray">
          <a:xfrm>
            <a:off x="971550" y="2490788"/>
            <a:ext cx="27368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5</a:t>
            </a:r>
            <a:r>
              <a:rPr lang="zh-CN" altLang="en-US" sz="2400">
                <a:solidFill>
                  <a:srgbClr val="000000"/>
                </a:solidFill>
                <a:ea typeface="宋体" panose="02010600030101010101" pitchFamily="2" charset="-122"/>
              </a:rPr>
              <a:t>、重放攻击 </a:t>
            </a:r>
            <a:endParaRPr lang="zh-CN" altLang="en-US" sz="2400">
              <a:solidFill>
                <a:srgbClr val="000000"/>
              </a:solidFill>
              <a:ea typeface="宋体" panose="02010600030101010101" pitchFamily="2" charset="-122"/>
            </a:endParaRPr>
          </a:p>
        </p:txBody>
      </p:sp>
      <p:sp>
        <p:nvSpPr>
          <p:cNvPr id="87050" name="Rectangle 10"/>
          <p:cNvSpPr>
            <a:spLocks noChangeArrowheads="1"/>
          </p:cNvSpPr>
          <p:nvPr/>
        </p:nvSpPr>
        <p:spPr bwMode="gray">
          <a:xfrm>
            <a:off x="3778250" y="2489200"/>
            <a:ext cx="2522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ea typeface="宋体" panose="02010600030101010101" pitchFamily="2" charset="-122"/>
              </a:rPr>
              <a:t>6</a:t>
            </a:r>
            <a:r>
              <a:rPr lang="zh-CN" altLang="en-US" sz="2400">
                <a:solidFill>
                  <a:srgbClr val="000000"/>
                </a:solidFill>
                <a:ea typeface="宋体" panose="02010600030101010101" pitchFamily="2" charset="-122"/>
              </a:rPr>
              <a:t>、信息篡改 </a:t>
            </a:r>
            <a:endParaRPr lang="zh-CN" altLang="en-US" sz="2400">
              <a:solidFill>
                <a:srgbClr val="000000"/>
              </a:solidFill>
              <a:ea typeface="宋体" panose="02010600030101010101" pitchFamily="2" charset="-122"/>
            </a:endParaRPr>
          </a:p>
        </p:txBody>
      </p:sp>
      <p:sp>
        <p:nvSpPr>
          <p:cNvPr id="87054" name="Rectangle 14"/>
          <p:cNvSpPr>
            <a:spLocks noChangeArrowheads="1"/>
          </p:cNvSpPr>
          <p:nvPr/>
        </p:nvSpPr>
        <p:spPr bwMode="gray">
          <a:xfrm>
            <a:off x="971550" y="3214688"/>
            <a:ext cx="2522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solidFill>
                  <a:srgbClr val="000000"/>
                </a:solidFill>
                <a:latin typeface="Times New Roman" panose="02020603050405020304" pitchFamily="18" charset="0"/>
                <a:ea typeface="宋体" panose="02010600030101010101" pitchFamily="2" charset="-122"/>
              </a:rPr>
              <a:t>其他攻击形式：</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55" name="Rectangle 15"/>
          <p:cNvSpPr>
            <a:spLocks noChangeArrowheads="1"/>
          </p:cNvSpPr>
          <p:nvPr/>
        </p:nvSpPr>
        <p:spPr bwMode="gray">
          <a:xfrm>
            <a:off x="5148263" y="3862388"/>
            <a:ext cx="30972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side channel attack</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56" name="Rectangle 16"/>
          <p:cNvSpPr>
            <a:spLocks noChangeArrowheads="1"/>
          </p:cNvSpPr>
          <p:nvPr/>
        </p:nvSpPr>
        <p:spPr bwMode="gray">
          <a:xfrm>
            <a:off x="971550" y="4365625"/>
            <a:ext cx="45354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denial of service (DoS) attack </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57" name="Rectangle 17"/>
          <p:cNvSpPr>
            <a:spLocks noChangeArrowheads="1"/>
          </p:cNvSpPr>
          <p:nvPr/>
        </p:nvSpPr>
        <p:spPr bwMode="gray">
          <a:xfrm>
            <a:off x="5146675" y="4365625"/>
            <a:ext cx="30972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brute-force attack</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58" name="Rectangle 18"/>
          <p:cNvSpPr>
            <a:spLocks noChangeArrowheads="1"/>
          </p:cNvSpPr>
          <p:nvPr/>
        </p:nvSpPr>
        <p:spPr bwMode="gray">
          <a:xfrm>
            <a:off x="971550" y="3860800"/>
            <a:ext cx="45354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man-in-the-middle attack</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61" name="Rectangle 21"/>
          <p:cNvSpPr>
            <a:spLocks noChangeArrowheads="1"/>
          </p:cNvSpPr>
          <p:nvPr/>
        </p:nvSpPr>
        <p:spPr bwMode="gray">
          <a:xfrm>
            <a:off x="971550" y="4797425"/>
            <a:ext cx="30972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cryptanalysis</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87062" name="Rectangle 22"/>
          <p:cNvSpPr>
            <a:spLocks noChangeArrowheads="1"/>
          </p:cNvSpPr>
          <p:nvPr/>
        </p:nvSpPr>
        <p:spPr bwMode="gray">
          <a:xfrm>
            <a:off x="5148263" y="4797425"/>
            <a:ext cx="32400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data theft</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54"/>
                                        </p:tgtEl>
                                        <p:attrNameLst>
                                          <p:attrName>style.visibility</p:attrName>
                                        </p:attrNameLst>
                                      </p:cBhvr>
                                      <p:to>
                                        <p:strVal val="visible"/>
                                      </p:to>
                                    </p:set>
                                    <p:animEffect transition="in" filter="wipe(left)">
                                      <p:cBhvr>
                                        <p:cTn id="7" dur="500"/>
                                        <p:tgtEl>
                                          <p:spTgt spid="8705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7057"/>
                                        </p:tgtEl>
                                        <p:attrNameLst>
                                          <p:attrName>style.visibility</p:attrName>
                                        </p:attrNameLst>
                                      </p:cBhvr>
                                      <p:to>
                                        <p:strVal val="visible"/>
                                      </p:to>
                                    </p:set>
                                    <p:animEffect transition="in" filter="wipe(left)">
                                      <p:cBhvr>
                                        <p:cTn id="10" dur="500"/>
                                        <p:tgtEl>
                                          <p:spTgt spid="870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7055"/>
                                        </p:tgtEl>
                                        <p:attrNameLst>
                                          <p:attrName>style.visibility</p:attrName>
                                        </p:attrNameLst>
                                      </p:cBhvr>
                                      <p:to>
                                        <p:strVal val="visible"/>
                                      </p:to>
                                    </p:set>
                                    <p:animEffect transition="in" filter="wipe(left)">
                                      <p:cBhvr>
                                        <p:cTn id="13" dur="500"/>
                                        <p:tgtEl>
                                          <p:spTgt spid="8705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7061"/>
                                        </p:tgtEl>
                                        <p:attrNameLst>
                                          <p:attrName>style.visibility</p:attrName>
                                        </p:attrNameLst>
                                      </p:cBhvr>
                                      <p:to>
                                        <p:strVal val="visible"/>
                                      </p:to>
                                    </p:set>
                                    <p:animEffect transition="in" filter="wipe(left)">
                                      <p:cBhvr>
                                        <p:cTn id="16" dur="500"/>
                                        <p:tgtEl>
                                          <p:spTgt spid="870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7062"/>
                                        </p:tgtEl>
                                        <p:attrNameLst>
                                          <p:attrName>style.visibility</p:attrName>
                                        </p:attrNameLst>
                                      </p:cBhvr>
                                      <p:to>
                                        <p:strVal val="visible"/>
                                      </p:to>
                                    </p:set>
                                    <p:animEffect transition="in" filter="wipe(left)">
                                      <p:cBhvr>
                                        <p:cTn id="19" dur="500"/>
                                        <p:tgtEl>
                                          <p:spTgt spid="8706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7058"/>
                                        </p:tgtEl>
                                        <p:attrNameLst>
                                          <p:attrName>style.visibility</p:attrName>
                                        </p:attrNameLst>
                                      </p:cBhvr>
                                      <p:to>
                                        <p:strVal val="visible"/>
                                      </p:to>
                                    </p:set>
                                    <p:animEffect transition="in" filter="wipe(left)">
                                      <p:cBhvr>
                                        <p:cTn id="22" dur="500"/>
                                        <p:tgtEl>
                                          <p:spTgt spid="870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7056"/>
                                        </p:tgtEl>
                                        <p:attrNameLst>
                                          <p:attrName>style.visibility</p:attrName>
                                        </p:attrNameLst>
                                      </p:cBhvr>
                                      <p:to>
                                        <p:strVal val="visible"/>
                                      </p:to>
                                    </p:set>
                                    <p:animEffect transition="in" filter="wipe(left)">
                                      <p:cBhvr>
                                        <p:cTn id="25"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4" grpId="0"/>
      <p:bldP spid="87055" grpId="0"/>
      <p:bldP spid="87056" grpId="0"/>
      <p:bldP spid="87057" grpId="0"/>
      <p:bldP spid="87058" grpId="0"/>
      <p:bldP spid="87061" grpId="0"/>
      <p:bldP spid="870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r>
              <a:rPr lang="en-US" altLang="zh-CN" dirty="0" smtClean="0"/>
              <a:t> </a:t>
            </a:r>
            <a:endParaRPr lang="en-US" altLang="zh-CN" dirty="0"/>
          </a:p>
        </p:txBody>
      </p:sp>
      <p:sp>
        <p:nvSpPr>
          <p:cNvPr id="91139" name="Rectangle 3"/>
          <p:cNvSpPr>
            <a:spLocks noChangeArrowheads="1"/>
          </p:cNvSpPr>
          <p:nvPr/>
        </p:nvSpPr>
        <p:spPr bwMode="gray">
          <a:xfrm>
            <a:off x="1258888" y="1917700"/>
            <a:ext cx="25923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ea typeface="宋体" panose="02010600030101010101" pitchFamily="2" charset="-122"/>
              </a:rPr>
              <a:t>没有微处理器 </a:t>
            </a:r>
            <a:endParaRPr lang="zh-CN" altLang="en-US" sz="2000">
              <a:solidFill>
                <a:srgbClr val="000000"/>
              </a:solidFill>
              <a:ea typeface="宋体" panose="02010600030101010101" pitchFamily="2" charset="-122"/>
            </a:endParaRPr>
          </a:p>
        </p:txBody>
      </p:sp>
      <p:sp>
        <p:nvSpPr>
          <p:cNvPr id="91140" name="Rectangle 4"/>
          <p:cNvSpPr>
            <a:spLocks noChangeArrowheads="1"/>
          </p:cNvSpPr>
          <p:nvPr/>
        </p:nvSpPr>
        <p:spPr bwMode="gray">
          <a:xfrm>
            <a:off x="3995738" y="1917700"/>
            <a:ext cx="27352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ea typeface="宋体" panose="02010600030101010101" pitchFamily="2" charset="-122"/>
              </a:rPr>
              <a:t>有限的存储空间 </a:t>
            </a:r>
            <a:endParaRPr lang="zh-CN" altLang="en-US" sz="2000">
              <a:solidFill>
                <a:srgbClr val="000000"/>
              </a:solidFill>
              <a:ea typeface="宋体" panose="02010600030101010101" pitchFamily="2" charset="-122"/>
            </a:endParaRPr>
          </a:p>
        </p:txBody>
      </p:sp>
      <p:sp>
        <p:nvSpPr>
          <p:cNvPr id="91141" name="Rectangle 5"/>
          <p:cNvSpPr>
            <a:spLocks noChangeArrowheads="1"/>
          </p:cNvSpPr>
          <p:nvPr/>
        </p:nvSpPr>
        <p:spPr bwMode="gray">
          <a:xfrm>
            <a:off x="1258888" y="2420938"/>
            <a:ext cx="27368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ea typeface="宋体" panose="02010600030101010101" pitchFamily="2" charset="-122"/>
              </a:rPr>
              <a:t>有限的电源供给 </a:t>
            </a:r>
            <a:endParaRPr lang="zh-CN" altLang="en-US" sz="2000">
              <a:solidFill>
                <a:srgbClr val="000000"/>
              </a:solidFill>
              <a:ea typeface="宋体" panose="02010600030101010101" pitchFamily="2" charset="-122"/>
            </a:endParaRPr>
          </a:p>
        </p:txBody>
      </p:sp>
      <p:sp>
        <p:nvSpPr>
          <p:cNvPr id="91142" name="Rectangle 6"/>
          <p:cNvSpPr>
            <a:spLocks noChangeArrowheads="1"/>
          </p:cNvSpPr>
          <p:nvPr/>
        </p:nvSpPr>
        <p:spPr bwMode="gray">
          <a:xfrm>
            <a:off x="3995738" y="2420938"/>
            <a:ext cx="36718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ea typeface="宋体" panose="02010600030101010101" pitchFamily="2" charset="-122"/>
              </a:rPr>
              <a:t>由数千个逻辑门电路组成 </a:t>
            </a:r>
            <a:endParaRPr lang="zh-CN" altLang="en-US" sz="2000">
              <a:solidFill>
                <a:srgbClr val="000000"/>
              </a:solidFill>
              <a:ea typeface="宋体" panose="02010600030101010101" pitchFamily="2" charset="-122"/>
            </a:endParaRPr>
          </a:p>
        </p:txBody>
      </p:sp>
      <p:sp>
        <p:nvSpPr>
          <p:cNvPr id="91154" name="Rectangle 18"/>
          <p:cNvSpPr>
            <a:spLocks noChangeArrowheads="1"/>
          </p:cNvSpPr>
          <p:nvPr/>
        </p:nvSpPr>
        <p:spPr bwMode="gray">
          <a:xfrm>
            <a:off x="468313"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3200">
                <a:ea typeface="宋体" panose="02010600030101010101" pitchFamily="2" charset="-122"/>
              </a:rPr>
              <a:t>RFID</a:t>
            </a:r>
            <a:r>
              <a:rPr lang="zh-CN" altLang="en-US" sz="3200">
                <a:ea typeface="宋体" panose="02010600030101010101" pitchFamily="2" charset="-122"/>
              </a:rPr>
              <a:t>安全设计的挑战</a:t>
            </a:r>
            <a:endParaRPr lang="zh-CN" altLang="en-US" sz="3200">
              <a:ea typeface="宋体" panose="02010600030101010101" pitchFamily="2" charset="-122"/>
            </a:endParaRPr>
          </a:p>
        </p:txBody>
      </p:sp>
      <p:sp>
        <p:nvSpPr>
          <p:cNvPr id="91155" name="Rectangle 19"/>
          <p:cNvSpPr>
            <a:spLocks noChangeArrowheads="1"/>
          </p:cNvSpPr>
          <p:nvPr/>
        </p:nvSpPr>
        <p:spPr bwMode="gray">
          <a:xfrm>
            <a:off x="684213" y="1341438"/>
            <a:ext cx="35274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ea typeface="宋体" panose="02010600030101010101" pitchFamily="2" charset="-122"/>
              </a:rPr>
              <a:t>标签的特殊性和局限性： </a:t>
            </a:r>
            <a:endParaRPr lang="zh-CN" altLang="en-US" sz="2400">
              <a:ea typeface="宋体" panose="02010600030101010101" pitchFamily="2" charset="-122"/>
            </a:endParaRPr>
          </a:p>
        </p:txBody>
      </p:sp>
      <p:sp>
        <p:nvSpPr>
          <p:cNvPr id="91156" name="Rectangle 20"/>
          <p:cNvSpPr>
            <a:spLocks noChangeArrowheads="1"/>
          </p:cNvSpPr>
          <p:nvPr/>
        </p:nvSpPr>
        <p:spPr bwMode="gray">
          <a:xfrm>
            <a:off x="468313" y="3357563"/>
            <a:ext cx="7848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ea typeface="宋体" panose="02010600030101010101" pitchFamily="2" charset="-122"/>
              </a:rPr>
              <a:t>          所有这些特点和局限性都对</a:t>
            </a:r>
            <a:r>
              <a:rPr lang="en-US" altLang="zh-CN" sz="2000">
                <a:solidFill>
                  <a:srgbClr val="000000"/>
                </a:solidFill>
                <a:ea typeface="宋体" panose="02010600030101010101" pitchFamily="2" charset="-122"/>
              </a:rPr>
              <a:t>RFID</a:t>
            </a:r>
            <a:r>
              <a:rPr lang="zh-CN" altLang="en-US" sz="2000">
                <a:solidFill>
                  <a:srgbClr val="000000"/>
                </a:solidFill>
                <a:ea typeface="宋体" panose="02010600030101010101" pitchFamily="2" charset="-122"/>
              </a:rPr>
              <a:t>系统安全的设计带来了特殊的要求，传统的加密或者签名算法很难集成到这类设备中，使得设计者对机制的选择受到很多限制。 </a:t>
            </a:r>
            <a:endParaRPr lang="zh-CN" altLang="en-US" sz="2000">
              <a:solidFill>
                <a:srgbClr val="000000"/>
              </a:solidFill>
              <a:ea typeface="宋体" panose="02010600030101010101" pitchFamily="2" charset="-122"/>
            </a:endParaRPr>
          </a:p>
        </p:txBody>
      </p:sp>
      <p:sp>
        <p:nvSpPr>
          <p:cNvPr id="91157" name="Rectangle 21"/>
          <p:cNvSpPr>
            <a:spLocks noChangeArrowheads="1"/>
          </p:cNvSpPr>
          <p:nvPr/>
        </p:nvSpPr>
        <p:spPr bwMode="gray">
          <a:xfrm>
            <a:off x="539750" y="4581525"/>
            <a:ext cx="7848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ea typeface="宋体" panose="02010600030101010101" pitchFamily="2" charset="-122"/>
              </a:rPr>
              <a:t>         设计安全、高效、低成本的</a:t>
            </a:r>
            <a:r>
              <a:rPr lang="en-US" altLang="zh-CN" sz="2000">
                <a:solidFill>
                  <a:srgbClr val="FF0000"/>
                </a:solidFill>
                <a:ea typeface="宋体" panose="02010600030101010101" pitchFamily="2" charset="-122"/>
              </a:rPr>
              <a:t>RFID</a:t>
            </a:r>
            <a:r>
              <a:rPr lang="zh-CN" altLang="en-US" sz="2000">
                <a:solidFill>
                  <a:srgbClr val="FF0000"/>
                </a:solidFill>
                <a:ea typeface="宋体" panose="02010600030101010101" pitchFamily="2" charset="-122"/>
              </a:rPr>
              <a:t>安全协议成为了一个新的具有挑战性的问题，也吸引了许多国际一流密码学家的关注和投入。 </a:t>
            </a:r>
            <a:endParaRPr lang="zh-CN" altLang="en-US" sz="20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55"/>
                                        </p:tgtEl>
                                        <p:attrNameLst>
                                          <p:attrName>style.visibility</p:attrName>
                                        </p:attrNameLst>
                                      </p:cBhvr>
                                      <p:to>
                                        <p:strVal val="visible"/>
                                      </p:to>
                                    </p:set>
                                    <p:animEffect transition="in" filter="wipe(left)">
                                      <p:cBhvr>
                                        <p:cTn id="7" dur="500"/>
                                        <p:tgtEl>
                                          <p:spTgt spid="911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1139"/>
                                        </p:tgtEl>
                                        <p:attrNameLst>
                                          <p:attrName>style.visibility</p:attrName>
                                        </p:attrNameLst>
                                      </p:cBhvr>
                                      <p:to>
                                        <p:strVal val="visible"/>
                                      </p:to>
                                    </p:set>
                                    <p:animEffect transition="in" filter="wipe(left)">
                                      <p:cBhvr>
                                        <p:cTn id="10" dur="500"/>
                                        <p:tgtEl>
                                          <p:spTgt spid="911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1140"/>
                                        </p:tgtEl>
                                        <p:attrNameLst>
                                          <p:attrName>style.visibility</p:attrName>
                                        </p:attrNameLst>
                                      </p:cBhvr>
                                      <p:to>
                                        <p:strVal val="visible"/>
                                      </p:to>
                                    </p:set>
                                    <p:animEffect transition="in" filter="wipe(left)">
                                      <p:cBhvr>
                                        <p:cTn id="13" dur="500"/>
                                        <p:tgtEl>
                                          <p:spTgt spid="911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1142"/>
                                        </p:tgtEl>
                                        <p:attrNameLst>
                                          <p:attrName>style.visibility</p:attrName>
                                        </p:attrNameLst>
                                      </p:cBhvr>
                                      <p:to>
                                        <p:strVal val="visible"/>
                                      </p:to>
                                    </p:set>
                                    <p:animEffect transition="in" filter="wipe(left)">
                                      <p:cBhvr>
                                        <p:cTn id="16" dur="500"/>
                                        <p:tgtEl>
                                          <p:spTgt spid="9114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1141"/>
                                        </p:tgtEl>
                                        <p:attrNameLst>
                                          <p:attrName>style.visibility</p:attrName>
                                        </p:attrNameLst>
                                      </p:cBhvr>
                                      <p:to>
                                        <p:strVal val="visible"/>
                                      </p:to>
                                    </p:set>
                                    <p:animEffect transition="in" filter="wipe(left)">
                                      <p:cBhvr>
                                        <p:cTn id="19" dur="500"/>
                                        <p:tgtEl>
                                          <p:spTgt spid="911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1156"/>
                                        </p:tgtEl>
                                        <p:attrNameLst>
                                          <p:attrName>style.visibility</p:attrName>
                                        </p:attrNameLst>
                                      </p:cBhvr>
                                      <p:to>
                                        <p:strVal val="visible"/>
                                      </p:to>
                                    </p:set>
                                    <p:animEffect transition="in" filter="wipe(left)">
                                      <p:cBhvr>
                                        <p:cTn id="24" dur="500"/>
                                        <p:tgtEl>
                                          <p:spTgt spid="911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1157"/>
                                        </p:tgtEl>
                                        <p:attrNameLst>
                                          <p:attrName>style.visibility</p:attrName>
                                        </p:attrNameLst>
                                      </p:cBhvr>
                                      <p:to>
                                        <p:strVal val="visible"/>
                                      </p:to>
                                    </p:set>
                                    <p:animEffect transition="in" filter="wipe(left)">
                                      <p:cBhvr>
                                        <p:cTn id="29" dur="500"/>
                                        <p:tgtEl>
                                          <p:spTgt spid="9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p:bldP spid="91141" grpId="0"/>
      <p:bldP spid="91142" grpId="0"/>
      <p:bldP spid="91155" grpId="0"/>
      <p:bldP spid="91156" grpId="0"/>
      <p:bldP spid="9115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en-US" altLang="zh-CN" dirty="0" smtClean="0"/>
              <a:t> </a:t>
            </a:r>
            <a:endParaRPr lang="en-US" altLang="zh-CN" dirty="0"/>
          </a:p>
        </p:txBody>
      </p:sp>
      <p:sp>
        <p:nvSpPr>
          <p:cNvPr id="92162" name="Rectangle 2"/>
          <p:cNvSpPr>
            <a:spLocks noGrp="1" noChangeArrowheads="1"/>
          </p:cNvSpPr>
          <p:nvPr>
            <p:ph type="body" idx="1"/>
          </p:nvPr>
        </p:nvSpPr>
        <p:spPr>
          <a:xfrm>
            <a:off x="684213" y="2060575"/>
            <a:ext cx="7632700" cy="863600"/>
          </a:xfrm>
        </p:spPr>
        <p:txBody>
          <a:bodyPr/>
          <a:lstStyle/>
          <a:p>
            <a:pPr algn="just">
              <a:lnSpc>
                <a:spcPct val="90000"/>
              </a:lnSpc>
              <a:buFont typeface="Wingdings" panose="05000000000000000000" pitchFamily="2" charset="2"/>
              <a:buNone/>
            </a:pPr>
            <a:r>
              <a:rPr lang="zh-CN" altLang="en-US" sz="2400">
                <a:solidFill>
                  <a:srgbClr val="000000"/>
                </a:solidFill>
                <a:ea typeface="宋体" panose="02010600030101010101" pitchFamily="2" charset="-122"/>
              </a:rPr>
              <a:t>      针对一些极低成本的基本</a:t>
            </a:r>
            <a:r>
              <a:rPr lang="en-US" altLang="zh-CN" sz="2400">
                <a:solidFill>
                  <a:srgbClr val="000000"/>
                </a:solidFill>
                <a:ea typeface="宋体" panose="02010600030101010101" pitchFamily="2" charset="-122"/>
              </a:rPr>
              <a:t>RFID</a:t>
            </a:r>
            <a:r>
              <a:rPr lang="zh-CN" altLang="en-US" sz="2400">
                <a:solidFill>
                  <a:srgbClr val="000000"/>
                </a:solidFill>
                <a:ea typeface="宋体" panose="02010600030101010101" pitchFamily="2" charset="-122"/>
              </a:rPr>
              <a:t>标签，提出了一些物理安全机制。 </a:t>
            </a:r>
            <a:endParaRPr lang="zh-CN" altLang="en-US" sz="2400">
              <a:solidFill>
                <a:srgbClr val="000000"/>
              </a:solidFill>
              <a:ea typeface="宋体" panose="02010600030101010101" pitchFamily="2" charset="-122"/>
            </a:endParaRPr>
          </a:p>
        </p:txBody>
      </p:sp>
      <p:sp>
        <p:nvSpPr>
          <p:cNvPr id="92163" name="Rectangle 3"/>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3200">
                <a:ea typeface="宋体" panose="02010600030101010101" pitchFamily="2" charset="-122"/>
              </a:rPr>
              <a:t>现有的</a:t>
            </a:r>
            <a:r>
              <a:rPr lang="en-US" altLang="zh-CN" sz="3200">
                <a:ea typeface="宋体" panose="02010600030101010101" pitchFamily="2" charset="-122"/>
              </a:rPr>
              <a:t>RFID</a:t>
            </a:r>
            <a:r>
              <a:rPr lang="zh-CN" altLang="en-US" sz="3200">
                <a:ea typeface="宋体" panose="02010600030101010101" pitchFamily="2" charset="-122"/>
              </a:rPr>
              <a:t>安全机制分析 </a:t>
            </a:r>
            <a:endParaRPr lang="zh-CN" altLang="en-US" sz="3200">
              <a:ea typeface="宋体" panose="02010600030101010101" pitchFamily="2" charset="-122"/>
            </a:endParaRPr>
          </a:p>
        </p:txBody>
      </p:sp>
      <p:sp>
        <p:nvSpPr>
          <p:cNvPr id="92164" name="Rectangle 4"/>
          <p:cNvSpPr>
            <a:spLocks noChangeArrowheads="1"/>
          </p:cNvSpPr>
          <p:nvPr/>
        </p:nvSpPr>
        <p:spPr bwMode="gray">
          <a:xfrm>
            <a:off x="539750" y="14128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a:ea typeface="宋体" panose="02010600030101010101" pitchFamily="2" charset="-122"/>
              </a:rPr>
              <a:t>1</a:t>
            </a:r>
            <a:r>
              <a:rPr lang="zh-CN" altLang="en-US">
                <a:ea typeface="宋体" panose="02010600030101010101" pitchFamily="2" charset="-122"/>
              </a:rPr>
              <a:t>、物理安全机制</a:t>
            </a:r>
            <a:endParaRPr lang="zh-CN" altLang="en-US">
              <a:ea typeface="宋体" panose="02010600030101010101" pitchFamily="2" charset="-122"/>
            </a:endParaRPr>
          </a:p>
        </p:txBody>
      </p:sp>
      <p:sp>
        <p:nvSpPr>
          <p:cNvPr id="92172" name="Rectangle 12"/>
          <p:cNvSpPr>
            <a:spLocks noChangeArrowheads="1"/>
          </p:cNvSpPr>
          <p:nvPr/>
        </p:nvSpPr>
        <p:spPr bwMode="gray">
          <a:xfrm>
            <a:off x="1042988" y="3141663"/>
            <a:ext cx="38893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(1)Killing</a:t>
            </a:r>
            <a:r>
              <a:rPr lang="zh-CN" altLang="en-US" sz="2400" dirty="0">
                <a:solidFill>
                  <a:srgbClr val="000000"/>
                </a:solidFill>
                <a:latin typeface="Times New Roman" panose="02020603050405020304" pitchFamily="18" charset="0"/>
                <a:ea typeface="宋体" panose="02010600030101010101" pitchFamily="2" charset="-122"/>
              </a:rPr>
              <a:t>和 </a:t>
            </a:r>
            <a:r>
              <a:rPr lang="en-US" altLang="zh-CN" sz="2400" dirty="0">
                <a:solidFill>
                  <a:srgbClr val="000000"/>
                </a:solidFill>
                <a:latin typeface="Times New Roman" panose="02020603050405020304" pitchFamily="18" charset="0"/>
                <a:ea typeface="宋体" panose="02010600030101010101" pitchFamily="2" charset="-122"/>
              </a:rPr>
              <a:t>Sleeping</a:t>
            </a:r>
            <a:r>
              <a:rPr lang="zh-CN" altLang="en-US" sz="2400" dirty="0">
                <a:solidFill>
                  <a:srgbClr val="000000"/>
                </a:solidFill>
                <a:latin typeface="Times New Roman" panose="02020603050405020304" pitchFamily="18" charset="0"/>
                <a:ea typeface="宋体" panose="02010600030101010101" pitchFamily="2" charset="-122"/>
              </a:rPr>
              <a:t>机制 </a:t>
            </a:r>
            <a:endParaRPr lang="zh-CN" altLang="en-US" sz="2400" dirty="0">
              <a:solidFill>
                <a:srgbClr val="000000"/>
              </a:solidFill>
              <a:latin typeface="Times New Roman" panose="02020603050405020304" pitchFamily="18" charset="0"/>
              <a:ea typeface="宋体" panose="02010600030101010101" pitchFamily="2" charset="-122"/>
            </a:endParaRPr>
          </a:p>
        </p:txBody>
      </p:sp>
      <p:sp>
        <p:nvSpPr>
          <p:cNvPr id="92173" name="Rectangle 13"/>
          <p:cNvSpPr>
            <a:spLocks noChangeArrowheads="1"/>
          </p:cNvSpPr>
          <p:nvPr/>
        </p:nvSpPr>
        <p:spPr bwMode="gray">
          <a:xfrm>
            <a:off x="4930775" y="3141663"/>
            <a:ext cx="25209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(2)</a:t>
            </a:r>
            <a:r>
              <a:rPr lang="zh-CN" altLang="en-US" sz="2400">
                <a:solidFill>
                  <a:srgbClr val="000000"/>
                </a:solidFill>
                <a:latin typeface="Times New Roman" panose="02020603050405020304" pitchFamily="18" charset="0"/>
                <a:ea typeface="宋体" panose="02010600030101010101" pitchFamily="2" charset="-122"/>
              </a:rPr>
              <a:t>静电屏蔽 </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92174" name="Rectangle 14"/>
          <p:cNvSpPr>
            <a:spLocks noChangeArrowheads="1"/>
          </p:cNvSpPr>
          <p:nvPr/>
        </p:nvSpPr>
        <p:spPr bwMode="gray">
          <a:xfrm>
            <a:off x="1042988" y="3644900"/>
            <a:ext cx="27368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(3)</a:t>
            </a:r>
            <a:r>
              <a:rPr lang="zh-CN" altLang="en-US" sz="2400">
                <a:solidFill>
                  <a:srgbClr val="000000"/>
                </a:solidFill>
                <a:latin typeface="Times New Roman" panose="02020603050405020304" pitchFamily="18" charset="0"/>
                <a:ea typeface="宋体" panose="02010600030101010101" pitchFamily="2" charset="-122"/>
              </a:rPr>
              <a:t>主动干扰 </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92175" name="Rectangle 15"/>
          <p:cNvSpPr>
            <a:spLocks noChangeArrowheads="1"/>
          </p:cNvSpPr>
          <p:nvPr/>
        </p:nvSpPr>
        <p:spPr bwMode="gray">
          <a:xfrm>
            <a:off x="4930775" y="3644900"/>
            <a:ext cx="33131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(4)Blocker Tag </a:t>
            </a:r>
            <a:endParaRPr lang="zh-CN" altLang="en-US" sz="240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p:bldP spid="92164" grpId="0"/>
      <p:bldP spid="92172" grpId="0"/>
      <p:bldP spid="92173" grpId="0"/>
      <p:bldP spid="92174" grpId="0"/>
      <p:bldP spid="921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0"/>
          </p:nvPr>
        </p:nvSpPr>
        <p:spPr/>
        <p:txBody>
          <a:bodyPr/>
          <a:lstStyle/>
          <a:p>
            <a:r>
              <a:rPr lang="en-US" altLang="zh-CN" dirty="0" smtClean="0"/>
              <a:t> </a:t>
            </a:r>
            <a:endParaRPr lang="en-US" altLang="zh-CN" dirty="0"/>
          </a:p>
        </p:txBody>
      </p:sp>
      <p:sp>
        <p:nvSpPr>
          <p:cNvPr id="108546" name="Rectangle 2"/>
          <p:cNvSpPr>
            <a:spLocks noGrp="1" noChangeArrowheads="1"/>
          </p:cNvSpPr>
          <p:nvPr>
            <p:ph type="body" sz="half" idx="1"/>
          </p:nvPr>
        </p:nvSpPr>
        <p:spPr>
          <a:xfrm>
            <a:off x="395288" y="1196975"/>
            <a:ext cx="7920037" cy="863600"/>
          </a:xfrm>
        </p:spPr>
        <p:txBody>
          <a:body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针对一些有较高安全要求，有能力执行加密功能的</a:t>
            </a:r>
            <a:r>
              <a:rPr lang="en-US" altLang="zh-CN" sz="2000">
                <a:solidFill>
                  <a:srgbClr val="000000"/>
                </a:solidFill>
                <a:latin typeface="Times New Roman" panose="02020603050405020304" pitchFamily="18" charset="0"/>
                <a:ea typeface="宋体" panose="02010600030101010101" pitchFamily="2" charset="-122"/>
              </a:rPr>
              <a:t>RFID</a:t>
            </a:r>
            <a:r>
              <a:rPr lang="zh-CN" altLang="en-US" sz="2000">
                <a:solidFill>
                  <a:srgbClr val="000000"/>
                </a:solidFill>
                <a:latin typeface="Times New Roman" panose="02020603050405020304" pitchFamily="18" charset="0"/>
                <a:ea typeface="宋体" panose="02010600030101010101" pitchFamily="2" charset="-122"/>
              </a:rPr>
              <a:t>标签，提出了一些基于密码技术的安全机制。 </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08547" name="Rectangle 3"/>
          <p:cNvSpPr>
            <a:spLocks noChangeArrowheads="1"/>
          </p:cNvSpPr>
          <p:nvPr/>
        </p:nvSpPr>
        <p:spPr bwMode="gray">
          <a:xfrm>
            <a:off x="395288" y="404813"/>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a:ea typeface="宋体" panose="02010600030101010101" pitchFamily="2" charset="-122"/>
              </a:rPr>
              <a:t>2</a:t>
            </a:r>
            <a:r>
              <a:rPr lang="zh-CN" altLang="en-US">
                <a:ea typeface="宋体" panose="02010600030101010101" pitchFamily="2" charset="-122"/>
              </a:rPr>
              <a:t>、基于密码技术的安全机制 </a:t>
            </a:r>
            <a:endParaRPr lang="zh-CN" altLang="en-US">
              <a:ea typeface="宋体" panose="02010600030101010101" pitchFamily="2" charset="-122"/>
            </a:endParaRPr>
          </a:p>
        </p:txBody>
      </p:sp>
      <p:sp>
        <p:nvSpPr>
          <p:cNvPr id="10855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8563" name="Group 19"/>
          <p:cNvGrpSpPr/>
          <p:nvPr/>
        </p:nvGrpSpPr>
        <p:grpSpPr bwMode="auto">
          <a:xfrm>
            <a:off x="323850" y="1989138"/>
            <a:ext cx="7561263" cy="1081087"/>
            <a:chOff x="204" y="1298"/>
            <a:chExt cx="4763" cy="681"/>
          </a:xfrm>
        </p:grpSpPr>
        <p:sp>
          <p:nvSpPr>
            <p:cNvPr id="108560" name="Rectangle 16"/>
            <p:cNvSpPr>
              <a:spLocks noChangeArrowheads="1"/>
            </p:cNvSpPr>
            <p:nvPr/>
          </p:nvSpPr>
          <p:spPr bwMode="gray">
            <a:xfrm>
              <a:off x="204" y="1661"/>
              <a:ext cx="476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现在提出的基于密码技术的协议大部分都是三轮协议。</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08561" name="Rectangle 17"/>
            <p:cNvSpPr>
              <a:spLocks noChangeArrowheads="1"/>
            </p:cNvSpPr>
            <p:nvPr/>
          </p:nvSpPr>
          <p:spPr bwMode="gray">
            <a:xfrm>
              <a:off x="295" y="1298"/>
              <a:ext cx="4128"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rPr>
                <a:t>典型的三轮密码认证协议</a:t>
              </a:r>
              <a:endParaRPr lang="zh-CN" altLang="en-US" sz="2400">
                <a:solidFill>
                  <a:srgbClr val="FF0000"/>
                </a:solidFill>
                <a:latin typeface="Times New Roman" panose="02020603050405020304" pitchFamily="18" charset="0"/>
                <a:ea typeface="宋体" panose="02010600030101010101" pitchFamily="2" charset="-122"/>
              </a:endParaRPr>
            </a:p>
          </p:txBody>
        </p:sp>
      </p:grpSp>
      <p:pic>
        <p:nvPicPr>
          <p:cNvPr id="108564" name="Picture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3141663"/>
            <a:ext cx="4824413"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63"/>
                                        </p:tgtEl>
                                        <p:attrNameLst>
                                          <p:attrName>style.visibility</p:attrName>
                                        </p:attrNameLst>
                                      </p:cBhvr>
                                      <p:to>
                                        <p:strVal val="visible"/>
                                      </p:to>
                                    </p:set>
                                    <p:animEffect transition="in" filter="wipe(left)">
                                      <p:cBhvr>
                                        <p:cTn id="7" dur="500"/>
                                        <p:tgtEl>
                                          <p:spTgt spid="1085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8564"/>
                                        </p:tgtEl>
                                        <p:attrNameLst>
                                          <p:attrName>style.visibility</p:attrName>
                                        </p:attrNameLst>
                                      </p:cBhvr>
                                      <p:to>
                                        <p:strVal val="visible"/>
                                      </p:to>
                                    </p:set>
                                    <p:animEffect transition="in" filter="box(out)">
                                      <p:cBhvr>
                                        <p:cTn id="12" dur="500"/>
                                        <p:tgtEl>
                                          <p:spTgt spid="10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RFID</a:t>
            </a:r>
            <a:r>
              <a:rPr lang="zh-CN" altLang="en-US"/>
              <a:t>相关新闻</a:t>
            </a:r>
            <a:r>
              <a:rPr lang="en-US" altLang="zh-CN"/>
              <a:t>(3)</a:t>
            </a:r>
            <a:endParaRPr lang="en-US" altLang="zh-CN"/>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56</a:t>
            </a:r>
            <a:endParaRPr lang="zh-CN" altLang="en-US" b="0" dirty="0"/>
          </a:p>
        </p:txBody>
      </p:sp>
      <p:pic>
        <p:nvPicPr>
          <p:cNvPr id="5" name="图片 4"/>
          <p:cNvPicPr>
            <a:picLocks noChangeAspect="1"/>
          </p:cNvPicPr>
          <p:nvPr/>
        </p:nvPicPr>
        <p:blipFill>
          <a:blip r:embed="rId1"/>
          <a:stretch>
            <a:fillRect/>
          </a:stretch>
        </p:blipFill>
        <p:spPr>
          <a:xfrm>
            <a:off x="1258570" y="1480185"/>
            <a:ext cx="6496685" cy="4876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en-US" altLang="zh-CN" dirty="0" smtClean="0"/>
              <a:t> </a:t>
            </a:r>
            <a:endParaRPr lang="en-US" altLang="zh-CN" dirty="0"/>
          </a:p>
        </p:txBody>
      </p:sp>
      <p:sp>
        <p:nvSpPr>
          <p:cNvPr id="97282" name="Rectangle 2"/>
          <p:cNvSpPr>
            <a:spLocks noGrp="1" noChangeArrowheads="1"/>
          </p:cNvSpPr>
          <p:nvPr>
            <p:ph type="body" idx="1"/>
          </p:nvPr>
        </p:nvSpPr>
        <p:spPr>
          <a:xfrm>
            <a:off x="395288" y="1268413"/>
            <a:ext cx="7632700" cy="863600"/>
          </a:xfrm>
        </p:spPr>
        <p:txBody>
          <a:bodyPr/>
          <a:lstStyle/>
          <a:p>
            <a:pPr>
              <a:buFont typeface="Wingdings" panose="05000000000000000000" pitchFamily="2" charset="2"/>
              <a:buNone/>
            </a:pPr>
            <a:r>
              <a:rPr lang="en-US" altLang="zh-CN" sz="2000">
                <a:solidFill>
                  <a:srgbClr val="000000"/>
                </a:solidFill>
                <a:latin typeface="宋体" panose="02010600030101010101" pitchFamily="2" charset="-122"/>
                <a:ea typeface="宋体" panose="02010600030101010101" pitchFamily="2" charset="-122"/>
              </a:rPr>
              <a:t>      Rhee</a:t>
            </a:r>
            <a:r>
              <a:rPr lang="zh-CN" altLang="en-US" sz="2000">
                <a:solidFill>
                  <a:srgbClr val="000000"/>
                </a:solidFill>
                <a:latin typeface="宋体" panose="02010600030101010101" pitchFamily="2" charset="-122"/>
                <a:ea typeface="宋体" panose="02010600030101010101" pitchFamily="2" charset="-122"/>
              </a:rPr>
              <a:t>等人提了一种适用于分布式数据库环境的</a:t>
            </a:r>
            <a:r>
              <a:rPr lang="en-US" altLang="zh-CN" sz="2000">
                <a:solidFill>
                  <a:srgbClr val="000000"/>
                </a:solidFill>
                <a:latin typeface="宋体" panose="02010600030101010101" pitchFamily="2" charset="-122"/>
                <a:ea typeface="宋体" panose="02010600030101010101" pitchFamily="2" charset="-122"/>
              </a:rPr>
              <a:t>RFID</a:t>
            </a:r>
            <a:r>
              <a:rPr lang="zh-CN" altLang="en-US" sz="2000">
                <a:solidFill>
                  <a:srgbClr val="000000"/>
                </a:solidFill>
                <a:latin typeface="宋体" panose="02010600030101010101" pitchFamily="2" charset="-122"/>
                <a:ea typeface="宋体" panose="02010600030101010101" pitchFamily="2" charset="-122"/>
              </a:rPr>
              <a:t>认证协议，它是典型的询问</a:t>
            </a:r>
            <a:r>
              <a:rPr lang="en-US" altLang="zh-CN" sz="2000">
                <a:solidFill>
                  <a:srgbClr val="000000"/>
                </a:solidFill>
                <a:latin typeface="宋体" panose="02010600030101010101" pitchFamily="2" charset="-122"/>
                <a:ea typeface="宋体" panose="02010600030101010101" pitchFamily="2" charset="-122"/>
              </a:rPr>
              <a:t>-</a:t>
            </a:r>
            <a:r>
              <a:rPr lang="zh-CN" altLang="en-US" sz="2000">
                <a:solidFill>
                  <a:srgbClr val="000000"/>
                </a:solidFill>
                <a:latin typeface="宋体" panose="02010600030101010101" pitchFamily="2" charset="-122"/>
                <a:ea typeface="宋体" panose="02010600030101010101" pitchFamily="2" charset="-122"/>
              </a:rPr>
              <a:t>应答型双向认证协议。</a:t>
            </a:r>
            <a:endParaRPr lang="en-US" altLang="zh-CN" sz="2000">
              <a:solidFill>
                <a:srgbClr val="000000"/>
              </a:solidFill>
              <a:latin typeface="宋体" panose="02010600030101010101" pitchFamily="2" charset="-122"/>
              <a:ea typeface="宋体" panose="02010600030101010101" pitchFamily="2" charset="-122"/>
            </a:endParaRPr>
          </a:p>
        </p:txBody>
      </p:sp>
      <p:sp>
        <p:nvSpPr>
          <p:cNvPr id="97283" name="Rectangle 3"/>
          <p:cNvSpPr>
            <a:spLocks noChangeArrowheads="1"/>
          </p:cNvSpPr>
          <p:nvPr/>
        </p:nvSpPr>
        <p:spPr bwMode="gray">
          <a:xfrm>
            <a:off x="250825" y="908050"/>
            <a:ext cx="66246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(1)</a:t>
            </a:r>
            <a:r>
              <a:rPr lang="zh-CN" altLang="en-US" sz="2400">
                <a:latin typeface="Times New Roman" panose="02020603050405020304" pitchFamily="18" charset="0"/>
                <a:ea typeface="宋体" panose="02010600030101010101" pitchFamily="2" charset="-122"/>
              </a:rPr>
              <a:t>布式</a:t>
            </a:r>
            <a:r>
              <a:rPr lang="en-US" altLang="zh-CN" sz="2400">
                <a:latin typeface="Times New Roman" panose="02020603050405020304" pitchFamily="18" charset="0"/>
                <a:ea typeface="宋体" panose="02010600030101010101" pitchFamily="2" charset="-122"/>
              </a:rPr>
              <a:t>RFID</a:t>
            </a:r>
            <a:r>
              <a:rPr lang="zh-CN" altLang="en-US" sz="2400">
                <a:latin typeface="Times New Roman" panose="02020603050405020304" pitchFamily="18" charset="0"/>
                <a:ea typeface="宋体" panose="02010600030101010101" pitchFamily="2" charset="-122"/>
              </a:rPr>
              <a:t>询问</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应答认证协议</a:t>
            </a:r>
            <a:endParaRPr lang="zh-CN" altLang="en-US" sz="2400">
              <a:latin typeface="Times New Roman" panose="02020603050405020304" pitchFamily="18" charset="0"/>
              <a:ea typeface="宋体" panose="02010600030101010101" pitchFamily="2" charset="-122"/>
            </a:endParaRPr>
          </a:p>
        </p:txBody>
      </p:sp>
      <p:sp>
        <p:nvSpPr>
          <p:cNvPr id="97284" name="Rectangle 4"/>
          <p:cNvSpPr>
            <a:spLocks noChangeArrowheads="1"/>
          </p:cNvSpPr>
          <p:nvPr/>
        </p:nvSpPr>
        <p:spPr bwMode="gray">
          <a:xfrm>
            <a:off x="1042988" y="4797425"/>
            <a:ext cx="7345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标签硬件需求：</a:t>
            </a:r>
            <a:r>
              <a:rPr lang="zh-CN" altLang="en-US" sz="2000">
                <a:solidFill>
                  <a:srgbClr val="000000"/>
                </a:solidFill>
                <a:latin typeface="Times New Roman" panose="02020603050405020304" pitchFamily="18" charset="0"/>
                <a:ea typeface="宋体" panose="02010600030101010101" pitchFamily="2" charset="-122"/>
              </a:rPr>
              <a:t>随机数生成，</a:t>
            </a:r>
            <a:r>
              <a:rPr lang="en-US" altLang="zh-CN" sz="2000">
                <a:solidFill>
                  <a:srgbClr val="000000"/>
                </a:solidFill>
                <a:latin typeface="Times New Roman" panose="02020603050405020304" pitchFamily="18" charset="0"/>
                <a:ea typeface="宋体" panose="02010600030101010101" pitchFamily="2" charset="-122"/>
              </a:rPr>
              <a:t>Hash</a:t>
            </a:r>
            <a:r>
              <a:rPr lang="zh-CN" altLang="en-US" sz="2000">
                <a:solidFill>
                  <a:srgbClr val="000000"/>
                </a:solidFill>
                <a:latin typeface="Times New Roman" panose="02020603050405020304" pitchFamily="18" charset="0"/>
                <a:ea typeface="宋体" panose="02010600030101010101" pitchFamily="2" charset="-122"/>
              </a:rPr>
              <a:t>函数。</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97285" name="Rectangle 5"/>
          <p:cNvSpPr>
            <a:spLocks noChangeArrowheads="1"/>
          </p:cNvSpPr>
          <p:nvPr/>
        </p:nvSpPr>
        <p:spPr bwMode="gray">
          <a:xfrm>
            <a:off x="1042988" y="5230813"/>
            <a:ext cx="72009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ea typeface="宋体" panose="02010600030101010101" pitchFamily="2" charset="-122"/>
              </a:rPr>
              <a:t>安全性：</a:t>
            </a:r>
            <a:r>
              <a:rPr lang="zh-CN" altLang="en-US" sz="2000">
                <a:solidFill>
                  <a:srgbClr val="000000"/>
                </a:solidFill>
                <a:ea typeface="宋体" panose="02010600030101010101" pitchFamily="2" charset="-122"/>
              </a:rPr>
              <a:t>到目前为止，还没有发现该协议具有明显的安全漏洞。 </a:t>
            </a:r>
            <a:endParaRPr lang="zh-CN" altLang="en-US" sz="2000">
              <a:solidFill>
                <a:srgbClr val="000000"/>
              </a:solidFill>
              <a:ea typeface="宋体" panose="02010600030101010101" pitchFamily="2" charset="-122"/>
            </a:endParaRPr>
          </a:p>
        </p:txBody>
      </p:sp>
      <p:sp>
        <p:nvSpPr>
          <p:cNvPr id="97289" name="Rectangle 9"/>
          <p:cNvSpPr>
            <a:spLocks noChangeArrowheads="1"/>
          </p:cNvSpPr>
          <p:nvPr/>
        </p:nvSpPr>
        <p:spPr bwMode="gray">
          <a:xfrm>
            <a:off x="1042988" y="5661025"/>
            <a:ext cx="7489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存在问题：</a:t>
            </a:r>
            <a:r>
              <a:rPr lang="zh-CN" altLang="en-US" sz="2000">
                <a:solidFill>
                  <a:srgbClr val="000000"/>
                </a:solidFill>
                <a:latin typeface="Times New Roman" panose="02020603050405020304" pitchFamily="18" charset="0"/>
                <a:ea typeface="宋体" panose="02010600030101010101" pitchFamily="2" charset="-122"/>
              </a:rPr>
              <a:t>完全</a:t>
            </a:r>
            <a:r>
              <a:rPr lang="zh-CN" altLang="en-US" sz="2000">
                <a:solidFill>
                  <a:srgbClr val="000000"/>
                </a:solidFill>
                <a:ea typeface="宋体" panose="02010600030101010101" pitchFamily="2" charset="-122"/>
              </a:rPr>
              <a:t>不适用低成本的标签。 </a:t>
            </a:r>
            <a:endParaRPr lang="zh-CN" altLang="en-US">
              <a:ea typeface="宋体" panose="02010600030101010101" pitchFamily="2" charset="-122"/>
            </a:endParaRPr>
          </a:p>
        </p:txBody>
      </p:sp>
      <p:pic>
        <p:nvPicPr>
          <p:cNvPr id="97290"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6013" y="2205038"/>
            <a:ext cx="68103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91" name="Rectangle 11"/>
          <p:cNvSpPr>
            <a:spLocks noChangeArrowheads="1"/>
          </p:cNvSpPr>
          <p:nvPr/>
        </p:nvSpPr>
        <p:spPr bwMode="gray">
          <a:xfrm>
            <a:off x="250825" y="404813"/>
            <a:ext cx="46085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solidFill>
                  <a:srgbClr val="FF0000"/>
                </a:solidFill>
                <a:latin typeface="Times New Roman" panose="02020603050405020304" pitchFamily="18" charset="0"/>
                <a:ea typeface="宋体" panose="02010600030101010101" pitchFamily="2" charset="-122"/>
              </a:rPr>
              <a:t>典型的密码认证协议及分析</a:t>
            </a:r>
            <a:endParaRPr lang="en-US" altLang="zh-CN" sz="24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wipe(left)">
                                      <p:cBhvr>
                                        <p:cTn id="7" dur="500"/>
                                        <p:tgtEl>
                                          <p:spTgt spid="9728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283"/>
                                        </p:tgtEl>
                                        <p:attrNameLst>
                                          <p:attrName>style.visibility</p:attrName>
                                        </p:attrNameLst>
                                      </p:cBhvr>
                                      <p:to>
                                        <p:strVal val="visible"/>
                                      </p:to>
                                    </p:set>
                                    <p:animEffect transition="in" filter="wipe(left)">
                                      <p:cBhvr>
                                        <p:cTn id="10" dur="500"/>
                                        <p:tgtEl>
                                          <p:spTgt spid="9728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97290"/>
                                        </p:tgtEl>
                                        <p:attrNameLst>
                                          <p:attrName>style.visibility</p:attrName>
                                        </p:attrNameLst>
                                      </p:cBhvr>
                                      <p:to>
                                        <p:strVal val="visible"/>
                                      </p:to>
                                    </p:set>
                                    <p:animEffect transition="in" filter="box(out)">
                                      <p:cBhvr>
                                        <p:cTn id="15" dur="500"/>
                                        <p:tgtEl>
                                          <p:spTgt spid="9729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7284"/>
                                        </p:tgtEl>
                                        <p:attrNameLst>
                                          <p:attrName>style.visibility</p:attrName>
                                        </p:attrNameLst>
                                      </p:cBhvr>
                                      <p:to>
                                        <p:strVal val="visible"/>
                                      </p:to>
                                    </p:set>
                                    <p:animEffect transition="in" filter="wipe(left)">
                                      <p:cBhvr>
                                        <p:cTn id="20" dur="500"/>
                                        <p:tgtEl>
                                          <p:spTgt spid="972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7285"/>
                                        </p:tgtEl>
                                        <p:attrNameLst>
                                          <p:attrName>style.visibility</p:attrName>
                                        </p:attrNameLst>
                                      </p:cBhvr>
                                      <p:to>
                                        <p:strVal val="visible"/>
                                      </p:to>
                                    </p:set>
                                    <p:animEffect transition="in" filter="wipe(left)">
                                      <p:cBhvr>
                                        <p:cTn id="25" dur="500"/>
                                        <p:tgtEl>
                                          <p:spTgt spid="9728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7289"/>
                                        </p:tgtEl>
                                        <p:attrNameLst>
                                          <p:attrName>style.visibility</p:attrName>
                                        </p:attrNameLst>
                                      </p:cBhvr>
                                      <p:to>
                                        <p:strVal val="visible"/>
                                      </p:to>
                                    </p:set>
                                    <p:animEffect transition="in" filter="wipe(left)">
                                      <p:cBhvr>
                                        <p:cTn id="30" dur="500"/>
                                        <p:tgtEl>
                                          <p:spTgt spid="9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p:bldP spid="97283" grpId="0"/>
      <p:bldP spid="97284" grpId="0"/>
      <p:bldP spid="97285" grpId="0"/>
      <p:bldP spid="9728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a:spLocks noGrp="1"/>
          </p:cNvSpPr>
          <p:nvPr>
            <p:ph type="ftr" sz="quarter" idx="10"/>
          </p:nvPr>
        </p:nvSpPr>
        <p:spPr/>
        <p:txBody>
          <a:bodyPr/>
          <a:lstStyle/>
          <a:p>
            <a:r>
              <a:rPr lang="en-US" altLang="zh-CN" dirty="0" smtClean="0"/>
              <a:t> </a:t>
            </a:r>
            <a:endParaRPr lang="en-US" altLang="zh-CN" dirty="0"/>
          </a:p>
        </p:txBody>
      </p:sp>
      <p:sp>
        <p:nvSpPr>
          <p:cNvPr id="98306" name="Rectangle 2"/>
          <p:cNvSpPr>
            <a:spLocks noGrp="1" noChangeArrowheads="1"/>
          </p:cNvSpPr>
          <p:nvPr>
            <p:ph type="body" idx="1"/>
          </p:nvPr>
        </p:nvSpPr>
        <p:spPr>
          <a:xfrm>
            <a:off x="322263" y="1052513"/>
            <a:ext cx="7632700" cy="863600"/>
          </a:xfrm>
        </p:spPr>
        <p:txBody>
          <a:body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a:t>
            </a:r>
            <a:r>
              <a:rPr lang="en-US" altLang="zh-CN" sz="2000">
                <a:solidFill>
                  <a:srgbClr val="000000"/>
                </a:solidFill>
                <a:latin typeface="Times New Roman" panose="02020603050405020304" pitchFamily="18" charset="0"/>
                <a:ea typeface="宋体" panose="02010600030101010101" pitchFamily="2" charset="-122"/>
              </a:rPr>
              <a:t>NTT</a:t>
            </a:r>
            <a:r>
              <a:rPr lang="zh-CN" altLang="en-US" sz="2000">
                <a:solidFill>
                  <a:srgbClr val="000000"/>
                </a:solidFill>
                <a:latin typeface="Times New Roman" panose="02020603050405020304" pitchFamily="18" charset="0"/>
                <a:ea typeface="宋体" panose="02010600030101010101" pitchFamily="2" charset="-122"/>
              </a:rPr>
              <a:t>实验室提出的</a:t>
            </a:r>
            <a:r>
              <a:rPr lang="en-US" altLang="zh-CN" sz="2000">
                <a:solidFill>
                  <a:srgbClr val="000000"/>
                </a:solidFill>
                <a:latin typeface="Times New Roman" panose="02020603050405020304" pitchFamily="18" charset="0"/>
                <a:ea typeface="宋体" panose="02010600030101010101" pitchFamily="2" charset="-122"/>
              </a:rPr>
              <a:t>Hash-Chain</a:t>
            </a:r>
            <a:r>
              <a:rPr lang="zh-CN" altLang="en-US" sz="2000">
                <a:solidFill>
                  <a:srgbClr val="000000"/>
                </a:solidFill>
                <a:latin typeface="Times New Roman" panose="02020603050405020304" pitchFamily="18" charset="0"/>
                <a:ea typeface="宋体" panose="02010600030101010101" pitchFamily="2" charset="-122"/>
              </a:rPr>
              <a:t>协议。在系统运行之前，</a:t>
            </a:r>
            <a:r>
              <a:rPr lang="en-US" altLang="zh-CN" sz="2000">
                <a:solidFill>
                  <a:srgbClr val="000000"/>
                </a:solidFill>
                <a:latin typeface="Times New Roman" panose="02020603050405020304" pitchFamily="18" charset="0"/>
                <a:ea typeface="宋体" panose="02010600030101010101" pitchFamily="2" charset="-122"/>
              </a:rPr>
              <a:t>Tag</a:t>
            </a:r>
            <a:r>
              <a:rPr lang="zh-CN" altLang="en-US" sz="2000">
                <a:solidFill>
                  <a:srgbClr val="000000"/>
                </a:solidFill>
                <a:latin typeface="Times New Roman" panose="02020603050405020304" pitchFamily="18" charset="0"/>
                <a:ea typeface="宋体" panose="02010600030101010101" pitchFamily="2" charset="-122"/>
              </a:rPr>
              <a:t>和后端数据库首先要预共享一个初始秘密值</a:t>
            </a:r>
            <a:r>
              <a:rPr lang="en-US" altLang="zh-CN" sz="2000">
                <a:solidFill>
                  <a:srgbClr val="000000"/>
                </a:solidFill>
                <a:latin typeface="Times New Roman" panose="02020603050405020304" pitchFamily="18" charset="0"/>
                <a:ea typeface="宋体" panose="02010600030101010101" pitchFamily="2" charset="-122"/>
              </a:rPr>
              <a:t>st,1</a:t>
            </a:r>
            <a:r>
              <a:rPr lang="zh-CN" altLang="en-US" sz="2000">
                <a:solidFill>
                  <a:srgbClr val="000000"/>
                </a:solidFill>
                <a:latin typeface="Times New Roman" panose="02020603050405020304" pitchFamily="18" charset="0"/>
                <a:ea typeface="宋体" panose="02010600030101010101" pitchFamily="2" charset="-122"/>
              </a:rPr>
              <a:t>。标签中存储的密值不断用</a:t>
            </a:r>
            <a:r>
              <a:rPr lang="en-US" altLang="zh-CN" sz="2000">
                <a:solidFill>
                  <a:srgbClr val="000000"/>
                </a:solidFill>
                <a:latin typeface="Times New Roman" panose="02020603050405020304" pitchFamily="18" charset="0"/>
                <a:ea typeface="宋体" panose="02010600030101010101" pitchFamily="2" charset="-122"/>
              </a:rPr>
              <a:t>Hash</a:t>
            </a:r>
            <a:r>
              <a:rPr lang="zh-CN" altLang="en-US" sz="2000">
                <a:solidFill>
                  <a:srgbClr val="000000"/>
                </a:solidFill>
                <a:latin typeface="Times New Roman" panose="02020603050405020304" pitchFamily="18" charset="0"/>
                <a:ea typeface="宋体" panose="02010600030101010101" pitchFamily="2" charset="-122"/>
              </a:rPr>
              <a:t>函数来进行自我更新，形成一条</a:t>
            </a:r>
            <a:r>
              <a:rPr lang="en-US" altLang="zh-CN" sz="2000">
                <a:solidFill>
                  <a:srgbClr val="000000"/>
                </a:solidFill>
                <a:latin typeface="Times New Roman" panose="02020603050405020304" pitchFamily="18" charset="0"/>
                <a:ea typeface="宋体" panose="02010600030101010101" pitchFamily="2" charset="-122"/>
              </a:rPr>
              <a:t>Hash</a:t>
            </a:r>
            <a:r>
              <a:rPr lang="zh-CN" altLang="en-US" sz="2000">
                <a:solidFill>
                  <a:srgbClr val="000000"/>
                </a:solidFill>
                <a:latin typeface="Times New Roman" panose="02020603050405020304" pitchFamily="18" charset="0"/>
                <a:ea typeface="宋体" panose="02010600030101010101" pitchFamily="2" charset="-122"/>
              </a:rPr>
              <a:t>链。</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98307" name="Rectangle 3"/>
          <p:cNvSpPr>
            <a:spLocks noChangeArrowheads="1"/>
          </p:cNvSpPr>
          <p:nvPr/>
        </p:nvSpPr>
        <p:spPr bwMode="gray">
          <a:xfrm>
            <a:off x="250825" y="476250"/>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(2) Hash-Chain</a:t>
            </a:r>
            <a:r>
              <a:rPr lang="zh-CN" altLang="en-US" sz="2400">
                <a:latin typeface="Times New Roman" panose="02020603050405020304" pitchFamily="18" charset="0"/>
                <a:ea typeface="宋体" panose="02010600030101010101" pitchFamily="2" charset="-122"/>
              </a:rPr>
              <a:t>协议</a:t>
            </a:r>
            <a:endParaRPr lang="zh-CN" altLang="en-US" sz="2400">
              <a:latin typeface="Times New Roman" panose="02020603050405020304" pitchFamily="18" charset="0"/>
              <a:ea typeface="宋体" panose="02010600030101010101" pitchFamily="2" charset="-122"/>
            </a:endParaRPr>
          </a:p>
        </p:txBody>
      </p:sp>
      <p:sp>
        <p:nvSpPr>
          <p:cNvPr id="98309" name="Rectangle 5"/>
          <p:cNvSpPr>
            <a:spLocks noChangeArrowheads="1"/>
          </p:cNvSpPr>
          <p:nvPr/>
        </p:nvSpPr>
        <p:spPr bwMode="gray">
          <a:xfrm>
            <a:off x="896938" y="4797425"/>
            <a:ext cx="75628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ea typeface="宋体" panose="02010600030101010101" pitchFamily="2" charset="-122"/>
              </a:rPr>
              <a:t>安全性：</a:t>
            </a:r>
            <a:r>
              <a:rPr lang="zh-CN" altLang="en-US" sz="2000">
                <a:solidFill>
                  <a:srgbClr val="000000"/>
                </a:solidFill>
                <a:latin typeface="Times New Roman" panose="02020603050405020304" pitchFamily="18" charset="0"/>
                <a:ea typeface="宋体" panose="02010600030101010101" pitchFamily="2" charset="-122"/>
              </a:rPr>
              <a:t>有比较好的前向安全性。单向认证协议，阅读器可以假冒，只要截获某个</a:t>
            </a:r>
            <a:r>
              <a:rPr lang="en-US" altLang="zh-CN" sz="2000">
                <a:solidFill>
                  <a:srgbClr val="000000"/>
                </a:solidFill>
                <a:latin typeface="Times New Roman" panose="02020603050405020304" pitchFamily="18" charset="0"/>
                <a:ea typeface="宋体" panose="02010600030101010101" pitchFamily="2" charset="-122"/>
              </a:rPr>
              <a:t>at,j</a:t>
            </a:r>
            <a:r>
              <a:rPr lang="zh-CN" altLang="en-US" sz="2000">
                <a:solidFill>
                  <a:srgbClr val="000000"/>
                </a:solidFill>
                <a:latin typeface="Times New Roman" panose="02020603050405020304" pitchFamily="18" charset="0"/>
                <a:ea typeface="宋体" panose="02010600030101010101" pitchFamily="2" charset="-122"/>
              </a:rPr>
              <a:t>，标签可以进行重放攻击和伪造攻击；</a:t>
            </a:r>
            <a:endParaRPr lang="zh-CN" altLang="en-US" sz="2000">
              <a:solidFill>
                <a:srgbClr val="000000"/>
              </a:solidFill>
              <a:latin typeface="Times New Roman" panose="02020603050405020304" pitchFamily="18" charset="0"/>
              <a:ea typeface="宋体" panose="02010600030101010101" pitchFamily="2" charset="-122"/>
            </a:endParaRPr>
          </a:p>
        </p:txBody>
      </p:sp>
      <p:pic>
        <p:nvPicPr>
          <p:cNvPr id="98311" name="Picture 7" descr="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4788" y="2060575"/>
            <a:ext cx="5962650" cy="2228850"/>
          </a:xfrm>
          <a:prstGeom prst="rect">
            <a:avLst/>
          </a:prstGeom>
          <a:noFill/>
          <a:extLst>
            <a:ext uri="{909E8E84-426E-40DD-AFC4-6F175D3DCCD1}">
              <a14:hiddenFill xmlns:a14="http://schemas.microsoft.com/office/drawing/2010/main">
                <a:solidFill>
                  <a:srgbClr val="FFFFFF"/>
                </a:solidFill>
              </a14:hiddenFill>
            </a:ext>
          </a:extLst>
        </p:spPr>
      </p:pic>
      <p:sp>
        <p:nvSpPr>
          <p:cNvPr id="98312" name="Rectangle 8"/>
          <p:cNvSpPr>
            <a:spLocks noChangeArrowheads="1"/>
          </p:cNvSpPr>
          <p:nvPr/>
        </p:nvSpPr>
        <p:spPr bwMode="gray">
          <a:xfrm>
            <a:off x="898525" y="4292600"/>
            <a:ext cx="66960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标签硬件需求：</a:t>
            </a:r>
            <a:r>
              <a:rPr lang="en-US" altLang="zh-CN" sz="2000">
                <a:solidFill>
                  <a:srgbClr val="000000"/>
                </a:solidFill>
                <a:latin typeface="Times New Roman" panose="02020603050405020304" pitchFamily="18" charset="0"/>
                <a:ea typeface="宋体" panose="02010600030101010101" pitchFamily="2" charset="-122"/>
              </a:rPr>
              <a:t>Hash</a:t>
            </a:r>
            <a:r>
              <a:rPr lang="zh-CN" altLang="en-US" sz="2000">
                <a:solidFill>
                  <a:srgbClr val="000000"/>
                </a:solidFill>
                <a:latin typeface="Times New Roman" panose="02020603050405020304" pitchFamily="18" charset="0"/>
                <a:ea typeface="宋体" panose="02010600030101010101" pitchFamily="2" charset="-122"/>
              </a:rPr>
              <a:t>函数，读写存储器；</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98313" name="Rectangle 9"/>
          <p:cNvSpPr>
            <a:spLocks noChangeArrowheads="1"/>
          </p:cNvSpPr>
          <p:nvPr/>
        </p:nvSpPr>
        <p:spPr bwMode="gray">
          <a:xfrm>
            <a:off x="898525" y="5518150"/>
            <a:ext cx="76342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存在问题：</a:t>
            </a:r>
            <a:r>
              <a:rPr lang="zh-CN" altLang="en-US" sz="2000">
                <a:solidFill>
                  <a:srgbClr val="000000"/>
                </a:solidFill>
                <a:ea typeface="宋体" panose="02010600030101010101" pitchFamily="2" charset="-122"/>
              </a:rPr>
              <a:t>后端数据库计算负荷大，标签成本高。需要解决数据不同步问题。</a:t>
            </a:r>
            <a:r>
              <a:rPr lang="zh-CN" altLang="en-US">
                <a:ea typeface="宋体" panose="02010600030101010101" pitchFamily="2" charset="-122"/>
              </a:rPr>
              <a:t> </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8311"/>
                                        </p:tgtEl>
                                        <p:attrNameLst>
                                          <p:attrName>style.visibility</p:attrName>
                                        </p:attrNameLst>
                                      </p:cBhvr>
                                      <p:to>
                                        <p:strVal val="visible"/>
                                      </p:to>
                                    </p:set>
                                    <p:animEffect transition="in" filter="box(in)">
                                      <p:cBhvr>
                                        <p:cTn id="7" dur="500"/>
                                        <p:tgtEl>
                                          <p:spTgt spid="983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12"/>
                                        </p:tgtEl>
                                        <p:attrNameLst>
                                          <p:attrName>style.visibility</p:attrName>
                                        </p:attrNameLst>
                                      </p:cBhvr>
                                      <p:to>
                                        <p:strVal val="visible"/>
                                      </p:to>
                                    </p:set>
                                    <p:animEffect transition="in" filter="wipe(left)">
                                      <p:cBhvr>
                                        <p:cTn id="12" dur="500"/>
                                        <p:tgtEl>
                                          <p:spTgt spid="983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wipe(left)">
                                      <p:cBhvr>
                                        <p:cTn id="17" dur="500"/>
                                        <p:tgtEl>
                                          <p:spTgt spid="98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313"/>
                                        </p:tgtEl>
                                        <p:attrNameLst>
                                          <p:attrName>style.visibility</p:attrName>
                                        </p:attrNameLst>
                                      </p:cBhvr>
                                      <p:to>
                                        <p:strVal val="visible"/>
                                      </p:to>
                                    </p:set>
                                    <p:animEffect transition="in" filter="wipe(left)">
                                      <p:cBhvr>
                                        <p:cTn id="22" dur="500"/>
                                        <p:tgtEl>
                                          <p:spTgt spid="98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P spid="98312" grpId="0"/>
      <p:bldP spid="983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dirty="0" smtClean="0"/>
              <a:t> </a:t>
            </a:r>
            <a:endParaRPr lang="en-US" altLang="zh-CN" dirty="0"/>
          </a:p>
        </p:txBody>
      </p:sp>
      <p:sp>
        <p:nvSpPr>
          <p:cNvPr id="110594" name="Rectangle 2"/>
          <p:cNvSpPr>
            <a:spLocks noGrp="1" noChangeArrowheads="1"/>
          </p:cNvSpPr>
          <p:nvPr>
            <p:ph type="body" idx="1"/>
          </p:nvPr>
        </p:nvSpPr>
        <p:spPr>
          <a:xfrm>
            <a:off x="395288" y="908050"/>
            <a:ext cx="7921625" cy="647700"/>
          </a:xfrm>
        </p:spPr>
        <p:txBody>
          <a:body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简宏宇（</a:t>
            </a:r>
            <a:r>
              <a:rPr lang="en-US" altLang="zh-CN" sz="2000">
                <a:solidFill>
                  <a:srgbClr val="000000"/>
                </a:solidFill>
                <a:latin typeface="Times New Roman" panose="02020603050405020304" pitchFamily="18" charset="0"/>
                <a:ea typeface="宋体" panose="02010600030101010101" pitchFamily="2" charset="-122"/>
              </a:rPr>
              <a:t>Huang-Yu Chien</a:t>
            </a:r>
            <a:r>
              <a:rPr lang="zh-CN" altLang="en-US" sz="2000">
                <a:solidFill>
                  <a:srgbClr val="000000"/>
                </a:solidFill>
                <a:latin typeface="Times New Roman" panose="02020603050405020304" pitchFamily="18" charset="0"/>
                <a:ea typeface="宋体" panose="02010600030101010101" pitchFamily="2" charset="-122"/>
              </a:rPr>
              <a:t>）提出的</a:t>
            </a:r>
            <a:r>
              <a:rPr lang="en-US" altLang="zh-CN" sz="2000">
                <a:solidFill>
                  <a:srgbClr val="000000"/>
                </a:solidFill>
                <a:latin typeface="Times New Roman" panose="02020603050405020304" pitchFamily="18" charset="0"/>
                <a:ea typeface="宋体" panose="02010600030101010101" pitchFamily="2" charset="-122"/>
              </a:rPr>
              <a:t>SASI</a:t>
            </a:r>
            <a:r>
              <a:rPr lang="zh-CN" altLang="en-US" sz="2000">
                <a:solidFill>
                  <a:srgbClr val="000000"/>
                </a:solidFill>
                <a:ea typeface="宋体" panose="02010600030101010101" pitchFamily="2" charset="-122"/>
              </a:rPr>
              <a:t>协议是一个轻便的协议，在低成本的</a:t>
            </a:r>
            <a:r>
              <a:rPr lang="en-US" altLang="zh-CN" sz="2000">
                <a:solidFill>
                  <a:srgbClr val="000000"/>
                </a:solidFill>
                <a:ea typeface="宋体" panose="02010600030101010101" pitchFamily="2" charset="-122"/>
              </a:rPr>
              <a:t>RFID</a:t>
            </a:r>
            <a:r>
              <a:rPr lang="zh-CN" altLang="en-US" sz="2000">
                <a:solidFill>
                  <a:srgbClr val="000000"/>
                </a:solidFill>
                <a:ea typeface="宋体" panose="02010600030101010101" pitchFamily="2" charset="-122"/>
              </a:rPr>
              <a:t>标签上实现了强认证与完整性。 </a:t>
            </a:r>
            <a:endParaRPr lang="en-US" altLang="zh-CN" sz="2000">
              <a:solidFill>
                <a:srgbClr val="000000"/>
              </a:solidFill>
              <a:ea typeface="宋体" panose="02010600030101010101" pitchFamily="2" charset="-122"/>
            </a:endParaRPr>
          </a:p>
        </p:txBody>
      </p:sp>
      <p:sp>
        <p:nvSpPr>
          <p:cNvPr id="110595" name="Rectangle 3"/>
          <p:cNvSpPr>
            <a:spLocks noChangeArrowheads="1"/>
          </p:cNvSpPr>
          <p:nvPr/>
        </p:nvSpPr>
        <p:spPr bwMode="gray">
          <a:xfrm>
            <a:off x="323850" y="404813"/>
            <a:ext cx="86407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(3)</a:t>
            </a:r>
            <a:r>
              <a:rPr lang="zh-CN" altLang="en-US"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SASI</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Strong Authentication and Strong Integrity</a:t>
            </a:r>
            <a:r>
              <a:rPr lang="zh-CN" altLang="en-US" sz="2400">
                <a:latin typeface="Times New Roman" panose="02020603050405020304" pitchFamily="18" charset="0"/>
                <a:ea typeface="宋体" panose="02010600030101010101" pitchFamily="2" charset="-122"/>
              </a:rPr>
              <a:t>）协议</a:t>
            </a:r>
            <a:endParaRPr lang="zh-CN" altLang="en-US" sz="2400">
              <a:latin typeface="Times New Roman" panose="02020603050405020304" pitchFamily="18" charset="0"/>
              <a:ea typeface="宋体" panose="02010600030101010101" pitchFamily="2" charset="-122"/>
            </a:endParaRPr>
          </a:p>
        </p:txBody>
      </p:sp>
      <p:sp>
        <p:nvSpPr>
          <p:cNvPr id="110596" name="Rectangle 4"/>
          <p:cNvSpPr>
            <a:spLocks noChangeArrowheads="1"/>
          </p:cNvSpPr>
          <p:nvPr/>
        </p:nvSpPr>
        <p:spPr bwMode="gray">
          <a:xfrm>
            <a:off x="1042988" y="5518150"/>
            <a:ext cx="7345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标签硬件需求：</a:t>
            </a:r>
            <a:r>
              <a:rPr lang="zh-CN" altLang="en-US" sz="2000">
                <a:solidFill>
                  <a:srgbClr val="000000"/>
                </a:solidFill>
                <a:ea typeface="宋体" panose="02010600030101010101" pitchFamily="2" charset="-122"/>
              </a:rPr>
              <a:t>异或，移位运算。</a:t>
            </a:r>
            <a:endParaRPr lang="zh-CN" altLang="en-US" sz="2000">
              <a:solidFill>
                <a:srgbClr val="000000"/>
              </a:solidFill>
              <a:ea typeface="宋体" panose="02010600030101010101" pitchFamily="2" charset="-122"/>
            </a:endParaRPr>
          </a:p>
        </p:txBody>
      </p:sp>
      <p:sp>
        <p:nvSpPr>
          <p:cNvPr id="110599" name="Rectangle 7"/>
          <p:cNvSpPr>
            <a:spLocks noChangeArrowheads="1"/>
          </p:cNvSpPr>
          <p:nvPr/>
        </p:nvSpPr>
        <p:spPr bwMode="gray">
          <a:xfrm>
            <a:off x="1042988" y="5949950"/>
            <a:ext cx="7489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FF0000"/>
                </a:solidFill>
                <a:latin typeface="Times New Roman" panose="02020603050405020304" pitchFamily="18" charset="0"/>
                <a:ea typeface="宋体" panose="02010600030101010101" pitchFamily="2" charset="-122"/>
              </a:rPr>
              <a:t>存在问题：</a:t>
            </a:r>
            <a:r>
              <a:rPr lang="zh-CN" altLang="en-US" sz="2000">
                <a:solidFill>
                  <a:srgbClr val="000000"/>
                </a:solidFill>
                <a:ea typeface="宋体" panose="02010600030101010101" pitchFamily="2" charset="-122"/>
              </a:rPr>
              <a:t>算法缺陷，循环左移运算</a:t>
            </a:r>
            <a:r>
              <a:rPr lang="en-US" altLang="zh-CN" sz="2000">
                <a:solidFill>
                  <a:srgbClr val="000000"/>
                </a:solidFill>
                <a:ea typeface="宋体" panose="02010600030101010101" pitchFamily="2" charset="-122"/>
              </a:rPr>
              <a:t>Rot </a:t>
            </a:r>
            <a:endParaRPr lang="zh-CN" altLang="en-US" sz="2000">
              <a:solidFill>
                <a:srgbClr val="000000"/>
              </a:solidFill>
              <a:ea typeface="宋体" panose="02010600030101010101" pitchFamily="2" charset="-122"/>
            </a:endParaRPr>
          </a:p>
        </p:txBody>
      </p:sp>
      <p:pic>
        <p:nvPicPr>
          <p:cNvPr id="110608" name="Picture 16" descr="sna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0325" y="1628775"/>
            <a:ext cx="6121400" cy="390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0608"/>
                                        </p:tgtEl>
                                        <p:attrNameLst>
                                          <p:attrName>style.visibility</p:attrName>
                                        </p:attrNameLst>
                                      </p:cBhvr>
                                      <p:to>
                                        <p:strVal val="visible"/>
                                      </p:to>
                                    </p:set>
                                    <p:animEffect transition="in" filter="box(out)">
                                      <p:cBhvr>
                                        <p:cTn id="7" dur="500"/>
                                        <p:tgtEl>
                                          <p:spTgt spid="1106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500"/>
                                        <p:tgtEl>
                                          <p:spTgt spid="1105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9"/>
                                        </p:tgtEl>
                                        <p:attrNameLst>
                                          <p:attrName>style.visibility</p:attrName>
                                        </p:attrNameLst>
                                      </p:cBhvr>
                                      <p:to>
                                        <p:strVal val="visible"/>
                                      </p:to>
                                    </p:set>
                                    <p:animEffect transition="in" filter="wipe(left)">
                                      <p:cBhvr>
                                        <p:cTn id="17"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r>
              <a:rPr lang="en-US" altLang="zh-CN" dirty="0" smtClean="0"/>
              <a:t> </a:t>
            </a:r>
            <a:endParaRPr lang="en-US" altLang="zh-CN" dirty="0"/>
          </a:p>
        </p:txBody>
      </p:sp>
      <p:sp>
        <p:nvSpPr>
          <p:cNvPr id="100355" name="Rectangle 3"/>
          <p:cNvSpPr>
            <a:spLocks noChangeArrowheads="1"/>
          </p:cNvSpPr>
          <p:nvPr/>
        </p:nvSpPr>
        <p:spPr bwMode="gray">
          <a:xfrm>
            <a:off x="323850" y="404813"/>
            <a:ext cx="6553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ea typeface="宋体" panose="02010600030101010101" pitchFamily="2" charset="-122"/>
              </a:rPr>
              <a:t>（</a:t>
            </a:r>
            <a:r>
              <a:rPr lang="en-US" altLang="zh-CN" sz="2400">
                <a:ea typeface="宋体" panose="02010600030101010101" pitchFamily="2" charset="-122"/>
              </a:rPr>
              <a:t>6</a:t>
            </a:r>
            <a:r>
              <a:rPr lang="zh-CN" altLang="en-US" sz="2400">
                <a:ea typeface="宋体" panose="02010600030101010101" pitchFamily="2" charset="-122"/>
              </a:rPr>
              <a:t>）其他安全协议 </a:t>
            </a:r>
            <a:endParaRPr lang="zh-CN" altLang="en-US" sz="2400">
              <a:ea typeface="宋体" panose="02010600030101010101" pitchFamily="2" charset="-122"/>
            </a:endParaRPr>
          </a:p>
        </p:txBody>
      </p:sp>
      <p:sp>
        <p:nvSpPr>
          <p:cNvPr id="100362" name="Rectangle 10"/>
          <p:cNvSpPr>
            <a:spLocks noChangeArrowheads="1"/>
          </p:cNvSpPr>
          <p:nvPr/>
        </p:nvSpPr>
        <p:spPr bwMode="gray">
          <a:xfrm>
            <a:off x="827088" y="908050"/>
            <a:ext cx="69135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2000">
                <a:solidFill>
                  <a:srgbClr val="FF0000"/>
                </a:solidFill>
                <a:latin typeface="Times New Roman" panose="02020603050405020304" pitchFamily="18" charset="0"/>
                <a:ea typeface="宋体" panose="02010600030101010101" pitchFamily="2" charset="-122"/>
              </a:rPr>
              <a:t>David</a:t>
            </a:r>
            <a:r>
              <a:rPr lang="zh-CN" altLang="en-US" sz="2000">
                <a:solidFill>
                  <a:srgbClr val="FF0000"/>
                </a:solidFill>
                <a:latin typeface="Times New Roman" panose="02020603050405020304" pitchFamily="18" charset="0"/>
                <a:ea typeface="宋体" panose="02010600030101010101" pitchFamily="2" charset="-122"/>
              </a:rPr>
              <a:t>的数字图书馆</a:t>
            </a:r>
            <a:r>
              <a:rPr lang="en-US" altLang="zh-CN" sz="2000">
                <a:solidFill>
                  <a:srgbClr val="FF0000"/>
                </a:solidFill>
                <a:latin typeface="Times New Roman" panose="02020603050405020304" pitchFamily="18" charset="0"/>
                <a:ea typeface="宋体" panose="02010600030101010101" pitchFamily="2" charset="-122"/>
              </a:rPr>
              <a:t>RFID</a:t>
            </a:r>
            <a:r>
              <a:rPr lang="zh-CN" altLang="en-US" sz="2000">
                <a:solidFill>
                  <a:srgbClr val="FF0000"/>
                </a:solidFill>
                <a:latin typeface="Times New Roman" panose="02020603050405020304" pitchFamily="18" charset="0"/>
                <a:ea typeface="宋体" panose="02010600030101010101" pitchFamily="2" charset="-122"/>
              </a:rPr>
              <a:t>协议 </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3" name="Rectangle 11"/>
          <p:cNvSpPr>
            <a:spLocks noChangeArrowheads="1"/>
          </p:cNvSpPr>
          <p:nvPr/>
        </p:nvSpPr>
        <p:spPr bwMode="gray">
          <a:xfrm>
            <a:off x="827088" y="1773238"/>
            <a:ext cx="66960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2000">
                <a:solidFill>
                  <a:srgbClr val="FF0000"/>
                </a:solidFill>
                <a:latin typeface="Times New Roman" panose="02020603050405020304" pitchFamily="18" charset="0"/>
                <a:ea typeface="宋体" panose="02010600030101010101" pitchFamily="2" charset="-122"/>
              </a:rPr>
              <a:t>Lee</a:t>
            </a:r>
            <a:r>
              <a:rPr lang="zh-CN" altLang="en-US" sz="2000">
                <a:solidFill>
                  <a:srgbClr val="FF0000"/>
                </a:solidFill>
                <a:latin typeface="Times New Roman" panose="02020603050405020304" pitchFamily="18" charset="0"/>
                <a:ea typeface="宋体" panose="02010600030101010101" pitchFamily="2" charset="-122"/>
              </a:rPr>
              <a:t>等人的</a:t>
            </a:r>
            <a:r>
              <a:rPr lang="en-US" altLang="zh-CN" sz="2000">
                <a:solidFill>
                  <a:srgbClr val="FF0000"/>
                </a:solidFill>
                <a:latin typeface="Times New Roman" panose="02020603050405020304" pitchFamily="18" charset="0"/>
                <a:ea typeface="宋体" panose="02010600030101010101" pitchFamily="2" charset="-122"/>
              </a:rPr>
              <a:t>LCAP</a:t>
            </a:r>
            <a:r>
              <a:rPr lang="zh-CN" altLang="en-US" sz="2000">
                <a:solidFill>
                  <a:srgbClr val="FF0000"/>
                </a:solidFill>
                <a:latin typeface="Times New Roman" panose="02020603050405020304" pitchFamily="18" charset="0"/>
                <a:ea typeface="宋体" panose="02010600030101010101" pitchFamily="2" charset="-122"/>
              </a:rPr>
              <a:t>协议 </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4" name="Rectangle 12"/>
          <p:cNvSpPr>
            <a:spLocks noChangeArrowheads="1"/>
          </p:cNvSpPr>
          <p:nvPr/>
        </p:nvSpPr>
        <p:spPr bwMode="gray">
          <a:xfrm>
            <a:off x="828675" y="2278063"/>
            <a:ext cx="66960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2000">
                <a:solidFill>
                  <a:srgbClr val="FF0000"/>
                </a:solidFill>
                <a:latin typeface="Times New Roman" panose="02020603050405020304" pitchFamily="18" charset="0"/>
                <a:ea typeface="宋体" panose="02010600030101010101" pitchFamily="2" charset="-122"/>
              </a:rPr>
              <a:t>Osaka</a:t>
            </a:r>
            <a:r>
              <a:rPr lang="zh-CN" altLang="en-US" sz="2000">
                <a:solidFill>
                  <a:srgbClr val="FF0000"/>
                </a:solidFill>
                <a:latin typeface="Times New Roman" panose="02020603050405020304" pitchFamily="18" charset="0"/>
                <a:ea typeface="宋体" panose="02010600030101010101" pitchFamily="2" charset="-122"/>
              </a:rPr>
              <a:t>等人提出的</a:t>
            </a:r>
            <a:r>
              <a:rPr lang="en-US" altLang="zh-CN" sz="2000">
                <a:solidFill>
                  <a:srgbClr val="FF0000"/>
                </a:solidFill>
                <a:latin typeface="Times New Roman" panose="02020603050405020304" pitchFamily="18" charset="0"/>
                <a:ea typeface="宋体" panose="02010600030101010101" pitchFamily="2" charset="-122"/>
              </a:rPr>
              <a:t>Ownership Transfer</a:t>
            </a:r>
            <a:r>
              <a:rPr lang="zh-CN" altLang="en-US" sz="2000">
                <a:solidFill>
                  <a:srgbClr val="FF0000"/>
                </a:solidFill>
                <a:latin typeface="Times New Roman" panose="02020603050405020304" pitchFamily="18" charset="0"/>
                <a:ea typeface="宋体" panose="02010600030101010101" pitchFamily="2" charset="-122"/>
              </a:rPr>
              <a:t>协议</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5" name="Rectangle 13"/>
          <p:cNvSpPr>
            <a:spLocks noChangeArrowheads="1"/>
          </p:cNvSpPr>
          <p:nvPr/>
        </p:nvSpPr>
        <p:spPr bwMode="gray">
          <a:xfrm>
            <a:off x="827088" y="2781300"/>
            <a:ext cx="66960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2000">
                <a:solidFill>
                  <a:srgbClr val="FF0000"/>
                </a:solidFill>
                <a:latin typeface="Times New Roman" panose="02020603050405020304" pitchFamily="18" charset="0"/>
                <a:ea typeface="宋体" panose="02010600030101010101" pitchFamily="2" charset="-122"/>
              </a:rPr>
              <a:t>张帆等人提出的协议</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6" name="Rectangle 14"/>
          <p:cNvSpPr>
            <a:spLocks noChangeArrowheads="1"/>
          </p:cNvSpPr>
          <p:nvPr/>
        </p:nvSpPr>
        <p:spPr bwMode="gray">
          <a:xfrm>
            <a:off x="828675" y="3286125"/>
            <a:ext cx="66960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2000">
                <a:solidFill>
                  <a:srgbClr val="FF0000"/>
                </a:solidFill>
                <a:latin typeface="Times New Roman" panose="02020603050405020304" pitchFamily="18" charset="0"/>
                <a:ea typeface="宋体" panose="02010600030101010101" pitchFamily="2" charset="-122"/>
              </a:rPr>
              <a:t>Y.-C.Lee</a:t>
            </a:r>
            <a:r>
              <a:rPr lang="zh-CN" altLang="en-US" sz="2000">
                <a:solidFill>
                  <a:srgbClr val="FF0000"/>
                </a:solidFill>
                <a:latin typeface="Times New Roman" panose="02020603050405020304" pitchFamily="18" charset="0"/>
                <a:ea typeface="宋体" panose="02010600030101010101" pitchFamily="2" charset="-122"/>
              </a:rPr>
              <a:t>等人的安全协议</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7" name="Rectangle 15"/>
          <p:cNvSpPr>
            <a:spLocks noChangeArrowheads="1"/>
          </p:cNvSpPr>
          <p:nvPr/>
        </p:nvSpPr>
        <p:spPr bwMode="gray">
          <a:xfrm>
            <a:off x="468313" y="3789363"/>
            <a:ext cx="72723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buFont typeface="Wingdings" panose="05000000000000000000" pitchFamily="2" charset="2"/>
              <a:buNone/>
            </a:pPr>
            <a:r>
              <a:rPr lang="zh-CN" altLang="en-US" sz="2000">
                <a:solidFill>
                  <a:srgbClr val="000000"/>
                </a:solidFill>
                <a:ea typeface="宋体" panose="02010600030101010101" pitchFamily="2" charset="-122"/>
              </a:rPr>
              <a:t>         这些协议都采用了伪随机数生成器、</a:t>
            </a:r>
            <a:r>
              <a:rPr lang="en-US" altLang="zh-CN" sz="2000">
                <a:solidFill>
                  <a:srgbClr val="000000"/>
                </a:solidFill>
                <a:ea typeface="宋体" panose="02010600030101010101" pitchFamily="2" charset="-122"/>
              </a:rPr>
              <a:t>Hash</a:t>
            </a:r>
            <a:r>
              <a:rPr lang="zh-CN" altLang="en-US" sz="2000">
                <a:solidFill>
                  <a:srgbClr val="000000"/>
                </a:solidFill>
                <a:ea typeface="宋体" panose="02010600030101010101" pitchFamily="2" charset="-122"/>
              </a:rPr>
              <a:t>函数和异或运算、动态更新</a:t>
            </a:r>
            <a:r>
              <a:rPr lang="en-US" altLang="zh-CN" sz="2000">
                <a:solidFill>
                  <a:srgbClr val="000000"/>
                </a:solidFill>
                <a:ea typeface="宋体" panose="02010600030101010101" pitchFamily="2" charset="-122"/>
              </a:rPr>
              <a:t>ID</a:t>
            </a:r>
            <a:r>
              <a:rPr lang="zh-CN" altLang="en-US" sz="2000">
                <a:solidFill>
                  <a:srgbClr val="000000"/>
                </a:solidFill>
                <a:ea typeface="宋体" panose="02010600030101010101" pitchFamily="2" charset="-122"/>
              </a:rPr>
              <a:t>等机制来实现加密和认证。</a:t>
            </a:r>
            <a:endParaRPr lang="zh-CN" altLang="en-US" sz="2000">
              <a:solidFill>
                <a:srgbClr val="000000"/>
              </a:solidFill>
              <a:ea typeface="宋体" panose="02010600030101010101" pitchFamily="2" charset="-122"/>
            </a:endParaRPr>
          </a:p>
        </p:txBody>
      </p:sp>
      <p:sp>
        <p:nvSpPr>
          <p:cNvPr id="100368" name="Rectangle 16"/>
          <p:cNvSpPr>
            <a:spLocks noChangeArrowheads="1"/>
          </p:cNvSpPr>
          <p:nvPr/>
        </p:nvSpPr>
        <p:spPr bwMode="gray">
          <a:xfrm>
            <a:off x="827088" y="4724400"/>
            <a:ext cx="66960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ltLang="zh-CN" sz="2000">
                <a:solidFill>
                  <a:srgbClr val="FF0000"/>
                </a:solidFill>
                <a:latin typeface="Times New Roman" panose="02020603050405020304" pitchFamily="18" charset="0"/>
                <a:ea typeface="宋体" panose="02010600030101010101" pitchFamily="2" charset="-122"/>
              </a:rPr>
              <a:t>Ari Juels </a:t>
            </a:r>
            <a:r>
              <a:rPr lang="zh-CN" altLang="en-US" sz="2000">
                <a:solidFill>
                  <a:srgbClr val="FF0000"/>
                </a:solidFill>
                <a:latin typeface="Times New Roman" panose="02020603050405020304" pitchFamily="18" charset="0"/>
                <a:ea typeface="宋体" panose="02010600030101010101" pitchFamily="2" charset="-122"/>
              </a:rPr>
              <a:t>提出的</a:t>
            </a:r>
            <a:r>
              <a:rPr lang="en-US" altLang="zh-CN" sz="2000">
                <a:solidFill>
                  <a:srgbClr val="FF0000"/>
                </a:solidFill>
                <a:latin typeface="Times New Roman" panose="02020603050405020304" pitchFamily="18" charset="0"/>
                <a:ea typeface="宋体" panose="02010600030101010101" pitchFamily="2" charset="-122"/>
              </a:rPr>
              <a:t>yoking-Proof</a:t>
            </a:r>
            <a:r>
              <a:rPr lang="zh-CN" altLang="en-US" sz="2000">
                <a:solidFill>
                  <a:srgbClr val="FF0000"/>
                </a:solidFill>
                <a:latin typeface="Times New Roman" panose="02020603050405020304" pitchFamily="18" charset="0"/>
                <a:ea typeface="宋体" panose="02010600030101010101" pitchFamily="2" charset="-122"/>
              </a:rPr>
              <a:t>协议</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100369" name="Rectangle 17"/>
          <p:cNvSpPr>
            <a:spLocks noChangeArrowheads="1"/>
          </p:cNvSpPr>
          <p:nvPr/>
        </p:nvSpPr>
        <p:spPr bwMode="auto">
          <a:xfrm>
            <a:off x="1258888" y="5373688"/>
            <a:ext cx="5441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000" b="1">
                <a:solidFill>
                  <a:srgbClr val="000000"/>
                </a:solidFill>
                <a:latin typeface="Times New Roman" panose="02020603050405020304" pitchFamily="18" charset="0"/>
                <a:ea typeface="宋体" panose="02010600030101010101" pitchFamily="2" charset="-122"/>
              </a:rPr>
              <a:t>RFID</a:t>
            </a:r>
            <a:r>
              <a:rPr lang="zh-CN" altLang="en-US" sz="2000" b="1">
                <a:solidFill>
                  <a:srgbClr val="000000"/>
                </a:solidFill>
                <a:latin typeface="Times New Roman" panose="02020603050405020304" pitchFamily="18" charset="0"/>
                <a:ea typeface="宋体" panose="02010600030101010101" pitchFamily="2" charset="-122"/>
              </a:rPr>
              <a:t>安全认证的一个新的方向：多标签认证。 </a:t>
            </a:r>
            <a:endParaRPr lang="zh-CN" altLang="en-US" sz="2000" b="1">
              <a:solidFill>
                <a:srgbClr val="000000"/>
              </a:solidFill>
              <a:latin typeface="Times New Roman" panose="02020603050405020304" pitchFamily="18" charset="0"/>
              <a:ea typeface="宋体" panose="02010600030101010101" pitchFamily="2" charset="-122"/>
            </a:endParaRPr>
          </a:p>
        </p:txBody>
      </p:sp>
      <p:sp>
        <p:nvSpPr>
          <p:cNvPr id="100371" name="Rectangle 19"/>
          <p:cNvSpPr>
            <a:spLocks noChangeArrowheads="1"/>
          </p:cNvSpPr>
          <p:nvPr/>
        </p:nvSpPr>
        <p:spPr bwMode="gray">
          <a:xfrm>
            <a:off x="827088" y="1341438"/>
            <a:ext cx="66960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2000">
                <a:solidFill>
                  <a:srgbClr val="FF0000"/>
                </a:solidFill>
                <a:ea typeface="宋体" panose="02010600030101010101" pitchFamily="2" charset="-122"/>
              </a:rPr>
              <a:t>基于杂凑的</a:t>
            </a:r>
            <a:r>
              <a:rPr lang="en-US" altLang="zh-CN" sz="2000">
                <a:solidFill>
                  <a:srgbClr val="FF0000"/>
                </a:solidFill>
                <a:ea typeface="宋体" panose="02010600030101010101" pitchFamily="2" charset="-122"/>
              </a:rPr>
              <a:t>ID</a:t>
            </a:r>
            <a:r>
              <a:rPr lang="zh-CN" altLang="en-US" sz="2000">
                <a:solidFill>
                  <a:srgbClr val="FF0000"/>
                </a:solidFill>
                <a:ea typeface="宋体" panose="02010600030101010101" pitchFamily="2" charset="-122"/>
              </a:rPr>
              <a:t>变化协议</a:t>
            </a:r>
            <a:endParaRPr lang="zh-CN" altLang="en-US" sz="20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dirty="0" smtClean="0"/>
              <a:t> </a:t>
            </a:r>
            <a:endParaRPr lang="en-US" altLang="zh-CN" dirty="0"/>
          </a:p>
        </p:txBody>
      </p:sp>
      <p:sp>
        <p:nvSpPr>
          <p:cNvPr id="112644" name="Rectangle 4"/>
          <p:cNvSpPr>
            <a:spLocks noChangeArrowheads="1"/>
          </p:cNvSpPr>
          <p:nvPr/>
        </p:nvSpPr>
        <p:spPr bwMode="gray">
          <a:xfrm>
            <a:off x="323850" y="3333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3200">
                <a:ea typeface="宋体" panose="02010600030101010101" pitchFamily="2" charset="-122"/>
              </a:rPr>
              <a:t>主要的研究方向</a:t>
            </a:r>
            <a:endParaRPr lang="zh-CN" altLang="en-US" sz="3200">
              <a:ea typeface="宋体" panose="02010600030101010101" pitchFamily="2" charset="-122"/>
            </a:endParaRPr>
          </a:p>
        </p:txBody>
      </p:sp>
      <p:sp>
        <p:nvSpPr>
          <p:cNvPr id="112645" name="Rectangle 5"/>
          <p:cNvSpPr>
            <a:spLocks noChangeArrowheads="1"/>
          </p:cNvSpPr>
          <p:nvPr/>
        </p:nvSpPr>
        <p:spPr bwMode="gray">
          <a:xfrm>
            <a:off x="611188" y="1412875"/>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1</a:t>
            </a:r>
            <a:r>
              <a:rPr lang="zh-CN" altLang="en-US" sz="2400">
                <a:ea typeface="宋体" panose="02010600030101010101" pitchFamily="2" charset="-122"/>
              </a:rPr>
              <a:t>、安全协议的研究 </a:t>
            </a:r>
            <a:endParaRPr lang="zh-CN" altLang="en-US" sz="2400">
              <a:ea typeface="宋体" panose="02010600030101010101" pitchFamily="2" charset="-122"/>
            </a:endParaRPr>
          </a:p>
        </p:txBody>
      </p:sp>
      <p:sp>
        <p:nvSpPr>
          <p:cNvPr id="112646" name="Rectangle 6"/>
          <p:cNvSpPr>
            <a:spLocks noChangeArrowheads="1"/>
          </p:cNvSpPr>
          <p:nvPr/>
        </p:nvSpPr>
        <p:spPr bwMode="auto">
          <a:xfrm>
            <a:off x="1042988" y="2060575"/>
            <a:ext cx="6551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ea typeface="宋体" panose="02010600030101010101" pitchFamily="2" charset="-122"/>
              </a:rPr>
              <a:t>       </a:t>
            </a:r>
            <a:endParaRPr lang="zh-CN" altLang="en-US" b="1">
              <a:solidFill>
                <a:srgbClr val="FF0000"/>
              </a:solidFill>
              <a:ea typeface="宋体" panose="02010600030101010101" pitchFamily="2" charset="-122"/>
            </a:endParaRPr>
          </a:p>
        </p:txBody>
      </p:sp>
      <p:sp>
        <p:nvSpPr>
          <p:cNvPr id="112647" name="Rectangle 7"/>
          <p:cNvSpPr>
            <a:spLocks noChangeArrowheads="1"/>
          </p:cNvSpPr>
          <p:nvPr/>
        </p:nvSpPr>
        <p:spPr bwMode="gray">
          <a:xfrm>
            <a:off x="684213" y="2133600"/>
            <a:ext cx="7920037"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2000">
                <a:solidFill>
                  <a:srgbClr val="000000"/>
                </a:solidFill>
                <a:ea typeface="宋体" panose="02010600030101010101" pitchFamily="2" charset="-122"/>
              </a:rPr>
              <a:t>安全协议和其它协议不同，人们也许永远无法知道攻击者下一步将采取什么样的攻击手段，有时甚至恰恰就是在那些被认为相当安全的细节之处出现了微妙的漏洞。</a:t>
            </a:r>
            <a:endParaRPr lang="zh-CN" altLang="en-US" sz="2000">
              <a:solidFill>
                <a:srgbClr val="000000"/>
              </a:solidFill>
              <a:ea typeface="宋体" panose="02010600030101010101" pitchFamily="2" charset="-122"/>
            </a:endParaRPr>
          </a:p>
          <a:p>
            <a:pPr>
              <a:buFont typeface="Wingdings" panose="05000000000000000000" pitchFamily="2" charset="2"/>
              <a:buNone/>
            </a:pPr>
            <a:r>
              <a:rPr lang="zh-CN" altLang="en-US" sz="2000">
                <a:solidFill>
                  <a:srgbClr val="FF0000"/>
                </a:solidFill>
                <a:ea typeface="宋体" panose="02010600030101010101" pitchFamily="2" charset="-122"/>
              </a:rPr>
              <a:t>    提出</a:t>
            </a:r>
            <a:r>
              <a:rPr lang="en-US" altLang="zh-CN" sz="2000">
                <a:solidFill>
                  <a:srgbClr val="FF0000"/>
                </a:solidFill>
                <a:ea typeface="宋体" panose="02010600030101010101" pitchFamily="2" charset="-122"/>
              </a:rPr>
              <a:t>RFID</a:t>
            </a:r>
            <a:r>
              <a:rPr lang="zh-CN" altLang="en-US" sz="2000">
                <a:solidFill>
                  <a:srgbClr val="FF0000"/>
                </a:solidFill>
                <a:ea typeface="宋体" panose="02010600030101010101" pitchFamily="2" charset="-122"/>
              </a:rPr>
              <a:t>系统潜在的安全威胁与新的攻击模型，设计更为安全的认证协议。</a:t>
            </a:r>
            <a:endParaRPr lang="zh-CN" altLang="en-US" sz="2000">
              <a:solidFill>
                <a:srgbClr val="FF0000"/>
              </a:solidFill>
              <a:ea typeface="宋体" panose="02010600030101010101" pitchFamily="2" charset="-122"/>
            </a:endParaRPr>
          </a:p>
        </p:txBody>
      </p:sp>
      <p:sp>
        <p:nvSpPr>
          <p:cNvPr id="112648" name="Rectangle 8"/>
          <p:cNvSpPr>
            <a:spLocks noChangeArrowheads="1"/>
          </p:cNvSpPr>
          <p:nvPr/>
        </p:nvSpPr>
        <p:spPr bwMode="gray">
          <a:xfrm>
            <a:off x="684213" y="3933825"/>
            <a:ext cx="770413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zh-CN" altLang="en-US" sz="2000">
                <a:solidFill>
                  <a:srgbClr val="000000"/>
                </a:solidFill>
                <a:ea typeface="宋体" panose="02010600030101010101" pitchFamily="2" charset="-122"/>
              </a:rPr>
              <a:t>对于低成本的标签，要实现完美的安全性是比较困难的。由于</a:t>
            </a:r>
            <a:r>
              <a:rPr lang="en-US" altLang="zh-CN" sz="2000">
                <a:solidFill>
                  <a:srgbClr val="000000"/>
                </a:solidFill>
                <a:ea typeface="宋体" panose="02010600030101010101" pitchFamily="2" charset="-122"/>
              </a:rPr>
              <a:t>RFID</a:t>
            </a:r>
            <a:r>
              <a:rPr lang="zh-CN" altLang="en-US" sz="2000">
                <a:solidFill>
                  <a:srgbClr val="000000"/>
                </a:solidFill>
                <a:ea typeface="宋体" panose="02010600030101010101" pitchFamily="2" charset="-122"/>
              </a:rPr>
              <a:t>系统有别于其他系统的特殊性，</a:t>
            </a:r>
            <a:r>
              <a:rPr lang="zh-CN" altLang="en-US" sz="2000">
                <a:solidFill>
                  <a:srgbClr val="FF0000"/>
                </a:solidFill>
                <a:latin typeface="Times New Roman" panose="02020603050405020304" pitchFamily="18" charset="0"/>
                <a:ea typeface="宋体" panose="02010600030101010101" pitchFamily="2" charset="-122"/>
              </a:rPr>
              <a:t>构建一个弱化的安全模型能够反映一些实际的安全威胁，依此设计一个低成本、低功耗的安全协议，满足实际的安全需求。</a:t>
            </a:r>
            <a:endParaRPr lang="zh-CN" altLang="en-US" sz="20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dirty="0" smtClean="0"/>
              <a:t> </a:t>
            </a:r>
            <a:endParaRPr lang="en-US" altLang="zh-CN" dirty="0"/>
          </a:p>
        </p:txBody>
      </p:sp>
      <p:sp>
        <p:nvSpPr>
          <p:cNvPr id="102402" name="Rectangle 2"/>
          <p:cNvSpPr>
            <a:spLocks noGrp="1" noChangeArrowheads="1"/>
          </p:cNvSpPr>
          <p:nvPr>
            <p:ph type="body" idx="1"/>
          </p:nvPr>
        </p:nvSpPr>
        <p:spPr>
          <a:xfrm>
            <a:off x="395288" y="1412875"/>
            <a:ext cx="8064500" cy="792163"/>
          </a:xfrm>
        </p:spPr>
        <p:txBody>
          <a:bodyPr/>
          <a:lstStyle/>
          <a:p>
            <a:pPr algn="just">
              <a:lnSpc>
                <a:spcPct val="90000"/>
              </a:lnSpc>
              <a:buFont typeface="Wingdings" panose="05000000000000000000" pitchFamily="2" charset="2"/>
              <a:buNone/>
            </a:pPr>
            <a:r>
              <a:rPr lang="zh-CN" altLang="en-US" sz="2000">
                <a:solidFill>
                  <a:srgbClr val="000000"/>
                </a:solidFill>
                <a:ea typeface="宋体" panose="02010600030101010101" pitchFamily="2" charset="-122"/>
              </a:rPr>
              <a:t>         使用对称加密算法来确保私密性和实现认证，必须要设计和实现高效的加密算法。</a:t>
            </a:r>
            <a:endParaRPr lang="zh-CN" altLang="en-US" sz="2000">
              <a:solidFill>
                <a:srgbClr val="000000"/>
              </a:solidFill>
              <a:ea typeface="宋体" panose="02010600030101010101" pitchFamily="2" charset="-122"/>
            </a:endParaRPr>
          </a:p>
        </p:txBody>
      </p:sp>
      <p:sp>
        <p:nvSpPr>
          <p:cNvPr id="102403" name="Rectangle 3"/>
          <p:cNvSpPr>
            <a:spLocks noChangeArrowheads="1"/>
          </p:cNvSpPr>
          <p:nvPr/>
        </p:nvSpPr>
        <p:spPr bwMode="gray">
          <a:xfrm>
            <a:off x="395288" y="476250"/>
            <a:ext cx="6553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2</a:t>
            </a:r>
            <a:r>
              <a:rPr lang="zh-CN" altLang="en-US" sz="2400">
                <a:ea typeface="宋体" panose="02010600030101010101" pitchFamily="2" charset="-122"/>
              </a:rPr>
              <a:t>、加密算法的设计</a:t>
            </a:r>
            <a:endParaRPr lang="zh-CN" altLang="en-US" sz="2400">
              <a:ea typeface="宋体" panose="02010600030101010101" pitchFamily="2" charset="-122"/>
            </a:endParaRPr>
          </a:p>
        </p:txBody>
      </p:sp>
      <p:sp>
        <p:nvSpPr>
          <p:cNvPr id="102404" name="Rectangle 4"/>
          <p:cNvSpPr>
            <a:spLocks noChangeArrowheads="1"/>
          </p:cNvSpPr>
          <p:nvPr/>
        </p:nvSpPr>
        <p:spPr bwMode="gray">
          <a:xfrm>
            <a:off x="684213" y="2276475"/>
            <a:ext cx="76327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a:t>
            </a:r>
            <a:r>
              <a:rPr lang="en-US" altLang="zh-CN" sz="2000">
                <a:solidFill>
                  <a:srgbClr val="000000"/>
                </a:solidFill>
                <a:latin typeface="Times New Roman" panose="02020603050405020304" pitchFamily="18" charset="0"/>
                <a:ea typeface="宋体" panose="02010600030101010101" pitchFamily="2" charset="-122"/>
              </a:rPr>
              <a:t>1</a:t>
            </a:r>
            <a:r>
              <a:rPr lang="zh-CN" altLang="en-US" sz="2000">
                <a:solidFill>
                  <a:srgbClr val="000000"/>
                </a:solidFill>
                <a:latin typeface="Times New Roman" panose="02020603050405020304" pitchFamily="18" charset="0"/>
                <a:ea typeface="宋体" panose="02010600030101010101" pitchFamily="2" charset="-122"/>
              </a:rPr>
              <a:t>）常用的</a:t>
            </a:r>
            <a:r>
              <a:rPr lang="en-US" altLang="zh-CN" sz="2000">
                <a:solidFill>
                  <a:srgbClr val="FF0000"/>
                </a:solidFill>
                <a:latin typeface="Times New Roman" panose="02020603050405020304" pitchFamily="18" charset="0"/>
                <a:ea typeface="宋体" panose="02010600030101010101" pitchFamily="2" charset="-122"/>
              </a:rPr>
              <a:t>Hash</a:t>
            </a:r>
            <a:r>
              <a:rPr lang="zh-CN" altLang="en-US" sz="2000">
                <a:solidFill>
                  <a:srgbClr val="FF0000"/>
                </a:solidFill>
                <a:latin typeface="Times New Roman" panose="02020603050405020304" pitchFamily="18" charset="0"/>
                <a:ea typeface="宋体" panose="02010600030101010101" pitchFamily="2" charset="-122"/>
              </a:rPr>
              <a:t>算法</a:t>
            </a:r>
            <a:r>
              <a:rPr lang="zh-CN" altLang="en-US" sz="2000">
                <a:solidFill>
                  <a:srgbClr val="000000"/>
                </a:solidFill>
                <a:latin typeface="Times New Roman" panose="02020603050405020304" pitchFamily="18" charset="0"/>
                <a:ea typeface="宋体" panose="02010600030101010101" pitchFamily="2" charset="-122"/>
              </a:rPr>
              <a:t>硬件开销是比较大的，例如</a:t>
            </a:r>
            <a:r>
              <a:rPr lang="en-US" altLang="zh-CN" sz="2000">
                <a:solidFill>
                  <a:srgbClr val="000000"/>
                </a:solidFill>
                <a:latin typeface="Times New Roman" panose="02020603050405020304" pitchFamily="18" charset="0"/>
                <a:ea typeface="宋体" panose="02010600030101010101" pitchFamily="2" charset="-122"/>
              </a:rPr>
              <a:t>SHA-1</a:t>
            </a:r>
            <a:r>
              <a:rPr lang="zh-CN" altLang="en-US" sz="2000">
                <a:solidFill>
                  <a:srgbClr val="000000"/>
                </a:solidFill>
                <a:latin typeface="Times New Roman" panose="02020603050405020304" pitchFamily="18" charset="0"/>
                <a:ea typeface="宋体" panose="02010600030101010101" pitchFamily="2" charset="-122"/>
              </a:rPr>
              <a:t>算法大概需要</a:t>
            </a:r>
            <a:r>
              <a:rPr lang="en-US" altLang="zh-CN" sz="2000">
                <a:solidFill>
                  <a:srgbClr val="000000"/>
                </a:solidFill>
                <a:latin typeface="Times New Roman" panose="02020603050405020304" pitchFamily="18" charset="0"/>
                <a:ea typeface="宋体" panose="02010600030101010101" pitchFamily="2" charset="-122"/>
              </a:rPr>
              <a:t>20000</a:t>
            </a:r>
            <a:r>
              <a:rPr lang="zh-CN" altLang="en-US" sz="2000">
                <a:solidFill>
                  <a:srgbClr val="000000"/>
                </a:solidFill>
                <a:latin typeface="Times New Roman" panose="02020603050405020304" pitchFamily="18" charset="0"/>
                <a:ea typeface="宋体" panose="02010600030101010101" pitchFamily="2" charset="-122"/>
              </a:rPr>
              <a:t>个等效门电路来实现，完全不适用于低成本的</a:t>
            </a:r>
            <a:r>
              <a:rPr lang="en-US" altLang="zh-CN" sz="2000">
                <a:solidFill>
                  <a:srgbClr val="000000"/>
                </a:solidFill>
                <a:latin typeface="Times New Roman" panose="02020603050405020304" pitchFamily="18" charset="0"/>
                <a:ea typeface="宋体" panose="02010600030101010101" pitchFamily="2" charset="-122"/>
              </a:rPr>
              <a:t>RFID</a:t>
            </a:r>
            <a:r>
              <a:rPr lang="zh-CN" altLang="en-US" sz="2000">
                <a:solidFill>
                  <a:srgbClr val="000000"/>
                </a:solidFill>
                <a:latin typeface="Times New Roman" panose="02020603050405020304" pitchFamily="18" charset="0"/>
                <a:ea typeface="宋体" panose="02010600030101010101" pitchFamily="2" charset="-122"/>
              </a:rPr>
              <a:t>标签。但是</a:t>
            </a:r>
            <a:r>
              <a:rPr lang="en-US" altLang="zh-CN" sz="2000">
                <a:solidFill>
                  <a:srgbClr val="000000"/>
                </a:solidFill>
                <a:latin typeface="Times New Roman" panose="02020603050405020304" pitchFamily="18" charset="0"/>
                <a:ea typeface="宋体" panose="02010600030101010101" pitchFamily="2" charset="-122"/>
              </a:rPr>
              <a:t>Yüksel</a:t>
            </a:r>
            <a:r>
              <a:rPr lang="zh-CN" altLang="en-US" sz="2000">
                <a:solidFill>
                  <a:srgbClr val="000000"/>
                </a:solidFill>
                <a:latin typeface="Times New Roman" panose="02020603050405020304" pitchFamily="18" charset="0"/>
                <a:ea typeface="宋体" panose="02010600030101010101" pitchFamily="2" charset="-122"/>
              </a:rPr>
              <a:t>提出了一个低成本的</a:t>
            </a:r>
            <a:r>
              <a:rPr lang="en-US" altLang="zh-CN" sz="2000">
                <a:solidFill>
                  <a:srgbClr val="000000"/>
                </a:solidFill>
                <a:latin typeface="Times New Roman" panose="02020603050405020304" pitchFamily="18" charset="0"/>
                <a:ea typeface="宋体" panose="02010600030101010101" pitchFamily="2" charset="-122"/>
              </a:rPr>
              <a:t>64</a:t>
            </a:r>
            <a:r>
              <a:rPr lang="zh-CN" altLang="en-US" sz="2000">
                <a:solidFill>
                  <a:srgbClr val="000000"/>
                </a:solidFill>
                <a:latin typeface="Times New Roman" panose="02020603050405020304" pitchFamily="18" charset="0"/>
                <a:ea typeface="宋体" panose="02010600030101010101" pitchFamily="2" charset="-122"/>
              </a:rPr>
              <a:t>位</a:t>
            </a:r>
            <a:r>
              <a:rPr lang="en-US" altLang="zh-CN" sz="2000">
                <a:solidFill>
                  <a:srgbClr val="000000"/>
                </a:solidFill>
                <a:latin typeface="Times New Roman" panose="02020603050405020304" pitchFamily="18" charset="0"/>
                <a:ea typeface="宋体" panose="02010600030101010101" pitchFamily="2" charset="-122"/>
              </a:rPr>
              <a:t>Hash</a:t>
            </a:r>
            <a:r>
              <a:rPr lang="zh-CN" altLang="en-US" sz="2000">
                <a:solidFill>
                  <a:srgbClr val="000000"/>
                </a:solidFill>
                <a:latin typeface="Times New Roman" panose="02020603050405020304" pitchFamily="18" charset="0"/>
                <a:ea typeface="宋体" panose="02010600030101010101" pitchFamily="2" charset="-122"/>
              </a:rPr>
              <a:t>函数，只需要</a:t>
            </a:r>
            <a:r>
              <a:rPr lang="en-US" altLang="zh-CN" sz="2000">
                <a:solidFill>
                  <a:srgbClr val="000000"/>
                </a:solidFill>
                <a:latin typeface="Times New Roman" panose="02020603050405020304" pitchFamily="18" charset="0"/>
                <a:ea typeface="宋体" panose="02010600030101010101" pitchFamily="2" charset="-122"/>
              </a:rPr>
              <a:t>1700</a:t>
            </a:r>
            <a:r>
              <a:rPr lang="zh-CN" altLang="en-US" sz="2000">
                <a:solidFill>
                  <a:srgbClr val="000000"/>
                </a:solidFill>
                <a:latin typeface="Times New Roman" panose="02020603050405020304" pitchFamily="18" charset="0"/>
                <a:ea typeface="宋体" panose="02010600030101010101" pitchFamily="2" charset="-122"/>
              </a:rPr>
              <a:t>个等效门便可实现。</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02405" name="Rectangle 5"/>
          <p:cNvSpPr>
            <a:spLocks noChangeArrowheads="1"/>
          </p:cNvSpPr>
          <p:nvPr/>
        </p:nvSpPr>
        <p:spPr bwMode="gray">
          <a:xfrm>
            <a:off x="755650" y="3716338"/>
            <a:ext cx="74168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a:t>
            </a:r>
            <a:r>
              <a:rPr lang="en-US" altLang="zh-CN" sz="2000">
                <a:solidFill>
                  <a:srgbClr val="000000"/>
                </a:solidFill>
                <a:latin typeface="Times New Roman" panose="02020603050405020304" pitchFamily="18" charset="0"/>
                <a:ea typeface="宋体" panose="02010600030101010101" pitchFamily="2" charset="-122"/>
              </a:rPr>
              <a:t>2</a:t>
            </a:r>
            <a:r>
              <a:rPr lang="zh-CN" altLang="en-US" sz="2000">
                <a:solidFill>
                  <a:srgbClr val="000000"/>
                </a:solidFill>
                <a:latin typeface="Times New Roman" panose="02020603050405020304" pitchFamily="18" charset="0"/>
                <a:ea typeface="宋体" panose="02010600030101010101" pitchFamily="2" charset="-122"/>
              </a:rPr>
              <a:t>）</a:t>
            </a:r>
            <a:r>
              <a:rPr lang="zh-CN" altLang="en-US" sz="2000">
                <a:latin typeface="Times New Roman" panose="02020603050405020304" pitchFamily="18" charset="0"/>
                <a:ea typeface="宋体" panose="02010600030101010101" pitchFamily="2" charset="-122"/>
              </a:rPr>
              <a:t>标准的</a:t>
            </a:r>
            <a:r>
              <a:rPr lang="zh-CN" altLang="en-US" sz="2000">
                <a:solidFill>
                  <a:srgbClr val="FF0000"/>
                </a:solidFill>
                <a:latin typeface="Times New Roman" panose="02020603050405020304" pitchFamily="18" charset="0"/>
                <a:ea typeface="宋体" panose="02010600030101010101" pitchFamily="2" charset="-122"/>
              </a:rPr>
              <a:t>高级加密算法</a:t>
            </a:r>
            <a:r>
              <a:rPr lang="en-US" altLang="zh-CN" sz="2000">
                <a:solidFill>
                  <a:srgbClr val="FF0000"/>
                </a:solidFill>
                <a:latin typeface="Times New Roman" panose="02020603050405020304" pitchFamily="18" charset="0"/>
                <a:ea typeface="宋体" panose="02010600030101010101" pitchFamily="2" charset="-122"/>
              </a:rPr>
              <a:t>(AES)</a:t>
            </a:r>
            <a:r>
              <a:rPr lang="zh-CN" altLang="en-US" sz="2000">
                <a:solidFill>
                  <a:srgbClr val="000000"/>
                </a:solidFill>
                <a:latin typeface="Times New Roman" panose="02020603050405020304" pitchFamily="18" charset="0"/>
                <a:ea typeface="宋体" panose="02010600030101010101" pitchFamily="2" charset="-122"/>
              </a:rPr>
              <a:t>大概需要</a:t>
            </a:r>
            <a:r>
              <a:rPr lang="en-US" altLang="zh-CN" sz="2000">
                <a:solidFill>
                  <a:srgbClr val="000000"/>
                </a:solidFill>
                <a:latin typeface="Times New Roman" panose="02020603050405020304" pitchFamily="18" charset="0"/>
                <a:ea typeface="宋体" panose="02010600030101010101" pitchFamily="2" charset="-122"/>
              </a:rPr>
              <a:t>20000-30000</a:t>
            </a:r>
            <a:r>
              <a:rPr lang="zh-CN" altLang="en-US" sz="2000">
                <a:solidFill>
                  <a:srgbClr val="000000"/>
                </a:solidFill>
                <a:latin typeface="Times New Roman" panose="02020603050405020304" pitchFamily="18" charset="0"/>
                <a:ea typeface="宋体" panose="02010600030101010101" pitchFamily="2" charset="-122"/>
              </a:rPr>
              <a:t>个等效门电路来实现。但</a:t>
            </a:r>
            <a:r>
              <a:rPr lang="en-US" altLang="zh-CN" sz="2000">
                <a:solidFill>
                  <a:srgbClr val="000000"/>
                </a:solidFill>
                <a:latin typeface="Times New Roman" panose="02020603050405020304" pitchFamily="18" charset="0"/>
                <a:ea typeface="宋体" panose="02010600030101010101" pitchFamily="2" charset="-122"/>
              </a:rPr>
              <a:t>Feldhofer</a:t>
            </a:r>
            <a:r>
              <a:rPr lang="zh-CN" altLang="en-US" sz="2000">
                <a:solidFill>
                  <a:srgbClr val="000000"/>
                </a:solidFill>
                <a:latin typeface="Times New Roman" panose="02020603050405020304" pitchFamily="18" charset="0"/>
                <a:ea typeface="宋体" panose="02010600030101010101" pitchFamily="2" charset="-122"/>
              </a:rPr>
              <a:t>等人提出了一个</a:t>
            </a:r>
            <a:r>
              <a:rPr lang="en-US" altLang="zh-CN" sz="2000">
                <a:solidFill>
                  <a:srgbClr val="FF0000"/>
                </a:solidFill>
                <a:latin typeface="Times New Roman" panose="02020603050405020304" pitchFamily="18" charset="0"/>
                <a:ea typeface="宋体" panose="02010600030101010101" pitchFamily="2" charset="-122"/>
              </a:rPr>
              <a:t>128</a:t>
            </a:r>
            <a:r>
              <a:rPr lang="zh-CN" altLang="en-US" sz="2000">
                <a:solidFill>
                  <a:srgbClr val="FF0000"/>
                </a:solidFill>
                <a:latin typeface="Times New Roman" panose="02020603050405020304" pitchFamily="18" charset="0"/>
                <a:ea typeface="宋体" panose="02010600030101010101" pitchFamily="2" charset="-122"/>
              </a:rPr>
              <a:t>位的</a:t>
            </a:r>
            <a:r>
              <a:rPr lang="en-US" altLang="zh-CN" sz="2000">
                <a:solidFill>
                  <a:srgbClr val="FF0000"/>
                </a:solidFill>
                <a:latin typeface="Times New Roman" panose="02020603050405020304" pitchFamily="18" charset="0"/>
                <a:ea typeface="宋体" panose="02010600030101010101" pitchFamily="2" charset="-122"/>
              </a:rPr>
              <a:t>AES</a:t>
            </a:r>
            <a:r>
              <a:rPr lang="zh-CN" altLang="en-US" sz="2000">
                <a:solidFill>
                  <a:srgbClr val="FF0000"/>
                </a:solidFill>
                <a:latin typeface="Times New Roman" panose="02020603050405020304" pitchFamily="18" charset="0"/>
                <a:ea typeface="宋体" panose="02010600030101010101" pitchFamily="2" charset="-122"/>
              </a:rPr>
              <a:t>算法只需要</a:t>
            </a:r>
            <a:r>
              <a:rPr lang="en-US" altLang="zh-CN" sz="2000">
                <a:solidFill>
                  <a:srgbClr val="FF0000"/>
                </a:solidFill>
                <a:latin typeface="Times New Roman" panose="02020603050405020304" pitchFamily="18" charset="0"/>
                <a:ea typeface="宋体" panose="02010600030101010101" pitchFamily="2" charset="-122"/>
              </a:rPr>
              <a:t>3600</a:t>
            </a:r>
            <a:r>
              <a:rPr lang="zh-CN" altLang="en-US" sz="2000">
                <a:solidFill>
                  <a:srgbClr val="FF0000"/>
                </a:solidFill>
                <a:latin typeface="Times New Roman" panose="02020603050405020304" pitchFamily="18" charset="0"/>
                <a:ea typeface="宋体" panose="02010600030101010101" pitchFamily="2" charset="-122"/>
              </a:rPr>
              <a:t>个等效门（和</a:t>
            </a:r>
            <a:r>
              <a:rPr lang="en-US" altLang="zh-CN" sz="2000">
                <a:solidFill>
                  <a:srgbClr val="FF0000"/>
                </a:solidFill>
                <a:latin typeface="Times New Roman" panose="02020603050405020304" pitchFamily="18" charset="0"/>
                <a:ea typeface="宋体" panose="02010600030101010101" pitchFamily="2" charset="-122"/>
              </a:rPr>
              <a:t>256bit</a:t>
            </a:r>
            <a:r>
              <a:rPr lang="zh-CN" altLang="en-US" sz="2000">
                <a:solidFill>
                  <a:srgbClr val="FF0000"/>
                </a:solidFill>
                <a:latin typeface="Times New Roman" panose="02020603050405020304" pitchFamily="18" charset="0"/>
                <a:ea typeface="宋体" panose="02010600030101010101" pitchFamily="2" charset="-122"/>
              </a:rPr>
              <a:t>的</a:t>
            </a:r>
            <a:r>
              <a:rPr lang="en-US" altLang="zh-CN" sz="2000">
                <a:solidFill>
                  <a:srgbClr val="FF0000"/>
                </a:solidFill>
                <a:latin typeface="Times New Roman" panose="02020603050405020304" pitchFamily="18" charset="0"/>
                <a:ea typeface="宋体" panose="02010600030101010101" pitchFamily="2" charset="-122"/>
              </a:rPr>
              <a:t>RAM</a:t>
            </a:r>
            <a:r>
              <a:rPr lang="zh-CN" altLang="en-US" sz="2000">
                <a:solidFill>
                  <a:srgbClr val="FF0000"/>
                </a:solidFill>
                <a:latin typeface="Times New Roman" panose="02020603050405020304" pitchFamily="18" charset="0"/>
                <a:ea typeface="宋体" panose="02010600030101010101" pitchFamily="2" charset="-122"/>
              </a:rPr>
              <a:t>）实现</a:t>
            </a:r>
            <a:r>
              <a:rPr lang="zh-CN" altLang="en-US" sz="2000">
                <a:solidFill>
                  <a:srgbClr val="000000"/>
                </a:solidFill>
                <a:latin typeface="Times New Roman" panose="02020603050405020304" pitchFamily="18" charset="0"/>
                <a:ea typeface="宋体" panose="02010600030101010101" pitchFamily="2" charset="-122"/>
              </a:rPr>
              <a:t>。该算法是迄今为止已知的最低成本的</a:t>
            </a:r>
            <a:r>
              <a:rPr lang="en-US" altLang="zh-CN" sz="2000">
                <a:solidFill>
                  <a:srgbClr val="000000"/>
                </a:solidFill>
                <a:latin typeface="Times New Roman" panose="02020603050405020304" pitchFamily="18" charset="0"/>
                <a:ea typeface="宋体" panose="02010600030101010101" pitchFamily="2" charset="-122"/>
              </a:rPr>
              <a:t>AES</a:t>
            </a:r>
            <a:r>
              <a:rPr lang="zh-CN" altLang="en-US" sz="2000">
                <a:solidFill>
                  <a:srgbClr val="000000"/>
                </a:solidFill>
                <a:latin typeface="Times New Roman" panose="02020603050405020304" pitchFamily="18" charset="0"/>
                <a:ea typeface="宋体" panose="02010600030101010101" pitchFamily="2" charset="-122"/>
              </a:rPr>
              <a:t>方案。</a:t>
            </a:r>
            <a:endParaRPr lang="zh-CN" altLang="en-US" sz="200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wipe(left)">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Effect transition="in" filter="wipe(left)">
                                      <p:cBhvr>
                                        <p:cTn id="12"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5"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3"/>
          <p:cNvSpPr>
            <a:spLocks noGrp="1"/>
          </p:cNvSpPr>
          <p:nvPr>
            <p:ph type="ftr" sz="quarter" idx="10"/>
          </p:nvPr>
        </p:nvSpPr>
        <p:spPr/>
        <p:txBody>
          <a:bodyPr/>
          <a:lstStyle/>
          <a:p>
            <a:r>
              <a:rPr lang="en-US" altLang="zh-CN" dirty="0" smtClean="0"/>
              <a:t> </a:t>
            </a:r>
            <a:endParaRPr lang="en-US" altLang="zh-CN" dirty="0"/>
          </a:p>
        </p:txBody>
      </p:sp>
      <p:sp>
        <p:nvSpPr>
          <p:cNvPr id="104450" name="Rectangle 2"/>
          <p:cNvSpPr>
            <a:spLocks noGrp="1" noChangeArrowheads="1"/>
          </p:cNvSpPr>
          <p:nvPr>
            <p:ph type="body" idx="1"/>
          </p:nvPr>
        </p:nvSpPr>
        <p:spPr>
          <a:xfrm>
            <a:off x="250825" y="1268413"/>
            <a:ext cx="7993063" cy="1296987"/>
          </a:xfrm>
        </p:spPr>
        <p:txBody>
          <a:bodyPr/>
          <a:lstStyle/>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密码协议的安全性分析和证明长期以来一直是安全研究的热点和难点问题。证明密码协议的正确性与安全性的理论和方法可以分为两大类：</a:t>
            </a:r>
            <a:r>
              <a:rPr lang="zh-CN" altLang="en-US" sz="2000">
                <a:solidFill>
                  <a:srgbClr val="FF0000"/>
                </a:solidFill>
                <a:latin typeface="Times New Roman" panose="02020603050405020304" pitchFamily="18" charset="0"/>
                <a:ea typeface="宋体" panose="02010600030101010101" pitchFamily="2" charset="-122"/>
              </a:rPr>
              <a:t>形式化方法</a:t>
            </a:r>
            <a:r>
              <a:rPr lang="zh-CN" altLang="en-US" sz="2000">
                <a:solidFill>
                  <a:srgbClr val="000000"/>
                </a:solidFill>
                <a:latin typeface="Times New Roman" panose="02020603050405020304" pitchFamily="18" charset="0"/>
                <a:ea typeface="宋体" panose="02010600030101010101" pitchFamily="2" charset="-122"/>
              </a:rPr>
              <a:t>和</a:t>
            </a:r>
            <a:r>
              <a:rPr lang="zh-CN" altLang="en-US" sz="2000">
                <a:solidFill>
                  <a:srgbClr val="FF0000"/>
                </a:solidFill>
                <a:latin typeface="Times New Roman" panose="02020603050405020304" pitchFamily="18" charset="0"/>
                <a:ea typeface="宋体" panose="02010600030101010101" pitchFamily="2" charset="-122"/>
              </a:rPr>
              <a:t>可证明安全理论方法</a:t>
            </a:r>
            <a:r>
              <a:rPr lang="zh-CN" altLang="en-US" sz="2000">
                <a:solidFill>
                  <a:srgbClr val="000000"/>
                </a:solidFill>
                <a:latin typeface="Times New Roman" panose="02020603050405020304" pitchFamily="18" charset="0"/>
                <a:ea typeface="宋体" panose="02010600030101010101" pitchFamily="2" charset="-122"/>
              </a:rPr>
              <a:t>。</a:t>
            </a:r>
            <a:endParaRPr lang="zh-CN" altLang="en-US" sz="2000">
              <a:solidFill>
                <a:srgbClr val="000000"/>
              </a:solidFill>
              <a:latin typeface="Times New Roman" panose="02020603050405020304" pitchFamily="18" charset="0"/>
              <a:ea typeface="宋体" panose="02010600030101010101" pitchFamily="2" charset="-122"/>
            </a:endParaRPr>
          </a:p>
          <a:p>
            <a:pPr algn="just">
              <a:lnSpc>
                <a:spcPct val="90000"/>
              </a:lnSpc>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       现在已经提出的针对</a:t>
            </a:r>
            <a:r>
              <a:rPr lang="en-US" altLang="zh-CN" sz="2000">
                <a:solidFill>
                  <a:srgbClr val="000000"/>
                </a:solidFill>
                <a:latin typeface="Times New Roman" panose="02020603050405020304" pitchFamily="18" charset="0"/>
                <a:ea typeface="宋体" panose="02010600030101010101" pitchFamily="2" charset="-122"/>
              </a:rPr>
              <a:t>RFID</a:t>
            </a:r>
            <a:r>
              <a:rPr lang="zh-CN" altLang="en-US" sz="2000">
                <a:solidFill>
                  <a:srgbClr val="000000"/>
                </a:solidFill>
                <a:latin typeface="Times New Roman" panose="02020603050405020304" pitchFamily="18" charset="0"/>
                <a:ea typeface="宋体" panose="02010600030101010101" pitchFamily="2" charset="-122"/>
              </a:rPr>
              <a:t>系统的可证明安全模型主要有：</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04451" name="Rectangle 3"/>
          <p:cNvSpPr>
            <a:spLocks noChangeArrowheads="1"/>
          </p:cNvSpPr>
          <p:nvPr/>
        </p:nvSpPr>
        <p:spPr bwMode="gray">
          <a:xfrm>
            <a:off x="323850" y="476250"/>
            <a:ext cx="80645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400">
                <a:ea typeface="宋体" panose="02010600030101010101" pitchFamily="2" charset="-122"/>
              </a:rPr>
              <a:t>3</a:t>
            </a:r>
            <a:r>
              <a:rPr lang="zh-CN" altLang="en-US" sz="2400">
                <a:ea typeface="宋体" panose="02010600030101010101" pitchFamily="2" charset="-122"/>
              </a:rPr>
              <a:t>、 </a:t>
            </a:r>
            <a:r>
              <a:rPr lang="en-US" altLang="zh-CN" sz="2400">
                <a:ea typeface="宋体" panose="02010600030101010101" pitchFamily="2" charset="-122"/>
              </a:rPr>
              <a:t>RFID</a:t>
            </a:r>
            <a:r>
              <a:rPr lang="zh-CN" altLang="en-US" sz="2400">
                <a:ea typeface="宋体" panose="02010600030101010101" pitchFamily="2" charset="-122"/>
              </a:rPr>
              <a:t>安全协议的安全模型及安全性的研究</a:t>
            </a:r>
            <a:endParaRPr lang="zh-CN" altLang="en-US" sz="2400">
              <a:ea typeface="宋体" panose="02010600030101010101" pitchFamily="2" charset="-122"/>
            </a:endParaRPr>
          </a:p>
        </p:txBody>
      </p:sp>
      <p:sp>
        <p:nvSpPr>
          <p:cNvPr id="104452" name="Rectangle 4"/>
          <p:cNvSpPr>
            <a:spLocks noChangeArrowheads="1"/>
          </p:cNvSpPr>
          <p:nvPr/>
        </p:nvSpPr>
        <p:spPr bwMode="gray">
          <a:xfrm>
            <a:off x="827088" y="2636838"/>
            <a:ext cx="5545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Gildas Avoine</a:t>
            </a:r>
            <a:r>
              <a:rPr lang="zh-CN" altLang="en-US" sz="2000">
                <a:latin typeface="Times New Roman" panose="02020603050405020304" pitchFamily="18" charset="0"/>
                <a:ea typeface="宋体" panose="02010600030101010101" pitchFamily="2" charset="-122"/>
              </a:rPr>
              <a:t>提出的攻击者模型；</a:t>
            </a:r>
            <a:endParaRPr lang="zh-CN" altLang="en-US" sz="2000">
              <a:latin typeface="Times New Roman" panose="02020603050405020304" pitchFamily="18" charset="0"/>
              <a:ea typeface="宋体" panose="02010600030101010101" pitchFamily="2" charset="-122"/>
            </a:endParaRPr>
          </a:p>
        </p:txBody>
      </p:sp>
      <p:sp>
        <p:nvSpPr>
          <p:cNvPr id="104453" name="Rectangle 5"/>
          <p:cNvSpPr>
            <a:spLocks noChangeArrowheads="1"/>
          </p:cNvSpPr>
          <p:nvPr/>
        </p:nvSpPr>
        <p:spPr bwMode="gray">
          <a:xfrm>
            <a:off x="827088" y="3141663"/>
            <a:ext cx="64087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2</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Ari Juels</a:t>
            </a:r>
            <a:r>
              <a:rPr lang="zh-CN" altLang="en-US" sz="2000">
                <a:latin typeface="Times New Roman" panose="02020603050405020304" pitchFamily="18" charset="0"/>
                <a:ea typeface="宋体" panose="02010600030101010101" pitchFamily="2" charset="-122"/>
              </a:rPr>
              <a:t>等人提出的安全模型；</a:t>
            </a:r>
            <a:endParaRPr lang="zh-CN" altLang="en-US" sz="2000">
              <a:latin typeface="Times New Roman" panose="02020603050405020304" pitchFamily="18" charset="0"/>
              <a:ea typeface="宋体" panose="02010600030101010101" pitchFamily="2" charset="-122"/>
            </a:endParaRPr>
          </a:p>
        </p:txBody>
      </p:sp>
      <p:sp>
        <p:nvSpPr>
          <p:cNvPr id="104454" name="Rectangle 6"/>
          <p:cNvSpPr>
            <a:spLocks noChangeArrowheads="1"/>
          </p:cNvSpPr>
          <p:nvPr/>
        </p:nvSpPr>
        <p:spPr bwMode="gray">
          <a:xfrm>
            <a:off x="827088" y="3573463"/>
            <a:ext cx="6553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3</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Serge Vaudenay</a:t>
            </a:r>
            <a:r>
              <a:rPr lang="zh-CN" altLang="en-US" sz="2000">
                <a:latin typeface="Times New Roman" panose="02020603050405020304" pitchFamily="18" charset="0"/>
                <a:ea typeface="宋体" panose="02010600030101010101" pitchFamily="2" charset="-122"/>
              </a:rPr>
              <a:t>提出的安全模型；</a:t>
            </a:r>
            <a:endParaRPr lang="zh-CN" altLang="en-US" sz="2000">
              <a:latin typeface="Times New Roman" panose="02020603050405020304" pitchFamily="18" charset="0"/>
              <a:ea typeface="宋体" panose="02010600030101010101" pitchFamily="2" charset="-122"/>
            </a:endParaRPr>
          </a:p>
        </p:txBody>
      </p:sp>
      <p:sp>
        <p:nvSpPr>
          <p:cNvPr id="104455" name="Rectangle 7"/>
          <p:cNvSpPr>
            <a:spLocks noChangeArrowheads="1"/>
          </p:cNvSpPr>
          <p:nvPr/>
        </p:nvSpPr>
        <p:spPr bwMode="gray">
          <a:xfrm>
            <a:off x="900113" y="4076700"/>
            <a:ext cx="7704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000">
                <a:solidFill>
                  <a:srgbClr val="000000"/>
                </a:solidFill>
                <a:latin typeface="Times New Roman" panose="02020603050405020304" pitchFamily="18" charset="0"/>
                <a:ea typeface="宋体" panose="02010600030101010101" pitchFamily="2" charset="-122"/>
              </a:rPr>
              <a:t>其中，</a:t>
            </a:r>
            <a:r>
              <a:rPr lang="en-US" altLang="zh-CN" sz="2000">
                <a:solidFill>
                  <a:srgbClr val="000000"/>
                </a:solidFill>
                <a:latin typeface="Times New Roman" panose="02020603050405020304" pitchFamily="18" charset="0"/>
                <a:ea typeface="宋体" panose="02010600030101010101" pitchFamily="2" charset="-122"/>
              </a:rPr>
              <a:t>Vaudenay</a:t>
            </a:r>
            <a:r>
              <a:rPr lang="zh-CN" altLang="en-US" sz="2000">
                <a:solidFill>
                  <a:srgbClr val="000000"/>
                </a:solidFill>
                <a:latin typeface="Times New Roman" panose="02020603050405020304" pitchFamily="18" charset="0"/>
                <a:ea typeface="宋体" panose="02010600030101010101" pitchFamily="2" charset="-122"/>
              </a:rPr>
              <a:t>在</a:t>
            </a:r>
            <a:r>
              <a:rPr lang="en-US" altLang="zh-CN" sz="2000">
                <a:solidFill>
                  <a:srgbClr val="000000"/>
                </a:solidFill>
                <a:latin typeface="Times New Roman" panose="02020603050405020304" pitchFamily="18" charset="0"/>
                <a:ea typeface="宋体" panose="02010600030101010101" pitchFamily="2" charset="-122"/>
              </a:rPr>
              <a:t>2007</a:t>
            </a:r>
            <a:r>
              <a:rPr lang="zh-CN" altLang="en-US" sz="2000">
                <a:solidFill>
                  <a:srgbClr val="000000"/>
                </a:solidFill>
                <a:latin typeface="Times New Roman" panose="02020603050405020304" pitchFamily="18" charset="0"/>
                <a:ea typeface="宋体" panose="02010600030101010101" pitchFamily="2" charset="-122"/>
              </a:rPr>
              <a:t>提出的安全模型是现在已知的最完整的模型。</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04456" name="Rectangle 8"/>
          <p:cNvSpPr>
            <a:spLocks noChangeArrowheads="1"/>
          </p:cNvSpPr>
          <p:nvPr/>
        </p:nvSpPr>
        <p:spPr bwMode="auto">
          <a:xfrm>
            <a:off x="971550" y="4725988"/>
            <a:ext cx="7561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solidFill>
                  <a:srgbClr val="FF0000"/>
                </a:solidFill>
                <a:ea typeface="宋体" panose="02010600030101010101" pitchFamily="2" charset="-122"/>
              </a:rPr>
              <a:t>      基于可证明安全性理论来设计和分析</a:t>
            </a:r>
            <a:r>
              <a:rPr lang="en-US" altLang="zh-CN" sz="2000" b="1">
                <a:solidFill>
                  <a:srgbClr val="FF0000"/>
                </a:solidFill>
                <a:ea typeface="宋体" panose="02010600030101010101" pitchFamily="2" charset="-122"/>
              </a:rPr>
              <a:t>RFID</a:t>
            </a:r>
            <a:r>
              <a:rPr lang="zh-CN" altLang="en-US" sz="2000" b="1">
                <a:solidFill>
                  <a:srgbClr val="FF0000"/>
                </a:solidFill>
                <a:ea typeface="宋体" panose="02010600030101010101" pitchFamily="2" charset="-122"/>
              </a:rPr>
              <a:t>安全协议，提出适用于</a:t>
            </a:r>
            <a:r>
              <a:rPr lang="en-US" altLang="zh-CN" sz="2000" b="1">
                <a:solidFill>
                  <a:srgbClr val="FF0000"/>
                </a:solidFill>
                <a:ea typeface="宋体" panose="02010600030101010101" pitchFamily="2" charset="-122"/>
              </a:rPr>
              <a:t>RFID</a:t>
            </a:r>
            <a:r>
              <a:rPr lang="zh-CN" altLang="en-US" sz="2000" b="1">
                <a:solidFill>
                  <a:srgbClr val="FF0000"/>
                </a:solidFill>
                <a:ea typeface="宋体" panose="02010600030101010101" pitchFamily="2" charset="-122"/>
              </a:rPr>
              <a:t>系统环境的协议模型，对于设计和分析安全的</a:t>
            </a:r>
            <a:r>
              <a:rPr lang="en-US" altLang="zh-CN" sz="2000" b="1">
                <a:solidFill>
                  <a:srgbClr val="FF0000"/>
                </a:solidFill>
                <a:ea typeface="宋体" panose="02010600030101010101" pitchFamily="2" charset="-122"/>
              </a:rPr>
              <a:t>RFID</a:t>
            </a:r>
            <a:r>
              <a:rPr lang="zh-CN" altLang="en-US" sz="2000" b="1">
                <a:solidFill>
                  <a:srgbClr val="FF0000"/>
                </a:solidFill>
                <a:ea typeface="宋体" panose="02010600030101010101" pitchFamily="2" charset="-122"/>
              </a:rPr>
              <a:t>协议具有重要的现实和理论意义，这是一个值得探索和研究的领域。</a:t>
            </a:r>
            <a:endParaRPr lang="zh-CN" altLang="en-US" sz="2000" b="1">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Effect transition="in" filter="wipe(left)">
                                      <p:cBhvr>
                                        <p:cTn id="7" dur="500"/>
                                        <p:tgtEl>
                                          <p:spTgt spid="1044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6"/>
                                        </p:tgtEl>
                                        <p:attrNameLst>
                                          <p:attrName>style.visibility</p:attrName>
                                        </p:attrNameLst>
                                      </p:cBhvr>
                                      <p:to>
                                        <p:strVal val="visible"/>
                                      </p:to>
                                    </p:set>
                                    <p:animEffect transition="in" filter="wipe(left)">
                                      <p:cBhvr>
                                        <p:cTn id="12"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P spid="1044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RFID</a:t>
            </a:r>
            <a:r>
              <a:rPr lang="zh-CN" altLang="en-US"/>
              <a:t>相关新闻</a:t>
            </a:r>
            <a:r>
              <a:rPr lang="en-US" altLang="zh-CN"/>
              <a:t>(4)</a:t>
            </a:r>
            <a:endParaRPr lang="en-US" altLang="zh-CN"/>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56</a:t>
            </a:r>
            <a:endParaRPr lang="zh-CN" altLang="en-US" b="0" dirty="0"/>
          </a:p>
        </p:txBody>
      </p:sp>
      <p:pic>
        <p:nvPicPr>
          <p:cNvPr id="5" name="图片 4"/>
          <p:cNvPicPr>
            <a:picLocks noChangeAspect="1"/>
          </p:cNvPicPr>
          <p:nvPr/>
        </p:nvPicPr>
        <p:blipFill>
          <a:blip r:embed="rId1"/>
          <a:stretch>
            <a:fillRect/>
          </a:stretch>
        </p:blipFill>
        <p:spPr>
          <a:xfrm>
            <a:off x="1740535" y="1341755"/>
            <a:ext cx="6185535" cy="5607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1</a:t>
            </a:r>
            <a:r>
              <a:rPr lang="zh-CN" altLang="en-US" dirty="0" smtClean="0">
                <a:solidFill>
                  <a:srgbClr val="0000FF"/>
                </a:solidFill>
              </a:rPr>
              <a:t>、主要应用类型</a:t>
            </a:r>
            <a:endParaRPr lang="zh-CN" altLang="en-US" dirty="0">
              <a:solidFill>
                <a:srgbClr val="0000FF"/>
              </a:solidFill>
            </a:endParaRPr>
          </a:p>
        </p:txBody>
      </p:sp>
      <p:sp>
        <p:nvSpPr>
          <p:cNvPr id="3" name="内容占位符 2"/>
          <p:cNvSpPr>
            <a:spLocks noGrp="1"/>
          </p:cNvSpPr>
          <p:nvPr>
            <p:ph idx="1"/>
          </p:nvPr>
        </p:nvSpPr>
        <p:spPr/>
        <p:txBody>
          <a:bodyPr/>
          <a:lstStyle/>
          <a:p>
            <a:r>
              <a:rPr lang="zh-CN" altLang="en-US" sz="4400" dirty="0" smtClean="0"/>
              <a:t>跟踪识别</a:t>
            </a:r>
            <a:endParaRPr lang="zh-CN" altLang="en-US" sz="4400" dirty="0" smtClean="0"/>
          </a:p>
          <a:p>
            <a:r>
              <a:rPr lang="zh-CN" altLang="en-US" sz="4400" dirty="0" smtClean="0"/>
              <a:t>记录存储</a:t>
            </a:r>
            <a:endParaRPr lang="zh-CN" altLang="en-US" sz="4400" dirty="0" smtClean="0"/>
          </a:p>
          <a:p>
            <a:r>
              <a:rPr lang="zh-CN" altLang="en-US" sz="4400" dirty="0" smtClean="0"/>
              <a:t>传感</a:t>
            </a:r>
            <a:endParaRPr lang="zh-CN" altLang="en-US" sz="4400" dirty="0" smtClean="0"/>
          </a:p>
          <a:p>
            <a:r>
              <a:rPr lang="zh-CN" altLang="en-US" sz="4400" dirty="0" smtClean="0"/>
              <a:t>门禁</a:t>
            </a:r>
            <a:endParaRPr lang="zh-CN" altLang="en-US" sz="4400" dirty="0" smtClean="0"/>
          </a:p>
          <a:p>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常用应用类别</a:t>
            </a:r>
            <a:r>
              <a:rPr lang="en-US" altLang="zh-CN" dirty="0" smtClean="0">
                <a:solidFill>
                  <a:srgbClr val="FF0000"/>
                </a:solidFill>
              </a:rPr>
              <a:t>(1)</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应用类别：跟踪识别</a:t>
            </a:r>
            <a:endParaRPr lang="zh-CN" altLang="en-US" dirty="0" smtClean="0"/>
          </a:p>
          <a:p>
            <a:r>
              <a:rPr lang="zh-CN" altLang="en-US" dirty="0" smtClean="0"/>
              <a:t>具体应用：</a:t>
            </a:r>
            <a:endParaRPr lang="zh-CN" altLang="en-US" dirty="0" smtClean="0"/>
          </a:p>
          <a:p>
            <a:pPr lvl="1"/>
            <a:r>
              <a:rPr lang="zh-CN" altLang="en-US" dirty="0" smtClean="0"/>
              <a:t>商品库存、物流管理（根据标签内容和应用系统信息及时跟踪商品的位置、数量等信息）</a:t>
            </a:r>
            <a:endParaRPr lang="zh-CN" altLang="en-US" dirty="0" smtClean="0"/>
          </a:p>
          <a:p>
            <a:pPr lvl="1"/>
            <a:r>
              <a:rPr lang="zh-CN" altLang="en-US" dirty="0" smtClean="0"/>
              <a:t>防伪（通过唯一性标识以及联网的数据查询系统鉴别物品真伪）</a:t>
            </a:r>
            <a:endParaRPr lang="zh-CN" altLang="en-US" dirty="0" smtClean="0"/>
          </a:p>
          <a:p>
            <a:pPr lvl="1"/>
            <a:r>
              <a:rPr lang="zh-CN" altLang="en-US" dirty="0" smtClean="0"/>
              <a:t>身份识别（国内二代身份证，发挥快速识别和防伪的作用）</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跟踪识别</a:t>
            </a:r>
            <a:endParaRPr lang="zh-CN" altLang="en-US" dirty="0"/>
          </a:p>
        </p:txBody>
      </p:sp>
      <p:sp>
        <p:nvSpPr>
          <p:cNvPr id="3" name="内容占位符 2"/>
          <p:cNvSpPr>
            <a:spLocks noGrp="1"/>
          </p:cNvSpPr>
          <p:nvPr>
            <p:ph idx="1"/>
          </p:nvPr>
        </p:nvSpPr>
        <p:spPr/>
        <p:txBody>
          <a:bodyPr/>
          <a:lstStyle/>
          <a:p>
            <a:r>
              <a:rPr lang="zh-CN" altLang="en-US" dirty="0" smtClean="0"/>
              <a:t>通常标签可以采用只读或一次写入多次读取的方式，标签中的信息主要是识别信息</a:t>
            </a:r>
            <a:endParaRPr lang="zh-CN" altLang="en-US" dirty="0" smtClean="0"/>
          </a:p>
          <a:p>
            <a:r>
              <a:rPr lang="zh-CN" altLang="en-US" dirty="0" smtClean="0"/>
              <a:t>通常需要有数据库等配套软件完成特定的应用</a:t>
            </a:r>
            <a:endParaRPr lang="zh-CN" altLang="en-US" dirty="0" smtClean="0"/>
          </a:p>
          <a:p>
            <a:r>
              <a:rPr lang="zh-CN" altLang="en-US" dirty="0" smtClean="0"/>
              <a:t>需要考虑信息共享等问题及物联网应用</a:t>
            </a:r>
            <a:endParaRPr lang="zh-CN" altLang="en-US" dirty="0"/>
          </a:p>
        </p:txBody>
      </p:sp>
      <p:sp>
        <p:nvSpPr>
          <p:cNvPr id="4" name="灯片编号占位符 3"/>
          <p:cNvSpPr>
            <a:spLocks noGrp="1"/>
          </p:cNvSpPr>
          <p:nvPr>
            <p:ph type="sldNum" sz="quarter" idx="12"/>
          </p:nvPr>
        </p:nvSpPr>
        <p:spPr/>
        <p:txBody>
          <a:bodyPr/>
          <a:lstStyle/>
          <a:p>
            <a:pPr>
              <a:defRPr/>
            </a:pPr>
            <a:fld id="{8404AA22-3501-43D3-AFBA-93E3887BAD81}" type="slidenum">
              <a:rPr lang="zh-CN" altLang="en-US" smtClean="0"/>
            </a:fld>
            <a:r>
              <a:rPr lang="zh-CN" altLang="en-US" dirty="0" smtClean="0"/>
              <a:t> </a:t>
            </a:r>
            <a:r>
              <a:rPr lang="en-US" altLang="zh-CN" b="0" dirty="0" smtClean="0"/>
              <a:t>/ 56</a:t>
            </a:r>
            <a:endParaRPr lang="zh-CN" altLang="en-US" b="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6479</Words>
  <Application>WPS 演示</Application>
  <PresentationFormat>全屏显示(4:3)</PresentationFormat>
  <Paragraphs>492</Paragraphs>
  <Slides>56</Slides>
  <Notes>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0" baseType="lpstr">
      <vt:lpstr>Arial</vt:lpstr>
      <vt:lpstr>宋体</vt:lpstr>
      <vt:lpstr>Wingdings</vt:lpstr>
      <vt:lpstr>黑体</vt:lpstr>
      <vt:lpstr>Calibri</vt:lpstr>
      <vt:lpstr>微软雅黑</vt:lpstr>
      <vt:lpstr>Times New Roman</vt:lpstr>
      <vt:lpstr>仿宋_GB2312</vt:lpstr>
      <vt:lpstr>幼圆</vt:lpstr>
      <vt:lpstr>Verdana</vt:lpstr>
      <vt:lpstr>仿宋</vt:lpstr>
      <vt:lpstr>默认设计模板</vt:lpstr>
      <vt:lpstr>科技宣讲</vt:lpstr>
      <vt:lpstr>Visio.Drawing.11</vt:lpstr>
      <vt:lpstr>《物联网信息感知技术》 RFID的真实应用场景</vt:lpstr>
      <vt:lpstr>RFID的真实应用场景</vt:lpstr>
      <vt:lpstr>PowerPoint 演示文稿</vt:lpstr>
      <vt:lpstr>RFID相关新闻(1)</vt:lpstr>
      <vt:lpstr>RFID相关新闻(1)</vt:lpstr>
      <vt:lpstr>RFID相关新闻(1)</vt:lpstr>
      <vt:lpstr>1、主要应用类型</vt:lpstr>
      <vt:lpstr>常用应用类别(1)</vt:lpstr>
      <vt:lpstr>跟踪识别</vt:lpstr>
      <vt:lpstr>常用应用类别(2)</vt:lpstr>
      <vt:lpstr>记录存储</vt:lpstr>
      <vt:lpstr>常用应用类别(3)</vt:lpstr>
      <vt:lpstr>传感</vt:lpstr>
      <vt:lpstr>常用应用类别(4)</vt:lpstr>
      <vt:lpstr>门禁 </vt:lpstr>
      <vt:lpstr>2、RFID技术在ETC系统中的运用</vt:lpstr>
      <vt:lpstr>ETC技术</vt:lpstr>
      <vt:lpstr> 概述</vt:lpstr>
      <vt:lpstr> 背景</vt:lpstr>
      <vt:lpstr>系统设计（1）</vt:lpstr>
      <vt:lpstr>系统设计（2）</vt:lpstr>
      <vt:lpstr>系统设计（3）</vt:lpstr>
      <vt:lpstr>ETC系统工作原理示意图</vt:lpstr>
      <vt:lpstr>系统优势(1)</vt:lpstr>
      <vt:lpstr>系统优势(续)</vt:lpstr>
      <vt:lpstr>系统优势(续)</vt:lpstr>
      <vt:lpstr>系统优势(续)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4、在溯源系统中的应用</vt:lpstr>
      <vt:lpstr>PowerPoint 演示文稿</vt:lpstr>
      <vt:lpstr>RFID的应用领域不断拓展，市场潜力巨大</vt:lpstr>
      <vt:lpstr>RFID的应用领域不断拓展，市场潜力巨大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14</cp:revision>
  <dcterms:created xsi:type="dcterms:W3CDTF">2013-01-25T01:44:00Z</dcterms:created>
  <dcterms:modified xsi:type="dcterms:W3CDTF">2017-05-08T06:07:11Z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