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51"/>
  </p:notesMasterIdLst>
  <p:handoutMasterIdLst>
    <p:handoutMasterId r:id="rId52"/>
  </p:handoutMasterIdLst>
  <p:sldIdLst>
    <p:sldId id="256" r:id="rId4"/>
    <p:sldId id="1090" r:id="rId5"/>
    <p:sldId id="1091" r:id="rId6"/>
    <p:sldId id="1046" r:id="rId7"/>
    <p:sldId id="974" r:id="rId8"/>
    <p:sldId id="975" r:id="rId9"/>
    <p:sldId id="976" r:id="rId10"/>
    <p:sldId id="1089" r:id="rId11"/>
    <p:sldId id="977" r:id="rId12"/>
    <p:sldId id="979" r:id="rId13"/>
    <p:sldId id="980" r:id="rId14"/>
    <p:sldId id="982" r:id="rId15"/>
    <p:sldId id="983" r:id="rId16"/>
    <p:sldId id="984" r:id="rId17"/>
    <p:sldId id="986" r:id="rId18"/>
    <p:sldId id="987" r:id="rId19"/>
    <p:sldId id="988" r:id="rId20"/>
    <p:sldId id="995" r:id="rId21"/>
    <p:sldId id="996" r:id="rId22"/>
    <p:sldId id="997" r:id="rId23"/>
    <p:sldId id="998" r:id="rId24"/>
    <p:sldId id="999" r:id="rId25"/>
    <p:sldId id="1000" r:id="rId26"/>
    <p:sldId id="1001" r:id="rId27"/>
    <p:sldId id="1002" r:id="rId28"/>
    <p:sldId id="1003" r:id="rId29"/>
    <p:sldId id="1004" r:id="rId30"/>
    <p:sldId id="1007" r:id="rId31"/>
    <p:sldId id="1008" r:id="rId32"/>
    <p:sldId id="1009" r:id="rId33"/>
    <p:sldId id="1015" r:id="rId34"/>
    <p:sldId id="1016" r:id="rId35"/>
    <p:sldId id="1047" r:id="rId36"/>
    <p:sldId id="1029" r:id="rId37"/>
    <p:sldId id="1030" r:id="rId38"/>
    <p:sldId id="1032" r:id="rId39"/>
    <p:sldId id="1033" r:id="rId40"/>
    <p:sldId id="1034" r:id="rId41"/>
    <p:sldId id="1037" r:id="rId42"/>
    <p:sldId id="1038" r:id="rId43"/>
    <p:sldId id="1039" r:id="rId44"/>
    <p:sldId id="1040" r:id="rId45"/>
    <p:sldId id="1041" r:id="rId46"/>
    <p:sldId id="1042" r:id="rId47"/>
    <p:sldId id="1043" r:id="rId48"/>
    <p:sldId id="1044" r:id="rId49"/>
    <p:sldId id="1045" r:id="rId50"/>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2" d="100"/>
          <a:sy n="62" d="100"/>
        </p:scale>
        <p:origin x="-1384" y="-64"/>
      </p:cViewPr>
      <p:guideLst>
        <p:guide orient="horz" pos="2168"/>
        <p:guide pos="288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notesMaster" Target="notesMasters/notesMaster1.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30.wmf"/><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2946" name="Rectangle 2"/>
          <p:cNvSpPr>
            <a:spLocks noChangeArrowheads="1"/>
          </p:cNvSpPr>
          <p:nvPr>
            <p:ph type="sldImg" idx="2"/>
          </p:nvPr>
        </p:nvSpPr>
        <p:spPr bwMode="auto">
          <a:xfrm>
            <a:off x="1050925" y="754063"/>
            <a:ext cx="4572000" cy="329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099" name="Rectangle 3"/>
          <p:cNvSpPr>
            <a:spLocks noGrp="1" noChangeArrowheads="1"/>
          </p:cNvSpPr>
          <p:nvPr>
            <p:ph type="body" sz="quarter" idx="3"/>
          </p:nvPr>
        </p:nvSpPr>
        <p:spPr bwMode="auto">
          <a:xfrm>
            <a:off x="538163" y="4387850"/>
            <a:ext cx="5780087"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noProof="0" smtClean="0"/>
              <a:t>单击此处编辑母版文本样式
第二级
第三级
第四级
第五级</a:t>
            </a:r>
            <a:endParaRPr lang="zh-CN" altLang="zh-CN" noProof="0" smtClean="0"/>
          </a:p>
        </p:txBody>
      </p:sp>
      <p:sp>
        <p:nvSpPr>
          <p:cNvPr id="4100" name="Rectangle 4"/>
          <p:cNvSpPr>
            <a:spLocks noGrp="1" noChangeArrowheads="1"/>
          </p:cNvSpPr>
          <p:nvPr>
            <p:ph type="hdr" sz="quarter"/>
          </p:nvPr>
        </p:nvSpPr>
        <p:spPr bwMode="auto">
          <a:xfrm>
            <a:off x="0" y="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pPr>
              <a:defRPr/>
            </a:pPr>
            <a:endParaRPr lang="zh-CN" altLang="en-US"/>
          </a:p>
        </p:txBody>
      </p:sp>
      <p:sp>
        <p:nvSpPr>
          <p:cNvPr id="4101" name="Rectangle 5"/>
          <p:cNvSpPr>
            <a:spLocks noGrp="1" noChangeArrowheads="1"/>
          </p:cNvSpPr>
          <p:nvPr>
            <p:ph type="dt" idx="1"/>
          </p:nvPr>
        </p:nvSpPr>
        <p:spPr bwMode="auto">
          <a:xfrm>
            <a:off x="3883025" y="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vl1pPr>
          </a:lstStyle>
          <a:p>
            <a:pPr>
              <a:defRPr/>
            </a:pPr>
            <a:endParaRPr lang="zh-CN" altLang="en-US"/>
          </a:p>
        </p:txBody>
      </p:sp>
      <p:sp>
        <p:nvSpPr>
          <p:cNvPr id="4102" name="Rectangle 6"/>
          <p:cNvSpPr>
            <a:spLocks noGrp="1" noChangeArrowheads="1"/>
          </p:cNvSpPr>
          <p:nvPr>
            <p:ph type="ftr" sz="quarter" idx="4"/>
          </p:nvPr>
        </p:nvSpPr>
        <p:spPr bwMode="auto">
          <a:xfrm>
            <a:off x="0" y="868680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pPr>
              <a:defRPr/>
            </a:pPr>
            <a:endParaRPr lang="zh-CN" altLang="en-US"/>
          </a:p>
        </p:txBody>
      </p:sp>
      <p:sp>
        <p:nvSpPr>
          <p:cNvPr id="4103" name="Rectangle 7"/>
          <p:cNvSpPr>
            <a:spLocks noGrp="1" noChangeArrowheads="1"/>
          </p:cNvSpPr>
          <p:nvPr>
            <p:ph type="sldNum" sz="quarter" idx="5"/>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vl1pPr>
          </a:lstStyle>
          <a:p>
            <a:pPr>
              <a:defRPr/>
            </a:pPr>
            <a:fld id="{4BDA28DF-BCA4-4F8C-A59D-8FB2C272CC4B}"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742950" indent="-28575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11430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6002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20574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F256FE6-39D9-48FB-B966-5F874CC8FC25}" type="slidenum">
              <a:rPr lang="zh-CN" altLang="en-US"/>
            </a:fld>
            <a:endParaRPr lang="en-US" altLang="zh-CN"/>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2FA4252-7E1D-4510-8100-C20B1B9D98C4}" type="slidenum">
              <a:rPr lang="zh-CN" altLang="en-US"/>
            </a:fld>
            <a:endParaRPr lang="en-US" altLang="zh-C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0DA37BF-2545-4622-9594-1FDC65974CDE}" type="slidenum">
              <a:rPr lang="zh-CN" altLang="en-US"/>
            </a:fld>
            <a:endParaRPr lang="en-US" altLang="zh-CN"/>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2" descr="5副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5" name="Rectangle 3"/>
          <p:cNvSpPr>
            <a:spLocks noGrp="1" noChangeArrowheads="1"/>
          </p:cNvSpPr>
          <p:nvPr>
            <p:ph type="ctrTitle"/>
          </p:nvPr>
        </p:nvSpPr>
        <p:spPr>
          <a:xfrm>
            <a:off x="684213" y="3357563"/>
            <a:ext cx="7772400" cy="1254125"/>
          </a:xfrm>
        </p:spPr>
        <p:txBody>
          <a:bodyPr/>
          <a:lstStyle>
            <a:lvl1pPr>
              <a:defRPr/>
            </a:lvl1pPr>
          </a:lstStyle>
          <a:p>
            <a:pPr lvl="0"/>
            <a:r>
              <a:rPr lang="zh-CN" altLang="zh-CN" noProof="0" smtClean="0"/>
              <a:t>单击此处编辑母版标题样式</a:t>
            </a:r>
            <a:endParaRPr lang="zh-CN" altLang="zh-CN" noProof="0" smtClean="0"/>
          </a:p>
        </p:txBody>
      </p:sp>
      <p:sp>
        <p:nvSpPr>
          <p:cNvPr id="3076" name="Rectangle 4"/>
          <p:cNvSpPr>
            <a:spLocks noGrp="1" noChangeArrowheads="1"/>
          </p:cNvSpPr>
          <p:nvPr>
            <p:ph type="subTitle" idx="1"/>
          </p:nvPr>
        </p:nvSpPr>
        <p:spPr>
          <a:xfrm>
            <a:off x="1371600" y="4654550"/>
            <a:ext cx="6400800" cy="985838"/>
          </a:xfrm>
        </p:spPr>
        <p:txBody>
          <a:bodyPr/>
          <a:lstStyle>
            <a:lvl1pPr marL="0" indent="0" algn="ctr">
              <a:buFontTx/>
              <a:buNone/>
              <a:defRPr/>
            </a:lvl1pPr>
          </a:lstStyle>
          <a:p>
            <a:pPr lvl="0"/>
            <a:r>
              <a:rPr lang="zh-CN" altLang="zh-CN" noProof="0" smtClean="0"/>
              <a:t>单击此处编辑母版副标题样式</a:t>
            </a:r>
            <a:endParaRPr lang="zh-CN" altLang="zh-CN" noProof="0" smtClean="0"/>
          </a:p>
        </p:txBody>
      </p:sp>
      <p:sp>
        <p:nvSpPr>
          <p:cNvPr id="5" name="Rectangle 5"/>
          <p:cNvSpPr>
            <a:spLocks noGrp="1" noChangeArrowheads="1"/>
          </p:cNvSpPr>
          <p:nvPr>
            <p:ph type="dt" sz="half" idx="10"/>
          </p:nvPr>
        </p:nvSpPr>
        <p:spPr/>
        <p:txBody>
          <a:bodyPr/>
          <a:lstStyle>
            <a:lvl1pPr>
              <a:defRPr/>
            </a:lvl1pPr>
          </a:lstStyle>
          <a:p>
            <a:pPr>
              <a:defRPr/>
            </a:pPr>
            <a:endParaRPr lang="zh-CN" altLang="en-US"/>
          </a:p>
        </p:txBody>
      </p:sp>
      <p:sp>
        <p:nvSpPr>
          <p:cNvPr id="6" name="Rectangle 6"/>
          <p:cNvSpPr>
            <a:spLocks noGrp="1" noChangeArrowheads="1"/>
          </p:cNvSpPr>
          <p:nvPr>
            <p:ph type="ftr" sz="quarter" idx="11"/>
          </p:nvPr>
        </p:nvSpPr>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p:txBody>
          <a:bodyPr/>
          <a:lstStyle>
            <a:lvl1pPr>
              <a:defRPr b="0"/>
            </a:lvl1pPr>
          </a:lstStyle>
          <a:p>
            <a:pPr>
              <a:defRPr/>
            </a:pPr>
            <a:fld id="{9280099F-967F-4DB4-B081-2749A0084DC4}" type="slidenum">
              <a:rPr lang="zh-CN" altLang="zh-CN"/>
            </a:fld>
            <a:endParaRPr lang="zh-CN" altLang="zh-CN"/>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8404AA22-3501-43D3-AFBA-93E3887BAD81}" type="slidenum">
              <a:rPr lang="zh-CN" altLang="en-US"/>
            </a:fld>
            <a:r>
              <a:rPr lang="zh-CN" altLang="en-US" dirty="0"/>
              <a:t> </a:t>
            </a:r>
            <a:r>
              <a:rPr lang="en-US" altLang="zh-CN" b="0" dirty="0" smtClean="0"/>
              <a:t>/ 47</a:t>
            </a:r>
            <a:endParaRPr lang="zh-CN" altLang="en-US" b="0" dirty="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25BB5C60-33F9-431F-A75A-40061A805A05}" type="slidenum">
              <a:rPr lang="zh-CN" altLang="en-US"/>
            </a:fld>
            <a:r>
              <a:rPr lang="zh-CN" altLang="en-US" dirty="0"/>
              <a:t> </a:t>
            </a:r>
            <a:r>
              <a:rPr lang="en-US" altLang="zh-CN" b="0" dirty="0" smtClean="0"/>
              <a:t>/ 47</a:t>
            </a:r>
            <a:endParaRPr lang="zh-CN" altLang="en-US" b="0"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127D6CDF-2B47-4556-8D8A-D1928F3A0865}" type="slidenum">
              <a:rPr lang="zh-CN" altLang="en-US"/>
            </a:fld>
            <a:r>
              <a:rPr lang="zh-CN" altLang="en-US" dirty="0"/>
              <a:t> </a:t>
            </a:r>
            <a:r>
              <a:rPr lang="en-US" altLang="zh-CN" b="0" dirty="0" smtClean="0"/>
              <a:t>/ 47</a:t>
            </a:r>
            <a:endParaRPr lang="zh-CN" altLang="en-US" b="0"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zh-CN" altLang="en-US"/>
          </a:p>
        </p:txBody>
      </p:sp>
      <p:sp>
        <p:nvSpPr>
          <p:cNvPr id="8" name="Rectangle 5"/>
          <p:cNvSpPr>
            <a:spLocks noGrp="1" noChangeArrowheads="1"/>
          </p:cNvSpPr>
          <p:nvPr>
            <p:ph type="ftr" sz="quarter" idx="11"/>
          </p:nvPr>
        </p:nvSpPr>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p:txBody>
          <a:bodyPr/>
          <a:lstStyle>
            <a:lvl1pPr>
              <a:defRPr/>
            </a:lvl1pPr>
          </a:lstStyle>
          <a:p>
            <a:pPr>
              <a:defRPr/>
            </a:pPr>
            <a:fld id="{42A42E79-0F81-4D47-85AD-A1F7DE379187}" type="slidenum">
              <a:rPr lang="zh-CN" altLang="en-US"/>
            </a:fld>
            <a:r>
              <a:rPr lang="zh-CN" altLang="en-US" dirty="0"/>
              <a:t> </a:t>
            </a:r>
            <a:r>
              <a:rPr lang="en-US" altLang="zh-CN" b="0" dirty="0" smtClean="0"/>
              <a:t>/ 47</a:t>
            </a:r>
            <a:endParaRPr lang="zh-CN" altLang="en-US" b="0"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zh-CN" altLang="en-US"/>
          </a:p>
        </p:txBody>
      </p:sp>
      <p:sp>
        <p:nvSpPr>
          <p:cNvPr id="4" name="Rectangle 5"/>
          <p:cNvSpPr>
            <a:spLocks noGrp="1" noChangeArrowheads="1"/>
          </p:cNvSpPr>
          <p:nvPr>
            <p:ph type="ftr" sz="quarter" idx="11"/>
          </p:nvPr>
        </p:nvSpPr>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p:txBody>
          <a:bodyPr/>
          <a:lstStyle>
            <a:lvl1pPr>
              <a:defRPr/>
            </a:lvl1pPr>
          </a:lstStyle>
          <a:p>
            <a:pPr>
              <a:defRPr/>
            </a:pPr>
            <a:fld id="{32EE9C8D-8C82-4795-9FA5-9021F411D721}" type="slidenum">
              <a:rPr lang="zh-CN" altLang="en-US"/>
            </a:fld>
            <a:r>
              <a:rPr lang="zh-CN" altLang="en-US" dirty="0"/>
              <a:t> </a:t>
            </a:r>
            <a:r>
              <a:rPr lang="en-US" altLang="zh-CN" b="0" dirty="0" smtClean="0"/>
              <a:t>/ 47</a:t>
            </a:r>
            <a:endParaRPr lang="zh-CN" altLang="en-US" b="0"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p:txBody>
          <a:bodyPr/>
          <a:lstStyle>
            <a:lvl1pPr>
              <a:defRPr/>
            </a:lvl1pPr>
          </a:lstStyle>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6B4158E9-C445-45F8-8836-36A12A0DAFCB}" type="slidenum">
              <a:rPr lang="zh-CN" altLang="en-US"/>
            </a:fld>
            <a:r>
              <a:rPr lang="zh-CN" altLang="en-US" dirty="0"/>
              <a:t> </a:t>
            </a:r>
            <a:r>
              <a:rPr lang="en-US" altLang="zh-CN" b="0" dirty="0" smtClean="0"/>
              <a:t>/ 47</a:t>
            </a:r>
            <a:endParaRPr lang="zh-CN" altLang="en-US" b="0"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384E537-8B99-4D11-B3CA-826E060983E6}" type="slidenum">
              <a:rPr lang="zh-CN" altLang="en-US"/>
            </a:fld>
            <a:endParaRPr lang="en-US" altLang="zh-CN"/>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2BDE3112-43C7-4FCC-B067-1AD3086F6249}" type="slidenum">
              <a:rPr lang="zh-CN" altLang="en-US"/>
            </a:fld>
            <a:r>
              <a:rPr lang="zh-CN" altLang="en-US" dirty="0"/>
              <a:t> </a:t>
            </a:r>
            <a:r>
              <a:rPr lang="en-US" altLang="zh-CN" b="0" dirty="0" smtClean="0"/>
              <a:t>/ 47</a:t>
            </a:r>
            <a:endParaRPr lang="zh-CN" altLang="en-US" b="0" dirty="0"/>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6359AFDC-FED2-416B-A8CD-9B23F968DF89}" type="slidenum">
              <a:rPr lang="zh-CN" altLang="en-US"/>
            </a:fld>
            <a:r>
              <a:rPr lang="zh-CN" altLang="en-US" dirty="0"/>
              <a:t> </a:t>
            </a:r>
            <a:r>
              <a:rPr lang="en-US" altLang="zh-CN" b="0" dirty="0" smtClean="0"/>
              <a:t>/ 47</a:t>
            </a:r>
            <a:endParaRPr lang="zh-CN" altLang="en-US" b="0" dirty="0"/>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620713"/>
            <a:ext cx="2058988" cy="55070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20713"/>
            <a:ext cx="6029325" cy="55070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4FC1CBF5-E71B-41BD-A977-9C492D37B2FE}" type="slidenum">
              <a:rPr lang="zh-CN" altLang="en-US"/>
            </a:fld>
            <a:r>
              <a:rPr lang="zh-CN" altLang="en-US" dirty="0"/>
              <a:t> </a:t>
            </a:r>
            <a:r>
              <a:rPr lang="en-US" altLang="zh-CN" b="0" dirty="0" smtClean="0"/>
              <a:t>/ 47</a:t>
            </a:r>
            <a:endParaRPr lang="zh-CN" altLang="en-US" b="0" dirty="0"/>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620713"/>
            <a:ext cx="822960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2875"/>
            <a:ext cx="4038600" cy="47148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7148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584819B4-AEEF-46F4-B16B-B41B37D3637D}" type="slidenum">
              <a:rPr lang="zh-CN" altLang="en-US"/>
            </a:fld>
            <a:r>
              <a:rPr lang="zh-CN" altLang="en-US" dirty="0"/>
              <a:t> </a:t>
            </a:r>
            <a:r>
              <a:rPr lang="en-US" altLang="zh-CN" b="0" dirty="0" smtClean="0"/>
              <a:t>/ 47</a:t>
            </a:r>
            <a:endParaRPr lang="zh-CN" altLang="en-US" b="0" dirty="0"/>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8591675-87B8-40E4-9B0F-DC0C6782D845}" type="slidenum">
              <a:rPr lang="zh-CN" altLang="en-US"/>
            </a:fld>
            <a:endParaRPr lang="en-US" altLang="zh-CN"/>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41B8D08-140A-40B5-926D-4A325C635E33}" type="slidenum">
              <a:rPr lang="zh-CN" altLang="en-US"/>
            </a:fld>
            <a:endParaRPr lang="en-US" altLang="zh-C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zh-CN" altLang="en-US"/>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F5FAC880-80DA-4260-A708-B3C6524D84F8}" type="slidenum">
              <a:rPr lang="zh-CN" altLang="en-US"/>
            </a:fld>
            <a:endParaRPr lang="en-US" altLang="zh-C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zh-CN" altLang="en-US"/>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A6D6B2D4-6899-48BD-B41A-5DD2C38AC897}" type="slidenum">
              <a:rPr lang="zh-CN" altLang="en-US"/>
            </a:fld>
            <a:endParaRPr lang="en-US" altLang="zh-C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FAE421A7-66F3-47DB-802F-2BE29FB23E58}" type="slidenum">
              <a:rPr lang="zh-CN" altLang="en-US"/>
            </a:fld>
            <a:endParaRPr lang="en-US" altLang="zh-CN"/>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4ECA0E5-1C5A-4D1B-85AE-2D8BE644F087}" type="slidenum">
              <a:rPr lang="zh-CN" altLang="en-US"/>
            </a:fld>
            <a:endParaRPr lang="en-US" altLang="zh-CN"/>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FC3CA7C-F7A1-4CC0-B23F-23E7CB0D774C}" type="slidenum">
              <a:rPr lang="zh-CN" altLang="en-US"/>
            </a:fld>
            <a:endParaRPr lang="en-US" altLang="zh-C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3.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a:p>
            <a:pPr lvl="2"/>
            <a:r>
              <a:rPr lang="zh-CN" altLang="zh-CN" smtClean="0"/>
              <a:t>第三级</a:t>
            </a:r>
            <a:endParaRPr lang="zh-CN" altLang="zh-CN" smtClean="0"/>
          </a:p>
          <a:p>
            <a:pPr lvl="3"/>
            <a:r>
              <a:rPr lang="zh-CN" altLang="zh-CN" smtClean="0"/>
              <a:t>第四级</a:t>
            </a:r>
            <a:endParaRPr lang="zh-CN" altLang="zh-CN" smtClean="0"/>
          </a:p>
          <a:p>
            <a:pPr lvl="4"/>
            <a:r>
              <a:rPr lang="zh-CN" altLang="zh-CN" smtClean="0"/>
              <a:t>第五级</a:t>
            </a:r>
            <a:endParaRPr lang="zh-CN" altLang="zh-CN"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400"/>
            </a:lvl1pPr>
          </a:lstStyle>
          <a:p>
            <a:pPr>
              <a:defRPr/>
            </a:pPr>
            <a:endParaRPr lang="zh-CN"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400"/>
            </a:lvl1pPr>
          </a:lstStyle>
          <a:p>
            <a:pPr>
              <a:defRPr/>
            </a:pPr>
            <a:fld id="{E5ACABEC-21DA-4F93-82D2-86F04D3D192D}"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68313" y="620713"/>
            <a:ext cx="8229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2051" name="Rectangle 3"/>
          <p:cNvSpPr>
            <a:spLocks noGrp="1" noChangeArrowheads="1"/>
          </p:cNvSpPr>
          <p:nvPr>
            <p:ph type="body" idx="1"/>
          </p:nvPr>
        </p:nvSpPr>
        <p:spPr bwMode="auto">
          <a:xfrm>
            <a:off x="457200" y="1412875"/>
            <a:ext cx="8229600"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a:p>
            <a:pPr lvl="2"/>
            <a:r>
              <a:rPr lang="zh-CN" altLang="zh-CN" smtClean="0"/>
              <a:t>第三级</a:t>
            </a:r>
            <a:endParaRPr lang="zh-CN" altLang="zh-CN" smtClean="0"/>
          </a:p>
          <a:p>
            <a:pPr lvl="3"/>
            <a:r>
              <a:rPr lang="zh-CN" altLang="zh-CN" smtClean="0"/>
              <a:t>第四级</a:t>
            </a:r>
            <a:endParaRPr lang="zh-CN" altLang="zh-CN" smtClean="0"/>
          </a:p>
          <a:p>
            <a:pPr lvl="4"/>
            <a:r>
              <a:rPr lang="zh-CN" altLang="zh-CN" smtClean="0"/>
              <a:t>第五级</a:t>
            </a:r>
            <a:endParaRPr lang="zh-CN" altLang="zh-CN" smtClean="0"/>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a:defRPr/>
            </a:pPr>
            <a:endParaRPr lang="zh-CN" alt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a:defRPr/>
            </a:pPr>
            <a:endParaRPr lang="zh-CN" altLang="zh-CN"/>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1"/>
            </a:lvl1pPr>
          </a:lstStyle>
          <a:p>
            <a:pPr>
              <a:defRPr/>
            </a:pPr>
            <a:fld id="{F086D24A-7C5B-4B7C-8FE4-FFBB956E1C93}" type="slidenum">
              <a:rPr lang="zh-CN" altLang="en-US"/>
            </a:fld>
            <a:r>
              <a:rPr lang="zh-CN" altLang="en-US" dirty="0"/>
              <a:t> </a:t>
            </a:r>
            <a:r>
              <a:rPr lang="en-US" altLang="zh-CN" b="0" dirty="0" smtClean="0"/>
              <a:t>/ 47</a:t>
            </a:r>
            <a:endParaRPr lang="zh-CN" altLang="en-US" b="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a:solidFill>
            <a:schemeClr val="tx2"/>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a:solidFill>
            <a:schemeClr val="tx2"/>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a:solidFill>
            <a:schemeClr val="tx2"/>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sz="4000">
          <a:solidFill>
            <a:schemeClr val="tx2"/>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C:/Users/YONG/Desktop/0423&#35838;/0508/wuhan/http:/202.114.4.28/jpkc/gccsjs/956_web_course_lab/lesson/c3/a4.gif" TargetMode="Externa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C:/Users/YONG/Desktop/0423&#35838;/0508/wuhan/http:/202.114.4.28/jpkc/gccsjs/956_web_course_lab/lesson/c3/a5.gif" TargetMode="Externa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8.xml"/><Relationship Id="rId4" Type="http://schemas.openxmlformats.org/officeDocument/2006/relationships/image" Target="../media/image19.wmf"/><Relationship Id="rId3" Type="http://schemas.openxmlformats.org/officeDocument/2006/relationships/oleObject" Target="../embeddings/oleObject2.bin"/><Relationship Id="rId2" Type="http://schemas.openxmlformats.org/officeDocument/2006/relationships/image" Target="../media/image18.wmf"/><Relationship Id="rId1"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18.xml"/><Relationship Id="rId7" Type="http://schemas.openxmlformats.org/officeDocument/2006/relationships/image" Target="../media/image23.png"/><Relationship Id="rId6" Type="http://schemas.openxmlformats.org/officeDocument/2006/relationships/oleObject" Target="../embeddings/oleObject5.bin"/><Relationship Id="rId5" Type="http://schemas.openxmlformats.org/officeDocument/2006/relationships/image" Target="../media/image22.png"/><Relationship Id="rId4" Type="http://schemas.openxmlformats.org/officeDocument/2006/relationships/oleObject" Target="../embeddings/oleObject4.bin"/><Relationship Id="rId3" Type="http://schemas.openxmlformats.org/officeDocument/2006/relationships/image" Target="../media/image21.png"/><Relationship Id="rId2" Type="http://schemas.openxmlformats.org/officeDocument/2006/relationships/oleObject" Target="../embeddings/oleObject3.bin"/><Relationship Id="rId1" Type="http://schemas.openxmlformats.org/officeDocument/2006/relationships/image" Target="../media/image20.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8.xml"/><Relationship Id="rId4" Type="http://schemas.openxmlformats.org/officeDocument/2006/relationships/image" Target="../media/image25.wmf"/><Relationship Id="rId3" Type="http://schemas.openxmlformats.org/officeDocument/2006/relationships/oleObject" Target="../embeddings/oleObject7.bin"/><Relationship Id="rId2" Type="http://schemas.openxmlformats.org/officeDocument/2006/relationships/image" Target="../media/image24.wmf"/><Relationship Id="rId1" Type="http://schemas.openxmlformats.org/officeDocument/2006/relationships/oleObject" Target="../embeddings/oleObject6.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29.wmf"/><Relationship Id="rId7" Type="http://schemas.openxmlformats.org/officeDocument/2006/relationships/oleObject" Target="../embeddings/oleObject11.bin"/><Relationship Id="rId6" Type="http://schemas.openxmlformats.org/officeDocument/2006/relationships/image" Target="../media/image28.wmf"/><Relationship Id="rId5" Type="http://schemas.openxmlformats.org/officeDocument/2006/relationships/oleObject" Target="../embeddings/oleObject10.bin"/><Relationship Id="rId4" Type="http://schemas.openxmlformats.org/officeDocument/2006/relationships/image" Target="../media/image27.wmf"/><Relationship Id="rId3" Type="http://schemas.openxmlformats.org/officeDocument/2006/relationships/oleObject" Target="../embeddings/oleObject9.bin"/><Relationship Id="rId2" Type="http://schemas.openxmlformats.org/officeDocument/2006/relationships/image" Target="../media/image26.wmf"/><Relationship Id="rId12" Type="http://schemas.openxmlformats.org/officeDocument/2006/relationships/vmlDrawing" Target="../drawings/vmlDrawing4.vml"/><Relationship Id="rId11" Type="http://schemas.openxmlformats.org/officeDocument/2006/relationships/slideLayout" Target="../slideLayouts/slideLayout18.xml"/><Relationship Id="rId10" Type="http://schemas.openxmlformats.org/officeDocument/2006/relationships/image" Target="../media/image30.wmf"/><Relationship Id="rId1" Type="http://schemas.openxmlformats.org/officeDocument/2006/relationships/oleObject" Target="../embeddings/oleObject8.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4.xml"/><Relationship Id="rId2" Type="http://schemas.openxmlformats.org/officeDocument/2006/relationships/image" Target="../media/image31.wmf"/><Relationship Id="rId1" Type="http://schemas.openxmlformats.org/officeDocument/2006/relationships/oleObject" Target="../embeddings/oleObject13.bin"/></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slide" Target="slide1.xml"/><Relationship Id="rId3" Type="http://schemas.openxmlformats.org/officeDocument/2006/relationships/slide" Target="slide29.xml"/><Relationship Id="rId2" Type="http://schemas.openxmlformats.org/officeDocument/2006/relationships/slide" Target="slide23.xml"/><Relationship Id="rId1" Type="http://schemas.openxmlformats.org/officeDocument/2006/relationships/slide" Target="slide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4.png"/><Relationship Id="rId1"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6.png"/><Relationship Id="rId1"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8.png"/><Relationship Id="rId1" Type="http://schemas.openxmlformats.org/officeDocument/2006/relationships/image" Target="../media/image37.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9.pn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47.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13.xml"/><Relationship Id="rId3" Type="http://schemas.openxmlformats.org/officeDocument/2006/relationships/image" Target="../media/image44.wmf"/><Relationship Id="rId2" Type="http://schemas.openxmlformats.org/officeDocument/2006/relationships/oleObject" Target="../embeddings/oleObject14.bin"/><Relationship Id="rId1" Type="http://schemas.openxmlformats.org/officeDocument/2006/relationships/image" Target="../media/image4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jpeg"/><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885825" y="3025775"/>
            <a:ext cx="7772400" cy="1628775"/>
          </a:xfrm>
        </p:spPr>
        <p:txBody>
          <a:bodyPr/>
          <a:lstStyle/>
          <a:p>
            <a:pPr eaLnBrk="1" hangingPunct="1"/>
            <a:r>
              <a:rPr lang="zh-CN" altLang="en-US" dirty="0" smtClean="0"/>
              <a:t>《物联网信息感知技术》</a:t>
            </a:r>
            <a:br>
              <a:rPr lang="zh-CN" altLang="en-US" dirty="0" smtClean="0"/>
            </a:br>
            <a:r>
              <a:rPr lang="zh-CN" dirty="0" smtClean="0">
                <a:solidFill>
                  <a:srgbClr val="FF0000"/>
                </a:solidFill>
              </a:rPr>
              <a:t>第</a:t>
            </a:r>
            <a:r>
              <a:rPr lang="en-US" altLang="zh-CN" dirty="0" smtClean="0">
                <a:solidFill>
                  <a:srgbClr val="FF0000"/>
                </a:solidFill>
              </a:rPr>
              <a:t>5</a:t>
            </a:r>
            <a:r>
              <a:rPr lang="zh-CN" altLang="en-US" dirty="0" smtClean="0">
                <a:solidFill>
                  <a:srgbClr val="FF0000"/>
                </a:solidFill>
              </a:rPr>
              <a:t>章  压电式传感器</a:t>
            </a:r>
            <a:endParaRPr lang="zh-CN" altLang="en-US" dirty="0" smtClean="0">
              <a:solidFill>
                <a:srgbClr val="FF0000"/>
              </a:solidFill>
            </a:endParaRPr>
          </a:p>
        </p:txBody>
      </p:sp>
      <p:sp>
        <p:nvSpPr>
          <p:cNvPr id="4099" name="Rectangle 3"/>
          <p:cNvSpPr>
            <a:spLocks noGrp="1" noChangeArrowheads="1"/>
          </p:cNvSpPr>
          <p:nvPr>
            <p:ph type="subTitle" idx="1"/>
          </p:nvPr>
        </p:nvSpPr>
        <p:spPr/>
        <p:txBody>
          <a:bodyPr/>
          <a:lstStyle/>
          <a:p>
            <a:pPr algn="r" eaLnBrk="1" hangingPunct="1">
              <a:lnSpc>
                <a:spcPct val="80000"/>
              </a:lnSpc>
            </a:pPr>
            <a:r>
              <a:rPr lang="zh-CN" altLang="en-US" dirty="0" smtClean="0"/>
              <a:t>周永</a:t>
            </a:r>
            <a:endParaRPr lang="zh-CN" altLang="en-US" dirty="0" smtClean="0"/>
          </a:p>
          <a:p>
            <a:pPr algn="r" eaLnBrk="1" hangingPunct="1">
              <a:lnSpc>
                <a:spcPct val="80000"/>
              </a:lnSpc>
            </a:pPr>
            <a:r>
              <a:rPr lang="zh-CN" altLang="en-US" dirty="0" smtClean="0"/>
              <a:t>201</a:t>
            </a:r>
            <a:r>
              <a:rPr lang="en-US" altLang="zh-CN" dirty="0" smtClean="0"/>
              <a:t>7</a:t>
            </a:r>
            <a:r>
              <a:rPr lang="zh-CN" altLang="en-US" dirty="0" smtClean="0"/>
              <a:t>-</a:t>
            </a:r>
            <a:r>
              <a:rPr lang="en-US" dirty="0" smtClean="0"/>
              <a:t>05</a:t>
            </a:r>
            <a:r>
              <a:rPr lang="zh-CN" altLang="en-US" dirty="0" smtClean="0"/>
              <a:t>-</a:t>
            </a:r>
            <a:r>
              <a:rPr lang="en-US" altLang="zh-CN" dirty="0" smtClean="0"/>
              <a:t>11</a:t>
            </a:r>
            <a:endParaRPr lang="en-US" altLang="zh-CN" dirty="0" smtClean="0"/>
          </a:p>
        </p:txBody>
      </p:sp>
      <p:pic>
        <p:nvPicPr>
          <p:cNvPr id="410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625" y="-46038"/>
            <a:ext cx="3206750" cy="3079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en-US" altLang="zh-CN" sz="2800" b="1">
                <a:solidFill>
                  <a:srgbClr val="CC0066"/>
                </a:solidFill>
                <a:effectLst>
                  <a:outerShdw blurRad="38100" dist="38100" dir="2700000">
                    <a:srgbClr val="C0C0C0"/>
                  </a:outerShdw>
                </a:effectLst>
                <a:latin typeface="楷体_GB2312" pitchFamily="49" charset="-122"/>
                <a:ea typeface="楷体_GB2312" pitchFamily="49" charset="-122"/>
              </a:rPr>
              <a:t>5.1 </a:t>
            </a:r>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压电效应</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第</a:t>
            </a: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5</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章 压电式传感器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123908"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123909" name="矩形 123908"/>
          <p:cNvSpPr/>
          <p:nvPr/>
        </p:nvSpPr>
        <p:spPr>
          <a:xfrm>
            <a:off x="179388" y="620713"/>
            <a:ext cx="8713787" cy="2727325"/>
          </a:xfrm>
          <a:prstGeom prst="rect">
            <a:avLst/>
          </a:prstGeom>
          <a:noFill/>
          <a:ln w="9525">
            <a:noFill/>
          </a:ln>
        </p:spPr>
        <p:txBody>
          <a:bodyPr>
            <a:spAutoFit/>
          </a:bodyPr>
          <a:p>
            <a:pPr lvl="0" algn="just" eaLnBrk="1" hangingPunct="1">
              <a:lnSpc>
                <a:spcPct val="120000"/>
              </a:lnSpc>
              <a:spcBef>
                <a:spcPct val="50000"/>
              </a:spcBef>
              <a:buClrTx/>
            </a:pPr>
            <a:r>
              <a:rPr lang="zh-CN" altLang="en-US" sz="3200" b="1" dirty="0">
                <a:solidFill>
                  <a:schemeClr val="hlink"/>
                </a:solidFill>
                <a:effectLst>
                  <a:outerShdw blurRad="38100" dist="38100" dir="2700000">
                    <a:srgbClr val="C0C0C0"/>
                  </a:outerShdw>
                </a:effectLst>
                <a:latin typeface="华文隶书" panose="02010800040101010101" pitchFamily="2" charset="-122"/>
                <a:ea typeface="华文隶书" panose="02010800040101010101" pitchFamily="2" charset="-122"/>
              </a:rPr>
              <a:t>正压电效应</a:t>
            </a:r>
            <a:r>
              <a:rPr lang="zh-CN" altLang="en-US" sz="2800" b="1" dirty="0">
                <a:solidFill>
                  <a:schemeClr val="hlink"/>
                </a:solidFill>
                <a:effectLst>
                  <a:outerShdw blurRad="38100" dist="38100" dir="2700000">
                    <a:srgbClr val="C0C0C0"/>
                  </a:outerShdw>
                </a:effectLst>
                <a:latin typeface="宋体" panose="02010600030101010101" pitchFamily="2" charset="-122"/>
                <a:ea typeface="宋体" panose="02010600030101010101" pitchFamily="2" charset="-122"/>
              </a:rPr>
              <a:t>（</a:t>
            </a:r>
            <a:r>
              <a:rPr lang="zh-CN" altLang="en-US" sz="3200" b="1" dirty="0">
                <a:solidFill>
                  <a:schemeClr val="hlink"/>
                </a:solidFill>
                <a:effectLst>
                  <a:outerShdw blurRad="38100" dist="38100" dir="2700000">
                    <a:srgbClr val="C0C0C0"/>
                  </a:outerShdw>
                </a:effectLst>
                <a:latin typeface="华文隶书" panose="02010800040101010101" pitchFamily="2" charset="-122"/>
                <a:ea typeface="华文隶书" panose="02010800040101010101" pitchFamily="2" charset="-122"/>
              </a:rPr>
              <a:t>顺压电效应</a:t>
            </a:r>
            <a:r>
              <a:rPr lang="zh-CN" altLang="en-US" sz="2800" b="1" dirty="0">
                <a:solidFill>
                  <a:schemeClr val="hlink"/>
                </a:solidFill>
                <a:effectLst>
                  <a:outerShdw blurRad="38100" dist="38100" dir="2700000">
                    <a:srgbClr val="C0C0C0"/>
                  </a:outerShdw>
                </a:effectLst>
                <a:latin typeface="宋体" panose="02010600030101010101" pitchFamily="2" charset="-122"/>
                <a:ea typeface="宋体" panose="02010600030101010101" pitchFamily="2" charset="-122"/>
              </a:rPr>
              <a:t>）：</a:t>
            </a:r>
            <a:r>
              <a:rPr lang="zh-CN" altLang="en-US" sz="2800" b="1" dirty="0">
                <a:effectLst>
                  <a:outerShdw blurRad="38100" dist="38100" dir="2700000">
                    <a:srgbClr val="C0C0C0"/>
                  </a:outerShdw>
                </a:effectLst>
                <a:latin typeface="宋体" panose="02010600030101010101" pitchFamily="2" charset="-122"/>
                <a:ea typeface="宋体" panose="02010600030101010101" pitchFamily="2" charset="-122"/>
              </a:rPr>
              <a:t>某些电介质，当沿着</a:t>
            </a:r>
            <a:r>
              <a:rPr lang="zh-CN" altLang="en-US" sz="2800" b="1" dirty="0">
                <a:solidFill>
                  <a:srgbClr val="0000CC"/>
                </a:solidFill>
                <a:effectLst>
                  <a:outerShdw blurRad="38100" dist="38100" dir="2700000">
                    <a:srgbClr val="C0C0C0"/>
                  </a:outerShdw>
                </a:effectLst>
                <a:latin typeface="宋体" panose="02010600030101010101" pitchFamily="2" charset="-122"/>
                <a:ea typeface="宋体" panose="02010600030101010101" pitchFamily="2" charset="-122"/>
              </a:rPr>
              <a:t>一定方向</a:t>
            </a:r>
            <a:r>
              <a:rPr lang="zh-CN" altLang="en-US" sz="2800" b="1" dirty="0">
                <a:effectLst>
                  <a:outerShdw blurRad="38100" dist="38100" dir="2700000">
                    <a:srgbClr val="C0C0C0"/>
                  </a:outerShdw>
                </a:effectLst>
                <a:latin typeface="宋体" panose="02010600030101010101" pitchFamily="2" charset="-122"/>
                <a:ea typeface="宋体" panose="02010600030101010101" pitchFamily="2" charset="-122"/>
              </a:rPr>
              <a:t>对其施力而使它变形时，内部就产生极化现象，同时</a:t>
            </a:r>
            <a:r>
              <a:rPr lang="zh-CN" altLang="en-US" sz="2800" b="1" dirty="0">
                <a:solidFill>
                  <a:srgbClr val="FF0000"/>
                </a:solidFill>
                <a:effectLst>
                  <a:outerShdw blurRad="38100" dist="38100" dir="2700000">
                    <a:srgbClr val="C0C0C0"/>
                  </a:outerShdw>
                </a:effectLst>
                <a:latin typeface="宋体" panose="02010600030101010101" pitchFamily="2" charset="-122"/>
                <a:ea typeface="宋体" panose="02010600030101010101" pitchFamily="2" charset="-122"/>
              </a:rPr>
              <a:t>在它的一定表面上产生电荷，当外力去掉后，又重新恢复不带电状态的现象</a:t>
            </a:r>
            <a:r>
              <a:rPr lang="zh-CN" altLang="en-US" sz="2800" b="1" dirty="0">
                <a:effectLst>
                  <a:outerShdw blurRad="38100" dist="38100" dir="2700000">
                    <a:srgbClr val="C0C0C0"/>
                  </a:outerShdw>
                </a:effectLst>
                <a:latin typeface="宋体" panose="02010600030101010101" pitchFamily="2" charset="-122"/>
                <a:ea typeface="宋体" panose="02010600030101010101" pitchFamily="2" charset="-122"/>
              </a:rPr>
              <a:t>。当作用力方向改变时，电荷极性也随着改变。</a:t>
            </a:r>
            <a:endParaRPr lang="zh-CN" altLang="en-US" sz="2800" b="1" dirty="0">
              <a:effectLst>
                <a:outerShdw blurRad="38100" dist="38100" dir="2700000">
                  <a:srgbClr val="C0C0C0"/>
                </a:outerShdw>
              </a:effectLst>
              <a:latin typeface="宋体" panose="02010600030101010101" pitchFamily="2" charset="-122"/>
              <a:ea typeface="宋体" panose="02010600030101010101" pitchFamily="2" charset="-122"/>
            </a:endParaRPr>
          </a:p>
        </p:txBody>
      </p:sp>
      <p:sp>
        <p:nvSpPr>
          <p:cNvPr id="123917" name="矩形 123916"/>
          <p:cNvSpPr/>
          <p:nvPr/>
        </p:nvSpPr>
        <p:spPr>
          <a:xfrm>
            <a:off x="323850" y="6165850"/>
            <a:ext cx="8172450" cy="800100"/>
          </a:xfrm>
          <a:prstGeom prst="rect">
            <a:avLst/>
          </a:prstGeom>
          <a:noFill/>
          <a:ln w="9525">
            <a:noFill/>
          </a:ln>
        </p:spPr>
        <p:txBody>
          <a:bodyPr lIns="0" tIns="0" rIns="0" bIns="0"/>
          <a:p>
            <a:pPr lvl="0" algn="ctr" eaLnBrk="1" hangingPunct="1">
              <a:lnSpc>
                <a:spcPct val="100000"/>
              </a:lnSpc>
              <a:spcBef>
                <a:spcPct val="0"/>
              </a:spcBef>
              <a:buClrTx/>
            </a:pPr>
            <a:r>
              <a:rPr lang="zh-CN" altLang="en-US" sz="3600" b="1" dirty="0">
                <a:solidFill>
                  <a:srgbClr val="0000CC"/>
                </a:solidFill>
                <a:effectLst>
                  <a:outerShdw blurRad="38100" dist="38100" dir="2700000">
                    <a:srgbClr val="C0C0C0"/>
                  </a:outerShdw>
                </a:effectLst>
                <a:latin typeface="华文中宋" panose="02010600040101010101" pitchFamily="2" charset="-122"/>
                <a:ea typeface="华文中宋" panose="02010600040101010101" pitchFamily="2" charset="-122"/>
              </a:rPr>
              <a:t>正（顺）压电效应示意图</a:t>
            </a:r>
            <a:endParaRPr lang="zh-CN" altLang="en-US" sz="3600" b="1" dirty="0">
              <a:solidFill>
                <a:srgbClr val="0000CC"/>
              </a:solidFill>
              <a:effectLst>
                <a:outerShdw blurRad="38100" dist="38100" dir="2700000">
                  <a:srgbClr val="C0C0C0"/>
                </a:outerShdw>
              </a:effectLst>
              <a:latin typeface="华文中宋" panose="02010600040101010101" pitchFamily="2" charset="-122"/>
              <a:ea typeface="华文中宋" panose="02010600040101010101" pitchFamily="2" charset="-122"/>
            </a:endParaRPr>
          </a:p>
        </p:txBody>
      </p:sp>
      <p:grpSp>
        <p:nvGrpSpPr>
          <p:cNvPr id="123918" name="组合 123917"/>
          <p:cNvGrpSpPr/>
          <p:nvPr/>
        </p:nvGrpSpPr>
        <p:grpSpPr>
          <a:xfrm>
            <a:off x="4356100" y="3328988"/>
            <a:ext cx="4056063" cy="2979737"/>
            <a:chOff x="3755" y="890"/>
            <a:chExt cx="2555" cy="1877"/>
          </a:xfrm>
        </p:grpSpPr>
        <p:sp>
          <p:nvSpPr>
            <p:cNvPr id="123919" name="立方体 123918"/>
            <p:cNvSpPr/>
            <p:nvPr/>
          </p:nvSpPr>
          <p:spPr>
            <a:xfrm>
              <a:off x="3908" y="1187"/>
              <a:ext cx="2402" cy="1040"/>
            </a:xfrm>
            <a:prstGeom prst="cube">
              <a:avLst>
                <a:gd name="adj" fmla="val 63079"/>
              </a:avLst>
            </a:prstGeom>
            <a:solidFill>
              <a:srgbClr val="CCFF33"/>
            </a:solidFill>
            <a:ln w="28575" cap="flat" cmpd="sng">
              <a:solidFill>
                <a:srgbClr val="00CC99"/>
              </a:solidFill>
              <a:prstDash val="solid"/>
              <a:miter/>
              <a:headEnd type="none" w="med" len="med"/>
              <a:tailEnd type="none" w="med" len="med"/>
            </a:ln>
          </p:spPr>
          <p:txBody>
            <a:bodyPr/>
            <a:p>
              <a:endParaRPr lang="zh-CN" altLang="en-US"/>
            </a:p>
          </p:txBody>
        </p:sp>
        <p:sp>
          <p:nvSpPr>
            <p:cNvPr id="123920" name="矩形 123919"/>
            <p:cNvSpPr/>
            <p:nvPr/>
          </p:nvSpPr>
          <p:spPr>
            <a:xfrm>
              <a:off x="5059" y="890"/>
              <a:ext cx="474" cy="347"/>
            </a:xfrm>
            <a:prstGeom prst="rect">
              <a:avLst/>
            </a:prstGeom>
            <a:noFill/>
            <a:ln w="9525">
              <a:noFill/>
            </a:ln>
          </p:spPr>
          <p:txBody>
            <a:bodyPr lIns="0" tIns="0" rIns="0" bIns="0"/>
            <a:p>
              <a:pPr lvl="0" algn="just" eaLnBrk="1" hangingPunct="1">
                <a:lnSpc>
                  <a:spcPct val="100000"/>
                </a:lnSpc>
                <a:spcBef>
                  <a:spcPct val="0"/>
                </a:spcBef>
                <a:buClrTx/>
              </a:pPr>
              <a:r>
                <a:rPr lang="en-US" altLang="zh-CN" sz="2400" b="1" i="1">
                  <a:solidFill>
                    <a:srgbClr val="0000CC"/>
                  </a:solidFill>
                  <a:effectLst>
                    <a:outerShdw blurRad="38100" dist="38100" dir="2700000">
                      <a:srgbClr val="C0C0C0"/>
                    </a:outerShdw>
                  </a:effectLst>
                  <a:latin typeface="Times New Roman" panose="02020603050405020304" pitchFamily="18" charset="0"/>
                  <a:ea typeface="宋体" panose="02010600030101010101" pitchFamily="2" charset="-122"/>
                </a:rPr>
                <a:t>F</a:t>
              </a:r>
              <a:endParaRPr lang="en-US" altLang="zh-CN" sz="2400" b="1" i="1">
                <a:solidFill>
                  <a:srgbClr val="0000CC"/>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123921" name="矩形 123920"/>
            <p:cNvSpPr/>
            <p:nvPr/>
          </p:nvSpPr>
          <p:spPr>
            <a:xfrm>
              <a:off x="3844" y="1836"/>
              <a:ext cx="1916" cy="504"/>
            </a:xfrm>
            <a:prstGeom prst="rect">
              <a:avLst/>
            </a:prstGeom>
            <a:noFill/>
            <a:ln w="9525">
              <a:noFill/>
            </a:ln>
          </p:spPr>
          <p:txBody>
            <a:bodyPr lIns="0" tIns="0" rIns="0" bIns="0"/>
            <a:p>
              <a:pPr lvl="0" algn="ctr" eaLnBrk="1" hangingPunct="1">
                <a:lnSpc>
                  <a:spcPct val="100000"/>
                </a:lnSpc>
                <a:spcBef>
                  <a:spcPct val="0"/>
                </a:spcBef>
                <a:buClrTx/>
              </a:pPr>
              <a:r>
                <a:rPr lang="zh-CN" altLang="en-US" sz="2400" b="1" dirty="0">
                  <a:solidFill>
                    <a:srgbClr val="0000CC"/>
                  </a:solidFill>
                  <a:effectLst>
                    <a:outerShdw blurRad="38100" dist="38100" dir="2700000">
                      <a:srgbClr val="C0C0C0"/>
                    </a:outerShdw>
                  </a:effectLst>
                  <a:latin typeface="Times New Roman" panose="02020603050405020304" pitchFamily="18" charset="0"/>
                  <a:ea typeface="宋体" panose="02010600030101010101" pitchFamily="2" charset="-122"/>
                </a:rPr>
                <a:t>－ － － － － －</a:t>
              </a:r>
              <a:endParaRPr lang="zh-CN" altLang="en-US" sz="2400" b="1" dirty="0">
                <a:solidFill>
                  <a:srgbClr val="0000CC"/>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123922" name="矩形 123921"/>
            <p:cNvSpPr/>
            <p:nvPr/>
          </p:nvSpPr>
          <p:spPr>
            <a:xfrm>
              <a:off x="3755" y="1998"/>
              <a:ext cx="2099" cy="307"/>
            </a:xfrm>
            <a:prstGeom prst="rect">
              <a:avLst/>
            </a:prstGeom>
            <a:noFill/>
            <a:ln w="9525">
              <a:noFill/>
            </a:ln>
          </p:spPr>
          <p:txBody>
            <a:bodyPr lIns="0" tIns="0" rIns="0" bIns="0"/>
            <a:p>
              <a:pPr lvl="0" algn="ctr" eaLnBrk="1" hangingPunct="1">
                <a:lnSpc>
                  <a:spcPct val="100000"/>
                </a:lnSpc>
                <a:spcBef>
                  <a:spcPct val="0"/>
                </a:spcBef>
                <a:buClrTx/>
              </a:pPr>
              <a:r>
                <a:rPr lang="zh-CN" altLang="en-US" sz="2400" b="1" dirty="0">
                  <a:solidFill>
                    <a:srgbClr val="0000CC"/>
                  </a:solidFill>
                  <a:effectLst>
                    <a:outerShdw blurRad="38100" dist="38100" dir="2700000">
                      <a:srgbClr val="C0C0C0"/>
                    </a:outerShdw>
                  </a:effectLst>
                  <a:latin typeface="Times New Roman" panose="02020603050405020304" pitchFamily="18" charset="0"/>
                  <a:ea typeface="宋体" panose="02010600030101010101" pitchFamily="2" charset="-122"/>
                </a:rPr>
                <a:t>＋ ＋ ＋ ＋ ＋ ＋</a:t>
              </a:r>
              <a:endParaRPr lang="zh-CN" altLang="en-US" sz="2400" b="1" dirty="0">
                <a:solidFill>
                  <a:srgbClr val="0000CC"/>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123923" name="直接连接符 123922"/>
            <p:cNvSpPr/>
            <p:nvPr/>
          </p:nvSpPr>
          <p:spPr>
            <a:xfrm flipV="1">
              <a:off x="4959" y="1013"/>
              <a:ext cx="0" cy="587"/>
            </a:xfrm>
            <a:prstGeom prst="line">
              <a:avLst/>
            </a:prstGeom>
            <a:ln w="38100" cap="flat" cmpd="sng">
              <a:solidFill>
                <a:srgbClr val="FF00FF"/>
              </a:solidFill>
              <a:prstDash val="solid"/>
              <a:headEnd type="none" w="med" len="med"/>
              <a:tailEnd type="stealth" w="lg" len="lg"/>
            </a:ln>
          </p:spPr>
        </p:sp>
        <p:sp>
          <p:nvSpPr>
            <p:cNvPr id="123924" name="直接连接符 123923"/>
            <p:cNvSpPr/>
            <p:nvPr/>
          </p:nvSpPr>
          <p:spPr>
            <a:xfrm>
              <a:off x="4959" y="2228"/>
              <a:ext cx="0" cy="422"/>
            </a:xfrm>
            <a:prstGeom prst="line">
              <a:avLst/>
            </a:prstGeom>
            <a:ln w="38100" cap="flat" cmpd="sng">
              <a:solidFill>
                <a:srgbClr val="FF00FF"/>
              </a:solidFill>
              <a:prstDash val="solid"/>
              <a:headEnd type="none" w="med" len="med"/>
              <a:tailEnd type="stealth" w="lg" len="lg"/>
            </a:ln>
          </p:spPr>
        </p:sp>
        <p:sp>
          <p:nvSpPr>
            <p:cNvPr id="123925" name="矩形 123924"/>
            <p:cNvSpPr/>
            <p:nvPr/>
          </p:nvSpPr>
          <p:spPr>
            <a:xfrm>
              <a:off x="5042" y="2420"/>
              <a:ext cx="474" cy="347"/>
            </a:xfrm>
            <a:prstGeom prst="rect">
              <a:avLst/>
            </a:prstGeom>
            <a:noFill/>
            <a:ln w="9525">
              <a:noFill/>
            </a:ln>
          </p:spPr>
          <p:txBody>
            <a:bodyPr lIns="0" tIns="0" rIns="0" bIns="0"/>
            <a:p>
              <a:pPr lvl="0" algn="just" eaLnBrk="1" hangingPunct="1">
                <a:lnSpc>
                  <a:spcPct val="100000"/>
                </a:lnSpc>
                <a:spcBef>
                  <a:spcPct val="0"/>
                </a:spcBef>
                <a:buClrTx/>
              </a:pPr>
              <a:r>
                <a:rPr lang="en-US" altLang="zh-CN" sz="2400" b="1" i="1">
                  <a:solidFill>
                    <a:srgbClr val="0000CC"/>
                  </a:solidFill>
                  <a:effectLst>
                    <a:outerShdw blurRad="38100" dist="38100" dir="2700000">
                      <a:srgbClr val="C0C0C0"/>
                    </a:outerShdw>
                  </a:effectLst>
                  <a:latin typeface="Times New Roman" panose="02020603050405020304" pitchFamily="18" charset="0"/>
                  <a:ea typeface="宋体" panose="02010600030101010101" pitchFamily="2" charset="-122"/>
                </a:rPr>
                <a:t>F</a:t>
              </a:r>
              <a:endParaRPr lang="en-US" altLang="zh-CN" sz="2400" b="1" i="1">
                <a:solidFill>
                  <a:srgbClr val="0000CC"/>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grpSp>
      <p:grpSp>
        <p:nvGrpSpPr>
          <p:cNvPr id="123926" name="组合 123925"/>
          <p:cNvGrpSpPr/>
          <p:nvPr/>
        </p:nvGrpSpPr>
        <p:grpSpPr>
          <a:xfrm>
            <a:off x="376238" y="3357563"/>
            <a:ext cx="4124325" cy="2986087"/>
            <a:chOff x="42" y="890"/>
            <a:chExt cx="2598" cy="1881"/>
          </a:xfrm>
        </p:grpSpPr>
        <p:sp>
          <p:nvSpPr>
            <p:cNvPr id="123927" name="立方体 123926"/>
            <p:cNvSpPr/>
            <p:nvPr/>
          </p:nvSpPr>
          <p:spPr>
            <a:xfrm>
              <a:off x="238" y="1191"/>
              <a:ext cx="2402" cy="1040"/>
            </a:xfrm>
            <a:prstGeom prst="cube">
              <a:avLst>
                <a:gd name="adj" fmla="val 67787"/>
              </a:avLst>
            </a:prstGeom>
            <a:solidFill>
              <a:srgbClr val="CCFF33"/>
            </a:solidFill>
            <a:ln w="28575" cap="flat" cmpd="sng">
              <a:solidFill>
                <a:srgbClr val="00CC99"/>
              </a:solidFill>
              <a:prstDash val="solid"/>
              <a:miter/>
              <a:headEnd type="none" w="med" len="med"/>
              <a:tailEnd type="none" w="med" len="med"/>
            </a:ln>
          </p:spPr>
          <p:txBody>
            <a:bodyPr/>
            <a:p>
              <a:endParaRPr lang="zh-CN" altLang="en-US"/>
            </a:p>
          </p:txBody>
        </p:sp>
        <p:sp>
          <p:nvSpPr>
            <p:cNvPr id="123928" name="矩形 123927"/>
            <p:cNvSpPr/>
            <p:nvPr/>
          </p:nvSpPr>
          <p:spPr>
            <a:xfrm>
              <a:off x="1456" y="890"/>
              <a:ext cx="474" cy="347"/>
            </a:xfrm>
            <a:prstGeom prst="rect">
              <a:avLst/>
            </a:prstGeom>
            <a:noFill/>
            <a:ln w="9525">
              <a:noFill/>
            </a:ln>
          </p:spPr>
          <p:txBody>
            <a:bodyPr lIns="0" tIns="0" rIns="0" bIns="0"/>
            <a:p>
              <a:pPr lvl="0" algn="just" eaLnBrk="1" hangingPunct="1">
                <a:lnSpc>
                  <a:spcPct val="100000"/>
                </a:lnSpc>
                <a:spcBef>
                  <a:spcPct val="0"/>
                </a:spcBef>
                <a:buClrTx/>
              </a:pPr>
              <a:r>
                <a:rPr lang="en-US" altLang="zh-CN" sz="2400" b="1" i="1">
                  <a:solidFill>
                    <a:srgbClr val="0000CC"/>
                  </a:solidFill>
                  <a:effectLst>
                    <a:outerShdw blurRad="38100" dist="38100" dir="2700000">
                      <a:srgbClr val="C0C0C0"/>
                    </a:outerShdw>
                  </a:effectLst>
                  <a:latin typeface="Times New Roman" panose="02020603050405020304" pitchFamily="18" charset="0"/>
                  <a:ea typeface="宋体" panose="02010600030101010101" pitchFamily="2" charset="-122"/>
                </a:rPr>
                <a:t>F</a:t>
              </a:r>
              <a:endParaRPr lang="en-US" altLang="zh-CN" sz="2400" b="1" i="1">
                <a:solidFill>
                  <a:srgbClr val="0000CC"/>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123929" name="直接连接符 123928"/>
            <p:cNvSpPr/>
            <p:nvPr/>
          </p:nvSpPr>
          <p:spPr>
            <a:xfrm>
              <a:off x="1356" y="1013"/>
              <a:ext cx="0" cy="587"/>
            </a:xfrm>
            <a:prstGeom prst="line">
              <a:avLst/>
            </a:prstGeom>
            <a:ln w="38100" cap="flat" cmpd="sng">
              <a:solidFill>
                <a:srgbClr val="FF00FF"/>
              </a:solidFill>
              <a:prstDash val="solid"/>
              <a:headEnd type="none" w="med" len="med"/>
              <a:tailEnd type="stealth" w="lg" len="lg"/>
            </a:ln>
          </p:spPr>
        </p:sp>
        <p:sp>
          <p:nvSpPr>
            <p:cNvPr id="123930" name="直接连接符 123929"/>
            <p:cNvSpPr/>
            <p:nvPr/>
          </p:nvSpPr>
          <p:spPr>
            <a:xfrm flipV="1">
              <a:off x="1289" y="2238"/>
              <a:ext cx="0" cy="422"/>
            </a:xfrm>
            <a:prstGeom prst="line">
              <a:avLst/>
            </a:prstGeom>
            <a:ln w="38100" cap="flat" cmpd="sng">
              <a:solidFill>
                <a:srgbClr val="FF00FF"/>
              </a:solidFill>
              <a:prstDash val="solid"/>
              <a:headEnd type="none" w="med" len="med"/>
              <a:tailEnd type="stealth" w="lg" len="lg"/>
            </a:ln>
          </p:spPr>
        </p:sp>
        <p:sp>
          <p:nvSpPr>
            <p:cNvPr id="123931" name="矩形 123930"/>
            <p:cNvSpPr/>
            <p:nvPr/>
          </p:nvSpPr>
          <p:spPr>
            <a:xfrm>
              <a:off x="1372" y="2424"/>
              <a:ext cx="474" cy="347"/>
            </a:xfrm>
            <a:prstGeom prst="rect">
              <a:avLst/>
            </a:prstGeom>
            <a:noFill/>
            <a:ln w="9525">
              <a:noFill/>
            </a:ln>
          </p:spPr>
          <p:txBody>
            <a:bodyPr lIns="0" tIns="0" rIns="0" bIns="0"/>
            <a:p>
              <a:pPr lvl="0" algn="just" eaLnBrk="1" hangingPunct="1">
                <a:lnSpc>
                  <a:spcPct val="100000"/>
                </a:lnSpc>
                <a:spcBef>
                  <a:spcPct val="0"/>
                </a:spcBef>
                <a:buClrTx/>
              </a:pPr>
              <a:r>
                <a:rPr lang="en-US" altLang="zh-CN" sz="2400" b="1" i="1">
                  <a:solidFill>
                    <a:srgbClr val="0000CC"/>
                  </a:solidFill>
                  <a:effectLst>
                    <a:outerShdw blurRad="38100" dist="38100" dir="2700000">
                      <a:srgbClr val="C0C0C0"/>
                    </a:outerShdw>
                  </a:effectLst>
                  <a:latin typeface="Times New Roman" panose="02020603050405020304" pitchFamily="18" charset="0"/>
                  <a:ea typeface="宋体" panose="02010600030101010101" pitchFamily="2" charset="-122"/>
                </a:rPr>
                <a:t>F</a:t>
              </a:r>
              <a:endParaRPr lang="en-US" altLang="zh-CN" sz="2400" b="1" i="1">
                <a:solidFill>
                  <a:srgbClr val="0000CC"/>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123932" name="矩形 123931"/>
            <p:cNvSpPr/>
            <p:nvPr/>
          </p:nvSpPr>
          <p:spPr>
            <a:xfrm>
              <a:off x="42" y="1894"/>
              <a:ext cx="2099" cy="307"/>
            </a:xfrm>
            <a:prstGeom prst="rect">
              <a:avLst/>
            </a:prstGeom>
            <a:noFill/>
            <a:ln w="9525">
              <a:noFill/>
            </a:ln>
          </p:spPr>
          <p:txBody>
            <a:bodyPr lIns="0" tIns="0" rIns="0" bIns="0"/>
            <a:p>
              <a:pPr lvl="0" algn="ctr" eaLnBrk="1" hangingPunct="1">
                <a:lnSpc>
                  <a:spcPct val="100000"/>
                </a:lnSpc>
                <a:spcBef>
                  <a:spcPct val="0"/>
                </a:spcBef>
                <a:buClrTx/>
              </a:pPr>
              <a:r>
                <a:rPr lang="zh-CN" altLang="en-US" sz="2400" b="1" dirty="0">
                  <a:solidFill>
                    <a:srgbClr val="0000CC"/>
                  </a:solidFill>
                  <a:effectLst>
                    <a:outerShdw blurRad="38100" dist="38100" dir="2700000">
                      <a:srgbClr val="C0C0C0"/>
                    </a:outerShdw>
                  </a:effectLst>
                  <a:latin typeface="Times New Roman" panose="02020603050405020304" pitchFamily="18" charset="0"/>
                  <a:ea typeface="宋体" panose="02010600030101010101" pitchFamily="2" charset="-122"/>
                </a:rPr>
                <a:t>＋ ＋ ＋ ＋ ＋ ＋</a:t>
              </a:r>
              <a:endParaRPr lang="zh-CN" altLang="en-US" sz="2400" b="1" dirty="0">
                <a:solidFill>
                  <a:srgbClr val="0000CC"/>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123933" name="矩形 123932"/>
            <p:cNvSpPr/>
            <p:nvPr/>
          </p:nvSpPr>
          <p:spPr>
            <a:xfrm>
              <a:off x="113" y="2064"/>
              <a:ext cx="1860" cy="368"/>
            </a:xfrm>
            <a:prstGeom prst="rect">
              <a:avLst/>
            </a:prstGeom>
            <a:noFill/>
            <a:ln w="9525">
              <a:noFill/>
            </a:ln>
          </p:spPr>
          <p:txBody>
            <a:bodyPr lIns="0" tIns="0" rIns="0" bIns="0"/>
            <a:p>
              <a:pPr lvl="0" algn="ctr" eaLnBrk="1" hangingPunct="1">
                <a:lnSpc>
                  <a:spcPct val="100000"/>
                </a:lnSpc>
                <a:spcBef>
                  <a:spcPct val="0"/>
                </a:spcBef>
                <a:buClrTx/>
              </a:pPr>
              <a:r>
                <a:rPr lang="zh-CN" altLang="en-US" sz="2400" b="1" dirty="0">
                  <a:solidFill>
                    <a:srgbClr val="0000CC"/>
                  </a:solidFill>
                  <a:effectLst>
                    <a:outerShdw blurRad="38100" dist="38100" dir="2700000">
                      <a:srgbClr val="C0C0C0"/>
                    </a:outerShdw>
                  </a:effectLst>
                  <a:latin typeface="Times New Roman" panose="02020603050405020304" pitchFamily="18" charset="0"/>
                  <a:ea typeface="宋体" panose="02010600030101010101" pitchFamily="2" charset="-122"/>
                </a:rPr>
                <a:t>－ － － － － －</a:t>
              </a:r>
              <a:endParaRPr lang="zh-CN" altLang="en-US" sz="2400" b="1" dirty="0">
                <a:solidFill>
                  <a:srgbClr val="0000CC"/>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gr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en-US" altLang="zh-CN" sz="2800" b="1">
                <a:solidFill>
                  <a:srgbClr val="CC0066"/>
                </a:solidFill>
                <a:effectLst>
                  <a:outerShdw blurRad="38100" dist="38100" dir="2700000">
                    <a:srgbClr val="C0C0C0"/>
                  </a:outerShdw>
                </a:effectLst>
                <a:latin typeface="楷体_GB2312" pitchFamily="49" charset="-122"/>
                <a:ea typeface="楷体_GB2312" pitchFamily="49" charset="-122"/>
              </a:rPr>
              <a:t>5.1 </a:t>
            </a:r>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压电效应</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第</a:t>
            </a: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5</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章 压电式传感器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121860"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121867" name="矩形 121866"/>
          <p:cNvSpPr/>
          <p:nvPr/>
        </p:nvSpPr>
        <p:spPr>
          <a:xfrm>
            <a:off x="179388" y="892175"/>
            <a:ext cx="8785225" cy="2706688"/>
          </a:xfrm>
          <a:prstGeom prst="rect">
            <a:avLst/>
          </a:prstGeom>
          <a:noFill/>
          <a:ln w="9525">
            <a:noFill/>
          </a:ln>
        </p:spPr>
        <p:txBody>
          <a:bodyPr>
            <a:spAutoFit/>
          </a:bodyPr>
          <a:p>
            <a:pPr lvl="0" algn="just" eaLnBrk="1" hangingPunct="1">
              <a:lnSpc>
                <a:spcPct val="130000"/>
              </a:lnSpc>
              <a:spcBef>
                <a:spcPct val="50000"/>
              </a:spcBef>
              <a:buClrTx/>
            </a:pPr>
            <a:r>
              <a:rPr lang="zh-CN" altLang="en-US" sz="3600" b="1" dirty="0">
                <a:solidFill>
                  <a:schemeClr val="hlink"/>
                </a:solidFill>
                <a:effectLst>
                  <a:outerShdw blurRad="38100" dist="38100" dir="2700000">
                    <a:srgbClr val="C0C0C0"/>
                  </a:outerShdw>
                </a:effectLst>
                <a:latin typeface="华文隶书" panose="02010800040101010101" pitchFamily="2" charset="-122"/>
                <a:ea typeface="华文隶书" panose="02010800040101010101" pitchFamily="2" charset="-122"/>
              </a:rPr>
              <a:t>逆压电效应</a:t>
            </a:r>
            <a:r>
              <a:rPr lang="zh-CN" altLang="en-US" sz="3200" b="1" dirty="0">
                <a:solidFill>
                  <a:schemeClr val="hlink"/>
                </a:solidFill>
                <a:effectLst>
                  <a:outerShdw blurRad="38100" dist="38100" dir="2700000">
                    <a:srgbClr val="C0C0C0"/>
                  </a:outerShdw>
                </a:effectLst>
                <a:latin typeface="宋体" panose="02010600030101010101" pitchFamily="2" charset="-122"/>
                <a:ea typeface="宋体" panose="02010600030101010101" pitchFamily="2" charset="-122"/>
              </a:rPr>
              <a:t>（</a:t>
            </a:r>
            <a:r>
              <a:rPr lang="zh-CN" altLang="en-US" sz="3600" b="1" dirty="0">
                <a:solidFill>
                  <a:schemeClr val="hlink"/>
                </a:solidFill>
                <a:effectLst>
                  <a:outerShdw blurRad="38100" dist="38100" dir="2700000">
                    <a:srgbClr val="C0C0C0"/>
                  </a:outerShdw>
                </a:effectLst>
                <a:latin typeface="华文隶书" panose="02010800040101010101" pitchFamily="2" charset="-122"/>
                <a:ea typeface="华文隶书" panose="02010800040101010101" pitchFamily="2" charset="-122"/>
              </a:rPr>
              <a:t>电致伸缩效应</a:t>
            </a:r>
            <a:r>
              <a:rPr lang="zh-CN" altLang="en-US" sz="3200" b="1" dirty="0">
                <a:solidFill>
                  <a:schemeClr val="hlink"/>
                </a:solidFill>
                <a:effectLst>
                  <a:outerShdw blurRad="38100" dist="38100" dir="2700000">
                    <a:srgbClr val="C0C0C0"/>
                  </a:outerShdw>
                </a:effectLst>
                <a:latin typeface="宋体" panose="02010600030101010101" pitchFamily="2" charset="-122"/>
                <a:ea typeface="宋体" panose="02010600030101010101" pitchFamily="2" charset="-122"/>
              </a:rPr>
              <a:t>）</a:t>
            </a:r>
            <a:r>
              <a:rPr lang="zh-CN" altLang="en-US" sz="3200" b="1" dirty="0">
                <a:effectLst>
                  <a:outerShdw blurRad="38100" dist="38100" dir="2700000">
                    <a:srgbClr val="C0C0C0"/>
                  </a:outerShdw>
                </a:effectLst>
                <a:latin typeface="宋体" panose="02010600030101010101" pitchFamily="2" charset="-122"/>
                <a:ea typeface="宋体" panose="02010600030101010101" pitchFamily="2" charset="-122"/>
              </a:rPr>
              <a:t>：当在电介质的极化方向施加电场，这些电介质就在一定方向上产生机械变形或机械压力，当外加电场撤去时，这些变形或应力也随之消失的现象。</a:t>
            </a:r>
            <a:endParaRPr lang="zh-CN" altLang="en-US" sz="3200" b="1" dirty="0">
              <a:effectLst>
                <a:outerShdw blurRad="38100" dist="38100" dir="2700000">
                  <a:srgbClr val="C0C0C0"/>
                </a:outerShdw>
              </a:effectLst>
              <a:latin typeface="宋体" panose="02010600030101010101" pitchFamily="2" charset="-122"/>
              <a:ea typeface="宋体" panose="02010600030101010101" pitchFamily="2" charset="-122"/>
            </a:endParaRPr>
          </a:p>
        </p:txBody>
      </p:sp>
      <p:sp>
        <p:nvSpPr>
          <p:cNvPr id="121868" name="文本框 121867"/>
          <p:cNvSpPr txBox="1"/>
          <p:nvPr/>
        </p:nvSpPr>
        <p:spPr>
          <a:xfrm>
            <a:off x="755650" y="5084763"/>
            <a:ext cx="1860550" cy="641350"/>
          </a:xfrm>
          <a:prstGeom prst="rect">
            <a:avLst/>
          </a:prstGeom>
          <a:solidFill>
            <a:srgbClr val="00FFFF"/>
          </a:solidFill>
          <a:ln w="9525">
            <a:noFill/>
          </a:ln>
        </p:spPr>
        <p:txBody>
          <a:bodyPr>
            <a:spAutoFit/>
          </a:bodyPr>
          <a:p>
            <a:pPr lvl="0" algn="ctr" eaLnBrk="1" hangingPunct="1">
              <a:lnSpc>
                <a:spcPct val="100000"/>
              </a:lnSpc>
              <a:spcBef>
                <a:spcPct val="50000"/>
              </a:spcBef>
              <a:buClrTx/>
            </a:pPr>
            <a:r>
              <a:rPr lang="zh-CN" altLang="en-US" sz="3600" b="1" dirty="0">
                <a:solidFill>
                  <a:schemeClr val="hlink"/>
                </a:solidFill>
                <a:latin typeface="Times New Roman" panose="02020603050405020304" pitchFamily="18" charset="0"/>
                <a:ea typeface="宋体" panose="02010600030101010101" pitchFamily="2" charset="-122"/>
              </a:rPr>
              <a:t>电能</a:t>
            </a:r>
            <a:endParaRPr lang="zh-CN" altLang="en-US" sz="3600" b="1" dirty="0">
              <a:solidFill>
                <a:schemeClr val="hlink"/>
              </a:solidFill>
              <a:latin typeface="Times New Roman" panose="02020603050405020304" pitchFamily="18" charset="0"/>
              <a:ea typeface="宋体" panose="02010600030101010101" pitchFamily="2" charset="-122"/>
            </a:endParaRPr>
          </a:p>
        </p:txBody>
      </p:sp>
      <p:sp>
        <p:nvSpPr>
          <p:cNvPr id="121869" name="文本框 121868"/>
          <p:cNvSpPr txBox="1"/>
          <p:nvPr/>
        </p:nvSpPr>
        <p:spPr>
          <a:xfrm>
            <a:off x="5580063" y="5084763"/>
            <a:ext cx="2855912" cy="641350"/>
          </a:xfrm>
          <a:prstGeom prst="rect">
            <a:avLst/>
          </a:prstGeom>
          <a:solidFill>
            <a:srgbClr val="00FFFF"/>
          </a:solidFill>
          <a:ln w="9525">
            <a:noFill/>
          </a:ln>
        </p:spPr>
        <p:txBody>
          <a:bodyPr>
            <a:spAutoFit/>
          </a:bodyPr>
          <a:p>
            <a:pPr lvl="0" algn="ctr" eaLnBrk="1" hangingPunct="1">
              <a:lnSpc>
                <a:spcPct val="100000"/>
              </a:lnSpc>
              <a:spcBef>
                <a:spcPct val="50000"/>
              </a:spcBef>
              <a:buClrTx/>
            </a:pPr>
            <a:r>
              <a:rPr lang="zh-CN" altLang="en-US" sz="3600" b="1" dirty="0">
                <a:solidFill>
                  <a:schemeClr val="hlink"/>
                </a:solidFill>
                <a:latin typeface="Times New Roman" panose="02020603050405020304" pitchFamily="18" charset="0"/>
                <a:ea typeface="宋体" panose="02010600030101010101" pitchFamily="2" charset="-122"/>
              </a:rPr>
              <a:t>机械能</a:t>
            </a:r>
            <a:endParaRPr lang="zh-CN" altLang="en-US" sz="3600" b="1" dirty="0">
              <a:solidFill>
                <a:schemeClr val="hlink"/>
              </a:solidFill>
              <a:latin typeface="Times New Roman" panose="02020603050405020304" pitchFamily="18" charset="0"/>
              <a:ea typeface="宋体" panose="02010600030101010101" pitchFamily="2" charset="-122"/>
            </a:endParaRPr>
          </a:p>
        </p:txBody>
      </p:sp>
      <p:sp>
        <p:nvSpPr>
          <p:cNvPr id="121870" name="直接连接符 121869"/>
          <p:cNvSpPr/>
          <p:nvPr/>
        </p:nvSpPr>
        <p:spPr>
          <a:xfrm flipH="1">
            <a:off x="2627313" y="5300663"/>
            <a:ext cx="2952750" cy="0"/>
          </a:xfrm>
          <a:prstGeom prst="line">
            <a:avLst/>
          </a:prstGeom>
          <a:ln w="28575" cap="flat" cmpd="sng">
            <a:solidFill>
              <a:srgbClr val="FF6600"/>
            </a:solidFill>
            <a:prstDash val="solid"/>
            <a:headEnd type="none" w="med" len="med"/>
            <a:tailEnd type="triangle" w="med" len="med"/>
          </a:ln>
        </p:spPr>
      </p:sp>
      <p:sp>
        <p:nvSpPr>
          <p:cNvPr id="121871" name="直接连接符 121870"/>
          <p:cNvSpPr/>
          <p:nvPr/>
        </p:nvSpPr>
        <p:spPr>
          <a:xfrm>
            <a:off x="2627313" y="5516563"/>
            <a:ext cx="2952750" cy="0"/>
          </a:xfrm>
          <a:prstGeom prst="line">
            <a:avLst/>
          </a:prstGeom>
          <a:ln w="28575" cap="flat" cmpd="sng">
            <a:solidFill>
              <a:srgbClr val="00FF00"/>
            </a:solidFill>
            <a:prstDash val="solid"/>
            <a:headEnd type="none" w="med" len="med"/>
            <a:tailEnd type="triangle" w="med" len="med"/>
          </a:ln>
        </p:spPr>
      </p:sp>
      <p:sp>
        <p:nvSpPr>
          <p:cNvPr id="121872" name="矩形 121871"/>
          <p:cNvSpPr/>
          <p:nvPr/>
        </p:nvSpPr>
        <p:spPr>
          <a:xfrm>
            <a:off x="3059113" y="4724400"/>
            <a:ext cx="2216150" cy="579438"/>
          </a:xfrm>
          <a:prstGeom prst="rect">
            <a:avLst/>
          </a:prstGeom>
          <a:noFill/>
          <a:ln w="9525">
            <a:noFill/>
          </a:ln>
        </p:spPr>
        <p:txBody>
          <a:bodyPr wrap="none" anchor="t">
            <a:spAutoFit/>
          </a:bodyPr>
          <a:p>
            <a:pPr lvl="0" algn="l" eaLnBrk="1" hangingPunct="1">
              <a:lnSpc>
                <a:spcPct val="100000"/>
              </a:lnSpc>
              <a:spcBef>
                <a:spcPct val="0"/>
              </a:spcBef>
              <a:buClrTx/>
            </a:pPr>
            <a:r>
              <a:rPr lang="zh-CN" altLang="en-US" sz="3200" b="1" dirty="0">
                <a:latin typeface="华文隶书" panose="02010800040101010101" pitchFamily="2" charset="-122"/>
                <a:ea typeface="华文隶书" panose="02010800040101010101" pitchFamily="2" charset="-122"/>
              </a:rPr>
              <a:t>正压电效应</a:t>
            </a:r>
            <a:endParaRPr lang="zh-CN" altLang="en-US" sz="3200" b="1" dirty="0">
              <a:latin typeface="华文隶书" panose="02010800040101010101" pitchFamily="2" charset="-122"/>
              <a:ea typeface="华文隶书" panose="02010800040101010101" pitchFamily="2" charset="-122"/>
            </a:endParaRPr>
          </a:p>
        </p:txBody>
      </p:sp>
      <p:sp>
        <p:nvSpPr>
          <p:cNvPr id="121873" name="矩形 121872"/>
          <p:cNvSpPr/>
          <p:nvPr/>
        </p:nvSpPr>
        <p:spPr>
          <a:xfrm>
            <a:off x="3055938" y="5441950"/>
            <a:ext cx="2216150" cy="579438"/>
          </a:xfrm>
          <a:prstGeom prst="rect">
            <a:avLst/>
          </a:prstGeom>
          <a:noFill/>
          <a:ln w="9525">
            <a:noFill/>
          </a:ln>
        </p:spPr>
        <p:txBody>
          <a:bodyPr wrap="none" anchor="t">
            <a:spAutoFit/>
          </a:bodyPr>
          <a:p>
            <a:pPr lvl="0" algn="l" eaLnBrk="1" hangingPunct="1">
              <a:lnSpc>
                <a:spcPct val="100000"/>
              </a:lnSpc>
              <a:spcBef>
                <a:spcPct val="0"/>
              </a:spcBef>
              <a:buClrTx/>
            </a:pPr>
            <a:r>
              <a:rPr lang="zh-CN" altLang="en-US" sz="3200" b="1" dirty="0">
                <a:latin typeface="华文隶书" panose="02010800040101010101" pitchFamily="2" charset="-122"/>
                <a:ea typeface="华文隶书" panose="02010800040101010101" pitchFamily="2" charset="-122"/>
              </a:rPr>
              <a:t>逆压电效应</a:t>
            </a:r>
            <a:endParaRPr lang="zh-CN" altLang="en-US" sz="3200" b="1" dirty="0">
              <a:latin typeface="华文隶书" panose="02010800040101010101" pitchFamily="2" charset="-122"/>
              <a:ea typeface="华文隶书" panose="0201080004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一、石英晶体压电效应</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5.1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压电效应</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124932"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pic>
        <p:nvPicPr>
          <p:cNvPr id="124935" name="图片 124934" descr="C:/Users/YONG/Desktop/0423课/0508/wuhan/http:/202.114.4.28/jpkc/gccsjs/956_web_course_lab/lesson/c3/a4.gif"/>
          <p:cNvPicPr>
            <a:picLocks noChangeAspect="1"/>
          </p:cNvPicPr>
          <p:nvPr/>
        </p:nvPicPr>
        <p:blipFill>
          <a:blip r:embed="rId1" r:link="rId2"/>
          <a:stretch>
            <a:fillRect/>
          </a:stretch>
        </p:blipFill>
        <p:spPr>
          <a:xfrm>
            <a:off x="3505200" y="762000"/>
            <a:ext cx="5638800" cy="6096000"/>
          </a:xfrm>
          <a:prstGeom prst="rect">
            <a:avLst/>
          </a:prstGeom>
          <a:noFill/>
          <a:ln w="9525">
            <a:noFill/>
          </a:ln>
        </p:spPr>
      </p:pic>
      <p:sp>
        <p:nvSpPr>
          <p:cNvPr id="124936" name="矩形 124935"/>
          <p:cNvSpPr/>
          <p:nvPr/>
        </p:nvSpPr>
        <p:spPr>
          <a:xfrm>
            <a:off x="250825" y="981075"/>
            <a:ext cx="3168650" cy="4968875"/>
          </a:xfrm>
          <a:noFill/>
          <a:ln w="9525">
            <a:noFill/>
          </a:ln>
        </p:spPr>
        <p:txBody>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stStyle>
          <a:p>
            <a:pPr marL="0" lvl="0" indent="0">
              <a:lnSpc>
                <a:spcPct val="140000"/>
              </a:lnSpc>
              <a:buNone/>
            </a:pPr>
            <a:r>
              <a:rPr lang="zh-CN" altLang="en-US" sz="3600" b="1" dirty="0">
                <a:effectLst>
                  <a:outerShdw blurRad="38100" dist="38100" dir="2700000">
                    <a:srgbClr val="C0C0C0"/>
                  </a:outerShdw>
                </a:effectLst>
                <a:latin typeface="华文中宋" panose="02010600040101010101" pitchFamily="2" charset="-122"/>
              </a:rPr>
              <a:t> 如图所示为天然石英晶体，其结构形状为一个六角形晶柱，两端为一对称棱锥。</a:t>
            </a:r>
            <a:endParaRPr lang="zh-CN" altLang="en-US" sz="3600" b="1" dirty="0">
              <a:effectLst>
                <a:outerShdw blurRad="38100" dist="38100" dir="2700000">
                  <a:srgbClr val="C0C0C0"/>
                </a:outerShdw>
              </a:effectLst>
              <a:latin typeface="华文中宋" panose="0201060004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一、石英晶体压电效应</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5.1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压电效应</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125956"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125959" name="矩形 125958"/>
          <p:cNvSpPr/>
          <p:nvPr/>
        </p:nvSpPr>
        <p:spPr>
          <a:xfrm>
            <a:off x="304800" y="649288"/>
            <a:ext cx="5181600" cy="762000"/>
          </a:xfrm>
          <a:prstGeom prst="rect">
            <a:avLst/>
          </a:prstGeom>
          <a:noFill/>
          <a:ln w="9525">
            <a:noFill/>
          </a:ln>
        </p:spPr>
        <p:txBody>
          <a:bodyPr anchor="b"/>
          <a:lst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stStyle>
          <a:p>
            <a:pPr lvl="0">
              <a:lnSpc>
                <a:spcPct val="150000"/>
              </a:lnSpc>
            </a:pPr>
            <a:r>
              <a:rPr lang="zh-CN" altLang="en-US" sz="3600" b="1" dirty="0">
                <a:effectLst>
                  <a:outerShdw blurRad="38100" dist="38100" dir="2700000">
                    <a:srgbClr val="C0C0C0"/>
                  </a:outerShdw>
                </a:effectLst>
                <a:latin typeface="黑体" panose="02010609060101010101" pitchFamily="49" charset="-122"/>
                <a:ea typeface="黑体" panose="02010609060101010101" pitchFamily="49" charset="-122"/>
              </a:rPr>
              <a:t>石英晶体</a:t>
            </a:r>
            <a:endParaRPr lang="zh-CN" altLang="en-US" sz="3600" b="1" dirty="0">
              <a:effectLst>
                <a:outerShdw blurRad="38100" dist="38100" dir="2700000">
                  <a:srgbClr val="C0C0C0"/>
                </a:outerShdw>
              </a:effectLst>
              <a:latin typeface="黑体" panose="02010609060101010101" pitchFamily="49" charset="-122"/>
              <a:ea typeface="黑体" panose="02010609060101010101" pitchFamily="49" charset="-122"/>
            </a:endParaRPr>
          </a:p>
        </p:txBody>
      </p:sp>
      <p:pic>
        <p:nvPicPr>
          <p:cNvPr id="125960" name="图片 125959" descr="石英晶体3"/>
          <p:cNvPicPr>
            <a:picLocks noChangeAspect="1"/>
          </p:cNvPicPr>
          <p:nvPr/>
        </p:nvPicPr>
        <p:blipFill>
          <a:blip r:embed="rId1"/>
          <a:stretch>
            <a:fillRect/>
          </a:stretch>
        </p:blipFill>
        <p:spPr>
          <a:xfrm>
            <a:off x="250825" y="1989138"/>
            <a:ext cx="2693988" cy="3886200"/>
          </a:xfrm>
          <a:prstGeom prst="rect">
            <a:avLst/>
          </a:prstGeom>
          <a:noFill/>
          <a:ln w="9525">
            <a:noFill/>
          </a:ln>
        </p:spPr>
      </p:pic>
      <p:pic>
        <p:nvPicPr>
          <p:cNvPr id="125961" name="图片 125960" descr="天然形成的石英晶体外形A"/>
          <p:cNvPicPr>
            <a:picLocks noChangeAspect="1"/>
          </p:cNvPicPr>
          <p:nvPr/>
        </p:nvPicPr>
        <p:blipFill>
          <a:blip r:embed="rId2"/>
          <a:stretch>
            <a:fillRect/>
          </a:stretch>
        </p:blipFill>
        <p:spPr>
          <a:xfrm>
            <a:off x="2987675" y="1773238"/>
            <a:ext cx="3087688" cy="4038600"/>
          </a:xfrm>
          <a:prstGeom prst="rect">
            <a:avLst/>
          </a:prstGeom>
          <a:noFill/>
          <a:ln w="9525">
            <a:noFill/>
          </a:ln>
        </p:spPr>
      </p:pic>
      <p:pic>
        <p:nvPicPr>
          <p:cNvPr id="125962" name="图片 125961" descr="天然形成的石英晶体外形3"/>
          <p:cNvPicPr>
            <a:picLocks noChangeAspect="1"/>
          </p:cNvPicPr>
          <p:nvPr/>
        </p:nvPicPr>
        <p:blipFill>
          <a:blip r:embed="rId3"/>
          <a:stretch>
            <a:fillRect/>
          </a:stretch>
        </p:blipFill>
        <p:spPr>
          <a:xfrm>
            <a:off x="5562600" y="725488"/>
            <a:ext cx="3378200" cy="6159500"/>
          </a:xfrm>
          <a:prstGeom prst="rect">
            <a:avLst/>
          </a:prstGeom>
          <a:noFill/>
          <a:ln w="9525">
            <a:noFill/>
          </a:ln>
        </p:spPr>
      </p:pic>
      <p:sp>
        <p:nvSpPr>
          <p:cNvPr id="125963" name="文本框 125962"/>
          <p:cNvSpPr txBox="1"/>
          <p:nvPr/>
        </p:nvSpPr>
        <p:spPr>
          <a:xfrm>
            <a:off x="228600" y="6027738"/>
            <a:ext cx="5257800" cy="641350"/>
          </a:xfrm>
          <a:prstGeom prst="rect">
            <a:avLst/>
          </a:prstGeom>
          <a:noFill/>
          <a:ln w="9525">
            <a:noFill/>
          </a:ln>
        </p:spPr>
        <p:txBody>
          <a:bodyPr>
            <a:spAutoFit/>
          </a:bodyPr>
          <a:p>
            <a:pPr lvl="0" algn="l" eaLnBrk="1" hangingPunct="1">
              <a:lnSpc>
                <a:spcPct val="100000"/>
              </a:lnSpc>
              <a:spcBef>
                <a:spcPct val="50000"/>
              </a:spcBef>
              <a:buClrTx/>
            </a:pPr>
            <a:r>
              <a:rPr lang="zh-CN" altLang="en-US" sz="3600" b="1" dirty="0">
                <a:solidFill>
                  <a:schemeClr val="tx2"/>
                </a:solidFill>
                <a:effectLst>
                  <a:outerShdw blurRad="38100" dist="38100" dir="2700000">
                    <a:srgbClr val="C0C0C0"/>
                  </a:outerShdw>
                </a:effectLst>
                <a:latin typeface="Times New Roman" panose="02020603050405020304" pitchFamily="18" charset="0"/>
                <a:ea typeface="宋体" panose="02010600030101010101" pitchFamily="2" charset="-122"/>
              </a:rPr>
              <a:t>天然形成的石英晶体外形</a:t>
            </a:r>
            <a:endParaRPr lang="zh-CN" altLang="en-US" sz="3600" b="1" dirty="0">
              <a:solidFill>
                <a:schemeClr val="tx2"/>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一、石英晶体压电效应</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5.1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压电效应</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126980"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pic>
        <p:nvPicPr>
          <p:cNvPr id="126986" name="图片 126985" descr="石英晶体4"/>
          <p:cNvPicPr>
            <a:picLocks noChangeAspect="1"/>
          </p:cNvPicPr>
          <p:nvPr/>
        </p:nvPicPr>
        <p:blipFill>
          <a:blip r:embed="rId1"/>
          <a:stretch>
            <a:fillRect/>
          </a:stretch>
        </p:blipFill>
        <p:spPr>
          <a:xfrm>
            <a:off x="1042988" y="765175"/>
            <a:ext cx="7143750" cy="5172075"/>
          </a:xfrm>
          <a:prstGeom prst="rect">
            <a:avLst/>
          </a:prstGeom>
          <a:noFill/>
          <a:ln w="9525">
            <a:noFill/>
          </a:ln>
        </p:spPr>
      </p:pic>
      <p:sp>
        <p:nvSpPr>
          <p:cNvPr id="126987" name="矩形 126986"/>
          <p:cNvSpPr/>
          <p:nvPr/>
        </p:nvSpPr>
        <p:spPr>
          <a:xfrm>
            <a:off x="2627313" y="5967413"/>
            <a:ext cx="4095750" cy="604837"/>
          </a:xfrm>
          <a:prstGeom prst="rect">
            <a:avLst/>
          </a:prstGeom>
          <a:noFill/>
          <a:ln w="9525">
            <a:noFill/>
          </a:ln>
        </p:spPr>
        <p:txBody>
          <a:bodyPr wrap="none" anchor="t">
            <a:spAutoFit/>
          </a:bodyPr>
          <a:p>
            <a:pPr lvl="0" algn="just" eaLnBrk="1" hangingPunct="1">
              <a:lnSpc>
                <a:spcPct val="120000"/>
              </a:lnSpc>
              <a:spcBef>
                <a:spcPct val="50000"/>
              </a:spcBef>
              <a:buClrTx/>
            </a:pPr>
            <a:r>
              <a:rPr lang="zh-CN" altLang="en-US" sz="2800" b="1" dirty="0">
                <a:solidFill>
                  <a:schemeClr val="tx2"/>
                </a:solidFill>
                <a:effectLst>
                  <a:outerShdw blurRad="38100" dist="38100" dir="2700000">
                    <a:srgbClr val="C0C0C0"/>
                  </a:outerShdw>
                </a:effectLst>
                <a:latin typeface="Arial" panose="020B0604020202020204" pitchFamily="34" charset="0"/>
                <a:ea typeface="宋体" panose="02010600030101010101" pitchFamily="2" charset="-122"/>
              </a:rPr>
              <a:t>天然形成的石英晶体外形</a:t>
            </a:r>
            <a:endParaRPr lang="zh-CN" altLang="en-US" sz="2800" b="1" dirty="0">
              <a:solidFill>
                <a:schemeClr val="tx2"/>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一、石英晶体压电效应</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5.1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压电效应</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129028"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grpSp>
        <p:nvGrpSpPr>
          <p:cNvPr id="129031" name="组合 129030"/>
          <p:cNvGrpSpPr/>
          <p:nvPr/>
        </p:nvGrpSpPr>
        <p:grpSpPr>
          <a:xfrm>
            <a:off x="4932363" y="2525713"/>
            <a:ext cx="1006475" cy="1809750"/>
            <a:chOff x="3606" y="6648"/>
            <a:chExt cx="1050" cy="1984"/>
          </a:xfrm>
        </p:grpSpPr>
        <p:sp>
          <p:nvSpPr>
            <p:cNvPr id="129032" name="任意多边形 129031"/>
            <p:cNvSpPr/>
            <p:nvPr/>
          </p:nvSpPr>
          <p:spPr>
            <a:xfrm>
              <a:off x="3606" y="6648"/>
              <a:ext cx="1050" cy="1984"/>
            </a:xfrm>
            <a:custGeom>
              <a:avLst/>
              <a:gdLst/>
              <a:ahLst/>
              <a:cxnLst/>
              <a:pathLst>
                <a:path w="1050" h="1984">
                  <a:moveTo>
                    <a:pt x="0" y="496"/>
                  </a:moveTo>
                  <a:lnTo>
                    <a:pt x="336" y="124"/>
                  </a:lnTo>
                  <a:lnTo>
                    <a:pt x="546" y="0"/>
                  </a:lnTo>
                  <a:lnTo>
                    <a:pt x="966" y="372"/>
                  </a:lnTo>
                  <a:lnTo>
                    <a:pt x="1050" y="558"/>
                  </a:lnTo>
                  <a:lnTo>
                    <a:pt x="1050" y="1426"/>
                  </a:lnTo>
                  <a:lnTo>
                    <a:pt x="1050" y="1488"/>
                  </a:lnTo>
                  <a:lnTo>
                    <a:pt x="672" y="1922"/>
                  </a:lnTo>
                  <a:lnTo>
                    <a:pt x="546" y="1984"/>
                  </a:lnTo>
                  <a:lnTo>
                    <a:pt x="336" y="1860"/>
                  </a:lnTo>
                  <a:lnTo>
                    <a:pt x="0" y="1488"/>
                  </a:lnTo>
                  <a:lnTo>
                    <a:pt x="0" y="496"/>
                  </a:lnTo>
                  <a:close/>
                </a:path>
              </a:pathLst>
            </a:custGeom>
            <a:noFill/>
            <a:ln w="25400" cap="flat" cmpd="sng">
              <a:solidFill>
                <a:srgbClr val="00FF00">
                  <a:alpha val="100000"/>
                </a:srgbClr>
              </a:solidFill>
              <a:prstDash val="solid"/>
              <a:headEnd type="none" w="med" len="med"/>
              <a:tailEnd type="none" w="med" len="med"/>
            </a:ln>
          </p:spPr>
          <p:txBody>
            <a:bodyPr/>
            <a:p>
              <a:endParaRPr lang="zh-CN" altLang="en-US"/>
            </a:p>
          </p:txBody>
        </p:sp>
        <p:sp>
          <p:nvSpPr>
            <p:cNvPr id="129033" name="任意多边形 129032"/>
            <p:cNvSpPr/>
            <p:nvPr/>
          </p:nvSpPr>
          <p:spPr>
            <a:xfrm>
              <a:off x="4476" y="7082"/>
              <a:ext cx="168" cy="1054"/>
            </a:xfrm>
            <a:custGeom>
              <a:avLst/>
              <a:gdLst/>
              <a:ahLst/>
              <a:cxnLst/>
              <a:pathLst>
                <a:path w="168" h="1054">
                  <a:moveTo>
                    <a:pt x="168" y="992"/>
                  </a:moveTo>
                  <a:lnTo>
                    <a:pt x="126" y="1054"/>
                  </a:lnTo>
                  <a:lnTo>
                    <a:pt x="0" y="1054"/>
                  </a:lnTo>
                  <a:lnTo>
                    <a:pt x="0" y="186"/>
                  </a:lnTo>
                  <a:lnTo>
                    <a:pt x="42" y="0"/>
                  </a:lnTo>
                  <a:lnTo>
                    <a:pt x="126" y="0"/>
                  </a:lnTo>
                </a:path>
              </a:pathLst>
            </a:custGeom>
            <a:noFill/>
            <a:ln w="25400" cap="flat" cmpd="sng">
              <a:solidFill>
                <a:srgbClr val="00FF00">
                  <a:alpha val="100000"/>
                </a:srgbClr>
              </a:solidFill>
              <a:prstDash val="solid"/>
              <a:headEnd type="none" w="med" len="med"/>
              <a:tailEnd type="none" w="med" len="med"/>
            </a:ln>
          </p:spPr>
          <p:txBody>
            <a:bodyPr/>
            <a:p>
              <a:endParaRPr lang="zh-CN" altLang="en-US"/>
            </a:p>
          </p:txBody>
        </p:sp>
        <p:sp>
          <p:nvSpPr>
            <p:cNvPr id="129034" name="任意多边形 129033"/>
            <p:cNvSpPr/>
            <p:nvPr/>
          </p:nvSpPr>
          <p:spPr>
            <a:xfrm>
              <a:off x="4152" y="8136"/>
              <a:ext cx="438" cy="496"/>
            </a:xfrm>
            <a:custGeom>
              <a:avLst/>
              <a:gdLst/>
              <a:ahLst/>
              <a:cxnLst/>
              <a:pathLst>
                <a:path w="504" h="496">
                  <a:moveTo>
                    <a:pt x="504" y="62"/>
                  </a:moveTo>
                  <a:lnTo>
                    <a:pt x="462" y="0"/>
                  </a:lnTo>
                  <a:lnTo>
                    <a:pt x="378" y="0"/>
                  </a:lnTo>
                  <a:lnTo>
                    <a:pt x="0" y="496"/>
                  </a:lnTo>
                </a:path>
              </a:pathLst>
            </a:custGeom>
            <a:noFill/>
            <a:ln w="25400" cap="flat" cmpd="sng">
              <a:solidFill>
                <a:srgbClr val="00FF00">
                  <a:alpha val="100000"/>
                </a:srgbClr>
              </a:solidFill>
              <a:prstDash val="solid"/>
              <a:headEnd type="none" w="med" len="med"/>
              <a:tailEnd type="none" w="med" len="med"/>
            </a:ln>
          </p:spPr>
          <p:txBody>
            <a:bodyPr/>
            <a:p>
              <a:endParaRPr lang="zh-CN" altLang="en-US"/>
            </a:p>
          </p:txBody>
        </p:sp>
        <p:sp>
          <p:nvSpPr>
            <p:cNvPr id="129035" name="任意多边形 129034"/>
            <p:cNvSpPr/>
            <p:nvPr/>
          </p:nvSpPr>
          <p:spPr>
            <a:xfrm>
              <a:off x="4170" y="8206"/>
              <a:ext cx="252" cy="248"/>
            </a:xfrm>
            <a:custGeom>
              <a:avLst/>
              <a:gdLst/>
              <a:ahLst/>
              <a:cxnLst/>
              <a:pathLst>
                <a:path w="252" h="248">
                  <a:moveTo>
                    <a:pt x="84" y="248"/>
                  </a:moveTo>
                  <a:lnTo>
                    <a:pt x="0" y="62"/>
                  </a:lnTo>
                  <a:lnTo>
                    <a:pt x="42" y="0"/>
                  </a:lnTo>
                  <a:lnTo>
                    <a:pt x="252" y="0"/>
                  </a:lnTo>
                </a:path>
              </a:pathLst>
            </a:custGeom>
            <a:noFill/>
            <a:ln w="25400" cap="flat" cmpd="sng">
              <a:solidFill>
                <a:srgbClr val="00FF00">
                  <a:alpha val="100000"/>
                </a:srgbClr>
              </a:solidFill>
              <a:prstDash val="solid"/>
              <a:headEnd type="none" w="med" len="med"/>
              <a:tailEnd type="none" w="med" len="med"/>
            </a:ln>
          </p:spPr>
          <p:txBody>
            <a:bodyPr/>
            <a:p>
              <a:endParaRPr lang="zh-CN" altLang="en-US"/>
            </a:p>
          </p:txBody>
        </p:sp>
        <p:sp>
          <p:nvSpPr>
            <p:cNvPr id="129036" name="任意多边形 129035"/>
            <p:cNvSpPr/>
            <p:nvPr/>
          </p:nvSpPr>
          <p:spPr>
            <a:xfrm>
              <a:off x="3966" y="7200"/>
              <a:ext cx="168" cy="806"/>
            </a:xfrm>
            <a:custGeom>
              <a:avLst/>
              <a:gdLst/>
              <a:ahLst/>
              <a:cxnLst/>
              <a:pathLst>
                <a:path w="168" h="806">
                  <a:moveTo>
                    <a:pt x="42" y="806"/>
                  </a:moveTo>
                  <a:lnTo>
                    <a:pt x="42" y="124"/>
                  </a:lnTo>
                  <a:lnTo>
                    <a:pt x="168" y="62"/>
                  </a:lnTo>
                  <a:lnTo>
                    <a:pt x="42" y="0"/>
                  </a:lnTo>
                  <a:lnTo>
                    <a:pt x="0" y="62"/>
                  </a:lnTo>
                  <a:lnTo>
                    <a:pt x="42" y="124"/>
                  </a:lnTo>
                </a:path>
              </a:pathLst>
            </a:custGeom>
            <a:noFill/>
            <a:ln w="25400" cap="flat" cmpd="sng">
              <a:solidFill>
                <a:srgbClr val="00FF00">
                  <a:alpha val="100000"/>
                </a:srgbClr>
              </a:solidFill>
              <a:prstDash val="solid"/>
              <a:headEnd type="none" w="med" len="med"/>
              <a:tailEnd type="none" w="med" len="med"/>
            </a:ln>
          </p:spPr>
          <p:txBody>
            <a:bodyPr/>
            <a:p>
              <a:endParaRPr lang="zh-CN" altLang="en-US"/>
            </a:p>
          </p:txBody>
        </p:sp>
        <p:sp>
          <p:nvSpPr>
            <p:cNvPr id="129037" name="任意多边形 129036"/>
            <p:cNvSpPr/>
            <p:nvPr/>
          </p:nvSpPr>
          <p:spPr>
            <a:xfrm>
              <a:off x="3660" y="6802"/>
              <a:ext cx="252" cy="372"/>
            </a:xfrm>
            <a:custGeom>
              <a:avLst/>
              <a:gdLst/>
              <a:ahLst/>
              <a:cxnLst/>
              <a:pathLst>
                <a:path w="252" h="372">
                  <a:moveTo>
                    <a:pt x="252" y="0"/>
                  </a:moveTo>
                  <a:lnTo>
                    <a:pt x="252" y="310"/>
                  </a:lnTo>
                  <a:lnTo>
                    <a:pt x="210" y="372"/>
                  </a:lnTo>
                  <a:lnTo>
                    <a:pt x="0" y="310"/>
                  </a:lnTo>
                </a:path>
              </a:pathLst>
            </a:custGeom>
            <a:noFill/>
            <a:ln w="25400" cap="flat" cmpd="sng">
              <a:solidFill>
                <a:srgbClr val="00FF00">
                  <a:alpha val="100000"/>
                </a:srgbClr>
              </a:solidFill>
              <a:prstDash val="solid"/>
              <a:headEnd type="none" w="med" len="med"/>
              <a:tailEnd type="none" w="med" len="med"/>
            </a:ln>
          </p:spPr>
          <p:txBody>
            <a:bodyPr/>
            <a:p>
              <a:endParaRPr lang="zh-CN" altLang="en-US"/>
            </a:p>
          </p:txBody>
        </p:sp>
        <p:sp>
          <p:nvSpPr>
            <p:cNvPr id="129038" name="任意多边形 129037"/>
            <p:cNvSpPr/>
            <p:nvPr/>
          </p:nvSpPr>
          <p:spPr>
            <a:xfrm>
              <a:off x="4140" y="6772"/>
              <a:ext cx="378" cy="496"/>
            </a:xfrm>
            <a:custGeom>
              <a:avLst/>
              <a:gdLst/>
              <a:ahLst/>
              <a:cxnLst/>
              <a:pathLst>
                <a:path w="378" h="496">
                  <a:moveTo>
                    <a:pt x="0" y="496"/>
                  </a:moveTo>
                  <a:lnTo>
                    <a:pt x="336" y="496"/>
                  </a:lnTo>
                  <a:lnTo>
                    <a:pt x="378" y="310"/>
                  </a:lnTo>
                  <a:lnTo>
                    <a:pt x="126" y="0"/>
                  </a:lnTo>
                </a:path>
              </a:pathLst>
            </a:custGeom>
            <a:noFill/>
            <a:ln w="25400" cap="flat" cmpd="sng">
              <a:solidFill>
                <a:srgbClr val="00FF00">
                  <a:alpha val="100000"/>
                </a:srgbClr>
              </a:solidFill>
              <a:prstDash val="solid"/>
              <a:headEnd type="none" w="med" len="med"/>
              <a:tailEnd type="none" w="med" len="med"/>
            </a:ln>
          </p:spPr>
          <p:txBody>
            <a:bodyPr/>
            <a:p>
              <a:endParaRPr lang="zh-CN" altLang="en-US"/>
            </a:p>
          </p:txBody>
        </p:sp>
        <p:grpSp>
          <p:nvGrpSpPr>
            <p:cNvPr id="129039" name="组合 129038"/>
            <p:cNvGrpSpPr/>
            <p:nvPr/>
          </p:nvGrpSpPr>
          <p:grpSpPr>
            <a:xfrm>
              <a:off x="3624" y="8012"/>
              <a:ext cx="462" cy="242"/>
              <a:chOff x="3642" y="8012"/>
              <a:chExt cx="462" cy="242"/>
            </a:xfrm>
          </p:grpSpPr>
          <p:sp>
            <p:nvSpPr>
              <p:cNvPr id="129040" name="任意多边形 129039"/>
              <p:cNvSpPr/>
              <p:nvPr/>
            </p:nvSpPr>
            <p:spPr>
              <a:xfrm>
                <a:off x="3642" y="8012"/>
                <a:ext cx="462" cy="186"/>
              </a:xfrm>
              <a:custGeom>
                <a:avLst/>
                <a:gdLst/>
                <a:ahLst/>
                <a:cxnLst/>
                <a:pathLst>
                  <a:path w="462" h="186">
                    <a:moveTo>
                      <a:pt x="0" y="124"/>
                    </a:moveTo>
                    <a:lnTo>
                      <a:pt x="420" y="186"/>
                    </a:lnTo>
                    <a:lnTo>
                      <a:pt x="462" y="124"/>
                    </a:lnTo>
                    <a:lnTo>
                      <a:pt x="378" y="0"/>
                    </a:lnTo>
                    <a:lnTo>
                      <a:pt x="252" y="186"/>
                    </a:lnTo>
                  </a:path>
                </a:pathLst>
              </a:custGeom>
              <a:noFill/>
              <a:ln w="25400" cap="flat" cmpd="sng">
                <a:solidFill>
                  <a:srgbClr val="00FF00">
                    <a:alpha val="100000"/>
                  </a:srgbClr>
                </a:solidFill>
                <a:prstDash val="solid"/>
                <a:headEnd type="none" w="med" len="med"/>
                <a:tailEnd type="none" w="med" len="med"/>
              </a:ln>
            </p:spPr>
            <p:txBody>
              <a:bodyPr/>
              <a:p>
                <a:endParaRPr lang="zh-CN" altLang="en-US"/>
              </a:p>
            </p:txBody>
          </p:sp>
          <p:sp>
            <p:nvSpPr>
              <p:cNvPr id="129041" name="矩形 129040"/>
              <p:cNvSpPr/>
              <p:nvPr/>
            </p:nvSpPr>
            <p:spPr>
              <a:xfrm>
                <a:off x="3876" y="8192"/>
                <a:ext cx="42" cy="62"/>
              </a:xfrm>
              <a:prstGeom prst="rect">
                <a:avLst/>
              </a:prstGeom>
              <a:noFill/>
              <a:ln w="25400" cap="flat" cmpd="sng">
                <a:solidFill>
                  <a:srgbClr val="00FF00"/>
                </a:solidFill>
                <a:prstDash val="solid"/>
                <a:miter/>
                <a:headEnd type="none" w="med" len="med"/>
                <a:tailEnd type="none" w="med" len="med"/>
              </a:ln>
            </p:spPr>
            <p:txBody>
              <a:bodyPr/>
              <a:p>
                <a:endParaRPr lang="zh-CN" altLang="en-US"/>
              </a:p>
            </p:txBody>
          </p:sp>
        </p:grpSp>
        <p:sp>
          <p:nvSpPr>
            <p:cNvPr id="129042" name="直接连接符 129041"/>
            <p:cNvSpPr/>
            <p:nvPr/>
          </p:nvSpPr>
          <p:spPr>
            <a:xfrm>
              <a:off x="4032" y="8198"/>
              <a:ext cx="126" cy="62"/>
            </a:xfrm>
            <a:prstGeom prst="line">
              <a:avLst/>
            </a:prstGeom>
            <a:ln w="25400" cap="flat" cmpd="sng">
              <a:solidFill>
                <a:srgbClr val="00FF00"/>
              </a:solidFill>
              <a:prstDash val="solid"/>
              <a:headEnd type="none" w="med" len="med"/>
              <a:tailEnd type="none" w="med" len="med"/>
            </a:ln>
          </p:spPr>
        </p:sp>
        <p:sp>
          <p:nvSpPr>
            <p:cNvPr id="129043" name="直接连接符 129042"/>
            <p:cNvSpPr/>
            <p:nvPr/>
          </p:nvSpPr>
          <p:spPr>
            <a:xfrm>
              <a:off x="4080" y="8142"/>
              <a:ext cx="126" cy="62"/>
            </a:xfrm>
            <a:prstGeom prst="line">
              <a:avLst/>
            </a:prstGeom>
            <a:ln w="25400" cap="flat" cmpd="sng">
              <a:solidFill>
                <a:srgbClr val="00FF00"/>
              </a:solidFill>
              <a:prstDash val="solid"/>
              <a:headEnd type="none" w="med" len="med"/>
              <a:tailEnd type="none" w="med" len="med"/>
            </a:ln>
          </p:spPr>
        </p:sp>
        <p:sp>
          <p:nvSpPr>
            <p:cNvPr id="129044" name="直接连接符 129043"/>
            <p:cNvSpPr/>
            <p:nvPr/>
          </p:nvSpPr>
          <p:spPr>
            <a:xfrm flipH="1" flipV="1">
              <a:off x="4230" y="6716"/>
              <a:ext cx="42" cy="62"/>
            </a:xfrm>
            <a:prstGeom prst="line">
              <a:avLst/>
            </a:prstGeom>
            <a:ln w="25400" cap="flat" cmpd="sng">
              <a:solidFill>
                <a:srgbClr val="00FF00"/>
              </a:solidFill>
              <a:prstDash val="solid"/>
              <a:headEnd type="none" w="med" len="med"/>
              <a:tailEnd type="none" w="med" len="med"/>
            </a:ln>
          </p:spPr>
        </p:sp>
        <p:sp>
          <p:nvSpPr>
            <p:cNvPr id="129045" name="直接连接符 129044"/>
            <p:cNvSpPr/>
            <p:nvPr/>
          </p:nvSpPr>
          <p:spPr>
            <a:xfrm>
              <a:off x="3846" y="7166"/>
              <a:ext cx="142" cy="119"/>
            </a:xfrm>
            <a:prstGeom prst="line">
              <a:avLst/>
            </a:prstGeom>
            <a:ln w="25400" cap="flat" cmpd="sng">
              <a:solidFill>
                <a:srgbClr val="00FF00"/>
              </a:solidFill>
              <a:prstDash val="solid"/>
              <a:headEnd type="none" w="med" len="med"/>
              <a:tailEnd type="none" w="med" len="med"/>
            </a:ln>
          </p:spPr>
        </p:sp>
        <p:sp>
          <p:nvSpPr>
            <p:cNvPr id="129046" name="直接连接符 129045"/>
            <p:cNvSpPr/>
            <p:nvPr/>
          </p:nvSpPr>
          <p:spPr>
            <a:xfrm rot="747581">
              <a:off x="3900" y="7130"/>
              <a:ext cx="126" cy="62"/>
            </a:xfrm>
            <a:prstGeom prst="line">
              <a:avLst/>
            </a:prstGeom>
            <a:ln w="25400" cap="flat" cmpd="sng">
              <a:solidFill>
                <a:srgbClr val="00FF00"/>
              </a:solidFill>
              <a:prstDash val="solid"/>
              <a:headEnd type="none" w="med" len="med"/>
              <a:tailEnd type="none" w="med" len="med"/>
            </a:ln>
          </p:spPr>
        </p:sp>
        <p:sp>
          <p:nvSpPr>
            <p:cNvPr id="129047" name="矩形 129046"/>
            <p:cNvSpPr/>
            <p:nvPr/>
          </p:nvSpPr>
          <p:spPr>
            <a:xfrm>
              <a:off x="4579" y="8078"/>
              <a:ext cx="68" cy="62"/>
            </a:xfrm>
            <a:prstGeom prst="rect">
              <a:avLst/>
            </a:prstGeom>
            <a:noFill/>
            <a:ln w="25400" cap="flat" cmpd="sng">
              <a:solidFill>
                <a:srgbClr val="00FF00"/>
              </a:solidFill>
              <a:prstDash val="solid"/>
              <a:miter/>
              <a:headEnd type="none" w="med" len="med"/>
              <a:tailEnd type="none" w="med" len="med"/>
            </a:ln>
          </p:spPr>
          <p:txBody>
            <a:bodyPr/>
            <a:p>
              <a:endParaRPr lang="zh-CN" altLang="en-US"/>
            </a:p>
          </p:txBody>
        </p:sp>
        <p:sp>
          <p:nvSpPr>
            <p:cNvPr id="129048" name="直接连接符 129047"/>
            <p:cNvSpPr/>
            <p:nvPr/>
          </p:nvSpPr>
          <p:spPr>
            <a:xfrm flipV="1">
              <a:off x="4572" y="8012"/>
              <a:ext cx="84" cy="124"/>
            </a:xfrm>
            <a:prstGeom prst="line">
              <a:avLst/>
            </a:prstGeom>
            <a:ln w="25400" cap="flat" cmpd="sng">
              <a:solidFill>
                <a:srgbClr val="00FF00"/>
              </a:solidFill>
              <a:prstDash val="solid"/>
              <a:headEnd type="none" w="med" len="med"/>
              <a:tailEnd type="none" w="med" len="med"/>
            </a:ln>
          </p:spPr>
        </p:sp>
      </p:grpSp>
      <p:sp>
        <p:nvSpPr>
          <p:cNvPr id="129049" name="任意多边形 129048"/>
          <p:cNvSpPr/>
          <p:nvPr/>
        </p:nvSpPr>
        <p:spPr>
          <a:xfrm>
            <a:off x="5472113" y="2562225"/>
            <a:ext cx="684212" cy="960438"/>
          </a:xfrm>
          <a:custGeom>
            <a:avLst/>
            <a:gdLst/>
            <a:ahLst/>
            <a:cxnLst/>
            <a:pathLst>
              <a:path w="714" h="1054">
                <a:moveTo>
                  <a:pt x="0" y="0"/>
                </a:moveTo>
                <a:lnTo>
                  <a:pt x="0" y="1054"/>
                </a:lnTo>
                <a:lnTo>
                  <a:pt x="714" y="1054"/>
                </a:lnTo>
              </a:path>
            </a:pathLst>
          </a:custGeom>
          <a:noFill/>
          <a:ln w="25400" cap="flat" cmpd="sng">
            <a:solidFill>
              <a:schemeClr val="hlink">
                <a:alpha val="100000"/>
              </a:schemeClr>
            </a:solidFill>
            <a:prstDash val="dash"/>
            <a:headEnd type="none" w="med" len="med"/>
            <a:tailEnd type="none" w="med" len="med"/>
          </a:ln>
        </p:spPr>
        <p:txBody>
          <a:bodyPr/>
          <a:p>
            <a:endParaRPr lang="zh-CN" altLang="en-US"/>
          </a:p>
        </p:txBody>
      </p:sp>
      <p:sp>
        <p:nvSpPr>
          <p:cNvPr id="129050" name="直接连接符 129049"/>
          <p:cNvSpPr/>
          <p:nvPr/>
        </p:nvSpPr>
        <p:spPr>
          <a:xfrm flipH="1">
            <a:off x="5330825" y="3535363"/>
            <a:ext cx="120650" cy="114300"/>
          </a:xfrm>
          <a:prstGeom prst="line">
            <a:avLst/>
          </a:prstGeom>
          <a:ln w="25400" cap="flat" cmpd="sng">
            <a:solidFill>
              <a:schemeClr val="hlink"/>
            </a:solidFill>
            <a:prstDash val="dash"/>
            <a:headEnd type="none" w="med" len="med"/>
            <a:tailEnd type="none" w="med" len="med"/>
          </a:ln>
        </p:spPr>
      </p:sp>
      <p:sp>
        <p:nvSpPr>
          <p:cNvPr id="129051" name="直接连接符 129050"/>
          <p:cNvSpPr/>
          <p:nvPr/>
        </p:nvSpPr>
        <p:spPr>
          <a:xfrm rot="-2700000" flipH="1">
            <a:off x="4686300" y="3911600"/>
            <a:ext cx="727075" cy="0"/>
          </a:xfrm>
          <a:prstGeom prst="line">
            <a:avLst/>
          </a:prstGeom>
          <a:ln w="25400" cap="flat" cmpd="sng">
            <a:solidFill>
              <a:schemeClr val="hlink"/>
            </a:solidFill>
            <a:prstDash val="solid"/>
            <a:headEnd type="none" w="med" len="med"/>
            <a:tailEnd type="none" w="med" len="med"/>
          </a:ln>
        </p:spPr>
      </p:sp>
      <p:grpSp>
        <p:nvGrpSpPr>
          <p:cNvPr id="129052" name="组合 129051"/>
          <p:cNvGrpSpPr/>
          <p:nvPr/>
        </p:nvGrpSpPr>
        <p:grpSpPr>
          <a:xfrm rot="-2700000" flipH="1">
            <a:off x="4635500" y="4167188"/>
            <a:ext cx="261938" cy="41275"/>
            <a:chOff x="4005" y="4912"/>
            <a:chExt cx="287" cy="42"/>
          </a:xfrm>
        </p:grpSpPr>
        <p:sp>
          <p:nvSpPr>
            <p:cNvPr id="129053" name="直接连接符 129052"/>
            <p:cNvSpPr/>
            <p:nvPr/>
          </p:nvSpPr>
          <p:spPr>
            <a:xfrm rot="5400000" flipH="1" flipV="1">
              <a:off x="4090" y="4848"/>
              <a:ext cx="0" cy="170"/>
            </a:xfrm>
            <a:prstGeom prst="line">
              <a:avLst/>
            </a:prstGeom>
            <a:ln w="25400" cap="flat" cmpd="sng">
              <a:solidFill>
                <a:schemeClr val="tx1"/>
              </a:solidFill>
              <a:prstDash val="solid"/>
              <a:headEnd type="none" w="med" len="med"/>
              <a:tailEnd type="none" w="med" len="med"/>
            </a:ln>
          </p:spPr>
        </p:sp>
        <p:sp>
          <p:nvSpPr>
            <p:cNvPr id="129054" name="等腰三角形 129053"/>
            <p:cNvSpPr/>
            <p:nvPr/>
          </p:nvSpPr>
          <p:spPr>
            <a:xfrm rot="5400000" flipH="1">
              <a:off x="4214" y="4876"/>
              <a:ext cx="42" cy="113"/>
            </a:xfrm>
            <a:prstGeom prst="triangle">
              <a:avLst>
                <a:gd name="adj" fmla="val 50000"/>
              </a:avLst>
            </a:prstGeom>
            <a:solidFill>
              <a:schemeClr val="tx1"/>
            </a:solidFill>
            <a:ln w="25400" cap="flat" cmpd="sng">
              <a:solidFill>
                <a:schemeClr val="tx1"/>
              </a:solidFill>
              <a:prstDash val="solid"/>
              <a:miter/>
              <a:headEnd type="none" w="med" len="med"/>
              <a:tailEnd type="none" w="med" len="med"/>
            </a:ln>
          </p:spPr>
          <p:txBody>
            <a:bodyPr/>
            <a:p>
              <a:endParaRPr lang="zh-CN" altLang="en-US"/>
            </a:p>
          </p:txBody>
        </p:sp>
      </p:grpSp>
      <p:grpSp>
        <p:nvGrpSpPr>
          <p:cNvPr id="129055" name="组合 129054"/>
          <p:cNvGrpSpPr/>
          <p:nvPr/>
        </p:nvGrpSpPr>
        <p:grpSpPr>
          <a:xfrm>
            <a:off x="6122988" y="3484563"/>
            <a:ext cx="274637" cy="68262"/>
            <a:chOff x="4005" y="4912"/>
            <a:chExt cx="287" cy="42"/>
          </a:xfrm>
        </p:grpSpPr>
        <p:sp>
          <p:nvSpPr>
            <p:cNvPr id="129056" name="直接连接符 129055"/>
            <p:cNvSpPr/>
            <p:nvPr/>
          </p:nvSpPr>
          <p:spPr>
            <a:xfrm rot="5400000" flipH="1" flipV="1">
              <a:off x="4090" y="4848"/>
              <a:ext cx="0" cy="170"/>
            </a:xfrm>
            <a:prstGeom prst="line">
              <a:avLst/>
            </a:prstGeom>
            <a:ln w="25400" cap="flat" cmpd="sng">
              <a:solidFill>
                <a:schemeClr val="tx1"/>
              </a:solidFill>
              <a:prstDash val="solid"/>
              <a:headEnd type="none" w="med" len="med"/>
              <a:tailEnd type="none" w="med" len="med"/>
            </a:ln>
          </p:spPr>
        </p:sp>
        <p:sp>
          <p:nvSpPr>
            <p:cNvPr id="129057" name="等腰三角形 129056"/>
            <p:cNvSpPr/>
            <p:nvPr/>
          </p:nvSpPr>
          <p:spPr>
            <a:xfrm rot="5400000" flipH="1">
              <a:off x="4214" y="4876"/>
              <a:ext cx="42" cy="113"/>
            </a:xfrm>
            <a:prstGeom prst="triangle">
              <a:avLst>
                <a:gd name="adj" fmla="val 50000"/>
              </a:avLst>
            </a:prstGeom>
            <a:solidFill>
              <a:schemeClr val="tx1"/>
            </a:solidFill>
            <a:ln w="25400" cap="flat" cmpd="sng">
              <a:solidFill>
                <a:schemeClr val="tx1"/>
              </a:solidFill>
              <a:prstDash val="solid"/>
              <a:miter/>
              <a:headEnd type="none" w="med" len="med"/>
              <a:tailEnd type="none" w="med" len="med"/>
            </a:ln>
          </p:spPr>
          <p:txBody>
            <a:bodyPr/>
            <a:p>
              <a:endParaRPr lang="zh-CN" altLang="en-US"/>
            </a:p>
          </p:txBody>
        </p:sp>
      </p:grpSp>
      <p:sp>
        <p:nvSpPr>
          <p:cNvPr id="129058" name="直接连接符 129057"/>
          <p:cNvSpPr/>
          <p:nvPr/>
        </p:nvSpPr>
        <p:spPr>
          <a:xfrm>
            <a:off x="5954713" y="3522663"/>
            <a:ext cx="201612" cy="0"/>
          </a:xfrm>
          <a:prstGeom prst="line">
            <a:avLst/>
          </a:prstGeom>
          <a:ln w="25400" cap="flat" cmpd="sng">
            <a:solidFill>
              <a:schemeClr val="tx1"/>
            </a:solidFill>
            <a:prstDash val="solid"/>
            <a:headEnd type="none" w="med" len="med"/>
            <a:tailEnd type="none" w="med" len="med"/>
          </a:ln>
        </p:spPr>
      </p:sp>
      <p:grpSp>
        <p:nvGrpSpPr>
          <p:cNvPr id="129059" name="组合 129058"/>
          <p:cNvGrpSpPr/>
          <p:nvPr/>
        </p:nvGrpSpPr>
        <p:grpSpPr>
          <a:xfrm rot="-5400000" flipV="1">
            <a:off x="5340350" y="2325688"/>
            <a:ext cx="261938" cy="41275"/>
            <a:chOff x="4005" y="4912"/>
            <a:chExt cx="287" cy="42"/>
          </a:xfrm>
        </p:grpSpPr>
        <p:sp>
          <p:nvSpPr>
            <p:cNvPr id="129060" name="直接连接符 129059"/>
            <p:cNvSpPr/>
            <p:nvPr/>
          </p:nvSpPr>
          <p:spPr>
            <a:xfrm rot="5400000" flipH="1" flipV="1">
              <a:off x="4090" y="4848"/>
              <a:ext cx="0" cy="170"/>
            </a:xfrm>
            <a:prstGeom prst="line">
              <a:avLst/>
            </a:prstGeom>
            <a:ln w="25400" cap="flat" cmpd="sng">
              <a:solidFill>
                <a:schemeClr val="tx1"/>
              </a:solidFill>
              <a:prstDash val="solid"/>
              <a:headEnd type="none" w="med" len="med"/>
              <a:tailEnd type="none" w="med" len="med"/>
            </a:ln>
          </p:spPr>
        </p:sp>
        <p:sp>
          <p:nvSpPr>
            <p:cNvPr id="129061" name="等腰三角形 129060"/>
            <p:cNvSpPr/>
            <p:nvPr/>
          </p:nvSpPr>
          <p:spPr>
            <a:xfrm rot="5400000" flipH="1">
              <a:off x="4214" y="4876"/>
              <a:ext cx="42" cy="113"/>
            </a:xfrm>
            <a:prstGeom prst="triangle">
              <a:avLst>
                <a:gd name="adj" fmla="val 50000"/>
              </a:avLst>
            </a:prstGeom>
            <a:solidFill>
              <a:schemeClr val="tx1"/>
            </a:solidFill>
            <a:ln w="25400" cap="flat" cmpd="sng">
              <a:solidFill>
                <a:schemeClr val="tx1"/>
              </a:solidFill>
              <a:prstDash val="solid"/>
              <a:miter/>
              <a:headEnd type="none" w="med" len="med"/>
              <a:tailEnd type="none" w="med" len="med"/>
            </a:ln>
          </p:spPr>
          <p:txBody>
            <a:bodyPr/>
            <a:p>
              <a:endParaRPr lang="zh-CN" altLang="en-US"/>
            </a:p>
          </p:txBody>
        </p:sp>
      </p:grpSp>
      <p:sp>
        <p:nvSpPr>
          <p:cNvPr id="129062" name="直接连接符 129061"/>
          <p:cNvSpPr/>
          <p:nvPr/>
        </p:nvSpPr>
        <p:spPr>
          <a:xfrm flipV="1">
            <a:off x="5472113" y="2392363"/>
            <a:ext cx="0" cy="169862"/>
          </a:xfrm>
          <a:prstGeom prst="line">
            <a:avLst/>
          </a:prstGeom>
          <a:ln w="25400" cap="flat" cmpd="sng">
            <a:solidFill>
              <a:schemeClr val="tx1"/>
            </a:solidFill>
            <a:prstDash val="solid"/>
            <a:headEnd type="none" w="med" len="med"/>
            <a:tailEnd type="none" w="med" len="med"/>
          </a:ln>
        </p:spPr>
      </p:sp>
      <p:sp>
        <p:nvSpPr>
          <p:cNvPr id="129063" name="矩形 129062"/>
          <p:cNvSpPr/>
          <p:nvPr/>
        </p:nvSpPr>
        <p:spPr>
          <a:xfrm>
            <a:off x="5297488" y="1889125"/>
            <a:ext cx="765175" cy="395288"/>
          </a:xfrm>
          <a:prstGeom prst="rect">
            <a:avLst/>
          </a:prstGeom>
          <a:noFill/>
          <a:ln w="25400">
            <a:noFill/>
          </a:ln>
        </p:spPr>
        <p:txBody>
          <a:bodyPr/>
          <a:p>
            <a:pPr lvl="0" algn="just" eaLnBrk="0" hangingPunct="0">
              <a:lnSpc>
                <a:spcPct val="100000"/>
              </a:lnSpc>
              <a:spcBef>
                <a:spcPct val="0"/>
              </a:spcBef>
              <a:buClrTx/>
            </a:pPr>
            <a:r>
              <a:rPr lang="en-US" altLang="zh-CN" sz="2000" b="0" i="1">
                <a:latin typeface="Times New Roman" panose="02020603050405020304" pitchFamily="18" charset="0"/>
                <a:ea typeface="宋体" panose="02010600030101010101" pitchFamily="2" charset="-122"/>
              </a:rPr>
              <a:t>Z</a:t>
            </a:r>
            <a:endParaRPr lang="en-US" altLang="zh-CN" sz="2000" b="0" i="1">
              <a:latin typeface="Times New Roman" panose="02020603050405020304" pitchFamily="18" charset="0"/>
              <a:ea typeface="宋体" panose="02010600030101010101" pitchFamily="2" charset="-122"/>
            </a:endParaRPr>
          </a:p>
        </p:txBody>
      </p:sp>
      <p:sp>
        <p:nvSpPr>
          <p:cNvPr id="129064" name="矩形 129063"/>
          <p:cNvSpPr/>
          <p:nvPr/>
        </p:nvSpPr>
        <p:spPr>
          <a:xfrm>
            <a:off x="4384675" y="4089400"/>
            <a:ext cx="765175" cy="395288"/>
          </a:xfrm>
          <a:prstGeom prst="rect">
            <a:avLst/>
          </a:prstGeom>
          <a:noFill/>
          <a:ln w="25400">
            <a:noFill/>
          </a:ln>
        </p:spPr>
        <p:txBody>
          <a:bodyPr/>
          <a:p>
            <a:pPr lvl="0" algn="just" eaLnBrk="0" hangingPunct="0">
              <a:lnSpc>
                <a:spcPct val="100000"/>
              </a:lnSpc>
              <a:spcBef>
                <a:spcPct val="0"/>
              </a:spcBef>
              <a:buClrTx/>
            </a:pPr>
            <a:r>
              <a:rPr lang="en-US" altLang="zh-CN" sz="2000" b="0" i="1">
                <a:latin typeface="Times New Roman" panose="02020603050405020304" pitchFamily="18" charset="0"/>
                <a:ea typeface="宋体" panose="02010600030101010101" pitchFamily="2" charset="-122"/>
              </a:rPr>
              <a:t>X</a:t>
            </a:r>
            <a:endParaRPr lang="en-US" altLang="zh-CN" sz="2000" b="0" i="1">
              <a:latin typeface="Times New Roman" panose="02020603050405020304" pitchFamily="18" charset="0"/>
              <a:ea typeface="宋体" panose="02010600030101010101" pitchFamily="2" charset="-122"/>
            </a:endParaRPr>
          </a:p>
        </p:txBody>
      </p:sp>
      <p:sp>
        <p:nvSpPr>
          <p:cNvPr id="129065" name="矩形 129064"/>
          <p:cNvSpPr/>
          <p:nvPr/>
        </p:nvSpPr>
        <p:spPr>
          <a:xfrm>
            <a:off x="6334125" y="3297238"/>
            <a:ext cx="393700" cy="344487"/>
          </a:xfrm>
          <a:prstGeom prst="rect">
            <a:avLst/>
          </a:prstGeom>
          <a:noFill/>
          <a:ln w="25400">
            <a:noFill/>
          </a:ln>
        </p:spPr>
        <p:txBody>
          <a:bodyPr/>
          <a:p>
            <a:pPr lvl="0" algn="just" eaLnBrk="0" hangingPunct="0">
              <a:lnSpc>
                <a:spcPct val="100000"/>
              </a:lnSpc>
              <a:spcBef>
                <a:spcPct val="0"/>
              </a:spcBef>
              <a:buClrTx/>
            </a:pPr>
            <a:r>
              <a:rPr lang="en-US" altLang="zh-CN" sz="2000" b="0" i="1">
                <a:latin typeface="Times New Roman" panose="02020603050405020304" pitchFamily="18" charset="0"/>
                <a:ea typeface="宋体" panose="02010600030101010101" pitchFamily="2" charset="-122"/>
              </a:rPr>
              <a:t>Y</a:t>
            </a:r>
            <a:endParaRPr lang="en-US" altLang="zh-CN" sz="2000" b="0" i="1">
              <a:latin typeface="Times New Roman" panose="02020603050405020304" pitchFamily="18" charset="0"/>
              <a:ea typeface="宋体" panose="02010600030101010101" pitchFamily="2" charset="-122"/>
            </a:endParaRPr>
          </a:p>
        </p:txBody>
      </p:sp>
      <p:sp>
        <p:nvSpPr>
          <p:cNvPr id="129066" name="矩形 129065"/>
          <p:cNvSpPr/>
          <p:nvPr/>
        </p:nvSpPr>
        <p:spPr>
          <a:xfrm>
            <a:off x="5189538" y="4378325"/>
            <a:ext cx="765175" cy="395288"/>
          </a:xfrm>
          <a:prstGeom prst="rect">
            <a:avLst/>
          </a:prstGeom>
          <a:noFill/>
          <a:ln w="25400">
            <a:noFill/>
          </a:ln>
        </p:spPr>
        <p:txBody>
          <a:bodyPr/>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a:t>
            </a:r>
            <a:r>
              <a:rPr lang="en-US" altLang="zh-CN" sz="2000" b="0" i="1">
                <a:latin typeface="Times New Roman" panose="02020603050405020304" pitchFamily="18" charset="0"/>
                <a:ea typeface="宋体" panose="02010600030101010101" pitchFamily="2" charset="-122"/>
              </a:rPr>
              <a:t>a</a:t>
            </a:r>
            <a:r>
              <a:rPr lang="en-US" altLang="zh-CN" sz="2000" b="0">
                <a:latin typeface="Times New Roman" panose="02020603050405020304" pitchFamily="18" charset="0"/>
                <a:ea typeface="宋体" panose="02010600030101010101" pitchFamily="2" charset="-122"/>
              </a:rPr>
              <a:t>)</a:t>
            </a:r>
            <a:endParaRPr lang="en-US" altLang="zh-CN" sz="2000" b="0">
              <a:latin typeface="Times New Roman" panose="02020603050405020304" pitchFamily="18" charset="0"/>
              <a:ea typeface="宋体" panose="02010600030101010101" pitchFamily="2" charset="-122"/>
            </a:endParaRPr>
          </a:p>
        </p:txBody>
      </p:sp>
      <p:sp>
        <p:nvSpPr>
          <p:cNvPr id="129067" name="矩形 129066"/>
          <p:cNvSpPr/>
          <p:nvPr/>
        </p:nvSpPr>
        <p:spPr>
          <a:xfrm>
            <a:off x="7566025" y="4378325"/>
            <a:ext cx="765175" cy="395288"/>
          </a:xfrm>
          <a:prstGeom prst="rect">
            <a:avLst/>
          </a:prstGeom>
          <a:noFill/>
          <a:ln w="25400">
            <a:noFill/>
          </a:ln>
        </p:spPr>
        <p:txBody>
          <a:bodyPr/>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a:t>
            </a:r>
            <a:r>
              <a:rPr lang="en-US" altLang="zh-CN" sz="2000" b="0" i="1">
                <a:latin typeface="Times New Roman" panose="02020603050405020304" pitchFamily="18" charset="0"/>
                <a:ea typeface="宋体" panose="02010600030101010101" pitchFamily="2" charset="-122"/>
              </a:rPr>
              <a:t>b</a:t>
            </a:r>
            <a:r>
              <a:rPr lang="en-US" altLang="zh-CN" sz="2000" b="0">
                <a:latin typeface="Times New Roman" panose="02020603050405020304" pitchFamily="18" charset="0"/>
                <a:ea typeface="宋体" panose="02010600030101010101" pitchFamily="2" charset="-122"/>
              </a:rPr>
              <a:t>)</a:t>
            </a:r>
            <a:endParaRPr lang="en-US" altLang="zh-CN" sz="2000" b="0">
              <a:latin typeface="Times New Roman" panose="02020603050405020304" pitchFamily="18" charset="0"/>
              <a:ea typeface="宋体" panose="02010600030101010101" pitchFamily="2" charset="-122"/>
            </a:endParaRPr>
          </a:p>
        </p:txBody>
      </p:sp>
      <p:sp>
        <p:nvSpPr>
          <p:cNvPr id="129068" name="矩形 129067"/>
          <p:cNvSpPr/>
          <p:nvPr/>
        </p:nvSpPr>
        <p:spPr>
          <a:xfrm>
            <a:off x="4384675" y="4830763"/>
            <a:ext cx="4724400" cy="792162"/>
          </a:xfrm>
          <a:prstGeom prst="rect">
            <a:avLst/>
          </a:prstGeom>
          <a:noFill/>
          <a:ln w="12700">
            <a:noFill/>
          </a:ln>
        </p:spPr>
        <p:txBody>
          <a:bodyPr/>
          <a:p>
            <a:pPr lvl="0" algn="ctr" eaLnBrk="0" hangingPunct="0">
              <a:lnSpc>
                <a:spcPct val="100000"/>
              </a:lnSpc>
              <a:spcBef>
                <a:spcPct val="0"/>
              </a:spcBef>
              <a:buClrTx/>
            </a:pPr>
            <a:r>
              <a:rPr lang="zh-CN" altLang="en-US" sz="2400" b="0" dirty="0">
                <a:latin typeface="Times New Roman" panose="02020603050405020304" pitchFamily="18" charset="0"/>
                <a:ea typeface="宋体" panose="02010600030101010101" pitchFamily="2" charset="-122"/>
              </a:rPr>
              <a:t>石英晶体</a:t>
            </a:r>
            <a:endParaRPr lang="zh-CN" altLang="en-US" sz="2400" b="0" dirty="0">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a:t>
            </a:r>
            <a:r>
              <a:rPr lang="en-US" altLang="zh-CN" sz="2000" b="0" i="1">
                <a:latin typeface="Times New Roman" panose="02020603050405020304" pitchFamily="18" charset="0"/>
                <a:ea typeface="宋体" panose="02010600030101010101" pitchFamily="2" charset="-122"/>
              </a:rPr>
              <a:t>a</a:t>
            </a:r>
            <a:r>
              <a:rPr lang="en-US" altLang="zh-CN" sz="2000" b="0">
                <a:latin typeface="Times New Roman" panose="02020603050405020304" pitchFamily="18" charset="0"/>
                <a:ea typeface="宋体" panose="02010600030101010101" pitchFamily="2" charset="-122"/>
              </a:rPr>
              <a:t>)</a:t>
            </a:r>
            <a:r>
              <a:rPr lang="zh-CN" altLang="en-US" sz="2000" b="0" dirty="0">
                <a:latin typeface="Times New Roman" panose="02020603050405020304" pitchFamily="18" charset="0"/>
                <a:ea typeface="宋体" panose="02010600030101010101" pitchFamily="2" charset="-122"/>
              </a:rPr>
              <a:t>理想石英晶体的外形      </a:t>
            </a:r>
            <a:r>
              <a:rPr lang="en-US" altLang="zh-CN" sz="2000" b="0">
                <a:latin typeface="Times New Roman" panose="02020603050405020304" pitchFamily="18" charset="0"/>
                <a:ea typeface="宋体" panose="02010600030101010101" pitchFamily="2" charset="-122"/>
              </a:rPr>
              <a:t>(</a:t>
            </a:r>
            <a:r>
              <a:rPr lang="en-US" altLang="zh-CN" sz="2000" b="0" i="1">
                <a:latin typeface="Times New Roman" panose="02020603050405020304" pitchFamily="18" charset="0"/>
                <a:ea typeface="宋体" panose="02010600030101010101" pitchFamily="2" charset="-122"/>
              </a:rPr>
              <a:t>b</a:t>
            </a:r>
            <a:r>
              <a:rPr lang="en-US" altLang="zh-CN" sz="2000" b="0">
                <a:latin typeface="Times New Roman" panose="02020603050405020304" pitchFamily="18" charset="0"/>
                <a:ea typeface="宋体" panose="02010600030101010101" pitchFamily="2" charset="-122"/>
              </a:rPr>
              <a:t>)</a:t>
            </a:r>
            <a:r>
              <a:rPr lang="zh-CN" altLang="en-US" sz="2000" b="0" dirty="0">
                <a:latin typeface="Times New Roman" panose="02020603050405020304" pitchFamily="18" charset="0"/>
                <a:ea typeface="宋体" panose="02010600030101010101" pitchFamily="2" charset="-122"/>
              </a:rPr>
              <a:t>坐标系</a:t>
            </a:r>
            <a:endParaRPr lang="zh-CN" altLang="en-US" sz="2000" b="0" dirty="0">
              <a:latin typeface="Times New Roman" panose="02020603050405020304" pitchFamily="18" charset="0"/>
              <a:ea typeface="宋体" panose="02010600030101010101" pitchFamily="2" charset="-122"/>
            </a:endParaRPr>
          </a:p>
        </p:txBody>
      </p:sp>
      <p:sp>
        <p:nvSpPr>
          <p:cNvPr id="129069" name="任意多边形 129068"/>
          <p:cNvSpPr/>
          <p:nvPr/>
        </p:nvSpPr>
        <p:spPr>
          <a:xfrm>
            <a:off x="7350125" y="3044825"/>
            <a:ext cx="885825" cy="960438"/>
          </a:xfrm>
          <a:custGeom>
            <a:avLst/>
            <a:gdLst/>
            <a:ahLst/>
            <a:cxnLst/>
            <a:pathLst>
              <a:path w="924" h="1054">
                <a:moveTo>
                  <a:pt x="0" y="124"/>
                </a:moveTo>
                <a:lnTo>
                  <a:pt x="0" y="620"/>
                </a:lnTo>
                <a:lnTo>
                  <a:pt x="336" y="992"/>
                </a:lnTo>
                <a:lnTo>
                  <a:pt x="504" y="1054"/>
                </a:lnTo>
                <a:lnTo>
                  <a:pt x="588" y="992"/>
                </a:lnTo>
                <a:lnTo>
                  <a:pt x="882" y="682"/>
                </a:lnTo>
                <a:lnTo>
                  <a:pt x="924" y="558"/>
                </a:lnTo>
                <a:lnTo>
                  <a:pt x="924" y="62"/>
                </a:lnTo>
                <a:lnTo>
                  <a:pt x="630" y="0"/>
                </a:lnTo>
                <a:lnTo>
                  <a:pt x="210" y="0"/>
                </a:lnTo>
                <a:lnTo>
                  <a:pt x="0" y="124"/>
                </a:lnTo>
                <a:close/>
              </a:path>
            </a:pathLst>
          </a:custGeom>
          <a:noFill/>
          <a:ln w="25400" cap="flat" cmpd="sng">
            <a:solidFill>
              <a:srgbClr val="00FF00">
                <a:alpha val="100000"/>
              </a:srgbClr>
            </a:solidFill>
            <a:prstDash val="solid"/>
            <a:headEnd type="none" w="med" len="med"/>
            <a:tailEnd type="none" w="med" len="med"/>
          </a:ln>
        </p:spPr>
        <p:txBody>
          <a:bodyPr/>
          <a:p>
            <a:endParaRPr lang="zh-CN" altLang="en-US"/>
          </a:p>
        </p:txBody>
      </p:sp>
      <p:sp>
        <p:nvSpPr>
          <p:cNvPr id="129070" name="任意多边形 129069"/>
          <p:cNvSpPr/>
          <p:nvPr/>
        </p:nvSpPr>
        <p:spPr>
          <a:xfrm>
            <a:off x="7350125" y="3100388"/>
            <a:ext cx="846138" cy="169862"/>
          </a:xfrm>
          <a:custGeom>
            <a:avLst/>
            <a:gdLst/>
            <a:ahLst/>
            <a:cxnLst/>
            <a:pathLst>
              <a:path w="882" h="186">
                <a:moveTo>
                  <a:pt x="0" y="62"/>
                </a:moveTo>
                <a:lnTo>
                  <a:pt x="336" y="186"/>
                </a:lnTo>
                <a:lnTo>
                  <a:pt x="714" y="124"/>
                </a:lnTo>
                <a:lnTo>
                  <a:pt x="882" y="0"/>
                </a:lnTo>
              </a:path>
            </a:pathLst>
          </a:custGeom>
          <a:noFill/>
          <a:ln w="25400" cap="flat" cmpd="sng">
            <a:solidFill>
              <a:schemeClr val="tx1">
                <a:alpha val="100000"/>
              </a:schemeClr>
            </a:solidFill>
            <a:prstDash val="solid"/>
            <a:headEnd type="none" w="med" len="med"/>
            <a:tailEnd type="none" w="med" len="med"/>
          </a:ln>
        </p:spPr>
        <p:txBody>
          <a:bodyPr/>
          <a:p>
            <a:endParaRPr lang="zh-CN" altLang="en-US"/>
          </a:p>
        </p:txBody>
      </p:sp>
      <p:sp>
        <p:nvSpPr>
          <p:cNvPr id="129071" name="任意多边形 129070"/>
          <p:cNvSpPr/>
          <p:nvPr/>
        </p:nvSpPr>
        <p:spPr>
          <a:xfrm>
            <a:off x="7391400" y="3270250"/>
            <a:ext cx="280988" cy="339725"/>
          </a:xfrm>
          <a:custGeom>
            <a:avLst/>
            <a:gdLst/>
            <a:ahLst/>
            <a:cxnLst/>
            <a:pathLst>
              <a:path w="294" h="372">
                <a:moveTo>
                  <a:pt x="294" y="0"/>
                </a:moveTo>
                <a:lnTo>
                  <a:pt x="294" y="248"/>
                </a:lnTo>
                <a:lnTo>
                  <a:pt x="210" y="372"/>
                </a:lnTo>
                <a:lnTo>
                  <a:pt x="0" y="372"/>
                </a:lnTo>
              </a:path>
            </a:pathLst>
          </a:custGeom>
          <a:noFill/>
          <a:ln w="25400" cap="flat" cmpd="sng">
            <a:solidFill>
              <a:schemeClr val="tx1">
                <a:alpha val="100000"/>
              </a:schemeClr>
            </a:solidFill>
            <a:prstDash val="solid"/>
            <a:headEnd type="none" w="med" len="med"/>
            <a:tailEnd type="none" w="med" len="med"/>
          </a:ln>
        </p:spPr>
        <p:txBody>
          <a:bodyPr/>
          <a:p>
            <a:endParaRPr lang="zh-CN" altLang="en-US"/>
          </a:p>
        </p:txBody>
      </p:sp>
      <p:sp>
        <p:nvSpPr>
          <p:cNvPr id="129072" name="任意多边形 129071"/>
          <p:cNvSpPr/>
          <p:nvPr/>
        </p:nvSpPr>
        <p:spPr>
          <a:xfrm>
            <a:off x="7593013" y="3497263"/>
            <a:ext cx="120650" cy="112712"/>
          </a:xfrm>
          <a:custGeom>
            <a:avLst/>
            <a:gdLst/>
            <a:ahLst/>
            <a:cxnLst/>
            <a:pathLst>
              <a:path w="126" h="124">
                <a:moveTo>
                  <a:pt x="0" y="124"/>
                </a:moveTo>
                <a:lnTo>
                  <a:pt x="84" y="124"/>
                </a:lnTo>
                <a:lnTo>
                  <a:pt x="126" y="62"/>
                </a:lnTo>
                <a:lnTo>
                  <a:pt x="84" y="0"/>
                </a:lnTo>
              </a:path>
            </a:pathLst>
          </a:custGeom>
          <a:noFill/>
          <a:ln w="25400" cap="flat" cmpd="sng">
            <a:solidFill>
              <a:schemeClr val="tx1">
                <a:alpha val="100000"/>
              </a:schemeClr>
            </a:solidFill>
            <a:prstDash val="solid"/>
            <a:headEnd type="none" w="med" len="med"/>
            <a:tailEnd type="none" w="med" len="med"/>
          </a:ln>
        </p:spPr>
        <p:txBody>
          <a:bodyPr/>
          <a:p>
            <a:endParaRPr lang="zh-CN" altLang="en-US"/>
          </a:p>
        </p:txBody>
      </p:sp>
      <p:sp>
        <p:nvSpPr>
          <p:cNvPr id="129073" name="任意多边形 129072"/>
          <p:cNvSpPr/>
          <p:nvPr/>
        </p:nvSpPr>
        <p:spPr>
          <a:xfrm>
            <a:off x="7834313" y="3552825"/>
            <a:ext cx="361950" cy="395288"/>
          </a:xfrm>
          <a:custGeom>
            <a:avLst/>
            <a:gdLst/>
            <a:ahLst/>
            <a:cxnLst/>
            <a:pathLst>
              <a:path w="378" h="434">
                <a:moveTo>
                  <a:pt x="378" y="62"/>
                </a:moveTo>
                <a:lnTo>
                  <a:pt x="294" y="0"/>
                </a:lnTo>
                <a:lnTo>
                  <a:pt x="210" y="0"/>
                </a:lnTo>
                <a:lnTo>
                  <a:pt x="84" y="124"/>
                </a:lnTo>
                <a:lnTo>
                  <a:pt x="0" y="434"/>
                </a:lnTo>
              </a:path>
            </a:pathLst>
          </a:custGeom>
          <a:noFill/>
          <a:ln w="25400" cap="flat" cmpd="sng">
            <a:solidFill>
              <a:schemeClr val="tx1">
                <a:alpha val="100000"/>
              </a:schemeClr>
            </a:solidFill>
            <a:prstDash val="solid"/>
            <a:headEnd type="none" w="med" len="med"/>
            <a:tailEnd type="none" w="med" len="med"/>
          </a:ln>
        </p:spPr>
        <p:txBody>
          <a:bodyPr/>
          <a:p>
            <a:endParaRPr lang="zh-CN" altLang="en-US"/>
          </a:p>
        </p:txBody>
      </p:sp>
      <p:sp>
        <p:nvSpPr>
          <p:cNvPr id="129074" name="任意多边形 129073"/>
          <p:cNvSpPr/>
          <p:nvPr/>
        </p:nvSpPr>
        <p:spPr>
          <a:xfrm>
            <a:off x="7753350" y="3609975"/>
            <a:ext cx="160338" cy="225425"/>
          </a:xfrm>
          <a:custGeom>
            <a:avLst/>
            <a:gdLst/>
            <a:ahLst/>
            <a:cxnLst/>
            <a:pathLst>
              <a:path w="168" h="248">
                <a:moveTo>
                  <a:pt x="168" y="62"/>
                </a:moveTo>
                <a:lnTo>
                  <a:pt x="42" y="0"/>
                </a:lnTo>
                <a:lnTo>
                  <a:pt x="0" y="62"/>
                </a:lnTo>
                <a:lnTo>
                  <a:pt x="84" y="248"/>
                </a:lnTo>
              </a:path>
            </a:pathLst>
          </a:custGeom>
          <a:noFill/>
          <a:ln w="25400" cap="flat" cmpd="sng">
            <a:solidFill>
              <a:schemeClr val="tx1">
                <a:alpha val="100000"/>
              </a:schemeClr>
            </a:solidFill>
            <a:prstDash val="solid"/>
            <a:headEnd type="none" w="med" len="med"/>
            <a:tailEnd type="none" w="med" len="med"/>
          </a:ln>
        </p:spPr>
        <p:txBody>
          <a:bodyPr/>
          <a:p>
            <a:endParaRPr lang="zh-CN" altLang="en-US"/>
          </a:p>
        </p:txBody>
      </p:sp>
      <p:sp>
        <p:nvSpPr>
          <p:cNvPr id="129075" name="直接连接符 129074"/>
          <p:cNvSpPr/>
          <p:nvPr/>
        </p:nvSpPr>
        <p:spPr>
          <a:xfrm flipV="1">
            <a:off x="8115300" y="3440113"/>
            <a:ext cx="120650" cy="112712"/>
          </a:xfrm>
          <a:prstGeom prst="line">
            <a:avLst/>
          </a:prstGeom>
          <a:ln w="25400" cap="flat" cmpd="sng">
            <a:solidFill>
              <a:schemeClr val="tx1"/>
            </a:solidFill>
            <a:prstDash val="solid"/>
            <a:headEnd type="none" w="med" len="med"/>
            <a:tailEnd type="none" w="med" len="med"/>
          </a:ln>
        </p:spPr>
      </p:sp>
      <p:sp>
        <p:nvSpPr>
          <p:cNvPr id="129076" name="直接连接符 129075"/>
          <p:cNvSpPr/>
          <p:nvPr/>
        </p:nvSpPr>
        <p:spPr>
          <a:xfrm flipV="1">
            <a:off x="8035925" y="3214688"/>
            <a:ext cx="0" cy="338137"/>
          </a:xfrm>
          <a:prstGeom prst="line">
            <a:avLst/>
          </a:prstGeom>
          <a:ln w="25400" cap="flat" cmpd="sng">
            <a:solidFill>
              <a:schemeClr val="tx1"/>
            </a:solidFill>
            <a:prstDash val="solid"/>
            <a:headEnd type="none" w="med" len="med"/>
            <a:tailEnd type="none" w="med" len="med"/>
          </a:ln>
        </p:spPr>
      </p:sp>
      <p:sp>
        <p:nvSpPr>
          <p:cNvPr id="129077" name="直接连接符 129076"/>
          <p:cNvSpPr/>
          <p:nvPr/>
        </p:nvSpPr>
        <p:spPr>
          <a:xfrm>
            <a:off x="7713663" y="3552825"/>
            <a:ext cx="79375" cy="57150"/>
          </a:xfrm>
          <a:prstGeom prst="line">
            <a:avLst/>
          </a:prstGeom>
          <a:ln w="25400" cap="flat" cmpd="sng">
            <a:solidFill>
              <a:schemeClr val="tx1"/>
            </a:solidFill>
            <a:prstDash val="solid"/>
            <a:headEnd type="none" w="med" len="med"/>
            <a:tailEnd type="none" w="med" len="med"/>
          </a:ln>
        </p:spPr>
      </p:sp>
      <p:sp>
        <p:nvSpPr>
          <p:cNvPr id="129078" name="直接连接符 129077"/>
          <p:cNvSpPr/>
          <p:nvPr/>
        </p:nvSpPr>
        <p:spPr>
          <a:xfrm>
            <a:off x="7672388" y="3609975"/>
            <a:ext cx="80962" cy="55563"/>
          </a:xfrm>
          <a:prstGeom prst="line">
            <a:avLst/>
          </a:prstGeom>
          <a:ln w="25400" cap="flat" cmpd="sng">
            <a:solidFill>
              <a:schemeClr val="tx1"/>
            </a:solidFill>
            <a:prstDash val="solid"/>
            <a:headEnd type="none" w="med" len="med"/>
            <a:tailEnd type="none" w="med" len="med"/>
          </a:ln>
        </p:spPr>
      </p:sp>
      <p:sp>
        <p:nvSpPr>
          <p:cNvPr id="129079" name="直接连接符 129078"/>
          <p:cNvSpPr/>
          <p:nvPr/>
        </p:nvSpPr>
        <p:spPr>
          <a:xfrm flipH="1">
            <a:off x="7799388" y="3943350"/>
            <a:ext cx="39687" cy="57150"/>
          </a:xfrm>
          <a:prstGeom prst="line">
            <a:avLst/>
          </a:prstGeom>
          <a:ln w="25400" cap="flat" cmpd="sng">
            <a:solidFill>
              <a:schemeClr val="tx1"/>
            </a:solidFill>
            <a:prstDash val="solid"/>
            <a:headEnd type="none" w="med" len="med"/>
            <a:tailEnd type="none" w="med" len="med"/>
          </a:ln>
        </p:spPr>
      </p:sp>
      <p:sp>
        <p:nvSpPr>
          <p:cNvPr id="129080" name="直接连接符 129079"/>
          <p:cNvSpPr/>
          <p:nvPr/>
        </p:nvSpPr>
        <p:spPr>
          <a:xfrm>
            <a:off x="7821613" y="3819525"/>
            <a:ext cx="41275" cy="55563"/>
          </a:xfrm>
          <a:prstGeom prst="line">
            <a:avLst/>
          </a:prstGeom>
          <a:ln w="25400" cap="flat" cmpd="sng">
            <a:solidFill>
              <a:schemeClr val="tx1"/>
            </a:solidFill>
            <a:prstDash val="solid"/>
            <a:headEnd type="none" w="med" len="med"/>
            <a:tailEnd type="none" w="med" len="med"/>
          </a:ln>
        </p:spPr>
      </p:sp>
      <p:sp>
        <p:nvSpPr>
          <p:cNvPr id="129081" name="直接连接符 129080"/>
          <p:cNvSpPr/>
          <p:nvPr/>
        </p:nvSpPr>
        <p:spPr>
          <a:xfrm flipH="1">
            <a:off x="7350125" y="3609975"/>
            <a:ext cx="41275" cy="0"/>
          </a:xfrm>
          <a:prstGeom prst="line">
            <a:avLst/>
          </a:prstGeom>
          <a:ln w="25400" cap="flat" cmpd="sng">
            <a:solidFill>
              <a:schemeClr val="tx1"/>
            </a:solidFill>
            <a:prstDash val="solid"/>
            <a:headEnd type="none" w="med" len="med"/>
            <a:tailEnd type="none" w="med" len="med"/>
          </a:ln>
        </p:spPr>
      </p:sp>
      <p:sp>
        <p:nvSpPr>
          <p:cNvPr id="129082" name="直接连接符 129081"/>
          <p:cNvSpPr/>
          <p:nvPr/>
        </p:nvSpPr>
        <p:spPr>
          <a:xfrm>
            <a:off x="8178800" y="3595688"/>
            <a:ext cx="26988" cy="25400"/>
          </a:xfrm>
          <a:prstGeom prst="line">
            <a:avLst/>
          </a:prstGeom>
          <a:ln w="25400" cap="flat" cmpd="sng">
            <a:solidFill>
              <a:schemeClr val="tx1"/>
            </a:solidFill>
            <a:prstDash val="solid"/>
            <a:headEnd type="none" w="med" len="med"/>
            <a:tailEnd type="none" w="med" len="med"/>
          </a:ln>
        </p:spPr>
      </p:sp>
      <p:sp>
        <p:nvSpPr>
          <p:cNvPr id="129083" name="任意多边形 129082"/>
          <p:cNvSpPr/>
          <p:nvPr/>
        </p:nvSpPr>
        <p:spPr>
          <a:xfrm>
            <a:off x="7799388" y="2519363"/>
            <a:ext cx="765175" cy="622300"/>
          </a:xfrm>
          <a:custGeom>
            <a:avLst/>
            <a:gdLst/>
            <a:ahLst/>
            <a:cxnLst/>
            <a:pathLst>
              <a:path w="798" h="682">
                <a:moveTo>
                  <a:pt x="0" y="0"/>
                </a:moveTo>
                <a:lnTo>
                  <a:pt x="0" y="682"/>
                </a:lnTo>
                <a:lnTo>
                  <a:pt x="798" y="682"/>
                </a:lnTo>
              </a:path>
            </a:pathLst>
          </a:custGeom>
          <a:noFill/>
          <a:ln w="25400" cap="flat" cmpd="sng">
            <a:solidFill>
              <a:schemeClr val="hlink">
                <a:alpha val="100000"/>
              </a:schemeClr>
            </a:solidFill>
            <a:prstDash val="solid"/>
            <a:headEnd type="none" w="med" len="med"/>
            <a:tailEnd type="none" w="med" len="med"/>
          </a:ln>
        </p:spPr>
        <p:txBody>
          <a:bodyPr/>
          <a:p>
            <a:endParaRPr lang="zh-CN" altLang="en-US"/>
          </a:p>
        </p:txBody>
      </p:sp>
      <p:sp>
        <p:nvSpPr>
          <p:cNvPr id="129084" name="直接连接符 129083"/>
          <p:cNvSpPr/>
          <p:nvPr/>
        </p:nvSpPr>
        <p:spPr>
          <a:xfrm rot="-2700000" flipH="1">
            <a:off x="7124700" y="3413125"/>
            <a:ext cx="774700" cy="0"/>
          </a:xfrm>
          <a:prstGeom prst="line">
            <a:avLst/>
          </a:prstGeom>
          <a:ln w="25400" cap="flat" cmpd="sng">
            <a:solidFill>
              <a:schemeClr val="hlink"/>
            </a:solidFill>
            <a:prstDash val="solid"/>
            <a:headEnd type="none" w="med" len="med"/>
            <a:tailEnd type="none" w="med" len="med"/>
          </a:ln>
        </p:spPr>
      </p:sp>
      <p:sp>
        <p:nvSpPr>
          <p:cNvPr id="129085" name="等腰三角形 129084"/>
          <p:cNvSpPr/>
          <p:nvPr/>
        </p:nvSpPr>
        <p:spPr>
          <a:xfrm rot="-5400000" flipH="1" flipV="1">
            <a:off x="8589963" y="3067050"/>
            <a:ext cx="68262" cy="136525"/>
          </a:xfrm>
          <a:prstGeom prst="triangle">
            <a:avLst>
              <a:gd name="adj" fmla="val 50000"/>
            </a:avLst>
          </a:prstGeom>
          <a:solidFill>
            <a:schemeClr val="tx1"/>
          </a:solidFill>
          <a:ln w="25400" cap="flat" cmpd="sng">
            <a:solidFill>
              <a:schemeClr val="tx1"/>
            </a:solidFill>
            <a:prstDash val="solid"/>
            <a:miter/>
            <a:headEnd type="none" w="med" len="med"/>
            <a:tailEnd type="none" w="med" len="med"/>
          </a:ln>
        </p:spPr>
        <p:txBody>
          <a:bodyPr/>
          <a:p>
            <a:endParaRPr lang="zh-CN" altLang="en-US"/>
          </a:p>
        </p:txBody>
      </p:sp>
      <p:sp>
        <p:nvSpPr>
          <p:cNvPr id="129086" name="等腰三角形 129085"/>
          <p:cNvSpPr/>
          <p:nvPr/>
        </p:nvSpPr>
        <p:spPr>
          <a:xfrm rot="2700000" flipV="1">
            <a:off x="7204075" y="3622675"/>
            <a:ext cx="33338" cy="130175"/>
          </a:xfrm>
          <a:prstGeom prst="triangle">
            <a:avLst>
              <a:gd name="adj" fmla="val 50000"/>
            </a:avLst>
          </a:prstGeom>
          <a:solidFill>
            <a:schemeClr val="tx1"/>
          </a:solidFill>
          <a:ln w="25400" cap="flat" cmpd="sng">
            <a:solidFill>
              <a:schemeClr val="tx1"/>
            </a:solidFill>
            <a:prstDash val="solid"/>
            <a:miter/>
            <a:headEnd type="none" w="med" len="med"/>
            <a:tailEnd type="none" w="med" len="med"/>
          </a:ln>
        </p:spPr>
        <p:txBody>
          <a:bodyPr/>
          <a:p>
            <a:endParaRPr lang="zh-CN" altLang="en-US"/>
          </a:p>
        </p:txBody>
      </p:sp>
      <p:sp>
        <p:nvSpPr>
          <p:cNvPr id="129087" name="等腰三角形 129086"/>
          <p:cNvSpPr/>
          <p:nvPr/>
        </p:nvSpPr>
        <p:spPr>
          <a:xfrm flipH="1">
            <a:off x="7781925" y="2422525"/>
            <a:ext cx="33338" cy="130175"/>
          </a:xfrm>
          <a:prstGeom prst="triangle">
            <a:avLst>
              <a:gd name="adj" fmla="val 50000"/>
            </a:avLst>
          </a:prstGeom>
          <a:solidFill>
            <a:schemeClr val="tx1"/>
          </a:solidFill>
          <a:ln w="25400" cap="flat" cmpd="sng">
            <a:solidFill>
              <a:schemeClr val="tx1"/>
            </a:solidFill>
            <a:prstDash val="solid"/>
            <a:miter/>
            <a:headEnd type="none" w="med" len="med"/>
            <a:tailEnd type="none" w="med" len="med"/>
          </a:ln>
        </p:spPr>
        <p:txBody>
          <a:bodyPr/>
          <a:p>
            <a:endParaRPr lang="zh-CN" altLang="en-US"/>
          </a:p>
        </p:txBody>
      </p:sp>
      <p:sp>
        <p:nvSpPr>
          <p:cNvPr id="129088" name="矩形 129087"/>
          <p:cNvSpPr/>
          <p:nvPr/>
        </p:nvSpPr>
        <p:spPr>
          <a:xfrm>
            <a:off x="7580313" y="2058988"/>
            <a:ext cx="765175" cy="395287"/>
          </a:xfrm>
          <a:prstGeom prst="rect">
            <a:avLst/>
          </a:prstGeom>
          <a:noFill/>
          <a:ln w="25400">
            <a:noFill/>
          </a:ln>
        </p:spPr>
        <p:txBody>
          <a:bodyPr/>
          <a:p>
            <a:pPr lvl="0" algn="just" eaLnBrk="0" hangingPunct="0">
              <a:lnSpc>
                <a:spcPct val="100000"/>
              </a:lnSpc>
              <a:spcBef>
                <a:spcPct val="0"/>
              </a:spcBef>
              <a:buClrTx/>
            </a:pPr>
            <a:r>
              <a:rPr lang="en-US" altLang="zh-CN" sz="2000" b="0" i="1">
                <a:latin typeface="Times New Roman" panose="02020603050405020304" pitchFamily="18" charset="0"/>
                <a:ea typeface="宋体" panose="02010600030101010101" pitchFamily="2" charset="-122"/>
              </a:rPr>
              <a:t>Z</a:t>
            </a:r>
            <a:endParaRPr lang="en-US" altLang="zh-CN" sz="2000" b="0" i="1">
              <a:latin typeface="Times New Roman" panose="02020603050405020304" pitchFamily="18" charset="0"/>
              <a:ea typeface="宋体" panose="02010600030101010101" pitchFamily="2" charset="-122"/>
            </a:endParaRPr>
          </a:p>
        </p:txBody>
      </p:sp>
      <p:sp>
        <p:nvSpPr>
          <p:cNvPr id="129089" name="矩形 129088"/>
          <p:cNvSpPr/>
          <p:nvPr/>
        </p:nvSpPr>
        <p:spPr>
          <a:xfrm>
            <a:off x="8667750" y="2895600"/>
            <a:ext cx="384175" cy="365125"/>
          </a:xfrm>
          <a:prstGeom prst="rect">
            <a:avLst/>
          </a:prstGeom>
          <a:noFill/>
          <a:ln w="25400">
            <a:noFill/>
          </a:ln>
        </p:spPr>
        <p:txBody>
          <a:bodyPr/>
          <a:p>
            <a:pPr lvl="0" algn="just" eaLnBrk="0" hangingPunct="0">
              <a:lnSpc>
                <a:spcPct val="100000"/>
              </a:lnSpc>
              <a:spcBef>
                <a:spcPct val="0"/>
              </a:spcBef>
              <a:buClrTx/>
            </a:pPr>
            <a:r>
              <a:rPr lang="en-US" altLang="zh-CN" sz="2000" b="0" i="1">
                <a:latin typeface="Times New Roman" panose="02020603050405020304" pitchFamily="18" charset="0"/>
                <a:ea typeface="宋体" panose="02010600030101010101" pitchFamily="2" charset="-122"/>
              </a:rPr>
              <a:t>Y</a:t>
            </a:r>
            <a:endParaRPr lang="en-US" altLang="zh-CN" sz="2000" b="0" i="1">
              <a:latin typeface="Times New Roman" panose="02020603050405020304" pitchFamily="18" charset="0"/>
              <a:ea typeface="宋体" panose="02010600030101010101" pitchFamily="2" charset="-122"/>
            </a:endParaRPr>
          </a:p>
        </p:txBody>
      </p:sp>
      <p:sp>
        <p:nvSpPr>
          <p:cNvPr id="129090" name="矩形 129089"/>
          <p:cNvSpPr/>
          <p:nvPr/>
        </p:nvSpPr>
        <p:spPr>
          <a:xfrm>
            <a:off x="6921500" y="3644900"/>
            <a:ext cx="765175" cy="395288"/>
          </a:xfrm>
          <a:prstGeom prst="rect">
            <a:avLst/>
          </a:prstGeom>
          <a:noFill/>
          <a:ln w="25400">
            <a:noFill/>
          </a:ln>
        </p:spPr>
        <p:txBody>
          <a:bodyPr/>
          <a:p>
            <a:pPr lvl="0" algn="just" eaLnBrk="0" hangingPunct="0">
              <a:lnSpc>
                <a:spcPct val="100000"/>
              </a:lnSpc>
              <a:spcBef>
                <a:spcPct val="0"/>
              </a:spcBef>
              <a:buClrTx/>
            </a:pPr>
            <a:r>
              <a:rPr lang="en-US" altLang="zh-CN" sz="2000" b="0" i="1">
                <a:latin typeface="Times New Roman" panose="02020603050405020304" pitchFamily="18" charset="0"/>
                <a:ea typeface="宋体" panose="02010600030101010101" pitchFamily="2" charset="-122"/>
              </a:rPr>
              <a:t>X</a:t>
            </a:r>
            <a:endParaRPr lang="en-US" altLang="zh-CN" sz="2000" b="0" i="1">
              <a:latin typeface="Times New Roman" panose="02020603050405020304" pitchFamily="18" charset="0"/>
              <a:ea typeface="宋体" panose="02010600030101010101" pitchFamily="2" charset="-122"/>
            </a:endParaRPr>
          </a:p>
        </p:txBody>
      </p:sp>
      <p:sp>
        <p:nvSpPr>
          <p:cNvPr id="129091" name="文本框 129090"/>
          <p:cNvSpPr txBox="1"/>
          <p:nvPr/>
        </p:nvSpPr>
        <p:spPr>
          <a:xfrm>
            <a:off x="107950" y="515938"/>
            <a:ext cx="4319588" cy="5792787"/>
          </a:xfrm>
          <a:prstGeom prst="rect">
            <a:avLst/>
          </a:prstGeom>
          <a:noFill/>
          <a:ln w="9525">
            <a:noFill/>
          </a:ln>
        </p:spPr>
        <p:txBody>
          <a:bodyPr>
            <a:spAutoFit/>
          </a:bodyPr>
          <a:p>
            <a:pPr lvl="0" algn="l" eaLnBrk="0" hangingPunct="0">
              <a:lnSpc>
                <a:spcPct val="130000"/>
              </a:lnSpc>
              <a:spcBef>
                <a:spcPct val="0"/>
              </a:spcBef>
              <a:buClrTx/>
            </a:pPr>
            <a:r>
              <a:rPr lang="zh-CN" altLang="en-US" sz="3200" b="1" dirty="0">
                <a:latin typeface="宋体" panose="02010600030101010101" pitchFamily="2" charset="-122"/>
                <a:ea typeface="宋体" panose="02010600030101010101" pitchFamily="2" charset="-122"/>
              </a:rPr>
              <a:t>通常把沿电轴</a:t>
            </a:r>
            <a:r>
              <a:rPr lang="en-US" altLang="zh-CN" sz="3200" b="1" i="1">
                <a:latin typeface="Times New Roman" panose="02020603050405020304" pitchFamily="18" charset="0"/>
                <a:ea typeface="宋体" panose="02010600030101010101" pitchFamily="2" charset="-122"/>
              </a:rPr>
              <a:t>X</a:t>
            </a:r>
            <a:r>
              <a:rPr lang="zh-CN" altLang="en-US" sz="3200" b="1" i="1">
                <a:latin typeface="宋体" panose="02010600030101010101" pitchFamily="2" charset="-122"/>
                <a:ea typeface="宋体" panose="02010600030101010101" pitchFamily="2" charset="-122"/>
              </a:rPr>
              <a:t>－</a:t>
            </a:r>
            <a:r>
              <a:rPr lang="en-US" altLang="zh-CN" sz="3200" b="1" i="1">
                <a:latin typeface="Times New Roman" panose="02020603050405020304" pitchFamily="18" charset="0"/>
                <a:ea typeface="宋体" panose="02010600030101010101" pitchFamily="2" charset="-122"/>
              </a:rPr>
              <a:t>X</a:t>
            </a:r>
            <a:r>
              <a:rPr lang="zh-CN" altLang="en-US" sz="3200" b="1" dirty="0">
                <a:latin typeface="宋体" panose="02010600030101010101" pitchFamily="2" charset="-122"/>
                <a:ea typeface="宋体" panose="02010600030101010101" pitchFamily="2" charset="-122"/>
              </a:rPr>
              <a:t>方向的力作用下产生电荷的压电效应称为“</a:t>
            </a:r>
            <a:r>
              <a:rPr lang="zh-CN" altLang="en-US" sz="3200" b="1" dirty="0">
                <a:solidFill>
                  <a:schemeClr val="hlink"/>
                </a:solidFill>
                <a:latin typeface="宋体" panose="02010600030101010101" pitchFamily="2" charset="-122"/>
                <a:ea typeface="宋体" panose="02010600030101010101" pitchFamily="2" charset="-122"/>
              </a:rPr>
              <a:t>纵向压电效应</a:t>
            </a:r>
            <a:r>
              <a:rPr lang="zh-CN" altLang="en-US" sz="3200" b="1" dirty="0">
                <a:latin typeface="宋体" panose="02010600030101010101" pitchFamily="2" charset="-122"/>
                <a:ea typeface="宋体" panose="02010600030101010101" pitchFamily="2" charset="-122"/>
              </a:rPr>
              <a:t>”，而把沿机械轴</a:t>
            </a:r>
            <a:r>
              <a:rPr lang="en-US" altLang="zh-CN" sz="3200" b="1" i="1">
                <a:latin typeface="Times New Roman" panose="02020603050405020304" pitchFamily="18" charset="0"/>
                <a:ea typeface="宋体" panose="02010600030101010101" pitchFamily="2" charset="-122"/>
              </a:rPr>
              <a:t>Y</a:t>
            </a:r>
            <a:r>
              <a:rPr lang="zh-CN" altLang="en-US" sz="3200" b="1" i="1">
                <a:latin typeface="宋体" panose="02010600030101010101" pitchFamily="2" charset="-122"/>
                <a:ea typeface="宋体" panose="02010600030101010101" pitchFamily="2" charset="-122"/>
              </a:rPr>
              <a:t>－</a:t>
            </a:r>
            <a:r>
              <a:rPr lang="en-US" altLang="zh-CN" sz="3200" b="1" i="1">
                <a:latin typeface="Times New Roman" panose="02020603050405020304" pitchFamily="18" charset="0"/>
                <a:ea typeface="宋体" panose="02010600030101010101" pitchFamily="2" charset="-122"/>
              </a:rPr>
              <a:t>Y</a:t>
            </a:r>
            <a:r>
              <a:rPr lang="zh-CN" altLang="en-US" sz="3200" b="1" dirty="0">
                <a:latin typeface="宋体" panose="02010600030101010101" pitchFamily="2" charset="-122"/>
                <a:ea typeface="宋体" panose="02010600030101010101" pitchFamily="2" charset="-122"/>
              </a:rPr>
              <a:t>方向的力作用下产生电荷的压电效应称为“</a:t>
            </a:r>
            <a:r>
              <a:rPr lang="zh-CN" altLang="en-US" sz="3200" b="1" dirty="0">
                <a:solidFill>
                  <a:schemeClr val="hlink"/>
                </a:solidFill>
                <a:latin typeface="宋体" panose="02010600030101010101" pitchFamily="2" charset="-122"/>
                <a:ea typeface="宋体" panose="02010600030101010101" pitchFamily="2" charset="-122"/>
              </a:rPr>
              <a:t>横向压电效应</a:t>
            </a:r>
            <a:r>
              <a:rPr lang="zh-CN" altLang="en-US" sz="3200" b="1" dirty="0">
                <a:latin typeface="宋体" panose="02010600030101010101" pitchFamily="2" charset="-122"/>
                <a:ea typeface="宋体" panose="02010600030101010101" pitchFamily="2" charset="-122"/>
              </a:rPr>
              <a:t>”，沿光轴</a:t>
            </a:r>
            <a:r>
              <a:rPr lang="en-US" altLang="zh-CN" sz="3200" b="1" i="1">
                <a:latin typeface="Times New Roman" panose="02020603050405020304" pitchFamily="18" charset="0"/>
                <a:ea typeface="宋体" panose="02010600030101010101" pitchFamily="2" charset="-122"/>
              </a:rPr>
              <a:t>Z</a:t>
            </a:r>
            <a:r>
              <a:rPr lang="zh-CN" altLang="en-US" sz="3200" b="1" i="1">
                <a:latin typeface="宋体" panose="02010600030101010101" pitchFamily="2" charset="-122"/>
                <a:ea typeface="宋体" panose="02010600030101010101" pitchFamily="2" charset="-122"/>
              </a:rPr>
              <a:t>－</a:t>
            </a:r>
            <a:r>
              <a:rPr lang="en-US" altLang="zh-CN" sz="3200" b="1" i="1">
                <a:latin typeface="Times New Roman" panose="02020603050405020304" pitchFamily="18" charset="0"/>
                <a:ea typeface="宋体" panose="02010600030101010101" pitchFamily="2" charset="-122"/>
              </a:rPr>
              <a:t>Z</a:t>
            </a:r>
            <a:r>
              <a:rPr lang="zh-CN" altLang="en-US" sz="3200" b="1" dirty="0">
                <a:latin typeface="宋体" panose="02010600030101010101" pitchFamily="2" charset="-122"/>
                <a:ea typeface="宋体" panose="02010600030101010101" pitchFamily="2" charset="-122"/>
              </a:rPr>
              <a:t>方向受力则不产生压电效应。</a:t>
            </a:r>
            <a:endParaRPr lang="zh-CN" altLang="en-US" sz="3200" b="1" dirty="0">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一、石英晶体压电效应</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5.1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压电效应</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130052"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pic>
        <p:nvPicPr>
          <p:cNvPr id="130114" name="图片 130113" descr="C:/Users/YONG/Desktop/0423课/0508/wuhan/http:/202.114.4.28/jpkc/gccsjs/956_web_course_lab/lesson/c3/a5.gif"/>
          <p:cNvPicPr>
            <a:picLocks noChangeAspect="1"/>
          </p:cNvPicPr>
          <p:nvPr/>
        </p:nvPicPr>
        <p:blipFill>
          <a:blip r:embed="rId1" r:link="rId2"/>
          <a:stretch>
            <a:fillRect/>
          </a:stretch>
        </p:blipFill>
        <p:spPr>
          <a:xfrm>
            <a:off x="0" y="908050"/>
            <a:ext cx="9144000" cy="4459288"/>
          </a:xfrm>
          <a:prstGeom prst="rect">
            <a:avLst/>
          </a:prstGeom>
          <a:noFill/>
          <a:ln w="9525">
            <a:noFill/>
          </a:ln>
        </p:spPr>
      </p:pic>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一、石英晶体压电效应</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5.1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压电效应</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131076"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131078" name="矩形 131077"/>
          <p:cNvSpPr/>
          <p:nvPr/>
        </p:nvSpPr>
        <p:spPr>
          <a:xfrm>
            <a:off x="107950" y="592138"/>
            <a:ext cx="6697663" cy="604837"/>
          </a:xfrm>
          <a:prstGeom prst="rect">
            <a:avLst/>
          </a:prstGeom>
          <a:noFill/>
          <a:ln w="9525">
            <a:noFill/>
          </a:ln>
        </p:spPr>
        <p:txBody>
          <a:bodyPr>
            <a:spAutoFit/>
          </a:bodyPr>
          <a:p>
            <a:pPr lvl="0" algn="just" eaLnBrk="1" hangingPunct="1">
              <a:lnSpc>
                <a:spcPct val="120000"/>
              </a:lnSpc>
              <a:spcBef>
                <a:spcPct val="50000"/>
              </a:spcBef>
              <a:buClrTx/>
            </a:pPr>
            <a:r>
              <a:rPr lang="zh-CN" altLang="en-US" sz="2800" b="1" dirty="0">
                <a:solidFill>
                  <a:srgbClr val="0000CC"/>
                </a:solidFill>
                <a:effectLst>
                  <a:outerShdw blurRad="38100" dist="38100" dir="2700000">
                    <a:srgbClr val="C0C0C0"/>
                  </a:outerShdw>
                </a:effectLst>
                <a:latin typeface="Arial" panose="020B0604020202020204" pitchFamily="34" charset="0"/>
                <a:ea typeface="宋体" panose="02010600030101010101" pitchFamily="2" charset="-122"/>
              </a:rPr>
              <a:t>石英晶体产生压电效应的微观机理</a:t>
            </a:r>
            <a:endParaRPr lang="zh-CN" altLang="en-US" sz="2800" b="1" dirty="0">
              <a:solidFill>
                <a:srgbClr val="0000CC"/>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131079" name="文本框 131078"/>
          <p:cNvSpPr txBox="1"/>
          <p:nvPr/>
        </p:nvSpPr>
        <p:spPr>
          <a:xfrm>
            <a:off x="152400" y="1196975"/>
            <a:ext cx="8839200" cy="1798320"/>
          </a:xfrm>
          <a:prstGeom prst="rect">
            <a:avLst/>
          </a:prstGeom>
          <a:noFill/>
          <a:ln w="9525">
            <a:noFill/>
          </a:ln>
        </p:spPr>
        <p:txBody>
          <a:bodyPr>
            <a:spAutoFit/>
          </a:bodyPr>
          <a:p>
            <a:pPr lvl="0" algn="just" eaLnBrk="1" hangingPunct="1">
              <a:lnSpc>
                <a:spcPct val="100000"/>
              </a:lnSpc>
              <a:spcBef>
                <a:spcPct val="0"/>
              </a:spcBef>
              <a:buClrTx/>
            </a:pP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        石英晶体具有压电效应，是由其内部结构决定的。组成石英晶体的硅离子</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Si</a:t>
            </a:r>
            <a:r>
              <a:rPr lang="en-US" altLang="zh-CN" sz="2800" b="1" baseline="30000">
                <a:effectLst>
                  <a:outerShdw blurRad="38100" dist="38100" dir="2700000">
                    <a:srgbClr val="C0C0C0"/>
                  </a:outerShdw>
                </a:effectLst>
                <a:latin typeface="Times New Roman" panose="02020603050405020304" pitchFamily="18" charset="0"/>
                <a:ea typeface="宋体" panose="02010600030101010101" pitchFamily="2" charset="-122"/>
              </a:rPr>
              <a:t>4+</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和氧离子</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O</a:t>
            </a:r>
            <a:r>
              <a:rPr lang="en-US" altLang="zh-CN" sz="2800" b="1" baseline="30000">
                <a:effectLst>
                  <a:outerShdw blurRad="38100" dist="38100" dir="2700000">
                    <a:srgbClr val="C0C0C0"/>
                  </a:outerShdw>
                </a:effectLst>
                <a:latin typeface="Times New Roman" panose="02020603050405020304" pitchFamily="18" charset="0"/>
                <a:ea typeface="宋体" panose="02010600030101010101" pitchFamily="2" charset="-122"/>
              </a:rPr>
              <a:t>2-</a:t>
            </a:r>
            <a:r>
              <a:rPr lang="zh-CN" altLang="en-US" sz="2800" b="1">
                <a:effectLst>
                  <a:outerShdw blurRad="38100" dist="38100" dir="2700000">
                    <a:srgbClr val="C0C0C0"/>
                  </a:outerShdw>
                </a:effectLst>
                <a:latin typeface="Times New Roman" panose="02020603050405020304" pitchFamily="18" charset="0"/>
                <a:ea typeface="宋体" panose="02010600030101010101" pitchFamily="2" charset="-122"/>
              </a:rPr>
              <a:t>在</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Z</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平面投影，如图</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a</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将这些硅、氧离子等效为图</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b</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中正六边形排列，图中“</a:t>
            </a:r>
            <a:r>
              <a:rPr lang="zh-CN" altLang="en-US" sz="2800" b="1" dirty="0">
                <a:effectLst>
                  <a:outerShdw blurRad="38100" dist="38100" dir="2700000">
                    <a:srgbClr val="C0C0C0"/>
                  </a:outerShdw>
                </a:effectLst>
                <a:latin typeface="宋体" panose="02010600030101010101" pitchFamily="2" charset="-122"/>
                <a:ea typeface="宋体" panose="02010600030101010101" pitchFamily="2" charset="-122"/>
              </a:rPr>
              <a:t>＋</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”代表</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Si</a:t>
            </a:r>
            <a:r>
              <a:rPr lang="en-US" altLang="zh-CN" sz="2800" b="1" baseline="30000">
                <a:effectLst>
                  <a:outerShdw blurRad="38100" dist="38100" dir="2700000">
                    <a:srgbClr val="C0C0C0"/>
                  </a:outerShdw>
                </a:effectLst>
                <a:latin typeface="Times New Roman" panose="02020603050405020304" pitchFamily="18" charset="0"/>
                <a:ea typeface="宋体" panose="02010600030101010101" pitchFamily="2" charset="-122"/>
              </a:rPr>
              <a:t>4+</a:t>
            </a:r>
            <a:r>
              <a:rPr lang="zh-CN" altLang="en-US"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800" b="1">
                <a:effectLst>
                  <a:outerShdw blurRad="38100" dist="38100" dir="2700000">
                    <a:srgbClr val="C0C0C0"/>
                  </a:outerShdw>
                </a:effectLst>
                <a:latin typeface="宋体" panose="02010600030101010101" pitchFamily="2" charset="-122"/>
                <a:ea typeface="宋体" panose="02010600030101010101" pitchFamily="2" charset="-122"/>
              </a:rPr>
              <a:t>－</a:t>
            </a:r>
            <a:r>
              <a:rPr lang="zh-CN" altLang="en-US"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代表</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2O</a:t>
            </a:r>
            <a:r>
              <a:rPr lang="en-US" altLang="zh-CN" sz="2800" b="1" baseline="30000">
                <a:effectLst>
                  <a:outerShdw blurRad="38100" dist="38100" dir="2700000">
                    <a:srgbClr val="C0C0C0"/>
                  </a:outerShdw>
                </a:effectLst>
                <a:latin typeface="Times New Roman" panose="02020603050405020304" pitchFamily="18" charset="0"/>
                <a:ea typeface="宋体" panose="02010600030101010101" pitchFamily="2" charset="-122"/>
              </a:rPr>
              <a:t>2-</a:t>
            </a:r>
            <a:r>
              <a:rPr lang="zh-CN" altLang="en-US"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800" b="1">
                <a:effectLst>
                  <a:outerShdw blurRad="38100" dist="38100" dir="2700000">
                    <a:srgbClr val="C0C0C0"/>
                  </a:outerShdw>
                </a:effectLst>
                <a:latin typeface="宋体" panose="02010600030101010101" pitchFamily="2" charset="-122"/>
                <a:ea typeface="宋体" panose="02010600030101010101" pitchFamily="2" charset="-122"/>
              </a:rPr>
              <a:t>    </a:t>
            </a:r>
            <a:endParaRPr lang="zh-CN" altLang="en-US" sz="2800" b="1">
              <a:effectLst>
                <a:outerShdw blurRad="38100" dist="38100" dir="2700000">
                  <a:srgbClr val="C0C0C0"/>
                </a:outerShdw>
              </a:effectLst>
              <a:latin typeface="宋体" panose="02010600030101010101" pitchFamily="2" charset="-122"/>
              <a:ea typeface="宋体" panose="02010600030101010101" pitchFamily="2" charset="-122"/>
            </a:endParaRPr>
          </a:p>
        </p:txBody>
      </p:sp>
      <p:sp>
        <p:nvSpPr>
          <p:cNvPr id="131080" name="椭圆 131079"/>
          <p:cNvSpPr/>
          <p:nvPr/>
        </p:nvSpPr>
        <p:spPr>
          <a:xfrm>
            <a:off x="3635375" y="2597150"/>
            <a:ext cx="341313" cy="341313"/>
          </a:xfrm>
          <a:prstGeom prst="ellipse">
            <a:avLst/>
          </a:prstGeom>
          <a:noFill/>
          <a:ln w="9525" cap="flat" cmpd="sng">
            <a:solidFill>
              <a:schemeClr val="tx1"/>
            </a:solidFill>
            <a:prstDash val="solid"/>
            <a:headEnd type="none" w="med" len="med"/>
            <a:tailEnd type="none" w="med" len="med"/>
          </a:ln>
        </p:spPr>
        <p:txBody>
          <a:bodyPr/>
          <a:p>
            <a:endParaRPr lang="zh-CN" altLang="en-US"/>
          </a:p>
        </p:txBody>
      </p:sp>
      <p:sp>
        <p:nvSpPr>
          <p:cNvPr id="131081" name="椭圆 131080"/>
          <p:cNvSpPr/>
          <p:nvPr/>
        </p:nvSpPr>
        <p:spPr>
          <a:xfrm>
            <a:off x="6011863" y="2597150"/>
            <a:ext cx="341312" cy="341313"/>
          </a:xfrm>
          <a:prstGeom prst="ellipse">
            <a:avLst/>
          </a:prstGeom>
          <a:noFill/>
          <a:ln w="9525" cap="flat" cmpd="sng">
            <a:solidFill>
              <a:schemeClr val="tx1"/>
            </a:solidFill>
            <a:prstDash val="solid"/>
            <a:headEnd type="none" w="med" len="med"/>
            <a:tailEnd type="none" w="med" len="med"/>
          </a:ln>
        </p:spPr>
        <p:txBody>
          <a:bodyPr/>
          <a:p>
            <a:endParaRPr lang="zh-CN" altLang="en-US"/>
          </a:p>
        </p:txBody>
      </p:sp>
      <p:sp>
        <p:nvSpPr>
          <p:cNvPr id="131082" name="直接连接符 131081"/>
          <p:cNvSpPr/>
          <p:nvPr/>
        </p:nvSpPr>
        <p:spPr>
          <a:xfrm>
            <a:off x="2036763" y="4475163"/>
            <a:ext cx="228600" cy="549275"/>
          </a:xfrm>
          <a:prstGeom prst="line">
            <a:avLst/>
          </a:prstGeom>
          <a:ln w="25400" cap="flat" cmpd="sng">
            <a:solidFill>
              <a:schemeClr val="tx1"/>
            </a:solidFill>
            <a:prstDash val="dash"/>
            <a:headEnd type="none" w="med" len="med"/>
            <a:tailEnd type="none" w="med" len="med"/>
          </a:ln>
        </p:spPr>
      </p:sp>
      <p:sp>
        <p:nvSpPr>
          <p:cNvPr id="131083" name="直接连接符 131082"/>
          <p:cNvSpPr/>
          <p:nvPr/>
        </p:nvSpPr>
        <p:spPr>
          <a:xfrm flipV="1">
            <a:off x="2036763" y="3817938"/>
            <a:ext cx="228600" cy="476250"/>
          </a:xfrm>
          <a:prstGeom prst="line">
            <a:avLst/>
          </a:prstGeom>
          <a:ln w="25400" cap="flat" cmpd="sng">
            <a:solidFill>
              <a:schemeClr val="tx1"/>
            </a:solidFill>
            <a:prstDash val="dash"/>
            <a:headEnd type="none" w="med" len="med"/>
            <a:tailEnd type="none" w="med" len="med"/>
          </a:ln>
        </p:spPr>
      </p:sp>
      <p:sp>
        <p:nvSpPr>
          <p:cNvPr id="131084" name="直接连接符 131083"/>
          <p:cNvSpPr/>
          <p:nvPr/>
        </p:nvSpPr>
        <p:spPr>
          <a:xfrm>
            <a:off x="4692650" y="4435475"/>
            <a:ext cx="1935163" cy="0"/>
          </a:xfrm>
          <a:prstGeom prst="line">
            <a:avLst/>
          </a:prstGeom>
          <a:ln w="25400" cap="flat" cmpd="sng">
            <a:solidFill>
              <a:schemeClr val="tx1"/>
            </a:solidFill>
            <a:prstDash val="solid"/>
            <a:headEnd type="none" w="med" len="med"/>
            <a:tailEnd type="none" w="med" len="med"/>
          </a:ln>
        </p:spPr>
      </p:sp>
      <p:sp>
        <p:nvSpPr>
          <p:cNvPr id="131085" name="椭圆 131084"/>
          <p:cNvSpPr/>
          <p:nvPr/>
        </p:nvSpPr>
        <p:spPr>
          <a:xfrm>
            <a:off x="3289300" y="3446463"/>
            <a:ext cx="214313" cy="204787"/>
          </a:xfrm>
          <a:prstGeom prst="ellipse">
            <a:avLst/>
          </a:prstGeom>
          <a:solidFill>
            <a:schemeClr val="hlink"/>
          </a:solidFill>
          <a:ln w="25400" cap="flat" cmpd="sng">
            <a:solidFill>
              <a:schemeClr val="hlink"/>
            </a:solidFill>
            <a:prstDash val="solid"/>
            <a:headEnd type="none" w="med" len="med"/>
            <a:tailEnd type="none" w="med" len="med"/>
          </a:ln>
        </p:spPr>
        <p:txBody>
          <a:bodyPr/>
          <a:p>
            <a:endParaRPr lang="zh-CN" altLang="en-US"/>
          </a:p>
        </p:txBody>
      </p:sp>
      <p:sp>
        <p:nvSpPr>
          <p:cNvPr id="131086" name="椭圆 131085"/>
          <p:cNvSpPr/>
          <p:nvPr/>
        </p:nvSpPr>
        <p:spPr>
          <a:xfrm>
            <a:off x="3760788" y="4173538"/>
            <a:ext cx="214312" cy="204787"/>
          </a:xfrm>
          <a:prstGeom prst="ellipse">
            <a:avLst/>
          </a:prstGeom>
          <a:solidFill>
            <a:srgbClr val="00FF00"/>
          </a:solidFill>
          <a:ln w="25400" cap="flat" cmpd="sng">
            <a:solidFill>
              <a:srgbClr val="00FF00"/>
            </a:solidFill>
            <a:prstDash val="solid"/>
            <a:headEnd type="none" w="med" len="med"/>
            <a:tailEnd type="none" w="med" len="med"/>
          </a:ln>
        </p:spPr>
        <p:txBody>
          <a:bodyPr/>
          <a:p>
            <a:endParaRPr lang="zh-CN" altLang="en-US"/>
          </a:p>
        </p:txBody>
      </p:sp>
      <p:sp>
        <p:nvSpPr>
          <p:cNvPr id="131087" name="椭圆 131086"/>
          <p:cNvSpPr/>
          <p:nvPr/>
        </p:nvSpPr>
        <p:spPr>
          <a:xfrm>
            <a:off x="3765550" y="4487863"/>
            <a:ext cx="215900" cy="204787"/>
          </a:xfrm>
          <a:prstGeom prst="ellipse">
            <a:avLst/>
          </a:prstGeom>
          <a:solidFill>
            <a:srgbClr val="00FF00"/>
          </a:solidFill>
          <a:ln w="25400" cap="flat" cmpd="sng">
            <a:solidFill>
              <a:srgbClr val="00FF00"/>
            </a:solidFill>
            <a:prstDash val="solid"/>
            <a:headEnd type="none" w="med" len="med"/>
            <a:tailEnd type="none" w="med" len="med"/>
          </a:ln>
        </p:spPr>
        <p:txBody>
          <a:bodyPr/>
          <a:p>
            <a:endParaRPr lang="zh-CN" altLang="en-US"/>
          </a:p>
        </p:txBody>
      </p:sp>
      <p:sp>
        <p:nvSpPr>
          <p:cNvPr id="131088" name="椭圆 131087"/>
          <p:cNvSpPr/>
          <p:nvPr/>
        </p:nvSpPr>
        <p:spPr>
          <a:xfrm>
            <a:off x="3336925" y="5199063"/>
            <a:ext cx="215900" cy="203200"/>
          </a:xfrm>
          <a:prstGeom prst="ellipse">
            <a:avLst/>
          </a:prstGeom>
          <a:solidFill>
            <a:schemeClr val="hlink"/>
          </a:solidFill>
          <a:ln w="25400" cap="flat" cmpd="sng">
            <a:solidFill>
              <a:schemeClr val="hlink"/>
            </a:solidFill>
            <a:prstDash val="solid"/>
            <a:headEnd type="none" w="med" len="med"/>
            <a:tailEnd type="none" w="med" len="med"/>
          </a:ln>
        </p:spPr>
        <p:txBody>
          <a:bodyPr/>
          <a:p>
            <a:endParaRPr lang="zh-CN" altLang="en-US"/>
          </a:p>
        </p:txBody>
      </p:sp>
      <p:sp>
        <p:nvSpPr>
          <p:cNvPr id="131089" name="椭圆 131088"/>
          <p:cNvSpPr/>
          <p:nvPr/>
        </p:nvSpPr>
        <p:spPr>
          <a:xfrm>
            <a:off x="2185988" y="5008563"/>
            <a:ext cx="215900" cy="204787"/>
          </a:xfrm>
          <a:prstGeom prst="ellipse">
            <a:avLst/>
          </a:prstGeom>
          <a:solidFill>
            <a:srgbClr val="00FF00"/>
          </a:solidFill>
          <a:ln w="25400" cap="flat" cmpd="sng">
            <a:solidFill>
              <a:srgbClr val="00FF00"/>
            </a:solidFill>
            <a:prstDash val="solid"/>
            <a:headEnd type="none" w="med" len="med"/>
            <a:tailEnd type="none" w="med" len="med"/>
          </a:ln>
        </p:spPr>
        <p:txBody>
          <a:bodyPr/>
          <a:p>
            <a:endParaRPr lang="zh-CN" altLang="en-US"/>
          </a:p>
        </p:txBody>
      </p:sp>
      <p:sp>
        <p:nvSpPr>
          <p:cNvPr id="131090" name="椭圆 131089"/>
          <p:cNvSpPr/>
          <p:nvPr/>
        </p:nvSpPr>
        <p:spPr>
          <a:xfrm>
            <a:off x="2184400" y="3689350"/>
            <a:ext cx="215900" cy="204788"/>
          </a:xfrm>
          <a:prstGeom prst="ellipse">
            <a:avLst/>
          </a:prstGeom>
          <a:solidFill>
            <a:srgbClr val="00FF00"/>
          </a:solidFill>
          <a:ln w="25400" cap="flat" cmpd="sng">
            <a:solidFill>
              <a:srgbClr val="00FF00"/>
            </a:solidFill>
            <a:prstDash val="solid"/>
            <a:headEnd type="none" w="med" len="med"/>
            <a:tailEnd type="none" w="med" len="med"/>
          </a:ln>
        </p:spPr>
        <p:txBody>
          <a:bodyPr/>
          <a:p>
            <a:endParaRPr lang="zh-CN" altLang="en-US"/>
          </a:p>
        </p:txBody>
      </p:sp>
      <p:sp>
        <p:nvSpPr>
          <p:cNvPr id="131091" name="椭圆 131090"/>
          <p:cNvSpPr/>
          <p:nvPr/>
        </p:nvSpPr>
        <p:spPr>
          <a:xfrm>
            <a:off x="2379663" y="3430588"/>
            <a:ext cx="215900" cy="203200"/>
          </a:xfrm>
          <a:prstGeom prst="ellipse">
            <a:avLst/>
          </a:prstGeom>
          <a:solidFill>
            <a:srgbClr val="00FF00"/>
          </a:solidFill>
          <a:ln w="25400" cap="flat" cmpd="sng">
            <a:solidFill>
              <a:srgbClr val="00FF00"/>
            </a:solidFill>
            <a:prstDash val="solid"/>
            <a:headEnd type="none" w="med" len="med"/>
            <a:tailEnd type="none" w="med" len="med"/>
          </a:ln>
        </p:spPr>
        <p:txBody>
          <a:bodyPr/>
          <a:p>
            <a:endParaRPr lang="zh-CN" altLang="en-US"/>
          </a:p>
        </p:txBody>
      </p:sp>
      <p:sp>
        <p:nvSpPr>
          <p:cNvPr id="131092" name="椭圆 131091"/>
          <p:cNvSpPr/>
          <p:nvPr/>
        </p:nvSpPr>
        <p:spPr>
          <a:xfrm>
            <a:off x="1908175" y="4294188"/>
            <a:ext cx="215900" cy="204787"/>
          </a:xfrm>
          <a:prstGeom prst="ellipse">
            <a:avLst/>
          </a:prstGeom>
          <a:solidFill>
            <a:schemeClr val="hlink"/>
          </a:solidFill>
          <a:ln w="25400" cap="flat" cmpd="sng">
            <a:solidFill>
              <a:schemeClr val="hlink"/>
            </a:solidFill>
            <a:prstDash val="solid"/>
            <a:headEnd type="none" w="med" len="med"/>
            <a:tailEnd type="none" w="med" len="med"/>
          </a:ln>
        </p:spPr>
        <p:txBody>
          <a:bodyPr/>
          <a:p>
            <a:endParaRPr lang="zh-CN" altLang="en-US"/>
          </a:p>
        </p:txBody>
      </p:sp>
      <p:sp>
        <p:nvSpPr>
          <p:cNvPr id="131093" name="椭圆 131092"/>
          <p:cNvSpPr/>
          <p:nvPr/>
        </p:nvSpPr>
        <p:spPr>
          <a:xfrm>
            <a:off x="2482850" y="5207000"/>
            <a:ext cx="214313" cy="204788"/>
          </a:xfrm>
          <a:prstGeom prst="ellipse">
            <a:avLst/>
          </a:prstGeom>
          <a:solidFill>
            <a:srgbClr val="00FF00"/>
          </a:solidFill>
          <a:ln w="25400" cap="flat" cmpd="sng">
            <a:solidFill>
              <a:srgbClr val="00FF00"/>
            </a:solidFill>
            <a:prstDash val="solid"/>
            <a:headEnd type="none" w="med" len="med"/>
            <a:tailEnd type="none" w="med" len="med"/>
          </a:ln>
        </p:spPr>
        <p:txBody>
          <a:bodyPr/>
          <a:p>
            <a:endParaRPr lang="zh-CN" altLang="en-US"/>
          </a:p>
        </p:txBody>
      </p:sp>
      <p:sp>
        <p:nvSpPr>
          <p:cNvPr id="131094" name="直接连接符 131093"/>
          <p:cNvSpPr/>
          <p:nvPr/>
        </p:nvSpPr>
        <p:spPr>
          <a:xfrm>
            <a:off x="3503613" y="3670300"/>
            <a:ext cx="295275" cy="471488"/>
          </a:xfrm>
          <a:prstGeom prst="line">
            <a:avLst/>
          </a:prstGeom>
          <a:ln w="25400" cap="flat" cmpd="sng">
            <a:solidFill>
              <a:schemeClr val="tx1"/>
            </a:solidFill>
            <a:prstDash val="dash"/>
            <a:headEnd type="none" w="med" len="med"/>
            <a:tailEnd type="none" w="med" len="med"/>
          </a:ln>
        </p:spPr>
      </p:sp>
      <p:sp>
        <p:nvSpPr>
          <p:cNvPr id="131095" name="直接连接符 131094"/>
          <p:cNvSpPr/>
          <p:nvPr/>
        </p:nvSpPr>
        <p:spPr>
          <a:xfrm>
            <a:off x="2649538" y="3540125"/>
            <a:ext cx="582612" cy="0"/>
          </a:xfrm>
          <a:prstGeom prst="line">
            <a:avLst/>
          </a:prstGeom>
          <a:ln w="25400" cap="flat" cmpd="sng">
            <a:solidFill>
              <a:schemeClr val="tx1"/>
            </a:solidFill>
            <a:prstDash val="dash"/>
            <a:headEnd type="none" w="med" len="med"/>
            <a:tailEnd type="none" w="med" len="med"/>
          </a:ln>
        </p:spPr>
      </p:sp>
      <p:sp>
        <p:nvSpPr>
          <p:cNvPr id="131096" name="直接连接符 131095"/>
          <p:cNvSpPr/>
          <p:nvPr/>
        </p:nvSpPr>
        <p:spPr>
          <a:xfrm>
            <a:off x="2709863" y="5297488"/>
            <a:ext cx="581025" cy="0"/>
          </a:xfrm>
          <a:prstGeom prst="line">
            <a:avLst/>
          </a:prstGeom>
          <a:ln w="25400" cap="flat" cmpd="sng">
            <a:solidFill>
              <a:schemeClr val="tx1"/>
            </a:solidFill>
            <a:prstDash val="dash"/>
            <a:headEnd type="none" w="med" len="med"/>
            <a:tailEnd type="none" w="med" len="med"/>
          </a:ln>
        </p:spPr>
      </p:sp>
      <p:sp>
        <p:nvSpPr>
          <p:cNvPr id="131097" name="直接连接符 131096"/>
          <p:cNvSpPr/>
          <p:nvPr/>
        </p:nvSpPr>
        <p:spPr>
          <a:xfrm flipH="1">
            <a:off x="2593975" y="3703638"/>
            <a:ext cx="762000" cy="1295400"/>
          </a:xfrm>
          <a:prstGeom prst="line">
            <a:avLst/>
          </a:prstGeom>
          <a:ln w="25400" cap="flat" cmpd="sng">
            <a:solidFill>
              <a:schemeClr val="tx1"/>
            </a:solidFill>
            <a:prstDash val="solid"/>
            <a:headEnd type="none" w="med" len="med"/>
            <a:tailEnd type="none" w="med" len="med"/>
          </a:ln>
        </p:spPr>
      </p:sp>
      <p:sp>
        <p:nvSpPr>
          <p:cNvPr id="131098" name="直接连接符 131097"/>
          <p:cNvSpPr/>
          <p:nvPr/>
        </p:nvSpPr>
        <p:spPr>
          <a:xfrm>
            <a:off x="2517775" y="3779838"/>
            <a:ext cx="838200" cy="1295400"/>
          </a:xfrm>
          <a:prstGeom prst="line">
            <a:avLst/>
          </a:prstGeom>
          <a:ln w="25400" cap="flat" cmpd="sng">
            <a:solidFill>
              <a:schemeClr val="tx1"/>
            </a:solidFill>
            <a:prstDash val="solid"/>
            <a:headEnd type="none" w="med" len="med"/>
            <a:tailEnd type="none" w="med" len="med"/>
          </a:ln>
        </p:spPr>
      </p:sp>
      <p:sp>
        <p:nvSpPr>
          <p:cNvPr id="131099" name="直接连接符 131098"/>
          <p:cNvSpPr/>
          <p:nvPr/>
        </p:nvSpPr>
        <p:spPr>
          <a:xfrm>
            <a:off x="2944813" y="3265488"/>
            <a:ext cx="0" cy="1169987"/>
          </a:xfrm>
          <a:prstGeom prst="line">
            <a:avLst/>
          </a:prstGeom>
          <a:ln w="25400" cap="flat" cmpd="sng">
            <a:solidFill>
              <a:schemeClr val="tx1"/>
            </a:solidFill>
            <a:prstDash val="solid"/>
            <a:headEnd type="none" w="med" len="med"/>
            <a:tailEnd type="none" w="med" len="med"/>
          </a:ln>
        </p:spPr>
      </p:sp>
      <p:sp>
        <p:nvSpPr>
          <p:cNvPr id="131100" name="直接连接符 131099"/>
          <p:cNvSpPr/>
          <p:nvPr/>
        </p:nvSpPr>
        <p:spPr>
          <a:xfrm>
            <a:off x="2203450" y="4435475"/>
            <a:ext cx="1790700" cy="0"/>
          </a:xfrm>
          <a:prstGeom prst="line">
            <a:avLst/>
          </a:prstGeom>
          <a:ln w="25400" cap="flat" cmpd="sng">
            <a:solidFill>
              <a:schemeClr val="tx1"/>
            </a:solidFill>
            <a:prstDash val="solid"/>
            <a:headEnd type="none" w="med" len="med"/>
            <a:tailEnd type="none" w="med" len="med"/>
          </a:ln>
        </p:spPr>
      </p:sp>
      <p:sp>
        <p:nvSpPr>
          <p:cNvPr id="131101" name="椭圆 131100"/>
          <p:cNvSpPr/>
          <p:nvPr/>
        </p:nvSpPr>
        <p:spPr>
          <a:xfrm>
            <a:off x="4919663" y="5137150"/>
            <a:ext cx="215900" cy="203200"/>
          </a:xfrm>
          <a:prstGeom prst="ellipse">
            <a:avLst/>
          </a:prstGeom>
          <a:solidFill>
            <a:srgbClr val="00FF00"/>
          </a:solidFill>
          <a:ln w="25400" cap="flat" cmpd="sng">
            <a:solidFill>
              <a:srgbClr val="00FF00"/>
            </a:solidFill>
            <a:prstDash val="solid"/>
            <a:headEnd type="none" w="med" len="med"/>
            <a:tailEnd type="none" w="med" len="med"/>
          </a:ln>
        </p:spPr>
        <p:txBody>
          <a:bodyPr/>
          <a:p>
            <a:endParaRPr lang="zh-CN" altLang="en-US"/>
          </a:p>
        </p:txBody>
      </p:sp>
      <p:sp>
        <p:nvSpPr>
          <p:cNvPr id="131102" name="椭圆 131101"/>
          <p:cNvSpPr/>
          <p:nvPr/>
        </p:nvSpPr>
        <p:spPr>
          <a:xfrm>
            <a:off x="5815013" y="5143500"/>
            <a:ext cx="215900" cy="204788"/>
          </a:xfrm>
          <a:prstGeom prst="ellipse">
            <a:avLst/>
          </a:prstGeom>
          <a:solidFill>
            <a:schemeClr val="hlink"/>
          </a:solidFill>
          <a:ln w="25400" cap="flat" cmpd="sng">
            <a:solidFill>
              <a:schemeClr val="hlink"/>
            </a:solidFill>
            <a:prstDash val="solid"/>
            <a:headEnd type="none" w="med" len="med"/>
            <a:tailEnd type="none" w="med" len="med"/>
          </a:ln>
        </p:spPr>
        <p:txBody>
          <a:bodyPr/>
          <a:p>
            <a:endParaRPr lang="zh-CN" altLang="en-US"/>
          </a:p>
        </p:txBody>
      </p:sp>
      <p:sp>
        <p:nvSpPr>
          <p:cNvPr id="131103" name="椭圆 131102"/>
          <p:cNvSpPr/>
          <p:nvPr/>
        </p:nvSpPr>
        <p:spPr>
          <a:xfrm>
            <a:off x="6261100" y="4337050"/>
            <a:ext cx="215900" cy="204788"/>
          </a:xfrm>
          <a:prstGeom prst="ellipse">
            <a:avLst/>
          </a:prstGeom>
          <a:solidFill>
            <a:srgbClr val="00FF00"/>
          </a:solidFill>
          <a:ln w="25400" cap="flat" cmpd="sng">
            <a:solidFill>
              <a:srgbClr val="00FF00"/>
            </a:solidFill>
            <a:prstDash val="solid"/>
            <a:headEnd type="none" w="med" len="med"/>
            <a:tailEnd type="none" w="med" len="med"/>
          </a:ln>
        </p:spPr>
        <p:txBody>
          <a:bodyPr/>
          <a:p>
            <a:endParaRPr lang="zh-CN" altLang="en-US"/>
          </a:p>
        </p:txBody>
      </p:sp>
      <p:sp>
        <p:nvSpPr>
          <p:cNvPr id="131104" name="椭圆 131103"/>
          <p:cNvSpPr/>
          <p:nvPr/>
        </p:nvSpPr>
        <p:spPr>
          <a:xfrm>
            <a:off x="5799138" y="3484563"/>
            <a:ext cx="214312" cy="204787"/>
          </a:xfrm>
          <a:prstGeom prst="ellipse">
            <a:avLst/>
          </a:prstGeom>
          <a:solidFill>
            <a:schemeClr val="hlink"/>
          </a:solidFill>
          <a:ln w="25400" cap="flat" cmpd="sng">
            <a:solidFill>
              <a:srgbClr val="000000"/>
            </a:solidFill>
            <a:prstDash val="solid"/>
            <a:headEnd type="none" w="med" len="med"/>
            <a:tailEnd type="none" w="med" len="med"/>
          </a:ln>
        </p:spPr>
        <p:txBody>
          <a:bodyPr/>
          <a:p>
            <a:endParaRPr lang="zh-CN" altLang="en-US"/>
          </a:p>
        </p:txBody>
      </p:sp>
      <p:sp>
        <p:nvSpPr>
          <p:cNvPr id="131105" name="椭圆 131104"/>
          <p:cNvSpPr/>
          <p:nvPr/>
        </p:nvSpPr>
        <p:spPr>
          <a:xfrm>
            <a:off x="4897438" y="3517900"/>
            <a:ext cx="215900" cy="204788"/>
          </a:xfrm>
          <a:prstGeom prst="ellipse">
            <a:avLst/>
          </a:prstGeom>
          <a:solidFill>
            <a:srgbClr val="00FF00"/>
          </a:solidFill>
          <a:ln w="25400" cap="flat" cmpd="sng">
            <a:solidFill>
              <a:srgbClr val="000000"/>
            </a:solidFill>
            <a:prstDash val="solid"/>
            <a:headEnd type="none" w="med" len="med"/>
            <a:tailEnd type="none" w="med" len="med"/>
          </a:ln>
        </p:spPr>
        <p:txBody>
          <a:bodyPr/>
          <a:p>
            <a:endParaRPr lang="zh-CN" altLang="en-US"/>
          </a:p>
        </p:txBody>
      </p:sp>
      <p:sp>
        <p:nvSpPr>
          <p:cNvPr id="131106" name="椭圆 131105"/>
          <p:cNvSpPr/>
          <p:nvPr/>
        </p:nvSpPr>
        <p:spPr>
          <a:xfrm>
            <a:off x="4429125" y="4330700"/>
            <a:ext cx="214313" cy="203200"/>
          </a:xfrm>
          <a:prstGeom prst="ellipse">
            <a:avLst/>
          </a:prstGeom>
          <a:solidFill>
            <a:schemeClr val="hlink"/>
          </a:solidFill>
          <a:ln w="25400" cap="flat" cmpd="sng">
            <a:solidFill>
              <a:srgbClr val="000000"/>
            </a:solidFill>
            <a:prstDash val="solid"/>
            <a:headEnd type="none" w="med" len="med"/>
            <a:tailEnd type="none" w="med" len="med"/>
          </a:ln>
        </p:spPr>
        <p:txBody>
          <a:bodyPr/>
          <a:p>
            <a:endParaRPr lang="zh-CN" altLang="en-US"/>
          </a:p>
        </p:txBody>
      </p:sp>
      <p:sp>
        <p:nvSpPr>
          <p:cNvPr id="131107" name="直接连接符 131106"/>
          <p:cNvSpPr/>
          <p:nvPr/>
        </p:nvSpPr>
        <p:spPr>
          <a:xfrm flipV="1">
            <a:off x="3522663" y="4718050"/>
            <a:ext cx="295275" cy="463550"/>
          </a:xfrm>
          <a:prstGeom prst="line">
            <a:avLst/>
          </a:prstGeom>
          <a:ln w="25400" cap="flat" cmpd="sng">
            <a:solidFill>
              <a:schemeClr val="tx1"/>
            </a:solidFill>
            <a:prstDash val="dash"/>
            <a:headEnd type="none" w="med" len="med"/>
            <a:tailEnd type="none" w="med" len="med"/>
          </a:ln>
        </p:spPr>
      </p:sp>
      <p:sp>
        <p:nvSpPr>
          <p:cNvPr id="131108" name="直接连接符 131107"/>
          <p:cNvSpPr/>
          <p:nvPr/>
        </p:nvSpPr>
        <p:spPr>
          <a:xfrm flipV="1">
            <a:off x="5992813" y="4579938"/>
            <a:ext cx="355600" cy="606425"/>
          </a:xfrm>
          <a:prstGeom prst="line">
            <a:avLst/>
          </a:prstGeom>
          <a:ln w="25400" cap="flat" cmpd="sng">
            <a:solidFill>
              <a:schemeClr val="tx1"/>
            </a:solidFill>
            <a:prstDash val="solid"/>
            <a:headEnd type="none" w="med" len="med"/>
            <a:tailEnd type="none" w="med" len="med"/>
          </a:ln>
        </p:spPr>
      </p:sp>
      <p:sp>
        <p:nvSpPr>
          <p:cNvPr id="131109" name="直接连接符 131108"/>
          <p:cNvSpPr/>
          <p:nvPr/>
        </p:nvSpPr>
        <p:spPr>
          <a:xfrm>
            <a:off x="5135563" y="5251450"/>
            <a:ext cx="658812" cy="0"/>
          </a:xfrm>
          <a:prstGeom prst="line">
            <a:avLst/>
          </a:prstGeom>
          <a:ln w="25400" cap="flat" cmpd="sng">
            <a:solidFill>
              <a:schemeClr val="tx1"/>
            </a:solidFill>
            <a:prstDash val="solid"/>
            <a:headEnd type="none" w="med" len="med"/>
            <a:tailEnd type="none" w="med" len="med"/>
          </a:ln>
        </p:spPr>
      </p:sp>
      <p:sp>
        <p:nvSpPr>
          <p:cNvPr id="131110" name="直接连接符 131109"/>
          <p:cNvSpPr/>
          <p:nvPr/>
        </p:nvSpPr>
        <p:spPr>
          <a:xfrm>
            <a:off x="4600575" y="4579938"/>
            <a:ext cx="333375" cy="541337"/>
          </a:xfrm>
          <a:prstGeom prst="line">
            <a:avLst/>
          </a:prstGeom>
          <a:ln w="25400" cap="flat" cmpd="sng">
            <a:solidFill>
              <a:schemeClr val="tx1"/>
            </a:solidFill>
            <a:prstDash val="solid"/>
            <a:headEnd type="none" w="med" len="med"/>
            <a:tailEnd type="none" w="med" len="med"/>
          </a:ln>
        </p:spPr>
      </p:sp>
      <p:sp>
        <p:nvSpPr>
          <p:cNvPr id="131111" name="直接连接符 131110"/>
          <p:cNvSpPr/>
          <p:nvPr/>
        </p:nvSpPr>
        <p:spPr>
          <a:xfrm flipH="1">
            <a:off x="4600575" y="3756025"/>
            <a:ext cx="296863" cy="538163"/>
          </a:xfrm>
          <a:prstGeom prst="line">
            <a:avLst/>
          </a:prstGeom>
          <a:ln w="25400" cap="flat" cmpd="sng">
            <a:solidFill>
              <a:schemeClr val="tx1"/>
            </a:solidFill>
            <a:prstDash val="solid"/>
            <a:headEnd type="none" w="med" len="med"/>
            <a:tailEnd type="none" w="med" len="med"/>
          </a:ln>
        </p:spPr>
      </p:sp>
      <p:sp>
        <p:nvSpPr>
          <p:cNvPr id="131112" name="直接连接符 131111"/>
          <p:cNvSpPr/>
          <p:nvPr/>
        </p:nvSpPr>
        <p:spPr>
          <a:xfrm>
            <a:off x="5135563" y="3613150"/>
            <a:ext cx="625475" cy="0"/>
          </a:xfrm>
          <a:prstGeom prst="line">
            <a:avLst/>
          </a:prstGeom>
          <a:ln w="25400" cap="flat" cmpd="sng">
            <a:solidFill>
              <a:schemeClr val="tx1"/>
            </a:solidFill>
            <a:prstDash val="solid"/>
            <a:headEnd type="none" w="med" len="med"/>
            <a:tailEnd type="none" w="med" len="med"/>
          </a:ln>
        </p:spPr>
      </p:sp>
      <p:sp>
        <p:nvSpPr>
          <p:cNvPr id="131113" name="直接连接符 131112"/>
          <p:cNvSpPr/>
          <p:nvPr/>
        </p:nvSpPr>
        <p:spPr>
          <a:xfrm>
            <a:off x="5992813" y="3756025"/>
            <a:ext cx="341312" cy="538163"/>
          </a:xfrm>
          <a:prstGeom prst="line">
            <a:avLst/>
          </a:prstGeom>
          <a:ln w="25400" cap="flat" cmpd="sng">
            <a:solidFill>
              <a:schemeClr val="tx1"/>
            </a:solidFill>
            <a:prstDash val="solid"/>
            <a:headEnd type="none" w="med" len="med"/>
            <a:tailEnd type="none" w="med" len="med"/>
          </a:ln>
        </p:spPr>
      </p:sp>
      <p:sp>
        <p:nvSpPr>
          <p:cNvPr id="131114" name="直接连接符 131113"/>
          <p:cNvSpPr/>
          <p:nvPr/>
        </p:nvSpPr>
        <p:spPr>
          <a:xfrm flipH="1">
            <a:off x="5075238" y="3757613"/>
            <a:ext cx="771525" cy="1363662"/>
          </a:xfrm>
          <a:prstGeom prst="line">
            <a:avLst/>
          </a:prstGeom>
          <a:ln w="25400" cap="flat" cmpd="sng">
            <a:solidFill>
              <a:schemeClr val="tx1"/>
            </a:solidFill>
            <a:prstDash val="solid"/>
            <a:headEnd type="none" w="med" len="med"/>
            <a:tailEnd type="none" w="med" len="med"/>
          </a:ln>
        </p:spPr>
      </p:sp>
      <p:sp>
        <p:nvSpPr>
          <p:cNvPr id="131115" name="直接连接符 131114"/>
          <p:cNvSpPr/>
          <p:nvPr/>
        </p:nvSpPr>
        <p:spPr>
          <a:xfrm>
            <a:off x="5057775" y="3757613"/>
            <a:ext cx="788988" cy="1379537"/>
          </a:xfrm>
          <a:prstGeom prst="line">
            <a:avLst/>
          </a:prstGeom>
          <a:ln w="25400" cap="flat" cmpd="sng">
            <a:solidFill>
              <a:schemeClr val="tx1"/>
            </a:solidFill>
            <a:prstDash val="solid"/>
            <a:headEnd type="none" w="med" len="med"/>
            <a:tailEnd type="none" w="med" len="med"/>
          </a:ln>
        </p:spPr>
      </p:sp>
      <p:sp>
        <p:nvSpPr>
          <p:cNvPr id="131116" name="直接连接符 131115"/>
          <p:cNvSpPr/>
          <p:nvPr/>
        </p:nvSpPr>
        <p:spPr>
          <a:xfrm>
            <a:off x="5456238" y="3265488"/>
            <a:ext cx="0" cy="1169987"/>
          </a:xfrm>
          <a:prstGeom prst="line">
            <a:avLst/>
          </a:prstGeom>
          <a:ln w="25400" cap="flat" cmpd="sng">
            <a:solidFill>
              <a:schemeClr val="tx1"/>
            </a:solidFill>
            <a:prstDash val="solid"/>
            <a:headEnd type="none" w="med" len="med"/>
            <a:tailEnd type="none" w="med" len="med"/>
          </a:ln>
        </p:spPr>
      </p:sp>
      <p:sp>
        <p:nvSpPr>
          <p:cNvPr id="131117" name="矩形 131116"/>
          <p:cNvSpPr/>
          <p:nvPr/>
        </p:nvSpPr>
        <p:spPr>
          <a:xfrm>
            <a:off x="5275263" y="5380038"/>
            <a:ext cx="468312" cy="350837"/>
          </a:xfrm>
          <a:prstGeom prst="rect">
            <a:avLst/>
          </a:prstGeom>
          <a:noFill/>
          <a:ln w="25400">
            <a:noFill/>
          </a:ln>
        </p:spPr>
        <p:txBody>
          <a:bodyPr lIns="0" tIns="0" rIns="0" bIns="0"/>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a:t>
            </a:r>
            <a:r>
              <a:rPr lang="en-US" altLang="zh-CN" sz="2000" b="0" i="1">
                <a:latin typeface="Times New Roman" panose="02020603050405020304" pitchFamily="18" charset="0"/>
                <a:ea typeface="宋体" panose="02010600030101010101" pitchFamily="2" charset="-122"/>
              </a:rPr>
              <a:t>b</a:t>
            </a:r>
            <a:r>
              <a:rPr lang="en-US" altLang="zh-CN" sz="2000" b="0">
                <a:latin typeface="Times New Roman" panose="02020603050405020304" pitchFamily="18" charset="0"/>
                <a:ea typeface="宋体" panose="02010600030101010101" pitchFamily="2" charset="-122"/>
              </a:rPr>
              <a:t>)</a:t>
            </a:r>
            <a:endParaRPr lang="en-US" altLang="zh-CN" sz="2000" b="0">
              <a:latin typeface="Times New Roman" panose="02020603050405020304" pitchFamily="18" charset="0"/>
              <a:ea typeface="宋体" panose="02010600030101010101" pitchFamily="2" charset="-122"/>
            </a:endParaRPr>
          </a:p>
        </p:txBody>
      </p:sp>
      <p:sp>
        <p:nvSpPr>
          <p:cNvPr id="131118" name="矩形 131117"/>
          <p:cNvSpPr/>
          <p:nvPr/>
        </p:nvSpPr>
        <p:spPr>
          <a:xfrm>
            <a:off x="2811463" y="5380038"/>
            <a:ext cx="468312" cy="350837"/>
          </a:xfrm>
          <a:prstGeom prst="rect">
            <a:avLst/>
          </a:prstGeom>
          <a:noFill/>
          <a:ln w="25400">
            <a:noFill/>
          </a:ln>
        </p:spPr>
        <p:txBody>
          <a:bodyPr lIns="0" tIns="0" rIns="0" bIns="0"/>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a:t>
            </a:r>
            <a:r>
              <a:rPr lang="en-US" altLang="zh-CN" sz="2000" b="0" i="1">
                <a:latin typeface="Times New Roman" panose="02020603050405020304" pitchFamily="18" charset="0"/>
                <a:ea typeface="宋体" panose="02010600030101010101" pitchFamily="2" charset="-122"/>
              </a:rPr>
              <a:t>a</a:t>
            </a:r>
            <a:r>
              <a:rPr lang="en-US" altLang="zh-CN" sz="2000" b="0">
                <a:latin typeface="Times New Roman" panose="02020603050405020304" pitchFamily="18" charset="0"/>
                <a:ea typeface="宋体" panose="02010600030101010101" pitchFamily="2" charset="-122"/>
              </a:rPr>
              <a:t>)</a:t>
            </a:r>
            <a:endParaRPr lang="en-US" altLang="zh-CN" sz="2000" b="0">
              <a:latin typeface="Times New Roman" panose="02020603050405020304" pitchFamily="18" charset="0"/>
              <a:ea typeface="宋体" panose="02010600030101010101" pitchFamily="2" charset="-122"/>
            </a:endParaRPr>
          </a:p>
        </p:txBody>
      </p:sp>
      <p:sp>
        <p:nvSpPr>
          <p:cNvPr id="131119" name="矩形 131118"/>
          <p:cNvSpPr/>
          <p:nvPr/>
        </p:nvSpPr>
        <p:spPr>
          <a:xfrm>
            <a:off x="5834063" y="5086350"/>
            <a:ext cx="169862" cy="266700"/>
          </a:xfrm>
          <a:prstGeom prst="rect">
            <a:avLst/>
          </a:prstGeom>
          <a:noFill/>
          <a:ln w="25400">
            <a:noFill/>
          </a:ln>
        </p:spPr>
        <p:txBody>
          <a:bodyPr lIns="0" tIns="0" rIns="0" bIns="0"/>
          <a:p>
            <a:pPr lvl="0" algn="just" eaLnBrk="0" hangingPunct="0">
              <a:lnSpc>
                <a:spcPct val="100000"/>
              </a:lnSpc>
              <a:spcBef>
                <a:spcPct val="0"/>
              </a:spcBef>
              <a:buClrTx/>
            </a:pPr>
            <a:r>
              <a:rPr lang="en-US" altLang="zh-CN" sz="2000" b="0" i="1">
                <a:latin typeface="Times New Roman" panose="02020603050405020304" pitchFamily="18" charset="0"/>
                <a:ea typeface="宋体" panose="02010600030101010101" pitchFamily="2" charset="-122"/>
              </a:rPr>
              <a:t>+</a:t>
            </a:r>
            <a:endParaRPr lang="en-US" altLang="zh-CN" sz="2000" b="0" i="1">
              <a:latin typeface="Times New Roman" panose="02020603050405020304" pitchFamily="18" charset="0"/>
              <a:ea typeface="宋体" panose="02010600030101010101" pitchFamily="2" charset="-122"/>
            </a:endParaRPr>
          </a:p>
        </p:txBody>
      </p:sp>
      <p:sp>
        <p:nvSpPr>
          <p:cNvPr id="131120" name="矩形 131119"/>
          <p:cNvSpPr/>
          <p:nvPr/>
        </p:nvSpPr>
        <p:spPr>
          <a:xfrm>
            <a:off x="4464050" y="4279900"/>
            <a:ext cx="169863" cy="266700"/>
          </a:xfrm>
          <a:prstGeom prst="rect">
            <a:avLst/>
          </a:prstGeom>
          <a:noFill/>
          <a:ln w="25400">
            <a:noFill/>
          </a:ln>
        </p:spPr>
        <p:txBody>
          <a:bodyPr lIns="0" tIns="0" rIns="0" bIns="0"/>
          <a:p>
            <a:pPr lvl="0" algn="just" eaLnBrk="0" hangingPunct="0">
              <a:lnSpc>
                <a:spcPct val="100000"/>
              </a:lnSpc>
              <a:spcBef>
                <a:spcPct val="0"/>
              </a:spcBef>
              <a:buClrTx/>
            </a:pPr>
            <a:r>
              <a:rPr lang="en-US" altLang="zh-CN" sz="2000" b="0" i="1">
                <a:latin typeface="Times New Roman" panose="02020603050405020304" pitchFamily="18" charset="0"/>
                <a:ea typeface="宋体" panose="02010600030101010101" pitchFamily="2" charset="-122"/>
              </a:rPr>
              <a:t>+</a:t>
            </a:r>
            <a:endParaRPr lang="en-US" altLang="zh-CN" sz="2000" b="0" i="1">
              <a:latin typeface="Times New Roman" panose="02020603050405020304" pitchFamily="18" charset="0"/>
              <a:ea typeface="宋体" panose="02010600030101010101" pitchFamily="2" charset="-122"/>
            </a:endParaRPr>
          </a:p>
        </p:txBody>
      </p:sp>
      <p:sp>
        <p:nvSpPr>
          <p:cNvPr id="131121" name="矩形 131120"/>
          <p:cNvSpPr/>
          <p:nvPr/>
        </p:nvSpPr>
        <p:spPr>
          <a:xfrm>
            <a:off x="4927600" y="3460750"/>
            <a:ext cx="169863" cy="266700"/>
          </a:xfrm>
          <a:prstGeom prst="rect">
            <a:avLst/>
          </a:prstGeom>
          <a:noFill/>
          <a:ln w="25400">
            <a:noFill/>
          </a:ln>
        </p:spPr>
        <p:txBody>
          <a:bodyPr lIns="0" tIns="0" rIns="0" bIns="0"/>
          <a:p>
            <a:pPr lvl="0" algn="ctr" eaLnBrk="0" hangingPunct="0">
              <a:lnSpc>
                <a:spcPct val="100000"/>
              </a:lnSpc>
              <a:spcBef>
                <a:spcPct val="0"/>
              </a:spcBef>
              <a:buClrTx/>
            </a:pPr>
            <a:r>
              <a:rPr lang="en-US" altLang="zh-CN" sz="2000" b="0">
                <a:latin typeface="宋体" panose="02010600030101010101" pitchFamily="2" charset="-122"/>
                <a:ea typeface="宋体" panose="02010600030101010101" pitchFamily="2" charset="-122"/>
              </a:rPr>
              <a:t>-</a:t>
            </a:r>
            <a:endParaRPr lang="en-US" altLang="zh-CN" sz="2000" b="0">
              <a:latin typeface="宋体" panose="02010600030101010101" pitchFamily="2" charset="-122"/>
              <a:ea typeface="宋体" panose="02010600030101010101" pitchFamily="2" charset="-122"/>
            </a:endParaRPr>
          </a:p>
        </p:txBody>
      </p:sp>
      <p:sp>
        <p:nvSpPr>
          <p:cNvPr id="131122" name="矩形 131121"/>
          <p:cNvSpPr/>
          <p:nvPr/>
        </p:nvSpPr>
        <p:spPr>
          <a:xfrm>
            <a:off x="4943475" y="5080000"/>
            <a:ext cx="169863" cy="266700"/>
          </a:xfrm>
          <a:prstGeom prst="rect">
            <a:avLst/>
          </a:prstGeom>
          <a:noFill/>
          <a:ln w="25400">
            <a:noFill/>
          </a:ln>
        </p:spPr>
        <p:txBody>
          <a:bodyPr lIns="0" tIns="0" rIns="0" bIns="0"/>
          <a:p>
            <a:pPr lvl="0" algn="just" eaLnBrk="0" hangingPunct="0">
              <a:lnSpc>
                <a:spcPct val="100000"/>
              </a:lnSpc>
              <a:spcBef>
                <a:spcPct val="0"/>
              </a:spcBef>
              <a:buClrTx/>
            </a:pPr>
            <a:r>
              <a:rPr lang="en-US" altLang="zh-CN" sz="2000" b="0" i="1">
                <a:latin typeface="宋体" panose="02010600030101010101" pitchFamily="2" charset="-122"/>
                <a:ea typeface="宋体" panose="02010600030101010101" pitchFamily="2" charset="-122"/>
              </a:rPr>
              <a:t>-</a:t>
            </a:r>
            <a:endParaRPr lang="en-US" altLang="zh-CN" sz="2000" b="0" i="1">
              <a:latin typeface="宋体" panose="02010600030101010101" pitchFamily="2" charset="-122"/>
              <a:ea typeface="宋体" panose="02010600030101010101" pitchFamily="2" charset="-122"/>
            </a:endParaRPr>
          </a:p>
        </p:txBody>
      </p:sp>
      <p:sp>
        <p:nvSpPr>
          <p:cNvPr id="131123" name="矩形 131122"/>
          <p:cNvSpPr/>
          <p:nvPr/>
        </p:nvSpPr>
        <p:spPr>
          <a:xfrm>
            <a:off x="6267450" y="4291013"/>
            <a:ext cx="169863" cy="266700"/>
          </a:xfrm>
          <a:prstGeom prst="rect">
            <a:avLst/>
          </a:prstGeom>
          <a:noFill/>
          <a:ln w="25400">
            <a:noFill/>
          </a:ln>
        </p:spPr>
        <p:txBody>
          <a:bodyPr lIns="0" tIns="0" rIns="0" bIns="0"/>
          <a:p>
            <a:pPr lvl="0" algn="just" eaLnBrk="0" hangingPunct="0">
              <a:lnSpc>
                <a:spcPct val="100000"/>
              </a:lnSpc>
              <a:spcBef>
                <a:spcPct val="0"/>
              </a:spcBef>
              <a:buClrTx/>
            </a:pPr>
            <a:r>
              <a:rPr lang="en-US" altLang="zh-CN" sz="2000" b="0" i="1">
                <a:latin typeface="宋体" panose="02010600030101010101" pitchFamily="2" charset="-122"/>
                <a:ea typeface="宋体" panose="02010600030101010101" pitchFamily="2" charset="-122"/>
              </a:rPr>
              <a:t>-</a:t>
            </a:r>
            <a:endParaRPr lang="en-US" altLang="zh-CN" sz="2000" b="0" i="1">
              <a:latin typeface="宋体" panose="02010600030101010101" pitchFamily="2" charset="-122"/>
              <a:ea typeface="宋体" panose="02010600030101010101" pitchFamily="2" charset="-122"/>
            </a:endParaRPr>
          </a:p>
        </p:txBody>
      </p:sp>
      <p:sp>
        <p:nvSpPr>
          <p:cNvPr id="131124" name="等腰三角形 131123"/>
          <p:cNvSpPr/>
          <p:nvPr/>
        </p:nvSpPr>
        <p:spPr>
          <a:xfrm>
            <a:off x="2905125" y="3094038"/>
            <a:ext cx="79375" cy="171450"/>
          </a:xfrm>
          <a:prstGeom prst="triangle">
            <a:avLst>
              <a:gd name="adj" fmla="val 50000"/>
            </a:avLst>
          </a:prstGeom>
          <a:solidFill>
            <a:schemeClr val="tx1"/>
          </a:solidFill>
          <a:ln w="25400" cap="flat" cmpd="sng">
            <a:solidFill>
              <a:schemeClr val="tx1"/>
            </a:solidFill>
            <a:prstDash val="solid"/>
            <a:miter/>
            <a:headEnd type="none" w="med" len="med"/>
            <a:tailEnd type="none" w="sm" len="lg"/>
          </a:ln>
        </p:spPr>
        <p:txBody>
          <a:bodyPr/>
          <a:p>
            <a:endParaRPr lang="zh-CN" altLang="en-US"/>
          </a:p>
        </p:txBody>
      </p:sp>
      <p:sp>
        <p:nvSpPr>
          <p:cNvPr id="131125" name="等腰三角形 131124"/>
          <p:cNvSpPr/>
          <p:nvPr/>
        </p:nvSpPr>
        <p:spPr>
          <a:xfrm>
            <a:off x="5414963" y="3094038"/>
            <a:ext cx="79375" cy="171450"/>
          </a:xfrm>
          <a:prstGeom prst="triangle">
            <a:avLst>
              <a:gd name="adj" fmla="val 50000"/>
            </a:avLst>
          </a:prstGeom>
          <a:solidFill>
            <a:schemeClr val="tx1"/>
          </a:solidFill>
          <a:ln w="25400" cap="flat" cmpd="sng">
            <a:solidFill>
              <a:schemeClr val="tx1"/>
            </a:solidFill>
            <a:prstDash val="solid"/>
            <a:miter/>
            <a:headEnd type="none" w="med" len="med"/>
            <a:tailEnd type="none" w="sm" len="lg"/>
          </a:ln>
        </p:spPr>
        <p:txBody>
          <a:bodyPr/>
          <a:p>
            <a:endParaRPr lang="zh-CN" altLang="en-US"/>
          </a:p>
        </p:txBody>
      </p:sp>
      <p:sp>
        <p:nvSpPr>
          <p:cNvPr id="131126" name="等腰三角形 131125"/>
          <p:cNvSpPr/>
          <p:nvPr/>
        </p:nvSpPr>
        <p:spPr>
          <a:xfrm rot="5400000">
            <a:off x="6654800" y="4337050"/>
            <a:ext cx="76200" cy="179388"/>
          </a:xfrm>
          <a:prstGeom prst="triangle">
            <a:avLst>
              <a:gd name="adj" fmla="val 50000"/>
            </a:avLst>
          </a:prstGeom>
          <a:solidFill>
            <a:schemeClr val="tx1"/>
          </a:solidFill>
          <a:ln w="25400" cap="flat" cmpd="sng">
            <a:solidFill>
              <a:schemeClr val="tx1"/>
            </a:solidFill>
            <a:prstDash val="solid"/>
            <a:miter/>
            <a:headEnd type="none" w="med" len="med"/>
            <a:tailEnd type="none" w="sm" len="lg"/>
          </a:ln>
        </p:spPr>
        <p:txBody>
          <a:bodyPr/>
          <a:p>
            <a:endParaRPr lang="zh-CN" altLang="en-US"/>
          </a:p>
        </p:txBody>
      </p:sp>
      <p:sp>
        <p:nvSpPr>
          <p:cNvPr id="131127" name="矩形 131126"/>
          <p:cNvSpPr/>
          <p:nvPr/>
        </p:nvSpPr>
        <p:spPr>
          <a:xfrm>
            <a:off x="5611813" y="3094038"/>
            <a:ext cx="277812" cy="296862"/>
          </a:xfrm>
          <a:prstGeom prst="rect">
            <a:avLst/>
          </a:prstGeom>
          <a:noFill/>
          <a:ln w="25400">
            <a:noFill/>
          </a:ln>
        </p:spPr>
        <p:txBody>
          <a:bodyPr lIns="0" tIns="0" rIns="0" bIns="0"/>
          <a:p>
            <a:pPr lvl="0" algn="just" eaLnBrk="0" hangingPunct="0">
              <a:lnSpc>
                <a:spcPct val="100000"/>
              </a:lnSpc>
              <a:spcBef>
                <a:spcPct val="0"/>
              </a:spcBef>
              <a:buClrTx/>
            </a:pPr>
            <a:r>
              <a:rPr lang="en-US" altLang="zh-CN" sz="2000" b="0" i="1">
                <a:latin typeface="Times New Roman" panose="02020603050405020304" pitchFamily="18" charset="0"/>
                <a:ea typeface="宋体" panose="02010600030101010101" pitchFamily="2" charset="-122"/>
              </a:rPr>
              <a:t>Y</a:t>
            </a:r>
            <a:endParaRPr lang="en-US" altLang="zh-CN" sz="2000" b="0" i="1">
              <a:latin typeface="Times New Roman" panose="02020603050405020304" pitchFamily="18" charset="0"/>
              <a:ea typeface="宋体" panose="02010600030101010101" pitchFamily="2" charset="-122"/>
            </a:endParaRPr>
          </a:p>
        </p:txBody>
      </p:sp>
      <p:sp>
        <p:nvSpPr>
          <p:cNvPr id="131128" name="矩形 131127"/>
          <p:cNvSpPr/>
          <p:nvPr/>
        </p:nvSpPr>
        <p:spPr>
          <a:xfrm>
            <a:off x="6489700" y="4068763"/>
            <a:ext cx="277813" cy="296862"/>
          </a:xfrm>
          <a:prstGeom prst="rect">
            <a:avLst/>
          </a:prstGeom>
          <a:noFill/>
          <a:ln w="25400">
            <a:noFill/>
          </a:ln>
        </p:spPr>
        <p:txBody>
          <a:bodyPr lIns="0" tIns="0" rIns="0" bIns="0"/>
          <a:p>
            <a:pPr lvl="0" algn="just" eaLnBrk="0" hangingPunct="0">
              <a:lnSpc>
                <a:spcPct val="100000"/>
              </a:lnSpc>
              <a:spcBef>
                <a:spcPct val="0"/>
              </a:spcBef>
              <a:buClrTx/>
            </a:pPr>
            <a:r>
              <a:rPr lang="en-US" altLang="zh-CN" sz="2000" b="0" i="1">
                <a:latin typeface="Times New Roman" panose="02020603050405020304" pitchFamily="18" charset="0"/>
                <a:ea typeface="宋体" panose="02010600030101010101" pitchFamily="2" charset="-122"/>
              </a:rPr>
              <a:t>X</a:t>
            </a:r>
            <a:endParaRPr lang="en-US" altLang="zh-CN" sz="2000" b="0" i="1">
              <a:latin typeface="Times New Roman" panose="02020603050405020304" pitchFamily="18" charset="0"/>
              <a:ea typeface="宋体" panose="02010600030101010101" pitchFamily="2" charset="-122"/>
            </a:endParaRPr>
          </a:p>
        </p:txBody>
      </p:sp>
      <p:sp>
        <p:nvSpPr>
          <p:cNvPr id="131129" name="矩形 131128"/>
          <p:cNvSpPr/>
          <p:nvPr/>
        </p:nvSpPr>
        <p:spPr>
          <a:xfrm>
            <a:off x="4035425" y="4040188"/>
            <a:ext cx="277813" cy="296862"/>
          </a:xfrm>
          <a:prstGeom prst="rect">
            <a:avLst/>
          </a:prstGeom>
          <a:noFill/>
          <a:ln w="25400">
            <a:noFill/>
          </a:ln>
        </p:spPr>
        <p:txBody>
          <a:bodyPr lIns="0" tIns="0" rIns="0" bIns="0"/>
          <a:p>
            <a:pPr lvl="0" algn="just" eaLnBrk="0" hangingPunct="0">
              <a:lnSpc>
                <a:spcPct val="100000"/>
              </a:lnSpc>
              <a:spcBef>
                <a:spcPct val="0"/>
              </a:spcBef>
              <a:buClrTx/>
            </a:pPr>
            <a:r>
              <a:rPr lang="en-US" altLang="zh-CN" sz="2000" b="0" i="1">
                <a:latin typeface="Times New Roman" panose="02020603050405020304" pitchFamily="18" charset="0"/>
                <a:ea typeface="宋体" panose="02010600030101010101" pitchFamily="2" charset="-122"/>
              </a:rPr>
              <a:t>X</a:t>
            </a:r>
            <a:endParaRPr lang="en-US" altLang="zh-CN" sz="2000" b="0" i="1">
              <a:latin typeface="Times New Roman" panose="02020603050405020304" pitchFamily="18" charset="0"/>
              <a:ea typeface="宋体" panose="02010600030101010101" pitchFamily="2" charset="-122"/>
            </a:endParaRPr>
          </a:p>
        </p:txBody>
      </p:sp>
      <p:sp>
        <p:nvSpPr>
          <p:cNvPr id="131130" name="等腰三角形 131129"/>
          <p:cNvSpPr/>
          <p:nvPr/>
        </p:nvSpPr>
        <p:spPr>
          <a:xfrm rot="5400000">
            <a:off x="4062413" y="4340225"/>
            <a:ext cx="76200" cy="179388"/>
          </a:xfrm>
          <a:prstGeom prst="triangle">
            <a:avLst>
              <a:gd name="adj" fmla="val 50000"/>
            </a:avLst>
          </a:prstGeom>
          <a:solidFill>
            <a:schemeClr val="tx1"/>
          </a:solidFill>
          <a:ln w="25400" cap="flat" cmpd="sng">
            <a:solidFill>
              <a:schemeClr val="tx1"/>
            </a:solidFill>
            <a:prstDash val="solid"/>
            <a:miter/>
            <a:headEnd type="none" w="med" len="med"/>
            <a:tailEnd type="none" w="sm" len="lg"/>
          </a:ln>
        </p:spPr>
        <p:txBody>
          <a:bodyPr/>
          <a:p>
            <a:endParaRPr lang="zh-CN" altLang="en-US"/>
          </a:p>
        </p:txBody>
      </p:sp>
      <p:sp>
        <p:nvSpPr>
          <p:cNvPr id="131131" name="矩形 131130"/>
          <p:cNvSpPr/>
          <p:nvPr/>
        </p:nvSpPr>
        <p:spPr>
          <a:xfrm>
            <a:off x="3006725" y="3068638"/>
            <a:ext cx="276225" cy="296862"/>
          </a:xfrm>
          <a:prstGeom prst="rect">
            <a:avLst/>
          </a:prstGeom>
          <a:noFill/>
          <a:ln w="25400">
            <a:noFill/>
          </a:ln>
        </p:spPr>
        <p:txBody>
          <a:bodyPr lIns="0" tIns="0" rIns="0" bIns="0"/>
          <a:p>
            <a:pPr lvl="0" algn="just" eaLnBrk="0" hangingPunct="0">
              <a:lnSpc>
                <a:spcPct val="100000"/>
              </a:lnSpc>
              <a:spcBef>
                <a:spcPct val="0"/>
              </a:spcBef>
              <a:buClrTx/>
            </a:pPr>
            <a:r>
              <a:rPr lang="en-US" altLang="zh-CN" sz="2000" b="0" i="1">
                <a:latin typeface="Times New Roman" panose="02020603050405020304" pitchFamily="18" charset="0"/>
                <a:ea typeface="宋体" panose="02010600030101010101" pitchFamily="2" charset="-122"/>
              </a:rPr>
              <a:t>Y</a:t>
            </a:r>
            <a:endParaRPr lang="en-US" altLang="zh-CN" sz="2000" b="0" i="1">
              <a:latin typeface="Times New Roman" panose="02020603050405020304" pitchFamily="18" charset="0"/>
              <a:ea typeface="宋体" panose="02010600030101010101" pitchFamily="2" charset="-122"/>
            </a:endParaRPr>
          </a:p>
        </p:txBody>
      </p:sp>
      <p:sp>
        <p:nvSpPr>
          <p:cNvPr id="131132" name="矩形 131131"/>
          <p:cNvSpPr/>
          <p:nvPr/>
        </p:nvSpPr>
        <p:spPr>
          <a:xfrm>
            <a:off x="2198688" y="5761038"/>
            <a:ext cx="4738687" cy="1012825"/>
          </a:xfrm>
          <a:prstGeom prst="rect">
            <a:avLst/>
          </a:prstGeom>
          <a:noFill/>
          <a:ln w="9525">
            <a:noFill/>
          </a:ln>
        </p:spPr>
        <p:txBody>
          <a:bodyPr lIns="0" tIns="0" rIns="0" bIns="0"/>
          <a:p>
            <a:pPr lvl="0" algn="ctr" eaLnBrk="0" hangingPunct="0">
              <a:lnSpc>
                <a:spcPct val="100000"/>
              </a:lnSpc>
              <a:spcBef>
                <a:spcPct val="0"/>
              </a:spcBef>
              <a:buClrTx/>
            </a:pPr>
            <a:r>
              <a:rPr lang="zh-CN" altLang="en-US" sz="2400" b="0" dirty="0">
                <a:latin typeface="Times New Roman" panose="02020603050405020304" pitchFamily="18" charset="0"/>
                <a:ea typeface="宋体" panose="02010600030101010101" pitchFamily="2" charset="-122"/>
              </a:rPr>
              <a:t>硅氧离子的排列示意图</a:t>
            </a:r>
            <a:endParaRPr lang="zh-CN" altLang="en-US" sz="2400" b="0" dirty="0">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buFont typeface="宋体" panose="02010600030101010101" pitchFamily="2" charset="-122"/>
              <a:buNone/>
            </a:pPr>
            <a:r>
              <a:rPr lang="en-US" altLang="zh-CN" sz="2000" b="0">
                <a:latin typeface="Times New Roman" panose="02020603050405020304" pitchFamily="18" charset="0"/>
                <a:ea typeface="宋体" panose="02010600030101010101" pitchFamily="2" charset="-122"/>
              </a:rPr>
              <a:t>(</a:t>
            </a:r>
            <a:r>
              <a:rPr lang="en-US" altLang="zh-CN" sz="2000" b="0" i="1">
                <a:latin typeface="Times New Roman" panose="02020603050405020304" pitchFamily="18" charset="0"/>
                <a:ea typeface="宋体" panose="02010600030101010101" pitchFamily="2" charset="-122"/>
              </a:rPr>
              <a:t>a</a:t>
            </a:r>
            <a:r>
              <a:rPr lang="en-US" altLang="zh-CN" sz="2000" b="0">
                <a:latin typeface="Times New Roman" panose="02020603050405020304" pitchFamily="18" charset="0"/>
                <a:ea typeface="宋体" panose="02010600030101010101" pitchFamily="2" charset="-122"/>
              </a:rPr>
              <a:t>)  </a:t>
            </a:r>
            <a:r>
              <a:rPr lang="zh-CN" altLang="en-US" sz="2000" b="0" dirty="0">
                <a:latin typeface="Times New Roman" panose="02020603050405020304" pitchFamily="18" charset="0"/>
                <a:ea typeface="宋体" panose="02010600030101010101" pitchFamily="2" charset="-122"/>
              </a:rPr>
              <a:t>硅氧离子在</a:t>
            </a:r>
            <a:r>
              <a:rPr lang="en-US" altLang="zh-CN" sz="2000" b="0" i="1">
                <a:latin typeface="Times New Roman" panose="02020603050405020304" pitchFamily="18" charset="0"/>
                <a:ea typeface="宋体" panose="02010600030101010101" pitchFamily="2" charset="-122"/>
              </a:rPr>
              <a:t>Z</a:t>
            </a:r>
            <a:r>
              <a:rPr lang="zh-CN" altLang="en-US" sz="2000" b="0" dirty="0">
                <a:latin typeface="Times New Roman" panose="02020603050405020304" pitchFamily="18" charset="0"/>
                <a:ea typeface="宋体" panose="02010600030101010101" pitchFamily="2" charset="-122"/>
              </a:rPr>
              <a:t>平面上的投影</a:t>
            </a:r>
            <a:endParaRPr lang="zh-CN" altLang="en-US" sz="2000" b="0" dirty="0">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r>
              <a:rPr lang="zh-CN" altLang="en-US" sz="2000" b="0" dirty="0">
                <a:latin typeface="Times New Roman" panose="02020603050405020304" pitchFamily="18" charset="0"/>
                <a:ea typeface="宋体" panose="02010600030101010101" pitchFamily="2" charset="-122"/>
              </a:rPr>
              <a:t>（</a:t>
            </a:r>
            <a:r>
              <a:rPr lang="en-US" altLang="zh-CN" sz="2000" b="0">
                <a:latin typeface="Times New Roman" panose="02020603050405020304" pitchFamily="18" charset="0"/>
                <a:ea typeface="宋体" panose="02010600030101010101" pitchFamily="2" charset="-122"/>
              </a:rPr>
              <a:t>b</a:t>
            </a:r>
            <a:r>
              <a:rPr lang="zh-CN" altLang="en-US" sz="2000" b="0">
                <a:latin typeface="Times New Roman" panose="02020603050405020304" pitchFamily="18" charset="0"/>
                <a:ea typeface="宋体" panose="02010600030101010101" pitchFamily="2" charset="-122"/>
              </a:rPr>
              <a:t>）</a:t>
            </a:r>
            <a:r>
              <a:rPr lang="zh-CN" altLang="en-US" sz="2000" b="0" dirty="0">
                <a:latin typeface="Times New Roman" panose="02020603050405020304" pitchFamily="18" charset="0"/>
                <a:ea typeface="宋体" panose="02010600030101010101" pitchFamily="2" charset="-122"/>
              </a:rPr>
              <a:t>等效为正六边形排列的投影</a:t>
            </a:r>
            <a:endParaRPr lang="zh-CN" altLang="en-US" sz="2000" b="0" dirty="0">
              <a:latin typeface="Times New Roman" panose="02020603050405020304" pitchFamily="18" charset="0"/>
              <a:ea typeface="宋体" panose="02010600030101010101" pitchFamily="2" charset="-122"/>
            </a:endParaRPr>
          </a:p>
        </p:txBody>
      </p:sp>
      <p:sp>
        <p:nvSpPr>
          <p:cNvPr id="131133" name="矩形 131132"/>
          <p:cNvSpPr/>
          <p:nvPr/>
        </p:nvSpPr>
        <p:spPr>
          <a:xfrm>
            <a:off x="5835650" y="3427413"/>
            <a:ext cx="169863" cy="265112"/>
          </a:xfrm>
          <a:prstGeom prst="rect">
            <a:avLst/>
          </a:prstGeom>
          <a:noFill/>
          <a:ln w="25400">
            <a:noFill/>
          </a:ln>
        </p:spPr>
        <p:txBody>
          <a:bodyPr lIns="0" tIns="0" rIns="0" bIns="0"/>
          <a:p>
            <a:pPr lvl="0" algn="just" eaLnBrk="0" hangingPunct="0">
              <a:lnSpc>
                <a:spcPct val="100000"/>
              </a:lnSpc>
              <a:spcBef>
                <a:spcPct val="0"/>
              </a:spcBef>
              <a:buClrTx/>
            </a:pPr>
            <a:r>
              <a:rPr lang="en-US" altLang="zh-CN" sz="2000" b="0" i="1">
                <a:latin typeface="Times New Roman" panose="02020603050405020304" pitchFamily="18" charset="0"/>
                <a:ea typeface="宋体" panose="02010600030101010101" pitchFamily="2" charset="-122"/>
              </a:rPr>
              <a:t>+</a:t>
            </a:r>
            <a:endParaRPr lang="en-US" altLang="zh-CN" sz="2000" b="0" i="1">
              <a:latin typeface="Times New Roman" panose="02020603050405020304" pitchFamily="18" charset="0"/>
              <a:ea typeface="宋体" panose="0201060003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文本框 148481"/>
          <p:cNvSpPr txBox="1"/>
          <p:nvPr/>
        </p:nvSpPr>
        <p:spPr>
          <a:xfrm>
            <a:off x="152400" y="476250"/>
            <a:ext cx="8839200" cy="4816475"/>
          </a:xfrm>
          <a:prstGeom prst="rect">
            <a:avLst/>
          </a:prstGeom>
          <a:noFill/>
          <a:ln w="9525">
            <a:noFill/>
          </a:ln>
        </p:spPr>
        <p:txBody>
          <a:bodyPr>
            <a:spAutoFit/>
          </a:bodyPr>
          <a:p>
            <a:pPr lvl="0" algn="just" eaLnBrk="1" hangingPunct="1">
              <a:lnSpc>
                <a:spcPct val="100000"/>
              </a:lnSpc>
              <a:spcBef>
                <a:spcPct val="50000"/>
              </a:spcBef>
              <a:buClrTx/>
            </a:pPr>
            <a:r>
              <a:rPr lang="zh-CN" altLang="en-US" sz="2000" b="1" dirty="0">
                <a:solidFill>
                  <a:schemeClr val="bg2"/>
                </a:solidFill>
                <a:effectLst>
                  <a:outerShdw blurRad="38100" dist="38100" dir="2700000">
                    <a:srgbClr val="C0C0C0"/>
                  </a:outerShdw>
                </a:effectLst>
                <a:latin typeface="Times New Roman" panose="02020603050405020304" pitchFamily="18" charset="0"/>
                <a:ea typeface="宋体" panose="02010600030101010101" pitchFamily="2" charset="-122"/>
              </a:rPr>
              <a:t>根据逆压电效应，晶片在</a:t>
            </a:r>
            <a:r>
              <a:rPr lang="en-US" altLang="zh-CN" sz="2000" b="1" i="1">
                <a:solidFill>
                  <a:schemeClr val="bg2"/>
                </a:solidFill>
                <a:effectLst>
                  <a:outerShdw blurRad="38100" dist="38100" dir="2700000">
                    <a:srgbClr val="C0C0C0"/>
                  </a:outerShdw>
                </a:effectLst>
                <a:latin typeface="Times New Roman" panose="02020603050405020304" pitchFamily="18" charset="0"/>
                <a:ea typeface="宋体" panose="02010600030101010101" pitchFamily="2" charset="-122"/>
              </a:rPr>
              <a:t>Y</a:t>
            </a:r>
            <a:r>
              <a:rPr lang="zh-CN" altLang="en-US" sz="2000" b="1" dirty="0">
                <a:solidFill>
                  <a:schemeClr val="bg2"/>
                </a:solidFill>
                <a:effectLst>
                  <a:outerShdw blurRad="38100" dist="38100" dir="2700000">
                    <a:srgbClr val="C0C0C0"/>
                  </a:outerShdw>
                </a:effectLst>
                <a:latin typeface="Times New Roman" panose="02020603050405020304" pitchFamily="18" charset="0"/>
                <a:ea typeface="宋体" panose="02010600030101010101" pitchFamily="2" charset="-122"/>
              </a:rPr>
              <a:t>轴方向将产生伸缩变形，即</a:t>
            </a:r>
            <a:endParaRPr lang="zh-CN" altLang="en-US" sz="2000" b="1" dirty="0">
              <a:solidFill>
                <a:schemeClr val="bg2"/>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r" eaLnBrk="1" hangingPunct="1">
              <a:lnSpc>
                <a:spcPct val="100000"/>
              </a:lnSpc>
              <a:spcBef>
                <a:spcPct val="50000"/>
              </a:spcBef>
              <a:buClrTx/>
            </a:pPr>
            <a:endParaRPr lang="zh-CN" altLang="en-US" sz="2000" b="1" dirty="0">
              <a:solidFill>
                <a:schemeClr val="bg2"/>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1" hangingPunct="1">
              <a:lnSpc>
                <a:spcPct val="100000"/>
              </a:lnSpc>
              <a:spcBef>
                <a:spcPct val="50000"/>
              </a:spcBef>
              <a:buClrTx/>
            </a:pPr>
            <a:endParaRPr lang="zh-CN" altLang="en-US" sz="2000" b="1" dirty="0">
              <a:solidFill>
                <a:schemeClr val="bg2"/>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1" hangingPunct="1">
              <a:lnSpc>
                <a:spcPct val="100000"/>
              </a:lnSpc>
              <a:spcBef>
                <a:spcPct val="50000"/>
              </a:spcBef>
              <a:buClrTx/>
            </a:pPr>
            <a:r>
              <a:rPr lang="zh-CN" altLang="en-US" sz="2000" b="1" dirty="0">
                <a:solidFill>
                  <a:schemeClr val="bg2"/>
                </a:solidFill>
                <a:effectLst>
                  <a:outerShdw blurRad="38100" dist="38100" dir="2700000">
                    <a:srgbClr val="C0C0C0"/>
                  </a:outerShdw>
                </a:effectLst>
                <a:latin typeface="Times New Roman" panose="02020603050405020304" pitchFamily="18" charset="0"/>
                <a:ea typeface="宋体" panose="02010600030101010101" pitchFamily="2" charset="-122"/>
              </a:rPr>
              <a:t>或用应变表示</a:t>
            </a:r>
            <a:endParaRPr lang="zh-CN" altLang="en-US" sz="2000" b="1" dirty="0">
              <a:solidFill>
                <a:schemeClr val="bg2"/>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r" eaLnBrk="1" hangingPunct="1">
              <a:lnSpc>
                <a:spcPct val="100000"/>
              </a:lnSpc>
              <a:spcBef>
                <a:spcPct val="50000"/>
              </a:spcBef>
              <a:buClrTx/>
            </a:pPr>
            <a:endParaRPr lang="zh-CN" altLang="en-US" sz="2000" b="1" dirty="0">
              <a:solidFill>
                <a:schemeClr val="bg2"/>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1" hangingPunct="1">
              <a:lnSpc>
                <a:spcPct val="100000"/>
              </a:lnSpc>
              <a:spcBef>
                <a:spcPct val="50000"/>
              </a:spcBef>
              <a:buClrTx/>
            </a:pPr>
            <a:endParaRPr lang="zh-CN" altLang="en-US" sz="2000" b="1" dirty="0">
              <a:solidFill>
                <a:schemeClr val="bg2"/>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1" hangingPunct="1">
              <a:lnSpc>
                <a:spcPct val="100000"/>
              </a:lnSpc>
              <a:spcBef>
                <a:spcPct val="50000"/>
              </a:spcBef>
              <a:buClrTx/>
            </a:pPr>
            <a:r>
              <a:rPr lang="zh-CN" altLang="en-US" sz="2000" b="1" dirty="0">
                <a:solidFill>
                  <a:srgbClr val="FF0066"/>
                </a:solidFill>
                <a:effectLst>
                  <a:outerShdw blurRad="38100" dist="38100" dir="2700000">
                    <a:srgbClr val="C0C0C0"/>
                  </a:outerShdw>
                </a:effectLst>
                <a:latin typeface="Times New Roman" panose="02020603050405020304" pitchFamily="18" charset="0"/>
                <a:ea typeface="宋体" panose="02010600030101010101" pitchFamily="2" charset="-122"/>
              </a:rPr>
              <a:t>由上述可知：</a:t>
            </a:r>
            <a:endParaRPr lang="zh-CN" altLang="en-US" sz="2000" b="1" dirty="0">
              <a:solidFill>
                <a:srgbClr val="FF0066"/>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1" hangingPunct="1">
              <a:lnSpc>
                <a:spcPct val="100000"/>
              </a:lnSpc>
              <a:spcBef>
                <a:spcPct val="50000"/>
              </a:spcBef>
              <a:buClrTx/>
            </a:pPr>
            <a:r>
              <a:rPr lang="zh-CN" altLang="en-US" sz="2000" b="1" dirty="0">
                <a:solidFill>
                  <a:srgbClr val="CC0066"/>
                </a:solidFill>
                <a:effectLst>
                  <a:outerShdw blurRad="38100" dist="38100" dir="2700000">
                    <a:srgbClr val="C0C0C0"/>
                  </a:outerShdw>
                </a:effectLst>
                <a:latin typeface="Times New Roman" panose="02020603050405020304" pitchFamily="18" charset="0"/>
                <a:ea typeface="宋体" panose="02010600030101010101" pitchFamily="2" charset="-122"/>
              </a:rPr>
              <a:t>        </a:t>
            </a:r>
            <a:r>
              <a:rPr lang="zh-CN" altLang="en-US" sz="2000" b="1">
                <a:solidFill>
                  <a:srgbClr val="CC0066"/>
                </a:solidFill>
                <a:effectLst>
                  <a:outerShdw blurRad="38100" dist="38100" dir="2700000">
                    <a:srgbClr val="C0C0C0"/>
                  </a:outerShdw>
                </a:effectLst>
                <a:latin typeface="Times New Roman" panose="02020603050405020304" pitchFamily="18" charset="0"/>
                <a:ea typeface="宋体" panose="02010600030101010101" pitchFamily="2" charset="-122"/>
              </a:rPr>
              <a:t>①</a:t>
            </a:r>
            <a:r>
              <a:rPr lang="zh-CN" altLang="en-US" sz="2000" b="1" dirty="0">
                <a:solidFill>
                  <a:srgbClr val="CC0066"/>
                </a:solidFill>
                <a:effectLst>
                  <a:outerShdw blurRad="38100" dist="38100" dir="2700000">
                    <a:srgbClr val="C0C0C0"/>
                  </a:outerShdw>
                </a:effectLst>
                <a:latin typeface="Times New Roman" panose="02020603050405020304" pitchFamily="18" charset="0"/>
                <a:ea typeface="宋体" panose="02010600030101010101" pitchFamily="2" charset="-122"/>
              </a:rPr>
              <a:t>无论是正或逆压电效应，其作用力（或应变）与电荷（或电场强度）之间呈线性关系；</a:t>
            </a:r>
            <a:endParaRPr lang="zh-CN" altLang="en-US" sz="2000" b="1" dirty="0">
              <a:solidFill>
                <a:srgbClr val="CC0066"/>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1" hangingPunct="1">
              <a:lnSpc>
                <a:spcPct val="100000"/>
              </a:lnSpc>
              <a:spcBef>
                <a:spcPct val="50000"/>
              </a:spcBef>
              <a:buClrTx/>
            </a:pPr>
            <a:r>
              <a:rPr lang="zh-CN" altLang="en-US" sz="2000" b="1" dirty="0">
                <a:solidFill>
                  <a:srgbClr val="CC0066"/>
                </a:solidFill>
                <a:effectLst>
                  <a:outerShdw blurRad="38100" dist="38100" dir="2700000">
                    <a:srgbClr val="C0C0C0"/>
                  </a:outerShdw>
                </a:effectLst>
                <a:latin typeface="Times New Roman" panose="02020603050405020304" pitchFamily="18" charset="0"/>
                <a:ea typeface="宋体" panose="02010600030101010101" pitchFamily="2" charset="-122"/>
              </a:rPr>
              <a:t>        </a:t>
            </a:r>
            <a:r>
              <a:rPr lang="zh-CN" altLang="en-US" sz="2000" b="1">
                <a:solidFill>
                  <a:srgbClr val="CC0066"/>
                </a:solidFill>
                <a:effectLst>
                  <a:outerShdw blurRad="38100" dist="38100" dir="2700000">
                    <a:srgbClr val="C0C0C0"/>
                  </a:outerShdw>
                </a:effectLst>
                <a:latin typeface="Times New Roman" panose="02020603050405020304" pitchFamily="18" charset="0"/>
                <a:ea typeface="宋体" panose="02010600030101010101" pitchFamily="2" charset="-122"/>
              </a:rPr>
              <a:t>②</a:t>
            </a:r>
            <a:r>
              <a:rPr lang="zh-CN" altLang="en-US" sz="2000" b="1" dirty="0">
                <a:solidFill>
                  <a:srgbClr val="CC0066"/>
                </a:solidFill>
                <a:effectLst>
                  <a:outerShdw blurRad="38100" dist="38100" dir="2700000">
                    <a:srgbClr val="C0C0C0"/>
                  </a:outerShdw>
                </a:effectLst>
                <a:latin typeface="Times New Roman" panose="02020603050405020304" pitchFamily="18" charset="0"/>
                <a:ea typeface="宋体" panose="02010600030101010101" pitchFamily="2" charset="-122"/>
              </a:rPr>
              <a:t>晶体在哪个方向上有正压电效应，则在此方向上一定存在逆压电效应；</a:t>
            </a:r>
            <a:endParaRPr lang="zh-CN" altLang="en-US" sz="2000" b="1" dirty="0">
              <a:solidFill>
                <a:srgbClr val="CC0066"/>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1" hangingPunct="1">
              <a:lnSpc>
                <a:spcPct val="100000"/>
              </a:lnSpc>
              <a:spcBef>
                <a:spcPct val="50000"/>
              </a:spcBef>
              <a:buClrTx/>
            </a:pPr>
            <a:r>
              <a:rPr lang="zh-CN" altLang="en-US" sz="2000" b="1" dirty="0">
                <a:solidFill>
                  <a:srgbClr val="CC0066"/>
                </a:solidFill>
                <a:effectLst>
                  <a:outerShdw blurRad="38100" dist="38100" dir="2700000">
                    <a:srgbClr val="C0C0C0"/>
                  </a:outerShdw>
                </a:effectLst>
                <a:latin typeface="宋体" panose="02010600030101010101" pitchFamily="2" charset="-122"/>
                <a:ea typeface="宋体" panose="02010600030101010101" pitchFamily="2" charset="-122"/>
              </a:rPr>
              <a:t>    </a:t>
            </a:r>
            <a:r>
              <a:rPr lang="zh-CN" altLang="en-US" sz="2000" b="1">
                <a:solidFill>
                  <a:srgbClr val="CC0066"/>
                </a:solidFill>
                <a:effectLst>
                  <a:outerShdw blurRad="38100" dist="38100" dir="2700000">
                    <a:srgbClr val="C0C0C0"/>
                  </a:outerShdw>
                </a:effectLst>
                <a:latin typeface="宋体" panose="02010600030101010101" pitchFamily="2" charset="-122"/>
                <a:ea typeface="宋体" panose="02010600030101010101" pitchFamily="2" charset="-122"/>
              </a:rPr>
              <a:t>③</a:t>
            </a:r>
            <a:r>
              <a:rPr lang="zh-CN" altLang="en-US" sz="2000" b="1" dirty="0">
                <a:solidFill>
                  <a:srgbClr val="CC0066"/>
                </a:solidFill>
                <a:effectLst>
                  <a:outerShdw blurRad="38100" dist="38100" dir="2700000">
                    <a:srgbClr val="C0C0C0"/>
                  </a:outerShdw>
                </a:effectLst>
                <a:latin typeface="宋体" panose="02010600030101010101" pitchFamily="2" charset="-122"/>
                <a:ea typeface="宋体" panose="02010600030101010101" pitchFamily="2" charset="-122"/>
              </a:rPr>
              <a:t>石英晶体不是在任何方向都存在压电效应的。</a:t>
            </a:r>
            <a:r>
              <a:rPr lang="zh-CN" altLang="en-US" sz="2000" b="1" dirty="0">
                <a:solidFill>
                  <a:srgbClr val="CC0066"/>
                </a:solidFill>
                <a:effectLst>
                  <a:outerShdw blurRad="38100" dist="38100" dir="2700000">
                    <a:srgbClr val="C0C0C0"/>
                  </a:outerShdw>
                </a:effectLst>
                <a:latin typeface="Times New Roman" panose="02020603050405020304" pitchFamily="18" charset="0"/>
                <a:ea typeface="宋体" panose="02010600030101010101" pitchFamily="2" charset="-122"/>
              </a:rPr>
              <a:t> </a:t>
            </a:r>
            <a:endParaRPr lang="zh-CN" altLang="en-US" sz="2000" b="1" dirty="0">
              <a:solidFill>
                <a:srgbClr val="CC0066"/>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graphicFrame>
        <p:nvGraphicFramePr>
          <p:cNvPr id="148483" name="对象 148482"/>
          <p:cNvGraphicFramePr/>
          <p:nvPr/>
        </p:nvGraphicFramePr>
        <p:xfrm>
          <a:off x="3132138" y="908050"/>
          <a:ext cx="2209800" cy="944563"/>
        </p:xfrm>
        <a:graphic>
          <a:graphicData uri="http://schemas.openxmlformats.org/presentationml/2006/ole">
            <mc:AlternateContent xmlns:mc="http://schemas.openxmlformats.org/markup-compatibility/2006">
              <mc:Choice xmlns:v="urn:schemas-microsoft-com:vml" Requires="v">
                <p:oleObj spid="_x0000_s3082" name="" r:id="rId1" imgW="914400" imgH="393700" progId="Equation.3">
                  <p:embed/>
                </p:oleObj>
              </mc:Choice>
              <mc:Fallback>
                <p:oleObj name="" r:id="rId1" imgW="914400" imgH="393700" progId="Equation.3">
                  <p:embed/>
                  <p:pic>
                    <p:nvPicPr>
                      <p:cNvPr id="0" name="图片 3081"/>
                      <p:cNvPicPr/>
                      <p:nvPr/>
                    </p:nvPicPr>
                    <p:blipFill>
                      <a:blip r:embed="rId2"/>
                      <a:stretch>
                        <a:fillRect/>
                      </a:stretch>
                    </p:blipFill>
                    <p:spPr>
                      <a:xfrm>
                        <a:off x="3132138" y="908050"/>
                        <a:ext cx="2209800" cy="944563"/>
                      </a:xfrm>
                      <a:prstGeom prst="rect">
                        <a:avLst/>
                      </a:prstGeom>
                      <a:noFill/>
                      <a:ln w="38100">
                        <a:noFill/>
                        <a:miter/>
                      </a:ln>
                    </p:spPr>
                  </p:pic>
                </p:oleObj>
              </mc:Fallback>
            </mc:AlternateContent>
          </a:graphicData>
        </a:graphic>
      </p:graphicFrame>
      <p:graphicFrame>
        <p:nvGraphicFramePr>
          <p:cNvPr id="148484" name="对象 148483"/>
          <p:cNvGraphicFramePr/>
          <p:nvPr/>
        </p:nvGraphicFramePr>
        <p:xfrm>
          <a:off x="3348038" y="2276475"/>
          <a:ext cx="1905000" cy="898525"/>
        </p:xfrm>
        <a:graphic>
          <a:graphicData uri="http://schemas.openxmlformats.org/presentationml/2006/ole">
            <mc:AlternateContent xmlns:mc="http://schemas.openxmlformats.org/markup-compatibility/2006">
              <mc:Choice xmlns:v="urn:schemas-microsoft-com:vml" Requires="v">
                <p:oleObj spid="_x0000_s3086" name="" r:id="rId3" imgW="825500" imgH="393700" progId="Equation.3">
                  <p:embed/>
                </p:oleObj>
              </mc:Choice>
              <mc:Fallback>
                <p:oleObj name="" r:id="rId3" imgW="825500" imgH="393700" progId="Equation.3">
                  <p:embed/>
                  <p:pic>
                    <p:nvPicPr>
                      <p:cNvPr id="0" name="图片 3085"/>
                      <p:cNvPicPr/>
                      <p:nvPr/>
                    </p:nvPicPr>
                    <p:blipFill>
                      <a:blip r:embed="rId4"/>
                      <a:stretch>
                        <a:fillRect/>
                      </a:stretch>
                    </p:blipFill>
                    <p:spPr>
                      <a:xfrm>
                        <a:off x="3348038" y="2276475"/>
                        <a:ext cx="1905000" cy="898525"/>
                      </a:xfrm>
                      <a:prstGeom prst="rect">
                        <a:avLst/>
                      </a:prstGeom>
                      <a:noFill/>
                      <a:ln w="38100">
                        <a:noFill/>
                        <a:miter/>
                      </a:ln>
                    </p:spPr>
                  </p:pic>
                </p:oleObj>
              </mc:Fallback>
            </mc:AlternateContent>
          </a:graphicData>
        </a:graphic>
      </p:graphicFrame>
      <p:sp>
        <p:nvSpPr>
          <p:cNvPr id="2" name="灯片编号占位符 1"/>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二、压电陶瓷的压电效应</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5.1 </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压电效应</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151556"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151613" name="文本框 151612"/>
          <p:cNvSpPr txBox="1"/>
          <p:nvPr/>
        </p:nvSpPr>
        <p:spPr>
          <a:xfrm>
            <a:off x="179388" y="790575"/>
            <a:ext cx="8839200" cy="1917700"/>
          </a:xfrm>
          <a:prstGeom prst="rect">
            <a:avLst/>
          </a:prstGeom>
          <a:noFill/>
          <a:ln w="9525">
            <a:noFill/>
          </a:ln>
        </p:spPr>
        <p:txBody>
          <a:bodyPr>
            <a:spAutoFit/>
          </a:bodyPr>
          <a:p>
            <a:pPr lvl="0" algn="just" eaLnBrk="1" hangingPunct="1">
              <a:lnSpc>
                <a:spcPct val="100000"/>
              </a:lnSpc>
              <a:spcBef>
                <a:spcPct val="50000"/>
              </a:spcBef>
              <a:buClrTx/>
            </a:pPr>
            <a:r>
              <a:rPr lang="zh-CN" altLang="en-US" sz="2400" b="1" dirty="0">
                <a:effectLst>
                  <a:outerShdw blurRad="38100" dist="38100" dir="2700000">
                    <a:srgbClr val="C0C0C0"/>
                  </a:outerShdw>
                </a:effectLst>
                <a:latin typeface="宋体" panose="02010600030101010101" pitchFamily="2" charset="-122"/>
                <a:ea typeface="宋体" panose="02010600030101010101" pitchFamily="2" charset="-122"/>
              </a:rPr>
              <a:t>压电陶瓷属于铁电体一类的物质，是人工制造的多晶压电材料，它具有类似铁磁材料磁畴结构的电畴结构。电畴是分子自发形成的区域，它有一定的极化方向，从而存在一定的电场。在无外电场作用时，各个电畴在晶体上杂乱分布，它们的极化效应被相互抵消，因此原始的压电陶瓷内极化强度为零，见图（</a:t>
            </a:r>
            <a:r>
              <a:rPr lang="en-US" altLang="zh-CN" sz="2400" b="1" i="1">
                <a:effectLst>
                  <a:outerShdw blurRad="38100" dist="38100" dir="2700000">
                    <a:srgbClr val="C0C0C0"/>
                  </a:outerShdw>
                </a:effectLst>
                <a:latin typeface="Times New Roman" panose="02020603050405020304" pitchFamily="18" charset="0"/>
                <a:ea typeface="宋体" panose="02010600030101010101" pitchFamily="2" charset="-122"/>
              </a:rPr>
              <a:t>a</a:t>
            </a:r>
            <a:r>
              <a:rPr lang="zh-CN" altLang="en-US" sz="2400" b="1">
                <a:effectLst>
                  <a:outerShdw blurRad="38100" dist="38100" dir="2700000">
                    <a:srgbClr val="C0C0C0"/>
                  </a:outerShdw>
                </a:effectLst>
                <a:latin typeface="宋体" panose="02010600030101010101" pitchFamily="2" charset="-122"/>
                <a:ea typeface="宋体" panose="02010600030101010101" pitchFamily="2" charset="-122"/>
              </a:rPr>
              <a:t>）。    </a:t>
            </a:r>
            <a:endParaRPr lang="zh-CN" altLang="en-US" sz="2400" b="1">
              <a:effectLst>
                <a:outerShdw blurRad="38100" dist="38100" dir="2700000">
                  <a:srgbClr val="C0C0C0"/>
                </a:outerShdw>
              </a:effectLst>
              <a:latin typeface="宋体" panose="02010600030101010101" pitchFamily="2" charset="-122"/>
              <a:ea typeface="宋体" panose="02010600030101010101" pitchFamily="2" charset="-122"/>
            </a:endParaRPr>
          </a:p>
        </p:txBody>
      </p:sp>
      <p:sp>
        <p:nvSpPr>
          <p:cNvPr id="151614" name="矩形 151613"/>
          <p:cNvSpPr/>
          <p:nvPr/>
        </p:nvSpPr>
        <p:spPr>
          <a:xfrm>
            <a:off x="3611563" y="3089275"/>
            <a:ext cx="1233487" cy="422275"/>
          </a:xfrm>
          <a:prstGeom prst="rect">
            <a:avLst/>
          </a:prstGeom>
          <a:noFill/>
          <a:ln w="9525">
            <a:noFill/>
          </a:ln>
        </p:spPr>
        <p:txBody>
          <a:bodyPr lIns="0" tIns="0" rIns="0" bIns="0"/>
          <a:p>
            <a:pPr lvl="0" algn="just" eaLnBrk="0" hangingPunct="0">
              <a:lnSpc>
                <a:spcPct val="100000"/>
              </a:lnSpc>
              <a:spcBef>
                <a:spcPct val="0"/>
              </a:spcBef>
              <a:buClrTx/>
            </a:pPr>
            <a:r>
              <a:rPr lang="zh-CN" altLang="en-US" sz="2000" b="0" dirty="0">
                <a:latin typeface="Times New Roman" panose="02020603050405020304" pitchFamily="18" charset="0"/>
                <a:ea typeface="宋体" panose="02010600030101010101" pitchFamily="2" charset="-122"/>
              </a:rPr>
              <a:t>直流电场</a:t>
            </a:r>
            <a:r>
              <a:rPr lang="en-US" altLang="zh-CN" sz="2000" b="0" i="1">
                <a:latin typeface="Times New Roman" panose="02020603050405020304" pitchFamily="18" charset="0"/>
                <a:ea typeface="宋体" panose="02010600030101010101" pitchFamily="2" charset="-122"/>
              </a:rPr>
              <a:t>E</a:t>
            </a:r>
            <a:endParaRPr lang="en-US" altLang="zh-CN" sz="2000" b="0" i="1">
              <a:latin typeface="Times New Roman" panose="02020603050405020304" pitchFamily="18" charset="0"/>
              <a:ea typeface="宋体" panose="02010600030101010101" pitchFamily="2" charset="-122"/>
            </a:endParaRPr>
          </a:p>
        </p:txBody>
      </p:sp>
      <p:grpSp>
        <p:nvGrpSpPr>
          <p:cNvPr id="151615" name="组合 151614"/>
          <p:cNvGrpSpPr/>
          <p:nvPr/>
        </p:nvGrpSpPr>
        <p:grpSpPr>
          <a:xfrm>
            <a:off x="1558925" y="3511550"/>
            <a:ext cx="1400175" cy="1671638"/>
            <a:chOff x="2056" y="9659"/>
            <a:chExt cx="1132" cy="1464"/>
          </a:xfrm>
        </p:grpSpPr>
        <p:sp>
          <p:nvSpPr>
            <p:cNvPr id="151616" name="矩形 151615"/>
            <p:cNvSpPr/>
            <p:nvPr/>
          </p:nvSpPr>
          <p:spPr>
            <a:xfrm>
              <a:off x="2056" y="9659"/>
              <a:ext cx="1132" cy="1455"/>
            </a:xfrm>
            <a:prstGeom prst="rect">
              <a:avLst/>
            </a:prstGeom>
            <a:noFill/>
            <a:ln w="15875" cap="flat" cmpd="sng">
              <a:solidFill>
                <a:schemeClr val="tx1"/>
              </a:solidFill>
              <a:prstDash val="solid"/>
              <a:miter/>
              <a:headEnd type="none" w="med" len="med"/>
              <a:tailEnd type="none" w="med" len="med"/>
            </a:ln>
          </p:spPr>
          <p:txBody>
            <a:bodyPr/>
            <a:p>
              <a:endParaRPr lang="zh-CN" altLang="en-US"/>
            </a:p>
          </p:txBody>
        </p:sp>
        <p:sp>
          <p:nvSpPr>
            <p:cNvPr id="151617" name="任意多边形 151616"/>
            <p:cNvSpPr/>
            <p:nvPr/>
          </p:nvSpPr>
          <p:spPr>
            <a:xfrm>
              <a:off x="2056" y="9659"/>
              <a:ext cx="237" cy="1464"/>
            </a:xfrm>
            <a:custGeom>
              <a:avLst/>
              <a:gdLst/>
              <a:ahLst/>
              <a:cxnLst/>
              <a:pathLst>
                <a:path w="237" h="1464">
                  <a:moveTo>
                    <a:pt x="199" y="0"/>
                  </a:moveTo>
                  <a:lnTo>
                    <a:pt x="0" y="570"/>
                  </a:lnTo>
                  <a:lnTo>
                    <a:pt x="137" y="622"/>
                  </a:lnTo>
                  <a:lnTo>
                    <a:pt x="0" y="804"/>
                  </a:lnTo>
                  <a:lnTo>
                    <a:pt x="237" y="983"/>
                  </a:lnTo>
                  <a:lnTo>
                    <a:pt x="7" y="1186"/>
                  </a:lnTo>
                  <a:lnTo>
                    <a:pt x="179" y="1464"/>
                  </a:lnTo>
                </a:path>
              </a:pathLst>
            </a:custGeom>
            <a:noFill/>
            <a:ln w="15875" cap="flat" cmpd="sng">
              <a:solidFill>
                <a:schemeClr val="tx1"/>
              </a:solidFill>
              <a:prstDash val="solid"/>
              <a:headEnd type="none" w="med" len="med"/>
              <a:tailEnd type="none" w="med" len="med"/>
            </a:ln>
          </p:spPr>
          <p:txBody>
            <a:bodyPr/>
            <a:p>
              <a:endParaRPr lang="zh-CN" altLang="en-US"/>
            </a:p>
          </p:txBody>
        </p:sp>
        <p:sp>
          <p:nvSpPr>
            <p:cNvPr id="151618" name="任意多边形 151617"/>
            <p:cNvSpPr/>
            <p:nvPr/>
          </p:nvSpPr>
          <p:spPr>
            <a:xfrm>
              <a:off x="2498" y="9659"/>
              <a:ext cx="270" cy="1444"/>
            </a:xfrm>
            <a:custGeom>
              <a:avLst/>
              <a:gdLst/>
              <a:ahLst/>
              <a:cxnLst/>
              <a:pathLst>
                <a:path w="270" h="1444">
                  <a:moveTo>
                    <a:pt x="0" y="0"/>
                  </a:moveTo>
                  <a:lnTo>
                    <a:pt x="52" y="375"/>
                  </a:lnTo>
                  <a:lnTo>
                    <a:pt x="255" y="547"/>
                  </a:lnTo>
                  <a:lnTo>
                    <a:pt x="247" y="870"/>
                  </a:lnTo>
                  <a:lnTo>
                    <a:pt x="98" y="1029"/>
                  </a:lnTo>
                  <a:lnTo>
                    <a:pt x="270" y="1444"/>
                  </a:lnTo>
                </a:path>
              </a:pathLst>
            </a:custGeom>
            <a:noFill/>
            <a:ln w="15875" cap="flat" cmpd="sng">
              <a:solidFill>
                <a:schemeClr val="tx1"/>
              </a:solidFill>
              <a:prstDash val="solid"/>
              <a:headEnd type="none" w="med" len="med"/>
              <a:tailEnd type="none" w="med" len="med"/>
            </a:ln>
          </p:spPr>
          <p:txBody>
            <a:bodyPr/>
            <a:p>
              <a:endParaRPr lang="zh-CN" altLang="en-US"/>
            </a:p>
          </p:txBody>
        </p:sp>
        <p:sp>
          <p:nvSpPr>
            <p:cNvPr id="151619" name="任意多边形 151618"/>
            <p:cNvSpPr/>
            <p:nvPr/>
          </p:nvSpPr>
          <p:spPr>
            <a:xfrm>
              <a:off x="2193" y="9659"/>
              <a:ext cx="995" cy="615"/>
            </a:xfrm>
            <a:custGeom>
              <a:avLst/>
              <a:gdLst/>
              <a:ahLst/>
              <a:cxnLst/>
              <a:pathLst>
                <a:path w="995" h="615">
                  <a:moveTo>
                    <a:pt x="0" y="615"/>
                  </a:moveTo>
                  <a:lnTo>
                    <a:pt x="357" y="367"/>
                  </a:lnTo>
                  <a:lnTo>
                    <a:pt x="575" y="555"/>
                  </a:lnTo>
                  <a:lnTo>
                    <a:pt x="796" y="495"/>
                  </a:lnTo>
                  <a:lnTo>
                    <a:pt x="995" y="270"/>
                  </a:lnTo>
                  <a:lnTo>
                    <a:pt x="891" y="0"/>
                  </a:lnTo>
                </a:path>
              </a:pathLst>
            </a:custGeom>
            <a:noFill/>
            <a:ln w="15875" cap="flat" cmpd="sng">
              <a:solidFill>
                <a:schemeClr val="tx1"/>
              </a:solidFill>
              <a:prstDash val="solid"/>
              <a:headEnd type="none" w="med" len="med"/>
              <a:tailEnd type="none" w="med" len="med"/>
            </a:ln>
          </p:spPr>
          <p:txBody>
            <a:bodyPr/>
            <a:p>
              <a:endParaRPr lang="zh-CN" altLang="en-US"/>
            </a:p>
          </p:txBody>
        </p:sp>
        <p:sp>
          <p:nvSpPr>
            <p:cNvPr id="151620" name="任意多边形 151619"/>
            <p:cNvSpPr/>
            <p:nvPr/>
          </p:nvSpPr>
          <p:spPr>
            <a:xfrm>
              <a:off x="2280" y="10521"/>
              <a:ext cx="908" cy="255"/>
            </a:xfrm>
            <a:custGeom>
              <a:avLst/>
              <a:gdLst/>
              <a:ahLst/>
              <a:cxnLst/>
              <a:pathLst>
                <a:path w="908" h="255">
                  <a:moveTo>
                    <a:pt x="908" y="255"/>
                  </a:moveTo>
                  <a:lnTo>
                    <a:pt x="765" y="90"/>
                  </a:lnTo>
                  <a:lnTo>
                    <a:pt x="465" y="0"/>
                  </a:lnTo>
                  <a:lnTo>
                    <a:pt x="315" y="158"/>
                  </a:lnTo>
                  <a:lnTo>
                    <a:pt x="0" y="128"/>
                  </a:lnTo>
                </a:path>
              </a:pathLst>
            </a:custGeom>
            <a:noFill/>
            <a:ln w="15875" cap="flat" cmpd="sng">
              <a:solidFill>
                <a:schemeClr val="tx1"/>
              </a:solidFill>
              <a:prstDash val="solid"/>
              <a:headEnd type="none" w="med" len="med"/>
              <a:tailEnd type="none" w="med" len="med"/>
            </a:ln>
          </p:spPr>
          <p:txBody>
            <a:bodyPr/>
            <a:p>
              <a:endParaRPr lang="zh-CN" altLang="en-US"/>
            </a:p>
          </p:txBody>
        </p:sp>
        <p:sp>
          <p:nvSpPr>
            <p:cNvPr id="151621" name="直接连接符 151620"/>
            <p:cNvSpPr/>
            <p:nvPr/>
          </p:nvSpPr>
          <p:spPr>
            <a:xfrm>
              <a:off x="2989" y="10161"/>
              <a:ext cx="199" cy="173"/>
            </a:xfrm>
            <a:prstGeom prst="line">
              <a:avLst/>
            </a:prstGeom>
            <a:ln w="15875" cap="flat" cmpd="sng">
              <a:solidFill>
                <a:schemeClr val="tx1"/>
              </a:solidFill>
              <a:prstDash val="solid"/>
              <a:headEnd type="none" w="med" len="med"/>
              <a:tailEnd type="none" w="med" len="med"/>
            </a:ln>
          </p:spPr>
        </p:sp>
        <p:sp>
          <p:nvSpPr>
            <p:cNvPr id="151622" name="直接连接符 151621"/>
            <p:cNvSpPr/>
            <p:nvPr/>
          </p:nvSpPr>
          <p:spPr>
            <a:xfrm flipV="1">
              <a:off x="3060" y="10521"/>
              <a:ext cx="104" cy="90"/>
            </a:xfrm>
            <a:prstGeom prst="line">
              <a:avLst/>
            </a:prstGeom>
            <a:ln w="15875" cap="flat" cmpd="sng">
              <a:solidFill>
                <a:schemeClr val="tx1"/>
              </a:solidFill>
              <a:prstDash val="solid"/>
              <a:headEnd type="none" w="med" len="med"/>
              <a:tailEnd type="none" w="med" len="med"/>
            </a:ln>
          </p:spPr>
        </p:sp>
      </p:grpSp>
      <p:sp>
        <p:nvSpPr>
          <p:cNvPr id="151623" name="任意多边形 151622"/>
          <p:cNvSpPr/>
          <p:nvPr/>
        </p:nvSpPr>
        <p:spPr>
          <a:xfrm>
            <a:off x="3441700" y="5145088"/>
            <a:ext cx="325438" cy="1587"/>
          </a:xfrm>
          <a:custGeom>
            <a:avLst/>
            <a:gdLst/>
            <a:ahLst/>
            <a:cxnLst/>
            <a:pathLst>
              <a:path w="262" h="1">
                <a:moveTo>
                  <a:pt x="0" y="0"/>
                </a:moveTo>
                <a:cubicBezTo>
                  <a:pt x="109" y="0"/>
                  <a:pt x="218" y="0"/>
                  <a:pt x="262" y="0"/>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51624" name="任意多边形 151623"/>
          <p:cNvSpPr/>
          <p:nvPr/>
        </p:nvSpPr>
        <p:spPr>
          <a:xfrm>
            <a:off x="3441700" y="5546725"/>
            <a:ext cx="325438" cy="0"/>
          </a:xfrm>
          <a:custGeom>
            <a:avLst/>
            <a:gdLst/>
            <a:ahLst/>
            <a:cxnLst/>
            <a:pathLst>
              <a:path w="262" h="1">
                <a:moveTo>
                  <a:pt x="0" y="0"/>
                </a:moveTo>
                <a:cubicBezTo>
                  <a:pt x="109" y="0"/>
                  <a:pt x="218" y="0"/>
                  <a:pt x="262" y="0"/>
                </a:cubicBezTo>
              </a:path>
            </a:pathLst>
          </a:custGeom>
          <a:noFill/>
          <a:ln w="9525" cap="flat" cmpd="sng">
            <a:solidFill>
              <a:schemeClr val="tx1"/>
            </a:solidFill>
            <a:prstDash val="solid"/>
            <a:headEnd type="none" w="med" len="med"/>
            <a:tailEnd type="none" w="med" len="med"/>
          </a:ln>
        </p:spPr>
        <p:txBody>
          <a:bodyPr/>
          <a:p>
            <a:endParaRPr lang="zh-CN" altLang="en-US"/>
          </a:p>
        </p:txBody>
      </p:sp>
      <p:grpSp>
        <p:nvGrpSpPr>
          <p:cNvPr id="151625" name="组合 151624"/>
          <p:cNvGrpSpPr/>
          <p:nvPr/>
        </p:nvGrpSpPr>
        <p:grpSpPr>
          <a:xfrm>
            <a:off x="3767138" y="3509963"/>
            <a:ext cx="1398587" cy="2036762"/>
            <a:chOff x="2056" y="9659"/>
            <a:chExt cx="1132" cy="1464"/>
          </a:xfrm>
        </p:grpSpPr>
        <p:sp>
          <p:nvSpPr>
            <p:cNvPr id="151626" name="矩形 151625"/>
            <p:cNvSpPr/>
            <p:nvPr/>
          </p:nvSpPr>
          <p:spPr>
            <a:xfrm>
              <a:off x="2056" y="9659"/>
              <a:ext cx="1132" cy="1455"/>
            </a:xfrm>
            <a:prstGeom prst="rect">
              <a:avLst/>
            </a:prstGeom>
            <a:noFill/>
            <a:ln w="15875" cap="flat" cmpd="sng">
              <a:solidFill>
                <a:schemeClr val="tx1"/>
              </a:solidFill>
              <a:prstDash val="solid"/>
              <a:miter/>
              <a:headEnd type="none" w="med" len="med"/>
              <a:tailEnd type="none" w="med" len="med"/>
            </a:ln>
          </p:spPr>
          <p:txBody>
            <a:bodyPr/>
            <a:p>
              <a:endParaRPr lang="zh-CN" altLang="en-US"/>
            </a:p>
          </p:txBody>
        </p:sp>
        <p:sp>
          <p:nvSpPr>
            <p:cNvPr id="151627" name="任意多边形 151626"/>
            <p:cNvSpPr/>
            <p:nvPr/>
          </p:nvSpPr>
          <p:spPr>
            <a:xfrm>
              <a:off x="2056" y="9659"/>
              <a:ext cx="237" cy="1464"/>
            </a:xfrm>
            <a:custGeom>
              <a:avLst/>
              <a:gdLst/>
              <a:ahLst/>
              <a:cxnLst/>
              <a:pathLst>
                <a:path w="237" h="1464">
                  <a:moveTo>
                    <a:pt x="199" y="0"/>
                  </a:moveTo>
                  <a:lnTo>
                    <a:pt x="0" y="570"/>
                  </a:lnTo>
                  <a:lnTo>
                    <a:pt x="137" y="622"/>
                  </a:lnTo>
                  <a:lnTo>
                    <a:pt x="0" y="804"/>
                  </a:lnTo>
                  <a:lnTo>
                    <a:pt x="237" y="983"/>
                  </a:lnTo>
                  <a:lnTo>
                    <a:pt x="7" y="1186"/>
                  </a:lnTo>
                  <a:lnTo>
                    <a:pt x="179" y="1464"/>
                  </a:lnTo>
                </a:path>
              </a:pathLst>
            </a:custGeom>
            <a:noFill/>
            <a:ln w="15875" cap="flat" cmpd="sng">
              <a:solidFill>
                <a:schemeClr val="tx1"/>
              </a:solidFill>
              <a:prstDash val="solid"/>
              <a:headEnd type="none" w="med" len="med"/>
              <a:tailEnd type="none" w="med" len="med"/>
            </a:ln>
          </p:spPr>
          <p:txBody>
            <a:bodyPr/>
            <a:p>
              <a:endParaRPr lang="zh-CN" altLang="en-US"/>
            </a:p>
          </p:txBody>
        </p:sp>
        <p:sp>
          <p:nvSpPr>
            <p:cNvPr id="151628" name="任意多边形 151627"/>
            <p:cNvSpPr/>
            <p:nvPr/>
          </p:nvSpPr>
          <p:spPr>
            <a:xfrm>
              <a:off x="2498" y="9659"/>
              <a:ext cx="270" cy="1444"/>
            </a:xfrm>
            <a:custGeom>
              <a:avLst/>
              <a:gdLst/>
              <a:ahLst/>
              <a:cxnLst/>
              <a:pathLst>
                <a:path w="270" h="1444">
                  <a:moveTo>
                    <a:pt x="0" y="0"/>
                  </a:moveTo>
                  <a:lnTo>
                    <a:pt x="52" y="375"/>
                  </a:lnTo>
                  <a:lnTo>
                    <a:pt x="255" y="547"/>
                  </a:lnTo>
                  <a:lnTo>
                    <a:pt x="247" y="870"/>
                  </a:lnTo>
                  <a:lnTo>
                    <a:pt x="98" y="1029"/>
                  </a:lnTo>
                  <a:lnTo>
                    <a:pt x="270" y="1444"/>
                  </a:lnTo>
                </a:path>
              </a:pathLst>
            </a:custGeom>
            <a:noFill/>
            <a:ln w="15875" cap="flat" cmpd="sng">
              <a:solidFill>
                <a:schemeClr val="tx1"/>
              </a:solidFill>
              <a:prstDash val="solid"/>
              <a:headEnd type="none" w="med" len="med"/>
              <a:tailEnd type="none" w="med" len="med"/>
            </a:ln>
          </p:spPr>
          <p:txBody>
            <a:bodyPr/>
            <a:p>
              <a:endParaRPr lang="zh-CN" altLang="en-US"/>
            </a:p>
          </p:txBody>
        </p:sp>
        <p:sp>
          <p:nvSpPr>
            <p:cNvPr id="151629" name="任意多边形 151628"/>
            <p:cNvSpPr/>
            <p:nvPr/>
          </p:nvSpPr>
          <p:spPr>
            <a:xfrm>
              <a:off x="2193" y="9659"/>
              <a:ext cx="995" cy="615"/>
            </a:xfrm>
            <a:custGeom>
              <a:avLst/>
              <a:gdLst/>
              <a:ahLst/>
              <a:cxnLst/>
              <a:pathLst>
                <a:path w="995" h="615">
                  <a:moveTo>
                    <a:pt x="0" y="615"/>
                  </a:moveTo>
                  <a:lnTo>
                    <a:pt x="357" y="367"/>
                  </a:lnTo>
                  <a:lnTo>
                    <a:pt x="575" y="555"/>
                  </a:lnTo>
                  <a:lnTo>
                    <a:pt x="796" y="495"/>
                  </a:lnTo>
                  <a:lnTo>
                    <a:pt x="995" y="270"/>
                  </a:lnTo>
                  <a:lnTo>
                    <a:pt x="891" y="0"/>
                  </a:lnTo>
                </a:path>
              </a:pathLst>
            </a:custGeom>
            <a:noFill/>
            <a:ln w="15875" cap="flat" cmpd="sng">
              <a:solidFill>
                <a:schemeClr val="tx1"/>
              </a:solidFill>
              <a:prstDash val="solid"/>
              <a:headEnd type="none" w="med" len="med"/>
              <a:tailEnd type="none" w="med" len="med"/>
            </a:ln>
          </p:spPr>
          <p:txBody>
            <a:bodyPr/>
            <a:p>
              <a:endParaRPr lang="zh-CN" altLang="en-US"/>
            </a:p>
          </p:txBody>
        </p:sp>
        <p:sp>
          <p:nvSpPr>
            <p:cNvPr id="151630" name="任意多边形 151629"/>
            <p:cNvSpPr/>
            <p:nvPr/>
          </p:nvSpPr>
          <p:spPr>
            <a:xfrm>
              <a:off x="2280" y="10521"/>
              <a:ext cx="908" cy="255"/>
            </a:xfrm>
            <a:custGeom>
              <a:avLst/>
              <a:gdLst/>
              <a:ahLst/>
              <a:cxnLst/>
              <a:pathLst>
                <a:path w="908" h="255">
                  <a:moveTo>
                    <a:pt x="908" y="255"/>
                  </a:moveTo>
                  <a:lnTo>
                    <a:pt x="765" y="90"/>
                  </a:lnTo>
                  <a:lnTo>
                    <a:pt x="465" y="0"/>
                  </a:lnTo>
                  <a:lnTo>
                    <a:pt x="315" y="158"/>
                  </a:lnTo>
                  <a:lnTo>
                    <a:pt x="0" y="128"/>
                  </a:lnTo>
                </a:path>
              </a:pathLst>
            </a:custGeom>
            <a:noFill/>
            <a:ln w="15875" cap="flat" cmpd="sng">
              <a:solidFill>
                <a:schemeClr val="tx1"/>
              </a:solidFill>
              <a:prstDash val="solid"/>
              <a:headEnd type="none" w="med" len="med"/>
              <a:tailEnd type="none" w="med" len="med"/>
            </a:ln>
          </p:spPr>
          <p:txBody>
            <a:bodyPr/>
            <a:p>
              <a:endParaRPr lang="zh-CN" altLang="en-US"/>
            </a:p>
          </p:txBody>
        </p:sp>
        <p:sp>
          <p:nvSpPr>
            <p:cNvPr id="151631" name="直接连接符 151630"/>
            <p:cNvSpPr/>
            <p:nvPr/>
          </p:nvSpPr>
          <p:spPr>
            <a:xfrm>
              <a:off x="2989" y="10161"/>
              <a:ext cx="199" cy="173"/>
            </a:xfrm>
            <a:prstGeom prst="line">
              <a:avLst/>
            </a:prstGeom>
            <a:ln w="15875" cap="flat" cmpd="sng">
              <a:solidFill>
                <a:schemeClr val="tx1"/>
              </a:solidFill>
              <a:prstDash val="solid"/>
              <a:headEnd type="none" w="med" len="med"/>
              <a:tailEnd type="none" w="med" len="med"/>
            </a:ln>
          </p:spPr>
        </p:sp>
        <p:sp>
          <p:nvSpPr>
            <p:cNvPr id="151632" name="直接连接符 151631"/>
            <p:cNvSpPr/>
            <p:nvPr/>
          </p:nvSpPr>
          <p:spPr>
            <a:xfrm flipV="1">
              <a:off x="3060" y="10521"/>
              <a:ext cx="104" cy="90"/>
            </a:xfrm>
            <a:prstGeom prst="line">
              <a:avLst/>
            </a:prstGeom>
            <a:ln w="15875" cap="flat" cmpd="sng">
              <a:solidFill>
                <a:schemeClr val="tx1"/>
              </a:solidFill>
              <a:prstDash val="solid"/>
              <a:headEnd type="none" w="med" len="med"/>
              <a:tailEnd type="none" w="med" len="med"/>
            </a:ln>
          </p:spPr>
        </p:sp>
      </p:grpSp>
      <p:grpSp>
        <p:nvGrpSpPr>
          <p:cNvPr id="151633" name="组合 151632"/>
          <p:cNvGrpSpPr/>
          <p:nvPr/>
        </p:nvGrpSpPr>
        <p:grpSpPr>
          <a:xfrm>
            <a:off x="5948363" y="3497263"/>
            <a:ext cx="1400175" cy="1893887"/>
            <a:chOff x="2056" y="9659"/>
            <a:chExt cx="1132" cy="1464"/>
          </a:xfrm>
        </p:grpSpPr>
        <p:sp>
          <p:nvSpPr>
            <p:cNvPr id="151634" name="矩形 151633"/>
            <p:cNvSpPr/>
            <p:nvPr/>
          </p:nvSpPr>
          <p:spPr>
            <a:xfrm>
              <a:off x="2056" y="9659"/>
              <a:ext cx="1132" cy="1455"/>
            </a:xfrm>
            <a:prstGeom prst="rect">
              <a:avLst/>
            </a:prstGeom>
            <a:noFill/>
            <a:ln w="15875" cap="flat" cmpd="sng">
              <a:solidFill>
                <a:schemeClr val="tx1"/>
              </a:solidFill>
              <a:prstDash val="solid"/>
              <a:miter/>
              <a:headEnd type="none" w="med" len="med"/>
              <a:tailEnd type="none" w="med" len="med"/>
            </a:ln>
          </p:spPr>
          <p:txBody>
            <a:bodyPr/>
            <a:p>
              <a:endParaRPr lang="zh-CN" altLang="en-US"/>
            </a:p>
          </p:txBody>
        </p:sp>
        <p:sp>
          <p:nvSpPr>
            <p:cNvPr id="151635" name="任意多边形 151634"/>
            <p:cNvSpPr/>
            <p:nvPr/>
          </p:nvSpPr>
          <p:spPr>
            <a:xfrm>
              <a:off x="2056" y="9659"/>
              <a:ext cx="237" cy="1464"/>
            </a:xfrm>
            <a:custGeom>
              <a:avLst/>
              <a:gdLst/>
              <a:ahLst/>
              <a:cxnLst/>
              <a:pathLst>
                <a:path w="237" h="1464">
                  <a:moveTo>
                    <a:pt x="199" y="0"/>
                  </a:moveTo>
                  <a:lnTo>
                    <a:pt x="0" y="570"/>
                  </a:lnTo>
                  <a:lnTo>
                    <a:pt x="137" y="622"/>
                  </a:lnTo>
                  <a:lnTo>
                    <a:pt x="0" y="804"/>
                  </a:lnTo>
                  <a:lnTo>
                    <a:pt x="237" y="983"/>
                  </a:lnTo>
                  <a:lnTo>
                    <a:pt x="7" y="1186"/>
                  </a:lnTo>
                  <a:lnTo>
                    <a:pt x="179" y="1464"/>
                  </a:lnTo>
                </a:path>
              </a:pathLst>
            </a:custGeom>
            <a:noFill/>
            <a:ln w="15875" cap="flat" cmpd="sng">
              <a:solidFill>
                <a:schemeClr val="tx1"/>
              </a:solidFill>
              <a:prstDash val="solid"/>
              <a:headEnd type="none" w="med" len="med"/>
              <a:tailEnd type="none" w="med" len="med"/>
            </a:ln>
          </p:spPr>
          <p:txBody>
            <a:bodyPr/>
            <a:p>
              <a:endParaRPr lang="zh-CN" altLang="en-US"/>
            </a:p>
          </p:txBody>
        </p:sp>
        <p:sp>
          <p:nvSpPr>
            <p:cNvPr id="151636" name="任意多边形 151635"/>
            <p:cNvSpPr/>
            <p:nvPr/>
          </p:nvSpPr>
          <p:spPr>
            <a:xfrm>
              <a:off x="2498" y="9659"/>
              <a:ext cx="270" cy="1444"/>
            </a:xfrm>
            <a:custGeom>
              <a:avLst/>
              <a:gdLst/>
              <a:ahLst/>
              <a:cxnLst/>
              <a:pathLst>
                <a:path w="270" h="1444">
                  <a:moveTo>
                    <a:pt x="0" y="0"/>
                  </a:moveTo>
                  <a:lnTo>
                    <a:pt x="52" y="375"/>
                  </a:lnTo>
                  <a:lnTo>
                    <a:pt x="255" y="547"/>
                  </a:lnTo>
                  <a:lnTo>
                    <a:pt x="247" y="870"/>
                  </a:lnTo>
                  <a:lnTo>
                    <a:pt x="98" y="1029"/>
                  </a:lnTo>
                  <a:lnTo>
                    <a:pt x="270" y="1444"/>
                  </a:lnTo>
                </a:path>
              </a:pathLst>
            </a:custGeom>
            <a:noFill/>
            <a:ln w="15875" cap="flat" cmpd="sng">
              <a:solidFill>
                <a:schemeClr val="tx1"/>
              </a:solidFill>
              <a:prstDash val="solid"/>
              <a:headEnd type="none" w="med" len="med"/>
              <a:tailEnd type="none" w="med" len="med"/>
            </a:ln>
          </p:spPr>
          <p:txBody>
            <a:bodyPr/>
            <a:p>
              <a:endParaRPr lang="zh-CN" altLang="en-US"/>
            </a:p>
          </p:txBody>
        </p:sp>
        <p:sp>
          <p:nvSpPr>
            <p:cNvPr id="151637" name="任意多边形 151636"/>
            <p:cNvSpPr/>
            <p:nvPr/>
          </p:nvSpPr>
          <p:spPr>
            <a:xfrm>
              <a:off x="2193" y="9659"/>
              <a:ext cx="995" cy="615"/>
            </a:xfrm>
            <a:custGeom>
              <a:avLst/>
              <a:gdLst/>
              <a:ahLst/>
              <a:cxnLst/>
              <a:pathLst>
                <a:path w="995" h="615">
                  <a:moveTo>
                    <a:pt x="0" y="615"/>
                  </a:moveTo>
                  <a:lnTo>
                    <a:pt x="357" y="367"/>
                  </a:lnTo>
                  <a:lnTo>
                    <a:pt x="575" y="555"/>
                  </a:lnTo>
                  <a:lnTo>
                    <a:pt x="796" y="495"/>
                  </a:lnTo>
                  <a:lnTo>
                    <a:pt x="995" y="270"/>
                  </a:lnTo>
                  <a:lnTo>
                    <a:pt x="891" y="0"/>
                  </a:lnTo>
                </a:path>
              </a:pathLst>
            </a:custGeom>
            <a:noFill/>
            <a:ln w="15875" cap="flat" cmpd="sng">
              <a:solidFill>
                <a:schemeClr val="tx1"/>
              </a:solidFill>
              <a:prstDash val="solid"/>
              <a:headEnd type="none" w="med" len="med"/>
              <a:tailEnd type="none" w="med" len="med"/>
            </a:ln>
          </p:spPr>
          <p:txBody>
            <a:bodyPr/>
            <a:p>
              <a:endParaRPr lang="zh-CN" altLang="en-US"/>
            </a:p>
          </p:txBody>
        </p:sp>
        <p:sp>
          <p:nvSpPr>
            <p:cNvPr id="151638" name="任意多边形 151637"/>
            <p:cNvSpPr/>
            <p:nvPr/>
          </p:nvSpPr>
          <p:spPr>
            <a:xfrm>
              <a:off x="2280" y="10521"/>
              <a:ext cx="908" cy="255"/>
            </a:xfrm>
            <a:custGeom>
              <a:avLst/>
              <a:gdLst/>
              <a:ahLst/>
              <a:cxnLst/>
              <a:pathLst>
                <a:path w="908" h="255">
                  <a:moveTo>
                    <a:pt x="908" y="255"/>
                  </a:moveTo>
                  <a:lnTo>
                    <a:pt x="765" y="90"/>
                  </a:lnTo>
                  <a:lnTo>
                    <a:pt x="465" y="0"/>
                  </a:lnTo>
                  <a:lnTo>
                    <a:pt x="315" y="158"/>
                  </a:lnTo>
                  <a:lnTo>
                    <a:pt x="0" y="128"/>
                  </a:lnTo>
                </a:path>
              </a:pathLst>
            </a:custGeom>
            <a:noFill/>
            <a:ln w="15875" cap="flat" cmpd="sng">
              <a:solidFill>
                <a:schemeClr val="tx1"/>
              </a:solidFill>
              <a:prstDash val="solid"/>
              <a:headEnd type="none" w="med" len="med"/>
              <a:tailEnd type="none" w="med" len="med"/>
            </a:ln>
          </p:spPr>
          <p:txBody>
            <a:bodyPr/>
            <a:p>
              <a:endParaRPr lang="zh-CN" altLang="en-US"/>
            </a:p>
          </p:txBody>
        </p:sp>
        <p:sp>
          <p:nvSpPr>
            <p:cNvPr id="151639" name="直接连接符 151638"/>
            <p:cNvSpPr/>
            <p:nvPr/>
          </p:nvSpPr>
          <p:spPr>
            <a:xfrm>
              <a:off x="2989" y="10161"/>
              <a:ext cx="199" cy="173"/>
            </a:xfrm>
            <a:prstGeom prst="line">
              <a:avLst/>
            </a:prstGeom>
            <a:ln w="15875" cap="flat" cmpd="sng">
              <a:solidFill>
                <a:schemeClr val="tx1"/>
              </a:solidFill>
              <a:prstDash val="solid"/>
              <a:headEnd type="none" w="med" len="med"/>
              <a:tailEnd type="none" w="med" len="med"/>
            </a:ln>
          </p:spPr>
        </p:sp>
        <p:sp>
          <p:nvSpPr>
            <p:cNvPr id="151640" name="直接连接符 151639"/>
            <p:cNvSpPr/>
            <p:nvPr/>
          </p:nvSpPr>
          <p:spPr>
            <a:xfrm flipV="1">
              <a:off x="3060" y="10521"/>
              <a:ext cx="104" cy="90"/>
            </a:xfrm>
            <a:prstGeom prst="line">
              <a:avLst/>
            </a:prstGeom>
            <a:ln w="15875" cap="flat" cmpd="sng">
              <a:solidFill>
                <a:schemeClr val="tx1"/>
              </a:solidFill>
              <a:prstDash val="solid"/>
              <a:headEnd type="none" w="med" len="med"/>
              <a:tailEnd type="none" w="med" len="med"/>
            </a:ln>
          </p:spPr>
        </p:sp>
      </p:grpSp>
      <p:sp>
        <p:nvSpPr>
          <p:cNvPr id="151641" name="任意多边形 151640"/>
          <p:cNvSpPr/>
          <p:nvPr/>
        </p:nvSpPr>
        <p:spPr>
          <a:xfrm>
            <a:off x="1668463" y="5364163"/>
            <a:ext cx="1857375" cy="357187"/>
          </a:xfrm>
          <a:custGeom>
            <a:avLst/>
            <a:gdLst/>
            <a:ahLst/>
            <a:cxnLst/>
            <a:pathLst>
              <a:path w="1502" h="423">
                <a:moveTo>
                  <a:pt x="0" y="423"/>
                </a:moveTo>
                <a:lnTo>
                  <a:pt x="1233" y="423"/>
                </a:lnTo>
                <a:lnTo>
                  <a:pt x="1502" y="0"/>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51642" name="右箭头 151641"/>
          <p:cNvSpPr/>
          <p:nvPr/>
        </p:nvSpPr>
        <p:spPr>
          <a:xfrm>
            <a:off x="3108325" y="4222750"/>
            <a:ext cx="407988" cy="276225"/>
          </a:xfrm>
          <a:prstGeom prst="rightArrow">
            <a:avLst>
              <a:gd name="adj1" fmla="val 24796"/>
              <a:gd name="adj2" fmla="val 33123"/>
            </a:avLst>
          </a:prstGeom>
          <a:solidFill>
            <a:srgbClr val="FF00FF"/>
          </a:solidFill>
          <a:ln w="9525" cap="flat" cmpd="sng">
            <a:solidFill>
              <a:srgbClr val="FF00FF"/>
            </a:solidFill>
            <a:prstDash val="solid"/>
            <a:miter/>
            <a:headEnd type="none" w="med" len="med"/>
            <a:tailEnd type="none" w="med" len="med"/>
          </a:ln>
        </p:spPr>
        <p:txBody>
          <a:bodyPr/>
          <a:p>
            <a:endParaRPr lang="zh-CN" altLang="en-US"/>
          </a:p>
        </p:txBody>
      </p:sp>
      <p:sp>
        <p:nvSpPr>
          <p:cNvPr id="151643" name="右箭头 151642"/>
          <p:cNvSpPr/>
          <p:nvPr/>
        </p:nvSpPr>
        <p:spPr>
          <a:xfrm>
            <a:off x="5437188" y="4222750"/>
            <a:ext cx="407987" cy="276225"/>
          </a:xfrm>
          <a:prstGeom prst="rightArrow">
            <a:avLst>
              <a:gd name="adj1" fmla="val 24796"/>
              <a:gd name="adj2" fmla="val 33123"/>
            </a:avLst>
          </a:prstGeom>
          <a:solidFill>
            <a:srgbClr val="FF00FF"/>
          </a:solidFill>
          <a:ln w="9525" cap="flat" cmpd="sng">
            <a:solidFill>
              <a:srgbClr val="FF00FF"/>
            </a:solidFill>
            <a:prstDash val="solid"/>
            <a:miter/>
            <a:headEnd type="none" w="med" len="med"/>
            <a:tailEnd type="none" w="med" len="med"/>
          </a:ln>
        </p:spPr>
        <p:txBody>
          <a:bodyPr/>
          <a:p>
            <a:endParaRPr lang="zh-CN" altLang="en-US"/>
          </a:p>
        </p:txBody>
      </p:sp>
      <p:sp>
        <p:nvSpPr>
          <p:cNvPr id="151644" name="任意多边形 151643"/>
          <p:cNvSpPr/>
          <p:nvPr/>
        </p:nvSpPr>
        <p:spPr>
          <a:xfrm>
            <a:off x="5672138" y="5146675"/>
            <a:ext cx="276225" cy="0"/>
          </a:xfrm>
          <a:custGeom>
            <a:avLst/>
            <a:gdLst/>
            <a:ahLst/>
            <a:cxnLst/>
            <a:pathLst>
              <a:path w="223" h="1">
                <a:moveTo>
                  <a:pt x="0" y="0"/>
                </a:moveTo>
                <a:cubicBezTo>
                  <a:pt x="93" y="0"/>
                  <a:pt x="186" y="0"/>
                  <a:pt x="223" y="0"/>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51645" name="任意多边形 151644"/>
          <p:cNvSpPr/>
          <p:nvPr/>
        </p:nvSpPr>
        <p:spPr>
          <a:xfrm>
            <a:off x="5664200" y="5362575"/>
            <a:ext cx="276225" cy="1588"/>
          </a:xfrm>
          <a:custGeom>
            <a:avLst/>
            <a:gdLst/>
            <a:ahLst/>
            <a:cxnLst/>
            <a:pathLst>
              <a:path w="223" h="1">
                <a:moveTo>
                  <a:pt x="0" y="0"/>
                </a:moveTo>
                <a:cubicBezTo>
                  <a:pt x="93" y="0"/>
                  <a:pt x="186" y="0"/>
                  <a:pt x="223" y="0"/>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51646" name="任意多边形 151645"/>
          <p:cNvSpPr/>
          <p:nvPr/>
        </p:nvSpPr>
        <p:spPr>
          <a:xfrm>
            <a:off x="5762625" y="4805363"/>
            <a:ext cx="1319213" cy="969962"/>
          </a:xfrm>
          <a:custGeom>
            <a:avLst/>
            <a:gdLst/>
            <a:ahLst/>
            <a:cxnLst/>
            <a:pathLst>
              <a:path w="1067" h="849">
                <a:moveTo>
                  <a:pt x="0" y="0"/>
                </a:moveTo>
                <a:lnTo>
                  <a:pt x="0" y="849"/>
                </a:lnTo>
                <a:lnTo>
                  <a:pt x="1067" y="849"/>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51647" name="等腰三角形 151646"/>
          <p:cNvSpPr/>
          <p:nvPr/>
        </p:nvSpPr>
        <p:spPr>
          <a:xfrm rot="10800000">
            <a:off x="5721350" y="4948238"/>
            <a:ext cx="71438" cy="161925"/>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51648" name="等腰三角形 151647"/>
          <p:cNvSpPr/>
          <p:nvPr/>
        </p:nvSpPr>
        <p:spPr>
          <a:xfrm rot="-10800000" flipV="1">
            <a:off x="5730875" y="5389563"/>
            <a:ext cx="71438" cy="161925"/>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grpSp>
        <p:nvGrpSpPr>
          <p:cNvPr id="151649" name="组合 151648"/>
          <p:cNvGrpSpPr/>
          <p:nvPr/>
        </p:nvGrpSpPr>
        <p:grpSpPr>
          <a:xfrm rot="-5949732" flipH="1">
            <a:off x="4565650" y="3852863"/>
            <a:ext cx="295275" cy="42862"/>
            <a:chOff x="7449" y="9962"/>
            <a:chExt cx="258" cy="34"/>
          </a:xfrm>
        </p:grpSpPr>
        <p:sp>
          <p:nvSpPr>
            <p:cNvPr id="151650" name="等腰三角形 151649"/>
            <p:cNvSpPr/>
            <p:nvPr/>
          </p:nvSpPr>
          <p:spPr>
            <a:xfrm rot="5400000">
              <a:off x="7619" y="9908"/>
              <a:ext cx="34" cy="142"/>
            </a:xfrm>
            <a:prstGeom prst="triangle">
              <a:avLst>
                <a:gd name="adj" fmla="val 50000"/>
              </a:avLst>
            </a:prstGeom>
            <a:solidFill>
              <a:srgbClr val="00FF00"/>
            </a:solidFill>
            <a:ln w="9525" cap="flat" cmpd="sng">
              <a:solidFill>
                <a:srgbClr val="00FF00"/>
              </a:solidFill>
              <a:prstDash val="solid"/>
              <a:miter/>
              <a:headEnd type="none" w="med" len="med"/>
              <a:tailEnd type="none" w="sm" len="lg"/>
            </a:ln>
          </p:spPr>
          <p:txBody>
            <a:bodyPr/>
            <a:p>
              <a:endParaRPr lang="zh-CN" altLang="en-US"/>
            </a:p>
          </p:txBody>
        </p:sp>
        <p:sp>
          <p:nvSpPr>
            <p:cNvPr id="151651" name="直接连接符 151650"/>
            <p:cNvSpPr/>
            <p:nvPr/>
          </p:nvSpPr>
          <p:spPr>
            <a:xfrm>
              <a:off x="7449" y="9982"/>
              <a:ext cx="106" cy="0"/>
            </a:xfrm>
            <a:prstGeom prst="line">
              <a:avLst/>
            </a:prstGeom>
            <a:ln w="9525" cap="flat" cmpd="sng">
              <a:solidFill>
                <a:srgbClr val="00FF00"/>
              </a:solidFill>
              <a:prstDash val="solid"/>
              <a:headEnd type="none" w="med" len="med"/>
              <a:tailEnd type="none" w="sm" len="lg"/>
            </a:ln>
          </p:spPr>
        </p:sp>
      </p:grpSp>
      <p:grpSp>
        <p:nvGrpSpPr>
          <p:cNvPr id="151652" name="组合 151651"/>
          <p:cNvGrpSpPr/>
          <p:nvPr/>
        </p:nvGrpSpPr>
        <p:grpSpPr>
          <a:xfrm rot="-5194459" flipH="1">
            <a:off x="4019550" y="3875088"/>
            <a:ext cx="295275" cy="42862"/>
            <a:chOff x="7449" y="9962"/>
            <a:chExt cx="258" cy="34"/>
          </a:xfrm>
        </p:grpSpPr>
        <p:sp>
          <p:nvSpPr>
            <p:cNvPr id="151653" name="等腰三角形 151652"/>
            <p:cNvSpPr/>
            <p:nvPr/>
          </p:nvSpPr>
          <p:spPr>
            <a:xfrm rot="5400000">
              <a:off x="7619" y="9908"/>
              <a:ext cx="34" cy="142"/>
            </a:xfrm>
            <a:prstGeom prst="triangle">
              <a:avLst>
                <a:gd name="adj" fmla="val 50000"/>
              </a:avLst>
            </a:prstGeom>
            <a:solidFill>
              <a:srgbClr val="00FF00"/>
            </a:solidFill>
            <a:ln w="9525" cap="flat" cmpd="sng">
              <a:solidFill>
                <a:srgbClr val="00FF00"/>
              </a:solidFill>
              <a:prstDash val="solid"/>
              <a:miter/>
              <a:headEnd type="none" w="med" len="med"/>
              <a:tailEnd type="none" w="sm" len="lg"/>
            </a:ln>
          </p:spPr>
          <p:txBody>
            <a:bodyPr/>
            <a:p>
              <a:endParaRPr lang="zh-CN" altLang="en-US"/>
            </a:p>
          </p:txBody>
        </p:sp>
        <p:sp>
          <p:nvSpPr>
            <p:cNvPr id="151654" name="直接连接符 151653"/>
            <p:cNvSpPr/>
            <p:nvPr/>
          </p:nvSpPr>
          <p:spPr>
            <a:xfrm>
              <a:off x="7449" y="9982"/>
              <a:ext cx="106" cy="0"/>
            </a:xfrm>
            <a:prstGeom prst="line">
              <a:avLst/>
            </a:prstGeom>
            <a:ln w="9525" cap="flat" cmpd="sng">
              <a:solidFill>
                <a:srgbClr val="00FF00"/>
              </a:solidFill>
              <a:prstDash val="solid"/>
              <a:headEnd type="none" w="med" len="med"/>
              <a:tailEnd type="none" w="sm" len="lg"/>
            </a:ln>
          </p:spPr>
        </p:sp>
      </p:grpSp>
      <p:grpSp>
        <p:nvGrpSpPr>
          <p:cNvPr id="151655" name="组合 151654"/>
          <p:cNvGrpSpPr/>
          <p:nvPr/>
        </p:nvGrpSpPr>
        <p:grpSpPr>
          <a:xfrm rot="-5194459" flipH="1">
            <a:off x="4176713" y="4495800"/>
            <a:ext cx="295275" cy="42863"/>
            <a:chOff x="7449" y="9962"/>
            <a:chExt cx="258" cy="34"/>
          </a:xfrm>
        </p:grpSpPr>
        <p:sp>
          <p:nvSpPr>
            <p:cNvPr id="151656" name="等腰三角形 151655"/>
            <p:cNvSpPr/>
            <p:nvPr/>
          </p:nvSpPr>
          <p:spPr>
            <a:xfrm rot="5400000">
              <a:off x="7619" y="9908"/>
              <a:ext cx="34" cy="142"/>
            </a:xfrm>
            <a:prstGeom prst="triangle">
              <a:avLst>
                <a:gd name="adj" fmla="val 50000"/>
              </a:avLst>
            </a:prstGeom>
            <a:solidFill>
              <a:srgbClr val="00FF00"/>
            </a:solidFill>
            <a:ln w="9525" cap="flat" cmpd="sng">
              <a:solidFill>
                <a:srgbClr val="00FF00"/>
              </a:solidFill>
              <a:prstDash val="solid"/>
              <a:miter/>
              <a:headEnd type="none" w="med" len="med"/>
              <a:tailEnd type="none" w="sm" len="lg"/>
            </a:ln>
          </p:spPr>
          <p:txBody>
            <a:bodyPr/>
            <a:p>
              <a:endParaRPr lang="zh-CN" altLang="en-US"/>
            </a:p>
          </p:txBody>
        </p:sp>
        <p:sp>
          <p:nvSpPr>
            <p:cNvPr id="151657" name="直接连接符 151656"/>
            <p:cNvSpPr/>
            <p:nvPr/>
          </p:nvSpPr>
          <p:spPr>
            <a:xfrm>
              <a:off x="7449" y="9982"/>
              <a:ext cx="106" cy="0"/>
            </a:xfrm>
            <a:prstGeom prst="line">
              <a:avLst/>
            </a:prstGeom>
            <a:ln w="9525" cap="flat" cmpd="sng">
              <a:solidFill>
                <a:srgbClr val="00FF00"/>
              </a:solidFill>
              <a:prstDash val="solid"/>
              <a:headEnd type="none" w="med" len="med"/>
              <a:tailEnd type="none" w="sm" len="lg"/>
            </a:ln>
          </p:spPr>
        </p:sp>
      </p:grpSp>
      <p:grpSp>
        <p:nvGrpSpPr>
          <p:cNvPr id="151658" name="组合 151657"/>
          <p:cNvGrpSpPr/>
          <p:nvPr/>
        </p:nvGrpSpPr>
        <p:grpSpPr>
          <a:xfrm rot="-6619842" flipH="1">
            <a:off x="4219575" y="5230813"/>
            <a:ext cx="295275" cy="41275"/>
            <a:chOff x="7449" y="9962"/>
            <a:chExt cx="258" cy="34"/>
          </a:xfrm>
        </p:grpSpPr>
        <p:sp>
          <p:nvSpPr>
            <p:cNvPr id="151659" name="等腰三角形 151658"/>
            <p:cNvSpPr/>
            <p:nvPr/>
          </p:nvSpPr>
          <p:spPr>
            <a:xfrm rot="5400000">
              <a:off x="7619" y="9908"/>
              <a:ext cx="34" cy="142"/>
            </a:xfrm>
            <a:prstGeom prst="triangle">
              <a:avLst>
                <a:gd name="adj" fmla="val 50000"/>
              </a:avLst>
            </a:prstGeom>
            <a:solidFill>
              <a:srgbClr val="00FF00"/>
            </a:solidFill>
            <a:ln w="9525" cap="flat" cmpd="sng">
              <a:solidFill>
                <a:srgbClr val="00FF00"/>
              </a:solidFill>
              <a:prstDash val="solid"/>
              <a:miter/>
              <a:headEnd type="none" w="med" len="med"/>
              <a:tailEnd type="none" w="sm" len="lg"/>
            </a:ln>
          </p:spPr>
          <p:txBody>
            <a:bodyPr/>
            <a:p>
              <a:endParaRPr lang="zh-CN" altLang="en-US"/>
            </a:p>
          </p:txBody>
        </p:sp>
        <p:sp>
          <p:nvSpPr>
            <p:cNvPr id="151660" name="直接连接符 151659"/>
            <p:cNvSpPr/>
            <p:nvPr/>
          </p:nvSpPr>
          <p:spPr>
            <a:xfrm>
              <a:off x="7449" y="9982"/>
              <a:ext cx="106" cy="0"/>
            </a:xfrm>
            <a:prstGeom prst="line">
              <a:avLst/>
            </a:prstGeom>
            <a:ln w="9525" cap="flat" cmpd="sng">
              <a:solidFill>
                <a:srgbClr val="00FF00"/>
              </a:solidFill>
              <a:prstDash val="solid"/>
              <a:headEnd type="none" w="med" len="med"/>
              <a:tailEnd type="none" w="sm" len="lg"/>
            </a:ln>
          </p:spPr>
        </p:sp>
      </p:grpSp>
      <p:grpSp>
        <p:nvGrpSpPr>
          <p:cNvPr id="151661" name="组合 151660"/>
          <p:cNvGrpSpPr/>
          <p:nvPr/>
        </p:nvGrpSpPr>
        <p:grpSpPr>
          <a:xfrm rot="-4990245" flipH="1">
            <a:off x="4830763" y="5230813"/>
            <a:ext cx="295275" cy="41275"/>
            <a:chOff x="7449" y="9962"/>
            <a:chExt cx="258" cy="34"/>
          </a:xfrm>
        </p:grpSpPr>
        <p:sp>
          <p:nvSpPr>
            <p:cNvPr id="151662" name="等腰三角形 151661"/>
            <p:cNvSpPr/>
            <p:nvPr/>
          </p:nvSpPr>
          <p:spPr>
            <a:xfrm rot="5400000">
              <a:off x="7619" y="9908"/>
              <a:ext cx="34" cy="142"/>
            </a:xfrm>
            <a:prstGeom prst="triangle">
              <a:avLst>
                <a:gd name="adj" fmla="val 50000"/>
              </a:avLst>
            </a:prstGeom>
            <a:solidFill>
              <a:srgbClr val="00FF00"/>
            </a:solidFill>
            <a:ln w="9525" cap="flat" cmpd="sng">
              <a:solidFill>
                <a:srgbClr val="00FF00"/>
              </a:solidFill>
              <a:prstDash val="solid"/>
              <a:miter/>
              <a:headEnd type="none" w="med" len="med"/>
              <a:tailEnd type="none" w="sm" len="lg"/>
            </a:ln>
          </p:spPr>
          <p:txBody>
            <a:bodyPr/>
            <a:p>
              <a:endParaRPr lang="zh-CN" altLang="en-US"/>
            </a:p>
          </p:txBody>
        </p:sp>
        <p:sp>
          <p:nvSpPr>
            <p:cNvPr id="151663" name="直接连接符 151662"/>
            <p:cNvSpPr/>
            <p:nvPr/>
          </p:nvSpPr>
          <p:spPr>
            <a:xfrm>
              <a:off x="7449" y="9982"/>
              <a:ext cx="106" cy="0"/>
            </a:xfrm>
            <a:prstGeom prst="line">
              <a:avLst/>
            </a:prstGeom>
            <a:ln w="9525" cap="flat" cmpd="sng">
              <a:solidFill>
                <a:srgbClr val="00FF00"/>
              </a:solidFill>
              <a:prstDash val="solid"/>
              <a:headEnd type="none" w="med" len="med"/>
              <a:tailEnd type="none" w="sm" len="lg"/>
            </a:ln>
          </p:spPr>
        </p:sp>
      </p:grpSp>
      <p:grpSp>
        <p:nvGrpSpPr>
          <p:cNvPr id="151664" name="组合 151663"/>
          <p:cNvGrpSpPr/>
          <p:nvPr/>
        </p:nvGrpSpPr>
        <p:grpSpPr>
          <a:xfrm rot="-5388204" flipH="1">
            <a:off x="4841875" y="4541838"/>
            <a:ext cx="295275" cy="41275"/>
            <a:chOff x="7449" y="9962"/>
            <a:chExt cx="258" cy="34"/>
          </a:xfrm>
        </p:grpSpPr>
        <p:sp>
          <p:nvSpPr>
            <p:cNvPr id="151665" name="等腰三角形 151664"/>
            <p:cNvSpPr/>
            <p:nvPr/>
          </p:nvSpPr>
          <p:spPr>
            <a:xfrm rot="5400000">
              <a:off x="7619" y="9908"/>
              <a:ext cx="34" cy="142"/>
            </a:xfrm>
            <a:prstGeom prst="triangle">
              <a:avLst>
                <a:gd name="adj" fmla="val 50000"/>
              </a:avLst>
            </a:prstGeom>
            <a:solidFill>
              <a:srgbClr val="00FF00"/>
            </a:solidFill>
            <a:ln w="9525" cap="flat" cmpd="sng">
              <a:solidFill>
                <a:srgbClr val="00FF00"/>
              </a:solidFill>
              <a:prstDash val="solid"/>
              <a:miter/>
              <a:headEnd type="none" w="med" len="med"/>
              <a:tailEnd type="none" w="sm" len="lg"/>
            </a:ln>
          </p:spPr>
          <p:txBody>
            <a:bodyPr/>
            <a:p>
              <a:endParaRPr lang="zh-CN" altLang="en-US"/>
            </a:p>
          </p:txBody>
        </p:sp>
        <p:sp>
          <p:nvSpPr>
            <p:cNvPr id="151666" name="直接连接符 151665"/>
            <p:cNvSpPr/>
            <p:nvPr/>
          </p:nvSpPr>
          <p:spPr>
            <a:xfrm>
              <a:off x="7449" y="9982"/>
              <a:ext cx="106" cy="0"/>
            </a:xfrm>
            <a:prstGeom prst="line">
              <a:avLst/>
            </a:prstGeom>
            <a:ln w="9525" cap="flat" cmpd="sng">
              <a:solidFill>
                <a:srgbClr val="00FF00"/>
              </a:solidFill>
              <a:prstDash val="solid"/>
              <a:headEnd type="none" w="med" len="med"/>
              <a:tailEnd type="none" w="sm" len="lg"/>
            </a:ln>
          </p:spPr>
        </p:sp>
      </p:grpSp>
      <p:grpSp>
        <p:nvGrpSpPr>
          <p:cNvPr id="151667" name="组合 151666"/>
          <p:cNvGrpSpPr/>
          <p:nvPr/>
        </p:nvGrpSpPr>
        <p:grpSpPr>
          <a:xfrm rot="-4312202" flipH="1">
            <a:off x="6134100" y="3852863"/>
            <a:ext cx="293688" cy="42862"/>
            <a:chOff x="7449" y="9962"/>
            <a:chExt cx="258" cy="34"/>
          </a:xfrm>
        </p:grpSpPr>
        <p:sp>
          <p:nvSpPr>
            <p:cNvPr id="151668" name="等腰三角形 151667"/>
            <p:cNvSpPr/>
            <p:nvPr/>
          </p:nvSpPr>
          <p:spPr>
            <a:xfrm rot="5400000">
              <a:off x="7619" y="9908"/>
              <a:ext cx="34" cy="142"/>
            </a:xfrm>
            <a:prstGeom prst="triangle">
              <a:avLst>
                <a:gd name="adj" fmla="val 50000"/>
              </a:avLst>
            </a:prstGeom>
            <a:solidFill>
              <a:schemeClr val="hlink"/>
            </a:solidFill>
            <a:ln w="9525" cap="flat" cmpd="sng">
              <a:solidFill>
                <a:schemeClr val="hlink"/>
              </a:solidFill>
              <a:prstDash val="solid"/>
              <a:miter/>
              <a:headEnd type="none" w="med" len="med"/>
              <a:tailEnd type="none" w="sm" len="lg"/>
            </a:ln>
          </p:spPr>
          <p:txBody>
            <a:bodyPr/>
            <a:p>
              <a:endParaRPr lang="zh-CN" altLang="en-US"/>
            </a:p>
          </p:txBody>
        </p:sp>
        <p:sp>
          <p:nvSpPr>
            <p:cNvPr id="151669" name="直接连接符 151668"/>
            <p:cNvSpPr/>
            <p:nvPr/>
          </p:nvSpPr>
          <p:spPr>
            <a:xfrm>
              <a:off x="7449" y="9982"/>
              <a:ext cx="106" cy="0"/>
            </a:xfrm>
            <a:prstGeom prst="line">
              <a:avLst/>
            </a:prstGeom>
            <a:ln w="9525" cap="flat" cmpd="sng">
              <a:solidFill>
                <a:schemeClr val="hlink"/>
              </a:solidFill>
              <a:prstDash val="solid"/>
              <a:headEnd type="none" w="med" len="med"/>
              <a:tailEnd type="none" w="sm" len="lg"/>
            </a:ln>
          </p:spPr>
        </p:sp>
      </p:grpSp>
      <p:grpSp>
        <p:nvGrpSpPr>
          <p:cNvPr id="151670" name="组合 151669"/>
          <p:cNvGrpSpPr/>
          <p:nvPr/>
        </p:nvGrpSpPr>
        <p:grpSpPr>
          <a:xfrm rot="-3695324" flipH="1">
            <a:off x="6394450" y="4559300"/>
            <a:ext cx="295275" cy="42863"/>
            <a:chOff x="7449" y="9962"/>
            <a:chExt cx="258" cy="34"/>
          </a:xfrm>
        </p:grpSpPr>
        <p:sp>
          <p:nvSpPr>
            <p:cNvPr id="151671" name="等腰三角形 151670"/>
            <p:cNvSpPr/>
            <p:nvPr/>
          </p:nvSpPr>
          <p:spPr>
            <a:xfrm rot="5400000">
              <a:off x="7619" y="9908"/>
              <a:ext cx="34" cy="142"/>
            </a:xfrm>
            <a:prstGeom prst="triangle">
              <a:avLst>
                <a:gd name="adj" fmla="val 50000"/>
              </a:avLst>
            </a:prstGeom>
            <a:solidFill>
              <a:schemeClr val="hlink"/>
            </a:solidFill>
            <a:ln w="9525" cap="flat" cmpd="sng">
              <a:solidFill>
                <a:schemeClr val="hlink"/>
              </a:solidFill>
              <a:prstDash val="solid"/>
              <a:miter/>
              <a:headEnd type="none" w="med" len="med"/>
              <a:tailEnd type="none" w="sm" len="lg"/>
            </a:ln>
          </p:spPr>
          <p:txBody>
            <a:bodyPr/>
            <a:p>
              <a:endParaRPr lang="zh-CN" altLang="en-US"/>
            </a:p>
          </p:txBody>
        </p:sp>
        <p:sp>
          <p:nvSpPr>
            <p:cNvPr id="151672" name="直接连接符 151671"/>
            <p:cNvSpPr/>
            <p:nvPr/>
          </p:nvSpPr>
          <p:spPr>
            <a:xfrm>
              <a:off x="7449" y="9982"/>
              <a:ext cx="106" cy="0"/>
            </a:xfrm>
            <a:prstGeom prst="line">
              <a:avLst/>
            </a:prstGeom>
            <a:ln w="9525" cap="flat" cmpd="sng">
              <a:solidFill>
                <a:schemeClr val="hlink"/>
              </a:solidFill>
              <a:prstDash val="solid"/>
              <a:headEnd type="none" w="med" len="med"/>
              <a:tailEnd type="none" w="sm" len="lg"/>
            </a:ln>
          </p:spPr>
        </p:sp>
      </p:grpSp>
      <p:grpSp>
        <p:nvGrpSpPr>
          <p:cNvPr id="151673" name="组合 151672"/>
          <p:cNvGrpSpPr/>
          <p:nvPr/>
        </p:nvGrpSpPr>
        <p:grpSpPr>
          <a:xfrm rot="-4367587" flipH="1">
            <a:off x="6954838" y="5067300"/>
            <a:ext cx="295275" cy="42863"/>
            <a:chOff x="7449" y="9962"/>
            <a:chExt cx="258" cy="34"/>
          </a:xfrm>
        </p:grpSpPr>
        <p:sp>
          <p:nvSpPr>
            <p:cNvPr id="151674" name="等腰三角形 151673"/>
            <p:cNvSpPr/>
            <p:nvPr/>
          </p:nvSpPr>
          <p:spPr>
            <a:xfrm rot="5400000">
              <a:off x="7619" y="9908"/>
              <a:ext cx="34" cy="142"/>
            </a:xfrm>
            <a:prstGeom prst="triangle">
              <a:avLst>
                <a:gd name="adj" fmla="val 50000"/>
              </a:avLst>
            </a:prstGeom>
            <a:solidFill>
              <a:schemeClr val="hlink"/>
            </a:solidFill>
            <a:ln w="9525" cap="flat" cmpd="sng">
              <a:solidFill>
                <a:schemeClr val="hlink"/>
              </a:solidFill>
              <a:prstDash val="solid"/>
              <a:miter/>
              <a:headEnd type="none" w="med" len="med"/>
              <a:tailEnd type="none" w="sm" len="lg"/>
            </a:ln>
          </p:spPr>
          <p:txBody>
            <a:bodyPr/>
            <a:p>
              <a:endParaRPr lang="zh-CN" altLang="en-US"/>
            </a:p>
          </p:txBody>
        </p:sp>
        <p:sp>
          <p:nvSpPr>
            <p:cNvPr id="151675" name="直接连接符 151674"/>
            <p:cNvSpPr/>
            <p:nvPr/>
          </p:nvSpPr>
          <p:spPr>
            <a:xfrm>
              <a:off x="7449" y="9982"/>
              <a:ext cx="106" cy="0"/>
            </a:xfrm>
            <a:prstGeom prst="line">
              <a:avLst/>
            </a:prstGeom>
            <a:ln w="9525" cap="flat" cmpd="sng">
              <a:solidFill>
                <a:schemeClr val="hlink"/>
              </a:solidFill>
              <a:prstDash val="solid"/>
              <a:headEnd type="none" w="med" len="med"/>
              <a:tailEnd type="none" w="sm" len="lg"/>
            </a:ln>
          </p:spPr>
        </p:sp>
      </p:grpSp>
      <p:grpSp>
        <p:nvGrpSpPr>
          <p:cNvPr id="151676" name="组合 151675"/>
          <p:cNvGrpSpPr/>
          <p:nvPr/>
        </p:nvGrpSpPr>
        <p:grpSpPr>
          <a:xfrm rot="-8083239" flipH="1">
            <a:off x="6715125" y="3800475"/>
            <a:ext cx="293688" cy="42863"/>
            <a:chOff x="7449" y="9962"/>
            <a:chExt cx="258" cy="34"/>
          </a:xfrm>
        </p:grpSpPr>
        <p:sp>
          <p:nvSpPr>
            <p:cNvPr id="151677" name="等腰三角形 151676"/>
            <p:cNvSpPr/>
            <p:nvPr/>
          </p:nvSpPr>
          <p:spPr>
            <a:xfrm rot="5400000">
              <a:off x="7619" y="9908"/>
              <a:ext cx="34" cy="142"/>
            </a:xfrm>
            <a:prstGeom prst="triangle">
              <a:avLst>
                <a:gd name="adj" fmla="val 50000"/>
              </a:avLst>
            </a:prstGeom>
            <a:solidFill>
              <a:schemeClr val="hlink"/>
            </a:solidFill>
            <a:ln w="9525" cap="flat" cmpd="sng">
              <a:solidFill>
                <a:schemeClr val="hlink"/>
              </a:solidFill>
              <a:prstDash val="solid"/>
              <a:miter/>
              <a:headEnd type="none" w="med" len="med"/>
              <a:tailEnd type="none" w="sm" len="lg"/>
            </a:ln>
          </p:spPr>
          <p:txBody>
            <a:bodyPr/>
            <a:p>
              <a:endParaRPr lang="zh-CN" altLang="en-US"/>
            </a:p>
          </p:txBody>
        </p:sp>
        <p:sp>
          <p:nvSpPr>
            <p:cNvPr id="151678" name="直接连接符 151677"/>
            <p:cNvSpPr/>
            <p:nvPr/>
          </p:nvSpPr>
          <p:spPr>
            <a:xfrm>
              <a:off x="7449" y="9982"/>
              <a:ext cx="106" cy="0"/>
            </a:xfrm>
            <a:prstGeom prst="line">
              <a:avLst/>
            </a:prstGeom>
            <a:ln w="9525" cap="flat" cmpd="sng">
              <a:solidFill>
                <a:schemeClr val="hlink"/>
              </a:solidFill>
              <a:prstDash val="solid"/>
              <a:headEnd type="none" w="med" len="med"/>
              <a:tailEnd type="none" w="sm" len="lg"/>
            </a:ln>
          </p:spPr>
        </p:sp>
      </p:grpSp>
      <p:grpSp>
        <p:nvGrpSpPr>
          <p:cNvPr id="151679" name="组合 151678"/>
          <p:cNvGrpSpPr/>
          <p:nvPr/>
        </p:nvGrpSpPr>
        <p:grpSpPr>
          <a:xfrm rot="-7519123" flipH="1">
            <a:off x="6911975" y="4430713"/>
            <a:ext cx="295275" cy="41275"/>
            <a:chOff x="7449" y="9962"/>
            <a:chExt cx="258" cy="34"/>
          </a:xfrm>
        </p:grpSpPr>
        <p:sp>
          <p:nvSpPr>
            <p:cNvPr id="151680" name="等腰三角形 151679"/>
            <p:cNvSpPr/>
            <p:nvPr/>
          </p:nvSpPr>
          <p:spPr>
            <a:xfrm rot="5400000">
              <a:off x="7619" y="9908"/>
              <a:ext cx="34" cy="142"/>
            </a:xfrm>
            <a:prstGeom prst="triangle">
              <a:avLst>
                <a:gd name="adj" fmla="val 50000"/>
              </a:avLst>
            </a:prstGeom>
            <a:solidFill>
              <a:schemeClr val="hlink"/>
            </a:solidFill>
            <a:ln w="9525" cap="flat" cmpd="sng">
              <a:solidFill>
                <a:schemeClr val="hlink"/>
              </a:solidFill>
              <a:prstDash val="solid"/>
              <a:miter/>
              <a:headEnd type="none" w="med" len="med"/>
              <a:tailEnd type="none" w="sm" len="lg"/>
            </a:ln>
          </p:spPr>
          <p:txBody>
            <a:bodyPr/>
            <a:p>
              <a:endParaRPr lang="zh-CN" altLang="en-US"/>
            </a:p>
          </p:txBody>
        </p:sp>
        <p:sp>
          <p:nvSpPr>
            <p:cNvPr id="151681" name="直接连接符 151680"/>
            <p:cNvSpPr/>
            <p:nvPr/>
          </p:nvSpPr>
          <p:spPr>
            <a:xfrm>
              <a:off x="7449" y="9982"/>
              <a:ext cx="106" cy="0"/>
            </a:xfrm>
            <a:prstGeom prst="line">
              <a:avLst/>
            </a:prstGeom>
            <a:ln w="9525" cap="flat" cmpd="sng">
              <a:solidFill>
                <a:schemeClr val="hlink"/>
              </a:solidFill>
              <a:prstDash val="solid"/>
              <a:headEnd type="none" w="med" len="med"/>
              <a:tailEnd type="none" w="sm" len="lg"/>
            </a:ln>
          </p:spPr>
        </p:sp>
      </p:grpSp>
      <p:grpSp>
        <p:nvGrpSpPr>
          <p:cNvPr id="151682" name="组合 151681"/>
          <p:cNvGrpSpPr/>
          <p:nvPr/>
        </p:nvGrpSpPr>
        <p:grpSpPr>
          <a:xfrm rot="-6980238" flipH="1">
            <a:off x="6353175" y="5191125"/>
            <a:ext cx="295275" cy="41275"/>
            <a:chOff x="7449" y="9962"/>
            <a:chExt cx="258" cy="34"/>
          </a:xfrm>
        </p:grpSpPr>
        <p:sp>
          <p:nvSpPr>
            <p:cNvPr id="151683" name="等腰三角形 151682"/>
            <p:cNvSpPr/>
            <p:nvPr/>
          </p:nvSpPr>
          <p:spPr>
            <a:xfrm rot="5400000">
              <a:off x="7619" y="9908"/>
              <a:ext cx="34" cy="142"/>
            </a:xfrm>
            <a:prstGeom prst="triangle">
              <a:avLst>
                <a:gd name="adj" fmla="val 50000"/>
              </a:avLst>
            </a:prstGeom>
            <a:solidFill>
              <a:schemeClr val="hlink"/>
            </a:solidFill>
            <a:ln w="9525" cap="flat" cmpd="sng">
              <a:solidFill>
                <a:schemeClr val="hlink"/>
              </a:solidFill>
              <a:prstDash val="solid"/>
              <a:miter/>
              <a:headEnd type="none" w="med" len="med"/>
              <a:tailEnd type="none" w="sm" len="lg"/>
            </a:ln>
          </p:spPr>
          <p:txBody>
            <a:bodyPr/>
            <a:p>
              <a:endParaRPr lang="zh-CN" altLang="en-US"/>
            </a:p>
          </p:txBody>
        </p:sp>
        <p:sp>
          <p:nvSpPr>
            <p:cNvPr id="151684" name="直接连接符 151683"/>
            <p:cNvSpPr/>
            <p:nvPr/>
          </p:nvSpPr>
          <p:spPr>
            <a:xfrm>
              <a:off x="7449" y="9982"/>
              <a:ext cx="106" cy="0"/>
            </a:xfrm>
            <a:prstGeom prst="line">
              <a:avLst/>
            </a:prstGeom>
            <a:ln w="9525" cap="flat" cmpd="sng">
              <a:solidFill>
                <a:schemeClr val="hlink"/>
              </a:solidFill>
              <a:prstDash val="solid"/>
              <a:headEnd type="none" w="med" len="med"/>
              <a:tailEnd type="none" w="sm" len="lg"/>
            </a:ln>
          </p:spPr>
        </p:sp>
      </p:grpSp>
      <p:sp>
        <p:nvSpPr>
          <p:cNvPr id="151685" name="直接连接符 151684"/>
          <p:cNvSpPr/>
          <p:nvPr/>
        </p:nvSpPr>
        <p:spPr>
          <a:xfrm flipH="1">
            <a:off x="1835150" y="3511550"/>
            <a:ext cx="174625" cy="573088"/>
          </a:xfrm>
          <a:prstGeom prst="line">
            <a:avLst/>
          </a:prstGeom>
          <a:ln w="9525" cap="flat" cmpd="sng">
            <a:solidFill>
              <a:schemeClr val="tx1"/>
            </a:solidFill>
            <a:prstDash val="solid"/>
            <a:headEnd type="none" w="med" len="med"/>
            <a:tailEnd type="none" w="med" len="med"/>
          </a:ln>
        </p:spPr>
      </p:sp>
      <p:sp>
        <p:nvSpPr>
          <p:cNvPr id="151686" name="直接连接符 151685"/>
          <p:cNvSpPr/>
          <p:nvPr/>
        </p:nvSpPr>
        <p:spPr>
          <a:xfrm>
            <a:off x="2274888" y="3511550"/>
            <a:ext cx="96837" cy="573088"/>
          </a:xfrm>
          <a:prstGeom prst="line">
            <a:avLst/>
          </a:prstGeom>
          <a:ln w="9525" cap="flat" cmpd="sng">
            <a:solidFill>
              <a:schemeClr val="tx1"/>
            </a:solidFill>
            <a:prstDash val="solid"/>
            <a:headEnd type="none" w="med" len="med"/>
            <a:tailEnd type="none" w="med" len="med"/>
          </a:ln>
        </p:spPr>
      </p:sp>
      <p:sp>
        <p:nvSpPr>
          <p:cNvPr id="151687" name="直接连接符 151686"/>
          <p:cNvSpPr/>
          <p:nvPr/>
        </p:nvSpPr>
        <p:spPr>
          <a:xfrm>
            <a:off x="2473325" y="3511550"/>
            <a:ext cx="95250" cy="573088"/>
          </a:xfrm>
          <a:prstGeom prst="line">
            <a:avLst/>
          </a:prstGeom>
          <a:ln w="9525" cap="flat" cmpd="sng">
            <a:solidFill>
              <a:schemeClr val="tx1"/>
            </a:solidFill>
            <a:prstDash val="solid"/>
            <a:headEnd type="none" w="med" len="med"/>
            <a:tailEnd type="none" w="med" len="med"/>
          </a:ln>
        </p:spPr>
      </p:sp>
      <p:sp>
        <p:nvSpPr>
          <p:cNvPr id="151688" name="直接连接符 151687"/>
          <p:cNvSpPr/>
          <p:nvPr/>
        </p:nvSpPr>
        <p:spPr>
          <a:xfrm>
            <a:off x="2674938" y="3511550"/>
            <a:ext cx="52387" cy="306388"/>
          </a:xfrm>
          <a:prstGeom prst="line">
            <a:avLst/>
          </a:prstGeom>
          <a:ln w="9525" cap="flat" cmpd="sng">
            <a:solidFill>
              <a:schemeClr val="tx1"/>
            </a:solidFill>
            <a:prstDash val="solid"/>
            <a:headEnd type="none" w="med" len="med"/>
            <a:tailEnd type="none" w="med" len="med"/>
          </a:ln>
        </p:spPr>
      </p:sp>
      <p:sp>
        <p:nvSpPr>
          <p:cNvPr id="151689" name="直接连接符 151688"/>
          <p:cNvSpPr/>
          <p:nvPr/>
        </p:nvSpPr>
        <p:spPr>
          <a:xfrm>
            <a:off x="1852613" y="4146550"/>
            <a:ext cx="565150" cy="61913"/>
          </a:xfrm>
          <a:prstGeom prst="line">
            <a:avLst/>
          </a:prstGeom>
          <a:ln w="9525" cap="flat" cmpd="sng">
            <a:solidFill>
              <a:schemeClr val="tx1"/>
            </a:solidFill>
            <a:prstDash val="solid"/>
            <a:headEnd type="none" w="med" len="med"/>
            <a:tailEnd type="none" w="med" len="med"/>
          </a:ln>
        </p:spPr>
      </p:sp>
      <p:sp>
        <p:nvSpPr>
          <p:cNvPr id="151690" name="直接连接符 151689"/>
          <p:cNvSpPr/>
          <p:nvPr/>
        </p:nvSpPr>
        <p:spPr>
          <a:xfrm>
            <a:off x="1684338" y="4308475"/>
            <a:ext cx="722312" cy="117475"/>
          </a:xfrm>
          <a:prstGeom prst="line">
            <a:avLst/>
          </a:prstGeom>
          <a:ln w="9525" cap="flat" cmpd="sng">
            <a:solidFill>
              <a:schemeClr val="tx1"/>
            </a:solidFill>
            <a:prstDash val="solid"/>
            <a:headEnd type="none" w="med" len="med"/>
            <a:tailEnd type="none" w="med" len="med"/>
          </a:ln>
        </p:spPr>
      </p:sp>
      <p:sp>
        <p:nvSpPr>
          <p:cNvPr id="151691" name="直接连接符 151690"/>
          <p:cNvSpPr/>
          <p:nvPr/>
        </p:nvSpPr>
        <p:spPr>
          <a:xfrm>
            <a:off x="1684338" y="4449763"/>
            <a:ext cx="660400" cy="71437"/>
          </a:xfrm>
          <a:prstGeom prst="line">
            <a:avLst/>
          </a:prstGeom>
          <a:ln w="9525" cap="flat" cmpd="sng">
            <a:solidFill>
              <a:schemeClr val="tx1"/>
            </a:solidFill>
            <a:prstDash val="solid"/>
            <a:headEnd type="none" w="med" len="med"/>
            <a:tailEnd type="none" w="med" len="med"/>
          </a:ln>
        </p:spPr>
      </p:sp>
      <p:sp>
        <p:nvSpPr>
          <p:cNvPr id="151692" name="直接连接符 151691"/>
          <p:cNvSpPr/>
          <p:nvPr/>
        </p:nvSpPr>
        <p:spPr>
          <a:xfrm flipV="1">
            <a:off x="2417763" y="4146550"/>
            <a:ext cx="347662" cy="219075"/>
          </a:xfrm>
          <a:prstGeom prst="line">
            <a:avLst/>
          </a:prstGeom>
          <a:ln w="9525" cap="flat" cmpd="sng">
            <a:solidFill>
              <a:schemeClr val="tx1"/>
            </a:solidFill>
            <a:prstDash val="solid"/>
            <a:headEnd type="none" w="med" len="med"/>
            <a:tailEnd type="none" w="med" len="med"/>
          </a:ln>
        </p:spPr>
      </p:sp>
      <p:sp>
        <p:nvSpPr>
          <p:cNvPr id="151693" name="直接连接符 151692"/>
          <p:cNvSpPr/>
          <p:nvPr/>
        </p:nvSpPr>
        <p:spPr>
          <a:xfrm flipV="1">
            <a:off x="2568575" y="4281488"/>
            <a:ext cx="347663" cy="220662"/>
          </a:xfrm>
          <a:prstGeom prst="line">
            <a:avLst/>
          </a:prstGeom>
          <a:ln w="9525" cap="flat" cmpd="sng">
            <a:solidFill>
              <a:schemeClr val="tx1"/>
            </a:solidFill>
            <a:prstDash val="solid"/>
            <a:headEnd type="none" w="med" len="med"/>
            <a:tailEnd type="none" w="med" len="med"/>
          </a:ln>
        </p:spPr>
      </p:sp>
      <p:sp>
        <p:nvSpPr>
          <p:cNvPr id="151694" name="直接连接符 151693"/>
          <p:cNvSpPr/>
          <p:nvPr/>
        </p:nvSpPr>
        <p:spPr>
          <a:xfrm flipH="1">
            <a:off x="1835150" y="4664075"/>
            <a:ext cx="15875" cy="496888"/>
          </a:xfrm>
          <a:prstGeom prst="line">
            <a:avLst/>
          </a:prstGeom>
          <a:ln w="9525" cap="flat" cmpd="sng">
            <a:solidFill>
              <a:schemeClr val="tx1"/>
            </a:solidFill>
            <a:prstDash val="solid"/>
            <a:headEnd type="none" w="med" len="med"/>
            <a:tailEnd type="none" w="med" len="med"/>
          </a:ln>
        </p:spPr>
      </p:sp>
      <p:sp>
        <p:nvSpPr>
          <p:cNvPr id="151695" name="直接连接符 151694"/>
          <p:cNvSpPr/>
          <p:nvPr/>
        </p:nvSpPr>
        <p:spPr>
          <a:xfrm flipH="1">
            <a:off x="2073275" y="4694238"/>
            <a:ext cx="14288" cy="496887"/>
          </a:xfrm>
          <a:prstGeom prst="line">
            <a:avLst/>
          </a:prstGeom>
          <a:ln w="9525" cap="flat" cmpd="sng">
            <a:solidFill>
              <a:schemeClr val="tx1"/>
            </a:solidFill>
            <a:prstDash val="solid"/>
            <a:headEnd type="none" w="med" len="med"/>
            <a:tailEnd type="none" w="med" len="med"/>
          </a:ln>
        </p:spPr>
      </p:sp>
      <p:sp>
        <p:nvSpPr>
          <p:cNvPr id="151696" name="直接连接符 151695"/>
          <p:cNvSpPr/>
          <p:nvPr/>
        </p:nvSpPr>
        <p:spPr>
          <a:xfrm flipV="1">
            <a:off x="2274888" y="4664075"/>
            <a:ext cx="525462" cy="123825"/>
          </a:xfrm>
          <a:prstGeom prst="line">
            <a:avLst/>
          </a:prstGeom>
          <a:ln w="9525" cap="flat" cmpd="sng">
            <a:solidFill>
              <a:schemeClr val="tx1"/>
            </a:solidFill>
            <a:prstDash val="solid"/>
            <a:headEnd type="none" w="med" len="med"/>
            <a:tailEnd type="none" w="med" len="med"/>
          </a:ln>
        </p:spPr>
      </p:sp>
      <p:sp>
        <p:nvSpPr>
          <p:cNvPr id="151697" name="直接连接符 151696"/>
          <p:cNvSpPr/>
          <p:nvPr/>
        </p:nvSpPr>
        <p:spPr>
          <a:xfrm flipV="1">
            <a:off x="2363788" y="4824413"/>
            <a:ext cx="565150" cy="133350"/>
          </a:xfrm>
          <a:prstGeom prst="line">
            <a:avLst/>
          </a:prstGeom>
          <a:ln w="9525" cap="flat" cmpd="sng">
            <a:solidFill>
              <a:schemeClr val="tx1"/>
            </a:solidFill>
            <a:prstDash val="solid"/>
            <a:headEnd type="none" w="med" len="med"/>
            <a:tailEnd type="none" w="med" len="med"/>
          </a:ln>
        </p:spPr>
      </p:sp>
      <p:grpSp>
        <p:nvGrpSpPr>
          <p:cNvPr id="151698" name="组合 151697"/>
          <p:cNvGrpSpPr/>
          <p:nvPr/>
        </p:nvGrpSpPr>
        <p:grpSpPr>
          <a:xfrm rot="5958815" flipH="1" flipV="1">
            <a:off x="1516063" y="3702050"/>
            <a:ext cx="293687" cy="42863"/>
            <a:chOff x="7449" y="9962"/>
            <a:chExt cx="258" cy="34"/>
          </a:xfrm>
        </p:grpSpPr>
        <p:sp>
          <p:nvSpPr>
            <p:cNvPr id="151699" name="等腰三角形 151698"/>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51700" name="直接连接符 151699"/>
            <p:cNvSpPr/>
            <p:nvPr/>
          </p:nvSpPr>
          <p:spPr>
            <a:xfrm>
              <a:off x="7449" y="9982"/>
              <a:ext cx="106" cy="0"/>
            </a:xfrm>
            <a:prstGeom prst="line">
              <a:avLst/>
            </a:prstGeom>
            <a:ln w="9525" cap="flat" cmpd="sng">
              <a:solidFill>
                <a:schemeClr val="tx1"/>
              </a:solidFill>
              <a:prstDash val="solid"/>
              <a:headEnd type="none" w="med" len="med"/>
              <a:tailEnd type="none" w="sm" len="lg"/>
            </a:ln>
          </p:spPr>
        </p:sp>
      </p:grpSp>
      <p:grpSp>
        <p:nvGrpSpPr>
          <p:cNvPr id="151701" name="组合 151700"/>
          <p:cNvGrpSpPr/>
          <p:nvPr/>
        </p:nvGrpSpPr>
        <p:grpSpPr>
          <a:xfrm rot="5958815" flipH="1" flipV="1">
            <a:off x="1884363" y="3800475"/>
            <a:ext cx="293687" cy="42863"/>
            <a:chOff x="7449" y="9962"/>
            <a:chExt cx="258" cy="34"/>
          </a:xfrm>
        </p:grpSpPr>
        <p:sp>
          <p:nvSpPr>
            <p:cNvPr id="151702" name="等腰三角形 151701"/>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51703" name="直接连接符 151702"/>
            <p:cNvSpPr/>
            <p:nvPr/>
          </p:nvSpPr>
          <p:spPr>
            <a:xfrm>
              <a:off x="7449" y="9982"/>
              <a:ext cx="106" cy="0"/>
            </a:xfrm>
            <a:prstGeom prst="line">
              <a:avLst/>
            </a:prstGeom>
            <a:ln w="9525" cap="flat" cmpd="sng">
              <a:solidFill>
                <a:schemeClr val="tx1"/>
              </a:solidFill>
              <a:prstDash val="solid"/>
              <a:headEnd type="none" w="med" len="med"/>
              <a:tailEnd type="none" w="sm" len="lg"/>
            </a:ln>
          </p:spPr>
        </p:sp>
      </p:grpSp>
      <p:grpSp>
        <p:nvGrpSpPr>
          <p:cNvPr id="151704" name="组合 151703"/>
          <p:cNvGrpSpPr/>
          <p:nvPr/>
        </p:nvGrpSpPr>
        <p:grpSpPr>
          <a:xfrm rot="5958815">
            <a:off x="1666875" y="3822700"/>
            <a:ext cx="295275" cy="41275"/>
            <a:chOff x="7449" y="9962"/>
            <a:chExt cx="258" cy="34"/>
          </a:xfrm>
        </p:grpSpPr>
        <p:sp>
          <p:nvSpPr>
            <p:cNvPr id="151705" name="等腰三角形 151704"/>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51706" name="直接连接符 151705"/>
            <p:cNvSpPr/>
            <p:nvPr/>
          </p:nvSpPr>
          <p:spPr>
            <a:xfrm>
              <a:off x="7449" y="9982"/>
              <a:ext cx="106" cy="0"/>
            </a:xfrm>
            <a:prstGeom prst="line">
              <a:avLst/>
            </a:prstGeom>
            <a:ln w="9525" cap="flat" cmpd="sng">
              <a:solidFill>
                <a:schemeClr val="tx1"/>
              </a:solidFill>
              <a:prstDash val="solid"/>
              <a:headEnd type="none" w="med" len="med"/>
              <a:tailEnd type="none" w="sm" len="lg"/>
            </a:ln>
          </p:spPr>
        </p:sp>
      </p:grpSp>
      <p:grpSp>
        <p:nvGrpSpPr>
          <p:cNvPr id="151707" name="组合 151706"/>
          <p:cNvGrpSpPr/>
          <p:nvPr/>
        </p:nvGrpSpPr>
        <p:grpSpPr>
          <a:xfrm rot="-5958815" flipH="1">
            <a:off x="2106613" y="3781425"/>
            <a:ext cx="295275" cy="41275"/>
            <a:chOff x="7449" y="9962"/>
            <a:chExt cx="258" cy="34"/>
          </a:xfrm>
        </p:grpSpPr>
        <p:sp>
          <p:nvSpPr>
            <p:cNvPr id="151708" name="等腰三角形 151707"/>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51709" name="直接连接符 151708"/>
            <p:cNvSpPr/>
            <p:nvPr/>
          </p:nvSpPr>
          <p:spPr>
            <a:xfrm>
              <a:off x="7449" y="9982"/>
              <a:ext cx="106" cy="0"/>
            </a:xfrm>
            <a:prstGeom prst="line">
              <a:avLst/>
            </a:prstGeom>
            <a:ln w="9525" cap="flat" cmpd="sng">
              <a:solidFill>
                <a:schemeClr val="tx1"/>
              </a:solidFill>
              <a:prstDash val="solid"/>
              <a:headEnd type="none" w="med" len="med"/>
              <a:tailEnd type="none" w="sm" len="lg"/>
            </a:ln>
          </p:spPr>
        </p:sp>
      </p:grpSp>
      <p:grpSp>
        <p:nvGrpSpPr>
          <p:cNvPr id="151710" name="组合 151709"/>
          <p:cNvGrpSpPr/>
          <p:nvPr/>
        </p:nvGrpSpPr>
        <p:grpSpPr>
          <a:xfrm rot="-5958815" flipV="1">
            <a:off x="2303463" y="3821113"/>
            <a:ext cx="295275" cy="42862"/>
            <a:chOff x="7449" y="9962"/>
            <a:chExt cx="258" cy="34"/>
          </a:xfrm>
        </p:grpSpPr>
        <p:sp>
          <p:nvSpPr>
            <p:cNvPr id="151711" name="等腰三角形 151710"/>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51712" name="直接连接符 151711"/>
            <p:cNvSpPr/>
            <p:nvPr/>
          </p:nvSpPr>
          <p:spPr>
            <a:xfrm>
              <a:off x="7449" y="9982"/>
              <a:ext cx="106" cy="0"/>
            </a:xfrm>
            <a:prstGeom prst="line">
              <a:avLst/>
            </a:prstGeom>
            <a:ln w="9525" cap="flat" cmpd="sng">
              <a:solidFill>
                <a:schemeClr val="tx1"/>
              </a:solidFill>
              <a:prstDash val="solid"/>
              <a:headEnd type="none" w="med" len="med"/>
              <a:tailEnd type="none" w="sm" len="lg"/>
            </a:ln>
          </p:spPr>
        </p:sp>
      </p:grpSp>
      <p:grpSp>
        <p:nvGrpSpPr>
          <p:cNvPr id="151713" name="组合 151712"/>
          <p:cNvGrpSpPr/>
          <p:nvPr/>
        </p:nvGrpSpPr>
        <p:grpSpPr>
          <a:xfrm rot="-5958815" flipH="1">
            <a:off x="2484438" y="3779838"/>
            <a:ext cx="293687" cy="42862"/>
            <a:chOff x="7449" y="9962"/>
            <a:chExt cx="258" cy="34"/>
          </a:xfrm>
        </p:grpSpPr>
        <p:sp>
          <p:nvSpPr>
            <p:cNvPr id="151714" name="等腰三角形 151713"/>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51715" name="直接连接符 151714"/>
            <p:cNvSpPr/>
            <p:nvPr/>
          </p:nvSpPr>
          <p:spPr>
            <a:xfrm>
              <a:off x="7449" y="9982"/>
              <a:ext cx="106" cy="0"/>
            </a:xfrm>
            <a:prstGeom prst="line">
              <a:avLst/>
            </a:prstGeom>
            <a:ln w="9525" cap="flat" cmpd="sng">
              <a:solidFill>
                <a:schemeClr val="tx1"/>
              </a:solidFill>
              <a:prstDash val="solid"/>
              <a:headEnd type="none" w="med" len="med"/>
              <a:tailEnd type="none" w="sm" len="lg"/>
            </a:ln>
          </p:spPr>
        </p:sp>
      </p:grpSp>
      <p:grpSp>
        <p:nvGrpSpPr>
          <p:cNvPr id="151716" name="组合 151715"/>
          <p:cNvGrpSpPr/>
          <p:nvPr/>
        </p:nvGrpSpPr>
        <p:grpSpPr>
          <a:xfrm rot="-5958815" flipV="1">
            <a:off x="2673350" y="3727450"/>
            <a:ext cx="295275" cy="42863"/>
            <a:chOff x="7449" y="9962"/>
            <a:chExt cx="258" cy="34"/>
          </a:xfrm>
        </p:grpSpPr>
        <p:sp>
          <p:nvSpPr>
            <p:cNvPr id="151717" name="等腰三角形 151716"/>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51718" name="直接连接符 151717"/>
            <p:cNvSpPr/>
            <p:nvPr/>
          </p:nvSpPr>
          <p:spPr>
            <a:xfrm>
              <a:off x="7449" y="9982"/>
              <a:ext cx="106" cy="0"/>
            </a:xfrm>
            <a:prstGeom prst="line">
              <a:avLst/>
            </a:prstGeom>
            <a:ln w="9525" cap="flat" cmpd="sng">
              <a:solidFill>
                <a:schemeClr val="tx1"/>
              </a:solidFill>
              <a:prstDash val="solid"/>
              <a:headEnd type="none" w="med" len="med"/>
              <a:tailEnd type="none" w="sm" len="lg"/>
            </a:ln>
          </p:spPr>
        </p:sp>
      </p:grpSp>
      <p:grpSp>
        <p:nvGrpSpPr>
          <p:cNvPr id="151719" name="组合 151718"/>
          <p:cNvGrpSpPr/>
          <p:nvPr/>
        </p:nvGrpSpPr>
        <p:grpSpPr>
          <a:xfrm rot="698654" flipH="1">
            <a:off x="1970088" y="4046538"/>
            <a:ext cx="319087" cy="39687"/>
            <a:chOff x="7449" y="9962"/>
            <a:chExt cx="258" cy="34"/>
          </a:xfrm>
        </p:grpSpPr>
        <p:sp>
          <p:nvSpPr>
            <p:cNvPr id="151720" name="等腰三角形 151719"/>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51721" name="直接连接符 151720"/>
            <p:cNvSpPr/>
            <p:nvPr/>
          </p:nvSpPr>
          <p:spPr>
            <a:xfrm>
              <a:off x="7449" y="9982"/>
              <a:ext cx="106" cy="0"/>
            </a:xfrm>
            <a:prstGeom prst="line">
              <a:avLst/>
            </a:prstGeom>
            <a:ln w="9525" cap="flat" cmpd="sng">
              <a:solidFill>
                <a:schemeClr val="tx1"/>
              </a:solidFill>
              <a:prstDash val="solid"/>
              <a:headEnd type="none" w="med" len="med"/>
              <a:tailEnd type="none" w="sm" len="lg"/>
            </a:ln>
          </p:spPr>
        </p:sp>
      </p:grpSp>
      <p:grpSp>
        <p:nvGrpSpPr>
          <p:cNvPr id="151722" name="组合 151721"/>
          <p:cNvGrpSpPr/>
          <p:nvPr/>
        </p:nvGrpSpPr>
        <p:grpSpPr>
          <a:xfrm rot="751327" flipH="1">
            <a:off x="1878013" y="4400550"/>
            <a:ext cx="319087" cy="38100"/>
            <a:chOff x="7449" y="9962"/>
            <a:chExt cx="258" cy="34"/>
          </a:xfrm>
        </p:grpSpPr>
        <p:sp>
          <p:nvSpPr>
            <p:cNvPr id="151723" name="等腰三角形 151722"/>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51724" name="直接连接符 151723"/>
            <p:cNvSpPr/>
            <p:nvPr/>
          </p:nvSpPr>
          <p:spPr>
            <a:xfrm>
              <a:off x="7449" y="9982"/>
              <a:ext cx="106" cy="0"/>
            </a:xfrm>
            <a:prstGeom prst="line">
              <a:avLst/>
            </a:prstGeom>
            <a:ln w="9525" cap="flat" cmpd="sng">
              <a:solidFill>
                <a:schemeClr val="tx1"/>
              </a:solidFill>
              <a:prstDash val="solid"/>
              <a:headEnd type="none" w="med" len="med"/>
              <a:tailEnd type="none" w="sm" len="lg"/>
            </a:ln>
          </p:spPr>
        </p:sp>
      </p:grpSp>
      <p:grpSp>
        <p:nvGrpSpPr>
          <p:cNvPr id="151725" name="组合 151724"/>
          <p:cNvGrpSpPr/>
          <p:nvPr/>
        </p:nvGrpSpPr>
        <p:grpSpPr>
          <a:xfrm rot="374180">
            <a:off x="1966913" y="4270375"/>
            <a:ext cx="319087" cy="38100"/>
            <a:chOff x="7449" y="9962"/>
            <a:chExt cx="258" cy="34"/>
          </a:xfrm>
        </p:grpSpPr>
        <p:sp>
          <p:nvSpPr>
            <p:cNvPr id="151726" name="等腰三角形 151725"/>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51727" name="直接连接符 151726"/>
            <p:cNvSpPr/>
            <p:nvPr/>
          </p:nvSpPr>
          <p:spPr>
            <a:xfrm>
              <a:off x="7449" y="9982"/>
              <a:ext cx="106" cy="0"/>
            </a:xfrm>
            <a:prstGeom prst="line">
              <a:avLst/>
            </a:prstGeom>
            <a:ln w="9525" cap="flat" cmpd="sng">
              <a:solidFill>
                <a:schemeClr val="tx1"/>
              </a:solidFill>
              <a:prstDash val="solid"/>
              <a:headEnd type="none" w="med" len="med"/>
              <a:tailEnd type="none" w="sm" len="lg"/>
            </a:ln>
          </p:spPr>
        </p:sp>
      </p:grpSp>
      <p:grpSp>
        <p:nvGrpSpPr>
          <p:cNvPr id="151728" name="组合 151727"/>
          <p:cNvGrpSpPr/>
          <p:nvPr/>
        </p:nvGrpSpPr>
        <p:grpSpPr>
          <a:xfrm rot="374180">
            <a:off x="1922463" y="4546600"/>
            <a:ext cx="319087" cy="38100"/>
            <a:chOff x="7449" y="9962"/>
            <a:chExt cx="258" cy="34"/>
          </a:xfrm>
        </p:grpSpPr>
        <p:sp>
          <p:nvSpPr>
            <p:cNvPr id="151729" name="等腰三角形 151728"/>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51730" name="直接连接符 151729"/>
            <p:cNvSpPr/>
            <p:nvPr/>
          </p:nvSpPr>
          <p:spPr>
            <a:xfrm>
              <a:off x="7449" y="9982"/>
              <a:ext cx="106" cy="0"/>
            </a:xfrm>
            <a:prstGeom prst="line">
              <a:avLst/>
            </a:prstGeom>
            <a:ln w="9525" cap="flat" cmpd="sng">
              <a:solidFill>
                <a:schemeClr val="tx1"/>
              </a:solidFill>
              <a:prstDash val="solid"/>
              <a:headEnd type="none" w="med" len="med"/>
              <a:tailEnd type="none" w="sm" len="lg"/>
            </a:ln>
          </p:spPr>
        </p:sp>
      </p:grpSp>
      <p:grpSp>
        <p:nvGrpSpPr>
          <p:cNvPr id="151731" name="组合 151730"/>
          <p:cNvGrpSpPr/>
          <p:nvPr/>
        </p:nvGrpSpPr>
        <p:grpSpPr>
          <a:xfrm rot="-1556940">
            <a:off x="2401888" y="4184650"/>
            <a:ext cx="319087" cy="38100"/>
            <a:chOff x="7449" y="9962"/>
            <a:chExt cx="258" cy="34"/>
          </a:xfrm>
        </p:grpSpPr>
        <p:sp>
          <p:nvSpPr>
            <p:cNvPr id="151732" name="等腰三角形 151731"/>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51733" name="直接连接符 151732"/>
            <p:cNvSpPr/>
            <p:nvPr/>
          </p:nvSpPr>
          <p:spPr>
            <a:xfrm>
              <a:off x="7449" y="9982"/>
              <a:ext cx="106" cy="0"/>
            </a:xfrm>
            <a:prstGeom prst="line">
              <a:avLst/>
            </a:prstGeom>
            <a:ln w="9525" cap="flat" cmpd="sng">
              <a:solidFill>
                <a:schemeClr val="tx1"/>
              </a:solidFill>
              <a:prstDash val="solid"/>
              <a:headEnd type="none" w="med" len="med"/>
              <a:tailEnd type="none" w="sm" len="lg"/>
            </a:ln>
          </p:spPr>
        </p:sp>
      </p:grpSp>
      <p:grpSp>
        <p:nvGrpSpPr>
          <p:cNvPr id="151734" name="组合 151733"/>
          <p:cNvGrpSpPr/>
          <p:nvPr/>
        </p:nvGrpSpPr>
        <p:grpSpPr>
          <a:xfrm rot="-1556940">
            <a:off x="2633663" y="4424363"/>
            <a:ext cx="319087" cy="38100"/>
            <a:chOff x="7449" y="9962"/>
            <a:chExt cx="258" cy="34"/>
          </a:xfrm>
        </p:grpSpPr>
        <p:sp>
          <p:nvSpPr>
            <p:cNvPr id="151735" name="等腰三角形 151734"/>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51736" name="直接连接符 151735"/>
            <p:cNvSpPr/>
            <p:nvPr/>
          </p:nvSpPr>
          <p:spPr>
            <a:xfrm>
              <a:off x="7449" y="9982"/>
              <a:ext cx="106" cy="0"/>
            </a:xfrm>
            <a:prstGeom prst="line">
              <a:avLst/>
            </a:prstGeom>
            <a:ln w="9525" cap="flat" cmpd="sng">
              <a:solidFill>
                <a:schemeClr val="tx1"/>
              </a:solidFill>
              <a:prstDash val="solid"/>
              <a:headEnd type="none" w="med" len="med"/>
              <a:tailEnd type="none" w="sm" len="lg"/>
            </a:ln>
          </p:spPr>
        </p:sp>
      </p:grpSp>
      <p:grpSp>
        <p:nvGrpSpPr>
          <p:cNvPr id="151737" name="组合 151736"/>
          <p:cNvGrpSpPr/>
          <p:nvPr/>
        </p:nvGrpSpPr>
        <p:grpSpPr>
          <a:xfrm rot="-1556940" flipH="1" flipV="1">
            <a:off x="2538413" y="4308475"/>
            <a:ext cx="319087" cy="39688"/>
            <a:chOff x="7449" y="9962"/>
            <a:chExt cx="258" cy="34"/>
          </a:xfrm>
        </p:grpSpPr>
        <p:sp>
          <p:nvSpPr>
            <p:cNvPr id="151738" name="等腰三角形 151737"/>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51739" name="直接连接符 151738"/>
            <p:cNvSpPr/>
            <p:nvPr/>
          </p:nvSpPr>
          <p:spPr>
            <a:xfrm>
              <a:off x="7449" y="9982"/>
              <a:ext cx="106" cy="0"/>
            </a:xfrm>
            <a:prstGeom prst="line">
              <a:avLst/>
            </a:prstGeom>
            <a:ln w="9525" cap="flat" cmpd="sng">
              <a:solidFill>
                <a:schemeClr val="tx1"/>
              </a:solidFill>
              <a:prstDash val="solid"/>
              <a:headEnd type="none" w="med" len="med"/>
              <a:tailEnd type="none" w="sm" len="lg"/>
            </a:ln>
          </p:spPr>
        </p:sp>
      </p:grpSp>
      <p:grpSp>
        <p:nvGrpSpPr>
          <p:cNvPr id="151740" name="组合 151739"/>
          <p:cNvGrpSpPr/>
          <p:nvPr/>
        </p:nvGrpSpPr>
        <p:grpSpPr>
          <a:xfrm rot="-875241" flipH="1" flipV="1">
            <a:off x="2274888" y="4656138"/>
            <a:ext cx="319087" cy="38100"/>
            <a:chOff x="7449" y="9962"/>
            <a:chExt cx="258" cy="34"/>
          </a:xfrm>
        </p:grpSpPr>
        <p:sp>
          <p:nvSpPr>
            <p:cNvPr id="151741" name="等腰三角形 151740"/>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51742" name="直接连接符 151741"/>
            <p:cNvSpPr/>
            <p:nvPr/>
          </p:nvSpPr>
          <p:spPr>
            <a:xfrm>
              <a:off x="7449" y="9982"/>
              <a:ext cx="106" cy="0"/>
            </a:xfrm>
            <a:prstGeom prst="line">
              <a:avLst/>
            </a:prstGeom>
            <a:ln w="9525" cap="flat" cmpd="sng">
              <a:solidFill>
                <a:schemeClr val="tx1"/>
              </a:solidFill>
              <a:prstDash val="solid"/>
              <a:headEnd type="none" w="med" len="med"/>
              <a:tailEnd type="none" w="sm" len="lg"/>
            </a:ln>
          </p:spPr>
        </p:sp>
      </p:grpSp>
      <p:grpSp>
        <p:nvGrpSpPr>
          <p:cNvPr id="151743" name="组合 151742"/>
          <p:cNvGrpSpPr/>
          <p:nvPr/>
        </p:nvGrpSpPr>
        <p:grpSpPr>
          <a:xfrm rot="-875241">
            <a:off x="2473325" y="4787900"/>
            <a:ext cx="319088" cy="38100"/>
            <a:chOff x="7449" y="9962"/>
            <a:chExt cx="258" cy="34"/>
          </a:xfrm>
        </p:grpSpPr>
        <p:sp>
          <p:nvSpPr>
            <p:cNvPr id="151744" name="等腰三角形 151743"/>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51745" name="直接连接符 151744"/>
            <p:cNvSpPr/>
            <p:nvPr/>
          </p:nvSpPr>
          <p:spPr>
            <a:xfrm>
              <a:off x="7449" y="9982"/>
              <a:ext cx="106" cy="0"/>
            </a:xfrm>
            <a:prstGeom prst="line">
              <a:avLst/>
            </a:prstGeom>
            <a:ln w="9525" cap="flat" cmpd="sng">
              <a:solidFill>
                <a:schemeClr val="tx1"/>
              </a:solidFill>
              <a:prstDash val="solid"/>
              <a:headEnd type="none" w="med" len="med"/>
              <a:tailEnd type="none" w="sm" len="lg"/>
            </a:ln>
          </p:spPr>
        </p:sp>
      </p:grpSp>
      <p:grpSp>
        <p:nvGrpSpPr>
          <p:cNvPr id="151746" name="组合 151745"/>
          <p:cNvGrpSpPr/>
          <p:nvPr/>
        </p:nvGrpSpPr>
        <p:grpSpPr>
          <a:xfrm rot="-875241" flipH="1" flipV="1">
            <a:off x="2524125" y="4957763"/>
            <a:ext cx="319088" cy="38100"/>
            <a:chOff x="7449" y="9962"/>
            <a:chExt cx="258" cy="34"/>
          </a:xfrm>
        </p:grpSpPr>
        <p:sp>
          <p:nvSpPr>
            <p:cNvPr id="151747" name="等腰三角形 151746"/>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51748" name="直接连接符 151747"/>
            <p:cNvSpPr/>
            <p:nvPr/>
          </p:nvSpPr>
          <p:spPr>
            <a:xfrm>
              <a:off x="7449" y="9982"/>
              <a:ext cx="106" cy="0"/>
            </a:xfrm>
            <a:prstGeom prst="line">
              <a:avLst/>
            </a:prstGeom>
            <a:ln w="9525" cap="flat" cmpd="sng">
              <a:solidFill>
                <a:schemeClr val="tx1"/>
              </a:solidFill>
              <a:prstDash val="solid"/>
              <a:headEnd type="none" w="med" len="med"/>
              <a:tailEnd type="none" w="sm" len="lg"/>
            </a:ln>
          </p:spPr>
        </p:sp>
      </p:grpSp>
      <p:grpSp>
        <p:nvGrpSpPr>
          <p:cNvPr id="151749" name="组合 151748"/>
          <p:cNvGrpSpPr/>
          <p:nvPr/>
        </p:nvGrpSpPr>
        <p:grpSpPr>
          <a:xfrm rot="-5135881" flipH="1" flipV="1">
            <a:off x="1625600" y="4870450"/>
            <a:ext cx="295275" cy="42863"/>
            <a:chOff x="7449" y="9962"/>
            <a:chExt cx="258" cy="34"/>
          </a:xfrm>
        </p:grpSpPr>
        <p:sp>
          <p:nvSpPr>
            <p:cNvPr id="151750" name="等腰三角形 151749"/>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51751" name="直接连接符 151750"/>
            <p:cNvSpPr/>
            <p:nvPr/>
          </p:nvSpPr>
          <p:spPr>
            <a:xfrm>
              <a:off x="7449" y="9982"/>
              <a:ext cx="106" cy="0"/>
            </a:xfrm>
            <a:prstGeom prst="line">
              <a:avLst/>
            </a:prstGeom>
            <a:ln w="9525" cap="flat" cmpd="sng">
              <a:solidFill>
                <a:schemeClr val="tx1"/>
              </a:solidFill>
              <a:prstDash val="solid"/>
              <a:headEnd type="none" w="med" len="med"/>
              <a:tailEnd type="none" w="sm" len="lg"/>
            </a:ln>
          </p:spPr>
        </p:sp>
      </p:grpSp>
      <p:grpSp>
        <p:nvGrpSpPr>
          <p:cNvPr id="151752" name="组合 151751"/>
          <p:cNvGrpSpPr/>
          <p:nvPr/>
        </p:nvGrpSpPr>
        <p:grpSpPr>
          <a:xfrm rot="-5135881">
            <a:off x="1847850" y="4895850"/>
            <a:ext cx="295275" cy="41275"/>
            <a:chOff x="7449" y="9962"/>
            <a:chExt cx="258" cy="34"/>
          </a:xfrm>
        </p:grpSpPr>
        <p:sp>
          <p:nvSpPr>
            <p:cNvPr id="151753" name="等腰三角形 151752"/>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51754" name="直接连接符 151753"/>
            <p:cNvSpPr/>
            <p:nvPr/>
          </p:nvSpPr>
          <p:spPr>
            <a:xfrm>
              <a:off x="7449" y="9982"/>
              <a:ext cx="106" cy="0"/>
            </a:xfrm>
            <a:prstGeom prst="line">
              <a:avLst/>
            </a:prstGeom>
            <a:ln w="9525" cap="flat" cmpd="sng">
              <a:solidFill>
                <a:schemeClr val="tx1"/>
              </a:solidFill>
              <a:prstDash val="solid"/>
              <a:headEnd type="none" w="med" len="med"/>
              <a:tailEnd type="none" w="sm" len="lg"/>
            </a:ln>
          </p:spPr>
        </p:sp>
      </p:grpSp>
      <p:grpSp>
        <p:nvGrpSpPr>
          <p:cNvPr id="151755" name="组合 151754"/>
          <p:cNvGrpSpPr/>
          <p:nvPr/>
        </p:nvGrpSpPr>
        <p:grpSpPr>
          <a:xfrm rot="-5135881" flipH="1" flipV="1">
            <a:off x="2066925" y="4938713"/>
            <a:ext cx="295275" cy="41275"/>
            <a:chOff x="7449" y="9962"/>
            <a:chExt cx="258" cy="34"/>
          </a:xfrm>
        </p:grpSpPr>
        <p:sp>
          <p:nvSpPr>
            <p:cNvPr id="151756" name="等腰三角形 151755"/>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51757" name="直接连接符 151756"/>
            <p:cNvSpPr/>
            <p:nvPr/>
          </p:nvSpPr>
          <p:spPr>
            <a:xfrm>
              <a:off x="7449" y="9982"/>
              <a:ext cx="106" cy="0"/>
            </a:xfrm>
            <a:prstGeom prst="line">
              <a:avLst/>
            </a:prstGeom>
            <a:ln w="9525" cap="flat" cmpd="sng">
              <a:solidFill>
                <a:schemeClr val="tx1"/>
              </a:solidFill>
              <a:prstDash val="solid"/>
              <a:headEnd type="none" w="med" len="med"/>
              <a:tailEnd type="none" w="sm" len="lg"/>
            </a:ln>
          </p:spPr>
        </p:sp>
      </p:grpSp>
      <p:sp>
        <p:nvSpPr>
          <p:cNvPr id="151758" name="直接连接符 151757"/>
          <p:cNvSpPr/>
          <p:nvPr/>
        </p:nvSpPr>
        <p:spPr>
          <a:xfrm>
            <a:off x="4916488" y="3084513"/>
            <a:ext cx="411162" cy="425450"/>
          </a:xfrm>
          <a:prstGeom prst="line">
            <a:avLst/>
          </a:prstGeom>
          <a:ln w="9525" cap="flat" cmpd="sng">
            <a:solidFill>
              <a:schemeClr val="tx1"/>
            </a:solidFill>
            <a:prstDash val="solid"/>
            <a:headEnd type="none" w="med" len="med"/>
            <a:tailEnd type="none" w="med" len="med"/>
          </a:ln>
        </p:spPr>
      </p:sp>
      <p:sp>
        <p:nvSpPr>
          <p:cNvPr id="151759" name="直接连接符 151758"/>
          <p:cNvSpPr/>
          <p:nvPr/>
        </p:nvSpPr>
        <p:spPr>
          <a:xfrm>
            <a:off x="7126288" y="3152775"/>
            <a:ext cx="407987" cy="425450"/>
          </a:xfrm>
          <a:prstGeom prst="line">
            <a:avLst/>
          </a:prstGeom>
          <a:ln w="9525" cap="flat" cmpd="sng">
            <a:solidFill>
              <a:srgbClr val="000000"/>
            </a:solidFill>
            <a:prstDash val="solid"/>
            <a:headEnd type="none" w="med" len="med"/>
            <a:tailEnd type="none" w="med" len="med"/>
          </a:ln>
        </p:spPr>
      </p:sp>
      <p:sp>
        <p:nvSpPr>
          <p:cNvPr id="151760" name="矩形 151759"/>
          <p:cNvSpPr/>
          <p:nvPr/>
        </p:nvSpPr>
        <p:spPr>
          <a:xfrm>
            <a:off x="5530850" y="2997200"/>
            <a:ext cx="1549400" cy="422275"/>
          </a:xfrm>
          <a:prstGeom prst="rect">
            <a:avLst/>
          </a:prstGeom>
          <a:noFill/>
          <a:ln w="9525">
            <a:noFill/>
          </a:ln>
        </p:spPr>
        <p:txBody>
          <a:bodyPr lIns="0" tIns="0" rIns="0" bIns="0"/>
          <a:p>
            <a:pPr lvl="0" algn="just" eaLnBrk="0" hangingPunct="0">
              <a:lnSpc>
                <a:spcPct val="100000"/>
              </a:lnSpc>
              <a:spcBef>
                <a:spcPct val="0"/>
              </a:spcBef>
              <a:buClrTx/>
            </a:pPr>
            <a:r>
              <a:rPr lang="zh-CN" altLang="en-US" sz="2000" b="0" dirty="0">
                <a:latin typeface="Times New Roman" panose="02020603050405020304" pitchFamily="18" charset="0"/>
                <a:ea typeface="宋体" panose="02010600030101010101" pitchFamily="2" charset="-122"/>
              </a:rPr>
              <a:t>剩余极化强度</a:t>
            </a:r>
            <a:endParaRPr lang="zh-CN" altLang="en-US" sz="2000" b="0" dirty="0">
              <a:latin typeface="Times New Roman" panose="02020603050405020304" pitchFamily="18" charset="0"/>
              <a:ea typeface="宋体" panose="02010600030101010101" pitchFamily="2" charset="-122"/>
            </a:endParaRPr>
          </a:p>
        </p:txBody>
      </p:sp>
      <p:sp>
        <p:nvSpPr>
          <p:cNvPr id="151761" name="矩形 151760"/>
          <p:cNvSpPr/>
          <p:nvPr/>
        </p:nvSpPr>
        <p:spPr>
          <a:xfrm>
            <a:off x="5991225" y="5426075"/>
            <a:ext cx="1111250" cy="422275"/>
          </a:xfrm>
          <a:prstGeom prst="rect">
            <a:avLst/>
          </a:prstGeom>
          <a:noFill/>
          <a:ln w="9525">
            <a:noFill/>
          </a:ln>
        </p:spPr>
        <p:txBody>
          <a:bodyPr lIns="0" tIns="0" rIns="0" bIns="0"/>
          <a:p>
            <a:pPr lvl="0" algn="just" eaLnBrk="0" hangingPunct="0">
              <a:lnSpc>
                <a:spcPct val="100000"/>
              </a:lnSpc>
              <a:spcBef>
                <a:spcPct val="0"/>
              </a:spcBef>
              <a:buClrTx/>
            </a:pPr>
            <a:r>
              <a:rPr lang="zh-CN" altLang="en-US" sz="2000" b="0" dirty="0">
                <a:latin typeface="Times New Roman" panose="02020603050405020304" pitchFamily="18" charset="0"/>
                <a:ea typeface="宋体" panose="02010600030101010101" pitchFamily="2" charset="-122"/>
              </a:rPr>
              <a:t>剩余伸长</a:t>
            </a:r>
            <a:endParaRPr lang="zh-CN" altLang="en-US" sz="2000" b="0" dirty="0">
              <a:latin typeface="Times New Roman" panose="02020603050405020304" pitchFamily="18" charset="0"/>
              <a:ea typeface="宋体" panose="02010600030101010101" pitchFamily="2" charset="-122"/>
            </a:endParaRPr>
          </a:p>
        </p:txBody>
      </p:sp>
      <p:sp>
        <p:nvSpPr>
          <p:cNvPr id="151762" name="矩形 151761"/>
          <p:cNvSpPr/>
          <p:nvPr/>
        </p:nvSpPr>
        <p:spPr>
          <a:xfrm>
            <a:off x="1111250" y="5340350"/>
            <a:ext cx="2133600" cy="371475"/>
          </a:xfrm>
          <a:prstGeom prst="rect">
            <a:avLst/>
          </a:prstGeom>
          <a:noFill/>
          <a:ln w="9525">
            <a:noFill/>
          </a:ln>
        </p:spPr>
        <p:txBody>
          <a:bodyPr lIns="0" tIns="0" rIns="0" bIns="0"/>
          <a:p>
            <a:pPr lvl="0" algn="just" eaLnBrk="0" hangingPunct="0">
              <a:lnSpc>
                <a:spcPct val="100000"/>
              </a:lnSpc>
              <a:spcBef>
                <a:spcPct val="0"/>
              </a:spcBef>
              <a:buClrTx/>
            </a:pPr>
            <a:r>
              <a:rPr lang="zh-CN" altLang="en-US" sz="2000" b="0" dirty="0">
                <a:latin typeface="Times New Roman" panose="02020603050405020304" pitchFamily="18" charset="0"/>
                <a:ea typeface="宋体" panose="02010600030101010101" pitchFamily="2" charset="-122"/>
              </a:rPr>
              <a:t>电场作用下的伸长</a:t>
            </a:r>
            <a:endParaRPr lang="zh-CN" altLang="en-US" sz="2000" b="0" dirty="0">
              <a:latin typeface="Times New Roman" panose="02020603050405020304" pitchFamily="18" charset="0"/>
              <a:ea typeface="宋体" panose="02010600030101010101" pitchFamily="2" charset="-122"/>
            </a:endParaRPr>
          </a:p>
        </p:txBody>
      </p:sp>
      <p:sp>
        <p:nvSpPr>
          <p:cNvPr id="151763" name="矩形 151762"/>
          <p:cNvSpPr/>
          <p:nvPr/>
        </p:nvSpPr>
        <p:spPr>
          <a:xfrm>
            <a:off x="1416050" y="5873750"/>
            <a:ext cx="1676400" cy="228600"/>
          </a:xfrm>
          <a:prstGeom prst="rect">
            <a:avLst/>
          </a:prstGeom>
          <a:noFill/>
          <a:ln w="9525">
            <a:noFill/>
          </a:ln>
        </p:spPr>
        <p:txBody>
          <a:bodyPr lIns="0" tIns="0" rIns="0" bIns="0"/>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a:t>
            </a:r>
            <a:r>
              <a:rPr lang="en-US" altLang="zh-CN" sz="2000" b="0" i="1">
                <a:latin typeface="Times New Roman" panose="02020603050405020304" pitchFamily="18" charset="0"/>
                <a:ea typeface="宋体" panose="02010600030101010101" pitchFamily="2" charset="-122"/>
              </a:rPr>
              <a:t>a</a:t>
            </a:r>
            <a:r>
              <a:rPr lang="en-US" altLang="zh-CN" sz="2000" b="0">
                <a:latin typeface="Times New Roman" panose="02020603050405020304" pitchFamily="18" charset="0"/>
                <a:ea typeface="宋体" panose="02010600030101010101" pitchFamily="2" charset="-122"/>
              </a:rPr>
              <a:t>)</a:t>
            </a:r>
            <a:r>
              <a:rPr lang="zh-CN" altLang="en-US" sz="2000" b="0" dirty="0">
                <a:latin typeface="宋体" panose="02010600030101010101" pitchFamily="2" charset="-122"/>
                <a:ea typeface="宋体" panose="02010600030101010101" pitchFamily="2" charset="-122"/>
              </a:rPr>
              <a:t>极化处理前</a:t>
            </a:r>
            <a:endParaRPr lang="zh-CN" altLang="en-US" sz="2000" b="0" dirty="0">
              <a:latin typeface="宋体" panose="02010600030101010101" pitchFamily="2" charset="-122"/>
              <a:ea typeface="宋体" panose="02010600030101010101" pitchFamily="2" charset="-122"/>
            </a:endParaRPr>
          </a:p>
        </p:txBody>
      </p:sp>
      <p:sp>
        <p:nvSpPr>
          <p:cNvPr id="151764" name="矩形 151763"/>
          <p:cNvSpPr/>
          <p:nvPr/>
        </p:nvSpPr>
        <p:spPr>
          <a:xfrm>
            <a:off x="3702050" y="5873750"/>
            <a:ext cx="1676400" cy="228600"/>
          </a:xfrm>
          <a:prstGeom prst="rect">
            <a:avLst/>
          </a:prstGeom>
          <a:noFill/>
          <a:ln w="9525">
            <a:noFill/>
          </a:ln>
        </p:spPr>
        <p:txBody>
          <a:bodyPr lIns="0" tIns="0" rIns="0" bIns="0"/>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a:t>
            </a:r>
            <a:r>
              <a:rPr lang="en-US" altLang="zh-CN" sz="2000" b="0" i="1">
                <a:latin typeface="Times New Roman" panose="02020603050405020304" pitchFamily="18" charset="0"/>
                <a:ea typeface="宋体" panose="02010600030101010101" pitchFamily="2" charset="-122"/>
              </a:rPr>
              <a:t>b</a:t>
            </a:r>
            <a:r>
              <a:rPr lang="en-US" altLang="zh-CN" sz="2000" b="0">
                <a:latin typeface="Times New Roman" panose="02020603050405020304" pitchFamily="18" charset="0"/>
                <a:ea typeface="宋体" panose="02010600030101010101" pitchFamily="2" charset="-122"/>
              </a:rPr>
              <a:t>)</a:t>
            </a:r>
            <a:r>
              <a:rPr lang="zh-CN" altLang="en-US" sz="2000" b="0" dirty="0">
                <a:latin typeface="宋体" panose="02010600030101010101" pitchFamily="2" charset="-122"/>
                <a:ea typeface="宋体" panose="02010600030101010101" pitchFamily="2" charset="-122"/>
              </a:rPr>
              <a:t>极化处理中</a:t>
            </a:r>
            <a:endParaRPr lang="zh-CN" altLang="en-US" sz="2000" b="0" dirty="0">
              <a:latin typeface="宋体" panose="02010600030101010101" pitchFamily="2" charset="-122"/>
              <a:ea typeface="宋体" panose="02010600030101010101" pitchFamily="2" charset="-122"/>
            </a:endParaRPr>
          </a:p>
        </p:txBody>
      </p:sp>
      <p:sp>
        <p:nvSpPr>
          <p:cNvPr id="151765" name="矩形 151764"/>
          <p:cNvSpPr/>
          <p:nvPr/>
        </p:nvSpPr>
        <p:spPr>
          <a:xfrm>
            <a:off x="5835650" y="5873750"/>
            <a:ext cx="1905000" cy="228600"/>
          </a:xfrm>
          <a:prstGeom prst="rect">
            <a:avLst/>
          </a:prstGeom>
          <a:noFill/>
          <a:ln w="9525">
            <a:noFill/>
          </a:ln>
        </p:spPr>
        <p:txBody>
          <a:bodyPr lIns="0" tIns="0" rIns="0" bIns="0"/>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a:t>
            </a:r>
            <a:r>
              <a:rPr lang="en-US" altLang="zh-CN" sz="2000" b="0" i="1">
                <a:latin typeface="Times New Roman" panose="02020603050405020304" pitchFamily="18" charset="0"/>
                <a:ea typeface="宋体" panose="02010600030101010101" pitchFamily="2" charset="-122"/>
              </a:rPr>
              <a:t>c</a:t>
            </a:r>
            <a:r>
              <a:rPr lang="en-US" altLang="zh-CN" sz="2000" b="0">
                <a:latin typeface="Times New Roman" panose="02020603050405020304" pitchFamily="18" charset="0"/>
                <a:ea typeface="宋体" panose="02010600030101010101" pitchFamily="2" charset="-122"/>
              </a:rPr>
              <a:t>)</a:t>
            </a:r>
            <a:r>
              <a:rPr lang="zh-CN" altLang="en-US" sz="2000" b="0" dirty="0">
                <a:latin typeface="宋体" panose="02010600030101010101" pitchFamily="2" charset="-122"/>
                <a:ea typeface="宋体" panose="02010600030101010101" pitchFamily="2" charset="-122"/>
              </a:rPr>
              <a:t>极化处理后</a:t>
            </a:r>
            <a:r>
              <a:rPr lang="zh-CN" altLang="en-US" sz="2000" b="0" dirty="0">
                <a:latin typeface="Times New Roman" panose="02020603050405020304" pitchFamily="18" charset="0"/>
                <a:ea typeface="宋体" panose="02010600030101010101" pitchFamily="2" charset="-122"/>
              </a:rPr>
              <a:t> </a:t>
            </a:r>
            <a:endParaRPr lang="zh-CN" altLang="en-US" sz="2000" b="0" dirty="0">
              <a:latin typeface="Times New Roman" panose="02020603050405020304" pitchFamily="18" charset="0"/>
              <a:ea typeface="宋体" panose="02010600030101010101" pitchFamily="2" charset="-122"/>
            </a:endParaRPr>
          </a:p>
        </p:txBody>
      </p:sp>
      <p:sp>
        <p:nvSpPr>
          <p:cNvPr id="151766" name="直接连接符 151765"/>
          <p:cNvSpPr/>
          <p:nvPr/>
        </p:nvSpPr>
        <p:spPr>
          <a:xfrm>
            <a:off x="3568700" y="5149850"/>
            <a:ext cx="0" cy="381000"/>
          </a:xfrm>
          <a:prstGeom prst="line">
            <a:avLst/>
          </a:prstGeom>
          <a:ln w="9525" cap="flat" cmpd="sng">
            <a:solidFill>
              <a:schemeClr val="tx1"/>
            </a:solidFill>
            <a:prstDash val="solid"/>
            <a:headEnd type="triangle" w="med" len="med"/>
            <a:tailEnd type="triangle" w="med" len="med"/>
          </a:ln>
        </p:spPr>
      </p:sp>
      <p:sp>
        <p:nvSpPr>
          <p:cNvPr id="151767" name="直接连接符 151766"/>
          <p:cNvSpPr/>
          <p:nvPr/>
        </p:nvSpPr>
        <p:spPr>
          <a:xfrm>
            <a:off x="7588250" y="3282950"/>
            <a:ext cx="0" cy="762000"/>
          </a:xfrm>
          <a:prstGeom prst="line">
            <a:avLst/>
          </a:prstGeom>
          <a:ln w="9525" cap="flat" cmpd="sng">
            <a:solidFill>
              <a:schemeClr val="tx1"/>
            </a:solidFill>
            <a:prstDash val="solid"/>
            <a:headEnd type="none" w="med" len="med"/>
            <a:tailEnd type="triangle" w="med" len="med"/>
          </a:ln>
        </p:spPr>
      </p:sp>
      <p:sp>
        <p:nvSpPr>
          <p:cNvPr id="151768" name="等腰三角形 151767"/>
          <p:cNvSpPr/>
          <p:nvPr/>
        </p:nvSpPr>
        <p:spPr>
          <a:xfrm rot="10800000">
            <a:off x="5302250" y="3740150"/>
            <a:ext cx="71438" cy="161925"/>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51769" name="直接连接符 151768"/>
          <p:cNvSpPr/>
          <p:nvPr/>
        </p:nvSpPr>
        <p:spPr>
          <a:xfrm>
            <a:off x="5330825" y="3511550"/>
            <a:ext cx="0" cy="304800"/>
          </a:xfrm>
          <a:prstGeom prst="line">
            <a:avLst/>
          </a:prstGeom>
          <a:ln w="9525" cap="flat" cmpd="sng">
            <a:solidFill>
              <a:schemeClr val="tx1"/>
            </a:solidFill>
            <a:prstDash val="solid"/>
            <a:headEnd type="none" w="med" len="med"/>
            <a:tailEnd type="none" w="med" len="med"/>
          </a:ln>
        </p:spPr>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实验时间安排</a:t>
            </a:r>
            <a:endParaRPr lang="zh-CN" altLang="en-US"/>
          </a:p>
        </p:txBody>
      </p:sp>
      <p:sp>
        <p:nvSpPr>
          <p:cNvPr id="3" name="内容占位符 2"/>
          <p:cNvSpPr>
            <a:spLocks noGrp="1"/>
          </p:cNvSpPr>
          <p:nvPr>
            <p:ph idx="1"/>
          </p:nvPr>
        </p:nvSpPr>
        <p:spPr/>
        <p:txBody>
          <a:bodyPr/>
          <a:p>
            <a:r>
              <a:rPr lang="zh-CN" altLang="en-US"/>
              <a:t>下周开始的</a:t>
            </a:r>
            <a:r>
              <a:rPr lang="en-US" altLang="zh-CN"/>
              <a:t>5</a:t>
            </a:r>
            <a:r>
              <a:rPr lang="zh-CN" altLang="en-US"/>
              <a:t>周</a:t>
            </a:r>
            <a:r>
              <a:rPr lang="en-US" altLang="zh-CN"/>
              <a:t>(</a:t>
            </a:r>
            <a:r>
              <a:rPr lang="en-US" altLang="zh-CN">
                <a:solidFill>
                  <a:srgbClr val="FF0000"/>
                </a:solidFill>
              </a:rPr>
              <a:t>12</a:t>
            </a:r>
            <a:r>
              <a:rPr lang="zh-CN" altLang="en-US">
                <a:solidFill>
                  <a:srgbClr val="FF0000"/>
                </a:solidFill>
              </a:rPr>
              <a:t>到</a:t>
            </a:r>
            <a:r>
              <a:rPr lang="en-US" altLang="zh-CN">
                <a:solidFill>
                  <a:srgbClr val="FF0000"/>
                </a:solidFill>
              </a:rPr>
              <a:t>16</a:t>
            </a:r>
            <a:r>
              <a:rPr lang="zh-CN" altLang="en-US">
                <a:solidFill>
                  <a:srgbClr val="FF0000"/>
                </a:solidFill>
              </a:rPr>
              <a:t>周</a:t>
            </a:r>
            <a:r>
              <a:rPr lang="zh-CN" altLang="en-US"/>
              <a:t>，每周</a:t>
            </a:r>
            <a:r>
              <a:rPr lang="en-US" altLang="zh-CN"/>
              <a:t>2</a:t>
            </a:r>
            <a:r>
              <a:rPr lang="zh-CN" altLang="en-US"/>
              <a:t>次</a:t>
            </a:r>
            <a:r>
              <a:rPr lang="en-US" altLang="zh-CN"/>
              <a:t>)</a:t>
            </a:r>
            <a:endParaRPr lang="en-US" altLang="zh-CN"/>
          </a:p>
          <a:p>
            <a:r>
              <a:rPr lang="zh-CN" altLang="en-US"/>
              <a:t>总共</a:t>
            </a:r>
            <a:r>
              <a:rPr lang="en-US" altLang="zh-CN">
                <a:solidFill>
                  <a:srgbClr val="FF0000"/>
                </a:solidFill>
              </a:rPr>
              <a:t>10</a:t>
            </a:r>
            <a:r>
              <a:rPr lang="zh-CN" altLang="en-US">
                <a:solidFill>
                  <a:srgbClr val="FF0000"/>
                </a:solidFill>
              </a:rPr>
              <a:t>次实验</a:t>
            </a:r>
            <a:r>
              <a:rPr lang="zh-CN" altLang="en-US"/>
              <a:t>，共</a:t>
            </a:r>
            <a:r>
              <a:rPr lang="en-US" altLang="zh-CN"/>
              <a:t>20</a:t>
            </a:r>
            <a:r>
              <a:rPr lang="zh-CN" altLang="en-US"/>
              <a:t>学时</a:t>
            </a:r>
            <a:endParaRPr lang="zh-CN" altLang="en-US"/>
          </a:p>
          <a:p>
            <a:r>
              <a:rPr lang="zh-CN" altLang="en-US"/>
              <a:t>地点：明理楼</a:t>
            </a:r>
            <a:r>
              <a:rPr lang="en-US" altLang="zh-CN" sz="4000">
                <a:solidFill>
                  <a:srgbClr val="FF0000"/>
                </a:solidFill>
              </a:rPr>
              <a:t>B319</a:t>
            </a:r>
            <a:endParaRPr lang="en-US" altLang="zh-CN" sz="4000">
              <a:solidFill>
                <a:srgbClr val="FF0000"/>
              </a:solidFill>
            </a:endParaRPr>
          </a:p>
          <a:p>
            <a:endParaRPr lang="en-US" altLang="zh-CN"/>
          </a:p>
          <a:p>
            <a:r>
              <a:rPr lang="zh-CN" altLang="en-US" sz="4000">
                <a:solidFill>
                  <a:srgbClr val="FF0000"/>
                </a:solidFill>
              </a:rPr>
              <a:t>星期一上午</a:t>
            </a:r>
            <a:r>
              <a:rPr lang="en-US" altLang="zh-CN" sz="4000">
                <a:solidFill>
                  <a:srgbClr val="FF0000"/>
                </a:solidFill>
              </a:rPr>
              <a:t>3</a:t>
            </a:r>
            <a:r>
              <a:rPr lang="zh-CN" altLang="en-US" sz="4000">
                <a:solidFill>
                  <a:srgbClr val="FF0000"/>
                </a:solidFill>
              </a:rPr>
              <a:t>、</a:t>
            </a:r>
            <a:r>
              <a:rPr lang="en-US" altLang="zh-CN" sz="4000">
                <a:solidFill>
                  <a:srgbClr val="FF0000"/>
                </a:solidFill>
              </a:rPr>
              <a:t>4</a:t>
            </a:r>
            <a:r>
              <a:rPr lang="zh-CN" altLang="en-US" sz="4000">
                <a:solidFill>
                  <a:srgbClr val="FF0000"/>
                </a:solidFill>
              </a:rPr>
              <a:t>节</a:t>
            </a:r>
            <a:r>
              <a:rPr lang="en-US" altLang="zh-CN" sz="4000"/>
              <a:t>(09:50--11:25)</a:t>
            </a:r>
            <a:endParaRPr lang="en-US" altLang="zh-CN" sz="4000"/>
          </a:p>
          <a:p>
            <a:r>
              <a:rPr lang="zh-CN" altLang="en-US" sz="4000">
                <a:solidFill>
                  <a:srgbClr val="FF0000"/>
                </a:solidFill>
              </a:rPr>
              <a:t>星期二下午</a:t>
            </a:r>
            <a:r>
              <a:rPr lang="en-US" altLang="zh-CN" sz="4000">
                <a:solidFill>
                  <a:srgbClr val="FF0000"/>
                </a:solidFill>
              </a:rPr>
              <a:t>1</a:t>
            </a:r>
            <a:r>
              <a:rPr lang="zh-CN" altLang="en-US" sz="4000">
                <a:solidFill>
                  <a:srgbClr val="FF0000"/>
                </a:solidFill>
              </a:rPr>
              <a:t>、</a:t>
            </a:r>
            <a:r>
              <a:rPr lang="en-US" altLang="zh-CN" sz="4000">
                <a:solidFill>
                  <a:srgbClr val="FF0000"/>
                </a:solidFill>
              </a:rPr>
              <a:t>2</a:t>
            </a:r>
            <a:r>
              <a:rPr lang="zh-CN" altLang="en-US" sz="4000">
                <a:solidFill>
                  <a:srgbClr val="FF0000"/>
                </a:solidFill>
              </a:rPr>
              <a:t>节</a:t>
            </a:r>
            <a:r>
              <a:rPr lang="en-US" altLang="zh-CN" sz="4000"/>
              <a:t>(14:30--16:05)</a:t>
            </a:r>
            <a:endParaRPr lang="en-US" altLang="zh-CN" sz="4000"/>
          </a:p>
          <a:p>
            <a:endParaRPr lang="en-US" altLang="zh-CN"/>
          </a:p>
          <a:p>
            <a:endParaRPr lang="en-US" altLang="zh-CN"/>
          </a:p>
        </p:txBody>
      </p:sp>
      <p:sp>
        <p:nvSpPr>
          <p:cNvPr id="4" name="灯片编号占位符 3"/>
          <p:cNvSpPr>
            <a:spLocks noGrp="1"/>
          </p:cNvSpPr>
          <p:nvPr>
            <p:ph type="sldNum" sz="quarter" idx="12"/>
          </p:nvPr>
        </p:nvSpPr>
        <p:spPr/>
        <p:txBody>
          <a:bodyPr/>
          <a:p>
            <a:pPr>
              <a:defRPr/>
            </a:pPr>
            <a:fld id="{8404AA22-3501-43D3-AFBA-93E3887BAD81}" type="slidenum">
              <a:rPr lang="zh-CN" altLang="en-US"/>
            </a:fld>
            <a:r>
              <a:rPr lang="zh-CN" altLang="en-US" dirty="0"/>
              <a:t> </a:t>
            </a:r>
            <a:r>
              <a:rPr lang="en-US" altLang="zh-CN" b="0" dirty="0" smtClean="0"/>
              <a:t>/ 47</a:t>
            </a:r>
            <a:endParaRPr lang="zh-CN" altLang="en-US" b="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92" name="矩形 156691"/>
          <p:cNvSpPr/>
          <p:nvPr/>
        </p:nvSpPr>
        <p:spPr>
          <a:xfrm>
            <a:off x="2411413" y="3717925"/>
            <a:ext cx="4608512" cy="2952750"/>
          </a:xfrm>
          <a:prstGeom prst="rect">
            <a:avLst/>
          </a:prstGeom>
          <a:solidFill>
            <a:schemeClr val="bg2"/>
          </a:solidFill>
          <a:ln w="9525">
            <a:noFill/>
          </a:ln>
        </p:spPr>
        <p:txBody>
          <a:bodyPr/>
          <a:p>
            <a:endParaRPr lang="zh-CN" altLang="en-US"/>
          </a:p>
        </p:txBody>
      </p:sp>
      <p:sp>
        <p:nvSpPr>
          <p:cNvPr id="156674" name="文本框 156673"/>
          <p:cNvSpPr txBox="1"/>
          <p:nvPr/>
        </p:nvSpPr>
        <p:spPr>
          <a:xfrm>
            <a:off x="152083" y="469583"/>
            <a:ext cx="8839200" cy="3597275"/>
          </a:xfrm>
          <a:prstGeom prst="rect">
            <a:avLst/>
          </a:prstGeom>
          <a:noFill/>
          <a:ln w="9525">
            <a:noFill/>
          </a:ln>
        </p:spPr>
        <p:txBody>
          <a:bodyPr>
            <a:spAutoFit/>
          </a:bodyPr>
          <a:p>
            <a:pPr lvl="0" algn="l" eaLnBrk="0" hangingPunct="0">
              <a:lnSpc>
                <a:spcPct val="120000"/>
              </a:lnSpc>
              <a:spcBef>
                <a:spcPct val="0"/>
              </a:spcBef>
              <a:buClrTx/>
            </a:pPr>
            <a:r>
              <a:rPr lang="zh-CN" altLang="en-US" sz="2400" b="1" dirty="0">
                <a:solidFill>
                  <a:srgbClr val="0000FF"/>
                </a:solidFill>
                <a:latin typeface="宋体" panose="02010600030101010101" pitchFamily="2" charset="-122"/>
                <a:ea typeface="宋体" panose="02010600030101010101" pitchFamily="2" charset="-122"/>
              </a:rPr>
              <a:t>但是，当把电压表接到陶瓷片的两个电极上进行测量时，却无法测出陶瓷片内部存在的极化强度。这是因为陶瓷片内的极化强度总是以</a:t>
            </a:r>
            <a:r>
              <a:rPr lang="zh-CN" altLang="en-US" sz="2400" b="1" dirty="0">
                <a:solidFill>
                  <a:srgbClr val="FF0000"/>
                </a:solidFill>
                <a:latin typeface="宋体" panose="02010600030101010101" pitchFamily="2" charset="-122"/>
                <a:ea typeface="宋体" panose="02010600030101010101" pitchFamily="2" charset="-122"/>
              </a:rPr>
              <a:t>电偶极矩</a:t>
            </a:r>
            <a:r>
              <a:rPr lang="zh-CN" altLang="en-US" sz="2400" b="1" dirty="0">
                <a:solidFill>
                  <a:srgbClr val="0000FF"/>
                </a:solidFill>
                <a:latin typeface="宋体" panose="02010600030101010101" pitchFamily="2" charset="-122"/>
                <a:ea typeface="宋体" panose="02010600030101010101" pitchFamily="2" charset="-122"/>
              </a:rPr>
              <a:t>的形式表现出来，即在陶瓷的一端出现</a:t>
            </a:r>
            <a:r>
              <a:rPr lang="zh-CN" altLang="en-US" sz="2400" b="1" dirty="0">
                <a:solidFill>
                  <a:srgbClr val="FF0000"/>
                </a:solidFill>
                <a:latin typeface="宋体" panose="02010600030101010101" pitchFamily="2" charset="-122"/>
                <a:ea typeface="宋体" panose="02010600030101010101" pitchFamily="2" charset="-122"/>
              </a:rPr>
              <a:t>正束缚电荷，另一端出现负束缚电荷</a:t>
            </a:r>
            <a:r>
              <a:rPr lang="zh-CN" altLang="en-US" sz="2400" b="1" dirty="0">
                <a:solidFill>
                  <a:srgbClr val="0000FF"/>
                </a:solidFill>
                <a:latin typeface="宋体" panose="02010600030101010101" pitchFamily="2" charset="-122"/>
                <a:ea typeface="宋体" panose="02010600030101010101" pitchFamily="2" charset="-122"/>
              </a:rPr>
              <a:t>。由于束缚电荷的作用，在陶瓷片的电极面上吸附了一层来自外界的自由电荷。这些自由电荷与陶瓷片内的束缚电荷符号相反而数量相等，它起着</a:t>
            </a:r>
            <a:r>
              <a:rPr lang="zh-CN" altLang="en-US" sz="2400" b="1" dirty="0">
                <a:solidFill>
                  <a:srgbClr val="FF0000"/>
                </a:solidFill>
                <a:latin typeface="宋体" panose="02010600030101010101" pitchFamily="2" charset="-122"/>
                <a:ea typeface="宋体" panose="02010600030101010101" pitchFamily="2" charset="-122"/>
              </a:rPr>
              <a:t>屏蔽和抵消陶瓷片内极化强度对外界的作用</a:t>
            </a:r>
            <a:r>
              <a:rPr lang="zh-CN" altLang="en-US" sz="2400" b="1" dirty="0">
                <a:solidFill>
                  <a:srgbClr val="0000FF"/>
                </a:solidFill>
                <a:latin typeface="宋体" panose="02010600030101010101" pitchFamily="2" charset="-122"/>
                <a:ea typeface="宋体" panose="02010600030101010101" pitchFamily="2" charset="-122"/>
              </a:rPr>
              <a:t>。所以电压表不能测出陶瓷片内的极化程度，如图。  </a:t>
            </a:r>
            <a:endParaRPr lang="zh-CN" altLang="en-US" sz="2400" b="1" dirty="0">
              <a:solidFill>
                <a:srgbClr val="0000FF"/>
              </a:solidFill>
              <a:latin typeface="宋体" panose="02010600030101010101" pitchFamily="2" charset="-122"/>
              <a:ea typeface="宋体" panose="02010600030101010101" pitchFamily="2" charset="-122"/>
            </a:endParaRPr>
          </a:p>
        </p:txBody>
      </p:sp>
      <p:grpSp>
        <p:nvGrpSpPr>
          <p:cNvPr id="156675" name="组合 156674"/>
          <p:cNvGrpSpPr/>
          <p:nvPr/>
        </p:nvGrpSpPr>
        <p:grpSpPr>
          <a:xfrm>
            <a:off x="2581275" y="3841750"/>
            <a:ext cx="4222750" cy="2900363"/>
            <a:chOff x="192" y="2349"/>
            <a:chExt cx="2660" cy="1827"/>
          </a:xfrm>
        </p:grpSpPr>
        <p:sp>
          <p:nvSpPr>
            <p:cNvPr id="156676" name="矩形 156675"/>
            <p:cNvSpPr/>
            <p:nvPr/>
          </p:nvSpPr>
          <p:spPr>
            <a:xfrm>
              <a:off x="802" y="2637"/>
              <a:ext cx="1135" cy="674"/>
            </a:xfrm>
            <a:prstGeom prst="rect">
              <a:avLst/>
            </a:prstGeom>
            <a:noFill/>
            <a:ln w="15875" cap="flat" cmpd="sng">
              <a:solidFill>
                <a:schemeClr val="tx1"/>
              </a:solidFill>
              <a:prstDash val="solid"/>
              <a:miter/>
              <a:headEnd type="none" w="med" len="med"/>
              <a:tailEnd type="none" w="med" len="med"/>
            </a:ln>
          </p:spPr>
          <p:txBody>
            <a:bodyPr/>
            <a:p>
              <a:endParaRPr lang="zh-CN" altLang="en-US"/>
            </a:p>
          </p:txBody>
        </p:sp>
        <p:sp>
          <p:nvSpPr>
            <p:cNvPr id="156677" name="矩形 156676"/>
            <p:cNvSpPr/>
            <p:nvPr/>
          </p:nvSpPr>
          <p:spPr>
            <a:xfrm>
              <a:off x="900" y="3170"/>
              <a:ext cx="1092" cy="181"/>
            </a:xfrm>
            <a:prstGeom prst="rect">
              <a:avLst/>
            </a:prstGeom>
            <a:noFill/>
            <a:ln w="9525">
              <a:noFill/>
            </a:ln>
          </p:spPr>
          <p:txBody>
            <a:bodyPr lIns="0" tIns="0" rIns="0" bIns="0"/>
            <a:p>
              <a:pPr lvl="0" algn="just" eaLnBrk="0" hangingPunct="0">
                <a:lnSpc>
                  <a:spcPct val="100000"/>
                </a:lnSpc>
                <a:spcBef>
                  <a:spcPct val="0"/>
                </a:spcBef>
                <a:buClrTx/>
              </a:pPr>
              <a:r>
                <a:rPr lang="zh-CN" altLang="en-US" sz="2000" b="1" dirty="0">
                  <a:solidFill>
                    <a:srgbClr val="FF3300"/>
                  </a:solidFill>
                  <a:latin typeface="Times New Roman" panose="02020603050405020304" pitchFamily="18" charset="0"/>
                  <a:ea typeface="宋体" panose="02010600030101010101" pitchFamily="2" charset="-122"/>
                </a:rPr>
                <a:t>－ － － － －</a:t>
              </a:r>
              <a:r>
                <a:rPr lang="zh-CN" altLang="en-US" sz="2000" b="0" dirty="0">
                  <a:latin typeface="Times New Roman" panose="02020603050405020304" pitchFamily="18" charset="0"/>
                  <a:ea typeface="宋体" panose="02010600030101010101" pitchFamily="2" charset="-122"/>
                </a:rPr>
                <a:t> </a:t>
              </a:r>
              <a:endParaRPr lang="zh-CN" altLang="en-US" sz="2000" b="0" dirty="0">
                <a:latin typeface="Times New Roman" panose="02020603050405020304" pitchFamily="18" charset="0"/>
                <a:ea typeface="宋体" panose="02010600030101010101" pitchFamily="2" charset="-122"/>
              </a:endParaRPr>
            </a:p>
          </p:txBody>
        </p:sp>
        <p:sp>
          <p:nvSpPr>
            <p:cNvPr id="156678" name="矩形 156677"/>
            <p:cNvSpPr/>
            <p:nvPr/>
          </p:nvSpPr>
          <p:spPr>
            <a:xfrm>
              <a:off x="800" y="2491"/>
              <a:ext cx="1137" cy="205"/>
            </a:xfrm>
            <a:prstGeom prst="rect">
              <a:avLst/>
            </a:prstGeom>
            <a:noFill/>
            <a:ln w="9525">
              <a:noFill/>
            </a:ln>
          </p:spPr>
          <p:txBody>
            <a:bodyPr lIns="0" tIns="0" rIns="0" bIns="0"/>
            <a:p>
              <a:pPr lvl="0" algn="ctr" eaLnBrk="0" hangingPunct="0">
                <a:lnSpc>
                  <a:spcPct val="100000"/>
                </a:lnSpc>
                <a:spcBef>
                  <a:spcPct val="0"/>
                </a:spcBef>
                <a:buClrTx/>
              </a:pPr>
              <a:r>
                <a:rPr lang="zh-CN" altLang="en-US" sz="2000" b="1" dirty="0">
                  <a:solidFill>
                    <a:schemeClr val="accent1"/>
                  </a:solidFill>
                  <a:latin typeface="Times New Roman" panose="02020603050405020304" pitchFamily="18" charset="0"/>
                  <a:ea typeface="宋体" panose="02010600030101010101" pitchFamily="2" charset="-122"/>
                </a:rPr>
                <a:t>－ － － － －</a:t>
              </a:r>
              <a:r>
                <a:rPr lang="zh-CN" altLang="en-US" sz="2000" b="0" dirty="0">
                  <a:latin typeface="Times New Roman" panose="02020603050405020304" pitchFamily="18" charset="0"/>
                  <a:ea typeface="宋体" panose="02010600030101010101" pitchFamily="2" charset="-122"/>
                </a:rPr>
                <a:t> </a:t>
              </a:r>
              <a:endParaRPr lang="zh-CN" altLang="en-US" sz="2000" b="0" dirty="0">
                <a:latin typeface="Times New Roman" panose="02020603050405020304" pitchFamily="18" charset="0"/>
                <a:ea typeface="宋体" panose="02010600030101010101" pitchFamily="2" charset="-122"/>
              </a:endParaRPr>
            </a:p>
          </p:txBody>
        </p:sp>
        <p:sp>
          <p:nvSpPr>
            <p:cNvPr id="156679" name="矩形 156678"/>
            <p:cNvSpPr/>
            <p:nvPr/>
          </p:nvSpPr>
          <p:spPr>
            <a:xfrm>
              <a:off x="888" y="3312"/>
              <a:ext cx="1134" cy="271"/>
            </a:xfrm>
            <a:prstGeom prst="rect">
              <a:avLst/>
            </a:prstGeom>
            <a:noFill/>
            <a:ln w="9525">
              <a:noFill/>
            </a:ln>
          </p:spPr>
          <p:txBody>
            <a:bodyPr lIns="0" tIns="0" rIns="0" bIns="0"/>
            <a:p>
              <a:pPr lvl="0" algn="just" eaLnBrk="0" hangingPunct="0">
                <a:lnSpc>
                  <a:spcPct val="100000"/>
                </a:lnSpc>
                <a:spcBef>
                  <a:spcPct val="0"/>
                </a:spcBef>
                <a:buClrTx/>
              </a:pPr>
              <a:r>
                <a:rPr lang="zh-CN" altLang="en-US" sz="2000" b="1" dirty="0">
                  <a:solidFill>
                    <a:schemeClr val="accent1"/>
                  </a:solidFill>
                  <a:latin typeface="Times New Roman" panose="02020603050405020304" pitchFamily="18" charset="0"/>
                  <a:ea typeface="宋体" panose="02010600030101010101" pitchFamily="2" charset="-122"/>
                </a:rPr>
                <a:t>＋ ＋ ＋ ＋ ＋</a:t>
              </a:r>
              <a:endParaRPr lang="zh-CN" altLang="en-US" sz="2000" b="1" dirty="0">
                <a:solidFill>
                  <a:schemeClr val="accent1"/>
                </a:solidFill>
                <a:latin typeface="Times New Roman" panose="02020603050405020304" pitchFamily="18" charset="0"/>
                <a:ea typeface="宋体" panose="02010600030101010101" pitchFamily="2" charset="-122"/>
              </a:endParaRPr>
            </a:p>
          </p:txBody>
        </p:sp>
        <p:sp>
          <p:nvSpPr>
            <p:cNvPr id="156680" name="矩形 156679"/>
            <p:cNvSpPr/>
            <p:nvPr/>
          </p:nvSpPr>
          <p:spPr>
            <a:xfrm>
              <a:off x="813" y="2637"/>
              <a:ext cx="1134" cy="272"/>
            </a:xfrm>
            <a:prstGeom prst="rect">
              <a:avLst/>
            </a:prstGeom>
            <a:noFill/>
            <a:ln w="9525">
              <a:noFill/>
            </a:ln>
          </p:spPr>
          <p:txBody>
            <a:bodyPr lIns="0" tIns="0" rIns="0" bIns="0"/>
            <a:p>
              <a:pPr lvl="0" algn="ctr" eaLnBrk="0" hangingPunct="0">
                <a:lnSpc>
                  <a:spcPct val="100000"/>
                </a:lnSpc>
                <a:spcBef>
                  <a:spcPct val="0"/>
                </a:spcBef>
                <a:buClrTx/>
              </a:pPr>
              <a:r>
                <a:rPr lang="zh-CN" altLang="en-US" sz="2000" b="1" dirty="0">
                  <a:solidFill>
                    <a:srgbClr val="FF3300"/>
                  </a:solidFill>
                  <a:latin typeface="Times New Roman" panose="02020603050405020304" pitchFamily="18" charset="0"/>
                  <a:ea typeface="宋体" panose="02010600030101010101" pitchFamily="2" charset="-122"/>
                </a:rPr>
                <a:t>＋ ＋ ＋ ＋ ＋</a:t>
              </a:r>
              <a:endParaRPr lang="zh-CN" altLang="en-US" sz="2000" b="1" dirty="0">
                <a:solidFill>
                  <a:srgbClr val="FF3300"/>
                </a:solidFill>
                <a:latin typeface="Times New Roman" panose="02020603050405020304" pitchFamily="18" charset="0"/>
                <a:ea typeface="宋体" panose="02010600030101010101" pitchFamily="2" charset="-122"/>
              </a:endParaRPr>
            </a:p>
          </p:txBody>
        </p:sp>
        <p:sp>
          <p:nvSpPr>
            <p:cNvPr id="156681" name="矩形 156680"/>
            <p:cNvSpPr/>
            <p:nvPr/>
          </p:nvSpPr>
          <p:spPr>
            <a:xfrm>
              <a:off x="2160" y="2352"/>
              <a:ext cx="692" cy="241"/>
            </a:xfrm>
            <a:prstGeom prst="rect">
              <a:avLst/>
            </a:prstGeom>
            <a:noFill/>
            <a:ln w="9525">
              <a:noFill/>
            </a:ln>
          </p:spPr>
          <p:txBody>
            <a:bodyPr lIns="0" tIns="0" rIns="0" bIns="0"/>
            <a:p>
              <a:pPr lvl="0" algn="just" eaLnBrk="0" hangingPunct="0">
                <a:lnSpc>
                  <a:spcPct val="100000"/>
                </a:lnSpc>
                <a:spcBef>
                  <a:spcPct val="0"/>
                </a:spcBef>
                <a:buClrTx/>
              </a:pPr>
              <a:r>
                <a:rPr lang="zh-CN" altLang="en-US" sz="2000" b="0" dirty="0">
                  <a:latin typeface="Times New Roman" panose="02020603050405020304" pitchFamily="18" charset="0"/>
                  <a:ea typeface="宋体" panose="02010600030101010101" pitchFamily="2" charset="-122"/>
                </a:rPr>
                <a:t>自由电荷</a:t>
              </a:r>
              <a:endParaRPr lang="zh-CN" altLang="en-US" sz="2000" b="0" dirty="0">
                <a:latin typeface="Times New Roman" panose="02020603050405020304" pitchFamily="18" charset="0"/>
                <a:ea typeface="宋体" panose="02010600030101010101" pitchFamily="2" charset="-122"/>
              </a:endParaRPr>
            </a:p>
          </p:txBody>
        </p:sp>
        <p:sp>
          <p:nvSpPr>
            <p:cNvPr id="156682" name="矩形 156681"/>
            <p:cNvSpPr/>
            <p:nvPr/>
          </p:nvSpPr>
          <p:spPr>
            <a:xfrm>
              <a:off x="2087" y="2887"/>
              <a:ext cx="692" cy="241"/>
            </a:xfrm>
            <a:prstGeom prst="rect">
              <a:avLst/>
            </a:prstGeom>
            <a:noFill/>
            <a:ln w="9525">
              <a:noFill/>
            </a:ln>
          </p:spPr>
          <p:txBody>
            <a:bodyPr lIns="0" tIns="0" rIns="0" bIns="0"/>
            <a:p>
              <a:pPr lvl="0" algn="just" eaLnBrk="0" hangingPunct="0">
                <a:lnSpc>
                  <a:spcPct val="100000"/>
                </a:lnSpc>
                <a:spcBef>
                  <a:spcPct val="0"/>
                </a:spcBef>
                <a:buClrTx/>
              </a:pPr>
              <a:r>
                <a:rPr lang="zh-CN" altLang="en-US" sz="2000" b="0" dirty="0">
                  <a:latin typeface="Times New Roman" panose="02020603050405020304" pitchFamily="18" charset="0"/>
                  <a:ea typeface="宋体" panose="02010600030101010101" pitchFamily="2" charset="-122"/>
                </a:rPr>
                <a:t>束缚电荷</a:t>
              </a:r>
              <a:endParaRPr lang="zh-CN" altLang="en-US" sz="2000" b="0" dirty="0">
                <a:latin typeface="Times New Roman" panose="02020603050405020304" pitchFamily="18" charset="0"/>
                <a:ea typeface="宋体" panose="02010600030101010101" pitchFamily="2" charset="-122"/>
              </a:endParaRPr>
            </a:p>
          </p:txBody>
        </p:sp>
        <p:sp>
          <p:nvSpPr>
            <p:cNvPr id="156683" name="矩形 156682"/>
            <p:cNvSpPr/>
            <p:nvPr/>
          </p:nvSpPr>
          <p:spPr>
            <a:xfrm>
              <a:off x="192" y="2352"/>
              <a:ext cx="383" cy="241"/>
            </a:xfrm>
            <a:prstGeom prst="rect">
              <a:avLst/>
            </a:prstGeom>
            <a:noFill/>
            <a:ln w="9525">
              <a:noFill/>
            </a:ln>
          </p:spPr>
          <p:txBody>
            <a:bodyPr lIns="0" tIns="0" rIns="0" bIns="0"/>
            <a:p>
              <a:pPr lvl="0" algn="just" eaLnBrk="0" hangingPunct="0">
                <a:lnSpc>
                  <a:spcPct val="100000"/>
                </a:lnSpc>
                <a:spcBef>
                  <a:spcPct val="0"/>
                </a:spcBef>
                <a:buClrTx/>
              </a:pPr>
              <a:r>
                <a:rPr lang="zh-CN" altLang="en-US" sz="2000" b="0" dirty="0">
                  <a:latin typeface="Times New Roman" panose="02020603050405020304" pitchFamily="18" charset="0"/>
                  <a:ea typeface="宋体" panose="02010600030101010101" pitchFamily="2" charset="-122"/>
                </a:rPr>
                <a:t>电极</a:t>
              </a:r>
              <a:endParaRPr lang="zh-CN" altLang="en-US" sz="2000" b="0" dirty="0">
                <a:latin typeface="Times New Roman" panose="02020603050405020304" pitchFamily="18" charset="0"/>
                <a:ea typeface="宋体" panose="02010600030101010101" pitchFamily="2" charset="-122"/>
              </a:endParaRPr>
            </a:p>
          </p:txBody>
        </p:sp>
        <p:sp>
          <p:nvSpPr>
            <p:cNvPr id="156684" name="矩形 156683"/>
            <p:cNvSpPr/>
            <p:nvPr/>
          </p:nvSpPr>
          <p:spPr>
            <a:xfrm>
              <a:off x="417" y="3355"/>
              <a:ext cx="383" cy="241"/>
            </a:xfrm>
            <a:prstGeom prst="rect">
              <a:avLst/>
            </a:prstGeom>
            <a:noFill/>
            <a:ln w="9525">
              <a:noFill/>
            </a:ln>
          </p:spPr>
          <p:txBody>
            <a:bodyPr lIns="0" tIns="0" rIns="0" bIns="0"/>
            <a:p>
              <a:pPr lvl="0" algn="just" eaLnBrk="0" hangingPunct="0">
                <a:lnSpc>
                  <a:spcPct val="100000"/>
                </a:lnSpc>
                <a:spcBef>
                  <a:spcPct val="0"/>
                </a:spcBef>
                <a:buClrTx/>
              </a:pPr>
              <a:r>
                <a:rPr lang="zh-CN" altLang="en-US" sz="2000" b="0" dirty="0">
                  <a:latin typeface="Times New Roman" panose="02020603050405020304" pitchFamily="18" charset="0"/>
                  <a:ea typeface="宋体" panose="02010600030101010101" pitchFamily="2" charset="-122"/>
                </a:rPr>
                <a:t>电极</a:t>
              </a:r>
              <a:endParaRPr lang="zh-CN" altLang="en-US" sz="2000" b="0" dirty="0">
                <a:latin typeface="Times New Roman" panose="02020603050405020304" pitchFamily="18" charset="0"/>
                <a:ea typeface="宋体" panose="02010600030101010101" pitchFamily="2" charset="-122"/>
              </a:endParaRPr>
            </a:p>
          </p:txBody>
        </p:sp>
        <p:sp>
          <p:nvSpPr>
            <p:cNvPr id="156685" name="矩形 156684"/>
            <p:cNvSpPr/>
            <p:nvPr/>
          </p:nvSpPr>
          <p:spPr>
            <a:xfrm>
              <a:off x="1176" y="2880"/>
              <a:ext cx="692" cy="241"/>
            </a:xfrm>
            <a:prstGeom prst="rect">
              <a:avLst/>
            </a:prstGeom>
            <a:noFill/>
            <a:ln w="9525">
              <a:noFill/>
            </a:ln>
          </p:spPr>
          <p:txBody>
            <a:bodyPr lIns="0" tIns="0" rIns="0" bIns="0"/>
            <a:p>
              <a:pPr lvl="0" algn="just" eaLnBrk="0" hangingPunct="0">
                <a:lnSpc>
                  <a:spcPct val="100000"/>
                </a:lnSpc>
                <a:spcBef>
                  <a:spcPct val="0"/>
                </a:spcBef>
                <a:buClrTx/>
              </a:pPr>
              <a:r>
                <a:rPr lang="zh-CN" altLang="en-US" sz="2000" b="0" dirty="0">
                  <a:latin typeface="Times New Roman" panose="02020603050405020304" pitchFamily="18" charset="0"/>
                  <a:ea typeface="宋体" panose="02010600030101010101" pitchFamily="2" charset="-122"/>
                </a:rPr>
                <a:t>极化方向</a:t>
              </a:r>
              <a:endParaRPr lang="zh-CN" altLang="en-US" sz="2000" b="0" dirty="0">
                <a:latin typeface="Times New Roman" panose="02020603050405020304" pitchFamily="18" charset="0"/>
                <a:ea typeface="宋体" panose="02010600030101010101" pitchFamily="2" charset="-122"/>
              </a:endParaRPr>
            </a:p>
          </p:txBody>
        </p:sp>
        <p:sp>
          <p:nvSpPr>
            <p:cNvPr id="156686" name="矩形 156685"/>
            <p:cNvSpPr/>
            <p:nvPr/>
          </p:nvSpPr>
          <p:spPr>
            <a:xfrm>
              <a:off x="240" y="3668"/>
              <a:ext cx="2289" cy="508"/>
            </a:xfrm>
            <a:prstGeom prst="rect">
              <a:avLst/>
            </a:prstGeom>
            <a:noFill/>
            <a:ln w="9525">
              <a:noFill/>
            </a:ln>
          </p:spPr>
          <p:txBody>
            <a:bodyPr lIns="0" tIns="0" rIns="0" bIns="0"/>
            <a:p>
              <a:pPr lvl="0" algn="ctr" eaLnBrk="0" hangingPunct="0">
                <a:lnSpc>
                  <a:spcPct val="100000"/>
                </a:lnSpc>
                <a:spcBef>
                  <a:spcPct val="0"/>
                </a:spcBef>
                <a:buClrTx/>
              </a:pPr>
              <a:r>
                <a:rPr lang="zh-CN" altLang="en-US" sz="2000" b="0" dirty="0">
                  <a:latin typeface="Times New Roman" panose="02020603050405020304" pitchFamily="18" charset="0"/>
                  <a:ea typeface="宋体" panose="02010600030101010101" pitchFamily="2" charset="-122"/>
                </a:rPr>
                <a:t>陶瓷片内束缚电荷与电极上吸附的自由电荷示意图</a:t>
              </a:r>
              <a:endParaRPr lang="zh-CN" altLang="en-US" sz="2000" b="0" dirty="0">
                <a:latin typeface="Times New Roman" panose="02020603050405020304" pitchFamily="18" charset="0"/>
                <a:ea typeface="宋体" panose="02010600030101010101" pitchFamily="2" charset="-122"/>
              </a:endParaRPr>
            </a:p>
          </p:txBody>
        </p:sp>
        <p:sp>
          <p:nvSpPr>
            <p:cNvPr id="156687" name="直接连接符 156686"/>
            <p:cNvSpPr/>
            <p:nvPr/>
          </p:nvSpPr>
          <p:spPr>
            <a:xfrm>
              <a:off x="580" y="2403"/>
              <a:ext cx="312" cy="257"/>
            </a:xfrm>
            <a:prstGeom prst="line">
              <a:avLst/>
            </a:prstGeom>
            <a:ln w="9525" cap="flat" cmpd="sng">
              <a:solidFill>
                <a:schemeClr val="tx1"/>
              </a:solidFill>
              <a:prstDash val="solid"/>
              <a:headEnd type="none" w="med" len="med"/>
              <a:tailEnd type="none" w="med" len="med"/>
            </a:ln>
          </p:spPr>
        </p:sp>
        <p:sp>
          <p:nvSpPr>
            <p:cNvPr id="156688" name="直接连接符 156687"/>
            <p:cNvSpPr/>
            <p:nvPr/>
          </p:nvSpPr>
          <p:spPr>
            <a:xfrm flipV="1">
              <a:off x="707" y="3300"/>
              <a:ext cx="218" cy="235"/>
            </a:xfrm>
            <a:prstGeom prst="line">
              <a:avLst/>
            </a:prstGeom>
            <a:ln w="9525" cap="flat" cmpd="sng">
              <a:solidFill>
                <a:schemeClr val="tx1"/>
              </a:solidFill>
              <a:prstDash val="solid"/>
              <a:headEnd type="none" w="med" len="med"/>
              <a:tailEnd type="none" w="med" len="med"/>
            </a:ln>
          </p:spPr>
        </p:sp>
        <p:sp>
          <p:nvSpPr>
            <p:cNvPr id="156689" name="直接连接符 156688"/>
            <p:cNvSpPr/>
            <p:nvPr/>
          </p:nvSpPr>
          <p:spPr>
            <a:xfrm flipH="1">
              <a:off x="1811" y="2349"/>
              <a:ext cx="358" cy="182"/>
            </a:xfrm>
            <a:prstGeom prst="line">
              <a:avLst/>
            </a:prstGeom>
            <a:ln w="9525" cap="flat" cmpd="sng">
              <a:solidFill>
                <a:schemeClr val="tx1"/>
              </a:solidFill>
              <a:prstDash val="solid"/>
              <a:headEnd type="none" w="med" len="med"/>
              <a:tailEnd type="none" w="med" len="med"/>
            </a:ln>
          </p:spPr>
        </p:sp>
        <p:sp>
          <p:nvSpPr>
            <p:cNvPr id="156690" name="直接连接符 156689"/>
            <p:cNvSpPr/>
            <p:nvPr/>
          </p:nvSpPr>
          <p:spPr>
            <a:xfrm flipH="1" flipV="1">
              <a:off x="1828" y="2788"/>
              <a:ext cx="224" cy="250"/>
            </a:xfrm>
            <a:prstGeom prst="line">
              <a:avLst/>
            </a:prstGeom>
            <a:ln w="9525" cap="flat" cmpd="sng">
              <a:solidFill>
                <a:schemeClr val="tx1"/>
              </a:solidFill>
              <a:prstDash val="solid"/>
              <a:headEnd type="none" w="med" len="med"/>
              <a:tailEnd type="none" w="med" len="med"/>
            </a:ln>
          </p:spPr>
        </p:sp>
        <p:sp>
          <p:nvSpPr>
            <p:cNvPr id="156691" name="直接连接符 156690"/>
            <p:cNvSpPr/>
            <p:nvPr/>
          </p:nvSpPr>
          <p:spPr>
            <a:xfrm flipV="1">
              <a:off x="1104" y="2832"/>
              <a:ext cx="0" cy="288"/>
            </a:xfrm>
            <a:prstGeom prst="line">
              <a:avLst/>
            </a:prstGeom>
            <a:ln w="9525" cap="flat" cmpd="sng">
              <a:solidFill>
                <a:schemeClr val="tx1"/>
              </a:solidFill>
              <a:prstDash val="solid"/>
              <a:headEnd type="none" w="med" len="med"/>
              <a:tailEnd type="triangle" w="lg" len="med"/>
            </a:ln>
          </p:spPr>
        </p:sp>
      </p:grpSp>
      <p:sp>
        <p:nvSpPr>
          <p:cNvPr id="2" name="灯片编号占位符 1"/>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726" name="矩形 157725"/>
          <p:cNvSpPr/>
          <p:nvPr/>
        </p:nvSpPr>
        <p:spPr>
          <a:xfrm>
            <a:off x="2124075" y="4041458"/>
            <a:ext cx="4608513" cy="3025775"/>
          </a:xfrm>
          <a:prstGeom prst="rect">
            <a:avLst/>
          </a:prstGeom>
          <a:solidFill>
            <a:schemeClr val="bg2"/>
          </a:solidFill>
          <a:ln w="9525">
            <a:noFill/>
          </a:ln>
        </p:spPr>
        <p:txBody>
          <a:bodyPr/>
          <a:p>
            <a:endParaRPr lang="zh-CN" altLang="en-US"/>
          </a:p>
        </p:txBody>
      </p:sp>
      <p:sp>
        <p:nvSpPr>
          <p:cNvPr id="157698" name="文本框 157697"/>
          <p:cNvSpPr txBox="1"/>
          <p:nvPr/>
        </p:nvSpPr>
        <p:spPr>
          <a:xfrm>
            <a:off x="139700" y="344170"/>
            <a:ext cx="8839200" cy="3597275"/>
          </a:xfrm>
          <a:prstGeom prst="rect">
            <a:avLst/>
          </a:prstGeom>
          <a:noFill/>
          <a:ln w="9525">
            <a:noFill/>
          </a:ln>
        </p:spPr>
        <p:txBody>
          <a:bodyPr>
            <a:spAutoFit/>
          </a:bodyPr>
          <a:p>
            <a:pPr lvl="0" algn="just" eaLnBrk="1" hangingPunct="1">
              <a:lnSpc>
                <a:spcPct val="120000"/>
              </a:lnSpc>
              <a:spcBef>
                <a:spcPct val="50000"/>
              </a:spcBef>
              <a:buClrTx/>
            </a:pPr>
            <a:r>
              <a:rPr lang="zh-CN" altLang="en-US" sz="2400" b="1" dirty="0">
                <a:solidFill>
                  <a:schemeClr val="bg2"/>
                </a:solidFill>
                <a:effectLst>
                  <a:outerShdw blurRad="38100" dist="38100" dir="2700000">
                    <a:srgbClr val="C0C0C0"/>
                  </a:outerShdw>
                </a:effectLst>
                <a:latin typeface="宋体" panose="02010600030101010101" pitchFamily="2" charset="-122"/>
                <a:ea typeface="宋体" panose="02010600030101010101" pitchFamily="2" charset="-122"/>
              </a:rPr>
              <a:t>    如果在陶瓷片上加一个与极化方向平行的压力</a:t>
            </a:r>
            <a:r>
              <a:rPr lang="en-US" altLang="zh-CN" sz="2400" b="1" i="1">
                <a:solidFill>
                  <a:schemeClr val="bg2"/>
                </a:solidFill>
                <a:effectLst>
                  <a:outerShdw blurRad="38100" dist="38100" dir="2700000">
                    <a:srgbClr val="C0C0C0"/>
                  </a:outerShdw>
                </a:effectLst>
                <a:latin typeface="Times New Roman" panose="02020603050405020304" pitchFamily="18" charset="0"/>
                <a:ea typeface="宋体" panose="02010600030101010101" pitchFamily="2" charset="-122"/>
              </a:rPr>
              <a:t>F</a:t>
            </a:r>
            <a:r>
              <a:rPr lang="zh-CN" altLang="en-US" sz="2400" b="1">
                <a:solidFill>
                  <a:schemeClr val="bg2"/>
                </a:solidFill>
                <a:effectLst>
                  <a:outerShdw blurRad="38100" dist="38100" dir="2700000">
                    <a:srgbClr val="C0C0C0"/>
                  </a:outerShdw>
                </a:effectLst>
                <a:latin typeface="宋体" panose="02010600030101010101" pitchFamily="2" charset="-122"/>
                <a:ea typeface="宋体" panose="02010600030101010101" pitchFamily="2" charset="-122"/>
              </a:rPr>
              <a:t>，</a:t>
            </a:r>
            <a:r>
              <a:rPr lang="zh-CN" altLang="en-US" sz="2400" b="1" dirty="0">
                <a:solidFill>
                  <a:schemeClr val="bg2"/>
                </a:solidFill>
                <a:effectLst>
                  <a:outerShdw blurRad="38100" dist="38100" dir="2700000">
                    <a:srgbClr val="C0C0C0"/>
                  </a:outerShdw>
                </a:effectLst>
                <a:latin typeface="宋体" panose="02010600030101010101" pitchFamily="2" charset="-122"/>
                <a:ea typeface="宋体" panose="02010600030101010101" pitchFamily="2" charset="-122"/>
              </a:rPr>
              <a:t>如图，陶瓷片将产生</a:t>
            </a:r>
            <a:r>
              <a:rPr lang="zh-CN" altLang="en-US" sz="2400" b="1" dirty="0">
                <a:solidFill>
                  <a:srgbClr val="FF0066"/>
                </a:solidFill>
                <a:effectLst>
                  <a:outerShdw blurRad="38100" dist="38100" dir="2700000">
                    <a:srgbClr val="C0C0C0"/>
                  </a:outerShdw>
                </a:effectLst>
                <a:latin typeface="宋体" panose="02010600030101010101" pitchFamily="2" charset="-122"/>
                <a:ea typeface="宋体" panose="02010600030101010101" pitchFamily="2" charset="-122"/>
              </a:rPr>
              <a:t>压缩形变</a:t>
            </a:r>
            <a:r>
              <a:rPr lang="zh-CN" altLang="en-US" sz="2400" b="1" dirty="0">
                <a:solidFill>
                  <a:schemeClr val="bg2"/>
                </a:solidFill>
                <a:effectLst>
                  <a:outerShdw blurRad="38100" dist="38100" dir="2700000">
                    <a:srgbClr val="C0C0C0"/>
                  </a:outerShdw>
                </a:effectLst>
                <a:latin typeface="宋体" panose="02010600030101010101" pitchFamily="2" charset="-122"/>
                <a:ea typeface="宋体" panose="02010600030101010101" pitchFamily="2" charset="-122"/>
              </a:rPr>
              <a:t>（图中虚线），片内的</a:t>
            </a:r>
            <a:r>
              <a:rPr lang="zh-CN" altLang="en-US" sz="2400" b="1" dirty="0">
                <a:solidFill>
                  <a:srgbClr val="FF0066"/>
                </a:solidFill>
                <a:effectLst>
                  <a:outerShdw blurRad="38100" dist="38100" dir="2700000">
                    <a:srgbClr val="C0C0C0"/>
                  </a:outerShdw>
                </a:effectLst>
                <a:latin typeface="宋体" panose="02010600030101010101" pitchFamily="2" charset="-122"/>
                <a:ea typeface="宋体" panose="02010600030101010101" pitchFamily="2" charset="-122"/>
              </a:rPr>
              <a:t>正、负束缚电荷</a:t>
            </a:r>
            <a:r>
              <a:rPr lang="zh-CN" altLang="en-US" sz="2400" b="1" dirty="0">
                <a:solidFill>
                  <a:schemeClr val="bg2"/>
                </a:solidFill>
                <a:effectLst>
                  <a:outerShdw blurRad="38100" dist="38100" dir="2700000">
                    <a:srgbClr val="C0C0C0"/>
                  </a:outerShdw>
                </a:effectLst>
                <a:latin typeface="宋体" panose="02010600030101010101" pitchFamily="2" charset="-122"/>
                <a:ea typeface="宋体" panose="02010600030101010101" pitchFamily="2" charset="-122"/>
              </a:rPr>
              <a:t>之间的</a:t>
            </a:r>
            <a:r>
              <a:rPr lang="zh-CN" altLang="en-US" sz="2400" b="1" dirty="0">
                <a:solidFill>
                  <a:srgbClr val="FF0066"/>
                </a:solidFill>
                <a:effectLst>
                  <a:outerShdw blurRad="38100" dist="38100" dir="2700000">
                    <a:srgbClr val="C0C0C0"/>
                  </a:outerShdw>
                </a:effectLst>
                <a:latin typeface="宋体" panose="02010600030101010101" pitchFamily="2" charset="-122"/>
                <a:ea typeface="宋体" panose="02010600030101010101" pitchFamily="2" charset="-122"/>
              </a:rPr>
              <a:t>距离变小</a:t>
            </a:r>
            <a:r>
              <a:rPr lang="zh-CN" altLang="en-US" sz="2400" b="1" dirty="0">
                <a:solidFill>
                  <a:schemeClr val="bg2"/>
                </a:solidFill>
                <a:effectLst>
                  <a:outerShdw blurRad="38100" dist="38100" dir="2700000">
                    <a:srgbClr val="C0C0C0"/>
                  </a:outerShdw>
                </a:effectLst>
                <a:latin typeface="宋体" panose="02010600030101010101" pitchFamily="2" charset="-122"/>
                <a:ea typeface="宋体" panose="02010600030101010101" pitchFamily="2" charset="-122"/>
              </a:rPr>
              <a:t>，极化强度也</a:t>
            </a:r>
            <a:r>
              <a:rPr lang="zh-CN" altLang="en-US" sz="2400" b="1" dirty="0">
                <a:solidFill>
                  <a:srgbClr val="FF0066"/>
                </a:solidFill>
                <a:effectLst>
                  <a:outerShdw blurRad="38100" dist="38100" dir="2700000">
                    <a:srgbClr val="C0C0C0"/>
                  </a:outerShdw>
                </a:effectLst>
                <a:latin typeface="宋体" panose="02010600030101010101" pitchFamily="2" charset="-122"/>
                <a:ea typeface="宋体" panose="02010600030101010101" pitchFamily="2" charset="-122"/>
              </a:rPr>
              <a:t>变小</a:t>
            </a:r>
            <a:r>
              <a:rPr lang="zh-CN" altLang="en-US" sz="2400" b="1" dirty="0">
                <a:solidFill>
                  <a:schemeClr val="bg2"/>
                </a:solidFill>
                <a:effectLst>
                  <a:outerShdw blurRad="38100" dist="38100" dir="2700000">
                    <a:srgbClr val="C0C0C0"/>
                  </a:outerShdw>
                </a:effectLst>
                <a:latin typeface="宋体" panose="02010600030101010101" pitchFamily="2" charset="-122"/>
                <a:ea typeface="宋体" panose="02010600030101010101" pitchFamily="2" charset="-122"/>
              </a:rPr>
              <a:t>。因此，原来吸附在电极上的自由电荷，有一部分被释放，而出现</a:t>
            </a:r>
            <a:r>
              <a:rPr lang="zh-CN" altLang="en-US" sz="2400" b="1" dirty="0">
                <a:solidFill>
                  <a:srgbClr val="FF0066"/>
                </a:solidFill>
                <a:effectLst>
                  <a:outerShdw blurRad="38100" dist="38100" dir="2700000">
                    <a:srgbClr val="C0C0C0"/>
                  </a:outerShdw>
                </a:effectLst>
                <a:latin typeface="宋体" panose="02010600030101010101" pitchFamily="2" charset="-122"/>
                <a:ea typeface="宋体" panose="02010600030101010101" pitchFamily="2" charset="-122"/>
              </a:rPr>
              <a:t>放电荷</a:t>
            </a:r>
            <a:r>
              <a:rPr lang="zh-CN" altLang="en-US" sz="2400" b="1" dirty="0">
                <a:solidFill>
                  <a:schemeClr val="bg2"/>
                </a:solidFill>
                <a:effectLst>
                  <a:outerShdw blurRad="38100" dist="38100" dir="2700000">
                    <a:srgbClr val="C0C0C0"/>
                  </a:outerShdw>
                </a:effectLst>
                <a:latin typeface="宋体" panose="02010600030101010101" pitchFamily="2" charset="-122"/>
                <a:ea typeface="宋体" panose="02010600030101010101" pitchFamily="2" charset="-122"/>
              </a:rPr>
              <a:t>现象。当</a:t>
            </a:r>
            <a:r>
              <a:rPr lang="zh-CN" altLang="en-US" sz="2400" b="1" dirty="0">
                <a:solidFill>
                  <a:srgbClr val="FF0066"/>
                </a:solidFill>
                <a:effectLst>
                  <a:outerShdw blurRad="38100" dist="38100" dir="2700000">
                    <a:srgbClr val="C0C0C0"/>
                  </a:outerShdw>
                </a:effectLst>
                <a:latin typeface="宋体" panose="02010600030101010101" pitchFamily="2" charset="-122"/>
                <a:ea typeface="宋体" panose="02010600030101010101" pitchFamily="2" charset="-122"/>
              </a:rPr>
              <a:t>压力撤消后</a:t>
            </a:r>
            <a:r>
              <a:rPr lang="zh-CN" altLang="en-US" sz="2400" b="1" dirty="0">
                <a:solidFill>
                  <a:schemeClr val="bg2"/>
                </a:solidFill>
                <a:effectLst>
                  <a:outerShdw blurRad="38100" dist="38100" dir="2700000">
                    <a:srgbClr val="C0C0C0"/>
                  </a:outerShdw>
                </a:effectLst>
                <a:latin typeface="宋体" panose="02010600030101010101" pitchFamily="2" charset="-122"/>
                <a:ea typeface="宋体" panose="02010600030101010101" pitchFamily="2" charset="-122"/>
              </a:rPr>
              <a:t>，陶瓷片恢复原状</a:t>
            </a:r>
            <a:r>
              <a:rPr lang="en-US" altLang="zh-CN" sz="2400" b="1">
                <a:solidFill>
                  <a:schemeClr val="bg2"/>
                </a:solidFill>
                <a:effectLst>
                  <a:outerShdw blurRad="38100" dist="38100" dir="2700000">
                    <a:srgbClr val="C0C0C0"/>
                  </a:outerShdw>
                </a:effectLst>
                <a:latin typeface="宋体" panose="02010600030101010101" pitchFamily="2" charset="-122"/>
                <a:ea typeface="宋体" panose="02010600030101010101" pitchFamily="2" charset="-122"/>
              </a:rPr>
              <a:t>(</a:t>
            </a:r>
            <a:r>
              <a:rPr lang="zh-CN" altLang="en-US" sz="2400" b="1" dirty="0">
                <a:solidFill>
                  <a:schemeClr val="bg2"/>
                </a:solidFill>
                <a:effectLst>
                  <a:outerShdw blurRad="38100" dist="38100" dir="2700000">
                    <a:srgbClr val="C0C0C0"/>
                  </a:outerShdw>
                </a:effectLst>
                <a:latin typeface="宋体" panose="02010600030101010101" pitchFamily="2" charset="-122"/>
                <a:ea typeface="宋体" panose="02010600030101010101" pitchFamily="2" charset="-122"/>
              </a:rPr>
              <a:t>这是一个膨胀过程</a:t>
            </a:r>
            <a:r>
              <a:rPr lang="en-US" altLang="zh-CN" sz="2400" b="1">
                <a:solidFill>
                  <a:schemeClr val="bg2"/>
                </a:solidFill>
                <a:effectLst>
                  <a:outerShdw blurRad="38100" dist="38100" dir="2700000">
                    <a:srgbClr val="C0C0C0"/>
                  </a:outerShdw>
                </a:effectLst>
                <a:latin typeface="宋体" panose="02010600030101010101" pitchFamily="2" charset="-122"/>
                <a:ea typeface="宋体" panose="02010600030101010101" pitchFamily="2" charset="-122"/>
              </a:rPr>
              <a:t>)</a:t>
            </a:r>
            <a:r>
              <a:rPr lang="zh-CN" altLang="en-US" sz="2400" b="1" dirty="0">
                <a:solidFill>
                  <a:schemeClr val="bg2"/>
                </a:solidFill>
                <a:effectLst>
                  <a:outerShdw blurRad="38100" dist="38100" dir="2700000">
                    <a:srgbClr val="C0C0C0"/>
                  </a:outerShdw>
                </a:effectLst>
                <a:latin typeface="宋体" panose="02010600030101010101" pitchFamily="2" charset="-122"/>
                <a:ea typeface="宋体" panose="02010600030101010101" pitchFamily="2" charset="-122"/>
              </a:rPr>
              <a:t>，片内的正、负电荷之间的距离</a:t>
            </a:r>
            <a:r>
              <a:rPr lang="zh-CN" altLang="en-US" sz="2400" b="1" dirty="0">
                <a:solidFill>
                  <a:srgbClr val="FF0066"/>
                </a:solidFill>
                <a:effectLst>
                  <a:outerShdw blurRad="38100" dist="38100" dir="2700000">
                    <a:srgbClr val="C0C0C0"/>
                  </a:outerShdw>
                </a:effectLst>
                <a:latin typeface="宋体" panose="02010600030101010101" pitchFamily="2" charset="-122"/>
                <a:ea typeface="宋体" panose="02010600030101010101" pitchFamily="2" charset="-122"/>
              </a:rPr>
              <a:t>变大</a:t>
            </a:r>
            <a:r>
              <a:rPr lang="zh-CN" altLang="en-US" sz="2400" b="1" dirty="0">
                <a:solidFill>
                  <a:schemeClr val="bg2"/>
                </a:solidFill>
                <a:effectLst>
                  <a:outerShdw blurRad="38100" dist="38100" dir="2700000">
                    <a:srgbClr val="C0C0C0"/>
                  </a:outerShdw>
                </a:effectLst>
                <a:latin typeface="宋体" panose="02010600030101010101" pitchFamily="2" charset="-122"/>
                <a:ea typeface="宋体" panose="02010600030101010101" pitchFamily="2" charset="-122"/>
              </a:rPr>
              <a:t>，极化强度也</a:t>
            </a:r>
            <a:r>
              <a:rPr lang="zh-CN" altLang="en-US" sz="2400" b="1" dirty="0">
                <a:solidFill>
                  <a:srgbClr val="FF0066"/>
                </a:solidFill>
                <a:effectLst>
                  <a:outerShdw blurRad="38100" dist="38100" dir="2700000">
                    <a:srgbClr val="C0C0C0"/>
                  </a:outerShdw>
                </a:effectLst>
                <a:latin typeface="宋体" panose="02010600030101010101" pitchFamily="2" charset="-122"/>
                <a:ea typeface="宋体" panose="02010600030101010101" pitchFamily="2" charset="-122"/>
              </a:rPr>
              <a:t>变大</a:t>
            </a:r>
            <a:r>
              <a:rPr lang="zh-CN" altLang="en-US" sz="2400" b="1" dirty="0">
                <a:solidFill>
                  <a:schemeClr val="bg2"/>
                </a:solidFill>
                <a:effectLst>
                  <a:outerShdw blurRad="38100" dist="38100" dir="2700000">
                    <a:srgbClr val="C0C0C0"/>
                  </a:outerShdw>
                </a:effectLst>
                <a:latin typeface="宋体" panose="02010600030101010101" pitchFamily="2" charset="-122"/>
                <a:ea typeface="宋体" panose="02010600030101010101" pitchFamily="2" charset="-122"/>
              </a:rPr>
              <a:t>，因此电极上又吸附一部分自由电荷而出现充电现象。这种由机械效应转变为电效应，或者由机械能转变为电能的现象，就是正压电效应。</a:t>
            </a:r>
            <a:r>
              <a:rPr lang="zh-CN" altLang="en-US" sz="2400" b="1" dirty="0">
                <a:solidFill>
                  <a:schemeClr val="bg2"/>
                </a:solidFill>
                <a:effectLst>
                  <a:outerShdw blurRad="38100" dist="38100" dir="2700000">
                    <a:srgbClr val="C0C0C0"/>
                  </a:outerShdw>
                </a:effectLst>
                <a:latin typeface="Times New Roman" panose="02020603050405020304" pitchFamily="18" charset="0"/>
                <a:ea typeface="宋体" panose="02010600030101010101" pitchFamily="2" charset="-122"/>
              </a:rPr>
              <a:t> </a:t>
            </a:r>
            <a:endParaRPr lang="zh-CN" altLang="en-US" sz="2400" b="1" dirty="0">
              <a:solidFill>
                <a:schemeClr val="bg2"/>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grpSp>
        <p:nvGrpSpPr>
          <p:cNvPr id="157699" name="组合 157698"/>
          <p:cNvGrpSpPr/>
          <p:nvPr/>
        </p:nvGrpSpPr>
        <p:grpSpPr>
          <a:xfrm>
            <a:off x="2411413" y="3716338"/>
            <a:ext cx="3657600" cy="2944812"/>
            <a:chOff x="3456" y="2321"/>
            <a:chExt cx="2304" cy="1855"/>
          </a:xfrm>
        </p:grpSpPr>
        <p:sp>
          <p:nvSpPr>
            <p:cNvPr id="157700" name="矩形 157699"/>
            <p:cNvSpPr/>
            <p:nvPr/>
          </p:nvSpPr>
          <p:spPr>
            <a:xfrm>
              <a:off x="3939" y="2720"/>
              <a:ext cx="1201" cy="578"/>
            </a:xfrm>
            <a:prstGeom prst="rect">
              <a:avLst/>
            </a:prstGeom>
            <a:noFill/>
            <a:ln w="15875" cap="flat" cmpd="sng">
              <a:solidFill>
                <a:schemeClr val="tx1"/>
              </a:solidFill>
              <a:prstDash val="solid"/>
              <a:miter/>
              <a:headEnd type="none" w="med" len="med"/>
              <a:tailEnd type="none" w="med" len="med"/>
            </a:ln>
          </p:spPr>
          <p:txBody>
            <a:bodyPr/>
            <a:p>
              <a:endParaRPr lang="zh-CN" altLang="en-US"/>
            </a:p>
          </p:txBody>
        </p:sp>
        <p:sp>
          <p:nvSpPr>
            <p:cNvPr id="157701" name="任意多边形 157700"/>
            <p:cNvSpPr/>
            <p:nvPr/>
          </p:nvSpPr>
          <p:spPr>
            <a:xfrm>
              <a:off x="3807" y="2880"/>
              <a:ext cx="1432" cy="418"/>
            </a:xfrm>
            <a:custGeom>
              <a:avLst/>
              <a:gdLst/>
              <a:ahLst/>
              <a:cxnLst/>
              <a:pathLst>
                <a:path w="1768" h="611">
                  <a:moveTo>
                    <a:pt x="0" y="611"/>
                  </a:moveTo>
                  <a:lnTo>
                    <a:pt x="0" y="14"/>
                  </a:lnTo>
                  <a:lnTo>
                    <a:pt x="1768" y="0"/>
                  </a:lnTo>
                  <a:lnTo>
                    <a:pt x="1768" y="611"/>
                  </a:lnTo>
                </a:path>
              </a:pathLst>
            </a:custGeom>
            <a:noFill/>
            <a:ln w="9525" cap="flat" cmpd="sng">
              <a:solidFill>
                <a:schemeClr val="tx1">
                  <a:alpha val="100000"/>
                </a:schemeClr>
              </a:solidFill>
              <a:prstDash val="dash"/>
              <a:headEnd type="none" w="med" len="med"/>
              <a:tailEnd type="none" w="med" len="med"/>
            </a:ln>
          </p:spPr>
          <p:txBody>
            <a:bodyPr/>
            <a:p>
              <a:endParaRPr lang="zh-CN" altLang="en-US"/>
            </a:p>
          </p:txBody>
        </p:sp>
        <p:sp>
          <p:nvSpPr>
            <p:cNvPr id="157702" name="矩形 157701"/>
            <p:cNvSpPr/>
            <p:nvPr/>
          </p:nvSpPr>
          <p:spPr>
            <a:xfrm>
              <a:off x="3957" y="2701"/>
              <a:ext cx="1201" cy="233"/>
            </a:xfrm>
            <a:prstGeom prst="rect">
              <a:avLst/>
            </a:prstGeom>
            <a:noFill/>
            <a:ln w="9525">
              <a:noFill/>
            </a:ln>
          </p:spPr>
          <p:txBody>
            <a:bodyPr lIns="0" tIns="0" rIns="0" bIns="0"/>
            <a:p>
              <a:pPr lvl="0" algn="ctr" eaLnBrk="0" hangingPunct="0">
                <a:lnSpc>
                  <a:spcPct val="100000"/>
                </a:lnSpc>
                <a:spcBef>
                  <a:spcPct val="0"/>
                </a:spcBef>
                <a:buClrTx/>
              </a:pPr>
              <a:r>
                <a:rPr lang="zh-CN" altLang="en-US" sz="2000" b="1" dirty="0">
                  <a:solidFill>
                    <a:srgbClr val="FF3300"/>
                  </a:solidFill>
                  <a:latin typeface="Times New Roman" panose="02020603050405020304" pitchFamily="18" charset="0"/>
                  <a:ea typeface="宋体" panose="02010600030101010101" pitchFamily="2" charset="-122"/>
                </a:rPr>
                <a:t>＋ ＋ ＋ ＋ ＋</a:t>
              </a:r>
              <a:endParaRPr lang="zh-CN" altLang="en-US" sz="2000" b="1" dirty="0">
                <a:solidFill>
                  <a:srgbClr val="FF3300"/>
                </a:solidFill>
                <a:latin typeface="Times New Roman" panose="02020603050405020304" pitchFamily="18" charset="0"/>
                <a:ea typeface="宋体" panose="02010600030101010101" pitchFamily="2" charset="-122"/>
              </a:endParaRPr>
            </a:p>
          </p:txBody>
        </p:sp>
        <p:sp>
          <p:nvSpPr>
            <p:cNvPr id="157703" name="矩形 157702"/>
            <p:cNvSpPr/>
            <p:nvPr/>
          </p:nvSpPr>
          <p:spPr>
            <a:xfrm>
              <a:off x="3905" y="2539"/>
              <a:ext cx="1203" cy="175"/>
            </a:xfrm>
            <a:prstGeom prst="rect">
              <a:avLst/>
            </a:prstGeom>
            <a:noFill/>
            <a:ln w="9525">
              <a:noFill/>
            </a:ln>
          </p:spPr>
          <p:txBody>
            <a:bodyPr lIns="0" tIns="0" rIns="0" bIns="0"/>
            <a:p>
              <a:pPr lvl="0" algn="ctr" eaLnBrk="0" hangingPunct="0">
                <a:lnSpc>
                  <a:spcPct val="110000"/>
                </a:lnSpc>
                <a:spcBef>
                  <a:spcPct val="0"/>
                </a:spcBef>
                <a:buClrTx/>
              </a:pPr>
              <a:r>
                <a:rPr lang="zh-CN" altLang="en-US" sz="2000" b="1" dirty="0">
                  <a:solidFill>
                    <a:schemeClr val="accent1"/>
                  </a:solidFill>
                  <a:latin typeface="Times New Roman" panose="02020603050405020304" pitchFamily="18" charset="0"/>
                  <a:ea typeface="宋体" panose="02010600030101010101" pitchFamily="2" charset="-122"/>
                </a:rPr>
                <a:t>－ － － － －</a:t>
              </a:r>
              <a:endParaRPr lang="zh-CN" altLang="en-US" sz="2000" b="1" dirty="0">
                <a:solidFill>
                  <a:schemeClr val="accent1"/>
                </a:solidFill>
                <a:latin typeface="Times New Roman" panose="02020603050405020304" pitchFamily="18" charset="0"/>
                <a:ea typeface="宋体" panose="02010600030101010101" pitchFamily="2" charset="-122"/>
              </a:endParaRPr>
            </a:p>
          </p:txBody>
        </p:sp>
        <p:sp>
          <p:nvSpPr>
            <p:cNvPr id="157704" name="矩形 157703"/>
            <p:cNvSpPr/>
            <p:nvPr/>
          </p:nvSpPr>
          <p:spPr>
            <a:xfrm>
              <a:off x="3940" y="3163"/>
              <a:ext cx="1203" cy="175"/>
            </a:xfrm>
            <a:prstGeom prst="rect">
              <a:avLst/>
            </a:prstGeom>
            <a:noFill/>
            <a:ln w="9525">
              <a:noFill/>
            </a:ln>
          </p:spPr>
          <p:txBody>
            <a:bodyPr lIns="0" tIns="0" rIns="0" bIns="0"/>
            <a:p>
              <a:pPr lvl="0" algn="ctr" eaLnBrk="0" hangingPunct="0">
                <a:lnSpc>
                  <a:spcPct val="100000"/>
                </a:lnSpc>
                <a:spcBef>
                  <a:spcPct val="0"/>
                </a:spcBef>
                <a:buClrTx/>
              </a:pPr>
              <a:r>
                <a:rPr lang="zh-CN" altLang="en-US" sz="2000" b="1" dirty="0">
                  <a:solidFill>
                    <a:srgbClr val="FF3300"/>
                  </a:solidFill>
                  <a:latin typeface="Times New Roman" panose="02020603050405020304" pitchFamily="18" charset="0"/>
                  <a:ea typeface="宋体" panose="02010600030101010101" pitchFamily="2" charset="-122"/>
                </a:rPr>
                <a:t>－ － － － －</a:t>
              </a:r>
              <a:endParaRPr lang="zh-CN" altLang="en-US" sz="2000" b="1" dirty="0">
                <a:solidFill>
                  <a:srgbClr val="FF3300"/>
                </a:solidFill>
                <a:latin typeface="Times New Roman" panose="02020603050405020304" pitchFamily="18" charset="0"/>
                <a:ea typeface="宋体" panose="02010600030101010101" pitchFamily="2" charset="-122"/>
              </a:endParaRPr>
            </a:p>
          </p:txBody>
        </p:sp>
        <p:sp>
          <p:nvSpPr>
            <p:cNvPr id="157705" name="矩形 157704"/>
            <p:cNvSpPr/>
            <p:nvPr/>
          </p:nvSpPr>
          <p:spPr>
            <a:xfrm>
              <a:off x="3940" y="3290"/>
              <a:ext cx="1178" cy="194"/>
            </a:xfrm>
            <a:prstGeom prst="rect">
              <a:avLst/>
            </a:prstGeom>
            <a:noFill/>
            <a:ln w="9525">
              <a:noFill/>
            </a:ln>
          </p:spPr>
          <p:txBody>
            <a:bodyPr lIns="0" tIns="0" rIns="0" bIns="0"/>
            <a:p>
              <a:pPr lvl="0" algn="ctr" eaLnBrk="0" hangingPunct="0">
                <a:lnSpc>
                  <a:spcPct val="100000"/>
                </a:lnSpc>
                <a:spcBef>
                  <a:spcPct val="0"/>
                </a:spcBef>
                <a:buClrTx/>
              </a:pPr>
              <a:r>
                <a:rPr lang="zh-CN" altLang="en-US" sz="2000" b="1" dirty="0">
                  <a:solidFill>
                    <a:schemeClr val="accent1"/>
                  </a:solidFill>
                  <a:latin typeface="Times New Roman" panose="02020603050405020304" pitchFamily="18" charset="0"/>
                  <a:ea typeface="宋体" panose="02010600030101010101" pitchFamily="2" charset="-122"/>
                </a:rPr>
                <a:t>＋ ＋ ＋ ＋ ＋</a:t>
              </a:r>
              <a:r>
                <a:rPr lang="zh-CN" altLang="en-US" sz="2000" b="0" dirty="0">
                  <a:latin typeface="Times New Roman" panose="02020603050405020304" pitchFamily="18" charset="0"/>
                  <a:ea typeface="宋体" panose="02010600030101010101" pitchFamily="2" charset="-122"/>
                </a:rPr>
                <a:t> </a:t>
              </a:r>
              <a:endParaRPr lang="zh-CN" altLang="en-US" sz="2000" b="0" dirty="0">
                <a:latin typeface="Times New Roman" panose="02020603050405020304" pitchFamily="18" charset="0"/>
                <a:ea typeface="宋体" panose="02010600030101010101" pitchFamily="2" charset="-122"/>
              </a:endParaRPr>
            </a:p>
          </p:txBody>
        </p:sp>
        <p:sp>
          <p:nvSpPr>
            <p:cNvPr id="157706" name="矩形 157705"/>
            <p:cNvSpPr/>
            <p:nvPr/>
          </p:nvSpPr>
          <p:spPr>
            <a:xfrm>
              <a:off x="4410" y="2988"/>
              <a:ext cx="733" cy="207"/>
            </a:xfrm>
            <a:prstGeom prst="rect">
              <a:avLst/>
            </a:prstGeom>
            <a:noFill/>
            <a:ln w="9525">
              <a:noFill/>
            </a:ln>
          </p:spPr>
          <p:txBody>
            <a:bodyPr lIns="0" tIns="0" rIns="0" bIns="0"/>
            <a:p>
              <a:pPr lvl="0" algn="just" eaLnBrk="0" hangingPunct="0">
                <a:lnSpc>
                  <a:spcPct val="100000"/>
                </a:lnSpc>
                <a:spcBef>
                  <a:spcPct val="0"/>
                </a:spcBef>
                <a:buClrTx/>
              </a:pPr>
              <a:r>
                <a:rPr lang="zh-CN" altLang="en-US" sz="2000" b="0" dirty="0">
                  <a:latin typeface="Times New Roman" panose="02020603050405020304" pitchFamily="18" charset="0"/>
                  <a:ea typeface="宋体" panose="02010600030101010101" pitchFamily="2" charset="-122"/>
                </a:rPr>
                <a:t>极化方向</a:t>
              </a:r>
              <a:endParaRPr lang="zh-CN" altLang="en-US" sz="2000" b="0" dirty="0">
                <a:latin typeface="Times New Roman" panose="02020603050405020304" pitchFamily="18" charset="0"/>
                <a:ea typeface="宋体" panose="02010600030101010101" pitchFamily="2" charset="-122"/>
              </a:endParaRPr>
            </a:p>
          </p:txBody>
        </p:sp>
        <p:sp>
          <p:nvSpPr>
            <p:cNvPr id="157707" name="矩形 157706"/>
            <p:cNvSpPr/>
            <p:nvPr/>
          </p:nvSpPr>
          <p:spPr>
            <a:xfrm>
              <a:off x="3456" y="3605"/>
              <a:ext cx="2304" cy="571"/>
            </a:xfrm>
            <a:prstGeom prst="rect">
              <a:avLst/>
            </a:prstGeom>
            <a:noFill/>
            <a:ln w="9525">
              <a:noFill/>
            </a:ln>
          </p:spPr>
          <p:txBody>
            <a:bodyPr lIns="0" tIns="0" rIns="0" bIns="0"/>
            <a:p>
              <a:pPr lvl="0" algn="ctr" eaLnBrk="0" hangingPunct="0">
                <a:lnSpc>
                  <a:spcPct val="100000"/>
                </a:lnSpc>
                <a:spcBef>
                  <a:spcPct val="0"/>
                </a:spcBef>
                <a:buClrTx/>
              </a:pPr>
              <a:r>
                <a:rPr lang="zh-CN" altLang="en-US" sz="2000" b="0" dirty="0">
                  <a:latin typeface="Times New Roman" panose="02020603050405020304" pitchFamily="18" charset="0"/>
                  <a:ea typeface="宋体" panose="02010600030101010101" pitchFamily="2" charset="-122"/>
                </a:rPr>
                <a:t>正压电效应示意图</a:t>
              </a:r>
              <a:endParaRPr lang="zh-CN" altLang="en-US" sz="2000" b="0" dirty="0">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r>
                <a:rPr lang="zh-CN" altLang="en-US" sz="2000" b="0" dirty="0">
                  <a:latin typeface="Times New Roman" panose="02020603050405020304" pitchFamily="18" charset="0"/>
                  <a:ea typeface="宋体" panose="02010600030101010101" pitchFamily="2" charset="-122"/>
                </a:rPr>
                <a:t>（实线代表形变前的情况，虚线代表形变后的情况）</a:t>
              </a:r>
              <a:endParaRPr lang="zh-CN" altLang="en-US" sz="2000" b="0" dirty="0">
                <a:latin typeface="Times New Roman" panose="02020603050405020304" pitchFamily="18" charset="0"/>
                <a:ea typeface="宋体" panose="02010600030101010101" pitchFamily="2" charset="-122"/>
              </a:endParaRPr>
            </a:p>
          </p:txBody>
        </p:sp>
        <p:sp>
          <p:nvSpPr>
            <p:cNvPr id="157708" name="矩形 157707"/>
            <p:cNvSpPr/>
            <p:nvPr/>
          </p:nvSpPr>
          <p:spPr>
            <a:xfrm>
              <a:off x="4485" y="2321"/>
              <a:ext cx="178" cy="175"/>
            </a:xfrm>
            <a:prstGeom prst="rect">
              <a:avLst/>
            </a:prstGeom>
            <a:noFill/>
            <a:ln w="9525">
              <a:noFill/>
            </a:ln>
          </p:spPr>
          <p:txBody>
            <a:bodyPr lIns="0" tIns="0" rIns="0" bIns="0"/>
            <a:p>
              <a:pPr lvl="0" algn="just" eaLnBrk="0" hangingPunct="0">
                <a:lnSpc>
                  <a:spcPct val="100000"/>
                </a:lnSpc>
                <a:spcBef>
                  <a:spcPct val="0"/>
                </a:spcBef>
                <a:buClrTx/>
              </a:pPr>
              <a:r>
                <a:rPr lang="en-US" altLang="zh-CN" sz="2000" b="0" i="1">
                  <a:latin typeface="Times New Roman" panose="02020603050405020304" pitchFamily="18" charset="0"/>
                  <a:ea typeface="宋体" panose="02010600030101010101" pitchFamily="2" charset="-122"/>
                </a:rPr>
                <a:t>F</a:t>
              </a:r>
              <a:endParaRPr lang="en-US" altLang="zh-CN" sz="2000" b="0" i="1">
                <a:latin typeface="Times New Roman" panose="02020603050405020304" pitchFamily="18" charset="0"/>
                <a:ea typeface="宋体" panose="02010600030101010101" pitchFamily="2" charset="-122"/>
              </a:endParaRPr>
            </a:p>
          </p:txBody>
        </p:sp>
        <p:sp>
          <p:nvSpPr>
            <p:cNvPr id="157709" name="椭圆 157708"/>
            <p:cNvSpPr/>
            <p:nvPr/>
          </p:nvSpPr>
          <p:spPr>
            <a:xfrm>
              <a:off x="5019" y="3339"/>
              <a:ext cx="187" cy="184"/>
            </a:xfrm>
            <a:prstGeom prst="ellipse">
              <a:avLst/>
            </a:prstGeom>
            <a:solidFill>
              <a:srgbClr val="FF0000"/>
            </a:solidFill>
            <a:ln w="9525" cap="flat" cmpd="sng">
              <a:solidFill>
                <a:schemeClr val="bg2"/>
              </a:solidFill>
              <a:prstDash val="solid"/>
              <a:headEnd type="none" w="med" len="med"/>
              <a:tailEnd type="none" w="med" len="med"/>
            </a:ln>
          </p:spPr>
          <p:txBody>
            <a:bodyPr lIns="0" tIns="0" rIns="0" bIns="0" anchor="ctr"/>
            <a:p>
              <a:pPr lvl="0" algn="just" eaLnBrk="0" hangingPunct="0">
                <a:lnSpc>
                  <a:spcPct val="72000"/>
                </a:lnSpc>
                <a:spcBef>
                  <a:spcPct val="0"/>
                </a:spcBef>
                <a:buClrTx/>
              </a:pPr>
              <a:endParaRPr lang="zh-CN" altLang="en-US" sz="2000" b="0" dirty="0">
                <a:latin typeface="Times New Roman" panose="02020603050405020304" pitchFamily="18" charset="0"/>
                <a:ea typeface="宋体" panose="02010600030101010101" pitchFamily="2" charset="-122"/>
              </a:endParaRPr>
            </a:p>
          </p:txBody>
        </p:sp>
        <p:sp>
          <p:nvSpPr>
            <p:cNvPr id="157710" name="椭圆 157709"/>
            <p:cNvSpPr/>
            <p:nvPr/>
          </p:nvSpPr>
          <p:spPr>
            <a:xfrm>
              <a:off x="5044" y="2513"/>
              <a:ext cx="187" cy="184"/>
            </a:xfrm>
            <a:prstGeom prst="ellipse">
              <a:avLst/>
            </a:prstGeom>
            <a:solidFill>
              <a:srgbClr val="FF0000"/>
            </a:solidFill>
            <a:ln w="9525" cap="flat" cmpd="sng">
              <a:solidFill>
                <a:srgbClr val="000000"/>
              </a:solidFill>
              <a:prstDash val="solid"/>
              <a:headEnd type="none" w="med" len="med"/>
              <a:tailEnd type="none" w="med" len="med"/>
            </a:ln>
          </p:spPr>
          <p:txBody>
            <a:bodyPr lIns="0" tIns="0" rIns="0" bIns="0" anchor="ctr" anchorCtr="1"/>
            <a:p>
              <a:pPr lvl="0" algn="just" eaLnBrk="0" hangingPunct="0">
                <a:lnSpc>
                  <a:spcPct val="72000"/>
                </a:lnSpc>
                <a:spcBef>
                  <a:spcPct val="0"/>
                </a:spcBef>
                <a:buClrTx/>
              </a:pPr>
              <a:endParaRPr lang="zh-CN" altLang="en-US" sz="2000" b="0" dirty="0">
                <a:latin typeface="Times New Roman" panose="02020603050405020304" pitchFamily="18" charset="0"/>
                <a:ea typeface="宋体" panose="02010600030101010101" pitchFamily="2" charset="-122"/>
              </a:endParaRPr>
            </a:p>
          </p:txBody>
        </p:sp>
        <p:grpSp>
          <p:nvGrpSpPr>
            <p:cNvPr id="157711" name="组合 157710"/>
            <p:cNvGrpSpPr/>
            <p:nvPr/>
          </p:nvGrpSpPr>
          <p:grpSpPr>
            <a:xfrm rot="-2700000" flipV="1">
              <a:off x="5149" y="2439"/>
              <a:ext cx="183" cy="28"/>
              <a:chOff x="7449" y="9962"/>
              <a:chExt cx="258" cy="34"/>
            </a:xfrm>
          </p:grpSpPr>
          <p:sp>
            <p:nvSpPr>
              <p:cNvPr id="157712" name="等腰三角形 157711"/>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57713" name="直接连接符 157712"/>
              <p:cNvSpPr/>
              <p:nvPr/>
            </p:nvSpPr>
            <p:spPr>
              <a:xfrm>
                <a:off x="7449" y="9982"/>
                <a:ext cx="106" cy="0"/>
              </a:xfrm>
              <a:prstGeom prst="line">
                <a:avLst/>
              </a:prstGeom>
              <a:ln w="9525" cap="flat" cmpd="sng">
                <a:solidFill>
                  <a:schemeClr val="tx1"/>
                </a:solidFill>
                <a:prstDash val="solid"/>
                <a:headEnd type="none" w="med" len="med"/>
                <a:tailEnd type="none" w="sm" len="lg"/>
              </a:ln>
            </p:spPr>
          </p:sp>
        </p:grpSp>
        <p:grpSp>
          <p:nvGrpSpPr>
            <p:cNvPr id="157714" name="组合 157713"/>
            <p:cNvGrpSpPr/>
            <p:nvPr/>
          </p:nvGrpSpPr>
          <p:grpSpPr>
            <a:xfrm rot="2700000">
              <a:off x="5184" y="3497"/>
              <a:ext cx="183" cy="28"/>
              <a:chOff x="7449" y="9962"/>
              <a:chExt cx="258" cy="34"/>
            </a:xfrm>
          </p:grpSpPr>
          <p:sp>
            <p:nvSpPr>
              <p:cNvPr id="157715" name="等腰三角形 157714"/>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57716" name="直接连接符 157715"/>
              <p:cNvSpPr/>
              <p:nvPr/>
            </p:nvSpPr>
            <p:spPr>
              <a:xfrm>
                <a:off x="7449" y="9982"/>
                <a:ext cx="106" cy="0"/>
              </a:xfrm>
              <a:prstGeom prst="line">
                <a:avLst/>
              </a:prstGeom>
              <a:ln w="9525" cap="flat" cmpd="sng">
                <a:solidFill>
                  <a:schemeClr val="tx1"/>
                </a:solidFill>
                <a:prstDash val="solid"/>
                <a:headEnd type="none" w="med" len="med"/>
                <a:tailEnd type="none" w="sm" len="lg"/>
              </a:ln>
            </p:spPr>
          </p:sp>
        </p:grpSp>
        <p:sp>
          <p:nvSpPr>
            <p:cNvPr id="157717" name="直接连接符 157716"/>
            <p:cNvSpPr/>
            <p:nvPr/>
          </p:nvSpPr>
          <p:spPr>
            <a:xfrm>
              <a:off x="3646" y="3298"/>
              <a:ext cx="1839" cy="0"/>
            </a:xfrm>
            <a:prstGeom prst="line">
              <a:avLst/>
            </a:prstGeom>
            <a:ln w="9525" cap="flat" cmpd="sng">
              <a:solidFill>
                <a:schemeClr val="tx1"/>
              </a:solidFill>
              <a:prstDash val="solid"/>
              <a:headEnd type="none" w="med" len="med"/>
              <a:tailEnd type="none" w="med" len="med"/>
            </a:ln>
          </p:spPr>
        </p:sp>
        <p:sp>
          <p:nvSpPr>
            <p:cNvPr id="157718" name="直接连接符 157717"/>
            <p:cNvSpPr/>
            <p:nvPr/>
          </p:nvSpPr>
          <p:spPr>
            <a:xfrm>
              <a:off x="4206" y="2526"/>
              <a:ext cx="0" cy="192"/>
            </a:xfrm>
            <a:prstGeom prst="line">
              <a:avLst/>
            </a:prstGeom>
            <a:ln w="9525" cap="flat" cmpd="sng">
              <a:solidFill>
                <a:schemeClr val="tx1"/>
              </a:solidFill>
              <a:prstDash val="solid"/>
              <a:headEnd type="none" w="med" len="med"/>
              <a:tailEnd type="triangle" w="med" len="med"/>
            </a:ln>
          </p:spPr>
        </p:sp>
        <p:sp>
          <p:nvSpPr>
            <p:cNvPr id="157719" name="直接连接符 157718"/>
            <p:cNvSpPr/>
            <p:nvPr/>
          </p:nvSpPr>
          <p:spPr>
            <a:xfrm>
              <a:off x="4407" y="2526"/>
              <a:ext cx="0" cy="192"/>
            </a:xfrm>
            <a:prstGeom prst="line">
              <a:avLst/>
            </a:prstGeom>
            <a:ln w="9525" cap="flat" cmpd="sng">
              <a:solidFill>
                <a:schemeClr val="tx1"/>
              </a:solidFill>
              <a:prstDash val="solid"/>
              <a:headEnd type="none" w="med" len="med"/>
              <a:tailEnd type="triangle" w="med" len="med"/>
            </a:ln>
          </p:spPr>
        </p:sp>
        <p:sp>
          <p:nvSpPr>
            <p:cNvPr id="157720" name="直接连接符 157719"/>
            <p:cNvSpPr/>
            <p:nvPr/>
          </p:nvSpPr>
          <p:spPr>
            <a:xfrm>
              <a:off x="4608" y="2526"/>
              <a:ext cx="0" cy="192"/>
            </a:xfrm>
            <a:prstGeom prst="line">
              <a:avLst/>
            </a:prstGeom>
            <a:ln w="9525" cap="flat" cmpd="sng">
              <a:solidFill>
                <a:schemeClr val="tx1"/>
              </a:solidFill>
              <a:prstDash val="solid"/>
              <a:headEnd type="none" w="med" len="med"/>
              <a:tailEnd type="triangle" w="med" len="med"/>
            </a:ln>
          </p:spPr>
        </p:sp>
        <p:sp>
          <p:nvSpPr>
            <p:cNvPr id="157721" name="直接连接符 157720"/>
            <p:cNvSpPr/>
            <p:nvPr/>
          </p:nvSpPr>
          <p:spPr>
            <a:xfrm>
              <a:off x="4809" y="2535"/>
              <a:ext cx="0" cy="192"/>
            </a:xfrm>
            <a:prstGeom prst="line">
              <a:avLst/>
            </a:prstGeom>
            <a:ln w="9525" cap="flat" cmpd="sng">
              <a:solidFill>
                <a:schemeClr val="tx1"/>
              </a:solidFill>
              <a:prstDash val="solid"/>
              <a:headEnd type="none" w="med" len="med"/>
              <a:tailEnd type="triangle" w="med" len="med"/>
            </a:ln>
          </p:spPr>
        </p:sp>
        <p:sp>
          <p:nvSpPr>
            <p:cNvPr id="157722" name="直接连接符 157721"/>
            <p:cNvSpPr/>
            <p:nvPr/>
          </p:nvSpPr>
          <p:spPr>
            <a:xfrm>
              <a:off x="5010" y="2523"/>
              <a:ext cx="0" cy="192"/>
            </a:xfrm>
            <a:prstGeom prst="line">
              <a:avLst/>
            </a:prstGeom>
            <a:ln w="9525" cap="flat" cmpd="sng">
              <a:solidFill>
                <a:schemeClr val="tx1"/>
              </a:solidFill>
              <a:prstDash val="solid"/>
              <a:headEnd type="none" w="med" len="med"/>
              <a:tailEnd type="triangle" w="med" len="med"/>
            </a:ln>
          </p:spPr>
        </p:sp>
        <p:sp>
          <p:nvSpPr>
            <p:cNvPr id="157723" name="矩形 157722"/>
            <p:cNvSpPr/>
            <p:nvPr/>
          </p:nvSpPr>
          <p:spPr>
            <a:xfrm>
              <a:off x="5056" y="2496"/>
              <a:ext cx="222" cy="222"/>
            </a:xfrm>
            <a:prstGeom prst="rect">
              <a:avLst/>
            </a:prstGeom>
            <a:noFill/>
            <a:ln w="9525">
              <a:noFill/>
            </a:ln>
          </p:spPr>
          <p:txBody>
            <a:bodyPr lIns="0" tIns="0" rIns="0" bIns="0"/>
            <a:p>
              <a:pPr lvl="0" algn="just" eaLnBrk="0" hangingPunct="0">
                <a:lnSpc>
                  <a:spcPct val="100000"/>
                </a:lnSpc>
                <a:spcBef>
                  <a:spcPct val="0"/>
                </a:spcBef>
                <a:buClrTx/>
              </a:pPr>
              <a:r>
                <a:rPr lang="zh-CN" altLang="en-US" sz="2000" b="0" dirty="0">
                  <a:latin typeface="Times New Roman" panose="02020603050405020304" pitchFamily="18" charset="0"/>
                  <a:ea typeface="宋体" panose="02010600030101010101" pitchFamily="2" charset="-122"/>
                </a:rPr>
                <a:t>－</a:t>
              </a:r>
              <a:endParaRPr lang="zh-CN" altLang="en-US" sz="2000" b="0" dirty="0">
                <a:latin typeface="Times New Roman" panose="02020603050405020304" pitchFamily="18" charset="0"/>
                <a:ea typeface="宋体" panose="02010600030101010101" pitchFamily="2" charset="-122"/>
              </a:endParaRPr>
            </a:p>
          </p:txBody>
        </p:sp>
        <p:sp>
          <p:nvSpPr>
            <p:cNvPr id="157724" name="矩形 157723"/>
            <p:cNvSpPr/>
            <p:nvPr/>
          </p:nvSpPr>
          <p:spPr>
            <a:xfrm>
              <a:off x="5048" y="3312"/>
              <a:ext cx="192" cy="192"/>
            </a:xfrm>
            <a:prstGeom prst="rect">
              <a:avLst/>
            </a:prstGeom>
            <a:noFill/>
            <a:ln w="9525">
              <a:noFill/>
            </a:ln>
          </p:spPr>
          <p:txBody>
            <a:bodyPr lIns="0" tIns="0" rIns="0" bIns="0"/>
            <a:p>
              <a:pPr lvl="0" algn="just" eaLnBrk="0" hangingPunct="0">
                <a:lnSpc>
                  <a:spcPct val="100000"/>
                </a:lnSpc>
                <a:spcBef>
                  <a:spcPct val="0"/>
                </a:spcBef>
                <a:buClrTx/>
              </a:pPr>
              <a:r>
                <a:rPr lang="zh-CN" altLang="en-US" sz="2000" b="0" dirty="0">
                  <a:latin typeface="Times New Roman" panose="02020603050405020304" pitchFamily="18" charset="0"/>
                  <a:ea typeface="宋体" panose="02010600030101010101" pitchFamily="2" charset="-122"/>
                </a:rPr>
                <a:t>＋</a:t>
              </a:r>
              <a:endParaRPr lang="zh-CN" altLang="en-US" sz="2000" b="0" dirty="0">
                <a:latin typeface="Times New Roman" panose="02020603050405020304" pitchFamily="18" charset="0"/>
                <a:ea typeface="宋体" panose="02010600030101010101" pitchFamily="2" charset="-122"/>
              </a:endParaRPr>
            </a:p>
          </p:txBody>
        </p:sp>
        <p:sp>
          <p:nvSpPr>
            <p:cNvPr id="157725" name="直接连接符 157724"/>
            <p:cNvSpPr/>
            <p:nvPr/>
          </p:nvSpPr>
          <p:spPr>
            <a:xfrm flipV="1">
              <a:off x="4320" y="2976"/>
              <a:ext cx="0" cy="192"/>
            </a:xfrm>
            <a:prstGeom prst="line">
              <a:avLst/>
            </a:prstGeom>
            <a:ln w="9525" cap="flat" cmpd="sng">
              <a:solidFill>
                <a:schemeClr val="tx1"/>
              </a:solidFill>
              <a:prstDash val="solid"/>
              <a:headEnd type="none" w="med" len="med"/>
              <a:tailEnd type="triangle" w="lg" len="med"/>
            </a:ln>
          </p:spPr>
        </p:sp>
      </p:grpSp>
      <p:sp>
        <p:nvSpPr>
          <p:cNvPr id="2" name="灯片编号占位符 1"/>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39" name="矩形 158738"/>
          <p:cNvSpPr/>
          <p:nvPr/>
        </p:nvSpPr>
        <p:spPr>
          <a:xfrm>
            <a:off x="466725" y="3644900"/>
            <a:ext cx="8208963" cy="3025775"/>
          </a:xfrm>
          <a:prstGeom prst="rect">
            <a:avLst/>
          </a:prstGeom>
          <a:solidFill>
            <a:schemeClr val="bg2"/>
          </a:solidFill>
          <a:ln w="9525">
            <a:noFill/>
          </a:ln>
        </p:spPr>
        <p:txBody>
          <a:bodyPr/>
          <a:p>
            <a:endParaRPr lang="zh-CN" altLang="en-US"/>
          </a:p>
        </p:txBody>
      </p:sp>
      <p:sp>
        <p:nvSpPr>
          <p:cNvPr id="158722" name="文本框 158721"/>
          <p:cNvSpPr txBox="1"/>
          <p:nvPr/>
        </p:nvSpPr>
        <p:spPr>
          <a:xfrm>
            <a:off x="151765" y="485775"/>
            <a:ext cx="8839200" cy="3159125"/>
          </a:xfrm>
          <a:prstGeom prst="rect">
            <a:avLst/>
          </a:prstGeom>
          <a:noFill/>
          <a:ln w="9525">
            <a:noFill/>
          </a:ln>
        </p:spPr>
        <p:txBody>
          <a:bodyPr>
            <a:spAutoFit/>
          </a:bodyPr>
          <a:p>
            <a:pPr lvl="0" algn="just" eaLnBrk="1" hangingPunct="1">
              <a:lnSpc>
                <a:spcPct val="120000"/>
              </a:lnSpc>
              <a:spcBef>
                <a:spcPct val="50000"/>
              </a:spcBef>
              <a:buClrTx/>
            </a:pPr>
            <a:r>
              <a:rPr lang="zh-CN" altLang="en-US" sz="2400" b="1" dirty="0">
                <a:solidFill>
                  <a:schemeClr val="bg2"/>
                </a:solidFill>
                <a:effectLst>
                  <a:outerShdw blurRad="38100" dist="38100" dir="2700000">
                    <a:srgbClr val="C0C0C0"/>
                  </a:outerShdw>
                </a:effectLst>
                <a:latin typeface="Times New Roman" panose="02020603050405020304" pitchFamily="18" charset="0"/>
                <a:ea typeface="宋体" panose="02010600030101010101" pitchFamily="2" charset="-122"/>
              </a:rPr>
              <a:t>        同样，若在陶瓷片上加一个与</a:t>
            </a:r>
            <a:r>
              <a:rPr lang="zh-CN" altLang="en-US" sz="2400" b="1" dirty="0">
                <a:solidFill>
                  <a:srgbClr val="FF0066"/>
                </a:solidFill>
                <a:effectLst>
                  <a:outerShdw blurRad="38100" dist="38100" dir="2700000">
                    <a:srgbClr val="C0C0C0"/>
                  </a:outerShdw>
                </a:effectLst>
                <a:latin typeface="Times New Roman" panose="02020603050405020304" pitchFamily="18" charset="0"/>
                <a:ea typeface="宋体" panose="02010600030101010101" pitchFamily="2" charset="-122"/>
              </a:rPr>
              <a:t>极化方向相同</a:t>
            </a:r>
            <a:r>
              <a:rPr lang="zh-CN" altLang="en-US" sz="2400" b="1" dirty="0">
                <a:solidFill>
                  <a:schemeClr val="bg2"/>
                </a:solidFill>
                <a:effectLst>
                  <a:outerShdw blurRad="38100" dist="38100" dir="2700000">
                    <a:srgbClr val="C0C0C0"/>
                  </a:outerShdw>
                </a:effectLst>
                <a:latin typeface="Times New Roman" panose="02020603050405020304" pitchFamily="18" charset="0"/>
                <a:ea typeface="宋体" panose="02010600030101010101" pitchFamily="2" charset="-122"/>
              </a:rPr>
              <a:t>的电场，如图，由于电场的方向与极化强度的方向相同，所以电场的作用使</a:t>
            </a:r>
            <a:r>
              <a:rPr lang="zh-CN" altLang="en-US" sz="2400" b="1" dirty="0">
                <a:solidFill>
                  <a:srgbClr val="FF0066"/>
                </a:solidFill>
                <a:effectLst>
                  <a:outerShdw blurRad="38100" dist="38100" dir="2700000">
                    <a:srgbClr val="C0C0C0"/>
                  </a:outerShdw>
                </a:effectLst>
                <a:latin typeface="Times New Roman" panose="02020603050405020304" pitchFamily="18" charset="0"/>
                <a:ea typeface="宋体" panose="02010600030101010101" pitchFamily="2" charset="-122"/>
              </a:rPr>
              <a:t>极化强度增大</a:t>
            </a:r>
            <a:r>
              <a:rPr lang="zh-CN" altLang="en-US" sz="2400" b="1" dirty="0">
                <a:solidFill>
                  <a:schemeClr val="bg2"/>
                </a:solidFill>
                <a:effectLst>
                  <a:outerShdw blurRad="38100" dist="38100" dir="2700000">
                    <a:srgbClr val="C0C0C0"/>
                  </a:outerShdw>
                </a:effectLst>
                <a:latin typeface="Times New Roman" panose="02020603050405020304" pitchFamily="18" charset="0"/>
                <a:ea typeface="宋体" panose="02010600030101010101" pitchFamily="2" charset="-122"/>
              </a:rPr>
              <a:t>。这时，陶瓷片内的正负束缚电荷之间距离也</a:t>
            </a:r>
            <a:r>
              <a:rPr lang="zh-CN" altLang="en-US" sz="2400" b="1" dirty="0">
                <a:solidFill>
                  <a:srgbClr val="FF0066"/>
                </a:solidFill>
                <a:effectLst>
                  <a:outerShdw blurRad="38100" dist="38100" dir="2700000">
                    <a:srgbClr val="C0C0C0"/>
                  </a:outerShdw>
                </a:effectLst>
                <a:latin typeface="Times New Roman" panose="02020603050405020304" pitchFamily="18" charset="0"/>
                <a:ea typeface="宋体" panose="02010600030101010101" pitchFamily="2" charset="-122"/>
              </a:rPr>
              <a:t>增大</a:t>
            </a:r>
            <a:r>
              <a:rPr lang="zh-CN" altLang="en-US" sz="2400" b="1" dirty="0">
                <a:solidFill>
                  <a:schemeClr val="bg2"/>
                </a:solidFill>
                <a:effectLst>
                  <a:outerShdw blurRad="38100" dist="38100" dir="2700000">
                    <a:srgbClr val="C0C0C0"/>
                  </a:outerShdw>
                </a:effectLst>
                <a:latin typeface="Times New Roman" panose="02020603050405020304" pitchFamily="18" charset="0"/>
                <a:ea typeface="宋体" panose="02010600030101010101" pitchFamily="2" charset="-122"/>
              </a:rPr>
              <a:t>，就是说，陶瓷片沿极化方向产生</a:t>
            </a:r>
            <a:r>
              <a:rPr lang="zh-CN" altLang="en-US" sz="2400" b="1" dirty="0">
                <a:solidFill>
                  <a:srgbClr val="FF0066"/>
                </a:solidFill>
                <a:effectLst>
                  <a:outerShdw blurRad="38100" dist="38100" dir="2700000">
                    <a:srgbClr val="C0C0C0"/>
                  </a:outerShdw>
                </a:effectLst>
                <a:latin typeface="Times New Roman" panose="02020603050405020304" pitchFamily="18" charset="0"/>
                <a:ea typeface="宋体" panose="02010600030101010101" pitchFamily="2" charset="-122"/>
              </a:rPr>
              <a:t>伸长形变</a:t>
            </a:r>
            <a:r>
              <a:rPr lang="zh-CN" altLang="en-US" sz="2400" b="1" dirty="0">
                <a:solidFill>
                  <a:schemeClr val="bg2"/>
                </a:solidFill>
                <a:effectLst>
                  <a:outerShdw blurRad="38100" dist="38100" dir="2700000">
                    <a:srgbClr val="C0C0C0"/>
                  </a:outerShdw>
                </a:effectLst>
                <a:latin typeface="Times New Roman" panose="02020603050405020304" pitchFamily="18" charset="0"/>
                <a:ea typeface="宋体" panose="02010600030101010101" pitchFamily="2" charset="-122"/>
              </a:rPr>
              <a:t>（图中虚线）。同理，如果外加电场的方向与</a:t>
            </a:r>
            <a:r>
              <a:rPr lang="zh-CN" altLang="en-US" sz="2400" b="1" dirty="0">
                <a:solidFill>
                  <a:srgbClr val="FF0066"/>
                </a:solidFill>
                <a:effectLst>
                  <a:outerShdw blurRad="38100" dist="38100" dir="2700000">
                    <a:srgbClr val="C0C0C0"/>
                  </a:outerShdw>
                </a:effectLst>
                <a:latin typeface="Times New Roman" panose="02020603050405020304" pitchFamily="18" charset="0"/>
                <a:ea typeface="宋体" panose="02010600030101010101" pitchFamily="2" charset="-122"/>
              </a:rPr>
              <a:t>极化方向相反</a:t>
            </a:r>
            <a:r>
              <a:rPr lang="zh-CN" altLang="en-US" sz="2400" b="1" dirty="0">
                <a:solidFill>
                  <a:schemeClr val="bg2"/>
                </a:solidFill>
                <a:effectLst>
                  <a:outerShdw blurRad="38100" dist="38100" dir="2700000">
                    <a:srgbClr val="C0C0C0"/>
                  </a:outerShdw>
                </a:effectLst>
                <a:latin typeface="Times New Roman" panose="02020603050405020304" pitchFamily="18" charset="0"/>
                <a:ea typeface="宋体" panose="02010600030101010101" pitchFamily="2" charset="-122"/>
              </a:rPr>
              <a:t>，则陶瓷片沿极化方向产生</a:t>
            </a:r>
            <a:r>
              <a:rPr lang="zh-CN" altLang="en-US" sz="2400" b="1" dirty="0">
                <a:solidFill>
                  <a:srgbClr val="FF0066"/>
                </a:solidFill>
                <a:effectLst>
                  <a:outerShdw blurRad="38100" dist="38100" dir="2700000">
                    <a:srgbClr val="C0C0C0"/>
                  </a:outerShdw>
                </a:effectLst>
                <a:latin typeface="Times New Roman" panose="02020603050405020304" pitchFamily="18" charset="0"/>
                <a:ea typeface="宋体" panose="02010600030101010101" pitchFamily="2" charset="-122"/>
              </a:rPr>
              <a:t>缩短形变</a:t>
            </a:r>
            <a:r>
              <a:rPr lang="zh-CN" altLang="en-US" sz="2400" b="1" dirty="0">
                <a:solidFill>
                  <a:schemeClr val="bg2"/>
                </a:solidFill>
                <a:effectLst>
                  <a:outerShdw blurRad="38100" dist="38100" dir="2700000">
                    <a:srgbClr val="C0C0C0"/>
                  </a:outerShdw>
                </a:effectLst>
                <a:latin typeface="Times New Roman" panose="02020603050405020304" pitchFamily="18" charset="0"/>
                <a:ea typeface="宋体" panose="02010600030101010101" pitchFamily="2" charset="-122"/>
              </a:rPr>
              <a:t>。这种由于电效应而转变为机械效应或者由电能转变为机械能的现象，就是</a:t>
            </a:r>
            <a:r>
              <a:rPr lang="zh-CN" altLang="en-US" sz="2400" b="1" dirty="0">
                <a:solidFill>
                  <a:srgbClr val="FF0066"/>
                </a:solidFill>
                <a:effectLst>
                  <a:outerShdw blurRad="38100" dist="38100" dir="2700000">
                    <a:srgbClr val="C0C0C0"/>
                  </a:outerShdw>
                </a:effectLst>
                <a:latin typeface="Times New Roman" panose="02020603050405020304" pitchFamily="18" charset="0"/>
                <a:ea typeface="宋体" panose="02010600030101010101" pitchFamily="2" charset="-122"/>
              </a:rPr>
              <a:t>逆压电效应</a:t>
            </a:r>
            <a:r>
              <a:rPr lang="zh-CN" altLang="en-US" sz="2400" b="1" dirty="0">
                <a:solidFill>
                  <a:schemeClr val="bg2"/>
                </a:solidFill>
                <a:effectLst>
                  <a:outerShdw blurRad="38100" dist="38100" dir="2700000">
                    <a:srgbClr val="C0C0C0"/>
                  </a:outerShdw>
                </a:effectLst>
                <a:latin typeface="Times New Roman" panose="02020603050405020304" pitchFamily="18" charset="0"/>
                <a:ea typeface="宋体" panose="02010600030101010101" pitchFamily="2" charset="-122"/>
              </a:rPr>
              <a:t>。</a:t>
            </a:r>
            <a:endParaRPr lang="zh-CN" altLang="en-US" sz="2400" b="1" dirty="0">
              <a:solidFill>
                <a:schemeClr val="bg2"/>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158723" name="矩形 158722"/>
          <p:cNvSpPr/>
          <p:nvPr/>
        </p:nvSpPr>
        <p:spPr>
          <a:xfrm>
            <a:off x="539750" y="4581525"/>
            <a:ext cx="4038600" cy="1143000"/>
          </a:xfrm>
          <a:prstGeom prst="rect">
            <a:avLst/>
          </a:prstGeom>
          <a:noFill/>
          <a:ln w="9525">
            <a:noFill/>
          </a:ln>
        </p:spPr>
        <p:txBody>
          <a:bodyPr lIns="0" tIns="0" rIns="0" bIns="0"/>
          <a:p>
            <a:pPr lvl="0" algn="ctr" eaLnBrk="0" hangingPunct="0">
              <a:lnSpc>
                <a:spcPct val="100000"/>
              </a:lnSpc>
              <a:spcBef>
                <a:spcPct val="0"/>
              </a:spcBef>
              <a:buClrTx/>
            </a:pPr>
            <a:r>
              <a:rPr lang="zh-CN" altLang="en-US" sz="2400" b="0" dirty="0">
                <a:latin typeface="Times New Roman" panose="02020603050405020304" pitchFamily="18" charset="0"/>
                <a:ea typeface="宋体" panose="02010600030101010101" pitchFamily="2" charset="-122"/>
              </a:rPr>
              <a:t>逆压电效应示意图</a:t>
            </a:r>
            <a:endParaRPr lang="zh-CN" altLang="en-US" sz="2400" b="0" dirty="0">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r>
              <a:rPr lang="zh-CN" altLang="en-US" sz="2400" b="0" dirty="0">
                <a:latin typeface="Times New Roman" panose="02020603050405020304" pitchFamily="18" charset="0"/>
                <a:ea typeface="宋体" panose="02010600030101010101" pitchFamily="2" charset="-122"/>
              </a:rPr>
              <a:t>（实线代表形变前的情况，</a:t>
            </a:r>
            <a:endParaRPr lang="zh-CN" altLang="en-US" sz="2400" b="0" dirty="0">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r>
              <a:rPr lang="zh-CN" altLang="en-US" sz="2400" b="0" dirty="0">
                <a:latin typeface="Times New Roman" panose="02020603050405020304" pitchFamily="18" charset="0"/>
                <a:ea typeface="宋体" panose="02010600030101010101" pitchFamily="2" charset="-122"/>
              </a:rPr>
              <a:t>虚线代表形变后的情况）</a:t>
            </a:r>
            <a:endParaRPr lang="zh-CN" altLang="en-US" sz="2400" b="0" dirty="0">
              <a:latin typeface="Times New Roman" panose="02020603050405020304" pitchFamily="18" charset="0"/>
              <a:ea typeface="宋体" panose="02010600030101010101" pitchFamily="2" charset="-122"/>
            </a:endParaRPr>
          </a:p>
        </p:txBody>
      </p:sp>
      <p:sp>
        <p:nvSpPr>
          <p:cNvPr id="158724" name="矩形 158723"/>
          <p:cNvSpPr/>
          <p:nvPr/>
        </p:nvSpPr>
        <p:spPr>
          <a:xfrm>
            <a:off x="5719763" y="4540250"/>
            <a:ext cx="2051050" cy="1301750"/>
          </a:xfrm>
          <a:prstGeom prst="rect">
            <a:avLst/>
          </a:prstGeom>
          <a:noFill/>
          <a:ln w="15875" cap="flat" cmpd="sng">
            <a:solidFill>
              <a:schemeClr val="tx1"/>
            </a:solidFill>
            <a:prstDash val="solid"/>
            <a:miter/>
            <a:headEnd type="none" w="med" len="med"/>
            <a:tailEnd type="none" w="med" len="med"/>
          </a:ln>
        </p:spPr>
        <p:txBody>
          <a:bodyPr/>
          <a:p>
            <a:endParaRPr lang="zh-CN" altLang="en-US"/>
          </a:p>
        </p:txBody>
      </p:sp>
      <p:sp>
        <p:nvSpPr>
          <p:cNvPr id="158725" name="矩形 158724"/>
          <p:cNvSpPr/>
          <p:nvPr/>
        </p:nvSpPr>
        <p:spPr>
          <a:xfrm>
            <a:off x="5819775" y="4279900"/>
            <a:ext cx="1860550" cy="1692275"/>
          </a:xfrm>
          <a:prstGeom prst="rect">
            <a:avLst/>
          </a:prstGeom>
          <a:noFill/>
          <a:ln w="9525" cap="flat" cmpd="sng">
            <a:solidFill>
              <a:schemeClr val="tx1"/>
            </a:solidFill>
            <a:prstDash val="dash"/>
            <a:miter/>
            <a:headEnd type="none" w="med" len="med"/>
            <a:tailEnd type="none" w="med" len="med"/>
          </a:ln>
        </p:spPr>
        <p:txBody>
          <a:bodyPr/>
          <a:p>
            <a:endParaRPr lang="zh-CN" altLang="en-US"/>
          </a:p>
        </p:txBody>
      </p:sp>
      <p:sp>
        <p:nvSpPr>
          <p:cNvPr id="158726" name="任意多边形 158725"/>
          <p:cNvSpPr/>
          <p:nvPr/>
        </p:nvSpPr>
        <p:spPr>
          <a:xfrm>
            <a:off x="5000625" y="5180013"/>
            <a:ext cx="427038" cy="4762"/>
          </a:xfrm>
          <a:custGeom>
            <a:avLst/>
            <a:gdLst/>
            <a:ahLst/>
            <a:cxnLst/>
            <a:pathLst>
              <a:path w="269" h="3">
                <a:moveTo>
                  <a:pt x="0" y="0"/>
                </a:moveTo>
                <a:lnTo>
                  <a:pt x="269" y="3"/>
                </a:lnTo>
              </a:path>
            </a:pathLst>
          </a:custGeom>
          <a:noFill/>
          <a:ln w="9525" cap="flat" cmpd="sng">
            <a:solidFill>
              <a:schemeClr val="tx1"/>
            </a:solidFill>
            <a:prstDash val="solid"/>
            <a:headEnd type="none" w="med" len="med"/>
            <a:tailEnd type="none" w="sm" len="lg"/>
          </a:ln>
        </p:spPr>
        <p:txBody>
          <a:bodyPr/>
          <a:p>
            <a:endParaRPr lang="zh-CN" altLang="en-US"/>
          </a:p>
        </p:txBody>
      </p:sp>
      <p:sp>
        <p:nvSpPr>
          <p:cNvPr id="158727" name="直接连接符 158726"/>
          <p:cNvSpPr/>
          <p:nvPr/>
        </p:nvSpPr>
        <p:spPr>
          <a:xfrm flipV="1">
            <a:off x="5080000" y="5057775"/>
            <a:ext cx="257175" cy="0"/>
          </a:xfrm>
          <a:prstGeom prst="line">
            <a:avLst/>
          </a:prstGeom>
          <a:ln w="19050" cap="flat" cmpd="sng">
            <a:solidFill>
              <a:schemeClr val="tx1"/>
            </a:solidFill>
            <a:prstDash val="solid"/>
            <a:headEnd type="none" w="med" len="med"/>
            <a:tailEnd type="none" w="sm" len="lg"/>
          </a:ln>
        </p:spPr>
      </p:sp>
      <p:sp>
        <p:nvSpPr>
          <p:cNvPr id="158728" name="任意多边形 158727"/>
          <p:cNvSpPr/>
          <p:nvPr/>
        </p:nvSpPr>
        <p:spPr>
          <a:xfrm>
            <a:off x="5202238" y="3998913"/>
            <a:ext cx="1555750" cy="1058862"/>
          </a:xfrm>
          <a:custGeom>
            <a:avLst/>
            <a:gdLst/>
            <a:ahLst/>
            <a:cxnLst/>
            <a:pathLst>
              <a:path w="1126" h="663">
                <a:moveTo>
                  <a:pt x="0" y="663"/>
                </a:moveTo>
                <a:lnTo>
                  <a:pt x="0" y="0"/>
                </a:lnTo>
                <a:lnTo>
                  <a:pt x="1126" y="0"/>
                </a:lnTo>
                <a:lnTo>
                  <a:pt x="1126" y="176"/>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58729" name="任意多边形 158728"/>
          <p:cNvSpPr/>
          <p:nvPr/>
        </p:nvSpPr>
        <p:spPr>
          <a:xfrm>
            <a:off x="5202238" y="5187950"/>
            <a:ext cx="1555750" cy="1176338"/>
          </a:xfrm>
          <a:custGeom>
            <a:avLst/>
            <a:gdLst/>
            <a:ahLst/>
            <a:cxnLst/>
            <a:pathLst>
              <a:path w="1126" h="736">
                <a:moveTo>
                  <a:pt x="0" y="0"/>
                </a:moveTo>
                <a:lnTo>
                  <a:pt x="0" y="736"/>
                </a:lnTo>
                <a:lnTo>
                  <a:pt x="1126" y="736"/>
                </a:lnTo>
                <a:lnTo>
                  <a:pt x="1126" y="491"/>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58730" name="矩形 158729"/>
          <p:cNvSpPr/>
          <p:nvPr/>
        </p:nvSpPr>
        <p:spPr>
          <a:xfrm>
            <a:off x="5759450" y="4032250"/>
            <a:ext cx="2054225" cy="395288"/>
          </a:xfrm>
          <a:prstGeom prst="rect">
            <a:avLst/>
          </a:prstGeom>
          <a:noFill/>
          <a:ln w="9525">
            <a:noFill/>
          </a:ln>
        </p:spPr>
        <p:txBody>
          <a:bodyPr lIns="0" tIns="0" rIns="0" bIns="0"/>
          <a:p>
            <a:pPr lvl="0" algn="ctr" eaLnBrk="0" hangingPunct="0">
              <a:lnSpc>
                <a:spcPct val="100000"/>
              </a:lnSpc>
              <a:spcBef>
                <a:spcPct val="0"/>
              </a:spcBef>
              <a:buClrTx/>
            </a:pPr>
            <a:r>
              <a:rPr lang="zh-CN" altLang="en-US" sz="2000" b="1" dirty="0">
                <a:solidFill>
                  <a:schemeClr val="accent1"/>
                </a:solidFill>
                <a:latin typeface="Times New Roman" panose="02020603050405020304" pitchFamily="18" charset="0"/>
                <a:ea typeface="宋体" panose="02010600030101010101" pitchFamily="2" charset="-122"/>
              </a:rPr>
              <a:t>－ － － － － －</a:t>
            </a:r>
            <a:endParaRPr lang="zh-CN" altLang="en-US" sz="2000" b="1" dirty="0">
              <a:solidFill>
                <a:schemeClr val="accent1"/>
              </a:solidFill>
              <a:latin typeface="Times New Roman" panose="02020603050405020304" pitchFamily="18" charset="0"/>
              <a:ea typeface="宋体" panose="02010600030101010101" pitchFamily="2" charset="-122"/>
            </a:endParaRPr>
          </a:p>
        </p:txBody>
      </p:sp>
      <p:sp>
        <p:nvSpPr>
          <p:cNvPr id="158731" name="矩形 158730"/>
          <p:cNvSpPr/>
          <p:nvPr/>
        </p:nvSpPr>
        <p:spPr>
          <a:xfrm>
            <a:off x="5718175" y="4564063"/>
            <a:ext cx="2049463" cy="322262"/>
          </a:xfrm>
          <a:prstGeom prst="rect">
            <a:avLst/>
          </a:prstGeom>
          <a:noFill/>
          <a:ln w="9525">
            <a:noFill/>
          </a:ln>
        </p:spPr>
        <p:txBody>
          <a:bodyPr lIns="0" tIns="0" rIns="0" bIns="0"/>
          <a:p>
            <a:pPr lvl="0" algn="ctr" eaLnBrk="0" hangingPunct="0">
              <a:lnSpc>
                <a:spcPct val="100000"/>
              </a:lnSpc>
              <a:spcBef>
                <a:spcPct val="0"/>
              </a:spcBef>
              <a:buClrTx/>
            </a:pPr>
            <a:r>
              <a:rPr lang="zh-CN" altLang="en-US" sz="2000" b="1" dirty="0">
                <a:solidFill>
                  <a:srgbClr val="FF3300"/>
                </a:solidFill>
                <a:latin typeface="Times New Roman" panose="02020603050405020304" pitchFamily="18" charset="0"/>
                <a:ea typeface="宋体" panose="02010600030101010101" pitchFamily="2" charset="-122"/>
              </a:rPr>
              <a:t>＋ ＋ ＋ ＋ ＋ ＋</a:t>
            </a:r>
            <a:endParaRPr lang="zh-CN" altLang="en-US" sz="2000" b="1" dirty="0">
              <a:solidFill>
                <a:srgbClr val="FF3300"/>
              </a:solidFill>
              <a:latin typeface="Times New Roman" panose="02020603050405020304" pitchFamily="18" charset="0"/>
              <a:ea typeface="宋体" panose="02010600030101010101" pitchFamily="2" charset="-122"/>
            </a:endParaRPr>
          </a:p>
        </p:txBody>
      </p:sp>
      <p:sp>
        <p:nvSpPr>
          <p:cNvPr id="158732" name="矩形 158731"/>
          <p:cNvSpPr/>
          <p:nvPr/>
        </p:nvSpPr>
        <p:spPr>
          <a:xfrm>
            <a:off x="5738813" y="5980113"/>
            <a:ext cx="2051050" cy="220662"/>
          </a:xfrm>
          <a:prstGeom prst="rect">
            <a:avLst/>
          </a:prstGeom>
          <a:noFill/>
          <a:ln w="9525">
            <a:noFill/>
          </a:ln>
        </p:spPr>
        <p:txBody>
          <a:bodyPr lIns="0" tIns="0" rIns="0" bIns="0"/>
          <a:p>
            <a:pPr lvl="0" algn="ctr" eaLnBrk="0" hangingPunct="0">
              <a:lnSpc>
                <a:spcPct val="100000"/>
              </a:lnSpc>
              <a:spcBef>
                <a:spcPct val="0"/>
              </a:spcBef>
              <a:buClrTx/>
            </a:pPr>
            <a:r>
              <a:rPr lang="zh-CN" altLang="en-US" sz="2000" b="1" dirty="0">
                <a:solidFill>
                  <a:schemeClr val="accent1"/>
                </a:solidFill>
                <a:latin typeface="Times New Roman" panose="02020603050405020304" pitchFamily="18" charset="0"/>
                <a:ea typeface="宋体" panose="02010600030101010101" pitchFamily="2" charset="-122"/>
              </a:rPr>
              <a:t>＋ ＋ ＋ ＋ ＋ ＋</a:t>
            </a:r>
            <a:endParaRPr lang="zh-CN" altLang="en-US" sz="2000" b="1" dirty="0">
              <a:solidFill>
                <a:schemeClr val="accent1"/>
              </a:solidFill>
              <a:latin typeface="Times New Roman" panose="02020603050405020304" pitchFamily="18" charset="0"/>
              <a:ea typeface="宋体" panose="02010600030101010101" pitchFamily="2" charset="-122"/>
            </a:endParaRPr>
          </a:p>
        </p:txBody>
      </p:sp>
      <p:sp>
        <p:nvSpPr>
          <p:cNvPr id="158733" name="矩形 158732"/>
          <p:cNvSpPr/>
          <p:nvPr/>
        </p:nvSpPr>
        <p:spPr>
          <a:xfrm>
            <a:off x="5734050" y="5572125"/>
            <a:ext cx="2052638" cy="395288"/>
          </a:xfrm>
          <a:prstGeom prst="rect">
            <a:avLst/>
          </a:prstGeom>
          <a:noFill/>
          <a:ln w="9525">
            <a:noFill/>
          </a:ln>
        </p:spPr>
        <p:txBody>
          <a:bodyPr lIns="0" tIns="0" rIns="0" bIns="0"/>
          <a:p>
            <a:pPr lvl="0" algn="ctr" eaLnBrk="0" hangingPunct="0">
              <a:lnSpc>
                <a:spcPct val="100000"/>
              </a:lnSpc>
              <a:spcBef>
                <a:spcPct val="0"/>
              </a:spcBef>
              <a:buClrTx/>
            </a:pPr>
            <a:r>
              <a:rPr lang="zh-CN" altLang="en-US" sz="2000" b="1" dirty="0">
                <a:solidFill>
                  <a:srgbClr val="FF3300"/>
                </a:solidFill>
                <a:latin typeface="Times New Roman" panose="02020603050405020304" pitchFamily="18" charset="0"/>
                <a:ea typeface="宋体" panose="02010600030101010101" pitchFamily="2" charset="-122"/>
              </a:rPr>
              <a:t>－ － － － － －</a:t>
            </a:r>
            <a:endParaRPr lang="zh-CN" altLang="en-US" sz="2000" b="1" dirty="0">
              <a:solidFill>
                <a:srgbClr val="FF3300"/>
              </a:solidFill>
              <a:latin typeface="Times New Roman" panose="02020603050405020304" pitchFamily="18" charset="0"/>
              <a:ea typeface="宋体" panose="02010600030101010101" pitchFamily="2" charset="-122"/>
            </a:endParaRPr>
          </a:p>
        </p:txBody>
      </p:sp>
      <p:sp>
        <p:nvSpPr>
          <p:cNvPr id="158734" name="矩形 158733"/>
          <p:cNvSpPr/>
          <p:nvPr/>
        </p:nvSpPr>
        <p:spPr>
          <a:xfrm>
            <a:off x="6900863" y="4984750"/>
            <a:ext cx="512762" cy="511175"/>
          </a:xfrm>
          <a:prstGeom prst="rect">
            <a:avLst/>
          </a:prstGeom>
          <a:noFill/>
          <a:ln w="9525">
            <a:noFill/>
          </a:ln>
        </p:spPr>
        <p:txBody>
          <a:bodyPr lIns="0" tIns="0" rIns="0" bIns="0"/>
          <a:p>
            <a:pPr lvl="0" algn="just" eaLnBrk="0" hangingPunct="0">
              <a:lnSpc>
                <a:spcPct val="80000"/>
              </a:lnSpc>
              <a:spcBef>
                <a:spcPct val="0"/>
              </a:spcBef>
              <a:buClrTx/>
            </a:pPr>
            <a:r>
              <a:rPr lang="zh-CN" altLang="en-US" sz="2000" b="0" dirty="0">
                <a:latin typeface="Times New Roman" panose="02020603050405020304" pitchFamily="18" charset="0"/>
                <a:ea typeface="宋体" panose="02010600030101010101" pitchFamily="2" charset="-122"/>
              </a:rPr>
              <a:t>极化方向</a:t>
            </a:r>
            <a:endParaRPr lang="zh-CN" altLang="en-US" sz="2000" b="0" dirty="0">
              <a:latin typeface="Times New Roman" panose="02020603050405020304" pitchFamily="18" charset="0"/>
              <a:ea typeface="宋体" panose="02010600030101010101" pitchFamily="2" charset="-122"/>
            </a:endParaRPr>
          </a:p>
        </p:txBody>
      </p:sp>
      <p:sp>
        <p:nvSpPr>
          <p:cNvPr id="158735" name="矩形 158734"/>
          <p:cNvSpPr/>
          <p:nvPr/>
        </p:nvSpPr>
        <p:spPr>
          <a:xfrm>
            <a:off x="8050213" y="4697413"/>
            <a:ext cx="331787" cy="1274762"/>
          </a:xfrm>
          <a:prstGeom prst="rect">
            <a:avLst/>
          </a:prstGeom>
          <a:noFill/>
          <a:ln w="9525">
            <a:noFill/>
          </a:ln>
        </p:spPr>
        <p:txBody>
          <a:bodyPr vert="eaVert" lIns="0" tIns="0" rIns="0" bIns="0"/>
          <a:p>
            <a:pPr lvl="0" algn="just" eaLnBrk="0" hangingPunct="0">
              <a:lnSpc>
                <a:spcPct val="100000"/>
              </a:lnSpc>
              <a:spcBef>
                <a:spcPct val="0"/>
              </a:spcBef>
              <a:buClrTx/>
            </a:pPr>
            <a:r>
              <a:rPr lang="zh-CN" altLang="en-US" sz="2000" b="0" dirty="0">
                <a:latin typeface="Times New Roman" panose="02020603050405020304" pitchFamily="18" charset="0"/>
                <a:ea typeface="宋体" panose="02010600030101010101" pitchFamily="2" charset="-122"/>
              </a:rPr>
              <a:t>电场方向</a:t>
            </a:r>
            <a:endParaRPr lang="zh-CN" altLang="en-US" sz="2000" b="0" dirty="0">
              <a:latin typeface="Times New Roman" panose="02020603050405020304" pitchFamily="18" charset="0"/>
              <a:ea typeface="宋体" panose="02010600030101010101" pitchFamily="2" charset="-122"/>
            </a:endParaRPr>
          </a:p>
        </p:txBody>
      </p:sp>
      <p:sp>
        <p:nvSpPr>
          <p:cNvPr id="158736" name="矩形 158735"/>
          <p:cNvSpPr/>
          <p:nvPr/>
        </p:nvSpPr>
        <p:spPr>
          <a:xfrm>
            <a:off x="4699000" y="4911725"/>
            <a:ext cx="301625" cy="392113"/>
          </a:xfrm>
          <a:prstGeom prst="rect">
            <a:avLst/>
          </a:prstGeom>
          <a:noFill/>
          <a:ln w="9525">
            <a:noFill/>
          </a:ln>
        </p:spPr>
        <p:txBody>
          <a:bodyPr lIns="0" tIns="0" rIns="0" bIns="0"/>
          <a:p>
            <a:pPr lvl="0" algn="just" eaLnBrk="0" hangingPunct="0">
              <a:lnSpc>
                <a:spcPct val="100000"/>
              </a:lnSpc>
              <a:spcBef>
                <a:spcPct val="0"/>
              </a:spcBef>
              <a:buClrTx/>
            </a:pPr>
            <a:r>
              <a:rPr lang="zh-CN" altLang="en-US" sz="2000" b="0" i="1" dirty="0">
                <a:latin typeface="Times New Roman" panose="02020603050405020304" pitchFamily="18" charset="0"/>
                <a:ea typeface="宋体" panose="02010600030101010101" pitchFamily="2" charset="-122"/>
              </a:rPr>
              <a:t>Ｅ</a:t>
            </a:r>
            <a:endParaRPr lang="zh-CN" altLang="en-US" sz="2000" b="0" i="1" dirty="0">
              <a:latin typeface="Times New Roman" panose="02020603050405020304" pitchFamily="18" charset="0"/>
              <a:ea typeface="宋体" panose="02010600030101010101" pitchFamily="2" charset="-122"/>
            </a:endParaRPr>
          </a:p>
        </p:txBody>
      </p:sp>
      <p:sp>
        <p:nvSpPr>
          <p:cNvPr id="158737" name="直接连接符 158736"/>
          <p:cNvSpPr/>
          <p:nvPr/>
        </p:nvSpPr>
        <p:spPr>
          <a:xfrm flipV="1">
            <a:off x="6781800" y="4886325"/>
            <a:ext cx="0" cy="533400"/>
          </a:xfrm>
          <a:prstGeom prst="line">
            <a:avLst/>
          </a:prstGeom>
          <a:ln w="9525" cap="flat" cmpd="sng">
            <a:solidFill>
              <a:schemeClr val="tx1"/>
            </a:solidFill>
            <a:prstDash val="solid"/>
            <a:headEnd type="none" w="med" len="med"/>
            <a:tailEnd type="triangle" w="med" len="med"/>
          </a:ln>
        </p:spPr>
      </p:sp>
      <p:sp>
        <p:nvSpPr>
          <p:cNvPr id="158738" name="直接连接符 158737"/>
          <p:cNvSpPr/>
          <p:nvPr/>
        </p:nvSpPr>
        <p:spPr>
          <a:xfrm flipV="1">
            <a:off x="8001000" y="4733925"/>
            <a:ext cx="0" cy="990600"/>
          </a:xfrm>
          <a:prstGeom prst="line">
            <a:avLst/>
          </a:prstGeom>
          <a:ln w="9525" cap="flat" cmpd="sng">
            <a:solidFill>
              <a:schemeClr val="tx1"/>
            </a:solidFill>
            <a:prstDash val="solid"/>
            <a:headEnd type="none" w="med" len="med"/>
            <a:tailEnd type="triangle" w="med" len="med"/>
          </a:ln>
        </p:spPr>
      </p:sp>
      <p:sp>
        <p:nvSpPr>
          <p:cNvPr id="2" name="灯片编号占位符 1"/>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文本框 163841"/>
          <p:cNvSpPr txBox="1"/>
          <p:nvPr/>
        </p:nvSpPr>
        <p:spPr>
          <a:xfrm>
            <a:off x="152400" y="672465"/>
            <a:ext cx="8839200" cy="3889375"/>
          </a:xfrm>
          <a:prstGeom prst="rect">
            <a:avLst/>
          </a:prstGeom>
          <a:noFill/>
          <a:ln w="9525">
            <a:noFill/>
          </a:ln>
        </p:spPr>
        <p:txBody>
          <a:bodyPr>
            <a:spAutoFit/>
          </a:bodyPr>
          <a:p>
            <a:pPr lvl="0" algn="l" eaLnBrk="0" hangingPunct="0">
              <a:lnSpc>
                <a:spcPct val="130000"/>
              </a:lnSpc>
              <a:spcBef>
                <a:spcPct val="0"/>
              </a:spcBef>
              <a:buClrTx/>
            </a:pPr>
            <a:r>
              <a:rPr lang="zh-CN" altLang="en-US" sz="2400" b="1" dirty="0">
                <a:solidFill>
                  <a:schemeClr val="bg2"/>
                </a:solidFill>
                <a:effectLst>
                  <a:outerShdw blurRad="38100" dist="38100" dir="2700000">
                    <a:srgbClr val="C0C0C0"/>
                  </a:outerShdw>
                </a:effectLst>
                <a:latin typeface="宋体" panose="02010600030101010101" pitchFamily="2" charset="-122"/>
                <a:ea typeface="宋体" panose="02010600030101010101" pitchFamily="2" charset="-122"/>
              </a:rPr>
              <a:t>    由此可见，压电陶瓷所以具有压电效应，是由于陶瓷</a:t>
            </a:r>
            <a:r>
              <a:rPr lang="zh-CN" altLang="en-US" sz="2400" b="1" dirty="0">
                <a:solidFill>
                  <a:srgbClr val="FF0066"/>
                </a:solidFill>
                <a:effectLst>
                  <a:outerShdw blurRad="38100" dist="38100" dir="2700000">
                    <a:srgbClr val="C0C0C0"/>
                  </a:outerShdw>
                </a:effectLst>
                <a:latin typeface="宋体" panose="02010600030101010101" pitchFamily="2" charset="-122"/>
                <a:ea typeface="宋体" panose="02010600030101010101" pitchFamily="2" charset="-122"/>
              </a:rPr>
              <a:t>内部</a:t>
            </a:r>
            <a:r>
              <a:rPr lang="zh-CN" altLang="en-US" sz="2400" b="1" dirty="0">
                <a:solidFill>
                  <a:schemeClr val="bg2"/>
                </a:solidFill>
                <a:effectLst>
                  <a:outerShdw blurRad="38100" dist="38100" dir="2700000">
                    <a:srgbClr val="C0C0C0"/>
                  </a:outerShdw>
                </a:effectLst>
                <a:latin typeface="宋体" panose="02010600030101010101" pitchFamily="2" charset="-122"/>
                <a:ea typeface="宋体" panose="02010600030101010101" pitchFamily="2" charset="-122"/>
              </a:rPr>
              <a:t>存在</a:t>
            </a:r>
            <a:r>
              <a:rPr lang="zh-CN" altLang="en-US" sz="2400" b="1" dirty="0">
                <a:solidFill>
                  <a:srgbClr val="FF0066"/>
                </a:solidFill>
                <a:effectLst>
                  <a:outerShdw blurRad="38100" dist="38100" dir="2700000">
                    <a:srgbClr val="C0C0C0"/>
                  </a:outerShdw>
                </a:effectLst>
                <a:latin typeface="宋体" panose="02010600030101010101" pitchFamily="2" charset="-122"/>
                <a:ea typeface="宋体" panose="02010600030101010101" pitchFamily="2" charset="-122"/>
              </a:rPr>
              <a:t>自发极化</a:t>
            </a:r>
            <a:r>
              <a:rPr lang="zh-CN" altLang="en-US" sz="2400" b="1" dirty="0">
                <a:solidFill>
                  <a:schemeClr val="bg2"/>
                </a:solidFill>
                <a:effectLst>
                  <a:outerShdw blurRad="38100" dist="38100" dir="2700000">
                    <a:srgbClr val="C0C0C0"/>
                  </a:outerShdw>
                </a:effectLst>
                <a:latin typeface="宋体" panose="02010600030101010101" pitchFamily="2" charset="-122"/>
                <a:ea typeface="宋体" panose="02010600030101010101" pitchFamily="2" charset="-122"/>
              </a:rPr>
              <a:t>。这些自发极化经过极化工序处理而被迫取向排列后，陶瓷内即存在剩余极化强度。如果外界的作用（如压力或电场的作用）能使此极化强度发生变化，陶瓷就出现压电效应。此外，还可以看出，陶瓷内的</a:t>
            </a:r>
            <a:r>
              <a:rPr lang="zh-CN" altLang="en-US" sz="2400" b="1" dirty="0">
                <a:solidFill>
                  <a:srgbClr val="FF0066"/>
                </a:solidFill>
                <a:effectLst>
                  <a:outerShdw blurRad="38100" dist="38100" dir="2700000">
                    <a:srgbClr val="C0C0C0"/>
                  </a:outerShdw>
                </a:effectLst>
                <a:latin typeface="宋体" panose="02010600030101010101" pitchFamily="2" charset="-122"/>
                <a:ea typeface="宋体" panose="02010600030101010101" pitchFamily="2" charset="-122"/>
              </a:rPr>
              <a:t>极化电荷</a:t>
            </a:r>
            <a:r>
              <a:rPr lang="zh-CN" altLang="en-US" sz="2400" b="1" dirty="0">
                <a:solidFill>
                  <a:schemeClr val="bg2"/>
                </a:solidFill>
                <a:effectLst>
                  <a:outerShdw blurRad="38100" dist="38100" dir="2700000">
                    <a:srgbClr val="C0C0C0"/>
                  </a:outerShdw>
                </a:effectLst>
                <a:latin typeface="宋体" panose="02010600030101010101" pitchFamily="2" charset="-122"/>
                <a:ea typeface="宋体" panose="02010600030101010101" pitchFamily="2" charset="-122"/>
              </a:rPr>
              <a:t>是</a:t>
            </a:r>
            <a:r>
              <a:rPr lang="zh-CN" altLang="en-US" sz="2400" b="1" dirty="0">
                <a:solidFill>
                  <a:srgbClr val="FF0066"/>
                </a:solidFill>
                <a:effectLst>
                  <a:outerShdw blurRad="38100" dist="38100" dir="2700000">
                    <a:srgbClr val="C0C0C0"/>
                  </a:outerShdw>
                </a:effectLst>
                <a:latin typeface="宋体" panose="02010600030101010101" pitchFamily="2" charset="-122"/>
                <a:ea typeface="宋体" panose="02010600030101010101" pitchFamily="2" charset="-122"/>
              </a:rPr>
              <a:t>束缚电荷</a:t>
            </a:r>
            <a:r>
              <a:rPr lang="zh-CN" altLang="en-US" sz="2400" b="1" dirty="0">
                <a:solidFill>
                  <a:schemeClr val="bg2"/>
                </a:solidFill>
                <a:effectLst>
                  <a:outerShdw blurRad="38100" dist="38100" dir="2700000">
                    <a:srgbClr val="C0C0C0"/>
                  </a:outerShdw>
                </a:effectLst>
                <a:latin typeface="宋体" panose="02010600030101010101" pitchFamily="2" charset="-122"/>
                <a:ea typeface="宋体" panose="02010600030101010101" pitchFamily="2" charset="-122"/>
              </a:rPr>
              <a:t>，而</a:t>
            </a:r>
            <a:r>
              <a:rPr lang="zh-CN" altLang="en-US" sz="2400" b="1" dirty="0">
                <a:solidFill>
                  <a:srgbClr val="FF0066"/>
                </a:solidFill>
                <a:effectLst>
                  <a:outerShdw blurRad="38100" dist="38100" dir="2700000">
                    <a:srgbClr val="C0C0C0"/>
                  </a:outerShdw>
                </a:effectLst>
                <a:latin typeface="宋体" panose="02010600030101010101" pitchFamily="2" charset="-122"/>
                <a:ea typeface="宋体" panose="02010600030101010101" pitchFamily="2" charset="-122"/>
              </a:rPr>
              <a:t>不是</a:t>
            </a:r>
            <a:r>
              <a:rPr lang="zh-CN" altLang="en-US" sz="2400" b="1" dirty="0">
                <a:solidFill>
                  <a:srgbClr val="0000CC"/>
                </a:solidFill>
                <a:effectLst>
                  <a:outerShdw blurRad="38100" dist="38100" dir="2700000">
                    <a:srgbClr val="C0C0C0"/>
                  </a:outerShdw>
                </a:effectLst>
                <a:latin typeface="宋体" panose="02010600030101010101" pitchFamily="2" charset="-122"/>
                <a:ea typeface="宋体" panose="02010600030101010101" pitchFamily="2" charset="-122"/>
              </a:rPr>
              <a:t>自由电荷</a:t>
            </a:r>
            <a:r>
              <a:rPr lang="zh-CN" altLang="en-US" sz="2400" b="1" dirty="0">
                <a:solidFill>
                  <a:schemeClr val="bg2"/>
                </a:solidFill>
                <a:effectLst>
                  <a:outerShdw blurRad="38100" dist="38100" dir="2700000">
                    <a:srgbClr val="C0C0C0"/>
                  </a:outerShdw>
                </a:effectLst>
                <a:latin typeface="宋体" panose="02010600030101010101" pitchFamily="2" charset="-122"/>
                <a:ea typeface="宋体" panose="02010600030101010101" pitchFamily="2" charset="-122"/>
              </a:rPr>
              <a:t>，这些束缚电荷不能自由移动。所以在陶瓷中产生的放电或充电现象，是通过陶瓷</a:t>
            </a:r>
            <a:r>
              <a:rPr lang="zh-CN" altLang="en-US" sz="2400" b="1" dirty="0">
                <a:solidFill>
                  <a:srgbClr val="FF0066"/>
                </a:solidFill>
                <a:effectLst>
                  <a:outerShdw blurRad="38100" dist="38100" dir="2700000">
                    <a:srgbClr val="C0C0C0"/>
                  </a:outerShdw>
                </a:effectLst>
                <a:latin typeface="宋体" panose="02010600030101010101" pitchFamily="2" charset="-122"/>
                <a:ea typeface="宋体" panose="02010600030101010101" pitchFamily="2" charset="-122"/>
              </a:rPr>
              <a:t>内部</a:t>
            </a:r>
            <a:r>
              <a:rPr lang="zh-CN" altLang="en-US" sz="2400" b="1" dirty="0">
                <a:solidFill>
                  <a:schemeClr val="bg2"/>
                </a:solidFill>
                <a:effectLst>
                  <a:outerShdw blurRad="38100" dist="38100" dir="2700000">
                    <a:srgbClr val="C0C0C0"/>
                  </a:outerShdw>
                </a:effectLst>
                <a:latin typeface="宋体" panose="02010600030101010101" pitchFamily="2" charset="-122"/>
                <a:ea typeface="宋体" panose="02010600030101010101" pitchFamily="2" charset="-122"/>
              </a:rPr>
              <a:t>极化强度的变化，引起电极面上自由电荷的释放或补充的结果。</a:t>
            </a:r>
            <a:endParaRPr lang="zh-CN" altLang="en-US" sz="2400" b="1" dirty="0">
              <a:solidFill>
                <a:schemeClr val="bg2"/>
              </a:solidFill>
              <a:effectLst>
                <a:outerShdw blurRad="38100" dist="38100" dir="2700000">
                  <a:srgbClr val="C0C0C0"/>
                </a:outerShdw>
              </a:effectLst>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21" name="文本框 162820"/>
          <p:cNvSpPr txBox="1"/>
          <p:nvPr/>
        </p:nvSpPr>
        <p:spPr>
          <a:xfrm>
            <a:off x="323850" y="3213100"/>
            <a:ext cx="8520113" cy="2136775"/>
          </a:xfrm>
          <a:prstGeom prst="rect">
            <a:avLst/>
          </a:prstGeom>
          <a:noFill/>
          <a:ln w="9525">
            <a:noFill/>
          </a:ln>
        </p:spPr>
        <p:txBody>
          <a:bodyPr>
            <a:spAutoFit/>
          </a:bodyPr>
          <a:p>
            <a:pPr lvl="0" algn="just" eaLnBrk="1" hangingPunct="1">
              <a:lnSpc>
                <a:spcPct val="140000"/>
              </a:lnSpc>
              <a:spcBef>
                <a:spcPct val="50000"/>
              </a:spcBef>
              <a:buClrTx/>
            </a:pPr>
            <a:r>
              <a:rPr lang="zh-CN" altLang="en-US" sz="2400" b="1" dirty="0">
                <a:solidFill>
                  <a:srgbClr val="0000FF"/>
                </a:solidFill>
                <a:effectLst>
                  <a:outerShdw blurRad="38100" dist="38100" dir="2700000">
                    <a:srgbClr val="C0C0C0"/>
                  </a:outerShdw>
                </a:effectLst>
                <a:latin typeface="华文中宋" panose="02010600040101010101" pitchFamily="2" charset="-122"/>
                <a:ea typeface="华文中宋" panose="02010600040101010101" pitchFamily="2" charset="-122"/>
              </a:rPr>
              <a:t>    最早使用的压电陶瓷材料是钛酸钡（</a:t>
            </a:r>
            <a:r>
              <a:rPr lang="en-US" altLang="zh-CN" sz="2400" b="1">
                <a:solidFill>
                  <a:srgbClr val="0000FF"/>
                </a:solidFill>
                <a:effectLst>
                  <a:outerShdw blurRad="38100" dist="38100" dir="2700000">
                    <a:srgbClr val="C0C0C0"/>
                  </a:outerShdw>
                </a:effectLst>
                <a:latin typeface="华文中宋" panose="02010600040101010101" pitchFamily="2" charset="-122"/>
                <a:ea typeface="华文中宋" panose="02010600040101010101" pitchFamily="2" charset="-122"/>
              </a:rPr>
              <a:t>BaTiO</a:t>
            </a:r>
            <a:r>
              <a:rPr lang="en-US" altLang="zh-CN" sz="2400" b="1" baseline="-25000">
                <a:solidFill>
                  <a:srgbClr val="0000FF"/>
                </a:solidFill>
                <a:effectLst>
                  <a:outerShdw blurRad="38100" dist="38100" dir="2700000">
                    <a:srgbClr val="C0C0C0"/>
                  </a:outerShdw>
                </a:effectLst>
                <a:latin typeface="华文中宋" panose="02010600040101010101" pitchFamily="2" charset="-122"/>
                <a:ea typeface="华文中宋" panose="02010600040101010101" pitchFamily="2" charset="-122"/>
              </a:rPr>
              <a:t>3</a:t>
            </a:r>
            <a:r>
              <a:rPr lang="zh-CN" altLang="en-US" sz="2400" b="1">
                <a:solidFill>
                  <a:srgbClr val="0000FF"/>
                </a:solidFill>
                <a:effectLst>
                  <a:outerShdw blurRad="38100" dist="38100" dir="2700000">
                    <a:srgbClr val="C0C0C0"/>
                  </a:outerShdw>
                </a:effectLst>
                <a:latin typeface="华文中宋" panose="02010600040101010101" pitchFamily="2" charset="-122"/>
                <a:ea typeface="华文中宋" panose="02010600040101010101" pitchFamily="2" charset="-122"/>
              </a:rPr>
              <a:t>）。</a:t>
            </a:r>
            <a:r>
              <a:rPr lang="zh-CN" altLang="en-US" sz="2400" b="1" dirty="0">
                <a:solidFill>
                  <a:srgbClr val="0000FF"/>
                </a:solidFill>
                <a:effectLst>
                  <a:outerShdw blurRad="38100" dist="38100" dir="2700000">
                    <a:srgbClr val="C0C0C0"/>
                  </a:outerShdw>
                </a:effectLst>
                <a:latin typeface="华文中宋" panose="02010600040101010101" pitchFamily="2" charset="-122"/>
                <a:ea typeface="华文中宋" panose="02010600040101010101" pitchFamily="2" charset="-122"/>
              </a:rPr>
              <a:t>它是由碳酸钡和二氧化钛按</a:t>
            </a:r>
            <a:r>
              <a:rPr lang="en-US" altLang="zh-CN" sz="2400" b="1">
                <a:solidFill>
                  <a:srgbClr val="0000FF"/>
                </a:solidFill>
                <a:effectLst>
                  <a:outerShdw blurRad="38100" dist="38100" dir="2700000">
                    <a:srgbClr val="C0C0C0"/>
                  </a:outerShdw>
                </a:effectLst>
                <a:latin typeface="华文中宋" panose="02010600040101010101" pitchFamily="2" charset="-122"/>
                <a:ea typeface="华文中宋" panose="02010600040101010101" pitchFamily="2" charset="-122"/>
              </a:rPr>
              <a:t>1∶1</a:t>
            </a:r>
            <a:r>
              <a:rPr lang="zh-CN" altLang="en-US" sz="2400" b="1" dirty="0">
                <a:solidFill>
                  <a:srgbClr val="0000FF"/>
                </a:solidFill>
                <a:effectLst>
                  <a:outerShdw blurRad="38100" dist="38100" dir="2700000">
                    <a:srgbClr val="C0C0C0"/>
                  </a:outerShdw>
                </a:effectLst>
                <a:latin typeface="华文中宋" panose="02010600040101010101" pitchFamily="2" charset="-122"/>
                <a:ea typeface="华文中宋" panose="02010600040101010101" pitchFamily="2" charset="-122"/>
              </a:rPr>
              <a:t>摩尔分子比例混合后烧结而成的。它的压电系数约为石英的</a:t>
            </a:r>
            <a:r>
              <a:rPr lang="en-US" altLang="zh-CN" sz="2400" b="1">
                <a:solidFill>
                  <a:srgbClr val="0000FF"/>
                </a:solidFill>
                <a:effectLst>
                  <a:outerShdw blurRad="38100" dist="38100" dir="2700000">
                    <a:srgbClr val="C0C0C0"/>
                  </a:outerShdw>
                </a:effectLst>
                <a:latin typeface="华文中宋" panose="02010600040101010101" pitchFamily="2" charset="-122"/>
                <a:ea typeface="华文中宋" panose="02010600040101010101" pitchFamily="2" charset="-122"/>
              </a:rPr>
              <a:t>50</a:t>
            </a:r>
            <a:r>
              <a:rPr lang="zh-CN" altLang="en-US" sz="2400" b="1" dirty="0">
                <a:solidFill>
                  <a:srgbClr val="0000FF"/>
                </a:solidFill>
                <a:effectLst>
                  <a:outerShdw blurRad="38100" dist="38100" dir="2700000">
                    <a:srgbClr val="C0C0C0"/>
                  </a:outerShdw>
                </a:effectLst>
                <a:latin typeface="华文中宋" panose="02010600040101010101" pitchFamily="2" charset="-122"/>
                <a:ea typeface="华文中宋" panose="02010600040101010101" pitchFamily="2" charset="-122"/>
              </a:rPr>
              <a:t>倍， 但居里点温度只有</a:t>
            </a:r>
            <a:r>
              <a:rPr lang="en-US" altLang="zh-CN" sz="2400" b="1">
                <a:solidFill>
                  <a:srgbClr val="0000FF"/>
                </a:solidFill>
                <a:effectLst>
                  <a:outerShdw blurRad="38100" dist="38100" dir="2700000">
                    <a:srgbClr val="C0C0C0"/>
                  </a:outerShdw>
                </a:effectLst>
                <a:latin typeface="华文中宋" panose="02010600040101010101" pitchFamily="2" charset="-122"/>
                <a:ea typeface="华文中宋" panose="02010600040101010101" pitchFamily="2" charset="-122"/>
              </a:rPr>
              <a:t>115℃</a:t>
            </a:r>
            <a:r>
              <a:rPr lang="zh-CN" altLang="en-US" sz="2400" b="1" dirty="0">
                <a:solidFill>
                  <a:srgbClr val="0000FF"/>
                </a:solidFill>
                <a:effectLst>
                  <a:outerShdw blurRad="38100" dist="38100" dir="2700000">
                    <a:srgbClr val="C0C0C0"/>
                  </a:outerShdw>
                </a:effectLst>
                <a:latin typeface="华文中宋" panose="02010600040101010101" pitchFamily="2" charset="-122"/>
                <a:ea typeface="华文中宋" panose="02010600040101010101" pitchFamily="2" charset="-122"/>
              </a:rPr>
              <a:t>，使用温度不超过</a:t>
            </a:r>
            <a:r>
              <a:rPr lang="en-US" altLang="zh-CN" sz="2400" b="1">
                <a:solidFill>
                  <a:srgbClr val="0000FF"/>
                </a:solidFill>
                <a:effectLst>
                  <a:outerShdw blurRad="38100" dist="38100" dir="2700000">
                    <a:srgbClr val="C0C0C0"/>
                  </a:outerShdw>
                </a:effectLst>
                <a:latin typeface="华文中宋" panose="02010600040101010101" pitchFamily="2" charset="-122"/>
                <a:ea typeface="华文中宋" panose="02010600040101010101" pitchFamily="2" charset="-122"/>
              </a:rPr>
              <a:t>70℃</a:t>
            </a:r>
            <a:r>
              <a:rPr lang="zh-CN" altLang="en-US" sz="2400" b="1" dirty="0">
                <a:solidFill>
                  <a:srgbClr val="0000FF"/>
                </a:solidFill>
                <a:effectLst>
                  <a:outerShdw blurRad="38100" dist="38100" dir="2700000">
                    <a:srgbClr val="C0C0C0"/>
                  </a:outerShdw>
                </a:effectLst>
                <a:latin typeface="华文中宋" panose="02010600040101010101" pitchFamily="2" charset="-122"/>
                <a:ea typeface="华文中宋" panose="02010600040101010101" pitchFamily="2" charset="-122"/>
              </a:rPr>
              <a:t>，温度稳定性和机械强度都不如石英。 </a:t>
            </a:r>
            <a:endParaRPr lang="zh-CN" altLang="en-US" sz="2400" b="1" dirty="0">
              <a:solidFill>
                <a:srgbClr val="0000FF"/>
              </a:solidFill>
              <a:effectLst>
                <a:outerShdw blurRad="38100" dist="38100" dir="2700000">
                  <a:srgbClr val="C0C0C0"/>
                </a:outerShdw>
              </a:effectLst>
              <a:latin typeface="华文中宋" panose="02010600040101010101" pitchFamily="2" charset="-122"/>
              <a:ea typeface="华文中宋" panose="02010600040101010101" pitchFamily="2" charset="-122"/>
            </a:endParaRPr>
          </a:p>
        </p:txBody>
      </p:sp>
      <p:sp>
        <p:nvSpPr>
          <p:cNvPr id="162822" name="文本框 162821"/>
          <p:cNvSpPr txBox="1"/>
          <p:nvPr/>
        </p:nvSpPr>
        <p:spPr>
          <a:xfrm>
            <a:off x="371475" y="571500"/>
            <a:ext cx="8448675" cy="2136775"/>
          </a:xfrm>
          <a:prstGeom prst="rect">
            <a:avLst/>
          </a:prstGeom>
          <a:noFill/>
          <a:ln w="9525">
            <a:noFill/>
          </a:ln>
        </p:spPr>
        <p:txBody>
          <a:bodyPr>
            <a:spAutoFit/>
          </a:bodyPr>
          <a:p>
            <a:pPr lvl="0" algn="just" eaLnBrk="1" hangingPunct="1">
              <a:lnSpc>
                <a:spcPct val="140000"/>
              </a:lnSpc>
              <a:spcBef>
                <a:spcPct val="50000"/>
              </a:spcBef>
              <a:buClrTx/>
            </a:pPr>
            <a:r>
              <a:rPr lang="zh-CN" altLang="en-US" sz="2400" b="1" dirty="0">
                <a:solidFill>
                  <a:srgbClr val="0000FF"/>
                </a:solidFill>
                <a:effectLst>
                  <a:outerShdw blurRad="38100" dist="38100" dir="2700000">
                    <a:srgbClr val="C0C0C0"/>
                  </a:outerShdw>
                </a:effectLst>
                <a:latin typeface="华文中宋" panose="02010600040101010101" pitchFamily="2" charset="-122"/>
                <a:ea typeface="华文中宋" panose="02010600040101010101" pitchFamily="2" charset="-122"/>
              </a:rPr>
              <a:t>    压电陶瓷的压电系数比石英晶体的大得多，所以采用压电陶瓷制作的压电式传感器的灵敏度较高。极化处理后的压电陶瓷材料的剩余极化强度和特性与温度有关，它的参数也随时间变化，从而使其压电特性减弱。        </a:t>
            </a:r>
            <a:endParaRPr lang="zh-CN" altLang="en-US" sz="2400" b="1" dirty="0">
              <a:solidFill>
                <a:srgbClr val="0000FF"/>
              </a:solidFill>
              <a:effectLst>
                <a:outerShdw blurRad="38100" dist="38100" dir="2700000">
                  <a:srgbClr val="C0C0C0"/>
                </a:outerShdw>
              </a:effectLst>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a:r>
              <a:rPr lang="en-US" altLang="zh-CN" sz="2800" b="1">
                <a:solidFill>
                  <a:srgbClr val="CC0066"/>
                </a:solidFill>
                <a:effectLst>
                  <a:outerShdw blurRad="38100" dist="38100" dir="2700000">
                    <a:srgbClr val="C0C0C0"/>
                  </a:outerShdw>
                </a:effectLst>
                <a:latin typeface="楷体_GB2312" pitchFamily="49" charset="-122"/>
                <a:ea typeface="楷体_GB2312" pitchFamily="49" charset="-122"/>
              </a:rPr>
              <a:t>5.2 </a:t>
            </a:r>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压电材料</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第</a:t>
            </a: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5</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章 压电式传感器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161796"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161954" name="文本框 161953"/>
          <p:cNvSpPr txBox="1"/>
          <p:nvPr/>
        </p:nvSpPr>
        <p:spPr>
          <a:xfrm>
            <a:off x="107950" y="692150"/>
            <a:ext cx="8893175" cy="749300"/>
          </a:xfrm>
          <a:prstGeom prst="rect">
            <a:avLst/>
          </a:prstGeom>
          <a:noFill/>
          <a:ln w="9525">
            <a:noFill/>
          </a:ln>
        </p:spPr>
        <p:txBody>
          <a:bodyPr>
            <a:spAutoFit/>
          </a:bodyPr>
          <a:p>
            <a:pPr lvl="0" algn="l" eaLnBrk="1" hangingPunct="1">
              <a:lnSpc>
                <a:spcPct val="135000"/>
              </a:lnSpc>
              <a:spcBef>
                <a:spcPct val="0"/>
              </a:spcBef>
              <a:buClrTx/>
            </a:pPr>
            <a:r>
              <a:rPr lang="zh-CN" altLang="en-US" sz="3200" b="1" dirty="0">
                <a:solidFill>
                  <a:srgbClr val="0000CC"/>
                </a:solidFill>
                <a:effectLst>
                  <a:outerShdw blurRad="38100" dist="38100" dir="2700000">
                    <a:srgbClr val="C0C0C0"/>
                  </a:outerShdw>
                </a:effectLst>
                <a:latin typeface="Times New Roman" panose="02020603050405020304" pitchFamily="18" charset="0"/>
                <a:ea typeface="华文中宋" panose="02010600040101010101" pitchFamily="2" charset="-122"/>
              </a:rPr>
              <a:t>压电材料应具备以下几个主要特性：</a:t>
            </a:r>
            <a:endParaRPr lang="zh-CN" altLang="en-US" sz="3200" b="1" dirty="0">
              <a:solidFill>
                <a:srgbClr val="0000CC"/>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161955" name="矩形 161954"/>
          <p:cNvSpPr/>
          <p:nvPr/>
        </p:nvSpPr>
        <p:spPr>
          <a:xfrm>
            <a:off x="395288" y="1773238"/>
            <a:ext cx="8137525" cy="3451225"/>
          </a:xfrm>
          <a:prstGeom prst="rect">
            <a:avLst/>
          </a:prstGeom>
          <a:noFill/>
          <a:ln w="9525">
            <a:noFill/>
          </a:ln>
        </p:spPr>
        <p:txBody>
          <a:bodyPr>
            <a:spAutoFit/>
          </a:bodyPr>
          <a:p>
            <a:pPr lvl="0" algn="just" eaLnBrk="1" hangingPunct="1">
              <a:lnSpc>
                <a:spcPct val="120000"/>
              </a:lnSpc>
              <a:spcBef>
                <a:spcPct val="50000"/>
              </a:spcBef>
              <a:buClrTx/>
            </a:pPr>
            <a:r>
              <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rPr>
              <a:t>①转换性能。要求具有较大的压电常数。</a:t>
            </a:r>
            <a:endPar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endParaRPr>
          </a:p>
          <a:p>
            <a:pPr lvl="0" algn="just" eaLnBrk="1" hangingPunct="1">
              <a:lnSpc>
                <a:spcPct val="120000"/>
              </a:lnSpc>
              <a:spcBef>
                <a:spcPct val="50000"/>
              </a:spcBef>
              <a:buClrTx/>
            </a:pPr>
            <a:r>
              <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rPr>
              <a:t>②机械性能。机械强度高、刚度大。</a:t>
            </a:r>
            <a:endPar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endParaRPr>
          </a:p>
          <a:p>
            <a:pPr lvl="0" algn="just" eaLnBrk="1" hangingPunct="1">
              <a:lnSpc>
                <a:spcPct val="120000"/>
              </a:lnSpc>
              <a:spcBef>
                <a:spcPct val="50000"/>
              </a:spcBef>
              <a:buClrTx/>
            </a:pPr>
            <a:r>
              <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rPr>
              <a:t>③</a:t>
            </a:r>
            <a:r>
              <a:rPr lang="zh-CN" altLang="en-US" sz="2400" b="1" dirty="0">
                <a:solidFill>
                  <a:srgbClr val="FF0000"/>
                </a:solidFill>
                <a:effectLst>
                  <a:outerShdw blurRad="38100" dist="38100" dir="2700000">
                    <a:srgbClr val="C0C0C0"/>
                  </a:outerShdw>
                </a:effectLst>
                <a:latin typeface="Arial" panose="020B0604020202020204" pitchFamily="34" charset="0"/>
                <a:ea typeface="宋体" panose="02010600030101010101" pitchFamily="2" charset="-122"/>
              </a:rPr>
              <a:t>电性能</a:t>
            </a:r>
            <a:r>
              <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rPr>
              <a:t>。高电阻率和大介电常数。</a:t>
            </a:r>
            <a:endPar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endParaRPr>
          </a:p>
          <a:p>
            <a:pPr lvl="0" algn="just" eaLnBrk="1" hangingPunct="1">
              <a:lnSpc>
                <a:spcPct val="120000"/>
              </a:lnSpc>
              <a:spcBef>
                <a:spcPct val="50000"/>
              </a:spcBef>
              <a:buClrTx/>
            </a:pPr>
            <a:r>
              <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rPr>
              <a:t>④环境适应性。温度和湿度稳定性要好，要求具有较高的居里点，获得较宽的工作温度范围。</a:t>
            </a:r>
            <a:endPar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endParaRPr>
          </a:p>
          <a:p>
            <a:pPr lvl="0" algn="just" eaLnBrk="1" hangingPunct="1">
              <a:lnSpc>
                <a:spcPct val="120000"/>
              </a:lnSpc>
              <a:spcBef>
                <a:spcPct val="50000"/>
              </a:spcBef>
              <a:buClrTx/>
            </a:pPr>
            <a:r>
              <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rPr>
              <a:t>⑤</a:t>
            </a:r>
            <a:r>
              <a:rPr lang="zh-CN" altLang="en-US" sz="2400" b="1" dirty="0">
                <a:solidFill>
                  <a:srgbClr val="FF0000"/>
                </a:solidFill>
                <a:effectLst>
                  <a:outerShdw blurRad="38100" dist="38100" dir="2700000">
                    <a:srgbClr val="C0C0C0"/>
                  </a:outerShdw>
                </a:effectLst>
                <a:latin typeface="Arial" panose="020B0604020202020204" pitchFamily="34" charset="0"/>
                <a:ea typeface="宋体" panose="02010600030101010101" pitchFamily="2" charset="-122"/>
              </a:rPr>
              <a:t>时间稳定性</a:t>
            </a:r>
            <a:r>
              <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rPr>
              <a:t>。要求压电性能不随时间变化。 </a:t>
            </a:r>
            <a:endParaRPr lang="zh-CN" altLang="en-US" sz="2400" b="1" dirty="0">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文本框 164865"/>
          <p:cNvSpPr txBox="1"/>
          <p:nvPr/>
        </p:nvSpPr>
        <p:spPr>
          <a:xfrm>
            <a:off x="152400" y="115888"/>
            <a:ext cx="8839200" cy="3141662"/>
          </a:xfrm>
          <a:prstGeom prst="rect">
            <a:avLst/>
          </a:prstGeom>
          <a:noFill/>
          <a:ln w="9525">
            <a:noFill/>
          </a:ln>
        </p:spPr>
        <p:txBody>
          <a:bodyPr>
            <a:spAutoFit/>
          </a:bodyPr>
          <a:p>
            <a:pPr lvl="0" algn="just" eaLnBrk="1" hangingPunct="1">
              <a:lnSpc>
                <a:spcPct val="100000"/>
              </a:lnSpc>
              <a:spcBef>
                <a:spcPct val="50000"/>
              </a:spcBef>
              <a:buClrTx/>
            </a:pPr>
            <a:r>
              <a:rPr lang="zh-CN" altLang="en-US" sz="3200" b="1" dirty="0">
                <a:solidFill>
                  <a:srgbClr val="FF0066"/>
                </a:solidFill>
                <a:effectLst>
                  <a:outerShdw blurRad="38100" dist="38100" dir="2700000">
                    <a:srgbClr val="C0C0C0"/>
                  </a:outerShdw>
                </a:effectLst>
                <a:latin typeface="华文楷体" panose="02010600040101010101" pitchFamily="2" charset="-122"/>
                <a:ea typeface="华文楷体" panose="02010600040101010101" pitchFamily="2" charset="-122"/>
              </a:rPr>
              <a:t>（一）  石英晶体</a:t>
            </a:r>
            <a:endParaRPr lang="zh-CN" altLang="en-US" sz="3200" b="1" dirty="0">
              <a:solidFill>
                <a:srgbClr val="FF0066"/>
              </a:solidFill>
              <a:effectLst>
                <a:outerShdw blurRad="38100" dist="38100" dir="2700000">
                  <a:srgbClr val="C0C0C0"/>
                </a:outerShdw>
              </a:effectLst>
              <a:latin typeface="华文楷体" panose="02010600040101010101" pitchFamily="2" charset="-122"/>
              <a:ea typeface="华文楷体" panose="02010600040101010101" pitchFamily="2" charset="-122"/>
            </a:endParaRPr>
          </a:p>
          <a:p>
            <a:pPr lvl="0" algn="just" eaLnBrk="1" hangingPunct="1">
              <a:lnSpc>
                <a:spcPct val="100000"/>
              </a:lnSpc>
              <a:spcBef>
                <a:spcPct val="0"/>
              </a:spcBef>
              <a:buClrTx/>
            </a:pPr>
            <a:r>
              <a:rPr lang="zh-CN" altLang="en-US" sz="2800" b="0" dirty="0">
                <a:effectLst>
                  <a:outerShdw blurRad="38100" dist="38100" dir="2700000">
                    <a:srgbClr val="C0C0C0"/>
                  </a:outerShdw>
                </a:effectLst>
                <a:latin typeface="Times New Roman" panose="02020603050405020304" pitchFamily="18" charset="0"/>
                <a:ea typeface="宋体" panose="02010600030101010101" pitchFamily="2" charset="-122"/>
              </a:rPr>
              <a:t>    </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石英（</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SiO</a:t>
            </a:r>
            <a:r>
              <a:rPr lang="en-US" altLang="zh-CN" sz="2800" b="1" baseline="-25000">
                <a:effectLst>
                  <a:outerShdw blurRad="38100" dist="38100" dir="2700000">
                    <a:srgbClr val="C0C0C0"/>
                  </a:outerShdw>
                </a:effectLst>
                <a:latin typeface="Times New Roman" panose="02020603050405020304" pitchFamily="18" charset="0"/>
                <a:ea typeface="宋体" panose="02010600030101010101" pitchFamily="2" charset="-122"/>
              </a:rPr>
              <a:t>2</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）是一种具有良好压电特性的压电晶体。其</a:t>
            </a:r>
            <a:r>
              <a:rPr lang="zh-CN" altLang="en-US" sz="2800" b="1" dirty="0">
                <a:solidFill>
                  <a:srgbClr val="0000CC"/>
                </a:solidFill>
                <a:effectLst>
                  <a:outerShdw blurRad="38100" dist="38100" dir="2700000">
                    <a:srgbClr val="C0C0C0"/>
                  </a:outerShdw>
                </a:effectLst>
                <a:latin typeface="Times New Roman" panose="02020603050405020304" pitchFamily="18" charset="0"/>
                <a:ea typeface="宋体" panose="02010600030101010101" pitchFamily="2" charset="-122"/>
              </a:rPr>
              <a:t>介电常数</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和</a:t>
            </a:r>
            <a:r>
              <a:rPr lang="zh-CN" altLang="en-US" sz="2800" b="1" dirty="0">
                <a:solidFill>
                  <a:srgbClr val="0000CC"/>
                </a:solidFill>
                <a:effectLst>
                  <a:outerShdw blurRad="38100" dist="38100" dir="2700000">
                    <a:srgbClr val="C0C0C0"/>
                  </a:outerShdw>
                </a:effectLst>
                <a:latin typeface="Times New Roman" panose="02020603050405020304" pitchFamily="18" charset="0"/>
                <a:ea typeface="宋体" panose="02010600030101010101" pitchFamily="2" charset="-122"/>
              </a:rPr>
              <a:t>压电系数</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的温度稳定性相当好，在常温范围内这两个参数几乎不随温度变化，如下两图。</a:t>
            </a:r>
            <a:endPar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1" hangingPunct="1">
              <a:lnSpc>
                <a:spcPct val="100000"/>
              </a:lnSpc>
              <a:spcBef>
                <a:spcPct val="0"/>
              </a:spcBef>
              <a:buClrTx/>
            </a:pPr>
            <a:r>
              <a:rPr lang="zh-CN" altLang="en-US" sz="2800" b="1" dirty="0">
                <a:effectLst>
                  <a:outerShdw blurRad="38100" dist="38100" dir="2700000">
                    <a:srgbClr val="C0C0C0"/>
                  </a:outerShdw>
                </a:effectLst>
                <a:latin typeface="宋体" panose="02010600030101010101" pitchFamily="2" charset="-122"/>
                <a:ea typeface="宋体" panose="02010600030101010101" pitchFamily="2" charset="-122"/>
              </a:rPr>
              <a:t>  由图可见，在</a:t>
            </a:r>
            <a:r>
              <a:rPr lang="en-US" altLang="zh-CN" sz="2800" b="1">
                <a:solidFill>
                  <a:srgbClr val="0000CC"/>
                </a:solidFill>
                <a:effectLst>
                  <a:outerShdw blurRad="38100" dist="38100" dir="2700000">
                    <a:srgbClr val="C0C0C0"/>
                  </a:outerShdw>
                </a:effectLst>
                <a:latin typeface="Times New Roman" panose="02020603050405020304" pitchFamily="18" charset="0"/>
                <a:ea typeface="宋体" panose="02010600030101010101" pitchFamily="2" charset="-122"/>
              </a:rPr>
              <a:t>20</a:t>
            </a:r>
            <a:r>
              <a:rPr lang="en-US" altLang="zh-CN" sz="2800" b="1">
                <a:solidFill>
                  <a:srgbClr val="0000CC"/>
                </a:solidFill>
                <a:effectLst>
                  <a:outerShdw blurRad="38100" dist="38100" dir="2700000">
                    <a:srgbClr val="C0C0C0"/>
                  </a:outerShdw>
                </a:effectLst>
                <a:latin typeface="宋体" panose="02010600030101010101" pitchFamily="2" charset="-122"/>
                <a:ea typeface="宋体" panose="02010600030101010101" pitchFamily="2" charset="-122"/>
              </a:rPr>
              <a:t>℃</a:t>
            </a:r>
            <a:r>
              <a:rPr lang="zh-CN" altLang="en-US" sz="2800" b="1">
                <a:solidFill>
                  <a:srgbClr val="0000CC"/>
                </a:solidFill>
                <a:effectLst>
                  <a:outerShdw blurRad="38100" dist="38100" dir="2700000">
                    <a:srgbClr val="C0C0C0"/>
                  </a:outerShdw>
                </a:effectLst>
                <a:latin typeface="宋体" panose="02010600030101010101" pitchFamily="2" charset="-122"/>
                <a:ea typeface="宋体" panose="02010600030101010101" pitchFamily="2" charset="-122"/>
              </a:rPr>
              <a:t>～</a:t>
            </a:r>
            <a:r>
              <a:rPr lang="en-US" altLang="zh-CN" sz="2800" b="1">
                <a:solidFill>
                  <a:srgbClr val="0000CC"/>
                </a:solidFill>
                <a:effectLst>
                  <a:outerShdw blurRad="38100" dist="38100" dir="2700000">
                    <a:srgbClr val="C0C0C0"/>
                  </a:outerShdw>
                </a:effectLst>
                <a:latin typeface="Times New Roman" panose="02020603050405020304" pitchFamily="18" charset="0"/>
                <a:ea typeface="宋体" panose="02010600030101010101" pitchFamily="2" charset="-122"/>
              </a:rPr>
              <a:t>200</a:t>
            </a:r>
            <a:r>
              <a:rPr lang="en-US" altLang="zh-CN" sz="2800" b="1">
                <a:solidFill>
                  <a:srgbClr val="0000CC"/>
                </a:solidFill>
                <a:effectLst>
                  <a:outerShdw blurRad="38100" dist="38100" dir="2700000">
                    <a:srgbClr val="C0C0C0"/>
                  </a:outerShdw>
                </a:effectLst>
                <a:latin typeface="宋体" panose="02010600030101010101" pitchFamily="2" charset="-122"/>
                <a:ea typeface="宋体" panose="02010600030101010101" pitchFamily="2" charset="-122"/>
              </a:rPr>
              <a:t>℃</a:t>
            </a:r>
            <a:r>
              <a:rPr lang="zh-CN" altLang="en-US" sz="2800" b="1" dirty="0">
                <a:effectLst>
                  <a:outerShdw blurRad="38100" dist="38100" dir="2700000">
                    <a:srgbClr val="C0C0C0"/>
                  </a:outerShdw>
                </a:effectLst>
                <a:latin typeface="宋体" panose="02010600030101010101" pitchFamily="2" charset="-122"/>
                <a:ea typeface="宋体" panose="02010600030101010101" pitchFamily="2" charset="-122"/>
              </a:rPr>
              <a:t>范围内，温度每升高</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1</a:t>
            </a:r>
            <a:r>
              <a:rPr lang="en-US" altLang="zh-CN" sz="2800" b="1">
                <a:effectLst>
                  <a:outerShdw blurRad="38100" dist="38100" dir="2700000">
                    <a:srgbClr val="C0C0C0"/>
                  </a:outerShdw>
                </a:effectLst>
                <a:latin typeface="宋体" panose="02010600030101010101" pitchFamily="2" charset="-122"/>
                <a:ea typeface="宋体" panose="02010600030101010101" pitchFamily="2" charset="-122"/>
              </a:rPr>
              <a:t>℃</a:t>
            </a:r>
            <a:r>
              <a:rPr lang="zh-CN" altLang="en-US" sz="2800" b="1" dirty="0">
                <a:effectLst>
                  <a:outerShdw blurRad="38100" dist="38100" dir="2700000">
                    <a:srgbClr val="C0C0C0"/>
                  </a:outerShdw>
                </a:effectLst>
                <a:latin typeface="宋体" panose="02010600030101010101" pitchFamily="2" charset="-122"/>
                <a:ea typeface="宋体" panose="02010600030101010101" pitchFamily="2" charset="-122"/>
              </a:rPr>
              <a:t>，压电系数仅减少</a:t>
            </a:r>
            <a:r>
              <a:rPr lang="en-US" altLang="zh-CN" sz="2800" b="1">
                <a:solidFill>
                  <a:srgbClr val="0000CC"/>
                </a:solidFill>
                <a:effectLst>
                  <a:outerShdw blurRad="38100" dist="38100" dir="2700000">
                    <a:srgbClr val="C0C0C0"/>
                  </a:outerShdw>
                </a:effectLst>
                <a:latin typeface="Times New Roman" panose="02020603050405020304" pitchFamily="18" charset="0"/>
                <a:ea typeface="宋体" panose="02010600030101010101" pitchFamily="2" charset="-122"/>
              </a:rPr>
              <a:t>0.016</a:t>
            </a:r>
            <a:r>
              <a:rPr lang="zh-CN" altLang="en-US" sz="2800" b="1" dirty="0">
                <a:solidFill>
                  <a:srgbClr val="0000CC"/>
                </a:solidFill>
                <a:effectLst>
                  <a:outerShdw blurRad="38100" dist="38100" dir="2700000">
                    <a:srgbClr val="C0C0C0"/>
                  </a:outerShdw>
                </a:effectLst>
                <a:latin typeface="宋体" panose="02010600030101010101" pitchFamily="2" charset="-122"/>
                <a:ea typeface="宋体" panose="02010600030101010101" pitchFamily="2" charset="-122"/>
              </a:rPr>
              <a:t>％</a:t>
            </a:r>
            <a:r>
              <a:rPr lang="zh-CN" altLang="en-US" sz="2800" b="1" dirty="0">
                <a:effectLst>
                  <a:outerShdw blurRad="38100" dist="38100" dir="2700000">
                    <a:srgbClr val="C0C0C0"/>
                  </a:outerShdw>
                </a:effectLst>
                <a:latin typeface="宋体" panose="02010600030101010101" pitchFamily="2" charset="-122"/>
                <a:ea typeface="宋体" panose="02010600030101010101" pitchFamily="2" charset="-122"/>
              </a:rPr>
              <a:t>。但是当到</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573</a:t>
            </a:r>
            <a:r>
              <a:rPr lang="en-US" altLang="zh-CN" sz="2800" b="1">
                <a:effectLst>
                  <a:outerShdw blurRad="38100" dist="38100" dir="2700000">
                    <a:srgbClr val="C0C0C0"/>
                  </a:outerShdw>
                </a:effectLst>
                <a:latin typeface="宋体" panose="02010600030101010101" pitchFamily="2" charset="-122"/>
                <a:ea typeface="宋体" panose="02010600030101010101" pitchFamily="2" charset="-122"/>
              </a:rPr>
              <a:t>℃</a:t>
            </a:r>
            <a:r>
              <a:rPr lang="zh-CN" altLang="en-US" sz="2800" b="1" dirty="0">
                <a:effectLst>
                  <a:outerShdw blurRad="38100" dist="38100" dir="2700000">
                    <a:srgbClr val="C0C0C0"/>
                  </a:outerShdw>
                </a:effectLst>
                <a:latin typeface="宋体" panose="02010600030101010101" pitchFamily="2" charset="-122"/>
                <a:ea typeface="宋体" panose="02010600030101010101" pitchFamily="2" charset="-122"/>
              </a:rPr>
              <a:t>时，它完全失去了压电特性，这就是它的</a:t>
            </a:r>
            <a:r>
              <a:rPr lang="zh-CN" altLang="en-US" sz="2800" b="1" dirty="0">
                <a:solidFill>
                  <a:schemeClr val="hlink"/>
                </a:solidFill>
                <a:effectLst>
                  <a:outerShdw blurRad="38100" dist="38100" dir="2700000">
                    <a:srgbClr val="C0C0C0"/>
                  </a:outerShdw>
                </a:effectLst>
                <a:latin typeface="宋体" panose="02010600030101010101" pitchFamily="2" charset="-122"/>
                <a:ea typeface="宋体" panose="02010600030101010101" pitchFamily="2" charset="-122"/>
              </a:rPr>
              <a:t>居里点</a:t>
            </a:r>
            <a:r>
              <a:rPr lang="zh-CN" altLang="en-US" sz="2800" b="1" dirty="0">
                <a:effectLst>
                  <a:outerShdw blurRad="38100" dist="38100" dir="2700000">
                    <a:srgbClr val="C0C0C0"/>
                  </a:outerShdw>
                </a:effectLst>
                <a:latin typeface="宋体" panose="02010600030101010101" pitchFamily="2" charset="-122"/>
                <a:ea typeface="宋体" panose="02010600030101010101" pitchFamily="2" charset="-122"/>
              </a:rPr>
              <a:t>。</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 </a:t>
            </a:r>
            <a:endPar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164867" name="矩形 164866"/>
          <p:cNvSpPr/>
          <p:nvPr/>
        </p:nvSpPr>
        <p:spPr>
          <a:xfrm>
            <a:off x="1008063" y="3506788"/>
            <a:ext cx="3771900" cy="2259012"/>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sp>
        <p:nvSpPr>
          <p:cNvPr id="164868" name="直接连接符 164867"/>
          <p:cNvSpPr/>
          <p:nvPr/>
        </p:nvSpPr>
        <p:spPr>
          <a:xfrm>
            <a:off x="1008063" y="3983038"/>
            <a:ext cx="50800" cy="0"/>
          </a:xfrm>
          <a:prstGeom prst="line">
            <a:avLst/>
          </a:prstGeom>
          <a:ln w="9525" cap="flat" cmpd="sng">
            <a:solidFill>
              <a:schemeClr val="tx1"/>
            </a:solidFill>
            <a:prstDash val="solid"/>
            <a:headEnd type="none" w="med" len="med"/>
            <a:tailEnd type="none" w="med" len="med"/>
          </a:ln>
        </p:spPr>
      </p:sp>
      <p:sp>
        <p:nvSpPr>
          <p:cNvPr id="164869" name="直接连接符 164868"/>
          <p:cNvSpPr/>
          <p:nvPr/>
        </p:nvSpPr>
        <p:spPr>
          <a:xfrm>
            <a:off x="1008063" y="4452938"/>
            <a:ext cx="50800" cy="0"/>
          </a:xfrm>
          <a:prstGeom prst="line">
            <a:avLst/>
          </a:prstGeom>
          <a:ln w="9525" cap="flat" cmpd="sng">
            <a:solidFill>
              <a:schemeClr val="tx1"/>
            </a:solidFill>
            <a:prstDash val="solid"/>
            <a:headEnd type="none" w="med" len="med"/>
            <a:tailEnd type="none" w="med" len="med"/>
          </a:ln>
        </p:spPr>
      </p:sp>
      <p:sp>
        <p:nvSpPr>
          <p:cNvPr id="164870" name="直接连接符 164869"/>
          <p:cNvSpPr/>
          <p:nvPr/>
        </p:nvSpPr>
        <p:spPr>
          <a:xfrm>
            <a:off x="1008063" y="4878388"/>
            <a:ext cx="50800" cy="0"/>
          </a:xfrm>
          <a:prstGeom prst="line">
            <a:avLst/>
          </a:prstGeom>
          <a:ln w="9525" cap="flat" cmpd="sng">
            <a:solidFill>
              <a:schemeClr val="tx1"/>
            </a:solidFill>
            <a:prstDash val="solid"/>
            <a:headEnd type="none" w="med" len="med"/>
            <a:tailEnd type="none" w="med" len="med"/>
          </a:ln>
        </p:spPr>
      </p:sp>
      <p:sp>
        <p:nvSpPr>
          <p:cNvPr id="164871" name="直接连接符 164870"/>
          <p:cNvSpPr/>
          <p:nvPr/>
        </p:nvSpPr>
        <p:spPr>
          <a:xfrm>
            <a:off x="1008063" y="5305425"/>
            <a:ext cx="50800" cy="0"/>
          </a:xfrm>
          <a:prstGeom prst="line">
            <a:avLst/>
          </a:prstGeom>
          <a:ln w="9525" cap="flat" cmpd="sng">
            <a:solidFill>
              <a:schemeClr val="tx1"/>
            </a:solidFill>
            <a:prstDash val="solid"/>
            <a:headEnd type="none" w="med" len="med"/>
            <a:tailEnd type="none" w="med" len="med"/>
          </a:ln>
        </p:spPr>
      </p:sp>
      <p:sp>
        <p:nvSpPr>
          <p:cNvPr id="164872" name="直接连接符 164871"/>
          <p:cNvSpPr/>
          <p:nvPr/>
        </p:nvSpPr>
        <p:spPr>
          <a:xfrm>
            <a:off x="1395413" y="5680075"/>
            <a:ext cx="0" cy="85725"/>
          </a:xfrm>
          <a:prstGeom prst="line">
            <a:avLst/>
          </a:prstGeom>
          <a:ln w="9525" cap="flat" cmpd="sng">
            <a:solidFill>
              <a:schemeClr val="tx1"/>
            </a:solidFill>
            <a:prstDash val="solid"/>
            <a:headEnd type="none" w="med" len="med"/>
            <a:tailEnd type="none" w="med" len="med"/>
          </a:ln>
        </p:spPr>
      </p:sp>
      <p:sp>
        <p:nvSpPr>
          <p:cNvPr id="164873" name="直接连接符 164872"/>
          <p:cNvSpPr/>
          <p:nvPr/>
        </p:nvSpPr>
        <p:spPr>
          <a:xfrm>
            <a:off x="1765300" y="5680075"/>
            <a:ext cx="0" cy="85725"/>
          </a:xfrm>
          <a:prstGeom prst="line">
            <a:avLst/>
          </a:prstGeom>
          <a:ln w="9525" cap="flat" cmpd="sng">
            <a:solidFill>
              <a:schemeClr val="tx1"/>
            </a:solidFill>
            <a:prstDash val="solid"/>
            <a:headEnd type="none" w="med" len="med"/>
            <a:tailEnd type="none" w="med" len="med"/>
          </a:ln>
        </p:spPr>
      </p:sp>
      <p:sp>
        <p:nvSpPr>
          <p:cNvPr id="164874" name="直接连接符 164873"/>
          <p:cNvSpPr/>
          <p:nvPr/>
        </p:nvSpPr>
        <p:spPr>
          <a:xfrm>
            <a:off x="2151063" y="5680075"/>
            <a:ext cx="0" cy="85725"/>
          </a:xfrm>
          <a:prstGeom prst="line">
            <a:avLst/>
          </a:prstGeom>
          <a:ln w="9525" cap="flat" cmpd="sng">
            <a:solidFill>
              <a:schemeClr val="tx1"/>
            </a:solidFill>
            <a:prstDash val="solid"/>
            <a:headEnd type="none" w="med" len="med"/>
            <a:tailEnd type="none" w="med" len="med"/>
          </a:ln>
        </p:spPr>
      </p:sp>
      <p:sp>
        <p:nvSpPr>
          <p:cNvPr id="164875" name="直接连接符 164874"/>
          <p:cNvSpPr/>
          <p:nvPr/>
        </p:nvSpPr>
        <p:spPr>
          <a:xfrm>
            <a:off x="2511425" y="5680075"/>
            <a:ext cx="0" cy="85725"/>
          </a:xfrm>
          <a:prstGeom prst="line">
            <a:avLst/>
          </a:prstGeom>
          <a:ln w="9525" cap="flat" cmpd="sng">
            <a:solidFill>
              <a:schemeClr val="tx1"/>
            </a:solidFill>
            <a:prstDash val="solid"/>
            <a:headEnd type="none" w="med" len="med"/>
            <a:tailEnd type="none" w="med" len="med"/>
          </a:ln>
        </p:spPr>
      </p:sp>
      <p:sp>
        <p:nvSpPr>
          <p:cNvPr id="164876" name="直接连接符 164875"/>
          <p:cNvSpPr/>
          <p:nvPr/>
        </p:nvSpPr>
        <p:spPr>
          <a:xfrm>
            <a:off x="2908300" y="5680075"/>
            <a:ext cx="0" cy="85725"/>
          </a:xfrm>
          <a:prstGeom prst="line">
            <a:avLst/>
          </a:prstGeom>
          <a:ln w="9525" cap="flat" cmpd="sng">
            <a:solidFill>
              <a:schemeClr val="tx1"/>
            </a:solidFill>
            <a:prstDash val="solid"/>
            <a:headEnd type="none" w="med" len="med"/>
            <a:tailEnd type="none" w="med" len="med"/>
          </a:ln>
        </p:spPr>
      </p:sp>
      <p:sp>
        <p:nvSpPr>
          <p:cNvPr id="164877" name="直接连接符 164876"/>
          <p:cNvSpPr/>
          <p:nvPr/>
        </p:nvSpPr>
        <p:spPr>
          <a:xfrm flipV="1">
            <a:off x="3659188" y="5680075"/>
            <a:ext cx="0" cy="85725"/>
          </a:xfrm>
          <a:prstGeom prst="line">
            <a:avLst/>
          </a:prstGeom>
          <a:ln w="9525" cap="flat" cmpd="sng">
            <a:solidFill>
              <a:schemeClr val="tx1"/>
            </a:solidFill>
            <a:prstDash val="solid"/>
            <a:headEnd type="none" w="med" len="med"/>
            <a:tailEnd type="none" w="med" len="med"/>
          </a:ln>
        </p:spPr>
      </p:sp>
      <p:sp>
        <p:nvSpPr>
          <p:cNvPr id="164878" name="直接连接符 164877"/>
          <p:cNvSpPr/>
          <p:nvPr/>
        </p:nvSpPr>
        <p:spPr>
          <a:xfrm flipV="1">
            <a:off x="4043363" y="5680075"/>
            <a:ext cx="0" cy="85725"/>
          </a:xfrm>
          <a:prstGeom prst="line">
            <a:avLst/>
          </a:prstGeom>
          <a:ln w="9525" cap="flat" cmpd="sng">
            <a:solidFill>
              <a:schemeClr val="tx1"/>
            </a:solidFill>
            <a:prstDash val="solid"/>
            <a:headEnd type="none" w="med" len="med"/>
            <a:tailEnd type="none" w="med" len="med"/>
          </a:ln>
        </p:spPr>
      </p:sp>
      <p:sp>
        <p:nvSpPr>
          <p:cNvPr id="164879" name="直接连接符 164878"/>
          <p:cNvSpPr/>
          <p:nvPr/>
        </p:nvSpPr>
        <p:spPr>
          <a:xfrm>
            <a:off x="3292475" y="5680075"/>
            <a:ext cx="0" cy="85725"/>
          </a:xfrm>
          <a:prstGeom prst="line">
            <a:avLst/>
          </a:prstGeom>
          <a:ln w="9525" cap="flat" cmpd="sng">
            <a:solidFill>
              <a:schemeClr val="tx1"/>
            </a:solidFill>
            <a:prstDash val="solid"/>
            <a:headEnd type="none" w="med" len="med"/>
            <a:tailEnd type="none" w="med" len="med"/>
          </a:ln>
        </p:spPr>
      </p:sp>
      <p:sp>
        <p:nvSpPr>
          <p:cNvPr id="164880" name="直接连接符 164879"/>
          <p:cNvSpPr/>
          <p:nvPr/>
        </p:nvSpPr>
        <p:spPr>
          <a:xfrm flipV="1">
            <a:off x="4402138" y="5680075"/>
            <a:ext cx="0" cy="85725"/>
          </a:xfrm>
          <a:prstGeom prst="line">
            <a:avLst/>
          </a:prstGeom>
          <a:ln w="9525" cap="flat" cmpd="sng">
            <a:solidFill>
              <a:schemeClr val="tx1"/>
            </a:solidFill>
            <a:prstDash val="solid"/>
            <a:headEnd type="none" w="med" len="med"/>
            <a:tailEnd type="none" w="med" len="med"/>
          </a:ln>
        </p:spPr>
      </p:sp>
      <p:sp>
        <p:nvSpPr>
          <p:cNvPr id="164881" name="直接连接符 164880"/>
          <p:cNvSpPr/>
          <p:nvPr/>
        </p:nvSpPr>
        <p:spPr>
          <a:xfrm>
            <a:off x="1376363" y="3506788"/>
            <a:ext cx="3406775" cy="1431925"/>
          </a:xfrm>
          <a:prstGeom prst="line">
            <a:avLst/>
          </a:prstGeom>
          <a:ln w="25400" cap="flat" cmpd="sng">
            <a:solidFill>
              <a:srgbClr val="FF0000"/>
            </a:solidFill>
            <a:prstDash val="solid"/>
            <a:headEnd type="none" w="med" len="med"/>
            <a:tailEnd type="none" w="med" len="med"/>
          </a:ln>
        </p:spPr>
      </p:sp>
      <p:sp>
        <p:nvSpPr>
          <p:cNvPr id="164882" name="矩形 164881"/>
          <p:cNvSpPr/>
          <p:nvPr/>
        </p:nvSpPr>
        <p:spPr>
          <a:xfrm>
            <a:off x="601663" y="3424238"/>
            <a:ext cx="368300" cy="342900"/>
          </a:xfrm>
          <a:prstGeom prst="rect">
            <a:avLst/>
          </a:prstGeom>
          <a:noFill/>
          <a:ln w="9525">
            <a:noFill/>
          </a:ln>
        </p:spPr>
        <p:txBody>
          <a:bodyPr lIns="0" tIns="0" rIns="0" bIns="0"/>
          <a:p>
            <a:pPr lvl="0" algn="just"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1.00</a:t>
            </a:r>
            <a:endParaRPr lang="en-US" altLang="zh-CN" sz="1600" b="0">
              <a:latin typeface="Times New Roman" panose="02020603050405020304" pitchFamily="18" charset="0"/>
              <a:ea typeface="宋体" panose="02010600030101010101" pitchFamily="2" charset="-122"/>
            </a:endParaRPr>
          </a:p>
        </p:txBody>
      </p:sp>
      <p:sp>
        <p:nvSpPr>
          <p:cNvPr id="164883" name="矩形 164882"/>
          <p:cNvSpPr/>
          <p:nvPr/>
        </p:nvSpPr>
        <p:spPr>
          <a:xfrm>
            <a:off x="601663" y="3862388"/>
            <a:ext cx="368300" cy="342900"/>
          </a:xfrm>
          <a:prstGeom prst="rect">
            <a:avLst/>
          </a:prstGeom>
          <a:noFill/>
          <a:ln w="9525">
            <a:noFill/>
          </a:ln>
        </p:spPr>
        <p:txBody>
          <a:bodyPr lIns="0" tIns="0" rIns="0" bIns="0"/>
          <a:p>
            <a:pPr lvl="0" algn="just"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0.99</a:t>
            </a:r>
            <a:endParaRPr lang="en-US" altLang="zh-CN" sz="1600" b="0">
              <a:latin typeface="Times New Roman" panose="02020603050405020304" pitchFamily="18" charset="0"/>
              <a:ea typeface="宋体" panose="02010600030101010101" pitchFamily="2" charset="-122"/>
            </a:endParaRPr>
          </a:p>
        </p:txBody>
      </p:sp>
      <p:sp>
        <p:nvSpPr>
          <p:cNvPr id="164884" name="矩形 164883"/>
          <p:cNvSpPr/>
          <p:nvPr/>
        </p:nvSpPr>
        <p:spPr>
          <a:xfrm>
            <a:off x="600075" y="4325938"/>
            <a:ext cx="369888" cy="342900"/>
          </a:xfrm>
          <a:prstGeom prst="rect">
            <a:avLst/>
          </a:prstGeom>
          <a:noFill/>
          <a:ln w="9525">
            <a:noFill/>
          </a:ln>
        </p:spPr>
        <p:txBody>
          <a:bodyPr lIns="0" tIns="0" rIns="0" bIns="0"/>
          <a:p>
            <a:pPr lvl="0" algn="just"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0.98</a:t>
            </a:r>
            <a:endParaRPr lang="en-US" altLang="zh-CN" sz="1600" b="0">
              <a:latin typeface="Times New Roman" panose="02020603050405020304" pitchFamily="18" charset="0"/>
              <a:ea typeface="宋体" panose="02010600030101010101" pitchFamily="2" charset="-122"/>
            </a:endParaRPr>
          </a:p>
        </p:txBody>
      </p:sp>
      <p:sp>
        <p:nvSpPr>
          <p:cNvPr id="164885" name="矩形 164884"/>
          <p:cNvSpPr/>
          <p:nvPr/>
        </p:nvSpPr>
        <p:spPr>
          <a:xfrm>
            <a:off x="600075" y="4760913"/>
            <a:ext cx="369888" cy="342900"/>
          </a:xfrm>
          <a:prstGeom prst="rect">
            <a:avLst/>
          </a:prstGeom>
          <a:noFill/>
          <a:ln w="9525">
            <a:noFill/>
          </a:ln>
        </p:spPr>
        <p:txBody>
          <a:bodyPr lIns="0" tIns="0" rIns="0" bIns="0"/>
          <a:p>
            <a:pPr lvl="0" algn="just"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0.97</a:t>
            </a:r>
            <a:endParaRPr lang="en-US" altLang="zh-CN" sz="1600" b="0">
              <a:latin typeface="Times New Roman" panose="02020603050405020304" pitchFamily="18" charset="0"/>
              <a:ea typeface="宋体" panose="02010600030101010101" pitchFamily="2" charset="-122"/>
            </a:endParaRPr>
          </a:p>
        </p:txBody>
      </p:sp>
      <p:sp>
        <p:nvSpPr>
          <p:cNvPr id="164886" name="矩形 164885"/>
          <p:cNvSpPr/>
          <p:nvPr/>
        </p:nvSpPr>
        <p:spPr>
          <a:xfrm>
            <a:off x="600075" y="5164138"/>
            <a:ext cx="369888" cy="342900"/>
          </a:xfrm>
          <a:prstGeom prst="rect">
            <a:avLst/>
          </a:prstGeom>
          <a:noFill/>
          <a:ln w="9525">
            <a:noFill/>
          </a:ln>
        </p:spPr>
        <p:txBody>
          <a:bodyPr lIns="0" tIns="0" rIns="0" bIns="0"/>
          <a:p>
            <a:pPr lvl="0" algn="just"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0.96</a:t>
            </a:r>
            <a:endParaRPr lang="en-US" altLang="zh-CN" sz="1600" b="0">
              <a:latin typeface="Times New Roman" panose="02020603050405020304" pitchFamily="18" charset="0"/>
              <a:ea typeface="宋体" panose="02010600030101010101" pitchFamily="2" charset="-122"/>
            </a:endParaRPr>
          </a:p>
        </p:txBody>
      </p:sp>
      <p:sp>
        <p:nvSpPr>
          <p:cNvPr id="164887" name="矩形 164886"/>
          <p:cNvSpPr/>
          <p:nvPr/>
        </p:nvSpPr>
        <p:spPr>
          <a:xfrm>
            <a:off x="600075" y="5600700"/>
            <a:ext cx="369888" cy="342900"/>
          </a:xfrm>
          <a:prstGeom prst="rect">
            <a:avLst/>
          </a:prstGeom>
          <a:noFill/>
          <a:ln w="9525">
            <a:noFill/>
          </a:ln>
        </p:spPr>
        <p:txBody>
          <a:bodyPr lIns="0" tIns="0" rIns="0" bIns="0"/>
          <a:p>
            <a:pPr lvl="0" algn="just"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0.95</a:t>
            </a:r>
            <a:endParaRPr lang="en-US" altLang="zh-CN" sz="1600" b="0">
              <a:latin typeface="Times New Roman" panose="02020603050405020304" pitchFamily="18" charset="0"/>
              <a:ea typeface="宋体" panose="02010600030101010101" pitchFamily="2" charset="-122"/>
            </a:endParaRPr>
          </a:p>
        </p:txBody>
      </p:sp>
      <p:sp>
        <p:nvSpPr>
          <p:cNvPr id="164888" name="矩形 164887"/>
          <p:cNvSpPr/>
          <p:nvPr/>
        </p:nvSpPr>
        <p:spPr>
          <a:xfrm>
            <a:off x="1201738" y="5791200"/>
            <a:ext cx="368300" cy="342900"/>
          </a:xfrm>
          <a:prstGeom prst="rect">
            <a:avLst/>
          </a:prstGeom>
          <a:noFill/>
          <a:ln w="9525">
            <a:noFill/>
          </a:ln>
        </p:spPr>
        <p:txBody>
          <a:bodyPr lIns="0" tIns="0" rIns="0" bIns="0"/>
          <a:p>
            <a:pPr lvl="0" algn="ctr"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20</a:t>
            </a:r>
            <a:endParaRPr lang="en-US" altLang="zh-CN" sz="1600" b="0">
              <a:latin typeface="Times New Roman" panose="02020603050405020304" pitchFamily="18" charset="0"/>
              <a:ea typeface="宋体" panose="02010600030101010101" pitchFamily="2" charset="-122"/>
            </a:endParaRPr>
          </a:p>
        </p:txBody>
      </p:sp>
      <p:sp>
        <p:nvSpPr>
          <p:cNvPr id="164889" name="矩形 164888"/>
          <p:cNvSpPr/>
          <p:nvPr/>
        </p:nvSpPr>
        <p:spPr>
          <a:xfrm>
            <a:off x="1598613" y="5791200"/>
            <a:ext cx="369887" cy="342900"/>
          </a:xfrm>
          <a:prstGeom prst="rect">
            <a:avLst/>
          </a:prstGeom>
          <a:noFill/>
          <a:ln w="9525">
            <a:noFill/>
          </a:ln>
        </p:spPr>
        <p:txBody>
          <a:bodyPr lIns="0" tIns="0" rIns="0" bIns="0"/>
          <a:p>
            <a:pPr lvl="0" algn="ctr"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40</a:t>
            </a:r>
            <a:endParaRPr lang="en-US" altLang="zh-CN" sz="1600" b="0">
              <a:latin typeface="Times New Roman" panose="02020603050405020304" pitchFamily="18" charset="0"/>
              <a:ea typeface="宋体" panose="02010600030101010101" pitchFamily="2" charset="-122"/>
            </a:endParaRPr>
          </a:p>
        </p:txBody>
      </p:sp>
      <p:sp>
        <p:nvSpPr>
          <p:cNvPr id="164890" name="矩形 164889"/>
          <p:cNvSpPr/>
          <p:nvPr/>
        </p:nvSpPr>
        <p:spPr>
          <a:xfrm>
            <a:off x="1968500" y="5791200"/>
            <a:ext cx="369888" cy="342900"/>
          </a:xfrm>
          <a:prstGeom prst="rect">
            <a:avLst/>
          </a:prstGeom>
          <a:noFill/>
          <a:ln w="9525">
            <a:noFill/>
          </a:ln>
        </p:spPr>
        <p:txBody>
          <a:bodyPr lIns="0" tIns="0" rIns="0" bIns="0"/>
          <a:p>
            <a:pPr lvl="0" algn="ctr"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60</a:t>
            </a:r>
            <a:endParaRPr lang="en-US" altLang="zh-CN" sz="1600" b="0">
              <a:latin typeface="Times New Roman" panose="02020603050405020304" pitchFamily="18" charset="0"/>
              <a:ea typeface="宋体" panose="02010600030101010101" pitchFamily="2" charset="-122"/>
            </a:endParaRPr>
          </a:p>
        </p:txBody>
      </p:sp>
      <p:sp>
        <p:nvSpPr>
          <p:cNvPr id="164891" name="矩形 164890"/>
          <p:cNvSpPr/>
          <p:nvPr/>
        </p:nvSpPr>
        <p:spPr>
          <a:xfrm>
            <a:off x="2335213" y="5791200"/>
            <a:ext cx="369887" cy="342900"/>
          </a:xfrm>
          <a:prstGeom prst="rect">
            <a:avLst/>
          </a:prstGeom>
          <a:noFill/>
          <a:ln w="9525">
            <a:noFill/>
          </a:ln>
        </p:spPr>
        <p:txBody>
          <a:bodyPr lIns="0" tIns="0" rIns="0" bIns="0"/>
          <a:p>
            <a:pPr lvl="0" algn="ctr"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80</a:t>
            </a:r>
            <a:endParaRPr lang="en-US" altLang="zh-CN" sz="1600" b="0">
              <a:latin typeface="Times New Roman" panose="02020603050405020304" pitchFamily="18" charset="0"/>
              <a:ea typeface="宋体" panose="02010600030101010101" pitchFamily="2" charset="-122"/>
            </a:endParaRPr>
          </a:p>
        </p:txBody>
      </p:sp>
      <p:sp>
        <p:nvSpPr>
          <p:cNvPr id="164892" name="矩形 164891"/>
          <p:cNvSpPr/>
          <p:nvPr/>
        </p:nvSpPr>
        <p:spPr>
          <a:xfrm>
            <a:off x="2743200" y="5791200"/>
            <a:ext cx="361950" cy="246063"/>
          </a:xfrm>
          <a:prstGeom prst="rect">
            <a:avLst/>
          </a:prstGeom>
          <a:noFill/>
          <a:ln w="9525">
            <a:noFill/>
          </a:ln>
        </p:spPr>
        <p:txBody>
          <a:bodyPr lIns="0" tIns="0" rIns="0" bIns="0"/>
          <a:p>
            <a:pPr lvl="0" algn="ctr"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100</a:t>
            </a:r>
            <a:endParaRPr lang="en-US" altLang="zh-CN" sz="1600" b="0">
              <a:latin typeface="Times New Roman" panose="02020603050405020304" pitchFamily="18" charset="0"/>
              <a:ea typeface="宋体" panose="02010600030101010101" pitchFamily="2" charset="-122"/>
            </a:endParaRPr>
          </a:p>
        </p:txBody>
      </p:sp>
      <p:sp>
        <p:nvSpPr>
          <p:cNvPr id="164893" name="矩形 164892"/>
          <p:cNvSpPr/>
          <p:nvPr/>
        </p:nvSpPr>
        <p:spPr>
          <a:xfrm>
            <a:off x="3094038" y="5791200"/>
            <a:ext cx="411162" cy="246063"/>
          </a:xfrm>
          <a:prstGeom prst="rect">
            <a:avLst/>
          </a:prstGeom>
          <a:noFill/>
          <a:ln w="9525">
            <a:noFill/>
          </a:ln>
        </p:spPr>
        <p:txBody>
          <a:bodyPr lIns="0" tIns="0" rIns="0" bIns="0"/>
          <a:p>
            <a:pPr lvl="0" algn="ctr"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120</a:t>
            </a:r>
            <a:endParaRPr lang="en-US" altLang="zh-CN" sz="1600" b="0">
              <a:latin typeface="Times New Roman" panose="02020603050405020304" pitchFamily="18" charset="0"/>
              <a:ea typeface="宋体" panose="02010600030101010101" pitchFamily="2" charset="-122"/>
            </a:endParaRPr>
          </a:p>
        </p:txBody>
      </p:sp>
      <p:sp>
        <p:nvSpPr>
          <p:cNvPr id="164894" name="矩形 164893"/>
          <p:cNvSpPr/>
          <p:nvPr/>
        </p:nvSpPr>
        <p:spPr>
          <a:xfrm>
            <a:off x="3452813" y="5791200"/>
            <a:ext cx="414337" cy="246063"/>
          </a:xfrm>
          <a:prstGeom prst="rect">
            <a:avLst/>
          </a:prstGeom>
          <a:noFill/>
          <a:ln w="9525">
            <a:noFill/>
          </a:ln>
        </p:spPr>
        <p:txBody>
          <a:bodyPr lIns="0" tIns="0" rIns="0" bIns="0"/>
          <a:p>
            <a:pPr lvl="0" algn="ctr"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140</a:t>
            </a:r>
            <a:endParaRPr lang="en-US" altLang="zh-CN" sz="1600" b="0">
              <a:latin typeface="Times New Roman" panose="02020603050405020304" pitchFamily="18" charset="0"/>
              <a:ea typeface="宋体" panose="02010600030101010101" pitchFamily="2" charset="-122"/>
            </a:endParaRPr>
          </a:p>
        </p:txBody>
      </p:sp>
      <p:sp>
        <p:nvSpPr>
          <p:cNvPr id="164895" name="矩形 164894"/>
          <p:cNvSpPr/>
          <p:nvPr/>
        </p:nvSpPr>
        <p:spPr>
          <a:xfrm>
            <a:off x="3844925" y="5791200"/>
            <a:ext cx="403225" cy="246063"/>
          </a:xfrm>
          <a:prstGeom prst="rect">
            <a:avLst/>
          </a:prstGeom>
          <a:noFill/>
          <a:ln w="9525">
            <a:noFill/>
          </a:ln>
        </p:spPr>
        <p:txBody>
          <a:bodyPr lIns="0" tIns="0" rIns="0" bIns="0"/>
          <a:p>
            <a:pPr lvl="0" algn="ctr"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160</a:t>
            </a:r>
            <a:endParaRPr lang="en-US" altLang="zh-CN" sz="1600" b="0">
              <a:latin typeface="Times New Roman" panose="02020603050405020304" pitchFamily="18" charset="0"/>
              <a:ea typeface="宋体" panose="02010600030101010101" pitchFamily="2" charset="-122"/>
            </a:endParaRPr>
          </a:p>
        </p:txBody>
      </p:sp>
      <p:sp>
        <p:nvSpPr>
          <p:cNvPr id="164896" name="矩形 164895"/>
          <p:cNvSpPr/>
          <p:nvPr/>
        </p:nvSpPr>
        <p:spPr>
          <a:xfrm>
            <a:off x="4224338" y="5791200"/>
            <a:ext cx="357187" cy="246063"/>
          </a:xfrm>
          <a:prstGeom prst="rect">
            <a:avLst/>
          </a:prstGeom>
          <a:noFill/>
          <a:ln w="9525">
            <a:noFill/>
          </a:ln>
        </p:spPr>
        <p:txBody>
          <a:bodyPr lIns="0" tIns="0" rIns="0" bIns="0"/>
          <a:p>
            <a:pPr lvl="0" algn="ctr"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180</a:t>
            </a:r>
            <a:endParaRPr lang="en-US" altLang="zh-CN" sz="1600" b="0">
              <a:latin typeface="Times New Roman" panose="02020603050405020304" pitchFamily="18" charset="0"/>
              <a:ea typeface="宋体" panose="02010600030101010101" pitchFamily="2" charset="-122"/>
            </a:endParaRPr>
          </a:p>
        </p:txBody>
      </p:sp>
      <p:sp>
        <p:nvSpPr>
          <p:cNvPr id="164897" name="矩形 164896"/>
          <p:cNvSpPr/>
          <p:nvPr/>
        </p:nvSpPr>
        <p:spPr>
          <a:xfrm>
            <a:off x="4606925" y="5791200"/>
            <a:ext cx="369888" cy="246063"/>
          </a:xfrm>
          <a:prstGeom prst="rect">
            <a:avLst/>
          </a:prstGeom>
          <a:noFill/>
          <a:ln w="9525">
            <a:noFill/>
          </a:ln>
        </p:spPr>
        <p:txBody>
          <a:bodyPr lIns="0" tIns="0" rIns="0" bIns="0"/>
          <a:p>
            <a:pPr lvl="0" algn="ctr"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200</a:t>
            </a:r>
            <a:endParaRPr lang="en-US" altLang="zh-CN" sz="1600" b="0">
              <a:latin typeface="Times New Roman" panose="02020603050405020304" pitchFamily="18" charset="0"/>
              <a:ea typeface="宋体" panose="02010600030101010101" pitchFamily="2" charset="-122"/>
            </a:endParaRPr>
          </a:p>
        </p:txBody>
      </p:sp>
      <p:sp>
        <p:nvSpPr>
          <p:cNvPr id="164898" name="矩形 164897"/>
          <p:cNvSpPr/>
          <p:nvPr/>
        </p:nvSpPr>
        <p:spPr>
          <a:xfrm>
            <a:off x="152400" y="4059238"/>
            <a:ext cx="304800" cy="1274762"/>
          </a:xfrm>
          <a:prstGeom prst="rect">
            <a:avLst/>
          </a:prstGeom>
          <a:noFill/>
          <a:ln w="9525">
            <a:noFill/>
          </a:ln>
        </p:spPr>
        <p:txBody>
          <a:bodyPr lIns="0" tIns="0" rIns="0" bIns="0"/>
          <a:p>
            <a:pPr lvl="0" algn="ctr" eaLnBrk="0" hangingPunct="0">
              <a:lnSpc>
                <a:spcPct val="100000"/>
              </a:lnSpc>
              <a:spcBef>
                <a:spcPct val="0"/>
              </a:spcBef>
              <a:buClrTx/>
            </a:pPr>
            <a:r>
              <a:rPr lang="en-US" altLang="zh-CN" sz="2000" b="0" i="1" err="1">
                <a:latin typeface="Times New Roman" panose="02020603050405020304" pitchFamily="18" charset="0"/>
                <a:ea typeface="宋体" panose="02010600030101010101" pitchFamily="2" charset="-122"/>
              </a:rPr>
              <a:t>d</a:t>
            </a:r>
            <a:r>
              <a:rPr lang="en-US" altLang="zh-CN" sz="2000" b="0" i="1" baseline="-25000" err="1">
                <a:latin typeface="Times New Roman" panose="02020603050405020304" pitchFamily="18" charset="0"/>
                <a:ea typeface="宋体" panose="02010600030101010101" pitchFamily="2" charset="-122"/>
              </a:rPr>
              <a:t>t</a:t>
            </a:r>
            <a:endParaRPr lang="en-US" altLang="zh-CN" sz="2000" b="0" i="1" baseline="-25000" err="1">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r>
              <a:rPr lang="en-US" altLang="zh-CN" sz="2000" b="0" i="1">
                <a:latin typeface="Times New Roman" panose="02020603050405020304" pitchFamily="18" charset="0"/>
                <a:ea typeface="宋体" panose="02010600030101010101" pitchFamily="2" charset="-122"/>
              </a:rPr>
              <a:t>/</a:t>
            </a:r>
            <a:endParaRPr lang="en-US" altLang="zh-CN" sz="2000" b="0" i="1">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r>
              <a:rPr lang="en-US" altLang="zh-CN" sz="2000" b="0" i="1">
                <a:latin typeface="Times New Roman" panose="02020603050405020304" pitchFamily="18" charset="0"/>
                <a:ea typeface="宋体" panose="02010600030101010101" pitchFamily="2" charset="-122"/>
              </a:rPr>
              <a:t>d</a:t>
            </a:r>
            <a:r>
              <a:rPr lang="en-US" altLang="zh-CN" sz="2000" b="0" baseline="-25000">
                <a:latin typeface="Times New Roman" panose="02020603050405020304" pitchFamily="18" charset="0"/>
                <a:ea typeface="宋体" panose="02010600030101010101" pitchFamily="2" charset="-122"/>
              </a:rPr>
              <a:t>20</a:t>
            </a:r>
            <a:endParaRPr lang="en-US" altLang="zh-CN" sz="2000" b="0" baseline="-25000">
              <a:latin typeface="Times New Roman" panose="02020603050405020304" pitchFamily="18" charset="0"/>
              <a:ea typeface="宋体" panose="02010600030101010101" pitchFamily="2" charset="-122"/>
            </a:endParaRPr>
          </a:p>
        </p:txBody>
      </p:sp>
      <p:sp>
        <p:nvSpPr>
          <p:cNvPr id="164899" name="矩形 164898"/>
          <p:cNvSpPr/>
          <p:nvPr/>
        </p:nvSpPr>
        <p:spPr>
          <a:xfrm>
            <a:off x="2909888" y="3624263"/>
            <a:ext cx="1749425" cy="342900"/>
          </a:xfrm>
          <a:prstGeom prst="rect">
            <a:avLst/>
          </a:prstGeom>
          <a:noFill/>
          <a:ln w="9525">
            <a:noFill/>
          </a:ln>
        </p:spPr>
        <p:txBody>
          <a:bodyPr lIns="0" tIns="0" rIns="0" bIns="0"/>
          <a:p>
            <a:pPr lvl="0" algn="ctr" eaLnBrk="0" hangingPunct="0">
              <a:lnSpc>
                <a:spcPct val="100000"/>
              </a:lnSpc>
              <a:spcBef>
                <a:spcPct val="0"/>
              </a:spcBef>
              <a:buClrTx/>
            </a:pPr>
            <a:r>
              <a:rPr lang="zh-CN" altLang="en-US" sz="2000" b="0" dirty="0">
                <a:latin typeface="Times New Roman" panose="02020603050405020304" pitchFamily="18" charset="0"/>
                <a:ea typeface="宋体" panose="02010600030101010101" pitchFamily="2" charset="-122"/>
              </a:rPr>
              <a:t>斜率：</a:t>
            </a:r>
            <a:endParaRPr lang="zh-CN" altLang="en-US" sz="2000" b="0" dirty="0">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r>
              <a:rPr lang="zh-CN" altLang="en-US" sz="2000" b="0" dirty="0">
                <a:latin typeface="Times New Roman" panose="02020603050405020304" pitchFamily="18" charset="0"/>
                <a:ea typeface="宋体" panose="02010600030101010101" pitchFamily="2" charset="-122"/>
              </a:rPr>
              <a:t>－</a:t>
            </a:r>
            <a:r>
              <a:rPr lang="en-US" altLang="zh-CN" sz="2000" b="0">
                <a:latin typeface="Times New Roman" panose="02020603050405020304" pitchFamily="18" charset="0"/>
                <a:ea typeface="宋体" panose="02010600030101010101" pitchFamily="2" charset="-122"/>
              </a:rPr>
              <a:t>0.016</a:t>
            </a:r>
            <a:r>
              <a:rPr lang="zh-CN" altLang="en-US" sz="2000" b="0">
                <a:latin typeface="Times New Roman" panose="02020603050405020304" pitchFamily="18" charset="0"/>
                <a:ea typeface="宋体" panose="02010600030101010101" pitchFamily="2" charset="-122"/>
              </a:rPr>
              <a:t>％</a:t>
            </a:r>
            <a:r>
              <a:rPr lang="en-US" altLang="zh-CN" sz="2000" b="0">
                <a:latin typeface="Times New Roman" panose="02020603050405020304" pitchFamily="18" charset="0"/>
                <a:ea typeface="宋体" panose="02010600030101010101" pitchFamily="2" charset="-122"/>
              </a:rPr>
              <a:t>/℃</a:t>
            </a:r>
            <a:endParaRPr lang="en-US" altLang="zh-CN" sz="2000" b="0">
              <a:latin typeface="Times New Roman" panose="02020603050405020304" pitchFamily="18" charset="0"/>
              <a:ea typeface="宋体" panose="02010600030101010101" pitchFamily="2" charset="-122"/>
            </a:endParaRPr>
          </a:p>
        </p:txBody>
      </p:sp>
      <p:sp>
        <p:nvSpPr>
          <p:cNvPr id="164900" name="矩形 164899"/>
          <p:cNvSpPr/>
          <p:nvPr/>
        </p:nvSpPr>
        <p:spPr>
          <a:xfrm>
            <a:off x="3886200" y="5257800"/>
            <a:ext cx="796925" cy="293688"/>
          </a:xfrm>
          <a:prstGeom prst="rect">
            <a:avLst/>
          </a:prstGeom>
          <a:noFill/>
          <a:ln w="9525">
            <a:noFill/>
          </a:ln>
        </p:spPr>
        <p:txBody>
          <a:bodyPr lIns="0" tIns="0" rIns="0" bIns="0"/>
          <a:p>
            <a:pPr lvl="0" algn="ctr" eaLnBrk="0" hangingPunct="0">
              <a:lnSpc>
                <a:spcPct val="100000"/>
              </a:lnSpc>
              <a:spcBef>
                <a:spcPct val="0"/>
              </a:spcBef>
              <a:buClrTx/>
            </a:pPr>
            <a:r>
              <a:rPr lang="en-US" altLang="zh-CN" sz="2000" b="0" i="1">
                <a:latin typeface="Times New Roman" panose="02020603050405020304" pitchFamily="18" charset="0"/>
                <a:ea typeface="宋体" panose="02010600030101010101" pitchFamily="2" charset="-122"/>
              </a:rPr>
              <a:t>t</a:t>
            </a:r>
            <a:r>
              <a:rPr lang="en-US" altLang="zh-CN" sz="2000" b="0">
                <a:latin typeface="Times New Roman" panose="02020603050405020304" pitchFamily="18" charset="0"/>
                <a:ea typeface="宋体" panose="02010600030101010101" pitchFamily="2" charset="-122"/>
              </a:rPr>
              <a:t>℃</a:t>
            </a:r>
            <a:endParaRPr lang="en-US" altLang="zh-CN" sz="2000" b="0">
              <a:latin typeface="Times New Roman" panose="02020603050405020304" pitchFamily="18" charset="0"/>
              <a:ea typeface="宋体" panose="02010600030101010101" pitchFamily="2" charset="-122"/>
            </a:endParaRPr>
          </a:p>
        </p:txBody>
      </p:sp>
      <p:sp>
        <p:nvSpPr>
          <p:cNvPr id="164901" name="椭圆 164900"/>
          <p:cNvSpPr/>
          <p:nvPr/>
        </p:nvSpPr>
        <p:spPr>
          <a:xfrm>
            <a:off x="1352550" y="3470275"/>
            <a:ext cx="57150" cy="68263"/>
          </a:xfrm>
          <a:prstGeom prst="ellipse">
            <a:avLst/>
          </a:prstGeom>
          <a:solidFill>
            <a:srgbClr val="FFFFFF"/>
          </a:solidFill>
          <a:ln w="9525" cap="flat" cmpd="sng">
            <a:solidFill>
              <a:srgbClr val="000000"/>
            </a:solidFill>
            <a:prstDash val="solid"/>
            <a:headEnd type="none" w="med" len="med"/>
            <a:tailEnd type="none" w="sm" len="lg"/>
          </a:ln>
        </p:spPr>
        <p:txBody>
          <a:bodyPr/>
          <a:p>
            <a:endParaRPr lang="zh-CN" altLang="en-US"/>
          </a:p>
        </p:txBody>
      </p:sp>
      <p:sp>
        <p:nvSpPr>
          <p:cNvPr id="164902" name="椭圆 164901"/>
          <p:cNvSpPr/>
          <p:nvPr/>
        </p:nvSpPr>
        <p:spPr>
          <a:xfrm>
            <a:off x="1708150" y="3629025"/>
            <a:ext cx="57150" cy="66675"/>
          </a:xfrm>
          <a:prstGeom prst="ellipse">
            <a:avLst/>
          </a:prstGeom>
          <a:solidFill>
            <a:srgbClr val="FFFFFF"/>
          </a:solidFill>
          <a:ln w="9525" cap="flat" cmpd="sng">
            <a:solidFill>
              <a:srgbClr val="000000"/>
            </a:solidFill>
            <a:prstDash val="solid"/>
            <a:headEnd type="none" w="med" len="med"/>
            <a:tailEnd type="none" w="sm" len="lg"/>
          </a:ln>
        </p:spPr>
        <p:txBody>
          <a:bodyPr/>
          <a:p>
            <a:endParaRPr lang="zh-CN" altLang="en-US"/>
          </a:p>
        </p:txBody>
      </p:sp>
      <p:sp>
        <p:nvSpPr>
          <p:cNvPr id="164903" name="椭圆 164902"/>
          <p:cNvSpPr/>
          <p:nvPr/>
        </p:nvSpPr>
        <p:spPr>
          <a:xfrm>
            <a:off x="2070100" y="3767138"/>
            <a:ext cx="57150" cy="66675"/>
          </a:xfrm>
          <a:prstGeom prst="ellipse">
            <a:avLst/>
          </a:prstGeom>
          <a:solidFill>
            <a:srgbClr val="FFFFFF"/>
          </a:solidFill>
          <a:ln w="9525" cap="flat" cmpd="sng">
            <a:solidFill>
              <a:srgbClr val="000000"/>
            </a:solidFill>
            <a:prstDash val="solid"/>
            <a:headEnd type="none" w="med" len="med"/>
            <a:tailEnd type="none" w="sm" len="lg"/>
          </a:ln>
        </p:spPr>
        <p:txBody>
          <a:bodyPr/>
          <a:p>
            <a:endParaRPr lang="zh-CN" altLang="en-US"/>
          </a:p>
        </p:txBody>
      </p:sp>
      <p:sp>
        <p:nvSpPr>
          <p:cNvPr id="164904" name="椭圆 164903"/>
          <p:cNvSpPr/>
          <p:nvPr/>
        </p:nvSpPr>
        <p:spPr>
          <a:xfrm>
            <a:off x="2422525" y="3967163"/>
            <a:ext cx="57150" cy="66675"/>
          </a:xfrm>
          <a:prstGeom prst="ellipse">
            <a:avLst/>
          </a:prstGeom>
          <a:solidFill>
            <a:srgbClr val="FFFFFF"/>
          </a:solidFill>
          <a:ln w="9525" cap="flat" cmpd="sng">
            <a:solidFill>
              <a:srgbClr val="000000"/>
            </a:solidFill>
            <a:prstDash val="solid"/>
            <a:headEnd type="none" w="med" len="med"/>
            <a:tailEnd type="none" w="sm" len="lg"/>
          </a:ln>
        </p:spPr>
        <p:txBody>
          <a:bodyPr/>
          <a:p>
            <a:endParaRPr lang="zh-CN" altLang="en-US"/>
          </a:p>
        </p:txBody>
      </p:sp>
      <p:sp>
        <p:nvSpPr>
          <p:cNvPr id="164905" name="椭圆 164904"/>
          <p:cNvSpPr/>
          <p:nvPr/>
        </p:nvSpPr>
        <p:spPr>
          <a:xfrm>
            <a:off x="2797175" y="4033838"/>
            <a:ext cx="57150" cy="66675"/>
          </a:xfrm>
          <a:prstGeom prst="ellipse">
            <a:avLst/>
          </a:prstGeom>
          <a:solidFill>
            <a:srgbClr val="FFFFFF"/>
          </a:solidFill>
          <a:ln w="9525" cap="flat" cmpd="sng">
            <a:solidFill>
              <a:srgbClr val="000000"/>
            </a:solidFill>
            <a:prstDash val="solid"/>
            <a:headEnd type="none" w="med" len="med"/>
            <a:tailEnd type="none" w="sm" len="lg"/>
          </a:ln>
        </p:spPr>
        <p:txBody>
          <a:bodyPr/>
          <a:p>
            <a:endParaRPr lang="zh-CN" altLang="en-US"/>
          </a:p>
        </p:txBody>
      </p:sp>
      <p:sp>
        <p:nvSpPr>
          <p:cNvPr id="164906" name="椭圆 164905"/>
          <p:cNvSpPr/>
          <p:nvPr/>
        </p:nvSpPr>
        <p:spPr>
          <a:xfrm>
            <a:off x="3198813" y="4271963"/>
            <a:ext cx="55562" cy="66675"/>
          </a:xfrm>
          <a:prstGeom prst="ellipse">
            <a:avLst/>
          </a:prstGeom>
          <a:solidFill>
            <a:srgbClr val="FFFFFF"/>
          </a:solidFill>
          <a:ln w="9525" cap="flat" cmpd="sng">
            <a:solidFill>
              <a:srgbClr val="000000"/>
            </a:solidFill>
            <a:prstDash val="solid"/>
            <a:headEnd type="none" w="med" len="med"/>
            <a:tailEnd type="none" w="sm" len="lg"/>
          </a:ln>
        </p:spPr>
        <p:txBody>
          <a:bodyPr/>
          <a:p>
            <a:endParaRPr lang="zh-CN" altLang="en-US"/>
          </a:p>
        </p:txBody>
      </p:sp>
      <p:sp>
        <p:nvSpPr>
          <p:cNvPr id="164907" name="椭圆 164906"/>
          <p:cNvSpPr/>
          <p:nvPr/>
        </p:nvSpPr>
        <p:spPr>
          <a:xfrm>
            <a:off x="3602038" y="4384675"/>
            <a:ext cx="57150" cy="68263"/>
          </a:xfrm>
          <a:prstGeom prst="ellipse">
            <a:avLst/>
          </a:prstGeom>
          <a:solidFill>
            <a:srgbClr val="FFFFFF"/>
          </a:solidFill>
          <a:ln w="9525" cap="flat" cmpd="sng">
            <a:solidFill>
              <a:srgbClr val="000000"/>
            </a:solidFill>
            <a:prstDash val="solid"/>
            <a:headEnd type="none" w="med" len="med"/>
            <a:tailEnd type="none" w="sm" len="lg"/>
          </a:ln>
        </p:spPr>
        <p:txBody>
          <a:bodyPr/>
          <a:p>
            <a:endParaRPr lang="zh-CN" altLang="en-US"/>
          </a:p>
        </p:txBody>
      </p:sp>
      <p:sp>
        <p:nvSpPr>
          <p:cNvPr id="164908" name="椭圆 164907"/>
          <p:cNvSpPr/>
          <p:nvPr/>
        </p:nvSpPr>
        <p:spPr>
          <a:xfrm>
            <a:off x="3981450" y="4618038"/>
            <a:ext cx="57150" cy="68262"/>
          </a:xfrm>
          <a:prstGeom prst="ellipse">
            <a:avLst/>
          </a:prstGeom>
          <a:solidFill>
            <a:srgbClr val="FFFFFF"/>
          </a:solidFill>
          <a:ln w="9525" cap="flat" cmpd="sng">
            <a:solidFill>
              <a:srgbClr val="000000"/>
            </a:solidFill>
            <a:prstDash val="solid"/>
            <a:headEnd type="none" w="med" len="med"/>
            <a:tailEnd type="none" w="sm" len="lg"/>
          </a:ln>
        </p:spPr>
        <p:txBody>
          <a:bodyPr/>
          <a:p>
            <a:endParaRPr lang="zh-CN" altLang="en-US"/>
          </a:p>
        </p:txBody>
      </p:sp>
      <p:sp>
        <p:nvSpPr>
          <p:cNvPr id="164909" name="椭圆 164908"/>
          <p:cNvSpPr/>
          <p:nvPr/>
        </p:nvSpPr>
        <p:spPr>
          <a:xfrm>
            <a:off x="4360863" y="4718050"/>
            <a:ext cx="57150" cy="68263"/>
          </a:xfrm>
          <a:prstGeom prst="ellipse">
            <a:avLst/>
          </a:prstGeom>
          <a:solidFill>
            <a:srgbClr val="FFFFFF"/>
          </a:solidFill>
          <a:ln w="9525" cap="flat" cmpd="sng">
            <a:solidFill>
              <a:srgbClr val="000000"/>
            </a:solidFill>
            <a:prstDash val="solid"/>
            <a:headEnd type="none" w="med" len="med"/>
            <a:tailEnd type="none" w="sm" len="lg"/>
          </a:ln>
        </p:spPr>
        <p:txBody>
          <a:bodyPr/>
          <a:p>
            <a:endParaRPr lang="zh-CN" altLang="en-US"/>
          </a:p>
        </p:txBody>
      </p:sp>
      <p:sp>
        <p:nvSpPr>
          <p:cNvPr id="164910" name="矩形 164909"/>
          <p:cNvSpPr/>
          <p:nvPr/>
        </p:nvSpPr>
        <p:spPr>
          <a:xfrm>
            <a:off x="384175" y="6096000"/>
            <a:ext cx="4481513" cy="342900"/>
          </a:xfrm>
          <a:prstGeom prst="rect">
            <a:avLst/>
          </a:prstGeom>
          <a:noFill/>
          <a:ln w="9525">
            <a:noFill/>
          </a:ln>
        </p:spPr>
        <p:txBody>
          <a:bodyPr lIns="0" tIns="0" rIns="0" bIns="0"/>
          <a:p>
            <a:pPr lvl="0" algn="ctr" eaLnBrk="0" hangingPunct="0">
              <a:lnSpc>
                <a:spcPct val="100000"/>
              </a:lnSpc>
              <a:spcBef>
                <a:spcPct val="0"/>
              </a:spcBef>
              <a:buClrTx/>
            </a:pPr>
            <a:r>
              <a:rPr lang="zh-CN" altLang="en-US" sz="2000" b="0" dirty="0">
                <a:latin typeface="Times New Roman" panose="02020603050405020304" pitchFamily="18" charset="0"/>
                <a:ea typeface="宋体" panose="02010600030101010101" pitchFamily="2" charset="-122"/>
              </a:rPr>
              <a:t>石英的</a:t>
            </a:r>
            <a:r>
              <a:rPr lang="en-US" altLang="zh-CN" sz="2000" b="1" i="1">
                <a:solidFill>
                  <a:schemeClr val="accent1"/>
                </a:solidFill>
                <a:latin typeface="Times New Roman" panose="02020603050405020304" pitchFamily="18" charset="0"/>
                <a:ea typeface="宋体" panose="02010600030101010101" pitchFamily="2" charset="-122"/>
              </a:rPr>
              <a:t>d</a:t>
            </a:r>
            <a:r>
              <a:rPr lang="en-US" altLang="zh-CN" sz="2000" b="1" baseline="-25000">
                <a:solidFill>
                  <a:schemeClr val="accent1"/>
                </a:solidFill>
                <a:latin typeface="Times New Roman" panose="02020603050405020304" pitchFamily="18" charset="0"/>
                <a:ea typeface="宋体" panose="02010600030101010101" pitchFamily="2" charset="-122"/>
              </a:rPr>
              <a:t>11</a:t>
            </a:r>
            <a:r>
              <a:rPr lang="zh-CN" altLang="en-US" sz="2000" b="1" dirty="0">
                <a:solidFill>
                  <a:schemeClr val="accent1"/>
                </a:solidFill>
                <a:latin typeface="Times New Roman" panose="02020603050405020304" pitchFamily="18" charset="0"/>
                <a:ea typeface="宋体" panose="02010600030101010101" pitchFamily="2" charset="-122"/>
              </a:rPr>
              <a:t>系数</a:t>
            </a:r>
            <a:r>
              <a:rPr lang="zh-CN" altLang="en-US" sz="2000" b="0" dirty="0">
                <a:latin typeface="Times New Roman" panose="02020603050405020304" pitchFamily="18" charset="0"/>
                <a:ea typeface="宋体" panose="02010600030101010101" pitchFamily="2" charset="-122"/>
              </a:rPr>
              <a:t>相对于</a:t>
            </a:r>
            <a:r>
              <a:rPr lang="en-US" altLang="zh-CN" sz="2000" b="0">
                <a:latin typeface="Times New Roman" panose="02020603050405020304" pitchFamily="18" charset="0"/>
                <a:ea typeface="宋体" panose="02010600030101010101" pitchFamily="2" charset="-122"/>
              </a:rPr>
              <a:t>20℃</a:t>
            </a:r>
            <a:r>
              <a:rPr lang="zh-CN" altLang="en-US" sz="2000" b="0">
                <a:latin typeface="Times New Roman" panose="02020603050405020304" pitchFamily="18" charset="0"/>
                <a:ea typeface="宋体" panose="02010600030101010101" pitchFamily="2" charset="-122"/>
              </a:rPr>
              <a:t>的</a:t>
            </a:r>
            <a:r>
              <a:rPr lang="en-US" altLang="zh-CN" sz="2000" b="0" i="1">
                <a:latin typeface="Times New Roman" panose="02020603050405020304" pitchFamily="18" charset="0"/>
                <a:ea typeface="宋体" panose="02010600030101010101" pitchFamily="2" charset="-122"/>
              </a:rPr>
              <a:t>d</a:t>
            </a:r>
            <a:r>
              <a:rPr lang="en-US" altLang="zh-CN" sz="2000" b="0" baseline="-25000">
                <a:latin typeface="Times New Roman" panose="02020603050405020304" pitchFamily="18" charset="0"/>
                <a:ea typeface="宋体" panose="02010600030101010101" pitchFamily="2" charset="-122"/>
              </a:rPr>
              <a:t>11</a:t>
            </a:r>
            <a:r>
              <a:rPr lang="zh-CN" altLang="en-US" sz="2000" b="0" dirty="0">
                <a:latin typeface="Times New Roman" panose="02020603050405020304" pitchFamily="18" charset="0"/>
                <a:ea typeface="宋体" panose="02010600030101010101" pitchFamily="2" charset="-122"/>
              </a:rPr>
              <a:t>温度变化特性</a:t>
            </a:r>
            <a:endParaRPr lang="zh-CN" altLang="en-US" sz="2000" b="0" dirty="0">
              <a:latin typeface="Times New Roman" panose="02020603050405020304" pitchFamily="18" charset="0"/>
              <a:ea typeface="宋体" panose="02010600030101010101" pitchFamily="2" charset="-122"/>
            </a:endParaRPr>
          </a:p>
        </p:txBody>
      </p:sp>
      <p:sp>
        <p:nvSpPr>
          <p:cNvPr id="164911" name="直接连接符 164910"/>
          <p:cNvSpPr/>
          <p:nvPr/>
        </p:nvSpPr>
        <p:spPr>
          <a:xfrm flipV="1">
            <a:off x="5791200" y="3986213"/>
            <a:ext cx="2487613" cy="176212"/>
          </a:xfrm>
          <a:prstGeom prst="line">
            <a:avLst/>
          </a:prstGeom>
          <a:ln w="25400" cap="flat" cmpd="sng">
            <a:solidFill>
              <a:srgbClr val="00FF00"/>
            </a:solidFill>
            <a:prstDash val="solid"/>
            <a:headEnd type="none" w="med" len="med"/>
            <a:tailEnd type="none" w="med" len="med"/>
          </a:ln>
        </p:spPr>
      </p:sp>
      <p:sp>
        <p:nvSpPr>
          <p:cNvPr id="164912" name="直接连接符 164911"/>
          <p:cNvSpPr/>
          <p:nvPr/>
        </p:nvSpPr>
        <p:spPr>
          <a:xfrm>
            <a:off x="5726113" y="3986213"/>
            <a:ext cx="30162" cy="0"/>
          </a:xfrm>
          <a:prstGeom prst="line">
            <a:avLst/>
          </a:prstGeom>
          <a:ln w="9525" cap="flat" cmpd="sng">
            <a:solidFill>
              <a:schemeClr val="tx1"/>
            </a:solidFill>
            <a:prstDash val="solid"/>
            <a:headEnd type="none" w="med" len="med"/>
            <a:tailEnd type="none" w="med" len="med"/>
          </a:ln>
        </p:spPr>
      </p:sp>
      <p:sp>
        <p:nvSpPr>
          <p:cNvPr id="164913" name="直接连接符 164912"/>
          <p:cNvSpPr/>
          <p:nvPr/>
        </p:nvSpPr>
        <p:spPr>
          <a:xfrm>
            <a:off x="5726113" y="4370388"/>
            <a:ext cx="30162" cy="0"/>
          </a:xfrm>
          <a:prstGeom prst="line">
            <a:avLst/>
          </a:prstGeom>
          <a:ln w="9525" cap="flat" cmpd="sng">
            <a:solidFill>
              <a:schemeClr val="tx1"/>
            </a:solidFill>
            <a:prstDash val="solid"/>
            <a:headEnd type="none" w="med" len="med"/>
            <a:tailEnd type="none" w="med" len="med"/>
          </a:ln>
        </p:spPr>
      </p:sp>
      <p:sp>
        <p:nvSpPr>
          <p:cNvPr id="164914" name="直接连接符 164913"/>
          <p:cNvSpPr/>
          <p:nvPr/>
        </p:nvSpPr>
        <p:spPr>
          <a:xfrm>
            <a:off x="5726113" y="4760913"/>
            <a:ext cx="30162" cy="0"/>
          </a:xfrm>
          <a:prstGeom prst="line">
            <a:avLst/>
          </a:prstGeom>
          <a:ln w="9525" cap="flat" cmpd="sng">
            <a:solidFill>
              <a:schemeClr val="tx1"/>
            </a:solidFill>
            <a:prstDash val="solid"/>
            <a:headEnd type="none" w="med" len="med"/>
            <a:tailEnd type="none" w="med" len="med"/>
          </a:ln>
        </p:spPr>
      </p:sp>
      <p:sp>
        <p:nvSpPr>
          <p:cNvPr id="164915" name="直接连接符 164914"/>
          <p:cNvSpPr/>
          <p:nvPr/>
        </p:nvSpPr>
        <p:spPr>
          <a:xfrm>
            <a:off x="5726113" y="5130800"/>
            <a:ext cx="30162" cy="0"/>
          </a:xfrm>
          <a:prstGeom prst="line">
            <a:avLst/>
          </a:prstGeom>
          <a:ln w="9525" cap="flat" cmpd="sng">
            <a:solidFill>
              <a:schemeClr val="tx1"/>
            </a:solidFill>
            <a:prstDash val="solid"/>
            <a:headEnd type="none" w="med" len="med"/>
            <a:tailEnd type="none" w="med" len="med"/>
          </a:ln>
        </p:spPr>
      </p:sp>
      <p:sp>
        <p:nvSpPr>
          <p:cNvPr id="164916" name="直接连接符 164915"/>
          <p:cNvSpPr/>
          <p:nvPr/>
        </p:nvSpPr>
        <p:spPr>
          <a:xfrm>
            <a:off x="5726113" y="5507038"/>
            <a:ext cx="30162" cy="0"/>
          </a:xfrm>
          <a:prstGeom prst="line">
            <a:avLst/>
          </a:prstGeom>
          <a:ln w="9525" cap="flat" cmpd="sng">
            <a:solidFill>
              <a:schemeClr val="tx1"/>
            </a:solidFill>
            <a:prstDash val="solid"/>
            <a:headEnd type="none" w="med" len="med"/>
            <a:tailEnd type="none" w="med" len="med"/>
          </a:ln>
        </p:spPr>
      </p:sp>
      <p:sp>
        <p:nvSpPr>
          <p:cNvPr id="164917" name="直接连接符 164916"/>
          <p:cNvSpPr/>
          <p:nvPr/>
        </p:nvSpPr>
        <p:spPr>
          <a:xfrm>
            <a:off x="6172200" y="5805488"/>
            <a:ext cx="0" cy="80962"/>
          </a:xfrm>
          <a:prstGeom prst="line">
            <a:avLst/>
          </a:prstGeom>
          <a:ln w="9525" cap="flat" cmpd="sng">
            <a:solidFill>
              <a:schemeClr val="tx1"/>
            </a:solidFill>
            <a:prstDash val="solid"/>
            <a:headEnd type="none" w="med" len="med"/>
            <a:tailEnd type="none" w="med" len="med"/>
          </a:ln>
        </p:spPr>
      </p:sp>
      <p:sp>
        <p:nvSpPr>
          <p:cNvPr id="164918" name="直接连接符 164917"/>
          <p:cNvSpPr/>
          <p:nvPr/>
        </p:nvSpPr>
        <p:spPr>
          <a:xfrm>
            <a:off x="6626225" y="5805488"/>
            <a:ext cx="0" cy="80962"/>
          </a:xfrm>
          <a:prstGeom prst="line">
            <a:avLst/>
          </a:prstGeom>
          <a:ln w="9525" cap="flat" cmpd="sng">
            <a:solidFill>
              <a:schemeClr val="tx1"/>
            </a:solidFill>
            <a:prstDash val="solid"/>
            <a:headEnd type="none" w="med" len="med"/>
            <a:tailEnd type="none" w="med" len="med"/>
          </a:ln>
        </p:spPr>
      </p:sp>
      <p:sp>
        <p:nvSpPr>
          <p:cNvPr id="164919" name="直接连接符 164918"/>
          <p:cNvSpPr/>
          <p:nvPr/>
        </p:nvSpPr>
        <p:spPr>
          <a:xfrm>
            <a:off x="7075488" y="5805488"/>
            <a:ext cx="0" cy="80962"/>
          </a:xfrm>
          <a:prstGeom prst="line">
            <a:avLst/>
          </a:prstGeom>
          <a:ln w="9525" cap="flat" cmpd="sng">
            <a:solidFill>
              <a:schemeClr val="tx1"/>
            </a:solidFill>
            <a:prstDash val="solid"/>
            <a:headEnd type="none" w="med" len="med"/>
            <a:tailEnd type="none" w="med" len="med"/>
          </a:ln>
        </p:spPr>
      </p:sp>
      <p:sp>
        <p:nvSpPr>
          <p:cNvPr id="164920" name="直接连接符 164919"/>
          <p:cNvSpPr/>
          <p:nvPr/>
        </p:nvSpPr>
        <p:spPr>
          <a:xfrm>
            <a:off x="7551738" y="5805488"/>
            <a:ext cx="0" cy="80962"/>
          </a:xfrm>
          <a:prstGeom prst="line">
            <a:avLst/>
          </a:prstGeom>
          <a:ln w="9525" cap="flat" cmpd="sng">
            <a:solidFill>
              <a:schemeClr val="tx1"/>
            </a:solidFill>
            <a:prstDash val="solid"/>
            <a:headEnd type="none" w="med" len="med"/>
            <a:tailEnd type="none" w="med" len="med"/>
          </a:ln>
        </p:spPr>
      </p:sp>
      <p:sp>
        <p:nvSpPr>
          <p:cNvPr id="164921" name="直接连接符 164920"/>
          <p:cNvSpPr/>
          <p:nvPr/>
        </p:nvSpPr>
        <p:spPr>
          <a:xfrm>
            <a:off x="8001000" y="5805488"/>
            <a:ext cx="0" cy="80962"/>
          </a:xfrm>
          <a:prstGeom prst="line">
            <a:avLst/>
          </a:prstGeom>
          <a:ln w="9525" cap="flat" cmpd="sng">
            <a:solidFill>
              <a:schemeClr val="tx1"/>
            </a:solidFill>
            <a:prstDash val="solid"/>
            <a:headEnd type="none" w="med" len="med"/>
            <a:tailEnd type="none" w="med" len="med"/>
          </a:ln>
        </p:spPr>
      </p:sp>
      <p:sp>
        <p:nvSpPr>
          <p:cNvPr id="164922" name="直接连接符 164921"/>
          <p:cNvSpPr/>
          <p:nvPr/>
        </p:nvSpPr>
        <p:spPr>
          <a:xfrm>
            <a:off x="8362950" y="5805488"/>
            <a:ext cx="0" cy="80962"/>
          </a:xfrm>
          <a:prstGeom prst="line">
            <a:avLst/>
          </a:prstGeom>
          <a:ln w="9525" cap="flat" cmpd="sng">
            <a:solidFill>
              <a:schemeClr val="tx1"/>
            </a:solidFill>
            <a:prstDash val="solid"/>
            <a:headEnd type="none" w="med" len="med"/>
            <a:tailEnd type="none" w="med" len="med"/>
          </a:ln>
        </p:spPr>
      </p:sp>
      <p:grpSp>
        <p:nvGrpSpPr>
          <p:cNvPr id="164923" name="组合 164922"/>
          <p:cNvGrpSpPr/>
          <p:nvPr/>
        </p:nvGrpSpPr>
        <p:grpSpPr>
          <a:xfrm rot="7836677" flipV="1">
            <a:off x="8066088" y="5394325"/>
            <a:ext cx="39687" cy="492125"/>
            <a:chOff x="8160" y="9191"/>
            <a:chExt cx="34" cy="480"/>
          </a:xfrm>
        </p:grpSpPr>
        <p:sp>
          <p:nvSpPr>
            <p:cNvPr id="164924" name="直接连接符 164923"/>
            <p:cNvSpPr/>
            <p:nvPr/>
          </p:nvSpPr>
          <p:spPr>
            <a:xfrm>
              <a:off x="8173" y="9191"/>
              <a:ext cx="0" cy="338"/>
            </a:xfrm>
            <a:prstGeom prst="line">
              <a:avLst/>
            </a:prstGeom>
            <a:ln w="9525" cap="flat" cmpd="sng">
              <a:solidFill>
                <a:schemeClr val="tx1"/>
              </a:solidFill>
              <a:prstDash val="solid"/>
              <a:headEnd type="none" w="med" len="med"/>
              <a:tailEnd type="none" w="sm" len="lg"/>
            </a:ln>
          </p:spPr>
        </p:sp>
        <p:sp>
          <p:nvSpPr>
            <p:cNvPr id="164925" name="等腰三角形 164924"/>
            <p:cNvSpPr/>
            <p:nvPr/>
          </p:nvSpPr>
          <p:spPr>
            <a:xfrm rot="10800000">
              <a:off x="8160" y="9529"/>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grpSp>
      <p:sp>
        <p:nvSpPr>
          <p:cNvPr id="164926" name="矩形 164925"/>
          <p:cNvSpPr/>
          <p:nvPr/>
        </p:nvSpPr>
        <p:spPr>
          <a:xfrm>
            <a:off x="5565775" y="3497263"/>
            <a:ext cx="225425" cy="290512"/>
          </a:xfrm>
          <a:prstGeom prst="rect">
            <a:avLst/>
          </a:prstGeom>
          <a:noFill/>
          <a:ln w="9525">
            <a:noFill/>
          </a:ln>
        </p:spPr>
        <p:txBody>
          <a:bodyPr lIns="0" tIns="0" rIns="0" bIns="0"/>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6</a:t>
            </a:r>
            <a:endParaRPr lang="en-US" altLang="zh-CN" sz="2000" b="0">
              <a:latin typeface="Times New Roman" panose="02020603050405020304" pitchFamily="18" charset="0"/>
              <a:ea typeface="宋体" panose="02010600030101010101" pitchFamily="2" charset="-122"/>
            </a:endParaRPr>
          </a:p>
        </p:txBody>
      </p:sp>
      <p:sp>
        <p:nvSpPr>
          <p:cNvPr id="164927" name="矩形 164926"/>
          <p:cNvSpPr/>
          <p:nvPr/>
        </p:nvSpPr>
        <p:spPr>
          <a:xfrm>
            <a:off x="5565775" y="3856038"/>
            <a:ext cx="225425" cy="292100"/>
          </a:xfrm>
          <a:prstGeom prst="rect">
            <a:avLst/>
          </a:prstGeom>
          <a:noFill/>
          <a:ln w="9525">
            <a:noFill/>
          </a:ln>
        </p:spPr>
        <p:txBody>
          <a:bodyPr lIns="0" tIns="0" rIns="0" bIns="0"/>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5</a:t>
            </a:r>
            <a:endParaRPr lang="en-US" altLang="zh-CN" sz="2000" b="0">
              <a:latin typeface="Times New Roman" panose="02020603050405020304" pitchFamily="18" charset="0"/>
              <a:ea typeface="宋体" panose="02010600030101010101" pitchFamily="2" charset="-122"/>
            </a:endParaRPr>
          </a:p>
        </p:txBody>
      </p:sp>
      <p:sp>
        <p:nvSpPr>
          <p:cNvPr id="164928" name="矩形 164927"/>
          <p:cNvSpPr/>
          <p:nvPr/>
        </p:nvSpPr>
        <p:spPr>
          <a:xfrm>
            <a:off x="5565775" y="4208463"/>
            <a:ext cx="225425" cy="290512"/>
          </a:xfrm>
          <a:prstGeom prst="rect">
            <a:avLst/>
          </a:prstGeom>
          <a:noFill/>
          <a:ln w="9525">
            <a:noFill/>
          </a:ln>
        </p:spPr>
        <p:txBody>
          <a:bodyPr lIns="0" tIns="0" rIns="0" bIns="0"/>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4</a:t>
            </a:r>
            <a:endParaRPr lang="en-US" altLang="zh-CN" sz="2000" b="0">
              <a:latin typeface="Times New Roman" panose="02020603050405020304" pitchFamily="18" charset="0"/>
              <a:ea typeface="宋体" panose="02010600030101010101" pitchFamily="2" charset="-122"/>
            </a:endParaRPr>
          </a:p>
        </p:txBody>
      </p:sp>
      <p:sp>
        <p:nvSpPr>
          <p:cNvPr id="164929" name="矩形 164928"/>
          <p:cNvSpPr/>
          <p:nvPr/>
        </p:nvSpPr>
        <p:spPr>
          <a:xfrm>
            <a:off x="5565775" y="4606925"/>
            <a:ext cx="225425" cy="290513"/>
          </a:xfrm>
          <a:prstGeom prst="rect">
            <a:avLst/>
          </a:prstGeom>
          <a:noFill/>
          <a:ln w="9525">
            <a:noFill/>
          </a:ln>
        </p:spPr>
        <p:txBody>
          <a:bodyPr lIns="0" tIns="0" rIns="0" bIns="0"/>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3</a:t>
            </a:r>
            <a:endParaRPr lang="en-US" altLang="zh-CN" sz="2000" b="0">
              <a:latin typeface="Times New Roman" panose="02020603050405020304" pitchFamily="18" charset="0"/>
              <a:ea typeface="宋体" panose="02010600030101010101" pitchFamily="2" charset="-122"/>
            </a:endParaRPr>
          </a:p>
        </p:txBody>
      </p:sp>
      <p:sp>
        <p:nvSpPr>
          <p:cNvPr id="164930" name="矩形 164929"/>
          <p:cNvSpPr/>
          <p:nvPr/>
        </p:nvSpPr>
        <p:spPr>
          <a:xfrm>
            <a:off x="5565775" y="4975225"/>
            <a:ext cx="225425" cy="290513"/>
          </a:xfrm>
          <a:prstGeom prst="rect">
            <a:avLst/>
          </a:prstGeom>
          <a:noFill/>
          <a:ln w="9525">
            <a:noFill/>
          </a:ln>
        </p:spPr>
        <p:txBody>
          <a:bodyPr lIns="0" tIns="0" rIns="0" bIns="0"/>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2</a:t>
            </a:r>
            <a:endParaRPr lang="en-US" altLang="zh-CN" sz="2000" b="0">
              <a:latin typeface="Times New Roman" panose="02020603050405020304" pitchFamily="18" charset="0"/>
              <a:ea typeface="宋体" panose="02010600030101010101" pitchFamily="2" charset="-122"/>
            </a:endParaRPr>
          </a:p>
        </p:txBody>
      </p:sp>
      <p:sp>
        <p:nvSpPr>
          <p:cNvPr id="164931" name="矩形 164930"/>
          <p:cNvSpPr/>
          <p:nvPr/>
        </p:nvSpPr>
        <p:spPr>
          <a:xfrm>
            <a:off x="5565775" y="5354638"/>
            <a:ext cx="225425" cy="292100"/>
          </a:xfrm>
          <a:prstGeom prst="rect">
            <a:avLst/>
          </a:prstGeom>
          <a:noFill/>
          <a:ln w="9525">
            <a:noFill/>
          </a:ln>
        </p:spPr>
        <p:txBody>
          <a:bodyPr lIns="0" tIns="0" rIns="0" bIns="0"/>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1</a:t>
            </a:r>
            <a:endParaRPr lang="en-US" altLang="zh-CN" sz="2000" b="0">
              <a:latin typeface="Times New Roman" panose="02020603050405020304" pitchFamily="18" charset="0"/>
              <a:ea typeface="宋体" panose="02010600030101010101" pitchFamily="2" charset="-122"/>
            </a:endParaRPr>
          </a:p>
        </p:txBody>
      </p:sp>
      <p:sp>
        <p:nvSpPr>
          <p:cNvPr id="164932" name="矩形 164931"/>
          <p:cNvSpPr/>
          <p:nvPr/>
        </p:nvSpPr>
        <p:spPr>
          <a:xfrm>
            <a:off x="5565775" y="5715000"/>
            <a:ext cx="225425" cy="292100"/>
          </a:xfrm>
          <a:prstGeom prst="rect">
            <a:avLst/>
          </a:prstGeom>
          <a:noFill/>
          <a:ln w="9525">
            <a:noFill/>
          </a:ln>
        </p:spPr>
        <p:txBody>
          <a:bodyPr lIns="0" tIns="0" rIns="0" bIns="0"/>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0</a:t>
            </a:r>
            <a:endParaRPr lang="en-US" altLang="zh-CN" sz="2000" b="0">
              <a:latin typeface="Times New Roman" panose="02020603050405020304" pitchFamily="18" charset="0"/>
              <a:ea typeface="宋体" panose="02010600030101010101" pitchFamily="2" charset="-122"/>
            </a:endParaRPr>
          </a:p>
        </p:txBody>
      </p:sp>
      <p:sp>
        <p:nvSpPr>
          <p:cNvPr id="164933" name="矩形 164932"/>
          <p:cNvSpPr/>
          <p:nvPr/>
        </p:nvSpPr>
        <p:spPr>
          <a:xfrm>
            <a:off x="6015038" y="5943600"/>
            <a:ext cx="347662" cy="209550"/>
          </a:xfrm>
          <a:prstGeom prst="rect">
            <a:avLst/>
          </a:prstGeom>
          <a:noFill/>
          <a:ln w="9525">
            <a:noFill/>
          </a:ln>
        </p:spPr>
        <p:txBody>
          <a:bodyPr lIns="0" tIns="0" rIns="0" bIns="0"/>
          <a:p>
            <a:pPr lvl="0" algn="just"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100</a:t>
            </a:r>
            <a:endParaRPr lang="en-US" altLang="zh-CN" sz="1600" b="0">
              <a:latin typeface="Times New Roman" panose="02020603050405020304" pitchFamily="18" charset="0"/>
              <a:ea typeface="宋体" panose="02010600030101010101" pitchFamily="2" charset="-122"/>
            </a:endParaRPr>
          </a:p>
        </p:txBody>
      </p:sp>
      <p:sp>
        <p:nvSpPr>
          <p:cNvPr id="164934" name="矩形 164933"/>
          <p:cNvSpPr/>
          <p:nvPr/>
        </p:nvSpPr>
        <p:spPr>
          <a:xfrm>
            <a:off x="6475413" y="5943600"/>
            <a:ext cx="401637" cy="209550"/>
          </a:xfrm>
          <a:prstGeom prst="rect">
            <a:avLst/>
          </a:prstGeom>
          <a:noFill/>
          <a:ln w="9525">
            <a:noFill/>
          </a:ln>
        </p:spPr>
        <p:txBody>
          <a:bodyPr lIns="0" tIns="0" rIns="0" bIns="0"/>
          <a:p>
            <a:pPr lvl="0" algn="just"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200</a:t>
            </a:r>
            <a:endParaRPr lang="en-US" altLang="zh-CN" sz="1600" b="0">
              <a:latin typeface="Times New Roman" panose="02020603050405020304" pitchFamily="18" charset="0"/>
              <a:ea typeface="宋体" panose="02010600030101010101" pitchFamily="2" charset="-122"/>
            </a:endParaRPr>
          </a:p>
        </p:txBody>
      </p:sp>
      <p:sp>
        <p:nvSpPr>
          <p:cNvPr id="164935" name="矩形 164934"/>
          <p:cNvSpPr/>
          <p:nvPr/>
        </p:nvSpPr>
        <p:spPr>
          <a:xfrm>
            <a:off x="6918325" y="5943600"/>
            <a:ext cx="377825" cy="209550"/>
          </a:xfrm>
          <a:prstGeom prst="rect">
            <a:avLst/>
          </a:prstGeom>
          <a:noFill/>
          <a:ln w="9525">
            <a:noFill/>
          </a:ln>
        </p:spPr>
        <p:txBody>
          <a:bodyPr lIns="0" tIns="0" rIns="0" bIns="0"/>
          <a:p>
            <a:pPr lvl="0" algn="just"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300</a:t>
            </a:r>
            <a:endParaRPr lang="en-US" altLang="zh-CN" sz="1600" b="0">
              <a:latin typeface="Times New Roman" panose="02020603050405020304" pitchFamily="18" charset="0"/>
              <a:ea typeface="宋体" panose="02010600030101010101" pitchFamily="2" charset="-122"/>
            </a:endParaRPr>
          </a:p>
        </p:txBody>
      </p:sp>
      <p:sp>
        <p:nvSpPr>
          <p:cNvPr id="164936" name="矩形 164935"/>
          <p:cNvSpPr/>
          <p:nvPr/>
        </p:nvSpPr>
        <p:spPr>
          <a:xfrm>
            <a:off x="7396163" y="5943600"/>
            <a:ext cx="349250" cy="292100"/>
          </a:xfrm>
          <a:prstGeom prst="rect">
            <a:avLst/>
          </a:prstGeom>
          <a:noFill/>
          <a:ln w="9525">
            <a:noFill/>
          </a:ln>
        </p:spPr>
        <p:txBody>
          <a:bodyPr lIns="0" tIns="0" rIns="0" bIns="0"/>
          <a:p>
            <a:pPr lvl="0" algn="just"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400</a:t>
            </a:r>
            <a:endParaRPr lang="en-US" altLang="zh-CN" sz="1600" b="0">
              <a:latin typeface="Times New Roman" panose="02020603050405020304" pitchFamily="18" charset="0"/>
              <a:ea typeface="宋体" panose="02010600030101010101" pitchFamily="2" charset="-122"/>
            </a:endParaRPr>
          </a:p>
        </p:txBody>
      </p:sp>
      <p:sp>
        <p:nvSpPr>
          <p:cNvPr id="164937" name="矩形 164936"/>
          <p:cNvSpPr/>
          <p:nvPr/>
        </p:nvSpPr>
        <p:spPr>
          <a:xfrm>
            <a:off x="7823200" y="5943600"/>
            <a:ext cx="349250" cy="292100"/>
          </a:xfrm>
          <a:prstGeom prst="rect">
            <a:avLst/>
          </a:prstGeom>
          <a:noFill/>
          <a:ln w="9525">
            <a:noFill/>
          </a:ln>
        </p:spPr>
        <p:txBody>
          <a:bodyPr lIns="0" tIns="0" rIns="0" bIns="0"/>
          <a:p>
            <a:pPr lvl="0" algn="just"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500</a:t>
            </a:r>
            <a:endParaRPr lang="en-US" altLang="zh-CN" sz="1600" b="0">
              <a:latin typeface="Times New Roman" panose="02020603050405020304" pitchFamily="18" charset="0"/>
              <a:ea typeface="宋体" panose="02010600030101010101" pitchFamily="2" charset="-122"/>
            </a:endParaRPr>
          </a:p>
        </p:txBody>
      </p:sp>
      <p:sp>
        <p:nvSpPr>
          <p:cNvPr id="164938" name="矩形 164937"/>
          <p:cNvSpPr/>
          <p:nvPr/>
        </p:nvSpPr>
        <p:spPr>
          <a:xfrm>
            <a:off x="8251825" y="5943600"/>
            <a:ext cx="350838" cy="292100"/>
          </a:xfrm>
          <a:prstGeom prst="rect">
            <a:avLst/>
          </a:prstGeom>
          <a:noFill/>
          <a:ln w="9525">
            <a:noFill/>
          </a:ln>
        </p:spPr>
        <p:txBody>
          <a:bodyPr lIns="0" tIns="0" rIns="0" bIns="0"/>
          <a:p>
            <a:pPr lvl="0" algn="just" eaLnBrk="0" hangingPunct="0">
              <a:lnSpc>
                <a:spcPct val="100000"/>
              </a:lnSpc>
              <a:spcBef>
                <a:spcPct val="0"/>
              </a:spcBef>
              <a:buClrTx/>
            </a:pPr>
            <a:r>
              <a:rPr lang="en-US" altLang="zh-CN" sz="1600" b="0">
                <a:latin typeface="Times New Roman" panose="02020603050405020304" pitchFamily="18" charset="0"/>
                <a:ea typeface="宋体" panose="02010600030101010101" pitchFamily="2" charset="-122"/>
              </a:rPr>
              <a:t>600</a:t>
            </a:r>
            <a:endParaRPr lang="en-US" altLang="zh-CN" sz="1600" b="0">
              <a:latin typeface="Times New Roman" panose="02020603050405020304" pitchFamily="18" charset="0"/>
              <a:ea typeface="宋体" panose="02010600030101010101" pitchFamily="2" charset="-122"/>
            </a:endParaRPr>
          </a:p>
        </p:txBody>
      </p:sp>
      <p:sp>
        <p:nvSpPr>
          <p:cNvPr id="164939" name="矩形 164938"/>
          <p:cNvSpPr/>
          <p:nvPr/>
        </p:nvSpPr>
        <p:spPr>
          <a:xfrm>
            <a:off x="8502650" y="5451475"/>
            <a:ext cx="412750" cy="339725"/>
          </a:xfrm>
          <a:prstGeom prst="rect">
            <a:avLst/>
          </a:prstGeom>
          <a:noFill/>
          <a:ln w="9525">
            <a:noFill/>
          </a:ln>
        </p:spPr>
        <p:txBody>
          <a:bodyPr lIns="0" tIns="0" rIns="0" bIns="0"/>
          <a:p>
            <a:pPr lvl="0" algn="just" eaLnBrk="0" hangingPunct="0">
              <a:lnSpc>
                <a:spcPct val="100000"/>
              </a:lnSpc>
              <a:spcBef>
                <a:spcPct val="0"/>
              </a:spcBef>
              <a:buClrTx/>
            </a:pPr>
            <a:r>
              <a:rPr lang="en-US" altLang="zh-CN" sz="2000" b="0" i="1">
                <a:latin typeface="Times New Roman" panose="02020603050405020304" pitchFamily="18" charset="0"/>
                <a:ea typeface="宋体" panose="02010600030101010101" pitchFamily="2" charset="-122"/>
              </a:rPr>
              <a:t>t</a:t>
            </a:r>
            <a:r>
              <a:rPr lang="en-US" altLang="zh-CN" sz="2000" b="0">
                <a:latin typeface="Times New Roman" panose="02020603050405020304" pitchFamily="18" charset="0"/>
                <a:ea typeface="宋体" panose="02010600030101010101" pitchFamily="2" charset="-122"/>
              </a:rPr>
              <a:t>/℃</a:t>
            </a:r>
            <a:endParaRPr lang="en-US" altLang="zh-CN" sz="2000" b="0">
              <a:latin typeface="Times New Roman" panose="02020603050405020304" pitchFamily="18" charset="0"/>
              <a:ea typeface="宋体" panose="02010600030101010101" pitchFamily="2" charset="-122"/>
            </a:endParaRPr>
          </a:p>
        </p:txBody>
      </p:sp>
      <p:sp>
        <p:nvSpPr>
          <p:cNvPr id="164940" name="矩形 164939"/>
          <p:cNvSpPr/>
          <p:nvPr/>
        </p:nvSpPr>
        <p:spPr>
          <a:xfrm>
            <a:off x="5257800" y="3733800"/>
            <a:ext cx="319088" cy="1676400"/>
          </a:xfrm>
          <a:prstGeom prst="rect">
            <a:avLst/>
          </a:prstGeom>
          <a:noFill/>
          <a:ln w="9525">
            <a:noFill/>
          </a:ln>
        </p:spPr>
        <p:txBody>
          <a:bodyPr lIns="0" tIns="0" rIns="0" bIns="0"/>
          <a:p>
            <a:pPr lvl="0" algn="just" eaLnBrk="0" hangingPunct="0">
              <a:lnSpc>
                <a:spcPct val="85000"/>
              </a:lnSpc>
              <a:spcBef>
                <a:spcPct val="0"/>
              </a:spcBef>
              <a:buClrTx/>
            </a:pPr>
            <a:r>
              <a:rPr lang="zh-CN" altLang="en-US" sz="2000" b="0" dirty="0">
                <a:latin typeface="Times New Roman" panose="02020603050405020304" pitchFamily="18" charset="0"/>
                <a:ea typeface="宋体" panose="02010600030101010101" pitchFamily="2" charset="-122"/>
              </a:rPr>
              <a:t>相对介电常数</a:t>
            </a:r>
            <a:r>
              <a:rPr lang="en-US" altLang="zh-CN" sz="2000" b="0">
                <a:latin typeface="Times New Roman" panose="02020603050405020304" pitchFamily="18" charset="0"/>
                <a:ea typeface="宋体" panose="02010600030101010101" pitchFamily="2" charset="-122"/>
              </a:rPr>
              <a:t>ε</a:t>
            </a:r>
            <a:endParaRPr lang="en-US" altLang="zh-CN" sz="2000" b="0">
              <a:latin typeface="Times New Roman" panose="02020603050405020304" pitchFamily="18" charset="0"/>
              <a:ea typeface="宋体" panose="02010600030101010101" pitchFamily="2" charset="-122"/>
            </a:endParaRPr>
          </a:p>
        </p:txBody>
      </p:sp>
      <p:sp>
        <p:nvSpPr>
          <p:cNvPr id="164941" name="矩形 164940"/>
          <p:cNvSpPr/>
          <p:nvPr/>
        </p:nvSpPr>
        <p:spPr>
          <a:xfrm>
            <a:off x="7358063" y="5114925"/>
            <a:ext cx="871537" cy="295275"/>
          </a:xfrm>
          <a:prstGeom prst="rect">
            <a:avLst/>
          </a:prstGeom>
          <a:noFill/>
          <a:ln w="9525">
            <a:noFill/>
          </a:ln>
        </p:spPr>
        <p:txBody>
          <a:bodyPr lIns="0" tIns="0" rIns="0" bIns="0"/>
          <a:p>
            <a:pPr lvl="0" algn="just" eaLnBrk="0" hangingPunct="0">
              <a:lnSpc>
                <a:spcPct val="100000"/>
              </a:lnSpc>
              <a:spcBef>
                <a:spcPct val="0"/>
              </a:spcBef>
              <a:buClrTx/>
            </a:pPr>
            <a:r>
              <a:rPr lang="zh-CN" altLang="en-US" sz="2000" b="0" dirty="0">
                <a:latin typeface="Times New Roman" panose="02020603050405020304" pitchFamily="18" charset="0"/>
                <a:ea typeface="宋体" panose="02010600030101010101" pitchFamily="2" charset="-122"/>
              </a:rPr>
              <a:t>居里点</a:t>
            </a:r>
            <a:endParaRPr lang="zh-CN" altLang="en-US" sz="2000" b="0" dirty="0">
              <a:latin typeface="Times New Roman" panose="02020603050405020304" pitchFamily="18" charset="0"/>
              <a:ea typeface="宋体" panose="02010600030101010101" pitchFamily="2" charset="-122"/>
            </a:endParaRPr>
          </a:p>
        </p:txBody>
      </p:sp>
      <p:sp>
        <p:nvSpPr>
          <p:cNvPr id="164942" name="矩形 164941"/>
          <p:cNvSpPr/>
          <p:nvPr/>
        </p:nvSpPr>
        <p:spPr>
          <a:xfrm>
            <a:off x="5461000" y="6262688"/>
            <a:ext cx="3225800" cy="595312"/>
          </a:xfrm>
          <a:prstGeom prst="rect">
            <a:avLst/>
          </a:prstGeom>
          <a:noFill/>
          <a:ln w="9525">
            <a:noFill/>
          </a:ln>
        </p:spPr>
        <p:txBody>
          <a:bodyPr lIns="0" tIns="0" rIns="0" bIns="0"/>
          <a:p>
            <a:pPr lvl="0" algn="ctr" eaLnBrk="0" hangingPunct="0">
              <a:lnSpc>
                <a:spcPct val="100000"/>
              </a:lnSpc>
              <a:spcBef>
                <a:spcPct val="0"/>
              </a:spcBef>
              <a:buClrTx/>
            </a:pPr>
            <a:r>
              <a:rPr lang="zh-CN" altLang="en-US" sz="2000" b="0" dirty="0">
                <a:latin typeface="Times New Roman" panose="02020603050405020304" pitchFamily="18" charset="0"/>
                <a:ea typeface="宋体" panose="02010600030101010101" pitchFamily="2" charset="-122"/>
              </a:rPr>
              <a:t>石英在高温下</a:t>
            </a:r>
            <a:r>
              <a:rPr lang="zh-CN" altLang="en-US" sz="2000" b="1" dirty="0">
                <a:solidFill>
                  <a:schemeClr val="accent1"/>
                </a:solidFill>
                <a:latin typeface="Times New Roman" panose="02020603050405020304" pitchFamily="18" charset="0"/>
                <a:ea typeface="宋体" panose="02010600030101010101" pitchFamily="2" charset="-122"/>
              </a:rPr>
              <a:t>相对介电常数</a:t>
            </a:r>
            <a:endParaRPr lang="zh-CN" altLang="en-US" sz="2000" b="1" dirty="0">
              <a:solidFill>
                <a:schemeClr val="accent1"/>
              </a:solidFill>
              <a:latin typeface="Times New Roman" panose="02020603050405020304" pitchFamily="18" charset="0"/>
              <a:ea typeface="宋体" panose="02010600030101010101" pitchFamily="2" charset="-122"/>
            </a:endParaRPr>
          </a:p>
          <a:p>
            <a:pPr lvl="0" algn="ctr" eaLnBrk="0" hangingPunct="0">
              <a:lnSpc>
                <a:spcPct val="100000"/>
              </a:lnSpc>
              <a:spcBef>
                <a:spcPct val="0"/>
              </a:spcBef>
              <a:buClrTx/>
            </a:pPr>
            <a:r>
              <a:rPr lang="zh-CN" altLang="en-US" sz="2000" b="0" dirty="0">
                <a:latin typeface="Times New Roman" panose="02020603050405020304" pitchFamily="18" charset="0"/>
                <a:ea typeface="宋体" panose="02010600030101010101" pitchFamily="2" charset="-122"/>
              </a:rPr>
              <a:t>的温度特性</a:t>
            </a:r>
            <a:endParaRPr lang="zh-CN" altLang="en-US" sz="2000" b="0" dirty="0">
              <a:latin typeface="Times New Roman" panose="02020603050405020304" pitchFamily="18" charset="0"/>
              <a:ea typeface="宋体" panose="02010600030101010101" pitchFamily="2" charset="-122"/>
            </a:endParaRPr>
          </a:p>
        </p:txBody>
      </p:sp>
      <p:grpSp>
        <p:nvGrpSpPr>
          <p:cNvPr id="164943" name="组合 164942"/>
          <p:cNvGrpSpPr/>
          <p:nvPr/>
        </p:nvGrpSpPr>
        <p:grpSpPr>
          <a:xfrm>
            <a:off x="5759450" y="3976688"/>
            <a:ext cx="2519363" cy="201612"/>
            <a:chOff x="4490" y="8686"/>
            <a:chExt cx="2458" cy="171"/>
          </a:xfrm>
        </p:grpSpPr>
        <p:sp>
          <p:nvSpPr>
            <p:cNvPr id="164944" name="椭圆 164943"/>
            <p:cNvSpPr/>
            <p:nvPr/>
          </p:nvSpPr>
          <p:spPr>
            <a:xfrm>
              <a:off x="4490" y="8800"/>
              <a:ext cx="57" cy="57"/>
            </a:xfrm>
            <a:prstGeom prst="ellipse">
              <a:avLst/>
            </a:prstGeom>
            <a:solidFill>
              <a:schemeClr val="tx1"/>
            </a:solidFill>
            <a:ln w="9525" cap="flat" cmpd="sng">
              <a:solidFill>
                <a:srgbClr val="000000"/>
              </a:solidFill>
              <a:prstDash val="solid"/>
              <a:headEnd type="none" w="med" len="med"/>
              <a:tailEnd type="none" w="sm" len="lg"/>
            </a:ln>
          </p:spPr>
          <p:txBody>
            <a:bodyPr/>
            <a:p>
              <a:endParaRPr lang="zh-CN" altLang="en-US"/>
            </a:p>
          </p:txBody>
        </p:sp>
        <p:sp>
          <p:nvSpPr>
            <p:cNvPr id="164945" name="椭圆 164944"/>
            <p:cNvSpPr/>
            <p:nvPr/>
          </p:nvSpPr>
          <p:spPr>
            <a:xfrm>
              <a:off x="4868" y="8800"/>
              <a:ext cx="57" cy="57"/>
            </a:xfrm>
            <a:prstGeom prst="ellipse">
              <a:avLst/>
            </a:prstGeom>
            <a:solidFill>
              <a:schemeClr val="tx1"/>
            </a:solidFill>
            <a:ln w="9525" cap="flat" cmpd="sng">
              <a:solidFill>
                <a:srgbClr val="000000"/>
              </a:solidFill>
              <a:prstDash val="solid"/>
              <a:headEnd type="none" w="med" len="med"/>
              <a:tailEnd type="none" w="sm" len="lg"/>
            </a:ln>
          </p:spPr>
          <p:txBody>
            <a:bodyPr/>
            <a:p>
              <a:endParaRPr lang="zh-CN" altLang="en-US"/>
            </a:p>
          </p:txBody>
        </p:sp>
        <p:sp>
          <p:nvSpPr>
            <p:cNvPr id="164946" name="椭圆 164945"/>
            <p:cNvSpPr/>
            <p:nvPr/>
          </p:nvSpPr>
          <p:spPr>
            <a:xfrm>
              <a:off x="5088" y="8800"/>
              <a:ext cx="57" cy="57"/>
            </a:xfrm>
            <a:prstGeom prst="ellipse">
              <a:avLst/>
            </a:prstGeom>
            <a:solidFill>
              <a:schemeClr val="tx1"/>
            </a:solidFill>
            <a:ln w="9525" cap="flat" cmpd="sng">
              <a:solidFill>
                <a:srgbClr val="000000"/>
              </a:solidFill>
              <a:prstDash val="solid"/>
              <a:headEnd type="none" w="med" len="med"/>
              <a:tailEnd type="none" w="sm" len="lg"/>
            </a:ln>
          </p:spPr>
          <p:txBody>
            <a:bodyPr/>
            <a:p>
              <a:endParaRPr lang="zh-CN" altLang="en-US"/>
            </a:p>
          </p:txBody>
        </p:sp>
        <p:sp>
          <p:nvSpPr>
            <p:cNvPr id="164947" name="椭圆 164946"/>
            <p:cNvSpPr/>
            <p:nvPr/>
          </p:nvSpPr>
          <p:spPr>
            <a:xfrm>
              <a:off x="5320" y="8760"/>
              <a:ext cx="57" cy="57"/>
            </a:xfrm>
            <a:prstGeom prst="ellipse">
              <a:avLst/>
            </a:prstGeom>
            <a:solidFill>
              <a:schemeClr val="tx1"/>
            </a:solidFill>
            <a:ln w="9525" cap="flat" cmpd="sng">
              <a:solidFill>
                <a:srgbClr val="000000"/>
              </a:solidFill>
              <a:prstDash val="solid"/>
              <a:headEnd type="none" w="med" len="med"/>
              <a:tailEnd type="none" w="sm" len="lg"/>
            </a:ln>
          </p:spPr>
          <p:txBody>
            <a:bodyPr/>
            <a:p>
              <a:endParaRPr lang="zh-CN" altLang="en-US"/>
            </a:p>
          </p:txBody>
        </p:sp>
        <p:sp>
          <p:nvSpPr>
            <p:cNvPr id="164948" name="椭圆 164947"/>
            <p:cNvSpPr/>
            <p:nvPr/>
          </p:nvSpPr>
          <p:spPr>
            <a:xfrm>
              <a:off x="5541" y="8760"/>
              <a:ext cx="57" cy="57"/>
            </a:xfrm>
            <a:prstGeom prst="ellipse">
              <a:avLst/>
            </a:prstGeom>
            <a:solidFill>
              <a:schemeClr val="tx1"/>
            </a:solidFill>
            <a:ln w="9525" cap="flat" cmpd="sng">
              <a:solidFill>
                <a:srgbClr val="000000"/>
              </a:solidFill>
              <a:prstDash val="solid"/>
              <a:headEnd type="none" w="med" len="med"/>
              <a:tailEnd type="none" w="sm" len="lg"/>
            </a:ln>
          </p:spPr>
          <p:txBody>
            <a:bodyPr/>
            <a:p>
              <a:endParaRPr lang="zh-CN" altLang="en-US"/>
            </a:p>
          </p:txBody>
        </p:sp>
        <p:sp>
          <p:nvSpPr>
            <p:cNvPr id="164949" name="椭圆 164948"/>
            <p:cNvSpPr/>
            <p:nvPr/>
          </p:nvSpPr>
          <p:spPr>
            <a:xfrm>
              <a:off x="5761" y="8743"/>
              <a:ext cx="57" cy="57"/>
            </a:xfrm>
            <a:prstGeom prst="ellipse">
              <a:avLst/>
            </a:prstGeom>
            <a:solidFill>
              <a:schemeClr val="tx1"/>
            </a:solidFill>
            <a:ln w="9525" cap="flat" cmpd="sng">
              <a:solidFill>
                <a:srgbClr val="000000"/>
              </a:solidFill>
              <a:prstDash val="solid"/>
              <a:headEnd type="none" w="med" len="med"/>
              <a:tailEnd type="none" w="sm" len="lg"/>
            </a:ln>
          </p:spPr>
          <p:txBody>
            <a:bodyPr/>
            <a:p>
              <a:endParaRPr lang="zh-CN" altLang="en-US"/>
            </a:p>
          </p:txBody>
        </p:sp>
        <p:sp>
          <p:nvSpPr>
            <p:cNvPr id="164950" name="椭圆 164949"/>
            <p:cNvSpPr/>
            <p:nvPr/>
          </p:nvSpPr>
          <p:spPr>
            <a:xfrm>
              <a:off x="5974" y="8743"/>
              <a:ext cx="57" cy="57"/>
            </a:xfrm>
            <a:prstGeom prst="ellipse">
              <a:avLst/>
            </a:prstGeom>
            <a:solidFill>
              <a:schemeClr val="tx1"/>
            </a:solidFill>
            <a:ln w="9525" cap="flat" cmpd="sng">
              <a:solidFill>
                <a:srgbClr val="000000"/>
              </a:solidFill>
              <a:prstDash val="solid"/>
              <a:headEnd type="none" w="med" len="med"/>
              <a:tailEnd type="none" w="sm" len="lg"/>
            </a:ln>
          </p:spPr>
          <p:txBody>
            <a:bodyPr/>
            <a:p>
              <a:endParaRPr lang="zh-CN" altLang="en-US"/>
            </a:p>
          </p:txBody>
        </p:sp>
        <p:sp>
          <p:nvSpPr>
            <p:cNvPr id="164951" name="椭圆 164950"/>
            <p:cNvSpPr/>
            <p:nvPr/>
          </p:nvSpPr>
          <p:spPr>
            <a:xfrm>
              <a:off x="6198" y="8703"/>
              <a:ext cx="57" cy="57"/>
            </a:xfrm>
            <a:prstGeom prst="ellipse">
              <a:avLst/>
            </a:prstGeom>
            <a:solidFill>
              <a:schemeClr val="tx1"/>
            </a:solidFill>
            <a:ln w="9525" cap="flat" cmpd="sng">
              <a:solidFill>
                <a:srgbClr val="000000"/>
              </a:solidFill>
              <a:prstDash val="solid"/>
              <a:headEnd type="none" w="med" len="med"/>
              <a:tailEnd type="none" w="sm" len="lg"/>
            </a:ln>
          </p:spPr>
          <p:txBody>
            <a:bodyPr/>
            <a:p>
              <a:endParaRPr lang="zh-CN" altLang="en-US"/>
            </a:p>
          </p:txBody>
        </p:sp>
        <p:sp>
          <p:nvSpPr>
            <p:cNvPr id="164952" name="椭圆 164951"/>
            <p:cNvSpPr/>
            <p:nvPr/>
          </p:nvSpPr>
          <p:spPr>
            <a:xfrm>
              <a:off x="6410" y="8686"/>
              <a:ext cx="57" cy="57"/>
            </a:xfrm>
            <a:prstGeom prst="ellipse">
              <a:avLst/>
            </a:prstGeom>
            <a:solidFill>
              <a:schemeClr val="tx1"/>
            </a:solidFill>
            <a:ln w="9525" cap="flat" cmpd="sng">
              <a:solidFill>
                <a:srgbClr val="000000"/>
              </a:solidFill>
              <a:prstDash val="solid"/>
              <a:headEnd type="none" w="med" len="med"/>
              <a:tailEnd type="none" w="sm" len="lg"/>
            </a:ln>
          </p:spPr>
          <p:txBody>
            <a:bodyPr/>
            <a:p>
              <a:endParaRPr lang="zh-CN" altLang="en-US"/>
            </a:p>
          </p:txBody>
        </p:sp>
        <p:sp>
          <p:nvSpPr>
            <p:cNvPr id="164953" name="椭圆 164952"/>
            <p:cNvSpPr/>
            <p:nvPr/>
          </p:nvSpPr>
          <p:spPr>
            <a:xfrm>
              <a:off x="6631" y="8686"/>
              <a:ext cx="57" cy="57"/>
            </a:xfrm>
            <a:prstGeom prst="ellipse">
              <a:avLst/>
            </a:prstGeom>
            <a:solidFill>
              <a:schemeClr val="tx1"/>
            </a:solidFill>
            <a:ln w="9525" cap="flat" cmpd="sng">
              <a:solidFill>
                <a:srgbClr val="000000"/>
              </a:solidFill>
              <a:prstDash val="solid"/>
              <a:headEnd type="none" w="med" len="med"/>
              <a:tailEnd type="none" w="sm" len="lg"/>
            </a:ln>
          </p:spPr>
          <p:txBody>
            <a:bodyPr/>
            <a:p>
              <a:endParaRPr lang="zh-CN" altLang="en-US"/>
            </a:p>
          </p:txBody>
        </p:sp>
        <p:sp>
          <p:nvSpPr>
            <p:cNvPr id="164954" name="椭圆 164953"/>
            <p:cNvSpPr/>
            <p:nvPr/>
          </p:nvSpPr>
          <p:spPr>
            <a:xfrm>
              <a:off x="6891" y="8686"/>
              <a:ext cx="57" cy="57"/>
            </a:xfrm>
            <a:prstGeom prst="ellipse">
              <a:avLst/>
            </a:prstGeom>
            <a:solidFill>
              <a:schemeClr val="tx1"/>
            </a:solidFill>
            <a:ln w="9525" cap="flat" cmpd="sng">
              <a:solidFill>
                <a:srgbClr val="000000"/>
              </a:solidFill>
              <a:prstDash val="solid"/>
              <a:headEnd type="none" w="med" len="med"/>
              <a:tailEnd type="none" w="sm" len="lg"/>
            </a:ln>
          </p:spPr>
          <p:txBody>
            <a:bodyPr/>
            <a:p>
              <a:endParaRPr lang="zh-CN" altLang="en-US"/>
            </a:p>
          </p:txBody>
        </p:sp>
      </p:grpSp>
      <p:sp>
        <p:nvSpPr>
          <p:cNvPr id="164955" name="直接连接符 164954"/>
          <p:cNvSpPr/>
          <p:nvPr/>
        </p:nvSpPr>
        <p:spPr>
          <a:xfrm flipV="1">
            <a:off x="5727700" y="3678238"/>
            <a:ext cx="0" cy="2208212"/>
          </a:xfrm>
          <a:prstGeom prst="line">
            <a:avLst/>
          </a:prstGeom>
          <a:ln w="9525" cap="flat" cmpd="sng">
            <a:solidFill>
              <a:schemeClr val="tx1"/>
            </a:solidFill>
            <a:prstDash val="solid"/>
            <a:headEnd type="none" w="med" len="med"/>
            <a:tailEnd type="none" w="med" len="med"/>
          </a:ln>
        </p:spPr>
      </p:sp>
      <p:sp>
        <p:nvSpPr>
          <p:cNvPr id="164956" name="直接连接符 164955"/>
          <p:cNvSpPr/>
          <p:nvPr/>
        </p:nvSpPr>
        <p:spPr>
          <a:xfrm>
            <a:off x="5718175" y="5886450"/>
            <a:ext cx="2768600" cy="0"/>
          </a:xfrm>
          <a:prstGeom prst="line">
            <a:avLst/>
          </a:prstGeom>
          <a:ln w="9525" cap="flat" cmpd="sng">
            <a:solidFill>
              <a:schemeClr val="tx1"/>
            </a:solidFill>
            <a:prstDash val="solid"/>
            <a:headEnd type="none" w="med" len="med"/>
            <a:tailEnd type="none" w="med" len="med"/>
          </a:ln>
        </p:spPr>
      </p:sp>
      <p:sp>
        <p:nvSpPr>
          <p:cNvPr id="164957" name="直接连接符 164956"/>
          <p:cNvSpPr/>
          <p:nvPr/>
        </p:nvSpPr>
        <p:spPr>
          <a:xfrm flipV="1">
            <a:off x="5734050" y="3352800"/>
            <a:ext cx="0" cy="457200"/>
          </a:xfrm>
          <a:prstGeom prst="line">
            <a:avLst/>
          </a:prstGeom>
          <a:ln w="9525" cap="flat" cmpd="sng">
            <a:solidFill>
              <a:schemeClr val="tx1"/>
            </a:solidFill>
            <a:prstDash val="solid"/>
            <a:headEnd type="none" w="med" len="med"/>
            <a:tailEnd type="triangle" w="lg" len="med"/>
          </a:ln>
        </p:spPr>
      </p:sp>
      <p:sp>
        <p:nvSpPr>
          <p:cNvPr id="164958" name="直接连接符 164957"/>
          <p:cNvSpPr/>
          <p:nvPr/>
        </p:nvSpPr>
        <p:spPr>
          <a:xfrm>
            <a:off x="3962400" y="5562600"/>
            <a:ext cx="609600" cy="0"/>
          </a:xfrm>
          <a:prstGeom prst="line">
            <a:avLst/>
          </a:prstGeom>
          <a:ln w="9525" cap="flat" cmpd="sng">
            <a:solidFill>
              <a:schemeClr val="tx1"/>
            </a:solidFill>
            <a:prstDash val="solid"/>
            <a:headEnd type="none" w="med" len="med"/>
            <a:tailEnd type="triangle" w="med" len="med"/>
          </a:ln>
        </p:spPr>
      </p:sp>
      <p:sp>
        <p:nvSpPr>
          <p:cNvPr id="164959" name="直接连接符 164958"/>
          <p:cNvSpPr/>
          <p:nvPr/>
        </p:nvSpPr>
        <p:spPr>
          <a:xfrm>
            <a:off x="8382000" y="5886450"/>
            <a:ext cx="304800" cy="0"/>
          </a:xfrm>
          <a:prstGeom prst="line">
            <a:avLst/>
          </a:prstGeom>
          <a:ln w="9525" cap="flat" cmpd="sng">
            <a:solidFill>
              <a:schemeClr val="tx1"/>
            </a:solidFill>
            <a:prstDash val="solid"/>
            <a:headEnd type="none" w="med" len="med"/>
            <a:tailEnd type="triangle" w="lg" len="med"/>
          </a:ln>
        </p:spPr>
      </p:sp>
      <p:sp>
        <p:nvSpPr>
          <p:cNvPr id="164960" name="直接连接符 164959"/>
          <p:cNvSpPr/>
          <p:nvPr/>
        </p:nvSpPr>
        <p:spPr>
          <a:xfrm>
            <a:off x="5740400" y="3657600"/>
            <a:ext cx="30163" cy="0"/>
          </a:xfrm>
          <a:prstGeom prst="line">
            <a:avLst/>
          </a:prstGeom>
          <a:ln w="9525" cap="flat" cmpd="sng">
            <a:solidFill>
              <a:schemeClr val="tx1"/>
            </a:solidFill>
            <a:prstDash val="solid"/>
            <a:headEnd type="none" w="med" len="med"/>
            <a:tailEnd type="none" w="med" len="med"/>
          </a:ln>
        </p:spPr>
      </p:sp>
      <p:sp>
        <p:nvSpPr>
          <p:cNvPr id="2" name="灯片编号占位符 1"/>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文本框 165889"/>
          <p:cNvSpPr txBox="1"/>
          <p:nvPr/>
        </p:nvSpPr>
        <p:spPr>
          <a:xfrm>
            <a:off x="152400" y="995680"/>
            <a:ext cx="8839200" cy="4358640"/>
          </a:xfrm>
          <a:prstGeom prst="rect">
            <a:avLst/>
          </a:prstGeom>
          <a:noFill/>
          <a:ln w="9525">
            <a:noFill/>
          </a:ln>
        </p:spPr>
        <p:txBody>
          <a:bodyPr>
            <a:spAutoFit/>
          </a:bodyPr>
          <a:p>
            <a:pPr lvl="0" algn="just" eaLnBrk="1" hangingPunct="1">
              <a:lnSpc>
                <a:spcPct val="100000"/>
              </a:lnSpc>
              <a:spcBef>
                <a:spcPct val="50000"/>
              </a:spcBef>
              <a:buClrTx/>
            </a:pP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     石英晶体的突出优点是性能非常稳定，机械强度高，绝缘性能也相当好。但石英材料价格昂贵，且压电系数比压电陶瓷低得多。因此一般仅用于</a:t>
            </a:r>
            <a:r>
              <a:rPr lang="zh-CN" altLang="en-US" sz="2800" b="1" dirty="0">
                <a:solidFill>
                  <a:schemeClr val="hlink"/>
                </a:solidFill>
                <a:effectLst>
                  <a:outerShdw blurRad="38100" dist="38100" dir="2700000">
                    <a:srgbClr val="C0C0C0"/>
                  </a:outerShdw>
                </a:effectLst>
                <a:latin typeface="Times New Roman" panose="02020603050405020304" pitchFamily="18" charset="0"/>
                <a:ea typeface="宋体" panose="02010600030101010101" pitchFamily="2" charset="-122"/>
              </a:rPr>
              <a:t>标准仪器</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或要求较高的传感器中。</a:t>
            </a:r>
            <a:endPar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1" hangingPunct="1">
              <a:lnSpc>
                <a:spcPct val="100000"/>
              </a:lnSpc>
              <a:spcBef>
                <a:spcPct val="50000"/>
              </a:spcBef>
              <a:buClrTx/>
            </a:pPr>
            <a:r>
              <a:rPr lang="zh-CN" altLang="en-US" sz="2800" b="1" dirty="0">
                <a:effectLst>
                  <a:outerShdw blurRad="38100" dist="38100" dir="2700000">
                    <a:srgbClr val="C0C0C0"/>
                  </a:outerShdw>
                </a:effectLst>
                <a:latin typeface="宋体" panose="02010600030101010101" pitchFamily="2" charset="-122"/>
                <a:ea typeface="宋体" panose="02010600030101010101" pitchFamily="2" charset="-122"/>
              </a:rPr>
              <a:t>    因为石英是一种各向异性晶体，因此，按不同方向切割的晶片，其物理性质（如弹性、压电效应、温度特性等）相差很大。为了在设计石英传感器时，根据不同使用要求正确地选择石英片的切型。</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 </a:t>
            </a:r>
            <a:endPar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1" hangingPunct="1">
              <a:lnSpc>
                <a:spcPct val="100000"/>
              </a:lnSpc>
              <a:spcBef>
                <a:spcPct val="50000"/>
              </a:spcBef>
              <a:buClrTx/>
            </a:pPr>
            <a:r>
              <a:rPr lang="zh-CN" altLang="en-US" sz="2800" b="1" dirty="0">
                <a:effectLst>
                  <a:outerShdw blurRad="38100" dist="38100" dir="2700000">
                    <a:srgbClr val="C0C0C0"/>
                  </a:outerShdw>
                </a:effectLst>
                <a:latin typeface="宋体" panose="02010600030101010101" pitchFamily="2" charset="-122"/>
                <a:ea typeface="宋体" panose="02010600030101010101" pitchFamily="2" charset="-122"/>
              </a:rPr>
              <a:t>   </a:t>
            </a:r>
            <a:endPar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5"/>
          <p:cNvGrpSpPr/>
          <p:nvPr/>
        </p:nvGrpSpPr>
        <p:grpSpPr>
          <a:xfrm>
            <a:off x="0" y="620713"/>
            <a:ext cx="8991600" cy="5791200"/>
            <a:chOff x="0" y="672"/>
            <a:chExt cx="5664" cy="3648"/>
          </a:xfrm>
        </p:grpSpPr>
        <p:pic>
          <p:nvPicPr>
            <p:cNvPr id="169000" name="Picture 11" descr="压电晶体1"/>
            <p:cNvPicPr>
              <a:picLocks noChangeAspect="1"/>
            </p:cNvPicPr>
            <p:nvPr/>
          </p:nvPicPr>
          <p:blipFill>
            <a:blip r:embed="rId1"/>
            <a:stretch>
              <a:fillRect/>
            </a:stretch>
          </p:blipFill>
          <p:spPr>
            <a:xfrm>
              <a:off x="720" y="1248"/>
              <a:ext cx="3408" cy="1872"/>
            </a:xfrm>
            <a:prstGeom prst="rect">
              <a:avLst/>
            </a:prstGeom>
            <a:noFill/>
            <a:ln w="9525">
              <a:noFill/>
            </a:ln>
          </p:spPr>
        </p:pic>
        <p:sp>
          <p:nvSpPr>
            <p:cNvPr id="169001" name="Text Box 13"/>
            <p:cNvSpPr txBox="1"/>
            <p:nvPr/>
          </p:nvSpPr>
          <p:spPr>
            <a:xfrm>
              <a:off x="192" y="1440"/>
              <a:ext cx="372" cy="1286"/>
            </a:xfrm>
            <a:prstGeom prst="rect">
              <a:avLst/>
            </a:prstGeom>
            <a:noFill/>
            <a:ln w="9525">
              <a:noFill/>
            </a:ln>
          </p:spPr>
          <p:txBody>
            <a:bodyPr wrap="none">
              <a:spAutoFit/>
            </a:bodyPr>
            <a:p>
              <a:pPr lvl="0" algn="l" eaLnBrk="1" hangingPunct="1">
                <a:lnSpc>
                  <a:spcPct val="100000"/>
                </a:lnSpc>
                <a:spcBef>
                  <a:spcPct val="0"/>
                </a:spcBef>
              </a:pPr>
              <a:r>
                <a:rPr lang="zh-CN" altLang="en-US" sz="3200" b="1" dirty="0">
                  <a:latin typeface="Times New Roman" panose="02020603050405020304" pitchFamily="18" charset="0"/>
                  <a:ea typeface="华文新魏" panose="02010800040101010101" pitchFamily="2" charset="-122"/>
                </a:rPr>
                <a:t>压</a:t>
              </a:r>
              <a:endParaRPr lang="zh-CN" altLang="en-US" sz="3200" b="1" dirty="0">
                <a:latin typeface="Times New Roman" panose="02020603050405020304" pitchFamily="18" charset="0"/>
                <a:ea typeface="华文新魏" panose="02010800040101010101" pitchFamily="2" charset="-122"/>
              </a:endParaRPr>
            </a:p>
            <a:p>
              <a:pPr lvl="0" algn="l" eaLnBrk="1" hangingPunct="1">
                <a:lnSpc>
                  <a:spcPct val="100000"/>
                </a:lnSpc>
                <a:spcBef>
                  <a:spcPct val="0"/>
                </a:spcBef>
              </a:pPr>
              <a:r>
                <a:rPr lang="zh-CN" altLang="en-US" sz="3200" b="1" dirty="0">
                  <a:latin typeface="Times New Roman" panose="02020603050405020304" pitchFamily="18" charset="0"/>
                  <a:ea typeface="华文新魏" panose="02010800040101010101" pitchFamily="2" charset="-122"/>
                </a:rPr>
                <a:t>电</a:t>
              </a:r>
              <a:endParaRPr lang="zh-CN" altLang="en-US" sz="3200" b="1" dirty="0">
                <a:latin typeface="Times New Roman" panose="02020603050405020304" pitchFamily="18" charset="0"/>
                <a:ea typeface="华文新魏" panose="02010800040101010101" pitchFamily="2" charset="-122"/>
              </a:endParaRPr>
            </a:p>
            <a:p>
              <a:pPr lvl="0" algn="l" eaLnBrk="1" hangingPunct="1">
                <a:lnSpc>
                  <a:spcPct val="100000"/>
                </a:lnSpc>
                <a:spcBef>
                  <a:spcPct val="0"/>
                </a:spcBef>
              </a:pPr>
              <a:r>
                <a:rPr lang="zh-CN" altLang="en-US" sz="3200" b="1" dirty="0">
                  <a:latin typeface="Times New Roman" panose="02020603050405020304" pitchFamily="18" charset="0"/>
                  <a:ea typeface="华文新魏" panose="02010800040101010101" pitchFamily="2" charset="-122"/>
                </a:rPr>
                <a:t>晶</a:t>
              </a:r>
              <a:endParaRPr lang="zh-CN" altLang="en-US" sz="3200" b="1" dirty="0">
                <a:latin typeface="Times New Roman" panose="02020603050405020304" pitchFamily="18" charset="0"/>
                <a:ea typeface="华文新魏" panose="02010800040101010101" pitchFamily="2" charset="-122"/>
              </a:endParaRPr>
            </a:p>
            <a:p>
              <a:pPr lvl="0" algn="l" eaLnBrk="1" hangingPunct="1">
                <a:lnSpc>
                  <a:spcPct val="100000"/>
                </a:lnSpc>
                <a:spcBef>
                  <a:spcPct val="0"/>
                </a:spcBef>
              </a:pPr>
              <a:r>
                <a:rPr lang="zh-CN" altLang="en-US" sz="3200" b="1" dirty="0">
                  <a:latin typeface="Times New Roman" panose="02020603050405020304" pitchFamily="18" charset="0"/>
                  <a:ea typeface="华文新魏" panose="02010800040101010101" pitchFamily="2" charset="-122"/>
                </a:rPr>
                <a:t>片</a:t>
              </a:r>
              <a:endParaRPr lang="zh-CN" altLang="en-US" sz="3200" b="1" dirty="0">
                <a:latin typeface="Times New Roman" panose="02020603050405020304" pitchFamily="18" charset="0"/>
                <a:ea typeface="华文新魏" panose="02010800040101010101" pitchFamily="2" charset="-122"/>
              </a:endParaRPr>
            </a:p>
          </p:txBody>
        </p:sp>
        <p:graphicFrame>
          <p:nvGraphicFramePr>
            <p:cNvPr id="169002" name="Object 16"/>
            <p:cNvGraphicFramePr/>
            <p:nvPr/>
          </p:nvGraphicFramePr>
          <p:xfrm>
            <a:off x="4176" y="672"/>
            <a:ext cx="1488" cy="3360"/>
          </p:xfrm>
          <a:graphic>
            <a:graphicData uri="http://schemas.openxmlformats.org/presentationml/2006/ole">
              <mc:AlternateContent xmlns:mc="http://schemas.openxmlformats.org/markup-compatibility/2006">
                <mc:Choice xmlns:v="urn:schemas-microsoft-com:vml" Requires="v">
                  <p:oleObj spid="_x0000_s3126" name="" r:id="rId2" imgW="2085975" imgH="4191000" progId="PBrush">
                    <p:embed/>
                  </p:oleObj>
                </mc:Choice>
                <mc:Fallback>
                  <p:oleObj name="" r:id="rId2" imgW="2085975" imgH="4191000" progId="PBrush">
                    <p:embed/>
                    <p:pic>
                      <p:nvPicPr>
                        <p:cNvPr id="0" name="图片 3125"/>
                        <p:cNvPicPr/>
                        <p:nvPr/>
                      </p:nvPicPr>
                      <p:blipFill>
                        <a:blip r:embed="rId3"/>
                        <a:stretch>
                          <a:fillRect/>
                        </a:stretch>
                      </p:blipFill>
                      <p:spPr>
                        <a:xfrm>
                          <a:off x="4176" y="672"/>
                          <a:ext cx="1488" cy="3360"/>
                        </a:xfrm>
                        <a:prstGeom prst="rect">
                          <a:avLst/>
                        </a:prstGeom>
                        <a:noFill/>
                        <a:ln w="38100">
                          <a:noFill/>
                          <a:miter/>
                        </a:ln>
                      </p:spPr>
                    </p:pic>
                  </p:oleObj>
                </mc:Fallback>
              </mc:AlternateContent>
            </a:graphicData>
          </a:graphic>
        </p:graphicFrame>
        <p:sp>
          <p:nvSpPr>
            <p:cNvPr id="169003" name="Text Box 17"/>
            <p:cNvSpPr txBox="1"/>
            <p:nvPr/>
          </p:nvSpPr>
          <p:spPr>
            <a:xfrm>
              <a:off x="4176" y="3696"/>
              <a:ext cx="1460" cy="288"/>
            </a:xfrm>
            <a:prstGeom prst="rect">
              <a:avLst/>
            </a:prstGeom>
            <a:solidFill>
              <a:schemeClr val="bg1"/>
            </a:solidFill>
            <a:ln w="9525">
              <a:noFill/>
            </a:ln>
          </p:spPr>
          <p:txBody>
            <a:bodyPr wrap="none">
              <a:spAutoFit/>
            </a:bodyPr>
            <a:p>
              <a:pPr lvl="0" algn="l" eaLnBrk="1" hangingPunct="1">
                <a:lnSpc>
                  <a:spcPct val="100000"/>
                </a:lnSpc>
                <a:spcBef>
                  <a:spcPct val="0"/>
                </a:spcBef>
              </a:pPr>
              <a:r>
                <a:rPr lang="zh-CN" altLang="en-US" sz="2400" b="1" dirty="0">
                  <a:latin typeface="Times New Roman" panose="02020603050405020304" pitchFamily="18" charset="0"/>
                  <a:ea typeface="华文新魏" panose="02010800040101010101" pitchFamily="2" charset="-122"/>
                </a:rPr>
                <a:t>按特定方向切片</a:t>
              </a:r>
              <a:endParaRPr lang="zh-CN" altLang="en-US" sz="2400" b="1" dirty="0">
                <a:latin typeface="Times New Roman" panose="02020603050405020304" pitchFamily="18" charset="0"/>
                <a:ea typeface="华文新魏" panose="02010800040101010101" pitchFamily="2" charset="-122"/>
              </a:endParaRPr>
            </a:p>
          </p:txBody>
        </p:sp>
        <p:graphicFrame>
          <p:nvGraphicFramePr>
            <p:cNvPr id="169004" name="Object 18"/>
            <p:cNvGraphicFramePr/>
            <p:nvPr/>
          </p:nvGraphicFramePr>
          <p:xfrm>
            <a:off x="1968" y="2999"/>
            <a:ext cx="2160" cy="1321"/>
          </p:xfrm>
          <a:graphic>
            <a:graphicData uri="http://schemas.openxmlformats.org/presentationml/2006/ole">
              <mc:AlternateContent xmlns:mc="http://schemas.openxmlformats.org/markup-compatibility/2006">
                <mc:Choice xmlns:v="urn:schemas-microsoft-com:vml" Requires="v">
                  <p:oleObj spid="_x0000_s3124" name="" r:id="rId4" imgW="2705100" imgH="1485900" progId="PBrush">
                    <p:embed/>
                  </p:oleObj>
                </mc:Choice>
                <mc:Fallback>
                  <p:oleObj name="" r:id="rId4" imgW="2705100" imgH="1485900" progId="PBrush">
                    <p:embed/>
                    <p:pic>
                      <p:nvPicPr>
                        <p:cNvPr id="0" name="图片 3123"/>
                        <p:cNvPicPr/>
                        <p:nvPr/>
                      </p:nvPicPr>
                      <p:blipFill>
                        <a:blip r:embed="rId5"/>
                        <a:stretch>
                          <a:fillRect/>
                        </a:stretch>
                      </p:blipFill>
                      <p:spPr>
                        <a:xfrm>
                          <a:off x="1968" y="2999"/>
                          <a:ext cx="2160" cy="1321"/>
                        </a:xfrm>
                        <a:prstGeom prst="rect">
                          <a:avLst/>
                        </a:prstGeom>
                        <a:noFill/>
                        <a:ln w="38100">
                          <a:noFill/>
                          <a:miter/>
                        </a:ln>
                      </p:spPr>
                    </p:pic>
                  </p:oleObj>
                </mc:Fallback>
              </mc:AlternateContent>
            </a:graphicData>
          </a:graphic>
        </p:graphicFrame>
        <p:graphicFrame>
          <p:nvGraphicFramePr>
            <p:cNvPr id="169005" name="Object 19"/>
            <p:cNvGraphicFramePr/>
            <p:nvPr/>
          </p:nvGraphicFramePr>
          <p:xfrm>
            <a:off x="0" y="2832"/>
            <a:ext cx="1920" cy="1232"/>
          </p:xfrm>
          <a:graphic>
            <a:graphicData uri="http://schemas.openxmlformats.org/presentationml/2006/ole">
              <mc:AlternateContent xmlns:mc="http://schemas.openxmlformats.org/markup-compatibility/2006">
                <mc:Choice xmlns:v="urn:schemas-microsoft-com:vml" Requires="v">
                  <p:oleObj spid="_x0000_s3125" name="" r:id="rId6" imgW="2286000" imgH="1466850" progId="PBrush">
                    <p:embed/>
                  </p:oleObj>
                </mc:Choice>
                <mc:Fallback>
                  <p:oleObj name="" r:id="rId6" imgW="2286000" imgH="1466850" progId="PBrush">
                    <p:embed/>
                    <p:pic>
                      <p:nvPicPr>
                        <p:cNvPr id="0" name="图片 3124"/>
                        <p:cNvPicPr/>
                        <p:nvPr/>
                      </p:nvPicPr>
                      <p:blipFill>
                        <a:blip r:embed="rId7"/>
                        <a:stretch>
                          <a:fillRect/>
                        </a:stretch>
                      </p:blipFill>
                      <p:spPr>
                        <a:xfrm>
                          <a:off x="0" y="2832"/>
                          <a:ext cx="1920" cy="1232"/>
                        </a:xfrm>
                        <a:prstGeom prst="rect">
                          <a:avLst/>
                        </a:prstGeom>
                        <a:noFill/>
                        <a:ln w="38100">
                          <a:noFill/>
                          <a:miter/>
                        </a:ln>
                      </p:spPr>
                    </p:pic>
                  </p:oleObj>
                </mc:Fallback>
              </mc:AlternateContent>
            </a:graphicData>
          </a:graphic>
        </p:graphicFrame>
        <p:sp>
          <p:nvSpPr>
            <p:cNvPr id="169006" name="Text Box 21"/>
            <p:cNvSpPr txBox="1"/>
            <p:nvPr/>
          </p:nvSpPr>
          <p:spPr>
            <a:xfrm>
              <a:off x="144" y="3955"/>
              <a:ext cx="1652" cy="365"/>
            </a:xfrm>
            <a:prstGeom prst="rect">
              <a:avLst/>
            </a:prstGeom>
            <a:noFill/>
            <a:ln w="9525">
              <a:noFill/>
            </a:ln>
          </p:spPr>
          <p:txBody>
            <a:bodyPr wrap="none">
              <a:spAutoFit/>
            </a:bodyPr>
            <a:p>
              <a:pPr lvl="0" algn="l" eaLnBrk="1" hangingPunct="1">
                <a:lnSpc>
                  <a:spcPct val="100000"/>
                </a:lnSpc>
                <a:spcBef>
                  <a:spcPct val="0"/>
                </a:spcBef>
              </a:pPr>
              <a:r>
                <a:rPr lang="zh-CN" altLang="en-US" sz="3200" b="1" dirty="0">
                  <a:latin typeface="Times New Roman" panose="02020603050405020304" pitchFamily="18" charset="0"/>
                  <a:ea typeface="华文新魏" panose="02010800040101010101" pitchFamily="2" charset="-122"/>
                </a:rPr>
                <a:t>人工合成水晶</a:t>
              </a:r>
              <a:endParaRPr lang="zh-CN" altLang="en-US" sz="3200" b="1" dirty="0">
                <a:latin typeface="Times New Roman" panose="02020603050405020304" pitchFamily="18" charset="0"/>
                <a:ea typeface="华文新魏" panose="02010800040101010101" pitchFamily="2" charset="-122"/>
              </a:endParaRPr>
            </a:p>
          </p:txBody>
        </p:sp>
      </p:grpSp>
      <p:sp>
        <p:nvSpPr>
          <p:cNvPr id="169007" name="标题 1"/>
          <p:cNvSpPr/>
          <p:nvPr/>
        </p:nvSpPr>
        <p:spPr>
          <a:xfrm>
            <a:off x="285750" y="71438"/>
            <a:ext cx="5572125" cy="500062"/>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Times New Roman" panose="02020603050405020304" pitchFamily="18" charset="0"/>
                <a:ea typeface="宋体" panose="02010600030101010101" pitchFamily="2" charset="-122"/>
              </a:defRPr>
            </a:lvl1pPr>
          </a:lstStyle>
          <a:p>
            <a:pPr lvl="0" algn="l"/>
            <a:r>
              <a:rPr lang="en-US" altLang="zh-CN" sz="2800" b="1">
                <a:solidFill>
                  <a:srgbClr val="CC0066"/>
                </a:solidFill>
                <a:effectLst>
                  <a:outerShdw blurRad="38100" dist="38100" dir="2700000">
                    <a:srgbClr val="C0C0C0"/>
                  </a:outerShdw>
                </a:effectLst>
                <a:latin typeface="楷体_GB2312" pitchFamily="49" charset="-122"/>
                <a:ea typeface="楷体_GB2312" pitchFamily="49" charset="-122"/>
              </a:rPr>
              <a:t>5.2 </a:t>
            </a:r>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压电材料</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第</a:t>
            </a: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5</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章 压电式传感器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169009"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文本框 169985"/>
          <p:cNvSpPr txBox="1"/>
          <p:nvPr/>
        </p:nvSpPr>
        <p:spPr>
          <a:xfrm>
            <a:off x="152400" y="188913"/>
            <a:ext cx="8839200" cy="3141662"/>
          </a:xfrm>
          <a:prstGeom prst="rect">
            <a:avLst/>
          </a:prstGeom>
          <a:noFill/>
          <a:ln w="9525">
            <a:noFill/>
          </a:ln>
        </p:spPr>
        <p:txBody>
          <a:bodyPr>
            <a:spAutoFit/>
          </a:bodyPr>
          <a:p>
            <a:pPr lvl="0" algn="just" eaLnBrk="1" hangingPunct="1">
              <a:lnSpc>
                <a:spcPct val="100000"/>
              </a:lnSpc>
              <a:spcBef>
                <a:spcPct val="0"/>
              </a:spcBef>
              <a:buClrTx/>
            </a:pPr>
            <a:r>
              <a:rPr lang="zh-CN" altLang="en-US" sz="3200" b="1">
                <a:solidFill>
                  <a:srgbClr val="FF0066"/>
                </a:solidFill>
                <a:effectLst>
                  <a:outerShdw blurRad="38100" dist="38100" dir="2700000">
                    <a:srgbClr val="C0C0C0"/>
                  </a:outerShdw>
                </a:effectLst>
                <a:latin typeface="华文楷体" panose="02010600040101010101" pitchFamily="2" charset="-122"/>
                <a:ea typeface="华文楷体" panose="02010600040101010101" pitchFamily="2" charset="-122"/>
              </a:rPr>
              <a:t>（二）   </a:t>
            </a:r>
            <a:r>
              <a:rPr lang="zh-CN" altLang="en-US" sz="3200" b="1" dirty="0">
                <a:solidFill>
                  <a:srgbClr val="FF0066"/>
                </a:solidFill>
                <a:effectLst>
                  <a:outerShdw blurRad="38100" dist="38100" dir="2700000">
                    <a:srgbClr val="C0C0C0"/>
                  </a:outerShdw>
                </a:effectLst>
                <a:latin typeface="华文楷体" panose="02010600040101010101" pitchFamily="2" charset="-122"/>
                <a:ea typeface="华文楷体" panose="02010600040101010101" pitchFamily="2" charset="-122"/>
              </a:rPr>
              <a:t>压电陶瓷</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        </a:t>
            </a:r>
            <a:endPar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1" hangingPunct="1">
              <a:lnSpc>
                <a:spcPct val="100000"/>
              </a:lnSpc>
              <a:spcBef>
                <a:spcPct val="0"/>
              </a:spcBef>
              <a:buClrTx/>
            </a:pPr>
            <a:r>
              <a:rPr lang="en-US" altLang="zh-CN" sz="2800" b="1">
                <a:solidFill>
                  <a:srgbClr val="FF3300"/>
                </a:solidFill>
                <a:effectLst>
                  <a:outerShdw blurRad="38100" dist="38100" dir="2700000">
                    <a:srgbClr val="C0C0C0"/>
                  </a:outerShdw>
                </a:effectLst>
                <a:latin typeface="宋体" panose="02010600030101010101" pitchFamily="2" charset="-122"/>
                <a:ea typeface="宋体" panose="02010600030101010101" pitchFamily="2" charset="-122"/>
              </a:rPr>
              <a:t>1</a:t>
            </a:r>
            <a:r>
              <a:rPr lang="zh-CN" altLang="en-US" sz="2800" b="1" dirty="0">
                <a:solidFill>
                  <a:srgbClr val="FF3300"/>
                </a:solidFill>
                <a:effectLst>
                  <a:outerShdw blurRad="38100" dist="38100" dir="2700000">
                    <a:srgbClr val="C0C0C0"/>
                  </a:outerShdw>
                </a:effectLst>
                <a:latin typeface="宋体" panose="02010600030101010101" pitchFamily="2" charset="-122"/>
                <a:ea typeface="宋体" panose="02010600030101010101" pitchFamily="2" charset="-122"/>
              </a:rPr>
              <a:t>、</a:t>
            </a:r>
            <a:r>
              <a:rPr lang="zh-CN" altLang="en-US" sz="2800" b="1" dirty="0">
                <a:solidFill>
                  <a:srgbClr val="FF3300"/>
                </a:solidFill>
                <a:effectLst>
                  <a:outerShdw blurRad="38100" dist="38100" dir="2700000">
                    <a:srgbClr val="C0C0C0"/>
                  </a:outerShdw>
                </a:effectLst>
                <a:latin typeface="Times New Roman" panose="02020603050405020304" pitchFamily="18" charset="0"/>
                <a:ea typeface="Times New Roman" panose="02020603050405020304" pitchFamily="18" charset="0"/>
              </a:rPr>
              <a:t>  </a:t>
            </a:r>
            <a:r>
              <a:rPr lang="zh-CN" altLang="en-US" sz="2800" b="1" dirty="0">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钛酸钡压电陶瓷</a:t>
            </a:r>
            <a:endParaRPr lang="zh-CN" altLang="en-US" sz="2800" b="1" dirty="0">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1" hangingPunct="1">
              <a:lnSpc>
                <a:spcPct val="100000"/>
              </a:lnSpc>
              <a:spcBef>
                <a:spcPct val="0"/>
              </a:spcBef>
              <a:buClrTx/>
            </a:pP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        钛酸钡（</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BaTiO</a:t>
            </a:r>
            <a:r>
              <a:rPr lang="en-US" altLang="zh-CN" sz="2800" b="1" baseline="-30000">
                <a:effectLst>
                  <a:outerShdw blurRad="38100" dist="38100" dir="2700000">
                    <a:srgbClr val="C0C0C0"/>
                  </a:outerShdw>
                </a:effectLst>
                <a:latin typeface="Times New Roman" panose="02020603050405020304" pitchFamily="18" charset="0"/>
                <a:ea typeface="宋体" panose="02010600030101010101" pitchFamily="2" charset="-122"/>
              </a:rPr>
              <a:t>3</a:t>
            </a:r>
            <a:r>
              <a:rPr lang="zh-CN" altLang="en-US"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是由碳酸钡（</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BaCO</a:t>
            </a:r>
            <a:r>
              <a:rPr lang="en-US" altLang="zh-CN" sz="2800" b="1" baseline="-30000">
                <a:effectLst>
                  <a:outerShdw blurRad="38100" dist="38100" dir="2700000">
                    <a:srgbClr val="C0C0C0"/>
                  </a:outerShdw>
                </a:effectLst>
                <a:latin typeface="Times New Roman" panose="02020603050405020304" pitchFamily="18" charset="0"/>
                <a:ea typeface="宋体" panose="02010600030101010101" pitchFamily="2" charset="-122"/>
              </a:rPr>
              <a:t>3</a:t>
            </a:r>
            <a:r>
              <a:rPr lang="zh-CN" altLang="en-US" sz="2800" b="1" baseline="-30000">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和二氧化钛（</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TiO</a:t>
            </a:r>
            <a:r>
              <a:rPr lang="en-US" altLang="zh-CN" sz="2800" b="1" baseline="-30000">
                <a:effectLst>
                  <a:outerShdw blurRad="38100" dist="38100" dir="2700000">
                    <a:srgbClr val="C0C0C0"/>
                  </a:outerShdw>
                </a:effectLst>
                <a:latin typeface="Times New Roman" panose="02020603050405020304" pitchFamily="18" charset="0"/>
                <a:ea typeface="宋体" panose="02010600030101010101" pitchFamily="2" charset="-122"/>
              </a:rPr>
              <a:t>2</a:t>
            </a:r>
            <a:r>
              <a:rPr lang="zh-CN" altLang="en-US" sz="2800" b="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按</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1</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1</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分子比例在高温下合成的压电陶瓷。</a:t>
            </a:r>
            <a:endPar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1" hangingPunct="1">
              <a:lnSpc>
                <a:spcPct val="100000"/>
              </a:lnSpc>
              <a:spcBef>
                <a:spcPct val="0"/>
              </a:spcBef>
              <a:buClrTx/>
            </a:pP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        它具有很高的介电常数和较大的压电系数（约为石英晶体的</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50</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倍）。不足之处是居里温度低（</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120℃</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），温度稳定性和机械强度不如石英晶体。</a:t>
            </a:r>
            <a:endPar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169987" name="文本框 169986"/>
          <p:cNvSpPr txBox="1"/>
          <p:nvPr/>
        </p:nvSpPr>
        <p:spPr>
          <a:xfrm>
            <a:off x="152400" y="3305175"/>
            <a:ext cx="8839200" cy="3508375"/>
          </a:xfrm>
          <a:prstGeom prst="rect">
            <a:avLst/>
          </a:prstGeom>
          <a:noFill/>
          <a:ln w="9525">
            <a:noFill/>
          </a:ln>
        </p:spPr>
        <p:txBody>
          <a:bodyPr>
            <a:spAutoFit/>
          </a:bodyPr>
          <a:p>
            <a:pPr lvl="0" algn="just" eaLnBrk="1" hangingPunct="1">
              <a:lnSpc>
                <a:spcPct val="100000"/>
              </a:lnSpc>
              <a:spcBef>
                <a:spcPct val="0"/>
              </a:spcBef>
              <a:buClrTx/>
            </a:pPr>
            <a:r>
              <a:rPr lang="en-US" altLang="zh-CN" sz="2800" b="1">
                <a:solidFill>
                  <a:srgbClr val="FF3300"/>
                </a:solidFill>
                <a:effectLst>
                  <a:outerShdw blurRad="38100" dist="38100" dir="2700000">
                    <a:srgbClr val="C0C0C0"/>
                  </a:outerShdw>
                </a:effectLst>
                <a:latin typeface="宋体" panose="02010600030101010101" pitchFamily="2" charset="-122"/>
                <a:ea typeface="宋体" panose="02010600030101010101" pitchFamily="2" charset="-122"/>
              </a:rPr>
              <a:t>2</a:t>
            </a:r>
            <a:r>
              <a:rPr lang="zh-CN" altLang="en-US" sz="2800" b="1" dirty="0">
                <a:solidFill>
                  <a:srgbClr val="FF3300"/>
                </a:solidFill>
                <a:effectLst>
                  <a:outerShdw blurRad="38100" dist="38100" dir="2700000">
                    <a:srgbClr val="C0C0C0"/>
                  </a:outerShdw>
                </a:effectLst>
                <a:latin typeface="宋体" panose="02010600030101010101" pitchFamily="2" charset="-122"/>
                <a:ea typeface="宋体" panose="02010600030101010101" pitchFamily="2" charset="-122"/>
              </a:rPr>
              <a:t>、</a:t>
            </a:r>
            <a:r>
              <a:rPr lang="zh-CN" altLang="en-US" sz="2800" b="1" dirty="0">
                <a:solidFill>
                  <a:srgbClr val="FF3300"/>
                </a:solidFill>
                <a:effectLst>
                  <a:outerShdw blurRad="38100" dist="38100" dir="2700000">
                    <a:srgbClr val="C0C0C0"/>
                  </a:outerShdw>
                </a:effectLst>
                <a:latin typeface="Times New Roman" panose="02020603050405020304" pitchFamily="18" charset="0"/>
                <a:ea typeface="Times New Roman" panose="02020603050405020304" pitchFamily="18" charset="0"/>
              </a:rPr>
              <a:t>  </a:t>
            </a:r>
            <a:r>
              <a:rPr lang="zh-CN" altLang="en-US" sz="2800" b="1" dirty="0">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锆钛酸铅系压电陶瓷（</a:t>
            </a:r>
            <a:r>
              <a:rPr lang="en-US" altLang="zh-CN" sz="2800" b="1">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PZT</a:t>
            </a:r>
            <a:r>
              <a:rPr lang="zh-CN" altLang="en-US" sz="2800" b="1">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a:t>
            </a:r>
            <a:endParaRPr lang="zh-CN" altLang="en-US" sz="2800" b="1">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1" hangingPunct="1">
              <a:lnSpc>
                <a:spcPct val="100000"/>
              </a:lnSpc>
              <a:spcBef>
                <a:spcPct val="0"/>
              </a:spcBef>
              <a:buClrTx/>
            </a:pPr>
            <a:r>
              <a:rPr lang="zh-CN" altLang="en-US" sz="2800" b="1" dirty="0">
                <a:effectLst>
                  <a:outerShdw blurRad="38100" dist="38100" dir="2700000">
                    <a:srgbClr val="C0C0C0"/>
                  </a:outerShdw>
                </a:effectLst>
                <a:latin typeface="宋体" panose="02010600030101010101" pitchFamily="2" charset="-122"/>
                <a:ea typeface="宋体" panose="02010600030101010101" pitchFamily="2" charset="-122"/>
              </a:rPr>
              <a:t>    锆钛酸铅是由</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PbTiO</a:t>
            </a:r>
            <a:r>
              <a:rPr lang="en-US" altLang="zh-CN" sz="2800" b="1" baseline="-30000">
                <a:effectLst>
                  <a:outerShdw blurRad="38100" dist="38100" dir="2700000">
                    <a:srgbClr val="C0C0C0"/>
                  </a:outerShdw>
                </a:effectLst>
                <a:latin typeface="Times New Roman" panose="02020603050405020304" pitchFamily="18" charset="0"/>
                <a:ea typeface="宋体" panose="02010600030101010101" pitchFamily="2" charset="-122"/>
              </a:rPr>
              <a:t>3</a:t>
            </a:r>
            <a:r>
              <a:rPr lang="zh-CN" altLang="en-US" sz="2800" b="1">
                <a:effectLst>
                  <a:outerShdw blurRad="38100" dist="38100" dir="2700000">
                    <a:srgbClr val="C0C0C0"/>
                  </a:outerShdw>
                </a:effectLst>
                <a:latin typeface="宋体" panose="02010600030101010101" pitchFamily="2" charset="-122"/>
                <a:ea typeface="宋体" panose="02010600030101010101" pitchFamily="2" charset="-122"/>
              </a:rPr>
              <a:t>和</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PbZrO</a:t>
            </a:r>
            <a:r>
              <a:rPr lang="en-US" altLang="zh-CN" sz="2800" b="1" baseline="-30000">
                <a:effectLst>
                  <a:outerShdw blurRad="38100" dist="38100" dir="2700000">
                    <a:srgbClr val="C0C0C0"/>
                  </a:outerShdw>
                </a:effectLst>
                <a:latin typeface="Times New Roman" panose="02020603050405020304" pitchFamily="18" charset="0"/>
                <a:ea typeface="宋体" panose="02010600030101010101" pitchFamily="2" charset="-122"/>
              </a:rPr>
              <a:t>3</a:t>
            </a:r>
            <a:r>
              <a:rPr lang="zh-CN" altLang="en-US" sz="2800" b="1" dirty="0">
                <a:effectLst>
                  <a:outerShdw blurRad="38100" dist="38100" dir="2700000">
                    <a:srgbClr val="C0C0C0"/>
                  </a:outerShdw>
                </a:effectLst>
                <a:latin typeface="宋体" panose="02010600030101010101" pitchFamily="2" charset="-122"/>
                <a:ea typeface="宋体" panose="02010600030101010101" pitchFamily="2" charset="-122"/>
              </a:rPr>
              <a:t>组成的固溶体</a:t>
            </a:r>
            <a:r>
              <a:rPr lang="en-US" altLang="zh-CN" sz="2800" b="1" err="1">
                <a:effectLst>
                  <a:outerShdw blurRad="38100" dist="38100" dir="2700000">
                    <a:srgbClr val="C0C0C0"/>
                  </a:outerShdw>
                </a:effectLst>
                <a:latin typeface="Times New Roman" panose="02020603050405020304" pitchFamily="18" charset="0"/>
                <a:ea typeface="宋体" panose="02010600030101010101" pitchFamily="2" charset="-122"/>
              </a:rPr>
              <a:t>Pb</a:t>
            </a:r>
            <a:r>
              <a:rPr lang="zh-CN" altLang="en-US" sz="2800" b="1" dirty="0">
                <a:effectLst>
                  <a:outerShdw blurRad="38100" dist="38100" dir="2700000">
                    <a:srgbClr val="C0C0C0"/>
                  </a:outerShdw>
                </a:effectLst>
                <a:latin typeface="宋体" panose="02010600030101010101" pitchFamily="2" charset="-122"/>
                <a:ea typeface="宋体" panose="02010600030101010101" pitchFamily="2" charset="-122"/>
              </a:rPr>
              <a:t>（</a:t>
            </a:r>
            <a:r>
              <a:rPr lang="en-US" altLang="zh-CN" sz="2800" b="1" err="1">
                <a:effectLst>
                  <a:outerShdw blurRad="38100" dist="38100" dir="2700000">
                    <a:srgbClr val="C0C0C0"/>
                  </a:outerShdw>
                </a:effectLst>
                <a:latin typeface="Times New Roman" panose="02020603050405020304" pitchFamily="18" charset="0"/>
                <a:ea typeface="宋体" panose="02010600030101010101" pitchFamily="2" charset="-122"/>
              </a:rPr>
              <a:t>Zr</a:t>
            </a:r>
            <a:r>
              <a:rPr lang="zh-CN" altLang="en-US" sz="2800" b="1">
                <a:effectLst>
                  <a:outerShdw blurRad="38100" dist="38100" dir="2700000">
                    <a:srgbClr val="C0C0C0"/>
                  </a:outerShdw>
                </a:effectLst>
                <a:latin typeface="宋体" panose="02010600030101010101" pitchFamily="2" charset="-122"/>
                <a:ea typeface="宋体" panose="02010600030101010101" pitchFamily="2" charset="-122"/>
              </a:rPr>
              <a:t>、</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Ti</a:t>
            </a:r>
            <a:r>
              <a:rPr lang="zh-CN" altLang="en-US" sz="2800" b="1">
                <a:effectLst>
                  <a:outerShdw blurRad="38100" dist="38100" dir="2700000">
                    <a:srgbClr val="C0C0C0"/>
                  </a:outerShdw>
                </a:effectLst>
                <a:latin typeface="宋体" panose="02010600030101010101" pitchFamily="2" charset="-122"/>
                <a:ea typeface="宋体" panose="02010600030101010101" pitchFamily="2" charset="-122"/>
              </a:rPr>
              <a:t>）</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O</a:t>
            </a:r>
            <a:r>
              <a:rPr lang="en-US" altLang="zh-CN" sz="2800" b="1" baseline="-30000">
                <a:effectLst>
                  <a:outerShdw blurRad="38100" dist="38100" dir="2700000">
                    <a:srgbClr val="C0C0C0"/>
                  </a:outerShdw>
                </a:effectLst>
                <a:latin typeface="Times New Roman" panose="02020603050405020304" pitchFamily="18" charset="0"/>
                <a:ea typeface="宋体" panose="02010600030101010101" pitchFamily="2" charset="-122"/>
              </a:rPr>
              <a:t>3</a:t>
            </a:r>
            <a:r>
              <a:rPr lang="zh-CN" altLang="en-US" sz="2800" b="1">
                <a:effectLst>
                  <a:outerShdw blurRad="38100" dist="38100" dir="2700000">
                    <a:srgbClr val="C0C0C0"/>
                  </a:outerShdw>
                </a:effectLst>
                <a:latin typeface="宋体" panose="02010600030101010101" pitchFamily="2" charset="-122"/>
                <a:ea typeface="宋体" panose="02010600030101010101" pitchFamily="2" charset="-122"/>
              </a:rPr>
              <a:t>。</a:t>
            </a:r>
            <a:r>
              <a:rPr lang="zh-CN" altLang="en-US" sz="2800" b="1" dirty="0">
                <a:effectLst>
                  <a:outerShdw blurRad="38100" dist="38100" dir="2700000">
                    <a:srgbClr val="C0C0C0"/>
                  </a:outerShdw>
                </a:effectLst>
                <a:latin typeface="宋体" panose="02010600030101010101" pitchFamily="2" charset="-122"/>
                <a:ea typeface="宋体" panose="02010600030101010101" pitchFamily="2" charset="-122"/>
              </a:rPr>
              <a:t>它与钛酸钡相比，压电系数更大，居里温度在</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300</a:t>
            </a:r>
            <a:r>
              <a:rPr lang="en-US" altLang="zh-CN" sz="2800" b="1">
                <a:effectLst>
                  <a:outerShdw blurRad="38100" dist="38100" dir="2700000">
                    <a:srgbClr val="C0C0C0"/>
                  </a:outerShdw>
                </a:effectLst>
                <a:latin typeface="宋体" panose="02010600030101010101" pitchFamily="2" charset="-122"/>
                <a:ea typeface="宋体" panose="02010600030101010101" pitchFamily="2" charset="-122"/>
              </a:rPr>
              <a:t>℃</a:t>
            </a:r>
            <a:r>
              <a:rPr lang="zh-CN" altLang="en-US" sz="2800" b="1" dirty="0">
                <a:effectLst>
                  <a:outerShdw blurRad="38100" dist="38100" dir="2700000">
                    <a:srgbClr val="C0C0C0"/>
                  </a:outerShdw>
                </a:effectLst>
                <a:latin typeface="宋体" panose="02010600030101010101" pitchFamily="2" charset="-122"/>
                <a:ea typeface="宋体" panose="02010600030101010101" pitchFamily="2" charset="-122"/>
              </a:rPr>
              <a:t>以上，各项机电参数受温度影响小，时间稳定性好。此外，在锆钛酸中添加一种或两种其它微量元素（如铌、锑、锡、锰、钨等）还可以获得不同性能的</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PZT</a:t>
            </a:r>
            <a:r>
              <a:rPr lang="zh-CN" altLang="en-US" sz="2800" b="1" dirty="0">
                <a:effectLst>
                  <a:outerShdw blurRad="38100" dist="38100" dir="2700000">
                    <a:srgbClr val="C0C0C0"/>
                  </a:outerShdw>
                </a:effectLst>
                <a:latin typeface="宋体" panose="02010600030101010101" pitchFamily="2" charset="-122"/>
                <a:ea typeface="宋体" panose="02010600030101010101" pitchFamily="2" charset="-122"/>
              </a:rPr>
              <a:t>材料。因此锆钛酸铅系压电陶瓷是目前压电式传感器中应用最广泛的压电材料。</a:t>
            </a:r>
            <a:r>
              <a:rPr lang="zh-CN" altLang="en-US" sz="2800" b="1" dirty="0">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rPr>
              <a:t>        </a:t>
            </a:r>
            <a:endParaRPr lang="zh-CN" altLang="en-US" sz="2800" b="1" dirty="0">
              <a:solidFill>
                <a:srgbClr val="FF33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期末成绩构成</a:t>
            </a:r>
            <a:endParaRPr lang="zh-CN" altLang="en-US"/>
          </a:p>
        </p:txBody>
      </p:sp>
      <p:sp>
        <p:nvSpPr>
          <p:cNvPr id="3" name="内容占位符 2"/>
          <p:cNvSpPr>
            <a:spLocks noGrp="1"/>
          </p:cNvSpPr>
          <p:nvPr>
            <p:ph idx="1"/>
          </p:nvPr>
        </p:nvSpPr>
        <p:spPr>
          <a:xfrm>
            <a:off x="457200" y="1412875"/>
            <a:ext cx="8598535" cy="4668520"/>
          </a:xfrm>
        </p:spPr>
        <p:txBody>
          <a:bodyPr/>
          <a:p>
            <a:r>
              <a:rPr lang="zh-CN" altLang="en-US" sz="4000"/>
              <a:t>期末最终成绩</a:t>
            </a:r>
            <a:r>
              <a:rPr lang="en-US" altLang="zh-CN" sz="4000"/>
              <a:t>=</a:t>
            </a:r>
            <a:endParaRPr lang="en-US" altLang="zh-CN" sz="4000"/>
          </a:p>
          <a:p>
            <a:pPr marL="0" indent="0">
              <a:buNone/>
            </a:pPr>
            <a:r>
              <a:rPr lang="en-US" altLang="zh-CN" sz="4000"/>
              <a:t>         </a:t>
            </a:r>
            <a:r>
              <a:rPr lang="zh-CN" altLang="en-US" sz="4000"/>
              <a:t>课堂成绩</a:t>
            </a:r>
            <a:r>
              <a:rPr lang="en-US" altLang="zh-CN" sz="4000"/>
              <a:t>*0.7  + </a:t>
            </a:r>
            <a:r>
              <a:rPr lang="zh-CN" altLang="en-US" sz="4000">
                <a:solidFill>
                  <a:srgbClr val="FF0000"/>
                </a:solidFill>
              </a:rPr>
              <a:t>实验成绩</a:t>
            </a:r>
            <a:r>
              <a:rPr lang="en-US" altLang="zh-CN" sz="4000">
                <a:solidFill>
                  <a:srgbClr val="FF0000"/>
                </a:solidFill>
              </a:rPr>
              <a:t>*0.3</a:t>
            </a:r>
            <a:endParaRPr lang="en-US" altLang="zh-CN" sz="4000">
              <a:solidFill>
                <a:srgbClr val="FF0000"/>
              </a:solidFill>
            </a:endParaRPr>
          </a:p>
          <a:p>
            <a:pPr marL="0" indent="0">
              <a:buNone/>
            </a:pPr>
            <a:endParaRPr lang="en-US" altLang="zh-CN" sz="4000">
              <a:solidFill>
                <a:srgbClr val="FF0000"/>
              </a:solidFill>
            </a:endParaRPr>
          </a:p>
          <a:p>
            <a:pPr marL="0" indent="0">
              <a:buNone/>
            </a:pPr>
            <a:r>
              <a:rPr lang="zh-CN" altLang="en-US" sz="4000"/>
              <a:t>其中：</a:t>
            </a:r>
            <a:endParaRPr lang="zh-CN" altLang="en-US" sz="4000"/>
          </a:p>
          <a:p>
            <a:pPr marL="0" indent="0">
              <a:buNone/>
            </a:pPr>
            <a:r>
              <a:rPr lang="zh-CN" altLang="en-US" sz="4000"/>
              <a:t>课堂成绩</a:t>
            </a:r>
            <a:r>
              <a:rPr lang="en-US" altLang="zh-CN" sz="4000"/>
              <a:t>=</a:t>
            </a:r>
            <a:r>
              <a:rPr lang="zh-CN" altLang="en-US" sz="4000"/>
              <a:t>点名情况</a:t>
            </a:r>
            <a:r>
              <a:rPr lang="en-US" altLang="zh-CN" sz="4000"/>
              <a:t>*0.1 + </a:t>
            </a:r>
            <a:r>
              <a:rPr lang="zh-CN" altLang="en-US" sz="4000"/>
              <a:t>作业</a:t>
            </a:r>
            <a:r>
              <a:rPr lang="en-US" altLang="zh-CN" sz="4000"/>
              <a:t>*0.1 +</a:t>
            </a:r>
            <a:endParaRPr lang="en-US" altLang="zh-CN" sz="4000"/>
          </a:p>
          <a:p>
            <a:pPr marL="0" indent="0">
              <a:buNone/>
            </a:pPr>
            <a:r>
              <a:rPr lang="en-US" altLang="zh-CN" sz="4000"/>
              <a:t>                 </a:t>
            </a:r>
            <a:r>
              <a:rPr lang="zh-CN" altLang="en-US" sz="4000">
                <a:solidFill>
                  <a:srgbClr val="FF0000"/>
                </a:solidFill>
              </a:rPr>
              <a:t>期末考试</a:t>
            </a:r>
            <a:r>
              <a:rPr lang="en-US" altLang="zh-CN" sz="4000">
                <a:solidFill>
                  <a:srgbClr val="FF0000"/>
                </a:solidFill>
              </a:rPr>
              <a:t>*0.8</a:t>
            </a:r>
            <a:endParaRPr lang="en-US" altLang="zh-CN" sz="4000">
              <a:solidFill>
                <a:srgbClr val="FF0000"/>
              </a:solidFill>
            </a:endParaRPr>
          </a:p>
        </p:txBody>
      </p:sp>
      <p:sp>
        <p:nvSpPr>
          <p:cNvPr id="4" name="灯片编号占位符 3"/>
          <p:cNvSpPr>
            <a:spLocks noGrp="1"/>
          </p:cNvSpPr>
          <p:nvPr>
            <p:ph type="sldNum" sz="quarter" idx="12"/>
          </p:nvPr>
        </p:nvSpPr>
        <p:spPr/>
        <p:txBody>
          <a:bodyPr/>
          <a:p>
            <a:pPr>
              <a:defRPr/>
            </a:pPr>
            <a:fld id="{8404AA22-3501-43D3-AFBA-93E3887BAD81}" type="slidenum">
              <a:rPr lang="zh-CN" altLang="en-US"/>
            </a:fld>
            <a:r>
              <a:rPr lang="zh-CN" altLang="en-US" dirty="0"/>
              <a:t> </a:t>
            </a:r>
            <a:r>
              <a:rPr lang="en-US" altLang="zh-CN" b="0" dirty="0" smtClean="0"/>
              <a:t>/ 47</a:t>
            </a:r>
            <a:endParaRPr lang="zh-CN" altLang="en-US" b="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文本框 171009"/>
          <p:cNvSpPr txBox="1"/>
          <p:nvPr/>
        </p:nvSpPr>
        <p:spPr>
          <a:xfrm>
            <a:off x="179388" y="4797425"/>
            <a:ext cx="8964612" cy="1800225"/>
          </a:xfrm>
          <a:prstGeom prst="rect">
            <a:avLst/>
          </a:prstGeom>
          <a:noFill/>
          <a:ln w="9525">
            <a:noFill/>
          </a:ln>
        </p:spPr>
        <p:txBody>
          <a:bodyPr>
            <a:spAutoFit/>
          </a:bodyPr>
          <a:p>
            <a:pPr lvl="0" algn="l" eaLnBrk="1" hangingPunct="1">
              <a:lnSpc>
                <a:spcPct val="100000"/>
              </a:lnSpc>
              <a:spcBef>
                <a:spcPct val="0"/>
              </a:spcBef>
              <a:buClrTx/>
            </a:pPr>
            <a:r>
              <a:rPr lang="en-US" altLang="zh-CN" sz="2800" b="1">
                <a:solidFill>
                  <a:srgbClr val="FF3300"/>
                </a:solidFill>
                <a:latin typeface="Times New Roman" panose="02020603050405020304" pitchFamily="18" charset="0"/>
                <a:ea typeface="宋体" panose="02010600030101010101" pitchFamily="2" charset="-122"/>
              </a:rPr>
              <a:t>4</a:t>
            </a:r>
            <a:r>
              <a:rPr lang="zh-CN" altLang="en-US" sz="2800" b="1" dirty="0">
                <a:solidFill>
                  <a:srgbClr val="FF3300"/>
                </a:solidFill>
                <a:latin typeface="Times New Roman" panose="02020603050405020304" pitchFamily="18" charset="0"/>
                <a:ea typeface="宋体" panose="02010600030101010101" pitchFamily="2" charset="-122"/>
              </a:rPr>
              <a:t>、压电半导体材料</a:t>
            </a:r>
            <a:endParaRPr lang="zh-CN" altLang="en-US" sz="2800" b="1" dirty="0">
              <a:solidFill>
                <a:srgbClr val="FF3300"/>
              </a:solidFill>
              <a:latin typeface="Times New Roman" panose="02020603050405020304" pitchFamily="18" charset="0"/>
              <a:ea typeface="宋体" panose="02010600030101010101" pitchFamily="2" charset="-122"/>
            </a:endParaRPr>
          </a:p>
          <a:p>
            <a:pPr lvl="0" algn="l" eaLnBrk="1" hangingPunct="1">
              <a:lnSpc>
                <a:spcPct val="100000"/>
              </a:lnSpc>
              <a:spcBef>
                <a:spcPct val="0"/>
              </a:spcBef>
              <a:buClrTx/>
            </a:pPr>
            <a:r>
              <a:rPr lang="zh-CN" altLang="en-US" sz="2800" b="1" dirty="0">
                <a:latin typeface="Times New Roman" panose="02020603050405020304" pitchFamily="18" charset="0"/>
                <a:ea typeface="宋体" panose="02010600030101010101" pitchFamily="2" charset="-122"/>
              </a:rPr>
              <a:t>    如</a:t>
            </a:r>
            <a:r>
              <a:rPr lang="en-US" altLang="zh-CN" sz="2800" b="1" err="1">
                <a:latin typeface="Times New Roman" panose="02020603050405020304" pitchFamily="18" charset="0"/>
                <a:ea typeface="宋体" panose="02010600030101010101" pitchFamily="2" charset="-122"/>
              </a:rPr>
              <a:t>ZnO</a:t>
            </a:r>
            <a:r>
              <a:rPr lang="zh-CN" altLang="en-US" sz="2800" b="1" dirty="0">
                <a:latin typeface="Times New Roman" panose="02020603050405020304" pitchFamily="18" charset="0"/>
                <a:ea typeface="宋体" panose="02010600030101010101" pitchFamily="2" charset="-122"/>
              </a:rPr>
              <a:t>、</a:t>
            </a:r>
            <a:r>
              <a:rPr lang="en-US" altLang="zh-CN" sz="2800" b="1" err="1">
                <a:latin typeface="Times New Roman" panose="02020603050405020304" pitchFamily="18" charset="0"/>
                <a:ea typeface="宋体" panose="02010600030101010101" pitchFamily="2" charset="-122"/>
              </a:rPr>
              <a:t>CdS</a:t>
            </a:r>
            <a:r>
              <a:rPr lang="en-US" altLang="zh-CN" sz="2800" b="1">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a:t>
            </a:r>
            <a:r>
              <a:rPr lang="en-US" altLang="zh-CN" sz="2800" b="1" err="1">
                <a:latin typeface="Times New Roman" panose="02020603050405020304" pitchFamily="18" charset="0"/>
                <a:ea typeface="宋体" panose="02010600030101010101" pitchFamily="2" charset="-122"/>
              </a:rPr>
              <a:t>ZnO</a:t>
            </a:r>
            <a:r>
              <a:rPr lang="en-US" altLang="zh-CN" sz="2800" b="1">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a:t>
            </a:r>
            <a:r>
              <a:rPr lang="en-US" altLang="zh-CN" sz="2800" b="1" err="1">
                <a:latin typeface="Times New Roman" panose="02020603050405020304" pitchFamily="18" charset="0"/>
                <a:ea typeface="宋体" panose="02010600030101010101" pitchFamily="2" charset="-122"/>
              </a:rPr>
              <a:t>CdTe</a:t>
            </a:r>
            <a:r>
              <a:rPr lang="zh-CN" altLang="en-US" sz="2800" b="1" dirty="0">
                <a:latin typeface="Times New Roman" panose="02020603050405020304" pitchFamily="18" charset="0"/>
                <a:ea typeface="宋体" panose="02010600030101010101" pitchFamily="2" charset="-122"/>
              </a:rPr>
              <a:t>，这种力敏器件具有灵敏度高，响应时间短等优点。此外用</a:t>
            </a:r>
            <a:r>
              <a:rPr lang="en-US" altLang="zh-CN" sz="2800" b="1" err="1">
                <a:latin typeface="Times New Roman" panose="02020603050405020304" pitchFamily="18" charset="0"/>
                <a:ea typeface="宋体" panose="02010600030101010101" pitchFamily="2" charset="-122"/>
              </a:rPr>
              <a:t>ZnO</a:t>
            </a:r>
            <a:r>
              <a:rPr lang="zh-CN" altLang="en-US" sz="2800" b="1" dirty="0">
                <a:latin typeface="Times New Roman" panose="02020603050405020304" pitchFamily="18" charset="0"/>
                <a:ea typeface="宋体" panose="02010600030101010101" pitchFamily="2" charset="-122"/>
              </a:rPr>
              <a:t>作为表面声波振荡器的压电材料，可测取力和温度等参数。</a:t>
            </a:r>
            <a:endParaRPr lang="zh-CN" altLang="en-US" sz="2800" b="1" dirty="0">
              <a:latin typeface="Times New Roman" panose="02020603050405020304" pitchFamily="18" charset="0"/>
              <a:ea typeface="宋体" panose="02010600030101010101" pitchFamily="2" charset="-122"/>
            </a:endParaRPr>
          </a:p>
        </p:txBody>
      </p:sp>
      <p:sp>
        <p:nvSpPr>
          <p:cNvPr id="171011" name="文本框 171010"/>
          <p:cNvSpPr txBox="1"/>
          <p:nvPr/>
        </p:nvSpPr>
        <p:spPr>
          <a:xfrm>
            <a:off x="208280" y="471805"/>
            <a:ext cx="8728075" cy="4325620"/>
          </a:xfrm>
          <a:prstGeom prst="rect">
            <a:avLst/>
          </a:prstGeom>
          <a:noFill/>
          <a:ln w="9525">
            <a:noFill/>
          </a:ln>
        </p:spPr>
        <p:txBody>
          <a:bodyPr wrap="square">
            <a:spAutoFit/>
          </a:bodyPr>
          <a:p>
            <a:pPr lvl="0" algn="just" eaLnBrk="1" hangingPunct="1">
              <a:lnSpc>
                <a:spcPct val="95000"/>
              </a:lnSpc>
              <a:spcBef>
                <a:spcPct val="50000"/>
              </a:spcBef>
              <a:buClrTx/>
            </a:pPr>
            <a:r>
              <a:rPr lang="en-US" altLang="zh-CN" sz="2600" b="1">
                <a:solidFill>
                  <a:srgbClr val="FF0000"/>
                </a:solidFill>
                <a:latin typeface="宋体" panose="02010600030101010101" pitchFamily="2" charset="-122"/>
                <a:ea typeface="宋体" panose="02010600030101010101" pitchFamily="2" charset="-122"/>
              </a:rPr>
              <a:t>3</a:t>
            </a:r>
            <a:r>
              <a:rPr lang="zh-CN" altLang="en-US" sz="2600" b="1" dirty="0">
                <a:solidFill>
                  <a:srgbClr val="FF0000"/>
                </a:solidFill>
                <a:latin typeface="宋体" panose="02010600030101010101" pitchFamily="2" charset="-122"/>
                <a:ea typeface="宋体" panose="02010600030101010101" pitchFamily="2" charset="-122"/>
              </a:rPr>
              <a:t>、压电聚合物</a:t>
            </a:r>
            <a:endParaRPr lang="zh-CN" altLang="en-US" sz="2600" b="1" dirty="0">
              <a:solidFill>
                <a:srgbClr val="FF0000"/>
              </a:solidFill>
              <a:latin typeface="宋体" panose="02010600030101010101" pitchFamily="2" charset="-122"/>
              <a:ea typeface="宋体" panose="02010600030101010101" pitchFamily="2" charset="-122"/>
            </a:endParaRPr>
          </a:p>
          <a:p>
            <a:pPr lvl="0" algn="just" eaLnBrk="1" hangingPunct="1">
              <a:lnSpc>
                <a:spcPct val="95000"/>
              </a:lnSpc>
              <a:spcBef>
                <a:spcPct val="25000"/>
              </a:spcBef>
              <a:buClrTx/>
            </a:pPr>
            <a:r>
              <a:rPr lang="zh-CN" altLang="en-US" sz="2600" b="1" dirty="0">
                <a:latin typeface="宋体" panose="02010600030101010101" pitchFamily="2" charset="-122"/>
                <a:ea typeface="宋体" panose="02010600030101010101" pitchFamily="2" charset="-122"/>
              </a:rPr>
              <a:t>    聚二氟乙烯（</a:t>
            </a:r>
            <a:r>
              <a:rPr lang="en-US" altLang="zh-CN" sz="2600" b="1">
                <a:latin typeface="Times New Roman" panose="02020603050405020304" pitchFamily="18" charset="0"/>
                <a:ea typeface="宋体" panose="02010600030101010101" pitchFamily="2" charset="-122"/>
              </a:rPr>
              <a:t>PVF</a:t>
            </a:r>
            <a:r>
              <a:rPr lang="en-US" altLang="zh-CN" sz="2600" b="1" baseline="-30000">
                <a:latin typeface="Times New Roman" panose="02020603050405020304" pitchFamily="18" charset="0"/>
                <a:ea typeface="宋体" panose="02010600030101010101" pitchFamily="2" charset="-122"/>
              </a:rPr>
              <a:t>2</a:t>
            </a:r>
            <a:r>
              <a:rPr lang="zh-CN" altLang="en-US" sz="2600" b="1">
                <a:latin typeface="宋体" panose="02010600030101010101" pitchFamily="2" charset="-122"/>
                <a:ea typeface="宋体" panose="02010600030101010101" pitchFamily="2" charset="-122"/>
              </a:rPr>
              <a:t>）</a:t>
            </a:r>
            <a:r>
              <a:rPr lang="zh-CN" altLang="en-US" sz="2600" b="1" dirty="0">
                <a:latin typeface="宋体" panose="02010600030101010101" pitchFamily="2" charset="-122"/>
                <a:ea typeface="宋体" panose="02010600030101010101" pitchFamily="2" charset="-122"/>
              </a:rPr>
              <a:t>是目前发现的压电效应较强的</a:t>
            </a:r>
            <a:r>
              <a:rPr lang="zh-CN" altLang="en-US" sz="2600" b="1" dirty="0">
                <a:solidFill>
                  <a:schemeClr val="folHlink"/>
                </a:solidFill>
                <a:latin typeface="宋体" panose="02010600030101010101" pitchFamily="2" charset="-122"/>
                <a:ea typeface="宋体" panose="02010600030101010101" pitchFamily="2" charset="-122"/>
              </a:rPr>
              <a:t>聚合物薄膜</a:t>
            </a:r>
            <a:r>
              <a:rPr lang="zh-CN" altLang="en-US" sz="2600" b="1" dirty="0">
                <a:latin typeface="宋体" panose="02010600030101010101" pitchFamily="2" charset="-122"/>
                <a:ea typeface="宋体" panose="02010600030101010101" pitchFamily="2" charset="-122"/>
              </a:rPr>
              <a:t>，这种合成高分子薄膜就其对称性来看，不存在压电效应，但是它们具有“</a:t>
            </a:r>
            <a:r>
              <a:rPr lang="zh-CN" altLang="en-US" sz="2600" b="1" dirty="0">
                <a:solidFill>
                  <a:schemeClr val="folHlink"/>
                </a:solidFill>
                <a:latin typeface="宋体" panose="02010600030101010101" pitchFamily="2" charset="-122"/>
                <a:ea typeface="宋体" panose="02010600030101010101" pitchFamily="2" charset="-122"/>
              </a:rPr>
              <a:t>平面锯齿</a:t>
            </a:r>
            <a:r>
              <a:rPr lang="zh-CN" altLang="en-US" sz="2600" b="1" dirty="0">
                <a:latin typeface="宋体" panose="02010600030101010101" pitchFamily="2" charset="-122"/>
                <a:ea typeface="宋体" panose="02010600030101010101" pitchFamily="2" charset="-122"/>
              </a:rPr>
              <a:t>”结构，存在抵消不了的</a:t>
            </a:r>
            <a:r>
              <a:rPr lang="zh-CN" altLang="en-US" sz="2600" b="1" dirty="0">
                <a:solidFill>
                  <a:schemeClr val="folHlink"/>
                </a:solidFill>
                <a:latin typeface="宋体" panose="02010600030101010101" pitchFamily="2" charset="-122"/>
                <a:ea typeface="宋体" panose="02010600030101010101" pitchFamily="2" charset="-122"/>
              </a:rPr>
              <a:t>偶极子</a:t>
            </a:r>
            <a:r>
              <a:rPr lang="zh-CN" altLang="en-US" sz="2600" b="1" dirty="0">
                <a:latin typeface="宋体" panose="02010600030101010101" pitchFamily="2" charset="-122"/>
                <a:ea typeface="宋体" panose="02010600030101010101" pitchFamily="2" charset="-122"/>
              </a:rPr>
              <a:t>。经延展和拉伸后可以使分子</a:t>
            </a:r>
            <a:r>
              <a:rPr lang="zh-CN" altLang="en-US" sz="2600" b="1" dirty="0">
                <a:solidFill>
                  <a:schemeClr val="folHlink"/>
                </a:solidFill>
                <a:latin typeface="宋体" panose="02010600030101010101" pitchFamily="2" charset="-122"/>
                <a:ea typeface="宋体" panose="02010600030101010101" pitchFamily="2" charset="-122"/>
              </a:rPr>
              <a:t>链轴</a:t>
            </a:r>
            <a:r>
              <a:rPr lang="zh-CN" altLang="en-US" sz="2600" b="1" dirty="0">
                <a:latin typeface="宋体" panose="02010600030101010101" pitchFamily="2" charset="-122"/>
                <a:ea typeface="宋体" panose="02010600030101010101" pitchFamily="2" charset="-122"/>
              </a:rPr>
              <a:t>成规则排列，并在与分子轴垂直方向上产生</a:t>
            </a:r>
            <a:r>
              <a:rPr lang="zh-CN" altLang="en-US" sz="2600" b="1" dirty="0">
                <a:solidFill>
                  <a:schemeClr val="folHlink"/>
                </a:solidFill>
                <a:latin typeface="宋体" panose="02010600030101010101" pitchFamily="2" charset="-122"/>
                <a:ea typeface="宋体" panose="02010600030101010101" pitchFamily="2" charset="-122"/>
              </a:rPr>
              <a:t>自发极化偶极子</a:t>
            </a:r>
            <a:r>
              <a:rPr lang="zh-CN" altLang="en-US" sz="2600" b="1" dirty="0">
                <a:latin typeface="宋体" panose="02010600030101010101" pitchFamily="2" charset="-122"/>
                <a:ea typeface="宋体" panose="02010600030101010101" pitchFamily="2" charset="-122"/>
              </a:rPr>
              <a:t>。当在膜厚方向加直流高压电场极化后，就可以成为具有压电性能的高分子薄膜。这种薄膜有可挠性，并容易制成大面积压电元件。这种元件耐冲击、不易破碎、稳定性好、频带宽。为提高其压电性能还可以掺入压电陶瓷粉末，制成混合复合材料</a:t>
            </a:r>
            <a:r>
              <a:rPr lang="en-US" altLang="zh-CN" sz="2600" b="1">
                <a:latin typeface="宋体" panose="02010600030101010101" pitchFamily="2" charset="-122"/>
                <a:ea typeface="宋体" panose="02010600030101010101" pitchFamily="2" charset="-122"/>
              </a:rPr>
              <a:t>(</a:t>
            </a:r>
            <a:r>
              <a:rPr lang="en-US" altLang="zh-CN" sz="2600" b="1">
                <a:latin typeface="Times New Roman" panose="02020603050405020304" pitchFamily="18" charset="0"/>
                <a:ea typeface="宋体" panose="02010600030101010101" pitchFamily="2" charset="-122"/>
              </a:rPr>
              <a:t>PVF</a:t>
            </a:r>
            <a:r>
              <a:rPr lang="en-US" altLang="zh-CN" sz="2600" b="1" baseline="-30000">
                <a:latin typeface="Times New Roman" panose="02020603050405020304" pitchFamily="18" charset="0"/>
                <a:ea typeface="宋体" panose="02010600030101010101" pitchFamily="2" charset="-122"/>
              </a:rPr>
              <a:t>2</a:t>
            </a:r>
            <a:r>
              <a:rPr lang="en-US" altLang="zh-CN" sz="2600" b="1">
                <a:latin typeface="宋体" panose="02010600030101010101" pitchFamily="2" charset="-122"/>
                <a:ea typeface="宋体" panose="02010600030101010101" pitchFamily="2" charset="-122"/>
              </a:rPr>
              <a:t>—</a:t>
            </a:r>
            <a:r>
              <a:rPr lang="en-US" altLang="zh-CN" sz="2600" b="1">
                <a:latin typeface="Times New Roman" panose="02020603050405020304" pitchFamily="18" charset="0"/>
                <a:ea typeface="宋体" panose="02010600030101010101" pitchFamily="2" charset="-122"/>
              </a:rPr>
              <a:t>PZT</a:t>
            </a:r>
            <a:r>
              <a:rPr lang="en-US" altLang="zh-CN" sz="2600" b="1">
                <a:latin typeface="宋体" panose="02010600030101010101" pitchFamily="2" charset="-122"/>
                <a:ea typeface="宋体" panose="02010600030101010101" pitchFamily="2" charset="-122"/>
              </a:rPr>
              <a:t>)</a:t>
            </a:r>
            <a:r>
              <a:rPr lang="zh-CN" altLang="en-US" sz="2600" b="1">
                <a:latin typeface="宋体" panose="02010600030101010101" pitchFamily="2" charset="-122"/>
                <a:ea typeface="宋体" panose="02010600030101010101" pitchFamily="2" charset="-122"/>
              </a:rPr>
              <a:t>。</a:t>
            </a:r>
            <a:r>
              <a:rPr lang="zh-CN" altLang="en-US" sz="2600" b="1">
                <a:latin typeface="Times New Roman" panose="02020603050405020304" pitchFamily="18" charset="0"/>
                <a:ea typeface="宋体" panose="02010600030101010101" pitchFamily="2" charset="-122"/>
              </a:rPr>
              <a:t> </a:t>
            </a:r>
            <a:endParaRPr lang="zh-CN" altLang="en-US" sz="2600" b="1">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a:r>
              <a:rPr lang="en-US" altLang="zh-CN" sz="2800" b="1">
                <a:solidFill>
                  <a:srgbClr val="CC0066"/>
                </a:solidFill>
                <a:effectLst>
                  <a:outerShdw blurRad="38100" dist="38100" dir="2700000">
                    <a:srgbClr val="C0C0C0"/>
                  </a:outerShdw>
                </a:effectLst>
                <a:latin typeface="楷体_GB2312" pitchFamily="49" charset="-122"/>
                <a:ea typeface="楷体_GB2312" pitchFamily="49" charset="-122"/>
              </a:rPr>
              <a:t>5.3 </a:t>
            </a:r>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测量电路</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第</a:t>
            </a: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5</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章 压电式传感器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177157"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177188" name="文本框 177187"/>
          <p:cNvSpPr txBox="1"/>
          <p:nvPr/>
        </p:nvSpPr>
        <p:spPr>
          <a:xfrm>
            <a:off x="303213" y="957263"/>
            <a:ext cx="8516937" cy="4702175"/>
          </a:xfrm>
          <a:prstGeom prst="rect">
            <a:avLst/>
          </a:prstGeom>
          <a:noFill/>
          <a:ln w="9525">
            <a:noFill/>
          </a:ln>
        </p:spPr>
        <p:txBody>
          <a:bodyPr>
            <a:spAutoFit/>
          </a:bodyPr>
          <a:p>
            <a:pPr lvl="0" algn="l" eaLnBrk="1" hangingPunct="1">
              <a:lnSpc>
                <a:spcPct val="140000"/>
              </a:lnSpc>
              <a:spcBef>
                <a:spcPct val="20000"/>
              </a:spcBef>
              <a:buClrTx/>
            </a:pPr>
            <a:r>
              <a:rPr lang="zh-CN" altLang="en-US" sz="3600" b="1" dirty="0">
                <a:latin typeface="Times New Roman" panose="02020603050405020304" pitchFamily="18" charset="0"/>
                <a:ea typeface="华文中宋" panose="02010600040101010101" pitchFamily="2" charset="-122"/>
              </a:rPr>
              <a:t>由于压电式传感器的输出电信号很微弱，通常先把传感器信号先输入到高输入阻抗的</a:t>
            </a:r>
            <a:r>
              <a:rPr lang="zh-CN" altLang="en-US" sz="3600" b="1" dirty="0">
                <a:solidFill>
                  <a:srgbClr val="FF0000"/>
                </a:solidFill>
                <a:latin typeface="Times New Roman" panose="02020603050405020304" pitchFamily="18" charset="0"/>
                <a:ea typeface="华文中宋" panose="02010600040101010101" pitchFamily="2" charset="-122"/>
              </a:rPr>
              <a:t>前置放大器</a:t>
            </a:r>
            <a:r>
              <a:rPr lang="zh-CN" altLang="en-US" sz="3600" b="1" dirty="0">
                <a:latin typeface="Times New Roman" panose="02020603050405020304" pitchFamily="18" charset="0"/>
                <a:ea typeface="华文中宋" panose="02010600040101010101" pitchFamily="2" charset="-122"/>
              </a:rPr>
              <a:t>中，经过阻抗交换以后，方可用一般的放大检波电路再将信号输入到指示仪表或记录器中。</a:t>
            </a:r>
            <a:r>
              <a:rPr lang="en-US" altLang="zh-CN" sz="3600" b="1">
                <a:latin typeface="Times New Roman" panose="02020603050405020304" pitchFamily="18" charset="0"/>
                <a:ea typeface="华文中宋" panose="02010600040101010101" pitchFamily="2" charset="-122"/>
              </a:rPr>
              <a:t>(</a:t>
            </a:r>
            <a:r>
              <a:rPr lang="zh-CN" altLang="en-US" sz="3600" b="1" dirty="0">
                <a:latin typeface="Times New Roman" panose="02020603050405020304" pitchFamily="18" charset="0"/>
                <a:ea typeface="华文中宋" panose="02010600040101010101" pitchFamily="2" charset="-122"/>
              </a:rPr>
              <a:t>其中，测量电路的关键在于高阻抗输入的前置放大器。）</a:t>
            </a:r>
            <a:endParaRPr lang="zh-CN" altLang="en-US" sz="3600" b="1" dirty="0">
              <a:latin typeface="Times New Roman" panose="02020603050405020304" pitchFamily="18" charset="0"/>
              <a:ea typeface="华文中宋" panose="0201060004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a:r>
              <a:rPr lang="en-US" altLang="zh-CN" sz="2800" b="1">
                <a:solidFill>
                  <a:srgbClr val="CC0066"/>
                </a:solidFill>
                <a:effectLst>
                  <a:outerShdw blurRad="38100" dist="38100" dir="2700000">
                    <a:srgbClr val="C0C0C0"/>
                  </a:outerShdw>
                </a:effectLst>
                <a:latin typeface="楷体_GB2312" pitchFamily="49" charset="-122"/>
                <a:ea typeface="楷体_GB2312" pitchFamily="49" charset="-122"/>
              </a:rPr>
              <a:t>5.3 </a:t>
            </a:r>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测量电路</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第</a:t>
            </a: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5</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章 压电式传感器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178180"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178182" name="文本框 178181"/>
          <p:cNvSpPr txBox="1"/>
          <p:nvPr/>
        </p:nvSpPr>
        <p:spPr>
          <a:xfrm>
            <a:off x="179388" y="742950"/>
            <a:ext cx="8912225" cy="5349875"/>
          </a:xfrm>
          <a:prstGeom prst="rect">
            <a:avLst/>
          </a:prstGeom>
          <a:noFill/>
          <a:ln w="9525">
            <a:noFill/>
          </a:ln>
        </p:spPr>
        <p:txBody>
          <a:bodyPr>
            <a:spAutoFit/>
          </a:bodyPr>
          <a:p>
            <a:pPr lvl="0" algn="l" eaLnBrk="1" hangingPunct="1">
              <a:lnSpc>
                <a:spcPct val="120000"/>
              </a:lnSpc>
              <a:spcBef>
                <a:spcPct val="0"/>
              </a:spcBef>
              <a:buClrTx/>
            </a:pPr>
            <a:r>
              <a:rPr lang="zh-CN" altLang="en-US" sz="3200" b="1" dirty="0">
                <a:solidFill>
                  <a:schemeClr val="hlink"/>
                </a:solidFill>
                <a:latin typeface="Times New Roman" panose="02020603050405020304" pitchFamily="18" charset="0"/>
                <a:ea typeface="华文中宋" panose="02010600040101010101" pitchFamily="2" charset="-122"/>
              </a:rPr>
              <a:t>前置放大器的作用</a:t>
            </a:r>
            <a:r>
              <a:rPr lang="zh-CN" altLang="en-US" sz="3200" b="1" dirty="0">
                <a:latin typeface="Times New Roman" panose="02020603050405020304" pitchFamily="18" charset="0"/>
                <a:ea typeface="华文中宋" panose="02010600040101010101" pitchFamily="2" charset="-122"/>
              </a:rPr>
              <a:t>：一是将传感器的高阻抗输出变换为低阻抗输出；二是放大传感器输出的微弱电信号。 </a:t>
            </a:r>
            <a:endParaRPr lang="zh-CN" altLang="en-US" sz="3200" b="1" dirty="0">
              <a:latin typeface="Times New Roman" panose="02020603050405020304" pitchFamily="18" charset="0"/>
              <a:ea typeface="华文中宋" panose="02010600040101010101" pitchFamily="2" charset="-122"/>
            </a:endParaRPr>
          </a:p>
          <a:p>
            <a:pPr lvl="0" algn="l" eaLnBrk="1" hangingPunct="1">
              <a:lnSpc>
                <a:spcPct val="120000"/>
              </a:lnSpc>
              <a:spcBef>
                <a:spcPct val="0"/>
              </a:spcBef>
              <a:buClrTx/>
            </a:pPr>
            <a:r>
              <a:rPr lang="zh-CN" altLang="en-US" sz="3200" b="1" dirty="0">
                <a:latin typeface="Times New Roman" panose="02020603050405020304" pitchFamily="18" charset="0"/>
                <a:ea typeface="华文中宋" panose="02010600040101010101" pitchFamily="2" charset="-122"/>
              </a:rPr>
              <a:t>    前置放大器电路有两种形式：一是用电阻反馈的</a:t>
            </a:r>
            <a:r>
              <a:rPr lang="zh-CN" altLang="en-US" sz="3200" b="1" dirty="0">
                <a:solidFill>
                  <a:schemeClr val="hlink"/>
                </a:solidFill>
                <a:latin typeface="Times New Roman" panose="02020603050405020304" pitchFamily="18" charset="0"/>
                <a:ea typeface="华文中宋" panose="02010600040101010101" pitchFamily="2" charset="-122"/>
              </a:rPr>
              <a:t>电压放大器</a:t>
            </a:r>
            <a:r>
              <a:rPr lang="zh-CN" altLang="en-US" sz="3200" b="1" dirty="0">
                <a:latin typeface="Times New Roman" panose="02020603050405020304" pitchFamily="18" charset="0"/>
                <a:ea typeface="华文中宋" panose="02010600040101010101" pitchFamily="2" charset="-122"/>
              </a:rPr>
              <a:t>，其</a:t>
            </a:r>
            <a:r>
              <a:rPr lang="zh-CN" altLang="en-US" sz="3200" b="1" dirty="0">
                <a:solidFill>
                  <a:srgbClr val="0000CC"/>
                </a:solidFill>
                <a:latin typeface="Times New Roman" panose="02020603050405020304" pitchFamily="18" charset="0"/>
                <a:ea typeface="华文中宋" panose="02010600040101010101" pitchFamily="2" charset="-122"/>
              </a:rPr>
              <a:t>输出电压</a:t>
            </a:r>
            <a:r>
              <a:rPr lang="zh-CN" altLang="en-US" sz="3200" b="1" dirty="0">
                <a:latin typeface="Times New Roman" panose="02020603050405020304" pitchFamily="18" charset="0"/>
                <a:ea typeface="华文中宋" panose="02010600040101010101" pitchFamily="2" charset="-122"/>
              </a:rPr>
              <a:t>与</a:t>
            </a:r>
            <a:r>
              <a:rPr lang="zh-CN" altLang="en-US" sz="3200" b="1" dirty="0">
                <a:solidFill>
                  <a:srgbClr val="0000CC"/>
                </a:solidFill>
                <a:latin typeface="Times New Roman" panose="02020603050405020304" pitchFamily="18" charset="0"/>
                <a:ea typeface="华文中宋" panose="02010600040101010101" pitchFamily="2" charset="-122"/>
              </a:rPr>
              <a:t>输入电压</a:t>
            </a:r>
            <a:r>
              <a:rPr lang="en-US" altLang="zh-CN" sz="3200" b="1">
                <a:latin typeface="Times New Roman" panose="02020603050405020304" pitchFamily="18" charset="0"/>
                <a:ea typeface="华文中宋" panose="02010600040101010101" pitchFamily="2" charset="-122"/>
              </a:rPr>
              <a:t>(</a:t>
            </a:r>
            <a:r>
              <a:rPr lang="zh-CN" altLang="en-US" sz="3200" b="1" dirty="0">
                <a:latin typeface="Times New Roman" panose="02020603050405020304" pitchFamily="18" charset="0"/>
                <a:ea typeface="华文中宋" panose="02010600040101010101" pitchFamily="2" charset="-122"/>
              </a:rPr>
              <a:t>即传感器的输出</a:t>
            </a:r>
            <a:r>
              <a:rPr lang="en-US" altLang="zh-CN" sz="3200" b="1">
                <a:latin typeface="Times New Roman" panose="02020603050405020304" pitchFamily="18" charset="0"/>
                <a:ea typeface="华文中宋" panose="02010600040101010101" pitchFamily="2" charset="-122"/>
              </a:rPr>
              <a:t>)</a:t>
            </a:r>
            <a:r>
              <a:rPr lang="zh-CN" altLang="en-US" sz="3200" b="1" dirty="0">
                <a:latin typeface="Times New Roman" panose="02020603050405020304" pitchFamily="18" charset="0"/>
                <a:ea typeface="华文中宋" panose="02010600040101010101" pitchFamily="2" charset="-122"/>
              </a:rPr>
              <a:t>成</a:t>
            </a:r>
            <a:r>
              <a:rPr lang="zh-CN" altLang="en-US" sz="3200" b="1" dirty="0">
                <a:solidFill>
                  <a:srgbClr val="0000CC"/>
                </a:solidFill>
                <a:latin typeface="Times New Roman" panose="02020603050405020304" pitchFamily="18" charset="0"/>
                <a:ea typeface="华文中宋" panose="02010600040101010101" pitchFamily="2" charset="-122"/>
              </a:rPr>
              <a:t>正比</a:t>
            </a:r>
            <a:r>
              <a:rPr lang="zh-CN" altLang="en-US" sz="3200" b="1" dirty="0">
                <a:latin typeface="Times New Roman" panose="02020603050405020304" pitchFamily="18" charset="0"/>
                <a:ea typeface="华文中宋" panose="02010600040101010101" pitchFamily="2" charset="-122"/>
              </a:rPr>
              <a:t>；另一种是用带电容板反馈的</a:t>
            </a:r>
            <a:r>
              <a:rPr lang="zh-CN" altLang="en-US" sz="3200" b="1" dirty="0">
                <a:solidFill>
                  <a:schemeClr val="hlink"/>
                </a:solidFill>
                <a:latin typeface="Times New Roman" panose="02020603050405020304" pitchFamily="18" charset="0"/>
                <a:ea typeface="华文中宋" panose="02010600040101010101" pitchFamily="2" charset="-122"/>
              </a:rPr>
              <a:t>电荷放大器</a:t>
            </a:r>
            <a:r>
              <a:rPr lang="zh-CN" altLang="en-US" sz="3200" b="1" dirty="0">
                <a:latin typeface="Times New Roman" panose="02020603050405020304" pitchFamily="18" charset="0"/>
                <a:ea typeface="华文中宋" panose="02010600040101010101" pitchFamily="2" charset="-122"/>
              </a:rPr>
              <a:t>，其</a:t>
            </a:r>
            <a:r>
              <a:rPr lang="zh-CN" altLang="en-US" sz="3200" b="1" dirty="0">
                <a:solidFill>
                  <a:srgbClr val="0000CC"/>
                </a:solidFill>
                <a:latin typeface="Times New Roman" panose="02020603050405020304" pitchFamily="18" charset="0"/>
                <a:ea typeface="华文中宋" panose="02010600040101010101" pitchFamily="2" charset="-122"/>
              </a:rPr>
              <a:t>输出电压</a:t>
            </a:r>
            <a:r>
              <a:rPr lang="zh-CN" altLang="en-US" sz="3200" b="1" dirty="0">
                <a:latin typeface="Times New Roman" panose="02020603050405020304" pitchFamily="18" charset="0"/>
                <a:ea typeface="华文中宋" panose="02010600040101010101" pitchFamily="2" charset="-122"/>
              </a:rPr>
              <a:t>与</a:t>
            </a:r>
            <a:r>
              <a:rPr lang="zh-CN" altLang="en-US" sz="3200" b="1" dirty="0">
                <a:solidFill>
                  <a:srgbClr val="0000CC"/>
                </a:solidFill>
                <a:latin typeface="Times New Roman" panose="02020603050405020304" pitchFamily="18" charset="0"/>
                <a:ea typeface="华文中宋" panose="02010600040101010101" pitchFamily="2" charset="-122"/>
              </a:rPr>
              <a:t>输入电荷</a:t>
            </a:r>
            <a:r>
              <a:rPr lang="zh-CN" altLang="en-US" sz="3200" b="1" dirty="0">
                <a:latin typeface="Times New Roman" panose="02020603050405020304" pitchFamily="18" charset="0"/>
                <a:ea typeface="华文中宋" panose="02010600040101010101" pitchFamily="2" charset="-122"/>
              </a:rPr>
              <a:t>成</a:t>
            </a:r>
            <a:r>
              <a:rPr lang="zh-CN" altLang="en-US" sz="3200" b="1" dirty="0">
                <a:solidFill>
                  <a:srgbClr val="0000CC"/>
                </a:solidFill>
                <a:latin typeface="Times New Roman" panose="02020603050405020304" pitchFamily="18" charset="0"/>
                <a:ea typeface="华文中宋" panose="02010600040101010101" pitchFamily="2" charset="-122"/>
              </a:rPr>
              <a:t>正比</a:t>
            </a:r>
            <a:r>
              <a:rPr lang="zh-CN" altLang="en-US" sz="3200" b="1" dirty="0">
                <a:latin typeface="Times New Roman" panose="02020603050405020304" pitchFamily="18" charset="0"/>
                <a:ea typeface="华文中宋" panose="02010600040101010101" pitchFamily="2" charset="-122"/>
              </a:rPr>
              <a:t>。由于电荷放大器电路的</a:t>
            </a:r>
            <a:r>
              <a:rPr lang="zh-CN" altLang="en-US" sz="3200" b="1" dirty="0">
                <a:solidFill>
                  <a:srgbClr val="FF0066"/>
                </a:solidFill>
                <a:latin typeface="Times New Roman" panose="02020603050405020304" pitchFamily="18" charset="0"/>
                <a:ea typeface="华文中宋" panose="02010600040101010101" pitchFamily="2" charset="-122"/>
              </a:rPr>
              <a:t>电缆长度变化的影响不大</a:t>
            </a:r>
            <a:r>
              <a:rPr lang="zh-CN" altLang="en-US" sz="3200" b="1" dirty="0">
                <a:latin typeface="Times New Roman" panose="02020603050405020304" pitchFamily="18" charset="0"/>
                <a:ea typeface="华文中宋" panose="02010600040101010101" pitchFamily="2" charset="-122"/>
              </a:rPr>
              <a:t>，几乎可以忽略不计，故而</a:t>
            </a:r>
            <a:r>
              <a:rPr lang="zh-CN" altLang="en-US" sz="3200" b="1" dirty="0">
                <a:solidFill>
                  <a:srgbClr val="FF0000"/>
                </a:solidFill>
                <a:latin typeface="Times New Roman" panose="02020603050405020304" pitchFamily="18" charset="0"/>
                <a:ea typeface="华文中宋" panose="02010600040101010101" pitchFamily="2" charset="-122"/>
              </a:rPr>
              <a:t>电荷放大器应用日益广泛</a:t>
            </a:r>
            <a:r>
              <a:rPr lang="zh-CN" altLang="en-US" sz="3200" b="1" dirty="0">
                <a:latin typeface="Times New Roman" panose="02020603050405020304" pitchFamily="18" charset="0"/>
                <a:ea typeface="华文中宋" panose="02010600040101010101" pitchFamily="2" charset="-122"/>
              </a:rPr>
              <a:t>。</a:t>
            </a:r>
            <a:endParaRPr lang="zh-CN" altLang="en-US" sz="3200" b="1" dirty="0">
              <a:latin typeface="Times New Roman" panose="02020603050405020304" pitchFamily="18" charset="0"/>
              <a:ea typeface="华文中宋" panose="0201060004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olidFill>
                  <a:srgbClr val="FF0000"/>
                </a:solidFill>
              </a:rPr>
              <a:t>5.4 </a:t>
            </a:r>
            <a:r>
              <a:rPr lang="zh-CN" altLang="en-US">
                <a:solidFill>
                  <a:srgbClr val="FF0000"/>
                </a:solidFill>
              </a:rPr>
              <a:t>具体应用</a:t>
            </a:r>
            <a:endParaRPr lang="zh-CN" altLang="en-US">
              <a:solidFill>
                <a:srgbClr val="FF0000"/>
              </a:solidFill>
            </a:endParaRPr>
          </a:p>
        </p:txBody>
      </p:sp>
      <p:sp>
        <p:nvSpPr>
          <p:cNvPr id="4" name="内容占位符 3"/>
          <p:cNvSpPr>
            <a:spLocks noGrp="1"/>
          </p:cNvSpPr>
          <p:nvPr>
            <p:ph idx="1"/>
          </p:nvPr>
        </p:nvSpPr>
        <p:spPr/>
        <p:txBody>
          <a:bodyPr/>
          <a:p>
            <a:r>
              <a:rPr lang="zh-CN" altLang="en-US"/>
              <a:t>压电式加速度传感器</a:t>
            </a:r>
            <a:endParaRPr lang="zh-CN" altLang="en-US"/>
          </a:p>
          <a:p>
            <a:r>
              <a:rPr lang="zh-CN" altLang="en-US"/>
              <a:t>压电式压力传感器</a:t>
            </a:r>
            <a:endParaRPr lang="zh-CN" altLang="en-US"/>
          </a:p>
          <a:p>
            <a:r>
              <a:rPr lang="zh-CN" altLang="en-US"/>
              <a:t>压电式流量计</a:t>
            </a:r>
            <a:endParaRPr lang="zh-CN" altLang="en-US"/>
          </a:p>
          <a:p>
            <a:r>
              <a:rPr lang="zh-CN" altLang="en-US"/>
              <a:t>压电式传感器在测漏中的应用</a:t>
            </a:r>
            <a:endParaRPr lang="zh-CN" altLang="en-US"/>
          </a:p>
          <a:p>
            <a:r>
              <a:rPr lang="en-US" altLang="zh-CN"/>
              <a:t>......</a:t>
            </a:r>
            <a:endParaRPr lang="en-US" altLang="zh-CN"/>
          </a:p>
        </p:txBody>
      </p:sp>
      <p:sp>
        <p:nvSpPr>
          <p:cNvPr id="2" name="灯片编号占位符 1"/>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4" name="文本框 192513"/>
          <p:cNvSpPr txBox="1"/>
          <p:nvPr/>
        </p:nvSpPr>
        <p:spPr>
          <a:xfrm>
            <a:off x="125413" y="3933825"/>
            <a:ext cx="8839200" cy="1800225"/>
          </a:xfrm>
          <a:prstGeom prst="rect">
            <a:avLst/>
          </a:prstGeom>
          <a:noFill/>
          <a:ln w="9525">
            <a:noFill/>
          </a:ln>
        </p:spPr>
        <p:txBody>
          <a:bodyPr>
            <a:spAutoFit/>
          </a:bodyPr>
          <a:p>
            <a:pPr lvl="0" algn="just" eaLnBrk="1" hangingPunct="1">
              <a:lnSpc>
                <a:spcPct val="100000"/>
              </a:lnSpc>
              <a:spcBef>
                <a:spcPct val="50000"/>
              </a:spcBef>
              <a:buClrTx/>
            </a:pPr>
            <a:r>
              <a:rPr lang="zh-CN" altLang="en-US" sz="2800" b="1" dirty="0">
                <a:latin typeface="宋体" panose="02010600030101010101" pitchFamily="2" charset="-122"/>
                <a:ea typeface="宋体" panose="02010600030101010101" pitchFamily="2" charset="-122"/>
              </a:rPr>
              <a:t>    当传感器感受振动时，因为质量块相对被测体质量较小，因此质量块感受与传感器基座相同的振动，并受到与加速度方向相反的惯性力，此力</a:t>
            </a:r>
            <a:r>
              <a:rPr lang="en-US" altLang="zh-CN" sz="2800" b="1" i="1">
                <a:latin typeface="Times New Roman" panose="02020603050405020304" pitchFamily="18" charset="0"/>
                <a:ea typeface="宋体" panose="02010600030101010101" pitchFamily="2" charset="-122"/>
              </a:rPr>
              <a:t>F</a:t>
            </a:r>
            <a:r>
              <a:rPr lang="zh-CN" altLang="en-US" sz="2800" b="1" i="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ma</a:t>
            </a:r>
            <a:r>
              <a:rPr lang="zh-CN" altLang="en-US" sz="2800" b="1">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同时惯性力作用在压电陶瓷片上产生电荷为</a:t>
            </a:r>
            <a:r>
              <a:rPr lang="zh-CN" altLang="en-US" sz="2800" b="0" dirty="0">
                <a:latin typeface="Times New Roman" panose="02020603050405020304" pitchFamily="18" charset="0"/>
                <a:ea typeface="宋体" panose="02010600030101010101" pitchFamily="2" charset="-122"/>
              </a:rPr>
              <a:t> </a:t>
            </a:r>
            <a:endParaRPr lang="zh-CN" altLang="en-US" sz="2800" b="0" dirty="0">
              <a:latin typeface="Times New Roman" panose="02020603050405020304" pitchFamily="18" charset="0"/>
              <a:ea typeface="宋体" panose="02010600030101010101" pitchFamily="2" charset="-122"/>
            </a:endParaRPr>
          </a:p>
        </p:txBody>
      </p:sp>
      <p:sp>
        <p:nvSpPr>
          <p:cNvPr id="192515" name="矩形 192514"/>
          <p:cNvSpPr/>
          <p:nvPr/>
        </p:nvSpPr>
        <p:spPr>
          <a:xfrm>
            <a:off x="6967538" y="1119188"/>
            <a:ext cx="931862" cy="257175"/>
          </a:xfrm>
          <a:prstGeom prst="rect">
            <a:avLst/>
          </a:prstGeom>
          <a:pattFill prst="ltUpDiag">
            <a:fgClr>
              <a:srgbClr val="000000"/>
            </a:fgClr>
            <a:bgClr>
              <a:srgbClr val="FFFFFF"/>
            </a:bgClr>
          </a:pattFill>
          <a:ln w="9525" cap="flat" cmpd="sng">
            <a:solidFill>
              <a:srgbClr val="000000"/>
            </a:solidFill>
            <a:prstDash val="solid"/>
            <a:miter/>
            <a:headEnd type="none" w="med" len="med"/>
            <a:tailEnd type="none" w="med" len="med"/>
          </a:ln>
        </p:spPr>
        <p:txBody>
          <a:bodyPr/>
          <a:p>
            <a:endParaRPr lang="zh-CN" altLang="en-US"/>
          </a:p>
        </p:txBody>
      </p:sp>
      <p:sp>
        <p:nvSpPr>
          <p:cNvPr id="192516" name="矩形 192515"/>
          <p:cNvSpPr/>
          <p:nvPr/>
        </p:nvSpPr>
        <p:spPr>
          <a:xfrm>
            <a:off x="7550150" y="2133600"/>
            <a:ext cx="387350" cy="296863"/>
          </a:xfrm>
          <a:prstGeom prst="rect">
            <a:avLst/>
          </a:prstGeom>
          <a:pattFill prst="pct5">
            <a:fgClr>
              <a:srgbClr val="000000"/>
            </a:fgClr>
            <a:bgClr>
              <a:srgbClr val="FFFFFF"/>
            </a:bgClr>
          </a:pattFill>
          <a:ln w="9525" cap="flat" cmpd="sng">
            <a:solidFill>
              <a:srgbClr val="000000"/>
            </a:solidFill>
            <a:prstDash val="solid"/>
            <a:miter/>
            <a:headEnd type="none" w="med" len="med"/>
            <a:tailEnd type="none" w="med" len="med"/>
          </a:ln>
        </p:spPr>
        <p:txBody>
          <a:bodyPr/>
          <a:p>
            <a:endParaRPr lang="zh-CN" altLang="en-US"/>
          </a:p>
        </p:txBody>
      </p:sp>
      <p:sp>
        <p:nvSpPr>
          <p:cNvPr id="192517" name="矩形 192516"/>
          <p:cNvSpPr/>
          <p:nvPr/>
        </p:nvSpPr>
        <p:spPr>
          <a:xfrm>
            <a:off x="6927850" y="2133600"/>
            <a:ext cx="385763" cy="296863"/>
          </a:xfrm>
          <a:prstGeom prst="rect">
            <a:avLst/>
          </a:prstGeom>
          <a:pattFill prst="pct5">
            <a:fgClr>
              <a:srgbClr val="000000"/>
            </a:fgClr>
            <a:bgClr>
              <a:srgbClr val="FFFFFF"/>
            </a:bgClr>
          </a:pattFill>
          <a:ln w="9525" cap="flat" cmpd="sng">
            <a:solidFill>
              <a:srgbClr val="000000"/>
            </a:solidFill>
            <a:prstDash val="solid"/>
            <a:miter/>
            <a:headEnd type="none" w="med" len="med"/>
            <a:tailEnd type="none" w="med" len="med"/>
          </a:ln>
        </p:spPr>
        <p:txBody>
          <a:bodyPr/>
          <a:p>
            <a:endParaRPr lang="zh-CN" altLang="en-US"/>
          </a:p>
        </p:txBody>
      </p:sp>
      <p:sp>
        <p:nvSpPr>
          <p:cNvPr id="192518" name="矩形 192517"/>
          <p:cNvSpPr/>
          <p:nvPr/>
        </p:nvSpPr>
        <p:spPr>
          <a:xfrm>
            <a:off x="6924675" y="2039938"/>
            <a:ext cx="384175" cy="93662"/>
          </a:xfrm>
          <a:prstGeom prst="rect">
            <a:avLst/>
          </a:prstGeom>
          <a:solidFill>
            <a:schemeClr val="bg1"/>
          </a:solidFill>
          <a:ln w="9525" cap="flat" cmpd="sng">
            <a:solidFill>
              <a:srgbClr val="000000"/>
            </a:solidFill>
            <a:prstDash val="solid"/>
            <a:miter/>
            <a:headEnd type="none" w="med" len="med"/>
            <a:tailEnd type="none" w="med" len="med"/>
          </a:ln>
        </p:spPr>
        <p:txBody>
          <a:bodyPr/>
          <a:p>
            <a:endParaRPr lang="zh-CN" altLang="en-US"/>
          </a:p>
        </p:txBody>
      </p:sp>
      <p:sp>
        <p:nvSpPr>
          <p:cNvPr id="192519" name="矩形 192518"/>
          <p:cNvSpPr/>
          <p:nvPr/>
        </p:nvSpPr>
        <p:spPr>
          <a:xfrm>
            <a:off x="7539038" y="2039938"/>
            <a:ext cx="398462" cy="93662"/>
          </a:xfrm>
          <a:prstGeom prst="rect">
            <a:avLst/>
          </a:prstGeom>
          <a:solidFill>
            <a:schemeClr val="bg1"/>
          </a:solidFill>
          <a:ln w="9525" cap="flat" cmpd="sng">
            <a:solidFill>
              <a:srgbClr val="000000"/>
            </a:solidFill>
            <a:prstDash val="solid"/>
            <a:miter/>
            <a:headEnd type="none" w="med" len="med"/>
            <a:tailEnd type="none" w="med" len="med"/>
          </a:ln>
        </p:spPr>
        <p:txBody>
          <a:bodyPr/>
          <a:p>
            <a:endParaRPr lang="zh-CN" altLang="en-US"/>
          </a:p>
        </p:txBody>
      </p:sp>
      <p:sp>
        <p:nvSpPr>
          <p:cNvPr id="192520" name="矩形 192519"/>
          <p:cNvSpPr/>
          <p:nvPr/>
        </p:nvSpPr>
        <p:spPr>
          <a:xfrm>
            <a:off x="7539038" y="2430463"/>
            <a:ext cx="396875" cy="77787"/>
          </a:xfrm>
          <a:prstGeom prst="rect">
            <a:avLst/>
          </a:prstGeom>
          <a:solidFill>
            <a:srgbClr val="3366FF"/>
          </a:solidFill>
          <a:ln w="9525" cap="flat" cmpd="sng">
            <a:solidFill>
              <a:srgbClr val="000000"/>
            </a:solidFill>
            <a:prstDash val="solid"/>
            <a:miter/>
            <a:headEnd type="none" w="med" len="med"/>
            <a:tailEnd type="none" w="med" len="med"/>
          </a:ln>
        </p:spPr>
        <p:txBody>
          <a:bodyPr/>
          <a:p>
            <a:endParaRPr lang="zh-CN" altLang="en-US"/>
          </a:p>
        </p:txBody>
      </p:sp>
      <p:sp>
        <p:nvSpPr>
          <p:cNvPr id="192521" name="矩形 192520"/>
          <p:cNvSpPr/>
          <p:nvPr/>
        </p:nvSpPr>
        <p:spPr>
          <a:xfrm>
            <a:off x="6927850" y="2430463"/>
            <a:ext cx="403225" cy="77787"/>
          </a:xfrm>
          <a:prstGeom prst="rect">
            <a:avLst/>
          </a:prstGeom>
          <a:solidFill>
            <a:schemeClr val="bg1"/>
          </a:solidFill>
          <a:ln w="9525" cap="flat" cmpd="sng">
            <a:solidFill>
              <a:srgbClr val="000000"/>
            </a:solidFill>
            <a:prstDash val="solid"/>
            <a:miter/>
            <a:headEnd type="none" w="med" len="med"/>
            <a:tailEnd type="none" w="med" len="med"/>
          </a:ln>
        </p:spPr>
        <p:txBody>
          <a:bodyPr/>
          <a:p>
            <a:endParaRPr lang="zh-CN" altLang="en-US"/>
          </a:p>
        </p:txBody>
      </p:sp>
      <p:sp>
        <p:nvSpPr>
          <p:cNvPr id="192522" name="矩形 192521"/>
          <p:cNvSpPr/>
          <p:nvPr/>
        </p:nvSpPr>
        <p:spPr>
          <a:xfrm>
            <a:off x="6769100" y="1401763"/>
            <a:ext cx="1327150" cy="638175"/>
          </a:xfrm>
          <a:prstGeom prst="rect">
            <a:avLst/>
          </a:prstGeom>
          <a:pattFill prst="ltDnDiag">
            <a:fgClr>
              <a:srgbClr val="000000"/>
            </a:fgClr>
            <a:bgClr>
              <a:srgbClr val="FFFFFF"/>
            </a:bgClr>
          </a:pattFill>
          <a:ln w="9525" cap="flat" cmpd="sng">
            <a:solidFill>
              <a:srgbClr val="000000"/>
            </a:solidFill>
            <a:prstDash val="solid"/>
            <a:miter/>
            <a:headEnd type="none" w="med" len="med"/>
            <a:tailEnd type="none" w="med" len="med"/>
          </a:ln>
        </p:spPr>
        <p:txBody>
          <a:bodyPr/>
          <a:p>
            <a:endParaRPr lang="zh-CN" altLang="en-US"/>
          </a:p>
        </p:txBody>
      </p:sp>
      <p:sp>
        <p:nvSpPr>
          <p:cNvPr id="192523" name="任意多边形 192522"/>
          <p:cNvSpPr/>
          <p:nvPr/>
        </p:nvSpPr>
        <p:spPr>
          <a:xfrm>
            <a:off x="6523038" y="1401763"/>
            <a:ext cx="1914525" cy="1811337"/>
          </a:xfrm>
          <a:custGeom>
            <a:avLst/>
            <a:gdLst/>
            <a:ahLst/>
            <a:cxnLst/>
            <a:pathLst>
              <a:path w="1894" h="1831">
                <a:moveTo>
                  <a:pt x="790" y="0"/>
                </a:moveTo>
                <a:lnTo>
                  <a:pt x="1002" y="0"/>
                </a:lnTo>
                <a:lnTo>
                  <a:pt x="1002" y="1125"/>
                </a:lnTo>
                <a:lnTo>
                  <a:pt x="1677" y="1125"/>
                </a:lnTo>
                <a:lnTo>
                  <a:pt x="1677" y="1060"/>
                </a:lnTo>
                <a:lnTo>
                  <a:pt x="1806" y="1060"/>
                </a:lnTo>
                <a:lnTo>
                  <a:pt x="1806" y="1120"/>
                </a:lnTo>
                <a:lnTo>
                  <a:pt x="1894" y="1120"/>
                </a:lnTo>
                <a:lnTo>
                  <a:pt x="1894" y="1831"/>
                </a:lnTo>
                <a:lnTo>
                  <a:pt x="1" y="1831"/>
                </a:lnTo>
                <a:lnTo>
                  <a:pt x="0" y="1115"/>
                </a:lnTo>
                <a:lnTo>
                  <a:pt x="105" y="1115"/>
                </a:lnTo>
                <a:lnTo>
                  <a:pt x="103" y="1055"/>
                </a:lnTo>
                <a:lnTo>
                  <a:pt x="229" y="1055"/>
                </a:lnTo>
                <a:lnTo>
                  <a:pt x="235" y="1115"/>
                </a:lnTo>
                <a:lnTo>
                  <a:pt x="790" y="1115"/>
                </a:lnTo>
                <a:lnTo>
                  <a:pt x="790" y="0"/>
                </a:lnTo>
                <a:close/>
              </a:path>
            </a:pathLst>
          </a:custGeom>
          <a:pattFill prst="ltUpDiag">
            <a:fgClr>
              <a:srgbClr val="000000"/>
            </a:fgClr>
            <a:bgClr>
              <a:srgbClr val="FFFFFF"/>
            </a:bgClr>
          </a:pattFill>
          <a:ln w="9525" cap="flat" cmpd="sng">
            <a:solidFill>
              <a:srgbClr val="000000"/>
            </a:solidFill>
            <a:prstDash val="solid"/>
            <a:headEnd type="none" w="med" len="med"/>
            <a:tailEnd type="none" w="med" len="med"/>
          </a:ln>
        </p:spPr>
        <p:txBody>
          <a:bodyPr/>
          <a:p>
            <a:endParaRPr lang="zh-CN" altLang="en-US"/>
          </a:p>
        </p:txBody>
      </p:sp>
      <p:sp>
        <p:nvSpPr>
          <p:cNvPr id="192524" name="任意多边形 192523"/>
          <p:cNvSpPr/>
          <p:nvPr/>
        </p:nvSpPr>
        <p:spPr>
          <a:xfrm>
            <a:off x="7337425" y="995363"/>
            <a:ext cx="171450" cy="387350"/>
          </a:xfrm>
          <a:custGeom>
            <a:avLst/>
            <a:gdLst/>
            <a:ahLst/>
            <a:cxnLst/>
            <a:pathLst>
              <a:path w="170" h="390">
                <a:moveTo>
                  <a:pt x="0" y="390"/>
                </a:moveTo>
                <a:lnTo>
                  <a:pt x="0" y="50"/>
                </a:lnTo>
                <a:lnTo>
                  <a:pt x="52" y="0"/>
                </a:lnTo>
                <a:lnTo>
                  <a:pt x="131" y="0"/>
                </a:lnTo>
                <a:lnTo>
                  <a:pt x="170" y="55"/>
                </a:lnTo>
                <a:lnTo>
                  <a:pt x="170" y="390"/>
                </a:lnTo>
                <a:lnTo>
                  <a:pt x="0" y="390"/>
                </a:lnTo>
                <a:close/>
              </a:path>
            </a:pathLst>
          </a:custGeom>
          <a:solidFill>
            <a:srgbClr val="FFFFFF"/>
          </a:solidFill>
          <a:ln w="9525" cap="flat" cmpd="sng">
            <a:solidFill>
              <a:srgbClr val="000000"/>
            </a:solidFill>
            <a:prstDash val="solid"/>
            <a:headEnd type="none" w="med" len="med"/>
            <a:tailEnd type="none" w="med" len="med"/>
          </a:ln>
        </p:spPr>
        <p:txBody>
          <a:bodyPr/>
          <a:p>
            <a:endParaRPr lang="zh-CN" altLang="en-US"/>
          </a:p>
        </p:txBody>
      </p:sp>
      <p:sp>
        <p:nvSpPr>
          <p:cNvPr id="192525" name="直接连接符 192524"/>
          <p:cNvSpPr/>
          <p:nvPr/>
        </p:nvSpPr>
        <p:spPr>
          <a:xfrm>
            <a:off x="7337425" y="1041400"/>
            <a:ext cx="171450" cy="0"/>
          </a:xfrm>
          <a:prstGeom prst="line">
            <a:avLst/>
          </a:prstGeom>
          <a:ln w="9525" cap="flat" cmpd="sng">
            <a:solidFill>
              <a:srgbClr val="000000"/>
            </a:solidFill>
            <a:prstDash val="solid"/>
            <a:headEnd type="none" w="med" len="med"/>
            <a:tailEnd type="none" w="med" len="med"/>
          </a:ln>
        </p:spPr>
      </p:sp>
      <p:sp>
        <p:nvSpPr>
          <p:cNvPr id="192526" name="直接连接符 192525"/>
          <p:cNvSpPr/>
          <p:nvPr/>
        </p:nvSpPr>
        <p:spPr>
          <a:xfrm>
            <a:off x="7366000" y="1041400"/>
            <a:ext cx="0" cy="334963"/>
          </a:xfrm>
          <a:prstGeom prst="line">
            <a:avLst/>
          </a:prstGeom>
          <a:ln w="9525" cap="flat" cmpd="sng">
            <a:solidFill>
              <a:srgbClr val="000000"/>
            </a:solidFill>
            <a:prstDash val="dash"/>
            <a:headEnd type="none" w="med" len="med"/>
            <a:tailEnd type="none" w="med" len="med"/>
          </a:ln>
        </p:spPr>
      </p:sp>
      <p:sp>
        <p:nvSpPr>
          <p:cNvPr id="192527" name="直接连接符 192526"/>
          <p:cNvSpPr/>
          <p:nvPr/>
        </p:nvSpPr>
        <p:spPr>
          <a:xfrm>
            <a:off x="7480300" y="1046163"/>
            <a:ext cx="0" cy="336550"/>
          </a:xfrm>
          <a:prstGeom prst="line">
            <a:avLst/>
          </a:prstGeom>
          <a:ln w="9525" cap="flat" cmpd="sng">
            <a:solidFill>
              <a:srgbClr val="000000"/>
            </a:solidFill>
            <a:prstDash val="dash"/>
            <a:headEnd type="none" w="med" len="med"/>
            <a:tailEnd type="none" w="med" len="med"/>
          </a:ln>
        </p:spPr>
      </p:sp>
      <p:sp>
        <p:nvSpPr>
          <p:cNvPr id="192528" name="直接连接符 192527"/>
          <p:cNvSpPr/>
          <p:nvPr/>
        </p:nvSpPr>
        <p:spPr>
          <a:xfrm>
            <a:off x="6292850" y="1254125"/>
            <a:ext cx="563563" cy="301625"/>
          </a:xfrm>
          <a:prstGeom prst="line">
            <a:avLst/>
          </a:prstGeom>
          <a:ln w="9525" cap="flat" cmpd="sng">
            <a:solidFill>
              <a:schemeClr val="tx1"/>
            </a:solidFill>
            <a:prstDash val="solid"/>
            <a:headEnd type="none" w="med" len="med"/>
            <a:tailEnd type="none" w="med" len="med"/>
          </a:ln>
        </p:spPr>
      </p:sp>
      <p:sp>
        <p:nvSpPr>
          <p:cNvPr id="192529" name="直接连接符 192528"/>
          <p:cNvSpPr/>
          <p:nvPr/>
        </p:nvSpPr>
        <p:spPr>
          <a:xfrm flipH="1">
            <a:off x="7727950" y="1046163"/>
            <a:ext cx="593725" cy="182562"/>
          </a:xfrm>
          <a:prstGeom prst="line">
            <a:avLst/>
          </a:prstGeom>
          <a:ln w="9525" cap="flat" cmpd="sng">
            <a:solidFill>
              <a:schemeClr val="tx1"/>
            </a:solidFill>
            <a:prstDash val="solid"/>
            <a:headEnd type="none" w="med" len="med"/>
            <a:tailEnd type="none" w="med" len="med"/>
          </a:ln>
        </p:spPr>
      </p:sp>
      <p:sp>
        <p:nvSpPr>
          <p:cNvPr id="192530" name="直接连接符 192529"/>
          <p:cNvSpPr/>
          <p:nvPr/>
        </p:nvSpPr>
        <p:spPr>
          <a:xfrm flipH="1">
            <a:off x="7793038" y="2093913"/>
            <a:ext cx="566737" cy="153987"/>
          </a:xfrm>
          <a:prstGeom prst="line">
            <a:avLst/>
          </a:prstGeom>
          <a:ln w="9525" cap="flat" cmpd="sng">
            <a:solidFill>
              <a:schemeClr val="tx1"/>
            </a:solidFill>
            <a:prstDash val="solid"/>
            <a:headEnd type="none" w="med" len="med"/>
            <a:tailEnd type="none" w="med" len="med"/>
          </a:ln>
        </p:spPr>
      </p:sp>
      <p:sp>
        <p:nvSpPr>
          <p:cNvPr id="192531" name="直接连接符 192530"/>
          <p:cNvSpPr/>
          <p:nvPr/>
        </p:nvSpPr>
        <p:spPr>
          <a:xfrm flipH="1">
            <a:off x="7972425" y="2654300"/>
            <a:ext cx="660400" cy="152400"/>
          </a:xfrm>
          <a:prstGeom prst="line">
            <a:avLst/>
          </a:prstGeom>
          <a:ln w="9525" cap="flat" cmpd="sng">
            <a:solidFill>
              <a:schemeClr val="tx1"/>
            </a:solidFill>
            <a:prstDash val="solid"/>
            <a:headEnd type="none" w="med" len="med"/>
            <a:tailEnd type="none" w="med" len="med"/>
          </a:ln>
        </p:spPr>
      </p:sp>
      <p:sp>
        <p:nvSpPr>
          <p:cNvPr id="192532" name="直接连接符 192531"/>
          <p:cNvSpPr/>
          <p:nvPr/>
        </p:nvSpPr>
        <p:spPr>
          <a:xfrm>
            <a:off x="6299200" y="2030413"/>
            <a:ext cx="396875" cy="163512"/>
          </a:xfrm>
          <a:prstGeom prst="line">
            <a:avLst/>
          </a:prstGeom>
          <a:ln w="9525" cap="flat" cmpd="sng">
            <a:solidFill>
              <a:schemeClr val="tx1"/>
            </a:solidFill>
            <a:prstDash val="solid"/>
            <a:headEnd type="none" w="med" len="med"/>
            <a:tailEnd type="none" w="med" len="med"/>
          </a:ln>
        </p:spPr>
      </p:sp>
      <p:sp>
        <p:nvSpPr>
          <p:cNvPr id="192533" name="任意多边形 192532"/>
          <p:cNvSpPr/>
          <p:nvPr/>
        </p:nvSpPr>
        <p:spPr>
          <a:xfrm>
            <a:off x="6696075" y="2093913"/>
            <a:ext cx="231775" cy="366712"/>
          </a:xfrm>
          <a:custGeom>
            <a:avLst/>
            <a:gdLst/>
            <a:ahLst/>
            <a:cxnLst/>
            <a:pathLst>
              <a:path w="229" h="370">
                <a:moveTo>
                  <a:pt x="228" y="0"/>
                </a:moveTo>
                <a:lnTo>
                  <a:pt x="0" y="105"/>
                </a:lnTo>
                <a:lnTo>
                  <a:pt x="229" y="370"/>
                </a:lnTo>
              </a:path>
            </a:pathLst>
          </a:custGeom>
          <a:noFill/>
          <a:ln w="9525" cap="flat" cmpd="sng">
            <a:solidFill>
              <a:schemeClr val="tx1"/>
            </a:solidFill>
            <a:prstDash val="solid"/>
            <a:headEnd type="none" w="med" len="med"/>
            <a:tailEnd type="none" w="med" len="med"/>
          </a:ln>
        </p:spPr>
        <p:txBody>
          <a:bodyPr/>
          <a:p>
            <a:endParaRPr lang="zh-CN" altLang="en-US"/>
          </a:p>
        </p:txBody>
      </p:sp>
      <p:grpSp>
        <p:nvGrpSpPr>
          <p:cNvPr id="192534" name="组合 192533"/>
          <p:cNvGrpSpPr/>
          <p:nvPr/>
        </p:nvGrpSpPr>
        <p:grpSpPr>
          <a:xfrm rot="5400000">
            <a:off x="6037263" y="2652713"/>
            <a:ext cx="498475" cy="33337"/>
            <a:chOff x="8996" y="6299"/>
            <a:chExt cx="504" cy="34"/>
          </a:xfrm>
        </p:grpSpPr>
        <p:grpSp>
          <p:nvGrpSpPr>
            <p:cNvPr id="192535" name="组合 192534"/>
            <p:cNvGrpSpPr/>
            <p:nvPr/>
          </p:nvGrpSpPr>
          <p:grpSpPr>
            <a:xfrm>
              <a:off x="9242" y="6299"/>
              <a:ext cx="258" cy="34"/>
              <a:chOff x="7449" y="9962"/>
              <a:chExt cx="258" cy="34"/>
            </a:xfrm>
          </p:grpSpPr>
          <p:sp>
            <p:nvSpPr>
              <p:cNvPr id="192536" name="等腰三角形 192535"/>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92537" name="直接连接符 192536"/>
              <p:cNvSpPr/>
              <p:nvPr/>
            </p:nvSpPr>
            <p:spPr>
              <a:xfrm>
                <a:off x="7449" y="9982"/>
                <a:ext cx="106" cy="0"/>
              </a:xfrm>
              <a:prstGeom prst="line">
                <a:avLst/>
              </a:prstGeom>
              <a:ln w="9525" cap="flat" cmpd="sng">
                <a:solidFill>
                  <a:schemeClr val="tx1"/>
                </a:solidFill>
                <a:prstDash val="solid"/>
                <a:headEnd type="none" w="med" len="med"/>
                <a:tailEnd type="none" w="sm" len="lg"/>
              </a:ln>
            </p:spPr>
          </p:sp>
        </p:grpSp>
        <p:grpSp>
          <p:nvGrpSpPr>
            <p:cNvPr id="192538" name="组合 192537"/>
            <p:cNvGrpSpPr/>
            <p:nvPr/>
          </p:nvGrpSpPr>
          <p:grpSpPr>
            <a:xfrm flipH="1">
              <a:off x="8996" y="6299"/>
              <a:ext cx="258" cy="34"/>
              <a:chOff x="7449" y="9962"/>
              <a:chExt cx="258" cy="34"/>
            </a:xfrm>
          </p:grpSpPr>
          <p:sp>
            <p:nvSpPr>
              <p:cNvPr id="192539" name="等腰三角形 192538"/>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92540" name="直接连接符 192539"/>
              <p:cNvSpPr/>
              <p:nvPr/>
            </p:nvSpPr>
            <p:spPr>
              <a:xfrm>
                <a:off x="7449" y="9982"/>
                <a:ext cx="106" cy="0"/>
              </a:xfrm>
              <a:prstGeom prst="line">
                <a:avLst/>
              </a:prstGeom>
              <a:ln w="9525" cap="flat" cmpd="sng">
                <a:solidFill>
                  <a:schemeClr val="tx1"/>
                </a:solidFill>
                <a:prstDash val="solid"/>
                <a:headEnd type="none" w="med" len="med"/>
                <a:tailEnd type="none" w="sm" len="lg"/>
              </a:ln>
            </p:spPr>
          </p:sp>
        </p:grpSp>
      </p:grpSp>
      <p:sp>
        <p:nvSpPr>
          <p:cNvPr id="192541" name="矩形 192540"/>
          <p:cNvSpPr/>
          <p:nvPr/>
        </p:nvSpPr>
        <p:spPr>
          <a:xfrm>
            <a:off x="5916613" y="2247900"/>
            <a:ext cx="312737" cy="782638"/>
          </a:xfrm>
          <a:prstGeom prst="rect">
            <a:avLst/>
          </a:prstGeom>
          <a:noFill/>
          <a:ln w="9525">
            <a:noFill/>
          </a:ln>
        </p:spPr>
        <p:txBody>
          <a:bodyPr lIns="0" tIns="0" rIns="0" bIns="0"/>
          <a:p>
            <a:pPr lvl="0" algn="just" eaLnBrk="0" hangingPunct="0">
              <a:lnSpc>
                <a:spcPct val="80000"/>
              </a:lnSpc>
              <a:spcBef>
                <a:spcPct val="0"/>
              </a:spcBef>
              <a:buClrTx/>
            </a:pPr>
            <a:r>
              <a:rPr lang="zh-CN" altLang="en-US" sz="2000" b="0" dirty="0">
                <a:latin typeface="Times New Roman" panose="02020603050405020304" pitchFamily="18" charset="0"/>
                <a:ea typeface="宋体" panose="02010600030101010101" pitchFamily="2" charset="-122"/>
              </a:rPr>
              <a:t>运动方向</a:t>
            </a:r>
            <a:endParaRPr lang="zh-CN" altLang="en-US" sz="2000" b="0" dirty="0">
              <a:latin typeface="Times New Roman" panose="02020603050405020304" pitchFamily="18" charset="0"/>
              <a:ea typeface="宋体" panose="02010600030101010101" pitchFamily="2" charset="-122"/>
            </a:endParaRPr>
          </a:p>
        </p:txBody>
      </p:sp>
      <p:sp>
        <p:nvSpPr>
          <p:cNvPr id="192542" name="矩形 192541"/>
          <p:cNvSpPr/>
          <p:nvPr/>
        </p:nvSpPr>
        <p:spPr>
          <a:xfrm>
            <a:off x="6032500" y="1046163"/>
            <a:ext cx="373063" cy="287337"/>
          </a:xfrm>
          <a:prstGeom prst="rect">
            <a:avLst/>
          </a:prstGeom>
          <a:noFill/>
          <a:ln w="9525">
            <a:noFill/>
          </a:ln>
        </p:spPr>
        <p:txBody>
          <a:bodyPr lIns="0" tIns="0" rIns="0" bIns="0"/>
          <a:p>
            <a:pPr lvl="0" algn="ctr"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2</a:t>
            </a:r>
            <a:endParaRPr lang="en-US" altLang="zh-CN" sz="2000" b="0">
              <a:latin typeface="Times New Roman" panose="02020603050405020304" pitchFamily="18" charset="0"/>
              <a:ea typeface="宋体" panose="02010600030101010101" pitchFamily="2" charset="-122"/>
            </a:endParaRPr>
          </a:p>
        </p:txBody>
      </p:sp>
      <p:sp>
        <p:nvSpPr>
          <p:cNvPr id="192543" name="矩形 192542"/>
          <p:cNvSpPr/>
          <p:nvPr/>
        </p:nvSpPr>
        <p:spPr>
          <a:xfrm>
            <a:off x="5999163" y="1846263"/>
            <a:ext cx="373062" cy="287337"/>
          </a:xfrm>
          <a:prstGeom prst="rect">
            <a:avLst/>
          </a:prstGeom>
          <a:noFill/>
          <a:ln w="9525">
            <a:noFill/>
          </a:ln>
        </p:spPr>
        <p:txBody>
          <a:bodyPr lIns="0" tIns="0" rIns="0" bIns="0"/>
          <a:p>
            <a:pPr lvl="0" algn="ctr"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1</a:t>
            </a:r>
            <a:endParaRPr lang="en-US" altLang="zh-CN" sz="2000" b="0">
              <a:latin typeface="Times New Roman" panose="02020603050405020304" pitchFamily="18" charset="0"/>
              <a:ea typeface="宋体" panose="02010600030101010101" pitchFamily="2" charset="-122"/>
            </a:endParaRPr>
          </a:p>
        </p:txBody>
      </p:sp>
      <p:sp>
        <p:nvSpPr>
          <p:cNvPr id="192544" name="矩形 192543"/>
          <p:cNvSpPr/>
          <p:nvPr/>
        </p:nvSpPr>
        <p:spPr>
          <a:xfrm>
            <a:off x="8321675" y="915988"/>
            <a:ext cx="373063" cy="287337"/>
          </a:xfrm>
          <a:prstGeom prst="rect">
            <a:avLst/>
          </a:prstGeom>
          <a:noFill/>
          <a:ln w="9525">
            <a:noFill/>
          </a:ln>
        </p:spPr>
        <p:txBody>
          <a:bodyPr lIns="0" tIns="0" rIns="0" bIns="0"/>
          <a:p>
            <a:pPr lvl="0" algn="ctr"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3</a:t>
            </a:r>
            <a:endParaRPr lang="en-US" altLang="zh-CN" sz="2000" b="0">
              <a:latin typeface="Times New Roman" panose="02020603050405020304" pitchFamily="18" charset="0"/>
              <a:ea typeface="宋体" panose="02010600030101010101" pitchFamily="2" charset="-122"/>
            </a:endParaRPr>
          </a:p>
        </p:txBody>
      </p:sp>
      <p:sp>
        <p:nvSpPr>
          <p:cNvPr id="192545" name="矩形 192544"/>
          <p:cNvSpPr/>
          <p:nvPr/>
        </p:nvSpPr>
        <p:spPr>
          <a:xfrm>
            <a:off x="8312150" y="1960563"/>
            <a:ext cx="373063" cy="287337"/>
          </a:xfrm>
          <a:prstGeom prst="rect">
            <a:avLst/>
          </a:prstGeom>
          <a:noFill/>
          <a:ln w="9525">
            <a:noFill/>
          </a:ln>
        </p:spPr>
        <p:txBody>
          <a:bodyPr lIns="0" tIns="0" rIns="0" bIns="0"/>
          <a:p>
            <a:pPr lvl="0" algn="ctr"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4</a:t>
            </a:r>
            <a:endParaRPr lang="en-US" altLang="zh-CN" sz="2000" b="0">
              <a:latin typeface="Times New Roman" panose="02020603050405020304" pitchFamily="18" charset="0"/>
              <a:ea typeface="宋体" panose="02010600030101010101" pitchFamily="2" charset="-122"/>
            </a:endParaRPr>
          </a:p>
        </p:txBody>
      </p:sp>
      <p:sp>
        <p:nvSpPr>
          <p:cNvPr id="192546" name="矩形 192545"/>
          <p:cNvSpPr/>
          <p:nvPr/>
        </p:nvSpPr>
        <p:spPr>
          <a:xfrm>
            <a:off x="8591550" y="2509838"/>
            <a:ext cx="373063" cy="287337"/>
          </a:xfrm>
          <a:prstGeom prst="rect">
            <a:avLst/>
          </a:prstGeom>
          <a:noFill/>
          <a:ln w="9525">
            <a:noFill/>
          </a:ln>
        </p:spPr>
        <p:txBody>
          <a:bodyPr lIns="0" tIns="0" rIns="0" bIns="0"/>
          <a:p>
            <a:pPr lvl="0" algn="ctr"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5</a:t>
            </a:r>
            <a:endParaRPr lang="en-US" altLang="zh-CN" sz="2000" b="0">
              <a:latin typeface="Times New Roman" panose="02020603050405020304" pitchFamily="18" charset="0"/>
              <a:ea typeface="宋体" panose="02010600030101010101" pitchFamily="2" charset="-122"/>
            </a:endParaRPr>
          </a:p>
        </p:txBody>
      </p:sp>
      <p:sp>
        <p:nvSpPr>
          <p:cNvPr id="192547" name="矩形 192546"/>
          <p:cNvSpPr/>
          <p:nvPr/>
        </p:nvSpPr>
        <p:spPr>
          <a:xfrm>
            <a:off x="5795963" y="3357563"/>
            <a:ext cx="3167062" cy="557212"/>
          </a:xfrm>
          <a:prstGeom prst="rect">
            <a:avLst/>
          </a:prstGeom>
          <a:noFill/>
          <a:ln w="9525">
            <a:noFill/>
          </a:ln>
        </p:spPr>
        <p:txBody>
          <a:bodyPr lIns="0" tIns="0" rIns="0" bIns="0"/>
          <a:p>
            <a:pPr lvl="0" algn="ctr" eaLnBrk="0" hangingPunct="0">
              <a:lnSpc>
                <a:spcPct val="90000"/>
              </a:lnSpc>
              <a:spcBef>
                <a:spcPct val="0"/>
              </a:spcBef>
              <a:buClrTx/>
            </a:pPr>
            <a:r>
              <a:rPr lang="zh-CN" altLang="en-US" sz="2000" b="1" dirty="0">
                <a:latin typeface="Times New Roman" panose="02020603050405020304" pitchFamily="18" charset="0"/>
                <a:ea typeface="宋体" panose="02010600030101010101" pitchFamily="2" charset="-122"/>
              </a:rPr>
              <a:t>纵向效应型加速度</a:t>
            </a:r>
            <a:endParaRPr lang="zh-CN" altLang="en-US" sz="2000" b="1" dirty="0">
              <a:latin typeface="Times New Roman" panose="02020603050405020304" pitchFamily="18" charset="0"/>
              <a:ea typeface="宋体" panose="02010600030101010101" pitchFamily="2" charset="-122"/>
            </a:endParaRPr>
          </a:p>
          <a:p>
            <a:pPr lvl="0" algn="ctr" eaLnBrk="0" hangingPunct="0">
              <a:lnSpc>
                <a:spcPct val="90000"/>
              </a:lnSpc>
              <a:spcBef>
                <a:spcPct val="0"/>
              </a:spcBef>
              <a:buClrTx/>
            </a:pPr>
            <a:r>
              <a:rPr lang="zh-CN" altLang="en-US" sz="2000" b="1" dirty="0">
                <a:latin typeface="Times New Roman" panose="02020603050405020304" pitchFamily="18" charset="0"/>
                <a:ea typeface="宋体" panose="02010600030101010101" pitchFamily="2" charset="-122"/>
              </a:rPr>
              <a:t>传感器的截面图</a:t>
            </a:r>
            <a:endParaRPr lang="zh-CN" altLang="en-US" sz="2000" b="1" dirty="0">
              <a:latin typeface="Times New Roman" panose="02020603050405020304" pitchFamily="18" charset="0"/>
              <a:ea typeface="宋体" panose="02010600030101010101" pitchFamily="2" charset="-122"/>
            </a:endParaRPr>
          </a:p>
        </p:txBody>
      </p:sp>
      <p:sp>
        <p:nvSpPr>
          <p:cNvPr id="192548" name="文本框 192547"/>
          <p:cNvSpPr txBox="1"/>
          <p:nvPr/>
        </p:nvSpPr>
        <p:spPr>
          <a:xfrm>
            <a:off x="88900" y="44450"/>
            <a:ext cx="5562600" cy="3992880"/>
          </a:xfrm>
          <a:prstGeom prst="rect">
            <a:avLst/>
          </a:prstGeom>
          <a:noFill/>
          <a:ln w="9525">
            <a:noFill/>
          </a:ln>
        </p:spPr>
        <p:txBody>
          <a:bodyPr>
            <a:spAutoFit/>
          </a:bodyPr>
          <a:p>
            <a:pPr lvl="0" algn="just" eaLnBrk="1" hangingPunct="1">
              <a:lnSpc>
                <a:spcPct val="100000"/>
              </a:lnSpc>
              <a:spcBef>
                <a:spcPct val="0"/>
              </a:spcBef>
              <a:buClrTx/>
            </a:pPr>
            <a:endParaRPr lang="zh-CN" altLang="en-US" sz="3200" b="1" dirty="0">
              <a:solidFill>
                <a:schemeClr val="hlink"/>
              </a:solidFill>
              <a:latin typeface="华文隶书" panose="02010800040101010101" pitchFamily="2" charset="-122"/>
              <a:ea typeface="华文隶书" panose="02010800040101010101" pitchFamily="2" charset="-122"/>
            </a:endParaRPr>
          </a:p>
          <a:p>
            <a:pPr lvl="0" algn="just" eaLnBrk="1" hangingPunct="1">
              <a:lnSpc>
                <a:spcPct val="100000"/>
              </a:lnSpc>
              <a:spcBef>
                <a:spcPct val="0"/>
              </a:spcBef>
              <a:buClrTx/>
            </a:pPr>
            <a:r>
              <a:rPr lang="zh-CN" altLang="en-US" sz="2800" b="1" dirty="0">
                <a:latin typeface="宋体" panose="02010600030101010101" pitchFamily="2" charset="-122"/>
                <a:ea typeface="宋体" panose="02010600030101010101" pitchFamily="2" charset="-122"/>
              </a:rPr>
              <a:t>其结构一般有</a:t>
            </a:r>
            <a:r>
              <a:rPr lang="zh-CN" altLang="en-US" sz="2800" b="1" dirty="0">
                <a:solidFill>
                  <a:srgbClr val="0000CC"/>
                </a:solidFill>
                <a:latin typeface="宋体" panose="02010600030101010101" pitchFamily="2" charset="-122"/>
                <a:ea typeface="宋体" panose="02010600030101010101" pitchFamily="2" charset="-122"/>
              </a:rPr>
              <a:t>纵向效应型</a:t>
            </a:r>
            <a:r>
              <a:rPr lang="zh-CN" altLang="en-US" sz="2800" b="1" dirty="0">
                <a:latin typeface="宋体" panose="02010600030101010101" pitchFamily="2" charset="-122"/>
                <a:ea typeface="宋体" panose="02010600030101010101" pitchFamily="2" charset="-122"/>
              </a:rPr>
              <a:t>、</a:t>
            </a:r>
            <a:r>
              <a:rPr lang="zh-CN" altLang="en-US" sz="2800" b="1" dirty="0">
                <a:solidFill>
                  <a:srgbClr val="0000CC"/>
                </a:solidFill>
                <a:latin typeface="宋体" panose="02010600030101010101" pitchFamily="2" charset="-122"/>
                <a:ea typeface="宋体" panose="02010600030101010101" pitchFamily="2" charset="-122"/>
              </a:rPr>
              <a:t>横向效应型</a:t>
            </a:r>
            <a:r>
              <a:rPr lang="zh-CN" altLang="en-US" sz="2800" b="1" dirty="0">
                <a:latin typeface="宋体" panose="02010600030101010101" pitchFamily="2" charset="-122"/>
                <a:ea typeface="宋体" panose="02010600030101010101" pitchFamily="2" charset="-122"/>
              </a:rPr>
              <a:t>和</a:t>
            </a:r>
            <a:r>
              <a:rPr lang="zh-CN" altLang="en-US" sz="2800" b="1" dirty="0">
                <a:solidFill>
                  <a:srgbClr val="0000CC"/>
                </a:solidFill>
                <a:latin typeface="宋体" panose="02010600030101010101" pitchFamily="2" charset="-122"/>
                <a:ea typeface="宋体" panose="02010600030101010101" pitchFamily="2" charset="-122"/>
              </a:rPr>
              <a:t>剪切效应型</a:t>
            </a:r>
            <a:r>
              <a:rPr lang="zh-CN" altLang="en-US" sz="2800" b="1" dirty="0">
                <a:latin typeface="宋体" panose="02010600030101010101" pitchFamily="2" charset="-122"/>
                <a:ea typeface="宋体" panose="02010600030101010101" pitchFamily="2" charset="-122"/>
              </a:rPr>
              <a:t>三种。纵向效应是最常见的</a:t>
            </a:r>
            <a:r>
              <a:rPr lang="en-US" altLang="zh-CN" sz="2800" b="1">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如图。压电陶瓷</a:t>
            </a:r>
            <a:r>
              <a:rPr lang="en-US" altLang="zh-CN" sz="2800" b="1">
                <a:latin typeface="Times New Roman" panose="02020603050405020304" pitchFamily="18" charset="0"/>
                <a:ea typeface="宋体" panose="02010600030101010101" pitchFamily="2" charset="-122"/>
              </a:rPr>
              <a:t>4</a:t>
            </a:r>
            <a:r>
              <a:rPr lang="zh-CN" altLang="en-US" sz="2800" b="1" dirty="0">
                <a:latin typeface="宋体" panose="02010600030101010101" pitchFamily="2" charset="-122"/>
                <a:ea typeface="宋体" panose="02010600030101010101" pitchFamily="2" charset="-122"/>
              </a:rPr>
              <a:t>和质量块</a:t>
            </a:r>
            <a:r>
              <a:rPr lang="en-US" altLang="zh-CN" sz="2800" b="1">
                <a:latin typeface="Times New Roman" panose="02020603050405020304" pitchFamily="18" charset="0"/>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为环型，通过螺母</a:t>
            </a:r>
            <a:r>
              <a:rPr lang="en-US" altLang="zh-CN" sz="2800" b="1">
                <a:latin typeface="Times New Roman" panose="02020603050405020304" pitchFamily="18" charset="0"/>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对质量块预先加载，使之压紧在压电陶瓷上。测量时将传感器基座</a:t>
            </a:r>
            <a:r>
              <a:rPr lang="en-US" altLang="zh-CN" sz="2800" b="1">
                <a:latin typeface="Times New Roman" panose="02020603050405020304" pitchFamily="18" charset="0"/>
                <a:ea typeface="宋体" panose="02010600030101010101" pitchFamily="2" charset="-122"/>
              </a:rPr>
              <a:t>5</a:t>
            </a:r>
            <a:r>
              <a:rPr lang="zh-CN" altLang="en-US" sz="2800" b="1" dirty="0">
                <a:latin typeface="宋体" panose="02010600030101010101" pitchFamily="2" charset="-122"/>
                <a:ea typeface="宋体" panose="02010600030101010101" pitchFamily="2" charset="-122"/>
              </a:rPr>
              <a:t>与被测对象牢牢地紧固在一起。输出信号由电极</a:t>
            </a:r>
            <a:r>
              <a:rPr lang="en-US" altLang="zh-CN" sz="2800" b="1">
                <a:latin typeface="Times New Roman" panose="02020603050405020304" pitchFamily="18" charset="0"/>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引出。</a:t>
            </a:r>
            <a:endParaRPr lang="zh-CN" altLang="en-US" sz="2800" b="1" dirty="0">
              <a:latin typeface="宋体" panose="02010600030101010101" pitchFamily="2" charset="-122"/>
              <a:ea typeface="宋体" panose="02010600030101010101" pitchFamily="2" charset="-122"/>
            </a:endParaRPr>
          </a:p>
        </p:txBody>
      </p:sp>
      <p:sp>
        <p:nvSpPr>
          <p:cNvPr id="192549" name="矩形 192548"/>
          <p:cNvSpPr/>
          <p:nvPr/>
        </p:nvSpPr>
        <p:spPr>
          <a:xfrm>
            <a:off x="2555875" y="5589588"/>
            <a:ext cx="2563813" cy="519112"/>
          </a:xfrm>
          <a:prstGeom prst="rect">
            <a:avLst/>
          </a:prstGeom>
          <a:solidFill>
            <a:srgbClr val="FFFFFF"/>
          </a:solidFill>
          <a:ln w="9525">
            <a:noFill/>
          </a:ln>
        </p:spPr>
        <p:txBody>
          <a:bodyPr wrap="none" anchor="t">
            <a:spAutoFit/>
          </a:bodyPr>
          <a:p>
            <a:pPr lvl="0" algn="l" eaLnBrk="1" hangingPunct="1">
              <a:lnSpc>
                <a:spcPct val="100000"/>
              </a:lnSpc>
              <a:spcBef>
                <a:spcPct val="0"/>
              </a:spcBef>
              <a:buClrTx/>
            </a:pPr>
            <a:r>
              <a:rPr lang="en-US" altLang="zh-CN" sz="2800" b="0" i="1">
                <a:solidFill>
                  <a:schemeClr val="hlink"/>
                </a:solidFill>
                <a:latin typeface="Times New Roman" panose="02020603050405020304" pitchFamily="18" charset="0"/>
                <a:ea typeface="宋体" panose="02010600030101010101" pitchFamily="2" charset="-122"/>
              </a:rPr>
              <a:t>q</a:t>
            </a:r>
            <a:r>
              <a:rPr lang="zh-CN" altLang="en-US" sz="2800" b="0" dirty="0">
                <a:solidFill>
                  <a:schemeClr val="hlink"/>
                </a:solidFill>
                <a:latin typeface="Times New Roman" panose="02020603050405020304" pitchFamily="18" charset="0"/>
                <a:ea typeface="宋体" panose="02010600030101010101" pitchFamily="2" charset="-122"/>
              </a:rPr>
              <a:t>＝</a:t>
            </a:r>
            <a:r>
              <a:rPr lang="en-US" altLang="zh-CN" sz="2800" b="0" i="1">
                <a:solidFill>
                  <a:schemeClr val="hlink"/>
                </a:solidFill>
                <a:latin typeface="Times New Roman" panose="02020603050405020304" pitchFamily="18" charset="0"/>
                <a:ea typeface="宋体" panose="02010600030101010101" pitchFamily="2" charset="-122"/>
              </a:rPr>
              <a:t>d</a:t>
            </a:r>
            <a:r>
              <a:rPr lang="en-US" altLang="zh-CN" sz="2800" b="0" baseline="-30000">
                <a:solidFill>
                  <a:schemeClr val="hlink"/>
                </a:solidFill>
                <a:latin typeface="Times New Roman" panose="02020603050405020304" pitchFamily="18" charset="0"/>
                <a:ea typeface="宋体" panose="02010600030101010101" pitchFamily="2" charset="-122"/>
              </a:rPr>
              <a:t>33</a:t>
            </a:r>
            <a:r>
              <a:rPr lang="en-US" altLang="zh-CN" sz="2800" b="0" i="1">
                <a:solidFill>
                  <a:schemeClr val="hlink"/>
                </a:solidFill>
                <a:latin typeface="Times New Roman" panose="02020603050405020304" pitchFamily="18" charset="0"/>
                <a:ea typeface="宋体" panose="02010600030101010101" pitchFamily="2" charset="-122"/>
              </a:rPr>
              <a:t>F</a:t>
            </a:r>
            <a:r>
              <a:rPr lang="zh-CN" altLang="en-US" sz="2800" b="0" dirty="0">
                <a:solidFill>
                  <a:schemeClr val="hlink"/>
                </a:solidFill>
                <a:latin typeface="Times New Roman" panose="02020603050405020304" pitchFamily="18" charset="0"/>
                <a:ea typeface="宋体" panose="02010600030101010101" pitchFamily="2" charset="-122"/>
              </a:rPr>
              <a:t>＝</a:t>
            </a:r>
            <a:r>
              <a:rPr lang="en-US" altLang="zh-CN" sz="2800" b="0" i="1">
                <a:solidFill>
                  <a:schemeClr val="hlink"/>
                </a:solidFill>
                <a:latin typeface="Times New Roman" panose="02020603050405020304" pitchFamily="18" charset="0"/>
                <a:ea typeface="宋体" panose="02010600030101010101" pitchFamily="2" charset="-122"/>
              </a:rPr>
              <a:t>d</a:t>
            </a:r>
            <a:r>
              <a:rPr lang="en-US" altLang="zh-CN" sz="2800" b="0" baseline="-30000">
                <a:solidFill>
                  <a:schemeClr val="hlink"/>
                </a:solidFill>
                <a:latin typeface="Times New Roman" panose="02020603050405020304" pitchFamily="18" charset="0"/>
                <a:ea typeface="宋体" panose="02010600030101010101" pitchFamily="2" charset="-122"/>
              </a:rPr>
              <a:t>33</a:t>
            </a:r>
            <a:r>
              <a:rPr lang="en-US" altLang="zh-CN" sz="2800" b="0" i="1">
                <a:solidFill>
                  <a:schemeClr val="hlink"/>
                </a:solidFill>
                <a:latin typeface="Times New Roman" panose="02020603050405020304" pitchFamily="18" charset="0"/>
                <a:ea typeface="宋体" panose="02010600030101010101" pitchFamily="2" charset="-122"/>
              </a:rPr>
              <a:t>ma</a:t>
            </a:r>
            <a:endParaRPr lang="en-US" altLang="zh-CN" sz="2800" b="0" i="1">
              <a:solidFill>
                <a:schemeClr val="hlink"/>
              </a:solidFill>
              <a:latin typeface="Times New Roman" panose="02020603050405020304" pitchFamily="18" charset="0"/>
              <a:ea typeface="宋体" panose="02010600030101010101" pitchFamily="2" charset="-122"/>
            </a:endParaRPr>
          </a:p>
        </p:txBody>
      </p:sp>
      <p:pic>
        <p:nvPicPr>
          <p:cNvPr id="192550" name="Picture 9" descr="压电晶体7加速度计"/>
          <p:cNvPicPr>
            <a:picLocks noChangeAspect="1"/>
          </p:cNvPicPr>
          <p:nvPr/>
        </p:nvPicPr>
        <p:blipFill>
          <a:blip r:embed="rId1"/>
          <a:stretch>
            <a:fillRect/>
          </a:stretch>
        </p:blipFill>
        <p:spPr>
          <a:xfrm>
            <a:off x="5940425" y="5297488"/>
            <a:ext cx="3060700" cy="1560512"/>
          </a:xfrm>
          <a:prstGeom prst="rect">
            <a:avLst/>
          </a:prstGeom>
          <a:noFill/>
          <a:ln w="9525">
            <a:noFill/>
          </a:ln>
        </p:spPr>
      </p:pic>
      <p:sp>
        <p:nvSpPr>
          <p:cNvPr id="2" name="文本框 1"/>
          <p:cNvSpPr txBox="1"/>
          <p:nvPr/>
        </p:nvSpPr>
        <p:spPr>
          <a:xfrm>
            <a:off x="88900" y="44450"/>
            <a:ext cx="7294880" cy="640080"/>
          </a:xfrm>
          <a:prstGeom prst="rect">
            <a:avLst/>
          </a:prstGeom>
          <a:noFill/>
        </p:spPr>
        <p:txBody>
          <a:bodyPr wrap="square" rtlCol="0">
            <a:spAutoFit/>
          </a:bodyPr>
          <a:p>
            <a:r>
              <a:rPr lang="zh-CN" altLang="en-US" sz="3600" b="1" dirty="0">
                <a:solidFill>
                  <a:srgbClr val="FF0000"/>
                </a:solidFill>
                <a:latin typeface="华文隶书" panose="02010800040101010101" pitchFamily="2" charset="-122"/>
                <a:ea typeface="华文隶书" panose="02010800040101010101" pitchFamily="2" charset="-122"/>
                <a:sym typeface="+mn-ea"/>
              </a:rPr>
              <a:t>（一）   压电式加速度传感器</a:t>
            </a:r>
            <a:endParaRPr lang="zh-CN" altLang="en-US" sz="3600" b="1" dirty="0">
              <a:solidFill>
                <a:srgbClr val="FF0000"/>
              </a:solidFill>
              <a:latin typeface="华文隶书" panose="02010800040101010101" pitchFamily="2" charset="-122"/>
              <a:ea typeface="华文隶书" panose="02010800040101010101" pitchFamily="2" charset="-122"/>
              <a:sym typeface="+mn-ea"/>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8" name="文本框 193537"/>
          <p:cNvSpPr txBox="1"/>
          <p:nvPr/>
        </p:nvSpPr>
        <p:spPr>
          <a:xfrm>
            <a:off x="539750" y="692150"/>
            <a:ext cx="8191500" cy="4765675"/>
          </a:xfrm>
          <a:prstGeom prst="rect">
            <a:avLst/>
          </a:prstGeom>
          <a:noFill/>
          <a:ln w="9525">
            <a:noFill/>
          </a:ln>
        </p:spPr>
        <p:txBody>
          <a:bodyPr lIns="18000" rIns="18000">
            <a:spAutoFit/>
          </a:bodyPr>
          <a:p>
            <a:pPr lvl="0" algn="l" eaLnBrk="1" hangingPunct="1">
              <a:lnSpc>
                <a:spcPct val="120000"/>
              </a:lnSpc>
              <a:spcBef>
                <a:spcPct val="50000"/>
              </a:spcBef>
              <a:buClrTx/>
            </a:pPr>
            <a:r>
              <a:rPr lang="zh-CN" altLang="en-US" sz="3200" b="1" dirty="0">
                <a:effectLst>
                  <a:outerShdw blurRad="38100" dist="38100" dir="2700000">
                    <a:srgbClr val="C0C0C0"/>
                  </a:outerShdw>
                </a:effectLst>
                <a:latin typeface="宋体" panose="02010600030101010101" pitchFamily="2" charset="-122"/>
                <a:ea typeface="宋体" panose="02010600030101010101" pitchFamily="2" charset="-122"/>
              </a:rPr>
              <a:t>此式表明电荷量直接反映加速度大小。其灵敏度与压电材料压电系数和质量块质量有关。为了提高传感器灵敏度，一般选择压电系数大的压电陶瓷片。若增加质量块质量会影响被测振动，同时会降低振动系统的固有频率，因此</a:t>
            </a:r>
            <a:r>
              <a:rPr lang="zh-CN" altLang="en-US" sz="3200" b="1" dirty="0">
                <a:solidFill>
                  <a:srgbClr val="0000CC"/>
                </a:solidFill>
                <a:effectLst>
                  <a:outerShdw blurRad="38100" dist="38100" dir="2700000">
                    <a:srgbClr val="C0C0C0"/>
                  </a:outerShdw>
                </a:effectLst>
                <a:latin typeface="宋体" panose="02010600030101010101" pitchFamily="2" charset="-122"/>
                <a:ea typeface="宋体" panose="02010600030101010101" pitchFamily="2" charset="-122"/>
              </a:rPr>
              <a:t>一般不用增加质量办法来提高传感器灵敏度</a:t>
            </a:r>
            <a:r>
              <a:rPr lang="zh-CN" altLang="en-US" sz="3200" b="1" dirty="0">
                <a:effectLst>
                  <a:outerShdw blurRad="38100" dist="38100" dir="2700000">
                    <a:srgbClr val="C0C0C0"/>
                  </a:outerShdw>
                </a:effectLst>
                <a:latin typeface="宋体" panose="02010600030101010101" pitchFamily="2" charset="-122"/>
                <a:ea typeface="宋体" panose="02010600030101010101" pitchFamily="2" charset="-122"/>
              </a:rPr>
              <a:t>。此外用</a:t>
            </a:r>
            <a:r>
              <a:rPr lang="zh-CN" altLang="en-US" sz="3200" b="1" dirty="0">
                <a:solidFill>
                  <a:srgbClr val="0000CC"/>
                </a:solidFill>
                <a:effectLst>
                  <a:outerShdw blurRad="38100" dist="38100" dir="2700000">
                    <a:srgbClr val="C0C0C0"/>
                  </a:outerShdw>
                </a:effectLst>
                <a:latin typeface="宋体" panose="02010600030101010101" pitchFamily="2" charset="-122"/>
                <a:ea typeface="宋体" panose="02010600030101010101" pitchFamily="2" charset="-122"/>
              </a:rPr>
              <a:t>增加压电片数目</a:t>
            </a:r>
            <a:r>
              <a:rPr lang="zh-CN" altLang="en-US" sz="3200" b="1" dirty="0">
                <a:effectLst>
                  <a:outerShdw blurRad="38100" dist="38100" dir="2700000">
                    <a:srgbClr val="C0C0C0"/>
                  </a:outerShdw>
                </a:effectLst>
                <a:latin typeface="宋体" panose="02010600030101010101" pitchFamily="2" charset="-122"/>
                <a:ea typeface="宋体" panose="02010600030101010101" pitchFamily="2" charset="-122"/>
              </a:rPr>
              <a:t>和采用</a:t>
            </a:r>
            <a:r>
              <a:rPr lang="zh-CN" altLang="en-US" sz="3200" b="1" dirty="0">
                <a:solidFill>
                  <a:srgbClr val="0000CC"/>
                </a:solidFill>
                <a:effectLst>
                  <a:outerShdw blurRad="38100" dist="38100" dir="2700000">
                    <a:srgbClr val="C0C0C0"/>
                  </a:outerShdw>
                </a:effectLst>
                <a:latin typeface="宋体" panose="02010600030101010101" pitchFamily="2" charset="-122"/>
                <a:ea typeface="宋体" panose="02010600030101010101" pitchFamily="2" charset="-122"/>
              </a:rPr>
              <a:t>合理的连接方法</a:t>
            </a:r>
            <a:r>
              <a:rPr lang="zh-CN" altLang="en-US" sz="3200" b="1" dirty="0">
                <a:effectLst>
                  <a:outerShdw blurRad="38100" dist="38100" dir="2700000">
                    <a:srgbClr val="C0C0C0"/>
                  </a:outerShdw>
                </a:effectLst>
                <a:latin typeface="宋体" panose="02010600030101010101" pitchFamily="2" charset="-122"/>
                <a:ea typeface="宋体" panose="02010600030101010101" pitchFamily="2" charset="-122"/>
              </a:rPr>
              <a:t>也可提高传感器灵敏度。</a:t>
            </a:r>
            <a:r>
              <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rPr>
              <a:t> </a:t>
            </a:r>
            <a:endParaRPr lang="zh-CN" altLang="en-US" sz="32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6" name="文本框 195585"/>
          <p:cNvSpPr txBox="1"/>
          <p:nvPr/>
        </p:nvSpPr>
        <p:spPr>
          <a:xfrm>
            <a:off x="152400" y="24448"/>
            <a:ext cx="8839200" cy="3141662"/>
          </a:xfrm>
          <a:prstGeom prst="rect">
            <a:avLst/>
          </a:prstGeom>
          <a:noFill/>
          <a:ln w="9525">
            <a:noFill/>
          </a:ln>
        </p:spPr>
        <p:txBody>
          <a:bodyPr>
            <a:spAutoFit/>
          </a:bodyPr>
          <a:p>
            <a:pPr lvl="0" algn="just" eaLnBrk="1" hangingPunct="1">
              <a:lnSpc>
                <a:spcPct val="100000"/>
              </a:lnSpc>
              <a:spcBef>
                <a:spcPct val="50000"/>
              </a:spcBef>
              <a:buClrTx/>
            </a:pPr>
            <a:r>
              <a:rPr lang="zh-CN" altLang="en-US" sz="3200" b="1" dirty="0">
                <a:solidFill>
                  <a:srgbClr val="FF0000"/>
                </a:solidFill>
                <a:effectLst>
                  <a:outerShdw blurRad="38100" dist="38100" dir="2700000">
                    <a:srgbClr val="C0C0C0"/>
                  </a:outerShdw>
                </a:effectLst>
                <a:latin typeface="华文隶书" panose="02010800040101010101" pitchFamily="2" charset="-122"/>
                <a:ea typeface="华文隶书" panose="02010800040101010101" pitchFamily="2" charset="-122"/>
              </a:rPr>
              <a:t>（二）  压电式压力传感器</a:t>
            </a:r>
            <a:endParaRPr lang="zh-CN" altLang="en-US" sz="3200" b="1" dirty="0">
              <a:solidFill>
                <a:srgbClr val="FF0000"/>
              </a:solidFill>
              <a:effectLst>
                <a:outerShdw blurRad="38100" dist="38100" dir="2700000">
                  <a:srgbClr val="C0C0C0"/>
                </a:outerShdw>
              </a:effectLst>
              <a:latin typeface="华文隶书" panose="02010800040101010101" pitchFamily="2" charset="-122"/>
              <a:ea typeface="华文隶书" panose="02010800040101010101" pitchFamily="2" charset="-122"/>
            </a:endParaRPr>
          </a:p>
          <a:p>
            <a:pPr lvl="0" algn="just" eaLnBrk="1" hangingPunct="1">
              <a:lnSpc>
                <a:spcPct val="100000"/>
              </a:lnSpc>
              <a:spcBef>
                <a:spcPct val="0"/>
              </a:spcBef>
              <a:buClrTx/>
            </a:pP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        根据使用要求不同，压电式测压传感器有各种不同的结构形式。但它们的基本原理相同。</a:t>
            </a:r>
            <a:endPar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just" eaLnBrk="1" hangingPunct="1">
              <a:lnSpc>
                <a:spcPct val="100000"/>
              </a:lnSpc>
              <a:spcBef>
                <a:spcPct val="0"/>
              </a:spcBef>
              <a:buClrTx/>
            </a:pP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        压电式测压传感器的原理简图。它由引线</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1</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、壳体</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2</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、基座</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3</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、压电晶片</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4</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、受压膜片</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5</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及导电片</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6</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组成。当膜片</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5</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受到压力</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P</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作用后，则在压电晶片上产生电荷。在一个压电片上所产生的电荷</a:t>
            </a:r>
            <a:r>
              <a:rPr lang="en-US" altLang="zh-CN" sz="2800" b="1" i="1">
                <a:effectLst>
                  <a:outerShdw blurRad="38100" dist="38100" dir="2700000">
                    <a:srgbClr val="C0C0C0"/>
                  </a:outerShdw>
                </a:effectLst>
                <a:latin typeface="Times New Roman" panose="02020603050405020304" pitchFamily="18" charset="0"/>
                <a:ea typeface="宋体" panose="02010600030101010101" pitchFamily="2" charset="-122"/>
              </a:rPr>
              <a:t>q</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为                </a:t>
            </a:r>
            <a:endPar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graphicFrame>
        <p:nvGraphicFramePr>
          <p:cNvPr id="195587" name="对象 195586"/>
          <p:cNvGraphicFramePr/>
          <p:nvPr/>
        </p:nvGraphicFramePr>
        <p:xfrm>
          <a:off x="2568575" y="3343275"/>
          <a:ext cx="2259013" cy="498475"/>
        </p:xfrm>
        <a:graphic>
          <a:graphicData uri="http://schemas.openxmlformats.org/presentationml/2006/ole">
            <mc:AlternateContent xmlns:mc="http://schemas.openxmlformats.org/markup-compatibility/2006">
              <mc:Choice xmlns:v="urn:schemas-microsoft-com:vml" Requires="v">
                <p:oleObj spid="_x0000_s3117" name="" r:id="rId1" imgW="1054100" imgH="228600" progId="Equation.DSMT4">
                  <p:embed/>
                </p:oleObj>
              </mc:Choice>
              <mc:Fallback>
                <p:oleObj name="" r:id="rId1" imgW="1054100" imgH="228600" progId="Equation.DSMT4">
                  <p:embed/>
                  <p:pic>
                    <p:nvPicPr>
                      <p:cNvPr id="0" name="图片 3116"/>
                      <p:cNvPicPr/>
                      <p:nvPr/>
                    </p:nvPicPr>
                    <p:blipFill>
                      <a:blip r:embed="rId2"/>
                      <a:stretch>
                        <a:fillRect/>
                      </a:stretch>
                    </p:blipFill>
                    <p:spPr>
                      <a:xfrm>
                        <a:off x="2568575" y="3343275"/>
                        <a:ext cx="2259013" cy="498475"/>
                      </a:xfrm>
                      <a:prstGeom prst="rect">
                        <a:avLst/>
                      </a:prstGeom>
                      <a:noFill/>
                      <a:ln w="38100">
                        <a:noFill/>
                        <a:miter/>
                      </a:ln>
                    </p:spPr>
                  </p:pic>
                </p:oleObj>
              </mc:Fallback>
            </mc:AlternateContent>
          </a:graphicData>
        </a:graphic>
      </p:graphicFrame>
      <p:sp>
        <p:nvSpPr>
          <p:cNvPr id="195588" name="文本框 195587"/>
          <p:cNvSpPr txBox="1"/>
          <p:nvPr/>
        </p:nvSpPr>
        <p:spPr>
          <a:xfrm>
            <a:off x="228600" y="3810000"/>
            <a:ext cx="5334000" cy="2228850"/>
          </a:xfrm>
          <a:prstGeom prst="rect">
            <a:avLst/>
          </a:prstGeom>
          <a:noFill/>
          <a:ln w="9525">
            <a:noFill/>
          </a:ln>
        </p:spPr>
        <p:txBody>
          <a:bodyPr>
            <a:spAutoFit/>
          </a:bodyPr>
          <a:p>
            <a:pPr lvl="0" algn="just" eaLnBrk="1" hangingPunct="1">
              <a:lnSpc>
                <a:spcPct val="100000"/>
              </a:lnSpc>
              <a:spcBef>
                <a:spcPct val="0"/>
              </a:spcBef>
              <a:buClrTx/>
            </a:pPr>
            <a:r>
              <a:rPr lang="en-US" altLang="zh-CN" sz="2800" b="0" i="1">
                <a:latin typeface="Times New Roman" panose="02020603050405020304" pitchFamily="18" charset="0"/>
                <a:ea typeface="宋体" panose="02010600030101010101" pitchFamily="2" charset="-122"/>
              </a:rPr>
              <a:t>F</a:t>
            </a:r>
            <a:r>
              <a:rPr lang="en-US" altLang="zh-CN" sz="2800" b="0">
                <a:latin typeface="Times New Roman" panose="02020603050405020304" pitchFamily="18" charset="0"/>
                <a:ea typeface="宋体" panose="02010600030101010101" pitchFamily="2" charset="-122"/>
              </a:rPr>
              <a:t>——</a:t>
            </a:r>
            <a:r>
              <a:rPr lang="zh-CN" altLang="en-US" sz="2800" b="0" dirty="0">
                <a:latin typeface="Times New Roman" panose="02020603050405020304" pitchFamily="18" charset="0"/>
                <a:ea typeface="宋体" panose="02010600030101010101" pitchFamily="2" charset="-122"/>
              </a:rPr>
              <a:t>作用于压电片上的力；</a:t>
            </a:r>
            <a:endParaRPr lang="zh-CN" altLang="en-US" sz="2800" b="0" dirty="0">
              <a:latin typeface="Times New Roman" panose="02020603050405020304" pitchFamily="18" charset="0"/>
              <a:ea typeface="宋体" panose="02010600030101010101" pitchFamily="2" charset="-122"/>
            </a:endParaRPr>
          </a:p>
          <a:p>
            <a:pPr lvl="0" algn="just" eaLnBrk="1" hangingPunct="1">
              <a:lnSpc>
                <a:spcPct val="100000"/>
              </a:lnSpc>
              <a:spcBef>
                <a:spcPct val="0"/>
              </a:spcBef>
              <a:buClrTx/>
            </a:pPr>
            <a:r>
              <a:rPr lang="en-US" altLang="zh-CN" sz="2800" b="0" i="1">
                <a:latin typeface="Times New Roman" panose="02020603050405020304" pitchFamily="18" charset="0"/>
                <a:ea typeface="宋体" panose="02010600030101010101" pitchFamily="2" charset="-122"/>
              </a:rPr>
              <a:t>d</a:t>
            </a:r>
            <a:r>
              <a:rPr lang="en-US" altLang="zh-CN" sz="2800" b="0" baseline="-30000">
                <a:latin typeface="Times New Roman" panose="02020603050405020304" pitchFamily="18" charset="0"/>
                <a:ea typeface="宋体" panose="02010600030101010101" pitchFamily="2" charset="-122"/>
              </a:rPr>
              <a:t>11</a:t>
            </a:r>
            <a:r>
              <a:rPr lang="en-US" altLang="zh-CN" sz="2800" b="0">
                <a:latin typeface="Times New Roman" panose="02020603050405020304" pitchFamily="18" charset="0"/>
                <a:ea typeface="宋体" panose="02010600030101010101" pitchFamily="2" charset="-122"/>
              </a:rPr>
              <a:t>——</a:t>
            </a:r>
            <a:r>
              <a:rPr lang="zh-CN" altLang="en-US" sz="2800" b="0" dirty="0">
                <a:latin typeface="Times New Roman" panose="02020603050405020304" pitchFamily="18" charset="0"/>
                <a:ea typeface="宋体" panose="02010600030101010101" pitchFamily="2" charset="-122"/>
              </a:rPr>
              <a:t>压电系数；</a:t>
            </a:r>
            <a:endParaRPr lang="zh-CN" altLang="en-US" sz="2800" b="0" dirty="0">
              <a:latin typeface="Times New Roman" panose="02020603050405020304" pitchFamily="18" charset="0"/>
              <a:ea typeface="宋体" panose="02010600030101010101" pitchFamily="2" charset="-122"/>
            </a:endParaRPr>
          </a:p>
          <a:p>
            <a:pPr lvl="0" algn="just" eaLnBrk="1" hangingPunct="1">
              <a:lnSpc>
                <a:spcPct val="100000"/>
              </a:lnSpc>
              <a:spcBef>
                <a:spcPct val="50000"/>
              </a:spcBef>
              <a:spcAft>
                <a:spcPct val="50000"/>
              </a:spcAft>
              <a:buClrTx/>
            </a:pPr>
            <a:r>
              <a:rPr lang="en-US" altLang="zh-CN" sz="2800" b="0" i="1">
                <a:latin typeface="Times New Roman" panose="02020603050405020304" pitchFamily="18" charset="0"/>
                <a:ea typeface="宋体" panose="02010600030101010101" pitchFamily="2" charset="-122"/>
              </a:rPr>
              <a:t>P</a:t>
            </a:r>
            <a:r>
              <a:rPr lang="en-US" altLang="zh-CN" sz="2800" b="0">
                <a:latin typeface="Times New Roman" panose="02020603050405020304" pitchFamily="18" charset="0"/>
                <a:ea typeface="宋体" panose="02010600030101010101" pitchFamily="2" charset="-122"/>
              </a:rPr>
              <a:t>——</a:t>
            </a:r>
            <a:r>
              <a:rPr lang="zh-CN" altLang="en-US" sz="2800" b="0" dirty="0">
                <a:latin typeface="Times New Roman" panose="02020603050405020304" pitchFamily="18" charset="0"/>
                <a:ea typeface="宋体" panose="02010600030101010101" pitchFamily="2" charset="-122"/>
              </a:rPr>
              <a:t>压强，             ；</a:t>
            </a:r>
            <a:endParaRPr lang="zh-CN" altLang="en-US" sz="2800" b="0" dirty="0">
              <a:latin typeface="Times New Roman" panose="02020603050405020304" pitchFamily="18" charset="0"/>
              <a:ea typeface="宋体" panose="02010600030101010101" pitchFamily="2" charset="-122"/>
            </a:endParaRPr>
          </a:p>
          <a:p>
            <a:pPr lvl="0" algn="just" eaLnBrk="1" hangingPunct="1">
              <a:lnSpc>
                <a:spcPct val="100000"/>
              </a:lnSpc>
              <a:spcBef>
                <a:spcPct val="0"/>
              </a:spcBef>
              <a:buClrTx/>
            </a:pPr>
            <a:r>
              <a:rPr lang="en-US" altLang="zh-CN" sz="2800" b="0" i="1">
                <a:latin typeface="Times New Roman" panose="02020603050405020304" pitchFamily="18" charset="0"/>
                <a:ea typeface="宋体" panose="02010600030101010101" pitchFamily="2" charset="-122"/>
              </a:rPr>
              <a:t>S</a:t>
            </a:r>
            <a:r>
              <a:rPr lang="en-US" altLang="zh-CN" sz="2800" b="0">
                <a:latin typeface="宋体" panose="02010600030101010101" pitchFamily="2" charset="-122"/>
                <a:ea typeface="宋体" panose="02010600030101010101" pitchFamily="2" charset="-122"/>
              </a:rPr>
              <a:t>——</a:t>
            </a:r>
            <a:r>
              <a:rPr lang="zh-CN" altLang="en-US" sz="2800" b="0" dirty="0">
                <a:latin typeface="宋体" panose="02010600030101010101" pitchFamily="2" charset="-122"/>
                <a:ea typeface="宋体" panose="02010600030101010101" pitchFamily="2" charset="-122"/>
              </a:rPr>
              <a:t>膜片的有效面积。</a:t>
            </a:r>
            <a:endParaRPr lang="zh-CN" altLang="en-US" sz="2800" b="0" dirty="0">
              <a:latin typeface="宋体" panose="02010600030101010101" pitchFamily="2" charset="-122"/>
              <a:ea typeface="宋体" panose="02010600030101010101" pitchFamily="2" charset="-122"/>
            </a:endParaRPr>
          </a:p>
        </p:txBody>
      </p:sp>
      <p:graphicFrame>
        <p:nvGraphicFramePr>
          <p:cNvPr id="195589" name="对象 195588"/>
          <p:cNvGraphicFramePr/>
          <p:nvPr/>
        </p:nvGraphicFramePr>
        <p:xfrm>
          <a:off x="2411413" y="4797425"/>
          <a:ext cx="838200" cy="728663"/>
        </p:xfrm>
        <a:graphic>
          <a:graphicData uri="http://schemas.openxmlformats.org/presentationml/2006/ole">
            <mc:AlternateContent xmlns:mc="http://schemas.openxmlformats.org/markup-compatibility/2006">
              <mc:Choice xmlns:v="urn:schemas-microsoft-com:vml" Requires="v">
                <p:oleObj spid="_x0000_s3116" name="" r:id="rId3" imgW="444500" imgH="393700" progId="Equation.DSMT4">
                  <p:embed/>
                </p:oleObj>
              </mc:Choice>
              <mc:Fallback>
                <p:oleObj name="" r:id="rId3" imgW="444500" imgH="393700" progId="Equation.DSMT4">
                  <p:embed/>
                  <p:pic>
                    <p:nvPicPr>
                      <p:cNvPr id="0" name="图片 3115"/>
                      <p:cNvPicPr/>
                      <p:nvPr/>
                    </p:nvPicPr>
                    <p:blipFill>
                      <a:blip r:embed="rId4"/>
                      <a:stretch>
                        <a:fillRect/>
                      </a:stretch>
                    </p:blipFill>
                    <p:spPr>
                      <a:xfrm>
                        <a:off x="2411413" y="4797425"/>
                        <a:ext cx="838200" cy="728663"/>
                      </a:xfrm>
                      <a:prstGeom prst="rect">
                        <a:avLst/>
                      </a:prstGeom>
                      <a:noFill/>
                      <a:ln w="38100">
                        <a:noFill/>
                        <a:miter/>
                      </a:ln>
                    </p:spPr>
                  </p:pic>
                </p:oleObj>
              </mc:Fallback>
            </mc:AlternateContent>
          </a:graphicData>
        </a:graphic>
      </p:graphicFrame>
      <p:sp>
        <p:nvSpPr>
          <p:cNvPr id="195590" name="任意多边形 195589"/>
          <p:cNvSpPr/>
          <p:nvPr/>
        </p:nvSpPr>
        <p:spPr>
          <a:xfrm>
            <a:off x="7172325" y="3500438"/>
            <a:ext cx="831850" cy="1525587"/>
          </a:xfrm>
          <a:custGeom>
            <a:avLst/>
            <a:gdLst/>
            <a:ahLst/>
            <a:cxnLst/>
            <a:pathLst>
              <a:path w="676" h="1809">
                <a:moveTo>
                  <a:pt x="676" y="1809"/>
                </a:moveTo>
                <a:lnTo>
                  <a:pt x="675" y="0"/>
                </a:lnTo>
                <a:lnTo>
                  <a:pt x="2" y="0"/>
                </a:lnTo>
                <a:lnTo>
                  <a:pt x="0" y="171"/>
                </a:lnTo>
                <a:lnTo>
                  <a:pt x="541" y="171"/>
                </a:lnTo>
                <a:lnTo>
                  <a:pt x="541" y="1809"/>
                </a:lnTo>
                <a:lnTo>
                  <a:pt x="676" y="1809"/>
                </a:lnTo>
                <a:close/>
              </a:path>
            </a:pathLst>
          </a:custGeom>
          <a:pattFill prst="ltUpDiag">
            <a:fgClr>
              <a:srgbClr val="000000"/>
            </a:fgClr>
            <a:bgClr>
              <a:srgbClr val="FFFFFF"/>
            </a:bgClr>
          </a:pattFill>
          <a:ln w="9525" cap="flat" cmpd="sng">
            <a:solidFill>
              <a:srgbClr val="000000"/>
            </a:solidFill>
            <a:prstDash val="solid"/>
            <a:headEnd type="none" w="med" len="med"/>
            <a:tailEnd type="none" w="med" len="med"/>
          </a:ln>
        </p:spPr>
        <p:txBody>
          <a:bodyPr/>
          <a:p>
            <a:endParaRPr lang="zh-CN" altLang="en-US"/>
          </a:p>
        </p:txBody>
      </p:sp>
      <p:sp>
        <p:nvSpPr>
          <p:cNvPr id="195591" name="任意多边形 195590"/>
          <p:cNvSpPr/>
          <p:nvPr/>
        </p:nvSpPr>
        <p:spPr>
          <a:xfrm flipH="1">
            <a:off x="6237288" y="3500438"/>
            <a:ext cx="833437" cy="1525587"/>
          </a:xfrm>
          <a:custGeom>
            <a:avLst/>
            <a:gdLst/>
            <a:ahLst/>
            <a:cxnLst/>
            <a:pathLst>
              <a:path w="676" h="1809">
                <a:moveTo>
                  <a:pt x="676" y="1809"/>
                </a:moveTo>
                <a:lnTo>
                  <a:pt x="675" y="0"/>
                </a:lnTo>
                <a:lnTo>
                  <a:pt x="2" y="0"/>
                </a:lnTo>
                <a:lnTo>
                  <a:pt x="0" y="171"/>
                </a:lnTo>
                <a:lnTo>
                  <a:pt x="541" y="171"/>
                </a:lnTo>
                <a:lnTo>
                  <a:pt x="541" y="1809"/>
                </a:lnTo>
                <a:lnTo>
                  <a:pt x="676" y="1809"/>
                </a:lnTo>
                <a:close/>
              </a:path>
            </a:pathLst>
          </a:custGeom>
          <a:pattFill prst="ltUpDiag">
            <a:fgClr>
              <a:srgbClr val="000000"/>
            </a:fgClr>
            <a:bgClr>
              <a:srgbClr val="FFFFFF"/>
            </a:bgClr>
          </a:pattFill>
          <a:ln w="9525" cap="flat" cmpd="sng">
            <a:solidFill>
              <a:srgbClr val="000000"/>
            </a:solidFill>
            <a:prstDash val="solid"/>
            <a:headEnd type="none" w="med" len="med"/>
            <a:tailEnd type="none" w="med" len="med"/>
          </a:ln>
        </p:spPr>
        <p:txBody>
          <a:bodyPr/>
          <a:p>
            <a:endParaRPr lang="zh-CN" altLang="en-US"/>
          </a:p>
        </p:txBody>
      </p:sp>
      <p:sp>
        <p:nvSpPr>
          <p:cNvPr id="195592" name="直接连接符 195591"/>
          <p:cNvSpPr/>
          <p:nvPr/>
        </p:nvSpPr>
        <p:spPr>
          <a:xfrm flipH="1">
            <a:off x="7915275" y="3432175"/>
            <a:ext cx="558800" cy="130175"/>
          </a:xfrm>
          <a:prstGeom prst="line">
            <a:avLst/>
          </a:prstGeom>
          <a:ln w="9525" cap="flat" cmpd="sng">
            <a:solidFill>
              <a:srgbClr val="00FF00"/>
            </a:solidFill>
            <a:prstDash val="solid"/>
            <a:headEnd type="none" w="med" len="med"/>
            <a:tailEnd type="none" w="med" len="med"/>
          </a:ln>
        </p:spPr>
      </p:sp>
      <p:sp>
        <p:nvSpPr>
          <p:cNvPr id="195593" name="矩形 195592"/>
          <p:cNvSpPr/>
          <p:nvPr/>
        </p:nvSpPr>
        <p:spPr>
          <a:xfrm>
            <a:off x="6467475" y="4651375"/>
            <a:ext cx="1325563" cy="93663"/>
          </a:xfrm>
          <a:prstGeom prst="rect">
            <a:avLst/>
          </a:prstGeom>
          <a:pattFill prst="ltDnDiag">
            <a:fgClr>
              <a:srgbClr val="000000"/>
            </a:fgClr>
            <a:bgClr>
              <a:srgbClr val="FFFFFF"/>
            </a:bgClr>
          </a:pattFill>
          <a:ln w="9525" cap="flat" cmpd="sng">
            <a:solidFill>
              <a:srgbClr val="000000"/>
            </a:solidFill>
            <a:prstDash val="solid"/>
            <a:miter/>
            <a:headEnd type="none" w="med" len="med"/>
            <a:tailEnd type="none" w="med" len="med"/>
          </a:ln>
        </p:spPr>
        <p:txBody>
          <a:bodyPr/>
          <a:p>
            <a:endParaRPr lang="zh-CN" altLang="en-US"/>
          </a:p>
        </p:txBody>
      </p:sp>
      <p:sp>
        <p:nvSpPr>
          <p:cNvPr id="195594" name="矩形 195593"/>
          <p:cNvSpPr/>
          <p:nvPr/>
        </p:nvSpPr>
        <p:spPr>
          <a:xfrm>
            <a:off x="6467475" y="4745038"/>
            <a:ext cx="1325563" cy="280987"/>
          </a:xfrm>
          <a:prstGeom prst="rect">
            <a:avLst/>
          </a:prstGeom>
          <a:pattFill prst="openDmnd">
            <a:fgClr>
              <a:srgbClr val="000000"/>
            </a:fgClr>
            <a:bgClr>
              <a:srgbClr val="FFFFFF"/>
            </a:bgClr>
          </a:pattFill>
          <a:ln w="9525" cap="flat" cmpd="sng">
            <a:solidFill>
              <a:srgbClr val="000000"/>
            </a:solidFill>
            <a:prstDash val="solid"/>
            <a:miter/>
            <a:headEnd type="none" w="med" len="med"/>
            <a:tailEnd type="none" w="med" len="med"/>
          </a:ln>
        </p:spPr>
        <p:txBody>
          <a:bodyPr/>
          <a:p>
            <a:endParaRPr lang="zh-CN" altLang="en-US"/>
          </a:p>
        </p:txBody>
      </p:sp>
      <p:sp>
        <p:nvSpPr>
          <p:cNvPr id="195595" name="矩形 195594"/>
          <p:cNvSpPr/>
          <p:nvPr/>
        </p:nvSpPr>
        <p:spPr>
          <a:xfrm>
            <a:off x="7172325" y="4333875"/>
            <a:ext cx="620713" cy="304800"/>
          </a:xfrm>
          <a:prstGeom prst="rect">
            <a:avLst/>
          </a:prstGeom>
          <a:pattFill prst="openDmnd">
            <a:fgClr>
              <a:srgbClr val="000000"/>
            </a:fgClr>
            <a:bgClr>
              <a:srgbClr val="FFFFFF"/>
            </a:bgClr>
          </a:pattFill>
          <a:ln w="9525" cap="flat" cmpd="sng">
            <a:solidFill>
              <a:srgbClr val="000000"/>
            </a:solidFill>
            <a:prstDash val="solid"/>
            <a:miter/>
            <a:headEnd type="none" w="med" len="med"/>
            <a:tailEnd type="none" w="med" len="med"/>
          </a:ln>
        </p:spPr>
        <p:txBody>
          <a:bodyPr/>
          <a:p>
            <a:endParaRPr lang="zh-CN" altLang="en-US"/>
          </a:p>
        </p:txBody>
      </p:sp>
      <p:sp>
        <p:nvSpPr>
          <p:cNvPr id="195596" name="任意多边形 195595"/>
          <p:cNvSpPr/>
          <p:nvPr/>
        </p:nvSpPr>
        <p:spPr>
          <a:xfrm>
            <a:off x="7702550" y="4451350"/>
            <a:ext cx="715963" cy="388938"/>
          </a:xfrm>
          <a:custGeom>
            <a:avLst/>
            <a:gdLst/>
            <a:ahLst/>
            <a:cxnLst/>
            <a:pathLst>
              <a:path w="581" h="461">
                <a:moveTo>
                  <a:pt x="0" y="0"/>
                </a:moveTo>
                <a:lnTo>
                  <a:pt x="581" y="91"/>
                </a:lnTo>
                <a:lnTo>
                  <a:pt x="1" y="461"/>
                </a:lnTo>
              </a:path>
            </a:pathLst>
          </a:custGeom>
          <a:noFill/>
          <a:ln w="9525" cap="flat" cmpd="sng">
            <a:solidFill>
              <a:schemeClr val="hlink"/>
            </a:solidFill>
            <a:prstDash val="solid"/>
            <a:headEnd type="none" w="med" len="med"/>
            <a:tailEnd type="none" w="med" len="med"/>
          </a:ln>
        </p:spPr>
        <p:txBody>
          <a:bodyPr/>
          <a:p>
            <a:endParaRPr lang="zh-CN" altLang="en-US"/>
          </a:p>
        </p:txBody>
      </p:sp>
      <p:sp>
        <p:nvSpPr>
          <p:cNvPr id="195597" name="矩形 195596"/>
          <p:cNvSpPr/>
          <p:nvPr/>
        </p:nvSpPr>
        <p:spPr>
          <a:xfrm>
            <a:off x="6459538" y="4338638"/>
            <a:ext cx="620712" cy="304800"/>
          </a:xfrm>
          <a:prstGeom prst="rect">
            <a:avLst/>
          </a:prstGeom>
          <a:pattFill prst="openDmnd">
            <a:fgClr>
              <a:srgbClr val="000000"/>
            </a:fgClr>
            <a:bgClr>
              <a:srgbClr val="FFFFFF"/>
            </a:bgClr>
          </a:pattFill>
          <a:ln w="9525" cap="flat" cmpd="sng">
            <a:solidFill>
              <a:srgbClr val="000000"/>
            </a:solidFill>
            <a:prstDash val="solid"/>
            <a:miter/>
            <a:headEnd type="none" w="med" len="med"/>
            <a:tailEnd type="none" w="med" len="med"/>
          </a:ln>
        </p:spPr>
        <p:txBody>
          <a:bodyPr/>
          <a:p>
            <a:endParaRPr lang="zh-CN" altLang="en-US"/>
          </a:p>
        </p:txBody>
      </p:sp>
      <p:sp>
        <p:nvSpPr>
          <p:cNvPr id="195598" name="矩形 195597"/>
          <p:cNvSpPr/>
          <p:nvPr/>
        </p:nvSpPr>
        <p:spPr>
          <a:xfrm>
            <a:off x="6399213" y="3648075"/>
            <a:ext cx="1438275" cy="685800"/>
          </a:xfrm>
          <a:prstGeom prst="rect">
            <a:avLst/>
          </a:prstGeom>
          <a:pattFill prst="ltDnDiag">
            <a:fgClr>
              <a:srgbClr val="000000"/>
            </a:fgClr>
            <a:bgClr>
              <a:srgbClr val="FFFFFF"/>
            </a:bgClr>
          </a:pattFill>
          <a:ln w="9525" cap="flat" cmpd="sng">
            <a:solidFill>
              <a:srgbClr val="000000"/>
            </a:solidFill>
            <a:prstDash val="solid"/>
            <a:miter/>
            <a:headEnd type="none" w="med" len="med"/>
            <a:tailEnd type="none" w="med" len="med"/>
          </a:ln>
        </p:spPr>
        <p:txBody>
          <a:bodyPr/>
          <a:p>
            <a:endParaRPr lang="zh-CN" altLang="en-US"/>
          </a:p>
        </p:txBody>
      </p:sp>
      <p:sp>
        <p:nvSpPr>
          <p:cNvPr id="195599" name="矩形 195598"/>
          <p:cNvSpPr/>
          <p:nvPr/>
        </p:nvSpPr>
        <p:spPr>
          <a:xfrm>
            <a:off x="7073900" y="3341688"/>
            <a:ext cx="92075" cy="1296987"/>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195600" name="直接连接符 195599"/>
          <p:cNvSpPr/>
          <p:nvPr/>
        </p:nvSpPr>
        <p:spPr>
          <a:xfrm>
            <a:off x="7004050" y="3341688"/>
            <a:ext cx="222250" cy="0"/>
          </a:xfrm>
          <a:prstGeom prst="line">
            <a:avLst/>
          </a:prstGeom>
          <a:ln w="9525" cap="flat" cmpd="sng">
            <a:solidFill>
              <a:srgbClr val="000000"/>
            </a:solidFill>
            <a:prstDash val="solid"/>
            <a:headEnd type="none" w="med" len="med"/>
            <a:tailEnd type="none" w="med" len="med"/>
          </a:ln>
        </p:spPr>
      </p:sp>
      <p:sp>
        <p:nvSpPr>
          <p:cNvPr id="195601" name="矩形 195600"/>
          <p:cNvSpPr/>
          <p:nvPr/>
        </p:nvSpPr>
        <p:spPr>
          <a:xfrm>
            <a:off x="6230938" y="5030788"/>
            <a:ext cx="1785937" cy="82550"/>
          </a:xfrm>
          <a:prstGeom prst="rect">
            <a:avLst/>
          </a:prstGeom>
          <a:pattFill prst="ltDnDiag">
            <a:fgClr>
              <a:srgbClr val="000000"/>
            </a:fgClr>
            <a:bgClr>
              <a:srgbClr val="FFFFFF"/>
            </a:bgClr>
          </a:pattFill>
          <a:ln w="9525" cap="flat" cmpd="sng">
            <a:solidFill>
              <a:srgbClr val="000000"/>
            </a:solidFill>
            <a:prstDash val="solid"/>
            <a:miter/>
            <a:headEnd type="none" w="med" len="med"/>
            <a:tailEnd type="none" w="med" len="med"/>
          </a:ln>
        </p:spPr>
        <p:txBody>
          <a:bodyPr/>
          <a:p>
            <a:endParaRPr lang="zh-CN" altLang="en-US"/>
          </a:p>
        </p:txBody>
      </p:sp>
      <p:sp>
        <p:nvSpPr>
          <p:cNvPr id="195602" name="直接连接符 195601"/>
          <p:cNvSpPr/>
          <p:nvPr/>
        </p:nvSpPr>
        <p:spPr>
          <a:xfrm flipH="1">
            <a:off x="7793038" y="4840288"/>
            <a:ext cx="644525" cy="234950"/>
          </a:xfrm>
          <a:prstGeom prst="line">
            <a:avLst/>
          </a:prstGeom>
          <a:ln w="9525" cap="flat" cmpd="sng">
            <a:solidFill>
              <a:srgbClr val="00FF00"/>
            </a:solidFill>
            <a:prstDash val="solid"/>
            <a:headEnd type="none" w="med" len="med"/>
            <a:tailEnd type="none" w="med" len="med"/>
          </a:ln>
        </p:spPr>
      </p:sp>
      <p:sp>
        <p:nvSpPr>
          <p:cNvPr id="195603" name="直接连接符 195602"/>
          <p:cNvSpPr/>
          <p:nvPr/>
        </p:nvSpPr>
        <p:spPr>
          <a:xfrm flipH="1">
            <a:off x="7635875" y="3775075"/>
            <a:ext cx="801688" cy="171450"/>
          </a:xfrm>
          <a:prstGeom prst="line">
            <a:avLst/>
          </a:prstGeom>
          <a:ln w="9525" cap="flat" cmpd="sng">
            <a:solidFill>
              <a:srgbClr val="00FF00"/>
            </a:solidFill>
            <a:prstDash val="solid"/>
            <a:headEnd type="none" w="med" len="med"/>
            <a:tailEnd type="none" w="med" len="med"/>
          </a:ln>
        </p:spPr>
      </p:sp>
      <p:sp>
        <p:nvSpPr>
          <p:cNvPr id="195604" name="直接连接符 195603"/>
          <p:cNvSpPr/>
          <p:nvPr/>
        </p:nvSpPr>
        <p:spPr>
          <a:xfrm>
            <a:off x="6002338" y="4529138"/>
            <a:ext cx="584200" cy="188912"/>
          </a:xfrm>
          <a:prstGeom prst="line">
            <a:avLst/>
          </a:prstGeom>
          <a:ln w="9525" cap="flat" cmpd="sng">
            <a:solidFill>
              <a:srgbClr val="00FF00"/>
            </a:solidFill>
            <a:prstDash val="solid"/>
            <a:headEnd type="none" w="med" len="med"/>
            <a:tailEnd type="none" w="med" len="med"/>
          </a:ln>
        </p:spPr>
      </p:sp>
      <p:sp>
        <p:nvSpPr>
          <p:cNvPr id="195605" name="直接连接符 195604"/>
          <p:cNvSpPr/>
          <p:nvPr/>
        </p:nvSpPr>
        <p:spPr>
          <a:xfrm flipH="1">
            <a:off x="7108825" y="3255963"/>
            <a:ext cx="658813" cy="152400"/>
          </a:xfrm>
          <a:prstGeom prst="line">
            <a:avLst/>
          </a:prstGeom>
          <a:ln w="9525" cap="flat" cmpd="sng">
            <a:solidFill>
              <a:schemeClr val="hlink"/>
            </a:solidFill>
            <a:prstDash val="solid"/>
            <a:headEnd type="none" w="med" len="med"/>
            <a:tailEnd type="none" w="med" len="med"/>
          </a:ln>
        </p:spPr>
      </p:sp>
      <p:sp>
        <p:nvSpPr>
          <p:cNvPr id="195606" name="矩形 195605"/>
          <p:cNvSpPr/>
          <p:nvPr/>
        </p:nvSpPr>
        <p:spPr>
          <a:xfrm>
            <a:off x="7839075" y="3009900"/>
            <a:ext cx="207963" cy="246063"/>
          </a:xfrm>
          <a:prstGeom prst="rect">
            <a:avLst/>
          </a:prstGeom>
          <a:noFill/>
          <a:ln w="9525">
            <a:noFill/>
          </a:ln>
        </p:spPr>
        <p:txBody>
          <a:bodyPr lIns="0" tIns="0" rIns="0" bIns="0"/>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1</a:t>
            </a:r>
            <a:endParaRPr lang="en-US" altLang="zh-CN" sz="2000" b="0">
              <a:latin typeface="Times New Roman" panose="02020603050405020304" pitchFamily="18" charset="0"/>
              <a:ea typeface="宋体" panose="02010600030101010101" pitchFamily="2" charset="-122"/>
            </a:endParaRPr>
          </a:p>
        </p:txBody>
      </p:sp>
      <p:sp>
        <p:nvSpPr>
          <p:cNvPr id="195607" name="矩形 195606"/>
          <p:cNvSpPr/>
          <p:nvPr/>
        </p:nvSpPr>
        <p:spPr>
          <a:xfrm>
            <a:off x="8555038" y="3317875"/>
            <a:ext cx="207962" cy="244475"/>
          </a:xfrm>
          <a:prstGeom prst="rect">
            <a:avLst/>
          </a:prstGeom>
          <a:noFill/>
          <a:ln w="9525">
            <a:noFill/>
          </a:ln>
        </p:spPr>
        <p:txBody>
          <a:bodyPr lIns="0" tIns="0" rIns="0" bIns="0"/>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2</a:t>
            </a:r>
            <a:endParaRPr lang="en-US" altLang="zh-CN" sz="2000" b="0">
              <a:latin typeface="Times New Roman" panose="02020603050405020304" pitchFamily="18" charset="0"/>
              <a:ea typeface="宋体" panose="02010600030101010101" pitchFamily="2" charset="-122"/>
            </a:endParaRPr>
          </a:p>
        </p:txBody>
      </p:sp>
      <p:sp>
        <p:nvSpPr>
          <p:cNvPr id="195608" name="矩形 195607"/>
          <p:cNvSpPr/>
          <p:nvPr/>
        </p:nvSpPr>
        <p:spPr>
          <a:xfrm>
            <a:off x="8520113" y="3648075"/>
            <a:ext cx="207962" cy="246063"/>
          </a:xfrm>
          <a:prstGeom prst="rect">
            <a:avLst/>
          </a:prstGeom>
          <a:noFill/>
          <a:ln w="9525">
            <a:noFill/>
          </a:ln>
        </p:spPr>
        <p:txBody>
          <a:bodyPr lIns="0" tIns="0" rIns="0" bIns="0"/>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3</a:t>
            </a:r>
            <a:endParaRPr lang="en-US" altLang="zh-CN" sz="2000" b="0">
              <a:latin typeface="Times New Roman" panose="02020603050405020304" pitchFamily="18" charset="0"/>
              <a:ea typeface="宋体" panose="02010600030101010101" pitchFamily="2" charset="-122"/>
            </a:endParaRPr>
          </a:p>
        </p:txBody>
      </p:sp>
      <p:sp>
        <p:nvSpPr>
          <p:cNvPr id="195609" name="矩形 195608"/>
          <p:cNvSpPr/>
          <p:nvPr/>
        </p:nvSpPr>
        <p:spPr>
          <a:xfrm>
            <a:off x="8520113" y="4394200"/>
            <a:ext cx="207962" cy="244475"/>
          </a:xfrm>
          <a:prstGeom prst="rect">
            <a:avLst/>
          </a:prstGeom>
          <a:noFill/>
          <a:ln w="9525">
            <a:noFill/>
          </a:ln>
        </p:spPr>
        <p:txBody>
          <a:bodyPr lIns="0" tIns="0" rIns="0" bIns="0"/>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4</a:t>
            </a:r>
            <a:endParaRPr lang="en-US" altLang="zh-CN" sz="2000" b="0">
              <a:latin typeface="Times New Roman" panose="02020603050405020304" pitchFamily="18" charset="0"/>
              <a:ea typeface="宋体" panose="02010600030101010101" pitchFamily="2" charset="-122"/>
            </a:endParaRPr>
          </a:p>
        </p:txBody>
      </p:sp>
      <p:sp>
        <p:nvSpPr>
          <p:cNvPr id="195610" name="矩形 195609"/>
          <p:cNvSpPr/>
          <p:nvPr/>
        </p:nvSpPr>
        <p:spPr>
          <a:xfrm>
            <a:off x="8520113" y="4779963"/>
            <a:ext cx="207962" cy="246062"/>
          </a:xfrm>
          <a:prstGeom prst="rect">
            <a:avLst/>
          </a:prstGeom>
          <a:noFill/>
          <a:ln w="9525">
            <a:noFill/>
          </a:ln>
        </p:spPr>
        <p:txBody>
          <a:bodyPr lIns="0" tIns="0" rIns="0" bIns="0"/>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5</a:t>
            </a:r>
            <a:endParaRPr lang="en-US" altLang="zh-CN" sz="2000" b="0">
              <a:latin typeface="Times New Roman" panose="02020603050405020304" pitchFamily="18" charset="0"/>
              <a:ea typeface="宋体" panose="02010600030101010101" pitchFamily="2" charset="-122"/>
            </a:endParaRPr>
          </a:p>
        </p:txBody>
      </p:sp>
      <p:sp>
        <p:nvSpPr>
          <p:cNvPr id="195611" name="矩形 195610"/>
          <p:cNvSpPr/>
          <p:nvPr/>
        </p:nvSpPr>
        <p:spPr>
          <a:xfrm>
            <a:off x="5791200" y="4333875"/>
            <a:ext cx="207963" cy="246063"/>
          </a:xfrm>
          <a:prstGeom prst="rect">
            <a:avLst/>
          </a:prstGeom>
          <a:noFill/>
          <a:ln w="9525">
            <a:noFill/>
          </a:ln>
        </p:spPr>
        <p:txBody>
          <a:bodyPr lIns="0" tIns="0" rIns="0" bIns="0"/>
          <a:p>
            <a:pPr lvl="0" algn="just" eaLnBrk="0" hangingPunct="0">
              <a:lnSpc>
                <a:spcPct val="100000"/>
              </a:lnSpc>
              <a:spcBef>
                <a:spcPct val="0"/>
              </a:spcBef>
              <a:buClrTx/>
            </a:pPr>
            <a:r>
              <a:rPr lang="en-US" altLang="zh-CN" sz="2000" b="0">
                <a:latin typeface="Times New Roman" panose="02020603050405020304" pitchFamily="18" charset="0"/>
                <a:ea typeface="宋体" panose="02010600030101010101" pitchFamily="2" charset="-122"/>
              </a:rPr>
              <a:t>6</a:t>
            </a:r>
            <a:endParaRPr lang="en-US" altLang="zh-CN" sz="2000" b="0">
              <a:latin typeface="Times New Roman" panose="02020603050405020304" pitchFamily="18" charset="0"/>
              <a:ea typeface="宋体" panose="02010600030101010101" pitchFamily="2" charset="-122"/>
            </a:endParaRPr>
          </a:p>
        </p:txBody>
      </p:sp>
      <p:grpSp>
        <p:nvGrpSpPr>
          <p:cNvPr id="195612" name="组合 195611"/>
          <p:cNvGrpSpPr/>
          <p:nvPr/>
        </p:nvGrpSpPr>
        <p:grpSpPr>
          <a:xfrm rot="-5400000">
            <a:off x="6642100" y="5256213"/>
            <a:ext cx="217488" cy="41275"/>
            <a:chOff x="7449" y="9962"/>
            <a:chExt cx="258" cy="34"/>
          </a:xfrm>
        </p:grpSpPr>
        <p:sp>
          <p:nvSpPr>
            <p:cNvPr id="195613" name="等腰三角形 195612"/>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95614" name="直接连接符 195613"/>
            <p:cNvSpPr/>
            <p:nvPr/>
          </p:nvSpPr>
          <p:spPr>
            <a:xfrm>
              <a:off x="7449" y="9982"/>
              <a:ext cx="106" cy="0"/>
            </a:xfrm>
            <a:prstGeom prst="line">
              <a:avLst/>
            </a:prstGeom>
            <a:ln w="9525" cap="flat" cmpd="sng">
              <a:solidFill>
                <a:schemeClr val="tx1"/>
              </a:solidFill>
              <a:prstDash val="solid"/>
              <a:headEnd type="none" w="med" len="med"/>
              <a:tailEnd type="none" w="sm" len="lg"/>
            </a:ln>
          </p:spPr>
        </p:sp>
      </p:grpSp>
      <p:grpSp>
        <p:nvGrpSpPr>
          <p:cNvPr id="195615" name="组合 195614"/>
          <p:cNvGrpSpPr/>
          <p:nvPr/>
        </p:nvGrpSpPr>
        <p:grpSpPr>
          <a:xfrm rot="-5400000">
            <a:off x="7019925" y="5256213"/>
            <a:ext cx="217488" cy="41275"/>
            <a:chOff x="7449" y="9962"/>
            <a:chExt cx="258" cy="34"/>
          </a:xfrm>
        </p:grpSpPr>
        <p:sp>
          <p:nvSpPr>
            <p:cNvPr id="195616" name="等腰三角形 195615"/>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95617" name="直接连接符 195616"/>
            <p:cNvSpPr/>
            <p:nvPr/>
          </p:nvSpPr>
          <p:spPr>
            <a:xfrm>
              <a:off x="7449" y="9982"/>
              <a:ext cx="106" cy="0"/>
            </a:xfrm>
            <a:prstGeom prst="line">
              <a:avLst/>
            </a:prstGeom>
            <a:ln w="9525" cap="flat" cmpd="sng">
              <a:solidFill>
                <a:schemeClr val="tx1"/>
              </a:solidFill>
              <a:prstDash val="solid"/>
              <a:headEnd type="none" w="med" len="med"/>
              <a:tailEnd type="none" w="sm" len="lg"/>
            </a:ln>
          </p:spPr>
        </p:sp>
      </p:grpSp>
      <p:grpSp>
        <p:nvGrpSpPr>
          <p:cNvPr id="195618" name="组合 195617"/>
          <p:cNvGrpSpPr/>
          <p:nvPr/>
        </p:nvGrpSpPr>
        <p:grpSpPr>
          <a:xfrm rot="-5400000">
            <a:off x="7396163" y="5256213"/>
            <a:ext cx="217487" cy="42862"/>
            <a:chOff x="7449" y="9962"/>
            <a:chExt cx="258" cy="34"/>
          </a:xfrm>
        </p:grpSpPr>
        <p:sp>
          <p:nvSpPr>
            <p:cNvPr id="195619" name="等腰三角形 195618"/>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95620" name="直接连接符 195619"/>
            <p:cNvSpPr/>
            <p:nvPr/>
          </p:nvSpPr>
          <p:spPr>
            <a:xfrm>
              <a:off x="7449" y="9982"/>
              <a:ext cx="106" cy="0"/>
            </a:xfrm>
            <a:prstGeom prst="line">
              <a:avLst/>
            </a:prstGeom>
            <a:ln w="9525" cap="flat" cmpd="sng">
              <a:solidFill>
                <a:schemeClr val="tx1"/>
              </a:solidFill>
              <a:prstDash val="solid"/>
              <a:headEnd type="none" w="med" len="med"/>
              <a:tailEnd type="none" w="sm" len="lg"/>
            </a:ln>
          </p:spPr>
        </p:sp>
      </p:grpSp>
      <p:sp>
        <p:nvSpPr>
          <p:cNvPr id="195621" name="矩形 195620"/>
          <p:cNvSpPr/>
          <p:nvPr/>
        </p:nvSpPr>
        <p:spPr>
          <a:xfrm>
            <a:off x="7018338" y="5341938"/>
            <a:ext cx="227012" cy="246062"/>
          </a:xfrm>
          <a:prstGeom prst="rect">
            <a:avLst/>
          </a:prstGeom>
          <a:noFill/>
          <a:ln w="9525">
            <a:noFill/>
          </a:ln>
        </p:spPr>
        <p:txBody>
          <a:bodyPr lIns="0" tIns="0" rIns="0" bIns="0"/>
          <a:p>
            <a:pPr lvl="0" algn="ctr" eaLnBrk="0" hangingPunct="0">
              <a:lnSpc>
                <a:spcPct val="100000"/>
              </a:lnSpc>
              <a:spcBef>
                <a:spcPct val="0"/>
              </a:spcBef>
              <a:buClrTx/>
            </a:pPr>
            <a:r>
              <a:rPr lang="en-US" altLang="zh-CN" sz="2000" b="0" i="1">
                <a:latin typeface="Times New Roman" panose="02020603050405020304" pitchFamily="18" charset="0"/>
                <a:ea typeface="宋体" panose="02010600030101010101" pitchFamily="2" charset="-122"/>
              </a:rPr>
              <a:t>p</a:t>
            </a:r>
            <a:endParaRPr lang="en-US" altLang="zh-CN" sz="2000" b="0" i="1">
              <a:latin typeface="Times New Roman" panose="02020603050405020304" pitchFamily="18" charset="0"/>
              <a:ea typeface="宋体" panose="02010600030101010101" pitchFamily="2" charset="-122"/>
            </a:endParaRPr>
          </a:p>
        </p:txBody>
      </p:sp>
      <p:sp>
        <p:nvSpPr>
          <p:cNvPr id="195622" name="矩形 195621"/>
          <p:cNvSpPr/>
          <p:nvPr/>
        </p:nvSpPr>
        <p:spPr>
          <a:xfrm>
            <a:off x="5795963" y="5783263"/>
            <a:ext cx="3024187" cy="238125"/>
          </a:xfrm>
          <a:prstGeom prst="rect">
            <a:avLst/>
          </a:prstGeom>
          <a:noFill/>
          <a:ln w="9525">
            <a:noFill/>
          </a:ln>
        </p:spPr>
        <p:txBody>
          <a:bodyPr lIns="0" tIns="0" rIns="0" bIns="0"/>
          <a:p>
            <a:pPr lvl="0" algn="just" eaLnBrk="0" hangingPunct="0">
              <a:lnSpc>
                <a:spcPct val="80000"/>
              </a:lnSpc>
              <a:spcBef>
                <a:spcPct val="0"/>
              </a:spcBef>
              <a:buClrTx/>
            </a:pPr>
            <a:r>
              <a:rPr lang="zh-CN" altLang="en-US" sz="2000" b="1" dirty="0">
                <a:latin typeface="Times New Roman" panose="02020603050405020304" pitchFamily="18" charset="0"/>
                <a:ea typeface="宋体" panose="02010600030101010101" pitchFamily="2" charset="-122"/>
              </a:rPr>
              <a:t>压电式测压传感器原理图</a:t>
            </a:r>
            <a:endParaRPr lang="zh-CN" altLang="en-US" sz="2000" b="1" dirty="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10" name="文本框 196609"/>
          <p:cNvSpPr txBox="1"/>
          <p:nvPr/>
        </p:nvSpPr>
        <p:spPr>
          <a:xfrm>
            <a:off x="152400" y="388620"/>
            <a:ext cx="8839200" cy="946150"/>
          </a:xfrm>
          <a:prstGeom prst="rect">
            <a:avLst/>
          </a:prstGeom>
          <a:noFill/>
          <a:ln w="9525">
            <a:noFill/>
          </a:ln>
        </p:spPr>
        <p:txBody>
          <a:bodyPr>
            <a:spAutoFit/>
          </a:bodyPr>
          <a:p>
            <a:pPr lvl="0" algn="just" eaLnBrk="1" hangingPunct="1">
              <a:lnSpc>
                <a:spcPct val="100000"/>
              </a:lnSpc>
              <a:spcBef>
                <a:spcPct val="50000"/>
              </a:spcBef>
              <a:buClrTx/>
            </a:pPr>
            <a:r>
              <a:rPr lang="zh-CN" altLang="en-US" sz="2800" b="1" dirty="0">
                <a:latin typeface="Times New Roman" panose="02020603050405020304" pitchFamily="18" charset="0"/>
                <a:ea typeface="宋体" panose="02010600030101010101" pitchFamily="2" charset="-122"/>
              </a:rPr>
              <a:t>         测压传感器的输入量为压力</a:t>
            </a:r>
            <a:r>
              <a:rPr lang="en-US" altLang="zh-CN" sz="2800" b="1" i="1">
                <a:latin typeface="Times New Roman" panose="02020603050405020304" pitchFamily="18" charset="0"/>
                <a:ea typeface="宋体" panose="02010600030101010101" pitchFamily="2" charset="-122"/>
              </a:rPr>
              <a:t>P</a:t>
            </a:r>
            <a:r>
              <a:rPr lang="zh-CN" altLang="en-US" sz="2800" b="1">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如果传感器只由一个压电晶片组成，则根据灵敏度的定义有：          </a:t>
            </a:r>
            <a:endParaRPr lang="zh-CN" altLang="en-US" sz="2800" b="1" dirty="0">
              <a:latin typeface="Times New Roman" panose="02020603050405020304" pitchFamily="18" charset="0"/>
              <a:ea typeface="宋体" panose="02010600030101010101" pitchFamily="2" charset="-122"/>
            </a:endParaRPr>
          </a:p>
        </p:txBody>
      </p:sp>
      <p:graphicFrame>
        <p:nvGraphicFramePr>
          <p:cNvPr id="196611" name="对象 196610"/>
          <p:cNvGraphicFramePr/>
          <p:nvPr/>
        </p:nvGraphicFramePr>
        <p:xfrm>
          <a:off x="3175000" y="1293495"/>
          <a:ext cx="1252538" cy="927100"/>
        </p:xfrm>
        <a:graphic>
          <a:graphicData uri="http://schemas.openxmlformats.org/presentationml/2006/ole">
            <mc:AlternateContent xmlns:mc="http://schemas.openxmlformats.org/markup-compatibility/2006">
              <mc:Choice xmlns:v="urn:schemas-microsoft-com:vml" Requires="v">
                <p:oleObj spid="_x0000_s3120" name="" r:id="rId1" imgW="469900" imgH="393700" progId="Equation.3">
                  <p:embed/>
                </p:oleObj>
              </mc:Choice>
              <mc:Fallback>
                <p:oleObj name="" r:id="rId1" imgW="469900" imgH="393700" progId="Equation.3">
                  <p:embed/>
                  <p:pic>
                    <p:nvPicPr>
                      <p:cNvPr id="0" name="图片 3119"/>
                      <p:cNvPicPr/>
                      <p:nvPr/>
                    </p:nvPicPr>
                    <p:blipFill>
                      <a:blip r:embed="rId2"/>
                      <a:stretch>
                        <a:fillRect/>
                      </a:stretch>
                    </p:blipFill>
                    <p:spPr>
                      <a:xfrm>
                        <a:off x="3175000" y="1293495"/>
                        <a:ext cx="1252538" cy="927100"/>
                      </a:xfrm>
                      <a:prstGeom prst="rect">
                        <a:avLst/>
                      </a:prstGeom>
                      <a:solidFill>
                        <a:srgbClr val="00FF00"/>
                      </a:solidFill>
                      <a:ln w="38100">
                        <a:noFill/>
                        <a:miter/>
                      </a:ln>
                    </p:spPr>
                  </p:pic>
                </p:oleObj>
              </mc:Fallback>
            </mc:AlternateContent>
          </a:graphicData>
        </a:graphic>
      </p:graphicFrame>
      <p:graphicFrame>
        <p:nvGraphicFramePr>
          <p:cNvPr id="196612" name="对象 196611"/>
          <p:cNvGraphicFramePr/>
          <p:nvPr/>
        </p:nvGraphicFramePr>
        <p:xfrm>
          <a:off x="3203575" y="2293620"/>
          <a:ext cx="1223963" cy="808038"/>
        </p:xfrm>
        <a:graphic>
          <a:graphicData uri="http://schemas.openxmlformats.org/presentationml/2006/ole">
            <mc:AlternateContent xmlns:mc="http://schemas.openxmlformats.org/markup-compatibility/2006">
              <mc:Choice xmlns:v="urn:schemas-microsoft-com:vml" Requires="v">
                <p:oleObj spid="_x0000_s3119" name="" r:id="rId3" imgW="533400" imgH="393700" progId="Equation.3">
                  <p:embed/>
                </p:oleObj>
              </mc:Choice>
              <mc:Fallback>
                <p:oleObj name="" r:id="rId3" imgW="533400" imgH="393700" progId="Equation.3">
                  <p:embed/>
                  <p:pic>
                    <p:nvPicPr>
                      <p:cNvPr id="0" name="图片 3118"/>
                      <p:cNvPicPr/>
                      <p:nvPr/>
                    </p:nvPicPr>
                    <p:blipFill>
                      <a:blip r:embed="rId4"/>
                      <a:stretch>
                        <a:fillRect/>
                      </a:stretch>
                    </p:blipFill>
                    <p:spPr>
                      <a:xfrm>
                        <a:off x="3203575" y="2293620"/>
                        <a:ext cx="1223963" cy="808038"/>
                      </a:xfrm>
                      <a:prstGeom prst="rect">
                        <a:avLst/>
                      </a:prstGeom>
                      <a:solidFill>
                        <a:schemeClr val="folHlink"/>
                      </a:solidFill>
                      <a:ln w="38100">
                        <a:noFill/>
                        <a:miter/>
                      </a:ln>
                    </p:spPr>
                  </p:pic>
                </p:oleObj>
              </mc:Fallback>
            </mc:AlternateContent>
          </a:graphicData>
        </a:graphic>
      </p:graphicFrame>
      <p:graphicFrame>
        <p:nvGraphicFramePr>
          <p:cNvPr id="196613" name="对象 196612"/>
          <p:cNvGraphicFramePr/>
          <p:nvPr/>
        </p:nvGraphicFramePr>
        <p:xfrm>
          <a:off x="3203575" y="3301683"/>
          <a:ext cx="1524000" cy="595312"/>
        </p:xfrm>
        <a:graphic>
          <a:graphicData uri="http://schemas.openxmlformats.org/presentationml/2006/ole">
            <mc:AlternateContent xmlns:mc="http://schemas.openxmlformats.org/markup-compatibility/2006">
              <mc:Choice xmlns:v="urn:schemas-microsoft-com:vml" Requires="v">
                <p:oleObj spid="_x0000_s3122" name="" r:id="rId5" imgW="609600" imgH="241300" progId="Equation.3">
                  <p:embed/>
                </p:oleObj>
              </mc:Choice>
              <mc:Fallback>
                <p:oleObj name="" r:id="rId5" imgW="609600" imgH="241300" progId="Equation.3">
                  <p:embed/>
                  <p:pic>
                    <p:nvPicPr>
                      <p:cNvPr id="0" name="图片 3121"/>
                      <p:cNvPicPr/>
                      <p:nvPr/>
                    </p:nvPicPr>
                    <p:blipFill>
                      <a:blip r:embed="rId6"/>
                      <a:stretch>
                        <a:fillRect/>
                      </a:stretch>
                    </p:blipFill>
                    <p:spPr>
                      <a:xfrm>
                        <a:off x="3203575" y="3301683"/>
                        <a:ext cx="1524000" cy="595312"/>
                      </a:xfrm>
                      <a:prstGeom prst="rect">
                        <a:avLst/>
                      </a:prstGeom>
                      <a:solidFill>
                        <a:srgbClr val="00FF00"/>
                      </a:solidFill>
                      <a:ln w="38100">
                        <a:noFill/>
                        <a:miter/>
                      </a:ln>
                    </p:spPr>
                  </p:pic>
                </p:oleObj>
              </mc:Fallback>
            </mc:AlternateContent>
          </a:graphicData>
        </a:graphic>
      </p:graphicFrame>
      <p:graphicFrame>
        <p:nvGraphicFramePr>
          <p:cNvPr id="196614" name="对象 196613"/>
          <p:cNvGraphicFramePr/>
          <p:nvPr/>
        </p:nvGraphicFramePr>
        <p:xfrm>
          <a:off x="1125538" y="4157345"/>
          <a:ext cx="1143000" cy="871538"/>
        </p:xfrm>
        <a:graphic>
          <a:graphicData uri="http://schemas.openxmlformats.org/presentationml/2006/ole">
            <mc:AlternateContent xmlns:mc="http://schemas.openxmlformats.org/markup-compatibility/2006">
              <mc:Choice xmlns:v="urn:schemas-microsoft-com:vml" Requires="v">
                <p:oleObj spid="_x0000_s3118" name="" r:id="rId7" imgW="558800" imgH="431800" progId="Equation.3">
                  <p:embed/>
                </p:oleObj>
              </mc:Choice>
              <mc:Fallback>
                <p:oleObj name="" r:id="rId7" imgW="558800" imgH="431800" progId="Equation.3">
                  <p:embed/>
                  <p:pic>
                    <p:nvPicPr>
                      <p:cNvPr id="0" name="图片 3117"/>
                      <p:cNvPicPr/>
                      <p:nvPr/>
                    </p:nvPicPr>
                    <p:blipFill>
                      <a:blip r:embed="rId8"/>
                      <a:stretch>
                        <a:fillRect/>
                      </a:stretch>
                    </p:blipFill>
                    <p:spPr>
                      <a:xfrm>
                        <a:off x="1125538" y="4157345"/>
                        <a:ext cx="1143000" cy="871538"/>
                      </a:xfrm>
                      <a:prstGeom prst="rect">
                        <a:avLst/>
                      </a:prstGeom>
                      <a:solidFill>
                        <a:schemeClr val="folHlink"/>
                      </a:solidFill>
                      <a:ln w="38100">
                        <a:noFill/>
                        <a:miter/>
                      </a:ln>
                    </p:spPr>
                  </p:pic>
                </p:oleObj>
              </mc:Fallback>
            </mc:AlternateContent>
          </a:graphicData>
        </a:graphic>
      </p:graphicFrame>
      <p:graphicFrame>
        <p:nvGraphicFramePr>
          <p:cNvPr id="196615" name="对象 196614"/>
          <p:cNvGraphicFramePr/>
          <p:nvPr/>
        </p:nvGraphicFramePr>
        <p:xfrm>
          <a:off x="7451725" y="4228783"/>
          <a:ext cx="1371600" cy="873125"/>
        </p:xfrm>
        <a:graphic>
          <a:graphicData uri="http://schemas.openxmlformats.org/presentationml/2006/ole">
            <mc:AlternateContent xmlns:mc="http://schemas.openxmlformats.org/markup-compatibility/2006">
              <mc:Choice xmlns:v="urn:schemas-microsoft-com:vml" Requires="v">
                <p:oleObj spid="_x0000_s3121" name="" r:id="rId9" imgW="622300" imgH="431800" progId="Equation.3">
                  <p:embed/>
                </p:oleObj>
              </mc:Choice>
              <mc:Fallback>
                <p:oleObj name="" r:id="rId9" imgW="622300" imgH="431800" progId="Equation.3">
                  <p:embed/>
                  <p:pic>
                    <p:nvPicPr>
                      <p:cNvPr id="0" name="图片 3120"/>
                      <p:cNvPicPr/>
                      <p:nvPr/>
                    </p:nvPicPr>
                    <p:blipFill>
                      <a:blip r:embed="rId10"/>
                      <a:stretch>
                        <a:fillRect/>
                      </a:stretch>
                    </p:blipFill>
                    <p:spPr>
                      <a:xfrm>
                        <a:off x="7451725" y="4228783"/>
                        <a:ext cx="1371600" cy="873125"/>
                      </a:xfrm>
                      <a:prstGeom prst="rect">
                        <a:avLst/>
                      </a:prstGeom>
                      <a:solidFill>
                        <a:srgbClr val="00FF00"/>
                      </a:solidFill>
                      <a:ln w="38100">
                        <a:noFill/>
                        <a:miter/>
                      </a:ln>
                    </p:spPr>
                  </p:pic>
                </p:oleObj>
              </mc:Fallback>
            </mc:AlternateContent>
          </a:graphicData>
        </a:graphic>
      </p:graphicFrame>
      <p:sp>
        <p:nvSpPr>
          <p:cNvPr id="196616" name="矩形 196615"/>
          <p:cNvSpPr/>
          <p:nvPr/>
        </p:nvSpPr>
        <p:spPr>
          <a:xfrm>
            <a:off x="250825" y="4347845"/>
            <a:ext cx="8205788" cy="1617663"/>
          </a:xfrm>
          <a:prstGeom prst="rect">
            <a:avLst/>
          </a:prstGeom>
          <a:noFill/>
          <a:ln w="9525">
            <a:noFill/>
          </a:ln>
        </p:spPr>
        <p:txBody>
          <a:bodyPr>
            <a:spAutoFit/>
          </a:bodyPr>
          <a:p>
            <a:pPr lvl="0" algn="l" eaLnBrk="1" hangingPunct="1">
              <a:lnSpc>
                <a:spcPct val="100000"/>
              </a:lnSpc>
              <a:spcBef>
                <a:spcPct val="50000"/>
              </a:spcBef>
              <a:buClrTx/>
            </a:pPr>
            <a:r>
              <a:rPr lang="zh-CN" altLang="en-US" sz="2800" b="1" dirty="0">
                <a:latin typeface="Times New Roman" panose="02020603050405020304" pitchFamily="18" charset="0"/>
                <a:ea typeface="宋体" panose="02010600030101010101" pitchFamily="2" charset="-122"/>
              </a:rPr>
              <a:t>因为                ，所以电压灵敏度也可表示为</a:t>
            </a:r>
            <a:endParaRPr lang="zh-CN" altLang="en-US" sz="2800" b="1" dirty="0">
              <a:latin typeface="Times New Roman" panose="02020603050405020304" pitchFamily="18" charset="0"/>
              <a:ea typeface="宋体" panose="02010600030101010101" pitchFamily="2" charset="-122"/>
            </a:endParaRPr>
          </a:p>
          <a:p>
            <a:pPr lvl="0" algn="l" eaLnBrk="1" hangingPunct="1">
              <a:lnSpc>
                <a:spcPct val="100000"/>
              </a:lnSpc>
              <a:spcBef>
                <a:spcPct val="50000"/>
              </a:spcBef>
              <a:buClrTx/>
            </a:pPr>
            <a:endParaRPr lang="zh-CN" altLang="en-US" sz="2800" b="1" dirty="0">
              <a:latin typeface="Times New Roman" panose="02020603050405020304" pitchFamily="18" charset="0"/>
              <a:ea typeface="宋体" panose="02010600030101010101" pitchFamily="2" charset="-122"/>
            </a:endParaRPr>
          </a:p>
          <a:p>
            <a:pPr lvl="0" algn="l" eaLnBrk="1" hangingPunct="1">
              <a:lnSpc>
                <a:spcPct val="100000"/>
              </a:lnSpc>
              <a:spcBef>
                <a:spcPct val="50000"/>
              </a:spcBef>
              <a:buClrTx/>
            </a:pPr>
            <a:r>
              <a:rPr lang="zh-CN" altLang="en-US" sz="2800" b="1" dirty="0">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U</a:t>
            </a:r>
            <a:r>
              <a:rPr lang="en-US" altLang="zh-CN" sz="2400" b="1" baseline="-30000">
                <a:latin typeface="Times New Roman" panose="02020603050405020304" pitchFamily="18" charset="0"/>
                <a:ea typeface="宋体" panose="02010600030101010101" pitchFamily="2" charset="-122"/>
              </a:rPr>
              <a:t>0</a:t>
            </a:r>
            <a:r>
              <a:rPr lang="en-US" altLang="zh-CN" sz="2400" b="1">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压电片输出电压；</a:t>
            </a:r>
            <a:r>
              <a:rPr lang="en-US" altLang="zh-CN" sz="2400" b="1" i="1">
                <a:latin typeface="Times New Roman" panose="02020603050405020304" pitchFamily="18" charset="0"/>
                <a:ea typeface="宋体" panose="02010600030101010101" pitchFamily="2" charset="-122"/>
              </a:rPr>
              <a:t>C</a:t>
            </a:r>
            <a:r>
              <a:rPr lang="en-US" altLang="zh-CN" sz="2400" b="1" baseline="-30000">
                <a:latin typeface="Times New Roman" panose="02020603050405020304" pitchFamily="18" charset="0"/>
                <a:ea typeface="宋体" panose="02010600030101010101" pitchFamily="2" charset="-122"/>
              </a:rPr>
              <a:t>0</a:t>
            </a:r>
            <a:r>
              <a:rPr lang="en-US" altLang="zh-CN" sz="2400" b="1">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压电片等效电容</a:t>
            </a:r>
            <a:endParaRPr lang="zh-CN" altLang="en-US" sz="2400" b="1" dirty="0">
              <a:latin typeface="宋体" panose="02010600030101010101" pitchFamily="2" charset="-122"/>
              <a:ea typeface="宋体" panose="02010600030101010101" pitchFamily="2" charset="-122"/>
            </a:endParaRPr>
          </a:p>
        </p:txBody>
      </p:sp>
      <p:sp>
        <p:nvSpPr>
          <p:cNvPr id="196617" name="矩形 196616"/>
          <p:cNvSpPr/>
          <p:nvPr/>
        </p:nvSpPr>
        <p:spPr>
          <a:xfrm>
            <a:off x="1042988" y="3373120"/>
            <a:ext cx="1970087" cy="519113"/>
          </a:xfrm>
          <a:prstGeom prst="rect">
            <a:avLst/>
          </a:prstGeom>
          <a:noFill/>
          <a:ln w="9525">
            <a:noFill/>
          </a:ln>
        </p:spPr>
        <p:txBody>
          <a:bodyPr wrap="none" anchor="t">
            <a:spAutoFit/>
          </a:bodyPr>
          <a:p>
            <a:pPr lvl="0" algn="l" eaLnBrk="1" hangingPunct="1">
              <a:lnSpc>
                <a:spcPct val="100000"/>
              </a:lnSpc>
              <a:spcBef>
                <a:spcPct val="0"/>
              </a:spcBef>
              <a:buClrTx/>
            </a:pPr>
            <a:r>
              <a:rPr lang="zh-CN" altLang="en-US" sz="2800" b="1" dirty="0">
                <a:latin typeface="Times New Roman" panose="02020603050405020304" pitchFamily="18" charset="0"/>
                <a:ea typeface="宋体" panose="02010600030101010101" pitchFamily="2" charset="-122"/>
              </a:rPr>
              <a:t>电荷灵敏度</a:t>
            </a:r>
            <a:endParaRPr lang="zh-CN" altLang="en-US" sz="2800" b="1" dirty="0">
              <a:latin typeface="Times New Roman" panose="02020603050405020304" pitchFamily="18" charset="0"/>
              <a:ea typeface="宋体" panose="02010600030101010101" pitchFamily="2" charset="-122"/>
            </a:endParaRPr>
          </a:p>
        </p:txBody>
      </p:sp>
      <p:sp>
        <p:nvSpPr>
          <p:cNvPr id="196618" name="矩形 196617"/>
          <p:cNvSpPr/>
          <p:nvPr/>
        </p:nvSpPr>
        <p:spPr>
          <a:xfrm>
            <a:off x="900113" y="2436495"/>
            <a:ext cx="1970087" cy="519113"/>
          </a:xfrm>
          <a:prstGeom prst="rect">
            <a:avLst/>
          </a:prstGeom>
          <a:noFill/>
          <a:ln w="9525">
            <a:noFill/>
          </a:ln>
        </p:spPr>
        <p:txBody>
          <a:bodyPr wrap="none" anchor="t">
            <a:spAutoFit/>
          </a:bodyPr>
          <a:p>
            <a:pPr lvl="0" algn="l" eaLnBrk="1" hangingPunct="1">
              <a:lnSpc>
                <a:spcPct val="100000"/>
              </a:lnSpc>
              <a:spcBef>
                <a:spcPct val="0"/>
              </a:spcBef>
              <a:buClrTx/>
            </a:pPr>
            <a:r>
              <a:rPr lang="zh-CN" altLang="en-US" sz="2800" b="1" dirty="0">
                <a:latin typeface="Times New Roman" panose="02020603050405020304" pitchFamily="18" charset="0"/>
                <a:ea typeface="宋体" panose="02010600030101010101" pitchFamily="2" charset="-122"/>
              </a:rPr>
              <a:t>电压灵敏度</a:t>
            </a:r>
            <a:endParaRPr lang="zh-CN" altLang="en-US" sz="2800" b="1" dirty="0">
              <a:latin typeface="Times New Roman" panose="02020603050405020304" pitchFamily="18" charset="0"/>
              <a:ea typeface="宋体" panose="02010600030101010101" pitchFamily="2" charset="-122"/>
            </a:endParaRPr>
          </a:p>
        </p:txBody>
      </p:sp>
      <p:sp>
        <p:nvSpPr>
          <p:cNvPr id="196619" name="矩形 196618"/>
          <p:cNvSpPr/>
          <p:nvPr/>
        </p:nvSpPr>
        <p:spPr>
          <a:xfrm>
            <a:off x="827088" y="1501458"/>
            <a:ext cx="1970087" cy="519112"/>
          </a:xfrm>
          <a:prstGeom prst="rect">
            <a:avLst/>
          </a:prstGeom>
          <a:noFill/>
          <a:ln w="9525">
            <a:noFill/>
          </a:ln>
        </p:spPr>
        <p:txBody>
          <a:bodyPr wrap="none" anchor="t">
            <a:spAutoFit/>
          </a:bodyPr>
          <a:p>
            <a:pPr lvl="0" algn="l" eaLnBrk="1" hangingPunct="1">
              <a:lnSpc>
                <a:spcPct val="100000"/>
              </a:lnSpc>
              <a:spcBef>
                <a:spcPct val="0"/>
              </a:spcBef>
              <a:buClrTx/>
            </a:pPr>
            <a:r>
              <a:rPr lang="zh-CN" altLang="en-US" sz="2800" b="1" dirty="0">
                <a:latin typeface="Times New Roman" panose="02020603050405020304" pitchFamily="18" charset="0"/>
                <a:ea typeface="宋体" panose="02010600030101010101" pitchFamily="2" charset="-122"/>
              </a:rPr>
              <a:t>电荷灵敏度</a:t>
            </a:r>
            <a:endParaRPr lang="zh-CN" altLang="en-US" sz="2800" b="1" dirty="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4" name="文本框 197633"/>
          <p:cNvSpPr txBox="1"/>
          <p:nvPr/>
        </p:nvSpPr>
        <p:spPr>
          <a:xfrm>
            <a:off x="152400" y="115888"/>
            <a:ext cx="8839200" cy="2994025"/>
          </a:xfrm>
          <a:prstGeom prst="rect">
            <a:avLst/>
          </a:prstGeom>
          <a:noFill/>
          <a:ln w="9525">
            <a:noFill/>
          </a:ln>
        </p:spPr>
        <p:txBody>
          <a:bodyPr>
            <a:spAutoFit/>
          </a:bodyPr>
          <a:p>
            <a:pPr lvl="0" algn="just" eaLnBrk="1" hangingPunct="1">
              <a:lnSpc>
                <a:spcPct val="95000"/>
              </a:lnSpc>
              <a:spcBef>
                <a:spcPct val="50000"/>
              </a:spcBef>
              <a:buClrTx/>
            </a:pPr>
            <a:r>
              <a:rPr lang="zh-CN" altLang="en-US" sz="3200" b="1" dirty="0">
                <a:solidFill>
                  <a:srgbClr val="FF0000"/>
                </a:solidFill>
                <a:effectLst>
                  <a:outerShdw blurRad="38100" dist="38100" dir="2700000">
                    <a:srgbClr val="C0C0C0"/>
                  </a:outerShdw>
                </a:effectLst>
                <a:latin typeface="华文隶书" panose="02010800040101010101" pitchFamily="2" charset="-122"/>
                <a:ea typeface="华文隶书" panose="02010800040101010101" pitchFamily="2" charset="-122"/>
              </a:rPr>
              <a:t>（三）  压电式流量计</a:t>
            </a:r>
            <a:endParaRPr lang="zh-CN" altLang="en-US" sz="3200" b="1" dirty="0">
              <a:solidFill>
                <a:srgbClr val="FF0000"/>
              </a:solidFill>
              <a:effectLst>
                <a:outerShdw blurRad="38100" dist="38100" dir="2700000">
                  <a:srgbClr val="C0C0C0"/>
                </a:outerShdw>
              </a:effectLst>
              <a:latin typeface="华文隶书" panose="02010800040101010101" pitchFamily="2" charset="-122"/>
              <a:ea typeface="华文隶书" panose="02010800040101010101" pitchFamily="2" charset="-122"/>
            </a:endParaRPr>
          </a:p>
          <a:p>
            <a:pPr lvl="0" algn="just" eaLnBrk="1" hangingPunct="1">
              <a:lnSpc>
                <a:spcPct val="95000"/>
              </a:lnSpc>
              <a:spcBef>
                <a:spcPct val="0"/>
              </a:spcBef>
              <a:buClrTx/>
            </a:pPr>
            <a:r>
              <a:rPr lang="zh-CN" altLang="en-US" sz="2800" b="1" dirty="0">
                <a:effectLst>
                  <a:outerShdw blurRad="38100" dist="38100" dir="2700000">
                    <a:srgbClr val="C0C0C0"/>
                  </a:outerShdw>
                </a:effectLst>
                <a:latin typeface="宋体" panose="02010600030101010101" pitchFamily="2" charset="-122"/>
                <a:ea typeface="宋体" panose="02010600030101010101" pitchFamily="2" charset="-122"/>
              </a:rPr>
              <a:t>利用超声波在顺流方向和逆流方向的传播速度进行测量。其测量装置是在管外设置两个相隔一定距离的收发两用压电超声换能器，每隔一段时间</a:t>
            </a:r>
            <a:r>
              <a:rPr lang="en-US" altLang="zh-CN" sz="2800" b="1">
                <a:effectLst>
                  <a:outerShdw blurRad="38100" dist="38100" dir="2700000">
                    <a:srgbClr val="C0C0C0"/>
                  </a:outerShdw>
                </a:effectLst>
                <a:latin typeface="宋体" panose="02010600030101010101" pitchFamily="2" charset="-122"/>
                <a:ea typeface="宋体" panose="02010600030101010101" pitchFamily="2" charset="-122"/>
              </a:rPr>
              <a:t>(</a:t>
            </a:r>
            <a:r>
              <a:rPr lang="zh-CN" altLang="en-US" sz="2800" b="1" dirty="0">
                <a:effectLst>
                  <a:outerShdw blurRad="38100" dist="38100" dir="2700000">
                    <a:srgbClr val="C0C0C0"/>
                  </a:outerShdw>
                </a:effectLst>
                <a:latin typeface="宋体" panose="02010600030101010101" pitchFamily="2" charset="-122"/>
                <a:ea typeface="宋体" panose="02010600030101010101" pitchFamily="2" charset="-122"/>
              </a:rPr>
              <a:t>如</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1</a:t>
            </a:r>
            <a:r>
              <a:rPr lang="en-US" altLang="zh-CN" sz="2800" b="1">
                <a:effectLst>
                  <a:outerShdw blurRad="38100" dist="38100" dir="2700000">
                    <a:srgbClr val="C0C0C0"/>
                  </a:outerShdw>
                </a:effectLst>
                <a:latin typeface="宋体" panose="02010600030101010101" pitchFamily="2" charset="-122"/>
                <a:ea typeface="宋体" panose="02010600030101010101" pitchFamily="2" charset="-122"/>
              </a:rPr>
              <a:t>/</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100s</a:t>
            </a:r>
            <a:r>
              <a:rPr lang="en-US" altLang="zh-CN" sz="2800" b="1">
                <a:effectLst>
                  <a:outerShdw blurRad="38100" dist="38100" dir="2700000">
                    <a:srgbClr val="C0C0C0"/>
                  </a:outerShdw>
                </a:effectLst>
                <a:latin typeface="宋体" panose="02010600030101010101" pitchFamily="2" charset="-122"/>
                <a:ea typeface="宋体" panose="02010600030101010101" pitchFamily="2" charset="-122"/>
              </a:rPr>
              <a:t>)</a:t>
            </a:r>
            <a:r>
              <a:rPr lang="zh-CN" altLang="en-US" sz="2800" b="1" dirty="0">
                <a:effectLst>
                  <a:outerShdw blurRad="38100" dist="38100" dir="2700000">
                    <a:srgbClr val="C0C0C0"/>
                  </a:outerShdw>
                </a:effectLst>
                <a:latin typeface="宋体" panose="02010600030101010101" pitchFamily="2" charset="-122"/>
                <a:ea typeface="宋体" panose="02010600030101010101" pitchFamily="2" charset="-122"/>
              </a:rPr>
              <a:t>，发射和接收互换一次。在顺流和逆流的情况下，发射和接收的相位差与流速成正比。据这个关系，可精确测定流速。流速与管道横截面积的乘积等于流量。</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 </a:t>
            </a:r>
            <a:endPar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grpSp>
        <p:nvGrpSpPr>
          <p:cNvPr id="197635" name="组合 197634"/>
          <p:cNvGrpSpPr/>
          <p:nvPr/>
        </p:nvGrpSpPr>
        <p:grpSpPr>
          <a:xfrm>
            <a:off x="4643438" y="3365500"/>
            <a:ext cx="4303712" cy="3492500"/>
            <a:chOff x="2713" y="1321"/>
            <a:chExt cx="2711" cy="2200"/>
          </a:xfrm>
        </p:grpSpPr>
        <p:sp>
          <p:nvSpPr>
            <p:cNvPr id="197636" name="任意多边形 197635"/>
            <p:cNvSpPr/>
            <p:nvPr/>
          </p:nvSpPr>
          <p:spPr>
            <a:xfrm>
              <a:off x="3351" y="1621"/>
              <a:ext cx="1232" cy="435"/>
            </a:xfrm>
            <a:custGeom>
              <a:avLst/>
              <a:gdLst/>
              <a:ahLst/>
              <a:cxnLst/>
              <a:pathLst>
                <a:path w="1232" h="435">
                  <a:moveTo>
                    <a:pt x="0" y="432"/>
                  </a:moveTo>
                  <a:lnTo>
                    <a:pt x="0" y="4"/>
                  </a:lnTo>
                  <a:lnTo>
                    <a:pt x="430" y="0"/>
                  </a:lnTo>
                  <a:lnTo>
                    <a:pt x="1232" y="0"/>
                  </a:lnTo>
                  <a:lnTo>
                    <a:pt x="1232" y="196"/>
                  </a:lnTo>
                  <a:lnTo>
                    <a:pt x="1122" y="346"/>
                  </a:lnTo>
                  <a:lnTo>
                    <a:pt x="1051" y="313"/>
                  </a:lnTo>
                  <a:lnTo>
                    <a:pt x="1154" y="168"/>
                  </a:lnTo>
                  <a:lnTo>
                    <a:pt x="1152" y="56"/>
                  </a:lnTo>
                  <a:lnTo>
                    <a:pt x="851" y="56"/>
                  </a:lnTo>
                  <a:lnTo>
                    <a:pt x="71" y="56"/>
                  </a:lnTo>
                  <a:lnTo>
                    <a:pt x="71" y="435"/>
                  </a:lnTo>
                  <a:lnTo>
                    <a:pt x="0" y="432"/>
                  </a:lnTo>
                  <a:close/>
                </a:path>
              </a:pathLst>
            </a:custGeom>
            <a:noFill/>
            <a:ln w="9525" cap="flat" cmpd="sng">
              <a:solidFill>
                <a:schemeClr val="tx1"/>
              </a:solidFill>
              <a:prstDash val="solid"/>
              <a:headEnd type="none" w="med" len="med"/>
              <a:tailEnd type="none" w="med" len="med"/>
            </a:ln>
          </p:spPr>
          <p:txBody>
            <a:bodyPr/>
            <a:p>
              <a:endParaRPr lang="zh-CN" altLang="en-US"/>
            </a:p>
          </p:txBody>
        </p:sp>
        <p:sp>
          <p:nvSpPr>
            <p:cNvPr id="197637" name="任意多边形 197636"/>
            <p:cNvSpPr/>
            <p:nvPr/>
          </p:nvSpPr>
          <p:spPr>
            <a:xfrm>
              <a:off x="3422" y="2056"/>
              <a:ext cx="209" cy="813"/>
            </a:xfrm>
            <a:custGeom>
              <a:avLst/>
              <a:gdLst/>
              <a:ahLst/>
              <a:cxnLst/>
              <a:pathLst>
                <a:path w="286" h="1373">
                  <a:moveTo>
                    <a:pt x="50" y="0"/>
                  </a:moveTo>
                  <a:cubicBezTo>
                    <a:pt x="80" y="52"/>
                    <a:pt x="190" y="190"/>
                    <a:pt x="228" y="311"/>
                  </a:cubicBezTo>
                  <a:cubicBezTo>
                    <a:pt x="266" y="432"/>
                    <a:pt x="286" y="588"/>
                    <a:pt x="280" y="725"/>
                  </a:cubicBezTo>
                  <a:cubicBezTo>
                    <a:pt x="274" y="862"/>
                    <a:pt x="239" y="1026"/>
                    <a:pt x="192" y="1134"/>
                  </a:cubicBezTo>
                  <a:cubicBezTo>
                    <a:pt x="145" y="1242"/>
                    <a:pt x="40" y="1323"/>
                    <a:pt x="0" y="1373"/>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97638" name="任意多边形 197637"/>
            <p:cNvSpPr/>
            <p:nvPr/>
          </p:nvSpPr>
          <p:spPr>
            <a:xfrm>
              <a:off x="3462" y="2058"/>
              <a:ext cx="1375" cy="813"/>
            </a:xfrm>
            <a:custGeom>
              <a:avLst/>
              <a:gdLst/>
              <a:ahLst/>
              <a:cxnLst/>
              <a:pathLst>
                <a:path w="1884" h="1373">
                  <a:moveTo>
                    <a:pt x="0" y="0"/>
                  </a:moveTo>
                  <a:lnTo>
                    <a:pt x="1638" y="0"/>
                  </a:lnTo>
                  <a:lnTo>
                    <a:pt x="1700" y="103"/>
                  </a:lnTo>
                  <a:cubicBezTo>
                    <a:pt x="1731" y="162"/>
                    <a:pt x="1796" y="271"/>
                    <a:pt x="1824" y="352"/>
                  </a:cubicBezTo>
                  <a:cubicBezTo>
                    <a:pt x="1852" y="433"/>
                    <a:pt x="1862" y="511"/>
                    <a:pt x="1870" y="590"/>
                  </a:cubicBezTo>
                  <a:cubicBezTo>
                    <a:pt x="1878" y="669"/>
                    <a:pt x="1884" y="743"/>
                    <a:pt x="1870" y="829"/>
                  </a:cubicBezTo>
                  <a:cubicBezTo>
                    <a:pt x="1856" y="915"/>
                    <a:pt x="1816" y="1033"/>
                    <a:pt x="1787" y="1108"/>
                  </a:cubicBezTo>
                  <a:cubicBezTo>
                    <a:pt x="1758" y="1183"/>
                    <a:pt x="1722" y="1237"/>
                    <a:pt x="1696" y="1281"/>
                  </a:cubicBezTo>
                  <a:lnTo>
                    <a:pt x="1631" y="1373"/>
                  </a:lnTo>
                  <a:lnTo>
                    <a:pt x="647" y="1373"/>
                  </a:lnTo>
                  <a:lnTo>
                    <a:pt x="743" y="1155"/>
                  </a:lnTo>
                  <a:lnTo>
                    <a:pt x="1530" y="1155"/>
                  </a:lnTo>
                  <a:cubicBezTo>
                    <a:pt x="1687" y="1067"/>
                    <a:pt x="1678" y="781"/>
                    <a:pt x="1684" y="627"/>
                  </a:cubicBezTo>
                  <a:cubicBezTo>
                    <a:pt x="1690" y="473"/>
                    <a:pt x="1622" y="300"/>
                    <a:pt x="1566" y="233"/>
                  </a:cubicBezTo>
                  <a:lnTo>
                    <a:pt x="1350" y="223"/>
                  </a:lnTo>
                  <a:lnTo>
                    <a:pt x="147" y="212"/>
                  </a:lnTo>
                  <a:lnTo>
                    <a:pt x="0" y="0"/>
                  </a:lnTo>
                  <a:close/>
                </a:path>
              </a:pathLst>
            </a:custGeom>
            <a:pattFill prst="ltDnDiag">
              <a:fgClr>
                <a:srgbClr val="000000"/>
              </a:fgClr>
              <a:bgClr>
                <a:srgbClr val="FFFFFF"/>
              </a:bgClr>
            </a:pattFill>
            <a:ln w="9525" cap="flat" cmpd="sng">
              <a:solidFill>
                <a:schemeClr val="tx1"/>
              </a:solidFill>
              <a:prstDash val="solid"/>
              <a:headEnd type="none" w="med" len="med"/>
              <a:tailEnd type="none" w="med" len="med"/>
            </a:ln>
          </p:spPr>
          <p:txBody>
            <a:bodyPr/>
            <a:p>
              <a:endParaRPr lang="zh-CN" altLang="en-US"/>
            </a:p>
          </p:txBody>
        </p:sp>
        <p:sp>
          <p:nvSpPr>
            <p:cNvPr id="197639" name="任意多边形 197638"/>
            <p:cNvSpPr/>
            <p:nvPr/>
          </p:nvSpPr>
          <p:spPr>
            <a:xfrm>
              <a:off x="3422" y="2730"/>
              <a:ext cx="293" cy="139"/>
            </a:xfrm>
            <a:custGeom>
              <a:avLst/>
              <a:gdLst/>
              <a:ahLst/>
              <a:cxnLst/>
              <a:pathLst>
                <a:path w="402" h="234">
                  <a:moveTo>
                    <a:pt x="199" y="0"/>
                  </a:moveTo>
                  <a:lnTo>
                    <a:pt x="0" y="234"/>
                  </a:lnTo>
                  <a:lnTo>
                    <a:pt x="286" y="234"/>
                  </a:lnTo>
                  <a:lnTo>
                    <a:pt x="402" y="0"/>
                  </a:lnTo>
                  <a:lnTo>
                    <a:pt x="199" y="0"/>
                  </a:lnTo>
                  <a:close/>
                </a:path>
              </a:pathLst>
            </a:custGeom>
            <a:pattFill prst="ltDnDiag">
              <a:fgClr>
                <a:srgbClr val="000000"/>
              </a:fgClr>
              <a:bgClr>
                <a:srgbClr val="FFFFFF"/>
              </a:bgClr>
            </a:pattFill>
            <a:ln w="9525" cap="flat" cmpd="sng">
              <a:solidFill>
                <a:srgbClr val="000000"/>
              </a:solidFill>
              <a:prstDash val="solid"/>
              <a:headEnd type="none" w="med" len="med"/>
              <a:tailEnd type="none" w="med" len="med"/>
            </a:ln>
          </p:spPr>
          <p:txBody>
            <a:bodyPr/>
            <a:p>
              <a:endParaRPr lang="zh-CN" altLang="en-US"/>
            </a:p>
          </p:txBody>
        </p:sp>
        <p:sp>
          <p:nvSpPr>
            <p:cNvPr id="197640" name="任意多边形 197639"/>
            <p:cNvSpPr/>
            <p:nvPr/>
          </p:nvSpPr>
          <p:spPr>
            <a:xfrm>
              <a:off x="3781" y="1499"/>
              <a:ext cx="420" cy="346"/>
            </a:xfrm>
            <a:custGeom>
              <a:avLst/>
              <a:gdLst/>
              <a:ahLst/>
              <a:cxnLst/>
              <a:pathLst>
                <a:path w="576" h="585">
                  <a:moveTo>
                    <a:pt x="503" y="0"/>
                  </a:moveTo>
                  <a:lnTo>
                    <a:pt x="576" y="73"/>
                  </a:lnTo>
                  <a:lnTo>
                    <a:pt x="575" y="585"/>
                  </a:lnTo>
                  <a:lnTo>
                    <a:pt x="48" y="585"/>
                  </a:lnTo>
                  <a:lnTo>
                    <a:pt x="0" y="492"/>
                  </a:lnTo>
                  <a:lnTo>
                    <a:pt x="503" y="492"/>
                  </a:lnTo>
                  <a:lnTo>
                    <a:pt x="503" y="0"/>
                  </a:lnTo>
                  <a:close/>
                </a:path>
              </a:pathLst>
            </a:custGeom>
            <a:pattFill prst="ltDnDiag">
              <a:fgClr>
                <a:srgbClr val="000000"/>
              </a:fgClr>
              <a:bgClr>
                <a:srgbClr val="FFFFFF"/>
              </a:bgClr>
            </a:pattFill>
            <a:ln w="9525" cap="flat" cmpd="sng">
              <a:solidFill>
                <a:srgbClr val="FF0000"/>
              </a:solidFill>
              <a:prstDash val="solid"/>
              <a:headEnd type="none" w="med" len="med"/>
              <a:tailEnd type="none" w="med" len="med"/>
            </a:ln>
          </p:spPr>
          <p:txBody>
            <a:bodyPr/>
            <a:p>
              <a:endParaRPr lang="zh-CN" altLang="en-US"/>
            </a:p>
          </p:txBody>
        </p:sp>
        <p:sp>
          <p:nvSpPr>
            <p:cNvPr id="197641" name="任意多边形 197640"/>
            <p:cNvSpPr/>
            <p:nvPr/>
          </p:nvSpPr>
          <p:spPr>
            <a:xfrm>
              <a:off x="4241" y="1934"/>
              <a:ext cx="232" cy="256"/>
            </a:xfrm>
            <a:custGeom>
              <a:avLst/>
              <a:gdLst/>
              <a:ahLst/>
              <a:cxnLst/>
              <a:pathLst>
                <a:path w="318" h="432">
                  <a:moveTo>
                    <a:pt x="207" y="0"/>
                  </a:moveTo>
                  <a:lnTo>
                    <a:pt x="318" y="67"/>
                  </a:lnTo>
                  <a:lnTo>
                    <a:pt x="116" y="432"/>
                  </a:lnTo>
                  <a:lnTo>
                    <a:pt x="0" y="374"/>
                  </a:lnTo>
                  <a:lnTo>
                    <a:pt x="207" y="0"/>
                  </a:lnTo>
                  <a:close/>
                </a:path>
              </a:pathLst>
            </a:custGeom>
            <a:solidFill>
              <a:srgbClr val="FFFFFF"/>
            </a:solidFill>
            <a:ln w="9525" cap="flat" cmpd="sng">
              <a:solidFill>
                <a:srgbClr val="000000"/>
              </a:solidFill>
              <a:prstDash val="solid"/>
              <a:headEnd type="none" w="med" len="med"/>
              <a:tailEnd type="none" w="med" len="med"/>
            </a:ln>
          </p:spPr>
          <p:txBody>
            <a:bodyPr/>
            <a:p>
              <a:endParaRPr lang="zh-CN" altLang="en-US"/>
            </a:p>
          </p:txBody>
        </p:sp>
        <p:sp>
          <p:nvSpPr>
            <p:cNvPr id="197642" name="任意多边形 197641"/>
            <p:cNvSpPr/>
            <p:nvPr/>
          </p:nvSpPr>
          <p:spPr>
            <a:xfrm>
              <a:off x="4095" y="1954"/>
              <a:ext cx="243" cy="231"/>
            </a:xfrm>
            <a:custGeom>
              <a:avLst/>
              <a:gdLst/>
              <a:ahLst/>
              <a:cxnLst/>
              <a:pathLst>
                <a:path w="333" h="391">
                  <a:moveTo>
                    <a:pt x="216" y="0"/>
                  </a:moveTo>
                  <a:lnTo>
                    <a:pt x="333" y="83"/>
                  </a:lnTo>
                  <a:lnTo>
                    <a:pt x="166" y="382"/>
                  </a:lnTo>
                  <a:lnTo>
                    <a:pt x="0" y="391"/>
                  </a:lnTo>
                  <a:lnTo>
                    <a:pt x="216" y="0"/>
                  </a:lnTo>
                  <a:close/>
                </a:path>
              </a:pathLst>
            </a:custGeom>
            <a:solidFill>
              <a:srgbClr val="000000"/>
            </a:solidFill>
            <a:ln w="9525" cap="flat" cmpd="sng">
              <a:solidFill>
                <a:srgbClr val="000000"/>
              </a:solidFill>
              <a:prstDash val="solid"/>
              <a:headEnd type="none" w="med" len="med"/>
              <a:tailEnd type="none" w="med" len="med"/>
            </a:ln>
          </p:spPr>
          <p:txBody>
            <a:bodyPr/>
            <a:p>
              <a:endParaRPr lang="zh-CN" altLang="en-US"/>
            </a:p>
          </p:txBody>
        </p:sp>
        <p:sp>
          <p:nvSpPr>
            <p:cNvPr id="197643" name="任意多边形 197642"/>
            <p:cNvSpPr/>
            <p:nvPr/>
          </p:nvSpPr>
          <p:spPr>
            <a:xfrm>
              <a:off x="4325" y="2010"/>
              <a:ext cx="194" cy="180"/>
            </a:xfrm>
            <a:custGeom>
              <a:avLst/>
              <a:gdLst/>
              <a:ahLst/>
              <a:cxnLst/>
              <a:pathLst>
                <a:path w="265" h="303">
                  <a:moveTo>
                    <a:pt x="165" y="0"/>
                  </a:moveTo>
                  <a:lnTo>
                    <a:pt x="265" y="52"/>
                  </a:lnTo>
                  <a:lnTo>
                    <a:pt x="142" y="303"/>
                  </a:lnTo>
                  <a:lnTo>
                    <a:pt x="0" y="303"/>
                  </a:lnTo>
                  <a:lnTo>
                    <a:pt x="165" y="0"/>
                  </a:lnTo>
                  <a:close/>
                </a:path>
              </a:pathLst>
            </a:custGeom>
            <a:solidFill>
              <a:srgbClr val="000000"/>
            </a:solidFill>
            <a:ln w="9525" cap="flat" cmpd="sng">
              <a:solidFill>
                <a:srgbClr val="000000"/>
              </a:solidFill>
              <a:prstDash val="solid"/>
              <a:headEnd type="none" w="med" len="med"/>
              <a:tailEnd type="none" w="med" len="med"/>
            </a:ln>
          </p:spPr>
          <p:txBody>
            <a:bodyPr/>
            <a:p>
              <a:endParaRPr lang="zh-CN" altLang="en-US"/>
            </a:p>
          </p:txBody>
        </p:sp>
        <p:sp>
          <p:nvSpPr>
            <p:cNvPr id="197644" name="直接连接符 197643"/>
            <p:cNvSpPr/>
            <p:nvPr/>
          </p:nvSpPr>
          <p:spPr>
            <a:xfrm flipH="1">
              <a:off x="3839" y="2188"/>
              <a:ext cx="389" cy="542"/>
            </a:xfrm>
            <a:prstGeom prst="line">
              <a:avLst/>
            </a:prstGeom>
            <a:ln w="9525" cap="flat" cmpd="sng">
              <a:solidFill>
                <a:schemeClr val="tx1"/>
              </a:solidFill>
              <a:prstDash val="dash"/>
              <a:headEnd type="none" w="med" len="med"/>
              <a:tailEnd type="none" w="med" len="med"/>
            </a:ln>
          </p:spPr>
        </p:sp>
        <p:sp>
          <p:nvSpPr>
            <p:cNvPr id="197645" name="直接连接符 197644"/>
            <p:cNvSpPr/>
            <p:nvPr/>
          </p:nvSpPr>
          <p:spPr>
            <a:xfrm flipH="1">
              <a:off x="3886" y="2188"/>
              <a:ext cx="412" cy="576"/>
            </a:xfrm>
            <a:prstGeom prst="line">
              <a:avLst/>
            </a:prstGeom>
            <a:ln w="9525" cap="flat" cmpd="sng">
              <a:solidFill>
                <a:schemeClr val="tx1"/>
              </a:solidFill>
              <a:prstDash val="dash"/>
              <a:headEnd type="none" w="med" len="med"/>
              <a:tailEnd type="none" w="med" len="med"/>
            </a:ln>
          </p:spPr>
        </p:sp>
        <p:sp>
          <p:nvSpPr>
            <p:cNvPr id="197646" name="任意多边形 197645"/>
            <p:cNvSpPr/>
            <p:nvPr/>
          </p:nvSpPr>
          <p:spPr>
            <a:xfrm>
              <a:off x="3758" y="2730"/>
              <a:ext cx="262" cy="265"/>
            </a:xfrm>
            <a:custGeom>
              <a:avLst/>
              <a:gdLst/>
              <a:ahLst/>
              <a:cxnLst/>
              <a:pathLst>
                <a:path w="358" h="447">
                  <a:moveTo>
                    <a:pt x="228" y="0"/>
                  </a:moveTo>
                  <a:lnTo>
                    <a:pt x="358" y="0"/>
                  </a:lnTo>
                  <a:lnTo>
                    <a:pt x="111" y="447"/>
                  </a:lnTo>
                  <a:lnTo>
                    <a:pt x="0" y="373"/>
                  </a:lnTo>
                  <a:lnTo>
                    <a:pt x="228" y="0"/>
                  </a:lnTo>
                  <a:close/>
                </a:path>
              </a:pathLst>
            </a:custGeom>
            <a:solidFill>
              <a:srgbClr val="000000"/>
            </a:solidFill>
            <a:ln w="9525" cap="flat" cmpd="sng">
              <a:solidFill>
                <a:srgbClr val="000000"/>
              </a:solidFill>
              <a:prstDash val="solid"/>
              <a:headEnd type="none" w="med" len="med"/>
              <a:tailEnd type="none" w="med" len="med"/>
            </a:ln>
          </p:spPr>
          <p:txBody>
            <a:bodyPr/>
            <a:p>
              <a:endParaRPr lang="zh-CN" altLang="en-US"/>
            </a:p>
          </p:txBody>
        </p:sp>
        <p:sp>
          <p:nvSpPr>
            <p:cNvPr id="197647" name="任意多边形 197646"/>
            <p:cNvSpPr/>
            <p:nvPr/>
          </p:nvSpPr>
          <p:spPr>
            <a:xfrm>
              <a:off x="3607" y="2730"/>
              <a:ext cx="209" cy="197"/>
            </a:xfrm>
            <a:custGeom>
              <a:avLst/>
              <a:gdLst/>
              <a:ahLst/>
              <a:cxnLst/>
              <a:pathLst>
                <a:path w="287" h="332">
                  <a:moveTo>
                    <a:pt x="149" y="0"/>
                  </a:moveTo>
                  <a:lnTo>
                    <a:pt x="287" y="0"/>
                  </a:lnTo>
                  <a:lnTo>
                    <a:pt x="100" y="332"/>
                  </a:lnTo>
                  <a:lnTo>
                    <a:pt x="0" y="270"/>
                  </a:lnTo>
                  <a:lnTo>
                    <a:pt x="149" y="0"/>
                  </a:lnTo>
                  <a:close/>
                </a:path>
              </a:pathLst>
            </a:custGeom>
            <a:solidFill>
              <a:srgbClr val="000000"/>
            </a:solidFill>
            <a:ln w="9525" cap="flat" cmpd="sng">
              <a:solidFill>
                <a:srgbClr val="000000"/>
              </a:solidFill>
              <a:prstDash val="solid"/>
              <a:headEnd type="none" w="med" len="med"/>
              <a:tailEnd type="none" w="med" len="med"/>
            </a:ln>
          </p:spPr>
          <p:txBody>
            <a:bodyPr/>
            <a:p>
              <a:endParaRPr lang="zh-CN" altLang="en-US"/>
            </a:p>
          </p:txBody>
        </p:sp>
        <p:sp>
          <p:nvSpPr>
            <p:cNvPr id="197648" name="任意多边形 197647"/>
            <p:cNvSpPr/>
            <p:nvPr/>
          </p:nvSpPr>
          <p:spPr>
            <a:xfrm>
              <a:off x="3644" y="2740"/>
              <a:ext cx="248" cy="264"/>
            </a:xfrm>
            <a:custGeom>
              <a:avLst/>
              <a:gdLst/>
              <a:ahLst/>
              <a:cxnLst/>
              <a:pathLst>
                <a:path w="340" h="447">
                  <a:moveTo>
                    <a:pt x="244" y="0"/>
                  </a:moveTo>
                  <a:lnTo>
                    <a:pt x="340" y="57"/>
                  </a:lnTo>
                  <a:lnTo>
                    <a:pt x="106" y="447"/>
                  </a:lnTo>
                  <a:lnTo>
                    <a:pt x="0" y="394"/>
                  </a:lnTo>
                  <a:lnTo>
                    <a:pt x="244" y="0"/>
                  </a:lnTo>
                  <a:close/>
                </a:path>
              </a:pathLst>
            </a:custGeom>
            <a:solidFill>
              <a:srgbClr val="FFFFFF"/>
            </a:solidFill>
            <a:ln w="9525" cap="flat" cmpd="sng">
              <a:solidFill>
                <a:srgbClr val="000000"/>
              </a:solidFill>
              <a:prstDash val="solid"/>
              <a:headEnd type="none" w="med" len="med"/>
              <a:tailEnd type="none" w="med" len="med"/>
            </a:ln>
          </p:spPr>
          <p:txBody>
            <a:bodyPr/>
            <a:p>
              <a:endParaRPr lang="zh-CN" altLang="en-US"/>
            </a:p>
          </p:txBody>
        </p:sp>
        <p:sp>
          <p:nvSpPr>
            <p:cNvPr id="197649" name="任意多边形 197648"/>
            <p:cNvSpPr/>
            <p:nvPr/>
          </p:nvSpPr>
          <p:spPr>
            <a:xfrm>
              <a:off x="3334" y="2869"/>
              <a:ext cx="391" cy="224"/>
            </a:xfrm>
            <a:custGeom>
              <a:avLst/>
              <a:gdLst/>
              <a:ahLst/>
              <a:cxnLst/>
              <a:pathLst>
                <a:path w="536" h="378">
                  <a:moveTo>
                    <a:pt x="536" y="222"/>
                  </a:moveTo>
                  <a:lnTo>
                    <a:pt x="434" y="378"/>
                  </a:lnTo>
                  <a:lnTo>
                    <a:pt x="0" y="372"/>
                  </a:lnTo>
                  <a:lnTo>
                    <a:pt x="0" y="0"/>
                  </a:lnTo>
                  <a:lnTo>
                    <a:pt x="63" y="3"/>
                  </a:lnTo>
                  <a:lnTo>
                    <a:pt x="63" y="284"/>
                  </a:lnTo>
                  <a:lnTo>
                    <a:pt x="383" y="284"/>
                  </a:lnTo>
                  <a:lnTo>
                    <a:pt x="453" y="176"/>
                  </a:lnTo>
                  <a:lnTo>
                    <a:pt x="536" y="222"/>
                  </a:lnTo>
                  <a:close/>
                </a:path>
              </a:pathLst>
            </a:custGeom>
            <a:noFill/>
            <a:ln w="9525" cap="flat" cmpd="sng">
              <a:solidFill>
                <a:schemeClr val="tx1"/>
              </a:solidFill>
              <a:prstDash val="solid"/>
              <a:headEnd type="none" w="med" len="med"/>
              <a:tailEnd type="none" w="med" len="med"/>
            </a:ln>
          </p:spPr>
          <p:txBody>
            <a:bodyPr/>
            <a:p>
              <a:endParaRPr lang="zh-CN" altLang="en-US"/>
            </a:p>
          </p:txBody>
        </p:sp>
        <p:sp>
          <p:nvSpPr>
            <p:cNvPr id="197650" name="直接连接符 197649"/>
            <p:cNvSpPr/>
            <p:nvPr/>
          </p:nvSpPr>
          <p:spPr>
            <a:xfrm>
              <a:off x="2799" y="2182"/>
              <a:ext cx="768" cy="0"/>
            </a:xfrm>
            <a:prstGeom prst="line">
              <a:avLst/>
            </a:prstGeom>
            <a:ln w="9525" cap="flat" cmpd="sng">
              <a:solidFill>
                <a:schemeClr val="tx1"/>
              </a:solidFill>
              <a:prstDash val="dash"/>
              <a:headEnd type="none" w="med" len="med"/>
              <a:tailEnd type="none" w="med" len="med"/>
            </a:ln>
          </p:spPr>
        </p:sp>
        <p:sp>
          <p:nvSpPr>
            <p:cNvPr id="197651" name="直接连接符 197650"/>
            <p:cNvSpPr/>
            <p:nvPr/>
          </p:nvSpPr>
          <p:spPr>
            <a:xfrm>
              <a:off x="2867" y="2730"/>
              <a:ext cx="677" cy="0"/>
            </a:xfrm>
            <a:prstGeom prst="line">
              <a:avLst/>
            </a:prstGeom>
            <a:ln w="9525" cap="flat" cmpd="sng">
              <a:solidFill>
                <a:schemeClr val="tx1"/>
              </a:solidFill>
              <a:prstDash val="dash"/>
              <a:headEnd type="none" w="med" len="med"/>
              <a:tailEnd type="none" w="med" len="med"/>
            </a:ln>
          </p:spPr>
        </p:sp>
        <p:sp>
          <p:nvSpPr>
            <p:cNvPr id="197652" name="直接连接符 197651"/>
            <p:cNvSpPr/>
            <p:nvPr/>
          </p:nvSpPr>
          <p:spPr>
            <a:xfrm>
              <a:off x="4747" y="2188"/>
              <a:ext cx="481" cy="0"/>
            </a:xfrm>
            <a:prstGeom prst="line">
              <a:avLst/>
            </a:prstGeom>
            <a:ln w="9525" cap="flat" cmpd="sng">
              <a:solidFill>
                <a:schemeClr val="tx1"/>
              </a:solidFill>
              <a:prstDash val="dash"/>
              <a:headEnd type="none" w="med" len="med"/>
              <a:tailEnd type="none" w="med" len="med"/>
            </a:ln>
          </p:spPr>
        </p:sp>
        <p:sp>
          <p:nvSpPr>
            <p:cNvPr id="197653" name="直接连接符 197652"/>
            <p:cNvSpPr/>
            <p:nvPr/>
          </p:nvSpPr>
          <p:spPr>
            <a:xfrm>
              <a:off x="4747" y="2749"/>
              <a:ext cx="598" cy="0"/>
            </a:xfrm>
            <a:prstGeom prst="line">
              <a:avLst/>
            </a:prstGeom>
            <a:ln w="9525" cap="flat" cmpd="sng">
              <a:solidFill>
                <a:schemeClr val="tx1"/>
              </a:solidFill>
              <a:prstDash val="dash"/>
              <a:headEnd type="none" w="med" len="med"/>
              <a:tailEnd type="none" w="med" len="med"/>
            </a:ln>
          </p:spPr>
        </p:sp>
        <p:sp>
          <p:nvSpPr>
            <p:cNvPr id="197654" name="任意多边形 197653"/>
            <p:cNvSpPr/>
            <p:nvPr/>
          </p:nvSpPr>
          <p:spPr>
            <a:xfrm>
              <a:off x="5225" y="2075"/>
              <a:ext cx="176" cy="794"/>
            </a:xfrm>
            <a:custGeom>
              <a:avLst/>
              <a:gdLst/>
              <a:ahLst/>
              <a:cxnLst/>
              <a:pathLst>
                <a:path w="242" h="1342">
                  <a:moveTo>
                    <a:pt x="165" y="0"/>
                  </a:moveTo>
                  <a:cubicBezTo>
                    <a:pt x="139" y="62"/>
                    <a:pt x="0" y="222"/>
                    <a:pt x="7" y="369"/>
                  </a:cubicBezTo>
                  <a:cubicBezTo>
                    <a:pt x="14" y="516"/>
                    <a:pt x="172" y="757"/>
                    <a:pt x="207" y="885"/>
                  </a:cubicBezTo>
                  <a:cubicBezTo>
                    <a:pt x="242" y="1013"/>
                    <a:pt x="233" y="1059"/>
                    <a:pt x="215" y="1135"/>
                  </a:cubicBezTo>
                  <a:cubicBezTo>
                    <a:pt x="197" y="1211"/>
                    <a:pt x="121" y="1299"/>
                    <a:pt x="96" y="1342"/>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97655" name="任意多边形 197654"/>
            <p:cNvSpPr/>
            <p:nvPr/>
          </p:nvSpPr>
          <p:spPr>
            <a:xfrm>
              <a:off x="5227" y="2051"/>
              <a:ext cx="197" cy="504"/>
            </a:xfrm>
            <a:custGeom>
              <a:avLst/>
              <a:gdLst/>
              <a:ahLst/>
              <a:cxnLst/>
              <a:pathLst>
                <a:path w="270" h="852">
                  <a:moveTo>
                    <a:pt x="162" y="850"/>
                  </a:moveTo>
                  <a:cubicBezTo>
                    <a:pt x="152" y="852"/>
                    <a:pt x="0" y="529"/>
                    <a:pt x="0" y="389"/>
                  </a:cubicBezTo>
                  <a:cubicBezTo>
                    <a:pt x="0" y="249"/>
                    <a:pt x="117" y="0"/>
                    <a:pt x="162" y="9"/>
                  </a:cubicBezTo>
                  <a:cubicBezTo>
                    <a:pt x="207" y="18"/>
                    <a:pt x="270" y="312"/>
                    <a:pt x="270" y="446"/>
                  </a:cubicBezTo>
                  <a:cubicBezTo>
                    <a:pt x="270" y="580"/>
                    <a:pt x="170" y="808"/>
                    <a:pt x="162" y="814"/>
                  </a:cubicBezTo>
                  <a:lnTo>
                    <a:pt x="222" y="482"/>
                  </a:lnTo>
                  <a:cubicBezTo>
                    <a:pt x="222" y="385"/>
                    <a:pt x="189" y="247"/>
                    <a:pt x="162" y="229"/>
                  </a:cubicBezTo>
                  <a:cubicBezTo>
                    <a:pt x="135" y="211"/>
                    <a:pt x="63" y="272"/>
                    <a:pt x="63" y="374"/>
                  </a:cubicBezTo>
                  <a:cubicBezTo>
                    <a:pt x="63" y="476"/>
                    <a:pt x="172" y="848"/>
                    <a:pt x="162" y="850"/>
                  </a:cubicBezTo>
                  <a:close/>
                </a:path>
              </a:pathLst>
            </a:custGeom>
            <a:pattFill prst="ltUpDiag">
              <a:fgClr>
                <a:srgbClr val="000000"/>
              </a:fgClr>
              <a:bgClr>
                <a:srgbClr val="FFFFFF"/>
              </a:bgClr>
            </a:pattFill>
            <a:ln w="9525" cap="flat" cmpd="sng">
              <a:solidFill>
                <a:schemeClr val="tx1"/>
              </a:solidFill>
              <a:prstDash val="solid"/>
              <a:headEnd type="none" w="med" len="med"/>
              <a:tailEnd type="none" w="med" len="med"/>
            </a:ln>
          </p:spPr>
          <p:txBody>
            <a:bodyPr/>
            <a:p>
              <a:endParaRPr lang="zh-CN" altLang="en-US"/>
            </a:p>
          </p:txBody>
        </p:sp>
        <p:sp>
          <p:nvSpPr>
            <p:cNvPr id="197656" name="任意多边形 197655"/>
            <p:cNvSpPr/>
            <p:nvPr/>
          </p:nvSpPr>
          <p:spPr>
            <a:xfrm flipH="1" flipV="1">
              <a:off x="2713" y="2367"/>
              <a:ext cx="197" cy="504"/>
            </a:xfrm>
            <a:custGeom>
              <a:avLst/>
              <a:gdLst/>
              <a:ahLst/>
              <a:cxnLst/>
              <a:pathLst>
                <a:path w="270" h="852">
                  <a:moveTo>
                    <a:pt x="162" y="850"/>
                  </a:moveTo>
                  <a:cubicBezTo>
                    <a:pt x="152" y="852"/>
                    <a:pt x="0" y="529"/>
                    <a:pt x="0" y="389"/>
                  </a:cubicBezTo>
                  <a:cubicBezTo>
                    <a:pt x="0" y="249"/>
                    <a:pt x="117" y="0"/>
                    <a:pt x="162" y="9"/>
                  </a:cubicBezTo>
                  <a:cubicBezTo>
                    <a:pt x="207" y="18"/>
                    <a:pt x="270" y="312"/>
                    <a:pt x="270" y="446"/>
                  </a:cubicBezTo>
                  <a:cubicBezTo>
                    <a:pt x="270" y="580"/>
                    <a:pt x="170" y="808"/>
                    <a:pt x="162" y="814"/>
                  </a:cubicBezTo>
                  <a:lnTo>
                    <a:pt x="222" y="482"/>
                  </a:lnTo>
                  <a:cubicBezTo>
                    <a:pt x="222" y="385"/>
                    <a:pt x="189" y="247"/>
                    <a:pt x="162" y="229"/>
                  </a:cubicBezTo>
                  <a:cubicBezTo>
                    <a:pt x="135" y="211"/>
                    <a:pt x="63" y="272"/>
                    <a:pt x="63" y="374"/>
                  </a:cubicBezTo>
                  <a:cubicBezTo>
                    <a:pt x="63" y="476"/>
                    <a:pt x="172" y="848"/>
                    <a:pt x="162" y="850"/>
                  </a:cubicBezTo>
                  <a:close/>
                </a:path>
              </a:pathLst>
            </a:custGeom>
            <a:pattFill prst="ltUpDiag">
              <a:fgClr>
                <a:srgbClr val="000000"/>
              </a:fgClr>
              <a:bgClr>
                <a:srgbClr val="FFFFFF"/>
              </a:bgClr>
            </a:pattFill>
            <a:ln w="9525" cap="flat" cmpd="sng">
              <a:solidFill>
                <a:srgbClr val="000000"/>
              </a:solidFill>
              <a:prstDash val="solid"/>
              <a:headEnd type="none" w="med" len="med"/>
              <a:tailEnd type="none" w="med" len="med"/>
            </a:ln>
          </p:spPr>
          <p:txBody>
            <a:bodyPr/>
            <a:p>
              <a:endParaRPr lang="zh-CN" altLang="en-US"/>
            </a:p>
          </p:txBody>
        </p:sp>
        <p:sp>
          <p:nvSpPr>
            <p:cNvPr id="197657" name="任意多边形 197656"/>
            <p:cNvSpPr/>
            <p:nvPr/>
          </p:nvSpPr>
          <p:spPr>
            <a:xfrm>
              <a:off x="2730" y="2056"/>
              <a:ext cx="187" cy="808"/>
            </a:xfrm>
            <a:custGeom>
              <a:avLst/>
              <a:gdLst/>
              <a:ahLst/>
              <a:cxnLst/>
              <a:pathLst>
                <a:path w="256" h="1365">
                  <a:moveTo>
                    <a:pt x="90" y="1365"/>
                  </a:moveTo>
                  <a:cubicBezTo>
                    <a:pt x="104" y="1350"/>
                    <a:pt x="151" y="1313"/>
                    <a:pt x="173" y="1274"/>
                  </a:cubicBezTo>
                  <a:cubicBezTo>
                    <a:pt x="195" y="1235"/>
                    <a:pt x="211" y="1184"/>
                    <a:pt x="223" y="1132"/>
                  </a:cubicBezTo>
                  <a:cubicBezTo>
                    <a:pt x="235" y="1080"/>
                    <a:pt x="244" y="999"/>
                    <a:pt x="248" y="958"/>
                  </a:cubicBezTo>
                  <a:cubicBezTo>
                    <a:pt x="252" y="917"/>
                    <a:pt x="256" y="914"/>
                    <a:pt x="248" y="883"/>
                  </a:cubicBezTo>
                  <a:cubicBezTo>
                    <a:pt x="240" y="852"/>
                    <a:pt x="238" y="871"/>
                    <a:pt x="198" y="774"/>
                  </a:cubicBezTo>
                  <a:cubicBezTo>
                    <a:pt x="158" y="677"/>
                    <a:pt x="12" y="429"/>
                    <a:pt x="6" y="300"/>
                  </a:cubicBezTo>
                  <a:cubicBezTo>
                    <a:pt x="0" y="171"/>
                    <a:pt x="128" y="62"/>
                    <a:pt x="160" y="0"/>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97658" name="直接连接符 197657"/>
            <p:cNvSpPr/>
            <p:nvPr/>
          </p:nvSpPr>
          <p:spPr>
            <a:xfrm>
              <a:off x="2846" y="2056"/>
              <a:ext cx="640" cy="0"/>
            </a:xfrm>
            <a:prstGeom prst="line">
              <a:avLst/>
            </a:prstGeom>
            <a:ln w="9525" cap="flat" cmpd="sng">
              <a:solidFill>
                <a:schemeClr val="tx1"/>
              </a:solidFill>
              <a:prstDash val="solid"/>
              <a:headEnd type="none" w="med" len="med"/>
              <a:tailEnd type="none" w="med" len="med"/>
            </a:ln>
          </p:spPr>
        </p:sp>
        <p:sp>
          <p:nvSpPr>
            <p:cNvPr id="197659" name="直接连接符 197658"/>
            <p:cNvSpPr/>
            <p:nvPr/>
          </p:nvSpPr>
          <p:spPr>
            <a:xfrm>
              <a:off x="2776" y="2869"/>
              <a:ext cx="646" cy="0"/>
            </a:xfrm>
            <a:prstGeom prst="line">
              <a:avLst/>
            </a:prstGeom>
            <a:ln w="9525" cap="flat" cmpd="sng">
              <a:solidFill>
                <a:schemeClr val="tx1"/>
              </a:solidFill>
              <a:prstDash val="solid"/>
              <a:headEnd type="none" w="med" len="med"/>
              <a:tailEnd type="none" w="med" len="med"/>
            </a:ln>
          </p:spPr>
        </p:sp>
        <p:sp>
          <p:nvSpPr>
            <p:cNvPr id="197660" name="直接连接符 197659"/>
            <p:cNvSpPr/>
            <p:nvPr/>
          </p:nvSpPr>
          <p:spPr>
            <a:xfrm>
              <a:off x="4662" y="2059"/>
              <a:ext cx="683" cy="1"/>
            </a:xfrm>
            <a:prstGeom prst="line">
              <a:avLst/>
            </a:prstGeom>
            <a:ln w="9525" cap="flat" cmpd="sng">
              <a:solidFill>
                <a:schemeClr val="tx1"/>
              </a:solidFill>
              <a:prstDash val="solid"/>
              <a:headEnd type="none" w="med" len="med"/>
              <a:tailEnd type="none" w="med" len="med"/>
            </a:ln>
          </p:spPr>
        </p:sp>
        <p:sp>
          <p:nvSpPr>
            <p:cNvPr id="197661" name="直接连接符 197660"/>
            <p:cNvSpPr/>
            <p:nvPr/>
          </p:nvSpPr>
          <p:spPr>
            <a:xfrm>
              <a:off x="4662" y="2869"/>
              <a:ext cx="631" cy="0"/>
            </a:xfrm>
            <a:prstGeom prst="line">
              <a:avLst/>
            </a:prstGeom>
            <a:ln w="9525" cap="flat" cmpd="sng">
              <a:solidFill>
                <a:schemeClr val="tx1"/>
              </a:solidFill>
              <a:prstDash val="solid"/>
              <a:headEnd type="none" w="med" len="med"/>
              <a:tailEnd type="none" w="med" len="med"/>
            </a:ln>
          </p:spPr>
        </p:sp>
        <p:sp>
          <p:nvSpPr>
            <p:cNvPr id="197662" name="矩形 197661"/>
            <p:cNvSpPr/>
            <p:nvPr/>
          </p:nvSpPr>
          <p:spPr>
            <a:xfrm>
              <a:off x="3781" y="1499"/>
              <a:ext cx="367" cy="291"/>
            </a:xfrm>
            <a:prstGeom prst="rect">
              <a:avLst/>
            </a:prstGeom>
            <a:solidFill>
              <a:srgbClr val="FFFFFF"/>
            </a:solidFill>
            <a:ln w="9525" cap="flat" cmpd="sng">
              <a:solidFill>
                <a:srgbClr val="FF0000"/>
              </a:solidFill>
              <a:prstDash val="solid"/>
              <a:miter/>
              <a:headEnd type="none" w="med" len="med"/>
              <a:tailEnd type="none" w="med" len="med"/>
            </a:ln>
          </p:spPr>
          <p:txBody>
            <a:bodyPr/>
            <a:p>
              <a:endParaRPr lang="zh-CN" altLang="en-US"/>
            </a:p>
          </p:txBody>
        </p:sp>
        <p:sp>
          <p:nvSpPr>
            <p:cNvPr id="197663" name="矩形 197662"/>
            <p:cNvSpPr/>
            <p:nvPr/>
          </p:nvSpPr>
          <p:spPr>
            <a:xfrm>
              <a:off x="3833" y="1569"/>
              <a:ext cx="283" cy="129"/>
            </a:xfrm>
            <a:prstGeom prst="rect">
              <a:avLst/>
            </a:prstGeom>
            <a:solidFill>
              <a:srgbClr val="FFFFFF"/>
            </a:solidFill>
            <a:ln w="9525" cap="flat" cmpd="sng">
              <a:solidFill>
                <a:srgbClr val="FF00FF"/>
              </a:solidFill>
              <a:prstDash val="solid"/>
              <a:miter/>
              <a:headEnd type="none" w="med" len="med"/>
              <a:tailEnd type="none" w="med" len="med"/>
            </a:ln>
          </p:spPr>
          <p:txBody>
            <a:bodyPr/>
            <a:p>
              <a:endParaRPr lang="zh-CN" altLang="en-US"/>
            </a:p>
          </p:txBody>
        </p:sp>
        <p:sp>
          <p:nvSpPr>
            <p:cNvPr id="197664" name="矩形 197663"/>
            <p:cNvSpPr/>
            <p:nvPr/>
          </p:nvSpPr>
          <p:spPr>
            <a:xfrm>
              <a:off x="3731" y="1321"/>
              <a:ext cx="541" cy="146"/>
            </a:xfrm>
            <a:prstGeom prst="rect">
              <a:avLst/>
            </a:prstGeom>
            <a:noFill/>
            <a:ln w="9525">
              <a:noFill/>
            </a:ln>
          </p:spPr>
          <p:txBody>
            <a:bodyPr lIns="0" tIns="0" rIns="0" bIns="0"/>
            <a:p>
              <a:pPr lvl="0" algn="just" eaLnBrk="0" hangingPunct="0">
                <a:lnSpc>
                  <a:spcPct val="100000"/>
                </a:lnSpc>
                <a:spcBef>
                  <a:spcPct val="0"/>
                </a:spcBef>
                <a:buClrTx/>
              </a:pPr>
              <a:r>
                <a:rPr lang="zh-CN" altLang="en-US" sz="1600" b="0" dirty="0">
                  <a:latin typeface="Times New Roman" panose="02020603050405020304" pitchFamily="18" charset="0"/>
                  <a:ea typeface="宋体" panose="02010600030101010101" pitchFamily="2" charset="-122"/>
                </a:rPr>
                <a:t>流量显示</a:t>
              </a:r>
              <a:endParaRPr lang="zh-CN" altLang="en-US" sz="1600" b="0" dirty="0">
                <a:latin typeface="Times New Roman" panose="02020603050405020304" pitchFamily="18" charset="0"/>
                <a:ea typeface="宋体" panose="02010600030101010101" pitchFamily="2" charset="-122"/>
              </a:endParaRPr>
            </a:p>
          </p:txBody>
        </p:sp>
        <p:sp>
          <p:nvSpPr>
            <p:cNvPr id="197665" name="矩形 197664"/>
            <p:cNvSpPr/>
            <p:nvPr/>
          </p:nvSpPr>
          <p:spPr>
            <a:xfrm>
              <a:off x="3834" y="1575"/>
              <a:ext cx="286" cy="118"/>
            </a:xfrm>
            <a:prstGeom prst="rect">
              <a:avLst/>
            </a:prstGeom>
            <a:solidFill>
              <a:srgbClr val="00FF00"/>
            </a:solidFill>
            <a:ln w="9525">
              <a:noFill/>
            </a:ln>
          </p:spPr>
          <p:txBody>
            <a:bodyPr lIns="0" tIns="0" rIns="0" bIns="0"/>
            <a:p>
              <a:pPr lvl="0" algn="ctr" eaLnBrk="0" hangingPunct="0">
                <a:lnSpc>
                  <a:spcPct val="100000"/>
                </a:lnSpc>
                <a:spcBef>
                  <a:spcPct val="0"/>
                </a:spcBef>
                <a:buClrTx/>
              </a:pPr>
              <a:r>
                <a:rPr lang="en-US" altLang="zh-CN" sz="1400" b="0">
                  <a:solidFill>
                    <a:schemeClr val="bg2"/>
                  </a:solidFill>
                  <a:latin typeface="Times New Roman" panose="02020603050405020304" pitchFamily="18" charset="0"/>
                  <a:ea typeface="宋体" panose="02010600030101010101" pitchFamily="2" charset="-122"/>
                </a:rPr>
                <a:t>1789</a:t>
              </a:r>
              <a:endParaRPr lang="en-US" altLang="zh-CN" sz="1400" b="0">
                <a:solidFill>
                  <a:schemeClr val="bg2"/>
                </a:solidFill>
                <a:latin typeface="Times New Roman" panose="02020603050405020304" pitchFamily="18" charset="0"/>
                <a:ea typeface="宋体" panose="02010600030101010101" pitchFamily="2" charset="-122"/>
              </a:endParaRPr>
            </a:p>
          </p:txBody>
        </p:sp>
        <p:sp>
          <p:nvSpPr>
            <p:cNvPr id="197666" name="矩形 197665"/>
            <p:cNvSpPr/>
            <p:nvPr/>
          </p:nvSpPr>
          <p:spPr>
            <a:xfrm>
              <a:off x="4422" y="1467"/>
              <a:ext cx="541" cy="146"/>
            </a:xfrm>
            <a:prstGeom prst="rect">
              <a:avLst/>
            </a:prstGeom>
            <a:noFill/>
            <a:ln w="9525">
              <a:noFill/>
            </a:ln>
          </p:spPr>
          <p:txBody>
            <a:bodyPr lIns="0" tIns="0" rIns="0" bIns="0"/>
            <a:p>
              <a:pPr lvl="0" algn="just" eaLnBrk="0" hangingPunct="0">
                <a:lnSpc>
                  <a:spcPct val="100000"/>
                </a:lnSpc>
                <a:spcBef>
                  <a:spcPct val="0"/>
                </a:spcBef>
                <a:buClrTx/>
              </a:pPr>
              <a:r>
                <a:rPr lang="zh-CN" altLang="en-US" sz="1600" b="0" dirty="0">
                  <a:latin typeface="Times New Roman" panose="02020603050405020304" pitchFamily="18" charset="0"/>
                  <a:ea typeface="宋体" panose="02010600030101010101" pitchFamily="2" charset="-122"/>
                </a:rPr>
                <a:t>输出信号</a:t>
              </a:r>
              <a:endParaRPr lang="zh-CN" altLang="en-US" sz="1600" b="0" dirty="0">
                <a:latin typeface="Times New Roman" panose="02020603050405020304" pitchFamily="18" charset="0"/>
                <a:ea typeface="宋体" panose="02010600030101010101" pitchFamily="2" charset="-122"/>
              </a:endParaRPr>
            </a:p>
          </p:txBody>
        </p:sp>
        <p:grpSp>
          <p:nvGrpSpPr>
            <p:cNvPr id="197667" name="组合 197666"/>
            <p:cNvGrpSpPr/>
            <p:nvPr/>
          </p:nvGrpSpPr>
          <p:grpSpPr>
            <a:xfrm>
              <a:off x="4218" y="1569"/>
              <a:ext cx="188" cy="20"/>
              <a:chOff x="7449" y="9962"/>
              <a:chExt cx="258" cy="34"/>
            </a:xfrm>
          </p:grpSpPr>
          <p:sp>
            <p:nvSpPr>
              <p:cNvPr id="197668" name="等腰三角形 197667"/>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97669" name="直接连接符 197668"/>
              <p:cNvSpPr/>
              <p:nvPr/>
            </p:nvSpPr>
            <p:spPr>
              <a:xfrm>
                <a:off x="7449" y="9982"/>
                <a:ext cx="106" cy="0"/>
              </a:xfrm>
              <a:prstGeom prst="line">
                <a:avLst/>
              </a:prstGeom>
              <a:ln w="9525" cap="flat" cmpd="sng">
                <a:solidFill>
                  <a:schemeClr val="tx1"/>
                </a:solidFill>
                <a:prstDash val="solid"/>
                <a:headEnd type="none" w="med" len="med"/>
                <a:tailEnd type="none" w="sm" len="lg"/>
              </a:ln>
            </p:spPr>
          </p:sp>
        </p:grpSp>
        <p:sp>
          <p:nvSpPr>
            <p:cNvPr id="197670" name="矩形 197669"/>
            <p:cNvSpPr/>
            <p:nvPr/>
          </p:nvSpPr>
          <p:spPr>
            <a:xfrm>
              <a:off x="4678" y="1845"/>
              <a:ext cx="398" cy="146"/>
            </a:xfrm>
            <a:prstGeom prst="rect">
              <a:avLst/>
            </a:prstGeom>
            <a:noFill/>
            <a:ln w="9525">
              <a:noFill/>
            </a:ln>
          </p:spPr>
          <p:txBody>
            <a:bodyPr lIns="0" tIns="0" rIns="0" bIns="0"/>
            <a:p>
              <a:pPr lvl="0" algn="just" eaLnBrk="0" hangingPunct="0">
                <a:lnSpc>
                  <a:spcPct val="100000"/>
                </a:lnSpc>
                <a:spcBef>
                  <a:spcPct val="0"/>
                </a:spcBef>
                <a:buClrTx/>
              </a:pPr>
              <a:r>
                <a:rPr lang="zh-CN" altLang="en-US" sz="1600" b="0" dirty="0">
                  <a:latin typeface="Times New Roman" panose="02020603050405020304" pitchFamily="18" charset="0"/>
                  <a:ea typeface="宋体" panose="02010600030101010101" pitchFamily="2" charset="-122"/>
                </a:rPr>
                <a:t>换能器</a:t>
              </a:r>
              <a:endParaRPr lang="zh-CN" altLang="en-US" sz="1600" b="0" dirty="0">
                <a:latin typeface="Times New Roman" panose="02020603050405020304" pitchFamily="18" charset="0"/>
                <a:ea typeface="宋体" panose="02010600030101010101" pitchFamily="2" charset="-122"/>
              </a:endParaRPr>
            </a:p>
          </p:txBody>
        </p:sp>
        <p:sp>
          <p:nvSpPr>
            <p:cNvPr id="197671" name="直接连接符 197670"/>
            <p:cNvSpPr/>
            <p:nvPr/>
          </p:nvSpPr>
          <p:spPr>
            <a:xfrm flipV="1">
              <a:off x="4368" y="1954"/>
              <a:ext cx="310" cy="56"/>
            </a:xfrm>
            <a:prstGeom prst="line">
              <a:avLst/>
            </a:prstGeom>
            <a:ln w="9525" cap="flat" cmpd="sng">
              <a:solidFill>
                <a:schemeClr val="tx1"/>
              </a:solidFill>
              <a:prstDash val="solid"/>
              <a:headEnd type="none" w="med" len="med"/>
              <a:tailEnd type="none" w="med" len="med"/>
            </a:ln>
          </p:spPr>
        </p:sp>
        <p:sp>
          <p:nvSpPr>
            <p:cNvPr id="197672" name="矩形 197671"/>
            <p:cNvSpPr/>
            <p:nvPr/>
          </p:nvSpPr>
          <p:spPr>
            <a:xfrm>
              <a:off x="3758" y="3033"/>
              <a:ext cx="398" cy="147"/>
            </a:xfrm>
            <a:prstGeom prst="rect">
              <a:avLst/>
            </a:prstGeom>
            <a:noFill/>
            <a:ln w="9525">
              <a:noFill/>
            </a:ln>
          </p:spPr>
          <p:txBody>
            <a:bodyPr lIns="0" tIns="0" rIns="0" bIns="0"/>
            <a:p>
              <a:pPr lvl="0" algn="just" eaLnBrk="0" hangingPunct="0">
                <a:lnSpc>
                  <a:spcPct val="100000"/>
                </a:lnSpc>
                <a:spcBef>
                  <a:spcPct val="0"/>
                </a:spcBef>
                <a:buClrTx/>
              </a:pPr>
              <a:r>
                <a:rPr lang="zh-CN" altLang="en-US" sz="1600" b="0" dirty="0">
                  <a:latin typeface="Times New Roman" panose="02020603050405020304" pitchFamily="18" charset="0"/>
                  <a:ea typeface="宋体" panose="02010600030101010101" pitchFamily="2" charset="-122"/>
                </a:rPr>
                <a:t>换能器</a:t>
              </a:r>
              <a:endParaRPr lang="zh-CN" altLang="en-US" sz="1600" b="0" dirty="0">
                <a:latin typeface="Times New Roman" panose="02020603050405020304" pitchFamily="18" charset="0"/>
                <a:ea typeface="宋体" panose="02010600030101010101" pitchFamily="2" charset="-122"/>
              </a:endParaRPr>
            </a:p>
          </p:txBody>
        </p:sp>
        <p:sp>
          <p:nvSpPr>
            <p:cNvPr id="197673" name="直接连接符 197672"/>
            <p:cNvSpPr/>
            <p:nvPr/>
          </p:nvSpPr>
          <p:spPr>
            <a:xfrm>
              <a:off x="3715" y="2927"/>
              <a:ext cx="98" cy="140"/>
            </a:xfrm>
            <a:prstGeom prst="line">
              <a:avLst/>
            </a:prstGeom>
            <a:ln w="9525" cap="flat" cmpd="sng">
              <a:solidFill>
                <a:schemeClr val="tx1"/>
              </a:solidFill>
              <a:prstDash val="solid"/>
              <a:headEnd type="none" w="med" len="med"/>
              <a:tailEnd type="none" w="med" len="med"/>
            </a:ln>
          </p:spPr>
        </p:sp>
        <p:sp>
          <p:nvSpPr>
            <p:cNvPr id="197674" name="等腰三角形 197673"/>
            <p:cNvSpPr/>
            <p:nvPr/>
          </p:nvSpPr>
          <p:spPr>
            <a:xfrm rot="1858712">
              <a:off x="4025" y="2406"/>
              <a:ext cx="25" cy="84"/>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97675" name="等腰三角形 197674"/>
            <p:cNvSpPr/>
            <p:nvPr/>
          </p:nvSpPr>
          <p:spPr>
            <a:xfrm rot="1858712">
              <a:off x="4148" y="2234"/>
              <a:ext cx="25" cy="84"/>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97676" name="等腰三角形 197675"/>
            <p:cNvSpPr/>
            <p:nvPr/>
          </p:nvSpPr>
          <p:spPr>
            <a:xfrm rot="1858712" flipH="1" flipV="1">
              <a:off x="4230" y="2234"/>
              <a:ext cx="25" cy="84"/>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97677" name="等腰三角形 197676"/>
            <p:cNvSpPr/>
            <p:nvPr/>
          </p:nvSpPr>
          <p:spPr>
            <a:xfrm rot="1858712" flipH="1" flipV="1">
              <a:off x="4101" y="2406"/>
              <a:ext cx="24" cy="84"/>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97678" name="矩形 197677"/>
            <p:cNvSpPr/>
            <p:nvPr/>
          </p:nvSpPr>
          <p:spPr>
            <a:xfrm>
              <a:off x="3826" y="2206"/>
              <a:ext cx="299" cy="146"/>
            </a:xfrm>
            <a:prstGeom prst="rect">
              <a:avLst/>
            </a:prstGeom>
            <a:noFill/>
            <a:ln w="9525">
              <a:noFill/>
            </a:ln>
          </p:spPr>
          <p:txBody>
            <a:bodyPr lIns="0" tIns="0" rIns="0" bIns="0"/>
            <a:p>
              <a:pPr lvl="0" algn="just" eaLnBrk="0" hangingPunct="0">
                <a:lnSpc>
                  <a:spcPct val="100000"/>
                </a:lnSpc>
                <a:spcBef>
                  <a:spcPct val="0"/>
                </a:spcBef>
                <a:buClrTx/>
              </a:pPr>
              <a:r>
                <a:rPr lang="zh-CN" altLang="en-US" sz="1600" b="0" dirty="0">
                  <a:latin typeface="Times New Roman" panose="02020603050405020304" pitchFamily="18" charset="0"/>
                  <a:ea typeface="宋体" panose="02010600030101010101" pitchFamily="2" charset="-122"/>
                </a:rPr>
                <a:t>接收</a:t>
              </a:r>
              <a:endParaRPr lang="zh-CN" altLang="en-US" sz="1600" b="0" dirty="0">
                <a:latin typeface="Times New Roman" panose="02020603050405020304" pitchFamily="18" charset="0"/>
                <a:ea typeface="宋体" panose="02010600030101010101" pitchFamily="2" charset="-122"/>
              </a:endParaRPr>
            </a:p>
          </p:txBody>
        </p:sp>
        <p:sp>
          <p:nvSpPr>
            <p:cNvPr id="197679" name="矩形 197678"/>
            <p:cNvSpPr/>
            <p:nvPr/>
          </p:nvSpPr>
          <p:spPr>
            <a:xfrm>
              <a:off x="4055" y="2555"/>
              <a:ext cx="300" cy="146"/>
            </a:xfrm>
            <a:prstGeom prst="rect">
              <a:avLst/>
            </a:prstGeom>
            <a:noFill/>
            <a:ln w="9525">
              <a:noFill/>
            </a:ln>
          </p:spPr>
          <p:txBody>
            <a:bodyPr lIns="0" tIns="0" rIns="0" bIns="0"/>
            <a:p>
              <a:pPr lvl="0" algn="just" eaLnBrk="0" hangingPunct="0">
                <a:lnSpc>
                  <a:spcPct val="100000"/>
                </a:lnSpc>
                <a:spcBef>
                  <a:spcPct val="0"/>
                </a:spcBef>
                <a:buClrTx/>
              </a:pPr>
              <a:r>
                <a:rPr lang="zh-CN" altLang="en-US" sz="1600" b="0" dirty="0">
                  <a:latin typeface="Times New Roman" panose="02020603050405020304" pitchFamily="18" charset="0"/>
                  <a:ea typeface="宋体" panose="02010600030101010101" pitchFamily="2" charset="-122"/>
                </a:rPr>
                <a:t>接收</a:t>
              </a:r>
              <a:endParaRPr lang="zh-CN" altLang="en-US" sz="1600" b="0" dirty="0">
                <a:latin typeface="Times New Roman" panose="02020603050405020304" pitchFamily="18" charset="0"/>
                <a:ea typeface="宋体" panose="02010600030101010101" pitchFamily="2" charset="-122"/>
              </a:endParaRPr>
            </a:p>
          </p:txBody>
        </p:sp>
        <p:sp>
          <p:nvSpPr>
            <p:cNvPr id="197680" name="矩形 197679"/>
            <p:cNvSpPr/>
            <p:nvPr/>
          </p:nvSpPr>
          <p:spPr>
            <a:xfrm>
              <a:off x="3639" y="2490"/>
              <a:ext cx="300" cy="146"/>
            </a:xfrm>
            <a:prstGeom prst="rect">
              <a:avLst/>
            </a:prstGeom>
            <a:noFill/>
            <a:ln w="9525">
              <a:noFill/>
            </a:ln>
          </p:spPr>
          <p:txBody>
            <a:bodyPr lIns="0" tIns="0" rIns="0" bIns="0"/>
            <a:p>
              <a:pPr lvl="0" algn="just" eaLnBrk="0" hangingPunct="0">
                <a:lnSpc>
                  <a:spcPct val="100000"/>
                </a:lnSpc>
                <a:spcBef>
                  <a:spcPct val="0"/>
                </a:spcBef>
                <a:buClrTx/>
              </a:pPr>
              <a:r>
                <a:rPr lang="zh-CN" altLang="en-US" sz="1600" b="0" dirty="0">
                  <a:latin typeface="Times New Roman" panose="02020603050405020304" pitchFamily="18" charset="0"/>
                  <a:ea typeface="宋体" panose="02010600030101010101" pitchFamily="2" charset="-122"/>
                </a:rPr>
                <a:t>发射</a:t>
              </a:r>
              <a:endParaRPr lang="zh-CN" altLang="en-US" sz="1600" b="0" dirty="0">
                <a:latin typeface="Times New Roman" panose="02020603050405020304" pitchFamily="18" charset="0"/>
                <a:ea typeface="宋体" panose="02010600030101010101" pitchFamily="2" charset="-122"/>
              </a:endParaRPr>
            </a:p>
          </p:txBody>
        </p:sp>
        <p:sp>
          <p:nvSpPr>
            <p:cNvPr id="197681" name="矩形 197680"/>
            <p:cNvSpPr/>
            <p:nvPr/>
          </p:nvSpPr>
          <p:spPr>
            <a:xfrm>
              <a:off x="4283" y="2234"/>
              <a:ext cx="300" cy="146"/>
            </a:xfrm>
            <a:prstGeom prst="rect">
              <a:avLst/>
            </a:prstGeom>
            <a:noFill/>
            <a:ln w="9525">
              <a:noFill/>
            </a:ln>
          </p:spPr>
          <p:txBody>
            <a:bodyPr lIns="0" tIns="0" rIns="0" bIns="0"/>
            <a:p>
              <a:pPr lvl="0" algn="just" eaLnBrk="0" hangingPunct="0">
                <a:lnSpc>
                  <a:spcPct val="100000"/>
                </a:lnSpc>
                <a:spcBef>
                  <a:spcPct val="0"/>
                </a:spcBef>
                <a:buClrTx/>
              </a:pPr>
              <a:r>
                <a:rPr lang="zh-CN" altLang="en-US" sz="1600" b="0" dirty="0">
                  <a:latin typeface="Times New Roman" panose="02020603050405020304" pitchFamily="18" charset="0"/>
                  <a:ea typeface="宋体" panose="02010600030101010101" pitchFamily="2" charset="-122"/>
                </a:rPr>
                <a:t>发射</a:t>
              </a:r>
              <a:endParaRPr lang="zh-CN" altLang="en-US" sz="1600" b="0" dirty="0">
                <a:latin typeface="Times New Roman" panose="02020603050405020304" pitchFamily="18" charset="0"/>
                <a:ea typeface="宋体" panose="02010600030101010101" pitchFamily="2" charset="-122"/>
              </a:endParaRPr>
            </a:p>
          </p:txBody>
        </p:sp>
        <p:grpSp>
          <p:nvGrpSpPr>
            <p:cNvPr id="197682" name="组合 197681"/>
            <p:cNvGrpSpPr/>
            <p:nvPr/>
          </p:nvGrpSpPr>
          <p:grpSpPr>
            <a:xfrm>
              <a:off x="4192" y="2472"/>
              <a:ext cx="188" cy="21"/>
              <a:chOff x="7449" y="9962"/>
              <a:chExt cx="258" cy="34"/>
            </a:xfrm>
          </p:grpSpPr>
          <p:sp>
            <p:nvSpPr>
              <p:cNvPr id="197683" name="等腰三角形 197682"/>
              <p:cNvSpPr/>
              <p:nvPr/>
            </p:nvSpPr>
            <p:spPr>
              <a:xfrm rot="5400000">
                <a:off x="7619" y="9908"/>
                <a:ext cx="34" cy="142"/>
              </a:xfrm>
              <a:prstGeom prst="triangle">
                <a:avLst>
                  <a:gd name="adj" fmla="val 50000"/>
                </a:avLst>
              </a:prstGeom>
              <a:solidFill>
                <a:schemeClr val="tx1"/>
              </a:solidFill>
              <a:ln w="9525" cap="flat" cmpd="sng">
                <a:solidFill>
                  <a:schemeClr val="tx1"/>
                </a:solidFill>
                <a:prstDash val="solid"/>
                <a:miter/>
                <a:headEnd type="none" w="med" len="med"/>
                <a:tailEnd type="none" w="sm" len="lg"/>
              </a:ln>
            </p:spPr>
            <p:txBody>
              <a:bodyPr/>
              <a:p>
                <a:endParaRPr lang="zh-CN" altLang="en-US"/>
              </a:p>
            </p:txBody>
          </p:sp>
          <p:sp>
            <p:nvSpPr>
              <p:cNvPr id="197684" name="直接连接符 197683"/>
              <p:cNvSpPr/>
              <p:nvPr/>
            </p:nvSpPr>
            <p:spPr>
              <a:xfrm>
                <a:off x="7449" y="9982"/>
                <a:ext cx="106" cy="0"/>
              </a:xfrm>
              <a:prstGeom prst="line">
                <a:avLst/>
              </a:prstGeom>
              <a:ln w="9525" cap="flat" cmpd="sng">
                <a:solidFill>
                  <a:schemeClr val="tx1"/>
                </a:solidFill>
                <a:prstDash val="solid"/>
                <a:headEnd type="none" w="med" len="med"/>
                <a:tailEnd type="none" w="sm" len="lg"/>
              </a:ln>
            </p:spPr>
          </p:sp>
        </p:grpSp>
        <p:sp>
          <p:nvSpPr>
            <p:cNvPr id="197685" name="矩形 197684"/>
            <p:cNvSpPr/>
            <p:nvPr/>
          </p:nvSpPr>
          <p:spPr>
            <a:xfrm>
              <a:off x="3787" y="3312"/>
              <a:ext cx="1349" cy="209"/>
            </a:xfrm>
            <a:prstGeom prst="rect">
              <a:avLst/>
            </a:prstGeom>
            <a:noFill/>
            <a:ln w="9525">
              <a:noFill/>
            </a:ln>
          </p:spPr>
          <p:txBody>
            <a:bodyPr lIns="0" tIns="0" rIns="0" bIns="0"/>
            <a:p>
              <a:pPr lvl="0" algn="just" eaLnBrk="0" hangingPunct="0">
                <a:lnSpc>
                  <a:spcPct val="100000"/>
                </a:lnSpc>
                <a:spcBef>
                  <a:spcPct val="0"/>
                </a:spcBef>
                <a:buClrTx/>
              </a:pPr>
              <a:r>
                <a:rPr lang="zh-CN" altLang="en-US" sz="2000" b="0" dirty="0">
                  <a:latin typeface="Times New Roman" panose="02020603050405020304" pitchFamily="18" charset="0"/>
                  <a:ea typeface="宋体" panose="02010600030101010101" pitchFamily="2" charset="-122"/>
                </a:rPr>
                <a:t>压电式流量计</a:t>
              </a:r>
              <a:endParaRPr lang="zh-CN" altLang="en-US" sz="2000" b="0" dirty="0">
                <a:latin typeface="Times New Roman" panose="02020603050405020304" pitchFamily="18" charset="0"/>
                <a:ea typeface="宋体" panose="02010600030101010101" pitchFamily="2" charset="-122"/>
              </a:endParaRPr>
            </a:p>
          </p:txBody>
        </p:sp>
      </p:grpSp>
      <p:sp>
        <p:nvSpPr>
          <p:cNvPr id="197686" name="文本框 197685"/>
          <p:cNvSpPr txBox="1"/>
          <p:nvPr/>
        </p:nvSpPr>
        <p:spPr>
          <a:xfrm>
            <a:off x="144463" y="2997200"/>
            <a:ext cx="4140200" cy="2936875"/>
          </a:xfrm>
          <a:prstGeom prst="rect">
            <a:avLst/>
          </a:prstGeom>
          <a:noFill/>
          <a:ln w="9525">
            <a:noFill/>
          </a:ln>
        </p:spPr>
        <p:txBody>
          <a:bodyPr>
            <a:spAutoFit/>
          </a:bodyPr>
          <a:p>
            <a:pPr lvl="0" algn="just" eaLnBrk="1" hangingPunct="1">
              <a:lnSpc>
                <a:spcPct val="95000"/>
              </a:lnSpc>
              <a:spcBef>
                <a:spcPct val="50000"/>
              </a:spcBef>
              <a:buClrTx/>
            </a:pP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此流量计可测量各种液体的流速，中压和低压气体的流速，不受该流体的导电率、粘度、密度、腐蚀性以及成分的影响。其准确度可达</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0.5%</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，有的可达到</a:t>
            </a:r>
            <a:r>
              <a:rPr lang="en-US" altLang="zh-CN" sz="2800" b="1">
                <a:effectLst>
                  <a:outerShdw blurRad="38100" dist="38100" dir="2700000">
                    <a:srgbClr val="C0C0C0"/>
                  </a:outerShdw>
                </a:effectLst>
                <a:latin typeface="Times New Roman" panose="02020603050405020304" pitchFamily="18" charset="0"/>
                <a:ea typeface="宋体" panose="02010600030101010101" pitchFamily="2" charset="-122"/>
              </a:rPr>
              <a:t>0.01%</a:t>
            </a:r>
            <a:r>
              <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rPr>
              <a:t>。</a:t>
            </a:r>
            <a:endParaRPr lang="zh-CN" altLang="en-US" sz="28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197687" name="矩形 197686"/>
          <p:cNvSpPr/>
          <p:nvPr/>
        </p:nvSpPr>
        <p:spPr>
          <a:xfrm>
            <a:off x="71438" y="5991225"/>
            <a:ext cx="5364162" cy="822325"/>
          </a:xfrm>
          <a:prstGeom prst="rect">
            <a:avLst/>
          </a:prstGeom>
          <a:solidFill>
            <a:srgbClr val="FF99CC"/>
          </a:solidFill>
          <a:ln w="9525">
            <a:noFill/>
          </a:ln>
        </p:spPr>
        <p:txBody>
          <a:bodyPr lIns="18000" rIns="18000">
            <a:spAutoFit/>
          </a:bodyPr>
          <a:p>
            <a:pPr lvl="0" algn="l" eaLnBrk="1" hangingPunct="1">
              <a:lnSpc>
                <a:spcPct val="100000"/>
              </a:lnSpc>
              <a:spcBef>
                <a:spcPct val="50000"/>
              </a:spcBef>
              <a:buClrTx/>
            </a:pPr>
            <a:r>
              <a:rPr lang="zh-CN" altLang="en-US" sz="2400" b="1" dirty="0">
                <a:solidFill>
                  <a:srgbClr val="0000CC"/>
                </a:solidFill>
                <a:effectLst>
                  <a:outerShdw blurRad="38100" dist="38100" dir="2700000">
                    <a:srgbClr val="000000"/>
                  </a:outerShdw>
                </a:effectLst>
                <a:latin typeface="宋体" panose="02010600030101010101" pitchFamily="2" charset="-122"/>
                <a:ea typeface="宋体" panose="02010600030101010101" pitchFamily="2" charset="-122"/>
              </a:rPr>
              <a:t>根据发射和接收的相位差随海洋深度深度的变化，测量声速随深度的分布情况</a:t>
            </a:r>
            <a:endParaRPr lang="zh-CN" altLang="en-US" sz="2400" b="1" dirty="0">
              <a:solidFill>
                <a:srgbClr val="0000CC"/>
              </a:solidFill>
              <a:effectLst>
                <a:outerShdw blurRad="38100" dist="38100" dir="2700000">
                  <a:srgbClr val="000000"/>
                </a:outerShdw>
              </a:effectLst>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52" name="矩形 205851"/>
          <p:cNvSpPr/>
          <p:nvPr/>
        </p:nvSpPr>
        <p:spPr>
          <a:xfrm>
            <a:off x="611188" y="2781300"/>
            <a:ext cx="7848600" cy="2087563"/>
          </a:xfrm>
          <a:prstGeom prst="rect">
            <a:avLst/>
          </a:prstGeom>
          <a:solidFill>
            <a:schemeClr val="tx1"/>
          </a:solidFill>
          <a:ln w="9525">
            <a:noFill/>
          </a:ln>
        </p:spPr>
        <p:txBody>
          <a:bodyPr/>
          <a:p>
            <a:endParaRPr lang="zh-CN" altLang="en-US"/>
          </a:p>
        </p:txBody>
      </p:sp>
      <p:sp>
        <p:nvSpPr>
          <p:cNvPr id="205826" name="文本框 205825"/>
          <p:cNvSpPr txBox="1"/>
          <p:nvPr/>
        </p:nvSpPr>
        <p:spPr>
          <a:xfrm>
            <a:off x="306705" y="136525"/>
            <a:ext cx="7867650" cy="579438"/>
          </a:xfrm>
          <a:prstGeom prst="rect">
            <a:avLst/>
          </a:prstGeom>
          <a:noFill/>
          <a:ln w="9525">
            <a:noFill/>
          </a:ln>
        </p:spPr>
        <p:txBody>
          <a:bodyPr>
            <a:spAutoFit/>
          </a:bodyPr>
          <a:p>
            <a:pPr lvl="0" algn="l" eaLnBrk="1" hangingPunct="1">
              <a:lnSpc>
                <a:spcPct val="100000"/>
              </a:lnSpc>
              <a:spcBef>
                <a:spcPct val="0"/>
              </a:spcBef>
              <a:buClrTx/>
            </a:pPr>
            <a:r>
              <a:rPr lang="en-US" altLang="zh-CN" sz="3200" b="1">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a:t>
            </a:r>
            <a:r>
              <a:rPr lang="zh-CN" altLang="en-US" sz="3200" b="1" dirty="0">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四</a:t>
            </a:r>
            <a:r>
              <a:rPr lang="en-US" altLang="zh-CN" sz="3200" b="1">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  </a:t>
            </a:r>
            <a:r>
              <a:rPr lang="zh-CN" altLang="en-US" sz="3200" b="1" dirty="0">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压电式传感器在测漏中的应用</a:t>
            </a:r>
            <a:endParaRPr lang="zh-CN" altLang="en-US" sz="3200" b="1" dirty="0">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grpSp>
        <p:nvGrpSpPr>
          <p:cNvPr id="205827" name="组合 205826"/>
          <p:cNvGrpSpPr/>
          <p:nvPr/>
        </p:nvGrpSpPr>
        <p:grpSpPr>
          <a:xfrm>
            <a:off x="1331913" y="2781300"/>
            <a:ext cx="6588125" cy="2405063"/>
            <a:chOff x="1610" y="1389"/>
            <a:chExt cx="4150" cy="1515"/>
          </a:xfrm>
        </p:grpSpPr>
        <p:sp>
          <p:nvSpPr>
            <p:cNvPr id="205828" name="直接连接符 205827"/>
            <p:cNvSpPr/>
            <p:nvPr/>
          </p:nvSpPr>
          <p:spPr>
            <a:xfrm>
              <a:off x="3942" y="1995"/>
              <a:ext cx="0" cy="144"/>
            </a:xfrm>
            <a:prstGeom prst="line">
              <a:avLst/>
            </a:prstGeom>
            <a:ln w="28575" cap="flat" cmpd="sng">
              <a:solidFill>
                <a:schemeClr val="bg1"/>
              </a:solidFill>
              <a:prstDash val="solid"/>
              <a:headEnd type="none" w="med" len="med"/>
              <a:tailEnd type="none" w="med" len="med"/>
            </a:ln>
          </p:spPr>
        </p:sp>
        <p:sp>
          <p:nvSpPr>
            <p:cNvPr id="205829" name="直接连接符 205828"/>
            <p:cNvSpPr/>
            <p:nvPr/>
          </p:nvSpPr>
          <p:spPr>
            <a:xfrm>
              <a:off x="1652" y="2069"/>
              <a:ext cx="976" cy="0"/>
            </a:xfrm>
            <a:prstGeom prst="line">
              <a:avLst/>
            </a:prstGeom>
            <a:ln w="28575" cap="flat" cmpd="sng">
              <a:solidFill>
                <a:srgbClr val="FFFF00"/>
              </a:solidFill>
              <a:prstDash val="solid"/>
              <a:headEnd type="stealth" w="lg" len="lg"/>
              <a:tailEnd type="none" w="sm" len="med"/>
            </a:ln>
          </p:spPr>
        </p:sp>
        <p:sp>
          <p:nvSpPr>
            <p:cNvPr id="205830" name="直接连接符 205829"/>
            <p:cNvSpPr/>
            <p:nvPr/>
          </p:nvSpPr>
          <p:spPr>
            <a:xfrm>
              <a:off x="2953" y="2069"/>
              <a:ext cx="978" cy="0"/>
            </a:xfrm>
            <a:prstGeom prst="line">
              <a:avLst/>
            </a:prstGeom>
            <a:ln w="28575" cap="flat" cmpd="sng">
              <a:solidFill>
                <a:srgbClr val="FFFF00"/>
              </a:solidFill>
              <a:prstDash val="solid"/>
              <a:headEnd type="none" w="med" len="med"/>
              <a:tailEnd type="stealth" w="lg" len="lg"/>
            </a:ln>
          </p:spPr>
        </p:sp>
        <p:sp>
          <p:nvSpPr>
            <p:cNvPr id="205831" name="直接连接符 205830"/>
            <p:cNvSpPr/>
            <p:nvPr/>
          </p:nvSpPr>
          <p:spPr>
            <a:xfrm>
              <a:off x="4844" y="2069"/>
              <a:ext cx="549" cy="0"/>
            </a:xfrm>
            <a:prstGeom prst="line">
              <a:avLst/>
            </a:prstGeom>
            <a:ln w="28575" cap="flat" cmpd="sng">
              <a:solidFill>
                <a:srgbClr val="FFFF00"/>
              </a:solidFill>
              <a:prstDash val="solid"/>
              <a:headEnd type="none" w="med" len="med"/>
              <a:tailEnd type="stealth" w="lg" len="lg"/>
            </a:ln>
          </p:spPr>
        </p:sp>
        <p:sp>
          <p:nvSpPr>
            <p:cNvPr id="205832" name="直接连接符 205831"/>
            <p:cNvSpPr/>
            <p:nvPr/>
          </p:nvSpPr>
          <p:spPr>
            <a:xfrm>
              <a:off x="3942" y="2069"/>
              <a:ext cx="549" cy="0"/>
            </a:xfrm>
            <a:prstGeom prst="line">
              <a:avLst/>
            </a:prstGeom>
            <a:ln w="28575" cap="flat" cmpd="sng">
              <a:solidFill>
                <a:srgbClr val="FFFF00"/>
              </a:solidFill>
              <a:prstDash val="solid"/>
              <a:headEnd type="stealth" w="lg" len="lg"/>
              <a:tailEnd type="none" w="sm" len="med"/>
            </a:ln>
          </p:spPr>
        </p:sp>
        <p:sp>
          <p:nvSpPr>
            <p:cNvPr id="205833" name="矩形 205832"/>
            <p:cNvSpPr/>
            <p:nvPr/>
          </p:nvSpPr>
          <p:spPr>
            <a:xfrm>
              <a:off x="1610" y="2414"/>
              <a:ext cx="467" cy="490"/>
            </a:xfrm>
            <a:prstGeom prst="rect">
              <a:avLst/>
            </a:prstGeom>
            <a:noFill/>
            <a:ln w="9525">
              <a:noFill/>
            </a:ln>
          </p:spPr>
          <p:txBody>
            <a:bodyPr lIns="0" tIns="0" rIns="0" bIns="0"/>
            <a:p>
              <a:pPr lvl="0" algn="just" eaLnBrk="1" hangingPunct="1">
                <a:lnSpc>
                  <a:spcPct val="100000"/>
                </a:lnSpc>
                <a:spcBef>
                  <a:spcPct val="0"/>
                </a:spcBef>
                <a:buClrTx/>
              </a:pPr>
              <a:r>
                <a:rPr lang="en-US" altLang="zh-CN" sz="2400" b="1">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A</a:t>
              </a:r>
              <a:endParaRPr lang="en-US" altLang="zh-CN" sz="2400" b="1">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05834" name="矩形 205833"/>
            <p:cNvSpPr/>
            <p:nvPr/>
          </p:nvSpPr>
          <p:spPr>
            <a:xfrm>
              <a:off x="5282" y="2408"/>
              <a:ext cx="478" cy="496"/>
            </a:xfrm>
            <a:prstGeom prst="rect">
              <a:avLst/>
            </a:prstGeom>
            <a:noFill/>
            <a:ln w="9525">
              <a:noFill/>
            </a:ln>
          </p:spPr>
          <p:txBody>
            <a:bodyPr lIns="0" tIns="0" rIns="0" bIns="0"/>
            <a:p>
              <a:pPr lvl="0" algn="just" eaLnBrk="1" hangingPunct="1">
                <a:lnSpc>
                  <a:spcPct val="100000"/>
                </a:lnSpc>
                <a:spcBef>
                  <a:spcPct val="0"/>
                </a:spcBef>
                <a:buClrTx/>
              </a:pPr>
              <a:r>
                <a:rPr lang="en-US" altLang="zh-CN" sz="2400" b="1">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B</a:t>
              </a:r>
              <a:endParaRPr lang="en-US" altLang="zh-CN" sz="2400" b="1">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05835" name="矩形 205834"/>
            <p:cNvSpPr/>
            <p:nvPr/>
          </p:nvSpPr>
          <p:spPr>
            <a:xfrm>
              <a:off x="3885" y="2439"/>
              <a:ext cx="566" cy="465"/>
            </a:xfrm>
            <a:prstGeom prst="rect">
              <a:avLst/>
            </a:prstGeom>
            <a:noFill/>
            <a:ln w="9525">
              <a:noFill/>
            </a:ln>
          </p:spPr>
          <p:txBody>
            <a:bodyPr lIns="0" tIns="0" rIns="0" bIns="0"/>
            <a:p>
              <a:pPr lvl="0" algn="just" eaLnBrk="1" hangingPunct="1">
                <a:lnSpc>
                  <a:spcPct val="100000"/>
                </a:lnSpc>
                <a:spcBef>
                  <a:spcPct val="0"/>
                </a:spcBef>
                <a:buClrTx/>
              </a:pPr>
              <a:r>
                <a:rPr lang="en-US" altLang="zh-CN" sz="2400" b="1">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O</a:t>
              </a:r>
              <a:r>
                <a:rPr lang="zh-CN" altLang="en-US" sz="2400" b="1"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点</a:t>
              </a:r>
              <a:endParaRPr lang="zh-CN" altLang="en-US" sz="2400" b="1"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05836" name="矩形 205835"/>
            <p:cNvSpPr/>
            <p:nvPr/>
          </p:nvSpPr>
          <p:spPr>
            <a:xfrm>
              <a:off x="2731" y="1925"/>
              <a:ext cx="416" cy="288"/>
            </a:xfrm>
            <a:prstGeom prst="rect">
              <a:avLst/>
            </a:prstGeom>
            <a:noFill/>
            <a:ln w="9525">
              <a:noFill/>
            </a:ln>
          </p:spPr>
          <p:txBody>
            <a:bodyPr lIns="0" tIns="0" rIns="0" bIns="0"/>
            <a:p>
              <a:pPr lvl="0" algn="just" eaLnBrk="1" hangingPunct="1">
                <a:lnSpc>
                  <a:spcPct val="100000"/>
                </a:lnSpc>
                <a:spcBef>
                  <a:spcPct val="0"/>
                </a:spcBef>
                <a:buClrTx/>
              </a:pPr>
              <a:r>
                <a:rPr lang="en-US" altLang="zh-CN" sz="2400" b="1" i="1">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L</a:t>
              </a:r>
              <a:r>
                <a:rPr lang="en-US" altLang="zh-CN" sz="2400" b="1" baseline="-2500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A</a:t>
              </a:r>
              <a:endParaRPr lang="en-US" altLang="zh-CN" sz="2400" b="1" baseline="-2500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05837" name="矩形 205836"/>
            <p:cNvSpPr/>
            <p:nvPr/>
          </p:nvSpPr>
          <p:spPr>
            <a:xfrm>
              <a:off x="4594" y="1925"/>
              <a:ext cx="417" cy="288"/>
            </a:xfrm>
            <a:prstGeom prst="rect">
              <a:avLst/>
            </a:prstGeom>
            <a:noFill/>
            <a:ln w="9525">
              <a:noFill/>
            </a:ln>
          </p:spPr>
          <p:txBody>
            <a:bodyPr lIns="0" tIns="0" rIns="0" bIns="0"/>
            <a:p>
              <a:pPr lvl="0" algn="just" eaLnBrk="1" hangingPunct="1">
                <a:lnSpc>
                  <a:spcPct val="100000"/>
                </a:lnSpc>
                <a:spcBef>
                  <a:spcPct val="0"/>
                </a:spcBef>
                <a:buClrTx/>
              </a:pPr>
              <a:r>
                <a:rPr lang="en-US" altLang="zh-CN" sz="2400" b="1" i="1">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L</a:t>
              </a:r>
              <a:r>
                <a:rPr lang="en-US" altLang="zh-CN" sz="2400" b="1" baseline="-2500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B</a:t>
              </a:r>
              <a:endParaRPr lang="en-US" altLang="zh-CN" sz="2400" b="1" baseline="-2500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05838" name="矩形 205837"/>
            <p:cNvSpPr/>
            <p:nvPr/>
          </p:nvSpPr>
          <p:spPr>
            <a:xfrm>
              <a:off x="2808" y="1389"/>
              <a:ext cx="1765" cy="477"/>
            </a:xfrm>
            <a:prstGeom prst="rect">
              <a:avLst/>
            </a:prstGeom>
            <a:noFill/>
            <a:ln w="9525">
              <a:noFill/>
            </a:ln>
          </p:spPr>
          <p:txBody>
            <a:bodyPr lIns="18000" tIns="0" rIns="0" bIns="0"/>
            <a:p>
              <a:pPr lvl="0" algn="ctr" eaLnBrk="1" hangingPunct="1">
                <a:lnSpc>
                  <a:spcPct val="100000"/>
                </a:lnSpc>
                <a:spcBef>
                  <a:spcPct val="0"/>
                </a:spcBef>
                <a:buClrTx/>
              </a:pPr>
              <a:r>
                <a:rPr lang="zh-CN" altLang="en-US" sz="2400" b="1"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rPr>
                <a:t>地       面</a:t>
              </a:r>
              <a:endParaRPr lang="zh-CN" altLang="en-US" sz="2400" b="1" dirty="0">
                <a:solidFill>
                  <a:schemeClr val="bg1"/>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05839" name="等腰三角形 205838"/>
            <p:cNvSpPr/>
            <p:nvPr/>
          </p:nvSpPr>
          <p:spPr>
            <a:xfrm>
              <a:off x="3904" y="2234"/>
              <a:ext cx="63" cy="63"/>
            </a:xfrm>
            <a:prstGeom prst="triangle">
              <a:avLst>
                <a:gd name="adj" fmla="val 50000"/>
              </a:avLst>
            </a:prstGeom>
            <a:solidFill>
              <a:srgbClr val="FF0000"/>
            </a:solidFill>
            <a:ln w="28575" cap="flat" cmpd="sng">
              <a:solidFill>
                <a:schemeClr val="bg1"/>
              </a:solidFill>
              <a:prstDash val="solid"/>
              <a:miter/>
              <a:headEnd type="none" w="med" len="med"/>
              <a:tailEnd type="none" w="med" len="med"/>
            </a:ln>
          </p:spPr>
          <p:txBody>
            <a:bodyPr/>
            <a:p>
              <a:endParaRPr lang="zh-CN" altLang="en-US"/>
            </a:p>
          </p:txBody>
        </p:sp>
        <p:sp>
          <p:nvSpPr>
            <p:cNvPr id="205840" name="直接连接符 205839"/>
            <p:cNvSpPr/>
            <p:nvPr/>
          </p:nvSpPr>
          <p:spPr>
            <a:xfrm>
              <a:off x="1652" y="1784"/>
              <a:ext cx="3771" cy="0"/>
            </a:xfrm>
            <a:prstGeom prst="line">
              <a:avLst/>
            </a:prstGeom>
            <a:ln w="19050" cap="flat" cmpd="sng">
              <a:solidFill>
                <a:srgbClr val="FF9933"/>
              </a:solidFill>
              <a:prstDash val="dashDot"/>
              <a:headEnd type="none" w="med" len="med"/>
              <a:tailEnd type="none" w="med" len="med"/>
            </a:ln>
          </p:spPr>
        </p:sp>
        <p:sp>
          <p:nvSpPr>
            <p:cNvPr id="205841" name="矩形 205840"/>
            <p:cNvSpPr/>
            <p:nvPr/>
          </p:nvSpPr>
          <p:spPr>
            <a:xfrm>
              <a:off x="1648" y="2241"/>
              <a:ext cx="3755" cy="182"/>
            </a:xfrm>
            <a:prstGeom prst="rect">
              <a:avLst/>
            </a:prstGeom>
            <a:solidFill>
              <a:srgbClr val="0099FF"/>
            </a:solidFill>
            <a:ln w="28575" cap="flat" cmpd="sng">
              <a:solidFill>
                <a:srgbClr val="8A2100"/>
              </a:solidFill>
              <a:prstDash val="solid"/>
              <a:miter/>
              <a:headEnd type="none" w="med" len="med"/>
              <a:tailEnd type="none" w="med" len="med"/>
            </a:ln>
          </p:spPr>
          <p:txBody>
            <a:bodyPr/>
            <a:p>
              <a:endParaRPr lang="zh-CN" altLang="en-US"/>
            </a:p>
          </p:txBody>
        </p:sp>
        <p:sp>
          <p:nvSpPr>
            <p:cNvPr id="205842" name="闪电形 205841"/>
            <p:cNvSpPr/>
            <p:nvPr/>
          </p:nvSpPr>
          <p:spPr>
            <a:xfrm>
              <a:off x="3851" y="2248"/>
              <a:ext cx="210" cy="172"/>
            </a:xfrm>
            <a:prstGeom prst="lightningBolt">
              <a:avLst/>
            </a:prstGeom>
            <a:solidFill>
              <a:srgbClr val="FF9933"/>
            </a:solidFill>
            <a:ln w="28575" cap="flat" cmpd="sng">
              <a:solidFill>
                <a:srgbClr val="8A2100"/>
              </a:solidFill>
              <a:prstDash val="solid"/>
              <a:miter/>
              <a:headEnd type="none" w="med" len="med"/>
              <a:tailEnd type="none" w="med" len="med"/>
            </a:ln>
          </p:spPr>
          <p:txBody>
            <a:bodyPr/>
            <a:p>
              <a:endParaRPr lang="zh-CN" altLang="en-US"/>
            </a:p>
          </p:txBody>
        </p:sp>
        <p:sp>
          <p:nvSpPr>
            <p:cNvPr id="205843" name="矩形 205842"/>
            <p:cNvSpPr/>
            <p:nvPr/>
          </p:nvSpPr>
          <p:spPr>
            <a:xfrm>
              <a:off x="3394" y="1622"/>
              <a:ext cx="551" cy="339"/>
            </a:xfrm>
            <a:prstGeom prst="rect">
              <a:avLst/>
            </a:prstGeom>
            <a:solidFill>
              <a:schemeClr val="tx1"/>
            </a:solidFill>
            <a:ln w="9525">
              <a:noFill/>
            </a:ln>
          </p:spPr>
          <p:txBody>
            <a:bodyPr lIns="18000" tIns="0" rIns="0" bIns="0"/>
            <a:p>
              <a:pPr lvl="0" algn="ctr" eaLnBrk="1" hangingPunct="1">
                <a:lnSpc>
                  <a:spcPct val="100000"/>
                </a:lnSpc>
                <a:spcBef>
                  <a:spcPct val="0"/>
                </a:spcBef>
                <a:buClrTx/>
              </a:pPr>
              <a:r>
                <a:rPr lang="en-US" altLang="zh-CN" sz="2400" b="1" i="1">
                  <a:solidFill>
                    <a:schemeClr val="bg1"/>
                  </a:solidFill>
                  <a:effectLst>
                    <a:outerShdw blurRad="38100" dist="38100" dir="2700000">
                      <a:srgbClr val="000000"/>
                    </a:outerShdw>
                  </a:effectLst>
                  <a:latin typeface="Times New Roman" panose="02020603050405020304" pitchFamily="18" charset="0"/>
                  <a:ea typeface="宋体" panose="02010600030101010101" pitchFamily="2" charset="-122"/>
                </a:rPr>
                <a:t>L</a:t>
              </a:r>
              <a:endParaRPr lang="en-US" altLang="zh-CN" sz="2400" b="1" i="1">
                <a:solidFill>
                  <a:schemeClr val="bg1"/>
                </a:solidFill>
                <a:effectLst>
                  <a:outerShdw blurRad="38100" dist="38100" dir="2700000">
                    <a:srgbClr val="000000"/>
                  </a:outerShdw>
                </a:effectLst>
                <a:latin typeface="Times New Roman" panose="02020603050405020304" pitchFamily="18" charset="0"/>
                <a:ea typeface="宋体" panose="02010600030101010101" pitchFamily="2" charset="-122"/>
              </a:endParaRPr>
            </a:p>
          </p:txBody>
        </p:sp>
        <p:sp>
          <p:nvSpPr>
            <p:cNvPr id="205844" name="直接连接符 205843"/>
            <p:cNvSpPr/>
            <p:nvPr/>
          </p:nvSpPr>
          <p:spPr>
            <a:xfrm>
              <a:off x="1652" y="1553"/>
              <a:ext cx="0" cy="871"/>
            </a:xfrm>
            <a:prstGeom prst="line">
              <a:avLst/>
            </a:prstGeom>
            <a:ln w="19050" cap="flat" cmpd="sng">
              <a:solidFill>
                <a:srgbClr val="FFFF00"/>
              </a:solidFill>
              <a:prstDash val="solid"/>
              <a:headEnd type="none" w="med" len="med"/>
              <a:tailEnd type="none" w="med" len="med"/>
            </a:ln>
          </p:spPr>
        </p:sp>
        <p:sp>
          <p:nvSpPr>
            <p:cNvPr id="205845" name="直接连接符 205844"/>
            <p:cNvSpPr/>
            <p:nvPr/>
          </p:nvSpPr>
          <p:spPr>
            <a:xfrm>
              <a:off x="5399" y="1557"/>
              <a:ext cx="0" cy="871"/>
            </a:xfrm>
            <a:prstGeom prst="line">
              <a:avLst/>
            </a:prstGeom>
            <a:ln w="19050" cap="flat" cmpd="sng">
              <a:solidFill>
                <a:srgbClr val="FFFF00"/>
              </a:solidFill>
              <a:prstDash val="solid"/>
              <a:headEnd type="none" w="med" len="med"/>
              <a:tailEnd type="none" w="med" len="med"/>
            </a:ln>
          </p:spPr>
        </p:sp>
      </p:grpSp>
      <p:sp>
        <p:nvSpPr>
          <p:cNvPr id="205846" name="文本框 205845"/>
          <p:cNvSpPr txBox="1"/>
          <p:nvPr/>
        </p:nvSpPr>
        <p:spPr>
          <a:xfrm>
            <a:off x="231775" y="715963"/>
            <a:ext cx="8912225" cy="2136775"/>
          </a:xfrm>
          <a:prstGeom prst="rect">
            <a:avLst/>
          </a:prstGeom>
          <a:noFill/>
          <a:ln w="9525">
            <a:noFill/>
          </a:ln>
        </p:spPr>
        <p:txBody>
          <a:bodyPr>
            <a:spAutoFit/>
          </a:bodyPr>
          <a:p>
            <a:pPr lvl="0" algn="l" eaLnBrk="1" hangingPunct="1">
              <a:lnSpc>
                <a:spcPct val="14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华文中宋" panose="02010600040101010101" pitchFamily="2" charset="-122"/>
              </a:rPr>
              <a:t>如果地面下一均匀的自来水直管道某处</a:t>
            </a:r>
            <a:r>
              <a:rPr lang="en-US" altLang="zh-CN" sz="2400" b="1">
                <a:effectLst>
                  <a:outerShdw blurRad="38100" dist="38100" dir="2700000">
                    <a:srgbClr val="C0C0C0"/>
                  </a:outerShdw>
                </a:effectLst>
                <a:latin typeface="Times New Roman" panose="02020603050405020304" pitchFamily="18" charset="0"/>
                <a:ea typeface="华文中宋" panose="02010600040101010101" pitchFamily="2" charset="-122"/>
              </a:rPr>
              <a:t>O</a:t>
            </a:r>
            <a:r>
              <a:rPr lang="zh-CN" altLang="en-US" sz="2400" b="1" dirty="0">
                <a:effectLst>
                  <a:outerShdw blurRad="38100" dist="38100" dir="2700000">
                    <a:srgbClr val="C0C0C0"/>
                  </a:outerShdw>
                </a:effectLst>
                <a:latin typeface="Times New Roman" panose="02020603050405020304" pitchFamily="18" charset="0"/>
                <a:ea typeface="华文中宋" panose="02010600040101010101" pitchFamily="2" charset="-122"/>
              </a:rPr>
              <a:t>发生漏水，水漏引起的振动从</a:t>
            </a:r>
            <a:r>
              <a:rPr lang="en-US" altLang="zh-CN" sz="2400" b="1">
                <a:effectLst>
                  <a:outerShdw blurRad="38100" dist="38100" dir="2700000">
                    <a:srgbClr val="C0C0C0"/>
                  </a:outerShdw>
                </a:effectLst>
                <a:latin typeface="Times New Roman" panose="02020603050405020304" pitchFamily="18" charset="0"/>
                <a:ea typeface="华文中宋" panose="02010600040101010101" pitchFamily="2" charset="-122"/>
              </a:rPr>
              <a:t>O</a:t>
            </a:r>
            <a:r>
              <a:rPr lang="zh-CN" altLang="en-US" sz="2400" b="1" dirty="0">
                <a:effectLst>
                  <a:outerShdw blurRad="38100" dist="38100" dir="2700000">
                    <a:srgbClr val="C0C0C0"/>
                  </a:outerShdw>
                </a:effectLst>
                <a:latin typeface="Times New Roman" panose="02020603050405020304" pitchFamily="18" charset="0"/>
                <a:ea typeface="华文中宋" panose="02010600040101010101" pitchFamily="2" charset="-122"/>
              </a:rPr>
              <a:t>点向管道两端传播，在管道上</a:t>
            </a:r>
            <a:r>
              <a:rPr lang="en-US" altLang="zh-CN" sz="2400" b="1">
                <a:effectLst>
                  <a:outerShdw blurRad="38100" dist="38100" dir="2700000">
                    <a:srgbClr val="C0C0C0"/>
                  </a:outerShdw>
                </a:effectLst>
                <a:latin typeface="Times New Roman" panose="02020603050405020304" pitchFamily="18" charset="0"/>
                <a:ea typeface="华文中宋" panose="02010600040101010101" pitchFamily="2" charset="-122"/>
              </a:rPr>
              <a:t>A</a:t>
            </a:r>
            <a:r>
              <a:rPr lang="zh-CN" altLang="en-US" sz="2400" b="1" dirty="0">
                <a:effectLst>
                  <a:outerShdw blurRad="38100" dist="38100" dir="2700000">
                    <a:srgbClr val="C0C0C0"/>
                  </a:outerShdw>
                </a:effectLst>
                <a:latin typeface="Times New Roman" panose="02020603050405020304" pitchFamily="18" charset="0"/>
                <a:ea typeface="华文中宋" panose="02010600040101010101" pitchFamily="2" charset="-122"/>
              </a:rPr>
              <a:t>、</a:t>
            </a:r>
            <a:r>
              <a:rPr lang="en-US" altLang="zh-CN" sz="2400" b="1">
                <a:effectLst>
                  <a:outerShdw blurRad="38100" dist="38100" dir="2700000">
                    <a:srgbClr val="C0C0C0"/>
                  </a:outerShdw>
                </a:effectLst>
                <a:latin typeface="Times New Roman" panose="02020603050405020304" pitchFamily="18" charset="0"/>
                <a:ea typeface="华文中宋" panose="02010600040101010101" pitchFamily="2" charset="-122"/>
              </a:rPr>
              <a:t>B</a:t>
            </a:r>
            <a:r>
              <a:rPr lang="zh-CN" altLang="en-US" sz="2400" b="1" dirty="0">
                <a:effectLst>
                  <a:outerShdw blurRad="38100" dist="38100" dir="2700000">
                    <a:srgbClr val="C0C0C0"/>
                  </a:outerShdw>
                </a:effectLst>
                <a:latin typeface="Times New Roman" panose="02020603050405020304" pitchFamily="18" charset="0"/>
                <a:ea typeface="华文中宋" panose="02010600040101010101" pitchFamily="2" charset="-122"/>
              </a:rPr>
              <a:t>两点放两只压电传感器，由从两个传感器接收到的由</a:t>
            </a:r>
            <a:r>
              <a:rPr lang="en-US" altLang="zh-CN" sz="2400" b="1">
                <a:effectLst>
                  <a:outerShdw blurRad="38100" dist="38100" dir="2700000">
                    <a:srgbClr val="C0C0C0"/>
                  </a:outerShdw>
                </a:effectLst>
                <a:latin typeface="Times New Roman" panose="02020603050405020304" pitchFamily="18" charset="0"/>
                <a:ea typeface="华文中宋" panose="02010600040101010101" pitchFamily="2" charset="-122"/>
              </a:rPr>
              <a:t>O</a:t>
            </a:r>
            <a:r>
              <a:rPr lang="zh-CN" altLang="en-US" sz="2400" b="1" dirty="0">
                <a:effectLst>
                  <a:outerShdw blurRad="38100" dist="38100" dir="2700000">
                    <a:srgbClr val="C0C0C0"/>
                  </a:outerShdw>
                </a:effectLst>
                <a:latin typeface="Times New Roman" panose="02020603050405020304" pitchFamily="18" charset="0"/>
                <a:ea typeface="华文中宋" panose="02010600040101010101" pitchFamily="2" charset="-122"/>
              </a:rPr>
              <a:t>点传来的</a:t>
            </a:r>
            <a:r>
              <a:rPr lang="en-US" altLang="zh-CN" sz="2400" b="1" i="1">
                <a:effectLst>
                  <a:outerShdw blurRad="38100" dist="38100" dir="2700000">
                    <a:srgbClr val="C0C0C0"/>
                  </a:outerShdw>
                </a:effectLst>
                <a:latin typeface="Times New Roman" panose="02020603050405020304" pitchFamily="18" charset="0"/>
                <a:ea typeface="华文中宋" panose="02010600040101010101" pitchFamily="2" charset="-122"/>
              </a:rPr>
              <a:t>t</a:t>
            </a:r>
            <a:r>
              <a:rPr lang="en-US" altLang="zh-CN" sz="2400" b="1" baseline="-25000">
                <a:effectLst>
                  <a:outerShdw blurRad="38100" dist="38100" dir="2700000">
                    <a:srgbClr val="C0C0C0"/>
                  </a:outerShdw>
                </a:effectLst>
                <a:latin typeface="Times New Roman" panose="02020603050405020304" pitchFamily="18" charset="0"/>
                <a:ea typeface="华文中宋" panose="02010600040101010101" pitchFamily="2" charset="-122"/>
              </a:rPr>
              <a:t>0</a:t>
            </a:r>
            <a:r>
              <a:rPr lang="zh-CN" altLang="en-US" sz="2400" b="1" dirty="0">
                <a:effectLst>
                  <a:outerShdw blurRad="38100" dist="38100" dir="2700000">
                    <a:srgbClr val="C0C0C0"/>
                  </a:outerShdw>
                </a:effectLst>
                <a:latin typeface="Times New Roman" panose="02020603050405020304" pitchFamily="18" charset="0"/>
                <a:ea typeface="华文中宋" panose="02010600040101010101" pitchFamily="2" charset="-122"/>
              </a:rPr>
              <a:t>时刻发出的振动信号所用时间差可计算出</a:t>
            </a:r>
            <a:r>
              <a:rPr lang="en-US" altLang="zh-CN" sz="2400" b="1" i="1">
                <a:effectLst>
                  <a:outerShdw blurRad="38100" dist="38100" dir="2700000">
                    <a:srgbClr val="C0C0C0"/>
                  </a:outerShdw>
                </a:effectLst>
                <a:latin typeface="Times New Roman" panose="02020603050405020304" pitchFamily="18" charset="0"/>
                <a:ea typeface="华文中宋" panose="02010600040101010101" pitchFamily="2" charset="-122"/>
              </a:rPr>
              <a:t>L</a:t>
            </a:r>
            <a:r>
              <a:rPr lang="en-US" altLang="zh-CN" sz="2400" b="1" i="1" baseline="-25000">
                <a:effectLst>
                  <a:outerShdw blurRad="38100" dist="38100" dir="2700000">
                    <a:srgbClr val="C0C0C0"/>
                  </a:outerShdw>
                </a:effectLst>
                <a:latin typeface="Times New Roman" panose="02020603050405020304" pitchFamily="18" charset="0"/>
                <a:ea typeface="华文中宋" panose="02010600040101010101" pitchFamily="2" charset="-122"/>
              </a:rPr>
              <a:t>A</a:t>
            </a:r>
            <a:r>
              <a:rPr lang="zh-CN" altLang="en-US" sz="2400" b="1" dirty="0">
                <a:effectLst>
                  <a:outerShdw blurRad="38100" dist="38100" dir="2700000">
                    <a:srgbClr val="C0C0C0"/>
                  </a:outerShdw>
                </a:effectLst>
                <a:latin typeface="Times New Roman" panose="02020603050405020304" pitchFamily="18" charset="0"/>
                <a:ea typeface="华文中宋" panose="02010600040101010101" pitchFamily="2" charset="-122"/>
              </a:rPr>
              <a:t>或</a:t>
            </a:r>
            <a:r>
              <a:rPr lang="en-US" altLang="zh-CN" sz="2400" b="1" i="1">
                <a:effectLst>
                  <a:outerShdw blurRad="38100" dist="38100" dir="2700000">
                    <a:srgbClr val="C0C0C0"/>
                  </a:outerShdw>
                </a:effectLst>
                <a:latin typeface="Times New Roman" panose="02020603050405020304" pitchFamily="18" charset="0"/>
                <a:ea typeface="华文中宋" panose="02010600040101010101" pitchFamily="2" charset="-122"/>
              </a:rPr>
              <a:t>L</a:t>
            </a:r>
            <a:r>
              <a:rPr lang="en-US" altLang="zh-CN" sz="2400" b="1" i="1" baseline="-25000">
                <a:effectLst>
                  <a:outerShdw blurRad="38100" dist="38100" dir="2700000">
                    <a:srgbClr val="C0C0C0"/>
                  </a:outerShdw>
                </a:effectLst>
                <a:latin typeface="Times New Roman" panose="02020603050405020304" pitchFamily="18" charset="0"/>
                <a:ea typeface="华文中宋" panose="02010600040101010101" pitchFamily="2" charset="-122"/>
              </a:rPr>
              <a:t>B</a:t>
            </a:r>
            <a:r>
              <a:rPr lang="zh-CN" altLang="en-US" sz="2400" b="1" dirty="0">
                <a:effectLst>
                  <a:outerShdw blurRad="38100" dist="38100" dir="2700000">
                    <a:srgbClr val="C0C0C0"/>
                  </a:outerShdw>
                </a:effectLst>
                <a:latin typeface="Times New Roman" panose="02020603050405020304" pitchFamily="18" charset="0"/>
                <a:ea typeface="华文中宋" panose="02010600040101010101" pitchFamily="2" charset="-122"/>
              </a:rPr>
              <a:t>。</a:t>
            </a:r>
            <a:endParaRPr lang="zh-CN" altLang="en-US" sz="2400" b="1" dirty="0">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205847" name="文本框 205846"/>
          <p:cNvSpPr txBox="1"/>
          <p:nvPr/>
        </p:nvSpPr>
        <p:spPr>
          <a:xfrm>
            <a:off x="250825" y="4938713"/>
            <a:ext cx="2520950" cy="457200"/>
          </a:xfrm>
          <a:prstGeom prst="rect">
            <a:avLst/>
          </a:prstGeom>
          <a:noFill/>
          <a:ln w="9525">
            <a:noFill/>
          </a:ln>
        </p:spPr>
        <p:txBody>
          <a:bodyPr>
            <a:spAutoFit/>
          </a:bodyPr>
          <a:p>
            <a:pPr lvl="0" algn="l"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华文中宋" panose="02010600040101010101" pitchFamily="2" charset="-122"/>
              </a:rPr>
              <a:t>两者时间差为</a:t>
            </a:r>
            <a:endParaRPr lang="zh-CN" altLang="en-US" sz="2400" b="1" dirty="0">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205848" name="文本框 205847"/>
          <p:cNvSpPr txBox="1"/>
          <p:nvPr/>
        </p:nvSpPr>
        <p:spPr>
          <a:xfrm>
            <a:off x="2268538" y="4865688"/>
            <a:ext cx="4381500" cy="579437"/>
          </a:xfrm>
          <a:prstGeom prst="rect">
            <a:avLst/>
          </a:prstGeom>
          <a:noFill/>
          <a:ln w="9525">
            <a:noFill/>
          </a:ln>
        </p:spPr>
        <p:txBody>
          <a:bodyPr wrap="none" anchor="t">
            <a:spAutoFit/>
          </a:bodyPr>
          <a:p>
            <a:pPr lvl="0" algn="l" eaLnBrk="1" hangingPunct="1">
              <a:lnSpc>
                <a:spcPct val="100000"/>
              </a:lnSpc>
              <a:spcBef>
                <a:spcPct val="0"/>
              </a:spcBef>
              <a:buClrTx/>
            </a:pPr>
            <a:r>
              <a:rPr lang="en-US" altLang="zh-CN" sz="3200" b="1" err="1">
                <a:effectLst>
                  <a:outerShdw blurRad="38100" dist="38100" dir="2700000">
                    <a:srgbClr val="C0C0C0"/>
                  </a:outerShdw>
                </a:effectLst>
                <a:latin typeface="Times New Roman" panose="02020603050405020304" pitchFamily="18" charset="0"/>
                <a:ea typeface="华文中宋" panose="02010600040101010101" pitchFamily="2" charset="-122"/>
              </a:rPr>
              <a:t>Δ</a:t>
            </a:r>
            <a:r>
              <a:rPr lang="en-US" altLang="zh-CN" sz="3200" b="1" i="1" err="1">
                <a:effectLst>
                  <a:outerShdw blurRad="38100" dist="38100" dir="2700000">
                    <a:srgbClr val="C0C0C0"/>
                  </a:outerShdw>
                </a:effectLst>
                <a:latin typeface="Times New Roman" panose="02020603050405020304" pitchFamily="18" charset="0"/>
                <a:ea typeface="华文中宋" panose="02010600040101010101" pitchFamily="2" charset="-122"/>
              </a:rPr>
              <a:t>t</a:t>
            </a:r>
            <a:r>
              <a:rPr lang="en-US" altLang="zh-CN" sz="3200" b="1">
                <a:effectLst>
                  <a:outerShdw blurRad="38100" dist="38100" dir="2700000">
                    <a:srgbClr val="C0C0C0"/>
                  </a:outerShdw>
                </a:effectLst>
                <a:latin typeface="Times New Roman" panose="02020603050405020304" pitchFamily="18" charset="0"/>
                <a:ea typeface="华文中宋" panose="02010600040101010101" pitchFamily="2" charset="-122"/>
              </a:rPr>
              <a:t>= </a:t>
            </a:r>
            <a:r>
              <a:rPr lang="en-US" altLang="zh-CN" sz="3200" b="1" i="1" err="1">
                <a:effectLst>
                  <a:outerShdw blurRad="38100" dist="38100" dir="2700000">
                    <a:srgbClr val="C0C0C0"/>
                  </a:outerShdw>
                </a:effectLst>
                <a:latin typeface="Times New Roman" panose="02020603050405020304" pitchFamily="18" charset="0"/>
                <a:ea typeface="华文中宋" panose="02010600040101010101" pitchFamily="2" charset="-122"/>
              </a:rPr>
              <a:t>t</a:t>
            </a:r>
            <a:r>
              <a:rPr lang="en-US" altLang="zh-CN" sz="3200" b="1" i="1" baseline="-25000" err="1">
                <a:effectLst>
                  <a:outerShdw blurRad="38100" dist="38100" dir="2700000">
                    <a:srgbClr val="C0C0C0"/>
                  </a:outerShdw>
                </a:effectLst>
                <a:latin typeface="Times New Roman" panose="02020603050405020304" pitchFamily="18" charset="0"/>
                <a:ea typeface="华文中宋" panose="02010600040101010101" pitchFamily="2" charset="-122"/>
              </a:rPr>
              <a:t>A</a:t>
            </a:r>
            <a:r>
              <a:rPr lang="en-US" altLang="zh-CN" sz="3200" b="1" err="1">
                <a:effectLst>
                  <a:outerShdw blurRad="38100" dist="38100" dir="2700000">
                    <a:srgbClr val="C0C0C0"/>
                  </a:outerShdw>
                </a:effectLst>
                <a:latin typeface="Times New Roman" panose="02020603050405020304" pitchFamily="18" charset="0"/>
                <a:ea typeface="华文中宋" panose="02010600040101010101" pitchFamily="2" charset="-122"/>
              </a:rPr>
              <a:t>-</a:t>
            </a:r>
            <a:r>
              <a:rPr lang="en-US" altLang="zh-CN" sz="3200" b="1" i="1" err="1">
                <a:effectLst>
                  <a:outerShdw blurRad="38100" dist="38100" dir="2700000">
                    <a:srgbClr val="C0C0C0"/>
                  </a:outerShdw>
                </a:effectLst>
                <a:latin typeface="Times New Roman" panose="02020603050405020304" pitchFamily="18" charset="0"/>
                <a:ea typeface="华文中宋" panose="02010600040101010101" pitchFamily="2" charset="-122"/>
              </a:rPr>
              <a:t>t</a:t>
            </a:r>
            <a:r>
              <a:rPr lang="en-US" altLang="zh-CN" sz="3200" b="1" i="1" baseline="-25000" err="1">
                <a:effectLst>
                  <a:outerShdw blurRad="38100" dist="38100" dir="2700000">
                    <a:srgbClr val="C0C0C0"/>
                  </a:outerShdw>
                </a:effectLst>
                <a:latin typeface="Times New Roman" panose="02020603050405020304" pitchFamily="18" charset="0"/>
                <a:ea typeface="华文中宋" panose="02010600040101010101" pitchFamily="2" charset="-122"/>
              </a:rPr>
              <a:t>B</a:t>
            </a:r>
            <a:r>
              <a:rPr lang="en-US" altLang="zh-CN" sz="3200" b="1">
                <a:effectLst>
                  <a:outerShdw blurRad="38100" dist="38100" dir="2700000">
                    <a:srgbClr val="C0C0C0"/>
                  </a:outerShdw>
                </a:effectLst>
                <a:latin typeface="Times New Roman" panose="02020603050405020304" pitchFamily="18" charset="0"/>
                <a:ea typeface="华文中宋" panose="02010600040101010101" pitchFamily="2" charset="-122"/>
              </a:rPr>
              <a:t>=</a:t>
            </a:r>
            <a:r>
              <a:rPr lang="zh-CN" altLang="en-US" sz="3200" b="1" dirty="0">
                <a:effectLst>
                  <a:outerShdw blurRad="38100" dist="38100" dir="2700000">
                    <a:srgbClr val="C0C0C0"/>
                  </a:outerShdw>
                </a:effectLst>
                <a:latin typeface="Times New Roman" panose="02020603050405020304" pitchFamily="18" charset="0"/>
                <a:ea typeface="华文中宋" panose="02010600040101010101" pitchFamily="2" charset="-122"/>
              </a:rPr>
              <a:t>（</a:t>
            </a:r>
            <a:r>
              <a:rPr lang="en-US" altLang="zh-CN" sz="3200" b="1" i="1">
                <a:effectLst>
                  <a:outerShdw blurRad="38100" dist="38100" dir="2700000">
                    <a:srgbClr val="C0C0C0"/>
                  </a:outerShdw>
                </a:effectLst>
                <a:latin typeface="Times New Roman" panose="02020603050405020304" pitchFamily="18" charset="0"/>
                <a:ea typeface="华文中宋" panose="02010600040101010101" pitchFamily="2" charset="-122"/>
              </a:rPr>
              <a:t>L</a:t>
            </a:r>
            <a:r>
              <a:rPr lang="en-US" altLang="zh-CN" sz="3200" b="1" i="1" baseline="-25000">
                <a:effectLst>
                  <a:outerShdw blurRad="38100" dist="38100" dir="2700000">
                    <a:srgbClr val="C0C0C0"/>
                  </a:outerShdw>
                </a:effectLst>
                <a:latin typeface="Times New Roman" panose="02020603050405020304" pitchFamily="18" charset="0"/>
                <a:ea typeface="华文中宋" panose="02010600040101010101" pitchFamily="2" charset="-122"/>
              </a:rPr>
              <a:t>A</a:t>
            </a:r>
            <a:r>
              <a:rPr lang="en-US" altLang="zh-CN" sz="3200" b="1">
                <a:effectLst>
                  <a:outerShdw blurRad="38100" dist="38100" dir="2700000">
                    <a:srgbClr val="C0C0C0"/>
                  </a:outerShdw>
                </a:effectLst>
                <a:latin typeface="Times New Roman" panose="02020603050405020304" pitchFamily="18" charset="0"/>
                <a:ea typeface="华文中宋" panose="02010600040101010101" pitchFamily="2" charset="-122"/>
              </a:rPr>
              <a:t> - </a:t>
            </a:r>
            <a:r>
              <a:rPr lang="en-US" altLang="zh-CN" sz="3200" b="1" i="1">
                <a:effectLst>
                  <a:outerShdw blurRad="38100" dist="38100" dir="2700000">
                    <a:srgbClr val="C0C0C0"/>
                  </a:outerShdw>
                </a:effectLst>
                <a:latin typeface="Times New Roman" panose="02020603050405020304" pitchFamily="18" charset="0"/>
                <a:ea typeface="华文中宋" panose="02010600040101010101" pitchFamily="2" charset="-122"/>
              </a:rPr>
              <a:t>L</a:t>
            </a:r>
            <a:r>
              <a:rPr lang="en-US" altLang="zh-CN" sz="3200" b="1" i="1" baseline="-25000">
                <a:effectLst>
                  <a:outerShdw blurRad="38100" dist="38100" dir="2700000">
                    <a:srgbClr val="C0C0C0"/>
                  </a:outerShdw>
                </a:effectLst>
                <a:latin typeface="Times New Roman" panose="02020603050405020304" pitchFamily="18" charset="0"/>
                <a:ea typeface="华文中宋" panose="02010600040101010101" pitchFamily="2" charset="-122"/>
              </a:rPr>
              <a:t>B</a:t>
            </a:r>
            <a:r>
              <a:rPr lang="en-US" altLang="zh-CN" sz="3200" b="1">
                <a:effectLst>
                  <a:outerShdw blurRad="38100" dist="38100" dir="2700000">
                    <a:srgbClr val="C0C0C0"/>
                  </a:outerShdw>
                </a:effectLst>
                <a:latin typeface="Times New Roman" panose="02020603050405020304" pitchFamily="18" charset="0"/>
                <a:ea typeface="华文中宋" panose="02010600040101010101" pitchFamily="2" charset="-122"/>
              </a:rPr>
              <a:t> </a:t>
            </a:r>
            <a:r>
              <a:rPr lang="zh-CN" altLang="en-US" sz="3200" b="1" dirty="0">
                <a:effectLst>
                  <a:outerShdw blurRad="38100" dist="38100" dir="2700000">
                    <a:srgbClr val="C0C0C0"/>
                  </a:outerShdw>
                </a:effectLst>
                <a:latin typeface="Times New Roman" panose="02020603050405020304" pitchFamily="18" charset="0"/>
                <a:ea typeface="华文中宋" panose="02010600040101010101" pitchFamily="2" charset="-122"/>
              </a:rPr>
              <a:t>）</a:t>
            </a:r>
            <a:r>
              <a:rPr lang="en-US" altLang="zh-CN" sz="3200" b="1">
                <a:effectLst>
                  <a:outerShdw blurRad="38100" dist="38100" dir="2700000">
                    <a:srgbClr val="C0C0C0"/>
                  </a:outerShdw>
                </a:effectLst>
                <a:latin typeface="Times New Roman" panose="02020603050405020304" pitchFamily="18" charset="0"/>
                <a:ea typeface="华文中宋" panose="02010600040101010101" pitchFamily="2" charset="-122"/>
              </a:rPr>
              <a:t>/</a:t>
            </a:r>
            <a:r>
              <a:rPr lang="en-US" altLang="zh-CN" sz="3200" b="1" i="1">
                <a:effectLst>
                  <a:outerShdw blurRad="38100" dist="38100" dir="2700000">
                    <a:srgbClr val="C0C0C0"/>
                  </a:outerShdw>
                </a:effectLst>
                <a:latin typeface="Times New Roman" panose="02020603050405020304" pitchFamily="18" charset="0"/>
                <a:ea typeface="华文中宋" panose="02010600040101010101" pitchFamily="2" charset="-122"/>
              </a:rPr>
              <a:t>v</a:t>
            </a:r>
            <a:endParaRPr lang="en-US" altLang="zh-CN" sz="3200" b="1" i="1">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205849" name="文本框 205848"/>
          <p:cNvSpPr txBox="1"/>
          <p:nvPr/>
        </p:nvSpPr>
        <p:spPr>
          <a:xfrm>
            <a:off x="207963" y="5516563"/>
            <a:ext cx="4435475" cy="457200"/>
          </a:xfrm>
          <a:prstGeom prst="rect">
            <a:avLst/>
          </a:prstGeom>
          <a:noFill/>
          <a:ln w="9525">
            <a:noFill/>
          </a:ln>
        </p:spPr>
        <p:txBody>
          <a:bodyPr>
            <a:spAutoFit/>
          </a:bodyPr>
          <a:p>
            <a:pPr lvl="0" algn="l" eaLnBrk="1" hangingPunct="1">
              <a:lnSpc>
                <a:spcPct val="100000"/>
              </a:lnSpc>
              <a:spcBef>
                <a:spcPct val="0"/>
              </a:spcBef>
              <a:buClrTx/>
            </a:pPr>
            <a:r>
              <a:rPr lang="zh-CN" altLang="en-US" sz="2400" b="1" dirty="0">
                <a:effectLst>
                  <a:outerShdw blurRad="38100" dist="38100" dir="2700000">
                    <a:srgbClr val="C0C0C0"/>
                  </a:outerShdw>
                </a:effectLst>
                <a:latin typeface="Times New Roman" panose="02020603050405020304" pitchFamily="18" charset="0"/>
                <a:ea typeface="华文中宋" panose="02010600040101010101" pitchFamily="2" charset="-122"/>
              </a:rPr>
              <a:t>又</a:t>
            </a:r>
            <a:r>
              <a:rPr lang="en-US" altLang="zh-CN" sz="2400" b="1" i="1">
                <a:effectLst>
                  <a:outerShdw blurRad="38100" dist="38100" dir="2700000">
                    <a:srgbClr val="C0C0C0"/>
                  </a:outerShdw>
                </a:effectLst>
                <a:latin typeface="Times New Roman" panose="02020603050405020304" pitchFamily="18" charset="0"/>
                <a:ea typeface="华文中宋" panose="02010600040101010101" pitchFamily="2" charset="-122"/>
              </a:rPr>
              <a:t>L</a:t>
            </a:r>
            <a:r>
              <a:rPr lang="en-US" altLang="zh-CN" sz="2400" b="1">
                <a:effectLst>
                  <a:outerShdw blurRad="38100" dist="38100" dir="2700000">
                    <a:srgbClr val="C0C0C0"/>
                  </a:outerShdw>
                </a:effectLst>
                <a:latin typeface="Times New Roman" panose="02020603050405020304" pitchFamily="18" charset="0"/>
                <a:ea typeface="华文中宋" panose="02010600040101010101" pitchFamily="2" charset="-122"/>
              </a:rPr>
              <a:t>=</a:t>
            </a:r>
            <a:r>
              <a:rPr lang="en-US" altLang="zh-CN" sz="2400" b="1" i="1">
                <a:effectLst>
                  <a:outerShdw blurRad="38100" dist="38100" dir="2700000">
                    <a:srgbClr val="C0C0C0"/>
                  </a:outerShdw>
                </a:effectLst>
                <a:latin typeface="Times New Roman" panose="02020603050405020304" pitchFamily="18" charset="0"/>
                <a:ea typeface="华文中宋" panose="02010600040101010101" pitchFamily="2" charset="-122"/>
              </a:rPr>
              <a:t>L</a:t>
            </a:r>
            <a:r>
              <a:rPr lang="en-US" altLang="zh-CN" sz="2400" b="1" i="1" baseline="-25000">
                <a:effectLst>
                  <a:outerShdw blurRad="38100" dist="38100" dir="2700000">
                    <a:srgbClr val="C0C0C0"/>
                  </a:outerShdw>
                </a:effectLst>
                <a:latin typeface="Times New Roman" panose="02020603050405020304" pitchFamily="18" charset="0"/>
                <a:ea typeface="华文中宋" panose="02010600040101010101" pitchFamily="2" charset="-122"/>
              </a:rPr>
              <a:t>A</a:t>
            </a:r>
            <a:r>
              <a:rPr lang="en-US" altLang="zh-CN" sz="2400" b="1">
                <a:effectLst>
                  <a:outerShdw blurRad="38100" dist="38100" dir="2700000">
                    <a:srgbClr val="C0C0C0"/>
                  </a:outerShdw>
                </a:effectLst>
                <a:latin typeface="Times New Roman" panose="02020603050405020304" pitchFamily="18" charset="0"/>
                <a:ea typeface="华文中宋" panose="02010600040101010101" pitchFamily="2" charset="-122"/>
              </a:rPr>
              <a:t> +</a:t>
            </a:r>
            <a:r>
              <a:rPr lang="en-US" altLang="zh-CN" sz="2400" b="1" i="1">
                <a:effectLst>
                  <a:outerShdw blurRad="38100" dist="38100" dir="2700000">
                    <a:srgbClr val="C0C0C0"/>
                  </a:outerShdw>
                </a:effectLst>
                <a:latin typeface="Times New Roman" panose="02020603050405020304" pitchFamily="18" charset="0"/>
                <a:ea typeface="华文中宋" panose="02010600040101010101" pitchFamily="2" charset="-122"/>
              </a:rPr>
              <a:t>L</a:t>
            </a:r>
            <a:r>
              <a:rPr lang="en-US" altLang="zh-CN" sz="2400" b="1" i="1" baseline="-25000">
                <a:effectLst>
                  <a:outerShdw blurRad="38100" dist="38100" dir="2700000">
                    <a:srgbClr val="C0C0C0"/>
                  </a:outerShdw>
                </a:effectLst>
                <a:latin typeface="Times New Roman" panose="02020603050405020304" pitchFamily="18" charset="0"/>
                <a:ea typeface="华文中宋" panose="02010600040101010101" pitchFamily="2" charset="-122"/>
              </a:rPr>
              <a:t>B </a:t>
            </a:r>
            <a:r>
              <a:rPr lang="zh-CN" altLang="en-US" sz="2400" b="1" dirty="0">
                <a:effectLst>
                  <a:outerShdw blurRad="38100" dist="38100" dir="2700000">
                    <a:srgbClr val="C0C0C0"/>
                  </a:outerShdw>
                </a:effectLst>
                <a:latin typeface="Times New Roman" panose="02020603050405020304" pitchFamily="18" charset="0"/>
                <a:ea typeface="华文中宋" panose="02010600040101010101" pitchFamily="2" charset="-122"/>
              </a:rPr>
              <a:t>，所以 </a:t>
            </a:r>
            <a:endParaRPr lang="zh-CN" altLang="en-US" sz="2400" b="1" dirty="0">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graphicFrame>
        <p:nvGraphicFramePr>
          <p:cNvPr id="205850" name="内容占位符 205849"/>
          <p:cNvGraphicFramePr>
            <a:graphicFrameLocks noGrp="1"/>
          </p:cNvGraphicFramePr>
          <p:nvPr>
            <p:ph/>
          </p:nvPr>
        </p:nvGraphicFramePr>
        <p:xfrm>
          <a:off x="3276600" y="5589588"/>
          <a:ext cx="4464050" cy="798512"/>
        </p:xfrm>
        <a:graphic>
          <a:graphicData uri="http://schemas.openxmlformats.org/presentationml/2006/ole">
            <mc:AlternateContent xmlns:mc="http://schemas.openxmlformats.org/markup-compatibility/2006">
              <mc:Choice xmlns:v="urn:schemas-microsoft-com:vml" Requires="v">
                <p:oleObj spid="_x0000_s3123" name="" r:id="rId1" imgW="2195830" imgH="393700" progId="Equation.DSMT4">
                  <p:embed/>
                </p:oleObj>
              </mc:Choice>
              <mc:Fallback>
                <p:oleObj name="" r:id="rId1" imgW="2195830" imgH="393700" progId="Equation.DSMT4">
                  <p:embed/>
                  <p:pic>
                    <p:nvPicPr>
                      <p:cNvPr id="0" name="图片 3122"/>
                      <p:cNvPicPr/>
                      <p:nvPr/>
                    </p:nvPicPr>
                    <p:blipFill>
                      <a:blip r:embed="rId2"/>
                      <a:stretch>
                        <a:fillRect/>
                      </a:stretch>
                    </p:blipFill>
                    <p:spPr>
                      <a:xfrm>
                        <a:off x="3276600" y="5589588"/>
                        <a:ext cx="4464050" cy="798512"/>
                      </a:xfrm>
                      <a:prstGeom prst="rect">
                        <a:avLst/>
                      </a:prstGeom>
                      <a:noFill/>
                      <a:ln w="38100">
                        <a:noFill/>
                        <a:miter/>
                      </a:ln>
                    </p:spPr>
                  </p:pic>
                </p:oleObj>
              </mc:Fallback>
            </mc:AlternateContent>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323850" y="333375"/>
            <a:ext cx="8496300" cy="1143000"/>
          </a:xfrm>
        </p:spPr>
        <p:txBody>
          <a:bodyPr vert="horz" wrap="square" lIns="91440" tIns="45720" rIns="91440" bIns="45720" numCol="1" anchor="ctr" anchorCtr="0" compatLnSpc="1"/>
          <a:p>
            <a:pPr lvl="0" eaLnBrk="1" hangingPunct="1">
              <a:spcBef>
                <a:spcPts val="12000"/>
              </a:spcBef>
            </a:pPr>
            <a:r>
              <a:rPr lang="zh-CN" altLang="en-US" sz="4800" b="1" dirty="0">
                <a:solidFill>
                  <a:srgbClr val="FF3399"/>
                </a:solidFill>
                <a:effectLst>
                  <a:outerShdw blurRad="38100" dist="38100" dir="2700000">
                    <a:srgbClr val="C0C0C0"/>
                  </a:outerShdw>
                </a:effectLst>
                <a:latin typeface="楷体" panose="02010609060101010101" pitchFamily="49" charset="-122"/>
                <a:ea typeface="楷体" panose="02010609060101010101" pitchFamily="49" charset="-122"/>
              </a:rPr>
              <a:t>第</a:t>
            </a:r>
            <a:r>
              <a:rPr lang="en-US" altLang="zh-CN" sz="4800" b="1">
                <a:solidFill>
                  <a:srgbClr val="FF3399"/>
                </a:solidFill>
                <a:effectLst>
                  <a:outerShdw blurRad="38100" dist="38100" dir="2700000">
                    <a:srgbClr val="C0C0C0"/>
                  </a:outerShdw>
                </a:effectLst>
                <a:latin typeface="楷体" panose="02010609060101010101" pitchFamily="49" charset="-122"/>
                <a:ea typeface="楷体" panose="02010609060101010101" pitchFamily="49" charset="-122"/>
              </a:rPr>
              <a:t>5</a:t>
            </a:r>
            <a:r>
              <a:rPr lang="zh-CN" altLang="en-US" sz="4800" b="1" dirty="0">
                <a:solidFill>
                  <a:srgbClr val="FF3399"/>
                </a:solidFill>
                <a:effectLst>
                  <a:outerShdw blurRad="38100" dist="38100" dir="2700000">
                    <a:srgbClr val="C0C0C0"/>
                  </a:outerShdw>
                </a:effectLst>
                <a:latin typeface="楷体" panose="02010609060101010101" pitchFamily="49" charset="-122"/>
                <a:ea typeface="楷体" panose="02010609060101010101" pitchFamily="49" charset="-122"/>
              </a:rPr>
              <a:t>章  </a:t>
            </a:r>
            <a:r>
              <a:rPr lang="zh-CN" altLang="en-US" sz="4800" b="1" dirty="0">
                <a:solidFill>
                  <a:srgbClr val="0000CC"/>
                </a:solidFill>
                <a:effectLst>
                  <a:outerShdw blurRad="38100" dist="38100" dir="2700000">
                    <a:srgbClr val="C0C0C0"/>
                  </a:outerShdw>
                </a:effectLst>
                <a:latin typeface="楷体" panose="02010609060101010101" pitchFamily="49" charset="-122"/>
                <a:ea typeface="楷体" panose="02010609060101010101" pitchFamily="49" charset="-122"/>
              </a:rPr>
              <a:t>压电式传感器</a:t>
            </a:r>
            <a:endParaRPr lang="zh-CN" altLang="en-US" sz="4800" b="1" dirty="0">
              <a:solidFill>
                <a:srgbClr val="0000CC"/>
              </a:solidFill>
              <a:effectLst>
                <a:outerShdw blurRad="38100" dist="38100" dir="2700000">
                  <a:srgbClr val="C0C0C0"/>
                </a:outerShdw>
              </a:effectLst>
              <a:latin typeface="楷体" panose="02010609060101010101" pitchFamily="49" charset="-122"/>
              <a:ea typeface="楷体" panose="02010609060101010101" pitchFamily="49" charset="-122"/>
            </a:endParaRPr>
          </a:p>
        </p:txBody>
      </p:sp>
      <p:sp>
        <p:nvSpPr>
          <p:cNvPr id="120835" name="矩形 120834"/>
          <p:cNvSpPr/>
          <p:nvPr/>
        </p:nvSpPr>
        <p:spPr>
          <a:xfrm>
            <a:off x="1042988" y="1844675"/>
            <a:ext cx="6842125" cy="3870325"/>
          </a:xfrm>
          <a:prstGeom prst="rect">
            <a:avLst/>
          </a:prstGeom>
          <a:noFill/>
          <a:ln w="9525">
            <a:noFill/>
          </a:ln>
        </p:spPr>
        <p:txBody>
          <a:bodyPr>
            <a:spAutoFit/>
          </a:bodyPr>
          <a:p>
            <a:pPr lvl="0" algn="l" eaLnBrk="1" hangingPunct="1">
              <a:lnSpc>
                <a:spcPct val="130000"/>
              </a:lnSpc>
              <a:spcBef>
                <a:spcPct val="0"/>
              </a:spcBef>
            </a:pPr>
            <a:r>
              <a:rPr lang="en-US" altLang="zh-CN" sz="4000" b="1">
                <a:effectLst>
                  <a:outerShdw blurRad="38100" dist="38100" dir="2700000">
                    <a:srgbClr val="C0C0C0"/>
                  </a:outerShdw>
                </a:effectLst>
                <a:latin typeface="Arial" panose="020B0604020202020204" pitchFamily="34" charset="0"/>
                <a:ea typeface="宋体" panose="02010600030101010101" pitchFamily="2" charset="-122"/>
              </a:rPr>
              <a:t>5.1    </a:t>
            </a:r>
            <a:r>
              <a:rPr lang="zh-CN" altLang="en-US" sz="4000" b="1" dirty="0">
                <a:effectLst>
                  <a:outerShdw blurRad="38100" dist="38100" dir="2700000">
                    <a:srgbClr val="C0C0C0"/>
                  </a:outerShdw>
                </a:effectLst>
                <a:latin typeface="Arial" panose="020B0604020202020204" pitchFamily="34" charset="0"/>
                <a:ea typeface="宋体" panose="02010600030101010101" pitchFamily="2" charset="-122"/>
                <a:hlinkClick r:id="rId1" action="ppaction://hlinksldjump"/>
              </a:rPr>
              <a:t>压电效应</a:t>
            </a:r>
            <a:endParaRPr lang="zh-CN" altLang="en-US" sz="4000" b="1" dirty="0">
              <a:effectLst>
                <a:outerShdw blurRad="38100" dist="38100" dir="2700000">
                  <a:srgbClr val="C0C0C0"/>
                </a:outerShdw>
              </a:effectLst>
              <a:latin typeface="Arial" panose="020B0604020202020204" pitchFamily="34" charset="0"/>
              <a:ea typeface="宋体" panose="02010600030101010101" pitchFamily="2" charset="-122"/>
              <a:hlinkClick r:id="rId1" action="ppaction://hlinksldjump"/>
            </a:endParaRPr>
          </a:p>
          <a:p>
            <a:pPr lvl="0" algn="l" eaLnBrk="1" hangingPunct="1">
              <a:lnSpc>
                <a:spcPct val="130000"/>
              </a:lnSpc>
              <a:spcBef>
                <a:spcPct val="0"/>
              </a:spcBef>
            </a:pPr>
            <a:r>
              <a:rPr lang="en-US" altLang="zh-CN" sz="4000" b="1">
                <a:effectLst>
                  <a:outerShdw blurRad="38100" dist="38100" dir="2700000">
                    <a:srgbClr val="C0C0C0"/>
                  </a:outerShdw>
                </a:effectLst>
                <a:latin typeface="Arial" panose="020B0604020202020204" pitchFamily="34" charset="0"/>
                <a:ea typeface="宋体" panose="02010600030101010101" pitchFamily="2" charset="-122"/>
              </a:rPr>
              <a:t>5.2    </a:t>
            </a:r>
            <a:r>
              <a:rPr lang="zh-CN" altLang="en-US" sz="4000" b="1" dirty="0">
                <a:effectLst>
                  <a:outerShdw blurRad="38100" dist="38100" dir="2700000">
                    <a:srgbClr val="C0C0C0"/>
                  </a:outerShdw>
                </a:effectLst>
                <a:latin typeface="Arial" panose="020B0604020202020204" pitchFamily="34" charset="0"/>
                <a:ea typeface="宋体" panose="02010600030101010101" pitchFamily="2" charset="-122"/>
                <a:hlinkClick r:id="rId2" action="ppaction://hlinksldjump"/>
              </a:rPr>
              <a:t>压电材料</a:t>
            </a:r>
            <a:endParaRPr lang="zh-CN" altLang="en-US" sz="4000" b="1" dirty="0">
              <a:effectLst>
                <a:outerShdw blurRad="38100" dist="38100" dir="2700000">
                  <a:srgbClr val="C0C0C0"/>
                </a:outerShdw>
              </a:effectLst>
              <a:latin typeface="Arial" panose="020B0604020202020204" pitchFamily="34" charset="0"/>
              <a:ea typeface="宋体" panose="02010600030101010101" pitchFamily="2" charset="-122"/>
              <a:hlinkClick r:id="rId2" action="ppaction://hlinksldjump"/>
            </a:endParaRPr>
          </a:p>
          <a:p>
            <a:pPr lvl="0" algn="l" eaLnBrk="1" hangingPunct="1">
              <a:lnSpc>
                <a:spcPct val="130000"/>
              </a:lnSpc>
              <a:spcBef>
                <a:spcPct val="0"/>
              </a:spcBef>
            </a:pPr>
            <a:r>
              <a:rPr lang="en-US" altLang="zh-CN" sz="4000" b="1">
                <a:effectLst>
                  <a:outerShdw blurRad="38100" dist="38100" dir="2700000">
                    <a:srgbClr val="C0C0C0"/>
                  </a:outerShdw>
                </a:effectLst>
                <a:latin typeface="Arial" panose="020B0604020202020204" pitchFamily="34" charset="0"/>
                <a:ea typeface="宋体" panose="02010600030101010101" pitchFamily="2" charset="-122"/>
              </a:rPr>
              <a:t>5.3    </a:t>
            </a:r>
            <a:r>
              <a:rPr lang="zh-CN" altLang="en-US" sz="4000" b="1" dirty="0">
                <a:effectLst>
                  <a:outerShdw blurRad="38100" dist="38100" dir="2700000">
                    <a:srgbClr val="C0C0C0"/>
                  </a:outerShdw>
                </a:effectLst>
                <a:latin typeface="Arial" panose="020B0604020202020204" pitchFamily="34" charset="0"/>
                <a:ea typeface="宋体" panose="02010600030101010101" pitchFamily="2" charset="-122"/>
                <a:hlinkClick r:id="rId3" action="ppaction://hlinksldjump"/>
              </a:rPr>
              <a:t>测量电路</a:t>
            </a:r>
            <a:endParaRPr lang="zh-CN" altLang="en-US" sz="4000" b="1" dirty="0">
              <a:effectLst>
                <a:outerShdw blurRad="38100" dist="38100" dir="2700000">
                  <a:srgbClr val="C0C0C0"/>
                </a:outerShdw>
              </a:effectLst>
              <a:latin typeface="Arial" panose="020B0604020202020204" pitchFamily="34" charset="0"/>
              <a:ea typeface="宋体" panose="02010600030101010101" pitchFamily="2" charset="-122"/>
              <a:hlinkClick r:id="rId3" action="ppaction://hlinksldjump"/>
            </a:endParaRPr>
          </a:p>
          <a:p>
            <a:pPr lvl="0" algn="l" eaLnBrk="1" hangingPunct="1">
              <a:lnSpc>
                <a:spcPct val="130000"/>
              </a:lnSpc>
              <a:spcBef>
                <a:spcPct val="0"/>
              </a:spcBef>
            </a:pPr>
            <a:r>
              <a:rPr lang="en-US" altLang="zh-CN" sz="4000" b="1">
                <a:effectLst>
                  <a:outerShdw blurRad="38100" dist="38100" dir="2700000">
                    <a:srgbClr val="C0C0C0"/>
                  </a:outerShdw>
                </a:effectLst>
                <a:latin typeface="Arial" panose="020B0604020202020204" pitchFamily="34" charset="0"/>
                <a:ea typeface="宋体" panose="02010600030101010101" pitchFamily="2" charset="-122"/>
              </a:rPr>
              <a:t>5.4    </a:t>
            </a:r>
            <a:r>
              <a:rPr lang="zh-CN" altLang="en-US" sz="4000" b="1" dirty="0">
                <a:effectLst>
                  <a:outerShdw blurRad="38100" dist="38100" dir="2700000">
                    <a:srgbClr val="C0C0C0"/>
                  </a:outerShdw>
                </a:effectLst>
                <a:latin typeface="Arial" panose="020B0604020202020204" pitchFamily="34" charset="0"/>
                <a:ea typeface="宋体" panose="02010600030101010101" pitchFamily="2" charset="-122"/>
                <a:hlinkClick r:id="rId4" action="ppaction://hlinksldjump"/>
              </a:rPr>
              <a:t>应用</a:t>
            </a:r>
            <a:endParaRPr lang="zh-CN" altLang="en-US" sz="4000" b="1" dirty="0">
              <a:effectLst>
                <a:outerShdw blurRad="38100" dist="38100" dir="2700000">
                  <a:srgbClr val="C0C0C0"/>
                </a:outerShdw>
              </a:effectLst>
              <a:latin typeface="Arial" panose="020B0604020202020204" pitchFamily="34" charset="0"/>
              <a:ea typeface="宋体" panose="02010600030101010101" pitchFamily="2" charset="-122"/>
              <a:hlinkClick r:id="rId4" action="ppaction://hlinksldjump"/>
            </a:endParaRPr>
          </a:p>
          <a:p>
            <a:pPr lvl="0" algn="l" eaLnBrk="1" hangingPunct="1">
              <a:lnSpc>
                <a:spcPct val="100000"/>
              </a:lnSpc>
              <a:spcBef>
                <a:spcPct val="0"/>
              </a:spcBef>
            </a:pPr>
            <a:endParaRPr lang="zh-CN" altLang="en-US" sz="4000" b="1" dirty="0">
              <a:effectLst>
                <a:outerShdw blurRad="38100" dist="38100" dir="2700000">
                  <a:srgbClr val="C0C0C0"/>
                </a:outerShdw>
              </a:effectLst>
              <a:latin typeface="Arial" panose="020B0604020202020204" pitchFamily="34" charset="0"/>
              <a:ea typeface="宋体" panose="02010600030101010101" pitchFamily="2" charset="-122"/>
              <a:hlinkClick r:id="rId4" action="ppaction://hlinksldjump"/>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949" name="矩形 207948"/>
          <p:cNvSpPr/>
          <p:nvPr/>
        </p:nvSpPr>
        <p:spPr>
          <a:xfrm>
            <a:off x="179388" y="857250"/>
            <a:ext cx="8713787" cy="3240088"/>
          </a:xfrm>
          <a:prstGeom prst="rect">
            <a:avLst/>
          </a:prstGeom>
          <a:solidFill>
            <a:schemeClr val="tx1"/>
          </a:solidFill>
          <a:ln w="9525">
            <a:noFill/>
          </a:ln>
        </p:spPr>
        <p:txBody>
          <a:bodyPr/>
          <a:p>
            <a:endParaRPr lang="zh-CN" altLang="en-US"/>
          </a:p>
        </p:txBody>
      </p:sp>
      <p:sp>
        <p:nvSpPr>
          <p:cNvPr id="207874" name="文本框 207873"/>
          <p:cNvSpPr txBox="1"/>
          <p:nvPr/>
        </p:nvSpPr>
        <p:spPr>
          <a:xfrm>
            <a:off x="158750" y="134938"/>
            <a:ext cx="8985250" cy="774700"/>
          </a:xfrm>
          <a:prstGeom prst="rect">
            <a:avLst/>
          </a:prstGeom>
          <a:noFill/>
          <a:ln w="9525">
            <a:noFill/>
          </a:ln>
        </p:spPr>
        <p:txBody>
          <a:bodyPr>
            <a:spAutoFit/>
          </a:bodyPr>
          <a:p>
            <a:pPr lvl="0" algn="l" eaLnBrk="1" hangingPunct="1">
              <a:lnSpc>
                <a:spcPct val="140000"/>
              </a:lnSpc>
              <a:spcBef>
                <a:spcPct val="0"/>
              </a:spcBef>
              <a:buClrTx/>
            </a:pPr>
            <a:r>
              <a:rPr lang="en-US" altLang="zh-CN" sz="3200" b="1">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a:t>
            </a:r>
            <a:r>
              <a:rPr lang="zh-CN" altLang="en-US" sz="3200" b="1" dirty="0">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五</a:t>
            </a:r>
            <a:r>
              <a:rPr lang="en-US" altLang="zh-CN" sz="3200" b="1">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  </a:t>
            </a:r>
            <a:r>
              <a:rPr lang="zh-CN" altLang="en-US" sz="3200" b="1" dirty="0">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压电声传感器在超声速测量实验中的应用</a:t>
            </a:r>
            <a:endParaRPr lang="zh-CN" altLang="en-US" sz="3200" b="1" dirty="0">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207875" name="文本框 207874"/>
          <p:cNvSpPr txBox="1"/>
          <p:nvPr/>
        </p:nvSpPr>
        <p:spPr>
          <a:xfrm>
            <a:off x="539750" y="4076700"/>
            <a:ext cx="7854950" cy="504825"/>
          </a:xfrm>
          <a:prstGeom prst="rect">
            <a:avLst/>
          </a:prstGeom>
          <a:noFill/>
          <a:ln w="12700">
            <a:noFill/>
          </a:ln>
        </p:spPr>
        <p:txBody>
          <a:bodyPr/>
          <a:p>
            <a:pPr lvl="0" algn="ctr" eaLnBrk="1" hangingPunct="1">
              <a:lnSpc>
                <a:spcPct val="100000"/>
              </a:lnSpc>
              <a:spcBef>
                <a:spcPct val="0"/>
              </a:spcBef>
              <a:buClrTx/>
            </a:pPr>
            <a:r>
              <a:rPr lang="zh-CN" altLang="en-US" sz="2400" b="1" dirty="0">
                <a:solidFill>
                  <a:schemeClr val="tx2"/>
                </a:solidFill>
                <a:effectLst>
                  <a:outerShdw blurRad="38100" dist="38100" dir="2700000">
                    <a:srgbClr val="C0C0C0"/>
                  </a:outerShdw>
                </a:effectLst>
                <a:latin typeface="华文中宋" panose="02010600040101010101" pitchFamily="2" charset="-122"/>
                <a:ea typeface="华文中宋" panose="02010600040101010101" pitchFamily="2" charset="-122"/>
              </a:rPr>
              <a:t>图</a:t>
            </a:r>
            <a:r>
              <a:rPr lang="en-US" altLang="zh-CN" sz="2400" b="1">
                <a:solidFill>
                  <a:schemeClr val="tx2"/>
                </a:solidFill>
                <a:effectLst>
                  <a:outerShdw blurRad="38100" dist="38100" dir="2700000">
                    <a:srgbClr val="C0C0C0"/>
                  </a:outerShdw>
                </a:effectLst>
                <a:latin typeface="华文中宋" panose="02010600040101010101" pitchFamily="2" charset="-122"/>
                <a:ea typeface="华文中宋" panose="02010600040101010101" pitchFamily="2" charset="-122"/>
              </a:rPr>
              <a:t> </a:t>
            </a:r>
            <a:r>
              <a:rPr lang="zh-CN" altLang="en-US" sz="2400" b="1" dirty="0">
                <a:solidFill>
                  <a:schemeClr val="tx2"/>
                </a:solidFill>
                <a:effectLst>
                  <a:outerShdw blurRad="38100" dist="38100" dir="2700000">
                    <a:srgbClr val="C0C0C0"/>
                  </a:outerShdw>
                </a:effectLst>
                <a:latin typeface="华文中宋" panose="02010600040101010101" pitchFamily="2" charset="-122"/>
                <a:ea typeface="华文中宋" panose="02010600040101010101" pitchFamily="2" charset="-122"/>
              </a:rPr>
              <a:t>超声速测量实验装置</a:t>
            </a:r>
            <a:endParaRPr lang="zh-CN" altLang="en-US" sz="2400" b="1" dirty="0">
              <a:solidFill>
                <a:schemeClr val="tx2"/>
              </a:solidFill>
              <a:effectLst>
                <a:outerShdw blurRad="38100" dist="38100" dir="2700000">
                  <a:srgbClr val="C0C0C0"/>
                </a:outerShdw>
              </a:effectLst>
              <a:latin typeface="华文中宋" panose="02010600040101010101" pitchFamily="2" charset="-122"/>
              <a:ea typeface="华文中宋" panose="02010600040101010101" pitchFamily="2" charset="-122"/>
            </a:endParaRPr>
          </a:p>
        </p:txBody>
      </p:sp>
      <p:grpSp>
        <p:nvGrpSpPr>
          <p:cNvPr id="207876" name="组合 207875"/>
          <p:cNvGrpSpPr/>
          <p:nvPr/>
        </p:nvGrpSpPr>
        <p:grpSpPr>
          <a:xfrm>
            <a:off x="444500" y="765175"/>
            <a:ext cx="8664575" cy="3403600"/>
            <a:chOff x="230" y="981"/>
            <a:chExt cx="5458" cy="2144"/>
          </a:xfrm>
        </p:grpSpPr>
        <p:sp>
          <p:nvSpPr>
            <p:cNvPr id="207877" name="矩形 207876"/>
            <p:cNvSpPr/>
            <p:nvPr/>
          </p:nvSpPr>
          <p:spPr>
            <a:xfrm>
              <a:off x="3865" y="2448"/>
              <a:ext cx="1361" cy="487"/>
            </a:xfrm>
            <a:prstGeom prst="rect">
              <a:avLst/>
            </a:prstGeom>
            <a:solidFill>
              <a:schemeClr val="folHlink"/>
            </a:solidFill>
            <a:ln w="28575" cap="flat" cmpd="sng">
              <a:solidFill>
                <a:schemeClr val="bg1"/>
              </a:solidFill>
              <a:prstDash val="solid"/>
              <a:miter/>
              <a:headEnd type="none" w="med" len="med"/>
              <a:tailEnd type="none" w="med" len="med"/>
            </a:ln>
          </p:spPr>
          <p:txBody>
            <a:bodyPr/>
            <a:p>
              <a:pPr lvl="0" algn="l" eaLnBrk="1" hangingPunct="1">
                <a:lnSpc>
                  <a:spcPct val="100000"/>
                </a:lnSpc>
                <a:spcBef>
                  <a:spcPct val="0"/>
                </a:spcBef>
                <a:buClrTx/>
              </a:pPr>
              <a:endParaRPr lang="zh-CN" altLang="en-US" sz="3600" b="1" dirty="0">
                <a:solidFill>
                  <a:schemeClr val="bg1"/>
                </a:solidFill>
                <a:effectLst>
                  <a:outerShdw blurRad="38100" dist="38100" dir="2700000">
                    <a:srgbClr val="000000"/>
                  </a:outerShdw>
                </a:effectLst>
                <a:latin typeface="Times New Roman" panose="02020603050405020304" pitchFamily="18" charset="0"/>
                <a:ea typeface="华文中宋" panose="02010600040101010101" pitchFamily="2" charset="-122"/>
              </a:endParaRPr>
            </a:p>
          </p:txBody>
        </p:sp>
        <p:sp>
          <p:nvSpPr>
            <p:cNvPr id="207878" name="文本框 207877"/>
            <p:cNvSpPr txBox="1"/>
            <p:nvPr/>
          </p:nvSpPr>
          <p:spPr>
            <a:xfrm>
              <a:off x="3905" y="2590"/>
              <a:ext cx="1315" cy="272"/>
            </a:xfrm>
            <a:prstGeom prst="rect">
              <a:avLst/>
            </a:prstGeom>
            <a:noFill/>
            <a:ln w="12700">
              <a:noFill/>
            </a:ln>
          </p:spPr>
          <p:txBody>
            <a:bodyPr/>
            <a:p>
              <a:pPr lvl="0" algn="just" eaLnBrk="1" hangingPunct="1">
                <a:lnSpc>
                  <a:spcPct val="72000"/>
                </a:lnSpc>
                <a:spcBef>
                  <a:spcPct val="0"/>
                </a:spcBef>
                <a:buClrTx/>
              </a:pPr>
              <a:r>
                <a:rPr lang="zh-CN" altLang="en-US" sz="2400" b="1" dirty="0">
                  <a:solidFill>
                    <a:schemeClr val="accent1"/>
                  </a:solidFill>
                  <a:effectLst>
                    <a:outerShdw blurRad="38100" dist="38100" dir="2700000">
                      <a:srgbClr val="C0C0C0"/>
                    </a:outerShdw>
                  </a:effectLst>
                  <a:latin typeface="Times New Roman" panose="02020603050405020304" pitchFamily="18" charset="0"/>
                  <a:ea typeface="宋体" panose="02010600030101010101" pitchFamily="2" charset="-122"/>
                </a:rPr>
                <a:t>信号发生器</a:t>
              </a:r>
              <a:endParaRPr lang="zh-CN" altLang="en-US" sz="2400" b="1" dirty="0">
                <a:solidFill>
                  <a:schemeClr val="accent1"/>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07879" name="文本框 207878"/>
            <p:cNvSpPr txBox="1"/>
            <p:nvPr/>
          </p:nvSpPr>
          <p:spPr>
            <a:xfrm>
              <a:off x="3423" y="1281"/>
              <a:ext cx="675" cy="585"/>
            </a:xfrm>
            <a:prstGeom prst="rect">
              <a:avLst/>
            </a:prstGeom>
            <a:noFill/>
            <a:ln w="9525">
              <a:noFill/>
            </a:ln>
          </p:spPr>
          <p:txBody>
            <a:bodyPr/>
            <a:p>
              <a:pPr lvl="0" algn="just" eaLnBrk="1" hangingPunct="1">
                <a:lnSpc>
                  <a:spcPct val="100000"/>
                </a:lnSpc>
                <a:spcBef>
                  <a:spcPct val="0"/>
                </a:spcBef>
                <a:buClrTx/>
              </a:pPr>
              <a:r>
                <a:rPr lang="en-US" altLang="zh-CN" sz="2400" b="1" i="1">
                  <a:solidFill>
                    <a:srgbClr val="FFFF00"/>
                  </a:solidFill>
                  <a:effectLst>
                    <a:outerShdw blurRad="38100" dist="38100" dir="2700000">
                      <a:srgbClr val="C0C0C0"/>
                    </a:outerShdw>
                  </a:effectLst>
                  <a:latin typeface="Times New Roman" panose="02020603050405020304" pitchFamily="18" charset="0"/>
                  <a:ea typeface="宋体" panose="02010600030101010101" pitchFamily="2" charset="-122"/>
                </a:rPr>
                <a:t>S</a:t>
              </a:r>
              <a:r>
                <a:rPr lang="en-US" altLang="zh-CN" sz="2400" b="1" baseline="-25000">
                  <a:solidFill>
                    <a:srgbClr val="FFFF00"/>
                  </a:solidFill>
                  <a:effectLst>
                    <a:outerShdw blurRad="38100" dist="38100" dir="2700000">
                      <a:srgbClr val="C0C0C0"/>
                    </a:outerShdw>
                  </a:effectLst>
                  <a:latin typeface="Times New Roman" panose="02020603050405020304" pitchFamily="18" charset="0"/>
                  <a:ea typeface="宋体" panose="02010600030101010101" pitchFamily="2" charset="-122"/>
                </a:rPr>
                <a:t>1</a:t>
              </a:r>
              <a:endParaRPr lang="en-US" altLang="zh-CN" sz="2400" b="1" baseline="-25000">
                <a:solidFill>
                  <a:srgbClr val="FFFF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07880" name="任意多边形 207879"/>
            <p:cNvSpPr/>
            <p:nvPr/>
          </p:nvSpPr>
          <p:spPr>
            <a:xfrm>
              <a:off x="1900" y="1652"/>
              <a:ext cx="332" cy="304"/>
            </a:xfrm>
            <a:custGeom>
              <a:avLst/>
              <a:gdLst>
                <a:gd name="txL" fmla="*/ 0 w 19818"/>
                <a:gd name="txT" fmla="*/ 0 h 21600"/>
                <a:gd name="txR" fmla="*/ 19818 w 19818"/>
                <a:gd name="txB" fmla="*/ 21600 h 21600"/>
              </a:gdLst>
              <a:ahLst/>
              <a:cxnLst>
                <a:cxn ang="270">
                  <a:pos x="0" y="0"/>
                </a:cxn>
                <a:cxn ang="0">
                  <a:pos x="19818" y="13009"/>
                </a:cxn>
                <a:cxn ang="90">
                  <a:pos x="0" y="21600"/>
                </a:cxn>
              </a:cxnLst>
              <a:rect l="txL" t="txT" r="txR" b="txB"/>
              <a:pathLst>
                <a:path w="19818" h="21600" fill="none">
                  <a:moveTo>
                    <a:pt x="0" y="0"/>
                  </a:moveTo>
                  <a:arcTo wR="21600" hR="21600" stAng="-5400000" swAng="3993811"/>
                </a:path>
                <a:path w="19818" h="21600" stroke="0">
                  <a:moveTo>
                    <a:pt x="0" y="0"/>
                  </a:moveTo>
                  <a:arcTo wR="21600" hR="21600" stAng="-5400000" swAng="3993811"/>
                  <a:lnTo>
                    <a:pt x="0" y="21600"/>
                  </a:lnTo>
                  <a:close/>
                </a:path>
              </a:pathLst>
            </a:custGeom>
            <a:noFill/>
            <a:ln w="28575" cap="flat" cmpd="sng">
              <a:solidFill>
                <a:schemeClr val="accent1"/>
              </a:solidFill>
              <a:prstDash val="solid"/>
              <a:headEnd type="none" w="med" len="med"/>
              <a:tailEnd type="none" w="med" len="med"/>
            </a:ln>
          </p:spPr>
          <p:txBody>
            <a:bodyPr/>
            <a:p>
              <a:endParaRPr lang="zh-CN" altLang="en-US"/>
            </a:p>
          </p:txBody>
        </p:sp>
        <p:grpSp>
          <p:nvGrpSpPr>
            <p:cNvPr id="207881" name="组合 207880"/>
            <p:cNvGrpSpPr/>
            <p:nvPr/>
          </p:nvGrpSpPr>
          <p:grpSpPr>
            <a:xfrm>
              <a:off x="1451" y="1104"/>
              <a:ext cx="786" cy="736"/>
              <a:chOff x="6780" y="1296"/>
              <a:chExt cx="2089" cy="1958"/>
            </a:xfrm>
          </p:grpSpPr>
          <p:sp>
            <p:nvSpPr>
              <p:cNvPr id="207882" name="流程图: 手动操作 207881"/>
              <p:cNvSpPr/>
              <p:nvPr/>
            </p:nvSpPr>
            <p:spPr>
              <a:xfrm rot="5400000">
                <a:off x="6684" y="1884"/>
                <a:ext cx="943" cy="744"/>
              </a:xfrm>
              <a:prstGeom prst="flowChartManualOperation">
                <a:avLst/>
              </a:prstGeom>
              <a:solidFill>
                <a:srgbClr val="EA7500"/>
              </a:solidFill>
              <a:ln w="28575" cap="flat" cmpd="sng">
                <a:solidFill>
                  <a:schemeClr val="accent1"/>
                </a:solidFill>
                <a:prstDash val="solid"/>
                <a:miter/>
                <a:headEnd type="none" w="med" len="med"/>
                <a:tailEnd type="none" w="med" len="med"/>
              </a:ln>
            </p:spPr>
            <p:txBody>
              <a:bodyPr/>
              <a:p>
                <a:endParaRPr lang="zh-CN" altLang="en-US"/>
              </a:p>
            </p:txBody>
          </p:sp>
          <p:sp>
            <p:nvSpPr>
              <p:cNvPr id="207883" name="任意多边形 207882"/>
              <p:cNvSpPr/>
              <p:nvPr/>
            </p:nvSpPr>
            <p:spPr>
              <a:xfrm rot="-5400000">
                <a:off x="6759" y="2126"/>
                <a:ext cx="321" cy="279"/>
              </a:xfrm>
              <a:custGeom>
                <a:avLst/>
                <a:gdLst>
                  <a:gd name="txL" fmla="*/ 4500 w 21600"/>
                  <a:gd name="txT" fmla="*/ 4500 h 21600"/>
                  <a:gd name="txR" fmla="*/ 17100 w 21600"/>
                  <a:gd name="txB" fmla="*/ 17100 h 21600"/>
                </a:gdLst>
                <a:ahLst/>
                <a:cxnLst>
                  <a:cxn ang="0">
                    <a:pos x="18900" y="10800"/>
                  </a:cxn>
                  <a:cxn ang="90">
                    <a:pos x="10800" y="21600"/>
                  </a:cxn>
                  <a:cxn ang="180">
                    <a:pos x="2700" y="10800"/>
                  </a:cxn>
                  <a:cxn ang="270">
                    <a:pos x="10800" y="0"/>
                  </a:cxn>
                </a:cxnLst>
                <a:rect l="txL" t="txT" r="txR" b="txB"/>
                <a:pathLst>
                  <a:path w="21600" h="21600">
                    <a:moveTo>
                      <a:pt x="0" y="0"/>
                    </a:moveTo>
                    <a:lnTo>
                      <a:pt x="5400" y="21600"/>
                    </a:lnTo>
                    <a:lnTo>
                      <a:pt x="16200" y="21600"/>
                    </a:lnTo>
                    <a:lnTo>
                      <a:pt x="21600" y="0"/>
                    </a:lnTo>
                    <a:close/>
                  </a:path>
                </a:pathLst>
              </a:custGeom>
              <a:solidFill>
                <a:srgbClr val="EA7500"/>
              </a:solidFill>
              <a:ln w="28575" cap="flat" cmpd="sng">
                <a:solidFill>
                  <a:schemeClr val="accent1"/>
                </a:solidFill>
                <a:prstDash val="solid"/>
                <a:miter/>
                <a:headEnd type="none" w="med" len="med"/>
                <a:tailEnd type="none" w="med" len="med"/>
              </a:ln>
            </p:spPr>
            <p:txBody>
              <a:bodyPr/>
              <a:p>
                <a:endParaRPr lang="zh-CN" altLang="en-US"/>
              </a:p>
            </p:txBody>
          </p:sp>
          <p:sp>
            <p:nvSpPr>
              <p:cNvPr id="207884" name="直接连接符 207883"/>
              <p:cNvSpPr/>
              <p:nvPr/>
            </p:nvSpPr>
            <p:spPr>
              <a:xfrm>
                <a:off x="8869" y="1296"/>
                <a:ext cx="0" cy="1958"/>
              </a:xfrm>
              <a:prstGeom prst="line">
                <a:avLst/>
              </a:prstGeom>
              <a:ln w="28575" cap="flat" cmpd="sng">
                <a:solidFill>
                  <a:schemeClr val="accent1"/>
                </a:solidFill>
                <a:prstDash val="solid"/>
                <a:headEnd type="none" w="med" len="med"/>
                <a:tailEnd type="none" w="med" len="med"/>
              </a:ln>
            </p:spPr>
          </p:sp>
          <p:grpSp>
            <p:nvGrpSpPr>
              <p:cNvPr id="207885" name="组合 207884"/>
              <p:cNvGrpSpPr/>
              <p:nvPr/>
            </p:nvGrpSpPr>
            <p:grpSpPr>
              <a:xfrm>
                <a:off x="7811" y="1620"/>
                <a:ext cx="161" cy="165"/>
                <a:chOff x="5220" y="3000"/>
                <a:chExt cx="180" cy="185"/>
              </a:xfrm>
            </p:grpSpPr>
            <p:sp>
              <p:nvSpPr>
                <p:cNvPr id="207886" name="直接连接符 207885"/>
                <p:cNvSpPr/>
                <p:nvPr/>
              </p:nvSpPr>
              <p:spPr>
                <a:xfrm>
                  <a:off x="5220" y="3015"/>
                  <a:ext cx="0" cy="170"/>
                </a:xfrm>
                <a:prstGeom prst="line">
                  <a:avLst/>
                </a:prstGeom>
                <a:ln w="28575" cap="flat" cmpd="sng">
                  <a:solidFill>
                    <a:schemeClr val="accent1"/>
                  </a:solidFill>
                  <a:prstDash val="solid"/>
                  <a:headEnd type="none" w="med" len="med"/>
                  <a:tailEnd type="none" w="med" len="med"/>
                </a:ln>
              </p:spPr>
            </p:sp>
            <p:sp>
              <p:nvSpPr>
                <p:cNvPr id="207887" name="直接连接符 207886"/>
                <p:cNvSpPr/>
                <p:nvPr/>
              </p:nvSpPr>
              <p:spPr>
                <a:xfrm>
                  <a:off x="5400" y="3004"/>
                  <a:ext cx="0" cy="170"/>
                </a:xfrm>
                <a:prstGeom prst="line">
                  <a:avLst/>
                </a:prstGeom>
                <a:ln w="28575" cap="flat" cmpd="sng">
                  <a:solidFill>
                    <a:schemeClr val="accent1"/>
                  </a:solidFill>
                  <a:prstDash val="solid"/>
                  <a:headEnd type="none" w="med" len="med"/>
                  <a:tailEnd type="none" w="med" len="med"/>
                </a:ln>
              </p:spPr>
            </p:sp>
            <p:sp>
              <p:nvSpPr>
                <p:cNvPr id="207888" name="直接连接符 207887"/>
                <p:cNvSpPr/>
                <p:nvPr/>
              </p:nvSpPr>
              <p:spPr>
                <a:xfrm>
                  <a:off x="5220" y="3000"/>
                  <a:ext cx="180" cy="0"/>
                </a:xfrm>
                <a:prstGeom prst="line">
                  <a:avLst/>
                </a:prstGeom>
                <a:ln w="28575" cap="flat" cmpd="sng">
                  <a:solidFill>
                    <a:schemeClr val="accent1"/>
                  </a:solidFill>
                  <a:prstDash val="solid"/>
                  <a:headEnd type="none" w="med" len="med"/>
                  <a:tailEnd type="none" w="med" len="med"/>
                </a:ln>
              </p:spPr>
            </p:sp>
          </p:grpSp>
          <p:sp>
            <p:nvSpPr>
              <p:cNvPr id="207889" name="直接连接符 207888"/>
              <p:cNvSpPr/>
              <p:nvPr/>
            </p:nvSpPr>
            <p:spPr>
              <a:xfrm>
                <a:off x="7650" y="1794"/>
                <a:ext cx="161" cy="0"/>
              </a:xfrm>
              <a:prstGeom prst="line">
                <a:avLst/>
              </a:prstGeom>
              <a:ln w="28575" cap="flat" cmpd="sng">
                <a:solidFill>
                  <a:schemeClr val="accent1"/>
                </a:solidFill>
                <a:prstDash val="solid"/>
                <a:headEnd type="none" w="med" len="med"/>
                <a:tailEnd type="none" w="med" len="med"/>
              </a:ln>
            </p:spPr>
          </p:sp>
          <p:sp>
            <p:nvSpPr>
              <p:cNvPr id="207890" name="矩形 207889"/>
              <p:cNvSpPr/>
              <p:nvPr/>
            </p:nvSpPr>
            <p:spPr>
              <a:xfrm flipV="1">
                <a:off x="7519" y="1797"/>
                <a:ext cx="130" cy="924"/>
              </a:xfrm>
              <a:prstGeom prst="rect">
                <a:avLst/>
              </a:prstGeom>
              <a:solidFill>
                <a:srgbClr val="EA7500"/>
              </a:solidFill>
              <a:ln w="28575" cap="flat" cmpd="sng">
                <a:solidFill>
                  <a:schemeClr val="accent1"/>
                </a:solidFill>
                <a:prstDash val="solid"/>
                <a:miter/>
                <a:headEnd type="none" w="med" len="med"/>
                <a:tailEnd type="none" w="med" len="med"/>
              </a:ln>
            </p:spPr>
            <p:txBody>
              <a:bodyPr/>
              <a:p>
                <a:endParaRPr lang="zh-CN" altLang="en-US"/>
              </a:p>
            </p:txBody>
          </p:sp>
          <p:grpSp>
            <p:nvGrpSpPr>
              <p:cNvPr id="207891" name="组合 207890"/>
              <p:cNvGrpSpPr/>
              <p:nvPr/>
            </p:nvGrpSpPr>
            <p:grpSpPr>
              <a:xfrm flipV="1">
                <a:off x="7811" y="2740"/>
                <a:ext cx="161" cy="165"/>
                <a:chOff x="5220" y="3000"/>
                <a:chExt cx="180" cy="185"/>
              </a:xfrm>
            </p:grpSpPr>
            <p:sp>
              <p:nvSpPr>
                <p:cNvPr id="207892" name="直接连接符 207891"/>
                <p:cNvSpPr/>
                <p:nvPr/>
              </p:nvSpPr>
              <p:spPr>
                <a:xfrm>
                  <a:off x="5220" y="3015"/>
                  <a:ext cx="0" cy="170"/>
                </a:xfrm>
                <a:prstGeom prst="line">
                  <a:avLst/>
                </a:prstGeom>
                <a:ln w="28575" cap="flat" cmpd="sng">
                  <a:solidFill>
                    <a:schemeClr val="accent1"/>
                  </a:solidFill>
                  <a:prstDash val="solid"/>
                  <a:headEnd type="none" w="med" len="med"/>
                  <a:tailEnd type="none" w="med" len="med"/>
                </a:ln>
              </p:spPr>
            </p:sp>
            <p:sp>
              <p:nvSpPr>
                <p:cNvPr id="207893" name="直接连接符 207892"/>
                <p:cNvSpPr/>
                <p:nvPr/>
              </p:nvSpPr>
              <p:spPr>
                <a:xfrm>
                  <a:off x="5400" y="3004"/>
                  <a:ext cx="0" cy="170"/>
                </a:xfrm>
                <a:prstGeom prst="line">
                  <a:avLst/>
                </a:prstGeom>
                <a:ln w="28575" cap="flat" cmpd="sng">
                  <a:solidFill>
                    <a:schemeClr val="accent1"/>
                  </a:solidFill>
                  <a:prstDash val="solid"/>
                  <a:headEnd type="none" w="med" len="med"/>
                  <a:tailEnd type="none" w="med" len="med"/>
                </a:ln>
              </p:spPr>
            </p:sp>
            <p:sp>
              <p:nvSpPr>
                <p:cNvPr id="207894" name="直接连接符 207893"/>
                <p:cNvSpPr/>
                <p:nvPr/>
              </p:nvSpPr>
              <p:spPr>
                <a:xfrm>
                  <a:off x="5220" y="3000"/>
                  <a:ext cx="180" cy="0"/>
                </a:xfrm>
                <a:prstGeom prst="line">
                  <a:avLst/>
                </a:prstGeom>
                <a:ln w="28575" cap="flat" cmpd="sng">
                  <a:solidFill>
                    <a:schemeClr val="accent1"/>
                  </a:solidFill>
                  <a:prstDash val="solid"/>
                  <a:headEnd type="none" w="med" len="med"/>
                  <a:tailEnd type="none" w="med" len="med"/>
                </a:ln>
              </p:spPr>
            </p:sp>
          </p:grpSp>
          <p:sp>
            <p:nvSpPr>
              <p:cNvPr id="207895" name="直接连接符 207894"/>
              <p:cNvSpPr/>
              <p:nvPr/>
            </p:nvSpPr>
            <p:spPr>
              <a:xfrm flipV="1">
                <a:off x="7650" y="2731"/>
                <a:ext cx="161" cy="0"/>
              </a:xfrm>
              <a:prstGeom prst="line">
                <a:avLst/>
              </a:prstGeom>
              <a:ln w="28575" cap="flat" cmpd="sng">
                <a:solidFill>
                  <a:schemeClr val="accent1"/>
                </a:solidFill>
                <a:prstDash val="solid"/>
                <a:headEnd type="none" w="med" len="med"/>
                <a:tailEnd type="none" w="med" len="med"/>
              </a:ln>
            </p:spPr>
          </p:sp>
        </p:grpSp>
        <p:sp>
          <p:nvSpPr>
            <p:cNvPr id="207896" name="任意多边形 207895"/>
            <p:cNvSpPr/>
            <p:nvPr/>
          </p:nvSpPr>
          <p:spPr>
            <a:xfrm flipV="1">
              <a:off x="1900" y="981"/>
              <a:ext cx="332" cy="304"/>
            </a:xfrm>
            <a:custGeom>
              <a:avLst/>
              <a:gdLst>
                <a:gd name="txL" fmla="*/ 0 w 19818"/>
                <a:gd name="txT" fmla="*/ 0 h 21600"/>
                <a:gd name="txR" fmla="*/ 19818 w 19818"/>
                <a:gd name="txB" fmla="*/ 21600 h 21600"/>
              </a:gdLst>
              <a:ahLst/>
              <a:cxnLst>
                <a:cxn ang="270">
                  <a:pos x="0" y="0"/>
                </a:cxn>
                <a:cxn ang="0">
                  <a:pos x="19818" y="13009"/>
                </a:cxn>
                <a:cxn ang="90">
                  <a:pos x="0" y="21600"/>
                </a:cxn>
              </a:cxnLst>
              <a:rect l="txL" t="txT" r="txR" b="txB"/>
              <a:pathLst>
                <a:path w="19818" h="21600" fill="none">
                  <a:moveTo>
                    <a:pt x="0" y="0"/>
                  </a:moveTo>
                  <a:arcTo wR="21600" hR="21600" stAng="-5400000" swAng="3993811"/>
                </a:path>
                <a:path w="19818" h="21600" stroke="0">
                  <a:moveTo>
                    <a:pt x="0" y="0"/>
                  </a:moveTo>
                  <a:arcTo wR="21600" hR="21600" stAng="-5400000" swAng="3993811"/>
                  <a:lnTo>
                    <a:pt x="0" y="21600"/>
                  </a:lnTo>
                  <a:close/>
                </a:path>
              </a:pathLst>
            </a:custGeom>
            <a:noFill/>
            <a:ln w="28575" cap="flat" cmpd="sng">
              <a:solidFill>
                <a:schemeClr val="accent1"/>
              </a:solidFill>
              <a:prstDash val="solid"/>
              <a:headEnd type="none" w="med" len="med"/>
              <a:tailEnd type="none" w="med" len="med"/>
            </a:ln>
          </p:spPr>
          <p:txBody>
            <a:bodyPr/>
            <a:p>
              <a:endParaRPr lang="zh-CN" altLang="en-US"/>
            </a:p>
          </p:txBody>
        </p:sp>
        <p:sp>
          <p:nvSpPr>
            <p:cNvPr id="207897" name="直接连接符 207896"/>
            <p:cNvSpPr/>
            <p:nvPr/>
          </p:nvSpPr>
          <p:spPr>
            <a:xfrm>
              <a:off x="1783" y="1578"/>
              <a:ext cx="0" cy="585"/>
            </a:xfrm>
            <a:prstGeom prst="line">
              <a:avLst/>
            </a:prstGeom>
            <a:ln w="28575" cap="flat" cmpd="sng">
              <a:solidFill>
                <a:srgbClr val="99CCFF"/>
              </a:solidFill>
              <a:prstDash val="solid"/>
              <a:headEnd type="none" w="med" len="med"/>
              <a:tailEnd type="none" w="med" len="med"/>
            </a:ln>
          </p:spPr>
        </p:sp>
        <p:sp>
          <p:nvSpPr>
            <p:cNvPr id="207898" name="直接连接符 207897"/>
            <p:cNvSpPr/>
            <p:nvPr/>
          </p:nvSpPr>
          <p:spPr>
            <a:xfrm>
              <a:off x="1714" y="1572"/>
              <a:ext cx="0" cy="518"/>
            </a:xfrm>
            <a:prstGeom prst="line">
              <a:avLst/>
            </a:prstGeom>
            <a:ln w="28575" cap="flat" cmpd="sng">
              <a:solidFill>
                <a:srgbClr val="FF00FF"/>
              </a:solidFill>
              <a:prstDash val="solid"/>
              <a:headEnd type="none" w="med" len="med"/>
              <a:tailEnd type="none" w="med" len="med"/>
            </a:ln>
          </p:spPr>
        </p:sp>
        <p:sp>
          <p:nvSpPr>
            <p:cNvPr id="207899" name="直接连接符 207898"/>
            <p:cNvSpPr/>
            <p:nvPr/>
          </p:nvSpPr>
          <p:spPr>
            <a:xfrm flipH="1">
              <a:off x="923" y="2084"/>
              <a:ext cx="786" cy="0"/>
            </a:xfrm>
            <a:prstGeom prst="line">
              <a:avLst/>
            </a:prstGeom>
            <a:ln w="28575" cap="flat" cmpd="sng">
              <a:solidFill>
                <a:srgbClr val="FF00FF"/>
              </a:solidFill>
              <a:prstDash val="solid"/>
              <a:headEnd type="none" w="med" len="med"/>
              <a:tailEnd type="none" w="med" len="med"/>
            </a:ln>
          </p:spPr>
        </p:sp>
        <p:sp>
          <p:nvSpPr>
            <p:cNvPr id="207900" name="直接连接符 207899"/>
            <p:cNvSpPr/>
            <p:nvPr/>
          </p:nvSpPr>
          <p:spPr>
            <a:xfrm flipH="1">
              <a:off x="833" y="2155"/>
              <a:ext cx="949" cy="0"/>
            </a:xfrm>
            <a:prstGeom prst="line">
              <a:avLst/>
            </a:prstGeom>
            <a:ln w="28575" cap="flat" cmpd="sng">
              <a:solidFill>
                <a:srgbClr val="99CCFF"/>
              </a:solidFill>
              <a:prstDash val="solid"/>
              <a:headEnd type="none" w="med" len="med"/>
              <a:tailEnd type="none" w="med" len="med"/>
            </a:ln>
          </p:spPr>
        </p:sp>
        <p:sp>
          <p:nvSpPr>
            <p:cNvPr id="207901" name="矩形 207900"/>
            <p:cNvSpPr/>
            <p:nvPr/>
          </p:nvSpPr>
          <p:spPr>
            <a:xfrm>
              <a:off x="308" y="1176"/>
              <a:ext cx="758" cy="488"/>
            </a:xfrm>
            <a:prstGeom prst="rect">
              <a:avLst/>
            </a:prstGeom>
            <a:solidFill>
              <a:schemeClr val="folHlink"/>
            </a:solidFill>
            <a:ln w="28575" cap="flat" cmpd="sng">
              <a:solidFill>
                <a:schemeClr val="bg1"/>
              </a:solidFill>
              <a:prstDash val="solid"/>
              <a:miter/>
              <a:headEnd type="none" w="med" len="med"/>
              <a:tailEnd type="none" w="med" len="med"/>
            </a:ln>
          </p:spPr>
          <p:txBody>
            <a:bodyPr/>
            <a:p>
              <a:endParaRPr lang="zh-CN" altLang="en-US"/>
            </a:p>
          </p:txBody>
        </p:sp>
        <p:sp>
          <p:nvSpPr>
            <p:cNvPr id="207902" name="文本框 207901"/>
            <p:cNvSpPr txBox="1"/>
            <p:nvPr/>
          </p:nvSpPr>
          <p:spPr>
            <a:xfrm>
              <a:off x="318" y="1167"/>
              <a:ext cx="1125" cy="585"/>
            </a:xfrm>
            <a:prstGeom prst="rect">
              <a:avLst/>
            </a:prstGeom>
            <a:noFill/>
            <a:ln w="12700">
              <a:noFill/>
            </a:ln>
          </p:spPr>
          <p:txBody>
            <a:bodyPr/>
            <a:p>
              <a:pPr lvl="0" algn="just" eaLnBrk="1" hangingPunct="1">
                <a:lnSpc>
                  <a:spcPct val="100000"/>
                </a:lnSpc>
                <a:spcBef>
                  <a:spcPct val="0"/>
                </a:spcBef>
                <a:buClrTx/>
              </a:pPr>
              <a:r>
                <a:rPr lang="zh-CN" altLang="en-US" sz="2400" b="1" dirty="0">
                  <a:solidFill>
                    <a:schemeClr val="accent1"/>
                  </a:solidFill>
                  <a:effectLst>
                    <a:outerShdw blurRad="38100" dist="38100" dir="2700000">
                      <a:srgbClr val="C0C0C0"/>
                    </a:outerShdw>
                  </a:effectLst>
                  <a:latin typeface="Times New Roman" panose="02020603050405020304" pitchFamily="18" charset="0"/>
                  <a:ea typeface="宋体" panose="02010600030101010101" pitchFamily="2" charset="-122"/>
                </a:rPr>
                <a:t>示波器</a:t>
              </a:r>
              <a:endParaRPr lang="zh-CN" altLang="en-US" sz="2400" b="1" dirty="0">
                <a:solidFill>
                  <a:schemeClr val="accent1"/>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07903" name="直接连接符 207902"/>
            <p:cNvSpPr/>
            <p:nvPr/>
          </p:nvSpPr>
          <p:spPr>
            <a:xfrm flipH="1">
              <a:off x="839" y="1573"/>
              <a:ext cx="0" cy="585"/>
            </a:xfrm>
            <a:prstGeom prst="line">
              <a:avLst/>
            </a:prstGeom>
            <a:ln w="28575" cap="flat" cmpd="sng">
              <a:solidFill>
                <a:srgbClr val="99CCFF"/>
              </a:solidFill>
              <a:prstDash val="solid"/>
              <a:headEnd type="none" w="med" len="med"/>
              <a:tailEnd type="none" w="med" len="med"/>
            </a:ln>
          </p:spPr>
        </p:sp>
        <p:sp>
          <p:nvSpPr>
            <p:cNvPr id="207904" name="直接连接符 207903"/>
            <p:cNvSpPr/>
            <p:nvPr/>
          </p:nvSpPr>
          <p:spPr>
            <a:xfrm flipH="1">
              <a:off x="923" y="1567"/>
              <a:ext cx="0" cy="517"/>
            </a:xfrm>
            <a:prstGeom prst="line">
              <a:avLst/>
            </a:prstGeom>
            <a:ln w="28575" cap="flat" cmpd="sng">
              <a:solidFill>
                <a:srgbClr val="FF00FF"/>
              </a:solidFill>
              <a:prstDash val="solid"/>
              <a:headEnd type="none" w="med" len="med"/>
              <a:tailEnd type="none" w="med" len="med"/>
            </a:ln>
          </p:spPr>
        </p:sp>
        <p:sp>
          <p:nvSpPr>
            <p:cNvPr id="207905" name="椭圆 207904"/>
            <p:cNvSpPr/>
            <p:nvPr/>
          </p:nvSpPr>
          <p:spPr>
            <a:xfrm>
              <a:off x="795" y="1529"/>
              <a:ext cx="71" cy="71"/>
            </a:xfrm>
            <a:prstGeom prst="ellipse">
              <a:avLst/>
            </a:prstGeom>
            <a:solidFill>
              <a:schemeClr val="tx1"/>
            </a:solidFill>
            <a:ln w="28575" cap="flat" cmpd="sng">
              <a:solidFill>
                <a:srgbClr val="66FFFF"/>
              </a:solidFill>
              <a:prstDash val="solid"/>
              <a:headEnd type="none" w="med" len="med"/>
              <a:tailEnd type="none" w="med" len="med"/>
            </a:ln>
          </p:spPr>
          <p:txBody>
            <a:bodyPr/>
            <a:p>
              <a:endParaRPr lang="zh-CN" altLang="en-US"/>
            </a:p>
          </p:txBody>
        </p:sp>
        <p:sp>
          <p:nvSpPr>
            <p:cNvPr id="207906" name="椭圆 207905"/>
            <p:cNvSpPr/>
            <p:nvPr/>
          </p:nvSpPr>
          <p:spPr>
            <a:xfrm>
              <a:off x="889" y="1529"/>
              <a:ext cx="71" cy="71"/>
            </a:xfrm>
            <a:prstGeom prst="ellipse">
              <a:avLst/>
            </a:prstGeom>
            <a:solidFill>
              <a:srgbClr val="FF0066"/>
            </a:solidFill>
            <a:ln w="28575" cap="flat" cmpd="sng">
              <a:solidFill>
                <a:srgbClr val="66FFFF"/>
              </a:solidFill>
              <a:prstDash val="solid"/>
              <a:headEnd type="none" w="med" len="med"/>
              <a:tailEnd type="none" w="med" len="med"/>
            </a:ln>
          </p:spPr>
          <p:txBody>
            <a:bodyPr/>
            <a:p>
              <a:endParaRPr lang="zh-CN" altLang="en-US"/>
            </a:p>
          </p:txBody>
        </p:sp>
        <p:sp>
          <p:nvSpPr>
            <p:cNvPr id="207907" name="任意多边形 207906"/>
            <p:cNvSpPr/>
            <p:nvPr/>
          </p:nvSpPr>
          <p:spPr>
            <a:xfrm flipH="1">
              <a:off x="3387" y="1652"/>
              <a:ext cx="332" cy="304"/>
            </a:xfrm>
            <a:custGeom>
              <a:avLst/>
              <a:gdLst>
                <a:gd name="txL" fmla="*/ 0 w 19818"/>
                <a:gd name="txT" fmla="*/ 0 h 21600"/>
                <a:gd name="txR" fmla="*/ 19818 w 19818"/>
                <a:gd name="txB" fmla="*/ 21600 h 21600"/>
              </a:gdLst>
              <a:ahLst/>
              <a:cxnLst>
                <a:cxn ang="270">
                  <a:pos x="0" y="0"/>
                </a:cxn>
                <a:cxn ang="0">
                  <a:pos x="19818" y="13009"/>
                </a:cxn>
                <a:cxn ang="90">
                  <a:pos x="0" y="21600"/>
                </a:cxn>
              </a:cxnLst>
              <a:rect l="txL" t="txT" r="txR" b="txB"/>
              <a:pathLst>
                <a:path w="19818" h="21600" fill="none">
                  <a:moveTo>
                    <a:pt x="0" y="0"/>
                  </a:moveTo>
                  <a:arcTo wR="21600" hR="21600" stAng="-5400000" swAng="3993811"/>
                </a:path>
                <a:path w="19818" h="21600" stroke="0">
                  <a:moveTo>
                    <a:pt x="0" y="0"/>
                  </a:moveTo>
                  <a:arcTo wR="21600" hR="21600" stAng="-5400000" swAng="3993811"/>
                  <a:lnTo>
                    <a:pt x="0" y="21600"/>
                  </a:lnTo>
                  <a:close/>
                </a:path>
              </a:pathLst>
            </a:custGeom>
            <a:noFill/>
            <a:ln w="28575" cap="flat" cmpd="sng">
              <a:solidFill>
                <a:schemeClr val="accent1"/>
              </a:solidFill>
              <a:prstDash val="solid"/>
              <a:headEnd type="none" w="med" len="med"/>
              <a:tailEnd type="none" w="med" len="med"/>
            </a:ln>
          </p:spPr>
          <p:txBody>
            <a:bodyPr/>
            <a:p>
              <a:endParaRPr lang="zh-CN" altLang="en-US"/>
            </a:p>
          </p:txBody>
        </p:sp>
        <p:grpSp>
          <p:nvGrpSpPr>
            <p:cNvPr id="207908" name="组合 207907"/>
            <p:cNvGrpSpPr/>
            <p:nvPr/>
          </p:nvGrpSpPr>
          <p:grpSpPr>
            <a:xfrm flipH="1">
              <a:off x="3382" y="1104"/>
              <a:ext cx="786" cy="736"/>
              <a:chOff x="6780" y="1296"/>
              <a:chExt cx="2089" cy="1958"/>
            </a:xfrm>
          </p:grpSpPr>
          <p:sp>
            <p:nvSpPr>
              <p:cNvPr id="207909" name="流程图: 手动操作 207908"/>
              <p:cNvSpPr/>
              <p:nvPr/>
            </p:nvSpPr>
            <p:spPr>
              <a:xfrm rot="5400000">
                <a:off x="6684" y="1884"/>
                <a:ext cx="943" cy="744"/>
              </a:xfrm>
              <a:prstGeom prst="flowChartManualOperation">
                <a:avLst/>
              </a:prstGeom>
              <a:solidFill>
                <a:srgbClr val="EA7500"/>
              </a:solidFill>
              <a:ln w="28575" cap="flat" cmpd="sng">
                <a:solidFill>
                  <a:schemeClr val="accent1"/>
                </a:solidFill>
                <a:prstDash val="solid"/>
                <a:miter/>
                <a:headEnd type="none" w="med" len="med"/>
                <a:tailEnd type="none" w="med" len="med"/>
              </a:ln>
            </p:spPr>
            <p:txBody>
              <a:bodyPr/>
              <a:p>
                <a:endParaRPr lang="zh-CN" altLang="en-US"/>
              </a:p>
            </p:txBody>
          </p:sp>
          <p:sp>
            <p:nvSpPr>
              <p:cNvPr id="207910" name="任意多边形 207909"/>
              <p:cNvSpPr/>
              <p:nvPr/>
            </p:nvSpPr>
            <p:spPr>
              <a:xfrm rot="-5400000">
                <a:off x="6759" y="2126"/>
                <a:ext cx="321" cy="279"/>
              </a:xfrm>
              <a:custGeom>
                <a:avLst/>
                <a:gdLst>
                  <a:gd name="txL" fmla="*/ 4500 w 21600"/>
                  <a:gd name="txT" fmla="*/ 4500 h 21600"/>
                  <a:gd name="txR" fmla="*/ 17100 w 21600"/>
                  <a:gd name="txB" fmla="*/ 17100 h 21600"/>
                </a:gdLst>
                <a:ahLst/>
                <a:cxnLst>
                  <a:cxn ang="0">
                    <a:pos x="18900" y="10800"/>
                  </a:cxn>
                  <a:cxn ang="90">
                    <a:pos x="10800" y="21600"/>
                  </a:cxn>
                  <a:cxn ang="180">
                    <a:pos x="2700" y="10800"/>
                  </a:cxn>
                  <a:cxn ang="270">
                    <a:pos x="10800" y="0"/>
                  </a:cxn>
                </a:cxnLst>
                <a:rect l="txL" t="txT" r="txR" b="txB"/>
                <a:pathLst>
                  <a:path w="21600" h="21600">
                    <a:moveTo>
                      <a:pt x="0" y="0"/>
                    </a:moveTo>
                    <a:lnTo>
                      <a:pt x="5400" y="21600"/>
                    </a:lnTo>
                    <a:lnTo>
                      <a:pt x="16200" y="21600"/>
                    </a:lnTo>
                    <a:lnTo>
                      <a:pt x="21600" y="0"/>
                    </a:lnTo>
                    <a:close/>
                  </a:path>
                </a:pathLst>
              </a:custGeom>
              <a:solidFill>
                <a:srgbClr val="EA7500"/>
              </a:solidFill>
              <a:ln w="28575" cap="flat" cmpd="sng">
                <a:solidFill>
                  <a:schemeClr val="accent1"/>
                </a:solidFill>
                <a:prstDash val="solid"/>
                <a:miter/>
                <a:headEnd type="none" w="med" len="med"/>
                <a:tailEnd type="none" w="med" len="med"/>
              </a:ln>
            </p:spPr>
            <p:txBody>
              <a:bodyPr/>
              <a:p>
                <a:endParaRPr lang="zh-CN" altLang="en-US"/>
              </a:p>
            </p:txBody>
          </p:sp>
          <p:sp>
            <p:nvSpPr>
              <p:cNvPr id="207911" name="直接连接符 207910"/>
              <p:cNvSpPr/>
              <p:nvPr/>
            </p:nvSpPr>
            <p:spPr>
              <a:xfrm>
                <a:off x="8869" y="1296"/>
                <a:ext cx="0" cy="1958"/>
              </a:xfrm>
              <a:prstGeom prst="line">
                <a:avLst/>
              </a:prstGeom>
              <a:ln w="28575" cap="flat" cmpd="sng">
                <a:solidFill>
                  <a:schemeClr val="accent1"/>
                </a:solidFill>
                <a:prstDash val="solid"/>
                <a:headEnd type="none" w="med" len="med"/>
                <a:tailEnd type="none" w="med" len="med"/>
              </a:ln>
            </p:spPr>
          </p:sp>
          <p:grpSp>
            <p:nvGrpSpPr>
              <p:cNvPr id="207912" name="组合 207911"/>
              <p:cNvGrpSpPr/>
              <p:nvPr/>
            </p:nvGrpSpPr>
            <p:grpSpPr>
              <a:xfrm>
                <a:off x="7811" y="1620"/>
                <a:ext cx="161" cy="165"/>
                <a:chOff x="5220" y="3000"/>
                <a:chExt cx="180" cy="185"/>
              </a:xfrm>
            </p:grpSpPr>
            <p:sp>
              <p:nvSpPr>
                <p:cNvPr id="207913" name="直接连接符 207912"/>
                <p:cNvSpPr/>
                <p:nvPr/>
              </p:nvSpPr>
              <p:spPr>
                <a:xfrm>
                  <a:off x="5220" y="3015"/>
                  <a:ext cx="0" cy="170"/>
                </a:xfrm>
                <a:prstGeom prst="line">
                  <a:avLst/>
                </a:prstGeom>
                <a:ln w="28575" cap="flat" cmpd="sng">
                  <a:solidFill>
                    <a:schemeClr val="accent1"/>
                  </a:solidFill>
                  <a:prstDash val="solid"/>
                  <a:headEnd type="none" w="med" len="med"/>
                  <a:tailEnd type="none" w="med" len="med"/>
                </a:ln>
              </p:spPr>
            </p:sp>
            <p:sp>
              <p:nvSpPr>
                <p:cNvPr id="207914" name="直接连接符 207913"/>
                <p:cNvSpPr/>
                <p:nvPr/>
              </p:nvSpPr>
              <p:spPr>
                <a:xfrm>
                  <a:off x="5400" y="3004"/>
                  <a:ext cx="0" cy="170"/>
                </a:xfrm>
                <a:prstGeom prst="line">
                  <a:avLst/>
                </a:prstGeom>
                <a:ln w="28575" cap="flat" cmpd="sng">
                  <a:solidFill>
                    <a:schemeClr val="accent1"/>
                  </a:solidFill>
                  <a:prstDash val="solid"/>
                  <a:headEnd type="none" w="med" len="med"/>
                  <a:tailEnd type="none" w="med" len="med"/>
                </a:ln>
              </p:spPr>
            </p:sp>
            <p:sp>
              <p:nvSpPr>
                <p:cNvPr id="207915" name="直接连接符 207914"/>
                <p:cNvSpPr/>
                <p:nvPr/>
              </p:nvSpPr>
              <p:spPr>
                <a:xfrm>
                  <a:off x="5220" y="3000"/>
                  <a:ext cx="180" cy="0"/>
                </a:xfrm>
                <a:prstGeom prst="line">
                  <a:avLst/>
                </a:prstGeom>
                <a:ln w="28575" cap="flat" cmpd="sng">
                  <a:solidFill>
                    <a:schemeClr val="accent1"/>
                  </a:solidFill>
                  <a:prstDash val="solid"/>
                  <a:headEnd type="none" w="med" len="med"/>
                  <a:tailEnd type="none" w="med" len="med"/>
                </a:ln>
              </p:spPr>
            </p:sp>
          </p:grpSp>
          <p:sp>
            <p:nvSpPr>
              <p:cNvPr id="207916" name="直接连接符 207915"/>
              <p:cNvSpPr/>
              <p:nvPr/>
            </p:nvSpPr>
            <p:spPr>
              <a:xfrm>
                <a:off x="7650" y="1794"/>
                <a:ext cx="161" cy="0"/>
              </a:xfrm>
              <a:prstGeom prst="line">
                <a:avLst/>
              </a:prstGeom>
              <a:ln w="28575" cap="flat" cmpd="sng">
                <a:solidFill>
                  <a:schemeClr val="accent1"/>
                </a:solidFill>
                <a:prstDash val="solid"/>
                <a:headEnd type="none" w="med" len="med"/>
                <a:tailEnd type="none" w="med" len="med"/>
              </a:ln>
            </p:spPr>
          </p:sp>
          <p:sp>
            <p:nvSpPr>
              <p:cNvPr id="207917" name="矩形 207916"/>
              <p:cNvSpPr/>
              <p:nvPr/>
            </p:nvSpPr>
            <p:spPr>
              <a:xfrm flipV="1">
                <a:off x="7519" y="1797"/>
                <a:ext cx="130" cy="924"/>
              </a:xfrm>
              <a:prstGeom prst="rect">
                <a:avLst/>
              </a:prstGeom>
              <a:solidFill>
                <a:srgbClr val="EA7500"/>
              </a:solidFill>
              <a:ln w="28575" cap="flat" cmpd="sng">
                <a:solidFill>
                  <a:schemeClr val="accent1"/>
                </a:solidFill>
                <a:prstDash val="solid"/>
                <a:miter/>
                <a:headEnd type="none" w="med" len="med"/>
                <a:tailEnd type="none" w="med" len="med"/>
              </a:ln>
            </p:spPr>
            <p:txBody>
              <a:bodyPr/>
              <a:p>
                <a:endParaRPr lang="zh-CN" altLang="en-US"/>
              </a:p>
            </p:txBody>
          </p:sp>
          <p:grpSp>
            <p:nvGrpSpPr>
              <p:cNvPr id="207918" name="组合 207917"/>
              <p:cNvGrpSpPr/>
              <p:nvPr/>
            </p:nvGrpSpPr>
            <p:grpSpPr>
              <a:xfrm flipV="1">
                <a:off x="7811" y="2740"/>
                <a:ext cx="161" cy="165"/>
                <a:chOff x="5220" y="3000"/>
                <a:chExt cx="180" cy="185"/>
              </a:xfrm>
            </p:grpSpPr>
            <p:sp>
              <p:nvSpPr>
                <p:cNvPr id="207919" name="直接连接符 207918"/>
                <p:cNvSpPr/>
                <p:nvPr/>
              </p:nvSpPr>
              <p:spPr>
                <a:xfrm>
                  <a:off x="5220" y="3015"/>
                  <a:ext cx="0" cy="170"/>
                </a:xfrm>
                <a:prstGeom prst="line">
                  <a:avLst/>
                </a:prstGeom>
                <a:ln w="28575" cap="flat" cmpd="sng">
                  <a:solidFill>
                    <a:schemeClr val="accent1"/>
                  </a:solidFill>
                  <a:prstDash val="solid"/>
                  <a:headEnd type="none" w="med" len="med"/>
                  <a:tailEnd type="none" w="med" len="med"/>
                </a:ln>
              </p:spPr>
            </p:sp>
            <p:sp>
              <p:nvSpPr>
                <p:cNvPr id="207920" name="直接连接符 207919"/>
                <p:cNvSpPr/>
                <p:nvPr/>
              </p:nvSpPr>
              <p:spPr>
                <a:xfrm>
                  <a:off x="5400" y="3004"/>
                  <a:ext cx="0" cy="170"/>
                </a:xfrm>
                <a:prstGeom prst="line">
                  <a:avLst/>
                </a:prstGeom>
                <a:ln w="28575" cap="flat" cmpd="sng">
                  <a:solidFill>
                    <a:schemeClr val="accent1"/>
                  </a:solidFill>
                  <a:prstDash val="solid"/>
                  <a:headEnd type="none" w="med" len="med"/>
                  <a:tailEnd type="none" w="med" len="med"/>
                </a:ln>
              </p:spPr>
            </p:sp>
            <p:sp>
              <p:nvSpPr>
                <p:cNvPr id="207921" name="直接连接符 207920"/>
                <p:cNvSpPr/>
                <p:nvPr/>
              </p:nvSpPr>
              <p:spPr>
                <a:xfrm>
                  <a:off x="5220" y="3000"/>
                  <a:ext cx="180" cy="0"/>
                </a:xfrm>
                <a:prstGeom prst="line">
                  <a:avLst/>
                </a:prstGeom>
                <a:ln w="28575" cap="flat" cmpd="sng">
                  <a:solidFill>
                    <a:schemeClr val="accent1"/>
                  </a:solidFill>
                  <a:prstDash val="solid"/>
                  <a:headEnd type="none" w="med" len="med"/>
                  <a:tailEnd type="none" w="med" len="med"/>
                </a:ln>
              </p:spPr>
            </p:sp>
          </p:grpSp>
          <p:sp>
            <p:nvSpPr>
              <p:cNvPr id="207922" name="直接连接符 207921"/>
              <p:cNvSpPr/>
              <p:nvPr/>
            </p:nvSpPr>
            <p:spPr>
              <a:xfrm flipV="1">
                <a:off x="7650" y="2731"/>
                <a:ext cx="161" cy="0"/>
              </a:xfrm>
              <a:prstGeom prst="line">
                <a:avLst/>
              </a:prstGeom>
              <a:ln w="28575" cap="flat" cmpd="sng">
                <a:solidFill>
                  <a:schemeClr val="accent1"/>
                </a:solidFill>
                <a:prstDash val="solid"/>
                <a:headEnd type="none" w="med" len="med"/>
                <a:tailEnd type="none" w="med" len="med"/>
              </a:ln>
            </p:spPr>
          </p:sp>
        </p:grpSp>
        <p:sp>
          <p:nvSpPr>
            <p:cNvPr id="207923" name="任意多边形 207922"/>
            <p:cNvSpPr/>
            <p:nvPr/>
          </p:nvSpPr>
          <p:spPr>
            <a:xfrm flipH="1" flipV="1">
              <a:off x="3387" y="981"/>
              <a:ext cx="332" cy="304"/>
            </a:xfrm>
            <a:custGeom>
              <a:avLst/>
              <a:gdLst>
                <a:gd name="txL" fmla="*/ 0 w 19818"/>
                <a:gd name="txT" fmla="*/ 0 h 21600"/>
                <a:gd name="txR" fmla="*/ 19818 w 19818"/>
                <a:gd name="txB" fmla="*/ 21600 h 21600"/>
              </a:gdLst>
              <a:ahLst/>
              <a:cxnLst>
                <a:cxn ang="270">
                  <a:pos x="0" y="0"/>
                </a:cxn>
                <a:cxn ang="0">
                  <a:pos x="19818" y="13009"/>
                </a:cxn>
                <a:cxn ang="90">
                  <a:pos x="0" y="21600"/>
                </a:cxn>
              </a:cxnLst>
              <a:rect l="txL" t="txT" r="txR" b="txB"/>
              <a:pathLst>
                <a:path w="19818" h="21600" fill="none">
                  <a:moveTo>
                    <a:pt x="0" y="0"/>
                  </a:moveTo>
                  <a:arcTo wR="21600" hR="21600" stAng="-5400000" swAng="3993811"/>
                </a:path>
                <a:path w="19818" h="21600" stroke="0">
                  <a:moveTo>
                    <a:pt x="0" y="0"/>
                  </a:moveTo>
                  <a:arcTo wR="21600" hR="21600" stAng="-5400000" swAng="3993811"/>
                  <a:lnTo>
                    <a:pt x="0" y="21600"/>
                  </a:lnTo>
                  <a:close/>
                </a:path>
              </a:pathLst>
            </a:custGeom>
            <a:noFill/>
            <a:ln w="28575" cap="flat" cmpd="sng">
              <a:solidFill>
                <a:schemeClr val="accent1"/>
              </a:solidFill>
              <a:prstDash val="solid"/>
              <a:headEnd type="none" w="med" len="med"/>
              <a:tailEnd type="none" w="med" len="med"/>
            </a:ln>
          </p:spPr>
          <p:txBody>
            <a:bodyPr/>
            <a:p>
              <a:endParaRPr lang="zh-CN" altLang="en-US"/>
            </a:p>
          </p:txBody>
        </p:sp>
        <p:sp>
          <p:nvSpPr>
            <p:cNvPr id="207924" name="直接连接符 207923"/>
            <p:cNvSpPr/>
            <p:nvPr/>
          </p:nvSpPr>
          <p:spPr>
            <a:xfrm flipH="1">
              <a:off x="3833" y="1572"/>
              <a:ext cx="0" cy="585"/>
            </a:xfrm>
            <a:prstGeom prst="line">
              <a:avLst/>
            </a:prstGeom>
            <a:ln w="28575" cap="flat" cmpd="sng">
              <a:solidFill>
                <a:srgbClr val="99CCFF"/>
              </a:solidFill>
              <a:prstDash val="solid"/>
              <a:headEnd type="none" w="med" len="med"/>
              <a:tailEnd type="none" w="med" len="med"/>
            </a:ln>
          </p:spPr>
        </p:sp>
        <p:sp>
          <p:nvSpPr>
            <p:cNvPr id="207925" name="直接连接符 207924"/>
            <p:cNvSpPr/>
            <p:nvPr/>
          </p:nvSpPr>
          <p:spPr>
            <a:xfrm flipH="1">
              <a:off x="3899" y="1572"/>
              <a:ext cx="0" cy="518"/>
            </a:xfrm>
            <a:prstGeom prst="line">
              <a:avLst/>
            </a:prstGeom>
            <a:ln w="28575" cap="flat" cmpd="sng">
              <a:solidFill>
                <a:srgbClr val="FF00FF"/>
              </a:solidFill>
              <a:prstDash val="solid"/>
              <a:headEnd type="none" w="med" len="med"/>
              <a:tailEnd type="none" w="med" len="med"/>
            </a:ln>
          </p:spPr>
        </p:sp>
        <p:sp>
          <p:nvSpPr>
            <p:cNvPr id="207926" name="直接连接符 207925"/>
            <p:cNvSpPr/>
            <p:nvPr/>
          </p:nvSpPr>
          <p:spPr>
            <a:xfrm>
              <a:off x="3902" y="2084"/>
              <a:ext cx="1153" cy="0"/>
            </a:xfrm>
            <a:prstGeom prst="line">
              <a:avLst/>
            </a:prstGeom>
            <a:ln w="28575" cap="flat" cmpd="sng">
              <a:solidFill>
                <a:srgbClr val="FF00FF"/>
              </a:solidFill>
              <a:prstDash val="solid"/>
              <a:headEnd type="none" w="med" len="med"/>
              <a:tailEnd type="none" w="med" len="med"/>
            </a:ln>
          </p:spPr>
        </p:sp>
        <p:sp>
          <p:nvSpPr>
            <p:cNvPr id="207927" name="直接连接符 207926"/>
            <p:cNvSpPr/>
            <p:nvPr/>
          </p:nvSpPr>
          <p:spPr>
            <a:xfrm>
              <a:off x="3828" y="2151"/>
              <a:ext cx="1344" cy="0"/>
            </a:xfrm>
            <a:prstGeom prst="line">
              <a:avLst/>
            </a:prstGeom>
            <a:ln w="28575" cap="flat" cmpd="sng">
              <a:solidFill>
                <a:srgbClr val="99CCFF"/>
              </a:solidFill>
              <a:prstDash val="solid"/>
              <a:headEnd type="none" w="med" len="med"/>
              <a:tailEnd type="none" w="med" len="med"/>
            </a:ln>
          </p:spPr>
        </p:sp>
        <p:sp>
          <p:nvSpPr>
            <p:cNvPr id="207928" name="矩形 207927"/>
            <p:cNvSpPr/>
            <p:nvPr/>
          </p:nvSpPr>
          <p:spPr>
            <a:xfrm flipH="1">
              <a:off x="4553" y="1176"/>
              <a:ext cx="758" cy="488"/>
            </a:xfrm>
            <a:prstGeom prst="rect">
              <a:avLst/>
            </a:prstGeom>
            <a:solidFill>
              <a:schemeClr val="folHlink"/>
            </a:solidFill>
            <a:ln w="28575" cap="flat" cmpd="sng">
              <a:solidFill>
                <a:schemeClr val="bg1"/>
              </a:solidFill>
              <a:prstDash val="solid"/>
              <a:miter/>
              <a:headEnd type="none" w="med" len="med"/>
              <a:tailEnd type="none" w="med" len="med"/>
            </a:ln>
          </p:spPr>
          <p:txBody>
            <a:bodyPr/>
            <a:p>
              <a:endParaRPr lang="zh-CN" altLang="en-US"/>
            </a:p>
          </p:txBody>
        </p:sp>
        <p:sp>
          <p:nvSpPr>
            <p:cNvPr id="207929" name="直接连接符 207928"/>
            <p:cNvSpPr/>
            <p:nvPr/>
          </p:nvSpPr>
          <p:spPr>
            <a:xfrm>
              <a:off x="5161" y="1555"/>
              <a:ext cx="0" cy="1233"/>
            </a:xfrm>
            <a:prstGeom prst="line">
              <a:avLst/>
            </a:prstGeom>
            <a:ln w="28575" cap="flat" cmpd="sng">
              <a:solidFill>
                <a:schemeClr val="bg1"/>
              </a:solidFill>
              <a:prstDash val="solid"/>
              <a:headEnd type="none" w="med" len="med"/>
              <a:tailEnd type="none" w="med" len="med"/>
            </a:ln>
          </p:spPr>
        </p:sp>
        <p:sp>
          <p:nvSpPr>
            <p:cNvPr id="207930" name="直接连接符 207929"/>
            <p:cNvSpPr/>
            <p:nvPr/>
          </p:nvSpPr>
          <p:spPr>
            <a:xfrm>
              <a:off x="5075" y="1555"/>
              <a:ext cx="0" cy="1233"/>
            </a:xfrm>
            <a:prstGeom prst="line">
              <a:avLst/>
            </a:prstGeom>
            <a:ln w="28575" cap="flat" cmpd="sng">
              <a:solidFill>
                <a:srgbClr val="FF00FF"/>
              </a:solidFill>
              <a:prstDash val="solid"/>
              <a:headEnd type="none" w="med" len="med"/>
              <a:tailEnd type="none" w="med" len="med"/>
            </a:ln>
          </p:spPr>
        </p:sp>
        <p:sp>
          <p:nvSpPr>
            <p:cNvPr id="207931" name="椭圆 207930"/>
            <p:cNvSpPr/>
            <p:nvPr/>
          </p:nvSpPr>
          <p:spPr>
            <a:xfrm flipH="1">
              <a:off x="5127" y="1529"/>
              <a:ext cx="72" cy="71"/>
            </a:xfrm>
            <a:prstGeom prst="ellipse">
              <a:avLst/>
            </a:prstGeom>
            <a:solidFill>
              <a:schemeClr val="tx1"/>
            </a:solidFill>
            <a:ln w="28575" cap="flat" cmpd="sng">
              <a:solidFill>
                <a:srgbClr val="66FFFF"/>
              </a:solidFill>
              <a:prstDash val="solid"/>
              <a:headEnd type="none" w="med" len="med"/>
              <a:tailEnd type="none" w="med" len="med"/>
            </a:ln>
          </p:spPr>
          <p:txBody>
            <a:bodyPr/>
            <a:p>
              <a:endParaRPr lang="zh-CN" altLang="en-US"/>
            </a:p>
          </p:txBody>
        </p:sp>
        <p:sp>
          <p:nvSpPr>
            <p:cNvPr id="207932" name="椭圆 207931"/>
            <p:cNvSpPr/>
            <p:nvPr/>
          </p:nvSpPr>
          <p:spPr>
            <a:xfrm flipH="1">
              <a:off x="5034" y="1529"/>
              <a:ext cx="71" cy="71"/>
            </a:xfrm>
            <a:prstGeom prst="ellipse">
              <a:avLst/>
            </a:prstGeom>
            <a:solidFill>
              <a:srgbClr val="FF0066"/>
            </a:solidFill>
            <a:ln w="28575" cap="flat" cmpd="sng">
              <a:solidFill>
                <a:srgbClr val="66FFFF"/>
              </a:solidFill>
              <a:prstDash val="solid"/>
              <a:headEnd type="none" w="med" len="med"/>
              <a:tailEnd type="none" w="med" len="med"/>
            </a:ln>
          </p:spPr>
          <p:txBody>
            <a:bodyPr/>
            <a:p>
              <a:endParaRPr lang="zh-CN" altLang="en-US"/>
            </a:p>
          </p:txBody>
        </p:sp>
        <p:sp>
          <p:nvSpPr>
            <p:cNvPr id="207933" name="文本框 207932"/>
            <p:cNvSpPr txBox="1"/>
            <p:nvPr/>
          </p:nvSpPr>
          <p:spPr>
            <a:xfrm>
              <a:off x="4563" y="1188"/>
              <a:ext cx="1125" cy="585"/>
            </a:xfrm>
            <a:prstGeom prst="rect">
              <a:avLst/>
            </a:prstGeom>
            <a:noFill/>
            <a:ln w="12700">
              <a:noFill/>
            </a:ln>
          </p:spPr>
          <p:txBody>
            <a:bodyPr/>
            <a:p>
              <a:pPr lvl="0" algn="just" eaLnBrk="1" hangingPunct="1">
                <a:lnSpc>
                  <a:spcPct val="100000"/>
                </a:lnSpc>
                <a:spcBef>
                  <a:spcPct val="0"/>
                </a:spcBef>
                <a:buClrTx/>
              </a:pPr>
              <a:r>
                <a:rPr lang="zh-CN" altLang="en-US" sz="2400" b="1" dirty="0">
                  <a:solidFill>
                    <a:schemeClr val="accent1"/>
                  </a:solidFill>
                  <a:effectLst>
                    <a:outerShdw blurRad="38100" dist="38100" dir="2700000">
                      <a:srgbClr val="C0C0C0"/>
                    </a:outerShdw>
                  </a:effectLst>
                  <a:latin typeface="Times New Roman" panose="02020603050405020304" pitchFamily="18" charset="0"/>
                  <a:ea typeface="宋体" panose="02010600030101010101" pitchFamily="2" charset="-122"/>
                </a:rPr>
                <a:t>频率计</a:t>
              </a:r>
              <a:endParaRPr lang="zh-CN" altLang="en-US" sz="2400" b="1" dirty="0">
                <a:solidFill>
                  <a:schemeClr val="accent1"/>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07934" name="椭圆 207933"/>
            <p:cNvSpPr/>
            <p:nvPr/>
          </p:nvSpPr>
          <p:spPr>
            <a:xfrm>
              <a:off x="5035" y="2785"/>
              <a:ext cx="71" cy="71"/>
            </a:xfrm>
            <a:prstGeom prst="ellipse">
              <a:avLst/>
            </a:prstGeom>
            <a:solidFill>
              <a:srgbClr val="FF0066"/>
            </a:solidFill>
            <a:ln w="28575" cap="flat" cmpd="sng">
              <a:solidFill>
                <a:srgbClr val="66FFFF"/>
              </a:solidFill>
              <a:prstDash val="solid"/>
              <a:headEnd type="none" w="med" len="med"/>
              <a:tailEnd type="none" w="med" len="med"/>
            </a:ln>
          </p:spPr>
          <p:txBody>
            <a:bodyPr/>
            <a:p>
              <a:endParaRPr lang="zh-CN" altLang="en-US"/>
            </a:p>
          </p:txBody>
        </p:sp>
        <p:sp>
          <p:nvSpPr>
            <p:cNvPr id="207935" name="椭圆 207934"/>
            <p:cNvSpPr/>
            <p:nvPr/>
          </p:nvSpPr>
          <p:spPr>
            <a:xfrm>
              <a:off x="5129" y="2785"/>
              <a:ext cx="71" cy="71"/>
            </a:xfrm>
            <a:prstGeom prst="ellipse">
              <a:avLst/>
            </a:prstGeom>
            <a:solidFill>
              <a:schemeClr val="tx1"/>
            </a:solidFill>
            <a:ln w="28575" cap="flat" cmpd="sng">
              <a:solidFill>
                <a:srgbClr val="66FFFF"/>
              </a:solidFill>
              <a:prstDash val="solid"/>
              <a:headEnd type="none" w="med" len="med"/>
              <a:tailEnd type="none" w="med" len="med"/>
            </a:ln>
          </p:spPr>
          <p:txBody>
            <a:bodyPr/>
            <a:p>
              <a:endParaRPr lang="zh-CN" altLang="en-US"/>
            </a:p>
          </p:txBody>
        </p:sp>
        <p:sp>
          <p:nvSpPr>
            <p:cNvPr id="207936" name="椭圆 207935"/>
            <p:cNvSpPr/>
            <p:nvPr/>
          </p:nvSpPr>
          <p:spPr>
            <a:xfrm>
              <a:off x="5144" y="2129"/>
              <a:ext cx="56" cy="56"/>
            </a:xfrm>
            <a:prstGeom prst="ellipse">
              <a:avLst/>
            </a:prstGeom>
            <a:solidFill>
              <a:schemeClr val="tx1"/>
            </a:solidFill>
            <a:ln w="28575" cap="flat" cmpd="sng">
              <a:solidFill>
                <a:srgbClr val="66FFFF"/>
              </a:solidFill>
              <a:prstDash val="solid"/>
              <a:headEnd type="none" w="med" len="med"/>
              <a:tailEnd type="none" w="med" len="med"/>
            </a:ln>
          </p:spPr>
          <p:txBody>
            <a:bodyPr/>
            <a:p>
              <a:endParaRPr lang="zh-CN" altLang="en-US"/>
            </a:p>
          </p:txBody>
        </p:sp>
        <p:sp>
          <p:nvSpPr>
            <p:cNvPr id="207937" name="椭圆 207936"/>
            <p:cNvSpPr/>
            <p:nvPr/>
          </p:nvSpPr>
          <p:spPr>
            <a:xfrm>
              <a:off x="5050" y="2046"/>
              <a:ext cx="56" cy="56"/>
            </a:xfrm>
            <a:prstGeom prst="ellipse">
              <a:avLst/>
            </a:prstGeom>
            <a:solidFill>
              <a:srgbClr val="FF0066"/>
            </a:solidFill>
            <a:ln w="28575" cap="flat" cmpd="sng">
              <a:solidFill>
                <a:srgbClr val="66FFFF"/>
              </a:solidFill>
              <a:prstDash val="solid"/>
              <a:headEnd type="none" w="med" len="med"/>
              <a:tailEnd type="none" w="med" len="med"/>
            </a:ln>
          </p:spPr>
          <p:txBody>
            <a:bodyPr/>
            <a:p>
              <a:endParaRPr lang="zh-CN" altLang="en-US"/>
            </a:p>
          </p:txBody>
        </p:sp>
        <p:sp>
          <p:nvSpPr>
            <p:cNvPr id="207938" name="文本框 207937"/>
            <p:cNvSpPr txBox="1"/>
            <p:nvPr/>
          </p:nvSpPr>
          <p:spPr>
            <a:xfrm>
              <a:off x="1875" y="1287"/>
              <a:ext cx="675" cy="585"/>
            </a:xfrm>
            <a:prstGeom prst="rect">
              <a:avLst/>
            </a:prstGeom>
            <a:noFill/>
            <a:ln w="9525">
              <a:noFill/>
            </a:ln>
          </p:spPr>
          <p:txBody>
            <a:bodyPr/>
            <a:p>
              <a:pPr lvl="0" algn="just" eaLnBrk="1" hangingPunct="1">
                <a:lnSpc>
                  <a:spcPct val="100000"/>
                </a:lnSpc>
                <a:spcBef>
                  <a:spcPct val="0"/>
                </a:spcBef>
                <a:buClrTx/>
              </a:pPr>
              <a:r>
                <a:rPr lang="en-US" altLang="zh-CN" sz="2400" b="1" i="1">
                  <a:solidFill>
                    <a:srgbClr val="FFFF00"/>
                  </a:solidFill>
                  <a:effectLst>
                    <a:outerShdw blurRad="38100" dist="38100" dir="2700000">
                      <a:srgbClr val="C0C0C0"/>
                    </a:outerShdw>
                  </a:effectLst>
                  <a:latin typeface="Times New Roman" panose="02020603050405020304" pitchFamily="18" charset="0"/>
                  <a:ea typeface="宋体" panose="02010600030101010101" pitchFamily="2" charset="-122"/>
                </a:rPr>
                <a:t>S</a:t>
              </a:r>
              <a:r>
                <a:rPr lang="en-US" altLang="zh-CN" sz="2400" b="1" baseline="-25000">
                  <a:solidFill>
                    <a:srgbClr val="FFFF00"/>
                  </a:solidFill>
                  <a:effectLst>
                    <a:outerShdw blurRad="38100" dist="38100" dir="2700000">
                      <a:srgbClr val="C0C0C0"/>
                    </a:outerShdw>
                  </a:effectLst>
                  <a:latin typeface="Times New Roman" panose="02020603050405020304" pitchFamily="18" charset="0"/>
                  <a:ea typeface="宋体" panose="02010600030101010101" pitchFamily="2" charset="-122"/>
                </a:rPr>
                <a:t>2</a:t>
              </a:r>
              <a:endParaRPr lang="en-US" altLang="zh-CN" sz="2400" b="1" baseline="-25000">
                <a:solidFill>
                  <a:srgbClr val="FFFF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07939" name="直接连接符 207938"/>
            <p:cNvSpPr/>
            <p:nvPr/>
          </p:nvSpPr>
          <p:spPr>
            <a:xfrm>
              <a:off x="2253" y="1956"/>
              <a:ext cx="1125" cy="0"/>
            </a:xfrm>
            <a:prstGeom prst="line">
              <a:avLst/>
            </a:prstGeom>
            <a:ln w="28575" cap="flat" cmpd="sng">
              <a:solidFill>
                <a:schemeClr val="bg1"/>
              </a:solidFill>
              <a:prstDash val="solid"/>
              <a:headEnd type="stealth" w="lg" len="lg"/>
              <a:tailEnd type="stealth" w="lg" len="lg"/>
            </a:ln>
          </p:spPr>
        </p:sp>
        <p:sp>
          <p:nvSpPr>
            <p:cNvPr id="207940" name="直接连接符 207939"/>
            <p:cNvSpPr/>
            <p:nvPr/>
          </p:nvSpPr>
          <p:spPr>
            <a:xfrm>
              <a:off x="3382" y="1862"/>
              <a:ext cx="0" cy="284"/>
            </a:xfrm>
            <a:prstGeom prst="line">
              <a:avLst/>
            </a:prstGeom>
            <a:ln w="19050" cap="flat" cmpd="sng">
              <a:solidFill>
                <a:srgbClr val="FFFF00"/>
              </a:solidFill>
              <a:prstDash val="solid"/>
              <a:headEnd type="none" w="med" len="med"/>
              <a:tailEnd type="none" w="med" len="med"/>
            </a:ln>
          </p:spPr>
        </p:sp>
        <p:sp>
          <p:nvSpPr>
            <p:cNvPr id="207941" name="直接连接符 207940"/>
            <p:cNvSpPr/>
            <p:nvPr/>
          </p:nvSpPr>
          <p:spPr>
            <a:xfrm>
              <a:off x="2238" y="1870"/>
              <a:ext cx="0" cy="284"/>
            </a:xfrm>
            <a:prstGeom prst="line">
              <a:avLst/>
            </a:prstGeom>
            <a:ln w="19050" cap="flat" cmpd="sng">
              <a:solidFill>
                <a:srgbClr val="FFFF00"/>
              </a:solidFill>
              <a:prstDash val="solid"/>
              <a:headEnd type="none" w="med" len="med"/>
              <a:tailEnd type="none" w="med" len="med"/>
            </a:ln>
          </p:spPr>
        </p:sp>
        <p:sp>
          <p:nvSpPr>
            <p:cNvPr id="207942" name="文本框 207941"/>
            <p:cNvSpPr txBox="1"/>
            <p:nvPr/>
          </p:nvSpPr>
          <p:spPr>
            <a:xfrm>
              <a:off x="2697" y="1862"/>
              <a:ext cx="403" cy="334"/>
            </a:xfrm>
            <a:prstGeom prst="rect">
              <a:avLst/>
            </a:prstGeom>
            <a:solidFill>
              <a:schemeClr val="tx1"/>
            </a:solidFill>
            <a:ln w="12700">
              <a:noFill/>
            </a:ln>
          </p:spPr>
          <p:txBody>
            <a:bodyPr/>
            <a:p>
              <a:pPr lvl="0" algn="just" eaLnBrk="1" hangingPunct="1">
                <a:lnSpc>
                  <a:spcPct val="72000"/>
                </a:lnSpc>
                <a:spcBef>
                  <a:spcPct val="0"/>
                </a:spcBef>
                <a:buClrTx/>
              </a:pPr>
              <a:r>
                <a:rPr lang="en-US" altLang="zh-CN" sz="2400" b="1" i="1">
                  <a:solidFill>
                    <a:schemeClr val="bg1"/>
                  </a:solidFill>
                  <a:effectLst>
                    <a:outerShdw blurRad="38100" dist="38100" dir="2700000">
                      <a:srgbClr val="000000"/>
                    </a:outerShdw>
                  </a:effectLst>
                  <a:latin typeface="Times New Roman" panose="02020603050405020304" pitchFamily="18" charset="0"/>
                  <a:ea typeface="宋体" panose="02010600030101010101" pitchFamily="2" charset="-122"/>
                </a:rPr>
                <a:t>l</a:t>
              </a:r>
              <a:endParaRPr lang="en-US" altLang="zh-CN" sz="2400" b="1" i="1">
                <a:solidFill>
                  <a:schemeClr val="bg1"/>
                </a:solidFill>
                <a:effectLst>
                  <a:outerShdw blurRad="38100" dist="38100" dir="2700000">
                    <a:srgbClr val="000000"/>
                  </a:outerShdw>
                </a:effectLst>
                <a:latin typeface="Times New Roman" panose="02020603050405020304" pitchFamily="18" charset="0"/>
                <a:ea typeface="宋体" panose="02010600030101010101" pitchFamily="2" charset="-122"/>
              </a:endParaRPr>
            </a:p>
          </p:txBody>
        </p:sp>
        <p:sp>
          <p:nvSpPr>
            <p:cNvPr id="207943" name="矩形 207942"/>
            <p:cNvSpPr/>
            <p:nvPr/>
          </p:nvSpPr>
          <p:spPr>
            <a:xfrm>
              <a:off x="230" y="2458"/>
              <a:ext cx="3149" cy="195"/>
            </a:xfrm>
            <a:prstGeom prst="rect">
              <a:avLst/>
            </a:prstGeom>
            <a:solidFill>
              <a:srgbClr val="99CCFF"/>
            </a:solidFill>
            <a:ln w="28575" cap="flat" cmpd="sng">
              <a:solidFill>
                <a:schemeClr val="tx1"/>
              </a:solidFill>
              <a:prstDash val="solid"/>
              <a:miter/>
              <a:headEnd type="none" w="med" len="med"/>
              <a:tailEnd type="none" w="med" len="med"/>
            </a:ln>
          </p:spPr>
          <p:txBody>
            <a:bodyPr/>
            <a:p>
              <a:endParaRPr lang="zh-CN" altLang="en-US"/>
            </a:p>
          </p:txBody>
        </p:sp>
        <p:sp>
          <p:nvSpPr>
            <p:cNvPr id="207944" name="矩形 207943"/>
            <p:cNvSpPr/>
            <p:nvPr/>
          </p:nvSpPr>
          <p:spPr>
            <a:xfrm>
              <a:off x="1944" y="2364"/>
              <a:ext cx="141" cy="354"/>
            </a:xfrm>
            <a:prstGeom prst="rect">
              <a:avLst/>
            </a:prstGeom>
            <a:solidFill>
              <a:srgbClr val="99CCFF"/>
            </a:solidFill>
            <a:ln w="28575" cap="flat" cmpd="sng">
              <a:solidFill>
                <a:schemeClr val="tx1"/>
              </a:solidFill>
              <a:prstDash val="solid"/>
              <a:miter/>
              <a:headEnd type="none" w="med" len="med"/>
              <a:tailEnd type="none" w="med" len="med"/>
            </a:ln>
          </p:spPr>
          <p:txBody>
            <a:bodyPr/>
            <a:p>
              <a:endParaRPr lang="zh-CN" altLang="en-US"/>
            </a:p>
          </p:txBody>
        </p:sp>
        <p:sp>
          <p:nvSpPr>
            <p:cNvPr id="207945" name="任意多边形 207944"/>
            <p:cNvSpPr/>
            <p:nvPr/>
          </p:nvSpPr>
          <p:spPr>
            <a:xfrm flipH="1">
              <a:off x="1111" y="2523"/>
              <a:ext cx="980" cy="66"/>
            </a:xfrm>
            <a:custGeom>
              <a:avLst/>
              <a:gdLst/>
              <a:ahLst/>
              <a:cxnLst/>
              <a:pathLst>
                <a:path w="209" h="627">
                  <a:moveTo>
                    <a:pt x="0" y="12"/>
                  </a:moveTo>
                  <a:lnTo>
                    <a:pt x="0" y="0"/>
                  </a:lnTo>
                  <a:lnTo>
                    <a:pt x="209" y="0"/>
                  </a:lnTo>
                  <a:lnTo>
                    <a:pt x="209" y="627"/>
                  </a:lnTo>
                  <a:lnTo>
                    <a:pt x="0" y="627"/>
                  </a:lnTo>
                </a:path>
              </a:pathLst>
            </a:custGeom>
            <a:solidFill>
              <a:srgbClr val="99CCFF">
                <a:alpha val="100000"/>
              </a:srgbClr>
            </a:solidFill>
            <a:ln w="28575" cap="flat" cmpd="sng">
              <a:solidFill>
                <a:schemeClr val="tx1"/>
              </a:solidFill>
              <a:prstDash val="solid"/>
              <a:headEnd type="none" w="med" len="med"/>
              <a:tailEnd type="none" w="med" len="med"/>
            </a:ln>
          </p:spPr>
          <p:txBody>
            <a:bodyPr/>
            <a:p>
              <a:endParaRPr lang="zh-CN" altLang="en-US"/>
            </a:p>
          </p:txBody>
        </p:sp>
        <p:sp>
          <p:nvSpPr>
            <p:cNvPr id="207946" name="文本框 207945"/>
            <p:cNvSpPr txBox="1"/>
            <p:nvPr/>
          </p:nvSpPr>
          <p:spPr>
            <a:xfrm>
              <a:off x="2300" y="2796"/>
              <a:ext cx="1378" cy="329"/>
            </a:xfrm>
            <a:prstGeom prst="rect">
              <a:avLst/>
            </a:prstGeom>
            <a:noFill/>
            <a:ln w="12700">
              <a:noFill/>
            </a:ln>
          </p:spPr>
          <p:txBody>
            <a:bodyPr/>
            <a:p>
              <a:pPr lvl="0" algn="just" eaLnBrk="1" hangingPunct="1">
                <a:lnSpc>
                  <a:spcPct val="72000"/>
                </a:lnSpc>
                <a:spcBef>
                  <a:spcPct val="0"/>
                </a:spcBef>
                <a:buClrTx/>
              </a:pPr>
              <a:r>
                <a:rPr lang="zh-CN" altLang="en-US" sz="2400" b="1" dirty="0">
                  <a:solidFill>
                    <a:schemeClr val="bg1"/>
                  </a:solidFill>
                  <a:effectLst>
                    <a:outerShdw blurRad="38100" dist="38100" dir="2700000">
                      <a:srgbClr val="C0C0C0"/>
                    </a:outerShdw>
                  </a:effectLst>
                  <a:latin typeface="Times New Roman" panose="02020603050405020304" pitchFamily="18" charset="0"/>
                  <a:ea typeface="华文中宋" panose="02010600040101010101" pitchFamily="2" charset="-122"/>
                </a:rPr>
                <a:t>游标卡尺</a:t>
              </a:r>
              <a:endParaRPr lang="zh-CN" altLang="en-US" sz="2400" b="1" dirty="0">
                <a:solidFill>
                  <a:schemeClr val="bg1"/>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207947" name="流程图: 手动输入 207946"/>
            <p:cNvSpPr/>
            <p:nvPr/>
          </p:nvSpPr>
          <p:spPr>
            <a:xfrm>
              <a:off x="2085" y="2133"/>
              <a:ext cx="160" cy="634"/>
            </a:xfrm>
            <a:prstGeom prst="flowChartManualInput">
              <a:avLst/>
            </a:prstGeom>
            <a:solidFill>
              <a:srgbClr val="99CCFF"/>
            </a:solidFill>
            <a:ln w="9525" cap="flat" cmpd="sng">
              <a:solidFill>
                <a:schemeClr val="tx1"/>
              </a:solidFill>
              <a:prstDash val="solid"/>
              <a:miter/>
              <a:headEnd type="none" w="med" len="med"/>
              <a:tailEnd type="none" w="med" len="med"/>
            </a:ln>
          </p:spPr>
          <p:txBody>
            <a:bodyPr/>
            <a:p>
              <a:endParaRPr lang="zh-CN" altLang="en-US"/>
            </a:p>
          </p:txBody>
        </p:sp>
        <p:sp>
          <p:nvSpPr>
            <p:cNvPr id="207948" name="流程图: 手动输入 207947"/>
            <p:cNvSpPr/>
            <p:nvPr/>
          </p:nvSpPr>
          <p:spPr>
            <a:xfrm flipH="1">
              <a:off x="3370" y="2121"/>
              <a:ext cx="160" cy="634"/>
            </a:xfrm>
            <a:prstGeom prst="flowChartManualInput">
              <a:avLst/>
            </a:prstGeom>
            <a:solidFill>
              <a:srgbClr val="99CCFF"/>
            </a:solidFill>
            <a:ln w="9525" cap="flat" cmpd="sng">
              <a:solidFill>
                <a:schemeClr val="tx1"/>
              </a:solidFill>
              <a:prstDash val="solid"/>
              <a:miter/>
              <a:headEnd type="none" w="med" len="med"/>
              <a:tailEnd type="none" w="med" len="med"/>
            </a:ln>
          </p:spPr>
          <p:txBody>
            <a:bodyPr/>
            <a:p>
              <a:endParaRPr lang="zh-CN" altLang="en-US"/>
            </a:p>
          </p:txBody>
        </p:sp>
      </p:grpSp>
      <p:sp>
        <p:nvSpPr>
          <p:cNvPr id="207950" name="文本框 207949"/>
          <p:cNvSpPr txBox="1"/>
          <p:nvPr/>
        </p:nvSpPr>
        <p:spPr>
          <a:xfrm>
            <a:off x="250825" y="4570413"/>
            <a:ext cx="8840788" cy="946150"/>
          </a:xfrm>
          <a:prstGeom prst="rect">
            <a:avLst/>
          </a:prstGeom>
          <a:noFill/>
          <a:ln w="9525">
            <a:noFill/>
          </a:ln>
        </p:spPr>
        <p:txBody>
          <a:bodyPr>
            <a:spAutoFit/>
          </a:bodyPr>
          <a:p>
            <a:pPr lvl="0" algn="l" eaLnBrk="1" hangingPunct="1">
              <a:lnSpc>
                <a:spcPct val="140000"/>
              </a:lnSpc>
              <a:spcBef>
                <a:spcPct val="0"/>
              </a:spcBef>
              <a:buClrTx/>
            </a:pPr>
            <a:r>
              <a:rPr lang="zh-CN" altLang="en-US" sz="2000" b="1" dirty="0">
                <a:solidFill>
                  <a:schemeClr val="tx2"/>
                </a:solidFill>
                <a:latin typeface="Times New Roman" panose="02020603050405020304" pitchFamily="18" charset="0"/>
                <a:ea typeface="华文中宋" panose="02010600040101010101" pitchFamily="2" charset="-122"/>
              </a:rPr>
              <a:t>当信号发生器产生的正弦交流信号加在压电陶瓷片两端面时，压电陶瓷片将产生机械振动，在空气中激发出声波。所以，换能器</a:t>
            </a:r>
            <a:r>
              <a:rPr lang="en-US" altLang="zh-CN" sz="2000" b="1" i="1">
                <a:solidFill>
                  <a:schemeClr val="tx2"/>
                </a:solidFill>
                <a:latin typeface="Times New Roman" panose="02020603050405020304" pitchFamily="18" charset="0"/>
                <a:ea typeface="华文中宋" panose="02010600040101010101" pitchFamily="2" charset="-122"/>
              </a:rPr>
              <a:t>S</a:t>
            </a:r>
            <a:r>
              <a:rPr lang="en-US" altLang="zh-CN" sz="2000" b="1" baseline="-25000">
                <a:solidFill>
                  <a:schemeClr val="tx2"/>
                </a:solidFill>
                <a:latin typeface="Times New Roman" panose="02020603050405020304" pitchFamily="18" charset="0"/>
                <a:ea typeface="华文中宋" panose="02010600040101010101" pitchFamily="2" charset="-122"/>
              </a:rPr>
              <a:t>1</a:t>
            </a:r>
            <a:r>
              <a:rPr lang="zh-CN" altLang="en-US" sz="2000" b="1" dirty="0">
                <a:solidFill>
                  <a:schemeClr val="tx2"/>
                </a:solidFill>
                <a:latin typeface="Times New Roman" panose="02020603050405020304" pitchFamily="18" charset="0"/>
                <a:ea typeface="华文中宋" panose="02010600040101010101" pitchFamily="2" charset="-122"/>
              </a:rPr>
              <a:t>是</a:t>
            </a:r>
            <a:r>
              <a:rPr lang="zh-CN" altLang="en-US" sz="2000" b="1" dirty="0">
                <a:solidFill>
                  <a:srgbClr val="0000CC"/>
                </a:solidFill>
                <a:latin typeface="Times New Roman" panose="02020603050405020304" pitchFamily="18" charset="0"/>
                <a:ea typeface="华文中宋" panose="02010600040101010101" pitchFamily="2" charset="-122"/>
              </a:rPr>
              <a:t>声频信号发生器</a:t>
            </a:r>
            <a:r>
              <a:rPr lang="zh-CN" altLang="en-US" sz="2000" b="1" dirty="0">
                <a:solidFill>
                  <a:schemeClr val="tx2"/>
                </a:solidFill>
                <a:latin typeface="Times New Roman" panose="02020603050405020304" pitchFamily="18" charset="0"/>
                <a:ea typeface="华文中宋" panose="02010600040101010101" pitchFamily="2" charset="-122"/>
              </a:rPr>
              <a:t>。 </a:t>
            </a:r>
            <a:endParaRPr lang="zh-CN" altLang="en-US" sz="2000" b="1" dirty="0">
              <a:solidFill>
                <a:schemeClr val="tx2"/>
              </a:solidFill>
              <a:latin typeface="Times New Roman" panose="02020603050405020304" pitchFamily="18" charset="0"/>
              <a:ea typeface="华文中宋" panose="02010600040101010101" pitchFamily="2" charset="-122"/>
            </a:endParaRPr>
          </a:p>
        </p:txBody>
      </p:sp>
      <p:sp>
        <p:nvSpPr>
          <p:cNvPr id="207951" name="文本框 207950"/>
          <p:cNvSpPr txBox="1"/>
          <p:nvPr/>
        </p:nvSpPr>
        <p:spPr>
          <a:xfrm>
            <a:off x="250825" y="5516563"/>
            <a:ext cx="8624888" cy="1373187"/>
          </a:xfrm>
          <a:prstGeom prst="rect">
            <a:avLst/>
          </a:prstGeom>
          <a:noFill/>
          <a:ln w="9525">
            <a:noFill/>
          </a:ln>
        </p:spPr>
        <p:txBody>
          <a:bodyPr>
            <a:spAutoFit/>
          </a:bodyPr>
          <a:p>
            <a:pPr lvl="0" algn="l" eaLnBrk="1" hangingPunct="1">
              <a:lnSpc>
                <a:spcPct val="140000"/>
              </a:lnSpc>
              <a:spcBef>
                <a:spcPct val="0"/>
              </a:spcBef>
              <a:buClrTx/>
            </a:pPr>
            <a:r>
              <a:rPr lang="zh-CN" altLang="en-US" sz="2000" b="1" dirty="0">
                <a:solidFill>
                  <a:schemeClr val="tx2"/>
                </a:solidFill>
                <a:latin typeface="Times New Roman" panose="02020603050405020304" pitchFamily="18" charset="0"/>
                <a:ea typeface="华文中宋" panose="02010600040101010101" pitchFamily="2" charset="-122"/>
              </a:rPr>
              <a:t>当</a:t>
            </a:r>
            <a:r>
              <a:rPr lang="en-US" altLang="zh-CN" sz="2000" b="1" i="1">
                <a:solidFill>
                  <a:schemeClr val="tx2"/>
                </a:solidFill>
                <a:latin typeface="Times New Roman" panose="02020603050405020304" pitchFamily="18" charset="0"/>
                <a:ea typeface="华文中宋" panose="02010600040101010101" pitchFamily="2" charset="-122"/>
              </a:rPr>
              <a:t>S</a:t>
            </a:r>
            <a:r>
              <a:rPr lang="zh-CN" altLang="en-US" sz="2000" b="1" dirty="0">
                <a:solidFill>
                  <a:schemeClr val="tx2"/>
                </a:solidFill>
                <a:latin typeface="Times New Roman" panose="02020603050405020304" pitchFamily="18" charset="0"/>
                <a:ea typeface="华文中宋" panose="02010600040101010101" pitchFamily="2" charset="-122"/>
              </a:rPr>
              <a:t>发出的声波信号经过空气传播到达换能器</a:t>
            </a:r>
            <a:r>
              <a:rPr lang="en-US" altLang="zh-CN" sz="2000" b="1" i="1">
                <a:solidFill>
                  <a:schemeClr val="tx2"/>
                </a:solidFill>
                <a:latin typeface="Times New Roman" panose="02020603050405020304" pitchFamily="18" charset="0"/>
                <a:ea typeface="华文中宋" panose="02010600040101010101" pitchFamily="2" charset="-122"/>
              </a:rPr>
              <a:t>S</a:t>
            </a:r>
            <a:r>
              <a:rPr lang="en-US" altLang="zh-CN" sz="2000" b="1" baseline="-25000">
                <a:solidFill>
                  <a:schemeClr val="tx2"/>
                </a:solidFill>
                <a:latin typeface="Times New Roman" panose="02020603050405020304" pitchFamily="18" charset="0"/>
                <a:ea typeface="华文中宋" panose="02010600040101010101" pitchFamily="2" charset="-122"/>
              </a:rPr>
              <a:t>2</a:t>
            </a:r>
            <a:r>
              <a:rPr lang="zh-CN" altLang="en-US" sz="2000" b="1" dirty="0">
                <a:solidFill>
                  <a:schemeClr val="tx2"/>
                </a:solidFill>
                <a:latin typeface="Times New Roman" panose="02020603050405020304" pitchFamily="18" charset="0"/>
                <a:ea typeface="华文中宋" panose="02010600040101010101" pitchFamily="2" charset="-122"/>
              </a:rPr>
              <a:t>时，空气振动产生的压力作用在</a:t>
            </a:r>
            <a:r>
              <a:rPr lang="en-US" altLang="zh-CN" sz="2000" b="1" i="1">
                <a:solidFill>
                  <a:schemeClr val="tx2"/>
                </a:solidFill>
                <a:latin typeface="Times New Roman" panose="02020603050405020304" pitchFamily="18" charset="0"/>
                <a:ea typeface="华文中宋" panose="02010600040101010101" pitchFamily="2" charset="-122"/>
              </a:rPr>
              <a:t>S</a:t>
            </a:r>
            <a:r>
              <a:rPr lang="en-US" altLang="zh-CN" sz="2000" b="1" baseline="-25000">
                <a:solidFill>
                  <a:schemeClr val="tx2"/>
                </a:solidFill>
                <a:latin typeface="Times New Roman" panose="02020603050405020304" pitchFamily="18" charset="0"/>
                <a:ea typeface="华文中宋" panose="02010600040101010101" pitchFamily="2" charset="-122"/>
              </a:rPr>
              <a:t>2</a:t>
            </a:r>
            <a:r>
              <a:rPr lang="zh-CN" altLang="en-US" sz="2000" b="1" dirty="0">
                <a:solidFill>
                  <a:schemeClr val="tx2"/>
                </a:solidFill>
                <a:latin typeface="Times New Roman" panose="02020603050405020304" pitchFamily="18" charset="0"/>
                <a:ea typeface="华文中宋" panose="02010600040101010101" pitchFamily="2" charset="-122"/>
              </a:rPr>
              <a:t>的压电陶瓷片上使之出现充、放电现象，在示波器上就能检测出该交变信号。所以，换能器</a:t>
            </a:r>
            <a:r>
              <a:rPr lang="en-US" altLang="zh-CN" sz="2000" b="1" i="1">
                <a:solidFill>
                  <a:schemeClr val="tx2"/>
                </a:solidFill>
                <a:latin typeface="Times New Roman" panose="02020603050405020304" pitchFamily="18" charset="0"/>
                <a:ea typeface="华文中宋" panose="02010600040101010101" pitchFamily="2" charset="-122"/>
              </a:rPr>
              <a:t>S</a:t>
            </a:r>
            <a:r>
              <a:rPr lang="en-US" altLang="zh-CN" sz="2000" b="1" baseline="-25000">
                <a:solidFill>
                  <a:schemeClr val="tx2"/>
                </a:solidFill>
                <a:latin typeface="Times New Roman" panose="02020603050405020304" pitchFamily="18" charset="0"/>
                <a:ea typeface="华文中宋" panose="02010600040101010101" pitchFamily="2" charset="-122"/>
              </a:rPr>
              <a:t>2</a:t>
            </a:r>
            <a:r>
              <a:rPr lang="zh-CN" altLang="en-US" sz="2000" b="1" dirty="0">
                <a:solidFill>
                  <a:schemeClr val="tx2"/>
                </a:solidFill>
                <a:latin typeface="Times New Roman" panose="02020603050405020304" pitchFamily="18" charset="0"/>
                <a:ea typeface="华文中宋" panose="02010600040101010101" pitchFamily="2" charset="-122"/>
              </a:rPr>
              <a:t>是</a:t>
            </a:r>
            <a:r>
              <a:rPr lang="zh-CN" altLang="en-US" sz="2000" b="1" dirty="0">
                <a:solidFill>
                  <a:srgbClr val="0000CC"/>
                </a:solidFill>
                <a:latin typeface="Times New Roman" panose="02020603050405020304" pitchFamily="18" charset="0"/>
                <a:ea typeface="华文中宋" panose="02010600040101010101" pitchFamily="2" charset="-122"/>
              </a:rPr>
              <a:t>声频信号接收器</a:t>
            </a:r>
            <a:r>
              <a:rPr lang="zh-CN" altLang="en-US" sz="2000" b="1" dirty="0">
                <a:solidFill>
                  <a:schemeClr val="tx2"/>
                </a:solidFill>
                <a:latin typeface="Times New Roman" panose="02020603050405020304" pitchFamily="18" charset="0"/>
                <a:ea typeface="华文中宋" panose="02010600040101010101" pitchFamily="2" charset="-122"/>
              </a:rPr>
              <a:t>。</a:t>
            </a:r>
            <a:endParaRPr lang="zh-CN" altLang="en-US" sz="2000" b="1" dirty="0">
              <a:solidFill>
                <a:schemeClr val="tx2"/>
              </a:solidFill>
              <a:latin typeface="Times New Roman" panose="02020603050405020304" pitchFamily="18" charset="0"/>
              <a:ea typeface="华文中宋" panose="02010600040101010101" pitchFamily="2" charset="-122"/>
            </a:endParaRPr>
          </a:p>
        </p:txBody>
      </p:sp>
      <p:sp>
        <p:nvSpPr>
          <p:cNvPr id="2" name="灯片编号占位符 1"/>
          <p:cNvSpPr>
            <a:spLocks noGrp="1"/>
          </p:cNvSpPr>
          <p:nvPr>
            <p:ph type="sldNum" sz="quarter" idx="12"/>
          </p:nvPr>
        </p:nvSpPr>
        <p:spPr/>
        <p:txBody>
          <a:bodyPr/>
          <a:p>
            <a:pPr>
              <a:defRPr/>
            </a:pPr>
            <a:fld id="{8404AA22-3501-43D3-AFBA-93E3887BAD81}"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7" name="文本框 210946"/>
          <p:cNvSpPr txBox="1"/>
          <p:nvPr/>
        </p:nvSpPr>
        <p:spPr>
          <a:xfrm>
            <a:off x="158750" y="134938"/>
            <a:ext cx="8985250" cy="774700"/>
          </a:xfrm>
          <a:prstGeom prst="rect">
            <a:avLst/>
          </a:prstGeom>
          <a:noFill/>
          <a:ln w="9525">
            <a:noFill/>
          </a:ln>
        </p:spPr>
        <p:txBody>
          <a:bodyPr>
            <a:spAutoFit/>
          </a:bodyPr>
          <a:p>
            <a:pPr lvl="0" algn="l" eaLnBrk="1" hangingPunct="1">
              <a:lnSpc>
                <a:spcPct val="140000"/>
              </a:lnSpc>
              <a:spcBef>
                <a:spcPct val="0"/>
              </a:spcBef>
              <a:buClrTx/>
            </a:pPr>
            <a:r>
              <a:rPr lang="en-US" altLang="zh-CN" sz="3200" b="1">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a:t>
            </a:r>
            <a:r>
              <a:rPr lang="zh-CN" altLang="en-US" sz="3200" b="1" dirty="0">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六</a:t>
            </a:r>
            <a:r>
              <a:rPr lang="en-US" altLang="zh-CN" sz="3200" b="1">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a:t>
            </a:r>
            <a:r>
              <a:rPr lang="zh-CN" altLang="en-US" sz="3200" b="1" dirty="0">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压电式金属加工切削力测量</a:t>
            </a:r>
            <a:endParaRPr lang="zh-CN" altLang="en-US" sz="3200" b="1" dirty="0">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pic>
        <p:nvPicPr>
          <p:cNvPr id="211024" name="图片 211023" descr="6-11"/>
          <p:cNvPicPr>
            <a:picLocks noChangeAspect="1"/>
          </p:cNvPicPr>
          <p:nvPr/>
        </p:nvPicPr>
        <p:blipFill>
          <a:blip r:embed="rId1"/>
          <a:srcRect b="13136"/>
          <a:stretch>
            <a:fillRect/>
          </a:stretch>
        </p:blipFill>
        <p:spPr>
          <a:xfrm>
            <a:off x="2124075" y="1125538"/>
            <a:ext cx="4968875" cy="3409950"/>
          </a:xfrm>
          <a:prstGeom prst="rect">
            <a:avLst/>
          </a:prstGeom>
          <a:noFill/>
          <a:ln w="9525">
            <a:noFill/>
          </a:ln>
        </p:spPr>
      </p:pic>
      <p:sp>
        <p:nvSpPr>
          <p:cNvPr id="211026" name="矩形 211025"/>
          <p:cNvSpPr/>
          <p:nvPr/>
        </p:nvSpPr>
        <p:spPr>
          <a:xfrm>
            <a:off x="250825" y="4797425"/>
            <a:ext cx="8424863" cy="1552575"/>
          </a:xfrm>
          <a:prstGeom prst="rect">
            <a:avLst/>
          </a:prstGeom>
          <a:noFill/>
          <a:ln w="9525">
            <a:noFill/>
          </a:ln>
        </p:spPr>
        <p:txBody>
          <a:bodyPr>
            <a:spAutoFit/>
          </a:bodyPr>
          <a:p>
            <a:pPr lvl="0" algn="just" eaLnBrk="1" hangingPunct="1">
              <a:lnSpc>
                <a:spcPct val="120000"/>
              </a:lnSpc>
              <a:spcBef>
                <a:spcPct val="50000"/>
              </a:spcBef>
              <a:buClrTx/>
            </a:pPr>
            <a:r>
              <a:rPr lang="zh-CN" altLang="en-US" sz="2000" b="1" dirty="0">
                <a:effectLst>
                  <a:outerShdw blurRad="38100" dist="38100" dir="2700000">
                    <a:srgbClr val="C0C0C0"/>
                  </a:outerShdw>
                </a:effectLst>
                <a:latin typeface="Arial" panose="020B0604020202020204" pitchFamily="34" charset="0"/>
                <a:ea typeface="宋体" panose="02010600030101010101" pitchFamily="2" charset="-122"/>
              </a:rPr>
              <a:t>由于压电陶瓷元件的自振频率高</a:t>
            </a:r>
            <a:r>
              <a:rPr lang="en-US" altLang="zh-CN" sz="2000" b="1">
                <a:effectLst>
                  <a:outerShdw blurRad="38100" dist="38100" dir="2700000">
                    <a:srgbClr val="C0C0C0"/>
                  </a:outerShdw>
                </a:effectLst>
                <a:latin typeface="Arial" panose="020B0604020202020204" pitchFamily="34" charset="0"/>
                <a:ea typeface="宋体" panose="02010600030101010101" pitchFamily="2" charset="-122"/>
              </a:rPr>
              <a:t>, </a:t>
            </a:r>
            <a:r>
              <a:rPr lang="zh-CN" altLang="en-US" sz="2000" b="1" dirty="0">
                <a:effectLst>
                  <a:outerShdw blurRad="38100" dist="38100" dir="2700000">
                    <a:srgbClr val="C0C0C0"/>
                  </a:outerShdw>
                </a:effectLst>
                <a:latin typeface="Arial" panose="020B0604020202020204" pitchFamily="34" charset="0"/>
                <a:ea typeface="宋体" panose="02010600030101010101" pitchFamily="2" charset="-122"/>
              </a:rPr>
              <a:t>特别适合测量变化剧烈的载荷。图中压电传感器位于车刀前部的下方</a:t>
            </a:r>
            <a:r>
              <a:rPr lang="en-US" altLang="zh-CN" sz="2000" b="1">
                <a:effectLst>
                  <a:outerShdw blurRad="38100" dist="38100" dir="2700000">
                    <a:srgbClr val="C0C0C0"/>
                  </a:outerShdw>
                </a:effectLst>
                <a:latin typeface="Arial" panose="020B0604020202020204" pitchFamily="34" charset="0"/>
                <a:ea typeface="宋体" panose="02010600030101010101" pitchFamily="2" charset="-122"/>
              </a:rPr>
              <a:t>, </a:t>
            </a:r>
            <a:r>
              <a:rPr lang="zh-CN" altLang="en-US" sz="2000" b="1" dirty="0">
                <a:effectLst>
                  <a:outerShdw blurRad="38100" dist="38100" dir="2700000">
                    <a:srgbClr val="C0C0C0"/>
                  </a:outerShdw>
                </a:effectLst>
                <a:latin typeface="Arial" panose="020B0604020202020204" pitchFamily="34" charset="0"/>
                <a:ea typeface="宋体" panose="02010600030101010101" pitchFamily="2" charset="-122"/>
              </a:rPr>
              <a:t>当进行切削加工时</a:t>
            </a:r>
            <a:r>
              <a:rPr lang="en-US" altLang="zh-CN" sz="2000" b="1">
                <a:effectLst>
                  <a:outerShdw blurRad="38100" dist="38100" dir="2700000">
                    <a:srgbClr val="C0C0C0"/>
                  </a:outerShdw>
                </a:effectLst>
                <a:latin typeface="Arial" panose="020B0604020202020204" pitchFamily="34" charset="0"/>
                <a:ea typeface="宋体" panose="02010600030101010101" pitchFamily="2" charset="-122"/>
              </a:rPr>
              <a:t>, </a:t>
            </a:r>
            <a:r>
              <a:rPr lang="zh-CN" altLang="en-US" sz="2000" b="1" dirty="0">
                <a:effectLst>
                  <a:outerShdw blurRad="38100" dist="38100" dir="2700000">
                    <a:srgbClr val="C0C0C0"/>
                  </a:outerShdw>
                </a:effectLst>
                <a:latin typeface="Arial" panose="020B0604020202020204" pitchFamily="34" charset="0"/>
                <a:ea typeface="宋体" panose="02010600030101010101" pitchFamily="2" charset="-122"/>
              </a:rPr>
              <a:t>切削力通过刀具传给压电传感器</a:t>
            </a:r>
            <a:r>
              <a:rPr lang="en-US" altLang="zh-CN" sz="2000" b="1">
                <a:effectLst>
                  <a:outerShdw blurRad="38100" dist="38100" dir="2700000">
                    <a:srgbClr val="C0C0C0"/>
                  </a:outerShdw>
                </a:effectLst>
                <a:latin typeface="Arial" panose="020B0604020202020204" pitchFamily="34" charset="0"/>
                <a:ea typeface="宋体" panose="02010600030101010101" pitchFamily="2" charset="-122"/>
              </a:rPr>
              <a:t>, </a:t>
            </a:r>
            <a:r>
              <a:rPr lang="zh-CN" altLang="en-US" sz="2000" b="1" dirty="0">
                <a:effectLst>
                  <a:outerShdw blurRad="38100" dist="38100" dir="2700000">
                    <a:srgbClr val="C0C0C0"/>
                  </a:outerShdw>
                </a:effectLst>
                <a:latin typeface="Arial" panose="020B0604020202020204" pitchFamily="34" charset="0"/>
                <a:ea typeface="宋体" panose="02010600030101010101" pitchFamily="2" charset="-122"/>
              </a:rPr>
              <a:t>压电传感器将切削力转换为电信号输出</a:t>
            </a:r>
            <a:r>
              <a:rPr lang="en-US" altLang="zh-CN" sz="2000" b="1">
                <a:effectLst>
                  <a:outerShdw blurRad="38100" dist="38100" dir="2700000">
                    <a:srgbClr val="C0C0C0"/>
                  </a:outerShdw>
                </a:effectLst>
                <a:latin typeface="Arial" panose="020B0604020202020204" pitchFamily="34" charset="0"/>
                <a:ea typeface="宋体" panose="02010600030101010101" pitchFamily="2" charset="-122"/>
              </a:rPr>
              <a:t>, </a:t>
            </a:r>
            <a:r>
              <a:rPr lang="zh-CN" altLang="en-US" sz="2000" b="1" dirty="0">
                <a:effectLst>
                  <a:outerShdw blurRad="38100" dist="38100" dir="2700000">
                    <a:srgbClr val="C0C0C0"/>
                  </a:outerShdw>
                </a:effectLst>
                <a:latin typeface="Arial" panose="020B0604020202020204" pitchFamily="34" charset="0"/>
                <a:ea typeface="宋体" panose="02010600030101010101" pitchFamily="2" charset="-122"/>
              </a:rPr>
              <a:t>记录下电信号的变化便测得切削力的变化。 </a:t>
            </a:r>
            <a:endParaRPr lang="zh-CN" altLang="en-US" sz="2000" b="1" dirty="0">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a:defRPr/>
            </a:pPr>
            <a:fld id="{8404AA22-3501-43D3-AFBA-93E3887BAD81}"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70" name="文本框 211969"/>
          <p:cNvSpPr txBox="1"/>
          <p:nvPr/>
        </p:nvSpPr>
        <p:spPr>
          <a:xfrm>
            <a:off x="116205" y="218123"/>
            <a:ext cx="8985250" cy="774700"/>
          </a:xfrm>
          <a:prstGeom prst="rect">
            <a:avLst/>
          </a:prstGeom>
          <a:noFill/>
          <a:ln w="9525">
            <a:noFill/>
          </a:ln>
        </p:spPr>
        <p:txBody>
          <a:bodyPr>
            <a:spAutoFit/>
          </a:bodyPr>
          <a:p>
            <a:pPr lvl="0" algn="l" eaLnBrk="1" hangingPunct="1">
              <a:lnSpc>
                <a:spcPct val="140000"/>
              </a:lnSpc>
              <a:spcBef>
                <a:spcPct val="0"/>
              </a:spcBef>
              <a:buClrTx/>
            </a:pPr>
            <a:r>
              <a:rPr lang="en-US" altLang="zh-CN" sz="3200" b="1">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a:t>
            </a:r>
            <a:r>
              <a:rPr lang="zh-CN" altLang="en-US" sz="3200" b="1" dirty="0">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七</a:t>
            </a:r>
            <a:r>
              <a:rPr lang="en-US" altLang="zh-CN" sz="3200" b="1">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a:t>
            </a:r>
            <a:r>
              <a:rPr lang="zh-CN" altLang="en-US" sz="3200" b="1" dirty="0">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压电式玻璃破碎报警器</a:t>
            </a:r>
            <a:endParaRPr lang="zh-CN" altLang="en-US" sz="3200" b="1" dirty="0">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pic>
        <p:nvPicPr>
          <p:cNvPr id="211973" name="图片 211972" descr="6-12"/>
          <p:cNvPicPr>
            <a:picLocks noChangeAspect="1"/>
          </p:cNvPicPr>
          <p:nvPr/>
        </p:nvPicPr>
        <p:blipFill>
          <a:blip r:embed="rId1"/>
          <a:srcRect b="25662"/>
          <a:stretch>
            <a:fillRect/>
          </a:stretch>
        </p:blipFill>
        <p:spPr>
          <a:xfrm>
            <a:off x="395288" y="1063625"/>
            <a:ext cx="4292600" cy="2078038"/>
          </a:xfrm>
          <a:prstGeom prst="rect">
            <a:avLst/>
          </a:prstGeom>
          <a:noFill/>
          <a:ln w="9525">
            <a:noFill/>
          </a:ln>
        </p:spPr>
      </p:pic>
      <p:sp>
        <p:nvSpPr>
          <p:cNvPr id="211975" name="矩形 211974"/>
          <p:cNvSpPr/>
          <p:nvPr/>
        </p:nvSpPr>
        <p:spPr>
          <a:xfrm>
            <a:off x="4716463" y="1155700"/>
            <a:ext cx="4321175" cy="1552575"/>
          </a:xfrm>
          <a:prstGeom prst="rect">
            <a:avLst/>
          </a:prstGeom>
          <a:noFill/>
          <a:ln w="9525">
            <a:noFill/>
          </a:ln>
        </p:spPr>
        <p:txBody>
          <a:bodyPr>
            <a:spAutoFit/>
          </a:bodyPr>
          <a:p>
            <a:pPr lvl="0" algn="just" eaLnBrk="1" hangingPunct="1">
              <a:lnSpc>
                <a:spcPct val="120000"/>
              </a:lnSpc>
              <a:spcBef>
                <a:spcPct val="50000"/>
              </a:spcBef>
              <a:buClrTx/>
            </a:pPr>
            <a:r>
              <a:rPr lang="en-US" altLang="zh-CN" sz="2000" b="1">
                <a:effectLst>
                  <a:outerShdw blurRad="38100" dist="38100" dir="2700000">
                    <a:srgbClr val="C0C0C0"/>
                  </a:outerShdw>
                </a:effectLst>
                <a:latin typeface="Arial" panose="020B0604020202020204" pitchFamily="34" charset="0"/>
                <a:ea typeface="宋体" panose="02010600030101010101" pitchFamily="2" charset="-122"/>
              </a:rPr>
              <a:t>BS—D2</a:t>
            </a:r>
            <a:r>
              <a:rPr lang="zh-CN" altLang="en-US" sz="2000" b="1" dirty="0">
                <a:effectLst>
                  <a:outerShdw blurRad="38100" dist="38100" dir="2700000">
                    <a:srgbClr val="C0C0C0"/>
                  </a:outerShdw>
                </a:effectLst>
                <a:latin typeface="Arial" panose="020B0604020202020204" pitchFamily="34" charset="0"/>
                <a:ea typeface="宋体" panose="02010600030101010101" pitchFamily="2" charset="-122"/>
              </a:rPr>
              <a:t>压电式传感器是专门用于检测玻璃破碎的一种传感器</a:t>
            </a:r>
            <a:r>
              <a:rPr lang="en-US" altLang="zh-CN" sz="2000" b="1">
                <a:effectLst>
                  <a:outerShdw blurRad="38100" dist="38100" dir="2700000">
                    <a:srgbClr val="C0C0C0"/>
                  </a:outerShdw>
                </a:effectLst>
                <a:latin typeface="Arial" panose="020B0604020202020204" pitchFamily="34" charset="0"/>
                <a:ea typeface="宋体" panose="02010600030101010101" pitchFamily="2" charset="-122"/>
              </a:rPr>
              <a:t>, </a:t>
            </a:r>
            <a:r>
              <a:rPr lang="zh-CN" altLang="en-US" sz="2000" b="1" dirty="0">
                <a:effectLst>
                  <a:outerShdw blurRad="38100" dist="38100" dir="2700000">
                    <a:srgbClr val="C0C0C0"/>
                  </a:outerShdw>
                </a:effectLst>
                <a:latin typeface="Arial" panose="020B0604020202020204" pitchFamily="34" charset="0"/>
                <a:ea typeface="宋体" panose="02010600030101010101" pitchFamily="2" charset="-122"/>
              </a:rPr>
              <a:t>它利用压电元件对振动敏感的特性来感知玻璃受撞击和破碎时产生的振动波。</a:t>
            </a:r>
            <a:endParaRPr lang="zh-CN" altLang="en-US" sz="2000" b="1" dirty="0">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211977" name="矩形 211976"/>
          <p:cNvSpPr/>
          <p:nvPr/>
        </p:nvSpPr>
        <p:spPr>
          <a:xfrm>
            <a:off x="323850" y="5481638"/>
            <a:ext cx="8569325" cy="1187450"/>
          </a:xfrm>
          <a:prstGeom prst="rect">
            <a:avLst/>
          </a:prstGeom>
          <a:noFill/>
          <a:ln w="9525">
            <a:noFill/>
          </a:ln>
        </p:spPr>
        <p:txBody>
          <a:bodyPr>
            <a:spAutoFit/>
          </a:bodyPr>
          <a:p>
            <a:pPr lvl="0" algn="just" eaLnBrk="1" hangingPunct="1">
              <a:lnSpc>
                <a:spcPct val="120000"/>
              </a:lnSpc>
              <a:spcBef>
                <a:spcPct val="50000"/>
              </a:spcBef>
              <a:buClrTx/>
            </a:pPr>
            <a:r>
              <a:rPr lang="zh-CN" altLang="en-US" sz="2000" b="1" dirty="0">
                <a:effectLst>
                  <a:outerShdw blurRad="38100" dist="38100" dir="2700000">
                    <a:srgbClr val="C0C0C0"/>
                  </a:outerShdw>
                </a:effectLst>
                <a:latin typeface="Arial" panose="020B0604020202020204" pitchFamily="34" charset="0"/>
                <a:ea typeface="宋体" panose="02010600030101010101" pitchFamily="2" charset="-122"/>
              </a:rPr>
              <a:t>由于玻璃振动的波长在音频和超声波的范围内</a:t>
            </a:r>
            <a:r>
              <a:rPr lang="en-US" altLang="zh-CN" sz="2000" b="1">
                <a:effectLst>
                  <a:outerShdw blurRad="38100" dist="38100" dir="2700000">
                    <a:srgbClr val="C0C0C0"/>
                  </a:outerShdw>
                </a:effectLst>
                <a:latin typeface="Arial" panose="020B0604020202020204" pitchFamily="34" charset="0"/>
                <a:ea typeface="宋体" panose="02010600030101010101" pitchFamily="2" charset="-122"/>
              </a:rPr>
              <a:t>, </a:t>
            </a:r>
            <a:r>
              <a:rPr lang="zh-CN" altLang="en-US" sz="2000" b="1" dirty="0">
                <a:effectLst>
                  <a:outerShdw blurRad="38100" dist="38100" dir="2700000">
                    <a:srgbClr val="C0C0C0"/>
                  </a:outerShdw>
                </a:effectLst>
                <a:latin typeface="Arial" panose="020B0604020202020204" pitchFamily="34" charset="0"/>
                <a:ea typeface="宋体" panose="02010600030101010101" pitchFamily="2" charset="-122"/>
              </a:rPr>
              <a:t>这就使滤波器成为电路中的关键。 当传感器输出信号高于设定的阈值时</a:t>
            </a:r>
            <a:r>
              <a:rPr lang="en-US" altLang="zh-CN" sz="2000" b="1">
                <a:effectLst>
                  <a:outerShdw blurRad="38100" dist="38100" dir="2700000">
                    <a:srgbClr val="C0C0C0"/>
                  </a:outerShdw>
                </a:effectLst>
                <a:latin typeface="Arial" panose="020B0604020202020204" pitchFamily="34" charset="0"/>
                <a:ea typeface="宋体" panose="02010600030101010101" pitchFamily="2" charset="-122"/>
              </a:rPr>
              <a:t>, </a:t>
            </a:r>
            <a:r>
              <a:rPr lang="zh-CN" altLang="en-US" sz="2000" b="1" dirty="0">
                <a:effectLst>
                  <a:outerShdw blurRad="38100" dist="38100" dir="2700000">
                    <a:srgbClr val="C0C0C0"/>
                  </a:outerShdw>
                </a:effectLst>
                <a:latin typeface="Arial" panose="020B0604020202020204" pitchFamily="34" charset="0"/>
                <a:ea typeface="宋体" panose="02010600030101010101" pitchFamily="2" charset="-122"/>
              </a:rPr>
              <a:t>才会输出报警信号</a:t>
            </a:r>
            <a:r>
              <a:rPr lang="en-US" altLang="zh-CN" sz="2000" b="1">
                <a:effectLst>
                  <a:outerShdw blurRad="38100" dist="38100" dir="2700000">
                    <a:srgbClr val="C0C0C0"/>
                  </a:outerShdw>
                </a:effectLst>
                <a:latin typeface="Arial" panose="020B0604020202020204" pitchFamily="34" charset="0"/>
                <a:ea typeface="宋体" panose="02010600030101010101" pitchFamily="2" charset="-122"/>
              </a:rPr>
              <a:t>, </a:t>
            </a:r>
            <a:r>
              <a:rPr lang="zh-CN" altLang="en-US" sz="2000" b="1" dirty="0">
                <a:effectLst>
                  <a:outerShdw blurRad="38100" dist="38100" dir="2700000">
                    <a:srgbClr val="C0C0C0"/>
                  </a:outerShdw>
                </a:effectLst>
                <a:latin typeface="Arial" panose="020B0604020202020204" pitchFamily="34" charset="0"/>
                <a:ea typeface="宋体" panose="02010600030101010101" pitchFamily="2" charset="-122"/>
              </a:rPr>
              <a:t>驱动报警执行机构工作。 </a:t>
            </a:r>
            <a:endParaRPr lang="zh-CN" altLang="en-US" sz="2000" b="1" dirty="0">
              <a:effectLst>
                <a:outerShdw blurRad="38100" dist="38100" dir="2700000">
                  <a:srgbClr val="C0C0C0"/>
                </a:outerShdw>
              </a:effectLst>
              <a:latin typeface="Arial" panose="020B0604020202020204" pitchFamily="34" charset="0"/>
              <a:ea typeface="宋体" panose="02010600030101010101" pitchFamily="2" charset="-122"/>
            </a:endParaRPr>
          </a:p>
        </p:txBody>
      </p:sp>
      <p:pic>
        <p:nvPicPr>
          <p:cNvPr id="211978" name="图片 211977" descr="6-13"/>
          <p:cNvPicPr>
            <a:picLocks noChangeAspect="1"/>
          </p:cNvPicPr>
          <p:nvPr/>
        </p:nvPicPr>
        <p:blipFill>
          <a:blip r:embed="rId2"/>
          <a:srcRect t="4471" b="10840"/>
          <a:stretch>
            <a:fillRect/>
          </a:stretch>
        </p:blipFill>
        <p:spPr>
          <a:xfrm>
            <a:off x="438150" y="3389313"/>
            <a:ext cx="7950200" cy="1984375"/>
          </a:xfrm>
          <a:prstGeom prst="rect">
            <a:avLst/>
          </a:prstGeom>
          <a:noFill/>
          <a:ln w="9525">
            <a:noFill/>
          </a:ln>
        </p:spPr>
      </p:pic>
      <p:sp>
        <p:nvSpPr>
          <p:cNvPr id="2" name="灯片编号占位符 1"/>
          <p:cNvSpPr>
            <a:spLocks noGrp="1"/>
          </p:cNvSpPr>
          <p:nvPr>
            <p:ph type="sldNum" sz="quarter" idx="12"/>
          </p:nvPr>
        </p:nvSpPr>
        <p:spPr/>
        <p:txBody>
          <a:bodyPr/>
          <a:p>
            <a:pPr>
              <a:defRPr/>
            </a:pPr>
            <a:fld id="{8404AA22-3501-43D3-AFBA-93E3887BAD81}"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4" name="文本框 212993"/>
          <p:cNvSpPr txBox="1"/>
          <p:nvPr/>
        </p:nvSpPr>
        <p:spPr>
          <a:xfrm>
            <a:off x="158750" y="325438"/>
            <a:ext cx="8985250" cy="774700"/>
          </a:xfrm>
          <a:prstGeom prst="rect">
            <a:avLst/>
          </a:prstGeom>
          <a:noFill/>
          <a:ln w="9525">
            <a:noFill/>
          </a:ln>
        </p:spPr>
        <p:txBody>
          <a:bodyPr>
            <a:spAutoFit/>
          </a:bodyPr>
          <a:p>
            <a:pPr lvl="0" algn="l" eaLnBrk="1" hangingPunct="1">
              <a:lnSpc>
                <a:spcPct val="140000"/>
              </a:lnSpc>
              <a:spcBef>
                <a:spcPct val="0"/>
              </a:spcBef>
              <a:buClrTx/>
            </a:pPr>
            <a:r>
              <a:rPr lang="en-US" altLang="zh-CN" sz="3200" b="1">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a:t>
            </a:r>
            <a:r>
              <a:rPr lang="zh-CN" altLang="en-US" sz="3200" b="1" dirty="0">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八</a:t>
            </a:r>
            <a:r>
              <a:rPr lang="en-US" altLang="zh-CN" sz="3200" b="1">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a:t>
            </a:r>
            <a:r>
              <a:rPr lang="zh-CN" altLang="en-US" sz="3200" b="1" dirty="0">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压电引信</a:t>
            </a:r>
            <a:endParaRPr lang="zh-CN" altLang="en-US" sz="3200" b="1" dirty="0">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pic>
        <p:nvPicPr>
          <p:cNvPr id="212999" name="图片 212998" descr="加5a"/>
          <p:cNvPicPr>
            <a:picLocks noChangeAspect="1"/>
          </p:cNvPicPr>
          <p:nvPr/>
        </p:nvPicPr>
        <p:blipFill>
          <a:blip r:embed="rId1">
            <a:lum bright="-23999" contrast="54000"/>
          </a:blip>
          <a:stretch>
            <a:fillRect/>
          </a:stretch>
        </p:blipFill>
        <p:spPr>
          <a:xfrm>
            <a:off x="1835150" y="1724025"/>
            <a:ext cx="6172200" cy="2209800"/>
          </a:xfrm>
          <a:prstGeom prst="rect">
            <a:avLst/>
          </a:prstGeom>
          <a:solidFill>
            <a:srgbClr val="FFFFFF"/>
          </a:solidFill>
          <a:ln w="76200" cap="flat" cmpd="tri">
            <a:solidFill>
              <a:srgbClr val="FF0000"/>
            </a:solidFill>
            <a:prstDash val="solid"/>
            <a:miter/>
            <a:headEnd type="none" w="med" len="med"/>
            <a:tailEnd type="none" w="med" len="med"/>
          </a:ln>
        </p:spPr>
      </p:pic>
      <p:pic>
        <p:nvPicPr>
          <p:cNvPr id="213000" name="图片 212999" descr="加5b"/>
          <p:cNvPicPr>
            <a:picLocks noChangeAspect="1"/>
          </p:cNvPicPr>
          <p:nvPr/>
        </p:nvPicPr>
        <p:blipFill>
          <a:blip r:embed="rId2">
            <a:lum bright="-41998" contrast="72000"/>
          </a:blip>
          <a:stretch>
            <a:fillRect/>
          </a:stretch>
        </p:blipFill>
        <p:spPr>
          <a:xfrm>
            <a:off x="3203575" y="4221163"/>
            <a:ext cx="3962400" cy="2278062"/>
          </a:xfrm>
          <a:prstGeom prst="rect">
            <a:avLst/>
          </a:prstGeom>
          <a:solidFill>
            <a:srgbClr val="FFFFFF"/>
          </a:solidFill>
          <a:ln w="76200" cap="flat" cmpd="tri">
            <a:solidFill>
              <a:schemeClr val="tx1"/>
            </a:solidFill>
            <a:prstDash val="solid"/>
            <a:miter/>
            <a:headEnd type="none" w="med" len="med"/>
            <a:tailEnd type="none" w="med" len="med"/>
          </a:ln>
        </p:spPr>
      </p:pic>
      <p:sp>
        <p:nvSpPr>
          <p:cNvPr id="213001" name="文本框 213000"/>
          <p:cNvSpPr txBox="1"/>
          <p:nvPr/>
        </p:nvSpPr>
        <p:spPr>
          <a:xfrm>
            <a:off x="1763713" y="1100138"/>
            <a:ext cx="6172200" cy="457200"/>
          </a:xfrm>
          <a:prstGeom prst="rect">
            <a:avLst/>
          </a:prstGeom>
          <a:noFill/>
          <a:ln w="12700">
            <a:noFill/>
          </a:ln>
        </p:spPr>
        <p:txBody>
          <a:bodyPr>
            <a:spAutoFit/>
          </a:bodyPr>
          <a:p>
            <a:pPr lvl="0" algn="l" eaLnBrk="1" hangingPunct="1">
              <a:lnSpc>
                <a:spcPct val="100000"/>
              </a:lnSpc>
              <a:spcBef>
                <a:spcPct val="50000"/>
              </a:spcBef>
              <a:buClrTx/>
            </a:pPr>
            <a:r>
              <a:rPr lang="zh-CN" altLang="en-US" sz="2400" b="1" dirty="0">
                <a:solidFill>
                  <a:srgbClr val="0000CC"/>
                </a:solidFill>
                <a:effectLst>
                  <a:outerShdw blurRad="38100" dist="38100" dir="2700000">
                    <a:srgbClr val="C0C0C0"/>
                  </a:outerShdw>
                </a:effectLst>
                <a:latin typeface="Times New Roman" panose="02020603050405020304" pitchFamily="18" charset="0"/>
                <a:ea typeface="宋体" panose="02010600030101010101" pitchFamily="2" charset="-122"/>
              </a:rPr>
              <a:t>压电陶瓷：弹丸起爆装置</a:t>
            </a:r>
            <a:r>
              <a:rPr lang="en-US" altLang="zh-CN" sz="2400" b="1">
                <a:solidFill>
                  <a:srgbClr val="0000CC"/>
                </a:solidFill>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sz="2400" b="1" dirty="0">
                <a:solidFill>
                  <a:srgbClr val="0000CC"/>
                </a:solidFill>
                <a:effectLst>
                  <a:outerShdw blurRad="38100" dist="38100" dir="2700000">
                    <a:srgbClr val="C0C0C0"/>
                  </a:outerShdw>
                </a:effectLst>
                <a:latin typeface="Times New Roman" panose="02020603050405020304" pitchFamily="18" charset="0"/>
                <a:ea typeface="宋体" panose="02010600030101010101" pitchFamily="2" charset="-122"/>
              </a:rPr>
              <a:t>破甲弹</a:t>
            </a:r>
            <a:endParaRPr lang="zh-CN" altLang="en-US" sz="2400" b="1" dirty="0">
              <a:solidFill>
                <a:srgbClr val="0000CC"/>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a:defRPr/>
            </a:pPr>
            <a:fld id="{8404AA22-3501-43D3-AFBA-93E3887BAD81}" type="slidenum">
              <a:rPr lang="zh-CN" altLang="en-US"/>
            </a:fld>
            <a:r>
              <a:rPr lang="zh-CN" altLang="en-US" dirty="0"/>
              <a:t> </a:t>
            </a:r>
            <a:r>
              <a:rPr lang="en-US" altLang="zh-CN" b="0" dirty="0" smtClean="0"/>
              <a:t>/ 47</a:t>
            </a:r>
            <a:endParaRPr lang="zh-CN" altLang="en-US" b="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3001"/>
                                        </p:tgtEl>
                                        <p:attrNameLst>
                                          <p:attrName>style.visibility</p:attrName>
                                        </p:attrNameLst>
                                      </p:cBhvr>
                                      <p:to>
                                        <p:strVal val="visible"/>
                                      </p:to>
                                    </p:set>
                                    <p:animEffect transition="in" filter="blinds(horizontal)">
                                      <p:cBhvr>
                                        <p:cTn id="7" dur="500"/>
                                        <p:tgtEl>
                                          <p:spTgt spid="2130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2999"/>
                                        </p:tgtEl>
                                        <p:attrNameLst>
                                          <p:attrName>style.visibility</p:attrName>
                                        </p:attrNameLst>
                                      </p:cBhvr>
                                      <p:to>
                                        <p:strVal val="visible"/>
                                      </p:to>
                                    </p:set>
                                    <p:animEffect transition="in" filter="blinds(horizontal)">
                                      <p:cBhvr>
                                        <p:cTn id="12" dur="500"/>
                                        <p:tgtEl>
                                          <p:spTgt spid="2129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3000"/>
                                        </p:tgtEl>
                                        <p:attrNameLst>
                                          <p:attrName>style.visibility</p:attrName>
                                        </p:attrNameLst>
                                      </p:cBhvr>
                                      <p:to>
                                        <p:strVal val="visible"/>
                                      </p:to>
                                    </p:set>
                                    <p:animEffect transition="in" filter="blinds(horizontal)">
                                      <p:cBhvr>
                                        <p:cTn id="17" dur="500"/>
                                        <p:tgtEl>
                                          <p:spTgt spid="213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0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8" name="文本框 214017"/>
          <p:cNvSpPr txBox="1"/>
          <p:nvPr/>
        </p:nvSpPr>
        <p:spPr>
          <a:xfrm>
            <a:off x="158750" y="134938"/>
            <a:ext cx="8985250" cy="774700"/>
          </a:xfrm>
          <a:prstGeom prst="rect">
            <a:avLst/>
          </a:prstGeom>
          <a:noFill/>
          <a:ln w="9525">
            <a:noFill/>
          </a:ln>
        </p:spPr>
        <p:txBody>
          <a:bodyPr>
            <a:spAutoFit/>
          </a:bodyPr>
          <a:p>
            <a:pPr lvl="0" algn="l" eaLnBrk="1" hangingPunct="1">
              <a:lnSpc>
                <a:spcPct val="140000"/>
              </a:lnSpc>
              <a:spcBef>
                <a:spcPct val="0"/>
              </a:spcBef>
              <a:buClrTx/>
            </a:pPr>
            <a:r>
              <a:rPr lang="en-US" altLang="zh-CN" sz="3200" b="1">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a:t>
            </a:r>
            <a:r>
              <a:rPr lang="zh-CN" altLang="en-US" sz="3200" b="1" dirty="0">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九</a:t>
            </a:r>
            <a:r>
              <a:rPr lang="en-US" altLang="zh-CN" sz="3200" b="1">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a:t>
            </a:r>
            <a:r>
              <a:rPr lang="zh-CN" altLang="en-US" sz="3200" b="1" dirty="0">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火炮膛内压力测试</a:t>
            </a:r>
            <a:endParaRPr lang="zh-CN" altLang="en-US" sz="3200" b="1" dirty="0">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pic>
        <p:nvPicPr>
          <p:cNvPr id="214022" name="图片 214021" descr="加7a"/>
          <p:cNvPicPr>
            <a:picLocks noChangeAspect="1"/>
          </p:cNvPicPr>
          <p:nvPr/>
        </p:nvPicPr>
        <p:blipFill>
          <a:blip r:embed="rId1">
            <a:lum bright="-23999" contrast="54000"/>
          </a:blip>
          <a:stretch>
            <a:fillRect/>
          </a:stretch>
        </p:blipFill>
        <p:spPr>
          <a:xfrm>
            <a:off x="1128713" y="2527300"/>
            <a:ext cx="5029200" cy="2405063"/>
          </a:xfrm>
          <a:prstGeom prst="rect">
            <a:avLst/>
          </a:prstGeom>
          <a:solidFill>
            <a:srgbClr val="FFFFFF"/>
          </a:solidFill>
          <a:ln w="76200" cap="flat" cmpd="tri">
            <a:solidFill>
              <a:srgbClr val="FF9900"/>
            </a:solidFill>
            <a:prstDash val="solid"/>
            <a:miter/>
            <a:headEnd type="none" w="med" len="med"/>
            <a:tailEnd type="none" w="med" len="med"/>
          </a:ln>
        </p:spPr>
      </p:pic>
      <p:pic>
        <p:nvPicPr>
          <p:cNvPr id="214023" name="图片 214022" descr="加7b"/>
          <p:cNvPicPr>
            <a:picLocks noChangeAspect="1"/>
          </p:cNvPicPr>
          <p:nvPr/>
        </p:nvPicPr>
        <p:blipFill>
          <a:blip r:embed="rId2">
            <a:lum bright="-29999" contrast="60000"/>
          </a:blip>
          <a:stretch>
            <a:fillRect/>
          </a:stretch>
        </p:blipFill>
        <p:spPr>
          <a:xfrm>
            <a:off x="4633913" y="4660900"/>
            <a:ext cx="3394075" cy="1863725"/>
          </a:xfrm>
          <a:prstGeom prst="rect">
            <a:avLst/>
          </a:prstGeom>
          <a:solidFill>
            <a:srgbClr val="FFFFFF"/>
          </a:solidFill>
          <a:ln w="76200" cap="flat" cmpd="tri">
            <a:solidFill>
              <a:srgbClr val="008000"/>
            </a:solidFill>
            <a:prstDash val="solid"/>
            <a:miter/>
            <a:headEnd type="none" w="med" len="med"/>
            <a:tailEnd type="none" w="med" len="med"/>
          </a:ln>
        </p:spPr>
      </p:pic>
      <p:sp>
        <p:nvSpPr>
          <p:cNvPr id="214024" name="矩形 214023"/>
          <p:cNvSpPr/>
          <p:nvPr/>
        </p:nvSpPr>
        <p:spPr>
          <a:xfrm>
            <a:off x="900113" y="850900"/>
            <a:ext cx="7239000" cy="1463675"/>
          </a:xfrm>
          <a:prstGeom prst="rect">
            <a:avLst/>
          </a:prstGeom>
          <a:noFill/>
          <a:ln w="12700">
            <a:noFill/>
          </a:ln>
        </p:spPr>
        <p:txBody>
          <a:bodyPr>
            <a:spAutoFit/>
          </a:bodyPr>
          <a:p>
            <a:pPr lvl="0" algn="l" eaLnBrk="1" hangingPunct="1">
              <a:lnSpc>
                <a:spcPct val="125000"/>
              </a:lnSpc>
              <a:spcBef>
                <a:spcPct val="0"/>
              </a:spcBef>
              <a:buClrTx/>
            </a:pPr>
            <a:r>
              <a:rPr lang="zh-CN" altLang="en-US" sz="2400" b="1" dirty="0">
                <a:solidFill>
                  <a:schemeClr val="tx2"/>
                </a:solidFill>
                <a:effectLst>
                  <a:outerShdw blurRad="38100" dist="38100" dir="2700000">
                    <a:srgbClr val="C0C0C0"/>
                  </a:outerShdw>
                </a:effectLst>
                <a:latin typeface="Times New Roman" panose="02020603050405020304" pitchFamily="18" charset="0"/>
                <a:ea typeface="宋体" panose="02010600030101010101" pitchFamily="2" charset="-122"/>
              </a:rPr>
              <a:t>火药在膛内燃烧形成压力完成炮弹的发射。</a:t>
            </a:r>
            <a:endParaRPr lang="zh-CN" altLang="en-US" sz="2400" b="1" dirty="0">
              <a:solidFill>
                <a:schemeClr val="tx2"/>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1" hangingPunct="1">
              <a:lnSpc>
                <a:spcPct val="125000"/>
              </a:lnSpc>
              <a:spcBef>
                <a:spcPct val="0"/>
              </a:spcBef>
              <a:buClrTx/>
            </a:pPr>
            <a:r>
              <a:rPr lang="zh-CN" altLang="en-US" sz="2400" b="1" dirty="0">
                <a:solidFill>
                  <a:schemeClr val="tx2"/>
                </a:solidFill>
                <a:effectLst>
                  <a:outerShdw blurRad="38100" dist="38100" dir="2700000">
                    <a:srgbClr val="C0C0C0"/>
                  </a:outerShdw>
                </a:effectLst>
                <a:latin typeface="Times New Roman" panose="02020603050405020304" pitchFamily="18" charset="0"/>
                <a:ea typeface="宋体" panose="02010600030101010101" pitchFamily="2" charset="-122"/>
              </a:rPr>
              <a:t>膛内压力的大小，不仅决定着炮弹的飞行速度，而且与火炮、弹丸的设计有着密切关系。</a:t>
            </a:r>
            <a:endParaRPr lang="zh-CN" altLang="en-US" sz="2400" b="1" dirty="0">
              <a:solidFill>
                <a:schemeClr val="tx2"/>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a:defRPr/>
            </a:pPr>
            <a:fld id="{8404AA22-3501-43D3-AFBA-93E3887BAD81}" type="slidenum">
              <a:rPr lang="zh-CN" altLang="en-US"/>
            </a:fld>
            <a:r>
              <a:rPr lang="zh-CN" altLang="en-US" dirty="0"/>
              <a:t> </a:t>
            </a:r>
            <a:r>
              <a:rPr lang="en-US" altLang="zh-CN" b="0" dirty="0" smtClean="0"/>
              <a:t>/ 47</a:t>
            </a:r>
            <a:endParaRPr lang="zh-CN" altLang="en-US" b="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4024"/>
                                        </p:tgtEl>
                                        <p:attrNameLst>
                                          <p:attrName>style.visibility</p:attrName>
                                        </p:attrNameLst>
                                      </p:cBhvr>
                                      <p:to>
                                        <p:strVal val="visible"/>
                                      </p:to>
                                    </p:set>
                                    <p:animEffect transition="in" filter="blinds(horizontal)">
                                      <p:cBhvr>
                                        <p:cTn id="7" dur="500"/>
                                        <p:tgtEl>
                                          <p:spTgt spid="2140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4022"/>
                                        </p:tgtEl>
                                        <p:attrNameLst>
                                          <p:attrName>style.visibility</p:attrName>
                                        </p:attrNameLst>
                                      </p:cBhvr>
                                      <p:to>
                                        <p:strVal val="visible"/>
                                      </p:to>
                                    </p:set>
                                    <p:animEffect transition="in" filter="blinds(horizontal)">
                                      <p:cBhvr>
                                        <p:cTn id="12" dur="500"/>
                                        <p:tgtEl>
                                          <p:spTgt spid="2140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4023"/>
                                        </p:tgtEl>
                                        <p:attrNameLst>
                                          <p:attrName>style.visibility</p:attrName>
                                        </p:attrNameLst>
                                      </p:cBhvr>
                                      <p:to>
                                        <p:strVal val="visible"/>
                                      </p:to>
                                    </p:set>
                                    <p:animEffect transition="in" filter="blinds(horizontal)">
                                      <p:cBhvr>
                                        <p:cTn id="17" dur="500"/>
                                        <p:tgtEl>
                                          <p:spTgt spid="214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文本框 215041"/>
          <p:cNvSpPr txBox="1"/>
          <p:nvPr/>
        </p:nvSpPr>
        <p:spPr>
          <a:xfrm>
            <a:off x="158750" y="134938"/>
            <a:ext cx="8985250" cy="774700"/>
          </a:xfrm>
          <a:prstGeom prst="rect">
            <a:avLst/>
          </a:prstGeom>
          <a:noFill/>
          <a:ln w="9525">
            <a:noFill/>
          </a:ln>
        </p:spPr>
        <p:txBody>
          <a:bodyPr>
            <a:spAutoFit/>
          </a:bodyPr>
          <a:p>
            <a:pPr lvl="0" algn="l" eaLnBrk="1" hangingPunct="1">
              <a:lnSpc>
                <a:spcPct val="140000"/>
              </a:lnSpc>
              <a:spcBef>
                <a:spcPct val="0"/>
              </a:spcBef>
              <a:buClrTx/>
            </a:pPr>
            <a:r>
              <a:rPr lang="en-US" altLang="zh-CN" sz="3200" b="1">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a:t>
            </a:r>
            <a:r>
              <a:rPr lang="zh-CN" altLang="en-US" sz="3200" b="1" dirty="0">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十</a:t>
            </a:r>
            <a:r>
              <a:rPr lang="en-US" altLang="zh-CN" sz="3200" b="1">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a:t>
            </a:r>
            <a:r>
              <a:rPr lang="zh-CN" altLang="en-US" sz="3200" b="1" dirty="0">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汽车安全气囊系统</a:t>
            </a:r>
            <a:endParaRPr lang="zh-CN" altLang="en-US" sz="3200" b="1" dirty="0">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pic>
        <p:nvPicPr>
          <p:cNvPr id="215046" name="图片 215045" descr="加12"/>
          <p:cNvPicPr>
            <a:picLocks noChangeAspect="1"/>
          </p:cNvPicPr>
          <p:nvPr/>
        </p:nvPicPr>
        <p:blipFill>
          <a:blip r:embed="rId1">
            <a:lum bright="-47998" contrast="84000"/>
          </a:blip>
          <a:stretch>
            <a:fillRect/>
          </a:stretch>
        </p:blipFill>
        <p:spPr>
          <a:xfrm>
            <a:off x="908050" y="990600"/>
            <a:ext cx="7010400" cy="4221163"/>
          </a:xfrm>
          <a:prstGeom prst="rect">
            <a:avLst/>
          </a:prstGeom>
          <a:solidFill>
            <a:srgbClr val="FFFFFF"/>
          </a:solidFill>
          <a:ln w="76200" cap="flat" cmpd="tri">
            <a:solidFill>
              <a:srgbClr val="FF0000"/>
            </a:solidFill>
            <a:prstDash val="solid"/>
            <a:miter/>
            <a:headEnd type="none" w="med" len="med"/>
            <a:tailEnd type="none" w="med" len="med"/>
          </a:ln>
        </p:spPr>
      </p:pic>
      <p:sp>
        <p:nvSpPr>
          <p:cNvPr id="215047" name="文本框 215046"/>
          <p:cNvSpPr txBox="1"/>
          <p:nvPr/>
        </p:nvSpPr>
        <p:spPr>
          <a:xfrm>
            <a:off x="755650" y="5562600"/>
            <a:ext cx="7162800" cy="1004888"/>
          </a:xfrm>
          <a:prstGeom prst="rect">
            <a:avLst/>
          </a:prstGeom>
          <a:noFill/>
          <a:ln w="12700">
            <a:noFill/>
          </a:ln>
        </p:spPr>
        <p:txBody>
          <a:bodyPr>
            <a:spAutoFit/>
          </a:bodyPr>
          <a:p>
            <a:pPr lvl="0" algn="l" eaLnBrk="1" hangingPunct="1">
              <a:lnSpc>
                <a:spcPct val="100000"/>
              </a:lnSpc>
              <a:spcBef>
                <a:spcPct val="50000"/>
              </a:spcBef>
              <a:buClrTx/>
            </a:pPr>
            <a:r>
              <a:rPr lang="zh-CN" altLang="en-US" sz="2400" b="1" dirty="0">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rPr>
              <a:t>事故性碰撞：</a:t>
            </a:r>
            <a:r>
              <a:rPr lang="zh-CN" altLang="en-US" sz="2400" b="1" dirty="0">
                <a:solidFill>
                  <a:schemeClr val="tx2"/>
                </a:solidFill>
                <a:effectLst>
                  <a:outerShdw blurRad="38100" dist="38100" dir="2700000">
                    <a:srgbClr val="C0C0C0"/>
                  </a:outerShdw>
                </a:effectLst>
                <a:latin typeface="Times New Roman" panose="02020603050405020304" pitchFamily="18" charset="0"/>
                <a:ea typeface="宋体" panose="02010600030101010101" pitchFamily="2" charset="-122"/>
              </a:rPr>
              <a:t>点火信号、电点火管、气体发生剂、</a:t>
            </a:r>
            <a:endParaRPr lang="zh-CN" altLang="en-US" sz="2400" b="1" dirty="0">
              <a:solidFill>
                <a:schemeClr val="tx2"/>
              </a:solidFill>
              <a:effectLst>
                <a:outerShdw blurRad="38100" dist="38100" dir="2700000">
                  <a:srgbClr val="C0C0C0"/>
                </a:outerShdw>
              </a:effectLst>
              <a:latin typeface="Times New Roman" panose="02020603050405020304" pitchFamily="18" charset="0"/>
              <a:ea typeface="宋体" panose="02010600030101010101" pitchFamily="2" charset="-122"/>
            </a:endParaRPr>
          </a:p>
          <a:p>
            <a:pPr lvl="0" algn="l" eaLnBrk="1" hangingPunct="1">
              <a:lnSpc>
                <a:spcPct val="100000"/>
              </a:lnSpc>
              <a:spcBef>
                <a:spcPct val="50000"/>
              </a:spcBef>
              <a:buClrTx/>
            </a:pPr>
            <a:r>
              <a:rPr lang="zh-CN" altLang="en-US" sz="2400" b="1" dirty="0">
                <a:solidFill>
                  <a:schemeClr val="tx2"/>
                </a:solidFill>
                <a:effectLst>
                  <a:outerShdw blurRad="38100" dist="38100" dir="2700000">
                    <a:srgbClr val="C0C0C0"/>
                  </a:outerShdw>
                </a:effectLst>
                <a:latin typeface="Times New Roman" panose="02020603050405020304" pitchFamily="18" charset="0"/>
                <a:ea typeface="宋体" panose="02010600030101010101" pitchFamily="2" charset="-122"/>
              </a:rPr>
              <a:t>                        气体、充气、弹性体</a:t>
            </a:r>
            <a:endParaRPr lang="zh-CN" altLang="en-US" sz="2400" b="1" dirty="0">
              <a:solidFill>
                <a:schemeClr val="tx2"/>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a:defRPr/>
            </a:pPr>
            <a:fld id="{8404AA22-3501-43D3-AFBA-93E3887BAD81}" type="slidenum">
              <a:rPr lang="zh-CN" altLang="en-US"/>
            </a:fld>
            <a:r>
              <a:rPr lang="zh-CN" altLang="en-US" dirty="0"/>
              <a:t> </a:t>
            </a:r>
            <a:r>
              <a:rPr lang="en-US" altLang="zh-CN" b="0" dirty="0" smtClean="0"/>
              <a:t>/ 47</a:t>
            </a:r>
            <a:endParaRPr lang="zh-CN" altLang="en-US" b="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46"/>
                                        </p:tgtEl>
                                        <p:attrNameLst>
                                          <p:attrName>style.visibility</p:attrName>
                                        </p:attrNameLst>
                                      </p:cBhvr>
                                      <p:to>
                                        <p:strVal val="visible"/>
                                      </p:to>
                                    </p:set>
                                    <p:animEffect transition="in" filter="blinds(horizontal)">
                                      <p:cBhvr>
                                        <p:cTn id="7" dur="500"/>
                                        <p:tgtEl>
                                          <p:spTgt spid="2150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047"/>
                                        </p:tgtEl>
                                        <p:attrNameLst>
                                          <p:attrName>style.visibility</p:attrName>
                                        </p:attrNameLst>
                                      </p:cBhvr>
                                      <p:to>
                                        <p:strVal val="visible"/>
                                      </p:to>
                                    </p:set>
                                    <p:animEffect transition="in" filter="blinds(horizontal)">
                                      <p:cBhvr>
                                        <p:cTn id="12" dur="500"/>
                                        <p:tgtEl>
                                          <p:spTgt spid="215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6" name="文本框 216065"/>
          <p:cNvSpPr txBox="1"/>
          <p:nvPr/>
        </p:nvSpPr>
        <p:spPr>
          <a:xfrm>
            <a:off x="158750" y="134938"/>
            <a:ext cx="8985250" cy="774700"/>
          </a:xfrm>
          <a:prstGeom prst="rect">
            <a:avLst/>
          </a:prstGeom>
          <a:noFill/>
          <a:ln w="9525">
            <a:noFill/>
          </a:ln>
        </p:spPr>
        <p:txBody>
          <a:bodyPr>
            <a:spAutoFit/>
          </a:bodyPr>
          <a:p>
            <a:pPr lvl="0" algn="l" eaLnBrk="1" hangingPunct="1">
              <a:lnSpc>
                <a:spcPct val="140000"/>
              </a:lnSpc>
              <a:spcBef>
                <a:spcPct val="0"/>
              </a:spcBef>
              <a:buClrTx/>
            </a:pPr>
            <a:r>
              <a:rPr lang="zh-CN" altLang="en-US" sz="3200" b="1" dirty="0">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其它应用</a:t>
            </a:r>
            <a:endParaRPr lang="zh-CN" altLang="en-US" sz="3200" b="1" dirty="0">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sp>
        <p:nvSpPr>
          <p:cNvPr id="216069" name="文本框 216068"/>
          <p:cNvSpPr txBox="1"/>
          <p:nvPr/>
        </p:nvSpPr>
        <p:spPr>
          <a:xfrm>
            <a:off x="1447800" y="811213"/>
            <a:ext cx="4191000" cy="457200"/>
          </a:xfrm>
          <a:prstGeom prst="rect">
            <a:avLst/>
          </a:prstGeom>
          <a:noFill/>
          <a:ln w="12700">
            <a:noFill/>
          </a:ln>
        </p:spPr>
        <p:txBody>
          <a:bodyPr>
            <a:spAutoFit/>
          </a:bodyPr>
          <a:p>
            <a:pPr lvl="0" algn="l" eaLnBrk="1" hangingPunct="1">
              <a:lnSpc>
                <a:spcPct val="100000"/>
              </a:lnSpc>
              <a:spcBef>
                <a:spcPct val="50000"/>
              </a:spcBef>
              <a:buClrTx/>
            </a:pPr>
            <a:r>
              <a:rPr lang="zh-CN" altLang="en-US" sz="2400" b="1" dirty="0">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rPr>
              <a:t>压电式血压传感器</a:t>
            </a:r>
            <a:endParaRPr lang="zh-CN" altLang="en-US" sz="2400" b="1" dirty="0">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pic>
        <p:nvPicPr>
          <p:cNvPr id="216070" name="图片 216069" descr="5-19"/>
          <p:cNvPicPr>
            <a:picLocks noChangeAspect="1"/>
          </p:cNvPicPr>
          <p:nvPr/>
        </p:nvPicPr>
        <p:blipFill>
          <a:blip r:embed="rId1">
            <a:lum bright="-12000" contrast="42000"/>
          </a:blip>
          <a:stretch>
            <a:fillRect/>
          </a:stretch>
        </p:blipFill>
        <p:spPr>
          <a:xfrm>
            <a:off x="4427538" y="549275"/>
            <a:ext cx="3581400" cy="2032000"/>
          </a:xfrm>
          <a:prstGeom prst="rect">
            <a:avLst/>
          </a:prstGeom>
          <a:solidFill>
            <a:srgbClr val="FFFFFF"/>
          </a:solidFill>
          <a:ln w="76200" cap="flat" cmpd="tri">
            <a:solidFill>
              <a:srgbClr val="FF0000"/>
            </a:solidFill>
            <a:prstDash val="solid"/>
            <a:miter/>
            <a:headEnd type="none" w="med" len="med"/>
            <a:tailEnd type="none" w="med" len="med"/>
          </a:ln>
        </p:spPr>
      </p:pic>
      <p:grpSp>
        <p:nvGrpSpPr>
          <p:cNvPr id="216071" name="组合 216070"/>
          <p:cNvGrpSpPr/>
          <p:nvPr/>
        </p:nvGrpSpPr>
        <p:grpSpPr>
          <a:xfrm>
            <a:off x="1979613" y="3429000"/>
            <a:ext cx="4872037" cy="3200400"/>
            <a:chOff x="1728" y="2160"/>
            <a:chExt cx="3069" cy="2016"/>
          </a:xfrm>
        </p:grpSpPr>
        <p:pic>
          <p:nvPicPr>
            <p:cNvPr id="216072" name="图片 216071" descr="加8a"/>
            <p:cNvPicPr>
              <a:picLocks noChangeAspect="1"/>
            </p:cNvPicPr>
            <p:nvPr/>
          </p:nvPicPr>
          <p:blipFill>
            <a:blip r:embed="rId2">
              <a:lum bright="-23999" contrast="60000"/>
            </a:blip>
            <a:stretch>
              <a:fillRect/>
            </a:stretch>
          </p:blipFill>
          <p:spPr>
            <a:xfrm>
              <a:off x="1728" y="2160"/>
              <a:ext cx="1291" cy="2016"/>
            </a:xfrm>
            <a:prstGeom prst="rect">
              <a:avLst/>
            </a:prstGeom>
            <a:solidFill>
              <a:srgbClr val="FFFFFF"/>
            </a:solidFill>
            <a:ln w="76200" cap="flat" cmpd="tri">
              <a:solidFill>
                <a:srgbClr val="FF00FF"/>
              </a:solidFill>
              <a:prstDash val="solid"/>
              <a:miter/>
              <a:headEnd type="none" w="med" len="med"/>
              <a:tailEnd type="none" w="med" len="med"/>
            </a:ln>
          </p:spPr>
        </p:pic>
        <p:pic>
          <p:nvPicPr>
            <p:cNvPr id="216073" name="图片 216072" descr="加8b"/>
            <p:cNvPicPr>
              <a:picLocks noChangeAspect="1"/>
            </p:cNvPicPr>
            <p:nvPr/>
          </p:nvPicPr>
          <p:blipFill>
            <a:blip r:embed="rId3">
              <a:lum bright="-35999" contrast="72000"/>
            </a:blip>
            <a:stretch>
              <a:fillRect/>
            </a:stretch>
          </p:blipFill>
          <p:spPr>
            <a:xfrm>
              <a:off x="3600" y="2160"/>
              <a:ext cx="1197" cy="2016"/>
            </a:xfrm>
            <a:prstGeom prst="rect">
              <a:avLst/>
            </a:prstGeom>
            <a:solidFill>
              <a:srgbClr val="FFFFFF"/>
            </a:solidFill>
            <a:ln w="76200" cap="flat" cmpd="tri">
              <a:solidFill>
                <a:srgbClr val="FF00FF"/>
              </a:solidFill>
              <a:prstDash val="solid"/>
              <a:miter/>
              <a:headEnd type="none" w="med" len="med"/>
              <a:tailEnd type="none" w="med" len="med"/>
            </a:ln>
          </p:spPr>
        </p:pic>
      </p:grpSp>
      <p:sp>
        <p:nvSpPr>
          <p:cNvPr id="216074" name="文本框 216073"/>
          <p:cNvSpPr txBox="1"/>
          <p:nvPr/>
        </p:nvSpPr>
        <p:spPr>
          <a:xfrm>
            <a:off x="1447800" y="2914650"/>
            <a:ext cx="4191000" cy="457200"/>
          </a:xfrm>
          <a:prstGeom prst="rect">
            <a:avLst/>
          </a:prstGeom>
          <a:noFill/>
          <a:ln w="12700">
            <a:noFill/>
          </a:ln>
        </p:spPr>
        <p:txBody>
          <a:bodyPr>
            <a:spAutoFit/>
          </a:bodyPr>
          <a:p>
            <a:pPr lvl="0" algn="l" eaLnBrk="1" hangingPunct="1">
              <a:lnSpc>
                <a:spcPct val="100000"/>
              </a:lnSpc>
              <a:spcBef>
                <a:spcPct val="50000"/>
              </a:spcBef>
              <a:buClrTx/>
            </a:pPr>
            <a:r>
              <a:rPr lang="zh-CN" altLang="en-US" sz="2400" b="1" dirty="0">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rPr>
              <a:t>指套式电子血压计</a:t>
            </a:r>
            <a:endParaRPr lang="zh-CN" altLang="en-US" sz="2400" b="1" dirty="0">
              <a:solidFill>
                <a:srgbClr val="CC0000"/>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a:defRPr/>
            </a:pPr>
            <a:fld id="{8404AA22-3501-43D3-AFBA-93E3887BAD81}" type="slidenum">
              <a:rPr lang="zh-CN" altLang="en-US"/>
            </a:fld>
            <a:r>
              <a:rPr lang="zh-CN" altLang="en-US" dirty="0"/>
              <a:t> </a:t>
            </a:r>
            <a:r>
              <a:rPr lang="en-US" altLang="zh-CN" b="0" dirty="0" smtClean="0"/>
              <a:t>/ 47</a:t>
            </a:r>
            <a:endParaRPr lang="zh-CN" altLang="en-US" b="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6070"/>
                                        </p:tgtEl>
                                        <p:attrNameLst>
                                          <p:attrName>style.visibility</p:attrName>
                                        </p:attrNameLst>
                                      </p:cBhvr>
                                      <p:to>
                                        <p:strVal val="visible"/>
                                      </p:to>
                                    </p:set>
                                    <p:animEffect transition="in" filter="blinds(horizontal)">
                                      <p:cBhvr>
                                        <p:cTn id="7" dur="500"/>
                                        <p:tgtEl>
                                          <p:spTgt spid="2160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6074"/>
                                        </p:tgtEl>
                                        <p:attrNameLst>
                                          <p:attrName>style.visibility</p:attrName>
                                        </p:attrNameLst>
                                      </p:cBhvr>
                                      <p:to>
                                        <p:strVal val="visible"/>
                                      </p:to>
                                    </p:set>
                                    <p:animEffect transition="in" filter="blinds(horizontal)">
                                      <p:cBhvr>
                                        <p:cTn id="12" dur="500"/>
                                        <p:tgtEl>
                                          <p:spTgt spid="21607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16071"/>
                                        </p:tgtEl>
                                        <p:attrNameLst>
                                          <p:attrName>style.visibility</p:attrName>
                                        </p:attrNameLst>
                                      </p:cBhvr>
                                      <p:to>
                                        <p:strVal val="visible"/>
                                      </p:to>
                                    </p:set>
                                    <p:animEffect transition="in" filter="box(in)">
                                      <p:cBhvr>
                                        <p:cTn id="17" dur="500"/>
                                        <p:tgtEl>
                                          <p:spTgt spid="216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90" name="文本框 217089"/>
          <p:cNvSpPr txBox="1"/>
          <p:nvPr/>
        </p:nvSpPr>
        <p:spPr>
          <a:xfrm>
            <a:off x="158750" y="134938"/>
            <a:ext cx="8985250" cy="774700"/>
          </a:xfrm>
          <a:prstGeom prst="rect">
            <a:avLst/>
          </a:prstGeom>
          <a:noFill/>
          <a:ln w="9525">
            <a:noFill/>
          </a:ln>
        </p:spPr>
        <p:txBody>
          <a:bodyPr>
            <a:spAutoFit/>
          </a:bodyPr>
          <a:p>
            <a:pPr lvl="0" algn="l" eaLnBrk="1" hangingPunct="1">
              <a:lnSpc>
                <a:spcPct val="140000"/>
              </a:lnSpc>
              <a:spcBef>
                <a:spcPct val="0"/>
              </a:spcBef>
              <a:buClrTx/>
            </a:pPr>
            <a:r>
              <a:rPr lang="zh-CN" altLang="en-US" sz="3200" b="1" dirty="0">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rPr>
              <a:t>其它应用</a:t>
            </a:r>
            <a:endParaRPr lang="zh-CN" altLang="en-US" sz="3200" b="1" dirty="0">
              <a:solidFill>
                <a:srgbClr val="FF0066"/>
              </a:solidFill>
              <a:effectLst>
                <a:outerShdw blurRad="38100" dist="38100" dir="2700000">
                  <a:srgbClr val="C0C0C0"/>
                </a:outerShdw>
              </a:effectLst>
              <a:latin typeface="Times New Roman" panose="02020603050405020304" pitchFamily="18" charset="0"/>
              <a:ea typeface="华文中宋" panose="02010600040101010101" pitchFamily="2" charset="-122"/>
            </a:endParaRPr>
          </a:p>
        </p:txBody>
      </p:sp>
      <p:pic>
        <p:nvPicPr>
          <p:cNvPr id="217097" name="图片 217096" descr="加9"/>
          <p:cNvPicPr>
            <a:picLocks noChangeAspect="1"/>
          </p:cNvPicPr>
          <p:nvPr/>
        </p:nvPicPr>
        <p:blipFill>
          <a:blip r:embed="rId1">
            <a:lum bright="-23999" contrast="54000"/>
          </a:blip>
          <a:stretch>
            <a:fillRect/>
          </a:stretch>
        </p:blipFill>
        <p:spPr>
          <a:xfrm>
            <a:off x="2743200" y="1495425"/>
            <a:ext cx="4679950" cy="5029200"/>
          </a:xfrm>
          <a:prstGeom prst="rect">
            <a:avLst/>
          </a:prstGeom>
          <a:solidFill>
            <a:srgbClr val="FFFFFF"/>
          </a:solidFill>
          <a:ln w="76200" cap="flat" cmpd="tri">
            <a:solidFill>
              <a:srgbClr val="FF0000"/>
            </a:solidFill>
            <a:prstDash val="solid"/>
            <a:miter/>
            <a:headEnd type="none" w="med" len="med"/>
            <a:tailEnd type="none" w="med" len="med"/>
          </a:ln>
        </p:spPr>
      </p:pic>
      <p:sp>
        <p:nvSpPr>
          <p:cNvPr id="217098" name="文本框 217097"/>
          <p:cNvSpPr txBox="1"/>
          <p:nvPr/>
        </p:nvSpPr>
        <p:spPr>
          <a:xfrm>
            <a:off x="323850" y="1196975"/>
            <a:ext cx="4191000" cy="457200"/>
          </a:xfrm>
          <a:prstGeom prst="rect">
            <a:avLst/>
          </a:prstGeom>
          <a:noFill/>
          <a:ln w="12700">
            <a:noFill/>
          </a:ln>
        </p:spPr>
        <p:txBody>
          <a:bodyPr>
            <a:spAutoFit/>
          </a:bodyPr>
          <a:p>
            <a:pPr lvl="0" algn="l" eaLnBrk="1" hangingPunct="1">
              <a:lnSpc>
                <a:spcPct val="100000"/>
              </a:lnSpc>
              <a:spcBef>
                <a:spcPct val="50000"/>
              </a:spcBef>
              <a:buClrTx/>
            </a:pPr>
            <a:r>
              <a:rPr lang="zh-CN" altLang="en-US" sz="2400" b="1" dirty="0">
                <a:solidFill>
                  <a:srgbClr val="CC0066"/>
                </a:solidFill>
                <a:effectLst>
                  <a:outerShdw blurRad="38100" dist="38100" dir="2700000">
                    <a:srgbClr val="C0C0C0"/>
                  </a:outerShdw>
                </a:effectLst>
                <a:latin typeface="Times New Roman" panose="02020603050405020304" pitchFamily="18" charset="0"/>
                <a:ea typeface="宋体" panose="02010600030101010101" pitchFamily="2" charset="-122"/>
              </a:rPr>
              <a:t>水深测量仪</a:t>
            </a:r>
            <a:endParaRPr lang="zh-CN" altLang="en-US" sz="2400" b="1" dirty="0">
              <a:solidFill>
                <a:srgbClr val="CC0066"/>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graphicFrame>
        <p:nvGraphicFramePr>
          <p:cNvPr id="217099" name="对象 217098"/>
          <p:cNvGraphicFramePr/>
          <p:nvPr/>
        </p:nvGraphicFramePr>
        <p:xfrm>
          <a:off x="4932363" y="981075"/>
          <a:ext cx="2038350" cy="427038"/>
        </p:xfrm>
        <a:graphic>
          <a:graphicData uri="http://schemas.openxmlformats.org/presentationml/2006/ole">
            <mc:AlternateContent xmlns:mc="http://schemas.openxmlformats.org/markup-compatibility/2006">
              <mc:Choice xmlns:v="urn:schemas-microsoft-com:vml" Requires="v">
                <p:oleObj spid="_x0000_s3134" name="" r:id="rId2" imgW="811530" imgH="177800" progId="Equation.DSMT4">
                  <p:embed/>
                </p:oleObj>
              </mc:Choice>
              <mc:Fallback>
                <p:oleObj name="" r:id="rId2" imgW="811530" imgH="177800" progId="Equation.DSMT4">
                  <p:embed/>
                  <p:pic>
                    <p:nvPicPr>
                      <p:cNvPr id="0" name="图片 3133"/>
                      <p:cNvPicPr/>
                      <p:nvPr/>
                    </p:nvPicPr>
                    <p:blipFill>
                      <a:blip r:embed="rId3">
                        <a:clrChange>
                          <a:clrFrom>
                            <a:srgbClr val="000000"/>
                          </a:clrFrom>
                          <a:clrTo>
                            <a:srgbClr val="FFFFFF"/>
                          </a:clrTo>
                        </a:clrChange>
                      </a:blip>
                      <a:stretch>
                        <a:fillRect/>
                      </a:stretch>
                    </p:blipFill>
                    <p:spPr>
                      <a:xfrm>
                        <a:off x="4932363" y="981075"/>
                        <a:ext cx="2038350" cy="427038"/>
                      </a:xfrm>
                      <a:prstGeom prst="rect">
                        <a:avLst/>
                      </a:prstGeom>
                      <a:noFill/>
                      <a:ln w="38100">
                        <a:noFill/>
                        <a:miter/>
                      </a:ln>
                    </p:spPr>
                  </p:pic>
                </p:oleObj>
              </mc:Fallback>
            </mc:AlternateContent>
          </a:graphicData>
        </a:graphic>
      </p:graphicFrame>
      <p:sp>
        <p:nvSpPr>
          <p:cNvPr id="2" name="灯片编号占位符 1"/>
          <p:cNvSpPr>
            <a:spLocks noGrp="1"/>
          </p:cNvSpPr>
          <p:nvPr>
            <p:ph type="sldNum" sz="quarter" idx="12"/>
          </p:nvPr>
        </p:nvSpPr>
        <p:spPr/>
        <p:txBody>
          <a:bodyPr/>
          <a:p>
            <a:pPr>
              <a:defRPr/>
            </a:pPr>
            <a:fld id="{8404AA22-3501-43D3-AFBA-93E3887BAD81}" type="slidenum">
              <a:rPr lang="zh-CN" altLang="en-US"/>
            </a:fld>
            <a:r>
              <a:rPr lang="zh-CN" altLang="en-US" dirty="0"/>
              <a:t> </a:t>
            </a:r>
            <a:r>
              <a:rPr lang="en-US" altLang="zh-CN" b="0" dirty="0" smtClean="0"/>
              <a:t>/ 47</a:t>
            </a:r>
            <a:endParaRPr lang="zh-CN" altLang="en-US" b="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7099"/>
                                        </p:tgtEl>
                                        <p:attrNameLst>
                                          <p:attrName>style.visibility</p:attrName>
                                        </p:attrNameLst>
                                      </p:cBhvr>
                                      <p:to>
                                        <p:strVal val="visible"/>
                                      </p:to>
                                    </p:set>
                                    <p:animEffect transition="in" filter="box(in)">
                                      <p:cBhvr>
                                        <p:cTn id="7" dur="500"/>
                                        <p:tgtEl>
                                          <p:spTgt spid="21709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7097"/>
                                        </p:tgtEl>
                                        <p:attrNameLst>
                                          <p:attrName>style.visibility</p:attrName>
                                        </p:attrNameLst>
                                      </p:cBhvr>
                                      <p:to>
                                        <p:strVal val="visible"/>
                                      </p:to>
                                    </p:set>
                                    <p:animEffect transition="in" filter="box(in)">
                                      <p:cBhvr>
                                        <p:cTn id="12" dur="500"/>
                                        <p:tgtEl>
                                          <p:spTgt spid="217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85750" y="71438"/>
            <a:ext cx="5572125" cy="500063"/>
          </a:xfrm>
        </p:spPr>
        <p:txBody>
          <a:bodyPr vert="horz" wrap="square" lIns="91440" tIns="45720" rIns="91440" bIns="45720" numCol="1" anchor="ctr" anchorCtr="0" compatLnSpc="1"/>
          <a:p>
            <a:pPr algn="l" eaLnBrk="1" hangingPunct="1"/>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概述</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第</a:t>
            </a: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5</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章 压电式传感器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22532"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22546" name="文本框 22545"/>
          <p:cNvSpPr txBox="1"/>
          <p:nvPr/>
        </p:nvSpPr>
        <p:spPr>
          <a:xfrm>
            <a:off x="323850" y="765175"/>
            <a:ext cx="7848600" cy="519113"/>
          </a:xfrm>
          <a:prstGeom prst="rect">
            <a:avLst/>
          </a:prstGeom>
          <a:noFill/>
          <a:ln w="9525">
            <a:noFill/>
          </a:ln>
        </p:spPr>
        <p:txBody>
          <a:bodyPr>
            <a:spAutoFit/>
          </a:bodyPr>
          <a:p>
            <a:pPr lvl="0" algn="l" eaLnBrk="1" hangingPunct="1">
              <a:lnSpc>
                <a:spcPct val="100000"/>
              </a:lnSpc>
              <a:spcBef>
                <a:spcPct val="50000"/>
              </a:spcBef>
            </a:pPr>
            <a:r>
              <a:rPr lang="zh-CN" altLang="en-US" sz="2800" b="1" dirty="0">
                <a:effectLst>
                  <a:outerShdw blurRad="38100" dist="38100" dir="2700000">
                    <a:srgbClr val="C0C0C0"/>
                  </a:outerShdw>
                </a:effectLst>
                <a:latin typeface="Arial" panose="020B0604020202020204" pitchFamily="34" charset="0"/>
                <a:ea typeface="宋体" panose="02010600030101010101" pitchFamily="2" charset="-122"/>
              </a:rPr>
              <a:t>思考题：如何测量</a:t>
            </a:r>
            <a:r>
              <a:rPr lang="zh-CN" altLang="en-US" sz="2800" b="1" dirty="0">
                <a:solidFill>
                  <a:srgbClr val="FF0000"/>
                </a:solidFill>
                <a:effectLst>
                  <a:outerShdw blurRad="38100" dist="38100" dir="2700000">
                    <a:srgbClr val="C0C0C0"/>
                  </a:outerShdw>
                </a:effectLst>
                <a:latin typeface="Arial" panose="020B0604020202020204" pitchFamily="34" charset="0"/>
                <a:ea typeface="宋体" panose="02010600030101010101" pitchFamily="2" charset="-122"/>
              </a:rPr>
              <a:t>纳克级</a:t>
            </a:r>
            <a:r>
              <a:rPr lang="zh-CN" altLang="en-US" sz="2800" b="1" dirty="0">
                <a:effectLst>
                  <a:outerShdw blurRad="38100" dist="38100" dir="2700000">
                    <a:srgbClr val="C0C0C0"/>
                  </a:outerShdw>
                </a:effectLst>
                <a:latin typeface="Arial" panose="020B0604020202020204" pitchFamily="34" charset="0"/>
                <a:ea typeface="宋体" panose="02010600030101010101" pitchFamily="2" charset="-122"/>
              </a:rPr>
              <a:t>的质量变化？</a:t>
            </a:r>
            <a:endParaRPr lang="zh-CN" altLang="en-US" sz="2800" b="1" dirty="0">
              <a:effectLst>
                <a:outerShdw blurRad="38100" dist="38100" dir="2700000">
                  <a:srgbClr val="C0C0C0"/>
                </a:outerShdw>
              </a:effectLst>
              <a:latin typeface="Arial" panose="020B0604020202020204" pitchFamily="34" charset="0"/>
              <a:ea typeface="宋体" panose="02010600030101010101" pitchFamily="2" charset="-122"/>
            </a:endParaRPr>
          </a:p>
        </p:txBody>
      </p:sp>
      <p:pic>
        <p:nvPicPr>
          <p:cNvPr id="22547" name="图片 22546"/>
          <p:cNvPicPr>
            <a:picLocks noChangeAspect="1"/>
          </p:cNvPicPr>
          <p:nvPr/>
        </p:nvPicPr>
        <p:blipFill>
          <a:blip r:embed="rId1"/>
          <a:stretch>
            <a:fillRect/>
          </a:stretch>
        </p:blipFill>
        <p:spPr>
          <a:xfrm>
            <a:off x="395288" y="1412875"/>
            <a:ext cx="8362950" cy="4476750"/>
          </a:xfrm>
          <a:prstGeom prst="rect">
            <a:avLst/>
          </a:prstGeom>
          <a:noFill/>
          <a:ln w="9525">
            <a:noFill/>
          </a:ln>
        </p:spPr>
      </p:pic>
      <p:sp>
        <p:nvSpPr>
          <p:cNvPr id="22548" name="矩形 22547"/>
          <p:cNvSpPr/>
          <p:nvPr/>
        </p:nvSpPr>
        <p:spPr>
          <a:xfrm>
            <a:off x="2051050" y="6165850"/>
            <a:ext cx="4752975" cy="519113"/>
          </a:xfrm>
          <a:prstGeom prst="rect">
            <a:avLst/>
          </a:prstGeom>
          <a:noFill/>
          <a:ln w="9525">
            <a:noFill/>
          </a:ln>
        </p:spPr>
        <p:txBody>
          <a:bodyPr>
            <a:spAutoFit/>
          </a:bodyPr>
          <a:p>
            <a:pPr lvl="0" algn="ctr" eaLnBrk="1" hangingPunct="1">
              <a:lnSpc>
                <a:spcPct val="100000"/>
              </a:lnSpc>
              <a:spcBef>
                <a:spcPct val="0"/>
              </a:spcBef>
            </a:pPr>
            <a:r>
              <a:rPr lang="zh-CN" altLang="en-US" sz="2800" b="1" dirty="0">
                <a:effectLst>
                  <a:outerShdw blurRad="38100" dist="38100" dir="2700000">
                    <a:srgbClr val="C0C0C0"/>
                  </a:outerShdw>
                </a:effectLst>
                <a:latin typeface="Arial" panose="020B0604020202020204" pitchFamily="34" charset="0"/>
                <a:ea typeface="宋体" panose="02010600030101010101" pitchFamily="2" charset="-122"/>
              </a:rPr>
              <a:t>石英晶体微天平</a:t>
            </a:r>
            <a:endParaRPr lang="zh-CN" altLang="en-US" sz="2800" b="1" dirty="0">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3" name="灯片编号占位符 2"/>
          <p:cNvSpPr>
            <a:spLocks noGrp="1"/>
          </p:cNvSpPr>
          <p:nvPr>
            <p:ph type="sldNum" sz="quarter" idx="12"/>
          </p:nvPr>
        </p:nvSpPr>
        <p:spPr/>
        <p:txBody>
          <a:bodyPr/>
          <a:p>
            <a:pPr>
              <a:defRPr/>
            </a:pPr>
            <a:fld id="{8404AA22-3501-43D3-AFBA-93E3887BAD81}"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概述</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第</a:t>
            </a: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5</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章 压电式传感器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117764"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117769" name="矩形 117768"/>
          <p:cNvSpPr/>
          <p:nvPr/>
        </p:nvSpPr>
        <p:spPr>
          <a:xfrm>
            <a:off x="179388" y="620713"/>
            <a:ext cx="8813800" cy="2949575"/>
          </a:xfrm>
          <a:prstGeom prst="rect">
            <a:avLst/>
          </a:prstGeom>
          <a:noFill/>
          <a:ln w="9525">
            <a:noFill/>
          </a:ln>
        </p:spPr>
        <p:txBody>
          <a:bodyPr>
            <a:spAutoFit/>
          </a:bodyPr>
          <a:p>
            <a:pPr lvl="0" algn="just" eaLnBrk="1" hangingPunct="1">
              <a:lnSpc>
                <a:spcPct val="130000"/>
              </a:lnSpc>
              <a:spcBef>
                <a:spcPct val="0"/>
              </a:spcBef>
              <a:buClr>
                <a:srgbClr val="FFFFCC"/>
              </a:buClr>
              <a:buFont typeface="Wingdings" panose="05000000000000000000" pitchFamily="2" charset="2"/>
              <a:buChar char="Ø"/>
            </a:pPr>
            <a:r>
              <a:rPr lang="en-US" altLang="zh-CN" sz="3200" b="1">
                <a:latin typeface="Times New Roman" panose="02020603050405020304" pitchFamily="18" charset="0"/>
                <a:ea typeface="楷体_GB2312" pitchFamily="49" charset="-122"/>
              </a:rPr>
              <a:t> </a:t>
            </a:r>
            <a:r>
              <a:rPr lang="zh-CN" altLang="en-US" sz="3600" b="1" dirty="0">
                <a:effectLst>
                  <a:outerShdw blurRad="38100" dist="38100" dir="2700000">
                    <a:srgbClr val="C0C0C0"/>
                  </a:outerShdw>
                </a:effectLst>
                <a:latin typeface="楷体_GB2312" pitchFamily="49" charset="-122"/>
                <a:ea typeface="楷体_GB2312" pitchFamily="49" charset="-122"/>
              </a:rPr>
              <a:t>压电式传感器是一种典型的</a:t>
            </a:r>
            <a:r>
              <a:rPr lang="zh-CN" altLang="en-US" sz="3600" b="1" dirty="0">
                <a:solidFill>
                  <a:srgbClr val="FF0000"/>
                </a:solidFill>
                <a:effectLst>
                  <a:outerShdw blurRad="38100" dist="38100" dir="2700000">
                    <a:srgbClr val="C0C0C0"/>
                  </a:outerShdw>
                </a:effectLst>
                <a:latin typeface="楷体_GB2312" pitchFamily="49" charset="-122"/>
                <a:ea typeface="楷体_GB2312" pitchFamily="49" charset="-122"/>
              </a:rPr>
              <a:t>有源</a:t>
            </a:r>
            <a:r>
              <a:rPr lang="en-US" altLang="zh-CN" sz="3600" b="1">
                <a:solidFill>
                  <a:srgbClr val="FF0000"/>
                </a:solidFill>
                <a:effectLst>
                  <a:outerShdw blurRad="38100" dist="38100" dir="2700000">
                    <a:srgbClr val="C0C0C0"/>
                  </a:outerShdw>
                </a:effectLst>
                <a:latin typeface="楷体_GB2312" pitchFamily="49" charset="-122"/>
                <a:ea typeface="楷体_GB2312" pitchFamily="49" charset="-122"/>
              </a:rPr>
              <a:t>(</a:t>
            </a:r>
            <a:r>
              <a:rPr lang="zh-CN" altLang="en-US" sz="3600" b="1" dirty="0">
                <a:solidFill>
                  <a:srgbClr val="FF0000"/>
                </a:solidFill>
                <a:effectLst>
                  <a:outerShdw blurRad="38100" dist="38100" dir="2700000">
                    <a:srgbClr val="C0C0C0"/>
                  </a:outerShdw>
                </a:effectLst>
                <a:latin typeface="楷体_GB2312" pitchFamily="49" charset="-122"/>
                <a:ea typeface="楷体_GB2312" pitchFamily="49" charset="-122"/>
              </a:rPr>
              <a:t>发电型</a:t>
            </a:r>
            <a:r>
              <a:rPr lang="en-US" altLang="zh-CN" sz="3600" b="1">
                <a:solidFill>
                  <a:srgbClr val="FF0000"/>
                </a:solidFill>
                <a:effectLst>
                  <a:outerShdw blurRad="38100" dist="38100" dir="2700000">
                    <a:srgbClr val="C0C0C0"/>
                  </a:outerShdw>
                </a:effectLst>
                <a:latin typeface="楷体_GB2312" pitchFamily="49" charset="-122"/>
                <a:ea typeface="楷体_GB2312" pitchFamily="49" charset="-122"/>
              </a:rPr>
              <a:t>)</a:t>
            </a:r>
            <a:r>
              <a:rPr lang="zh-CN" altLang="en-US" sz="3600" b="1" dirty="0">
                <a:solidFill>
                  <a:srgbClr val="FF0000"/>
                </a:solidFill>
                <a:effectLst>
                  <a:outerShdw blurRad="38100" dist="38100" dir="2700000">
                    <a:srgbClr val="C0C0C0"/>
                  </a:outerShdw>
                </a:effectLst>
                <a:latin typeface="楷体_GB2312" pitchFamily="49" charset="-122"/>
                <a:ea typeface="楷体_GB2312" pitchFamily="49" charset="-122"/>
              </a:rPr>
              <a:t>传感器</a:t>
            </a:r>
            <a:r>
              <a:rPr lang="zh-CN" altLang="en-US" sz="3600" b="1" dirty="0">
                <a:effectLst>
                  <a:outerShdw blurRad="38100" dist="38100" dir="2700000">
                    <a:srgbClr val="C0C0C0"/>
                  </a:outerShdw>
                </a:effectLst>
                <a:latin typeface="楷体_GB2312" pitchFamily="49" charset="-122"/>
                <a:ea typeface="楷体_GB2312" pitchFamily="49" charset="-122"/>
              </a:rPr>
              <a:t>，以电介质的压电效应为基础，</a:t>
            </a:r>
            <a:r>
              <a:rPr lang="zh-CN" altLang="en-US" sz="3600" b="1" dirty="0">
                <a:solidFill>
                  <a:srgbClr val="FF0000"/>
                </a:solidFill>
                <a:effectLst>
                  <a:outerShdw blurRad="38100" dist="38100" dir="2700000">
                    <a:srgbClr val="C0C0C0"/>
                  </a:outerShdw>
                </a:effectLst>
                <a:latin typeface="楷体_GB2312" pitchFamily="49" charset="-122"/>
                <a:ea typeface="楷体_GB2312" pitchFamily="49" charset="-122"/>
              </a:rPr>
              <a:t>外力作用下在电介质表面产生电荷</a:t>
            </a:r>
            <a:r>
              <a:rPr lang="zh-CN" altLang="en-US" sz="3600" b="1" dirty="0">
                <a:effectLst>
                  <a:outerShdw blurRad="38100" dist="38100" dir="2700000">
                    <a:srgbClr val="C0C0C0"/>
                  </a:outerShdw>
                </a:effectLst>
                <a:latin typeface="楷体_GB2312" pitchFamily="49" charset="-122"/>
                <a:ea typeface="楷体_GB2312" pitchFamily="49" charset="-122"/>
              </a:rPr>
              <a:t>，从而实现非电量测量。</a:t>
            </a:r>
            <a:endParaRPr lang="zh-CN" altLang="en-US" sz="3600" b="1" dirty="0">
              <a:effectLst>
                <a:outerShdw blurRad="38100" dist="38100" dir="2700000">
                  <a:srgbClr val="C0C0C0"/>
                </a:outerShdw>
              </a:effectLst>
              <a:latin typeface="楷体_GB2312" pitchFamily="49" charset="-122"/>
              <a:ea typeface="楷体_GB2312" pitchFamily="49" charset="-122"/>
            </a:endParaRPr>
          </a:p>
        </p:txBody>
      </p:sp>
      <p:sp>
        <p:nvSpPr>
          <p:cNvPr id="117771" name="矩形 117770"/>
          <p:cNvSpPr/>
          <p:nvPr/>
        </p:nvSpPr>
        <p:spPr>
          <a:xfrm>
            <a:off x="179388" y="3984625"/>
            <a:ext cx="8640762" cy="2397125"/>
          </a:xfrm>
          <a:prstGeom prst="rect">
            <a:avLst/>
          </a:prstGeom>
          <a:noFill/>
          <a:ln w="9525">
            <a:noFill/>
          </a:ln>
        </p:spPr>
        <p:txBody>
          <a:bodyPr>
            <a:spAutoFit/>
          </a:bodyPr>
          <a:p>
            <a:pPr lvl="0" algn="just" eaLnBrk="1" hangingPunct="1">
              <a:lnSpc>
                <a:spcPct val="140000"/>
              </a:lnSpc>
              <a:spcBef>
                <a:spcPct val="0"/>
              </a:spcBef>
              <a:buFont typeface="Wingdings" panose="05000000000000000000" pitchFamily="2" charset="2"/>
              <a:buNone/>
            </a:pPr>
            <a:r>
              <a:rPr lang="zh-CN" altLang="en-US" sz="3600" b="1" dirty="0">
                <a:effectLst>
                  <a:outerShdw blurRad="38100" dist="38100" dir="2700000">
                    <a:srgbClr val="C0C0C0"/>
                  </a:outerShdw>
                </a:effectLst>
                <a:latin typeface="楷体_GB2312" pitchFamily="49" charset="-122"/>
                <a:ea typeface="楷体_GB2312" pitchFamily="49" charset="-122"/>
              </a:rPr>
              <a:t>压电式传感器可以对各种</a:t>
            </a:r>
            <a:r>
              <a:rPr lang="zh-CN" altLang="en-US" sz="3600" b="1" dirty="0">
                <a:solidFill>
                  <a:srgbClr val="0000CC"/>
                </a:solidFill>
                <a:effectLst>
                  <a:outerShdw blurRad="38100" dist="38100" dir="2700000">
                    <a:srgbClr val="C0C0C0"/>
                  </a:outerShdw>
                </a:effectLst>
                <a:latin typeface="楷体_GB2312" pitchFamily="49" charset="-122"/>
                <a:ea typeface="楷体_GB2312" pitchFamily="49" charset="-122"/>
              </a:rPr>
              <a:t>动态力</a:t>
            </a:r>
            <a:r>
              <a:rPr lang="zh-CN" altLang="en-US" sz="3600" b="1" dirty="0">
                <a:effectLst>
                  <a:outerShdw blurRad="38100" dist="38100" dir="2700000">
                    <a:srgbClr val="C0C0C0"/>
                  </a:outerShdw>
                </a:effectLst>
                <a:latin typeface="楷体_GB2312" pitchFamily="49" charset="-122"/>
                <a:ea typeface="楷体_GB2312" pitchFamily="49" charset="-122"/>
              </a:rPr>
              <a:t>、</a:t>
            </a:r>
            <a:r>
              <a:rPr lang="zh-CN" altLang="en-US" sz="3600" b="1" dirty="0">
                <a:solidFill>
                  <a:srgbClr val="0000CC"/>
                </a:solidFill>
                <a:effectLst>
                  <a:outerShdw blurRad="38100" dist="38100" dir="2700000">
                    <a:srgbClr val="C0C0C0"/>
                  </a:outerShdw>
                </a:effectLst>
                <a:latin typeface="楷体_GB2312" pitchFamily="49" charset="-122"/>
                <a:ea typeface="楷体_GB2312" pitchFamily="49" charset="-122"/>
              </a:rPr>
              <a:t>机械冲击</a:t>
            </a:r>
            <a:r>
              <a:rPr lang="zh-CN" altLang="en-US" sz="3600" b="1" dirty="0">
                <a:effectLst>
                  <a:outerShdw blurRad="38100" dist="38100" dir="2700000">
                    <a:srgbClr val="C0C0C0"/>
                  </a:outerShdw>
                </a:effectLst>
                <a:latin typeface="楷体_GB2312" pitchFamily="49" charset="-122"/>
                <a:ea typeface="楷体_GB2312" pitchFamily="49" charset="-122"/>
              </a:rPr>
              <a:t>和</a:t>
            </a:r>
            <a:r>
              <a:rPr lang="zh-CN" altLang="en-US" sz="3600" b="1" dirty="0">
                <a:solidFill>
                  <a:srgbClr val="0000CC"/>
                </a:solidFill>
                <a:effectLst>
                  <a:outerShdw blurRad="38100" dist="38100" dir="2700000">
                    <a:srgbClr val="C0C0C0"/>
                  </a:outerShdw>
                </a:effectLst>
                <a:latin typeface="楷体_GB2312" pitchFamily="49" charset="-122"/>
                <a:ea typeface="楷体_GB2312" pitchFamily="49" charset="-122"/>
              </a:rPr>
              <a:t>振动</a:t>
            </a:r>
            <a:r>
              <a:rPr lang="zh-CN" altLang="en-US" sz="3600" b="1" dirty="0">
                <a:effectLst>
                  <a:outerShdw blurRad="38100" dist="38100" dir="2700000">
                    <a:srgbClr val="C0C0C0"/>
                  </a:outerShdw>
                </a:effectLst>
                <a:latin typeface="楷体_GB2312" pitchFamily="49" charset="-122"/>
                <a:ea typeface="楷体_GB2312" pitchFamily="49" charset="-122"/>
              </a:rPr>
              <a:t>进行测量，在声学、医学、力学、导航方面都得到广泛的应用</a:t>
            </a:r>
            <a:r>
              <a:rPr lang="zh-CN" altLang="en-US" sz="3600" b="1" dirty="0">
                <a:latin typeface="楷体_GB2312" pitchFamily="49" charset="-122"/>
                <a:ea typeface="楷体_GB2312" pitchFamily="49" charset="-122"/>
              </a:rPr>
              <a:t>。</a:t>
            </a:r>
            <a:endParaRPr lang="zh-CN" altLang="en-US" sz="3600" b="1" dirty="0">
              <a:latin typeface="楷体_GB2312" pitchFamily="49" charset="-122"/>
              <a:ea typeface="楷体_GB2312" pitchFamily="49"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概述</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第</a:t>
            </a: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5</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章 压电式传感器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118788"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pic>
        <p:nvPicPr>
          <p:cNvPr id="118792" name="Picture 7" descr="压电陶瓷位移器"/>
          <p:cNvPicPr>
            <a:picLocks noChangeAspect="1"/>
          </p:cNvPicPr>
          <p:nvPr/>
        </p:nvPicPr>
        <p:blipFill>
          <a:blip r:embed="rId1"/>
          <a:stretch>
            <a:fillRect/>
          </a:stretch>
        </p:blipFill>
        <p:spPr>
          <a:xfrm>
            <a:off x="4716463" y="4221163"/>
            <a:ext cx="3429000" cy="2143125"/>
          </a:xfrm>
          <a:prstGeom prst="rect">
            <a:avLst/>
          </a:prstGeom>
          <a:noFill/>
          <a:ln w="9525">
            <a:noFill/>
          </a:ln>
        </p:spPr>
      </p:pic>
      <p:sp>
        <p:nvSpPr>
          <p:cNvPr id="118793" name="Text Box 8"/>
          <p:cNvSpPr txBox="1"/>
          <p:nvPr/>
        </p:nvSpPr>
        <p:spPr>
          <a:xfrm>
            <a:off x="5364163" y="6092825"/>
            <a:ext cx="2317750" cy="457200"/>
          </a:xfrm>
          <a:prstGeom prst="rect">
            <a:avLst/>
          </a:prstGeom>
          <a:noFill/>
          <a:ln w="9525">
            <a:noFill/>
          </a:ln>
        </p:spPr>
        <p:txBody>
          <a:bodyPr wrap="none">
            <a:spAutoFit/>
          </a:bodyPr>
          <a:p>
            <a:pPr lvl="0" algn="l" eaLnBrk="1" hangingPunct="1">
              <a:lnSpc>
                <a:spcPct val="100000"/>
              </a:lnSpc>
              <a:spcBef>
                <a:spcPct val="0"/>
              </a:spcBef>
            </a:pPr>
            <a:r>
              <a:rPr lang="zh-CN" altLang="en-US" sz="2400" b="1" dirty="0">
                <a:solidFill>
                  <a:srgbClr val="006600"/>
                </a:solidFill>
                <a:latin typeface="Times New Roman" panose="02020603050405020304" pitchFamily="18" charset="0"/>
                <a:ea typeface="华文新魏" panose="02010800040101010101" pitchFamily="2" charset="-122"/>
              </a:rPr>
              <a:t>压电陶瓷位移器</a:t>
            </a:r>
            <a:endParaRPr lang="zh-CN" altLang="en-US" sz="2400" b="1" dirty="0">
              <a:solidFill>
                <a:srgbClr val="006600"/>
              </a:solidFill>
              <a:latin typeface="Times New Roman" panose="02020603050405020304" pitchFamily="18" charset="0"/>
              <a:ea typeface="华文新魏" panose="02010800040101010101" pitchFamily="2" charset="-122"/>
            </a:endParaRPr>
          </a:p>
        </p:txBody>
      </p:sp>
      <p:pic>
        <p:nvPicPr>
          <p:cNvPr id="118794" name="Picture 9" descr="压电警号1"/>
          <p:cNvPicPr>
            <a:picLocks noChangeAspect="1"/>
          </p:cNvPicPr>
          <p:nvPr/>
        </p:nvPicPr>
        <p:blipFill>
          <a:blip r:embed="rId2"/>
          <a:stretch>
            <a:fillRect/>
          </a:stretch>
        </p:blipFill>
        <p:spPr>
          <a:xfrm>
            <a:off x="1042988" y="4149725"/>
            <a:ext cx="2720975" cy="1806575"/>
          </a:xfrm>
          <a:prstGeom prst="rect">
            <a:avLst/>
          </a:prstGeom>
          <a:noFill/>
          <a:ln w="9525">
            <a:noFill/>
          </a:ln>
        </p:spPr>
      </p:pic>
      <p:pic>
        <p:nvPicPr>
          <p:cNvPr id="118795" name="Picture 10" descr="压电陶瓷超声换能器1"/>
          <p:cNvPicPr>
            <a:picLocks noChangeAspect="1"/>
          </p:cNvPicPr>
          <p:nvPr/>
        </p:nvPicPr>
        <p:blipFill>
          <a:blip r:embed="rId3"/>
          <a:stretch>
            <a:fillRect/>
          </a:stretch>
        </p:blipFill>
        <p:spPr>
          <a:xfrm>
            <a:off x="5562600" y="765175"/>
            <a:ext cx="3175000" cy="2603500"/>
          </a:xfrm>
          <a:prstGeom prst="rect">
            <a:avLst/>
          </a:prstGeom>
          <a:noFill/>
          <a:ln w="9525">
            <a:noFill/>
          </a:ln>
        </p:spPr>
      </p:pic>
      <p:sp>
        <p:nvSpPr>
          <p:cNvPr id="118796" name="Text Box 11"/>
          <p:cNvSpPr txBox="1"/>
          <p:nvPr/>
        </p:nvSpPr>
        <p:spPr>
          <a:xfrm>
            <a:off x="6216650" y="3355975"/>
            <a:ext cx="2927350" cy="457200"/>
          </a:xfrm>
          <a:prstGeom prst="rect">
            <a:avLst/>
          </a:prstGeom>
          <a:noFill/>
          <a:ln w="9525">
            <a:noFill/>
          </a:ln>
        </p:spPr>
        <p:txBody>
          <a:bodyPr wrap="none">
            <a:spAutoFit/>
          </a:bodyPr>
          <a:p>
            <a:pPr lvl="0" algn="l" eaLnBrk="1" hangingPunct="1">
              <a:lnSpc>
                <a:spcPct val="100000"/>
              </a:lnSpc>
              <a:spcBef>
                <a:spcPct val="0"/>
              </a:spcBef>
            </a:pPr>
            <a:r>
              <a:rPr lang="zh-CN" altLang="en-US" sz="2400" b="0" dirty="0">
                <a:solidFill>
                  <a:srgbClr val="FF3300"/>
                </a:solidFill>
                <a:latin typeface="Times New Roman" panose="02020603050405020304" pitchFamily="18" charset="0"/>
                <a:ea typeface="华文新魏" panose="02010800040101010101" pitchFamily="2" charset="-122"/>
              </a:rPr>
              <a:t>压电陶瓷超声换能器</a:t>
            </a:r>
            <a:endParaRPr lang="zh-CN" altLang="en-US" sz="2400" b="0" dirty="0">
              <a:solidFill>
                <a:srgbClr val="FF3300"/>
              </a:solidFill>
              <a:latin typeface="Times New Roman" panose="02020603050405020304" pitchFamily="18" charset="0"/>
              <a:ea typeface="华文新魏" panose="02010800040101010101" pitchFamily="2" charset="-122"/>
            </a:endParaRPr>
          </a:p>
        </p:txBody>
      </p:sp>
      <p:pic>
        <p:nvPicPr>
          <p:cNvPr id="118799" name="Picture 19" descr="压电晶体7加速度计"/>
          <p:cNvPicPr>
            <a:picLocks noChangeAspect="1"/>
          </p:cNvPicPr>
          <p:nvPr/>
        </p:nvPicPr>
        <p:blipFill>
          <a:blip r:embed="rId4"/>
          <a:stretch>
            <a:fillRect/>
          </a:stretch>
        </p:blipFill>
        <p:spPr>
          <a:xfrm>
            <a:off x="533400" y="917575"/>
            <a:ext cx="5105400" cy="2603500"/>
          </a:xfrm>
          <a:prstGeom prst="rect">
            <a:avLst/>
          </a:prstGeom>
          <a:noFill/>
          <a:ln w="9525">
            <a:noFill/>
          </a:ln>
        </p:spPr>
      </p:pic>
      <p:sp>
        <p:nvSpPr>
          <p:cNvPr id="118800" name="Text Box 20"/>
          <p:cNvSpPr txBox="1"/>
          <p:nvPr/>
        </p:nvSpPr>
        <p:spPr>
          <a:xfrm>
            <a:off x="2743200" y="765175"/>
            <a:ext cx="2622550" cy="579438"/>
          </a:xfrm>
          <a:prstGeom prst="rect">
            <a:avLst/>
          </a:prstGeom>
          <a:noFill/>
          <a:ln w="9525">
            <a:noFill/>
          </a:ln>
        </p:spPr>
        <p:txBody>
          <a:bodyPr wrap="none">
            <a:spAutoFit/>
          </a:bodyPr>
          <a:p>
            <a:pPr lvl="0" algn="l" eaLnBrk="1" hangingPunct="1">
              <a:lnSpc>
                <a:spcPct val="100000"/>
              </a:lnSpc>
              <a:spcBef>
                <a:spcPct val="0"/>
              </a:spcBef>
            </a:pPr>
            <a:r>
              <a:rPr lang="zh-CN" altLang="en-US" sz="3200" b="0" dirty="0">
                <a:solidFill>
                  <a:srgbClr val="FF0066"/>
                </a:solidFill>
                <a:latin typeface="Times New Roman" panose="02020603050405020304" pitchFamily="18" charset="0"/>
                <a:ea typeface="华文新魏" panose="02010800040101010101" pitchFamily="2" charset="-122"/>
              </a:rPr>
              <a:t>压电加速度计</a:t>
            </a:r>
            <a:endParaRPr lang="zh-CN" altLang="en-US" sz="3200" b="0" dirty="0">
              <a:solidFill>
                <a:srgbClr val="FF0066"/>
              </a:solidFill>
              <a:latin typeface="Times New Roman" panose="02020603050405020304" pitchFamily="18" charset="0"/>
              <a:ea typeface="华文新魏" panose="02010800040101010101" pitchFamily="2" charset="-122"/>
            </a:endParaRPr>
          </a:p>
        </p:txBody>
      </p:sp>
      <p:sp>
        <p:nvSpPr>
          <p:cNvPr id="118801" name="Text Box 23"/>
          <p:cNvSpPr txBox="1"/>
          <p:nvPr/>
        </p:nvSpPr>
        <p:spPr>
          <a:xfrm>
            <a:off x="1347788" y="6130925"/>
            <a:ext cx="1403350" cy="457200"/>
          </a:xfrm>
          <a:prstGeom prst="rect">
            <a:avLst/>
          </a:prstGeom>
          <a:noFill/>
          <a:ln w="9525">
            <a:noFill/>
          </a:ln>
        </p:spPr>
        <p:txBody>
          <a:bodyPr wrap="none">
            <a:spAutoFit/>
          </a:bodyPr>
          <a:p>
            <a:pPr lvl="0" algn="l" eaLnBrk="1" hangingPunct="1">
              <a:lnSpc>
                <a:spcPct val="100000"/>
              </a:lnSpc>
              <a:spcBef>
                <a:spcPct val="0"/>
              </a:spcBef>
            </a:pPr>
            <a:r>
              <a:rPr lang="zh-CN" altLang="en-US" sz="2400" b="1" dirty="0">
                <a:solidFill>
                  <a:srgbClr val="FF3300"/>
                </a:solidFill>
                <a:latin typeface="Times New Roman" panose="02020603050405020304" pitchFamily="18" charset="0"/>
                <a:ea typeface="华文新魏" panose="02010800040101010101" pitchFamily="2" charset="-122"/>
              </a:rPr>
              <a:t>压电警号</a:t>
            </a:r>
            <a:endParaRPr lang="zh-CN" altLang="en-US" sz="2400" b="1" dirty="0">
              <a:solidFill>
                <a:srgbClr val="FF3300"/>
              </a:solidFill>
              <a:latin typeface="Times New Roman" panose="02020603050405020304" pitchFamily="18" charset="0"/>
              <a:ea typeface="华文新魏" panose="0201080004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实际产品</a:t>
            </a:r>
            <a:endParaRPr lang="zh-CN" altLang="en-US"/>
          </a:p>
        </p:txBody>
      </p:sp>
      <p:sp>
        <p:nvSpPr>
          <p:cNvPr id="2" name="灯片编号占位符 1"/>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pic>
        <p:nvPicPr>
          <p:cNvPr id="5" name="图片 4" descr="111"/>
          <p:cNvPicPr>
            <a:picLocks noChangeAspect="1"/>
          </p:cNvPicPr>
          <p:nvPr/>
        </p:nvPicPr>
        <p:blipFill>
          <a:blip r:embed="rId1"/>
          <a:stretch>
            <a:fillRect/>
          </a:stretch>
        </p:blipFill>
        <p:spPr>
          <a:xfrm>
            <a:off x="89535" y="1189355"/>
            <a:ext cx="6954520" cy="4972685"/>
          </a:xfrm>
          <a:prstGeom prst="rect">
            <a:avLst/>
          </a:prstGeom>
        </p:spPr>
      </p:pic>
      <p:pic>
        <p:nvPicPr>
          <p:cNvPr id="6" name="图片 5" descr="222"/>
          <p:cNvPicPr>
            <a:picLocks noChangeAspect="1"/>
          </p:cNvPicPr>
          <p:nvPr/>
        </p:nvPicPr>
        <p:blipFill>
          <a:blip r:embed="rId2"/>
          <a:stretch>
            <a:fillRect/>
          </a:stretch>
        </p:blipFill>
        <p:spPr>
          <a:xfrm>
            <a:off x="468630" y="2094865"/>
            <a:ext cx="8495665" cy="41503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par>
                                <p:cTn id="13" presetID="24"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to="" calcmode="lin" valueType="num">
                                      <p:cBhvr>
                                        <p:cTn id="15" dur="1" fill="hold"/>
                                        <p:tgtEl>
                                          <p:spTgt spid="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4294967295"/>
          </p:nvPr>
        </p:nvSpPr>
        <p:spPr>
          <a:xfrm>
            <a:off x="285750" y="71438"/>
            <a:ext cx="5572125" cy="500063"/>
          </a:xfrm>
        </p:spPr>
        <p:txBody>
          <a:bodyPr vert="horz" wrap="square" lIns="91440" tIns="45720" rIns="91440" bIns="45720" numCol="1" anchor="ctr" anchorCtr="0" compatLnSpc="1"/>
          <a:p>
            <a:pPr lvl="0" algn="l" eaLnBrk="1" hangingPunct="1"/>
            <a:r>
              <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rPr>
              <a:t>概述</a:t>
            </a:r>
            <a:endParaRPr lang="zh-CN" altLang="en-US" sz="2800" b="1" dirty="0">
              <a:solidFill>
                <a:srgbClr val="CC0066"/>
              </a:solidFill>
              <a:effectLst>
                <a:outerShdw blurRad="38100" dist="38100" dir="2700000">
                  <a:srgbClr val="C0C0C0"/>
                </a:outerShdw>
              </a:effectLst>
              <a:latin typeface="楷体_GB2312" pitchFamily="49" charset="-122"/>
              <a:ea typeface="楷体_GB2312" pitchFamily="49" charset="-122"/>
            </a:endParaRPr>
          </a:p>
        </p:txBody>
      </p:sp>
      <p:sp>
        <p:nvSpPr>
          <p:cNvPr id="4" name="Rectangle 5"/>
          <p:cNvSpPr>
            <a:spLocks noChangeArrowheads="1"/>
          </p:cNvSpPr>
          <p:nvPr/>
        </p:nvSpPr>
        <p:spPr bwMode="auto">
          <a:xfrm>
            <a:off x="4267200" y="71438"/>
            <a:ext cx="4876800" cy="457200"/>
          </a:xfrm>
          <a:prstGeom prst="rect">
            <a:avLst/>
          </a:prstGeom>
          <a:noFill/>
          <a:ln w="9525">
            <a:noFill/>
            <a:miter lim="800000"/>
          </a:ln>
        </p:spPr>
        <p:txBody>
          <a:bodyPr anchor="ctr"/>
          <a:p>
            <a:pPr lvl="0" algn="r" eaLnBrk="1" hangingPunct="1">
              <a:lnSpc>
                <a:spcPct val="100000"/>
              </a:lnSpc>
              <a:spcBef>
                <a:spcPct val="0"/>
              </a:spcBef>
            </a:pP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第</a:t>
            </a:r>
            <a:r>
              <a:rPr lang="en-US" altLang="zh-CN" sz="2800" b="1">
                <a:solidFill>
                  <a:schemeClr val="folHlink"/>
                </a:solidFill>
                <a:effectLst>
                  <a:outerShdw blurRad="38100" dist="38100" dir="2700000">
                    <a:srgbClr val="C0C0C0"/>
                  </a:outerShdw>
                </a:effectLst>
                <a:latin typeface="楷体_GB2312" pitchFamily="49" charset="-122"/>
                <a:ea typeface="楷体_GB2312" pitchFamily="49" charset="-122"/>
              </a:rPr>
              <a:t>5</a:t>
            </a:r>
            <a:r>
              <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rPr>
              <a:t>章 压电式传感器</a:t>
            </a:r>
            <a:endParaRPr lang="zh-CN" altLang="en-US" sz="2800" b="1" dirty="0">
              <a:solidFill>
                <a:schemeClr val="folHlink"/>
              </a:solidFill>
              <a:effectLst>
                <a:outerShdw blurRad="38100" dist="38100" dir="2700000">
                  <a:srgbClr val="C0C0C0"/>
                </a:outerShdw>
              </a:effectLst>
              <a:latin typeface="楷体_GB2312" pitchFamily="49" charset="-122"/>
              <a:ea typeface="楷体_GB2312" pitchFamily="49" charset="-122"/>
            </a:endParaRPr>
          </a:p>
        </p:txBody>
      </p:sp>
      <p:sp>
        <p:nvSpPr>
          <p:cNvPr id="119812" name="Line 4"/>
          <p:cNvSpPr/>
          <p:nvPr/>
        </p:nvSpPr>
        <p:spPr>
          <a:xfrm>
            <a:off x="214313" y="571500"/>
            <a:ext cx="4876800" cy="0"/>
          </a:xfrm>
          <a:prstGeom prst="line">
            <a:avLst/>
          </a:prstGeom>
          <a:ln w="9525" cap="flat" cmpd="sng">
            <a:solidFill>
              <a:srgbClr val="993366"/>
            </a:solidFill>
            <a:prstDash val="solid"/>
            <a:headEnd type="none" w="med" len="med"/>
            <a:tailEnd type="none" w="med" len="med"/>
          </a:ln>
        </p:spPr>
      </p:sp>
      <p:sp>
        <p:nvSpPr>
          <p:cNvPr id="119825" name="矩形 119824"/>
          <p:cNvSpPr/>
          <p:nvPr/>
        </p:nvSpPr>
        <p:spPr>
          <a:xfrm>
            <a:off x="250825" y="488950"/>
            <a:ext cx="8569325" cy="2065020"/>
          </a:xfrm>
          <a:prstGeom prst="rect">
            <a:avLst/>
          </a:prstGeom>
          <a:noFill/>
          <a:ln w="9525">
            <a:noFill/>
          </a:ln>
        </p:spPr>
        <p:txBody>
          <a:bodyPr>
            <a:spAutoFit/>
          </a:bodyPr>
          <a:p>
            <a:pPr lvl="0" algn="just" eaLnBrk="1" hangingPunct="1">
              <a:lnSpc>
                <a:spcPct val="120000"/>
              </a:lnSpc>
              <a:spcBef>
                <a:spcPct val="0"/>
              </a:spcBef>
              <a:buClrTx/>
            </a:pPr>
            <a:r>
              <a:rPr lang="zh-CN" altLang="en-US" sz="3600" b="1" dirty="0">
                <a:effectLst>
                  <a:outerShdw blurRad="38100" dist="38100" dir="2700000">
                    <a:srgbClr val="C0C0C0"/>
                  </a:outerShdw>
                </a:effectLst>
                <a:latin typeface="Times New Roman" panose="02020603050405020304" pitchFamily="18" charset="0"/>
                <a:ea typeface="宋体" panose="02010600030101010101" pitchFamily="2" charset="-122"/>
              </a:rPr>
              <a:t>压电传感元件是</a:t>
            </a:r>
            <a:r>
              <a:rPr lang="zh-CN" altLang="en-US" sz="3600" b="1" dirty="0">
                <a:solidFill>
                  <a:schemeClr val="accent2"/>
                </a:solidFill>
                <a:effectLst>
                  <a:outerShdw blurRad="38100" dist="38100" dir="2700000">
                    <a:srgbClr val="C0C0C0"/>
                  </a:outerShdw>
                </a:effectLst>
                <a:latin typeface="Times New Roman" panose="02020603050405020304" pitchFamily="18" charset="0"/>
                <a:ea typeface="宋体" panose="02010600030101010101" pitchFamily="2" charset="-122"/>
              </a:rPr>
              <a:t>力敏感元件</a:t>
            </a:r>
            <a:r>
              <a:rPr lang="zh-CN" altLang="en-US" sz="3600" b="1" dirty="0">
                <a:effectLst>
                  <a:outerShdw blurRad="38100" dist="38100" dir="2700000">
                    <a:srgbClr val="C0C0C0"/>
                  </a:outerShdw>
                </a:effectLst>
                <a:latin typeface="Times New Roman" panose="02020603050405020304" pitchFamily="18" charset="0"/>
                <a:ea typeface="宋体" panose="02010600030101010101" pitchFamily="2" charset="-122"/>
              </a:rPr>
              <a:t>，所以它</a:t>
            </a:r>
            <a:r>
              <a:rPr lang="zh-CN" altLang="en-US" sz="3600" b="1" dirty="0">
                <a:solidFill>
                  <a:srgbClr val="FF0000"/>
                </a:solidFill>
                <a:effectLst>
                  <a:outerShdw blurRad="38100" dist="38100" dir="2700000">
                    <a:srgbClr val="C0C0C0"/>
                  </a:outerShdw>
                </a:effectLst>
                <a:latin typeface="Times New Roman" panose="02020603050405020304" pitchFamily="18" charset="0"/>
                <a:ea typeface="宋体" panose="02010600030101010101" pitchFamily="2" charset="-122"/>
              </a:rPr>
              <a:t>能测量最终能变换为力的那些物理量</a:t>
            </a:r>
            <a:r>
              <a:rPr lang="zh-CN" altLang="en-US" sz="3600" b="1" dirty="0">
                <a:effectLst>
                  <a:outerShdw blurRad="38100" dist="38100" dir="2700000">
                    <a:srgbClr val="C0C0C0"/>
                  </a:outerShdw>
                </a:effectLst>
                <a:latin typeface="Times New Roman" panose="02020603050405020304" pitchFamily="18" charset="0"/>
                <a:ea typeface="宋体" panose="02010600030101010101" pitchFamily="2" charset="-122"/>
              </a:rPr>
              <a:t>，例如</a:t>
            </a:r>
            <a:r>
              <a:rPr lang="zh-CN" altLang="en-US" sz="3600" b="1" dirty="0">
                <a:solidFill>
                  <a:srgbClr val="FF0000"/>
                </a:solidFill>
                <a:effectLst>
                  <a:outerShdw blurRad="38100" dist="38100" dir="2700000">
                    <a:srgbClr val="C0C0C0"/>
                  </a:outerShdw>
                </a:effectLst>
                <a:latin typeface="Times New Roman" panose="02020603050405020304" pitchFamily="18" charset="0"/>
                <a:ea typeface="宋体" panose="02010600030101010101" pitchFamily="2" charset="-122"/>
              </a:rPr>
              <a:t>力、压力、加速度</a:t>
            </a:r>
            <a:r>
              <a:rPr lang="zh-CN" altLang="en-US" sz="3600" b="1" dirty="0">
                <a:effectLst>
                  <a:outerShdw blurRad="38100" dist="38100" dir="2700000">
                    <a:srgbClr val="C0C0C0"/>
                  </a:outerShdw>
                </a:effectLst>
                <a:latin typeface="Times New Roman" panose="02020603050405020304" pitchFamily="18" charset="0"/>
                <a:ea typeface="宋体" panose="02010600030101010101" pitchFamily="2" charset="-122"/>
              </a:rPr>
              <a:t>等。</a:t>
            </a:r>
            <a:endParaRPr lang="zh-CN" altLang="en-US" sz="3600" b="1" dirty="0">
              <a:effectLst>
                <a:outerShdw blurRad="38100" dist="38100" dir="2700000">
                  <a:srgbClr val="C0C0C0"/>
                </a:outerShdw>
              </a:effectLst>
              <a:latin typeface="Times New Roman" panose="02020603050405020304" pitchFamily="18" charset="0"/>
              <a:ea typeface="宋体" panose="02010600030101010101" pitchFamily="2" charset="-122"/>
            </a:endParaRPr>
          </a:p>
        </p:txBody>
      </p:sp>
      <p:sp>
        <p:nvSpPr>
          <p:cNvPr id="119826" name="矩形 119825"/>
          <p:cNvSpPr/>
          <p:nvPr/>
        </p:nvSpPr>
        <p:spPr>
          <a:xfrm>
            <a:off x="179388" y="2781300"/>
            <a:ext cx="8713787" cy="1739900"/>
          </a:xfrm>
          <a:prstGeom prst="rect">
            <a:avLst/>
          </a:prstGeom>
          <a:noFill/>
          <a:ln w="9525">
            <a:noFill/>
          </a:ln>
        </p:spPr>
        <p:txBody>
          <a:bodyPr>
            <a:spAutoFit/>
          </a:bodyPr>
          <a:p>
            <a:pPr lvl="0" algn="just" eaLnBrk="1" hangingPunct="1">
              <a:lnSpc>
                <a:spcPct val="100000"/>
              </a:lnSpc>
              <a:spcBef>
                <a:spcPct val="0"/>
              </a:spcBef>
            </a:pPr>
            <a:r>
              <a:rPr lang="zh-CN" altLang="en-US" sz="3600" b="1" dirty="0">
                <a:effectLst>
                  <a:outerShdw blurRad="38100" dist="38100" dir="2700000">
                    <a:srgbClr val="C0C0C0"/>
                  </a:outerShdw>
                </a:effectLst>
                <a:latin typeface="Arial" panose="020B0604020202020204" pitchFamily="34" charset="0"/>
                <a:ea typeface="宋体" panose="02010600030101010101" pitchFamily="2" charset="-122"/>
              </a:rPr>
              <a:t>压电式传感器具有响应频带宽、灵敏度高、信噪比大、结构简单、工作可靠、重量轻等优点。</a:t>
            </a:r>
            <a:endParaRPr lang="zh-CN" altLang="en-US" sz="3600" b="1" dirty="0">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119827" name="矩形 119826"/>
          <p:cNvSpPr/>
          <p:nvPr/>
        </p:nvSpPr>
        <p:spPr>
          <a:xfrm>
            <a:off x="179388" y="4868863"/>
            <a:ext cx="8820150" cy="1739900"/>
          </a:xfrm>
          <a:prstGeom prst="rect">
            <a:avLst/>
          </a:prstGeom>
          <a:noFill/>
          <a:ln w="9525">
            <a:noFill/>
          </a:ln>
        </p:spPr>
        <p:txBody>
          <a:bodyPr>
            <a:spAutoFit/>
          </a:bodyPr>
          <a:p>
            <a:pPr lvl="0" algn="l" eaLnBrk="1" hangingPunct="1">
              <a:lnSpc>
                <a:spcPct val="100000"/>
              </a:lnSpc>
              <a:spcBef>
                <a:spcPct val="0"/>
              </a:spcBef>
              <a:buClrTx/>
            </a:pPr>
            <a:r>
              <a:rPr lang="zh-CN" altLang="en-US" sz="3600" b="1" dirty="0">
                <a:effectLst>
                  <a:outerShdw blurRad="38100" dist="38100" dir="2700000">
                    <a:srgbClr val="C0C0C0"/>
                  </a:outerShdw>
                </a:effectLst>
                <a:latin typeface="Arial" panose="020B0604020202020204" pitchFamily="34" charset="0"/>
                <a:ea typeface="宋体" panose="02010600030101010101" pitchFamily="2" charset="-122"/>
              </a:rPr>
              <a:t>在工程力学、生物医学、石油勘探、声波测井、电声学等许多技术领域中获得了广泛的应用。 </a:t>
            </a:r>
            <a:endParaRPr lang="zh-CN" altLang="en-US" sz="3600" b="1" dirty="0">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3" name="灯片编号占位符 2"/>
          <p:cNvSpPr>
            <a:spLocks noGrp="1"/>
          </p:cNvSpPr>
          <p:nvPr>
            <p:ph type="sldNum" sz="quarter" idx="12"/>
          </p:nvPr>
        </p:nvSpPr>
        <p:spPr/>
        <p:txBody>
          <a:bodyPr/>
          <a:p>
            <a:pPr>
              <a:defRPr/>
            </a:pPr>
            <a:fld id="{B1EE2222-ABC4-413C-B8B0-97FA0F905C97}" type="slidenum">
              <a:rPr lang="zh-CN" altLang="en-US"/>
            </a:fld>
            <a:r>
              <a:rPr lang="zh-CN" altLang="en-US" dirty="0"/>
              <a:t> </a:t>
            </a:r>
            <a:r>
              <a:rPr lang="en-US" altLang="zh-CN" b="0" dirty="0" smtClean="0"/>
              <a:t>/ 47</a:t>
            </a:r>
            <a:endParaRPr lang="zh-CN" altLang="en-US" b="0" dirty="0"/>
          </a:p>
        </p:txBody>
      </p:sp>
    </p:spTree>
  </p:cSld>
  <p:clrMapOvr>
    <a:masterClrMapping/>
  </p:clrMapOvr>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科技宣讲">
  <a:themeElements>
    <a:clrScheme name="科技宣讲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科技宣讲">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科技宣讲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科技宣讲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科技宣讲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科技宣讲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科技宣讲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科技宣讲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科技宣讲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科技宣讲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科技宣讲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科技宣讲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科技宣讲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科技宣讲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6966</Words>
  <Application>WPS 演示</Application>
  <PresentationFormat>全屏显示(4:3)</PresentationFormat>
  <Paragraphs>701</Paragraphs>
  <Slides>47</Slides>
  <Notes>3</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14</vt:i4>
      </vt:variant>
      <vt:variant>
        <vt:lpstr>幻灯片标题</vt:lpstr>
      </vt:variant>
      <vt:variant>
        <vt:i4>47</vt:i4>
      </vt:variant>
    </vt:vector>
  </HeadingPairs>
  <TitlesOfParts>
    <vt:vector size="77" baseType="lpstr">
      <vt:lpstr>Arial</vt:lpstr>
      <vt:lpstr>宋体</vt:lpstr>
      <vt:lpstr>Wingdings</vt:lpstr>
      <vt:lpstr>黑体</vt:lpstr>
      <vt:lpstr>Calibri</vt:lpstr>
      <vt:lpstr>楷体</vt:lpstr>
      <vt:lpstr>楷体_GB2312</vt:lpstr>
      <vt:lpstr>Times New Roman</vt:lpstr>
      <vt:lpstr>华文新魏</vt:lpstr>
      <vt:lpstr>华文隶书</vt:lpstr>
      <vt:lpstr>华文中宋</vt:lpstr>
      <vt:lpstr>微软雅黑</vt:lpstr>
      <vt:lpstr>华文楷体</vt:lpstr>
      <vt:lpstr>新宋体</vt:lpstr>
      <vt:lpstr>默认设计模板</vt:lpstr>
      <vt:lpstr>科技宣讲</vt:lpstr>
      <vt:lpstr>Equation.3</vt:lpstr>
      <vt:lpstr>Equation.3</vt:lpstr>
      <vt:lpstr>Equation.3</vt:lpstr>
      <vt:lpstr>Equation.3</vt:lpstr>
      <vt:lpstr>Equation.DSMT4</vt:lpstr>
      <vt:lpstr>Equation.DSMT4</vt:lpstr>
      <vt:lpstr>Equation.3</vt:lpstr>
      <vt:lpstr>PBrush</vt:lpstr>
      <vt:lpstr>PBrush</vt:lpstr>
      <vt:lpstr>PBrush</vt:lpstr>
      <vt:lpstr>Equation.DSMT4</vt:lpstr>
      <vt:lpstr>Equation.DSMT4</vt:lpstr>
      <vt:lpstr>Equation.3</vt:lpstr>
      <vt:lpstr>Equation.3</vt:lpstr>
      <vt:lpstr>《物联网信息感知技术》 第5章  压电式传感器</vt:lpstr>
      <vt:lpstr>PowerPoint 演示文稿</vt:lpstr>
      <vt:lpstr>PowerPoint 演示文稿</vt:lpstr>
      <vt:lpstr>第5章  压电式传感器</vt:lpstr>
      <vt:lpstr>概述</vt:lpstr>
      <vt:lpstr>概述</vt:lpstr>
      <vt:lpstr>概述</vt:lpstr>
      <vt:lpstr>PowerPoint 演示文稿</vt:lpstr>
      <vt:lpstr>概述</vt:lpstr>
      <vt:lpstr>5.1 压电效应</vt:lpstr>
      <vt:lpstr>5.1 压电效应</vt:lpstr>
      <vt:lpstr>一、石英晶体压电效应</vt:lpstr>
      <vt:lpstr>一、石英晶体压电效应</vt:lpstr>
      <vt:lpstr>一、石英晶体压电效应</vt:lpstr>
      <vt:lpstr>一、石英晶体压电效应</vt:lpstr>
      <vt:lpstr>一、石英晶体压电效应</vt:lpstr>
      <vt:lpstr>一、石英晶体压电效应</vt:lpstr>
      <vt:lpstr>PowerPoint 演示文稿</vt:lpstr>
      <vt:lpstr>二、压电陶瓷的压电效应</vt:lpstr>
      <vt:lpstr>PowerPoint 演示文稿</vt:lpstr>
      <vt:lpstr>PowerPoint 演示文稿</vt:lpstr>
      <vt:lpstr>PowerPoint 演示文稿</vt:lpstr>
      <vt:lpstr>PowerPoint 演示文稿</vt:lpstr>
      <vt:lpstr>PowerPoint 演示文稿</vt:lpstr>
      <vt:lpstr>5.2 压电材料</vt:lpstr>
      <vt:lpstr>PowerPoint 演示文稿</vt:lpstr>
      <vt:lpstr>PowerPoint 演示文稿</vt:lpstr>
      <vt:lpstr>PowerPoint 演示文稿</vt:lpstr>
      <vt:lpstr>PowerPoint 演示文稿</vt:lpstr>
      <vt:lpstr>PowerPoint 演示文稿</vt:lpstr>
      <vt:lpstr>5.3 测量电路</vt:lpstr>
      <vt:lpstr>5.3 测量电路</vt:lpstr>
      <vt:lpstr>5.4 具体应用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YONG</dc:creator>
  <cp:lastModifiedBy>YONG</cp:lastModifiedBy>
  <cp:revision>22</cp:revision>
  <dcterms:created xsi:type="dcterms:W3CDTF">2013-01-25T01:44:00Z</dcterms:created>
  <dcterms:modified xsi:type="dcterms:W3CDTF">2017-05-11T01:18:01Z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