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86"/>
  </p:notesMasterIdLst>
  <p:handoutMasterIdLst>
    <p:handoutMasterId r:id="rId87"/>
  </p:handoutMasterIdLst>
  <p:sldIdLst>
    <p:sldId id="256" r:id="rId4"/>
    <p:sldId id="1091" r:id="rId5"/>
    <p:sldId id="1136" r:id="rId6"/>
    <p:sldId id="1137" r:id="rId7"/>
    <p:sldId id="1138" r:id="rId8"/>
    <p:sldId id="1139" r:id="rId9"/>
    <p:sldId id="1140" r:id="rId10"/>
    <p:sldId id="1141" r:id="rId11"/>
    <p:sldId id="1142" r:id="rId12"/>
    <p:sldId id="1143" r:id="rId13"/>
    <p:sldId id="1144" r:id="rId14"/>
    <p:sldId id="1145" r:id="rId15"/>
    <p:sldId id="1146" r:id="rId16"/>
    <p:sldId id="1147" r:id="rId17"/>
    <p:sldId id="1148" r:id="rId18"/>
    <p:sldId id="1149" r:id="rId19"/>
    <p:sldId id="1150" r:id="rId20"/>
    <p:sldId id="1151" r:id="rId21"/>
    <p:sldId id="1152" r:id="rId22"/>
    <p:sldId id="1153" r:id="rId23"/>
    <p:sldId id="1154" r:id="rId24"/>
    <p:sldId id="1155" r:id="rId25"/>
    <p:sldId id="1156" r:id="rId26"/>
    <p:sldId id="1157" r:id="rId27"/>
    <p:sldId id="1158" r:id="rId28"/>
    <p:sldId id="1171" r:id="rId29"/>
    <p:sldId id="1172" r:id="rId30"/>
    <p:sldId id="1173" r:id="rId31"/>
    <p:sldId id="1176" r:id="rId32"/>
    <p:sldId id="1181" r:id="rId33"/>
    <p:sldId id="1182" r:id="rId34"/>
    <p:sldId id="1183" r:id="rId35"/>
    <p:sldId id="1184" r:id="rId36"/>
    <p:sldId id="1185" r:id="rId37"/>
    <p:sldId id="1186" r:id="rId38"/>
    <p:sldId id="1201" r:id="rId39"/>
    <p:sldId id="1202" r:id="rId40"/>
    <p:sldId id="1203" r:id="rId41"/>
    <p:sldId id="1204" r:id="rId42"/>
    <p:sldId id="1205" r:id="rId43"/>
    <p:sldId id="1206" r:id="rId44"/>
    <p:sldId id="1207" r:id="rId45"/>
    <p:sldId id="1208" r:id="rId46"/>
    <p:sldId id="1209" r:id="rId47"/>
    <p:sldId id="1210" r:id="rId48"/>
    <p:sldId id="1211" r:id="rId49"/>
    <p:sldId id="1212" r:id="rId50"/>
    <p:sldId id="1213" r:id="rId51"/>
    <p:sldId id="1214" r:id="rId52"/>
    <p:sldId id="1215" r:id="rId53"/>
    <p:sldId id="1216" r:id="rId54"/>
    <p:sldId id="1217" r:id="rId55"/>
    <p:sldId id="1218" r:id="rId56"/>
    <p:sldId id="1219" r:id="rId57"/>
    <p:sldId id="1221" r:id="rId58"/>
    <p:sldId id="1222" r:id="rId59"/>
    <p:sldId id="1223" r:id="rId60"/>
    <p:sldId id="1224" r:id="rId61"/>
    <p:sldId id="1225" r:id="rId62"/>
    <p:sldId id="1226" r:id="rId63"/>
    <p:sldId id="1229" r:id="rId64"/>
    <p:sldId id="1230" r:id="rId65"/>
    <p:sldId id="1231" r:id="rId66"/>
    <p:sldId id="1236" r:id="rId67"/>
    <p:sldId id="1239" r:id="rId68"/>
    <p:sldId id="1240" r:id="rId69"/>
    <p:sldId id="1241" r:id="rId70"/>
    <p:sldId id="1242" r:id="rId71"/>
    <p:sldId id="1243" r:id="rId72"/>
    <p:sldId id="1244" r:id="rId73"/>
    <p:sldId id="1245" r:id="rId74"/>
    <p:sldId id="1246" r:id="rId75"/>
    <p:sldId id="1247" r:id="rId76"/>
    <p:sldId id="1248" r:id="rId77"/>
    <p:sldId id="1249" r:id="rId78"/>
    <p:sldId id="1250" r:id="rId79"/>
    <p:sldId id="1251" r:id="rId80"/>
    <p:sldId id="1252" r:id="rId81"/>
    <p:sldId id="1253" r:id="rId82"/>
    <p:sldId id="1254" r:id="rId83"/>
    <p:sldId id="1265" r:id="rId84"/>
    <p:sldId id="1269" r:id="rId85"/>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384" y="-64"/>
      </p:cViewPr>
      <p:guideLst>
        <p:guide orient="horz" pos="2168"/>
        <p:guide pos="2894"/>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notesMaster" Target="notesMasters/notes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2946" name="Rectangle 2"/>
          <p:cNvSpPr>
            <a:spLocks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noProof="0" smtClean="0"/>
              <a:t>单击此处编辑母版文本样式
第二级
第三级
第四级
第五级</a:t>
            </a:r>
            <a:endParaRPr lang="zh-CN" altLang="zh-CN" noProof="0" smtClean="0"/>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a:defRPr/>
            </a:pPr>
            <a:endParaRPr lang="zh-CN" altLang="en-US"/>
          </a:p>
        </p:txBody>
      </p:sp>
      <p:sp>
        <p:nvSpPr>
          <p:cNvPr id="4101"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a:defRPr/>
            </a:pPr>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a:defRPr/>
            </a:pPr>
            <a:endParaRPr lang="zh-CN" altLang="en-US"/>
          </a:p>
        </p:txBody>
      </p:sp>
      <p:sp>
        <p:nvSpPr>
          <p:cNvPr id="4103"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a:defRPr/>
            </a:pPr>
            <a:fld id="{4BDA28DF-BCA4-4F8C-A59D-8FB2C272CC4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256FE6-39D9-48FB-B966-5F874CC8FC25}" type="slidenum">
              <a:rPr lang="zh-CN" altLang="en-US"/>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FA4252-7E1D-4510-8100-C20B1B9D98C4}" type="slidenum">
              <a:rPr lang="zh-CN" altLang="en-US"/>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0DA37BF-2545-4622-9594-1FDC65974CDE}" type="slidenum">
              <a:rPr lang="zh-CN" altLang="en-US"/>
            </a:fld>
            <a:endParaRPr lang="en-US" altLang="zh-C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descr="5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5" name="Rectangle 5"/>
          <p:cNvSpPr>
            <a:spLocks noGrp="1" noChangeArrowheads="1"/>
          </p:cNvSpPr>
          <p:nvPr>
            <p:ph type="dt" sz="half" idx="10"/>
          </p:nvPr>
        </p:nvSpPr>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p:txBody>
          <a:bodyPr/>
          <a:lstStyle>
            <a:lvl1pPr>
              <a:defRPr b="0"/>
            </a:lvl1pPr>
          </a:lstStyle>
          <a:p>
            <a:pPr>
              <a:defRPr/>
            </a:pPr>
            <a:fld id="{9280099F-967F-4DB4-B081-2749A0084DC4}" type="slidenum">
              <a:rPr lang="zh-CN" altLang="zh-CN"/>
            </a:fld>
            <a:endParaRPr lang="zh-CN" altLang="zh-CN"/>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404AA22-3501-43D3-AFBA-93E3887BAD81}"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5BB5C60-33F9-431F-A75A-40061A805A05}"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42A42E79-0F81-4D47-85AD-A1F7DE379187}"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32EE9C8D-8C82-4795-9FA5-9021F411D721}"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6B4158E9-C445-45F8-8836-36A12A0DAFCB}"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384E537-8B99-4D11-B3CA-826E060983E6}" type="slidenum">
              <a:rPr lang="zh-CN" altLang="en-US"/>
            </a:fld>
            <a:endParaRPr lang="en-US" altLang="zh-CN"/>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BDE3112-43C7-4FCC-B067-1AD3086F6249}"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359AFDC-FED2-416B-A8CD-9B23F968DF89}"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FC1CBF5-E71B-41BD-A977-9C492D37B2FE}"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584819B4-AEEF-46F4-B16B-B41B37D3637D}" type="slidenum">
              <a:rPr lang="zh-CN" altLang="en-US"/>
            </a:fld>
            <a:r>
              <a:rPr lang="zh-CN" altLang="en-US" dirty="0"/>
              <a:t> </a:t>
            </a:r>
            <a:r>
              <a:rPr lang="en-US" altLang="zh-CN" b="0" dirty="0" smtClean="0"/>
              <a:t>/ 82</a:t>
            </a:r>
            <a:endParaRPr lang="zh-CN" altLang="en-US" b="0"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8591675-87B8-40E4-9B0F-DC0C6782D845}" type="slidenum">
              <a:rPr lang="zh-CN" altLang="en-US"/>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41B8D08-140A-40B5-926D-4A325C635E33}" type="slidenum">
              <a:rPr lang="zh-CN" altLang="en-US"/>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5FAC880-80DA-4260-A708-B3C6524D84F8}" type="slidenum">
              <a:rPr lang="zh-CN" altLang="en-US"/>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6D6B2D4-6899-48BD-B41A-5DD2C38AC897}" type="slidenum">
              <a:rPr lang="zh-CN" altLang="en-US"/>
            </a:fld>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AE421A7-66F3-47DB-802F-2BE29FB23E58}" type="slidenum">
              <a:rPr lang="zh-CN" altLang="en-US"/>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4ECA0E5-1C5A-4D1B-85AE-2D8BE644F087}" type="slidenum">
              <a:rPr lang="zh-CN" altLang="en-US"/>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FC3CA7C-F7A1-4CC0-B23F-23E7CB0D774C}" type="slidenum">
              <a:rPr lang="zh-CN" altLang="en-US"/>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a:defRPr/>
            </a:pPr>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E5ACABEC-21DA-4F93-82D2-86F04D3D192D}"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457200" y="1412875"/>
            <a:ext cx="82296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zh-CN"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1"/>
            </a:lvl1pPr>
          </a:lstStyle>
          <a:p>
            <a:pPr>
              <a:defRPr/>
            </a:pPr>
            <a:fld id="{F086D24A-7C5B-4B7C-8FE4-FFBB956E1C93}" type="slidenum">
              <a:rPr lang="zh-CN" altLang="en-US"/>
            </a:fld>
            <a:r>
              <a:rPr lang="zh-CN" altLang="en-US" dirty="0"/>
              <a:t> </a:t>
            </a:r>
            <a:r>
              <a:rPr lang="en-US" altLang="zh-CN" b="0" dirty="0" smtClean="0"/>
              <a:t>/ 82</a:t>
            </a:r>
            <a:endParaRPr lang="zh-CN" alt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slide" Target="slide1.xml"/><Relationship Id="rId2" Type="http://schemas.openxmlformats.org/officeDocument/2006/relationships/slide" Target="slide41.xml"/><Relationship Id="rId1" Type="http://schemas.openxmlformats.org/officeDocument/2006/relationships/slide" Target="slide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 Target="slide1.xml"/><Relationship Id="rId1" Type="http://schemas.openxmlformats.org/officeDocument/2006/relationships/slide" Target="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1.png"/><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1.png"/><Relationship Id="rId1"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18.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slide" Target="slide17.xml"/><Relationship Id="rId4" Type="http://schemas.openxmlformats.org/officeDocument/2006/relationships/slide" Target="slide60.xml"/><Relationship Id="rId3" Type="http://schemas.openxmlformats.org/officeDocument/2006/relationships/slide" Target="slide57.xml"/><Relationship Id="rId2" Type="http://schemas.openxmlformats.org/officeDocument/2006/relationships/slide" Target="slide51.xml"/><Relationship Id="rId1" Type="http://schemas.openxmlformats.org/officeDocument/2006/relationships/slide" Target="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3.jpeg"/><Relationship Id="rId1" Type="http://schemas.openxmlformats.org/officeDocument/2006/relationships/image" Target="../media/image2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8.xml"/><Relationship Id="rId4" Type="http://schemas.openxmlformats.org/officeDocument/2006/relationships/image" Target="../media/image25.png"/><Relationship Id="rId3" Type="http://schemas.openxmlformats.org/officeDocument/2006/relationships/oleObject" Target="../embeddings/oleObject2.bin"/><Relationship Id="rId2" Type="http://schemas.openxmlformats.org/officeDocument/2006/relationships/image" Target="../media/image24.png"/><Relationship Id="rId1"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6.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8.jpeg"/><Relationship Id="rId1" Type="http://schemas.openxmlformats.org/officeDocument/2006/relationships/image" Target="../media/image27.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0.png"/><Relationship Id="rId1" Type="http://schemas.openxmlformats.org/officeDocument/2006/relationships/image" Target="../media/image2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slide" Target="slide41.xml"/><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36.wmf"/><Relationship Id="rId1"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8.xml"/><Relationship Id="rId2" Type="http://schemas.openxmlformats.org/officeDocument/2006/relationships/image" Target="../media/image37.wmf"/><Relationship Id="rId1"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4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9.jpeg"/><Relationship Id="rId1"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1.png"/><Relationship Id="rId1" Type="http://schemas.openxmlformats.org/officeDocument/2006/relationships/image" Target="../media/image4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5.xml"/><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oleObject" Target="../embeddings/oleObject5.bin"/></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5.jpeg"/><Relationship Id="rId1" Type="http://schemas.openxmlformats.org/officeDocument/2006/relationships/image" Target="../media/image44.jpe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7.jpeg"/><Relationship Id="rId1" Type="http://schemas.openxmlformats.org/officeDocument/2006/relationships/image" Target="../media/image46.jpe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9.jpeg"/><Relationship Id="rId1" Type="http://schemas.openxmlformats.org/officeDocument/2006/relationships/image" Target="../media/image48.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0.jpe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2.jpeg"/><Relationship Id="rId1" Type="http://schemas.openxmlformats.org/officeDocument/2006/relationships/image" Target="../media/image51.jpe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image" Target="../media/image53.jpeg"/></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56.wmf"/><Relationship Id="rId1" Type="http://schemas.openxmlformats.org/officeDocument/2006/relationships/oleObject" Target="../embeddings/oleObject6.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8.xml"/><Relationship Id="rId2" Type="http://schemas.openxmlformats.org/officeDocument/2006/relationships/image" Target="../media/image57.wmf"/><Relationship Id="rId1" Type="http://schemas.openxmlformats.org/officeDocument/2006/relationships/oleObject" Target="../embeddings/oleObject7.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85825" y="3025775"/>
            <a:ext cx="7772400" cy="1628775"/>
          </a:xfrm>
        </p:spPr>
        <p:txBody>
          <a:bodyPr/>
          <a:lstStyle/>
          <a:p>
            <a:pPr eaLnBrk="1" hangingPunct="1"/>
            <a:r>
              <a:rPr lang="zh-CN" altLang="en-US" dirty="0" smtClean="0"/>
              <a:t>《物联网信息感知技术》</a:t>
            </a:r>
            <a:br>
              <a:rPr lang="zh-CN" altLang="en-US" dirty="0" smtClean="0"/>
            </a:br>
            <a:r>
              <a:rPr lang="zh-CN" dirty="0" smtClean="0">
                <a:solidFill>
                  <a:srgbClr val="FF0000"/>
                </a:solidFill>
              </a:rPr>
              <a:t>第</a:t>
            </a:r>
            <a:r>
              <a:rPr lang="en-US" altLang="zh-CN" dirty="0" smtClean="0">
                <a:solidFill>
                  <a:srgbClr val="FF0000"/>
                </a:solidFill>
              </a:rPr>
              <a:t>6</a:t>
            </a:r>
            <a:r>
              <a:rPr lang="zh-CN" altLang="en-US" dirty="0" smtClean="0">
                <a:solidFill>
                  <a:srgbClr val="FF0000"/>
                </a:solidFill>
              </a:rPr>
              <a:t>章  热电式传感器</a:t>
            </a:r>
            <a:endParaRPr lang="zh-CN" altLang="en-US" dirty="0" smtClean="0">
              <a:solidFill>
                <a:srgbClr val="FF0000"/>
              </a:solidFill>
            </a:endParaRPr>
          </a:p>
        </p:txBody>
      </p:sp>
      <p:sp>
        <p:nvSpPr>
          <p:cNvPr id="4099" name="Rectangle 3"/>
          <p:cNvSpPr>
            <a:spLocks noGrp="1" noChangeArrowheads="1"/>
          </p:cNvSpPr>
          <p:nvPr>
            <p:ph type="subTitle" idx="1"/>
          </p:nvPr>
        </p:nvSpPr>
        <p:spPr/>
        <p:txBody>
          <a:bodyPr/>
          <a:lstStyle/>
          <a:p>
            <a:pPr algn="r" eaLnBrk="1" hangingPunct="1">
              <a:lnSpc>
                <a:spcPct val="80000"/>
              </a:lnSpc>
            </a:pPr>
            <a:r>
              <a:rPr lang="zh-CN" altLang="en-US" dirty="0" smtClean="0"/>
              <a:t>周永</a:t>
            </a:r>
            <a:endParaRPr lang="zh-CN" altLang="en-US" dirty="0" smtClean="0"/>
          </a:p>
          <a:p>
            <a:pPr algn="r" eaLnBrk="1" hangingPunct="1">
              <a:lnSpc>
                <a:spcPct val="80000"/>
              </a:lnSpc>
            </a:pPr>
            <a:r>
              <a:rPr lang="zh-CN" altLang="en-US" dirty="0" smtClean="0"/>
              <a:t>201</a:t>
            </a:r>
            <a:r>
              <a:rPr lang="en-US" altLang="zh-CN" dirty="0" smtClean="0"/>
              <a:t>7</a:t>
            </a:r>
            <a:r>
              <a:rPr lang="zh-CN" altLang="en-US" dirty="0" smtClean="0"/>
              <a:t>-</a:t>
            </a:r>
            <a:r>
              <a:rPr lang="en-US" dirty="0" smtClean="0"/>
              <a:t>05</a:t>
            </a:r>
            <a:r>
              <a:rPr lang="zh-CN" altLang="en-US" dirty="0" smtClean="0"/>
              <a:t>-</a:t>
            </a:r>
            <a:r>
              <a:rPr lang="en-US" altLang="zh-CN" dirty="0" smtClean="0"/>
              <a:t>15</a:t>
            </a:r>
            <a:endParaRPr lang="en-US" altLang="zh-CN" dirty="0" smtClean="0"/>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25" y="-46038"/>
            <a:ext cx="3206750" cy="3079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8262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82630" name="Rectangle 1030"/>
          <p:cNvSpPr/>
          <p:nvPr/>
        </p:nvSpPr>
        <p:spPr>
          <a:xfrm>
            <a:off x="684213" y="981075"/>
            <a:ext cx="5334000" cy="304800"/>
          </a:xfrm>
          <a:prstGeom prst="rect">
            <a:avLst/>
          </a:prstGeom>
          <a:noFill/>
          <a:ln w="9525">
            <a:noFill/>
          </a:ln>
        </p:spPr>
        <p:txBody>
          <a:bodyPr anchor="ct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eaLnBrk="1" hangingPunct="1"/>
            <a:r>
              <a:rPr lang="zh-CN" altLang="en-US" sz="2800" b="1" dirty="0">
                <a:solidFill>
                  <a:schemeClr val="tx1"/>
                </a:solidFill>
                <a:latin typeface="宋体" panose="02010600030101010101" pitchFamily="2" charset="-122"/>
              </a:rPr>
              <a:t>各种热电偶</a:t>
            </a:r>
            <a:endParaRPr lang="zh-CN" altLang="en-US" dirty="0">
              <a:solidFill>
                <a:schemeClr val="tx1"/>
              </a:solidFill>
            </a:endParaRPr>
          </a:p>
        </p:txBody>
      </p:sp>
      <p:grpSp>
        <p:nvGrpSpPr>
          <p:cNvPr id="3" name="Group 1037"/>
          <p:cNvGrpSpPr/>
          <p:nvPr/>
        </p:nvGrpSpPr>
        <p:grpSpPr>
          <a:xfrm>
            <a:off x="249238" y="1514475"/>
            <a:ext cx="8588375" cy="5181600"/>
            <a:chOff x="158" y="1056"/>
            <a:chExt cx="5410" cy="3264"/>
          </a:xfrm>
        </p:grpSpPr>
        <p:pic>
          <p:nvPicPr>
            <p:cNvPr id="282632" name="Picture 1032" descr="热电偶1"/>
            <p:cNvPicPr>
              <a:picLocks noChangeAspect="1"/>
            </p:cNvPicPr>
            <p:nvPr/>
          </p:nvPicPr>
          <p:blipFill>
            <a:blip r:embed="rId1"/>
            <a:stretch>
              <a:fillRect/>
            </a:stretch>
          </p:blipFill>
          <p:spPr>
            <a:xfrm>
              <a:off x="336" y="2651"/>
              <a:ext cx="2256" cy="1669"/>
            </a:xfrm>
            <a:prstGeom prst="rect">
              <a:avLst/>
            </a:prstGeom>
            <a:noFill/>
            <a:ln w="9525">
              <a:noFill/>
            </a:ln>
          </p:spPr>
        </p:pic>
        <p:pic>
          <p:nvPicPr>
            <p:cNvPr id="282633" name="Picture 1033" descr="热电偶14K型热电偶"/>
            <p:cNvPicPr>
              <a:picLocks noChangeAspect="1"/>
            </p:cNvPicPr>
            <p:nvPr/>
          </p:nvPicPr>
          <p:blipFill>
            <a:blip r:embed="rId2"/>
            <a:stretch>
              <a:fillRect/>
            </a:stretch>
          </p:blipFill>
          <p:spPr>
            <a:xfrm>
              <a:off x="3984" y="1056"/>
              <a:ext cx="1584" cy="1865"/>
            </a:xfrm>
            <a:prstGeom prst="rect">
              <a:avLst/>
            </a:prstGeom>
            <a:noFill/>
            <a:ln w="9525">
              <a:noFill/>
            </a:ln>
          </p:spPr>
        </p:pic>
        <p:pic>
          <p:nvPicPr>
            <p:cNvPr id="282634" name="Picture 1034" descr="热电偶8"/>
            <p:cNvPicPr>
              <a:picLocks noChangeAspect="1"/>
            </p:cNvPicPr>
            <p:nvPr/>
          </p:nvPicPr>
          <p:blipFill>
            <a:blip r:embed="rId3"/>
            <a:stretch>
              <a:fillRect/>
            </a:stretch>
          </p:blipFill>
          <p:spPr>
            <a:xfrm>
              <a:off x="2976" y="2928"/>
              <a:ext cx="1776" cy="1243"/>
            </a:xfrm>
            <a:prstGeom prst="rect">
              <a:avLst/>
            </a:prstGeom>
            <a:noFill/>
            <a:ln w="9525">
              <a:noFill/>
            </a:ln>
          </p:spPr>
        </p:pic>
        <p:pic>
          <p:nvPicPr>
            <p:cNvPr id="282635" name="Picture 1035" descr="热电偶11"/>
            <p:cNvPicPr>
              <a:picLocks noChangeAspect="1"/>
            </p:cNvPicPr>
            <p:nvPr/>
          </p:nvPicPr>
          <p:blipFill>
            <a:blip r:embed="rId4"/>
            <a:stretch>
              <a:fillRect/>
            </a:stretch>
          </p:blipFill>
          <p:spPr>
            <a:xfrm>
              <a:off x="158" y="1162"/>
              <a:ext cx="1872" cy="1872"/>
            </a:xfrm>
            <a:prstGeom prst="rect">
              <a:avLst/>
            </a:prstGeom>
            <a:noFill/>
            <a:ln w="9525">
              <a:noFill/>
            </a:ln>
          </p:spPr>
        </p:pic>
        <p:pic>
          <p:nvPicPr>
            <p:cNvPr id="282636" name="Picture 1036" descr="热电偶7"/>
            <p:cNvPicPr>
              <a:picLocks noChangeAspect="1"/>
            </p:cNvPicPr>
            <p:nvPr/>
          </p:nvPicPr>
          <p:blipFill>
            <a:blip r:embed="rId5"/>
            <a:stretch>
              <a:fillRect/>
            </a:stretch>
          </p:blipFill>
          <p:spPr>
            <a:xfrm>
              <a:off x="2112" y="1296"/>
              <a:ext cx="1760" cy="1471"/>
            </a:xfrm>
            <a:prstGeom prst="rect">
              <a:avLst/>
            </a:prstGeom>
            <a:noFill/>
            <a:ln w="9525">
              <a:noFill/>
            </a:ln>
          </p:spPr>
        </p:pic>
      </p:grpSp>
      <p:sp>
        <p:nvSpPr>
          <p:cNvPr id="5" name="灯片编号占位符 4"/>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8365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83660" name="Rectangle 6"/>
          <p:cNvSpPr/>
          <p:nvPr/>
        </p:nvSpPr>
        <p:spPr>
          <a:xfrm>
            <a:off x="684213" y="836613"/>
            <a:ext cx="5943600" cy="533400"/>
          </a:xfrm>
          <a:prstGeom prst="rect">
            <a:avLst/>
          </a:prstGeom>
          <a:noFill/>
          <a:ln w="9525">
            <a:noFill/>
          </a:ln>
        </p:spPr>
        <p:txBody>
          <a:bodyPr anchor="ct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gn="l" eaLnBrk="1" hangingPunct="1"/>
            <a:r>
              <a:rPr lang="zh-CN" altLang="en-US" sz="2800" b="1" dirty="0">
                <a:solidFill>
                  <a:schemeClr val="tx1"/>
                </a:solidFill>
                <a:latin typeface="宋体" panose="02010600030101010101" pitchFamily="2" charset="-122"/>
              </a:rPr>
              <a:t>                 各种热电阻</a:t>
            </a:r>
            <a:endParaRPr lang="zh-CN" altLang="en-US" dirty="0">
              <a:solidFill>
                <a:schemeClr val="tx1"/>
              </a:solidFill>
            </a:endParaRPr>
          </a:p>
        </p:txBody>
      </p:sp>
      <p:grpSp>
        <p:nvGrpSpPr>
          <p:cNvPr id="3" name="Group 13"/>
          <p:cNvGrpSpPr/>
          <p:nvPr/>
        </p:nvGrpSpPr>
        <p:grpSpPr>
          <a:xfrm>
            <a:off x="609600" y="1674813"/>
            <a:ext cx="8382000" cy="4549775"/>
            <a:chOff x="384" y="1248"/>
            <a:chExt cx="5280" cy="2866"/>
          </a:xfrm>
        </p:grpSpPr>
        <p:pic>
          <p:nvPicPr>
            <p:cNvPr id="283662" name="Picture 8" descr="热电阻1"/>
            <p:cNvPicPr>
              <a:picLocks noChangeAspect="1"/>
            </p:cNvPicPr>
            <p:nvPr/>
          </p:nvPicPr>
          <p:blipFill>
            <a:blip r:embed="rId1"/>
            <a:stretch>
              <a:fillRect/>
            </a:stretch>
          </p:blipFill>
          <p:spPr>
            <a:xfrm>
              <a:off x="2640" y="1872"/>
              <a:ext cx="1217" cy="1920"/>
            </a:xfrm>
            <a:prstGeom prst="rect">
              <a:avLst/>
            </a:prstGeom>
            <a:noFill/>
            <a:ln w="9525">
              <a:noFill/>
            </a:ln>
          </p:spPr>
        </p:pic>
        <p:pic>
          <p:nvPicPr>
            <p:cNvPr id="283663" name="Picture 9" descr="热敏电阻5"/>
            <p:cNvPicPr>
              <a:picLocks noChangeAspect="1"/>
            </p:cNvPicPr>
            <p:nvPr/>
          </p:nvPicPr>
          <p:blipFill>
            <a:blip r:embed="rId2"/>
            <a:stretch>
              <a:fillRect/>
            </a:stretch>
          </p:blipFill>
          <p:spPr>
            <a:xfrm>
              <a:off x="384" y="1488"/>
              <a:ext cx="2064" cy="1491"/>
            </a:xfrm>
            <a:prstGeom prst="rect">
              <a:avLst/>
            </a:prstGeom>
            <a:noFill/>
            <a:ln w="9525">
              <a:noFill/>
            </a:ln>
          </p:spPr>
        </p:pic>
        <p:pic>
          <p:nvPicPr>
            <p:cNvPr id="283664" name="Picture 10" descr="热敏电阻2(PCT)"/>
            <p:cNvPicPr>
              <a:picLocks noChangeAspect="1"/>
            </p:cNvPicPr>
            <p:nvPr/>
          </p:nvPicPr>
          <p:blipFill>
            <a:blip r:embed="rId3"/>
            <a:stretch>
              <a:fillRect/>
            </a:stretch>
          </p:blipFill>
          <p:spPr>
            <a:xfrm>
              <a:off x="3936" y="1248"/>
              <a:ext cx="1728" cy="1124"/>
            </a:xfrm>
            <a:prstGeom prst="rect">
              <a:avLst/>
            </a:prstGeom>
            <a:noFill/>
            <a:ln w="9525">
              <a:noFill/>
            </a:ln>
          </p:spPr>
        </p:pic>
        <p:pic>
          <p:nvPicPr>
            <p:cNvPr id="283665" name="Picture 11" descr="热敏电阻2(陶瓷)"/>
            <p:cNvPicPr>
              <a:picLocks noChangeAspect="1"/>
            </p:cNvPicPr>
            <p:nvPr/>
          </p:nvPicPr>
          <p:blipFill>
            <a:blip r:embed="rId4"/>
            <a:stretch>
              <a:fillRect/>
            </a:stretch>
          </p:blipFill>
          <p:spPr>
            <a:xfrm>
              <a:off x="960" y="3072"/>
              <a:ext cx="1488" cy="1042"/>
            </a:xfrm>
            <a:prstGeom prst="rect">
              <a:avLst/>
            </a:prstGeom>
            <a:noFill/>
            <a:ln w="9525">
              <a:noFill/>
            </a:ln>
          </p:spPr>
        </p:pic>
        <p:pic>
          <p:nvPicPr>
            <p:cNvPr id="283666" name="Picture 12" descr="热电阻5"/>
            <p:cNvPicPr>
              <a:picLocks noChangeAspect="1"/>
            </p:cNvPicPr>
            <p:nvPr/>
          </p:nvPicPr>
          <p:blipFill>
            <a:blip r:embed="rId5"/>
            <a:stretch>
              <a:fillRect/>
            </a:stretch>
          </p:blipFill>
          <p:spPr>
            <a:xfrm>
              <a:off x="4176" y="2592"/>
              <a:ext cx="1131" cy="1440"/>
            </a:xfrm>
            <a:prstGeom prst="rect">
              <a:avLst/>
            </a:prstGeom>
            <a:noFill/>
            <a:ln w="9525">
              <a:noFill/>
            </a:ln>
          </p:spPr>
        </p:pic>
      </p:grpSp>
      <p:sp>
        <p:nvSpPr>
          <p:cNvPr id="5" name="灯片编号占位符 4"/>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7746" name="组合 287745"/>
          <p:cNvGrpSpPr/>
          <p:nvPr/>
        </p:nvGrpSpPr>
        <p:grpSpPr>
          <a:xfrm>
            <a:off x="473075" y="773113"/>
            <a:ext cx="8366125" cy="5856287"/>
            <a:chOff x="298" y="487"/>
            <a:chExt cx="5270" cy="3689"/>
          </a:xfrm>
        </p:grpSpPr>
        <p:sp>
          <p:nvSpPr>
            <p:cNvPr id="287747" name="矩形 287746"/>
            <p:cNvSpPr/>
            <p:nvPr/>
          </p:nvSpPr>
          <p:spPr>
            <a:xfrm>
              <a:off x="336" y="3428"/>
              <a:ext cx="5232" cy="748"/>
            </a:xfrm>
            <a:prstGeom prst="rect">
              <a:avLst/>
            </a:prstGeom>
            <a:noFill/>
            <a:ln w="9525">
              <a:noFill/>
            </a:ln>
          </p:spPr>
          <p:txBody>
            <a:bodyPr>
              <a:spAutoFit/>
            </a:bodyPr>
            <a:p>
              <a:pPr lvl="0" algn="l" eaLnBrk="1" hangingPunct="1">
                <a:lnSpc>
                  <a:spcPct val="100000"/>
                </a:lnSpc>
                <a:spcBef>
                  <a:spcPct val="0"/>
                </a:spcBef>
                <a:buClrTx/>
              </a:pPr>
              <a:r>
                <a:rPr lang="zh-CN" altLang="en-US" sz="2400" b="1" dirty="0">
                  <a:solidFill>
                    <a:schemeClr val="accent2"/>
                  </a:solidFill>
                  <a:latin typeface="Times New Roman" panose="02020603050405020304" pitchFamily="18" charset="0"/>
                  <a:ea typeface="宋体" panose="02010600030101010101" pitchFamily="2" charset="-122"/>
                </a:rPr>
                <a:t>热电偶、测温电阻器、热敏电阻、感温铁氧体、石英晶体振动器、双金属温度计、压力式温度计、玻璃制温度计、辐射传感器、晶体管、二极管、半导体集成电路传感器、可控硅</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7748" name="直接连接符 287747"/>
            <p:cNvSpPr/>
            <p:nvPr/>
          </p:nvSpPr>
          <p:spPr>
            <a:xfrm>
              <a:off x="298" y="3415"/>
              <a:ext cx="5136" cy="0"/>
            </a:xfrm>
            <a:prstGeom prst="line">
              <a:avLst/>
            </a:prstGeom>
            <a:ln w="9525" cap="flat" cmpd="sng">
              <a:solidFill>
                <a:schemeClr val="tx1"/>
              </a:solidFill>
              <a:prstDash val="solid"/>
              <a:headEnd type="none" w="med" len="med"/>
              <a:tailEnd type="none" w="med" len="med"/>
            </a:ln>
          </p:spPr>
        </p:sp>
        <p:sp>
          <p:nvSpPr>
            <p:cNvPr id="287749" name="直接连接符 287748"/>
            <p:cNvSpPr/>
            <p:nvPr/>
          </p:nvSpPr>
          <p:spPr>
            <a:xfrm>
              <a:off x="298" y="535"/>
              <a:ext cx="5136" cy="0"/>
            </a:xfrm>
            <a:prstGeom prst="line">
              <a:avLst/>
            </a:prstGeom>
            <a:ln w="9525" cap="flat" cmpd="sng">
              <a:solidFill>
                <a:schemeClr val="tx1"/>
              </a:solidFill>
              <a:prstDash val="solid"/>
              <a:headEnd type="none" w="med" len="med"/>
              <a:tailEnd type="none" w="med" len="med"/>
            </a:ln>
          </p:spPr>
        </p:sp>
        <p:sp>
          <p:nvSpPr>
            <p:cNvPr id="287750" name="直接连接符 287749"/>
            <p:cNvSpPr/>
            <p:nvPr/>
          </p:nvSpPr>
          <p:spPr>
            <a:xfrm>
              <a:off x="298" y="823"/>
              <a:ext cx="5136" cy="0"/>
            </a:xfrm>
            <a:prstGeom prst="line">
              <a:avLst/>
            </a:prstGeom>
            <a:ln w="9525" cap="flat" cmpd="sng">
              <a:solidFill>
                <a:schemeClr val="tx1"/>
              </a:solidFill>
              <a:prstDash val="solid"/>
              <a:headEnd type="none" w="med" len="med"/>
              <a:tailEnd type="none" w="med" len="med"/>
            </a:ln>
          </p:spPr>
        </p:sp>
        <p:sp>
          <p:nvSpPr>
            <p:cNvPr id="287751" name="矩形 287750"/>
            <p:cNvSpPr/>
            <p:nvPr/>
          </p:nvSpPr>
          <p:spPr>
            <a:xfrm>
              <a:off x="844" y="496"/>
              <a:ext cx="646"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分   类</a:t>
              </a:r>
              <a:endParaRPr lang="zh-CN" altLang="en-US" sz="2400" b="1" dirty="0">
                <a:latin typeface="Times New Roman" panose="02020603050405020304" pitchFamily="18" charset="0"/>
                <a:ea typeface="宋体" panose="02010600030101010101" pitchFamily="2" charset="-122"/>
              </a:endParaRPr>
            </a:p>
          </p:txBody>
        </p:sp>
        <p:sp>
          <p:nvSpPr>
            <p:cNvPr id="287752" name="矩形 287751"/>
            <p:cNvSpPr/>
            <p:nvPr/>
          </p:nvSpPr>
          <p:spPr>
            <a:xfrm>
              <a:off x="1996" y="487"/>
              <a:ext cx="694"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特    征</a:t>
              </a:r>
              <a:endParaRPr lang="zh-CN" altLang="en-US" sz="2400" b="1" dirty="0">
                <a:latin typeface="Times New Roman" panose="02020603050405020304" pitchFamily="18" charset="0"/>
                <a:ea typeface="宋体" panose="02010600030101010101" pitchFamily="2" charset="-122"/>
              </a:endParaRPr>
            </a:p>
          </p:txBody>
        </p:sp>
        <p:sp>
          <p:nvSpPr>
            <p:cNvPr id="287753" name="矩形 287752"/>
            <p:cNvSpPr/>
            <p:nvPr/>
          </p:nvSpPr>
          <p:spPr>
            <a:xfrm>
              <a:off x="3400" y="496"/>
              <a:ext cx="1465"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传  感  器  名  称</a:t>
              </a:r>
              <a:endParaRPr lang="zh-CN" altLang="en-US" sz="2400" b="1" dirty="0">
                <a:latin typeface="Times New Roman" panose="02020603050405020304" pitchFamily="18" charset="0"/>
                <a:ea typeface="宋体" panose="02010600030101010101" pitchFamily="2" charset="-122"/>
              </a:endParaRPr>
            </a:p>
          </p:txBody>
        </p:sp>
        <p:sp>
          <p:nvSpPr>
            <p:cNvPr id="287754" name="直接连接符 287753"/>
            <p:cNvSpPr/>
            <p:nvPr/>
          </p:nvSpPr>
          <p:spPr>
            <a:xfrm>
              <a:off x="298" y="535"/>
              <a:ext cx="0" cy="2875"/>
            </a:xfrm>
            <a:prstGeom prst="line">
              <a:avLst/>
            </a:prstGeom>
            <a:ln w="9525" cap="flat" cmpd="sng">
              <a:solidFill>
                <a:schemeClr val="tx1"/>
              </a:solidFill>
              <a:prstDash val="solid"/>
              <a:headEnd type="none" w="med" len="med"/>
              <a:tailEnd type="none" w="med" len="med"/>
            </a:ln>
          </p:spPr>
        </p:sp>
        <p:sp>
          <p:nvSpPr>
            <p:cNvPr id="287755" name="直接连接符 287754"/>
            <p:cNvSpPr/>
            <p:nvPr/>
          </p:nvSpPr>
          <p:spPr>
            <a:xfrm>
              <a:off x="654" y="535"/>
              <a:ext cx="0" cy="2875"/>
            </a:xfrm>
            <a:prstGeom prst="line">
              <a:avLst/>
            </a:prstGeom>
            <a:ln w="9525" cap="flat" cmpd="sng">
              <a:solidFill>
                <a:schemeClr val="tx1"/>
              </a:solidFill>
              <a:prstDash val="solid"/>
              <a:headEnd type="none" w="med" len="med"/>
              <a:tailEnd type="none" w="med" len="med"/>
            </a:ln>
          </p:spPr>
        </p:sp>
        <p:sp>
          <p:nvSpPr>
            <p:cNvPr id="287756" name="直接连接符 287755"/>
            <p:cNvSpPr/>
            <p:nvPr/>
          </p:nvSpPr>
          <p:spPr>
            <a:xfrm>
              <a:off x="1722" y="535"/>
              <a:ext cx="0" cy="2875"/>
            </a:xfrm>
            <a:prstGeom prst="line">
              <a:avLst/>
            </a:prstGeom>
            <a:ln w="9525" cap="flat" cmpd="sng">
              <a:solidFill>
                <a:schemeClr val="tx1"/>
              </a:solidFill>
              <a:prstDash val="solid"/>
              <a:headEnd type="none" w="med" len="med"/>
              <a:tailEnd type="none" w="med" len="med"/>
            </a:ln>
          </p:spPr>
        </p:sp>
        <p:sp>
          <p:nvSpPr>
            <p:cNvPr id="287757" name="直接连接符 287756"/>
            <p:cNvSpPr/>
            <p:nvPr/>
          </p:nvSpPr>
          <p:spPr>
            <a:xfrm>
              <a:off x="2993" y="535"/>
              <a:ext cx="0" cy="2875"/>
            </a:xfrm>
            <a:prstGeom prst="line">
              <a:avLst/>
            </a:prstGeom>
            <a:ln w="9525" cap="flat" cmpd="sng">
              <a:solidFill>
                <a:schemeClr val="tx1"/>
              </a:solidFill>
              <a:prstDash val="solid"/>
              <a:headEnd type="none" w="med" len="med"/>
              <a:tailEnd type="none" w="med" len="med"/>
            </a:ln>
          </p:spPr>
        </p:sp>
        <p:sp>
          <p:nvSpPr>
            <p:cNvPr id="287758" name="直接连接符 287757"/>
            <p:cNvSpPr/>
            <p:nvPr/>
          </p:nvSpPr>
          <p:spPr>
            <a:xfrm>
              <a:off x="5434" y="535"/>
              <a:ext cx="0" cy="2875"/>
            </a:xfrm>
            <a:prstGeom prst="line">
              <a:avLst/>
            </a:prstGeom>
            <a:ln w="9525" cap="flat" cmpd="sng">
              <a:solidFill>
                <a:schemeClr val="tx1"/>
              </a:solidFill>
              <a:prstDash val="solid"/>
              <a:headEnd type="none" w="med" len="med"/>
              <a:tailEnd type="none" w="med" len="med"/>
            </a:ln>
          </p:spPr>
        </p:sp>
        <p:sp>
          <p:nvSpPr>
            <p:cNvPr id="287759" name="直接连接符 287758"/>
            <p:cNvSpPr/>
            <p:nvPr/>
          </p:nvSpPr>
          <p:spPr>
            <a:xfrm>
              <a:off x="654" y="1255"/>
              <a:ext cx="4780" cy="0"/>
            </a:xfrm>
            <a:prstGeom prst="line">
              <a:avLst/>
            </a:prstGeom>
            <a:ln w="9525" cap="flat" cmpd="sng">
              <a:solidFill>
                <a:schemeClr val="tx1"/>
              </a:solidFill>
              <a:prstDash val="solid"/>
              <a:headEnd type="none" w="med" len="med"/>
              <a:tailEnd type="none" w="med" len="med"/>
            </a:ln>
          </p:spPr>
        </p:sp>
        <p:sp>
          <p:nvSpPr>
            <p:cNvPr id="287760" name="直接连接符 287759"/>
            <p:cNvSpPr/>
            <p:nvPr/>
          </p:nvSpPr>
          <p:spPr>
            <a:xfrm>
              <a:off x="654" y="2119"/>
              <a:ext cx="4780" cy="0"/>
            </a:xfrm>
            <a:prstGeom prst="line">
              <a:avLst/>
            </a:prstGeom>
            <a:ln w="9525" cap="flat" cmpd="sng">
              <a:solidFill>
                <a:schemeClr val="tx1"/>
              </a:solidFill>
              <a:prstDash val="solid"/>
              <a:headEnd type="none" w="med" len="med"/>
              <a:tailEnd type="none" w="med" len="med"/>
            </a:ln>
          </p:spPr>
        </p:sp>
        <p:sp>
          <p:nvSpPr>
            <p:cNvPr id="287761" name="直接连接符 287760"/>
            <p:cNvSpPr/>
            <p:nvPr/>
          </p:nvSpPr>
          <p:spPr>
            <a:xfrm>
              <a:off x="654" y="2983"/>
              <a:ext cx="4780" cy="0"/>
            </a:xfrm>
            <a:prstGeom prst="line">
              <a:avLst/>
            </a:prstGeom>
            <a:ln w="9525" cap="flat" cmpd="sng">
              <a:solidFill>
                <a:schemeClr val="tx1"/>
              </a:solidFill>
              <a:prstDash val="solid"/>
              <a:headEnd type="none" w="med" len="med"/>
              <a:tailEnd type="none" w="med" len="med"/>
            </a:ln>
          </p:spPr>
        </p:sp>
        <p:sp>
          <p:nvSpPr>
            <p:cNvPr id="287762" name="直接连接符 287761"/>
            <p:cNvSpPr/>
            <p:nvPr/>
          </p:nvSpPr>
          <p:spPr>
            <a:xfrm>
              <a:off x="654" y="2551"/>
              <a:ext cx="4780" cy="0"/>
            </a:xfrm>
            <a:prstGeom prst="line">
              <a:avLst/>
            </a:prstGeom>
            <a:ln w="9525" cap="flat" cmpd="sng">
              <a:solidFill>
                <a:schemeClr val="tx1"/>
              </a:solidFill>
              <a:prstDash val="solid"/>
              <a:headEnd type="none" w="med" len="med"/>
              <a:tailEnd type="none" w="med" len="med"/>
            </a:ln>
          </p:spPr>
        </p:sp>
        <p:sp>
          <p:nvSpPr>
            <p:cNvPr id="287763" name="直接连接符 287762"/>
            <p:cNvSpPr/>
            <p:nvPr/>
          </p:nvSpPr>
          <p:spPr>
            <a:xfrm>
              <a:off x="654" y="1687"/>
              <a:ext cx="4780" cy="0"/>
            </a:xfrm>
            <a:prstGeom prst="line">
              <a:avLst/>
            </a:prstGeom>
            <a:ln w="9525" cap="flat" cmpd="sng">
              <a:solidFill>
                <a:schemeClr val="tx1"/>
              </a:solidFill>
              <a:prstDash val="solid"/>
              <a:headEnd type="none" w="med" len="med"/>
              <a:tailEnd type="none" w="med" len="med"/>
            </a:ln>
          </p:spPr>
        </p:sp>
        <p:sp>
          <p:nvSpPr>
            <p:cNvPr id="287764" name="矩形 287763"/>
            <p:cNvSpPr/>
            <p:nvPr/>
          </p:nvSpPr>
          <p:spPr>
            <a:xfrm>
              <a:off x="654" y="775"/>
              <a:ext cx="1068" cy="51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超高温用传感器</a:t>
              </a:r>
              <a:endParaRPr lang="zh-CN" altLang="en-US" sz="2400" b="1" dirty="0">
                <a:latin typeface="Times New Roman" panose="02020603050405020304" pitchFamily="18" charset="0"/>
                <a:ea typeface="宋体" panose="02010600030101010101" pitchFamily="2" charset="-122"/>
              </a:endParaRPr>
            </a:p>
          </p:txBody>
        </p:sp>
        <p:sp>
          <p:nvSpPr>
            <p:cNvPr id="287765" name="矩形 287764"/>
            <p:cNvSpPr/>
            <p:nvPr/>
          </p:nvSpPr>
          <p:spPr>
            <a:xfrm>
              <a:off x="1722" y="895"/>
              <a:ext cx="1220" cy="288"/>
            </a:xfrm>
            <a:prstGeom prst="rect">
              <a:avLst/>
            </a:prstGeom>
            <a:noFill/>
            <a:ln w="9525">
              <a:noFill/>
            </a:ln>
          </p:spPr>
          <p:txBody>
            <a:bodyPr>
              <a:spAutoFit/>
            </a:bodyPr>
            <a:p>
              <a:pPr lvl="0" algn="l" eaLnBrk="1" hangingPunct="1">
                <a:lnSpc>
                  <a:spcPct val="100000"/>
                </a:lnSpc>
                <a:spcBef>
                  <a:spcPct val="0"/>
                </a:spcBef>
                <a:buClrTx/>
              </a:pPr>
              <a:r>
                <a:rPr lang="en-US" altLang="zh-CN" sz="2400" b="1">
                  <a:latin typeface="Times New Roman" panose="02020603050405020304" pitchFamily="18" charset="0"/>
                  <a:ea typeface="宋体" panose="02010600030101010101" pitchFamily="2" charset="-122"/>
                </a:rPr>
                <a:t>1500℃</a:t>
              </a:r>
              <a:r>
                <a:rPr lang="zh-CN" altLang="en-US" sz="2400" b="1" dirty="0">
                  <a:latin typeface="Times New Roman" panose="02020603050405020304" pitchFamily="18" charset="0"/>
                  <a:ea typeface="宋体" panose="02010600030101010101" pitchFamily="2" charset="-122"/>
                </a:rPr>
                <a:t>以上</a:t>
              </a:r>
              <a:endParaRPr lang="zh-CN" altLang="en-US" sz="2400" b="1" dirty="0">
                <a:latin typeface="Times New Roman" panose="02020603050405020304" pitchFamily="18" charset="0"/>
                <a:ea typeface="宋体" panose="02010600030101010101" pitchFamily="2" charset="-122"/>
              </a:endParaRPr>
            </a:p>
          </p:txBody>
        </p:sp>
        <p:sp>
          <p:nvSpPr>
            <p:cNvPr id="287766" name="矩形 287765"/>
            <p:cNvSpPr/>
            <p:nvPr/>
          </p:nvSpPr>
          <p:spPr>
            <a:xfrm>
              <a:off x="2993" y="871"/>
              <a:ext cx="2239" cy="288"/>
            </a:xfrm>
            <a:prstGeom prst="rect">
              <a:avLst/>
            </a:prstGeom>
            <a:noFill/>
            <a:ln w="9525">
              <a:noFill/>
            </a:ln>
          </p:spPr>
          <p:txBody>
            <a:bodyPr wrap="none" anchor="t">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光学高温计、辐射传感器</a:t>
              </a:r>
              <a:endParaRPr lang="zh-CN" altLang="en-US" sz="2400" b="1" dirty="0">
                <a:latin typeface="Times New Roman" panose="02020603050405020304" pitchFamily="18" charset="0"/>
                <a:ea typeface="宋体" panose="02010600030101010101" pitchFamily="2" charset="-122"/>
              </a:endParaRPr>
            </a:p>
          </p:txBody>
        </p:sp>
        <p:sp>
          <p:nvSpPr>
            <p:cNvPr id="287767" name="矩形 287766"/>
            <p:cNvSpPr/>
            <p:nvPr/>
          </p:nvSpPr>
          <p:spPr>
            <a:xfrm>
              <a:off x="834" y="1217"/>
              <a:ext cx="1017" cy="518"/>
            </a:xfrm>
            <a:prstGeom prst="rect">
              <a:avLst/>
            </a:prstGeom>
            <a:noFill/>
            <a:ln w="9525">
              <a:noFill/>
            </a:ln>
          </p:spPr>
          <p:txBody>
            <a:bodyPr>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高温用</a:t>
              </a:r>
              <a:endParaRPr lang="zh-CN" altLang="en-US" sz="2400" b="1" dirty="0">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传感器</a:t>
              </a:r>
              <a:endParaRPr lang="zh-CN" altLang="en-US" sz="2400" b="1" dirty="0">
                <a:latin typeface="Times New Roman" panose="02020603050405020304" pitchFamily="18" charset="0"/>
                <a:ea typeface="宋体" panose="02010600030101010101" pitchFamily="2" charset="-122"/>
              </a:endParaRPr>
            </a:p>
          </p:txBody>
        </p:sp>
        <p:sp>
          <p:nvSpPr>
            <p:cNvPr id="287768" name="矩形 287767"/>
            <p:cNvSpPr/>
            <p:nvPr/>
          </p:nvSpPr>
          <p:spPr>
            <a:xfrm>
              <a:off x="1719" y="1314"/>
              <a:ext cx="1491" cy="288"/>
            </a:xfrm>
            <a:prstGeom prst="rect">
              <a:avLst/>
            </a:prstGeom>
            <a:noFill/>
            <a:ln w="9525">
              <a:noFill/>
            </a:ln>
          </p:spPr>
          <p:txBody>
            <a:bodyPr>
              <a:spAutoFit/>
            </a:bodyPr>
            <a:p>
              <a:pPr lvl="0" algn="l" eaLnBrk="1" hangingPunct="1">
                <a:lnSpc>
                  <a:spcPct val="100000"/>
                </a:lnSpc>
                <a:spcBef>
                  <a:spcPct val="0"/>
                </a:spcBef>
                <a:buClrTx/>
              </a:pPr>
              <a:r>
                <a:rPr lang="en-US" altLang="zh-CN" sz="2400" b="1">
                  <a:latin typeface="Times New Roman" panose="02020603050405020304" pitchFamily="18" charset="0"/>
                  <a:ea typeface="宋体" panose="02010600030101010101" pitchFamily="2" charset="-122"/>
                </a:rPr>
                <a:t>1000</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1500℃</a:t>
              </a:r>
              <a:endParaRPr lang="en-US" altLang="zh-CN" sz="2400" b="1">
                <a:latin typeface="Times New Roman" panose="02020603050405020304" pitchFamily="18" charset="0"/>
                <a:ea typeface="宋体" panose="02010600030101010101" pitchFamily="2" charset="-122"/>
              </a:endParaRPr>
            </a:p>
          </p:txBody>
        </p:sp>
        <p:sp>
          <p:nvSpPr>
            <p:cNvPr id="287769" name="矩形 287768"/>
            <p:cNvSpPr/>
            <p:nvPr/>
          </p:nvSpPr>
          <p:spPr>
            <a:xfrm>
              <a:off x="2993" y="1217"/>
              <a:ext cx="2390" cy="518"/>
            </a:xfrm>
            <a:prstGeom prst="rect">
              <a:avLst/>
            </a:prstGeom>
            <a:noFill/>
            <a:ln w="9525">
              <a:noFill/>
            </a:ln>
          </p:spPr>
          <p:txBody>
            <a:bodyPr>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光学高温计、辐射传感器、热电偶</a:t>
              </a:r>
              <a:endParaRPr lang="zh-CN" altLang="en-US" sz="2400" b="1" dirty="0">
                <a:latin typeface="Times New Roman" panose="02020603050405020304" pitchFamily="18" charset="0"/>
                <a:ea typeface="宋体" panose="02010600030101010101" pitchFamily="2" charset="-122"/>
              </a:endParaRPr>
            </a:p>
          </p:txBody>
        </p:sp>
        <p:sp>
          <p:nvSpPr>
            <p:cNvPr id="287770" name="矩形 287769"/>
            <p:cNvSpPr/>
            <p:nvPr/>
          </p:nvSpPr>
          <p:spPr>
            <a:xfrm>
              <a:off x="654" y="1649"/>
              <a:ext cx="1017" cy="51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中高温用传感器</a:t>
              </a:r>
              <a:endParaRPr lang="zh-CN" altLang="en-US" sz="2400" b="1" dirty="0">
                <a:latin typeface="Times New Roman" panose="02020603050405020304" pitchFamily="18" charset="0"/>
                <a:ea typeface="宋体" panose="02010600030101010101" pitchFamily="2" charset="-122"/>
              </a:endParaRPr>
            </a:p>
          </p:txBody>
        </p:sp>
        <p:sp>
          <p:nvSpPr>
            <p:cNvPr id="287771" name="矩形 287770"/>
            <p:cNvSpPr/>
            <p:nvPr/>
          </p:nvSpPr>
          <p:spPr>
            <a:xfrm>
              <a:off x="1722" y="1767"/>
              <a:ext cx="1302" cy="288"/>
            </a:xfrm>
            <a:prstGeom prst="rect">
              <a:avLst/>
            </a:prstGeom>
            <a:noFill/>
            <a:ln w="9525">
              <a:noFill/>
            </a:ln>
          </p:spPr>
          <p:txBody>
            <a:bodyPr>
              <a:spAutoFit/>
            </a:bodyPr>
            <a:p>
              <a:pPr lvl="0" algn="l" eaLnBrk="1" hangingPunct="1">
                <a:lnSpc>
                  <a:spcPct val="100000"/>
                </a:lnSpc>
                <a:spcBef>
                  <a:spcPct val="0"/>
                </a:spcBef>
                <a:buClrTx/>
              </a:pPr>
              <a:r>
                <a:rPr lang="en-US" altLang="zh-CN" sz="2400" b="1">
                  <a:latin typeface="Times New Roman" panose="02020603050405020304" pitchFamily="18" charset="0"/>
                  <a:ea typeface="宋体" panose="02010600030101010101" pitchFamily="2" charset="-122"/>
                </a:rPr>
                <a:t>500</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1000℃</a:t>
              </a:r>
              <a:endParaRPr lang="en-US" altLang="zh-CN" sz="2400" b="1">
                <a:latin typeface="Times New Roman" panose="02020603050405020304" pitchFamily="18" charset="0"/>
                <a:ea typeface="宋体" panose="02010600030101010101" pitchFamily="2" charset="-122"/>
              </a:endParaRPr>
            </a:p>
          </p:txBody>
        </p:sp>
        <p:sp>
          <p:nvSpPr>
            <p:cNvPr id="287772" name="矩形 287771"/>
            <p:cNvSpPr/>
            <p:nvPr/>
          </p:nvSpPr>
          <p:spPr>
            <a:xfrm>
              <a:off x="2993" y="1687"/>
              <a:ext cx="2441" cy="450"/>
            </a:xfrm>
            <a:prstGeom prst="rect">
              <a:avLst/>
            </a:prstGeom>
            <a:noFill/>
            <a:ln w="9525">
              <a:noFill/>
            </a:ln>
          </p:spPr>
          <p:txBody>
            <a:bodyPr>
              <a:spAutoFit/>
            </a:bodyPr>
            <a:p>
              <a:pPr lvl="0" algn="l" eaLnBrk="1" hangingPunct="1">
                <a:lnSpc>
                  <a:spcPct val="85000"/>
                </a:lnSpc>
                <a:spcBef>
                  <a:spcPct val="0"/>
                </a:spcBef>
                <a:buClrTx/>
              </a:pPr>
              <a:r>
                <a:rPr lang="zh-CN" altLang="en-US" sz="2400" b="1" dirty="0">
                  <a:latin typeface="Times New Roman" panose="02020603050405020304" pitchFamily="18" charset="0"/>
                  <a:ea typeface="宋体" panose="02010600030101010101" pitchFamily="2" charset="-122"/>
                </a:rPr>
                <a:t>光学高温计、辐射传感器、热电偶</a:t>
              </a:r>
              <a:endParaRPr lang="zh-CN" altLang="en-US" sz="2400" b="1" dirty="0">
                <a:latin typeface="Times New Roman" panose="02020603050405020304" pitchFamily="18" charset="0"/>
                <a:ea typeface="宋体" panose="02010600030101010101" pitchFamily="2" charset="-122"/>
              </a:endParaRPr>
            </a:p>
          </p:txBody>
        </p:sp>
        <p:sp>
          <p:nvSpPr>
            <p:cNvPr id="287773" name="矩形 287772"/>
            <p:cNvSpPr/>
            <p:nvPr/>
          </p:nvSpPr>
          <p:spPr>
            <a:xfrm>
              <a:off x="807" y="2071"/>
              <a:ext cx="966" cy="518"/>
            </a:xfrm>
            <a:prstGeom prst="rect">
              <a:avLst/>
            </a:prstGeom>
            <a:noFill/>
            <a:ln w="9525">
              <a:noFill/>
            </a:ln>
          </p:spPr>
          <p:txBody>
            <a:bodyPr>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中温用</a:t>
              </a:r>
              <a:endParaRPr lang="zh-CN" altLang="en-US" sz="2400" b="1" dirty="0">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传感器</a:t>
              </a:r>
              <a:endParaRPr lang="zh-CN" altLang="en-US" sz="2400" b="1" dirty="0">
                <a:latin typeface="Times New Roman" panose="02020603050405020304" pitchFamily="18" charset="0"/>
                <a:ea typeface="宋体" panose="02010600030101010101" pitchFamily="2" charset="-122"/>
              </a:endParaRPr>
            </a:p>
          </p:txBody>
        </p:sp>
        <p:sp>
          <p:nvSpPr>
            <p:cNvPr id="287774" name="矩形 287773"/>
            <p:cNvSpPr/>
            <p:nvPr/>
          </p:nvSpPr>
          <p:spPr>
            <a:xfrm>
              <a:off x="1900" y="2185"/>
              <a:ext cx="886" cy="288"/>
            </a:xfrm>
            <a:prstGeom prst="rect">
              <a:avLst/>
            </a:prstGeom>
            <a:noFill/>
            <a:ln w="9525">
              <a:noFill/>
            </a:ln>
          </p:spPr>
          <p:txBody>
            <a:bodyPr wrap="none" anchor="t">
              <a:spAutoFit/>
            </a:bodyPr>
            <a:p>
              <a:pPr lvl="0" algn="l" eaLnBrk="1" hangingPunct="1">
                <a:lnSpc>
                  <a:spcPct val="100000"/>
                </a:lnSpc>
                <a:spcBef>
                  <a:spcPct val="0"/>
                </a:spcBef>
                <a:buClrTx/>
              </a:pPr>
              <a:r>
                <a:rPr lang="en-US" altLang="zh-CN" sz="2400" b="1">
                  <a:latin typeface="Times New Roman" panose="02020603050405020304" pitchFamily="18" charset="0"/>
                  <a:ea typeface="宋体" panose="02010600030101010101" pitchFamily="2" charset="-122"/>
                </a:rPr>
                <a:t>0</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500℃</a:t>
              </a:r>
              <a:endParaRPr lang="en-US" altLang="zh-CN" sz="2400" b="1">
                <a:latin typeface="Times New Roman" panose="02020603050405020304" pitchFamily="18" charset="0"/>
                <a:ea typeface="宋体" panose="02010600030101010101" pitchFamily="2" charset="-122"/>
              </a:endParaRPr>
            </a:p>
          </p:txBody>
        </p:sp>
        <p:sp>
          <p:nvSpPr>
            <p:cNvPr id="287775" name="矩形 287774"/>
            <p:cNvSpPr/>
            <p:nvPr/>
          </p:nvSpPr>
          <p:spPr>
            <a:xfrm>
              <a:off x="819" y="2503"/>
              <a:ext cx="915" cy="518"/>
            </a:xfrm>
            <a:prstGeom prst="rect">
              <a:avLst/>
            </a:prstGeom>
            <a:noFill/>
            <a:ln w="9525">
              <a:noFill/>
            </a:ln>
          </p:spPr>
          <p:txBody>
            <a:bodyPr>
              <a:spAutoFit/>
            </a:bodyPr>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低温用</a:t>
              </a:r>
              <a:endParaRPr lang="zh-CN" altLang="en-US" sz="2400" b="1" dirty="0">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传感器</a:t>
              </a:r>
              <a:endParaRPr lang="zh-CN" altLang="en-US" sz="2400" b="1" dirty="0">
                <a:latin typeface="Times New Roman" panose="02020603050405020304" pitchFamily="18" charset="0"/>
                <a:ea typeface="宋体" panose="02010600030101010101" pitchFamily="2" charset="-122"/>
              </a:endParaRPr>
            </a:p>
          </p:txBody>
        </p:sp>
        <p:sp>
          <p:nvSpPr>
            <p:cNvPr id="287776" name="矩形 287775"/>
            <p:cNvSpPr/>
            <p:nvPr/>
          </p:nvSpPr>
          <p:spPr>
            <a:xfrm>
              <a:off x="1884" y="2620"/>
              <a:ext cx="950" cy="288"/>
            </a:xfrm>
            <a:prstGeom prst="rect">
              <a:avLst/>
            </a:prstGeom>
            <a:noFill/>
            <a:ln w="9525">
              <a:noFill/>
            </a:ln>
          </p:spPr>
          <p:txBody>
            <a:bodyPr wrap="none" anchor="t">
              <a:spAutoFit/>
            </a:bodyPr>
            <a:p>
              <a:pPr lvl="0" algn="l" eaLnBrk="1" hangingPunct="1">
                <a:lnSpc>
                  <a:spcPct val="100000"/>
                </a:lnSpc>
                <a:spcBef>
                  <a:spcPct val="0"/>
                </a:spcBef>
                <a:buClrTx/>
              </a:pPr>
              <a:r>
                <a:rPr lang="en-US" altLang="zh-CN" sz="2400" b="1">
                  <a:latin typeface="Times New Roman" panose="02020603050405020304" pitchFamily="18" charset="0"/>
                  <a:ea typeface="宋体" panose="02010600030101010101" pitchFamily="2" charset="-122"/>
                </a:rPr>
                <a:t>-250</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0℃</a:t>
              </a:r>
              <a:endParaRPr lang="en-US" altLang="zh-CN" sz="2400" b="1">
                <a:latin typeface="Times New Roman" panose="02020603050405020304" pitchFamily="18" charset="0"/>
                <a:ea typeface="宋体" panose="02010600030101010101" pitchFamily="2" charset="-122"/>
              </a:endParaRPr>
            </a:p>
          </p:txBody>
        </p:sp>
        <p:sp>
          <p:nvSpPr>
            <p:cNvPr id="287777" name="矩形 287776"/>
            <p:cNvSpPr/>
            <p:nvPr/>
          </p:nvSpPr>
          <p:spPr>
            <a:xfrm>
              <a:off x="639" y="2935"/>
              <a:ext cx="1068" cy="51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极低温用传感器</a:t>
              </a:r>
              <a:endParaRPr lang="zh-CN" altLang="en-US" sz="2400" b="1" dirty="0">
                <a:latin typeface="Times New Roman" panose="02020603050405020304" pitchFamily="18" charset="0"/>
                <a:ea typeface="宋体" panose="02010600030101010101" pitchFamily="2" charset="-122"/>
              </a:endParaRPr>
            </a:p>
          </p:txBody>
        </p:sp>
        <p:sp>
          <p:nvSpPr>
            <p:cNvPr id="287778" name="矩形 287777"/>
            <p:cNvSpPr/>
            <p:nvPr/>
          </p:nvSpPr>
          <p:spPr>
            <a:xfrm>
              <a:off x="1737" y="3042"/>
              <a:ext cx="1287" cy="288"/>
            </a:xfrm>
            <a:prstGeom prst="rect">
              <a:avLst/>
            </a:prstGeom>
            <a:noFill/>
            <a:ln w="9525">
              <a:noFill/>
            </a:ln>
          </p:spPr>
          <p:txBody>
            <a:bodyPr>
              <a:spAutoFit/>
            </a:bodyPr>
            <a:p>
              <a:pPr lvl="0" algn="l" eaLnBrk="1" hangingPunct="1">
                <a:lnSpc>
                  <a:spcPct val="100000"/>
                </a:lnSpc>
                <a:spcBef>
                  <a:spcPct val="0"/>
                </a:spcBef>
                <a:buClrTx/>
              </a:pPr>
              <a:r>
                <a:rPr lang="en-US" altLang="zh-CN" sz="2400" b="1">
                  <a:latin typeface="Times New Roman" panose="02020603050405020304" pitchFamily="18" charset="0"/>
                  <a:ea typeface="宋体" panose="02010600030101010101" pitchFamily="2" charset="-122"/>
                </a:rPr>
                <a:t>-270</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-250℃</a:t>
              </a:r>
              <a:endParaRPr lang="en-US" altLang="zh-CN" sz="2400" b="1">
                <a:latin typeface="Times New Roman" panose="02020603050405020304" pitchFamily="18" charset="0"/>
                <a:ea typeface="宋体" panose="02010600030101010101" pitchFamily="2" charset="-122"/>
              </a:endParaRPr>
            </a:p>
          </p:txBody>
        </p:sp>
        <p:sp>
          <p:nvSpPr>
            <p:cNvPr id="287779" name="矩形 287778"/>
            <p:cNvSpPr/>
            <p:nvPr/>
          </p:nvSpPr>
          <p:spPr>
            <a:xfrm>
              <a:off x="3146" y="3058"/>
              <a:ext cx="1312" cy="288"/>
            </a:xfrm>
            <a:prstGeom prst="rect">
              <a:avLst/>
            </a:prstGeom>
            <a:noFill/>
            <a:ln w="9525">
              <a:noFill/>
            </a:ln>
          </p:spPr>
          <p:txBody>
            <a:bodyPr wrap="none" anchor="t">
              <a:spAutoFit/>
            </a:bodyPr>
            <a:p>
              <a:pPr lvl="0" algn="l" eaLnBrk="1" hangingPunct="1">
                <a:lnSpc>
                  <a:spcPct val="100000"/>
                </a:lnSpc>
                <a:spcBef>
                  <a:spcPct val="0"/>
                </a:spcBef>
                <a:buClrTx/>
              </a:pPr>
              <a:r>
                <a:rPr lang="en-US" altLang="zh-CN" sz="2400" b="1">
                  <a:latin typeface="Times New Roman" panose="02020603050405020304" pitchFamily="18" charset="0"/>
                  <a:ea typeface="宋体" panose="02010600030101010101" pitchFamily="2" charset="-122"/>
                </a:rPr>
                <a:t>BaSrTiO</a:t>
              </a:r>
              <a:r>
                <a:rPr lang="en-US" altLang="zh-CN" sz="2400" b="1" baseline="-3000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陶瓷</a:t>
              </a:r>
              <a:endParaRPr lang="zh-CN" altLang="en-US" sz="2400" b="1" dirty="0">
                <a:latin typeface="Times New Roman" panose="02020603050405020304" pitchFamily="18" charset="0"/>
                <a:ea typeface="宋体" panose="02010600030101010101" pitchFamily="2" charset="-122"/>
              </a:endParaRPr>
            </a:p>
          </p:txBody>
        </p:sp>
        <p:sp>
          <p:nvSpPr>
            <p:cNvPr id="287780" name="矩形 287779"/>
            <p:cNvSpPr/>
            <p:nvPr/>
          </p:nvSpPr>
          <p:spPr>
            <a:xfrm>
              <a:off x="3044" y="2515"/>
              <a:ext cx="2288" cy="472"/>
            </a:xfrm>
            <a:prstGeom prst="rect">
              <a:avLst/>
            </a:prstGeom>
            <a:noFill/>
            <a:ln w="9525">
              <a:noFill/>
            </a:ln>
          </p:spPr>
          <p:txBody>
            <a:bodyPr>
              <a:spAutoFit/>
            </a:bodyPr>
            <a:p>
              <a:pPr lvl="0" algn="l" eaLnBrk="1" hangingPunct="1">
                <a:lnSpc>
                  <a:spcPct val="90000"/>
                </a:lnSpc>
                <a:spcBef>
                  <a:spcPct val="0"/>
                </a:spcBef>
                <a:buClrTx/>
              </a:pPr>
              <a:r>
                <a:rPr lang="zh-CN" altLang="en-US" sz="2400" b="1" dirty="0">
                  <a:latin typeface="Times New Roman" panose="02020603050405020304" pitchFamily="18" charset="0"/>
                  <a:ea typeface="宋体" panose="02010600030101010101" pitchFamily="2" charset="-122"/>
                </a:rPr>
                <a:t>晶体管、热敏电阻、</a:t>
              </a:r>
              <a:endParaRPr lang="zh-CN" altLang="en-US" sz="2400" b="1" dirty="0">
                <a:latin typeface="Times New Roman" panose="02020603050405020304" pitchFamily="18" charset="0"/>
                <a:ea typeface="宋体" panose="02010600030101010101" pitchFamily="2" charset="-122"/>
              </a:endParaRPr>
            </a:p>
            <a:p>
              <a:pPr lvl="0" algn="l" eaLnBrk="1" hangingPunct="1">
                <a:lnSpc>
                  <a:spcPct val="90000"/>
                </a:lnSpc>
                <a:spcBef>
                  <a:spcPct val="0"/>
                </a:spcBef>
                <a:buClrTx/>
              </a:pPr>
              <a:r>
                <a:rPr lang="zh-CN" altLang="en-US" sz="2400" b="1" dirty="0">
                  <a:latin typeface="Times New Roman" panose="02020603050405020304" pitchFamily="18" charset="0"/>
                  <a:ea typeface="宋体" panose="02010600030101010101" pitchFamily="2" charset="-122"/>
                </a:rPr>
                <a:t>压力式玻璃温度计</a:t>
              </a:r>
              <a:endParaRPr lang="zh-CN" altLang="en-US" sz="2400" b="1" dirty="0">
                <a:latin typeface="Times New Roman" panose="02020603050405020304" pitchFamily="18" charset="0"/>
                <a:ea typeface="宋体" panose="02010600030101010101" pitchFamily="2" charset="-122"/>
              </a:endParaRPr>
            </a:p>
          </p:txBody>
        </p:sp>
        <p:sp>
          <p:nvSpPr>
            <p:cNvPr id="287781" name="矩形 287780"/>
            <p:cNvSpPr/>
            <p:nvPr/>
          </p:nvSpPr>
          <p:spPr>
            <a:xfrm>
              <a:off x="3024" y="2205"/>
              <a:ext cx="982" cy="250"/>
            </a:xfrm>
            <a:prstGeom prst="rect">
              <a:avLst/>
            </a:prstGeom>
            <a:noFill/>
            <a:ln w="9525">
              <a:noFill/>
            </a:ln>
          </p:spPr>
          <p:txBody>
            <a:bodyPr>
              <a:spAutoFit/>
            </a:bodyPr>
            <a:p>
              <a:pPr lvl="0" algn="l" eaLnBrk="1" hangingPunct="1">
                <a:lnSpc>
                  <a:spcPct val="100000"/>
                </a:lnSpc>
                <a:spcBef>
                  <a:spcPct val="0"/>
                </a:spcBef>
                <a:buClrTx/>
              </a:pPr>
              <a:r>
                <a:rPr lang="zh-CN" altLang="en-US" sz="2000" b="1" dirty="0">
                  <a:solidFill>
                    <a:schemeClr val="accent2"/>
                  </a:solidFill>
                  <a:latin typeface="Times New Roman" panose="02020603050405020304" pitchFamily="18" charset="0"/>
                  <a:ea typeface="宋体" panose="02010600030101010101" pitchFamily="2" charset="-122"/>
                </a:rPr>
                <a:t>见表下内容</a:t>
              </a:r>
              <a:endParaRPr lang="zh-CN" altLang="en-US" sz="2000" b="1" dirty="0">
                <a:solidFill>
                  <a:schemeClr val="accent2"/>
                </a:solidFill>
                <a:latin typeface="Times New Roman" panose="02020603050405020304" pitchFamily="18" charset="0"/>
                <a:ea typeface="宋体" panose="02010600030101010101" pitchFamily="2" charset="-122"/>
              </a:endParaRPr>
            </a:p>
          </p:txBody>
        </p:sp>
        <p:sp>
          <p:nvSpPr>
            <p:cNvPr id="287782" name="文本框 287781"/>
            <p:cNvSpPr txBox="1"/>
            <p:nvPr/>
          </p:nvSpPr>
          <p:spPr>
            <a:xfrm>
              <a:off x="315" y="1107"/>
              <a:ext cx="346" cy="1920"/>
            </a:xfrm>
            <a:prstGeom prst="rect">
              <a:avLst/>
            </a:prstGeom>
            <a:noFill/>
            <a:ln w="9525">
              <a:noFill/>
            </a:ln>
          </p:spPr>
          <p:txBody>
            <a:bodyPr vert="eaVert">
              <a:spAutoFit/>
            </a:bodyPr>
            <a:p>
              <a:pPr lvl="0" algn="l" eaLnBrk="1" hangingPunct="1">
                <a:lnSpc>
                  <a:spcPct val="100000"/>
                </a:lnSpc>
                <a:spcBef>
                  <a:spcPct val="50000"/>
                </a:spcBef>
                <a:buClrTx/>
              </a:pPr>
              <a:r>
                <a:rPr lang="zh-CN" altLang="en-US" sz="2400" b="1" dirty="0">
                  <a:latin typeface="Times New Roman" panose="02020603050405020304" pitchFamily="18" charset="0"/>
                  <a:ea typeface="宋体" panose="02010600030101010101" pitchFamily="2" charset="-122"/>
                </a:rPr>
                <a:t>    测   温   范   围</a:t>
              </a:r>
              <a:endParaRPr lang="zh-CN" altLang="en-US" sz="2400" b="1" dirty="0">
                <a:latin typeface="Times New Roman" panose="02020603050405020304" pitchFamily="18" charset="0"/>
                <a:ea typeface="宋体" panose="02010600030101010101" pitchFamily="2" charset="-122"/>
              </a:endParaRPr>
            </a:p>
          </p:txBody>
        </p:sp>
      </p:grpSp>
      <p:sp>
        <p:nvSpPr>
          <p:cNvPr id="287783" name="文本框 287782"/>
          <p:cNvSpPr txBox="1"/>
          <p:nvPr/>
        </p:nvSpPr>
        <p:spPr>
          <a:xfrm>
            <a:off x="2555875" y="188913"/>
            <a:ext cx="4378325" cy="579437"/>
          </a:xfrm>
          <a:prstGeom prst="rect">
            <a:avLst/>
          </a:prstGeom>
          <a:solidFill>
            <a:srgbClr val="0000FF"/>
          </a:solidFill>
          <a:ln w="9525">
            <a:noFill/>
          </a:ln>
        </p:spPr>
        <p:txBody>
          <a:bodyPr>
            <a:spAutoFit/>
          </a:bodyPr>
          <a:p>
            <a:pPr lvl="0" algn="ctr" eaLnBrk="1" hangingPunct="1">
              <a:lnSpc>
                <a:spcPct val="100000"/>
              </a:lnSpc>
              <a:spcBef>
                <a:spcPct val="50000"/>
              </a:spcBef>
              <a:buClrTx/>
            </a:pPr>
            <a:r>
              <a:rPr lang="zh-CN" altLang="en-US" sz="3200" b="0" dirty="0">
                <a:solidFill>
                  <a:schemeClr val="bg1"/>
                </a:solidFill>
                <a:latin typeface="Times New Roman" panose="02020603050405020304" pitchFamily="18" charset="0"/>
                <a:ea typeface="华文隶书" panose="02010800040101010101" pitchFamily="2" charset="-122"/>
              </a:rPr>
              <a:t>温度传感器分类</a:t>
            </a:r>
            <a:r>
              <a:rPr lang="en-US" altLang="zh-CN" sz="3200" b="0">
                <a:solidFill>
                  <a:schemeClr val="bg1"/>
                </a:solidFill>
                <a:latin typeface="Times New Roman" panose="02020603050405020304" pitchFamily="18" charset="0"/>
                <a:ea typeface="华文隶书" panose="02010800040101010101" pitchFamily="2" charset="-122"/>
              </a:rPr>
              <a:t>(1)</a:t>
            </a:r>
            <a:endParaRPr lang="en-US" altLang="zh-CN" sz="3200" b="0">
              <a:solidFill>
                <a:schemeClr val="bg1"/>
              </a:solidFill>
              <a:latin typeface="Times New Roman" panose="02020603050405020304" pitchFamily="18" charset="0"/>
              <a:ea typeface="华文隶书" panose="0201080004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8770" name="组合 288769"/>
          <p:cNvGrpSpPr/>
          <p:nvPr/>
        </p:nvGrpSpPr>
        <p:grpSpPr>
          <a:xfrm>
            <a:off x="473075" y="995363"/>
            <a:ext cx="8153400" cy="5097462"/>
            <a:chOff x="298" y="511"/>
            <a:chExt cx="5136" cy="3211"/>
          </a:xfrm>
        </p:grpSpPr>
        <p:sp>
          <p:nvSpPr>
            <p:cNvPr id="288771" name="直接连接符 288770"/>
            <p:cNvSpPr/>
            <p:nvPr/>
          </p:nvSpPr>
          <p:spPr>
            <a:xfrm>
              <a:off x="298" y="3648"/>
              <a:ext cx="5136" cy="0"/>
            </a:xfrm>
            <a:prstGeom prst="line">
              <a:avLst/>
            </a:prstGeom>
            <a:ln w="9525" cap="flat" cmpd="sng">
              <a:solidFill>
                <a:schemeClr val="tx1"/>
              </a:solidFill>
              <a:prstDash val="solid"/>
              <a:headEnd type="none" w="med" len="med"/>
              <a:tailEnd type="none" w="med" len="med"/>
            </a:ln>
          </p:spPr>
        </p:sp>
        <p:sp>
          <p:nvSpPr>
            <p:cNvPr id="288772" name="直接连接符 288771"/>
            <p:cNvSpPr/>
            <p:nvPr/>
          </p:nvSpPr>
          <p:spPr>
            <a:xfrm>
              <a:off x="298" y="536"/>
              <a:ext cx="5136" cy="0"/>
            </a:xfrm>
            <a:prstGeom prst="line">
              <a:avLst/>
            </a:prstGeom>
            <a:ln w="9525" cap="flat" cmpd="sng">
              <a:solidFill>
                <a:schemeClr val="tx1"/>
              </a:solidFill>
              <a:prstDash val="solid"/>
              <a:headEnd type="none" w="med" len="med"/>
              <a:tailEnd type="none" w="med" len="med"/>
            </a:ln>
          </p:spPr>
        </p:sp>
        <p:sp>
          <p:nvSpPr>
            <p:cNvPr id="288773" name="直接连接符 288772"/>
            <p:cNvSpPr/>
            <p:nvPr/>
          </p:nvSpPr>
          <p:spPr>
            <a:xfrm>
              <a:off x="298" y="847"/>
              <a:ext cx="5136" cy="0"/>
            </a:xfrm>
            <a:prstGeom prst="line">
              <a:avLst/>
            </a:prstGeom>
            <a:ln w="9525" cap="flat" cmpd="sng">
              <a:solidFill>
                <a:schemeClr val="tx1"/>
              </a:solidFill>
              <a:prstDash val="solid"/>
              <a:headEnd type="none" w="med" len="med"/>
              <a:tailEnd type="none" w="med" len="med"/>
            </a:ln>
          </p:spPr>
        </p:sp>
        <p:sp>
          <p:nvSpPr>
            <p:cNvPr id="288774" name="矩形 288773"/>
            <p:cNvSpPr/>
            <p:nvPr/>
          </p:nvSpPr>
          <p:spPr>
            <a:xfrm>
              <a:off x="779" y="511"/>
              <a:ext cx="550"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分 类</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75" name="矩形 288774"/>
            <p:cNvSpPr/>
            <p:nvPr/>
          </p:nvSpPr>
          <p:spPr>
            <a:xfrm>
              <a:off x="1779" y="511"/>
              <a:ext cx="646"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特   征</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76" name="矩形 288775"/>
            <p:cNvSpPr/>
            <p:nvPr/>
          </p:nvSpPr>
          <p:spPr>
            <a:xfrm>
              <a:off x="3408" y="511"/>
              <a:ext cx="1465"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传  感  器  名  称</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77" name="直接连接符 288776"/>
            <p:cNvSpPr/>
            <p:nvPr/>
          </p:nvSpPr>
          <p:spPr>
            <a:xfrm>
              <a:off x="298" y="536"/>
              <a:ext cx="0" cy="3107"/>
            </a:xfrm>
            <a:prstGeom prst="line">
              <a:avLst/>
            </a:prstGeom>
            <a:ln w="9525" cap="flat" cmpd="sng">
              <a:solidFill>
                <a:schemeClr val="tx1"/>
              </a:solidFill>
              <a:prstDash val="solid"/>
              <a:headEnd type="none" w="med" len="med"/>
              <a:tailEnd type="none" w="med" len="med"/>
            </a:ln>
          </p:spPr>
        </p:sp>
        <p:sp>
          <p:nvSpPr>
            <p:cNvPr id="288778" name="直接连接符 288777"/>
            <p:cNvSpPr/>
            <p:nvPr/>
          </p:nvSpPr>
          <p:spPr>
            <a:xfrm>
              <a:off x="654" y="545"/>
              <a:ext cx="0" cy="3076"/>
            </a:xfrm>
            <a:prstGeom prst="line">
              <a:avLst/>
            </a:prstGeom>
            <a:ln w="9525" cap="flat" cmpd="sng">
              <a:solidFill>
                <a:schemeClr val="tx1"/>
              </a:solidFill>
              <a:prstDash val="solid"/>
              <a:headEnd type="none" w="med" len="med"/>
              <a:tailEnd type="none" w="med" len="med"/>
            </a:ln>
          </p:spPr>
        </p:sp>
        <p:sp>
          <p:nvSpPr>
            <p:cNvPr id="288779" name="直接连接符 288778"/>
            <p:cNvSpPr/>
            <p:nvPr/>
          </p:nvSpPr>
          <p:spPr>
            <a:xfrm>
              <a:off x="1440" y="536"/>
              <a:ext cx="0" cy="3107"/>
            </a:xfrm>
            <a:prstGeom prst="line">
              <a:avLst/>
            </a:prstGeom>
            <a:ln w="9525" cap="flat" cmpd="sng">
              <a:solidFill>
                <a:schemeClr val="tx1"/>
              </a:solidFill>
              <a:prstDash val="solid"/>
              <a:headEnd type="none" w="med" len="med"/>
              <a:tailEnd type="none" w="med" len="med"/>
            </a:ln>
          </p:spPr>
        </p:sp>
        <p:sp>
          <p:nvSpPr>
            <p:cNvPr id="288780" name="直接连接符 288779"/>
            <p:cNvSpPr/>
            <p:nvPr/>
          </p:nvSpPr>
          <p:spPr>
            <a:xfrm>
              <a:off x="2736" y="536"/>
              <a:ext cx="0" cy="3107"/>
            </a:xfrm>
            <a:prstGeom prst="line">
              <a:avLst/>
            </a:prstGeom>
            <a:ln w="9525" cap="flat" cmpd="sng">
              <a:solidFill>
                <a:schemeClr val="tx1"/>
              </a:solidFill>
              <a:prstDash val="solid"/>
              <a:headEnd type="none" w="med" len="med"/>
              <a:tailEnd type="none" w="med" len="med"/>
            </a:ln>
          </p:spPr>
        </p:sp>
        <p:sp>
          <p:nvSpPr>
            <p:cNvPr id="288781" name="直接连接符 288780"/>
            <p:cNvSpPr/>
            <p:nvPr/>
          </p:nvSpPr>
          <p:spPr>
            <a:xfrm>
              <a:off x="5434" y="536"/>
              <a:ext cx="0" cy="3107"/>
            </a:xfrm>
            <a:prstGeom prst="line">
              <a:avLst/>
            </a:prstGeom>
            <a:ln w="9525" cap="flat" cmpd="sng">
              <a:solidFill>
                <a:schemeClr val="tx1"/>
              </a:solidFill>
              <a:prstDash val="solid"/>
              <a:headEnd type="none" w="med" len="med"/>
              <a:tailEnd type="none" w="med" len="med"/>
            </a:ln>
          </p:spPr>
        </p:sp>
        <p:sp>
          <p:nvSpPr>
            <p:cNvPr id="288782" name="直接连接符 288781"/>
            <p:cNvSpPr/>
            <p:nvPr/>
          </p:nvSpPr>
          <p:spPr>
            <a:xfrm>
              <a:off x="654" y="2866"/>
              <a:ext cx="4780" cy="0"/>
            </a:xfrm>
            <a:prstGeom prst="line">
              <a:avLst/>
            </a:prstGeom>
            <a:ln w="9525" cap="flat" cmpd="sng">
              <a:solidFill>
                <a:schemeClr val="tx1"/>
              </a:solidFill>
              <a:prstDash val="solid"/>
              <a:headEnd type="none" w="med" len="med"/>
              <a:tailEnd type="none" w="med" len="med"/>
            </a:ln>
          </p:spPr>
        </p:sp>
        <p:sp>
          <p:nvSpPr>
            <p:cNvPr id="288783" name="直接连接符 288782"/>
            <p:cNvSpPr/>
            <p:nvPr/>
          </p:nvSpPr>
          <p:spPr>
            <a:xfrm>
              <a:off x="654" y="1984"/>
              <a:ext cx="4780" cy="0"/>
            </a:xfrm>
            <a:prstGeom prst="line">
              <a:avLst/>
            </a:prstGeom>
            <a:ln w="9525" cap="flat" cmpd="sng">
              <a:solidFill>
                <a:schemeClr val="tx1"/>
              </a:solidFill>
              <a:prstDash val="solid"/>
              <a:headEnd type="none" w="med" len="med"/>
              <a:tailEnd type="none" w="med" len="med"/>
            </a:ln>
          </p:spPr>
        </p:sp>
        <p:sp>
          <p:nvSpPr>
            <p:cNvPr id="288784" name="矩形 288783"/>
            <p:cNvSpPr/>
            <p:nvPr/>
          </p:nvSpPr>
          <p:spPr>
            <a:xfrm>
              <a:off x="1536" y="1200"/>
              <a:ext cx="1220" cy="74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测温范围宽、</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输出小</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85" name="矩形 288784"/>
            <p:cNvSpPr/>
            <p:nvPr/>
          </p:nvSpPr>
          <p:spPr>
            <a:xfrm>
              <a:off x="2736" y="899"/>
              <a:ext cx="2625" cy="978"/>
            </a:xfrm>
            <a:prstGeom prst="rect">
              <a:avLst/>
            </a:prstGeom>
            <a:noFill/>
            <a:ln w="9525">
              <a:noFill/>
            </a:ln>
          </p:spPr>
          <p:txBody>
            <a:bodyPr wrap="none"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测温电阻器、晶体管、热电偶</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半导体集成电路传感器、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可控硅、石英晶体振动器、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压力式温度计、玻璃制温度计</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86" name="矩形 288785"/>
            <p:cNvSpPr/>
            <p:nvPr/>
          </p:nvSpPr>
          <p:spPr>
            <a:xfrm>
              <a:off x="672" y="1296"/>
              <a:ext cx="720" cy="288"/>
            </a:xfrm>
            <a:prstGeom prst="rect">
              <a:avLst/>
            </a:prstGeom>
            <a:noFill/>
            <a:ln w="9525">
              <a:noFill/>
            </a:ln>
          </p:spPr>
          <p:txBody>
            <a:bodyPr>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线性型</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87" name="矩形 288786"/>
            <p:cNvSpPr/>
            <p:nvPr/>
          </p:nvSpPr>
          <p:spPr>
            <a:xfrm>
              <a:off x="1503" y="2149"/>
              <a:ext cx="1158" cy="74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测温范围窄、</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输出大</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88" name="矩形 288787"/>
            <p:cNvSpPr/>
            <p:nvPr/>
          </p:nvSpPr>
          <p:spPr>
            <a:xfrm>
              <a:off x="3456" y="2304"/>
              <a:ext cx="895" cy="254"/>
            </a:xfrm>
            <a:prstGeom prst="rect">
              <a:avLst/>
            </a:prstGeom>
            <a:noFill/>
            <a:ln w="9525">
              <a:noFill/>
            </a:ln>
          </p:spPr>
          <p:txBody>
            <a:bodyPr>
              <a:spAutoFit/>
            </a:bodyPr>
            <a:p>
              <a:pPr lvl="0" algn="l" eaLnBrk="1" hangingPunct="1">
                <a:lnSpc>
                  <a:spcPct val="85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热敏电阻</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89" name="矩形 288788"/>
            <p:cNvSpPr/>
            <p:nvPr/>
          </p:nvSpPr>
          <p:spPr>
            <a:xfrm>
              <a:off x="672" y="2160"/>
              <a:ext cx="726" cy="518"/>
            </a:xfrm>
            <a:prstGeom prst="rect">
              <a:avLst/>
            </a:prstGeom>
            <a:noFill/>
            <a:ln w="9525">
              <a:noFill/>
            </a:ln>
          </p:spPr>
          <p:txBody>
            <a:bodyPr>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指数型</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函数</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90" name="矩形 288789"/>
            <p:cNvSpPr/>
            <p:nvPr/>
          </p:nvSpPr>
          <p:spPr>
            <a:xfrm>
              <a:off x="675" y="2986"/>
              <a:ext cx="771" cy="51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开关型</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特性</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91" name="矩形 288790"/>
            <p:cNvSpPr/>
            <p:nvPr/>
          </p:nvSpPr>
          <p:spPr>
            <a:xfrm>
              <a:off x="1584" y="2974"/>
              <a:ext cx="1068" cy="74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特定温度、输出大</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92" name="矩形 288791"/>
            <p:cNvSpPr/>
            <p:nvPr/>
          </p:nvSpPr>
          <p:spPr>
            <a:xfrm>
              <a:off x="2784" y="3095"/>
              <a:ext cx="2544" cy="265"/>
            </a:xfrm>
            <a:prstGeom prst="rect">
              <a:avLst/>
            </a:prstGeom>
            <a:noFill/>
            <a:ln w="9525">
              <a:noFill/>
            </a:ln>
          </p:spPr>
          <p:txBody>
            <a:bodyPr>
              <a:spAutoFit/>
            </a:bodyPr>
            <a:p>
              <a:pPr lvl="0" algn="l" eaLnBrk="1" hangingPunct="1">
                <a:lnSpc>
                  <a:spcPct val="9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感温铁氧体、双金属温度计</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8793" name="文本框 288792"/>
            <p:cNvSpPr txBox="1"/>
            <p:nvPr/>
          </p:nvSpPr>
          <p:spPr>
            <a:xfrm>
              <a:off x="306" y="1154"/>
              <a:ext cx="346" cy="2075"/>
            </a:xfrm>
            <a:prstGeom prst="rect">
              <a:avLst/>
            </a:prstGeom>
            <a:noFill/>
            <a:ln w="9525">
              <a:noFill/>
            </a:ln>
          </p:spPr>
          <p:txBody>
            <a:bodyPr vert="eaVert">
              <a:spAutoFit/>
            </a:bodyPr>
            <a:p>
              <a:pPr lvl="0" algn="l" eaLnBrk="1" hangingPunct="1">
                <a:lnSpc>
                  <a:spcPct val="100000"/>
                </a:lnSpc>
                <a:spcBef>
                  <a:spcPct val="5000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测   温   特   性</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sp>
        <p:nvSpPr>
          <p:cNvPr id="288794" name="文本框 288793"/>
          <p:cNvSpPr txBox="1"/>
          <p:nvPr/>
        </p:nvSpPr>
        <p:spPr>
          <a:xfrm>
            <a:off x="2555875" y="188913"/>
            <a:ext cx="4378325" cy="579437"/>
          </a:xfrm>
          <a:prstGeom prst="rect">
            <a:avLst/>
          </a:prstGeom>
          <a:solidFill>
            <a:srgbClr val="0000FF"/>
          </a:solidFill>
          <a:ln w="9525">
            <a:noFill/>
          </a:ln>
        </p:spPr>
        <p:txBody>
          <a:bodyPr>
            <a:spAutoFit/>
          </a:bodyPr>
          <a:p>
            <a:pPr lvl="0" algn="ctr" eaLnBrk="1" hangingPunct="1">
              <a:lnSpc>
                <a:spcPct val="100000"/>
              </a:lnSpc>
              <a:spcBef>
                <a:spcPct val="50000"/>
              </a:spcBef>
              <a:buClrTx/>
            </a:pPr>
            <a:r>
              <a:rPr lang="zh-CN" altLang="en-US" sz="3200" b="0" dirty="0">
                <a:solidFill>
                  <a:schemeClr val="bg1"/>
                </a:solidFill>
                <a:latin typeface="Times New Roman" panose="02020603050405020304" pitchFamily="18" charset="0"/>
                <a:ea typeface="华文隶书" panose="02010800040101010101" pitchFamily="2" charset="-122"/>
              </a:rPr>
              <a:t>温度传感器分类</a:t>
            </a:r>
            <a:r>
              <a:rPr lang="en-US" altLang="zh-CN" sz="3200" b="0">
                <a:solidFill>
                  <a:schemeClr val="bg1"/>
                </a:solidFill>
                <a:latin typeface="Times New Roman" panose="02020603050405020304" pitchFamily="18" charset="0"/>
                <a:ea typeface="华文隶书" panose="02010800040101010101" pitchFamily="2" charset="-122"/>
              </a:rPr>
              <a:t>(2)</a:t>
            </a:r>
            <a:endParaRPr lang="en-US" altLang="zh-CN" sz="3200" b="0">
              <a:solidFill>
                <a:schemeClr val="bg1"/>
              </a:solidFill>
              <a:latin typeface="Times New Roman" panose="02020603050405020304" pitchFamily="18" charset="0"/>
              <a:ea typeface="华文隶书" panose="0201080004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9794" name="组合 289793"/>
          <p:cNvGrpSpPr/>
          <p:nvPr/>
        </p:nvGrpSpPr>
        <p:grpSpPr>
          <a:xfrm>
            <a:off x="473075" y="1185863"/>
            <a:ext cx="8153400" cy="4979987"/>
            <a:chOff x="298" y="511"/>
            <a:chExt cx="5136" cy="3137"/>
          </a:xfrm>
        </p:grpSpPr>
        <p:sp>
          <p:nvSpPr>
            <p:cNvPr id="289795" name="直接连接符 289794"/>
            <p:cNvSpPr/>
            <p:nvPr/>
          </p:nvSpPr>
          <p:spPr>
            <a:xfrm>
              <a:off x="298" y="3648"/>
              <a:ext cx="5136" cy="0"/>
            </a:xfrm>
            <a:prstGeom prst="line">
              <a:avLst/>
            </a:prstGeom>
            <a:ln w="9525" cap="flat" cmpd="sng">
              <a:solidFill>
                <a:schemeClr val="tx1"/>
              </a:solidFill>
              <a:prstDash val="solid"/>
              <a:headEnd type="none" w="med" len="med"/>
              <a:tailEnd type="none" w="med" len="med"/>
            </a:ln>
          </p:spPr>
        </p:sp>
        <p:sp>
          <p:nvSpPr>
            <p:cNvPr id="289796" name="直接连接符 289795"/>
            <p:cNvSpPr/>
            <p:nvPr/>
          </p:nvSpPr>
          <p:spPr>
            <a:xfrm>
              <a:off x="298" y="536"/>
              <a:ext cx="5136" cy="0"/>
            </a:xfrm>
            <a:prstGeom prst="line">
              <a:avLst/>
            </a:prstGeom>
            <a:ln w="9525" cap="flat" cmpd="sng">
              <a:solidFill>
                <a:schemeClr val="tx1"/>
              </a:solidFill>
              <a:prstDash val="solid"/>
              <a:headEnd type="none" w="med" len="med"/>
              <a:tailEnd type="none" w="med" len="med"/>
            </a:ln>
          </p:spPr>
        </p:sp>
        <p:sp>
          <p:nvSpPr>
            <p:cNvPr id="289797" name="直接连接符 289796"/>
            <p:cNvSpPr/>
            <p:nvPr/>
          </p:nvSpPr>
          <p:spPr>
            <a:xfrm>
              <a:off x="298" y="847"/>
              <a:ext cx="5136" cy="0"/>
            </a:xfrm>
            <a:prstGeom prst="line">
              <a:avLst/>
            </a:prstGeom>
            <a:ln w="9525" cap="flat" cmpd="sng">
              <a:solidFill>
                <a:schemeClr val="tx1"/>
              </a:solidFill>
              <a:prstDash val="solid"/>
              <a:headEnd type="none" w="med" len="med"/>
              <a:tailEnd type="none" w="med" len="med"/>
            </a:ln>
          </p:spPr>
        </p:sp>
        <p:sp>
          <p:nvSpPr>
            <p:cNvPr id="289798" name="矩形 289797"/>
            <p:cNvSpPr/>
            <p:nvPr/>
          </p:nvSpPr>
          <p:spPr>
            <a:xfrm>
              <a:off x="797" y="520"/>
              <a:ext cx="646"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分   类</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799" name="矩形 289798"/>
            <p:cNvSpPr/>
            <p:nvPr/>
          </p:nvSpPr>
          <p:spPr>
            <a:xfrm>
              <a:off x="1850" y="511"/>
              <a:ext cx="646"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特   征</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00" name="矩形 289799"/>
            <p:cNvSpPr/>
            <p:nvPr/>
          </p:nvSpPr>
          <p:spPr>
            <a:xfrm>
              <a:off x="3408" y="511"/>
              <a:ext cx="1465" cy="334"/>
            </a:xfrm>
            <a:prstGeom prst="rect">
              <a:avLst/>
            </a:prstGeom>
            <a:noFill/>
            <a:ln w="9525">
              <a:noFill/>
            </a:ln>
          </p:spPr>
          <p:txBody>
            <a:bodyPr wrap="none" tIns="118800"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传  感  器  名  称</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01" name="直接连接符 289800"/>
            <p:cNvSpPr/>
            <p:nvPr/>
          </p:nvSpPr>
          <p:spPr>
            <a:xfrm>
              <a:off x="298" y="536"/>
              <a:ext cx="0" cy="3107"/>
            </a:xfrm>
            <a:prstGeom prst="line">
              <a:avLst/>
            </a:prstGeom>
            <a:ln w="9525" cap="flat" cmpd="sng">
              <a:solidFill>
                <a:schemeClr val="tx1"/>
              </a:solidFill>
              <a:prstDash val="solid"/>
              <a:headEnd type="none" w="med" len="med"/>
              <a:tailEnd type="none" w="med" len="med"/>
            </a:ln>
          </p:spPr>
        </p:sp>
        <p:sp>
          <p:nvSpPr>
            <p:cNvPr id="289802" name="直接连接符 289801"/>
            <p:cNvSpPr/>
            <p:nvPr/>
          </p:nvSpPr>
          <p:spPr>
            <a:xfrm>
              <a:off x="1620" y="536"/>
              <a:ext cx="0" cy="3107"/>
            </a:xfrm>
            <a:prstGeom prst="line">
              <a:avLst/>
            </a:prstGeom>
            <a:ln w="9525" cap="flat" cmpd="sng">
              <a:solidFill>
                <a:schemeClr val="tx1"/>
              </a:solidFill>
              <a:prstDash val="solid"/>
              <a:headEnd type="none" w="med" len="med"/>
              <a:tailEnd type="none" w="med" len="med"/>
            </a:ln>
          </p:spPr>
        </p:sp>
        <p:sp>
          <p:nvSpPr>
            <p:cNvPr id="289803" name="直接连接符 289802"/>
            <p:cNvSpPr/>
            <p:nvPr/>
          </p:nvSpPr>
          <p:spPr>
            <a:xfrm>
              <a:off x="2736" y="536"/>
              <a:ext cx="0" cy="3107"/>
            </a:xfrm>
            <a:prstGeom prst="line">
              <a:avLst/>
            </a:prstGeom>
            <a:ln w="9525" cap="flat" cmpd="sng">
              <a:solidFill>
                <a:schemeClr val="tx1"/>
              </a:solidFill>
              <a:prstDash val="solid"/>
              <a:headEnd type="none" w="med" len="med"/>
              <a:tailEnd type="none" w="med" len="med"/>
            </a:ln>
          </p:spPr>
        </p:sp>
        <p:sp>
          <p:nvSpPr>
            <p:cNvPr id="289804" name="直接连接符 289803"/>
            <p:cNvSpPr/>
            <p:nvPr/>
          </p:nvSpPr>
          <p:spPr>
            <a:xfrm>
              <a:off x="5434" y="536"/>
              <a:ext cx="0" cy="3107"/>
            </a:xfrm>
            <a:prstGeom prst="line">
              <a:avLst/>
            </a:prstGeom>
            <a:ln w="9525" cap="flat" cmpd="sng">
              <a:solidFill>
                <a:schemeClr val="tx1"/>
              </a:solidFill>
              <a:prstDash val="solid"/>
              <a:headEnd type="none" w="med" len="med"/>
              <a:tailEnd type="none" w="med" len="med"/>
            </a:ln>
          </p:spPr>
        </p:sp>
        <p:sp>
          <p:nvSpPr>
            <p:cNvPr id="289805" name="直接连接符 289804"/>
            <p:cNvSpPr/>
            <p:nvPr/>
          </p:nvSpPr>
          <p:spPr>
            <a:xfrm>
              <a:off x="654" y="1984"/>
              <a:ext cx="4780" cy="0"/>
            </a:xfrm>
            <a:prstGeom prst="line">
              <a:avLst/>
            </a:prstGeom>
            <a:ln w="9525" cap="flat" cmpd="sng">
              <a:solidFill>
                <a:schemeClr val="tx1"/>
              </a:solidFill>
              <a:prstDash val="solid"/>
              <a:headEnd type="none" w="med" len="med"/>
              <a:tailEnd type="none" w="med" len="med"/>
            </a:ln>
          </p:spPr>
        </p:sp>
        <p:sp>
          <p:nvSpPr>
            <p:cNvPr id="289806" name="矩形 289805"/>
            <p:cNvSpPr/>
            <p:nvPr/>
          </p:nvSpPr>
          <p:spPr>
            <a:xfrm>
              <a:off x="1536" y="1061"/>
              <a:ext cx="1220" cy="74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测定精度</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±0.1</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±0.5℃</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07" name="矩形 289806"/>
            <p:cNvSpPr/>
            <p:nvPr/>
          </p:nvSpPr>
          <p:spPr>
            <a:xfrm>
              <a:off x="2832" y="899"/>
              <a:ext cx="2432" cy="748"/>
            </a:xfrm>
            <a:prstGeom prst="rect">
              <a:avLst/>
            </a:prstGeom>
            <a:noFill/>
            <a:ln w="9525">
              <a:noFill/>
            </a:ln>
          </p:spPr>
          <p:txBody>
            <a:bodyPr wrap="none" anchor="t">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铂测温电阻、石英晶体振动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器、玻璃制温度计、气体温</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度计、光学高温计</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08" name="矩形 289807"/>
            <p:cNvSpPr/>
            <p:nvPr/>
          </p:nvSpPr>
          <p:spPr>
            <a:xfrm>
              <a:off x="627" y="1102"/>
              <a:ext cx="1017" cy="74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温度</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标准用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09" name="矩形 289808"/>
            <p:cNvSpPr/>
            <p:nvPr/>
          </p:nvSpPr>
          <p:spPr>
            <a:xfrm>
              <a:off x="1584" y="1966"/>
              <a:ext cx="1158" cy="74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测定精度</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1" hangingPunct="1">
                <a:lnSpc>
                  <a:spcPct val="10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±0.5</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±5℃</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10" name="矩形 289809"/>
            <p:cNvSpPr/>
            <p:nvPr/>
          </p:nvSpPr>
          <p:spPr>
            <a:xfrm>
              <a:off x="2736" y="2200"/>
              <a:ext cx="2688" cy="1208"/>
            </a:xfrm>
            <a:prstGeom prst="rect">
              <a:avLst/>
            </a:prstGeom>
            <a:noFill/>
            <a:ln w="9525">
              <a:noFill/>
            </a:ln>
          </p:spPr>
          <p:txBody>
            <a:bodyPr>
              <a:spAutoFit/>
            </a:bodyPr>
            <a:p>
              <a:pPr lvl="0" algn="just"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热电偶、测温电阻器、热敏电阻、双金属温度计、压力式温度计、玻璃制温度计、辐射传感器、晶体管、二极管、半导体集成电路传感器、可控硅</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11" name="矩形 289810"/>
            <p:cNvSpPr/>
            <p:nvPr/>
          </p:nvSpPr>
          <p:spPr>
            <a:xfrm>
              <a:off x="756" y="2074"/>
              <a:ext cx="774" cy="518"/>
            </a:xfrm>
            <a:prstGeom prst="rect">
              <a:avLst/>
            </a:prstGeom>
            <a:noFill/>
            <a:ln w="9525">
              <a:noFill/>
            </a:ln>
          </p:spPr>
          <p:txBody>
            <a:bodyPr>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绝对值</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测定用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12" name="矩形 289811"/>
            <p:cNvSpPr/>
            <p:nvPr/>
          </p:nvSpPr>
          <p:spPr>
            <a:xfrm>
              <a:off x="684" y="2934"/>
              <a:ext cx="915" cy="518"/>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管理温度测定用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13" name="矩形 289812"/>
            <p:cNvSpPr/>
            <p:nvPr/>
          </p:nvSpPr>
          <p:spPr>
            <a:xfrm>
              <a:off x="1584" y="2939"/>
              <a:ext cx="1200" cy="517"/>
            </a:xfrm>
            <a:prstGeom prst="rect">
              <a:avLst/>
            </a:prstGeom>
            <a:noFill/>
            <a:ln w="9525">
              <a:noFill/>
            </a:ln>
          </p:spPr>
          <p:txBody>
            <a:bodyPr>
              <a:spAutoFit/>
            </a:bodyPr>
            <a:p>
              <a:pPr lvl="0" algn="ctr"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相对值</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±5℃</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14" name="文本框 289813"/>
            <p:cNvSpPr txBox="1"/>
            <p:nvPr/>
          </p:nvSpPr>
          <p:spPr>
            <a:xfrm>
              <a:off x="315" y="1154"/>
              <a:ext cx="346" cy="2075"/>
            </a:xfrm>
            <a:prstGeom prst="rect">
              <a:avLst/>
            </a:prstGeom>
            <a:noFill/>
            <a:ln w="9525">
              <a:noFill/>
            </a:ln>
          </p:spPr>
          <p:txBody>
            <a:bodyPr vert="eaVert">
              <a:spAutoFit/>
            </a:bodyPr>
            <a:p>
              <a:pPr lvl="0" algn="l" eaLnBrk="1" hangingPunct="1">
                <a:lnSpc>
                  <a:spcPct val="100000"/>
                </a:lnSpc>
                <a:spcBef>
                  <a:spcPct val="5000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测   定   精   度</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9815" name="直接连接符 289814"/>
            <p:cNvSpPr/>
            <p:nvPr/>
          </p:nvSpPr>
          <p:spPr>
            <a:xfrm>
              <a:off x="660" y="540"/>
              <a:ext cx="0" cy="3107"/>
            </a:xfrm>
            <a:prstGeom prst="line">
              <a:avLst/>
            </a:prstGeom>
            <a:ln w="9525" cap="flat" cmpd="sng">
              <a:solidFill>
                <a:schemeClr val="tx1"/>
              </a:solidFill>
              <a:prstDash val="solid"/>
              <a:headEnd type="none" w="med" len="med"/>
              <a:tailEnd type="none" w="med" len="med"/>
            </a:ln>
          </p:spPr>
        </p:sp>
        <p:sp>
          <p:nvSpPr>
            <p:cNvPr id="289816" name="直接连接符 289815"/>
            <p:cNvSpPr/>
            <p:nvPr/>
          </p:nvSpPr>
          <p:spPr>
            <a:xfrm>
              <a:off x="672" y="2688"/>
              <a:ext cx="2064" cy="0"/>
            </a:xfrm>
            <a:prstGeom prst="line">
              <a:avLst/>
            </a:prstGeom>
            <a:ln w="9525" cap="flat" cmpd="sng">
              <a:solidFill>
                <a:schemeClr val="tx1"/>
              </a:solidFill>
              <a:prstDash val="solid"/>
              <a:headEnd type="none" w="med" len="med"/>
              <a:tailEnd type="none" w="med" len="med"/>
            </a:ln>
          </p:spPr>
        </p:sp>
      </p:grpSp>
      <p:sp>
        <p:nvSpPr>
          <p:cNvPr id="289817" name="文本框 289816"/>
          <p:cNvSpPr txBox="1"/>
          <p:nvPr/>
        </p:nvSpPr>
        <p:spPr>
          <a:xfrm>
            <a:off x="2555875" y="188913"/>
            <a:ext cx="4378325" cy="579437"/>
          </a:xfrm>
          <a:prstGeom prst="rect">
            <a:avLst/>
          </a:prstGeom>
          <a:solidFill>
            <a:srgbClr val="0000FF"/>
          </a:solidFill>
          <a:ln w="9525">
            <a:noFill/>
          </a:ln>
        </p:spPr>
        <p:txBody>
          <a:bodyPr>
            <a:spAutoFit/>
          </a:bodyPr>
          <a:p>
            <a:pPr lvl="0" algn="ctr" eaLnBrk="1" hangingPunct="1">
              <a:lnSpc>
                <a:spcPct val="100000"/>
              </a:lnSpc>
              <a:spcBef>
                <a:spcPct val="50000"/>
              </a:spcBef>
              <a:buClrTx/>
            </a:pPr>
            <a:r>
              <a:rPr lang="zh-CN" altLang="en-US" sz="3200" b="0" dirty="0">
                <a:solidFill>
                  <a:schemeClr val="bg1"/>
                </a:solidFill>
                <a:latin typeface="Times New Roman" panose="02020603050405020304" pitchFamily="18" charset="0"/>
                <a:ea typeface="华文隶书" panose="02010800040101010101" pitchFamily="2" charset="-122"/>
              </a:rPr>
              <a:t>温度传感器分类</a:t>
            </a:r>
            <a:r>
              <a:rPr lang="en-US" altLang="zh-CN" sz="3200" b="0">
                <a:solidFill>
                  <a:schemeClr val="bg1"/>
                </a:solidFill>
                <a:latin typeface="Times New Roman" panose="02020603050405020304" pitchFamily="18" charset="0"/>
                <a:ea typeface="华文隶书" panose="02010800040101010101" pitchFamily="2" charset="-122"/>
              </a:rPr>
              <a:t>(3)</a:t>
            </a:r>
            <a:endParaRPr lang="en-US" altLang="zh-CN" sz="3200" b="0">
              <a:solidFill>
                <a:schemeClr val="bg1"/>
              </a:solidFill>
              <a:latin typeface="Times New Roman" panose="02020603050405020304" pitchFamily="18" charset="0"/>
              <a:ea typeface="华文隶书" panose="0201080004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8" name="文本框 290817"/>
          <p:cNvSpPr txBox="1"/>
          <p:nvPr/>
        </p:nvSpPr>
        <p:spPr>
          <a:xfrm>
            <a:off x="609600" y="838200"/>
            <a:ext cx="7772400" cy="4870450"/>
          </a:xfrm>
          <a:prstGeom prst="rect">
            <a:avLst/>
          </a:prstGeom>
          <a:noFill/>
          <a:ln w="9525">
            <a:noFill/>
          </a:ln>
        </p:spPr>
        <p:txBody>
          <a:bodyPr>
            <a:spAutoFit/>
          </a:bodyPr>
          <a:p>
            <a:pPr lvl="0" algn="l" eaLnBrk="1" hangingPunct="1">
              <a:lnSpc>
                <a:spcPct val="140000"/>
              </a:lnSpc>
              <a:spcBef>
                <a:spcPct val="50000"/>
              </a:spcBef>
              <a:buClrTx/>
            </a:pPr>
            <a:r>
              <a:rPr lang="zh-CN" altLang="en-US" sz="3200" b="1" dirty="0">
                <a:latin typeface="楷体" panose="02010609060101010101" pitchFamily="49" charset="-122"/>
                <a:ea typeface="楷体" panose="02010609060101010101" pitchFamily="49" charset="-122"/>
              </a:rPr>
              <a:t>      此外，还有</a:t>
            </a:r>
            <a:r>
              <a:rPr lang="zh-CN" altLang="en-US" sz="3200" b="1" dirty="0">
                <a:solidFill>
                  <a:srgbClr val="FF3300"/>
                </a:solidFill>
                <a:latin typeface="楷体" panose="02010609060101010101" pitchFamily="49" charset="-122"/>
                <a:ea typeface="楷体" panose="02010609060101010101" pitchFamily="49" charset="-122"/>
              </a:rPr>
              <a:t>微波测温温度传感器、噪声测温温度传感器、温度图测温温度传感器、热流计、射流测温计、核磁共振测温计、穆斯保尔效应测温计、约瑟夫逊效应测温计、低温超导转换测温计、光纤温度传感器</a:t>
            </a:r>
            <a:r>
              <a:rPr lang="zh-CN" altLang="en-US" sz="3200" b="1" dirty="0">
                <a:latin typeface="楷体" panose="02010609060101010101" pitchFamily="49" charset="-122"/>
                <a:ea typeface="楷体" panose="02010609060101010101" pitchFamily="49" charset="-122"/>
              </a:rPr>
              <a:t>等。这些温度传感器有的已获得应用，有的尚在研制中。</a:t>
            </a:r>
            <a:endParaRPr lang="zh-CN" altLang="en-US" sz="32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1844"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91852" name="矩形 291851"/>
          <p:cNvSpPr/>
          <p:nvPr/>
        </p:nvSpPr>
        <p:spPr>
          <a:xfrm>
            <a:off x="179388" y="620713"/>
            <a:ext cx="5616575"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温度传感器的发展概况</a:t>
            </a:r>
            <a:r>
              <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91853" name="文本框 291852"/>
          <p:cNvSpPr txBox="1"/>
          <p:nvPr/>
        </p:nvSpPr>
        <p:spPr>
          <a:xfrm>
            <a:off x="250825" y="1327150"/>
            <a:ext cx="8686800" cy="3503613"/>
          </a:xfrm>
          <a:prstGeom prst="rect">
            <a:avLst/>
          </a:prstGeom>
          <a:noFill/>
          <a:ln w="9525">
            <a:noFill/>
          </a:ln>
        </p:spPr>
        <p:txBody>
          <a:bodyPr>
            <a:spAutoFit/>
          </a:bodyPr>
          <a:p>
            <a:pPr lvl="0" algn="just" eaLnBrk="1" hangingPunct="1">
              <a:lnSpc>
                <a:spcPct val="100000"/>
              </a:lnSpc>
              <a:spcBef>
                <a:spcPct val="5000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公元</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1600</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年，伽里略研制出气体温度计。一百年后，研制成酒精温度计和水银温度计。随着现代工业技术发展的需要，相继研制出金属丝电阻、温差电动式元件、双金属式温度传感器。</a:t>
            </a:r>
            <a:r>
              <a:rPr lang="en-US" altLang="zh-CN" sz="3200" b="1">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rPr>
              <a:t>1950</a:t>
            </a:r>
            <a:r>
              <a:rPr lang="zh-CN" altLang="en-US" sz="3200" b="1" dirty="0">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rPr>
              <a:t>年以后，相继研制成半导体热敏电阻器。</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最近，随着原材料、加工技术的飞速发展、又陆续研制出各种类型的温度传感器。</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91854" name="矩形 291853"/>
          <p:cNvSpPr/>
          <p:nvPr/>
        </p:nvSpPr>
        <p:spPr>
          <a:xfrm>
            <a:off x="611188" y="5287963"/>
            <a:ext cx="4287837" cy="1165225"/>
          </a:xfrm>
          <a:prstGeom prst="rect">
            <a:avLst/>
          </a:prstGeom>
          <a:solidFill>
            <a:srgbClr val="00FFFF"/>
          </a:solidFill>
          <a:ln w="9525">
            <a:noFill/>
          </a:ln>
        </p:spPr>
        <p:txBody>
          <a:bodyPr>
            <a:spAutoFit/>
          </a:bodyPr>
          <a:p>
            <a:pPr lvl="0" algn="l" eaLnBrk="1" hangingPunct="1">
              <a:lnSpc>
                <a:spcPct val="110000"/>
              </a:lnSpc>
              <a:spcBef>
                <a:spcPct val="0"/>
              </a:spcBef>
              <a:buClrTx/>
            </a:pPr>
            <a:r>
              <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rPr>
              <a:t>接触式温度传感器</a:t>
            </a:r>
            <a:endPar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endParaRPr>
          </a:p>
          <a:p>
            <a:pPr lvl="0" algn="l" eaLnBrk="1" hangingPunct="1">
              <a:lnSpc>
                <a:spcPct val="110000"/>
              </a:lnSpc>
              <a:spcBef>
                <a:spcPct val="0"/>
              </a:spcBef>
              <a:buClrTx/>
            </a:pPr>
            <a:r>
              <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rPr>
              <a:t>非接触式温度传感器</a:t>
            </a:r>
            <a:endPar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286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92869" name="矩形 292868"/>
          <p:cNvSpPr/>
          <p:nvPr/>
        </p:nvSpPr>
        <p:spPr>
          <a:xfrm>
            <a:off x="179388" y="620713"/>
            <a:ext cx="5616575"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温度传感器的发展概况</a:t>
            </a:r>
            <a:r>
              <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92872" name="文本框 292871"/>
          <p:cNvSpPr txBox="1"/>
          <p:nvPr/>
        </p:nvSpPr>
        <p:spPr>
          <a:xfrm>
            <a:off x="179388" y="1989138"/>
            <a:ext cx="8610600" cy="2100262"/>
          </a:xfrm>
          <a:prstGeom prst="rect">
            <a:avLst/>
          </a:prstGeom>
          <a:noFill/>
          <a:ln w="9525">
            <a:noFill/>
          </a:ln>
        </p:spPr>
        <p:txBody>
          <a:bodyPr>
            <a:spAutoFit/>
          </a:bodyPr>
          <a:p>
            <a:pPr lvl="0" algn="just" eaLnBrk="1" hangingPunct="1">
              <a:lnSpc>
                <a:spcPct val="110000"/>
              </a:lnSpc>
              <a:spcBef>
                <a:spcPct val="0"/>
              </a:spcBef>
              <a:buClrTx/>
            </a:pPr>
            <a:r>
              <a:rPr lang="en-US" altLang="zh-CN" sz="24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．常用热电阻  </a:t>
            </a:r>
            <a:endPar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1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范围：</a:t>
            </a:r>
            <a:r>
              <a:rPr lang="en-US" altLang="zh-CN" sz="2400" b="1">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260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850℃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；精度：</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0.001℃</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。改进后可连续工作</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2000h</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失效率小于</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％，使用期为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10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年。</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10000"/>
              </a:lnSpc>
              <a:spcBef>
                <a:spcPct val="0"/>
              </a:spcBef>
              <a:buClrTx/>
            </a:pPr>
            <a:r>
              <a:rPr lang="en-US" altLang="zh-CN" sz="24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．管缆热电阻</a:t>
            </a:r>
            <a:r>
              <a:rPr lang="zh-CN" altLang="en-US" sz="1800" b="1" dirty="0">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测温范围为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500℃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，最高上限为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1000℃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，精度为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0.5</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级。</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92873" name="矩形 292872"/>
          <p:cNvSpPr/>
          <p:nvPr/>
        </p:nvSpPr>
        <p:spPr>
          <a:xfrm>
            <a:off x="179388" y="1309688"/>
            <a:ext cx="7200900" cy="628650"/>
          </a:xfrm>
          <a:prstGeom prst="rect">
            <a:avLst/>
          </a:prstGeom>
          <a:solidFill>
            <a:srgbClr val="00FFFF"/>
          </a:solidFill>
          <a:ln w="9525">
            <a:noFill/>
          </a:ln>
        </p:spPr>
        <p:txBody>
          <a:bodyPr>
            <a:spAutoFit/>
          </a:bodyPr>
          <a:p>
            <a:pPr lvl="0" algn="l" eaLnBrk="1" hangingPunct="1">
              <a:lnSpc>
                <a:spcPct val="110000"/>
              </a:lnSpc>
              <a:spcBef>
                <a:spcPct val="0"/>
              </a:spcBef>
              <a:buClrTx/>
            </a:pPr>
            <a:r>
              <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rPr>
              <a:t>（－）接触式温度传感器</a:t>
            </a:r>
            <a:endPar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endParaRPr>
          </a:p>
        </p:txBody>
      </p:sp>
      <p:sp>
        <p:nvSpPr>
          <p:cNvPr id="292874" name="文本框 292873"/>
          <p:cNvSpPr txBox="1"/>
          <p:nvPr/>
        </p:nvSpPr>
        <p:spPr>
          <a:xfrm>
            <a:off x="179388" y="4181475"/>
            <a:ext cx="8713787" cy="2100263"/>
          </a:xfrm>
          <a:prstGeom prst="rect">
            <a:avLst/>
          </a:prstGeom>
          <a:noFill/>
          <a:ln w="9525">
            <a:noFill/>
          </a:ln>
        </p:spPr>
        <p:txBody>
          <a:bodyPr>
            <a:spAutoFit/>
          </a:bodyPr>
          <a:p>
            <a:pPr lvl="0" algn="just" eaLnBrk="1" hangingPunct="1">
              <a:lnSpc>
                <a:spcPct val="110000"/>
              </a:lnSpc>
              <a:spcBef>
                <a:spcPct val="0"/>
              </a:spcBef>
              <a:buClrTx/>
            </a:pPr>
            <a:r>
              <a:rPr lang="en-US" altLang="zh-CN" sz="24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．陶瓷热电阻</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测量范围为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–200</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+500℃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，精度为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0.3</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0.15</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级。</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10000"/>
              </a:lnSpc>
              <a:spcBef>
                <a:spcPct val="0"/>
              </a:spcBef>
              <a:buClrTx/>
            </a:pPr>
            <a:r>
              <a:rPr lang="en-US" altLang="zh-CN" sz="24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4</a:t>
            </a:r>
            <a:r>
              <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．超低温热电阻</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两种碳电阻，可分别测量</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–268.8</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253℃,</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1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                                </a:t>
            </a:r>
            <a:r>
              <a:rPr lang="en-US" altLang="zh-CN" sz="2400" b="1">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272.9</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272.99℃</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的温度。</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10000"/>
              </a:lnSpc>
              <a:spcBef>
                <a:spcPct val="0"/>
              </a:spcBef>
              <a:buClrTx/>
            </a:pPr>
            <a:r>
              <a:rPr lang="en-US" altLang="zh-CN" sz="24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5</a:t>
            </a:r>
            <a:r>
              <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．热敏电阻器</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适于在高灵敏度的微小温度测量场合使用。经济性好、价格便宜。</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389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93893" name="矩形 293892"/>
          <p:cNvSpPr/>
          <p:nvPr/>
        </p:nvSpPr>
        <p:spPr>
          <a:xfrm>
            <a:off x="179388" y="620713"/>
            <a:ext cx="5616575"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温度传感器的发展概况</a:t>
            </a:r>
            <a:r>
              <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93895" name="矩形 293894"/>
          <p:cNvSpPr/>
          <p:nvPr/>
        </p:nvSpPr>
        <p:spPr>
          <a:xfrm>
            <a:off x="-36512" y="1216025"/>
            <a:ext cx="5060950" cy="628650"/>
          </a:xfrm>
          <a:prstGeom prst="rect">
            <a:avLst/>
          </a:prstGeom>
          <a:solidFill>
            <a:srgbClr val="00FFFF"/>
          </a:solidFill>
          <a:ln w="9525">
            <a:noFill/>
          </a:ln>
        </p:spPr>
        <p:txBody>
          <a:bodyPr wrap="none" anchor="t">
            <a:spAutoFit/>
          </a:bodyPr>
          <a:p>
            <a:pPr lvl="0" algn="ctr" eaLnBrk="1" hangingPunct="1">
              <a:lnSpc>
                <a:spcPct val="110000"/>
              </a:lnSpc>
              <a:spcBef>
                <a:spcPct val="0"/>
              </a:spcBef>
              <a:buClrTx/>
            </a:pPr>
            <a:r>
              <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rPr>
              <a:t>（二）非接触式温度传感器</a:t>
            </a:r>
            <a:endPar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新魏" panose="02010800040101010101" pitchFamily="2" charset="-122"/>
            </a:endParaRPr>
          </a:p>
        </p:txBody>
      </p:sp>
      <p:sp>
        <p:nvSpPr>
          <p:cNvPr id="293897" name="矩形 293896"/>
          <p:cNvSpPr/>
          <p:nvPr/>
        </p:nvSpPr>
        <p:spPr>
          <a:xfrm>
            <a:off x="250825" y="1916113"/>
            <a:ext cx="8686800" cy="1917700"/>
          </a:xfrm>
          <a:prstGeom prst="rect">
            <a:avLst/>
          </a:prstGeom>
          <a:noFill/>
          <a:ln w="9525">
            <a:noFill/>
          </a:ln>
        </p:spPr>
        <p:txBody>
          <a:bodyPr lIns="18000" rIns="18000">
            <a:spAutoFit/>
          </a:bodyPr>
          <a:p>
            <a:pPr lvl="0" indent="133350" algn="just" defTabSz="0" eaLnBrk="1" hangingPunct="1">
              <a:lnSpc>
                <a:spcPct val="100000"/>
              </a:lnSpc>
              <a:spcBef>
                <a:spcPct val="0"/>
              </a:spcBef>
              <a:buClrTx/>
              <a:tabLst>
                <a:tab pos="457200" algn="l"/>
              </a:tabLst>
            </a:pPr>
            <a:r>
              <a:rPr lang="en-US" altLang="zh-CN" sz="24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l</a:t>
            </a:r>
            <a:r>
              <a:rPr lang="zh-CN" altLang="en-US" sz="24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a:t>
            </a:r>
            <a:r>
              <a:rPr lang="zh-CN" altLang="en-US" sz="24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辐射高温计</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用来测量 </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1000℃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以上高温。分四种：光学高温计、比色高温计、辐射高温计和光电高温计。</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33350" algn="just" defTabSz="0" eaLnBrk="0" hangingPunct="0">
              <a:lnSpc>
                <a:spcPct val="100000"/>
              </a:lnSpc>
              <a:spcBef>
                <a:spcPct val="0"/>
              </a:spcBef>
              <a:buClrTx/>
              <a:tabLst>
                <a:tab pos="457200" algn="l"/>
              </a:tabLst>
            </a:pPr>
            <a:r>
              <a:rPr lang="en-US" altLang="zh-CN" sz="24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2</a:t>
            </a:r>
            <a:r>
              <a:rPr lang="zh-CN" altLang="en-US" sz="24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．光谱高温计</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前苏联研制的</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YCI—I</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型自动测温通用光谱高温计</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其测量范围为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400</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6000℃,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它是采用电子化自动跟踪系统</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保证有足够准确的精度进行自动测量。</a:t>
            </a:r>
            <a:r>
              <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93898" name="矩形 293897"/>
          <p:cNvSpPr/>
          <p:nvPr/>
        </p:nvSpPr>
        <p:spPr>
          <a:xfrm>
            <a:off x="250825" y="3805238"/>
            <a:ext cx="8610600" cy="2647950"/>
          </a:xfrm>
          <a:prstGeom prst="rect">
            <a:avLst/>
          </a:prstGeom>
          <a:noFill/>
          <a:ln w="9525">
            <a:noFill/>
          </a:ln>
        </p:spPr>
        <p:txBody>
          <a:bodyPr lIns="18000" rIns="18000">
            <a:spAutoFit/>
          </a:bodyPr>
          <a:p>
            <a:pPr lvl="0" indent="133350" algn="just" defTabSz="0" eaLnBrk="0" hangingPunct="0">
              <a:lnSpc>
                <a:spcPct val="100000"/>
              </a:lnSpc>
              <a:spcBef>
                <a:spcPct val="0"/>
              </a:spcBef>
              <a:buClrTx/>
              <a:tabLst>
                <a:tab pos="457200" algn="l"/>
              </a:tabLst>
            </a:pPr>
            <a:r>
              <a:rPr lang="en-US" altLang="zh-CN" sz="24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3</a:t>
            </a:r>
            <a:r>
              <a:rPr lang="zh-CN" altLang="en-US" sz="24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．超声波温度传感器</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特点是响应快</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约为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10ms</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左右</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，方向性强。目前国外有可测到</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5000℉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的产品。</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33350" algn="just" defTabSz="0" eaLnBrk="0" hangingPunct="0">
              <a:lnSpc>
                <a:spcPct val="100000"/>
              </a:lnSpc>
              <a:spcBef>
                <a:spcPct val="0"/>
              </a:spcBef>
              <a:buClrTx/>
              <a:tabLst>
                <a:tab pos="457200" algn="l"/>
              </a:tabLst>
            </a:pPr>
            <a:r>
              <a:rPr lang="en-US" altLang="zh-CN" sz="24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4</a:t>
            </a:r>
            <a:r>
              <a:rPr lang="zh-CN" altLang="en-US" sz="24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．激光温度传感器</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适用于远程和特殊环境下的温度测量。如</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NBS</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公司用氦氖激光源的激光做光反射计可测很高的温度，精度为</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％。美国麻省理工学院正在研制一种激光温度计，最高温度可达</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8000℃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，专门用于核聚变研究。瑞士</a:t>
            </a:r>
            <a:r>
              <a:rPr lang="en-US" altLang="zh-CN" sz="2400" b="1" err="1">
                <a:effectLst>
                  <a:outerShdw blurRad="38100" dist="38100" dir="2700000">
                    <a:srgbClr val="C0C0C0"/>
                  </a:outerShdw>
                </a:effectLst>
                <a:latin typeface="Times New Roman" panose="02020603050405020304" pitchFamily="18" charset="0"/>
                <a:ea typeface="宋体" panose="02010600030101010101" pitchFamily="2" charset="-122"/>
              </a:rPr>
              <a:t>Browa</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 Borer</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研究中心用激光温度传感器可测几千开</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(K)</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的高温。    </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491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94917" name="矩形 294916"/>
          <p:cNvSpPr/>
          <p:nvPr/>
        </p:nvSpPr>
        <p:spPr>
          <a:xfrm>
            <a:off x="179388" y="620713"/>
            <a:ext cx="5616575"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温度传感器的发展概况</a:t>
            </a:r>
            <a:r>
              <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solidFill>
                <a:srgbClr val="FF3300"/>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94921" name="矩形 294920"/>
          <p:cNvSpPr/>
          <p:nvPr/>
        </p:nvSpPr>
        <p:spPr>
          <a:xfrm>
            <a:off x="93663" y="1835150"/>
            <a:ext cx="8942387" cy="4473575"/>
          </a:xfrm>
          <a:prstGeom prst="rect">
            <a:avLst/>
          </a:prstGeom>
          <a:noFill/>
          <a:ln w="9525">
            <a:noFill/>
          </a:ln>
        </p:spPr>
        <p:txBody>
          <a:bodyPr>
            <a:spAutoFit/>
          </a:bodyPr>
          <a:p>
            <a:pPr marL="444500" lvl="0" indent="-444500" algn="just" defTabSz="0" eaLnBrk="1" hangingPunct="1">
              <a:lnSpc>
                <a:spcPct val="120000"/>
              </a:lnSpc>
              <a:spcBef>
                <a:spcPct val="0"/>
              </a:spcBef>
              <a:buClrTx/>
              <a:buFont typeface="Wingdings" panose="05000000000000000000" pitchFamily="2" charset="2"/>
              <a:buChar char="Ø"/>
              <a:tabLst>
                <a:tab pos="457200" algn="l"/>
              </a:tabLst>
            </a:pP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超高温与超低温传感器，如</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+3000℃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以上和</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–250℃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以下的温度传感器。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marL="444500" lvl="0" indent="-444500" algn="just" defTabSz="0" eaLnBrk="0" hangingPunct="0">
              <a:lnSpc>
                <a:spcPct val="120000"/>
              </a:lnSpc>
              <a:spcBef>
                <a:spcPct val="0"/>
              </a:spcBef>
              <a:buClrTx/>
              <a:buFont typeface="Wingdings" panose="05000000000000000000" pitchFamily="2" charset="2"/>
              <a:buChar char="Ø"/>
              <a:tabLst>
                <a:tab pos="457200" algn="l"/>
              </a:tabLst>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提高温度传感器的精度和可靠性。</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marL="444500" lvl="0" indent="-444500" algn="just" defTabSz="0" eaLnBrk="0" hangingPunct="0">
              <a:lnSpc>
                <a:spcPct val="120000"/>
              </a:lnSpc>
              <a:spcBef>
                <a:spcPct val="0"/>
              </a:spcBef>
              <a:buClrTx/>
              <a:buFont typeface="Wingdings" panose="05000000000000000000" pitchFamily="2" charset="2"/>
              <a:buChar char="Ø"/>
              <a:tabLst>
                <a:tab pos="457200" algn="l"/>
              </a:tabLst>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研制家用电器、汽车及农畜业所需要的价廉的温度传感器。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marL="444500" lvl="0" indent="-444500" algn="just" defTabSz="0" eaLnBrk="0" hangingPunct="0">
              <a:lnSpc>
                <a:spcPct val="120000"/>
              </a:lnSpc>
              <a:spcBef>
                <a:spcPct val="0"/>
              </a:spcBef>
              <a:buClrTx/>
              <a:buFont typeface="Wingdings" panose="05000000000000000000" pitchFamily="2" charset="2"/>
              <a:buChar char="Ø"/>
              <a:tabLst>
                <a:tab pos="457200" algn="l"/>
              </a:tabLst>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发展新型产品，扩展和完善管缆热电偶与热敏电阻；发展薄膜热电偶；研究节省镍材和贵金属以及厚膜铂的热电阻；研制系列晶体管测温元件、快速高灵敏</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CA</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型热电偶以及各类非接触式温度传感器。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marL="444500" lvl="0" indent="-444500" algn="just" defTabSz="0" eaLnBrk="0" hangingPunct="0">
              <a:lnSpc>
                <a:spcPct val="120000"/>
              </a:lnSpc>
              <a:spcBef>
                <a:spcPct val="0"/>
              </a:spcBef>
              <a:buClrTx/>
              <a:buFont typeface="Wingdings" panose="05000000000000000000" pitchFamily="2" charset="2"/>
              <a:buChar char="Ø"/>
              <a:tabLst>
                <a:tab pos="457200" algn="l"/>
              </a:tabLst>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发展适应特殊测温要求的温度传感器。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marL="444500" lvl="0" indent="-444500" algn="l" defTabSz="0" eaLnBrk="0" hangingPunct="0">
              <a:lnSpc>
                <a:spcPct val="120000"/>
              </a:lnSpc>
              <a:spcBef>
                <a:spcPct val="0"/>
              </a:spcBef>
              <a:buClrTx/>
              <a:buFont typeface="Wingdings" panose="05000000000000000000" pitchFamily="2" charset="2"/>
              <a:buChar char="Ø"/>
              <a:tabLst>
                <a:tab pos="457200" algn="l"/>
              </a:tabLst>
            </a:pPr>
            <a:r>
              <a:rPr lang="zh-CN" altLang="en-US" sz="24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发展数字化、集成化和自动化的温度传感器</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94922" name="矩形 294921"/>
          <p:cNvSpPr/>
          <p:nvPr/>
        </p:nvSpPr>
        <p:spPr>
          <a:xfrm>
            <a:off x="106363" y="1268413"/>
            <a:ext cx="7058025" cy="519112"/>
          </a:xfrm>
          <a:prstGeom prst="rect">
            <a:avLst/>
          </a:prstGeom>
          <a:solidFill>
            <a:srgbClr val="00FFFF"/>
          </a:solidFill>
          <a:ln w="9525">
            <a:noFill/>
          </a:ln>
        </p:spPr>
        <p:txBody>
          <a:bodyPr>
            <a:spAutoFit/>
          </a:bodyPr>
          <a:p>
            <a:pPr lvl="0" algn="l" eaLnBrk="1" hangingPunct="1">
              <a:lnSpc>
                <a:spcPct val="100000"/>
              </a:lnSpc>
              <a:spcBef>
                <a:spcPct val="0"/>
              </a:spcBef>
              <a:buClrTx/>
            </a:pPr>
            <a:r>
              <a:rPr lang="zh-CN" altLang="en-US" sz="2800" b="1" dirty="0">
                <a:solidFill>
                  <a:srgbClr val="FF3300"/>
                </a:solidFill>
                <a:effectLst>
                  <a:outerShdw blurRad="38100" dist="38100" dir="2700000">
                    <a:srgbClr val="000000"/>
                  </a:outerShdw>
                </a:effectLst>
                <a:latin typeface="华文新魏" panose="02010800040101010101" pitchFamily="2" charset="-122"/>
                <a:ea typeface="华文新魏" panose="02010800040101010101" pitchFamily="2" charset="-122"/>
              </a:rPr>
              <a:t>（三）温度传感器的主要发展方向</a:t>
            </a:r>
            <a:endParaRPr lang="zh-CN" altLang="en-US" sz="2800" b="1" dirty="0">
              <a:solidFill>
                <a:srgbClr val="FF3300"/>
              </a:solidFill>
              <a:effectLst>
                <a:outerShdw blurRad="38100" dist="38100" dir="2700000">
                  <a:srgbClr val="000000"/>
                </a:outerShdw>
              </a:effectLst>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期末成绩构成</a:t>
            </a:r>
            <a:endParaRPr lang="zh-CN" altLang="en-US"/>
          </a:p>
        </p:txBody>
      </p:sp>
      <p:sp>
        <p:nvSpPr>
          <p:cNvPr id="3" name="内容占位符 2"/>
          <p:cNvSpPr>
            <a:spLocks noGrp="1"/>
          </p:cNvSpPr>
          <p:nvPr>
            <p:ph idx="1"/>
          </p:nvPr>
        </p:nvSpPr>
        <p:spPr>
          <a:xfrm>
            <a:off x="457200" y="1412875"/>
            <a:ext cx="8598535" cy="4668520"/>
          </a:xfrm>
        </p:spPr>
        <p:txBody>
          <a:bodyPr/>
          <a:p>
            <a:r>
              <a:rPr lang="zh-CN" altLang="en-US" sz="4000"/>
              <a:t>期末最终成绩</a:t>
            </a:r>
            <a:r>
              <a:rPr lang="en-US" altLang="zh-CN" sz="4000"/>
              <a:t>=</a:t>
            </a:r>
            <a:endParaRPr lang="en-US" altLang="zh-CN" sz="4000"/>
          </a:p>
          <a:p>
            <a:pPr marL="0" indent="0">
              <a:buNone/>
            </a:pPr>
            <a:r>
              <a:rPr lang="en-US" altLang="zh-CN" sz="4000"/>
              <a:t>         </a:t>
            </a:r>
            <a:r>
              <a:rPr lang="zh-CN" altLang="en-US" sz="4000"/>
              <a:t>课堂成绩</a:t>
            </a:r>
            <a:r>
              <a:rPr lang="en-US" altLang="zh-CN" sz="4000"/>
              <a:t>*0.7  + </a:t>
            </a:r>
            <a:r>
              <a:rPr lang="zh-CN" altLang="en-US" sz="4000">
                <a:solidFill>
                  <a:srgbClr val="FF0000"/>
                </a:solidFill>
              </a:rPr>
              <a:t>实验成绩</a:t>
            </a:r>
            <a:r>
              <a:rPr lang="en-US" altLang="zh-CN" sz="4000">
                <a:solidFill>
                  <a:srgbClr val="FF0000"/>
                </a:solidFill>
              </a:rPr>
              <a:t>*0.3</a:t>
            </a:r>
            <a:endParaRPr lang="en-US" altLang="zh-CN" sz="4000">
              <a:solidFill>
                <a:srgbClr val="FF0000"/>
              </a:solidFill>
            </a:endParaRPr>
          </a:p>
          <a:p>
            <a:pPr marL="0" indent="0">
              <a:buNone/>
            </a:pPr>
            <a:endParaRPr lang="en-US" altLang="zh-CN" sz="4000">
              <a:solidFill>
                <a:srgbClr val="FF0000"/>
              </a:solidFill>
            </a:endParaRPr>
          </a:p>
          <a:p>
            <a:pPr marL="0" indent="0">
              <a:buNone/>
            </a:pPr>
            <a:r>
              <a:rPr lang="zh-CN" altLang="en-US" sz="4000"/>
              <a:t>其中：</a:t>
            </a:r>
            <a:endParaRPr lang="zh-CN" altLang="en-US" sz="4000"/>
          </a:p>
          <a:p>
            <a:pPr marL="0" indent="0">
              <a:buNone/>
            </a:pPr>
            <a:r>
              <a:rPr lang="zh-CN" altLang="en-US" sz="4000"/>
              <a:t>课堂成绩</a:t>
            </a:r>
            <a:r>
              <a:rPr lang="en-US" altLang="zh-CN" sz="4000"/>
              <a:t>=</a:t>
            </a:r>
            <a:r>
              <a:rPr lang="zh-CN" altLang="en-US" sz="4000"/>
              <a:t>点名情况</a:t>
            </a:r>
            <a:r>
              <a:rPr lang="en-US" altLang="zh-CN" sz="4000"/>
              <a:t>*0.1 + </a:t>
            </a:r>
            <a:r>
              <a:rPr lang="zh-CN" altLang="en-US" sz="4000"/>
              <a:t>作业</a:t>
            </a:r>
            <a:r>
              <a:rPr lang="en-US" altLang="zh-CN" sz="4000"/>
              <a:t>*0.1 +</a:t>
            </a:r>
            <a:endParaRPr lang="en-US" altLang="zh-CN" sz="4000"/>
          </a:p>
          <a:p>
            <a:pPr marL="0" indent="0">
              <a:buNone/>
            </a:pPr>
            <a:r>
              <a:rPr lang="en-US" altLang="zh-CN" sz="4000"/>
              <a:t>                 </a:t>
            </a:r>
            <a:r>
              <a:rPr lang="zh-CN" altLang="en-US" sz="4000">
                <a:solidFill>
                  <a:srgbClr val="FF0000"/>
                </a:solidFill>
              </a:rPr>
              <a:t>期末考试</a:t>
            </a:r>
            <a:r>
              <a:rPr lang="en-US" altLang="zh-CN" sz="4000">
                <a:solidFill>
                  <a:srgbClr val="FF0000"/>
                </a:solidFill>
              </a:rPr>
              <a:t>*0.8</a:t>
            </a:r>
            <a:endParaRPr lang="en-US" altLang="zh-CN" sz="4000">
              <a:solidFill>
                <a:srgbClr val="FF0000"/>
              </a:solidFill>
            </a:endParaRPr>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82</a:t>
            </a:r>
            <a:endParaRPr lang="zh-CN" altLang="en-US"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594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847" name="Rectangle 7"/>
          <p:cNvSpPr>
            <a:spLocks noChangeArrowheads="1"/>
          </p:cNvSpPr>
          <p:nvPr/>
        </p:nvSpPr>
        <p:spPr bwMode="auto">
          <a:xfrm>
            <a:off x="1331913" y="765175"/>
            <a:ext cx="6553200" cy="3749040"/>
          </a:xfrm>
          <a:prstGeom prst="rect">
            <a:avLst/>
          </a:prstGeom>
          <a:noFill/>
          <a:ln w="9525">
            <a:noFill/>
            <a:miter lim="800000"/>
          </a:ln>
          <a:effectLst/>
        </p:spPr>
        <p:txBody>
          <a:bodyPr>
            <a:spAutoFit/>
          </a:bodyPr>
          <a:p>
            <a:pPr marL="457200" lvl="0" indent="-457200" algn="l" eaLnBrk="1" hangingPunct="1">
              <a:lnSpc>
                <a:spcPct val="150000"/>
              </a:lnSpc>
              <a:spcBef>
                <a:spcPct val="0"/>
              </a:spcBef>
              <a:buFont typeface="Wingdings" panose="05000000000000000000" pitchFamily="2" charset="2"/>
              <a:buChar char="Ø"/>
            </a:pPr>
            <a:r>
              <a:rPr lang="en-US" altLang="zh-CN" sz="4000" b="1">
                <a:effectLst>
                  <a:outerShdw blurRad="38100" dist="38100" dir="2700000">
                    <a:srgbClr val="C0C0C0"/>
                  </a:outerShdw>
                </a:effectLst>
                <a:latin typeface="楷体_GB2312" pitchFamily="49" charset="-122"/>
                <a:ea typeface="楷体_GB2312" pitchFamily="49" charset="-122"/>
              </a:rPr>
              <a:t>6-1 </a:t>
            </a:r>
            <a:r>
              <a:rPr lang="zh-CN" altLang="en-US" sz="4000" b="1" dirty="0">
                <a:effectLst>
                  <a:outerShdw blurRad="38100" dist="38100" dir="2700000">
                    <a:srgbClr val="C0C0C0"/>
                  </a:outerShdw>
                </a:effectLst>
                <a:latin typeface="楷体_GB2312" pitchFamily="49" charset="-122"/>
                <a:ea typeface="楷体_GB2312" pitchFamily="49" charset="-122"/>
                <a:hlinkClick r:id="rId1" action="ppaction://hlinksldjump"/>
              </a:rPr>
              <a:t>热电偶</a:t>
            </a:r>
            <a:endParaRPr lang="zh-CN" altLang="en-US" sz="4000" b="1" dirty="0">
              <a:effectLst>
                <a:outerShdw blurRad="38100" dist="38100" dir="2700000">
                  <a:srgbClr val="C0C0C0"/>
                </a:outerShdw>
              </a:effectLst>
              <a:latin typeface="楷体_GB2312" pitchFamily="49" charset="-122"/>
              <a:ea typeface="楷体_GB2312" pitchFamily="49" charset="-122"/>
              <a:hlinkClick r:id="rId1" action="ppaction://hlinksldjump"/>
            </a:endParaRPr>
          </a:p>
          <a:p>
            <a:pPr marL="457200" lvl="0" indent="-457200" algn="l" eaLnBrk="1" hangingPunct="1">
              <a:lnSpc>
                <a:spcPct val="150000"/>
              </a:lnSpc>
              <a:spcBef>
                <a:spcPct val="0"/>
              </a:spcBef>
              <a:buFont typeface="Wingdings" panose="05000000000000000000" pitchFamily="2" charset="2"/>
              <a:buChar char="Ø"/>
            </a:pPr>
            <a:r>
              <a:rPr lang="en-US" altLang="zh-CN" sz="4000" b="1">
                <a:effectLst>
                  <a:outerShdw blurRad="38100" dist="38100" dir="2700000">
                    <a:srgbClr val="C0C0C0"/>
                  </a:outerShdw>
                </a:effectLst>
                <a:latin typeface="楷体_GB2312" pitchFamily="49" charset="-122"/>
                <a:ea typeface="楷体_GB2312" pitchFamily="49" charset="-122"/>
              </a:rPr>
              <a:t>6-2 </a:t>
            </a:r>
            <a:r>
              <a:rPr lang="zh-CN" altLang="en-US" sz="4000" b="1" dirty="0">
                <a:effectLst>
                  <a:outerShdw blurRad="38100" dist="38100" dir="2700000">
                    <a:srgbClr val="C0C0C0"/>
                  </a:outerShdw>
                </a:effectLst>
                <a:latin typeface="楷体_GB2312" pitchFamily="49" charset="-122"/>
                <a:ea typeface="楷体_GB2312" pitchFamily="49" charset="-122"/>
                <a:hlinkClick r:id="rId2" action="ppaction://hlinksldjump"/>
              </a:rPr>
              <a:t>热电阻</a:t>
            </a:r>
            <a:endParaRPr lang="zh-CN" altLang="en-US" sz="4000" b="1" dirty="0">
              <a:effectLst>
                <a:outerShdw blurRad="38100" dist="38100" dir="2700000">
                  <a:srgbClr val="C0C0C0"/>
                </a:outerShdw>
              </a:effectLst>
              <a:latin typeface="楷体_GB2312" pitchFamily="49" charset="-122"/>
              <a:ea typeface="楷体_GB2312" pitchFamily="49" charset="-122"/>
              <a:hlinkClick r:id="rId2" action="ppaction://hlinksldjump"/>
            </a:endParaRPr>
          </a:p>
          <a:p>
            <a:pPr marL="457200" lvl="0" indent="-457200" algn="l" eaLnBrk="1" hangingPunct="1">
              <a:lnSpc>
                <a:spcPct val="150000"/>
              </a:lnSpc>
              <a:spcBef>
                <a:spcPct val="0"/>
              </a:spcBef>
              <a:buFont typeface="Wingdings" panose="05000000000000000000" pitchFamily="2" charset="2"/>
              <a:buChar char="Ø"/>
            </a:pPr>
            <a:r>
              <a:rPr lang="en-US" altLang="zh-CN" sz="4000" b="1">
                <a:effectLst>
                  <a:outerShdw blurRad="38100" dist="38100" dir="2700000">
                    <a:srgbClr val="C0C0C0"/>
                  </a:outerShdw>
                </a:effectLst>
                <a:latin typeface="楷体_GB2312" pitchFamily="49" charset="-122"/>
                <a:ea typeface="楷体_GB2312" pitchFamily="49" charset="-122"/>
              </a:rPr>
              <a:t>6-3 </a:t>
            </a:r>
            <a:r>
              <a:rPr lang="zh-CN" altLang="en-US" sz="4000" b="1" dirty="0">
                <a:effectLst>
                  <a:outerShdw blurRad="38100" dist="38100" dir="2700000">
                    <a:srgbClr val="C0C0C0"/>
                  </a:outerShdw>
                </a:effectLst>
                <a:latin typeface="楷体_GB2312" pitchFamily="49" charset="-122"/>
                <a:ea typeface="楷体_GB2312" pitchFamily="49" charset="-122"/>
                <a:hlinkClick r:id="rId3" action="ppaction://hlinksldjump"/>
              </a:rPr>
              <a:t>集成温度传感器</a:t>
            </a:r>
            <a:endParaRPr lang="zh-CN" altLang="en-US" sz="4000" b="1" dirty="0">
              <a:effectLst>
                <a:outerShdw blurRad="38100" dist="38100" dir="2700000">
                  <a:srgbClr val="C0C0C0"/>
                </a:outerShdw>
              </a:effectLst>
              <a:latin typeface="楷体_GB2312" pitchFamily="49" charset="-122"/>
              <a:ea typeface="楷体_GB2312" pitchFamily="49" charset="-122"/>
              <a:hlinkClick r:id="rId3" action="ppaction://hlinksldjump"/>
            </a:endParaRPr>
          </a:p>
          <a:p>
            <a:pPr marL="457200" lvl="0" indent="-457200" algn="l" eaLnBrk="1" hangingPunct="1">
              <a:lnSpc>
                <a:spcPct val="150000"/>
              </a:lnSpc>
              <a:spcBef>
                <a:spcPct val="0"/>
              </a:spcBef>
              <a:buFont typeface="Wingdings" panose="05000000000000000000" pitchFamily="2" charset="2"/>
              <a:buChar char="Ø"/>
            </a:pPr>
            <a:r>
              <a:rPr lang="en-US" altLang="zh-CN" sz="4000" b="1">
                <a:effectLst>
                  <a:outerShdw blurRad="38100" dist="38100" dir="2700000">
                    <a:srgbClr val="C0C0C0"/>
                  </a:outerShdw>
                </a:effectLst>
                <a:latin typeface="楷体_GB2312" pitchFamily="49" charset="-122"/>
                <a:ea typeface="楷体_GB2312" pitchFamily="49" charset="-122"/>
              </a:rPr>
              <a:t>6-4 </a:t>
            </a:r>
            <a:r>
              <a:rPr lang="zh-CN" altLang="en-US" sz="4000" b="1" dirty="0">
                <a:effectLst>
                  <a:outerShdw blurRad="38100" dist="38100" dir="2700000">
                    <a:srgbClr val="C0C0C0"/>
                  </a:outerShdw>
                </a:effectLst>
                <a:latin typeface="楷体_GB2312" pitchFamily="49" charset="-122"/>
                <a:ea typeface="楷体_GB2312" pitchFamily="49" charset="-122"/>
                <a:hlinkClick r:id="rId3" action="ppaction://hlinksldjump"/>
              </a:rPr>
              <a:t>热敏电阻</a:t>
            </a:r>
            <a:endParaRPr lang="zh-CN" altLang="en-US" sz="4000" b="1" dirty="0">
              <a:effectLst>
                <a:outerShdw blurRad="38100" dist="38100" dir="2700000">
                  <a:srgbClr val="C0C0C0"/>
                </a:outerShdw>
              </a:effectLst>
              <a:latin typeface="楷体_GB2312" pitchFamily="49" charset="-122"/>
              <a:ea typeface="楷体_GB2312" pitchFamily="49" charset="-122"/>
              <a:hlinkClick r:id="rId3" action="ppaction://hlinksldjump"/>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6964"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96970" name="文本框 296969"/>
          <p:cNvSpPr txBox="1"/>
          <p:nvPr/>
        </p:nvSpPr>
        <p:spPr>
          <a:xfrm>
            <a:off x="1547813" y="1052513"/>
            <a:ext cx="5616575" cy="3556000"/>
          </a:xfrm>
          <a:prstGeom prst="rect">
            <a:avLst/>
          </a:prstGeom>
          <a:noFill/>
          <a:ln w="9525">
            <a:noFill/>
          </a:ln>
        </p:spPr>
        <p:txBody>
          <a:bodyPr>
            <a:spAutoFit/>
          </a:bodyPr>
          <a:p>
            <a:pPr lvl="0" algn="l" eaLnBrk="1" hangingPunct="1">
              <a:lnSpc>
                <a:spcPct val="140000"/>
              </a:lnSpc>
              <a:spcBef>
                <a:spcPct val="5000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一、</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1" action="ppaction://hlinksldjump"/>
              </a:rPr>
              <a:t>工作原理</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1" action="ppaction://hlinksldjump"/>
            </a:endParaRPr>
          </a:p>
          <a:p>
            <a:pPr lvl="0" algn="l" eaLnBrk="1" hangingPunct="1">
              <a:lnSpc>
                <a:spcPct val="140000"/>
              </a:lnSpc>
              <a:spcBef>
                <a:spcPct val="5000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二、</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2" action="ppaction://hlinksldjump"/>
              </a:rPr>
              <a:t>热电偶基本定律</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2" action="ppaction://hlinksldjump"/>
            </a:endParaRPr>
          </a:p>
          <a:p>
            <a:pPr lvl="0" algn="l" eaLnBrk="1" hangingPunct="1">
              <a:lnSpc>
                <a:spcPct val="140000"/>
              </a:lnSpc>
              <a:spcBef>
                <a:spcPct val="5000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三、</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2" action="ppaction://hlinksldjump"/>
              </a:rPr>
              <a:t>热电偶的常用材料与结构</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2" action="ppaction://hlinksldjump"/>
            </a:endParaRPr>
          </a:p>
          <a:p>
            <a:pPr lvl="0" algn="l" eaLnBrk="1" hangingPunct="1">
              <a:lnSpc>
                <a:spcPct val="140000"/>
              </a:lnSpc>
              <a:spcBef>
                <a:spcPct val="5000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四、</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2" action="ppaction://hlinksldjump"/>
              </a:rPr>
              <a:t>冷端处理</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hlinkClick r:id="rId2" action="ppaction://hlinksldjump"/>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1334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13349" name="文本框 313348"/>
          <p:cNvSpPr txBox="1"/>
          <p:nvPr/>
        </p:nvSpPr>
        <p:spPr>
          <a:xfrm>
            <a:off x="250825" y="1125538"/>
            <a:ext cx="8496300" cy="4870450"/>
          </a:xfrm>
          <a:prstGeom prst="rect">
            <a:avLst/>
          </a:prstGeom>
          <a:noFill/>
          <a:ln w="9525">
            <a:noFill/>
          </a:ln>
        </p:spPr>
        <p:txBody>
          <a:bodyPr>
            <a:spAutoFit/>
          </a:bodyPr>
          <a:p>
            <a:pPr lvl="0" algn="l" eaLnBrk="1" hangingPunct="1">
              <a:lnSpc>
                <a:spcPct val="140000"/>
              </a:lnSpc>
              <a:spcBef>
                <a:spcPct val="5000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温差热电偶（简称</a:t>
            </a:r>
            <a:r>
              <a:rPr lang="zh-CN" altLang="en-US" sz="3200" b="1" u="sng"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热电偶</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）是目前温度测量中使用最普遍的传感元件之一。它除具有</a:t>
            </a:r>
            <a:r>
              <a:rPr lang="zh-CN" altLang="en-US" sz="32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结构简单，测量范围宽、准确度高、热惯性小，输出信号为电信号</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便于远传或信号转换等优点外，还能用来测量流体的温度、测量固体以及固体壁面的温度。微型热电偶还可用于快速及动态温度的测量。</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一、工作原理</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798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97994" name="矩形 297993"/>
          <p:cNvSpPr/>
          <p:nvPr/>
        </p:nvSpPr>
        <p:spPr>
          <a:xfrm>
            <a:off x="323850" y="836613"/>
            <a:ext cx="8610600" cy="3016250"/>
          </a:xfrm>
          <a:prstGeom prst="rect">
            <a:avLst/>
          </a:prstGeom>
          <a:noFill/>
          <a:ln w="9525">
            <a:noFill/>
          </a:ln>
        </p:spPr>
        <p:txBody>
          <a:bodyPr>
            <a:spAutoFit/>
          </a:bodyPr>
          <a:p>
            <a:pPr lvl="0" algn="just" defTabSz="0" eaLnBrk="1" hangingPunct="1">
              <a:lnSpc>
                <a:spcPct val="100000"/>
              </a:lnSpc>
              <a:spcBef>
                <a:spcPct val="0"/>
              </a:spcBef>
              <a:buClrTx/>
              <a:tabLst>
                <a:tab pos="457200" algn="l"/>
              </a:tabLst>
            </a:pP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两种</a:t>
            </a:r>
            <a:r>
              <a:rPr lang="zh-CN" altLang="en-US" sz="3200" b="1" dirty="0">
                <a:solidFill>
                  <a:schemeClr val="hlink"/>
                </a:solidFill>
                <a:effectLst>
                  <a:outerShdw blurRad="38100" dist="38100" dir="2700000">
                    <a:srgbClr val="C0C0C0"/>
                  </a:outerShdw>
                </a:effectLst>
                <a:latin typeface="华文楷体" panose="02010600040101010101" pitchFamily="2" charset="-122"/>
                <a:ea typeface="华文楷体" panose="02010600040101010101" pitchFamily="2" charset="-122"/>
              </a:rPr>
              <a:t>不同</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的导体或半导体</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A</a:t>
            </a:r>
            <a:r>
              <a:rPr lang="zh-CN" altLang="en-US" sz="3200" b="1">
                <a:effectLst>
                  <a:outerShdw blurRad="38100" dist="38100" dir="2700000">
                    <a:srgbClr val="C0C0C0"/>
                  </a:outerShdw>
                </a:effectLst>
                <a:latin typeface="华文楷体" panose="02010600040101010101" pitchFamily="2" charset="-122"/>
                <a:ea typeface="华文楷体" panose="02010600040101010101" pitchFamily="2" charset="-122"/>
              </a:rPr>
              <a:t>和</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B</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组合成如图所示</a:t>
            </a:r>
            <a:r>
              <a:rPr lang="zh-CN" altLang="en-US" sz="3200" b="1" dirty="0">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闭合回路</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，若导体</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A</a:t>
            </a:r>
            <a:r>
              <a:rPr lang="zh-CN" altLang="en-US" sz="3200" b="1">
                <a:effectLst>
                  <a:outerShdw blurRad="38100" dist="38100" dir="2700000">
                    <a:srgbClr val="C0C0C0"/>
                  </a:outerShdw>
                </a:effectLst>
                <a:latin typeface="华文楷体" panose="02010600040101010101" pitchFamily="2" charset="-122"/>
                <a:ea typeface="华文楷体" panose="02010600040101010101" pitchFamily="2" charset="-122"/>
              </a:rPr>
              <a:t>和</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B</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的</a:t>
            </a:r>
            <a:r>
              <a:rPr lang="zh-CN" altLang="en-US" sz="3200" b="1" dirty="0">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连接处</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温度</a:t>
            </a:r>
            <a:r>
              <a:rPr lang="zh-CN" altLang="en-US" sz="3200" b="1" dirty="0">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不同（设</a:t>
            </a:r>
            <a:r>
              <a:rPr lang="en-US" altLang="zh-CN" sz="3200" b="1" i="1">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T</a:t>
            </a:r>
            <a:r>
              <a:rPr lang="zh-CN" altLang="en-US" sz="3200" b="1">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a:t>
            </a:r>
            <a:r>
              <a:rPr lang="en-US" altLang="zh-CN" sz="3200" b="1" i="1">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T</a:t>
            </a:r>
            <a:r>
              <a:rPr lang="en-US" altLang="zh-CN" sz="3200" b="1" baseline="-30000">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0</a:t>
            </a:r>
            <a:r>
              <a:rPr lang="zh-CN" altLang="en-US" sz="3200" b="1">
                <a:effectLst>
                  <a:outerShdw blurRad="38100" dist="38100" dir="2700000">
                    <a:srgbClr val="C0C0C0"/>
                  </a:outerShdw>
                </a:effectLst>
                <a:latin typeface="华文楷体" panose="02010600040101010101" pitchFamily="2" charset="-122"/>
                <a:ea typeface="华文楷体" panose="02010600040101010101" pitchFamily="2" charset="-122"/>
              </a:rPr>
              <a:t>），</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则在此</a:t>
            </a:r>
            <a:r>
              <a:rPr lang="zh-CN" altLang="en-US" sz="3200" b="1" dirty="0">
                <a:solidFill>
                  <a:schemeClr val="hlink"/>
                </a:solidFill>
                <a:effectLst>
                  <a:outerShdw blurRad="38100" dist="38100" dir="2700000">
                    <a:srgbClr val="C0C0C0"/>
                  </a:outerShdw>
                </a:effectLst>
                <a:latin typeface="华文楷体" panose="02010600040101010101" pitchFamily="2" charset="-122"/>
                <a:ea typeface="华文楷体" panose="02010600040101010101" pitchFamily="2" charset="-122"/>
              </a:rPr>
              <a:t>闭合</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回路中就有电流产生，也就是说回路中有</a:t>
            </a:r>
            <a:r>
              <a:rPr lang="zh-CN" altLang="en-US" sz="3200" b="1" dirty="0">
                <a:solidFill>
                  <a:schemeClr val="hlink"/>
                </a:solidFill>
                <a:effectLst>
                  <a:outerShdw blurRad="38100" dist="38100" dir="2700000">
                    <a:srgbClr val="C0C0C0"/>
                  </a:outerShdw>
                </a:effectLst>
                <a:latin typeface="华文楷体" panose="02010600040101010101" pitchFamily="2" charset="-122"/>
                <a:ea typeface="华文楷体" panose="02010600040101010101" pitchFamily="2" charset="-122"/>
              </a:rPr>
              <a:t>电动势</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存在，这种现象叫做</a:t>
            </a:r>
            <a:r>
              <a:rPr lang="zh-CN" altLang="en-US" sz="3200" b="1" u="sng" dirty="0">
                <a:solidFill>
                  <a:srgbClr val="FF3300"/>
                </a:solidFill>
                <a:effectLst>
                  <a:outerShdw blurRad="38100" dist="38100" dir="2700000">
                    <a:srgbClr val="C0C0C0"/>
                  </a:outerShdw>
                </a:effectLst>
                <a:latin typeface="华文楷体" panose="02010600040101010101" pitchFamily="2" charset="-122"/>
                <a:ea typeface="华文楷体" panose="02010600040101010101" pitchFamily="2" charset="-122"/>
              </a:rPr>
              <a:t>热电效应</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。这种现象早在</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1821</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年首先由西拜克（</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See</a:t>
            </a:r>
            <a:r>
              <a:rPr lang="zh-CN" altLang="en-US" sz="3200" b="1">
                <a:effectLst>
                  <a:outerShdw blurRad="38100" dist="38100" dir="2700000">
                    <a:srgbClr val="C0C0C0"/>
                  </a:outerShdw>
                </a:effectLst>
                <a:latin typeface="华文楷体" panose="02010600040101010101" pitchFamily="2" charset="-122"/>
                <a:ea typeface="华文楷体" panose="02010600040101010101" pitchFamily="2" charset="-122"/>
              </a:rPr>
              <a:t>－</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back</a:t>
            </a:r>
            <a:r>
              <a:rPr lang="zh-CN" altLang="en-US" sz="3200" b="1">
                <a:effectLst>
                  <a:outerShdw blurRad="38100" dist="38100" dir="2700000">
                    <a:srgbClr val="C0C0C0"/>
                  </a:outerShdw>
                </a:effectLst>
                <a:latin typeface="华文楷体" panose="02010600040101010101" pitchFamily="2" charset="-122"/>
                <a:ea typeface="华文楷体" panose="02010600040101010101" pitchFamily="2" charset="-122"/>
              </a:rPr>
              <a:t>）</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发现</a:t>
            </a:r>
            <a:r>
              <a:rPr lang="en-US" altLang="zh-CN" sz="3200" b="1">
                <a:effectLst>
                  <a:outerShdw blurRad="38100" dist="38100" dir="2700000">
                    <a:srgbClr val="C0C0C0"/>
                  </a:outerShdw>
                </a:effectLst>
                <a:latin typeface="华文楷体" panose="02010600040101010101" pitchFamily="2" charset="-122"/>
                <a:ea typeface="华文楷体" panose="02010600040101010101" pitchFamily="2" charset="-122"/>
              </a:rPr>
              <a:t>,</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所以又称</a:t>
            </a:r>
            <a:r>
              <a:rPr lang="zh-CN" altLang="en-US" sz="3200" b="1" u="sng" dirty="0">
                <a:solidFill>
                  <a:schemeClr val="hlink"/>
                </a:solidFill>
                <a:effectLst>
                  <a:outerShdw blurRad="38100" dist="38100" dir="2700000">
                    <a:srgbClr val="C0C0C0"/>
                  </a:outerShdw>
                </a:effectLst>
                <a:latin typeface="华文楷体" panose="02010600040101010101" pitchFamily="2" charset="-122"/>
                <a:ea typeface="华文楷体" panose="02010600040101010101" pitchFamily="2" charset="-122"/>
              </a:rPr>
              <a:t>西拜克效应</a:t>
            </a:r>
            <a:r>
              <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rPr>
              <a:t>。</a:t>
            </a:r>
            <a:endParaRPr lang="zh-CN" altLang="en-US" sz="3200" b="1" dirty="0">
              <a:effectLst>
                <a:outerShdw blurRad="38100" dist="38100" dir="2700000">
                  <a:srgbClr val="C0C0C0"/>
                </a:outerShdw>
              </a:effectLst>
              <a:latin typeface="华文楷体" panose="02010600040101010101" pitchFamily="2" charset="-122"/>
              <a:ea typeface="华文楷体" panose="02010600040101010101" pitchFamily="2" charset="-122"/>
            </a:endParaRPr>
          </a:p>
        </p:txBody>
      </p:sp>
      <p:grpSp>
        <p:nvGrpSpPr>
          <p:cNvPr id="297995" name="组合 297994"/>
          <p:cNvGrpSpPr/>
          <p:nvPr/>
        </p:nvGrpSpPr>
        <p:grpSpPr>
          <a:xfrm>
            <a:off x="2411413" y="4365625"/>
            <a:ext cx="4419600" cy="2057400"/>
            <a:chOff x="192" y="2736"/>
            <a:chExt cx="2784" cy="1296"/>
          </a:xfrm>
        </p:grpSpPr>
        <p:sp>
          <p:nvSpPr>
            <p:cNvPr id="297996" name="矩形 297995"/>
            <p:cNvSpPr/>
            <p:nvPr/>
          </p:nvSpPr>
          <p:spPr>
            <a:xfrm rot="34228">
              <a:off x="480" y="3685"/>
              <a:ext cx="2256" cy="347"/>
            </a:xfrm>
            <a:prstGeom prst="rect">
              <a:avLst/>
            </a:prstGeom>
            <a:noFill/>
            <a:ln w="9525">
              <a:noFill/>
            </a:ln>
          </p:spPr>
          <p:txBody>
            <a:bodyPr/>
            <a:p>
              <a:pPr lvl="0" algn="ctr" eaLnBrk="0" hangingPunct="0">
                <a:lnSpc>
                  <a:spcPct val="100000"/>
                </a:lnSpc>
                <a:spcBef>
                  <a:spcPct val="0"/>
                </a:spcBef>
                <a:buClrTx/>
              </a:pPr>
              <a:r>
                <a:rPr lang="zh-CN" altLang="en-US" sz="2400" b="1" dirty="0">
                  <a:latin typeface="Times New Roman" panose="02020603050405020304" pitchFamily="18" charset="0"/>
                  <a:ea typeface="宋体" panose="02010600030101010101" pitchFamily="2" charset="-122"/>
                </a:rPr>
                <a:t>热电偶原理图</a:t>
              </a:r>
              <a:endParaRPr lang="zh-CN" altLang="en-US" sz="2400" b="1" dirty="0">
                <a:latin typeface="Times New Roman" panose="02020603050405020304" pitchFamily="18" charset="0"/>
                <a:ea typeface="宋体" panose="02010600030101010101" pitchFamily="2" charset="-122"/>
              </a:endParaRPr>
            </a:p>
          </p:txBody>
        </p:sp>
        <p:sp>
          <p:nvSpPr>
            <p:cNvPr id="297997" name="矩形 297996"/>
            <p:cNvSpPr/>
            <p:nvPr/>
          </p:nvSpPr>
          <p:spPr>
            <a:xfrm rot="34228">
              <a:off x="192" y="3032"/>
              <a:ext cx="337" cy="256"/>
            </a:xfrm>
            <a:prstGeom prst="rect">
              <a:avLst/>
            </a:prstGeom>
            <a:noFill/>
            <a:ln w="9525">
              <a:noFill/>
            </a:ln>
          </p:spPr>
          <p:txBody>
            <a:bodyPr/>
            <a:p>
              <a:pPr lvl="0" algn="just" eaLnBrk="0" hangingPunct="0">
                <a:lnSpc>
                  <a:spcPct val="100000"/>
                </a:lnSpc>
                <a:spcBef>
                  <a:spcPct val="0"/>
                </a:spcBef>
                <a:buClrTx/>
              </a:pPr>
              <a:r>
                <a:rPr lang="en-US" altLang="zh-CN" sz="2000" b="1" i="1">
                  <a:latin typeface="Times New Roman" panose="02020603050405020304" pitchFamily="18" charset="0"/>
                  <a:ea typeface="宋体" panose="02010600030101010101" pitchFamily="2" charset="-122"/>
                </a:rPr>
                <a:t>T</a:t>
              </a:r>
              <a:endParaRPr lang="en-US" altLang="zh-CN" sz="2000" b="1" i="1">
                <a:latin typeface="Times New Roman" panose="02020603050405020304" pitchFamily="18" charset="0"/>
                <a:ea typeface="宋体" panose="02010600030101010101" pitchFamily="2" charset="-122"/>
              </a:endParaRPr>
            </a:p>
          </p:txBody>
        </p:sp>
        <p:sp>
          <p:nvSpPr>
            <p:cNvPr id="297998" name="矩形 297997"/>
            <p:cNvSpPr/>
            <p:nvPr/>
          </p:nvSpPr>
          <p:spPr>
            <a:xfrm rot="34228">
              <a:off x="2592" y="3024"/>
              <a:ext cx="384" cy="288"/>
            </a:xfrm>
            <a:prstGeom prst="rect">
              <a:avLst/>
            </a:prstGeom>
            <a:noFill/>
            <a:ln w="9525">
              <a:noFill/>
            </a:ln>
          </p:spPr>
          <p:txBody>
            <a:bodyPr/>
            <a:p>
              <a:pPr lvl="0" algn="just" eaLnBrk="0" hangingPunct="0">
                <a:lnSpc>
                  <a:spcPct val="100000"/>
                </a:lnSpc>
                <a:spcBef>
                  <a:spcPct val="0"/>
                </a:spcBef>
                <a:buClrTx/>
              </a:pPr>
              <a:r>
                <a:rPr lang="en-US" altLang="zh-CN" sz="2000" b="1" i="1">
                  <a:latin typeface="Times New Roman" panose="02020603050405020304" pitchFamily="18" charset="0"/>
                  <a:ea typeface="宋体" panose="02010600030101010101" pitchFamily="2" charset="-122"/>
                </a:rPr>
                <a:t>T</a:t>
              </a:r>
              <a:r>
                <a:rPr lang="en-US" altLang="zh-CN" sz="2000" b="1" i="1" baseline="-25000">
                  <a:latin typeface="Times New Roman" panose="02020603050405020304" pitchFamily="18" charset="0"/>
                  <a:ea typeface="宋体" panose="02010600030101010101" pitchFamily="2" charset="-122"/>
                </a:rPr>
                <a:t>0</a:t>
              </a:r>
              <a:endParaRPr lang="en-US" altLang="zh-CN" sz="2000" b="1" i="1" baseline="-25000">
                <a:latin typeface="Times New Roman" panose="02020603050405020304" pitchFamily="18" charset="0"/>
                <a:ea typeface="宋体" panose="02010600030101010101" pitchFamily="2" charset="-122"/>
              </a:endParaRPr>
            </a:p>
          </p:txBody>
        </p:sp>
        <p:sp>
          <p:nvSpPr>
            <p:cNvPr id="297999" name="矩形 297998"/>
            <p:cNvSpPr/>
            <p:nvPr/>
          </p:nvSpPr>
          <p:spPr>
            <a:xfrm rot="34228">
              <a:off x="1488" y="2736"/>
              <a:ext cx="291" cy="289"/>
            </a:xfrm>
            <a:prstGeom prst="rect">
              <a:avLst/>
            </a:prstGeom>
            <a:noFill/>
            <a:ln w="9525">
              <a:noFill/>
            </a:ln>
          </p:spPr>
          <p:txBody>
            <a:bodyPr/>
            <a:p>
              <a:pPr lvl="0" algn="just" eaLnBrk="0" hangingPunct="0">
                <a:lnSpc>
                  <a:spcPct val="100000"/>
                </a:lnSpc>
                <a:spcBef>
                  <a:spcPct val="0"/>
                </a:spcBef>
                <a:buClrTx/>
              </a:pPr>
              <a:r>
                <a:rPr lang="en-US" altLang="zh-CN" sz="1800" b="0">
                  <a:latin typeface="Times New Roman" panose="02020603050405020304" pitchFamily="18" charset="0"/>
                  <a:ea typeface="宋体" panose="02010600030101010101" pitchFamily="2" charset="-122"/>
                </a:rPr>
                <a:t>A</a:t>
              </a:r>
              <a:endParaRPr lang="en-US" altLang="zh-CN" sz="1800" b="0">
                <a:latin typeface="Times New Roman" panose="02020603050405020304" pitchFamily="18" charset="0"/>
                <a:ea typeface="宋体" panose="02010600030101010101" pitchFamily="2" charset="-122"/>
              </a:endParaRPr>
            </a:p>
          </p:txBody>
        </p:sp>
        <p:sp>
          <p:nvSpPr>
            <p:cNvPr id="298000" name="矩形 297999"/>
            <p:cNvSpPr/>
            <p:nvPr/>
          </p:nvSpPr>
          <p:spPr>
            <a:xfrm rot="34228">
              <a:off x="1497" y="3119"/>
              <a:ext cx="327" cy="240"/>
            </a:xfrm>
            <a:prstGeom prst="rect">
              <a:avLst/>
            </a:prstGeom>
            <a:noFill/>
            <a:ln w="9525">
              <a:noFill/>
            </a:ln>
          </p:spPr>
          <p:txBody>
            <a:bodyPr/>
            <a:p>
              <a:pPr lvl="0" algn="just" eaLnBrk="0" hangingPunct="0">
                <a:lnSpc>
                  <a:spcPct val="100000"/>
                </a:lnSpc>
                <a:spcBef>
                  <a:spcPct val="0"/>
                </a:spcBef>
                <a:buClrTx/>
              </a:pPr>
              <a:r>
                <a:rPr lang="en-US" altLang="zh-CN" sz="1800" b="0">
                  <a:latin typeface="Times New Roman" panose="02020603050405020304" pitchFamily="18" charset="0"/>
                  <a:ea typeface="宋体" panose="02010600030101010101" pitchFamily="2" charset="-122"/>
                </a:rPr>
                <a:t>B</a:t>
              </a:r>
              <a:endParaRPr lang="en-US" altLang="zh-CN" sz="1800" b="0">
                <a:latin typeface="Times New Roman" panose="02020603050405020304" pitchFamily="18" charset="0"/>
                <a:ea typeface="宋体" panose="02010600030101010101" pitchFamily="2" charset="-122"/>
              </a:endParaRPr>
            </a:p>
          </p:txBody>
        </p:sp>
        <p:grpSp>
          <p:nvGrpSpPr>
            <p:cNvPr id="298001" name="组合 298000"/>
            <p:cNvGrpSpPr/>
            <p:nvPr/>
          </p:nvGrpSpPr>
          <p:grpSpPr>
            <a:xfrm>
              <a:off x="432" y="2976"/>
              <a:ext cx="2160" cy="384"/>
              <a:chOff x="1248" y="2736"/>
              <a:chExt cx="2160" cy="384"/>
            </a:xfrm>
          </p:grpSpPr>
          <p:sp>
            <p:nvSpPr>
              <p:cNvPr id="298002" name="任意多边形 298001"/>
              <p:cNvSpPr/>
              <p:nvPr/>
            </p:nvSpPr>
            <p:spPr>
              <a:xfrm>
                <a:off x="1248" y="2736"/>
                <a:ext cx="2160" cy="192"/>
              </a:xfrm>
              <a:custGeom>
                <a:avLst/>
                <a:gdLst/>
                <a:ahLst/>
                <a:cxnLst/>
                <a:pathLst>
                  <a:path w="2160" h="192">
                    <a:moveTo>
                      <a:pt x="0" y="192"/>
                    </a:moveTo>
                    <a:lnTo>
                      <a:pt x="384" y="0"/>
                    </a:lnTo>
                    <a:lnTo>
                      <a:pt x="1824" y="0"/>
                    </a:lnTo>
                    <a:lnTo>
                      <a:pt x="2160" y="192"/>
                    </a:lnTo>
                  </a:path>
                </a:pathLst>
              </a:custGeom>
              <a:noFill/>
              <a:ln w="38100" cap="flat" cmpd="sng">
                <a:solidFill>
                  <a:srgbClr val="FF00FF"/>
                </a:solidFill>
                <a:prstDash val="solid"/>
                <a:headEnd type="none" w="med" len="med"/>
                <a:tailEnd type="none" w="med" len="med"/>
              </a:ln>
            </p:spPr>
            <p:txBody>
              <a:bodyPr/>
              <a:p>
                <a:endParaRPr lang="zh-CN" altLang="en-US"/>
              </a:p>
            </p:txBody>
          </p:sp>
          <p:sp>
            <p:nvSpPr>
              <p:cNvPr id="298003" name="任意多边形 298002"/>
              <p:cNvSpPr/>
              <p:nvPr/>
            </p:nvSpPr>
            <p:spPr>
              <a:xfrm>
                <a:off x="1248" y="2928"/>
                <a:ext cx="2160" cy="192"/>
              </a:xfrm>
              <a:custGeom>
                <a:avLst/>
                <a:gdLst/>
                <a:ahLst/>
                <a:cxnLst/>
                <a:pathLst>
                  <a:path w="2160" h="192">
                    <a:moveTo>
                      <a:pt x="0" y="0"/>
                    </a:moveTo>
                    <a:lnTo>
                      <a:pt x="384" y="192"/>
                    </a:lnTo>
                    <a:lnTo>
                      <a:pt x="1824" y="192"/>
                    </a:lnTo>
                    <a:lnTo>
                      <a:pt x="2160" y="0"/>
                    </a:lnTo>
                  </a:path>
                </a:pathLst>
              </a:custGeom>
              <a:noFill/>
              <a:ln w="31750" cap="flat" cmpd="sng">
                <a:solidFill>
                  <a:srgbClr val="FF6600"/>
                </a:solidFill>
                <a:prstDash val="solid"/>
                <a:headEnd type="none" w="med" len="med"/>
                <a:tailEnd type="none" w="med" len="med"/>
              </a:ln>
            </p:spPr>
            <p:txBody>
              <a:bodyPr/>
              <a:p>
                <a:endParaRPr lang="zh-CN" altLang="en-US"/>
              </a:p>
            </p:txBody>
          </p:sp>
        </p:gr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一、工作原理</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9901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pic>
        <p:nvPicPr>
          <p:cNvPr id="299024" name="图片 299023" descr="1"/>
          <p:cNvPicPr>
            <a:picLocks noChangeAspect="1"/>
          </p:cNvPicPr>
          <p:nvPr/>
        </p:nvPicPr>
        <p:blipFill>
          <a:blip r:embed="rId1">
            <a:lum contrast="72000"/>
          </a:blip>
          <a:srcRect b="19875"/>
          <a:stretch>
            <a:fillRect/>
          </a:stretch>
        </p:blipFill>
        <p:spPr>
          <a:xfrm>
            <a:off x="250825" y="765175"/>
            <a:ext cx="4826000" cy="2428875"/>
          </a:xfrm>
          <a:prstGeom prst="rect">
            <a:avLst/>
          </a:prstGeom>
          <a:noFill/>
          <a:ln w="9525">
            <a:noFill/>
          </a:ln>
        </p:spPr>
      </p:pic>
      <p:pic>
        <p:nvPicPr>
          <p:cNvPr id="299026" name="图片 299025"/>
          <p:cNvPicPr>
            <a:picLocks noChangeAspect="1"/>
          </p:cNvPicPr>
          <p:nvPr/>
        </p:nvPicPr>
        <p:blipFill>
          <a:blip r:embed="rId2"/>
          <a:stretch>
            <a:fillRect/>
          </a:stretch>
        </p:blipFill>
        <p:spPr>
          <a:xfrm>
            <a:off x="395288" y="3429000"/>
            <a:ext cx="3733800" cy="3114675"/>
          </a:xfrm>
          <a:prstGeom prst="rect">
            <a:avLst/>
          </a:prstGeom>
          <a:noFill/>
          <a:ln w="9525">
            <a:noFill/>
          </a:ln>
        </p:spPr>
      </p:pic>
      <p:sp>
        <p:nvSpPr>
          <p:cNvPr id="299027" name="矩形 299026"/>
          <p:cNvSpPr/>
          <p:nvPr/>
        </p:nvSpPr>
        <p:spPr>
          <a:xfrm>
            <a:off x="179388" y="1341438"/>
            <a:ext cx="996950" cy="676275"/>
          </a:xfrm>
          <a:prstGeom prst="rect">
            <a:avLst/>
          </a:prstGeom>
          <a:noFill/>
          <a:ln w="9525">
            <a:noFill/>
          </a:ln>
        </p:spPr>
        <p:txBody>
          <a:bodyPr wrap="none" anchor="t">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热端</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299028" name="矩形 299027"/>
          <p:cNvSpPr/>
          <p:nvPr/>
        </p:nvSpPr>
        <p:spPr>
          <a:xfrm>
            <a:off x="3779838" y="1412875"/>
            <a:ext cx="2663825"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冷端</a:t>
            </a:r>
            <a:r>
              <a:rPr lang="en-US" altLang="zh-CN" sz="3200" b="1">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T</a:t>
            </a:r>
            <a:r>
              <a:rPr lang="en-US" altLang="zh-CN" sz="3200" b="1" baseline="-2500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0</a:t>
            </a:r>
            <a:endParaRPr lang="en-US" altLang="zh-CN" sz="3200" b="1" baseline="-2500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299029" name="矩形 299028"/>
          <p:cNvSpPr/>
          <p:nvPr/>
        </p:nvSpPr>
        <p:spPr>
          <a:xfrm>
            <a:off x="2195513" y="5445125"/>
            <a:ext cx="996950" cy="676275"/>
          </a:xfrm>
          <a:prstGeom prst="rect">
            <a:avLst/>
          </a:prstGeom>
          <a:noFill/>
          <a:ln w="9525">
            <a:noFill/>
          </a:ln>
        </p:spPr>
        <p:txBody>
          <a:bodyPr wrap="none" anchor="t">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冷端</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299030" name="矩形 299029"/>
          <p:cNvSpPr/>
          <p:nvPr/>
        </p:nvSpPr>
        <p:spPr>
          <a:xfrm>
            <a:off x="179388" y="4221163"/>
            <a:ext cx="996950" cy="676275"/>
          </a:xfrm>
          <a:prstGeom prst="rect">
            <a:avLst/>
          </a:prstGeom>
          <a:noFill/>
          <a:ln w="9525">
            <a:noFill/>
          </a:ln>
        </p:spPr>
        <p:txBody>
          <a:bodyPr wrap="none" anchor="t">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热端</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38925" name="Rectangle 13"/>
          <p:cNvSpPr>
            <a:spLocks noChangeArrowheads="1"/>
          </p:cNvSpPr>
          <p:nvPr/>
        </p:nvSpPr>
        <p:spPr bwMode="auto">
          <a:xfrm>
            <a:off x="5076825" y="942975"/>
            <a:ext cx="3851275" cy="4791075"/>
          </a:xfrm>
          <a:prstGeom prst="rect">
            <a:avLst/>
          </a:prstGeom>
          <a:noFill/>
          <a:ln w="9525">
            <a:noFill/>
            <a:miter lim="800000"/>
          </a:ln>
          <a:effectLst/>
        </p:spPr>
        <p:txBody>
          <a:bodyPr anchor="ctr">
            <a:spAutoFit/>
          </a:bodyPr>
          <a:p>
            <a:pPr lvl="0" algn="just" eaLnBrk="1" hangingPunct="1">
              <a:lnSpc>
                <a:spcPct val="100000"/>
              </a:lnSpc>
              <a:spcBef>
                <a:spcPct val="50000"/>
              </a:spcBef>
              <a:buChar char="•"/>
            </a:pPr>
            <a:r>
              <a:rPr lang="en-US" altLang="zh-CN" sz="2800" b="1">
                <a:effectLst>
                  <a:outerShdw blurRad="38100" dist="38100" dir="2700000">
                    <a:srgbClr val="C0C0C0"/>
                  </a:outerShdw>
                </a:effectLst>
                <a:latin typeface="楷体_GB2312" pitchFamily="49" charset="-122"/>
                <a:ea typeface="楷体_GB2312" pitchFamily="49" charset="-122"/>
              </a:rPr>
              <a:t> </a:t>
            </a:r>
            <a:r>
              <a:rPr lang="zh-CN" altLang="en-US" sz="2800" b="1" dirty="0">
                <a:effectLst>
                  <a:outerShdw blurRad="38100" dist="38100" dir="2700000">
                    <a:srgbClr val="C0C0C0"/>
                  </a:outerShdw>
                </a:effectLst>
                <a:latin typeface="楷体_GB2312" pitchFamily="49" charset="-122"/>
                <a:ea typeface="楷体_GB2312" pitchFamily="49" charset="-122"/>
              </a:rPr>
              <a:t>固定温度的接点称基准点（</a:t>
            </a:r>
            <a:r>
              <a:rPr lang="zh-CN" altLang="en-US" sz="2800" b="1" dirty="0">
                <a:solidFill>
                  <a:schemeClr val="hlink"/>
                </a:solidFill>
                <a:effectLst>
                  <a:outerShdw blurRad="38100" dist="38100" dir="2700000">
                    <a:srgbClr val="C0C0C0"/>
                  </a:outerShdw>
                </a:effectLst>
                <a:latin typeface="楷体_GB2312" pitchFamily="49" charset="-122"/>
                <a:ea typeface="楷体_GB2312" pitchFamily="49" charset="-122"/>
              </a:rPr>
              <a:t>冷端</a:t>
            </a:r>
            <a:r>
              <a:rPr lang="zh-CN" altLang="en-US" sz="2800" b="1" dirty="0">
                <a:effectLst>
                  <a:outerShdw blurRad="38100" dist="38100" dir="2700000">
                    <a:srgbClr val="C0C0C0"/>
                  </a:outerShdw>
                </a:effectLst>
                <a:latin typeface="楷体_GB2312" pitchFamily="49" charset="-122"/>
                <a:ea typeface="楷体_GB2312" pitchFamily="49" charset="-122"/>
              </a:rPr>
              <a:t>）</a:t>
            </a:r>
            <a:r>
              <a:rPr lang="en-US" altLang="zh-CN" sz="2800" b="1">
                <a:effectLst>
                  <a:outerShdw blurRad="38100" dist="38100" dir="2700000">
                    <a:srgbClr val="C0C0C0"/>
                  </a:outerShdw>
                </a:effectLst>
                <a:latin typeface="楷体_GB2312" pitchFamily="49" charset="-122"/>
                <a:ea typeface="楷体_GB2312" pitchFamily="49" charset="-122"/>
              </a:rPr>
              <a:t>T</a:t>
            </a:r>
            <a:r>
              <a:rPr lang="en-US" altLang="zh-CN" sz="2000" b="1">
                <a:effectLst>
                  <a:outerShdw blurRad="38100" dist="38100" dir="2700000">
                    <a:srgbClr val="C0C0C0"/>
                  </a:outerShdw>
                </a:effectLst>
                <a:latin typeface="楷体_GB2312" pitchFamily="49" charset="-122"/>
                <a:ea typeface="楷体_GB2312" pitchFamily="49" charset="-122"/>
              </a:rPr>
              <a:t>0</a:t>
            </a:r>
            <a:r>
              <a:rPr lang="en-US" altLang="zh-CN" sz="2800" b="1">
                <a:effectLst>
                  <a:outerShdw blurRad="38100" dist="38100" dir="2700000">
                    <a:srgbClr val="C0C0C0"/>
                  </a:outerShdw>
                </a:effectLst>
                <a:latin typeface="楷体_GB2312" pitchFamily="49" charset="-122"/>
                <a:ea typeface="楷体_GB2312" pitchFamily="49" charset="-122"/>
              </a:rPr>
              <a:t> </a:t>
            </a:r>
            <a:r>
              <a:rPr lang="zh-CN" altLang="en-US" sz="2800" b="1" dirty="0">
                <a:effectLst>
                  <a:outerShdw blurRad="38100" dist="38100" dir="2700000">
                    <a:srgbClr val="C0C0C0"/>
                  </a:outerShdw>
                </a:effectLst>
                <a:latin typeface="楷体_GB2312" pitchFamily="49" charset="-122"/>
                <a:ea typeface="楷体_GB2312" pitchFamily="49" charset="-122"/>
              </a:rPr>
              <a:t>，恒定在某一标准温度；</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lvl="0" algn="just" eaLnBrk="1" hangingPunct="1">
              <a:lnSpc>
                <a:spcPct val="100000"/>
              </a:lnSpc>
              <a:spcBef>
                <a:spcPct val="50000"/>
              </a:spcBef>
              <a:buChar char="•"/>
            </a:pPr>
            <a:r>
              <a:rPr lang="zh-CN" altLang="en-US" sz="2800" b="1" dirty="0">
                <a:effectLst>
                  <a:outerShdw blurRad="38100" dist="38100" dir="2700000">
                    <a:srgbClr val="C0C0C0"/>
                  </a:outerShdw>
                </a:effectLst>
                <a:latin typeface="楷体_GB2312" pitchFamily="49" charset="-122"/>
                <a:ea typeface="楷体_GB2312" pitchFamily="49" charset="-122"/>
              </a:rPr>
              <a:t> 待测温度的接点称测温点（</a:t>
            </a:r>
            <a:r>
              <a:rPr lang="zh-CN" altLang="en-US" sz="2800" b="1" dirty="0">
                <a:solidFill>
                  <a:schemeClr val="hlink"/>
                </a:solidFill>
                <a:effectLst>
                  <a:outerShdw blurRad="38100" dist="38100" dir="2700000">
                    <a:srgbClr val="C0C0C0"/>
                  </a:outerShdw>
                </a:effectLst>
                <a:latin typeface="楷体_GB2312" pitchFamily="49" charset="-122"/>
                <a:ea typeface="楷体_GB2312" pitchFamily="49" charset="-122"/>
              </a:rPr>
              <a:t>热端</a:t>
            </a:r>
            <a:r>
              <a:rPr lang="zh-CN" altLang="en-US" sz="2800" b="1" dirty="0">
                <a:effectLst>
                  <a:outerShdw blurRad="38100" dist="38100" dir="2700000">
                    <a:srgbClr val="C0C0C0"/>
                  </a:outerShdw>
                </a:effectLst>
                <a:latin typeface="楷体_GB2312" pitchFamily="49" charset="-122"/>
                <a:ea typeface="楷体_GB2312" pitchFamily="49" charset="-122"/>
              </a:rPr>
              <a:t>）</a:t>
            </a:r>
            <a:r>
              <a:rPr lang="en-US" altLang="zh-CN" sz="2800" b="1">
                <a:effectLst>
                  <a:outerShdw blurRad="38100" dist="38100" dir="2700000">
                    <a:srgbClr val="C0C0C0"/>
                  </a:outerShdw>
                </a:effectLst>
                <a:latin typeface="楷体_GB2312" pitchFamily="49" charset="-122"/>
                <a:ea typeface="楷体_GB2312" pitchFamily="49" charset="-122"/>
              </a:rPr>
              <a:t>T </a:t>
            </a:r>
            <a:r>
              <a:rPr lang="zh-CN" altLang="en-US" sz="2800" b="1" dirty="0">
                <a:effectLst>
                  <a:outerShdw blurRad="38100" dist="38100" dir="2700000">
                    <a:srgbClr val="C0C0C0"/>
                  </a:outerShdw>
                </a:effectLst>
                <a:latin typeface="楷体_GB2312" pitchFamily="49" charset="-122"/>
                <a:ea typeface="楷体_GB2312" pitchFamily="49" charset="-122"/>
              </a:rPr>
              <a:t>，置于被测温度场中。</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lvl="0" algn="just" eaLnBrk="1" hangingPunct="1">
              <a:lnSpc>
                <a:spcPct val="100000"/>
              </a:lnSpc>
              <a:spcBef>
                <a:spcPct val="50000"/>
              </a:spcBef>
              <a:buClr>
                <a:schemeClr val="accent1"/>
              </a:buClr>
              <a:buFont typeface="Wingdings" panose="05000000000000000000" pitchFamily="2" charset="2"/>
              <a:buChar char="v"/>
            </a:pPr>
            <a:r>
              <a:rPr lang="zh-CN" altLang="en-US" sz="2800" b="1" dirty="0">
                <a:effectLst>
                  <a:outerShdw blurRad="38100" dist="38100" dir="2700000">
                    <a:srgbClr val="C0C0C0"/>
                  </a:outerShdw>
                </a:effectLst>
                <a:latin typeface="楷体_GB2312" pitchFamily="49" charset="-122"/>
                <a:ea typeface="楷体_GB2312" pitchFamily="49" charset="-122"/>
              </a:rPr>
              <a:t> 这种将温度转换成热电动势的传感器称为</a:t>
            </a:r>
            <a:r>
              <a:rPr lang="zh-CN" altLang="en-US" sz="2800" b="1" dirty="0">
                <a:solidFill>
                  <a:schemeClr val="hlink"/>
                </a:solidFill>
                <a:effectLst>
                  <a:outerShdw blurRad="38100" dist="38100" dir="2700000">
                    <a:srgbClr val="C0C0C0"/>
                  </a:outerShdw>
                </a:effectLst>
                <a:latin typeface="楷体_GB2312" pitchFamily="49" charset="-122"/>
                <a:ea typeface="楷体_GB2312" pitchFamily="49" charset="-122"/>
              </a:rPr>
              <a:t>热电偶</a:t>
            </a:r>
            <a:r>
              <a:rPr lang="zh-CN" altLang="en-US" sz="2800" b="1" dirty="0">
                <a:effectLst>
                  <a:outerShdw blurRad="38100" dist="38100" dir="2700000">
                    <a:srgbClr val="C0C0C0"/>
                  </a:outerShdw>
                </a:effectLst>
                <a:latin typeface="楷体_GB2312" pitchFamily="49" charset="-122"/>
                <a:ea typeface="楷体_GB2312" pitchFamily="49" charset="-122"/>
              </a:rPr>
              <a:t>，金属称</a:t>
            </a:r>
            <a:r>
              <a:rPr lang="zh-CN" altLang="en-US" sz="2800" b="1" dirty="0">
                <a:solidFill>
                  <a:schemeClr val="hlink"/>
                </a:solidFill>
                <a:effectLst>
                  <a:outerShdw blurRad="38100" dist="38100" dir="2700000">
                    <a:srgbClr val="C0C0C0"/>
                  </a:outerShdw>
                </a:effectLst>
                <a:latin typeface="楷体_GB2312" pitchFamily="49" charset="-122"/>
                <a:ea typeface="楷体_GB2312" pitchFamily="49" charset="-122"/>
              </a:rPr>
              <a:t>热电极</a:t>
            </a:r>
            <a:r>
              <a:rPr lang="zh-CN" altLang="en-US" sz="2800" b="1" dirty="0">
                <a:effectLst>
                  <a:outerShdw blurRad="38100" dist="38100" dir="2700000">
                    <a:srgbClr val="C0C0C0"/>
                  </a:outerShdw>
                </a:effectLst>
                <a:latin typeface="楷体_GB2312" pitchFamily="49" charset="-122"/>
                <a:ea typeface="楷体_GB2312" pitchFamily="49" charset="-122"/>
              </a:rPr>
              <a:t>。</a:t>
            </a:r>
            <a:endParaRPr lang="zh-CN" altLang="en-US" sz="2800" b="1" dirty="0">
              <a:effectLst>
                <a:outerShdw blurRad="38100" dist="38100" dir="2700000">
                  <a:srgbClr val="C0C0C0"/>
                </a:outerShdw>
              </a:effectLst>
              <a:latin typeface="楷体_GB2312" pitchFamily="49" charset="-122"/>
              <a:ea typeface="楷体_GB2312" pitchFamily="49"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一、工作原理</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0003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pic>
        <p:nvPicPr>
          <p:cNvPr id="300037" name="图片 300036" descr="1"/>
          <p:cNvPicPr>
            <a:picLocks noChangeAspect="1"/>
          </p:cNvPicPr>
          <p:nvPr/>
        </p:nvPicPr>
        <p:blipFill>
          <a:blip r:embed="rId1">
            <a:lum contrast="72000"/>
          </a:blip>
          <a:srcRect b="19875"/>
          <a:stretch>
            <a:fillRect/>
          </a:stretch>
        </p:blipFill>
        <p:spPr>
          <a:xfrm>
            <a:off x="250825" y="765175"/>
            <a:ext cx="4826000" cy="2428875"/>
          </a:xfrm>
          <a:prstGeom prst="rect">
            <a:avLst/>
          </a:prstGeom>
          <a:noFill/>
          <a:ln w="9525">
            <a:noFill/>
          </a:ln>
        </p:spPr>
      </p:pic>
      <p:sp>
        <p:nvSpPr>
          <p:cNvPr id="300038" name="文本框 300037"/>
          <p:cNvSpPr txBox="1"/>
          <p:nvPr/>
        </p:nvSpPr>
        <p:spPr>
          <a:xfrm>
            <a:off x="5219700" y="3644900"/>
            <a:ext cx="3671888" cy="2528888"/>
          </a:xfrm>
          <a:prstGeom prst="rect">
            <a:avLst/>
          </a:prstGeom>
          <a:solidFill>
            <a:srgbClr val="CCFFCC"/>
          </a:solidFill>
          <a:ln w="9525">
            <a:noFill/>
          </a:ln>
        </p:spPr>
        <p:txBody>
          <a:bodyPr>
            <a:spAutoFit/>
          </a:bodyPr>
          <a:p>
            <a:pPr lvl="0" algn="just" eaLnBrk="0" hangingPunct="0">
              <a:lnSpc>
                <a:spcPct val="100000"/>
              </a:lnSpc>
              <a:spcBef>
                <a:spcPct val="0"/>
              </a:spcBef>
              <a:buClrTx/>
            </a:pPr>
            <a:r>
              <a:rPr lang="zh-CN" altLang="en-US" sz="3200" b="1" dirty="0">
                <a:effectLst>
                  <a:outerShdw blurRad="38100" dist="38100" dir="2700000">
                    <a:srgbClr val="FFFFFF"/>
                  </a:outerShdw>
                </a:effectLst>
                <a:latin typeface="Times New Roman" panose="02020603050405020304" pitchFamily="18" charset="0"/>
                <a:ea typeface="华文楷体" panose="02010600040101010101" pitchFamily="2" charset="-122"/>
              </a:rPr>
              <a:t>回路中所产生的电动势，叫</a:t>
            </a:r>
            <a:r>
              <a:rPr lang="zh-CN" altLang="en-US" sz="3200" b="1" u="sng" dirty="0">
                <a:solidFill>
                  <a:schemeClr val="hlink"/>
                </a:solidFill>
                <a:effectLst>
                  <a:outerShdw blurRad="38100" dist="38100" dir="2700000">
                    <a:srgbClr val="000000"/>
                  </a:outerShdw>
                </a:effectLst>
                <a:latin typeface="Times New Roman" panose="02020603050405020304" pitchFamily="18" charset="0"/>
                <a:ea typeface="华文楷体" panose="02010600040101010101" pitchFamily="2" charset="-122"/>
              </a:rPr>
              <a:t>热电势</a:t>
            </a:r>
            <a:r>
              <a:rPr lang="zh-CN" altLang="en-US" sz="3200" b="1" dirty="0">
                <a:effectLst>
                  <a:outerShdw blurRad="38100" dist="38100" dir="2700000">
                    <a:srgbClr val="FFFFFF"/>
                  </a:outerShdw>
                </a:effectLst>
                <a:latin typeface="Times New Roman" panose="02020603050405020304" pitchFamily="18" charset="0"/>
                <a:ea typeface="华文楷体" panose="02010600040101010101" pitchFamily="2" charset="-122"/>
              </a:rPr>
              <a:t>。热电势由两部分组成，即</a:t>
            </a:r>
            <a:r>
              <a:rPr lang="zh-CN" altLang="en-US" sz="3200" b="1" dirty="0">
                <a:solidFill>
                  <a:schemeClr val="hlink"/>
                </a:solidFill>
                <a:effectLst>
                  <a:outerShdw blurRad="38100" dist="38100" dir="2700000">
                    <a:srgbClr val="000000"/>
                  </a:outerShdw>
                </a:effectLst>
                <a:latin typeface="Times New Roman" panose="02020603050405020304" pitchFamily="18" charset="0"/>
                <a:ea typeface="华文楷体" panose="02010600040101010101" pitchFamily="2" charset="-122"/>
              </a:rPr>
              <a:t>温差电势</a:t>
            </a:r>
            <a:r>
              <a:rPr lang="zh-CN" altLang="en-US" sz="3200" b="1" dirty="0">
                <a:effectLst>
                  <a:outerShdw blurRad="38100" dist="38100" dir="2700000">
                    <a:srgbClr val="FFFFFF"/>
                  </a:outerShdw>
                </a:effectLst>
                <a:latin typeface="Times New Roman" panose="02020603050405020304" pitchFamily="18" charset="0"/>
                <a:ea typeface="华文楷体" panose="02010600040101010101" pitchFamily="2" charset="-122"/>
              </a:rPr>
              <a:t>和</a:t>
            </a:r>
            <a:r>
              <a:rPr lang="zh-CN" altLang="en-US" sz="3200" b="1" dirty="0">
                <a:solidFill>
                  <a:schemeClr val="hlink"/>
                </a:solidFill>
                <a:effectLst>
                  <a:outerShdw blurRad="38100" dist="38100" dir="2700000">
                    <a:srgbClr val="000000"/>
                  </a:outerShdw>
                </a:effectLst>
                <a:latin typeface="Times New Roman" panose="02020603050405020304" pitchFamily="18" charset="0"/>
                <a:ea typeface="华文楷体" panose="02010600040101010101" pitchFamily="2" charset="-122"/>
              </a:rPr>
              <a:t>接触电势</a:t>
            </a:r>
            <a:r>
              <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楷体" panose="02010600040101010101" pitchFamily="2" charset="-122"/>
              </a:rPr>
              <a:t>。</a:t>
            </a:r>
            <a:endParaRPr lang="zh-CN" altLang="en-US" sz="3200" b="1" dirty="0">
              <a:solidFill>
                <a:srgbClr val="FF3300"/>
              </a:solidFill>
              <a:effectLst>
                <a:outerShdw blurRad="38100" dist="38100" dir="2700000">
                  <a:srgbClr val="000000"/>
                </a:outerShdw>
              </a:effectLst>
              <a:latin typeface="Times New Roman" panose="02020603050405020304" pitchFamily="18" charset="0"/>
              <a:ea typeface="华文楷体" panose="02010600040101010101" pitchFamily="2" charset="-122"/>
            </a:endParaRPr>
          </a:p>
        </p:txBody>
      </p:sp>
      <p:pic>
        <p:nvPicPr>
          <p:cNvPr id="300039" name="图片 300038"/>
          <p:cNvPicPr>
            <a:picLocks noChangeAspect="1"/>
          </p:cNvPicPr>
          <p:nvPr/>
        </p:nvPicPr>
        <p:blipFill>
          <a:blip r:embed="rId2"/>
          <a:stretch>
            <a:fillRect/>
          </a:stretch>
        </p:blipFill>
        <p:spPr>
          <a:xfrm>
            <a:off x="395288" y="3429000"/>
            <a:ext cx="3733800" cy="3114675"/>
          </a:xfrm>
          <a:prstGeom prst="rect">
            <a:avLst/>
          </a:prstGeom>
          <a:noFill/>
          <a:ln w="9525">
            <a:noFill/>
          </a:ln>
        </p:spPr>
      </p:pic>
      <p:sp>
        <p:nvSpPr>
          <p:cNvPr id="300040" name="矩形 300039"/>
          <p:cNvSpPr/>
          <p:nvPr/>
        </p:nvSpPr>
        <p:spPr>
          <a:xfrm>
            <a:off x="179388" y="1341438"/>
            <a:ext cx="996950" cy="676275"/>
          </a:xfrm>
          <a:prstGeom prst="rect">
            <a:avLst/>
          </a:prstGeom>
          <a:noFill/>
          <a:ln w="9525">
            <a:noFill/>
          </a:ln>
        </p:spPr>
        <p:txBody>
          <a:bodyPr wrap="none" anchor="t">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热端</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300041" name="矩形 300040"/>
          <p:cNvSpPr/>
          <p:nvPr/>
        </p:nvSpPr>
        <p:spPr>
          <a:xfrm>
            <a:off x="3779838" y="1412875"/>
            <a:ext cx="2663825"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冷端</a:t>
            </a:r>
            <a:r>
              <a:rPr lang="en-US" altLang="zh-CN" sz="3200" b="1">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T</a:t>
            </a:r>
            <a:r>
              <a:rPr lang="en-US" altLang="zh-CN" sz="3200" b="1" baseline="-2500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0</a:t>
            </a:r>
            <a:endParaRPr lang="en-US" altLang="zh-CN" sz="3200" b="1" baseline="-2500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300042" name="矩形 300041"/>
          <p:cNvSpPr/>
          <p:nvPr/>
        </p:nvSpPr>
        <p:spPr>
          <a:xfrm>
            <a:off x="2195513" y="5445125"/>
            <a:ext cx="996950" cy="676275"/>
          </a:xfrm>
          <a:prstGeom prst="rect">
            <a:avLst/>
          </a:prstGeom>
          <a:noFill/>
          <a:ln w="9525">
            <a:noFill/>
          </a:ln>
        </p:spPr>
        <p:txBody>
          <a:bodyPr wrap="none" anchor="t">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冷端</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300043" name="矩形 300042"/>
          <p:cNvSpPr/>
          <p:nvPr/>
        </p:nvSpPr>
        <p:spPr>
          <a:xfrm>
            <a:off x="179388" y="4221163"/>
            <a:ext cx="996950" cy="676275"/>
          </a:xfrm>
          <a:prstGeom prst="rect">
            <a:avLst/>
          </a:prstGeom>
          <a:noFill/>
          <a:ln w="9525">
            <a:noFill/>
          </a:ln>
        </p:spPr>
        <p:txBody>
          <a:bodyPr wrap="none" anchor="t">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rPr>
              <a:t>热端</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华文楷体" panose="02010600040101010101" pitchFamily="2" charset="-122"/>
            </a:endParaRPr>
          </a:p>
        </p:txBody>
      </p:sp>
      <p:sp>
        <p:nvSpPr>
          <p:cNvPr id="300044" name="矩形 300043"/>
          <p:cNvSpPr/>
          <p:nvPr/>
        </p:nvSpPr>
        <p:spPr>
          <a:xfrm>
            <a:off x="5292725" y="765175"/>
            <a:ext cx="3851275" cy="1982788"/>
          </a:xfrm>
          <a:prstGeom prst="rect">
            <a:avLst/>
          </a:prstGeom>
          <a:noFill/>
          <a:ln w="9525">
            <a:noFill/>
          </a:ln>
        </p:spPr>
        <p:txBody>
          <a:bodyPr>
            <a:spAutoFit/>
          </a:bodyPr>
          <a:p>
            <a:pPr lvl="0" algn="l" eaLnBrk="1" hangingPunct="1">
              <a:lnSpc>
                <a:spcPct val="100000"/>
              </a:lnSpc>
              <a:spcBef>
                <a:spcPct val="0"/>
              </a:spcBef>
              <a:buFont typeface="Wingdings" panose="05000000000000000000" pitchFamily="2" charset="2"/>
              <a:buNone/>
            </a:pPr>
            <a:r>
              <a:rPr lang="zh-CN" altLang="en-US" sz="2800" b="1" dirty="0">
                <a:solidFill>
                  <a:schemeClr val="hlink"/>
                </a:solidFill>
                <a:effectLst>
                  <a:outerShdw blurRad="38100" dist="38100" dir="2700000">
                    <a:srgbClr val="C0C0C0"/>
                  </a:outerShdw>
                </a:effectLst>
                <a:latin typeface="楷体_GB2312" pitchFamily="49" charset="-122"/>
                <a:ea typeface="楷体_GB2312" pitchFamily="49" charset="-122"/>
              </a:rPr>
              <a:t>     </a:t>
            </a:r>
            <a:r>
              <a:rPr lang="zh-CN" altLang="en-US" sz="4000" b="1" dirty="0">
                <a:solidFill>
                  <a:schemeClr val="hlink"/>
                </a:solidFill>
                <a:effectLst>
                  <a:outerShdw blurRad="38100" dist="38100" dir="2700000">
                    <a:srgbClr val="C0C0C0"/>
                  </a:outerShdw>
                </a:effectLst>
                <a:latin typeface="楷体_GB2312" pitchFamily="49" charset="-122"/>
                <a:ea typeface="楷体_GB2312" pitchFamily="49" charset="-122"/>
              </a:rPr>
              <a:t>测温过程：</a:t>
            </a:r>
            <a:endParaRPr lang="zh-CN" altLang="en-US" sz="4000" b="1" dirty="0">
              <a:solidFill>
                <a:schemeClr val="hlink"/>
              </a:solidFill>
              <a:effectLst>
                <a:outerShdw blurRad="38100" dist="38100" dir="2700000">
                  <a:srgbClr val="C0C0C0"/>
                </a:outerShdw>
              </a:effectLst>
              <a:latin typeface="楷体_GB2312" pitchFamily="49" charset="-122"/>
              <a:ea typeface="楷体_GB2312" pitchFamily="49" charset="-122"/>
            </a:endParaRPr>
          </a:p>
          <a:p>
            <a:pPr lvl="0" algn="l" eaLnBrk="1" hangingPunct="1">
              <a:lnSpc>
                <a:spcPct val="100000"/>
              </a:lnSpc>
              <a:spcBef>
                <a:spcPct val="0"/>
              </a:spcBef>
              <a:buFont typeface="Wingdings" panose="05000000000000000000" pitchFamily="2" charset="2"/>
              <a:buNone/>
            </a:pPr>
            <a:r>
              <a:rPr lang="zh-CN" altLang="en-US" sz="2800" b="1" dirty="0">
                <a:solidFill>
                  <a:schemeClr val="hlink"/>
                </a:solidFill>
                <a:effectLst>
                  <a:outerShdw blurRad="38100" dist="38100" dir="2700000">
                    <a:srgbClr val="C0C0C0"/>
                  </a:outerShdw>
                </a:effectLst>
                <a:latin typeface="楷体_GB2312" pitchFamily="49" charset="-122"/>
                <a:ea typeface="楷体_GB2312" pitchFamily="49" charset="-122"/>
              </a:rPr>
              <a:t>   </a:t>
            </a:r>
            <a:r>
              <a:rPr lang="zh-CN" altLang="en-US" sz="2800" b="1" dirty="0">
                <a:solidFill>
                  <a:srgbClr val="0000CC"/>
                </a:solidFill>
                <a:effectLst>
                  <a:outerShdw blurRad="38100" dist="38100" dir="2700000">
                    <a:srgbClr val="C0C0C0"/>
                  </a:outerShdw>
                </a:effectLst>
                <a:latin typeface="楷体_GB2312" pitchFamily="49" charset="-122"/>
                <a:ea typeface="楷体_GB2312" pitchFamily="49" charset="-122"/>
              </a:rPr>
              <a:t>只要知道一端结点温度，就可以测出另一端结点的温度。</a:t>
            </a:r>
            <a:endParaRPr lang="zh-CN" altLang="en-US" sz="2800" b="1" dirty="0">
              <a:solidFill>
                <a:srgbClr val="0000CC"/>
              </a:solidFill>
              <a:effectLst>
                <a:outerShdw blurRad="38100" dist="38100" dir="2700000">
                  <a:srgbClr val="C0C0C0"/>
                </a:outerShdw>
              </a:effectLst>
              <a:latin typeface="楷体_GB2312" pitchFamily="49" charset="-122"/>
              <a:ea typeface="楷体_GB2312" pitchFamily="49"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二、热电偶基本定律</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1437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14376" name="文本框 314375"/>
          <p:cNvSpPr txBox="1"/>
          <p:nvPr/>
        </p:nvSpPr>
        <p:spPr>
          <a:xfrm>
            <a:off x="176213" y="404813"/>
            <a:ext cx="8767762" cy="3933825"/>
          </a:xfrm>
          <a:prstGeom prst="rect">
            <a:avLst/>
          </a:prstGeom>
          <a:noFill/>
          <a:ln w="9525">
            <a:noFill/>
          </a:ln>
        </p:spPr>
        <p:txBody>
          <a:bodyPr>
            <a:spAutoFit/>
          </a:bodyPr>
          <a:p>
            <a:pPr lvl="0" algn="just" eaLnBrk="1" hangingPunct="1">
              <a:lnSpc>
                <a:spcPct val="14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(1)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均质导体定律</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a:p>
            <a:pPr lvl="0" algn="just" eaLnBrk="1" hangingPunct="1">
              <a:lnSpc>
                <a:spcPct val="140000"/>
              </a:lnSpc>
              <a:spcBef>
                <a:spcPct val="0"/>
              </a:spcBef>
            </a:pP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    如果热电偶回路中的两个热电极材料相同，无论两接点的温度如何，热电动势均为零；反之，如果有热电动势产生，两个热电极的材料则一定是不同的。</a:t>
            </a:r>
            <a:endPar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14377" name="文本框 314376"/>
          <p:cNvSpPr txBox="1"/>
          <p:nvPr/>
        </p:nvSpPr>
        <p:spPr>
          <a:xfrm>
            <a:off x="123825" y="4186238"/>
            <a:ext cx="8840788" cy="2397125"/>
          </a:xfrm>
          <a:prstGeom prst="rect">
            <a:avLst/>
          </a:prstGeom>
          <a:noFill/>
          <a:ln w="9525">
            <a:noFill/>
          </a:ln>
        </p:spPr>
        <p:txBody>
          <a:bodyPr>
            <a:spAutoFit/>
          </a:bodyPr>
          <a:p>
            <a:pPr lvl="0" algn="just" eaLnBrk="1" hangingPunct="1">
              <a:lnSpc>
                <a:spcPct val="140000"/>
              </a:lnSpc>
              <a:spcBef>
                <a:spcPct val="0"/>
              </a:spcBef>
            </a:pP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     根据这一定律，可以检验两个热电极材料的成分是否相同</a:t>
            </a:r>
            <a:r>
              <a:rPr lang="en-US" altLang="zh-CN" sz="3600" b="1">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称为</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同名极检验法</a:t>
            </a:r>
            <a:r>
              <a:rPr lang="en-US" altLang="zh-CN" sz="3600" b="1">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，也可以检查热电极材料的均匀性。</a:t>
            </a:r>
            <a:endPar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7"/>
                                        </p:tgtEl>
                                        <p:attrNameLst>
                                          <p:attrName>style.visibility</p:attrName>
                                        </p:attrNameLst>
                                      </p:cBhvr>
                                      <p:to>
                                        <p:strVal val="visible"/>
                                      </p:to>
                                    </p:set>
                                    <p:anim calcmode="lin" valueType="num">
                                      <p:cBhvr additive="base">
                                        <p:cTn id="7" dur="500" fill="hold"/>
                                        <p:tgtEl>
                                          <p:spTgt spid="314377"/>
                                        </p:tgtEl>
                                        <p:attrNameLst>
                                          <p:attrName>ppt_x</p:attrName>
                                        </p:attrNameLst>
                                      </p:cBhvr>
                                      <p:tavLst>
                                        <p:tav tm="0">
                                          <p:val>
                                            <p:strVal val="0-#ppt_w/2"/>
                                          </p:val>
                                        </p:tav>
                                        <p:tav tm="100000">
                                          <p:val>
                                            <p:strVal val="#ppt_x"/>
                                          </p:val>
                                        </p:tav>
                                      </p:tavLst>
                                    </p:anim>
                                    <p:anim calcmode="lin" valueType="num">
                                      <p:cBhvr additive="base">
                                        <p:cTn id="8" dur="500" fill="hold"/>
                                        <p:tgtEl>
                                          <p:spTgt spid="3143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422" name="矩形 315421"/>
          <p:cNvSpPr/>
          <p:nvPr/>
        </p:nvSpPr>
        <p:spPr>
          <a:xfrm>
            <a:off x="323850" y="3860800"/>
            <a:ext cx="3168650" cy="2809875"/>
          </a:xfrm>
          <a:prstGeom prst="rect">
            <a:avLst/>
          </a:prstGeom>
          <a:solidFill>
            <a:schemeClr val="tx1"/>
          </a:solidFill>
          <a:ln w="9525">
            <a:noFill/>
          </a:ln>
        </p:spPr>
        <p:txBody>
          <a:bodyPr/>
          <a:p>
            <a:endParaRPr lang="zh-CN" altLang="en-US"/>
          </a:p>
        </p:txBody>
      </p:sp>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二、热电偶基本定律</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1539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15399" name="文本框 315398"/>
          <p:cNvSpPr txBox="1"/>
          <p:nvPr/>
        </p:nvSpPr>
        <p:spPr>
          <a:xfrm>
            <a:off x="179388" y="690563"/>
            <a:ext cx="8840787" cy="3165475"/>
          </a:xfrm>
          <a:prstGeom prst="rect">
            <a:avLst/>
          </a:prstGeom>
          <a:noFill/>
          <a:ln w="9525">
            <a:noFill/>
          </a:ln>
        </p:spPr>
        <p:txBody>
          <a:bodyPr>
            <a:spAutoFit/>
          </a:bodyPr>
          <a:p>
            <a:pPr lvl="0" algn="l" eaLnBrk="1" hangingPunct="1">
              <a:lnSpc>
                <a:spcPct val="14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(2)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中间导体定律</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a:p>
            <a:pPr lvl="0" algn="l" eaLnBrk="1" hangingPunct="1">
              <a:lnSpc>
                <a:spcPct val="140000"/>
              </a:lnSpc>
              <a:spcBef>
                <a:spcPct val="0"/>
              </a:spcBef>
            </a:pP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在热电偶回路中接入第三种导体</a:t>
            </a:r>
            <a:r>
              <a:rPr lang="en-US" altLang="zh-CN" sz="3600" b="1">
                <a:effectLst>
                  <a:outerShdw blurRad="38100" dist="38100" dir="2700000">
                    <a:srgbClr val="C0C0C0"/>
                  </a:outerShdw>
                </a:effectLst>
                <a:latin typeface="Times New Roman" panose="02020603050405020304" pitchFamily="18" charset="0"/>
                <a:ea typeface="华文中宋" panose="02010600040101010101" pitchFamily="2" charset="-122"/>
              </a:rPr>
              <a:t>C</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，只要第三种导体的</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两接点温度相同</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，则回路中总的热电动势不变。</a:t>
            </a:r>
            <a:endPar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grpSp>
        <p:nvGrpSpPr>
          <p:cNvPr id="315443" name="组合 315442"/>
          <p:cNvGrpSpPr/>
          <p:nvPr/>
        </p:nvGrpSpPr>
        <p:grpSpPr>
          <a:xfrm>
            <a:off x="539750" y="3862388"/>
            <a:ext cx="2809875" cy="2789237"/>
            <a:chOff x="3787" y="1417"/>
            <a:chExt cx="1770" cy="1757"/>
          </a:xfrm>
        </p:grpSpPr>
        <p:sp>
          <p:nvSpPr>
            <p:cNvPr id="315444" name="矩形 315443"/>
            <p:cNvSpPr/>
            <p:nvPr/>
          </p:nvSpPr>
          <p:spPr>
            <a:xfrm>
              <a:off x="4595" y="1976"/>
              <a:ext cx="554" cy="462"/>
            </a:xfrm>
            <a:prstGeom prst="rect">
              <a:avLst/>
            </a:prstGeom>
            <a:noFill/>
            <a:ln w="9525">
              <a:noFill/>
            </a:ln>
          </p:spPr>
          <p:txBody>
            <a:bodyPr/>
            <a:p>
              <a:pPr lvl="0" algn="just" eaLnBrk="0" hangingPunct="0">
                <a:lnSpc>
                  <a:spcPct val="100000"/>
                </a:lnSpc>
                <a:spcBef>
                  <a:spcPct val="0"/>
                </a:spcBef>
                <a:buClrTx/>
              </a:pPr>
              <a:r>
                <a:rPr lang="en-US" altLang="zh-CN" sz="2800" b="0" i="1">
                  <a:solidFill>
                    <a:srgbClr val="FFFFFF"/>
                  </a:solidFill>
                  <a:latin typeface="Times New Roman" panose="02020603050405020304" pitchFamily="18" charset="0"/>
                  <a:ea typeface="宋体" panose="02010600030101010101" pitchFamily="2" charset="-122"/>
                </a:rPr>
                <a:t>T</a:t>
              </a:r>
              <a:r>
                <a:rPr lang="en-US" altLang="zh-CN" sz="2800" b="0" baseline="-25000">
                  <a:solidFill>
                    <a:srgbClr val="FFFFFF"/>
                  </a:solidFill>
                  <a:latin typeface="Times New Roman" panose="02020603050405020304" pitchFamily="18" charset="0"/>
                  <a:ea typeface="宋体" panose="02010600030101010101" pitchFamily="2" charset="-122"/>
                </a:rPr>
                <a:t>0</a:t>
              </a:r>
              <a:endParaRPr lang="en-US" altLang="zh-CN" sz="2800" b="0" baseline="-25000">
                <a:solidFill>
                  <a:srgbClr val="FFFFFF"/>
                </a:solidFill>
                <a:latin typeface="Times New Roman" panose="02020603050405020304" pitchFamily="18" charset="0"/>
                <a:ea typeface="宋体" panose="02010600030101010101" pitchFamily="2" charset="-122"/>
              </a:endParaRPr>
            </a:p>
          </p:txBody>
        </p:sp>
        <p:sp>
          <p:nvSpPr>
            <p:cNvPr id="315445" name="矩形 315444"/>
            <p:cNvSpPr/>
            <p:nvPr/>
          </p:nvSpPr>
          <p:spPr>
            <a:xfrm>
              <a:off x="3787" y="1966"/>
              <a:ext cx="454" cy="466"/>
            </a:xfrm>
            <a:prstGeom prst="rect">
              <a:avLst/>
            </a:prstGeom>
            <a:noFill/>
            <a:ln w="9525">
              <a:noFill/>
            </a:ln>
          </p:spPr>
          <p:txBody>
            <a:bodyPr/>
            <a:p>
              <a:pPr lvl="0" algn="just" eaLnBrk="0" hangingPunct="0">
                <a:lnSpc>
                  <a:spcPct val="100000"/>
                </a:lnSpc>
                <a:spcBef>
                  <a:spcPct val="0"/>
                </a:spcBef>
                <a:buClrTx/>
              </a:pPr>
              <a:r>
                <a:rPr lang="en-US" altLang="zh-CN" sz="2800" b="0" i="1">
                  <a:solidFill>
                    <a:srgbClr val="FFFFFF"/>
                  </a:solidFill>
                  <a:latin typeface="Times New Roman" panose="02020603050405020304" pitchFamily="18" charset="0"/>
                  <a:ea typeface="宋体" panose="02010600030101010101" pitchFamily="2" charset="-122"/>
                </a:rPr>
                <a:t>T</a:t>
              </a:r>
              <a:r>
                <a:rPr lang="en-US" altLang="zh-CN" sz="2800" b="0" baseline="-25000">
                  <a:solidFill>
                    <a:srgbClr val="FFFFFF"/>
                  </a:solidFill>
                  <a:latin typeface="Times New Roman" panose="02020603050405020304" pitchFamily="18" charset="0"/>
                  <a:ea typeface="宋体" panose="02010600030101010101" pitchFamily="2" charset="-122"/>
                </a:rPr>
                <a:t>0</a:t>
              </a:r>
              <a:endParaRPr lang="en-US" altLang="zh-CN" sz="2800" b="0" baseline="-25000">
                <a:solidFill>
                  <a:srgbClr val="FFFFFF"/>
                </a:solidFill>
                <a:latin typeface="Times New Roman" panose="02020603050405020304" pitchFamily="18" charset="0"/>
                <a:ea typeface="宋体" panose="02010600030101010101" pitchFamily="2" charset="-122"/>
              </a:endParaRPr>
            </a:p>
          </p:txBody>
        </p:sp>
        <p:sp>
          <p:nvSpPr>
            <p:cNvPr id="315446" name="矩形 315445"/>
            <p:cNvSpPr/>
            <p:nvPr/>
          </p:nvSpPr>
          <p:spPr>
            <a:xfrm>
              <a:off x="4630" y="2426"/>
              <a:ext cx="454" cy="460"/>
            </a:xfrm>
            <a:prstGeom prst="rect">
              <a:avLst/>
            </a:prstGeom>
            <a:noFill/>
            <a:ln w="9525">
              <a:noFill/>
            </a:ln>
          </p:spPr>
          <p:txBody>
            <a:bodyPr/>
            <a:p>
              <a:pPr lvl="0" algn="just" eaLnBrk="0" hangingPunct="0">
                <a:lnSpc>
                  <a:spcPct val="100000"/>
                </a:lnSpc>
                <a:spcBef>
                  <a:spcPct val="0"/>
                </a:spcBef>
                <a:buClrTx/>
              </a:pPr>
              <a:r>
                <a:rPr lang="en-US" altLang="zh-CN" sz="2800" b="0">
                  <a:solidFill>
                    <a:srgbClr val="FFFF00"/>
                  </a:solidFill>
                  <a:latin typeface="Times New Roman" panose="02020603050405020304" pitchFamily="18" charset="0"/>
                  <a:ea typeface="宋体" panose="02010600030101010101" pitchFamily="2" charset="-122"/>
                </a:rPr>
                <a:t>B</a:t>
              </a:r>
              <a:endParaRPr lang="en-US" altLang="zh-CN" sz="2800" b="0">
                <a:solidFill>
                  <a:srgbClr val="FFFF00"/>
                </a:solidFill>
                <a:latin typeface="Times New Roman" panose="02020603050405020304" pitchFamily="18" charset="0"/>
                <a:ea typeface="宋体" panose="02010600030101010101" pitchFamily="2" charset="-122"/>
              </a:endParaRPr>
            </a:p>
          </p:txBody>
        </p:sp>
        <p:sp>
          <p:nvSpPr>
            <p:cNvPr id="315447" name="任意多边形 315446"/>
            <p:cNvSpPr/>
            <p:nvPr/>
          </p:nvSpPr>
          <p:spPr>
            <a:xfrm>
              <a:off x="4133" y="2105"/>
              <a:ext cx="197" cy="814"/>
            </a:xfrm>
            <a:custGeom>
              <a:avLst/>
              <a:gdLst/>
              <a:ahLst/>
              <a:cxnLst/>
              <a:pathLst>
                <a:path w="210" h="1550">
                  <a:moveTo>
                    <a:pt x="0" y="0"/>
                  </a:moveTo>
                  <a:lnTo>
                    <a:pt x="0" y="1178"/>
                  </a:lnTo>
                  <a:cubicBezTo>
                    <a:pt x="35" y="1436"/>
                    <a:pt x="122" y="1493"/>
                    <a:pt x="210" y="1550"/>
                  </a:cubicBezTo>
                </a:path>
              </a:pathLst>
            </a:custGeom>
            <a:noFill/>
            <a:ln w="57150" cap="flat" cmpd="sng">
              <a:solidFill>
                <a:srgbClr val="66FF33">
                  <a:alpha val="100000"/>
                </a:srgbClr>
              </a:solidFill>
              <a:prstDash val="solid"/>
              <a:headEnd type="none" w="med" len="med"/>
              <a:tailEnd type="none" w="med" len="med"/>
            </a:ln>
          </p:spPr>
          <p:txBody>
            <a:bodyPr/>
            <a:p>
              <a:endParaRPr lang="zh-CN" altLang="en-US"/>
            </a:p>
          </p:txBody>
        </p:sp>
        <p:sp>
          <p:nvSpPr>
            <p:cNvPr id="315448" name="椭圆 315447"/>
            <p:cNvSpPr/>
            <p:nvPr/>
          </p:nvSpPr>
          <p:spPr>
            <a:xfrm>
              <a:off x="4330" y="2904"/>
              <a:ext cx="40" cy="33"/>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15449" name="任意多边形 315448"/>
            <p:cNvSpPr/>
            <p:nvPr/>
          </p:nvSpPr>
          <p:spPr>
            <a:xfrm>
              <a:off x="4356" y="2113"/>
              <a:ext cx="237" cy="814"/>
            </a:xfrm>
            <a:custGeom>
              <a:avLst/>
              <a:gdLst/>
              <a:ahLst/>
              <a:cxnLst/>
              <a:pathLst>
                <a:path w="252" h="1550">
                  <a:moveTo>
                    <a:pt x="252" y="0"/>
                  </a:moveTo>
                  <a:lnTo>
                    <a:pt x="252" y="1178"/>
                  </a:lnTo>
                  <a:cubicBezTo>
                    <a:pt x="210" y="1436"/>
                    <a:pt x="105" y="1493"/>
                    <a:pt x="0" y="1550"/>
                  </a:cubicBezTo>
                </a:path>
              </a:pathLst>
            </a:custGeom>
            <a:noFill/>
            <a:ln w="57150" cap="flat" cmpd="sng">
              <a:solidFill>
                <a:srgbClr val="FFFF00">
                  <a:alpha val="100000"/>
                </a:srgbClr>
              </a:solidFill>
              <a:prstDash val="solid"/>
              <a:headEnd type="none" w="med" len="med"/>
              <a:tailEnd type="none" w="med" len="med"/>
            </a:ln>
          </p:spPr>
          <p:txBody>
            <a:bodyPr/>
            <a:p>
              <a:endParaRPr lang="zh-CN" altLang="en-US"/>
            </a:p>
          </p:txBody>
        </p:sp>
        <p:sp>
          <p:nvSpPr>
            <p:cNvPr id="315450" name="直接连接符 315449"/>
            <p:cNvSpPr/>
            <p:nvPr/>
          </p:nvSpPr>
          <p:spPr>
            <a:xfrm flipV="1">
              <a:off x="4593" y="1979"/>
              <a:ext cx="0" cy="93"/>
            </a:xfrm>
            <a:prstGeom prst="line">
              <a:avLst/>
            </a:prstGeom>
            <a:ln w="9525" cap="flat" cmpd="sng">
              <a:solidFill>
                <a:srgbClr val="FFFFFF"/>
              </a:solidFill>
              <a:prstDash val="solid"/>
              <a:headEnd type="none" w="med" len="med"/>
              <a:tailEnd type="none" w="med" len="med"/>
            </a:ln>
          </p:spPr>
        </p:sp>
        <p:sp>
          <p:nvSpPr>
            <p:cNvPr id="315451" name="直接连接符 315450"/>
            <p:cNvSpPr/>
            <p:nvPr/>
          </p:nvSpPr>
          <p:spPr>
            <a:xfrm>
              <a:off x="4607" y="1975"/>
              <a:ext cx="950" cy="0"/>
            </a:xfrm>
            <a:prstGeom prst="line">
              <a:avLst/>
            </a:prstGeom>
            <a:ln w="9525" cap="flat" cmpd="sng">
              <a:solidFill>
                <a:srgbClr val="FFFFFF"/>
              </a:solidFill>
              <a:prstDash val="solid"/>
              <a:headEnd type="none" w="med" len="med"/>
              <a:tailEnd type="none" w="med" len="med"/>
            </a:ln>
          </p:spPr>
        </p:sp>
        <p:sp>
          <p:nvSpPr>
            <p:cNvPr id="315452" name="直接连接符 315451"/>
            <p:cNvSpPr/>
            <p:nvPr/>
          </p:nvSpPr>
          <p:spPr>
            <a:xfrm>
              <a:off x="5557" y="1713"/>
              <a:ext cx="0" cy="262"/>
            </a:xfrm>
            <a:prstGeom prst="line">
              <a:avLst/>
            </a:prstGeom>
            <a:ln w="9525" cap="flat" cmpd="sng">
              <a:solidFill>
                <a:srgbClr val="FFFFFF"/>
              </a:solidFill>
              <a:prstDash val="solid"/>
              <a:headEnd type="none" w="med" len="med"/>
              <a:tailEnd type="none" w="med" len="med"/>
            </a:ln>
          </p:spPr>
        </p:sp>
        <p:sp>
          <p:nvSpPr>
            <p:cNvPr id="315453" name="直接连接符 315452"/>
            <p:cNvSpPr/>
            <p:nvPr/>
          </p:nvSpPr>
          <p:spPr>
            <a:xfrm flipH="1">
              <a:off x="5280" y="1713"/>
              <a:ext cx="277" cy="0"/>
            </a:xfrm>
            <a:prstGeom prst="line">
              <a:avLst/>
            </a:prstGeom>
            <a:ln w="9525" cap="flat" cmpd="sng">
              <a:solidFill>
                <a:srgbClr val="FFFFFF"/>
              </a:solidFill>
              <a:prstDash val="solid"/>
              <a:headEnd type="none" w="med" len="med"/>
              <a:tailEnd type="none" w="med" len="med"/>
            </a:ln>
          </p:spPr>
        </p:sp>
        <p:sp>
          <p:nvSpPr>
            <p:cNvPr id="315454" name="椭圆 315453"/>
            <p:cNvSpPr/>
            <p:nvPr/>
          </p:nvSpPr>
          <p:spPr>
            <a:xfrm>
              <a:off x="4873" y="1532"/>
              <a:ext cx="395" cy="356"/>
            </a:xfrm>
            <a:prstGeom prst="ellipse">
              <a:avLst/>
            </a:prstGeom>
            <a:solidFill>
              <a:srgbClr val="0099FF"/>
            </a:solidFill>
            <a:ln w="9525" cap="flat" cmpd="sng">
              <a:solidFill>
                <a:srgbClr val="FFFFFF"/>
              </a:solidFill>
              <a:prstDash val="solid"/>
              <a:headEnd type="none" w="med" len="med"/>
              <a:tailEnd type="none" w="med" len="med"/>
            </a:ln>
          </p:spPr>
          <p:txBody>
            <a:bodyPr/>
            <a:p>
              <a:endParaRPr lang="zh-CN" altLang="en-US"/>
            </a:p>
          </p:txBody>
        </p:sp>
        <p:sp>
          <p:nvSpPr>
            <p:cNvPr id="315455" name="直接连接符 315454"/>
            <p:cNvSpPr/>
            <p:nvPr/>
          </p:nvSpPr>
          <p:spPr>
            <a:xfrm flipV="1">
              <a:off x="4133" y="1713"/>
              <a:ext cx="0" cy="359"/>
            </a:xfrm>
            <a:prstGeom prst="line">
              <a:avLst/>
            </a:prstGeom>
            <a:ln w="9525" cap="flat" cmpd="sng">
              <a:solidFill>
                <a:srgbClr val="FFFFFF"/>
              </a:solidFill>
              <a:prstDash val="solid"/>
              <a:headEnd type="none" w="med" len="med"/>
              <a:tailEnd type="none" w="med" len="med"/>
            </a:ln>
          </p:spPr>
        </p:sp>
        <p:sp>
          <p:nvSpPr>
            <p:cNvPr id="315456" name="直接连接符 315455"/>
            <p:cNvSpPr/>
            <p:nvPr/>
          </p:nvSpPr>
          <p:spPr>
            <a:xfrm>
              <a:off x="4133" y="1715"/>
              <a:ext cx="742" cy="0"/>
            </a:xfrm>
            <a:prstGeom prst="line">
              <a:avLst/>
            </a:prstGeom>
            <a:ln w="9525" cap="flat" cmpd="sng">
              <a:solidFill>
                <a:srgbClr val="FFFFFF"/>
              </a:solidFill>
              <a:prstDash val="solid"/>
              <a:headEnd type="none" w="med" len="med"/>
              <a:tailEnd type="none" w="med" len="med"/>
            </a:ln>
          </p:spPr>
        </p:sp>
        <p:sp>
          <p:nvSpPr>
            <p:cNvPr id="315457" name="矩形 315456"/>
            <p:cNvSpPr/>
            <p:nvPr/>
          </p:nvSpPr>
          <p:spPr>
            <a:xfrm>
              <a:off x="4241" y="2886"/>
              <a:ext cx="330" cy="288"/>
            </a:xfrm>
            <a:prstGeom prst="rect">
              <a:avLst/>
            </a:prstGeom>
            <a:noFill/>
            <a:ln w="9525">
              <a:noFill/>
            </a:ln>
          </p:spPr>
          <p:txBody>
            <a:bodyPr/>
            <a:p>
              <a:pPr lvl="0" algn="just" eaLnBrk="0" hangingPunct="0">
                <a:lnSpc>
                  <a:spcPct val="100000"/>
                </a:lnSpc>
                <a:spcBef>
                  <a:spcPct val="0"/>
                </a:spcBef>
                <a:buClrTx/>
              </a:pPr>
              <a:r>
                <a:rPr lang="en-US" altLang="zh-CN" sz="2800" b="0" i="1">
                  <a:solidFill>
                    <a:srgbClr val="FFFFFF"/>
                  </a:solidFill>
                  <a:latin typeface="Times New Roman" panose="02020603050405020304" pitchFamily="18" charset="0"/>
                  <a:ea typeface="宋体" panose="02010600030101010101" pitchFamily="2" charset="-122"/>
                </a:rPr>
                <a:t>T</a:t>
              </a:r>
              <a:endParaRPr lang="en-US" altLang="zh-CN" sz="2800" b="0" i="1">
                <a:solidFill>
                  <a:srgbClr val="FFFFFF"/>
                </a:solidFill>
                <a:latin typeface="Times New Roman" panose="02020603050405020304" pitchFamily="18" charset="0"/>
                <a:ea typeface="宋体" panose="02010600030101010101" pitchFamily="2" charset="-122"/>
              </a:endParaRPr>
            </a:p>
          </p:txBody>
        </p:sp>
        <p:sp>
          <p:nvSpPr>
            <p:cNvPr id="315458" name="直接连接符 315457"/>
            <p:cNvSpPr/>
            <p:nvPr/>
          </p:nvSpPr>
          <p:spPr>
            <a:xfrm flipV="1">
              <a:off x="5075" y="1607"/>
              <a:ext cx="0" cy="226"/>
            </a:xfrm>
            <a:prstGeom prst="line">
              <a:avLst/>
            </a:prstGeom>
            <a:ln w="9525" cap="flat" cmpd="sng">
              <a:solidFill>
                <a:srgbClr val="FF66FF"/>
              </a:solidFill>
              <a:prstDash val="solid"/>
              <a:headEnd type="none" w="med" len="med"/>
              <a:tailEnd type="stealth" w="lg" len="lg"/>
            </a:ln>
          </p:spPr>
        </p:sp>
        <p:sp>
          <p:nvSpPr>
            <p:cNvPr id="315459" name="矩形 315458"/>
            <p:cNvSpPr/>
            <p:nvPr/>
          </p:nvSpPr>
          <p:spPr>
            <a:xfrm>
              <a:off x="3844" y="2416"/>
              <a:ext cx="454" cy="460"/>
            </a:xfrm>
            <a:prstGeom prst="rect">
              <a:avLst/>
            </a:prstGeom>
            <a:noFill/>
            <a:ln w="9525">
              <a:noFill/>
            </a:ln>
          </p:spPr>
          <p:txBody>
            <a:bodyPr/>
            <a:p>
              <a:pPr lvl="0" algn="just" eaLnBrk="0" hangingPunct="0">
                <a:lnSpc>
                  <a:spcPct val="100000"/>
                </a:lnSpc>
                <a:spcBef>
                  <a:spcPct val="0"/>
                </a:spcBef>
                <a:buClrTx/>
              </a:pPr>
              <a:r>
                <a:rPr lang="en-US" altLang="zh-CN" sz="2800" b="0">
                  <a:solidFill>
                    <a:srgbClr val="66FF33"/>
                  </a:solidFill>
                  <a:latin typeface="Times New Roman" panose="02020603050405020304" pitchFamily="18" charset="0"/>
                  <a:ea typeface="宋体" panose="02010600030101010101" pitchFamily="2" charset="-122"/>
                </a:rPr>
                <a:t>A</a:t>
              </a:r>
              <a:endParaRPr lang="en-US" altLang="zh-CN" sz="2800" b="0">
                <a:solidFill>
                  <a:srgbClr val="66FF33"/>
                </a:solidFill>
                <a:latin typeface="Times New Roman" panose="02020603050405020304" pitchFamily="18" charset="0"/>
                <a:ea typeface="宋体" panose="02010600030101010101" pitchFamily="2" charset="-122"/>
              </a:endParaRPr>
            </a:p>
          </p:txBody>
        </p:sp>
        <p:sp>
          <p:nvSpPr>
            <p:cNvPr id="315460" name="椭圆 315459"/>
            <p:cNvSpPr/>
            <p:nvPr/>
          </p:nvSpPr>
          <p:spPr>
            <a:xfrm>
              <a:off x="4104" y="2080"/>
              <a:ext cx="57" cy="57"/>
            </a:xfrm>
            <a:prstGeom prst="ellipse">
              <a:avLst/>
            </a:prstGeom>
            <a:solidFill>
              <a:srgbClr val="000000"/>
            </a:solidFill>
            <a:ln w="9525" cap="flat" cmpd="sng">
              <a:solidFill>
                <a:srgbClr val="FFFF00"/>
              </a:solidFill>
              <a:prstDash val="solid"/>
              <a:headEnd type="none" w="med" len="med"/>
              <a:tailEnd type="none" w="med" len="med"/>
            </a:ln>
          </p:spPr>
          <p:txBody>
            <a:bodyPr/>
            <a:p>
              <a:endParaRPr lang="zh-CN" altLang="en-US"/>
            </a:p>
          </p:txBody>
        </p:sp>
        <p:sp>
          <p:nvSpPr>
            <p:cNvPr id="315461" name="椭圆 315460"/>
            <p:cNvSpPr/>
            <p:nvPr/>
          </p:nvSpPr>
          <p:spPr>
            <a:xfrm>
              <a:off x="4568" y="2080"/>
              <a:ext cx="57" cy="57"/>
            </a:xfrm>
            <a:prstGeom prst="ellipse">
              <a:avLst/>
            </a:prstGeom>
            <a:solidFill>
              <a:srgbClr val="000000"/>
            </a:solidFill>
            <a:ln w="9525" cap="flat" cmpd="sng">
              <a:solidFill>
                <a:srgbClr val="FFFF00"/>
              </a:solidFill>
              <a:prstDash val="solid"/>
              <a:headEnd type="none" w="med" len="med"/>
              <a:tailEnd type="none" w="med" len="med"/>
            </a:ln>
          </p:spPr>
          <p:txBody>
            <a:bodyPr/>
            <a:p>
              <a:endParaRPr lang="zh-CN" altLang="en-US"/>
            </a:p>
          </p:txBody>
        </p:sp>
        <p:sp>
          <p:nvSpPr>
            <p:cNvPr id="315462" name="矩形 315461"/>
            <p:cNvSpPr/>
            <p:nvPr/>
          </p:nvSpPr>
          <p:spPr>
            <a:xfrm>
              <a:off x="4501" y="1417"/>
              <a:ext cx="454" cy="460"/>
            </a:xfrm>
            <a:prstGeom prst="rect">
              <a:avLst/>
            </a:prstGeom>
            <a:noFill/>
            <a:ln w="9525">
              <a:noFill/>
            </a:ln>
          </p:spPr>
          <p:txBody>
            <a:bodyPr/>
            <a:p>
              <a:pPr lvl="0" algn="just" eaLnBrk="0" hangingPunct="0">
                <a:lnSpc>
                  <a:spcPct val="100000"/>
                </a:lnSpc>
                <a:spcBef>
                  <a:spcPct val="0"/>
                </a:spcBef>
                <a:buClrTx/>
              </a:pPr>
              <a:r>
                <a:rPr lang="en-US" altLang="zh-CN" sz="2800" b="0">
                  <a:solidFill>
                    <a:srgbClr val="FFFFFF"/>
                  </a:solidFill>
                  <a:latin typeface="Times New Roman" panose="02020603050405020304" pitchFamily="18" charset="0"/>
                  <a:ea typeface="宋体" panose="02010600030101010101" pitchFamily="2" charset="-122"/>
                </a:rPr>
                <a:t>C</a:t>
              </a:r>
              <a:endParaRPr lang="en-US" altLang="zh-CN" sz="2800" b="0">
                <a:solidFill>
                  <a:srgbClr val="FFFFFF"/>
                </a:solidFill>
                <a:latin typeface="Times New Roman" panose="02020603050405020304" pitchFamily="18" charset="0"/>
                <a:ea typeface="宋体" panose="02010600030101010101" pitchFamily="2" charset="-122"/>
              </a:endParaRPr>
            </a:p>
          </p:txBody>
        </p:sp>
      </p:grpSp>
      <p:sp>
        <p:nvSpPr>
          <p:cNvPr id="315463" name="矩形 315462"/>
          <p:cNvSpPr/>
          <p:nvPr/>
        </p:nvSpPr>
        <p:spPr>
          <a:xfrm>
            <a:off x="4211638" y="4005263"/>
            <a:ext cx="4392612" cy="2520950"/>
          </a:xfrm>
          <a:prstGeom prst="rect">
            <a:avLst/>
          </a:prstGeom>
          <a:solidFill>
            <a:schemeClr val="tx1"/>
          </a:solidFill>
          <a:ln w="9525">
            <a:noFill/>
          </a:ln>
        </p:spPr>
        <p:txBody>
          <a:bodyPr/>
          <a:p>
            <a:endParaRPr lang="zh-CN" altLang="en-US"/>
          </a:p>
        </p:txBody>
      </p:sp>
      <p:grpSp>
        <p:nvGrpSpPr>
          <p:cNvPr id="315464" name="组合 315463"/>
          <p:cNvGrpSpPr/>
          <p:nvPr/>
        </p:nvGrpSpPr>
        <p:grpSpPr>
          <a:xfrm>
            <a:off x="4211638" y="3917950"/>
            <a:ext cx="4176712" cy="2679700"/>
            <a:chOff x="2477" y="1153"/>
            <a:chExt cx="2631" cy="1688"/>
          </a:xfrm>
        </p:grpSpPr>
        <p:sp>
          <p:nvSpPr>
            <p:cNvPr id="315465" name="矩形 315464"/>
            <p:cNvSpPr/>
            <p:nvPr/>
          </p:nvSpPr>
          <p:spPr>
            <a:xfrm>
              <a:off x="3279" y="1503"/>
              <a:ext cx="554" cy="434"/>
            </a:xfrm>
            <a:prstGeom prst="rect">
              <a:avLst/>
            </a:prstGeom>
            <a:noFill/>
            <a:ln w="9525">
              <a:noFill/>
            </a:ln>
          </p:spPr>
          <p:txBody>
            <a:bodyPr/>
            <a:p>
              <a:pPr lvl="0" algn="just" eaLnBrk="0" hangingPunct="0">
                <a:lnSpc>
                  <a:spcPct val="100000"/>
                </a:lnSpc>
                <a:spcBef>
                  <a:spcPct val="0"/>
                </a:spcBef>
                <a:buClrTx/>
              </a:pPr>
              <a:r>
                <a:rPr lang="en-US" altLang="zh-CN" sz="2800" b="0" i="1">
                  <a:solidFill>
                    <a:schemeClr val="bg1"/>
                  </a:solidFill>
                  <a:latin typeface="Times New Roman" panose="02020603050405020304" pitchFamily="18" charset="0"/>
                  <a:ea typeface="宋体" panose="02010600030101010101" pitchFamily="2" charset="-122"/>
                </a:rPr>
                <a:t>T</a:t>
              </a:r>
              <a:r>
                <a:rPr lang="en-US" altLang="zh-CN" sz="2800" b="0" baseline="-25000">
                  <a:solidFill>
                    <a:schemeClr val="bg1"/>
                  </a:solidFill>
                  <a:latin typeface="Times New Roman" panose="02020603050405020304" pitchFamily="18" charset="0"/>
                  <a:ea typeface="宋体" panose="02010600030101010101" pitchFamily="2" charset="-122"/>
                </a:rPr>
                <a:t>1</a:t>
              </a:r>
              <a:endParaRPr lang="en-US" altLang="zh-CN" sz="2800" b="0" baseline="-25000">
                <a:solidFill>
                  <a:schemeClr val="bg1"/>
                </a:solidFill>
                <a:latin typeface="Times New Roman" panose="02020603050405020304" pitchFamily="18" charset="0"/>
                <a:ea typeface="宋体" panose="02010600030101010101" pitchFamily="2" charset="-122"/>
              </a:endParaRPr>
            </a:p>
          </p:txBody>
        </p:sp>
        <p:sp>
          <p:nvSpPr>
            <p:cNvPr id="315466" name="任意多边形 315465"/>
            <p:cNvSpPr/>
            <p:nvPr/>
          </p:nvSpPr>
          <p:spPr>
            <a:xfrm rot="10800000">
              <a:off x="3031" y="1514"/>
              <a:ext cx="198" cy="390"/>
            </a:xfrm>
            <a:custGeom>
              <a:avLst/>
              <a:gdLst/>
              <a:ahLst/>
              <a:cxnLst/>
              <a:pathLst>
                <a:path w="210" h="744">
                  <a:moveTo>
                    <a:pt x="0" y="0"/>
                  </a:moveTo>
                  <a:lnTo>
                    <a:pt x="0" y="496"/>
                  </a:lnTo>
                  <a:cubicBezTo>
                    <a:pt x="35" y="620"/>
                    <a:pt x="122" y="682"/>
                    <a:pt x="210" y="744"/>
                  </a:cubicBezTo>
                </a:path>
              </a:pathLst>
            </a:custGeom>
            <a:noFill/>
            <a:ln w="57150" cap="flat" cmpd="sng">
              <a:solidFill>
                <a:srgbClr val="FFFF00">
                  <a:alpha val="100000"/>
                </a:srgbClr>
              </a:solidFill>
              <a:prstDash val="solid"/>
              <a:headEnd type="none" w="med" len="med"/>
              <a:tailEnd type="none" w="med" len="med"/>
            </a:ln>
          </p:spPr>
          <p:txBody>
            <a:bodyPr/>
            <a:p>
              <a:endParaRPr lang="zh-CN" altLang="en-US"/>
            </a:p>
          </p:txBody>
        </p:sp>
        <p:sp>
          <p:nvSpPr>
            <p:cNvPr id="315467" name="任意多边形 315466"/>
            <p:cNvSpPr/>
            <p:nvPr/>
          </p:nvSpPr>
          <p:spPr>
            <a:xfrm>
              <a:off x="3034" y="2159"/>
              <a:ext cx="197" cy="390"/>
            </a:xfrm>
            <a:custGeom>
              <a:avLst/>
              <a:gdLst/>
              <a:ahLst/>
              <a:cxnLst/>
              <a:pathLst>
                <a:path w="210" h="744">
                  <a:moveTo>
                    <a:pt x="210" y="0"/>
                  </a:moveTo>
                  <a:lnTo>
                    <a:pt x="210" y="496"/>
                  </a:lnTo>
                  <a:cubicBezTo>
                    <a:pt x="175" y="620"/>
                    <a:pt x="87" y="682"/>
                    <a:pt x="0" y="744"/>
                  </a:cubicBezTo>
                </a:path>
              </a:pathLst>
            </a:custGeom>
            <a:noFill/>
            <a:ln w="57150" cap="flat" cmpd="sng">
              <a:solidFill>
                <a:srgbClr val="FFFF00">
                  <a:alpha val="100000"/>
                </a:srgbClr>
              </a:solidFill>
              <a:prstDash val="solid"/>
              <a:headEnd type="none" w="med" len="med"/>
              <a:tailEnd type="none" w="med" len="med"/>
            </a:ln>
          </p:spPr>
          <p:txBody>
            <a:bodyPr/>
            <a:p>
              <a:endParaRPr lang="zh-CN" altLang="en-US"/>
            </a:p>
          </p:txBody>
        </p:sp>
        <p:grpSp>
          <p:nvGrpSpPr>
            <p:cNvPr id="315468" name="组合 315467"/>
            <p:cNvGrpSpPr/>
            <p:nvPr/>
          </p:nvGrpSpPr>
          <p:grpSpPr>
            <a:xfrm>
              <a:off x="2805" y="1514"/>
              <a:ext cx="200" cy="1035"/>
              <a:chOff x="2794" y="2361"/>
              <a:chExt cx="200" cy="891"/>
            </a:xfrm>
          </p:grpSpPr>
          <p:sp>
            <p:nvSpPr>
              <p:cNvPr id="315469" name="任意多边形 315468"/>
              <p:cNvSpPr/>
              <p:nvPr/>
            </p:nvSpPr>
            <p:spPr>
              <a:xfrm>
                <a:off x="2797" y="2916"/>
                <a:ext cx="197" cy="336"/>
              </a:xfrm>
              <a:custGeom>
                <a:avLst/>
                <a:gdLst/>
                <a:ahLst/>
                <a:cxnLst/>
                <a:pathLst>
                  <a:path w="210" h="744">
                    <a:moveTo>
                      <a:pt x="0" y="0"/>
                    </a:moveTo>
                    <a:lnTo>
                      <a:pt x="0" y="496"/>
                    </a:lnTo>
                    <a:cubicBezTo>
                      <a:pt x="35" y="620"/>
                      <a:pt x="122" y="682"/>
                      <a:pt x="210" y="744"/>
                    </a:cubicBezTo>
                  </a:path>
                </a:pathLst>
              </a:custGeom>
              <a:noFill/>
              <a:ln w="57150" cap="flat" cmpd="sng">
                <a:solidFill>
                  <a:srgbClr val="66FF33">
                    <a:alpha val="100000"/>
                  </a:srgbClr>
                </a:solidFill>
                <a:prstDash val="solid"/>
                <a:headEnd type="none" w="med" len="med"/>
                <a:tailEnd type="none" w="med" len="med"/>
              </a:ln>
            </p:spPr>
            <p:txBody>
              <a:bodyPr/>
              <a:p>
                <a:endParaRPr lang="zh-CN" altLang="en-US"/>
              </a:p>
            </p:txBody>
          </p:sp>
          <p:sp>
            <p:nvSpPr>
              <p:cNvPr id="315470" name="任意多边形 315469"/>
              <p:cNvSpPr/>
              <p:nvPr/>
            </p:nvSpPr>
            <p:spPr>
              <a:xfrm rot="10800000">
                <a:off x="2794" y="2361"/>
                <a:ext cx="198" cy="336"/>
              </a:xfrm>
              <a:custGeom>
                <a:avLst/>
                <a:gdLst/>
                <a:ahLst/>
                <a:cxnLst/>
                <a:pathLst>
                  <a:path w="210" h="744">
                    <a:moveTo>
                      <a:pt x="210" y="0"/>
                    </a:moveTo>
                    <a:lnTo>
                      <a:pt x="210" y="496"/>
                    </a:lnTo>
                    <a:cubicBezTo>
                      <a:pt x="175" y="620"/>
                      <a:pt x="87" y="682"/>
                      <a:pt x="0" y="744"/>
                    </a:cubicBezTo>
                  </a:path>
                </a:pathLst>
              </a:custGeom>
              <a:noFill/>
              <a:ln w="57150" cap="flat" cmpd="sng">
                <a:solidFill>
                  <a:srgbClr val="66FF33">
                    <a:alpha val="100000"/>
                  </a:srgbClr>
                </a:solidFill>
                <a:prstDash val="solid"/>
                <a:headEnd type="none" w="med" len="med"/>
                <a:tailEnd type="none" w="med" len="med"/>
              </a:ln>
            </p:spPr>
            <p:txBody>
              <a:bodyPr/>
              <a:p>
                <a:endParaRPr lang="zh-CN" altLang="en-US"/>
              </a:p>
            </p:txBody>
          </p:sp>
        </p:grpSp>
        <p:sp>
          <p:nvSpPr>
            <p:cNvPr id="315471" name="直接连接符 315470"/>
            <p:cNvSpPr/>
            <p:nvPr/>
          </p:nvSpPr>
          <p:spPr>
            <a:xfrm>
              <a:off x="2805" y="1896"/>
              <a:ext cx="0" cy="262"/>
            </a:xfrm>
            <a:prstGeom prst="line">
              <a:avLst/>
            </a:prstGeom>
            <a:ln w="57150" cap="flat" cmpd="sng">
              <a:solidFill>
                <a:srgbClr val="66FF33"/>
              </a:solidFill>
              <a:prstDash val="solid"/>
              <a:headEnd type="none" w="med" len="med"/>
              <a:tailEnd type="none" w="med" len="med"/>
            </a:ln>
          </p:spPr>
        </p:sp>
        <p:sp>
          <p:nvSpPr>
            <p:cNvPr id="315472" name="椭圆 315471"/>
            <p:cNvSpPr/>
            <p:nvPr/>
          </p:nvSpPr>
          <p:spPr>
            <a:xfrm>
              <a:off x="2991" y="1506"/>
              <a:ext cx="40" cy="3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15473" name="椭圆 315472"/>
            <p:cNvSpPr/>
            <p:nvPr/>
          </p:nvSpPr>
          <p:spPr>
            <a:xfrm>
              <a:off x="3003" y="2522"/>
              <a:ext cx="39" cy="33"/>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15474" name="椭圆 315473"/>
            <p:cNvSpPr/>
            <p:nvPr/>
          </p:nvSpPr>
          <p:spPr>
            <a:xfrm>
              <a:off x="4240" y="1407"/>
              <a:ext cx="396" cy="363"/>
            </a:xfrm>
            <a:prstGeom prst="ellipse">
              <a:avLst/>
            </a:prstGeom>
            <a:solidFill>
              <a:srgbClr val="0099FF"/>
            </a:solidFill>
            <a:ln w="9525" cap="flat" cmpd="sng">
              <a:solidFill>
                <a:schemeClr val="bg1"/>
              </a:solidFill>
              <a:prstDash val="solid"/>
              <a:headEnd type="none" w="med" len="med"/>
              <a:tailEnd type="none" w="med" len="med"/>
            </a:ln>
          </p:spPr>
          <p:txBody>
            <a:bodyPr/>
            <a:p>
              <a:endParaRPr lang="zh-CN" altLang="en-US"/>
            </a:p>
          </p:txBody>
        </p:sp>
        <p:sp>
          <p:nvSpPr>
            <p:cNvPr id="315475" name="直接连接符 315474"/>
            <p:cNvSpPr/>
            <p:nvPr/>
          </p:nvSpPr>
          <p:spPr>
            <a:xfrm>
              <a:off x="3257" y="1922"/>
              <a:ext cx="374" cy="0"/>
            </a:xfrm>
            <a:prstGeom prst="line">
              <a:avLst/>
            </a:prstGeom>
            <a:ln w="9525" cap="flat" cmpd="sng">
              <a:solidFill>
                <a:schemeClr val="bg1"/>
              </a:solidFill>
              <a:prstDash val="solid"/>
              <a:headEnd type="none" w="med" len="med"/>
              <a:tailEnd type="none" w="med" len="med"/>
            </a:ln>
          </p:spPr>
        </p:sp>
        <p:sp>
          <p:nvSpPr>
            <p:cNvPr id="315476" name="直接连接符 315475"/>
            <p:cNvSpPr/>
            <p:nvPr/>
          </p:nvSpPr>
          <p:spPr>
            <a:xfrm flipV="1">
              <a:off x="3635" y="1595"/>
              <a:ext cx="0" cy="327"/>
            </a:xfrm>
            <a:prstGeom prst="line">
              <a:avLst/>
            </a:prstGeom>
            <a:ln w="9525" cap="flat" cmpd="sng">
              <a:solidFill>
                <a:schemeClr val="bg1"/>
              </a:solidFill>
              <a:prstDash val="solid"/>
              <a:headEnd type="none" w="med" len="med"/>
              <a:tailEnd type="none" w="med" len="med"/>
            </a:ln>
          </p:spPr>
        </p:sp>
        <p:sp>
          <p:nvSpPr>
            <p:cNvPr id="315477" name="直接连接符 315476"/>
            <p:cNvSpPr/>
            <p:nvPr/>
          </p:nvSpPr>
          <p:spPr>
            <a:xfrm>
              <a:off x="3635" y="1594"/>
              <a:ext cx="594" cy="0"/>
            </a:xfrm>
            <a:prstGeom prst="line">
              <a:avLst/>
            </a:prstGeom>
            <a:ln w="9525" cap="flat" cmpd="sng">
              <a:solidFill>
                <a:schemeClr val="bg1"/>
              </a:solidFill>
              <a:prstDash val="solid"/>
              <a:headEnd type="none" w="med" len="med"/>
              <a:tailEnd type="none" w="med" len="med"/>
            </a:ln>
          </p:spPr>
        </p:sp>
        <p:sp>
          <p:nvSpPr>
            <p:cNvPr id="315478" name="直接连接符 315477"/>
            <p:cNvSpPr/>
            <p:nvPr/>
          </p:nvSpPr>
          <p:spPr>
            <a:xfrm>
              <a:off x="4633" y="1594"/>
              <a:ext cx="475" cy="0"/>
            </a:xfrm>
            <a:prstGeom prst="line">
              <a:avLst/>
            </a:prstGeom>
            <a:ln w="9525" cap="flat" cmpd="sng">
              <a:solidFill>
                <a:schemeClr val="bg1"/>
              </a:solidFill>
              <a:prstDash val="solid"/>
              <a:headEnd type="none" w="med" len="med"/>
              <a:tailEnd type="none" w="med" len="med"/>
            </a:ln>
          </p:spPr>
        </p:sp>
        <p:sp>
          <p:nvSpPr>
            <p:cNvPr id="315479" name="直接连接符 315478"/>
            <p:cNvSpPr/>
            <p:nvPr/>
          </p:nvSpPr>
          <p:spPr>
            <a:xfrm>
              <a:off x="5099" y="1594"/>
              <a:ext cx="0" cy="554"/>
            </a:xfrm>
            <a:prstGeom prst="line">
              <a:avLst/>
            </a:prstGeom>
            <a:ln w="9525" cap="flat" cmpd="sng">
              <a:solidFill>
                <a:schemeClr val="bg1"/>
              </a:solidFill>
              <a:prstDash val="solid"/>
              <a:headEnd type="none" w="med" len="med"/>
              <a:tailEnd type="none" w="med" len="med"/>
            </a:ln>
          </p:spPr>
        </p:sp>
        <p:sp>
          <p:nvSpPr>
            <p:cNvPr id="315480" name="直接连接符 315479"/>
            <p:cNvSpPr/>
            <p:nvPr/>
          </p:nvSpPr>
          <p:spPr>
            <a:xfrm>
              <a:off x="3240" y="2149"/>
              <a:ext cx="1859" cy="0"/>
            </a:xfrm>
            <a:prstGeom prst="line">
              <a:avLst/>
            </a:prstGeom>
            <a:ln w="9525" cap="flat" cmpd="sng">
              <a:solidFill>
                <a:schemeClr val="bg1"/>
              </a:solidFill>
              <a:prstDash val="solid"/>
              <a:headEnd type="none" w="med" len="med"/>
              <a:tailEnd type="none" w="med" len="med"/>
            </a:ln>
          </p:spPr>
        </p:sp>
        <p:sp>
          <p:nvSpPr>
            <p:cNvPr id="315481" name="矩形 315480"/>
            <p:cNvSpPr/>
            <p:nvPr/>
          </p:nvSpPr>
          <p:spPr>
            <a:xfrm>
              <a:off x="3778" y="1262"/>
              <a:ext cx="554" cy="399"/>
            </a:xfrm>
            <a:prstGeom prst="rect">
              <a:avLst/>
            </a:prstGeom>
            <a:noFill/>
            <a:ln w="9525">
              <a:noFill/>
            </a:ln>
          </p:spPr>
          <p:txBody>
            <a:bodyPr/>
            <a:p>
              <a:pPr lvl="0" algn="just" eaLnBrk="0" hangingPunct="0">
                <a:lnSpc>
                  <a:spcPct val="100000"/>
                </a:lnSpc>
                <a:spcBef>
                  <a:spcPct val="0"/>
                </a:spcBef>
                <a:buClrTx/>
              </a:pPr>
              <a:r>
                <a:rPr lang="en-US" altLang="zh-CN" sz="2800" b="0">
                  <a:solidFill>
                    <a:schemeClr val="bg1"/>
                  </a:solidFill>
                  <a:latin typeface="Times New Roman" panose="02020603050405020304" pitchFamily="18" charset="0"/>
                  <a:ea typeface="宋体" panose="02010600030101010101" pitchFamily="2" charset="-122"/>
                </a:rPr>
                <a:t>C</a:t>
              </a:r>
              <a:endParaRPr lang="en-US" altLang="zh-CN" sz="2800" b="0">
                <a:solidFill>
                  <a:schemeClr val="bg1"/>
                </a:solidFill>
                <a:latin typeface="Times New Roman" panose="02020603050405020304" pitchFamily="18" charset="0"/>
                <a:ea typeface="宋体" panose="02010600030101010101" pitchFamily="2" charset="-122"/>
              </a:endParaRPr>
            </a:p>
          </p:txBody>
        </p:sp>
        <p:sp>
          <p:nvSpPr>
            <p:cNvPr id="315482" name="矩形 315481"/>
            <p:cNvSpPr/>
            <p:nvPr/>
          </p:nvSpPr>
          <p:spPr>
            <a:xfrm>
              <a:off x="2870" y="1153"/>
              <a:ext cx="399" cy="341"/>
            </a:xfrm>
            <a:prstGeom prst="rect">
              <a:avLst/>
            </a:prstGeom>
            <a:noFill/>
            <a:ln w="9525">
              <a:noFill/>
            </a:ln>
          </p:spPr>
          <p:txBody>
            <a:bodyPr/>
            <a:p>
              <a:pPr lvl="0" algn="just" eaLnBrk="0" hangingPunct="0">
                <a:lnSpc>
                  <a:spcPct val="100000"/>
                </a:lnSpc>
                <a:spcBef>
                  <a:spcPct val="0"/>
                </a:spcBef>
                <a:buClrTx/>
              </a:pPr>
              <a:r>
                <a:rPr lang="en-US" altLang="zh-CN" sz="2800" b="0" i="1">
                  <a:solidFill>
                    <a:schemeClr val="bg1"/>
                  </a:solidFill>
                  <a:latin typeface="Times New Roman" panose="02020603050405020304" pitchFamily="18" charset="0"/>
                  <a:ea typeface="宋体" panose="02010600030101010101" pitchFamily="2" charset="-122"/>
                </a:rPr>
                <a:t>T</a:t>
              </a:r>
              <a:r>
                <a:rPr lang="en-US" altLang="zh-CN" sz="2800" b="0" baseline="-25000">
                  <a:solidFill>
                    <a:schemeClr val="bg1"/>
                  </a:solidFill>
                  <a:latin typeface="Times New Roman" panose="02020603050405020304" pitchFamily="18" charset="0"/>
                  <a:ea typeface="宋体" panose="02010600030101010101" pitchFamily="2" charset="-122"/>
                </a:rPr>
                <a:t>0</a:t>
              </a:r>
              <a:endParaRPr lang="en-US" altLang="zh-CN" sz="2800" b="0" baseline="-25000">
                <a:solidFill>
                  <a:schemeClr val="bg1"/>
                </a:solidFill>
                <a:latin typeface="Times New Roman" panose="02020603050405020304" pitchFamily="18" charset="0"/>
                <a:ea typeface="宋体" panose="02010600030101010101" pitchFamily="2" charset="-122"/>
              </a:endParaRPr>
            </a:p>
          </p:txBody>
        </p:sp>
        <p:sp>
          <p:nvSpPr>
            <p:cNvPr id="315483" name="矩形 315482"/>
            <p:cNvSpPr/>
            <p:nvPr/>
          </p:nvSpPr>
          <p:spPr>
            <a:xfrm>
              <a:off x="3265" y="2075"/>
              <a:ext cx="554" cy="229"/>
            </a:xfrm>
            <a:prstGeom prst="rect">
              <a:avLst/>
            </a:prstGeom>
            <a:noFill/>
            <a:ln w="9525">
              <a:noFill/>
            </a:ln>
          </p:spPr>
          <p:txBody>
            <a:bodyPr/>
            <a:p>
              <a:pPr lvl="0" algn="just" eaLnBrk="0" hangingPunct="0">
                <a:lnSpc>
                  <a:spcPct val="100000"/>
                </a:lnSpc>
                <a:spcBef>
                  <a:spcPct val="0"/>
                </a:spcBef>
                <a:buClrTx/>
              </a:pPr>
              <a:r>
                <a:rPr lang="en-US" altLang="zh-CN" sz="2800" b="0" i="1">
                  <a:solidFill>
                    <a:schemeClr val="bg1"/>
                  </a:solidFill>
                  <a:latin typeface="Times New Roman" panose="02020603050405020304" pitchFamily="18" charset="0"/>
                  <a:ea typeface="宋体" panose="02010600030101010101" pitchFamily="2" charset="-122"/>
                </a:rPr>
                <a:t>T</a:t>
              </a:r>
              <a:r>
                <a:rPr lang="en-US" altLang="zh-CN" sz="2800" b="0" baseline="-25000">
                  <a:solidFill>
                    <a:schemeClr val="bg1"/>
                  </a:solidFill>
                  <a:latin typeface="Times New Roman" panose="02020603050405020304" pitchFamily="18" charset="0"/>
                  <a:ea typeface="宋体" panose="02010600030101010101" pitchFamily="2" charset="-122"/>
                </a:rPr>
                <a:t>1</a:t>
              </a:r>
              <a:endParaRPr lang="en-US" altLang="zh-CN" sz="2800" b="0" baseline="-25000">
                <a:solidFill>
                  <a:schemeClr val="bg1"/>
                </a:solidFill>
                <a:latin typeface="Times New Roman" panose="02020603050405020304" pitchFamily="18" charset="0"/>
                <a:ea typeface="宋体" panose="02010600030101010101" pitchFamily="2" charset="-122"/>
              </a:endParaRPr>
            </a:p>
          </p:txBody>
        </p:sp>
        <p:sp>
          <p:nvSpPr>
            <p:cNvPr id="315484" name="矩形 315483"/>
            <p:cNvSpPr/>
            <p:nvPr/>
          </p:nvSpPr>
          <p:spPr>
            <a:xfrm>
              <a:off x="2880" y="2523"/>
              <a:ext cx="272" cy="318"/>
            </a:xfrm>
            <a:prstGeom prst="rect">
              <a:avLst/>
            </a:prstGeom>
            <a:noFill/>
            <a:ln w="9525">
              <a:noFill/>
            </a:ln>
          </p:spPr>
          <p:txBody>
            <a:bodyPr/>
            <a:p>
              <a:pPr lvl="0" algn="just" eaLnBrk="0" hangingPunct="0">
                <a:lnSpc>
                  <a:spcPct val="100000"/>
                </a:lnSpc>
                <a:spcBef>
                  <a:spcPct val="0"/>
                </a:spcBef>
                <a:buClrTx/>
              </a:pPr>
              <a:r>
                <a:rPr lang="en-US" altLang="zh-CN" sz="2800" b="0" i="1">
                  <a:solidFill>
                    <a:schemeClr val="bg1"/>
                  </a:solidFill>
                  <a:latin typeface="Times New Roman" panose="02020603050405020304" pitchFamily="18" charset="0"/>
                  <a:ea typeface="宋体" panose="02010600030101010101" pitchFamily="2" charset="-122"/>
                </a:rPr>
                <a:t>T</a:t>
              </a:r>
              <a:endParaRPr lang="en-US" altLang="zh-CN" sz="2800" b="0" i="1">
                <a:solidFill>
                  <a:schemeClr val="bg1"/>
                </a:solidFill>
                <a:latin typeface="Times New Roman" panose="02020603050405020304" pitchFamily="18" charset="0"/>
                <a:ea typeface="宋体" panose="02010600030101010101" pitchFamily="2" charset="-122"/>
              </a:endParaRPr>
            </a:p>
          </p:txBody>
        </p:sp>
        <p:sp>
          <p:nvSpPr>
            <p:cNvPr id="315485" name="直接连接符 315484"/>
            <p:cNvSpPr/>
            <p:nvPr/>
          </p:nvSpPr>
          <p:spPr>
            <a:xfrm flipV="1">
              <a:off x="4440" y="1479"/>
              <a:ext cx="0" cy="227"/>
            </a:xfrm>
            <a:prstGeom prst="line">
              <a:avLst/>
            </a:prstGeom>
            <a:ln w="9525" cap="flat" cmpd="sng">
              <a:solidFill>
                <a:srgbClr val="FF66FF"/>
              </a:solidFill>
              <a:prstDash val="solid"/>
              <a:headEnd type="none" w="med" len="med"/>
              <a:tailEnd type="stealth" w="lg" len="lg"/>
            </a:ln>
          </p:spPr>
        </p:sp>
        <p:sp>
          <p:nvSpPr>
            <p:cNvPr id="315486" name="椭圆 315485"/>
            <p:cNvSpPr/>
            <p:nvPr/>
          </p:nvSpPr>
          <p:spPr>
            <a:xfrm>
              <a:off x="3202" y="1904"/>
              <a:ext cx="57" cy="57"/>
            </a:xfrm>
            <a:prstGeom prst="ellipse">
              <a:avLst/>
            </a:prstGeom>
            <a:solidFill>
              <a:schemeClr val="tx1"/>
            </a:solidFill>
            <a:ln w="9525" cap="flat" cmpd="sng">
              <a:solidFill>
                <a:srgbClr val="FFFF00"/>
              </a:solidFill>
              <a:prstDash val="solid"/>
              <a:headEnd type="none" w="med" len="med"/>
              <a:tailEnd type="none" w="med" len="med"/>
            </a:ln>
          </p:spPr>
          <p:txBody>
            <a:bodyPr/>
            <a:p>
              <a:endParaRPr lang="zh-CN" altLang="en-US"/>
            </a:p>
          </p:txBody>
        </p:sp>
        <p:sp>
          <p:nvSpPr>
            <p:cNvPr id="315487" name="椭圆 315486"/>
            <p:cNvSpPr/>
            <p:nvPr/>
          </p:nvSpPr>
          <p:spPr>
            <a:xfrm>
              <a:off x="3202" y="2140"/>
              <a:ext cx="57" cy="57"/>
            </a:xfrm>
            <a:prstGeom prst="ellipse">
              <a:avLst/>
            </a:prstGeom>
            <a:solidFill>
              <a:schemeClr val="tx1"/>
            </a:solidFill>
            <a:ln w="9525" cap="flat" cmpd="sng">
              <a:solidFill>
                <a:srgbClr val="FFFF00"/>
              </a:solidFill>
              <a:prstDash val="solid"/>
              <a:headEnd type="none" w="med" len="med"/>
              <a:tailEnd type="none" w="med" len="med"/>
            </a:ln>
          </p:spPr>
          <p:txBody>
            <a:bodyPr/>
            <a:p>
              <a:endParaRPr lang="zh-CN" altLang="en-US"/>
            </a:p>
          </p:txBody>
        </p:sp>
        <p:sp>
          <p:nvSpPr>
            <p:cNvPr id="315488" name="矩形 315487"/>
            <p:cNvSpPr/>
            <p:nvPr/>
          </p:nvSpPr>
          <p:spPr>
            <a:xfrm>
              <a:off x="2477" y="1866"/>
              <a:ext cx="554" cy="399"/>
            </a:xfrm>
            <a:prstGeom prst="rect">
              <a:avLst/>
            </a:prstGeom>
            <a:noFill/>
            <a:ln w="9525">
              <a:noFill/>
            </a:ln>
          </p:spPr>
          <p:txBody>
            <a:bodyPr/>
            <a:p>
              <a:pPr lvl="0" algn="just" eaLnBrk="0" hangingPunct="0">
                <a:lnSpc>
                  <a:spcPct val="100000"/>
                </a:lnSpc>
                <a:spcBef>
                  <a:spcPct val="0"/>
                </a:spcBef>
                <a:buClrTx/>
              </a:pPr>
              <a:r>
                <a:rPr lang="en-US" altLang="zh-CN" sz="2800" b="0">
                  <a:solidFill>
                    <a:srgbClr val="66FF33"/>
                  </a:solidFill>
                  <a:latin typeface="Times New Roman" panose="02020603050405020304" pitchFamily="18" charset="0"/>
                  <a:ea typeface="宋体" panose="02010600030101010101" pitchFamily="2" charset="-122"/>
                </a:rPr>
                <a:t>A</a:t>
              </a:r>
              <a:endParaRPr lang="en-US" altLang="zh-CN" sz="2800" b="0">
                <a:solidFill>
                  <a:srgbClr val="66FF33"/>
                </a:solidFill>
                <a:latin typeface="Times New Roman" panose="02020603050405020304" pitchFamily="18" charset="0"/>
                <a:ea typeface="宋体" panose="02010600030101010101" pitchFamily="2" charset="-122"/>
              </a:endParaRPr>
            </a:p>
          </p:txBody>
        </p:sp>
        <p:sp>
          <p:nvSpPr>
            <p:cNvPr id="315489" name="矩形 315488"/>
            <p:cNvSpPr/>
            <p:nvPr/>
          </p:nvSpPr>
          <p:spPr>
            <a:xfrm>
              <a:off x="3224" y="2308"/>
              <a:ext cx="554" cy="399"/>
            </a:xfrm>
            <a:prstGeom prst="rect">
              <a:avLst/>
            </a:prstGeom>
            <a:noFill/>
            <a:ln w="9525">
              <a:noFill/>
            </a:ln>
          </p:spPr>
          <p:txBody>
            <a:bodyPr/>
            <a:p>
              <a:pPr lvl="0" algn="just" eaLnBrk="0" hangingPunct="0">
                <a:lnSpc>
                  <a:spcPct val="100000"/>
                </a:lnSpc>
                <a:spcBef>
                  <a:spcPct val="0"/>
                </a:spcBef>
                <a:buClrTx/>
              </a:pPr>
              <a:r>
                <a:rPr lang="en-US" altLang="zh-CN" sz="2800" b="0">
                  <a:solidFill>
                    <a:srgbClr val="FFFF00"/>
                  </a:solidFill>
                  <a:latin typeface="Times New Roman" panose="02020603050405020304" pitchFamily="18" charset="0"/>
                  <a:ea typeface="宋体" panose="02010600030101010101" pitchFamily="2" charset="-122"/>
                </a:rPr>
                <a:t>B</a:t>
              </a:r>
              <a:endParaRPr lang="en-US" altLang="zh-CN" sz="2800" b="0">
                <a:solidFill>
                  <a:srgbClr val="FFFF00"/>
                </a:solidFill>
                <a:latin typeface="Times New Roman" panose="02020603050405020304" pitchFamily="18" charset="0"/>
                <a:ea typeface="宋体" panose="02010600030101010101" pitchFamily="2" charset="-122"/>
              </a:endParaRPr>
            </a:p>
          </p:txBody>
        </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二、热电偶基本定律</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1846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18480" name="矩形 318479"/>
          <p:cNvSpPr/>
          <p:nvPr/>
        </p:nvSpPr>
        <p:spPr>
          <a:xfrm>
            <a:off x="1187450" y="3070225"/>
            <a:ext cx="6840538" cy="3716338"/>
          </a:xfrm>
          <a:prstGeom prst="rect">
            <a:avLst/>
          </a:prstGeom>
          <a:solidFill>
            <a:schemeClr val="tx1"/>
          </a:solidFill>
          <a:ln w="9525">
            <a:noFill/>
          </a:ln>
        </p:spPr>
        <p:txBody>
          <a:bodyPr/>
          <a:p>
            <a:endParaRPr lang="zh-CN" altLang="en-US"/>
          </a:p>
        </p:txBody>
      </p:sp>
      <p:sp>
        <p:nvSpPr>
          <p:cNvPr id="318507" name="文本框 318506"/>
          <p:cNvSpPr txBox="1"/>
          <p:nvPr/>
        </p:nvSpPr>
        <p:spPr>
          <a:xfrm>
            <a:off x="158750" y="407988"/>
            <a:ext cx="8985250" cy="2613025"/>
          </a:xfrm>
          <a:prstGeom prst="rect">
            <a:avLst/>
          </a:prstGeom>
          <a:noFill/>
          <a:ln w="9525">
            <a:noFill/>
          </a:ln>
        </p:spPr>
        <p:txBody>
          <a:bodyPr>
            <a:spAutoFit/>
          </a:bodyPr>
          <a:p>
            <a:pPr lvl="0" algn="l" eaLnBrk="1" hangingPunct="1">
              <a:lnSpc>
                <a:spcPct val="14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(3)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标准电极定律</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a:p>
            <a:pPr lvl="0" algn="l" eaLnBrk="1" hangingPunct="1">
              <a:lnSpc>
                <a:spcPct val="120000"/>
              </a:lnSpc>
              <a:spcBef>
                <a:spcPct val="0"/>
              </a:spcBef>
            </a:pPr>
            <a:r>
              <a:rPr lang="zh-CN" altLang="en-US" sz="3200" b="1" dirty="0">
                <a:latin typeface="Times New Roman" panose="02020603050405020304" pitchFamily="18" charset="0"/>
                <a:ea typeface="华文中宋" panose="02010600040101010101" pitchFamily="2" charset="-122"/>
              </a:rPr>
              <a:t>如果两种导体分别与第三种导体组成的热电偶所产生的热电动势已知，则由这两种导体组成的热电偶所产生的热电动势也就可知。</a:t>
            </a:r>
            <a:endParaRPr lang="zh-CN" altLang="en-US" sz="3200" b="1" dirty="0">
              <a:latin typeface="Times New Roman" panose="02020603050405020304" pitchFamily="18" charset="0"/>
              <a:ea typeface="华文中宋" panose="02010600040101010101" pitchFamily="2" charset="-122"/>
            </a:endParaRPr>
          </a:p>
        </p:txBody>
      </p:sp>
      <p:grpSp>
        <p:nvGrpSpPr>
          <p:cNvPr id="318532" name="组合 318531"/>
          <p:cNvGrpSpPr/>
          <p:nvPr/>
        </p:nvGrpSpPr>
        <p:grpSpPr>
          <a:xfrm>
            <a:off x="1671638" y="5697538"/>
            <a:ext cx="6843712" cy="1365250"/>
            <a:chOff x="509" y="3387"/>
            <a:chExt cx="4311" cy="860"/>
          </a:xfrm>
        </p:grpSpPr>
        <p:sp>
          <p:nvSpPr>
            <p:cNvPr id="318533" name="矩形 318532"/>
            <p:cNvSpPr/>
            <p:nvPr/>
          </p:nvSpPr>
          <p:spPr>
            <a:xfrm rot="21626737">
              <a:off x="2902" y="3442"/>
              <a:ext cx="464" cy="431"/>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i="1" baseline="-25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800" b="1" i="1" baseline="-25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34" name="矩形 318533"/>
            <p:cNvSpPr/>
            <p:nvPr/>
          </p:nvSpPr>
          <p:spPr>
            <a:xfrm rot="21626737">
              <a:off x="509" y="3430"/>
              <a:ext cx="398" cy="396"/>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T</a:t>
              </a: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35" name="矩形 318534"/>
            <p:cNvSpPr/>
            <p:nvPr/>
          </p:nvSpPr>
          <p:spPr>
            <a:xfrm rot="21626737">
              <a:off x="3323" y="3438"/>
              <a:ext cx="1497" cy="348"/>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baseline="-25000">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AB </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25000">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36" name="矩形 318535"/>
            <p:cNvSpPr/>
            <p:nvPr/>
          </p:nvSpPr>
          <p:spPr>
            <a:xfrm rot="21626737">
              <a:off x="1643" y="3387"/>
              <a:ext cx="375" cy="360"/>
            </a:xfrm>
            <a:prstGeom prst="rect">
              <a:avLst/>
            </a:prstGeom>
            <a:noFill/>
            <a:ln w="50800">
              <a:noFill/>
            </a:ln>
          </p:spPr>
          <p:txBody>
            <a:bodyPr/>
            <a:p>
              <a:pPr lvl="0" algn="just" eaLnBrk="0" hangingPunct="0">
                <a:lnSpc>
                  <a:spcPct val="100000"/>
                </a:lnSpc>
                <a:spcBef>
                  <a:spcPct val="0"/>
                </a:spcBef>
                <a:buClrTx/>
              </a:pPr>
              <a:r>
                <a:rPr lang="en-US" altLang="zh-CN" sz="2800" b="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800" b="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37" name="矩形 318536"/>
            <p:cNvSpPr/>
            <p:nvPr/>
          </p:nvSpPr>
          <p:spPr>
            <a:xfrm rot="21626737">
              <a:off x="1655" y="3777"/>
              <a:ext cx="426" cy="470"/>
            </a:xfrm>
            <a:prstGeom prst="rect">
              <a:avLst/>
            </a:prstGeom>
            <a:noFill/>
            <a:ln w="50800">
              <a:noFill/>
            </a:ln>
          </p:spPr>
          <p:txBody>
            <a:bodyPr/>
            <a:p>
              <a:pPr lvl="0" algn="just" eaLnBrk="0" hangingPunct="0">
                <a:lnSpc>
                  <a:spcPct val="100000"/>
                </a:lnSpc>
                <a:spcBef>
                  <a:spcPct val="0"/>
                </a:spcBef>
                <a:buClrTx/>
              </a:pPr>
              <a:r>
                <a:rPr lang="en-US" altLang="zh-CN" sz="2800" b="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800" b="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38" name="任意多边形 318537"/>
            <p:cNvSpPr/>
            <p:nvPr/>
          </p:nvSpPr>
          <p:spPr>
            <a:xfrm>
              <a:off x="762" y="3440"/>
              <a:ext cx="2102" cy="207"/>
            </a:xfrm>
            <a:custGeom>
              <a:avLst/>
              <a:gdLst/>
              <a:ahLst/>
              <a:cxnLst/>
              <a:pathLst>
                <a:path w="1968" h="192">
                  <a:moveTo>
                    <a:pt x="0" y="192"/>
                  </a:moveTo>
                  <a:lnTo>
                    <a:pt x="384" y="0"/>
                  </a:lnTo>
                  <a:lnTo>
                    <a:pt x="1488" y="0"/>
                  </a:lnTo>
                  <a:lnTo>
                    <a:pt x="1968" y="192"/>
                  </a:lnTo>
                </a:path>
              </a:pathLst>
            </a:custGeom>
            <a:noFill/>
            <a:ln w="50800" cap="flat" cmpd="sng">
              <a:solidFill>
                <a:srgbClr val="66FF33"/>
              </a:solidFill>
              <a:prstDash val="solid"/>
              <a:headEnd type="none" w="med" len="med"/>
              <a:tailEnd type="none" w="med" len="med"/>
            </a:ln>
          </p:spPr>
          <p:txBody>
            <a:bodyPr/>
            <a:p>
              <a:endParaRPr lang="zh-CN" altLang="en-US"/>
            </a:p>
          </p:txBody>
        </p:sp>
        <p:sp>
          <p:nvSpPr>
            <p:cNvPr id="318539" name="任意多边形 318538"/>
            <p:cNvSpPr/>
            <p:nvPr/>
          </p:nvSpPr>
          <p:spPr>
            <a:xfrm>
              <a:off x="762" y="3647"/>
              <a:ext cx="2102" cy="155"/>
            </a:xfrm>
            <a:custGeom>
              <a:avLst/>
              <a:gdLst/>
              <a:ahLst/>
              <a:cxnLst/>
              <a:pathLst>
                <a:path w="1968" h="144">
                  <a:moveTo>
                    <a:pt x="0" y="0"/>
                  </a:moveTo>
                  <a:lnTo>
                    <a:pt x="384" y="144"/>
                  </a:lnTo>
                  <a:lnTo>
                    <a:pt x="1488" y="144"/>
                  </a:lnTo>
                  <a:lnTo>
                    <a:pt x="1968" y="0"/>
                  </a:lnTo>
                </a:path>
              </a:pathLst>
            </a:custGeom>
            <a:noFill/>
            <a:ln w="50800" cap="flat" cmpd="sng">
              <a:solidFill>
                <a:srgbClr val="FFFF00"/>
              </a:solidFill>
              <a:prstDash val="solid"/>
              <a:headEnd type="none" w="med" len="med"/>
              <a:tailEnd type="none" w="med" len="med"/>
            </a:ln>
          </p:spPr>
          <p:txBody>
            <a:bodyPr/>
            <a:p>
              <a:endParaRPr lang="zh-CN" altLang="en-US"/>
            </a:p>
          </p:txBody>
        </p:sp>
      </p:grpSp>
      <p:grpSp>
        <p:nvGrpSpPr>
          <p:cNvPr id="318540" name="组合 318539"/>
          <p:cNvGrpSpPr/>
          <p:nvPr/>
        </p:nvGrpSpPr>
        <p:grpSpPr>
          <a:xfrm>
            <a:off x="1547813" y="2997200"/>
            <a:ext cx="6600825" cy="1260475"/>
            <a:chOff x="431" y="2069"/>
            <a:chExt cx="4158" cy="794"/>
          </a:xfrm>
        </p:grpSpPr>
        <p:sp>
          <p:nvSpPr>
            <p:cNvPr id="318541" name="矩形 318540"/>
            <p:cNvSpPr/>
            <p:nvPr/>
          </p:nvSpPr>
          <p:spPr>
            <a:xfrm rot="21626737">
              <a:off x="2859" y="2423"/>
              <a:ext cx="475" cy="376"/>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i="1" baseline="-25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800" b="1" i="1" baseline="-25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42" name="矩形 318541"/>
            <p:cNvSpPr/>
            <p:nvPr/>
          </p:nvSpPr>
          <p:spPr>
            <a:xfrm rot="21626737">
              <a:off x="431" y="2432"/>
              <a:ext cx="364" cy="431"/>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T</a:t>
              </a: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43" name="矩形 318542"/>
            <p:cNvSpPr/>
            <p:nvPr/>
          </p:nvSpPr>
          <p:spPr>
            <a:xfrm rot="21626737">
              <a:off x="3273" y="2396"/>
              <a:ext cx="1316" cy="348"/>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baseline="-25000">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AC</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25000">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44" name="矩形 318543"/>
            <p:cNvSpPr/>
            <p:nvPr/>
          </p:nvSpPr>
          <p:spPr>
            <a:xfrm rot="21626737">
              <a:off x="1588" y="2069"/>
              <a:ext cx="476" cy="395"/>
            </a:xfrm>
            <a:prstGeom prst="rect">
              <a:avLst/>
            </a:prstGeom>
            <a:noFill/>
            <a:ln w="50800">
              <a:noFill/>
            </a:ln>
          </p:spPr>
          <p:txBody>
            <a:bodyPr/>
            <a:p>
              <a:pPr lvl="0" algn="just" eaLnBrk="0" hangingPunct="0">
                <a:lnSpc>
                  <a:spcPct val="100000"/>
                </a:lnSpc>
                <a:spcBef>
                  <a:spcPct val="0"/>
                </a:spcBef>
                <a:buClrTx/>
              </a:pPr>
              <a:r>
                <a:rPr lang="en-US" altLang="zh-CN" sz="2800" b="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800" b="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45" name="矩形 318544"/>
            <p:cNvSpPr/>
            <p:nvPr/>
          </p:nvSpPr>
          <p:spPr>
            <a:xfrm rot="21626737">
              <a:off x="1898" y="2478"/>
              <a:ext cx="482" cy="369"/>
            </a:xfrm>
            <a:prstGeom prst="rect">
              <a:avLst/>
            </a:prstGeom>
            <a:noFill/>
            <a:ln w="50800">
              <a:noFill/>
            </a:ln>
          </p:spPr>
          <p:txBody>
            <a:bodyPr/>
            <a:p>
              <a:pPr lvl="0" algn="just" eaLnBrk="0" hangingPunct="0">
                <a:lnSpc>
                  <a:spcPct val="100000"/>
                </a:lnSpc>
                <a:spcBef>
                  <a:spcPct val="0"/>
                </a:spcBef>
                <a:buClrTx/>
              </a:pPr>
              <a:r>
                <a:rPr lang="en-US" altLang="zh-CN" sz="2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C</a:t>
              </a:r>
              <a:endParaRPr lang="en-US" altLang="zh-CN" sz="2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46" name="任意多边形 318545"/>
            <p:cNvSpPr/>
            <p:nvPr/>
          </p:nvSpPr>
          <p:spPr>
            <a:xfrm>
              <a:off x="751" y="2407"/>
              <a:ext cx="2102" cy="207"/>
            </a:xfrm>
            <a:custGeom>
              <a:avLst/>
              <a:gdLst/>
              <a:ahLst/>
              <a:cxnLst/>
              <a:pathLst>
                <a:path w="1968" h="192">
                  <a:moveTo>
                    <a:pt x="0" y="192"/>
                  </a:moveTo>
                  <a:lnTo>
                    <a:pt x="384" y="0"/>
                  </a:lnTo>
                  <a:lnTo>
                    <a:pt x="1488" y="0"/>
                  </a:lnTo>
                  <a:lnTo>
                    <a:pt x="1968" y="192"/>
                  </a:lnTo>
                </a:path>
              </a:pathLst>
            </a:custGeom>
            <a:noFill/>
            <a:ln w="50800" cap="flat" cmpd="sng">
              <a:solidFill>
                <a:srgbClr val="00FF00"/>
              </a:solidFill>
              <a:prstDash val="solid"/>
              <a:headEnd type="none" w="med" len="med"/>
              <a:tailEnd type="none" w="med" len="med"/>
            </a:ln>
          </p:spPr>
          <p:txBody>
            <a:bodyPr/>
            <a:p>
              <a:endParaRPr lang="zh-CN" altLang="en-US"/>
            </a:p>
          </p:txBody>
        </p:sp>
        <p:sp>
          <p:nvSpPr>
            <p:cNvPr id="318547" name="任意多边形 318546"/>
            <p:cNvSpPr/>
            <p:nvPr/>
          </p:nvSpPr>
          <p:spPr>
            <a:xfrm>
              <a:off x="751" y="2614"/>
              <a:ext cx="2102" cy="155"/>
            </a:xfrm>
            <a:custGeom>
              <a:avLst/>
              <a:gdLst/>
              <a:ahLst/>
              <a:cxnLst/>
              <a:pathLst>
                <a:path w="1968" h="144">
                  <a:moveTo>
                    <a:pt x="0" y="0"/>
                  </a:moveTo>
                  <a:lnTo>
                    <a:pt x="384" y="144"/>
                  </a:lnTo>
                  <a:lnTo>
                    <a:pt x="1488" y="144"/>
                  </a:lnTo>
                  <a:lnTo>
                    <a:pt x="1968" y="0"/>
                  </a:lnTo>
                </a:path>
              </a:pathLst>
            </a:custGeom>
            <a:noFill/>
            <a:ln w="50800" cap="flat" cmpd="sng">
              <a:solidFill>
                <a:srgbClr val="FFFFFF"/>
              </a:solidFill>
              <a:prstDash val="solid"/>
              <a:headEnd type="none" w="med" len="med"/>
              <a:tailEnd type="none" w="med" len="med"/>
            </a:ln>
          </p:spPr>
          <p:txBody>
            <a:bodyPr/>
            <a:p>
              <a:endParaRPr lang="zh-CN" altLang="en-US"/>
            </a:p>
          </p:txBody>
        </p:sp>
      </p:grpSp>
      <p:grpSp>
        <p:nvGrpSpPr>
          <p:cNvPr id="318548" name="组合 318547"/>
          <p:cNvGrpSpPr/>
          <p:nvPr/>
        </p:nvGrpSpPr>
        <p:grpSpPr>
          <a:xfrm>
            <a:off x="1614488" y="4565650"/>
            <a:ext cx="6772275" cy="841375"/>
            <a:chOff x="473" y="2831"/>
            <a:chExt cx="4266" cy="530"/>
          </a:xfrm>
        </p:grpSpPr>
        <p:sp>
          <p:nvSpPr>
            <p:cNvPr id="318549" name="矩形 318548"/>
            <p:cNvSpPr/>
            <p:nvPr/>
          </p:nvSpPr>
          <p:spPr>
            <a:xfrm rot="21626737">
              <a:off x="2890" y="2898"/>
              <a:ext cx="373" cy="444"/>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i="1" baseline="-25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800" b="1" i="1" baseline="-25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50" name="矩形 318549"/>
            <p:cNvSpPr/>
            <p:nvPr/>
          </p:nvSpPr>
          <p:spPr>
            <a:xfrm rot="21626737">
              <a:off x="473" y="2907"/>
              <a:ext cx="353" cy="454"/>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T</a:t>
              </a: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51" name="矩形 318550"/>
            <p:cNvSpPr/>
            <p:nvPr/>
          </p:nvSpPr>
          <p:spPr>
            <a:xfrm rot="21626737">
              <a:off x="3287" y="2893"/>
              <a:ext cx="1452" cy="348"/>
            </a:xfrm>
            <a:prstGeom prst="rect">
              <a:avLst/>
            </a:prstGeom>
            <a:noFill/>
            <a:ln w="50800">
              <a:noFill/>
            </a:ln>
          </p:spPr>
          <p:txBody>
            <a:bodyPr/>
            <a:p>
              <a:pPr lvl="0" algn="just" eaLnBrk="0" hangingPunct="0">
                <a:lnSpc>
                  <a:spcPct val="100000"/>
                </a:lnSpc>
                <a:spcBef>
                  <a:spcPct val="0"/>
                </a:spcBef>
                <a:buClrTx/>
              </a:pP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baseline="-25000">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BC </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25000">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8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52" name="矩形 318551"/>
            <p:cNvSpPr/>
            <p:nvPr/>
          </p:nvSpPr>
          <p:spPr>
            <a:xfrm rot="21626737">
              <a:off x="1325" y="2831"/>
              <a:ext cx="511" cy="372"/>
            </a:xfrm>
            <a:prstGeom prst="rect">
              <a:avLst/>
            </a:prstGeom>
            <a:noFill/>
            <a:ln w="50800">
              <a:noFill/>
            </a:ln>
          </p:spPr>
          <p:txBody>
            <a:bodyPr/>
            <a:p>
              <a:pPr lvl="0" algn="just" eaLnBrk="0" hangingPunct="0">
                <a:lnSpc>
                  <a:spcPct val="100000"/>
                </a:lnSpc>
                <a:spcBef>
                  <a:spcPct val="0"/>
                </a:spcBef>
                <a:buClrTx/>
              </a:pPr>
              <a:r>
                <a:rPr lang="en-US" altLang="zh-CN" sz="2800" b="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800" b="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53" name="矩形 318552"/>
            <p:cNvSpPr/>
            <p:nvPr/>
          </p:nvSpPr>
          <p:spPr>
            <a:xfrm rot="21626737">
              <a:off x="1909" y="2931"/>
              <a:ext cx="426" cy="392"/>
            </a:xfrm>
            <a:prstGeom prst="rect">
              <a:avLst/>
            </a:prstGeom>
            <a:noFill/>
            <a:ln w="50800">
              <a:noFill/>
            </a:ln>
          </p:spPr>
          <p:txBody>
            <a:bodyPr/>
            <a:p>
              <a:pPr lvl="0" algn="just" eaLnBrk="0" hangingPunct="0">
                <a:lnSpc>
                  <a:spcPct val="100000"/>
                </a:lnSpc>
                <a:spcBef>
                  <a:spcPct val="0"/>
                </a:spcBef>
                <a:buClrTx/>
              </a:pPr>
              <a:r>
                <a:rPr lang="en-US" altLang="zh-CN" sz="2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C</a:t>
              </a:r>
              <a:endParaRPr lang="en-US" altLang="zh-CN" sz="2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18554" name="任意多边形 318553"/>
            <p:cNvSpPr/>
            <p:nvPr/>
          </p:nvSpPr>
          <p:spPr>
            <a:xfrm>
              <a:off x="762" y="2883"/>
              <a:ext cx="2102" cy="207"/>
            </a:xfrm>
            <a:custGeom>
              <a:avLst/>
              <a:gdLst/>
              <a:ahLst/>
              <a:cxnLst/>
              <a:pathLst>
                <a:path w="1968" h="192">
                  <a:moveTo>
                    <a:pt x="0" y="192"/>
                  </a:moveTo>
                  <a:lnTo>
                    <a:pt x="384" y="0"/>
                  </a:lnTo>
                  <a:lnTo>
                    <a:pt x="1488" y="0"/>
                  </a:lnTo>
                  <a:lnTo>
                    <a:pt x="1968" y="192"/>
                  </a:lnTo>
                </a:path>
              </a:pathLst>
            </a:custGeom>
            <a:noFill/>
            <a:ln w="50800" cap="flat" cmpd="sng">
              <a:solidFill>
                <a:srgbClr val="FFFF00"/>
              </a:solidFill>
              <a:prstDash val="solid"/>
              <a:headEnd type="none" w="med" len="med"/>
              <a:tailEnd type="none" w="med" len="med"/>
            </a:ln>
          </p:spPr>
          <p:txBody>
            <a:bodyPr/>
            <a:p>
              <a:endParaRPr lang="zh-CN" altLang="en-US"/>
            </a:p>
          </p:txBody>
        </p:sp>
        <p:sp>
          <p:nvSpPr>
            <p:cNvPr id="318555" name="任意多边形 318554"/>
            <p:cNvSpPr/>
            <p:nvPr/>
          </p:nvSpPr>
          <p:spPr>
            <a:xfrm>
              <a:off x="762" y="3090"/>
              <a:ext cx="2102" cy="155"/>
            </a:xfrm>
            <a:custGeom>
              <a:avLst/>
              <a:gdLst/>
              <a:ahLst/>
              <a:cxnLst/>
              <a:pathLst>
                <a:path w="1968" h="144">
                  <a:moveTo>
                    <a:pt x="0" y="0"/>
                  </a:moveTo>
                  <a:lnTo>
                    <a:pt x="384" y="144"/>
                  </a:lnTo>
                  <a:lnTo>
                    <a:pt x="1488" y="144"/>
                  </a:lnTo>
                  <a:lnTo>
                    <a:pt x="1968" y="0"/>
                  </a:lnTo>
                </a:path>
              </a:pathLst>
            </a:custGeom>
            <a:noFill/>
            <a:ln w="50800" cap="flat" cmpd="sng">
              <a:solidFill>
                <a:srgbClr val="FFFFFF"/>
              </a:solidFill>
              <a:prstDash val="solid"/>
              <a:headEnd type="none" w="med" len="med"/>
              <a:tailEnd type="none" w="med" len="med"/>
            </a:ln>
          </p:spPr>
          <p:txBody>
            <a:bodyPr/>
            <a:p>
              <a:endParaRPr lang="zh-CN" altLang="en-US"/>
            </a:p>
          </p:txBody>
        </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626" name="矩形 323625"/>
          <p:cNvSpPr/>
          <p:nvPr/>
        </p:nvSpPr>
        <p:spPr>
          <a:xfrm>
            <a:off x="755650" y="3860800"/>
            <a:ext cx="8064500" cy="2736850"/>
          </a:xfrm>
          <a:prstGeom prst="rect">
            <a:avLst/>
          </a:prstGeom>
          <a:solidFill>
            <a:schemeClr val="tx1"/>
          </a:solidFill>
          <a:ln w="9525">
            <a:noFill/>
          </a:ln>
        </p:spPr>
        <p:txBody>
          <a:bodyPr/>
          <a:p>
            <a:endParaRPr lang="zh-CN" altLang="en-US"/>
          </a:p>
        </p:txBody>
      </p:sp>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二、热电偶基本定律</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2358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grpSp>
        <p:nvGrpSpPr>
          <p:cNvPr id="323609" name="组合 323608"/>
          <p:cNvGrpSpPr/>
          <p:nvPr/>
        </p:nvGrpSpPr>
        <p:grpSpPr>
          <a:xfrm>
            <a:off x="1154113" y="4338638"/>
            <a:ext cx="6659562" cy="2474912"/>
            <a:chOff x="772" y="2432"/>
            <a:chExt cx="4195" cy="1559"/>
          </a:xfrm>
        </p:grpSpPr>
        <p:sp>
          <p:nvSpPr>
            <p:cNvPr id="323610" name="矩形 323609"/>
            <p:cNvSpPr/>
            <p:nvPr/>
          </p:nvSpPr>
          <p:spPr>
            <a:xfrm>
              <a:off x="1804" y="2749"/>
              <a:ext cx="499" cy="405"/>
            </a:xfrm>
            <a:prstGeom prst="rect">
              <a:avLst/>
            </a:prstGeom>
            <a:noFill/>
            <a:ln w="9525">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11" name="矩形 323610"/>
            <p:cNvSpPr/>
            <p:nvPr/>
          </p:nvSpPr>
          <p:spPr>
            <a:xfrm>
              <a:off x="3635" y="2789"/>
              <a:ext cx="485" cy="466"/>
            </a:xfrm>
            <a:prstGeom prst="rect">
              <a:avLst/>
            </a:prstGeom>
            <a:noFill/>
            <a:ln w="9525">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12" name="矩形 323611"/>
            <p:cNvSpPr/>
            <p:nvPr/>
          </p:nvSpPr>
          <p:spPr>
            <a:xfrm>
              <a:off x="3611" y="2468"/>
              <a:ext cx="439" cy="493"/>
            </a:xfrm>
            <a:prstGeom prst="rect">
              <a:avLst/>
            </a:prstGeom>
            <a:noFill/>
            <a:ln w="9525">
              <a:noFill/>
            </a:ln>
          </p:spPr>
          <p:txBody>
            <a:bodyPr/>
            <a:p>
              <a:pPr lvl="0" algn="just" eaLnBrk="0" hangingPunct="0">
                <a:lnSpc>
                  <a:spcPct val="100000"/>
                </a:lnSpc>
                <a:spcBef>
                  <a:spcPct val="0"/>
                </a:spcBef>
                <a:buClrTx/>
              </a:pPr>
              <a:r>
                <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13" name="任意多边形 323612"/>
            <p:cNvSpPr/>
            <p:nvPr/>
          </p:nvSpPr>
          <p:spPr>
            <a:xfrm rot="10800000">
              <a:off x="3029" y="2924"/>
              <a:ext cx="1550" cy="157"/>
            </a:xfrm>
            <a:custGeom>
              <a:avLst/>
              <a:gdLst/>
              <a:ahLst/>
              <a:cxnLst/>
              <a:pathLst>
                <a:path w="2716" h="345">
                  <a:moveTo>
                    <a:pt x="0" y="285"/>
                  </a:moveTo>
                  <a:lnTo>
                    <a:pt x="485" y="0"/>
                  </a:lnTo>
                  <a:lnTo>
                    <a:pt x="2134" y="0"/>
                  </a:lnTo>
                  <a:lnTo>
                    <a:pt x="2716" y="345"/>
                  </a:lnTo>
                </a:path>
              </a:pathLst>
            </a:custGeom>
            <a:noFill/>
            <a:ln w="50800" cap="flat" cmpd="sng">
              <a:solidFill>
                <a:srgbClr val="FFFFFF"/>
              </a:solidFill>
              <a:prstDash val="solid"/>
              <a:headEnd type="none" w="med" len="med"/>
              <a:tailEnd type="none" w="med" len="med"/>
            </a:ln>
          </p:spPr>
          <p:txBody>
            <a:bodyPr/>
            <a:p>
              <a:endParaRPr lang="zh-CN" altLang="en-US"/>
            </a:p>
          </p:txBody>
        </p:sp>
        <p:sp>
          <p:nvSpPr>
            <p:cNvPr id="323614" name="任意多边形 323613"/>
            <p:cNvSpPr/>
            <p:nvPr/>
          </p:nvSpPr>
          <p:spPr>
            <a:xfrm>
              <a:off x="3029" y="2791"/>
              <a:ext cx="1550" cy="157"/>
            </a:xfrm>
            <a:custGeom>
              <a:avLst/>
              <a:gdLst/>
              <a:ahLst/>
              <a:cxnLst/>
              <a:pathLst>
                <a:path w="2716" h="345">
                  <a:moveTo>
                    <a:pt x="0" y="285"/>
                  </a:moveTo>
                  <a:lnTo>
                    <a:pt x="485" y="0"/>
                  </a:lnTo>
                  <a:lnTo>
                    <a:pt x="2134" y="0"/>
                  </a:lnTo>
                  <a:lnTo>
                    <a:pt x="2716" y="345"/>
                  </a:lnTo>
                </a:path>
              </a:pathLst>
            </a:custGeom>
            <a:noFill/>
            <a:ln w="50800" cap="flat" cmpd="sng">
              <a:solidFill>
                <a:srgbClr val="66FF33"/>
              </a:solidFill>
              <a:prstDash val="solid"/>
              <a:headEnd type="none" w="med" len="med"/>
              <a:tailEnd type="none" w="med" len="med"/>
            </a:ln>
          </p:spPr>
          <p:txBody>
            <a:bodyPr/>
            <a:p>
              <a:endParaRPr lang="zh-CN" altLang="en-US"/>
            </a:p>
          </p:txBody>
        </p:sp>
        <p:sp>
          <p:nvSpPr>
            <p:cNvPr id="323615" name="任意多边形 323614"/>
            <p:cNvSpPr/>
            <p:nvPr/>
          </p:nvSpPr>
          <p:spPr>
            <a:xfrm rot="10800000">
              <a:off x="1156" y="2898"/>
              <a:ext cx="1550" cy="157"/>
            </a:xfrm>
            <a:custGeom>
              <a:avLst/>
              <a:gdLst/>
              <a:ahLst/>
              <a:cxnLst/>
              <a:pathLst>
                <a:path w="2716" h="345">
                  <a:moveTo>
                    <a:pt x="0" y="285"/>
                  </a:moveTo>
                  <a:lnTo>
                    <a:pt x="485" y="0"/>
                  </a:lnTo>
                  <a:lnTo>
                    <a:pt x="2134" y="0"/>
                  </a:lnTo>
                  <a:lnTo>
                    <a:pt x="2716" y="345"/>
                  </a:lnTo>
                </a:path>
              </a:pathLst>
            </a:custGeom>
            <a:noFill/>
            <a:ln w="50800" cap="flat" cmpd="sng">
              <a:solidFill>
                <a:srgbClr val="FFFFFF"/>
              </a:solidFill>
              <a:prstDash val="solid"/>
              <a:headEnd type="none" w="med" len="med"/>
              <a:tailEnd type="none" w="med" len="med"/>
            </a:ln>
          </p:spPr>
          <p:txBody>
            <a:bodyPr/>
            <a:p>
              <a:endParaRPr lang="zh-CN" altLang="en-US"/>
            </a:p>
          </p:txBody>
        </p:sp>
        <p:sp>
          <p:nvSpPr>
            <p:cNvPr id="323616" name="任意多边形 323615"/>
            <p:cNvSpPr/>
            <p:nvPr/>
          </p:nvSpPr>
          <p:spPr>
            <a:xfrm>
              <a:off x="1156" y="2765"/>
              <a:ext cx="1550" cy="157"/>
            </a:xfrm>
            <a:custGeom>
              <a:avLst/>
              <a:gdLst/>
              <a:ahLst/>
              <a:cxnLst/>
              <a:pathLst>
                <a:path w="2716" h="345">
                  <a:moveTo>
                    <a:pt x="0" y="285"/>
                  </a:moveTo>
                  <a:lnTo>
                    <a:pt x="485" y="0"/>
                  </a:lnTo>
                  <a:lnTo>
                    <a:pt x="2134" y="0"/>
                  </a:lnTo>
                  <a:lnTo>
                    <a:pt x="2716" y="345"/>
                  </a:lnTo>
                </a:path>
              </a:pathLst>
            </a:custGeom>
            <a:noFill/>
            <a:ln w="50800" cap="flat" cmpd="sng">
              <a:solidFill>
                <a:srgbClr val="66FF33"/>
              </a:solidFill>
              <a:prstDash val="solid"/>
              <a:headEnd type="none" w="med" len="med"/>
              <a:tailEnd type="none" w="med" len="med"/>
            </a:ln>
          </p:spPr>
          <p:txBody>
            <a:bodyPr/>
            <a:p>
              <a:endParaRPr lang="zh-CN" altLang="en-US"/>
            </a:p>
          </p:txBody>
        </p:sp>
        <p:sp>
          <p:nvSpPr>
            <p:cNvPr id="323617" name="任意多边形 323616"/>
            <p:cNvSpPr/>
            <p:nvPr/>
          </p:nvSpPr>
          <p:spPr>
            <a:xfrm rot="10800000">
              <a:off x="1156" y="3341"/>
              <a:ext cx="3488" cy="157"/>
            </a:xfrm>
            <a:custGeom>
              <a:avLst/>
              <a:gdLst/>
              <a:ahLst/>
              <a:cxnLst/>
              <a:pathLst>
                <a:path w="2716" h="345">
                  <a:moveTo>
                    <a:pt x="0" y="285"/>
                  </a:moveTo>
                  <a:lnTo>
                    <a:pt x="485" y="0"/>
                  </a:lnTo>
                  <a:lnTo>
                    <a:pt x="2134" y="0"/>
                  </a:lnTo>
                  <a:lnTo>
                    <a:pt x="2716" y="345"/>
                  </a:lnTo>
                </a:path>
              </a:pathLst>
            </a:custGeom>
            <a:noFill/>
            <a:ln w="50800" cap="flat" cmpd="sng">
              <a:solidFill>
                <a:srgbClr val="FFFFFF"/>
              </a:solidFill>
              <a:prstDash val="solid"/>
              <a:headEnd type="none" w="med" len="med"/>
              <a:tailEnd type="none" w="med" len="med"/>
            </a:ln>
          </p:spPr>
          <p:txBody>
            <a:bodyPr/>
            <a:p>
              <a:endParaRPr lang="zh-CN" altLang="en-US"/>
            </a:p>
          </p:txBody>
        </p:sp>
        <p:sp>
          <p:nvSpPr>
            <p:cNvPr id="323618" name="任意多边形 323617"/>
            <p:cNvSpPr/>
            <p:nvPr/>
          </p:nvSpPr>
          <p:spPr>
            <a:xfrm>
              <a:off x="1156" y="3208"/>
              <a:ext cx="3488" cy="157"/>
            </a:xfrm>
            <a:custGeom>
              <a:avLst/>
              <a:gdLst/>
              <a:ahLst/>
              <a:cxnLst/>
              <a:pathLst>
                <a:path w="2716" h="345">
                  <a:moveTo>
                    <a:pt x="0" y="285"/>
                  </a:moveTo>
                  <a:lnTo>
                    <a:pt x="485" y="0"/>
                  </a:lnTo>
                  <a:lnTo>
                    <a:pt x="2134" y="0"/>
                  </a:lnTo>
                  <a:lnTo>
                    <a:pt x="2716" y="345"/>
                  </a:lnTo>
                </a:path>
              </a:pathLst>
            </a:custGeom>
            <a:noFill/>
            <a:ln w="50800" cap="flat" cmpd="sng">
              <a:solidFill>
                <a:srgbClr val="66FF33"/>
              </a:solidFill>
              <a:prstDash val="solid"/>
              <a:headEnd type="none" w="med" len="med"/>
              <a:tailEnd type="none" w="med" len="med"/>
            </a:ln>
          </p:spPr>
          <p:txBody>
            <a:bodyPr/>
            <a:p>
              <a:endParaRPr lang="zh-CN" altLang="en-US"/>
            </a:p>
          </p:txBody>
        </p:sp>
        <p:sp>
          <p:nvSpPr>
            <p:cNvPr id="323619" name="矩形 323618"/>
            <p:cNvSpPr/>
            <p:nvPr/>
          </p:nvSpPr>
          <p:spPr>
            <a:xfrm>
              <a:off x="2584" y="2729"/>
              <a:ext cx="516" cy="407"/>
            </a:xfrm>
            <a:prstGeom prst="rect">
              <a:avLst/>
            </a:prstGeom>
            <a:noFill/>
            <a:ln w="28575" cap="flat" cmpd="sng">
              <a:solidFill>
                <a:srgbClr val="FF99FF"/>
              </a:solidFill>
              <a:prstDash val="sysDot"/>
              <a:miter/>
              <a:headEnd type="none" w="med" len="med"/>
              <a:tailEnd type="none" w="med" len="med"/>
            </a:ln>
          </p:spPr>
          <p:txBody>
            <a:bodyPr/>
            <a:p>
              <a:pPr lvl="0" algn="ctr" eaLnBrk="0" hangingPunct="0">
                <a:lnSpc>
                  <a:spcPct val="100000"/>
                </a:lnSpc>
                <a:spcBef>
                  <a:spcPct val="0"/>
                </a:spcBef>
                <a:buClrTx/>
              </a:pPr>
              <a:r>
                <a:rPr lang="zh-CN" altLang="en-US"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en-US" altLang="zh-CN" sz="2800" b="1" i="1" err="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25000" err="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n</a:t>
              </a:r>
              <a:endParaRPr lang="en-US" altLang="zh-CN" sz="2800" b="1" baseline="-25000" err="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20" name="矩形 323619"/>
            <p:cNvSpPr/>
            <p:nvPr/>
          </p:nvSpPr>
          <p:spPr>
            <a:xfrm>
              <a:off x="772" y="2624"/>
              <a:ext cx="517" cy="833"/>
            </a:xfrm>
            <a:prstGeom prst="rect">
              <a:avLst/>
            </a:prstGeom>
            <a:noFill/>
            <a:ln w="28575" cap="flat" cmpd="sng">
              <a:solidFill>
                <a:srgbClr val="FF99FF"/>
              </a:solidFill>
              <a:prstDash val="sysDot"/>
              <a:miter/>
              <a:headEnd type="none" w="med" len="med"/>
              <a:tailEnd type="none" w="med" len="med"/>
            </a:ln>
          </p:spPr>
          <p:txBody>
            <a:bodyPr/>
            <a:p>
              <a:pPr lvl="0" algn="just" eaLnBrk="0" hangingPunct="0">
                <a:lnSpc>
                  <a:spcPct val="100000"/>
                </a:lnSpc>
                <a:spcBef>
                  <a:spcPct val="0"/>
                </a:spcBef>
                <a:buClrTx/>
              </a:pPr>
              <a:endParaRPr lang="zh-CN" altLang="en-US"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en-US" altLang="zh-CN"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T</a:t>
              </a:r>
              <a:endParaRPr lang="en-US" altLang="zh-CN"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21" name="矩形 323620"/>
            <p:cNvSpPr/>
            <p:nvPr/>
          </p:nvSpPr>
          <p:spPr>
            <a:xfrm>
              <a:off x="4450" y="2743"/>
              <a:ext cx="517" cy="789"/>
            </a:xfrm>
            <a:prstGeom prst="rect">
              <a:avLst/>
            </a:prstGeom>
            <a:noFill/>
            <a:ln w="28575" cap="flat" cmpd="sng">
              <a:solidFill>
                <a:srgbClr val="FF99FF"/>
              </a:solidFill>
              <a:prstDash val="sysDot"/>
              <a:miter/>
              <a:headEnd type="none" w="med" len="med"/>
              <a:tailEnd type="none" w="med" len="med"/>
            </a:ln>
          </p:spPr>
          <p:txBody>
            <a:bodyPr/>
            <a:p>
              <a:pPr lvl="0" algn="just" eaLnBrk="0" hangingPunct="0">
                <a:lnSpc>
                  <a:spcPct val="100000"/>
                </a:lnSpc>
                <a:spcBef>
                  <a:spcPct val="0"/>
                </a:spcBef>
                <a:buClrTx/>
              </a:pPr>
              <a:endParaRPr lang="zh-CN" altLang="en-US"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en-US" altLang="zh-CN"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 </a:t>
              </a:r>
              <a:endParaRPr lang="en-US" altLang="zh-CN" sz="28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22" name="矩形 323621"/>
            <p:cNvSpPr/>
            <p:nvPr/>
          </p:nvSpPr>
          <p:spPr>
            <a:xfrm>
              <a:off x="1783" y="2432"/>
              <a:ext cx="544" cy="419"/>
            </a:xfrm>
            <a:prstGeom prst="rect">
              <a:avLst/>
            </a:prstGeom>
            <a:noFill/>
            <a:ln w="9525">
              <a:noFill/>
            </a:ln>
          </p:spPr>
          <p:txBody>
            <a:bodyPr/>
            <a:p>
              <a:pPr lvl="0" algn="just" eaLnBrk="0" hangingPunct="0">
                <a:lnSpc>
                  <a:spcPct val="100000"/>
                </a:lnSpc>
                <a:spcBef>
                  <a:spcPct val="0"/>
                </a:spcBef>
                <a:buClrTx/>
              </a:pPr>
              <a:r>
                <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23" name="矩形 323622"/>
            <p:cNvSpPr/>
            <p:nvPr/>
          </p:nvSpPr>
          <p:spPr>
            <a:xfrm>
              <a:off x="2189" y="3140"/>
              <a:ext cx="482" cy="251"/>
            </a:xfrm>
            <a:prstGeom prst="rect">
              <a:avLst/>
            </a:prstGeom>
            <a:noFill/>
            <a:ln w="9525">
              <a:noFill/>
            </a:ln>
          </p:spPr>
          <p:txBody>
            <a:bodyPr/>
            <a:p>
              <a:pPr lvl="0" algn="just" eaLnBrk="0" hangingPunct="0">
                <a:lnSpc>
                  <a:spcPct val="100000"/>
                </a:lnSpc>
                <a:spcBef>
                  <a:spcPct val="0"/>
                </a:spcBef>
                <a:buClrTx/>
              </a:pPr>
              <a:r>
                <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en-US" altLang="zh-CN" sz="2800" b="1" i="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3624" name="矩形 323623"/>
            <p:cNvSpPr/>
            <p:nvPr/>
          </p:nvSpPr>
          <p:spPr>
            <a:xfrm>
              <a:off x="2916" y="3475"/>
              <a:ext cx="424" cy="516"/>
            </a:xfrm>
            <a:prstGeom prst="rect">
              <a:avLst/>
            </a:prstGeom>
            <a:noFill/>
            <a:ln w="9525">
              <a:noFill/>
            </a:ln>
          </p:spPr>
          <p:txBody>
            <a:bodyPr/>
            <a:p>
              <a:pPr lvl="0" algn="just" eaLnBrk="0" hangingPunct="0">
                <a:lnSpc>
                  <a:spcPct val="100000"/>
                </a:lnSpc>
                <a:spcBef>
                  <a:spcPct val="0"/>
                </a:spcBef>
                <a:buClrTx/>
              </a:pPr>
              <a:r>
                <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800" b="1" i="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sp>
        <p:nvSpPr>
          <p:cNvPr id="323625" name="文本框 323624"/>
          <p:cNvSpPr txBox="1"/>
          <p:nvPr/>
        </p:nvSpPr>
        <p:spPr>
          <a:xfrm>
            <a:off x="179388" y="476250"/>
            <a:ext cx="8840787" cy="2908300"/>
          </a:xfrm>
          <a:prstGeom prst="rect">
            <a:avLst/>
          </a:prstGeom>
          <a:noFill/>
          <a:ln w="9525">
            <a:noFill/>
          </a:ln>
        </p:spPr>
        <p:txBody>
          <a:bodyPr>
            <a:spAutoFit/>
          </a:bodyPr>
          <a:p>
            <a:pPr lvl="0" algn="l" eaLnBrk="1" hangingPunct="1">
              <a:lnSpc>
                <a:spcPct val="14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(4)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中间温度定律</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a:p>
            <a:pPr lvl="0" algn="l" eaLnBrk="1" hangingPunct="1">
              <a:lnSpc>
                <a:spcPct val="140000"/>
              </a:lnSpc>
              <a:spcBef>
                <a:spcPct val="0"/>
              </a:spcBef>
            </a:pPr>
            <a:r>
              <a:rPr lang="zh-CN" altLang="en-US" sz="3200" b="1" dirty="0">
                <a:latin typeface="Times New Roman" panose="02020603050405020304" pitchFamily="18" charset="0"/>
                <a:ea typeface="华文中宋" panose="02010600040101010101" pitchFamily="2" charset="-122"/>
              </a:rPr>
              <a:t>热电偶在两接点温度分别为</a:t>
            </a:r>
            <a:r>
              <a:rPr lang="en-US" altLang="zh-CN" sz="3200" b="1" i="1">
                <a:latin typeface="Times New Roman" panose="02020603050405020304" pitchFamily="18" charset="0"/>
                <a:ea typeface="华文中宋" panose="02010600040101010101" pitchFamily="2" charset="-122"/>
              </a:rPr>
              <a:t>T</a:t>
            </a:r>
            <a:r>
              <a:rPr lang="zh-CN" altLang="en-US" sz="3200" b="1" dirty="0">
                <a:latin typeface="Times New Roman" panose="02020603050405020304" pitchFamily="18" charset="0"/>
                <a:ea typeface="华文中宋" panose="02010600040101010101" pitchFamily="2" charset="-122"/>
              </a:rPr>
              <a:t>、</a:t>
            </a:r>
            <a:r>
              <a:rPr lang="en-US" altLang="zh-CN" sz="3200" b="1" i="1">
                <a:latin typeface="Times New Roman" panose="02020603050405020304" pitchFamily="18" charset="0"/>
                <a:ea typeface="华文中宋" panose="02010600040101010101" pitchFamily="2" charset="-122"/>
              </a:rPr>
              <a:t>T</a:t>
            </a:r>
            <a:r>
              <a:rPr lang="en-US" altLang="zh-CN" sz="3200" b="1" baseline="-25000">
                <a:latin typeface="Times New Roman" panose="02020603050405020304" pitchFamily="18" charset="0"/>
                <a:ea typeface="华文中宋" panose="02010600040101010101" pitchFamily="2" charset="-122"/>
              </a:rPr>
              <a:t>0</a:t>
            </a:r>
            <a:r>
              <a:rPr lang="zh-CN" altLang="en-US" sz="3200" b="1" dirty="0">
                <a:latin typeface="Times New Roman" panose="02020603050405020304" pitchFamily="18" charset="0"/>
                <a:ea typeface="华文中宋" panose="02010600040101010101" pitchFamily="2" charset="-122"/>
              </a:rPr>
              <a:t>时的热电动势等于该热电偶在接点温度分别为</a:t>
            </a:r>
            <a:r>
              <a:rPr lang="en-US" altLang="zh-CN" sz="3200" b="1" i="1">
                <a:latin typeface="Times New Roman" panose="02020603050405020304" pitchFamily="18" charset="0"/>
                <a:ea typeface="华文中宋" panose="02010600040101010101" pitchFamily="2" charset="-122"/>
              </a:rPr>
              <a:t>T</a:t>
            </a:r>
            <a:r>
              <a:rPr lang="zh-CN" altLang="en-US" sz="3200" b="1" dirty="0">
                <a:latin typeface="Times New Roman" panose="02020603050405020304" pitchFamily="18" charset="0"/>
                <a:ea typeface="华文中宋" panose="02010600040101010101" pitchFamily="2" charset="-122"/>
              </a:rPr>
              <a:t>、</a:t>
            </a:r>
            <a:r>
              <a:rPr lang="en-US" altLang="zh-CN" sz="3200" b="1" i="1" err="1">
                <a:latin typeface="Times New Roman" panose="02020603050405020304" pitchFamily="18" charset="0"/>
                <a:ea typeface="华文中宋" panose="02010600040101010101" pitchFamily="2" charset="-122"/>
              </a:rPr>
              <a:t>T</a:t>
            </a:r>
            <a:r>
              <a:rPr lang="en-US" altLang="zh-CN" sz="3200" b="1" i="1" baseline="-25000" err="1">
                <a:latin typeface="Times New Roman" panose="02020603050405020304" pitchFamily="18" charset="0"/>
                <a:ea typeface="华文中宋" panose="02010600040101010101" pitchFamily="2" charset="-122"/>
              </a:rPr>
              <a:t>n</a:t>
            </a:r>
            <a:r>
              <a:rPr lang="zh-CN" altLang="en-US" sz="3200" b="1" dirty="0">
                <a:latin typeface="Times New Roman" panose="02020603050405020304" pitchFamily="18" charset="0"/>
                <a:ea typeface="华文中宋" panose="02010600040101010101" pitchFamily="2" charset="-122"/>
              </a:rPr>
              <a:t>和接点温度分别为</a:t>
            </a:r>
            <a:r>
              <a:rPr lang="en-US" altLang="zh-CN" sz="3200" b="1" i="1" err="1">
                <a:latin typeface="Times New Roman" panose="02020603050405020304" pitchFamily="18" charset="0"/>
                <a:ea typeface="华文中宋" panose="02010600040101010101" pitchFamily="2" charset="-122"/>
              </a:rPr>
              <a:t>T</a:t>
            </a:r>
            <a:r>
              <a:rPr lang="en-US" altLang="zh-CN" sz="3200" b="1" i="1" baseline="-25000" err="1">
                <a:latin typeface="Times New Roman" panose="02020603050405020304" pitchFamily="18" charset="0"/>
                <a:ea typeface="华文中宋" panose="02010600040101010101" pitchFamily="2" charset="-122"/>
              </a:rPr>
              <a:t>n</a:t>
            </a:r>
            <a:r>
              <a:rPr lang="zh-CN" altLang="en-US" sz="3200" b="1" dirty="0">
                <a:latin typeface="Times New Roman" panose="02020603050405020304" pitchFamily="18" charset="0"/>
                <a:ea typeface="华文中宋" panose="02010600040101010101" pitchFamily="2" charset="-122"/>
              </a:rPr>
              <a:t>、</a:t>
            </a:r>
            <a:r>
              <a:rPr lang="en-US" altLang="zh-CN" sz="3200" b="1" i="1">
                <a:latin typeface="Times New Roman" panose="02020603050405020304" pitchFamily="18" charset="0"/>
                <a:ea typeface="华文中宋" panose="02010600040101010101" pitchFamily="2" charset="-122"/>
              </a:rPr>
              <a:t>T</a:t>
            </a:r>
            <a:r>
              <a:rPr lang="en-US" altLang="zh-CN" sz="3200" b="1" baseline="-25000">
                <a:latin typeface="Times New Roman" panose="02020603050405020304" pitchFamily="18" charset="0"/>
                <a:ea typeface="华文中宋" panose="02010600040101010101" pitchFamily="2" charset="-122"/>
              </a:rPr>
              <a:t>0</a:t>
            </a:r>
            <a:r>
              <a:rPr lang="zh-CN" altLang="en-US" sz="3200" b="1" dirty="0">
                <a:latin typeface="Times New Roman" panose="02020603050405020304" pitchFamily="18" charset="0"/>
                <a:ea typeface="华文中宋" panose="02010600040101010101" pitchFamily="2" charset="-122"/>
              </a:rPr>
              <a:t>时的相应热电动势的代数和。</a:t>
            </a:r>
            <a:endParaRPr lang="zh-CN" altLang="en-US" sz="3200" b="1" dirty="0">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提交作业与实验报告</a:t>
            </a:r>
            <a:endParaRPr lang="zh-CN" altLang="en-US"/>
          </a:p>
        </p:txBody>
      </p:sp>
      <p:sp>
        <p:nvSpPr>
          <p:cNvPr id="3" name="内容占位符 2"/>
          <p:cNvSpPr>
            <a:spLocks noGrp="1"/>
          </p:cNvSpPr>
          <p:nvPr>
            <p:ph idx="1"/>
          </p:nvPr>
        </p:nvSpPr>
        <p:spPr>
          <a:xfrm>
            <a:off x="457200" y="1412875"/>
            <a:ext cx="8598535" cy="4668520"/>
          </a:xfrm>
        </p:spPr>
        <p:txBody>
          <a:bodyPr/>
          <a:p>
            <a:r>
              <a:rPr lang="zh-CN" altLang="en-US" sz="4000">
                <a:solidFill>
                  <a:srgbClr val="FF0000"/>
                </a:solidFill>
              </a:rPr>
              <a:t>浏览器中输入：</a:t>
            </a:r>
            <a:endParaRPr lang="zh-CN" altLang="en-US" sz="4000">
              <a:solidFill>
                <a:srgbClr val="FF0000"/>
              </a:solidFill>
            </a:endParaRPr>
          </a:p>
          <a:p>
            <a:pPr marL="457200" lvl="1" indent="0">
              <a:buNone/>
            </a:pPr>
            <a:r>
              <a:rPr lang="en-US" altLang="zh-CN" sz="4000">
                <a:solidFill>
                  <a:srgbClr val="0000FF"/>
                </a:solidFill>
              </a:rPr>
              <a:t>study.swpu.edu.cn</a:t>
            </a:r>
            <a:endParaRPr lang="en-US" altLang="zh-CN" sz="4000">
              <a:solidFill>
                <a:srgbClr val="0000FF"/>
              </a:solidFill>
            </a:endParaRPr>
          </a:p>
          <a:p>
            <a:pPr marL="457200" lvl="1" indent="0">
              <a:buNone/>
            </a:pPr>
            <a:r>
              <a:rPr lang="zh-CN" altLang="en-US" sz="3110">
                <a:solidFill>
                  <a:schemeClr val="tx1"/>
                </a:solidFill>
              </a:rPr>
              <a:t>输入学号和密码进行登录</a:t>
            </a:r>
            <a:endParaRPr lang="zh-CN" altLang="en-US" sz="3110">
              <a:solidFill>
                <a:schemeClr val="tx1"/>
              </a:solidFill>
            </a:endParaRPr>
          </a:p>
          <a:p>
            <a:pPr lvl="0"/>
            <a:r>
              <a:rPr lang="zh-CN" altLang="en-US" sz="3995">
                <a:solidFill>
                  <a:srgbClr val="FF0000"/>
                </a:solidFill>
                <a:sym typeface="+mn-ea"/>
              </a:rPr>
              <a:t>找到</a:t>
            </a:r>
            <a:r>
              <a:rPr lang="en-US" altLang="zh-CN" sz="3995">
                <a:solidFill>
                  <a:srgbClr val="FF0000"/>
                </a:solidFill>
                <a:sym typeface="+mn-ea"/>
              </a:rPr>
              <a:t>“</a:t>
            </a:r>
            <a:r>
              <a:rPr lang="zh-CN" altLang="en-US" sz="3995">
                <a:solidFill>
                  <a:srgbClr val="FF0000"/>
                </a:solidFill>
                <a:sym typeface="+mn-ea"/>
              </a:rPr>
              <a:t>物联网信息感知技术</a:t>
            </a:r>
            <a:r>
              <a:rPr lang="en-US" altLang="zh-CN" sz="3995">
                <a:solidFill>
                  <a:srgbClr val="FF0000"/>
                </a:solidFill>
                <a:sym typeface="+mn-ea"/>
              </a:rPr>
              <a:t>”</a:t>
            </a:r>
            <a:r>
              <a:rPr lang="zh-CN" altLang="en-US" sz="3995">
                <a:solidFill>
                  <a:srgbClr val="FF0000"/>
                </a:solidFill>
                <a:sym typeface="+mn-ea"/>
              </a:rPr>
              <a:t>课程</a:t>
            </a:r>
            <a:r>
              <a:rPr lang="zh-CN" altLang="en-US" sz="3995">
                <a:solidFill>
                  <a:srgbClr val="FF0000"/>
                </a:solidFill>
                <a:sym typeface="+mn-ea"/>
              </a:rPr>
              <a:t>：</a:t>
            </a:r>
            <a:endParaRPr lang="zh-CN" altLang="en-US" sz="3995">
              <a:solidFill>
                <a:srgbClr val="FF0000"/>
              </a:solidFill>
              <a:sym typeface="+mn-ea"/>
            </a:endParaRPr>
          </a:p>
          <a:p>
            <a:pPr lvl="1"/>
            <a:r>
              <a:rPr lang="zh-CN" altLang="en-US" sz="3105">
                <a:solidFill>
                  <a:schemeClr val="tx1"/>
                </a:solidFill>
              </a:rPr>
              <a:t>提交作业</a:t>
            </a:r>
            <a:endParaRPr lang="zh-CN" altLang="en-US" sz="3105">
              <a:solidFill>
                <a:schemeClr val="tx1"/>
              </a:solidFill>
            </a:endParaRPr>
          </a:p>
          <a:p>
            <a:pPr lvl="1"/>
            <a:r>
              <a:rPr lang="zh-CN" altLang="en-US" sz="3105">
                <a:solidFill>
                  <a:schemeClr val="tx1"/>
                </a:solidFill>
              </a:rPr>
              <a:t>提交实验报告</a:t>
            </a:r>
            <a:endParaRPr lang="zh-CN" altLang="en-US" sz="3105">
              <a:solidFill>
                <a:schemeClr val="tx1"/>
              </a:solidFill>
            </a:endParaRPr>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82</a:t>
            </a:r>
            <a:endParaRPr lang="zh-CN" alt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0" name="矩形 329729"/>
          <p:cNvSpPr/>
          <p:nvPr/>
        </p:nvSpPr>
        <p:spPr>
          <a:xfrm>
            <a:off x="466725" y="2205038"/>
            <a:ext cx="8137525" cy="3960812"/>
          </a:xfrm>
          <a:prstGeom prst="rect">
            <a:avLst/>
          </a:prstGeom>
          <a:solidFill>
            <a:schemeClr val="tx2"/>
          </a:solidFill>
          <a:ln w="9525">
            <a:noFill/>
          </a:ln>
        </p:spPr>
        <p:txBody>
          <a:bodyPr/>
          <a:p>
            <a:endParaRPr lang="zh-CN" altLang="en-US"/>
          </a:p>
        </p:txBody>
      </p:sp>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三、热电偶的常用材料与结构</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29733"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29734" name="文本框 329733"/>
          <p:cNvSpPr txBox="1"/>
          <p:nvPr/>
        </p:nvSpPr>
        <p:spPr>
          <a:xfrm>
            <a:off x="304800" y="620713"/>
            <a:ext cx="7219950" cy="750887"/>
          </a:xfrm>
          <a:prstGeom prst="rect">
            <a:avLst/>
          </a:prstGeom>
          <a:noFill/>
          <a:ln w="9525">
            <a:noFill/>
          </a:ln>
        </p:spPr>
        <p:txBody>
          <a:bodyPr>
            <a:spAutoFit/>
          </a:bodyPr>
          <a:p>
            <a:pPr lvl="0" algn="l" eaLnBrk="1" hangingPunct="1">
              <a:lnSpc>
                <a:spcPct val="120000"/>
              </a:lnSpc>
              <a:spcBef>
                <a:spcPct val="5000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常用热电偶的结构</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29735" name="文本框 329734"/>
          <p:cNvSpPr txBox="1"/>
          <p:nvPr/>
        </p:nvSpPr>
        <p:spPr>
          <a:xfrm>
            <a:off x="250825" y="1412875"/>
            <a:ext cx="8661400"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1.  </a:t>
            </a:r>
            <a:r>
              <a:rPr lang="zh-CN" altLang="en-US" sz="36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普通工业用装配式热电偶</a:t>
            </a:r>
            <a:endParaRPr lang="zh-CN" altLang="en-US" sz="36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29736" name="矩形 329735"/>
          <p:cNvSpPr/>
          <p:nvPr/>
        </p:nvSpPr>
        <p:spPr>
          <a:xfrm>
            <a:off x="250825" y="6094413"/>
            <a:ext cx="8893175" cy="719137"/>
          </a:xfrm>
          <a:prstGeom prst="rect">
            <a:avLst/>
          </a:prstGeom>
          <a:noFill/>
          <a:ln w="9525">
            <a:noFill/>
          </a:ln>
        </p:spPr>
        <p:txBody>
          <a:bodyPr lIns="0" tIns="0" rIns="0" bIns="0"/>
          <a:p>
            <a:pPr lvl="0" algn="ctr" eaLnBrk="0" hangingPunct="0">
              <a:lnSpc>
                <a:spcPct val="100000"/>
              </a:lnSpc>
              <a:spcBef>
                <a:spcPct val="0"/>
              </a:spcBef>
              <a:buClrTx/>
            </a:pP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工业用装配式热电偶结构示意图</a:t>
            </a:r>
            <a:endPar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grpSp>
        <p:nvGrpSpPr>
          <p:cNvPr id="329737" name="组合 329736"/>
          <p:cNvGrpSpPr/>
          <p:nvPr/>
        </p:nvGrpSpPr>
        <p:grpSpPr>
          <a:xfrm>
            <a:off x="708025" y="2278063"/>
            <a:ext cx="7535863" cy="3617912"/>
            <a:chOff x="265" y="73"/>
            <a:chExt cx="4747" cy="2279"/>
          </a:xfrm>
        </p:grpSpPr>
        <p:grpSp>
          <p:nvGrpSpPr>
            <p:cNvPr id="329738" name="组合 329737"/>
            <p:cNvGrpSpPr/>
            <p:nvPr/>
          </p:nvGrpSpPr>
          <p:grpSpPr>
            <a:xfrm>
              <a:off x="265" y="73"/>
              <a:ext cx="4747" cy="2279"/>
              <a:chOff x="265" y="73"/>
              <a:chExt cx="4747" cy="2279"/>
            </a:xfrm>
          </p:grpSpPr>
          <p:sp>
            <p:nvSpPr>
              <p:cNvPr id="329739" name="任意多边形 329738"/>
              <p:cNvSpPr/>
              <p:nvPr/>
            </p:nvSpPr>
            <p:spPr>
              <a:xfrm>
                <a:off x="268" y="115"/>
                <a:ext cx="1632" cy="1663"/>
              </a:xfrm>
              <a:custGeom>
                <a:avLst/>
                <a:gdLst/>
                <a:ahLst/>
                <a:cxnLst/>
                <a:pathLst>
                  <a:path w="1547" h="1294">
                    <a:moveTo>
                      <a:pt x="1547" y="430"/>
                    </a:moveTo>
                    <a:lnTo>
                      <a:pt x="1522" y="357"/>
                    </a:lnTo>
                    <a:lnTo>
                      <a:pt x="1339" y="361"/>
                    </a:lnTo>
                    <a:lnTo>
                      <a:pt x="1273" y="300"/>
                    </a:lnTo>
                    <a:lnTo>
                      <a:pt x="1088" y="300"/>
                    </a:lnTo>
                    <a:lnTo>
                      <a:pt x="1080" y="28"/>
                    </a:lnTo>
                    <a:lnTo>
                      <a:pt x="1036" y="0"/>
                    </a:lnTo>
                    <a:lnTo>
                      <a:pt x="983" y="93"/>
                    </a:lnTo>
                    <a:lnTo>
                      <a:pt x="1011" y="129"/>
                    </a:lnTo>
                    <a:lnTo>
                      <a:pt x="982" y="158"/>
                    </a:lnTo>
                    <a:lnTo>
                      <a:pt x="946" y="125"/>
                    </a:lnTo>
                    <a:lnTo>
                      <a:pt x="866" y="125"/>
                    </a:lnTo>
                    <a:lnTo>
                      <a:pt x="777" y="150"/>
                    </a:lnTo>
                    <a:cubicBezTo>
                      <a:pt x="718" y="178"/>
                      <a:pt x="603" y="217"/>
                      <a:pt x="512" y="292"/>
                    </a:cubicBezTo>
                    <a:cubicBezTo>
                      <a:pt x="421" y="367"/>
                      <a:pt x="298" y="497"/>
                      <a:pt x="232" y="600"/>
                    </a:cubicBezTo>
                    <a:cubicBezTo>
                      <a:pt x="166" y="703"/>
                      <a:pt x="135" y="830"/>
                      <a:pt x="115" y="912"/>
                    </a:cubicBezTo>
                    <a:cubicBezTo>
                      <a:pt x="95" y="994"/>
                      <a:pt x="129" y="1039"/>
                      <a:pt x="110" y="1091"/>
                    </a:cubicBezTo>
                    <a:lnTo>
                      <a:pt x="0" y="1225"/>
                    </a:lnTo>
                    <a:lnTo>
                      <a:pt x="21" y="1294"/>
                    </a:lnTo>
                    <a:lnTo>
                      <a:pt x="75" y="1225"/>
                    </a:lnTo>
                    <a:lnTo>
                      <a:pt x="139" y="1253"/>
                    </a:lnTo>
                    <a:lnTo>
                      <a:pt x="164" y="1188"/>
                    </a:lnTo>
                    <a:lnTo>
                      <a:pt x="139" y="1157"/>
                    </a:lnTo>
                    <a:lnTo>
                      <a:pt x="191" y="1099"/>
                    </a:lnTo>
                    <a:lnTo>
                      <a:pt x="191" y="969"/>
                    </a:lnTo>
                    <a:cubicBezTo>
                      <a:pt x="209" y="889"/>
                      <a:pt x="233" y="730"/>
                      <a:pt x="302" y="620"/>
                    </a:cubicBezTo>
                    <a:cubicBezTo>
                      <a:pt x="371" y="510"/>
                      <a:pt x="512" y="382"/>
                      <a:pt x="605" y="312"/>
                    </a:cubicBezTo>
                    <a:cubicBezTo>
                      <a:pt x="698" y="242"/>
                      <a:pt x="806" y="205"/>
                      <a:pt x="861" y="198"/>
                    </a:cubicBezTo>
                    <a:cubicBezTo>
                      <a:pt x="916" y="191"/>
                      <a:pt x="923" y="232"/>
                      <a:pt x="935" y="271"/>
                    </a:cubicBezTo>
                    <a:lnTo>
                      <a:pt x="931" y="434"/>
                    </a:lnTo>
                    <a:lnTo>
                      <a:pt x="1547" y="430"/>
                    </a:lnTo>
                    <a:close/>
                  </a:path>
                </a:pathLst>
              </a:custGeom>
              <a:pattFill prst="dkDnDiag">
                <a:fgClr>
                  <a:srgbClr val="0099FF">
                    <a:alpha val="100000"/>
                  </a:srgbClr>
                </a:fgClr>
                <a:bgClr>
                  <a:srgbClr val="FFFFFF">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0" name="任意多边形 329739"/>
              <p:cNvSpPr/>
              <p:nvPr/>
            </p:nvSpPr>
            <p:spPr>
              <a:xfrm>
                <a:off x="296" y="1522"/>
                <a:ext cx="561" cy="537"/>
              </a:xfrm>
              <a:custGeom>
                <a:avLst/>
                <a:gdLst/>
                <a:ahLst/>
                <a:cxnLst/>
                <a:pathLst>
                  <a:path w="532" h="418">
                    <a:moveTo>
                      <a:pt x="0" y="199"/>
                    </a:moveTo>
                    <a:lnTo>
                      <a:pt x="319" y="199"/>
                    </a:lnTo>
                    <a:lnTo>
                      <a:pt x="319" y="418"/>
                    </a:lnTo>
                    <a:lnTo>
                      <a:pt x="429" y="414"/>
                    </a:lnTo>
                    <a:lnTo>
                      <a:pt x="429" y="199"/>
                    </a:lnTo>
                    <a:cubicBezTo>
                      <a:pt x="436" y="151"/>
                      <a:pt x="454" y="145"/>
                      <a:pt x="471" y="126"/>
                    </a:cubicBezTo>
                    <a:cubicBezTo>
                      <a:pt x="488" y="107"/>
                      <a:pt x="522" y="102"/>
                      <a:pt x="532" y="81"/>
                    </a:cubicBezTo>
                    <a:lnTo>
                      <a:pt x="532" y="0"/>
                    </a:lnTo>
                    <a:lnTo>
                      <a:pt x="162" y="0"/>
                    </a:lnTo>
                    <a:lnTo>
                      <a:pt x="114" y="65"/>
                    </a:lnTo>
                    <a:lnTo>
                      <a:pt x="142" y="89"/>
                    </a:lnTo>
                    <a:lnTo>
                      <a:pt x="110" y="150"/>
                    </a:lnTo>
                    <a:lnTo>
                      <a:pt x="46" y="126"/>
                    </a:lnTo>
                    <a:lnTo>
                      <a:pt x="0" y="199"/>
                    </a:lnTo>
                    <a:close/>
                  </a:path>
                </a:pathLst>
              </a:custGeom>
              <a:pattFill prst="dkDnDiag">
                <a:fgClr>
                  <a:srgbClr val="0099FF">
                    <a:alpha val="100000"/>
                  </a:srgbClr>
                </a:fgClr>
                <a:bgClr>
                  <a:srgbClr val="FFFFFF">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1" name="任意多边形 329740"/>
              <p:cNvSpPr/>
              <p:nvPr/>
            </p:nvSpPr>
            <p:spPr>
              <a:xfrm>
                <a:off x="1252" y="611"/>
                <a:ext cx="3760" cy="654"/>
              </a:xfrm>
              <a:custGeom>
                <a:avLst/>
                <a:gdLst/>
                <a:ahLst/>
                <a:cxnLst/>
                <a:pathLst>
                  <a:path w="3564" h="509">
                    <a:moveTo>
                      <a:pt x="0" y="42"/>
                    </a:moveTo>
                    <a:lnTo>
                      <a:pt x="3118" y="0"/>
                    </a:lnTo>
                    <a:lnTo>
                      <a:pt x="3289" y="0"/>
                    </a:lnTo>
                    <a:cubicBezTo>
                      <a:pt x="3351" y="9"/>
                      <a:pt x="3445" y="12"/>
                      <a:pt x="3490" y="52"/>
                    </a:cubicBezTo>
                    <a:cubicBezTo>
                      <a:pt x="3535" y="92"/>
                      <a:pt x="3564" y="185"/>
                      <a:pt x="3559" y="243"/>
                    </a:cubicBezTo>
                    <a:cubicBezTo>
                      <a:pt x="3554" y="301"/>
                      <a:pt x="3541" y="365"/>
                      <a:pt x="3458" y="399"/>
                    </a:cubicBezTo>
                    <a:cubicBezTo>
                      <a:pt x="3375" y="433"/>
                      <a:pt x="3470" y="429"/>
                      <a:pt x="3063" y="445"/>
                    </a:cubicBezTo>
                    <a:lnTo>
                      <a:pt x="1014" y="492"/>
                    </a:lnTo>
                    <a:lnTo>
                      <a:pt x="0" y="509"/>
                    </a:lnTo>
                    <a:lnTo>
                      <a:pt x="14" y="441"/>
                    </a:lnTo>
                    <a:cubicBezTo>
                      <a:pt x="404" y="422"/>
                      <a:pt x="1855" y="404"/>
                      <a:pt x="2342" y="394"/>
                    </a:cubicBezTo>
                    <a:cubicBezTo>
                      <a:pt x="2829" y="384"/>
                      <a:pt x="2768" y="387"/>
                      <a:pt x="2936" y="383"/>
                    </a:cubicBezTo>
                    <a:cubicBezTo>
                      <a:pt x="3104" y="379"/>
                      <a:pt x="3257" y="392"/>
                      <a:pt x="3350" y="373"/>
                    </a:cubicBezTo>
                    <a:cubicBezTo>
                      <a:pt x="3443" y="354"/>
                      <a:pt x="3480" y="316"/>
                      <a:pt x="3496" y="269"/>
                    </a:cubicBezTo>
                    <a:cubicBezTo>
                      <a:pt x="3512" y="222"/>
                      <a:pt x="3504" y="128"/>
                      <a:pt x="3449" y="93"/>
                    </a:cubicBezTo>
                    <a:cubicBezTo>
                      <a:pt x="3394" y="58"/>
                      <a:pt x="3254" y="63"/>
                      <a:pt x="3165" y="57"/>
                    </a:cubicBezTo>
                    <a:lnTo>
                      <a:pt x="2917" y="57"/>
                    </a:lnTo>
                    <a:lnTo>
                      <a:pt x="0" y="109"/>
                    </a:lnTo>
                    <a:lnTo>
                      <a:pt x="0" y="42"/>
                    </a:lnTo>
                    <a:close/>
                  </a:path>
                </a:pathLst>
              </a:custGeom>
              <a:solidFill>
                <a:srgbClr val="0099FF"/>
              </a:solidFill>
              <a:ln w="28575" cap="flat" cmpd="sng">
                <a:solidFill>
                  <a:srgbClr val="FFFFFF"/>
                </a:solidFill>
                <a:prstDash val="solid"/>
                <a:headEnd type="none" w="med" len="med"/>
                <a:tailEnd type="none" w="med" len="med"/>
              </a:ln>
            </p:spPr>
            <p:txBody>
              <a:bodyPr/>
              <a:p>
                <a:endParaRPr lang="zh-CN" altLang="en-US"/>
              </a:p>
            </p:txBody>
          </p:sp>
          <p:sp>
            <p:nvSpPr>
              <p:cNvPr id="329742" name="任意多边形 329741"/>
              <p:cNvSpPr/>
              <p:nvPr/>
            </p:nvSpPr>
            <p:spPr>
              <a:xfrm>
                <a:off x="1248" y="758"/>
                <a:ext cx="3179" cy="146"/>
              </a:xfrm>
              <a:custGeom>
                <a:avLst/>
                <a:gdLst/>
                <a:ahLst/>
                <a:cxnLst/>
                <a:pathLst>
                  <a:path w="3013" h="114">
                    <a:moveTo>
                      <a:pt x="0" y="37"/>
                    </a:moveTo>
                    <a:lnTo>
                      <a:pt x="3013" y="0"/>
                    </a:lnTo>
                    <a:lnTo>
                      <a:pt x="3013" y="57"/>
                    </a:lnTo>
                    <a:lnTo>
                      <a:pt x="0" y="114"/>
                    </a:lnTo>
                    <a:lnTo>
                      <a:pt x="0" y="37"/>
                    </a:lnTo>
                    <a:close/>
                  </a:path>
                </a:pathLst>
              </a:custGeom>
              <a:pattFill prst="pct90">
                <a:fgClr>
                  <a:srgbClr val="FFFF00">
                    <a:alpha val="100000"/>
                  </a:srgbClr>
                </a:fgClr>
                <a:bgClr>
                  <a:srgbClr val="000000">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3" name="任意多边形 329742"/>
              <p:cNvSpPr/>
              <p:nvPr/>
            </p:nvSpPr>
            <p:spPr>
              <a:xfrm>
                <a:off x="1263" y="977"/>
                <a:ext cx="3179" cy="147"/>
              </a:xfrm>
              <a:custGeom>
                <a:avLst/>
                <a:gdLst/>
                <a:ahLst/>
                <a:cxnLst/>
                <a:pathLst>
                  <a:path w="3013" h="114">
                    <a:moveTo>
                      <a:pt x="0" y="37"/>
                    </a:moveTo>
                    <a:lnTo>
                      <a:pt x="3013" y="0"/>
                    </a:lnTo>
                    <a:lnTo>
                      <a:pt x="3013" y="57"/>
                    </a:lnTo>
                    <a:lnTo>
                      <a:pt x="0" y="114"/>
                    </a:lnTo>
                    <a:lnTo>
                      <a:pt x="0" y="37"/>
                    </a:lnTo>
                    <a:close/>
                  </a:path>
                </a:pathLst>
              </a:custGeom>
              <a:pattFill prst="pct90">
                <a:fgClr>
                  <a:srgbClr val="FFFF00">
                    <a:alpha val="100000"/>
                  </a:srgbClr>
                </a:fgClr>
                <a:bgClr>
                  <a:srgbClr val="000000">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4" name="任意多边形 329743"/>
              <p:cNvSpPr/>
              <p:nvPr/>
            </p:nvSpPr>
            <p:spPr>
              <a:xfrm>
                <a:off x="1102" y="904"/>
                <a:ext cx="150" cy="134"/>
              </a:xfrm>
              <a:custGeom>
                <a:avLst/>
                <a:gdLst/>
                <a:ahLst/>
                <a:cxnLst/>
                <a:pathLst>
                  <a:path w="142" h="104">
                    <a:moveTo>
                      <a:pt x="0" y="0"/>
                    </a:moveTo>
                    <a:lnTo>
                      <a:pt x="0" y="104"/>
                    </a:lnTo>
                    <a:lnTo>
                      <a:pt x="142" y="104"/>
                    </a:lnTo>
                    <a:lnTo>
                      <a:pt x="142" y="0"/>
                    </a:lnTo>
                    <a:lnTo>
                      <a:pt x="0" y="0"/>
                    </a:lnTo>
                    <a:close/>
                  </a:path>
                </a:pathLst>
              </a:custGeom>
              <a:pattFill prst="dkUpDiag">
                <a:fgClr>
                  <a:srgbClr val="0099FF">
                    <a:alpha val="100000"/>
                  </a:srgbClr>
                </a:fgClr>
                <a:bgClr>
                  <a:srgbClr val="FFFFFF">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5" name="任意多边形 329744"/>
              <p:cNvSpPr/>
              <p:nvPr/>
            </p:nvSpPr>
            <p:spPr>
              <a:xfrm>
                <a:off x="1102" y="1265"/>
                <a:ext cx="150" cy="134"/>
              </a:xfrm>
              <a:custGeom>
                <a:avLst/>
                <a:gdLst/>
                <a:ahLst/>
                <a:cxnLst/>
                <a:pathLst>
                  <a:path w="142" h="104">
                    <a:moveTo>
                      <a:pt x="0" y="0"/>
                    </a:moveTo>
                    <a:lnTo>
                      <a:pt x="0" y="104"/>
                    </a:lnTo>
                    <a:lnTo>
                      <a:pt x="142" y="104"/>
                    </a:lnTo>
                    <a:lnTo>
                      <a:pt x="142" y="0"/>
                    </a:lnTo>
                    <a:lnTo>
                      <a:pt x="0" y="0"/>
                    </a:lnTo>
                    <a:close/>
                  </a:path>
                </a:pathLst>
              </a:custGeom>
              <a:pattFill prst="dkDnDiag">
                <a:fgClr>
                  <a:srgbClr val="0099FF">
                    <a:alpha val="100000"/>
                  </a:srgbClr>
                </a:fgClr>
                <a:bgClr>
                  <a:srgbClr val="FFFFFF">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6" name="任意多边形 329745"/>
              <p:cNvSpPr/>
              <p:nvPr/>
            </p:nvSpPr>
            <p:spPr>
              <a:xfrm>
                <a:off x="693" y="1778"/>
                <a:ext cx="164" cy="574"/>
              </a:xfrm>
              <a:custGeom>
                <a:avLst/>
                <a:gdLst/>
                <a:ahLst/>
                <a:cxnLst/>
                <a:pathLst>
                  <a:path w="155" h="447">
                    <a:moveTo>
                      <a:pt x="52" y="0"/>
                    </a:moveTo>
                    <a:lnTo>
                      <a:pt x="155" y="0"/>
                    </a:lnTo>
                    <a:lnTo>
                      <a:pt x="155" y="447"/>
                    </a:lnTo>
                    <a:lnTo>
                      <a:pt x="0" y="447"/>
                    </a:lnTo>
                    <a:lnTo>
                      <a:pt x="0" y="263"/>
                    </a:lnTo>
                    <a:lnTo>
                      <a:pt x="52" y="258"/>
                    </a:lnTo>
                    <a:lnTo>
                      <a:pt x="52" y="0"/>
                    </a:lnTo>
                    <a:close/>
                  </a:path>
                </a:pathLst>
              </a:custGeom>
              <a:pattFill prst="ltUpDiag">
                <a:fgClr>
                  <a:srgbClr val="0099FF">
                    <a:alpha val="100000"/>
                  </a:srgbClr>
                </a:fgClr>
                <a:bgClr>
                  <a:srgbClr val="FFFFFF">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7" name="任意多边形 329746"/>
              <p:cNvSpPr/>
              <p:nvPr/>
            </p:nvSpPr>
            <p:spPr>
              <a:xfrm>
                <a:off x="1086" y="1778"/>
                <a:ext cx="162" cy="574"/>
              </a:xfrm>
              <a:custGeom>
                <a:avLst/>
                <a:gdLst/>
                <a:ahLst/>
                <a:cxnLst/>
                <a:pathLst>
                  <a:path w="154" h="447">
                    <a:moveTo>
                      <a:pt x="0" y="0"/>
                    </a:moveTo>
                    <a:lnTo>
                      <a:pt x="4" y="447"/>
                    </a:lnTo>
                    <a:lnTo>
                      <a:pt x="154" y="447"/>
                    </a:lnTo>
                    <a:lnTo>
                      <a:pt x="154" y="273"/>
                    </a:lnTo>
                    <a:lnTo>
                      <a:pt x="84" y="273"/>
                    </a:lnTo>
                    <a:lnTo>
                      <a:pt x="84" y="0"/>
                    </a:lnTo>
                    <a:lnTo>
                      <a:pt x="0" y="0"/>
                    </a:lnTo>
                    <a:close/>
                  </a:path>
                </a:pathLst>
              </a:custGeom>
              <a:pattFill prst="ltUpDiag">
                <a:fgClr>
                  <a:srgbClr val="0099FF">
                    <a:alpha val="100000"/>
                  </a:srgbClr>
                </a:fgClr>
                <a:bgClr>
                  <a:srgbClr val="FFFFFF">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8" name="任意多边形 329747"/>
              <p:cNvSpPr/>
              <p:nvPr/>
            </p:nvSpPr>
            <p:spPr>
              <a:xfrm>
                <a:off x="1082" y="1269"/>
                <a:ext cx="822" cy="794"/>
              </a:xfrm>
              <a:custGeom>
                <a:avLst/>
                <a:gdLst/>
                <a:ahLst/>
                <a:cxnLst/>
                <a:pathLst>
                  <a:path w="779" h="618">
                    <a:moveTo>
                      <a:pt x="164" y="0"/>
                    </a:moveTo>
                    <a:lnTo>
                      <a:pt x="779" y="0"/>
                    </a:lnTo>
                    <a:lnTo>
                      <a:pt x="734" y="61"/>
                    </a:lnTo>
                    <a:lnTo>
                      <a:pt x="568" y="61"/>
                    </a:lnTo>
                    <a:lnTo>
                      <a:pt x="501" y="134"/>
                    </a:lnTo>
                    <a:lnTo>
                      <a:pt x="392" y="134"/>
                    </a:lnTo>
                    <a:lnTo>
                      <a:pt x="164" y="447"/>
                    </a:lnTo>
                    <a:lnTo>
                      <a:pt x="164" y="618"/>
                    </a:lnTo>
                    <a:lnTo>
                      <a:pt x="81" y="618"/>
                    </a:lnTo>
                    <a:lnTo>
                      <a:pt x="86" y="399"/>
                    </a:lnTo>
                    <a:cubicBezTo>
                      <a:pt x="79" y="350"/>
                      <a:pt x="51" y="344"/>
                      <a:pt x="37" y="325"/>
                    </a:cubicBezTo>
                    <a:cubicBezTo>
                      <a:pt x="23" y="306"/>
                      <a:pt x="5" y="305"/>
                      <a:pt x="0" y="284"/>
                    </a:cubicBezTo>
                    <a:lnTo>
                      <a:pt x="7" y="200"/>
                    </a:lnTo>
                    <a:lnTo>
                      <a:pt x="161" y="200"/>
                    </a:lnTo>
                    <a:lnTo>
                      <a:pt x="164" y="0"/>
                    </a:lnTo>
                    <a:close/>
                  </a:path>
                </a:pathLst>
              </a:custGeom>
              <a:pattFill prst="dkDnDiag">
                <a:fgClr>
                  <a:srgbClr val="0099FF">
                    <a:alpha val="100000"/>
                  </a:srgbClr>
                </a:fgClr>
                <a:bgClr>
                  <a:srgbClr val="FFFFFF">
                    <a:alpha val="100000"/>
                  </a:srgbClr>
                </a:bgClr>
              </a:pattFill>
              <a:ln w="28575" cap="flat" cmpd="sng">
                <a:solidFill>
                  <a:srgbClr val="FFFFFF"/>
                </a:solidFill>
                <a:prstDash val="solid"/>
                <a:headEnd type="none" w="med" len="med"/>
                <a:tailEnd type="none" w="med" len="med"/>
              </a:ln>
            </p:spPr>
            <p:txBody>
              <a:bodyPr/>
              <a:p>
                <a:endParaRPr lang="zh-CN" altLang="en-US"/>
              </a:p>
            </p:txBody>
          </p:sp>
          <p:sp>
            <p:nvSpPr>
              <p:cNvPr id="329749" name="直接连接符 329748"/>
              <p:cNvSpPr/>
              <p:nvPr/>
            </p:nvSpPr>
            <p:spPr>
              <a:xfrm flipV="1">
                <a:off x="296" y="115"/>
                <a:ext cx="1062" cy="1663"/>
              </a:xfrm>
              <a:prstGeom prst="line">
                <a:avLst/>
              </a:prstGeom>
              <a:ln w="38100" cap="flat" cmpd="sng">
                <a:solidFill>
                  <a:srgbClr val="FFFFFF"/>
                </a:solidFill>
                <a:prstDash val="solid"/>
                <a:headEnd type="none" w="med" len="med"/>
                <a:tailEnd type="none" w="med" len="med"/>
              </a:ln>
            </p:spPr>
          </p:sp>
          <p:sp>
            <p:nvSpPr>
              <p:cNvPr id="329750" name="任意多边形 329749"/>
              <p:cNvSpPr/>
              <p:nvPr/>
            </p:nvSpPr>
            <p:spPr>
              <a:xfrm>
                <a:off x="1219" y="192"/>
                <a:ext cx="114" cy="134"/>
              </a:xfrm>
              <a:custGeom>
                <a:avLst/>
                <a:gdLst/>
                <a:ahLst/>
                <a:cxnLst/>
                <a:pathLst>
                  <a:path w="108" h="104">
                    <a:moveTo>
                      <a:pt x="0" y="26"/>
                    </a:moveTo>
                    <a:lnTo>
                      <a:pt x="31" y="0"/>
                    </a:lnTo>
                    <a:lnTo>
                      <a:pt x="108" y="73"/>
                    </a:lnTo>
                    <a:lnTo>
                      <a:pt x="83" y="104"/>
                    </a:lnTo>
                    <a:lnTo>
                      <a:pt x="0" y="26"/>
                    </a:lnTo>
                    <a:close/>
                  </a:path>
                </a:pathLst>
              </a:custGeom>
              <a:solidFill>
                <a:srgbClr val="0000FF"/>
              </a:solidFill>
              <a:ln w="28575" cap="flat" cmpd="sng">
                <a:solidFill>
                  <a:srgbClr val="FFFFFF"/>
                </a:solidFill>
                <a:prstDash val="solid"/>
                <a:headEnd type="none" w="med" len="med"/>
                <a:tailEnd type="none" w="med" len="med"/>
              </a:ln>
            </p:spPr>
            <p:txBody>
              <a:bodyPr/>
              <a:p>
                <a:endParaRPr lang="zh-CN" altLang="en-US"/>
              </a:p>
            </p:txBody>
          </p:sp>
          <p:sp>
            <p:nvSpPr>
              <p:cNvPr id="329751" name="任意多边形 329750"/>
              <p:cNvSpPr/>
              <p:nvPr/>
            </p:nvSpPr>
            <p:spPr>
              <a:xfrm>
                <a:off x="1191" y="73"/>
                <a:ext cx="167" cy="199"/>
              </a:xfrm>
              <a:custGeom>
                <a:avLst/>
                <a:gdLst/>
                <a:ahLst/>
                <a:cxnLst/>
                <a:pathLst>
                  <a:path w="158" h="155">
                    <a:moveTo>
                      <a:pt x="0" y="155"/>
                    </a:moveTo>
                    <a:lnTo>
                      <a:pt x="134" y="0"/>
                    </a:lnTo>
                    <a:lnTo>
                      <a:pt x="158" y="33"/>
                    </a:lnTo>
                  </a:path>
                </a:pathLst>
              </a:custGeom>
              <a:solidFill>
                <a:srgbClr val="0000FF"/>
              </a:solidFill>
              <a:ln w="28575" cap="flat" cmpd="sng">
                <a:solidFill>
                  <a:srgbClr val="FFFFFF"/>
                </a:solidFill>
                <a:prstDash val="solid"/>
                <a:headEnd type="none" w="med" len="med"/>
                <a:tailEnd type="none" w="med" len="med"/>
              </a:ln>
            </p:spPr>
            <p:txBody>
              <a:bodyPr/>
              <a:p>
                <a:endParaRPr lang="zh-CN" altLang="en-US"/>
              </a:p>
            </p:txBody>
          </p:sp>
          <p:sp>
            <p:nvSpPr>
              <p:cNvPr id="329752" name="任意多边形 329751"/>
              <p:cNvSpPr/>
              <p:nvPr/>
            </p:nvSpPr>
            <p:spPr>
              <a:xfrm>
                <a:off x="1102" y="611"/>
                <a:ext cx="117" cy="293"/>
              </a:xfrm>
              <a:custGeom>
                <a:avLst/>
                <a:gdLst/>
                <a:ahLst/>
                <a:cxnLst/>
                <a:pathLst>
                  <a:path w="111" h="228">
                    <a:moveTo>
                      <a:pt x="111" y="0"/>
                    </a:moveTo>
                    <a:lnTo>
                      <a:pt x="0" y="0"/>
                    </a:lnTo>
                    <a:lnTo>
                      <a:pt x="0" y="228"/>
                    </a:lnTo>
                  </a:path>
                </a:pathLst>
              </a:custGeom>
              <a:noFill/>
              <a:ln w="38100" cap="flat" cmpd="sng">
                <a:solidFill>
                  <a:srgbClr val="FFFFFF"/>
                </a:solidFill>
                <a:prstDash val="solid"/>
                <a:headEnd type="none" w="med" len="med"/>
                <a:tailEnd type="none" w="med" len="med"/>
              </a:ln>
            </p:spPr>
            <p:txBody>
              <a:bodyPr/>
              <a:p>
                <a:endParaRPr lang="zh-CN" altLang="en-US"/>
              </a:p>
            </p:txBody>
          </p:sp>
          <p:sp>
            <p:nvSpPr>
              <p:cNvPr id="329753" name="直接连接符 329752"/>
              <p:cNvSpPr/>
              <p:nvPr/>
            </p:nvSpPr>
            <p:spPr>
              <a:xfrm>
                <a:off x="1118" y="758"/>
                <a:ext cx="130" cy="1"/>
              </a:xfrm>
              <a:prstGeom prst="line">
                <a:avLst/>
              </a:prstGeom>
              <a:ln w="28575" cap="flat" cmpd="sng">
                <a:solidFill>
                  <a:srgbClr val="FFFFFF"/>
                </a:solidFill>
                <a:prstDash val="solid"/>
                <a:headEnd type="none" w="med" len="med"/>
                <a:tailEnd type="none" w="med" len="med"/>
              </a:ln>
            </p:spPr>
          </p:sp>
          <p:sp>
            <p:nvSpPr>
              <p:cNvPr id="329754" name="直接连接符 329753"/>
              <p:cNvSpPr/>
              <p:nvPr/>
            </p:nvSpPr>
            <p:spPr>
              <a:xfrm>
                <a:off x="1118" y="812"/>
                <a:ext cx="130" cy="13"/>
              </a:xfrm>
              <a:prstGeom prst="line">
                <a:avLst/>
              </a:prstGeom>
              <a:ln w="28575" cap="flat" cmpd="sng">
                <a:solidFill>
                  <a:srgbClr val="FFFFFF"/>
                </a:solidFill>
                <a:prstDash val="solid"/>
                <a:headEnd type="none" w="med" len="med"/>
                <a:tailEnd type="none" w="med" len="med"/>
              </a:ln>
            </p:spPr>
          </p:sp>
          <p:sp>
            <p:nvSpPr>
              <p:cNvPr id="329755" name="任意多边形 329754"/>
              <p:cNvSpPr/>
              <p:nvPr/>
            </p:nvSpPr>
            <p:spPr>
              <a:xfrm>
                <a:off x="1102" y="1197"/>
                <a:ext cx="144" cy="1"/>
              </a:xfrm>
              <a:custGeom>
                <a:avLst/>
                <a:gdLst/>
                <a:ahLst/>
                <a:cxnLst/>
                <a:pathLst>
                  <a:path w="137" h="1">
                    <a:moveTo>
                      <a:pt x="0" y="0"/>
                    </a:moveTo>
                    <a:lnTo>
                      <a:pt x="137" y="0"/>
                    </a:lnTo>
                  </a:path>
                </a:pathLst>
              </a:custGeom>
              <a:noFill/>
              <a:ln w="28575" cap="flat" cmpd="sng">
                <a:solidFill>
                  <a:srgbClr val="FFFFFF">
                    <a:alpha val="100000"/>
                  </a:srgbClr>
                </a:solidFill>
                <a:prstDash val="lgDashDot"/>
                <a:headEnd type="none" w="med" len="med"/>
                <a:tailEnd type="none" w="med" len="med"/>
              </a:ln>
            </p:spPr>
            <p:txBody>
              <a:bodyPr/>
              <a:p>
                <a:endParaRPr lang="zh-CN" altLang="en-US"/>
              </a:p>
            </p:txBody>
          </p:sp>
          <p:sp>
            <p:nvSpPr>
              <p:cNvPr id="329756" name="任意多边形 329755"/>
              <p:cNvSpPr/>
              <p:nvPr/>
            </p:nvSpPr>
            <p:spPr>
              <a:xfrm>
                <a:off x="1028" y="685"/>
                <a:ext cx="71" cy="179"/>
              </a:xfrm>
              <a:custGeom>
                <a:avLst/>
                <a:gdLst/>
                <a:ahLst/>
                <a:cxnLst/>
                <a:pathLst>
                  <a:path w="67" h="140">
                    <a:moveTo>
                      <a:pt x="54" y="6"/>
                    </a:moveTo>
                    <a:lnTo>
                      <a:pt x="9" y="0"/>
                    </a:lnTo>
                    <a:lnTo>
                      <a:pt x="9" y="57"/>
                    </a:lnTo>
                    <a:cubicBezTo>
                      <a:pt x="12" y="71"/>
                      <a:pt x="30" y="74"/>
                      <a:pt x="30" y="83"/>
                    </a:cubicBezTo>
                    <a:cubicBezTo>
                      <a:pt x="30" y="92"/>
                      <a:pt x="12" y="100"/>
                      <a:pt x="9" y="109"/>
                    </a:cubicBezTo>
                    <a:cubicBezTo>
                      <a:pt x="6" y="118"/>
                      <a:pt x="0" y="135"/>
                      <a:pt x="10" y="140"/>
                    </a:cubicBezTo>
                    <a:lnTo>
                      <a:pt x="67" y="140"/>
                    </a:lnTo>
                  </a:path>
                </a:pathLst>
              </a:custGeom>
              <a:solidFill>
                <a:srgbClr val="00FFFF"/>
              </a:solidFill>
              <a:ln w="28575" cap="flat" cmpd="sng">
                <a:solidFill>
                  <a:srgbClr val="FFFFFF"/>
                </a:solidFill>
                <a:prstDash val="solid"/>
                <a:headEnd type="none" w="med" len="med"/>
                <a:tailEnd type="none" w="med" len="med"/>
              </a:ln>
            </p:spPr>
            <p:txBody>
              <a:bodyPr/>
              <a:p>
                <a:endParaRPr lang="zh-CN" altLang="en-US"/>
              </a:p>
            </p:txBody>
          </p:sp>
          <p:sp>
            <p:nvSpPr>
              <p:cNvPr id="329757" name="任意多边形 329756"/>
              <p:cNvSpPr/>
              <p:nvPr/>
            </p:nvSpPr>
            <p:spPr>
              <a:xfrm>
                <a:off x="1031" y="1157"/>
                <a:ext cx="71" cy="180"/>
              </a:xfrm>
              <a:custGeom>
                <a:avLst/>
                <a:gdLst/>
                <a:ahLst/>
                <a:cxnLst/>
                <a:pathLst>
                  <a:path w="67" h="140">
                    <a:moveTo>
                      <a:pt x="54" y="6"/>
                    </a:moveTo>
                    <a:lnTo>
                      <a:pt x="9" y="0"/>
                    </a:lnTo>
                    <a:lnTo>
                      <a:pt x="9" y="57"/>
                    </a:lnTo>
                    <a:cubicBezTo>
                      <a:pt x="12" y="71"/>
                      <a:pt x="30" y="74"/>
                      <a:pt x="30" y="83"/>
                    </a:cubicBezTo>
                    <a:cubicBezTo>
                      <a:pt x="30" y="92"/>
                      <a:pt x="12" y="100"/>
                      <a:pt x="9" y="109"/>
                    </a:cubicBezTo>
                    <a:cubicBezTo>
                      <a:pt x="6" y="118"/>
                      <a:pt x="0" y="135"/>
                      <a:pt x="10" y="140"/>
                    </a:cubicBezTo>
                    <a:lnTo>
                      <a:pt x="67" y="140"/>
                    </a:lnTo>
                  </a:path>
                </a:pathLst>
              </a:custGeom>
              <a:solidFill>
                <a:srgbClr val="00FFFF"/>
              </a:solidFill>
              <a:ln w="28575" cap="flat" cmpd="sng">
                <a:solidFill>
                  <a:srgbClr val="FFFFFF"/>
                </a:solidFill>
                <a:prstDash val="solid"/>
                <a:headEnd type="none" w="med" len="med"/>
                <a:tailEnd type="none" w="med" len="med"/>
              </a:ln>
            </p:spPr>
            <p:txBody>
              <a:bodyPr/>
              <a:p>
                <a:endParaRPr lang="zh-CN" altLang="en-US"/>
              </a:p>
            </p:txBody>
          </p:sp>
          <p:sp>
            <p:nvSpPr>
              <p:cNvPr id="329758" name="任意多边形 329757"/>
              <p:cNvSpPr/>
              <p:nvPr/>
            </p:nvSpPr>
            <p:spPr>
              <a:xfrm>
                <a:off x="4432" y="804"/>
                <a:ext cx="275" cy="194"/>
              </a:xfrm>
              <a:custGeom>
                <a:avLst/>
                <a:gdLst/>
                <a:ahLst/>
                <a:cxnLst/>
                <a:pathLst>
                  <a:path w="261" h="151">
                    <a:moveTo>
                      <a:pt x="0" y="6"/>
                    </a:moveTo>
                    <a:cubicBezTo>
                      <a:pt x="24" y="6"/>
                      <a:pt x="103" y="0"/>
                      <a:pt x="145" y="11"/>
                    </a:cubicBezTo>
                    <a:cubicBezTo>
                      <a:pt x="187" y="22"/>
                      <a:pt x="247" y="53"/>
                      <a:pt x="254" y="73"/>
                    </a:cubicBezTo>
                    <a:cubicBezTo>
                      <a:pt x="261" y="93"/>
                      <a:pt x="226" y="117"/>
                      <a:pt x="187" y="130"/>
                    </a:cubicBezTo>
                    <a:cubicBezTo>
                      <a:pt x="148" y="143"/>
                      <a:pt x="56" y="147"/>
                      <a:pt x="21" y="151"/>
                    </a:cubicBezTo>
                  </a:path>
                </a:pathLst>
              </a:custGeom>
              <a:noFill/>
              <a:ln w="28575" cap="flat" cmpd="sng">
                <a:solidFill>
                  <a:srgbClr val="FFFF00"/>
                </a:solidFill>
                <a:prstDash val="solid"/>
                <a:headEnd type="none" w="med" len="med"/>
                <a:tailEnd type="none" w="med" len="med"/>
              </a:ln>
            </p:spPr>
            <p:txBody>
              <a:bodyPr/>
              <a:p>
                <a:endParaRPr lang="zh-CN" altLang="en-US"/>
              </a:p>
            </p:txBody>
          </p:sp>
          <p:sp>
            <p:nvSpPr>
              <p:cNvPr id="329759" name="任意多边形 329758"/>
              <p:cNvSpPr/>
              <p:nvPr/>
            </p:nvSpPr>
            <p:spPr>
              <a:xfrm>
                <a:off x="4438" y="762"/>
                <a:ext cx="307" cy="276"/>
              </a:xfrm>
              <a:custGeom>
                <a:avLst/>
                <a:gdLst/>
                <a:ahLst/>
                <a:cxnLst/>
                <a:pathLst>
                  <a:path w="291" h="215">
                    <a:moveTo>
                      <a:pt x="0" y="18"/>
                    </a:moveTo>
                    <a:cubicBezTo>
                      <a:pt x="23" y="17"/>
                      <a:pt x="93" y="0"/>
                      <a:pt x="139" y="13"/>
                    </a:cubicBezTo>
                    <a:cubicBezTo>
                      <a:pt x="185" y="26"/>
                      <a:pt x="267" y="68"/>
                      <a:pt x="279" y="96"/>
                    </a:cubicBezTo>
                    <a:cubicBezTo>
                      <a:pt x="291" y="124"/>
                      <a:pt x="258" y="159"/>
                      <a:pt x="212" y="179"/>
                    </a:cubicBezTo>
                    <a:cubicBezTo>
                      <a:pt x="166" y="199"/>
                      <a:pt x="47" y="207"/>
                      <a:pt x="4" y="215"/>
                    </a:cubicBezTo>
                  </a:path>
                </a:pathLst>
              </a:custGeom>
              <a:noFill/>
              <a:ln w="28575" cap="flat" cmpd="sng">
                <a:solidFill>
                  <a:srgbClr val="FFFF00"/>
                </a:solidFill>
                <a:prstDash val="solid"/>
                <a:headEnd type="none" w="med" len="med"/>
                <a:tailEnd type="none" w="med" len="med"/>
              </a:ln>
            </p:spPr>
            <p:txBody>
              <a:bodyPr/>
              <a:p>
                <a:endParaRPr lang="zh-CN" altLang="en-US"/>
              </a:p>
            </p:txBody>
          </p:sp>
          <p:sp>
            <p:nvSpPr>
              <p:cNvPr id="329760" name="椭圆 329759"/>
              <p:cNvSpPr/>
              <p:nvPr/>
            </p:nvSpPr>
            <p:spPr>
              <a:xfrm>
                <a:off x="4718" y="807"/>
                <a:ext cx="157" cy="183"/>
              </a:xfrm>
              <a:prstGeom prst="ellipse">
                <a:avLst/>
              </a:prstGeom>
              <a:solidFill>
                <a:srgbClr val="FFFF00"/>
              </a:solidFill>
              <a:ln w="28575" cap="flat" cmpd="sng">
                <a:solidFill>
                  <a:srgbClr val="FFFFFF"/>
                </a:solidFill>
                <a:prstDash val="solid"/>
                <a:headEnd type="none" w="med" len="med"/>
                <a:tailEnd type="none" w="med" len="med"/>
              </a:ln>
            </p:spPr>
            <p:txBody>
              <a:bodyPr/>
              <a:p>
                <a:endParaRPr lang="zh-CN" altLang="en-US"/>
              </a:p>
            </p:txBody>
          </p:sp>
          <p:sp>
            <p:nvSpPr>
              <p:cNvPr id="329761" name="椭圆 329760"/>
              <p:cNvSpPr/>
              <p:nvPr/>
            </p:nvSpPr>
            <p:spPr>
              <a:xfrm>
                <a:off x="4752" y="841"/>
                <a:ext cx="90" cy="109"/>
              </a:xfrm>
              <a:prstGeom prst="ellipse">
                <a:avLst/>
              </a:prstGeom>
              <a:solidFill>
                <a:srgbClr val="FF00FF"/>
              </a:solidFill>
              <a:ln w="28575" cap="flat" cmpd="sng">
                <a:solidFill>
                  <a:srgbClr val="FFFFFF"/>
                </a:solidFill>
                <a:prstDash val="solid"/>
                <a:headEnd type="none" w="med" len="med"/>
                <a:tailEnd type="none" w="med" len="med"/>
              </a:ln>
            </p:spPr>
            <p:txBody>
              <a:bodyPr/>
              <a:p>
                <a:endParaRPr lang="zh-CN" altLang="en-US"/>
              </a:p>
            </p:txBody>
          </p:sp>
          <p:sp>
            <p:nvSpPr>
              <p:cNvPr id="329762" name="直接连接符 329761"/>
              <p:cNvSpPr/>
              <p:nvPr/>
            </p:nvSpPr>
            <p:spPr>
              <a:xfrm>
                <a:off x="3288" y="841"/>
                <a:ext cx="40" cy="816"/>
              </a:xfrm>
              <a:prstGeom prst="line">
                <a:avLst/>
              </a:prstGeom>
              <a:ln w="28575" cap="flat" cmpd="sng">
                <a:solidFill>
                  <a:srgbClr val="66FF33"/>
                </a:solidFill>
                <a:prstDash val="solid"/>
                <a:headEnd type="none" w="med" len="med"/>
                <a:tailEnd type="none" w="med" len="med"/>
              </a:ln>
            </p:spPr>
          </p:sp>
          <p:sp>
            <p:nvSpPr>
              <p:cNvPr id="329763" name="直接连接符 329762"/>
              <p:cNvSpPr/>
              <p:nvPr/>
            </p:nvSpPr>
            <p:spPr>
              <a:xfrm>
                <a:off x="2327" y="1198"/>
                <a:ext cx="0" cy="419"/>
              </a:xfrm>
              <a:prstGeom prst="line">
                <a:avLst/>
              </a:prstGeom>
              <a:ln w="28575" cap="flat" cmpd="sng">
                <a:solidFill>
                  <a:srgbClr val="FFFF00"/>
                </a:solidFill>
                <a:prstDash val="solid"/>
                <a:headEnd type="none" w="med" len="med"/>
                <a:tailEnd type="none" w="med" len="med"/>
              </a:ln>
            </p:spPr>
          </p:sp>
          <p:sp>
            <p:nvSpPr>
              <p:cNvPr id="329764" name="直接连接符 329763"/>
              <p:cNvSpPr/>
              <p:nvPr/>
            </p:nvSpPr>
            <p:spPr>
              <a:xfrm>
                <a:off x="1608" y="1337"/>
                <a:ext cx="0" cy="280"/>
              </a:xfrm>
              <a:prstGeom prst="line">
                <a:avLst/>
              </a:prstGeom>
              <a:ln w="28575" cap="flat" cmpd="sng">
                <a:solidFill>
                  <a:srgbClr val="00FFFF"/>
                </a:solidFill>
                <a:prstDash val="solid"/>
                <a:headEnd type="none" w="med" len="med"/>
                <a:tailEnd type="none" w="med" len="med"/>
              </a:ln>
            </p:spPr>
          </p:sp>
          <p:sp>
            <p:nvSpPr>
              <p:cNvPr id="329765" name="直接连接符 329764"/>
              <p:cNvSpPr/>
              <p:nvPr/>
            </p:nvSpPr>
            <p:spPr>
              <a:xfrm>
                <a:off x="4442" y="998"/>
                <a:ext cx="0" cy="479"/>
              </a:xfrm>
              <a:prstGeom prst="line">
                <a:avLst/>
              </a:prstGeom>
              <a:ln w="28575" cap="flat" cmpd="sng">
                <a:solidFill>
                  <a:srgbClr val="FFFFFF"/>
                </a:solidFill>
                <a:prstDash val="solid"/>
                <a:headEnd type="none" w="med" len="med"/>
                <a:tailEnd type="none" w="med" len="med"/>
              </a:ln>
            </p:spPr>
          </p:sp>
          <p:sp>
            <p:nvSpPr>
              <p:cNvPr id="329766" name="任意多边形 329765"/>
              <p:cNvSpPr/>
              <p:nvPr/>
            </p:nvSpPr>
            <p:spPr>
              <a:xfrm rot="2311653">
                <a:off x="1175" y="83"/>
                <a:ext cx="70" cy="180"/>
              </a:xfrm>
              <a:custGeom>
                <a:avLst/>
                <a:gdLst/>
                <a:ahLst/>
                <a:cxnLst/>
                <a:pathLst>
                  <a:path w="67" h="140">
                    <a:moveTo>
                      <a:pt x="54" y="6"/>
                    </a:moveTo>
                    <a:lnTo>
                      <a:pt x="9" y="0"/>
                    </a:lnTo>
                    <a:lnTo>
                      <a:pt x="9" y="57"/>
                    </a:lnTo>
                    <a:cubicBezTo>
                      <a:pt x="12" y="71"/>
                      <a:pt x="30" y="74"/>
                      <a:pt x="30" y="83"/>
                    </a:cubicBezTo>
                    <a:cubicBezTo>
                      <a:pt x="30" y="92"/>
                      <a:pt x="12" y="100"/>
                      <a:pt x="9" y="109"/>
                    </a:cubicBezTo>
                    <a:cubicBezTo>
                      <a:pt x="6" y="118"/>
                      <a:pt x="0" y="135"/>
                      <a:pt x="10" y="140"/>
                    </a:cubicBezTo>
                    <a:lnTo>
                      <a:pt x="67" y="140"/>
                    </a:lnTo>
                  </a:path>
                </a:pathLst>
              </a:custGeom>
              <a:solidFill>
                <a:srgbClr val="00FFFF"/>
              </a:solidFill>
              <a:ln w="28575" cap="flat" cmpd="sng">
                <a:solidFill>
                  <a:srgbClr val="FFFFFF"/>
                </a:solidFill>
                <a:prstDash val="solid"/>
                <a:headEnd type="none" w="med" len="med"/>
                <a:tailEnd type="none" w="med" len="med"/>
              </a:ln>
            </p:spPr>
            <p:txBody>
              <a:bodyPr/>
              <a:p>
                <a:endParaRPr lang="zh-CN" altLang="en-US"/>
              </a:p>
            </p:txBody>
          </p:sp>
          <p:sp>
            <p:nvSpPr>
              <p:cNvPr id="329767" name="任意多边形 329766"/>
              <p:cNvSpPr/>
              <p:nvPr/>
            </p:nvSpPr>
            <p:spPr>
              <a:xfrm rot="2311653">
                <a:off x="265" y="1477"/>
                <a:ext cx="71" cy="180"/>
              </a:xfrm>
              <a:custGeom>
                <a:avLst/>
                <a:gdLst/>
                <a:ahLst/>
                <a:cxnLst/>
                <a:pathLst>
                  <a:path w="67" h="140">
                    <a:moveTo>
                      <a:pt x="54" y="6"/>
                    </a:moveTo>
                    <a:lnTo>
                      <a:pt x="9" y="0"/>
                    </a:lnTo>
                    <a:lnTo>
                      <a:pt x="9" y="57"/>
                    </a:lnTo>
                    <a:cubicBezTo>
                      <a:pt x="12" y="71"/>
                      <a:pt x="30" y="74"/>
                      <a:pt x="30" y="83"/>
                    </a:cubicBezTo>
                    <a:cubicBezTo>
                      <a:pt x="30" y="92"/>
                      <a:pt x="12" y="100"/>
                      <a:pt x="9" y="109"/>
                    </a:cubicBezTo>
                    <a:cubicBezTo>
                      <a:pt x="6" y="118"/>
                      <a:pt x="0" y="135"/>
                      <a:pt x="10" y="140"/>
                    </a:cubicBezTo>
                    <a:lnTo>
                      <a:pt x="67" y="140"/>
                    </a:lnTo>
                  </a:path>
                </a:pathLst>
              </a:custGeom>
              <a:solidFill>
                <a:srgbClr val="00FFFF"/>
              </a:solidFill>
              <a:ln w="28575" cap="flat" cmpd="sng">
                <a:solidFill>
                  <a:srgbClr val="FFFFFF"/>
                </a:solidFill>
                <a:prstDash val="solid"/>
                <a:headEnd type="none" w="med" len="med"/>
                <a:tailEnd type="none" w="med" len="med"/>
              </a:ln>
            </p:spPr>
            <p:txBody>
              <a:bodyPr/>
              <a:p>
                <a:endParaRPr lang="zh-CN" altLang="en-US"/>
              </a:p>
            </p:txBody>
          </p:sp>
          <p:sp>
            <p:nvSpPr>
              <p:cNvPr id="329768" name="任意多边形 329767"/>
              <p:cNvSpPr/>
              <p:nvPr/>
            </p:nvSpPr>
            <p:spPr>
              <a:xfrm>
                <a:off x="858" y="1618"/>
                <a:ext cx="228" cy="184"/>
              </a:xfrm>
              <a:custGeom>
                <a:avLst/>
                <a:gdLst>
                  <a:gd name="txL" fmla="*/ 0 w 21100"/>
                  <a:gd name="txT" fmla="*/ 0 h 21600"/>
                  <a:gd name="txR" fmla="*/ 21100 w 21100"/>
                  <a:gd name="txB" fmla="*/ 21600 h 21600"/>
                </a:gdLst>
                <a:ahLst/>
                <a:cxnLst>
                  <a:cxn ang="180">
                    <a:pos x="0" y="2171"/>
                  </a:cxn>
                  <a:cxn ang="0">
                    <a:pos x="21100" y="3418"/>
                  </a:cxn>
                  <a:cxn ang="90">
                    <a:pos x="9439" y="21600"/>
                  </a:cxn>
                </a:cxnLst>
                <a:rect l="txL" t="txT" r="txR" b="txB"/>
                <a:pathLst>
                  <a:path w="21100" h="21600" fill="none">
                    <a:moveTo>
                      <a:pt x="0" y="2171"/>
                    </a:moveTo>
                    <a:arcTo wR="21600" hR="21600" stAng="-6954685" swAng="3515126"/>
                  </a:path>
                  <a:path w="21100" h="21600" stroke="0">
                    <a:moveTo>
                      <a:pt x="0" y="2171"/>
                    </a:moveTo>
                    <a:arcTo wR="21600" hR="21600" stAng="-6954685" swAng="3515126"/>
                    <a:lnTo>
                      <a:pt x="9439" y="21600"/>
                    </a:lnTo>
                    <a:close/>
                  </a:path>
                </a:pathLst>
              </a:custGeom>
              <a:noFill/>
              <a:ln w="28575" cap="flat" cmpd="sng">
                <a:solidFill>
                  <a:srgbClr val="FFFFFF"/>
                </a:solidFill>
                <a:prstDash val="solid"/>
                <a:headEnd type="none" w="med" len="med"/>
                <a:tailEnd type="none" w="med" len="med"/>
              </a:ln>
            </p:spPr>
            <p:txBody>
              <a:bodyPr/>
              <a:p>
                <a:endParaRPr lang="zh-CN" altLang="en-US"/>
              </a:p>
            </p:txBody>
          </p:sp>
          <p:sp>
            <p:nvSpPr>
              <p:cNvPr id="329769" name="任意多边形 329768"/>
              <p:cNvSpPr/>
              <p:nvPr/>
            </p:nvSpPr>
            <p:spPr>
              <a:xfrm>
                <a:off x="858" y="1480"/>
                <a:ext cx="229" cy="228"/>
              </a:xfrm>
              <a:custGeom>
                <a:avLst/>
                <a:gdLst>
                  <a:gd name="txL" fmla="*/ 0 w 30749"/>
                  <a:gd name="txT" fmla="*/ 0 h 21600"/>
                  <a:gd name="txR" fmla="*/ 30749 w 30749"/>
                  <a:gd name="txB" fmla="*/ 21600 h 21600"/>
                </a:gdLst>
                <a:ahLst/>
                <a:cxnLst>
                  <a:cxn ang="180">
                    <a:pos x="0" y="8150"/>
                  </a:cxn>
                  <a:cxn ang="0">
                    <a:pos x="30748" y="5022"/>
                  </a:cxn>
                  <a:cxn ang="90">
                    <a:pos x="16902" y="21600"/>
                  </a:cxn>
                </a:cxnLst>
                <a:rect l="txL" t="txT" r="txR" b="txB"/>
                <a:pathLst>
                  <a:path w="30749" h="21600" fill="none">
                    <a:moveTo>
                      <a:pt x="0" y="8150"/>
                    </a:moveTo>
                    <a:arcTo wR="21600" hR="21600" stAng="-8489310" swAng="5481434"/>
                  </a:path>
                  <a:path w="30749" h="21600" stroke="0">
                    <a:moveTo>
                      <a:pt x="0" y="8150"/>
                    </a:moveTo>
                    <a:arcTo wR="21600" hR="21600" stAng="-8489310" swAng="5481434"/>
                    <a:lnTo>
                      <a:pt x="16902" y="21600"/>
                    </a:lnTo>
                    <a:close/>
                  </a:path>
                </a:pathLst>
              </a:custGeom>
              <a:noFill/>
              <a:ln w="28575" cap="flat" cmpd="sng">
                <a:solidFill>
                  <a:srgbClr val="FFFFFF"/>
                </a:solidFill>
                <a:prstDash val="solid"/>
                <a:headEnd type="none" w="med" len="med"/>
                <a:tailEnd type="none" w="med" len="med"/>
              </a:ln>
            </p:spPr>
            <p:txBody>
              <a:bodyPr/>
              <a:p>
                <a:endParaRPr lang="zh-CN" altLang="en-US"/>
              </a:p>
            </p:txBody>
          </p:sp>
          <p:sp>
            <p:nvSpPr>
              <p:cNvPr id="329770" name="直接连接符 329769"/>
              <p:cNvSpPr/>
              <p:nvPr/>
            </p:nvSpPr>
            <p:spPr>
              <a:xfrm>
                <a:off x="1102" y="611"/>
                <a:ext cx="1" cy="911"/>
              </a:xfrm>
              <a:prstGeom prst="line">
                <a:avLst/>
              </a:prstGeom>
              <a:ln w="38100" cap="flat" cmpd="sng">
                <a:solidFill>
                  <a:srgbClr val="FFFFFF"/>
                </a:solidFill>
                <a:prstDash val="solid"/>
                <a:headEnd type="none" w="med" len="med"/>
                <a:tailEnd type="none" w="med" len="med"/>
              </a:ln>
            </p:spPr>
          </p:sp>
        </p:grpSp>
        <p:sp>
          <p:nvSpPr>
            <p:cNvPr id="329771" name="矩形 329770"/>
            <p:cNvSpPr/>
            <p:nvPr/>
          </p:nvSpPr>
          <p:spPr>
            <a:xfrm>
              <a:off x="1383" y="1661"/>
              <a:ext cx="725" cy="363"/>
            </a:xfrm>
            <a:prstGeom prst="rect">
              <a:avLst/>
            </a:prstGeom>
            <a:noFill/>
            <a:ln w="9525">
              <a:noFill/>
            </a:ln>
          </p:spPr>
          <p:txBody>
            <a:bodyPr lIns="0" tIns="0" rIns="0" bIns="0"/>
            <a:p>
              <a:pPr lvl="0" algn="just" eaLnBrk="0" hangingPunct="0">
                <a:lnSpc>
                  <a:spcPct val="100000"/>
                </a:lnSpc>
                <a:spcBef>
                  <a:spcPct val="0"/>
                </a:spcBef>
                <a:buClrTx/>
              </a:pPr>
              <a:r>
                <a:rPr lang="zh-CN" altLang="en-US" sz="2400" b="1" dirty="0">
                  <a:solidFill>
                    <a:srgbClr val="00FFFF"/>
                  </a:solidFill>
                  <a:effectLst>
                    <a:outerShdw blurRad="38100" dist="38100" dir="2700000">
                      <a:srgbClr val="C0C0C0"/>
                    </a:outerShdw>
                  </a:effectLst>
                  <a:latin typeface="Times New Roman" panose="02020603050405020304" pitchFamily="18" charset="0"/>
                  <a:ea typeface="华文中宋" panose="02010600040101010101" pitchFamily="2" charset="-122"/>
                </a:rPr>
                <a:t>接线盒</a:t>
              </a:r>
              <a:endParaRPr lang="zh-CN" altLang="en-US" sz="2400" b="1" dirty="0">
                <a:solidFill>
                  <a:srgbClr val="00FFFF"/>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29772" name="矩形 329771"/>
            <p:cNvSpPr/>
            <p:nvPr/>
          </p:nvSpPr>
          <p:spPr>
            <a:xfrm>
              <a:off x="2013" y="1616"/>
              <a:ext cx="952" cy="272"/>
            </a:xfrm>
            <a:prstGeom prst="rect">
              <a:avLst/>
            </a:prstGeom>
            <a:noFill/>
            <a:ln w="9525">
              <a:noFill/>
            </a:ln>
          </p:spPr>
          <p:txBody>
            <a:bodyPr lIns="0" tIns="0" rIns="0" bIns="0"/>
            <a:p>
              <a:pPr lvl="0" algn="l" eaLnBrk="0" hangingPunct="0">
                <a:lnSpc>
                  <a:spcPct val="100000"/>
                </a:lnSpc>
                <a:spcBef>
                  <a:spcPct val="0"/>
                </a:spcBef>
                <a:buClrTx/>
              </a:pPr>
              <a:r>
                <a:rPr lang="zh-CN" altLang="en-US" sz="2400" b="1" dirty="0">
                  <a:solidFill>
                    <a:srgbClr val="FFFF00"/>
                  </a:solidFill>
                  <a:effectLst>
                    <a:outerShdw blurRad="38100" dist="38100" dir="2700000">
                      <a:srgbClr val="C0C0C0"/>
                    </a:outerShdw>
                  </a:effectLst>
                  <a:latin typeface="Times New Roman" panose="02020603050405020304" pitchFamily="18" charset="0"/>
                  <a:ea typeface="华文中宋" panose="02010600040101010101" pitchFamily="2" charset="-122"/>
                </a:rPr>
                <a:t>保险套管</a:t>
              </a:r>
              <a:endParaRPr lang="zh-CN" altLang="en-US" sz="2400" b="1" dirty="0">
                <a:solidFill>
                  <a:srgbClr val="FFFF00"/>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29773" name="矩形 329772"/>
            <p:cNvSpPr/>
            <p:nvPr/>
          </p:nvSpPr>
          <p:spPr>
            <a:xfrm>
              <a:off x="2963" y="1661"/>
              <a:ext cx="951" cy="363"/>
            </a:xfrm>
            <a:prstGeom prst="rect">
              <a:avLst/>
            </a:prstGeom>
            <a:noFill/>
            <a:ln w="9525">
              <a:noFill/>
            </a:ln>
          </p:spPr>
          <p:txBody>
            <a:bodyPr lIns="0" tIns="0" rIns="0" bIns="0"/>
            <a:p>
              <a:pPr lvl="0" algn="l" eaLnBrk="0" hangingPunct="0">
                <a:lnSpc>
                  <a:spcPct val="100000"/>
                </a:lnSpc>
                <a:spcBef>
                  <a:spcPct val="0"/>
                </a:spcBef>
                <a:buClrTx/>
              </a:pPr>
              <a:r>
                <a:rPr lang="zh-CN" altLang="en-US" sz="2400" b="1" dirty="0">
                  <a:solidFill>
                    <a:srgbClr val="66FF33"/>
                  </a:solidFill>
                  <a:effectLst>
                    <a:outerShdw blurRad="38100" dist="38100" dir="2700000">
                      <a:srgbClr val="C0C0C0"/>
                    </a:outerShdw>
                  </a:effectLst>
                  <a:latin typeface="Times New Roman" panose="02020603050405020304" pitchFamily="18" charset="0"/>
                  <a:ea typeface="华文中宋" panose="02010600040101010101" pitchFamily="2" charset="-122"/>
                </a:rPr>
                <a:t>绝缘套管</a:t>
              </a:r>
              <a:endParaRPr lang="zh-CN" altLang="en-US" sz="2400" b="1" dirty="0">
                <a:solidFill>
                  <a:srgbClr val="66FF33"/>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29774" name="矩形 329773"/>
            <p:cNvSpPr/>
            <p:nvPr/>
          </p:nvSpPr>
          <p:spPr>
            <a:xfrm>
              <a:off x="4059" y="1525"/>
              <a:ext cx="907" cy="363"/>
            </a:xfrm>
            <a:prstGeom prst="rect">
              <a:avLst/>
            </a:prstGeom>
            <a:noFill/>
            <a:ln w="9525">
              <a:noFill/>
            </a:ln>
          </p:spPr>
          <p:txBody>
            <a:bodyPr lIns="0" tIns="0" rIns="0" bIns="0"/>
            <a:p>
              <a:pPr lvl="0" algn="just" eaLnBrk="0" hangingPunct="0">
                <a:lnSpc>
                  <a:spcPct val="100000"/>
                </a:lnSpc>
                <a:spcBef>
                  <a:spcPct val="0"/>
                </a:spcBef>
                <a:buClrTx/>
              </a:pPr>
              <a:r>
                <a:rPr lang="zh-CN" altLang="en-US" sz="2400" b="1" dirty="0">
                  <a:solidFill>
                    <a:srgbClr val="FFFFFF"/>
                  </a:solidFill>
                  <a:effectLst>
                    <a:outerShdw blurRad="38100" dist="38100" dir="2700000">
                      <a:srgbClr val="C0C0C0"/>
                    </a:outerShdw>
                  </a:effectLst>
                  <a:latin typeface="Times New Roman" panose="02020603050405020304" pitchFamily="18" charset="0"/>
                  <a:ea typeface="华文中宋" panose="02010600040101010101" pitchFamily="2" charset="-122"/>
                </a:rPr>
                <a:t>热电偶丝</a:t>
              </a:r>
              <a:endParaRPr lang="zh-CN" altLang="en-US" sz="2400" b="1" dirty="0">
                <a:solidFill>
                  <a:srgbClr val="FFFFFF"/>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822" name="矩形 328821"/>
          <p:cNvSpPr/>
          <p:nvPr/>
        </p:nvSpPr>
        <p:spPr>
          <a:xfrm>
            <a:off x="360363" y="2924175"/>
            <a:ext cx="8496300" cy="3744913"/>
          </a:xfrm>
          <a:prstGeom prst="rect">
            <a:avLst/>
          </a:prstGeom>
          <a:solidFill>
            <a:schemeClr val="tx2"/>
          </a:solidFill>
          <a:ln w="9525">
            <a:noFill/>
          </a:ln>
        </p:spPr>
        <p:txBody>
          <a:bodyPr/>
          <a:p>
            <a:endParaRPr lang="zh-CN" altLang="en-US"/>
          </a:p>
        </p:txBody>
      </p:sp>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三、热电偶的常用材料与结构</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2870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28781" name="文本框 328780"/>
          <p:cNvSpPr txBox="1"/>
          <p:nvPr/>
        </p:nvSpPr>
        <p:spPr>
          <a:xfrm>
            <a:off x="304800" y="620713"/>
            <a:ext cx="7219950" cy="750887"/>
          </a:xfrm>
          <a:prstGeom prst="rect">
            <a:avLst/>
          </a:prstGeom>
          <a:noFill/>
          <a:ln w="9525">
            <a:noFill/>
          </a:ln>
        </p:spPr>
        <p:txBody>
          <a:bodyPr>
            <a:spAutoFit/>
          </a:bodyPr>
          <a:p>
            <a:pPr lvl="0" algn="l" eaLnBrk="1" hangingPunct="1">
              <a:lnSpc>
                <a:spcPct val="120000"/>
              </a:lnSpc>
              <a:spcBef>
                <a:spcPct val="5000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常用热电偶的结构</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28782" name="文本框 328781"/>
          <p:cNvSpPr txBox="1"/>
          <p:nvPr/>
        </p:nvSpPr>
        <p:spPr>
          <a:xfrm>
            <a:off x="231775" y="1268413"/>
            <a:ext cx="8156575" cy="641350"/>
          </a:xfrm>
          <a:prstGeom prst="rect">
            <a:avLst/>
          </a:prstGeom>
          <a:noFill/>
          <a:ln w="9525">
            <a:noFill/>
          </a:ln>
        </p:spPr>
        <p:txBody>
          <a:bodyPr>
            <a:spAutoFit/>
          </a:bodyPr>
          <a:p>
            <a:pPr lvl="0" algn="l" eaLnBrk="1" hangingPunct="1">
              <a:lnSpc>
                <a:spcPct val="100000"/>
              </a:lnSpc>
              <a:spcBef>
                <a:spcPct val="0"/>
              </a:spcBef>
            </a:pPr>
            <a:r>
              <a:rPr lang="en-US" altLang="en-US"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2．铠装（或套管式）热电偶的结构</a:t>
            </a:r>
            <a:endParaRPr lang="en-US" altLang="en-US"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28824" name="文本框 328823"/>
          <p:cNvSpPr txBox="1"/>
          <p:nvPr/>
        </p:nvSpPr>
        <p:spPr>
          <a:xfrm>
            <a:off x="304800" y="1773238"/>
            <a:ext cx="8839200" cy="1117600"/>
          </a:xfrm>
          <a:prstGeom prst="rect">
            <a:avLst/>
          </a:prstGeom>
          <a:noFill/>
          <a:ln w="9525">
            <a:noFill/>
          </a:ln>
        </p:spPr>
        <p:txBody>
          <a:bodyPr>
            <a:spAutoFit/>
          </a:bodyPr>
          <a:p>
            <a:pPr lvl="0" algn="l" eaLnBrk="1" hangingPunct="1">
              <a:lnSpc>
                <a:spcPct val="120000"/>
              </a:lnSpc>
              <a:spcBef>
                <a:spcPct val="50000"/>
              </a:spcBef>
              <a:buClrTx/>
            </a:pPr>
            <a:r>
              <a:rPr lang="zh-CN" altLang="en-US" sz="2800" b="1" dirty="0">
                <a:latin typeface="华文中宋" panose="02010600040101010101" pitchFamily="2" charset="-122"/>
                <a:ea typeface="华文中宋" panose="02010600040101010101" pitchFamily="2" charset="-122"/>
              </a:rPr>
              <a:t>由热电偶丝、绝缘材料，金属套管三者拉细组合而成一体。</a:t>
            </a:r>
            <a:endParaRPr lang="zh-CN" altLang="en-US" sz="2800" b="1" dirty="0">
              <a:latin typeface="华文中宋" panose="02010600040101010101" pitchFamily="2" charset="-122"/>
              <a:ea typeface="华文中宋" panose="02010600040101010101" pitchFamily="2" charset="-122"/>
            </a:endParaRPr>
          </a:p>
        </p:txBody>
      </p:sp>
      <p:sp>
        <p:nvSpPr>
          <p:cNvPr id="328871" name="矩形 328870"/>
          <p:cNvSpPr/>
          <p:nvPr/>
        </p:nvSpPr>
        <p:spPr>
          <a:xfrm>
            <a:off x="1660525" y="3255963"/>
            <a:ext cx="534988" cy="495300"/>
          </a:xfrm>
          <a:prstGeom prst="rect">
            <a:avLst/>
          </a:prstGeom>
          <a:noFill/>
          <a:ln w="9525">
            <a:noFill/>
          </a:ln>
        </p:spPr>
        <p:txBody>
          <a:bodyPr/>
          <a:p>
            <a:pPr lvl="0" algn="just" eaLnBrk="1" hangingPunct="1">
              <a:lnSpc>
                <a:spcPct val="100000"/>
              </a:lnSpc>
              <a:spcBef>
                <a:spcPct val="0"/>
              </a:spcBef>
              <a:buClrTx/>
            </a:pPr>
            <a:r>
              <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a:t>
            </a:r>
            <a:endPar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328875" name="组合 328874"/>
          <p:cNvGrpSpPr/>
          <p:nvPr/>
        </p:nvGrpSpPr>
        <p:grpSpPr>
          <a:xfrm>
            <a:off x="2370138" y="3624263"/>
            <a:ext cx="1049337" cy="968375"/>
            <a:chOff x="2132" y="1891"/>
            <a:chExt cx="444" cy="445"/>
          </a:xfrm>
        </p:grpSpPr>
        <p:sp>
          <p:nvSpPr>
            <p:cNvPr id="328876" name="椭圆 328875"/>
            <p:cNvSpPr/>
            <p:nvPr/>
          </p:nvSpPr>
          <p:spPr>
            <a:xfrm>
              <a:off x="2132" y="1891"/>
              <a:ext cx="444" cy="445"/>
            </a:xfrm>
            <a:prstGeom prst="ellipse">
              <a:avLst/>
            </a:prstGeom>
            <a:pattFill prst="dkDnDiag">
              <a:fgClr>
                <a:srgbClr val="0099FF"/>
              </a:fgClr>
              <a:bgClr>
                <a:srgbClr val="FFFFFF"/>
              </a:bgClr>
            </a:pattFill>
            <a:ln w="12700" cap="flat" cmpd="sng">
              <a:solidFill>
                <a:srgbClr val="FFFFFF"/>
              </a:solidFill>
              <a:prstDash val="solid"/>
              <a:headEnd type="none" w="med" len="med"/>
              <a:tailEnd type="none" w="med" len="med"/>
            </a:ln>
          </p:spPr>
          <p:txBody>
            <a:bodyPr/>
            <a:p>
              <a:endParaRPr lang="zh-CN" altLang="en-US"/>
            </a:p>
          </p:txBody>
        </p:sp>
        <p:sp>
          <p:nvSpPr>
            <p:cNvPr id="328877" name="椭圆 328876"/>
            <p:cNvSpPr/>
            <p:nvPr/>
          </p:nvSpPr>
          <p:spPr>
            <a:xfrm>
              <a:off x="2184" y="1943"/>
              <a:ext cx="333" cy="333"/>
            </a:xfrm>
            <a:prstGeom prst="ellipse">
              <a:avLst/>
            </a:prstGeom>
            <a:pattFill prst="pct90">
              <a:fgClr>
                <a:srgbClr val="FFFF00"/>
              </a:fgClr>
              <a:bgClr>
                <a:srgbClr val="000000"/>
              </a:bgClr>
            </a:pattFill>
            <a:ln w="12700" cap="flat" cmpd="sng">
              <a:solidFill>
                <a:srgbClr val="FFFFFF"/>
              </a:solidFill>
              <a:prstDash val="solid"/>
              <a:headEnd type="none" w="med" len="med"/>
              <a:tailEnd type="none" w="med" len="med"/>
            </a:ln>
          </p:spPr>
          <p:txBody>
            <a:bodyPr/>
            <a:p>
              <a:endParaRPr lang="zh-CN" altLang="en-US"/>
            </a:p>
          </p:txBody>
        </p:sp>
        <p:sp>
          <p:nvSpPr>
            <p:cNvPr id="328878" name="椭圆 328877"/>
            <p:cNvSpPr/>
            <p:nvPr/>
          </p:nvSpPr>
          <p:spPr>
            <a:xfrm>
              <a:off x="2247" y="2063"/>
              <a:ext cx="107" cy="107"/>
            </a:xfrm>
            <a:prstGeom prst="ellipse">
              <a:avLst/>
            </a:prstGeom>
            <a:solidFill>
              <a:srgbClr val="000000"/>
            </a:solidFill>
            <a:ln w="12700" cap="flat" cmpd="sng">
              <a:solidFill>
                <a:srgbClr val="FFFFFF"/>
              </a:solidFill>
              <a:prstDash val="solid"/>
              <a:headEnd type="none" w="med" len="med"/>
              <a:tailEnd type="none" w="med" len="med"/>
            </a:ln>
          </p:spPr>
          <p:txBody>
            <a:bodyPr/>
            <a:p>
              <a:endParaRPr lang="zh-CN" altLang="en-US"/>
            </a:p>
          </p:txBody>
        </p:sp>
        <p:sp>
          <p:nvSpPr>
            <p:cNvPr id="328879" name="椭圆 328878"/>
            <p:cNvSpPr/>
            <p:nvPr/>
          </p:nvSpPr>
          <p:spPr>
            <a:xfrm>
              <a:off x="2371" y="2062"/>
              <a:ext cx="107" cy="107"/>
            </a:xfrm>
            <a:prstGeom prst="ellipse">
              <a:avLst/>
            </a:prstGeom>
            <a:solidFill>
              <a:srgbClr val="000000"/>
            </a:solidFill>
            <a:ln w="12700" cap="flat" cmpd="sng">
              <a:solidFill>
                <a:srgbClr val="FFFFFF"/>
              </a:solidFill>
              <a:prstDash val="solid"/>
              <a:headEnd type="none" w="med" len="med"/>
              <a:tailEnd type="none" w="med" len="med"/>
            </a:ln>
          </p:spPr>
          <p:txBody>
            <a:bodyPr/>
            <a:p>
              <a:endParaRPr lang="zh-CN" altLang="en-US"/>
            </a:p>
          </p:txBody>
        </p:sp>
      </p:grpSp>
      <p:sp>
        <p:nvSpPr>
          <p:cNvPr id="328880" name="矩形 328879"/>
          <p:cNvSpPr/>
          <p:nvPr/>
        </p:nvSpPr>
        <p:spPr>
          <a:xfrm>
            <a:off x="1677988" y="4608513"/>
            <a:ext cx="868362" cy="519112"/>
          </a:xfrm>
          <a:prstGeom prst="rect">
            <a:avLst/>
          </a:prstGeom>
          <a:noFill/>
          <a:ln w="9525">
            <a:noFill/>
          </a:ln>
        </p:spPr>
        <p:txBody>
          <a:bodyPr/>
          <a:p>
            <a:pPr lvl="0" algn="just" eaLnBrk="1" hangingPunct="1">
              <a:lnSpc>
                <a:spcPct val="100000"/>
              </a:lnSpc>
              <a:spcBef>
                <a:spcPct val="0"/>
              </a:spcBef>
              <a:buClrTx/>
            </a:pPr>
            <a:r>
              <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3</a:t>
            </a:r>
            <a:endPar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8881" name="矩形 328880"/>
          <p:cNvSpPr/>
          <p:nvPr/>
        </p:nvSpPr>
        <p:spPr>
          <a:xfrm>
            <a:off x="1677988" y="3956050"/>
            <a:ext cx="868362" cy="519113"/>
          </a:xfrm>
          <a:prstGeom prst="rect">
            <a:avLst/>
          </a:prstGeom>
          <a:noFill/>
          <a:ln w="9525">
            <a:noFill/>
          </a:ln>
        </p:spPr>
        <p:txBody>
          <a:bodyPr/>
          <a:p>
            <a:pPr lvl="0" algn="just" eaLnBrk="1" hangingPunct="1">
              <a:lnSpc>
                <a:spcPct val="100000"/>
              </a:lnSpc>
              <a:spcBef>
                <a:spcPct val="0"/>
              </a:spcBef>
              <a:buClrTx/>
            </a:pPr>
            <a:r>
              <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2</a:t>
            </a:r>
            <a:endPar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28883" name="直接连接符 328882"/>
          <p:cNvSpPr/>
          <p:nvPr/>
        </p:nvSpPr>
        <p:spPr>
          <a:xfrm>
            <a:off x="1941513" y="3549650"/>
            <a:ext cx="681037" cy="298450"/>
          </a:xfrm>
          <a:prstGeom prst="line">
            <a:avLst/>
          </a:prstGeom>
          <a:ln w="12700" cap="flat" cmpd="sng">
            <a:solidFill>
              <a:srgbClr val="FFFFFF"/>
            </a:solidFill>
            <a:prstDash val="solid"/>
            <a:headEnd type="none" w="med" len="med"/>
            <a:tailEnd type="none" w="med" len="med"/>
          </a:ln>
        </p:spPr>
      </p:sp>
      <p:sp>
        <p:nvSpPr>
          <p:cNvPr id="328885" name="直接连接符 328884"/>
          <p:cNvSpPr/>
          <p:nvPr/>
        </p:nvSpPr>
        <p:spPr>
          <a:xfrm flipV="1">
            <a:off x="1941513" y="4143375"/>
            <a:ext cx="681037" cy="76200"/>
          </a:xfrm>
          <a:prstGeom prst="line">
            <a:avLst/>
          </a:prstGeom>
          <a:ln w="12700" cap="flat" cmpd="sng">
            <a:solidFill>
              <a:srgbClr val="FFFFFF"/>
            </a:solidFill>
            <a:prstDash val="solid"/>
            <a:headEnd type="none" w="med" len="med"/>
            <a:tailEnd type="none" w="med" len="med"/>
          </a:ln>
        </p:spPr>
      </p:sp>
      <p:sp>
        <p:nvSpPr>
          <p:cNvPr id="328887" name="直接连接符 328886"/>
          <p:cNvSpPr/>
          <p:nvPr/>
        </p:nvSpPr>
        <p:spPr>
          <a:xfrm flipV="1">
            <a:off x="1941513" y="4143375"/>
            <a:ext cx="868362" cy="669925"/>
          </a:xfrm>
          <a:prstGeom prst="line">
            <a:avLst/>
          </a:prstGeom>
          <a:ln w="12700" cap="flat" cmpd="sng">
            <a:solidFill>
              <a:srgbClr val="FFFFFF"/>
            </a:solidFill>
            <a:prstDash val="solid"/>
            <a:headEnd type="none" w="med" len="med"/>
            <a:tailEnd type="none" w="med" len="med"/>
          </a:ln>
        </p:spPr>
      </p:sp>
      <p:sp>
        <p:nvSpPr>
          <p:cNvPr id="328888" name="文本框 328887"/>
          <p:cNvSpPr txBox="1"/>
          <p:nvPr/>
        </p:nvSpPr>
        <p:spPr>
          <a:xfrm>
            <a:off x="323850" y="4984750"/>
            <a:ext cx="5003800" cy="1406525"/>
          </a:xfrm>
          <a:prstGeom prst="rect">
            <a:avLst/>
          </a:prstGeom>
          <a:noFill/>
          <a:ln w="9525">
            <a:noFill/>
          </a:ln>
        </p:spPr>
        <p:txBody>
          <a:bodyPr>
            <a:spAutoFit/>
          </a:bodyPr>
          <a:p>
            <a:pPr lvl="0" algn="l" eaLnBrk="1" hangingPunct="1">
              <a:lnSpc>
                <a:spcPct val="120000"/>
              </a:lnSpc>
              <a:spcBef>
                <a:spcPct val="0"/>
              </a:spcBef>
              <a:buClrTx/>
            </a:pPr>
            <a:r>
              <a:rPr lang="zh-CN" altLang="en-US" sz="2400" b="1" dirty="0">
                <a:solidFill>
                  <a:srgbClr val="66FF33"/>
                </a:solidFill>
                <a:effectLst>
                  <a:outerShdw blurRad="38100" dist="38100" dir="2700000">
                    <a:srgbClr val="C0C0C0"/>
                  </a:outerShdw>
                </a:effectLst>
                <a:latin typeface="华文中宋" panose="02010600040101010101" pitchFamily="2" charset="-122"/>
                <a:ea typeface="华文中宋" panose="02010600040101010101" pitchFamily="2" charset="-122"/>
              </a:rPr>
              <a:t>    铠装热电偶断面结构示意图</a:t>
            </a:r>
            <a:endParaRPr lang="zh-CN" altLang="en-US" sz="2400" b="1" dirty="0">
              <a:solidFill>
                <a:srgbClr val="66FF33"/>
              </a:solidFill>
              <a:effectLst>
                <a:outerShdw blurRad="38100" dist="38100" dir="2700000">
                  <a:srgbClr val="C0C0C0"/>
                </a:outerShdw>
              </a:effectLst>
              <a:latin typeface="华文中宋" panose="02010600040101010101" pitchFamily="2" charset="-122"/>
              <a:ea typeface="华文中宋" panose="02010600040101010101" pitchFamily="2" charset="-122"/>
            </a:endParaRPr>
          </a:p>
          <a:p>
            <a:pPr lvl="0" algn="l" eaLnBrk="1" hangingPunct="1">
              <a:lnSpc>
                <a:spcPct val="120000"/>
              </a:lnSpc>
              <a:spcBef>
                <a:spcPct val="0"/>
              </a:spcBef>
              <a:buClrTx/>
            </a:pPr>
            <a:r>
              <a:rPr lang="en-US" altLang="zh-CN" sz="2400" b="1">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1—  </a:t>
            </a:r>
            <a:r>
              <a:rPr lang="zh-CN" altLang="en-US" sz="24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金属套管</a:t>
            </a:r>
            <a:r>
              <a:rPr lang="en-US" altLang="zh-CN" sz="2400" b="1">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  2—</a:t>
            </a:r>
            <a:r>
              <a:rPr lang="zh-CN" altLang="en-US" sz="24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绝缘材料</a:t>
            </a:r>
            <a:r>
              <a:rPr lang="en-US" altLang="zh-CN" sz="2400" b="1">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  3—</a:t>
            </a:r>
            <a:r>
              <a:rPr lang="zh-CN" altLang="en-US" sz="24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热电极 </a:t>
            </a:r>
            <a:endParaRPr lang="zh-CN" altLang="en-US" sz="24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nvGrpSpPr>
          <p:cNvPr id="328889" name="组合 328888"/>
          <p:cNvGrpSpPr/>
          <p:nvPr/>
        </p:nvGrpSpPr>
        <p:grpSpPr>
          <a:xfrm>
            <a:off x="5484813" y="3040063"/>
            <a:ext cx="3535362" cy="2744787"/>
            <a:chOff x="3387" y="1525"/>
            <a:chExt cx="2227" cy="1729"/>
          </a:xfrm>
        </p:grpSpPr>
        <p:sp>
          <p:nvSpPr>
            <p:cNvPr id="328890" name="矩形 328889"/>
            <p:cNvSpPr/>
            <p:nvPr/>
          </p:nvSpPr>
          <p:spPr>
            <a:xfrm>
              <a:off x="3387" y="2945"/>
              <a:ext cx="1134" cy="303"/>
            </a:xfrm>
            <a:prstGeom prst="rect">
              <a:avLst/>
            </a:prstGeom>
            <a:noFill/>
            <a:ln w="9525">
              <a:noFill/>
            </a:ln>
          </p:spPr>
          <p:txBody>
            <a:bodyPr/>
            <a:p>
              <a:pPr lvl="0" algn="just" eaLnBrk="1" hangingPunct="1">
                <a:lnSpc>
                  <a:spcPct val="100000"/>
                </a:lnSpc>
                <a:spcBef>
                  <a:spcPct val="0"/>
                </a:spcBef>
                <a:buClrTx/>
              </a:pPr>
              <a:r>
                <a:rPr lang="en-US" altLang="zh-CN" sz="1800" b="1">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(a)</a:t>
              </a:r>
              <a:r>
                <a:rPr lang="zh-CN" altLang="en-US" sz="18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接壳式</a:t>
              </a:r>
              <a:endParaRPr lang="zh-CN" altLang="en-US" sz="18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endParaRPr>
            </a:p>
            <a:p>
              <a:pPr lvl="0" algn="l" eaLnBrk="0" hangingPunct="0">
                <a:lnSpc>
                  <a:spcPct val="100000"/>
                </a:lnSpc>
                <a:spcBef>
                  <a:spcPct val="0"/>
                </a:spcBef>
                <a:buClrTx/>
              </a:pPr>
              <a:endParaRPr lang="zh-CN" altLang="en-US" sz="18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328891" name="矩形 328890"/>
            <p:cNvSpPr/>
            <p:nvPr/>
          </p:nvSpPr>
          <p:spPr>
            <a:xfrm>
              <a:off x="4566" y="2931"/>
              <a:ext cx="1048" cy="323"/>
            </a:xfrm>
            <a:prstGeom prst="rect">
              <a:avLst/>
            </a:prstGeom>
            <a:noFill/>
            <a:ln w="9525">
              <a:noFill/>
            </a:ln>
          </p:spPr>
          <p:txBody>
            <a:bodyPr/>
            <a:p>
              <a:pPr lvl="0" algn="just" eaLnBrk="1" hangingPunct="1">
                <a:lnSpc>
                  <a:spcPct val="100000"/>
                </a:lnSpc>
                <a:spcBef>
                  <a:spcPct val="0"/>
                </a:spcBef>
                <a:buClrTx/>
              </a:pPr>
              <a:r>
                <a:rPr lang="en-US" altLang="zh-CN" sz="1800" b="1">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(b)</a:t>
              </a:r>
              <a:r>
                <a:rPr lang="zh-CN" altLang="en-US" sz="18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rPr>
                <a:t>绝缘式</a:t>
              </a:r>
              <a:endParaRPr lang="zh-CN" altLang="en-US" sz="1800" b="1" dirty="0">
                <a:solidFill>
                  <a:srgbClr val="FFFFFF"/>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nvGrpSpPr>
            <p:cNvPr id="328892" name="组合 328891"/>
            <p:cNvGrpSpPr/>
            <p:nvPr/>
          </p:nvGrpSpPr>
          <p:grpSpPr>
            <a:xfrm>
              <a:off x="3438" y="1536"/>
              <a:ext cx="860" cy="1419"/>
              <a:chOff x="3170" y="1899"/>
              <a:chExt cx="474" cy="782"/>
            </a:xfrm>
          </p:grpSpPr>
          <p:sp>
            <p:nvSpPr>
              <p:cNvPr id="328893" name="流程图: 延期 328892"/>
              <p:cNvSpPr/>
              <p:nvPr/>
            </p:nvSpPr>
            <p:spPr>
              <a:xfrm rot="5400000">
                <a:off x="3178" y="1976"/>
                <a:ext cx="463" cy="309"/>
              </a:xfrm>
              <a:prstGeom prst="flowChartDelay">
                <a:avLst/>
              </a:prstGeom>
              <a:pattFill prst="dkDnDiag">
                <a:fgClr>
                  <a:srgbClr val="0099FF"/>
                </a:fgClr>
                <a:bgClr>
                  <a:srgbClr val="FFFFFF"/>
                </a:bgClr>
              </a:pattFill>
              <a:ln w="12700" cap="flat" cmpd="sng">
                <a:solidFill>
                  <a:srgbClr val="FFFFFF"/>
                </a:solidFill>
                <a:prstDash val="solid"/>
                <a:miter/>
                <a:headEnd type="none" w="med" len="med"/>
                <a:tailEnd type="none" w="med" len="med"/>
              </a:ln>
            </p:spPr>
            <p:txBody>
              <a:bodyPr/>
              <a:p>
                <a:endParaRPr lang="zh-CN" altLang="en-US"/>
              </a:p>
            </p:txBody>
          </p:sp>
          <p:sp>
            <p:nvSpPr>
              <p:cNvPr id="328894" name="流程图: 延期 328893"/>
              <p:cNvSpPr/>
              <p:nvPr/>
            </p:nvSpPr>
            <p:spPr>
              <a:xfrm rot="5400000">
                <a:off x="3201" y="1991"/>
                <a:ext cx="417" cy="232"/>
              </a:xfrm>
              <a:prstGeom prst="flowChartDelay">
                <a:avLst/>
              </a:prstGeom>
              <a:pattFill prst="pct90">
                <a:fgClr>
                  <a:srgbClr val="FFFF00"/>
                </a:fgClr>
                <a:bgClr>
                  <a:srgbClr val="000000"/>
                </a:bgClr>
              </a:pattFill>
              <a:ln w="12700" cap="flat" cmpd="sng">
                <a:solidFill>
                  <a:srgbClr val="FFFFFF"/>
                </a:solidFill>
                <a:prstDash val="solid"/>
                <a:miter/>
                <a:headEnd type="none" w="med" len="med"/>
                <a:tailEnd type="none" w="med" len="med"/>
              </a:ln>
            </p:spPr>
            <p:txBody>
              <a:bodyPr/>
              <a:p>
                <a:endParaRPr lang="zh-CN" altLang="en-US"/>
              </a:p>
            </p:txBody>
          </p:sp>
          <p:sp>
            <p:nvSpPr>
              <p:cNvPr id="328895" name="流程图: 延期 328894"/>
              <p:cNvSpPr/>
              <p:nvPr/>
            </p:nvSpPr>
            <p:spPr>
              <a:xfrm rot="5400000">
                <a:off x="3201" y="2054"/>
                <a:ext cx="417" cy="154"/>
              </a:xfrm>
              <a:prstGeom prst="flowChartDelay">
                <a:avLst/>
              </a:prstGeom>
              <a:solidFill>
                <a:srgbClr val="000000"/>
              </a:solidFill>
              <a:ln w="12700" cap="flat" cmpd="sng">
                <a:solidFill>
                  <a:srgbClr val="FFFFFF"/>
                </a:solidFill>
                <a:prstDash val="solid"/>
                <a:miter/>
                <a:headEnd type="none" w="med" len="med"/>
                <a:tailEnd type="none" w="med" len="med"/>
              </a:ln>
            </p:spPr>
            <p:txBody>
              <a:bodyPr/>
              <a:p>
                <a:endParaRPr lang="zh-CN" altLang="en-US"/>
              </a:p>
            </p:txBody>
          </p:sp>
          <p:sp>
            <p:nvSpPr>
              <p:cNvPr id="328896" name="流程图: 延期 328895"/>
              <p:cNvSpPr/>
              <p:nvPr/>
            </p:nvSpPr>
            <p:spPr>
              <a:xfrm rot="5400000">
                <a:off x="3225" y="2045"/>
                <a:ext cx="370" cy="78"/>
              </a:xfrm>
              <a:prstGeom prst="flowChartDelay">
                <a:avLst/>
              </a:prstGeom>
              <a:pattFill prst="pct90">
                <a:fgClr>
                  <a:srgbClr val="FFFF00"/>
                </a:fgClr>
                <a:bgClr>
                  <a:srgbClr val="000000"/>
                </a:bgClr>
              </a:pattFill>
              <a:ln w="12700" cap="flat" cmpd="sng">
                <a:solidFill>
                  <a:srgbClr val="FFFFFF"/>
                </a:solidFill>
                <a:prstDash val="solid"/>
                <a:miter/>
                <a:headEnd type="none" w="med" len="med"/>
                <a:tailEnd type="none" w="med" len="med"/>
              </a:ln>
            </p:spPr>
            <p:txBody>
              <a:bodyPr/>
              <a:p>
                <a:endParaRPr lang="zh-CN" altLang="en-US"/>
              </a:p>
            </p:txBody>
          </p:sp>
          <p:sp>
            <p:nvSpPr>
              <p:cNvPr id="328897" name="直接连接符 328896"/>
              <p:cNvSpPr/>
              <p:nvPr/>
            </p:nvSpPr>
            <p:spPr>
              <a:xfrm rot="5400000">
                <a:off x="3407" y="1894"/>
                <a:ext cx="0" cy="474"/>
              </a:xfrm>
              <a:prstGeom prst="line">
                <a:avLst/>
              </a:prstGeom>
              <a:ln w="28575" cap="flat" cmpd="sng">
                <a:solidFill>
                  <a:srgbClr val="FFFFFF"/>
                </a:solidFill>
                <a:prstDash val="solid"/>
                <a:headEnd type="none" w="med" len="med"/>
                <a:tailEnd type="none" w="med" len="med"/>
              </a:ln>
            </p:spPr>
          </p:sp>
          <p:grpSp>
            <p:nvGrpSpPr>
              <p:cNvPr id="328898" name="组合 328897"/>
              <p:cNvGrpSpPr/>
              <p:nvPr/>
            </p:nvGrpSpPr>
            <p:grpSpPr>
              <a:xfrm>
                <a:off x="3284" y="2409"/>
                <a:ext cx="271" cy="272"/>
                <a:chOff x="2132" y="1891"/>
                <a:chExt cx="444" cy="445"/>
              </a:xfrm>
            </p:grpSpPr>
            <p:sp>
              <p:nvSpPr>
                <p:cNvPr id="328899" name="椭圆 328898"/>
                <p:cNvSpPr/>
                <p:nvPr/>
              </p:nvSpPr>
              <p:spPr>
                <a:xfrm>
                  <a:off x="2132" y="1891"/>
                  <a:ext cx="444" cy="445"/>
                </a:xfrm>
                <a:prstGeom prst="ellipse">
                  <a:avLst/>
                </a:prstGeom>
                <a:pattFill prst="dkDnDiag">
                  <a:fgClr>
                    <a:srgbClr val="0099FF"/>
                  </a:fgClr>
                  <a:bgClr>
                    <a:srgbClr val="FFFFFF"/>
                  </a:bgClr>
                </a:pattFill>
                <a:ln w="12700" cap="flat" cmpd="sng">
                  <a:solidFill>
                    <a:srgbClr val="FFFFFF"/>
                  </a:solidFill>
                  <a:prstDash val="solid"/>
                  <a:headEnd type="none" w="med" len="med"/>
                  <a:tailEnd type="none" w="med" len="med"/>
                </a:ln>
              </p:spPr>
              <p:txBody>
                <a:bodyPr/>
                <a:p>
                  <a:endParaRPr lang="zh-CN" altLang="en-US"/>
                </a:p>
              </p:txBody>
            </p:sp>
            <p:sp>
              <p:nvSpPr>
                <p:cNvPr id="328900" name="椭圆 328899"/>
                <p:cNvSpPr/>
                <p:nvPr/>
              </p:nvSpPr>
              <p:spPr>
                <a:xfrm>
                  <a:off x="2184" y="1943"/>
                  <a:ext cx="333" cy="333"/>
                </a:xfrm>
                <a:prstGeom prst="ellipse">
                  <a:avLst/>
                </a:prstGeom>
                <a:pattFill prst="pct90">
                  <a:fgClr>
                    <a:srgbClr val="FFFF00"/>
                  </a:fgClr>
                  <a:bgClr>
                    <a:srgbClr val="000000"/>
                  </a:bgClr>
                </a:pattFill>
                <a:ln w="12700" cap="flat" cmpd="sng">
                  <a:solidFill>
                    <a:srgbClr val="FFFFFF"/>
                  </a:solidFill>
                  <a:prstDash val="solid"/>
                  <a:headEnd type="none" w="med" len="med"/>
                  <a:tailEnd type="none" w="med" len="med"/>
                </a:ln>
              </p:spPr>
              <p:txBody>
                <a:bodyPr/>
                <a:p>
                  <a:endParaRPr lang="zh-CN" altLang="en-US"/>
                </a:p>
              </p:txBody>
            </p:sp>
            <p:sp>
              <p:nvSpPr>
                <p:cNvPr id="328901" name="椭圆 328900"/>
                <p:cNvSpPr/>
                <p:nvPr/>
              </p:nvSpPr>
              <p:spPr>
                <a:xfrm>
                  <a:off x="2247" y="2063"/>
                  <a:ext cx="107" cy="107"/>
                </a:xfrm>
                <a:prstGeom prst="ellipse">
                  <a:avLst/>
                </a:prstGeom>
                <a:solidFill>
                  <a:srgbClr val="000000"/>
                </a:solidFill>
                <a:ln w="12700" cap="flat" cmpd="sng">
                  <a:solidFill>
                    <a:srgbClr val="FFFFFF"/>
                  </a:solidFill>
                  <a:prstDash val="solid"/>
                  <a:headEnd type="none" w="med" len="med"/>
                  <a:tailEnd type="none" w="med" len="med"/>
                </a:ln>
              </p:spPr>
              <p:txBody>
                <a:bodyPr/>
                <a:p>
                  <a:endParaRPr lang="zh-CN" altLang="en-US"/>
                </a:p>
              </p:txBody>
            </p:sp>
            <p:sp>
              <p:nvSpPr>
                <p:cNvPr id="328902" name="椭圆 328901"/>
                <p:cNvSpPr/>
                <p:nvPr/>
              </p:nvSpPr>
              <p:spPr>
                <a:xfrm>
                  <a:off x="2371" y="2062"/>
                  <a:ext cx="107" cy="107"/>
                </a:xfrm>
                <a:prstGeom prst="ellipse">
                  <a:avLst/>
                </a:prstGeom>
                <a:solidFill>
                  <a:srgbClr val="000000"/>
                </a:solidFill>
                <a:ln w="12700" cap="flat" cmpd="sng">
                  <a:solidFill>
                    <a:srgbClr val="FFFFFF"/>
                  </a:solidFill>
                  <a:prstDash val="solid"/>
                  <a:headEnd type="none" w="med" len="med"/>
                  <a:tailEnd type="none" w="med" len="med"/>
                </a:ln>
              </p:spPr>
              <p:txBody>
                <a:bodyPr/>
                <a:p>
                  <a:endParaRPr lang="zh-CN" altLang="en-US"/>
                </a:p>
              </p:txBody>
            </p:sp>
          </p:grpSp>
        </p:grpSp>
        <p:grpSp>
          <p:nvGrpSpPr>
            <p:cNvPr id="328903" name="组合 328902"/>
            <p:cNvGrpSpPr/>
            <p:nvPr/>
          </p:nvGrpSpPr>
          <p:grpSpPr>
            <a:xfrm>
              <a:off x="4591" y="1525"/>
              <a:ext cx="839" cy="1451"/>
              <a:chOff x="4323" y="1888"/>
              <a:chExt cx="462" cy="799"/>
            </a:xfrm>
          </p:grpSpPr>
          <p:grpSp>
            <p:nvGrpSpPr>
              <p:cNvPr id="328904" name="组合 328903"/>
              <p:cNvGrpSpPr/>
              <p:nvPr/>
            </p:nvGrpSpPr>
            <p:grpSpPr>
              <a:xfrm>
                <a:off x="4419" y="2415"/>
                <a:ext cx="271" cy="272"/>
                <a:chOff x="2132" y="1891"/>
                <a:chExt cx="444" cy="445"/>
              </a:xfrm>
            </p:grpSpPr>
            <p:sp>
              <p:nvSpPr>
                <p:cNvPr id="328905" name="椭圆 328904"/>
                <p:cNvSpPr/>
                <p:nvPr/>
              </p:nvSpPr>
              <p:spPr>
                <a:xfrm>
                  <a:off x="2132" y="1891"/>
                  <a:ext cx="444" cy="445"/>
                </a:xfrm>
                <a:prstGeom prst="ellipse">
                  <a:avLst/>
                </a:prstGeom>
                <a:pattFill prst="dkDnDiag">
                  <a:fgClr>
                    <a:srgbClr val="0099FF"/>
                  </a:fgClr>
                  <a:bgClr>
                    <a:srgbClr val="FFFFFF"/>
                  </a:bgClr>
                </a:pattFill>
                <a:ln w="12700" cap="flat" cmpd="sng">
                  <a:solidFill>
                    <a:srgbClr val="FFFFFF"/>
                  </a:solidFill>
                  <a:prstDash val="solid"/>
                  <a:headEnd type="none" w="med" len="med"/>
                  <a:tailEnd type="none" w="med" len="med"/>
                </a:ln>
              </p:spPr>
              <p:txBody>
                <a:bodyPr/>
                <a:p>
                  <a:endParaRPr lang="zh-CN" altLang="en-US"/>
                </a:p>
              </p:txBody>
            </p:sp>
            <p:sp>
              <p:nvSpPr>
                <p:cNvPr id="328906" name="椭圆 328905"/>
                <p:cNvSpPr/>
                <p:nvPr/>
              </p:nvSpPr>
              <p:spPr>
                <a:xfrm>
                  <a:off x="2184" y="1943"/>
                  <a:ext cx="333" cy="333"/>
                </a:xfrm>
                <a:prstGeom prst="ellipse">
                  <a:avLst/>
                </a:prstGeom>
                <a:pattFill prst="pct90">
                  <a:fgClr>
                    <a:srgbClr val="FFFF00"/>
                  </a:fgClr>
                  <a:bgClr>
                    <a:srgbClr val="000000"/>
                  </a:bgClr>
                </a:pattFill>
                <a:ln w="12700" cap="flat" cmpd="sng">
                  <a:solidFill>
                    <a:srgbClr val="FFFFFF"/>
                  </a:solidFill>
                  <a:prstDash val="solid"/>
                  <a:headEnd type="none" w="med" len="med"/>
                  <a:tailEnd type="none" w="med" len="med"/>
                </a:ln>
              </p:spPr>
              <p:txBody>
                <a:bodyPr/>
                <a:p>
                  <a:endParaRPr lang="zh-CN" altLang="en-US"/>
                </a:p>
              </p:txBody>
            </p:sp>
            <p:sp>
              <p:nvSpPr>
                <p:cNvPr id="328907" name="椭圆 328906"/>
                <p:cNvSpPr/>
                <p:nvPr/>
              </p:nvSpPr>
              <p:spPr>
                <a:xfrm>
                  <a:off x="2247" y="2063"/>
                  <a:ext cx="107" cy="107"/>
                </a:xfrm>
                <a:prstGeom prst="ellipse">
                  <a:avLst/>
                </a:prstGeom>
                <a:solidFill>
                  <a:srgbClr val="000000"/>
                </a:solidFill>
                <a:ln w="12700" cap="flat" cmpd="sng">
                  <a:solidFill>
                    <a:srgbClr val="FFFFFF"/>
                  </a:solidFill>
                  <a:prstDash val="solid"/>
                  <a:headEnd type="none" w="med" len="med"/>
                  <a:tailEnd type="none" w="med" len="med"/>
                </a:ln>
              </p:spPr>
              <p:txBody>
                <a:bodyPr/>
                <a:p>
                  <a:endParaRPr lang="zh-CN" altLang="en-US"/>
                </a:p>
              </p:txBody>
            </p:sp>
            <p:sp>
              <p:nvSpPr>
                <p:cNvPr id="328908" name="椭圆 328907"/>
                <p:cNvSpPr/>
                <p:nvPr/>
              </p:nvSpPr>
              <p:spPr>
                <a:xfrm>
                  <a:off x="2371" y="2062"/>
                  <a:ext cx="107" cy="107"/>
                </a:xfrm>
                <a:prstGeom prst="ellipse">
                  <a:avLst/>
                </a:prstGeom>
                <a:solidFill>
                  <a:srgbClr val="000000"/>
                </a:solidFill>
                <a:ln w="12700" cap="flat" cmpd="sng">
                  <a:solidFill>
                    <a:srgbClr val="FFFFFF"/>
                  </a:solidFill>
                  <a:prstDash val="solid"/>
                  <a:headEnd type="none" w="med" len="med"/>
                  <a:tailEnd type="none" w="med" len="med"/>
                </a:ln>
              </p:spPr>
              <p:txBody>
                <a:bodyPr/>
                <a:p>
                  <a:endParaRPr lang="zh-CN" altLang="en-US"/>
                </a:p>
              </p:txBody>
            </p:sp>
          </p:grpSp>
          <p:sp>
            <p:nvSpPr>
              <p:cNvPr id="328909" name="流程图: 延期 328908"/>
              <p:cNvSpPr/>
              <p:nvPr/>
            </p:nvSpPr>
            <p:spPr>
              <a:xfrm rot="5400000">
                <a:off x="4323" y="1977"/>
                <a:ext cx="463" cy="309"/>
              </a:xfrm>
              <a:prstGeom prst="flowChartDelay">
                <a:avLst/>
              </a:prstGeom>
              <a:pattFill prst="dkDnDiag">
                <a:fgClr>
                  <a:srgbClr val="0099FF"/>
                </a:fgClr>
                <a:bgClr>
                  <a:srgbClr val="FFFFFF"/>
                </a:bgClr>
              </a:pattFill>
              <a:ln w="12700" cap="flat" cmpd="sng">
                <a:solidFill>
                  <a:srgbClr val="FFFFFF"/>
                </a:solidFill>
                <a:prstDash val="solid"/>
                <a:miter/>
                <a:headEnd type="none" w="med" len="med"/>
                <a:tailEnd type="none" w="med" len="med"/>
              </a:ln>
            </p:spPr>
            <p:txBody>
              <a:bodyPr/>
              <a:p>
                <a:endParaRPr lang="zh-CN" altLang="en-US"/>
              </a:p>
            </p:txBody>
          </p:sp>
          <p:sp>
            <p:nvSpPr>
              <p:cNvPr id="328910" name="流程图: 延期 328909"/>
              <p:cNvSpPr/>
              <p:nvPr/>
            </p:nvSpPr>
            <p:spPr>
              <a:xfrm rot="5400000">
                <a:off x="4346" y="1992"/>
                <a:ext cx="417" cy="232"/>
              </a:xfrm>
              <a:prstGeom prst="flowChartDelay">
                <a:avLst/>
              </a:prstGeom>
              <a:pattFill prst="pct90">
                <a:fgClr>
                  <a:srgbClr val="FFFF00"/>
                </a:fgClr>
                <a:bgClr>
                  <a:srgbClr val="000000"/>
                </a:bgClr>
              </a:pattFill>
              <a:ln w="12700" cap="flat" cmpd="sng">
                <a:solidFill>
                  <a:srgbClr val="FFFFFF"/>
                </a:solidFill>
                <a:prstDash val="solid"/>
                <a:miter/>
                <a:headEnd type="none" w="med" len="med"/>
                <a:tailEnd type="none" w="med" len="med"/>
              </a:ln>
            </p:spPr>
            <p:txBody>
              <a:bodyPr/>
              <a:p>
                <a:endParaRPr lang="zh-CN" altLang="en-US"/>
              </a:p>
            </p:txBody>
          </p:sp>
          <p:sp>
            <p:nvSpPr>
              <p:cNvPr id="328911" name="流程图: 延期 328910"/>
              <p:cNvSpPr/>
              <p:nvPr/>
            </p:nvSpPr>
            <p:spPr>
              <a:xfrm rot="5400000">
                <a:off x="4346" y="2019"/>
                <a:ext cx="417" cy="154"/>
              </a:xfrm>
              <a:prstGeom prst="flowChartDelay">
                <a:avLst/>
              </a:prstGeom>
              <a:solidFill>
                <a:srgbClr val="000000"/>
              </a:solidFill>
              <a:ln w="12700" cap="flat" cmpd="sng">
                <a:solidFill>
                  <a:srgbClr val="FFFFFF"/>
                </a:solidFill>
                <a:prstDash val="solid"/>
                <a:miter/>
                <a:headEnd type="none" w="med" len="med"/>
                <a:tailEnd type="none" w="med" len="med"/>
              </a:ln>
            </p:spPr>
            <p:txBody>
              <a:bodyPr/>
              <a:p>
                <a:endParaRPr lang="zh-CN" altLang="en-US"/>
              </a:p>
            </p:txBody>
          </p:sp>
          <p:sp>
            <p:nvSpPr>
              <p:cNvPr id="328912" name="流程图: 延期 328911"/>
              <p:cNvSpPr/>
              <p:nvPr/>
            </p:nvSpPr>
            <p:spPr>
              <a:xfrm rot="5400000">
                <a:off x="4370" y="2046"/>
                <a:ext cx="370" cy="78"/>
              </a:xfrm>
              <a:prstGeom prst="flowChartDelay">
                <a:avLst/>
              </a:prstGeom>
              <a:pattFill prst="pct90">
                <a:fgClr>
                  <a:srgbClr val="FFFF00"/>
                </a:fgClr>
                <a:bgClr>
                  <a:srgbClr val="000000"/>
                </a:bgClr>
              </a:pattFill>
              <a:ln w="12700" cap="flat" cmpd="sng">
                <a:solidFill>
                  <a:srgbClr val="FFFFFF"/>
                </a:solidFill>
                <a:prstDash val="solid"/>
                <a:miter/>
                <a:headEnd type="none" w="med" len="med"/>
                <a:tailEnd type="none" w="med" len="med"/>
              </a:ln>
            </p:spPr>
            <p:txBody>
              <a:bodyPr/>
              <a:p>
                <a:endParaRPr lang="zh-CN" altLang="en-US"/>
              </a:p>
            </p:txBody>
          </p:sp>
          <p:sp>
            <p:nvSpPr>
              <p:cNvPr id="328913" name="直接连接符 328912"/>
              <p:cNvSpPr/>
              <p:nvPr/>
            </p:nvSpPr>
            <p:spPr>
              <a:xfrm rot="5400000">
                <a:off x="4554" y="1901"/>
                <a:ext cx="0" cy="462"/>
              </a:xfrm>
              <a:prstGeom prst="line">
                <a:avLst/>
              </a:prstGeom>
              <a:ln w="28575" cap="flat" cmpd="sng">
                <a:solidFill>
                  <a:srgbClr val="FFFFFF"/>
                </a:solidFill>
                <a:prstDash val="solid"/>
                <a:headEnd type="none" w="med" len="med"/>
                <a:tailEnd type="none" w="med" len="med"/>
              </a:ln>
            </p:spPr>
          </p:sp>
        </p:grpSp>
      </p:grpSp>
      <p:sp>
        <p:nvSpPr>
          <p:cNvPr id="328914" name="文本框 328913"/>
          <p:cNvSpPr txBox="1"/>
          <p:nvPr/>
        </p:nvSpPr>
        <p:spPr>
          <a:xfrm>
            <a:off x="5308600" y="5681663"/>
            <a:ext cx="3259138" cy="933450"/>
          </a:xfrm>
          <a:prstGeom prst="rect">
            <a:avLst/>
          </a:prstGeom>
          <a:noFill/>
          <a:ln w="9525">
            <a:noFill/>
          </a:ln>
        </p:spPr>
        <p:txBody>
          <a:bodyPr>
            <a:spAutoFit/>
          </a:bodyPr>
          <a:p>
            <a:pPr lvl="0" algn="l" eaLnBrk="1" hangingPunct="1">
              <a:lnSpc>
                <a:spcPct val="115000"/>
              </a:lnSpc>
              <a:spcBef>
                <a:spcPct val="0"/>
              </a:spcBef>
            </a:pPr>
            <a:r>
              <a:rPr lang="zh-CN" altLang="en-US" sz="2400" b="1" dirty="0">
                <a:solidFill>
                  <a:srgbClr val="66FF33"/>
                </a:solidFill>
                <a:effectLst>
                  <a:outerShdw blurRad="38100" dist="38100" dir="2700000">
                    <a:srgbClr val="C0C0C0"/>
                  </a:outerShdw>
                </a:effectLst>
                <a:latin typeface="华文中宋" panose="02010600040101010101" pitchFamily="2" charset="-122"/>
                <a:ea typeface="华文中宋" panose="02010600040101010101" pitchFamily="2" charset="-122"/>
              </a:rPr>
              <a:t>接壳式与绝缘式热电偶断面结构示意图</a:t>
            </a:r>
            <a:endParaRPr lang="zh-CN" altLang="en-US" sz="2400" b="1" dirty="0">
              <a:solidFill>
                <a:srgbClr val="66FF33"/>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矩形 330753"/>
          <p:cNvSpPr/>
          <p:nvPr/>
        </p:nvSpPr>
        <p:spPr>
          <a:xfrm>
            <a:off x="5003800" y="2852738"/>
            <a:ext cx="3889375" cy="3933825"/>
          </a:xfrm>
          <a:prstGeom prst="rect">
            <a:avLst/>
          </a:prstGeom>
          <a:solidFill>
            <a:schemeClr val="tx2"/>
          </a:solidFill>
          <a:ln w="9525">
            <a:noFill/>
          </a:ln>
        </p:spPr>
        <p:txBody>
          <a:bodyPr/>
          <a:p>
            <a:endParaRPr lang="zh-CN" altLang="en-US"/>
          </a:p>
        </p:txBody>
      </p:sp>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三、热电偶的常用材料与结构</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30757"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30758" name="文本框 330757"/>
          <p:cNvSpPr txBox="1"/>
          <p:nvPr/>
        </p:nvSpPr>
        <p:spPr>
          <a:xfrm>
            <a:off x="304800" y="620713"/>
            <a:ext cx="7219950" cy="750887"/>
          </a:xfrm>
          <a:prstGeom prst="rect">
            <a:avLst/>
          </a:prstGeom>
          <a:noFill/>
          <a:ln w="9525">
            <a:noFill/>
          </a:ln>
        </p:spPr>
        <p:txBody>
          <a:bodyPr>
            <a:spAutoFit/>
          </a:bodyPr>
          <a:p>
            <a:pPr lvl="0" algn="l" eaLnBrk="1" hangingPunct="1">
              <a:lnSpc>
                <a:spcPct val="120000"/>
              </a:lnSpc>
              <a:spcBef>
                <a:spcPct val="5000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常用热电偶的结构</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30759" name="文本框 330758"/>
          <p:cNvSpPr txBox="1"/>
          <p:nvPr/>
        </p:nvSpPr>
        <p:spPr>
          <a:xfrm>
            <a:off x="231775" y="1268413"/>
            <a:ext cx="8156575" cy="641350"/>
          </a:xfrm>
          <a:prstGeom prst="rect">
            <a:avLst/>
          </a:prstGeom>
          <a:noFill/>
          <a:ln w="9525">
            <a:noFill/>
          </a:ln>
        </p:spPr>
        <p:txBody>
          <a:bodyPr>
            <a:spAutoFit/>
          </a:bodyPr>
          <a:p>
            <a:pPr lvl="0" algn="l" eaLnBrk="1" hangingPunct="1">
              <a:lnSpc>
                <a:spcPct val="100000"/>
              </a:lnSpc>
              <a:spcBef>
                <a:spcPct val="0"/>
              </a:spcBef>
            </a:pPr>
            <a:r>
              <a:rPr lang="en-US" altLang="en-US"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3．快速反应薄膜热电偶</a:t>
            </a:r>
            <a:endParaRPr lang="en-US" altLang="en-US"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30760" name="文本框 330759"/>
          <p:cNvSpPr txBox="1"/>
          <p:nvPr/>
        </p:nvSpPr>
        <p:spPr>
          <a:xfrm>
            <a:off x="250825" y="1806575"/>
            <a:ext cx="8839200" cy="1117600"/>
          </a:xfrm>
          <a:prstGeom prst="rect">
            <a:avLst/>
          </a:prstGeom>
          <a:noFill/>
          <a:ln w="9525">
            <a:noFill/>
          </a:ln>
        </p:spPr>
        <p:txBody>
          <a:bodyPr>
            <a:spAutoFit/>
          </a:bodyPr>
          <a:p>
            <a:pPr lvl="0" algn="l" eaLnBrk="1" hangingPunct="1">
              <a:lnSpc>
                <a:spcPct val="120000"/>
              </a:lnSpc>
              <a:spcBef>
                <a:spcPct val="50000"/>
              </a:spcBef>
              <a:buClrTx/>
            </a:pPr>
            <a:r>
              <a:rPr lang="zh-CN" altLang="en-US" sz="2800" b="1" dirty="0">
                <a:latin typeface="华文中宋" panose="02010600040101010101" pitchFamily="2" charset="-122"/>
                <a:ea typeface="华文中宋" panose="02010600040101010101" pitchFamily="2" charset="-122"/>
              </a:rPr>
              <a:t>用真空蒸镀等方法使两种热电极材料蒸镀到绝缘板上而形成薄膜装热电偶。其热接点极薄</a:t>
            </a:r>
            <a:r>
              <a:rPr lang="en-US" altLang="zh-CN" sz="2800" b="1">
                <a:latin typeface="华文中宋" panose="02010600040101010101" pitchFamily="2" charset="-122"/>
                <a:ea typeface="华文中宋" panose="02010600040101010101" pitchFamily="2" charset="-122"/>
              </a:rPr>
              <a:t>(0.01</a:t>
            </a:r>
            <a:r>
              <a:rPr lang="zh-CN" altLang="en-US" sz="2800" b="1" dirty="0">
                <a:latin typeface="华文中宋" panose="02010600040101010101" pitchFamily="2" charset="-122"/>
                <a:ea typeface="华文中宋" panose="02010600040101010101" pitchFamily="2" charset="-122"/>
              </a:rPr>
              <a:t>～</a:t>
            </a:r>
            <a:r>
              <a:rPr lang="en-US" altLang="zh-CN" sz="2800" b="1">
                <a:latin typeface="华文中宋" panose="02010600040101010101" pitchFamily="2" charset="-122"/>
                <a:ea typeface="华文中宋" panose="02010600040101010101" pitchFamily="2" charset="-122"/>
              </a:rPr>
              <a:t>0.lμm)</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p:txBody>
      </p:sp>
      <p:sp>
        <p:nvSpPr>
          <p:cNvPr id="330806" name="文本框 330805"/>
          <p:cNvSpPr txBox="1"/>
          <p:nvPr/>
        </p:nvSpPr>
        <p:spPr>
          <a:xfrm>
            <a:off x="215900" y="3119438"/>
            <a:ext cx="4284663" cy="3054350"/>
          </a:xfrm>
          <a:prstGeom prst="rect">
            <a:avLst/>
          </a:prstGeom>
          <a:noFill/>
          <a:ln w="9525">
            <a:noFill/>
          </a:ln>
        </p:spPr>
        <p:txBody>
          <a:bodyPr>
            <a:spAutoFit/>
          </a:bodyPr>
          <a:p>
            <a:pPr lvl="0" algn="just" eaLnBrk="1" hangingPunct="1">
              <a:lnSpc>
                <a:spcPct val="135000"/>
              </a:lnSpc>
              <a:spcBef>
                <a:spcPct val="50000"/>
              </a:spcBef>
              <a:buClrTx/>
            </a:pPr>
            <a:r>
              <a:rPr lang="zh-CN" altLang="en-US" sz="2400" b="1" dirty="0">
                <a:latin typeface="华文中宋" panose="02010600040101010101" pitchFamily="2" charset="-122"/>
                <a:ea typeface="华文中宋" panose="02010600040101010101" pitchFamily="2" charset="-122"/>
              </a:rPr>
              <a:t>特别适用于对壁面温度的快速测量。安装时</a:t>
            </a:r>
            <a:r>
              <a:rPr lang="en-US" altLang="zh-CN" sz="2400" b="1">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用粘结剂将它粘结在被测物体壁面上。尺寸为 </a:t>
            </a:r>
            <a:r>
              <a:rPr lang="en-US" altLang="zh-CN" sz="2400" b="1">
                <a:latin typeface="华文中宋" panose="02010600040101010101" pitchFamily="2" charset="-122"/>
                <a:ea typeface="华文中宋" panose="02010600040101010101" pitchFamily="2" charset="-122"/>
              </a:rPr>
              <a:t>60×6×0.2mm; </a:t>
            </a:r>
            <a:r>
              <a:rPr lang="zh-CN" altLang="en-US" sz="2400" b="1" dirty="0">
                <a:latin typeface="华文中宋" panose="02010600040101010101" pitchFamily="2" charset="-122"/>
                <a:ea typeface="华文中宋" panose="02010600040101010101" pitchFamily="2" charset="-122"/>
              </a:rPr>
              <a:t>测温范围在</a:t>
            </a:r>
            <a:r>
              <a:rPr lang="en-US" altLang="zh-CN" sz="2400" b="1">
                <a:latin typeface="华文中宋" panose="02010600040101010101" pitchFamily="2" charset="-122"/>
                <a:ea typeface="华文中宋" panose="02010600040101010101" pitchFamily="2" charset="-122"/>
              </a:rPr>
              <a:t>300℃</a:t>
            </a:r>
            <a:r>
              <a:rPr lang="zh-CN" altLang="en-US" sz="2400" b="1" dirty="0">
                <a:latin typeface="华文中宋" panose="02010600040101010101" pitchFamily="2" charset="-122"/>
                <a:ea typeface="华文中宋" panose="02010600040101010101" pitchFamily="2" charset="-122"/>
              </a:rPr>
              <a:t>以下；反应时间仅为几</a:t>
            </a:r>
            <a:r>
              <a:rPr lang="en-US" altLang="zh-CN" sz="2400" b="1">
                <a:latin typeface="华文中宋" panose="02010600040101010101" pitchFamily="2" charset="-122"/>
                <a:ea typeface="华文中宋" panose="02010600040101010101" pitchFamily="2" charset="-122"/>
              </a:rPr>
              <a:t>ms</a:t>
            </a:r>
            <a:r>
              <a:rPr lang="zh-CN" altLang="en-US" sz="2400" b="1">
                <a:latin typeface="华文中宋" panose="02010600040101010101" pitchFamily="2" charset="-122"/>
                <a:ea typeface="华文中宋" panose="02010600040101010101" pitchFamily="2" charset="-122"/>
              </a:rPr>
              <a:t>。 </a:t>
            </a:r>
            <a:endParaRPr lang="zh-CN" altLang="en-US" sz="2400" b="1">
              <a:latin typeface="华文中宋" panose="02010600040101010101" pitchFamily="2" charset="-122"/>
              <a:ea typeface="华文中宋" panose="02010600040101010101" pitchFamily="2" charset="-122"/>
            </a:endParaRPr>
          </a:p>
        </p:txBody>
      </p:sp>
      <p:grpSp>
        <p:nvGrpSpPr>
          <p:cNvPr id="330853" name="组合 330852"/>
          <p:cNvGrpSpPr/>
          <p:nvPr/>
        </p:nvGrpSpPr>
        <p:grpSpPr>
          <a:xfrm>
            <a:off x="6011863" y="2924175"/>
            <a:ext cx="2520950" cy="2952750"/>
            <a:chOff x="3520" y="1162"/>
            <a:chExt cx="1872" cy="2114"/>
          </a:xfrm>
        </p:grpSpPr>
        <p:sp>
          <p:nvSpPr>
            <p:cNvPr id="330854" name="矩形 330853"/>
            <p:cNvSpPr/>
            <p:nvPr/>
          </p:nvSpPr>
          <p:spPr>
            <a:xfrm>
              <a:off x="3856" y="1681"/>
              <a:ext cx="1076" cy="1316"/>
            </a:xfrm>
            <a:prstGeom prst="rect">
              <a:avLst/>
            </a:prstGeom>
            <a:solidFill>
              <a:srgbClr val="99CC00"/>
            </a:solidFill>
            <a:ln w="31750" cap="flat" cmpd="sng">
              <a:solidFill>
                <a:srgbClr val="000000"/>
              </a:solidFill>
              <a:prstDash val="solid"/>
              <a:miter/>
              <a:headEnd type="none" w="med" len="med"/>
              <a:tailEnd type="none" w="med" len="med"/>
            </a:ln>
          </p:spPr>
          <p:txBody>
            <a:bodyPr/>
            <a:p>
              <a:endParaRPr lang="zh-CN" altLang="en-US"/>
            </a:p>
          </p:txBody>
        </p:sp>
        <p:sp>
          <p:nvSpPr>
            <p:cNvPr id="330855" name="矩形 330854"/>
            <p:cNvSpPr/>
            <p:nvPr/>
          </p:nvSpPr>
          <p:spPr>
            <a:xfrm>
              <a:off x="3597" y="1909"/>
              <a:ext cx="1579" cy="279"/>
            </a:xfrm>
            <a:prstGeom prst="rect">
              <a:avLst/>
            </a:prstGeom>
            <a:solidFill>
              <a:srgbClr val="CCECFF"/>
            </a:solidFill>
            <a:ln w="31750" cap="flat" cmpd="sng">
              <a:solidFill>
                <a:srgbClr val="000000"/>
              </a:solidFill>
              <a:prstDash val="solid"/>
              <a:miter/>
              <a:headEnd type="none" w="med" len="med"/>
              <a:tailEnd type="none" w="med" len="med"/>
            </a:ln>
          </p:spPr>
          <p:txBody>
            <a:bodyPr/>
            <a:p>
              <a:endParaRPr lang="zh-CN" altLang="en-US"/>
            </a:p>
          </p:txBody>
        </p:sp>
        <p:sp>
          <p:nvSpPr>
            <p:cNvPr id="330856" name="直接连接符 330855"/>
            <p:cNvSpPr/>
            <p:nvPr/>
          </p:nvSpPr>
          <p:spPr>
            <a:xfrm>
              <a:off x="3856" y="1920"/>
              <a:ext cx="0" cy="239"/>
            </a:xfrm>
            <a:prstGeom prst="line">
              <a:avLst/>
            </a:prstGeom>
            <a:ln w="31750" cap="flat" cmpd="sng">
              <a:solidFill>
                <a:srgbClr val="000000"/>
              </a:solidFill>
              <a:prstDash val="dash"/>
              <a:headEnd type="none" w="med" len="med"/>
              <a:tailEnd type="none" w="med" len="med"/>
            </a:ln>
          </p:spPr>
        </p:sp>
        <p:sp>
          <p:nvSpPr>
            <p:cNvPr id="330857" name="直接连接符 330856"/>
            <p:cNvSpPr/>
            <p:nvPr/>
          </p:nvSpPr>
          <p:spPr>
            <a:xfrm>
              <a:off x="4932" y="1920"/>
              <a:ext cx="0" cy="279"/>
            </a:xfrm>
            <a:prstGeom prst="line">
              <a:avLst/>
            </a:prstGeom>
            <a:ln w="31750" cap="flat" cmpd="sng">
              <a:solidFill>
                <a:srgbClr val="000000"/>
              </a:solidFill>
              <a:prstDash val="dash"/>
              <a:headEnd type="none" w="med" len="med"/>
              <a:tailEnd type="none" w="med" len="med"/>
            </a:ln>
          </p:spPr>
        </p:sp>
        <p:sp>
          <p:nvSpPr>
            <p:cNvPr id="330858" name="椭圆 330857"/>
            <p:cNvSpPr/>
            <p:nvPr/>
          </p:nvSpPr>
          <p:spPr>
            <a:xfrm>
              <a:off x="3724" y="2020"/>
              <a:ext cx="34" cy="40"/>
            </a:xfrm>
            <a:prstGeom prst="ellipse">
              <a:avLst/>
            </a:prstGeom>
            <a:solidFill>
              <a:srgbClr val="FFFFFF"/>
            </a:solidFill>
            <a:ln w="76200" cap="flat" cmpd="sng">
              <a:solidFill>
                <a:srgbClr val="0000FF"/>
              </a:solidFill>
              <a:prstDash val="solid"/>
              <a:headEnd type="none" w="med" len="med"/>
              <a:tailEnd type="none" w="med" len="med"/>
            </a:ln>
          </p:spPr>
          <p:txBody>
            <a:bodyPr/>
            <a:p>
              <a:endParaRPr lang="zh-CN" altLang="en-US"/>
            </a:p>
          </p:txBody>
        </p:sp>
        <p:sp>
          <p:nvSpPr>
            <p:cNvPr id="330859" name="椭圆 330858"/>
            <p:cNvSpPr/>
            <p:nvPr/>
          </p:nvSpPr>
          <p:spPr>
            <a:xfrm>
              <a:off x="5032" y="2020"/>
              <a:ext cx="34" cy="40"/>
            </a:xfrm>
            <a:prstGeom prst="ellipse">
              <a:avLst/>
            </a:prstGeom>
            <a:solidFill>
              <a:srgbClr val="FFFFFF"/>
            </a:solidFill>
            <a:ln w="76200" cap="flat" cmpd="sng">
              <a:solidFill>
                <a:srgbClr val="0000FF"/>
              </a:solidFill>
              <a:prstDash val="solid"/>
              <a:headEnd type="none" w="med" len="med"/>
              <a:tailEnd type="none" w="med" len="med"/>
            </a:ln>
          </p:spPr>
          <p:txBody>
            <a:bodyPr/>
            <a:p>
              <a:endParaRPr lang="zh-CN" altLang="en-US"/>
            </a:p>
          </p:txBody>
        </p:sp>
        <p:sp>
          <p:nvSpPr>
            <p:cNvPr id="330860" name="任意多边形 330859"/>
            <p:cNvSpPr/>
            <p:nvPr/>
          </p:nvSpPr>
          <p:spPr>
            <a:xfrm>
              <a:off x="4125" y="1162"/>
              <a:ext cx="108" cy="524"/>
            </a:xfrm>
            <a:custGeom>
              <a:avLst/>
              <a:gdLst/>
              <a:ahLst/>
              <a:cxnLst/>
              <a:pathLst>
                <a:path w="2835" h="5148">
                  <a:moveTo>
                    <a:pt x="168" y="0"/>
                  </a:moveTo>
                  <a:cubicBezTo>
                    <a:pt x="161" y="338"/>
                    <a:pt x="154" y="676"/>
                    <a:pt x="168" y="936"/>
                  </a:cubicBezTo>
                  <a:cubicBezTo>
                    <a:pt x="182" y="1196"/>
                    <a:pt x="0" y="1378"/>
                    <a:pt x="252" y="1560"/>
                  </a:cubicBezTo>
                  <a:cubicBezTo>
                    <a:pt x="504" y="1742"/>
                    <a:pt x="1306" y="2002"/>
                    <a:pt x="1680" y="2028"/>
                  </a:cubicBezTo>
                  <a:cubicBezTo>
                    <a:pt x="2054" y="2054"/>
                    <a:pt x="2608" y="1794"/>
                    <a:pt x="2499" y="1716"/>
                  </a:cubicBezTo>
                  <a:cubicBezTo>
                    <a:pt x="2390" y="1638"/>
                    <a:pt x="1417" y="1482"/>
                    <a:pt x="1029" y="1560"/>
                  </a:cubicBezTo>
                  <a:cubicBezTo>
                    <a:pt x="641" y="1638"/>
                    <a:pt x="25" y="2002"/>
                    <a:pt x="168" y="2184"/>
                  </a:cubicBezTo>
                  <a:cubicBezTo>
                    <a:pt x="311" y="2366"/>
                    <a:pt x="1491" y="2626"/>
                    <a:pt x="1890" y="2652"/>
                  </a:cubicBezTo>
                  <a:cubicBezTo>
                    <a:pt x="2289" y="2678"/>
                    <a:pt x="2712" y="2418"/>
                    <a:pt x="2562" y="2340"/>
                  </a:cubicBezTo>
                  <a:cubicBezTo>
                    <a:pt x="2412" y="2262"/>
                    <a:pt x="1372" y="2080"/>
                    <a:pt x="987" y="2184"/>
                  </a:cubicBezTo>
                  <a:cubicBezTo>
                    <a:pt x="602" y="2288"/>
                    <a:pt x="74" y="2782"/>
                    <a:pt x="252" y="2964"/>
                  </a:cubicBezTo>
                  <a:cubicBezTo>
                    <a:pt x="430" y="3146"/>
                    <a:pt x="1666" y="3276"/>
                    <a:pt x="2058" y="3276"/>
                  </a:cubicBezTo>
                  <a:cubicBezTo>
                    <a:pt x="2450" y="3276"/>
                    <a:pt x="2765" y="3042"/>
                    <a:pt x="2604" y="2964"/>
                  </a:cubicBezTo>
                  <a:cubicBezTo>
                    <a:pt x="2443" y="2886"/>
                    <a:pt x="1477" y="2730"/>
                    <a:pt x="1092" y="2808"/>
                  </a:cubicBezTo>
                  <a:cubicBezTo>
                    <a:pt x="707" y="2886"/>
                    <a:pt x="119" y="3276"/>
                    <a:pt x="294" y="3432"/>
                  </a:cubicBezTo>
                  <a:cubicBezTo>
                    <a:pt x="469" y="3588"/>
                    <a:pt x="1757" y="3718"/>
                    <a:pt x="2142" y="3744"/>
                  </a:cubicBezTo>
                  <a:cubicBezTo>
                    <a:pt x="2527" y="3770"/>
                    <a:pt x="2779" y="3640"/>
                    <a:pt x="2604" y="3588"/>
                  </a:cubicBezTo>
                  <a:cubicBezTo>
                    <a:pt x="2429" y="3536"/>
                    <a:pt x="1470" y="3354"/>
                    <a:pt x="1092" y="3432"/>
                  </a:cubicBezTo>
                  <a:cubicBezTo>
                    <a:pt x="714" y="3510"/>
                    <a:pt x="144" y="3900"/>
                    <a:pt x="336" y="4056"/>
                  </a:cubicBezTo>
                  <a:cubicBezTo>
                    <a:pt x="528" y="4212"/>
                    <a:pt x="1859" y="4368"/>
                    <a:pt x="2247" y="4368"/>
                  </a:cubicBezTo>
                  <a:cubicBezTo>
                    <a:pt x="2635" y="4368"/>
                    <a:pt x="2835" y="4134"/>
                    <a:pt x="2667" y="4056"/>
                  </a:cubicBezTo>
                  <a:cubicBezTo>
                    <a:pt x="2499" y="3978"/>
                    <a:pt x="1613" y="3848"/>
                    <a:pt x="1239" y="3900"/>
                  </a:cubicBezTo>
                  <a:cubicBezTo>
                    <a:pt x="865" y="3952"/>
                    <a:pt x="546" y="4160"/>
                    <a:pt x="420" y="4368"/>
                  </a:cubicBezTo>
                  <a:cubicBezTo>
                    <a:pt x="294" y="4576"/>
                    <a:pt x="388" y="4862"/>
                    <a:pt x="483" y="5148"/>
                  </a:cubicBezTo>
                </a:path>
              </a:pathLst>
            </a:custGeom>
            <a:noFill/>
            <a:ln w="31750" cap="flat" cmpd="sng">
              <a:solidFill>
                <a:srgbClr val="FFFF00">
                  <a:alpha val="100000"/>
                </a:srgbClr>
              </a:solidFill>
              <a:prstDash val="solid"/>
              <a:headEnd type="none" w="med" len="med"/>
              <a:tailEnd type="none" w="sm" len="lg"/>
            </a:ln>
          </p:spPr>
          <p:txBody>
            <a:bodyPr/>
            <a:p>
              <a:endParaRPr lang="zh-CN" altLang="en-US"/>
            </a:p>
          </p:txBody>
        </p:sp>
        <p:sp>
          <p:nvSpPr>
            <p:cNvPr id="330861" name="任意多边形 330860"/>
            <p:cNvSpPr/>
            <p:nvPr/>
          </p:nvSpPr>
          <p:spPr>
            <a:xfrm>
              <a:off x="4058" y="2199"/>
              <a:ext cx="672" cy="718"/>
            </a:xfrm>
            <a:custGeom>
              <a:avLst/>
              <a:gdLst/>
              <a:ahLst/>
              <a:cxnLst/>
              <a:pathLst>
                <a:path w="840" h="1116">
                  <a:moveTo>
                    <a:pt x="0" y="0"/>
                  </a:moveTo>
                  <a:lnTo>
                    <a:pt x="0" y="558"/>
                  </a:lnTo>
                  <a:lnTo>
                    <a:pt x="420" y="1116"/>
                  </a:lnTo>
                  <a:lnTo>
                    <a:pt x="840" y="558"/>
                  </a:lnTo>
                  <a:lnTo>
                    <a:pt x="840" y="0"/>
                  </a:lnTo>
                </a:path>
              </a:pathLst>
            </a:custGeom>
            <a:noFill/>
            <a:ln w="31750" cap="flat" cmpd="sng">
              <a:solidFill>
                <a:srgbClr val="FF00FF">
                  <a:alpha val="100000"/>
                </a:srgbClr>
              </a:solidFill>
              <a:prstDash val="solid"/>
              <a:headEnd type="none" w="med" len="med"/>
              <a:tailEnd type="none" w="med" len="med"/>
            </a:ln>
          </p:spPr>
          <p:txBody>
            <a:bodyPr/>
            <a:p>
              <a:endParaRPr lang="zh-CN" altLang="en-US"/>
            </a:p>
          </p:txBody>
        </p:sp>
        <p:sp>
          <p:nvSpPr>
            <p:cNvPr id="330862" name="任意多边形 330861"/>
            <p:cNvSpPr/>
            <p:nvPr/>
          </p:nvSpPr>
          <p:spPr>
            <a:xfrm>
              <a:off x="4192" y="2199"/>
              <a:ext cx="168" cy="558"/>
            </a:xfrm>
            <a:custGeom>
              <a:avLst/>
              <a:gdLst/>
              <a:ahLst/>
              <a:cxnLst/>
              <a:pathLst>
                <a:path w="210" h="868">
                  <a:moveTo>
                    <a:pt x="0" y="0"/>
                  </a:moveTo>
                  <a:lnTo>
                    <a:pt x="0" y="558"/>
                  </a:lnTo>
                  <a:lnTo>
                    <a:pt x="210" y="868"/>
                  </a:lnTo>
                </a:path>
              </a:pathLst>
            </a:custGeom>
            <a:noFill/>
            <a:ln w="31750" cap="flat" cmpd="sng">
              <a:solidFill>
                <a:srgbClr val="FF00FF">
                  <a:alpha val="100000"/>
                </a:srgbClr>
              </a:solidFill>
              <a:prstDash val="solid"/>
              <a:headEnd type="none" w="med" len="med"/>
              <a:tailEnd type="none" w="med" len="med"/>
            </a:ln>
          </p:spPr>
          <p:txBody>
            <a:bodyPr/>
            <a:p>
              <a:endParaRPr lang="zh-CN" altLang="en-US"/>
            </a:p>
          </p:txBody>
        </p:sp>
        <p:sp>
          <p:nvSpPr>
            <p:cNvPr id="330863" name="任意多边形 330862"/>
            <p:cNvSpPr/>
            <p:nvPr/>
          </p:nvSpPr>
          <p:spPr>
            <a:xfrm>
              <a:off x="4394" y="2199"/>
              <a:ext cx="202" cy="598"/>
            </a:xfrm>
            <a:custGeom>
              <a:avLst/>
              <a:gdLst/>
              <a:ahLst/>
              <a:cxnLst/>
              <a:pathLst>
                <a:path w="252" h="930">
                  <a:moveTo>
                    <a:pt x="252" y="0"/>
                  </a:moveTo>
                  <a:lnTo>
                    <a:pt x="252" y="558"/>
                  </a:lnTo>
                  <a:lnTo>
                    <a:pt x="0" y="930"/>
                  </a:lnTo>
                </a:path>
              </a:pathLst>
            </a:custGeom>
            <a:noFill/>
            <a:ln w="31750" cap="flat" cmpd="sng">
              <a:solidFill>
                <a:srgbClr val="FF00FF">
                  <a:alpha val="100000"/>
                </a:srgbClr>
              </a:solidFill>
              <a:prstDash val="solid"/>
              <a:headEnd type="none" w="med" len="med"/>
              <a:tailEnd type="none" w="med" len="med"/>
            </a:ln>
          </p:spPr>
          <p:txBody>
            <a:bodyPr/>
            <a:p>
              <a:endParaRPr lang="zh-CN" altLang="en-US"/>
            </a:p>
          </p:txBody>
        </p:sp>
        <p:sp>
          <p:nvSpPr>
            <p:cNvPr id="330864" name="直接连接符 330863"/>
            <p:cNvSpPr/>
            <p:nvPr/>
          </p:nvSpPr>
          <p:spPr>
            <a:xfrm>
              <a:off x="4360" y="2757"/>
              <a:ext cx="34" cy="40"/>
            </a:xfrm>
            <a:prstGeom prst="line">
              <a:avLst/>
            </a:prstGeom>
            <a:ln w="31750" cap="flat" cmpd="sng">
              <a:solidFill>
                <a:srgbClr val="000000"/>
              </a:solidFill>
              <a:prstDash val="solid"/>
              <a:headEnd type="none" w="med" len="med"/>
              <a:tailEnd type="none" w="med" len="med"/>
            </a:ln>
          </p:spPr>
        </p:sp>
        <p:sp>
          <p:nvSpPr>
            <p:cNvPr id="330865" name="椭圆 330864"/>
            <p:cNvSpPr/>
            <p:nvPr/>
          </p:nvSpPr>
          <p:spPr>
            <a:xfrm>
              <a:off x="4360" y="2716"/>
              <a:ext cx="68" cy="201"/>
            </a:xfrm>
            <a:prstGeom prst="ellipse">
              <a:avLst/>
            </a:prstGeom>
            <a:solidFill>
              <a:srgbClr val="000000"/>
            </a:solidFill>
            <a:ln w="31750" cap="flat" cmpd="sng">
              <a:solidFill>
                <a:srgbClr val="000000"/>
              </a:solidFill>
              <a:prstDash val="solid"/>
              <a:headEnd type="none" w="med" len="med"/>
              <a:tailEnd type="none" w="med" len="med"/>
            </a:ln>
          </p:spPr>
          <p:txBody>
            <a:bodyPr/>
            <a:p>
              <a:endParaRPr lang="zh-CN" altLang="en-US"/>
            </a:p>
          </p:txBody>
        </p:sp>
        <p:sp>
          <p:nvSpPr>
            <p:cNvPr id="330866" name="任意多边形 330865"/>
            <p:cNvSpPr/>
            <p:nvPr/>
          </p:nvSpPr>
          <p:spPr>
            <a:xfrm>
              <a:off x="4562" y="1162"/>
              <a:ext cx="108" cy="524"/>
            </a:xfrm>
            <a:custGeom>
              <a:avLst/>
              <a:gdLst/>
              <a:ahLst/>
              <a:cxnLst/>
              <a:pathLst>
                <a:path w="2835" h="5148">
                  <a:moveTo>
                    <a:pt x="168" y="0"/>
                  </a:moveTo>
                  <a:cubicBezTo>
                    <a:pt x="161" y="338"/>
                    <a:pt x="154" y="676"/>
                    <a:pt x="168" y="936"/>
                  </a:cubicBezTo>
                  <a:cubicBezTo>
                    <a:pt x="182" y="1196"/>
                    <a:pt x="0" y="1378"/>
                    <a:pt x="252" y="1560"/>
                  </a:cubicBezTo>
                  <a:cubicBezTo>
                    <a:pt x="504" y="1742"/>
                    <a:pt x="1306" y="2002"/>
                    <a:pt x="1680" y="2028"/>
                  </a:cubicBezTo>
                  <a:cubicBezTo>
                    <a:pt x="2054" y="2054"/>
                    <a:pt x="2608" y="1794"/>
                    <a:pt x="2499" y="1716"/>
                  </a:cubicBezTo>
                  <a:cubicBezTo>
                    <a:pt x="2390" y="1638"/>
                    <a:pt x="1417" y="1482"/>
                    <a:pt x="1029" y="1560"/>
                  </a:cubicBezTo>
                  <a:cubicBezTo>
                    <a:pt x="641" y="1638"/>
                    <a:pt x="25" y="2002"/>
                    <a:pt x="168" y="2184"/>
                  </a:cubicBezTo>
                  <a:cubicBezTo>
                    <a:pt x="311" y="2366"/>
                    <a:pt x="1491" y="2626"/>
                    <a:pt x="1890" y="2652"/>
                  </a:cubicBezTo>
                  <a:cubicBezTo>
                    <a:pt x="2289" y="2678"/>
                    <a:pt x="2712" y="2418"/>
                    <a:pt x="2562" y="2340"/>
                  </a:cubicBezTo>
                  <a:cubicBezTo>
                    <a:pt x="2412" y="2262"/>
                    <a:pt x="1372" y="2080"/>
                    <a:pt x="987" y="2184"/>
                  </a:cubicBezTo>
                  <a:cubicBezTo>
                    <a:pt x="602" y="2288"/>
                    <a:pt x="74" y="2782"/>
                    <a:pt x="252" y="2964"/>
                  </a:cubicBezTo>
                  <a:cubicBezTo>
                    <a:pt x="430" y="3146"/>
                    <a:pt x="1666" y="3276"/>
                    <a:pt x="2058" y="3276"/>
                  </a:cubicBezTo>
                  <a:cubicBezTo>
                    <a:pt x="2450" y="3276"/>
                    <a:pt x="2765" y="3042"/>
                    <a:pt x="2604" y="2964"/>
                  </a:cubicBezTo>
                  <a:cubicBezTo>
                    <a:pt x="2443" y="2886"/>
                    <a:pt x="1477" y="2730"/>
                    <a:pt x="1092" y="2808"/>
                  </a:cubicBezTo>
                  <a:cubicBezTo>
                    <a:pt x="707" y="2886"/>
                    <a:pt x="119" y="3276"/>
                    <a:pt x="294" y="3432"/>
                  </a:cubicBezTo>
                  <a:cubicBezTo>
                    <a:pt x="469" y="3588"/>
                    <a:pt x="1757" y="3718"/>
                    <a:pt x="2142" y="3744"/>
                  </a:cubicBezTo>
                  <a:cubicBezTo>
                    <a:pt x="2527" y="3770"/>
                    <a:pt x="2779" y="3640"/>
                    <a:pt x="2604" y="3588"/>
                  </a:cubicBezTo>
                  <a:cubicBezTo>
                    <a:pt x="2429" y="3536"/>
                    <a:pt x="1470" y="3354"/>
                    <a:pt x="1092" y="3432"/>
                  </a:cubicBezTo>
                  <a:cubicBezTo>
                    <a:pt x="714" y="3510"/>
                    <a:pt x="144" y="3900"/>
                    <a:pt x="336" y="4056"/>
                  </a:cubicBezTo>
                  <a:cubicBezTo>
                    <a:pt x="528" y="4212"/>
                    <a:pt x="1859" y="4368"/>
                    <a:pt x="2247" y="4368"/>
                  </a:cubicBezTo>
                  <a:cubicBezTo>
                    <a:pt x="2635" y="4368"/>
                    <a:pt x="2835" y="4134"/>
                    <a:pt x="2667" y="4056"/>
                  </a:cubicBezTo>
                  <a:cubicBezTo>
                    <a:pt x="2499" y="3978"/>
                    <a:pt x="1613" y="3848"/>
                    <a:pt x="1239" y="3900"/>
                  </a:cubicBezTo>
                  <a:cubicBezTo>
                    <a:pt x="865" y="3952"/>
                    <a:pt x="546" y="4160"/>
                    <a:pt x="420" y="4368"/>
                  </a:cubicBezTo>
                  <a:cubicBezTo>
                    <a:pt x="294" y="4576"/>
                    <a:pt x="388" y="4862"/>
                    <a:pt x="483" y="5148"/>
                  </a:cubicBezTo>
                </a:path>
              </a:pathLst>
            </a:custGeom>
            <a:noFill/>
            <a:ln w="31750" cap="flat" cmpd="sng">
              <a:solidFill>
                <a:srgbClr val="FFFF00">
                  <a:alpha val="100000"/>
                </a:srgbClr>
              </a:solidFill>
              <a:prstDash val="solid"/>
              <a:headEnd type="none" w="med" len="med"/>
              <a:tailEnd type="none" w="sm" len="lg"/>
            </a:ln>
          </p:spPr>
          <p:txBody>
            <a:bodyPr/>
            <a:p>
              <a:endParaRPr lang="zh-CN" altLang="en-US"/>
            </a:p>
          </p:txBody>
        </p:sp>
        <p:sp>
          <p:nvSpPr>
            <p:cNvPr id="330867" name="矩形 330866"/>
            <p:cNvSpPr/>
            <p:nvPr/>
          </p:nvSpPr>
          <p:spPr>
            <a:xfrm>
              <a:off x="3520" y="1361"/>
              <a:ext cx="471" cy="280"/>
            </a:xfrm>
            <a:prstGeom prst="rect">
              <a:avLst/>
            </a:prstGeom>
            <a:noFill/>
            <a:ln w="31750">
              <a:noFill/>
            </a:ln>
          </p:spPr>
          <p:txBody>
            <a:bodyPr/>
            <a:p>
              <a:pPr lvl="0" algn="just" eaLnBrk="0" hangingPunct="0">
                <a:lnSpc>
                  <a:spcPct val="100000"/>
                </a:lnSpc>
                <a:spcBef>
                  <a:spcPct val="0"/>
                </a:spcBef>
                <a:buClrTx/>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4</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30868" name="矩形 330867"/>
            <p:cNvSpPr/>
            <p:nvPr/>
          </p:nvSpPr>
          <p:spPr>
            <a:xfrm>
              <a:off x="3520" y="2478"/>
              <a:ext cx="471" cy="279"/>
            </a:xfrm>
            <a:prstGeom prst="rect">
              <a:avLst/>
            </a:prstGeom>
            <a:noFill/>
            <a:ln w="31750">
              <a:noFill/>
            </a:ln>
          </p:spPr>
          <p:txBody>
            <a:bodyPr/>
            <a:p>
              <a:pPr lvl="0" algn="just" eaLnBrk="0" hangingPunct="0">
                <a:lnSpc>
                  <a:spcPct val="100000"/>
                </a:lnSpc>
                <a:spcBef>
                  <a:spcPct val="0"/>
                </a:spcBef>
                <a:buClrTx/>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30869" name="矩形 330868"/>
            <p:cNvSpPr/>
            <p:nvPr/>
          </p:nvSpPr>
          <p:spPr>
            <a:xfrm>
              <a:off x="3957" y="2997"/>
              <a:ext cx="471" cy="279"/>
            </a:xfrm>
            <a:prstGeom prst="rect">
              <a:avLst/>
            </a:prstGeom>
            <a:noFill/>
            <a:ln w="31750">
              <a:noFill/>
            </a:ln>
          </p:spPr>
          <p:txBody>
            <a:bodyPr/>
            <a:p>
              <a:pPr lvl="0" algn="just" eaLnBrk="0" hangingPunct="0">
                <a:lnSpc>
                  <a:spcPct val="100000"/>
                </a:lnSpc>
                <a:spcBef>
                  <a:spcPct val="0"/>
                </a:spcBef>
                <a:buClrTx/>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2</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30870" name="矩形 330869"/>
            <p:cNvSpPr/>
            <p:nvPr/>
          </p:nvSpPr>
          <p:spPr>
            <a:xfrm>
              <a:off x="4921" y="2970"/>
              <a:ext cx="471" cy="279"/>
            </a:xfrm>
            <a:prstGeom prst="rect">
              <a:avLst/>
            </a:prstGeom>
            <a:noFill/>
            <a:ln w="31750">
              <a:noFill/>
            </a:ln>
          </p:spPr>
          <p:txBody>
            <a:bodyPr/>
            <a:p>
              <a:pPr lvl="0" algn="just" eaLnBrk="0" hangingPunct="0">
                <a:lnSpc>
                  <a:spcPct val="100000"/>
                </a:lnSpc>
                <a:spcBef>
                  <a:spcPct val="0"/>
                </a:spcBef>
                <a:buClrTx/>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3</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30871" name="直接连接符 330870"/>
            <p:cNvSpPr/>
            <p:nvPr/>
          </p:nvSpPr>
          <p:spPr>
            <a:xfrm>
              <a:off x="3756" y="1521"/>
              <a:ext cx="369" cy="40"/>
            </a:xfrm>
            <a:prstGeom prst="line">
              <a:avLst/>
            </a:prstGeom>
            <a:ln w="28575" cap="flat" cmpd="sng">
              <a:solidFill>
                <a:srgbClr val="FFFFFF"/>
              </a:solidFill>
              <a:prstDash val="solid"/>
              <a:headEnd type="none" w="med" len="med"/>
              <a:tailEnd type="none" w="med" len="med"/>
            </a:ln>
          </p:spPr>
        </p:sp>
        <p:sp>
          <p:nvSpPr>
            <p:cNvPr id="330872" name="直接连接符 330871"/>
            <p:cNvSpPr/>
            <p:nvPr/>
          </p:nvSpPr>
          <p:spPr>
            <a:xfrm flipV="1">
              <a:off x="3756" y="2398"/>
              <a:ext cx="369" cy="200"/>
            </a:xfrm>
            <a:prstGeom prst="line">
              <a:avLst/>
            </a:prstGeom>
            <a:ln w="28575" cap="flat" cmpd="sng">
              <a:solidFill>
                <a:srgbClr val="FFFFFF"/>
              </a:solidFill>
              <a:prstDash val="solid"/>
              <a:headEnd type="none" w="med" len="med"/>
              <a:tailEnd type="none" w="med" len="med"/>
            </a:ln>
          </p:spPr>
        </p:sp>
        <p:sp>
          <p:nvSpPr>
            <p:cNvPr id="330873" name="直接连接符 330872"/>
            <p:cNvSpPr/>
            <p:nvPr/>
          </p:nvSpPr>
          <p:spPr>
            <a:xfrm flipV="1">
              <a:off x="4159" y="2917"/>
              <a:ext cx="168" cy="199"/>
            </a:xfrm>
            <a:prstGeom prst="line">
              <a:avLst/>
            </a:prstGeom>
            <a:ln w="28575" cap="flat" cmpd="sng">
              <a:solidFill>
                <a:srgbClr val="FFFFFF"/>
              </a:solidFill>
              <a:prstDash val="solid"/>
              <a:headEnd type="none" w="med" len="med"/>
              <a:tailEnd type="none" w="med" len="med"/>
            </a:ln>
          </p:spPr>
        </p:sp>
        <p:sp>
          <p:nvSpPr>
            <p:cNvPr id="330874" name="直接连接符 330873"/>
            <p:cNvSpPr/>
            <p:nvPr/>
          </p:nvSpPr>
          <p:spPr>
            <a:xfrm flipH="1" flipV="1">
              <a:off x="4797" y="2837"/>
              <a:ext cx="124" cy="276"/>
            </a:xfrm>
            <a:prstGeom prst="line">
              <a:avLst/>
            </a:prstGeom>
            <a:ln w="28575" cap="flat" cmpd="sng">
              <a:solidFill>
                <a:srgbClr val="FFFFFF"/>
              </a:solidFill>
              <a:prstDash val="solid"/>
              <a:headEnd type="none" w="med" len="med"/>
              <a:tailEnd type="none" w="med" len="med"/>
            </a:ln>
          </p:spPr>
        </p:sp>
      </p:grpSp>
      <p:sp>
        <p:nvSpPr>
          <p:cNvPr id="330875" name="矩形 330874"/>
          <p:cNvSpPr/>
          <p:nvPr/>
        </p:nvSpPr>
        <p:spPr>
          <a:xfrm>
            <a:off x="5195888" y="5691188"/>
            <a:ext cx="3768725" cy="1409700"/>
          </a:xfrm>
          <a:prstGeom prst="rect">
            <a:avLst/>
          </a:prstGeom>
          <a:noFill/>
          <a:ln w="31750">
            <a:noFill/>
          </a:ln>
        </p:spPr>
        <p:txBody>
          <a:bodyPr/>
          <a:p>
            <a:pPr lvl="0" algn="ctr" eaLnBrk="0" hangingPunct="0">
              <a:lnSpc>
                <a:spcPct val="115000"/>
              </a:lnSpc>
              <a:spcBef>
                <a:spcPct val="0"/>
              </a:spcBef>
              <a:buClrTx/>
            </a:pPr>
            <a:r>
              <a:rPr lang="zh-CN" altLang="en-US" sz="2400" b="1" dirty="0">
                <a:solidFill>
                  <a:srgbClr val="00FFFF"/>
                </a:solidFill>
                <a:effectLst>
                  <a:outerShdw blurRad="38100" dist="38100" dir="2700000">
                    <a:srgbClr val="C0C0C0"/>
                  </a:outerShdw>
                </a:effectLst>
                <a:latin typeface="Times New Roman" panose="02020603050405020304" pitchFamily="18" charset="0"/>
                <a:ea typeface="宋体" panose="02010600030101010101" pitchFamily="2" charset="-122"/>
              </a:rPr>
              <a:t>快速反应薄膜热电偶</a:t>
            </a:r>
            <a:endParaRPr lang="zh-CN" altLang="en-US" sz="2400" b="1" dirty="0">
              <a:solidFill>
                <a:srgbClr val="00FFFF"/>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15000"/>
              </a:lnSpc>
              <a:spcBef>
                <a:spcPct val="0"/>
              </a:spcBef>
              <a:buClrTx/>
            </a:pPr>
            <a:r>
              <a:rPr lang="en-US" altLang="zh-CN" sz="16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1600" b="1" dirty="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热电极</a:t>
            </a:r>
            <a:r>
              <a:rPr lang="en-US" altLang="zh-CN" sz="16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  2—</a:t>
            </a:r>
            <a:r>
              <a:rPr lang="zh-CN" altLang="en-US" sz="1600" b="1" dirty="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热接点</a:t>
            </a:r>
            <a:r>
              <a:rPr lang="en-US" altLang="zh-CN" sz="16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16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15000"/>
              </a:lnSpc>
              <a:spcBef>
                <a:spcPct val="0"/>
              </a:spcBef>
              <a:buClrTx/>
            </a:pPr>
            <a:r>
              <a:rPr lang="en-US" altLang="zh-CN" sz="16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1600" b="1" dirty="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绝缘基板</a:t>
            </a:r>
            <a:r>
              <a:rPr lang="en-US" altLang="zh-CN" sz="16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   4—</a:t>
            </a:r>
            <a:r>
              <a:rPr lang="zh-CN" altLang="en-US" sz="1600" b="1" dirty="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引出线</a:t>
            </a:r>
            <a:endParaRPr lang="zh-CN" altLang="en-US" sz="1600" b="1" dirty="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矩形 331777"/>
          <p:cNvSpPr/>
          <p:nvPr/>
        </p:nvSpPr>
        <p:spPr>
          <a:xfrm>
            <a:off x="3348038" y="2924175"/>
            <a:ext cx="5795962" cy="2376488"/>
          </a:xfrm>
          <a:prstGeom prst="rect">
            <a:avLst/>
          </a:prstGeom>
          <a:solidFill>
            <a:schemeClr val="tx2"/>
          </a:solidFill>
          <a:ln w="9525">
            <a:noFill/>
          </a:ln>
        </p:spPr>
        <p:txBody>
          <a:bodyPr/>
          <a:p>
            <a:endParaRPr lang="zh-CN" altLang="en-US"/>
          </a:p>
        </p:txBody>
      </p:sp>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三、热电偶的常用材料与结构</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31781"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31782" name="文本框 331781"/>
          <p:cNvSpPr txBox="1"/>
          <p:nvPr/>
        </p:nvSpPr>
        <p:spPr>
          <a:xfrm>
            <a:off x="304800" y="620713"/>
            <a:ext cx="7219950" cy="750887"/>
          </a:xfrm>
          <a:prstGeom prst="rect">
            <a:avLst/>
          </a:prstGeom>
          <a:noFill/>
          <a:ln w="9525">
            <a:noFill/>
          </a:ln>
        </p:spPr>
        <p:txBody>
          <a:bodyPr>
            <a:spAutoFit/>
          </a:bodyPr>
          <a:p>
            <a:pPr lvl="0" algn="l" eaLnBrk="1" hangingPunct="1">
              <a:lnSpc>
                <a:spcPct val="120000"/>
              </a:lnSpc>
              <a:spcBef>
                <a:spcPct val="5000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常用热电偶的结构</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31783" name="文本框 331782"/>
          <p:cNvSpPr txBox="1"/>
          <p:nvPr/>
        </p:nvSpPr>
        <p:spPr>
          <a:xfrm>
            <a:off x="231775" y="1268413"/>
            <a:ext cx="8156575" cy="641350"/>
          </a:xfrm>
          <a:prstGeom prst="rect">
            <a:avLst/>
          </a:prstGeom>
          <a:noFill/>
          <a:ln w="9525">
            <a:noFill/>
          </a:ln>
        </p:spPr>
        <p:txBody>
          <a:bodyPr>
            <a:spAutoFit/>
          </a:bodyPr>
          <a:p>
            <a:pPr lvl="0" algn="l" eaLnBrk="1" hangingPunct="1">
              <a:lnSpc>
                <a:spcPct val="100000"/>
              </a:lnSpc>
              <a:spcBef>
                <a:spcPct val="0"/>
              </a:spcBef>
            </a:pPr>
            <a:r>
              <a:rPr lang="en-US" altLang="en-US"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 4．快速消耗微型热电偶</a:t>
            </a:r>
            <a:endParaRPr lang="en-US" altLang="en-US"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31810" name="矩形 331809"/>
          <p:cNvSpPr/>
          <p:nvPr/>
        </p:nvSpPr>
        <p:spPr>
          <a:xfrm>
            <a:off x="250825" y="1773238"/>
            <a:ext cx="8183563" cy="1406525"/>
          </a:xfrm>
          <a:prstGeom prst="rect">
            <a:avLst/>
          </a:prstGeom>
          <a:noFill/>
          <a:ln w="9525">
            <a:noFill/>
          </a:ln>
        </p:spPr>
        <p:txBody>
          <a:bodyPr>
            <a:spAutoFit/>
          </a:bodyPr>
          <a:p>
            <a:pPr lvl="0" algn="just" eaLnBrk="1" hangingPunct="1">
              <a:lnSpc>
                <a:spcPct val="120000"/>
              </a:lnSpc>
              <a:spcBef>
                <a:spcPct val="50000"/>
              </a:spcBef>
              <a:buClrTx/>
            </a:pP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可测钢水的温度。用直径为</a:t>
            </a:r>
            <a:r>
              <a:rPr lang="en-US" altLang="zh-CN" sz="2400" b="1">
                <a:effectLst>
                  <a:outerShdw blurRad="38100" dist="38100" dir="2700000">
                    <a:srgbClr val="C0C0C0"/>
                  </a:outerShdw>
                </a:effectLst>
                <a:latin typeface="Arial" panose="020B0604020202020204" pitchFamily="34" charset="0"/>
                <a:ea typeface="宋体" panose="02010600030101010101" pitchFamily="2" charset="-122"/>
              </a:rPr>
              <a:t>Φ0.05</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a:t>
            </a:r>
            <a:r>
              <a:rPr lang="en-US" altLang="zh-CN" sz="2400" b="1">
                <a:effectLst>
                  <a:outerShdw blurRad="38100" dist="38100" dir="2700000">
                    <a:srgbClr val="C0C0C0"/>
                  </a:outerShdw>
                </a:effectLst>
                <a:latin typeface="Arial" panose="020B0604020202020204" pitchFamily="34" charset="0"/>
                <a:ea typeface="宋体" panose="02010600030101010101" pitchFamily="2" charset="-122"/>
              </a:rPr>
              <a:t>0.lmm</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的铂铑</a:t>
            </a:r>
            <a:r>
              <a:rPr lang="en-US" altLang="zh-CN" sz="2400" b="1">
                <a:effectLst>
                  <a:outerShdw blurRad="38100" dist="38100" dir="2700000">
                    <a:srgbClr val="C0C0C0"/>
                  </a:outerShdw>
                </a:effectLst>
                <a:latin typeface="Arial" panose="020B0604020202020204" pitchFamily="34" charset="0"/>
                <a:ea typeface="宋体" panose="02010600030101010101" pitchFamily="2" charset="-122"/>
              </a:rPr>
              <a:t>10</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一铂铑</a:t>
            </a:r>
            <a:r>
              <a:rPr lang="en-US" altLang="zh-CN" sz="2400" b="1">
                <a:effectLst>
                  <a:outerShdw blurRad="38100" dist="38100" dir="2700000">
                    <a:srgbClr val="C0C0C0"/>
                  </a:outerShdw>
                </a:effectLst>
                <a:latin typeface="Arial" panose="020B0604020202020204" pitchFamily="34" charset="0"/>
                <a:ea typeface="宋体" panose="02010600030101010101" pitchFamily="2" charset="-122"/>
              </a:rPr>
              <a:t>30</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热电偶装在</a:t>
            </a:r>
            <a:r>
              <a:rPr lang="en-US" altLang="zh-CN" sz="2400" b="1">
                <a:effectLst>
                  <a:outerShdw blurRad="38100" dist="38100" dir="2700000">
                    <a:srgbClr val="C0C0C0"/>
                  </a:outerShdw>
                </a:effectLst>
                <a:latin typeface="Arial" panose="020B0604020202020204" pitchFamily="34" charset="0"/>
                <a:ea typeface="宋体" panose="02010600030101010101" pitchFamily="2" charset="-122"/>
              </a:rPr>
              <a:t>U</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型石英管中，再铸以高温绝缘水泥，外面再用保护钢帽所组成。</a:t>
            </a:r>
            <a:endPar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endParaRPr>
          </a:p>
        </p:txBody>
      </p:sp>
      <p:grpSp>
        <p:nvGrpSpPr>
          <p:cNvPr id="331862" name="组合 331861"/>
          <p:cNvGrpSpPr/>
          <p:nvPr/>
        </p:nvGrpSpPr>
        <p:grpSpPr>
          <a:xfrm>
            <a:off x="3816350" y="2924175"/>
            <a:ext cx="5237163" cy="2268538"/>
            <a:chOff x="1711" y="2066"/>
            <a:chExt cx="2732" cy="1183"/>
          </a:xfrm>
        </p:grpSpPr>
        <p:sp>
          <p:nvSpPr>
            <p:cNvPr id="331863" name="矩形 331862"/>
            <p:cNvSpPr/>
            <p:nvPr/>
          </p:nvSpPr>
          <p:spPr>
            <a:xfrm>
              <a:off x="2146" y="2531"/>
              <a:ext cx="1367" cy="718"/>
            </a:xfrm>
            <a:prstGeom prst="rect">
              <a:avLst/>
            </a:prstGeom>
            <a:pattFill prst="wdDnDiag">
              <a:fgClr>
                <a:srgbClr val="0099FF"/>
              </a:fgClr>
              <a:bgClr>
                <a:srgbClr val="FFFFFF"/>
              </a:bgClr>
            </a:pattFill>
            <a:ln w="9525" cap="flat" cmpd="sng">
              <a:solidFill>
                <a:srgbClr val="FFFF00"/>
              </a:solidFill>
              <a:prstDash val="solid"/>
              <a:miter/>
              <a:headEnd type="none" w="med" len="med"/>
              <a:tailEnd type="none" w="med" len="med"/>
            </a:ln>
          </p:spPr>
          <p:txBody>
            <a:bodyPr/>
            <a:p>
              <a:endParaRPr lang="zh-CN" altLang="en-US"/>
            </a:p>
          </p:txBody>
        </p:sp>
        <p:sp>
          <p:nvSpPr>
            <p:cNvPr id="331864" name="矩形 331863"/>
            <p:cNvSpPr/>
            <p:nvPr/>
          </p:nvSpPr>
          <p:spPr>
            <a:xfrm>
              <a:off x="2148" y="2611"/>
              <a:ext cx="1366" cy="558"/>
            </a:xfrm>
            <a:prstGeom prst="rect">
              <a:avLst/>
            </a:prstGeom>
            <a:solidFill>
              <a:srgbClr val="FFFFFF"/>
            </a:solidFill>
            <a:ln w="9525" cap="flat" cmpd="sng">
              <a:solidFill>
                <a:srgbClr val="00FFFF"/>
              </a:solidFill>
              <a:prstDash val="solid"/>
              <a:miter/>
              <a:headEnd type="none" w="med" len="med"/>
              <a:tailEnd type="none" w="med" len="med"/>
            </a:ln>
          </p:spPr>
          <p:txBody>
            <a:bodyPr/>
            <a:p>
              <a:endParaRPr lang="zh-CN" altLang="en-US"/>
            </a:p>
          </p:txBody>
        </p:sp>
        <p:sp>
          <p:nvSpPr>
            <p:cNvPr id="331865" name="矩形 331864"/>
            <p:cNvSpPr/>
            <p:nvPr/>
          </p:nvSpPr>
          <p:spPr>
            <a:xfrm>
              <a:off x="2306" y="2609"/>
              <a:ext cx="788" cy="559"/>
            </a:xfrm>
            <a:prstGeom prst="rect">
              <a:avLst/>
            </a:prstGeom>
            <a:pattFill prst="wdDnDiag">
              <a:fgClr>
                <a:srgbClr val="FFFF00"/>
              </a:fgClr>
              <a:bgClr>
                <a:srgbClr val="000000"/>
              </a:bgClr>
            </a:pattFill>
            <a:ln w="9525" cap="flat" cmpd="sng">
              <a:pattFill prst="dkDnDiag">
                <a:fgClr>
                  <a:srgbClr val="FFFF00"/>
                </a:fgClr>
                <a:bgClr>
                  <a:srgbClr val="000000"/>
                </a:bgClr>
              </a:pattFill>
              <a:prstDash val="solid"/>
              <a:miter/>
              <a:headEnd type="none" w="med" len="med"/>
              <a:tailEnd type="none" w="med" len="med"/>
            </a:ln>
          </p:spPr>
          <p:txBody>
            <a:bodyPr/>
            <a:p>
              <a:endParaRPr lang="zh-CN" altLang="en-US"/>
            </a:p>
          </p:txBody>
        </p:sp>
        <p:sp>
          <p:nvSpPr>
            <p:cNvPr id="331866" name="矩形 331865"/>
            <p:cNvSpPr/>
            <p:nvPr/>
          </p:nvSpPr>
          <p:spPr>
            <a:xfrm>
              <a:off x="2306" y="2690"/>
              <a:ext cx="1813" cy="400"/>
            </a:xfrm>
            <a:prstGeom prst="rect">
              <a:avLst/>
            </a:prstGeom>
            <a:pattFill prst="dkDnDiag">
              <a:fgClr>
                <a:srgbClr val="00FFFF"/>
              </a:fgClr>
              <a:bgClr>
                <a:srgbClr val="FFFFFF"/>
              </a:bgClr>
            </a:pattFill>
            <a:ln w="9525" cap="flat" cmpd="sng">
              <a:solidFill>
                <a:srgbClr val="00FFFF"/>
              </a:solidFill>
              <a:prstDash val="solid"/>
              <a:miter/>
              <a:headEnd type="none" w="med" len="med"/>
              <a:tailEnd type="none" w="med" len="med"/>
            </a:ln>
          </p:spPr>
          <p:txBody>
            <a:bodyPr/>
            <a:p>
              <a:endParaRPr lang="zh-CN" altLang="en-US"/>
            </a:p>
          </p:txBody>
        </p:sp>
        <p:sp>
          <p:nvSpPr>
            <p:cNvPr id="331867" name="矩形 331866"/>
            <p:cNvSpPr/>
            <p:nvPr/>
          </p:nvSpPr>
          <p:spPr>
            <a:xfrm>
              <a:off x="2306" y="2751"/>
              <a:ext cx="1813" cy="279"/>
            </a:xfrm>
            <a:prstGeom prst="rect">
              <a:avLst/>
            </a:prstGeom>
            <a:solidFill>
              <a:srgbClr val="000000"/>
            </a:solidFill>
            <a:ln w="9525" cap="flat" cmpd="sng">
              <a:solidFill>
                <a:srgbClr val="00FFFF"/>
              </a:solidFill>
              <a:prstDash val="solid"/>
              <a:miter/>
              <a:headEnd type="none" w="med" len="med"/>
              <a:tailEnd type="none" w="med" len="med"/>
            </a:ln>
          </p:spPr>
          <p:txBody>
            <a:bodyPr/>
            <a:p>
              <a:endParaRPr lang="zh-CN" altLang="en-US"/>
            </a:p>
          </p:txBody>
        </p:sp>
        <p:grpSp>
          <p:nvGrpSpPr>
            <p:cNvPr id="331868" name="组合 331867"/>
            <p:cNvGrpSpPr/>
            <p:nvPr/>
          </p:nvGrpSpPr>
          <p:grpSpPr>
            <a:xfrm>
              <a:off x="3995" y="2711"/>
              <a:ext cx="370" cy="359"/>
              <a:chOff x="5205" y="8087"/>
              <a:chExt cx="840" cy="840"/>
            </a:xfrm>
          </p:grpSpPr>
          <p:sp>
            <p:nvSpPr>
              <p:cNvPr id="331869" name="矩形 331868"/>
              <p:cNvSpPr/>
              <p:nvPr/>
            </p:nvSpPr>
            <p:spPr>
              <a:xfrm>
                <a:off x="5625" y="8211"/>
                <a:ext cx="420" cy="186"/>
              </a:xfrm>
              <a:prstGeom prst="rect">
                <a:avLst/>
              </a:prstGeom>
              <a:solidFill>
                <a:srgbClr val="FFFFFF"/>
              </a:solidFill>
              <a:ln w="9525" cap="flat" cmpd="sng">
                <a:solidFill>
                  <a:srgbClr val="00FFFF"/>
                </a:solidFill>
                <a:prstDash val="solid"/>
                <a:miter/>
                <a:headEnd type="none" w="med" len="med"/>
                <a:tailEnd type="none" w="med" len="med"/>
              </a:ln>
            </p:spPr>
            <p:txBody>
              <a:bodyPr/>
              <a:p>
                <a:endParaRPr lang="zh-CN" altLang="en-US"/>
              </a:p>
            </p:txBody>
          </p:sp>
          <p:sp>
            <p:nvSpPr>
              <p:cNvPr id="331870" name="流程图: 直接访问存储器 331869"/>
              <p:cNvSpPr/>
              <p:nvPr/>
            </p:nvSpPr>
            <p:spPr>
              <a:xfrm flipH="1">
                <a:off x="5415" y="8258"/>
                <a:ext cx="567" cy="62"/>
              </a:xfrm>
              <a:prstGeom prst="flowChartMagneticDrum">
                <a:avLst/>
              </a:prstGeom>
              <a:solidFill>
                <a:srgbClr val="FFFFFF"/>
              </a:solidFill>
              <a:ln w="9525" cap="flat" cmpd="sng">
                <a:solidFill>
                  <a:srgbClr val="00FFFF"/>
                </a:solidFill>
                <a:prstDash val="solid"/>
                <a:headEnd type="none" w="med" len="med"/>
                <a:tailEnd type="none" w="med" len="med"/>
              </a:ln>
            </p:spPr>
            <p:txBody>
              <a:bodyPr/>
              <a:p>
                <a:endParaRPr lang="zh-CN" altLang="en-US"/>
              </a:p>
            </p:txBody>
          </p:sp>
          <p:sp>
            <p:nvSpPr>
              <p:cNvPr id="331871" name="矩形 331870"/>
              <p:cNvSpPr/>
              <p:nvPr/>
            </p:nvSpPr>
            <p:spPr>
              <a:xfrm>
                <a:off x="5625" y="8645"/>
                <a:ext cx="420" cy="186"/>
              </a:xfrm>
              <a:prstGeom prst="rect">
                <a:avLst/>
              </a:prstGeom>
              <a:solidFill>
                <a:srgbClr val="FFFFFF"/>
              </a:solidFill>
              <a:ln w="9525" cap="flat" cmpd="sng">
                <a:solidFill>
                  <a:srgbClr val="00FFFF"/>
                </a:solidFill>
                <a:prstDash val="solid"/>
                <a:miter/>
                <a:headEnd type="none" w="med" len="med"/>
                <a:tailEnd type="none" w="med" len="med"/>
              </a:ln>
            </p:spPr>
            <p:txBody>
              <a:bodyPr/>
              <a:p>
                <a:endParaRPr lang="zh-CN" altLang="en-US"/>
              </a:p>
            </p:txBody>
          </p:sp>
          <p:sp>
            <p:nvSpPr>
              <p:cNvPr id="331872" name="流程图: 直接访问存储器 331871"/>
              <p:cNvSpPr/>
              <p:nvPr/>
            </p:nvSpPr>
            <p:spPr>
              <a:xfrm flipH="1">
                <a:off x="5415" y="8707"/>
                <a:ext cx="567" cy="62"/>
              </a:xfrm>
              <a:prstGeom prst="flowChartMagneticDrum">
                <a:avLst/>
              </a:prstGeom>
              <a:solidFill>
                <a:srgbClr val="FFFFFF"/>
              </a:solidFill>
              <a:ln w="9525" cap="flat" cmpd="sng">
                <a:solidFill>
                  <a:srgbClr val="00FFFF"/>
                </a:solidFill>
                <a:prstDash val="solid"/>
                <a:headEnd type="none" w="med" len="med"/>
                <a:tailEnd type="none" w="med" len="med"/>
              </a:ln>
            </p:spPr>
            <p:txBody>
              <a:bodyPr/>
              <a:p>
                <a:endParaRPr lang="zh-CN" altLang="en-US"/>
              </a:p>
            </p:txBody>
          </p:sp>
          <p:sp>
            <p:nvSpPr>
              <p:cNvPr id="331873" name="矩形 331872"/>
              <p:cNvSpPr/>
              <p:nvPr/>
            </p:nvSpPr>
            <p:spPr>
              <a:xfrm>
                <a:off x="5205" y="8211"/>
                <a:ext cx="294" cy="113"/>
              </a:xfrm>
              <a:prstGeom prst="rect">
                <a:avLst/>
              </a:prstGeom>
              <a:pattFill prst="openDmnd">
                <a:fgClr>
                  <a:srgbClr val="000000"/>
                </a:fgClr>
                <a:bgClr>
                  <a:srgbClr val="FFFFFF"/>
                </a:bgClr>
              </a:pattFill>
              <a:ln w="9525" cap="flat" cmpd="sng">
                <a:solidFill>
                  <a:srgbClr val="00FFFF"/>
                </a:solidFill>
                <a:prstDash val="solid"/>
                <a:miter/>
                <a:headEnd type="none" w="med" len="med"/>
                <a:tailEnd type="none" w="med" len="med"/>
              </a:ln>
            </p:spPr>
            <p:txBody>
              <a:bodyPr/>
              <a:p>
                <a:endParaRPr lang="zh-CN" altLang="en-US"/>
              </a:p>
            </p:txBody>
          </p:sp>
          <p:sp>
            <p:nvSpPr>
              <p:cNvPr id="331874" name="任意多边形 331873"/>
              <p:cNvSpPr/>
              <p:nvPr/>
            </p:nvSpPr>
            <p:spPr>
              <a:xfrm rot="-5400000">
                <a:off x="5141" y="8445"/>
                <a:ext cx="840" cy="124"/>
              </a:xfrm>
              <a:custGeom>
                <a:avLst/>
                <a:gdLst>
                  <a:gd name="txL" fmla="*/ 2957 w 21600"/>
                  <a:gd name="txT" fmla="*/ 2957 h 21600"/>
                  <a:gd name="txR" fmla="*/ 18643 w 21600"/>
                  <a:gd name="txB" fmla="*/ 18643 h 21600"/>
                </a:gdLst>
                <a:ahLst/>
                <a:cxnLst>
                  <a:cxn ang="0">
                    <a:pos x="20443" y="10800"/>
                  </a:cxn>
                  <a:cxn ang="90">
                    <a:pos x="10800" y="21600"/>
                  </a:cxn>
                  <a:cxn ang="180">
                    <a:pos x="1157" y="10800"/>
                  </a:cxn>
                  <a:cxn ang="270">
                    <a:pos x="10800" y="0"/>
                  </a:cxn>
                </a:cxnLst>
                <a:rect l="txL" t="txT" r="txR" b="txB"/>
                <a:pathLst>
                  <a:path w="21600" h="21600">
                    <a:moveTo>
                      <a:pt x="0" y="0"/>
                    </a:moveTo>
                    <a:lnTo>
                      <a:pt x="2314" y="21600"/>
                    </a:lnTo>
                    <a:lnTo>
                      <a:pt x="19286" y="21600"/>
                    </a:lnTo>
                    <a:lnTo>
                      <a:pt x="21600" y="0"/>
                    </a:lnTo>
                    <a:close/>
                  </a:path>
                </a:pathLst>
              </a:custGeom>
              <a:pattFill prst="openDmnd">
                <a:fgClr>
                  <a:srgbClr val="000000"/>
                </a:fgClr>
                <a:bgClr>
                  <a:srgbClr val="FFFFFF"/>
                </a:bgClr>
              </a:pattFill>
              <a:ln w="9525" cap="flat" cmpd="sng">
                <a:solidFill>
                  <a:srgbClr val="00FFFF"/>
                </a:solidFill>
                <a:prstDash val="solid"/>
                <a:miter/>
                <a:headEnd type="none" w="med" len="med"/>
                <a:tailEnd type="none" w="med" len="med"/>
              </a:ln>
            </p:spPr>
            <p:txBody>
              <a:bodyPr/>
              <a:p>
                <a:endParaRPr lang="zh-CN" altLang="en-US"/>
              </a:p>
            </p:txBody>
          </p:sp>
          <p:sp>
            <p:nvSpPr>
              <p:cNvPr id="331875" name="矩形 331874"/>
              <p:cNvSpPr/>
              <p:nvPr/>
            </p:nvSpPr>
            <p:spPr>
              <a:xfrm>
                <a:off x="5205" y="8707"/>
                <a:ext cx="294" cy="113"/>
              </a:xfrm>
              <a:prstGeom prst="rect">
                <a:avLst/>
              </a:prstGeom>
              <a:pattFill prst="openDmnd">
                <a:fgClr>
                  <a:srgbClr val="000000"/>
                </a:fgClr>
                <a:bgClr>
                  <a:srgbClr val="FFFFFF"/>
                </a:bgClr>
              </a:pattFill>
              <a:ln w="9525" cap="flat" cmpd="sng">
                <a:solidFill>
                  <a:srgbClr val="00FFFF"/>
                </a:solidFill>
                <a:prstDash val="solid"/>
                <a:miter/>
                <a:headEnd type="none" w="med" len="med"/>
                <a:tailEnd type="none" w="med" len="med"/>
              </a:ln>
            </p:spPr>
            <p:txBody>
              <a:bodyPr/>
              <a:p>
                <a:endParaRPr lang="zh-CN" altLang="en-US"/>
              </a:p>
            </p:txBody>
          </p:sp>
        </p:grpSp>
        <p:sp>
          <p:nvSpPr>
            <p:cNvPr id="331876" name="任意多边形 331875"/>
            <p:cNvSpPr/>
            <p:nvPr/>
          </p:nvSpPr>
          <p:spPr>
            <a:xfrm rot="5400000">
              <a:off x="3021" y="2767"/>
              <a:ext cx="66" cy="370"/>
            </a:xfrm>
            <a:custGeom>
              <a:avLst/>
              <a:gdLst/>
              <a:ahLst/>
              <a:cxnLst/>
              <a:pathLst>
                <a:path w="2835" h="5148">
                  <a:moveTo>
                    <a:pt x="168" y="0"/>
                  </a:moveTo>
                  <a:cubicBezTo>
                    <a:pt x="161" y="338"/>
                    <a:pt x="154" y="676"/>
                    <a:pt x="168" y="936"/>
                  </a:cubicBezTo>
                  <a:cubicBezTo>
                    <a:pt x="182" y="1196"/>
                    <a:pt x="0" y="1378"/>
                    <a:pt x="252" y="1560"/>
                  </a:cubicBezTo>
                  <a:cubicBezTo>
                    <a:pt x="504" y="1742"/>
                    <a:pt x="1306" y="2002"/>
                    <a:pt x="1680" y="2028"/>
                  </a:cubicBezTo>
                  <a:cubicBezTo>
                    <a:pt x="2054" y="2054"/>
                    <a:pt x="2608" y="1794"/>
                    <a:pt x="2499" y="1716"/>
                  </a:cubicBezTo>
                  <a:cubicBezTo>
                    <a:pt x="2390" y="1638"/>
                    <a:pt x="1417" y="1482"/>
                    <a:pt x="1029" y="1560"/>
                  </a:cubicBezTo>
                  <a:cubicBezTo>
                    <a:pt x="641" y="1638"/>
                    <a:pt x="25" y="2002"/>
                    <a:pt x="168" y="2184"/>
                  </a:cubicBezTo>
                  <a:cubicBezTo>
                    <a:pt x="311" y="2366"/>
                    <a:pt x="1491" y="2626"/>
                    <a:pt x="1890" y="2652"/>
                  </a:cubicBezTo>
                  <a:cubicBezTo>
                    <a:pt x="2289" y="2678"/>
                    <a:pt x="2712" y="2418"/>
                    <a:pt x="2562" y="2340"/>
                  </a:cubicBezTo>
                  <a:cubicBezTo>
                    <a:pt x="2412" y="2262"/>
                    <a:pt x="1372" y="2080"/>
                    <a:pt x="987" y="2184"/>
                  </a:cubicBezTo>
                  <a:cubicBezTo>
                    <a:pt x="602" y="2288"/>
                    <a:pt x="74" y="2782"/>
                    <a:pt x="252" y="2964"/>
                  </a:cubicBezTo>
                  <a:cubicBezTo>
                    <a:pt x="430" y="3146"/>
                    <a:pt x="1666" y="3276"/>
                    <a:pt x="2058" y="3276"/>
                  </a:cubicBezTo>
                  <a:cubicBezTo>
                    <a:pt x="2450" y="3276"/>
                    <a:pt x="2765" y="3042"/>
                    <a:pt x="2604" y="2964"/>
                  </a:cubicBezTo>
                  <a:cubicBezTo>
                    <a:pt x="2443" y="2886"/>
                    <a:pt x="1477" y="2730"/>
                    <a:pt x="1092" y="2808"/>
                  </a:cubicBezTo>
                  <a:cubicBezTo>
                    <a:pt x="707" y="2886"/>
                    <a:pt x="119" y="3276"/>
                    <a:pt x="294" y="3432"/>
                  </a:cubicBezTo>
                  <a:cubicBezTo>
                    <a:pt x="469" y="3588"/>
                    <a:pt x="1757" y="3718"/>
                    <a:pt x="2142" y="3744"/>
                  </a:cubicBezTo>
                  <a:cubicBezTo>
                    <a:pt x="2527" y="3770"/>
                    <a:pt x="2779" y="3640"/>
                    <a:pt x="2604" y="3588"/>
                  </a:cubicBezTo>
                  <a:cubicBezTo>
                    <a:pt x="2429" y="3536"/>
                    <a:pt x="1470" y="3354"/>
                    <a:pt x="1092" y="3432"/>
                  </a:cubicBezTo>
                  <a:cubicBezTo>
                    <a:pt x="714" y="3510"/>
                    <a:pt x="144" y="3900"/>
                    <a:pt x="336" y="4056"/>
                  </a:cubicBezTo>
                  <a:cubicBezTo>
                    <a:pt x="528" y="4212"/>
                    <a:pt x="1859" y="4368"/>
                    <a:pt x="2247" y="4368"/>
                  </a:cubicBezTo>
                  <a:cubicBezTo>
                    <a:pt x="2635" y="4368"/>
                    <a:pt x="2835" y="4134"/>
                    <a:pt x="2667" y="4056"/>
                  </a:cubicBezTo>
                  <a:cubicBezTo>
                    <a:pt x="2499" y="3978"/>
                    <a:pt x="1613" y="3848"/>
                    <a:pt x="1239" y="3900"/>
                  </a:cubicBezTo>
                  <a:cubicBezTo>
                    <a:pt x="865" y="3952"/>
                    <a:pt x="546" y="4160"/>
                    <a:pt x="420" y="4368"/>
                  </a:cubicBezTo>
                  <a:cubicBezTo>
                    <a:pt x="294" y="4576"/>
                    <a:pt x="388" y="4862"/>
                    <a:pt x="483" y="5148"/>
                  </a:cubicBezTo>
                </a:path>
              </a:pathLst>
            </a:custGeom>
            <a:noFill/>
            <a:ln w="9525" cap="flat" cmpd="sng">
              <a:solidFill>
                <a:srgbClr val="FF9900">
                  <a:alpha val="100000"/>
                </a:srgbClr>
              </a:solidFill>
              <a:prstDash val="solid"/>
              <a:headEnd type="none" w="med" len="med"/>
              <a:tailEnd type="none" w="sm" len="lg"/>
            </a:ln>
          </p:spPr>
          <p:txBody>
            <a:bodyPr/>
            <a:p>
              <a:endParaRPr lang="zh-CN" altLang="en-US"/>
            </a:p>
          </p:txBody>
        </p:sp>
        <p:sp>
          <p:nvSpPr>
            <p:cNvPr id="331877" name="任意多边形 331876"/>
            <p:cNvSpPr/>
            <p:nvPr/>
          </p:nvSpPr>
          <p:spPr>
            <a:xfrm>
              <a:off x="3234" y="2790"/>
              <a:ext cx="753" cy="140"/>
            </a:xfrm>
            <a:custGeom>
              <a:avLst/>
              <a:gdLst/>
              <a:ahLst/>
              <a:cxnLst/>
              <a:pathLst>
                <a:path w="1204" h="217">
                  <a:moveTo>
                    <a:pt x="1204" y="31"/>
                  </a:moveTo>
                  <a:cubicBezTo>
                    <a:pt x="798" y="15"/>
                    <a:pt x="392" y="0"/>
                    <a:pt x="196" y="31"/>
                  </a:cubicBezTo>
                  <a:cubicBezTo>
                    <a:pt x="0" y="62"/>
                    <a:pt x="56" y="186"/>
                    <a:pt x="28" y="217"/>
                  </a:cubicBezTo>
                </a:path>
              </a:pathLst>
            </a:custGeom>
            <a:noFill/>
            <a:ln w="28575" cap="flat" cmpd="sng">
              <a:solidFill>
                <a:srgbClr val="FFFF00">
                  <a:alpha val="100000"/>
                </a:srgbClr>
              </a:solidFill>
              <a:prstDash val="solid"/>
              <a:headEnd type="none" w="med" len="med"/>
              <a:tailEnd type="none" w="med" len="med"/>
            </a:ln>
          </p:spPr>
          <p:txBody>
            <a:bodyPr/>
            <a:p>
              <a:endParaRPr lang="zh-CN" altLang="en-US"/>
            </a:p>
          </p:txBody>
        </p:sp>
        <p:sp>
          <p:nvSpPr>
            <p:cNvPr id="331878" name="任意多边形 331877"/>
            <p:cNvSpPr/>
            <p:nvPr/>
          </p:nvSpPr>
          <p:spPr>
            <a:xfrm>
              <a:off x="2595" y="2784"/>
              <a:ext cx="1392" cy="186"/>
            </a:xfrm>
            <a:custGeom>
              <a:avLst/>
              <a:gdLst/>
              <a:ahLst/>
              <a:cxnLst/>
              <a:pathLst>
                <a:path w="2226" h="289">
                  <a:moveTo>
                    <a:pt x="2226" y="289"/>
                  </a:moveTo>
                  <a:lnTo>
                    <a:pt x="1260" y="289"/>
                  </a:lnTo>
                  <a:cubicBezTo>
                    <a:pt x="1029" y="248"/>
                    <a:pt x="959" y="82"/>
                    <a:pt x="840" y="41"/>
                  </a:cubicBezTo>
                  <a:cubicBezTo>
                    <a:pt x="721" y="0"/>
                    <a:pt x="630" y="10"/>
                    <a:pt x="546" y="41"/>
                  </a:cubicBezTo>
                  <a:cubicBezTo>
                    <a:pt x="462" y="72"/>
                    <a:pt x="385" y="186"/>
                    <a:pt x="336" y="227"/>
                  </a:cubicBezTo>
                  <a:cubicBezTo>
                    <a:pt x="287" y="268"/>
                    <a:pt x="308" y="279"/>
                    <a:pt x="252" y="289"/>
                  </a:cubicBezTo>
                  <a:lnTo>
                    <a:pt x="0" y="289"/>
                  </a:lnTo>
                </a:path>
              </a:pathLst>
            </a:custGeom>
            <a:noFill/>
            <a:ln w="28575" cap="flat" cmpd="sng">
              <a:solidFill>
                <a:srgbClr val="FFFF00">
                  <a:alpha val="100000"/>
                </a:srgbClr>
              </a:solidFill>
              <a:prstDash val="solid"/>
              <a:headEnd type="none" w="med" len="med"/>
              <a:tailEnd type="none" w="med" len="med"/>
            </a:ln>
          </p:spPr>
          <p:txBody>
            <a:bodyPr/>
            <a:p>
              <a:endParaRPr lang="zh-CN" altLang="en-US"/>
            </a:p>
          </p:txBody>
        </p:sp>
        <p:sp>
          <p:nvSpPr>
            <p:cNvPr id="331879" name="任意多边形 331878"/>
            <p:cNvSpPr/>
            <p:nvPr/>
          </p:nvSpPr>
          <p:spPr>
            <a:xfrm>
              <a:off x="2569" y="2810"/>
              <a:ext cx="315" cy="120"/>
            </a:xfrm>
            <a:custGeom>
              <a:avLst/>
              <a:gdLst/>
              <a:ahLst/>
              <a:cxnLst/>
              <a:pathLst>
                <a:path w="504" h="186">
                  <a:moveTo>
                    <a:pt x="504" y="186"/>
                  </a:moveTo>
                  <a:cubicBezTo>
                    <a:pt x="462" y="108"/>
                    <a:pt x="420" y="31"/>
                    <a:pt x="336" y="0"/>
                  </a:cubicBezTo>
                  <a:lnTo>
                    <a:pt x="0" y="0"/>
                  </a:lnTo>
                </a:path>
              </a:pathLst>
            </a:custGeom>
            <a:noFill/>
            <a:ln w="28575" cap="flat" cmpd="sng">
              <a:solidFill>
                <a:srgbClr val="FFFF00">
                  <a:alpha val="100000"/>
                </a:srgbClr>
              </a:solidFill>
              <a:prstDash val="solid"/>
              <a:headEnd type="none" w="med" len="med"/>
              <a:tailEnd type="none" w="med" len="med"/>
            </a:ln>
          </p:spPr>
          <p:txBody>
            <a:bodyPr/>
            <a:p>
              <a:endParaRPr lang="zh-CN" altLang="en-US"/>
            </a:p>
          </p:txBody>
        </p:sp>
        <p:sp>
          <p:nvSpPr>
            <p:cNvPr id="331880" name="矩形 331879"/>
            <p:cNvSpPr/>
            <p:nvPr/>
          </p:nvSpPr>
          <p:spPr>
            <a:xfrm>
              <a:off x="2203" y="2763"/>
              <a:ext cx="236" cy="258"/>
            </a:xfrm>
            <a:prstGeom prst="rect">
              <a:avLst/>
            </a:prstGeom>
            <a:solidFill>
              <a:srgbClr val="FFFFFF"/>
            </a:solidFill>
            <a:ln w="9525" cap="flat" cmpd="sng">
              <a:solidFill>
                <a:srgbClr val="00FFFF"/>
              </a:solidFill>
              <a:prstDash val="solid"/>
              <a:miter/>
              <a:headEnd type="none" w="med" len="med"/>
              <a:tailEnd type="none" w="med" len="med"/>
            </a:ln>
          </p:spPr>
          <p:txBody>
            <a:bodyPr/>
            <a:p>
              <a:endParaRPr lang="zh-CN" altLang="en-US"/>
            </a:p>
          </p:txBody>
        </p:sp>
        <p:sp>
          <p:nvSpPr>
            <p:cNvPr id="331881" name="直接连接符 331880"/>
            <p:cNvSpPr/>
            <p:nvPr/>
          </p:nvSpPr>
          <p:spPr>
            <a:xfrm flipH="1">
              <a:off x="2437" y="2810"/>
              <a:ext cx="132" cy="0"/>
            </a:xfrm>
            <a:prstGeom prst="line">
              <a:avLst/>
            </a:prstGeom>
            <a:ln w="28575" cap="flat" cmpd="sng">
              <a:solidFill>
                <a:srgbClr val="FFFF00"/>
              </a:solidFill>
              <a:prstDash val="solid"/>
              <a:headEnd type="none" w="med" len="med"/>
              <a:tailEnd type="none" w="med" len="med"/>
            </a:ln>
          </p:spPr>
        </p:sp>
        <p:sp>
          <p:nvSpPr>
            <p:cNvPr id="331882" name="直接连接符 331881"/>
            <p:cNvSpPr/>
            <p:nvPr/>
          </p:nvSpPr>
          <p:spPr>
            <a:xfrm flipH="1">
              <a:off x="2437" y="2970"/>
              <a:ext cx="158" cy="0"/>
            </a:xfrm>
            <a:prstGeom prst="line">
              <a:avLst/>
            </a:prstGeom>
            <a:ln w="28575" cap="flat" cmpd="sng">
              <a:solidFill>
                <a:srgbClr val="FFFF00"/>
              </a:solidFill>
              <a:prstDash val="solid"/>
              <a:headEnd type="none" w="med" len="med"/>
              <a:tailEnd type="none" w="med" len="med"/>
            </a:ln>
          </p:spPr>
        </p:sp>
        <p:sp>
          <p:nvSpPr>
            <p:cNvPr id="331883" name="流程图: 延期 331882"/>
            <p:cNvSpPr/>
            <p:nvPr/>
          </p:nvSpPr>
          <p:spPr>
            <a:xfrm rot="10800000">
              <a:off x="1711" y="2690"/>
              <a:ext cx="525" cy="400"/>
            </a:xfrm>
            <a:prstGeom prst="flowChartDelay">
              <a:avLst/>
            </a:prstGeom>
            <a:pattFill prst="dkDnDiag">
              <a:fgClr>
                <a:srgbClr val="00FFFF"/>
              </a:fgClr>
              <a:bgClr>
                <a:srgbClr val="FFFFFF"/>
              </a:bgClr>
            </a:pattFill>
            <a:ln w="9525" cap="flat" cmpd="sng">
              <a:solidFill>
                <a:srgbClr val="00FFFF"/>
              </a:solidFill>
              <a:prstDash val="solid"/>
              <a:miter/>
              <a:headEnd type="none" w="med" len="med"/>
              <a:tailEnd type="none" w="med" len="med"/>
            </a:ln>
          </p:spPr>
          <p:txBody>
            <a:bodyPr/>
            <a:p>
              <a:endParaRPr lang="zh-CN" altLang="en-US"/>
            </a:p>
          </p:txBody>
        </p:sp>
        <p:sp>
          <p:nvSpPr>
            <p:cNvPr id="331884" name="流程图: 延期 331883"/>
            <p:cNvSpPr/>
            <p:nvPr/>
          </p:nvSpPr>
          <p:spPr>
            <a:xfrm rot="10800000">
              <a:off x="1756" y="2750"/>
              <a:ext cx="473" cy="279"/>
            </a:xfrm>
            <a:prstGeom prst="flowChartDelay">
              <a:avLst/>
            </a:prstGeom>
            <a:solidFill>
              <a:srgbClr val="000000"/>
            </a:solidFill>
            <a:ln w="9525" cap="flat" cmpd="sng">
              <a:solidFill>
                <a:srgbClr val="00FFFF"/>
              </a:solidFill>
              <a:prstDash val="solid"/>
              <a:miter/>
              <a:headEnd type="none" w="med" len="med"/>
              <a:tailEnd type="none" w="med" len="med"/>
            </a:ln>
          </p:spPr>
          <p:txBody>
            <a:bodyPr/>
            <a:p>
              <a:endParaRPr lang="zh-CN" altLang="en-US"/>
            </a:p>
          </p:txBody>
        </p:sp>
        <p:sp>
          <p:nvSpPr>
            <p:cNvPr id="331885" name="矩形 331884"/>
            <p:cNvSpPr/>
            <p:nvPr/>
          </p:nvSpPr>
          <p:spPr>
            <a:xfrm>
              <a:off x="2167" y="2770"/>
              <a:ext cx="105" cy="249"/>
            </a:xfrm>
            <a:prstGeom prst="rect">
              <a:avLst/>
            </a:prstGeom>
            <a:solidFill>
              <a:srgbClr val="FFFFFF"/>
            </a:solidFill>
            <a:ln w="9525" cap="flat" cmpd="sng">
              <a:solidFill>
                <a:srgbClr val="00FFFF"/>
              </a:solidFill>
              <a:prstDash val="solid"/>
              <a:miter/>
              <a:headEnd type="none" w="med" len="med"/>
              <a:tailEnd type="none" w="med" len="med"/>
            </a:ln>
          </p:spPr>
          <p:txBody>
            <a:bodyPr/>
            <a:p>
              <a:endParaRPr lang="zh-CN" altLang="en-US"/>
            </a:p>
          </p:txBody>
        </p:sp>
        <p:sp>
          <p:nvSpPr>
            <p:cNvPr id="331886" name="流程图: 延期 331885"/>
            <p:cNvSpPr/>
            <p:nvPr/>
          </p:nvSpPr>
          <p:spPr>
            <a:xfrm rot="10800000">
              <a:off x="2013" y="2791"/>
              <a:ext cx="421" cy="199"/>
            </a:xfrm>
            <a:prstGeom prst="flowChartDelay">
              <a:avLst/>
            </a:prstGeom>
            <a:solidFill>
              <a:srgbClr val="000000"/>
            </a:solidFill>
            <a:ln w="38100" cap="flat" cmpd="sng">
              <a:solidFill>
                <a:srgbClr val="FFFF00"/>
              </a:solidFill>
              <a:prstDash val="solid"/>
              <a:miter/>
              <a:headEnd type="none" w="med" len="med"/>
              <a:tailEnd type="none" w="med" len="med"/>
            </a:ln>
          </p:spPr>
          <p:txBody>
            <a:bodyPr/>
            <a:p>
              <a:endParaRPr lang="zh-CN" altLang="en-US"/>
            </a:p>
          </p:txBody>
        </p:sp>
        <p:sp>
          <p:nvSpPr>
            <p:cNvPr id="331887" name="流程图: 延期 331886"/>
            <p:cNvSpPr/>
            <p:nvPr/>
          </p:nvSpPr>
          <p:spPr>
            <a:xfrm rot="10800000">
              <a:off x="2096" y="2830"/>
              <a:ext cx="341" cy="119"/>
            </a:xfrm>
            <a:prstGeom prst="flowChartDelay">
              <a:avLst/>
            </a:prstGeom>
            <a:solidFill>
              <a:srgbClr val="000000"/>
            </a:solidFill>
            <a:ln w="38100" cap="flat" cmpd="sng">
              <a:solidFill>
                <a:srgbClr val="FFFF00"/>
              </a:solidFill>
              <a:prstDash val="solid"/>
              <a:miter/>
              <a:headEnd type="none" w="med" len="med"/>
              <a:tailEnd type="none" w="med" len="med"/>
            </a:ln>
          </p:spPr>
          <p:txBody>
            <a:bodyPr/>
            <a:p>
              <a:endParaRPr lang="zh-CN" altLang="en-US"/>
            </a:p>
          </p:txBody>
        </p:sp>
        <p:sp>
          <p:nvSpPr>
            <p:cNvPr id="331888" name="矩形 331887"/>
            <p:cNvSpPr/>
            <p:nvPr/>
          </p:nvSpPr>
          <p:spPr>
            <a:xfrm>
              <a:off x="2394" y="2839"/>
              <a:ext cx="79" cy="120"/>
            </a:xfrm>
            <a:prstGeom prst="rect">
              <a:avLst/>
            </a:prstGeom>
            <a:solidFill>
              <a:srgbClr val="000000"/>
            </a:solidFill>
            <a:ln w="9525" cap="flat" cmpd="sng">
              <a:solidFill>
                <a:srgbClr val="FFFF00"/>
              </a:solidFill>
              <a:prstDash val="solid"/>
              <a:miter/>
              <a:headEnd type="none" w="med" len="med"/>
              <a:tailEnd type="none" w="med" len="med"/>
            </a:ln>
          </p:spPr>
          <p:txBody>
            <a:bodyPr/>
            <a:p>
              <a:endParaRPr lang="zh-CN" altLang="en-US"/>
            </a:p>
          </p:txBody>
        </p:sp>
        <p:sp>
          <p:nvSpPr>
            <p:cNvPr id="331889" name="矩形 331888"/>
            <p:cNvSpPr/>
            <p:nvPr/>
          </p:nvSpPr>
          <p:spPr>
            <a:xfrm>
              <a:off x="1764" y="2069"/>
              <a:ext cx="209" cy="206"/>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1</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0" name="矩形 331889"/>
            <p:cNvSpPr/>
            <p:nvPr/>
          </p:nvSpPr>
          <p:spPr>
            <a:xfrm>
              <a:off x="2211" y="2076"/>
              <a:ext cx="215" cy="217"/>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4</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1" name="矩形 331890"/>
            <p:cNvSpPr/>
            <p:nvPr/>
          </p:nvSpPr>
          <p:spPr>
            <a:xfrm>
              <a:off x="1964" y="2075"/>
              <a:ext cx="190" cy="261"/>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2</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2" name="矩形 331891"/>
            <p:cNvSpPr/>
            <p:nvPr/>
          </p:nvSpPr>
          <p:spPr>
            <a:xfrm>
              <a:off x="2098" y="2077"/>
              <a:ext cx="238" cy="261"/>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3</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3" name="矩形 331892"/>
            <p:cNvSpPr/>
            <p:nvPr/>
          </p:nvSpPr>
          <p:spPr>
            <a:xfrm>
              <a:off x="2385" y="2068"/>
              <a:ext cx="223" cy="216"/>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5</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4" name="矩形 331893"/>
            <p:cNvSpPr/>
            <p:nvPr/>
          </p:nvSpPr>
          <p:spPr>
            <a:xfrm>
              <a:off x="2807" y="2066"/>
              <a:ext cx="164" cy="216"/>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6</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5" name="矩形 331894"/>
            <p:cNvSpPr/>
            <p:nvPr/>
          </p:nvSpPr>
          <p:spPr>
            <a:xfrm>
              <a:off x="2597" y="2066"/>
              <a:ext cx="192" cy="272"/>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7</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6" name="矩形 331895"/>
            <p:cNvSpPr/>
            <p:nvPr/>
          </p:nvSpPr>
          <p:spPr>
            <a:xfrm>
              <a:off x="3120" y="2066"/>
              <a:ext cx="214" cy="272"/>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8</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7" name="矩形 331896"/>
            <p:cNvSpPr/>
            <p:nvPr/>
          </p:nvSpPr>
          <p:spPr>
            <a:xfrm>
              <a:off x="3314" y="2066"/>
              <a:ext cx="201" cy="262"/>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9</a:t>
              </a: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8" name="矩形 331897"/>
            <p:cNvSpPr/>
            <p:nvPr/>
          </p:nvSpPr>
          <p:spPr>
            <a:xfrm>
              <a:off x="4128" y="2066"/>
              <a:ext cx="315" cy="280"/>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11</a:t>
              </a:r>
              <a:endParaRPr lang="en-US" altLang="zh-CN" sz="2400" b="1">
                <a:solidFill>
                  <a:srgbClr val="FFFFFF"/>
                </a:solidFill>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899" name="直接连接符 331898"/>
            <p:cNvSpPr/>
            <p:nvPr/>
          </p:nvSpPr>
          <p:spPr>
            <a:xfrm>
              <a:off x="1869" y="2341"/>
              <a:ext cx="0" cy="365"/>
            </a:xfrm>
            <a:prstGeom prst="line">
              <a:avLst/>
            </a:prstGeom>
            <a:ln w="19050" cap="flat" cmpd="sng">
              <a:solidFill>
                <a:srgbClr val="FFFFFF"/>
              </a:solidFill>
              <a:prstDash val="solid"/>
              <a:headEnd type="none" w="med" len="med"/>
              <a:tailEnd type="none" w="med" len="med"/>
            </a:ln>
          </p:spPr>
        </p:sp>
        <p:sp>
          <p:nvSpPr>
            <p:cNvPr id="331900" name="直接连接符 331899"/>
            <p:cNvSpPr/>
            <p:nvPr/>
          </p:nvSpPr>
          <p:spPr>
            <a:xfrm flipV="1">
              <a:off x="2079" y="2331"/>
              <a:ext cx="0" cy="479"/>
            </a:xfrm>
            <a:prstGeom prst="line">
              <a:avLst/>
            </a:prstGeom>
            <a:ln w="19050" cap="flat" cmpd="sng">
              <a:solidFill>
                <a:srgbClr val="FFFFFF"/>
              </a:solidFill>
              <a:prstDash val="solid"/>
              <a:headEnd type="none" w="med" len="med"/>
              <a:tailEnd type="none" w="med" len="med"/>
            </a:ln>
          </p:spPr>
        </p:sp>
        <p:sp>
          <p:nvSpPr>
            <p:cNvPr id="331901" name="直接连接符 331900"/>
            <p:cNvSpPr/>
            <p:nvPr/>
          </p:nvSpPr>
          <p:spPr>
            <a:xfrm flipV="1">
              <a:off x="2210" y="2331"/>
              <a:ext cx="0" cy="200"/>
            </a:xfrm>
            <a:prstGeom prst="line">
              <a:avLst/>
            </a:prstGeom>
            <a:ln w="19050" cap="flat" cmpd="sng">
              <a:solidFill>
                <a:srgbClr val="FFFFFF"/>
              </a:solidFill>
              <a:prstDash val="solid"/>
              <a:headEnd type="none" w="med" len="med"/>
              <a:tailEnd type="none" w="med" len="med"/>
            </a:ln>
          </p:spPr>
        </p:sp>
        <p:sp>
          <p:nvSpPr>
            <p:cNvPr id="331902" name="直接连接符 331901"/>
            <p:cNvSpPr/>
            <p:nvPr/>
          </p:nvSpPr>
          <p:spPr>
            <a:xfrm flipV="1">
              <a:off x="2315" y="2331"/>
              <a:ext cx="0" cy="280"/>
            </a:xfrm>
            <a:prstGeom prst="line">
              <a:avLst/>
            </a:prstGeom>
            <a:ln w="19050" cap="flat" cmpd="sng">
              <a:solidFill>
                <a:srgbClr val="FFFFFF"/>
              </a:solidFill>
              <a:prstDash val="solid"/>
              <a:headEnd type="none" w="med" len="med"/>
              <a:tailEnd type="none" w="med" len="med"/>
            </a:ln>
          </p:spPr>
        </p:sp>
        <p:sp>
          <p:nvSpPr>
            <p:cNvPr id="331903" name="直接连接符 331902"/>
            <p:cNvSpPr/>
            <p:nvPr/>
          </p:nvSpPr>
          <p:spPr>
            <a:xfrm flipV="1">
              <a:off x="2472" y="2331"/>
              <a:ext cx="27" cy="464"/>
            </a:xfrm>
            <a:prstGeom prst="line">
              <a:avLst/>
            </a:prstGeom>
            <a:ln w="19050" cap="flat" cmpd="sng">
              <a:solidFill>
                <a:srgbClr val="FFFFFF"/>
              </a:solidFill>
              <a:prstDash val="solid"/>
              <a:headEnd type="none" w="med" len="med"/>
              <a:tailEnd type="none" w="med" len="med"/>
            </a:ln>
          </p:spPr>
        </p:sp>
        <p:sp>
          <p:nvSpPr>
            <p:cNvPr id="331904" name="直接连接符 331903"/>
            <p:cNvSpPr/>
            <p:nvPr/>
          </p:nvSpPr>
          <p:spPr>
            <a:xfrm flipV="1">
              <a:off x="2920" y="2331"/>
              <a:ext cx="0" cy="479"/>
            </a:xfrm>
            <a:prstGeom prst="line">
              <a:avLst/>
            </a:prstGeom>
            <a:ln w="19050" cap="flat" cmpd="sng">
              <a:solidFill>
                <a:srgbClr val="FFFFFF"/>
              </a:solidFill>
              <a:prstDash val="solid"/>
              <a:headEnd type="none" w="med" len="med"/>
              <a:tailEnd type="none" w="med" len="med"/>
            </a:ln>
          </p:spPr>
        </p:sp>
        <p:sp>
          <p:nvSpPr>
            <p:cNvPr id="331905" name="直接连接符 331904"/>
            <p:cNvSpPr/>
            <p:nvPr/>
          </p:nvSpPr>
          <p:spPr>
            <a:xfrm flipV="1">
              <a:off x="2709" y="2331"/>
              <a:ext cx="0" cy="359"/>
            </a:xfrm>
            <a:prstGeom prst="line">
              <a:avLst/>
            </a:prstGeom>
            <a:ln w="19050" cap="flat" cmpd="sng">
              <a:solidFill>
                <a:srgbClr val="FFFFFF"/>
              </a:solidFill>
              <a:prstDash val="solid"/>
              <a:headEnd type="none" w="med" len="med"/>
              <a:tailEnd type="none" w="med" len="med"/>
            </a:ln>
          </p:spPr>
        </p:sp>
        <p:sp>
          <p:nvSpPr>
            <p:cNvPr id="331906" name="直接连接符 331905"/>
            <p:cNvSpPr/>
            <p:nvPr/>
          </p:nvSpPr>
          <p:spPr>
            <a:xfrm flipV="1">
              <a:off x="3235" y="2331"/>
              <a:ext cx="0" cy="479"/>
            </a:xfrm>
            <a:prstGeom prst="line">
              <a:avLst/>
            </a:prstGeom>
            <a:ln w="19050" cap="flat" cmpd="sng">
              <a:solidFill>
                <a:srgbClr val="FFFFFF"/>
              </a:solidFill>
              <a:prstDash val="solid"/>
              <a:headEnd type="none" w="med" len="med"/>
              <a:tailEnd type="none" w="med" len="med"/>
            </a:ln>
          </p:spPr>
        </p:sp>
        <p:sp>
          <p:nvSpPr>
            <p:cNvPr id="331907" name="直接连接符 331906"/>
            <p:cNvSpPr/>
            <p:nvPr/>
          </p:nvSpPr>
          <p:spPr>
            <a:xfrm flipV="1">
              <a:off x="3419" y="2331"/>
              <a:ext cx="0" cy="320"/>
            </a:xfrm>
            <a:prstGeom prst="line">
              <a:avLst/>
            </a:prstGeom>
            <a:ln w="19050" cap="flat" cmpd="sng">
              <a:solidFill>
                <a:srgbClr val="FFFFFF"/>
              </a:solidFill>
              <a:prstDash val="solid"/>
              <a:headEnd type="none" w="med" len="med"/>
              <a:tailEnd type="none" w="med" len="med"/>
            </a:ln>
          </p:spPr>
        </p:sp>
        <p:sp>
          <p:nvSpPr>
            <p:cNvPr id="331908" name="矩形 331907"/>
            <p:cNvSpPr/>
            <p:nvPr/>
          </p:nvSpPr>
          <p:spPr>
            <a:xfrm>
              <a:off x="3734" y="2066"/>
              <a:ext cx="315" cy="280"/>
            </a:xfrm>
            <a:prstGeom prst="rect">
              <a:avLst/>
            </a:prstGeom>
            <a:noFill/>
            <a:ln w="9525">
              <a:noFill/>
            </a:ln>
          </p:spPr>
          <p:txBody>
            <a:bodyPr/>
            <a:p>
              <a:pPr lvl="0" algn="just" eaLnBrk="0" hangingPunct="0">
                <a:lnSpc>
                  <a:spcPct val="100000"/>
                </a:lnSpc>
                <a:spcBef>
                  <a:spcPct val="0"/>
                </a:spcBef>
                <a:buClrTx/>
              </a:pPr>
              <a:r>
                <a:rPr lang="en-US" altLang="zh-CN" sz="2400" b="1">
                  <a:solidFill>
                    <a:srgbClr val="FFFFFF"/>
                  </a:solidFill>
                  <a:latin typeface="Times New Roman" panose="02020603050405020304" pitchFamily="18" charset="0"/>
                  <a:ea typeface="宋体" panose="02010600030101010101" pitchFamily="2" charset="-122"/>
                </a:rPr>
                <a:t>10</a:t>
              </a:r>
              <a:endParaRPr lang="en-US" altLang="zh-CN" sz="2400" b="1">
                <a:solidFill>
                  <a:srgbClr val="FFFFFF"/>
                </a:solidFill>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en-US" altLang="zh-CN" sz="2400" b="1">
                <a:solidFill>
                  <a:srgbClr val="FFFFFF"/>
                </a:solidFill>
                <a:latin typeface="Times New Roman" panose="02020603050405020304" pitchFamily="18" charset="0"/>
                <a:ea typeface="宋体" panose="02010600030101010101" pitchFamily="2" charset="-122"/>
              </a:endParaRPr>
            </a:p>
          </p:txBody>
        </p:sp>
        <p:sp>
          <p:nvSpPr>
            <p:cNvPr id="331909" name="直接连接符 331908"/>
            <p:cNvSpPr/>
            <p:nvPr/>
          </p:nvSpPr>
          <p:spPr>
            <a:xfrm>
              <a:off x="3892" y="2451"/>
              <a:ext cx="0" cy="279"/>
            </a:xfrm>
            <a:prstGeom prst="line">
              <a:avLst/>
            </a:prstGeom>
            <a:ln w="19050" cap="flat" cmpd="sng">
              <a:solidFill>
                <a:srgbClr val="FFFFFF"/>
              </a:solidFill>
              <a:prstDash val="solid"/>
              <a:headEnd type="none" w="med" len="med"/>
              <a:tailEnd type="none" w="med" len="med"/>
            </a:ln>
          </p:spPr>
        </p:sp>
        <p:sp>
          <p:nvSpPr>
            <p:cNvPr id="331910" name="直接连接符 331909"/>
            <p:cNvSpPr/>
            <p:nvPr/>
          </p:nvSpPr>
          <p:spPr>
            <a:xfrm>
              <a:off x="3989" y="2810"/>
              <a:ext cx="0" cy="160"/>
            </a:xfrm>
            <a:prstGeom prst="line">
              <a:avLst/>
            </a:prstGeom>
            <a:ln w="9525" cap="flat" cmpd="sng">
              <a:solidFill>
                <a:srgbClr val="00FFFF"/>
              </a:solidFill>
              <a:prstDash val="solid"/>
              <a:headEnd type="none" w="med" len="med"/>
              <a:tailEnd type="none" w="med" len="med"/>
            </a:ln>
          </p:spPr>
        </p:sp>
        <p:sp>
          <p:nvSpPr>
            <p:cNvPr id="331911" name="直接连接符 331910"/>
            <p:cNvSpPr/>
            <p:nvPr/>
          </p:nvSpPr>
          <p:spPr>
            <a:xfrm>
              <a:off x="4260" y="2451"/>
              <a:ext cx="0" cy="319"/>
            </a:xfrm>
            <a:prstGeom prst="line">
              <a:avLst/>
            </a:prstGeom>
            <a:ln w="19050" cap="flat" cmpd="sng">
              <a:solidFill>
                <a:srgbClr val="FFFFFF"/>
              </a:solidFill>
              <a:prstDash val="solid"/>
              <a:headEnd type="none" w="med" len="med"/>
              <a:tailEnd type="none" w="med" len="med"/>
            </a:ln>
          </p:spPr>
        </p:sp>
      </p:grpSp>
      <p:sp>
        <p:nvSpPr>
          <p:cNvPr id="331912" name="矩形 331911"/>
          <p:cNvSpPr/>
          <p:nvPr/>
        </p:nvSpPr>
        <p:spPr>
          <a:xfrm>
            <a:off x="107950" y="5229225"/>
            <a:ext cx="9144000" cy="1727200"/>
          </a:xfrm>
          <a:prstGeom prst="rect">
            <a:avLst/>
          </a:prstGeom>
          <a:noFill/>
          <a:ln w="9525">
            <a:noFill/>
          </a:ln>
        </p:spPr>
        <p:txBody>
          <a:bodyPr/>
          <a:p>
            <a:pPr lvl="0" algn="l" eaLnBrk="0" hangingPunct="0">
              <a:lnSpc>
                <a:spcPct val="115000"/>
              </a:lnSpc>
              <a:spcBef>
                <a:spcPct val="0"/>
              </a:spcBef>
              <a:buClrTx/>
            </a:pPr>
            <a:r>
              <a:rPr lang="en-US" altLang="zh-CN" sz="2400" b="1">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钢帽； </a:t>
            </a:r>
            <a:r>
              <a:rPr lang="en-US" altLang="zh-CN" sz="2400" b="1">
                <a:latin typeface="华文中宋" panose="02010600040101010101" pitchFamily="2" charset="-122"/>
                <a:ea typeface="华文中宋" panose="02010600040101010101" pitchFamily="2" charset="-122"/>
              </a:rPr>
              <a:t>2—</a:t>
            </a:r>
            <a:r>
              <a:rPr lang="zh-CN" altLang="en-US" sz="2400" b="1" dirty="0">
                <a:latin typeface="华文中宋" panose="02010600040101010101" pitchFamily="2" charset="-122"/>
                <a:ea typeface="华文中宋" panose="02010600040101010101" pitchFamily="2" charset="-122"/>
              </a:rPr>
              <a:t>石英； </a:t>
            </a:r>
            <a:r>
              <a:rPr lang="en-US" altLang="zh-CN" sz="2400" b="1">
                <a:latin typeface="华文中宋" panose="02010600040101010101" pitchFamily="2" charset="-122"/>
                <a:ea typeface="华文中宋" panose="02010600040101010101" pitchFamily="2" charset="-122"/>
              </a:rPr>
              <a:t>3—</a:t>
            </a:r>
            <a:r>
              <a:rPr lang="zh-CN" altLang="en-US" sz="2400" b="1" dirty="0">
                <a:latin typeface="华文中宋" panose="02010600040101010101" pitchFamily="2" charset="-122"/>
                <a:ea typeface="华文中宋" panose="02010600040101010101" pitchFamily="2" charset="-122"/>
              </a:rPr>
              <a:t>纸环； </a:t>
            </a:r>
            <a:r>
              <a:rPr lang="en-US" altLang="zh-CN" sz="2400" b="1">
                <a:latin typeface="华文中宋" panose="02010600040101010101" pitchFamily="2" charset="-122"/>
                <a:ea typeface="华文中宋" panose="02010600040101010101" pitchFamily="2" charset="-122"/>
              </a:rPr>
              <a:t>4—</a:t>
            </a:r>
            <a:r>
              <a:rPr lang="zh-CN" altLang="en-US" sz="2400" b="1" dirty="0">
                <a:latin typeface="华文中宋" panose="02010600040101010101" pitchFamily="2" charset="-122"/>
                <a:ea typeface="华文中宋" panose="02010600040101010101" pitchFamily="2" charset="-122"/>
              </a:rPr>
              <a:t>绝热泥；</a:t>
            </a:r>
            <a:r>
              <a:rPr lang="en-US" altLang="zh-CN" sz="2400" b="1">
                <a:latin typeface="华文中宋" panose="02010600040101010101" pitchFamily="2" charset="-122"/>
                <a:ea typeface="华文中宋" panose="02010600040101010101" pitchFamily="2" charset="-122"/>
              </a:rPr>
              <a:t>5—</a:t>
            </a:r>
            <a:r>
              <a:rPr lang="zh-CN" altLang="en-US" sz="2400" b="1" dirty="0">
                <a:latin typeface="华文中宋" panose="02010600040101010101" pitchFamily="2" charset="-122"/>
                <a:ea typeface="华文中宋" panose="02010600040101010101" pitchFamily="2" charset="-122"/>
              </a:rPr>
              <a:t>冷端； </a:t>
            </a:r>
            <a:r>
              <a:rPr lang="en-US" altLang="zh-CN" sz="2400" b="1">
                <a:latin typeface="华文中宋" panose="02010600040101010101" pitchFamily="2" charset="-122"/>
                <a:ea typeface="华文中宋" panose="02010600040101010101" pitchFamily="2" charset="-122"/>
              </a:rPr>
              <a:t>6—</a:t>
            </a:r>
            <a:r>
              <a:rPr lang="zh-CN" altLang="en-US" sz="2400" b="1" dirty="0">
                <a:latin typeface="华文中宋" panose="02010600040101010101" pitchFamily="2" charset="-122"/>
                <a:ea typeface="华文中宋" panose="02010600040101010101" pitchFamily="2" charset="-122"/>
              </a:rPr>
              <a:t>棉花；</a:t>
            </a:r>
            <a:r>
              <a:rPr lang="en-US" altLang="zh-CN" sz="2400" b="1">
                <a:latin typeface="华文中宋" panose="02010600040101010101" pitchFamily="2" charset="-122"/>
                <a:ea typeface="华文中宋" panose="02010600040101010101" pitchFamily="2" charset="-122"/>
              </a:rPr>
              <a:t>7—</a:t>
            </a:r>
            <a:r>
              <a:rPr lang="zh-CN" altLang="en-US" sz="2400" b="1" dirty="0">
                <a:latin typeface="华文中宋" panose="02010600040101010101" pitchFamily="2" charset="-122"/>
                <a:ea typeface="华文中宋" panose="02010600040101010101" pitchFamily="2" charset="-122"/>
              </a:rPr>
              <a:t>绝缘纸管； </a:t>
            </a:r>
            <a:r>
              <a:rPr lang="en-US" altLang="zh-CN" sz="2400" b="1">
                <a:latin typeface="华文中宋" panose="02010600040101010101" pitchFamily="2" charset="-122"/>
                <a:ea typeface="华文中宋" panose="02010600040101010101" pitchFamily="2" charset="-122"/>
              </a:rPr>
              <a:t>8—</a:t>
            </a:r>
            <a:r>
              <a:rPr lang="zh-CN" altLang="en-US" sz="2400" b="1" dirty="0">
                <a:latin typeface="华文中宋" panose="02010600040101010101" pitchFamily="2" charset="-122"/>
                <a:ea typeface="华文中宋" panose="02010600040101010101" pitchFamily="2" charset="-122"/>
              </a:rPr>
              <a:t>补偿导线；</a:t>
            </a:r>
            <a:r>
              <a:rPr lang="en-US" altLang="zh-CN" sz="2400" b="1">
                <a:latin typeface="华文中宋" panose="02010600040101010101" pitchFamily="2" charset="-122"/>
                <a:ea typeface="华文中宋" panose="02010600040101010101" pitchFamily="2" charset="-122"/>
              </a:rPr>
              <a:t>9—</a:t>
            </a:r>
            <a:r>
              <a:rPr lang="zh-CN" altLang="en-US" sz="2400" b="1" dirty="0">
                <a:latin typeface="华文中宋" panose="02010600040101010101" pitchFamily="2" charset="-122"/>
                <a:ea typeface="华文中宋" panose="02010600040101010101" pitchFamily="2" charset="-122"/>
              </a:rPr>
              <a:t>套管； </a:t>
            </a:r>
            <a:r>
              <a:rPr lang="en-US" altLang="zh-CN" sz="2400" b="1">
                <a:latin typeface="华文中宋" panose="02010600040101010101" pitchFamily="2" charset="-122"/>
                <a:ea typeface="华文中宋" panose="02010600040101010101" pitchFamily="2" charset="-122"/>
              </a:rPr>
              <a:t>10—</a:t>
            </a:r>
            <a:r>
              <a:rPr lang="zh-CN" altLang="en-US" sz="2400" b="1" dirty="0">
                <a:latin typeface="华文中宋" panose="02010600040101010101" pitchFamily="2" charset="-122"/>
                <a:ea typeface="华文中宋" panose="02010600040101010101" pitchFamily="2" charset="-122"/>
              </a:rPr>
              <a:t>塑料插座； </a:t>
            </a:r>
            <a:r>
              <a:rPr lang="en-US" altLang="zh-CN" sz="2400" b="1">
                <a:latin typeface="华文中宋" panose="02010600040101010101" pitchFamily="2" charset="-122"/>
                <a:ea typeface="华文中宋" panose="02010600040101010101" pitchFamily="2" charset="-122"/>
              </a:rPr>
              <a:t>11—</a:t>
            </a:r>
            <a:r>
              <a:rPr lang="zh-CN" altLang="en-US" sz="2400" b="1" dirty="0">
                <a:latin typeface="华文中宋" panose="02010600040101010101" pitchFamily="2" charset="-122"/>
                <a:ea typeface="华文中宋" panose="02010600040101010101" pitchFamily="2" charset="-122"/>
              </a:rPr>
              <a:t>簧片与引出线</a:t>
            </a:r>
            <a:endParaRPr lang="zh-CN" altLang="en-US" sz="2400" b="1" dirty="0">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三、热电偶的常用材料与结构</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32805"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32806" name="文本框 332805"/>
          <p:cNvSpPr txBox="1"/>
          <p:nvPr/>
        </p:nvSpPr>
        <p:spPr>
          <a:xfrm>
            <a:off x="179388" y="476250"/>
            <a:ext cx="7219950" cy="750888"/>
          </a:xfrm>
          <a:prstGeom prst="rect">
            <a:avLst/>
          </a:prstGeom>
          <a:noFill/>
          <a:ln w="9525">
            <a:noFill/>
          </a:ln>
        </p:spPr>
        <p:txBody>
          <a:bodyPr>
            <a:spAutoFit/>
          </a:bodyPr>
          <a:p>
            <a:pPr lvl="0" algn="l" eaLnBrk="1" hangingPunct="1">
              <a:lnSpc>
                <a:spcPct val="120000"/>
              </a:lnSpc>
              <a:spcBef>
                <a:spcPct val="5000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热电偶材料</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32862" name="文本框 332861"/>
          <p:cNvSpPr txBox="1"/>
          <p:nvPr/>
        </p:nvSpPr>
        <p:spPr>
          <a:xfrm>
            <a:off x="231775" y="1336675"/>
            <a:ext cx="7194550" cy="579438"/>
          </a:xfrm>
          <a:prstGeom prst="rect">
            <a:avLst/>
          </a:prstGeom>
          <a:noFill/>
          <a:ln w="9525">
            <a:noFill/>
          </a:ln>
        </p:spPr>
        <p:txBody>
          <a:bodyPr wrap="none" anchor="t">
            <a:spAutoFit/>
          </a:bodyPr>
          <a:p>
            <a:pPr lvl="0" algn="just" eaLnBrk="1" hangingPunct="1">
              <a:lnSpc>
                <a:spcPct val="100000"/>
              </a:lnSpc>
              <a:spcBef>
                <a:spcPct val="0"/>
              </a:spcBef>
            </a:pPr>
            <a:r>
              <a:rPr lang="zh-CN" altLang="en-US" sz="3200" b="1" dirty="0">
                <a:latin typeface="Times New Roman" panose="02020603050405020304" pitchFamily="18" charset="0"/>
                <a:ea typeface="华文中宋" panose="02010600040101010101" pitchFamily="2" charset="-122"/>
              </a:rPr>
              <a:t>用作热电极的材料应具备下面的条件： </a:t>
            </a:r>
            <a:endParaRPr lang="zh-CN" altLang="en-US" sz="3200" b="1" dirty="0">
              <a:latin typeface="Times New Roman" panose="02020603050405020304" pitchFamily="18" charset="0"/>
              <a:ea typeface="华文中宋" panose="02010600040101010101" pitchFamily="2" charset="-122"/>
            </a:endParaRPr>
          </a:p>
        </p:txBody>
      </p:sp>
      <p:sp>
        <p:nvSpPr>
          <p:cNvPr id="332863" name="文本框 332862"/>
          <p:cNvSpPr txBox="1"/>
          <p:nvPr/>
        </p:nvSpPr>
        <p:spPr>
          <a:xfrm>
            <a:off x="250825" y="1978025"/>
            <a:ext cx="8713788" cy="4187825"/>
          </a:xfrm>
          <a:prstGeom prst="rect">
            <a:avLst/>
          </a:prstGeom>
          <a:noFill/>
          <a:ln w="9525">
            <a:noFill/>
          </a:ln>
        </p:spPr>
        <p:txBody>
          <a:bodyPr>
            <a:spAutoFit/>
          </a:bodyPr>
          <a:p>
            <a:pPr lvl="0" algn="just" eaLnBrk="1" hangingPunct="1">
              <a:lnSpc>
                <a:spcPct val="140000"/>
              </a:lnSpc>
              <a:spcBef>
                <a:spcPct val="0"/>
              </a:spcBef>
            </a:pPr>
            <a:r>
              <a:rPr lang="zh-CN" altLang="en-US" sz="3200" b="1" dirty="0">
                <a:latin typeface="Times New Roman" panose="02020603050405020304" pitchFamily="18" charset="0"/>
                <a:ea typeface="华文中宋" panose="02010600040101010101" pitchFamily="2" charset="-122"/>
              </a:rPr>
              <a:t>①  温度测量范围广。要求在规定的温度测量范围内有较高的测量精确度，有较大的热电动势。温度与热电动势的关系是单值函数，最好是呈线性关系。</a:t>
            </a:r>
            <a:endParaRPr lang="zh-CN" altLang="en-US" sz="3200" b="1" dirty="0">
              <a:latin typeface="Times New Roman" panose="02020603050405020304" pitchFamily="18" charset="0"/>
              <a:ea typeface="华文中宋" panose="02010600040101010101" pitchFamily="2" charset="-122"/>
            </a:endParaRPr>
          </a:p>
          <a:p>
            <a:pPr lvl="0" algn="just" eaLnBrk="1" hangingPunct="1">
              <a:lnSpc>
                <a:spcPct val="140000"/>
              </a:lnSpc>
              <a:spcBef>
                <a:spcPct val="0"/>
              </a:spcBef>
            </a:pPr>
            <a:r>
              <a:rPr lang="zh-CN" altLang="en-US" sz="3200" b="1" dirty="0">
                <a:latin typeface="Times New Roman" panose="02020603050405020304" pitchFamily="18" charset="0"/>
                <a:ea typeface="华文中宋" panose="02010600040101010101" pitchFamily="2" charset="-122"/>
              </a:rPr>
              <a:t>②  性能稳定。要求在规定的温度测量范围内使用时热电性能稳定，均匀性和复现性好。</a:t>
            </a:r>
            <a:endParaRPr lang="zh-CN" altLang="en-US" sz="3200" b="1" dirty="0">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三、热电偶的常用材料与结构</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3382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33829" name="文本框 333828"/>
          <p:cNvSpPr txBox="1"/>
          <p:nvPr/>
        </p:nvSpPr>
        <p:spPr>
          <a:xfrm>
            <a:off x="179388" y="476250"/>
            <a:ext cx="7219950" cy="750888"/>
          </a:xfrm>
          <a:prstGeom prst="rect">
            <a:avLst/>
          </a:prstGeom>
          <a:noFill/>
          <a:ln w="9525">
            <a:noFill/>
          </a:ln>
        </p:spPr>
        <p:txBody>
          <a:bodyPr>
            <a:spAutoFit/>
          </a:bodyPr>
          <a:p>
            <a:pPr lvl="0" algn="l" eaLnBrk="1" hangingPunct="1">
              <a:lnSpc>
                <a:spcPct val="120000"/>
              </a:lnSpc>
              <a:spcBef>
                <a:spcPct val="5000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热电偶材料</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33830" name="文本框 333829"/>
          <p:cNvSpPr txBox="1"/>
          <p:nvPr/>
        </p:nvSpPr>
        <p:spPr>
          <a:xfrm>
            <a:off x="231775" y="1336675"/>
            <a:ext cx="7194550" cy="579438"/>
          </a:xfrm>
          <a:prstGeom prst="rect">
            <a:avLst/>
          </a:prstGeom>
          <a:noFill/>
          <a:ln w="9525">
            <a:noFill/>
          </a:ln>
        </p:spPr>
        <p:txBody>
          <a:bodyPr wrap="none" anchor="t">
            <a:spAutoFit/>
          </a:bodyPr>
          <a:p>
            <a:pPr lvl="0" algn="just" eaLnBrk="1" hangingPunct="1">
              <a:lnSpc>
                <a:spcPct val="100000"/>
              </a:lnSpc>
              <a:spcBef>
                <a:spcPct val="0"/>
              </a:spcBef>
            </a:pPr>
            <a:r>
              <a:rPr lang="zh-CN" altLang="en-US" sz="3200" b="1" dirty="0">
                <a:latin typeface="Times New Roman" panose="02020603050405020304" pitchFamily="18" charset="0"/>
                <a:ea typeface="华文中宋" panose="02010600040101010101" pitchFamily="2" charset="-122"/>
              </a:rPr>
              <a:t>用作热电极的材料应具备下面的条件： </a:t>
            </a:r>
            <a:endParaRPr lang="zh-CN" altLang="en-US" sz="3200" b="1" dirty="0">
              <a:latin typeface="Times New Roman" panose="02020603050405020304" pitchFamily="18" charset="0"/>
              <a:ea typeface="华文中宋" panose="02010600040101010101" pitchFamily="2" charset="-122"/>
            </a:endParaRPr>
          </a:p>
        </p:txBody>
      </p:sp>
      <p:sp>
        <p:nvSpPr>
          <p:cNvPr id="333834" name="文本框 333833"/>
          <p:cNvSpPr txBox="1"/>
          <p:nvPr/>
        </p:nvSpPr>
        <p:spPr>
          <a:xfrm>
            <a:off x="252413" y="1989138"/>
            <a:ext cx="8640762" cy="2139950"/>
          </a:xfrm>
          <a:prstGeom prst="rect">
            <a:avLst/>
          </a:prstGeom>
          <a:noFill/>
          <a:ln w="9525">
            <a:noFill/>
          </a:ln>
        </p:spPr>
        <p:txBody>
          <a:bodyPr>
            <a:spAutoFit/>
          </a:bodyPr>
          <a:p>
            <a:pPr lvl="0" algn="l" eaLnBrk="1" hangingPunct="1">
              <a:lnSpc>
                <a:spcPct val="140000"/>
              </a:lnSpc>
              <a:spcBef>
                <a:spcPct val="0"/>
              </a:spcBef>
            </a:pPr>
            <a:r>
              <a:rPr lang="zh-CN" altLang="en-US" sz="3200" b="1" dirty="0">
                <a:latin typeface="Times New Roman" panose="02020603050405020304" pitchFamily="18" charset="0"/>
                <a:ea typeface="华文中宋" panose="02010600040101010101" pitchFamily="2" charset="-122"/>
              </a:rPr>
              <a:t>③  物理化学性能好。要求在规定的温度测量范围内有良好的化学稳定性、抗氧化性或抗还原性能。</a:t>
            </a:r>
            <a:endParaRPr lang="zh-CN" altLang="en-US" sz="3200" b="1" dirty="0">
              <a:latin typeface="Times New Roman" panose="02020603050405020304" pitchFamily="18" charset="0"/>
              <a:ea typeface="华文中宋" panose="02010600040101010101" pitchFamily="2" charset="-122"/>
            </a:endParaRPr>
          </a:p>
        </p:txBody>
      </p:sp>
      <p:sp>
        <p:nvSpPr>
          <p:cNvPr id="333835" name="文本框 333834"/>
          <p:cNvSpPr txBox="1"/>
          <p:nvPr/>
        </p:nvSpPr>
        <p:spPr>
          <a:xfrm>
            <a:off x="303213" y="4492625"/>
            <a:ext cx="8840787" cy="2139950"/>
          </a:xfrm>
          <a:prstGeom prst="rect">
            <a:avLst/>
          </a:prstGeom>
          <a:noFill/>
          <a:ln w="9525">
            <a:noFill/>
          </a:ln>
        </p:spPr>
        <p:txBody>
          <a:bodyPr>
            <a:spAutoFit/>
          </a:bodyPr>
          <a:p>
            <a:pPr lvl="0" algn="l" eaLnBrk="1" hangingPunct="1">
              <a:lnSpc>
                <a:spcPct val="140000"/>
              </a:lnSpc>
              <a:spcBef>
                <a:spcPct val="0"/>
              </a:spcBef>
            </a:pPr>
            <a:r>
              <a:rPr lang="zh-CN" altLang="en-US" sz="3200" b="1" dirty="0">
                <a:latin typeface="Times New Roman" panose="02020603050405020304" pitchFamily="18" charset="0"/>
                <a:ea typeface="华文中宋" panose="02010600040101010101" pitchFamily="2" charset="-122"/>
              </a:rPr>
              <a:t>满足上述条件的热电偶材料并不很多。我国把性能符合专业标准或国家标准并具有统一分度表的热电偶材料称为</a:t>
            </a:r>
            <a:r>
              <a:rPr lang="zh-CN" altLang="en-US" sz="3200" b="1" dirty="0">
                <a:solidFill>
                  <a:schemeClr val="hlink"/>
                </a:solidFill>
                <a:latin typeface="Times New Roman" panose="02020603050405020304" pitchFamily="18" charset="0"/>
                <a:ea typeface="华文中宋" panose="02010600040101010101" pitchFamily="2" charset="-122"/>
              </a:rPr>
              <a:t>定型热电偶材料</a:t>
            </a:r>
            <a:r>
              <a:rPr lang="zh-CN" altLang="en-US" sz="3200" b="1" dirty="0">
                <a:latin typeface="Times New Roman" panose="02020603050405020304" pitchFamily="18" charset="0"/>
                <a:ea typeface="华文中宋" panose="02010600040101010101" pitchFamily="2" charset="-122"/>
              </a:rPr>
              <a:t>。</a:t>
            </a:r>
            <a:endParaRPr lang="zh-CN" altLang="en-US" sz="3200" b="1" dirty="0">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021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0214" name="矩形 350213"/>
          <p:cNvSpPr/>
          <p:nvPr/>
        </p:nvSpPr>
        <p:spPr>
          <a:xfrm>
            <a:off x="969963" y="1628775"/>
            <a:ext cx="6626225" cy="4378325"/>
          </a:xfrm>
          <a:prstGeom prst="rect">
            <a:avLst/>
          </a:prstGeom>
          <a:noFill/>
          <a:ln w="9525">
            <a:noFill/>
          </a:ln>
        </p:spPr>
        <p:txBody>
          <a:bodyPr>
            <a:spAutoFit/>
          </a:bodyPr>
          <a:p>
            <a:pPr lvl="0" algn="just" eaLnBrk="1" hangingPunct="1">
              <a:lnSpc>
                <a:spcPct val="130000"/>
              </a:lnSpc>
              <a:spcBef>
                <a:spcPct val="0"/>
              </a:spcBef>
              <a:buClrTx/>
              <a:buFont typeface="Wingdings" panose="05000000000000000000" pitchFamily="2" charset="2"/>
              <a:buChar char="Ø"/>
            </a:pP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  冰点槽法</a:t>
            </a:r>
            <a:endPar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30000"/>
              </a:lnSpc>
              <a:spcBef>
                <a:spcPct val="0"/>
              </a:spcBef>
              <a:buClr>
                <a:srgbClr val="00FF00"/>
              </a:buClr>
              <a:buFont typeface="Wingdings" panose="05000000000000000000" pitchFamily="2" charset="2"/>
              <a:buChar char="Ø"/>
            </a:pP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  计算修正法</a:t>
            </a:r>
            <a:endPar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30000"/>
              </a:lnSpc>
              <a:spcBef>
                <a:spcPct val="0"/>
              </a:spcBef>
              <a:buClr>
                <a:srgbClr val="00FF00"/>
              </a:buClr>
              <a:buFont typeface="Wingdings" panose="05000000000000000000" pitchFamily="2" charset="2"/>
              <a:buChar char="Ø"/>
            </a:pP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  补正系数法</a:t>
            </a:r>
            <a:endPar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30000"/>
              </a:lnSpc>
              <a:spcBef>
                <a:spcPct val="0"/>
              </a:spcBef>
              <a:buClr>
                <a:srgbClr val="00FF00"/>
              </a:buClr>
              <a:buFont typeface="Wingdings" panose="05000000000000000000" pitchFamily="2" charset="2"/>
              <a:buChar char="Ø"/>
            </a:pP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  零点迁移法</a:t>
            </a:r>
            <a:endPar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30000"/>
              </a:lnSpc>
              <a:spcBef>
                <a:spcPct val="0"/>
              </a:spcBef>
              <a:buClr>
                <a:srgbClr val="00FF00"/>
              </a:buClr>
              <a:buFont typeface="Wingdings" panose="05000000000000000000" pitchFamily="2" charset="2"/>
              <a:buChar char="Ø"/>
            </a:pP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  冷端补偿器法</a:t>
            </a:r>
            <a:endPar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0" hangingPunct="0">
              <a:lnSpc>
                <a:spcPct val="130000"/>
              </a:lnSpc>
              <a:spcBef>
                <a:spcPct val="0"/>
              </a:spcBef>
              <a:buClr>
                <a:srgbClr val="00FF00"/>
              </a:buClr>
              <a:buFont typeface="Wingdings" panose="05000000000000000000" pitchFamily="2" charset="2"/>
              <a:buChar char="Ø"/>
            </a:pP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  软件处理法</a:t>
            </a:r>
            <a:endPar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0216" name="矩形 350215"/>
          <p:cNvSpPr/>
          <p:nvPr/>
        </p:nvSpPr>
        <p:spPr>
          <a:xfrm>
            <a:off x="250825" y="836613"/>
            <a:ext cx="4176713" cy="823912"/>
          </a:xfrm>
          <a:prstGeom prst="rect">
            <a:avLst/>
          </a:prstGeom>
          <a:noFill/>
          <a:ln w="9525">
            <a:noFill/>
          </a:ln>
        </p:spPr>
        <p:txBody>
          <a:bodyPr>
            <a:spAutoFit/>
          </a:bodyPr>
          <a:p>
            <a:pPr lvl="0" algn="just" eaLnBrk="1" hangingPunct="1">
              <a:lnSpc>
                <a:spcPct val="120000"/>
              </a:lnSpc>
              <a:spcBef>
                <a:spcPct val="50000"/>
              </a:spcBef>
              <a:buClrTx/>
            </a:pPr>
            <a:r>
              <a:rPr lang="zh-CN" altLang="en-US" sz="40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方法</a:t>
            </a:r>
            <a:endParaRPr lang="zh-CN" altLang="en-US" sz="40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123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1292" name="矩形 351291"/>
          <p:cNvSpPr/>
          <p:nvPr/>
        </p:nvSpPr>
        <p:spPr>
          <a:xfrm>
            <a:off x="76200" y="649288"/>
            <a:ext cx="8915400" cy="2347912"/>
          </a:xfrm>
          <a:prstGeom prst="rect">
            <a:avLst/>
          </a:prstGeom>
          <a:noFill/>
          <a:ln w="9525">
            <a:noFill/>
          </a:ln>
        </p:spPr>
        <p:txBody>
          <a:bodyPr>
            <a:spAutoFit/>
          </a:bodyPr>
          <a:p>
            <a:pPr lvl="0" algn="just" eaLnBrk="1" hangingPunct="1">
              <a:lnSpc>
                <a:spcPct val="100000"/>
              </a:lnSpc>
              <a:spcBef>
                <a:spcPct val="0"/>
              </a:spcBef>
              <a:buClrTx/>
            </a:pPr>
            <a:r>
              <a:rPr lang="en-US" altLang="zh-CN" sz="32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1.  </a:t>
            </a:r>
            <a:r>
              <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冰点槽法</a:t>
            </a:r>
            <a:endPar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pPr lvl="0" algn="just" eaLnBrk="0" hangingPunct="0">
              <a:lnSpc>
                <a:spcPct val="100000"/>
              </a:lnSpc>
              <a:spcBef>
                <a:spcPct val="0"/>
              </a:spcBef>
              <a:buClrTx/>
            </a:pPr>
            <a:r>
              <a:rPr lang="zh-CN" altLang="en-US" sz="2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把热电偶的参比端置于冰水混合物容器里，使</a:t>
            </a:r>
            <a:r>
              <a:rPr lang="en-US" altLang="zh-CN" sz="2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800" b="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800" b="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这种办法仅限于科学实验中使用。为了避免冰水导电引起两个连接点短路，必须把连接点</a:t>
            </a:r>
            <a:r>
              <a:rPr lang="zh-CN" altLang="en-US" sz="32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分</a:t>
            </a:r>
            <a:r>
              <a:rPr lang="zh-CN" altLang="en-US" sz="2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别置于两个玻璃试管里，浸入同一冰点槽，使相互绝缘。</a:t>
            </a:r>
            <a:endParaRPr lang="zh-CN" altLang="en-US" sz="2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351345" name="组合 351344"/>
          <p:cNvGrpSpPr/>
          <p:nvPr/>
        </p:nvGrpSpPr>
        <p:grpSpPr>
          <a:xfrm>
            <a:off x="1547813" y="3213100"/>
            <a:ext cx="6515100" cy="3490913"/>
            <a:chOff x="1156" y="2002"/>
            <a:chExt cx="4104" cy="2199"/>
          </a:xfrm>
        </p:grpSpPr>
        <p:sp>
          <p:nvSpPr>
            <p:cNvPr id="351293" name="直接连接符 351292"/>
            <p:cNvSpPr/>
            <p:nvPr/>
          </p:nvSpPr>
          <p:spPr>
            <a:xfrm rot="2734228">
              <a:off x="1537" y="2192"/>
              <a:ext cx="0" cy="268"/>
            </a:xfrm>
            <a:prstGeom prst="line">
              <a:avLst/>
            </a:prstGeom>
            <a:ln w="38100" cap="flat" cmpd="sng">
              <a:solidFill>
                <a:srgbClr val="FF0000"/>
              </a:solidFill>
              <a:prstDash val="solid"/>
              <a:headEnd type="none" w="med" len="med"/>
              <a:tailEnd type="none" w="med" len="med"/>
            </a:ln>
          </p:spPr>
        </p:sp>
        <p:sp>
          <p:nvSpPr>
            <p:cNvPr id="351294" name="直接连接符 351293"/>
            <p:cNvSpPr/>
            <p:nvPr/>
          </p:nvSpPr>
          <p:spPr>
            <a:xfrm rot="18934228">
              <a:off x="1530" y="2383"/>
              <a:ext cx="0" cy="288"/>
            </a:xfrm>
            <a:prstGeom prst="line">
              <a:avLst/>
            </a:prstGeom>
            <a:ln w="38100" cap="flat" cmpd="dbl">
              <a:solidFill>
                <a:srgbClr val="00FF00"/>
              </a:solidFill>
              <a:prstDash val="solid"/>
              <a:headEnd type="none" w="med" len="med"/>
              <a:tailEnd type="none" w="med" len="med"/>
            </a:ln>
          </p:spPr>
        </p:sp>
        <p:sp>
          <p:nvSpPr>
            <p:cNvPr id="351295" name="直接连接符 351294"/>
            <p:cNvSpPr/>
            <p:nvPr/>
          </p:nvSpPr>
          <p:spPr>
            <a:xfrm rot="34228">
              <a:off x="1636" y="2240"/>
              <a:ext cx="720" cy="0"/>
            </a:xfrm>
            <a:prstGeom prst="line">
              <a:avLst/>
            </a:prstGeom>
            <a:ln w="38100" cap="flat" cmpd="sng">
              <a:solidFill>
                <a:srgbClr val="FF0000"/>
              </a:solidFill>
              <a:prstDash val="solid"/>
              <a:headEnd type="none" w="med" len="med"/>
              <a:tailEnd type="none" w="med" len="med"/>
            </a:ln>
          </p:spPr>
        </p:sp>
        <p:sp>
          <p:nvSpPr>
            <p:cNvPr id="351296" name="直接连接符 351295"/>
            <p:cNvSpPr/>
            <p:nvPr/>
          </p:nvSpPr>
          <p:spPr>
            <a:xfrm rot="34228">
              <a:off x="1630" y="2624"/>
              <a:ext cx="720" cy="0"/>
            </a:xfrm>
            <a:prstGeom prst="line">
              <a:avLst/>
            </a:prstGeom>
            <a:ln w="38100" cap="flat" cmpd="dbl">
              <a:solidFill>
                <a:srgbClr val="00FF00"/>
              </a:solidFill>
              <a:prstDash val="solid"/>
              <a:headEnd type="none" w="med" len="med"/>
              <a:tailEnd type="none" w="med" len="med"/>
            </a:ln>
          </p:spPr>
        </p:sp>
        <p:sp>
          <p:nvSpPr>
            <p:cNvPr id="351297" name="椭圆 351296"/>
            <p:cNvSpPr/>
            <p:nvPr/>
          </p:nvSpPr>
          <p:spPr>
            <a:xfrm>
              <a:off x="2349" y="2221"/>
              <a:ext cx="28" cy="39"/>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1298" name="椭圆 351297"/>
            <p:cNvSpPr/>
            <p:nvPr/>
          </p:nvSpPr>
          <p:spPr>
            <a:xfrm>
              <a:off x="2353" y="2605"/>
              <a:ext cx="28" cy="39"/>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1299" name="流程图: 延期 351298"/>
            <p:cNvSpPr/>
            <p:nvPr/>
          </p:nvSpPr>
          <p:spPr>
            <a:xfrm rot="5400000">
              <a:off x="2659" y="3181"/>
              <a:ext cx="1294" cy="745"/>
            </a:xfrm>
            <a:prstGeom prst="flowChartDelay">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1300" name="流程图: 延期 351299"/>
            <p:cNvSpPr/>
            <p:nvPr/>
          </p:nvSpPr>
          <p:spPr>
            <a:xfrm rot="5400000">
              <a:off x="2675" y="3249"/>
              <a:ext cx="1262" cy="579"/>
            </a:xfrm>
            <a:prstGeom prst="flowChartDelay">
              <a:avLst/>
            </a:prstGeom>
            <a:pattFill prst="dashHorz">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351301" name="矩形 351300"/>
            <p:cNvSpPr/>
            <p:nvPr/>
          </p:nvSpPr>
          <p:spPr>
            <a:xfrm rot="5400000">
              <a:off x="3165" y="2758"/>
              <a:ext cx="282" cy="579"/>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1302" name="矩形 351301"/>
            <p:cNvSpPr/>
            <p:nvPr/>
          </p:nvSpPr>
          <p:spPr>
            <a:xfrm rot="5400000">
              <a:off x="3182" y="2808"/>
              <a:ext cx="249" cy="579"/>
            </a:xfrm>
            <a:prstGeom prst="rect">
              <a:avLst/>
            </a:prstGeom>
            <a:pattFill prst="sphere">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351303" name="流程图: 延期 351302"/>
            <p:cNvSpPr/>
            <p:nvPr/>
          </p:nvSpPr>
          <p:spPr>
            <a:xfrm rot="5400000">
              <a:off x="3152" y="3060"/>
              <a:ext cx="597" cy="124"/>
            </a:xfrm>
            <a:prstGeom prst="flowChartDelay">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1304" name="流程图: 延期 351303"/>
            <p:cNvSpPr/>
            <p:nvPr/>
          </p:nvSpPr>
          <p:spPr>
            <a:xfrm rot="5400000">
              <a:off x="2863" y="3060"/>
              <a:ext cx="597" cy="124"/>
            </a:xfrm>
            <a:prstGeom prst="flowChartDelay">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1305" name="直接连接符 351304"/>
            <p:cNvSpPr/>
            <p:nvPr/>
          </p:nvSpPr>
          <p:spPr>
            <a:xfrm flipV="1">
              <a:off x="3439" y="2225"/>
              <a:ext cx="0" cy="994"/>
            </a:xfrm>
            <a:prstGeom prst="line">
              <a:avLst/>
            </a:prstGeom>
            <a:ln w="19050" cap="flat" cmpd="sng">
              <a:solidFill>
                <a:srgbClr val="008080"/>
              </a:solidFill>
              <a:prstDash val="dash"/>
              <a:headEnd type="none" w="med" len="med"/>
              <a:tailEnd type="none" w="med" len="med"/>
            </a:ln>
          </p:spPr>
        </p:sp>
        <p:sp>
          <p:nvSpPr>
            <p:cNvPr id="351306" name="直接连接符 351305"/>
            <p:cNvSpPr/>
            <p:nvPr/>
          </p:nvSpPr>
          <p:spPr>
            <a:xfrm>
              <a:off x="2375" y="2243"/>
              <a:ext cx="1064" cy="0"/>
            </a:xfrm>
            <a:prstGeom prst="line">
              <a:avLst/>
            </a:prstGeom>
            <a:ln w="19050" cap="flat" cmpd="sng">
              <a:solidFill>
                <a:srgbClr val="008080"/>
              </a:solidFill>
              <a:prstDash val="dash"/>
              <a:headEnd type="none" w="med" len="med"/>
              <a:tailEnd type="none" w="med" len="med"/>
            </a:ln>
          </p:spPr>
        </p:sp>
        <p:sp>
          <p:nvSpPr>
            <p:cNvPr id="351307" name="直接连接符 351306"/>
            <p:cNvSpPr/>
            <p:nvPr/>
          </p:nvSpPr>
          <p:spPr>
            <a:xfrm>
              <a:off x="2375" y="2624"/>
              <a:ext cx="756" cy="0"/>
            </a:xfrm>
            <a:prstGeom prst="line">
              <a:avLst/>
            </a:prstGeom>
            <a:ln w="22225" cap="flat" cmpd="dbl">
              <a:solidFill>
                <a:srgbClr val="0000FF"/>
              </a:solidFill>
              <a:prstDash val="sysDot"/>
              <a:headEnd type="none" w="med" len="med"/>
              <a:tailEnd type="none" w="med" len="med"/>
            </a:ln>
          </p:spPr>
        </p:sp>
        <p:sp>
          <p:nvSpPr>
            <p:cNvPr id="351308" name="直接连接符 351307"/>
            <p:cNvSpPr/>
            <p:nvPr/>
          </p:nvSpPr>
          <p:spPr>
            <a:xfrm>
              <a:off x="3141" y="2624"/>
              <a:ext cx="0" cy="574"/>
            </a:xfrm>
            <a:prstGeom prst="line">
              <a:avLst/>
            </a:prstGeom>
            <a:ln w="22225" cap="flat" cmpd="dbl">
              <a:solidFill>
                <a:srgbClr val="0000FF"/>
              </a:solidFill>
              <a:prstDash val="sysDot"/>
              <a:headEnd type="none" w="med" len="med"/>
              <a:tailEnd type="none" w="med" len="med"/>
            </a:ln>
          </p:spPr>
        </p:sp>
        <p:sp>
          <p:nvSpPr>
            <p:cNvPr id="351309" name="椭圆 351308"/>
            <p:cNvSpPr/>
            <p:nvPr/>
          </p:nvSpPr>
          <p:spPr>
            <a:xfrm>
              <a:off x="3439" y="3302"/>
              <a:ext cx="28" cy="38"/>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a:p>
          </p:txBody>
        </p:sp>
        <p:sp>
          <p:nvSpPr>
            <p:cNvPr id="351310" name="椭圆 351309"/>
            <p:cNvSpPr/>
            <p:nvPr/>
          </p:nvSpPr>
          <p:spPr>
            <a:xfrm>
              <a:off x="3159" y="3322"/>
              <a:ext cx="28" cy="3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1311" name="椭圆 351310"/>
            <p:cNvSpPr/>
            <p:nvPr/>
          </p:nvSpPr>
          <p:spPr>
            <a:xfrm>
              <a:off x="3447" y="3342"/>
              <a:ext cx="28" cy="3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1312" name="椭圆 351311"/>
            <p:cNvSpPr/>
            <p:nvPr/>
          </p:nvSpPr>
          <p:spPr>
            <a:xfrm>
              <a:off x="3131" y="3320"/>
              <a:ext cx="28" cy="38"/>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a:p>
          </p:txBody>
        </p:sp>
        <p:sp>
          <p:nvSpPr>
            <p:cNvPr id="351313" name="直接连接符 351312"/>
            <p:cNvSpPr/>
            <p:nvPr/>
          </p:nvSpPr>
          <p:spPr>
            <a:xfrm flipV="1">
              <a:off x="3187" y="2613"/>
              <a:ext cx="0" cy="700"/>
            </a:xfrm>
            <a:prstGeom prst="line">
              <a:avLst/>
            </a:prstGeom>
            <a:ln w="9525" cap="flat" cmpd="sng">
              <a:solidFill>
                <a:srgbClr val="000000"/>
              </a:solidFill>
              <a:prstDash val="solid"/>
              <a:headEnd type="none" w="med" len="med"/>
              <a:tailEnd type="none" w="med" len="med"/>
            </a:ln>
          </p:spPr>
        </p:sp>
        <p:sp>
          <p:nvSpPr>
            <p:cNvPr id="351314" name="直接连接符 351313"/>
            <p:cNvSpPr/>
            <p:nvPr/>
          </p:nvSpPr>
          <p:spPr>
            <a:xfrm>
              <a:off x="3187" y="2624"/>
              <a:ext cx="1135" cy="0"/>
            </a:xfrm>
            <a:prstGeom prst="line">
              <a:avLst/>
            </a:prstGeom>
            <a:ln w="9525" cap="flat" cmpd="sng">
              <a:solidFill>
                <a:srgbClr val="000000"/>
              </a:solidFill>
              <a:prstDash val="solid"/>
              <a:headEnd type="none" w="med" len="med"/>
              <a:tailEnd type="none" w="med" len="med"/>
            </a:ln>
          </p:spPr>
        </p:sp>
        <p:sp>
          <p:nvSpPr>
            <p:cNvPr id="351315" name="直接连接符 351314"/>
            <p:cNvSpPr/>
            <p:nvPr/>
          </p:nvSpPr>
          <p:spPr>
            <a:xfrm>
              <a:off x="4318" y="2624"/>
              <a:ext cx="0" cy="765"/>
            </a:xfrm>
            <a:prstGeom prst="line">
              <a:avLst/>
            </a:prstGeom>
            <a:ln w="9525" cap="flat" cmpd="sng">
              <a:solidFill>
                <a:srgbClr val="000000"/>
              </a:solidFill>
              <a:prstDash val="solid"/>
              <a:headEnd type="none" w="med" len="med"/>
              <a:tailEnd type="none" w="med" len="med"/>
            </a:ln>
          </p:spPr>
        </p:sp>
        <p:sp>
          <p:nvSpPr>
            <p:cNvPr id="351316" name="直接连接符 351315"/>
            <p:cNvSpPr/>
            <p:nvPr/>
          </p:nvSpPr>
          <p:spPr>
            <a:xfrm>
              <a:off x="4318" y="3389"/>
              <a:ext cx="448" cy="0"/>
            </a:xfrm>
            <a:prstGeom prst="line">
              <a:avLst/>
            </a:prstGeom>
            <a:ln w="9525" cap="flat" cmpd="sng">
              <a:solidFill>
                <a:srgbClr val="000000"/>
              </a:solidFill>
              <a:prstDash val="solid"/>
              <a:headEnd type="none" w="med" len="med"/>
              <a:tailEnd type="none" w="med" len="med"/>
            </a:ln>
          </p:spPr>
        </p:sp>
        <p:sp>
          <p:nvSpPr>
            <p:cNvPr id="351317" name="直接连接符 351316"/>
            <p:cNvSpPr/>
            <p:nvPr/>
          </p:nvSpPr>
          <p:spPr>
            <a:xfrm flipV="1">
              <a:off x="4766" y="2970"/>
              <a:ext cx="0" cy="419"/>
            </a:xfrm>
            <a:prstGeom prst="line">
              <a:avLst/>
            </a:prstGeom>
            <a:ln w="9525" cap="flat" cmpd="sng">
              <a:solidFill>
                <a:srgbClr val="000000"/>
              </a:solidFill>
              <a:prstDash val="solid"/>
              <a:headEnd type="none" w="med" len="med"/>
              <a:tailEnd type="none" w="med" len="med"/>
            </a:ln>
          </p:spPr>
        </p:sp>
        <p:sp>
          <p:nvSpPr>
            <p:cNvPr id="351318" name="椭圆 351317"/>
            <p:cNvSpPr/>
            <p:nvPr/>
          </p:nvSpPr>
          <p:spPr>
            <a:xfrm>
              <a:off x="4606" y="2681"/>
              <a:ext cx="336" cy="329"/>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1319" name="矩形 351318"/>
            <p:cNvSpPr/>
            <p:nvPr/>
          </p:nvSpPr>
          <p:spPr>
            <a:xfrm>
              <a:off x="4624" y="2730"/>
              <a:ext cx="348" cy="254"/>
            </a:xfrm>
            <a:prstGeom prst="rect">
              <a:avLst/>
            </a:prstGeom>
            <a:noFill/>
            <a:ln w="9525">
              <a:noFill/>
            </a:ln>
          </p:spPr>
          <p:txBody>
            <a:bodyPr/>
            <a:p>
              <a:pPr lvl="0" algn="just" eaLnBrk="1" hangingPunct="1">
                <a:lnSpc>
                  <a:spcPct val="100000"/>
                </a:lnSpc>
                <a:spcBef>
                  <a:spcPct val="0"/>
                </a:spcBef>
                <a:buClrTx/>
              </a:pPr>
              <a:r>
                <a:rPr lang="en-US" altLang="zh-CN" sz="1800" b="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mV</a:t>
              </a:r>
              <a:endParaRPr lang="en-US" altLang="zh-CN" sz="1800" b="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20" name="直接连接符 351319"/>
            <p:cNvSpPr/>
            <p:nvPr/>
          </p:nvSpPr>
          <p:spPr>
            <a:xfrm flipV="1">
              <a:off x="3467" y="2212"/>
              <a:ext cx="0" cy="1072"/>
            </a:xfrm>
            <a:prstGeom prst="line">
              <a:avLst/>
            </a:prstGeom>
            <a:ln w="9525" cap="flat" cmpd="sng">
              <a:solidFill>
                <a:srgbClr val="000000"/>
              </a:solidFill>
              <a:prstDash val="solid"/>
              <a:headEnd type="none" w="med" len="med"/>
              <a:tailEnd type="none" w="med" len="med"/>
            </a:ln>
          </p:spPr>
        </p:sp>
        <p:sp>
          <p:nvSpPr>
            <p:cNvPr id="351321" name="直接连接符 351320"/>
            <p:cNvSpPr/>
            <p:nvPr/>
          </p:nvSpPr>
          <p:spPr>
            <a:xfrm>
              <a:off x="3467" y="2212"/>
              <a:ext cx="1317" cy="0"/>
            </a:xfrm>
            <a:prstGeom prst="line">
              <a:avLst/>
            </a:prstGeom>
            <a:ln w="9525" cap="flat" cmpd="sng">
              <a:solidFill>
                <a:srgbClr val="000000"/>
              </a:solidFill>
              <a:prstDash val="solid"/>
              <a:headEnd type="none" w="med" len="med"/>
              <a:tailEnd type="none" w="med" len="med"/>
            </a:ln>
          </p:spPr>
        </p:sp>
        <p:sp>
          <p:nvSpPr>
            <p:cNvPr id="351322" name="直接连接符 351321"/>
            <p:cNvSpPr/>
            <p:nvPr/>
          </p:nvSpPr>
          <p:spPr>
            <a:xfrm>
              <a:off x="4784" y="2212"/>
              <a:ext cx="0" cy="459"/>
            </a:xfrm>
            <a:prstGeom prst="line">
              <a:avLst/>
            </a:prstGeom>
            <a:ln w="9525" cap="flat" cmpd="sng">
              <a:solidFill>
                <a:srgbClr val="000000"/>
              </a:solidFill>
              <a:prstDash val="solid"/>
              <a:headEnd type="none" w="med" len="med"/>
              <a:tailEnd type="none" w="med" len="med"/>
            </a:ln>
          </p:spPr>
        </p:sp>
        <p:sp>
          <p:nvSpPr>
            <p:cNvPr id="351323" name="矩形 351322"/>
            <p:cNvSpPr/>
            <p:nvPr/>
          </p:nvSpPr>
          <p:spPr>
            <a:xfrm>
              <a:off x="1702" y="2002"/>
              <a:ext cx="246" cy="202"/>
            </a:xfrm>
            <a:prstGeom prst="rect">
              <a:avLst/>
            </a:prstGeom>
            <a:noFill/>
            <a:ln w="9525">
              <a:noFill/>
            </a:ln>
          </p:spPr>
          <p:txBody>
            <a:bodyPr/>
            <a:p>
              <a:pPr lvl="0" algn="just" eaLnBrk="1" hangingPunct="1">
                <a:lnSpc>
                  <a:spcPct val="100000"/>
                </a:lnSpc>
                <a:spcBef>
                  <a:spcPct val="0"/>
                </a:spcBef>
                <a:buClrTx/>
              </a:pPr>
              <a:r>
                <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24" name="矩形 351323"/>
            <p:cNvSpPr/>
            <p:nvPr/>
          </p:nvSpPr>
          <p:spPr>
            <a:xfrm>
              <a:off x="1702" y="2423"/>
              <a:ext cx="294" cy="213"/>
            </a:xfrm>
            <a:prstGeom prst="rect">
              <a:avLst/>
            </a:prstGeom>
            <a:noFill/>
            <a:ln w="9525">
              <a:noFill/>
            </a:ln>
          </p:spPr>
          <p:txBody>
            <a:bodyPr/>
            <a:p>
              <a:pPr lvl="0" algn="just" eaLnBrk="1" hangingPunct="1">
                <a:lnSpc>
                  <a:spcPct val="100000"/>
                </a:lnSpc>
                <a:spcBef>
                  <a:spcPct val="0"/>
                </a:spcBef>
                <a:buClrTx/>
              </a:pPr>
              <a:r>
                <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25" name="矩形 351324"/>
            <p:cNvSpPr/>
            <p:nvPr/>
          </p:nvSpPr>
          <p:spPr>
            <a:xfrm>
              <a:off x="2487" y="2002"/>
              <a:ext cx="325" cy="202"/>
            </a:xfrm>
            <a:prstGeom prst="rect">
              <a:avLst/>
            </a:prstGeom>
            <a:noFill/>
            <a:ln w="9525">
              <a:noFill/>
            </a:ln>
          </p:spPr>
          <p:txBody>
            <a:bodyPr/>
            <a:p>
              <a:pPr lvl="0" algn="just" eaLnBrk="1" hangingPunct="1">
                <a:lnSpc>
                  <a:spcPct val="100000"/>
                </a:lnSpc>
                <a:spcBef>
                  <a:spcPct val="0"/>
                </a:spcBef>
                <a:buClrTx/>
              </a:pPr>
              <a:r>
                <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26" name="矩形 351325"/>
            <p:cNvSpPr/>
            <p:nvPr/>
          </p:nvSpPr>
          <p:spPr>
            <a:xfrm>
              <a:off x="2487" y="2375"/>
              <a:ext cx="277" cy="165"/>
            </a:xfrm>
            <a:prstGeom prst="rect">
              <a:avLst/>
            </a:prstGeom>
            <a:noFill/>
            <a:ln w="9525">
              <a:noFill/>
            </a:ln>
          </p:spPr>
          <p:txBody>
            <a:bodyPr/>
            <a:p>
              <a:pPr lvl="0" algn="just" eaLnBrk="1" hangingPunct="1">
                <a:lnSpc>
                  <a:spcPct val="100000"/>
                </a:lnSpc>
                <a:spcBef>
                  <a:spcPct val="0"/>
                </a:spcBef>
                <a:buClrTx/>
              </a:pPr>
              <a:r>
                <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27" name="矩形 351326"/>
            <p:cNvSpPr/>
            <p:nvPr/>
          </p:nvSpPr>
          <p:spPr>
            <a:xfrm>
              <a:off x="1156" y="2269"/>
              <a:ext cx="288" cy="271"/>
            </a:xfrm>
            <a:prstGeom prst="rect">
              <a:avLst/>
            </a:prstGeom>
            <a:noFill/>
            <a:ln w="9525">
              <a:noFill/>
            </a:ln>
          </p:spPr>
          <p:txBody>
            <a:bodyPr/>
            <a:p>
              <a:pPr lvl="0" algn="just" eaLnBrk="1" hangingPunct="1">
                <a:lnSpc>
                  <a:spcPct val="100000"/>
                </a:lnSpc>
                <a:spcBef>
                  <a:spcPct val="0"/>
                </a:spcBef>
                <a:buClrTx/>
              </a:pPr>
              <a:r>
                <a:rPr lang="en-US" altLang="zh-CN" sz="24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T</a:t>
              </a:r>
              <a:endParaRPr lang="en-US" altLang="zh-CN" sz="24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28" name="矩形 351327"/>
            <p:cNvSpPr/>
            <p:nvPr/>
          </p:nvSpPr>
          <p:spPr>
            <a:xfrm>
              <a:off x="3775" y="2012"/>
              <a:ext cx="285" cy="192"/>
            </a:xfrm>
            <a:prstGeom prst="rect">
              <a:avLst/>
            </a:prstGeom>
            <a:noFill/>
            <a:ln w="9525">
              <a:noFill/>
            </a:ln>
          </p:spPr>
          <p:txBody>
            <a:bodyPr/>
            <a:p>
              <a:pPr lvl="0" algn="just" eaLnBrk="1" hangingPunct="1">
                <a:lnSpc>
                  <a:spcPct val="100000"/>
                </a:lnSpc>
                <a:spcBef>
                  <a:spcPct val="0"/>
                </a:spcBef>
                <a:buClrTx/>
              </a:pPr>
              <a:r>
                <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C</a:t>
              </a: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29" name="矩形 351328"/>
            <p:cNvSpPr/>
            <p:nvPr/>
          </p:nvSpPr>
          <p:spPr>
            <a:xfrm>
              <a:off x="3747" y="2413"/>
              <a:ext cx="313" cy="223"/>
            </a:xfrm>
            <a:prstGeom prst="rect">
              <a:avLst/>
            </a:prstGeom>
            <a:noFill/>
            <a:ln w="9525">
              <a:noFill/>
            </a:ln>
          </p:spPr>
          <p:txBody>
            <a:bodyPr/>
            <a:p>
              <a:pPr lvl="0" algn="just" eaLnBrk="1" hangingPunct="1">
                <a:lnSpc>
                  <a:spcPct val="100000"/>
                </a:lnSpc>
                <a:spcBef>
                  <a:spcPct val="0"/>
                </a:spcBef>
                <a:buClrTx/>
              </a:pPr>
              <a:r>
                <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C’</a:t>
              </a: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18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0" name="矩形 351329"/>
            <p:cNvSpPr/>
            <p:nvPr/>
          </p:nvSpPr>
          <p:spPr>
            <a:xfrm>
              <a:off x="4972" y="2671"/>
              <a:ext cx="288" cy="397"/>
            </a:xfrm>
            <a:prstGeom prst="rect">
              <a:avLst/>
            </a:prstGeom>
            <a:noFill/>
            <a:ln w="9525">
              <a:noFill/>
            </a:ln>
          </p:spPr>
          <p:txBody>
            <a:bodyPr vert="eaVert"/>
            <a:p>
              <a:pPr lvl="0" algn="just" eaLnBrk="1" hangingPunct="1">
                <a:lnSpc>
                  <a:spcPct val="100000"/>
                </a:lnSpc>
                <a:spcBef>
                  <a:spcPct val="0"/>
                </a:spcBef>
                <a:buClrTx/>
              </a:pPr>
              <a:r>
                <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仪表</a:t>
              </a: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1" name="矩形 351330"/>
            <p:cNvSpPr/>
            <p:nvPr/>
          </p:nvSpPr>
          <p:spPr>
            <a:xfrm>
              <a:off x="3771" y="2748"/>
              <a:ext cx="364" cy="536"/>
            </a:xfrm>
            <a:prstGeom prst="rect">
              <a:avLst/>
            </a:prstGeom>
            <a:noFill/>
            <a:ln w="9525">
              <a:noFill/>
            </a:ln>
          </p:spPr>
          <p:txBody>
            <a:bodyPr vert="eaVert"/>
            <a:p>
              <a:pPr lvl="0" algn="just" eaLnBrk="1" hangingPunct="1">
                <a:lnSpc>
                  <a:spcPct val="100000"/>
                </a:lnSpc>
                <a:spcBef>
                  <a:spcPct val="0"/>
                </a:spcBef>
                <a:buClrTx/>
              </a:pPr>
              <a:r>
                <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铜导线</a:t>
              </a: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2" name="矩形 351331"/>
            <p:cNvSpPr/>
            <p:nvPr/>
          </p:nvSpPr>
          <p:spPr>
            <a:xfrm>
              <a:off x="2291" y="2939"/>
              <a:ext cx="476" cy="268"/>
            </a:xfrm>
            <a:prstGeom prst="rect">
              <a:avLst/>
            </a:prstGeom>
            <a:noFill/>
            <a:ln w="9525">
              <a:noFill/>
            </a:ln>
          </p:spPr>
          <p:txBody>
            <a:bodyPr/>
            <a:p>
              <a:pPr lvl="0" algn="just" eaLnBrk="1" hangingPunct="1">
                <a:lnSpc>
                  <a:spcPct val="100000"/>
                </a:lnSpc>
                <a:spcBef>
                  <a:spcPct val="0"/>
                </a:spcBef>
                <a:buClrTx/>
              </a:pPr>
              <a:r>
                <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试管</a:t>
              </a: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3" name="矩形 351332"/>
            <p:cNvSpPr/>
            <p:nvPr/>
          </p:nvSpPr>
          <p:spPr>
            <a:xfrm>
              <a:off x="2291" y="2710"/>
              <a:ext cx="728" cy="268"/>
            </a:xfrm>
            <a:prstGeom prst="rect">
              <a:avLst/>
            </a:prstGeom>
            <a:noFill/>
            <a:ln w="9525">
              <a:noFill/>
            </a:ln>
          </p:spPr>
          <p:txBody>
            <a:bodyPr/>
            <a:p>
              <a:pPr lvl="0" algn="just" eaLnBrk="1" hangingPunct="1">
                <a:lnSpc>
                  <a:spcPct val="100000"/>
                </a:lnSpc>
                <a:spcBef>
                  <a:spcPct val="0"/>
                </a:spcBef>
                <a:buClrTx/>
              </a:pPr>
              <a:r>
                <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补偿导线</a:t>
              </a: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4" name="矩形 351333"/>
            <p:cNvSpPr/>
            <p:nvPr/>
          </p:nvSpPr>
          <p:spPr>
            <a:xfrm>
              <a:off x="1534" y="2786"/>
              <a:ext cx="588" cy="268"/>
            </a:xfrm>
            <a:prstGeom prst="rect">
              <a:avLst/>
            </a:prstGeom>
            <a:noFill/>
            <a:ln w="9525">
              <a:noFill/>
            </a:ln>
          </p:spPr>
          <p:txBody>
            <a:bodyPr/>
            <a:p>
              <a:pPr lvl="0" algn="just" eaLnBrk="1" hangingPunct="1">
                <a:lnSpc>
                  <a:spcPct val="100000"/>
                </a:lnSpc>
                <a:spcBef>
                  <a:spcPct val="0"/>
                </a:spcBef>
                <a:buClrTx/>
              </a:pPr>
              <a:r>
                <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热电偶</a:t>
              </a: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5" name="矩形 351334"/>
            <p:cNvSpPr/>
            <p:nvPr/>
          </p:nvSpPr>
          <p:spPr>
            <a:xfrm>
              <a:off x="2178" y="3322"/>
              <a:ext cx="701" cy="268"/>
            </a:xfrm>
            <a:prstGeom prst="rect">
              <a:avLst/>
            </a:prstGeom>
            <a:noFill/>
            <a:ln w="9525">
              <a:noFill/>
            </a:ln>
          </p:spPr>
          <p:txBody>
            <a:bodyPr/>
            <a:p>
              <a:pPr lvl="0" algn="just" eaLnBrk="1" hangingPunct="1">
                <a:lnSpc>
                  <a:spcPct val="100000"/>
                </a:lnSpc>
                <a:spcBef>
                  <a:spcPct val="0"/>
                </a:spcBef>
                <a:buClrTx/>
              </a:pPr>
              <a:r>
                <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冰点槽</a:t>
              </a: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6" name="矩形 351335"/>
            <p:cNvSpPr/>
            <p:nvPr/>
          </p:nvSpPr>
          <p:spPr>
            <a:xfrm>
              <a:off x="2178" y="3781"/>
              <a:ext cx="729" cy="268"/>
            </a:xfrm>
            <a:prstGeom prst="rect">
              <a:avLst/>
            </a:prstGeom>
            <a:noFill/>
            <a:ln w="9525">
              <a:noFill/>
            </a:ln>
          </p:spPr>
          <p:txBody>
            <a:bodyPr/>
            <a:p>
              <a:pPr lvl="0" algn="just" eaLnBrk="1" hangingPunct="1">
                <a:lnSpc>
                  <a:spcPct val="100000"/>
                </a:lnSpc>
                <a:spcBef>
                  <a:spcPct val="0"/>
                </a:spcBef>
                <a:buClrTx/>
              </a:pPr>
              <a:r>
                <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冰水溶液</a:t>
              </a: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1800" b="1" dirty="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37" name="直接连接符 351336"/>
            <p:cNvSpPr/>
            <p:nvPr/>
          </p:nvSpPr>
          <p:spPr>
            <a:xfrm flipV="1">
              <a:off x="4083" y="2825"/>
              <a:ext cx="225" cy="114"/>
            </a:xfrm>
            <a:prstGeom prst="line">
              <a:avLst/>
            </a:prstGeom>
            <a:ln w="9525" cap="flat" cmpd="sng">
              <a:solidFill>
                <a:srgbClr val="000000"/>
              </a:solidFill>
              <a:prstDash val="solid"/>
              <a:headEnd type="none" w="med" len="med"/>
              <a:tailEnd type="none" w="med" len="med"/>
            </a:ln>
          </p:spPr>
        </p:sp>
        <p:sp>
          <p:nvSpPr>
            <p:cNvPr id="351338" name="直接连接符 351337"/>
            <p:cNvSpPr/>
            <p:nvPr/>
          </p:nvSpPr>
          <p:spPr>
            <a:xfrm flipV="1">
              <a:off x="2627" y="3398"/>
              <a:ext cx="308" cy="39"/>
            </a:xfrm>
            <a:prstGeom prst="line">
              <a:avLst/>
            </a:prstGeom>
            <a:ln w="9525" cap="flat" cmpd="sng">
              <a:solidFill>
                <a:srgbClr val="000000"/>
              </a:solidFill>
              <a:prstDash val="solid"/>
              <a:headEnd type="none" w="med" len="med"/>
              <a:tailEnd type="none" w="med" len="med"/>
            </a:ln>
          </p:spPr>
        </p:sp>
        <p:sp>
          <p:nvSpPr>
            <p:cNvPr id="351339" name="直接连接符 351338"/>
            <p:cNvSpPr/>
            <p:nvPr/>
          </p:nvSpPr>
          <p:spPr>
            <a:xfrm flipV="1">
              <a:off x="2655" y="2939"/>
              <a:ext cx="448" cy="77"/>
            </a:xfrm>
            <a:prstGeom prst="line">
              <a:avLst/>
            </a:prstGeom>
            <a:ln w="9525" cap="flat" cmpd="sng">
              <a:solidFill>
                <a:srgbClr val="000000"/>
              </a:solidFill>
              <a:prstDash val="solid"/>
              <a:headEnd type="none" w="med" len="med"/>
              <a:tailEnd type="none" w="med" len="med"/>
            </a:ln>
          </p:spPr>
        </p:sp>
        <p:sp>
          <p:nvSpPr>
            <p:cNvPr id="351340" name="直接连接符 351339"/>
            <p:cNvSpPr/>
            <p:nvPr/>
          </p:nvSpPr>
          <p:spPr>
            <a:xfrm>
              <a:off x="2683" y="3092"/>
              <a:ext cx="728" cy="153"/>
            </a:xfrm>
            <a:prstGeom prst="line">
              <a:avLst/>
            </a:prstGeom>
            <a:ln w="9525" cap="flat" cmpd="sng">
              <a:solidFill>
                <a:srgbClr val="000000"/>
              </a:solidFill>
              <a:prstDash val="solid"/>
              <a:headEnd type="none" w="med" len="med"/>
              <a:tailEnd type="none" w="med" len="med"/>
            </a:ln>
          </p:spPr>
        </p:sp>
        <p:sp>
          <p:nvSpPr>
            <p:cNvPr id="351341" name="直接连接符 351340"/>
            <p:cNvSpPr/>
            <p:nvPr/>
          </p:nvSpPr>
          <p:spPr>
            <a:xfrm flipV="1">
              <a:off x="2711" y="2633"/>
              <a:ext cx="140" cy="153"/>
            </a:xfrm>
            <a:prstGeom prst="line">
              <a:avLst/>
            </a:prstGeom>
            <a:ln w="9525" cap="flat" cmpd="sng">
              <a:solidFill>
                <a:srgbClr val="000000"/>
              </a:solidFill>
              <a:prstDash val="solid"/>
              <a:headEnd type="none" w="med" len="med"/>
              <a:tailEnd type="none" w="med" len="med"/>
            </a:ln>
          </p:spPr>
        </p:sp>
        <p:sp>
          <p:nvSpPr>
            <p:cNvPr id="351342" name="直接连接符 351341"/>
            <p:cNvSpPr/>
            <p:nvPr/>
          </p:nvSpPr>
          <p:spPr>
            <a:xfrm flipV="1">
              <a:off x="1814" y="2633"/>
              <a:ext cx="112" cy="192"/>
            </a:xfrm>
            <a:prstGeom prst="line">
              <a:avLst/>
            </a:prstGeom>
            <a:ln w="9525" cap="flat" cmpd="sng">
              <a:solidFill>
                <a:srgbClr val="000000"/>
              </a:solidFill>
              <a:prstDash val="solid"/>
              <a:headEnd type="none" w="med" len="med"/>
              <a:tailEnd type="none" w="med" len="med"/>
            </a:ln>
          </p:spPr>
        </p:sp>
        <p:sp>
          <p:nvSpPr>
            <p:cNvPr id="351343" name="矩形 351342"/>
            <p:cNvSpPr/>
            <p:nvPr/>
          </p:nvSpPr>
          <p:spPr>
            <a:xfrm>
              <a:off x="3148" y="3404"/>
              <a:ext cx="432" cy="271"/>
            </a:xfrm>
            <a:prstGeom prst="rect">
              <a:avLst/>
            </a:prstGeom>
            <a:noFill/>
            <a:ln w="9525">
              <a:noFill/>
            </a:ln>
          </p:spPr>
          <p:txBody>
            <a:bodyPr/>
            <a:p>
              <a:pPr lvl="0" algn="just" eaLnBrk="1" hangingPunct="1">
                <a:lnSpc>
                  <a:spcPct val="100000"/>
                </a:lnSpc>
                <a:spcBef>
                  <a:spcPct val="0"/>
                </a:spcBef>
                <a:buClrTx/>
              </a:pPr>
              <a:r>
                <a:rPr lang="en-US" altLang="zh-CN" sz="2400" b="1" i="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400" b="1" i="1" baseline="-2500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400" b="1" i="1" baseline="-25000">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1344" name="直接连接符 351343"/>
            <p:cNvSpPr/>
            <p:nvPr/>
          </p:nvSpPr>
          <p:spPr>
            <a:xfrm flipV="1">
              <a:off x="2860" y="3836"/>
              <a:ext cx="480" cy="48"/>
            </a:xfrm>
            <a:prstGeom prst="line">
              <a:avLst/>
            </a:prstGeom>
            <a:ln w="9525" cap="flat" cmpd="sng">
              <a:solidFill>
                <a:srgbClr val="000000"/>
              </a:solidFill>
              <a:prstDash val="solid"/>
              <a:headEnd type="none" w="med" len="med"/>
              <a:tailEnd type="none" w="med" len="med"/>
            </a:ln>
          </p:spPr>
        </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226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2315" name="矩形 352314"/>
          <p:cNvSpPr/>
          <p:nvPr/>
        </p:nvSpPr>
        <p:spPr>
          <a:xfrm>
            <a:off x="234950" y="615950"/>
            <a:ext cx="8610600" cy="5154613"/>
          </a:xfrm>
          <a:prstGeom prst="rect">
            <a:avLst/>
          </a:prstGeom>
          <a:noFill/>
          <a:ln w="9525">
            <a:noFill/>
          </a:ln>
        </p:spPr>
        <p:txBody>
          <a:bodyPr>
            <a:spAutoFit/>
          </a:bodyPr>
          <a:p>
            <a:pPr lvl="0" indent="1905" algn="just" eaLnBrk="1" hangingPunct="1">
              <a:lnSpc>
                <a:spcPct val="100000"/>
              </a:lnSpc>
              <a:spcBef>
                <a:spcPct val="0"/>
              </a:spcBef>
              <a:buClrTx/>
            </a:pPr>
            <a:r>
              <a:rPr lang="en-US" altLang="zh-CN" sz="32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2.  </a:t>
            </a:r>
            <a:r>
              <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计算修正法</a:t>
            </a:r>
            <a:endPar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pPr lvl="0" indent="1905" algn="just" eaLnBrk="0" hangingPunct="0">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用普通室温计算出参比端实际温度</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利用公式计算</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0" hangingPunct="0">
              <a:lnSpc>
                <a:spcPct val="100000"/>
              </a:lnSpc>
              <a:spcBef>
                <a:spcPct val="0"/>
              </a:spcBef>
              <a:buClrTx/>
            </a:pP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0" hangingPunct="0">
              <a:lnSpc>
                <a:spcPct val="100000"/>
              </a:lnSpc>
              <a:spcBef>
                <a:spcPct val="0"/>
              </a:spcBef>
              <a:buClrTx/>
            </a:pPr>
            <a:r>
              <a:rPr lang="zh-CN" altLang="en-US" sz="28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例</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用铜</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康铜热电偶测某一温度</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参比端在室温环境</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中，测得热电动势</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zh-CN" altLang="en-US" sz="2800" b="1" i="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1.999mV</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又用室温计测出</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=21℃,</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查此种热电偶的分度表可知，</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(21,0)=0.832mV</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故得</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ctr" eaLnBrk="0" hangingPunct="0">
              <a:lnSpc>
                <a:spcPct val="100000"/>
              </a:lnSpc>
              <a:spcBef>
                <a:spcPct val="0"/>
              </a:spcBef>
              <a:buClrTx/>
            </a:pP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i="1"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i="1"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21)</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i="1"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(21</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i="1" baseline="-30000">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ctr" eaLnBrk="0" hangingPunct="0">
              <a:lnSpc>
                <a:spcPct val="100000"/>
              </a:lnSpc>
              <a:spcBef>
                <a:spcPct val="0"/>
              </a:spcBef>
              <a:buClrTx/>
            </a:pP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1.999+0.832</a:t>
            </a:r>
            <a:endPar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ctr" eaLnBrk="0" hangingPunct="0">
              <a:lnSpc>
                <a:spcPct val="100000"/>
              </a:lnSpc>
              <a:spcBef>
                <a:spcPct val="0"/>
              </a:spcBef>
              <a:buClrTx/>
            </a:pP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2.831(mV)</a:t>
            </a:r>
            <a:endPar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0" hangingPunct="0">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再次查分度表，与</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2.831mV</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对应的热端温度</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=68℃</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2316" name="矩形 352315"/>
          <p:cNvSpPr/>
          <p:nvPr/>
        </p:nvSpPr>
        <p:spPr>
          <a:xfrm>
            <a:off x="395288" y="5734050"/>
            <a:ext cx="8558212" cy="1066800"/>
          </a:xfrm>
          <a:prstGeom prst="rect">
            <a:avLst/>
          </a:prstGeom>
          <a:solidFill>
            <a:srgbClr val="00FF00"/>
          </a:solidFill>
          <a:ln w="9525">
            <a:noFill/>
          </a:ln>
        </p:spPr>
        <p:txBody>
          <a:bodyPr>
            <a:spAutoFit/>
          </a:bodyPr>
          <a:p>
            <a:pPr lvl="0" algn="l" eaLnBrk="1" hangingPunct="1">
              <a:lnSpc>
                <a:spcPct val="100000"/>
              </a:lnSpc>
              <a:spcBef>
                <a:spcPct val="0"/>
              </a:spcBef>
              <a:buClrTx/>
            </a:pPr>
            <a:r>
              <a:rPr lang="zh-CN" altLang="en-US" sz="3200" b="1" dirty="0">
                <a:effectLst>
                  <a:outerShdw blurRad="38100" dist="38100" dir="2700000">
                    <a:srgbClr val="FFFFFF"/>
                  </a:outerShdw>
                </a:effectLst>
                <a:latin typeface="华文隶书" panose="02010800040101010101" pitchFamily="2" charset="-122"/>
                <a:ea typeface="华文隶书" panose="02010800040101010101" pitchFamily="2" charset="-122"/>
              </a:rPr>
              <a:t>注意</a:t>
            </a:r>
            <a:r>
              <a:rPr lang="en-US" altLang="zh-CN" sz="3200" b="1">
                <a:effectLst>
                  <a:outerShdw blurRad="38100" dist="38100" dir="2700000">
                    <a:srgbClr val="FFFFFF"/>
                  </a:outerShdw>
                </a:effectLst>
                <a:latin typeface="华文隶书" panose="02010800040101010101" pitchFamily="2" charset="-122"/>
                <a:ea typeface="华文隶书" panose="02010800040101010101" pitchFamily="2" charset="-122"/>
              </a:rPr>
              <a:t>:</a:t>
            </a:r>
            <a:r>
              <a:rPr lang="zh-CN" altLang="en-US" sz="3200" b="1" dirty="0">
                <a:effectLst>
                  <a:outerShdw blurRad="38100" dist="38100" dir="2700000">
                    <a:srgbClr val="FFFFFF"/>
                  </a:outerShdw>
                </a:effectLst>
                <a:latin typeface="华文隶书" panose="02010800040101010101" pitchFamily="2" charset="-122"/>
                <a:ea typeface="华文隶书" panose="02010800040101010101" pitchFamily="2" charset="-122"/>
              </a:rPr>
              <a:t>既不能只按</a:t>
            </a:r>
            <a:r>
              <a:rPr lang="en-US" altLang="zh-CN" sz="3200" b="1">
                <a:effectLst>
                  <a:outerShdw blurRad="38100" dist="38100" dir="2700000">
                    <a:srgbClr val="FFFFFF"/>
                  </a:outerShdw>
                </a:effectLst>
                <a:latin typeface="华文隶书" panose="02010800040101010101" pitchFamily="2" charset="-122"/>
                <a:ea typeface="华文隶书" panose="02010800040101010101" pitchFamily="2" charset="-122"/>
              </a:rPr>
              <a:t>1.999mV</a:t>
            </a:r>
            <a:r>
              <a:rPr lang="zh-CN" altLang="en-US" sz="3200" b="1" dirty="0">
                <a:effectLst>
                  <a:outerShdw blurRad="38100" dist="38100" dir="2700000">
                    <a:srgbClr val="FFFFFF"/>
                  </a:outerShdw>
                </a:effectLst>
                <a:latin typeface="华文隶书" panose="02010800040101010101" pitchFamily="2" charset="-122"/>
                <a:ea typeface="华文隶书" panose="02010800040101010101" pitchFamily="2" charset="-122"/>
              </a:rPr>
              <a:t>查表，认为</a:t>
            </a:r>
            <a:r>
              <a:rPr lang="en-US" altLang="zh-CN" sz="3200" b="1" i="1">
                <a:effectLst>
                  <a:outerShdw blurRad="38100" dist="38100" dir="2700000">
                    <a:srgbClr val="FFFFFF"/>
                  </a:outerShdw>
                </a:effectLst>
                <a:latin typeface="华文隶书" panose="02010800040101010101" pitchFamily="2" charset="-122"/>
                <a:ea typeface="华文隶书" panose="02010800040101010101" pitchFamily="2" charset="-122"/>
              </a:rPr>
              <a:t>T</a:t>
            </a:r>
            <a:r>
              <a:rPr lang="en-US" altLang="zh-CN" sz="3200" b="1">
                <a:effectLst>
                  <a:outerShdw blurRad="38100" dist="38100" dir="2700000">
                    <a:srgbClr val="FFFFFF"/>
                  </a:outerShdw>
                </a:effectLst>
                <a:latin typeface="华文隶书" panose="02010800040101010101" pitchFamily="2" charset="-122"/>
                <a:ea typeface="华文隶书" panose="02010800040101010101" pitchFamily="2" charset="-122"/>
              </a:rPr>
              <a:t>=49℃</a:t>
            </a:r>
            <a:r>
              <a:rPr lang="zh-CN" altLang="en-US" sz="3200" b="1">
                <a:effectLst>
                  <a:outerShdw blurRad="38100" dist="38100" dir="2700000">
                    <a:srgbClr val="FFFFFF"/>
                  </a:outerShdw>
                </a:effectLst>
                <a:latin typeface="华文隶书" panose="02010800040101010101" pitchFamily="2" charset="-122"/>
                <a:ea typeface="华文隶书" panose="02010800040101010101" pitchFamily="2" charset="-122"/>
              </a:rPr>
              <a:t>，</a:t>
            </a:r>
            <a:r>
              <a:rPr lang="zh-CN" altLang="en-US" sz="3200" b="1" dirty="0">
                <a:effectLst>
                  <a:outerShdw blurRad="38100" dist="38100" dir="2700000">
                    <a:srgbClr val="FFFFFF"/>
                  </a:outerShdw>
                </a:effectLst>
                <a:latin typeface="华文隶书" panose="02010800040101010101" pitchFamily="2" charset="-122"/>
                <a:ea typeface="华文隶书" panose="02010800040101010101" pitchFamily="2" charset="-122"/>
              </a:rPr>
              <a:t>也不能把</a:t>
            </a:r>
            <a:r>
              <a:rPr lang="en-US" altLang="zh-CN" sz="3200" b="1">
                <a:effectLst>
                  <a:outerShdw blurRad="38100" dist="38100" dir="2700000">
                    <a:srgbClr val="FFFFFF"/>
                  </a:outerShdw>
                </a:effectLst>
                <a:latin typeface="华文隶书" panose="02010800040101010101" pitchFamily="2" charset="-122"/>
                <a:ea typeface="华文隶书" panose="02010800040101010101" pitchFamily="2" charset="-122"/>
              </a:rPr>
              <a:t>49℃</a:t>
            </a:r>
            <a:r>
              <a:rPr lang="zh-CN" altLang="en-US" sz="3200" b="1" dirty="0">
                <a:effectLst>
                  <a:outerShdw blurRad="38100" dist="38100" dir="2700000">
                    <a:srgbClr val="FFFFFF"/>
                  </a:outerShdw>
                </a:effectLst>
                <a:latin typeface="华文隶书" panose="02010800040101010101" pitchFamily="2" charset="-122"/>
                <a:ea typeface="华文隶书" panose="02010800040101010101" pitchFamily="2" charset="-122"/>
              </a:rPr>
              <a:t>加上</a:t>
            </a:r>
            <a:r>
              <a:rPr lang="en-US" altLang="zh-CN" sz="3200" b="1">
                <a:effectLst>
                  <a:outerShdw blurRad="38100" dist="38100" dir="2700000">
                    <a:srgbClr val="FFFFFF"/>
                  </a:outerShdw>
                </a:effectLst>
                <a:latin typeface="华文隶书" panose="02010800040101010101" pitchFamily="2" charset="-122"/>
                <a:ea typeface="华文隶书" panose="02010800040101010101" pitchFamily="2" charset="-122"/>
              </a:rPr>
              <a:t>21℃</a:t>
            </a:r>
            <a:r>
              <a:rPr lang="zh-CN" altLang="en-US" sz="3200" b="1" dirty="0">
                <a:effectLst>
                  <a:outerShdw blurRad="38100" dist="38100" dir="2700000">
                    <a:srgbClr val="FFFFFF"/>
                  </a:outerShdw>
                </a:effectLst>
                <a:latin typeface="华文隶书" panose="02010800040101010101" pitchFamily="2" charset="-122"/>
                <a:ea typeface="华文隶书" panose="02010800040101010101" pitchFamily="2" charset="-122"/>
              </a:rPr>
              <a:t>，认为</a:t>
            </a:r>
            <a:r>
              <a:rPr lang="en-US" altLang="zh-CN" sz="3200" b="1" i="1">
                <a:effectLst>
                  <a:outerShdw blurRad="38100" dist="38100" dir="2700000">
                    <a:srgbClr val="FFFFFF"/>
                  </a:outerShdw>
                </a:effectLst>
                <a:latin typeface="华文隶书" panose="02010800040101010101" pitchFamily="2" charset="-122"/>
                <a:ea typeface="华文隶书" panose="02010800040101010101" pitchFamily="2" charset="-122"/>
              </a:rPr>
              <a:t>T</a:t>
            </a:r>
            <a:r>
              <a:rPr lang="en-US" altLang="zh-CN" sz="3200" b="1">
                <a:effectLst>
                  <a:outerShdw blurRad="38100" dist="38100" dir="2700000">
                    <a:srgbClr val="FFFFFF"/>
                  </a:outerShdw>
                </a:effectLst>
                <a:latin typeface="华文隶书" panose="02010800040101010101" pitchFamily="2" charset="-122"/>
                <a:ea typeface="华文隶书" panose="02010800040101010101" pitchFamily="2" charset="-122"/>
              </a:rPr>
              <a:t>=70℃</a:t>
            </a:r>
            <a:r>
              <a:rPr lang="zh-CN" altLang="en-US" sz="3200" b="1">
                <a:effectLst>
                  <a:outerShdw blurRad="38100" dist="38100" dir="2700000">
                    <a:srgbClr val="FFFFFF"/>
                  </a:outerShdw>
                </a:effectLst>
                <a:latin typeface="华文隶书" panose="02010800040101010101" pitchFamily="2" charset="-122"/>
                <a:ea typeface="华文隶书" panose="02010800040101010101" pitchFamily="2" charset="-122"/>
              </a:rPr>
              <a:t>。</a:t>
            </a:r>
            <a:endParaRPr lang="zh-CN" altLang="en-US" sz="3200" b="1">
              <a:effectLst>
                <a:outerShdw blurRad="38100" dist="38100" dir="2700000">
                  <a:srgbClr val="FFFFFF"/>
                </a:outerShdw>
              </a:effectLst>
              <a:latin typeface="华文隶书" panose="02010800040101010101" pitchFamily="2" charset="-122"/>
              <a:ea typeface="华文隶书" panose="02010800040101010101" pitchFamily="2" charset="-122"/>
            </a:endParaRPr>
          </a:p>
        </p:txBody>
      </p:sp>
      <p:sp>
        <p:nvSpPr>
          <p:cNvPr id="352317" name="矩形 352316"/>
          <p:cNvSpPr/>
          <p:nvPr/>
        </p:nvSpPr>
        <p:spPr>
          <a:xfrm>
            <a:off x="2195513" y="1625600"/>
            <a:ext cx="5703887" cy="579438"/>
          </a:xfrm>
          <a:prstGeom prst="rect">
            <a:avLst/>
          </a:prstGeom>
          <a:solidFill>
            <a:srgbClr val="FFCC00"/>
          </a:solidFill>
          <a:ln w="9525">
            <a:noFill/>
          </a:ln>
        </p:spPr>
        <p:txBody>
          <a:bodyPr wrap="none" anchor="t">
            <a:spAutoFit/>
          </a:bodyPr>
          <a:p>
            <a:pPr lvl="0" algn="ctr" eaLnBrk="1" hangingPunct="1">
              <a:lnSpc>
                <a:spcPct val="100000"/>
              </a:lnSpc>
              <a:spcBef>
                <a:spcPct val="0"/>
              </a:spcBef>
              <a:buClrTx/>
            </a:pPr>
            <a:r>
              <a:rPr lang="en-US" altLang="zh-CN" sz="3200" b="0" i="1">
                <a:solidFill>
                  <a:srgbClr val="FF3300"/>
                </a:solidFill>
                <a:latin typeface="Times New Roman" panose="02020603050405020304" pitchFamily="18" charset="0"/>
                <a:ea typeface="宋体" panose="02010600030101010101" pitchFamily="2" charset="-122"/>
              </a:rPr>
              <a:t>E</a:t>
            </a:r>
            <a:r>
              <a:rPr lang="en-US" altLang="zh-CN" sz="3200" b="0" baseline="-25000">
                <a:solidFill>
                  <a:srgbClr val="FF3300"/>
                </a:solidFill>
                <a:latin typeface="Times New Roman" panose="02020603050405020304" pitchFamily="18" charset="0"/>
                <a:ea typeface="宋体" panose="02010600030101010101" pitchFamily="2" charset="-122"/>
              </a:rPr>
              <a:t>AB</a:t>
            </a:r>
            <a:r>
              <a:rPr lang="en-US" altLang="zh-CN" sz="3200" b="0">
                <a:solidFill>
                  <a:srgbClr val="FF3300"/>
                </a:solidFill>
                <a:latin typeface="Times New Roman" panose="02020603050405020304" pitchFamily="18" charset="0"/>
                <a:ea typeface="宋体" panose="02010600030101010101" pitchFamily="2" charset="-122"/>
              </a:rPr>
              <a:t>(</a:t>
            </a:r>
            <a:r>
              <a:rPr lang="en-US" altLang="zh-CN" sz="3200" b="0" i="1">
                <a:solidFill>
                  <a:srgbClr val="FF3300"/>
                </a:solidFill>
                <a:latin typeface="Times New Roman" panose="02020603050405020304" pitchFamily="18" charset="0"/>
                <a:ea typeface="宋体" panose="02010600030101010101" pitchFamily="2" charset="-122"/>
              </a:rPr>
              <a:t>T,T</a:t>
            </a:r>
            <a:r>
              <a:rPr lang="en-US" altLang="zh-CN" sz="3200" b="0" baseline="-25000">
                <a:solidFill>
                  <a:srgbClr val="FF3300"/>
                </a:solidFill>
                <a:latin typeface="Times New Roman" panose="02020603050405020304" pitchFamily="18" charset="0"/>
                <a:ea typeface="宋体" panose="02010600030101010101" pitchFamily="2" charset="-122"/>
              </a:rPr>
              <a:t>0</a:t>
            </a:r>
            <a:r>
              <a:rPr lang="en-US" altLang="zh-CN" sz="3200" b="0">
                <a:solidFill>
                  <a:srgbClr val="FF3300"/>
                </a:solidFill>
                <a:latin typeface="Times New Roman" panose="02020603050405020304" pitchFamily="18" charset="0"/>
                <a:ea typeface="宋体" panose="02010600030101010101" pitchFamily="2" charset="-122"/>
              </a:rPr>
              <a:t>)</a:t>
            </a:r>
            <a:r>
              <a:rPr lang="en-US" altLang="zh-CN" sz="3200" b="0" i="1">
                <a:solidFill>
                  <a:srgbClr val="FF3300"/>
                </a:solidFill>
                <a:latin typeface="Times New Roman" panose="02020603050405020304" pitchFamily="18" charset="0"/>
                <a:ea typeface="宋体" panose="02010600030101010101" pitchFamily="2" charset="-122"/>
              </a:rPr>
              <a:t>=E</a:t>
            </a:r>
            <a:r>
              <a:rPr lang="en-US" altLang="zh-CN" sz="3200" b="0" baseline="-25000">
                <a:solidFill>
                  <a:srgbClr val="FF3300"/>
                </a:solidFill>
                <a:latin typeface="Times New Roman" panose="02020603050405020304" pitchFamily="18" charset="0"/>
                <a:ea typeface="宋体" panose="02010600030101010101" pitchFamily="2" charset="-122"/>
              </a:rPr>
              <a:t>AB</a:t>
            </a:r>
            <a:r>
              <a:rPr lang="en-US" altLang="zh-CN" sz="3200" b="0">
                <a:solidFill>
                  <a:srgbClr val="FF3300"/>
                </a:solidFill>
                <a:latin typeface="Times New Roman" panose="02020603050405020304" pitchFamily="18" charset="0"/>
                <a:ea typeface="宋体" panose="02010600030101010101" pitchFamily="2" charset="-122"/>
              </a:rPr>
              <a:t>(</a:t>
            </a:r>
            <a:r>
              <a:rPr lang="en-US" altLang="zh-CN" sz="3200" b="0" i="1">
                <a:solidFill>
                  <a:srgbClr val="FF3300"/>
                </a:solidFill>
                <a:latin typeface="Times New Roman" panose="02020603050405020304" pitchFamily="18" charset="0"/>
                <a:ea typeface="宋体" panose="02010600030101010101" pitchFamily="2" charset="-122"/>
              </a:rPr>
              <a:t>T,T</a:t>
            </a:r>
            <a:r>
              <a:rPr lang="en-US" altLang="zh-CN" sz="3200" b="0" baseline="-25000">
                <a:solidFill>
                  <a:srgbClr val="FF3300"/>
                </a:solidFill>
                <a:latin typeface="Times New Roman" panose="02020603050405020304" pitchFamily="18" charset="0"/>
                <a:ea typeface="宋体" panose="02010600030101010101" pitchFamily="2" charset="-122"/>
              </a:rPr>
              <a:t>H</a:t>
            </a:r>
            <a:r>
              <a:rPr lang="en-US" altLang="zh-CN" sz="3200" b="0">
                <a:solidFill>
                  <a:srgbClr val="FF3300"/>
                </a:solidFill>
                <a:latin typeface="Times New Roman" panose="02020603050405020304" pitchFamily="18" charset="0"/>
                <a:ea typeface="宋体" panose="02010600030101010101" pitchFamily="2" charset="-122"/>
              </a:rPr>
              <a:t>)</a:t>
            </a:r>
            <a:r>
              <a:rPr lang="en-US" altLang="zh-CN" sz="3200" b="0" i="1">
                <a:solidFill>
                  <a:srgbClr val="FF3300"/>
                </a:solidFill>
                <a:latin typeface="Times New Roman" panose="02020603050405020304" pitchFamily="18" charset="0"/>
                <a:ea typeface="宋体" panose="02010600030101010101" pitchFamily="2" charset="-122"/>
              </a:rPr>
              <a:t>+E</a:t>
            </a:r>
            <a:r>
              <a:rPr lang="en-US" altLang="zh-CN" sz="3200" b="0" baseline="-25000">
                <a:solidFill>
                  <a:srgbClr val="FF3300"/>
                </a:solidFill>
                <a:latin typeface="Times New Roman" panose="02020603050405020304" pitchFamily="18" charset="0"/>
                <a:ea typeface="宋体" panose="02010600030101010101" pitchFamily="2" charset="-122"/>
              </a:rPr>
              <a:t>AB</a:t>
            </a:r>
            <a:r>
              <a:rPr lang="en-US" altLang="zh-CN" sz="3200" b="0">
                <a:solidFill>
                  <a:srgbClr val="FF3300"/>
                </a:solidFill>
                <a:latin typeface="Times New Roman" panose="02020603050405020304" pitchFamily="18" charset="0"/>
                <a:ea typeface="宋体" panose="02010600030101010101" pitchFamily="2" charset="-122"/>
              </a:rPr>
              <a:t>(</a:t>
            </a:r>
            <a:r>
              <a:rPr lang="en-US" altLang="zh-CN" sz="3200" b="0" i="1">
                <a:solidFill>
                  <a:srgbClr val="FF3300"/>
                </a:solidFill>
                <a:latin typeface="Times New Roman" panose="02020603050405020304" pitchFamily="18" charset="0"/>
                <a:ea typeface="宋体" panose="02010600030101010101" pitchFamily="2" charset="-122"/>
              </a:rPr>
              <a:t>T</a:t>
            </a:r>
            <a:r>
              <a:rPr lang="en-US" altLang="zh-CN" sz="3200" b="0" baseline="-25000">
                <a:solidFill>
                  <a:srgbClr val="FF3300"/>
                </a:solidFill>
                <a:latin typeface="Times New Roman" panose="02020603050405020304" pitchFamily="18" charset="0"/>
                <a:ea typeface="宋体" panose="02010600030101010101" pitchFamily="2" charset="-122"/>
              </a:rPr>
              <a:t>H</a:t>
            </a:r>
            <a:r>
              <a:rPr lang="en-US" altLang="zh-CN" sz="3200" b="0">
                <a:solidFill>
                  <a:srgbClr val="FF3300"/>
                </a:solidFill>
                <a:latin typeface="Times New Roman" panose="02020603050405020304" pitchFamily="18" charset="0"/>
                <a:ea typeface="宋体" panose="02010600030101010101" pitchFamily="2" charset="-122"/>
              </a:rPr>
              <a:t>,</a:t>
            </a:r>
            <a:r>
              <a:rPr lang="en-US" altLang="zh-CN" sz="3200" b="0" i="1">
                <a:solidFill>
                  <a:srgbClr val="FF3300"/>
                </a:solidFill>
                <a:latin typeface="Times New Roman" panose="02020603050405020304" pitchFamily="18" charset="0"/>
                <a:ea typeface="宋体" panose="02010600030101010101" pitchFamily="2" charset="-122"/>
              </a:rPr>
              <a:t>T</a:t>
            </a:r>
            <a:r>
              <a:rPr lang="en-US" altLang="zh-CN" sz="3200" b="0" i="1" baseline="-25000">
                <a:solidFill>
                  <a:srgbClr val="FF3300"/>
                </a:solidFill>
                <a:latin typeface="Times New Roman" panose="02020603050405020304" pitchFamily="18" charset="0"/>
                <a:ea typeface="宋体" panose="02010600030101010101" pitchFamily="2" charset="-122"/>
              </a:rPr>
              <a:t>0</a:t>
            </a:r>
            <a:r>
              <a:rPr lang="en-US" altLang="zh-CN" sz="3200" b="0">
                <a:solidFill>
                  <a:srgbClr val="FF3300"/>
                </a:solidFill>
                <a:latin typeface="Times New Roman" panose="02020603050405020304" pitchFamily="18" charset="0"/>
                <a:ea typeface="宋体" panose="02010600030101010101" pitchFamily="2" charset="-122"/>
              </a:rPr>
              <a:t>)</a:t>
            </a:r>
            <a:endParaRPr lang="en-US" altLang="zh-CN" sz="3200" b="0">
              <a:solidFill>
                <a:srgbClr val="FF3300"/>
              </a:solidFill>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3284"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3288" name="矩形 353287"/>
          <p:cNvSpPr/>
          <p:nvPr/>
        </p:nvSpPr>
        <p:spPr>
          <a:xfrm>
            <a:off x="152400" y="622300"/>
            <a:ext cx="8686800" cy="6256338"/>
          </a:xfrm>
          <a:prstGeom prst="rect">
            <a:avLst/>
          </a:prstGeom>
          <a:noFill/>
          <a:ln w="9525">
            <a:noFill/>
          </a:ln>
        </p:spPr>
        <p:txBody>
          <a:bodyPr>
            <a:spAutoFit/>
          </a:bodyPr>
          <a:p>
            <a:pPr lvl="0" indent="1905" algn="just" eaLnBrk="1" hangingPunct="1">
              <a:lnSpc>
                <a:spcPct val="100000"/>
              </a:lnSpc>
              <a:spcBef>
                <a:spcPct val="0"/>
              </a:spcBef>
              <a:buClrTx/>
            </a:pPr>
            <a:r>
              <a:rPr lang="en-US" altLang="zh-CN" sz="32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3.  </a:t>
            </a:r>
            <a:r>
              <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补正系数法</a:t>
            </a:r>
            <a:endPar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pPr lvl="0" indent="1905" algn="just" eaLnBrk="1" hangingPunct="1">
              <a:lnSpc>
                <a:spcPct val="100000"/>
              </a:lnSpc>
              <a:spcBef>
                <a:spcPct val="0"/>
              </a:spcBef>
              <a:buClrTx/>
            </a:pP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把参比端实际温度</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0"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乘上系数</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k</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加到由</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0"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T</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0"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查分度表所得的温度上，成为被测温度</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T</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用公式表达即</a:t>
            </a:r>
            <a:endPar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1" hangingPunct="1">
              <a:lnSpc>
                <a:spcPct val="100000"/>
              </a:lnSpc>
              <a:spcBef>
                <a:spcPct val="0"/>
              </a:spcBef>
              <a:buClrTx/>
            </a:pPr>
            <a:r>
              <a:rPr lang="zh-CN" altLang="en-US" sz="4000" b="0"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4000" b="0" i="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4000" b="0" i="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1" hangingPunct="1">
              <a:lnSpc>
                <a:spcPct val="100000"/>
              </a:lnSpc>
              <a:spcBef>
                <a:spcPct val="0"/>
              </a:spcBef>
              <a:buClrTx/>
            </a:pPr>
            <a:r>
              <a:rPr lang="zh-CN" altLang="en-US" sz="2400" b="0" dirty="0">
                <a:effectLst>
                  <a:outerShdw blurRad="38100" dist="38100" dir="2700000">
                    <a:srgbClr val="C0C0C0"/>
                  </a:outerShdw>
                </a:effectLst>
                <a:latin typeface="Times New Roman" panose="02020603050405020304" pitchFamily="18" charset="0"/>
                <a:ea typeface="宋体" panose="02010600030101010101" pitchFamily="2" charset="-122"/>
              </a:rPr>
              <a:t>式中：</a:t>
            </a:r>
            <a:r>
              <a:rPr lang="en-US" altLang="zh-CN" sz="2400" b="0" i="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1800" b="0" i="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1800" b="0" dirty="0">
                <a:effectLst>
                  <a:outerShdw blurRad="38100" dist="38100" dir="2700000">
                    <a:srgbClr val="C0C0C0"/>
                  </a:outerShdw>
                </a:effectLst>
                <a:latin typeface="Times New Roman" panose="02020603050405020304" pitchFamily="18" charset="0"/>
                <a:ea typeface="宋体" panose="02010600030101010101" pitchFamily="2" charset="-122"/>
              </a:rPr>
              <a:t>为未知的被测温度； </a:t>
            </a:r>
            <a:r>
              <a:rPr lang="en-US" altLang="zh-CN" sz="2400" b="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400" b="0" i="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1800" b="0" i="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1800" b="0" dirty="0">
                <a:effectLst>
                  <a:outerShdw blurRad="38100" dist="38100" dir="2700000">
                    <a:srgbClr val="C0C0C0"/>
                  </a:outerShdw>
                </a:effectLst>
                <a:latin typeface="Times New Roman" panose="02020603050405020304" pitchFamily="18" charset="0"/>
                <a:ea typeface="宋体" panose="02010600030101010101" pitchFamily="2" charset="-122"/>
              </a:rPr>
              <a:t>为参比端在室温下热电偶电势与分度表上对应的某个温度； </a:t>
            </a:r>
            <a:r>
              <a:rPr lang="en-US" altLang="zh-CN" sz="2400" b="0" i="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400" b="0" baseline="-3000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H</a:t>
            </a:r>
            <a:r>
              <a:rPr lang="en-US" altLang="zh-CN" sz="1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1800" b="0" dirty="0">
                <a:effectLst>
                  <a:outerShdw blurRad="38100" dist="38100" dir="2700000">
                    <a:srgbClr val="C0C0C0"/>
                  </a:outerShdw>
                </a:effectLst>
                <a:latin typeface="Times New Roman" panose="02020603050405020304" pitchFamily="18" charset="0"/>
                <a:ea typeface="宋体" panose="02010600030101010101" pitchFamily="2" charset="-122"/>
              </a:rPr>
              <a:t>室温； </a:t>
            </a:r>
            <a:endParaRPr lang="zh-CN" altLang="en-US" sz="1800" b="0"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0" hangingPunct="0">
              <a:lnSpc>
                <a:spcPct val="100000"/>
              </a:lnSpc>
              <a:spcBef>
                <a:spcPct val="0"/>
              </a:spcBef>
              <a:buClrTx/>
            </a:pPr>
            <a:r>
              <a:rPr lang="en-US" altLang="zh-CN" sz="2400" b="0" i="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k</a:t>
            </a:r>
            <a:r>
              <a:rPr lang="en-US" altLang="zh-CN" sz="1800" b="0" i="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1800" b="0" dirty="0">
                <a:effectLst>
                  <a:outerShdw blurRad="38100" dist="38100" dir="2700000">
                    <a:srgbClr val="C0C0C0"/>
                  </a:outerShdw>
                </a:effectLst>
                <a:latin typeface="Times New Roman" panose="02020603050405020304" pitchFamily="18" charset="0"/>
                <a:ea typeface="宋体" panose="02010600030101010101" pitchFamily="2" charset="-122"/>
              </a:rPr>
              <a:t>为补正系数，其它参数见下表。</a:t>
            </a:r>
            <a:endParaRPr lang="zh-CN" altLang="en-US" sz="1800" b="0"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0" hangingPunct="0">
              <a:lnSpc>
                <a:spcPct val="100000"/>
              </a:lnSpc>
              <a:spcBef>
                <a:spcPct val="30000"/>
              </a:spcBef>
              <a:buClrTx/>
            </a:pPr>
            <a:r>
              <a:rPr lang="zh-CN" altLang="en-US" sz="2800" b="0"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例</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  用铂铑</a:t>
            </a:r>
            <a:r>
              <a:rPr lang="en-US" altLang="zh-CN" sz="2800" b="0" baseline="-30000">
                <a:effectLst>
                  <a:outerShdw blurRad="38100" dist="38100" dir="2700000">
                    <a:srgbClr val="C0C0C0"/>
                  </a:outerShdw>
                </a:effectLst>
                <a:latin typeface="Times New Roman" panose="02020603050405020304" pitchFamily="18" charset="0"/>
                <a:ea typeface="宋体" panose="02010600030101010101" pitchFamily="2" charset="-122"/>
              </a:rPr>
              <a:t>10</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－铂热电偶测温，已知冷端温度</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0"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=35℃</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这时热电动势为</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11.348mV</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．查</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S</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型热电偶的分度表，得出与此相应的温度</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′=1150℃</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再从下表中查出，对应于</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1150℃</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的补正系数</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k</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=0.53</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于是，被测温度</a:t>
            </a:r>
            <a:endPar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just" eaLnBrk="0" hangingPunct="0">
              <a:lnSpc>
                <a:spcPct val="100000"/>
              </a:lnSpc>
              <a:spcBef>
                <a:spcPct val="0"/>
              </a:spcBef>
              <a:buClrTx/>
            </a:pP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                         </a:t>
            </a:r>
            <a:r>
              <a:rPr lang="en-US" altLang="zh-CN" sz="2800" b="0"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=1150+0.53×35=1168.3</a:t>
            </a:r>
            <a:r>
              <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800" b="0">
              <a:effectLst>
                <a:outerShdw blurRad="38100" dist="38100" dir="2700000">
                  <a:srgbClr val="C0C0C0"/>
                </a:outerShdw>
              </a:effectLst>
              <a:latin typeface="Times New Roman" panose="02020603050405020304" pitchFamily="18" charset="0"/>
              <a:ea typeface="宋体" panose="02010600030101010101" pitchFamily="2" charset="-122"/>
            </a:endParaRPr>
          </a:p>
          <a:p>
            <a:pPr lvl="0" indent="1905" algn="l" eaLnBrk="0" hangingPunct="0">
              <a:lnSpc>
                <a:spcPct val="100000"/>
              </a:lnSpc>
              <a:spcBef>
                <a:spcPct val="0"/>
              </a:spcBef>
              <a:buClrTx/>
            </a:pP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用这种办法稍稍简单一些，比计算修正法误差可能大一点，但误差不大于</a:t>
            </a:r>
            <a:r>
              <a:rPr lang="en-US" altLang="zh-CN" sz="2800" b="0">
                <a:effectLst>
                  <a:outerShdw blurRad="38100" dist="38100" dir="2700000">
                    <a:srgbClr val="C0C0C0"/>
                  </a:outerShdw>
                </a:effectLst>
                <a:latin typeface="Times New Roman" panose="02020603050405020304" pitchFamily="18" charset="0"/>
                <a:ea typeface="宋体" panose="02010600030101010101" pitchFamily="2" charset="-122"/>
              </a:rPr>
              <a:t>0.14</a:t>
            </a: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3289" name="矩形 353288"/>
          <p:cNvSpPr/>
          <p:nvPr/>
        </p:nvSpPr>
        <p:spPr>
          <a:xfrm>
            <a:off x="3186113" y="2027238"/>
            <a:ext cx="2859087" cy="579437"/>
          </a:xfrm>
          <a:prstGeom prst="rect">
            <a:avLst/>
          </a:prstGeom>
          <a:solidFill>
            <a:srgbClr val="CCFFCC"/>
          </a:solidFill>
          <a:ln w="9525">
            <a:noFill/>
          </a:ln>
        </p:spPr>
        <p:txBody>
          <a:bodyPr wrap="none" anchor="t">
            <a:spAutoFit/>
          </a:bodyPr>
          <a:p>
            <a:pPr lvl="0" algn="ctr" eaLnBrk="1" hangingPunct="1">
              <a:lnSpc>
                <a:spcPct val="100000"/>
              </a:lnSpc>
              <a:spcBef>
                <a:spcPct val="0"/>
              </a:spcBef>
              <a:buClrTx/>
            </a:pPr>
            <a:r>
              <a:rPr lang="en-US" altLang="zh-CN" sz="3200" b="0" i="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T</a:t>
            </a:r>
            <a:r>
              <a:rPr lang="zh-CN" altLang="en-US" sz="3200" b="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zh-CN" altLang="en-US" sz="3200" b="0" i="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 </a:t>
            </a:r>
            <a:r>
              <a:rPr lang="en-US" altLang="zh-CN" sz="3200" b="0" i="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T</a:t>
            </a:r>
            <a:r>
              <a:rPr lang="en-US" altLang="zh-CN" sz="3200" b="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zh-CN" altLang="en-US" sz="3200" b="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zh-CN" altLang="en-US" sz="3200" b="0" i="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 </a:t>
            </a:r>
            <a:r>
              <a:rPr lang="en-US" altLang="zh-CN" sz="3200" b="0" i="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k T </a:t>
            </a:r>
            <a:r>
              <a:rPr lang="en-US" altLang="zh-CN" sz="3200" b="0" baseline="-2500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H</a:t>
            </a:r>
            <a:endParaRPr lang="en-US" altLang="zh-CN" sz="3200" b="0" baseline="-2500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5750" y="71438"/>
            <a:ext cx="5572125" cy="500063"/>
          </a:xfrm>
        </p:spPr>
        <p:txBody>
          <a:bodyPr vert="horz" wrap="square" lIns="91440" tIns="45720" rIns="91440" bIns="45720" numCol="1" anchor="ctr" anchorCtr="0" compatLnSpc="1"/>
          <a:p>
            <a:pPr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253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2551" name="Rectangle 1031"/>
          <p:cNvSpPr/>
          <p:nvPr/>
        </p:nvSpPr>
        <p:spPr>
          <a:xfrm>
            <a:off x="323850" y="765175"/>
            <a:ext cx="8459788" cy="533400"/>
          </a:xfrm>
          <a:prstGeom prst="rect">
            <a:avLst/>
          </a:prstGeom>
          <a:noFill/>
          <a:ln w="9525">
            <a:noFill/>
          </a:ln>
        </p:spPr>
        <p:txBody>
          <a:bodyPr anchor="ct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gn="l" eaLnBrk="1" hangingPunct="1"/>
            <a:r>
              <a:rPr lang="zh-CN" altLang="en-US" sz="3200" b="1" dirty="0">
                <a:solidFill>
                  <a:srgbClr val="CC3300"/>
                </a:solidFill>
                <a:effectLst>
                  <a:outerShdw blurRad="38100" dist="38100" dir="2700000">
                    <a:srgbClr val="C0C0C0"/>
                  </a:outerShdw>
                </a:effectLst>
                <a:latin typeface="楷体_GB2312" pitchFamily="49" charset="-122"/>
                <a:ea typeface="楷体_GB2312" pitchFamily="49" charset="-122"/>
              </a:rPr>
              <a:t>温度单位：</a:t>
            </a:r>
            <a:r>
              <a:rPr lang="zh-CN" altLang="en-US" sz="2800" b="1" dirty="0">
                <a:solidFill>
                  <a:schemeClr val="tx1"/>
                </a:solidFill>
                <a:effectLst>
                  <a:outerShdw blurRad="38100" dist="38100" dir="2700000">
                    <a:srgbClr val="C0C0C0"/>
                  </a:outerShdw>
                </a:effectLst>
              </a:rPr>
              <a:t>热力学温度是国际上公认的最基本温度</a:t>
            </a:r>
            <a:r>
              <a:rPr lang="en-US" altLang="zh-CN" sz="2800" b="1">
                <a:solidFill>
                  <a:schemeClr val="tx1"/>
                </a:solidFill>
                <a:effectLst>
                  <a:outerShdw blurRad="38100" dist="38100" dir="2700000">
                    <a:srgbClr val="C0C0C0"/>
                  </a:outerShdw>
                </a:effectLst>
              </a:rPr>
              <a:t>.</a:t>
            </a:r>
            <a:endParaRPr lang="en-US" altLang="zh-CN" sz="2800" b="1">
              <a:solidFill>
                <a:schemeClr val="tx1"/>
              </a:solidFill>
              <a:effectLst>
                <a:outerShdw blurRad="38100" dist="38100" dir="2700000">
                  <a:srgbClr val="C0C0C0"/>
                </a:outerShdw>
              </a:effectLst>
            </a:endParaRPr>
          </a:p>
        </p:txBody>
      </p:sp>
      <p:sp>
        <p:nvSpPr>
          <p:cNvPr id="75782" name="Text Box 1030"/>
          <p:cNvSpPr txBox="1">
            <a:spLocks noChangeArrowheads="1"/>
          </p:cNvSpPr>
          <p:nvPr/>
        </p:nvSpPr>
        <p:spPr bwMode="auto">
          <a:xfrm>
            <a:off x="179388" y="1484313"/>
            <a:ext cx="8748713" cy="4173538"/>
          </a:xfrm>
          <a:prstGeom prst="rect">
            <a:avLst/>
          </a:prstGeom>
          <a:noFill/>
          <a:ln w="9525">
            <a:noFill/>
            <a:miter lim="800000"/>
          </a:ln>
          <a:effectLst/>
        </p:spPr>
        <p:txBody>
          <a:bodyPr>
            <a:spAutoFit/>
          </a:bodyPr>
          <a:p>
            <a:pPr lvl="0" algn="l" eaLnBrk="1" hangingPunct="1">
              <a:lnSpc>
                <a:spcPct val="100000"/>
              </a:lnSpc>
              <a:spcBef>
                <a:spcPct val="0"/>
              </a:spcBef>
              <a:buFont typeface="Wingdings" panose="05000000000000000000" pitchFamily="2" charset="2"/>
              <a:buChar char="Ø"/>
            </a:pPr>
            <a:r>
              <a:rPr lang="zh-CN" altLang="en-US" sz="3200" b="1" dirty="0">
                <a:effectLst>
                  <a:outerShdw blurRad="38100" dist="38100" dir="2700000">
                    <a:srgbClr val="C0C0C0"/>
                  </a:outerShdw>
                </a:effectLst>
                <a:latin typeface="楷体_GB2312" pitchFamily="49" charset="-122"/>
                <a:ea typeface="楷体_GB2312" pitchFamily="49" charset="-122"/>
              </a:rPr>
              <a:t>我国目前实行的是</a:t>
            </a:r>
            <a:r>
              <a:rPr lang="en-US" altLang="zh-CN" sz="3200" b="1">
                <a:effectLst>
                  <a:outerShdw blurRad="38100" dist="38100" dir="2700000">
                    <a:srgbClr val="C0C0C0"/>
                  </a:outerShdw>
                </a:effectLst>
                <a:latin typeface="楷体_GB2312" pitchFamily="49" charset="-122"/>
                <a:ea typeface="楷体_GB2312" pitchFamily="49" charset="-122"/>
              </a:rPr>
              <a:t>1990</a:t>
            </a:r>
            <a:r>
              <a:rPr lang="zh-CN" altLang="en-US" sz="3200" b="1" dirty="0">
                <a:effectLst>
                  <a:outerShdw blurRad="38100" dist="38100" dir="2700000">
                    <a:srgbClr val="C0C0C0"/>
                  </a:outerShdw>
                </a:effectLst>
                <a:latin typeface="楷体_GB2312" pitchFamily="49" charset="-122"/>
                <a:ea typeface="楷体_GB2312" pitchFamily="49" charset="-122"/>
              </a:rPr>
              <a:t>年国际温标</a:t>
            </a:r>
            <a:r>
              <a:rPr lang="en-US" altLang="zh-CN" sz="3200" b="1">
                <a:effectLst>
                  <a:outerShdw blurRad="38100" dist="38100" dir="2700000">
                    <a:srgbClr val="C0C0C0"/>
                  </a:outerShdw>
                </a:effectLst>
                <a:latin typeface="楷体_GB2312" pitchFamily="49" charset="-122"/>
                <a:ea typeface="楷体_GB2312" pitchFamily="49" charset="-122"/>
              </a:rPr>
              <a:t>(ITS</a:t>
            </a:r>
            <a:r>
              <a:rPr lang="en-US" altLang="zh-CN" sz="3200" b="1">
                <a:effectLst>
                  <a:outerShdw blurRad="38100" dist="38100" dir="2700000">
                    <a:srgbClr val="C0C0C0"/>
                  </a:outerShdw>
                </a:effectLst>
                <a:latin typeface="Times New Roman" panose="02020603050405020304" pitchFamily="18" charset="0"/>
                <a:ea typeface="楷体_GB2312" pitchFamily="49" charset="-122"/>
              </a:rPr>
              <a:t>—</a:t>
            </a:r>
            <a:r>
              <a:rPr lang="en-US" altLang="zh-CN" sz="3200" b="1">
                <a:effectLst>
                  <a:outerShdw blurRad="38100" dist="38100" dir="2700000">
                    <a:srgbClr val="C0C0C0"/>
                  </a:outerShdw>
                </a:effectLst>
                <a:latin typeface="楷体_GB2312" pitchFamily="49" charset="-122"/>
                <a:ea typeface="楷体_GB2312" pitchFamily="49" charset="-122"/>
              </a:rPr>
              <a:t>90</a:t>
            </a:r>
            <a:r>
              <a:rPr lang="zh-CN" altLang="en-US" sz="3200" b="1" dirty="0">
                <a:effectLst>
                  <a:outerShdw blurRad="38100" dist="38100" dir="2700000">
                    <a:srgbClr val="C0C0C0"/>
                  </a:outerShdw>
                </a:effectLst>
                <a:latin typeface="楷体_GB2312" pitchFamily="49" charset="-122"/>
                <a:ea typeface="楷体_GB2312" pitchFamily="49" charset="-122"/>
              </a:rPr>
              <a:t>）</a:t>
            </a:r>
            <a:endParaRPr lang="zh-CN" altLang="en-US" sz="3200" b="1" dirty="0">
              <a:effectLst>
                <a:outerShdw blurRad="38100" dist="38100" dir="2700000">
                  <a:srgbClr val="C0C0C0"/>
                </a:outerShdw>
              </a:effectLst>
              <a:latin typeface="楷体_GB2312" pitchFamily="49" charset="-122"/>
              <a:ea typeface="楷体_GB2312" pitchFamily="49" charset="-122"/>
            </a:endParaRPr>
          </a:p>
          <a:p>
            <a:pPr lvl="0" algn="l" eaLnBrk="1" hangingPunct="1">
              <a:lnSpc>
                <a:spcPct val="100000"/>
              </a:lnSpc>
              <a:spcBef>
                <a:spcPct val="0"/>
              </a:spcBef>
            </a:pPr>
            <a:r>
              <a:rPr lang="zh-CN" altLang="en-US" sz="3200" b="1" dirty="0">
                <a:effectLst>
                  <a:outerShdw blurRad="38100" dist="38100" dir="2700000">
                    <a:srgbClr val="C0C0C0"/>
                  </a:outerShdw>
                </a:effectLst>
                <a:latin typeface="楷体_GB2312" pitchFamily="49" charset="-122"/>
                <a:ea typeface="楷体_GB2312" pitchFamily="49" charset="-122"/>
              </a:rPr>
              <a:t>  定义国际开尔文温度（</a:t>
            </a:r>
            <a:r>
              <a:rPr lang="en-US" altLang="zh-CN" sz="3200" b="1">
                <a:effectLst>
                  <a:outerShdw blurRad="38100" dist="38100" dir="2700000">
                    <a:srgbClr val="C0C0C0"/>
                  </a:outerShdw>
                </a:effectLst>
                <a:latin typeface="楷体_GB2312" pitchFamily="49" charset="-122"/>
                <a:ea typeface="楷体_GB2312" pitchFamily="49" charset="-122"/>
              </a:rPr>
              <a:t>T90</a:t>
            </a:r>
            <a:r>
              <a:rPr lang="zh-CN" altLang="en-US" sz="3200" b="1" dirty="0">
                <a:effectLst>
                  <a:outerShdw blurRad="38100" dist="38100" dir="2700000">
                    <a:srgbClr val="C0C0C0"/>
                  </a:outerShdw>
                </a:effectLst>
                <a:latin typeface="楷体_GB2312" pitchFamily="49" charset="-122"/>
                <a:ea typeface="楷体_GB2312" pitchFamily="49" charset="-122"/>
              </a:rPr>
              <a:t>）</a:t>
            </a:r>
            <a:endParaRPr lang="zh-CN" altLang="en-US" sz="3200" b="1" dirty="0">
              <a:effectLst>
                <a:outerShdw blurRad="38100" dist="38100" dir="2700000">
                  <a:srgbClr val="C0C0C0"/>
                </a:outerShdw>
              </a:effectLst>
              <a:latin typeface="楷体_GB2312" pitchFamily="49" charset="-122"/>
              <a:ea typeface="楷体_GB2312" pitchFamily="49" charset="-122"/>
            </a:endParaRPr>
          </a:p>
          <a:p>
            <a:pPr lvl="0" algn="l" eaLnBrk="1" hangingPunct="1">
              <a:lnSpc>
                <a:spcPct val="100000"/>
              </a:lnSpc>
              <a:spcBef>
                <a:spcPct val="0"/>
              </a:spcBef>
            </a:pPr>
            <a:r>
              <a:rPr lang="zh-CN" altLang="en-US" sz="3200" b="1" dirty="0">
                <a:effectLst>
                  <a:outerShdw blurRad="38100" dist="38100" dir="2700000">
                    <a:srgbClr val="C0C0C0"/>
                  </a:outerShdw>
                </a:effectLst>
                <a:latin typeface="楷体_GB2312" pitchFamily="49" charset="-122"/>
                <a:ea typeface="楷体_GB2312" pitchFamily="49" charset="-122"/>
              </a:rPr>
              <a:t>      </a:t>
            </a:r>
            <a:r>
              <a:rPr lang="zh-CN" altLang="en-US" sz="3200" b="1" dirty="0">
                <a:solidFill>
                  <a:srgbClr val="FF0000"/>
                </a:solidFill>
                <a:effectLst>
                  <a:outerShdw blurRad="38100" dist="38100" dir="2700000">
                    <a:srgbClr val="C0C0C0"/>
                  </a:outerShdw>
                </a:effectLst>
                <a:latin typeface="楷体_GB2312" pitchFamily="49" charset="-122"/>
                <a:ea typeface="楷体_GB2312" pitchFamily="49" charset="-122"/>
              </a:rPr>
              <a:t>国际摄氏温度（</a:t>
            </a:r>
            <a:r>
              <a:rPr lang="en-US" altLang="zh-CN" sz="3200" b="1">
                <a:solidFill>
                  <a:srgbClr val="FF0000"/>
                </a:solidFill>
                <a:effectLst>
                  <a:outerShdw blurRad="38100" dist="38100" dir="2700000">
                    <a:srgbClr val="C0C0C0"/>
                  </a:outerShdw>
                </a:effectLst>
                <a:latin typeface="楷体_GB2312" pitchFamily="49" charset="-122"/>
                <a:ea typeface="楷体_GB2312" pitchFamily="49" charset="-122"/>
              </a:rPr>
              <a:t>t90</a:t>
            </a:r>
            <a:r>
              <a:rPr lang="zh-CN" altLang="en-US" sz="3200" b="1" dirty="0">
                <a:solidFill>
                  <a:srgbClr val="FF0000"/>
                </a:solidFill>
                <a:effectLst>
                  <a:outerShdw blurRad="38100" dist="38100" dir="2700000">
                    <a:srgbClr val="C0C0C0"/>
                  </a:outerShdw>
                </a:effectLst>
                <a:latin typeface="楷体_GB2312" pitchFamily="49" charset="-122"/>
                <a:ea typeface="楷体_GB2312" pitchFamily="49" charset="-122"/>
              </a:rPr>
              <a:t>）</a:t>
            </a:r>
            <a:r>
              <a:rPr lang="zh-CN" altLang="en-US" sz="3200" b="1" dirty="0">
                <a:effectLst>
                  <a:outerShdw blurRad="38100" dist="38100" dir="2700000">
                    <a:srgbClr val="C0C0C0"/>
                  </a:outerShdw>
                </a:effectLst>
                <a:latin typeface="楷体_GB2312" pitchFamily="49" charset="-122"/>
                <a:ea typeface="楷体_GB2312" pitchFamily="49" charset="-122"/>
              </a:rPr>
              <a:t>；</a:t>
            </a:r>
            <a:br>
              <a:rPr lang="zh-CN" altLang="en-US" sz="3200" b="1" dirty="0">
                <a:effectLst>
                  <a:outerShdw blurRad="38100" dist="38100" dir="2700000">
                    <a:srgbClr val="C0C0C0"/>
                  </a:outerShdw>
                </a:effectLst>
                <a:latin typeface="楷体_GB2312" pitchFamily="49" charset="-122"/>
                <a:ea typeface="楷体_GB2312" pitchFamily="49" charset="-122"/>
              </a:rPr>
            </a:br>
            <a:r>
              <a:rPr lang="zh-CN" altLang="en-US" sz="3200" b="1" dirty="0">
                <a:effectLst>
                  <a:outerShdw blurRad="38100" dist="38100" dir="2700000">
                    <a:srgbClr val="C0C0C0"/>
                  </a:outerShdw>
                </a:effectLst>
                <a:latin typeface="楷体_GB2312" pitchFamily="49" charset="-122"/>
                <a:ea typeface="楷体_GB2312" pitchFamily="49" charset="-122"/>
              </a:rPr>
              <a:t>   </a:t>
            </a:r>
            <a:r>
              <a:rPr lang="en-US" altLang="zh-CN" sz="3200" b="1">
                <a:effectLst>
                  <a:outerShdw blurRad="38100" dist="38100" dir="2700000">
                    <a:srgbClr val="C0C0C0"/>
                  </a:outerShdw>
                </a:effectLst>
                <a:latin typeface="楷体_GB2312" pitchFamily="49" charset="-122"/>
                <a:ea typeface="楷体_GB2312" pitchFamily="49" charset="-122"/>
              </a:rPr>
              <a:t>T90 </a:t>
            </a:r>
            <a:r>
              <a:rPr lang="zh-CN" altLang="en-US" sz="3200" b="1" dirty="0">
                <a:effectLst>
                  <a:outerShdw blurRad="38100" dist="38100" dir="2700000">
                    <a:srgbClr val="C0C0C0"/>
                  </a:outerShdw>
                </a:effectLst>
                <a:latin typeface="楷体_GB2312" pitchFamily="49" charset="-122"/>
                <a:ea typeface="楷体_GB2312" pitchFamily="49" charset="-122"/>
              </a:rPr>
              <a:t>：单位（</a:t>
            </a:r>
            <a:r>
              <a:rPr lang="en-US" altLang="zh-CN" sz="3200" b="1">
                <a:effectLst>
                  <a:outerShdw blurRad="38100" dist="38100" dir="2700000">
                    <a:srgbClr val="C0C0C0"/>
                  </a:outerShdw>
                </a:effectLst>
                <a:latin typeface="楷体_GB2312" pitchFamily="49" charset="-122"/>
                <a:ea typeface="楷体_GB2312" pitchFamily="49" charset="-122"/>
              </a:rPr>
              <a:t>K</a:t>
            </a:r>
            <a:r>
              <a:rPr lang="zh-CN" altLang="en-US" sz="3200" b="1" dirty="0">
                <a:effectLst>
                  <a:outerShdw blurRad="38100" dist="38100" dir="2700000">
                    <a:srgbClr val="C0C0C0"/>
                  </a:outerShdw>
                </a:effectLst>
                <a:latin typeface="楷体_GB2312" pitchFamily="49" charset="-122"/>
                <a:ea typeface="楷体_GB2312" pitchFamily="49" charset="-122"/>
              </a:rPr>
              <a:t>）开尔文</a:t>
            </a:r>
            <a:br>
              <a:rPr lang="zh-CN" altLang="en-US" sz="3200" b="1" dirty="0">
                <a:effectLst>
                  <a:outerShdw blurRad="38100" dist="38100" dir="2700000">
                    <a:srgbClr val="C0C0C0"/>
                  </a:outerShdw>
                </a:effectLst>
                <a:latin typeface="楷体_GB2312" pitchFamily="49" charset="-122"/>
                <a:ea typeface="楷体_GB2312" pitchFamily="49" charset="-122"/>
              </a:rPr>
            </a:br>
            <a:r>
              <a:rPr lang="zh-CN" altLang="en-US" sz="3200" b="1" dirty="0">
                <a:effectLst>
                  <a:outerShdw blurRad="38100" dist="38100" dir="2700000">
                    <a:srgbClr val="C0C0C0"/>
                  </a:outerShdw>
                </a:effectLst>
                <a:latin typeface="楷体_GB2312" pitchFamily="49" charset="-122"/>
                <a:ea typeface="楷体_GB2312" pitchFamily="49" charset="-122"/>
              </a:rPr>
              <a:t>   </a:t>
            </a:r>
            <a:r>
              <a:rPr lang="en-US" altLang="zh-CN" sz="3200" b="1">
                <a:effectLst>
                  <a:outerShdw blurRad="38100" dist="38100" dir="2700000">
                    <a:srgbClr val="C0C0C0"/>
                  </a:outerShdw>
                </a:effectLst>
                <a:latin typeface="楷体_GB2312" pitchFamily="49" charset="-122"/>
                <a:ea typeface="楷体_GB2312" pitchFamily="49" charset="-122"/>
              </a:rPr>
              <a:t>t90 </a:t>
            </a:r>
            <a:r>
              <a:rPr lang="zh-CN" altLang="en-US" sz="3200" b="1" dirty="0">
                <a:effectLst>
                  <a:outerShdw blurRad="38100" dist="38100" dir="2700000">
                    <a:srgbClr val="C0C0C0"/>
                  </a:outerShdw>
                </a:effectLst>
                <a:latin typeface="楷体_GB2312" pitchFamily="49" charset="-122"/>
                <a:ea typeface="楷体_GB2312" pitchFamily="49" charset="-122"/>
              </a:rPr>
              <a:t>：单位（</a:t>
            </a:r>
            <a:r>
              <a:rPr lang="en-US" altLang="zh-CN" sz="3200" b="1">
                <a:effectLst>
                  <a:outerShdw blurRad="38100" dist="38100" dir="2700000">
                    <a:srgbClr val="C0C0C0"/>
                  </a:outerShdw>
                </a:effectLst>
                <a:latin typeface="Times New Roman" panose="02020603050405020304" pitchFamily="18" charset="0"/>
                <a:ea typeface="楷体_GB2312" pitchFamily="49" charset="-122"/>
              </a:rPr>
              <a:t>℃</a:t>
            </a:r>
            <a:r>
              <a:rPr lang="zh-CN" altLang="en-US" sz="3200" b="1" dirty="0">
                <a:effectLst>
                  <a:outerShdw blurRad="38100" dist="38100" dir="2700000">
                    <a:srgbClr val="C0C0C0"/>
                  </a:outerShdw>
                </a:effectLst>
                <a:latin typeface="楷体_GB2312" pitchFamily="49" charset="-122"/>
                <a:ea typeface="楷体_GB2312" pitchFamily="49" charset="-122"/>
              </a:rPr>
              <a:t>）摄氏</a:t>
            </a:r>
            <a:endParaRPr lang="zh-CN" altLang="en-US" sz="3200" b="1" dirty="0">
              <a:effectLst>
                <a:outerShdw blurRad="38100" dist="38100" dir="2700000">
                  <a:srgbClr val="C0C0C0"/>
                </a:outerShdw>
              </a:effectLst>
              <a:latin typeface="楷体_GB2312" pitchFamily="49" charset="-122"/>
              <a:ea typeface="楷体_GB2312" pitchFamily="49" charset="-122"/>
            </a:endParaRPr>
          </a:p>
          <a:p>
            <a:pPr lvl="0" algn="l" eaLnBrk="1" hangingPunct="1">
              <a:lnSpc>
                <a:spcPct val="100000"/>
              </a:lnSpc>
              <a:spcBef>
                <a:spcPct val="0"/>
              </a:spcBef>
            </a:pPr>
            <a:endParaRPr lang="zh-CN" altLang="en-US" sz="3200" b="1" dirty="0">
              <a:effectLst>
                <a:outerShdw blurRad="38100" dist="38100" dir="2700000">
                  <a:srgbClr val="C0C0C0"/>
                </a:outerShdw>
              </a:effectLst>
              <a:latin typeface="楷体_GB2312" pitchFamily="49" charset="-122"/>
              <a:ea typeface="楷体_GB2312" pitchFamily="49" charset="-122"/>
            </a:endParaRPr>
          </a:p>
          <a:p>
            <a:pPr lvl="0" algn="l" eaLnBrk="1" hangingPunct="1">
              <a:lnSpc>
                <a:spcPct val="100000"/>
              </a:lnSpc>
              <a:spcBef>
                <a:spcPct val="0"/>
              </a:spcBef>
            </a:pPr>
            <a:r>
              <a:rPr lang="zh-CN" altLang="en-US" sz="3200" b="1" dirty="0">
                <a:effectLst>
                  <a:outerShdw blurRad="38100" dist="38100" dir="2700000">
                    <a:srgbClr val="C0C0C0"/>
                  </a:outerShdw>
                </a:effectLst>
                <a:latin typeface="楷体_GB2312" pitchFamily="49" charset="-122"/>
                <a:ea typeface="楷体_GB2312" pitchFamily="49" charset="-122"/>
              </a:rPr>
              <a:t> 两者关系为：</a:t>
            </a:r>
            <a:br>
              <a:rPr lang="zh-CN" altLang="en-US" sz="3200" b="1" dirty="0">
                <a:effectLst>
                  <a:outerShdw blurRad="38100" dist="38100" dir="2700000">
                    <a:srgbClr val="C0C0C0"/>
                  </a:outerShdw>
                </a:effectLst>
                <a:latin typeface="楷体_GB2312" pitchFamily="49" charset="-122"/>
                <a:ea typeface="楷体_GB2312" pitchFamily="49" charset="-122"/>
              </a:rPr>
            </a:br>
            <a:r>
              <a:rPr lang="zh-CN" altLang="en-US" sz="3200" b="1" dirty="0">
                <a:effectLst>
                  <a:outerShdw blurRad="38100" dist="38100" dir="2700000">
                    <a:srgbClr val="C0C0C0"/>
                  </a:outerShdw>
                </a:effectLst>
                <a:latin typeface="楷体_GB2312" pitchFamily="49" charset="-122"/>
                <a:ea typeface="楷体_GB2312" pitchFamily="49" charset="-122"/>
              </a:rPr>
              <a:t>    </a:t>
            </a:r>
            <a:r>
              <a:rPr lang="en-US" altLang="zh-CN" sz="3200" b="1">
                <a:effectLst>
                  <a:outerShdw blurRad="38100" dist="38100" dir="2700000">
                    <a:srgbClr val="C0C0C0"/>
                  </a:outerShdw>
                </a:effectLst>
                <a:latin typeface="楷体_GB2312" pitchFamily="49" charset="-122"/>
                <a:ea typeface="楷体_GB2312" pitchFamily="49" charset="-122"/>
              </a:rPr>
              <a:t>t90/</a:t>
            </a:r>
            <a:r>
              <a:rPr lang="en-US" altLang="zh-CN" sz="3200" b="1">
                <a:effectLst>
                  <a:outerShdw blurRad="38100" dist="38100" dir="2700000">
                    <a:srgbClr val="C0C0C0"/>
                  </a:outerShdw>
                </a:effectLst>
                <a:latin typeface="Times New Roman" panose="02020603050405020304" pitchFamily="18" charset="0"/>
                <a:ea typeface="楷体_GB2312" pitchFamily="49" charset="-122"/>
              </a:rPr>
              <a:t>℃</a:t>
            </a:r>
            <a:r>
              <a:rPr lang="en-US" altLang="zh-CN" sz="3200" b="1">
                <a:effectLst>
                  <a:outerShdw blurRad="38100" dist="38100" dir="2700000">
                    <a:srgbClr val="C0C0C0"/>
                  </a:outerShdw>
                </a:effectLst>
                <a:latin typeface="楷体_GB2312" pitchFamily="49" charset="-122"/>
                <a:ea typeface="楷体_GB2312" pitchFamily="49" charset="-122"/>
              </a:rPr>
              <a:t> = T90/ K </a:t>
            </a:r>
            <a:r>
              <a:rPr lang="en-US" altLang="zh-CN" sz="3200" b="1">
                <a:effectLst>
                  <a:outerShdw blurRad="38100" dist="38100" dir="2700000">
                    <a:srgbClr val="C0C0C0"/>
                  </a:outerShdw>
                </a:effectLst>
                <a:latin typeface="Times New Roman" panose="02020603050405020304" pitchFamily="18" charset="0"/>
                <a:ea typeface="楷体_GB2312" pitchFamily="49" charset="-122"/>
              </a:rPr>
              <a:t>–</a:t>
            </a:r>
            <a:r>
              <a:rPr lang="en-US" altLang="zh-CN" sz="3200" b="1">
                <a:effectLst>
                  <a:outerShdw blurRad="38100" dist="38100" dir="2700000">
                    <a:srgbClr val="C0C0C0"/>
                  </a:outerShdw>
                </a:effectLst>
                <a:latin typeface="楷体_GB2312" pitchFamily="49" charset="-122"/>
                <a:ea typeface="楷体_GB2312" pitchFamily="49" charset="-122"/>
              </a:rPr>
              <a:t> 273.15 </a:t>
            </a:r>
            <a:r>
              <a:rPr lang="zh-CN" altLang="en-US" sz="3200" b="1" dirty="0">
                <a:effectLst>
                  <a:outerShdw blurRad="38100" dist="38100" dir="2700000">
                    <a:srgbClr val="C0C0C0"/>
                  </a:outerShdw>
                </a:effectLst>
                <a:latin typeface="楷体_GB2312" pitchFamily="49" charset="-122"/>
                <a:ea typeface="楷体_GB2312" pitchFamily="49" charset="-122"/>
              </a:rPr>
              <a:t>或 </a:t>
            </a:r>
            <a:endParaRPr lang="zh-CN" altLang="en-US" sz="3200" b="1" dirty="0">
              <a:effectLst>
                <a:outerShdw blurRad="38100" dist="38100" dir="2700000">
                  <a:srgbClr val="C0C0C0"/>
                </a:outerShdw>
              </a:effectLst>
              <a:latin typeface="楷体_GB2312" pitchFamily="49" charset="-122"/>
              <a:ea typeface="楷体_GB2312" pitchFamily="49" charset="-122"/>
            </a:endParaRPr>
          </a:p>
          <a:p>
            <a:pPr lvl="0" algn="l" eaLnBrk="1" hangingPunct="1">
              <a:lnSpc>
                <a:spcPct val="100000"/>
              </a:lnSpc>
              <a:spcBef>
                <a:spcPct val="0"/>
              </a:spcBef>
            </a:pPr>
            <a:r>
              <a:rPr lang="zh-CN" altLang="en-US" sz="3200" b="1" dirty="0">
                <a:effectLst>
                  <a:outerShdw blurRad="38100" dist="38100" dir="2700000">
                    <a:srgbClr val="C0C0C0"/>
                  </a:outerShdw>
                </a:effectLst>
                <a:latin typeface="楷体_GB2312" pitchFamily="49" charset="-122"/>
                <a:ea typeface="楷体_GB2312" pitchFamily="49" charset="-122"/>
              </a:rPr>
              <a:t>    </a:t>
            </a:r>
            <a:r>
              <a:rPr lang="en-US" altLang="zh-CN" sz="3200" b="1">
                <a:effectLst>
                  <a:outerShdw blurRad="38100" dist="38100" dir="2700000">
                    <a:srgbClr val="C0C0C0"/>
                  </a:outerShdw>
                </a:effectLst>
                <a:latin typeface="楷体_GB2312" pitchFamily="49" charset="-122"/>
                <a:ea typeface="楷体_GB2312" pitchFamily="49" charset="-122"/>
              </a:rPr>
              <a:t>t/</a:t>
            </a:r>
            <a:r>
              <a:rPr lang="en-US" altLang="zh-CN" sz="3200" b="1">
                <a:effectLst>
                  <a:outerShdw blurRad="38100" dist="38100" dir="2700000">
                    <a:srgbClr val="C0C0C0"/>
                  </a:outerShdw>
                </a:effectLst>
                <a:latin typeface="Times New Roman" panose="02020603050405020304" pitchFamily="18" charset="0"/>
                <a:ea typeface="楷体_GB2312" pitchFamily="49" charset="-122"/>
              </a:rPr>
              <a:t>℃</a:t>
            </a:r>
            <a:r>
              <a:rPr lang="en-US" altLang="zh-CN" sz="3200" b="0">
                <a:latin typeface="Times New Roman" panose="02020603050405020304" pitchFamily="18" charset="0"/>
                <a:ea typeface="宋体" panose="02010600030101010101" pitchFamily="2" charset="-122"/>
              </a:rPr>
              <a:t> </a:t>
            </a:r>
            <a:r>
              <a:rPr lang="en-US" altLang="zh-CN" sz="3200" b="1">
                <a:effectLst>
                  <a:outerShdw blurRad="38100" dist="38100" dir="2700000">
                    <a:srgbClr val="C0C0C0"/>
                  </a:outerShdw>
                </a:effectLst>
                <a:latin typeface="楷体_GB2312" pitchFamily="49" charset="-122"/>
                <a:ea typeface="楷体_GB2312" pitchFamily="49" charset="-122"/>
              </a:rPr>
              <a:t>= T/ K </a:t>
            </a:r>
            <a:r>
              <a:rPr lang="en-US" altLang="zh-CN" sz="3200" b="1">
                <a:effectLst>
                  <a:outerShdw blurRad="38100" dist="38100" dir="2700000">
                    <a:srgbClr val="C0C0C0"/>
                  </a:outerShdw>
                </a:effectLst>
                <a:latin typeface="Times New Roman" panose="02020603050405020304" pitchFamily="18" charset="0"/>
                <a:ea typeface="楷体_GB2312" pitchFamily="49" charset="-122"/>
              </a:rPr>
              <a:t>–</a:t>
            </a:r>
            <a:r>
              <a:rPr lang="en-US" altLang="zh-CN" sz="3200" b="1">
                <a:effectLst>
                  <a:outerShdw blurRad="38100" dist="38100" dir="2700000">
                    <a:srgbClr val="C0C0C0"/>
                  </a:outerShdw>
                </a:effectLst>
                <a:latin typeface="楷体_GB2312" pitchFamily="49" charset="-122"/>
                <a:ea typeface="楷体_GB2312" pitchFamily="49" charset="-122"/>
              </a:rPr>
              <a:t> 273.15</a:t>
            </a:r>
            <a:endParaRPr lang="en-US" altLang="zh-CN" sz="3200" b="1">
              <a:effectLst>
                <a:outerShdw blurRad="38100" dist="38100" dir="2700000">
                  <a:srgbClr val="C0C0C0"/>
                </a:outerShdw>
              </a:effectLst>
              <a:latin typeface="楷体_GB2312" pitchFamily="49" charset="-122"/>
              <a:ea typeface="楷体_GB2312" pitchFamily="49" charset="-122"/>
            </a:endParaRPr>
          </a:p>
        </p:txBody>
      </p:sp>
      <p:sp>
        <p:nvSpPr>
          <p:cNvPr id="3" name="灯片编号占位符 2"/>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430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grpSp>
        <p:nvGrpSpPr>
          <p:cNvPr id="354423" name="组合 354422"/>
          <p:cNvGrpSpPr/>
          <p:nvPr/>
        </p:nvGrpSpPr>
        <p:grpSpPr>
          <a:xfrm>
            <a:off x="395288" y="884238"/>
            <a:ext cx="8382000" cy="6073775"/>
            <a:chOff x="249" y="572"/>
            <a:chExt cx="5280" cy="3826"/>
          </a:xfrm>
        </p:grpSpPr>
        <p:sp>
          <p:nvSpPr>
            <p:cNvPr id="354312" name="矩形 354311"/>
            <p:cNvSpPr/>
            <p:nvPr/>
          </p:nvSpPr>
          <p:spPr>
            <a:xfrm>
              <a:off x="301" y="713"/>
              <a:ext cx="1354" cy="421"/>
            </a:xfrm>
            <a:prstGeom prst="rect">
              <a:avLst/>
            </a:prstGeom>
            <a:noFill/>
            <a:ln w="9525">
              <a:noFill/>
            </a:ln>
          </p:spPr>
          <p:txBody>
            <a:bodyPr/>
            <a:p>
              <a:pPr lvl="0" algn="ctr" eaLnBrk="1" hangingPunct="1">
                <a:lnSpc>
                  <a:spcPct val="100000"/>
                </a:lnSpc>
                <a:spcBef>
                  <a:spcPct val="0"/>
                </a:spcBef>
                <a:buClrTx/>
              </a:pP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温度</a:t>
              </a:r>
              <a:r>
                <a:rPr lang="en-US" altLang="zh-CN" sz="20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13" name="矩形 354312"/>
            <p:cNvSpPr/>
            <p:nvPr/>
          </p:nvSpPr>
          <p:spPr>
            <a:xfrm>
              <a:off x="252" y="608"/>
              <a:ext cx="1452" cy="42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14" name="矩形 354313"/>
            <p:cNvSpPr/>
            <p:nvPr/>
          </p:nvSpPr>
          <p:spPr>
            <a:xfrm>
              <a:off x="1753" y="572"/>
              <a:ext cx="3724" cy="210"/>
            </a:xfrm>
            <a:prstGeom prst="rect">
              <a:avLst/>
            </a:prstGeom>
            <a:noFill/>
            <a:ln w="9525">
              <a:noFill/>
            </a:ln>
          </p:spPr>
          <p:txBody>
            <a:bodyPr/>
            <a:p>
              <a:pPr lvl="0" algn="ctr" eaLnBrk="1" hangingPunct="1">
                <a:lnSpc>
                  <a:spcPct val="100000"/>
                </a:lnSpc>
                <a:spcBef>
                  <a:spcPct val="0"/>
                </a:spcBef>
                <a:buClrTx/>
              </a:pP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补正系数</a:t>
              </a:r>
              <a:r>
                <a:rPr lang="en-US" altLang="zh-CN" sz="2000" b="1" i="1">
                  <a:effectLst>
                    <a:outerShdw blurRad="38100" dist="38100" dir="2700000">
                      <a:srgbClr val="C0C0C0"/>
                    </a:outerShdw>
                  </a:effectLst>
                  <a:latin typeface="Times New Roman" panose="02020603050405020304" pitchFamily="18" charset="0"/>
                  <a:ea typeface="宋体" panose="02010600030101010101" pitchFamily="2" charset="-122"/>
                </a:rPr>
                <a:t>k</a:t>
              </a:r>
              <a:endParaRPr lang="en-US" altLang="zh-CN" sz="2000" b="1" i="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i="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15" name="矩形 354314"/>
            <p:cNvSpPr/>
            <p:nvPr/>
          </p:nvSpPr>
          <p:spPr>
            <a:xfrm>
              <a:off x="1704" y="608"/>
              <a:ext cx="382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16" name="矩形 354315"/>
            <p:cNvSpPr/>
            <p:nvPr/>
          </p:nvSpPr>
          <p:spPr>
            <a:xfrm>
              <a:off x="1753" y="782"/>
              <a:ext cx="1354" cy="211"/>
            </a:xfrm>
            <a:prstGeom prst="rect">
              <a:avLst/>
            </a:prstGeom>
            <a:noFill/>
            <a:ln w="9525">
              <a:noFill/>
            </a:ln>
          </p:spPr>
          <p:txBody>
            <a:bodyPr/>
            <a:p>
              <a:pPr lvl="0" algn="ctr" eaLnBrk="1" hangingPunct="1">
                <a:lnSpc>
                  <a:spcPct val="100000"/>
                </a:lnSpc>
                <a:spcBef>
                  <a:spcPct val="0"/>
                </a:spcBef>
                <a:buClrTx/>
              </a:pP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铂铑</a:t>
              </a:r>
              <a:r>
                <a:rPr lang="en-US" altLang="zh-CN" sz="2000" b="1" baseline="-30000">
                  <a:effectLst>
                    <a:outerShdw blurRad="38100" dist="38100" dir="2700000">
                      <a:srgbClr val="C0C0C0"/>
                    </a:outerShdw>
                  </a:effectLst>
                  <a:latin typeface="Times New Roman" panose="02020603050405020304" pitchFamily="18" charset="0"/>
                  <a:ea typeface="宋体" panose="02010600030101010101" pitchFamily="2" charset="-122"/>
                </a:rPr>
                <a:t>10</a:t>
              </a: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000" b="1">
                  <a:effectLst>
                    <a:outerShdw blurRad="38100" dist="38100" dir="2700000">
                      <a:srgbClr val="C0C0C0"/>
                    </a:outerShdw>
                  </a:effectLst>
                  <a:latin typeface="Times New Roman" panose="02020603050405020304" pitchFamily="18" charset="0"/>
                  <a:ea typeface="宋体" panose="02010600030101010101" pitchFamily="2" charset="-122"/>
                </a:rPr>
                <a:t>铂</a:t>
              </a: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(S)</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17" name="矩形 354316"/>
            <p:cNvSpPr/>
            <p:nvPr/>
          </p:nvSpPr>
          <p:spPr>
            <a:xfrm>
              <a:off x="1704" y="818"/>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18" name="矩形 354317"/>
            <p:cNvSpPr/>
            <p:nvPr/>
          </p:nvSpPr>
          <p:spPr>
            <a:xfrm>
              <a:off x="3205" y="782"/>
              <a:ext cx="2272" cy="211"/>
            </a:xfrm>
            <a:prstGeom prst="rect">
              <a:avLst/>
            </a:prstGeom>
            <a:noFill/>
            <a:ln w="9525">
              <a:noFill/>
            </a:ln>
          </p:spPr>
          <p:txBody>
            <a:bodyPr/>
            <a:p>
              <a:pPr lvl="0" algn="ctr" eaLnBrk="1" hangingPunct="1">
                <a:lnSpc>
                  <a:spcPct val="100000"/>
                </a:lnSpc>
                <a:spcBef>
                  <a:spcPct val="0"/>
                </a:spcBef>
                <a:buClrTx/>
              </a:pP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镍铬</a:t>
              </a: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镍硅（</a:t>
              </a: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K</a:t>
              </a:r>
              <a:r>
                <a:rPr lang="zh-CN" altLang="en-US" sz="20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zh-CN" altLang="en-US"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19" name="矩形 354318"/>
            <p:cNvSpPr/>
            <p:nvPr/>
          </p:nvSpPr>
          <p:spPr>
            <a:xfrm>
              <a:off x="3156" y="818"/>
              <a:ext cx="2370"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20" name="矩形 354319"/>
            <p:cNvSpPr/>
            <p:nvPr/>
          </p:nvSpPr>
          <p:spPr>
            <a:xfrm>
              <a:off x="301" y="993"/>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21" name="矩形 354320"/>
            <p:cNvSpPr/>
            <p:nvPr/>
          </p:nvSpPr>
          <p:spPr>
            <a:xfrm>
              <a:off x="252" y="1029"/>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22" name="矩形 354321"/>
            <p:cNvSpPr/>
            <p:nvPr/>
          </p:nvSpPr>
          <p:spPr>
            <a:xfrm>
              <a:off x="1753" y="993"/>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0.82</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23" name="矩形 354322"/>
            <p:cNvSpPr/>
            <p:nvPr/>
          </p:nvSpPr>
          <p:spPr>
            <a:xfrm>
              <a:off x="1704" y="1029"/>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24" name="矩形 354323"/>
            <p:cNvSpPr/>
            <p:nvPr/>
          </p:nvSpPr>
          <p:spPr>
            <a:xfrm>
              <a:off x="3205" y="993"/>
              <a:ext cx="2272"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25" name="矩形 354324"/>
            <p:cNvSpPr/>
            <p:nvPr/>
          </p:nvSpPr>
          <p:spPr>
            <a:xfrm>
              <a:off x="3156" y="1029"/>
              <a:ext cx="2370"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26" name="矩形 354325"/>
            <p:cNvSpPr/>
            <p:nvPr/>
          </p:nvSpPr>
          <p:spPr>
            <a:xfrm>
              <a:off x="301" y="1203"/>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200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27" name="矩形 354326"/>
            <p:cNvSpPr/>
            <p:nvPr/>
          </p:nvSpPr>
          <p:spPr>
            <a:xfrm>
              <a:off x="252" y="1239"/>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28" name="矩形 354327"/>
            <p:cNvSpPr/>
            <p:nvPr/>
          </p:nvSpPr>
          <p:spPr>
            <a:xfrm>
              <a:off x="1753" y="1203"/>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0.72</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29" name="矩形 354328"/>
            <p:cNvSpPr/>
            <p:nvPr/>
          </p:nvSpPr>
          <p:spPr>
            <a:xfrm>
              <a:off x="1704" y="1239"/>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30" name="矩形 354329"/>
            <p:cNvSpPr/>
            <p:nvPr/>
          </p:nvSpPr>
          <p:spPr>
            <a:xfrm>
              <a:off x="3205" y="1203"/>
              <a:ext cx="2272"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31" name="矩形 354330"/>
            <p:cNvSpPr/>
            <p:nvPr/>
          </p:nvSpPr>
          <p:spPr>
            <a:xfrm>
              <a:off x="3156" y="1239"/>
              <a:ext cx="2370"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32" name="矩形 354331"/>
            <p:cNvSpPr/>
            <p:nvPr/>
          </p:nvSpPr>
          <p:spPr>
            <a:xfrm>
              <a:off x="301" y="1414"/>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300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33" name="矩形 354332"/>
            <p:cNvSpPr/>
            <p:nvPr/>
          </p:nvSpPr>
          <p:spPr>
            <a:xfrm>
              <a:off x="252" y="1450"/>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34" name="矩形 354333"/>
            <p:cNvSpPr/>
            <p:nvPr/>
          </p:nvSpPr>
          <p:spPr>
            <a:xfrm>
              <a:off x="1753" y="1414"/>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0.69</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35" name="矩形 354334"/>
            <p:cNvSpPr/>
            <p:nvPr/>
          </p:nvSpPr>
          <p:spPr>
            <a:xfrm>
              <a:off x="1704" y="1450"/>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36" name="矩形 354335"/>
            <p:cNvSpPr/>
            <p:nvPr/>
          </p:nvSpPr>
          <p:spPr>
            <a:xfrm>
              <a:off x="3205" y="1414"/>
              <a:ext cx="2272"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0.98</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37" name="矩形 354336"/>
            <p:cNvSpPr/>
            <p:nvPr/>
          </p:nvSpPr>
          <p:spPr>
            <a:xfrm>
              <a:off x="3156" y="1450"/>
              <a:ext cx="2370"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38" name="矩形 354337"/>
            <p:cNvSpPr/>
            <p:nvPr/>
          </p:nvSpPr>
          <p:spPr>
            <a:xfrm>
              <a:off x="301" y="1624"/>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400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39" name="矩形 354338"/>
            <p:cNvSpPr/>
            <p:nvPr/>
          </p:nvSpPr>
          <p:spPr>
            <a:xfrm>
              <a:off x="252" y="1660"/>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40" name="矩形 354339"/>
            <p:cNvSpPr/>
            <p:nvPr/>
          </p:nvSpPr>
          <p:spPr>
            <a:xfrm>
              <a:off x="1753" y="1624"/>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0.66</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41" name="矩形 354340"/>
            <p:cNvSpPr/>
            <p:nvPr/>
          </p:nvSpPr>
          <p:spPr>
            <a:xfrm>
              <a:off x="1704" y="1660"/>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42" name="矩形 354341"/>
            <p:cNvSpPr/>
            <p:nvPr/>
          </p:nvSpPr>
          <p:spPr>
            <a:xfrm>
              <a:off x="3205" y="1624"/>
              <a:ext cx="2272"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0.98</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43" name="矩形 354342"/>
            <p:cNvSpPr/>
            <p:nvPr/>
          </p:nvSpPr>
          <p:spPr>
            <a:xfrm>
              <a:off x="3156" y="1660"/>
              <a:ext cx="2370"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44" name="矩形 354343"/>
            <p:cNvSpPr/>
            <p:nvPr/>
          </p:nvSpPr>
          <p:spPr>
            <a:xfrm>
              <a:off x="301" y="1835"/>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500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45" name="矩形 354344"/>
            <p:cNvSpPr/>
            <p:nvPr/>
          </p:nvSpPr>
          <p:spPr>
            <a:xfrm>
              <a:off x="252" y="1871"/>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46" name="矩形 354345"/>
            <p:cNvSpPr/>
            <p:nvPr/>
          </p:nvSpPr>
          <p:spPr>
            <a:xfrm>
              <a:off x="1753" y="1835"/>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0.63</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47" name="矩形 354346"/>
            <p:cNvSpPr/>
            <p:nvPr/>
          </p:nvSpPr>
          <p:spPr>
            <a:xfrm>
              <a:off x="1704" y="1871"/>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48" name="矩形 354347"/>
            <p:cNvSpPr/>
            <p:nvPr/>
          </p:nvSpPr>
          <p:spPr>
            <a:xfrm>
              <a:off x="3205" y="1835"/>
              <a:ext cx="2272"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49" name="矩形 354348"/>
            <p:cNvSpPr/>
            <p:nvPr/>
          </p:nvSpPr>
          <p:spPr>
            <a:xfrm>
              <a:off x="3156" y="1871"/>
              <a:ext cx="2370"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50" name="矩形 354349"/>
            <p:cNvSpPr/>
            <p:nvPr/>
          </p:nvSpPr>
          <p:spPr>
            <a:xfrm>
              <a:off x="301" y="2045"/>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600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51" name="矩形 354350"/>
            <p:cNvSpPr/>
            <p:nvPr/>
          </p:nvSpPr>
          <p:spPr>
            <a:xfrm>
              <a:off x="252" y="2081"/>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52" name="矩形 354351"/>
            <p:cNvSpPr/>
            <p:nvPr/>
          </p:nvSpPr>
          <p:spPr>
            <a:xfrm>
              <a:off x="1753" y="2045"/>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0.62</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53" name="矩形 354352"/>
            <p:cNvSpPr/>
            <p:nvPr/>
          </p:nvSpPr>
          <p:spPr>
            <a:xfrm>
              <a:off x="1704" y="2081"/>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54" name="矩形 354353"/>
            <p:cNvSpPr/>
            <p:nvPr/>
          </p:nvSpPr>
          <p:spPr>
            <a:xfrm>
              <a:off x="3205" y="2045"/>
              <a:ext cx="2272"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0.96</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55" name="矩形 354354"/>
            <p:cNvSpPr/>
            <p:nvPr/>
          </p:nvSpPr>
          <p:spPr>
            <a:xfrm>
              <a:off x="3156" y="2081"/>
              <a:ext cx="2370"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56" name="矩形 354355"/>
            <p:cNvSpPr/>
            <p:nvPr/>
          </p:nvSpPr>
          <p:spPr>
            <a:xfrm>
              <a:off x="301" y="2256"/>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700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57" name="矩形 354356"/>
            <p:cNvSpPr/>
            <p:nvPr/>
          </p:nvSpPr>
          <p:spPr>
            <a:xfrm>
              <a:off x="252" y="2292"/>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58" name="矩形 354357"/>
            <p:cNvSpPr/>
            <p:nvPr/>
          </p:nvSpPr>
          <p:spPr>
            <a:xfrm>
              <a:off x="1753" y="2256"/>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0.60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59" name="矩形 354358"/>
            <p:cNvSpPr/>
            <p:nvPr/>
          </p:nvSpPr>
          <p:spPr>
            <a:xfrm>
              <a:off x="1704" y="2292"/>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60" name="矩形 354359"/>
            <p:cNvSpPr/>
            <p:nvPr/>
          </p:nvSpPr>
          <p:spPr>
            <a:xfrm>
              <a:off x="3205" y="2256"/>
              <a:ext cx="2272"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61" name="矩形 354360"/>
            <p:cNvSpPr/>
            <p:nvPr/>
          </p:nvSpPr>
          <p:spPr>
            <a:xfrm>
              <a:off x="3156" y="2292"/>
              <a:ext cx="2370"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62" name="矩形 354361"/>
            <p:cNvSpPr/>
            <p:nvPr/>
          </p:nvSpPr>
          <p:spPr>
            <a:xfrm>
              <a:off x="301" y="2466"/>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800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63" name="矩形 354362"/>
            <p:cNvSpPr/>
            <p:nvPr/>
          </p:nvSpPr>
          <p:spPr>
            <a:xfrm>
              <a:off x="252" y="2502"/>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64" name="矩形 354363"/>
            <p:cNvSpPr/>
            <p:nvPr/>
          </p:nvSpPr>
          <p:spPr>
            <a:xfrm>
              <a:off x="1753" y="2466"/>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0.59</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65" name="矩形 354364"/>
            <p:cNvSpPr/>
            <p:nvPr/>
          </p:nvSpPr>
          <p:spPr>
            <a:xfrm>
              <a:off x="1704" y="2502"/>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66" name="矩形 354365"/>
            <p:cNvSpPr/>
            <p:nvPr/>
          </p:nvSpPr>
          <p:spPr>
            <a:xfrm>
              <a:off x="3205" y="2466"/>
              <a:ext cx="2272"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67" name="矩形 354366"/>
            <p:cNvSpPr/>
            <p:nvPr/>
          </p:nvSpPr>
          <p:spPr>
            <a:xfrm>
              <a:off x="3156" y="2502"/>
              <a:ext cx="2370"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68" name="矩形 354367"/>
            <p:cNvSpPr/>
            <p:nvPr/>
          </p:nvSpPr>
          <p:spPr>
            <a:xfrm>
              <a:off x="301" y="2676"/>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900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69" name="矩形 354368"/>
            <p:cNvSpPr/>
            <p:nvPr/>
          </p:nvSpPr>
          <p:spPr>
            <a:xfrm>
              <a:off x="252" y="2712"/>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70" name="矩形 354369"/>
            <p:cNvSpPr/>
            <p:nvPr/>
          </p:nvSpPr>
          <p:spPr>
            <a:xfrm>
              <a:off x="1753" y="2676"/>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0.56</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71" name="矩形 354370"/>
            <p:cNvSpPr/>
            <p:nvPr/>
          </p:nvSpPr>
          <p:spPr>
            <a:xfrm>
              <a:off x="1704" y="2712"/>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72" name="矩形 354371"/>
            <p:cNvSpPr/>
            <p:nvPr/>
          </p:nvSpPr>
          <p:spPr>
            <a:xfrm>
              <a:off x="3205" y="2676"/>
              <a:ext cx="2272"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73" name="矩形 354372"/>
            <p:cNvSpPr/>
            <p:nvPr/>
          </p:nvSpPr>
          <p:spPr>
            <a:xfrm>
              <a:off x="3156" y="2712"/>
              <a:ext cx="2370"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74" name="矩形 354373"/>
            <p:cNvSpPr/>
            <p:nvPr/>
          </p:nvSpPr>
          <p:spPr>
            <a:xfrm>
              <a:off x="301" y="2887"/>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75" name="矩形 354374"/>
            <p:cNvSpPr/>
            <p:nvPr/>
          </p:nvSpPr>
          <p:spPr>
            <a:xfrm>
              <a:off x="252" y="2923"/>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76" name="矩形 354375"/>
            <p:cNvSpPr/>
            <p:nvPr/>
          </p:nvSpPr>
          <p:spPr>
            <a:xfrm>
              <a:off x="1753" y="2887"/>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0.55</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77" name="矩形 354376"/>
            <p:cNvSpPr/>
            <p:nvPr/>
          </p:nvSpPr>
          <p:spPr>
            <a:xfrm>
              <a:off x="1704" y="2923"/>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78" name="矩形 354377"/>
            <p:cNvSpPr/>
            <p:nvPr/>
          </p:nvSpPr>
          <p:spPr>
            <a:xfrm>
              <a:off x="3205" y="2887"/>
              <a:ext cx="2272"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1.07</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79" name="矩形 354378"/>
            <p:cNvSpPr/>
            <p:nvPr/>
          </p:nvSpPr>
          <p:spPr>
            <a:xfrm>
              <a:off x="3156" y="2923"/>
              <a:ext cx="2370"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80" name="矩形 354379"/>
            <p:cNvSpPr/>
            <p:nvPr/>
          </p:nvSpPr>
          <p:spPr>
            <a:xfrm>
              <a:off x="301" y="3097"/>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1100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81" name="矩形 354380"/>
            <p:cNvSpPr/>
            <p:nvPr/>
          </p:nvSpPr>
          <p:spPr>
            <a:xfrm>
              <a:off x="252" y="3133"/>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82" name="矩形 354381"/>
            <p:cNvSpPr/>
            <p:nvPr/>
          </p:nvSpPr>
          <p:spPr>
            <a:xfrm>
              <a:off x="1753" y="3097"/>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0.53</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83" name="矩形 354382"/>
            <p:cNvSpPr/>
            <p:nvPr/>
          </p:nvSpPr>
          <p:spPr>
            <a:xfrm>
              <a:off x="1704" y="3133"/>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84" name="矩形 354383"/>
            <p:cNvSpPr/>
            <p:nvPr/>
          </p:nvSpPr>
          <p:spPr>
            <a:xfrm>
              <a:off x="3205" y="3097"/>
              <a:ext cx="2272"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1.11</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85" name="矩形 354384"/>
            <p:cNvSpPr/>
            <p:nvPr/>
          </p:nvSpPr>
          <p:spPr>
            <a:xfrm>
              <a:off x="3156" y="3133"/>
              <a:ext cx="2370"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86" name="矩形 354385"/>
            <p:cNvSpPr/>
            <p:nvPr/>
          </p:nvSpPr>
          <p:spPr>
            <a:xfrm>
              <a:off x="301" y="3308"/>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1200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87" name="矩形 354386"/>
            <p:cNvSpPr/>
            <p:nvPr/>
          </p:nvSpPr>
          <p:spPr>
            <a:xfrm>
              <a:off x="252" y="3344"/>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88" name="矩形 354387"/>
            <p:cNvSpPr/>
            <p:nvPr/>
          </p:nvSpPr>
          <p:spPr>
            <a:xfrm>
              <a:off x="1753" y="3308"/>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0.53</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89" name="矩形 354388"/>
            <p:cNvSpPr/>
            <p:nvPr/>
          </p:nvSpPr>
          <p:spPr>
            <a:xfrm>
              <a:off x="1704" y="3344"/>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nvGrpSpPr>
            <p:cNvPr id="354390" name="组合 354389"/>
            <p:cNvGrpSpPr/>
            <p:nvPr/>
          </p:nvGrpSpPr>
          <p:grpSpPr>
            <a:xfrm>
              <a:off x="3156" y="3344"/>
              <a:ext cx="2370" cy="210"/>
              <a:chOff x="2548" y="5239"/>
              <a:chExt cx="2080" cy="403"/>
            </a:xfrm>
          </p:grpSpPr>
          <p:sp>
            <p:nvSpPr>
              <p:cNvPr id="354391" name="矩形 354390"/>
              <p:cNvSpPr/>
              <p:nvPr/>
            </p:nvSpPr>
            <p:spPr>
              <a:xfrm>
                <a:off x="2591" y="5239"/>
                <a:ext cx="1994" cy="403"/>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92" name="矩形 354391"/>
              <p:cNvSpPr/>
              <p:nvPr/>
            </p:nvSpPr>
            <p:spPr>
              <a:xfrm>
                <a:off x="2548" y="5239"/>
                <a:ext cx="2080" cy="40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sp>
          <p:nvSpPr>
            <p:cNvPr id="354393" name="矩形 354392"/>
            <p:cNvSpPr/>
            <p:nvPr/>
          </p:nvSpPr>
          <p:spPr>
            <a:xfrm>
              <a:off x="301" y="3518"/>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1300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94" name="矩形 354393"/>
            <p:cNvSpPr/>
            <p:nvPr/>
          </p:nvSpPr>
          <p:spPr>
            <a:xfrm>
              <a:off x="252" y="3554"/>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395" name="矩形 354394"/>
            <p:cNvSpPr/>
            <p:nvPr/>
          </p:nvSpPr>
          <p:spPr>
            <a:xfrm>
              <a:off x="1753" y="3518"/>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0.52</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96" name="矩形 354395"/>
            <p:cNvSpPr/>
            <p:nvPr/>
          </p:nvSpPr>
          <p:spPr>
            <a:xfrm>
              <a:off x="1704" y="3554"/>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nvGrpSpPr>
            <p:cNvPr id="354397" name="组合 354396"/>
            <p:cNvGrpSpPr/>
            <p:nvPr/>
          </p:nvGrpSpPr>
          <p:grpSpPr>
            <a:xfrm>
              <a:off x="3156" y="3554"/>
              <a:ext cx="2370" cy="211"/>
              <a:chOff x="2548" y="5642"/>
              <a:chExt cx="2080" cy="403"/>
            </a:xfrm>
          </p:grpSpPr>
          <p:sp>
            <p:nvSpPr>
              <p:cNvPr id="354398" name="矩形 354397"/>
              <p:cNvSpPr/>
              <p:nvPr/>
            </p:nvSpPr>
            <p:spPr>
              <a:xfrm>
                <a:off x="2591" y="5642"/>
                <a:ext cx="1994" cy="403"/>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399" name="矩形 354398"/>
              <p:cNvSpPr/>
              <p:nvPr/>
            </p:nvSpPr>
            <p:spPr>
              <a:xfrm>
                <a:off x="2548" y="5642"/>
                <a:ext cx="2080" cy="40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sp>
          <p:nvSpPr>
            <p:cNvPr id="354400" name="矩形 354399"/>
            <p:cNvSpPr/>
            <p:nvPr/>
          </p:nvSpPr>
          <p:spPr>
            <a:xfrm>
              <a:off x="301" y="3729"/>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1400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01" name="矩形 354400"/>
            <p:cNvSpPr/>
            <p:nvPr/>
          </p:nvSpPr>
          <p:spPr>
            <a:xfrm>
              <a:off x="252" y="3765"/>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402" name="矩形 354401"/>
            <p:cNvSpPr/>
            <p:nvPr/>
          </p:nvSpPr>
          <p:spPr>
            <a:xfrm>
              <a:off x="1753" y="3729"/>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0.52</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03" name="矩形 354402"/>
            <p:cNvSpPr/>
            <p:nvPr/>
          </p:nvSpPr>
          <p:spPr>
            <a:xfrm>
              <a:off x="1704" y="3765"/>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nvGrpSpPr>
            <p:cNvPr id="354404" name="组合 354403"/>
            <p:cNvGrpSpPr/>
            <p:nvPr/>
          </p:nvGrpSpPr>
          <p:grpSpPr>
            <a:xfrm>
              <a:off x="3156" y="3765"/>
              <a:ext cx="2370" cy="210"/>
              <a:chOff x="2548" y="6045"/>
              <a:chExt cx="2080" cy="403"/>
            </a:xfrm>
          </p:grpSpPr>
          <p:sp>
            <p:nvSpPr>
              <p:cNvPr id="354405" name="矩形 354404"/>
              <p:cNvSpPr/>
              <p:nvPr/>
            </p:nvSpPr>
            <p:spPr>
              <a:xfrm>
                <a:off x="2591" y="6045"/>
                <a:ext cx="1994" cy="403"/>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06" name="矩形 354405"/>
              <p:cNvSpPr/>
              <p:nvPr/>
            </p:nvSpPr>
            <p:spPr>
              <a:xfrm>
                <a:off x="2548" y="6045"/>
                <a:ext cx="2080" cy="40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sp>
          <p:nvSpPr>
            <p:cNvPr id="354407" name="矩形 354406"/>
            <p:cNvSpPr/>
            <p:nvPr/>
          </p:nvSpPr>
          <p:spPr>
            <a:xfrm>
              <a:off x="301" y="3939"/>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1500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08" name="矩形 354407"/>
            <p:cNvSpPr/>
            <p:nvPr/>
          </p:nvSpPr>
          <p:spPr>
            <a:xfrm>
              <a:off x="252" y="3975"/>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409" name="矩形 354408"/>
            <p:cNvSpPr/>
            <p:nvPr/>
          </p:nvSpPr>
          <p:spPr>
            <a:xfrm>
              <a:off x="1753" y="3939"/>
              <a:ext cx="1354" cy="211"/>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0.53</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10" name="矩形 354409"/>
            <p:cNvSpPr/>
            <p:nvPr/>
          </p:nvSpPr>
          <p:spPr>
            <a:xfrm>
              <a:off x="1704" y="3975"/>
              <a:ext cx="1452" cy="211"/>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nvGrpSpPr>
            <p:cNvPr id="354411" name="组合 354410"/>
            <p:cNvGrpSpPr/>
            <p:nvPr/>
          </p:nvGrpSpPr>
          <p:grpSpPr>
            <a:xfrm>
              <a:off x="3156" y="3975"/>
              <a:ext cx="2370" cy="211"/>
              <a:chOff x="2548" y="6448"/>
              <a:chExt cx="2080" cy="403"/>
            </a:xfrm>
          </p:grpSpPr>
          <p:sp>
            <p:nvSpPr>
              <p:cNvPr id="354412" name="矩形 354411"/>
              <p:cNvSpPr/>
              <p:nvPr/>
            </p:nvSpPr>
            <p:spPr>
              <a:xfrm>
                <a:off x="2591" y="6448"/>
                <a:ext cx="1994" cy="403"/>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13" name="矩形 354412"/>
              <p:cNvSpPr/>
              <p:nvPr/>
            </p:nvSpPr>
            <p:spPr>
              <a:xfrm>
                <a:off x="2548" y="6448"/>
                <a:ext cx="2080" cy="40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sp>
          <p:nvSpPr>
            <p:cNvPr id="354414" name="矩形 354413"/>
            <p:cNvSpPr/>
            <p:nvPr/>
          </p:nvSpPr>
          <p:spPr>
            <a:xfrm>
              <a:off x="301" y="4150"/>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1600</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15" name="矩形 354414"/>
            <p:cNvSpPr/>
            <p:nvPr/>
          </p:nvSpPr>
          <p:spPr>
            <a:xfrm>
              <a:off x="252" y="4186"/>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sp>
          <p:nvSpPr>
            <p:cNvPr id="354416" name="矩形 354415"/>
            <p:cNvSpPr/>
            <p:nvPr/>
          </p:nvSpPr>
          <p:spPr>
            <a:xfrm>
              <a:off x="1753" y="4150"/>
              <a:ext cx="1354" cy="210"/>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0.53</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17" name="矩形 354416"/>
            <p:cNvSpPr/>
            <p:nvPr/>
          </p:nvSpPr>
          <p:spPr>
            <a:xfrm>
              <a:off x="1704" y="4186"/>
              <a:ext cx="1452" cy="21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nvGrpSpPr>
            <p:cNvPr id="354418" name="组合 354417"/>
            <p:cNvGrpSpPr/>
            <p:nvPr/>
          </p:nvGrpSpPr>
          <p:grpSpPr>
            <a:xfrm>
              <a:off x="3156" y="4186"/>
              <a:ext cx="2370" cy="210"/>
              <a:chOff x="2548" y="6851"/>
              <a:chExt cx="2080" cy="403"/>
            </a:xfrm>
          </p:grpSpPr>
          <p:sp>
            <p:nvSpPr>
              <p:cNvPr id="354419" name="矩形 354418"/>
              <p:cNvSpPr/>
              <p:nvPr/>
            </p:nvSpPr>
            <p:spPr>
              <a:xfrm>
                <a:off x="2591" y="6851"/>
                <a:ext cx="1994" cy="403"/>
              </a:xfrm>
              <a:prstGeom prst="rect">
                <a:avLst/>
              </a:prstGeom>
              <a:noFill/>
              <a:ln w="9525">
                <a:noFill/>
              </a:ln>
            </p:spPr>
            <p:txBody>
              <a:bodyPr/>
              <a:p>
                <a:pPr lvl="0" algn="ctr" eaLnBrk="1" hangingPunct="1">
                  <a:lnSpc>
                    <a:spcPct val="100000"/>
                  </a:lnSpc>
                  <a:spcBef>
                    <a:spcPct val="0"/>
                  </a:spcBef>
                  <a:buClrTx/>
                </a:pPr>
                <a:r>
                  <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endParaRPr lang="en-US" altLang="zh-CN" sz="20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4420" name="矩形 354419"/>
              <p:cNvSpPr/>
              <p:nvPr/>
            </p:nvSpPr>
            <p:spPr>
              <a:xfrm>
                <a:off x="2548" y="6851"/>
                <a:ext cx="2080" cy="40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sp>
          <p:nvSpPr>
            <p:cNvPr id="354421" name="矩形 354420"/>
            <p:cNvSpPr/>
            <p:nvPr/>
          </p:nvSpPr>
          <p:spPr>
            <a:xfrm>
              <a:off x="249" y="606"/>
              <a:ext cx="5280" cy="3792"/>
            </a:xfrm>
            <a:prstGeom prst="rect">
              <a:avLst/>
            </a:prstGeom>
            <a:noFill/>
            <a:ln w="11112" cap="flat" cmpd="sng">
              <a:solidFill>
                <a:srgbClr val="A0A0A0"/>
              </a:solidFill>
              <a:prstDash val="solid"/>
              <a:miter/>
              <a:headEnd type="none" w="med" len="med"/>
              <a:tailEnd type="none" w="med" len="med"/>
            </a:ln>
          </p:spPr>
          <p:txBody>
            <a:bodyPr/>
            <a:p>
              <a:endParaRPr lang="zh-CN" altLang="en-US"/>
            </a:p>
          </p:txBody>
        </p:sp>
      </p:grpSp>
      <p:sp>
        <p:nvSpPr>
          <p:cNvPr id="354422" name="文本框 354421"/>
          <p:cNvSpPr txBox="1"/>
          <p:nvPr/>
        </p:nvSpPr>
        <p:spPr>
          <a:xfrm>
            <a:off x="611188" y="525463"/>
            <a:ext cx="4953000" cy="396875"/>
          </a:xfrm>
          <a:prstGeom prst="rect">
            <a:avLst/>
          </a:prstGeom>
          <a:noFill/>
          <a:ln w="9525">
            <a:noFill/>
          </a:ln>
        </p:spPr>
        <p:txBody>
          <a:bodyPr>
            <a:spAutoFit/>
          </a:bodyPr>
          <a:p>
            <a:pPr lvl="0" algn="r" eaLnBrk="1" hangingPunct="1">
              <a:lnSpc>
                <a:spcPct val="100000"/>
              </a:lnSpc>
              <a:spcBef>
                <a:spcPct val="50000"/>
              </a:spcBef>
              <a:buClrTx/>
            </a:pP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热电偶补正系数 </a:t>
            </a:r>
            <a:endPar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533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5445" name="矩形 355444"/>
          <p:cNvSpPr/>
          <p:nvPr/>
        </p:nvSpPr>
        <p:spPr>
          <a:xfrm>
            <a:off x="125413" y="3803650"/>
            <a:ext cx="8839200" cy="3081338"/>
          </a:xfrm>
          <a:prstGeom prst="rect">
            <a:avLst/>
          </a:prstGeom>
          <a:noFill/>
          <a:ln w="9525">
            <a:noFill/>
          </a:ln>
        </p:spPr>
        <p:txBody>
          <a:bodyPr>
            <a:spAutoFit/>
          </a:bodyPr>
          <a:p>
            <a:pPr lvl="0" indent="1905" algn="just" eaLnBrk="0" hangingPunct="0">
              <a:lnSpc>
                <a:spcPct val="100000"/>
              </a:lnSpc>
              <a:spcBef>
                <a:spcPct val="0"/>
              </a:spcBef>
              <a:buClrTx/>
            </a:pPr>
            <a:r>
              <a:rPr lang="zh-CN" altLang="en-US" sz="28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例</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用动圈仪表配合热电偶测温时，如果把仪表的机械零点调到室温</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的刻度上</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在热电动势为零时，指针指示的温度值并不是</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而是</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而热电偶的冷端温度已是</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则只有当热端温度</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时，才能使</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这样，指示值就和热端的实际温度一致了。这种办法非常简便，而且一劳永逸，只要冷端温度总保持在</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H</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不变，指示值就永远正确。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5446" name="矩形 355445"/>
          <p:cNvSpPr/>
          <p:nvPr/>
        </p:nvSpPr>
        <p:spPr>
          <a:xfrm>
            <a:off x="333375" y="561975"/>
            <a:ext cx="4886325" cy="579438"/>
          </a:xfrm>
          <a:prstGeom prst="rect">
            <a:avLst/>
          </a:prstGeom>
          <a:noFill/>
          <a:ln w="9525">
            <a:noFill/>
          </a:ln>
        </p:spPr>
        <p:txBody>
          <a:bodyPr>
            <a:spAutoFit/>
          </a:bodyPr>
          <a:p>
            <a:pPr lvl="0" algn="l" eaLnBrk="1" hangingPunct="1">
              <a:lnSpc>
                <a:spcPct val="100000"/>
              </a:lnSpc>
              <a:spcBef>
                <a:spcPct val="0"/>
              </a:spcBef>
              <a:buClrTx/>
            </a:pPr>
            <a:r>
              <a:rPr lang="en-US" altLang="zh-CN" sz="32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4.  </a:t>
            </a:r>
            <a:r>
              <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零点迁移法</a:t>
            </a:r>
            <a:endPar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p:txBody>
      </p:sp>
      <p:sp>
        <p:nvSpPr>
          <p:cNvPr id="355447" name="矩形 355446"/>
          <p:cNvSpPr/>
          <p:nvPr/>
        </p:nvSpPr>
        <p:spPr>
          <a:xfrm>
            <a:off x="179388" y="1211263"/>
            <a:ext cx="8640762" cy="946150"/>
          </a:xfrm>
          <a:prstGeom prst="rect">
            <a:avLst/>
          </a:prstGeom>
          <a:solidFill>
            <a:srgbClr val="00FFFF"/>
          </a:solidFill>
          <a:ln w="9525">
            <a:noFill/>
          </a:ln>
        </p:spPr>
        <p:txBody>
          <a:bodyPr>
            <a:spAutoFit/>
          </a:bodyPr>
          <a:p>
            <a:pPr lvl="0" algn="l" eaLnBrk="0" hangingPunct="0">
              <a:lnSpc>
                <a:spcPct val="100000"/>
              </a:lnSpc>
              <a:spcBef>
                <a:spcPct val="0"/>
              </a:spcBef>
              <a:buClrTx/>
            </a:pPr>
            <a:r>
              <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rPr>
              <a:t>应用领域：如果冷端不是</a:t>
            </a:r>
            <a:r>
              <a:rPr lang="en-US" altLang="zh-CN" sz="2800" b="1">
                <a:effectLst>
                  <a:outerShdw blurRad="38100" dist="38100" dir="2700000">
                    <a:srgbClr val="FFFFFF"/>
                  </a:outerShdw>
                </a:effectLst>
                <a:latin typeface="Times New Roman" panose="02020603050405020304" pitchFamily="18" charset="0"/>
                <a:ea typeface="宋体" panose="02010600030101010101" pitchFamily="2" charset="-122"/>
              </a:rPr>
              <a:t>0℃</a:t>
            </a:r>
            <a:r>
              <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rPr>
              <a:t>，但十分稳定（如恒温车间或有空调的场所）。</a:t>
            </a:r>
            <a:endPar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355448" name="文本框 355447"/>
          <p:cNvSpPr txBox="1"/>
          <p:nvPr/>
        </p:nvSpPr>
        <p:spPr>
          <a:xfrm>
            <a:off x="179388" y="2286000"/>
            <a:ext cx="8640762" cy="1373188"/>
          </a:xfrm>
          <a:prstGeom prst="rect">
            <a:avLst/>
          </a:prstGeom>
          <a:solidFill>
            <a:srgbClr val="00CCFF"/>
          </a:solidFill>
          <a:ln w="9525">
            <a:noFill/>
          </a:ln>
        </p:spPr>
        <p:txBody>
          <a:bodyPr lIns="18000" rIns="18000">
            <a:spAutoFit/>
          </a:bodyPr>
          <a:p>
            <a:pPr lvl="0" algn="l" eaLnBrk="1" hangingPunct="1">
              <a:lnSpc>
                <a:spcPct val="100000"/>
              </a:lnSpc>
              <a:spcBef>
                <a:spcPct val="50000"/>
              </a:spcBef>
              <a:buClrTx/>
            </a:pPr>
            <a:r>
              <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rPr>
              <a:t>实质：</a:t>
            </a:r>
            <a:r>
              <a:rPr lang="zh-CN" altLang="en-US" sz="2800" b="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在测量结果中人为地加一个恒定值</a:t>
            </a:r>
            <a:r>
              <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rPr>
              <a:t>，因为冷端温度稳定不变，电动势</a:t>
            </a:r>
            <a:r>
              <a:rPr lang="en-US" altLang="zh-CN" sz="2800" b="1" i="1">
                <a:effectLst>
                  <a:outerShdw blurRad="38100" dist="38100" dir="2700000">
                    <a:srgbClr val="FFFFFF"/>
                  </a:outerShdw>
                </a:effectLst>
                <a:latin typeface="Times New Roman" panose="02020603050405020304" pitchFamily="18" charset="0"/>
                <a:ea typeface="宋体" panose="02010600030101010101" pitchFamily="2" charset="-122"/>
              </a:rPr>
              <a:t>E</a:t>
            </a:r>
            <a:r>
              <a:rPr lang="en-US" altLang="zh-CN" sz="2800" b="1" baseline="-25000">
                <a:effectLst>
                  <a:outerShdw blurRad="38100" dist="38100" dir="2700000">
                    <a:srgbClr val="FFFFFF"/>
                  </a:outerShdw>
                </a:effectLst>
                <a:latin typeface="Times New Roman" panose="02020603050405020304" pitchFamily="18" charset="0"/>
                <a:ea typeface="宋体" panose="02010600030101010101" pitchFamily="2" charset="-122"/>
              </a:rPr>
              <a:t>AB</a:t>
            </a:r>
            <a:r>
              <a:rPr lang="en-US" altLang="zh-CN" sz="2800" b="1">
                <a:effectLst>
                  <a:outerShdw blurRad="38100" dist="38100" dir="2700000">
                    <a:srgbClr val="FFFFFF"/>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FFFFFF"/>
                  </a:outerShdw>
                </a:effectLst>
                <a:latin typeface="Times New Roman" panose="02020603050405020304" pitchFamily="18" charset="0"/>
                <a:ea typeface="宋体" panose="02010600030101010101" pitchFamily="2" charset="-122"/>
              </a:rPr>
              <a:t>T</a:t>
            </a:r>
            <a:r>
              <a:rPr lang="en-US" altLang="zh-CN" sz="2800" b="1" baseline="-25000">
                <a:effectLst>
                  <a:outerShdw blurRad="38100" dist="38100" dir="2700000">
                    <a:srgbClr val="FFFFFF"/>
                  </a:outerShdw>
                </a:effectLst>
                <a:latin typeface="Times New Roman" panose="02020603050405020304" pitchFamily="18" charset="0"/>
                <a:ea typeface="宋体" panose="02010600030101010101" pitchFamily="2" charset="-122"/>
              </a:rPr>
              <a:t>H</a:t>
            </a:r>
            <a:r>
              <a:rPr lang="en-US" altLang="zh-CN" sz="2800" b="1">
                <a:effectLst>
                  <a:outerShdw blurRad="38100" dist="38100" dir="2700000">
                    <a:srgbClr val="FFFFFF"/>
                  </a:outerShdw>
                </a:effectLst>
                <a:latin typeface="Times New Roman" panose="02020603050405020304" pitchFamily="18" charset="0"/>
                <a:ea typeface="宋体" panose="02010600030101010101" pitchFamily="2" charset="-122"/>
              </a:rPr>
              <a:t>,0)</a:t>
            </a:r>
            <a:r>
              <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rPr>
              <a:t>是常数，利用指示仪表上</a:t>
            </a:r>
            <a:r>
              <a:rPr lang="zh-CN" altLang="en-US" sz="2800" b="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rPr>
              <a:t>调整零点</a:t>
            </a:r>
            <a:r>
              <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rPr>
              <a:t>的办法，加大某个适当的值而实现补偿。</a:t>
            </a:r>
            <a:endParaRPr lang="zh-CN" altLang="en-US" sz="2800" b="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635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6361" name="矩形 356360"/>
          <p:cNvSpPr/>
          <p:nvPr/>
        </p:nvSpPr>
        <p:spPr>
          <a:xfrm>
            <a:off x="152400" y="512763"/>
            <a:ext cx="8915400" cy="2466975"/>
          </a:xfrm>
          <a:prstGeom prst="rect">
            <a:avLst/>
          </a:prstGeom>
          <a:noFill/>
          <a:ln w="9525">
            <a:noFill/>
          </a:ln>
        </p:spPr>
        <p:txBody>
          <a:bodyPr>
            <a:spAutoFit/>
          </a:bodyPr>
          <a:p>
            <a:pPr lvl="0" algn="just" eaLnBrk="1" hangingPunct="1">
              <a:lnSpc>
                <a:spcPct val="100000"/>
              </a:lnSpc>
              <a:spcBef>
                <a:spcPct val="0"/>
              </a:spcBef>
              <a:buClrTx/>
            </a:pPr>
            <a:r>
              <a:rPr lang="en-US" altLang="zh-CN" sz="32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5.  </a:t>
            </a:r>
            <a:r>
              <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冷端补偿器法</a:t>
            </a:r>
            <a:endPar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pPr lvl="0" algn="just" eaLnBrk="0" hangingPunct="0">
              <a:lnSpc>
                <a:spcPct val="100000"/>
              </a:lnSpc>
              <a:spcBef>
                <a:spcPct val="0"/>
              </a:spcBef>
              <a:buClrTx/>
            </a:pP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利用不平衡电桥产生热电势补偿热电偶因冷端温度变化而引起热电势的变化值。不平衡电桥由</a:t>
            </a:r>
            <a:r>
              <a:rPr lang="en-US" altLang="zh-CN" sz="2400" b="1" i="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3</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锰铜丝绕制</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err="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err="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Cu</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铜丝绕制</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四个桥臂和桥路电源组成。</a:t>
            </a:r>
            <a:endPar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设计时，在</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下使电桥平衡</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1</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2</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3</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err="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err="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Cu</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此时</a:t>
            </a:r>
            <a:r>
              <a:rPr lang="en-US" altLang="zh-CN" sz="2400" b="1" i="1" err="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U</a:t>
            </a:r>
            <a:r>
              <a:rPr lang="en-US" altLang="zh-CN" sz="2400" b="1" baseline="-30000" err="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=0 </a:t>
            </a:r>
            <a:r>
              <a:rPr lang="zh-CN" altLang="en-US" sz="2400" b="1">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电桥对仪表读数无影响。</a:t>
            </a:r>
            <a:r>
              <a:rPr lang="zh-CN" altLang="en-US" sz="28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8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62" name="矩形 356361"/>
          <p:cNvSpPr/>
          <p:nvPr/>
        </p:nvSpPr>
        <p:spPr>
          <a:xfrm>
            <a:off x="900113" y="6454775"/>
            <a:ext cx="2830512" cy="355600"/>
          </a:xfrm>
          <a:prstGeom prst="rect">
            <a:avLst/>
          </a:prstGeom>
          <a:noFill/>
          <a:ln w="9525">
            <a:noFill/>
          </a:ln>
        </p:spPr>
        <p:txBody>
          <a:bodyPr/>
          <a:p>
            <a:pPr lvl="0" algn="just"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冷端补偿器的作用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63" name="矩形 356362"/>
          <p:cNvSpPr/>
          <p:nvPr/>
        </p:nvSpPr>
        <p:spPr>
          <a:xfrm>
            <a:off x="250825" y="4294188"/>
            <a:ext cx="3960813" cy="701675"/>
          </a:xfrm>
          <a:prstGeom prst="rect">
            <a:avLst/>
          </a:prstGeom>
          <a:solidFill>
            <a:srgbClr val="00FFFF"/>
          </a:solidFill>
          <a:ln w="9525">
            <a:noFill/>
          </a:ln>
        </p:spPr>
        <p:txBody>
          <a:bodyPr>
            <a:spAutoFit/>
          </a:bodyPr>
          <a:p>
            <a:pPr lvl="0" algn="just" eaLnBrk="1" hangingPunct="1">
              <a:lnSpc>
                <a:spcPct val="100000"/>
              </a:lnSpc>
              <a:spcBef>
                <a:spcPct val="0"/>
              </a:spcBef>
              <a:buClrTx/>
            </a:pPr>
            <a:r>
              <a:rPr lang="zh-CN" altLang="en-US" sz="2000" b="1" dirty="0">
                <a:effectLst>
                  <a:outerShdw blurRad="38100" dist="38100" dir="2700000">
                    <a:srgbClr val="FFFFFF"/>
                  </a:outerShdw>
                </a:effectLst>
                <a:latin typeface="Times New Roman" panose="02020603050405020304" pitchFamily="18" charset="0"/>
                <a:ea typeface="宋体" panose="02010600030101010101" pitchFamily="2" charset="-122"/>
              </a:rPr>
              <a:t>注意：桥臂</a:t>
            </a:r>
            <a:r>
              <a:rPr lang="en-US" altLang="zh-CN" sz="2000" b="1" i="1" err="1">
                <a:effectLst>
                  <a:outerShdw blurRad="38100" dist="38100" dir="2700000">
                    <a:srgbClr val="FFFFFF"/>
                  </a:outerShdw>
                </a:effectLst>
                <a:latin typeface="Times New Roman" panose="02020603050405020304" pitchFamily="18" charset="0"/>
                <a:ea typeface="宋体" panose="02010600030101010101" pitchFamily="2" charset="-122"/>
              </a:rPr>
              <a:t>R</a:t>
            </a:r>
            <a:r>
              <a:rPr lang="en-US" altLang="zh-CN" sz="2000" b="1" baseline="-30000" err="1">
                <a:effectLst>
                  <a:outerShdw blurRad="38100" dist="38100" dir="2700000">
                    <a:srgbClr val="FFFFFF"/>
                  </a:outerShdw>
                </a:effectLst>
                <a:latin typeface="Times New Roman" panose="02020603050405020304" pitchFamily="18" charset="0"/>
                <a:ea typeface="宋体" panose="02010600030101010101" pitchFamily="2" charset="-122"/>
              </a:rPr>
              <a:t>Cu</a:t>
            </a:r>
            <a:r>
              <a:rPr lang="zh-CN" altLang="en-US" sz="2000" b="1" dirty="0">
                <a:effectLst>
                  <a:outerShdw blurRad="38100" dist="38100" dir="2700000">
                    <a:srgbClr val="FFFFFF"/>
                  </a:outerShdw>
                </a:effectLst>
                <a:latin typeface="Times New Roman" panose="02020603050405020304" pitchFamily="18" charset="0"/>
                <a:ea typeface="宋体" panose="02010600030101010101" pitchFamily="2" charset="-122"/>
              </a:rPr>
              <a:t>必须和热电偶的冷端靠近，使处于同一温度之下。</a:t>
            </a:r>
            <a:endParaRPr lang="zh-CN" altLang="en-US" sz="2000" b="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grpSp>
        <p:nvGrpSpPr>
          <p:cNvPr id="356364" name="组合 356363"/>
          <p:cNvGrpSpPr/>
          <p:nvPr/>
        </p:nvGrpSpPr>
        <p:grpSpPr>
          <a:xfrm rot="2700000">
            <a:off x="4921250" y="4681538"/>
            <a:ext cx="1211263" cy="1201737"/>
            <a:chOff x="5898" y="6586"/>
            <a:chExt cx="1051" cy="1054"/>
          </a:xfrm>
        </p:grpSpPr>
        <p:sp>
          <p:nvSpPr>
            <p:cNvPr id="356365" name="矩形 356364"/>
            <p:cNvSpPr/>
            <p:nvPr/>
          </p:nvSpPr>
          <p:spPr>
            <a:xfrm>
              <a:off x="5958" y="6648"/>
              <a:ext cx="924" cy="93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6366" name="矩形 356365"/>
            <p:cNvSpPr/>
            <p:nvPr/>
          </p:nvSpPr>
          <p:spPr>
            <a:xfrm>
              <a:off x="6210" y="7516"/>
              <a:ext cx="420" cy="124"/>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6367" name="矩形 356366"/>
            <p:cNvSpPr/>
            <p:nvPr/>
          </p:nvSpPr>
          <p:spPr>
            <a:xfrm>
              <a:off x="6210" y="6586"/>
              <a:ext cx="420" cy="124"/>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6368" name="矩形 356367"/>
            <p:cNvSpPr/>
            <p:nvPr/>
          </p:nvSpPr>
          <p:spPr>
            <a:xfrm rot="5400000">
              <a:off x="6677" y="7042"/>
              <a:ext cx="420" cy="124"/>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6369" name="矩形 356368"/>
            <p:cNvSpPr/>
            <p:nvPr/>
          </p:nvSpPr>
          <p:spPr>
            <a:xfrm rot="5400000">
              <a:off x="5750" y="7042"/>
              <a:ext cx="420" cy="124"/>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grpSp>
      <p:sp>
        <p:nvSpPr>
          <p:cNvPr id="356370" name="矩形 356369"/>
          <p:cNvSpPr/>
          <p:nvPr/>
        </p:nvSpPr>
        <p:spPr>
          <a:xfrm rot="5400000">
            <a:off x="5281613" y="4954588"/>
            <a:ext cx="484187" cy="141287"/>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56371" name="直接连接符 356370"/>
          <p:cNvSpPr/>
          <p:nvPr/>
        </p:nvSpPr>
        <p:spPr>
          <a:xfrm>
            <a:off x="5449888" y="5518150"/>
            <a:ext cx="142875" cy="0"/>
          </a:xfrm>
          <a:prstGeom prst="line">
            <a:avLst/>
          </a:prstGeom>
          <a:ln w="38100" cap="flat" cmpd="sng">
            <a:solidFill>
              <a:srgbClr val="000000"/>
            </a:solidFill>
            <a:prstDash val="solid"/>
            <a:headEnd type="none" w="med" len="med"/>
            <a:tailEnd type="none" w="med" len="med"/>
          </a:ln>
        </p:spPr>
      </p:sp>
      <p:sp>
        <p:nvSpPr>
          <p:cNvPr id="356372" name="直接连接符 356371"/>
          <p:cNvSpPr/>
          <p:nvPr/>
        </p:nvSpPr>
        <p:spPr>
          <a:xfrm>
            <a:off x="5386388" y="5432425"/>
            <a:ext cx="273050" cy="0"/>
          </a:xfrm>
          <a:prstGeom prst="line">
            <a:avLst/>
          </a:prstGeom>
          <a:ln w="38100" cap="flat" cmpd="sng">
            <a:solidFill>
              <a:srgbClr val="000000"/>
            </a:solidFill>
            <a:prstDash val="solid"/>
            <a:headEnd type="none" w="med" len="med"/>
            <a:tailEnd type="none" w="med" len="med"/>
          </a:ln>
        </p:spPr>
      </p:sp>
      <p:sp>
        <p:nvSpPr>
          <p:cNvPr id="356373" name="直接连接符 356372"/>
          <p:cNvSpPr/>
          <p:nvPr/>
        </p:nvSpPr>
        <p:spPr>
          <a:xfrm flipV="1">
            <a:off x="5518150" y="5534025"/>
            <a:ext cx="0" cy="500063"/>
          </a:xfrm>
          <a:prstGeom prst="line">
            <a:avLst/>
          </a:prstGeom>
          <a:ln w="9525" cap="flat" cmpd="sng">
            <a:solidFill>
              <a:srgbClr val="000000"/>
            </a:solidFill>
            <a:prstDash val="solid"/>
            <a:headEnd type="none" w="med" len="med"/>
            <a:tailEnd type="none" w="med" len="med"/>
          </a:ln>
        </p:spPr>
      </p:sp>
      <p:sp>
        <p:nvSpPr>
          <p:cNvPr id="356374" name="直接连接符 356373"/>
          <p:cNvSpPr/>
          <p:nvPr/>
        </p:nvSpPr>
        <p:spPr>
          <a:xfrm flipV="1">
            <a:off x="5518150" y="5268913"/>
            <a:ext cx="0" cy="142875"/>
          </a:xfrm>
          <a:prstGeom prst="line">
            <a:avLst/>
          </a:prstGeom>
          <a:ln w="9525" cap="flat" cmpd="sng">
            <a:solidFill>
              <a:srgbClr val="000000"/>
            </a:solidFill>
            <a:prstDash val="solid"/>
            <a:headEnd type="none" w="med" len="med"/>
            <a:tailEnd type="none" w="med" len="med"/>
          </a:ln>
        </p:spPr>
      </p:sp>
      <p:sp>
        <p:nvSpPr>
          <p:cNvPr id="356375" name="直接连接符 356374"/>
          <p:cNvSpPr/>
          <p:nvPr/>
        </p:nvSpPr>
        <p:spPr>
          <a:xfrm flipV="1">
            <a:off x="5518150" y="4551363"/>
            <a:ext cx="0" cy="234950"/>
          </a:xfrm>
          <a:prstGeom prst="line">
            <a:avLst/>
          </a:prstGeom>
          <a:ln w="9525" cap="flat" cmpd="sng">
            <a:solidFill>
              <a:srgbClr val="000000"/>
            </a:solidFill>
            <a:prstDash val="solid"/>
            <a:headEnd type="none" w="med" len="med"/>
            <a:tailEnd type="none" w="med" len="med"/>
          </a:ln>
        </p:spPr>
      </p:sp>
      <p:sp>
        <p:nvSpPr>
          <p:cNvPr id="356376" name="椭圆 356375"/>
          <p:cNvSpPr/>
          <p:nvPr/>
        </p:nvSpPr>
        <p:spPr>
          <a:xfrm>
            <a:off x="4378325" y="5246688"/>
            <a:ext cx="49213" cy="71437"/>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6377" name="直接连接符 356376"/>
          <p:cNvSpPr/>
          <p:nvPr/>
        </p:nvSpPr>
        <p:spPr>
          <a:xfrm>
            <a:off x="4443413" y="5297488"/>
            <a:ext cx="311150" cy="0"/>
          </a:xfrm>
          <a:prstGeom prst="line">
            <a:avLst/>
          </a:prstGeom>
          <a:ln w="9525" cap="flat" cmpd="sng">
            <a:solidFill>
              <a:srgbClr val="000000"/>
            </a:solidFill>
            <a:prstDash val="solid"/>
            <a:headEnd type="none" w="med" len="med"/>
            <a:tailEnd type="none" w="med" len="med"/>
          </a:ln>
        </p:spPr>
      </p:sp>
      <p:sp>
        <p:nvSpPr>
          <p:cNvPr id="356378" name="椭圆 356377"/>
          <p:cNvSpPr/>
          <p:nvPr/>
        </p:nvSpPr>
        <p:spPr>
          <a:xfrm>
            <a:off x="4365625" y="6246813"/>
            <a:ext cx="47625" cy="71437"/>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6379" name="椭圆 356378"/>
          <p:cNvSpPr/>
          <p:nvPr/>
        </p:nvSpPr>
        <p:spPr>
          <a:xfrm>
            <a:off x="8101013" y="5622925"/>
            <a:ext cx="574675" cy="573088"/>
          </a:xfrm>
          <a:prstGeom prst="ellipse">
            <a:avLst/>
          </a:prstGeom>
          <a:solidFill>
            <a:srgbClr val="FFFFFF"/>
          </a:solidFill>
          <a:ln w="9525" cap="flat" cmpd="sng">
            <a:solidFill>
              <a:srgbClr val="000000"/>
            </a:solidFill>
            <a:prstDash val="solid"/>
            <a:headEnd type="none" w="med" len="med"/>
            <a:tailEnd type="none" w="med" len="med"/>
          </a:ln>
        </p:spPr>
        <p:txBody>
          <a:bodyPr/>
          <a:p>
            <a:pPr lvl="0" algn="just"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80" name="矩形 356379"/>
          <p:cNvSpPr/>
          <p:nvPr/>
        </p:nvSpPr>
        <p:spPr>
          <a:xfrm>
            <a:off x="8083550" y="5697538"/>
            <a:ext cx="755650" cy="444500"/>
          </a:xfrm>
          <a:prstGeom prst="rect">
            <a:avLst/>
          </a:prstGeom>
          <a:noFill/>
          <a:ln w="9525">
            <a:noFill/>
          </a:ln>
        </p:spPr>
        <p:txBody>
          <a:bodyPr/>
          <a:p>
            <a:pPr lvl="0" algn="just" eaLnBrk="1" hangingPunct="1">
              <a:lnSpc>
                <a:spcPct val="10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mV</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81" name="直接连接符 356380"/>
          <p:cNvSpPr/>
          <p:nvPr/>
        </p:nvSpPr>
        <p:spPr>
          <a:xfrm>
            <a:off x="6281738" y="5267325"/>
            <a:ext cx="2106612" cy="0"/>
          </a:xfrm>
          <a:prstGeom prst="line">
            <a:avLst/>
          </a:prstGeom>
          <a:ln w="9525" cap="flat" cmpd="sng">
            <a:solidFill>
              <a:srgbClr val="000000"/>
            </a:solidFill>
            <a:prstDash val="solid"/>
            <a:headEnd type="none" w="med" len="med"/>
            <a:tailEnd type="none" w="med" len="med"/>
          </a:ln>
        </p:spPr>
      </p:sp>
      <p:sp>
        <p:nvSpPr>
          <p:cNvPr id="356382" name="直接连接符 356381"/>
          <p:cNvSpPr/>
          <p:nvPr/>
        </p:nvSpPr>
        <p:spPr>
          <a:xfrm>
            <a:off x="8388350" y="5267325"/>
            <a:ext cx="0" cy="355600"/>
          </a:xfrm>
          <a:prstGeom prst="line">
            <a:avLst/>
          </a:prstGeom>
          <a:ln w="9525" cap="flat" cmpd="sng">
            <a:solidFill>
              <a:srgbClr val="000000"/>
            </a:solidFill>
            <a:prstDash val="solid"/>
            <a:headEnd type="none" w="med" len="med"/>
            <a:tailEnd type="none" w="med" len="med"/>
          </a:ln>
        </p:spPr>
      </p:sp>
      <p:sp>
        <p:nvSpPr>
          <p:cNvPr id="356383" name="直接连接符 356382"/>
          <p:cNvSpPr/>
          <p:nvPr/>
        </p:nvSpPr>
        <p:spPr>
          <a:xfrm>
            <a:off x="4413250" y="6694488"/>
            <a:ext cx="3975100" cy="0"/>
          </a:xfrm>
          <a:prstGeom prst="line">
            <a:avLst/>
          </a:prstGeom>
          <a:ln w="9525" cap="flat" cmpd="sng">
            <a:solidFill>
              <a:srgbClr val="000000"/>
            </a:solidFill>
            <a:prstDash val="solid"/>
            <a:headEnd type="none" w="med" len="med"/>
            <a:tailEnd type="none" w="med" len="med"/>
          </a:ln>
        </p:spPr>
      </p:sp>
      <p:sp>
        <p:nvSpPr>
          <p:cNvPr id="356384" name="直接连接符 356383"/>
          <p:cNvSpPr/>
          <p:nvPr/>
        </p:nvSpPr>
        <p:spPr>
          <a:xfrm>
            <a:off x="8405813" y="6196013"/>
            <a:ext cx="0" cy="498475"/>
          </a:xfrm>
          <a:prstGeom prst="line">
            <a:avLst/>
          </a:prstGeom>
          <a:ln w="9525" cap="flat" cmpd="sng">
            <a:solidFill>
              <a:srgbClr val="000000"/>
            </a:solidFill>
            <a:prstDash val="solid"/>
            <a:headEnd type="none" w="med" len="med"/>
            <a:tailEnd type="none" w="med" len="med"/>
          </a:ln>
        </p:spPr>
      </p:sp>
      <p:sp>
        <p:nvSpPr>
          <p:cNvPr id="356385" name="椭圆 356384"/>
          <p:cNvSpPr/>
          <p:nvPr/>
        </p:nvSpPr>
        <p:spPr>
          <a:xfrm>
            <a:off x="1336675" y="5686425"/>
            <a:ext cx="47625" cy="7143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56386" name="直接连接符 356385"/>
          <p:cNvSpPr/>
          <p:nvPr/>
        </p:nvSpPr>
        <p:spPr>
          <a:xfrm>
            <a:off x="4395788" y="6338888"/>
            <a:ext cx="0" cy="355600"/>
          </a:xfrm>
          <a:prstGeom prst="line">
            <a:avLst/>
          </a:prstGeom>
          <a:ln w="9525" cap="flat" cmpd="sng">
            <a:solidFill>
              <a:srgbClr val="000000"/>
            </a:solidFill>
            <a:prstDash val="solid"/>
            <a:headEnd type="none" w="med" len="med"/>
            <a:tailEnd type="none" w="med" len="med"/>
          </a:ln>
        </p:spPr>
      </p:sp>
      <p:sp>
        <p:nvSpPr>
          <p:cNvPr id="356387" name="直接连接符 356386"/>
          <p:cNvSpPr/>
          <p:nvPr/>
        </p:nvSpPr>
        <p:spPr>
          <a:xfrm>
            <a:off x="3503613" y="5338763"/>
            <a:ext cx="0" cy="212725"/>
          </a:xfrm>
          <a:prstGeom prst="line">
            <a:avLst/>
          </a:prstGeom>
          <a:ln w="9525" cap="flat" cmpd="sng">
            <a:solidFill>
              <a:srgbClr val="000000"/>
            </a:solidFill>
            <a:prstDash val="solid"/>
            <a:headEnd type="none" w="med" len="med"/>
            <a:tailEnd type="none" w="med" len="med"/>
          </a:ln>
        </p:spPr>
      </p:sp>
      <p:sp>
        <p:nvSpPr>
          <p:cNvPr id="356388" name="直接连接符 356387"/>
          <p:cNvSpPr/>
          <p:nvPr/>
        </p:nvSpPr>
        <p:spPr>
          <a:xfrm>
            <a:off x="3503613" y="5980113"/>
            <a:ext cx="0" cy="215900"/>
          </a:xfrm>
          <a:prstGeom prst="line">
            <a:avLst/>
          </a:prstGeom>
          <a:ln w="9525" cap="flat" cmpd="sng">
            <a:solidFill>
              <a:srgbClr val="000000"/>
            </a:solidFill>
            <a:prstDash val="solid"/>
            <a:headEnd type="none" w="med" len="med"/>
            <a:tailEnd type="none" w="med" len="med"/>
          </a:ln>
        </p:spPr>
      </p:sp>
      <p:sp>
        <p:nvSpPr>
          <p:cNvPr id="356389" name="等腰三角形 356388"/>
          <p:cNvSpPr/>
          <p:nvPr/>
        </p:nvSpPr>
        <p:spPr>
          <a:xfrm>
            <a:off x="3470275" y="5321300"/>
            <a:ext cx="76200" cy="163513"/>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p>
            <a:endParaRPr lang="zh-CN" altLang="en-US"/>
          </a:p>
        </p:txBody>
      </p:sp>
      <p:sp>
        <p:nvSpPr>
          <p:cNvPr id="356390" name="等腰三角形 356389"/>
          <p:cNvSpPr/>
          <p:nvPr/>
        </p:nvSpPr>
        <p:spPr>
          <a:xfrm rot="10800000">
            <a:off x="3467100" y="6069013"/>
            <a:ext cx="76200" cy="161925"/>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p>
            <a:endParaRPr lang="zh-CN" altLang="en-US"/>
          </a:p>
        </p:txBody>
      </p:sp>
      <p:sp>
        <p:nvSpPr>
          <p:cNvPr id="356391" name="矩形 356390"/>
          <p:cNvSpPr/>
          <p:nvPr/>
        </p:nvSpPr>
        <p:spPr>
          <a:xfrm>
            <a:off x="2895600" y="5481638"/>
            <a:ext cx="1447800" cy="450850"/>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E</a:t>
            </a:r>
            <a:r>
              <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rPr>
              <a:t>AB</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400" b="1" baseline="-25000">
                <a:effectLst>
                  <a:outerShdw blurRad="38100" dist="38100" dir="2700000">
                    <a:srgbClr val="C0C0C0"/>
                  </a:outerShdw>
                </a:effectLst>
                <a:latin typeface="Times New Roman" panose="02020603050405020304" pitchFamily="18" charset="0"/>
                <a:ea typeface="宋体" panose="02010600030101010101" pitchFamily="2" charset="-122"/>
              </a:rPr>
              <a:t>0</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2" name="矩形 356391"/>
          <p:cNvSpPr/>
          <p:nvPr/>
        </p:nvSpPr>
        <p:spPr>
          <a:xfrm>
            <a:off x="4170363" y="5253038"/>
            <a:ext cx="506412" cy="431800"/>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3" name="矩形 356392"/>
          <p:cNvSpPr/>
          <p:nvPr/>
        </p:nvSpPr>
        <p:spPr>
          <a:xfrm>
            <a:off x="4141788" y="5819775"/>
            <a:ext cx="814387" cy="501650"/>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4" name="矩形 356393"/>
          <p:cNvSpPr/>
          <p:nvPr/>
        </p:nvSpPr>
        <p:spPr>
          <a:xfrm>
            <a:off x="966788" y="5453063"/>
            <a:ext cx="381000" cy="450850"/>
          </a:xfrm>
          <a:prstGeom prst="rect">
            <a:avLst/>
          </a:prstGeom>
          <a:noFill/>
          <a:ln w="9525">
            <a:noFill/>
          </a:ln>
        </p:spPr>
        <p:txBody>
          <a:bodyPr/>
          <a:p>
            <a:pPr lvl="0" algn="just" eaLnBrk="1" hangingPunct="1">
              <a:lnSpc>
                <a:spcPct val="100000"/>
              </a:lnSpc>
              <a:spcBef>
                <a:spcPct val="0"/>
              </a:spcBef>
              <a:buClrTx/>
            </a:pP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endPar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5" name="矩形 356394"/>
          <p:cNvSpPr/>
          <p:nvPr/>
        </p:nvSpPr>
        <p:spPr>
          <a:xfrm>
            <a:off x="2260600" y="4914900"/>
            <a:ext cx="406400" cy="379413"/>
          </a:xfrm>
          <a:prstGeom prst="rect">
            <a:avLst/>
          </a:prstGeom>
          <a:noFill/>
          <a:ln w="9525">
            <a:noFill/>
          </a:ln>
        </p:spPr>
        <p:txBody>
          <a:bodyPr/>
          <a:p>
            <a:pPr lvl="0" algn="just" eaLnBrk="1" hangingPunct="1">
              <a:lnSpc>
                <a:spcPct val="10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6" name="矩形 356395"/>
          <p:cNvSpPr/>
          <p:nvPr/>
        </p:nvSpPr>
        <p:spPr>
          <a:xfrm>
            <a:off x="2257425" y="5881688"/>
            <a:ext cx="485775" cy="312737"/>
          </a:xfrm>
          <a:prstGeom prst="rect">
            <a:avLst/>
          </a:prstGeom>
          <a:noFill/>
          <a:ln w="9525">
            <a:noFill/>
          </a:ln>
        </p:spPr>
        <p:txBody>
          <a:bodyPr/>
          <a:p>
            <a:pPr lvl="0" algn="just" eaLnBrk="1" hangingPunct="1">
              <a:lnSpc>
                <a:spcPct val="10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7" name="矩形 356396"/>
          <p:cNvSpPr/>
          <p:nvPr/>
        </p:nvSpPr>
        <p:spPr>
          <a:xfrm>
            <a:off x="4279900" y="4857750"/>
            <a:ext cx="812800" cy="500063"/>
          </a:xfrm>
          <a:prstGeom prst="rect">
            <a:avLst/>
          </a:prstGeom>
          <a:noFill/>
          <a:ln w="9525">
            <a:noFill/>
          </a:ln>
        </p:spPr>
        <p:txBody>
          <a:bodyPr/>
          <a:p>
            <a:pPr lvl="0" algn="just" eaLnBrk="1" hangingPunct="1">
              <a:lnSpc>
                <a:spcPct val="10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8" name="矩形 356397"/>
          <p:cNvSpPr/>
          <p:nvPr/>
        </p:nvSpPr>
        <p:spPr>
          <a:xfrm>
            <a:off x="5895975" y="5056188"/>
            <a:ext cx="428625" cy="381000"/>
          </a:xfrm>
          <a:prstGeom prst="rect">
            <a:avLst/>
          </a:prstGeom>
          <a:noFill/>
          <a:ln w="9525">
            <a:noFill/>
          </a:ln>
        </p:spPr>
        <p:txBody>
          <a:bodyPr/>
          <a:p>
            <a:pPr lvl="0" algn="just" eaLnBrk="1" hangingPunct="1">
              <a:lnSpc>
                <a:spcPct val="100000"/>
              </a:lnSpc>
              <a:spcBef>
                <a:spcPct val="0"/>
              </a:spcBef>
              <a:buClrTx/>
            </a:pP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399" name="矩形 356398"/>
          <p:cNvSpPr/>
          <p:nvPr/>
        </p:nvSpPr>
        <p:spPr>
          <a:xfrm>
            <a:off x="4762500" y="5038725"/>
            <a:ext cx="533400" cy="398463"/>
          </a:xfrm>
          <a:prstGeom prst="rect">
            <a:avLst/>
          </a:prstGeom>
          <a:noFill/>
          <a:ln w="9525">
            <a:noFill/>
          </a:ln>
        </p:spPr>
        <p:txBody>
          <a:bodyPr/>
          <a:p>
            <a:pPr lvl="0" algn="just" eaLnBrk="1" hangingPunct="1">
              <a:lnSpc>
                <a:spcPct val="100000"/>
              </a:lnSpc>
              <a:spcBef>
                <a:spcPct val="0"/>
              </a:spcBef>
              <a:buClrTx/>
            </a:pPr>
            <a:r>
              <a:rPr lang="en-US" altLang="zh-CN" sz="2400" b="1">
                <a:effectLst>
                  <a:outerShdw blurRad="38100" dist="38100" dir="2700000">
                    <a:srgbClr val="C0C0C0"/>
                  </a:outerShdw>
                </a:effectLst>
                <a:latin typeface="宋体" panose="02010600030101010101" pitchFamily="2" charset="-122"/>
                <a:ea typeface="宋体" panose="02010600030101010101" pitchFamily="2" charset="-122"/>
              </a:rPr>
              <a:t>-</a:t>
            </a:r>
            <a:endParaRPr lang="en-US" altLang="zh-CN" sz="2400" b="1">
              <a:effectLst>
                <a:outerShdw blurRad="38100" dist="38100" dir="2700000">
                  <a:srgbClr val="C0C0C0"/>
                </a:outerShdw>
              </a:effectLst>
              <a:latin typeface="宋体" panose="02010600030101010101" pitchFamily="2" charset="-122"/>
              <a:ea typeface="宋体" panose="02010600030101010101" pitchFamily="2" charset="-122"/>
            </a:endParaRPr>
          </a:p>
          <a:p>
            <a:pPr lvl="0" algn="l" eaLnBrk="0" hangingPunct="0">
              <a:lnSpc>
                <a:spcPct val="100000"/>
              </a:lnSpc>
              <a:spcBef>
                <a:spcPct val="0"/>
              </a:spcBef>
              <a:buClrTx/>
            </a:pPr>
            <a:endParaRPr lang="en-US" altLang="zh-CN" sz="2400" b="1">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356400" name="矩形 356399"/>
          <p:cNvSpPr/>
          <p:nvPr/>
        </p:nvSpPr>
        <p:spPr>
          <a:xfrm>
            <a:off x="4556125" y="4838700"/>
            <a:ext cx="814388" cy="500063"/>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01" name="矩形 356400"/>
          <p:cNvSpPr/>
          <p:nvPr/>
        </p:nvSpPr>
        <p:spPr>
          <a:xfrm>
            <a:off x="6089650" y="4838700"/>
            <a:ext cx="814388" cy="500063"/>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02" name="直接连接符 356401"/>
          <p:cNvSpPr/>
          <p:nvPr/>
        </p:nvSpPr>
        <p:spPr>
          <a:xfrm>
            <a:off x="7404100" y="5424488"/>
            <a:ext cx="4763" cy="365125"/>
          </a:xfrm>
          <a:prstGeom prst="line">
            <a:avLst/>
          </a:prstGeom>
          <a:ln w="9525" cap="flat" cmpd="sng">
            <a:solidFill>
              <a:srgbClr val="000000"/>
            </a:solidFill>
            <a:prstDash val="solid"/>
            <a:headEnd type="none" w="med" len="med"/>
            <a:tailEnd type="none" w="med" len="med"/>
          </a:ln>
        </p:spPr>
      </p:sp>
      <p:sp>
        <p:nvSpPr>
          <p:cNvPr id="356403" name="直接连接符 356402"/>
          <p:cNvSpPr/>
          <p:nvPr/>
        </p:nvSpPr>
        <p:spPr>
          <a:xfrm>
            <a:off x="7404100" y="6143625"/>
            <a:ext cx="4763" cy="439738"/>
          </a:xfrm>
          <a:prstGeom prst="line">
            <a:avLst/>
          </a:prstGeom>
          <a:ln w="9525" cap="flat" cmpd="sng">
            <a:solidFill>
              <a:srgbClr val="000000"/>
            </a:solidFill>
            <a:prstDash val="solid"/>
            <a:headEnd type="none" w="med" len="med"/>
            <a:tailEnd type="none" w="med" len="med"/>
          </a:ln>
        </p:spPr>
      </p:sp>
      <p:sp>
        <p:nvSpPr>
          <p:cNvPr id="356404" name="等腰三角形 356403"/>
          <p:cNvSpPr/>
          <p:nvPr/>
        </p:nvSpPr>
        <p:spPr>
          <a:xfrm>
            <a:off x="7356475" y="5303838"/>
            <a:ext cx="119063" cy="184150"/>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p>
            <a:endParaRPr lang="zh-CN" altLang="en-US"/>
          </a:p>
        </p:txBody>
      </p:sp>
      <p:sp>
        <p:nvSpPr>
          <p:cNvPr id="356405" name="等腰三角形 356404"/>
          <p:cNvSpPr/>
          <p:nvPr/>
        </p:nvSpPr>
        <p:spPr>
          <a:xfrm rot="10800000">
            <a:off x="7348538" y="6484938"/>
            <a:ext cx="122237" cy="184150"/>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p>
            <a:endParaRPr lang="zh-CN" altLang="en-US"/>
          </a:p>
        </p:txBody>
      </p:sp>
      <p:sp>
        <p:nvSpPr>
          <p:cNvPr id="356406" name="矩形 356405"/>
          <p:cNvSpPr/>
          <p:nvPr/>
        </p:nvSpPr>
        <p:spPr>
          <a:xfrm>
            <a:off x="7181850" y="5722938"/>
            <a:ext cx="585788" cy="395287"/>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U</a:t>
            </a:r>
            <a:endPar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07" name="直接连接符 356406"/>
          <p:cNvSpPr/>
          <p:nvPr/>
        </p:nvSpPr>
        <p:spPr>
          <a:xfrm>
            <a:off x="4699000" y="4230688"/>
            <a:ext cx="576263" cy="0"/>
          </a:xfrm>
          <a:prstGeom prst="line">
            <a:avLst/>
          </a:prstGeom>
          <a:ln w="9525" cap="flat" cmpd="sng">
            <a:solidFill>
              <a:srgbClr val="000000"/>
            </a:solidFill>
            <a:prstDash val="solid"/>
            <a:headEnd type="none" w="med" len="med"/>
            <a:tailEnd type="none" w="med" len="med"/>
          </a:ln>
        </p:spPr>
      </p:sp>
      <p:sp>
        <p:nvSpPr>
          <p:cNvPr id="356408" name="直接连接符 356407"/>
          <p:cNvSpPr/>
          <p:nvPr/>
        </p:nvSpPr>
        <p:spPr>
          <a:xfrm>
            <a:off x="5802313" y="4230688"/>
            <a:ext cx="576262" cy="0"/>
          </a:xfrm>
          <a:prstGeom prst="line">
            <a:avLst/>
          </a:prstGeom>
          <a:ln w="9525" cap="flat" cmpd="sng">
            <a:solidFill>
              <a:srgbClr val="000000"/>
            </a:solidFill>
            <a:prstDash val="solid"/>
            <a:headEnd type="none" w="med" len="med"/>
            <a:tailEnd type="none" w="med" len="med"/>
          </a:ln>
        </p:spPr>
      </p:sp>
      <p:sp>
        <p:nvSpPr>
          <p:cNvPr id="356409" name="等腰三角形 356408"/>
          <p:cNvSpPr/>
          <p:nvPr/>
        </p:nvSpPr>
        <p:spPr>
          <a:xfrm rot="5400000">
            <a:off x="6329363" y="4165600"/>
            <a:ext cx="76200" cy="161925"/>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p>
            <a:endParaRPr lang="zh-CN" altLang="en-US"/>
          </a:p>
        </p:txBody>
      </p:sp>
      <p:sp>
        <p:nvSpPr>
          <p:cNvPr id="356410" name="等腰三角形 356409"/>
          <p:cNvSpPr/>
          <p:nvPr/>
        </p:nvSpPr>
        <p:spPr>
          <a:xfrm rot="16200000">
            <a:off x="4652963" y="4152900"/>
            <a:ext cx="76200" cy="161925"/>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p>
            <a:endParaRPr lang="zh-CN" altLang="en-US"/>
          </a:p>
        </p:txBody>
      </p:sp>
      <p:sp>
        <p:nvSpPr>
          <p:cNvPr id="356411" name="矩形 356410"/>
          <p:cNvSpPr/>
          <p:nvPr/>
        </p:nvSpPr>
        <p:spPr>
          <a:xfrm>
            <a:off x="5230813" y="3962400"/>
            <a:ext cx="814387" cy="500063"/>
          </a:xfrm>
          <a:prstGeom prst="rect">
            <a:avLst/>
          </a:prstGeom>
          <a:noFill/>
          <a:ln w="9525">
            <a:noFill/>
          </a:ln>
        </p:spPr>
        <p:txBody>
          <a:bodyPr/>
          <a:p>
            <a:pPr lvl="0" algn="just" eaLnBrk="1" hangingPunct="1">
              <a:lnSpc>
                <a:spcPct val="100000"/>
              </a:lnSpc>
              <a:spcBef>
                <a:spcPct val="0"/>
              </a:spcBef>
              <a:buClrTx/>
            </a:pPr>
            <a:r>
              <a:rPr lang="en-US" altLang="zh-CN" sz="2400" b="1" i="1" err="1">
                <a:effectLst>
                  <a:outerShdw blurRad="38100" dist="38100" dir="2700000">
                    <a:srgbClr val="C0C0C0"/>
                  </a:outerShdw>
                </a:effectLst>
                <a:latin typeface="Times New Roman" panose="02020603050405020304" pitchFamily="18" charset="0"/>
                <a:ea typeface="宋体" panose="02010600030101010101" pitchFamily="2" charset="-122"/>
              </a:rPr>
              <a:t>U</a:t>
            </a:r>
            <a:r>
              <a:rPr lang="en-US" altLang="zh-CN" sz="2400" b="1" i="1" baseline="-30000" err="1">
                <a:effectLst>
                  <a:outerShdw blurRad="38100" dist="38100" dir="2700000">
                    <a:srgbClr val="C0C0C0"/>
                  </a:outerShdw>
                </a:effectLst>
                <a:latin typeface="Times New Roman" panose="02020603050405020304" pitchFamily="18" charset="0"/>
                <a:ea typeface="宋体" panose="02010600030101010101" pitchFamily="2" charset="-122"/>
              </a:rPr>
              <a:t>ab</a:t>
            </a:r>
            <a:endParaRPr lang="en-US" altLang="zh-CN" sz="2400" b="1" i="1" baseline="-30000" err="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12" name="矩形 356411"/>
          <p:cNvSpPr/>
          <p:nvPr/>
        </p:nvSpPr>
        <p:spPr>
          <a:xfrm>
            <a:off x="4651375" y="5481638"/>
            <a:ext cx="815975" cy="498475"/>
          </a:xfrm>
          <a:prstGeom prst="rect">
            <a:avLst/>
          </a:prstGeom>
          <a:noFill/>
          <a:ln w="9525">
            <a:noFill/>
          </a:ln>
        </p:spPr>
        <p:txBody>
          <a:bodyPr/>
          <a:p>
            <a:pPr lvl="0" algn="just" eaLnBrk="1" hangingPunct="1">
              <a:lnSpc>
                <a:spcPct val="100000"/>
              </a:lnSpc>
              <a:spcBef>
                <a:spcPct val="0"/>
              </a:spcBef>
              <a:buClrTx/>
            </a:pPr>
            <a:r>
              <a:rPr lang="en-US" altLang="zh-CN" sz="2400" b="1" i="1" err="1">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err="1">
                <a:effectLst>
                  <a:outerShdw blurRad="38100" dist="38100" dir="2700000">
                    <a:srgbClr val="C0C0C0"/>
                  </a:outerShdw>
                </a:effectLst>
                <a:latin typeface="Times New Roman" panose="02020603050405020304" pitchFamily="18" charset="0"/>
                <a:ea typeface="宋体" panose="02010600030101010101" pitchFamily="2" charset="-122"/>
              </a:rPr>
              <a:t>Cu</a:t>
            </a:r>
            <a:endParaRPr lang="en-US" altLang="zh-CN" sz="2400" b="1" baseline="-30000" err="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baseline="-30000" err="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13" name="矩形 356412"/>
          <p:cNvSpPr/>
          <p:nvPr/>
        </p:nvSpPr>
        <p:spPr>
          <a:xfrm>
            <a:off x="4694238" y="4479925"/>
            <a:ext cx="563562" cy="461963"/>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rPr>
              <a:t>1</a:t>
            </a: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14" name="矩形 356413"/>
          <p:cNvSpPr/>
          <p:nvPr/>
        </p:nvSpPr>
        <p:spPr>
          <a:xfrm>
            <a:off x="5802313" y="4479925"/>
            <a:ext cx="598487" cy="385763"/>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rPr>
              <a:t>2</a:t>
            </a: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15" name="矩形 356414"/>
          <p:cNvSpPr/>
          <p:nvPr/>
        </p:nvSpPr>
        <p:spPr>
          <a:xfrm>
            <a:off x="5962650" y="5583238"/>
            <a:ext cx="590550" cy="501650"/>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R</a:t>
            </a:r>
            <a:r>
              <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rPr>
              <a:t>3</a:t>
            </a: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baseline="-3000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6416" name="直接连接符 356415"/>
          <p:cNvSpPr/>
          <p:nvPr/>
        </p:nvSpPr>
        <p:spPr>
          <a:xfrm>
            <a:off x="6467475" y="4178300"/>
            <a:ext cx="0" cy="1074738"/>
          </a:xfrm>
          <a:prstGeom prst="line">
            <a:avLst/>
          </a:prstGeom>
          <a:ln w="9525" cap="flat" cmpd="sng">
            <a:solidFill>
              <a:srgbClr val="000000"/>
            </a:solidFill>
            <a:prstDash val="solid"/>
            <a:headEnd type="none" w="med" len="med"/>
            <a:tailEnd type="none" w="med" len="med"/>
          </a:ln>
        </p:spPr>
      </p:sp>
      <p:sp>
        <p:nvSpPr>
          <p:cNvPr id="356417" name="直接连接符 356416"/>
          <p:cNvSpPr/>
          <p:nvPr/>
        </p:nvSpPr>
        <p:spPr>
          <a:xfrm>
            <a:off x="4595813" y="4159250"/>
            <a:ext cx="0" cy="1147763"/>
          </a:xfrm>
          <a:prstGeom prst="line">
            <a:avLst/>
          </a:prstGeom>
          <a:ln w="9525" cap="flat" cmpd="sng">
            <a:solidFill>
              <a:srgbClr val="000000"/>
            </a:solidFill>
            <a:prstDash val="solid"/>
            <a:headEnd type="none" w="med" len="med"/>
            <a:tailEnd type="none" w="med" len="med"/>
          </a:ln>
        </p:spPr>
      </p:sp>
      <p:sp>
        <p:nvSpPr>
          <p:cNvPr id="356418" name="任意多边形 356417"/>
          <p:cNvSpPr/>
          <p:nvPr/>
        </p:nvSpPr>
        <p:spPr>
          <a:xfrm>
            <a:off x="1354138" y="5724525"/>
            <a:ext cx="3024187" cy="560388"/>
          </a:xfrm>
          <a:custGeom>
            <a:avLst/>
            <a:gdLst/>
            <a:ahLst/>
            <a:cxnLst/>
            <a:pathLst>
              <a:path w="2016" h="384">
                <a:moveTo>
                  <a:pt x="2016" y="384"/>
                </a:moveTo>
                <a:lnTo>
                  <a:pt x="336" y="384"/>
                </a:lnTo>
                <a:lnTo>
                  <a:pt x="0" y="0"/>
                </a:lnTo>
              </a:path>
            </a:pathLst>
          </a:custGeom>
          <a:noFill/>
          <a:ln w="31750" cap="flat" cmpd="sng">
            <a:solidFill>
              <a:srgbClr val="FF3300">
                <a:alpha val="100000"/>
              </a:srgbClr>
            </a:solidFill>
            <a:prstDash val="solid"/>
            <a:headEnd type="none" w="med" len="med"/>
            <a:tailEnd type="none" w="med" len="med"/>
          </a:ln>
        </p:spPr>
        <p:txBody>
          <a:bodyPr/>
          <a:p>
            <a:endParaRPr lang="zh-CN" altLang="en-US"/>
          </a:p>
        </p:txBody>
      </p:sp>
      <p:sp>
        <p:nvSpPr>
          <p:cNvPr id="356419" name="任意多边形 356418"/>
          <p:cNvSpPr/>
          <p:nvPr/>
        </p:nvSpPr>
        <p:spPr>
          <a:xfrm>
            <a:off x="1374775" y="5302250"/>
            <a:ext cx="3024188" cy="420688"/>
          </a:xfrm>
          <a:custGeom>
            <a:avLst/>
            <a:gdLst/>
            <a:ahLst/>
            <a:cxnLst/>
            <a:pathLst>
              <a:path w="2016" h="288">
                <a:moveTo>
                  <a:pt x="2016" y="0"/>
                </a:moveTo>
                <a:lnTo>
                  <a:pt x="288" y="0"/>
                </a:lnTo>
                <a:lnTo>
                  <a:pt x="0" y="288"/>
                </a:lnTo>
              </a:path>
            </a:pathLst>
          </a:custGeom>
          <a:noFill/>
          <a:ln w="47625" cap="flat" cmpd="sng">
            <a:solidFill>
              <a:srgbClr val="3366FF">
                <a:alpha val="100000"/>
              </a:srgbClr>
            </a:solidFill>
            <a:prstDash val="solid"/>
            <a:headEnd type="none" w="med" len="med"/>
            <a:tailEnd type="none" w="med" len="med"/>
          </a:ln>
        </p:spPr>
        <p:txBody>
          <a:bodyPr/>
          <a:p>
            <a:endParaRPr lang="zh-CN" altLang="en-US"/>
          </a:p>
        </p:txBody>
      </p:sp>
      <p:sp>
        <p:nvSpPr>
          <p:cNvPr id="356420" name="矩形 356419"/>
          <p:cNvSpPr/>
          <p:nvPr/>
        </p:nvSpPr>
        <p:spPr>
          <a:xfrm>
            <a:off x="5105400" y="4846638"/>
            <a:ext cx="381000" cy="457200"/>
          </a:xfrm>
          <a:prstGeom prst="rect">
            <a:avLst/>
          </a:prstGeom>
          <a:noFill/>
          <a:ln w="9525">
            <a:noFill/>
          </a:ln>
        </p:spPr>
        <p:txBody>
          <a:bodyPr/>
          <a:p>
            <a:pPr lvl="0" algn="just" eaLnBrk="1" hangingPunct="1">
              <a:lnSpc>
                <a:spcPct val="100000"/>
              </a:lnSpc>
              <a:spcBef>
                <a:spcPct val="0"/>
              </a:spcBef>
              <a:buClrTx/>
            </a:pP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R</a:t>
            </a:r>
            <a:endPar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00000"/>
              </a:lnSpc>
              <a:spcBef>
                <a:spcPct val="0"/>
              </a:spcBef>
              <a:buClrTx/>
            </a:pPr>
            <a:endPar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356421" name="组合 356420"/>
          <p:cNvGrpSpPr/>
          <p:nvPr/>
        </p:nvGrpSpPr>
        <p:grpSpPr>
          <a:xfrm>
            <a:off x="5651500" y="2549525"/>
            <a:ext cx="3313113" cy="519113"/>
            <a:chOff x="249" y="1833"/>
            <a:chExt cx="2087" cy="327"/>
          </a:xfrm>
        </p:grpSpPr>
        <p:sp>
          <p:nvSpPr>
            <p:cNvPr id="356422" name="文本框 356421"/>
            <p:cNvSpPr txBox="1"/>
            <p:nvPr/>
          </p:nvSpPr>
          <p:spPr>
            <a:xfrm>
              <a:off x="249" y="1833"/>
              <a:ext cx="2087" cy="327"/>
            </a:xfrm>
            <a:prstGeom prst="rect">
              <a:avLst/>
            </a:prstGeom>
            <a:solidFill>
              <a:srgbClr val="0000FF"/>
            </a:solidFill>
            <a:ln w="9525">
              <a:noFill/>
            </a:ln>
          </p:spPr>
          <p:txBody>
            <a:bodyPr>
              <a:spAutoFit/>
            </a:bodyPr>
            <a:p>
              <a:pPr lvl="0" algn="l" eaLnBrk="1" hangingPunct="1">
                <a:lnSpc>
                  <a:spcPct val="100000"/>
                </a:lnSpc>
                <a:spcBef>
                  <a:spcPct val="50000"/>
                </a:spcBef>
                <a:buClrTx/>
              </a:pPr>
              <a:r>
                <a:rPr lang="en-US" altLang="zh-CN" sz="28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T</a:t>
              </a:r>
              <a:r>
                <a:rPr lang="en-US" altLang="zh-CN" sz="2800" b="1" baseline="-30000">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0    </a:t>
              </a:r>
              <a:r>
                <a:rPr lang="en-US" altLang="zh-CN" sz="2400" b="1" i="1" err="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U</a:t>
              </a:r>
              <a:r>
                <a:rPr lang="en-US" altLang="zh-CN" sz="2400" b="1" i="1" baseline="-30000" err="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a</a:t>
              </a:r>
              <a:r>
                <a:rPr lang="en-US" altLang="zh-CN" sz="2400" b="1" i="1" baseline="-30000">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   </a:t>
              </a:r>
              <a:r>
                <a:rPr lang="en-US" altLang="zh-CN" sz="2400" b="1" i="1" err="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U</a:t>
              </a:r>
              <a:r>
                <a:rPr lang="en-US" altLang="zh-CN" sz="2400" b="1" i="1" baseline="-30000" err="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ab</a:t>
              </a:r>
              <a:r>
                <a:rPr lang="en-US" altLang="zh-CN" sz="2400" b="1" i="1" baseline="-30000">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    </a:t>
              </a:r>
              <a:r>
                <a:rPr lang="en-US" altLang="zh-CN" sz="24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E</a:t>
              </a:r>
              <a:r>
                <a:rPr lang="en-US" altLang="zh-CN" sz="2400" b="1" baseline="-30000">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AB</a:t>
              </a:r>
              <a:r>
                <a:rPr lang="en-US" altLang="zh-CN" sz="2400" b="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en-US" altLang="zh-CN" sz="24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T</a:t>
              </a:r>
              <a:r>
                <a:rPr lang="en-US" altLang="zh-CN" sz="2400" b="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en-US" altLang="zh-CN" sz="24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T</a:t>
              </a:r>
              <a:r>
                <a:rPr lang="en-US" altLang="zh-CN" sz="2400" b="1" baseline="-25000">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0</a:t>
              </a:r>
              <a:r>
                <a:rPr lang="en-US" altLang="zh-CN" sz="2400" b="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a:t>
              </a:r>
              <a:endParaRPr lang="en-US" altLang="zh-CN" sz="2400" b="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356423" name="直接连接符 356422"/>
            <p:cNvSpPr/>
            <p:nvPr/>
          </p:nvSpPr>
          <p:spPr>
            <a:xfrm flipV="1">
              <a:off x="612" y="1888"/>
              <a:ext cx="0" cy="227"/>
            </a:xfrm>
            <a:prstGeom prst="line">
              <a:avLst/>
            </a:prstGeom>
            <a:ln w="9525" cap="flat" cmpd="sng">
              <a:solidFill>
                <a:schemeClr val="bg1"/>
              </a:solidFill>
              <a:prstDash val="solid"/>
              <a:headEnd type="none" w="med" len="med"/>
              <a:tailEnd type="triangle" w="med" len="med"/>
            </a:ln>
          </p:spPr>
        </p:sp>
        <p:sp>
          <p:nvSpPr>
            <p:cNvPr id="356424" name="直接连接符 356423"/>
            <p:cNvSpPr/>
            <p:nvPr/>
          </p:nvSpPr>
          <p:spPr>
            <a:xfrm flipV="1">
              <a:off x="930" y="1888"/>
              <a:ext cx="0" cy="227"/>
            </a:xfrm>
            <a:prstGeom prst="line">
              <a:avLst/>
            </a:prstGeom>
            <a:ln w="9525" cap="flat" cmpd="sng">
              <a:solidFill>
                <a:schemeClr val="bg1"/>
              </a:solidFill>
              <a:prstDash val="solid"/>
              <a:headEnd type="none" w="med" len="med"/>
              <a:tailEnd type="triangle" w="med" len="med"/>
            </a:ln>
          </p:spPr>
        </p:sp>
        <p:sp>
          <p:nvSpPr>
            <p:cNvPr id="356425" name="直接连接符 356424"/>
            <p:cNvSpPr/>
            <p:nvPr/>
          </p:nvSpPr>
          <p:spPr>
            <a:xfrm flipV="1">
              <a:off x="1292" y="1888"/>
              <a:ext cx="0" cy="227"/>
            </a:xfrm>
            <a:prstGeom prst="line">
              <a:avLst/>
            </a:prstGeom>
            <a:ln w="9525" cap="flat" cmpd="sng">
              <a:solidFill>
                <a:schemeClr val="bg1"/>
              </a:solidFill>
              <a:prstDash val="solid"/>
              <a:headEnd type="none" w="med" len="med"/>
              <a:tailEnd type="triangle" w="med" len="med"/>
            </a:ln>
          </p:spPr>
        </p:sp>
        <p:sp>
          <p:nvSpPr>
            <p:cNvPr id="356426" name="直接连接符 356425"/>
            <p:cNvSpPr/>
            <p:nvPr/>
          </p:nvSpPr>
          <p:spPr>
            <a:xfrm>
              <a:off x="2154" y="1888"/>
              <a:ext cx="0" cy="227"/>
            </a:xfrm>
            <a:prstGeom prst="line">
              <a:avLst/>
            </a:prstGeom>
            <a:ln w="9525" cap="flat" cmpd="sng">
              <a:solidFill>
                <a:schemeClr val="bg1"/>
              </a:solidFill>
              <a:prstDash val="solid"/>
              <a:headEnd type="none" w="med" len="med"/>
              <a:tailEnd type="triangle" w="med" len="med"/>
            </a:ln>
          </p:spPr>
        </p:sp>
      </p:grpSp>
      <p:sp>
        <p:nvSpPr>
          <p:cNvPr id="356427" name="文本框 356426"/>
          <p:cNvSpPr txBox="1"/>
          <p:nvPr/>
        </p:nvSpPr>
        <p:spPr>
          <a:xfrm>
            <a:off x="179388" y="2997200"/>
            <a:ext cx="8642350" cy="1187450"/>
          </a:xfrm>
          <a:prstGeom prst="rect">
            <a:avLst/>
          </a:prstGeom>
          <a:noFill/>
          <a:ln w="9525">
            <a:noFill/>
          </a:ln>
        </p:spPr>
        <p:txBody>
          <a:bodyPr>
            <a:spAutoFit/>
          </a:bodyPr>
          <a:p>
            <a:pPr lvl="0" algn="just" eaLnBrk="1" hangingPunct="1">
              <a:lnSpc>
                <a:spcPct val="100000"/>
              </a:lnSpc>
              <a:spcBef>
                <a:spcPct val="5000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供电</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4V</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直流，在</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40℃</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或</a:t>
            </a:r>
            <a:r>
              <a:rPr lang="en-US" altLang="zh-CN" sz="2400" b="1">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20</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20℃</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的范围起补偿作用。</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注意，不同材质的热电偶所配的冷端补偿器，其中的限流电阻</a:t>
            </a: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R</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不一样，互换时必须重新调整。</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四、热电偶的冷端补偿方法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热电偶</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738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7448" name="文本框 357447"/>
          <p:cNvSpPr txBox="1"/>
          <p:nvPr/>
        </p:nvSpPr>
        <p:spPr>
          <a:xfrm>
            <a:off x="304800" y="609600"/>
            <a:ext cx="8534400" cy="6132513"/>
          </a:xfrm>
          <a:prstGeom prst="rect">
            <a:avLst/>
          </a:prstGeom>
          <a:noFill/>
          <a:ln w="9525">
            <a:noFill/>
          </a:ln>
        </p:spPr>
        <p:txBody>
          <a:bodyPr>
            <a:spAutoFit/>
          </a:bodyPr>
          <a:p>
            <a:pPr lvl="0" algn="just" eaLnBrk="1" hangingPunct="1">
              <a:lnSpc>
                <a:spcPct val="100000"/>
              </a:lnSpc>
              <a:spcBef>
                <a:spcPct val="50000"/>
              </a:spcBef>
              <a:buClrTx/>
            </a:pPr>
            <a:r>
              <a:rPr lang="en-US" altLang="zh-CN" sz="32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6.  </a:t>
            </a:r>
            <a:r>
              <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软件处理法</a:t>
            </a:r>
            <a:endParaRPr lang="zh-CN" altLang="en-US" sz="32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pPr lvl="0" algn="l" eaLnBrk="1" hangingPunct="1">
              <a:lnSpc>
                <a:spcPct val="100000"/>
              </a:lnSpc>
              <a:spcBef>
                <a:spcPct val="5000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对于计算机系统，不必全靠硬件进行热电偶冷端处理。例如冷端温度恒定但不为</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的情况，只需在采样后加一个与冷端温度对应的常数即可。</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5000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对于</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经常波动的情况，可利用热敏电阻或其它传感器把</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信号输入计算机，按照运算公式设计一些程序，便能自动修正。后一种情况必须考虑输入的采样通道中除了热电动势之外还应该有冷端温度信号，如果多个热电偶的冷端温度不相同，还要分别采样，若占用的通道数太多，宜利用补偿导线把所有的冷端接到同一温度处，只用一个冷端温度传感器和一个修正</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T</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的输入通道就可以了。冷端集中，对于提高多点巡检的速度也很有利。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57449" name="下弧形箭头 357448">
            <a:hlinkClick r:id="rId1" action="ppaction://hlinksldjump"/>
          </p:cNvPr>
          <p:cNvSpPr/>
          <p:nvPr/>
        </p:nvSpPr>
        <p:spPr>
          <a:xfrm>
            <a:off x="7092950" y="5516563"/>
            <a:ext cx="1800225" cy="936625"/>
          </a:xfrm>
          <a:prstGeom prst="curvedUpArrow">
            <a:avLst>
              <a:gd name="adj1" fmla="val 38440"/>
              <a:gd name="adj2" fmla="val 76881"/>
              <a:gd name="adj3" fmla="val 33333"/>
            </a:avLst>
          </a:prstGeom>
          <a:solidFill>
            <a:schemeClr val="accent1"/>
          </a:solidFill>
          <a:ln w="9525">
            <a:noFill/>
          </a:ln>
        </p:spPr>
        <p:txBody>
          <a:bodyPr/>
          <a:p>
            <a:endParaRPr lang="zh-CN" altLang="en-US"/>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7449"/>
                                        </p:tgtEl>
                                        <p:attrNameLst>
                                          <p:attrName>style.visibility</p:attrName>
                                        </p:attrNameLst>
                                      </p:cBhvr>
                                      <p:to>
                                        <p:strVal val="visible"/>
                                      </p:to>
                                    </p:set>
                                    <p:anim calcmode="lin" valueType="num">
                                      <p:cBhvr additive="base">
                                        <p:cTn id="7" dur="500" fill="hold"/>
                                        <p:tgtEl>
                                          <p:spTgt spid="357449"/>
                                        </p:tgtEl>
                                        <p:attrNameLst>
                                          <p:attrName>ppt_x</p:attrName>
                                        </p:attrNameLst>
                                      </p:cBhvr>
                                      <p:tavLst>
                                        <p:tav tm="0">
                                          <p:val>
                                            <p:strVal val="#ppt_x"/>
                                          </p:val>
                                        </p:tav>
                                        <p:tav tm="100000">
                                          <p:val>
                                            <p:strVal val="#ppt_x"/>
                                          </p:val>
                                        </p:tav>
                                      </p:tavLst>
                                    </p:anim>
                                    <p:anim calcmode="lin" valueType="num">
                                      <p:cBhvr additive="base">
                                        <p:cTn id="8" dur="500" fill="hold"/>
                                        <p:tgtEl>
                                          <p:spTgt spid="3574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3574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en-US" altLang="zh-CN" sz="3200" b="1">
                <a:solidFill>
                  <a:srgbClr val="CC0066"/>
                </a:solidFill>
                <a:effectLst>
                  <a:outerShdw blurRad="38100" dist="38100" dir="2700000">
                    <a:srgbClr val="C0C0C0"/>
                  </a:outerShdw>
                </a:effectLst>
                <a:latin typeface="楷体_GB2312" pitchFamily="49" charset="-122"/>
                <a:ea typeface="楷体_GB2312" pitchFamily="49" charset="-122"/>
              </a:rPr>
              <a:t>7.2 </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358404"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8410" name="矩形 358409"/>
          <p:cNvSpPr/>
          <p:nvPr/>
        </p:nvSpPr>
        <p:spPr>
          <a:xfrm>
            <a:off x="1981200" y="1049338"/>
            <a:ext cx="4246563" cy="3387725"/>
          </a:xfrm>
          <a:prstGeom prst="rect">
            <a:avLst/>
          </a:prstGeom>
          <a:noFill/>
          <a:ln w="9525">
            <a:noFill/>
          </a:ln>
        </p:spPr>
        <p:txBody>
          <a:bodyPr anchor="ctr">
            <a:spAutoFit/>
          </a:bodyPr>
          <a:p>
            <a:pPr lvl="0" algn="l" eaLnBrk="1" hangingPunct="1">
              <a:lnSpc>
                <a:spcPct val="150000"/>
              </a:lnSpc>
              <a:spcBef>
                <a:spcPct val="0"/>
              </a:spcBef>
              <a:buClrTx/>
              <a:buFont typeface="Wingdings" panose="05000000000000000000" pitchFamily="2" charset="2"/>
              <a:buChar char="Ø"/>
            </a:pPr>
            <a:r>
              <a:rPr lang="zh-CN" altLang="en-US" sz="3600" b="1" dirty="0">
                <a:solidFill>
                  <a:schemeClr val="accent2"/>
                </a:solidFill>
                <a:latin typeface="华文中宋" panose="02010600040101010101" pitchFamily="2" charset="-122"/>
                <a:ea typeface="华文中宋" panose="02010600040101010101" pitchFamily="2" charset="-122"/>
                <a:hlinkClick r:id="rId1" action="ppaction://hlinksldjump"/>
              </a:rPr>
              <a:t>基本原理与概况 </a:t>
            </a:r>
            <a:endParaRPr lang="zh-CN" altLang="en-US" sz="3600" b="1" dirty="0">
              <a:solidFill>
                <a:schemeClr val="accent2"/>
              </a:solidFill>
              <a:latin typeface="华文中宋" panose="02010600040101010101" pitchFamily="2" charset="-122"/>
              <a:ea typeface="华文中宋" panose="02010600040101010101" pitchFamily="2" charset="-122"/>
              <a:hlinkClick r:id="rId1" action="ppaction://hlinksldjump"/>
            </a:endParaRPr>
          </a:p>
          <a:p>
            <a:pPr lvl="0" algn="l" eaLnBrk="1" hangingPunct="1">
              <a:lnSpc>
                <a:spcPct val="150000"/>
              </a:lnSpc>
              <a:spcBef>
                <a:spcPct val="0"/>
              </a:spcBef>
              <a:buClrTx/>
              <a:buFont typeface="Wingdings" panose="05000000000000000000" pitchFamily="2" charset="2"/>
              <a:buChar char="Ø"/>
            </a:pPr>
            <a:r>
              <a:rPr lang="zh-CN" altLang="en-US" sz="3600" b="1" dirty="0">
                <a:solidFill>
                  <a:schemeClr val="accent2"/>
                </a:solidFill>
                <a:latin typeface="华文中宋" panose="02010600040101010101" pitchFamily="2" charset="-122"/>
                <a:ea typeface="华文中宋" panose="02010600040101010101" pitchFamily="2" charset="-122"/>
                <a:hlinkClick r:id="rId2" action="ppaction://hlinksldjump"/>
              </a:rPr>
              <a:t>常用热电阻</a:t>
            </a:r>
            <a:endParaRPr lang="zh-CN" altLang="en-US" sz="3600" b="1" dirty="0">
              <a:solidFill>
                <a:schemeClr val="accent2"/>
              </a:solidFill>
              <a:latin typeface="华文中宋" panose="02010600040101010101" pitchFamily="2" charset="-122"/>
              <a:ea typeface="华文中宋" panose="02010600040101010101" pitchFamily="2" charset="-122"/>
              <a:hlinkClick r:id="rId2" action="ppaction://hlinksldjump"/>
            </a:endParaRPr>
          </a:p>
          <a:p>
            <a:pPr lvl="0" algn="l" eaLnBrk="1" hangingPunct="1">
              <a:lnSpc>
                <a:spcPct val="150000"/>
              </a:lnSpc>
              <a:spcBef>
                <a:spcPct val="0"/>
              </a:spcBef>
              <a:buClrTx/>
              <a:buFont typeface="Wingdings" panose="05000000000000000000" pitchFamily="2" charset="2"/>
              <a:buChar char="Ø"/>
            </a:pPr>
            <a:r>
              <a:rPr lang="zh-CN" altLang="en-US" sz="3600" b="1" dirty="0">
                <a:solidFill>
                  <a:schemeClr val="accent2"/>
                </a:solidFill>
                <a:latin typeface="华文中宋" panose="02010600040101010101" pitchFamily="2" charset="-122"/>
                <a:ea typeface="华文中宋" panose="02010600040101010101" pitchFamily="2" charset="-122"/>
                <a:hlinkClick r:id="rId3" action="ppaction://hlinksldjump"/>
              </a:rPr>
              <a:t>测量电路</a:t>
            </a:r>
            <a:endParaRPr lang="zh-CN" altLang="en-US" sz="3600" b="1" dirty="0">
              <a:solidFill>
                <a:schemeClr val="accent2"/>
              </a:solidFill>
              <a:latin typeface="华文中宋" panose="02010600040101010101" pitchFamily="2" charset="-122"/>
              <a:ea typeface="华文中宋" panose="02010600040101010101" pitchFamily="2" charset="-122"/>
              <a:hlinkClick r:id="rId3" action="ppaction://hlinksldjump"/>
            </a:endParaRPr>
          </a:p>
          <a:p>
            <a:pPr lvl="0" algn="l" eaLnBrk="1" hangingPunct="1">
              <a:lnSpc>
                <a:spcPct val="150000"/>
              </a:lnSpc>
              <a:spcBef>
                <a:spcPct val="0"/>
              </a:spcBef>
              <a:buClrTx/>
              <a:buFont typeface="Wingdings" panose="05000000000000000000" pitchFamily="2" charset="2"/>
              <a:buChar char="Ø"/>
            </a:pPr>
            <a:r>
              <a:rPr lang="zh-CN" altLang="en-US" sz="3600" b="1" dirty="0">
                <a:solidFill>
                  <a:schemeClr val="accent2"/>
                </a:solidFill>
                <a:latin typeface="华文中宋" panose="02010600040101010101" pitchFamily="2" charset="-122"/>
                <a:ea typeface="华文中宋" panose="02010600040101010101" pitchFamily="2" charset="-122"/>
                <a:hlinkClick r:id="rId4" action="ppaction://hlinksldjump"/>
              </a:rPr>
              <a:t>与热电偶比较</a:t>
            </a:r>
            <a:endParaRPr lang="zh-CN" altLang="en-US" sz="3600" b="1" dirty="0">
              <a:solidFill>
                <a:schemeClr val="accent2"/>
              </a:solidFill>
              <a:latin typeface="华文中宋" panose="02010600040101010101" pitchFamily="2" charset="-122"/>
              <a:ea typeface="华文中宋" panose="02010600040101010101" pitchFamily="2" charset="-122"/>
              <a:hlinkClick r:id="rId4" action="ppaction://hlinksldjump"/>
            </a:endParaRPr>
          </a:p>
        </p:txBody>
      </p:sp>
      <p:sp>
        <p:nvSpPr>
          <p:cNvPr id="358411" name="下弧形箭头 358410">
            <a:hlinkClick r:id="rId5" action="ppaction://hlinksldjump"/>
          </p:cNvPr>
          <p:cNvSpPr/>
          <p:nvPr/>
        </p:nvSpPr>
        <p:spPr>
          <a:xfrm>
            <a:off x="7343775" y="5921375"/>
            <a:ext cx="1800225" cy="936625"/>
          </a:xfrm>
          <a:prstGeom prst="curvedUpArrow">
            <a:avLst>
              <a:gd name="adj1" fmla="val 38440"/>
              <a:gd name="adj2" fmla="val 76881"/>
              <a:gd name="adj3" fmla="val 33333"/>
            </a:avLst>
          </a:prstGeom>
          <a:solidFill>
            <a:schemeClr val="accent1"/>
          </a:solidFill>
          <a:ln w="9525">
            <a:noFill/>
          </a:ln>
        </p:spPr>
        <p:txBody>
          <a:bodyPr/>
          <a:p>
            <a:endParaRPr lang="zh-CN" altLang="en-US"/>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11"/>
                                        </p:tgtEl>
                                        <p:attrNameLst>
                                          <p:attrName>style.visibility</p:attrName>
                                        </p:attrNameLst>
                                      </p:cBhvr>
                                      <p:to>
                                        <p:strVal val="visible"/>
                                      </p:to>
                                    </p:set>
                                    <p:anim calcmode="lin" valueType="num">
                                      <p:cBhvr additive="base">
                                        <p:cTn id="7" dur="500" fill="hold"/>
                                        <p:tgtEl>
                                          <p:spTgt spid="358411"/>
                                        </p:tgtEl>
                                        <p:attrNameLst>
                                          <p:attrName>ppt_x</p:attrName>
                                        </p:attrNameLst>
                                      </p:cBhvr>
                                      <p:tavLst>
                                        <p:tav tm="0">
                                          <p:val>
                                            <p:strVal val="#ppt_x"/>
                                          </p:val>
                                        </p:tav>
                                        <p:tav tm="100000">
                                          <p:val>
                                            <p:strVal val="#ppt_x"/>
                                          </p:val>
                                        </p:tav>
                                      </p:tavLst>
                                    </p:anim>
                                    <p:anim calcmode="lin" valueType="num">
                                      <p:cBhvr additive="base">
                                        <p:cTn id="8" dur="500" fill="hold"/>
                                        <p:tgtEl>
                                          <p:spTgt spid="3584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3584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4851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48520" name="文本框 448519"/>
          <p:cNvSpPr txBox="1"/>
          <p:nvPr/>
        </p:nvSpPr>
        <p:spPr>
          <a:xfrm>
            <a:off x="179388" y="685800"/>
            <a:ext cx="8915400" cy="1628775"/>
          </a:xfrm>
          <a:prstGeom prst="rect">
            <a:avLst/>
          </a:prstGeom>
          <a:noFill/>
          <a:ln w="9525">
            <a:noFill/>
          </a:ln>
        </p:spPr>
        <p:txBody>
          <a:bodyPr>
            <a:spAutoFit/>
          </a:bodyPr>
          <a:p>
            <a:pPr lvl="0" algn="l" eaLnBrk="1" hangingPunct="1">
              <a:lnSpc>
                <a:spcPct val="140000"/>
              </a:lnSpc>
              <a:spcBef>
                <a:spcPct val="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热电阻</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是利用导体材料的</a:t>
            </a:r>
            <a:r>
              <a:rPr lang="zh-CN" altLang="en-US" sz="36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电阻随温度变化而变化</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的特性来实现对温度的测量的。 </a:t>
            </a:r>
            <a:endPar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448521" name="文本框 448520"/>
          <p:cNvSpPr txBox="1"/>
          <p:nvPr/>
        </p:nvSpPr>
        <p:spPr>
          <a:xfrm>
            <a:off x="231775" y="2274888"/>
            <a:ext cx="8661400" cy="3933825"/>
          </a:xfrm>
          <a:prstGeom prst="rect">
            <a:avLst/>
          </a:prstGeom>
          <a:noFill/>
          <a:ln w="9525">
            <a:noFill/>
          </a:ln>
        </p:spPr>
        <p:txBody>
          <a:bodyPr>
            <a:spAutoFit/>
          </a:bodyPr>
          <a:p>
            <a:pPr lvl="0" algn="l" eaLnBrk="1" hangingPunct="1">
              <a:lnSpc>
                <a:spcPct val="140000"/>
              </a:lnSpc>
              <a:spcBef>
                <a:spcPct val="0"/>
              </a:spcBef>
            </a:pPr>
            <a:r>
              <a:rPr lang="zh-CN" altLang="en-US" sz="3600" b="1" dirty="0">
                <a:latin typeface="Times New Roman" panose="02020603050405020304" pitchFamily="18" charset="0"/>
                <a:ea typeface="华文中宋" panose="02010600040101010101" pitchFamily="2" charset="-122"/>
              </a:rPr>
              <a:t>热电阻是</a:t>
            </a:r>
            <a:r>
              <a:rPr lang="zh-CN" altLang="en-US" sz="3600" b="1" dirty="0">
                <a:solidFill>
                  <a:schemeClr val="hlink"/>
                </a:solidFill>
                <a:latin typeface="Times New Roman" panose="02020603050405020304" pitchFamily="18" charset="0"/>
                <a:ea typeface="华文中宋" panose="02010600040101010101" pitchFamily="2" charset="-122"/>
              </a:rPr>
              <a:t>中低温区</a:t>
            </a:r>
            <a:r>
              <a:rPr lang="zh-CN" altLang="en-US" sz="3600" b="1" dirty="0">
                <a:latin typeface="Times New Roman" panose="02020603050405020304" pitchFamily="18" charset="0"/>
                <a:ea typeface="华文中宋" panose="02010600040101010101" pitchFamily="2" charset="-122"/>
              </a:rPr>
              <a:t>最常用的一种温度检测器。它的主要特点是测量精度高，性能稳定。其中</a:t>
            </a:r>
            <a:r>
              <a:rPr lang="zh-CN" altLang="en-US" sz="3600" b="1" dirty="0">
                <a:solidFill>
                  <a:schemeClr val="hlink"/>
                </a:solidFill>
                <a:latin typeface="Times New Roman" panose="02020603050405020304" pitchFamily="18" charset="0"/>
                <a:ea typeface="华文中宋" panose="02010600040101010101" pitchFamily="2" charset="-122"/>
              </a:rPr>
              <a:t>铂热电阻</a:t>
            </a:r>
            <a:r>
              <a:rPr lang="zh-CN" altLang="en-US" sz="3600" b="1" dirty="0">
                <a:latin typeface="Times New Roman" panose="02020603050405020304" pitchFamily="18" charset="0"/>
                <a:ea typeface="华文中宋" panose="02010600040101010101" pitchFamily="2" charset="-122"/>
              </a:rPr>
              <a:t>的测量精确度是最高的，它不仅广泛应用于工业测温，而且被制成标准的基准仪。 </a:t>
            </a:r>
            <a:endParaRPr lang="zh-CN" altLang="en-US" sz="3600" b="1" dirty="0">
              <a:latin typeface="Times New Roman" panose="02020603050405020304" pitchFamily="18" charset="0"/>
              <a:ea typeface="华文中宋" panose="02010600040101010101" pitchFamily="2" charset="-122"/>
            </a:endParaRPr>
          </a:p>
        </p:txBody>
      </p:sp>
      <p:sp>
        <p:nvSpPr>
          <p:cNvPr id="448522" name="矩形 448521"/>
          <p:cNvSpPr/>
          <p:nvPr/>
        </p:nvSpPr>
        <p:spPr>
          <a:xfrm>
            <a:off x="395288" y="6216650"/>
            <a:ext cx="7978775" cy="641350"/>
          </a:xfrm>
          <a:prstGeom prst="rect">
            <a:avLst/>
          </a:prstGeom>
          <a:noFill/>
          <a:ln w="9525">
            <a:noFill/>
          </a:ln>
        </p:spPr>
        <p:txBody>
          <a:bodyPr wrap="none" anchor="ctr">
            <a:spAutoFit/>
          </a:bodyPr>
          <a:p>
            <a:pPr lvl="0" algn="l" eaLnBrk="1" hangingPunct="1">
              <a:lnSpc>
                <a:spcPct val="100000"/>
              </a:lnSpc>
              <a:spcBef>
                <a:spcPct val="0"/>
              </a:spcBef>
              <a:buClrTx/>
            </a:pPr>
            <a:r>
              <a:rPr lang="zh-CN" altLang="en-US" sz="3600" b="1" dirty="0">
                <a:solidFill>
                  <a:schemeClr val="accent2"/>
                </a:solidFill>
                <a:latin typeface="华文中宋" panose="02010600040101010101" pitchFamily="2" charset="-122"/>
                <a:ea typeface="华文中宋" panose="02010600040101010101" pitchFamily="2" charset="-122"/>
              </a:rPr>
              <a:t>应用于</a:t>
            </a:r>
            <a:r>
              <a:rPr lang="en-US" altLang="zh-CN" sz="3600" b="1">
                <a:solidFill>
                  <a:schemeClr val="accent2"/>
                </a:solidFill>
                <a:latin typeface="华文中宋" panose="02010600040101010101" pitchFamily="2" charset="-122"/>
                <a:ea typeface="华文中宋" panose="02010600040101010101" pitchFamily="2" charset="-122"/>
              </a:rPr>
              <a:t>-200~600℃</a:t>
            </a:r>
            <a:r>
              <a:rPr lang="zh-CN" altLang="en-US" sz="3600" b="1" dirty="0">
                <a:solidFill>
                  <a:schemeClr val="accent2"/>
                </a:solidFill>
                <a:latin typeface="华文中宋" panose="02010600040101010101" pitchFamily="2" charset="-122"/>
                <a:ea typeface="华文中宋" panose="02010600040101010101" pitchFamily="2" charset="-122"/>
              </a:rPr>
              <a:t>范围内的温度测量 </a:t>
            </a:r>
            <a:endParaRPr lang="zh-CN" altLang="en-US" sz="3600" b="1" dirty="0">
              <a:solidFill>
                <a:schemeClr val="accent2"/>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5942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59432" name="矩形 359431"/>
          <p:cNvSpPr/>
          <p:nvPr/>
        </p:nvSpPr>
        <p:spPr>
          <a:xfrm>
            <a:off x="179388" y="620713"/>
            <a:ext cx="8763000" cy="1676400"/>
          </a:xfrm>
          <a:prstGeom prst="rect">
            <a:avLst/>
          </a:prstGeom>
          <a:noFill/>
          <a:ln w="9525">
            <a:noFill/>
          </a:ln>
        </p:spPr>
        <p:txBody>
          <a:bodyPr lIns="92075" tIns="46038" rIns="92075" bIns="46038" anchor="ct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gn="l">
              <a:lnSpc>
                <a:spcPts val="4000"/>
              </a:lnSpc>
            </a:pPr>
            <a:r>
              <a:rPr lang="zh-CN" altLang="en-US" sz="2400" b="1" dirty="0">
                <a:solidFill>
                  <a:schemeClr val="tx1"/>
                </a:solidFill>
              </a:rPr>
              <a:t>         取一只 </a:t>
            </a:r>
            <a:r>
              <a:rPr lang="en-US" altLang="zh-CN" sz="2400" b="1">
                <a:solidFill>
                  <a:schemeClr val="tx1"/>
                </a:solidFill>
              </a:rPr>
              <a:t>100W/220V </a:t>
            </a:r>
            <a:r>
              <a:rPr lang="zh-CN" altLang="en-US" sz="2400" b="1" dirty="0">
                <a:solidFill>
                  <a:schemeClr val="tx1"/>
                </a:solidFill>
              </a:rPr>
              <a:t>灯泡，用万用表测量其电阻值，可以发现其冷态阻值只有几十欧姆，而计算得到的额定热态电阻值应为</a:t>
            </a:r>
            <a:r>
              <a:rPr lang="en-US" altLang="zh-CN" sz="2400" b="1">
                <a:solidFill>
                  <a:schemeClr val="tx1"/>
                </a:solidFill>
              </a:rPr>
              <a:t>484</a:t>
            </a:r>
            <a:r>
              <a:rPr lang="en-US" altLang="zh-CN" sz="2400" b="1">
                <a:solidFill>
                  <a:schemeClr val="tx1"/>
                </a:solidFill>
                <a:sym typeface="Symbol" panose="05050102010706020507" pitchFamily="18" charset="2"/>
              </a:rPr>
              <a:t></a:t>
            </a:r>
            <a:r>
              <a:rPr lang="en-US" altLang="zh-CN" sz="2400" b="1">
                <a:solidFill>
                  <a:schemeClr val="tx1"/>
                </a:solidFill>
              </a:rPr>
              <a:t> </a:t>
            </a:r>
            <a:r>
              <a:rPr lang="zh-CN" altLang="en-US" sz="2400" b="1" dirty="0">
                <a:solidFill>
                  <a:schemeClr val="tx1"/>
                </a:solidFill>
              </a:rPr>
              <a:t>。</a:t>
            </a:r>
            <a:r>
              <a:rPr lang="zh-CN" altLang="en-US" sz="3200" b="1" dirty="0">
                <a:solidFill>
                  <a:schemeClr val="tx1"/>
                </a:solidFill>
              </a:rPr>
              <a:t> </a:t>
            </a:r>
            <a:endParaRPr lang="zh-CN" altLang="en-US" sz="3200" b="1">
              <a:solidFill>
                <a:schemeClr val="tx1"/>
              </a:solidFill>
            </a:endParaRPr>
          </a:p>
        </p:txBody>
      </p:sp>
      <p:pic>
        <p:nvPicPr>
          <p:cNvPr id="359434" name="图片 359433" descr="灯泡4"/>
          <p:cNvPicPr>
            <a:picLocks noChangeAspect="1"/>
          </p:cNvPicPr>
          <p:nvPr/>
        </p:nvPicPr>
        <p:blipFill>
          <a:blip r:embed="rId1"/>
          <a:stretch>
            <a:fillRect/>
          </a:stretch>
        </p:blipFill>
        <p:spPr>
          <a:xfrm>
            <a:off x="323850" y="2924175"/>
            <a:ext cx="2717800" cy="3586163"/>
          </a:xfrm>
          <a:prstGeom prst="rect">
            <a:avLst/>
          </a:prstGeom>
          <a:noFill/>
          <a:ln w="9525">
            <a:noFill/>
          </a:ln>
        </p:spPr>
      </p:pic>
      <p:pic>
        <p:nvPicPr>
          <p:cNvPr id="359436" name="图片 359435" descr="(x)测量灯泡电阻"/>
          <p:cNvPicPr>
            <a:picLocks noChangeAspect="1"/>
          </p:cNvPicPr>
          <p:nvPr/>
        </p:nvPicPr>
        <p:blipFill>
          <a:blip r:embed="rId2"/>
          <a:stretch>
            <a:fillRect/>
          </a:stretch>
        </p:blipFill>
        <p:spPr>
          <a:xfrm>
            <a:off x="3132138" y="2571750"/>
            <a:ext cx="5715000" cy="4286250"/>
          </a:xfrm>
          <a:prstGeom prst="rect">
            <a:avLst/>
          </a:prstGeom>
          <a:noFill/>
          <a:ln w="9525">
            <a:noFill/>
          </a:ln>
        </p:spPr>
      </p:pic>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6045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60456" name="文本框 360455"/>
          <p:cNvSpPr txBox="1"/>
          <p:nvPr/>
        </p:nvSpPr>
        <p:spPr>
          <a:xfrm>
            <a:off x="179388" y="1700213"/>
            <a:ext cx="8763000" cy="3989387"/>
          </a:xfrm>
          <a:prstGeom prst="rect">
            <a:avLst/>
          </a:prstGeom>
          <a:noFill/>
          <a:ln w="9525">
            <a:noFill/>
          </a:ln>
        </p:spPr>
        <p:txBody>
          <a:bodyPr>
            <a:spAutoFit/>
          </a:bodyPr>
          <a:p>
            <a:pPr lvl="0" algn="l" eaLnBrk="1" hangingPunct="1">
              <a:lnSpc>
                <a:spcPct val="160000"/>
              </a:lnSpc>
              <a:spcBef>
                <a:spcPct val="0"/>
              </a:spcBef>
              <a:buClrTx/>
            </a:pPr>
            <a:r>
              <a:rPr lang="zh-CN" altLang="en-US" sz="3200" b="1" dirty="0">
                <a:latin typeface="Times New Roman" panose="02020603050405020304" pitchFamily="18" charset="0"/>
                <a:ea typeface="宋体" panose="02010600030101010101" pitchFamily="2" charset="-122"/>
              </a:rPr>
              <a:t>         温度升高，金属内部原子晶格的振动加剧，从而使金属内部的自由电子通过金属导体时的阻碍增大，宏观上表现出电阻率变大，电阻值增加，我们称其为正温度系数，即电阻值与温度的变化趋势相同。 </a:t>
            </a:r>
            <a:endParaRPr lang="zh-CN" altLang="en-US" sz="3200" b="1" dirty="0">
              <a:latin typeface="Times New Roman" panose="02020603050405020304" pitchFamily="18" charset="0"/>
              <a:ea typeface="宋体" panose="02010600030101010101" pitchFamily="2" charset="-122"/>
            </a:endParaRPr>
          </a:p>
        </p:txBody>
      </p:sp>
      <p:sp>
        <p:nvSpPr>
          <p:cNvPr id="360457" name="矩形 360456"/>
          <p:cNvSpPr/>
          <p:nvPr/>
        </p:nvSpPr>
        <p:spPr>
          <a:xfrm>
            <a:off x="250825" y="765175"/>
            <a:ext cx="3949700" cy="750888"/>
          </a:xfrm>
          <a:prstGeom prst="rect">
            <a:avLst/>
          </a:prstGeom>
          <a:noFill/>
          <a:ln w="9525">
            <a:noFill/>
          </a:ln>
        </p:spPr>
        <p:txBody>
          <a:bodyPr>
            <a:spAutoFit/>
          </a:bodyPr>
          <a:p>
            <a:pPr lvl="0" algn="just" eaLnBrk="1" hangingPunct="1">
              <a:lnSpc>
                <a:spcPct val="120000"/>
              </a:lnSpc>
              <a:spcBef>
                <a:spcPct val="50000"/>
              </a:spcBef>
              <a:buClrTx/>
            </a:pP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基本原理</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6147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61479" name="矩形 361478"/>
          <p:cNvSpPr/>
          <p:nvPr/>
        </p:nvSpPr>
        <p:spPr>
          <a:xfrm>
            <a:off x="180975" y="3167063"/>
            <a:ext cx="8963025" cy="3505200"/>
          </a:xfrm>
          <a:prstGeom prst="rect">
            <a:avLst/>
          </a:prstGeom>
          <a:noFill/>
          <a:ln w="9525">
            <a:noFill/>
          </a:ln>
        </p:spPr>
        <p:txBody>
          <a:bodyPr>
            <a:spAutoFit/>
          </a:bodyPr>
          <a:p>
            <a:pPr lvl="0" algn="l" eaLnBrk="1" hangingPunct="1">
              <a:lnSpc>
                <a:spcPct val="140000"/>
              </a:lnSpc>
              <a:spcBef>
                <a:spcPct val="0"/>
              </a:spcBef>
              <a:buClrTx/>
            </a:pPr>
            <a:r>
              <a:rPr lang="zh-CN" altLang="en-US" sz="3200" b="1" dirty="0">
                <a:solidFill>
                  <a:schemeClr val="hlink"/>
                </a:solidFill>
                <a:effectLst>
                  <a:outerShdw blurRad="38100" dist="38100" dir="2700000">
                    <a:srgbClr val="C0C0C0"/>
                  </a:outerShdw>
                </a:effectLst>
                <a:latin typeface="华文中宋" panose="02010600040101010101" pitchFamily="2" charset="-122"/>
                <a:ea typeface="华文中宋" panose="02010600040101010101" pitchFamily="2" charset="-122"/>
              </a:rPr>
              <a:t>热电阻的材料要求：</a:t>
            </a:r>
            <a:r>
              <a:rPr lang="zh-CN" altLang="en-US" sz="3200" b="1" dirty="0">
                <a:effectLst>
                  <a:outerShdw blurRad="38100" dist="38100" dir="2700000">
                    <a:srgbClr val="C0C0C0"/>
                  </a:outerShdw>
                </a:effectLst>
                <a:latin typeface="华文中宋" panose="02010600040101010101" pitchFamily="2" charset="-122"/>
                <a:ea typeface="华文中宋" panose="02010600040101010101" pitchFamily="2" charset="-122"/>
              </a:rPr>
              <a:t>电阻温度系数要大；电阻率尽可能大，热容量要小，在测量范围内，应具有稳定的物理和化学性能；电阻与温度的关系最好接近于线性；应有良好的可加工性，且价格便宜。</a:t>
            </a:r>
            <a:endParaRPr lang="zh-CN" altLang="en-US" sz="32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aphicFrame>
        <p:nvGraphicFramePr>
          <p:cNvPr id="361480" name="对象 361479"/>
          <p:cNvGraphicFramePr/>
          <p:nvPr/>
        </p:nvGraphicFramePr>
        <p:xfrm>
          <a:off x="304800" y="771525"/>
          <a:ext cx="4321175" cy="2252663"/>
        </p:xfrm>
        <a:graphic>
          <a:graphicData uri="http://schemas.openxmlformats.org/presentationml/2006/ole">
            <mc:AlternateContent xmlns:mc="http://schemas.openxmlformats.org/markup-compatibility/2006">
              <mc:Choice xmlns:v="urn:schemas-microsoft-com:vml" Requires="v">
                <p:oleObj spid="_x0000_s3094" name="" r:id="rId1" imgW="1817370" imgH="948690" progId="Photoshop.Image.6">
                  <p:embed/>
                </p:oleObj>
              </mc:Choice>
              <mc:Fallback>
                <p:oleObj name="" r:id="rId1" imgW="1817370" imgH="948690" progId="Photoshop.Image.6">
                  <p:embed/>
                  <p:pic>
                    <p:nvPicPr>
                      <p:cNvPr id="0" name="图片 3093"/>
                      <p:cNvPicPr/>
                      <p:nvPr/>
                    </p:nvPicPr>
                    <p:blipFill>
                      <a:blip r:embed="rId2"/>
                      <a:stretch>
                        <a:fillRect/>
                      </a:stretch>
                    </p:blipFill>
                    <p:spPr>
                      <a:xfrm>
                        <a:off x="304800" y="771525"/>
                        <a:ext cx="4321175" cy="2252663"/>
                      </a:xfrm>
                      <a:prstGeom prst="rect">
                        <a:avLst/>
                      </a:prstGeom>
                      <a:noFill/>
                      <a:ln w="38100">
                        <a:noFill/>
                        <a:miter/>
                      </a:ln>
                    </p:spPr>
                  </p:pic>
                </p:oleObj>
              </mc:Fallback>
            </mc:AlternateContent>
          </a:graphicData>
        </a:graphic>
      </p:graphicFrame>
      <p:graphicFrame>
        <p:nvGraphicFramePr>
          <p:cNvPr id="361481" name="对象 361480"/>
          <p:cNvGraphicFramePr/>
          <p:nvPr/>
        </p:nvGraphicFramePr>
        <p:xfrm>
          <a:off x="4659313" y="776288"/>
          <a:ext cx="4427537" cy="2246312"/>
        </p:xfrm>
        <a:graphic>
          <a:graphicData uri="http://schemas.openxmlformats.org/presentationml/2006/ole">
            <mc:AlternateContent xmlns:mc="http://schemas.openxmlformats.org/markup-compatibility/2006">
              <mc:Choice xmlns:v="urn:schemas-microsoft-com:vml" Requires="v">
                <p:oleObj spid="_x0000_s3095" name="" r:id="rId3" imgW="1703070" imgH="502920" progId="Photoshop.Image.6">
                  <p:embed/>
                </p:oleObj>
              </mc:Choice>
              <mc:Fallback>
                <p:oleObj name="" r:id="rId3" imgW="1703070" imgH="502920" progId="Photoshop.Image.6">
                  <p:embed/>
                  <p:pic>
                    <p:nvPicPr>
                      <p:cNvPr id="0" name="图片 3094"/>
                      <p:cNvPicPr/>
                      <p:nvPr/>
                    </p:nvPicPr>
                    <p:blipFill>
                      <a:blip r:embed="rId4"/>
                      <a:stretch>
                        <a:fillRect/>
                      </a:stretch>
                    </p:blipFill>
                    <p:spPr>
                      <a:xfrm>
                        <a:off x="4659313" y="776288"/>
                        <a:ext cx="4427537" cy="2246312"/>
                      </a:xfrm>
                      <a:prstGeom prst="rect">
                        <a:avLst/>
                      </a:prstGeom>
                      <a:noFill/>
                      <a:ln w="38100">
                        <a:noFill/>
                        <a:miter/>
                      </a:ln>
                    </p:spPr>
                  </p:pic>
                </p:oleObj>
              </mc:Fallback>
            </mc:AlternateContent>
          </a:graphicData>
        </a:graphic>
      </p:graphicFrame>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eaLnBrk="1" hangingPunct="1"/>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6250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62504" name="矩形 362503"/>
          <p:cNvSpPr/>
          <p:nvPr/>
        </p:nvSpPr>
        <p:spPr>
          <a:xfrm>
            <a:off x="381000" y="563563"/>
            <a:ext cx="8763000" cy="914400"/>
          </a:xfrm>
          <a:prstGeom prst="rect">
            <a:avLst/>
          </a:prstGeom>
          <a:noFill/>
          <a:ln w="9525">
            <a:noFill/>
          </a:ln>
        </p:spPr>
        <p:txBody>
          <a:bodyPr lIns="92075" tIns="46038" rIns="92075" bIns="46038" anchor="ct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nSpc>
                <a:spcPts val="5000"/>
              </a:lnSpc>
            </a:pPr>
            <a:r>
              <a:rPr lang="zh-CN" altLang="en-US" sz="2400" b="1" dirty="0">
                <a:solidFill>
                  <a:schemeClr val="accent2"/>
                </a:solidFill>
                <a:effectLst>
                  <a:outerShdw blurRad="38100" dist="38100" dir="2700000">
                    <a:srgbClr val="C0C0C0"/>
                  </a:outerShdw>
                </a:effectLst>
              </a:rPr>
              <a:t>易提纯、复现性好的金属材料才可用于制作热电阻</a:t>
            </a:r>
            <a:endParaRPr lang="zh-CN" altLang="en-US" sz="2400" b="1" dirty="0">
              <a:solidFill>
                <a:schemeClr val="accent2"/>
              </a:solidFill>
              <a:effectLst>
                <a:outerShdw blurRad="38100" dist="38100" dir="2700000">
                  <a:srgbClr val="C0C0C0"/>
                </a:outerShdw>
              </a:effectLst>
            </a:endParaRPr>
          </a:p>
        </p:txBody>
      </p:sp>
      <p:pic>
        <p:nvPicPr>
          <p:cNvPr id="362505" name="图片 362504" descr="金属材料温度系数"/>
          <p:cNvPicPr>
            <a:picLocks noChangeAspect="1"/>
          </p:cNvPicPr>
          <p:nvPr/>
        </p:nvPicPr>
        <p:blipFill>
          <a:blip r:embed="rId1"/>
          <a:stretch>
            <a:fillRect/>
          </a:stretch>
        </p:blipFill>
        <p:spPr>
          <a:xfrm>
            <a:off x="395288" y="1484313"/>
            <a:ext cx="8382000" cy="5114925"/>
          </a:xfrm>
          <a:prstGeom prst="rect">
            <a:avLst/>
          </a:prstGeom>
          <a:noFill/>
          <a:ln w="9525">
            <a:noFill/>
          </a:ln>
        </p:spPr>
      </p:pic>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7955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73736" name="Text Box 8"/>
          <p:cNvSpPr txBox="1">
            <a:spLocks noChangeArrowheads="1"/>
          </p:cNvSpPr>
          <p:nvPr/>
        </p:nvSpPr>
        <p:spPr bwMode="auto">
          <a:xfrm>
            <a:off x="323850" y="836613"/>
            <a:ext cx="8424863" cy="2143125"/>
          </a:xfrm>
          <a:prstGeom prst="rect">
            <a:avLst/>
          </a:prstGeom>
          <a:noFill/>
          <a:ln w="9525">
            <a:noFill/>
            <a:miter lim="800000"/>
          </a:ln>
          <a:effectLst/>
        </p:spPr>
        <p:txBody>
          <a:bodyPr>
            <a:spAutoFit/>
          </a:bodyPr>
          <a:p>
            <a:pPr lvl="0" algn="l" eaLnBrk="0" hangingPunct="0">
              <a:lnSpc>
                <a:spcPct val="120000"/>
              </a:lnSpc>
              <a:spcBef>
                <a:spcPct val="0"/>
              </a:spcBef>
              <a:buFont typeface="Wingdings" panose="05000000000000000000" pitchFamily="2" charset="2"/>
              <a:buChar char="Ø"/>
            </a:pPr>
            <a:r>
              <a:rPr lang="en-US" altLang="zh-CN" sz="2800" b="1">
                <a:effectLst>
                  <a:outerShdw blurRad="38100" dist="38100" dir="2700000">
                    <a:srgbClr val="C0C0C0"/>
                  </a:outerShdw>
                </a:effectLst>
                <a:latin typeface="Times New Roman" panose="02020603050405020304" pitchFamily="18" charset="0"/>
                <a:ea typeface="楷体_GB2312" pitchFamily="49" charset="-122"/>
              </a:rPr>
              <a:t>   </a:t>
            </a:r>
            <a:r>
              <a:rPr lang="zh-CN" altLang="en-US" sz="2800" b="1" dirty="0">
                <a:effectLst>
                  <a:outerShdw blurRad="38100" dist="38100" dir="2700000">
                    <a:srgbClr val="C0C0C0"/>
                  </a:outerShdw>
                </a:effectLst>
                <a:latin typeface="Times New Roman" panose="02020603050405020304" pitchFamily="18" charset="0"/>
                <a:ea typeface="楷体_GB2312" pitchFamily="49" charset="-122"/>
              </a:rPr>
              <a:t>温度是诸多物理现象中具有代表性的物理量，现代生活中准确的温度是不可缺少的信息内容，如家用电器有：电饭煲、电冰箱、空调、微波炉这些家用电器中都少不了温度传感器。</a:t>
            </a:r>
            <a:endParaRPr lang="zh-CN" altLang="en-US" sz="2800" b="1" dirty="0">
              <a:effectLst>
                <a:outerShdw blurRad="38100" dist="38100" dir="2700000">
                  <a:srgbClr val="C0C0C0"/>
                </a:outerShdw>
              </a:effectLst>
              <a:latin typeface="Times New Roman" panose="02020603050405020304" pitchFamily="18" charset="0"/>
              <a:ea typeface="楷体_GB2312" pitchFamily="49" charset="-122"/>
            </a:endParaRPr>
          </a:p>
        </p:txBody>
      </p:sp>
      <p:grpSp>
        <p:nvGrpSpPr>
          <p:cNvPr id="3" name="Group 16"/>
          <p:cNvGrpSpPr/>
          <p:nvPr/>
        </p:nvGrpSpPr>
        <p:grpSpPr>
          <a:xfrm>
            <a:off x="228600" y="3573463"/>
            <a:ext cx="8915400" cy="3057525"/>
            <a:chOff x="144" y="2256"/>
            <a:chExt cx="5616" cy="1926"/>
          </a:xfrm>
        </p:grpSpPr>
        <p:pic>
          <p:nvPicPr>
            <p:cNvPr id="279567" name="Picture 12" descr="微波炉"/>
            <p:cNvPicPr>
              <a:picLocks noChangeAspect="1"/>
            </p:cNvPicPr>
            <p:nvPr/>
          </p:nvPicPr>
          <p:blipFill>
            <a:blip r:embed="rId1"/>
            <a:stretch>
              <a:fillRect/>
            </a:stretch>
          </p:blipFill>
          <p:spPr>
            <a:xfrm>
              <a:off x="4224" y="2352"/>
              <a:ext cx="1536" cy="1306"/>
            </a:xfrm>
            <a:prstGeom prst="rect">
              <a:avLst/>
            </a:prstGeom>
            <a:noFill/>
            <a:ln w="9525">
              <a:noFill/>
            </a:ln>
          </p:spPr>
        </p:pic>
        <p:pic>
          <p:nvPicPr>
            <p:cNvPr id="279568" name="Picture 13" descr="电饭褒"/>
            <p:cNvPicPr>
              <a:picLocks noChangeAspect="1"/>
            </p:cNvPicPr>
            <p:nvPr/>
          </p:nvPicPr>
          <p:blipFill>
            <a:blip r:embed="rId2"/>
            <a:stretch>
              <a:fillRect/>
            </a:stretch>
          </p:blipFill>
          <p:spPr>
            <a:xfrm>
              <a:off x="144" y="2256"/>
              <a:ext cx="1440" cy="1440"/>
            </a:xfrm>
            <a:prstGeom prst="rect">
              <a:avLst/>
            </a:prstGeom>
            <a:noFill/>
            <a:ln w="9525">
              <a:noFill/>
            </a:ln>
          </p:spPr>
        </p:pic>
        <p:pic>
          <p:nvPicPr>
            <p:cNvPr id="279569" name="Picture 14" descr="冰箱"/>
            <p:cNvPicPr>
              <a:picLocks noChangeAspect="1"/>
            </p:cNvPicPr>
            <p:nvPr/>
          </p:nvPicPr>
          <p:blipFill>
            <a:blip r:embed="rId3"/>
            <a:stretch>
              <a:fillRect/>
            </a:stretch>
          </p:blipFill>
          <p:spPr>
            <a:xfrm>
              <a:off x="1440" y="2688"/>
              <a:ext cx="1248" cy="1488"/>
            </a:xfrm>
            <a:prstGeom prst="rect">
              <a:avLst/>
            </a:prstGeom>
            <a:noFill/>
            <a:ln w="9525">
              <a:noFill/>
            </a:ln>
          </p:spPr>
        </p:pic>
        <p:pic>
          <p:nvPicPr>
            <p:cNvPr id="279570" name="Picture 15" descr="空调"/>
            <p:cNvPicPr>
              <a:picLocks noChangeAspect="1"/>
            </p:cNvPicPr>
            <p:nvPr/>
          </p:nvPicPr>
          <p:blipFill>
            <a:blip r:embed="rId4"/>
            <a:stretch>
              <a:fillRect/>
            </a:stretch>
          </p:blipFill>
          <p:spPr>
            <a:xfrm>
              <a:off x="2736" y="2688"/>
              <a:ext cx="1488" cy="1494"/>
            </a:xfrm>
            <a:prstGeom prst="rect">
              <a:avLst/>
            </a:prstGeom>
            <a:noFill/>
            <a:ln w="9525">
              <a:noFill/>
            </a:ln>
          </p:spPr>
        </p:pic>
      </p:grpSp>
      <p:sp>
        <p:nvSpPr>
          <p:cNvPr id="5" name="灯片编号占位符 4"/>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4" name="标题 366593"/>
          <p:cNvSpPr>
            <a:spLocks noGrp="1"/>
          </p:cNvSpPr>
          <p:nvPr>
            <p:ph type="title"/>
          </p:nvPr>
        </p:nvSpPr>
        <p:spPr>
          <a:xfrm>
            <a:off x="381000" y="228600"/>
            <a:ext cx="8229600" cy="685800"/>
          </a:xfrm>
        </p:spPr>
        <p:txBody>
          <a:bodyPr lIns="92075" tIns="46038" rIns="92075" bIns="46038" anchor="ctr"/>
          <a:p>
            <a:pPr>
              <a:lnSpc>
                <a:spcPts val="5000"/>
              </a:lnSpc>
            </a:pPr>
            <a:r>
              <a:rPr lang="zh-CN" altLang="en-US" sz="3600" b="1" dirty="0">
                <a:solidFill>
                  <a:srgbClr val="FF0066"/>
                </a:solidFill>
                <a:ea typeface="黑体" panose="02010609060101010101" pitchFamily="49" charset="-122"/>
              </a:rPr>
              <a:t>薄膜型及普通型铂热电阻</a:t>
            </a:r>
            <a:endParaRPr lang="zh-CN" altLang="en-US" sz="3600" b="1">
              <a:solidFill>
                <a:srgbClr val="FF0066"/>
              </a:solidFill>
              <a:ea typeface="黑体" panose="02010609060101010101" pitchFamily="49" charset="-122"/>
            </a:endParaRPr>
          </a:p>
        </p:txBody>
      </p:sp>
      <p:pic>
        <p:nvPicPr>
          <p:cNvPr id="366596" name="图片 366595" descr="薄膜铂电阻"/>
          <p:cNvPicPr>
            <a:picLocks noChangeAspect="1"/>
          </p:cNvPicPr>
          <p:nvPr/>
        </p:nvPicPr>
        <p:blipFill>
          <a:blip r:embed="rId1"/>
          <a:stretch>
            <a:fillRect/>
          </a:stretch>
        </p:blipFill>
        <p:spPr>
          <a:xfrm>
            <a:off x="990600" y="2057400"/>
            <a:ext cx="3505200" cy="3079750"/>
          </a:xfrm>
          <a:prstGeom prst="rect">
            <a:avLst/>
          </a:prstGeom>
          <a:noFill/>
          <a:ln w="9525">
            <a:noFill/>
          </a:ln>
        </p:spPr>
      </p:pic>
      <p:pic>
        <p:nvPicPr>
          <p:cNvPr id="366597" name="图片 366596" descr="热电阻3 拷贝"/>
          <p:cNvPicPr>
            <a:picLocks noChangeAspect="1"/>
          </p:cNvPicPr>
          <p:nvPr/>
        </p:nvPicPr>
        <p:blipFill>
          <a:blip r:embed="rId2"/>
          <a:stretch>
            <a:fillRect/>
          </a:stretch>
        </p:blipFill>
        <p:spPr>
          <a:xfrm>
            <a:off x="5105400" y="1066800"/>
            <a:ext cx="3417888" cy="5340350"/>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标题 368641"/>
          <p:cNvSpPr>
            <a:spLocks noGrp="1"/>
          </p:cNvSpPr>
          <p:nvPr>
            <p:ph type="title"/>
          </p:nvPr>
        </p:nvSpPr>
        <p:spPr>
          <a:xfrm>
            <a:off x="381000" y="228600"/>
            <a:ext cx="8229600" cy="685800"/>
          </a:xfrm>
        </p:spPr>
        <p:txBody>
          <a:bodyPr lIns="92075" tIns="46038" rIns="92075" bIns="46038" anchor="ctr"/>
          <a:p>
            <a:pPr>
              <a:lnSpc>
                <a:spcPts val="5000"/>
              </a:lnSpc>
            </a:pPr>
            <a:r>
              <a:rPr lang="zh-CN" altLang="en-US" sz="3600" b="1" dirty="0">
                <a:solidFill>
                  <a:srgbClr val="CC3300"/>
                </a:solidFill>
                <a:ea typeface="黑体" panose="02010609060101010101" pitchFamily="49" charset="-122"/>
              </a:rPr>
              <a:t>小型铂热电阻</a:t>
            </a:r>
            <a:endParaRPr lang="zh-CN" altLang="en-US" sz="3600" b="1">
              <a:solidFill>
                <a:srgbClr val="CC3300"/>
              </a:solidFill>
              <a:ea typeface="黑体" panose="02010609060101010101" pitchFamily="49" charset="-122"/>
            </a:endParaRPr>
          </a:p>
        </p:txBody>
      </p:sp>
      <p:sp>
        <p:nvSpPr>
          <p:cNvPr id="368643" name="文本占位符 368642"/>
          <p:cNvSpPr>
            <a:spLocks noGrp="1"/>
          </p:cNvSpPr>
          <p:nvPr>
            <p:ph type="body" sz="half" idx="1"/>
          </p:nvPr>
        </p:nvSpPr>
        <p:spPr>
          <a:xfrm>
            <a:off x="304800" y="1676400"/>
            <a:ext cx="2133600" cy="838200"/>
          </a:xfrm>
        </p:spPr>
        <p:txBody>
          <a:bodyPr lIns="92075" tIns="46038" rIns="92075" bIns="46038"/>
          <a:p>
            <a:pPr>
              <a:lnSpc>
                <a:spcPct val="90000"/>
              </a:lnSpc>
              <a:buNone/>
            </a:pPr>
            <a:endParaRPr lang="zh-CN" altLang="en-US" sz="2400" dirty="0">
              <a:solidFill>
                <a:srgbClr val="FF0066"/>
              </a:solidFill>
            </a:endParaRPr>
          </a:p>
          <a:p>
            <a:pPr>
              <a:lnSpc>
                <a:spcPct val="90000"/>
              </a:lnSpc>
              <a:buNone/>
            </a:pPr>
            <a:r>
              <a:rPr lang="zh-CN" altLang="en-US" sz="2400" dirty="0">
                <a:solidFill>
                  <a:srgbClr val="FF0066"/>
                </a:solidFill>
                <a:latin typeface="宋体" panose="02010600030101010101" pitchFamily="2" charset="-122"/>
                <a:ea typeface="黑体" panose="02010609060101010101" pitchFamily="49" charset="-122"/>
              </a:rPr>
              <a:t> </a:t>
            </a:r>
            <a:endParaRPr lang="zh-CN" altLang="en-US" sz="2400">
              <a:solidFill>
                <a:srgbClr val="FF0066"/>
              </a:solidFill>
              <a:latin typeface="宋体" panose="02010600030101010101" pitchFamily="2" charset="-122"/>
              <a:ea typeface="黑体" panose="02010609060101010101" pitchFamily="49" charset="-122"/>
            </a:endParaRPr>
          </a:p>
        </p:txBody>
      </p:sp>
      <p:pic>
        <p:nvPicPr>
          <p:cNvPr id="368644" name="图片 368643" descr="铂电阻2"/>
          <p:cNvPicPr>
            <a:picLocks noChangeAspect="1"/>
          </p:cNvPicPr>
          <p:nvPr/>
        </p:nvPicPr>
        <p:blipFill>
          <a:blip r:embed="rId1"/>
          <a:stretch>
            <a:fillRect/>
          </a:stretch>
        </p:blipFill>
        <p:spPr>
          <a:xfrm>
            <a:off x="304800" y="990600"/>
            <a:ext cx="5689600" cy="4660900"/>
          </a:xfrm>
          <a:prstGeom prst="rect">
            <a:avLst/>
          </a:prstGeom>
          <a:noFill/>
          <a:ln w="9525">
            <a:noFill/>
          </a:ln>
        </p:spPr>
      </p:pic>
      <p:pic>
        <p:nvPicPr>
          <p:cNvPr id="368645" name="图片 368644" descr="Pt100热电阻"/>
          <p:cNvPicPr>
            <a:picLocks noChangeAspect="1"/>
          </p:cNvPicPr>
          <p:nvPr/>
        </p:nvPicPr>
        <p:blipFill>
          <a:blip r:embed="rId2"/>
          <a:stretch>
            <a:fillRect/>
          </a:stretch>
        </p:blipFill>
        <p:spPr>
          <a:xfrm>
            <a:off x="6172200" y="3657600"/>
            <a:ext cx="2667000" cy="2578100"/>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标题 370689"/>
          <p:cNvSpPr>
            <a:spLocks noGrp="1"/>
          </p:cNvSpPr>
          <p:nvPr>
            <p:ph type="title"/>
          </p:nvPr>
        </p:nvSpPr>
        <p:spPr>
          <a:xfrm>
            <a:off x="381000" y="228600"/>
            <a:ext cx="8229600" cy="685800"/>
          </a:xfrm>
        </p:spPr>
        <p:txBody>
          <a:bodyPr lIns="92075" tIns="46038" rIns="92075" bIns="46038" anchor="ctr"/>
          <a:p>
            <a:pPr>
              <a:lnSpc>
                <a:spcPts val="5000"/>
              </a:lnSpc>
            </a:pPr>
            <a:r>
              <a:rPr lang="zh-CN" altLang="en-US" sz="3600" b="1" dirty="0">
                <a:solidFill>
                  <a:srgbClr val="CC3300"/>
                </a:solidFill>
                <a:ea typeface="黑体" panose="02010609060101010101" pitchFamily="49" charset="-122"/>
              </a:rPr>
              <a:t>防爆型铂热电阻</a:t>
            </a:r>
            <a:endParaRPr lang="zh-CN" altLang="en-US" sz="3600" b="1">
              <a:solidFill>
                <a:srgbClr val="CC3300"/>
              </a:solidFill>
              <a:ea typeface="黑体" panose="02010609060101010101" pitchFamily="49" charset="-122"/>
            </a:endParaRPr>
          </a:p>
        </p:txBody>
      </p:sp>
      <p:sp>
        <p:nvSpPr>
          <p:cNvPr id="370691" name="文本占位符 370690"/>
          <p:cNvSpPr>
            <a:spLocks noGrp="1"/>
          </p:cNvSpPr>
          <p:nvPr>
            <p:ph type="body" sz="half" idx="1"/>
          </p:nvPr>
        </p:nvSpPr>
        <p:spPr>
          <a:xfrm>
            <a:off x="304800" y="1676400"/>
            <a:ext cx="2133600" cy="838200"/>
          </a:xfrm>
        </p:spPr>
        <p:txBody>
          <a:bodyPr lIns="92075" tIns="46038" rIns="92075" bIns="46038"/>
          <a:p>
            <a:pPr>
              <a:lnSpc>
                <a:spcPct val="90000"/>
              </a:lnSpc>
              <a:buNone/>
            </a:pPr>
            <a:endParaRPr lang="zh-CN" altLang="en-US" sz="2400">
              <a:solidFill>
                <a:srgbClr val="FF0066"/>
              </a:solidFill>
            </a:endParaRPr>
          </a:p>
          <a:p>
            <a:pPr>
              <a:lnSpc>
                <a:spcPct val="90000"/>
              </a:lnSpc>
              <a:buNone/>
            </a:pPr>
            <a:r>
              <a:rPr lang="zh-CN" altLang="en-US" sz="2400">
                <a:solidFill>
                  <a:srgbClr val="FF0066"/>
                </a:solidFill>
                <a:latin typeface="宋体" panose="02010600030101010101" pitchFamily="2" charset="-122"/>
                <a:ea typeface="黑体" panose="02010609060101010101" pitchFamily="49" charset="-122"/>
              </a:rPr>
              <a:t> </a:t>
            </a:r>
            <a:endParaRPr lang="zh-CN" altLang="en-US" sz="2400">
              <a:solidFill>
                <a:srgbClr val="FF0066"/>
              </a:solidFill>
              <a:latin typeface="宋体" panose="02010600030101010101" pitchFamily="2" charset="-122"/>
              <a:ea typeface="黑体" panose="02010609060101010101" pitchFamily="49" charset="-122"/>
            </a:endParaRPr>
          </a:p>
        </p:txBody>
      </p:sp>
      <p:pic>
        <p:nvPicPr>
          <p:cNvPr id="370692" name="图片 370691" descr="WZP防爆热电阻"/>
          <p:cNvPicPr>
            <a:picLocks noChangeAspect="1"/>
          </p:cNvPicPr>
          <p:nvPr/>
        </p:nvPicPr>
        <p:blipFill>
          <a:blip r:embed="rId1"/>
          <a:stretch>
            <a:fillRect/>
          </a:stretch>
        </p:blipFill>
        <p:spPr>
          <a:xfrm>
            <a:off x="1752600" y="1828800"/>
            <a:ext cx="6248400" cy="3068638"/>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8" name="标题 372737"/>
          <p:cNvSpPr>
            <a:spLocks noGrp="1"/>
          </p:cNvSpPr>
          <p:nvPr>
            <p:ph type="title"/>
          </p:nvPr>
        </p:nvSpPr>
        <p:spPr>
          <a:xfrm>
            <a:off x="381000" y="228600"/>
            <a:ext cx="5943600" cy="685800"/>
          </a:xfrm>
        </p:spPr>
        <p:txBody>
          <a:bodyPr lIns="92075" tIns="46038" rIns="92075" bIns="46038" anchor="ctr"/>
          <a:p>
            <a:pPr>
              <a:lnSpc>
                <a:spcPts val="5000"/>
              </a:lnSpc>
            </a:pPr>
            <a:r>
              <a:rPr lang="zh-CN" altLang="en-US" sz="3600" b="1" dirty="0">
                <a:solidFill>
                  <a:srgbClr val="CC3300"/>
                </a:solidFill>
                <a:ea typeface="黑体" panose="02010609060101010101" pitchFamily="49" charset="-122"/>
              </a:rPr>
              <a:t>汽车用水温传感器及水温表</a:t>
            </a:r>
            <a:endParaRPr lang="zh-CN" altLang="en-US" sz="3600" b="1">
              <a:solidFill>
                <a:srgbClr val="CC3300"/>
              </a:solidFill>
              <a:ea typeface="黑体" panose="02010609060101010101" pitchFamily="49" charset="-122"/>
            </a:endParaRPr>
          </a:p>
        </p:txBody>
      </p:sp>
      <p:sp>
        <p:nvSpPr>
          <p:cNvPr id="372739" name="文本占位符 372738"/>
          <p:cNvSpPr>
            <a:spLocks noGrp="1"/>
          </p:cNvSpPr>
          <p:nvPr>
            <p:ph type="body" sz="half" idx="1"/>
          </p:nvPr>
        </p:nvSpPr>
        <p:spPr>
          <a:xfrm>
            <a:off x="304800" y="1676400"/>
            <a:ext cx="2133600" cy="838200"/>
          </a:xfrm>
        </p:spPr>
        <p:txBody>
          <a:bodyPr lIns="92075" tIns="46038" rIns="92075" bIns="46038"/>
          <a:p>
            <a:pPr>
              <a:lnSpc>
                <a:spcPct val="90000"/>
              </a:lnSpc>
              <a:buNone/>
            </a:pPr>
            <a:endParaRPr lang="zh-CN" altLang="en-US" sz="2400">
              <a:solidFill>
                <a:srgbClr val="080808"/>
              </a:solidFill>
            </a:endParaRPr>
          </a:p>
          <a:p>
            <a:pPr>
              <a:lnSpc>
                <a:spcPct val="90000"/>
              </a:lnSpc>
              <a:buNone/>
            </a:pPr>
            <a:r>
              <a:rPr lang="zh-CN" altLang="en-US" sz="2400">
                <a:solidFill>
                  <a:srgbClr val="080808"/>
                </a:solidFill>
                <a:latin typeface="宋体" panose="02010600030101010101" pitchFamily="2" charset="-122"/>
                <a:ea typeface="黑体" panose="02010609060101010101" pitchFamily="49" charset="-122"/>
              </a:rPr>
              <a:t> </a:t>
            </a:r>
            <a:endParaRPr lang="zh-CN" altLang="en-US" sz="2400">
              <a:solidFill>
                <a:srgbClr val="080808"/>
              </a:solidFill>
              <a:latin typeface="宋体" panose="02010600030101010101" pitchFamily="2" charset="-122"/>
              <a:ea typeface="黑体" panose="02010609060101010101" pitchFamily="49" charset="-122"/>
            </a:endParaRPr>
          </a:p>
        </p:txBody>
      </p:sp>
      <p:pic>
        <p:nvPicPr>
          <p:cNvPr id="372740" name="图片 372739" descr="水温传感器"/>
          <p:cNvPicPr>
            <a:picLocks noChangeAspect="1"/>
          </p:cNvPicPr>
          <p:nvPr/>
        </p:nvPicPr>
        <p:blipFill>
          <a:blip r:embed="rId1"/>
          <a:stretch>
            <a:fillRect/>
          </a:stretch>
        </p:blipFill>
        <p:spPr>
          <a:xfrm>
            <a:off x="457200" y="1371600"/>
            <a:ext cx="2532063" cy="3143250"/>
          </a:xfrm>
          <a:prstGeom prst="rect">
            <a:avLst/>
          </a:prstGeom>
          <a:noFill/>
          <a:ln w="9525">
            <a:noFill/>
          </a:ln>
        </p:spPr>
      </p:pic>
      <p:pic>
        <p:nvPicPr>
          <p:cNvPr id="372741" name="图片 372740" descr="汽车用水温表"/>
          <p:cNvPicPr>
            <a:picLocks noChangeAspect="1"/>
          </p:cNvPicPr>
          <p:nvPr/>
        </p:nvPicPr>
        <p:blipFill>
          <a:blip r:embed="rId2"/>
          <a:stretch>
            <a:fillRect/>
          </a:stretch>
        </p:blipFill>
        <p:spPr>
          <a:xfrm>
            <a:off x="5943600" y="304800"/>
            <a:ext cx="2667000" cy="2630488"/>
          </a:xfrm>
          <a:prstGeom prst="rect">
            <a:avLst/>
          </a:prstGeom>
          <a:noFill/>
          <a:ln w="9525">
            <a:noFill/>
          </a:ln>
        </p:spPr>
      </p:pic>
      <p:sp>
        <p:nvSpPr>
          <p:cNvPr id="372742" name="文本框 372741"/>
          <p:cNvSpPr txBox="1"/>
          <p:nvPr/>
        </p:nvSpPr>
        <p:spPr>
          <a:xfrm>
            <a:off x="152400" y="5257800"/>
            <a:ext cx="1905000" cy="579438"/>
          </a:xfrm>
          <a:prstGeom prst="rect">
            <a:avLst/>
          </a:prstGeom>
          <a:noFill/>
          <a:ln w="9525">
            <a:noFill/>
          </a:ln>
        </p:spPr>
        <p:txBody>
          <a:bodyPr>
            <a:spAutoFit/>
          </a:bodyPr>
          <a:p>
            <a:pPr lvl="0" algn="l" eaLnBrk="1" hangingPunct="1">
              <a:lnSpc>
                <a:spcPct val="100000"/>
              </a:lnSpc>
              <a:spcBef>
                <a:spcPct val="50000"/>
              </a:spcBef>
              <a:buClrTx/>
            </a:pPr>
            <a:r>
              <a:rPr lang="zh-CN" altLang="en-US" sz="3200" b="1">
                <a:solidFill>
                  <a:srgbClr val="080808"/>
                </a:solidFill>
                <a:latin typeface="Times New Roman" panose="02020603050405020304" pitchFamily="18" charset="0"/>
                <a:ea typeface="宋体" panose="02010600030101010101" pitchFamily="2" charset="-122"/>
              </a:rPr>
              <a:t>铜热</a:t>
            </a:r>
            <a:r>
              <a:rPr lang="zh-CN" altLang="en-US" sz="3200" b="1" dirty="0">
                <a:solidFill>
                  <a:srgbClr val="080808"/>
                </a:solidFill>
                <a:latin typeface="Times New Roman" panose="02020603050405020304" pitchFamily="18" charset="0"/>
                <a:ea typeface="宋体" panose="02010600030101010101" pitchFamily="2" charset="-122"/>
              </a:rPr>
              <a:t>电阻</a:t>
            </a:r>
            <a:endParaRPr lang="zh-CN" altLang="en-US" sz="3200" b="1" dirty="0">
              <a:solidFill>
                <a:srgbClr val="080808"/>
              </a:solidFill>
              <a:latin typeface="Times New Roman" panose="02020603050405020304" pitchFamily="18" charset="0"/>
              <a:ea typeface="宋体" panose="02010600030101010101" pitchFamily="2" charset="-122"/>
            </a:endParaRPr>
          </a:p>
        </p:txBody>
      </p:sp>
      <p:sp>
        <p:nvSpPr>
          <p:cNvPr id="372743" name="直接连接符 372742"/>
          <p:cNvSpPr/>
          <p:nvPr/>
        </p:nvSpPr>
        <p:spPr>
          <a:xfrm flipH="1" flipV="1">
            <a:off x="990600" y="4343400"/>
            <a:ext cx="381000" cy="762000"/>
          </a:xfrm>
          <a:prstGeom prst="line">
            <a:avLst/>
          </a:prstGeom>
          <a:ln w="57150" cap="flat" cmpd="sng">
            <a:solidFill>
              <a:srgbClr val="FF3300"/>
            </a:solidFill>
            <a:prstDash val="solid"/>
            <a:headEnd type="none" w="med" len="med"/>
            <a:tailEnd type="triangle" w="med" len="med"/>
          </a:ln>
        </p:spPr>
      </p:sp>
      <p:pic>
        <p:nvPicPr>
          <p:cNvPr id="372744" name="图片 372743" descr="汽车用水温传感器"/>
          <p:cNvPicPr>
            <a:picLocks noChangeAspect="1"/>
          </p:cNvPicPr>
          <p:nvPr/>
        </p:nvPicPr>
        <p:blipFill>
          <a:blip r:embed="rId3"/>
          <a:stretch>
            <a:fillRect/>
          </a:stretch>
        </p:blipFill>
        <p:spPr>
          <a:xfrm>
            <a:off x="2514600" y="3048000"/>
            <a:ext cx="6146800" cy="2413000"/>
          </a:xfrm>
          <a:prstGeom prst="rect">
            <a:avLst/>
          </a:prstGeom>
          <a:noFill/>
          <a:ln w="9525">
            <a:noFill/>
          </a:ln>
        </p:spPr>
      </p:pic>
      <p:sp>
        <p:nvSpPr>
          <p:cNvPr id="372745" name="直接连接符 372744"/>
          <p:cNvSpPr/>
          <p:nvPr/>
        </p:nvSpPr>
        <p:spPr>
          <a:xfrm>
            <a:off x="1524000" y="5257800"/>
            <a:ext cx="1676400" cy="0"/>
          </a:xfrm>
          <a:prstGeom prst="line">
            <a:avLst/>
          </a:prstGeom>
          <a:ln w="57150" cap="flat" cmpd="sng">
            <a:solidFill>
              <a:srgbClr val="FF3300"/>
            </a:solidFill>
            <a:prstDash val="solid"/>
            <a:headEnd type="none" w="med" len="med"/>
            <a:tailEnd type="triangle" w="med" len="med"/>
          </a:ln>
        </p:spPr>
      </p:sp>
      <p:sp>
        <p:nvSpPr>
          <p:cNvPr id="372746" name="下弧形箭头 372745">
            <a:hlinkClick r:id="rId4" action="ppaction://hlinksldjump"/>
          </p:cNvPr>
          <p:cNvSpPr/>
          <p:nvPr/>
        </p:nvSpPr>
        <p:spPr>
          <a:xfrm>
            <a:off x="7343775" y="5921375"/>
            <a:ext cx="1800225" cy="936625"/>
          </a:xfrm>
          <a:prstGeom prst="curvedUpArrow">
            <a:avLst>
              <a:gd name="adj1" fmla="val 38440"/>
              <a:gd name="adj2" fmla="val 76881"/>
              <a:gd name="adj3" fmla="val 33333"/>
            </a:avLst>
          </a:prstGeom>
          <a:solidFill>
            <a:schemeClr val="accent1"/>
          </a:solidFill>
          <a:ln w="9525">
            <a:noFill/>
          </a:ln>
        </p:spPr>
        <p:txBody>
          <a:bodyPr/>
          <a:p>
            <a:endParaRPr lang="zh-CN" altLang="en-US"/>
          </a:p>
        </p:txBody>
      </p:sp>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2746"/>
                                        </p:tgtEl>
                                        <p:attrNameLst>
                                          <p:attrName>style.visibility</p:attrName>
                                        </p:attrNameLst>
                                      </p:cBhvr>
                                      <p:to>
                                        <p:strVal val="visible"/>
                                      </p:to>
                                    </p:set>
                                    <p:anim calcmode="lin" valueType="num">
                                      <p:cBhvr additive="base">
                                        <p:cTn id="7" dur="500" fill="hold"/>
                                        <p:tgtEl>
                                          <p:spTgt spid="372746"/>
                                        </p:tgtEl>
                                        <p:attrNameLst>
                                          <p:attrName>ppt_x</p:attrName>
                                        </p:attrNameLst>
                                      </p:cBhvr>
                                      <p:tavLst>
                                        <p:tav tm="0">
                                          <p:val>
                                            <p:strVal val="#ppt_x"/>
                                          </p:val>
                                        </p:tav>
                                        <p:tav tm="100000">
                                          <p:val>
                                            <p:strVal val="#ppt_x"/>
                                          </p:val>
                                        </p:tav>
                                      </p:tavLst>
                                    </p:anim>
                                    <p:anim calcmode="lin" valueType="num">
                                      <p:cBhvr additive="base">
                                        <p:cTn id="8" dur="500" fill="hold"/>
                                        <p:tgtEl>
                                          <p:spTgt spid="3727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3727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一、常用的几种热电阻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7581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75817" name="文本框 375816"/>
          <p:cNvSpPr txBox="1"/>
          <p:nvPr/>
        </p:nvSpPr>
        <p:spPr>
          <a:xfrm>
            <a:off x="179388" y="765175"/>
            <a:ext cx="6067425"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1.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铂热电阻</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75822" name="矩形 375821"/>
          <p:cNvSpPr/>
          <p:nvPr/>
        </p:nvSpPr>
        <p:spPr>
          <a:xfrm>
            <a:off x="179388" y="1484313"/>
            <a:ext cx="8794750" cy="3168650"/>
          </a:xfrm>
          <a:prstGeom prst="rect">
            <a:avLst/>
          </a:prstGeom>
          <a:noFill/>
          <a:ln w="9525">
            <a:noFill/>
          </a:ln>
        </p:spPr>
        <p:txBody>
          <a:bodyPr>
            <a:spAutoFit/>
          </a:bodyPr>
          <a:p>
            <a:pPr lvl="0" algn="just" eaLnBrk="1" hangingPunct="1">
              <a:lnSpc>
                <a:spcPct val="120000"/>
              </a:lnSpc>
              <a:spcBef>
                <a:spcPct val="50000"/>
              </a:spcBef>
              <a:buClrTx/>
            </a:pP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利用纯铂丝电阻随温度的变换而变化的原理设计研制成的。可测量和控制</a:t>
            </a:r>
            <a:r>
              <a:rPr lang="en-US" altLang="zh-CN" sz="2800" b="1">
                <a:effectLst>
                  <a:outerShdw blurRad="38100" dist="38100" dir="2700000">
                    <a:srgbClr val="C0C0C0"/>
                  </a:outerShdw>
                </a:effectLst>
                <a:latin typeface="Arial" panose="020B0604020202020204" pitchFamily="34" charset="0"/>
                <a:ea typeface="宋体" panose="02010600030101010101" pitchFamily="2" charset="-122"/>
              </a:rPr>
              <a:t>–200℃</a:t>
            </a: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a:t>
            </a:r>
            <a:r>
              <a:rPr lang="en-US" altLang="zh-CN" sz="2800" b="1">
                <a:effectLst>
                  <a:outerShdw blurRad="38100" dist="38100" dir="2700000">
                    <a:srgbClr val="C0C0C0"/>
                  </a:outerShdw>
                </a:effectLst>
                <a:latin typeface="Arial" panose="020B0604020202020204" pitchFamily="34" charset="0"/>
                <a:ea typeface="宋体" panose="02010600030101010101" pitchFamily="2" charset="-122"/>
              </a:rPr>
              <a:t>650℃</a:t>
            </a: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范围内的温度，也可作对其他变量</a:t>
            </a:r>
            <a:r>
              <a:rPr lang="en-US" altLang="zh-CN" sz="2800" b="1">
                <a:effectLst>
                  <a:outerShdw blurRad="38100" dist="38100" dir="2700000">
                    <a:srgbClr val="C0C0C0"/>
                  </a:outerShdw>
                </a:effectLst>
                <a:latin typeface="Arial" panose="020B0604020202020204" pitchFamily="34" charset="0"/>
                <a:ea typeface="宋体" panose="02010600030101010101" pitchFamily="2" charset="-122"/>
              </a:rPr>
              <a:t>(</a:t>
            </a: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如：流量、导电率、</a:t>
            </a:r>
            <a:r>
              <a:rPr lang="en-US" altLang="zh-CN" sz="2800" b="1">
                <a:effectLst>
                  <a:outerShdw blurRad="38100" dist="38100" dir="2700000">
                    <a:srgbClr val="C0C0C0"/>
                  </a:outerShdw>
                </a:effectLst>
                <a:latin typeface="Arial" panose="020B0604020202020204" pitchFamily="34" charset="0"/>
                <a:ea typeface="宋体" panose="02010600030101010101" pitchFamily="2" charset="-122"/>
              </a:rPr>
              <a:t>pH</a:t>
            </a: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值等</a:t>
            </a:r>
            <a:r>
              <a:rPr lang="en-US" altLang="zh-CN" sz="2800" b="1">
                <a:effectLst>
                  <a:outerShdw blurRad="38100" dist="38100" dir="2700000">
                    <a:srgbClr val="C0C0C0"/>
                  </a:outerShdw>
                </a:effectLst>
                <a:latin typeface="Arial" panose="020B0604020202020204" pitchFamily="34" charset="0"/>
                <a:ea typeface="宋体" panose="02010600030101010101" pitchFamily="2" charset="-122"/>
              </a:rPr>
              <a:t>)</a:t>
            </a: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测量电路中的温度补偿。有时用它来测量介质的温差和平均温度。它具有比其他元件良好的稳定性和互换性。目前，铂电阻上限温度达</a:t>
            </a:r>
            <a:r>
              <a:rPr lang="en-US" altLang="zh-CN" sz="2800" b="1">
                <a:effectLst>
                  <a:outerShdw blurRad="38100" dist="38100" dir="2700000">
                    <a:srgbClr val="C0C0C0"/>
                  </a:outerShdw>
                </a:effectLst>
                <a:latin typeface="Arial" panose="020B0604020202020204" pitchFamily="34" charset="0"/>
                <a:ea typeface="宋体" panose="02010600030101010101" pitchFamily="2" charset="-122"/>
              </a:rPr>
              <a:t>850℃</a:t>
            </a: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a:t>
            </a:r>
            <a:endPar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endParaRPr>
          </a:p>
        </p:txBody>
      </p:sp>
      <p:grpSp>
        <p:nvGrpSpPr>
          <p:cNvPr id="375864" name="组合 375863"/>
          <p:cNvGrpSpPr/>
          <p:nvPr/>
        </p:nvGrpSpPr>
        <p:grpSpPr>
          <a:xfrm>
            <a:off x="-612775" y="4510088"/>
            <a:ext cx="8135938" cy="2447925"/>
            <a:chOff x="-23" y="2841"/>
            <a:chExt cx="5125" cy="1542"/>
          </a:xfrm>
        </p:grpSpPr>
        <p:sp>
          <p:nvSpPr>
            <p:cNvPr id="375823" name="圆角矩形 375822"/>
            <p:cNvSpPr/>
            <p:nvPr/>
          </p:nvSpPr>
          <p:spPr>
            <a:xfrm>
              <a:off x="1086" y="2844"/>
              <a:ext cx="2500" cy="678"/>
            </a:xfrm>
            <a:prstGeom prst="roundRect">
              <a:avLst>
                <a:gd name="adj" fmla="val 6588"/>
              </a:avLst>
            </a:prstGeom>
            <a:noFill/>
            <a:ln w="9525" cap="flat" cmpd="sng">
              <a:solidFill>
                <a:srgbClr val="000000"/>
              </a:solidFill>
              <a:prstDash val="solid"/>
              <a:headEnd type="none" w="med" len="med"/>
              <a:tailEnd type="none" w="med" len="med"/>
            </a:ln>
          </p:spPr>
          <p:txBody>
            <a:bodyPr/>
            <a:p>
              <a:endParaRPr lang="zh-CN" altLang="en-US"/>
            </a:p>
          </p:txBody>
        </p:sp>
        <p:grpSp>
          <p:nvGrpSpPr>
            <p:cNvPr id="375824" name="组合 375823"/>
            <p:cNvGrpSpPr/>
            <p:nvPr/>
          </p:nvGrpSpPr>
          <p:grpSpPr>
            <a:xfrm>
              <a:off x="2959" y="2986"/>
              <a:ext cx="526" cy="396"/>
              <a:chOff x="4614" y="9376"/>
              <a:chExt cx="672" cy="434"/>
            </a:xfrm>
          </p:grpSpPr>
          <p:sp>
            <p:nvSpPr>
              <p:cNvPr id="375825" name="矩形 375824"/>
              <p:cNvSpPr/>
              <p:nvPr/>
            </p:nvSpPr>
            <p:spPr>
              <a:xfrm rot="1800000">
                <a:off x="4614" y="9438"/>
                <a:ext cx="84" cy="248"/>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26" name="矩形 375825"/>
              <p:cNvSpPr/>
              <p:nvPr/>
            </p:nvSpPr>
            <p:spPr>
              <a:xfrm rot="1800000">
                <a:off x="4710" y="9438"/>
                <a:ext cx="84" cy="248"/>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27" name="矩形 375826"/>
              <p:cNvSpPr/>
              <p:nvPr/>
            </p:nvSpPr>
            <p:spPr>
              <a:xfrm rot="1800000">
                <a:off x="4806" y="9438"/>
                <a:ext cx="84" cy="248"/>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28" name="直接连接符 375827"/>
              <p:cNvSpPr/>
              <p:nvPr/>
            </p:nvSpPr>
            <p:spPr>
              <a:xfrm flipV="1">
                <a:off x="4950" y="9376"/>
                <a:ext cx="42" cy="124"/>
              </a:xfrm>
              <a:prstGeom prst="line">
                <a:avLst/>
              </a:prstGeom>
              <a:ln w="9525" cap="flat" cmpd="sng">
                <a:solidFill>
                  <a:srgbClr val="000000"/>
                </a:solidFill>
                <a:prstDash val="solid"/>
                <a:headEnd type="none" w="med" len="med"/>
                <a:tailEnd type="none" w="med" len="med"/>
              </a:ln>
            </p:spPr>
          </p:sp>
          <p:sp>
            <p:nvSpPr>
              <p:cNvPr id="375829" name="任意多边形 375828"/>
              <p:cNvSpPr/>
              <p:nvPr/>
            </p:nvSpPr>
            <p:spPr>
              <a:xfrm>
                <a:off x="4824" y="9376"/>
                <a:ext cx="462" cy="434"/>
              </a:xfrm>
              <a:custGeom>
                <a:avLst/>
                <a:gdLst/>
                <a:ahLst/>
                <a:cxnLst/>
                <a:pathLst>
                  <a:path w="462" h="434">
                    <a:moveTo>
                      <a:pt x="168" y="0"/>
                    </a:moveTo>
                    <a:lnTo>
                      <a:pt x="462" y="0"/>
                    </a:lnTo>
                    <a:lnTo>
                      <a:pt x="462" y="434"/>
                    </a:lnTo>
                    <a:lnTo>
                      <a:pt x="210" y="434"/>
                    </a:lnTo>
                    <a:lnTo>
                      <a:pt x="126" y="310"/>
                    </a:lnTo>
                    <a:lnTo>
                      <a:pt x="0" y="372"/>
                    </a:lnTo>
                    <a:lnTo>
                      <a:pt x="0" y="248"/>
                    </a:lnTo>
                  </a:path>
                </a:pathLst>
              </a:custGeom>
              <a:noFill/>
              <a:ln w="9525" cap="flat" cmpd="sng">
                <a:solidFill>
                  <a:srgbClr val="000000">
                    <a:alpha val="100000"/>
                  </a:srgbClr>
                </a:solidFill>
                <a:prstDash val="solid"/>
                <a:headEnd type="none" w="med" len="med"/>
                <a:tailEnd type="none" w="med" len="med"/>
              </a:ln>
            </p:spPr>
            <p:txBody>
              <a:bodyPr/>
              <a:p>
                <a:endParaRPr lang="zh-CN" altLang="en-US"/>
              </a:p>
            </p:txBody>
          </p:sp>
        </p:grpSp>
        <p:sp>
          <p:nvSpPr>
            <p:cNvPr id="375830" name="矩形 375829"/>
            <p:cNvSpPr/>
            <p:nvPr/>
          </p:nvSpPr>
          <p:spPr>
            <a:xfrm rot="1737494">
              <a:off x="2829" y="3013"/>
              <a:ext cx="66" cy="509"/>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31" name="直接连接符 375830"/>
            <p:cNvSpPr/>
            <p:nvPr/>
          </p:nvSpPr>
          <p:spPr>
            <a:xfrm>
              <a:off x="2895" y="2844"/>
              <a:ext cx="0" cy="678"/>
            </a:xfrm>
            <a:prstGeom prst="line">
              <a:avLst/>
            </a:prstGeom>
            <a:ln w="9525" cap="flat" cmpd="sng">
              <a:solidFill>
                <a:srgbClr val="000000"/>
              </a:solidFill>
              <a:prstDash val="solid"/>
              <a:headEnd type="none" w="med" len="med"/>
              <a:tailEnd type="none" w="med" len="med"/>
            </a:ln>
          </p:spPr>
        </p:sp>
        <p:sp>
          <p:nvSpPr>
            <p:cNvPr id="375832" name="矩形 375831"/>
            <p:cNvSpPr/>
            <p:nvPr/>
          </p:nvSpPr>
          <p:spPr>
            <a:xfrm rot="-514354">
              <a:off x="2673" y="2841"/>
              <a:ext cx="58" cy="68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33" name="矩形 375832"/>
            <p:cNvSpPr/>
            <p:nvPr/>
          </p:nvSpPr>
          <p:spPr>
            <a:xfrm rot="922370">
              <a:off x="2533" y="2844"/>
              <a:ext cx="58" cy="68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34" name="矩形 375833"/>
            <p:cNvSpPr/>
            <p:nvPr/>
          </p:nvSpPr>
          <p:spPr>
            <a:xfrm rot="-514354">
              <a:off x="2369" y="2844"/>
              <a:ext cx="58" cy="68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35" name="矩形 375834"/>
            <p:cNvSpPr/>
            <p:nvPr/>
          </p:nvSpPr>
          <p:spPr>
            <a:xfrm rot="922370">
              <a:off x="2237" y="2844"/>
              <a:ext cx="58" cy="68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36" name="矩形 375835"/>
            <p:cNvSpPr/>
            <p:nvPr/>
          </p:nvSpPr>
          <p:spPr>
            <a:xfrm rot="-514354">
              <a:off x="2073" y="2844"/>
              <a:ext cx="58" cy="68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37" name="矩形 375836"/>
            <p:cNvSpPr/>
            <p:nvPr/>
          </p:nvSpPr>
          <p:spPr>
            <a:xfrm rot="922370">
              <a:off x="1941" y="2844"/>
              <a:ext cx="58" cy="68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38" name="矩形 375837"/>
            <p:cNvSpPr/>
            <p:nvPr/>
          </p:nvSpPr>
          <p:spPr>
            <a:xfrm rot="-2091596">
              <a:off x="1753" y="3056"/>
              <a:ext cx="66" cy="509"/>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grpSp>
          <p:nvGrpSpPr>
            <p:cNvPr id="375839" name="组合 375838"/>
            <p:cNvGrpSpPr/>
            <p:nvPr/>
          </p:nvGrpSpPr>
          <p:grpSpPr>
            <a:xfrm>
              <a:off x="1448" y="3070"/>
              <a:ext cx="216" cy="226"/>
              <a:chOff x="3900" y="9500"/>
              <a:chExt cx="276" cy="248"/>
            </a:xfrm>
          </p:grpSpPr>
          <p:sp>
            <p:nvSpPr>
              <p:cNvPr id="375840" name="矩形 375839"/>
              <p:cNvSpPr/>
              <p:nvPr/>
            </p:nvSpPr>
            <p:spPr>
              <a:xfrm rot="1800000">
                <a:off x="3900" y="9500"/>
                <a:ext cx="84" cy="248"/>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41" name="矩形 375840"/>
              <p:cNvSpPr/>
              <p:nvPr/>
            </p:nvSpPr>
            <p:spPr>
              <a:xfrm rot="1800000">
                <a:off x="3996" y="9500"/>
                <a:ext cx="84" cy="248"/>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42" name="矩形 375841"/>
              <p:cNvSpPr/>
              <p:nvPr/>
            </p:nvSpPr>
            <p:spPr>
              <a:xfrm rot="1800000">
                <a:off x="4092" y="9500"/>
                <a:ext cx="84" cy="248"/>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grpSp>
        <p:sp>
          <p:nvSpPr>
            <p:cNvPr id="375843" name="直接连接符 375842"/>
            <p:cNvSpPr/>
            <p:nvPr/>
          </p:nvSpPr>
          <p:spPr>
            <a:xfrm>
              <a:off x="1711" y="2844"/>
              <a:ext cx="0" cy="678"/>
            </a:xfrm>
            <a:prstGeom prst="line">
              <a:avLst/>
            </a:prstGeom>
            <a:ln w="9525" cap="flat" cmpd="sng">
              <a:solidFill>
                <a:srgbClr val="000000"/>
              </a:solidFill>
              <a:prstDash val="solid"/>
              <a:headEnd type="none" w="med" len="med"/>
              <a:tailEnd type="none" w="med" len="med"/>
            </a:ln>
          </p:spPr>
        </p:sp>
        <p:sp>
          <p:nvSpPr>
            <p:cNvPr id="375844" name="任意多边形 375843"/>
            <p:cNvSpPr/>
            <p:nvPr/>
          </p:nvSpPr>
          <p:spPr>
            <a:xfrm>
              <a:off x="1231" y="2966"/>
              <a:ext cx="259" cy="109"/>
            </a:xfrm>
            <a:custGeom>
              <a:avLst/>
              <a:gdLst/>
              <a:ahLst/>
              <a:cxnLst/>
              <a:pathLst>
                <a:path w="330" h="120">
                  <a:moveTo>
                    <a:pt x="330" y="120"/>
                  </a:moveTo>
                  <a:cubicBezTo>
                    <a:pt x="305" y="115"/>
                    <a:pt x="279" y="114"/>
                    <a:pt x="255" y="105"/>
                  </a:cubicBezTo>
                  <a:cubicBezTo>
                    <a:pt x="238" y="99"/>
                    <a:pt x="228" y="75"/>
                    <a:pt x="210" y="75"/>
                  </a:cubicBezTo>
                  <a:cubicBezTo>
                    <a:pt x="192" y="75"/>
                    <a:pt x="181" y="97"/>
                    <a:pt x="165" y="105"/>
                  </a:cubicBezTo>
                  <a:cubicBezTo>
                    <a:pt x="151" y="112"/>
                    <a:pt x="135" y="115"/>
                    <a:pt x="120" y="120"/>
                  </a:cubicBezTo>
                  <a:cubicBezTo>
                    <a:pt x="100" y="59"/>
                    <a:pt x="73" y="0"/>
                    <a:pt x="0" y="0"/>
                  </a:cubicBezTo>
                </a:path>
              </a:pathLst>
            </a:custGeom>
            <a:noFill/>
            <a:ln w="9525" cap="flat" cmpd="sng">
              <a:solidFill>
                <a:srgbClr val="000000">
                  <a:alpha val="100000"/>
                </a:srgbClr>
              </a:solidFill>
              <a:prstDash val="solid"/>
              <a:headEnd type="none" w="med" len="med"/>
              <a:tailEnd type="none" w="med" len="med"/>
            </a:ln>
          </p:spPr>
          <p:txBody>
            <a:bodyPr/>
            <a:p>
              <a:endParaRPr lang="zh-CN" altLang="en-US"/>
            </a:p>
          </p:txBody>
        </p:sp>
        <p:sp>
          <p:nvSpPr>
            <p:cNvPr id="375845" name="任意多边形 375844"/>
            <p:cNvSpPr/>
            <p:nvPr/>
          </p:nvSpPr>
          <p:spPr>
            <a:xfrm>
              <a:off x="1227" y="3283"/>
              <a:ext cx="168" cy="129"/>
            </a:xfrm>
            <a:custGeom>
              <a:avLst/>
              <a:gdLst/>
              <a:ahLst/>
              <a:cxnLst/>
              <a:pathLst>
                <a:path w="255" h="150">
                  <a:moveTo>
                    <a:pt x="255" y="0"/>
                  </a:moveTo>
                  <a:cubicBezTo>
                    <a:pt x="240" y="5"/>
                    <a:pt x="224" y="7"/>
                    <a:pt x="210" y="15"/>
                  </a:cubicBezTo>
                  <a:cubicBezTo>
                    <a:pt x="178" y="33"/>
                    <a:pt x="120" y="75"/>
                    <a:pt x="120" y="75"/>
                  </a:cubicBezTo>
                  <a:cubicBezTo>
                    <a:pt x="60" y="55"/>
                    <a:pt x="79" y="46"/>
                    <a:pt x="30" y="105"/>
                  </a:cubicBezTo>
                  <a:cubicBezTo>
                    <a:pt x="18" y="119"/>
                    <a:pt x="0" y="150"/>
                    <a:pt x="0" y="150"/>
                  </a:cubicBezTo>
                </a:path>
              </a:pathLst>
            </a:custGeom>
            <a:noFill/>
            <a:ln w="9525" cap="flat" cmpd="sng">
              <a:solidFill>
                <a:srgbClr val="000000">
                  <a:alpha val="100000"/>
                </a:srgbClr>
              </a:solidFill>
              <a:prstDash val="solid"/>
              <a:headEnd type="none" w="med" len="med"/>
              <a:tailEnd type="none" w="med" len="med"/>
            </a:ln>
          </p:spPr>
          <p:txBody>
            <a:bodyPr/>
            <a:p>
              <a:endParaRPr lang="zh-CN" altLang="en-US"/>
            </a:p>
          </p:txBody>
        </p:sp>
        <p:sp>
          <p:nvSpPr>
            <p:cNvPr id="375846" name="直接连接符 375845"/>
            <p:cNvSpPr/>
            <p:nvPr/>
          </p:nvSpPr>
          <p:spPr>
            <a:xfrm>
              <a:off x="1217" y="2971"/>
              <a:ext cx="0" cy="452"/>
            </a:xfrm>
            <a:prstGeom prst="line">
              <a:avLst/>
            </a:prstGeom>
            <a:ln w="9525" cap="flat" cmpd="sng">
              <a:solidFill>
                <a:srgbClr val="000000"/>
              </a:solidFill>
              <a:prstDash val="solid"/>
              <a:headEnd type="none" w="med" len="med"/>
              <a:tailEnd type="none" w="med" len="med"/>
            </a:ln>
          </p:spPr>
        </p:sp>
        <p:sp>
          <p:nvSpPr>
            <p:cNvPr id="375847" name="直接连接符 375846"/>
            <p:cNvSpPr/>
            <p:nvPr/>
          </p:nvSpPr>
          <p:spPr>
            <a:xfrm>
              <a:off x="3224" y="3070"/>
              <a:ext cx="263" cy="0"/>
            </a:xfrm>
            <a:prstGeom prst="line">
              <a:avLst/>
            </a:prstGeom>
            <a:ln w="9525" cap="flat" cmpd="sng">
              <a:solidFill>
                <a:srgbClr val="000000"/>
              </a:solidFill>
              <a:prstDash val="dash"/>
              <a:headEnd type="none" w="med" len="med"/>
              <a:tailEnd type="none" w="med" len="med"/>
            </a:ln>
          </p:spPr>
        </p:sp>
        <p:sp>
          <p:nvSpPr>
            <p:cNvPr id="375848" name="直接连接符 375847"/>
            <p:cNvSpPr/>
            <p:nvPr/>
          </p:nvSpPr>
          <p:spPr>
            <a:xfrm>
              <a:off x="3224" y="3126"/>
              <a:ext cx="263" cy="0"/>
            </a:xfrm>
            <a:prstGeom prst="line">
              <a:avLst/>
            </a:prstGeom>
            <a:ln w="9525" cap="flat" cmpd="sng">
              <a:solidFill>
                <a:srgbClr val="000000"/>
              </a:solidFill>
              <a:prstDash val="dash"/>
              <a:headEnd type="none" w="med" len="med"/>
              <a:tailEnd type="none" w="med" len="med"/>
            </a:ln>
          </p:spPr>
        </p:sp>
        <p:sp>
          <p:nvSpPr>
            <p:cNvPr id="375849" name="直接连接符 375848"/>
            <p:cNvSpPr/>
            <p:nvPr/>
          </p:nvSpPr>
          <p:spPr>
            <a:xfrm>
              <a:off x="3224" y="3240"/>
              <a:ext cx="263" cy="0"/>
            </a:xfrm>
            <a:prstGeom prst="line">
              <a:avLst/>
            </a:prstGeom>
            <a:ln w="9525" cap="flat" cmpd="sng">
              <a:solidFill>
                <a:srgbClr val="000000"/>
              </a:solidFill>
              <a:prstDash val="dash"/>
              <a:headEnd type="none" w="med" len="med"/>
              <a:tailEnd type="none" w="med" len="med"/>
            </a:ln>
          </p:spPr>
        </p:sp>
        <p:sp>
          <p:nvSpPr>
            <p:cNvPr id="375850" name="直接连接符 375849"/>
            <p:cNvSpPr/>
            <p:nvPr/>
          </p:nvSpPr>
          <p:spPr>
            <a:xfrm>
              <a:off x="3224" y="3299"/>
              <a:ext cx="263" cy="0"/>
            </a:xfrm>
            <a:prstGeom prst="line">
              <a:avLst/>
            </a:prstGeom>
            <a:ln w="9525" cap="flat" cmpd="sng">
              <a:solidFill>
                <a:srgbClr val="000000"/>
              </a:solidFill>
              <a:prstDash val="dash"/>
              <a:headEnd type="none" w="med" len="med"/>
              <a:tailEnd type="none" w="med" len="med"/>
            </a:ln>
          </p:spPr>
        </p:sp>
        <p:sp>
          <p:nvSpPr>
            <p:cNvPr id="375851" name="矩形 375850"/>
            <p:cNvSpPr/>
            <p:nvPr/>
          </p:nvSpPr>
          <p:spPr>
            <a:xfrm>
              <a:off x="3584" y="3070"/>
              <a:ext cx="263" cy="56"/>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52" name="矩形 375851"/>
            <p:cNvSpPr/>
            <p:nvPr/>
          </p:nvSpPr>
          <p:spPr>
            <a:xfrm>
              <a:off x="3586" y="3240"/>
              <a:ext cx="263" cy="56"/>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75853" name="矩形 375852"/>
            <p:cNvSpPr/>
            <p:nvPr/>
          </p:nvSpPr>
          <p:spPr>
            <a:xfrm>
              <a:off x="1142" y="3577"/>
              <a:ext cx="362" cy="396"/>
            </a:xfrm>
            <a:prstGeom prst="rect">
              <a:avLst/>
            </a:prstGeom>
            <a:noFill/>
            <a:ln w="9525">
              <a:noFill/>
            </a:ln>
          </p:spPr>
          <p:txBody>
            <a:bodyPr/>
            <a:p>
              <a:pPr lvl="0" algn="just"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sp>
          <p:nvSpPr>
            <p:cNvPr id="375854" name="矩形 375853"/>
            <p:cNvSpPr/>
            <p:nvPr/>
          </p:nvSpPr>
          <p:spPr>
            <a:xfrm>
              <a:off x="1431" y="3579"/>
              <a:ext cx="362" cy="396"/>
            </a:xfrm>
            <a:prstGeom prst="rect">
              <a:avLst/>
            </a:prstGeom>
            <a:noFill/>
            <a:ln w="9525">
              <a:noFill/>
            </a:ln>
          </p:spPr>
          <p:txBody>
            <a:bodyPr/>
            <a:p>
              <a:pPr lvl="0" algn="just"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2</a:t>
              </a:r>
              <a:endParaRPr lang="en-US" altLang="zh-CN" sz="2400" b="0">
                <a:latin typeface="Times New Roman" panose="02020603050405020304" pitchFamily="18" charset="0"/>
                <a:ea typeface="宋体" panose="02010600030101010101" pitchFamily="2" charset="-122"/>
              </a:endParaRPr>
            </a:p>
          </p:txBody>
        </p:sp>
        <p:sp>
          <p:nvSpPr>
            <p:cNvPr id="375855" name="矩形 375854"/>
            <p:cNvSpPr/>
            <p:nvPr/>
          </p:nvSpPr>
          <p:spPr>
            <a:xfrm>
              <a:off x="3586" y="3353"/>
              <a:ext cx="362" cy="395"/>
            </a:xfrm>
            <a:prstGeom prst="rect">
              <a:avLst/>
            </a:prstGeom>
            <a:noFill/>
            <a:ln w="9525">
              <a:noFill/>
            </a:ln>
          </p:spPr>
          <p:txBody>
            <a:bodyPr/>
            <a:p>
              <a:pPr lvl="0" algn="just"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3</a:t>
              </a:r>
              <a:endParaRPr lang="en-US" altLang="zh-CN" sz="2400" b="0">
                <a:latin typeface="Times New Roman" panose="02020603050405020304" pitchFamily="18" charset="0"/>
                <a:ea typeface="宋体" panose="02010600030101010101" pitchFamily="2" charset="-122"/>
              </a:endParaRPr>
            </a:p>
          </p:txBody>
        </p:sp>
        <p:sp>
          <p:nvSpPr>
            <p:cNvPr id="375856" name="矩形 375855"/>
            <p:cNvSpPr/>
            <p:nvPr/>
          </p:nvSpPr>
          <p:spPr>
            <a:xfrm>
              <a:off x="2369" y="3579"/>
              <a:ext cx="362" cy="396"/>
            </a:xfrm>
            <a:prstGeom prst="rect">
              <a:avLst/>
            </a:prstGeom>
            <a:noFill/>
            <a:ln w="9525">
              <a:noFill/>
            </a:ln>
          </p:spPr>
          <p:txBody>
            <a:bodyPr/>
            <a:p>
              <a:pPr lvl="0" algn="just"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4</a:t>
              </a:r>
              <a:endParaRPr lang="en-US" altLang="zh-CN" sz="2400" b="0">
                <a:latin typeface="Times New Roman" panose="02020603050405020304" pitchFamily="18" charset="0"/>
                <a:ea typeface="宋体" panose="02010600030101010101" pitchFamily="2" charset="-122"/>
              </a:endParaRPr>
            </a:p>
          </p:txBody>
        </p:sp>
        <p:sp>
          <p:nvSpPr>
            <p:cNvPr id="375857" name="矩形 375856"/>
            <p:cNvSpPr/>
            <p:nvPr/>
          </p:nvSpPr>
          <p:spPr>
            <a:xfrm>
              <a:off x="1854" y="3579"/>
              <a:ext cx="362" cy="396"/>
            </a:xfrm>
            <a:prstGeom prst="rect">
              <a:avLst/>
            </a:prstGeom>
            <a:noFill/>
            <a:ln w="9525">
              <a:noFill/>
            </a:ln>
          </p:spPr>
          <p:txBody>
            <a:bodyPr/>
            <a:p>
              <a:pPr lvl="0" algn="just"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5</a:t>
              </a:r>
              <a:endParaRPr lang="en-US" altLang="zh-CN" sz="2400" b="0">
                <a:latin typeface="Times New Roman" panose="02020603050405020304" pitchFamily="18" charset="0"/>
                <a:ea typeface="宋体" panose="02010600030101010101" pitchFamily="2" charset="-122"/>
              </a:endParaRPr>
            </a:p>
          </p:txBody>
        </p:sp>
        <p:sp>
          <p:nvSpPr>
            <p:cNvPr id="375858" name="直接连接符 375857"/>
            <p:cNvSpPr/>
            <p:nvPr/>
          </p:nvSpPr>
          <p:spPr>
            <a:xfrm>
              <a:off x="1250" y="3409"/>
              <a:ext cx="33" cy="283"/>
            </a:xfrm>
            <a:prstGeom prst="line">
              <a:avLst/>
            </a:prstGeom>
            <a:ln w="9525" cap="flat" cmpd="sng">
              <a:solidFill>
                <a:srgbClr val="000000"/>
              </a:solidFill>
              <a:prstDash val="solid"/>
              <a:headEnd type="none" w="med" len="med"/>
              <a:tailEnd type="none" w="med" len="med"/>
            </a:ln>
          </p:spPr>
        </p:sp>
        <p:sp>
          <p:nvSpPr>
            <p:cNvPr id="375859" name="直接连接符 375858"/>
            <p:cNvSpPr/>
            <p:nvPr/>
          </p:nvSpPr>
          <p:spPr>
            <a:xfrm flipH="1" flipV="1">
              <a:off x="1492" y="3267"/>
              <a:ext cx="66" cy="396"/>
            </a:xfrm>
            <a:prstGeom prst="line">
              <a:avLst/>
            </a:prstGeom>
            <a:ln w="9525" cap="flat" cmpd="sng">
              <a:solidFill>
                <a:srgbClr val="000000"/>
              </a:solidFill>
              <a:prstDash val="solid"/>
              <a:headEnd type="none" w="med" len="med"/>
              <a:tailEnd type="none" w="med" len="med"/>
            </a:ln>
          </p:spPr>
        </p:sp>
        <p:sp>
          <p:nvSpPr>
            <p:cNvPr id="375860" name="直接连接符 375859"/>
            <p:cNvSpPr/>
            <p:nvPr/>
          </p:nvSpPr>
          <p:spPr>
            <a:xfrm rot="21000000" flipV="1">
              <a:off x="1974" y="3409"/>
              <a:ext cx="0" cy="283"/>
            </a:xfrm>
            <a:prstGeom prst="line">
              <a:avLst/>
            </a:prstGeom>
            <a:ln w="9525" cap="flat" cmpd="sng">
              <a:solidFill>
                <a:srgbClr val="000000"/>
              </a:solidFill>
              <a:prstDash val="solid"/>
              <a:headEnd type="none" w="med" len="med"/>
              <a:tailEnd type="none" w="med" len="med"/>
            </a:ln>
          </p:spPr>
        </p:sp>
        <p:sp>
          <p:nvSpPr>
            <p:cNvPr id="375861" name="直接连接符 375860"/>
            <p:cNvSpPr/>
            <p:nvPr/>
          </p:nvSpPr>
          <p:spPr>
            <a:xfrm flipH="1" flipV="1">
              <a:off x="3652" y="3296"/>
              <a:ext cx="66" cy="170"/>
            </a:xfrm>
            <a:prstGeom prst="line">
              <a:avLst/>
            </a:prstGeom>
            <a:ln w="9525" cap="flat" cmpd="sng">
              <a:solidFill>
                <a:srgbClr val="000000"/>
              </a:solidFill>
              <a:prstDash val="solid"/>
              <a:headEnd type="none" w="med" len="med"/>
              <a:tailEnd type="none" w="med" len="med"/>
            </a:ln>
          </p:spPr>
        </p:sp>
        <p:sp>
          <p:nvSpPr>
            <p:cNvPr id="375862" name="直接连接符 375861"/>
            <p:cNvSpPr/>
            <p:nvPr/>
          </p:nvSpPr>
          <p:spPr>
            <a:xfrm flipH="1" flipV="1">
              <a:off x="2369" y="3522"/>
              <a:ext cx="131" cy="170"/>
            </a:xfrm>
            <a:prstGeom prst="line">
              <a:avLst/>
            </a:prstGeom>
            <a:ln w="9525" cap="flat" cmpd="sng">
              <a:solidFill>
                <a:srgbClr val="000000"/>
              </a:solidFill>
              <a:prstDash val="solid"/>
              <a:headEnd type="none" w="med" len="med"/>
              <a:tailEnd type="none" w="med" len="med"/>
            </a:ln>
          </p:spPr>
        </p:sp>
        <p:sp>
          <p:nvSpPr>
            <p:cNvPr id="375863" name="矩形 375862"/>
            <p:cNvSpPr/>
            <p:nvPr/>
          </p:nvSpPr>
          <p:spPr>
            <a:xfrm>
              <a:off x="-23" y="3839"/>
              <a:ext cx="5125" cy="544"/>
            </a:xfrm>
            <a:prstGeom prst="rect">
              <a:avLst/>
            </a:prstGeom>
            <a:noFill/>
            <a:ln w="9525">
              <a:noFill/>
            </a:ln>
          </p:spPr>
          <p:txBody>
            <a:bodyPr/>
            <a:p>
              <a:pPr lvl="0" algn="ctr"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1</a:t>
              </a:r>
              <a:r>
                <a:rPr lang="zh-CN" altLang="en-US" sz="2400" b="0" dirty="0">
                  <a:latin typeface="Times New Roman" panose="02020603050405020304" pitchFamily="18" charset="0"/>
                  <a:ea typeface="宋体" panose="02010600030101010101" pitchFamily="2" charset="-122"/>
                </a:rPr>
                <a:t>－云母片骨架； </a:t>
              </a:r>
              <a:r>
                <a:rPr lang="en-US" altLang="zh-CN" sz="2400" b="0">
                  <a:latin typeface="Times New Roman" panose="02020603050405020304" pitchFamily="18" charset="0"/>
                  <a:ea typeface="宋体" panose="02010600030101010101" pitchFamily="2" charset="-122"/>
                </a:rPr>
                <a:t>2</a:t>
              </a:r>
              <a:r>
                <a:rPr lang="zh-CN" altLang="en-US" sz="2400" b="0" dirty="0">
                  <a:latin typeface="Times New Roman" panose="02020603050405020304" pitchFamily="18" charset="0"/>
                  <a:ea typeface="宋体" panose="02010600030101010101" pitchFamily="2" charset="-122"/>
                </a:rPr>
                <a:t>－铂丝； </a:t>
              </a:r>
              <a:r>
                <a:rPr lang="en-US" altLang="zh-CN" sz="2400" b="0">
                  <a:latin typeface="Times New Roman" panose="02020603050405020304" pitchFamily="18" charset="0"/>
                  <a:ea typeface="宋体" panose="02010600030101010101" pitchFamily="2" charset="-122"/>
                </a:rPr>
                <a:t>3</a:t>
              </a:r>
              <a:r>
                <a:rPr lang="zh-CN" altLang="en-US" sz="2400" b="0" dirty="0">
                  <a:latin typeface="Times New Roman" panose="02020603050405020304" pitchFamily="18" charset="0"/>
                  <a:ea typeface="宋体" panose="02010600030101010101" pitchFamily="2" charset="-122"/>
                </a:rPr>
                <a:t>－银丝引出线；</a:t>
              </a:r>
              <a:endParaRPr lang="zh-CN" altLang="en-US" sz="24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4</a:t>
              </a:r>
              <a:r>
                <a:rPr lang="zh-CN" altLang="en-US" sz="2400" b="0" dirty="0">
                  <a:latin typeface="Times New Roman" panose="02020603050405020304" pitchFamily="18" charset="0"/>
                  <a:ea typeface="宋体" panose="02010600030101010101" pitchFamily="2" charset="-122"/>
                </a:rPr>
                <a:t>－保护用云母； </a:t>
              </a:r>
              <a:r>
                <a:rPr lang="en-US" altLang="zh-CN" sz="2400" b="0">
                  <a:latin typeface="Times New Roman" panose="02020603050405020304" pitchFamily="18" charset="0"/>
                  <a:ea typeface="宋体" panose="02010600030101010101" pitchFamily="2" charset="-122"/>
                </a:rPr>
                <a:t>5</a:t>
              </a:r>
              <a:r>
                <a:rPr lang="zh-CN" altLang="en-US" sz="2400" b="0" dirty="0">
                  <a:latin typeface="Times New Roman" panose="02020603050405020304" pitchFamily="18" charset="0"/>
                  <a:ea typeface="宋体" panose="02010600030101010101" pitchFamily="2" charset="-122"/>
                </a:rPr>
                <a:t>－绑扎用银带</a:t>
              </a:r>
              <a:endParaRPr lang="zh-CN" altLang="en-US" sz="2400" b="0" dirty="0">
                <a:latin typeface="Times New Roman" panose="02020603050405020304" pitchFamily="18" charset="0"/>
                <a:ea typeface="宋体" panose="02010600030101010101" pitchFamily="2" charset="-122"/>
              </a:endParaRPr>
            </a:p>
          </p:txBody>
        </p:sp>
      </p:grpSp>
      <p:pic>
        <p:nvPicPr>
          <p:cNvPr id="375865" name="图片 375864"/>
          <p:cNvPicPr>
            <a:picLocks noChangeAspect="1"/>
          </p:cNvPicPr>
          <p:nvPr/>
        </p:nvPicPr>
        <p:blipFill>
          <a:blip r:embed="rId1"/>
          <a:stretch>
            <a:fillRect/>
          </a:stretch>
        </p:blipFill>
        <p:spPr>
          <a:xfrm>
            <a:off x="6300788" y="4221163"/>
            <a:ext cx="2638425" cy="2000250"/>
          </a:xfrm>
          <a:prstGeom prst="rect">
            <a:avLst/>
          </a:prstGeom>
          <a:noFill/>
          <a:ln w="9525">
            <a:noFill/>
          </a:ln>
        </p:spPr>
      </p:pic>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9" name="矩形 378888"/>
          <p:cNvSpPr/>
          <p:nvPr/>
        </p:nvSpPr>
        <p:spPr>
          <a:xfrm>
            <a:off x="179388" y="1268413"/>
            <a:ext cx="8713787" cy="1409700"/>
          </a:xfrm>
          <a:prstGeom prst="rect">
            <a:avLst/>
          </a:prstGeom>
          <a:noFill/>
          <a:ln w="9525">
            <a:noFill/>
          </a:ln>
        </p:spPr>
        <p:txBody>
          <a:bodyPr>
            <a:spAutoFit/>
          </a:bodyPr>
          <a:p>
            <a:pPr lvl="0" algn="just" eaLnBrk="1" hangingPunct="1">
              <a:lnSpc>
                <a:spcPct val="120000"/>
              </a:lnSpc>
              <a:spcBef>
                <a:spcPct val="50000"/>
              </a:spcBef>
              <a:buClrTx/>
            </a:pPr>
            <a:r>
              <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rPr>
              <a:t>铂的物理、化学性能稳定，测量精度高、电阻率较高</a:t>
            </a:r>
            <a:r>
              <a:rPr lang="en-US" altLang="zh-CN" sz="3600" b="1">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6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78890" name="矩形 378889"/>
          <p:cNvSpPr/>
          <p:nvPr/>
        </p:nvSpPr>
        <p:spPr>
          <a:xfrm>
            <a:off x="179388" y="2997200"/>
            <a:ext cx="8569325" cy="2068513"/>
          </a:xfrm>
          <a:prstGeom prst="rect">
            <a:avLst/>
          </a:prstGeom>
          <a:noFill/>
          <a:ln w="9525">
            <a:noFill/>
          </a:ln>
        </p:spPr>
        <p:txBody>
          <a:bodyPr>
            <a:spAutoFit/>
          </a:bodyPr>
          <a:p>
            <a:pPr lvl="0" algn="just" eaLnBrk="1" hangingPunct="1">
              <a:lnSpc>
                <a:spcPct val="120000"/>
              </a:lnSpc>
              <a:spcBef>
                <a:spcPct val="50000"/>
              </a:spcBef>
              <a:buClrTx/>
            </a:pPr>
            <a:r>
              <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rPr>
              <a:t>铂热电阻使用范围是－</a:t>
            </a:r>
            <a:r>
              <a:rPr lang="en-US" altLang="zh-CN" sz="3600" b="1">
                <a:effectLst>
                  <a:outerShdw blurRad="38100" dist="38100" dir="2700000">
                    <a:srgbClr val="C0C0C0"/>
                  </a:outerShdw>
                </a:effectLst>
                <a:latin typeface="Arial" panose="020B0604020202020204" pitchFamily="34" charset="0"/>
                <a:ea typeface="宋体" panose="02010600030101010101" pitchFamily="2" charset="-122"/>
              </a:rPr>
              <a:t>200℃</a:t>
            </a:r>
            <a:r>
              <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rPr>
              <a:t>～</a:t>
            </a:r>
            <a:r>
              <a:rPr lang="en-US" altLang="zh-CN" sz="3600" b="1">
                <a:effectLst>
                  <a:outerShdw blurRad="38100" dist="38100" dir="2700000">
                    <a:srgbClr val="C0C0C0"/>
                  </a:outerShdw>
                </a:effectLst>
                <a:latin typeface="Arial" panose="020B0604020202020204" pitchFamily="34" charset="0"/>
                <a:ea typeface="宋体" panose="02010600030101010101" pitchFamily="2" charset="-122"/>
              </a:rPr>
              <a:t>+850℃</a:t>
            </a:r>
            <a:r>
              <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rPr>
              <a:t>。除作为温度标准外，还广泛用于高精度的工业测量。</a:t>
            </a:r>
            <a:endPar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78891" name="标题 1"/>
          <p:cNvSpPr/>
          <p:nvPr/>
        </p:nvSpPr>
        <p:spPr>
          <a:xfrm>
            <a:off x="285750" y="71438"/>
            <a:ext cx="6015038" cy="5000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defRPr>
            </a:lvl1pPr>
          </a:lstStyle>
          <a:p>
            <a:pPr lvl="0" algn="l"/>
            <a:r>
              <a:rPr lang="en-US" altLang="zh-CN" sz="3200" b="1">
                <a:solidFill>
                  <a:srgbClr val="CC0066"/>
                </a:solidFill>
                <a:effectLst>
                  <a:outerShdw blurRad="38100" dist="38100" dir="2700000">
                    <a:srgbClr val="C0C0C0"/>
                  </a:outerShdw>
                </a:effectLst>
                <a:latin typeface="楷体_GB2312" pitchFamily="49" charset="-122"/>
                <a:ea typeface="楷体_GB2312" pitchFamily="49" charset="-122"/>
              </a:rPr>
              <a:t>1.  </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铂热电阻</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err="1">
                <a:solidFill>
                  <a:schemeClr val="folHlink"/>
                </a:solidFill>
                <a:effectLst>
                  <a:outerShdw blurRad="38100" dist="38100" dir="2700000">
                    <a:srgbClr val="C0C0C0"/>
                  </a:outerShdw>
                </a:effectLst>
                <a:latin typeface="楷体_GB2312" pitchFamily="49" charset="-122"/>
                <a:ea typeface="楷体_GB2312" pitchFamily="49" charset="-122"/>
              </a:rPr>
              <a:t>常用的几种热电阻</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 </a:t>
            </a:r>
            <a:endPar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78893"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12" name="文本框 379911"/>
          <p:cNvSpPr txBox="1"/>
          <p:nvPr/>
        </p:nvSpPr>
        <p:spPr>
          <a:xfrm>
            <a:off x="250825" y="1125538"/>
            <a:ext cx="7848600" cy="579437"/>
          </a:xfrm>
          <a:prstGeom prst="rect">
            <a:avLst/>
          </a:prstGeom>
          <a:noFill/>
          <a:ln w="12700">
            <a:noFill/>
          </a:ln>
        </p:spPr>
        <p:txBody>
          <a:bodyPr>
            <a:spAutoFit/>
          </a:bodyPr>
          <a:p>
            <a:pPr lvl="0" algn="l" eaLnBrk="0" hangingPunct="0">
              <a:lnSpc>
                <a:spcPct val="100000"/>
              </a:lnSpc>
              <a:spcBef>
                <a:spcPct val="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铂电阻的精度与铂的提纯程度有关</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 </a:t>
            </a:r>
            <a:endPar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aphicFrame>
        <p:nvGraphicFramePr>
          <p:cNvPr id="379913" name="对象 379912"/>
          <p:cNvGraphicFramePr/>
          <p:nvPr/>
        </p:nvGraphicFramePr>
        <p:xfrm>
          <a:off x="3276600" y="1630363"/>
          <a:ext cx="2033588" cy="1257300"/>
        </p:xfrm>
        <a:graphic>
          <a:graphicData uri="http://schemas.openxmlformats.org/presentationml/2006/ole">
            <mc:AlternateContent xmlns:mc="http://schemas.openxmlformats.org/markup-compatibility/2006">
              <mc:Choice xmlns:v="urn:schemas-microsoft-com:vml" Requires="v">
                <p:oleObj spid="_x0000_s3089" name="" r:id="rId1" imgW="913765" imgH="431800" progId="Equation.DSMT4">
                  <p:embed/>
                </p:oleObj>
              </mc:Choice>
              <mc:Fallback>
                <p:oleObj name="" r:id="rId1" imgW="913765" imgH="431800" progId="Equation.DSMT4">
                  <p:embed/>
                  <p:pic>
                    <p:nvPicPr>
                      <p:cNvPr id="0" name="图片 3088"/>
                      <p:cNvPicPr/>
                      <p:nvPr/>
                    </p:nvPicPr>
                    <p:blipFill>
                      <a:blip r:embed="rId2"/>
                      <a:stretch>
                        <a:fillRect/>
                      </a:stretch>
                    </p:blipFill>
                    <p:spPr>
                      <a:xfrm>
                        <a:off x="3276600" y="1630363"/>
                        <a:ext cx="2033588" cy="1257300"/>
                      </a:xfrm>
                      <a:prstGeom prst="rect">
                        <a:avLst/>
                      </a:prstGeom>
                      <a:noFill/>
                      <a:ln w="38100">
                        <a:noFill/>
                        <a:miter/>
                      </a:ln>
                    </p:spPr>
                  </p:pic>
                </p:oleObj>
              </mc:Fallback>
            </mc:AlternateContent>
          </a:graphicData>
        </a:graphic>
      </p:graphicFrame>
      <p:sp>
        <p:nvSpPr>
          <p:cNvPr id="379914" name="文本框 379913"/>
          <p:cNvSpPr txBox="1"/>
          <p:nvPr/>
        </p:nvSpPr>
        <p:spPr>
          <a:xfrm>
            <a:off x="179388" y="1917700"/>
            <a:ext cx="4752975" cy="579438"/>
          </a:xfrm>
          <a:prstGeom prst="rect">
            <a:avLst/>
          </a:prstGeom>
          <a:noFill/>
          <a:ln w="12700">
            <a:noFill/>
          </a:ln>
        </p:spPr>
        <p:txBody>
          <a:bodyPr>
            <a:spAutoFit/>
          </a:bodyPr>
          <a:p>
            <a:pPr lvl="0" algn="l" eaLnBrk="0" hangingPunct="0">
              <a:lnSpc>
                <a:spcPct val="100000"/>
              </a:lnSpc>
              <a:spcBef>
                <a:spcPct val="0"/>
              </a:spcBef>
              <a:buClrTx/>
            </a:pP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百度电阻比：</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79915" name="文本框 379914"/>
          <p:cNvSpPr txBox="1"/>
          <p:nvPr/>
        </p:nvSpPr>
        <p:spPr>
          <a:xfrm>
            <a:off x="196850" y="3332163"/>
            <a:ext cx="8696325" cy="2894012"/>
          </a:xfrm>
          <a:prstGeom prst="rect">
            <a:avLst/>
          </a:prstGeom>
          <a:noFill/>
          <a:ln w="12700">
            <a:noFill/>
          </a:ln>
        </p:spPr>
        <p:txBody>
          <a:bodyPr>
            <a:spAutoFit/>
          </a:bodyPr>
          <a:p>
            <a:pPr lvl="0" algn="l" eaLnBrk="0" hangingPunct="0">
              <a:lnSpc>
                <a:spcPct val="115000"/>
              </a:lnSpc>
              <a:spcBef>
                <a:spcPct val="0"/>
              </a:spcBef>
              <a:buClrTx/>
            </a:pPr>
            <a:r>
              <a:rPr lang="en-US" altLang="zh-CN" sz="3200" b="1" i="1">
                <a:effectLst>
                  <a:outerShdw blurRad="38100" dist="38100" dir="2700000">
                    <a:srgbClr val="C0C0C0"/>
                  </a:outerShdw>
                </a:effectLst>
                <a:latin typeface="Times New Roman" panose="02020603050405020304" pitchFamily="18" charset="0"/>
                <a:ea typeface="宋体" panose="02010600030101010101" pitchFamily="2" charset="-122"/>
              </a:rPr>
              <a:t>W</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100</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越高，表示铂丝纯度越高，</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15000"/>
              </a:lnSpc>
              <a:spcBef>
                <a:spcPct val="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国际实用温标规定，作为基准器的铂电阻，</a:t>
            </a:r>
            <a:r>
              <a:rPr lang="en-US" altLang="zh-CN" sz="3200" b="1" i="1">
                <a:effectLst>
                  <a:outerShdw blurRad="38100" dist="38100" dir="2700000">
                    <a:srgbClr val="C0C0C0"/>
                  </a:outerShdw>
                </a:effectLst>
                <a:latin typeface="Times New Roman" panose="02020603050405020304" pitchFamily="18" charset="0"/>
                <a:ea typeface="宋体" panose="02010600030101010101" pitchFamily="2" charset="-122"/>
              </a:rPr>
              <a:t>W</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100</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1.3925</a:t>
            </a:r>
            <a:endPar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15000"/>
              </a:lnSpc>
              <a:spcBef>
                <a:spcPct val="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目前技术水平已达到</a:t>
            </a:r>
            <a:r>
              <a:rPr lang="en-US" altLang="zh-CN" sz="3200" b="1" i="1">
                <a:effectLst>
                  <a:outerShdw blurRad="38100" dist="38100" dir="2700000">
                    <a:srgbClr val="C0C0C0"/>
                  </a:outerShdw>
                </a:effectLst>
                <a:latin typeface="Times New Roman" panose="02020603050405020304" pitchFamily="18" charset="0"/>
                <a:ea typeface="宋体" panose="02010600030101010101" pitchFamily="2" charset="-122"/>
              </a:rPr>
              <a:t>W</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100</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1.3930</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0" hangingPunct="0">
              <a:lnSpc>
                <a:spcPct val="115000"/>
              </a:lnSpc>
              <a:spcBef>
                <a:spcPct val="0"/>
              </a:spcBef>
              <a:buClrTx/>
            </a:pP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工业用铂电阻的纯度</a:t>
            </a:r>
            <a:r>
              <a:rPr lang="en-US" altLang="zh-CN" sz="3200" b="1" i="1">
                <a:effectLst>
                  <a:outerShdw blurRad="38100" dist="38100" dir="2700000">
                    <a:srgbClr val="C0C0C0"/>
                  </a:outerShdw>
                </a:effectLst>
                <a:latin typeface="Times New Roman" panose="02020603050405020304" pitchFamily="18" charset="0"/>
                <a:ea typeface="宋体" panose="02010600030101010101" pitchFamily="2" charset="-122"/>
              </a:rPr>
              <a:t>W</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100</a:t>
            </a:r>
            <a:r>
              <a:rPr lang="zh-CN" altLang="en-US" sz="32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为</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1.387</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3200" b="1">
                <a:effectLst>
                  <a:outerShdw blurRad="38100" dist="38100" dir="2700000">
                    <a:srgbClr val="C0C0C0"/>
                  </a:outerShdw>
                </a:effectLst>
                <a:latin typeface="Times New Roman" panose="02020603050405020304" pitchFamily="18" charset="0"/>
                <a:ea typeface="宋体" panose="02010600030101010101" pitchFamily="2" charset="-122"/>
              </a:rPr>
              <a:t>1.390</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79916" name="标题 1"/>
          <p:cNvSpPr/>
          <p:nvPr/>
        </p:nvSpPr>
        <p:spPr>
          <a:xfrm>
            <a:off x="285750" y="71438"/>
            <a:ext cx="6015038" cy="5000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defRPr>
            </a:lvl1pPr>
          </a:lstStyle>
          <a:p>
            <a:pPr lvl="0" algn="l"/>
            <a:r>
              <a:rPr lang="en-US" altLang="zh-CN" sz="3200" b="1">
                <a:solidFill>
                  <a:srgbClr val="CC0066"/>
                </a:solidFill>
                <a:effectLst>
                  <a:outerShdw blurRad="38100" dist="38100" dir="2700000">
                    <a:srgbClr val="C0C0C0"/>
                  </a:outerShdw>
                </a:effectLst>
                <a:latin typeface="楷体_GB2312" pitchFamily="49" charset="-122"/>
                <a:ea typeface="楷体_GB2312" pitchFamily="49" charset="-122"/>
              </a:rPr>
              <a:t>1.  </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铂热电阻</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err="1">
                <a:solidFill>
                  <a:schemeClr val="folHlink"/>
                </a:solidFill>
                <a:effectLst>
                  <a:outerShdw blurRad="38100" dist="38100" dir="2700000">
                    <a:srgbClr val="C0C0C0"/>
                  </a:outerShdw>
                </a:effectLst>
                <a:latin typeface="楷体_GB2312" pitchFamily="49" charset="-122"/>
                <a:ea typeface="楷体_GB2312" pitchFamily="49" charset="-122"/>
              </a:rPr>
              <a:t>常用的几种热电阻</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 </a:t>
            </a:r>
            <a:endPar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7991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38" name="文本框 380937"/>
          <p:cNvSpPr txBox="1"/>
          <p:nvPr/>
        </p:nvSpPr>
        <p:spPr>
          <a:xfrm>
            <a:off x="166688" y="1268413"/>
            <a:ext cx="8977312" cy="519112"/>
          </a:xfrm>
          <a:prstGeom prst="rect">
            <a:avLst/>
          </a:prstGeom>
          <a:noFill/>
          <a:ln w="12700">
            <a:noFill/>
          </a:ln>
        </p:spPr>
        <p:txBody>
          <a:bodyPr wrap="none" anchor="t">
            <a:spAutoFit/>
          </a:bodyPr>
          <a:p>
            <a:pPr lvl="0" algn="l" eaLnBrk="0" hangingPunct="0">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国内统一设计的工业用标准铂电阻，</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W</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100</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1.391</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80939" name="矩形 380938"/>
          <p:cNvSpPr/>
          <p:nvPr/>
        </p:nvSpPr>
        <p:spPr>
          <a:xfrm>
            <a:off x="250825" y="2349500"/>
            <a:ext cx="8713788" cy="1554163"/>
          </a:xfrm>
          <a:prstGeom prst="rect">
            <a:avLst/>
          </a:prstGeom>
          <a:noFill/>
          <a:ln w="9525">
            <a:noFill/>
          </a:ln>
        </p:spPr>
        <p:txBody>
          <a:bodyPr>
            <a:spAutoFit/>
          </a:bodyPr>
          <a:p>
            <a:pPr lvl="0" algn="just" eaLnBrk="0" hangingPunct="0">
              <a:lnSpc>
                <a:spcPct val="100000"/>
              </a:lnSpc>
              <a:spcBef>
                <a:spcPct val="0"/>
              </a:spcBef>
              <a:buClrTx/>
            </a:pP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分度号</a:t>
            </a:r>
            <a:r>
              <a:rPr lang="en-US" altLang="zh-CN"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0" hangingPunct="0">
              <a:lnSpc>
                <a:spcPct val="100000"/>
              </a:lnSpc>
              <a:spcBef>
                <a:spcPct val="0"/>
              </a:spcBef>
              <a:buClrTx/>
            </a:pPr>
            <a:r>
              <a:rPr lang="en-US" altLang="zh-CN" sz="2400" b="1">
                <a:effectLst>
                  <a:outerShdw blurRad="38100" dist="38100" dir="2700000">
                    <a:srgbClr val="C0C0C0"/>
                  </a:outerShdw>
                </a:effectLst>
                <a:latin typeface="Arial" panose="020B0604020202020204" pitchFamily="34" charset="0"/>
                <a:ea typeface="宋体" panose="02010600030101010101" pitchFamily="2" charset="-122"/>
              </a:rPr>
              <a:t>    </a:t>
            </a:r>
            <a:r>
              <a:rPr lang="en-US" altLang="zh-CN" sz="3200" b="1">
                <a:solidFill>
                  <a:srgbClr val="CC3300"/>
                </a:solidFill>
                <a:effectLst>
                  <a:outerShdw blurRad="38100" dist="38100" dir="2700000">
                    <a:srgbClr val="C0C0C0"/>
                  </a:outerShdw>
                </a:effectLst>
                <a:latin typeface="Arial" panose="020B0604020202020204" pitchFamily="34" charset="0"/>
                <a:ea typeface="宋体" panose="02010600030101010101" pitchFamily="2" charset="-122"/>
              </a:rPr>
              <a:t>Pt10</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表示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时电阻为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10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欧姆</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0" hangingPunct="0">
              <a:lnSpc>
                <a:spcPct val="100000"/>
              </a:lnSpc>
              <a:spcBef>
                <a:spcPct val="0"/>
              </a:spcBef>
              <a:buClrTx/>
            </a:pP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   </a:t>
            </a:r>
            <a:r>
              <a:rPr lang="en-US" altLang="zh-CN" sz="3200" b="1">
                <a:solidFill>
                  <a:srgbClr val="CC3300"/>
                </a:solidFill>
                <a:effectLst>
                  <a:outerShdw blurRad="38100" dist="38100" dir="2700000">
                    <a:srgbClr val="C0C0C0"/>
                  </a:outerShdw>
                </a:effectLst>
                <a:latin typeface="Arial" panose="020B0604020202020204" pitchFamily="34" charset="0"/>
                <a:ea typeface="宋体" panose="02010600030101010101" pitchFamily="2" charset="-122"/>
              </a:rPr>
              <a:t>Pt100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表示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时电阻为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100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欧姆</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80940" name="标题 1"/>
          <p:cNvSpPr/>
          <p:nvPr/>
        </p:nvSpPr>
        <p:spPr>
          <a:xfrm>
            <a:off x="285750" y="71438"/>
            <a:ext cx="6015038" cy="5000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defRPr>
            </a:lvl1pPr>
          </a:lstStyle>
          <a:p>
            <a:pPr lvl="0" algn="l"/>
            <a:r>
              <a:rPr lang="en-US" altLang="zh-CN" sz="3200" b="1">
                <a:solidFill>
                  <a:srgbClr val="CC0066"/>
                </a:solidFill>
                <a:effectLst>
                  <a:outerShdw blurRad="38100" dist="38100" dir="2700000">
                    <a:srgbClr val="C0C0C0"/>
                  </a:outerShdw>
                </a:effectLst>
                <a:latin typeface="楷体_GB2312" pitchFamily="49" charset="-122"/>
                <a:ea typeface="楷体_GB2312" pitchFamily="49" charset="-122"/>
              </a:rPr>
              <a:t>1.  </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铂热电阻</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err="1">
                <a:solidFill>
                  <a:schemeClr val="folHlink"/>
                </a:solidFill>
                <a:effectLst>
                  <a:outerShdw blurRad="38100" dist="38100" dir="2700000">
                    <a:srgbClr val="C0C0C0"/>
                  </a:outerShdw>
                </a:effectLst>
                <a:latin typeface="楷体_GB2312" pitchFamily="49" charset="-122"/>
                <a:ea typeface="楷体_GB2312" pitchFamily="49" charset="-122"/>
              </a:rPr>
              <a:t>常用的几种热电阻</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 </a:t>
            </a:r>
            <a:endPar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8094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一、常用的几种热电阻 </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8195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81957" name="文本框 381956"/>
          <p:cNvSpPr txBox="1"/>
          <p:nvPr/>
        </p:nvSpPr>
        <p:spPr>
          <a:xfrm>
            <a:off x="179388" y="765175"/>
            <a:ext cx="6067425"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2.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铜电阻</a:t>
            </a:r>
            <a:endPar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81960" name="文本框 381959"/>
          <p:cNvSpPr txBox="1"/>
          <p:nvPr/>
        </p:nvSpPr>
        <p:spPr>
          <a:xfrm>
            <a:off x="342900" y="1250950"/>
            <a:ext cx="8664575" cy="1457325"/>
          </a:xfrm>
          <a:prstGeom prst="rect">
            <a:avLst/>
          </a:prstGeom>
          <a:noFill/>
          <a:ln w="9525">
            <a:noFill/>
          </a:ln>
        </p:spPr>
        <p:txBody>
          <a:bodyPr>
            <a:spAutoFit/>
          </a:bodyPr>
          <a:p>
            <a:pPr lvl="0" algn="just" eaLnBrk="1" hangingPunct="1">
              <a:lnSpc>
                <a:spcPct val="140000"/>
              </a:lnSpc>
              <a:spcBef>
                <a:spcPct val="0"/>
              </a:spcBef>
              <a:buClrTx/>
            </a:pPr>
            <a:r>
              <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rPr>
              <a:t>在</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-50</a:t>
            </a:r>
            <a:r>
              <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150℃</a:t>
            </a:r>
            <a:r>
              <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rPr>
              <a:t>范围内，铜电阻化学、物理性能稳定，输出 </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 </a:t>
            </a:r>
            <a:r>
              <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rPr>
              <a:t>输入特性接近线性，价格低廉。</a:t>
            </a:r>
            <a:endPar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81961" name="文本框 381960"/>
          <p:cNvSpPr txBox="1"/>
          <p:nvPr/>
        </p:nvSpPr>
        <p:spPr>
          <a:xfrm>
            <a:off x="250825" y="2781300"/>
            <a:ext cx="8696325" cy="1457325"/>
          </a:xfrm>
          <a:prstGeom prst="rect">
            <a:avLst/>
          </a:prstGeom>
          <a:noFill/>
          <a:ln w="9525">
            <a:noFill/>
          </a:ln>
        </p:spPr>
        <p:txBody>
          <a:bodyPr>
            <a:spAutoFit/>
          </a:bodyPr>
          <a:p>
            <a:pPr lvl="0" algn="l" eaLnBrk="1" hangingPunct="1">
              <a:lnSpc>
                <a:spcPct val="140000"/>
              </a:lnSpc>
              <a:spcBef>
                <a:spcPct val="0"/>
              </a:spcBef>
            </a:pPr>
            <a:r>
              <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rPr>
              <a:t>铜电阻阻值与温度变化之间的关系可近似表示为：</a:t>
            </a:r>
            <a:endPar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81962" name="矩形 381961"/>
          <p:cNvSpPr/>
          <p:nvPr/>
        </p:nvSpPr>
        <p:spPr>
          <a:xfrm>
            <a:off x="0" y="3000375"/>
            <a:ext cx="9144000" cy="0"/>
          </a:xfrm>
          <a:prstGeom prst="rect">
            <a:avLst/>
          </a:prstGeom>
          <a:noFill/>
          <a:ln w="9525">
            <a:noFill/>
          </a:ln>
        </p:spPr>
        <p:txBody>
          <a:bodyPr/>
          <a:p>
            <a:endParaRPr lang="zh-CN" altLang="en-US"/>
          </a:p>
        </p:txBody>
      </p:sp>
      <p:graphicFrame>
        <p:nvGraphicFramePr>
          <p:cNvPr id="381963" name="对象 381962"/>
          <p:cNvGraphicFramePr/>
          <p:nvPr/>
        </p:nvGraphicFramePr>
        <p:xfrm>
          <a:off x="2484438" y="3644900"/>
          <a:ext cx="4392612" cy="1000125"/>
        </p:xfrm>
        <a:graphic>
          <a:graphicData uri="http://schemas.openxmlformats.org/presentationml/2006/ole">
            <mc:AlternateContent xmlns:mc="http://schemas.openxmlformats.org/markup-compatibility/2006">
              <mc:Choice xmlns:v="urn:schemas-microsoft-com:vml" Requires="v">
                <p:oleObj spid="_x0000_s3090" name="" r:id="rId1" imgW="1447165" imgH="330200" progId="Equation.3">
                  <p:embed/>
                </p:oleObj>
              </mc:Choice>
              <mc:Fallback>
                <p:oleObj name="" r:id="rId1" imgW="1447165" imgH="330200" progId="Equation.3">
                  <p:embed/>
                  <p:pic>
                    <p:nvPicPr>
                      <p:cNvPr id="0" name="图片 3089"/>
                      <p:cNvPicPr/>
                      <p:nvPr/>
                    </p:nvPicPr>
                    <p:blipFill>
                      <a:blip r:embed="rId2"/>
                      <a:stretch>
                        <a:fillRect/>
                      </a:stretch>
                    </p:blipFill>
                    <p:spPr>
                      <a:xfrm>
                        <a:off x="2484438" y="3644900"/>
                        <a:ext cx="4392612" cy="1000125"/>
                      </a:xfrm>
                      <a:prstGeom prst="rect">
                        <a:avLst/>
                      </a:prstGeom>
                      <a:solidFill>
                        <a:srgbClr val="FFCCFF"/>
                      </a:solidFill>
                      <a:ln w="38100">
                        <a:noFill/>
                        <a:miter/>
                      </a:ln>
                    </p:spPr>
                  </p:pic>
                </p:oleObj>
              </mc:Fallback>
            </mc:AlternateContent>
          </a:graphicData>
        </a:graphic>
      </p:graphicFrame>
      <p:sp>
        <p:nvSpPr>
          <p:cNvPr id="381964" name="文本框 381963"/>
          <p:cNvSpPr txBox="1"/>
          <p:nvPr/>
        </p:nvSpPr>
        <p:spPr>
          <a:xfrm>
            <a:off x="323850" y="5356225"/>
            <a:ext cx="8778875" cy="1457325"/>
          </a:xfrm>
          <a:prstGeom prst="rect">
            <a:avLst/>
          </a:prstGeom>
          <a:noFill/>
          <a:ln w="9525">
            <a:noFill/>
          </a:ln>
        </p:spPr>
        <p:txBody>
          <a:bodyPr>
            <a:spAutoFit/>
          </a:bodyPr>
          <a:p>
            <a:pPr lvl="0" algn="l" eaLnBrk="1" hangingPunct="1">
              <a:lnSpc>
                <a:spcPct val="140000"/>
              </a:lnSpc>
              <a:spcBef>
                <a:spcPct val="0"/>
              </a:spcBef>
              <a:buClrTx/>
            </a:pPr>
            <a:r>
              <a:rPr lang="zh-CN" altLang="en-US" sz="3200" b="1" dirty="0">
                <a:effectLst>
                  <a:outerShdw blurRad="38100" dist="38100" dir="2700000">
                    <a:srgbClr val="C0C0C0"/>
                  </a:outerShdw>
                </a:effectLst>
                <a:latin typeface="华文中宋" panose="02010600040101010101" pitchFamily="2" charset="-122"/>
                <a:ea typeface="华文中宋" panose="02010600040101010101" pitchFamily="2" charset="-122"/>
              </a:rPr>
              <a:t>铜电阻的缺点是电阻率低，体积大，热惯性大，在</a:t>
            </a:r>
            <a:r>
              <a:rPr lang="en-US" altLang="zh-CN" sz="3200" b="1">
                <a:effectLst>
                  <a:outerShdw blurRad="38100" dist="38100" dir="2700000">
                    <a:srgbClr val="C0C0C0"/>
                  </a:outerShdw>
                </a:effectLst>
                <a:latin typeface="华文中宋" panose="02010600040101010101" pitchFamily="2" charset="-122"/>
                <a:ea typeface="华文中宋" panose="02010600040101010101" pitchFamily="2" charset="-122"/>
              </a:rPr>
              <a:t>100℃</a:t>
            </a:r>
            <a:r>
              <a:rPr lang="zh-CN" altLang="en-US" sz="3200" b="1" dirty="0">
                <a:effectLst>
                  <a:outerShdw blurRad="38100" dist="38100" dir="2700000">
                    <a:srgbClr val="C0C0C0"/>
                  </a:outerShdw>
                </a:effectLst>
                <a:latin typeface="华文中宋" panose="02010600040101010101" pitchFamily="2" charset="-122"/>
                <a:ea typeface="华文中宋" panose="02010600040101010101" pitchFamily="2" charset="-122"/>
              </a:rPr>
              <a:t>以上时易氧化。</a:t>
            </a:r>
            <a:endParaRPr lang="zh-CN" altLang="en-US" sz="32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381965" name="矩形 381964"/>
          <p:cNvSpPr/>
          <p:nvPr/>
        </p:nvSpPr>
        <p:spPr>
          <a:xfrm>
            <a:off x="2627313" y="4652963"/>
            <a:ext cx="3136900" cy="604837"/>
          </a:xfrm>
          <a:prstGeom prst="rect">
            <a:avLst/>
          </a:prstGeom>
          <a:noFill/>
          <a:ln w="9525">
            <a:noFill/>
          </a:ln>
        </p:spPr>
        <p:txBody>
          <a:bodyPr wrap="none" anchor="t">
            <a:spAutoFit/>
          </a:bodyPr>
          <a:p>
            <a:pPr lvl="0" algn="just" eaLnBrk="1" hangingPunct="1">
              <a:lnSpc>
                <a:spcPct val="120000"/>
              </a:lnSpc>
              <a:spcBef>
                <a:spcPct val="50000"/>
              </a:spcBef>
              <a:buClrTx/>
            </a:pPr>
            <a:r>
              <a:rPr lang="el-GR" altLang="zh-CN" sz="2800" b="1" i="1" dirty="0">
                <a:latin typeface="Arial" panose="020B0604020202020204" pitchFamily="34" charset="0"/>
                <a:ea typeface="Arial" panose="020B0604020202020204" pitchFamily="34" charset="0"/>
              </a:rPr>
              <a:t>α</a:t>
            </a:r>
            <a:r>
              <a:rPr lang="en-US" altLang="zh-CN" sz="2400" b="1">
                <a:latin typeface="Arial" panose="020B0604020202020204" pitchFamily="34" charset="0"/>
                <a:ea typeface="宋体" panose="02010600030101010101" pitchFamily="2" charset="-122"/>
              </a:rPr>
              <a:t>=4.28899×10</a:t>
            </a:r>
            <a:r>
              <a:rPr lang="en-US" altLang="zh-CN" sz="2400" b="1" baseline="30000">
                <a:latin typeface="Arial" panose="020B0604020202020204" pitchFamily="34" charset="0"/>
                <a:ea typeface="宋体" panose="02010600030101010101" pitchFamily="2" charset="-122"/>
              </a:rPr>
              <a:t>-3</a:t>
            </a:r>
            <a:r>
              <a:rPr lang="en-US" altLang="zh-CN" sz="2400" b="1">
                <a:latin typeface="Arial" panose="020B0604020202020204" pitchFamily="34" charset="0"/>
                <a:ea typeface="宋体" panose="02010600030101010101" pitchFamily="2" charset="-122"/>
              </a:rPr>
              <a:t>℃</a:t>
            </a:r>
            <a:r>
              <a:rPr lang="en-US" altLang="zh-CN" sz="2400" b="1" baseline="30000">
                <a:latin typeface="Arial" panose="020B0604020202020204" pitchFamily="34" charset="0"/>
                <a:ea typeface="宋体" panose="02010600030101010101" pitchFamily="2" charset="-122"/>
              </a:rPr>
              <a:t>-1</a:t>
            </a:r>
            <a:endParaRPr lang="en-US" altLang="zh-CN" sz="2400" b="1" baseline="30000">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88" name="矩形 382987"/>
          <p:cNvSpPr/>
          <p:nvPr/>
        </p:nvSpPr>
        <p:spPr>
          <a:xfrm>
            <a:off x="250825" y="1484313"/>
            <a:ext cx="8713788" cy="2287587"/>
          </a:xfrm>
          <a:prstGeom prst="rect">
            <a:avLst/>
          </a:prstGeom>
          <a:noFill/>
          <a:ln w="9525">
            <a:noFill/>
          </a:ln>
        </p:spPr>
        <p:txBody>
          <a:bodyPr>
            <a:spAutoFit/>
          </a:bodyPr>
          <a:p>
            <a:pPr lvl="0" algn="just" eaLnBrk="0" hangingPunct="0">
              <a:lnSpc>
                <a:spcPct val="150000"/>
              </a:lnSpc>
              <a:spcBef>
                <a:spcPct val="0"/>
              </a:spcBef>
              <a:buClrTx/>
            </a:pP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分度号</a:t>
            </a:r>
            <a:r>
              <a:rPr lang="en-US" altLang="zh-CN"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0" hangingPunct="0">
              <a:lnSpc>
                <a:spcPct val="150000"/>
              </a:lnSpc>
              <a:spcBef>
                <a:spcPct val="0"/>
              </a:spcBef>
              <a:buClrTx/>
            </a:pPr>
            <a:r>
              <a:rPr lang="en-US" altLang="zh-CN" sz="2400" b="1">
                <a:effectLst>
                  <a:outerShdw blurRad="38100" dist="38100" dir="2700000">
                    <a:srgbClr val="C0C0C0"/>
                  </a:outerShdw>
                </a:effectLst>
                <a:latin typeface="Arial" panose="020B0604020202020204" pitchFamily="34" charset="0"/>
                <a:ea typeface="宋体" panose="02010600030101010101" pitchFamily="2" charset="-122"/>
              </a:rPr>
              <a:t>    </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Cu50 </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表示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时电阻为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50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欧姆</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0" hangingPunct="0">
              <a:lnSpc>
                <a:spcPct val="150000"/>
              </a:lnSpc>
              <a:spcBef>
                <a:spcPct val="0"/>
              </a:spcBef>
              <a:buClrTx/>
            </a:pP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   Cu100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表示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时电阻为</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100</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欧姆</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82989" name="标题 1"/>
          <p:cNvSpPr/>
          <p:nvPr/>
        </p:nvSpPr>
        <p:spPr>
          <a:xfrm>
            <a:off x="285750" y="71438"/>
            <a:ext cx="6015038" cy="5000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defRPr>
            </a:lvl1pPr>
          </a:lstStyle>
          <a:p>
            <a:pPr lvl="0" algn="l"/>
            <a:r>
              <a:rPr lang="en-US" altLang="zh-CN" sz="3200" b="1">
                <a:solidFill>
                  <a:srgbClr val="CC0066"/>
                </a:solidFill>
                <a:effectLst>
                  <a:outerShdw blurRad="38100" dist="38100" dir="2700000">
                    <a:srgbClr val="C0C0C0"/>
                  </a:outerShdw>
                </a:effectLst>
                <a:latin typeface="楷体_GB2312" pitchFamily="49" charset="-122"/>
                <a:ea typeface="楷体_GB2312" pitchFamily="49" charset="-122"/>
              </a:rPr>
              <a:t>2.</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铜电阻</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err="1">
                <a:solidFill>
                  <a:schemeClr val="folHlink"/>
                </a:solidFill>
                <a:effectLst>
                  <a:outerShdw blurRad="38100" dist="38100" dir="2700000">
                    <a:srgbClr val="C0C0C0"/>
                  </a:outerShdw>
                </a:effectLst>
                <a:latin typeface="楷体_GB2312" pitchFamily="49" charset="-122"/>
                <a:ea typeface="楷体_GB2312" pitchFamily="49" charset="-122"/>
              </a:rPr>
              <a:t>常用的几种热电阻</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 </a:t>
            </a:r>
            <a:endPar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82991"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82992" name="下弧形箭头 382991">
            <a:hlinkClick r:id="rId1" action="ppaction://hlinksldjump"/>
          </p:cNvPr>
          <p:cNvSpPr/>
          <p:nvPr/>
        </p:nvSpPr>
        <p:spPr>
          <a:xfrm>
            <a:off x="7343775" y="5921375"/>
            <a:ext cx="1800225" cy="936625"/>
          </a:xfrm>
          <a:prstGeom prst="curvedUpArrow">
            <a:avLst>
              <a:gd name="adj1" fmla="val 38440"/>
              <a:gd name="adj2" fmla="val 76881"/>
              <a:gd name="adj3" fmla="val 33333"/>
            </a:avLst>
          </a:prstGeom>
          <a:solidFill>
            <a:schemeClr val="accent1"/>
          </a:solidFill>
          <a:ln w="9525">
            <a:noFill/>
          </a:ln>
        </p:spPr>
        <p:txBody>
          <a:bodyPr/>
          <a:p>
            <a:endParaRPr lang="zh-CN" altLang="en-US"/>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92"/>
                                        </p:tgtEl>
                                        <p:attrNameLst>
                                          <p:attrName>style.visibility</p:attrName>
                                        </p:attrNameLst>
                                      </p:cBhvr>
                                      <p:to>
                                        <p:strVal val="visible"/>
                                      </p:to>
                                    </p:set>
                                    <p:anim calcmode="lin" valueType="num">
                                      <p:cBhvr additive="base">
                                        <p:cTn id="7" dur="500" fill="hold"/>
                                        <p:tgtEl>
                                          <p:spTgt spid="382992"/>
                                        </p:tgtEl>
                                        <p:attrNameLst>
                                          <p:attrName>ppt_x</p:attrName>
                                        </p:attrNameLst>
                                      </p:cBhvr>
                                      <p:tavLst>
                                        <p:tav tm="0">
                                          <p:val>
                                            <p:strVal val="#ppt_x"/>
                                          </p:val>
                                        </p:tav>
                                        <p:tav tm="100000">
                                          <p:val>
                                            <p:strVal val="#ppt_x"/>
                                          </p:val>
                                        </p:tav>
                                      </p:tavLst>
                                    </p:anim>
                                    <p:anim calcmode="lin" valueType="num">
                                      <p:cBhvr additive="base">
                                        <p:cTn id="8" dur="500" fill="hold"/>
                                        <p:tgtEl>
                                          <p:spTgt spid="3829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3829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8058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85000" name="Text Box 8"/>
          <p:cNvSpPr txBox="1"/>
          <p:nvPr/>
        </p:nvSpPr>
        <p:spPr>
          <a:xfrm>
            <a:off x="468313" y="1196975"/>
            <a:ext cx="4103687" cy="4052888"/>
          </a:xfrm>
          <a:prstGeom prst="rect">
            <a:avLst/>
          </a:prstGeom>
          <a:noFill/>
          <a:ln w="9525">
            <a:noFill/>
          </a:ln>
        </p:spPr>
        <p:txBody>
          <a:bodyPr>
            <a:spAutoFit/>
          </a:bodyPr>
          <a:p>
            <a:pPr lvl="0" algn="just" eaLnBrk="1" hangingPunct="1">
              <a:lnSpc>
                <a:spcPct val="100000"/>
              </a:lnSpc>
              <a:spcBef>
                <a:spcPct val="0"/>
              </a:spcBef>
              <a:buFont typeface="Wingdings" panose="05000000000000000000" pitchFamily="2" charset="2"/>
              <a:buChar char="Ø"/>
            </a:pPr>
            <a:r>
              <a:rPr lang="en-US" altLang="zh-CN" sz="3600" b="1">
                <a:solidFill>
                  <a:schemeClr val="hlink"/>
                </a:solidFill>
                <a:effectLst>
                  <a:outerShdw blurRad="38100" dist="38100" dir="2700000">
                    <a:srgbClr val="C0C0C0"/>
                  </a:outerShdw>
                </a:effectLst>
                <a:latin typeface="Times New Roman" panose="02020603050405020304" pitchFamily="18" charset="0"/>
                <a:ea typeface="楷体_GB2312" pitchFamily="49" charset="-122"/>
              </a:rPr>
              <a:t>  </a:t>
            </a:r>
            <a:r>
              <a:rPr lang="zh-CN" altLang="en-US" sz="3200" b="1" dirty="0">
                <a:solidFill>
                  <a:schemeClr val="hlink"/>
                </a:solidFill>
                <a:effectLst>
                  <a:outerShdw blurRad="38100" dist="38100" dir="2700000">
                    <a:srgbClr val="C0C0C0"/>
                  </a:outerShdw>
                </a:effectLst>
                <a:latin typeface="Times New Roman" panose="02020603050405020304" pitchFamily="18" charset="0"/>
                <a:ea typeface="楷体_GB2312" pitchFamily="49" charset="-122"/>
              </a:rPr>
              <a:t>常见温度计：</a:t>
            </a: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楷体_GB2312" pitchFamily="49" charset="-122"/>
            </a:endParaRPr>
          </a:p>
          <a:p>
            <a:pPr lvl="0" algn="just" eaLnBrk="1" hangingPunct="1">
              <a:lnSpc>
                <a:spcPct val="100000"/>
              </a:lnSpc>
              <a:spcBef>
                <a:spcPct val="0"/>
              </a:spcBef>
              <a:buFont typeface="Wingdings" panose="05000000000000000000" pitchFamily="2" charset="2"/>
              <a:buNone/>
            </a:pPr>
            <a:endParaRPr lang="zh-CN" altLang="en-US" sz="3200" b="1" dirty="0">
              <a:solidFill>
                <a:schemeClr val="hlink"/>
              </a:solidFill>
              <a:effectLst>
                <a:outerShdw blurRad="38100" dist="38100" dir="2700000">
                  <a:srgbClr val="C0C0C0"/>
                </a:outerShdw>
              </a:effectLst>
              <a:latin typeface="Times New Roman" panose="02020603050405020304" pitchFamily="18" charset="0"/>
              <a:ea typeface="楷体_GB2312" pitchFamily="49" charset="-122"/>
            </a:endParaRPr>
          </a:p>
          <a:p>
            <a:pPr lvl="0" algn="just" eaLnBrk="1" hangingPunct="1">
              <a:lnSpc>
                <a:spcPct val="100000"/>
              </a:lnSpc>
              <a:spcBef>
                <a:spcPct val="0"/>
              </a:spcBef>
              <a:buFont typeface="Wingdings" panose="05000000000000000000" pitchFamily="2" charset="2"/>
              <a:buNone/>
            </a:pPr>
            <a:r>
              <a:rPr lang="zh-CN" altLang="en-US" sz="3200" b="1" dirty="0">
                <a:effectLst>
                  <a:outerShdw blurRad="38100" dist="38100" dir="2700000">
                    <a:srgbClr val="C0C0C0"/>
                  </a:outerShdw>
                </a:effectLst>
                <a:latin typeface="Times New Roman" panose="02020603050405020304" pitchFamily="18" charset="0"/>
                <a:ea typeface="楷体_GB2312" pitchFamily="49" charset="-122"/>
              </a:rPr>
              <a:t>煤油温度计、酒精温度计、水银温度计、气体温度计、电阻温度计、温差温度计、辐射温度计、光测温度计等等。</a:t>
            </a:r>
            <a:endParaRPr lang="zh-CN" altLang="en-US" sz="3200" b="1" dirty="0">
              <a:effectLst>
                <a:outerShdw blurRad="38100" dist="38100" dir="2700000">
                  <a:srgbClr val="C0C0C0"/>
                </a:outerShdw>
              </a:effectLst>
              <a:latin typeface="Times New Roman" panose="02020603050405020304" pitchFamily="18" charset="0"/>
              <a:ea typeface="楷体_GB2312" pitchFamily="49" charset="-122"/>
            </a:endParaRPr>
          </a:p>
        </p:txBody>
      </p:sp>
      <p:pic>
        <p:nvPicPr>
          <p:cNvPr id="85001" name="Picture 9" descr="热电偶12测温"/>
          <p:cNvPicPr>
            <a:picLocks noChangeAspect="1"/>
          </p:cNvPicPr>
          <p:nvPr/>
        </p:nvPicPr>
        <p:blipFill>
          <a:blip r:embed="rId1"/>
          <a:stretch>
            <a:fillRect/>
          </a:stretch>
        </p:blipFill>
        <p:spPr>
          <a:xfrm>
            <a:off x="4669790" y="1310005"/>
            <a:ext cx="3733800" cy="3584575"/>
          </a:xfrm>
          <a:prstGeom prst="rect">
            <a:avLst/>
          </a:prstGeom>
          <a:noFill/>
          <a:ln w="9525">
            <a:noFill/>
          </a:ln>
        </p:spPr>
      </p:pic>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二、热电阻测温电路</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7.2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84004"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84007" name="矩形 384006"/>
          <p:cNvSpPr/>
          <p:nvPr/>
        </p:nvSpPr>
        <p:spPr>
          <a:xfrm>
            <a:off x="250825" y="1125538"/>
            <a:ext cx="8497888" cy="3746500"/>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温度测量的特点：</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精度高、适于测低温。</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1" hangingPunct="1">
              <a:lnSpc>
                <a:spcPct val="120000"/>
              </a:lnSpc>
              <a:spcBef>
                <a:spcPct val="50000"/>
              </a:spcBef>
              <a:buClrTx/>
            </a:pP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传感器的测量电路：经常使用</a:t>
            </a: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电桥。</a:t>
            </a:r>
            <a:endPar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1" hangingPunct="1">
              <a:lnSpc>
                <a:spcPct val="120000"/>
              </a:lnSpc>
              <a:spcBef>
                <a:spcPct val="50000"/>
              </a:spcBef>
              <a:buClrTx/>
            </a:pP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精度较高的是自动电桥。</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1" hangingPunct="1">
              <a:lnSpc>
                <a:spcPct val="120000"/>
              </a:lnSpc>
              <a:spcBef>
                <a:spcPct val="50000"/>
              </a:spcBef>
              <a:buClrTx/>
            </a:pP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为消除由于连接导线电阻随环境温度变化而造成的测量误差，常采用</a:t>
            </a: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三线制</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和</a:t>
            </a: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四线制</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连接法。</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62" name="矩形 450561"/>
          <p:cNvSpPr/>
          <p:nvPr/>
        </p:nvSpPr>
        <p:spPr>
          <a:xfrm>
            <a:off x="179388" y="908050"/>
            <a:ext cx="8713787" cy="823913"/>
          </a:xfrm>
          <a:prstGeom prst="rect">
            <a:avLst/>
          </a:prstGeom>
          <a:noFill/>
          <a:ln w="9525">
            <a:noFill/>
          </a:ln>
        </p:spPr>
        <p:txBody>
          <a:bodyPr>
            <a:spAutoFit/>
          </a:bodyPr>
          <a:p>
            <a:pPr lvl="0" algn="just" eaLnBrk="0" hangingPunct="0">
              <a:lnSpc>
                <a:spcPct val="150000"/>
              </a:lnSpc>
              <a:spcBef>
                <a:spcPct val="0"/>
              </a:spcBef>
              <a:buClrTx/>
            </a:pP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1. </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同样温度下热电阻输出信号大，易于测量</a:t>
            </a: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50563" name="标题 1"/>
          <p:cNvSpPr/>
          <p:nvPr/>
        </p:nvSpPr>
        <p:spPr>
          <a:xfrm>
            <a:off x="285750" y="71438"/>
            <a:ext cx="6015038" cy="5000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defRPr>
            </a:lvl1pPr>
          </a:lstStyle>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与热电偶比较</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热电阻特点 </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50565"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50566" name="下弧形箭头 450565">
            <a:hlinkClick r:id="rId1" action="ppaction://hlinksldjump"/>
          </p:cNvPr>
          <p:cNvSpPr/>
          <p:nvPr/>
        </p:nvSpPr>
        <p:spPr>
          <a:xfrm>
            <a:off x="7343775" y="5921375"/>
            <a:ext cx="1800225" cy="936625"/>
          </a:xfrm>
          <a:prstGeom prst="curvedUpArrow">
            <a:avLst>
              <a:gd name="adj1" fmla="val 38440"/>
              <a:gd name="adj2" fmla="val 76881"/>
              <a:gd name="adj3" fmla="val 33333"/>
            </a:avLst>
          </a:prstGeom>
          <a:solidFill>
            <a:schemeClr val="accent1"/>
          </a:solidFill>
          <a:ln w="9525">
            <a:noFill/>
          </a:ln>
        </p:spPr>
        <p:txBody>
          <a:bodyPr/>
          <a:p>
            <a:endParaRPr lang="zh-CN" altLang="en-US"/>
          </a:p>
        </p:txBody>
      </p:sp>
      <p:sp>
        <p:nvSpPr>
          <p:cNvPr id="450567" name="矩形 450566"/>
          <p:cNvSpPr/>
          <p:nvPr/>
        </p:nvSpPr>
        <p:spPr>
          <a:xfrm>
            <a:off x="179388" y="1844675"/>
            <a:ext cx="8713787" cy="1260475"/>
          </a:xfrm>
          <a:prstGeom prst="rect">
            <a:avLst/>
          </a:prstGeom>
          <a:noFill/>
          <a:ln w="9525">
            <a:noFill/>
          </a:ln>
        </p:spPr>
        <p:txBody>
          <a:bodyPr>
            <a:spAutoFit/>
          </a:bodyPr>
          <a:p>
            <a:pPr lvl="0" algn="just" eaLnBrk="0" hangingPunct="0">
              <a:lnSpc>
                <a:spcPct val="120000"/>
              </a:lnSpc>
              <a:spcBef>
                <a:spcPct val="0"/>
              </a:spcBef>
              <a:buClrTx/>
            </a:pP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2. </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热电阻需要外接电源，热电偶属温差发电式传感器。</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50568" name="矩形 450567"/>
          <p:cNvSpPr/>
          <p:nvPr/>
        </p:nvSpPr>
        <p:spPr>
          <a:xfrm>
            <a:off x="179388" y="3284538"/>
            <a:ext cx="8713787" cy="1260475"/>
          </a:xfrm>
          <a:prstGeom prst="rect">
            <a:avLst/>
          </a:prstGeom>
          <a:noFill/>
          <a:ln w="9525">
            <a:noFill/>
          </a:ln>
        </p:spPr>
        <p:txBody>
          <a:bodyPr>
            <a:spAutoFit/>
          </a:bodyPr>
          <a:p>
            <a:pPr lvl="0" algn="just" eaLnBrk="0" hangingPunct="0">
              <a:lnSpc>
                <a:spcPct val="120000"/>
              </a:lnSpc>
              <a:spcBef>
                <a:spcPct val="0"/>
              </a:spcBef>
              <a:buClrTx/>
            </a:pP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3. </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热电阻感温部分尺寸较大，测温反应速度相对较慢。</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50569" name="矩形 450568"/>
          <p:cNvSpPr/>
          <p:nvPr/>
        </p:nvSpPr>
        <p:spPr>
          <a:xfrm>
            <a:off x="179388" y="4652963"/>
            <a:ext cx="8713787" cy="1260475"/>
          </a:xfrm>
          <a:prstGeom prst="rect">
            <a:avLst/>
          </a:prstGeom>
          <a:noFill/>
          <a:ln w="9525">
            <a:noFill/>
          </a:ln>
        </p:spPr>
        <p:txBody>
          <a:bodyPr>
            <a:spAutoFit/>
          </a:bodyPr>
          <a:p>
            <a:pPr lvl="0" algn="just" eaLnBrk="0" hangingPunct="0">
              <a:lnSpc>
                <a:spcPct val="120000"/>
              </a:lnSpc>
              <a:spcBef>
                <a:spcPct val="0"/>
              </a:spcBef>
              <a:buClrTx/>
            </a:pPr>
            <a:r>
              <a:rPr lang="en-US" altLang="zh-CN" sz="3200" b="1">
                <a:effectLst>
                  <a:outerShdw blurRad="38100" dist="38100" dir="2700000">
                    <a:srgbClr val="C0C0C0"/>
                  </a:outerShdw>
                </a:effectLst>
                <a:latin typeface="Arial" panose="020B0604020202020204" pitchFamily="34" charset="0"/>
                <a:ea typeface="宋体" panose="02010600030101010101" pitchFamily="2" charset="-122"/>
              </a:rPr>
              <a:t>4. </a:t>
            </a:r>
            <a:r>
              <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rPr>
              <a:t>同类材料制成的热电阻不如热电偶测温上限高。</a:t>
            </a:r>
            <a:endParaRPr lang="zh-CN" altLang="en-US" sz="32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66"/>
                                        </p:tgtEl>
                                        <p:attrNameLst>
                                          <p:attrName>style.visibility</p:attrName>
                                        </p:attrNameLst>
                                      </p:cBhvr>
                                      <p:to>
                                        <p:strVal val="visible"/>
                                      </p:to>
                                    </p:set>
                                    <p:anim calcmode="lin" valueType="num">
                                      <p:cBhvr additive="base">
                                        <p:cTn id="7" dur="500" fill="hold"/>
                                        <p:tgtEl>
                                          <p:spTgt spid="450566"/>
                                        </p:tgtEl>
                                        <p:attrNameLst>
                                          <p:attrName>ppt_x</p:attrName>
                                        </p:attrNameLst>
                                      </p:cBhvr>
                                      <p:tavLst>
                                        <p:tav tm="0">
                                          <p:val>
                                            <p:strVal val="#ppt_x"/>
                                          </p:val>
                                        </p:tav>
                                        <p:tav tm="100000">
                                          <p:val>
                                            <p:strVal val="#ppt_x"/>
                                          </p:val>
                                        </p:tav>
                                      </p:tavLst>
                                    </p:anim>
                                    <p:anim calcmode="lin" valueType="num">
                                      <p:cBhvr additive="base">
                                        <p:cTn id="8" dur="500" fill="hold"/>
                                        <p:tgtEl>
                                          <p:spTgt spid="4505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4505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集成温度传感器</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7.3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集成温度传感器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9117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91175" name="文本框 391174"/>
          <p:cNvSpPr txBox="1"/>
          <p:nvPr/>
        </p:nvSpPr>
        <p:spPr>
          <a:xfrm>
            <a:off x="107950" y="765175"/>
            <a:ext cx="8855075" cy="6019800"/>
          </a:xfrm>
          <a:prstGeom prst="rect">
            <a:avLst/>
          </a:prstGeom>
          <a:noFill/>
          <a:ln w="9525">
            <a:noFill/>
          </a:ln>
        </p:spPr>
        <p:txBody>
          <a:bodyPr>
            <a:spAutoFit/>
          </a:bodyPr>
          <a:p>
            <a:pPr lvl="0" algn="just" eaLnBrk="1" hangingPunct="1">
              <a:lnSpc>
                <a:spcPct val="120000"/>
              </a:lnSpc>
              <a:spcBef>
                <a:spcPct val="0"/>
              </a:spcBef>
              <a:buClrTx/>
            </a:pPr>
            <a:r>
              <a:rPr lang="zh-CN" altLang="en-US" sz="3600" b="1" dirty="0">
                <a:latin typeface="华文中宋" panose="02010600040101010101" pitchFamily="2" charset="-122"/>
                <a:ea typeface="华文中宋" panose="02010600040101010101" pitchFamily="2" charset="-122"/>
              </a:rPr>
              <a:t>    将温敏晶体管及其辅助电路集成在同一芯片的集成化温度传感器。</a:t>
            </a:r>
            <a:endParaRPr lang="zh-CN" altLang="en-US" sz="3600" b="1" dirty="0">
              <a:latin typeface="华文中宋" panose="02010600040101010101" pitchFamily="2" charset="-122"/>
              <a:ea typeface="华文中宋" panose="02010600040101010101" pitchFamily="2" charset="-122"/>
            </a:endParaRPr>
          </a:p>
          <a:p>
            <a:pPr lvl="0" algn="just" eaLnBrk="1" hangingPunct="1">
              <a:lnSpc>
                <a:spcPct val="140000"/>
              </a:lnSpc>
              <a:spcBef>
                <a:spcPct val="0"/>
              </a:spcBef>
              <a:buClrTx/>
            </a:pPr>
            <a:r>
              <a:rPr lang="zh-CN" altLang="en-US" sz="3600" b="1" dirty="0">
                <a:latin typeface="华文中宋" panose="02010600040101010101" pitchFamily="2" charset="-122"/>
                <a:ea typeface="华文中宋" panose="02010600040101010101" pitchFamily="2" charset="-122"/>
              </a:rPr>
              <a:t>    其最大优点是直接给出正比于绝对温度的理想的线性输出，另外，体积小、成本低廉。因此，它是现代半导体温度传感器的主要发展方向之一。目前，已经广泛用于</a:t>
            </a:r>
            <a:r>
              <a:rPr lang="en-US" altLang="zh-CN" sz="3600" b="1">
                <a:latin typeface="华文中宋" panose="02010600040101010101" pitchFamily="2" charset="-122"/>
                <a:ea typeface="华文中宋" panose="02010600040101010101" pitchFamily="2" charset="-122"/>
              </a:rPr>
              <a:t>-50~+150℃</a:t>
            </a:r>
            <a:r>
              <a:rPr lang="zh-CN" altLang="en-US" sz="3600" b="1" dirty="0">
                <a:latin typeface="华文中宋" panose="02010600040101010101" pitchFamily="2" charset="-122"/>
                <a:ea typeface="华文中宋" panose="02010600040101010101" pitchFamily="2" charset="-122"/>
              </a:rPr>
              <a:t>温度范围内的温度监测、控制和补偿的许多场合。</a:t>
            </a:r>
            <a:endParaRPr lang="zh-CN" altLang="en-US" sz="3600" b="1" dirty="0">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集成温度传感器</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7.3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集成温度传感器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9219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23907" name="Rectangle 3"/>
          <p:cNvSpPr/>
          <p:nvPr/>
        </p:nvSpPr>
        <p:spPr>
          <a:xfrm>
            <a:off x="179388" y="908050"/>
            <a:ext cx="8785225" cy="5453063"/>
          </a:xfrm>
          <a:prstGeom prst="rect">
            <a:avLst/>
          </a:prstGeom>
          <a:noFill/>
          <a:ln w="9525">
            <a:noFill/>
          </a:ln>
        </p:spPr>
        <p:txBody>
          <a:bodyPr anchor="ctr">
            <a:spAutoFit/>
          </a:bodyPr>
          <a:p>
            <a:pPr lvl="0" algn="just" eaLnBrk="1" hangingPunct="1">
              <a:lnSpc>
                <a:spcPct val="100000"/>
              </a:lnSpc>
              <a:spcBef>
                <a:spcPct val="0"/>
              </a:spcBef>
              <a:buFont typeface="Wingdings" panose="05000000000000000000" pitchFamily="2" charset="2"/>
              <a:buChar char="Ø"/>
            </a:pPr>
            <a:r>
              <a:rPr lang="en-US" altLang="zh-CN" sz="3200" b="1">
                <a:effectLst>
                  <a:outerShdw blurRad="38100" dist="38100" dir="2700000">
                    <a:srgbClr val="C0C0C0"/>
                  </a:outerShdw>
                </a:effectLst>
                <a:latin typeface="楷体_GB2312" pitchFamily="49" charset="-122"/>
                <a:ea typeface="楷体_GB2312" pitchFamily="49" charset="-122"/>
              </a:rPr>
              <a:t> </a:t>
            </a:r>
            <a:r>
              <a:rPr lang="zh-CN" altLang="en-US" sz="3200" b="1" dirty="0">
                <a:effectLst>
                  <a:outerShdw blurRad="38100" dist="38100" dir="2700000">
                    <a:srgbClr val="C0C0C0"/>
                  </a:outerShdw>
                </a:effectLst>
                <a:latin typeface="楷体_GB2312" pitchFamily="49" charset="-122"/>
                <a:ea typeface="楷体_GB2312" pitchFamily="49" charset="-122"/>
              </a:rPr>
              <a:t>集成温度传感器利用</a:t>
            </a:r>
            <a:r>
              <a:rPr lang="en-US" altLang="zh-CN" sz="3200" b="1">
                <a:effectLst>
                  <a:outerShdw blurRad="38100" dist="38100" dir="2700000">
                    <a:srgbClr val="C0C0C0"/>
                  </a:outerShdw>
                </a:effectLst>
                <a:latin typeface="楷体_GB2312" pitchFamily="49" charset="-122"/>
                <a:ea typeface="楷体_GB2312" pitchFamily="49" charset="-122"/>
              </a:rPr>
              <a:t>PN</a:t>
            </a:r>
            <a:r>
              <a:rPr lang="zh-CN" altLang="en-US" sz="3200" b="1" dirty="0">
                <a:effectLst>
                  <a:outerShdw blurRad="38100" dist="38100" dir="2700000">
                    <a:srgbClr val="C0C0C0"/>
                  </a:outerShdw>
                </a:effectLst>
                <a:latin typeface="楷体_GB2312" pitchFamily="49" charset="-122"/>
                <a:ea typeface="楷体_GB2312" pitchFamily="49" charset="-122"/>
              </a:rPr>
              <a:t>结的电流、电压特性与温度的关系测温，一般测量温度范围在</a:t>
            </a:r>
            <a:r>
              <a:rPr lang="en-US" altLang="zh-CN" sz="3200" b="1">
                <a:effectLst>
                  <a:outerShdw blurRad="38100" dist="38100" dir="2700000">
                    <a:srgbClr val="C0C0C0"/>
                  </a:outerShdw>
                </a:effectLst>
                <a:latin typeface="楷体_GB2312" pitchFamily="49" charset="-122"/>
                <a:ea typeface="楷体_GB2312" pitchFamily="49" charset="-122"/>
              </a:rPr>
              <a:t>150℃</a:t>
            </a:r>
            <a:r>
              <a:rPr lang="zh-CN" altLang="en-US" sz="3200" b="1" dirty="0">
                <a:effectLst>
                  <a:outerShdw blurRad="38100" dist="38100" dir="2700000">
                    <a:srgbClr val="C0C0C0"/>
                  </a:outerShdw>
                </a:effectLst>
                <a:latin typeface="楷体_GB2312" pitchFamily="49" charset="-122"/>
                <a:ea typeface="楷体_GB2312" pitchFamily="49" charset="-122"/>
              </a:rPr>
              <a:t>以下</a:t>
            </a:r>
            <a:r>
              <a:rPr lang="zh-CN" altLang="en-US" sz="3200" b="1" dirty="0">
                <a:effectLst>
                  <a:outerShdw blurRad="38100" dist="38100" dir="2700000">
                    <a:srgbClr val="C0C0C0"/>
                  </a:outerShdw>
                </a:effectLst>
                <a:latin typeface="Times New Roman" panose="02020603050405020304" pitchFamily="18" charset="0"/>
                <a:ea typeface="楷体_GB2312" pitchFamily="49" charset="-122"/>
              </a:rPr>
              <a:t>。</a:t>
            </a:r>
            <a:endParaRPr lang="zh-CN" altLang="en-US" sz="3200" b="1" dirty="0">
              <a:effectLst>
                <a:outerShdw blurRad="38100" dist="38100" dir="2700000">
                  <a:srgbClr val="C0C0C0"/>
                </a:outerShdw>
              </a:effectLst>
              <a:latin typeface="Times New Roman" panose="02020603050405020304" pitchFamily="18" charset="0"/>
              <a:ea typeface="楷体_GB2312" pitchFamily="49" charset="-122"/>
            </a:endParaRPr>
          </a:p>
          <a:p>
            <a:pPr lvl="0" algn="just" eaLnBrk="1" hangingPunct="1">
              <a:lnSpc>
                <a:spcPct val="100000"/>
              </a:lnSpc>
              <a:spcBef>
                <a:spcPct val="0"/>
              </a:spcBef>
              <a:buFont typeface="Wingdings" panose="05000000000000000000" pitchFamily="2" charset="2"/>
              <a:buChar char="Ø"/>
            </a:pPr>
            <a:endParaRPr lang="zh-CN" altLang="en-US" sz="3200" b="1" dirty="0">
              <a:effectLst>
                <a:outerShdw blurRad="38100" dist="38100" dir="2700000">
                  <a:srgbClr val="C0C0C0"/>
                </a:outerShdw>
              </a:effectLst>
              <a:latin typeface="Times New Roman" panose="02020603050405020304" pitchFamily="18" charset="0"/>
              <a:ea typeface="楷体_GB2312" pitchFamily="49" charset="-122"/>
            </a:endParaRPr>
          </a:p>
          <a:p>
            <a:pPr lvl="0" algn="just" eaLnBrk="1" hangingPunct="1">
              <a:lnSpc>
                <a:spcPct val="100000"/>
              </a:lnSpc>
              <a:spcBef>
                <a:spcPct val="0"/>
              </a:spcBef>
              <a:buFont typeface="Wingdings" panose="05000000000000000000" pitchFamily="2" charset="2"/>
              <a:buChar char="Ø"/>
            </a:pPr>
            <a:r>
              <a:rPr lang="zh-CN" altLang="en-US" sz="3200" b="1" dirty="0">
                <a:effectLst>
                  <a:outerShdw blurRad="38100" dist="38100" dir="2700000">
                    <a:srgbClr val="C0C0C0"/>
                  </a:outerShdw>
                </a:effectLst>
                <a:latin typeface="楷体_GB2312" pitchFamily="49" charset="-122"/>
                <a:ea typeface="楷体_GB2312" pitchFamily="49" charset="-122"/>
              </a:rPr>
              <a:t> 集成温度传感器把热敏晶体管和外围电路、放大器、偏置电路及线性电路制作在同一芯片上；</a:t>
            </a:r>
            <a:endParaRPr lang="zh-CN" altLang="en-US" sz="3200" b="1" dirty="0">
              <a:effectLst>
                <a:outerShdw blurRad="38100" dist="38100" dir="2700000">
                  <a:srgbClr val="C0C0C0"/>
                </a:outerShdw>
              </a:effectLst>
              <a:latin typeface="楷体_GB2312" pitchFamily="49" charset="-122"/>
              <a:ea typeface="楷体_GB2312" pitchFamily="49" charset="-122"/>
            </a:endParaRPr>
          </a:p>
          <a:p>
            <a:pPr lvl="0" algn="just" eaLnBrk="1" hangingPunct="1">
              <a:lnSpc>
                <a:spcPct val="100000"/>
              </a:lnSpc>
              <a:spcBef>
                <a:spcPct val="0"/>
              </a:spcBef>
              <a:buFont typeface="Wingdings" panose="05000000000000000000" pitchFamily="2" charset="2"/>
              <a:buChar char="Ø"/>
            </a:pPr>
            <a:endParaRPr lang="zh-CN" altLang="en-US" sz="3200" b="1" dirty="0">
              <a:effectLst>
                <a:outerShdw blurRad="38100" dist="38100" dir="2700000">
                  <a:srgbClr val="C0C0C0"/>
                </a:outerShdw>
              </a:effectLst>
              <a:latin typeface="楷体_GB2312" pitchFamily="49" charset="-122"/>
              <a:ea typeface="楷体_GB2312" pitchFamily="49" charset="-122"/>
            </a:endParaRPr>
          </a:p>
          <a:p>
            <a:pPr lvl="0" algn="just" eaLnBrk="1" hangingPunct="1">
              <a:lnSpc>
                <a:spcPct val="100000"/>
              </a:lnSpc>
              <a:spcBef>
                <a:spcPct val="0"/>
              </a:spcBef>
              <a:buFont typeface="Wingdings" panose="05000000000000000000" pitchFamily="2" charset="2"/>
              <a:buChar char="Ø"/>
            </a:pPr>
            <a:r>
              <a:rPr lang="zh-CN" altLang="en-US" sz="3200" b="1" dirty="0">
                <a:effectLst>
                  <a:outerShdw blurRad="38100" dist="38100" dir="2700000">
                    <a:srgbClr val="C0C0C0"/>
                  </a:outerShdw>
                </a:effectLst>
                <a:latin typeface="楷体_GB2312" pitchFamily="49" charset="-122"/>
                <a:ea typeface="楷体_GB2312" pitchFamily="49" charset="-122"/>
              </a:rPr>
              <a:t> 利用发射极电流密度在恒定比率下工作的晶体管对的基极</a:t>
            </a:r>
            <a:r>
              <a:rPr lang="en-US" altLang="zh-CN" sz="3200" b="1">
                <a:effectLst>
                  <a:outerShdw blurRad="38100" dist="38100" dir="2700000">
                    <a:srgbClr val="C0C0C0"/>
                  </a:outerShdw>
                </a:effectLst>
                <a:latin typeface="Times New Roman" panose="02020603050405020304" pitchFamily="18" charset="0"/>
                <a:ea typeface="楷体_GB2312" pitchFamily="49" charset="-122"/>
              </a:rPr>
              <a:t>—</a:t>
            </a:r>
            <a:r>
              <a:rPr lang="zh-CN" altLang="en-US" sz="3200" b="1" dirty="0">
                <a:effectLst>
                  <a:outerShdw blurRad="38100" dist="38100" dir="2700000">
                    <a:srgbClr val="C0C0C0"/>
                  </a:outerShdw>
                </a:effectLst>
                <a:latin typeface="楷体_GB2312" pitchFamily="49" charset="-122"/>
                <a:ea typeface="楷体_GB2312" pitchFamily="49" charset="-122"/>
              </a:rPr>
              <a:t>发射极之间电压</a:t>
            </a:r>
            <a:r>
              <a:rPr lang="en-US" altLang="zh-CN" sz="3200" b="1">
                <a:effectLst>
                  <a:outerShdw blurRad="38100" dist="38100" dir="2700000">
                    <a:srgbClr val="C0C0C0"/>
                  </a:outerShdw>
                </a:effectLst>
                <a:latin typeface="楷体_GB2312" pitchFamily="49" charset="-122"/>
                <a:ea typeface="楷体_GB2312" pitchFamily="49" charset="-122"/>
              </a:rPr>
              <a:t>V</a:t>
            </a:r>
            <a:r>
              <a:rPr lang="en-US" altLang="zh-CN" sz="2400" b="1">
                <a:effectLst>
                  <a:outerShdw blurRad="38100" dist="38100" dir="2700000">
                    <a:srgbClr val="C0C0C0"/>
                  </a:outerShdw>
                </a:effectLst>
                <a:latin typeface="楷体_GB2312" pitchFamily="49" charset="-122"/>
                <a:ea typeface="楷体_GB2312" pitchFamily="49" charset="-122"/>
              </a:rPr>
              <a:t>BE</a:t>
            </a:r>
            <a:r>
              <a:rPr lang="zh-CN" altLang="en-US" sz="3200" b="1" dirty="0">
                <a:effectLst>
                  <a:outerShdw blurRad="38100" dist="38100" dir="2700000">
                    <a:srgbClr val="C0C0C0"/>
                  </a:outerShdw>
                </a:effectLst>
                <a:latin typeface="楷体_GB2312" pitchFamily="49" charset="-122"/>
                <a:ea typeface="楷体_GB2312" pitchFamily="49" charset="-122"/>
              </a:rPr>
              <a:t>的差与温度呈线性关系。</a:t>
            </a:r>
            <a:endParaRPr lang="zh-CN" altLang="en-US" sz="3200" b="1" dirty="0">
              <a:effectLst>
                <a:outerShdw blurRad="38100" dist="38100" dir="2700000">
                  <a:srgbClr val="C0C0C0"/>
                </a:outerShdw>
              </a:effectLst>
              <a:latin typeface="楷体_GB2312" pitchFamily="49" charset="-122"/>
              <a:ea typeface="楷体_GB2312" pitchFamily="49"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zh-CN" sz="3200" b="1" dirty="0">
                <a:solidFill>
                  <a:srgbClr val="CC0066"/>
                </a:solidFill>
                <a:effectLst>
                  <a:outerShdw blurRad="38100" dist="38100" dir="2700000">
                    <a:srgbClr val="C0C0C0"/>
                  </a:outerShdw>
                </a:effectLst>
                <a:latin typeface="楷体_GB2312" pitchFamily="49" charset="-122"/>
                <a:ea typeface="楷体_GB2312" pitchFamily="49" charset="-122"/>
              </a:rPr>
              <a:t>集成温度传感器</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示例</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7.3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集成温度传感器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39731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97326" name="矩形 397325"/>
          <p:cNvSpPr/>
          <p:nvPr/>
        </p:nvSpPr>
        <p:spPr>
          <a:xfrm>
            <a:off x="250825" y="620713"/>
            <a:ext cx="5905500" cy="676275"/>
          </a:xfrm>
          <a:prstGeom prst="rect">
            <a:avLst/>
          </a:prstGeom>
          <a:noFill/>
          <a:ln w="9525">
            <a:noFill/>
          </a:ln>
        </p:spPr>
        <p:txBody>
          <a:bodyPr>
            <a:spAutoFit/>
          </a:bodyPr>
          <a:p>
            <a:pPr lvl="0" algn="just" eaLnBrk="1" hangingPunct="1">
              <a:lnSpc>
                <a:spcPct val="120000"/>
              </a:lnSpc>
              <a:spcBef>
                <a:spcPct val="50000"/>
              </a:spcBef>
              <a:buClrTx/>
            </a:pPr>
            <a:r>
              <a:rPr lang="en-US" altLang="zh-CN"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AD590</a:t>
            </a: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集成温度传感器</a:t>
            </a:r>
            <a:endPar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p:txBody>
      </p:sp>
      <p:grpSp>
        <p:nvGrpSpPr>
          <p:cNvPr id="3" name="Group 2"/>
          <p:cNvGrpSpPr/>
          <p:nvPr/>
        </p:nvGrpSpPr>
        <p:grpSpPr>
          <a:xfrm>
            <a:off x="179388" y="1387475"/>
            <a:ext cx="8229600" cy="4633913"/>
            <a:chOff x="192" y="1248"/>
            <a:chExt cx="5184" cy="2919"/>
          </a:xfrm>
        </p:grpSpPr>
        <p:sp>
          <p:nvSpPr>
            <p:cNvPr id="397328" name="Rectangle 6"/>
            <p:cNvSpPr/>
            <p:nvPr/>
          </p:nvSpPr>
          <p:spPr>
            <a:xfrm>
              <a:off x="432" y="1248"/>
              <a:ext cx="4656" cy="1134"/>
            </a:xfrm>
            <a:prstGeom prst="rect">
              <a:avLst/>
            </a:prstGeom>
            <a:noFill/>
            <a:ln w="9525">
              <a:noFill/>
            </a:ln>
          </p:spPr>
          <p:txBody>
            <a:bodyPr anchor="ctr">
              <a:spAutoFit/>
            </a:bodyPr>
            <a:p>
              <a:pPr lvl="0" algn="l" eaLnBrk="1" hangingPunct="1">
                <a:lnSpc>
                  <a:spcPct val="100000"/>
                </a:lnSpc>
                <a:spcBef>
                  <a:spcPct val="0"/>
                </a:spcBef>
                <a:buFont typeface="Wingdings" panose="05000000000000000000" pitchFamily="2" charset="2"/>
                <a:buChar char="Ø"/>
              </a:pPr>
              <a:r>
                <a:rPr lang="en-US" altLang="zh-CN" sz="2800" b="1">
                  <a:latin typeface="宋体" panose="02010600030101010101" pitchFamily="2" charset="-122"/>
                  <a:ea typeface="宋体" panose="02010600030101010101" pitchFamily="2" charset="-122"/>
                </a:rPr>
                <a:t> </a:t>
              </a:r>
              <a:r>
                <a:rPr lang="zh-CN" altLang="en-US" sz="2800" b="1" dirty="0">
                  <a:latin typeface="楷体_GB2312" pitchFamily="49" charset="-122"/>
                  <a:ea typeface="楷体_GB2312" pitchFamily="49" charset="-122"/>
                </a:rPr>
                <a:t>电流输出型典型集成温度传感器有</a:t>
              </a:r>
              <a:r>
                <a:rPr lang="en-US" altLang="zh-CN" sz="2800" b="1">
                  <a:latin typeface="楷体_GB2312" pitchFamily="49" charset="-122"/>
                  <a:ea typeface="楷体_GB2312" pitchFamily="49" charset="-122"/>
                </a:rPr>
                <a:t>AD590</a:t>
              </a:r>
              <a:r>
                <a:rPr lang="zh-CN" altLang="en-US" sz="2800" b="1" dirty="0">
                  <a:latin typeface="楷体_GB2312" pitchFamily="49" charset="-122"/>
                  <a:ea typeface="楷体_GB2312" pitchFamily="49" charset="-122"/>
                </a:rPr>
                <a:t>（美国</a:t>
              </a:r>
              <a:r>
                <a:rPr lang="en-US" altLang="zh-CN" sz="2800" b="1">
                  <a:latin typeface="楷体_GB2312" pitchFamily="49" charset="-122"/>
                  <a:ea typeface="楷体_GB2312" pitchFamily="49" charset="-122"/>
                </a:rPr>
                <a:t>AD</a:t>
              </a:r>
              <a:r>
                <a:rPr lang="zh-CN" altLang="en-US" sz="2800" b="1" dirty="0">
                  <a:latin typeface="楷体_GB2312" pitchFamily="49" charset="-122"/>
                  <a:ea typeface="楷体_GB2312" pitchFamily="49" charset="-122"/>
                </a:rPr>
                <a:t>公司生产），国内同类产品</a:t>
              </a:r>
              <a:r>
                <a:rPr lang="en-US" altLang="zh-CN" sz="2800" b="1">
                  <a:latin typeface="楷体_GB2312" pitchFamily="49" charset="-122"/>
                  <a:ea typeface="楷体_GB2312" pitchFamily="49" charset="-122"/>
                </a:rPr>
                <a:t>SG590</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lvl="0" algn="l" eaLnBrk="1" hangingPunct="1">
                <a:lnSpc>
                  <a:spcPct val="100000"/>
                </a:lnSpc>
                <a:spcBef>
                  <a:spcPct val="0"/>
                </a:spcBef>
              </a:pPr>
              <a:r>
                <a:rPr lang="zh-CN" altLang="en-US" sz="2800" b="1" dirty="0">
                  <a:latin typeface="楷体_GB2312" pitchFamily="49" charset="-122"/>
                  <a:ea typeface="楷体_GB2312" pitchFamily="49" charset="-122"/>
                </a:rPr>
                <a:t>器件电源电压</a:t>
              </a:r>
              <a:r>
                <a:rPr lang="en-US" altLang="zh-CN" sz="2800" b="1">
                  <a:latin typeface="楷体_GB2312" pitchFamily="49" charset="-122"/>
                  <a:ea typeface="楷体_GB2312" pitchFamily="49" charset="-122"/>
                </a:rPr>
                <a:t>4</a:t>
              </a:r>
              <a:r>
                <a:rPr lang="zh-CN" altLang="en-US" sz="2800" b="1" dirty="0">
                  <a:latin typeface="楷体_GB2312" pitchFamily="49" charset="-122"/>
                  <a:ea typeface="楷体_GB2312" pitchFamily="49" charset="-122"/>
                </a:rPr>
                <a:t>～</a:t>
              </a:r>
              <a:r>
                <a:rPr lang="en-US" altLang="zh-CN" sz="2800" b="1">
                  <a:latin typeface="楷体_GB2312" pitchFamily="49" charset="-122"/>
                  <a:ea typeface="楷体_GB2312" pitchFamily="49" charset="-122"/>
                </a:rPr>
                <a:t>30V</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lvl="0" algn="l" eaLnBrk="1" hangingPunct="1">
                <a:lnSpc>
                  <a:spcPct val="100000"/>
                </a:lnSpc>
                <a:spcBef>
                  <a:spcPct val="0"/>
                </a:spcBef>
              </a:pPr>
              <a:r>
                <a:rPr lang="zh-CN" altLang="en-US" sz="2800" b="1" dirty="0">
                  <a:latin typeface="楷体_GB2312" pitchFamily="49" charset="-122"/>
                  <a:ea typeface="楷体_GB2312" pitchFamily="49" charset="-122"/>
                </a:rPr>
                <a:t>测温范围</a:t>
              </a:r>
              <a:r>
                <a:rPr lang="en-US" altLang="zh-CN" sz="2800" b="1">
                  <a:latin typeface="楷体_GB2312" pitchFamily="49" charset="-122"/>
                  <a:ea typeface="楷体_GB2312" pitchFamily="49" charset="-122"/>
                </a:rPr>
                <a:t>-50</a:t>
              </a:r>
              <a:r>
                <a:rPr lang="zh-CN" altLang="en-US" sz="2800" b="1" dirty="0">
                  <a:latin typeface="楷体_GB2312" pitchFamily="49" charset="-122"/>
                  <a:ea typeface="楷体_GB2312" pitchFamily="49" charset="-122"/>
                </a:rPr>
                <a:t>～</a:t>
              </a:r>
              <a:r>
                <a:rPr lang="en-US" altLang="zh-CN" sz="2800" b="1">
                  <a:latin typeface="楷体_GB2312" pitchFamily="49" charset="-122"/>
                  <a:ea typeface="楷体_GB2312" pitchFamily="49" charset="-122"/>
                </a:rPr>
                <a:t>+150℃</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pic>
          <p:nvPicPr>
            <p:cNvPr id="397329" name="Picture 5"/>
            <p:cNvPicPr>
              <a:picLocks noChangeAspect="1"/>
            </p:cNvPicPr>
            <p:nvPr/>
          </p:nvPicPr>
          <p:blipFill>
            <a:blip r:embed="rId1"/>
            <a:stretch>
              <a:fillRect/>
            </a:stretch>
          </p:blipFill>
          <p:spPr>
            <a:xfrm>
              <a:off x="480" y="2448"/>
              <a:ext cx="2640" cy="1405"/>
            </a:xfrm>
            <a:prstGeom prst="rect">
              <a:avLst/>
            </a:prstGeom>
            <a:noFill/>
            <a:ln w="9525">
              <a:noFill/>
            </a:ln>
          </p:spPr>
        </p:pic>
        <p:sp>
          <p:nvSpPr>
            <p:cNvPr id="397330" name="Rectangle 4"/>
            <p:cNvSpPr/>
            <p:nvPr/>
          </p:nvSpPr>
          <p:spPr>
            <a:xfrm>
              <a:off x="192" y="3840"/>
              <a:ext cx="3112" cy="327"/>
            </a:xfrm>
            <a:prstGeom prst="rect">
              <a:avLst/>
            </a:prstGeom>
            <a:noFill/>
            <a:ln w="9525">
              <a:noFill/>
            </a:ln>
          </p:spPr>
          <p:txBody>
            <a:bodyPr wrap="none" anchor="ctr">
              <a:spAutoFit/>
            </a:bodyPr>
            <a:p>
              <a:pPr lvl="0" algn="l" eaLnBrk="1" hangingPunct="1">
                <a:lnSpc>
                  <a:spcPct val="100000"/>
                </a:lnSpc>
                <a:spcBef>
                  <a:spcPct val="0"/>
                </a:spcBef>
              </a:pPr>
              <a:r>
                <a:rPr lang="en-US" altLang="zh-CN" sz="2800" b="1">
                  <a:latin typeface="华文新魏" panose="02010800040101010101" pitchFamily="2" charset="-122"/>
                  <a:ea typeface="华文新魏" panose="02010800040101010101" pitchFamily="2" charset="-122"/>
                </a:rPr>
                <a:t>AD590 </a:t>
              </a:r>
              <a:r>
                <a:rPr lang="zh-CN" altLang="en-US" sz="2800" b="1" dirty="0">
                  <a:latin typeface="华文新魏" panose="02010800040101010101" pitchFamily="2" charset="-122"/>
                  <a:ea typeface="华文新魏" panose="02010800040101010101" pitchFamily="2" charset="-122"/>
                </a:rPr>
                <a:t>引脚和内部电路原理图</a:t>
              </a:r>
              <a:endParaRPr lang="zh-CN" altLang="en-US" sz="2800" b="1" dirty="0">
                <a:latin typeface="华文新魏" panose="02010800040101010101" pitchFamily="2" charset="-122"/>
                <a:ea typeface="华文新魏" panose="02010800040101010101" pitchFamily="2" charset="-122"/>
              </a:endParaRPr>
            </a:p>
          </p:txBody>
        </p:sp>
        <p:pic>
          <p:nvPicPr>
            <p:cNvPr id="397331" name="Picture 3" descr="热(AD590)"/>
            <p:cNvPicPr>
              <a:picLocks noChangeAspect="1"/>
            </p:cNvPicPr>
            <p:nvPr/>
          </p:nvPicPr>
          <p:blipFill>
            <a:blip r:embed="rId2"/>
            <a:stretch>
              <a:fillRect/>
            </a:stretch>
          </p:blipFill>
          <p:spPr>
            <a:xfrm>
              <a:off x="3360" y="1968"/>
              <a:ext cx="2016" cy="2064"/>
            </a:xfrm>
            <a:prstGeom prst="rect">
              <a:avLst/>
            </a:prstGeom>
            <a:noFill/>
            <a:ln w="9525">
              <a:noFill/>
            </a:ln>
          </p:spPr>
        </p:pic>
      </p:grpSp>
      <p:sp>
        <p:nvSpPr>
          <p:cNvPr id="5" name="灯片编号占位符 4"/>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zh-CN" sz="3200" b="1" dirty="0">
                <a:solidFill>
                  <a:srgbClr val="CC0066"/>
                </a:solidFill>
                <a:effectLst>
                  <a:outerShdw blurRad="38100" dist="38100" dir="2700000">
                    <a:srgbClr val="C0C0C0"/>
                  </a:outerShdw>
                </a:effectLst>
                <a:latin typeface="楷体_GB2312" pitchFamily="49" charset="-122"/>
                <a:ea typeface="楷体_GB2312" pitchFamily="49" charset="-122"/>
              </a:rPr>
              <a:t>集成温度传感器</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示例</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7.3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集成温度传感器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038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0389" name="矩形 400388"/>
          <p:cNvSpPr/>
          <p:nvPr/>
        </p:nvSpPr>
        <p:spPr>
          <a:xfrm>
            <a:off x="250825" y="620713"/>
            <a:ext cx="5905500" cy="676275"/>
          </a:xfrm>
          <a:prstGeom prst="rect">
            <a:avLst/>
          </a:prstGeom>
          <a:noFill/>
          <a:ln w="9525">
            <a:noFill/>
          </a:ln>
        </p:spPr>
        <p:txBody>
          <a:bodyPr>
            <a:spAutoFit/>
          </a:bodyPr>
          <a:p>
            <a:pPr lvl="0" algn="just" eaLnBrk="1" hangingPunct="1">
              <a:lnSpc>
                <a:spcPct val="120000"/>
              </a:lnSpc>
              <a:spcBef>
                <a:spcPct val="50000"/>
              </a:spcBef>
              <a:buClrTx/>
            </a:pPr>
            <a:r>
              <a:rPr lang="en-US" altLang="en-US"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数字输出型IC温度传感器</a:t>
            </a:r>
            <a:endParaRPr lang="en-US" altLang="en-US"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00397" name="文本框 400396"/>
          <p:cNvSpPr txBox="1"/>
          <p:nvPr/>
        </p:nvSpPr>
        <p:spPr>
          <a:xfrm>
            <a:off x="250825" y="1438275"/>
            <a:ext cx="8664575" cy="3935413"/>
          </a:xfrm>
          <a:prstGeom prst="rect">
            <a:avLst/>
          </a:prstGeom>
          <a:noFill/>
          <a:ln w="9525">
            <a:noFill/>
          </a:ln>
        </p:spPr>
        <p:txBody>
          <a:bodyPr>
            <a:spAutoFit/>
          </a:bodyPr>
          <a:p>
            <a:pPr lvl="0" algn="just" eaLnBrk="1" hangingPunct="1">
              <a:lnSpc>
                <a:spcPct val="100000"/>
              </a:lnSpc>
              <a:spcBef>
                <a:spcPct val="2000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美国</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DALLAS</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公司生产的单总线数字温度传感器</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DS1820</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可把温度信号直接转换成串行数字信号供微机处理。由于每片</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DS1820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含有唯一的串行序列号，所以在一条总线上可挂接任意多个</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DS1820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芯片。从</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DS1820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读出的信息或写入</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DS1820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的信息，仅需要一根口线（单总线接口）。读写及温度变换功率来源于数据总线，总线本身也可以向所挂接的</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DS1820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供电，而无需额外电源。</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DS1820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提供九位温度读数，构成多点温度检测系统而无需任何外围硬件。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zh-CN" sz="3200" b="1" dirty="0">
                <a:solidFill>
                  <a:srgbClr val="CC0066"/>
                </a:solidFill>
                <a:effectLst>
                  <a:outerShdw blurRad="38100" dist="38100" dir="2700000">
                    <a:srgbClr val="C0C0C0"/>
                  </a:outerShdw>
                </a:effectLst>
                <a:latin typeface="楷体_GB2312" pitchFamily="49" charset="-122"/>
                <a:ea typeface="楷体_GB2312" pitchFamily="49" charset="-122"/>
              </a:rPr>
              <a:t>集成温度传感器</a:t>
            </a:r>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示例</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7.3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集成温度传感器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141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1413" name="矩形 401412"/>
          <p:cNvSpPr/>
          <p:nvPr/>
        </p:nvSpPr>
        <p:spPr>
          <a:xfrm>
            <a:off x="250825" y="620713"/>
            <a:ext cx="5905500" cy="676275"/>
          </a:xfrm>
          <a:prstGeom prst="rect">
            <a:avLst/>
          </a:prstGeom>
          <a:noFill/>
          <a:ln w="9525">
            <a:noFill/>
          </a:ln>
        </p:spPr>
        <p:txBody>
          <a:bodyPr>
            <a:spAutoFit/>
          </a:bodyPr>
          <a:p>
            <a:pPr lvl="0" algn="just" eaLnBrk="1" hangingPunct="1">
              <a:lnSpc>
                <a:spcPct val="120000"/>
              </a:lnSpc>
              <a:spcBef>
                <a:spcPct val="50000"/>
              </a:spcBef>
              <a:buClrTx/>
            </a:pPr>
            <a:r>
              <a:rPr lang="en-US" altLang="en-US"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数字输出型IC温度传感器</a:t>
            </a:r>
            <a:endParaRPr lang="en-US" altLang="en-US"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01415" name="矩形 401414"/>
          <p:cNvSpPr/>
          <p:nvPr/>
        </p:nvSpPr>
        <p:spPr>
          <a:xfrm>
            <a:off x="1189038" y="3032125"/>
            <a:ext cx="1439862" cy="1911350"/>
          </a:xfrm>
          <a:prstGeom prst="rect">
            <a:avLst/>
          </a:prstGeom>
          <a:noFill/>
          <a:ln w="9525" cap="flat" cmpd="sng">
            <a:solidFill>
              <a:srgbClr val="000000"/>
            </a:solidFill>
            <a:prstDash val="solid"/>
            <a:miter/>
            <a:headEnd type="none" w="med" len="med"/>
            <a:tailEnd type="none" w="med" len="med"/>
          </a:ln>
        </p:spPr>
        <p:txBody>
          <a:bodyPr/>
          <a:p>
            <a:pPr lvl="0" algn="just" eaLnBrk="0" hangingPunct="0">
              <a:lnSpc>
                <a:spcPct val="100000"/>
              </a:lnSpc>
              <a:spcBef>
                <a:spcPct val="0"/>
              </a:spcBef>
              <a:buClrTx/>
            </a:pPr>
            <a:endParaRPr lang="zh-CN" altLang="en-US" sz="1600" b="0">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zh-CN" altLang="en-US" sz="1600" b="0">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zh-CN" altLang="en-US" sz="1600" b="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DS 1820</a:t>
            </a:r>
            <a:endParaRPr lang="en-US" altLang="zh-CN" sz="2400" b="0">
              <a:latin typeface="Times New Roman" panose="02020603050405020304" pitchFamily="18" charset="0"/>
              <a:ea typeface="宋体" panose="02010600030101010101" pitchFamily="2" charset="-122"/>
            </a:endParaRPr>
          </a:p>
        </p:txBody>
      </p:sp>
      <p:sp>
        <p:nvSpPr>
          <p:cNvPr id="401416" name="矩形 401415"/>
          <p:cNvSpPr/>
          <p:nvPr/>
        </p:nvSpPr>
        <p:spPr>
          <a:xfrm>
            <a:off x="1295400" y="4575175"/>
            <a:ext cx="511175" cy="452438"/>
          </a:xfrm>
          <a:prstGeom prst="rect">
            <a:avLst/>
          </a:prstGeom>
          <a:noFill/>
          <a:ln w="9525">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1</a:t>
            </a:r>
            <a:endParaRPr lang="en-US" altLang="zh-CN" sz="2000" b="0">
              <a:latin typeface="Times New Roman" panose="02020603050405020304" pitchFamily="18" charset="0"/>
              <a:ea typeface="宋体" panose="02010600030101010101" pitchFamily="2" charset="-122"/>
            </a:endParaRPr>
          </a:p>
        </p:txBody>
      </p:sp>
      <p:sp>
        <p:nvSpPr>
          <p:cNvPr id="401417" name="矩形 401416"/>
          <p:cNvSpPr/>
          <p:nvPr/>
        </p:nvSpPr>
        <p:spPr>
          <a:xfrm>
            <a:off x="1774825" y="4575175"/>
            <a:ext cx="488950" cy="452438"/>
          </a:xfrm>
          <a:prstGeom prst="rect">
            <a:avLst/>
          </a:prstGeom>
          <a:noFill/>
          <a:ln w="9525">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2</a:t>
            </a:r>
            <a:endParaRPr lang="en-US" altLang="zh-CN" sz="2000" b="0">
              <a:latin typeface="Times New Roman" panose="02020603050405020304" pitchFamily="18" charset="0"/>
              <a:ea typeface="宋体" panose="02010600030101010101" pitchFamily="2" charset="-122"/>
            </a:endParaRPr>
          </a:p>
        </p:txBody>
      </p:sp>
      <p:sp>
        <p:nvSpPr>
          <p:cNvPr id="401418" name="矩形 401417"/>
          <p:cNvSpPr/>
          <p:nvPr/>
        </p:nvSpPr>
        <p:spPr>
          <a:xfrm>
            <a:off x="2222500" y="4594225"/>
            <a:ext cx="555625" cy="528638"/>
          </a:xfrm>
          <a:prstGeom prst="rect">
            <a:avLst/>
          </a:prstGeom>
          <a:noFill/>
          <a:ln w="9525">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3</a:t>
            </a:r>
            <a:endParaRPr lang="en-US" altLang="zh-CN" sz="2000" b="0">
              <a:latin typeface="Times New Roman" panose="02020603050405020304" pitchFamily="18" charset="0"/>
              <a:ea typeface="宋体" panose="02010600030101010101" pitchFamily="2" charset="-122"/>
            </a:endParaRPr>
          </a:p>
        </p:txBody>
      </p:sp>
      <p:sp>
        <p:nvSpPr>
          <p:cNvPr id="401419" name="直接连接符 401418"/>
          <p:cNvSpPr/>
          <p:nvPr/>
        </p:nvSpPr>
        <p:spPr>
          <a:xfrm>
            <a:off x="1428750" y="4949825"/>
            <a:ext cx="0" cy="401638"/>
          </a:xfrm>
          <a:prstGeom prst="line">
            <a:avLst/>
          </a:prstGeom>
          <a:ln w="9525" cap="flat" cmpd="sng">
            <a:solidFill>
              <a:srgbClr val="000000"/>
            </a:solidFill>
            <a:prstDash val="solid"/>
            <a:headEnd type="none" w="med" len="med"/>
            <a:tailEnd type="none" w="med" len="med"/>
          </a:ln>
        </p:spPr>
      </p:sp>
      <p:sp>
        <p:nvSpPr>
          <p:cNvPr id="401420" name="直接连接符 401419"/>
          <p:cNvSpPr/>
          <p:nvPr/>
        </p:nvSpPr>
        <p:spPr>
          <a:xfrm>
            <a:off x="1882775" y="4948238"/>
            <a:ext cx="0" cy="403225"/>
          </a:xfrm>
          <a:prstGeom prst="line">
            <a:avLst/>
          </a:prstGeom>
          <a:ln w="9525" cap="flat" cmpd="sng">
            <a:solidFill>
              <a:srgbClr val="000000"/>
            </a:solidFill>
            <a:prstDash val="solid"/>
            <a:headEnd type="none" w="med" len="med"/>
            <a:tailEnd type="none" w="med" len="med"/>
          </a:ln>
        </p:spPr>
      </p:sp>
      <p:sp>
        <p:nvSpPr>
          <p:cNvPr id="401421" name="直接连接符 401420"/>
          <p:cNvSpPr/>
          <p:nvPr/>
        </p:nvSpPr>
        <p:spPr>
          <a:xfrm>
            <a:off x="2370138" y="4948238"/>
            <a:ext cx="0" cy="403225"/>
          </a:xfrm>
          <a:prstGeom prst="line">
            <a:avLst/>
          </a:prstGeom>
          <a:ln w="9525" cap="flat" cmpd="sng">
            <a:solidFill>
              <a:srgbClr val="000000"/>
            </a:solidFill>
            <a:prstDash val="solid"/>
            <a:headEnd type="none" w="med" len="med"/>
            <a:tailEnd type="none" w="med" len="med"/>
          </a:ln>
        </p:spPr>
      </p:sp>
      <p:sp>
        <p:nvSpPr>
          <p:cNvPr id="401422" name="矩形 401421"/>
          <p:cNvSpPr/>
          <p:nvPr/>
        </p:nvSpPr>
        <p:spPr>
          <a:xfrm>
            <a:off x="1066800" y="5362575"/>
            <a:ext cx="838200" cy="427038"/>
          </a:xfrm>
          <a:prstGeom prst="rect">
            <a:avLst/>
          </a:prstGeom>
          <a:noFill/>
          <a:ln w="9525">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GND</a:t>
            </a:r>
            <a:endParaRPr lang="en-US" altLang="zh-CN" sz="2000" b="0">
              <a:latin typeface="Times New Roman" panose="02020603050405020304" pitchFamily="18" charset="0"/>
              <a:ea typeface="宋体" panose="02010600030101010101" pitchFamily="2" charset="-122"/>
            </a:endParaRPr>
          </a:p>
        </p:txBody>
      </p:sp>
      <p:sp>
        <p:nvSpPr>
          <p:cNvPr id="401423" name="矩形 401422"/>
          <p:cNvSpPr/>
          <p:nvPr/>
        </p:nvSpPr>
        <p:spPr>
          <a:xfrm>
            <a:off x="1662113" y="5354638"/>
            <a:ext cx="658812" cy="396875"/>
          </a:xfrm>
          <a:prstGeom prst="rect">
            <a:avLst/>
          </a:prstGeom>
          <a:noFill/>
          <a:ln w="9525">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I/O</a:t>
            </a:r>
            <a:endParaRPr lang="en-US" altLang="zh-CN" sz="2000" b="0">
              <a:latin typeface="Times New Roman" panose="02020603050405020304" pitchFamily="18" charset="0"/>
              <a:ea typeface="宋体" panose="02010600030101010101" pitchFamily="2" charset="-122"/>
            </a:endParaRPr>
          </a:p>
        </p:txBody>
      </p:sp>
      <p:sp>
        <p:nvSpPr>
          <p:cNvPr id="401424" name="矩形 401423"/>
          <p:cNvSpPr/>
          <p:nvPr/>
        </p:nvSpPr>
        <p:spPr>
          <a:xfrm>
            <a:off x="2149475" y="5335588"/>
            <a:ext cx="685800" cy="473075"/>
          </a:xfrm>
          <a:prstGeom prst="rect">
            <a:avLst/>
          </a:prstGeom>
          <a:noFill/>
          <a:ln w="9525">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V</a:t>
            </a:r>
            <a:r>
              <a:rPr lang="en-US" altLang="zh-CN" sz="2000" b="0" baseline="-25000">
                <a:latin typeface="Times New Roman" panose="02020603050405020304" pitchFamily="18" charset="0"/>
                <a:ea typeface="宋体" panose="02010600030101010101" pitchFamily="2" charset="-122"/>
              </a:rPr>
              <a:t>DD</a:t>
            </a:r>
            <a:endParaRPr lang="en-US" altLang="zh-CN" sz="2000" b="0" baseline="-25000">
              <a:latin typeface="Times New Roman" panose="02020603050405020304" pitchFamily="18" charset="0"/>
              <a:ea typeface="宋体" panose="02010600030101010101" pitchFamily="2" charset="-122"/>
            </a:endParaRPr>
          </a:p>
        </p:txBody>
      </p:sp>
      <p:sp>
        <p:nvSpPr>
          <p:cNvPr id="401425" name="矩形 401424"/>
          <p:cNvSpPr/>
          <p:nvPr/>
        </p:nvSpPr>
        <p:spPr>
          <a:xfrm>
            <a:off x="1044575" y="5754688"/>
            <a:ext cx="2003425" cy="401637"/>
          </a:xfrm>
          <a:prstGeom prst="rect">
            <a:avLst/>
          </a:prstGeom>
          <a:noFill/>
          <a:ln w="9525">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 PR—35</a:t>
            </a:r>
            <a:r>
              <a:rPr lang="zh-CN" altLang="en-US" sz="2000" b="0" dirty="0">
                <a:latin typeface="Times New Roman" panose="02020603050405020304" pitchFamily="18" charset="0"/>
                <a:ea typeface="宋体" panose="02010600030101010101" pitchFamily="2" charset="-122"/>
              </a:rPr>
              <a:t>封装</a:t>
            </a:r>
            <a:r>
              <a:rPr lang="zh-CN" altLang="en-US" sz="1600" b="0" dirty="0">
                <a:latin typeface="Times New Roman" panose="02020603050405020304" pitchFamily="18" charset="0"/>
                <a:ea typeface="宋体" panose="02010600030101010101" pitchFamily="2" charset="-122"/>
              </a:rPr>
              <a:t> </a:t>
            </a:r>
            <a:endParaRPr lang="zh-CN" altLang="en-US" sz="1600" b="0" dirty="0">
              <a:latin typeface="Times New Roman" panose="02020603050405020304" pitchFamily="18" charset="0"/>
              <a:ea typeface="宋体" panose="02010600030101010101" pitchFamily="2" charset="-122"/>
            </a:endParaRPr>
          </a:p>
        </p:txBody>
      </p:sp>
      <p:sp>
        <p:nvSpPr>
          <p:cNvPr id="401426" name="矩形 401425"/>
          <p:cNvSpPr/>
          <p:nvPr/>
        </p:nvSpPr>
        <p:spPr>
          <a:xfrm>
            <a:off x="2195513" y="6254750"/>
            <a:ext cx="4205287" cy="511175"/>
          </a:xfrm>
          <a:prstGeom prst="rect">
            <a:avLst/>
          </a:prstGeom>
          <a:noFill/>
          <a:ln w="9525">
            <a:noFill/>
          </a:ln>
        </p:spPr>
        <p:txBody>
          <a:bodyPr/>
          <a:p>
            <a:pPr lvl="0" algn="ctr"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DS1820</a:t>
            </a:r>
            <a:r>
              <a:rPr lang="zh-CN" altLang="en-US" sz="2400" b="0" dirty="0">
                <a:latin typeface="Times New Roman" panose="02020603050405020304" pitchFamily="18" charset="0"/>
                <a:ea typeface="宋体" panose="02010600030101010101" pitchFamily="2" charset="-122"/>
              </a:rPr>
              <a:t>的管脚排列</a:t>
            </a:r>
            <a:endParaRPr lang="zh-CN" altLang="en-US" sz="2400" b="0" dirty="0">
              <a:latin typeface="Times New Roman" panose="02020603050405020304" pitchFamily="18" charset="0"/>
              <a:ea typeface="宋体" panose="02010600030101010101" pitchFamily="2" charset="-122"/>
            </a:endParaRPr>
          </a:p>
        </p:txBody>
      </p:sp>
      <p:sp>
        <p:nvSpPr>
          <p:cNvPr id="401427" name="矩形 401426"/>
          <p:cNvSpPr/>
          <p:nvPr/>
        </p:nvSpPr>
        <p:spPr>
          <a:xfrm>
            <a:off x="4997450" y="3068638"/>
            <a:ext cx="1649413" cy="2493962"/>
          </a:xfrm>
          <a:prstGeom prst="rect">
            <a:avLst/>
          </a:prstGeom>
          <a:solidFill>
            <a:srgbClr val="FFFFFF"/>
          </a:solidFill>
          <a:ln w="9525" cap="flat" cmpd="sng">
            <a:solidFill>
              <a:srgbClr val="000000"/>
            </a:solidFill>
            <a:prstDash val="solid"/>
            <a:miter/>
            <a:headEnd type="none" w="med" len="med"/>
            <a:tailEnd type="none" w="med" len="med"/>
          </a:ln>
        </p:spPr>
        <p:txBody>
          <a:bodyPr lIns="162000" tIns="118800"/>
          <a:p>
            <a:pPr lvl="0" algn="just" eaLnBrk="0" hangingPunct="0">
              <a:lnSpc>
                <a:spcPct val="100000"/>
              </a:lnSpc>
              <a:spcBef>
                <a:spcPct val="0"/>
              </a:spcBef>
              <a:buClrTx/>
            </a:pPr>
            <a:endParaRPr lang="zh-CN" altLang="en-US" sz="1600" b="0">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zh-CN" altLang="en-US" sz="1600" b="0">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zh-CN" altLang="en-US" sz="1600" b="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en-US" altLang="zh-CN" sz="2400" b="0">
                <a:latin typeface="Times New Roman" panose="02020603050405020304" pitchFamily="18" charset="0"/>
                <a:ea typeface="宋体" panose="02010600030101010101" pitchFamily="2" charset="-122"/>
              </a:rPr>
              <a:t>DS1820</a:t>
            </a:r>
            <a:endParaRPr lang="en-US" altLang="zh-CN" sz="2400" b="0">
              <a:latin typeface="Times New Roman" panose="02020603050405020304" pitchFamily="18" charset="0"/>
              <a:ea typeface="宋体" panose="02010600030101010101" pitchFamily="2" charset="-122"/>
            </a:endParaRPr>
          </a:p>
        </p:txBody>
      </p:sp>
      <p:sp>
        <p:nvSpPr>
          <p:cNvPr id="401428" name="矩形 401427"/>
          <p:cNvSpPr/>
          <p:nvPr/>
        </p:nvSpPr>
        <p:spPr>
          <a:xfrm>
            <a:off x="4665663" y="3344863"/>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29" name="椭圆 401428"/>
          <p:cNvSpPr/>
          <p:nvPr/>
        </p:nvSpPr>
        <p:spPr>
          <a:xfrm>
            <a:off x="5572125" y="2790825"/>
            <a:ext cx="482600" cy="56832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401430" name="矩形 401429"/>
          <p:cNvSpPr/>
          <p:nvPr/>
        </p:nvSpPr>
        <p:spPr>
          <a:xfrm>
            <a:off x="5360988" y="2574925"/>
            <a:ext cx="1023937" cy="493713"/>
          </a:xfrm>
          <a:prstGeom prst="rect">
            <a:avLst/>
          </a:prstGeom>
          <a:solidFill>
            <a:srgbClr val="FFFFFF"/>
          </a:solidFill>
          <a:ln w="9525">
            <a:noFill/>
          </a:ln>
        </p:spPr>
        <p:txBody>
          <a:bodyPr/>
          <a:p>
            <a:endParaRPr lang="zh-CN" altLang="en-US"/>
          </a:p>
        </p:txBody>
      </p:sp>
      <p:sp>
        <p:nvSpPr>
          <p:cNvPr id="401431" name="矩形 401430"/>
          <p:cNvSpPr/>
          <p:nvPr/>
        </p:nvSpPr>
        <p:spPr>
          <a:xfrm>
            <a:off x="4629150" y="3279775"/>
            <a:ext cx="685800" cy="609600"/>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a:t>
            </a:r>
            <a:endParaRPr lang="en-US" altLang="zh-CN" sz="1600" b="0">
              <a:latin typeface="Times New Roman" panose="02020603050405020304" pitchFamily="18" charset="0"/>
              <a:ea typeface="宋体" panose="02010600030101010101" pitchFamily="2" charset="-122"/>
            </a:endParaRPr>
          </a:p>
        </p:txBody>
      </p:sp>
      <p:sp>
        <p:nvSpPr>
          <p:cNvPr id="401432" name="矩形 401431"/>
          <p:cNvSpPr/>
          <p:nvPr/>
        </p:nvSpPr>
        <p:spPr>
          <a:xfrm>
            <a:off x="4665663" y="3854450"/>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33" name="矩形 401432"/>
          <p:cNvSpPr/>
          <p:nvPr/>
        </p:nvSpPr>
        <p:spPr>
          <a:xfrm>
            <a:off x="4665663" y="4406900"/>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34" name="矩形 401433"/>
          <p:cNvSpPr/>
          <p:nvPr/>
        </p:nvSpPr>
        <p:spPr>
          <a:xfrm>
            <a:off x="4665663" y="4916488"/>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35" name="矩形 401434"/>
          <p:cNvSpPr/>
          <p:nvPr/>
        </p:nvSpPr>
        <p:spPr>
          <a:xfrm>
            <a:off x="6646863" y="3344863"/>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36" name="矩形 401435"/>
          <p:cNvSpPr/>
          <p:nvPr/>
        </p:nvSpPr>
        <p:spPr>
          <a:xfrm>
            <a:off x="6646863" y="3854450"/>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37" name="矩形 401436"/>
          <p:cNvSpPr/>
          <p:nvPr/>
        </p:nvSpPr>
        <p:spPr>
          <a:xfrm>
            <a:off x="6646863" y="4406900"/>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38" name="矩形 401437"/>
          <p:cNvSpPr/>
          <p:nvPr/>
        </p:nvSpPr>
        <p:spPr>
          <a:xfrm>
            <a:off x="6646863" y="4916488"/>
            <a:ext cx="330200" cy="3492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401439" name="矩形 401438"/>
          <p:cNvSpPr/>
          <p:nvPr/>
        </p:nvSpPr>
        <p:spPr>
          <a:xfrm>
            <a:off x="4629150" y="3806825"/>
            <a:ext cx="620713" cy="520700"/>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2</a:t>
            </a:r>
            <a:endParaRPr lang="en-US" altLang="zh-CN" sz="1600" b="0">
              <a:latin typeface="Times New Roman" panose="02020603050405020304" pitchFamily="18" charset="0"/>
              <a:ea typeface="宋体" panose="02010600030101010101" pitchFamily="2" charset="-122"/>
            </a:endParaRPr>
          </a:p>
        </p:txBody>
      </p:sp>
      <p:sp>
        <p:nvSpPr>
          <p:cNvPr id="401440" name="矩形 401439"/>
          <p:cNvSpPr/>
          <p:nvPr/>
        </p:nvSpPr>
        <p:spPr>
          <a:xfrm>
            <a:off x="4637088" y="4340225"/>
            <a:ext cx="620712" cy="520700"/>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3</a:t>
            </a:r>
            <a:endParaRPr lang="en-US" altLang="zh-CN" sz="1600" b="0">
              <a:latin typeface="Times New Roman" panose="02020603050405020304" pitchFamily="18" charset="0"/>
              <a:ea typeface="宋体" panose="02010600030101010101" pitchFamily="2" charset="-122"/>
            </a:endParaRPr>
          </a:p>
        </p:txBody>
      </p:sp>
      <p:sp>
        <p:nvSpPr>
          <p:cNvPr id="401441" name="矩形 401440"/>
          <p:cNvSpPr/>
          <p:nvPr/>
        </p:nvSpPr>
        <p:spPr>
          <a:xfrm>
            <a:off x="4622800" y="4849813"/>
            <a:ext cx="730250" cy="525462"/>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4</a:t>
            </a:r>
            <a:endParaRPr lang="en-US" altLang="zh-CN" sz="1600" b="0">
              <a:latin typeface="Times New Roman" panose="02020603050405020304" pitchFamily="18" charset="0"/>
              <a:ea typeface="宋体" panose="02010600030101010101" pitchFamily="2" charset="-122"/>
            </a:endParaRPr>
          </a:p>
        </p:txBody>
      </p:sp>
      <p:sp>
        <p:nvSpPr>
          <p:cNvPr id="401442" name="矩形 401441"/>
          <p:cNvSpPr/>
          <p:nvPr/>
        </p:nvSpPr>
        <p:spPr>
          <a:xfrm>
            <a:off x="6553200" y="3282950"/>
            <a:ext cx="868363" cy="892175"/>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5</a:t>
            </a:r>
            <a:endParaRPr lang="en-US" altLang="zh-CN" sz="1600" b="0">
              <a:latin typeface="Times New Roman" panose="02020603050405020304" pitchFamily="18" charset="0"/>
              <a:ea typeface="宋体" panose="02010600030101010101" pitchFamily="2" charset="-122"/>
            </a:endParaRPr>
          </a:p>
        </p:txBody>
      </p:sp>
      <p:sp>
        <p:nvSpPr>
          <p:cNvPr id="401443" name="矩形 401442"/>
          <p:cNvSpPr/>
          <p:nvPr/>
        </p:nvSpPr>
        <p:spPr>
          <a:xfrm>
            <a:off x="6599238" y="3816350"/>
            <a:ext cx="868362" cy="892175"/>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6</a:t>
            </a:r>
            <a:endParaRPr lang="en-US" altLang="zh-CN" sz="1600" b="0">
              <a:latin typeface="Times New Roman" panose="02020603050405020304" pitchFamily="18" charset="0"/>
              <a:ea typeface="宋体" panose="02010600030101010101" pitchFamily="2" charset="-122"/>
            </a:endParaRPr>
          </a:p>
        </p:txBody>
      </p:sp>
      <p:sp>
        <p:nvSpPr>
          <p:cNvPr id="401444" name="矩形 401443"/>
          <p:cNvSpPr/>
          <p:nvPr/>
        </p:nvSpPr>
        <p:spPr>
          <a:xfrm>
            <a:off x="6580188" y="4351338"/>
            <a:ext cx="868362" cy="890587"/>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7</a:t>
            </a:r>
            <a:endParaRPr lang="en-US" altLang="zh-CN" sz="1600" b="0">
              <a:latin typeface="Times New Roman" panose="02020603050405020304" pitchFamily="18" charset="0"/>
              <a:ea typeface="宋体" panose="02010600030101010101" pitchFamily="2" charset="-122"/>
            </a:endParaRPr>
          </a:p>
        </p:txBody>
      </p:sp>
      <p:sp>
        <p:nvSpPr>
          <p:cNvPr id="401445" name="矩形 401444"/>
          <p:cNvSpPr/>
          <p:nvPr/>
        </p:nvSpPr>
        <p:spPr>
          <a:xfrm>
            <a:off x="6599238" y="4868863"/>
            <a:ext cx="792162" cy="677862"/>
          </a:xfrm>
          <a:prstGeom prst="rect">
            <a:avLst/>
          </a:prstGeom>
          <a:noFill/>
          <a:ln w="9525">
            <a:noFill/>
          </a:ln>
        </p:spPr>
        <p:txBody>
          <a:bodyPr lIns="162000" tIns="11880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8</a:t>
            </a:r>
            <a:endParaRPr lang="en-US" altLang="zh-CN" sz="1600" b="0">
              <a:latin typeface="Times New Roman" panose="02020603050405020304" pitchFamily="18" charset="0"/>
              <a:ea typeface="宋体" panose="02010600030101010101" pitchFamily="2" charset="-122"/>
            </a:endParaRPr>
          </a:p>
        </p:txBody>
      </p:sp>
      <p:sp>
        <p:nvSpPr>
          <p:cNvPr id="401446" name="矩形 401445"/>
          <p:cNvSpPr/>
          <p:nvPr/>
        </p:nvSpPr>
        <p:spPr>
          <a:xfrm>
            <a:off x="4108450" y="3252788"/>
            <a:ext cx="768350" cy="617537"/>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I/O</a:t>
            </a:r>
            <a:endParaRPr lang="en-US" altLang="zh-CN" sz="2000" b="0">
              <a:latin typeface="Times New Roman" panose="02020603050405020304" pitchFamily="18" charset="0"/>
              <a:ea typeface="宋体" panose="02010600030101010101" pitchFamily="2" charset="-122"/>
            </a:endParaRPr>
          </a:p>
        </p:txBody>
      </p:sp>
      <p:sp>
        <p:nvSpPr>
          <p:cNvPr id="401447" name="矩形 401446"/>
          <p:cNvSpPr/>
          <p:nvPr/>
        </p:nvSpPr>
        <p:spPr>
          <a:xfrm>
            <a:off x="3886200" y="3794125"/>
            <a:ext cx="998538" cy="581025"/>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GND</a:t>
            </a:r>
            <a:endParaRPr lang="en-US" altLang="zh-CN" sz="2000" b="0">
              <a:latin typeface="Times New Roman" panose="02020603050405020304" pitchFamily="18" charset="0"/>
              <a:ea typeface="宋体" panose="02010600030101010101" pitchFamily="2" charset="-122"/>
            </a:endParaRPr>
          </a:p>
        </p:txBody>
      </p:sp>
      <p:sp>
        <p:nvSpPr>
          <p:cNvPr id="401448" name="矩形 401447"/>
          <p:cNvSpPr/>
          <p:nvPr/>
        </p:nvSpPr>
        <p:spPr>
          <a:xfrm>
            <a:off x="4967288" y="5607050"/>
            <a:ext cx="1890712" cy="549275"/>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(b) SOIC</a:t>
            </a:r>
            <a:r>
              <a:rPr lang="zh-CN" altLang="en-US" sz="2000" b="0" dirty="0">
                <a:latin typeface="Times New Roman" panose="02020603050405020304" pitchFamily="18" charset="0"/>
                <a:ea typeface="宋体" panose="02010600030101010101" pitchFamily="2" charset="-122"/>
              </a:rPr>
              <a:t>封装</a:t>
            </a:r>
            <a:endParaRPr lang="zh-CN" altLang="en-US" sz="2000" b="0" dirty="0">
              <a:latin typeface="Times New Roman" panose="02020603050405020304" pitchFamily="18" charset="0"/>
              <a:ea typeface="宋体" panose="02010600030101010101" pitchFamily="2" charset="-122"/>
            </a:endParaRPr>
          </a:p>
        </p:txBody>
      </p:sp>
      <p:sp>
        <p:nvSpPr>
          <p:cNvPr id="401449" name="矩形 401448"/>
          <p:cNvSpPr/>
          <p:nvPr/>
        </p:nvSpPr>
        <p:spPr>
          <a:xfrm>
            <a:off x="4067175" y="4856163"/>
            <a:ext cx="638175" cy="557212"/>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NC</a:t>
            </a:r>
            <a:endParaRPr lang="en-US" altLang="zh-CN" sz="2000" b="0">
              <a:latin typeface="Times New Roman" panose="02020603050405020304" pitchFamily="18" charset="0"/>
              <a:ea typeface="宋体" panose="02010600030101010101" pitchFamily="2" charset="-122"/>
            </a:endParaRPr>
          </a:p>
        </p:txBody>
      </p:sp>
      <p:sp>
        <p:nvSpPr>
          <p:cNvPr id="401450" name="矩形 401449"/>
          <p:cNvSpPr/>
          <p:nvPr/>
        </p:nvSpPr>
        <p:spPr>
          <a:xfrm>
            <a:off x="6896100" y="4811713"/>
            <a:ext cx="788988" cy="754062"/>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NC</a:t>
            </a:r>
            <a:endParaRPr lang="en-US" altLang="zh-CN" sz="2000" b="0">
              <a:latin typeface="Times New Roman" panose="02020603050405020304" pitchFamily="18" charset="0"/>
              <a:ea typeface="宋体" panose="02010600030101010101" pitchFamily="2" charset="-122"/>
            </a:endParaRPr>
          </a:p>
        </p:txBody>
      </p:sp>
      <p:sp>
        <p:nvSpPr>
          <p:cNvPr id="401451" name="矩形 401450"/>
          <p:cNvSpPr/>
          <p:nvPr/>
        </p:nvSpPr>
        <p:spPr>
          <a:xfrm>
            <a:off x="6896100" y="4327525"/>
            <a:ext cx="852488" cy="592138"/>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NC</a:t>
            </a:r>
            <a:endParaRPr lang="en-US" altLang="zh-CN" sz="2000" b="0">
              <a:latin typeface="Times New Roman" panose="02020603050405020304" pitchFamily="18" charset="0"/>
              <a:ea typeface="宋体" panose="02010600030101010101" pitchFamily="2" charset="-122"/>
            </a:endParaRPr>
          </a:p>
        </p:txBody>
      </p:sp>
      <p:sp>
        <p:nvSpPr>
          <p:cNvPr id="401452" name="矩形 401451"/>
          <p:cNvSpPr/>
          <p:nvPr/>
        </p:nvSpPr>
        <p:spPr>
          <a:xfrm>
            <a:off x="6896100" y="3762375"/>
            <a:ext cx="776288" cy="679450"/>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NC</a:t>
            </a:r>
            <a:endParaRPr lang="en-US" altLang="zh-CN" sz="2000" b="0">
              <a:latin typeface="Times New Roman" panose="02020603050405020304" pitchFamily="18" charset="0"/>
              <a:ea typeface="宋体" panose="02010600030101010101" pitchFamily="2" charset="-122"/>
            </a:endParaRPr>
          </a:p>
        </p:txBody>
      </p:sp>
      <p:sp>
        <p:nvSpPr>
          <p:cNvPr id="401453" name="矩形 401452"/>
          <p:cNvSpPr/>
          <p:nvPr/>
        </p:nvSpPr>
        <p:spPr>
          <a:xfrm>
            <a:off x="6915150" y="3260725"/>
            <a:ext cx="752475" cy="638175"/>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V</a:t>
            </a:r>
            <a:r>
              <a:rPr lang="en-US" altLang="zh-CN" sz="2000" b="0" baseline="-25000">
                <a:latin typeface="Times New Roman" panose="02020603050405020304" pitchFamily="18" charset="0"/>
                <a:ea typeface="宋体" panose="02010600030101010101" pitchFamily="2" charset="-122"/>
              </a:rPr>
              <a:t>DD</a:t>
            </a:r>
            <a:endParaRPr lang="en-US" altLang="zh-CN" sz="2000" b="0" baseline="-25000">
              <a:latin typeface="Times New Roman" panose="02020603050405020304" pitchFamily="18" charset="0"/>
              <a:ea typeface="宋体" panose="02010600030101010101" pitchFamily="2" charset="-122"/>
            </a:endParaRPr>
          </a:p>
        </p:txBody>
      </p:sp>
      <p:sp>
        <p:nvSpPr>
          <p:cNvPr id="401454" name="矩形 401453"/>
          <p:cNvSpPr/>
          <p:nvPr/>
        </p:nvSpPr>
        <p:spPr>
          <a:xfrm>
            <a:off x="4057650" y="4341813"/>
            <a:ext cx="638175" cy="557212"/>
          </a:xfrm>
          <a:prstGeom prst="rect">
            <a:avLst/>
          </a:prstGeom>
          <a:noFill/>
          <a:ln w="9525">
            <a:noFill/>
          </a:ln>
        </p:spPr>
        <p:txBody>
          <a:bodyPr lIns="162000" tIns="11880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NC</a:t>
            </a:r>
            <a:endParaRPr lang="en-US" altLang="zh-CN" sz="2000" b="0">
              <a:latin typeface="Times New Roman" panose="02020603050405020304" pitchFamily="18" charset="0"/>
              <a:ea typeface="宋体" panose="02010600030101010101" pitchFamily="2" charset="-122"/>
            </a:endParaRPr>
          </a:p>
        </p:txBody>
      </p:sp>
      <p:sp>
        <p:nvSpPr>
          <p:cNvPr id="401455" name="文本框 401454"/>
          <p:cNvSpPr txBox="1"/>
          <p:nvPr/>
        </p:nvSpPr>
        <p:spPr>
          <a:xfrm>
            <a:off x="323850" y="1387475"/>
            <a:ext cx="8642350" cy="1249363"/>
          </a:xfrm>
          <a:prstGeom prst="rect">
            <a:avLst/>
          </a:prstGeom>
          <a:noFill/>
          <a:ln w="9525">
            <a:noFill/>
          </a:ln>
        </p:spPr>
        <p:txBody>
          <a:bodyPr>
            <a:spAutoFit/>
          </a:bodyPr>
          <a:p>
            <a:pPr lvl="0" algn="l" eaLnBrk="1" hangingPunct="1">
              <a:lnSpc>
                <a:spcPct val="100000"/>
              </a:lnSpc>
              <a:spcBef>
                <a:spcPct val="50000"/>
              </a:spcBef>
              <a:buClrTx/>
            </a:pPr>
            <a:r>
              <a:rPr lang="en-US" altLang="zh-CN" sz="2800" b="1">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DS1820</a:t>
            </a:r>
            <a:r>
              <a:rPr lang="zh-CN" altLang="en-US" sz="28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rPr>
              <a:t>引脚及功能</a:t>
            </a:r>
            <a:endParaRPr lang="zh-CN" altLang="en-US" sz="2800" b="1" dirty="0">
              <a:solidFill>
                <a:srgbClr val="FF33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pPr lvl="0" algn="l" eaLnBrk="1" hangingPunct="1">
              <a:lnSpc>
                <a:spcPct val="100000"/>
              </a:lnSpc>
              <a:spcBef>
                <a:spcPct val="0"/>
              </a:spcBef>
              <a:buClrTx/>
            </a:pPr>
            <a:r>
              <a:rPr lang="zh-CN" altLang="en-US" sz="2000" b="1" dirty="0">
                <a:effectLst>
                  <a:outerShdw blurRad="38100" dist="38100" dir="2700000">
                    <a:srgbClr val="C0C0C0"/>
                  </a:outerShdw>
                </a:effectLst>
                <a:latin typeface="Times New Roman" panose="02020603050405020304" pitchFamily="18" charset="0"/>
                <a:ea typeface="宋体" panose="02010600030101010101" pitchFamily="2" charset="-122"/>
              </a:rPr>
              <a:t>    </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GND</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地；   </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VDD</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电源电压</a:t>
            </a:r>
            <a:endPar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    </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I/O</a:t>
            </a:r>
            <a:r>
              <a:rPr lang="zh-CN" altLang="en-US"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数据输入／输出脚</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effectLst>
                  <a:outerShdw blurRad="38100" dist="38100" dir="2700000">
                    <a:srgbClr val="C0C0C0"/>
                  </a:outerShdw>
                </a:effectLst>
                <a:latin typeface="Times New Roman" panose="02020603050405020304" pitchFamily="18" charset="0"/>
                <a:ea typeface="宋体" panose="02010600030101010101" pitchFamily="2" charset="-122"/>
              </a:rPr>
              <a:t>单线接口，可作寄生供电</a:t>
            </a:r>
            <a:r>
              <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rPr>
              <a:t>)</a:t>
            </a:r>
            <a:endParaRPr lang="en-US" altLang="zh-CN" sz="2400" b="1">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1456" name="下弧形箭头 401455">
            <a:hlinkClick r:id="rId1" action="ppaction://hlinksldjump"/>
          </p:cNvPr>
          <p:cNvSpPr/>
          <p:nvPr/>
        </p:nvSpPr>
        <p:spPr>
          <a:xfrm>
            <a:off x="7343775" y="5921375"/>
            <a:ext cx="1800225" cy="936625"/>
          </a:xfrm>
          <a:prstGeom prst="curvedUpArrow">
            <a:avLst>
              <a:gd name="adj1" fmla="val 38440"/>
              <a:gd name="adj2" fmla="val 76881"/>
              <a:gd name="adj3" fmla="val 33333"/>
            </a:avLst>
          </a:prstGeom>
          <a:solidFill>
            <a:schemeClr val="accent1"/>
          </a:solidFill>
          <a:ln w="9525">
            <a:noFill/>
          </a:ln>
        </p:spPr>
        <p:txBody>
          <a:bodyPr/>
          <a:p>
            <a:endParaRPr lang="zh-CN" altLang="en-US"/>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456"/>
                                        </p:tgtEl>
                                        <p:attrNameLst>
                                          <p:attrName>style.visibility</p:attrName>
                                        </p:attrNameLst>
                                      </p:cBhvr>
                                      <p:to>
                                        <p:strVal val="visible"/>
                                      </p:to>
                                    </p:set>
                                    <p:anim calcmode="lin" valueType="num">
                                      <p:cBhvr additive="base">
                                        <p:cTn id="7" dur="500" fill="hold"/>
                                        <p:tgtEl>
                                          <p:spTgt spid="401456"/>
                                        </p:tgtEl>
                                        <p:attrNameLst>
                                          <p:attrName>ppt_x</p:attrName>
                                        </p:attrNameLst>
                                      </p:cBhvr>
                                      <p:tavLst>
                                        <p:tav tm="0">
                                          <p:val>
                                            <p:strVal val="#ppt_x"/>
                                          </p:val>
                                        </p:tav>
                                        <p:tav tm="100000">
                                          <p:val>
                                            <p:strVal val="#ppt_x"/>
                                          </p:val>
                                        </p:tav>
                                      </p:tavLst>
                                    </p:anim>
                                    <p:anim calcmode="lin" valueType="num">
                                      <p:cBhvr additive="base">
                                        <p:cTn id="8" dur="500" fill="hold"/>
                                        <p:tgtEl>
                                          <p:spTgt spid="4014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4014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热敏电阻</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243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2480" name="文本框 402479"/>
          <p:cNvSpPr txBox="1"/>
          <p:nvPr/>
        </p:nvSpPr>
        <p:spPr>
          <a:xfrm>
            <a:off x="303213" y="593725"/>
            <a:ext cx="8840787" cy="4702175"/>
          </a:xfrm>
          <a:prstGeom prst="rect">
            <a:avLst/>
          </a:prstGeom>
          <a:noFill/>
          <a:ln w="9525">
            <a:noFill/>
          </a:ln>
        </p:spPr>
        <p:txBody>
          <a:bodyPr>
            <a:spAutoFit/>
          </a:bodyPr>
          <a:p>
            <a:pPr lvl="0" algn="l" eaLnBrk="1" hangingPunct="1">
              <a:lnSpc>
                <a:spcPct val="140000"/>
              </a:lnSpc>
              <a:spcBef>
                <a:spcPct val="0"/>
              </a:spcBef>
            </a:pP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        热敏电阻是利用</a:t>
            </a:r>
            <a:r>
              <a:rPr lang="zh-CN" altLang="en-US" sz="36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半导体</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的电阻值随温度的变化而显著变化的特性实现测温的。半导体热敏电阻有很高的电阻温度系数，其灵敏度比热电阻高得多。而且体积可以做得很小，故动态特性好，特别适于在</a:t>
            </a:r>
            <a:r>
              <a:rPr lang="en-US" altLang="zh-CN"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-100℃</a:t>
            </a:r>
            <a:r>
              <a:rPr lang="zh-CN" altLang="en-US" sz="36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3600" b="1">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300℃</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之间测温。</a:t>
            </a:r>
            <a:endPar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402481" name="文本框 402480"/>
          <p:cNvSpPr txBox="1"/>
          <p:nvPr/>
        </p:nvSpPr>
        <p:spPr>
          <a:xfrm>
            <a:off x="250825" y="5229225"/>
            <a:ext cx="8767763" cy="1628775"/>
          </a:xfrm>
          <a:prstGeom prst="rect">
            <a:avLst/>
          </a:prstGeom>
          <a:noFill/>
          <a:ln w="9525">
            <a:noFill/>
          </a:ln>
        </p:spPr>
        <p:txBody>
          <a:bodyPr>
            <a:spAutoFit/>
          </a:bodyPr>
          <a:p>
            <a:pPr lvl="0" algn="l" eaLnBrk="1" hangingPunct="1">
              <a:lnSpc>
                <a:spcPct val="140000"/>
              </a:lnSpc>
              <a:spcBef>
                <a:spcPct val="0"/>
              </a:spcBef>
            </a:pP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        热敏电阻的缺点是</a:t>
            </a:r>
            <a:r>
              <a:rPr lang="zh-CN" altLang="en-US" sz="36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互换性较差</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，另外其</a:t>
            </a:r>
            <a:r>
              <a:rPr lang="zh-CN" altLang="en-US" sz="36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热电特性是非线性的</a:t>
            </a:r>
            <a:r>
              <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rPr>
              <a:t>。</a:t>
            </a:r>
            <a:endParaRPr lang="zh-CN" altLang="en-US" sz="36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一、热敏电阻的结构</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346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3501" name="文本框 403500"/>
          <p:cNvSpPr txBox="1"/>
          <p:nvPr/>
        </p:nvSpPr>
        <p:spPr>
          <a:xfrm>
            <a:off x="250825" y="893763"/>
            <a:ext cx="8840788" cy="2822575"/>
          </a:xfrm>
          <a:prstGeom prst="rect">
            <a:avLst/>
          </a:prstGeom>
          <a:noFill/>
          <a:ln w="9525">
            <a:noFill/>
          </a:ln>
        </p:spPr>
        <p:txBody>
          <a:bodyPr>
            <a:spAutoFit/>
          </a:bodyPr>
          <a:p>
            <a:pPr lvl="0" algn="l" eaLnBrk="1" hangingPunct="1">
              <a:lnSpc>
                <a:spcPct val="140000"/>
              </a:lnSpc>
              <a:spcBef>
                <a:spcPct val="0"/>
              </a:spcBef>
            </a:pPr>
            <a:r>
              <a:rPr lang="zh-CN" altLang="en-US" sz="3200" b="1" dirty="0">
                <a:latin typeface="Times New Roman" panose="02020603050405020304" pitchFamily="18" charset="0"/>
                <a:ea typeface="华文中宋" panose="02010600040101010101" pitchFamily="2" charset="-122"/>
              </a:rPr>
              <a:t>热敏电阻是由一些金属氧化物，如钴（</a:t>
            </a:r>
            <a:r>
              <a:rPr lang="en-US" altLang="zh-CN" sz="3200" b="1">
                <a:latin typeface="Times New Roman" panose="02020603050405020304" pitchFamily="18" charset="0"/>
                <a:ea typeface="华文中宋" panose="02010600040101010101" pitchFamily="2" charset="-122"/>
              </a:rPr>
              <a:t>Co</a:t>
            </a:r>
            <a:r>
              <a:rPr lang="zh-CN" altLang="en-US" sz="3200" b="1" dirty="0">
                <a:latin typeface="Times New Roman" panose="02020603050405020304" pitchFamily="18" charset="0"/>
                <a:ea typeface="华文中宋" panose="02010600040101010101" pitchFamily="2" charset="-122"/>
              </a:rPr>
              <a:t>）、锰（</a:t>
            </a:r>
            <a:r>
              <a:rPr lang="en-US" altLang="zh-CN" sz="3200" b="1" err="1">
                <a:latin typeface="Times New Roman" panose="02020603050405020304" pitchFamily="18" charset="0"/>
                <a:ea typeface="华文中宋" panose="02010600040101010101" pitchFamily="2" charset="-122"/>
              </a:rPr>
              <a:t>Mn</a:t>
            </a:r>
            <a:r>
              <a:rPr lang="zh-CN" altLang="en-US" sz="3200" b="1" dirty="0">
                <a:latin typeface="Times New Roman" panose="02020603050405020304" pitchFamily="18" charset="0"/>
                <a:ea typeface="华文中宋" panose="02010600040101010101" pitchFamily="2" charset="-122"/>
              </a:rPr>
              <a:t>）、镍（</a:t>
            </a:r>
            <a:r>
              <a:rPr lang="en-US" altLang="zh-CN" sz="3200" b="1">
                <a:latin typeface="Times New Roman" panose="02020603050405020304" pitchFamily="18" charset="0"/>
                <a:ea typeface="华文中宋" panose="02010600040101010101" pitchFamily="2" charset="-122"/>
              </a:rPr>
              <a:t>Ni</a:t>
            </a:r>
            <a:r>
              <a:rPr lang="zh-CN" altLang="en-US" sz="3200" b="1" dirty="0">
                <a:latin typeface="Times New Roman" panose="02020603050405020304" pitchFamily="18" charset="0"/>
                <a:ea typeface="华文中宋" panose="02010600040101010101" pitchFamily="2" charset="-122"/>
              </a:rPr>
              <a:t>）等的氧化物采用不同比例配方，高温烧结而成。其形状有珠状、片状、杆状、垫圈状等。</a:t>
            </a:r>
            <a:endParaRPr lang="zh-CN" altLang="en-US" sz="3200" b="1" dirty="0">
              <a:latin typeface="Times New Roman" panose="02020603050405020304" pitchFamily="18" charset="0"/>
              <a:ea typeface="华文中宋" panose="02010600040101010101" pitchFamily="2" charset="-122"/>
            </a:endParaRPr>
          </a:p>
        </p:txBody>
      </p:sp>
      <p:grpSp>
        <p:nvGrpSpPr>
          <p:cNvPr id="403502" name="组合 403501"/>
          <p:cNvGrpSpPr/>
          <p:nvPr/>
        </p:nvGrpSpPr>
        <p:grpSpPr>
          <a:xfrm>
            <a:off x="2963863" y="4624388"/>
            <a:ext cx="1793875" cy="1397000"/>
            <a:chOff x="1867" y="2218"/>
            <a:chExt cx="1130" cy="880"/>
          </a:xfrm>
        </p:grpSpPr>
        <p:sp>
          <p:nvSpPr>
            <p:cNvPr id="403503" name="立方体 403502"/>
            <p:cNvSpPr/>
            <p:nvPr/>
          </p:nvSpPr>
          <p:spPr>
            <a:xfrm>
              <a:off x="1952" y="2218"/>
              <a:ext cx="1024" cy="222"/>
            </a:xfrm>
            <a:prstGeom prst="cube">
              <a:avLst>
                <a:gd name="adj" fmla="val 84616"/>
              </a:avLst>
            </a:prstGeom>
            <a:solidFill>
              <a:srgbClr val="BBE0E3"/>
            </a:solidFill>
            <a:ln w="28575" cap="flat" cmpd="sng">
              <a:solidFill>
                <a:srgbClr val="FF9900"/>
              </a:solidFill>
              <a:prstDash val="solid"/>
              <a:miter/>
              <a:headEnd type="none" w="med" len="med"/>
              <a:tailEnd type="none" w="med" len="med"/>
            </a:ln>
          </p:spPr>
          <p:txBody>
            <a:bodyPr/>
            <a:p>
              <a:endParaRPr lang="zh-CN" altLang="en-US"/>
            </a:p>
          </p:txBody>
        </p:sp>
        <p:sp>
          <p:nvSpPr>
            <p:cNvPr id="403504" name="直接连接符 403503"/>
            <p:cNvSpPr/>
            <p:nvPr/>
          </p:nvSpPr>
          <p:spPr>
            <a:xfrm>
              <a:off x="1867" y="2316"/>
              <a:ext cx="1130" cy="0"/>
            </a:xfrm>
            <a:prstGeom prst="line">
              <a:avLst/>
            </a:prstGeom>
            <a:ln w="28575" cap="flat" cmpd="sng">
              <a:solidFill>
                <a:srgbClr val="33CCFF"/>
              </a:solidFill>
              <a:prstDash val="solid"/>
              <a:headEnd type="none" w="med" len="med"/>
              <a:tailEnd type="none" w="med" len="med"/>
            </a:ln>
          </p:spPr>
        </p:sp>
        <p:sp>
          <p:nvSpPr>
            <p:cNvPr id="403505" name="平行四边形 403504"/>
            <p:cNvSpPr/>
            <p:nvPr/>
          </p:nvSpPr>
          <p:spPr>
            <a:xfrm>
              <a:off x="2208" y="2260"/>
              <a:ext cx="524" cy="101"/>
            </a:xfrm>
            <a:prstGeom prst="parallelogram">
              <a:avLst>
                <a:gd name="adj" fmla="val 129702"/>
              </a:avLst>
            </a:prstGeom>
            <a:pattFill prst="dkUpDiag">
              <a:fgClr>
                <a:srgbClr val="FFFF00"/>
              </a:fgClr>
              <a:bgClr>
                <a:srgbClr val="000000"/>
              </a:bgClr>
            </a:pattFill>
            <a:ln w="28575" cap="flat" cmpd="sng">
              <a:solidFill>
                <a:srgbClr val="0066FF"/>
              </a:solidFill>
              <a:prstDash val="solid"/>
              <a:miter/>
              <a:headEnd type="none" w="med" len="med"/>
              <a:tailEnd type="none" w="med" len="med"/>
            </a:ln>
          </p:spPr>
          <p:txBody>
            <a:bodyPr/>
            <a:p>
              <a:endParaRPr lang="zh-CN" altLang="en-US"/>
            </a:p>
          </p:txBody>
        </p:sp>
        <p:sp>
          <p:nvSpPr>
            <p:cNvPr id="403506" name="文本框 403505"/>
            <p:cNvSpPr txBox="1"/>
            <p:nvPr/>
          </p:nvSpPr>
          <p:spPr>
            <a:xfrm>
              <a:off x="1913" y="2815"/>
              <a:ext cx="1024" cy="283"/>
            </a:xfrm>
            <a:prstGeom prst="rect">
              <a:avLst/>
            </a:prstGeom>
            <a:noFill/>
            <a:ln w="9525">
              <a:noFill/>
            </a:ln>
          </p:spPr>
          <p:txBody>
            <a:bodyPr/>
            <a:p>
              <a:pPr lvl="0" algn="just" eaLnBrk="1" hangingPunct="1">
                <a:lnSpc>
                  <a:spcPct val="100000"/>
                </a:lnSpc>
                <a:spcBef>
                  <a:spcPct val="0"/>
                </a:spcBef>
              </a:pP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a:t>
              </a:r>
              <a:r>
                <a:rPr lang="en-US" altLang="zh-CN" sz="2400" b="1">
                  <a:effectLst>
                    <a:outerShdw blurRad="38100" dist="38100" dir="2700000">
                      <a:srgbClr val="C0C0C0"/>
                    </a:outerShdw>
                  </a:effectLst>
                  <a:latin typeface="华文中宋" panose="02010600040101010101" pitchFamily="2" charset="-122"/>
                  <a:ea typeface="华文中宋" panose="02010600040101010101" pitchFamily="2" charset="-122"/>
                </a:rPr>
                <a:t>b</a:t>
              </a: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）片状</a:t>
              </a:r>
              <a:endPar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grpSp>
        <p:nvGrpSpPr>
          <p:cNvPr id="403507" name="组合 403506"/>
          <p:cNvGrpSpPr/>
          <p:nvPr/>
        </p:nvGrpSpPr>
        <p:grpSpPr>
          <a:xfrm>
            <a:off x="5076825" y="4514850"/>
            <a:ext cx="1625600" cy="1506538"/>
            <a:chOff x="3288" y="2149"/>
            <a:chExt cx="1024" cy="949"/>
          </a:xfrm>
        </p:grpSpPr>
        <p:sp>
          <p:nvSpPr>
            <p:cNvPr id="403508" name="矩形 403507"/>
            <p:cNvSpPr/>
            <p:nvPr/>
          </p:nvSpPr>
          <p:spPr>
            <a:xfrm>
              <a:off x="3552" y="2190"/>
              <a:ext cx="592" cy="80"/>
            </a:xfrm>
            <a:prstGeom prst="rect">
              <a:avLst/>
            </a:prstGeom>
            <a:solidFill>
              <a:srgbClr val="0066FF"/>
            </a:solidFill>
            <a:ln w="28575" cap="flat" cmpd="sng">
              <a:solidFill>
                <a:srgbClr val="FF0066"/>
              </a:solidFill>
              <a:prstDash val="solid"/>
              <a:miter/>
              <a:headEnd type="none" w="med" len="med"/>
              <a:tailEnd type="none" w="med" len="med"/>
            </a:ln>
          </p:spPr>
          <p:txBody>
            <a:bodyPr/>
            <a:p>
              <a:endParaRPr lang="zh-CN" altLang="en-US"/>
            </a:p>
          </p:txBody>
        </p:sp>
        <p:sp>
          <p:nvSpPr>
            <p:cNvPr id="403509" name="矩形 403508"/>
            <p:cNvSpPr/>
            <p:nvPr/>
          </p:nvSpPr>
          <p:spPr>
            <a:xfrm>
              <a:off x="3467" y="2149"/>
              <a:ext cx="89" cy="153"/>
            </a:xfrm>
            <a:prstGeom prst="rect">
              <a:avLst/>
            </a:prstGeom>
            <a:solidFill>
              <a:srgbClr val="FF0066"/>
            </a:solidFill>
            <a:ln w="28575" cap="flat" cmpd="sng">
              <a:solidFill>
                <a:srgbClr val="FF9900"/>
              </a:solidFill>
              <a:prstDash val="solid"/>
              <a:miter/>
              <a:headEnd type="none" w="med" len="med"/>
              <a:tailEnd type="none" w="med" len="med"/>
            </a:ln>
          </p:spPr>
          <p:txBody>
            <a:bodyPr/>
            <a:p>
              <a:endParaRPr lang="zh-CN" altLang="en-US"/>
            </a:p>
          </p:txBody>
        </p:sp>
        <p:sp>
          <p:nvSpPr>
            <p:cNvPr id="403510" name="矩形 403509"/>
            <p:cNvSpPr/>
            <p:nvPr/>
          </p:nvSpPr>
          <p:spPr>
            <a:xfrm>
              <a:off x="4146" y="2149"/>
              <a:ext cx="89" cy="153"/>
            </a:xfrm>
            <a:prstGeom prst="rect">
              <a:avLst/>
            </a:prstGeom>
            <a:solidFill>
              <a:srgbClr val="FF0066"/>
            </a:solidFill>
            <a:ln w="28575" cap="flat" cmpd="sng">
              <a:solidFill>
                <a:srgbClr val="FF9900"/>
              </a:solidFill>
              <a:prstDash val="solid"/>
              <a:miter/>
              <a:headEnd type="none" w="med" len="med"/>
              <a:tailEnd type="none" w="med" len="med"/>
            </a:ln>
          </p:spPr>
          <p:txBody>
            <a:bodyPr/>
            <a:p>
              <a:endParaRPr lang="zh-CN" altLang="en-US"/>
            </a:p>
          </p:txBody>
        </p:sp>
        <p:sp>
          <p:nvSpPr>
            <p:cNvPr id="403511" name="直接连接符 403510"/>
            <p:cNvSpPr/>
            <p:nvPr/>
          </p:nvSpPr>
          <p:spPr>
            <a:xfrm>
              <a:off x="3556" y="2301"/>
              <a:ext cx="0" cy="222"/>
            </a:xfrm>
            <a:prstGeom prst="line">
              <a:avLst/>
            </a:prstGeom>
            <a:ln w="28575" cap="flat" cmpd="sng">
              <a:solidFill>
                <a:srgbClr val="33CCFF"/>
              </a:solidFill>
              <a:prstDash val="solid"/>
              <a:headEnd type="none" w="med" len="med"/>
              <a:tailEnd type="none" w="med" len="med"/>
            </a:ln>
          </p:spPr>
        </p:sp>
        <p:sp>
          <p:nvSpPr>
            <p:cNvPr id="403512" name="直接连接符 403511"/>
            <p:cNvSpPr/>
            <p:nvPr/>
          </p:nvSpPr>
          <p:spPr>
            <a:xfrm>
              <a:off x="4145" y="2290"/>
              <a:ext cx="0" cy="222"/>
            </a:xfrm>
            <a:prstGeom prst="line">
              <a:avLst/>
            </a:prstGeom>
            <a:ln w="28575" cap="flat" cmpd="sng">
              <a:solidFill>
                <a:srgbClr val="33CCFF"/>
              </a:solidFill>
              <a:prstDash val="solid"/>
              <a:headEnd type="none" w="med" len="med"/>
              <a:tailEnd type="none" w="med" len="med"/>
            </a:ln>
          </p:spPr>
        </p:sp>
        <p:sp>
          <p:nvSpPr>
            <p:cNvPr id="403513" name="文本框 403512"/>
            <p:cNvSpPr txBox="1"/>
            <p:nvPr/>
          </p:nvSpPr>
          <p:spPr>
            <a:xfrm>
              <a:off x="3288" y="2815"/>
              <a:ext cx="1024" cy="283"/>
            </a:xfrm>
            <a:prstGeom prst="rect">
              <a:avLst/>
            </a:prstGeom>
            <a:noFill/>
            <a:ln w="9525">
              <a:noFill/>
            </a:ln>
          </p:spPr>
          <p:txBody>
            <a:bodyPr/>
            <a:p>
              <a:pPr lvl="0" algn="just" eaLnBrk="1" hangingPunct="1">
                <a:lnSpc>
                  <a:spcPct val="100000"/>
                </a:lnSpc>
                <a:spcBef>
                  <a:spcPct val="0"/>
                </a:spcBef>
              </a:pP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a:t>
              </a:r>
              <a:r>
                <a:rPr lang="en-US" altLang="zh-CN" sz="2400" b="1">
                  <a:effectLst>
                    <a:outerShdw blurRad="38100" dist="38100" dir="2700000">
                      <a:srgbClr val="C0C0C0"/>
                    </a:outerShdw>
                  </a:effectLst>
                  <a:latin typeface="华文中宋" panose="02010600040101010101" pitchFamily="2" charset="-122"/>
                  <a:ea typeface="华文中宋" panose="02010600040101010101" pitchFamily="2" charset="-122"/>
                </a:rPr>
                <a:t>c</a:t>
              </a: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）杆状</a:t>
              </a:r>
              <a:endPar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grpSp>
        <p:nvGrpSpPr>
          <p:cNvPr id="403514" name="组合 403513"/>
          <p:cNvGrpSpPr/>
          <p:nvPr/>
        </p:nvGrpSpPr>
        <p:grpSpPr>
          <a:xfrm>
            <a:off x="6877050" y="4376738"/>
            <a:ext cx="1979613" cy="1573212"/>
            <a:chOff x="4513" y="2107"/>
            <a:chExt cx="1247" cy="991"/>
          </a:xfrm>
        </p:grpSpPr>
        <p:sp>
          <p:nvSpPr>
            <p:cNvPr id="403515" name="直接连接符 403514"/>
            <p:cNvSpPr/>
            <p:nvPr/>
          </p:nvSpPr>
          <p:spPr>
            <a:xfrm>
              <a:off x="4736" y="2361"/>
              <a:ext cx="896" cy="0"/>
            </a:xfrm>
            <a:prstGeom prst="line">
              <a:avLst/>
            </a:prstGeom>
            <a:ln w="28575" cap="flat" cmpd="sng">
              <a:solidFill>
                <a:srgbClr val="33CCFF"/>
              </a:solidFill>
              <a:prstDash val="solid"/>
              <a:headEnd type="none" w="med" len="med"/>
              <a:tailEnd type="none" w="med" len="med"/>
            </a:ln>
          </p:spPr>
        </p:sp>
        <p:sp>
          <p:nvSpPr>
            <p:cNvPr id="403516" name="椭圆 403515"/>
            <p:cNvSpPr/>
            <p:nvPr/>
          </p:nvSpPr>
          <p:spPr>
            <a:xfrm>
              <a:off x="4939" y="2107"/>
              <a:ext cx="512" cy="512"/>
            </a:xfrm>
            <a:prstGeom prst="ellipse">
              <a:avLst/>
            </a:prstGeom>
            <a:pattFill prst="dkDnDiag">
              <a:fgClr>
                <a:srgbClr val="FFFF00"/>
              </a:fgClr>
              <a:bgClr>
                <a:srgbClr val="FF0066"/>
              </a:bgClr>
            </a:pattFill>
            <a:ln w="28575" cap="flat" cmpd="sng">
              <a:solidFill>
                <a:srgbClr val="FF9900"/>
              </a:solidFill>
              <a:prstDash val="solid"/>
              <a:headEnd type="none" w="med" len="med"/>
              <a:tailEnd type="none" w="med" len="med"/>
            </a:ln>
          </p:spPr>
          <p:txBody>
            <a:bodyPr/>
            <a:p>
              <a:endParaRPr lang="zh-CN" altLang="en-US"/>
            </a:p>
          </p:txBody>
        </p:sp>
        <p:sp>
          <p:nvSpPr>
            <p:cNvPr id="403517" name="椭圆 403516"/>
            <p:cNvSpPr/>
            <p:nvPr/>
          </p:nvSpPr>
          <p:spPr>
            <a:xfrm>
              <a:off x="5163" y="2322"/>
              <a:ext cx="80" cy="81"/>
            </a:xfrm>
            <a:prstGeom prst="ellipse">
              <a:avLst/>
            </a:prstGeom>
            <a:solidFill>
              <a:srgbClr val="000000"/>
            </a:solidFill>
            <a:ln w="28575" cap="flat" cmpd="sng">
              <a:solidFill>
                <a:srgbClr val="FFFFFF"/>
              </a:solidFill>
              <a:prstDash val="solid"/>
              <a:headEnd type="none" w="med" len="med"/>
              <a:tailEnd type="none" w="med" len="med"/>
            </a:ln>
          </p:spPr>
          <p:txBody>
            <a:bodyPr/>
            <a:p>
              <a:endParaRPr lang="zh-CN" altLang="en-US"/>
            </a:p>
          </p:txBody>
        </p:sp>
        <p:sp>
          <p:nvSpPr>
            <p:cNvPr id="403518" name="文本框 403517"/>
            <p:cNvSpPr txBox="1"/>
            <p:nvPr/>
          </p:nvSpPr>
          <p:spPr>
            <a:xfrm>
              <a:off x="4513" y="2815"/>
              <a:ext cx="1247" cy="283"/>
            </a:xfrm>
            <a:prstGeom prst="rect">
              <a:avLst/>
            </a:prstGeom>
            <a:noFill/>
            <a:ln w="9525">
              <a:noFill/>
            </a:ln>
          </p:spPr>
          <p:txBody>
            <a:bodyPr/>
            <a:p>
              <a:pPr lvl="0" algn="just" eaLnBrk="1" hangingPunct="1">
                <a:lnSpc>
                  <a:spcPct val="100000"/>
                </a:lnSpc>
                <a:spcBef>
                  <a:spcPct val="0"/>
                </a:spcBef>
              </a:pP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a:t>
              </a:r>
              <a:r>
                <a:rPr lang="en-US" altLang="zh-CN" sz="2400" b="1">
                  <a:effectLst>
                    <a:outerShdw blurRad="38100" dist="38100" dir="2700000">
                      <a:srgbClr val="C0C0C0"/>
                    </a:outerShdw>
                  </a:effectLst>
                  <a:latin typeface="华文中宋" panose="02010600040101010101" pitchFamily="2" charset="-122"/>
                  <a:ea typeface="华文中宋" panose="02010600040101010101" pitchFamily="2" charset="-122"/>
                </a:rPr>
                <a:t>d</a:t>
              </a: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）垫圈状</a:t>
              </a:r>
              <a:endPar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sp>
        <p:nvSpPr>
          <p:cNvPr id="403519" name="文本框 403518"/>
          <p:cNvSpPr txBox="1"/>
          <p:nvPr/>
        </p:nvSpPr>
        <p:spPr>
          <a:xfrm>
            <a:off x="900113" y="6194425"/>
            <a:ext cx="7575550" cy="690563"/>
          </a:xfrm>
          <a:prstGeom prst="rect">
            <a:avLst/>
          </a:prstGeom>
          <a:noFill/>
          <a:ln w="9525">
            <a:noFill/>
          </a:ln>
        </p:spPr>
        <p:txBody>
          <a:bodyPr/>
          <a:p>
            <a:pPr lvl="0" algn="ctr" eaLnBrk="1" hangingPunct="1">
              <a:lnSpc>
                <a:spcPct val="100000"/>
              </a:lnSpc>
              <a:spcBef>
                <a:spcPct val="0"/>
              </a:spcBef>
            </a:pPr>
            <a:r>
              <a:rPr lang="zh-CN" altLang="en-US" sz="2800" b="1" dirty="0">
                <a:solidFill>
                  <a:srgbClr val="0000CC"/>
                </a:solidFill>
                <a:effectLst>
                  <a:outerShdw blurRad="38100" dist="38100" dir="2700000">
                    <a:srgbClr val="C0C0C0"/>
                  </a:outerShdw>
                </a:effectLst>
                <a:latin typeface="华文中宋" panose="02010600040101010101" pitchFamily="2" charset="-122"/>
                <a:ea typeface="华文中宋" panose="02010600040101010101" pitchFamily="2" charset="-122"/>
              </a:rPr>
              <a:t>热敏电阻的结构类型</a:t>
            </a:r>
            <a:endParaRPr lang="zh-CN" altLang="en-US" sz="2800" b="1" dirty="0">
              <a:solidFill>
                <a:srgbClr val="0000CC"/>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nvGrpSpPr>
          <p:cNvPr id="403520" name="组合 403519"/>
          <p:cNvGrpSpPr/>
          <p:nvPr/>
        </p:nvGrpSpPr>
        <p:grpSpPr>
          <a:xfrm>
            <a:off x="76200" y="3946525"/>
            <a:ext cx="3581400" cy="2074863"/>
            <a:chOff x="48" y="1797"/>
            <a:chExt cx="2256" cy="1307"/>
          </a:xfrm>
        </p:grpSpPr>
        <p:grpSp>
          <p:nvGrpSpPr>
            <p:cNvPr id="403521" name="组合 403520"/>
            <p:cNvGrpSpPr/>
            <p:nvPr/>
          </p:nvGrpSpPr>
          <p:grpSpPr>
            <a:xfrm>
              <a:off x="48" y="2227"/>
              <a:ext cx="882" cy="233"/>
              <a:chOff x="-18" y="2245"/>
              <a:chExt cx="811" cy="233"/>
            </a:xfrm>
          </p:grpSpPr>
          <p:sp>
            <p:nvSpPr>
              <p:cNvPr id="403522" name="等腰三角形 403521"/>
              <p:cNvSpPr/>
              <p:nvPr/>
            </p:nvSpPr>
            <p:spPr>
              <a:xfrm rot="16200000">
                <a:off x="-18" y="2245"/>
                <a:ext cx="233" cy="232"/>
              </a:xfrm>
              <a:prstGeom prst="triangle">
                <a:avLst>
                  <a:gd name="adj" fmla="val 50000"/>
                </a:avLst>
              </a:prstGeom>
              <a:solidFill>
                <a:srgbClr val="BBE0E3"/>
              </a:solidFill>
              <a:ln w="9525">
                <a:noFill/>
              </a:ln>
            </p:spPr>
            <p:txBody>
              <a:bodyPr/>
              <a:p>
                <a:endParaRPr lang="zh-CN" altLang="en-US"/>
              </a:p>
            </p:txBody>
          </p:sp>
          <p:sp>
            <p:nvSpPr>
              <p:cNvPr id="403523" name="矩形 403522"/>
              <p:cNvSpPr/>
              <p:nvPr/>
            </p:nvSpPr>
            <p:spPr>
              <a:xfrm>
                <a:off x="204" y="2251"/>
                <a:ext cx="589" cy="227"/>
              </a:xfrm>
              <a:prstGeom prst="rect">
                <a:avLst/>
              </a:prstGeom>
              <a:solidFill>
                <a:srgbClr val="BBE0E3"/>
              </a:solidFill>
              <a:ln w="9525">
                <a:noFill/>
              </a:ln>
            </p:spPr>
            <p:txBody>
              <a:bodyPr/>
              <a:p>
                <a:endParaRPr lang="zh-CN" altLang="en-US"/>
              </a:p>
            </p:txBody>
          </p:sp>
        </p:grpSp>
        <p:sp>
          <p:nvSpPr>
            <p:cNvPr id="403524" name="任意多边形 403523"/>
            <p:cNvSpPr/>
            <p:nvPr/>
          </p:nvSpPr>
          <p:spPr>
            <a:xfrm>
              <a:off x="154" y="2345"/>
              <a:ext cx="477" cy="67"/>
            </a:xfrm>
            <a:custGeom>
              <a:avLst/>
              <a:gdLst/>
              <a:ahLst/>
              <a:cxnLst/>
              <a:pathLst>
                <a:path w="1392" h="288">
                  <a:moveTo>
                    <a:pt x="1392" y="288"/>
                  </a:moveTo>
                  <a:lnTo>
                    <a:pt x="480" y="288"/>
                  </a:lnTo>
                  <a:lnTo>
                    <a:pt x="0" y="0"/>
                  </a:lnTo>
                </a:path>
              </a:pathLst>
            </a:custGeom>
            <a:noFill/>
            <a:ln w="38100" cap="flat" cmpd="sng">
              <a:solidFill>
                <a:srgbClr val="0066FF">
                  <a:alpha val="100000"/>
                </a:srgbClr>
              </a:solidFill>
              <a:prstDash val="solid"/>
              <a:headEnd type="none" w="med" len="med"/>
              <a:tailEnd type="none" w="med" len="med"/>
            </a:ln>
          </p:spPr>
          <p:txBody>
            <a:bodyPr/>
            <a:p>
              <a:endParaRPr lang="zh-CN" altLang="en-US"/>
            </a:p>
          </p:txBody>
        </p:sp>
        <p:sp>
          <p:nvSpPr>
            <p:cNvPr id="403525" name="任意多边形 403524"/>
            <p:cNvSpPr/>
            <p:nvPr/>
          </p:nvSpPr>
          <p:spPr>
            <a:xfrm>
              <a:off x="149" y="2286"/>
              <a:ext cx="495" cy="56"/>
            </a:xfrm>
            <a:custGeom>
              <a:avLst/>
              <a:gdLst/>
              <a:ahLst/>
              <a:cxnLst/>
              <a:pathLst>
                <a:path w="1440" h="240">
                  <a:moveTo>
                    <a:pt x="1440" y="0"/>
                  </a:moveTo>
                  <a:lnTo>
                    <a:pt x="528" y="0"/>
                  </a:lnTo>
                  <a:lnTo>
                    <a:pt x="0" y="240"/>
                  </a:lnTo>
                </a:path>
              </a:pathLst>
            </a:custGeom>
            <a:noFill/>
            <a:ln w="38100" cap="flat" cmpd="sng">
              <a:solidFill>
                <a:srgbClr val="0066FF">
                  <a:alpha val="100000"/>
                </a:srgbClr>
              </a:solidFill>
              <a:prstDash val="solid"/>
              <a:headEnd type="none" w="med" len="med"/>
              <a:tailEnd type="none" w="med" len="med"/>
            </a:ln>
          </p:spPr>
          <p:txBody>
            <a:bodyPr/>
            <a:p>
              <a:endParaRPr lang="zh-CN" altLang="en-US"/>
            </a:p>
          </p:txBody>
        </p:sp>
        <p:sp>
          <p:nvSpPr>
            <p:cNvPr id="403526" name="直接连接符 403525"/>
            <p:cNvSpPr/>
            <p:nvPr/>
          </p:nvSpPr>
          <p:spPr>
            <a:xfrm>
              <a:off x="619" y="2412"/>
              <a:ext cx="512" cy="0"/>
            </a:xfrm>
            <a:prstGeom prst="line">
              <a:avLst/>
            </a:prstGeom>
            <a:ln w="38100" cap="flat" cmpd="sng">
              <a:solidFill>
                <a:srgbClr val="0066FF"/>
              </a:solidFill>
              <a:prstDash val="solid"/>
              <a:headEnd type="none" w="med" len="med"/>
              <a:tailEnd type="none" w="med" len="med"/>
            </a:ln>
          </p:spPr>
        </p:sp>
        <p:sp>
          <p:nvSpPr>
            <p:cNvPr id="403527" name="直接连接符 403526"/>
            <p:cNvSpPr/>
            <p:nvPr/>
          </p:nvSpPr>
          <p:spPr>
            <a:xfrm>
              <a:off x="619" y="2286"/>
              <a:ext cx="512" cy="0"/>
            </a:xfrm>
            <a:prstGeom prst="line">
              <a:avLst/>
            </a:prstGeom>
            <a:ln w="38100" cap="flat" cmpd="sng">
              <a:solidFill>
                <a:srgbClr val="0066FF"/>
              </a:solidFill>
              <a:prstDash val="solid"/>
              <a:headEnd type="none" w="med" len="med"/>
              <a:tailEnd type="none" w="med" len="med"/>
            </a:ln>
          </p:spPr>
        </p:sp>
        <p:sp>
          <p:nvSpPr>
            <p:cNvPr id="403528" name="矩形 403527"/>
            <p:cNvSpPr/>
            <p:nvPr/>
          </p:nvSpPr>
          <p:spPr>
            <a:xfrm>
              <a:off x="1077" y="2237"/>
              <a:ext cx="81" cy="222"/>
            </a:xfrm>
            <a:prstGeom prst="rect">
              <a:avLst/>
            </a:prstGeom>
            <a:solidFill>
              <a:srgbClr val="BBE0E3"/>
            </a:solidFill>
            <a:ln w="28575" cap="flat" cmpd="sng">
              <a:solidFill>
                <a:srgbClr val="99FF99"/>
              </a:solidFill>
              <a:prstDash val="solid"/>
              <a:miter/>
              <a:headEnd type="none" w="med" len="med"/>
              <a:tailEnd type="none" w="med" len="med"/>
            </a:ln>
          </p:spPr>
          <p:txBody>
            <a:bodyPr/>
            <a:p>
              <a:endParaRPr lang="zh-CN" altLang="en-US"/>
            </a:p>
          </p:txBody>
        </p:sp>
        <p:sp>
          <p:nvSpPr>
            <p:cNvPr id="403529" name="直接连接符 403528"/>
            <p:cNvSpPr/>
            <p:nvPr/>
          </p:nvSpPr>
          <p:spPr>
            <a:xfrm>
              <a:off x="1163" y="2376"/>
              <a:ext cx="384" cy="0"/>
            </a:xfrm>
            <a:prstGeom prst="line">
              <a:avLst/>
            </a:prstGeom>
            <a:ln w="28575" cap="flat" cmpd="sng">
              <a:solidFill>
                <a:srgbClr val="33CCFF"/>
              </a:solidFill>
              <a:prstDash val="solid"/>
              <a:headEnd type="none" w="med" len="med"/>
              <a:tailEnd type="none" w="med" len="med"/>
            </a:ln>
          </p:spPr>
        </p:sp>
        <p:sp>
          <p:nvSpPr>
            <p:cNvPr id="403530" name="直接连接符 403529"/>
            <p:cNvSpPr/>
            <p:nvPr/>
          </p:nvSpPr>
          <p:spPr>
            <a:xfrm>
              <a:off x="1163" y="2326"/>
              <a:ext cx="384" cy="0"/>
            </a:xfrm>
            <a:prstGeom prst="line">
              <a:avLst/>
            </a:prstGeom>
            <a:ln w="28575" cap="flat" cmpd="sng">
              <a:solidFill>
                <a:srgbClr val="33CCFF"/>
              </a:solidFill>
              <a:prstDash val="solid"/>
              <a:headEnd type="none" w="med" len="med"/>
              <a:tailEnd type="none" w="med" len="med"/>
            </a:ln>
          </p:spPr>
        </p:sp>
        <p:sp>
          <p:nvSpPr>
            <p:cNvPr id="403531" name="文本框 403530"/>
            <p:cNvSpPr txBox="1"/>
            <p:nvPr/>
          </p:nvSpPr>
          <p:spPr>
            <a:xfrm>
              <a:off x="395" y="2822"/>
              <a:ext cx="1024" cy="282"/>
            </a:xfrm>
            <a:prstGeom prst="rect">
              <a:avLst/>
            </a:prstGeom>
            <a:noFill/>
            <a:ln w="9525">
              <a:noFill/>
            </a:ln>
          </p:spPr>
          <p:txBody>
            <a:bodyPr/>
            <a:p>
              <a:pPr lvl="0" algn="just" eaLnBrk="1" hangingPunct="1">
                <a:lnSpc>
                  <a:spcPct val="100000"/>
                </a:lnSpc>
                <a:spcBef>
                  <a:spcPct val="0"/>
                </a:spcBef>
              </a:pP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a:t>
              </a:r>
              <a:r>
                <a:rPr lang="en-US" altLang="zh-CN" sz="2400" b="1">
                  <a:effectLst>
                    <a:outerShdw blurRad="38100" dist="38100" dir="2700000">
                      <a:srgbClr val="C0C0C0"/>
                    </a:outerShdw>
                  </a:effectLst>
                  <a:latin typeface="华文中宋" panose="02010600040101010101" pitchFamily="2" charset="-122"/>
                  <a:ea typeface="华文中宋" panose="02010600040101010101" pitchFamily="2" charset="-122"/>
                </a:rPr>
                <a:t>a</a:t>
              </a: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）珠状</a:t>
              </a:r>
              <a:endPar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403532" name="文本框 403531"/>
            <p:cNvSpPr txBox="1"/>
            <p:nvPr/>
          </p:nvSpPr>
          <p:spPr>
            <a:xfrm>
              <a:off x="203" y="1830"/>
              <a:ext cx="1024" cy="282"/>
            </a:xfrm>
            <a:prstGeom prst="rect">
              <a:avLst/>
            </a:prstGeom>
            <a:noFill/>
            <a:ln w="9525">
              <a:noFill/>
            </a:ln>
          </p:spPr>
          <p:txBody>
            <a:bodyPr/>
            <a:p>
              <a:pPr lvl="0" algn="just" eaLnBrk="1" hangingPunct="1">
                <a:lnSpc>
                  <a:spcPct val="100000"/>
                </a:lnSpc>
                <a:spcBef>
                  <a:spcPct val="0"/>
                </a:spcBef>
              </a:pP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玻璃壳</a:t>
              </a:r>
              <a:endPar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403533" name="文本框 403532"/>
            <p:cNvSpPr txBox="1"/>
            <p:nvPr/>
          </p:nvSpPr>
          <p:spPr>
            <a:xfrm>
              <a:off x="917" y="1797"/>
              <a:ext cx="1024" cy="283"/>
            </a:xfrm>
            <a:prstGeom prst="rect">
              <a:avLst/>
            </a:prstGeom>
            <a:noFill/>
            <a:ln w="9525">
              <a:noFill/>
            </a:ln>
          </p:spPr>
          <p:txBody>
            <a:bodyPr/>
            <a:p>
              <a:pPr lvl="0" algn="just" eaLnBrk="1" hangingPunct="1">
                <a:lnSpc>
                  <a:spcPct val="100000"/>
                </a:lnSpc>
                <a:spcBef>
                  <a:spcPct val="0"/>
                </a:spcBef>
              </a:pP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热敏电阻</a:t>
              </a:r>
              <a:endPar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403534" name="文本框 403533"/>
            <p:cNvSpPr txBox="1"/>
            <p:nvPr/>
          </p:nvSpPr>
          <p:spPr>
            <a:xfrm>
              <a:off x="1280" y="2563"/>
              <a:ext cx="1024" cy="282"/>
            </a:xfrm>
            <a:prstGeom prst="rect">
              <a:avLst/>
            </a:prstGeom>
            <a:noFill/>
            <a:ln w="9525">
              <a:noFill/>
            </a:ln>
          </p:spPr>
          <p:txBody>
            <a:bodyPr/>
            <a:p>
              <a:pPr lvl="0" algn="just" eaLnBrk="1" hangingPunct="1">
                <a:lnSpc>
                  <a:spcPct val="100000"/>
                </a:lnSpc>
                <a:spcBef>
                  <a:spcPct val="0"/>
                </a:spcBef>
              </a:pPr>
              <a:r>
                <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rPr>
                <a:t>引线</a:t>
              </a:r>
              <a:endParaRPr lang="zh-CN" altLang="en-US" sz="2400" b="1" dirty="0">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403535" name="直接连接符 403534"/>
            <p:cNvSpPr/>
            <p:nvPr/>
          </p:nvSpPr>
          <p:spPr>
            <a:xfrm flipV="1">
              <a:off x="768" y="2060"/>
              <a:ext cx="384" cy="222"/>
            </a:xfrm>
            <a:prstGeom prst="line">
              <a:avLst/>
            </a:prstGeom>
            <a:ln w="28575" cap="flat" cmpd="sng">
              <a:solidFill>
                <a:srgbClr val="33CCFF"/>
              </a:solidFill>
              <a:prstDash val="solid"/>
              <a:headEnd type="none" w="med" len="med"/>
              <a:tailEnd type="none" w="med" len="med"/>
            </a:ln>
          </p:spPr>
        </p:sp>
        <p:sp>
          <p:nvSpPr>
            <p:cNvPr id="403536" name="直接连接符 403535"/>
            <p:cNvSpPr/>
            <p:nvPr/>
          </p:nvSpPr>
          <p:spPr>
            <a:xfrm>
              <a:off x="1355" y="2382"/>
              <a:ext cx="128" cy="222"/>
            </a:xfrm>
            <a:prstGeom prst="line">
              <a:avLst/>
            </a:prstGeom>
            <a:ln w="28575" cap="flat" cmpd="sng">
              <a:solidFill>
                <a:srgbClr val="33CCFF"/>
              </a:solidFill>
              <a:prstDash val="solid"/>
              <a:headEnd type="none" w="med" len="med"/>
              <a:tailEnd type="none" w="med" len="med"/>
            </a:ln>
          </p:spPr>
        </p:sp>
        <p:sp>
          <p:nvSpPr>
            <p:cNvPr id="403537" name="直接连接符 403536"/>
            <p:cNvSpPr/>
            <p:nvPr/>
          </p:nvSpPr>
          <p:spPr>
            <a:xfrm flipV="1">
              <a:off x="352" y="2074"/>
              <a:ext cx="215" cy="177"/>
            </a:xfrm>
            <a:prstGeom prst="line">
              <a:avLst/>
            </a:prstGeom>
            <a:ln w="28575" cap="flat" cmpd="sng">
              <a:solidFill>
                <a:srgbClr val="33CCFF"/>
              </a:solidFill>
              <a:prstDash val="solid"/>
              <a:headEnd type="none" w="med" len="med"/>
              <a:tailEnd type="none" w="med" len="med"/>
            </a:ln>
          </p:spPr>
        </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2" name="标题 409601"/>
          <p:cNvSpPr>
            <a:spLocks noGrp="1"/>
          </p:cNvSpPr>
          <p:nvPr>
            <p:ph type="title"/>
          </p:nvPr>
        </p:nvSpPr>
        <p:spPr>
          <a:xfrm>
            <a:off x="381000" y="228600"/>
            <a:ext cx="8229600" cy="900113"/>
          </a:xfrm>
        </p:spPr>
        <p:txBody>
          <a:bodyPr anchor="ctr"/>
          <a:p>
            <a:pPr>
              <a:lnSpc>
                <a:spcPts val="5000"/>
              </a:lnSpc>
            </a:pPr>
            <a:r>
              <a:rPr lang="zh-CN" altLang="en-US" sz="3200" b="1" dirty="0">
                <a:ea typeface="黑体" panose="02010609060101010101" pitchFamily="49" charset="-122"/>
              </a:rPr>
              <a:t>热敏电阻外形</a:t>
            </a:r>
            <a:r>
              <a:rPr lang="zh-CN" altLang="en-US" sz="3200" b="1"/>
              <a:t> </a:t>
            </a:r>
            <a:endParaRPr lang="zh-CN" altLang="en-US" sz="3200" b="1"/>
          </a:p>
        </p:txBody>
      </p:sp>
      <p:sp>
        <p:nvSpPr>
          <p:cNvPr id="409603" name="文本占位符 409602"/>
          <p:cNvSpPr>
            <a:spLocks noGrp="1"/>
          </p:cNvSpPr>
          <p:nvPr>
            <p:ph type="body" sz="half" idx="1"/>
          </p:nvPr>
        </p:nvSpPr>
        <p:spPr>
          <a:xfrm>
            <a:off x="304800" y="1828800"/>
            <a:ext cx="2895600" cy="1981200"/>
          </a:xfrm>
        </p:spPr>
        <p:txBody>
          <a:bodyPr/>
          <a:p>
            <a:pPr algn="ctr">
              <a:buNone/>
            </a:pPr>
            <a:r>
              <a:rPr lang="zh-CN" altLang="en-US" sz="3600" b="1">
                <a:solidFill>
                  <a:schemeClr val="tx2"/>
                </a:solidFill>
                <a:latin typeface="宋体" panose="02010600030101010101" pitchFamily="2" charset="-122"/>
                <a:ea typeface="黑体" panose="02010609060101010101" pitchFamily="49" charset="-122"/>
              </a:rPr>
              <a:t>  </a:t>
            </a:r>
            <a:r>
              <a:rPr lang="en-US" altLang="zh-CN" sz="3600" b="1">
                <a:solidFill>
                  <a:schemeClr val="tx2"/>
                </a:solidFill>
                <a:latin typeface="宋体" panose="02010600030101010101" pitchFamily="2" charset="-122"/>
                <a:ea typeface="黑体" panose="02010609060101010101" pitchFamily="49" charset="-122"/>
              </a:rPr>
              <a:t>MF12</a:t>
            </a:r>
            <a:r>
              <a:rPr lang="zh-CN" altLang="en-US" sz="3600" b="1" dirty="0">
                <a:solidFill>
                  <a:schemeClr val="tx2"/>
                </a:solidFill>
                <a:latin typeface="宋体" panose="02010600030101010101" pitchFamily="2" charset="-122"/>
                <a:ea typeface="黑体" panose="02010609060101010101" pitchFamily="49" charset="-122"/>
              </a:rPr>
              <a:t>型      </a:t>
            </a:r>
            <a:r>
              <a:rPr lang="en-US" altLang="zh-CN" sz="3600" b="1">
                <a:solidFill>
                  <a:schemeClr val="tx2"/>
                </a:solidFill>
                <a:latin typeface="宋体" panose="02010600030101010101" pitchFamily="2" charset="-122"/>
                <a:ea typeface="黑体" panose="02010609060101010101" pitchFamily="49" charset="-122"/>
              </a:rPr>
              <a:t>NTC</a:t>
            </a:r>
            <a:r>
              <a:rPr lang="zh-CN" altLang="en-US" sz="3600" b="1" dirty="0">
                <a:solidFill>
                  <a:schemeClr val="tx2"/>
                </a:solidFill>
                <a:latin typeface="宋体" panose="02010600030101010101" pitchFamily="2" charset="-122"/>
                <a:ea typeface="黑体" panose="02010609060101010101" pitchFamily="49" charset="-122"/>
              </a:rPr>
              <a:t>热敏电阻</a:t>
            </a:r>
            <a:endParaRPr lang="zh-CN" altLang="en-US" sz="3600" b="1">
              <a:solidFill>
                <a:schemeClr val="tx2"/>
              </a:solidFill>
              <a:latin typeface="宋体" panose="02010600030101010101" pitchFamily="2" charset="-122"/>
              <a:ea typeface="黑体" panose="02010609060101010101" pitchFamily="49" charset="-122"/>
            </a:endParaRPr>
          </a:p>
        </p:txBody>
      </p:sp>
      <p:sp>
        <p:nvSpPr>
          <p:cNvPr id="409604" name="文本框 409603"/>
          <p:cNvSpPr txBox="1"/>
          <p:nvPr/>
        </p:nvSpPr>
        <p:spPr>
          <a:xfrm>
            <a:off x="533400" y="4343400"/>
            <a:ext cx="2819400" cy="1066800"/>
          </a:xfrm>
          <a:prstGeom prst="rect">
            <a:avLst/>
          </a:prstGeom>
          <a:noFill/>
          <a:ln w="9525">
            <a:noFill/>
          </a:ln>
        </p:spPr>
        <p:txBody>
          <a:bodyPr>
            <a:spAutoFit/>
          </a:bodyPr>
          <a:p>
            <a:pPr lvl="0" algn="ctr" eaLnBrk="1" hangingPunct="1">
              <a:lnSpc>
                <a:spcPct val="100000"/>
              </a:lnSpc>
              <a:spcBef>
                <a:spcPct val="50000"/>
              </a:spcBef>
              <a:buClrTx/>
            </a:pPr>
            <a:r>
              <a:rPr lang="zh-CN" altLang="en-US" sz="3200" b="1" dirty="0">
                <a:latin typeface="Times New Roman" panose="02020603050405020304" pitchFamily="18" charset="0"/>
                <a:ea typeface="宋体" panose="02010600030101010101" pitchFamily="2" charset="-122"/>
              </a:rPr>
              <a:t>聚脂塑料封装热敏电阻</a:t>
            </a:r>
            <a:endParaRPr lang="zh-CN" altLang="en-US" sz="3200" b="1" dirty="0">
              <a:latin typeface="Times New Roman" panose="02020603050405020304" pitchFamily="18" charset="0"/>
              <a:ea typeface="宋体" panose="02010600030101010101" pitchFamily="2" charset="-122"/>
            </a:endParaRPr>
          </a:p>
        </p:txBody>
      </p:sp>
      <p:pic>
        <p:nvPicPr>
          <p:cNvPr id="409605" name="图片 409604" descr="有机高分子PTC热敏电阻"/>
          <p:cNvPicPr>
            <a:picLocks noChangeAspect="1"/>
          </p:cNvPicPr>
          <p:nvPr/>
        </p:nvPicPr>
        <p:blipFill>
          <a:blip r:embed="rId1"/>
          <a:stretch>
            <a:fillRect/>
          </a:stretch>
        </p:blipFill>
        <p:spPr>
          <a:xfrm>
            <a:off x="3581400" y="4191000"/>
            <a:ext cx="4278313" cy="2243138"/>
          </a:xfrm>
          <a:prstGeom prst="rect">
            <a:avLst/>
          </a:prstGeom>
          <a:noFill/>
          <a:ln w="9525">
            <a:noFill/>
          </a:ln>
        </p:spPr>
      </p:pic>
      <p:pic>
        <p:nvPicPr>
          <p:cNvPr id="409606" name="图片 409605" descr="MF12型NTC热敏电阻器"/>
          <p:cNvPicPr>
            <a:picLocks noChangeAspect="1"/>
          </p:cNvPicPr>
          <p:nvPr/>
        </p:nvPicPr>
        <p:blipFill>
          <a:blip r:embed="rId2"/>
          <a:stretch>
            <a:fillRect/>
          </a:stretch>
        </p:blipFill>
        <p:spPr>
          <a:xfrm>
            <a:off x="3352800" y="685800"/>
            <a:ext cx="5451475" cy="3097213"/>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8467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84679" name="矩形 284678"/>
          <p:cNvSpPr/>
          <p:nvPr/>
        </p:nvSpPr>
        <p:spPr>
          <a:xfrm>
            <a:off x="322263" y="592138"/>
            <a:ext cx="6337300"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温度传感器应满足的条件</a:t>
            </a:r>
            <a:r>
              <a:rPr lang="en-US" altLang="zh-CN"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a:t>
            </a:r>
            <a:endParaRPr lang="en-US" altLang="zh-CN" sz="3200" b="1">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84680" name="文本框 284679"/>
          <p:cNvSpPr txBox="1"/>
          <p:nvPr/>
        </p:nvSpPr>
        <p:spPr>
          <a:xfrm>
            <a:off x="179388" y="1341438"/>
            <a:ext cx="8748712" cy="5219700"/>
          </a:xfrm>
          <a:prstGeom prst="rect">
            <a:avLst/>
          </a:prstGeom>
          <a:noFill/>
          <a:ln w="9525">
            <a:noFill/>
          </a:ln>
        </p:spPr>
        <p:txBody>
          <a:bodyPr>
            <a:spAutoFit/>
          </a:bodyPr>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特性与温度之间的</a:t>
            </a:r>
            <a:r>
              <a:rPr lang="zh-CN" altLang="en-US" sz="2800" b="1" dirty="0">
                <a:solidFill>
                  <a:srgbClr val="FF0000"/>
                </a:solidFill>
                <a:effectLst>
                  <a:outerShdw blurRad="38100" dist="38100" dir="2700000">
                    <a:srgbClr val="C0C0C0"/>
                  </a:outerShdw>
                </a:effectLst>
                <a:latin typeface="楷体_GB2312" pitchFamily="49" charset="-122"/>
                <a:ea typeface="楷体_GB2312" pitchFamily="49" charset="-122"/>
              </a:rPr>
              <a:t>关系要适中</a:t>
            </a:r>
            <a:r>
              <a:rPr lang="zh-CN" altLang="en-US" sz="2800" b="1" dirty="0">
                <a:effectLst>
                  <a:outerShdw blurRad="38100" dist="38100" dir="2700000">
                    <a:srgbClr val="C0C0C0"/>
                  </a:outerShdw>
                </a:effectLst>
                <a:latin typeface="楷体_GB2312" pitchFamily="49" charset="-122"/>
                <a:ea typeface="楷体_GB2312" pitchFamily="49" charset="-122"/>
              </a:rPr>
              <a:t>，并容易检测和处理，且随温度</a:t>
            </a:r>
            <a:r>
              <a:rPr lang="zh-CN" altLang="en-US" sz="2800" b="1" dirty="0">
                <a:solidFill>
                  <a:srgbClr val="FF0000"/>
                </a:solidFill>
                <a:effectLst>
                  <a:outerShdw blurRad="38100" dist="38100" dir="2700000">
                    <a:srgbClr val="C0C0C0"/>
                  </a:outerShdw>
                </a:effectLst>
                <a:latin typeface="楷体_GB2312" pitchFamily="49" charset="-122"/>
                <a:ea typeface="楷体_GB2312" pitchFamily="49" charset="-122"/>
              </a:rPr>
              <a:t>呈线性变化</a:t>
            </a:r>
            <a:r>
              <a:rPr lang="zh-CN" altLang="en-US" sz="2800" b="1" dirty="0">
                <a:effectLst>
                  <a:outerShdw blurRad="38100" dist="38100" dir="2700000">
                    <a:srgbClr val="C0C0C0"/>
                  </a:outerShdw>
                </a:effectLst>
                <a:latin typeface="楷体_GB2312" pitchFamily="49" charset="-122"/>
                <a:ea typeface="楷体_GB2312" pitchFamily="49" charset="-122"/>
              </a:rPr>
              <a:t>；</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除温度以外，特性</a:t>
            </a:r>
            <a:r>
              <a:rPr lang="zh-CN" altLang="en-US" sz="2800" b="1" dirty="0">
                <a:solidFill>
                  <a:srgbClr val="FF0000"/>
                </a:solidFill>
                <a:effectLst>
                  <a:outerShdw blurRad="38100" dist="38100" dir="2700000">
                    <a:srgbClr val="C0C0C0"/>
                  </a:outerShdw>
                </a:effectLst>
                <a:latin typeface="楷体_GB2312" pitchFamily="49" charset="-122"/>
                <a:ea typeface="楷体_GB2312" pitchFamily="49" charset="-122"/>
              </a:rPr>
              <a:t>对其它物理量的灵敏度要低</a:t>
            </a:r>
            <a:r>
              <a:rPr lang="zh-CN" altLang="en-US" sz="2800" b="1" dirty="0">
                <a:effectLst>
                  <a:outerShdw blurRad="38100" dist="38100" dir="2700000">
                    <a:srgbClr val="C0C0C0"/>
                  </a:outerShdw>
                </a:effectLst>
                <a:latin typeface="楷体_GB2312" pitchFamily="49" charset="-122"/>
                <a:ea typeface="楷体_GB2312" pitchFamily="49" charset="-122"/>
              </a:rPr>
              <a:t>；</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特性随时间变化要小；</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重复性好，没有滞后和老化；</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灵敏度高，坚固耐用，体积小，对检测对象的影响要小；</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机械性能好，耐化学腐蚀，耐热性能好；</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能大批量生产，价格便宜；</a:t>
            </a:r>
            <a:endParaRPr lang="zh-CN" altLang="en-US" sz="2800" b="1" dirty="0">
              <a:effectLst>
                <a:outerShdw blurRad="38100" dist="38100" dir="2700000">
                  <a:srgbClr val="C0C0C0"/>
                </a:outerShdw>
              </a:effectLst>
              <a:latin typeface="楷体_GB2312" pitchFamily="49" charset="-122"/>
              <a:ea typeface="楷体_GB2312" pitchFamily="49" charset="-122"/>
            </a:endParaRPr>
          </a:p>
          <a:p>
            <a:pPr marL="266700" lvl="0" indent="-266700" algn="l" eaLnBrk="1" hangingPunct="1">
              <a:lnSpc>
                <a:spcPct val="120000"/>
              </a:lnSpc>
              <a:spcBef>
                <a:spcPct val="0"/>
              </a:spcBef>
              <a:buClr>
                <a:schemeClr val="accent2"/>
              </a:buClr>
              <a:buFont typeface="Wingdings" panose="05000000000000000000" pitchFamily="2" charset="2"/>
              <a:buChar char="l"/>
            </a:pPr>
            <a:r>
              <a:rPr lang="zh-CN" altLang="en-US" sz="2800" b="1" dirty="0">
                <a:effectLst>
                  <a:outerShdw blurRad="38100" dist="38100" dir="2700000">
                    <a:srgbClr val="C0C0C0"/>
                  </a:outerShdw>
                </a:effectLst>
                <a:latin typeface="楷体_GB2312" pitchFamily="49" charset="-122"/>
                <a:ea typeface="楷体_GB2312" pitchFamily="49" charset="-122"/>
              </a:rPr>
              <a:t>无危险性，无公害等。</a:t>
            </a:r>
            <a:endParaRPr lang="zh-CN" altLang="en-US" sz="2800" b="1" dirty="0">
              <a:effectLst>
                <a:outerShdw blurRad="38100" dist="38100" dir="2700000">
                  <a:srgbClr val="C0C0C0"/>
                </a:outerShdw>
              </a:effectLst>
              <a:latin typeface="楷体_GB2312" pitchFamily="49" charset="-122"/>
              <a:ea typeface="楷体_GB2312" pitchFamily="49"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26" name="标题 410625"/>
          <p:cNvSpPr>
            <a:spLocks noGrp="1"/>
          </p:cNvSpPr>
          <p:nvPr>
            <p:ph type="title"/>
          </p:nvPr>
        </p:nvSpPr>
        <p:spPr>
          <a:xfrm>
            <a:off x="304800" y="228600"/>
            <a:ext cx="8229600" cy="762000"/>
          </a:xfrm>
        </p:spPr>
        <p:txBody>
          <a:bodyPr anchor="ctr"/>
          <a:p>
            <a:pPr>
              <a:lnSpc>
                <a:spcPts val="5000"/>
              </a:lnSpc>
            </a:pPr>
            <a:r>
              <a:rPr lang="zh-CN" altLang="en-US" sz="3200" b="1" dirty="0">
                <a:solidFill>
                  <a:schemeClr val="tx1"/>
                </a:solidFill>
                <a:latin typeface="黑体" panose="02010609060101010101" pitchFamily="49" charset="-122"/>
                <a:ea typeface="黑体" panose="02010609060101010101" pitchFamily="49" charset="-122"/>
              </a:rPr>
              <a:t>其他形式的热敏电阻</a:t>
            </a:r>
            <a:r>
              <a:rPr lang="zh-CN" altLang="en-US" sz="3200" b="1" dirty="0">
                <a:solidFill>
                  <a:srgbClr val="FF3300"/>
                </a:solidFill>
                <a:latin typeface="宋体" panose="02010600030101010101" pitchFamily="2" charset="-122"/>
              </a:rPr>
              <a:t> </a:t>
            </a:r>
            <a:endParaRPr lang="zh-CN" altLang="en-US" sz="3200" b="1">
              <a:solidFill>
                <a:srgbClr val="FF3300"/>
              </a:solidFill>
              <a:latin typeface="宋体" panose="02010600030101010101" pitchFamily="2" charset="-122"/>
            </a:endParaRPr>
          </a:p>
        </p:txBody>
      </p:sp>
      <p:sp>
        <p:nvSpPr>
          <p:cNvPr id="410627" name="文本占位符 410626"/>
          <p:cNvSpPr>
            <a:spLocks noGrp="1"/>
          </p:cNvSpPr>
          <p:nvPr>
            <p:ph type="body" sz="half" idx="1"/>
          </p:nvPr>
        </p:nvSpPr>
        <p:spPr>
          <a:xfrm>
            <a:off x="0" y="1676400"/>
            <a:ext cx="3581400" cy="1752600"/>
          </a:xfrm>
        </p:spPr>
        <p:txBody>
          <a:bodyPr/>
          <a:p>
            <a:pPr algn="ctr">
              <a:buNone/>
            </a:pPr>
            <a:r>
              <a:rPr lang="zh-CN" altLang="en-US" sz="4000" b="1" dirty="0">
                <a:latin typeface="宋体" panose="02010600030101010101" pitchFamily="2" charset="-122"/>
              </a:rPr>
              <a:t>  玻璃封装   </a:t>
            </a:r>
            <a:r>
              <a:rPr lang="en-US" altLang="zh-CN" sz="4000" b="1"/>
              <a:t>NTC</a:t>
            </a:r>
            <a:r>
              <a:rPr lang="zh-CN" altLang="en-US" sz="4000" b="1" dirty="0">
                <a:latin typeface="宋体" panose="02010600030101010101" pitchFamily="2" charset="-122"/>
              </a:rPr>
              <a:t>热敏电阻</a:t>
            </a:r>
            <a:endParaRPr lang="zh-CN" altLang="en-US" sz="2800" b="1">
              <a:latin typeface="宋体" panose="02010600030101010101" pitchFamily="2" charset="-122"/>
            </a:endParaRPr>
          </a:p>
        </p:txBody>
      </p:sp>
      <p:sp>
        <p:nvSpPr>
          <p:cNvPr id="410628" name="文本框 410627"/>
          <p:cNvSpPr txBox="1"/>
          <p:nvPr/>
        </p:nvSpPr>
        <p:spPr>
          <a:xfrm>
            <a:off x="304800" y="5257800"/>
            <a:ext cx="4114800" cy="579438"/>
          </a:xfrm>
          <a:prstGeom prst="rect">
            <a:avLst/>
          </a:prstGeom>
          <a:noFill/>
          <a:ln w="9525">
            <a:noFill/>
          </a:ln>
        </p:spPr>
        <p:txBody>
          <a:bodyPr>
            <a:spAutoFit/>
          </a:bodyPr>
          <a:p>
            <a:pPr lvl="0" algn="l" eaLnBrk="1" hangingPunct="1">
              <a:lnSpc>
                <a:spcPct val="100000"/>
              </a:lnSpc>
              <a:spcBef>
                <a:spcPct val="50000"/>
              </a:spcBef>
              <a:buClrTx/>
            </a:pPr>
            <a:r>
              <a:rPr lang="en-US" altLang="zh-CN" sz="3200" b="1">
                <a:latin typeface="Times New Roman" panose="02020603050405020304" pitchFamily="18" charset="0"/>
                <a:ea typeface="宋体" panose="02010600030101010101" pitchFamily="2" charset="-122"/>
              </a:rPr>
              <a:t>MF58 </a:t>
            </a:r>
            <a:r>
              <a:rPr lang="zh-CN" altLang="en-US" sz="3200" b="1" dirty="0">
                <a:latin typeface="Times New Roman" panose="02020603050405020304" pitchFamily="18" charset="0"/>
                <a:ea typeface="宋体" panose="02010600030101010101" pitchFamily="2" charset="-122"/>
              </a:rPr>
              <a:t>型热敏电阻</a:t>
            </a:r>
            <a:endParaRPr lang="zh-CN" altLang="en-US" sz="3200" b="1" dirty="0">
              <a:latin typeface="Times New Roman" panose="02020603050405020304" pitchFamily="18" charset="0"/>
              <a:ea typeface="宋体" panose="02010600030101010101" pitchFamily="2" charset="-122"/>
            </a:endParaRPr>
          </a:p>
        </p:txBody>
      </p:sp>
      <p:graphicFrame>
        <p:nvGraphicFramePr>
          <p:cNvPr id="410629" name="对象 410628"/>
          <p:cNvGraphicFramePr/>
          <p:nvPr/>
        </p:nvGraphicFramePr>
        <p:xfrm>
          <a:off x="3581400" y="1060450"/>
          <a:ext cx="5029200" cy="2949575"/>
        </p:xfrm>
        <a:graphic>
          <a:graphicData uri="http://schemas.openxmlformats.org/presentationml/2006/ole">
            <mc:AlternateContent xmlns:mc="http://schemas.openxmlformats.org/markup-compatibility/2006">
              <mc:Choice xmlns:v="urn:schemas-microsoft-com:vml" Requires="v">
                <p:oleObj spid="_x0000_s3113" name="" r:id="rId1" imgW="8077200" imgH="4737100" progId="Photoshop.Image.7">
                  <p:embed/>
                </p:oleObj>
              </mc:Choice>
              <mc:Fallback>
                <p:oleObj name="" r:id="rId1" imgW="8077200" imgH="4737100" progId="Photoshop.Image.7">
                  <p:embed/>
                  <p:pic>
                    <p:nvPicPr>
                      <p:cNvPr id="0" name="图片 3112"/>
                      <p:cNvPicPr/>
                      <p:nvPr/>
                    </p:nvPicPr>
                    <p:blipFill>
                      <a:blip r:embed="rId2"/>
                      <a:stretch>
                        <a:fillRect/>
                      </a:stretch>
                    </p:blipFill>
                    <p:spPr>
                      <a:xfrm>
                        <a:off x="3581400" y="1060450"/>
                        <a:ext cx="5029200" cy="2949575"/>
                      </a:xfrm>
                      <a:prstGeom prst="rect">
                        <a:avLst/>
                      </a:prstGeom>
                      <a:noFill/>
                      <a:ln w="38100">
                        <a:noFill/>
                        <a:miter/>
                      </a:ln>
                    </p:spPr>
                  </p:pic>
                </p:oleObj>
              </mc:Fallback>
            </mc:AlternateContent>
          </a:graphicData>
        </a:graphic>
      </p:graphicFrame>
      <p:pic>
        <p:nvPicPr>
          <p:cNvPr id="410630" name="图片 410629" descr="MF58 型热敏电阻"/>
          <p:cNvPicPr>
            <a:picLocks noChangeAspect="1"/>
          </p:cNvPicPr>
          <p:nvPr/>
        </p:nvPicPr>
        <p:blipFill>
          <a:blip r:embed="rId3"/>
          <a:stretch>
            <a:fillRect/>
          </a:stretch>
        </p:blipFill>
        <p:spPr>
          <a:xfrm>
            <a:off x="4876800" y="4038600"/>
            <a:ext cx="3060700" cy="2133600"/>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50" name="标题 411649"/>
          <p:cNvSpPr>
            <a:spLocks noGrp="1"/>
          </p:cNvSpPr>
          <p:nvPr>
            <p:ph type="title"/>
          </p:nvPr>
        </p:nvSpPr>
        <p:spPr>
          <a:xfrm>
            <a:off x="304800" y="228600"/>
            <a:ext cx="8229600" cy="762000"/>
          </a:xfrm>
        </p:spPr>
        <p:txBody>
          <a:bodyPr anchor="ctr"/>
          <a:p>
            <a:pPr>
              <a:lnSpc>
                <a:spcPts val="5000"/>
              </a:lnSpc>
            </a:pPr>
            <a:r>
              <a:rPr lang="zh-CN" altLang="en-US" sz="3200" b="1" dirty="0">
                <a:solidFill>
                  <a:schemeClr val="tx1"/>
                </a:solidFill>
                <a:latin typeface="黑体" panose="02010609060101010101" pitchFamily="49" charset="-122"/>
                <a:ea typeface="黑体" panose="02010609060101010101" pitchFamily="49" charset="-122"/>
              </a:rPr>
              <a:t>其他形式的热敏电阻</a:t>
            </a:r>
            <a:r>
              <a:rPr lang="zh-CN" altLang="en-US" sz="3200" b="1" dirty="0">
                <a:solidFill>
                  <a:srgbClr val="FF3300"/>
                </a:solidFill>
                <a:latin typeface="宋体" panose="02010600030101010101" pitchFamily="2" charset="-122"/>
              </a:rPr>
              <a:t> </a:t>
            </a:r>
            <a:endParaRPr lang="zh-CN" altLang="en-US" sz="3200" b="1">
              <a:solidFill>
                <a:srgbClr val="FF3300"/>
              </a:solidFill>
              <a:latin typeface="宋体" panose="02010600030101010101" pitchFamily="2" charset="-122"/>
            </a:endParaRPr>
          </a:p>
        </p:txBody>
      </p:sp>
      <p:sp>
        <p:nvSpPr>
          <p:cNvPr id="411651" name="文本框 411650"/>
          <p:cNvSpPr txBox="1"/>
          <p:nvPr/>
        </p:nvSpPr>
        <p:spPr>
          <a:xfrm>
            <a:off x="685800" y="3581400"/>
            <a:ext cx="3962400" cy="579438"/>
          </a:xfrm>
          <a:prstGeom prst="rect">
            <a:avLst/>
          </a:prstGeom>
          <a:noFill/>
          <a:ln w="9525">
            <a:noFill/>
          </a:ln>
        </p:spPr>
        <p:txBody>
          <a:bodyPr>
            <a:spAutoFit/>
          </a:bodyPr>
          <a:p>
            <a:pPr lvl="0" algn="l" eaLnBrk="1" hangingPunct="1">
              <a:lnSpc>
                <a:spcPct val="100000"/>
              </a:lnSpc>
              <a:spcBef>
                <a:spcPct val="50000"/>
              </a:spcBef>
              <a:buClrTx/>
            </a:pPr>
            <a:r>
              <a:rPr lang="zh-CN" altLang="en-US" sz="3200" b="1" dirty="0">
                <a:latin typeface="宋体" panose="02010600030101010101" pitchFamily="2" charset="-122"/>
                <a:ea typeface="宋体" panose="02010600030101010101" pitchFamily="2" charset="-122"/>
              </a:rPr>
              <a:t>带安装孔的热敏电阻</a:t>
            </a:r>
            <a:endParaRPr lang="zh-CN" altLang="en-US" sz="3200" b="1" dirty="0">
              <a:latin typeface="宋体" panose="02010600030101010101" pitchFamily="2" charset="-122"/>
              <a:ea typeface="宋体" panose="02010600030101010101" pitchFamily="2" charset="-122"/>
            </a:endParaRPr>
          </a:p>
        </p:txBody>
      </p:sp>
      <p:sp>
        <p:nvSpPr>
          <p:cNvPr id="411652" name="文本框 411651"/>
          <p:cNvSpPr txBox="1"/>
          <p:nvPr/>
        </p:nvSpPr>
        <p:spPr>
          <a:xfrm>
            <a:off x="609600" y="5334000"/>
            <a:ext cx="4114800" cy="579438"/>
          </a:xfrm>
          <a:prstGeom prst="rect">
            <a:avLst/>
          </a:prstGeom>
          <a:noFill/>
          <a:ln w="9525">
            <a:noFill/>
          </a:ln>
        </p:spPr>
        <p:txBody>
          <a:bodyPr>
            <a:spAutoFit/>
          </a:bodyPr>
          <a:p>
            <a:pPr lvl="0" algn="l" eaLnBrk="1" hangingPunct="1">
              <a:lnSpc>
                <a:spcPct val="100000"/>
              </a:lnSpc>
              <a:spcBef>
                <a:spcPct val="50000"/>
              </a:spcBef>
              <a:buClrTx/>
            </a:pPr>
            <a:r>
              <a:rPr lang="zh-CN" altLang="en-US" sz="3200" b="1" dirty="0">
                <a:latin typeface="Times New Roman" panose="02020603050405020304" pitchFamily="18" charset="0"/>
                <a:ea typeface="宋体" panose="02010600030101010101" pitchFamily="2" charset="-122"/>
              </a:rPr>
              <a:t>大功率</a:t>
            </a:r>
            <a:r>
              <a:rPr lang="en-US" altLang="zh-CN" sz="3200" b="1">
                <a:latin typeface="Times New Roman" panose="02020603050405020304" pitchFamily="18" charset="0"/>
                <a:ea typeface="宋体" panose="02010600030101010101" pitchFamily="2" charset="-122"/>
              </a:rPr>
              <a:t>PTC</a:t>
            </a:r>
            <a:r>
              <a:rPr lang="zh-CN" altLang="en-US" sz="3200" b="1" dirty="0">
                <a:latin typeface="Times New Roman" panose="02020603050405020304" pitchFamily="18" charset="0"/>
                <a:ea typeface="宋体" panose="02010600030101010101" pitchFamily="2" charset="-122"/>
              </a:rPr>
              <a:t>热敏电阻</a:t>
            </a:r>
            <a:endParaRPr lang="zh-CN" altLang="en-US" sz="3200" b="1" dirty="0">
              <a:latin typeface="Times New Roman" panose="02020603050405020304" pitchFamily="18" charset="0"/>
              <a:ea typeface="宋体" panose="02010600030101010101" pitchFamily="2" charset="-122"/>
            </a:endParaRPr>
          </a:p>
        </p:txBody>
      </p:sp>
      <p:pic>
        <p:nvPicPr>
          <p:cNvPr id="411653" name="图片 411652" descr="热敏电阻13"/>
          <p:cNvPicPr>
            <a:picLocks noChangeAspect="1"/>
          </p:cNvPicPr>
          <p:nvPr/>
        </p:nvPicPr>
        <p:blipFill>
          <a:blip r:embed="rId1"/>
          <a:stretch>
            <a:fillRect/>
          </a:stretch>
        </p:blipFill>
        <p:spPr>
          <a:xfrm>
            <a:off x="4953000" y="4038600"/>
            <a:ext cx="2895600" cy="2527300"/>
          </a:xfrm>
          <a:prstGeom prst="rect">
            <a:avLst/>
          </a:prstGeom>
          <a:noFill/>
          <a:ln w="9525">
            <a:noFill/>
          </a:ln>
        </p:spPr>
      </p:pic>
      <p:pic>
        <p:nvPicPr>
          <p:cNvPr id="411654" name="图片 411653" descr="焊片式表面温度热敏电阻"/>
          <p:cNvPicPr>
            <a:picLocks noChangeAspect="1"/>
          </p:cNvPicPr>
          <p:nvPr/>
        </p:nvPicPr>
        <p:blipFill>
          <a:blip r:embed="rId2"/>
          <a:stretch>
            <a:fillRect/>
          </a:stretch>
        </p:blipFill>
        <p:spPr>
          <a:xfrm>
            <a:off x="762000" y="990600"/>
            <a:ext cx="7200900" cy="2451100"/>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advTm="14750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74" name="标题 412673"/>
          <p:cNvSpPr>
            <a:spLocks noGrp="1"/>
          </p:cNvSpPr>
          <p:nvPr>
            <p:ph type="title"/>
          </p:nvPr>
        </p:nvSpPr>
        <p:spPr>
          <a:xfrm>
            <a:off x="381000" y="228600"/>
            <a:ext cx="8229600" cy="900113"/>
          </a:xfrm>
        </p:spPr>
        <p:txBody>
          <a:bodyPr anchor="ctr"/>
          <a:p>
            <a:pPr>
              <a:lnSpc>
                <a:spcPts val="5000"/>
              </a:lnSpc>
            </a:pPr>
            <a:r>
              <a:rPr lang="zh-CN" altLang="en-US" sz="3200" b="1" dirty="0">
                <a:solidFill>
                  <a:schemeClr val="tx1"/>
                </a:solidFill>
                <a:latin typeface="黑体" panose="02010609060101010101" pitchFamily="49" charset="-122"/>
                <a:ea typeface="黑体" panose="02010609060101010101" pitchFamily="49" charset="-122"/>
              </a:rPr>
              <a:t>其他形式的热敏电阻</a:t>
            </a:r>
            <a:r>
              <a:rPr lang="zh-CN" altLang="en-US" sz="3200" b="1" dirty="0">
                <a:ea typeface="黑体" panose="02010609060101010101" pitchFamily="49" charset="-122"/>
              </a:rPr>
              <a:t>（续）</a:t>
            </a:r>
            <a:r>
              <a:rPr lang="zh-CN" altLang="en-US" sz="3200" b="1"/>
              <a:t> </a:t>
            </a:r>
            <a:endParaRPr lang="zh-CN" altLang="en-US" sz="3200" b="1"/>
          </a:p>
        </p:txBody>
      </p:sp>
      <p:sp>
        <p:nvSpPr>
          <p:cNvPr id="412675" name="文本占位符 412674"/>
          <p:cNvSpPr>
            <a:spLocks noGrp="1"/>
          </p:cNvSpPr>
          <p:nvPr>
            <p:ph type="body" sz="half" idx="1"/>
          </p:nvPr>
        </p:nvSpPr>
        <p:spPr>
          <a:xfrm>
            <a:off x="304800" y="1676400"/>
            <a:ext cx="2819400" cy="1295400"/>
          </a:xfrm>
        </p:spPr>
        <p:txBody>
          <a:bodyPr/>
          <a:p>
            <a:pPr algn="ctr">
              <a:buNone/>
            </a:pPr>
            <a:r>
              <a:rPr lang="zh-CN" altLang="en-US" b="1" dirty="0">
                <a:solidFill>
                  <a:schemeClr val="tx2"/>
                </a:solidFill>
              </a:rPr>
              <a:t>    </a:t>
            </a:r>
            <a:r>
              <a:rPr lang="zh-CN" altLang="en-US" sz="3600" b="1" dirty="0"/>
              <a:t>贴片</a:t>
            </a:r>
            <a:r>
              <a:rPr lang="zh-CN" altLang="en-US" sz="3600" b="1"/>
              <a:t>式</a:t>
            </a:r>
            <a:r>
              <a:rPr lang="en-US" altLang="zh-CN" sz="3600" b="1"/>
              <a:t>NTC</a:t>
            </a:r>
            <a:r>
              <a:rPr lang="zh-CN" altLang="en-US" sz="3600" b="1" dirty="0"/>
              <a:t>热敏电阻</a:t>
            </a:r>
            <a:endParaRPr lang="zh-CN" altLang="en-US" sz="2400" b="1">
              <a:solidFill>
                <a:schemeClr val="tx2"/>
              </a:solidFill>
              <a:latin typeface="宋体" panose="02010600030101010101" pitchFamily="2" charset="-122"/>
              <a:ea typeface="黑体" panose="02010609060101010101" pitchFamily="49" charset="-122"/>
            </a:endParaRPr>
          </a:p>
        </p:txBody>
      </p:sp>
      <p:pic>
        <p:nvPicPr>
          <p:cNvPr id="412676" name="图片 412675" descr="贴片式NTC热敏电阻"/>
          <p:cNvPicPr>
            <a:picLocks noChangeAspect="1"/>
          </p:cNvPicPr>
          <p:nvPr/>
        </p:nvPicPr>
        <p:blipFill>
          <a:blip r:embed="rId1"/>
          <a:stretch>
            <a:fillRect/>
          </a:stretch>
        </p:blipFill>
        <p:spPr>
          <a:xfrm>
            <a:off x="3886200" y="1066800"/>
            <a:ext cx="4267200" cy="2159000"/>
          </a:xfrm>
          <a:prstGeom prst="rect">
            <a:avLst/>
          </a:prstGeom>
          <a:noFill/>
          <a:ln w="9525">
            <a:noFill/>
          </a:ln>
        </p:spPr>
      </p:pic>
      <p:pic>
        <p:nvPicPr>
          <p:cNvPr id="412677" name="图片 412676" descr="SMD型NTC热敏电阻器A"/>
          <p:cNvPicPr>
            <a:picLocks noChangeAspect="1"/>
          </p:cNvPicPr>
          <p:nvPr/>
        </p:nvPicPr>
        <p:blipFill>
          <a:blip r:embed="rId2"/>
          <a:stretch>
            <a:fillRect/>
          </a:stretch>
        </p:blipFill>
        <p:spPr>
          <a:xfrm>
            <a:off x="1447800" y="3505200"/>
            <a:ext cx="3251200" cy="2451100"/>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标题 413697"/>
          <p:cNvSpPr>
            <a:spLocks noGrp="1"/>
          </p:cNvSpPr>
          <p:nvPr>
            <p:ph type="title"/>
          </p:nvPr>
        </p:nvSpPr>
        <p:spPr>
          <a:xfrm>
            <a:off x="381000" y="228600"/>
            <a:ext cx="8229600" cy="900113"/>
          </a:xfrm>
        </p:spPr>
        <p:txBody>
          <a:bodyPr anchor="ctr"/>
          <a:p>
            <a:pPr>
              <a:lnSpc>
                <a:spcPts val="5000"/>
              </a:lnSpc>
            </a:pPr>
            <a:r>
              <a:rPr lang="zh-CN" altLang="en-US" sz="3200" b="1" dirty="0">
                <a:solidFill>
                  <a:schemeClr val="tx1"/>
                </a:solidFill>
                <a:latin typeface="黑体" panose="02010609060101010101" pitchFamily="49" charset="-122"/>
                <a:ea typeface="黑体" panose="02010609060101010101" pitchFamily="49" charset="-122"/>
              </a:rPr>
              <a:t>其他形式的热敏电阻</a:t>
            </a:r>
            <a:r>
              <a:rPr lang="zh-CN" altLang="en-US" sz="3200" b="1" dirty="0">
                <a:ea typeface="黑体" panose="02010609060101010101" pitchFamily="49" charset="-122"/>
              </a:rPr>
              <a:t>（续）</a:t>
            </a:r>
            <a:r>
              <a:rPr lang="zh-CN" altLang="en-US" sz="3200" b="1"/>
              <a:t> </a:t>
            </a:r>
            <a:endParaRPr lang="zh-CN" altLang="en-US" sz="3200" b="1"/>
          </a:p>
        </p:txBody>
      </p:sp>
      <p:sp>
        <p:nvSpPr>
          <p:cNvPr id="413699" name="文本占位符 413698"/>
          <p:cNvSpPr>
            <a:spLocks noGrp="1"/>
          </p:cNvSpPr>
          <p:nvPr>
            <p:ph type="body" sz="half" idx="1"/>
          </p:nvPr>
        </p:nvSpPr>
        <p:spPr>
          <a:xfrm>
            <a:off x="1676400" y="1371600"/>
            <a:ext cx="3886200" cy="1752600"/>
          </a:xfrm>
        </p:spPr>
        <p:txBody>
          <a:bodyPr/>
          <a:p>
            <a:pPr algn="ctr">
              <a:buNone/>
            </a:pPr>
            <a:r>
              <a:rPr lang="zh-CN" altLang="en-US" sz="3600" b="1">
                <a:solidFill>
                  <a:schemeClr val="tx2"/>
                </a:solidFill>
              </a:rPr>
              <a:t>    </a:t>
            </a:r>
            <a:r>
              <a:rPr lang="en-US" altLang="zh-CN" sz="3600" b="1">
                <a:solidFill>
                  <a:schemeClr val="tx2"/>
                </a:solidFill>
              </a:rPr>
              <a:t>MF58</a:t>
            </a:r>
            <a:r>
              <a:rPr lang="zh-CN" altLang="en-US" sz="3600" b="1" dirty="0">
                <a:solidFill>
                  <a:schemeClr val="tx2"/>
                </a:solidFill>
              </a:rPr>
              <a:t>型（珠形）高精度负温度系数热敏电阻</a:t>
            </a:r>
            <a:endParaRPr lang="zh-CN" altLang="en-US" sz="3600" b="1">
              <a:solidFill>
                <a:schemeClr val="tx2"/>
              </a:solidFill>
            </a:endParaRPr>
          </a:p>
        </p:txBody>
      </p:sp>
      <p:pic>
        <p:nvPicPr>
          <p:cNvPr id="413700" name="图片 413699" descr="MF58型（珠形）高精度负温度系数热敏电阻"/>
          <p:cNvPicPr>
            <a:picLocks noChangeAspect="1"/>
          </p:cNvPicPr>
          <p:nvPr/>
        </p:nvPicPr>
        <p:blipFill>
          <a:blip r:embed="rId1"/>
          <a:stretch>
            <a:fillRect/>
          </a:stretch>
        </p:blipFill>
        <p:spPr>
          <a:xfrm>
            <a:off x="5848350" y="381000"/>
            <a:ext cx="2889250" cy="3810000"/>
          </a:xfrm>
          <a:prstGeom prst="rect">
            <a:avLst/>
          </a:prstGeom>
          <a:noFill/>
          <a:ln w="9525">
            <a:noFill/>
          </a:ln>
        </p:spPr>
      </p:pic>
      <p:pic>
        <p:nvPicPr>
          <p:cNvPr id="413701" name="图片 413700" descr="MF5A-3型热敏电阻"/>
          <p:cNvPicPr>
            <a:picLocks noChangeAspect="1"/>
          </p:cNvPicPr>
          <p:nvPr/>
        </p:nvPicPr>
        <p:blipFill>
          <a:blip r:embed="rId2"/>
          <a:stretch>
            <a:fillRect/>
          </a:stretch>
        </p:blipFill>
        <p:spPr>
          <a:xfrm>
            <a:off x="685800" y="2971800"/>
            <a:ext cx="3124200" cy="2552700"/>
          </a:xfrm>
          <a:prstGeom prst="rect">
            <a:avLst/>
          </a:prstGeom>
          <a:noFill/>
          <a:ln w="9525">
            <a:noFill/>
          </a:ln>
        </p:spPr>
      </p:pic>
      <p:sp>
        <p:nvSpPr>
          <p:cNvPr id="413702" name="文本框 413701"/>
          <p:cNvSpPr txBox="1"/>
          <p:nvPr/>
        </p:nvSpPr>
        <p:spPr>
          <a:xfrm>
            <a:off x="3886200" y="4572000"/>
            <a:ext cx="4953000" cy="579438"/>
          </a:xfrm>
          <a:prstGeom prst="rect">
            <a:avLst/>
          </a:prstGeom>
          <a:noFill/>
          <a:ln w="9525">
            <a:noFill/>
          </a:ln>
        </p:spPr>
        <p:txBody>
          <a:bodyPr>
            <a:spAutoFit/>
          </a:bodyPr>
          <a:p>
            <a:pPr lvl="0" algn="l" eaLnBrk="1" hangingPunct="1">
              <a:lnSpc>
                <a:spcPct val="100000"/>
              </a:lnSpc>
              <a:spcBef>
                <a:spcPct val="50000"/>
              </a:spcBef>
              <a:buClrTx/>
            </a:pPr>
            <a:r>
              <a:rPr lang="en-US" altLang="zh-CN" sz="3200" b="1">
                <a:latin typeface="Times New Roman" panose="02020603050405020304" pitchFamily="18" charset="0"/>
                <a:ea typeface="宋体" panose="02010600030101010101" pitchFamily="2" charset="-122"/>
              </a:rPr>
              <a:t>MF5A-3</a:t>
            </a:r>
            <a:r>
              <a:rPr lang="zh-CN" altLang="en-US" sz="3200" b="1" dirty="0">
                <a:latin typeface="Times New Roman" panose="02020603050405020304" pitchFamily="18" charset="0"/>
                <a:ea typeface="宋体" panose="02010600030101010101" pitchFamily="2" charset="-122"/>
              </a:rPr>
              <a:t>型热敏电阻</a:t>
            </a:r>
            <a:endParaRPr lang="zh-CN" altLang="en-US" sz="3200" b="1" dirty="0">
              <a:latin typeface="Times New Roman" panose="02020603050405020304" pitchFamily="18" charset="0"/>
              <a:ea typeface="宋体" panose="02010600030101010101" pitchFamily="2" charset="-122"/>
            </a:endParaRPr>
          </a:p>
        </p:txBody>
      </p:sp>
      <p:sp>
        <p:nvSpPr>
          <p:cNvPr id="413703" name="文本框 413702"/>
          <p:cNvSpPr txBox="1"/>
          <p:nvPr/>
        </p:nvSpPr>
        <p:spPr>
          <a:xfrm>
            <a:off x="533400" y="5715000"/>
            <a:ext cx="4572000" cy="396875"/>
          </a:xfrm>
          <a:prstGeom prst="rect">
            <a:avLst/>
          </a:prstGeom>
          <a:noFill/>
          <a:ln w="9525">
            <a:noFill/>
          </a:ln>
        </p:spPr>
        <p:txBody>
          <a:bodyPr>
            <a:spAutoFit/>
          </a:bodyPr>
          <a:p>
            <a:pPr lvl="0" algn="l" eaLnBrk="1" hangingPunct="1">
              <a:lnSpc>
                <a:spcPct val="100000"/>
              </a:lnSpc>
              <a:spcBef>
                <a:spcPct val="50000"/>
              </a:spcBef>
              <a:buClrTx/>
            </a:pPr>
            <a:r>
              <a:rPr lang="zh-CN" altLang="en-US" sz="2000" b="1">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参考深圳科蓬达电子有限公司资料）</a:t>
            </a:r>
            <a:endParaRPr lang="zh-CN" altLang="en-US" sz="20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spd="med" advTm="147500">
    <p:spli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标题 414721"/>
          <p:cNvSpPr>
            <a:spLocks noGrp="1"/>
          </p:cNvSpPr>
          <p:nvPr>
            <p:ph type="title"/>
          </p:nvPr>
        </p:nvSpPr>
        <p:spPr>
          <a:xfrm>
            <a:off x="304800" y="228600"/>
            <a:ext cx="8229600" cy="762000"/>
          </a:xfrm>
        </p:spPr>
        <p:txBody>
          <a:bodyPr anchor="ctr"/>
          <a:p>
            <a:pPr>
              <a:lnSpc>
                <a:spcPts val="5000"/>
              </a:lnSpc>
            </a:pPr>
            <a:r>
              <a:rPr lang="zh-CN" altLang="en-US" sz="3200" b="1" dirty="0">
                <a:latin typeface="黑体" panose="02010609060101010101" pitchFamily="49" charset="-122"/>
                <a:ea typeface="黑体" panose="02010609060101010101" pitchFamily="49" charset="-122"/>
              </a:rPr>
              <a:t>非标热敏电阻</a:t>
            </a:r>
            <a:endParaRPr lang="zh-CN" altLang="en-US" sz="3200" b="1">
              <a:latin typeface="宋体" panose="02010600030101010101" pitchFamily="2" charset="-122"/>
            </a:endParaRPr>
          </a:p>
        </p:txBody>
      </p:sp>
      <p:pic>
        <p:nvPicPr>
          <p:cNvPr id="414723" name="图片 414722" descr="各类热敏电阻"/>
          <p:cNvPicPr>
            <a:picLocks noChangeAspect="1"/>
          </p:cNvPicPr>
          <p:nvPr/>
        </p:nvPicPr>
        <p:blipFill>
          <a:blip r:embed="rId1"/>
          <a:stretch>
            <a:fillRect/>
          </a:stretch>
        </p:blipFill>
        <p:spPr>
          <a:xfrm>
            <a:off x="990600" y="1066800"/>
            <a:ext cx="7315200" cy="5486400"/>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advTm="1475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标题 415745"/>
          <p:cNvSpPr>
            <a:spLocks noGrp="1"/>
          </p:cNvSpPr>
          <p:nvPr>
            <p:ph type="title"/>
          </p:nvPr>
        </p:nvSpPr>
        <p:spPr>
          <a:xfrm>
            <a:off x="304800" y="228600"/>
            <a:ext cx="8229600" cy="762000"/>
          </a:xfrm>
        </p:spPr>
        <p:txBody>
          <a:bodyPr anchor="ctr"/>
          <a:p>
            <a:pPr>
              <a:lnSpc>
                <a:spcPts val="5000"/>
              </a:lnSpc>
            </a:pPr>
            <a:r>
              <a:rPr lang="zh-CN" altLang="en-US" sz="3200" b="1" dirty="0">
                <a:latin typeface="黑体" panose="02010609060101010101" pitchFamily="49" charset="-122"/>
                <a:ea typeface="黑体" panose="02010609060101010101" pitchFamily="49" charset="-122"/>
              </a:rPr>
              <a:t>非标热敏电阻（续）</a:t>
            </a:r>
            <a:r>
              <a:rPr lang="zh-CN" altLang="en-US" sz="3200" b="1" dirty="0">
                <a:latin typeface="宋体" panose="02010600030101010101" pitchFamily="2" charset="-122"/>
              </a:rPr>
              <a:t> </a:t>
            </a:r>
            <a:endParaRPr lang="zh-CN" altLang="en-US" sz="3200" b="1">
              <a:latin typeface="宋体" panose="02010600030101010101" pitchFamily="2" charset="-122"/>
            </a:endParaRPr>
          </a:p>
        </p:txBody>
      </p:sp>
      <p:pic>
        <p:nvPicPr>
          <p:cNvPr id="415747" name="图片 415746" descr="非标热敏电阻A"/>
          <p:cNvPicPr>
            <a:picLocks noChangeAspect="1"/>
          </p:cNvPicPr>
          <p:nvPr/>
        </p:nvPicPr>
        <p:blipFill>
          <a:blip r:embed="rId1"/>
          <a:stretch>
            <a:fillRect/>
          </a:stretch>
        </p:blipFill>
        <p:spPr>
          <a:xfrm>
            <a:off x="1295400" y="3276600"/>
            <a:ext cx="1901825" cy="2209800"/>
          </a:xfrm>
          <a:prstGeom prst="rect">
            <a:avLst/>
          </a:prstGeom>
          <a:noFill/>
          <a:ln w="9525">
            <a:noFill/>
          </a:ln>
        </p:spPr>
      </p:pic>
      <p:pic>
        <p:nvPicPr>
          <p:cNvPr id="415748" name="图片 415747" descr="空调温度传感器"/>
          <p:cNvPicPr>
            <a:picLocks noChangeAspect="1"/>
          </p:cNvPicPr>
          <p:nvPr/>
        </p:nvPicPr>
        <p:blipFill>
          <a:blip r:embed="rId2"/>
          <a:stretch>
            <a:fillRect/>
          </a:stretch>
        </p:blipFill>
        <p:spPr>
          <a:xfrm>
            <a:off x="4038600" y="1447800"/>
            <a:ext cx="4343400" cy="2944813"/>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advTm="1475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标题 416769"/>
          <p:cNvSpPr>
            <a:spLocks noGrp="1"/>
          </p:cNvSpPr>
          <p:nvPr>
            <p:ph type="title"/>
          </p:nvPr>
        </p:nvSpPr>
        <p:spPr>
          <a:xfrm>
            <a:off x="304800" y="228600"/>
            <a:ext cx="8229600" cy="762000"/>
          </a:xfrm>
        </p:spPr>
        <p:txBody>
          <a:bodyPr anchor="ctr"/>
          <a:p>
            <a:pPr>
              <a:lnSpc>
                <a:spcPts val="5000"/>
              </a:lnSpc>
            </a:pPr>
            <a:r>
              <a:rPr lang="zh-CN" altLang="en-US" sz="3200" b="1" dirty="0">
                <a:latin typeface="黑体" panose="02010609060101010101" pitchFamily="49" charset="-122"/>
                <a:ea typeface="黑体" panose="02010609060101010101" pitchFamily="49" charset="-122"/>
              </a:rPr>
              <a:t>非标热敏电阻（续）</a:t>
            </a:r>
            <a:r>
              <a:rPr lang="zh-CN" altLang="en-US" sz="3200" b="1" dirty="0">
                <a:solidFill>
                  <a:srgbClr val="FF3300"/>
                </a:solidFill>
                <a:latin typeface="宋体" panose="02010600030101010101" pitchFamily="2" charset="-122"/>
              </a:rPr>
              <a:t> </a:t>
            </a:r>
            <a:endParaRPr lang="zh-CN" altLang="en-US" sz="3200" b="1">
              <a:solidFill>
                <a:srgbClr val="FF3300"/>
              </a:solidFill>
              <a:latin typeface="宋体" panose="02010600030101010101" pitchFamily="2" charset="-122"/>
            </a:endParaRPr>
          </a:p>
        </p:txBody>
      </p:sp>
      <p:pic>
        <p:nvPicPr>
          <p:cNvPr id="416771" name="图片 416770" descr="A热敏电阻11"/>
          <p:cNvPicPr>
            <a:picLocks noChangeAspect="1"/>
          </p:cNvPicPr>
          <p:nvPr/>
        </p:nvPicPr>
        <p:blipFill>
          <a:blip r:embed="rId1"/>
          <a:stretch>
            <a:fillRect/>
          </a:stretch>
        </p:blipFill>
        <p:spPr>
          <a:xfrm>
            <a:off x="609600" y="4572000"/>
            <a:ext cx="7315200" cy="1460500"/>
          </a:xfrm>
          <a:prstGeom prst="rect">
            <a:avLst/>
          </a:prstGeom>
          <a:noFill/>
          <a:ln w="9525">
            <a:noFill/>
          </a:ln>
        </p:spPr>
      </p:pic>
      <p:pic>
        <p:nvPicPr>
          <p:cNvPr id="416772" name="图片 416771" descr="A汽车热敏电阻12"/>
          <p:cNvPicPr>
            <a:picLocks noChangeAspect="1"/>
          </p:cNvPicPr>
          <p:nvPr/>
        </p:nvPicPr>
        <p:blipFill>
          <a:blip r:embed="rId2"/>
          <a:stretch>
            <a:fillRect/>
          </a:stretch>
        </p:blipFill>
        <p:spPr>
          <a:xfrm>
            <a:off x="2286000" y="2819400"/>
            <a:ext cx="3771900" cy="1408113"/>
          </a:xfrm>
          <a:prstGeom prst="rect">
            <a:avLst/>
          </a:prstGeom>
          <a:noFill/>
          <a:ln w="9525">
            <a:noFill/>
          </a:ln>
        </p:spPr>
      </p:pic>
      <p:pic>
        <p:nvPicPr>
          <p:cNvPr id="416773" name="图片 416772" descr="A热敏电阻13"/>
          <p:cNvPicPr>
            <a:picLocks noChangeAspect="1"/>
          </p:cNvPicPr>
          <p:nvPr/>
        </p:nvPicPr>
        <p:blipFill>
          <a:blip r:embed="rId3"/>
          <a:stretch>
            <a:fillRect/>
          </a:stretch>
        </p:blipFill>
        <p:spPr>
          <a:xfrm>
            <a:off x="1828800" y="1066800"/>
            <a:ext cx="4419600" cy="1423988"/>
          </a:xfrm>
          <a:prstGeom prst="rect">
            <a:avLst/>
          </a:prstGeom>
          <a:noFill/>
          <a:ln w="9525">
            <a:noFill/>
          </a:ln>
        </p:spPr>
      </p:pic>
      <p:sp>
        <p:nvSpPr>
          <p:cNvPr id="2" name="灯片编号占位符 1"/>
          <p:cNvSpPr>
            <a:spLocks noGrp="1"/>
          </p:cNvSpPr>
          <p:nvPr>
            <p:ph type="sldNum" sz="quarter" idx="12"/>
          </p:nvPr>
        </p:nvSpPr>
        <p:spPr/>
        <p:txBody>
          <a:bodyPr/>
          <a:p>
            <a:pPr>
              <a:defRPr/>
            </a:pPr>
            <a:fld id="{127D6CDF-2B47-4556-8D8A-D1928F3A0865}" type="slidenum">
              <a:rPr lang="zh-CN" altLang="en-US"/>
            </a:fld>
            <a:r>
              <a:rPr lang="zh-CN" altLang="en-US" dirty="0"/>
              <a:t> </a:t>
            </a:r>
            <a:r>
              <a:rPr lang="en-US" altLang="zh-CN" b="0" dirty="0" smtClean="0"/>
              <a:t>/ 82</a:t>
            </a:r>
            <a:endParaRPr lang="zh-CN" altLang="en-US" b="0" dirty="0"/>
          </a:p>
        </p:txBody>
      </p:sp>
    </p:spTree>
  </p:cSld>
  <p:clrMapOvr>
    <a:masterClrMapping/>
  </p:clrMapOvr>
  <p:transition advTm="14750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二、热敏电阻基本参数</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4484"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4523" name="文本框 404522"/>
          <p:cNvSpPr txBox="1"/>
          <p:nvPr/>
        </p:nvSpPr>
        <p:spPr>
          <a:xfrm>
            <a:off x="303213" y="828675"/>
            <a:ext cx="4773612"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1.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标称电阻</a:t>
            </a:r>
            <a:r>
              <a:rPr lang="en-US" altLang="zh-CN" sz="3600" b="1" i="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R</a:t>
            </a:r>
            <a:r>
              <a:rPr lang="en-US" altLang="zh-CN" sz="3600" b="1" i="1" baseline="-2500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H</a:t>
            </a:r>
            <a:endParaRPr lang="en-US" altLang="zh-CN" sz="3600" b="1" i="1" baseline="-2500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404524" name="文本框 404523"/>
          <p:cNvSpPr txBox="1"/>
          <p:nvPr/>
        </p:nvSpPr>
        <p:spPr>
          <a:xfrm>
            <a:off x="250825" y="1412875"/>
            <a:ext cx="8696325" cy="1190625"/>
          </a:xfrm>
          <a:prstGeom prst="rect">
            <a:avLst/>
          </a:prstGeom>
          <a:noFill/>
          <a:ln w="9525">
            <a:noFill/>
          </a:ln>
        </p:spPr>
        <p:txBody>
          <a:bodyPr>
            <a:spAutoFit/>
          </a:bodyPr>
          <a:p>
            <a:pPr lvl="0" algn="l" eaLnBrk="1" hangingPunct="1">
              <a:lnSpc>
                <a:spcPct val="100000"/>
              </a:lnSpc>
              <a:spcBef>
                <a:spcPct val="0"/>
              </a:spcBef>
            </a:pPr>
            <a:r>
              <a:rPr lang="en-US" altLang="zh-CN" sz="3600" b="1" i="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R</a:t>
            </a:r>
            <a:r>
              <a:rPr lang="en-US" altLang="zh-CN" sz="3600" b="1" i="1" baseline="-2500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25</a:t>
            </a:r>
            <a:r>
              <a:rPr lang="zh-CN" altLang="en-US" sz="3600" b="1" dirty="0">
                <a:latin typeface="Times New Roman" panose="02020603050405020304" pitchFamily="18" charset="0"/>
                <a:ea typeface="华文中宋" panose="02010600040101010101" pitchFamily="2" charset="-122"/>
              </a:rPr>
              <a:t>是热敏电阻在</a:t>
            </a:r>
            <a:r>
              <a:rPr lang="en-US" altLang="zh-CN" sz="3600" b="1">
                <a:latin typeface="Times New Roman" panose="02020603050405020304" pitchFamily="18" charset="0"/>
                <a:ea typeface="华文中宋" panose="02010600040101010101" pitchFamily="2" charset="-122"/>
              </a:rPr>
              <a:t>25±0.2℃</a:t>
            </a:r>
            <a:r>
              <a:rPr lang="zh-CN" altLang="en-US" sz="3600" b="1" dirty="0">
                <a:latin typeface="Times New Roman" panose="02020603050405020304" pitchFamily="18" charset="0"/>
                <a:ea typeface="华文中宋" panose="02010600040101010101" pitchFamily="2" charset="-122"/>
              </a:rPr>
              <a:t>、零功率时的阻值，也叫冷电阻。</a:t>
            </a:r>
            <a:endParaRPr lang="zh-CN" altLang="en-US" sz="3600" b="1" dirty="0">
              <a:latin typeface="Times New Roman" panose="02020603050405020304" pitchFamily="18" charset="0"/>
              <a:ea typeface="华文中宋" panose="02010600040101010101" pitchFamily="2" charset="-122"/>
            </a:endParaRPr>
          </a:p>
        </p:txBody>
      </p:sp>
      <p:sp>
        <p:nvSpPr>
          <p:cNvPr id="404525" name="文本框 404524"/>
          <p:cNvSpPr txBox="1"/>
          <p:nvPr/>
        </p:nvSpPr>
        <p:spPr>
          <a:xfrm>
            <a:off x="323850" y="3068638"/>
            <a:ext cx="3109913" cy="641350"/>
          </a:xfrm>
          <a:prstGeom prst="rect">
            <a:avLst/>
          </a:prstGeom>
          <a:noFill/>
          <a:ln w="9525">
            <a:noFill/>
          </a:ln>
        </p:spPr>
        <p:txBody>
          <a:bodyPr wrap="none" anchor="t">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2.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材料常数</a:t>
            </a:r>
            <a:r>
              <a:rPr lang="en-US" altLang="zh-CN" sz="3600" b="1" i="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B</a:t>
            </a:r>
            <a:r>
              <a:rPr lang="en-US" altLang="zh-CN" sz="3600" b="1" i="1" baseline="-2500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N</a:t>
            </a:r>
            <a:endParaRPr lang="en-US" altLang="zh-CN" sz="3600" b="1" i="1" baseline="-2500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404526" name="文本框 404525"/>
          <p:cNvSpPr txBox="1"/>
          <p:nvPr/>
        </p:nvSpPr>
        <p:spPr>
          <a:xfrm>
            <a:off x="303213" y="3644900"/>
            <a:ext cx="8840787" cy="3165475"/>
          </a:xfrm>
          <a:prstGeom prst="rect">
            <a:avLst/>
          </a:prstGeom>
          <a:noFill/>
          <a:ln w="9525">
            <a:noFill/>
          </a:ln>
        </p:spPr>
        <p:txBody>
          <a:bodyPr>
            <a:spAutoFit/>
          </a:bodyPr>
          <a:p>
            <a:pPr lvl="0" algn="l" eaLnBrk="1" hangingPunct="1">
              <a:lnSpc>
                <a:spcPct val="140000"/>
              </a:lnSpc>
              <a:spcBef>
                <a:spcPct val="0"/>
              </a:spcBef>
            </a:pPr>
            <a:r>
              <a:rPr lang="zh-CN" altLang="en-US" sz="3600" b="1" dirty="0">
                <a:latin typeface="Times New Roman" panose="02020603050405020304" pitchFamily="18" charset="0"/>
                <a:ea typeface="华文中宋" panose="02010600040101010101" pitchFamily="2" charset="-122"/>
              </a:rPr>
              <a:t>材料常数是表征负温度系数</a:t>
            </a:r>
            <a:r>
              <a:rPr lang="en-US" altLang="zh-CN" sz="3600" b="1">
                <a:latin typeface="Times New Roman" panose="02020603050405020304" pitchFamily="18" charset="0"/>
                <a:ea typeface="华文中宋" panose="02010600040101010101" pitchFamily="2" charset="-122"/>
              </a:rPr>
              <a:t>(NTC)</a:t>
            </a:r>
            <a:r>
              <a:rPr lang="zh-CN" altLang="en-US" sz="3600" b="1" dirty="0">
                <a:latin typeface="Times New Roman" panose="02020603050405020304" pitchFamily="18" charset="0"/>
                <a:ea typeface="华文中宋" panose="02010600040101010101" pitchFamily="2" charset="-122"/>
              </a:rPr>
              <a:t>热敏电阻器材料的物理特性常数。</a:t>
            </a:r>
            <a:r>
              <a:rPr lang="en-US" altLang="zh-CN" sz="3600" b="1" i="1">
                <a:latin typeface="Times New Roman" panose="02020603050405020304" pitchFamily="18" charset="0"/>
                <a:ea typeface="华文中宋" panose="02010600040101010101" pitchFamily="2" charset="-122"/>
              </a:rPr>
              <a:t>B</a:t>
            </a:r>
            <a:r>
              <a:rPr lang="en-US" altLang="zh-CN" sz="3600" b="1" i="1" baseline="-25000">
                <a:latin typeface="Times New Roman" panose="02020603050405020304" pitchFamily="18" charset="0"/>
                <a:ea typeface="华文中宋" panose="02010600040101010101" pitchFamily="2" charset="-122"/>
              </a:rPr>
              <a:t>N</a:t>
            </a:r>
            <a:r>
              <a:rPr lang="zh-CN" altLang="en-US" sz="3600" b="1" dirty="0">
                <a:latin typeface="Times New Roman" panose="02020603050405020304" pitchFamily="18" charset="0"/>
                <a:ea typeface="华文中宋" panose="02010600040101010101" pitchFamily="2" charset="-122"/>
              </a:rPr>
              <a:t>值决定于材料的激活能∆</a:t>
            </a:r>
            <a:r>
              <a:rPr lang="en-US" altLang="zh-CN" sz="3600" b="1" i="1">
                <a:latin typeface="Times New Roman" panose="02020603050405020304" pitchFamily="18" charset="0"/>
                <a:ea typeface="华文中宋" panose="02010600040101010101" pitchFamily="2" charset="-122"/>
              </a:rPr>
              <a:t>E</a:t>
            </a:r>
            <a:r>
              <a:rPr lang="zh-CN" altLang="en-US" sz="3600" b="1" dirty="0">
                <a:latin typeface="Times New Roman" panose="02020603050405020304" pitchFamily="18" charset="0"/>
                <a:ea typeface="华文中宋" panose="02010600040101010101" pitchFamily="2" charset="-122"/>
              </a:rPr>
              <a:t>，它们之间满足下面的函数关系式</a:t>
            </a:r>
            <a:endParaRPr lang="zh-CN" altLang="en-US" sz="3600" b="1" dirty="0">
              <a:latin typeface="Times New Roman" panose="02020603050405020304" pitchFamily="18" charset="0"/>
              <a:ea typeface="华文中宋" panose="02010600040101010101" pitchFamily="2" charset="-122"/>
            </a:endParaRPr>
          </a:p>
        </p:txBody>
      </p:sp>
      <p:sp>
        <p:nvSpPr>
          <p:cNvPr id="404527" name="矩形 404526"/>
          <p:cNvSpPr/>
          <p:nvPr/>
        </p:nvSpPr>
        <p:spPr>
          <a:xfrm>
            <a:off x="0" y="3233738"/>
            <a:ext cx="9144000" cy="0"/>
          </a:xfrm>
          <a:prstGeom prst="rect">
            <a:avLst/>
          </a:prstGeom>
          <a:noFill/>
          <a:ln w="9525">
            <a:noFill/>
          </a:ln>
        </p:spPr>
        <p:txBody>
          <a:bodyPr/>
          <a:p>
            <a:endParaRPr lang="zh-CN" altLang="en-US"/>
          </a:p>
        </p:txBody>
      </p:sp>
      <p:graphicFrame>
        <p:nvGraphicFramePr>
          <p:cNvPr id="404528" name="对象 404527"/>
          <p:cNvGraphicFramePr/>
          <p:nvPr/>
        </p:nvGraphicFramePr>
        <p:xfrm>
          <a:off x="1979613" y="5975350"/>
          <a:ext cx="1401762" cy="882650"/>
        </p:xfrm>
        <a:graphic>
          <a:graphicData uri="http://schemas.openxmlformats.org/presentationml/2006/ole">
            <mc:AlternateContent xmlns:mc="http://schemas.openxmlformats.org/markup-compatibility/2006">
              <mc:Choice xmlns:v="urn:schemas-microsoft-com:vml" Requires="v">
                <p:oleObj spid="_x0000_s3114" name="" r:id="rId1" imgW="622300" imgH="393700" progId="Equation.3">
                  <p:embed/>
                </p:oleObj>
              </mc:Choice>
              <mc:Fallback>
                <p:oleObj name="" r:id="rId1" imgW="622300" imgH="393700" progId="Equation.3">
                  <p:embed/>
                  <p:pic>
                    <p:nvPicPr>
                      <p:cNvPr id="0" name="图片 3113"/>
                      <p:cNvPicPr/>
                      <p:nvPr/>
                    </p:nvPicPr>
                    <p:blipFill>
                      <a:blip r:embed="rId2"/>
                      <a:stretch>
                        <a:fillRect/>
                      </a:stretch>
                    </p:blipFill>
                    <p:spPr>
                      <a:xfrm>
                        <a:off x="1979613" y="5975350"/>
                        <a:ext cx="1401762" cy="882650"/>
                      </a:xfrm>
                      <a:prstGeom prst="rect">
                        <a:avLst/>
                      </a:prstGeom>
                      <a:solidFill>
                        <a:srgbClr val="FFFF99"/>
                      </a:solidFill>
                      <a:ln w="38100">
                        <a:noFill/>
                        <a:miter/>
                      </a:ln>
                    </p:spPr>
                  </p:pic>
                </p:oleObj>
              </mc:Fallback>
            </mc:AlternateContent>
          </a:graphicData>
        </a:graphic>
      </p:graphicFrame>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二、热敏电阻基本参数</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550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5515" name="文本框 405514"/>
          <p:cNvSpPr txBox="1"/>
          <p:nvPr/>
        </p:nvSpPr>
        <p:spPr>
          <a:xfrm>
            <a:off x="250825" y="836613"/>
            <a:ext cx="6645275"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3.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电阻温度系数</a:t>
            </a:r>
            <a:r>
              <a:rPr lang="zh-CN" altLang="en-US" sz="3600" b="1" i="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sym typeface="Symbol" panose="05050102010706020507" pitchFamily="18" charset="2"/>
              </a:rPr>
              <a:t></a:t>
            </a:r>
            <a:endParaRPr lang="zh-CN" altLang="en-US" sz="3600" b="1" i="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sym typeface="Symbol" panose="05050102010706020507" pitchFamily="18" charset="2"/>
            </a:endParaRPr>
          </a:p>
        </p:txBody>
      </p:sp>
      <p:sp>
        <p:nvSpPr>
          <p:cNvPr id="405516" name="文本框 405515"/>
          <p:cNvSpPr txBox="1"/>
          <p:nvPr/>
        </p:nvSpPr>
        <p:spPr>
          <a:xfrm>
            <a:off x="250825" y="1485900"/>
            <a:ext cx="8840788" cy="1628775"/>
          </a:xfrm>
          <a:prstGeom prst="rect">
            <a:avLst/>
          </a:prstGeom>
          <a:noFill/>
          <a:ln w="9525">
            <a:noFill/>
          </a:ln>
        </p:spPr>
        <p:txBody>
          <a:bodyPr>
            <a:spAutoFit/>
          </a:bodyPr>
          <a:p>
            <a:pPr lvl="0" algn="l" eaLnBrk="1" hangingPunct="1">
              <a:lnSpc>
                <a:spcPct val="140000"/>
              </a:lnSpc>
              <a:spcBef>
                <a:spcPct val="0"/>
              </a:spcBef>
            </a:pPr>
            <a:r>
              <a:rPr lang="zh-CN" altLang="en-US" sz="3600" b="1" dirty="0">
                <a:latin typeface="Times New Roman" panose="02020603050405020304" pitchFamily="18" charset="0"/>
                <a:ea typeface="华文中宋" panose="02010600040101010101" pitchFamily="2" charset="-122"/>
              </a:rPr>
              <a:t>热敏电阻的温度每变化</a:t>
            </a:r>
            <a:r>
              <a:rPr lang="en-US" altLang="zh-CN" sz="3600" b="1">
                <a:latin typeface="Times New Roman" panose="02020603050405020304" pitchFamily="18" charset="0"/>
                <a:ea typeface="华文中宋" panose="02010600040101010101" pitchFamily="2" charset="-122"/>
              </a:rPr>
              <a:t>1℃</a:t>
            </a:r>
            <a:r>
              <a:rPr lang="zh-CN" altLang="en-US" sz="3600" b="1" dirty="0">
                <a:latin typeface="Times New Roman" panose="02020603050405020304" pitchFamily="18" charset="0"/>
                <a:ea typeface="华文中宋" panose="02010600040101010101" pitchFamily="2" charset="-122"/>
              </a:rPr>
              <a:t>时电阻值的变化率叫做热敏电阻的电阻温度系数。 即：</a:t>
            </a:r>
            <a:endParaRPr lang="zh-CN" altLang="en-US" sz="3600" b="1" dirty="0">
              <a:latin typeface="Times New Roman" panose="02020603050405020304" pitchFamily="18" charset="0"/>
              <a:ea typeface="华文中宋" panose="02010600040101010101" pitchFamily="2" charset="-122"/>
            </a:endParaRPr>
          </a:p>
        </p:txBody>
      </p:sp>
      <p:graphicFrame>
        <p:nvGraphicFramePr>
          <p:cNvPr id="405517" name="对象 405516"/>
          <p:cNvGraphicFramePr/>
          <p:nvPr/>
        </p:nvGraphicFramePr>
        <p:xfrm>
          <a:off x="3276600" y="3175000"/>
          <a:ext cx="2160588" cy="1119188"/>
        </p:xfrm>
        <a:graphic>
          <a:graphicData uri="http://schemas.openxmlformats.org/presentationml/2006/ole">
            <mc:AlternateContent xmlns:mc="http://schemas.openxmlformats.org/markup-compatibility/2006">
              <mc:Choice xmlns:v="urn:schemas-microsoft-com:vml" Requires="v">
                <p:oleObj spid="_x0000_s3115" name="" r:id="rId1" imgW="748665" imgH="393700" progId="Equation.3">
                  <p:embed/>
                </p:oleObj>
              </mc:Choice>
              <mc:Fallback>
                <p:oleObj name="" r:id="rId1" imgW="748665" imgH="393700" progId="Equation.3">
                  <p:embed/>
                  <p:pic>
                    <p:nvPicPr>
                      <p:cNvPr id="0" name="图片 3114"/>
                      <p:cNvPicPr/>
                      <p:nvPr/>
                    </p:nvPicPr>
                    <p:blipFill>
                      <a:blip r:embed="rId2"/>
                      <a:stretch>
                        <a:fillRect/>
                      </a:stretch>
                    </p:blipFill>
                    <p:spPr>
                      <a:xfrm>
                        <a:off x="3276600" y="3175000"/>
                        <a:ext cx="2160588" cy="1119188"/>
                      </a:xfrm>
                      <a:prstGeom prst="rect">
                        <a:avLst/>
                      </a:prstGeom>
                      <a:solidFill>
                        <a:srgbClr val="FFCCFF"/>
                      </a:solidFill>
                      <a:ln w="38100">
                        <a:noFill/>
                        <a:miter/>
                      </a:ln>
                    </p:spPr>
                  </p:pic>
                </p:oleObj>
              </mc:Fallback>
            </mc:AlternateContent>
          </a:graphicData>
        </a:graphic>
      </p:graphicFrame>
      <p:sp>
        <p:nvSpPr>
          <p:cNvPr id="405518" name="文本框 405517"/>
          <p:cNvSpPr txBox="1"/>
          <p:nvPr/>
        </p:nvSpPr>
        <p:spPr>
          <a:xfrm>
            <a:off x="282575" y="4229100"/>
            <a:ext cx="6900863"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4.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耗散系数</a:t>
            </a:r>
            <a:r>
              <a:rPr lang="en-US" altLang="zh-CN" sz="3600" b="1" i="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H</a:t>
            </a:r>
            <a:endParaRPr lang="en-US" altLang="zh-CN" sz="3600" b="1" i="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405519" name="文本框 405518"/>
          <p:cNvSpPr txBox="1"/>
          <p:nvPr/>
        </p:nvSpPr>
        <p:spPr>
          <a:xfrm>
            <a:off x="250825" y="4968875"/>
            <a:ext cx="8840788" cy="1628775"/>
          </a:xfrm>
          <a:prstGeom prst="rect">
            <a:avLst/>
          </a:prstGeom>
          <a:noFill/>
          <a:ln w="9525">
            <a:noFill/>
          </a:ln>
        </p:spPr>
        <p:txBody>
          <a:bodyPr>
            <a:spAutoFit/>
          </a:bodyPr>
          <a:p>
            <a:pPr lvl="0" algn="l" eaLnBrk="1" hangingPunct="1">
              <a:lnSpc>
                <a:spcPct val="140000"/>
              </a:lnSpc>
              <a:spcBef>
                <a:spcPct val="0"/>
              </a:spcBef>
            </a:pPr>
            <a:r>
              <a:rPr lang="zh-CN" altLang="en-US" sz="3600" b="1" dirty="0">
                <a:latin typeface="Times New Roman" panose="02020603050405020304" pitchFamily="18" charset="0"/>
                <a:ea typeface="华文中宋" panose="02010600040101010101" pitchFamily="2" charset="-122"/>
              </a:rPr>
              <a:t>热敏电阻器温度每变化</a:t>
            </a:r>
            <a:r>
              <a:rPr lang="en-US" altLang="zh-CN" sz="3600" b="1">
                <a:latin typeface="Times New Roman" panose="02020603050405020304" pitchFamily="18" charset="0"/>
                <a:ea typeface="华文中宋" panose="02010600040101010101" pitchFamily="2" charset="-122"/>
              </a:rPr>
              <a:t>1℃</a:t>
            </a:r>
            <a:r>
              <a:rPr lang="zh-CN" altLang="en-US" sz="3600" b="1" dirty="0">
                <a:latin typeface="Times New Roman" panose="02020603050405020304" pitchFamily="18" charset="0"/>
                <a:ea typeface="华文中宋" panose="02010600040101010101" pitchFamily="2" charset="-122"/>
              </a:rPr>
              <a:t>所耗散的功率变化量。 </a:t>
            </a:r>
            <a:endParaRPr lang="zh-CN" altLang="en-US" sz="3600" b="1" dirty="0">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二、热敏电阻基本参数</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653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6538" name="文本框 406537"/>
          <p:cNvSpPr txBox="1"/>
          <p:nvPr/>
        </p:nvSpPr>
        <p:spPr>
          <a:xfrm>
            <a:off x="250825" y="620713"/>
            <a:ext cx="5635625"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5.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时间常数</a:t>
            </a:r>
            <a:r>
              <a:rPr lang="en-US" altLang="zh-CN" sz="3600" b="1" i="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τ</a:t>
            </a:r>
            <a:endParaRPr lang="en-US" altLang="zh-CN" sz="3600" b="1" i="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406539" name="文本框 406538"/>
          <p:cNvSpPr txBox="1"/>
          <p:nvPr/>
        </p:nvSpPr>
        <p:spPr>
          <a:xfrm>
            <a:off x="231775" y="1250950"/>
            <a:ext cx="8912225" cy="3165475"/>
          </a:xfrm>
          <a:prstGeom prst="rect">
            <a:avLst/>
          </a:prstGeom>
          <a:noFill/>
          <a:ln w="9525">
            <a:noFill/>
          </a:ln>
        </p:spPr>
        <p:txBody>
          <a:bodyPr>
            <a:spAutoFit/>
          </a:bodyPr>
          <a:p>
            <a:pPr lvl="0" algn="l" eaLnBrk="1" hangingPunct="1">
              <a:lnSpc>
                <a:spcPct val="140000"/>
              </a:lnSpc>
              <a:spcBef>
                <a:spcPct val="0"/>
              </a:spcBef>
            </a:pPr>
            <a:r>
              <a:rPr lang="zh-CN" altLang="en-US" sz="3600" b="1" dirty="0">
                <a:latin typeface="Times New Roman" panose="02020603050405020304" pitchFamily="18" charset="0"/>
                <a:ea typeface="华文中宋" panose="02010600040101010101" pitchFamily="2" charset="-122"/>
              </a:rPr>
              <a:t>热敏电阻器在零功率测量状态下，当环境温度突变时电阻器的温度变化量从开始到最终变量的</a:t>
            </a:r>
            <a:r>
              <a:rPr lang="en-US" altLang="zh-CN" sz="3600" b="1">
                <a:latin typeface="Times New Roman" panose="02020603050405020304" pitchFamily="18" charset="0"/>
                <a:ea typeface="华文中宋" panose="02010600040101010101" pitchFamily="2" charset="-122"/>
              </a:rPr>
              <a:t>63.2</a:t>
            </a:r>
            <a:r>
              <a:rPr lang="zh-CN" altLang="en-US" sz="3600" b="1" dirty="0">
                <a:latin typeface="Times New Roman" panose="02020603050405020304" pitchFamily="18" charset="0"/>
                <a:ea typeface="华文中宋" panose="02010600040101010101" pitchFamily="2" charset="-122"/>
              </a:rPr>
              <a:t>％所需的时间称为热敏电阻的时间常数 </a:t>
            </a:r>
            <a:endParaRPr lang="zh-CN" altLang="en-US" sz="3600" b="1" dirty="0">
              <a:latin typeface="Times New Roman" panose="02020603050405020304" pitchFamily="18" charset="0"/>
              <a:ea typeface="华文中宋" panose="02010600040101010101" pitchFamily="2" charset="-122"/>
            </a:endParaRPr>
          </a:p>
        </p:txBody>
      </p:sp>
      <p:sp>
        <p:nvSpPr>
          <p:cNvPr id="406540" name="文本框 406539"/>
          <p:cNvSpPr txBox="1"/>
          <p:nvPr/>
        </p:nvSpPr>
        <p:spPr>
          <a:xfrm>
            <a:off x="177800" y="4497388"/>
            <a:ext cx="6861175" cy="641350"/>
          </a:xfrm>
          <a:prstGeom prst="rect">
            <a:avLst/>
          </a:prstGeom>
          <a:noFill/>
          <a:ln w="9525">
            <a:noFill/>
          </a:ln>
        </p:spPr>
        <p:txBody>
          <a:bodyPr>
            <a:spAutoFit/>
          </a:bodyPr>
          <a:p>
            <a:pPr lvl="0" algn="l" eaLnBrk="1" hangingPunct="1">
              <a:lnSpc>
                <a:spcPct val="100000"/>
              </a:lnSpc>
              <a:spcBef>
                <a:spcPct val="0"/>
              </a:spcBef>
            </a:pPr>
            <a:r>
              <a:rPr lang="en-US" altLang="zh-CN" sz="3600" b="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6.  </a:t>
            </a:r>
            <a:r>
              <a:rPr lang="zh-CN" altLang="en-US" sz="3600" b="1" dirty="0">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最高工作温度</a:t>
            </a:r>
            <a:r>
              <a:rPr lang="en-US" altLang="zh-CN" sz="3600" b="1" i="1" err="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T</a:t>
            </a:r>
            <a:r>
              <a:rPr lang="en-US" altLang="zh-CN" sz="3600" b="1" i="1" baseline="-25000" err="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rPr>
              <a:t>max</a:t>
            </a:r>
            <a:endParaRPr lang="en-US" altLang="zh-CN" sz="3600" b="1" i="1" baseline="-25000" err="1">
              <a:solidFill>
                <a:schemeClr val="hlink"/>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406541" name="文本框 406540"/>
          <p:cNvSpPr txBox="1"/>
          <p:nvPr/>
        </p:nvSpPr>
        <p:spPr>
          <a:xfrm>
            <a:off x="250825" y="5167313"/>
            <a:ext cx="8696325" cy="1628775"/>
          </a:xfrm>
          <a:prstGeom prst="rect">
            <a:avLst/>
          </a:prstGeom>
          <a:noFill/>
          <a:ln w="9525">
            <a:noFill/>
          </a:ln>
        </p:spPr>
        <p:txBody>
          <a:bodyPr>
            <a:spAutoFit/>
          </a:bodyPr>
          <a:p>
            <a:pPr lvl="0" algn="l" eaLnBrk="1" hangingPunct="1">
              <a:lnSpc>
                <a:spcPct val="140000"/>
              </a:lnSpc>
              <a:spcBef>
                <a:spcPct val="0"/>
              </a:spcBef>
            </a:pPr>
            <a:r>
              <a:rPr lang="zh-CN" altLang="en-US" sz="3600" b="1" dirty="0">
                <a:latin typeface="Times New Roman" panose="02020603050405020304" pitchFamily="18" charset="0"/>
                <a:ea typeface="华文中宋" panose="02010600040101010101" pitchFamily="2" charset="-122"/>
              </a:rPr>
              <a:t>热敏电阻器在规定的技术条件下长期连续工作所允许的最高温度。</a:t>
            </a:r>
            <a:endParaRPr lang="zh-CN" altLang="en-US" sz="3600" b="1" dirty="0">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第6章 热电式传感器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8570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85701" name="矩形 285700"/>
          <p:cNvSpPr/>
          <p:nvPr/>
        </p:nvSpPr>
        <p:spPr>
          <a:xfrm>
            <a:off x="322263" y="592138"/>
            <a:ext cx="6337300" cy="67627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温度传感器</a:t>
            </a:r>
            <a:r>
              <a:rPr lang="zh-CN" altLang="zh-CN"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的种类及特点</a:t>
            </a:r>
            <a:r>
              <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rPr>
              <a:t>:</a:t>
            </a:r>
            <a:endParaRPr lang="zh-CN" altLang="en-US" sz="3200" b="1" dirty="0">
              <a:solidFill>
                <a:schemeClr val="hlink"/>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85703" name="矩形 285702"/>
          <p:cNvSpPr/>
          <p:nvPr/>
        </p:nvSpPr>
        <p:spPr>
          <a:xfrm>
            <a:off x="323850" y="1128713"/>
            <a:ext cx="8569325" cy="1066800"/>
          </a:xfrm>
          <a:prstGeom prst="rect">
            <a:avLst/>
          </a:prstGeom>
          <a:noFill/>
          <a:ln w="9525">
            <a:noFill/>
          </a:ln>
        </p:spPr>
        <p:txBody>
          <a:bodyPr>
            <a:spAutoFit/>
          </a:bodyPr>
          <a:p>
            <a:pPr lvl="0" algn="l" eaLnBrk="1" hangingPunct="1">
              <a:lnSpc>
                <a:spcPct val="100000"/>
              </a:lnSpc>
              <a:spcBef>
                <a:spcPct val="0"/>
              </a:spcBef>
              <a:buClr>
                <a:srgbClr val="00FF00"/>
              </a:buClr>
              <a:buFont typeface="Wingdings" panose="05000000000000000000" pitchFamily="2" charset="2"/>
              <a:buChar char="l"/>
            </a:pPr>
            <a:r>
              <a:rPr lang="zh-CN" altLang="en-US" sz="3200" b="1" dirty="0">
                <a:solidFill>
                  <a:schemeClr val="accent2"/>
                </a:solidFill>
                <a:effectLst>
                  <a:outerShdw blurRad="38100" dist="38100" dir="2700000">
                    <a:srgbClr val="C0C0C0"/>
                  </a:outerShdw>
                </a:effectLst>
                <a:latin typeface="宋体" panose="02010600030101010101" pitchFamily="2" charset="-122"/>
                <a:ea typeface="宋体" panose="02010600030101010101" pitchFamily="2" charset="-122"/>
              </a:rPr>
              <a:t> </a:t>
            </a:r>
            <a:r>
              <a:rPr lang="zh-CN" altLang="en-US" sz="3200" b="1" dirty="0">
                <a:solidFill>
                  <a:srgbClr val="FF0000"/>
                </a:solidFill>
                <a:effectLst>
                  <a:outerShdw blurRad="38100" dist="38100" dir="2700000">
                    <a:srgbClr val="C0C0C0"/>
                  </a:outerShdw>
                </a:effectLst>
                <a:latin typeface="宋体" panose="02010600030101010101" pitchFamily="2" charset="-122"/>
                <a:ea typeface="宋体" panose="02010600030101010101" pitchFamily="2" charset="-122"/>
              </a:rPr>
              <a:t>接触式</a:t>
            </a:r>
            <a:r>
              <a:rPr lang="zh-CN" altLang="en-US" sz="3200" b="1" dirty="0">
                <a:solidFill>
                  <a:schemeClr val="accent2"/>
                </a:solidFill>
                <a:effectLst>
                  <a:outerShdw blurRad="38100" dist="38100" dir="2700000">
                    <a:srgbClr val="C0C0C0"/>
                  </a:outerShdw>
                </a:effectLst>
                <a:latin typeface="宋体" panose="02010600030101010101" pitchFamily="2" charset="-122"/>
                <a:ea typeface="宋体" panose="02010600030101010101" pitchFamily="2" charset="-122"/>
              </a:rPr>
              <a:t>温度传感器</a:t>
            </a:r>
            <a:endParaRPr lang="zh-CN" altLang="en-US" sz="3200" b="1" dirty="0">
              <a:solidFill>
                <a:schemeClr val="accent2"/>
              </a:solidFill>
              <a:effectLst>
                <a:outerShdw blurRad="38100" dist="38100" dir="2700000">
                  <a:srgbClr val="C0C0C0"/>
                </a:outerShdw>
              </a:effectLst>
              <a:latin typeface="宋体" panose="02010600030101010101" pitchFamily="2" charset="-122"/>
              <a:ea typeface="宋体" panose="02010600030101010101" pitchFamily="2" charset="-122"/>
            </a:endParaRPr>
          </a:p>
          <a:p>
            <a:pPr lvl="0" algn="l" eaLnBrk="1" hangingPunct="1">
              <a:lnSpc>
                <a:spcPct val="100000"/>
              </a:lnSpc>
              <a:spcBef>
                <a:spcPct val="0"/>
              </a:spcBef>
              <a:buClr>
                <a:srgbClr val="00FF00"/>
              </a:buClr>
              <a:buFont typeface="Wingdings" panose="05000000000000000000" pitchFamily="2" charset="2"/>
              <a:buChar char="l"/>
            </a:pPr>
            <a:r>
              <a:rPr lang="zh-CN" altLang="en-US" sz="3200" b="1" dirty="0">
                <a:solidFill>
                  <a:schemeClr val="accent2"/>
                </a:solidFill>
                <a:effectLst>
                  <a:outerShdw blurRad="38100" dist="38100" dir="2700000">
                    <a:srgbClr val="C0C0C0"/>
                  </a:outerShdw>
                </a:effectLst>
                <a:latin typeface="宋体" panose="02010600030101010101" pitchFamily="2" charset="-122"/>
                <a:ea typeface="宋体" panose="02010600030101010101" pitchFamily="2" charset="-122"/>
              </a:rPr>
              <a:t> </a:t>
            </a:r>
            <a:r>
              <a:rPr lang="zh-CN" altLang="en-US" sz="3200" b="1" dirty="0">
                <a:solidFill>
                  <a:srgbClr val="FF0000"/>
                </a:solidFill>
                <a:effectLst>
                  <a:outerShdw blurRad="38100" dist="38100" dir="2700000">
                    <a:srgbClr val="C0C0C0"/>
                  </a:outerShdw>
                </a:effectLst>
                <a:latin typeface="宋体" panose="02010600030101010101" pitchFamily="2" charset="-122"/>
                <a:ea typeface="宋体" panose="02010600030101010101" pitchFamily="2" charset="-122"/>
              </a:rPr>
              <a:t>非接触式</a:t>
            </a:r>
            <a:r>
              <a:rPr lang="zh-CN" altLang="en-US" sz="3200" b="1" dirty="0">
                <a:solidFill>
                  <a:schemeClr val="accent2"/>
                </a:solidFill>
                <a:effectLst>
                  <a:outerShdw blurRad="38100" dist="38100" dir="2700000">
                    <a:srgbClr val="C0C0C0"/>
                  </a:outerShdw>
                </a:effectLst>
                <a:latin typeface="宋体" panose="02010600030101010101" pitchFamily="2" charset="-122"/>
                <a:ea typeface="宋体" panose="02010600030101010101" pitchFamily="2" charset="-122"/>
              </a:rPr>
              <a:t>温度传感器</a:t>
            </a:r>
            <a:endParaRPr lang="zh-CN" altLang="en-US" sz="3200" b="1" dirty="0">
              <a:solidFill>
                <a:schemeClr val="accent2"/>
              </a:solidFill>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85704" name="矩形 285703"/>
          <p:cNvSpPr/>
          <p:nvPr/>
        </p:nvSpPr>
        <p:spPr>
          <a:xfrm>
            <a:off x="179388" y="2132013"/>
            <a:ext cx="8785225" cy="2227262"/>
          </a:xfrm>
          <a:prstGeom prst="rect">
            <a:avLst/>
          </a:prstGeom>
          <a:noFill/>
          <a:ln w="9525">
            <a:noFill/>
          </a:ln>
        </p:spPr>
        <p:txBody>
          <a:bodyPr>
            <a:spAutoFit/>
          </a:bodyPr>
          <a:p>
            <a:pPr lvl="0" algn="l" eaLnBrk="1" hangingPunct="1">
              <a:lnSpc>
                <a:spcPct val="100000"/>
              </a:lnSpc>
              <a:spcBef>
                <a:spcPct val="0"/>
              </a:spcBef>
              <a:buClrTx/>
            </a:pPr>
            <a:r>
              <a:rPr lang="zh-CN" altLang="en-US" sz="28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接触式温度传感器的特点：</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传感器直接与被测物体接触进行温度测量，由于被测物体的热量传递给传感器，降低了被测物体温度，特别是被测物体热容量较小时，测量精度较低。因此采用这种方式要测得物体的真实温度的前提条件是被测物体的热容量要足够大。</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85705" name="矩形 285704"/>
          <p:cNvSpPr/>
          <p:nvPr/>
        </p:nvSpPr>
        <p:spPr>
          <a:xfrm>
            <a:off x="179388" y="4437063"/>
            <a:ext cx="8785225" cy="2227262"/>
          </a:xfrm>
          <a:prstGeom prst="rect">
            <a:avLst/>
          </a:prstGeom>
          <a:noFill/>
          <a:ln w="9525">
            <a:noFill/>
          </a:ln>
        </p:spPr>
        <p:txBody>
          <a:bodyPr>
            <a:spAutoFit/>
          </a:bodyPr>
          <a:p>
            <a:pPr lvl="0" algn="l" eaLnBrk="1" hangingPunct="1">
              <a:lnSpc>
                <a:spcPct val="100000"/>
              </a:lnSpc>
              <a:spcBef>
                <a:spcPct val="0"/>
              </a:spcBef>
              <a:buClrTx/>
            </a:pPr>
            <a:r>
              <a:rPr lang="zh-CN" altLang="en-US" sz="28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非接触式温度传感器</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主要是利用被测物体热辐射而发出红外线，从而测量物体的温度，可进行遥测。其制造成本较高，测量精度却较低。</a:t>
            </a:r>
            <a:r>
              <a:rPr lang="zh-CN" altLang="en-US" sz="2800" b="1" dirty="0">
                <a:solidFill>
                  <a:srgbClr val="FF5050"/>
                </a:solidFill>
                <a:effectLst>
                  <a:outerShdw blurRad="38100" dist="38100" dir="2700000">
                    <a:srgbClr val="C0C0C0"/>
                  </a:outerShdw>
                </a:effectLst>
                <a:latin typeface="Times New Roman" panose="02020603050405020304" pitchFamily="18" charset="0"/>
                <a:ea typeface="宋体" panose="02010600030101010101" pitchFamily="2" charset="-122"/>
              </a:rPr>
              <a:t>优点</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是：</a:t>
            </a:r>
            <a:r>
              <a:rPr lang="zh-CN" altLang="en-US" sz="28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不从被测物体上吸收热量；不会干扰被测对象的温度场；连续测量不会产生消耗；反应快等。</a:t>
            </a:r>
            <a:endParaRPr lang="zh-CN" altLang="en-US" sz="28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660" name="矩形 407659"/>
          <p:cNvSpPr/>
          <p:nvPr/>
        </p:nvSpPr>
        <p:spPr>
          <a:xfrm>
            <a:off x="4643438" y="2276475"/>
            <a:ext cx="4321175" cy="4105275"/>
          </a:xfrm>
          <a:prstGeom prst="rect">
            <a:avLst/>
          </a:prstGeom>
          <a:solidFill>
            <a:schemeClr val="tx2"/>
          </a:solidFill>
          <a:ln w="9525">
            <a:noFill/>
          </a:ln>
        </p:spPr>
        <p:txBody>
          <a:bodyPr/>
          <a:p>
            <a:endParaRPr lang="zh-CN" altLang="en-US"/>
          </a:p>
        </p:txBody>
      </p:sp>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三、</a:t>
            </a:r>
            <a:r>
              <a:rPr lang="zh-CN" altLang="zh-CN" sz="3200" b="1" dirty="0">
                <a:solidFill>
                  <a:srgbClr val="CC0066"/>
                </a:solidFill>
                <a:effectLst>
                  <a:outerShdw blurRad="38100" dist="38100" dir="2700000">
                    <a:srgbClr val="C0C0C0"/>
                  </a:outerShdw>
                </a:effectLst>
                <a:latin typeface="楷体_GB2312" pitchFamily="49" charset="-122"/>
                <a:ea typeface="楷体_GB2312" pitchFamily="49" charset="-122"/>
              </a:rPr>
              <a:t>热敏电阻的主要特性</a:t>
            </a:r>
            <a:endParaRPr lang="zh-CN" altLang="zh-CN"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0755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07627" name="文本框 407626"/>
          <p:cNvSpPr txBox="1"/>
          <p:nvPr/>
        </p:nvSpPr>
        <p:spPr>
          <a:xfrm>
            <a:off x="212725" y="692150"/>
            <a:ext cx="8931275" cy="2397125"/>
          </a:xfrm>
          <a:prstGeom prst="rect">
            <a:avLst/>
          </a:prstGeom>
          <a:noFill/>
          <a:ln w="9525">
            <a:noFill/>
          </a:ln>
        </p:spPr>
        <p:txBody>
          <a:bodyPr>
            <a:spAutoFit/>
          </a:bodyPr>
          <a:p>
            <a:pPr lvl="0" algn="l" eaLnBrk="1" hangingPunct="1">
              <a:lnSpc>
                <a:spcPct val="140000"/>
              </a:lnSpc>
              <a:spcBef>
                <a:spcPct val="0"/>
              </a:spcBef>
              <a:buClrTx/>
            </a:pPr>
            <a:r>
              <a:rPr lang="zh-CN" altLang="en-US" sz="3600" b="1" dirty="0">
                <a:latin typeface="华文中宋" panose="02010600040101010101" pitchFamily="2" charset="-122"/>
                <a:ea typeface="华文中宋" panose="02010600040101010101" pitchFamily="2" charset="-122"/>
              </a:rPr>
              <a:t> 热敏电阻主要有三种类型，即</a:t>
            </a:r>
            <a:r>
              <a:rPr lang="zh-CN" altLang="en-US" sz="3600" b="1" dirty="0">
                <a:solidFill>
                  <a:schemeClr val="hlink"/>
                </a:solidFill>
                <a:latin typeface="华文中宋" panose="02010600040101010101" pitchFamily="2" charset="-122"/>
                <a:ea typeface="华文中宋" panose="02010600040101010101" pitchFamily="2" charset="-122"/>
              </a:rPr>
              <a:t>正温度系数型</a:t>
            </a:r>
            <a:r>
              <a:rPr lang="en-US" altLang="zh-CN" sz="3600" b="1">
                <a:solidFill>
                  <a:schemeClr val="hlink"/>
                </a:solidFill>
                <a:latin typeface="华文中宋" panose="02010600040101010101" pitchFamily="2" charset="-122"/>
                <a:ea typeface="华文中宋" panose="02010600040101010101" pitchFamily="2" charset="-122"/>
              </a:rPr>
              <a:t>(PTC)</a:t>
            </a:r>
            <a:r>
              <a:rPr lang="zh-CN" altLang="en-US" sz="3600" b="1">
                <a:latin typeface="华文中宋" panose="02010600040101010101" pitchFamily="2" charset="-122"/>
                <a:ea typeface="华文中宋" panose="02010600040101010101" pitchFamily="2" charset="-122"/>
              </a:rPr>
              <a:t>、</a:t>
            </a:r>
            <a:r>
              <a:rPr lang="zh-CN" altLang="en-US" sz="3600" b="1" dirty="0">
                <a:solidFill>
                  <a:schemeClr val="hlink"/>
                </a:solidFill>
                <a:latin typeface="华文中宋" panose="02010600040101010101" pitchFamily="2" charset="-122"/>
                <a:ea typeface="华文中宋" panose="02010600040101010101" pitchFamily="2" charset="-122"/>
              </a:rPr>
              <a:t>负温度系数型</a:t>
            </a:r>
            <a:r>
              <a:rPr lang="en-US" altLang="zh-CN" sz="3600" b="1">
                <a:solidFill>
                  <a:schemeClr val="hlink"/>
                </a:solidFill>
                <a:latin typeface="华文中宋" panose="02010600040101010101" pitchFamily="2" charset="-122"/>
                <a:ea typeface="华文中宋" panose="02010600040101010101" pitchFamily="2" charset="-122"/>
              </a:rPr>
              <a:t>(NTC)</a:t>
            </a:r>
            <a:r>
              <a:rPr lang="zh-CN" altLang="en-US" sz="3600" b="1">
                <a:latin typeface="华文中宋" panose="02010600040101010101" pitchFamily="2" charset="-122"/>
                <a:ea typeface="华文中宋" panose="02010600040101010101" pitchFamily="2" charset="-122"/>
              </a:rPr>
              <a:t>、</a:t>
            </a:r>
            <a:r>
              <a:rPr lang="zh-CN" altLang="en-US" sz="3600" b="1" dirty="0">
                <a:solidFill>
                  <a:schemeClr val="hlink"/>
                </a:solidFill>
                <a:latin typeface="华文中宋" panose="02010600040101010101" pitchFamily="2" charset="-122"/>
                <a:ea typeface="华文中宋" panose="02010600040101010101" pitchFamily="2" charset="-122"/>
              </a:rPr>
              <a:t>和临界温度系数型</a:t>
            </a:r>
            <a:r>
              <a:rPr lang="en-US" altLang="zh-CN" sz="3600" b="1">
                <a:solidFill>
                  <a:schemeClr val="hlink"/>
                </a:solidFill>
                <a:latin typeface="华文中宋" panose="02010600040101010101" pitchFamily="2" charset="-122"/>
                <a:ea typeface="华文中宋" panose="02010600040101010101" pitchFamily="2" charset="-122"/>
              </a:rPr>
              <a:t>(CTR)</a:t>
            </a:r>
            <a:r>
              <a:rPr lang="zh-CN" altLang="en-US" sz="3600" b="1">
                <a:latin typeface="华文中宋" panose="02010600040101010101" pitchFamily="2" charset="-122"/>
                <a:ea typeface="华文中宋" panose="02010600040101010101" pitchFamily="2" charset="-122"/>
              </a:rPr>
              <a:t>。</a:t>
            </a:r>
            <a:endParaRPr lang="zh-CN" altLang="en-US" sz="3600" b="1">
              <a:latin typeface="华文中宋" panose="02010600040101010101" pitchFamily="2" charset="-122"/>
              <a:ea typeface="华文中宋" panose="02010600040101010101" pitchFamily="2" charset="-122"/>
            </a:endParaRPr>
          </a:p>
        </p:txBody>
      </p:sp>
      <p:sp>
        <p:nvSpPr>
          <p:cNvPr id="407628" name="文本框 407627"/>
          <p:cNvSpPr txBox="1"/>
          <p:nvPr/>
        </p:nvSpPr>
        <p:spPr>
          <a:xfrm>
            <a:off x="195263" y="3195638"/>
            <a:ext cx="4664075" cy="3165475"/>
          </a:xfrm>
          <a:prstGeom prst="rect">
            <a:avLst/>
          </a:prstGeom>
          <a:noFill/>
          <a:ln w="9525">
            <a:noFill/>
          </a:ln>
        </p:spPr>
        <p:txBody>
          <a:bodyPr>
            <a:spAutoFit/>
          </a:bodyPr>
          <a:p>
            <a:pPr lvl="0" algn="l" eaLnBrk="1" hangingPunct="1">
              <a:lnSpc>
                <a:spcPct val="140000"/>
              </a:lnSpc>
              <a:spcBef>
                <a:spcPct val="0"/>
              </a:spcBef>
              <a:buClrTx/>
            </a:pPr>
            <a:r>
              <a:rPr lang="zh-CN" altLang="en-US" sz="3600" b="1" dirty="0">
                <a:latin typeface="华文中宋" panose="02010600040101010101" pitchFamily="2" charset="-122"/>
                <a:ea typeface="华文中宋" panose="02010600040101010101" pitchFamily="2" charset="-122"/>
              </a:rPr>
              <a:t>可见</a:t>
            </a:r>
            <a:r>
              <a:rPr lang="en-US" altLang="zh-CN" sz="3600" b="1">
                <a:latin typeface="华文中宋" panose="02010600040101010101" pitchFamily="2" charset="-122"/>
                <a:ea typeface="华文中宋" panose="02010600040101010101" pitchFamily="2" charset="-122"/>
              </a:rPr>
              <a:t>CTR</a:t>
            </a:r>
            <a:r>
              <a:rPr lang="zh-CN" altLang="en-US" sz="3600" b="1" dirty="0">
                <a:latin typeface="华文中宋" panose="02010600040101010101" pitchFamily="2" charset="-122"/>
                <a:ea typeface="华文中宋" panose="02010600040101010101" pitchFamily="2" charset="-122"/>
              </a:rPr>
              <a:t>临界热敏电阻有一突变温度，此特性可用于自动控温和报警电路中。</a:t>
            </a:r>
            <a:endParaRPr lang="zh-CN" altLang="en-US" sz="3600" b="1" dirty="0">
              <a:latin typeface="华文中宋" panose="02010600040101010101" pitchFamily="2" charset="-122"/>
              <a:ea typeface="华文中宋" panose="02010600040101010101" pitchFamily="2" charset="-122"/>
            </a:endParaRPr>
          </a:p>
        </p:txBody>
      </p:sp>
      <p:grpSp>
        <p:nvGrpSpPr>
          <p:cNvPr id="407629" name="组合 407628"/>
          <p:cNvGrpSpPr/>
          <p:nvPr/>
        </p:nvGrpSpPr>
        <p:grpSpPr>
          <a:xfrm>
            <a:off x="4283075" y="2276475"/>
            <a:ext cx="4860925" cy="4186238"/>
            <a:chOff x="2698" y="1504"/>
            <a:chExt cx="3062" cy="2637"/>
          </a:xfrm>
        </p:grpSpPr>
        <p:sp>
          <p:nvSpPr>
            <p:cNvPr id="407630" name="矩形 407629"/>
            <p:cNvSpPr/>
            <p:nvPr/>
          </p:nvSpPr>
          <p:spPr>
            <a:xfrm>
              <a:off x="2918" y="1646"/>
              <a:ext cx="553" cy="360"/>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10</a:t>
              </a:r>
              <a:r>
                <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8</a:t>
              </a:r>
              <a:endPar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1" name="矩形 407630"/>
            <p:cNvSpPr/>
            <p:nvPr/>
          </p:nvSpPr>
          <p:spPr>
            <a:xfrm>
              <a:off x="2927" y="2924"/>
              <a:ext cx="553" cy="360"/>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10</a:t>
              </a:r>
              <a:r>
                <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2</a:t>
              </a:r>
              <a:endPar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2" name="矩形 407631"/>
            <p:cNvSpPr/>
            <p:nvPr/>
          </p:nvSpPr>
          <p:spPr>
            <a:xfrm>
              <a:off x="2913" y="2490"/>
              <a:ext cx="553" cy="360"/>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10</a:t>
              </a:r>
              <a:r>
                <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4</a:t>
              </a:r>
              <a:endPar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3" name="矩形 407632"/>
            <p:cNvSpPr/>
            <p:nvPr/>
          </p:nvSpPr>
          <p:spPr>
            <a:xfrm>
              <a:off x="2915" y="2082"/>
              <a:ext cx="554" cy="360"/>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10</a:t>
              </a:r>
              <a:r>
                <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6</a:t>
              </a:r>
              <a:endParaRPr lang="en-US" altLang="zh-CN" sz="2400" b="1" baseline="30000">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4" name="矩形 407633"/>
            <p:cNvSpPr/>
            <p:nvPr/>
          </p:nvSpPr>
          <p:spPr>
            <a:xfrm>
              <a:off x="3019" y="3320"/>
              <a:ext cx="553" cy="360"/>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5" name="矩形 407634"/>
            <p:cNvSpPr/>
            <p:nvPr/>
          </p:nvSpPr>
          <p:spPr>
            <a:xfrm>
              <a:off x="2698" y="3782"/>
              <a:ext cx="2994" cy="359"/>
            </a:xfrm>
            <a:prstGeom prst="rect">
              <a:avLst/>
            </a:prstGeom>
            <a:noFill/>
            <a:ln w="9525">
              <a:noFill/>
            </a:ln>
          </p:spPr>
          <p:txBody>
            <a:bodyPr/>
            <a:p>
              <a:pPr lvl="0" algn="ctr" eaLnBrk="1" hangingPunct="1">
                <a:lnSpc>
                  <a:spcPct val="100000"/>
                </a:lnSpc>
                <a:spcBef>
                  <a:spcPct val="0"/>
                </a:spcBef>
              </a:pPr>
              <a:r>
                <a:rPr lang="zh-CN" altLang="en-US" sz="24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三类热敏电阻的温度特性</a:t>
              </a:r>
              <a:endParaRPr lang="zh-CN" altLang="en-US" sz="24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6" name="矩形 407635"/>
            <p:cNvSpPr/>
            <p:nvPr/>
          </p:nvSpPr>
          <p:spPr>
            <a:xfrm>
              <a:off x="4634" y="3184"/>
              <a:ext cx="1126" cy="288"/>
            </a:xfrm>
            <a:prstGeom prst="rect">
              <a:avLst/>
            </a:prstGeom>
            <a:noFill/>
            <a:ln w="9525">
              <a:noFill/>
            </a:ln>
          </p:spPr>
          <p:txBody>
            <a:bodyPr/>
            <a:p>
              <a:pPr lvl="0" algn="just" eaLnBrk="1" hangingPunct="1">
                <a:lnSpc>
                  <a:spcPct val="100000"/>
                </a:lnSpc>
                <a:spcBef>
                  <a:spcPct val="0"/>
                </a:spcBef>
              </a:pPr>
              <a:r>
                <a:rPr lang="zh-CN" altLang="en-US" sz="2400" b="1" dirty="0">
                  <a:solidFill>
                    <a:srgbClr val="FF00FF"/>
                  </a:solidFill>
                  <a:effectLst>
                    <a:outerShdw blurRad="38100" dist="38100" dir="2700000">
                      <a:srgbClr val="C0C0C0"/>
                    </a:outerShdw>
                  </a:effectLst>
                  <a:latin typeface="Times New Roman" panose="02020603050405020304" pitchFamily="18" charset="0"/>
                  <a:ea typeface="宋体" panose="02010600030101010101" pitchFamily="2" charset="-122"/>
                </a:rPr>
                <a:t>温度（</a:t>
              </a:r>
              <a:r>
                <a:rPr lang="zh-CN" altLang="en-US" sz="2400" b="1" dirty="0">
                  <a:solidFill>
                    <a:srgbClr val="FF00FF"/>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400" b="1" dirty="0">
                  <a:solidFill>
                    <a:srgbClr val="FF00FF"/>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400" b="1" dirty="0">
                <a:solidFill>
                  <a:srgbClr val="FF00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7" name="矩形 407636"/>
            <p:cNvSpPr/>
            <p:nvPr/>
          </p:nvSpPr>
          <p:spPr>
            <a:xfrm>
              <a:off x="3330" y="1504"/>
              <a:ext cx="1243" cy="288"/>
            </a:xfrm>
            <a:prstGeom prst="rect">
              <a:avLst/>
            </a:prstGeom>
            <a:noFill/>
            <a:ln w="9525">
              <a:noFill/>
            </a:ln>
          </p:spPr>
          <p:txBody>
            <a:bodyPr/>
            <a:p>
              <a:pPr lvl="0" algn="just" eaLnBrk="1" hangingPunct="1">
                <a:lnSpc>
                  <a:spcPct val="100000"/>
                </a:lnSpc>
                <a:spcBef>
                  <a:spcPct val="0"/>
                </a:spcBef>
              </a:pPr>
              <a:r>
                <a:rPr lang="zh-CN" altLang="en-US" sz="2400" b="1" dirty="0">
                  <a:solidFill>
                    <a:srgbClr val="FF00FF"/>
                  </a:solidFill>
                  <a:effectLst>
                    <a:outerShdw blurRad="38100" dist="38100" dir="2700000">
                      <a:srgbClr val="C0C0C0"/>
                    </a:outerShdw>
                  </a:effectLst>
                  <a:latin typeface="Times New Roman" panose="02020603050405020304" pitchFamily="18" charset="0"/>
                  <a:ea typeface="宋体" panose="02010600030101010101" pitchFamily="2" charset="-122"/>
                </a:rPr>
                <a:t>电阻（</a:t>
              </a:r>
              <a:r>
                <a:rPr lang="en-US" altLang="zh-CN" sz="2400" b="1">
                  <a:solidFill>
                    <a:srgbClr val="FF00FF"/>
                  </a:solidFill>
                  <a:effectLst>
                    <a:outerShdw blurRad="38100" dist="38100" dir="2700000">
                      <a:srgbClr val="C0C0C0"/>
                    </a:outerShdw>
                  </a:effectLst>
                  <a:latin typeface="宋体" panose="02010600030101010101" pitchFamily="2" charset="-122"/>
                  <a:ea typeface="宋体" panose="02010600030101010101" pitchFamily="2" charset="-122"/>
                </a:rPr>
                <a:t>Ω</a:t>
              </a:r>
              <a:r>
                <a:rPr lang="zh-CN" altLang="en-US" sz="2400" b="1" dirty="0">
                  <a:solidFill>
                    <a:srgbClr val="FF00FF"/>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400" b="1" dirty="0">
                <a:solidFill>
                  <a:srgbClr val="FF00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38" name="直接连接符 407637"/>
            <p:cNvSpPr/>
            <p:nvPr/>
          </p:nvSpPr>
          <p:spPr>
            <a:xfrm>
              <a:off x="3296" y="1595"/>
              <a:ext cx="0" cy="1902"/>
            </a:xfrm>
            <a:prstGeom prst="line">
              <a:avLst/>
            </a:prstGeom>
            <a:ln w="28575" cap="flat" cmpd="sng">
              <a:solidFill>
                <a:srgbClr val="FFFFFF"/>
              </a:solidFill>
              <a:prstDash val="solid"/>
              <a:headEnd type="stealth" w="lg" len="lg"/>
              <a:tailEnd type="none" w="med" len="med"/>
            </a:ln>
          </p:spPr>
        </p:sp>
        <p:sp>
          <p:nvSpPr>
            <p:cNvPr id="407639" name="直接连接符 407638"/>
            <p:cNvSpPr/>
            <p:nvPr/>
          </p:nvSpPr>
          <p:spPr>
            <a:xfrm>
              <a:off x="3298" y="3501"/>
              <a:ext cx="2028" cy="0"/>
            </a:xfrm>
            <a:prstGeom prst="line">
              <a:avLst/>
            </a:prstGeom>
            <a:ln w="28575" cap="flat" cmpd="sng">
              <a:solidFill>
                <a:srgbClr val="FFFFFF"/>
              </a:solidFill>
              <a:prstDash val="solid"/>
              <a:headEnd type="none" w="med" len="med"/>
              <a:tailEnd type="stealth" w="lg" len="lg"/>
            </a:ln>
          </p:spPr>
        </p:sp>
        <p:sp>
          <p:nvSpPr>
            <p:cNvPr id="407640" name="任意多边形 407639"/>
            <p:cNvSpPr/>
            <p:nvPr/>
          </p:nvSpPr>
          <p:spPr>
            <a:xfrm>
              <a:off x="3451" y="1866"/>
              <a:ext cx="1175" cy="1575"/>
            </a:xfrm>
            <a:custGeom>
              <a:avLst/>
              <a:gdLst/>
              <a:ahLst/>
              <a:cxnLst/>
              <a:pathLst>
                <a:path w="1260" h="1798">
                  <a:moveTo>
                    <a:pt x="0" y="0"/>
                  </a:moveTo>
                  <a:cubicBezTo>
                    <a:pt x="220" y="51"/>
                    <a:pt x="441" y="103"/>
                    <a:pt x="546" y="248"/>
                  </a:cubicBezTo>
                  <a:cubicBezTo>
                    <a:pt x="651" y="393"/>
                    <a:pt x="609" y="672"/>
                    <a:pt x="630" y="868"/>
                  </a:cubicBezTo>
                  <a:cubicBezTo>
                    <a:pt x="651" y="1064"/>
                    <a:pt x="609" y="1281"/>
                    <a:pt x="672" y="1426"/>
                  </a:cubicBezTo>
                  <a:cubicBezTo>
                    <a:pt x="735" y="1571"/>
                    <a:pt x="910" y="1674"/>
                    <a:pt x="1008" y="1736"/>
                  </a:cubicBezTo>
                  <a:cubicBezTo>
                    <a:pt x="1106" y="1798"/>
                    <a:pt x="1183" y="1798"/>
                    <a:pt x="1260" y="1798"/>
                  </a:cubicBezTo>
                </a:path>
              </a:pathLst>
            </a:custGeom>
            <a:noFill/>
            <a:ln w="38100" cap="flat" cmpd="sng">
              <a:solidFill>
                <a:srgbClr val="66FFFF">
                  <a:alpha val="100000"/>
                </a:srgbClr>
              </a:solidFill>
              <a:prstDash val="solid"/>
              <a:headEnd type="none" w="med" len="med"/>
              <a:tailEnd type="none" w="med" len="med"/>
            </a:ln>
          </p:spPr>
          <p:txBody>
            <a:bodyPr/>
            <a:p>
              <a:endParaRPr lang="zh-CN" altLang="en-US"/>
            </a:p>
          </p:txBody>
        </p:sp>
        <p:sp>
          <p:nvSpPr>
            <p:cNvPr id="407641" name="任意多边形 407640"/>
            <p:cNvSpPr/>
            <p:nvPr/>
          </p:nvSpPr>
          <p:spPr>
            <a:xfrm>
              <a:off x="3411" y="2450"/>
              <a:ext cx="1334" cy="761"/>
            </a:xfrm>
            <a:custGeom>
              <a:avLst/>
              <a:gdLst/>
              <a:ahLst/>
              <a:cxnLst/>
              <a:pathLst>
                <a:path w="1428" h="868">
                  <a:moveTo>
                    <a:pt x="0" y="0"/>
                  </a:moveTo>
                  <a:cubicBezTo>
                    <a:pt x="196" y="237"/>
                    <a:pt x="392" y="475"/>
                    <a:pt x="630" y="620"/>
                  </a:cubicBezTo>
                  <a:cubicBezTo>
                    <a:pt x="868" y="765"/>
                    <a:pt x="1148" y="816"/>
                    <a:pt x="1428" y="868"/>
                  </a:cubicBezTo>
                </a:path>
              </a:pathLst>
            </a:custGeom>
            <a:noFill/>
            <a:ln w="38100" cap="flat" cmpd="sng">
              <a:solidFill>
                <a:srgbClr val="66FF33">
                  <a:alpha val="100000"/>
                </a:srgbClr>
              </a:solidFill>
              <a:prstDash val="solid"/>
              <a:headEnd type="none" w="med" len="med"/>
              <a:tailEnd type="none" w="med" len="med"/>
            </a:ln>
          </p:spPr>
          <p:txBody>
            <a:bodyPr/>
            <a:p>
              <a:endParaRPr lang="zh-CN" altLang="en-US"/>
            </a:p>
          </p:txBody>
        </p:sp>
        <p:sp>
          <p:nvSpPr>
            <p:cNvPr id="407642" name="任意多边形 407641"/>
            <p:cNvSpPr/>
            <p:nvPr/>
          </p:nvSpPr>
          <p:spPr>
            <a:xfrm>
              <a:off x="3411" y="1664"/>
              <a:ext cx="1411" cy="1657"/>
            </a:xfrm>
            <a:custGeom>
              <a:avLst/>
              <a:gdLst/>
              <a:ahLst/>
              <a:cxnLst/>
              <a:pathLst>
                <a:path w="1512" h="1891">
                  <a:moveTo>
                    <a:pt x="0" y="1612"/>
                  </a:moveTo>
                  <a:cubicBezTo>
                    <a:pt x="322" y="1751"/>
                    <a:pt x="644" y="1891"/>
                    <a:pt x="840" y="1860"/>
                  </a:cubicBezTo>
                  <a:cubicBezTo>
                    <a:pt x="1036" y="1829"/>
                    <a:pt x="1113" y="1633"/>
                    <a:pt x="1176" y="1426"/>
                  </a:cubicBezTo>
                  <a:cubicBezTo>
                    <a:pt x="1239" y="1219"/>
                    <a:pt x="1162" y="858"/>
                    <a:pt x="1218" y="620"/>
                  </a:cubicBezTo>
                  <a:cubicBezTo>
                    <a:pt x="1274" y="382"/>
                    <a:pt x="1393" y="191"/>
                    <a:pt x="1512" y="0"/>
                  </a:cubicBezTo>
                </a:path>
              </a:pathLst>
            </a:custGeom>
            <a:noFill/>
            <a:ln w="38100" cap="flat" cmpd="sng">
              <a:solidFill>
                <a:srgbClr val="FFFF00">
                  <a:alpha val="100000"/>
                </a:srgbClr>
              </a:solidFill>
              <a:prstDash val="solid"/>
              <a:headEnd type="none" w="med" len="med"/>
              <a:tailEnd type="none" w="med" len="med"/>
            </a:ln>
          </p:spPr>
          <p:txBody>
            <a:bodyPr/>
            <a:p>
              <a:endParaRPr lang="zh-CN" altLang="en-US"/>
            </a:p>
          </p:txBody>
        </p:sp>
        <p:sp>
          <p:nvSpPr>
            <p:cNvPr id="407643" name="矩形 407642"/>
            <p:cNvSpPr/>
            <p:nvPr/>
          </p:nvSpPr>
          <p:spPr>
            <a:xfrm>
              <a:off x="3358" y="2200"/>
              <a:ext cx="620" cy="320"/>
            </a:xfrm>
            <a:prstGeom prst="rect">
              <a:avLst/>
            </a:prstGeom>
            <a:noFill/>
            <a:ln w="9525">
              <a:noFill/>
            </a:ln>
          </p:spPr>
          <p:txBody>
            <a:bodyPr/>
            <a:p>
              <a:pPr lvl="0" algn="just" eaLnBrk="1" hangingPunct="1">
                <a:lnSpc>
                  <a:spcPct val="100000"/>
                </a:lnSpc>
                <a:spcBef>
                  <a:spcPct val="0"/>
                </a:spcBef>
              </a:pPr>
              <a:r>
                <a:rPr lang="en-US" altLang="zh-CN" sz="2400" b="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rPr>
                <a:t>NTC</a:t>
              </a:r>
              <a:endParaRPr lang="en-US" altLang="zh-CN" sz="2400" b="1">
                <a:solidFill>
                  <a:srgbClr val="66FF33"/>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44" name="矩形 407643"/>
            <p:cNvSpPr/>
            <p:nvPr/>
          </p:nvSpPr>
          <p:spPr>
            <a:xfrm>
              <a:off x="3793" y="1749"/>
              <a:ext cx="626" cy="430"/>
            </a:xfrm>
            <a:prstGeom prst="rect">
              <a:avLst/>
            </a:prstGeom>
            <a:noFill/>
            <a:ln w="9525">
              <a:noFill/>
            </a:ln>
          </p:spPr>
          <p:txBody>
            <a:bodyPr/>
            <a:p>
              <a:pPr lvl="0" algn="just" eaLnBrk="1" hangingPunct="1">
                <a:lnSpc>
                  <a:spcPct val="100000"/>
                </a:lnSpc>
                <a:spcBef>
                  <a:spcPct val="0"/>
                </a:spcBef>
              </a:pPr>
              <a:r>
                <a:rPr lang="en-US" altLang="zh-CN" sz="24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rPr>
                <a:t>CTR</a:t>
              </a:r>
              <a:endParaRPr lang="en-US" altLang="zh-CN" sz="2400" b="1">
                <a:solidFill>
                  <a:srgbClr val="66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45" name="矩形 407644"/>
            <p:cNvSpPr/>
            <p:nvPr/>
          </p:nvSpPr>
          <p:spPr>
            <a:xfrm>
              <a:off x="4727" y="1728"/>
              <a:ext cx="692" cy="360"/>
            </a:xfrm>
            <a:prstGeom prst="rect">
              <a:avLst/>
            </a:prstGeom>
            <a:noFill/>
            <a:ln w="9525">
              <a:noFill/>
            </a:ln>
          </p:spPr>
          <p:txBody>
            <a:bodyPr/>
            <a:p>
              <a:pPr lvl="0" algn="just" eaLnBrk="1" hangingPunct="1">
                <a:lnSpc>
                  <a:spcPct val="100000"/>
                </a:lnSpc>
                <a:spcBef>
                  <a:spcPct val="0"/>
                </a:spcBef>
              </a:pPr>
              <a:r>
                <a:rPr lang="en-US" altLang="zh-CN" sz="2400" b="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PTC</a:t>
              </a:r>
              <a:endParaRPr lang="en-US" altLang="zh-CN" sz="2400" b="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46" name="矩形 407645"/>
            <p:cNvSpPr/>
            <p:nvPr/>
          </p:nvSpPr>
          <p:spPr>
            <a:xfrm>
              <a:off x="3430" y="3480"/>
              <a:ext cx="553" cy="360"/>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40</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47" name="矩形 407646"/>
            <p:cNvSpPr/>
            <p:nvPr/>
          </p:nvSpPr>
          <p:spPr>
            <a:xfrm>
              <a:off x="3772" y="3468"/>
              <a:ext cx="553" cy="360"/>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80</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48" name="矩形 407647"/>
            <p:cNvSpPr/>
            <p:nvPr/>
          </p:nvSpPr>
          <p:spPr>
            <a:xfrm>
              <a:off x="4058" y="3474"/>
              <a:ext cx="553" cy="359"/>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120</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49" name="矩形 407648"/>
            <p:cNvSpPr/>
            <p:nvPr/>
          </p:nvSpPr>
          <p:spPr>
            <a:xfrm>
              <a:off x="4390" y="3473"/>
              <a:ext cx="553" cy="359"/>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160</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407650" name="直接连接符 407649"/>
            <p:cNvSpPr/>
            <p:nvPr/>
          </p:nvSpPr>
          <p:spPr>
            <a:xfrm>
              <a:off x="3297" y="1816"/>
              <a:ext cx="65" cy="0"/>
            </a:xfrm>
            <a:prstGeom prst="line">
              <a:avLst/>
            </a:prstGeom>
            <a:ln w="28575" cap="flat" cmpd="sng">
              <a:solidFill>
                <a:srgbClr val="FFFFFF"/>
              </a:solidFill>
              <a:prstDash val="solid"/>
              <a:headEnd type="none" w="med" len="med"/>
              <a:tailEnd type="none" w="med" len="med"/>
            </a:ln>
          </p:spPr>
        </p:sp>
        <p:sp>
          <p:nvSpPr>
            <p:cNvPr id="407651" name="直接连接符 407650"/>
            <p:cNvSpPr/>
            <p:nvPr/>
          </p:nvSpPr>
          <p:spPr>
            <a:xfrm>
              <a:off x="3297" y="2236"/>
              <a:ext cx="65" cy="0"/>
            </a:xfrm>
            <a:prstGeom prst="line">
              <a:avLst/>
            </a:prstGeom>
            <a:ln w="28575" cap="flat" cmpd="sng">
              <a:solidFill>
                <a:srgbClr val="FFFFFF"/>
              </a:solidFill>
              <a:prstDash val="solid"/>
              <a:headEnd type="none" w="med" len="med"/>
              <a:tailEnd type="none" w="med" len="med"/>
            </a:ln>
          </p:spPr>
        </p:sp>
        <p:sp>
          <p:nvSpPr>
            <p:cNvPr id="407652" name="直接连接符 407651"/>
            <p:cNvSpPr/>
            <p:nvPr/>
          </p:nvSpPr>
          <p:spPr>
            <a:xfrm>
              <a:off x="3295" y="2658"/>
              <a:ext cx="65" cy="0"/>
            </a:xfrm>
            <a:prstGeom prst="line">
              <a:avLst/>
            </a:prstGeom>
            <a:ln w="28575" cap="flat" cmpd="sng">
              <a:solidFill>
                <a:srgbClr val="FFFFFF"/>
              </a:solidFill>
              <a:prstDash val="solid"/>
              <a:headEnd type="none" w="med" len="med"/>
              <a:tailEnd type="none" w="med" len="med"/>
            </a:ln>
          </p:spPr>
        </p:sp>
        <p:sp>
          <p:nvSpPr>
            <p:cNvPr id="407653" name="直接连接符 407652"/>
            <p:cNvSpPr/>
            <p:nvPr/>
          </p:nvSpPr>
          <p:spPr>
            <a:xfrm>
              <a:off x="3296" y="3077"/>
              <a:ext cx="65" cy="0"/>
            </a:xfrm>
            <a:prstGeom prst="line">
              <a:avLst/>
            </a:prstGeom>
            <a:ln w="28575" cap="flat" cmpd="sng">
              <a:solidFill>
                <a:srgbClr val="FFFFFF"/>
              </a:solidFill>
              <a:prstDash val="solid"/>
              <a:headEnd type="none" w="med" len="med"/>
              <a:tailEnd type="none" w="med" len="med"/>
            </a:ln>
          </p:spPr>
        </p:sp>
        <p:sp>
          <p:nvSpPr>
            <p:cNvPr id="407654" name="直接连接符 407653"/>
            <p:cNvSpPr/>
            <p:nvPr/>
          </p:nvSpPr>
          <p:spPr>
            <a:xfrm>
              <a:off x="3620" y="3434"/>
              <a:ext cx="0" cy="66"/>
            </a:xfrm>
            <a:prstGeom prst="line">
              <a:avLst/>
            </a:prstGeom>
            <a:ln w="28575" cap="flat" cmpd="sng">
              <a:solidFill>
                <a:srgbClr val="FFFFFF"/>
              </a:solidFill>
              <a:prstDash val="solid"/>
              <a:headEnd type="none" w="med" len="med"/>
              <a:tailEnd type="none" w="med" len="med"/>
            </a:ln>
          </p:spPr>
        </p:sp>
        <p:sp>
          <p:nvSpPr>
            <p:cNvPr id="407655" name="直接连接符 407654"/>
            <p:cNvSpPr/>
            <p:nvPr/>
          </p:nvSpPr>
          <p:spPr>
            <a:xfrm>
              <a:off x="3942" y="3434"/>
              <a:ext cx="0" cy="66"/>
            </a:xfrm>
            <a:prstGeom prst="line">
              <a:avLst/>
            </a:prstGeom>
            <a:ln w="28575" cap="flat" cmpd="sng">
              <a:solidFill>
                <a:srgbClr val="FFFFFF"/>
              </a:solidFill>
              <a:prstDash val="solid"/>
              <a:headEnd type="none" w="med" len="med"/>
              <a:tailEnd type="none" w="med" len="med"/>
            </a:ln>
          </p:spPr>
        </p:sp>
        <p:sp>
          <p:nvSpPr>
            <p:cNvPr id="407656" name="直接连接符 407655"/>
            <p:cNvSpPr/>
            <p:nvPr/>
          </p:nvSpPr>
          <p:spPr>
            <a:xfrm>
              <a:off x="4265" y="3432"/>
              <a:ext cx="0" cy="65"/>
            </a:xfrm>
            <a:prstGeom prst="line">
              <a:avLst/>
            </a:prstGeom>
            <a:ln w="28575" cap="flat" cmpd="sng">
              <a:solidFill>
                <a:srgbClr val="FFFFFF"/>
              </a:solidFill>
              <a:prstDash val="solid"/>
              <a:headEnd type="none" w="med" len="med"/>
              <a:tailEnd type="none" w="med" len="med"/>
            </a:ln>
          </p:spPr>
        </p:sp>
        <p:sp>
          <p:nvSpPr>
            <p:cNvPr id="407657" name="直接连接符 407656"/>
            <p:cNvSpPr/>
            <p:nvPr/>
          </p:nvSpPr>
          <p:spPr>
            <a:xfrm>
              <a:off x="4613" y="3432"/>
              <a:ext cx="0" cy="65"/>
            </a:xfrm>
            <a:prstGeom prst="line">
              <a:avLst/>
            </a:prstGeom>
            <a:ln w="28575" cap="flat" cmpd="sng">
              <a:solidFill>
                <a:srgbClr val="FFFFFF"/>
              </a:solidFill>
              <a:prstDash val="solid"/>
              <a:headEnd type="none" w="med" len="med"/>
              <a:tailEnd type="none" w="med" len="med"/>
            </a:ln>
          </p:spPr>
        </p:sp>
        <p:sp>
          <p:nvSpPr>
            <p:cNvPr id="407658" name="直接连接符 407657"/>
            <p:cNvSpPr/>
            <p:nvPr/>
          </p:nvSpPr>
          <p:spPr>
            <a:xfrm>
              <a:off x="4952" y="3434"/>
              <a:ext cx="0" cy="66"/>
            </a:xfrm>
            <a:prstGeom prst="line">
              <a:avLst/>
            </a:prstGeom>
            <a:ln w="28575" cap="flat" cmpd="sng">
              <a:solidFill>
                <a:srgbClr val="FFFFFF"/>
              </a:solidFill>
              <a:prstDash val="solid"/>
              <a:headEnd type="none" w="med" len="med"/>
              <a:tailEnd type="none" w="med" len="med"/>
            </a:ln>
          </p:spPr>
        </p:sp>
        <p:sp>
          <p:nvSpPr>
            <p:cNvPr id="407659" name="矩形 407658"/>
            <p:cNvSpPr/>
            <p:nvPr/>
          </p:nvSpPr>
          <p:spPr>
            <a:xfrm>
              <a:off x="4745" y="3473"/>
              <a:ext cx="553" cy="359"/>
            </a:xfrm>
            <a:prstGeom prst="rect">
              <a:avLst/>
            </a:prstGeom>
            <a:noFill/>
            <a:ln w="9525">
              <a:noFill/>
            </a:ln>
          </p:spPr>
          <p:txBody>
            <a:bodyPr/>
            <a:p>
              <a:pPr lvl="0" algn="just" eaLnBrk="1" hangingPunct="1">
                <a:lnSpc>
                  <a:spcPct val="100000"/>
                </a:lnSpc>
                <a:spcBef>
                  <a:spcPct val="0"/>
                </a:spcBef>
              </a:pPr>
              <a:r>
                <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rPr>
                <a:t>180</a:t>
              </a:r>
              <a:endParaRPr lang="en-US" altLang="zh-CN" sz="2400" b="1">
                <a:solidFill>
                  <a:srgbClr val="FFFFFF"/>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四、应用</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4646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46469" name="矩形 446468"/>
          <p:cNvSpPr/>
          <p:nvPr/>
        </p:nvSpPr>
        <p:spPr>
          <a:xfrm>
            <a:off x="179388" y="549275"/>
            <a:ext cx="5791200" cy="579438"/>
          </a:xfrm>
          <a:prstGeom prst="rect">
            <a:avLst/>
          </a:prstGeom>
          <a:noFill/>
          <a:ln w="9525">
            <a:noFill/>
          </a:ln>
        </p:spPr>
        <p:txBody>
          <a:bodyPr>
            <a:spAutoFit/>
          </a:bodyPr>
          <a:p>
            <a:pPr lvl="0" algn="just" eaLnBrk="1" hangingPunct="1">
              <a:lnSpc>
                <a:spcPct val="100000"/>
              </a:lnSpc>
              <a:spcBef>
                <a:spcPct val="0"/>
              </a:spcBef>
              <a:buClrTx/>
            </a:pPr>
            <a:r>
              <a:rPr lang="zh-CN" altLang="en-US" sz="3200" b="1" dirty="0">
                <a:solidFill>
                  <a:srgbClr val="FF3300"/>
                </a:solidFill>
                <a:effectLst>
                  <a:outerShdw blurRad="38100" dist="38100" dir="2700000">
                    <a:srgbClr val="C0C0C0"/>
                  </a:outerShdw>
                </a:effectLst>
                <a:latin typeface="Times New Roman" panose="02020603050405020304" pitchFamily="18" charset="0"/>
                <a:ea typeface="华文新魏" panose="02010800040101010101" pitchFamily="2" charset="-122"/>
              </a:rPr>
              <a:t>热敏电阻在测温方面的应用</a:t>
            </a:r>
            <a:endParaRPr lang="zh-CN" altLang="en-US" sz="3200" b="1" dirty="0">
              <a:solidFill>
                <a:srgbClr val="FF3300"/>
              </a:solidFill>
              <a:effectLst>
                <a:outerShdw blurRad="38100" dist="38100" dir="2700000">
                  <a:srgbClr val="C0C0C0"/>
                </a:outerShdw>
              </a:effectLst>
              <a:latin typeface="Times New Roman" panose="02020603050405020304" pitchFamily="18" charset="0"/>
              <a:ea typeface="华文新魏" panose="02010800040101010101" pitchFamily="2" charset="-122"/>
            </a:endParaRPr>
          </a:p>
        </p:txBody>
      </p:sp>
      <p:sp>
        <p:nvSpPr>
          <p:cNvPr id="446506" name="矩形 446505"/>
          <p:cNvSpPr/>
          <p:nvPr/>
        </p:nvSpPr>
        <p:spPr>
          <a:xfrm>
            <a:off x="323850" y="5116513"/>
            <a:ext cx="8353425" cy="1625600"/>
          </a:xfrm>
          <a:prstGeom prst="rect">
            <a:avLst/>
          </a:prstGeom>
          <a:noFill/>
          <a:ln w="9525">
            <a:noFill/>
          </a:ln>
        </p:spPr>
        <p:txBody>
          <a:bodyPr>
            <a:spAutoFit/>
          </a:bodyPr>
          <a:p>
            <a:pPr lvl="0" algn="just" eaLnBrk="1" hangingPunct="1">
              <a:lnSpc>
                <a:spcPct val="140000"/>
              </a:lnSpc>
              <a:spcBef>
                <a:spcPct val="50000"/>
              </a:spcBef>
              <a:buClrTx/>
            </a:pP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应该指出，由于</a:t>
            </a:r>
            <a:r>
              <a:rPr lang="zh-CN" altLang="en-US" sz="2400" b="1" dirty="0">
                <a:solidFill>
                  <a:srgbClr val="FF0000"/>
                </a:solidFill>
                <a:effectLst>
                  <a:outerShdw blurRad="38100" dist="38100" dir="2700000">
                    <a:srgbClr val="C0C0C0"/>
                  </a:outerShdw>
                </a:effectLst>
                <a:latin typeface="Arial" panose="020B0604020202020204" pitchFamily="34" charset="0"/>
                <a:ea typeface="宋体" panose="02010600030101010101" pitchFamily="2" charset="-122"/>
              </a:rPr>
              <a:t>热敏电阻的线性不好，现在已基本不再用来作温度测量使用了</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。但是由于成本低，在定点温度控制等场合中还有较大的应用市场。</a:t>
            </a:r>
            <a:endPar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endParaRPr>
          </a:p>
        </p:txBody>
      </p:sp>
      <p:pic>
        <p:nvPicPr>
          <p:cNvPr id="446507" name="图片 446506"/>
          <p:cNvPicPr>
            <a:picLocks noChangeAspect="1"/>
          </p:cNvPicPr>
          <p:nvPr/>
        </p:nvPicPr>
        <p:blipFill>
          <a:blip r:embed="rId1"/>
          <a:stretch>
            <a:fillRect/>
          </a:stretch>
        </p:blipFill>
        <p:spPr>
          <a:xfrm>
            <a:off x="2411413" y="1268413"/>
            <a:ext cx="3938587" cy="3903662"/>
          </a:xfrm>
          <a:prstGeom prst="rect">
            <a:avLst/>
          </a:prstGeom>
          <a:noFill/>
          <a:ln w="9525">
            <a:noFill/>
          </a:ln>
        </p:spPr>
      </p:pic>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6015038" cy="500063"/>
          </a:xfrm>
        </p:spPr>
        <p:txBody>
          <a:bodyPr vert="horz" wrap="square" lIns="91440" tIns="45720" rIns="91440" bIns="45720" numCol="1" anchor="ctr" anchorCtr="0" compatLnSpc="1"/>
          <a:p>
            <a:pPr lvl="0" algn="l"/>
            <a:r>
              <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rPr>
              <a:t>四、应用</a:t>
            </a:r>
            <a:endParaRPr lang="zh-CN" altLang="en-US" sz="32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7.4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热敏电阻</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44749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447493" name="矩形 447492"/>
          <p:cNvSpPr/>
          <p:nvPr/>
        </p:nvSpPr>
        <p:spPr>
          <a:xfrm>
            <a:off x="179388" y="688975"/>
            <a:ext cx="7632700" cy="579438"/>
          </a:xfrm>
          <a:prstGeom prst="rect">
            <a:avLst/>
          </a:prstGeom>
          <a:noFill/>
          <a:ln w="9525">
            <a:noFill/>
          </a:ln>
        </p:spPr>
        <p:txBody>
          <a:bodyPr>
            <a:spAutoFit/>
          </a:bodyPr>
          <a:p>
            <a:pPr lvl="0" algn="just" eaLnBrk="1" hangingPunct="1">
              <a:lnSpc>
                <a:spcPct val="100000"/>
              </a:lnSpc>
              <a:spcBef>
                <a:spcPct val="0"/>
              </a:spcBef>
              <a:buClrTx/>
            </a:pPr>
            <a:r>
              <a:rPr lang="zh-CN" altLang="en-US" sz="3200" b="1" dirty="0">
                <a:solidFill>
                  <a:srgbClr val="FF3300"/>
                </a:solidFill>
                <a:effectLst>
                  <a:outerShdw blurRad="38100" dist="38100" dir="2700000">
                    <a:srgbClr val="C0C0C0"/>
                  </a:outerShdw>
                </a:effectLst>
                <a:latin typeface="Times New Roman" panose="02020603050405020304" pitchFamily="18" charset="0"/>
                <a:ea typeface="华文新魏" panose="02010800040101010101" pitchFamily="2" charset="-122"/>
              </a:rPr>
              <a:t>热敏电阻在控制线路中的应用示例</a:t>
            </a:r>
            <a:r>
              <a:rPr lang="en-US" altLang="zh-CN" sz="3200" b="1">
                <a:solidFill>
                  <a:srgbClr val="FF3300"/>
                </a:solidFill>
                <a:effectLst>
                  <a:outerShdw blurRad="38100" dist="38100" dir="2700000">
                    <a:srgbClr val="C0C0C0"/>
                  </a:outerShdw>
                </a:effectLst>
                <a:latin typeface="Times New Roman" panose="02020603050405020304" pitchFamily="18" charset="0"/>
                <a:ea typeface="华文新魏" panose="02010800040101010101" pitchFamily="2" charset="-122"/>
              </a:rPr>
              <a:t>:</a:t>
            </a:r>
            <a:endParaRPr lang="en-US" altLang="zh-CN" sz="3200" b="1">
              <a:solidFill>
                <a:srgbClr val="FF3300"/>
              </a:solidFill>
              <a:effectLst>
                <a:outerShdw blurRad="38100" dist="38100" dir="2700000">
                  <a:srgbClr val="C0C0C0"/>
                </a:outerShdw>
              </a:effectLst>
              <a:latin typeface="Times New Roman" panose="02020603050405020304" pitchFamily="18" charset="0"/>
              <a:ea typeface="华文新魏" panose="02010800040101010101" pitchFamily="2" charset="-122"/>
            </a:endParaRPr>
          </a:p>
        </p:txBody>
      </p:sp>
      <p:sp>
        <p:nvSpPr>
          <p:cNvPr id="447494" name="矩形 447493"/>
          <p:cNvSpPr/>
          <p:nvPr/>
        </p:nvSpPr>
        <p:spPr>
          <a:xfrm>
            <a:off x="396875" y="1268413"/>
            <a:ext cx="6911975" cy="530225"/>
          </a:xfrm>
          <a:prstGeom prst="rect">
            <a:avLst/>
          </a:prstGeom>
          <a:noFill/>
          <a:ln w="9525">
            <a:noFill/>
          </a:ln>
        </p:spPr>
        <p:txBody>
          <a:bodyPr>
            <a:spAutoFit/>
          </a:bodyPr>
          <a:p>
            <a:pPr lvl="0" algn="just" eaLnBrk="1" hangingPunct="1">
              <a:lnSpc>
                <a:spcPct val="120000"/>
              </a:lnSpc>
              <a:spcBef>
                <a:spcPct val="50000"/>
              </a:spcBef>
              <a:buClrTx/>
            </a:pPr>
            <a:r>
              <a:rPr lang="en-US" altLang="zh-CN" sz="2400" b="1">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(1) </a:t>
            </a:r>
            <a:r>
              <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负载过电流、过热保护</a:t>
            </a:r>
            <a:endPar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47496" name="矩形 447495"/>
          <p:cNvSpPr/>
          <p:nvPr/>
        </p:nvSpPr>
        <p:spPr>
          <a:xfrm>
            <a:off x="396875" y="1989138"/>
            <a:ext cx="6911975" cy="530225"/>
          </a:xfrm>
          <a:prstGeom prst="rect">
            <a:avLst/>
          </a:prstGeom>
          <a:noFill/>
          <a:ln w="9525">
            <a:noFill/>
          </a:ln>
        </p:spPr>
        <p:txBody>
          <a:bodyPr>
            <a:spAutoFit/>
          </a:bodyPr>
          <a:p>
            <a:pPr lvl="0" algn="just" eaLnBrk="1" hangingPunct="1">
              <a:lnSpc>
                <a:spcPct val="120000"/>
              </a:lnSpc>
              <a:spcBef>
                <a:spcPct val="50000"/>
              </a:spcBef>
              <a:buClrTx/>
            </a:pPr>
            <a:r>
              <a:rPr lang="en-US" altLang="zh-CN" sz="2400" b="1">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(2) </a:t>
            </a:r>
            <a:r>
              <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电视机</a:t>
            </a:r>
            <a:r>
              <a:rPr lang="en-US" altLang="zh-CN" sz="2400" b="1">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PTC</a:t>
            </a:r>
            <a:r>
              <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消磁电路中的应用</a:t>
            </a:r>
            <a:endPar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47497" name="矩形 447496"/>
          <p:cNvSpPr/>
          <p:nvPr/>
        </p:nvSpPr>
        <p:spPr>
          <a:xfrm>
            <a:off x="396875" y="2781300"/>
            <a:ext cx="6911975" cy="530225"/>
          </a:xfrm>
          <a:prstGeom prst="rect">
            <a:avLst/>
          </a:prstGeom>
          <a:noFill/>
          <a:ln w="9525">
            <a:noFill/>
          </a:ln>
        </p:spPr>
        <p:txBody>
          <a:bodyPr>
            <a:spAutoFit/>
          </a:bodyPr>
          <a:p>
            <a:pPr lvl="0" algn="just" eaLnBrk="1" hangingPunct="1">
              <a:lnSpc>
                <a:spcPct val="120000"/>
              </a:lnSpc>
              <a:spcBef>
                <a:spcPct val="50000"/>
              </a:spcBef>
              <a:buClrTx/>
            </a:pPr>
            <a:r>
              <a:rPr lang="en-US" altLang="zh-CN" sz="2400" b="1">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(3) </a:t>
            </a:r>
            <a:r>
              <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电动机起动</a:t>
            </a:r>
            <a:endPar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447498" name="矩形 447497"/>
          <p:cNvSpPr/>
          <p:nvPr/>
        </p:nvSpPr>
        <p:spPr>
          <a:xfrm>
            <a:off x="396875" y="3500438"/>
            <a:ext cx="6911975" cy="530225"/>
          </a:xfrm>
          <a:prstGeom prst="rect">
            <a:avLst/>
          </a:prstGeom>
          <a:noFill/>
          <a:ln w="9525">
            <a:noFill/>
          </a:ln>
        </p:spPr>
        <p:txBody>
          <a:bodyPr>
            <a:spAutoFit/>
          </a:bodyPr>
          <a:p>
            <a:pPr lvl="0" algn="just" eaLnBrk="1" hangingPunct="1">
              <a:lnSpc>
                <a:spcPct val="120000"/>
              </a:lnSpc>
              <a:spcBef>
                <a:spcPct val="50000"/>
              </a:spcBef>
              <a:buClrTx/>
            </a:pPr>
            <a:r>
              <a:rPr lang="en-US" altLang="zh-CN" sz="2400" b="1">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(4)</a:t>
            </a:r>
            <a:r>
              <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可恢复保险丝</a:t>
            </a:r>
            <a:endParaRPr lang="zh-CN" altLang="en-US" sz="24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22" name="组合 286721"/>
          <p:cNvGrpSpPr/>
          <p:nvPr/>
        </p:nvGrpSpPr>
        <p:grpSpPr>
          <a:xfrm>
            <a:off x="7938" y="260350"/>
            <a:ext cx="9136062" cy="6553200"/>
            <a:chOff x="5" y="164"/>
            <a:chExt cx="5755" cy="4128"/>
          </a:xfrm>
        </p:grpSpPr>
        <p:sp>
          <p:nvSpPr>
            <p:cNvPr id="286723" name="矩形 286722"/>
            <p:cNvSpPr/>
            <p:nvPr/>
          </p:nvSpPr>
          <p:spPr>
            <a:xfrm>
              <a:off x="45" y="482"/>
              <a:ext cx="295" cy="1270"/>
            </a:xfrm>
            <a:prstGeom prst="rect">
              <a:avLst/>
            </a:prstGeom>
            <a:solidFill>
              <a:srgbClr val="FF00FF"/>
            </a:solidFill>
            <a:ln w="9525">
              <a:noFill/>
            </a:ln>
          </p:spPr>
          <p:txBody>
            <a:bodyPr anchor="ctr"/>
            <a:p>
              <a:pPr lvl="0" algn="ctr" defTabSz="0" eaLnBrk="1" hangingPunct="1">
                <a:lnSpc>
                  <a:spcPct val="100000"/>
                </a:lnSpc>
                <a:spcBef>
                  <a:spcPct val="0"/>
                </a:spcBef>
                <a:buClrTx/>
                <a:tabLst>
                  <a:tab pos="457200" algn="l"/>
                </a:tabLst>
              </a:pPr>
              <a:r>
                <a:rPr lang="zh-CN" altLang="en-US" sz="2800" b="1" dirty="0">
                  <a:solidFill>
                    <a:schemeClr val="accent2"/>
                  </a:solidFill>
                  <a:latin typeface="Times New Roman" panose="02020603050405020304" pitchFamily="18" charset="0"/>
                  <a:ea typeface="隶书" panose="02010509060101010101" pitchFamily="49" charset="-122"/>
                </a:rPr>
                <a:t>物理现象</a:t>
              </a:r>
              <a:endParaRPr lang="zh-CN" altLang="en-US" sz="2800" b="1" dirty="0">
                <a:solidFill>
                  <a:schemeClr val="accent2"/>
                </a:solidFill>
                <a:latin typeface="Times New Roman" panose="02020603050405020304" pitchFamily="18" charset="0"/>
                <a:ea typeface="隶书" panose="02010509060101010101" pitchFamily="49" charset="-122"/>
              </a:endParaRPr>
            </a:p>
          </p:txBody>
        </p:sp>
        <p:sp>
          <p:nvSpPr>
            <p:cNvPr id="286724" name="矩形 286723"/>
            <p:cNvSpPr/>
            <p:nvPr/>
          </p:nvSpPr>
          <p:spPr>
            <a:xfrm>
              <a:off x="2391" y="166"/>
              <a:ext cx="244" cy="296"/>
            </a:xfrm>
            <a:prstGeom prst="rect">
              <a:avLst/>
            </a:prstGeom>
            <a:noFill/>
            <a:ln w="9525">
              <a:noFill/>
            </a:ln>
          </p:spPr>
          <p:txBody>
            <a:bodyPr anchor="ctr"/>
            <a:p>
              <a:pPr lvl="0" algn="just" eaLnBrk="1" hangingPunct="1">
                <a:lnSpc>
                  <a:spcPct val="100000"/>
                </a:lnSpc>
                <a:spcBef>
                  <a:spcPct val="0"/>
                </a:spcBef>
                <a:buClrTx/>
              </a:pPr>
              <a:r>
                <a:rPr lang="zh-CN" altLang="en-US" sz="2400" b="0" dirty="0">
                  <a:solidFill>
                    <a:srgbClr val="FF3300"/>
                  </a:solidFill>
                  <a:latin typeface="Times New Roman" panose="02020603050405020304" pitchFamily="18" charset="0"/>
                  <a:ea typeface="宋体" panose="02010600030101010101" pitchFamily="2" charset="-122"/>
                </a:rPr>
                <a:t> </a:t>
              </a:r>
              <a:endParaRPr lang="zh-CN" altLang="en-US" sz="2400" b="0" dirty="0">
                <a:solidFill>
                  <a:srgbClr val="FF3300"/>
                </a:solidFill>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zh-CN" altLang="en-US" sz="2400" b="0" dirty="0">
                <a:solidFill>
                  <a:srgbClr val="FF3300"/>
                </a:solidFill>
                <a:latin typeface="Times New Roman" panose="02020603050405020304" pitchFamily="18" charset="0"/>
                <a:ea typeface="宋体" panose="02010600030101010101" pitchFamily="2" charset="-122"/>
              </a:endParaRPr>
            </a:p>
          </p:txBody>
        </p:sp>
        <p:sp>
          <p:nvSpPr>
            <p:cNvPr id="286725" name="矩形 286724"/>
            <p:cNvSpPr/>
            <p:nvPr/>
          </p:nvSpPr>
          <p:spPr>
            <a:xfrm>
              <a:off x="2391" y="166"/>
              <a:ext cx="244" cy="296"/>
            </a:xfrm>
            <a:prstGeom prst="rect">
              <a:avLst/>
            </a:prstGeom>
            <a:noFill/>
            <a:ln w="7">
              <a:noFill/>
            </a:ln>
          </p:spPr>
          <p:txBody>
            <a:bodyPr/>
            <a:p>
              <a:endParaRPr lang="zh-CN" altLang="en-US"/>
            </a:p>
          </p:txBody>
        </p:sp>
        <p:sp>
          <p:nvSpPr>
            <p:cNvPr id="286726" name="矩形 286725"/>
            <p:cNvSpPr/>
            <p:nvPr/>
          </p:nvSpPr>
          <p:spPr>
            <a:xfrm>
              <a:off x="431" y="323"/>
              <a:ext cx="1542" cy="295"/>
            </a:xfrm>
            <a:prstGeom prst="rect">
              <a:avLst/>
            </a:prstGeom>
            <a:solidFill>
              <a:srgbClr val="FFCC0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accent2"/>
                  </a:solidFill>
                  <a:latin typeface="Times New Roman" panose="02020603050405020304" pitchFamily="18" charset="0"/>
                  <a:ea typeface="宋体" panose="02010600030101010101" pitchFamily="2" charset="-122"/>
                </a:rPr>
                <a:t>体积热膨胀</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6727" name="矩形 286726"/>
            <p:cNvSpPr/>
            <p:nvPr/>
          </p:nvSpPr>
          <p:spPr>
            <a:xfrm>
              <a:off x="5" y="462"/>
              <a:ext cx="2386" cy="295"/>
            </a:xfrm>
            <a:prstGeom prst="rect">
              <a:avLst/>
            </a:prstGeom>
            <a:noFill/>
            <a:ln w="7">
              <a:noFill/>
            </a:ln>
          </p:spPr>
          <p:txBody>
            <a:bodyPr/>
            <a:p>
              <a:endParaRPr lang="zh-CN" altLang="en-US"/>
            </a:p>
          </p:txBody>
        </p:sp>
        <p:sp>
          <p:nvSpPr>
            <p:cNvPr id="286728" name="矩形 286727"/>
            <p:cNvSpPr/>
            <p:nvPr/>
          </p:nvSpPr>
          <p:spPr>
            <a:xfrm>
              <a:off x="2391" y="462"/>
              <a:ext cx="244" cy="295"/>
            </a:xfrm>
            <a:prstGeom prst="rect">
              <a:avLst/>
            </a:prstGeom>
            <a:noFill/>
            <a:ln w="9525">
              <a:noFill/>
            </a:ln>
          </p:spPr>
          <p:txBody>
            <a:bodyPr anchor="ctr"/>
            <a:p>
              <a:pPr lvl="0" algn="just" eaLnBrk="1" hangingPunct="1">
                <a:lnSpc>
                  <a:spcPct val="100000"/>
                </a:lnSpc>
                <a:spcBef>
                  <a:spcPct val="0"/>
                </a:spcBef>
                <a:buClrTx/>
              </a:pPr>
              <a:r>
                <a:rPr lang="zh-CN" altLang="en-US" sz="2400" b="0" dirty="0">
                  <a:solidFill>
                    <a:srgbClr val="FF3300"/>
                  </a:solidFill>
                  <a:latin typeface="Times New Roman" panose="02020603050405020304" pitchFamily="18" charset="0"/>
                  <a:ea typeface="宋体" panose="02010600030101010101" pitchFamily="2" charset="-122"/>
                </a:rPr>
                <a:t> </a:t>
              </a:r>
              <a:endParaRPr lang="zh-CN" altLang="en-US" sz="2400" b="0" dirty="0">
                <a:solidFill>
                  <a:srgbClr val="FF3300"/>
                </a:solidFill>
                <a:latin typeface="Times New Roman" panose="02020603050405020304" pitchFamily="18" charset="0"/>
                <a:ea typeface="宋体" panose="02010600030101010101" pitchFamily="2" charset="-122"/>
              </a:endParaRPr>
            </a:p>
            <a:p>
              <a:pPr lvl="0" algn="just" eaLnBrk="0" hangingPunct="0">
                <a:lnSpc>
                  <a:spcPct val="100000"/>
                </a:lnSpc>
                <a:spcBef>
                  <a:spcPct val="0"/>
                </a:spcBef>
                <a:buClrTx/>
              </a:pPr>
              <a:endParaRPr lang="zh-CN" altLang="en-US" sz="2400" b="0" dirty="0">
                <a:solidFill>
                  <a:srgbClr val="FF3300"/>
                </a:solidFill>
                <a:latin typeface="Times New Roman" panose="02020603050405020304" pitchFamily="18" charset="0"/>
                <a:ea typeface="宋体" panose="02010600030101010101" pitchFamily="2" charset="-122"/>
              </a:endParaRPr>
            </a:p>
          </p:txBody>
        </p:sp>
        <p:sp>
          <p:nvSpPr>
            <p:cNvPr id="286729" name="矩形 286728"/>
            <p:cNvSpPr/>
            <p:nvPr/>
          </p:nvSpPr>
          <p:spPr>
            <a:xfrm>
              <a:off x="2391" y="462"/>
              <a:ext cx="244" cy="295"/>
            </a:xfrm>
            <a:prstGeom prst="rect">
              <a:avLst/>
            </a:prstGeom>
            <a:noFill/>
            <a:ln w="7">
              <a:noFill/>
            </a:ln>
          </p:spPr>
          <p:txBody>
            <a:bodyPr/>
            <a:p>
              <a:endParaRPr lang="zh-CN" altLang="en-US"/>
            </a:p>
          </p:txBody>
        </p:sp>
        <p:sp>
          <p:nvSpPr>
            <p:cNvPr id="286730" name="矩形 286729"/>
            <p:cNvSpPr/>
            <p:nvPr/>
          </p:nvSpPr>
          <p:spPr>
            <a:xfrm>
              <a:off x="431" y="845"/>
              <a:ext cx="1542" cy="289"/>
            </a:xfrm>
            <a:prstGeom prst="rect">
              <a:avLst/>
            </a:prstGeom>
            <a:solidFill>
              <a:srgbClr val="0000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bg1"/>
                  </a:solidFill>
                  <a:latin typeface="Times New Roman" panose="02020603050405020304" pitchFamily="18" charset="0"/>
                  <a:ea typeface="宋体" panose="02010600030101010101" pitchFamily="2" charset="-122"/>
                </a:rPr>
                <a:t>电阻变化</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286731" name="矩形 286730"/>
            <p:cNvSpPr/>
            <p:nvPr/>
          </p:nvSpPr>
          <p:spPr>
            <a:xfrm>
              <a:off x="5" y="757"/>
              <a:ext cx="2386" cy="289"/>
            </a:xfrm>
            <a:prstGeom prst="rect">
              <a:avLst/>
            </a:prstGeom>
            <a:noFill/>
            <a:ln w="7">
              <a:noFill/>
            </a:ln>
          </p:spPr>
          <p:txBody>
            <a:bodyPr/>
            <a:p>
              <a:endParaRPr lang="zh-CN" altLang="en-US"/>
            </a:p>
          </p:txBody>
        </p:sp>
        <p:sp>
          <p:nvSpPr>
            <p:cNvPr id="286732" name="矩形 286731"/>
            <p:cNvSpPr/>
            <p:nvPr/>
          </p:nvSpPr>
          <p:spPr>
            <a:xfrm>
              <a:off x="2391" y="757"/>
              <a:ext cx="244" cy="189"/>
            </a:xfrm>
            <a:prstGeom prst="rect">
              <a:avLst/>
            </a:prstGeom>
            <a:noFill/>
            <a:ln w="9525">
              <a:noFill/>
            </a:ln>
          </p:spPr>
          <p:txBody>
            <a:bodyPr/>
            <a:p>
              <a:endParaRPr lang="zh-CN" altLang="en-US"/>
            </a:p>
          </p:txBody>
        </p:sp>
        <p:sp>
          <p:nvSpPr>
            <p:cNvPr id="286733" name="矩形 286732"/>
            <p:cNvSpPr/>
            <p:nvPr/>
          </p:nvSpPr>
          <p:spPr>
            <a:xfrm>
              <a:off x="2391" y="757"/>
              <a:ext cx="244" cy="189"/>
            </a:xfrm>
            <a:prstGeom prst="rect">
              <a:avLst/>
            </a:prstGeom>
            <a:noFill/>
            <a:ln w="7">
              <a:noFill/>
            </a:ln>
          </p:spPr>
          <p:txBody>
            <a:bodyPr/>
            <a:p>
              <a:endParaRPr lang="zh-CN" altLang="en-US"/>
            </a:p>
          </p:txBody>
        </p:sp>
        <p:sp>
          <p:nvSpPr>
            <p:cNvPr id="286734" name="矩形 286733"/>
            <p:cNvSpPr/>
            <p:nvPr/>
          </p:nvSpPr>
          <p:spPr>
            <a:xfrm>
              <a:off x="2391" y="946"/>
              <a:ext cx="244" cy="100"/>
            </a:xfrm>
            <a:prstGeom prst="rect">
              <a:avLst/>
            </a:prstGeom>
            <a:noFill/>
            <a:ln w="9525">
              <a:noFill/>
            </a:ln>
          </p:spPr>
          <p:txBody>
            <a:bodyPr/>
            <a:p>
              <a:endParaRPr lang="zh-CN" altLang="en-US"/>
            </a:p>
          </p:txBody>
        </p:sp>
        <p:sp>
          <p:nvSpPr>
            <p:cNvPr id="286735" name="矩形 286734"/>
            <p:cNvSpPr/>
            <p:nvPr/>
          </p:nvSpPr>
          <p:spPr>
            <a:xfrm>
              <a:off x="2391" y="946"/>
              <a:ext cx="244" cy="100"/>
            </a:xfrm>
            <a:prstGeom prst="rect">
              <a:avLst/>
            </a:prstGeom>
            <a:noFill/>
            <a:ln w="7">
              <a:noFill/>
            </a:ln>
          </p:spPr>
          <p:txBody>
            <a:bodyPr/>
            <a:p>
              <a:endParaRPr lang="zh-CN" altLang="en-US"/>
            </a:p>
          </p:txBody>
        </p:sp>
        <p:sp>
          <p:nvSpPr>
            <p:cNvPr id="286736" name="矩形 286735"/>
            <p:cNvSpPr/>
            <p:nvPr/>
          </p:nvSpPr>
          <p:spPr>
            <a:xfrm>
              <a:off x="431" y="1184"/>
              <a:ext cx="1542" cy="296"/>
            </a:xfrm>
            <a:prstGeom prst="rect">
              <a:avLst/>
            </a:prstGeom>
            <a:solidFill>
              <a:srgbClr val="CC99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006600"/>
                  </a:solidFill>
                  <a:latin typeface="Times New Roman" panose="02020603050405020304" pitchFamily="18" charset="0"/>
                  <a:ea typeface="宋体" panose="02010600030101010101" pitchFamily="2" charset="-122"/>
                </a:rPr>
                <a:t>温差电现象</a:t>
              </a:r>
              <a:endParaRPr lang="zh-CN" altLang="en-US" sz="2400" b="1" dirty="0">
                <a:solidFill>
                  <a:srgbClr val="006600"/>
                </a:solidFill>
                <a:latin typeface="Times New Roman" panose="02020603050405020304" pitchFamily="18" charset="0"/>
                <a:ea typeface="宋体" panose="02010600030101010101" pitchFamily="2" charset="-122"/>
              </a:endParaRPr>
            </a:p>
          </p:txBody>
        </p:sp>
        <p:sp>
          <p:nvSpPr>
            <p:cNvPr id="286737" name="矩形 286736"/>
            <p:cNvSpPr/>
            <p:nvPr/>
          </p:nvSpPr>
          <p:spPr>
            <a:xfrm>
              <a:off x="431" y="1523"/>
              <a:ext cx="1542" cy="228"/>
            </a:xfrm>
            <a:prstGeom prst="rect">
              <a:avLst/>
            </a:prstGeom>
            <a:solidFill>
              <a:srgbClr val="00CC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CC3300"/>
                  </a:solidFill>
                  <a:latin typeface="Times New Roman" panose="02020603050405020304" pitchFamily="18" charset="0"/>
                  <a:ea typeface="宋体" panose="02010600030101010101" pitchFamily="2" charset="-122"/>
                </a:rPr>
                <a:t>导磁率变化</a:t>
              </a:r>
              <a:endParaRPr lang="zh-CN" altLang="en-US" sz="2400" b="1" dirty="0">
                <a:solidFill>
                  <a:srgbClr val="CC3300"/>
                </a:solidFill>
                <a:latin typeface="Times New Roman" panose="02020603050405020304" pitchFamily="18" charset="0"/>
                <a:ea typeface="宋体" panose="02010600030101010101" pitchFamily="2" charset="-122"/>
              </a:endParaRPr>
            </a:p>
          </p:txBody>
        </p:sp>
        <p:sp>
          <p:nvSpPr>
            <p:cNvPr id="286738" name="矩形 286737"/>
            <p:cNvSpPr/>
            <p:nvPr/>
          </p:nvSpPr>
          <p:spPr>
            <a:xfrm>
              <a:off x="5" y="1388"/>
              <a:ext cx="2386" cy="295"/>
            </a:xfrm>
            <a:prstGeom prst="rect">
              <a:avLst/>
            </a:prstGeom>
            <a:noFill/>
            <a:ln w="7">
              <a:noFill/>
            </a:ln>
          </p:spPr>
          <p:txBody>
            <a:bodyPr/>
            <a:p>
              <a:endParaRPr lang="zh-CN" altLang="en-US"/>
            </a:p>
          </p:txBody>
        </p:sp>
        <p:sp>
          <p:nvSpPr>
            <p:cNvPr id="286739" name="矩形 286738"/>
            <p:cNvSpPr/>
            <p:nvPr/>
          </p:nvSpPr>
          <p:spPr>
            <a:xfrm>
              <a:off x="431" y="1818"/>
              <a:ext cx="1542" cy="205"/>
            </a:xfrm>
            <a:prstGeom prst="rect">
              <a:avLst/>
            </a:prstGeom>
            <a:solidFill>
              <a:srgbClr val="FFCC99"/>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accent2"/>
                  </a:solidFill>
                  <a:latin typeface="Times New Roman" panose="02020603050405020304" pitchFamily="18" charset="0"/>
                  <a:ea typeface="宋体" panose="02010600030101010101" pitchFamily="2" charset="-122"/>
                </a:rPr>
                <a:t>电容变化</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6740" name="矩形 286739"/>
            <p:cNvSpPr/>
            <p:nvPr/>
          </p:nvSpPr>
          <p:spPr>
            <a:xfrm>
              <a:off x="431" y="2069"/>
              <a:ext cx="1542" cy="272"/>
            </a:xfrm>
            <a:prstGeom prst="rect">
              <a:avLst/>
            </a:prstGeom>
            <a:solidFill>
              <a:srgbClr val="80808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00FF00"/>
                  </a:solidFill>
                  <a:latin typeface="Times New Roman" panose="02020603050405020304" pitchFamily="18" charset="0"/>
                  <a:ea typeface="宋体" panose="02010600030101010101" pitchFamily="2" charset="-122"/>
                </a:rPr>
                <a:t>压电效应</a:t>
              </a:r>
              <a:endParaRPr lang="zh-CN" altLang="en-US" sz="2400" b="1" dirty="0">
                <a:solidFill>
                  <a:srgbClr val="00FF00"/>
                </a:solidFill>
                <a:latin typeface="Times New Roman" panose="02020603050405020304" pitchFamily="18" charset="0"/>
                <a:ea typeface="宋体" panose="02010600030101010101" pitchFamily="2" charset="-122"/>
              </a:endParaRPr>
            </a:p>
          </p:txBody>
        </p:sp>
        <p:sp>
          <p:nvSpPr>
            <p:cNvPr id="286741" name="矩形 286740"/>
            <p:cNvSpPr/>
            <p:nvPr/>
          </p:nvSpPr>
          <p:spPr>
            <a:xfrm>
              <a:off x="113" y="2408"/>
              <a:ext cx="1860" cy="296"/>
            </a:xfrm>
            <a:prstGeom prst="rect">
              <a:avLst/>
            </a:prstGeom>
            <a:solidFill>
              <a:srgbClr val="3366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FF3300"/>
                  </a:solidFill>
                  <a:latin typeface="Times New Roman" panose="02020603050405020304" pitchFamily="18" charset="0"/>
                  <a:ea typeface="宋体" panose="02010600030101010101" pitchFamily="2" charset="-122"/>
                </a:rPr>
                <a:t>超声波传播速度变化</a:t>
              </a:r>
              <a:endParaRPr lang="zh-CN" altLang="en-US" sz="2400" b="1" dirty="0">
                <a:solidFill>
                  <a:srgbClr val="FF3300"/>
                </a:solidFill>
                <a:latin typeface="Times New Roman" panose="02020603050405020304" pitchFamily="18" charset="0"/>
                <a:ea typeface="宋体" panose="02010600030101010101" pitchFamily="2" charset="-122"/>
              </a:endParaRPr>
            </a:p>
          </p:txBody>
        </p:sp>
        <p:sp>
          <p:nvSpPr>
            <p:cNvPr id="286742" name="矩形 286741"/>
            <p:cNvSpPr/>
            <p:nvPr/>
          </p:nvSpPr>
          <p:spPr>
            <a:xfrm>
              <a:off x="385" y="2726"/>
              <a:ext cx="1588" cy="250"/>
            </a:xfrm>
            <a:prstGeom prst="rect">
              <a:avLst/>
            </a:prstGeom>
            <a:solidFill>
              <a:srgbClr val="00FF0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accent2"/>
                  </a:solidFill>
                  <a:latin typeface="Times New Roman" panose="02020603050405020304" pitchFamily="18" charset="0"/>
                  <a:ea typeface="宋体" panose="02010600030101010101" pitchFamily="2" charset="-122"/>
                </a:rPr>
                <a:t>物质  颜色</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6743" name="矩形 286742"/>
            <p:cNvSpPr/>
            <p:nvPr/>
          </p:nvSpPr>
          <p:spPr>
            <a:xfrm>
              <a:off x="385" y="3022"/>
              <a:ext cx="1587" cy="250"/>
            </a:xfrm>
            <a:prstGeom prst="rect">
              <a:avLst/>
            </a:prstGeom>
            <a:solidFill>
              <a:srgbClr val="808000"/>
            </a:solidFill>
            <a:ln w="9525">
              <a:noFill/>
            </a:ln>
          </p:spPr>
          <p:txBody>
            <a:bodyPr anchor="ctr"/>
            <a:p>
              <a:pPr lvl="0" algn="ctr" defTabSz="0" eaLnBrk="1" hangingPunct="1">
                <a:lnSpc>
                  <a:spcPct val="100000"/>
                </a:lnSpc>
                <a:spcBef>
                  <a:spcPct val="0"/>
                </a:spcBef>
                <a:buClrTx/>
                <a:tabLst>
                  <a:tab pos="457200" algn="l"/>
                </a:tabLst>
              </a:pPr>
              <a:r>
                <a:rPr lang="en-US" altLang="zh-CN" sz="2400" b="1">
                  <a:solidFill>
                    <a:srgbClr val="00FF00"/>
                  </a:solidFill>
                  <a:latin typeface="Times New Roman" panose="02020603050405020304" pitchFamily="18" charset="0"/>
                  <a:ea typeface="宋体" panose="02010600030101010101" pitchFamily="2" charset="-122"/>
                </a:rPr>
                <a:t>P–N</a:t>
              </a:r>
              <a:r>
                <a:rPr lang="zh-CN" altLang="en-US" sz="2400" b="1" dirty="0">
                  <a:solidFill>
                    <a:srgbClr val="00FF00"/>
                  </a:solidFill>
                  <a:latin typeface="Times New Roman" panose="02020603050405020304" pitchFamily="18" charset="0"/>
                  <a:ea typeface="宋体" panose="02010600030101010101" pitchFamily="2" charset="-122"/>
                </a:rPr>
                <a:t>结电动势</a:t>
              </a:r>
              <a:endParaRPr lang="zh-CN" altLang="en-US" sz="2400" b="1" dirty="0">
                <a:solidFill>
                  <a:srgbClr val="00FF00"/>
                </a:solidFill>
                <a:latin typeface="Times New Roman" panose="02020603050405020304" pitchFamily="18" charset="0"/>
                <a:ea typeface="宋体" panose="02010600030101010101" pitchFamily="2" charset="-122"/>
              </a:endParaRPr>
            </a:p>
          </p:txBody>
        </p:sp>
        <p:sp>
          <p:nvSpPr>
            <p:cNvPr id="286744" name="矩形 286743"/>
            <p:cNvSpPr/>
            <p:nvPr/>
          </p:nvSpPr>
          <p:spPr>
            <a:xfrm>
              <a:off x="249" y="3294"/>
              <a:ext cx="1724" cy="272"/>
            </a:xfrm>
            <a:prstGeom prst="rect">
              <a:avLst/>
            </a:prstGeom>
            <a:solidFill>
              <a:srgbClr val="FFFF99"/>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FF3300"/>
                  </a:solidFill>
                  <a:latin typeface="Times New Roman" panose="02020603050405020304" pitchFamily="18" charset="0"/>
                  <a:ea typeface="宋体" panose="02010600030101010101" pitchFamily="2" charset="-122"/>
                </a:rPr>
                <a:t>晶体管特性变化</a:t>
              </a:r>
              <a:endParaRPr lang="zh-CN" altLang="en-US" sz="2400" b="1" dirty="0">
                <a:solidFill>
                  <a:srgbClr val="FF3300"/>
                </a:solidFill>
                <a:latin typeface="Times New Roman" panose="02020603050405020304" pitchFamily="18" charset="0"/>
                <a:ea typeface="宋体" panose="02010600030101010101" pitchFamily="2" charset="-122"/>
              </a:endParaRPr>
            </a:p>
          </p:txBody>
        </p:sp>
        <p:sp>
          <p:nvSpPr>
            <p:cNvPr id="286745" name="矩形 286744"/>
            <p:cNvSpPr/>
            <p:nvPr/>
          </p:nvSpPr>
          <p:spPr>
            <a:xfrm>
              <a:off x="113" y="3634"/>
              <a:ext cx="1860" cy="295"/>
            </a:xfrm>
            <a:prstGeom prst="rect">
              <a:avLst/>
            </a:prstGeom>
            <a:solidFill>
              <a:srgbClr val="00FF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accent2"/>
                  </a:solidFill>
                  <a:latin typeface="Times New Roman" panose="02020603050405020304" pitchFamily="18" charset="0"/>
                  <a:ea typeface="宋体" panose="02010600030101010101" pitchFamily="2" charset="-122"/>
                </a:rPr>
                <a:t>可控硅动作特性变化</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6746" name="矩形 286745"/>
            <p:cNvSpPr/>
            <p:nvPr/>
          </p:nvSpPr>
          <p:spPr>
            <a:xfrm>
              <a:off x="5" y="3411"/>
              <a:ext cx="2386" cy="295"/>
            </a:xfrm>
            <a:prstGeom prst="rect">
              <a:avLst/>
            </a:prstGeom>
            <a:noFill/>
            <a:ln w="7">
              <a:noFill/>
            </a:ln>
          </p:spPr>
          <p:txBody>
            <a:bodyPr/>
            <a:p>
              <a:endParaRPr lang="zh-CN" altLang="en-US"/>
            </a:p>
          </p:txBody>
        </p:sp>
        <p:sp>
          <p:nvSpPr>
            <p:cNvPr id="286747" name="矩形 286746"/>
            <p:cNvSpPr/>
            <p:nvPr/>
          </p:nvSpPr>
          <p:spPr>
            <a:xfrm>
              <a:off x="703" y="3974"/>
              <a:ext cx="1263" cy="296"/>
            </a:xfrm>
            <a:prstGeom prst="rect">
              <a:avLst/>
            </a:prstGeom>
            <a:solidFill>
              <a:srgbClr val="99330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00FF00"/>
                  </a:solidFill>
                  <a:latin typeface="Times New Roman" panose="02020603050405020304" pitchFamily="18" charset="0"/>
                  <a:ea typeface="宋体" panose="02010600030101010101" pitchFamily="2" charset="-122"/>
                </a:rPr>
                <a:t>热、光辐射</a:t>
              </a:r>
              <a:endParaRPr lang="zh-CN" altLang="en-US" sz="2400" b="1" dirty="0">
                <a:solidFill>
                  <a:srgbClr val="00FF00"/>
                </a:solidFill>
                <a:latin typeface="Times New Roman" panose="02020603050405020304" pitchFamily="18" charset="0"/>
                <a:ea typeface="宋体" panose="02010600030101010101" pitchFamily="2" charset="-122"/>
              </a:endParaRPr>
            </a:p>
          </p:txBody>
        </p:sp>
        <p:sp>
          <p:nvSpPr>
            <p:cNvPr id="286748" name="矩形 286747"/>
            <p:cNvSpPr/>
            <p:nvPr/>
          </p:nvSpPr>
          <p:spPr>
            <a:xfrm>
              <a:off x="5284" y="1888"/>
              <a:ext cx="363" cy="1089"/>
            </a:xfrm>
            <a:prstGeom prst="rect">
              <a:avLst/>
            </a:prstGeom>
            <a:solidFill>
              <a:srgbClr val="FF00FF"/>
            </a:solidFill>
            <a:ln w="9525">
              <a:noFill/>
            </a:ln>
          </p:spPr>
          <p:txBody>
            <a:bodyPr anchor="ctr"/>
            <a:p>
              <a:pPr lvl="0" algn="ctr" defTabSz="0" eaLnBrk="1" hangingPunct="1">
                <a:lnSpc>
                  <a:spcPct val="100000"/>
                </a:lnSpc>
                <a:spcBef>
                  <a:spcPct val="0"/>
                </a:spcBef>
                <a:buClrTx/>
                <a:tabLst>
                  <a:tab pos="457200" algn="l"/>
                </a:tabLst>
              </a:pPr>
              <a:r>
                <a:rPr lang="zh-CN" altLang="en-US" sz="2800" b="1" dirty="0">
                  <a:solidFill>
                    <a:schemeClr val="accent2"/>
                  </a:solidFill>
                  <a:latin typeface="Times New Roman" panose="02020603050405020304" pitchFamily="18" charset="0"/>
                  <a:ea typeface="隶书" panose="02010509060101010101" pitchFamily="49" charset="-122"/>
                </a:rPr>
                <a:t>种类</a:t>
              </a:r>
              <a:endParaRPr lang="zh-CN" altLang="en-US" sz="2800" b="1" dirty="0">
                <a:solidFill>
                  <a:schemeClr val="accent2"/>
                </a:solidFill>
                <a:latin typeface="Times New Roman" panose="02020603050405020304" pitchFamily="18" charset="0"/>
                <a:ea typeface="隶书" panose="02010509060101010101" pitchFamily="49" charset="-122"/>
              </a:endParaRPr>
            </a:p>
          </p:txBody>
        </p:sp>
        <p:sp>
          <p:nvSpPr>
            <p:cNvPr id="286749" name="矩形 286748"/>
            <p:cNvSpPr/>
            <p:nvPr/>
          </p:nvSpPr>
          <p:spPr>
            <a:xfrm>
              <a:off x="2744" y="845"/>
              <a:ext cx="2585" cy="272"/>
            </a:xfrm>
            <a:prstGeom prst="rect">
              <a:avLst/>
            </a:prstGeom>
            <a:solidFill>
              <a:srgbClr val="0000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bg1"/>
                  </a:solidFill>
                  <a:latin typeface="Times New Roman" panose="02020603050405020304" pitchFamily="18" charset="0"/>
                  <a:ea typeface="宋体" panose="02010600030101010101" pitchFamily="2" charset="-122"/>
                </a:rPr>
                <a:t>铂测温电阻、热敏电阻</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286750" name="矩形 286749"/>
            <p:cNvSpPr/>
            <p:nvPr/>
          </p:nvSpPr>
          <p:spPr>
            <a:xfrm>
              <a:off x="2744" y="1162"/>
              <a:ext cx="1170" cy="288"/>
            </a:xfrm>
            <a:prstGeom prst="rect">
              <a:avLst/>
            </a:prstGeom>
            <a:solidFill>
              <a:srgbClr val="CC99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006600"/>
                  </a:solidFill>
                  <a:latin typeface="Times New Roman" panose="02020603050405020304" pitchFamily="18" charset="0"/>
                  <a:ea typeface="宋体" panose="02010600030101010101" pitchFamily="2" charset="-122"/>
                </a:rPr>
                <a:t>热电偶</a:t>
              </a:r>
              <a:endParaRPr lang="zh-CN" altLang="en-US" sz="2400" b="1" dirty="0">
                <a:solidFill>
                  <a:srgbClr val="006600"/>
                </a:solidFill>
                <a:latin typeface="Times New Roman" panose="02020603050405020304" pitchFamily="18" charset="0"/>
                <a:ea typeface="宋体" panose="02010600030101010101" pitchFamily="2" charset="-122"/>
              </a:endParaRPr>
            </a:p>
          </p:txBody>
        </p:sp>
        <p:sp>
          <p:nvSpPr>
            <p:cNvPr id="286751" name="矩形 286750"/>
            <p:cNvSpPr/>
            <p:nvPr/>
          </p:nvSpPr>
          <p:spPr>
            <a:xfrm>
              <a:off x="2744" y="1752"/>
              <a:ext cx="2130" cy="272"/>
            </a:xfrm>
            <a:prstGeom prst="rect">
              <a:avLst/>
            </a:prstGeom>
            <a:solidFill>
              <a:srgbClr val="FFCC99"/>
            </a:solidFill>
            <a:ln w="9525">
              <a:noFill/>
            </a:ln>
          </p:spPr>
          <p:txBody>
            <a:bodyPr anchor="ctr"/>
            <a:p>
              <a:pPr lvl="0" algn="ctr" defTabSz="0" eaLnBrk="1" hangingPunct="1">
                <a:lnSpc>
                  <a:spcPct val="100000"/>
                </a:lnSpc>
                <a:spcBef>
                  <a:spcPct val="0"/>
                </a:spcBef>
                <a:buClrTx/>
                <a:tabLst>
                  <a:tab pos="457200" algn="l"/>
                </a:tabLst>
              </a:pPr>
              <a:r>
                <a:rPr lang="en-US" altLang="zh-CN" sz="2400" b="1">
                  <a:solidFill>
                    <a:schemeClr val="accent2"/>
                  </a:solidFill>
                  <a:latin typeface="Times New Roman" panose="02020603050405020304" pitchFamily="18" charset="0"/>
                  <a:ea typeface="宋体" panose="02010600030101010101" pitchFamily="2" charset="-122"/>
                </a:rPr>
                <a:t>BaSrTiO</a:t>
              </a:r>
              <a:r>
                <a:rPr lang="en-US" altLang="zh-CN" sz="2400" b="1" baseline="-30000">
                  <a:solidFill>
                    <a:schemeClr val="accent2"/>
                  </a:solidFill>
                  <a:latin typeface="Times New Roman" panose="02020603050405020304" pitchFamily="18" charset="0"/>
                  <a:ea typeface="宋体" panose="02010600030101010101" pitchFamily="2" charset="-122"/>
                </a:rPr>
                <a:t>3</a:t>
              </a:r>
              <a:r>
                <a:rPr lang="zh-CN" altLang="en-US" sz="2400" b="1" dirty="0">
                  <a:solidFill>
                    <a:schemeClr val="accent2"/>
                  </a:solidFill>
                  <a:latin typeface="Times New Roman" panose="02020603050405020304" pitchFamily="18" charset="0"/>
                  <a:ea typeface="宋体" panose="02010600030101010101" pitchFamily="2" charset="-122"/>
                </a:rPr>
                <a:t>陶瓷</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6752" name="矩形 286751"/>
            <p:cNvSpPr/>
            <p:nvPr/>
          </p:nvSpPr>
          <p:spPr>
            <a:xfrm>
              <a:off x="2744" y="2070"/>
              <a:ext cx="2132" cy="288"/>
            </a:xfrm>
            <a:prstGeom prst="rect">
              <a:avLst/>
            </a:prstGeom>
            <a:solidFill>
              <a:srgbClr val="80808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00FF00"/>
                  </a:solidFill>
                  <a:latin typeface="Times New Roman" panose="02020603050405020304" pitchFamily="18" charset="0"/>
                  <a:ea typeface="宋体" panose="02010600030101010101" pitchFamily="2" charset="-122"/>
                </a:rPr>
                <a:t>石英晶体振动器</a:t>
              </a:r>
              <a:endParaRPr lang="zh-CN" altLang="en-US" sz="2400" b="1" dirty="0">
                <a:solidFill>
                  <a:srgbClr val="00FF00"/>
                </a:solidFill>
                <a:latin typeface="Times New Roman" panose="02020603050405020304" pitchFamily="18" charset="0"/>
                <a:ea typeface="宋体" panose="02010600030101010101" pitchFamily="2" charset="-122"/>
              </a:endParaRPr>
            </a:p>
          </p:txBody>
        </p:sp>
        <p:sp>
          <p:nvSpPr>
            <p:cNvPr id="286753" name="矩形 286752"/>
            <p:cNvSpPr/>
            <p:nvPr/>
          </p:nvSpPr>
          <p:spPr>
            <a:xfrm>
              <a:off x="2744" y="2432"/>
              <a:ext cx="2132" cy="272"/>
            </a:xfrm>
            <a:prstGeom prst="rect">
              <a:avLst/>
            </a:prstGeom>
            <a:solidFill>
              <a:srgbClr val="3366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FF3300"/>
                  </a:solidFill>
                  <a:latin typeface="Times New Roman" panose="02020603050405020304" pitchFamily="18" charset="0"/>
                  <a:ea typeface="宋体" panose="02010600030101010101" pitchFamily="2" charset="-122"/>
                </a:rPr>
                <a:t>超声波温度计</a:t>
              </a:r>
              <a:endParaRPr lang="zh-CN" altLang="en-US" sz="2400" b="1" dirty="0">
                <a:solidFill>
                  <a:srgbClr val="FF3300"/>
                </a:solidFill>
                <a:latin typeface="Times New Roman" panose="02020603050405020304" pitchFamily="18" charset="0"/>
                <a:ea typeface="宋体" panose="02010600030101010101" pitchFamily="2" charset="-122"/>
              </a:endParaRPr>
            </a:p>
          </p:txBody>
        </p:sp>
        <p:sp>
          <p:nvSpPr>
            <p:cNvPr id="286754" name="矩形 286753"/>
            <p:cNvSpPr/>
            <p:nvPr/>
          </p:nvSpPr>
          <p:spPr>
            <a:xfrm>
              <a:off x="2744" y="2743"/>
              <a:ext cx="2131" cy="233"/>
            </a:xfrm>
            <a:prstGeom prst="rect">
              <a:avLst/>
            </a:prstGeom>
            <a:solidFill>
              <a:srgbClr val="00FF0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accent2"/>
                  </a:solidFill>
                  <a:latin typeface="Times New Roman" panose="02020603050405020304" pitchFamily="18" charset="0"/>
                  <a:ea typeface="宋体" panose="02010600030101010101" pitchFamily="2" charset="-122"/>
                </a:rPr>
                <a:t>示温涂料    液晶</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6755" name="矩形 286754"/>
            <p:cNvSpPr/>
            <p:nvPr/>
          </p:nvSpPr>
          <p:spPr>
            <a:xfrm>
              <a:off x="2744" y="3022"/>
              <a:ext cx="2130" cy="272"/>
            </a:xfrm>
            <a:prstGeom prst="rect">
              <a:avLst/>
            </a:prstGeom>
            <a:solidFill>
              <a:srgbClr val="80800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00FF00"/>
                  </a:solidFill>
                  <a:latin typeface="Times New Roman" panose="02020603050405020304" pitchFamily="18" charset="0"/>
                  <a:ea typeface="宋体" panose="02010600030101010101" pitchFamily="2" charset="-122"/>
                </a:rPr>
                <a:t>半导体二极管</a:t>
              </a:r>
              <a:endParaRPr lang="zh-CN" altLang="en-US" sz="2400" b="1" dirty="0">
                <a:solidFill>
                  <a:srgbClr val="00FF00"/>
                </a:solidFill>
                <a:latin typeface="Times New Roman" panose="02020603050405020304" pitchFamily="18" charset="0"/>
                <a:ea typeface="宋体" panose="02010600030101010101" pitchFamily="2" charset="-122"/>
              </a:endParaRPr>
            </a:p>
          </p:txBody>
        </p:sp>
        <p:sp>
          <p:nvSpPr>
            <p:cNvPr id="286756" name="矩形 286755"/>
            <p:cNvSpPr/>
            <p:nvPr/>
          </p:nvSpPr>
          <p:spPr>
            <a:xfrm>
              <a:off x="2744" y="3339"/>
              <a:ext cx="3016" cy="318"/>
            </a:xfrm>
            <a:prstGeom prst="rect">
              <a:avLst/>
            </a:prstGeom>
            <a:solidFill>
              <a:srgbClr val="FFFF99"/>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FF3300"/>
                  </a:solidFill>
                  <a:latin typeface="Times New Roman" panose="02020603050405020304" pitchFamily="18" charset="0"/>
                  <a:ea typeface="宋体" panose="02010600030101010101" pitchFamily="2" charset="-122"/>
                </a:rPr>
                <a:t>晶体管半导体集成电路温度传感器</a:t>
              </a:r>
              <a:endParaRPr lang="zh-CN" altLang="en-US" sz="2400" b="1" dirty="0">
                <a:solidFill>
                  <a:srgbClr val="FF3300"/>
                </a:solidFill>
                <a:latin typeface="Times New Roman" panose="02020603050405020304" pitchFamily="18" charset="0"/>
                <a:ea typeface="宋体" panose="02010600030101010101" pitchFamily="2" charset="-122"/>
              </a:endParaRPr>
            </a:p>
          </p:txBody>
        </p:sp>
        <p:sp>
          <p:nvSpPr>
            <p:cNvPr id="286757" name="矩形 286756"/>
            <p:cNvSpPr/>
            <p:nvPr/>
          </p:nvSpPr>
          <p:spPr>
            <a:xfrm>
              <a:off x="2744" y="3702"/>
              <a:ext cx="1523" cy="272"/>
            </a:xfrm>
            <a:prstGeom prst="rect">
              <a:avLst/>
            </a:prstGeom>
            <a:solidFill>
              <a:srgbClr val="00FFFF"/>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chemeClr val="accent2"/>
                  </a:solidFill>
                  <a:latin typeface="Times New Roman" panose="02020603050405020304" pitchFamily="18" charset="0"/>
                  <a:ea typeface="宋体" panose="02010600030101010101" pitchFamily="2" charset="-122"/>
                </a:rPr>
                <a:t>可控硅</a:t>
              </a:r>
              <a:endParaRPr lang="zh-CN" altLang="en-US" sz="2400" b="1" dirty="0">
                <a:solidFill>
                  <a:schemeClr val="accent2"/>
                </a:solidFill>
                <a:latin typeface="Times New Roman" panose="02020603050405020304" pitchFamily="18" charset="0"/>
                <a:ea typeface="宋体" panose="02010600030101010101" pitchFamily="2" charset="-122"/>
              </a:endParaRPr>
            </a:p>
          </p:txBody>
        </p:sp>
        <p:sp>
          <p:nvSpPr>
            <p:cNvPr id="286758" name="矩形 286757"/>
            <p:cNvSpPr/>
            <p:nvPr/>
          </p:nvSpPr>
          <p:spPr>
            <a:xfrm>
              <a:off x="2744" y="4013"/>
              <a:ext cx="2813" cy="279"/>
            </a:xfrm>
            <a:prstGeom prst="rect">
              <a:avLst/>
            </a:prstGeom>
            <a:solidFill>
              <a:srgbClr val="993300"/>
            </a:solidFill>
            <a:ln w="9525">
              <a:noFill/>
            </a:ln>
          </p:spPr>
          <p:txBody>
            <a:bodyPr anchor="ctr"/>
            <a:p>
              <a:pPr lvl="0" algn="ctr" defTabSz="0" eaLnBrk="1" hangingPunct="1">
                <a:lnSpc>
                  <a:spcPct val="100000"/>
                </a:lnSpc>
                <a:spcBef>
                  <a:spcPct val="0"/>
                </a:spcBef>
                <a:buClrTx/>
                <a:tabLst>
                  <a:tab pos="457200" algn="l"/>
                </a:tabLst>
              </a:pPr>
              <a:r>
                <a:rPr lang="zh-CN" altLang="en-US" sz="2400" b="1" dirty="0">
                  <a:solidFill>
                    <a:srgbClr val="00FF00"/>
                  </a:solidFill>
                  <a:latin typeface="Times New Roman" panose="02020603050405020304" pitchFamily="18" charset="0"/>
                  <a:ea typeface="宋体" panose="02010600030101010101" pitchFamily="2" charset="-122"/>
                </a:rPr>
                <a:t>辐射温度传感器      光学高温计</a:t>
              </a:r>
              <a:endParaRPr lang="zh-CN" altLang="en-US" sz="2400" b="1" dirty="0">
                <a:solidFill>
                  <a:srgbClr val="00FF00"/>
                </a:solidFill>
                <a:latin typeface="Times New Roman" panose="02020603050405020304" pitchFamily="18" charset="0"/>
                <a:ea typeface="宋体" panose="02010600030101010101" pitchFamily="2" charset="-122"/>
              </a:endParaRPr>
            </a:p>
          </p:txBody>
        </p:sp>
        <p:sp>
          <p:nvSpPr>
            <p:cNvPr id="286759" name="文本框 286758"/>
            <p:cNvSpPr txBox="1"/>
            <p:nvPr/>
          </p:nvSpPr>
          <p:spPr>
            <a:xfrm>
              <a:off x="2744" y="164"/>
              <a:ext cx="2994" cy="634"/>
            </a:xfrm>
            <a:prstGeom prst="rect">
              <a:avLst/>
            </a:prstGeom>
            <a:solidFill>
              <a:srgbClr val="FFCC00"/>
            </a:solidFill>
            <a:ln w="9525">
              <a:noFill/>
            </a:ln>
          </p:spPr>
          <p:txBody>
            <a:bodyPr lIns="18000" rIns="18000">
              <a:spAutoFit/>
            </a:bodyPr>
            <a:p>
              <a:pPr lvl="0" algn="l" eaLnBrk="1" hangingPunct="1">
                <a:lnSpc>
                  <a:spcPct val="100000"/>
                </a:lnSpc>
                <a:spcBef>
                  <a:spcPct val="0"/>
                </a:spcBef>
                <a:buClrTx/>
              </a:pPr>
              <a:r>
                <a:rPr lang="en-US" altLang="zh-CN" sz="2000" b="1">
                  <a:solidFill>
                    <a:schemeClr val="accent2"/>
                  </a:solidFill>
                  <a:latin typeface="Times New Roman" panose="02020603050405020304" pitchFamily="18" charset="0"/>
                  <a:ea typeface="宋体" panose="02010600030101010101" pitchFamily="2" charset="-122"/>
                </a:rPr>
                <a:t>1.</a:t>
              </a:r>
              <a:r>
                <a:rPr lang="zh-CN" altLang="en-US" sz="2000" b="1" dirty="0">
                  <a:solidFill>
                    <a:schemeClr val="accent2"/>
                  </a:solidFill>
                  <a:latin typeface="Times New Roman" panose="02020603050405020304" pitchFamily="18" charset="0"/>
                  <a:ea typeface="宋体" panose="02010600030101010101" pitchFamily="2" charset="-122"/>
                </a:rPr>
                <a:t>气体温度计             </a:t>
              </a:r>
              <a:r>
                <a:rPr lang="en-US" altLang="zh-CN" sz="2000" b="1">
                  <a:solidFill>
                    <a:schemeClr val="accent2"/>
                  </a:solidFill>
                  <a:latin typeface="Times New Roman" panose="02020603050405020304" pitchFamily="18" charset="0"/>
                  <a:ea typeface="宋体" panose="02010600030101010101" pitchFamily="2" charset="-122"/>
                </a:rPr>
                <a:t>2. </a:t>
              </a:r>
              <a:r>
                <a:rPr lang="zh-CN" altLang="en-US" sz="2000" b="1" dirty="0">
                  <a:solidFill>
                    <a:schemeClr val="accent2"/>
                  </a:solidFill>
                  <a:latin typeface="Times New Roman" panose="02020603050405020304" pitchFamily="18" charset="0"/>
                  <a:ea typeface="宋体" panose="02010600030101010101" pitchFamily="2" charset="-122"/>
                </a:rPr>
                <a:t>玻璃制水银温度计</a:t>
              </a:r>
              <a:endParaRPr lang="zh-CN" altLang="en-US" sz="2000" b="1" dirty="0">
                <a:solidFill>
                  <a:schemeClr val="accent2"/>
                </a:solidFill>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en-US" altLang="zh-CN" sz="2000" b="1">
                  <a:solidFill>
                    <a:schemeClr val="accent2"/>
                  </a:solidFill>
                  <a:latin typeface="Times New Roman" panose="02020603050405020304" pitchFamily="18" charset="0"/>
                  <a:ea typeface="宋体" panose="02010600030101010101" pitchFamily="2" charset="-122"/>
                </a:rPr>
                <a:t>3.</a:t>
              </a:r>
              <a:r>
                <a:rPr lang="zh-CN" altLang="en-US" sz="2000" b="1" dirty="0">
                  <a:solidFill>
                    <a:schemeClr val="accent2"/>
                  </a:solidFill>
                  <a:latin typeface="Times New Roman" panose="02020603050405020304" pitchFamily="18" charset="0"/>
                  <a:ea typeface="宋体" panose="02010600030101010101" pitchFamily="2" charset="-122"/>
                </a:rPr>
                <a:t>玻璃制有机液体温度计  </a:t>
              </a:r>
              <a:r>
                <a:rPr lang="en-US" altLang="zh-CN" sz="2000" b="1">
                  <a:solidFill>
                    <a:schemeClr val="accent2"/>
                  </a:solidFill>
                  <a:latin typeface="Times New Roman" panose="02020603050405020304" pitchFamily="18" charset="0"/>
                  <a:ea typeface="宋体" panose="02010600030101010101" pitchFamily="2" charset="-122"/>
                </a:rPr>
                <a:t>4.</a:t>
              </a:r>
              <a:r>
                <a:rPr lang="zh-CN" altLang="en-US" sz="2000" b="1" dirty="0">
                  <a:solidFill>
                    <a:schemeClr val="accent2"/>
                  </a:solidFill>
                  <a:latin typeface="Times New Roman" panose="02020603050405020304" pitchFamily="18" charset="0"/>
                  <a:ea typeface="宋体" panose="02010600030101010101" pitchFamily="2" charset="-122"/>
                </a:rPr>
                <a:t>双金属温度计</a:t>
              </a:r>
              <a:endParaRPr lang="zh-CN" altLang="en-US" sz="2000" b="1" dirty="0">
                <a:solidFill>
                  <a:schemeClr val="accent2"/>
                </a:solidFill>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en-US" altLang="zh-CN" sz="2000" b="1">
                  <a:solidFill>
                    <a:schemeClr val="accent2"/>
                  </a:solidFill>
                  <a:latin typeface="Times New Roman" panose="02020603050405020304" pitchFamily="18" charset="0"/>
                  <a:ea typeface="宋体" panose="02010600030101010101" pitchFamily="2" charset="-122"/>
                </a:rPr>
                <a:t>5.</a:t>
              </a:r>
              <a:r>
                <a:rPr lang="zh-CN" altLang="en-US" sz="2000" b="1" dirty="0">
                  <a:solidFill>
                    <a:schemeClr val="accent2"/>
                  </a:solidFill>
                  <a:latin typeface="Times New Roman" panose="02020603050405020304" pitchFamily="18" charset="0"/>
                  <a:ea typeface="宋体" panose="02010600030101010101" pitchFamily="2" charset="-122"/>
                </a:rPr>
                <a:t>液体压力温度计         </a:t>
              </a:r>
              <a:r>
                <a:rPr lang="en-US" altLang="zh-CN" sz="2000" b="1">
                  <a:solidFill>
                    <a:schemeClr val="accent2"/>
                  </a:solidFill>
                  <a:latin typeface="Times New Roman" panose="02020603050405020304" pitchFamily="18" charset="0"/>
                  <a:ea typeface="宋体" panose="02010600030101010101" pitchFamily="2" charset="-122"/>
                </a:rPr>
                <a:t>6. </a:t>
              </a:r>
              <a:r>
                <a:rPr lang="zh-CN" altLang="en-US" sz="2000" b="1" dirty="0">
                  <a:solidFill>
                    <a:schemeClr val="accent2"/>
                  </a:solidFill>
                  <a:latin typeface="Times New Roman" panose="02020603050405020304" pitchFamily="18" charset="0"/>
                  <a:ea typeface="宋体" panose="02010600030101010101" pitchFamily="2" charset="-122"/>
                </a:rPr>
                <a:t>气体压力温度计</a:t>
              </a:r>
              <a:endParaRPr lang="zh-CN" altLang="en-US" sz="2000" b="1" dirty="0">
                <a:solidFill>
                  <a:schemeClr val="accent2"/>
                </a:solidFill>
                <a:latin typeface="Times New Roman" panose="02020603050405020304" pitchFamily="18" charset="0"/>
                <a:ea typeface="宋体" panose="02010600030101010101" pitchFamily="2" charset="-122"/>
              </a:endParaRPr>
            </a:p>
          </p:txBody>
        </p:sp>
        <p:sp>
          <p:nvSpPr>
            <p:cNvPr id="286760" name="文本框 286759"/>
            <p:cNvSpPr txBox="1"/>
            <p:nvPr/>
          </p:nvSpPr>
          <p:spPr>
            <a:xfrm>
              <a:off x="2744" y="1480"/>
              <a:ext cx="2676" cy="250"/>
            </a:xfrm>
            <a:prstGeom prst="rect">
              <a:avLst/>
            </a:prstGeom>
            <a:solidFill>
              <a:srgbClr val="00CCFF"/>
            </a:solidFill>
            <a:ln w="9525">
              <a:noFill/>
            </a:ln>
          </p:spPr>
          <p:txBody>
            <a:bodyPr>
              <a:spAutoFit/>
            </a:bodyPr>
            <a:p>
              <a:pPr lvl="0" algn="ctr" eaLnBrk="1" hangingPunct="1">
                <a:lnSpc>
                  <a:spcPct val="100000"/>
                </a:lnSpc>
                <a:spcBef>
                  <a:spcPct val="0"/>
                </a:spcBef>
                <a:buClrTx/>
              </a:pPr>
              <a:r>
                <a:rPr lang="en-US" altLang="zh-CN" sz="2000" b="1">
                  <a:solidFill>
                    <a:srgbClr val="CC3300"/>
                  </a:solidFill>
                  <a:latin typeface="Times New Roman" panose="02020603050405020304" pitchFamily="18" charset="0"/>
                  <a:ea typeface="宋体" panose="02010600030101010101" pitchFamily="2" charset="-122"/>
                </a:rPr>
                <a:t>1</a:t>
              </a:r>
              <a:r>
                <a:rPr lang="zh-CN" altLang="en-US" sz="2000" b="1" dirty="0">
                  <a:solidFill>
                    <a:srgbClr val="CC3300"/>
                  </a:solidFill>
                  <a:latin typeface="Times New Roman" panose="02020603050405020304" pitchFamily="18" charset="0"/>
                  <a:ea typeface="宋体" panose="02010600030101010101" pitchFamily="2" charset="-122"/>
                </a:rPr>
                <a:t>．  热铁氧体  </a:t>
              </a:r>
              <a:r>
                <a:rPr lang="en-US" altLang="zh-CN" sz="2000" b="1">
                  <a:solidFill>
                    <a:srgbClr val="CC3300"/>
                  </a:solidFill>
                  <a:latin typeface="Times New Roman" panose="02020603050405020304" pitchFamily="18" charset="0"/>
                  <a:ea typeface="宋体" panose="02010600030101010101" pitchFamily="2" charset="-122"/>
                </a:rPr>
                <a:t>2</a:t>
              </a:r>
              <a:r>
                <a:rPr lang="zh-CN" altLang="en-US" sz="2000" b="1" dirty="0">
                  <a:solidFill>
                    <a:srgbClr val="CC3300"/>
                  </a:solidFill>
                  <a:latin typeface="Times New Roman" panose="02020603050405020304" pitchFamily="18" charset="0"/>
                  <a:ea typeface="宋体" panose="02010600030101010101" pitchFamily="2" charset="-122"/>
                </a:rPr>
                <a:t>．  </a:t>
              </a:r>
              <a:r>
                <a:rPr lang="en-US" altLang="zh-CN" sz="2000" b="1">
                  <a:solidFill>
                    <a:srgbClr val="CC3300"/>
                  </a:solidFill>
                  <a:latin typeface="Times New Roman" panose="02020603050405020304" pitchFamily="18" charset="0"/>
                  <a:ea typeface="宋体" panose="02010600030101010101" pitchFamily="2" charset="-122"/>
                </a:rPr>
                <a:t>Fe-Ni-Cu</a:t>
              </a:r>
              <a:r>
                <a:rPr lang="zh-CN" altLang="en-US" sz="2000" b="1" dirty="0">
                  <a:solidFill>
                    <a:srgbClr val="CC3300"/>
                  </a:solidFill>
                  <a:latin typeface="Times New Roman" panose="02020603050405020304" pitchFamily="18" charset="0"/>
                  <a:ea typeface="宋体" panose="02010600030101010101" pitchFamily="2" charset="-122"/>
                </a:rPr>
                <a:t>合金</a:t>
              </a:r>
              <a:endParaRPr lang="zh-CN" altLang="en-US" sz="2000" b="1" dirty="0">
                <a:solidFill>
                  <a:srgbClr val="CC3300"/>
                </a:solidFill>
                <a:latin typeface="Times New Roman" panose="02020603050405020304" pitchFamily="18" charset="0"/>
                <a:ea typeface="宋体" panose="02010600030101010101" pitchFamily="2" charset="-122"/>
              </a:endParaRPr>
            </a:p>
          </p:txBody>
        </p:sp>
        <p:sp>
          <p:nvSpPr>
            <p:cNvPr id="286761" name="右箭头 286760"/>
            <p:cNvSpPr/>
            <p:nvPr/>
          </p:nvSpPr>
          <p:spPr>
            <a:xfrm>
              <a:off x="2064" y="4110"/>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2" name="右箭头 286761"/>
            <p:cNvSpPr/>
            <p:nvPr/>
          </p:nvSpPr>
          <p:spPr>
            <a:xfrm>
              <a:off x="2018" y="3793"/>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3" name="右箭头 286762"/>
            <p:cNvSpPr/>
            <p:nvPr/>
          </p:nvSpPr>
          <p:spPr>
            <a:xfrm flipV="1">
              <a:off x="2064" y="3429"/>
              <a:ext cx="589" cy="46"/>
            </a:xfrm>
            <a:prstGeom prst="rightArrow">
              <a:avLst>
                <a:gd name="adj1" fmla="val 50000"/>
                <a:gd name="adj2" fmla="val 320108"/>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4" name="右箭头 286763"/>
            <p:cNvSpPr/>
            <p:nvPr/>
          </p:nvSpPr>
          <p:spPr>
            <a:xfrm>
              <a:off x="2064" y="3113"/>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5" name="右箭头 286764"/>
            <p:cNvSpPr/>
            <p:nvPr/>
          </p:nvSpPr>
          <p:spPr>
            <a:xfrm>
              <a:off x="2064" y="2841"/>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6" name="右箭头 286765"/>
            <p:cNvSpPr/>
            <p:nvPr/>
          </p:nvSpPr>
          <p:spPr>
            <a:xfrm>
              <a:off x="2064" y="2523"/>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7" name="右箭头 286766"/>
            <p:cNvSpPr/>
            <p:nvPr/>
          </p:nvSpPr>
          <p:spPr>
            <a:xfrm>
              <a:off x="2018" y="1616"/>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8" name="右箭头 286767"/>
            <p:cNvSpPr/>
            <p:nvPr/>
          </p:nvSpPr>
          <p:spPr>
            <a:xfrm>
              <a:off x="2018" y="2160"/>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69" name="右箭头 286768"/>
            <p:cNvSpPr/>
            <p:nvPr/>
          </p:nvSpPr>
          <p:spPr>
            <a:xfrm>
              <a:off x="2018" y="1298"/>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70" name="右箭头 286769"/>
            <p:cNvSpPr/>
            <p:nvPr/>
          </p:nvSpPr>
          <p:spPr>
            <a:xfrm>
              <a:off x="2018" y="981"/>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71" name="右箭头 286770"/>
            <p:cNvSpPr/>
            <p:nvPr/>
          </p:nvSpPr>
          <p:spPr>
            <a:xfrm>
              <a:off x="1982" y="436"/>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sp>
          <p:nvSpPr>
            <p:cNvPr id="286772" name="右箭头 286771"/>
            <p:cNvSpPr/>
            <p:nvPr/>
          </p:nvSpPr>
          <p:spPr>
            <a:xfrm>
              <a:off x="2018" y="1933"/>
              <a:ext cx="635" cy="45"/>
            </a:xfrm>
            <a:prstGeom prst="rightArrow">
              <a:avLst>
                <a:gd name="adj1" fmla="val 50000"/>
                <a:gd name="adj2" fmla="val 352777"/>
              </a:avLst>
            </a:prstGeom>
            <a:solidFill>
              <a:schemeClr val="accent1"/>
            </a:solidFill>
            <a:ln w="9525" cap="flat" cmpd="sng">
              <a:solidFill>
                <a:srgbClr val="000000"/>
              </a:solidFill>
              <a:prstDash val="solid"/>
              <a:miter/>
              <a:headEnd type="none" w="med" len="med"/>
              <a:tailEnd type="none" w="med" len="med"/>
            </a:ln>
          </p:spPr>
          <p:txBody>
            <a:bodyPr/>
            <a:p>
              <a:endParaRPr lang="zh-CN" altLang="en-US"/>
            </a:p>
          </p:txBody>
        </p:sp>
      </p:gr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82</a:t>
            </a:r>
            <a:endParaRPr lang="zh-CN" altLang="en-US" b="0" dirty="0"/>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11273</Words>
  <Application>WPS 演示</Application>
  <PresentationFormat>全屏显示(4:3)</PresentationFormat>
  <Paragraphs>1579</Paragraphs>
  <Slides>82</Slides>
  <Notes>3</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7</vt:i4>
      </vt:variant>
      <vt:variant>
        <vt:lpstr>幻灯片标题</vt:lpstr>
      </vt:variant>
      <vt:variant>
        <vt:i4>82</vt:i4>
      </vt:variant>
    </vt:vector>
  </HeadingPairs>
  <TitlesOfParts>
    <vt:vector size="108" baseType="lpstr">
      <vt:lpstr>Arial</vt:lpstr>
      <vt:lpstr>宋体</vt:lpstr>
      <vt:lpstr>Wingdings</vt:lpstr>
      <vt:lpstr>黑体</vt:lpstr>
      <vt:lpstr>Calibri</vt:lpstr>
      <vt:lpstr>楷体</vt:lpstr>
      <vt:lpstr>楷体_GB2312</vt:lpstr>
      <vt:lpstr>Times New Roman</vt:lpstr>
      <vt:lpstr>华文新魏</vt:lpstr>
      <vt:lpstr>华文隶书</vt:lpstr>
      <vt:lpstr>华文中宋</vt:lpstr>
      <vt:lpstr>微软雅黑</vt:lpstr>
      <vt:lpstr>华文楷体</vt:lpstr>
      <vt:lpstr>新宋体</vt:lpstr>
      <vt:lpstr>隶书</vt:lpstr>
      <vt:lpstr>Symbol</vt:lpstr>
      <vt:lpstr>华文行楷</vt:lpstr>
      <vt:lpstr>默认设计模板</vt:lpstr>
      <vt:lpstr>科技宣讲</vt:lpstr>
      <vt:lpstr>Photoshop.Image.6</vt:lpstr>
      <vt:lpstr>Photoshop.Image.6</vt:lpstr>
      <vt:lpstr>Equation.DSMT4</vt:lpstr>
      <vt:lpstr>Equation.3</vt:lpstr>
      <vt:lpstr>Photoshop.Image.7</vt:lpstr>
      <vt:lpstr>Equation.3</vt:lpstr>
      <vt:lpstr>Equation.3</vt:lpstr>
      <vt:lpstr>《物联网信息感知技术》 第5章  压电式传感器</vt:lpstr>
      <vt:lpstr>期末成绩构成</vt:lpstr>
      <vt:lpstr>期末成绩构成</vt:lpstr>
      <vt:lpstr>概述</vt:lpstr>
      <vt:lpstr>概述</vt:lpstr>
      <vt:lpstr>概述</vt:lpstr>
      <vt:lpstr>概述</vt:lpstr>
      <vt:lpstr>概述</vt:lpstr>
      <vt:lpstr>PowerPoint 演示文稿</vt:lpstr>
      <vt:lpstr>概述</vt:lpstr>
      <vt:lpstr>概述</vt:lpstr>
      <vt:lpstr>PowerPoint 演示文稿</vt:lpstr>
      <vt:lpstr>PowerPoint 演示文稿</vt:lpstr>
      <vt:lpstr>PowerPoint 演示文稿</vt:lpstr>
      <vt:lpstr>PowerPoint 演示文稿</vt:lpstr>
      <vt:lpstr>概述</vt:lpstr>
      <vt:lpstr>概述</vt:lpstr>
      <vt:lpstr>概述</vt:lpstr>
      <vt:lpstr>概述</vt:lpstr>
      <vt:lpstr>概述</vt:lpstr>
      <vt:lpstr>7.1 热电偶</vt:lpstr>
      <vt:lpstr>7.1 热电偶</vt:lpstr>
      <vt:lpstr>一、工作原理</vt:lpstr>
      <vt:lpstr>一、工作原理</vt:lpstr>
      <vt:lpstr>一、工作原理</vt:lpstr>
      <vt:lpstr>二、热电偶基本定律</vt:lpstr>
      <vt:lpstr>二、热电偶基本定律</vt:lpstr>
      <vt:lpstr>二、热电偶基本定律</vt:lpstr>
      <vt:lpstr>二、热电偶基本定律</vt:lpstr>
      <vt:lpstr>三、热电偶的常用材料与结构</vt:lpstr>
      <vt:lpstr>三、热电偶的常用材料与结构</vt:lpstr>
      <vt:lpstr>三、热电偶的常用材料与结构</vt:lpstr>
      <vt:lpstr>三、热电偶的常用材料与结构</vt:lpstr>
      <vt:lpstr>三、热电偶的常用材料与结构</vt:lpstr>
      <vt:lpstr>三、热电偶的常用材料与结构</vt:lpstr>
      <vt:lpstr>四、热电偶的冷端补偿方法 </vt:lpstr>
      <vt:lpstr>四、热电偶的冷端补偿方法 </vt:lpstr>
      <vt:lpstr>四、热电偶的冷端补偿方法 </vt:lpstr>
      <vt:lpstr>四、热电偶的冷端补偿方法 </vt:lpstr>
      <vt:lpstr>四、热电偶的冷端补偿方法 </vt:lpstr>
      <vt:lpstr>四、热电偶的冷端补偿方法 </vt:lpstr>
      <vt:lpstr>四、热电偶的冷端补偿方法 </vt:lpstr>
      <vt:lpstr>四、热电偶的冷端补偿方法 </vt:lpstr>
      <vt:lpstr>7.2 热电阻 </vt:lpstr>
      <vt:lpstr>热电阻 </vt:lpstr>
      <vt:lpstr>热电阻 </vt:lpstr>
      <vt:lpstr>热电阻 </vt:lpstr>
      <vt:lpstr>热电阻 </vt:lpstr>
      <vt:lpstr>热电阻 </vt:lpstr>
      <vt:lpstr>薄膜型及普通型铂热电阻</vt:lpstr>
      <vt:lpstr>小型铂热电阻</vt:lpstr>
      <vt:lpstr>防爆型铂热电阻</vt:lpstr>
      <vt:lpstr>汽车用水温传感器及水温表</vt:lpstr>
      <vt:lpstr>一、常用的几种热电阻 </vt:lpstr>
      <vt:lpstr>PowerPoint 演示文稿</vt:lpstr>
      <vt:lpstr>PowerPoint 演示文稿</vt:lpstr>
      <vt:lpstr>PowerPoint 演示文稿</vt:lpstr>
      <vt:lpstr>一、常用的几种热电阻 </vt:lpstr>
      <vt:lpstr>PowerPoint 演示文稿</vt:lpstr>
      <vt:lpstr>二、热电阻测温电路</vt:lpstr>
      <vt:lpstr>PowerPoint 演示文稿</vt:lpstr>
      <vt:lpstr>集成温度传感器</vt:lpstr>
      <vt:lpstr>集成温度传感器</vt:lpstr>
      <vt:lpstr>集成温度传感器示例</vt:lpstr>
      <vt:lpstr>集成温度传感器示例</vt:lpstr>
      <vt:lpstr>集成温度传感器示例</vt:lpstr>
      <vt:lpstr>热敏电阻</vt:lpstr>
      <vt:lpstr>一、热敏电阻的结构</vt:lpstr>
      <vt:lpstr>热敏电阻外形 </vt:lpstr>
      <vt:lpstr>其他形式的热敏电阻 </vt:lpstr>
      <vt:lpstr>其他形式的热敏电阻 </vt:lpstr>
      <vt:lpstr>其他形式的热敏电阻（续） </vt:lpstr>
      <vt:lpstr>其他形式的热敏电阻（续） </vt:lpstr>
      <vt:lpstr>非标热敏电阻</vt:lpstr>
      <vt:lpstr>非标热敏电阻（续） </vt:lpstr>
      <vt:lpstr>非标热敏电阻（续） </vt:lpstr>
      <vt:lpstr>二、热敏电阻基本参数</vt:lpstr>
      <vt:lpstr>二、热敏电阻基本参数</vt:lpstr>
      <vt:lpstr>二、热敏电阻基本参数</vt:lpstr>
      <vt:lpstr>三、热敏电阻的主要特性</vt:lpstr>
      <vt:lpstr>四、应用</vt:lpstr>
      <vt:lpstr>四、应用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25</cp:revision>
  <dcterms:created xsi:type="dcterms:W3CDTF">2013-01-25T01:44:00Z</dcterms:created>
  <dcterms:modified xsi:type="dcterms:W3CDTF">2017-05-15T05:42:40Z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