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2"/>
  </p:notesMasterIdLst>
  <p:handoutMasterIdLst>
    <p:handoutMasterId r:id="rId63"/>
  </p:handoutMasterIdLst>
  <p:sldIdLst>
    <p:sldId id="256" r:id="rId4"/>
    <p:sldId id="790" r:id="rId5"/>
    <p:sldId id="814" r:id="rId6"/>
    <p:sldId id="815" r:id="rId7"/>
    <p:sldId id="838" r:id="rId8"/>
    <p:sldId id="902" r:id="rId9"/>
    <p:sldId id="903" r:id="rId10"/>
    <p:sldId id="816" r:id="rId11"/>
    <p:sldId id="840" r:id="rId12"/>
    <p:sldId id="857" r:id="rId13"/>
    <p:sldId id="839" r:id="rId14"/>
    <p:sldId id="841" r:id="rId15"/>
    <p:sldId id="842" r:id="rId16"/>
    <p:sldId id="843" r:id="rId17"/>
    <p:sldId id="844" r:id="rId18"/>
    <p:sldId id="817" r:id="rId19"/>
    <p:sldId id="818" r:id="rId20"/>
    <p:sldId id="819" r:id="rId21"/>
    <p:sldId id="837" r:id="rId22"/>
    <p:sldId id="820" r:id="rId23"/>
    <p:sldId id="821" r:id="rId24"/>
    <p:sldId id="822" r:id="rId25"/>
    <p:sldId id="824" r:id="rId26"/>
    <p:sldId id="845" r:id="rId27"/>
    <p:sldId id="846" r:id="rId28"/>
    <p:sldId id="847" r:id="rId29"/>
    <p:sldId id="858" r:id="rId30"/>
    <p:sldId id="848" r:id="rId31"/>
    <p:sldId id="851" r:id="rId32"/>
    <p:sldId id="849" r:id="rId33"/>
    <p:sldId id="850" r:id="rId34"/>
    <p:sldId id="852" r:id="rId35"/>
    <p:sldId id="853" r:id="rId36"/>
    <p:sldId id="854" r:id="rId37"/>
    <p:sldId id="855" r:id="rId38"/>
    <p:sldId id="863" r:id="rId39"/>
    <p:sldId id="856" r:id="rId40"/>
    <p:sldId id="860" r:id="rId41"/>
    <p:sldId id="861" r:id="rId42"/>
    <p:sldId id="862" r:id="rId43"/>
    <p:sldId id="864" r:id="rId44"/>
    <p:sldId id="907" r:id="rId45"/>
    <p:sldId id="825" r:id="rId46"/>
    <p:sldId id="826" r:id="rId47"/>
    <p:sldId id="827" r:id="rId48"/>
    <p:sldId id="828" r:id="rId49"/>
    <p:sldId id="829" r:id="rId50"/>
    <p:sldId id="830" r:id="rId51"/>
    <p:sldId id="831" r:id="rId52"/>
    <p:sldId id="832" r:id="rId53"/>
    <p:sldId id="833" r:id="rId54"/>
    <p:sldId id="834" r:id="rId55"/>
    <p:sldId id="835" r:id="rId56"/>
    <p:sldId id="836" r:id="rId57"/>
    <p:sldId id="865" r:id="rId58"/>
    <p:sldId id="906" r:id="rId59"/>
    <p:sldId id="904" r:id="rId60"/>
    <p:sldId id="905" r:id="rId61"/>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2" d="100"/>
          <a:sy n="62" d="100"/>
        </p:scale>
        <p:origin x="-1384" y="-64"/>
      </p:cViewPr>
      <p:guideLst>
        <p:guide orient="horz" pos="2168"/>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notesMaster" Target="notesMasters/notes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3490" name="Rectangle 2"/>
          <p:cNvSpPr/>
          <p:nvPr>
            <p:ph type="sldImg" idx="2"/>
          </p:nvPr>
        </p:nvSpPr>
        <p:spPr>
          <a:xfrm>
            <a:off x="1050925" y="754063"/>
            <a:ext cx="4572000" cy="3294062"/>
          </a:xfrm>
          <a:prstGeom prst="rect">
            <a:avLst/>
          </a:prstGeom>
          <a:noFill/>
          <a:ln w="9525">
            <a:noFill/>
          </a:ln>
        </p:spPr>
      </p:sp>
      <p:sp>
        <p:nvSpPr>
          <p:cNvPr id="4099" name="Rectangle 3"/>
          <p:cNvSpPr>
            <a:spLocks noChangeArrowheads="1"/>
          </p:cNvSpPr>
          <p:nvPr>
            <p:ph type="body" sz="quarter" idx="3"/>
          </p:nvPr>
        </p:nvSpPr>
        <p:spPr bwMode="auto">
          <a:xfrm>
            <a:off x="538163" y="4387850"/>
            <a:ext cx="5780088"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r>
              <a:rPr lang="zh-CN" altLang="zh-CN" dirty="0"/>
              <a:t>单击此处编辑母版文本样式
第二级
第三级
第四级
第五级</a:t>
            </a:r>
            <a:endParaRPr lang="zh-CN" altLang="zh-CN" dirty="0"/>
          </a:p>
        </p:txBody>
      </p:sp>
      <p:sp>
        <p:nvSpPr>
          <p:cNvPr id="4100" name="Rectangle 4"/>
          <p:cNvSpPr>
            <a:spLocks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Rectangle 5"/>
          <p:cNvSpPr>
            <a:spLocks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Picture 2" descr="5副本"/>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075" name="Rectangle 3"/>
          <p:cNvSpPr>
            <a:spLocks noGrp="1" noChangeArrowheads="1"/>
          </p:cNvSpPr>
          <p:nvPr>
            <p:ph type="ctrTitle"/>
          </p:nvPr>
        </p:nvSpPr>
        <p:spPr>
          <a:xfrm>
            <a:off x="684213" y="3357563"/>
            <a:ext cx="7772400" cy="1254125"/>
          </a:xfrm>
        </p:spPr>
        <p:txBody>
          <a:bodyPr/>
          <a:lstStyle>
            <a:lvl1pPr>
              <a:defRPr/>
            </a:lvl1pPr>
          </a:lstStyle>
          <a:p>
            <a:pPr lvl="0"/>
            <a:r>
              <a:rPr lang="zh-CN" altLang="zh-CN"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4654550"/>
            <a:ext cx="6400800" cy="985838"/>
          </a:xfrm>
        </p:spPr>
        <p:txBody>
          <a:bodyPr/>
          <a:lstStyle>
            <a:lvl1pPr marL="0" indent="0" algn="ctr">
              <a:buFontTx/>
              <a:buNone/>
              <a:defRPr/>
            </a:lvl1pPr>
          </a:lstStyle>
          <a:p>
            <a:pPr lvl="0"/>
            <a:r>
              <a:rPr lang="zh-CN" altLang="zh-CN" noProof="0" smtClean="0"/>
              <a:t>单击此处编辑母版副标题样式</a:t>
            </a:r>
            <a:endParaRPr lang="zh-CN" altLang="zh-CN" noProof="0" smtClean="0"/>
          </a:p>
        </p:txBody>
      </p:sp>
      <p:sp>
        <p:nvSpPr>
          <p:cNvPr id="8"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10"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hangingPunct="1"/>
            <a:fld id="{9A0DB2DC-4C9A-4742-B13C-FB6460FD3503}" type="slidenum">
              <a:rPr lang="zh-CN" altLang="zh-CN" sz="1400" dirty="0"/>
            </a:fld>
            <a:endParaRPr lang="zh-CN" altLang="zh-CN" sz="14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620713"/>
            <a:ext cx="2058988"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20713"/>
            <a:ext cx="6029325"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400" dirty="0"/>
            </a:fld>
            <a:endParaRPr lang="zh-CN" alt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468313" y="620713"/>
            <a:ext cx="8229600" cy="720725"/>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Rectangle 3"/>
          <p:cNvSpPr>
            <a:spLocks noGrp="1"/>
          </p:cNvSpPr>
          <p:nvPr>
            <p:ph type="body" idx="1"/>
          </p:nvPr>
        </p:nvSpPr>
        <p:spPr>
          <a:xfrm>
            <a:off x="457200" y="1412875"/>
            <a:ext cx="8229600" cy="4714875"/>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2pPr>
      <a:lvl3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3pPr>
      <a:lvl4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4pPr>
      <a:lvl5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jpeg"/><Relationship Id="rId1"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15.wmf"/><Relationship Id="rId1"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oleObject" Target="../embeddings/oleObject4.bin"/></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885825" y="3025775"/>
            <a:ext cx="7772400" cy="1628775"/>
          </a:xfrm>
        </p:spPr>
        <p:txBody>
          <a:bodyPr vert="horz" wrap="square" lIns="91440" tIns="45720" rIns="91440" bIns="45720" anchor="ctr"/>
          <a:p>
            <a:pPr eaLnBrk="1" hangingPunct="1"/>
            <a:r>
              <a:rPr lang="zh-CN" altLang="en-US" dirty="0">
                <a:latin typeface="+mj-lt"/>
                <a:ea typeface="+mj-ea"/>
                <a:cs typeface="+mj-cs"/>
              </a:rPr>
              <a:t>《物联网信息感知技术》</a:t>
            </a:r>
            <a:br>
              <a:rPr lang="zh-CN" altLang="en-US" dirty="0">
                <a:latin typeface="+mj-lt"/>
                <a:ea typeface="+mj-ea"/>
                <a:cs typeface="+mj-cs"/>
              </a:rPr>
            </a:br>
            <a:r>
              <a:rPr lang="zh-CN" altLang="en-US" dirty="0">
                <a:latin typeface="+mj-lt"/>
                <a:ea typeface="+mj-ea"/>
                <a:cs typeface="+mj-cs"/>
              </a:rPr>
              <a:t>第</a:t>
            </a:r>
            <a:r>
              <a:rPr lang="en-US" altLang="zh-CN" dirty="0">
                <a:latin typeface="+mj-lt"/>
                <a:ea typeface="+mj-ea"/>
                <a:cs typeface="+mj-cs"/>
              </a:rPr>
              <a:t>8</a:t>
            </a:r>
            <a:r>
              <a:rPr lang="zh-CN" altLang="en-US" dirty="0">
                <a:latin typeface="+mj-lt"/>
                <a:ea typeface="+mj-ea"/>
                <a:cs typeface="+mj-cs"/>
              </a:rPr>
              <a:t>章</a:t>
            </a:r>
            <a:r>
              <a:rPr lang="en-US" altLang="zh-CN" dirty="0">
                <a:latin typeface="+mj-lt"/>
                <a:ea typeface="+mj-ea"/>
                <a:cs typeface="+mj-cs"/>
              </a:rPr>
              <a:t>A</a:t>
            </a:r>
            <a:r>
              <a:rPr lang="zh-CN" altLang="en-US" dirty="0">
                <a:latin typeface="+mj-lt"/>
                <a:ea typeface="+mj-ea"/>
                <a:cs typeface="+mj-cs"/>
              </a:rPr>
              <a:t>  </a:t>
            </a:r>
            <a:r>
              <a:rPr lang="zh-CN" altLang="en-US" dirty="0">
                <a:solidFill>
                  <a:srgbClr val="FF0000"/>
                </a:solidFill>
                <a:latin typeface="+mj-lt"/>
                <a:ea typeface="+mj-ea"/>
                <a:cs typeface="+mj-cs"/>
              </a:rPr>
              <a:t>抗干扰与低功率</a:t>
            </a:r>
            <a:endParaRPr lang="zh-CN" altLang="en-US" dirty="0">
              <a:solidFill>
                <a:srgbClr val="FF0000"/>
              </a:solidFill>
              <a:latin typeface="+mj-lt"/>
              <a:ea typeface="+mj-ea"/>
              <a:cs typeface="+mj-cs"/>
            </a:endParaRPr>
          </a:p>
        </p:txBody>
      </p:sp>
      <p:sp>
        <p:nvSpPr>
          <p:cNvPr id="4099" name="Rectangle 3"/>
          <p:cNvSpPr>
            <a:spLocks noGrp="1"/>
          </p:cNvSpPr>
          <p:nvPr>
            <p:ph type="subTitle" idx="1"/>
          </p:nvPr>
        </p:nvSpPr>
        <p:spPr/>
        <p:txBody>
          <a:bodyPr vert="horz" wrap="square" lIns="91440" tIns="45720" rIns="91440" bIns="45720" anchor="t"/>
          <a:p>
            <a:pPr algn="r" eaLnBrk="1" hangingPunct="1">
              <a:lnSpc>
                <a:spcPct val="80000"/>
              </a:lnSpc>
            </a:pPr>
            <a:r>
              <a:rPr lang="zh-CN" altLang="en-US" dirty="0">
                <a:latin typeface="+mn-lt"/>
                <a:ea typeface="+mn-ea"/>
                <a:cs typeface="+mn-cs"/>
              </a:rPr>
              <a:t>周永</a:t>
            </a:r>
            <a:endParaRPr lang="zh-CN" altLang="en-US" dirty="0">
              <a:latin typeface="+mn-lt"/>
              <a:ea typeface="+mn-ea"/>
              <a:cs typeface="+mn-cs"/>
            </a:endParaRPr>
          </a:p>
          <a:p>
            <a:pPr algn="r" eaLnBrk="1" hangingPunct="1">
              <a:lnSpc>
                <a:spcPct val="80000"/>
              </a:lnSpc>
            </a:pPr>
            <a:r>
              <a:rPr lang="zh-CN" altLang="en-US" dirty="0">
                <a:latin typeface="+mn-lt"/>
                <a:ea typeface="+mn-ea"/>
                <a:cs typeface="+mn-cs"/>
              </a:rPr>
              <a:t>201</a:t>
            </a:r>
            <a:r>
              <a:rPr lang="en-US" altLang="zh-CN" dirty="0">
                <a:latin typeface="+mn-lt"/>
                <a:ea typeface="+mn-ea"/>
                <a:cs typeface="+mn-cs"/>
              </a:rPr>
              <a:t>7</a:t>
            </a:r>
            <a:r>
              <a:rPr lang="zh-CN" altLang="en-US" dirty="0">
                <a:latin typeface="+mn-lt"/>
                <a:ea typeface="+mn-ea"/>
                <a:cs typeface="+mn-cs"/>
              </a:rPr>
              <a:t>-</a:t>
            </a:r>
            <a:r>
              <a:rPr lang="en-US" altLang="zh-CN" dirty="0">
                <a:latin typeface="+mn-lt"/>
                <a:ea typeface="+mn-ea"/>
                <a:cs typeface="+mn-cs"/>
              </a:rPr>
              <a:t>05</a:t>
            </a:r>
            <a:r>
              <a:rPr lang="zh-CN" altLang="en-US" dirty="0">
                <a:latin typeface="+mn-lt"/>
                <a:ea typeface="+mn-ea"/>
                <a:cs typeface="+mn-cs"/>
              </a:rPr>
              <a:t>-</a:t>
            </a:r>
            <a:r>
              <a:rPr lang="en-US" altLang="zh-CN" dirty="0">
                <a:latin typeface="+mn-lt"/>
                <a:ea typeface="+mn-ea"/>
                <a:cs typeface="+mn-cs"/>
              </a:rPr>
              <a:t>22</a:t>
            </a:r>
            <a:endParaRPr lang="en-US" altLang="zh-CN" dirty="0">
              <a:latin typeface="+mn-lt"/>
              <a:ea typeface="+mn-ea"/>
              <a:cs typeface="+mn-cs"/>
            </a:endParaRPr>
          </a:p>
        </p:txBody>
      </p:sp>
      <p:pic>
        <p:nvPicPr>
          <p:cNvPr id="4100" name="Picture 4"/>
          <p:cNvPicPr>
            <a:picLocks noChangeAspect="1"/>
          </p:cNvPicPr>
          <p:nvPr/>
        </p:nvPicPr>
        <p:blipFill>
          <a:blip r:embed="rId1"/>
          <a:stretch>
            <a:fillRect/>
          </a:stretch>
        </p:blipFill>
        <p:spPr>
          <a:xfrm>
            <a:off x="47625" y="-46037"/>
            <a:ext cx="3206750" cy="30797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graphicFrame>
        <p:nvGraphicFramePr>
          <p:cNvPr id="13315" name="Object 0"/>
          <p:cNvGraphicFramePr>
            <a:graphicFrameLocks noChangeAspect="1"/>
          </p:cNvGraphicFramePr>
          <p:nvPr/>
        </p:nvGraphicFramePr>
        <p:xfrm>
          <a:off x="498475" y="815975"/>
          <a:ext cx="8134350" cy="5400675"/>
        </p:xfrm>
        <a:graphic>
          <a:graphicData uri="http://schemas.openxmlformats.org/presentationml/2006/ole">
            <mc:AlternateContent xmlns:mc="http://schemas.openxmlformats.org/markup-compatibility/2006">
              <mc:Choice xmlns:v="urn:schemas-microsoft-com:vml" Requires="v">
                <p:oleObj spid="_x0000_s3076" name="" r:id="rId1" imgW="6311265" imgH="4680585" progId="">
                  <p:embed/>
                </p:oleObj>
              </mc:Choice>
              <mc:Fallback>
                <p:oleObj name="" r:id="rId1" imgW="6311265" imgH="4680585" progId="">
                  <p:embed/>
                  <p:pic>
                    <p:nvPicPr>
                      <p:cNvPr id="0" name="图片 3075"/>
                      <p:cNvPicPr/>
                      <p:nvPr/>
                    </p:nvPicPr>
                    <p:blipFill>
                      <a:blip r:embed="rId2"/>
                      <a:stretch>
                        <a:fillRect/>
                      </a:stretch>
                    </p:blipFill>
                    <p:spPr>
                      <a:xfrm>
                        <a:off x="498475" y="815975"/>
                        <a:ext cx="8134350" cy="5400675"/>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14339" name="Rectangle 2"/>
          <p:cNvSpPr>
            <a:spLocks noGrp="1"/>
          </p:cNvSpPr>
          <p:nvPr>
            <p:ph type="title"/>
          </p:nvPr>
        </p:nvSpPr>
        <p:spPr/>
        <p:txBody>
          <a:bodyPr vert="horz" wrap="square" lIns="91440" tIns="45720" rIns="91440" bIns="45720" anchor="ctr"/>
          <a:p>
            <a:pPr eaLnBrk="1" hangingPunct="1"/>
            <a:r>
              <a:rPr lang="zh-CN" altLang="zh-CN" dirty="0"/>
              <a:t>容易产生</a:t>
            </a:r>
            <a:r>
              <a:rPr lang="zh-CN" altLang="zh-CN" dirty="0">
                <a:solidFill>
                  <a:srgbClr val="FF0000"/>
                </a:solidFill>
              </a:rPr>
              <a:t>人为干扰</a:t>
            </a:r>
            <a:r>
              <a:rPr lang="zh-CN" altLang="zh-CN" dirty="0"/>
              <a:t>的设备 </a:t>
            </a:r>
            <a:endParaRPr lang="zh-CN" altLang="zh-CN" dirty="0"/>
          </a:p>
        </p:txBody>
      </p:sp>
      <p:sp>
        <p:nvSpPr>
          <p:cNvPr id="14340" name="Rectangle 3"/>
          <p:cNvSpPr>
            <a:spLocks noGrp="1"/>
          </p:cNvSpPr>
          <p:nvPr>
            <p:ph idx="1"/>
          </p:nvPr>
        </p:nvSpPr>
        <p:spPr>
          <a:xfrm>
            <a:off x="282575" y="1341438"/>
            <a:ext cx="8229600" cy="4714875"/>
          </a:xfrm>
        </p:spPr>
        <p:txBody>
          <a:bodyPr vert="horz" wrap="square" lIns="91440" tIns="45720" rIns="91440" bIns="45720" anchor="t"/>
          <a:p>
            <a:pPr eaLnBrk="1" hangingPunct="1"/>
            <a:r>
              <a:rPr lang="zh-CN" altLang="zh-CN" sz="2000" dirty="0">
                <a:latin typeface="Times New Roman" panose="02020603050405020304" pitchFamily="18" charset="0"/>
              </a:rPr>
              <a:t>1) 家用电器和民用设备：</a:t>
            </a:r>
            <a:endParaRPr lang="zh-CN" altLang="zh-CN" sz="2000" dirty="0">
              <a:latin typeface="Times New Roman" panose="02020603050405020304" pitchFamily="18" charset="0"/>
            </a:endParaRPr>
          </a:p>
          <a:p>
            <a:pPr lvl="1" eaLnBrk="1" hangingPunct="1"/>
            <a:r>
              <a:rPr lang="zh-CN" altLang="zh-CN" sz="2000" dirty="0">
                <a:latin typeface="Times New Roman" panose="02020603050405020304" pitchFamily="18" charset="0"/>
              </a:rPr>
              <a:t>有触点电器；使用整流子电动机的机器；家用电力半导体器件装置。</a:t>
            </a:r>
            <a:endParaRPr lang="zh-CN" altLang="zh-CN" sz="2000" dirty="0">
              <a:latin typeface="Times New Roman" panose="02020603050405020304" pitchFamily="18" charset="0"/>
            </a:endParaRPr>
          </a:p>
          <a:p>
            <a:pPr eaLnBrk="1" hangingPunct="1"/>
            <a:r>
              <a:rPr lang="zh-CN" altLang="zh-CN" sz="2000" dirty="0">
                <a:latin typeface="Times New Roman" panose="02020603050405020304" pitchFamily="18" charset="0"/>
              </a:rPr>
              <a:t>2) 高频设备：</a:t>
            </a:r>
            <a:endParaRPr lang="zh-CN" altLang="zh-CN" sz="2000" dirty="0">
              <a:latin typeface="Times New Roman" panose="02020603050405020304" pitchFamily="18" charset="0"/>
            </a:endParaRPr>
          </a:p>
          <a:p>
            <a:pPr lvl="1" eaLnBrk="1" hangingPunct="1"/>
            <a:r>
              <a:rPr lang="zh-CN" altLang="zh-CN" sz="2000" dirty="0">
                <a:latin typeface="Times New Roman" panose="02020603050405020304" pitchFamily="18" charset="0"/>
              </a:rPr>
              <a:t>工业用高频设备；高频医疗设备。</a:t>
            </a:r>
            <a:endParaRPr lang="zh-CN" altLang="zh-CN" sz="2000" dirty="0">
              <a:latin typeface="Times New Roman" panose="02020603050405020304" pitchFamily="18" charset="0"/>
            </a:endParaRPr>
          </a:p>
          <a:p>
            <a:pPr eaLnBrk="1" hangingPunct="1"/>
            <a:r>
              <a:rPr lang="zh-CN" altLang="zh-CN" sz="2000" dirty="0">
                <a:latin typeface="Times New Roman" panose="02020603050405020304" pitchFamily="18" charset="0"/>
              </a:rPr>
              <a:t>3) 电力设备：</a:t>
            </a:r>
            <a:endParaRPr lang="zh-CN" altLang="zh-CN" sz="2000" dirty="0">
              <a:latin typeface="Times New Roman" panose="02020603050405020304" pitchFamily="18" charset="0"/>
            </a:endParaRPr>
          </a:p>
          <a:p>
            <a:pPr lvl="1" eaLnBrk="1" hangingPunct="1"/>
            <a:r>
              <a:rPr lang="zh-CN" altLang="zh-CN" sz="2000" dirty="0">
                <a:latin typeface="Times New Roman" panose="02020603050405020304" pitchFamily="18" charset="0"/>
              </a:rPr>
              <a:t>电力传动设备；晶闸管组成的变流装置；电力传输设备；电气化铁道系统。</a:t>
            </a:r>
            <a:endParaRPr lang="zh-CN" altLang="zh-CN" sz="2000" dirty="0">
              <a:latin typeface="Times New Roman" panose="02020603050405020304" pitchFamily="18" charset="0"/>
            </a:endParaRPr>
          </a:p>
          <a:p>
            <a:pPr eaLnBrk="1" hangingPunct="1"/>
            <a:r>
              <a:rPr lang="zh-CN" altLang="zh-CN" sz="2000" dirty="0">
                <a:latin typeface="Times New Roman" panose="02020603050405020304" pitchFamily="18" charset="0"/>
              </a:rPr>
              <a:t>4) 内燃机点火系统、发电机、电压调节器、电刷等。</a:t>
            </a:r>
            <a:endParaRPr lang="zh-CN" altLang="zh-CN" sz="2000" dirty="0">
              <a:latin typeface="Times New Roman" panose="02020603050405020304" pitchFamily="18" charset="0"/>
            </a:endParaRPr>
          </a:p>
          <a:p>
            <a:pPr eaLnBrk="1" hangingPunct="1"/>
            <a:r>
              <a:rPr lang="zh-CN" altLang="zh-CN" sz="2000" dirty="0">
                <a:latin typeface="Times New Roman" panose="02020603050405020304" pitchFamily="18" charset="0"/>
              </a:rPr>
              <a:t>5) 无线电发射和接收设备、移动通信系统、广播、电视、雷达、导航设备等。</a:t>
            </a:r>
            <a:endParaRPr lang="zh-CN" altLang="zh-CN" sz="2000" dirty="0">
              <a:latin typeface="Times New Roman" panose="02020603050405020304" pitchFamily="18" charset="0"/>
            </a:endParaRPr>
          </a:p>
          <a:p>
            <a:pPr eaLnBrk="1" hangingPunct="1"/>
            <a:r>
              <a:rPr lang="zh-CN" altLang="zh-CN" sz="2000" dirty="0">
                <a:latin typeface="Times New Roman" panose="02020603050405020304" pitchFamily="18" charset="0"/>
              </a:rPr>
              <a:t>6) 高速数字电路设备、计算机、嵌入式处理器、各种可编程序器件及其相关设备。</a:t>
            </a:r>
            <a:endParaRPr lang="zh-CN" altLang="zh-CN" sz="2000" dirty="0">
              <a:latin typeface="Times New Roman" panose="02020603050405020304" pitchFamily="18" charset="0"/>
            </a:endParaRPr>
          </a:p>
          <a:p>
            <a:pPr eaLnBrk="1" hangingPunct="1"/>
            <a:r>
              <a:rPr lang="zh-CN" altLang="zh-CN" sz="2000" dirty="0">
                <a:latin typeface="Times New Roman" panose="02020603050405020304" pitchFamily="18" charset="0"/>
              </a:rPr>
              <a:t>7) 其他：如摩擦生电，磁盘驱动器转速抖动，核爆炸造成的电磁冲击等。 </a:t>
            </a:r>
            <a:endParaRPr lang="zh-CN" altLang="zh-CN" sz="2000" dirty="0">
              <a:latin typeface="Times New Roman" panose="02020603050405020304" pitchFamily="18" charset="0"/>
            </a:endParaRPr>
          </a:p>
          <a:p>
            <a:pPr eaLnBrk="1" hangingPunct="1"/>
            <a:endParaRPr lang="zh-CN" altLang="zh-CN" sz="20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15363" name="Rectangle 2"/>
          <p:cNvSpPr>
            <a:spLocks noGrp="1"/>
          </p:cNvSpPr>
          <p:nvPr>
            <p:ph type="title"/>
          </p:nvPr>
        </p:nvSpPr>
        <p:spPr/>
        <p:txBody>
          <a:bodyPr vert="horz" wrap="square" lIns="91440" tIns="45720" rIns="91440" bIns="45720" anchor="ctr"/>
          <a:p>
            <a:pPr eaLnBrk="1" hangingPunct="1"/>
            <a:r>
              <a:rPr lang="zh-CN" altLang="zh-CN" dirty="0"/>
              <a:t>干扰的传播途径</a:t>
            </a:r>
            <a:endParaRPr lang="zh-CN" altLang="zh-CN" dirty="0"/>
          </a:p>
        </p:txBody>
      </p:sp>
      <p:sp>
        <p:nvSpPr>
          <p:cNvPr id="16387" name="Rectangle 3"/>
          <p:cNvSpPr>
            <a:spLocks noGrp="1"/>
          </p:cNvSpPr>
          <p:nvPr>
            <p:ph idx="1"/>
          </p:nvPr>
        </p:nvSpPr>
        <p:spPr/>
        <p:txBody>
          <a:bodyPr vert="horz" wrap="square" lIns="91440" tIns="45720" rIns="91440" bIns="45720" anchor="t"/>
          <a:p>
            <a:pPr eaLnBrk="1" hangingPunct="1"/>
            <a:r>
              <a:rPr lang="zh-CN" altLang="zh-CN" dirty="0"/>
              <a:t>干扰的传输途径有两种：</a:t>
            </a:r>
            <a:endParaRPr lang="zh-CN" altLang="zh-CN" dirty="0"/>
          </a:p>
          <a:p>
            <a:pPr lvl="1" eaLnBrk="1" hangingPunct="1"/>
            <a:r>
              <a:rPr lang="zh-CN" altLang="zh-CN" sz="3200" dirty="0"/>
              <a:t>1）</a:t>
            </a:r>
            <a:r>
              <a:rPr lang="zh-CN" altLang="zh-CN" sz="3200" dirty="0">
                <a:solidFill>
                  <a:srgbClr val="FF0000"/>
                </a:solidFill>
              </a:rPr>
              <a:t>通过导体传导，也称传导传播</a:t>
            </a:r>
            <a:r>
              <a:rPr lang="zh-CN" altLang="zh-CN" sz="3200" dirty="0"/>
              <a:t>；传导传播是通过传输导线以电流的方式传播。</a:t>
            </a:r>
            <a:endParaRPr lang="zh-CN" altLang="zh-CN" sz="3200" dirty="0"/>
          </a:p>
          <a:p>
            <a:pPr lvl="1" eaLnBrk="1" hangingPunct="1"/>
            <a:r>
              <a:rPr lang="zh-CN" altLang="zh-CN" sz="3200" dirty="0"/>
              <a:t>2）</a:t>
            </a:r>
            <a:r>
              <a:rPr lang="zh-CN" altLang="zh-CN" sz="3200" dirty="0">
                <a:solidFill>
                  <a:srgbClr val="FF0000"/>
                </a:solidFill>
              </a:rPr>
              <a:t>通过空间辐射，也称辐射传播</a:t>
            </a:r>
            <a:r>
              <a:rPr lang="zh-CN" altLang="zh-CN" sz="3200" dirty="0"/>
              <a:t>。辐射传播主要以电磁耦合的形式或以电磁波发射的方式传播。</a:t>
            </a:r>
            <a:endParaRPr lang="zh-CN"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6387">
                                            <p:txEl>
                                              <p:charRg st="0" end="12"/>
                                            </p:txEl>
                                          </p:spTgt>
                                        </p:tgtEl>
                                        <p:attrNameLst>
                                          <p:attrName>style.visibility</p:attrName>
                                        </p:attrNameLst>
                                      </p:cBhvr>
                                      <p:to>
                                        <p:strVal val="visible"/>
                                      </p:to>
                                    </p:set>
                                    <p:anim calcmode="lin" valueType="num">
                                      <p:cBhvr>
                                        <p:cTn id="7" dur="1" fill="hold"/>
                                        <p:tgtEl>
                                          <p:spTgt spid="16387">
                                            <p:txEl>
                                              <p:charRg st="0" end="12"/>
                                            </p:txEl>
                                          </p:spTgt>
                                        </p:tgtEl>
                                      </p:cBhvr>
                                    </p:anim>
                                  </p:childTnLst>
                                </p:cTn>
                              </p:par>
                              <p:par>
                                <p:cTn id="8" presetID="24" presetClass="entr" presetSubtype="0" fill="hold" grpId="0" nodeType="withEffect">
                                  <p:stCondLst>
                                    <p:cond delay="0"/>
                                  </p:stCondLst>
                                  <p:childTnLst>
                                    <p:set>
                                      <p:cBhvr>
                                        <p:cTn id="9" dur="1" fill="hold">
                                          <p:stCondLst>
                                            <p:cond delay="0"/>
                                          </p:stCondLst>
                                        </p:cTn>
                                        <p:tgtEl>
                                          <p:spTgt spid="16387">
                                            <p:txEl>
                                              <p:charRg st="12" end="49"/>
                                            </p:txEl>
                                          </p:spTgt>
                                        </p:tgtEl>
                                        <p:attrNameLst>
                                          <p:attrName>style.visibility</p:attrName>
                                        </p:attrNameLst>
                                      </p:cBhvr>
                                      <p:to>
                                        <p:strVal val="visible"/>
                                      </p:to>
                                    </p:set>
                                    <p:anim calcmode="lin" valueType="num">
                                      <p:cBhvr>
                                        <p:cTn id="10" dur="1" fill="hold"/>
                                        <p:tgtEl>
                                          <p:spTgt spid="16387">
                                            <p:txEl>
                                              <p:charRg st="12" end="49"/>
                                            </p:txEl>
                                          </p:spTgt>
                                        </p:tgtEl>
                                      </p:cBhvr>
                                    </p:anim>
                                  </p:childTnLst>
                                </p:cTn>
                              </p:par>
                              <p:par>
                                <p:cTn id="11" presetID="24" presetClass="entr" presetSubtype="0" fill="hold" grpId="0" nodeType="withEffect">
                                  <p:stCondLst>
                                    <p:cond delay="0"/>
                                  </p:stCondLst>
                                  <p:childTnLst>
                                    <p:set>
                                      <p:cBhvr>
                                        <p:cTn id="12" dur="1" fill="hold">
                                          <p:stCondLst>
                                            <p:cond delay="0"/>
                                          </p:stCondLst>
                                        </p:cTn>
                                        <p:tgtEl>
                                          <p:spTgt spid="16387">
                                            <p:txEl>
                                              <p:charRg st="49" end="93"/>
                                            </p:txEl>
                                          </p:spTgt>
                                        </p:tgtEl>
                                        <p:attrNameLst>
                                          <p:attrName>style.visibility</p:attrName>
                                        </p:attrNameLst>
                                      </p:cBhvr>
                                      <p:to>
                                        <p:strVal val="visible"/>
                                      </p:to>
                                    </p:set>
                                    <p:anim calcmode="lin" valueType="num">
                                      <p:cBhvr>
                                        <p:cTn id="13" dur="1" fill="hold"/>
                                        <p:tgtEl>
                                          <p:spTgt spid="16387">
                                            <p:txEl>
                                              <p:charRg st="49" end="9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16387" name="Rectangle 2"/>
          <p:cNvSpPr>
            <a:spLocks noGrp="1"/>
          </p:cNvSpPr>
          <p:nvPr>
            <p:ph type="title"/>
          </p:nvPr>
        </p:nvSpPr>
        <p:spPr/>
        <p:txBody>
          <a:bodyPr vert="horz" wrap="square" lIns="91440" tIns="45720" rIns="91440" bIns="45720" anchor="ctr"/>
          <a:p>
            <a:pPr eaLnBrk="1" hangingPunct="1"/>
            <a:r>
              <a:rPr lang="zh-CN" altLang="zh-CN" dirty="0">
                <a:solidFill>
                  <a:srgbClr val="FF0000"/>
                </a:solidFill>
              </a:rPr>
              <a:t>近场感应干扰</a:t>
            </a:r>
            <a:endParaRPr lang="zh-CN" altLang="zh-CN" dirty="0">
              <a:solidFill>
                <a:srgbClr val="FF0000"/>
              </a:solidFill>
            </a:endParaRPr>
          </a:p>
        </p:txBody>
      </p:sp>
      <p:sp>
        <p:nvSpPr>
          <p:cNvPr id="17411" name="Rectangle 3"/>
          <p:cNvSpPr>
            <a:spLocks noGrp="1"/>
          </p:cNvSpPr>
          <p:nvPr>
            <p:ph idx="1"/>
          </p:nvPr>
        </p:nvSpPr>
        <p:spPr/>
        <p:txBody>
          <a:bodyPr vert="horz" wrap="square" lIns="91440" tIns="45720" rIns="91440" bIns="45720" anchor="t"/>
          <a:p>
            <a:pPr eaLnBrk="1" hangingPunct="1">
              <a:lnSpc>
                <a:spcPct val="80000"/>
              </a:lnSpc>
            </a:pPr>
            <a:r>
              <a:rPr lang="zh-CN" altLang="zh-CN" sz="3400" dirty="0"/>
              <a:t>近场又称感应耦合场。近场又区分为</a:t>
            </a:r>
            <a:r>
              <a:rPr lang="zh-CN" altLang="zh-CN" sz="3400" dirty="0">
                <a:solidFill>
                  <a:srgbClr val="FF0000"/>
                </a:solidFill>
              </a:rPr>
              <a:t>电场和磁场</a:t>
            </a:r>
            <a:r>
              <a:rPr lang="zh-CN" altLang="zh-CN" sz="3400" dirty="0"/>
              <a:t>。</a:t>
            </a:r>
            <a:endParaRPr lang="zh-CN" altLang="zh-CN" sz="3400" dirty="0"/>
          </a:p>
          <a:p>
            <a:pPr eaLnBrk="1" hangingPunct="1">
              <a:lnSpc>
                <a:spcPct val="80000"/>
              </a:lnSpc>
            </a:pPr>
            <a:r>
              <a:rPr lang="zh-CN" altLang="zh-CN" sz="3400" dirty="0"/>
              <a:t>当干扰源是</a:t>
            </a:r>
            <a:r>
              <a:rPr lang="zh-CN" altLang="zh-CN" sz="3400" dirty="0">
                <a:solidFill>
                  <a:srgbClr val="FF0000"/>
                </a:solidFill>
              </a:rPr>
              <a:t>高电压、小电流</a:t>
            </a:r>
            <a:r>
              <a:rPr lang="zh-CN" altLang="zh-CN" sz="3400" dirty="0"/>
              <a:t>时，其辐射场主要表现为</a:t>
            </a:r>
            <a:r>
              <a:rPr lang="zh-CN" altLang="zh-CN" sz="3400" dirty="0">
                <a:solidFill>
                  <a:srgbClr val="FF0000"/>
                </a:solidFill>
              </a:rPr>
              <a:t>电场</a:t>
            </a:r>
            <a:r>
              <a:rPr lang="zh-CN" altLang="zh-CN" sz="3400" dirty="0"/>
              <a:t>。当干扰源具有</a:t>
            </a:r>
            <a:r>
              <a:rPr lang="zh-CN" altLang="zh-CN" sz="3400" dirty="0">
                <a:solidFill>
                  <a:srgbClr val="FF0000"/>
                </a:solidFill>
              </a:rPr>
              <a:t>低电压和大电流</a:t>
            </a:r>
            <a:r>
              <a:rPr lang="zh-CN" altLang="zh-CN" sz="3400" dirty="0"/>
              <a:t>时，其辐射场主要表现为</a:t>
            </a:r>
            <a:r>
              <a:rPr lang="zh-CN" altLang="zh-CN" sz="3400" dirty="0">
                <a:solidFill>
                  <a:srgbClr val="FF0000"/>
                </a:solidFill>
              </a:rPr>
              <a:t>磁场</a:t>
            </a:r>
            <a:r>
              <a:rPr lang="zh-CN" altLang="zh-CN" sz="3400" dirty="0"/>
              <a:t>。</a:t>
            </a:r>
            <a:endParaRPr lang="zh-CN" altLang="zh-CN" sz="3400" dirty="0"/>
          </a:p>
          <a:p>
            <a:pPr eaLnBrk="1" hangingPunct="1">
              <a:lnSpc>
                <a:spcPct val="80000"/>
              </a:lnSpc>
            </a:pPr>
            <a:r>
              <a:rPr lang="zh-CN" altLang="zh-CN" sz="3400" dirty="0"/>
              <a:t>在系统内部，特别是同一设备内，由于距离近，各部分电路之间的相互干扰常用近场耦合方式处理。 </a:t>
            </a:r>
            <a:endParaRPr lang="zh-CN" altLang="zh-CN" sz="3400" dirty="0"/>
          </a:p>
          <a:p>
            <a:pPr eaLnBrk="1" hangingPunct="1">
              <a:lnSpc>
                <a:spcPct val="80000"/>
              </a:lnSpc>
            </a:pPr>
            <a:r>
              <a:rPr lang="zh-CN" altLang="zh-CN" sz="3400" dirty="0"/>
              <a:t>近场干扰的分析比较复杂，电场和磁场不易互相转换，需要分别测量和计算。</a:t>
            </a:r>
            <a:endParaRPr lang="zh-CN" altLang="zh-CN" sz="3400" dirty="0"/>
          </a:p>
          <a:p>
            <a:pPr eaLnBrk="1" hangingPunct="1">
              <a:lnSpc>
                <a:spcPct val="80000"/>
              </a:lnSpc>
            </a:pPr>
            <a:endParaRPr lang="zh-CN" altLang="zh-CN" sz="3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7411">
                                            <p:txEl>
                                              <p:charRg st="0" end="23"/>
                                            </p:txEl>
                                          </p:spTgt>
                                        </p:tgtEl>
                                        <p:attrNameLst>
                                          <p:attrName>style.visibility</p:attrName>
                                        </p:attrNameLst>
                                      </p:cBhvr>
                                      <p:to>
                                        <p:strVal val="visible"/>
                                      </p:to>
                                    </p:set>
                                    <p:anim calcmode="lin" valueType="num">
                                      <p:cBhvr>
                                        <p:cTn id="7" dur="1" fill="hold"/>
                                        <p:tgtEl>
                                          <p:spTgt spid="17411">
                                            <p:txEl>
                                              <p:charRg st="0" end="23"/>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411">
                                            <p:txEl>
                                              <p:charRg st="23" end="77"/>
                                            </p:txEl>
                                          </p:spTgt>
                                        </p:tgtEl>
                                        <p:attrNameLst>
                                          <p:attrName>style.visibility</p:attrName>
                                        </p:attrNameLst>
                                      </p:cBhvr>
                                      <p:to>
                                        <p:strVal val="visible"/>
                                      </p:to>
                                    </p:set>
                                    <p:anim calcmode="lin" valueType="num">
                                      <p:cBhvr>
                                        <p:cTn id="12" dur="1" fill="hold"/>
                                        <p:tgtEl>
                                          <p:spTgt spid="17411">
                                            <p:txEl>
                                              <p:charRg st="23" end="77"/>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7411">
                                            <p:txEl>
                                              <p:charRg st="77" end="123"/>
                                            </p:txEl>
                                          </p:spTgt>
                                        </p:tgtEl>
                                        <p:attrNameLst>
                                          <p:attrName>style.visibility</p:attrName>
                                        </p:attrNameLst>
                                      </p:cBhvr>
                                      <p:to>
                                        <p:strVal val="visible"/>
                                      </p:to>
                                    </p:set>
                                    <p:anim calcmode="lin" valueType="num">
                                      <p:cBhvr>
                                        <p:cTn id="17" dur="1" fill="hold"/>
                                        <p:tgtEl>
                                          <p:spTgt spid="17411">
                                            <p:txEl>
                                              <p:charRg st="77" end="123"/>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7411">
                                            <p:txEl>
                                              <p:charRg st="123" end="158"/>
                                            </p:txEl>
                                          </p:spTgt>
                                        </p:tgtEl>
                                        <p:attrNameLst>
                                          <p:attrName>style.visibility</p:attrName>
                                        </p:attrNameLst>
                                      </p:cBhvr>
                                      <p:to>
                                        <p:strVal val="visible"/>
                                      </p:to>
                                    </p:set>
                                    <p:anim calcmode="lin" valueType="num">
                                      <p:cBhvr>
                                        <p:cTn id="22" dur="1" fill="hold"/>
                                        <p:tgtEl>
                                          <p:spTgt spid="17411">
                                            <p:txEl>
                                              <p:charRg st="123" end="15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17411" name="Rectangle 2"/>
          <p:cNvSpPr>
            <a:spLocks noGrp="1"/>
          </p:cNvSpPr>
          <p:nvPr>
            <p:ph type="title"/>
          </p:nvPr>
        </p:nvSpPr>
        <p:spPr/>
        <p:txBody>
          <a:bodyPr vert="horz" wrap="square" lIns="91440" tIns="45720" rIns="91440" bIns="45720" anchor="ctr"/>
          <a:p>
            <a:pPr eaLnBrk="1" hangingPunct="1"/>
            <a:r>
              <a:rPr lang="zh-CN" altLang="zh-CN" dirty="0">
                <a:solidFill>
                  <a:srgbClr val="FF0000"/>
                </a:solidFill>
              </a:rPr>
              <a:t>远场辐射干扰</a:t>
            </a:r>
            <a:endParaRPr lang="zh-CN" altLang="zh-CN" dirty="0">
              <a:solidFill>
                <a:srgbClr val="FF0000"/>
              </a:solidFill>
            </a:endParaRPr>
          </a:p>
        </p:txBody>
      </p:sp>
      <p:sp>
        <p:nvSpPr>
          <p:cNvPr id="18435" name="Rectangle 3"/>
          <p:cNvSpPr>
            <a:spLocks noGrp="1"/>
          </p:cNvSpPr>
          <p:nvPr>
            <p:ph idx="1"/>
          </p:nvPr>
        </p:nvSpPr>
        <p:spPr/>
        <p:txBody>
          <a:bodyPr vert="horz" wrap="square" lIns="91440" tIns="45720" rIns="91440" bIns="45720" anchor="t"/>
          <a:p>
            <a:pPr eaLnBrk="1" hangingPunct="1">
              <a:lnSpc>
                <a:spcPct val="80000"/>
              </a:lnSpc>
            </a:pPr>
            <a:r>
              <a:rPr lang="zh-CN" altLang="zh-CN" dirty="0">
                <a:latin typeface="Times New Roman" panose="02020603050405020304" pitchFamily="18" charset="0"/>
              </a:rPr>
              <a:t>远场又称辐射场，对于距离较远的系统间的电磁兼容问题一般都用远场来分析。</a:t>
            </a:r>
            <a:endParaRPr lang="zh-CN" altLang="zh-CN" dirty="0">
              <a:latin typeface="Times New Roman" panose="02020603050405020304" pitchFamily="18" charset="0"/>
            </a:endParaRPr>
          </a:p>
          <a:p>
            <a:pPr eaLnBrk="1" hangingPunct="1">
              <a:lnSpc>
                <a:spcPct val="80000"/>
              </a:lnSpc>
            </a:pPr>
            <a:r>
              <a:rPr lang="zh-CN" altLang="zh-CN" dirty="0">
                <a:latin typeface="Times New Roman" panose="02020603050405020304" pitchFamily="18" charset="0"/>
              </a:rPr>
              <a:t>远场的电场强度和磁场强度都以1/</a:t>
            </a:r>
            <a:r>
              <a:rPr lang="zh-CN" altLang="zh-CN" i="1" dirty="0">
                <a:latin typeface="Times New Roman" panose="02020603050405020304" pitchFamily="18" charset="0"/>
              </a:rPr>
              <a:t>r</a:t>
            </a:r>
            <a:r>
              <a:rPr lang="zh-CN" altLang="zh-CN" dirty="0">
                <a:latin typeface="Times New Roman" panose="02020603050405020304" pitchFamily="18" charset="0"/>
              </a:rPr>
              <a:t>的速率随距场源的距离</a:t>
            </a:r>
            <a:r>
              <a:rPr lang="zh-CN" altLang="zh-CN" i="1" dirty="0">
                <a:latin typeface="Times New Roman" panose="02020603050405020304" pitchFamily="18" charset="0"/>
              </a:rPr>
              <a:t>r</a:t>
            </a:r>
            <a:r>
              <a:rPr lang="zh-CN" altLang="zh-CN" dirty="0">
                <a:latin typeface="Times New Roman" panose="02020603050405020304" pitchFamily="18" charset="0"/>
              </a:rPr>
              <a:t>减小。</a:t>
            </a:r>
            <a:endParaRPr lang="zh-CN" altLang="zh-CN" dirty="0">
              <a:latin typeface="Times New Roman" panose="02020603050405020304" pitchFamily="18" charset="0"/>
            </a:endParaRPr>
          </a:p>
          <a:p>
            <a:pPr eaLnBrk="1" hangingPunct="1">
              <a:lnSpc>
                <a:spcPct val="80000"/>
              </a:lnSpc>
            </a:pPr>
            <a:r>
              <a:rPr lang="zh-CN" altLang="zh-CN" dirty="0">
                <a:latin typeface="Times New Roman" panose="02020603050405020304" pitchFamily="18" charset="0"/>
              </a:rPr>
              <a:t>远场辐射比较容易分析和测量，只需测量电场就能算出磁场；反之，测量到磁场可以计算出电场。干扰源向周围空间的远场辐射可以根据天线与电波传播理论来计算。 </a:t>
            </a:r>
            <a:endParaRPr lang="zh-CN" altLang="zh-CN" dirty="0">
              <a:latin typeface="Times New Roman" panose="02020603050405020304" pitchFamily="18" charset="0"/>
            </a:endParaRPr>
          </a:p>
          <a:p>
            <a:pPr eaLnBrk="1" hangingPunct="1">
              <a:lnSpc>
                <a:spcPct val="80000"/>
              </a:lnSpc>
            </a:pPr>
            <a:endParaRPr lang="zh-CN"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8435">
                                            <p:txEl>
                                              <p:charRg st="0" end="36"/>
                                            </p:txEl>
                                          </p:spTgt>
                                        </p:tgtEl>
                                        <p:attrNameLst>
                                          <p:attrName>style.visibility</p:attrName>
                                        </p:attrNameLst>
                                      </p:cBhvr>
                                      <p:to>
                                        <p:strVal val="visible"/>
                                      </p:to>
                                    </p:set>
                                    <p:anim calcmode="lin" valueType="num">
                                      <p:cBhvr>
                                        <p:cTn id="7" dur="1" fill="hold"/>
                                        <p:tgtEl>
                                          <p:spTgt spid="18435">
                                            <p:txEl>
                                              <p:charRg st="0" end="36"/>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8435">
                                            <p:txEl>
                                              <p:charRg st="36" end="68"/>
                                            </p:txEl>
                                          </p:spTgt>
                                        </p:tgtEl>
                                        <p:attrNameLst>
                                          <p:attrName>style.visibility</p:attrName>
                                        </p:attrNameLst>
                                      </p:cBhvr>
                                      <p:to>
                                        <p:strVal val="visible"/>
                                      </p:to>
                                    </p:set>
                                    <p:anim calcmode="lin" valueType="num">
                                      <p:cBhvr>
                                        <p:cTn id="12" dur="1" fill="hold"/>
                                        <p:tgtEl>
                                          <p:spTgt spid="18435">
                                            <p:txEl>
                                              <p:charRg st="36" end="68"/>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8435">
                                            <p:txEl>
                                              <p:charRg st="68" end="143"/>
                                            </p:txEl>
                                          </p:spTgt>
                                        </p:tgtEl>
                                        <p:attrNameLst>
                                          <p:attrName>style.visibility</p:attrName>
                                        </p:attrNameLst>
                                      </p:cBhvr>
                                      <p:to>
                                        <p:strVal val="visible"/>
                                      </p:to>
                                    </p:set>
                                    <p:anim calcmode="lin" valueType="num">
                                      <p:cBhvr>
                                        <p:cTn id="17" dur="1" fill="hold"/>
                                        <p:tgtEl>
                                          <p:spTgt spid="18435">
                                            <p:txEl>
                                              <p:charRg st="68" end="14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18435" name="Rectangle 2"/>
          <p:cNvSpPr>
            <a:spLocks noGrp="1"/>
          </p:cNvSpPr>
          <p:nvPr>
            <p:ph type="title"/>
          </p:nvPr>
        </p:nvSpPr>
        <p:spPr/>
        <p:txBody>
          <a:bodyPr vert="horz" wrap="square" lIns="91440" tIns="45720" rIns="91440" bIns="45720" anchor="ctr"/>
          <a:p>
            <a:pPr eaLnBrk="1" hangingPunct="1"/>
            <a:r>
              <a:rPr lang="zh-CN" altLang="en-US" dirty="0"/>
              <a:t>常见干扰源</a:t>
            </a:r>
            <a:endParaRPr lang="zh-CN" altLang="en-US" dirty="0">
              <a:solidFill>
                <a:srgbClr val="FF0000"/>
              </a:solidFill>
            </a:endParaRPr>
          </a:p>
        </p:txBody>
      </p:sp>
      <p:sp>
        <p:nvSpPr>
          <p:cNvPr id="19459" name="Rectangle 3"/>
          <p:cNvSpPr>
            <a:spLocks noGrp="1"/>
          </p:cNvSpPr>
          <p:nvPr>
            <p:ph idx="1"/>
          </p:nvPr>
        </p:nvSpPr>
        <p:spPr/>
        <p:txBody>
          <a:bodyPr vert="horz" wrap="square" lIns="91440" tIns="45720" rIns="91440" bIns="45720" anchor="t"/>
          <a:p>
            <a:pPr eaLnBrk="1" hangingPunct="1"/>
            <a:r>
              <a:rPr lang="zh-CN" altLang="en-US" dirty="0"/>
              <a:t>1、通道间的干扰</a:t>
            </a:r>
            <a:endParaRPr lang="zh-CN" altLang="en-US" dirty="0"/>
          </a:p>
          <a:p>
            <a:pPr eaLnBrk="1" hangingPunct="1"/>
            <a:endParaRPr lang="zh-CN" altLang="en-US" dirty="0"/>
          </a:p>
          <a:p>
            <a:pPr eaLnBrk="1" hangingPunct="1"/>
            <a:r>
              <a:rPr lang="zh-CN" altLang="en-US" dirty="0"/>
              <a:t>2、空间干扰</a:t>
            </a:r>
            <a:endParaRPr lang="zh-CN" altLang="en-US" dirty="0"/>
          </a:p>
          <a:p>
            <a:pPr eaLnBrk="1" hangingPunct="1"/>
            <a:endParaRPr lang="zh-CN" altLang="en-US" dirty="0"/>
          </a:p>
          <a:p>
            <a:pPr eaLnBrk="1" hangingPunct="1"/>
            <a:r>
              <a:rPr lang="zh-CN" altLang="en-US" dirty="0"/>
              <a:t>3、交流供电系统干扰</a:t>
            </a:r>
            <a:endParaRPr lang="zh-CN" altLang="en-US" dirty="0">
              <a:solidFill>
                <a:srgbClr val="FF0000"/>
              </a:solidFill>
            </a:endParaRPr>
          </a:p>
          <a:p>
            <a:pPr eaLnBrk="1" hangingPunct="1"/>
            <a:endParaRPr lang="zh-CN" altLang="en-US" dirty="0">
              <a:solidFill>
                <a:srgbClr val="FF0000"/>
              </a:solidFill>
            </a:endParaRPr>
          </a:p>
          <a:p>
            <a:pPr eaLnBrk="1" hangingPunct="1"/>
            <a:r>
              <a:rPr lang="zh-CN" altLang="en-US" dirty="0">
                <a:solidFill>
                  <a:srgbClr val="FF0000"/>
                </a:solidFill>
              </a:rPr>
              <a:t>三种干扰的影响程度排序？</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9459">
                                            <p:txEl>
                                              <p:charRg st="0" end="9"/>
                                            </p:txEl>
                                          </p:spTgt>
                                        </p:tgtEl>
                                        <p:attrNameLst>
                                          <p:attrName>style.visibility</p:attrName>
                                        </p:attrNameLst>
                                      </p:cBhvr>
                                      <p:to>
                                        <p:strVal val="visible"/>
                                      </p:to>
                                    </p:set>
                                    <p:anim calcmode="lin" valueType="num">
                                      <p:cBhvr>
                                        <p:cTn id="7" dur="1" fill="hold"/>
                                        <p:tgtEl>
                                          <p:spTgt spid="19459">
                                            <p:txEl>
                                              <p:charRg st="0" end="9"/>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9459">
                                            <p:txEl>
                                              <p:charRg st="10" end="17"/>
                                            </p:txEl>
                                          </p:spTgt>
                                        </p:tgtEl>
                                        <p:attrNameLst>
                                          <p:attrName>style.visibility</p:attrName>
                                        </p:attrNameLst>
                                      </p:cBhvr>
                                      <p:to>
                                        <p:strVal val="visible"/>
                                      </p:to>
                                    </p:set>
                                    <p:anim calcmode="lin" valueType="num">
                                      <p:cBhvr>
                                        <p:cTn id="12" dur="1" fill="hold"/>
                                        <p:tgtEl>
                                          <p:spTgt spid="19459">
                                            <p:txEl>
                                              <p:charRg st="10" end="17"/>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9459">
                                            <p:txEl>
                                              <p:charRg st="18" end="29"/>
                                            </p:txEl>
                                          </p:spTgt>
                                        </p:tgtEl>
                                        <p:attrNameLst>
                                          <p:attrName>style.visibility</p:attrName>
                                        </p:attrNameLst>
                                      </p:cBhvr>
                                      <p:to>
                                        <p:strVal val="visible"/>
                                      </p:to>
                                    </p:set>
                                    <p:anim calcmode="lin" valueType="num">
                                      <p:cBhvr>
                                        <p:cTn id="17" dur="1" fill="hold"/>
                                        <p:tgtEl>
                                          <p:spTgt spid="19459">
                                            <p:txEl>
                                              <p:charRg st="18" end="29"/>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9459">
                                            <p:txEl>
                                              <p:charRg st="30" end="43"/>
                                            </p:txEl>
                                          </p:spTgt>
                                        </p:tgtEl>
                                        <p:attrNameLst>
                                          <p:attrName>style.visibility</p:attrName>
                                        </p:attrNameLst>
                                      </p:cBhvr>
                                      <p:to>
                                        <p:strVal val="visible"/>
                                      </p:to>
                                    </p:set>
                                    <p:anim calcmode="lin" valueType="num">
                                      <p:cBhvr>
                                        <p:cTn id="22" dur="1" fill="hold"/>
                                        <p:tgtEl>
                                          <p:spTgt spid="19459">
                                            <p:txEl>
                                              <p:charRg st="30" end="4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19459" name="Rectangle 2"/>
          <p:cNvSpPr>
            <a:spLocks noGrp="1"/>
          </p:cNvSpPr>
          <p:nvPr>
            <p:ph type="title"/>
          </p:nvPr>
        </p:nvSpPr>
        <p:spPr/>
        <p:txBody>
          <a:bodyPr vert="horz" wrap="square" lIns="91440" tIns="45720" rIns="91440" bIns="45720" anchor="ctr"/>
          <a:p>
            <a:pPr eaLnBrk="1" hangingPunct="1"/>
            <a:r>
              <a:rPr lang="zh-CN" altLang="en-US" dirty="0"/>
              <a:t>PCB的三种噪声</a:t>
            </a:r>
            <a:endParaRPr lang="zh-CN" altLang="en-US" dirty="0"/>
          </a:p>
        </p:txBody>
      </p:sp>
      <p:sp>
        <p:nvSpPr>
          <p:cNvPr id="19460" name="Rectangle 3"/>
          <p:cNvSpPr>
            <a:spLocks noGrp="1"/>
          </p:cNvSpPr>
          <p:nvPr>
            <p:ph idx="1"/>
          </p:nvPr>
        </p:nvSpPr>
        <p:spPr/>
        <p:txBody>
          <a:bodyPr vert="horz" wrap="square" lIns="91440" tIns="45720" rIns="91440" bIns="45720" anchor="t"/>
          <a:p>
            <a:pPr eaLnBrk="1" hangingPunct="1">
              <a:lnSpc>
                <a:spcPct val="90000"/>
              </a:lnSpc>
            </a:pPr>
            <a:r>
              <a:rPr lang="zh-CN" altLang="en-US" dirty="0">
                <a:solidFill>
                  <a:srgbClr val="FF0000"/>
                </a:solidFill>
              </a:rPr>
              <a:t>PCB（ Printed Circuit Board）</a:t>
            </a:r>
            <a:r>
              <a:rPr lang="zh-CN" altLang="en-US" dirty="0"/>
              <a:t>，中文名称为印制电路板，又称印刷线路板，是重要的电子部件，是电子元器件的支撑体，是电子元器件电气连接的载体。</a:t>
            </a:r>
            <a:endParaRPr lang="zh-CN" altLang="en-US" dirty="0"/>
          </a:p>
          <a:p>
            <a:pPr eaLnBrk="1" hangingPunct="1">
              <a:lnSpc>
                <a:spcPct val="90000"/>
              </a:lnSpc>
            </a:pPr>
            <a:endParaRPr lang="zh-CN" altLang="en-US" dirty="0"/>
          </a:p>
          <a:p>
            <a:pPr eaLnBrk="1" hangingPunct="1">
              <a:lnSpc>
                <a:spcPct val="90000"/>
              </a:lnSpc>
            </a:pPr>
            <a:r>
              <a:rPr lang="zh-CN" altLang="en-US" dirty="0"/>
              <a:t>电子电路PCB设计时遇到的噪声种类，</a:t>
            </a:r>
            <a:r>
              <a:rPr lang="zh-CN" altLang="en-US" dirty="0">
                <a:solidFill>
                  <a:srgbClr val="FF0000"/>
                </a:solidFill>
              </a:rPr>
              <a:t>三种噪声源：</a:t>
            </a:r>
            <a:r>
              <a:rPr lang="zh-CN" altLang="en-US" dirty="0"/>
              <a:t>器件噪声、辐射噪声和传导噪声</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20483" name="Rectangle 2"/>
          <p:cNvSpPr>
            <a:spLocks noGrp="1"/>
          </p:cNvSpPr>
          <p:nvPr>
            <p:ph type="title"/>
          </p:nvPr>
        </p:nvSpPr>
        <p:spPr/>
        <p:txBody>
          <a:bodyPr vert="horz" wrap="square" lIns="91440" tIns="45720" rIns="91440" bIns="45720" anchor="ctr"/>
          <a:p>
            <a:pPr eaLnBrk="1" hangingPunct="1"/>
            <a:r>
              <a:rPr lang="zh-CN" altLang="zh-CN" dirty="0">
                <a:solidFill>
                  <a:srgbClr val="FF0000"/>
                </a:solidFill>
              </a:rPr>
              <a:t>（一）器件噪声</a:t>
            </a:r>
            <a:endParaRPr lang="zh-CN" altLang="zh-CN" dirty="0">
              <a:solidFill>
                <a:srgbClr val="FF0000"/>
              </a:solidFill>
            </a:endParaRPr>
          </a:p>
        </p:txBody>
      </p:sp>
      <p:sp>
        <p:nvSpPr>
          <p:cNvPr id="20484" name="Rectangle 3"/>
          <p:cNvSpPr>
            <a:spLocks noGrp="1"/>
          </p:cNvSpPr>
          <p:nvPr>
            <p:ph idx="1"/>
          </p:nvPr>
        </p:nvSpPr>
        <p:spPr/>
        <p:txBody>
          <a:bodyPr vert="horz" wrap="square" lIns="91440" tIns="45720" rIns="91440" bIns="45720" anchor="t"/>
          <a:p>
            <a:pPr eaLnBrk="1" hangingPunct="1">
              <a:lnSpc>
                <a:spcPct val="80000"/>
              </a:lnSpc>
            </a:pPr>
            <a:r>
              <a:rPr lang="zh-CN" altLang="zh-CN" dirty="0"/>
              <a:t>电阻热噪声（Thermal Noise）</a:t>
            </a:r>
            <a:endParaRPr lang="zh-CN" altLang="zh-CN" dirty="0"/>
          </a:p>
          <a:p>
            <a:pPr eaLnBrk="1" hangingPunct="1">
              <a:lnSpc>
                <a:spcPct val="80000"/>
              </a:lnSpc>
            </a:pPr>
            <a:r>
              <a:rPr lang="zh-CN" altLang="zh-CN" dirty="0"/>
              <a:t>电感噪声</a:t>
            </a:r>
            <a:endParaRPr lang="zh-CN" altLang="zh-CN" dirty="0"/>
          </a:p>
          <a:p>
            <a:pPr eaLnBrk="1" hangingPunct="1">
              <a:lnSpc>
                <a:spcPct val="80000"/>
              </a:lnSpc>
            </a:pPr>
            <a:r>
              <a:rPr lang="zh-CN" altLang="zh-CN" dirty="0"/>
              <a:t>晶体管噪声</a:t>
            </a:r>
            <a:endParaRPr lang="zh-CN" altLang="zh-CN" dirty="0"/>
          </a:p>
          <a:p>
            <a:pPr eaLnBrk="1" hangingPunct="1">
              <a:lnSpc>
                <a:spcPct val="80000"/>
              </a:lnSpc>
            </a:pPr>
            <a:r>
              <a:rPr lang="zh-CN" altLang="zh-CN" dirty="0"/>
              <a:t>场效应管噪声</a:t>
            </a:r>
            <a:endParaRPr lang="zh-CN" altLang="zh-CN" dirty="0"/>
          </a:p>
          <a:p>
            <a:pPr eaLnBrk="1" hangingPunct="1">
              <a:lnSpc>
                <a:spcPct val="80000"/>
              </a:lnSpc>
            </a:pPr>
            <a:r>
              <a:rPr lang="zh-CN" altLang="zh-CN" dirty="0"/>
              <a:t>闪烁噪声（1/f 噪声）</a:t>
            </a:r>
            <a:endParaRPr lang="zh-CN" altLang="zh-CN" dirty="0"/>
          </a:p>
          <a:p>
            <a:pPr eaLnBrk="1" hangingPunct="1">
              <a:lnSpc>
                <a:spcPct val="80000"/>
              </a:lnSpc>
            </a:pPr>
            <a:r>
              <a:rPr lang="zh-CN" altLang="zh-CN" dirty="0"/>
              <a:t>散粒噪声（Shot Noise）</a:t>
            </a:r>
            <a:endParaRPr lang="zh-CN" altLang="zh-CN" dirty="0"/>
          </a:p>
          <a:p>
            <a:pPr eaLnBrk="1" hangingPunct="1">
              <a:lnSpc>
                <a:spcPct val="80000"/>
              </a:lnSpc>
            </a:pPr>
            <a:r>
              <a:rPr lang="zh-CN" altLang="zh-CN" dirty="0"/>
              <a:t>爆米花噪声(popcorn frequency)</a:t>
            </a:r>
            <a:endParaRPr lang="zh-CN" altLang="zh-CN" dirty="0"/>
          </a:p>
          <a:p>
            <a:pPr eaLnBrk="1" hangingPunct="1">
              <a:lnSpc>
                <a:spcPct val="80000"/>
              </a:lnSpc>
            </a:pPr>
            <a:r>
              <a:rPr lang="zh-CN" altLang="zh-CN" dirty="0"/>
              <a:t>放大器噪声等</a:t>
            </a:r>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21507" name="Rectangle 2"/>
          <p:cNvSpPr>
            <a:spLocks noGrp="1"/>
          </p:cNvSpPr>
          <p:nvPr>
            <p:ph type="title"/>
          </p:nvPr>
        </p:nvSpPr>
        <p:spPr/>
        <p:txBody>
          <a:bodyPr vert="horz" wrap="square" lIns="91440" tIns="45720" rIns="91440" bIns="45720" anchor="ctr"/>
          <a:p>
            <a:pPr eaLnBrk="1" hangingPunct="1"/>
            <a:r>
              <a:rPr lang="zh-CN" altLang="en-US" dirty="0"/>
              <a:t>解释：</a:t>
            </a:r>
            <a:r>
              <a:rPr lang="zh-CN" altLang="en-US" dirty="0">
                <a:solidFill>
                  <a:srgbClr val="FF0000"/>
                </a:solidFill>
              </a:rPr>
              <a:t>电阻热噪声</a:t>
            </a:r>
            <a:r>
              <a:rPr lang="zh-CN" altLang="en-US" dirty="0"/>
              <a:t>（Thermal Noise）</a:t>
            </a:r>
            <a:endParaRPr lang="zh-CN" altLang="en-US" dirty="0"/>
          </a:p>
        </p:txBody>
      </p:sp>
      <p:sp>
        <p:nvSpPr>
          <p:cNvPr id="21508" name="Rectangle 3"/>
          <p:cNvSpPr>
            <a:spLocks noGrp="1"/>
          </p:cNvSpPr>
          <p:nvPr>
            <p:ph idx="1"/>
          </p:nvPr>
        </p:nvSpPr>
        <p:spPr/>
        <p:txBody>
          <a:bodyPr vert="horz" wrap="square" lIns="91440" tIns="45720" rIns="91440" bIns="45720" anchor="t"/>
          <a:p>
            <a:pPr eaLnBrk="1" hangingPunct="1">
              <a:lnSpc>
                <a:spcPct val="90000"/>
              </a:lnSpc>
            </a:pPr>
            <a:r>
              <a:rPr lang="zh-CN" altLang="zh-CN" sz="2800" dirty="0"/>
              <a:t>电阻中的带电微粒（自由电子）在一定温度下受到热激发后，在导体内部作无规则的运动（热骚动）而相互碰撞，两次碰撞之间行进时，就产生一持续时间很短的脉冲电流。许多这样的随机热骚动的电子所产生的这种脉冲电流的组合，就在电阻内部形成了无规律的电流。在一足够长的时间内，其电流平均值等于零，而瞬时值就在平均值的上下变动，称为起伏电流。温度越高, 运动越剧烈。只有当温度下降到绝对零度时, 运动才会停止。自由电子这种热运动在导体内形成非常微弱的电流, 起伏噪声电流流过电阻本身就会在其两端产生起伏噪声电压。</a:t>
            </a:r>
            <a:endParaRPr lang="zh-CN" altLang="zh-C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22531" name="Rectangle 2"/>
          <p:cNvSpPr>
            <a:spLocks noGrp="1"/>
          </p:cNvSpPr>
          <p:nvPr>
            <p:ph type="title"/>
          </p:nvPr>
        </p:nvSpPr>
        <p:spPr/>
        <p:txBody>
          <a:bodyPr vert="horz" wrap="square" lIns="91440" tIns="45720" rIns="91440" bIns="45720" anchor="ctr"/>
          <a:p>
            <a:pPr eaLnBrk="1" hangingPunct="1"/>
            <a:r>
              <a:rPr lang="zh-CN" altLang="zh-CN" dirty="0"/>
              <a:t>电阻热噪声电压波形</a:t>
            </a:r>
            <a:endParaRPr lang="zh-CN" altLang="zh-CN" dirty="0"/>
          </a:p>
        </p:txBody>
      </p:sp>
      <p:sp>
        <p:nvSpPr>
          <p:cNvPr id="22532" name="Rectangle 3"/>
          <p:cNvSpPr>
            <a:spLocks noGrp="1"/>
          </p:cNvSpPr>
          <p:nvPr>
            <p:ph idx="1"/>
          </p:nvPr>
        </p:nvSpPr>
        <p:spPr/>
        <p:txBody>
          <a:bodyPr vert="horz" wrap="square" lIns="91440" tIns="45720" rIns="91440" bIns="45720" anchor="t"/>
          <a:p>
            <a:pPr eaLnBrk="1" hangingPunct="1"/>
            <a:r>
              <a:rPr lang="zh-CN" altLang="zh-CN" dirty="0"/>
              <a:t>电阻的热噪声是电阻导体的热骚动产生无规则运动引起的起伏噪声电流的现象。</a:t>
            </a:r>
            <a:endParaRPr lang="zh-CN" altLang="zh-CN" dirty="0"/>
          </a:p>
        </p:txBody>
      </p:sp>
      <p:graphicFrame>
        <p:nvGraphicFramePr>
          <p:cNvPr id="22533" name="Object 4"/>
          <p:cNvGraphicFramePr>
            <a:graphicFrameLocks noChangeAspect="1"/>
          </p:cNvGraphicFramePr>
          <p:nvPr>
            <p:ph idx="1"/>
          </p:nvPr>
        </p:nvGraphicFramePr>
        <p:xfrm>
          <a:off x="457200" y="3184525"/>
          <a:ext cx="7553325" cy="3135313"/>
        </p:xfrm>
        <a:graphic>
          <a:graphicData uri="http://schemas.openxmlformats.org/presentationml/2006/ole">
            <mc:AlternateContent xmlns:mc="http://schemas.openxmlformats.org/markup-compatibility/2006">
              <mc:Choice xmlns:v="urn:schemas-microsoft-com:vml" Requires="v">
                <p:oleObj spid="_x0000_s3076" name="" r:id="rId1" imgW="7580630" imgH="3146425" progId="">
                  <p:embed/>
                </p:oleObj>
              </mc:Choice>
              <mc:Fallback>
                <p:oleObj name="" r:id="rId1" imgW="7580630" imgH="3146425" progId="">
                  <p:embed/>
                  <p:pic>
                    <p:nvPicPr>
                      <p:cNvPr id="0" name="图片 3075"/>
                      <p:cNvPicPr/>
                      <p:nvPr/>
                    </p:nvPicPr>
                    <p:blipFill>
                      <a:blip r:embed="rId2"/>
                      <a:srcRect/>
                      <a:stretch>
                        <a:fillRect/>
                      </a:stretch>
                    </p:blipFill>
                    <p:spPr>
                      <a:xfrm>
                        <a:off x="457200" y="3184525"/>
                        <a:ext cx="7553325" cy="3135313"/>
                      </a:xfrm>
                      <a:prstGeom prst="rect">
                        <a:avLst/>
                      </a:prstGeom>
                      <a:noFill/>
                      <a:ln w="38100">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123" name="Rectangle 2"/>
          <p:cNvSpPr>
            <a:spLocks noGrp="1"/>
          </p:cNvSpPr>
          <p:nvPr>
            <p:ph type="title"/>
          </p:nvPr>
        </p:nvSpPr>
        <p:spPr/>
        <p:txBody>
          <a:bodyPr vert="horz" wrap="square" lIns="91440" tIns="45720" rIns="91440" bIns="45720" anchor="ctr"/>
          <a:p>
            <a:pPr eaLnBrk="1" hangingPunct="1"/>
            <a:r>
              <a:rPr lang="zh-CN" altLang="en-US" dirty="0"/>
              <a:t>第</a:t>
            </a:r>
            <a:r>
              <a:rPr lang="en-US" altLang="zh-CN" dirty="0"/>
              <a:t>8</a:t>
            </a:r>
            <a:r>
              <a:rPr lang="zh-CN" altLang="en-US" dirty="0"/>
              <a:t>章  </a:t>
            </a:r>
            <a:endParaRPr lang="zh-CN" altLang="en-US" dirty="0">
              <a:solidFill>
                <a:srgbClr val="FF0000"/>
              </a:solidFill>
            </a:endParaRPr>
          </a:p>
        </p:txBody>
      </p:sp>
      <p:sp>
        <p:nvSpPr>
          <p:cNvPr id="5124" name="Rectangle 3"/>
          <p:cNvSpPr>
            <a:spLocks noGrp="1"/>
          </p:cNvSpPr>
          <p:nvPr>
            <p:ph idx="1"/>
          </p:nvPr>
        </p:nvSpPr>
        <p:spPr/>
        <p:txBody>
          <a:bodyPr vert="horz" wrap="square" lIns="91440" tIns="45720" rIns="91440" bIns="45720" anchor="t"/>
          <a:p>
            <a:pPr eaLnBrk="1" hangingPunct="1"/>
            <a:endParaRPr lang="zh-CN" altLang="en-US" dirty="0"/>
          </a:p>
          <a:p>
            <a:pPr eaLnBrk="1" hangingPunct="1"/>
            <a:r>
              <a:rPr lang="zh-CN" altLang="en-US" dirty="0"/>
              <a:t>8.1  系统的</a:t>
            </a:r>
            <a:r>
              <a:rPr lang="zh-CN" altLang="en-US" dirty="0">
                <a:solidFill>
                  <a:srgbClr val="FF0000"/>
                </a:solidFill>
              </a:rPr>
              <a:t>噪声与干扰</a:t>
            </a:r>
            <a:endParaRPr lang="zh-CN" altLang="en-US" dirty="0">
              <a:solidFill>
                <a:srgbClr val="FF0000"/>
              </a:solidFill>
            </a:endParaRPr>
          </a:p>
          <a:p>
            <a:pPr eaLnBrk="1" hangingPunct="1"/>
            <a:endParaRPr lang="zh-CN" altLang="en-US" dirty="0">
              <a:solidFill>
                <a:srgbClr val="FF0000"/>
              </a:solidFill>
            </a:endParaRPr>
          </a:p>
          <a:p>
            <a:pPr eaLnBrk="1" hangingPunct="1"/>
            <a:r>
              <a:rPr lang="zh-CN" altLang="en-US" dirty="0"/>
              <a:t>8.2  系统</a:t>
            </a:r>
            <a:r>
              <a:rPr lang="zh-CN" altLang="en-US" dirty="0">
                <a:solidFill>
                  <a:srgbClr val="FF0000"/>
                </a:solidFill>
              </a:rPr>
              <a:t>抗干扰</a:t>
            </a:r>
            <a:r>
              <a:rPr lang="zh-CN" altLang="en-US" dirty="0"/>
              <a:t>技术</a:t>
            </a:r>
            <a:endParaRPr lang="zh-CN" altLang="en-US" dirty="0"/>
          </a:p>
          <a:p>
            <a:pPr eaLnBrk="1" hangingPunct="1"/>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23555" name="Rectangle 2"/>
          <p:cNvSpPr>
            <a:spLocks noGrp="1"/>
          </p:cNvSpPr>
          <p:nvPr>
            <p:ph type="title"/>
          </p:nvPr>
        </p:nvSpPr>
        <p:spPr/>
        <p:txBody>
          <a:bodyPr vert="horz" wrap="square" lIns="91440" tIns="45720" rIns="91440" bIns="45720" anchor="ctr"/>
          <a:p>
            <a:pPr eaLnBrk="1" hangingPunct="1"/>
            <a:r>
              <a:rPr lang="zh-CN" altLang="en-US" sz="3600" dirty="0"/>
              <a:t>解释：</a:t>
            </a:r>
            <a:r>
              <a:rPr lang="zh-CN" altLang="en-US" sz="3600" dirty="0">
                <a:solidFill>
                  <a:srgbClr val="FF0000"/>
                </a:solidFill>
              </a:rPr>
              <a:t>爆米花噪声</a:t>
            </a:r>
            <a:r>
              <a:rPr lang="zh-CN" altLang="en-US" sz="3600" dirty="0"/>
              <a:t>(popcorn frequency)</a:t>
            </a:r>
            <a:endParaRPr lang="zh-CN" altLang="en-US" sz="3600" dirty="0"/>
          </a:p>
        </p:txBody>
      </p:sp>
      <p:sp>
        <p:nvSpPr>
          <p:cNvPr id="23556" name="Rectangle 3"/>
          <p:cNvSpPr>
            <a:spLocks noGrp="1"/>
          </p:cNvSpPr>
          <p:nvPr>
            <p:ph idx="1"/>
          </p:nvPr>
        </p:nvSpPr>
        <p:spPr/>
        <p:txBody>
          <a:bodyPr vert="horz" wrap="square" lIns="91440" tIns="45720" rIns="91440" bIns="45720" anchor="t"/>
          <a:p>
            <a:pPr eaLnBrk="1" hangingPunct="1"/>
            <a:r>
              <a:rPr lang="zh-CN" altLang="zh-CN" dirty="0"/>
              <a:t>半导体的表面若受到污染便会产生这种噪声，其影响长达几毫秒至几秒，噪声产生的原因仍然未明，在正常情况下，并无一定的模式。生产半导体时若采用较为洁净的工艺，会有助减少这类噪声。</a:t>
            </a:r>
            <a:endParaRPr lang="zh-CN"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24579" name="Rectangle 2"/>
          <p:cNvSpPr>
            <a:spLocks noGrp="1"/>
          </p:cNvSpPr>
          <p:nvPr>
            <p:ph type="title"/>
          </p:nvPr>
        </p:nvSpPr>
        <p:spPr/>
        <p:txBody>
          <a:bodyPr vert="horz" wrap="square" lIns="91440" tIns="45720" rIns="91440" bIns="45720" anchor="ctr"/>
          <a:p>
            <a:pPr eaLnBrk="1" hangingPunct="1"/>
            <a:r>
              <a:rPr lang="zh-CN" altLang="en-US" dirty="0">
                <a:solidFill>
                  <a:srgbClr val="FF0000"/>
                </a:solidFill>
              </a:rPr>
              <a:t>（二）辐射噪声</a:t>
            </a:r>
            <a:endParaRPr lang="zh-CN" altLang="en-US" dirty="0">
              <a:solidFill>
                <a:srgbClr val="FF0000"/>
              </a:solidFill>
            </a:endParaRPr>
          </a:p>
        </p:txBody>
      </p:sp>
      <p:sp>
        <p:nvSpPr>
          <p:cNvPr id="25603" name="Rectangle 3"/>
          <p:cNvSpPr>
            <a:spLocks noGrp="1"/>
          </p:cNvSpPr>
          <p:nvPr>
            <p:ph idx="1"/>
          </p:nvPr>
        </p:nvSpPr>
        <p:spPr/>
        <p:txBody>
          <a:bodyPr vert="horz" wrap="square" lIns="91440" tIns="45720" rIns="91440" bIns="45720" anchor="t"/>
          <a:p>
            <a:pPr eaLnBrk="1" hangingPunct="1">
              <a:lnSpc>
                <a:spcPct val="80000"/>
              </a:lnSpc>
            </a:pPr>
            <a:r>
              <a:rPr lang="zh-CN" altLang="zh-CN" sz="3000" dirty="0"/>
              <a:t>不接触感染噪声。模拟电路工作需要电源、地线、输入和输出引线，这些引线可将外界干扰引入模拟电路。而电磁辐射信号直接作用到模拟电路上，使模拟电路受到干扰。例如，电路板上单片机的晶体振荡器，就是一个电磁辐射源，可以干扰模拟电路的工作。</a:t>
            </a:r>
            <a:endParaRPr lang="zh-CN" altLang="zh-CN" sz="3000" dirty="0"/>
          </a:p>
          <a:p>
            <a:pPr eaLnBrk="1" hangingPunct="1">
              <a:lnSpc>
                <a:spcPct val="80000"/>
              </a:lnSpc>
            </a:pPr>
            <a:r>
              <a:rPr lang="zh-CN" altLang="zh-CN" sz="3000" dirty="0"/>
              <a:t>  随着信号频率的提高，PCB上相邻信号线间的串扰将成正比地增加，并且信号线上的反射将会相应增加。如果频率更高一些，对布线的长度就有更严格的限制，根据分布参数的网络理论，高速电路与其连线间的相互作用是决定性因素，在系统设计时不能忽略。</a:t>
            </a:r>
            <a:endParaRPr lang="zh-CN" altLang="zh-CN"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5603">
                                            <p:txEl>
                                              <p:charRg st="0" end="115"/>
                                            </p:txEl>
                                          </p:spTgt>
                                        </p:tgtEl>
                                        <p:attrNameLst>
                                          <p:attrName>style.visibility</p:attrName>
                                        </p:attrNameLst>
                                      </p:cBhvr>
                                      <p:to>
                                        <p:strVal val="visible"/>
                                      </p:to>
                                    </p:set>
                                    <p:anim calcmode="lin" valueType="num">
                                      <p:cBhvr>
                                        <p:cTn id="7" dur="1" fill="hold"/>
                                        <p:tgtEl>
                                          <p:spTgt spid="25603">
                                            <p:txEl>
                                              <p:charRg st="0" end="115"/>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5603">
                                            <p:txEl>
                                              <p:charRg st="115" end="233"/>
                                            </p:txEl>
                                          </p:spTgt>
                                        </p:tgtEl>
                                        <p:attrNameLst>
                                          <p:attrName>style.visibility</p:attrName>
                                        </p:attrNameLst>
                                      </p:cBhvr>
                                      <p:to>
                                        <p:strVal val="visible"/>
                                      </p:to>
                                    </p:set>
                                    <p:anim calcmode="lin" valueType="num">
                                      <p:cBhvr>
                                        <p:cTn id="12" dur="1" fill="hold"/>
                                        <p:tgtEl>
                                          <p:spTgt spid="25603">
                                            <p:txEl>
                                              <p:charRg st="115" end="23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25603" name="Rectangle 2"/>
          <p:cNvSpPr>
            <a:spLocks noGrp="1"/>
          </p:cNvSpPr>
          <p:nvPr>
            <p:ph type="title"/>
          </p:nvPr>
        </p:nvSpPr>
        <p:spPr/>
        <p:txBody>
          <a:bodyPr vert="horz" wrap="square" lIns="91440" tIns="45720" rIns="91440" bIns="45720" anchor="ctr"/>
          <a:p>
            <a:pPr eaLnBrk="1" hangingPunct="1"/>
            <a:r>
              <a:rPr lang="zh-CN" altLang="zh-CN" dirty="0">
                <a:solidFill>
                  <a:srgbClr val="FF0000"/>
                </a:solidFill>
              </a:rPr>
              <a:t>（三）传导噪声</a:t>
            </a:r>
            <a:endParaRPr lang="zh-CN" altLang="zh-CN" dirty="0">
              <a:solidFill>
                <a:srgbClr val="FF0000"/>
              </a:solidFill>
            </a:endParaRPr>
          </a:p>
        </p:txBody>
      </p:sp>
      <p:sp>
        <p:nvSpPr>
          <p:cNvPr id="26627" name="Rectangle 3"/>
          <p:cNvSpPr>
            <a:spLocks noGrp="1"/>
          </p:cNvSpPr>
          <p:nvPr>
            <p:ph idx="1"/>
          </p:nvPr>
        </p:nvSpPr>
        <p:spPr/>
        <p:txBody>
          <a:bodyPr vert="horz" wrap="square" lIns="91440" tIns="45720" rIns="91440" bIns="45720" anchor="t"/>
          <a:p>
            <a:pPr eaLnBrk="1" hangingPunct="1"/>
            <a:r>
              <a:rPr lang="zh-CN" altLang="zh-CN" dirty="0"/>
              <a:t>由传输线物理连接接触传染的噪声。如</a:t>
            </a:r>
            <a:r>
              <a:rPr lang="zh-CN" altLang="zh-CN" dirty="0">
                <a:solidFill>
                  <a:srgbClr val="FF0000"/>
                </a:solidFill>
              </a:rPr>
              <a:t>PCB上的传导线可能会有50赫兹的工频噪声</a:t>
            </a:r>
            <a:r>
              <a:rPr lang="zh-CN" altLang="zh-CN" dirty="0"/>
              <a:t>，如效率高的开关电源却是一个高频噪声源。传导噪声的根源最终还是来源于</a:t>
            </a:r>
            <a:r>
              <a:rPr lang="zh-CN" altLang="zh-CN" dirty="0">
                <a:solidFill>
                  <a:srgbClr val="FF0000"/>
                </a:solidFill>
              </a:rPr>
              <a:t>器件噪声和辐射噪声</a:t>
            </a:r>
            <a:r>
              <a:rPr lang="zh-CN" altLang="zh-CN" dirty="0"/>
              <a:t>，器件噪声和辐射噪声最后都体现在传导噪声上。如模拟地和数字地的连接共地噪声。</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6627">
                                            <p:txEl>
                                              <p:charRg st="0" end="120"/>
                                            </p:txEl>
                                          </p:spTgt>
                                        </p:tgtEl>
                                        <p:attrNameLst>
                                          <p:attrName>style.visibility</p:attrName>
                                        </p:attrNameLst>
                                      </p:cBhvr>
                                      <p:to>
                                        <p:strVal val="visible"/>
                                      </p:to>
                                    </p:set>
                                    <p:anim calcmode="lin" valueType="num">
                                      <p:cBhvr>
                                        <p:cTn id="7" dur="1" fill="hold"/>
                                        <p:tgtEl>
                                          <p:spTgt spid="26627">
                                            <p:txEl>
                                              <p:charRg st="0" end="12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26627" name="Rectangle 2"/>
          <p:cNvSpPr>
            <a:spLocks noGrp="1"/>
          </p:cNvSpPr>
          <p:nvPr>
            <p:ph type="title"/>
          </p:nvPr>
        </p:nvSpPr>
        <p:spPr/>
        <p:txBody>
          <a:bodyPr vert="horz" wrap="square" lIns="91440" tIns="45720" rIns="91440" bIns="45720" anchor="ctr"/>
          <a:p>
            <a:pPr eaLnBrk="1" hangingPunct="1"/>
            <a:r>
              <a:rPr lang="zh-CN" altLang="en-US" dirty="0"/>
              <a:t>8.2 系统抗干扰技术  </a:t>
            </a:r>
            <a:endParaRPr lang="zh-CN" altLang="en-US" dirty="0">
              <a:solidFill>
                <a:srgbClr val="FF0000"/>
              </a:solidFill>
            </a:endParaRPr>
          </a:p>
        </p:txBody>
      </p:sp>
      <p:sp>
        <p:nvSpPr>
          <p:cNvPr id="27651" name="Rectangle 3"/>
          <p:cNvSpPr>
            <a:spLocks noGrp="1"/>
          </p:cNvSpPr>
          <p:nvPr>
            <p:ph idx="1"/>
          </p:nvPr>
        </p:nvSpPr>
        <p:spPr/>
        <p:txBody>
          <a:bodyPr vert="horz" wrap="square" lIns="91440" tIns="45720" rIns="91440" bIns="45720" anchor="t"/>
          <a:p>
            <a:pPr eaLnBrk="1" hangingPunct="1"/>
            <a:r>
              <a:rPr lang="zh-CN" altLang="zh-CN" sz="4000" dirty="0"/>
              <a:t>电子电路</a:t>
            </a:r>
            <a:r>
              <a:rPr lang="zh-CN" altLang="zh-CN" sz="4000" dirty="0">
                <a:solidFill>
                  <a:srgbClr val="FF0000"/>
                </a:solidFill>
              </a:rPr>
              <a:t>抗干扰设计</a:t>
            </a:r>
            <a:r>
              <a:rPr lang="zh-CN" altLang="zh-CN" sz="4000" dirty="0"/>
              <a:t>的依据</a:t>
            </a:r>
            <a:endParaRPr lang="zh-CN" altLang="zh-CN" sz="4000" dirty="0"/>
          </a:p>
          <a:p>
            <a:pPr lvl="1" eaLnBrk="1" hangingPunct="1"/>
            <a:r>
              <a:rPr lang="zh-CN" altLang="zh-CN" sz="3600" dirty="0"/>
              <a:t>抑制干扰源</a:t>
            </a:r>
            <a:endParaRPr lang="zh-CN" altLang="zh-CN" sz="3600" dirty="0"/>
          </a:p>
          <a:p>
            <a:pPr lvl="1" eaLnBrk="1" hangingPunct="1"/>
            <a:r>
              <a:rPr lang="zh-CN" altLang="zh-CN" sz="3600" dirty="0"/>
              <a:t>切断干扰途径</a:t>
            </a:r>
            <a:endParaRPr lang="zh-CN" altLang="zh-CN" sz="3600" dirty="0"/>
          </a:p>
          <a:p>
            <a:pPr lvl="1" eaLnBrk="1" hangingPunct="1"/>
            <a:r>
              <a:rPr lang="zh-CN" altLang="zh-CN" sz="3600" dirty="0"/>
              <a:t>保护敏感器件</a:t>
            </a:r>
            <a:endParaRPr lang="zh-CN"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7651">
                                            <p:txEl>
                                              <p:charRg st="0" end="13"/>
                                            </p:txEl>
                                          </p:spTgt>
                                        </p:tgtEl>
                                        <p:attrNameLst>
                                          <p:attrName>style.visibility</p:attrName>
                                        </p:attrNameLst>
                                      </p:cBhvr>
                                      <p:to>
                                        <p:strVal val="visible"/>
                                      </p:to>
                                    </p:set>
                                    <p:anim calcmode="lin" valueType="num">
                                      <p:cBhvr>
                                        <p:cTn id="7" dur="1" fill="hold"/>
                                        <p:tgtEl>
                                          <p:spTgt spid="27651">
                                            <p:txEl>
                                              <p:charRg st="0" end="13"/>
                                            </p:txEl>
                                          </p:spTgt>
                                        </p:tgtEl>
                                      </p:cBhvr>
                                    </p:anim>
                                  </p:childTnLst>
                                </p:cTn>
                              </p:par>
                              <p:par>
                                <p:cTn id="8" presetID="24" presetClass="entr" presetSubtype="0" fill="hold" grpId="0" nodeType="withEffect">
                                  <p:stCondLst>
                                    <p:cond delay="0"/>
                                  </p:stCondLst>
                                  <p:childTnLst>
                                    <p:set>
                                      <p:cBhvr>
                                        <p:cTn id="9" dur="1" fill="hold">
                                          <p:stCondLst>
                                            <p:cond delay="0"/>
                                          </p:stCondLst>
                                        </p:cTn>
                                        <p:tgtEl>
                                          <p:spTgt spid="27651">
                                            <p:txEl>
                                              <p:charRg st="13" end="19"/>
                                            </p:txEl>
                                          </p:spTgt>
                                        </p:tgtEl>
                                        <p:attrNameLst>
                                          <p:attrName>style.visibility</p:attrName>
                                        </p:attrNameLst>
                                      </p:cBhvr>
                                      <p:to>
                                        <p:strVal val="visible"/>
                                      </p:to>
                                    </p:set>
                                    <p:anim calcmode="lin" valueType="num">
                                      <p:cBhvr>
                                        <p:cTn id="10" dur="1" fill="hold"/>
                                        <p:tgtEl>
                                          <p:spTgt spid="27651">
                                            <p:txEl>
                                              <p:charRg st="13" end="19"/>
                                            </p:txEl>
                                          </p:spTgt>
                                        </p:tgtEl>
                                      </p:cBhvr>
                                    </p:anim>
                                  </p:childTnLst>
                                </p:cTn>
                              </p:par>
                              <p:par>
                                <p:cTn id="11" presetID="24" presetClass="entr" presetSubtype="0" fill="hold" grpId="0" nodeType="withEffect">
                                  <p:stCondLst>
                                    <p:cond delay="0"/>
                                  </p:stCondLst>
                                  <p:childTnLst>
                                    <p:set>
                                      <p:cBhvr>
                                        <p:cTn id="12" dur="1" fill="hold">
                                          <p:stCondLst>
                                            <p:cond delay="0"/>
                                          </p:stCondLst>
                                        </p:cTn>
                                        <p:tgtEl>
                                          <p:spTgt spid="27651">
                                            <p:txEl>
                                              <p:charRg st="19" end="26"/>
                                            </p:txEl>
                                          </p:spTgt>
                                        </p:tgtEl>
                                        <p:attrNameLst>
                                          <p:attrName>style.visibility</p:attrName>
                                        </p:attrNameLst>
                                      </p:cBhvr>
                                      <p:to>
                                        <p:strVal val="visible"/>
                                      </p:to>
                                    </p:set>
                                    <p:anim calcmode="lin" valueType="num">
                                      <p:cBhvr>
                                        <p:cTn id="13" dur="1" fill="hold"/>
                                        <p:tgtEl>
                                          <p:spTgt spid="27651">
                                            <p:txEl>
                                              <p:charRg st="19" end="26"/>
                                            </p:txEl>
                                          </p:spTgt>
                                        </p:tgtEl>
                                      </p:cBhvr>
                                    </p:anim>
                                  </p:childTnLst>
                                </p:cTn>
                              </p:par>
                              <p:par>
                                <p:cTn id="14" presetID="24" presetClass="entr" presetSubtype="0" fill="hold" grpId="0" nodeType="withEffect">
                                  <p:stCondLst>
                                    <p:cond delay="0"/>
                                  </p:stCondLst>
                                  <p:childTnLst>
                                    <p:set>
                                      <p:cBhvr>
                                        <p:cTn id="15" dur="1" fill="hold">
                                          <p:stCondLst>
                                            <p:cond delay="0"/>
                                          </p:stCondLst>
                                        </p:cTn>
                                        <p:tgtEl>
                                          <p:spTgt spid="27651">
                                            <p:txEl>
                                              <p:charRg st="26" end="33"/>
                                            </p:txEl>
                                          </p:spTgt>
                                        </p:tgtEl>
                                        <p:attrNameLst>
                                          <p:attrName>style.visibility</p:attrName>
                                        </p:attrNameLst>
                                      </p:cBhvr>
                                      <p:to>
                                        <p:strVal val="visible"/>
                                      </p:to>
                                    </p:set>
                                    <p:anim calcmode="lin" valueType="num">
                                      <p:cBhvr>
                                        <p:cTn id="16" dur="1" fill="hold"/>
                                        <p:tgtEl>
                                          <p:spTgt spid="27651">
                                            <p:txEl>
                                              <p:charRg st="26" end="3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27651" name="Rectangle 2"/>
          <p:cNvSpPr>
            <a:spLocks noGrp="1"/>
          </p:cNvSpPr>
          <p:nvPr>
            <p:ph type="title"/>
          </p:nvPr>
        </p:nvSpPr>
        <p:spPr/>
        <p:txBody>
          <a:bodyPr vert="horz" wrap="square" lIns="91440" tIns="45720" rIns="91440" bIns="45720" anchor="ctr"/>
          <a:p>
            <a:pPr eaLnBrk="1" hangingPunct="1"/>
            <a:r>
              <a:rPr lang="zh-CN" altLang="en-US" dirty="0"/>
              <a:t>8.2.1 硬件抗干扰措施 </a:t>
            </a:r>
            <a:endParaRPr lang="zh-CN" altLang="en-US" dirty="0">
              <a:solidFill>
                <a:srgbClr val="FF0000"/>
              </a:solidFill>
            </a:endParaRPr>
          </a:p>
        </p:txBody>
      </p:sp>
      <p:sp>
        <p:nvSpPr>
          <p:cNvPr id="27652" name="Rectangle 3"/>
          <p:cNvSpPr>
            <a:spLocks noGrp="1"/>
          </p:cNvSpPr>
          <p:nvPr>
            <p:ph idx="1"/>
          </p:nvPr>
        </p:nvSpPr>
        <p:spPr/>
        <p:txBody>
          <a:bodyPr vert="horz" wrap="square" lIns="91440" tIns="45720" rIns="91440" bIns="45720" anchor="t"/>
          <a:p>
            <a:pPr eaLnBrk="1" hangingPunct="1"/>
            <a:r>
              <a:rPr lang="zh-CN" altLang="en-US" dirty="0"/>
              <a:t>1、屏蔽技术</a:t>
            </a:r>
            <a:endParaRPr lang="zh-CN" altLang="en-US" dirty="0"/>
          </a:p>
          <a:p>
            <a:pPr lvl="1" eaLnBrk="1" hangingPunct="1"/>
            <a:r>
              <a:rPr lang="zh-CN" altLang="en-US" dirty="0"/>
              <a:t>静电屏蔽</a:t>
            </a:r>
            <a:endParaRPr lang="zh-CN" altLang="en-US" dirty="0"/>
          </a:p>
          <a:p>
            <a:pPr lvl="1" eaLnBrk="1" hangingPunct="1"/>
            <a:r>
              <a:rPr lang="zh-CN" altLang="en-US" dirty="0"/>
              <a:t>电磁屏蔽</a:t>
            </a:r>
            <a:endParaRPr lang="zh-CN" altLang="en-US" dirty="0"/>
          </a:p>
          <a:p>
            <a:pPr lvl="1" eaLnBrk="1" hangingPunct="1"/>
            <a:r>
              <a:rPr lang="zh-CN" altLang="en-US" dirty="0"/>
              <a:t>磁屏蔽</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28675" name="Rectangle 2"/>
          <p:cNvSpPr>
            <a:spLocks noGrp="1"/>
          </p:cNvSpPr>
          <p:nvPr>
            <p:ph type="title"/>
          </p:nvPr>
        </p:nvSpPr>
        <p:spPr/>
        <p:txBody>
          <a:bodyPr vert="horz" wrap="square" lIns="91440" tIns="45720" rIns="91440" bIns="45720" anchor="ctr"/>
          <a:p>
            <a:pPr eaLnBrk="1" hangingPunct="1"/>
            <a:r>
              <a:rPr lang="zh-CN" altLang="en-US" dirty="0"/>
              <a:t>双绞线</a:t>
            </a:r>
            <a:r>
              <a:rPr lang="zh-CN" altLang="en-US" dirty="0">
                <a:solidFill>
                  <a:srgbClr val="FF0000"/>
                </a:solidFill>
              </a:rPr>
              <a:t>(1)</a:t>
            </a:r>
            <a:endParaRPr lang="zh-CN" altLang="en-US" dirty="0">
              <a:solidFill>
                <a:srgbClr val="FF0000"/>
              </a:solidFill>
            </a:endParaRPr>
          </a:p>
        </p:txBody>
      </p:sp>
      <p:sp>
        <p:nvSpPr>
          <p:cNvPr id="28676" name="Rectangle 3"/>
          <p:cNvSpPr>
            <a:spLocks noGrp="1"/>
          </p:cNvSpPr>
          <p:nvPr>
            <p:ph idx="1"/>
          </p:nvPr>
        </p:nvSpPr>
        <p:spPr/>
        <p:txBody>
          <a:bodyPr vert="horz" wrap="square" lIns="91440" tIns="45720" rIns="91440" bIns="45720" anchor="t"/>
          <a:p>
            <a:pPr eaLnBrk="1" hangingPunct="1">
              <a:buClr>
                <a:schemeClr val="folHlink"/>
              </a:buClr>
              <a:buFont typeface="Wingdings" panose="05000000000000000000" pitchFamily="2" charset="2"/>
              <a:buChar char="q"/>
            </a:pPr>
            <a:r>
              <a:rPr lang="zh-CN" altLang="en-US" dirty="0">
                <a:latin typeface="仿宋_GB2312" pitchFamily="1" charset="-122"/>
                <a:ea typeface="仿宋_GB2312" pitchFamily="1" charset="-122"/>
              </a:rPr>
              <a:t> 双绞线有抵消电磁感应干扰的作用，但两股导线间的分布电容却比较大，因而对静电干扰几乎没有抵抗力。</a:t>
            </a:r>
            <a:endParaRPr lang="zh-CN" altLang="en-US" dirty="0">
              <a:latin typeface="仿宋_GB2312" pitchFamily="1" charset="-122"/>
              <a:ea typeface="仿宋_GB2312" pitchFamily="1" charset="-122"/>
            </a:endParaRPr>
          </a:p>
          <a:p>
            <a:pPr eaLnBrk="1" hangingPunct="1">
              <a:buClr>
                <a:schemeClr val="folHlink"/>
              </a:buClr>
              <a:buFont typeface="Wingdings" panose="05000000000000000000" pitchFamily="2" charset="2"/>
              <a:buChar char="q"/>
            </a:pPr>
            <a:endParaRPr lang="zh-CN" altLang="en-US" dirty="0">
              <a:latin typeface="仿宋_GB2312" pitchFamily="1" charset="-122"/>
              <a:ea typeface="仿宋_GB2312" pitchFamily="1" charset="-122"/>
            </a:endParaRPr>
          </a:p>
          <a:p>
            <a:pPr eaLnBrk="1" hangingPunct="1">
              <a:buClr>
                <a:schemeClr val="folHlink"/>
              </a:buClr>
              <a:buFont typeface="Wingdings" panose="05000000000000000000" pitchFamily="2" charset="2"/>
              <a:buChar char="q"/>
            </a:pPr>
            <a:r>
              <a:rPr lang="zh-CN" altLang="en-US" dirty="0">
                <a:latin typeface="仿宋_GB2312" pitchFamily="1" charset="-122"/>
                <a:ea typeface="仿宋_GB2312" pitchFamily="1" charset="-122"/>
              </a:rPr>
              <a:t> 屏蔽层接地的屏蔽线能</a:t>
            </a:r>
            <a:r>
              <a:rPr lang="zh-CN" altLang="en-US" dirty="0">
                <a:solidFill>
                  <a:srgbClr val="FF0000"/>
                </a:solidFill>
                <a:latin typeface="仿宋_GB2312" pitchFamily="1" charset="-122"/>
                <a:ea typeface="仿宋_GB2312" pitchFamily="1" charset="-122"/>
              </a:rPr>
              <a:t>有效抵抗静电干扰</a:t>
            </a:r>
            <a:r>
              <a:rPr lang="zh-CN" altLang="en-US" dirty="0">
                <a:latin typeface="仿宋_GB2312" pitchFamily="1" charset="-122"/>
                <a:ea typeface="仿宋_GB2312" pitchFamily="1" charset="-122"/>
              </a:rPr>
              <a:t>，但对外界交变磁场产生的感应干扰的抑制能力较差。</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29699" name="Rectangle 2"/>
          <p:cNvSpPr>
            <a:spLocks noGrp="1"/>
          </p:cNvSpPr>
          <p:nvPr>
            <p:ph type="title"/>
          </p:nvPr>
        </p:nvSpPr>
        <p:spPr/>
        <p:txBody>
          <a:bodyPr vert="horz" wrap="square" lIns="91440" tIns="45720" rIns="91440" bIns="45720" anchor="ctr"/>
          <a:p>
            <a:pPr eaLnBrk="1" hangingPunct="1"/>
            <a:r>
              <a:rPr lang="zh-CN" altLang="en-US" dirty="0"/>
              <a:t>双绞线</a:t>
            </a:r>
            <a:r>
              <a:rPr lang="zh-CN" altLang="en-US" dirty="0">
                <a:solidFill>
                  <a:srgbClr val="FF0000"/>
                </a:solidFill>
              </a:rPr>
              <a:t>(2)</a:t>
            </a:r>
            <a:endParaRPr lang="zh-CN" altLang="en-US" dirty="0">
              <a:solidFill>
                <a:srgbClr val="FF0000"/>
              </a:solidFill>
            </a:endParaRPr>
          </a:p>
        </p:txBody>
      </p:sp>
      <p:pic>
        <p:nvPicPr>
          <p:cNvPr id="29700" name="Picture 6" descr="双绞线"/>
          <p:cNvPicPr>
            <a:picLocks noChangeAspect="1"/>
          </p:cNvPicPr>
          <p:nvPr/>
        </p:nvPicPr>
        <p:blipFill>
          <a:blip r:embed="rId1"/>
          <a:stretch>
            <a:fillRect/>
          </a:stretch>
        </p:blipFill>
        <p:spPr>
          <a:xfrm>
            <a:off x="854075" y="2486025"/>
            <a:ext cx="2724150" cy="2000250"/>
          </a:xfrm>
          <a:prstGeom prst="rect">
            <a:avLst/>
          </a:prstGeom>
          <a:noFill/>
          <a:ln w="9525">
            <a:noFill/>
          </a:ln>
        </p:spPr>
      </p:pic>
      <p:pic>
        <p:nvPicPr>
          <p:cNvPr id="29701" name="Picture 7" descr="屏蔽线"/>
          <p:cNvPicPr>
            <a:picLocks noChangeAspect="1"/>
          </p:cNvPicPr>
          <p:nvPr/>
        </p:nvPicPr>
        <p:blipFill>
          <a:blip r:embed="rId2"/>
          <a:stretch>
            <a:fillRect/>
          </a:stretch>
        </p:blipFill>
        <p:spPr>
          <a:xfrm>
            <a:off x="4670425" y="2773363"/>
            <a:ext cx="3778250" cy="1681162"/>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30723" name="Rectangle 2"/>
          <p:cNvSpPr>
            <a:spLocks noGrp="1"/>
          </p:cNvSpPr>
          <p:nvPr>
            <p:ph type="title"/>
          </p:nvPr>
        </p:nvSpPr>
        <p:spPr/>
        <p:txBody>
          <a:bodyPr vert="horz" wrap="square" lIns="91440" tIns="45720" rIns="91440" bIns="45720" anchor="ctr"/>
          <a:p>
            <a:pPr eaLnBrk="1" hangingPunct="1"/>
            <a:r>
              <a:rPr lang="zh-CN" altLang="en-US" dirty="0"/>
              <a:t>双绞线</a:t>
            </a:r>
            <a:r>
              <a:rPr lang="zh-CN" altLang="en-US" dirty="0">
                <a:solidFill>
                  <a:srgbClr val="FF0000"/>
                </a:solidFill>
              </a:rPr>
              <a:t>(3)</a:t>
            </a:r>
            <a:endParaRPr lang="zh-CN" altLang="en-US" dirty="0">
              <a:solidFill>
                <a:srgbClr val="FF0000"/>
              </a:solidFill>
            </a:endParaRPr>
          </a:p>
        </p:txBody>
      </p:sp>
      <p:sp>
        <p:nvSpPr>
          <p:cNvPr id="30724" name="Rectangle 3"/>
          <p:cNvSpPr>
            <a:spLocks noGrp="1"/>
          </p:cNvSpPr>
          <p:nvPr>
            <p:ph idx="1"/>
          </p:nvPr>
        </p:nvSpPr>
        <p:spPr/>
        <p:txBody>
          <a:bodyPr vert="horz" wrap="square" lIns="91440" tIns="45720" rIns="91440" bIns="45720" anchor="t"/>
          <a:p>
            <a:pPr eaLnBrk="1" hangingPunct="1"/>
            <a:r>
              <a:rPr lang="zh-CN" altLang="zh-CN" dirty="0"/>
              <a:t>采用双绞线作信号线的目的，就是因为</a:t>
            </a:r>
            <a:r>
              <a:rPr lang="zh-CN" altLang="zh-CN" dirty="0">
                <a:solidFill>
                  <a:srgbClr val="0000FF"/>
                </a:solidFill>
              </a:rPr>
              <a:t>外界电磁场会在双绞线相邻的小环路上形成相反方向的感应电势，从而互相抵消减弱干扰作用。</a:t>
            </a:r>
            <a:r>
              <a:rPr lang="zh-CN" altLang="zh-CN" dirty="0"/>
              <a:t>双绞线相邻的扭绞处之间为双绞线的节距，双绞线不同节距会对串模干扰起到不同的的抑制效果</a:t>
            </a:r>
            <a:endParaRPr lang="zh-CN"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31747" name="Rectangle 2"/>
          <p:cNvSpPr>
            <a:spLocks noGrp="1"/>
          </p:cNvSpPr>
          <p:nvPr>
            <p:ph type="title"/>
          </p:nvPr>
        </p:nvSpPr>
        <p:spPr/>
        <p:txBody>
          <a:bodyPr vert="horz" wrap="square" lIns="91440" tIns="45720" rIns="91440" bIns="45720" anchor="ctr"/>
          <a:p>
            <a:pPr eaLnBrk="1" hangingPunct="1"/>
            <a:r>
              <a:rPr lang="zh-CN" altLang="en-US" dirty="0"/>
              <a:t>2、通过使用特定的器件实现 </a:t>
            </a:r>
            <a:endParaRPr lang="zh-CN" altLang="en-US" dirty="0">
              <a:solidFill>
                <a:srgbClr val="FF0000"/>
              </a:solidFill>
            </a:endParaRPr>
          </a:p>
        </p:txBody>
      </p:sp>
      <p:sp>
        <p:nvSpPr>
          <p:cNvPr id="31748" name="Rectangle 3"/>
          <p:cNvSpPr>
            <a:spLocks noGrp="1"/>
          </p:cNvSpPr>
          <p:nvPr>
            <p:ph idx="1"/>
          </p:nvPr>
        </p:nvSpPr>
        <p:spPr/>
        <p:txBody>
          <a:bodyPr vert="horz" wrap="square" lIns="91440" tIns="45720" rIns="91440" bIns="45720" anchor="t"/>
          <a:p>
            <a:pPr eaLnBrk="1" hangingPunct="1"/>
            <a:r>
              <a:rPr lang="zh-CN" altLang="en-US" dirty="0"/>
              <a:t>无源滤波器</a:t>
            </a:r>
            <a:endParaRPr lang="zh-CN" altLang="en-US" dirty="0"/>
          </a:p>
          <a:p>
            <a:pPr eaLnBrk="1" hangingPunct="1"/>
            <a:endParaRPr lang="zh-CN" altLang="en-US" dirty="0"/>
          </a:p>
          <a:p>
            <a:pPr eaLnBrk="1" hangingPunct="1"/>
            <a:r>
              <a:rPr lang="zh-CN" altLang="en-US" dirty="0"/>
              <a:t>有源滤波器</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32771" name="Rectangle 2"/>
          <p:cNvSpPr>
            <a:spLocks noGrp="1"/>
          </p:cNvSpPr>
          <p:nvPr>
            <p:ph type="title"/>
          </p:nvPr>
        </p:nvSpPr>
        <p:spPr/>
        <p:txBody>
          <a:bodyPr vert="horz" wrap="square" lIns="91440" tIns="45720" rIns="91440" bIns="45720" anchor="ctr"/>
          <a:p>
            <a:pPr eaLnBrk="1" hangingPunct="1"/>
            <a:r>
              <a:rPr lang="zh-CN" altLang="en-US" dirty="0"/>
              <a:t>无源滤波器</a:t>
            </a:r>
            <a:endParaRPr lang="zh-CN" altLang="en-US" dirty="0"/>
          </a:p>
        </p:txBody>
      </p:sp>
      <p:sp>
        <p:nvSpPr>
          <p:cNvPr id="32772" name="Rectangle 3"/>
          <p:cNvSpPr>
            <a:spLocks noGrp="1"/>
          </p:cNvSpPr>
          <p:nvPr>
            <p:ph idx="1"/>
          </p:nvPr>
        </p:nvSpPr>
        <p:spPr/>
        <p:txBody>
          <a:bodyPr vert="horz" wrap="square" lIns="91440" tIns="45720" rIns="91440" bIns="45720" anchor="t"/>
          <a:p>
            <a:pPr eaLnBrk="1" hangingPunct="1"/>
            <a:r>
              <a:rPr lang="zh-CN" altLang="zh-CN" dirty="0"/>
              <a:t>滤波器最重要的特性是其频率特性</a:t>
            </a:r>
            <a:endParaRPr lang="zh-CN" altLang="zh-CN" dirty="0"/>
          </a:p>
          <a:p>
            <a:pPr eaLnBrk="1" hangingPunct="1"/>
            <a:endParaRPr lang="zh-CN" altLang="zh-CN" dirty="0"/>
          </a:p>
          <a:p>
            <a:pPr eaLnBrk="1" hangingPunct="1"/>
            <a:r>
              <a:rPr lang="zh-CN" altLang="zh-CN" dirty="0">
                <a:solidFill>
                  <a:srgbClr val="FF0000"/>
                </a:solidFill>
              </a:rPr>
              <a:t>无源滤波器</a:t>
            </a:r>
            <a:r>
              <a:rPr lang="zh-CN" altLang="zh-CN" dirty="0"/>
              <a:t>的不足之处：</a:t>
            </a:r>
            <a:endParaRPr lang="zh-CN" altLang="zh-CN" dirty="0"/>
          </a:p>
          <a:p>
            <a:pPr eaLnBrk="1" hangingPunct="1"/>
            <a:r>
              <a:rPr lang="zh-CN" altLang="zh-CN" dirty="0"/>
              <a:t>1、带负载能力差。</a:t>
            </a:r>
            <a:endParaRPr lang="zh-CN" altLang="zh-CN" dirty="0"/>
          </a:p>
          <a:p>
            <a:pPr eaLnBrk="1" hangingPunct="1"/>
            <a:r>
              <a:rPr lang="zh-CN" altLang="zh-CN" dirty="0"/>
              <a:t>2、无放大作用</a:t>
            </a:r>
            <a:endParaRPr lang="zh-CN" altLang="zh-CN" dirty="0"/>
          </a:p>
          <a:p>
            <a:pPr eaLnBrk="1" hangingPunct="1"/>
            <a:r>
              <a:rPr lang="zh-CN" altLang="zh-CN" dirty="0"/>
              <a:t>3、特性不理想，边沿不陡。</a:t>
            </a:r>
            <a:endParaRPr lang="zh-CN"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6147" name="Rectangle 2"/>
          <p:cNvSpPr>
            <a:spLocks noGrp="1"/>
          </p:cNvSpPr>
          <p:nvPr>
            <p:ph type="title"/>
          </p:nvPr>
        </p:nvSpPr>
        <p:spPr/>
        <p:txBody>
          <a:bodyPr vert="horz" wrap="square" lIns="91440" tIns="45720" rIns="91440" bIns="45720" anchor="ctr"/>
          <a:p>
            <a:pPr eaLnBrk="1" hangingPunct="1"/>
            <a:r>
              <a:rPr lang="zh-CN" altLang="en-US" dirty="0"/>
              <a:t>引言  </a:t>
            </a:r>
            <a:endParaRPr lang="zh-CN" altLang="en-US" dirty="0">
              <a:solidFill>
                <a:srgbClr val="FF0000"/>
              </a:solidFill>
            </a:endParaRPr>
          </a:p>
        </p:txBody>
      </p:sp>
      <p:sp>
        <p:nvSpPr>
          <p:cNvPr id="6148" name="Rectangle 3"/>
          <p:cNvSpPr>
            <a:spLocks noGrp="1"/>
          </p:cNvSpPr>
          <p:nvPr>
            <p:ph idx="1"/>
          </p:nvPr>
        </p:nvSpPr>
        <p:spPr/>
        <p:txBody>
          <a:bodyPr vert="horz" wrap="square" lIns="91440" tIns="45720" rIns="91440" bIns="45720" anchor="t"/>
          <a:p>
            <a:pPr eaLnBrk="1" hangingPunct="1"/>
            <a:r>
              <a:rPr lang="zh-CN" altLang="en-US" dirty="0"/>
              <a:t>物联网的</a:t>
            </a:r>
            <a:r>
              <a:rPr lang="zh-CN" altLang="en-US" dirty="0">
                <a:solidFill>
                  <a:srgbClr val="FF0000"/>
                </a:solidFill>
              </a:rPr>
              <a:t>系统稳定性</a:t>
            </a:r>
            <a:r>
              <a:rPr lang="zh-CN" altLang="en-US" dirty="0"/>
              <a:t>和可靠性</a:t>
            </a:r>
            <a:endParaRPr lang="zh-CN" altLang="en-US" dirty="0"/>
          </a:p>
          <a:p>
            <a:pPr eaLnBrk="1" hangingPunct="1"/>
            <a:endParaRPr lang="zh-CN" altLang="en-US" dirty="0"/>
          </a:p>
          <a:p>
            <a:pPr eaLnBrk="1" hangingPunct="1"/>
            <a:r>
              <a:rPr lang="zh-CN" altLang="en-US" dirty="0"/>
              <a:t>嵌入式系统“</a:t>
            </a:r>
            <a:r>
              <a:rPr lang="zh-CN" altLang="en-US" dirty="0">
                <a:solidFill>
                  <a:srgbClr val="FF0000"/>
                </a:solidFill>
              </a:rPr>
              <a:t>控制核心</a:t>
            </a:r>
            <a:r>
              <a:rPr lang="zh-CN" altLang="en-US" dirty="0"/>
              <a:t>”的角色</a:t>
            </a:r>
            <a:endParaRPr lang="zh-CN" altLang="en-US" dirty="0"/>
          </a:p>
          <a:p>
            <a:pPr eaLnBrk="1" hangingPunct="1"/>
            <a:endParaRPr lang="zh-CN" altLang="en-US" dirty="0"/>
          </a:p>
          <a:p>
            <a:pPr eaLnBrk="1" hangingPunct="1"/>
            <a:r>
              <a:rPr lang="zh-CN" altLang="en-US" dirty="0">
                <a:solidFill>
                  <a:srgbClr val="FF0000"/>
                </a:solidFill>
              </a:rPr>
              <a:t>电池容量</a:t>
            </a:r>
            <a:r>
              <a:rPr lang="zh-CN" altLang="en-US" dirty="0"/>
              <a:t>大小和设备的耗电量</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33795" name="Rectangle 2"/>
          <p:cNvSpPr>
            <a:spLocks noGrp="1"/>
          </p:cNvSpPr>
          <p:nvPr>
            <p:ph type="title"/>
          </p:nvPr>
        </p:nvSpPr>
        <p:spPr/>
        <p:txBody>
          <a:bodyPr vert="horz" wrap="square" lIns="91440" tIns="45720" rIns="91440" bIns="45720" anchor="ctr"/>
          <a:p>
            <a:pPr eaLnBrk="1" hangingPunct="1"/>
            <a:r>
              <a:rPr lang="zh-CN" altLang="en-US" b="1" dirty="0">
                <a:latin typeface="仿宋_GB2312" pitchFamily="1" charset="-122"/>
                <a:ea typeface="仿宋_GB2312" pitchFamily="1" charset="-122"/>
              </a:rPr>
              <a:t>(1)电容滤波器</a:t>
            </a:r>
            <a:endParaRPr lang="zh-CN" altLang="en-US" b="1" dirty="0">
              <a:latin typeface="仿宋_GB2312" pitchFamily="1" charset="-122"/>
              <a:ea typeface="仿宋_GB2312" pitchFamily="1" charset="-122"/>
            </a:endParaRPr>
          </a:p>
        </p:txBody>
      </p:sp>
      <p:grpSp>
        <p:nvGrpSpPr>
          <p:cNvPr id="33796" name="Group 133"/>
          <p:cNvGrpSpPr/>
          <p:nvPr/>
        </p:nvGrpSpPr>
        <p:grpSpPr>
          <a:xfrm>
            <a:off x="395288" y="1639888"/>
            <a:ext cx="8137525" cy="3529012"/>
            <a:chOff x="0" y="0"/>
            <a:chExt cx="4853" cy="2092"/>
          </a:xfrm>
        </p:grpSpPr>
        <p:sp>
          <p:nvSpPr>
            <p:cNvPr id="33797" name="Line 7"/>
            <p:cNvSpPr/>
            <p:nvPr/>
          </p:nvSpPr>
          <p:spPr>
            <a:xfrm flipV="1">
              <a:off x="3061" y="87"/>
              <a:ext cx="0" cy="736"/>
            </a:xfrm>
            <a:prstGeom prst="line">
              <a:avLst/>
            </a:prstGeom>
            <a:ln w="9525" cap="flat" cmpd="sng">
              <a:solidFill>
                <a:srgbClr val="000000"/>
              </a:solidFill>
              <a:prstDash val="solid"/>
              <a:miter/>
              <a:headEnd type="none" w="med" len="med"/>
              <a:tailEnd type="triangle" w="sm" len="med"/>
            </a:ln>
          </p:spPr>
        </p:sp>
        <p:sp>
          <p:nvSpPr>
            <p:cNvPr id="33798" name="Text Box 8"/>
            <p:cNvSpPr txBox="1"/>
            <p:nvPr/>
          </p:nvSpPr>
          <p:spPr>
            <a:xfrm>
              <a:off x="2841" y="0"/>
              <a:ext cx="183" cy="242"/>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r" eaLnBrk="1" hangingPunct="1">
                <a:spcBef>
                  <a:spcPct val="0"/>
                </a:spcBef>
                <a:buNone/>
              </a:pPr>
              <a:r>
                <a:rPr lang="en-US" altLang="zh-CN" sz="1400" i="1" dirty="0">
                  <a:latin typeface="Times New Roman" panose="02020603050405020304" pitchFamily="18" charset="0"/>
                  <a:ea typeface="宋体" panose="02010600030101010101" pitchFamily="2" charset="-122"/>
                </a:rPr>
                <a:t>u</a:t>
              </a:r>
              <a:r>
                <a:rPr lang="en-US" altLang="zh-CN" sz="1400" baseline="-25000" dirty="0">
                  <a:latin typeface="Times New Roman" panose="02020603050405020304" pitchFamily="18" charset="0"/>
                  <a:ea typeface="宋体" panose="02010600030101010101" pitchFamily="2" charset="-122"/>
                </a:rPr>
                <a:t>o</a:t>
              </a:r>
              <a:endParaRPr lang="en-US" altLang="zh-CN" sz="1400" dirty="0">
                <a:latin typeface="Times New Roman" panose="02020603050405020304" pitchFamily="18" charset="0"/>
                <a:ea typeface="宋体" panose="02010600030101010101" pitchFamily="2" charset="-122"/>
              </a:endParaRPr>
            </a:p>
          </p:txBody>
        </p:sp>
        <p:sp>
          <p:nvSpPr>
            <p:cNvPr id="33799" name="Oval 9"/>
            <p:cNvSpPr/>
            <p:nvPr/>
          </p:nvSpPr>
          <p:spPr>
            <a:xfrm>
              <a:off x="3153" y="314"/>
              <a:ext cx="249" cy="610"/>
            </a:xfrm>
            <a:prstGeom prst="ellipse">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800" name="Text Box 10"/>
            <p:cNvSpPr txBox="1"/>
            <p:nvPr/>
          </p:nvSpPr>
          <p:spPr>
            <a:xfrm>
              <a:off x="3131" y="401"/>
              <a:ext cx="241" cy="581"/>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01" name="Text Box 11"/>
            <p:cNvSpPr txBox="1"/>
            <p:nvPr/>
          </p:nvSpPr>
          <p:spPr>
            <a:xfrm>
              <a:off x="3313" y="372"/>
              <a:ext cx="136" cy="513"/>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02" name="Oval 12"/>
            <p:cNvSpPr/>
            <p:nvPr/>
          </p:nvSpPr>
          <p:spPr>
            <a:xfrm>
              <a:off x="3584" y="314"/>
              <a:ext cx="249" cy="610"/>
            </a:xfrm>
            <a:prstGeom prst="ellipse">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803" name="Text Box 13"/>
            <p:cNvSpPr txBox="1"/>
            <p:nvPr/>
          </p:nvSpPr>
          <p:spPr>
            <a:xfrm>
              <a:off x="3562" y="401"/>
              <a:ext cx="230" cy="571"/>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04" name="Text Box 14"/>
            <p:cNvSpPr txBox="1"/>
            <p:nvPr/>
          </p:nvSpPr>
          <p:spPr>
            <a:xfrm>
              <a:off x="3708" y="382"/>
              <a:ext cx="176" cy="552"/>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05" name="Oval 15"/>
            <p:cNvSpPr/>
            <p:nvPr/>
          </p:nvSpPr>
          <p:spPr>
            <a:xfrm>
              <a:off x="3997" y="314"/>
              <a:ext cx="248" cy="610"/>
            </a:xfrm>
            <a:prstGeom prst="ellipse">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806" name="Text Box 16"/>
            <p:cNvSpPr txBox="1"/>
            <p:nvPr/>
          </p:nvSpPr>
          <p:spPr>
            <a:xfrm>
              <a:off x="3974" y="401"/>
              <a:ext cx="231" cy="571"/>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07" name="Text Box 17"/>
            <p:cNvSpPr txBox="1"/>
            <p:nvPr/>
          </p:nvSpPr>
          <p:spPr>
            <a:xfrm>
              <a:off x="4121" y="382"/>
              <a:ext cx="147" cy="552"/>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08" name="Line 18"/>
            <p:cNvSpPr/>
            <p:nvPr/>
          </p:nvSpPr>
          <p:spPr>
            <a:xfrm>
              <a:off x="3310" y="314"/>
              <a:ext cx="309" cy="97"/>
            </a:xfrm>
            <a:prstGeom prst="line">
              <a:avLst/>
            </a:prstGeom>
            <a:ln w="12700" cap="flat" cmpd="sng">
              <a:solidFill>
                <a:srgbClr val="000000"/>
              </a:solidFill>
              <a:prstDash val="solid"/>
              <a:miter/>
              <a:headEnd type="none" w="med" len="med"/>
              <a:tailEnd type="none" w="med" len="med"/>
            </a:ln>
          </p:spPr>
        </p:sp>
        <p:sp>
          <p:nvSpPr>
            <p:cNvPr id="33809" name="Line 19"/>
            <p:cNvSpPr/>
            <p:nvPr/>
          </p:nvSpPr>
          <p:spPr>
            <a:xfrm>
              <a:off x="3741" y="314"/>
              <a:ext cx="293" cy="106"/>
            </a:xfrm>
            <a:prstGeom prst="line">
              <a:avLst/>
            </a:prstGeom>
            <a:ln w="12700" cap="flat" cmpd="sng">
              <a:solidFill>
                <a:srgbClr val="000000"/>
              </a:solidFill>
              <a:prstDash val="solid"/>
              <a:miter/>
              <a:headEnd type="none" w="med" len="med"/>
              <a:tailEnd type="none" w="med" len="med"/>
            </a:ln>
          </p:spPr>
        </p:sp>
        <p:sp>
          <p:nvSpPr>
            <p:cNvPr id="33810" name="Line 20"/>
            <p:cNvSpPr/>
            <p:nvPr/>
          </p:nvSpPr>
          <p:spPr>
            <a:xfrm>
              <a:off x="4155" y="314"/>
              <a:ext cx="320" cy="125"/>
            </a:xfrm>
            <a:prstGeom prst="line">
              <a:avLst/>
            </a:prstGeom>
            <a:ln w="12700" cap="flat" cmpd="sng">
              <a:solidFill>
                <a:srgbClr val="000000"/>
              </a:solidFill>
              <a:prstDash val="solid"/>
              <a:miter/>
              <a:headEnd type="none" w="med" len="med"/>
              <a:tailEnd type="none" w="med" len="med"/>
            </a:ln>
          </p:spPr>
        </p:sp>
        <p:sp>
          <p:nvSpPr>
            <p:cNvPr id="33811" name="Line 21"/>
            <p:cNvSpPr/>
            <p:nvPr/>
          </p:nvSpPr>
          <p:spPr>
            <a:xfrm flipH="1">
              <a:off x="3061" y="401"/>
              <a:ext cx="119" cy="339"/>
            </a:xfrm>
            <a:prstGeom prst="line">
              <a:avLst/>
            </a:prstGeom>
            <a:ln w="9525" cap="flat" cmpd="sng">
              <a:solidFill>
                <a:srgbClr val="000000"/>
              </a:solidFill>
              <a:prstDash val="dash"/>
              <a:miter/>
              <a:headEnd type="none" w="med" len="med"/>
              <a:tailEnd type="none" w="med" len="med"/>
            </a:ln>
          </p:spPr>
        </p:sp>
        <p:sp>
          <p:nvSpPr>
            <p:cNvPr id="33812" name="Line 22"/>
            <p:cNvSpPr/>
            <p:nvPr/>
          </p:nvSpPr>
          <p:spPr>
            <a:xfrm>
              <a:off x="3363" y="391"/>
              <a:ext cx="130" cy="349"/>
            </a:xfrm>
            <a:prstGeom prst="line">
              <a:avLst/>
            </a:prstGeom>
            <a:ln w="9525" cap="flat" cmpd="sng">
              <a:solidFill>
                <a:srgbClr val="000000"/>
              </a:solidFill>
              <a:prstDash val="dash"/>
              <a:miter/>
              <a:headEnd type="none" w="med" len="med"/>
              <a:tailEnd type="none" w="med" len="med"/>
            </a:ln>
          </p:spPr>
        </p:sp>
        <p:sp>
          <p:nvSpPr>
            <p:cNvPr id="33813" name="Line 23"/>
            <p:cNvSpPr/>
            <p:nvPr/>
          </p:nvSpPr>
          <p:spPr>
            <a:xfrm flipH="1">
              <a:off x="3493" y="411"/>
              <a:ext cx="118" cy="329"/>
            </a:xfrm>
            <a:prstGeom prst="line">
              <a:avLst/>
            </a:prstGeom>
            <a:ln w="9525" cap="flat" cmpd="sng">
              <a:solidFill>
                <a:srgbClr val="000000"/>
              </a:solidFill>
              <a:prstDash val="dash"/>
              <a:miter/>
              <a:headEnd type="none" w="med" len="med"/>
              <a:tailEnd type="none" w="med" len="med"/>
            </a:ln>
          </p:spPr>
        </p:sp>
        <p:sp>
          <p:nvSpPr>
            <p:cNvPr id="33814" name="Line 24"/>
            <p:cNvSpPr/>
            <p:nvPr/>
          </p:nvSpPr>
          <p:spPr>
            <a:xfrm>
              <a:off x="3804" y="401"/>
              <a:ext cx="130" cy="339"/>
            </a:xfrm>
            <a:prstGeom prst="line">
              <a:avLst/>
            </a:prstGeom>
            <a:ln w="9525" cap="flat" cmpd="sng">
              <a:solidFill>
                <a:srgbClr val="000000"/>
              </a:solidFill>
              <a:prstDash val="dash"/>
              <a:miter/>
              <a:headEnd type="none" w="med" len="med"/>
              <a:tailEnd type="none" w="med" len="med"/>
            </a:ln>
          </p:spPr>
        </p:sp>
        <p:sp>
          <p:nvSpPr>
            <p:cNvPr id="33815" name="Line 25"/>
            <p:cNvSpPr/>
            <p:nvPr/>
          </p:nvSpPr>
          <p:spPr>
            <a:xfrm flipH="1">
              <a:off x="3935" y="420"/>
              <a:ext cx="89" cy="310"/>
            </a:xfrm>
            <a:prstGeom prst="line">
              <a:avLst/>
            </a:prstGeom>
            <a:ln w="9525" cap="flat" cmpd="sng">
              <a:solidFill>
                <a:srgbClr val="000000"/>
              </a:solidFill>
              <a:prstDash val="dash"/>
              <a:miter/>
              <a:headEnd type="none" w="med" len="med"/>
              <a:tailEnd type="none" w="med" len="med"/>
            </a:ln>
          </p:spPr>
        </p:sp>
        <p:sp>
          <p:nvSpPr>
            <p:cNvPr id="33816" name="Line 26"/>
            <p:cNvSpPr/>
            <p:nvPr/>
          </p:nvSpPr>
          <p:spPr>
            <a:xfrm>
              <a:off x="4208" y="401"/>
              <a:ext cx="130" cy="339"/>
            </a:xfrm>
            <a:prstGeom prst="line">
              <a:avLst/>
            </a:prstGeom>
            <a:ln w="9525" cap="flat" cmpd="sng">
              <a:solidFill>
                <a:srgbClr val="000000"/>
              </a:solidFill>
              <a:prstDash val="dash"/>
              <a:miter/>
              <a:headEnd type="none" w="med" len="med"/>
              <a:tailEnd type="none" w="med" len="med"/>
            </a:ln>
          </p:spPr>
        </p:sp>
        <p:sp>
          <p:nvSpPr>
            <p:cNvPr id="33817" name="Line 27"/>
            <p:cNvSpPr/>
            <p:nvPr/>
          </p:nvSpPr>
          <p:spPr>
            <a:xfrm flipV="1">
              <a:off x="2933" y="730"/>
              <a:ext cx="1871" cy="0"/>
            </a:xfrm>
            <a:prstGeom prst="line">
              <a:avLst/>
            </a:prstGeom>
            <a:ln w="9525" cap="flat" cmpd="sng">
              <a:solidFill>
                <a:srgbClr val="000000"/>
              </a:solidFill>
              <a:prstDash val="solid"/>
              <a:miter/>
              <a:headEnd type="none" w="med" len="med"/>
              <a:tailEnd type="triangle" w="sm" len="med"/>
            </a:ln>
          </p:spPr>
        </p:sp>
        <p:sp>
          <p:nvSpPr>
            <p:cNvPr id="33818" name="Text Box 28"/>
            <p:cNvSpPr txBox="1"/>
            <p:nvPr/>
          </p:nvSpPr>
          <p:spPr>
            <a:xfrm>
              <a:off x="4612" y="474"/>
              <a:ext cx="221" cy="223"/>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dirty="0">
                  <a:latin typeface="Times New Roman" panose="02020603050405020304" pitchFamily="18" charset="0"/>
                  <a:ea typeface="宋体" panose="02010600030101010101" pitchFamily="2" charset="-122"/>
                </a:rPr>
                <a:t>ωt</a:t>
              </a:r>
              <a:endParaRPr lang="en-US" altLang="zh-CN" sz="1400" dirty="0">
                <a:latin typeface="Times New Roman" panose="02020603050405020304" pitchFamily="18" charset="0"/>
                <a:ea typeface="宋体" panose="02010600030101010101" pitchFamily="2" charset="-122"/>
              </a:endParaRPr>
            </a:p>
          </p:txBody>
        </p:sp>
        <p:sp>
          <p:nvSpPr>
            <p:cNvPr id="33819" name="Text Box 29"/>
            <p:cNvSpPr txBox="1"/>
            <p:nvPr/>
          </p:nvSpPr>
          <p:spPr>
            <a:xfrm>
              <a:off x="2916" y="648"/>
              <a:ext cx="128" cy="195"/>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r>
                <a:rPr lang="en-US" altLang="zh-CN" sz="1400" i="1" dirty="0">
                  <a:latin typeface="Times New Roman" panose="02020603050405020304" pitchFamily="18" charset="0"/>
                  <a:ea typeface="宋体" panose="02010600030101010101" pitchFamily="2" charset="-122"/>
                </a:rPr>
                <a:t>O</a:t>
              </a:r>
              <a:endParaRPr lang="en-US" altLang="zh-CN" sz="1400" i="1" dirty="0">
                <a:latin typeface="Times New Roman" panose="02020603050405020304" pitchFamily="18" charset="0"/>
                <a:ea typeface="宋体" panose="02010600030101010101" pitchFamily="2" charset="-122"/>
              </a:endParaRPr>
            </a:p>
          </p:txBody>
        </p:sp>
        <p:sp>
          <p:nvSpPr>
            <p:cNvPr id="33820" name="Line 30"/>
            <p:cNvSpPr/>
            <p:nvPr/>
          </p:nvSpPr>
          <p:spPr>
            <a:xfrm>
              <a:off x="3061" y="343"/>
              <a:ext cx="146" cy="39"/>
            </a:xfrm>
            <a:prstGeom prst="line">
              <a:avLst/>
            </a:prstGeom>
            <a:ln w="12700" cap="flat" cmpd="sng">
              <a:solidFill>
                <a:srgbClr val="000000"/>
              </a:solidFill>
              <a:prstDash val="solid"/>
              <a:miter/>
              <a:headEnd type="none" w="med" len="med"/>
              <a:tailEnd type="none" w="med" len="med"/>
            </a:ln>
          </p:spPr>
        </p:sp>
        <p:sp>
          <p:nvSpPr>
            <p:cNvPr id="33821" name="Line 31"/>
            <p:cNvSpPr/>
            <p:nvPr/>
          </p:nvSpPr>
          <p:spPr>
            <a:xfrm>
              <a:off x="3198" y="382"/>
              <a:ext cx="0" cy="1084"/>
            </a:xfrm>
            <a:prstGeom prst="line">
              <a:avLst/>
            </a:prstGeom>
            <a:ln w="9525" cap="flat" cmpd="sng">
              <a:solidFill>
                <a:srgbClr val="000000"/>
              </a:solidFill>
              <a:prstDash val="dash"/>
              <a:miter/>
              <a:headEnd type="none" w="med" len="med"/>
              <a:tailEnd type="none" w="med" len="med"/>
            </a:ln>
          </p:spPr>
        </p:sp>
        <p:sp>
          <p:nvSpPr>
            <p:cNvPr id="33822" name="Line 32"/>
            <p:cNvSpPr/>
            <p:nvPr/>
          </p:nvSpPr>
          <p:spPr>
            <a:xfrm>
              <a:off x="3318" y="343"/>
              <a:ext cx="0" cy="1113"/>
            </a:xfrm>
            <a:prstGeom prst="line">
              <a:avLst/>
            </a:prstGeom>
            <a:ln w="9525" cap="flat" cmpd="sng">
              <a:solidFill>
                <a:srgbClr val="000000"/>
              </a:solidFill>
              <a:prstDash val="dash"/>
              <a:miter/>
              <a:headEnd type="none" w="med" len="med"/>
              <a:tailEnd type="none" w="med" len="med"/>
            </a:ln>
          </p:spPr>
        </p:sp>
        <p:sp>
          <p:nvSpPr>
            <p:cNvPr id="33823" name="Line 33"/>
            <p:cNvSpPr/>
            <p:nvPr/>
          </p:nvSpPr>
          <p:spPr>
            <a:xfrm>
              <a:off x="3621" y="401"/>
              <a:ext cx="0" cy="1065"/>
            </a:xfrm>
            <a:prstGeom prst="line">
              <a:avLst/>
            </a:prstGeom>
            <a:ln w="9525" cap="flat" cmpd="sng">
              <a:solidFill>
                <a:srgbClr val="000000"/>
              </a:solidFill>
              <a:prstDash val="dash"/>
              <a:miter/>
              <a:headEnd type="none" w="med" len="med"/>
              <a:tailEnd type="none" w="med" len="med"/>
            </a:ln>
          </p:spPr>
        </p:sp>
        <p:sp>
          <p:nvSpPr>
            <p:cNvPr id="33824" name="Line 34"/>
            <p:cNvSpPr/>
            <p:nvPr/>
          </p:nvSpPr>
          <p:spPr>
            <a:xfrm>
              <a:off x="3751" y="333"/>
              <a:ext cx="0" cy="1103"/>
            </a:xfrm>
            <a:prstGeom prst="line">
              <a:avLst/>
            </a:prstGeom>
            <a:ln w="9525" cap="flat" cmpd="sng">
              <a:solidFill>
                <a:srgbClr val="000000"/>
              </a:solidFill>
              <a:prstDash val="dash"/>
              <a:miter/>
              <a:headEnd type="none" w="med" len="med"/>
              <a:tailEnd type="none" w="med" len="med"/>
            </a:ln>
          </p:spPr>
        </p:sp>
        <p:sp>
          <p:nvSpPr>
            <p:cNvPr id="33825" name="Line 35"/>
            <p:cNvSpPr/>
            <p:nvPr/>
          </p:nvSpPr>
          <p:spPr>
            <a:xfrm>
              <a:off x="4035" y="401"/>
              <a:ext cx="0" cy="1065"/>
            </a:xfrm>
            <a:prstGeom prst="line">
              <a:avLst/>
            </a:prstGeom>
            <a:ln w="9525" cap="flat" cmpd="sng">
              <a:solidFill>
                <a:srgbClr val="000000"/>
              </a:solidFill>
              <a:prstDash val="dash"/>
              <a:miter/>
              <a:headEnd type="none" w="med" len="med"/>
              <a:tailEnd type="none" w="med" len="med"/>
            </a:ln>
          </p:spPr>
        </p:sp>
        <p:sp>
          <p:nvSpPr>
            <p:cNvPr id="33826" name="Line 36"/>
            <p:cNvSpPr/>
            <p:nvPr/>
          </p:nvSpPr>
          <p:spPr>
            <a:xfrm>
              <a:off x="4155" y="333"/>
              <a:ext cx="0" cy="1133"/>
            </a:xfrm>
            <a:prstGeom prst="line">
              <a:avLst/>
            </a:prstGeom>
            <a:ln w="9525" cap="flat" cmpd="sng">
              <a:solidFill>
                <a:srgbClr val="000000"/>
              </a:solidFill>
              <a:prstDash val="dash"/>
              <a:miter/>
              <a:headEnd type="none" w="med" len="med"/>
              <a:tailEnd type="none" w="med" len="med"/>
            </a:ln>
          </p:spPr>
        </p:sp>
        <p:sp>
          <p:nvSpPr>
            <p:cNvPr id="33827" name="Text Box 37"/>
            <p:cNvSpPr txBox="1"/>
            <p:nvPr/>
          </p:nvSpPr>
          <p:spPr>
            <a:xfrm>
              <a:off x="2916" y="1491"/>
              <a:ext cx="128" cy="184"/>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r>
                <a:rPr lang="en-US" altLang="zh-CN" sz="1400" i="1" dirty="0">
                  <a:latin typeface="Times New Roman" panose="02020603050405020304" pitchFamily="18" charset="0"/>
                  <a:ea typeface="宋体" panose="02010600030101010101" pitchFamily="2" charset="-122"/>
                </a:rPr>
                <a:t>O</a:t>
              </a:r>
              <a:endParaRPr lang="en-US" altLang="zh-CN" sz="1400" i="1" dirty="0">
                <a:latin typeface="Times New Roman" panose="02020603050405020304" pitchFamily="18" charset="0"/>
                <a:ea typeface="宋体" panose="02010600030101010101" pitchFamily="2" charset="-122"/>
              </a:endParaRPr>
            </a:p>
          </p:txBody>
        </p:sp>
        <p:sp>
          <p:nvSpPr>
            <p:cNvPr id="33828" name="Line 38"/>
            <p:cNvSpPr/>
            <p:nvPr/>
          </p:nvSpPr>
          <p:spPr>
            <a:xfrm flipV="1">
              <a:off x="3060" y="929"/>
              <a:ext cx="1" cy="756"/>
            </a:xfrm>
            <a:prstGeom prst="line">
              <a:avLst/>
            </a:prstGeom>
            <a:ln w="9525" cap="flat" cmpd="sng">
              <a:solidFill>
                <a:srgbClr val="000000"/>
              </a:solidFill>
              <a:prstDash val="solid"/>
              <a:miter/>
              <a:headEnd type="none" w="med" len="med"/>
              <a:tailEnd type="triangle" w="sm" len="med"/>
            </a:ln>
          </p:spPr>
        </p:sp>
        <p:sp>
          <p:nvSpPr>
            <p:cNvPr id="33829" name="Text Box 39"/>
            <p:cNvSpPr txBox="1"/>
            <p:nvPr/>
          </p:nvSpPr>
          <p:spPr>
            <a:xfrm>
              <a:off x="4631" y="1307"/>
              <a:ext cx="222" cy="222"/>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r>
                <a:rPr lang="en-US" altLang="zh-CN" sz="1400" i="1" dirty="0">
                  <a:latin typeface="Times New Roman" panose="02020603050405020304" pitchFamily="18" charset="0"/>
                  <a:ea typeface="宋体" panose="02010600030101010101" pitchFamily="2" charset="-122"/>
                </a:rPr>
                <a:t>ωt</a:t>
              </a:r>
              <a:endParaRPr lang="en-US" altLang="zh-CN" sz="1400" dirty="0">
                <a:latin typeface="Times New Roman" panose="02020603050405020304" pitchFamily="18" charset="0"/>
                <a:ea typeface="宋体" panose="02010600030101010101" pitchFamily="2" charset="-122"/>
              </a:endParaRPr>
            </a:p>
          </p:txBody>
        </p:sp>
        <p:sp>
          <p:nvSpPr>
            <p:cNvPr id="33830" name="Oval 40"/>
            <p:cNvSpPr/>
            <p:nvPr/>
          </p:nvSpPr>
          <p:spPr>
            <a:xfrm>
              <a:off x="3152" y="1205"/>
              <a:ext cx="211" cy="484"/>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831" name="Text Box 41"/>
            <p:cNvSpPr txBox="1"/>
            <p:nvPr/>
          </p:nvSpPr>
          <p:spPr>
            <a:xfrm>
              <a:off x="3152" y="1249"/>
              <a:ext cx="230" cy="493"/>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32" name="Line 42"/>
            <p:cNvSpPr/>
            <p:nvPr/>
          </p:nvSpPr>
          <p:spPr>
            <a:xfrm>
              <a:off x="3198" y="1253"/>
              <a:ext cx="0" cy="300"/>
            </a:xfrm>
            <a:prstGeom prst="line">
              <a:avLst/>
            </a:prstGeom>
            <a:ln w="9525" cap="flat" cmpd="sng">
              <a:solidFill>
                <a:srgbClr val="000000"/>
              </a:solidFill>
              <a:prstDash val="solid"/>
              <a:miter/>
              <a:headEnd type="none" w="med" len="med"/>
              <a:tailEnd type="none" w="med" len="med"/>
            </a:ln>
          </p:spPr>
        </p:sp>
        <p:sp>
          <p:nvSpPr>
            <p:cNvPr id="33833" name="Line 43"/>
            <p:cNvSpPr/>
            <p:nvPr/>
          </p:nvSpPr>
          <p:spPr>
            <a:xfrm>
              <a:off x="3318" y="1253"/>
              <a:ext cx="0" cy="300"/>
            </a:xfrm>
            <a:prstGeom prst="line">
              <a:avLst/>
            </a:prstGeom>
            <a:ln w="9525" cap="flat" cmpd="sng">
              <a:solidFill>
                <a:srgbClr val="000000"/>
              </a:solidFill>
              <a:prstDash val="solid"/>
              <a:miter/>
              <a:headEnd type="none" w="med" len="med"/>
              <a:tailEnd type="none" w="med" len="med"/>
            </a:ln>
          </p:spPr>
        </p:sp>
        <p:sp>
          <p:nvSpPr>
            <p:cNvPr id="33834" name="Oval 44"/>
            <p:cNvSpPr/>
            <p:nvPr/>
          </p:nvSpPr>
          <p:spPr>
            <a:xfrm>
              <a:off x="3574" y="1195"/>
              <a:ext cx="212" cy="484"/>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835" name="Text Box 45"/>
            <p:cNvSpPr txBox="1"/>
            <p:nvPr/>
          </p:nvSpPr>
          <p:spPr>
            <a:xfrm>
              <a:off x="3574" y="1240"/>
              <a:ext cx="230" cy="493"/>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36" name="Line 46"/>
            <p:cNvSpPr/>
            <p:nvPr/>
          </p:nvSpPr>
          <p:spPr>
            <a:xfrm>
              <a:off x="3620" y="1243"/>
              <a:ext cx="0" cy="319"/>
            </a:xfrm>
            <a:prstGeom prst="line">
              <a:avLst/>
            </a:prstGeom>
            <a:ln w="9525" cap="flat" cmpd="sng">
              <a:solidFill>
                <a:srgbClr val="000000"/>
              </a:solidFill>
              <a:prstDash val="solid"/>
              <a:miter/>
              <a:headEnd type="none" w="med" len="med"/>
              <a:tailEnd type="none" w="med" len="med"/>
            </a:ln>
          </p:spPr>
        </p:sp>
        <p:sp>
          <p:nvSpPr>
            <p:cNvPr id="33837" name="Line 47"/>
            <p:cNvSpPr/>
            <p:nvPr/>
          </p:nvSpPr>
          <p:spPr>
            <a:xfrm>
              <a:off x="3748" y="1243"/>
              <a:ext cx="0" cy="319"/>
            </a:xfrm>
            <a:prstGeom prst="line">
              <a:avLst/>
            </a:prstGeom>
            <a:ln w="9525" cap="flat" cmpd="sng">
              <a:solidFill>
                <a:srgbClr val="000000"/>
              </a:solidFill>
              <a:prstDash val="solid"/>
              <a:miter/>
              <a:headEnd type="none" w="med" len="med"/>
              <a:tailEnd type="none" w="med" len="med"/>
            </a:ln>
          </p:spPr>
        </p:sp>
        <p:sp>
          <p:nvSpPr>
            <p:cNvPr id="33838" name="Oval 48"/>
            <p:cNvSpPr/>
            <p:nvPr/>
          </p:nvSpPr>
          <p:spPr>
            <a:xfrm>
              <a:off x="3986" y="1195"/>
              <a:ext cx="213" cy="484"/>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839" name="Text Box 49"/>
            <p:cNvSpPr txBox="1"/>
            <p:nvPr/>
          </p:nvSpPr>
          <p:spPr>
            <a:xfrm>
              <a:off x="3986" y="1240"/>
              <a:ext cx="230" cy="493"/>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40" name="Line 50"/>
            <p:cNvSpPr/>
            <p:nvPr/>
          </p:nvSpPr>
          <p:spPr>
            <a:xfrm>
              <a:off x="4033" y="1243"/>
              <a:ext cx="0" cy="319"/>
            </a:xfrm>
            <a:prstGeom prst="line">
              <a:avLst/>
            </a:prstGeom>
            <a:ln w="9525" cap="flat" cmpd="sng">
              <a:solidFill>
                <a:srgbClr val="000000"/>
              </a:solidFill>
              <a:prstDash val="solid"/>
              <a:miter/>
              <a:headEnd type="none" w="med" len="med"/>
              <a:tailEnd type="none" w="med" len="med"/>
            </a:ln>
          </p:spPr>
        </p:sp>
        <p:sp>
          <p:nvSpPr>
            <p:cNvPr id="33841" name="Line 51"/>
            <p:cNvSpPr/>
            <p:nvPr/>
          </p:nvSpPr>
          <p:spPr>
            <a:xfrm>
              <a:off x="4160" y="1243"/>
              <a:ext cx="0" cy="319"/>
            </a:xfrm>
            <a:prstGeom prst="line">
              <a:avLst/>
            </a:prstGeom>
            <a:ln w="9525" cap="flat" cmpd="sng">
              <a:solidFill>
                <a:srgbClr val="000000"/>
              </a:solidFill>
              <a:prstDash val="solid"/>
              <a:miter/>
              <a:headEnd type="none" w="med" len="med"/>
              <a:tailEnd type="none" w="med" len="med"/>
            </a:ln>
          </p:spPr>
        </p:sp>
        <p:sp>
          <p:nvSpPr>
            <p:cNvPr id="33842" name="Line 52"/>
            <p:cNvSpPr/>
            <p:nvPr/>
          </p:nvSpPr>
          <p:spPr>
            <a:xfrm>
              <a:off x="3034" y="1551"/>
              <a:ext cx="1743" cy="0"/>
            </a:xfrm>
            <a:prstGeom prst="line">
              <a:avLst/>
            </a:prstGeom>
            <a:ln w="9525" cap="flat" cmpd="sng">
              <a:solidFill>
                <a:srgbClr val="000000"/>
              </a:solidFill>
              <a:prstDash val="solid"/>
              <a:miter/>
              <a:headEnd type="none" w="med" len="med"/>
              <a:tailEnd type="triangle" w="sm" len="med"/>
            </a:ln>
          </p:spPr>
        </p:sp>
        <p:sp>
          <p:nvSpPr>
            <p:cNvPr id="33843" name="Text Box 53"/>
            <p:cNvSpPr txBox="1"/>
            <p:nvPr/>
          </p:nvSpPr>
          <p:spPr>
            <a:xfrm>
              <a:off x="2850" y="861"/>
              <a:ext cx="174" cy="223"/>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r" eaLnBrk="1" hangingPunct="1">
                <a:spcBef>
                  <a:spcPct val="0"/>
                </a:spcBef>
                <a:buNone/>
              </a:pPr>
              <a:r>
                <a:rPr lang="en-US" altLang="zh-CN" sz="1400" i="1" dirty="0">
                  <a:latin typeface="Times New Roman" panose="02020603050405020304" pitchFamily="18" charset="0"/>
                  <a:ea typeface="宋体" panose="02010600030101010101" pitchFamily="2" charset="-122"/>
                </a:rPr>
                <a:t>iD</a:t>
              </a:r>
              <a:endParaRPr lang="en-US" altLang="zh-CN" sz="1400" i="1" dirty="0">
                <a:latin typeface="Times New Roman" panose="02020603050405020304" pitchFamily="18" charset="0"/>
                <a:ea typeface="宋体" panose="02010600030101010101" pitchFamily="2" charset="-122"/>
              </a:endParaRPr>
            </a:p>
          </p:txBody>
        </p:sp>
        <p:sp>
          <p:nvSpPr>
            <p:cNvPr id="33844" name="Text Box 54"/>
            <p:cNvSpPr txBox="1"/>
            <p:nvPr/>
          </p:nvSpPr>
          <p:spPr>
            <a:xfrm>
              <a:off x="3154" y="1559"/>
              <a:ext cx="101" cy="213"/>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t</a:t>
              </a:r>
              <a:r>
                <a:rPr lang="en-US" altLang="zh-CN" sz="1400" baseline="-25000" dirty="0">
                  <a:latin typeface="Times New Roman" panose="02020603050405020304" pitchFamily="18" charset="0"/>
                  <a:ea typeface="宋体" panose="02010600030101010101" pitchFamily="2" charset="-122"/>
                </a:rPr>
                <a:t>1</a:t>
              </a:r>
              <a:endParaRPr lang="en-US" altLang="zh-CN" sz="1400" i="1" dirty="0">
                <a:latin typeface="Times New Roman" panose="02020603050405020304" pitchFamily="18" charset="0"/>
                <a:ea typeface="宋体" panose="02010600030101010101" pitchFamily="2" charset="-122"/>
              </a:endParaRPr>
            </a:p>
          </p:txBody>
        </p:sp>
        <p:sp>
          <p:nvSpPr>
            <p:cNvPr id="33845" name="Text Box 55"/>
            <p:cNvSpPr txBox="1"/>
            <p:nvPr/>
          </p:nvSpPr>
          <p:spPr>
            <a:xfrm>
              <a:off x="3282" y="1559"/>
              <a:ext cx="109" cy="213"/>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t</a:t>
              </a:r>
              <a:r>
                <a:rPr lang="en-US" altLang="zh-CN" sz="1400" baseline="-25000" dirty="0">
                  <a:latin typeface="Times New Roman" panose="02020603050405020304" pitchFamily="18" charset="0"/>
                  <a:ea typeface="宋体" panose="02010600030101010101" pitchFamily="2" charset="-122"/>
                </a:rPr>
                <a:t>2</a:t>
              </a:r>
              <a:endParaRPr lang="en-US" altLang="zh-CN" sz="1400" i="1" dirty="0">
                <a:latin typeface="Times New Roman" panose="02020603050405020304" pitchFamily="18" charset="0"/>
                <a:ea typeface="宋体" panose="02010600030101010101" pitchFamily="2" charset="-122"/>
              </a:endParaRPr>
            </a:p>
          </p:txBody>
        </p:sp>
        <p:sp>
          <p:nvSpPr>
            <p:cNvPr id="33846" name="Text Box 56"/>
            <p:cNvSpPr txBox="1"/>
            <p:nvPr/>
          </p:nvSpPr>
          <p:spPr>
            <a:xfrm>
              <a:off x="3575" y="1559"/>
              <a:ext cx="101" cy="232"/>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t</a:t>
              </a:r>
              <a:r>
                <a:rPr lang="en-US" altLang="zh-CN" sz="1400" baseline="-25000" dirty="0">
                  <a:latin typeface="Times New Roman" panose="02020603050405020304" pitchFamily="18" charset="0"/>
                  <a:ea typeface="宋体" panose="02010600030101010101" pitchFamily="2" charset="-122"/>
                </a:rPr>
                <a:t>3</a:t>
              </a:r>
              <a:endParaRPr lang="en-US" altLang="zh-CN" sz="1400" i="1" dirty="0">
                <a:latin typeface="Times New Roman" panose="02020603050405020304" pitchFamily="18" charset="0"/>
                <a:ea typeface="宋体" panose="02010600030101010101" pitchFamily="2" charset="-122"/>
              </a:endParaRPr>
            </a:p>
          </p:txBody>
        </p:sp>
        <p:sp>
          <p:nvSpPr>
            <p:cNvPr id="33847" name="Text Box 57"/>
            <p:cNvSpPr txBox="1"/>
            <p:nvPr/>
          </p:nvSpPr>
          <p:spPr>
            <a:xfrm>
              <a:off x="3723" y="1559"/>
              <a:ext cx="111" cy="213"/>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t</a:t>
              </a:r>
              <a:r>
                <a:rPr lang="en-US" altLang="zh-CN" sz="1400" baseline="-25000" dirty="0">
                  <a:latin typeface="Times New Roman" panose="02020603050405020304" pitchFamily="18" charset="0"/>
                  <a:ea typeface="宋体" panose="02010600030101010101" pitchFamily="2" charset="-122"/>
                </a:rPr>
                <a:t>4</a:t>
              </a:r>
              <a:endParaRPr lang="en-US" altLang="zh-CN" sz="1400" i="1" dirty="0">
                <a:latin typeface="Times New Roman" panose="02020603050405020304" pitchFamily="18" charset="0"/>
                <a:ea typeface="宋体" panose="02010600030101010101" pitchFamily="2" charset="-122"/>
              </a:endParaRPr>
            </a:p>
          </p:txBody>
        </p:sp>
        <p:sp>
          <p:nvSpPr>
            <p:cNvPr id="33848" name="Text Box 58"/>
            <p:cNvSpPr txBox="1"/>
            <p:nvPr/>
          </p:nvSpPr>
          <p:spPr>
            <a:xfrm>
              <a:off x="3999" y="1559"/>
              <a:ext cx="110" cy="203"/>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t</a:t>
              </a:r>
              <a:r>
                <a:rPr lang="en-US" altLang="zh-CN" sz="1400" baseline="-25000" dirty="0">
                  <a:latin typeface="Times New Roman" panose="02020603050405020304" pitchFamily="18" charset="0"/>
                  <a:ea typeface="宋体" panose="02010600030101010101" pitchFamily="2" charset="-122"/>
                </a:rPr>
                <a:t>5</a:t>
              </a:r>
              <a:endParaRPr lang="en-US" altLang="zh-CN" sz="1400" i="1" dirty="0">
                <a:latin typeface="Times New Roman" panose="02020603050405020304" pitchFamily="18" charset="0"/>
                <a:ea typeface="宋体" panose="02010600030101010101" pitchFamily="2" charset="-122"/>
              </a:endParaRPr>
            </a:p>
          </p:txBody>
        </p:sp>
        <p:sp>
          <p:nvSpPr>
            <p:cNvPr id="33849" name="Text Box 59"/>
            <p:cNvSpPr txBox="1"/>
            <p:nvPr/>
          </p:nvSpPr>
          <p:spPr>
            <a:xfrm>
              <a:off x="4135" y="1559"/>
              <a:ext cx="108" cy="213"/>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t</a:t>
              </a:r>
              <a:r>
                <a:rPr lang="en-US" altLang="zh-CN" sz="1400" baseline="-25000" dirty="0">
                  <a:latin typeface="Times New Roman" panose="02020603050405020304" pitchFamily="18" charset="0"/>
                  <a:ea typeface="宋体" panose="02010600030101010101" pitchFamily="2" charset="-122"/>
                </a:rPr>
                <a:t>6</a:t>
              </a:r>
              <a:endParaRPr lang="en-US" altLang="zh-CN" sz="1400" i="1" dirty="0">
                <a:latin typeface="Times New Roman" panose="02020603050405020304" pitchFamily="18" charset="0"/>
                <a:ea typeface="宋体" panose="02010600030101010101" pitchFamily="2" charset="-122"/>
              </a:endParaRPr>
            </a:p>
          </p:txBody>
        </p:sp>
        <p:sp>
          <p:nvSpPr>
            <p:cNvPr id="33850" name="Text Box 62"/>
            <p:cNvSpPr txBox="1"/>
            <p:nvPr/>
          </p:nvSpPr>
          <p:spPr>
            <a:xfrm>
              <a:off x="1526" y="1170"/>
              <a:ext cx="214" cy="205"/>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dirty="0">
                  <a:latin typeface="Times New Roman" panose="02020603050405020304" pitchFamily="18" charset="0"/>
                  <a:ea typeface="宋体" panose="02010600030101010101" pitchFamily="2" charset="-122"/>
                </a:rPr>
                <a:t>C</a:t>
              </a:r>
              <a:endParaRPr lang="en-US" altLang="zh-CN" sz="1400" dirty="0">
                <a:latin typeface="Times New Roman" panose="02020603050405020304" pitchFamily="18" charset="0"/>
                <a:ea typeface="宋体" panose="02010600030101010101" pitchFamily="2" charset="-122"/>
              </a:endParaRPr>
            </a:p>
          </p:txBody>
        </p:sp>
        <p:sp>
          <p:nvSpPr>
            <p:cNvPr id="33851" name="Text Box 63"/>
            <p:cNvSpPr txBox="1"/>
            <p:nvPr/>
          </p:nvSpPr>
          <p:spPr>
            <a:xfrm>
              <a:off x="1051" y="354"/>
              <a:ext cx="607" cy="254"/>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dirty="0">
                  <a:latin typeface="Times New Roman" panose="02020603050405020304" pitchFamily="18" charset="0"/>
                  <a:ea typeface="宋体" panose="02010600030101010101" pitchFamily="2" charset="-122"/>
                </a:rPr>
                <a:t>VD1~VD4</a:t>
              </a:r>
              <a:endParaRPr lang="en-US" altLang="zh-CN" sz="1400" dirty="0">
                <a:latin typeface="Times New Roman" panose="02020603050405020304" pitchFamily="18" charset="0"/>
                <a:ea typeface="宋体" panose="02010600030101010101" pitchFamily="2" charset="-122"/>
              </a:endParaRPr>
            </a:p>
          </p:txBody>
        </p:sp>
        <p:sp>
          <p:nvSpPr>
            <p:cNvPr id="33852" name="Line 64"/>
            <p:cNvSpPr/>
            <p:nvPr/>
          </p:nvSpPr>
          <p:spPr>
            <a:xfrm flipH="1">
              <a:off x="832" y="979"/>
              <a:ext cx="0" cy="723"/>
            </a:xfrm>
            <a:prstGeom prst="line">
              <a:avLst/>
            </a:prstGeom>
            <a:ln w="9525" cap="flat" cmpd="sng">
              <a:solidFill>
                <a:srgbClr val="000000"/>
              </a:solidFill>
              <a:prstDash val="solid"/>
              <a:miter/>
              <a:headEnd type="none" w="med" len="med"/>
              <a:tailEnd type="none" w="med" len="med"/>
            </a:ln>
          </p:spPr>
        </p:sp>
        <p:sp>
          <p:nvSpPr>
            <p:cNvPr id="33853" name="Line 65"/>
            <p:cNvSpPr/>
            <p:nvPr/>
          </p:nvSpPr>
          <p:spPr>
            <a:xfrm flipH="1">
              <a:off x="2327" y="954"/>
              <a:ext cx="1" cy="740"/>
            </a:xfrm>
            <a:prstGeom prst="line">
              <a:avLst/>
            </a:prstGeom>
            <a:ln w="9525" cap="flat" cmpd="sng">
              <a:solidFill>
                <a:srgbClr val="000000"/>
              </a:solidFill>
              <a:prstDash val="solid"/>
              <a:miter/>
              <a:headEnd type="none" w="med" len="med"/>
              <a:tailEnd type="none" w="med" len="med"/>
            </a:ln>
          </p:spPr>
        </p:sp>
        <p:grpSp>
          <p:nvGrpSpPr>
            <p:cNvPr id="33854" name="Group 66"/>
            <p:cNvGrpSpPr/>
            <p:nvPr/>
          </p:nvGrpSpPr>
          <p:grpSpPr>
            <a:xfrm>
              <a:off x="203" y="808"/>
              <a:ext cx="110" cy="334"/>
              <a:chOff x="0" y="0"/>
              <a:chExt cx="210" cy="615"/>
            </a:xfrm>
          </p:grpSpPr>
          <p:sp>
            <p:nvSpPr>
              <p:cNvPr id="33916" name="Oval 67"/>
              <p:cNvSpPr/>
              <p:nvPr/>
            </p:nvSpPr>
            <p:spPr>
              <a:xfrm>
                <a:off x="0" y="0"/>
                <a:ext cx="148" cy="148"/>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917" name="Oval 68"/>
              <p:cNvSpPr/>
              <p:nvPr/>
            </p:nvSpPr>
            <p:spPr>
              <a:xfrm>
                <a:off x="0" y="150"/>
                <a:ext cx="148" cy="148"/>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918" name="Oval 69"/>
              <p:cNvSpPr/>
              <p:nvPr/>
            </p:nvSpPr>
            <p:spPr>
              <a:xfrm>
                <a:off x="0" y="300"/>
                <a:ext cx="148" cy="148"/>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919" name="Line 70"/>
              <p:cNvSpPr/>
              <p:nvPr/>
            </p:nvSpPr>
            <p:spPr>
              <a:xfrm>
                <a:off x="210" y="0"/>
                <a:ext cx="0" cy="615"/>
              </a:xfrm>
              <a:prstGeom prst="line">
                <a:avLst/>
              </a:prstGeom>
              <a:ln w="12700" cap="flat" cmpd="sng">
                <a:solidFill>
                  <a:srgbClr val="000000"/>
                </a:solidFill>
                <a:prstDash val="solid"/>
                <a:miter/>
                <a:headEnd type="none" w="med" len="med"/>
                <a:tailEnd type="none" w="med" len="med"/>
              </a:ln>
            </p:spPr>
          </p:sp>
          <p:sp>
            <p:nvSpPr>
              <p:cNvPr id="33920" name="Oval 71"/>
              <p:cNvSpPr/>
              <p:nvPr/>
            </p:nvSpPr>
            <p:spPr>
              <a:xfrm>
                <a:off x="0" y="450"/>
                <a:ext cx="148" cy="148"/>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grpSp>
          <p:nvGrpSpPr>
            <p:cNvPr id="33855" name="Group 72"/>
            <p:cNvGrpSpPr/>
            <p:nvPr/>
          </p:nvGrpSpPr>
          <p:grpSpPr>
            <a:xfrm>
              <a:off x="343" y="808"/>
              <a:ext cx="78" cy="324"/>
              <a:chOff x="0" y="0"/>
              <a:chExt cx="150" cy="598"/>
            </a:xfrm>
          </p:grpSpPr>
          <p:grpSp>
            <p:nvGrpSpPr>
              <p:cNvPr id="33911" name="Group 73"/>
              <p:cNvGrpSpPr/>
              <p:nvPr/>
            </p:nvGrpSpPr>
            <p:grpSpPr>
              <a:xfrm>
                <a:off x="2" y="0"/>
                <a:ext cx="148" cy="448"/>
                <a:chOff x="0" y="0"/>
                <a:chExt cx="148" cy="448"/>
              </a:xfrm>
            </p:grpSpPr>
            <p:sp>
              <p:nvSpPr>
                <p:cNvPr id="33913" name="Oval 74"/>
                <p:cNvSpPr/>
                <p:nvPr/>
              </p:nvSpPr>
              <p:spPr>
                <a:xfrm>
                  <a:off x="0" y="0"/>
                  <a:ext cx="148" cy="148"/>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914" name="Oval 75"/>
                <p:cNvSpPr/>
                <p:nvPr/>
              </p:nvSpPr>
              <p:spPr>
                <a:xfrm>
                  <a:off x="0" y="150"/>
                  <a:ext cx="148" cy="148"/>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915" name="Oval 76"/>
                <p:cNvSpPr/>
                <p:nvPr/>
              </p:nvSpPr>
              <p:spPr>
                <a:xfrm>
                  <a:off x="0" y="300"/>
                  <a:ext cx="148" cy="148"/>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sp>
            <p:nvSpPr>
              <p:cNvPr id="33912" name="Oval 77"/>
              <p:cNvSpPr/>
              <p:nvPr/>
            </p:nvSpPr>
            <p:spPr>
              <a:xfrm>
                <a:off x="0" y="450"/>
                <a:ext cx="148" cy="148"/>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sp>
          <p:nvSpPr>
            <p:cNvPr id="33856" name="Text Box 78"/>
            <p:cNvSpPr txBox="1"/>
            <p:nvPr/>
          </p:nvSpPr>
          <p:spPr>
            <a:xfrm>
              <a:off x="173" y="784"/>
              <a:ext cx="70" cy="375"/>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57" name="Text Box 79"/>
            <p:cNvSpPr txBox="1"/>
            <p:nvPr/>
          </p:nvSpPr>
          <p:spPr>
            <a:xfrm>
              <a:off x="389" y="784"/>
              <a:ext cx="71" cy="375"/>
            </a:xfrm>
            <a:prstGeom prst="rect">
              <a:avLst/>
            </a:prstGeom>
            <a:solidFill>
              <a:srgbClr val="FFFFFF"/>
            </a:solidFill>
            <a:ln w="9525">
              <a:noFill/>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just" eaLnBrk="1" hangingPunct="1">
                <a:spcBef>
                  <a:spcPct val="0"/>
                </a:spcBef>
                <a:buNone/>
              </a:pPr>
              <a:endParaRPr lang="zh-CN" altLang="en-US" sz="1400" dirty="0">
                <a:latin typeface="Times New Roman" panose="02020603050405020304" pitchFamily="18" charset="0"/>
                <a:ea typeface="宋体" panose="02010600030101010101" pitchFamily="2" charset="-122"/>
              </a:endParaRPr>
            </a:p>
          </p:txBody>
        </p:sp>
        <p:sp>
          <p:nvSpPr>
            <p:cNvPr id="33858" name="Line 80"/>
            <p:cNvSpPr/>
            <p:nvPr/>
          </p:nvSpPr>
          <p:spPr>
            <a:xfrm>
              <a:off x="241" y="597"/>
              <a:ext cx="3" cy="211"/>
            </a:xfrm>
            <a:prstGeom prst="line">
              <a:avLst/>
            </a:prstGeom>
            <a:ln w="9525" cap="flat" cmpd="sng">
              <a:solidFill>
                <a:srgbClr val="000000"/>
              </a:solidFill>
              <a:prstDash val="solid"/>
              <a:miter/>
              <a:headEnd type="none" w="med" len="med"/>
              <a:tailEnd type="none" w="med" len="med"/>
            </a:ln>
          </p:spPr>
        </p:sp>
        <p:sp>
          <p:nvSpPr>
            <p:cNvPr id="33859" name="Line 81"/>
            <p:cNvSpPr/>
            <p:nvPr/>
          </p:nvSpPr>
          <p:spPr>
            <a:xfrm>
              <a:off x="244" y="1134"/>
              <a:ext cx="2" cy="195"/>
            </a:xfrm>
            <a:prstGeom prst="line">
              <a:avLst/>
            </a:prstGeom>
            <a:ln w="9525" cap="flat" cmpd="sng">
              <a:solidFill>
                <a:srgbClr val="000000"/>
              </a:solidFill>
              <a:prstDash val="solid"/>
              <a:miter/>
              <a:headEnd type="none" w="med" len="med"/>
              <a:tailEnd type="none" w="med" len="med"/>
            </a:ln>
          </p:spPr>
        </p:sp>
        <p:sp>
          <p:nvSpPr>
            <p:cNvPr id="33860" name="Line 82"/>
            <p:cNvSpPr/>
            <p:nvPr/>
          </p:nvSpPr>
          <p:spPr>
            <a:xfrm>
              <a:off x="381" y="1134"/>
              <a:ext cx="1" cy="195"/>
            </a:xfrm>
            <a:prstGeom prst="line">
              <a:avLst/>
            </a:prstGeom>
            <a:ln w="9525" cap="flat" cmpd="sng">
              <a:solidFill>
                <a:srgbClr val="000000"/>
              </a:solidFill>
              <a:prstDash val="solid"/>
              <a:miter/>
              <a:headEnd type="none" w="med" len="med"/>
              <a:tailEnd type="none" w="med" len="med"/>
            </a:ln>
          </p:spPr>
        </p:sp>
        <p:sp>
          <p:nvSpPr>
            <p:cNvPr id="33861" name="Line 83"/>
            <p:cNvSpPr/>
            <p:nvPr/>
          </p:nvSpPr>
          <p:spPr>
            <a:xfrm>
              <a:off x="72" y="597"/>
              <a:ext cx="178" cy="0"/>
            </a:xfrm>
            <a:prstGeom prst="line">
              <a:avLst/>
            </a:prstGeom>
            <a:ln w="9525" cap="flat" cmpd="sng">
              <a:solidFill>
                <a:srgbClr val="000000"/>
              </a:solidFill>
              <a:prstDash val="solid"/>
              <a:miter/>
              <a:headEnd type="none" w="med" len="med"/>
              <a:tailEnd type="none" w="med" len="med"/>
            </a:ln>
          </p:spPr>
        </p:sp>
        <p:sp>
          <p:nvSpPr>
            <p:cNvPr id="33862" name="Line 84"/>
            <p:cNvSpPr/>
            <p:nvPr/>
          </p:nvSpPr>
          <p:spPr>
            <a:xfrm>
              <a:off x="63" y="1329"/>
              <a:ext cx="186" cy="0"/>
            </a:xfrm>
            <a:prstGeom prst="line">
              <a:avLst/>
            </a:prstGeom>
            <a:ln w="9525" cap="flat" cmpd="sng">
              <a:solidFill>
                <a:srgbClr val="000000"/>
              </a:solidFill>
              <a:prstDash val="solid"/>
              <a:miter/>
              <a:headEnd type="none" w="med" len="med"/>
              <a:tailEnd type="none" w="med" len="med"/>
            </a:ln>
          </p:spPr>
        </p:sp>
        <p:sp>
          <p:nvSpPr>
            <p:cNvPr id="33863" name="Line 85"/>
            <p:cNvSpPr/>
            <p:nvPr/>
          </p:nvSpPr>
          <p:spPr>
            <a:xfrm>
              <a:off x="63" y="1329"/>
              <a:ext cx="186" cy="0"/>
            </a:xfrm>
            <a:prstGeom prst="line">
              <a:avLst/>
            </a:prstGeom>
            <a:ln w="9525" cap="flat" cmpd="sng">
              <a:solidFill>
                <a:srgbClr val="000000"/>
              </a:solidFill>
              <a:prstDash val="solid"/>
              <a:miter/>
              <a:headEnd type="none" w="med" len="med"/>
              <a:tailEnd type="none" w="med" len="med"/>
            </a:ln>
          </p:spPr>
        </p:sp>
        <p:sp>
          <p:nvSpPr>
            <p:cNvPr id="33864" name="Line 86"/>
            <p:cNvSpPr/>
            <p:nvPr/>
          </p:nvSpPr>
          <p:spPr>
            <a:xfrm>
              <a:off x="389" y="597"/>
              <a:ext cx="885" cy="0"/>
            </a:xfrm>
            <a:prstGeom prst="line">
              <a:avLst/>
            </a:prstGeom>
            <a:ln w="9525" cap="flat" cmpd="sng">
              <a:solidFill>
                <a:srgbClr val="000000"/>
              </a:solidFill>
              <a:prstDash val="solid"/>
              <a:miter/>
              <a:headEnd type="none" w="med" len="med"/>
              <a:tailEnd type="none" w="med" len="med"/>
            </a:ln>
          </p:spPr>
        </p:sp>
        <p:sp>
          <p:nvSpPr>
            <p:cNvPr id="33865" name="Line 87"/>
            <p:cNvSpPr/>
            <p:nvPr/>
          </p:nvSpPr>
          <p:spPr>
            <a:xfrm>
              <a:off x="382" y="1329"/>
              <a:ext cx="867" cy="0"/>
            </a:xfrm>
            <a:prstGeom prst="line">
              <a:avLst/>
            </a:prstGeom>
            <a:ln w="9525" cap="flat" cmpd="sng">
              <a:solidFill>
                <a:srgbClr val="000000"/>
              </a:solidFill>
              <a:prstDash val="solid"/>
              <a:miter/>
              <a:headEnd type="none" w="med" len="med"/>
              <a:tailEnd type="none" w="med" len="med"/>
            </a:ln>
          </p:spPr>
        </p:sp>
        <p:sp>
          <p:nvSpPr>
            <p:cNvPr id="33866" name="Line 88"/>
            <p:cNvSpPr/>
            <p:nvPr/>
          </p:nvSpPr>
          <p:spPr>
            <a:xfrm>
              <a:off x="1266" y="597"/>
              <a:ext cx="342" cy="367"/>
            </a:xfrm>
            <a:prstGeom prst="line">
              <a:avLst/>
            </a:prstGeom>
            <a:ln w="9525" cap="flat" cmpd="sng">
              <a:solidFill>
                <a:srgbClr val="000000"/>
              </a:solidFill>
              <a:prstDash val="solid"/>
              <a:miter/>
              <a:headEnd type="none" w="med" len="med"/>
              <a:tailEnd type="none" w="med" len="med"/>
            </a:ln>
          </p:spPr>
        </p:sp>
        <p:sp>
          <p:nvSpPr>
            <p:cNvPr id="33867" name="Line 89"/>
            <p:cNvSpPr/>
            <p:nvPr/>
          </p:nvSpPr>
          <p:spPr>
            <a:xfrm>
              <a:off x="830" y="1685"/>
              <a:ext cx="1495" cy="0"/>
            </a:xfrm>
            <a:prstGeom prst="line">
              <a:avLst/>
            </a:prstGeom>
            <a:ln w="9525" cap="flat" cmpd="sng">
              <a:solidFill>
                <a:srgbClr val="000000"/>
              </a:solidFill>
              <a:prstDash val="solid"/>
              <a:miter/>
              <a:headEnd type="none" w="med" len="med"/>
              <a:tailEnd type="none" w="med" len="med"/>
            </a:ln>
          </p:spPr>
        </p:sp>
        <p:sp>
          <p:nvSpPr>
            <p:cNvPr id="33868" name="Line 90"/>
            <p:cNvSpPr/>
            <p:nvPr/>
          </p:nvSpPr>
          <p:spPr>
            <a:xfrm flipV="1">
              <a:off x="1607" y="954"/>
              <a:ext cx="729" cy="0"/>
            </a:xfrm>
            <a:prstGeom prst="line">
              <a:avLst/>
            </a:prstGeom>
            <a:ln w="9525" cap="flat" cmpd="sng">
              <a:solidFill>
                <a:srgbClr val="000000"/>
              </a:solidFill>
              <a:prstDash val="solid"/>
              <a:miter/>
              <a:headEnd type="none" w="med" len="med"/>
              <a:tailEnd type="none" w="med" len="med"/>
            </a:ln>
          </p:spPr>
        </p:sp>
        <p:sp>
          <p:nvSpPr>
            <p:cNvPr id="33869" name="Text Box 91"/>
            <p:cNvSpPr txBox="1"/>
            <p:nvPr/>
          </p:nvSpPr>
          <p:spPr>
            <a:xfrm>
              <a:off x="228" y="349"/>
              <a:ext cx="140" cy="204"/>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dirty="0">
                  <a:latin typeface="Times New Roman" panose="02020603050405020304" pitchFamily="18" charset="0"/>
                  <a:ea typeface="宋体" panose="02010600030101010101" pitchFamily="2" charset="-122"/>
                </a:rPr>
                <a:t>Tr</a:t>
              </a:r>
              <a:endParaRPr lang="en-US" altLang="zh-CN" sz="1400" dirty="0">
                <a:latin typeface="Times New Roman" panose="02020603050405020304" pitchFamily="18" charset="0"/>
                <a:ea typeface="宋体" panose="02010600030101010101" pitchFamily="2" charset="-122"/>
              </a:endParaRPr>
            </a:p>
          </p:txBody>
        </p:sp>
        <p:sp>
          <p:nvSpPr>
            <p:cNvPr id="33870" name="Text Box 92"/>
            <p:cNvSpPr txBox="1"/>
            <p:nvPr/>
          </p:nvSpPr>
          <p:spPr>
            <a:xfrm>
              <a:off x="0" y="866"/>
              <a:ext cx="148" cy="193"/>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u</a:t>
              </a:r>
              <a:r>
                <a:rPr lang="en-US" altLang="zh-CN" sz="1400" baseline="-25000" dirty="0">
                  <a:latin typeface="Times New Roman" panose="02020603050405020304" pitchFamily="18" charset="0"/>
                  <a:ea typeface="宋体" panose="02010600030101010101" pitchFamily="2" charset="-122"/>
                </a:rPr>
                <a:t>1</a:t>
              </a:r>
              <a:endParaRPr lang="en-US" altLang="zh-CN" sz="1400" dirty="0">
                <a:latin typeface="Times New Roman" panose="02020603050405020304" pitchFamily="18" charset="0"/>
                <a:ea typeface="宋体" panose="02010600030101010101" pitchFamily="2" charset="-122"/>
              </a:endParaRPr>
            </a:p>
          </p:txBody>
        </p:sp>
        <p:sp>
          <p:nvSpPr>
            <p:cNvPr id="33871" name="Text Box 93"/>
            <p:cNvSpPr txBox="1"/>
            <p:nvPr/>
          </p:nvSpPr>
          <p:spPr>
            <a:xfrm>
              <a:off x="403" y="873"/>
              <a:ext cx="168" cy="194"/>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u</a:t>
              </a:r>
              <a:r>
                <a:rPr lang="en-US" altLang="zh-CN" sz="1400" baseline="-25000" dirty="0">
                  <a:latin typeface="Times New Roman" panose="02020603050405020304" pitchFamily="18" charset="0"/>
                  <a:ea typeface="宋体" panose="02010600030101010101" pitchFamily="2" charset="-122"/>
                </a:rPr>
                <a:t>2</a:t>
              </a:r>
              <a:endParaRPr lang="en-US" altLang="zh-CN" sz="1400" dirty="0">
                <a:latin typeface="Times New Roman" panose="02020603050405020304" pitchFamily="18" charset="0"/>
                <a:ea typeface="宋体" panose="02010600030101010101" pitchFamily="2" charset="-122"/>
              </a:endParaRPr>
            </a:p>
          </p:txBody>
        </p:sp>
        <p:sp>
          <p:nvSpPr>
            <p:cNvPr id="33872" name="Text Box 94"/>
            <p:cNvSpPr txBox="1"/>
            <p:nvPr/>
          </p:nvSpPr>
          <p:spPr>
            <a:xfrm>
              <a:off x="413" y="618"/>
              <a:ext cx="124" cy="178"/>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dirty="0">
                  <a:latin typeface="Times New Roman" panose="02020603050405020304" pitchFamily="18" charset="0"/>
                  <a:ea typeface="宋体" panose="02010600030101010101" pitchFamily="2" charset="-122"/>
                </a:rPr>
                <a:t>a</a:t>
              </a:r>
              <a:endParaRPr lang="en-US" altLang="zh-CN" sz="1400" dirty="0">
                <a:latin typeface="Times New Roman" panose="02020603050405020304" pitchFamily="18" charset="0"/>
                <a:ea typeface="宋体" panose="02010600030101010101" pitchFamily="2" charset="-122"/>
              </a:endParaRPr>
            </a:p>
          </p:txBody>
        </p:sp>
        <p:sp>
          <p:nvSpPr>
            <p:cNvPr id="33873" name="Text Box 95"/>
            <p:cNvSpPr txBox="1"/>
            <p:nvPr/>
          </p:nvSpPr>
          <p:spPr>
            <a:xfrm>
              <a:off x="411" y="1126"/>
              <a:ext cx="107" cy="208"/>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dirty="0">
                  <a:latin typeface="Times New Roman" panose="02020603050405020304" pitchFamily="18" charset="0"/>
                  <a:ea typeface="宋体" panose="02010600030101010101" pitchFamily="2" charset="-122"/>
                </a:rPr>
                <a:t>b</a:t>
              </a:r>
              <a:endParaRPr lang="en-US" altLang="zh-CN" sz="1400" dirty="0">
                <a:latin typeface="Times New Roman" panose="02020603050405020304" pitchFamily="18" charset="0"/>
                <a:ea typeface="宋体" panose="02010600030101010101" pitchFamily="2" charset="-122"/>
              </a:endParaRPr>
            </a:p>
          </p:txBody>
        </p:sp>
        <p:sp>
          <p:nvSpPr>
            <p:cNvPr id="33874" name="Line 96"/>
            <p:cNvSpPr/>
            <p:nvPr/>
          </p:nvSpPr>
          <p:spPr>
            <a:xfrm>
              <a:off x="832" y="972"/>
              <a:ext cx="78" cy="0"/>
            </a:xfrm>
            <a:prstGeom prst="line">
              <a:avLst/>
            </a:prstGeom>
            <a:ln w="9525" cap="flat" cmpd="sng">
              <a:solidFill>
                <a:srgbClr val="000000"/>
              </a:solidFill>
              <a:prstDash val="solid"/>
              <a:miter/>
              <a:headEnd type="none" w="med" len="med"/>
              <a:tailEnd type="none" w="med" len="med"/>
            </a:ln>
          </p:spPr>
        </p:sp>
        <p:sp>
          <p:nvSpPr>
            <p:cNvPr id="33875" name="Line 97"/>
            <p:cNvSpPr/>
            <p:nvPr/>
          </p:nvSpPr>
          <p:spPr>
            <a:xfrm>
              <a:off x="909" y="972"/>
              <a:ext cx="333" cy="358"/>
            </a:xfrm>
            <a:prstGeom prst="line">
              <a:avLst/>
            </a:prstGeom>
            <a:ln w="9525" cap="flat" cmpd="sng">
              <a:solidFill>
                <a:srgbClr val="000000"/>
              </a:solidFill>
              <a:prstDash val="solid"/>
              <a:miter/>
              <a:headEnd type="none" w="med" len="med"/>
              <a:tailEnd type="none" w="med" len="med"/>
            </a:ln>
          </p:spPr>
        </p:sp>
        <p:sp>
          <p:nvSpPr>
            <p:cNvPr id="33876" name="Line 98"/>
            <p:cNvSpPr/>
            <p:nvPr/>
          </p:nvSpPr>
          <p:spPr>
            <a:xfrm flipH="1">
              <a:off x="1232" y="963"/>
              <a:ext cx="365" cy="375"/>
            </a:xfrm>
            <a:prstGeom prst="line">
              <a:avLst/>
            </a:prstGeom>
            <a:ln w="9525" cap="flat" cmpd="sng">
              <a:solidFill>
                <a:srgbClr val="000000"/>
              </a:solidFill>
              <a:prstDash val="solid"/>
              <a:miter/>
              <a:headEnd type="none" w="med" len="med"/>
              <a:tailEnd type="none" w="med" len="med"/>
            </a:ln>
          </p:spPr>
        </p:sp>
        <p:sp>
          <p:nvSpPr>
            <p:cNvPr id="33877" name="Line 99"/>
            <p:cNvSpPr/>
            <p:nvPr/>
          </p:nvSpPr>
          <p:spPr>
            <a:xfrm>
              <a:off x="381" y="597"/>
              <a:ext cx="1" cy="211"/>
            </a:xfrm>
            <a:prstGeom prst="line">
              <a:avLst/>
            </a:prstGeom>
            <a:ln w="9525" cap="flat" cmpd="sng">
              <a:solidFill>
                <a:srgbClr val="000000"/>
              </a:solidFill>
              <a:prstDash val="solid"/>
              <a:miter/>
              <a:headEnd type="none" w="med" len="med"/>
              <a:tailEnd type="none" w="med" len="med"/>
            </a:ln>
          </p:spPr>
        </p:sp>
        <p:sp>
          <p:nvSpPr>
            <p:cNvPr id="33878" name="Text Box 100"/>
            <p:cNvSpPr txBox="1"/>
            <p:nvPr/>
          </p:nvSpPr>
          <p:spPr>
            <a:xfrm>
              <a:off x="2115" y="1198"/>
              <a:ext cx="177" cy="235"/>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R</a:t>
              </a:r>
              <a:r>
                <a:rPr lang="en-US" altLang="zh-CN" sz="1400" baseline="-25000" dirty="0">
                  <a:latin typeface="Times New Roman" panose="02020603050405020304" pitchFamily="18" charset="0"/>
                  <a:ea typeface="宋体" panose="02010600030101010101" pitchFamily="2" charset="-122"/>
                </a:rPr>
                <a:t>L</a:t>
              </a:r>
              <a:endParaRPr lang="en-US" altLang="zh-CN" sz="1400" dirty="0">
                <a:latin typeface="Times New Roman" panose="02020603050405020304" pitchFamily="18" charset="0"/>
                <a:ea typeface="宋体" panose="02010600030101010101" pitchFamily="2" charset="-122"/>
              </a:endParaRPr>
            </a:p>
          </p:txBody>
        </p:sp>
        <p:sp>
          <p:nvSpPr>
            <p:cNvPr id="33879" name="Text Box 101"/>
            <p:cNvSpPr txBox="1"/>
            <p:nvPr/>
          </p:nvSpPr>
          <p:spPr>
            <a:xfrm>
              <a:off x="2396" y="1187"/>
              <a:ext cx="149" cy="234"/>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u</a:t>
              </a:r>
              <a:r>
                <a:rPr lang="en-US" altLang="zh-CN" sz="1400" baseline="-25000" dirty="0">
                  <a:latin typeface="Times New Roman" panose="02020603050405020304" pitchFamily="18" charset="0"/>
                  <a:ea typeface="宋体" panose="02010600030101010101" pitchFamily="2" charset="-122"/>
                </a:rPr>
                <a:t>o</a:t>
              </a:r>
              <a:endParaRPr lang="en-US" altLang="zh-CN" sz="1400" dirty="0">
                <a:latin typeface="Times New Roman" panose="02020603050405020304" pitchFamily="18" charset="0"/>
                <a:ea typeface="宋体" panose="02010600030101010101" pitchFamily="2" charset="-122"/>
              </a:endParaRPr>
            </a:p>
          </p:txBody>
        </p:sp>
        <p:sp>
          <p:nvSpPr>
            <p:cNvPr id="33880" name="Line 102"/>
            <p:cNvSpPr/>
            <p:nvPr/>
          </p:nvSpPr>
          <p:spPr>
            <a:xfrm flipH="1">
              <a:off x="901" y="605"/>
              <a:ext cx="365" cy="374"/>
            </a:xfrm>
            <a:prstGeom prst="line">
              <a:avLst/>
            </a:prstGeom>
            <a:ln w="9525" cap="flat" cmpd="sng">
              <a:solidFill>
                <a:srgbClr val="000000"/>
              </a:solidFill>
              <a:prstDash val="solid"/>
              <a:miter/>
              <a:headEnd type="none" w="med" len="med"/>
              <a:tailEnd type="none" w="med" len="med"/>
            </a:ln>
          </p:spPr>
        </p:sp>
        <p:sp>
          <p:nvSpPr>
            <p:cNvPr id="33881" name="Rectangle 103"/>
            <p:cNvSpPr/>
            <p:nvPr/>
          </p:nvSpPr>
          <p:spPr>
            <a:xfrm>
              <a:off x="2289" y="1183"/>
              <a:ext cx="77" cy="285"/>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nvGrpSpPr>
            <p:cNvPr id="33882" name="Group 104"/>
            <p:cNvGrpSpPr/>
            <p:nvPr/>
          </p:nvGrpSpPr>
          <p:grpSpPr>
            <a:xfrm>
              <a:off x="1049" y="831"/>
              <a:ext cx="442" cy="261"/>
              <a:chOff x="0" y="0"/>
              <a:chExt cx="854" cy="480"/>
            </a:xfrm>
          </p:grpSpPr>
          <p:grpSp>
            <p:nvGrpSpPr>
              <p:cNvPr id="33907" name="Group 105"/>
              <p:cNvGrpSpPr/>
              <p:nvPr/>
            </p:nvGrpSpPr>
            <p:grpSpPr>
              <a:xfrm>
                <a:off x="301" y="0"/>
                <a:ext cx="223" cy="480"/>
                <a:chOff x="0" y="0"/>
                <a:chExt cx="223" cy="480"/>
              </a:xfrm>
            </p:grpSpPr>
            <p:sp>
              <p:nvSpPr>
                <p:cNvPr id="33909" name="AutoShape 106"/>
                <p:cNvSpPr/>
                <p:nvPr/>
              </p:nvSpPr>
              <p:spPr>
                <a:xfrm rot="5367261">
                  <a:off x="-105" y="135"/>
                  <a:ext cx="420" cy="210"/>
                </a:xfrm>
                <a:prstGeom prst="triangle">
                  <a:avLst>
                    <a:gd name="adj" fmla="val 50000"/>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910" name="Line 107"/>
                <p:cNvSpPr/>
                <p:nvPr/>
              </p:nvSpPr>
              <p:spPr>
                <a:xfrm>
                  <a:off x="223" y="0"/>
                  <a:ext cx="0" cy="480"/>
                </a:xfrm>
                <a:prstGeom prst="line">
                  <a:avLst/>
                </a:prstGeom>
                <a:ln w="12700" cap="flat" cmpd="sng">
                  <a:solidFill>
                    <a:srgbClr val="000000"/>
                  </a:solidFill>
                  <a:prstDash val="solid"/>
                  <a:miter/>
                  <a:headEnd type="none" w="med" len="med"/>
                  <a:tailEnd type="none" w="med" len="med"/>
                </a:ln>
              </p:spPr>
            </p:sp>
          </p:grpSp>
          <p:sp>
            <p:nvSpPr>
              <p:cNvPr id="33908" name="Line 108"/>
              <p:cNvSpPr/>
              <p:nvPr/>
            </p:nvSpPr>
            <p:spPr>
              <a:xfrm>
                <a:off x="0" y="240"/>
                <a:ext cx="854" cy="0"/>
              </a:xfrm>
              <a:prstGeom prst="line">
                <a:avLst/>
              </a:prstGeom>
              <a:ln w="12700" cap="flat" cmpd="sng">
                <a:solidFill>
                  <a:srgbClr val="000000"/>
                </a:solidFill>
                <a:prstDash val="solid"/>
                <a:miter/>
                <a:headEnd type="none" w="med" len="med"/>
                <a:tailEnd type="none" w="med" len="med"/>
              </a:ln>
            </p:spPr>
          </p:sp>
        </p:grpSp>
        <p:sp>
          <p:nvSpPr>
            <p:cNvPr id="33883" name="Oval 109"/>
            <p:cNvSpPr/>
            <p:nvPr/>
          </p:nvSpPr>
          <p:spPr>
            <a:xfrm>
              <a:off x="31" y="580"/>
              <a:ext cx="38" cy="40"/>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33884" name="Oval 110"/>
            <p:cNvSpPr/>
            <p:nvPr/>
          </p:nvSpPr>
          <p:spPr>
            <a:xfrm>
              <a:off x="14" y="1307"/>
              <a:ext cx="36" cy="39"/>
            </a:xfrm>
            <a:prstGeom prst="ellips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nvGrpSpPr>
            <p:cNvPr id="33885" name="Group 111"/>
            <p:cNvGrpSpPr/>
            <p:nvPr/>
          </p:nvGrpSpPr>
          <p:grpSpPr>
            <a:xfrm>
              <a:off x="1712" y="1272"/>
              <a:ext cx="219" cy="68"/>
              <a:chOff x="0" y="0"/>
              <a:chExt cx="268" cy="90"/>
            </a:xfrm>
          </p:grpSpPr>
          <p:sp>
            <p:nvSpPr>
              <p:cNvPr id="33905" name="Line 112"/>
              <p:cNvSpPr/>
              <p:nvPr/>
            </p:nvSpPr>
            <p:spPr>
              <a:xfrm>
                <a:off x="0" y="0"/>
                <a:ext cx="268" cy="0"/>
              </a:xfrm>
              <a:prstGeom prst="line">
                <a:avLst/>
              </a:prstGeom>
              <a:ln w="19050" cap="flat" cmpd="sng">
                <a:solidFill>
                  <a:srgbClr val="000000"/>
                </a:solidFill>
                <a:prstDash val="solid"/>
                <a:miter/>
                <a:headEnd type="none" w="med" len="med"/>
                <a:tailEnd type="none" w="med" len="med"/>
              </a:ln>
            </p:spPr>
          </p:sp>
          <p:sp>
            <p:nvSpPr>
              <p:cNvPr id="33906" name="Line 113"/>
              <p:cNvSpPr/>
              <p:nvPr/>
            </p:nvSpPr>
            <p:spPr>
              <a:xfrm>
                <a:off x="0" y="90"/>
                <a:ext cx="268" cy="0"/>
              </a:xfrm>
              <a:prstGeom prst="line">
                <a:avLst/>
              </a:prstGeom>
              <a:ln w="19050" cap="flat" cmpd="sng">
                <a:solidFill>
                  <a:srgbClr val="000000"/>
                </a:solidFill>
                <a:prstDash val="solid"/>
                <a:miter/>
                <a:headEnd type="none" w="med" len="med"/>
                <a:tailEnd type="none" w="med" len="med"/>
              </a:ln>
            </p:spPr>
          </p:sp>
        </p:grpSp>
        <p:sp>
          <p:nvSpPr>
            <p:cNvPr id="33886" name="Line 114"/>
            <p:cNvSpPr/>
            <p:nvPr/>
          </p:nvSpPr>
          <p:spPr>
            <a:xfrm>
              <a:off x="1812" y="953"/>
              <a:ext cx="0" cy="310"/>
            </a:xfrm>
            <a:prstGeom prst="line">
              <a:avLst/>
            </a:prstGeom>
            <a:ln w="9525" cap="flat" cmpd="sng">
              <a:solidFill>
                <a:srgbClr val="000000"/>
              </a:solidFill>
              <a:prstDash val="solid"/>
              <a:miter/>
              <a:headEnd type="none" w="med" len="med"/>
              <a:tailEnd type="none" w="med" len="med"/>
            </a:ln>
          </p:spPr>
        </p:sp>
        <p:sp>
          <p:nvSpPr>
            <p:cNvPr id="33887" name="Line 115"/>
            <p:cNvSpPr/>
            <p:nvPr/>
          </p:nvSpPr>
          <p:spPr>
            <a:xfrm>
              <a:off x="1813" y="1330"/>
              <a:ext cx="0" cy="368"/>
            </a:xfrm>
            <a:prstGeom prst="line">
              <a:avLst/>
            </a:prstGeom>
            <a:ln w="9525" cap="flat" cmpd="sng">
              <a:solidFill>
                <a:srgbClr val="000000"/>
              </a:solidFill>
              <a:prstDash val="solid"/>
              <a:miter/>
              <a:headEnd type="none" w="med" len="med"/>
              <a:tailEnd type="none" w="med" len="med"/>
            </a:ln>
          </p:spPr>
        </p:sp>
        <p:grpSp>
          <p:nvGrpSpPr>
            <p:cNvPr id="33888" name="Group 116"/>
            <p:cNvGrpSpPr/>
            <p:nvPr/>
          </p:nvGrpSpPr>
          <p:grpSpPr>
            <a:xfrm>
              <a:off x="2428" y="1098"/>
              <a:ext cx="82" cy="97"/>
              <a:chOff x="0" y="0"/>
              <a:chExt cx="136" cy="150"/>
            </a:xfrm>
          </p:grpSpPr>
          <p:sp>
            <p:nvSpPr>
              <p:cNvPr id="33903" name="Line 117"/>
              <p:cNvSpPr/>
              <p:nvPr/>
            </p:nvSpPr>
            <p:spPr>
              <a:xfrm>
                <a:off x="0" y="60"/>
                <a:ext cx="136" cy="0"/>
              </a:xfrm>
              <a:prstGeom prst="line">
                <a:avLst/>
              </a:prstGeom>
              <a:ln w="9525" cap="flat" cmpd="sng">
                <a:solidFill>
                  <a:srgbClr val="000000"/>
                </a:solidFill>
                <a:prstDash val="solid"/>
                <a:miter/>
                <a:headEnd type="none" w="med" len="med"/>
                <a:tailEnd type="none" w="med" len="med"/>
              </a:ln>
            </p:spPr>
          </p:sp>
          <p:sp>
            <p:nvSpPr>
              <p:cNvPr id="33904" name="Line 118"/>
              <p:cNvSpPr/>
              <p:nvPr/>
            </p:nvSpPr>
            <p:spPr>
              <a:xfrm>
                <a:off x="60" y="0"/>
                <a:ext cx="0" cy="150"/>
              </a:xfrm>
              <a:prstGeom prst="line">
                <a:avLst/>
              </a:prstGeom>
              <a:ln w="9525" cap="flat" cmpd="sng">
                <a:solidFill>
                  <a:srgbClr val="000000"/>
                </a:solidFill>
                <a:prstDash val="solid"/>
                <a:miter/>
                <a:headEnd type="none" w="med" len="med"/>
                <a:tailEnd type="none" w="med" len="med"/>
              </a:ln>
            </p:spPr>
          </p:sp>
        </p:grpSp>
        <p:sp>
          <p:nvSpPr>
            <p:cNvPr id="33889" name="Line 119"/>
            <p:cNvSpPr/>
            <p:nvPr/>
          </p:nvSpPr>
          <p:spPr>
            <a:xfrm>
              <a:off x="2437" y="1446"/>
              <a:ext cx="73" cy="0"/>
            </a:xfrm>
            <a:prstGeom prst="line">
              <a:avLst/>
            </a:prstGeom>
            <a:ln w="9525" cap="flat" cmpd="sng">
              <a:solidFill>
                <a:srgbClr val="000000"/>
              </a:solidFill>
              <a:prstDash val="solid"/>
              <a:miter/>
              <a:headEnd type="none" w="med" len="med"/>
              <a:tailEnd type="none" w="med" len="med"/>
            </a:ln>
          </p:spPr>
        </p:sp>
        <p:sp>
          <p:nvSpPr>
            <p:cNvPr id="33890" name="Text Box 120"/>
            <p:cNvSpPr txBox="1"/>
            <p:nvPr/>
          </p:nvSpPr>
          <p:spPr>
            <a:xfrm>
              <a:off x="1948" y="1216"/>
              <a:ext cx="147" cy="225"/>
            </a:xfrm>
            <a:prstGeom prst="rect">
              <a:avLst/>
            </a:prstGeom>
            <a:solidFill>
              <a:srgbClr val="FFFFFF"/>
            </a:solid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i="1" dirty="0">
                  <a:latin typeface="Times New Roman" panose="02020603050405020304" pitchFamily="18" charset="0"/>
                  <a:ea typeface="宋体" panose="02010600030101010101" pitchFamily="2" charset="-122"/>
                </a:rPr>
                <a:t>u</a:t>
              </a:r>
              <a:r>
                <a:rPr lang="en-US" altLang="zh-CN" sz="1400" baseline="-25000" dirty="0">
                  <a:latin typeface="Times New Roman" panose="02020603050405020304" pitchFamily="18" charset="0"/>
                  <a:ea typeface="宋体" panose="02010600030101010101" pitchFamily="2" charset="-122"/>
                </a:rPr>
                <a:t>C</a:t>
              </a:r>
              <a:endParaRPr lang="en-US" altLang="zh-CN" sz="1400" dirty="0">
                <a:latin typeface="Times New Roman" panose="02020603050405020304" pitchFamily="18" charset="0"/>
                <a:ea typeface="宋体" panose="02010600030101010101" pitchFamily="2" charset="-122"/>
              </a:endParaRPr>
            </a:p>
          </p:txBody>
        </p:sp>
        <p:grpSp>
          <p:nvGrpSpPr>
            <p:cNvPr id="33891" name="Group 121"/>
            <p:cNvGrpSpPr/>
            <p:nvPr/>
          </p:nvGrpSpPr>
          <p:grpSpPr>
            <a:xfrm>
              <a:off x="1711" y="1147"/>
              <a:ext cx="83" cy="96"/>
              <a:chOff x="0" y="0"/>
              <a:chExt cx="136" cy="150"/>
            </a:xfrm>
          </p:grpSpPr>
          <p:sp>
            <p:nvSpPr>
              <p:cNvPr id="33901" name="Line 122"/>
              <p:cNvSpPr/>
              <p:nvPr/>
            </p:nvSpPr>
            <p:spPr>
              <a:xfrm>
                <a:off x="0" y="60"/>
                <a:ext cx="136" cy="0"/>
              </a:xfrm>
              <a:prstGeom prst="line">
                <a:avLst/>
              </a:prstGeom>
              <a:ln w="9525" cap="flat" cmpd="sng">
                <a:solidFill>
                  <a:srgbClr val="000000"/>
                </a:solidFill>
                <a:prstDash val="solid"/>
                <a:miter/>
                <a:headEnd type="none" w="med" len="med"/>
                <a:tailEnd type="none" w="med" len="med"/>
              </a:ln>
            </p:spPr>
          </p:sp>
          <p:sp>
            <p:nvSpPr>
              <p:cNvPr id="33902" name="Line 123"/>
              <p:cNvSpPr/>
              <p:nvPr/>
            </p:nvSpPr>
            <p:spPr>
              <a:xfrm>
                <a:off x="60" y="0"/>
                <a:ext cx="0" cy="150"/>
              </a:xfrm>
              <a:prstGeom prst="line">
                <a:avLst/>
              </a:prstGeom>
              <a:ln w="9525" cap="flat" cmpd="sng">
                <a:solidFill>
                  <a:srgbClr val="000000"/>
                </a:solidFill>
                <a:prstDash val="solid"/>
                <a:miter/>
                <a:headEnd type="none" w="med" len="med"/>
                <a:tailEnd type="none" w="med" len="med"/>
              </a:ln>
            </p:spPr>
          </p:sp>
        </p:grpSp>
        <p:grpSp>
          <p:nvGrpSpPr>
            <p:cNvPr id="33892" name="Group 124"/>
            <p:cNvGrpSpPr/>
            <p:nvPr/>
          </p:nvGrpSpPr>
          <p:grpSpPr>
            <a:xfrm>
              <a:off x="1949" y="1155"/>
              <a:ext cx="82" cy="98"/>
              <a:chOff x="0" y="0"/>
              <a:chExt cx="136" cy="150"/>
            </a:xfrm>
          </p:grpSpPr>
          <p:sp>
            <p:nvSpPr>
              <p:cNvPr id="33899" name="Line 125"/>
              <p:cNvSpPr/>
              <p:nvPr/>
            </p:nvSpPr>
            <p:spPr>
              <a:xfrm>
                <a:off x="0" y="60"/>
                <a:ext cx="136" cy="0"/>
              </a:xfrm>
              <a:prstGeom prst="line">
                <a:avLst/>
              </a:prstGeom>
              <a:ln w="9525" cap="flat" cmpd="sng">
                <a:solidFill>
                  <a:srgbClr val="000000"/>
                </a:solidFill>
                <a:prstDash val="solid"/>
                <a:miter/>
                <a:headEnd type="none" w="med" len="med"/>
                <a:tailEnd type="none" w="med" len="med"/>
              </a:ln>
            </p:spPr>
          </p:sp>
          <p:sp>
            <p:nvSpPr>
              <p:cNvPr id="33900" name="Line 126"/>
              <p:cNvSpPr/>
              <p:nvPr/>
            </p:nvSpPr>
            <p:spPr>
              <a:xfrm>
                <a:off x="60" y="0"/>
                <a:ext cx="0" cy="150"/>
              </a:xfrm>
              <a:prstGeom prst="line">
                <a:avLst/>
              </a:prstGeom>
              <a:ln w="9525" cap="flat" cmpd="sng">
                <a:solidFill>
                  <a:srgbClr val="000000"/>
                </a:solidFill>
                <a:prstDash val="solid"/>
                <a:miter/>
                <a:headEnd type="none" w="med" len="med"/>
                <a:tailEnd type="none" w="med" len="med"/>
              </a:ln>
            </p:spPr>
          </p:sp>
        </p:grpSp>
        <p:sp>
          <p:nvSpPr>
            <p:cNvPr id="33893" name="Line 127"/>
            <p:cNvSpPr/>
            <p:nvPr/>
          </p:nvSpPr>
          <p:spPr>
            <a:xfrm>
              <a:off x="1959" y="1427"/>
              <a:ext cx="83" cy="0"/>
            </a:xfrm>
            <a:prstGeom prst="line">
              <a:avLst/>
            </a:prstGeom>
            <a:ln w="9525" cap="flat" cmpd="sng">
              <a:solidFill>
                <a:srgbClr val="000000"/>
              </a:solidFill>
              <a:prstDash val="solid"/>
              <a:miter/>
              <a:headEnd type="none" w="med" len="med"/>
              <a:tailEnd type="none" w="med" len="med"/>
            </a:ln>
          </p:spPr>
        </p:sp>
        <p:grpSp>
          <p:nvGrpSpPr>
            <p:cNvPr id="33894" name="Group 128"/>
            <p:cNvGrpSpPr/>
            <p:nvPr/>
          </p:nvGrpSpPr>
          <p:grpSpPr>
            <a:xfrm>
              <a:off x="424" y="808"/>
              <a:ext cx="84" cy="96"/>
              <a:chOff x="0" y="0"/>
              <a:chExt cx="136" cy="150"/>
            </a:xfrm>
          </p:grpSpPr>
          <p:sp>
            <p:nvSpPr>
              <p:cNvPr id="33897" name="Line 129"/>
              <p:cNvSpPr/>
              <p:nvPr/>
            </p:nvSpPr>
            <p:spPr>
              <a:xfrm>
                <a:off x="0" y="60"/>
                <a:ext cx="136" cy="0"/>
              </a:xfrm>
              <a:prstGeom prst="line">
                <a:avLst/>
              </a:prstGeom>
              <a:ln w="9525" cap="flat" cmpd="sng">
                <a:solidFill>
                  <a:srgbClr val="000000"/>
                </a:solidFill>
                <a:prstDash val="solid"/>
                <a:miter/>
                <a:headEnd type="none" w="med" len="med"/>
                <a:tailEnd type="none" w="med" len="med"/>
              </a:ln>
            </p:spPr>
          </p:sp>
          <p:sp>
            <p:nvSpPr>
              <p:cNvPr id="33898" name="Line 130"/>
              <p:cNvSpPr/>
              <p:nvPr/>
            </p:nvSpPr>
            <p:spPr>
              <a:xfrm>
                <a:off x="60" y="0"/>
                <a:ext cx="0" cy="150"/>
              </a:xfrm>
              <a:prstGeom prst="line">
                <a:avLst/>
              </a:prstGeom>
              <a:ln w="9525" cap="flat" cmpd="sng">
                <a:solidFill>
                  <a:srgbClr val="000000"/>
                </a:solidFill>
                <a:prstDash val="solid"/>
                <a:miter/>
                <a:headEnd type="none" w="med" len="med"/>
                <a:tailEnd type="none" w="med" len="med"/>
              </a:ln>
            </p:spPr>
          </p:sp>
        </p:grpSp>
        <p:sp>
          <p:nvSpPr>
            <p:cNvPr id="33895" name="Line 131"/>
            <p:cNvSpPr/>
            <p:nvPr/>
          </p:nvSpPr>
          <p:spPr>
            <a:xfrm>
              <a:off x="436" y="1107"/>
              <a:ext cx="73" cy="0"/>
            </a:xfrm>
            <a:prstGeom prst="line">
              <a:avLst/>
            </a:prstGeom>
            <a:ln w="9525" cap="flat" cmpd="sng">
              <a:solidFill>
                <a:srgbClr val="000000"/>
              </a:solidFill>
              <a:prstDash val="solid"/>
              <a:miter/>
              <a:headEnd type="none" w="med" len="med"/>
              <a:tailEnd type="none" w="med" len="med"/>
            </a:ln>
          </p:spPr>
        </p:sp>
        <p:sp>
          <p:nvSpPr>
            <p:cNvPr id="33896" name="Text Box 132"/>
            <p:cNvSpPr txBox="1"/>
            <p:nvPr/>
          </p:nvSpPr>
          <p:spPr>
            <a:xfrm>
              <a:off x="499" y="1860"/>
              <a:ext cx="4309" cy="232"/>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2000" dirty="0">
                  <a:latin typeface="仿宋_GB2312" pitchFamily="1" charset="-122"/>
                  <a:ea typeface="仿宋_GB2312" pitchFamily="1" charset="-122"/>
                </a:rPr>
                <a:t>a. </a:t>
              </a:r>
              <a:r>
                <a:rPr lang="zh-CN" altLang="en-US" sz="2000" dirty="0">
                  <a:latin typeface="仿宋_GB2312" pitchFamily="1" charset="-122"/>
                  <a:ea typeface="仿宋_GB2312" pitchFamily="1" charset="-122"/>
                </a:rPr>
                <a:t>原理图                   </a:t>
              </a:r>
              <a:r>
                <a:rPr lang="en-US" altLang="zh-CN" sz="2000" dirty="0">
                  <a:latin typeface="仿宋_GB2312" pitchFamily="1" charset="-122"/>
                  <a:ea typeface="仿宋_GB2312" pitchFamily="1" charset="-122"/>
                </a:rPr>
                <a:t>b. </a:t>
              </a:r>
              <a:r>
                <a:rPr lang="zh-CN" altLang="en-US" sz="2000" dirty="0">
                  <a:latin typeface="仿宋_GB2312" pitchFamily="1" charset="-122"/>
                  <a:ea typeface="仿宋_GB2312" pitchFamily="1" charset="-122"/>
                </a:rPr>
                <a:t>波形图</a:t>
              </a:r>
              <a:endParaRPr lang="zh-CN" altLang="en-US" sz="2000" dirty="0">
                <a:latin typeface="仿宋_GB2312" pitchFamily="1" charset="-122"/>
                <a:ea typeface="仿宋_GB2312" pitchFamily="1"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34819" name="Rectangle 2"/>
          <p:cNvSpPr>
            <a:spLocks noGrp="1"/>
          </p:cNvSpPr>
          <p:nvPr>
            <p:ph type="title"/>
          </p:nvPr>
        </p:nvSpPr>
        <p:spPr/>
        <p:txBody>
          <a:bodyPr vert="horz" wrap="square" lIns="91440" tIns="45720" rIns="91440" bIns="45720" anchor="ctr"/>
          <a:p>
            <a:pPr eaLnBrk="1" hangingPunct="1"/>
            <a:r>
              <a:rPr lang="zh-CN" altLang="en-US" dirty="0"/>
              <a:t>（2)电感滤波器</a:t>
            </a:r>
            <a:endParaRPr lang="zh-CN" altLang="en-US" dirty="0"/>
          </a:p>
        </p:txBody>
      </p:sp>
      <p:pic>
        <p:nvPicPr>
          <p:cNvPr id="34820" name="Picture 6" descr="共模扼流圈"/>
          <p:cNvPicPr>
            <a:picLocks noChangeAspect="1"/>
          </p:cNvPicPr>
          <p:nvPr/>
        </p:nvPicPr>
        <p:blipFill>
          <a:blip r:embed="rId1"/>
          <a:stretch>
            <a:fillRect/>
          </a:stretch>
        </p:blipFill>
        <p:spPr>
          <a:xfrm>
            <a:off x="4718050" y="1844675"/>
            <a:ext cx="3930650" cy="3641725"/>
          </a:xfrm>
          <a:prstGeom prst="rect">
            <a:avLst/>
          </a:prstGeom>
          <a:noFill/>
          <a:ln w="9525">
            <a:noFill/>
          </a:ln>
        </p:spPr>
      </p:pic>
      <p:pic>
        <p:nvPicPr>
          <p:cNvPr id="34821" name="Picture 7" descr="共模扼流圈（实物）"/>
          <p:cNvPicPr>
            <a:picLocks noChangeAspect="1"/>
          </p:cNvPicPr>
          <p:nvPr/>
        </p:nvPicPr>
        <p:blipFill>
          <a:blip r:embed="rId2"/>
          <a:stretch>
            <a:fillRect/>
          </a:stretch>
        </p:blipFill>
        <p:spPr>
          <a:xfrm>
            <a:off x="541338" y="2060575"/>
            <a:ext cx="3481387" cy="3481388"/>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35843" name="Rectangle 2"/>
          <p:cNvSpPr>
            <a:spLocks noGrp="1"/>
          </p:cNvSpPr>
          <p:nvPr>
            <p:ph type="title"/>
          </p:nvPr>
        </p:nvSpPr>
        <p:spPr/>
        <p:txBody>
          <a:bodyPr vert="horz" wrap="square" lIns="91440" tIns="45720" rIns="91440" bIns="45720" anchor="ctr"/>
          <a:p>
            <a:pPr eaLnBrk="1" hangingPunct="1"/>
            <a:r>
              <a:rPr lang="zh-CN" altLang="en-US" dirty="0"/>
              <a:t>有源滤波器</a:t>
            </a:r>
            <a:endParaRPr lang="zh-CN" altLang="en-US" dirty="0"/>
          </a:p>
        </p:txBody>
      </p:sp>
      <p:sp>
        <p:nvSpPr>
          <p:cNvPr id="35844" name="Rectangle 3"/>
          <p:cNvSpPr>
            <a:spLocks noGrp="1"/>
          </p:cNvSpPr>
          <p:nvPr>
            <p:ph idx="1"/>
          </p:nvPr>
        </p:nvSpPr>
        <p:spPr/>
        <p:txBody>
          <a:bodyPr vert="horz" wrap="square" lIns="91440" tIns="45720" rIns="91440" bIns="45720" anchor="t"/>
          <a:p>
            <a:pPr eaLnBrk="1" hangingPunct="1"/>
            <a:r>
              <a:rPr lang="zh-CN" altLang="en-US" b="1" dirty="0">
                <a:latin typeface="仿宋_GB2312" pitchFamily="1" charset="-122"/>
                <a:ea typeface="仿宋_GB2312" pitchFamily="1" charset="-122"/>
              </a:rPr>
              <a:t>一阶低通有源滤波器</a:t>
            </a:r>
            <a:endParaRPr lang="zh-CN" altLang="en-US" b="1" dirty="0">
              <a:latin typeface="仿宋_GB2312" pitchFamily="1" charset="-122"/>
              <a:ea typeface="仿宋_GB2312" pitchFamily="1" charset="-122"/>
            </a:endParaRPr>
          </a:p>
        </p:txBody>
      </p:sp>
      <p:pic>
        <p:nvPicPr>
          <p:cNvPr id="35845" name="图片 3" descr="一阶低通有源滤波器无放大.JPG"/>
          <p:cNvPicPr>
            <a:picLocks noChangeAspect="1"/>
          </p:cNvPicPr>
          <p:nvPr/>
        </p:nvPicPr>
        <p:blipFill>
          <a:blip r:embed="rId1"/>
          <a:stretch>
            <a:fillRect/>
          </a:stretch>
        </p:blipFill>
        <p:spPr>
          <a:xfrm>
            <a:off x="1225550" y="2301875"/>
            <a:ext cx="6213475" cy="357505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36867" name="Rectangle 2"/>
          <p:cNvSpPr>
            <a:spLocks noGrp="1"/>
          </p:cNvSpPr>
          <p:nvPr>
            <p:ph type="title"/>
          </p:nvPr>
        </p:nvSpPr>
        <p:spPr/>
        <p:txBody>
          <a:bodyPr vert="horz" wrap="square" lIns="91440" tIns="45720" rIns="91440" bIns="45720" anchor="ctr"/>
          <a:p>
            <a:pPr eaLnBrk="1" hangingPunct="1"/>
            <a:r>
              <a:rPr lang="zh-CN" altLang="en-US" dirty="0"/>
              <a:t>3、抑制</a:t>
            </a:r>
            <a:r>
              <a:rPr lang="zh-CN" altLang="en-US" dirty="0">
                <a:solidFill>
                  <a:srgbClr val="FF0000"/>
                </a:solidFill>
              </a:rPr>
              <a:t>噪声源</a:t>
            </a:r>
            <a:r>
              <a:rPr lang="zh-CN" altLang="en-US" dirty="0"/>
              <a:t>的影响  </a:t>
            </a:r>
            <a:endParaRPr lang="zh-CN" altLang="en-US" dirty="0">
              <a:solidFill>
                <a:srgbClr val="FF0000"/>
              </a:solidFill>
            </a:endParaRPr>
          </a:p>
        </p:txBody>
      </p:sp>
      <p:sp>
        <p:nvSpPr>
          <p:cNvPr id="37891" name="Rectangle 3"/>
          <p:cNvSpPr>
            <a:spLocks noGrp="1"/>
          </p:cNvSpPr>
          <p:nvPr>
            <p:ph idx="1"/>
          </p:nvPr>
        </p:nvSpPr>
        <p:spPr/>
        <p:txBody>
          <a:bodyPr vert="horz" wrap="square" lIns="91440" tIns="45720" rIns="91440" bIns="45720" anchor="t"/>
          <a:p>
            <a:pPr eaLnBrk="1" hangingPunct="1"/>
            <a:endParaRPr lang="zh-CN" altLang="en-US" dirty="0"/>
          </a:p>
          <a:p>
            <a:pPr eaLnBrk="1" hangingPunct="1"/>
            <a:r>
              <a:rPr lang="zh-CN" altLang="en-US" dirty="0"/>
              <a:t>优先考虑</a:t>
            </a:r>
            <a:r>
              <a:rPr lang="zh-CN" altLang="en-US" dirty="0">
                <a:solidFill>
                  <a:srgbClr val="FF0000"/>
                </a:solidFill>
              </a:rPr>
              <a:t>低速芯片</a:t>
            </a:r>
            <a:endParaRPr lang="zh-CN" altLang="en-US" dirty="0">
              <a:solidFill>
                <a:srgbClr val="FF0000"/>
              </a:solidFill>
            </a:endParaRPr>
          </a:p>
          <a:p>
            <a:pPr eaLnBrk="1" hangingPunct="1"/>
            <a:r>
              <a:rPr lang="zh-CN" altLang="en-US" dirty="0"/>
              <a:t>高速芯片用在关键的地方</a:t>
            </a:r>
            <a:endParaRPr lang="zh-CN" altLang="en-US" dirty="0"/>
          </a:p>
          <a:p>
            <a:pPr eaLnBrk="1" hangingPunct="1"/>
            <a:r>
              <a:rPr lang="zh-CN" altLang="en-US" dirty="0"/>
              <a:t>电路布局的时候，注意相关事项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7891">
                                            <p:txEl>
                                              <p:charRg st="1" end="10"/>
                                            </p:txEl>
                                          </p:spTgt>
                                        </p:tgtEl>
                                        <p:attrNameLst>
                                          <p:attrName>style.visibility</p:attrName>
                                        </p:attrNameLst>
                                      </p:cBhvr>
                                      <p:to>
                                        <p:strVal val="visible"/>
                                      </p:to>
                                    </p:set>
                                    <p:anim calcmode="lin" valueType="num">
                                      <p:cBhvr>
                                        <p:cTn id="7" dur="1" fill="hold"/>
                                        <p:tgtEl>
                                          <p:spTgt spid="37891">
                                            <p:txEl>
                                              <p:charRg st="1" end="1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7891">
                                            <p:txEl>
                                              <p:charRg st="10" end="22"/>
                                            </p:txEl>
                                          </p:spTgt>
                                        </p:tgtEl>
                                        <p:attrNameLst>
                                          <p:attrName>style.visibility</p:attrName>
                                        </p:attrNameLst>
                                      </p:cBhvr>
                                      <p:to>
                                        <p:strVal val="visible"/>
                                      </p:to>
                                    </p:set>
                                    <p:anim calcmode="lin" valueType="num">
                                      <p:cBhvr>
                                        <p:cTn id="12" dur="1" fill="hold"/>
                                        <p:tgtEl>
                                          <p:spTgt spid="37891">
                                            <p:txEl>
                                              <p:charRg st="10" end="22"/>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7891">
                                            <p:txEl>
                                              <p:charRg st="22" end="37"/>
                                            </p:txEl>
                                          </p:spTgt>
                                        </p:tgtEl>
                                        <p:attrNameLst>
                                          <p:attrName>style.visibility</p:attrName>
                                        </p:attrNameLst>
                                      </p:cBhvr>
                                      <p:to>
                                        <p:strVal val="visible"/>
                                      </p:to>
                                    </p:set>
                                    <p:anim calcmode="lin" valueType="num">
                                      <p:cBhvr>
                                        <p:cTn id="17" dur="1" fill="hold"/>
                                        <p:tgtEl>
                                          <p:spTgt spid="37891">
                                            <p:txEl>
                                              <p:charRg st="22" end="3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37891" name="Rectangle 2"/>
          <p:cNvSpPr>
            <a:spLocks noGrp="1"/>
          </p:cNvSpPr>
          <p:nvPr>
            <p:ph type="title"/>
          </p:nvPr>
        </p:nvSpPr>
        <p:spPr/>
        <p:txBody>
          <a:bodyPr vert="horz" wrap="square" lIns="91440" tIns="45720" rIns="91440" bIns="45720" anchor="ctr"/>
          <a:p>
            <a:pPr eaLnBrk="1" hangingPunct="1"/>
            <a:r>
              <a:rPr lang="zh-CN" altLang="en-US" sz="3600" dirty="0"/>
              <a:t>4、硬件电路中采用的抗干扰措施 </a:t>
            </a:r>
            <a:endParaRPr lang="zh-CN" altLang="en-US" sz="3600" dirty="0">
              <a:solidFill>
                <a:srgbClr val="FF0000"/>
              </a:solidFill>
            </a:endParaRPr>
          </a:p>
        </p:txBody>
      </p:sp>
      <p:sp>
        <p:nvSpPr>
          <p:cNvPr id="38915" name="Rectangle 3"/>
          <p:cNvSpPr>
            <a:spLocks noGrp="1"/>
          </p:cNvSpPr>
          <p:nvPr>
            <p:ph idx="1"/>
          </p:nvPr>
        </p:nvSpPr>
        <p:spPr/>
        <p:txBody>
          <a:bodyPr vert="horz" wrap="square" lIns="91440" tIns="45720" rIns="91440" bIns="45720" anchor="t"/>
          <a:p>
            <a:pPr eaLnBrk="1" hangingPunct="1"/>
            <a:r>
              <a:rPr lang="zh-CN" altLang="en-US" dirty="0"/>
              <a:t>I/O通道隔离</a:t>
            </a:r>
            <a:endParaRPr lang="zh-CN" altLang="en-US" dirty="0"/>
          </a:p>
          <a:p>
            <a:pPr eaLnBrk="1" hangingPunct="1"/>
            <a:endParaRPr lang="zh-CN" altLang="en-US" dirty="0"/>
          </a:p>
          <a:p>
            <a:pPr eaLnBrk="1" hangingPunct="1"/>
            <a:r>
              <a:rPr lang="zh-CN" altLang="en-US" dirty="0"/>
              <a:t>电磁干扰的抑制</a:t>
            </a:r>
            <a:endParaRPr lang="zh-CN" altLang="en-US" dirty="0"/>
          </a:p>
          <a:p>
            <a:pPr eaLnBrk="1" hangingPunct="1"/>
            <a:endParaRPr lang="zh-CN" altLang="en-US" dirty="0"/>
          </a:p>
          <a:p>
            <a:pPr eaLnBrk="1" hangingPunct="1"/>
            <a:r>
              <a:rPr lang="zh-CN" altLang="en-US" dirty="0"/>
              <a:t>旁路滤波和去耦电容的设计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8915">
                                            <p:txEl>
                                              <p:charRg st="0" end="8"/>
                                            </p:txEl>
                                          </p:spTgt>
                                        </p:tgtEl>
                                        <p:attrNameLst>
                                          <p:attrName>style.visibility</p:attrName>
                                        </p:attrNameLst>
                                      </p:cBhvr>
                                      <p:to>
                                        <p:strVal val="visible"/>
                                      </p:to>
                                    </p:set>
                                    <p:anim calcmode="lin" valueType="num">
                                      <p:cBhvr>
                                        <p:cTn id="7" dur="1" fill="hold"/>
                                        <p:tgtEl>
                                          <p:spTgt spid="38915">
                                            <p:txEl>
                                              <p:charRg st="0" end="8"/>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8915">
                                            <p:txEl>
                                              <p:charRg st="9" end="17"/>
                                            </p:txEl>
                                          </p:spTgt>
                                        </p:tgtEl>
                                        <p:attrNameLst>
                                          <p:attrName>style.visibility</p:attrName>
                                        </p:attrNameLst>
                                      </p:cBhvr>
                                      <p:to>
                                        <p:strVal val="visible"/>
                                      </p:to>
                                    </p:set>
                                    <p:anim calcmode="lin" valueType="num">
                                      <p:cBhvr>
                                        <p:cTn id="12" dur="1" fill="hold"/>
                                        <p:tgtEl>
                                          <p:spTgt spid="38915">
                                            <p:txEl>
                                              <p:charRg st="9" end="17"/>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8915">
                                            <p:txEl>
                                              <p:charRg st="18" end="31"/>
                                            </p:txEl>
                                          </p:spTgt>
                                        </p:tgtEl>
                                        <p:attrNameLst>
                                          <p:attrName>style.visibility</p:attrName>
                                        </p:attrNameLst>
                                      </p:cBhvr>
                                      <p:to>
                                        <p:strVal val="visible"/>
                                      </p:to>
                                    </p:set>
                                    <p:anim calcmode="lin" valueType="num">
                                      <p:cBhvr>
                                        <p:cTn id="17" dur="1" fill="hold"/>
                                        <p:tgtEl>
                                          <p:spTgt spid="38915">
                                            <p:txEl>
                                              <p:charRg st="18" end="3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38915" name="Rectangle 2"/>
          <p:cNvSpPr>
            <a:spLocks noGrp="1"/>
          </p:cNvSpPr>
          <p:nvPr>
            <p:ph type="title"/>
          </p:nvPr>
        </p:nvSpPr>
        <p:spPr/>
        <p:txBody>
          <a:bodyPr vert="horz" wrap="square" lIns="91440" tIns="45720" rIns="91440" bIns="45720" anchor="ctr"/>
          <a:p>
            <a:pPr eaLnBrk="1" hangingPunct="1"/>
            <a:r>
              <a:rPr lang="zh-CN" altLang="en-US" dirty="0"/>
              <a:t>设计印刷电路板注意事项 </a:t>
            </a:r>
            <a:endParaRPr lang="zh-CN" altLang="en-US" dirty="0">
              <a:solidFill>
                <a:srgbClr val="FF0000"/>
              </a:solidFill>
            </a:endParaRPr>
          </a:p>
        </p:txBody>
      </p:sp>
      <p:sp>
        <p:nvSpPr>
          <p:cNvPr id="39939" name="Rectangle 3"/>
          <p:cNvSpPr>
            <a:spLocks noGrp="1"/>
          </p:cNvSpPr>
          <p:nvPr>
            <p:ph idx="1"/>
          </p:nvPr>
        </p:nvSpPr>
        <p:spPr/>
        <p:txBody>
          <a:bodyPr vert="horz" wrap="square" lIns="91440" tIns="45720" rIns="91440" bIns="45720" anchor="t"/>
          <a:p>
            <a:pPr eaLnBrk="1" hangingPunct="1">
              <a:lnSpc>
                <a:spcPct val="90000"/>
              </a:lnSpc>
            </a:pPr>
            <a:r>
              <a:rPr lang="zh-CN" altLang="zh-CN" dirty="0"/>
              <a:t>高频数字电路走线细一些、短一些好</a:t>
            </a:r>
            <a:endParaRPr lang="zh-CN" altLang="zh-CN" dirty="0"/>
          </a:p>
          <a:p>
            <a:pPr eaLnBrk="1" hangingPunct="1">
              <a:lnSpc>
                <a:spcPct val="90000"/>
              </a:lnSpc>
            </a:pPr>
            <a:endParaRPr lang="zh-CN" altLang="zh-CN" dirty="0"/>
          </a:p>
          <a:p>
            <a:pPr eaLnBrk="1" hangingPunct="1">
              <a:lnSpc>
                <a:spcPct val="90000"/>
              </a:lnSpc>
            </a:pPr>
            <a:r>
              <a:rPr lang="zh-CN" altLang="zh-CN" dirty="0"/>
              <a:t>大电流信号、高电压信号与小信号之间应该注意隔离</a:t>
            </a:r>
            <a:endParaRPr lang="zh-CN" altLang="zh-CN" dirty="0"/>
          </a:p>
          <a:p>
            <a:pPr eaLnBrk="1" hangingPunct="1">
              <a:lnSpc>
                <a:spcPct val="90000"/>
              </a:lnSpc>
            </a:pPr>
            <a:endParaRPr lang="zh-CN" altLang="zh-CN" dirty="0"/>
          </a:p>
          <a:p>
            <a:pPr eaLnBrk="1" hangingPunct="1">
              <a:lnSpc>
                <a:spcPct val="90000"/>
              </a:lnSpc>
            </a:pPr>
            <a:r>
              <a:rPr lang="zh-CN" altLang="zh-CN" dirty="0"/>
              <a:t>两面板布线时，两面的导线</a:t>
            </a:r>
            <a:r>
              <a:rPr lang="zh-CN" altLang="zh-CN" dirty="0">
                <a:solidFill>
                  <a:srgbClr val="FF0000"/>
                </a:solidFill>
              </a:rPr>
              <a:t>宜相互垂直、斜交、或弯曲走线</a:t>
            </a:r>
            <a:r>
              <a:rPr lang="zh-CN" altLang="zh-CN" dirty="0"/>
              <a:t>，避免相互平行，以减小寄生耦合</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9939">
                                            <p:txEl>
                                              <p:charRg st="0" end="17"/>
                                            </p:txEl>
                                          </p:spTgt>
                                        </p:tgtEl>
                                        <p:attrNameLst>
                                          <p:attrName>style.visibility</p:attrName>
                                        </p:attrNameLst>
                                      </p:cBhvr>
                                      <p:to>
                                        <p:strVal val="visible"/>
                                      </p:to>
                                    </p:set>
                                    <p:anim calcmode="lin" valueType="num">
                                      <p:cBhvr>
                                        <p:cTn id="7" dur="1" fill="hold"/>
                                        <p:tgtEl>
                                          <p:spTgt spid="39939">
                                            <p:txEl>
                                              <p:charRg st="0" end="17"/>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9939">
                                            <p:txEl>
                                              <p:charRg st="18" end="42"/>
                                            </p:txEl>
                                          </p:spTgt>
                                        </p:tgtEl>
                                        <p:attrNameLst>
                                          <p:attrName>style.visibility</p:attrName>
                                        </p:attrNameLst>
                                      </p:cBhvr>
                                      <p:to>
                                        <p:strVal val="visible"/>
                                      </p:to>
                                    </p:set>
                                    <p:anim calcmode="lin" valueType="num">
                                      <p:cBhvr>
                                        <p:cTn id="12" dur="1" fill="hold"/>
                                        <p:tgtEl>
                                          <p:spTgt spid="39939">
                                            <p:txEl>
                                              <p:charRg st="18" end="42"/>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9939">
                                            <p:txEl>
                                              <p:charRg st="43" end="85"/>
                                            </p:txEl>
                                          </p:spTgt>
                                        </p:tgtEl>
                                        <p:attrNameLst>
                                          <p:attrName>style.visibility</p:attrName>
                                        </p:attrNameLst>
                                      </p:cBhvr>
                                      <p:to>
                                        <p:strVal val="visible"/>
                                      </p:to>
                                    </p:set>
                                    <p:anim calcmode="lin" valueType="num">
                                      <p:cBhvr>
                                        <p:cTn id="17" dur="1" fill="hold"/>
                                        <p:tgtEl>
                                          <p:spTgt spid="39939">
                                            <p:txEl>
                                              <p:charRg st="43" end="8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39939" name="Rectangle 2"/>
          <p:cNvSpPr>
            <a:spLocks noGrp="1"/>
          </p:cNvSpPr>
          <p:nvPr>
            <p:ph type="title"/>
          </p:nvPr>
        </p:nvSpPr>
        <p:spPr/>
        <p:txBody>
          <a:bodyPr vert="horz" wrap="square" lIns="91440" tIns="45720" rIns="91440" bIns="45720" anchor="ctr"/>
          <a:p>
            <a:pPr eaLnBrk="1" hangingPunct="1"/>
            <a:r>
              <a:rPr lang="zh-CN" altLang="en-US" dirty="0"/>
              <a:t>PCB</a:t>
            </a:r>
            <a:r>
              <a:rPr lang="zh-CN" altLang="en-US" dirty="0">
                <a:solidFill>
                  <a:srgbClr val="FF0000"/>
                </a:solidFill>
              </a:rPr>
              <a:t>地线分布</a:t>
            </a:r>
            <a:endParaRPr lang="zh-CN" altLang="en-US" dirty="0">
              <a:solidFill>
                <a:srgbClr val="FF0000"/>
              </a:solidFill>
            </a:endParaRPr>
          </a:p>
        </p:txBody>
      </p:sp>
      <p:sp>
        <p:nvSpPr>
          <p:cNvPr id="40963" name="Rectangle 3"/>
          <p:cNvSpPr>
            <a:spLocks noGrp="1"/>
          </p:cNvSpPr>
          <p:nvPr>
            <p:ph idx="1"/>
          </p:nvPr>
        </p:nvSpPr>
        <p:spPr/>
        <p:txBody>
          <a:bodyPr vert="horz" wrap="square" lIns="91440" tIns="45720" rIns="91440" bIns="45720" anchor="t"/>
          <a:p>
            <a:pPr eaLnBrk="1" hangingPunct="1">
              <a:lnSpc>
                <a:spcPct val="80000"/>
              </a:lnSpc>
            </a:pPr>
            <a:r>
              <a:rPr lang="zh-CN" altLang="en-US" sz="3200" dirty="0"/>
              <a:t>印制线路板的地线分布，设计印制线路板应遵守下列原则，以免系统内部地线产生干扰。</a:t>
            </a:r>
            <a:endParaRPr lang="zh-CN" altLang="en-US" sz="3200" dirty="0"/>
          </a:p>
          <a:p>
            <a:pPr eaLnBrk="1" hangingPunct="1">
              <a:lnSpc>
                <a:spcPct val="80000"/>
              </a:lnSpc>
            </a:pPr>
            <a:r>
              <a:rPr lang="zh-CN" altLang="en-US" sz="3200" dirty="0"/>
              <a:t>（1）TTL，CMOS器件的地线要呈辐射状，不能形成环形。</a:t>
            </a:r>
            <a:endParaRPr lang="zh-CN" altLang="en-US" sz="3200" dirty="0"/>
          </a:p>
          <a:p>
            <a:pPr eaLnBrk="1" hangingPunct="1">
              <a:lnSpc>
                <a:spcPct val="80000"/>
              </a:lnSpc>
            </a:pPr>
            <a:r>
              <a:rPr lang="zh-CN" altLang="en-US" sz="3200" dirty="0"/>
              <a:t>（2）印制线路板上的地线要根据通过的电流大小决定其宽度，不要小于3mm，在可能的情况下，地线越宽越好。</a:t>
            </a:r>
            <a:endParaRPr lang="zh-CN" altLang="en-US" sz="3200" dirty="0"/>
          </a:p>
          <a:p>
            <a:pPr eaLnBrk="1" hangingPunct="1">
              <a:lnSpc>
                <a:spcPct val="80000"/>
              </a:lnSpc>
            </a:pPr>
            <a:r>
              <a:rPr lang="zh-CN" altLang="en-US" sz="3200" dirty="0"/>
              <a:t>（3）旁路电容的地线不能长，应尽量缩短。</a:t>
            </a:r>
            <a:endParaRPr lang="zh-CN" altLang="en-US" sz="3200" dirty="0"/>
          </a:p>
          <a:p>
            <a:pPr eaLnBrk="1" hangingPunct="1">
              <a:lnSpc>
                <a:spcPct val="80000"/>
              </a:lnSpc>
            </a:pPr>
            <a:r>
              <a:rPr lang="zh-CN" altLang="en-US" sz="3200" dirty="0"/>
              <a:t>（4）大电流的零电位地线应尽量宽，而且必须和小信号的地分开。 </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0963">
                                            <p:txEl>
                                              <p:charRg st="0" end="40"/>
                                            </p:txEl>
                                          </p:spTgt>
                                        </p:tgtEl>
                                        <p:attrNameLst>
                                          <p:attrName>style.visibility</p:attrName>
                                        </p:attrNameLst>
                                      </p:cBhvr>
                                      <p:to>
                                        <p:strVal val="visible"/>
                                      </p:to>
                                    </p:set>
                                    <p:anim calcmode="lin" valueType="num">
                                      <p:cBhvr>
                                        <p:cTn id="7" dur="1" fill="hold"/>
                                        <p:tgtEl>
                                          <p:spTgt spid="40963">
                                            <p:txEl>
                                              <p:charRg st="0" end="4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0963">
                                            <p:txEl>
                                              <p:charRg st="40" end="70"/>
                                            </p:txEl>
                                          </p:spTgt>
                                        </p:tgtEl>
                                        <p:attrNameLst>
                                          <p:attrName>style.visibility</p:attrName>
                                        </p:attrNameLst>
                                      </p:cBhvr>
                                      <p:to>
                                        <p:strVal val="visible"/>
                                      </p:to>
                                    </p:set>
                                    <p:anim calcmode="lin" valueType="num">
                                      <p:cBhvr>
                                        <p:cTn id="12" dur="1" fill="hold"/>
                                        <p:tgtEl>
                                          <p:spTgt spid="40963">
                                            <p:txEl>
                                              <p:charRg st="40" end="7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0963">
                                            <p:txEl>
                                              <p:charRg st="70" end="122"/>
                                            </p:txEl>
                                          </p:spTgt>
                                        </p:tgtEl>
                                        <p:attrNameLst>
                                          <p:attrName>style.visibility</p:attrName>
                                        </p:attrNameLst>
                                      </p:cBhvr>
                                      <p:to>
                                        <p:strVal val="visible"/>
                                      </p:to>
                                    </p:set>
                                    <p:anim calcmode="lin" valueType="num">
                                      <p:cBhvr>
                                        <p:cTn id="17" dur="1" fill="hold"/>
                                        <p:tgtEl>
                                          <p:spTgt spid="40963">
                                            <p:txEl>
                                              <p:charRg st="70" end="12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0963">
                                            <p:txEl>
                                              <p:charRg st="122" end="143"/>
                                            </p:txEl>
                                          </p:spTgt>
                                        </p:tgtEl>
                                        <p:attrNameLst>
                                          <p:attrName>style.visibility</p:attrName>
                                        </p:attrNameLst>
                                      </p:cBhvr>
                                      <p:to>
                                        <p:strVal val="visible"/>
                                      </p:to>
                                    </p:set>
                                    <p:anim calcmode="lin" valueType="num">
                                      <p:cBhvr>
                                        <p:cTn id="22" dur="1" fill="hold"/>
                                        <p:tgtEl>
                                          <p:spTgt spid="40963">
                                            <p:txEl>
                                              <p:charRg st="122" end="14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0963">
                                            <p:txEl>
                                              <p:charRg st="143" end="175"/>
                                            </p:txEl>
                                          </p:spTgt>
                                        </p:tgtEl>
                                        <p:attrNameLst>
                                          <p:attrName>style.visibility</p:attrName>
                                        </p:attrNameLst>
                                      </p:cBhvr>
                                      <p:to>
                                        <p:strVal val="visible"/>
                                      </p:to>
                                    </p:set>
                                    <p:anim calcmode="lin" valueType="num">
                                      <p:cBhvr>
                                        <p:cTn id="27" dur="1" fill="hold"/>
                                        <p:tgtEl>
                                          <p:spTgt spid="40963">
                                            <p:txEl>
                                              <p:charRg st="143" end="17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40963" name="Rectangle 2"/>
          <p:cNvSpPr>
            <a:spLocks noGrp="1"/>
          </p:cNvSpPr>
          <p:nvPr>
            <p:ph type="title"/>
          </p:nvPr>
        </p:nvSpPr>
        <p:spPr/>
        <p:txBody>
          <a:bodyPr vert="horz" wrap="square" lIns="91440" tIns="45720" rIns="91440" bIns="45720" anchor="ctr"/>
          <a:p>
            <a:pPr eaLnBrk="1" hangingPunct="1"/>
            <a:r>
              <a:rPr lang="zh-CN" altLang="en-US" dirty="0"/>
              <a:t>5、系统的接地技术 </a:t>
            </a:r>
            <a:r>
              <a:rPr lang="zh-CN" altLang="en-US" dirty="0">
                <a:solidFill>
                  <a:srgbClr val="FF0000"/>
                </a:solidFill>
              </a:rPr>
              <a:t> </a:t>
            </a:r>
            <a:endParaRPr lang="zh-CN" altLang="en-US" dirty="0">
              <a:solidFill>
                <a:srgbClr val="FF0000"/>
              </a:solidFill>
            </a:endParaRPr>
          </a:p>
        </p:txBody>
      </p:sp>
      <p:sp>
        <p:nvSpPr>
          <p:cNvPr id="40964" name="Rectangle 3"/>
          <p:cNvSpPr>
            <a:spLocks noGrp="1"/>
          </p:cNvSpPr>
          <p:nvPr>
            <p:ph idx="1"/>
          </p:nvPr>
        </p:nvSpPr>
        <p:spPr/>
        <p:txBody>
          <a:bodyPr vert="horz" wrap="square" lIns="91440" tIns="45720" rIns="91440" bIns="45720" anchor="t"/>
          <a:p>
            <a:pPr eaLnBrk="1" hangingPunct="1"/>
            <a:r>
              <a:rPr lang="zh-CN" altLang="zh-CN" dirty="0"/>
              <a:t> 串联一点接地</a:t>
            </a:r>
            <a:endParaRPr lang="zh-CN" altLang="zh-CN" dirty="0"/>
          </a:p>
          <a:p>
            <a:pPr eaLnBrk="1" hangingPunct="1"/>
            <a:r>
              <a:rPr lang="zh-CN" altLang="zh-CN" dirty="0"/>
              <a:t> 并联一点接地</a:t>
            </a:r>
            <a:endParaRPr lang="zh-CN" altLang="zh-CN" dirty="0"/>
          </a:p>
          <a:p>
            <a:pPr eaLnBrk="1" hangingPunct="1"/>
            <a:r>
              <a:rPr lang="zh-CN" altLang="zh-CN" dirty="0"/>
              <a:t> 多点接地</a:t>
            </a:r>
            <a:endParaRPr lang="zh-CN" altLang="zh-CN" dirty="0"/>
          </a:p>
        </p:txBody>
      </p:sp>
      <p:pic>
        <p:nvPicPr>
          <p:cNvPr id="40965" name="图片 3" descr="串联一点接地.JPG"/>
          <p:cNvPicPr>
            <a:picLocks noChangeAspect="1"/>
          </p:cNvPicPr>
          <p:nvPr/>
        </p:nvPicPr>
        <p:blipFill>
          <a:blip r:embed="rId1">
            <a:lum bright="-10001" contrast="10000"/>
          </a:blip>
          <a:stretch>
            <a:fillRect/>
          </a:stretch>
        </p:blipFill>
        <p:spPr>
          <a:xfrm>
            <a:off x="3773488" y="1271588"/>
            <a:ext cx="5443537" cy="2214562"/>
          </a:xfrm>
          <a:prstGeom prst="rect">
            <a:avLst/>
          </a:prstGeom>
          <a:noFill/>
          <a:ln w="9525">
            <a:noFill/>
          </a:ln>
        </p:spPr>
      </p:pic>
      <p:pic>
        <p:nvPicPr>
          <p:cNvPr id="40966" name="图片 4" descr="并联一点接地.JPG"/>
          <p:cNvPicPr>
            <a:picLocks noChangeAspect="1"/>
          </p:cNvPicPr>
          <p:nvPr/>
        </p:nvPicPr>
        <p:blipFill>
          <a:blip r:embed="rId2">
            <a:lum contrast="10000"/>
          </a:blip>
          <a:stretch>
            <a:fillRect/>
          </a:stretch>
        </p:blipFill>
        <p:spPr>
          <a:xfrm>
            <a:off x="3762375" y="3919538"/>
            <a:ext cx="4165600" cy="266700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41987" name="Rectangle 2"/>
          <p:cNvSpPr>
            <a:spLocks noGrp="1"/>
          </p:cNvSpPr>
          <p:nvPr>
            <p:ph type="title"/>
          </p:nvPr>
        </p:nvSpPr>
        <p:spPr/>
        <p:txBody>
          <a:bodyPr vert="horz" wrap="square" lIns="91440" tIns="45720" rIns="91440" bIns="45720" anchor="ctr"/>
          <a:p>
            <a:pPr eaLnBrk="1" hangingPunct="1"/>
            <a:r>
              <a:rPr lang="zh-CN" altLang="en-US" dirty="0"/>
              <a:t>接地技术</a:t>
            </a:r>
            <a:endParaRPr lang="zh-CN" altLang="en-US" dirty="0"/>
          </a:p>
        </p:txBody>
      </p:sp>
      <p:sp>
        <p:nvSpPr>
          <p:cNvPr id="43011" name="Rectangle 3"/>
          <p:cNvSpPr>
            <a:spLocks noGrp="1"/>
          </p:cNvSpPr>
          <p:nvPr>
            <p:ph idx="1"/>
          </p:nvPr>
        </p:nvSpPr>
        <p:spPr/>
        <p:txBody>
          <a:bodyPr vert="horz" wrap="square" lIns="91440" tIns="45720" rIns="91440" bIns="45720" anchor="t"/>
          <a:p>
            <a:pPr eaLnBrk="1" hangingPunct="1">
              <a:lnSpc>
                <a:spcPct val="90000"/>
              </a:lnSpc>
            </a:pPr>
            <a:r>
              <a:rPr lang="zh-CN" altLang="zh-CN" sz="2800" dirty="0"/>
              <a:t>广义的接地包含两方面的意思，即接实地和接虚地。</a:t>
            </a:r>
            <a:endParaRPr lang="zh-CN" altLang="zh-CN" sz="2800" dirty="0"/>
          </a:p>
          <a:p>
            <a:pPr eaLnBrk="1" hangingPunct="1">
              <a:lnSpc>
                <a:spcPct val="90000"/>
              </a:lnSpc>
            </a:pPr>
            <a:r>
              <a:rPr lang="zh-CN" altLang="zh-CN" sz="2800" dirty="0">
                <a:solidFill>
                  <a:srgbClr val="FF0000"/>
                </a:solidFill>
              </a:rPr>
              <a:t>接实地</a:t>
            </a:r>
            <a:r>
              <a:rPr lang="zh-CN" altLang="zh-CN" sz="2800" dirty="0"/>
              <a:t>指的是与大地连接；</a:t>
            </a:r>
            <a:r>
              <a:rPr lang="zh-CN" altLang="zh-CN" sz="2800" dirty="0">
                <a:solidFill>
                  <a:srgbClr val="FF0000"/>
                </a:solidFill>
              </a:rPr>
              <a:t>接虚地</a:t>
            </a:r>
            <a:r>
              <a:rPr lang="zh-CN" altLang="zh-CN" sz="2800" dirty="0"/>
              <a:t>指的是与电位基准点连接，当这个基准点与大地电气绝缘，则称为浮地连接。</a:t>
            </a:r>
            <a:endParaRPr lang="zh-CN" altLang="zh-CN" sz="2800" dirty="0"/>
          </a:p>
          <a:p>
            <a:pPr eaLnBrk="1" hangingPunct="1">
              <a:lnSpc>
                <a:spcPct val="90000"/>
              </a:lnSpc>
            </a:pPr>
            <a:r>
              <a:rPr lang="zh-CN" altLang="zh-CN" sz="2800" dirty="0"/>
              <a:t>正确合理的接地技术对计算机控制系统极为重要，接地的目的有两个：一是为了保证控制系统稳定可靠地运行，防止地环路引起的干扰，常称为工作接地；二是为了避免操作人员因设备的绝缘损坏或下降遭受触电危险和保证设备的安全，这称为保护接地。</a:t>
            </a:r>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3011">
                                            <p:txEl>
                                              <p:charRg st="0" end="24"/>
                                            </p:txEl>
                                          </p:spTgt>
                                        </p:tgtEl>
                                        <p:attrNameLst>
                                          <p:attrName>style.visibility</p:attrName>
                                        </p:attrNameLst>
                                      </p:cBhvr>
                                      <p:to>
                                        <p:strVal val="visible"/>
                                      </p:to>
                                    </p:set>
                                    <p:anim calcmode="lin" valueType="num">
                                      <p:cBhvr>
                                        <p:cTn id="7" dur="1" fill="hold"/>
                                        <p:tgtEl>
                                          <p:spTgt spid="43011">
                                            <p:txEl>
                                              <p:charRg st="0" end="24"/>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3011">
                                            <p:txEl>
                                              <p:charRg st="24" end="74"/>
                                            </p:txEl>
                                          </p:spTgt>
                                        </p:tgtEl>
                                        <p:attrNameLst>
                                          <p:attrName>style.visibility</p:attrName>
                                        </p:attrNameLst>
                                      </p:cBhvr>
                                      <p:to>
                                        <p:strVal val="visible"/>
                                      </p:to>
                                    </p:set>
                                    <p:anim calcmode="lin" valueType="num">
                                      <p:cBhvr>
                                        <p:cTn id="12" dur="1" fill="hold"/>
                                        <p:tgtEl>
                                          <p:spTgt spid="43011">
                                            <p:txEl>
                                              <p:charRg st="24" end="74"/>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3011">
                                            <p:txEl>
                                              <p:charRg st="74" end="187"/>
                                            </p:txEl>
                                          </p:spTgt>
                                        </p:tgtEl>
                                        <p:attrNameLst>
                                          <p:attrName>style.visibility</p:attrName>
                                        </p:attrNameLst>
                                      </p:cBhvr>
                                      <p:to>
                                        <p:strVal val="visible"/>
                                      </p:to>
                                    </p:set>
                                    <p:anim calcmode="lin" valueType="num">
                                      <p:cBhvr>
                                        <p:cTn id="17" dur="1" fill="hold"/>
                                        <p:tgtEl>
                                          <p:spTgt spid="43011">
                                            <p:txEl>
                                              <p:charRg st="74" end="18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43011" name="Rectangle 2"/>
          <p:cNvSpPr>
            <a:spLocks noGrp="1"/>
          </p:cNvSpPr>
          <p:nvPr>
            <p:ph type="title"/>
          </p:nvPr>
        </p:nvSpPr>
        <p:spPr/>
        <p:txBody>
          <a:bodyPr vert="horz" wrap="square" lIns="91440" tIns="45720" rIns="91440" bIns="45720" anchor="ctr"/>
          <a:p>
            <a:pPr eaLnBrk="1" hangingPunct="1"/>
            <a:r>
              <a:rPr lang="zh-CN" altLang="en-US" dirty="0"/>
              <a:t>单点接地与多点接地  </a:t>
            </a:r>
            <a:endParaRPr lang="zh-CN" altLang="en-US" dirty="0">
              <a:solidFill>
                <a:srgbClr val="FF0000"/>
              </a:solidFill>
            </a:endParaRPr>
          </a:p>
        </p:txBody>
      </p:sp>
      <p:sp>
        <p:nvSpPr>
          <p:cNvPr id="43012" name="Rectangle 3"/>
          <p:cNvSpPr>
            <a:spLocks noGrp="1"/>
          </p:cNvSpPr>
          <p:nvPr>
            <p:ph idx="1"/>
          </p:nvPr>
        </p:nvSpPr>
        <p:spPr/>
        <p:txBody>
          <a:bodyPr vert="horz" wrap="square" lIns="91440" tIns="45720" rIns="91440" bIns="45720" anchor="t"/>
          <a:p>
            <a:pPr eaLnBrk="1" hangingPunct="1">
              <a:lnSpc>
                <a:spcPct val="80000"/>
              </a:lnSpc>
            </a:pPr>
            <a:r>
              <a:rPr lang="zh-CN" altLang="zh-CN" sz="3400" dirty="0"/>
              <a:t>根据接地理论分析，低频电路应单点接地，这主要是避免形成产生干扰的地环路；高频电路应该就近多点接地，这主要是避免“长线传输”引入的干扰。一般来说，当</a:t>
            </a:r>
            <a:r>
              <a:rPr lang="zh-CN" altLang="zh-CN" sz="3400" dirty="0">
                <a:solidFill>
                  <a:srgbClr val="FF0000"/>
                </a:solidFill>
              </a:rPr>
              <a:t>频率低于1MHZ时，采用单点接地方式为好</a:t>
            </a:r>
            <a:r>
              <a:rPr lang="zh-CN" altLang="zh-CN" sz="3400" dirty="0"/>
              <a:t>；当频率高于10MHZ时，采用多点接地方式为好；而在1~10MHZ之间，如果采用单点接地，其地线长度不得超过波长的1/20，否则应采用多点接地方式。在工业控制系统中，信号频率大多小于1MHZ，所以通常采用单点接地方式</a:t>
            </a:r>
            <a:endParaRPr lang="zh-CN" altLang="zh-CN" sz="3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7171" name="Rectangle 2"/>
          <p:cNvSpPr>
            <a:spLocks noGrp="1"/>
          </p:cNvSpPr>
          <p:nvPr>
            <p:ph type="title"/>
          </p:nvPr>
        </p:nvSpPr>
        <p:spPr/>
        <p:txBody>
          <a:bodyPr vert="horz" wrap="square" lIns="91440" tIns="45720" rIns="91440" bIns="45720" anchor="ctr"/>
          <a:p>
            <a:pPr eaLnBrk="1" hangingPunct="1"/>
            <a:r>
              <a:rPr lang="zh-CN" altLang="en-US" dirty="0"/>
              <a:t>8.1 系统的噪声与干扰 </a:t>
            </a:r>
            <a:endParaRPr lang="zh-CN" altLang="en-US" dirty="0">
              <a:solidFill>
                <a:srgbClr val="FF0000"/>
              </a:solidFill>
            </a:endParaRPr>
          </a:p>
        </p:txBody>
      </p:sp>
      <p:sp>
        <p:nvSpPr>
          <p:cNvPr id="7172" name="Rectangle 3"/>
          <p:cNvSpPr>
            <a:spLocks noGrp="1"/>
          </p:cNvSpPr>
          <p:nvPr>
            <p:ph idx="1"/>
          </p:nvPr>
        </p:nvSpPr>
        <p:spPr/>
        <p:txBody>
          <a:bodyPr vert="horz" wrap="square" lIns="91440" tIns="45720" rIns="91440" bIns="45720" anchor="t"/>
          <a:p>
            <a:pPr eaLnBrk="1" hangingPunct="1">
              <a:lnSpc>
                <a:spcPct val="90000"/>
              </a:lnSpc>
            </a:pPr>
            <a:endParaRPr lang="zh-CN" altLang="en-US" dirty="0">
              <a:solidFill>
                <a:srgbClr val="FF0000"/>
              </a:solidFill>
            </a:endParaRPr>
          </a:p>
          <a:p>
            <a:pPr eaLnBrk="1" hangingPunct="1">
              <a:lnSpc>
                <a:spcPct val="90000"/>
              </a:lnSpc>
            </a:pPr>
            <a:r>
              <a:rPr lang="zh-CN" altLang="en-US" sz="4400" dirty="0">
                <a:solidFill>
                  <a:srgbClr val="FF0000"/>
                </a:solidFill>
              </a:rPr>
              <a:t>研究噪声和干扰的必要性：</a:t>
            </a:r>
            <a:endParaRPr lang="zh-CN" altLang="en-US" sz="4400" dirty="0">
              <a:solidFill>
                <a:srgbClr val="FF0000"/>
              </a:solidFill>
            </a:endParaRPr>
          </a:p>
          <a:p>
            <a:pPr eaLnBrk="1" hangingPunct="1">
              <a:lnSpc>
                <a:spcPct val="90000"/>
              </a:lnSpc>
            </a:pPr>
            <a:r>
              <a:rPr lang="zh-CN" altLang="en-US" dirty="0"/>
              <a:t>电子系统或电子设备性能很大程度上与噪声和干扰有关，电子电路处理电信号的灵敏度与噪声有关。噪声对有用信号的处理产生了干扰, 特别是当有用信号较弱时, 噪声的影响就更为突出, 严重时会使信号淹没在噪声之中而无法处理。</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44035" name="Rectangle 2"/>
          <p:cNvSpPr>
            <a:spLocks noGrp="1"/>
          </p:cNvSpPr>
          <p:nvPr>
            <p:ph type="title"/>
          </p:nvPr>
        </p:nvSpPr>
        <p:spPr/>
        <p:txBody>
          <a:bodyPr vert="horz" wrap="square" lIns="91440" tIns="45720" rIns="91440" bIns="45720" anchor="ctr"/>
          <a:p>
            <a:pPr eaLnBrk="1" hangingPunct="1"/>
            <a:r>
              <a:rPr lang="zh-CN" altLang="en-US" dirty="0"/>
              <a:t>单点接地</a:t>
            </a:r>
            <a:endParaRPr lang="zh-CN" altLang="en-US" dirty="0"/>
          </a:p>
        </p:txBody>
      </p:sp>
      <p:graphicFrame>
        <p:nvGraphicFramePr>
          <p:cNvPr id="44036" name="Object 1024"/>
          <p:cNvGraphicFramePr>
            <a:graphicFrameLocks noChangeAspect="1"/>
          </p:cNvGraphicFramePr>
          <p:nvPr/>
        </p:nvGraphicFramePr>
        <p:xfrm>
          <a:off x="908050" y="1150938"/>
          <a:ext cx="7775575" cy="5761037"/>
        </p:xfrm>
        <a:graphic>
          <a:graphicData uri="http://schemas.openxmlformats.org/presentationml/2006/ole">
            <mc:AlternateContent xmlns:mc="http://schemas.openxmlformats.org/markup-compatibility/2006">
              <mc:Choice xmlns:v="urn:schemas-microsoft-com:vml" Requires="v">
                <p:oleObj spid="_x0000_s3077" name="" r:id="rId1" imgW="6677660" imgH="3333750" progId="">
                  <p:embed/>
                </p:oleObj>
              </mc:Choice>
              <mc:Fallback>
                <p:oleObj name="" r:id="rId1" imgW="6677660" imgH="3333750" progId="">
                  <p:embed/>
                  <p:pic>
                    <p:nvPicPr>
                      <p:cNvPr id="0" name="图片 3076"/>
                      <p:cNvPicPr/>
                      <p:nvPr/>
                    </p:nvPicPr>
                    <p:blipFill>
                      <a:blip r:embed="rId2"/>
                      <a:stretch>
                        <a:fillRect/>
                      </a:stretch>
                    </p:blipFill>
                    <p:spPr>
                      <a:xfrm>
                        <a:off x="908050" y="1150938"/>
                        <a:ext cx="7775575" cy="5761037"/>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45059" name="Rectangle 2"/>
          <p:cNvSpPr>
            <a:spLocks noGrp="1"/>
          </p:cNvSpPr>
          <p:nvPr>
            <p:ph type="title"/>
          </p:nvPr>
        </p:nvSpPr>
        <p:spPr/>
        <p:txBody>
          <a:bodyPr vert="horz" wrap="square" lIns="91440" tIns="45720" rIns="91440" bIns="45720" anchor="ctr"/>
          <a:p>
            <a:pPr eaLnBrk="1" hangingPunct="1"/>
            <a:r>
              <a:rPr lang="zh-CN" altLang="en-US" dirty="0"/>
              <a:t>6、看门狗技术  </a:t>
            </a:r>
            <a:endParaRPr lang="zh-CN" altLang="en-US" dirty="0">
              <a:solidFill>
                <a:srgbClr val="FF0000"/>
              </a:solidFill>
            </a:endParaRPr>
          </a:p>
        </p:txBody>
      </p:sp>
      <p:sp>
        <p:nvSpPr>
          <p:cNvPr id="46083" name="Rectangle 3"/>
          <p:cNvSpPr>
            <a:spLocks noGrp="1"/>
          </p:cNvSpPr>
          <p:nvPr>
            <p:ph idx="1"/>
          </p:nvPr>
        </p:nvSpPr>
        <p:spPr/>
        <p:txBody>
          <a:bodyPr vert="horz" wrap="square" lIns="91440" tIns="45720" rIns="91440" bIns="45720" anchor="t"/>
          <a:p>
            <a:pPr eaLnBrk="1" hangingPunct="1"/>
            <a:r>
              <a:rPr lang="zh-CN" altLang="zh-CN" dirty="0"/>
              <a:t>硬件看门狗是利用了一个定时器，来监控主程序的运行，也就是说在主程序的运行过程中，我们要在定时时间到之前对定时器进行复位。如果出现死循环，或者说PC指针不能回来，那么定时时间到后就会使单片机复位。常用的WDT芯片如MAX813,5045,MP 813等</a:t>
            </a:r>
            <a:r>
              <a:rPr lang="en-US" altLang="zh-CN"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6083">
                                            <p:txEl>
                                              <p:charRg st="0" end="127"/>
                                            </p:txEl>
                                          </p:spTgt>
                                        </p:tgtEl>
                                        <p:attrNameLst>
                                          <p:attrName>style.visibility</p:attrName>
                                        </p:attrNameLst>
                                      </p:cBhvr>
                                      <p:to>
                                        <p:strVal val="visible"/>
                                      </p:to>
                                    </p:set>
                                    <p:anim calcmode="lin" valueType="num">
                                      <p:cBhvr>
                                        <p:cTn id="7" dur="1" fill="hold"/>
                                        <p:tgtEl>
                                          <p:spTgt spid="46083">
                                            <p:txEl>
                                              <p:charRg st="0" end="12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46083" name="Rectangle 2"/>
          <p:cNvSpPr>
            <a:spLocks noGrp="1"/>
          </p:cNvSpPr>
          <p:nvPr>
            <p:ph type="title"/>
          </p:nvPr>
        </p:nvSpPr>
        <p:spPr/>
        <p:txBody>
          <a:bodyPr vert="horz" wrap="square" lIns="91440" tIns="45720" rIns="91440" bIns="45720" anchor="ctr"/>
          <a:p>
            <a:pPr eaLnBrk="1" hangingPunct="1"/>
            <a:r>
              <a:rPr lang="zh-CN" altLang="zh-CN" dirty="0"/>
              <a:t>“看门狗”（WatchDog）技术</a:t>
            </a:r>
            <a:endParaRPr lang="zh-CN" altLang="zh-CN" dirty="0"/>
          </a:p>
        </p:txBody>
      </p:sp>
      <p:sp>
        <p:nvSpPr>
          <p:cNvPr id="46084" name="Rectangle 3"/>
          <p:cNvSpPr>
            <a:spLocks noGrp="1"/>
          </p:cNvSpPr>
          <p:nvPr>
            <p:ph idx="1"/>
          </p:nvPr>
        </p:nvSpPr>
        <p:spPr/>
        <p:txBody>
          <a:bodyPr vert="horz" wrap="square" lIns="91440" tIns="45720" rIns="91440" bIns="45720" anchor="t"/>
          <a:p>
            <a:pPr eaLnBrk="1" hangingPunct="1"/>
            <a:r>
              <a:rPr lang="zh-CN" altLang="zh-CN" sz="3200" dirty="0">
                <a:latin typeface="Times New Roman" panose="02020603050405020304" pitchFamily="18" charset="0"/>
              </a:rPr>
              <a:t>CPU正常工作时，每个T</a:t>
            </a:r>
            <a:r>
              <a:rPr lang="zh-CN" altLang="zh-CN" sz="3200" baseline="-25000" dirty="0">
                <a:latin typeface="Times New Roman" panose="02020603050405020304" pitchFamily="18" charset="0"/>
              </a:rPr>
              <a:t>1</a:t>
            </a:r>
            <a:r>
              <a:rPr lang="zh-CN" altLang="zh-CN" sz="3200" dirty="0">
                <a:latin typeface="Times New Roman" panose="02020603050405020304" pitchFamily="18" charset="0"/>
              </a:rPr>
              <a:t>时段将定时器刷新（即清零）一次，T</a:t>
            </a:r>
            <a:r>
              <a:rPr lang="zh-CN" altLang="zh-CN" sz="3200" baseline="-25000" dirty="0">
                <a:latin typeface="Times New Roman" panose="02020603050405020304" pitchFamily="18" charset="0"/>
              </a:rPr>
              <a:t>1</a:t>
            </a:r>
            <a:r>
              <a:rPr lang="zh-CN" altLang="zh-CN" sz="3200" dirty="0">
                <a:latin typeface="Times New Roman" panose="02020603050405020304" pitchFamily="18" charset="0"/>
              </a:rPr>
              <a:t>小于定时器的时间常数T</a:t>
            </a:r>
            <a:r>
              <a:rPr lang="zh-CN" altLang="zh-CN" sz="3200" baseline="-25000" dirty="0">
                <a:latin typeface="Times New Roman" panose="02020603050405020304" pitchFamily="18" charset="0"/>
              </a:rPr>
              <a:t>2</a:t>
            </a:r>
            <a:r>
              <a:rPr lang="zh-CN" altLang="zh-CN" sz="3200" dirty="0">
                <a:latin typeface="Times New Roman" panose="02020603050405020304" pitchFamily="18" charset="0"/>
              </a:rPr>
              <a:t>；</a:t>
            </a:r>
            <a:endParaRPr lang="zh-CN" altLang="zh-CN" sz="3200" dirty="0">
              <a:latin typeface="Times New Roman" panose="02020603050405020304" pitchFamily="18" charset="0"/>
            </a:endParaRPr>
          </a:p>
          <a:p>
            <a:pPr eaLnBrk="1" hangingPunct="1"/>
            <a:r>
              <a:rPr lang="zh-CN" altLang="zh-CN" sz="3200" dirty="0">
                <a:latin typeface="Times New Roman" panose="02020603050405020304" pitchFamily="18" charset="0"/>
              </a:rPr>
              <a:t>当受到干扰，程序盲目执行或陷入死循环时，定时器收不到CPU给出的刷新指令，到T</a:t>
            </a:r>
            <a:r>
              <a:rPr lang="zh-CN" altLang="zh-CN" sz="3200" baseline="-25000" dirty="0">
                <a:latin typeface="Times New Roman" panose="02020603050405020304" pitchFamily="18" charset="0"/>
              </a:rPr>
              <a:t>2</a:t>
            </a:r>
            <a:r>
              <a:rPr lang="zh-CN" altLang="zh-CN" sz="3200" dirty="0">
                <a:latin typeface="Times New Roman" panose="02020603050405020304" pitchFamily="18" charset="0"/>
              </a:rPr>
              <a:t>时它将会溢出，溢出信号送到CPU的中断请求端(INTR)，使CPU进入故障处理中断服务程序，也可将溢出信号送到CPU的复位端(RESET)，使CPU重新初始化。 </a:t>
            </a:r>
            <a:endParaRPr lang="zh-CN" altLang="zh-CN" sz="3200" dirty="0">
              <a:latin typeface="Times New Roman" panose="02020603050405020304" pitchFamily="18" charset="0"/>
            </a:endParaRPr>
          </a:p>
          <a:p>
            <a:pPr eaLnBrk="1" hangingPunct="1"/>
            <a:endParaRPr lang="zh-CN" altLang="zh-CN" sz="3200"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47107" name="Rectangle 2"/>
          <p:cNvSpPr>
            <a:spLocks noGrp="1"/>
          </p:cNvSpPr>
          <p:nvPr>
            <p:ph type="title"/>
          </p:nvPr>
        </p:nvSpPr>
        <p:spPr/>
        <p:txBody>
          <a:bodyPr vert="horz" wrap="square" lIns="91440" tIns="45720" rIns="91440" bIns="45720" anchor="ctr"/>
          <a:p>
            <a:pPr eaLnBrk="1" hangingPunct="1"/>
            <a:r>
              <a:rPr lang="zh-CN" altLang="en-US" b="1" dirty="0">
                <a:solidFill>
                  <a:srgbClr val="FF0000"/>
                </a:solidFill>
                <a:sym typeface="Wingdings" panose="05000000000000000000" pitchFamily="2" charset="2"/>
              </a:rPr>
              <a:t>补充：</a:t>
            </a:r>
            <a:r>
              <a:rPr lang="zh-CN" altLang="en-US" b="1" dirty="0">
                <a:solidFill>
                  <a:schemeClr val="tx1"/>
                </a:solidFill>
                <a:sym typeface="Wingdings" panose="05000000000000000000" pitchFamily="2" charset="2"/>
              </a:rPr>
              <a:t>抑制干扰源常用的方法 </a:t>
            </a:r>
            <a:r>
              <a:rPr lang="zh-CN" altLang="en-US" b="1" dirty="0">
                <a:solidFill>
                  <a:srgbClr val="FF0000"/>
                </a:solidFill>
                <a:sym typeface="Wingdings" panose="05000000000000000000" pitchFamily="2" charset="2"/>
              </a:rPr>
              <a:t>(1)</a:t>
            </a:r>
            <a:endParaRPr lang="zh-CN" altLang="en-US" b="1" dirty="0">
              <a:solidFill>
                <a:srgbClr val="FF0000"/>
              </a:solidFill>
              <a:sym typeface="Wingdings" panose="05000000000000000000" pitchFamily="2" charset="2"/>
            </a:endParaRPr>
          </a:p>
        </p:txBody>
      </p:sp>
      <p:sp>
        <p:nvSpPr>
          <p:cNvPr id="47108" name="Rectangle 3"/>
          <p:cNvSpPr>
            <a:spLocks noGrp="1"/>
          </p:cNvSpPr>
          <p:nvPr>
            <p:ph idx="1"/>
          </p:nvPr>
        </p:nvSpPr>
        <p:spPr/>
        <p:txBody>
          <a:bodyPr vert="horz" wrap="square" lIns="91440" tIns="45720" rIns="91440" bIns="45720" anchor="t"/>
          <a:p>
            <a:pPr eaLnBrk="1" hangingPunct="1"/>
            <a:r>
              <a:rPr lang="zh-CN" altLang="en-US" b="1" dirty="0">
                <a:solidFill>
                  <a:srgbClr val="000000"/>
                </a:solidFill>
                <a:latin typeface="黑体" panose="02010609060101010101" pitchFamily="49" charset="-122"/>
                <a:sym typeface="Wingdings" panose="05000000000000000000" pitchFamily="2" charset="2"/>
              </a:rPr>
              <a:t> </a:t>
            </a:r>
            <a:r>
              <a:rPr lang="en-US" altLang="zh-CN" b="1" dirty="0">
                <a:solidFill>
                  <a:srgbClr val="000000"/>
                </a:solidFill>
                <a:latin typeface="黑体" panose="02010609060101010101" pitchFamily="49" charset="-122"/>
                <a:sym typeface="Wingdings" panose="05000000000000000000" pitchFamily="2" charset="2"/>
              </a:rPr>
              <a:t>(1)</a:t>
            </a:r>
            <a:r>
              <a:rPr lang="zh-CN" altLang="en-US" b="1" dirty="0">
                <a:solidFill>
                  <a:srgbClr val="000000"/>
                </a:solidFill>
                <a:latin typeface="黑体" panose="02010609060101010101" pitchFamily="49" charset="-122"/>
                <a:sym typeface="Wingdings" panose="05000000000000000000" pitchFamily="2" charset="2"/>
              </a:rPr>
              <a:t>消除线圈反向电动势的方法</a:t>
            </a:r>
            <a:endParaRPr lang="zh-CN" altLang="en-US" b="1" dirty="0">
              <a:solidFill>
                <a:srgbClr val="000000"/>
              </a:solidFill>
              <a:latin typeface="黑体" panose="02010609060101010101" pitchFamily="49" charset="-122"/>
              <a:sym typeface="Wingdings" panose="05000000000000000000" pitchFamily="2" charset="2"/>
            </a:endParaRPr>
          </a:p>
        </p:txBody>
      </p:sp>
      <p:pic>
        <p:nvPicPr>
          <p:cNvPr id="47109" name="Picture 4"/>
          <p:cNvPicPr>
            <a:picLocks noChangeAspect="1"/>
          </p:cNvPicPr>
          <p:nvPr/>
        </p:nvPicPr>
        <p:blipFill>
          <a:blip r:embed="rId1"/>
          <a:stretch>
            <a:fillRect/>
          </a:stretch>
        </p:blipFill>
        <p:spPr>
          <a:xfrm>
            <a:off x="2058988" y="2390775"/>
            <a:ext cx="4248150" cy="3513138"/>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48131" name="Rectangle 2"/>
          <p:cNvSpPr>
            <a:spLocks noGrp="1"/>
          </p:cNvSpPr>
          <p:nvPr>
            <p:ph type="title"/>
          </p:nvPr>
        </p:nvSpPr>
        <p:spPr/>
        <p:txBody>
          <a:bodyPr vert="horz" wrap="square" lIns="91440" tIns="45720" rIns="91440" bIns="45720" anchor="ctr"/>
          <a:p>
            <a:pPr eaLnBrk="1" hangingPunct="1"/>
            <a:r>
              <a:rPr lang="zh-CN" altLang="en-US" b="1" dirty="0">
                <a:solidFill>
                  <a:schemeClr val="tx1"/>
                </a:solidFill>
                <a:sym typeface="Wingdings" panose="05000000000000000000" pitchFamily="2" charset="2"/>
              </a:rPr>
              <a:t>抑制干扰源常用的方法 </a:t>
            </a:r>
            <a:r>
              <a:rPr lang="zh-CN" altLang="en-US" b="1" dirty="0">
                <a:solidFill>
                  <a:srgbClr val="FF0000"/>
                </a:solidFill>
                <a:sym typeface="Wingdings" panose="05000000000000000000" pitchFamily="2" charset="2"/>
              </a:rPr>
              <a:t>(2)</a:t>
            </a:r>
            <a:endParaRPr lang="zh-CN" altLang="en-US" b="1" dirty="0">
              <a:solidFill>
                <a:srgbClr val="FF0000"/>
              </a:solidFill>
              <a:sym typeface="Wingdings" panose="05000000000000000000" pitchFamily="2" charset="2"/>
            </a:endParaRPr>
          </a:p>
        </p:txBody>
      </p:sp>
      <p:sp>
        <p:nvSpPr>
          <p:cNvPr id="48132" name="Rectangle 3"/>
          <p:cNvSpPr>
            <a:spLocks noGrp="1"/>
          </p:cNvSpPr>
          <p:nvPr>
            <p:ph idx="1"/>
          </p:nvPr>
        </p:nvSpPr>
        <p:spPr/>
        <p:txBody>
          <a:bodyPr vert="horz" wrap="square" lIns="91440" tIns="45720" rIns="91440" bIns="45720" anchor="t"/>
          <a:p>
            <a:pPr eaLnBrk="1" hangingPunct="1"/>
            <a:r>
              <a:rPr lang="en-US" altLang="zh-CN" b="1" dirty="0">
                <a:solidFill>
                  <a:srgbClr val="000000"/>
                </a:solidFill>
                <a:latin typeface="黑体" panose="02010609060101010101" pitchFamily="49" charset="-122"/>
                <a:sym typeface="Wingdings" panose="05000000000000000000" pitchFamily="2" charset="2"/>
              </a:rPr>
              <a:t>(2)</a:t>
            </a:r>
            <a:r>
              <a:rPr lang="zh-CN" altLang="en-US" b="1" dirty="0">
                <a:solidFill>
                  <a:srgbClr val="000000"/>
                </a:solidFill>
                <a:latin typeface="黑体" panose="02010609060101010101" pitchFamily="49" charset="-122"/>
                <a:sym typeface="Wingdings" panose="05000000000000000000" pitchFamily="2" charset="2"/>
              </a:rPr>
              <a:t>消除接点火花的方法</a:t>
            </a:r>
            <a:endParaRPr lang="zh-CN" altLang="en-US" b="1" dirty="0">
              <a:solidFill>
                <a:srgbClr val="000000"/>
              </a:solidFill>
              <a:latin typeface="黑体" panose="02010609060101010101" pitchFamily="49" charset="-122"/>
              <a:sym typeface="Wingdings" panose="05000000000000000000" pitchFamily="2" charset="2"/>
            </a:endParaRPr>
          </a:p>
        </p:txBody>
      </p:sp>
      <p:pic>
        <p:nvPicPr>
          <p:cNvPr id="48133" name="Picture 4"/>
          <p:cNvPicPr>
            <a:picLocks noChangeAspect="1"/>
          </p:cNvPicPr>
          <p:nvPr/>
        </p:nvPicPr>
        <p:blipFill>
          <a:blip r:embed="rId1"/>
          <a:stretch>
            <a:fillRect/>
          </a:stretch>
        </p:blipFill>
        <p:spPr>
          <a:xfrm>
            <a:off x="1069975" y="2460625"/>
            <a:ext cx="6583363" cy="327025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49155" name="Rectangle 2"/>
          <p:cNvSpPr>
            <a:spLocks noGrp="1"/>
          </p:cNvSpPr>
          <p:nvPr>
            <p:ph type="title"/>
          </p:nvPr>
        </p:nvSpPr>
        <p:spPr/>
        <p:txBody>
          <a:bodyPr vert="horz" wrap="square" lIns="91440" tIns="45720" rIns="91440" bIns="45720" anchor="ctr"/>
          <a:p>
            <a:pPr eaLnBrk="1" hangingPunct="1"/>
            <a:r>
              <a:rPr lang="zh-CN" altLang="en-US" b="1" dirty="0">
                <a:solidFill>
                  <a:schemeClr val="tx1"/>
                </a:solidFill>
                <a:sym typeface="Wingdings" panose="05000000000000000000" pitchFamily="2" charset="2"/>
              </a:rPr>
              <a:t>抑制干扰源常用的方法 </a:t>
            </a:r>
            <a:r>
              <a:rPr lang="zh-CN" altLang="en-US" b="1" dirty="0">
                <a:solidFill>
                  <a:srgbClr val="FF0000"/>
                </a:solidFill>
                <a:sym typeface="Wingdings" panose="05000000000000000000" pitchFamily="2" charset="2"/>
              </a:rPr>
              <a:t>(3)</a:t>
            </a:r>
            <a:endParaRPr lang="zh-CN" altLang="en-US" b="1" dirty="0">
              <a:solidFill>
                <a:srgbClr val="FF0000"/>
              </a:solidFill>
              <a:sym typeface="Wingdings" panose="05000000000000000000" pitchFamily="2" charset="2"/>
            </a:endParaRPr>
          </a:p>
        </p:txBody>
      </p:sp>
      <p:sp>
        <p:nvSpPr>
          <p:cNvPr id="5017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36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(3)</a:t>
            </a:r>
            <a:r>
              <a:rPr kumimoji="0" lang="zh-CN" altLang="en-US" sz="36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减小电机电磁噪声的方法  </a:t>
            </a:r>
            <a:endParaRPr kumimoji="0" lang="zh-CN" altLang="en-US" sz="36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   </a:t>
            </a: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LI=L2=100μH</a:t>
            </a: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a:t>
            </a: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C1=C2=4700pF</a:t>
            </a: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a:t>
            </a: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C3</a:t>
            </a: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a:t>
            </a: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0.01μF</a:t>
            </a: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左右．</a:t>
            </a: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C1</a:t>
            </a: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a:t>
            </a: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C2</a:t>
            </a: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rPr>
              <a:t>接电机外壳。注意电容、电感的引线要尽量短。  </a:t>
            </a:r>
            <a:endPar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mn-ea"/>
              <a:cs typeface="+mn-cs"/>
              <a:sym typeface="Wingdings" panose="05000000000000000000" pitchFamily="2" charset="2"/>
            </a:endParaRPr>
          </a:p>
        </p:txBody>
      </p:sp>
      <p:pic>
        <p:nvPicPr>
          <p:cNvPr id="49157" name="Picture 4"/>
          <p:cNvPicPr>
            <a:picLocks noChangeAspect="1"/>
          </p:cNvPicPr>
          <p:nvPr/>
        </p:nvPicPr>
        <p:blipFill>
          <a:blip r:embed="rId1"/>
          <a:stretch>
            <a:fillRect/>
          </a:stretch>
        </p:blipFill>
        <p:spPr>
          <a:xfrm>
            <a:off x="1462088" y="3082925"/>
            <a:ext cx="5832475" cy="3254375"/>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0179" name="Rectangle 2"/>
          <p:cNvSpPr>
            <a:spLocks noGrp="1"/>
          </p:cNvSpPr>
          <p:nvPr>
            <p:ph type="title"/>
          </p:nvPr>
        </p:nvSpPr>
        <p:spPr/>
        <p:txBody>
          <a:bodyPr vert="horz" wrap="square" lIns="91440" tIns="45720" rIns="91440" bIns="45720" anchor="ctr"/>
          <a:p>
            <a:pPr eaLnBrk="1" hangingPunct="1"/>
            <a:r>
              <a:rPr lang="zh-CN" altLang="en-US" b="1" dirty="0">
                <a:solidFill>
                  <a:schemeClr val="tx1"/>
                </a:solidFill>
                <a:sym typeface="Wingdings" panose="05000000000000000000" pitchFamily="2" charset="2"/>
              </a:rPr>
              <a:t>抑制干扰源常用的方法 </a:t>
            </a:r>
            <a:r>
              <a:rPr lang="zh-CN" altLang="en-US" b="1" dirty="0">
                <a:solidFill>
                  <a:srgbClr val="FF0000"/>
                </a:solidFill>
                <a:sym typeface="Wingdings" panose="05000000000000000000" pitchFamily="2" charset="2"/>
              </a:rPr>
              <a:t>(4)</a:t>
            </a:r>
            <a:endParaRPr lang="zh-CN" altLang="en-US" b="1" dirty="0">
              <a:solidFill>
                <a:srgbClr val="FF0000"/>
              </a:solidFill>
              <a:sym typeface="Wingdings" panose="05000000000000000000" pitchFamily="2" charset="2"/>
            </a:endParaRPr>
          </a:p>
        </p:txBody>
      </p:sp>
      <p:sp>
        <p:nvSpPr>
          <p:cNvPr id="50180" name="Rectangle 3"/>
          <p:cNvSpPr>
            <a:spLocks noGrp="1"/>
          </p:cNvSpPr>
          <p:nvPr>
            <p:ph idx="1"/>
          </p:nvPr>
        </p:nvSpPr>
        <p:spPr/>
        <p:txBody>
          <a:bodyPr vert="horz" wrap="square" lIns="91440" tIns="45720" rIns="91440" bIns="45720" anchor="t"/>
          <a:p>
            <a:pPr eaLnBrk="1" hangingPunct="1"/>
            <a:r>
              <a:rPr lang="zh-CN" altLang="zh-CN" dirty="0"/>
              <a:t> (4)减小高频噪声对IC干扰的方法</a:t>
            </a:r>
            <a:endParaRPr lang="zh-CN" altLang="zh-CN" dirty="0"/>
          </a:p>
          <a:p>
            <a:pPr lvl="1" eaLnBrk="1" hangingPunct="1"/>
            <a:r>
              <a:rPr lang="zh-CN" altLang="zh-CN" dirty="0"/>
              <a:t>每个IC并接一个0.01～O.1μF的高频滤波电容  </a:t>
            </a:r>
            <a:endParaRPr lang="zh-CN" altLang="zh-CN" dirty="0"/>
          </a:p>
        </p:txBody>
      </p:sp>
      <p:pic>
        <p:nvPicPr>
          <p:cNvPr id="50181" name="Picture 4"/>
          <p:cNvPicPr>
            <a:picLocks noChangeAspect="1"/>
          </p:cNvPicPr>
          <p:nvPr/>
        </p:nvPicPr>
        <p:blipFill>
          <a:blip r:embed="rId1"/>
          <a:stretch>
            <a:fillRect/>
          </a:stretch>
        </p:blipFill>
        <p:spPr>
          <a:xfrm>
            <a:off x="1692275" y="2708275"/>
            <a:ext cx="4968875" cy="365125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1203" name="Rectangle 2"/>
          <p:cNvSpPr>
            <a:spLocks noGrp="1"/>
          </p:cNvSpPr>
          <p:nvPr>
            <p:ph type="title"/>
          </p:nvPr>
        </p:nvSpPr>
        <p:spPr/>
        <p:txBody>
          <a:bodyPr vert="horz" wrap="square" lIns="91440" tIns="45720" rIns="91440" bIns="45720" anchor="ctr"/>
          <a:p>
            <a:pPr eaLnBrk="1" hangingPunct="1"/>
            <a:r>
              <a:rPr lang="zh-CN" altLang="en-US" b="1" dirty="0">
                <a:solidFill>
                  <a:schemeClr val="tx1"/>
                </a:solidFill>
                <a:sym typeface="Wingdings" panose="05000000000000000000" pitchFamily="2" charset="2"/>
              </a:rPr>
              <a:t>抑制干扰源常用的方法 </a:t>
            </a:r>
            <a:r>
              <a:rPr lang="zh-CN" altLang="en-US" b="1" dirty="0">
                <a:solidFill>
                  <a:srgbClr val="FF0000"/>
                </a:solidFill>
                <a:sym typeface="Wingdings" panose="05000000000000000000" pitchFamily="2" charset="2"/>
              </a:rPr>
              <a:t>(5)</a:t>
            </a:r>
            <a:endParaRPr lang="zh-CN" altLang="en-US" b="1" dirty="0">
              <a:solidFill>
                <a:srgbClr val="FF0000"/>
              </a:solidFill>
              <a:sym typeface="Wingdings" panose="05000000000000000000" pitchFamily="2" charset="2"/>
            </a:endParaRPr>
          </a:p>
        </p:txBody>
      </p:sp>
      <p:sp>
        <p:nvSpPr>
          <p:cNvPr id="51204" name="Rectangle 3"/>
          <p:cNvSpPr>
            <a:spLocks noGrp="1"/>
          </p:cNvSpPr>
          <p:nvPr>
            <p:ph idx="1"/>
          </p:nvPr>
        </p:nvSpPr>
        <p:spPr/>
        <p:txBody>
          <a:bodyPr vert="horz" wrap="square" lIns="91440" tIns="45720" rIns="91440" bIns="45720" anchor="t"/>
          <a:p>
            <a:pPr eaLnBrk="1" hangingPunct="1"/>
            <a:r>
              <a:rPr lang="zh-CN" altLang="en-US" b="1" dirty="0">
                <a:solidFill>
                  <a:srgbClr val="000000"/>
                </a:solidFill>
                <a:latin typeface="Times New Roman" panose="02020603050405020304" pitchFamily="18" charset="0"/>
                <a:sym typeface="Wingdings" panose="05000000000000000000" pitchFamily="2" charset="2"/>
              </a:rPr>
              <a:t> </a:t>
            </a:r>
            <a:r>
              <a:rPr lang="en-US" altLang="zh-CN" b="1" dirty="0">
                <a:solidFill>
                  <a:srgbClr val="000000"/>
                </a:solidFill>
                <a:latin typeface="Times New Roman" panose="02020603050405020304" pitchFamily="18" charset="0"/>
                <a:sym typeface="Wingdings" panose="05000000000000000000" pitchFamily="2" charset="2"/>
              </a:rPr>
              <a:t>(5) PCB</a:t>
            </a:r>
            <a:r>
              <a:rPr lang="zh-CN" altLang="en-US" b="1" dirty="0">
                <a:solidFill>
                  <a:srgbClr val="000000"/>
                </a:solidFill>
                <a:latin typeface="Times New Roman" panose="02020603050405020304" pitchFamily="18" charset="0"/>
                <a:sym typeface="Wingdings" panose="05000000000000000000" pitchFamily="2" charset="2"/>
              </a:rPr>
              <a:t>板的正确布线 </a:t>
            </a:r>
            <a:endParaRPr lang="zh-CN" altLang="en-US" b="1" dirty="0">
              <a:solidFill>
                <a:srgbClr val="000000"/>
              </a:solidFill>
              <a:latin typeface="Times New Roman" panose="02020603050405020304" pitchFamily="18" charset="0"/>
              <a:sym typeface="Wingdings" panose="05000000000000000000" pitchFamily="2" charset="2"/>
            </a:endParaRPr>
          </a:p>
        </p:txBody>
      </p:sp>
      <p:pic>
        <p:nvPicPr>
          <p:cNvPr id="51205" name="Picture 4"/>
          <p:cNvPicPr>
            <a:picLocks noChangeAspect="1"/>
          </p:cNvPicPr>
          <p:nvPr/>
        </p:nvPicPr>
        <p:blipFill>
          <a:blip r:embed="rId1"/>
          <a:stretch>
            <a:fillRect/>
          </a:stretch>
        </p:blipFill>
        <p:spPr>
          <a:xfrm>
            <a:off x="1187450" y="2852738"/>
            <a:ext cx="6048375" cy="2865437"/>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2227" name="Rectangle 2"/>
          <p:cNvSpPr>
            <a:spLocks noGrp="1"/>
          </p:cNvSpPr>
          <p:nvPr>
            <p:ph type="title"/>
          </p:nvPr>
        </p:nvSpPr>
        <p:spPr/>
        <p:txBody>
          <a:bodyPr vert="horz" wrap="square" lIns="91440" tIns="45720" rIns="91440" bIns="45720" anchor="ctr"/>
          <a:p>
            <a:pPr eaLnBrk="1" hangingPunct="1"/>
            <a:r>
              <a:rPr lang="zh-CN" altLang="en-US" b="1" dirty="0">
                <a:solidFill>
                  <a:schemeClr val="tx1"/>
                </a:solidFill>
                <a:sym typeface="Wingdings" panose="05000000000000000000" pitchFamily="2" charset="2"/>
              </a:rPr>
              <a:t>抑制干扰源常用的方法 </a:t>
            </a:r>
            <a:r>
              <a:rPr lang="zh-CN" altLang="en-US" b="1" dirty="0">
                <a:solidFill>
                  <a:srgbClr val="FF0000"/>
                </a:solidFill>
                <a:sym typeface="Wingdings" panose="05000000000000000000" pitchFamily="2" charset="2"/>
              </a:rPr>
              <a:t>(6)</a:t>
            </a:r>
            <a:endParaRPr lang="zh-CN" altLang="en-US" b="1" dirty="0">
              <a:solidFill>
                <a:srgbClr val="FF0000"/>
              </a:solidFill>
              <a:sym typeface="Wingdings" panose="05000000000000000000" pitchFamily="2" charset="2"/>
            </a:endParaRPr>
          </a:p>
        </p:txBody>
      </p:sp>
      <p:sp>
        <p:nvSpPr>
          <p:cNvPr id="52228" name="Rectangle 3"/>
          <p:cNvSpPr>
            <a:spLocks noGrp="1"/>
          </p:cNvSpPr>
          <p:nvPr>
            <p:ph idx="1"/>
          </p:nvPr>
        </p:nvSpPr>
        <p:spPr/>
        <p:txBody>
          <a:bodyPr vert="horz" wrap="square" lIns="91440" tIns="45720" rIns="91440" bIns="45720" anchor="t"/>
          <a:p>
            <a:pPr eaLnBrk="1" hangingPunct="1">
              <a:lnSpc>
                <a:spcPct val="125000"/>
              </a:lnSpc>
              <a:buFont typeface="Wingdings" panose="05000000000000000000" pitchFamily="2" charset="2"/>
              <a:buNone/>
            </a:pPr>
            <a:r>
              <a:rPr lang="zh-CN" altLang="en-US" sz="2800" b="1" dirty="0">
                <a:solidFill>
                  <a:srgbClr val="000000"/>
                </a:solidFill>
                <a:latin typeface="Times New Roman" panose="02020603050405020304" pitchFamily="18" charset="0"/>
                <a:sym typeface="Wingdings" panose="05000000000000000000" pitchFamily="2" charset="2"/>
              </a:rPr>
              <a:t> </a:t>
            </a:r>
            <a:r>
              <a:rPr lang="en-US" altLang="zh-CN" sz="2800" b="1" dirty="0">
                <a:solidFill>
                  <a:srgbClr val="000000"/>
                </a:solidFill>
                <a:latin typeface="Times New Roman" panose="02020603050405020304" pitchFamily="18" charset="0"/>
                <a:sym typeface="Wingdings" panose="05000000000000000000" pitchFamily="2" charset="2"/>
              </a:rPr>
              <a:t>(6)</a:t>
            </a:r>
            <a:r>
              <a:rPr lang="zh-CN" altLang="en-US" sz="2800" b="1" dirty="0">
                <a:solidFill>
                  <a:srgbClr val="000000"/>
                </a:solidFill>
                <a:latin typeface="Times New Roman" panose="02020603050405020304" pitchFamily="18" charset="0"/>
                <a:sym typeface="Wingdings" panose="05000000000000000000" pitchFamily="2" charset="2"/>
              </a:rPr>
              <a:t>消除可控硅干扰的方法 </a:t>
            </a:r>
            <a:endParaRPr lang="zh-CN" altLang="en-US" sz="2800" b="1" dirty="0">
              <a:solidFill>
                <a:srgbClr val="000000"/>
              </a:solidFill>
              <a:latin typeface="Times New Roman" panose="02020603050405020304" pitchFamily="18" charset="0"/>
              <a:sym typeface="Wingdings" panose="05000000000000000000" pitchFamily="2" charset="2"/>
            </a:endParaRPr>
          </a:p>
          <a:p>
            <a:pPr eaLnBrk="1" hangingPunct="1">
              <a:lnSpc>
                <a:spcPct val="125000"/>
              </a:lnSpc>
              <a:buFont typeface="Wingdings" panose="05000000000000000000" pitchFamily="2" charset="2"/>
              <a:buNone/>
            </a:pPr>
            <a:r>
              <a:rPr lang="zh-CN" altLang="en-US" sz="2400" b="1" dirty="0">
                <a:solidFill>
                  <a:srgbClr val="000000"/>
                </a:solidFill>
                <a:latin typeface="Times New Roman" panose="02020603050405020304" pitchFamily="18" charset="0"/>
                <a:sym typeface="Wingdings" panose="05000000000000000000" pitchFamily="2" charset="2"/>
              </a:rPr>
              <a:t>   一般</a:t>
            </a:r>
            <a:r>
              <a:rPr lang="en-US" altLang="zh-CN" sz="2400" b="1" dirty="0">
                <a:solidFill>
                  <a:srgbClr val="000000"/>
                </a:solidFill>
                <a:latin typeface="Times New Roman" panose="02020603050405020304" pitchFamily="18" charset="0"/>
                <a:sym typeface="Wingdings" panose="05000000000000000000" pitchFamily="2" charset="2"/>
              </a:rPr>
              <a:t>C1=0.01μ F</a:t>
            </a:r>
            <a:endParaRPr lang="en-US" altLang="zh-CN" sz="2400" b="1" dirty="0">
              <a:solidFill>
                <a:srgbClr val="000000"/>
              </a:solidFill>
              <a:latin typeface="Times New Roman" panose="02020603050405020304" pitchFamily="18" charset="0"/>
              <a:sym typeface="Wingdings" panose="05000000000000000000" pitchFamily="2" charset="2"/>
            </a:endParaRPr>
          </a:p>
          <a:p>
            <a:pPr eaLnBrk="1" hangingPunct="1">
              <a:lnSpc>
                <a:spcPct val="125000"/>
              </a:lnSpc>
              <a:buFont typeface="Wingdings" panose="05000000000000000000" pitchFamily="2" charset="2"/>
              <a:buNone/>
            </a:pPr>
            <a:r>
              <a:rPr lang="en-US" altLang="zh-CN" sz="2400" b="1" dirty="0">
                <a:solidFill>
                  <a:srgbClr val="000000"/>
                </a:solidFill>
                <a:latin typeface="Times New Roman" panose="02020603050405020304" pitchFamily="18" charset="0"/>
                <a:sym typeface="Wingdings" panose="05000000000000000000" pitchFamily="2" charset="2"/>
              </a:rPr>
              <a:t>R1=100—300Ω</a:t>
            </a:r>
            <a:r>
              <a:rPr lang="zh-CN" altLang="en-US" sz="2400" b="1" dirty="0">
                <a:solidFill>
                  <a:srgbClr val="000000"/>
                </a:solidFill>
                <a:latin typeface="Times New Roman" panose="02020603050405020304" pitchFamily="18" charset="0"/>
                <a:sym typeface="Wingdings" panose="05000000000000000000" pitchFamily="2" charset="2"/>
              </a:rPr>
              <a:t>左右。</a:t>
            </a:r>
            <a:endParaRPr lang="zh-CN" altLang="en-US" sz="2400" b="1" dirty="0">
              <a:solidFill>
                <a:srgbClr val="000000"/>
              </a:solidFill>
              <a:latin typeface="Times New Roman" panose="02020603050405020304" pitchFamily="18" charset="0"/>
              <a:sym typeface="Wingdings" panose="05000000000000000000" pitchFamily="2" charset="2"/>
            </a:endParaRPr>
          </a:p>
        </p:txBody>
      </p:sp>
      <p:pic>
        <p:nvPicPr>
          <p:cNvPr id="52229" name="Picture 4"/>
          <p:cNvPicPr>
            <a:picLocks noChangeAspect="1"/>
          </p:cNvPicPr>
          <p:nvPr/>
        </p:nvPicPr>
        <p:blipFill>
          <a:blip r:embed="rId1"/>
          <a:stretch>
            <a:fillRect/>
          </a:stretch>
        </p:blipFill>
        <p:spPr>
          <a:xfrm>
            <a:off x="5426075" y="1341438"/>
            <a:ext cx="3260725" cy="5157787"/>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3251" name="Rectangle 2"/>
          <p:cNvSpPr>
            <a:spLocks noGrp="1"/>
          </p:cNvSpPr>
          <p:nvPr>
            <p:ph type="title"/>
          </p:nvPr>
        </p:nvSpPr>
        <p:spPr/>
        <p:txBody>
          <a:bodyPr vert="horz" wrap="square" lIns="91440" tIns="45720" rIns="91440" bIns="45720" anchor="ctr"/>
          <a:p>
            <a:pPr eaLnBrk="1" hangingPunct="1"/>
            <a:r>
              <a:rPr lang="zh-CN" altLang="zh-CN" dirty="0"/>
              <a:t>切断干扰传播路径</a:t>
            </a:r>
            <a:endParaRPr lang="zh-CN" altLang="zh-CN" dirty="0"/>
          </a:p>
        </p:txBody>
      </p:sp>
      <p:sp>
        <p:nvSpPr>
          <p:cNvPr id="54275" name="Rectangle 3"/>
          <p:cNvSpPr>
            <a:spLocks noGrp="1"/>
          </p:cNvSpPr>
          <p:nvPr>
            <p:ph idx="1"/>
          </p:nvPr>
        </p:nvSpPr>
        <p:spPr/>
        <p:txBody>
          <a:bodyPr vert="horz" wrap="square" lIns="91440" tIns="45720" rIns="91440" bIns="45720" anchor="t"/>
          <a:p>
            <a:pPr eaLnBrk="1" hangingPunct="1">
              <a:lnSpc>
                <a:spcPct val="90000"/>
              </a:lnSpc>
            </a:pPr>
            <a:r>
              <a:rPr lang="zh-CN" altLang="zh-CN" dirty="0"/>
              <a:t>(1)消除电源噪声</a:t>
            </a:r>
            <a:endParaRPr lang="zh-CN" altLang="zh-CN" dirty="0"/>
          </a:p>
          <a:p>
            <a:pPr eaLnBrk="1" hangingPunct="1">
              <a:lnSpc>
                <a:spcPct val="90000"/>
              </a:lnSpc>
            </a:pPr>
            <a:r>
              <a:rPr lang="zh-CN" altLang="zh-CN" dirty="0"/>
              <a:t>(2)与噪声源隔离的方法</a:t>
            </a:r>
            <a:endParaRPr lang="zh-CN" altLang="zh-CN" dirty="0"/>
          </a:p>
          <a:p>
            <a:pPr eaLnBrk="1" hangingPunct="1">
              <a:lnSpc>
                <a:spcPct val="90000"/>
              </a:lnSpc>
            </a:pPr>
            <a:r>
              <a:rPr lang="zh-CN" altLang="zh-CN" dirty="0"/>
              <a:t>(3)设计PCB板时分区要合理，如强、弱信号，高（频）、低（频）信号，数字、模拟信号要分开。尽可能把干扰源(如电机、继电器等)与敏感器件(如运放、单片机等芯片)远离。</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4275">
                                            <p:txEl>
                                              <p:charRg st="0" end="10"/>
                                            </p:txEl>
                                          </p:spTgt>
                                        </p:tgtEl>
                                        <p:attrNameLst>
                                          <p:attrName>style.visibility</p:attrName>
                                        </p:attrNameLst>
                                      </p:cBhvr>
                                      <p:to>
                                        <p:strVal val="visible"/>
                                      </p:to>
                                    </p:set>
                                    <p:anim calcmode="lin" valueType="num">
                                      <p:cBhvr>
                                        <p:cTn id="7" dur="1" fill="hold"/>
                                        <p:tgtEl>
                                          <p:spTgt spid="54275">
                                            <p:txEl>
                                              <p:charRg st="0" end="1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4275">
                                            <p:txEl>
                                              <p:charRg st="10" end="23"/>
                                            </p:txEl>
                                          </p:spTgt>
                                        </p:tgtEl>
                                        <p:attrNameLst>
                                          <p:attrName>style.visibility</p:attrName>
                                        </p:attrNameLst>
                                      </p:cBhvr>
                                      <p:to>
                                        <p:strVal val="visible"/>
                                      </p:to>
                                    </p:set>
                                    <p:anim calcmode="lin" valueType="num">
                                      <p:cBhvr>
                                        <p:cTn id="12" dur="1" fill="hold"/>
                                        <p:tgtEl>
                                          <p:spTgt spid="54275">
                                            <p:txEl>
                                              <p:charRg st="10" end="23"/>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4275">
                                            <p:txEl>
                                              <p:charRg st="23" end="107"/>
                                            </p:txEl>
                                          </p:spTgt>
                                        </p:tgtEl>
                                        <p:attrNameLst>
                                          <p:attrName>style.visibility</p:attrName>
                                        </p:attrNameLst>
                                      </p:cBhvr>
                                      <p:to>
                                        <p:strVal val="visible"/>
                                      </p:to>
                                    </p:set>
                                    <p:anim calcmode="lin" valueType="num">
                                      <p:cBhvr>
                                        <p:cTn id="17" dur="1" fill="hold"/>
                                        <p:tgtEl>
                                          <p:spTgt spid="54275">
                                            <p:txEl>
                                              <p:charRg st="23" end="10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8195" name="Rectangle 2"/>
          <p:cNvSpPr>
            <a:spLocks noGrp="1"/>
          </p:cNvSpPr>
          <p:nvPr>
            <p:ph type="title"/>
          </p:nvPr>
        </p:nvSpPr>
        <p:spPr/>
        <p:txBody>
          <a:bodyPr vert="horz" wrap="square" lIns="91440" tIns="45720" rIns="91440" bIns="45720" anchor="ctr"/>
          <a:p>
            <a:pPr eaLnBrk="1" hangingPunct="1"/>
            <a:r>
              <a:rPr lang="zh-CN" altLang="en-US" dirty="0"/>
              <a:t>基本概念</a:t>
            </a:r>
            <a:endParaRPr lang="zh-CN" altLang="en-US" dirty="0"/>
          </a:p>
        </p:txBody>
      </p:sp>
      <p:sp>
        <p:nvSpPr>
          <p:cNvPr id="8196" name="Rectangle 3"/>
          <p:cNvSpPr>
            <a:spLocks noGrp="1"/>
          </p:cNvSpPr>
          <p:nvPr>
            <p:ph idx="1"/>
          </p:nvPr>
        </p:nvSpPr>
        <p:spPr/>
        <p:txBody>
          <a:bodyPr vert="horz" wrap="square" lIns="91440" tIns="45720" rIns="91440" bIns="45720" anchor="t"/>
          <a:p>
            <a:pPr eaLnBrk="1" hangingPunct="1">
              <a:lnSpc>
                <a:spcPct val="80000"/>
              </a:lnSpc>
            </a:pPr>
            <a:r>
              <a:rPr lang="zh-CN" altLang="zh-CN" sz="3200" dirty="0">
                <a:solidFill>
                  <a:srgbClr val="FF0000"/>
                </a:solidFill>
              </a:rPr>
              <a:t>干扰</a:t>
            </a:r>
            <a:r>
              <a:rPr lang="zh-CN" altLang="zh-CN" sz="3200" dirty="0"/>
              <a:t>是指外部因素对系统施加影响而造成的随机效果。</a:t>
            </a:r>
            <a:endParaRPr lang="zh-CN" altLang="zh-CN" sz="3200" dirty="0"/>
          </a:p>
          <a:p>
            <a:pPr eaLnBrk="1" hangingPunct="1">
              <a:lnSpc>
                <a:spcPct val="80000"/>
              </a:lnSpc>
            </a:pPr>
            <a:r>
              <a:rPr lang="zh-CN" altLang="zh-CN" sz="3200" dirty="0">
                <a:solidFill>
                  <a:srgbClr val="FF0000"/>
                </a:solidFill>
              </a:rPr>
              <a:t>噪声</a:t>
            </a:r>
            <a:r>
              <a:rPr lang="zh-CN" altLang="zh-CN" sz="3200" dirty="0"/>
              <a:t>被看作一种幅度和频率都随机变化的信号，它们可能是系统内部电场和电磁场造成的，也可能是材料的热效应等物理过程在电路元件内部产生的。 </a:t>
            </a:r>
            <a:endParaRPr lang="zh-CN" altLang="zh-CN" sz="3200" dirty="0"/>
          </a:p>
          <a:p>
            <a:pPr eaLnBrk="1" hangingPunct="1">
              <a:lnSpc>
                <a:spcPct val="80000"/>
              </a:lnSpc>
            </a:pPr>
            <a:r>
              <a:rPr lang="zh-CN" altLang="zh-CN" sz="3200" dirty="0"/>
              <a:t>机电系统工作时，往往受到外部因素的干扰，内部也产生对外的干扰。研究这两方面问题的新兴学科称为电磁兼容性学科。</a:t>
            </a:r>
            <a:endParaRPr lang="zh-CN" altLang="zh-CN" sz="3200" dirty="0"/>
          </a:p>
          <a:p>
            <a:pPr eaLnBrk="1" hangingPunct="1">
              <a:lnSpc>
                <a:spcPct val="80000"/>
              </a:lnSpc>
            </a:pPr>
            <a:r>
              <a:rPr lang="zh-CN" altLang="zh-CN" sz="3200" dirty="0">
                <a:solidFill>
                  <a:srgbClr val="FF0000"/>
                </a:solidFill>
              </a:rPr>
              <a:t>电磁兼容</a:t>
            </a:r>
            <a:r>
              <a:rPr lang="zh-CN" altLang="zh-CN" sz="3200" dirty="0"/>
              <a:t>指两种以上设备在共同的电磁环境中能执行各自功能的共存状态。 </a:t>
            </a:r>
            <a:endParaRPr lang="zh-CN" altLang="zh-CN" sz="3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4275" name="Rectangle 2"/>
          <p:cNvSpPr>
            <a:spLocks noGrp="1"/>
          </p:cNvSpPr>
          <p:nvPr>
            <p:ph type="title"/>
          </p:nvPr>
        </p:nvSpPr>
        <p:spPr/>
        <p:txBody>
          <a:bodyPr vert="horz" wrap="square" lIns="91440" tIns="45720" rIns="91440" bIns="45720" anchor="ctr"/>
          <a:p>
            <a:pPr eaLnBrk="1" hangingPunct="1"/>
            <a:r>
              <a:rPr lang="zh-CN" altLang="en-US" sz="3600" dirty="0"/>
              <a:t>PCB设计</a:t>
            </a:r>
            <a:endParaRPr lang="zh-CN" altLang="en-US" sz="3600" dirty="0"/>
          </a:p>
        </p:txBody>
      </p:sp>
      <p:graphicFrame>
        <p:nvGraphicFramePr>
          <p:cNvPr id="54276" name="Object 3"/>
          <p:cNvGraphicFramePr>
            <a:graphicFrameLocks noChangeAspect="1"/>
          </p:cNvGraphicFramePr>
          <p:nvPr/>
        </p:nvGraphicFramePr>
        <p:xfrm>
          <a:off x="1109663" y="1325563"/>
          <a:ext cx="7189787" cy="4903787"/>
        </p:xfrm>
        <a:graphic>
          <a:graphicData uri="http://schemas.openxmlformats.org/presentationml/2006/ole">
            <mc:AlternateContent xmlns:mc="http://schemas.openxmlformats.org/markup-compatibility/2006">
              <mc:Choice xmlns:v="urn:schemas-microsoft-com:vml" Requires="v">
                <p:oleObj spid="_x0000_s3078" name="" r:id="rId1" imgW="5934075" imgH="4048125" progId="PBrush">
                  <p:embed/>
                </p:oleObj>
              </mc:Choice>
              <mc:Fallback>
                <p:oleObj name="" r:id="rId1" imgW="5934075" imgH="4048125" progId="PBrush">
                  <p:embed/>
                  <p:pic>
                    <p:nvPicPr>
                      <p:cNvPr id="0" name="图片 3077"/>
                      <p:cNvPicPr/>
                      <p:nvPr/>
                    </p:nvPicPr>
                    <p:blipFill>
                      <a:blip r:embed="rId2"/>
                      <a:stretch>
                        <a:fillRect/>
                      </a:stretch>
                    </p:blipFill>
                    <p:spPr>
                      <a:xfrm>
                        <a:off x="1109663" y="1325563"/>
                        <a:ext cx="7189787" cy="4903787"/>
                      </a:xfrm>
                      <a:prstGeom prst="rect">
                        <a:avLst/>
                      </a:prstGeom>
                      <a:no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5299" name="Rectangle 2"/>
          <p:cNvSpPr>
            <a:spLocks noGrp="1"/>
          </p:cNvSpPr>
          <p:nvPr>
            <p:ph type="title"/>
          </p:nvPr>
        </p:nvSpPr>
        <p:spPr/>
        <p:txBody>
          <a:bodyPr vert="horz" wrap="square" lIns="91440" tIns="45720" rIns="91440" bIns="45720" anchor="ctr"/>
          <a:p>
            <a:pPr eaLnBrk="1" hangingPunct="1"/>
            <a:r>
              <a:rPr lang="zh-CN" altLang="zh-CN" dirty="0"/>
              <a:t>提高敏感器件的抗干扰性能 </a:t>
            </a:r>
            <a:endParaRPr lang="zh-CN" altLang="zh-CN" dirty="0"/>
          </a:p>
        </p:txBody>
      </p:sp>
      <p:sp>
        <p:nvSpPr>
          <p:cNvPr id="55300" name="Rectangle 3"/>
          <p:cNvSpPr>
            <a:spLocks noGrp="1"/>
          </p:cNvSpPr>
          <p:nvPr>
            <p:ph idx="1"/>
          </p:nvPr>
        </p:nvSpPr>
        <p:spPr/>
        <p:txBody>
          <a:bodyPr vert="horz" wrap="square" lIns="91440" tIns="45720" rIns="91440" bIns="45720" anchor="t"/>
          <a:p>
            <a:pPr eaLnBrk="1" hangingPunct="1"/>
            <a:r>
              <a:rPr lang="zh-CN" altLang="zh-CN" dirty="0"/>
              <a:t>(1)减小关键相邻</a:t>
            </a:r>
            <a:r>
              <a:rPr lang="zh-CN" altLang="zh-CN" dirty="0">
                <a:solidFill>
                  <a:srgbClr val="FF0000"/>
                </a:solidFill>
              </a:rPr>
              <a:t>两线回路环面积</a:t>
            </a:r>
            <a:endParaRPr lang="zh-CN" altLang="zh-CN" dirty="0">
              <a:solidFill>
                <a:srgbClr val="FF0000"/>
              </a:solidFill>
            </a:endParaRPr>
          </a:p>
        </p:txBody>
      </p:sp>
      <p:pic>
        <p:nvPicPr>
          <p:cNvPr id="55301" name="Picture 4"/>
          <p:cNvPicPr>
            <a:picLocks noChangeAspect="1"/>
          </p:cNvPicPr>
          <p:nvPr/>
        </p:nvPicPr>
        <p:blipFill>
          <a:blip r:embed="rId1"/>
          <a:stretch>
            <a:fillRect/>
          </a:stretch>
        </p:blipFill>
        <p:spPr>
          <a:xfrm>
            <a:off x="800100" y="2022475"/>
            <a:ext cx="6985000" cy="3540125"/>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6323" name="Rectangle 2"/>
          <p:cNvSpPr>
            <a:spLocks noGrp="1"/>
          </p:cNvSpPr>
          <p:nvPr>
            <p:ph type="title"/>
          </p:nvPr>
        </p:nvSpPr>
        <p:spPr/>
        <p:txBody>
          <a:bodyPr vert="horz" wrap="square" lIns="91440" tIns="45720" rIns="91440" bIns="45720" anchor="ctr"/>
          <a:p>
            <a:pPr eaLnBrk="1" hangingPunct="1"/>
            <a:r>
              <a:rPr lang="zh-CN" altLang="en-US" dirty="0"/>
              <a:t>提高敏感器件的抗干扰性能(续)</a:t>
            </a:r>
            <a:endParaRPr lang="zh-CN" altLang="en-US" dirty="0"/>
          </a:p>
        </p:txBody>
      </p:sp>
      <p:sp>
        <p:nvSpPr>
          <p:cNvPr id="57347" name="Rectangle 3"/>
          <p:cNvSpPr>
            <a:spLocks noGrp="1"/>
          </p:cNvSpPr>
          <p:nvPr>
            <p:ph idx="1"/>
          </p:nvPr>
        </p:nvSpPr>
        <p:spPr/>
        <p:txBody>
          <a:bodyPr vert="horz" wrap="square" lIns="91440" tIns="45720" rIns="91440" bIns="45720" anchor="t"/>
          <a:p>
            <a:pPr eaLnBrk="1" hangingPunct="1"/>
            <a:r>
              <a:rPr lang="zh-CN" altLang="zh-CN" dirty="0"/>
              <a:t>(2) 闲置管脚的处理方法 </a:t>
            </a:r>
            <a:endParaRPr lang="zh-CN" altLang="zh-CN" dirty="0"/>
          </a:p>
          <a:p>
            <a:pPr eaLnBrk="1" hangingPunct="1"/>
            <a:r>
              <a:rPr lang="zh-CN" altLang="zh-CN" dirty="0"/>
              <a:t>    对于单片机的闲置管脚，不要悬空。可根据电气性能要求接地或接电源。其它IC的闲置端在不改变系统逻辑的情况下接地或接电源。 </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7347">
                                            <p:txEl>
                                              <p:charRg st="0" end="15"/>
                                            </p:txEl>
                                          </p:spTgt>
                                        </p:tgtEl>
                                        <p:attrNameLst>
                                          <p:attrName>style.visibility</p:attrName>
                                        </p:attrNameLst>
                                      </p:cBhvr>
                                      <p:to>
                                        <p:strVal val="visible"/>
                                      </p:to>
                                    </p:set>
                                    <p:anim calcmode="lin" valueType="num">
                                      <p:cBhvr>
                                        <p:cTn id="7" dur="1" fill="hold"/>
                                        <p:tgtEl>
                                          <p:spTgt spid="57347">
                                            <p:txEl>
                                              <p:charRg st="0" end="15"/>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7347">
                                            <p:txEl>
                                              <p:charRg st="15" end="80"/>
                                            </p:txEl>
                                          </p:spTgt>
                                        </p:tgtEl>
                                        <p:attrNameLst>
                                          <p:attrName>style.visibility</p:attrName>
                                        </p:attrNameLst>
                                      </p:cBhvr>
                                      <p:to>
                                        <p:strVal val="visible"/>
                                      </p:to>
                                    </p:set>
                                    <p:anim calcmode="lin" valueType="num">
                                      <p:cBhvr>
                                        <p:cTn id="12" dur="1" fill="hold"/>
                                        <p:tgtEl>
                                          <p:spTgt spid="57347">
                                            <p:txEl>
                                              <p:charRg st="15" end="8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7347" name="Rectangle 2"/>
          <p:cNvSpPr>
            <a:spLocks noGrp="1"/>
          </p:cNvSpPr>
          <p:nvPr>
            <p:ph type="title"/>
          </p:nvPr>
        </p:nvSpPr>
        <p:spPr/>
        <p:txBody>
          <a:bodyPr vert="horz" wrap="square" lIns="91440" tIns="45720" rIns="91440" bIns="45720" anchor="ctr"/>
          <a:p>
            <a:pPr eaLnBrk="1" hangingPunct="1"/>
            <a:r>
              <a:rPr lang="zh-CN" altLang="en-US" dirty="0"/>
              <a:t>提高敏感器件的抗干扰性能(续)</a:t>
            </a:r>
            <a:endParaRPr lang="zh-CN" altLang="en-US" dirty="0"/>
          </a:p>
        </p:txBody>
      </p:sp>
      <p:sp>
        <p:nvSpPr>
          <p:cNvPr id="58371" name="Rectangle 3"/>
          <p:cNvSpPr>
            <a:spLocks noGrp="1"/>
          </p:cNvSpPr>
          <p:nvPr>
            <p:ph idx="1"/>
          </p:nvPr>
        </p:nvSpPr>
        <p:spPr/>
        <p:txBody>
          <a:bodyPr vert="horz" wrap="square" lIns="91440" tIns="45720" rIns="91440" bIns="45720" anchor="t"/>
          <a:p>
            <a:pPr eaLnBrk="1" hangingPunct="1">
              <a:lnSpc>
                <a:spcPct val="125000"/>
              </a:lnSpc>
              <a:buFont typeface="Wingdings" panose="05000000000000000000" pitchFamily="2" charset="2"/>
              <a:buNone/>
            </a:pPr>
            <a:r>
              <a:rPr lang="en-US" altLang="zh-CN" b="1" dirty="0">
                <a:solidFill>
                  <a:srgbClr val="000000"/>
                </a:solidFill>
                <a:latin typeface="Times New Roman" panose="02020603050405020304" pitchFamily="18" charset="0"/>
                <a:sym typeface="Wingdings" panose="05000000000000000000" pitchFamily="2" charset="2"/>
              </a:rPr>
              <a:t>(3)</a:t>
            </a:r>
            <a:r>
              <a:rPr lang="zh-CN" altLang="en-US" b="1" dirty="0">
                <a:solidFill>
                  <a:srgbClr val="000000"/>
                </a:solidFill>
                <a:latin typeface="Times New Roman" panose="02020603050405020304" pitchFamily="18" charset="0"/>
                <a:sym typeface="Wingdings" panose="05000000000000000000" pitchFamily="2" charset="2"/>
              </a:rPr>
              <a:t>设置较宽的电源线和接地线</a:t>
            </a:r>
            <a:endParaRPr lang="zh-CN" altLang="en-US" b="1" dirty="0">
              <a:solidFill>
                <a:srgbClr val="000000"/>
              </a:solidFill>
              <a:latin typeface="Times New Roman" panose="02020603050405020304" pitchFamily="18" charset="0"/>
              <a:sym typeface="Wingdings" panose="05000000000000000000" pitchFamily="2" charset="2"/>
            </a:endParaRPr>
          </a:p>
          <a:p>
            <a:pPr eaLnBrk="1" hangingPunct="1">
              <a:lnSpc>
                <a:spcPct val="125000"/>
              </a:lnSpc>
              <a:buFont typeface="Wingdings" panose="05000000000000000000" pitchFamily="2" charset="2"/>
              <a:buNone/>
            </a:pPr>
            <a:r>
              <a:rPr lang="zh-CN" altLang="en-US" sz="2400" b="1" dirty="0">
                <a:solidFill>
                  <a:srgbClr val="000000"/>
                </a:solidFill>
                <a:latin typeface="Times New Roman" panose="02020603050405020304" pitchFamily="18" charset="0"/>
                <a:sym typeface="Wingdings" panose="05000000000000000000" pitchFamily="2" charset="2"/>
              </a:rPr>
              <a:t>    布线时，电源线和地线要尽量粗，除减小压降外，更重要的是降低耦合噪声。</a:t>
            </a:r>
            <a:endParaRPr lang="zh-CN" altLang="en-US" sz="2400" b="1" dirty="0">
              <a:solidFill>
                <a:srgbClr val="000000"/>
              </a:solidFill>
              <a:latin typeface="Times New Roman" panose="02020603050405020304" pitchFamily="18" charset="0"/>
              <a:sym typeface="Wingdings" panose="05000000000000000000" pitchFamily="2" charset="2"/>
            </a:endParaRPr>
          </a:p>
          <a:p>
            <a:pPr eaLnBrk="1" hangingPunct="1">
              <a:lnSpc>
                <a:spcPct val="125000"/>
              </a:lnSpc>
              <a:buFont typeface="Wingdings" panose="05000000000000000000" pitchFamily="2" charset="2"/>
              <a:buNone/>
            </a:pPr>
            <a:r>
              <a:rPr lang="zh-CN" altLang="en-US" b="1" dirty="0">
                <a:solidFill>
                  <a:srgbClr val="000000"/>
                </a:solidFill>
                <a:latin typeface="Times New Roman" panose="02020603050405020304" pitchFamily="18" charset="0"/>
                <a:sym typeface="Wingdings" panose="05000000000000000000" pitchFamily="2" charset="2"/>
              </a:rPr>
              <a:t>（</a:t>
            </a:r>
            <a:r>
              <a:rPr lang="en-US" altLang="zh-CN" b="1" dirty="0">
                <a:solidFill>
                  <a:srgbClr val="000000"/>
                </a:solidFill>
                <a:latin typeface="Times New Roman" panose="02020603050405020304" pitchFamily="18" charset="0"/>
                <a:sym typeface="Wingdings" panose="05000000000000000000" pitchFamily="2" charset="2"/>
              </a:rPr>
              <a:t>4</a:t>
            </a:r>
            <a:r>
              <a:rPr lang="zh-CN" altLang="en-US" b="1" dirty="0">
                <a:solidFill>
                  <a:srgbClr val="000000"/>
                </a:solidFill>
                <a:latin typeface="Times New Roman" panose="02020603050405020304" pitchFamily="18" charset="0"/>
                <a:sym typeface="Wingdings" panose="05000000000000000000" pitchFamily="2" charset="2"/>
              </a:rPr>
              <a:t>）使用</a:t>
            </a:r>
            <a:r>
              <a:rPr lang="zh-CN" altLang="en-US" b="1" dirty="0">
                <a:solidFill>
                  <a:srgbClr val="FF0000"/>
                </a:solidFill>
                <a:latin typeface="Times New Roman" panose="02020603050405020304" pitchFamily="18" charset="0"/>
                <a:sym typeface="Wingdings" panose="05000000000000000000" pitchFamily="2" charset="2"/>
              </a:rPr>
              <a:t>电源看门狗电路</a:t>
            </a:r>
            <a:endParaRPr lang="zh-CN" altLang="en-US" b="1" dirty="0">
              <a:solidFill>
                <a:srgbClr val="FF0000"/>
              </a:solidFill>
              <a:latin typeface="Times New Roman" panose="02020603050405020304" pitchFamily="18" charset="0"/>
              <a:sym typeface="Wingdings" panose="05000000000000000000" pitchFamily="2" charset="2"/>
            </a:endParaRPr>
          </a:p>
          <a:p>
            <a:pPr eaLnBrk="1" hangingPunct="1">
              <a:lnSpc>
                <a:spcPct val="125000"/>
              </a:lnSpc>
              <a:buFont typeface="Wingdings" panose="05000000000000000000" pitchFamily="2" charset="2"/>
              <a:buNone/>
            </a:pPr>
            <a:r>
              <a:rPr lang="zh-CN" altLang="en-US" sz="2400" b="1" dirty="0">
                <a:solidFill>
                  <a:srgbClr val="000000"/>
                </a:solidFill>
                <a:latin typeface="Times New Roman" panose="02020603050405020304" pitchFamily="18" charset="0"/>
                <a:sym typeface="Wingdings" panose="05000000000000000000" pitchFamily="2" charset="2"/>
              </a:rPr>
              <a:t>    对单片机等重要芯片要使用电源监控及看门狗电路，对于一般芯片可接入去耦电容，可大幅度提高整个电路的抗干扰性能。</a:t>
            </a:r>
            <a:r>
              <a:rPr lang="zh-CN" altLang="en-US" sz="2400" dirty="0">
                <a:solidFill>
                  <a:srgbClr val="000000"/>
                </a:solidFill>
                <a:sym typeface="Wingdings" panose="05000000000000000000" pitchFamily="2" charset="2"/>
              </a:rPr>
              <a:t>  </a:t>
            </a:r>
            <a:r>
              <a:rPr lang="zh-CN" altLang="en-US" dirty="0">
                <a:solidFill>
                  <a:srgbClr val="000000"/>
                </a:solidFill>
                <a:sym typeface="Wingdings" panose="05000000000000000000" pitchFamily="2" charset="2"/>
              </a:rPr>
              <a:t>   </a:t>
            </a:r>
            <a:endParaRPr lang="zh-CN" altLang="en-US" dirty="0">
              <a:solidFill>
                <a:srgbClr val="000000"/>
              </a:solidFill>
              <a:sym typeface="Wingdings" panose="05000000000000000000" pitchFamily="2" charset="2"/>
            </a:endParaRPr>
          </a:p>
          <a:p>
            <a:pPr eaLnBrk="1" hangingPunct="1">
              <a:buChar char="•"/>
            </a:pPr>
            <a:endParaRPr lang="zh-CN" altLang="en-US" dirty="0">
              <a:solidFill>
                <a:srgbClr val="000000"/>
              </a:solidFill>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8371">
                                            <p:txEl>
                                              <p:charRg st="0" end="16"/>
                                            </p:txEl>
                                          </p:spTgt>
                                        </p:tgtEl>
                                        <p:attrNameLst>
                                          <p:attrName>style.visibility</p:attrName>
                                        </p:attrNameLst>
                                      </p:cBhvr>
                                      <p:to>
                                        <p:strVal val="visible"/>
                                      </p:to>
                                    </p:set>
                                    <p:anim calcmode="lin" valueType="num">
                                      <p:cBhvr>
                                        <p:cTn id="7" dur="1" fill="hold"/>
                                        <p:tgtEl>
                                          <p:spTgt spid="58371">
                                            <p:txEl>
                                              <p:charRg st="0" end="16"/>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8371">
                                            <p:txEl>
                                              <p:charRg st="16" end="55"/>
                                            </p:txEl>
                                          </p:spTgt>
                                        </p:tgtEl>
                                        <p:attrNameLst>
                                          <p:attrName>style.visibility</p:attrName>
                                        </p:attrNameLst>
                                      </p:cBhvr>
                                      <p:to>
                                        <p:strVal val="visible"/>
                                      </p:to>
                                    </p:set>
                                    <p:anim calcmode="lin" valueType="num">
                                      <p:cBhvr>
                                        <p:cTn id="12" dur="1" fill="hold"/>
                                        <p:tgtEl>
                                          <p:spTgt spid="58371">
                                            <p:txEl>
                                              <p:charRg st="16" end="55"/>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8371">
                                            <p:txEl>
                                              <p:charRg st="55" end="68"/>
                                            </p:txEl>
                                          </p:spTgt>
                                        </p:tgtEl>
                                        <p:attrNameLst>
                                          <p:attrName>style.visibility</p:attrName>
                                        </p:attrNameLst>
                                      </p:cBhvr>
                                      <p:to>
                                        <p:strVal val="visible"/>
                                      </p:to>
                                    </p:set>
                                    <p:anim calcmode="lin" valueType="num">
                                      <p:cBhvr>
                                        <p:cTn id="17" dur="1" fill="hold"/>
                                        <p:tgtEl>
                                          <p:spTgt spid="58371">
                                            <p:txEl>
                                              <p:charRg st="55" end="68"/>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8371">
                                            <p:txEl>
                                              <p:charRg st="68" end="132"/>
                                            </p:txEl>
                                          </p:spTgt>
                                        </p:tgtEl>
                                        <p:attrNameLst>
                                          <p:attrName>style.visibility</p:attrName>
                                        </p:attrNameLst>
                                      </p:cBhvr>
                                      <p:to>
                                        <p:strVal val="visible"/>
                                      </p:to>
                                    </p:set>
                                    <p:anim calcmode="lin" valueType="num">
                                      <p:cBhvr>
                                        <p:cTn id="22" dur="1" fill="hold"/>
                                        <p:tgtEl>
                                          <p:spTgt spid="58371">
                                            <p:txEl>
                                              <p:charRg st="68" end="13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8371" name="Rectangle 2"/>
          <p:cNvSpPr>
            <a:spLocks noGrp="1"/>
          </p:cNvSpPr>
          <p:nvPr>
            <p:ph type="title"/>
          </p:nvPr>
        </p:nvSpPr>
        <p:spPr/>
        <p:txBody>
          <a:bodyPr vert="horz" wrap="square" lIns="91440" tIns="45720" rIns="91440" bIns="45720" anchor="ctr"/>
          <a:p>
            <a:pPr eaLnBrk="1" hangingPunct="1"/>
            <a:r>
              <a:rPr lang="zh-CN" altLang="en-US" dirty="0"/>
              <a:t>提高敏感器件的抗干扰性能(续)</a:t>
            </a:r>
            <a:endParaRPr lang="zh-CN" altLang="en-US" dirty="0"/>
          </a:p>
        </p:txBody>
      </p:sp>
      <p:sp>
        <p:nvSpPr>
          <p:cNvPr id="59395" name="Rectangle 3"/>
          <p:cNvSpPr>
            <a:spLocks noGrp="1"/>
          </p:cNvSpPr>
          <p:nvPr>
            <p:ph idx="1"/>
          </p:nvPr>
        </p:nvSpPr>
        <p:spPr/>
        <p:txBody>
          <a:bodyPr vert="horz" wrap="square" lIns="91440" tIns="45720" rIns="91440" bIns="45720" anchor="t"/>
          <a:p>
            <a:pPr eaLnBrk="1" hangingPunct="1">
              <a:lnSpc>
                <a:spcPct val="125000"/>
              </a:lnSpc>
              <a:buNone/>
            </a:pPr>
            <a:r>
              <a:rPr lang="zh-CN" altLang="en-US" sz="2800" b="1" dirty="0">
                <a:solidFill>
                  <a:srgbClr val="000000"/>
                </a:solidFill>
                <a:latin typeface="Times New Roman" panose="02020603050405020304" pitchFamily="18" charset="0"/>
                <a:sym typeface="Wingdings" panose="05000000000000000000" pitchFamily="2" charset="2"/>
              </a:rPr>
              <a:t>（</a:t>
            </a:r>
            <a:r>
              <a:rPr lang="en-US" altLang="zh-CN" sz="2800" b="1" dirty="0">
                <a:solidFill>
                  <a:srgbClr val="000000"/>
                </a:solidFill>
                <a:latin typeface="Times New Roman" panose="02020603050405020304" pitchFamily="18" charset="0"/>
                <a:sym typeface="Wingdings" panose="05000000000000000000" pitchFamily="2" charset="2"/>
              </a:rPr>
              <a:t>5</a:t>
            </a:r>
            <a:r>
              <a:rPr lang="zh-CN" altLang="en-US" sz="2800" b="1" dirty="0">
                <a:solidFill>
                  <a:srgbClr val="000000"/>
                </a:solidFill>
                <a:latin typeface="Times New Roman" panose="02020603050405020304" pitchFamily="18" charset="0"/>
                <a:sym typeface="Wingdings" panose="05000000000000000000" pitchFamily="2" charset="2"/>
              </a:rPr>
              <a:t>）尽量使用</a:t>
            </a:r>
            <a:r>
              <a:rPr lang="zh-CN" altLang="en-US" sz="2800" b="1" dirty="0">
                <a:solidFill>
                  <a:srgbClr val="FF0000"/>
                </a:solidFill>
                <a:latin typeface="Times New Roman" panose="02020603050405020304" pitchFamily="18" charset="0"/>
                <a:sym typeface="Wingdings" panose="05000000000000000000" pitchFamily="2" charset="2"/>
              </a:rPr>
              <a:t>速度较低的芯片</a:t>
            </a:r>
            <a:endParaRPr lang="zh-CN" altLang="en-US" sz="2800" b="1" dirty="0">
              <a:solidFill>
                <a:srgbClr val="FF0000"/>
              </a:solidFill>
              <a:latin typeface="Times New Roman" panose="02020603050405020304" pitchFamily="18" charset="0"/>
              <a:sym typeface="Wingdings" panose="05000000000000000000" pitchFamily="2" charset="2"/>
            </a:endParaRPr>
          </a:p>
          <a:p>
            <a:pPr eaLnBrk="1" hangingPunct="1">
              <a:lnSpc>
                <a:spcPct val="125000"/>
              </a:lnSpc>
              <a:buNone/>
            </a:pPr>
            <a:r>
              <a:rPr lang="zh-CN" altLang="en-US" sz="2400" b="1" dirty="0">
                <a:solidFill>
                  <a:srgbClr val="000000"/>
                </a:solidFill>
                <a:latin typeface="Times New Roman" panose="02020603050405020304" pitchFamily="18" charset="0"/>
                <a:sym typeface="Wingdings" panose="05000000000000000000" pitchFamily="2" charset="2"/>
              </a:rPr>
              <a:t>    在能满足电路性能要求的前提下，尽量降低单片机的晶振频率和选用低速数字电路。</a:t>
            </a:r>
            <a:endParaRPr lang="zh-CN" altLang="en-US" sz="2400" b="1" dirty="0">
              <a:solidFill>
                <a:srgbClr val="000000"/>
              </a:solidFill>
              <a:latin typeface="Times New Roman" panose="02020603050405020304" pitchFamily="18" charset="0"/>
              <a:sym typeface="Wingdings" panose="05000000000000000000" pitchFamily="2" charset="2"/>
            </a:endParaRPr>
          </a:p>
          <a:p>
            <a:pPr eaLnBrk="1" hangingPunct="1">
              <a:lnSpc>
                <a:spcPct val="125000"/>
              </a:lnSpc>
              <a:buNone/>
            </a:pPr>
            <a:r>
              <a:rPr lang="zh-CN" altLang="en-US" sz="2800" b="1" dirty="0">
                <a:solidFill>
                  <a:srgbClr val="000000"/>
                </a:solidFill>
                <a:latin typeface="Times New Roman" panose="02020603050405020304" pitchFamily="18" charset="0"/>
                <a:sym typeface="Wingdings" panose="05000000000000000000" pitchFamily="2" charset="2"/>
              </a:rPr>
              <a:t>（</a:t>
            </a:r>
            <a:r>
              <a:rPr lang="en-US" altLang="zh-CN" sz="2800" b="1" dirty="0">
                <a:solidFill>
                  <a:srgbClr val="000000"/>
                </a:solidFill>
                <a:latin typeface="Times New Roman" panose="02020603050405020304" pitchFamily="18" charset="0"/>
                <a:sym typeface="Wingdings" panose="05000000000000000000" pitchFamily="2" charset="2"/>
              </a:rPr>
              <a:t>6</a:t>
            </a:r>
            <a:r>
              <a:rPr lang="zh-CN" altLang="en-US" sz="2800" b="1" dirty="0">
                <a:solidFill>
                  <a:srgbClr val="000000"/>
                </a:solidFill>
                <a:latin typeface="Times New Roman" panose="02020603050405020304" pitchFamily="18" charset="0"/>
                <a:sym typeface="Wingdings" panose="05000000000000000000" pitchFamily="2" charset="2"/>
              </a:rPr>
              <a:t>）</a:t>
            </a:r>
            <a:r>
              <a:rPr lang="en-US" altLang="zh-CN" sz="2800" b="1" dirty="0">
                <a:solidFill>
                  <a:srgbClr val="000000"/>
                </a:solidFill>
                <a:latin typeface="Times New Roman" panose="02020603050405020304" pitchFamily="18" charset="0"/>
                <a:sym typeface="Wingdings" panose="05000000000000000000" pitchFamily="2" charset="2"/>
              </a:rPr>
              <a:t>IC</a:t>
            </a:r>
            <a:r>
              <a:rPr lang="zh-CN" altLang="en-US" sz="2800" b="1" dirty="0">
                <a:solidFill>
                  <a:srgbClr val="000000"/>
                </a:solidFill>
                <a:latin typeface="Times New Roman" panose="02020603050405020304" pitchFamily="18" charset="0"/>
                <a:sym typeface="Wingdings" panose="05000000000000000000" pitchFamily="2" charset="2"/>
              </a:rPr>
              <a:t>器件尽量直接焊接在电路板上，少用</a:t>
            </a:r>
            <a:r>
              <a:rPr lang="en-US" altLang="zh-CN" sz="2800" b="1" dirty="0">
                <a:solidFill>
                  <a:srgbClr val="000000"/>
                </a:solidFill>
                <a:latin typeface="Times New Roman" panose="02020603050405020304" pitchFamily="18" charset="0"/>
                <a:sym typeface="Wingdings" panose="05000000000000000000" pitchFamily="2" charset="2"/>
              </a:rPr>
              <a:t>lC</a:t>
            </a:r>
            <a:r>
              <a:rPr lang="zh-CN" altLang="en-US" sz="2800" b="1" dirty="0">
                <a:solidFill>
                  <a:srgbClr val="000000"/>
                </a:solidFill>
                <a:latin typeface="Times New Roman" panose="02020603050405020304" pitchFamily="18" charset="0"/>
                <a:sym typeface="Wingdings" panose="05000000000000000000" pitchFamily="2" charset="2"/>
              </a:rPr>
              <a:t>插座，增加芯片的抗干扰性能</a:t>
            </a:r>
            <a:endParaRPr lang="zh-CN" altLang="en-US" sz="2800" b="1" dirty="0">
              <a:solidFill>
                <a:srgbClr val="000000"/>
              </a:solidFill>
              <a:latin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9395">
                                            <p:txEl>
                                              <p:charRg st="0" end="15"/>
                                            </p:txEl>
                                          </p:spTgt>
                                        </p:tgtEl>
                                        <p:attrNameLst>
                                          <p:attrName>style.visibility</p:attrName>
                                        </p:attrNameLst>
                                      </p:cBhvr>
                                      <p:to>
                                        <p:strVal val="visible"/>
                                      </p:to>
                                    </p:set>
                                    <p:anim calcmode="lin" valueType="num">
                                      <p:cBhvr>
                                        <p:cTn id="7" dur="1" fill="hold"/>
                                        <p:tgtEl>
                                          <p:spTgt spid="59395">
                                            <p:txEl>
                                              <p:charRg st="0" end="15"/>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9395">
                                            <p:txEl>
                                              <p:charRg st="15" end="57"/>
                                            </p:txEl>
                                          </p:spTgt>
                                        </p:tgtEl>
                                        <p:attrNameLst>
                                          <p:attrName>style.visibility</p:attrName>
                                        </p:attrNameLst>
                                      </p:cBhvr>
                                      <p:to>
                                        <p:strVal val="visible"/>
                                      </p:to>
                                    </p:set>
                                    <p:anim calcmode="lin" valueType="num">
                                      <p:cBhvr>
                                        <p:cTn id="12" dur="1" fill="hold"/>
                                        <p:tgtEl>
                                          <p:spTgt spid="59395">
                                            <p:txEl>
                                              <p:charRg st="15" end="57"/>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9395">
                                            <p:txEl>
                                              <p:charRg st="57" end="94"/>
                                            </p:txEl>
                                          </p:spTgt>
                                        </p:tgtEl>
                                        <p:attrNameLst>
                                          <p:attrName>style.visibility</p:attrName>
                                        </p:attrNameLst>
                                      </p:cBhvr>
                                      <p:to>
                                        <p:strVal val="visible"/>
                                      </p:to>
                                    </p:set>
                                    <p:anim calcmode="lin" valueType="num">
                                      <p:cBhvr>
                                        <p:cTn id="17" dur="1" fill="hold"/>
                                        <p:tgtEl>
                                          <p:spTgt spid="59395">
                                            <p:txEl>
                                              <p:charRg st="57" end="9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59395" name="Rectangle 2"/>
          <p:cNvSpPr>
            <a:spLocks noGrp="1"/>
          </p:cNvSpPr>
          <p:nvPr>
            <p:ph type="title"/>
          </p:nvPr>
        </p:nvSpPr>
        <p:spPr/>
        <p:txBody>
          <a:bodyPr vert="horz" wrap="square" lIns="91440" tIns="45720" rIns="91440" bIns="45720" anchor="ctr"/>
          <a:p>
            <a:pPr eaLnBrk="1" hangingPunct="1"/>
            <a:r>
              <a:rPr lang="zh-CN" altLang="en-US" dirty="0"/>
              <a:t>8.2.2 软件抗干扰措施 </a:t>
            </a:r>
            <a:endParaRPr lang="zh-CN" altLang="en-US" dirty="0">
              <a:solidFill>
                <a:srgbClr val="FF0000"/>
              </a:solidFill>
            </a:endParaRPr>
          </a:p>
        </p:txBody>
      </p:sp>
      <p:sp>
        <p:nvSpPr>
          <p:cNvPr id="60419" name="Rectangle 3"/>
          <p:cNvSpPr>
            <a:spLocks noGrp="1"/>
          </p:cNvSpPr>
          <p:nvPr>
            <p:ph idx="1"/>
          </p:nvPr>
        </p:nvSpPr>
        <p:spPr/>
        <p:txBody>
          <a:bodyPr vert="horz" wrap="square" lIns="91440" tIns="45720" rIns="91440" bIns="45720" anchor="t"/>
          <a:p>
            <a:pPr eaLnBrk="1" hangingPunct="1"/>
            <a:r>
              <a:rPr lang="zh-CN" altLang="en-US" dirty="0"/>
              <a:t>1、RAM数据冗余</a:t>
            </a:r>
            <a:endParaRPr lang="zh-CN" altLang="en-US" dirty="0"/>
          </a:p>
          <a:p>
            <a:pPr eaLnBrk="1" hangingPunct="1"/>
            <a:endParaRPr lang="zh-CN" altLang="en-US" dirty="0"/>
          </a:p>
          <a:p>
            <a:pPr eaLnBrk="1" hangingPunct="1"/>
            <a:r>
              <a:rPr lang="zh-CN" altLang="en-US" dirty="0"/>
              <a:t>2、输入输出通道软件抗干扰</a:t>
            </a:r>
            <a:endParaRPr lang="zh-CN" altLang="en-US" dirty="0"/>
          </a:p>
          <a:p>
            <a:pPr eaLnBrk="1" hangingPunct="1"/>
            <a:endParaRPr lang="zh-CN" altLang="en-US" dirty="0"/>
          </a:p>
          <a:p>
            <a:pPr eaLnBrk="1" hangingPunct="1"/>
            <a:r>
              <a:rPr lang="zh-CN" altLang="en-US" dirty="0"/>
              <a:t>3、数字滤波技术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0419">
                                            <p:txEl>
                                              <p:charRg st="0" end="10"/>
                                            </p:txEl>
                                          </p:spTgt>
                                        </p:tgtEl>
                                        <p:attrNameLst>
                                          <p:attrName>style.visibility</p:attrName>
                                        </p:attrNameLst>
                                      </p:cBhvr>
                                      <p:to>
                                        <p:strVal val="visible"/>
                                      </p:to>
                                    </p:set>
                                    <p:anim calcmode="lin" valueType="num">
                                      <p:cBhvr>
                                        <p:cTn id="7" dur="1" fill="hold"/>
                                        <p:tgtEl>
                                          <p:spTgt spid="60419">
                                            <p:txEl>
                                              <p:charRg st="0" end="1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0419">
                                            <p:txEl>
                                              <p:charRg st="11" end="25"/>
                                            </p:txEl>
                                          </p:spTgt>
                                        </p:tgtEl>
                                        <p:attrNameLst>
                                          <p:attrName>style.visibility</p:attrName>
                                        </p:attrNameLst>
                                      </p:cBhvr>
                                      <p:to>
                                        <p:strVal val="visible"/>
                                      </p:to>
                                    </p:set>
                                    <p:anim calcmode="lin" valueType="num">
                                      <p:cBhvr>
                                        <p:cTn id="12" dur="1" fill="hold"/>
                                        <p:tgtEl>
                                          <p:spTgt spid="60419">
                                            <p:txEl>
                                              <p:charRg st="11" end="25"/>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0419">
                                            <p:txEl>
                                              <p:charRg st="26" end="35"/>
                                            </p:txEl>
                                          </p:spTgt>
                                        </p:tgtEl>
                                        <p:attrNameLst>
                                          <p:attrName>style.visibility</p:attrName>
                                        </p:attrNameLst>
                                      </p:cBhvr>
                                      <p:to>
                                        <p:strVal val="visible"/>
                                      </p:to>
                                    </p:set>
                                    <p:anim calcmode="lin" valueType="num">
                                      <p:cBhvr>
                                        <p:cTn id="17" dur="1" fill="hold"/>
                                        <p:tgtEl>
                                          <p:spTgt spid="60419">
                                            <p:txEl>
                                              <p:charRg st="26" end="3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60419" name="Rectangle 2"/>
          <p:cNvSpPr>
            <a:spLocks noGrp="1"/>
          </p:cNvSpPr>
          <p:nvPr>
            <p:ph type="title"/>
          </p:nvPr>
        </p:nvSpPr>
        <p:spPr/>
        <p:txBody>
          <a:bodyPr vert="horz" wrap="square" lIns="91440" tIns="45720" rIns="91440" bIns="45720" anchor="ctr"/>
          <a:p>
            <a:pPr eaLnBrk="1" hangingPunct="1"/>
            <a:r>
              <a:rPr lang="zh-CN" altLang="en-US" b="1" dirty="0">
                <a:solidFill>
                  <a:schemeClr val="accent2"/>
                </a:solidFill>
                <a:latin typeface="Times New Roman" panose="02020603050405020304" pitchFamily="18" charset="0"/>
              </a:rPr>
              <a:t>指令冗余</a:t>
            </a:r>
            <a:endParaRPr lang="zh-CN" altLang="en-US" b="1" dirty="0">
              <a:solidFill>
                <a:schemeClr val="accent2"/>
              </a:solidFill>
              <a:latin typeface="Times New Roman" panose="02020603050405020304" pitchFamily="18" charset="0"/>
            </a:endParaRPr>
          </a:p>
        </p:txBody>
      </p:sp>
      <p:sp>
        <p:nvSpPr>
          <p:cNvPr id="60420" name="Rectangle 3"/>
          <p:cNvSpPr>
            <a:spLocks noGrp="1"/>
          </p:cNvSpPr>
          <p:nvPr>
            <p:ph idx="1"/>
          </p:nvPr>
        </p:nvSpPr>
        <p:spPr>
          <a:xfrm>
            <a:off x="55563" y="1341438"/>
            <a:ext cx="8959850" cy="4816475"/>
          </a:xfrm>
        </p:spPr>
        <p:txBody>
          <a:bodyPr vert="horz" wrap="square" lIns="91440" tIns="45720" rIns="91440" bIns="45720" anchor="t"/>
          <a:p>
            <a:pPr eaLnBrk="1" hangingPunct="1">
              <a:lnSpc>
                <a:spcPct val="125000"/>
              </a:lnSpc>
            </a:pPr>
            <a:r>
              <a:rPr lang="zh-CN" altLang="en-US" sz="2800" b="1" dirty="0">
                <a:solidFill>
                  <a:srgbClr val="000000"/>
                </a:solidFill>
                <a:latin typeface="Times New Roman" panose="02020603050405020304" pitchFamily="18" charset="0"/>
              </a:rPr>
              <a:t>当</a:t>
            </a:r>
            <a:r>
              <a:rPr lang="en-US" altLang="zh-CN" sz="2800" b="1" dirty="0">
                <a:solidFill>
                  <a:srgbClr val="000000"/>
                </a:solidFill>
                <a:latin typeface="Times New Roman" panose="02020603050405020304" pitchFamily="18" charset="0"/>
              </a:rPr>
              <a:t>CPU</a:t>
            </a:r>
            <a:r>
              <a:rPr lang="zh-CN" altLang="en-US" sz="2800" b="1" dirty="0">
                <a:solidFill>
                  <a:srgbClr val="000000"/>
                </a:solidFill>
                <a:latin typeface="Times New Roman" panose="02020603050405020304" pitchFamily="18" charset="0"/>
              </a:rPr>
              <a:t>受到干扰后，往往将一些操作数当作指令码来执行，引起程序混乱。这时我们首先要尽快将程序引入正轨</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执行真正的指令系列</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MCS-51</a:t>
            </a:r>
            <a:r>
              <a:rPr lang="zh-CN" altLang="en-US" sz="2800" b="1" dirty="0">
                <a:solidFill>
                  <a:srgbClr val="000000"/>
                </a:solidFill>
                <a:latin typeface="Times New Roman" panose="02020603050405020304" pitchFamily="18" charset="0"/>
              </a:rPr>
              <a:t>系统中所有指令都不超过３个字节，而且有很多单字节指令。当程序弹飞到某一条单字节指令上时，便自动纳入正轨。当弹飞到某一双字节或三字书指令上时，有可能落到其操作数上，从而继续出错。因此，我们应多采用单字节指令，并在关键的地方人为地插入一些单字节指令（</a:t>
            </a:r>
            <a:r>
              <a:rPr lang="en-US" altLang="zh-CN" sz="2800" b="1" dirty="0">
                <a:solidFill>
                  <a:srgbClr val="000000"/>
                </a:solidFill>
                <a:latin typeface="Times New Roman" panose="02020603050405020304" pitchFamily="18" charset="0"/>
              </a:rPr>
              <a:t>NOP</a:t>
            </a:r>
            <a:r>
              <a:rPr lang="zh-CN" altLang="en-US" sz="2800" b="1" dirty="0">
                <a:solidFill>
                  <a:srgbClr val="000000"/>
                </a:solidFill>
                <a:latin typeface="Times New Roman" panose="02020603050405020304" pitchFamily="18" charset="0"/>
              </a:rPr>
              <a:t>），或将有效单字节指令重复书写，这便是指令冗余技术。</a:t>
            </a:r>
            <a:endParaRPr lang="zh-CN" altLang="en-US" sz="2800" b="1" dirty="0">
              <a:solidFill>
                <a:srgbClr val="000000"/>
              </a:solidFill>
              <a:latin typeface="Times New Roman" panose="02020603050405020304" pitchFamily="18" charset="0"/>
            </a:endParaRPr>
          </a:p>
          <a:p>
            <a:pPr eaLnBrk="1" hangingPunct="1"/>
            <a:endParaRPr lang="zh-CN" altLang="en-US" sz="2800" b="1" dirty="0">
              <a:solidFill>
                <a:srgbClr val="000000"/>
              </a:solidFill>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61443" name="Rectangle 2"/>
          <p:cNvSpPr>
            <a:spLocks noGrp="1"/>
          </p:cNvSpPr>
          <p:nvPr>
            <p:ph type="title"/>
          </p:nvPr>
        </p:nvSpPr>
        <p:spPr/>
        <p:txBody>
          <a:bodyPr vert="horz" wrap="square" lIns="91440" tIns="45720" rIns="91440" bIns="45720" anchor="ctr"/>
          <a:p>
            <a:pPr eaLnBrk="1" hangingPunct="1"/>
            <a:r>
              <a:rPr lang="zh-CN" altLang="en-US" b="1" dirty="0">
                <a:solidFill>
                  <a:schemeClr val="accent2"/>
                </a:solidFill>
                <a:latin typeface="Times New Roman" panose="02020603050405020304" pitchFamily="18" charset="0"/>
              </a:rPr>
              <a:t>软件措施</a:t>
            </a:r>
            <a:endParaRPr lang="zh-CN" altLang="en-US" b="1" dirty="0">
              <a:solidFill>
                <a:schemeClr val="accent2"/>
              </a:solidFill>
              <a:latin typeface="Times New Roman" panose="02020603050405020304" pitchFamily="18" charset="0"/>
            </a:endParaRPr>
          </a:p>
        </p:txBody>
      </p:sp>
      <p:sp>
        <p:nvSpPr>
          <p:cNvPr id="61444" name="Rectangle 3"/>
          <p:cNvSpPr>
            <a:spLocks noGrp="1"/>
          </p:cNvSpPr>
          <p:nvPr>
            <p:ph idx="1"/>
          </p:nvPr>
        </p:nvSpPr>
        <p:spPr/>
        <p:txBody>
          <a:bodyPr vert="horz" wrap="square" lIns="91440" tIns="45720" rIns="91440" bIns="45720" anchor="t"/>
          <a:p>
            <a:pPr eaLnBrk="1" hangingPunct="1">
              <a:lnSpc>
                <a:spcPct val="125000"/>
              </a:lnSpc>
            </a:pPr>
            <a:r>
              <a:rPr lang="zh-CN" altLang="en-US" sz="2800" b="1" dirty="0">
                <a:solidFill>
                  <a:srgbClr val="000000"/>
                </a:solidFill>
                <a:latin typeface="Times New Roman" panose="02020603050405020304" pitchFamily="18" charset="0"/>
              </a:rPr>
              <a:t>单片机在输出信号时，外部干扰有可能使信号出错。如系统中单片机发出的驱动步进电机的信号经锁存器锁存后传送给驱动电路，锁存器对干扰非常敏感，当锁存线上出现干扰时，会盲目锁存当前数据，而不管是否有效。因此应将锁存器与单片机安装在同一电路板上，使传输线上传送的是已经锁存好的控制信号。</a:t>
            </a:r>
            <a:endParaRPr lang="zh-CN" altLang="en-US" sz="2800" b="1" dirty="0">
              <a:solidFill>
                <a:srgbClr val="000000"/>
              </a:solidFill>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62467" name="Rectangle 2"/>
          <p:cNvSpPr>
            <a:spLocks noGrp="1"/>
          </p:cNvSpPr>
          <p:nvPr>
            <p:ph type="title"/>
          </p:nvPr>
        </p:nvSpPr>
        <p:spPr/>
        <p:txBody>
          <a:bodyPr vert="horz" wrap="square" lIns="91440" tIns="45720" rIns="91440" bIns="45720" anchor="ctr"/>
          <a:p>
            <a:pPr eaLnBrk="1" hangingPunct="1"/>
            <a:r>
              <a:rPr lang="zh-CN" altLang="en-US" dirty="0"/>
              <a:t>软件措施</a:t>
            </a:r>
            <a:endParaRPr lang="zh-CN" altLang="en-US" dirty="0"/>
          </a:p>
        </p:txBody>
      </p:sp>
      <p:sp>
        <p:nvSpPr>
          <p:cNvPr id="62468" name="Rectangle 3"/>
          <p:cNvSpPr>
            <a:spLocks noGrp="1"/>
          </p:cNvSpPr>
          <p:nvPr>
            <p:ph idx="1"/>
          </p:nvPr>
        </p:nvSpPr>
        <p:spPr/>
        <p:txBody>
          <a:bodyPr vert="horz" wrap="square" lIns="91440" tIns="45720" rIns="91440" bIns="45720" anchor="t"/>
          <a:p>
            <a:pPr lvl="1" eaLnBrk="1" hangingPunct="1">
              <a:lnSpc>
                <a:spcPct val="125000"/>
              </a:lnSpc>
              <a:buFont typeface="Wingdings" panose="05000000000000000000" pitchFamily="2" charset="2"/>
              <a:buChar char="l"/>
            </a:pPr>
            <a:r>
              <a:rPr lang="zh-CN" altLang="en-US" sz="3600" b="1" dirty="0">
                <a:solidFill>
                  <a:srgbClr val="000000"/>
                </a:solidFill>
                <a:latin typeface="Times New Roman" panose="02020603050405020304" pitchFamily="18" charset="0"/>
              </a:rPr>
              <a:t>在软件上，最有效的方法就是</a:t>
            </a:r>
            <a:r>
              <a:rPr lang="zh-CN" altLang="en-US" sz="3600" b="1" dirty="0">
                <a:solidFill>
                  <a:srgbClr val="FF0000"/>
                </a:solidFill>
                <a:latin typeface="Times New Roman" panose="02020603050405020304" pitchFamily="18" charset="0"/>
              </a:rPr>
              <a:t>重复输出同一个信号</a:t>
            </a:r>
            <a:r>
              <a:rPr lang="zh-CN" altLang="en-US" sz="3600" b="1" dirty="0">
                <a:solidFill>
                  <a:srgbClr val="000000"/>
                </a:solidFill>
                <a:latin typeface="Times New Roman" panose="02020603050405020304" pitchFamily="18" charset="0"/>
              </a:rPr>
              <a:t>，只要重复周期尽可能短，锁存器接收到一个被干扰的错误信号后还来不及作出有效的反应，一个正确的输出信号又来到，就可以及时防止错误动作的产生。</a:t>
            </a:r>
            <a:endParaRPr lang="zh-CN" altLang="en-US" sz="3600" b="1" dirty="0">
              <a:solidFill>
                <a:srgbClr val="000000"/>
              </a:solidFill>
              <a:latin typeface="Times New Roman" panose="02020603050405020304" pitchFamily="18" charset="0"/>
            </a:endParaRPr>
          </a:p>
          <a:p>
            <a:pPr eaLnBrk="1" hangingPunct="1"/>
            <a:endParaRPr lang="zh-CN" altLang="en-US" b="1" dirty="0">
              <a:solidFill>
                <a:srgbClr val="000000"/>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9219" name="Rectangle 2"/>
          <p:cNvSpPr>
            <a:spLocks noGrp="1"/>
          </p:cNvSpPr>
          <p:nvPr>
            <p:ph type="title"/>
          </p:nvPr>
        </p:nvSpPr>
        <p:spPr/>
        <p:txBody>
          <a:bodyPr vert="horz" wrap="square" lIns="91440" tIns="45720" rIns="91440" bIns="45720" anchor="ctr"/>
          <a:p>
            <a:pPr eaLnBrk="1" hangingPunct="1"/>
            <a:r>
              <a:rPr lang="zh-CN" altLang="en-US" dirty="0"/>
              <a:t>噪声的影响</a:t>
            </a:r>
            <a:endParaRPr lang="zh-CN" altLang="en-US" dirty="0"/>
          </a:p>
        </p:txBody>
      </p:sp>
      <p:sp>
        <p:nvSpPr>
          <p:cNvPr id="9220" name="Rectangle 3"/>
          <p:cNvSpPr>
            <a:spLocks noGrp="1"/>
          </p:cNvSpPr>
          <p:nvPr>
            <p:ph idx="1"/>
          </p:nvPr>
        </p:nvSpPr>
        <p:spPr/>
        <p:txBody>
          <a:bodyPr vert="horz" wrap="square" lIns="91440" tIns="45720" rIns="91440" bIns="45720" anchor="t"/>
          <a:p>
            <a:pPr eaLnBrk="1" hangingPunct="1"/>
            <a:endParaRPr lang="zh-CN" altLang="zh-CN" dirty="0"/>
          </a:p>
          <a:p>
            <a:pPr eaLnBrk="1" hangingPunct="1"/>
            <a:r>
              <a:rPr lang="zh-CN" altLang="zh-CN" dirty="0"/>
              <a:t>对声音造成失真和噪音</a:t>
            </a:r>
            <a:endParaRPr lang="zh-CN" altLang="zh-CN" dirty="0"/>
          </a:p>
          <a:p>
            <a:pPr eaLnBrk="1" hangingPunct="1"/>
            <a:r>
              <a:rPr lang="zh-CN" altLang="zh-CN" dirty="0"/>
              <a:t>对画面造成失真或“雪花”</a:t>
            </a:r>
            <a:endParaRPr lang="zh-CN" altLang="zh-CN" dirty="0"/>
          </a:p>
          <a:p>
            <a:pPr eaLnBrk="1" hangingPunct="1"/>
            <a:r>
              <a:rPr lang="zh-CN" altLang="zh-CN" dirty="0"/>
              <a:t>对数据可能产生逻辑差错</a:t>
            </a:r>
            <a:endParaRPr lang="zh-CN" altLang="zh-CN" dirty="0"/>
          </a:p>
          <a:p>
            <a:pPr eaLnBrk="1" hangingPunct="1"/>
            <a:endParaRPr lang="zh-CN"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10243" name="Rectangle 2"/>
          <p:cNvSpPr>
            <a:spLocks noGrp="1"/>
          </p:cNvSpPr>
          <p:nvPr>
            <p:ph type="title"/>
          </p:nvPr>
        </p:nvSpPr>
        <p:spPr/>
        <p:txBody>
          <a:bodyPr vert="horz" wrap="square" lIns="91440" tIns="45720" rIns="91440" bIns="45720" anchor="ctr"/>
          <a:p>
            <a:pPr eaLnBrk="1" hangingPunct="1"/>
            <a:r>
              <a:rPr lang="zh-CN" altLang="zh-CN" dirty="0"/>
              <a:t>噪声的分类</a:t>
            </a:r>
            <a:endParaRPr lang="zh-CN" altLang="zh-CN" dirty="0"/>
          </a:p>
        </p:txBody>
      </p:sp>
      <p:sp>
        <p:nvSpPr>
          <p:cNvPr id="10244" name="Rectangle 3"/>
          <p:cNvSpPr>
            <a:spLocks noGrp="1"/>
          </p:cNvSpPr>
          <p:nvPr>
            <p:ph idx="1"/>
          </p:nvPr>
        </p:nvSpPr>
        <p:spPr/>
        <p:txBody>
          <a:bodyPr vert="horz" wrap="square" lIns="91440" tIns="45720" rIns="91440" bIns="45720" anchor="t"/>
          <a:p>
            <a:pPr eaLnBrk="1" hangingPunct="1">
              <a:lnSpc>
                <a:spcPct val="80000"/>
              </a:lnSpc>
            </a:pPr>
            <a:r>
              <a:rPr lang="zh-CN" altLang="zh-CN" dirty="0"/>
              <a:t>1）按发生的地点分：</a:t>
            </a:r>
            <a:endParaRPr lang="zh-CN" altLang="zh-CN" dirty="0"/>
          </a:p>
          <a:p>
            <a:pPr lvl="1" eaLnBrk="1" hangingPunct="1">
              <a:lnSpc>
                <a:spcPct val="80000"/>
              </a:lnSpc>
            </a:pPr>
            <a:r>
              <a:rPr lang="zh-CN" altLang="zh-CN" b="1" dirty="0"/>
              <a:t>外部干扰</a:t>
            </a:r>
            <a:r>
              <a:rPr lang="zh-CN" altLang="zh-CN" dirty="0"/>
              <a:t>：天电干扰、宇宙射线干扰、工业干扰</a:t>
            </a:r>
            <a:endParaRPr lang="zh-CN" altLang="zh-CN" b="1" dirty="0"/>
          </a:p>
          <a:p>
            <a:pPr lvl="1" eaLnBrk="1" hangingPunct="1">
              <a:lnSpc>
                <a:spcPct val="80000"/>
              </a:lnSpc>
            </a:pPr>
            <a:r>
              <a:rPr lang="zh-CN" altLang="zh-CN" b="1" dirty="0"/>
              <a:t>内部干扰:  </a:t>
            </a:r>
            <a:r>
              <a:rPr lang="zh-CN" altLang="zh-CN" dirty="0"/>
              <a:t>设备之器件的热噪声</a:t>
            </a:r>
            <a:endParaRPr lang="zh-CN" altLang="zh-CN" dirty="0"/>
          </a:p>
          <a:p>
            <a:pPr eaLnBrk="1" hangingPunct="1">
              <a:lnSpc>
                <a:spcPct val="80000"/>
              </a:lnSpc>
            </a:pPr>
            <a:r>
              <a:rPr lang="zh-CN" altLang="zh-CN" dirty="0"/>
              <a:t>2）按产生的根源分：</a:t>
            </a:r>
            <a:endParaRPr lang="zh-CN" altLang="zh-CN" dirty="0"/>
          </a:p>
          <a:p>
            <a:pPr lvl="1" eaLnBrk="1" hangingPunct="1">
              <a:lnSpc>
                <a:spcPct val="80000"/>
              </a:lnSpc>
            </a:pPr>
            <a:r>
              <a:rPr lang="zh-CN" altLang="zh-CN" dirty="0"/>
              <a:t>自然干扰</a:t>
            </a:r>
            <a:endParaRPr lang="zh-CN" altLang="zh-CN" dirty="0"/>
          </a:p>
          <a:p>
            <a:pPr lvl="1" eaLnBrk="1" hangingPunct="1">
              <a:lnSpc>
                <a:spcPct val="80000"/>
              </a:lnSpc>
            </a:pPr>
            <a:r>
              <a:rPr lang="zh-CN" altLang="zh-CN" dirty="0"/>
              <a:t>人为干扰</a:t>
            </a:r>
            <a:endParaRPr lang="zh-CN" altLang="zh-CN" dirty="0"/>
          </a:p>
          <a:p>
            <a:pPr eaLnBrk="1" hangingPunct="1">
              <a:lnSpc>
                <a:spcPct val="80000"/>
              </a:lnSpc>
            </a:pPr>
            <a:r>
              <a:rPr lang="zh-CN" altLang="zh-CN" dirty="0"/>
              <a:t>3）按电特性分：</a:t>
            </a:r>
            <a:endParaRPr lang="zh-CN" altLang="zh-CN" dirty="0"/>
          </a:p>
          <a:p>
            <a:pPr lvl="1" eaLnBrk="1" hangingPunct="1">
              <a:lnSpc>
                <a:spcPct val="80000"/>
              </a:lnSpc>
            </a:pPr>
            <a:r>
              <a:rPr lang="zh-CN" altLang="zh-CN" dirty="0"/>
              <a:t>脉冲型干扰</a:t>
            </a:r>
            <a:endParaRPr lang="zh-CN" altLang="zh-CN" dirty="0"/>
          </a:p>
          <a:p>
            <a:pPr lvl="1" eaLnBrk="1" hangingPunct="1">
              <a:lnSpc>
                <a:spcPct val="80000"/>
              </a:lnSpc>
            </a:pPr>
            <a:r>
              <a:rPr lang="zh-CN" altLang="zh-CN" dirty="0"/>
              <a:t>正弦型干扰</a:t>
            </a:r>
            <a:endParaRPr lang="zh-CN" altLang="zh-CN" dirty="0"/>
          </a:p>
          <a:p>
            <a:pPr lvl="1" eaLnBrk="1" hangingPunct="1">
              <a:lnSpc>
                <a:spcPct val="80000"/>
              </a:lnSpc>
            </a:pPr>
            <a:r>
              <a:rPr lang="zh-CN" altLang="zh-CN" dirty="0"/>
              <a:t>起伏型干扰       </a:t>
            </a:r>
            <a:endParaRPr lang="zh-CN"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11267" name="Rectangle 2"/>
          <p:cNvSpPr>
            <a:spLocks noGrp="1"/>
          </p:cNvSpPr>
          <p:nvPr>
            <p:ph type="title"/>
          </p:nvPr>
        </p:nvSpPr>
        <p:spPr/>
        <p:txBody>
          <a:bodyPr vert="horz" wrap="square" lIns="91440" tIns="45720" rIns="91440" bIns="45720" anchor="ctr"/>
          <a:p>
            <a:pPr eaLnBrk="1" hangingPunct="1"/>
            <a:r>
              <a:rPr lang="zh-CN" altLang="zh-CN" dirty="0">
                <a:solidFill>
                  <a:srgbClr val="FF0000"/>
                </a:solidFill>
              </a:rPr>
              <a:t>干扰源</a:t>
            </a:r>
            <a:endParaRPr lang="zh-CN" altLang="zh-CN" dirty="0">
              <a:solidFill>
                <a:srgbClr val="FF0000"/>
              </a:solidFill>
            </a:endParaRPr>
          </a:p>
        </p:txBody>
      </p:sp>
      <p:sp>
        <p:nvSpPr>
          <p:cNvPr id="11268" name="Rectangle 3"/>
          <p:cNvSpPr>
            <a:spLocks noGrp="1"/>
          </p:cNvSpPr>
          <p:nvPr>
            <p:ph idx="1"/>
          </p:nvPr>
        </p:nvSpPr>
        <p:spPr/>
        <p:txBody>
          <a:bodyPr vert="horz" wrap="square" lIns="91440" tIns="45720" rIns="91440" bIns="45720" anchor="t"/>
          <a:p>
            <a:pPr eaLnBrk="1" hangingPunct="1">
              <a:lnSpc>
                <a:spcPct val="80000"/>
              </a:lnSpc>
            </a:pPr>
            <a:r>
              <a:rPr lang="zh-CN" altLang="en-US" dirty="0">
                <a:solidFill>
                  <a:srgbClr val="FF0000"/>
                </a:solidFill>
              </a:rPr>
              <a:t>自然干扰：</a:t>
            </a:r>
            <a:r>
              <a:rPr lang="zh-CN" altLang="en-US" dirty="0"/>
              <a:t>天电干扰、宇宙干扰、大地干扰</a:t>
            </a:r>
            <a:endParaRPr lang="zh-CN" altLang="en-US" dirty="0"/>
          </a:p>
          <a:p>
            <a:pPr eaLnBrk="1" hangingPunct="1">
              <a:lnSpc>
                <a:spcPct val="80000"/>
              </a:lnSpc>
            </a:pPr>
            <a:r>
              <a:rPr lang="zh-CN" altLang="en-US" dirty="0">
                <a:solidFill>
                  <a:srgbClr val="FF0000"/>
                </a:solidFill>
              </a:rPr>
              <a:t>工业干扰：</a:t>
            </a:r>
            <a:r>
              <a:rPr lang="zh-CN" altLang="en-US" dirty="0"/>
              <a:t>广播电视、无线基站、工业设备</a:t>
            </a:r>
            <a:endParaRPr lang="zh-CN" altLang="en-US" dirty="0"/>
          </a:p>
          <a:p>
            <a:pPr eaLnBrk="1" hangingPunct="1">
              <a:lnSpc>
                <a:spcPct val="80000"/>
              </a:lnSpc>
            </a:pPr>
            <a:r>
              <a:rPr lang="zh-CN" altLang="en-US" dirty="0">
                <a:solidFill>
                  <a:srgbClr val="FF0000"/>
                </a:solidFill>
              </a:rPr>
              <a:t>现场干扰：</a:t>
            </a:r>
            <a:r>
              <a:rPr lang="zh-CN" altLang="en-US" dirty="0"/>
              <a:t>个人手机、笔记本、测试仪等，  电源、器件之间、PCB走线之间的串扰等</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58</a:t>
            </a:r>
            <a:endParaRPr lang="zh-CN" altLang="en-US" sz="1400" dirty="0"/>
          </a:p>
        </p:txBody>
      </p:sp>
      <p:sp>
        <p:nvSpPr>
          <p:cNvPr id="12291" name="Rectangle 2"/>
          <p:cNvSpPr>
            <a:spLocks noGrp="1"/>
          </p:cNvSpPr>
          <p:nvPr>
            <p:ph type="title"/>
          </p:nvPr>
        </p:nvSpPr>
        <p:spPr/>
        <p:txBody>
          <a:bodyPr vert="horz" wrap="square" lIns="91440" tIns="45720" rIns="91440" bIns="45720" anchor="ctr"/>
          <a:p>
            <a:pPr eaLnBrk="1" hangingPunct="1"/>
            <a:r>
              <a:rPr lang="zh-CN" altLang="zh-CN" dirty="0"/>
              <a:t>天体或宇宙射线噪声 </a:t>
            </a:r>
            <a:endParaRPr lang="zh-CN" altLang="zh-CN" dirty="0"/>
          </a:p>
        </p:txBody>
      </p:sp>
      <p:sp>
        <p:nvSpPr>
          <p:cNvPr id="12292" name="Rectangle 3"/>
          <p:cNvSpPr>
            <a:spLocks noGrp="1"/>
          </p:cNvSpPr>
          <p:nvPr>
            <p:ph idx="1"/>
          </p:nvPr>
        </p:nvSpPr>
        <p:spPr/>
        <p:txBody>
          <a:bodyPr vert="horz" wrap="square" lIns="91440" tIns="45720" rIns="91440" bIns="45720" anchor="t"/>
          <a:p>
            <a:pPr eaLnBrk="1" hangingPunct="1"/>
            <a:r>
              <a:rPr lang="zh-CN" altLang="zh-CN" dirty="0"/>
              <a:t>天体或宇宙射线噪声的来源多种多样，其总声级称为</a:t>
            </a:r>
            <a:r>
              <a:rPr lang="zh-CN" altLang="zh-CN" dirty="0">
                <a:solidFill>
                  <a:srgbClr val="FF0000"/>
                </a:solidFill>
              </a:rPr>
              <a:t>天电噪声温度</a:t>
            </a:r>
            <a:r>
              <a:rPr lang="zh-CN" altLang="zh-CN" dirty="0"/>
              <a:t>。</a:t>
            </a:r>
            <a:endParaRPr lang="zh-CN" altLang="zh-CN" dirty="0"/>
          </a:p>
          <a:p>
            <a:pPr eaLnBrk="1" hangingPunct="1"/>
            <a:r>
              <a:rPr lang="zh-CN" altLang="zh-CN" dirty="0"/>
              <a:t>通常天电噪声比别的噪声级低，除非系统的接收天线之类的装置直接对准强大的天体射电源。在微波波段天电噪声温度最低，这个波段里有一个低噪声窗口，微波通讯就利用这个窗口。 </a:t>
            </a:r>
            <a:endParaRPr lang="zh-CN" altLang="zh-CN" dirty="0"/>
          </a:p>
        </p:txBody>
      </p:sp>
      <p:pic>
        <p:nvPicPr>
          <p:cNvPr id="12293" name="Picture 4" descr="地球电磁场"/>
          <p:cNvPicPr>
            <a:picLocks noChangeAspect="1"/>
          </p:cNvPicPr>
          <p:nvPr/>
        </p:nvPicPr>
        <p:blipFill>
          <a:blip r:embed="rId1"/>
          <a:stretch>
            <a:fillRect/>
          </a:stretch>
        </p:blipFill>
        <p:spPr>
          <a:xfrm>
            <a:off x="4402138" y="4467225"/>
            <a:ext cx="3686175" cy="2695575"/>
          </a:xfrm>
          <a:prstGeom prst="rect">
            <a:avLst/>
          </a:prstGeom>
          <a:noFill/>
          <a:ln w="9525">
            <a:noFill/>
          </a:ln>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科技宣讲">
  <a:themeElements>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科技宣讲">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科技宣讲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科技宣讲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科技宣讲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科技宣讲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科技宣讲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科技宣讲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科技宣讲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科技宣讲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科技宣讲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科技宣讲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科技宣讲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5701</Words>
  <Application>WPS 演示</Application>
  <PresentationFormat>全屏显示(4:3)</PresentationFormat>
  <Paragraphs>494</Paragraphs>
  <Slides>58</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58</vt:i4>
      </vt:variant>
    </vt:vector>
  </HeadingPairs>
  <TitlesOfParts>
    <vt:vector size="70" baseType="lpstr">
      <vt:lpstr>Arial</vt:lpstr>
      <vt:lpstr>宋体</vt:lpstr>
      <vt:lpstr>Wingdings</vt:lpstr>
      <vt:lpstr>黑体</vt:lpstr>
      <vt:lpstr>Calibri</vt:lpstr>
      <vt:lpstr>微软雅黑</vt:lpstr>
      <vt:lpstr>Times New Roman</vt:lpstr>
      <vt:lpstr>仿宋_GB2312</vt:lpstr>
      <vt:lpstr>仿宋</vt:lpstr>
      <vt:lpstr>默认设计模板</vt:lpstr>
      <vt:lpstr>科技宣讲</vt:lpstr>
      <vt:lpstr>PBrush</vt:lpstr>
      <vt:lpstr>《物联网信息感知技术》 第8章  抗干扰技术</vt:lpstr>
      <vt:lpstr>第7章  </vt:lpstr>
      <vt:lpstr>引言  </vt:lpstr>
      <vt:lpstr>8.1 系统的噪声与干扰 </vt:lpstr>
      <vt:lpstr>基本概念</vt:lpstr>
      <vt:lpstr>噪声的影响</vt:lpstr>
      <vt:lpstr>噪声的分类</vt:lpstr>
      <vt:lpstr>干扰源</vt:lpstr>
      <vt:lpstr>天体或宇宙射线噪声 </vt:lpstr>
      <vt:lpstr>PowerPoint 演示文稿</vt:lpstr>
      <vt:lpstr>容易产生人为干扰的设备 </vt:lpstr>
      <vt:lpstr>干扰的传播途径</vt:lpstr>
      <vt:lpstr>近场感应干扰</vt:lpstr>
      <vt:lpstr>远场辐射干扰</vt:lpstr>
      <vt:lpstr>教材罗列的常见干扰源</vt:lpstr>
      <vt:lpstr>PCB的三种噪声</vt:lpstr>
      <vt:lpstr>（一）器件噪声</vt:lpstr>
      <vt:lpstr>解释：电阻热噪声（Thermal Noise）</vt:lpstr>
      <vt:lpstr>电阻热噪声电压波形</vt:lpstr>
      <vt:lpstr>解释：爆米花噪声(popcorn frequency)</vt:lpstr>
      <vt:lpstr>（二）辐射噪声</vt:lpstr>
      <vt:lpstr>（三）传导噪声</vt:lpstr>
      <vt:lpstr>8.2 系统抗干扰技术  </vt:lpstr>
      <vt:lpstr>8.2.1 硬件抗干扰措施 </vt:lpstr>
      <vt:lpstr>双绞线(1)</vt:lpstr>
      <vt:lpstr>双绞线(2)</vt:lpstr>
      <vt:lpstr>双绞线(3)</vt:lpstr>
      <vt:lpstr>2、通过使用特定的器件实现 </vt:lpstr>
      <vt:lpstr>无源滤波器</vt:lpstr>
      <vt:lpstr>(1)电容滤波器</vt:lpstr>
      <vt:lpstr>（2)电感滤波器</vt:lpstr>
      <vt:lpstr>有源滤波器</vt:lpstr>
      <vt:lpstr>3、抑制噪声源的影响  </vt:lpstr>
      <vt:lpstr>4、硬件电路中采用的抗干扰措施 </vt:lpstr>
      <vt:lpstr>设计印刷电路板注意事项 </vt:lpstr>
      <vt:lpstr>PCB地线分布</vt:lpstr>
      <vt:lpstr>5、系统的接地技术  </vt:lpstr>
      <vt:lpstr>接地技术</vt:lpstr>
      <vt:lpstr>单点接地与多点接地  </vt:lpstr>
      <vt:lpstr>单点接地</vt:lpstr>
      <vt:lpstr>6、看门狗技术  </vt:lpstr>
      <vt:lpstr>“看门狗”（WatchDog）技术</vt:lpstr>
      <vt:lpstr>补充：抑制干扰源常用的方法 (1)</vt:lpstr>
      <vt:lpstr>抑制干扰源常用的方法 (2)</vt:lpstr>
      <vt:lpstr>抑制干扰源常用的方法 (3)</vt:lpstr>
      <vt:lpstr>抑制干扰源常用的方法 (4)</vt:lpstr>
      <vt:lpstr>抑制干扰源常用的方法 (5)</vt:lpstr>
      <vt:lpstr>抑制干扰源常用的方法 (6)</vt:lpstr>
      <vt:lpstr>切断干扰传播路径</vt:lpstr>
      <vt:lpstr>PCB设计</vt:lpstr>
      <vt:lpstr>提高敏感器件的抗干扰性能 </vt:lpstr>
      <vt:lpstr>提高敏感器件的抗干扰性能(续)</vt:lpstr>
      <vt:lpstr>提高敏感器件的抗干扰性能(续)</vt:lpstr>
      <vt:lpstr>提高敏感器件的抗干扰性能(续)</vt:lpstr>
      <vt:lpstr>8.2.2 软件抗干扰措施 </vt:lpstr>
      <vt:lpstr>指令冗余</vt:lpstr>
      <vt:lpstr>软件措施</vt:lpstr>
      <vt:lpstr>软件措施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YONG</dc:creator>
  <cp:lastModifiedBy>YONG</cp:lastModifiedBy>
  <cp:revision>8</cp:revision>
  <dcterms:created xsi:type="dcterms:W3CDTF">2013-01-25T01:44:00Z</dcterms:created>
  <dcterms:modified xsi:type="dcterms:W3CDTF">2017-05-22T22:57:20Z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