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22"/>
  </p:notesMasterIdLst>
  <p:sldIdLst>
    <p:sldId id="257" r:id="rId4"/>
    <p:sldId id="256" r:id="rId5"/>
    <p:sldId id="258" r:id="rId6"/>
    <p:sldId id="259" r:id="rId7"/>
    <p:sldId id="260" r:id="rId8"/>
    <p:sldId id="261" r:id="rId9"/>
    <p:sldId id="262" r:id="rId10"/>
    <p:sldId id="263" r:id="rId11"/>
    <p:sldId id="264" r:id="rId12"/>
    <p:sldId id="265" r:id="rId13"/>
    <p:sldId id="266" r:id="rId14"/>
    <p:sldId id="267" r:id="rId15"/>
    <p:sldId id="268" r:id="rId16"/>
    <p:sldId id="272" r:id="rId17"/>
    <p:sldId id="269" r:id="rId18"/>
    <p:sldId id="270" r:id="rId19"/>
    <p:sldId id="271" r:id="rId20"/>
    <p:sldId id="27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6" autoAdjust="0"/>
  </p:normalViewPr>
  <p:slideViewPr>
    <p:cSldViewPr>
      <p:cViewPr varScale="1">
        <p:scale>
          <a:sx n="108" d="100"/>
          <a:sy n="108" d="100"/>
        </p:scale>
        <p:origin x="-1692"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emf"/><Relationship Id="rId11" Type="http://schemas.openxmlformats.org/officeDocument/2006/relationships/image" Target="../media/image26.emf"/><Relationship Id="rId5" Type="http://schemas.openxmlformats.org/officeDocument/2006/relationships/image" Target="../media/image21.emf"/><Relationship Id="rId10" Type="http://schemas.openxmlformats.org/officeDocument/2006/relationships/image" Target="../media/image25.emf"/><Relationship Id="rId4" Type="http://schemas.openxmlformats.org/officeDocument/2006/relationships/image" Target="../media/image20.emf"/><Relationship Id="rId9"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AEA1E8-F0B5-4B0E-A16A-E98E102E5A3F}" type="datetimeFigureOut">
              <a:rPr lang="zh-CN" altLang="en-US" smtClean="0"/>
              <a:t>2017/12/20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C81C6B-899C-4275-8CE5-04BE7CEAFDD3}" type="slidenum">
              <a:rPr lang="zh-CN" altLang="en-US" smtClean="0"/>
              <a:t>‹#›</a:t>
            </a:fld>
            <a:endParaRPr lang="zh-CN" altLang="en-US"/>
          </a:p>
        </p:txBody>
      </p:sp>
    </p:spTree>
    <p:extLst>
      <p:ext uri="{BB962C8B-B14F-4D97-AF65-F5344CB8AC3E}">
        <p14:creationId xmlns:p14="http://schemas.microsoft.com/office/powerpoint/2010/main" val="2361079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281164-3FA3-4A9D-8E9B-88DD55819A40}" type="slidenum">
              <a:rPr lang="en-US" altLang="zh-CN"/>
              <a:pPr/>
              <a:t>5</a:t>
            </a:fld>
            <a:endParaRPr lang="en-US" altLang="zh-CN"/>
          </a:p>
        </p:txBody>
      </p:sp>
      <p:sp>
        <p:nvSpPr>
          <p:cNvPr id="8194" name="Rectangle 2"/>
          <p:cNvSpPr>
            <a:spLocks noRot="1" noChangeArrowheads="1" noTextEdit="1"/>
          </p:cNvSpPr>
          <p:nvPr>
            <p:ph type="sldImg"/>
          </p:nvPr>
        </p:nvSpPr>
        <p:spPr>
          <a:xfrm>
            <a:off x="1212850" y="685800"/>
            <a:ext cx="4673600" cy="3505200"/>
          </a:xfrm>
          <a:ln/>
        </p:spPr>
      </p:sp>
      <p:sp>
        <p:nvSpPr>
          <p:cNvPr id="8195" name="Rectangle 3"/>
          <p:cNvSpPr>
            <a:spLocks noGrp="1" noChangeArrowheads="1"/>
          </p:cNvSpPr>
          <p:nvPr>
            <p:ph type="body" idx="1"/>
          </p:nvPr>
        </p:nvSpPr>
        <p:spPr>
          <a:xfrm>
            <a:off x="762000" y="4419600"/>
            <a:ext cx="5181600" cy="2895600"/>
          </a:xfrm>
        </p:spPr>
        <p:txBody>
          <a:bodyPr/>
          <a:lstStyle/>
          <a:p>
            <a:r>
              <a:rPr lang="en-US" altLang="zh-CN" sz="1600" dirty="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40"/>
          <p:cNvSpPr>
            <a:spLocks/>
          </p:cNvSpPr>
          <p:nvPr/>
        </p:nvSpPr>
        <p:spPr bwMode="gray">
          <a:xfrm>
            <a:off x="0" y="6048375"/>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5" name="Freeform 41"/>
          <p:cNvSpPr>
            <a:spLocks/>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6" name="Freeform 42"/>
          <p:cNvSpPr>
            <a:spLocks/>
          </p:cNvSpPr>
          <p:nvPr/>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7" name="Freeform 43"/>
          <p:cNvSpPr>
            <a:spLocks/>
          </p:cNvSpPr>
          <p:nvPr/>
        </p:nvSpPr>
        <p:spPr bwMode="gray">
          <a:xfrm>
            <a:off x="4800600" y="0"/>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8" name="Freeform 79"/>
          <p:cNvSpPr>
            <a:spLocks/>
          </p:cNvSpPr>
          <p:nvPr/>
        </p:nvSpPr>
        <p:spPr bwMode="gray">
          <a:xfrm>
            <a:off x="0" y="0"/>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9" name="Freeform 45"/>
          <p:cNvSpPr>
            <a:spLocks/>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1"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2"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3"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4"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1" name="Rectangle 59"/>
          <p:cNvSpPr>
            <a:spLocks noChangeArrowheads="1"/>
          </p:cNvSpPr>
          <p:nvPr/>
        </p:nvSpPr>
        <p:spPr bwMode="gray">
          <a:xfrm>
            <a:off x="2362200" y="277813"/>
            <a:ext cx="1012825" cy="1025525"/>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2" name="Rectangle 60"/>
          <p:cNvSpPr>
            <a:spLocks noChangeArrowheads="1"/>
          </p:cNvSpPr>
          <p:nvPr/>
        </p:nvSpPr>
        <p:spPr bwMode="gray">
          <a:xfrm>
            <a:off x="285750" y="2427288"/>
            <a:ext cx="1012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3" name="Rectangle 61"/>
          <p:cNvSpPr>
            <a:spLocks noChangeArrowheads="1"/>
          </p:cNvSpPr>
          <p:nvPr/>
        </p:nvSpPr>
        <p:spPr bwMode="gray">
          <a:xfrm>
            <a:off x="0" y="271463"/>
            <a:ext cx="250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4" name="Rectangle 62"/>
          <p:cNvSpPr>
            <a:spLocks noChangeArrowheads="1"/>
          </p:cNvSpPr>
          <p:nvPr/>
        </p:nvSpPr>
        <p:spPr bwMode="gray">
          <a:xfrm>
            <a:off x="1331913" y="1588"/>
            <a:ext cx="1012825" cy="234950"/>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5" name="Freeform 64"/>
          <p:cNvSpPr>
            <a:spLocks/>
          </p:cNvSpPr>
          <p:nvPr/>
        </p:nvSpPr>
        <p:spPr bwMode="gray">
          <a:xfrm>
            <a:off x="2365375" y="4541838"/>
            <a:ext cx="1009650" cy="1033462"/>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6" name="Rectangle 31"/>
          <p:cNvSpPr>
            <a:spLocks noChangeArrowheads="1"/>
          </p:cNvSpPr>
          <p:nvPr/>
        </p:nvSpPr>
        <p:spPr bwMode="gray">
          <a:xfrm>
            <a:off x="285750" y="243522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7" name="Text Box 38"/>
          <p:cNvSpPr txBox="1">
            <a:spLocks noChangeArrowheads="1"/>
          </p:cNvSpPr>
          <p:nvPr/>
        </p:nvSpPr>
        <p:spPr bwMode="gray">
          <a:xfrm>
            <a:off x="333375" y="4714875"/>
            <a:ext cx="1303338" cy="427038"/>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2200">
                <a:solidFill>
                  <a:srgbClr val="000000"/>
                </a:solidFill>
                <a:latin typeface="Arial Black" pitchFamily="34" charset="0"/>
                <a:ea typeface="宋体" charset="-122"/>
              </a:rPr>
              <a:t>L/O/G/O</a:t>
            </a:r>
          </a:p>
        </p:txBody>
      </p:sp>
      <p:grpSp>
        <p:nvGrpSpPr>
          <p:cNvPr id="28" name="Group 71"/>
          <p:cNvGrpSpPr>
            <a:grpSpLocks/>
          </p:cNvGrpSpPr>
          <p:nvPr/>
        </p:nvGrpSpPr>
        <p:grpSpPr bwMode="auto">
          <a:xfrm>
            <a:off x="8077200" y="0"/>
            <a:ext cx="1076325" cy="6858000"/>
            <a:chOff x="5088" y="0"/>
            <a:chExt cx="678" cy="4320"/>
          </a:xfrm>
        </p:grpSpPr>
        <p:sp>
          <p:nvSpPr>
            <p:cNvPr id="29" name="Freeform 66"/>
            <p:cNvSpPr>
              <a:spLocks/>
            </p:cNvSpPr>
            <p:nvPr userDrawn="1"/>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0" name="Freeform 67"/>
            <p:cNvSpPr>
              <a:spLocks/>
            </p:cNvSpPr>
            <p:nvPr userDrawn="1"/>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grpSp>
      <p:sp>
        <p:nvSpPr>
          <p:cNvPr id="31" name="Rectangle 80"/>
          <p:cNvSpPr>
            <a:spLocks noChangeArrowheads="1"/>
          </p:cNvSpPr>
          <p:nvPr/>
        </p:nvSpPr>
        <p:spPr bwMode="gray">
          <a:xfrm>
            <a:off x="5495925" y="1333500"/>
            <a:ext cx="660400"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32"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3" name="Rectangle 82"/>
          <p:cNvSpPr>
            <a:spLocks noChangeArrowheads="1"/>
          </p:cNvSpPr>
          <p:nvPr/>
        </p:nvSpPr>
        <p:spPr bwMode="gray">
          <a:xfrm>
            <a:off x="4457700" y="349567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pic>
        <p:nvPicPr>
          <p:cNvPr id="34" name="Picture 83" descr="water"/>
          <p:cNvPicPr>
            <a:picLocks noChangeAspect="1" noChangeArrowheads="1"/>
          </p:cNvPicPr>
          <p:nvPr/>
        </p:nvPicPr>
        <p:blipFill>
          <a:blip r:embed="rId2">
            <a:extLst>
              <a:ext uri="{28A0092B-C50C-407E-A947-70E740481C1C}">
                <a14:useLocalDpi xmlns:a14="http://schemas.microsoft.com/office/drawing/2010/main" val="0"/>
              </a:ext>
            </a:extLst>
          </a:blip>
          <a:srcRect l="22409" t="16374" b="27486"/>
          <a:stretch>
            <a:fillRect/>
          </a:stretch>
        </p:blipFill>
        <p:spPr bwMode="gray">
          <a:xfrm rot="393398">
            <a:off x="2667000" y="609600"/>
            <a:ext cx="266382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zh-CN" altLang="en-US" smtClean="0"/>
              <a:t>单击此处编辑母版副标题样式</a:t>
            </a:r>
            <a:endParaRPr lang="en-US" altLang="zh-CN"/>
          </a:p>
        </p:txBody>
      </p:sp>
      <p:sp>
        <p:nvSpPr>
          <p:cNvPr id="3074" name="Rectangle 2"/>
          <p:cNvSpPr>
            <a:spLocks noGrp="1" noChangeArrowheads="1"/>
          </p:cNvSpPr>
          <p:nvPr>
            <p:ph type="ctrTitle"/>
          </p:nvPr>
        </p:nvSpPr>
        <p:spPr bwMode="gray">
          <a:xfrm>
            <a:off x="333375" y="1884363"/>
            <a:ext cx="8229600" cy="1470025"/>
          </a:xfrm>
          <a:effectLst/>
        </p:spPr>
        <p:txBody>
          <a:bodyPr/>
          <a:lstStyle>
            <a:lvl1pPr>
              <a:defRPr sz="4800"/>
            </a:lvl1pPr>
          </a:lstStyle>
          <a:p>
            <a:r>
              <a:rPr lang="zh-CN" altLang="en-US" smtClean="0"/>
              <a:t>单击此处编辑母版标题样式</a:t>
            </a:r>
            <a:endParaRPr lang="en-US" altLang="zh-CN"/>
          </a:p>
        </p:txBody>
      </p:sp>
      <p:sp>
        <p:nvSpPr>
          <p:cNvPr id="35" name="Rectangle 4"/>
          <p:cNvSpPr>
            <a:spLocks noGrp="1" noChangeArrowheads="1"/>
          </p:cNvSpPr>
          <p:nvPr>
            <p:ph type="dt" sz="half" idx="10"/>
          </p:nvPr>
        </p:nvSpPr>
        <p:spPr>
          <a:xfrm>
            <a:off x="457200" y="6407150"/>
            <a:ext cx="2133600" cy="314325"/>
          </a:xfrm>
        </p:spPr>
        <p:txBody>
          <a:bodyPr/>
          <a:lstStyle>
            <a:lvl1pPr>
              <a:defRPr/>
            </a:lvl1pPr>
          </a:lstStyle>
          <a:p>
            <a:pPr>
              <a:defRPr/>
            </a:pPr>
            <a:fld id="{2661B601-03BF-4FB5-96E4-B825781F535D}" type="datetimeFigureOut">
              <a:rPr lang="zh-CN" altLang="en-US">
                <a:solidFill>
                  <a:srgbClr val="000000"/>
                </a:solidFill>
              </a:rPr>
              <a:pPr>
                <a:defRPr/>
              </a:pPr>
              <a:t>2017/12/20</a:t>
            </a:fld>
            <a:endParaRPr lang="zh-CN" altLang="en-US">
              <a:solidFill>
                <a:srgbClr val="000000"/>
              </a:solidFill>
            </a:endParaRPr>
          </a:p>
        </p:txBody>
      </p:sp>
      <p:sp>
        <p:nvSpPr>
          <p:cNvPr id="36" name="Rectangle 5"/>
          <p:cNvSpPr>
            <a:spLocks noGrp="1" noChangeArrowheads="1"/>
          </p:cNvSpPr>
          <p:nvPr>
            <p:ph type="ftr" sz="quarter" idx="11"/>
          </p:nvPr>
        </p:nvSpPr>
        <p:spPr>
          <a:xfrm>
            <a:off x="3124200" y="6407150"/>
            <a:ext cx="2895600" cy="314325"/>
          </a:xfrm>
        </p:spPr>
        <p:txBody>
          <a:bodyPr/>
          <a:lstStyle>
            <a:lvl1pPr>
              <a:defRPr/>
            </a:lvl1pPr>
          </a:lstStyle>
          <a:p>
            <a:pPr>
              <a:defRPr/>
            </a:pPr>
            <a:endParaRPr lang="zh-CN" altLang="en-US">
              <a:solidFill>
                <a:srgbClr val="000000"/>
              </a:solidFill>
            </a:endParaRPr>
          </a:p>
        </p:txBody>
      </p:sp>
      <p:sp>
        <p:nvSpPr>
          <p:cNvPr id="37" name="Rectangle 6"/>
          <p:cNvSpPr>
            <a:spLocks noGrp="1" noChangeArrowheads="1"/>
          </p:cNvSpPr>
          <p:nvPr>
            <p:ph type="sldNum" sz="quarter" idx="12"/>
          </p:nvPr>
        </p:nvSpPr>
        <p:spPr>
          <a:xfrm>
            <a:off x="6553200" y="6407150"/>
            <a:ext cx="2133600" cy="314325"/>
          </a:xfrm>
        </p:spPr>
        <p:txBody>
          <a:bodyPr/>
          <a:lstStyle>
            <a:lvl1pPr>
              <a:defRPr/>
            </a:lvl1pPr>
          </a:lstStyle>
          <a:p>
            <a:pPr>
              <a:defRPr/>
            </a:pPr>
            <a:fld id="{CDF4F9F5-1D63-415B-948A-1D7E975CBF5E}"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78221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par>
                          <p:cTn id="17" fill="hold">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6"/>
                                        </p:tgtEl>
                                      </p:cBhvr>
                                    </p:animEffect>
                                    <p:animScale>
                                      <p:cBhvr>
                                        <p:cTn id="23" dur="1000" autoRev="1" fill="hold"/>
                                        <p:tgtEl>
                                          <p:spTgt spid="6"/>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5"/>
                                        </p:tgtEl>
                                      </p:cBhvr>
                                    </p:animEffect>
                                    <p:animScale>
                                      <p:cBhvr>
                                        <p:cTn id="26" dur="1000" autoRev="1" fill="hold"/>
                                        <p:tgtEl>
                                          <p:spTgt spid="5"/>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4"/>
                                        </p:tgtEl>
                                      </p:cBhvr>
                                    </p:animEffect>
                                    <p:animScale>
                                      <p:cBhvr>
                                        <p:cTn id="29" dur="1000" autoRev="1" fill="hold"/>
                                        <p:tgtEl>
                                          <p:spTgt spid="4"/>
                                        </p:tgtEl>
                                      </p:cBhvr>
                                      <p:by x="105000" y="105000"/>
                                    </p:animScale>
                                  </p:childTnLst>
                                </p:cTn>
                              </p:par>
                            </p:childTnLst>
                          </p:cTn>
                        </p:par>
                        <p:par>
                          <p:cTn id="30" fill="hold">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7"/>
                                        </p:tgtEl>
                                        <p:attrNameLst>
                                          <p:attrName>style.color</p:attrName>
                                        </p:attrNameLst>
                                      </p:cBhvr>
                                      <p:to>
                                        <a:schemeClr val="hlink"/>
                                      </p:to>
                                    </p:animClr>
                                    <p:animClr clrSpc="rgb" dir="cw">
                                      <p:cBhvr>
                                        <p:cTn id="33" dur="1000" fill="hold"/>
                                        <p:tgtEl>
                                          <p:spTgt spid="7"/>
                                        </p:tgtEl>
                                        <p:attrNameLst>
                                          <p:attrName>fillcolor</p:attrName>
                                        </p:attrNameLst>
                                      </p:cBhvr>
                                      <p:to>
                                        <a:schemeClr val="hlink"/>
                                      </p:to>
                                    </p:animClr>
                                    <p:set>
                                      <p:cBhvr>
                                        <p:cTn id="34" dur="1000" fill="hold"/>
                                        <p:tgtEl>
                                          <p:spTgt spid="7"/>
                                        </p:tgtEl>
                                        <p:attrNameLst>
                                          <p:attrName>fill.type</p:attrName>
                                        </p:attrNameLst>
                                      </p:cBhvr>
                                      <p:to>
                                        <p:strVal val="solid"/>
                                      </p:to>
                                    </p:set>
                                    <p:set>
                                      <p:cBhvr>
                                        <p:cTn id="35" dur="1000" fill="hold"/>
                                        <p:tgtEl>
                                          <p:spTgt spid="7"/>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6"/>
                                        </p:tgtEl>
                                        <p:attrNameLst>
                                          <p:attrName>style.color</p:attrName>
                                        </p:attrNameLst>
                                      </p:cBhvr>
                                      <p:to>
                                        <a:schemeClr val="folHlink"/>
                                      </p:to>
                                    </p:animClr>
                                    <p:animClr clrSpc="rgb" dir="cw">
                                      <p:cBhvr>
                                        <p:cTn id="38" dur="1000" fill="hold"/>
                                        <p:tgtEl>
                                          <p:spTgt spid="6"/>
                                        </p:tgtEl>
                                        <p:attrNameLst>
                                          <p:attrName>fillcolor</p:attrName>
                                        </p:attrNameLst>
                                      </p:cBhvr>
                                      <p:to>
                                        <a:schemeClr val="folHlink"/>
                                      </p:to>
                                    </p:animClr>
                                    <p:set>
                                      <p:cBhvr>
                                        <p:cTn id="39" dur="1000" fill="hold"/>
                                        <p:tgtEl>
                                          <p:spTgt spid="6"/>
                                        </p:tgtEl>
                                        <p:attrNameLst>
                                          <p:attrName>fill.type</p:attrName>
                                        </p:attrNameLst>
                                      </p:cBhvr>
                                      <p:to>
                                        <p:strVal val="solid"/>
                                      </p:to>
                                    </p:set>
                                    <p:set>
                                      <p:cBhvr>
                                        <p:cTn id="40" dur="1000" fill="hold"/>
                                        <p:tgtEl>
                                          <p:spTgt spid="6"/>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5"/>
                                        </p:tgtEl>
                                        <p:attrNameLst>
                                          <p:attrName>style.color</p:attrName>
                                        </p:attrNameLst>
                                      </p:cBhvr>
                                      <p:to>
                                        <a:schemeClr val="accent1"/>
                                      </p:to>
                                    </p:animClr>
                                    <p:animClr clrSpc="rgb" dir="cw">
                                      <p:cBhvr>
                                        <p:cTn id="43" dur="1000" fill="hold"/>
                                        <p:tgtEl>
                                          <p:spTgt spid="5"/>
                                        </p:tgtEl>
                                        <p:attrNameLst>
                                          <p:attrName>fillcolor</p:attrName>
                                        </p:attrNameLst>
                                      </p:cBhvr>
                                      <p:to>
                                        <a:schemeClr val="accent1"/>
                                      </p:to>
                                    </p:animClr>
                                    <p:set>
                                      <p:cBhvr>
                                        <p:cTn id="44" dur="1000" fill="hold"/>
                                        <p:tgtEl>
                                          <p:spTgt spid="5"/>
                                        </p:tgtEl>
                                        <p:attrNameLst>
                                          <p:attrName>fill.type</p:attrName>
                                        </p:attrNameLst>
                                      </p:cBhvr>
                                      <p:to>
                                        <p:strVal val="solid"/>
                                      </p:to>
                                    </p:set>
                                    <p:set>
                                      <p:cBhvr>
                                        <p:cTn id="45" dur="1000" fill="hold"/>
                                        <p:tgtEl>
                                          <p:spTgt spid="5"/>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4"/>
                                        </p:tgtEl>
                                        <p:attrNameLst>
                                          <p:attrName>style.color</p:attrName>
                                        </p:attrNameLst>
                                      </p:cBhvr>
                                      <p:to>
                                        <a:schemeClr val="accent2"/>
                                      </p:to>
                                    </p:animClr>
                                    <p:animClr clrSpc="rgb" dir="cw">
                                      <p:cBhvr>
                                        <p:cTn id="48" dur="1000" fill="hold"/>
                                        <p:tgtEl>
                                          <p:spTgt spid="4"/>
                                        </p:tgtEl>
                                        <p:attrNameLst>
                                          <p:attrName>fillcolor</p:attrName>
                                        </p:attrNameLst>
                                      </p:cBhvr>
                                      <p:to>
                                        <a:schemeClr val="accent2"/>
                                      </p:to>
                                    </p:animClr>
                                    <p:set>
                                      <p:cBhvr>
                                        <p:cTn id="49" dur="1000" fill="hold"/>
                                        <p:tgtEl>
                                          <p:spTgt spid="4"/>
                                        </p:tgtEl>
                                        <p:attrNameLst>
                                          <p:attrName>fill.type</p:attrName>
                                        </p:attrNameLst>
                                      </p:cBhvr>
                                      <p:to>
                                        <p:strVal val="solid"/>
                                      </p:to>
                                    </p:set>
                                    <p:set>
                                      <p:cBhvr>
                                        <p:cTn id="50" dur="1000" fill="hold"/>
                                        <p:tgtEl>
                                          <p:spTgt spid="4"/>
                                        </p:tgtEl>
                                        <p:attrNameLst>
                                          <p:attrName>fill.on</p:attrName>
                                        </p:attrNameLst>
                                      </p:cBhvr>
                                      <p:to>
                                        <p:strVal val="true"/>
                                      </p:to>
                                    </p:set>
                                  </p:childTnLst>
                                </p:cTn>
                              </p:par>
                            </p:childTnLst>
                          </p:cTn>
                        </p:par>
                        <p:par>
                          <p:cTn id="51" fill="hold">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7"/>
                                        </p:tgtEl>
                                        <p:attrNameLst>
                                          <p:attrName>style.color</p:attrName>
                                        </p:attrNameLst>
                                      </p:cBhvr>
                                      <p:to>
                                        <a:schemeClr val="folHlink"/>
                                      </p:to>
                                    </p:animClr>
                                    <p:animClr clrSpc="rgb" dir="cw">
                                      <p:cBhvr>
                                        <p:cTn id="54" dur="1000" fill="hold"/>
                                        <p:tgtEl>
                                          <p:spTgt spid="7"/>
                                        </p:tgtEl>
                                        <p:attrNameLst>
                                          <p:attrName>fillcolor</p:attrName>
                                        </p:attrNameLst>
                                      </p:cBhvr>
                                      <p:to>
                                        <a:schemeClr val="folHlink"/>
                                      </p:to>
                                    </p:animClr>
                                    <p:set>
                                      <p:cBhvr>
                                        <p:cTn id="55" dur="1000" fill="hold"/>
                                        <p:tgtEl>
                                          <p:spTgt spid="7"/>
                                        </p:tgtEl>
                                        <p:attrNameLst>
                                          <p:attrName>fill.type</p:attrName>
                                        </p:attrNameLst>
                                      </p:cBhvr>
                                      <p:to>
                                        <p:strVal val="solid"/>
                                      </p:to>
                                    </p:set>
                                    <p:set>
                                      <p:cBhvr>
                                        <p:cTn id="56" dur="1000" fill="hold"/>
                                        <p:tgtEl>
                                          <p:spTgt spid="7"/>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6"/>
                                        </p:tgtEl>
                                        <p:attrNameLst>
                                          <p:attrName>style.color</p:attrName>
                                        </p:attrNameLst>
                                      </p:cBhvr>
                                      <p:to>
                                        <a:schemeClr val="accent1"/>
                                      </p:to>
                                    </p:animClr>
                                    <p:animClr clrSpc="rgb" dir="cw">
                                      <p:cBhvr>
                                        <p:cTn id="59" dur="1000" fill="hold"/>
                                        <p:tgtEl>
                                          <p:spTgt spid="6"/>
                                        </p:tgtEl>
                                        <p:attrNameLst>
                                          <p:attrName>fillcolor</p:attrName>
                                        </p:attrNameLst>
                                      </p:cBhvr>
                                      <p:to>
                                        <a:schemeClr val="accent1"/>
                                      </p:to>
                                    </p:animClr>
                                    <p:set>
                                      <p:cBhvr>
                                        <p:cTn id="60" dur="1000" fill="hold"/>
                                        <p:tgtEl>
                                          <p:spTgt spid="6"/>
                                        </p:tgtEl>
                                        <p:attrNameLst>
                                          <p:attrName>fill.type</p:attrName>
                                        </p:attrNameLst>
                                      </p:cBhvr>
                                      <p:to>
                                        <p:strVal val="solid"/>
                                      </p:to>
                                    </p:set>
                                    <p:set>
                                      <p:cBhvr>
                                        <p:cTn id="61" dur="1000" fill="hold"/>
                                        <p:tgtEl>
                                          <p:spTgt spid="6"/>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5"/>
                                        </p:tgtEl>
                                        <p:attrNameLst>
                                          <p:attrName>style.color</p:attrName>
                                        </p:attrNameLst>
                                      </p:cBhvr>
                                      <p:to>
                                        <a:schemeClr val="accent2"/>
                                      </p:to>
                                    </p:animClr>
                                    <p:animClr clrSpc="rgb" dir="cw">
                                      <p:cBhvr>
                                        <p:cTn id="64" dur="1000" fill="hold"/>
                                        <p:tgtEl>
                                          <p:spTgt spid="5"/>
                                        </p:tgtEl>
                                        <p:attrNameLst>
                                          <p:attrName>fillcolor</p:attrName>
                                        </p:attrNameLst>
                                      </p:cBhvr>
                                      <p:to>
                                        <a:schemeClr val="accent2"/>
                                      </p:to>
                                    </p:animClr>
                                    <p:set>
                                      <p:cBhvr>
                                        <p:cTn id="65" dur="1000" fill="hold"/>
                                        <p:tgtEl>
                                          <p:spTgt spid="5"/>
                                        </p:tgtEl>
                                        <p:attrNameLst>
                                          <p:attrName>fill.type</p:attrName>
                                        </p:attrNameLst>
                                      </p:cBhvr>
                                      <p:to>
                                        <p:strVal val="solid"/>
                                      </p:to>
                                    </p:set>
                                    <p:set>
                                      <p:cBhvr>
                                        <p:cTn id="66" dur="1000" fill="hold"/>
                                        <p:tgtEl>
                                          <p:spTgt spid="5"/>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4"/>
                                        </p:tgtEl>
                                        <p:attrNameLst>
                                          <p:attrName>style.color</p:attrName>
                                        </p:attrNameLst>
                                      </p:cBhvr>
                                      <p:to>
                                        <a:schemeClr val="hlink"/>
                                      </p:to>
                                    </p:animClr>
                                    <p:animClr clrSpc="rgb" dir="cw">
                                      <p:cBhvr>
                                        <p:cTn id="69" dur="1000" fill="hold"/>
                                        <p:tgtEl>
                                          <p:spTgt spid="4"/>
                                        </p:tgtEl>
                                        <p:attrNameLst>
                                          <p:attrName>fillcolor</p:attrName>
                                        </p:attrNameLst>
                                      </p:cBhvr>
                                      <p:to>
                                        <a:schemeClr val="hlink"/>
                                      </p:to>
                                    </p:animClr>
                                    <p:set>
                                      <p:cBhvr>
                                        <p:cTn id="70" dur="1000" fill="hold"/>
                                        <p:tgtEl>
                                          <p:spTgt spid="4"/>
                                        </p:tgtEl>
                                        <p:attrNameLst>
                                          <p:attrName>fill.type</p:attrName>
                                        </p:attrNameLst>
                                      </p:cBhvr>
                                      <p:to>
                                        <p:strVal val="solid"/>
                                      </p:to>
                                    </p:set>
                                    <p:set>
                                      <p:cBhvr>
                                        <p:cTn id="71" dur="1000" fill="hold"/>
                                        <p:tgtEl>
                                          <p:spTgt spid="4"/>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6" grpId="0" animBg="1"/>
      <p:bldP spid="6" grpId="1" animBg="1"/>
      <p:bldP spid="6" grpId="2" animBg="1"/>
      <p:bldP spid="6" grpId="3" animBg="1"/>
      <p:bldP spid="7" grpId="0" animBg="1"/>
      <p:bldP spid="7" grpId="1" animBg="1"/>
      <p:bldP spid="7" grpId="2" animBg="1"/>
      <p:bldP spid="7" grpId="3"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4B7FBA0-7266-4223-A95A-7B772EF66757}"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66C5530-6BD1-44CC-9DBF-15767C5DF1F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23878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E717E99-4A07-40E7-8965-0B532346EFDE}"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2A00873-CDBD-43DA-82F7-AFDB14EA482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2246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085BFF2-1903-4958-B4F5-74FA8BF9AF6C}"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49ADEEF2-E5DF-40D3-97E7-6EBF26202EF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73243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C86D2067-3466-475F-B2FA-B64940367B4B}" type="datetimeFigureOut">
              <a:rPr lang="zh-CN" altLang="en-US">
                <a:solidFill>
                  <a:srgbClr val="000000"/>
                </a:solidFill>
              </a:rPr>
              <a:pPr>
                <a:defRPr/>
              </a:pPr>
              <a:t>2017/12/20</a:t>
            </a:fld>
            <a:endParaRPr lang="zh-CN" altLang="en-US">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6DF7426D-F130-434A-BEE2-25E50D33C8B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7036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08D3776D-D262-4FBA-AC46-E15660319C1F}" type="datetimeFigureOut">
              <a:rPr lang="zh-CN" altLang="en-US">
                <a:solidFill>
                  <a:srgbClr val="000000"/>
                </a:solidFill>
              </a:rPr>
              <a:pPr>
                <a:defRPr/>
              </a:pPr>
              <a:t>2017/12/20</a:t>
            </a:fld>
            <a:endParaRPr lang="zh-CN" altLang="en-US">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2EDD7D18-BEDF-4FA9-A9FE-3A06CCDEFE6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20789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6EBE4BFB-5878-41E0-989D-A4C5BBD622DB}" type="datetimeFigureOut">
              <a:rPr lang="zh-CN" altLang="en-US">
                <a:solidFill>
                  <a:srgbClr val="000000"/>
                </a:solidFill>
              </a:rPr>
              <a:pPr>
                <a:defRPr/>
              </a:pPr>
              <a:t>2017/12/20</a:t>
            </a:fld>
            <a:endParaRPr lang="zh-CN" altLang="en-US">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4E778BA1-4CDE-41CE-8078-DF5E26C9E60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39176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642800C-0B12-431A-A247-3616A0FFB75A}"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C91B05E1-8A78-4A3B-A147-6EC902CFCA0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185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188B0583-68AD-4524-9F14-1354010B6D20}"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B73DFD85-405B-45A6-8665-C4CAF3744DB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7215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BC8F47C-AF70-4B93-9A0A-7F3068639965}"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BAD2EA07-8958-4EE8-BCDB-33305530A74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1171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186924A-9515-4518-A55B-0DB2FD340C73}"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BB5FDBB-D41B-44F7-BAAE-F5C2315213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72225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E77AB7BE-F73F-41D2-B81B-E1ADB7816EAD}"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21B29C37-05B2-42AC-9A82-555EF0A2AD4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9166384"/>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3E66C27A-3310-439C-9540-2B48C54C27D5}"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5179524-20C5-43E4-A051-C956CA9E879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702520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F65BB3D2-C825-4441-B363-7E00F7823A7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4935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r>
              <a:rPr lang="zh-CN" altLang="en-US" noProof="0" smtClean="0"/>
              <a:t>单击图标添加图表</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D588B889-3E22-409F-86E9-26B2B7179B1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382207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455CA470-8C6A-4373-9455-72D98946DC0C}"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8693E22C-4E59-492F-9490-7359EDDC219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93826364"/>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40"/>
          <p:cNvSpPr>
            <a:spLocks/>
          </p:cNvSpPr>
          <p:nvPr/>
        </p:nvSpPr>
        <p:spPr bwMode="gray">
          <a:xfrm>
            <a:off x="0" y="6048375"/>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5" name="Freeform 41"/>
          <p:cNvSpPr>
            <a:spLocks/>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6" name="Freeform 42"/>
          <p:cNvSpPr>
            <a:spLocks/>
          </p:cNvSpPr>
          <p:nvPr/>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7" name="Freeform 43"/>
          <p:cNvSpPr>
            <a:spLocks/>
          </p:cNvSpPr>
          <p:nvPr/>
        </p:nvSpPr>
        <p:spPr bwMode="gray">
          <a:xfrm>
            <a:off x="4800600" y="0"/>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8" name="Freeform 79"/>
          <p:cNvSpPr>
            <a:spLocks/>
          </p:cNvSpPr>
          <p:nvPr/>
        </p:nvSpPr>
        <p:spPr bwMode="gray">
          <a:xfrm>
            <a:off x="0" y="0"/>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9" name="Freeform 45"/>
          <p:cNvSpPr>
            <a:spLocks/>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1"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2"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3"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4"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1" name="Rectangle 59"/>
          <p:cNvSpPr>
            <a:spLocks noChangeArrowheads="1"/>
          </p:cNvSpPr>
          <p:nvPr/>
        </p:nvSpPr>
        <p:spPr bwMode="gray">
          <a:xfrm>
            <a:off x="2362200" y="277813"/>
            <a:ext cx="1012825" cy="1025525"/>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2" name="Rectangle 60"/>
          <p:cNvSpPr>
            <a:spLocks noChangeArrowheads="1"/>
          </p:cNvSpPr>
          <p:nvPr/>
        </p:nvSpPr>
        <p:spPr bwMode="gray">
          <a:xfrm>
            <a:off x="285750" y="2427288"/>
            <a:ext cx="1012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3" name="Rectangle 61"/>
          <p:cNvSpPr>
            <a:spLocks noChangeArrowheads="1"/>
          </p:cNvSpPr>
          <p:nvPr/>
        </p:nvSpPr>
        <p:spPr bwMode="gray">
          <a:xfrm>
            <a:off x="0" y="271463"/>
            <a:ext cx="250825"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4" name="Rectangle 62"/>
          <p:cNvSpPr>
            <a:spLocks noChangeArrowheads="1"/>
          </p:cNvSpPr>
          <p:nvPr/>
        </p:nvSpPr>
        <p:spPr bwMode="gray">
          <a:xfrm>
            <a:off x="1331913" y="1588"/>
            <a:ext cx="1012825" cy="234950"/>
          </a:xfrm>
          <a:prstGeom prst="rect">
            <a:avLst/>
          </a:prstGeom>
          <a:solidFill>
            <a:srgbClr val="FFFFFF">
              <a:alpha val="5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5" name="Freeform 64"/>
          <p:cNvSpPr>
            <a:spLocks/>
          </p:cNvSpPr>
          <p:nvPr/>
        </p:nvSpPr>
        <p:spPr bwMode="gray">
          <a:xfrm>
            <a:off x="2365375" y="4541838"/>
            <a:ext cx="1009650" cy="1033462"/>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26" name="Rectangle 31"/>
          <p:cNvSpPr>
            <a:spLocks noChangeArrowheads="1"/>
          </p:cNvSpPr>
          <p:nvPr/>
        </p:nvSpPr>
        <p:spPr bwMode="gray">
          <a:xfrm>
            <a:off x="285750" y="243522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27" name="Text Box 38"/>
          <p:cNvSpPr txBox="1">
            <a:spLocks noChangeArrowheads="1"/>
          </p:cNvSpPr>
          <p:nvPr/>
        </p:nvSpPr>
        <p:spPr bwMode="gray">
          <a:xfrm>
            <a:off x="333375" y="4714875"/>
            <a:ext cx="1303338" cy="427038"/>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2200">
                <a:solidFill>
                  <a:srgbClr val="000000"/>
                </a:solidFill>
                <a:latin typeface="Arial Black" pitchFamily="34" charset="0"/>
                <a:ea typeface="宋体" charset="-122"/>
              </a:rPr>
              <a:t>L/O/G/O</a:t>
            </a:r>
          </a:p>
        </p:txBody>
      </p:sp>
      <p:grpSp>
        <p:nvGrpSpPr>
          <p:cNvPr id="28" name="Group 71"/>
          <p:cNvGrpSpPr>
            <a:grpSpLocks/>
          </p:cNvGrpSpPr>
          <p:nvPr/>
        </p:nvGrpSpPr>
        <p:grpSpPr bwMode="auto">
          <a:xfrm>
            <a:off x="8077200" y="0"/>
            <a:ext cx="1076325" cy="6858000"/>
            <a:chOff x="5088" y="0"/>
            <a:chExt cx="678" cy="4320"/>
          </a:xfrm>
        </p:grpSpPr>
        <p:sp>
          <p:nvSpPr>
            <p:cNvPr id="29" name="Freeform 66"/>
            <p:cNvSpPr>
              <a:spLocks/>
            </p:cNvSpPr>
            <p:nvPr userDrawn="1"/>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0" name="Freeform 67"/>
            <p:cNvSpPr>
              <a:spLocks/>
            </p:cNvSpPr>
            <p:nvPr userDrawn="1"/>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grpSp>
      <p:sp>
        <p:nvSpPr>
          <p:cNvPr id="31" name="Rectangle 80"/>
          <p:cNvSpPr>
            <a:spLocks noChangeArrowheads="1"/>
          </p:cNvSpPr>
          <p:nvPr/>
        </p:nvSpPr>
        <p:spPr bwMode="gray">
          <a:xfrm>
            <a:off x="5495925" y="1333500"/>
            <a:ext cx="660400" cy="1025525"/>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32"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33" name="Rectangle 82"/>
          <p:cNvSpPr>
            <a:spLocks noChangeArrowheads="1"/>
          </p:cNvSpPr>
          <p:nvPr/>
        </p:nvSpPr>
        <p:spPr bwMode="gray">
          <a:xfrm>
            <a:off x="4457700" y="3495675"/>
            <a:ext cx="1012825" cy="1025525"/>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pic>
        <p:nvPicPr>
          <p:cNvPr id="34" name="Picture 83" descr="water"/>
          <p:cNvPicPr>
            <a:picLocks noChangeAspect="1" noChangeArrowheads="1"/>
          </p:cNvPicPr>
          <p:nvPr/>
        </p:nvPicPr>
        <p:blipFill>
          <a:blip r:embed="rId2">
            <a:extLst>
              <a:ext uri="{28A0092B-C50C-407E-A947-70E740481C1C}">
                <a14:useLocalDpi xmlns:a14="http://schemas.microsoft.com/office/drawing/2010/main" val="0"/>
              </a:ext>
            </a:extLst>
          </a:blip>
          <a:srcRect l="22409" t="16374" b="27486"/>
          <a:stretch>
            <a:fillRect/>
          </a:stretch>
        </p:blipFill>
        <p:spPr bwMode="gray">
          <a:xfrm rot="393398">
            <a:off x="2667000" y="609600"/>
            <a:ext cx="266382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zh-CN" altLang="en-US" smtClean="0"/>
              <a:t>单击此处编辑母版副标题样式</a:t>
            </a:r>
            <a:endParaRPr lang="en-US" altLang="zh-CN"/>
          </a:p>
        </p:txBody>
      </p:sp>
      <p:sp>
        <p:nvSpPr>
          <p:cNvPr id="3074" name="Rectangle 2"/>
          <p:cNvSpPr>
            <a:spLocks noGrp="1" noChangeArrowheads="1"/>
          </p:cNvSpPr>
          <p:nvPr>
            <p:ph type="ctrTitle"/>
          </p:nvPr>
        </p:nvSpPr>
        <p:spPr bwMode="gray">
          <a:xfrm>
            <a:off x="333375" y="1884363"/>
            <a:ext cx="8229600" cy="1470025"/>
          </a:xfrm>
          <a:effectLst/>
        </p:spPr>
        <p:txBody>
          <a:bodyPr/>
          <a:lstStyle>
            <a:lvl1pPr>
              <a:defRPr sz="4800"/>
            </a:lvl1pPr>
          </a:lstStyle>
          <a:p>
            <a:r>
              <a:rPr lang="zh-CN" altLang="en-US" smtClean="0"/>
              <a:t>单击此处编辑母版标题样式</a:t>
            </a:r>
            <a:endParaRPr lang="en-US" altLang="zh-CN"/>
          </a:p>
        </p:txBody>
      </p:sp>
      <p:sp>
        <p:nvSpPr>
          <p:cNvPr id="35" name="Rectangle 4"/>
          <p:cNvSpPr>
            <a:spLocks noGrp="1" noChangeArrowheads="1"/>
          </p:cNvSpPr>
          <p:nvPr>
            <p:ph type="dt" sz="half" idx="10"/>
          </p:nvPr>
        </p:nvSpPr>
        <p:spPr>
          <a:xfrm>
            <a:off x="457200" y="6407150"/>
            <a:ext cx="2133600" cy="314325"/>
          </a:xfrm>
        </p:spPr>
        <p:txBody>
          <a:bodyPr/>
          <a:lstStyle>
            <a:lvl1pPr>
              <a:defRPr/>
            </a:lvl1pPr>
          </a:lstStyle>
          <a:p>
            <a:pPr>
              <a:defRPr/>
            </a:pPr>
            <a:fld id="{388039DA-56EB-4752-8817-A819BE924170}" type="datetimeFigureOut">
              <a:rPr lang="zh-CN" altLang="en-US">
                <a:solidFill>
                  <a:srgbClr val="000000"/>
                </a:solidFill>
              </a:rPr>
              <a:pPr>
                <a:defRPr/>
              </a:pPr>
              <a:t>2017/12/20</a:t>
            </a:fld>
            <a:endParaRPr lang="zh-CN" altLang="en-US">
              <a:solidFill>
                <a:srgbClr val="000000"/>
              </a:solidFill>
            </a:endParaRPr>
          </a:p>
        </p:txBody>
      </p:sp>
      <p:sp>
        <p:nvSpPr>
          <p:cNvPr id="36" name="Rectangle 5"/>
          <p:cNvSpPr>
            <a:spLocks noGrp="1" noChangeArrowheads="1"/>
          </p:cNvSpPr>
          <p:nvPr>
            <p:ph type="ftr" sz="quarter" idx="11"/>
          </p:nvPr>
        </p:nvSpPr>
        <p:spPr>
          <a:xfrm>
            <a:off x="3124200" y="6407150"/>
            <a:ext cx="2895600" cy="314325"/>
          </a:xfrm>
        </p:spPr>
        <p:txBody>
          <a:bodyPr/>
          <a:lstStyle>
            <a:lvl1pPr>
              <a:defRPr/>
            </a:lvl1pPr>
          </a:lstStyle>
          <a:p>
            <a:pPr>
              <a:defRPr/>
            </a:pPr>
            <a:endParaRPr lang="zh-CN" altLang="en-US">
              <a:solidFill>
                <a:srgbClr val="000000"/>
              </a:solidFill>
            </a:endParaRPr>
          </a:p>
        </p:txBody>
      </p:sp>
      <p:sp>
        <p:nvSpPr>
          <p:cNvPr id="37" name="Rectangle 6"/>
          <p:cNvSpPr>
            <a:spLocks noGrp="1" noChangeArrowheads="1"/>
          </p:cNvSpPr>
          <p:nvPr>
            <p:ph type="sldNum" sz="quarter" idx="12"/>
          </p:nvPr>
        </p:nvSpPr>
        <p:spPr>
          <a:xfrm>
            <a:off x="6553200" y="6407150"/>
            <a:ext cx="2133600" cy="314325"/>
          </a:xfrm>
        </p:spPr>
        <p:txBody>
          <a:bodyPr/>
          <a:lstStyle>
            <a:lvl1pPr>
              <a:defRPr/>
            </a:lvl1pPr>
          </a:lstStyle>
          <a:p>
            <a:pPr>
              <a:defRPr/>
            </a:pPr>
            <a:fld id="{E6361AA6-3F8C-45B3-A7D8-58F97510C3C1}"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8366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childTnLst>
                          </p:cTn>
                        </p:par>
                        <p:par>
                          <p:cTn id="17" fill="hold">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6"/>
                                        </p:tgtEl>
                                      </p:cBhvr>
                                    </p:animEffect>
                                    <p:animScale>
                                      <p:cBhvr>
                                        <p:cTn id="23" dur="1000" autoRev="1" fill="hold"/>
                                        <p:tgtEl>
                                          <p:spTgt spid="6"/>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5"/>
                                        </p:tgtEl>
                                      </p:cBhvr>
                                    </p:animEffect>
                                    <p:animScale>
                                      <p:cBhvr>
                                        <p:cTn id="26" dur="1000" autoRev="1" fill="hold"/>
                                        <p:tgtEl>
                                          <p:spTgt spid="5"/>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4"/>
                                        </p:tgtEl>
                                      </p:cBhvr>
                                    </p:animEffect>
                                    <p:animScale>
                                      <p:cBhvr>
                                        <p:cTn id="29" dur="1000" autoRev="1" fill="hold"/>
                                        <p:tgtEl>
                                          <p:spTgt spid="4"/>
                                        </p:tgtEl>
                                      </p:cBhvr>
                                      <p:by x="105000" y="105000"/>
                                    </p:animScale>
                                  </p:childTnLst>
                                </p:cTn>
                              </p:par>
                            </p:childTnLst>
                          </p:cTn>
                        </p:par>
                        <p:par>
                          <p:cTn id="30" fill="hold">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7"/>
                                        </p:tgtEl>
                                        <p:attrNameLst>
                                          <p:attrName>style.color</p:attrName>
                                        </p:attrNameLst>
                                      </p:cBhvr>
                                      <p:to>
                                        <a:schemeClr val="hlink"/>
                                      </p:to>
                                    </p:animClr>
                                    <p:animClr clrSpc="rgb" dir="cw">
                                      <p:cBhvr>
                                        <p:cTn id="33" dur="1000" fill="hold"/>
                                        <p:tgtEl>
                                          <p:spTgt spid="7"/>
                                        </p:tgtEl>
                                        <p:attrNameLst>
                                          <p:attrName>fillcolor</p:attrName>
                                        </p:attrNameLst>
                                      </p:cBhvr>
                                      <p:to>
                                        <a:schemeClr val="hlink"/>
                                      </p:to>
                                    </p:animClr>
                                    <p:set>
                                      <p:cBhvr>
                                        <p:cTn id="34" dur="1000" fill="hold"/>
                                        <p:tgtEl>
                                          <p:spTgt spid="7"/>
                                        </p:tgtEl>
                                        <p:attrNameLst>
                                          <p:attrName>fill.type</p:attrName>
                                        </p:attrNameLst>
                                      </p:cBhvr>
                                      <p:to>
                                        <p:strVal val="solid"/>
                                      </p:to>
                                    </p:set>
                                    <p:set>
                                      <p:cBhvr>
                                        <p:cTn id="35" dur="1000" fill="hold"/>
                                        <p:tgtEl>
                                          <p:spTgt spid="7"/>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6"/>
                                        </p:tgtEl>
                                        <p:attrNameLst>
                                          <p:attrName>style.color</p:attrName>
                                        </p:attrNameLst>
                                      </p:cBhvr>
                                      <p:to>
                                        <a:schemeClr val="folHlink"/>
                                      </p:to>
                                    </p:animClr>
                                    <p:animClr clrSpc="rgb" dir="cw">
                                      <p:cBhvr>
                                        <p:cTn id="38" dur="1000" fill="hold"/>
                                        <p:tgtEl>
                                          <p:spTgt spid="6"/>
                                        </p:tgtEl>
                                        <p:attrNameLst>
                                          <p:attrName>fillcolor</p:attrName>
                                        </p:attrNameLst>
                                      </p:cBhvr>
                                      <p:to>
                                        <a:schemeClr val="folHlink"/>
                                      </p:to>
                                    </p:animClr>
                                    <p:set>
                                      <p:cBhvr>
                                        <p:cTn id="39" dur="1000" fill="hold"/>
                                        <p:tgtEl>
                                          <p:spTgt spid="6"/>
                                        </p:tgtEl>
                                        <p:attrNameLst>
                                          <p:attrName>fill.type</p:attrName>
                                        </p:attrNameLst>
                                      </p:cBhvr>
                                      <p:to>
                                        <p:strVal val="solid"/>
                                      </p:to>
                                    </p:set>
                                    <p:set>
                                      <p:cBhvr>
                                        <p:cTn id="40" dur="1000" fill="hold"/>
                                        <p:tgtEl>
                                          <p:spTgt spid="6"/>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5"/>
                                        </p:tgtEl>
                                        <p:attrNameLst>
                                          <p:attrName>style.color</p:attrName>
                                        </p:attrNameLst>
                                      </p:cBhvr>
                                      <p:to>
                                        <a:schemeClr val="accent1"/>
                                      </p:to>
                                    </p:animClr>
                                    <p:animClr clrSpc="rgb" dir="cw">
                                      <p:cBhvr>
                                        <p:cTn id="43" dur="1000" fill="hold"/>
                                        <p:tgtEl>
                                          <p:spTgt spid="5"/>
                                        </p:tgtEl>
                                        <p:attrNameLst>
                                          <p:attrName>fillcolor</p:attrName>
                                        </p:attrNameLst>
                                      </p:cBhvr>
                                      <p:to>
                                        <a:schemeClr val="accent1"/>
                                      </p:to>
                                    </p:animClr>
                                    <p:set>
                                      <p:cBhvr>
                                        <p:cTn id="44" dur="1000" fill="hold"/>
                                        <p:tgtEl>
                                          <p:spTgt spid="5"/>
                                        </p:tgtEl>
                                        <p:attrNameLst>
                                          <p:attrName>fill.type</p:attrName>
                                        </p:attrNameLst>
                                      </p:cBhvr>
                                      <p:to>
                                        <p:strVal val="solid"/>
                                      </p:to>
                                    </p:set>
                                    <p:set>
                                      <p:cBhvr>
                                        <p:cTn id="45" dur="1000" fill="hold"/>
                                        <p:tgtEl>
                                          <p:spTgt spid="5"/>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4"/>
                                        </p:tgtEl>
                                        <p:attrNameLst>
                                          <p:attrName>style.color</p:attrName>
                                        </p:attrNameLst>
                                      </p:cBhvr>
                                      <p:to>
                                        <a:schemeClr val="accent2"/>
                                      </p:to>
                                    </p:animClr>
                                    <p:animClr clrSpc="rgb" dir="cw">
                                      <p:cBhvr>
                                        <p:cTn id="48" dur="1000" fill="hold"/>
                                        <p:tgtEl>
                                          <p:spTgt spid="4"/>
                                        </p:tgtEl>
                                        <p:attrNameLst>
                                          <p:attrName>fillcolor</p:attrName>
                                        </p:attrNameLst>
                                      </p:cBhvr>
                                      <p:to>
                                        <a:schemeClr val="accent2"/>
                                      </p:to>
                                    </p:animClr>
                                    <p:set>
                                      <p:cBhvr>
                                        <p:cTn id="49" dur="1000" fill="hold"/>
                                        <p:tgtEl>
                                          <p:spTgt spid="4"/>
                                        </p:tgtEl>
                                        <p:attrNameLst>
                                          <p:attrName>fill.type</p:attrName>
                                        </p:attrNameLst>
                                      </p:cBhvr>
                                      <p:to>
                                        <p:strVal val="solid"/>
                                      </p:to>
                                    </p:set>
                                    <p:set>
                                      <p:cBhvr>
                                        <p:cTn id="50" dur="1000" fill="hold"/>
                                        <p:tgtEl>
                                          <p:spTgt spid="4"/>
                                        </p:tgtEl>
                                        <p:attrNameLst>
                                          <p:attrName>fill.on</p:attrName>
                                        </p:attrNameLst>
                                      </p:cBhvr>
                                      <p:to>
                                        <p:strVal val="true"/>
                                      </p:to>
                                    </p:set>
                                  </p:childTnLst>
                                </p:cTn>
                              </p:par>
                            </p:childTnLst>
                          </p:cTn>
                        </p:par>
                        <p:par>
                          <p:cTn id="51" fill="hold">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7"/>
                                        </p:tgtEl>
                                        <p:attrNameLst>
                                          <p:attrName>style.color</p:attrName>
                                        </p:attrNameLst>
                                      </p:cBhvr>
                                      <p:to>
                                        <a:schemeClr val="folHlink"/>
                                      </p:to>
                                    </p:animClr>
                                    <p:animClr clrSpc="rgb" dir="cw">
                                      <p:cBhvr>
                                        <p:cTn id="54" dur="1000" fill="hold"/>
                                        <p:tgtEl>
                                          <p:spTgt spid="7"/>
                                        </p:tgtEl>
                                        <p:attrNameLst>
                                          <p:attrName>fillcolor</p:attrName>
                                        </p:attrNameLst>
                                      </p:cBhvr>
                                      <p:to>
                                        <a:schemeClr val="folHlink"/>
                                      </p:to>
                                    </p:animClr>
                                    <p:set>
                                      <p:cBhvr>
                                        <p:cTn id="55" dur="1000" fill="hold"/>
                                        <p:tgtEl>
                                          <p:spTgt spid="7"/>
                                        </p:tgtEl>
                                        <p:attrNameLst>
                                          <p:attrName>fill.type</p:attrName>
                                        </p:attrNameLst>
                                      </p:cBhvr>
                                      <p:to>
                                        <p:strVal val="solid"/>
                                      </p:to>
                                    </p:set>
                                    <p:set>
                                      <p:cBhvr>
                                        <p:cTn id="56" dur="1000" fill="hold"/>
                                        <p:tgtEl>
                                          <p:spTgt spid="7"/>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6"/>
                                        </p:tgtEl>
                                        <p:attrNameLst>
                                          <p:attrName>style.color</p:attrName>
                                        </p:attrNameLst>
                                      </p:cBhvr>
                                      <p:to>
                                        <a:schemeClr val="accent1"/>
                                      </p:to>
                                    </p:animClr>
                                    <p:animClr clrSpc="rgb" dir="cw">
                                      <p:cBhvr>
                                        <p:cTn id="59" dur="1000" fill="hold"/>
                                        <p:tgtEl>
                                          <p:spTgt spid="6"/>
                                        </p:tgtEl>
                                        <p:attrNameLst>
                                          <p:attrName>fillcolor</p:attrName>
                                        </p:attrNameLst>
                                      </p:cBhvr>
                                      <p:to>
                                        <a:schemeClr val="accent1"/>
                                      </p:to>
                                    </p:animClr>
                                    <p:set>
                                      <p:cBhvr>
                                        <p:cTn id="60" dur="1000" fill="hold"/>
                                        <p:tgtEl>
                                          <p:spTgt spid="6"/>
                                        </p:tgtEl>
                                        <p:attrNameLst>
                                          <p:attrName>fill.type</p:attrName>
                                        </p:attrNameLst>
                                      </p:cBhvr>
                                      <p:to>
                                        <p:strVal val="solid"/>
                                      </p:to>
                                    </p:set>
                                    <p:set>
                                      <p:cBhvr>
                                        <p:cTn id="61" dur="1000" fill="hold"/>
                                        <p:tgtEl>
                                          <p:spTgt spid="6"/>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5"/>
                                        </p:tgtEl>
                                        <p:attrNameLst>
                                          <p:attrName>style.color</p:attrName>
                                        </p:attrNameLst>
                                      </p:cBhvr>
                                      <p:to>
                                        <a:schemeClr val="accent2"/>
                                      </p:to>
                                    </p:animClr>
                                    <p:animClr clrSpc="rgb" dir="cw">
                                      <p:cBhvr>
                                        <p:cTn id="64" dur="1000" fill="hold"/>
                                        <p:tgtEl>
                                          <p:spTgt spid="5"/>
                                        </p:tgtEl>
                                        <p:attrNameLst>
                                          <p:attrName>fillcolor</p:attrName>
                                        </p:attrNameLst>
                                      </p:cBhvr>
                                      <p:to>
                                        <a:schemeClr val="accent2"/>
                                      </p:to>
                                    </p:animClr>
                                    <p:set>
                                      <p:cBhvr>
                                        <p:cTn id="65" dur="1000" fill="hold"/>
                                        <p:tgtEl>
                                          <p:spTgt spid="5"/>
                                        </p:tgtEl>
                                        <p:attrNameLst>
                                          <p:attrName>fill.type</p:attrName>
                                        </p:attrNameLst>
                                      </p:cBhvr>
                                      <p:to>
                                        <p:strVal val="solid"/>
                                      </p:to>
                                    </p:set>
                                    <p:set>
                                      <p:cBhvr>
                                        <p:cTn id="66" dur="1000" fill="hold"/>
                                        <p:tgtEl>
                                          <p:spTgt spid="5"/>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4"/>
                                        </p:tgtEl>
                                        <p:attrNameLst>
                                          <p:attrName>style.color</p:attrName>
                                        </p:attrNameLst>
                                      </p:cBhvr>
                                      <p:to>
                                        <a:schemeClr val="hlink"/>
                                      </p:to>
                                    </p:animClr>
                                    <p:animClr clrSpc="rgb" dir="cw">
                                      <p:cBhvr>
                                        <p:cTn id="69" dur="1000" fill="hold"/>
                                        <p:tgtEl>
                                          <p:spTgt spid="4"/>
                                        </p:tgtEl>
                                        <p:attrNameLst>
                                          <p:attrName>fillcolor</p:attrName>
                                        </p:attrNameLst>
                                      </p:cBhvr>
                                      <p:to>
                                        <a:schemeClr val="hlink"/>
                                      </p:to>
                                    </p:animClr>
                                    <p:set>
                                      <p:cBhvr>
                                        <p:cTn id="70" dur="1000" fill="hold"/>
                                        <p:tgtEl>
                                          <p:spTgt spid="4"/>
                                        </p:tgtEl>
                                        <p:attrNameLst>
                                          <p:attrName>fill.type</p:attrName>
                                        </p:attrNameLst>
                                      </p:cBhvr>
                                      <p:to>
                                        <p:strVal val="solid"/>
                                      </p:to>
                                    </p:set>
                                    <p:set>
                                      <p:cBhvr>
                                        <p:cTn id="71" dur="1000" fill="hold"/>
                                        <p:tgtEl>
                                          <p:spTgt spid="4"/>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6" grpId="0" animBg="1"/>
      <p:bldP spid="6" grpId="1" animBg="1"/>
      <p:bldP spid="6" grpId="2" animBg="1"/>
      <p:bldP spid="6" grpId="3" animBg="1"/>
      <p:bldP spid="7" grpId="0" animBg="1"/>
      <p:bldP spid="7" grpId="1" animBg="1"/>
      <p:bldP spid="7" grpId="2" animBg="1"/>
      <p:bldP spid="7" grpId="3"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7BE1F52-B4CC-4062-A941-BCBB76A71FAA}"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6DA50E3-5578-44EF-9E84-64C2E751D17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47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E77E04F-1F5C-4D18-B333-1D78FB58D151}"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862247B7-845A-4F0F-8727-C1DB669FAB2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03441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CB3904FD-1D9B-4AF1-9BA9-1C2DAAC180A3}"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63B466CF-95F9-461D-B296-EC990914311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983325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74E6BF2-8185-4EB3-ADD5-C6F5D8F85DA5}" type="datetimeFigureOut">
              <a:rPr lang="zh-CN" altLang="en-US">
                <a:solidFill>
                  <a:srgbClr val="000000"/>
                </a:solidFill>
              </a:rPr>
              <a:pPr>
                <a:defRPr/>
              </a:pPr>
              <a:t>2017/12/20</a:t>
            </a:fld>
            <a:endParaRPr lang="zh-CN" altLang="en-US">
              <a:solidFill>
                <a:srgbClr val="000000"/>
              </a:solidFill>
            </a:endParaRPr>
          </a:p>
        </p:txBody>
      </p:sp>
      <p:sp>
        <p:nvSpPr>
          <p:cNvPr id="8" name="页脚占位符 7"/>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3276AE11-5A53-445A-B96C-27933B92E27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18137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C1B24AA9-EB4B-45D3-86A5-72A9C86B5CA6}" type="datetimeFigureOut">
              <a:rPr lang="zh-CN" altLang="en-US">
                <a:solidFill>
                  <a:srgbClr val="000000"/>
                </a:solidFill>
              </a:rPr>
              <a:pPr>
                <a:defRPr/>
              </a:pPr>
              <a:t>2017/12/20</a:t>
            </a:fld>
            <a:endParaRPr lang="zh-CN" altLang="en-US">
              <a:solidFill>
                <a:srgbClr val="000000"/>
              </a:solidFill>
            </a:endParaRPr>
          </a:p>
        </p:txBody>
      </p:sp>
      <p:sp>
        <p:nvSpPr>
          <p:cNvPr id="4" name="页脚占位符 3"/>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A916950B-3382-460C-98BB-2284952F18D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11199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D100DA63-76F3-4CE5-B5F4-CD071D4A6144}" type="datetimeFigureOut">
              <a:rPr lang="zh-CN" altLang="en-US">
                <a:solidFill>
                  <a:srgbClr val="000000"/>
                </a:solidFill>
              </a:rPr>
              <a:pPr>
                <a:defRPr/>
              </a:pPr>
              <a:t>2017/12/20</a:t>
            </a:fld>
            <a:endParaRPr lang="zh-CN" altLang="en-US">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9DA8E539-F972-436E-BCC6-49C40CF7B4F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52450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FA8940BF-BE6F-4225-8A57-6D0D0589AE86}"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7633934F-6285-40A5-A072-F68D00CEF29A}"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132656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D9DBD8B7-27CC-4A46-B3B5-9914A0DF92E5}"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908E4A3F-8FD1-43AE-A600-DEF5BAFF0885}"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887213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CE989C-F24D-453A-8CBE-59D401DD140D}"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532D3F78-22C4-401A-B1C3-FF4A7A33165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68479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CFE40C-F99D-4E6D-A206-5085C883C3E6}"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31DCEDA4-636E-411F-AD91-AC3023FE50DF}"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898230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C1299C63-4168-4652-BFAF-2B4CBE815E33}"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5B868482-7C59-4DF5-A2A9-6975C08030F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7499800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798DCA5B-6139-4E37-A46C-0AC17C6B66C5}" type="datetimeFigureOut">
              <a:rPr lang="zh-CN" altLang="en-US">
                <a:solidFill>
                  <a:srgbClr val="000000"/>
                </a:solidFill>
              </a:rPr>
              <a:pPr>
                <a:defRPr/>
              </a:pPr>
              <a:t>2017/12/20</a:t>
            </a:fld>
            <a:endParaRPr lang="zh-CN" altLang="en-US">
              <a:solidFill>
                <a:srgbClr val="000000"/>
              </a:solidFill>
            </a:endParaRPr>
          </a:p>
        </p:txBody>
      </p:sp>
      <p:sp>
        <p:nvSpPr>
          <p:cNvPr id="6" name="页脚占位符 5"/>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E5F6472-CE37-4BEB-A26E-3D2794502AB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34399056"/>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8AD9DE2-74D7-4442-93FA-8E11FBDE859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53479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pPr lvl="0"/>
            <a:r>
              <a:rPr lang="zh-CN" altLang="en-US" noProof="0" smtClean="0"/>
              <a:t>单击图标添加图表</a:t>
            </a:r>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5D25063-5E2D-436A-99DA-29F8A2FE4036}"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300146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71C46E28-C23C-4390-A23D-5ADBD34EE18E}" type="datetimeFigureOut">
              <a:rPr lang="zh-CN" altLang="en-US">
                <a:solidFill>
                  <a:srgbClr val="000000"/>
                </a:solidFill>
              </a:rPr>
              <a:pPr>
                <a:defRPr/>
              </a:pPr>
              <a:t>2017/12/20</a:t>
            </a:fld>
            <a:endParaRPr lang="zh-CN" altLang="en-US">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a:solidFill>
                  <a:srgbClr val="000000"/>
                </a:solidFill>
              </a:rPr>
              <a:t>www.themegallery.com</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A54CE02E-16BE-4C32-A818-4AE94A74F272}"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8418699"/>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772400" cy="863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42988" y="1773238"/>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05388" y="17732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05388" y="3906838"/>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827088" y="6237288"/>
            <a:ext cx="1905000" cy="457200"/>
          </a:xfrm>
        </p:spPr>
        <p:txBody>
          <a:bodyPr/>
          <a:lstStyle>
            <a:lvl1pPr>
              <a:defRPr/>
            </a:lvl1pPr>
          </a:lstStyle>
          <a:p>
            <a:fld id="{F54A4CB1-DAF3-4C06-80E4-ABE8E9A8533A}" type="datetime1">
              <a:rPr lang="zh-CN" altLang="en-US"/>
              <a:pPr/>
              <a:t>2017/12/20</a:t>
            </a:fld>
            <a:endParaRPr lang="en-US" altLang="zh-CN"/>
          </a:p>
        </p:txBody>
      </p:sp>
      <p:sp>
        <p:nvSpPr>
          <p:cNvPr id="7" name="灯片编号占位符 6"/>
          <p:cNvSpPr>
            <a:spLocks noGrp="1"/>
          </p:cNvSpPr>
          <p:nvPr>
            <p:ph type="sldNum" sz="quarter" idx="11"/>
          </p:nvPr>
        </p:nvSpPr>
        <p:spPr>
          <a:xfrm>
            <a:off x="7143750" y="5829300"/>
            <a:ext cx="1905000" cy="457200"/>
          </a:xfrm>
        </p:spPr>
        <p:txBody>
          <a:bodyPr/>
          <a:lstStyle>
            <a:lvl1pPr>
              <a:defRPr/>
            </a:lvl1pPr>
          </a:lstStyle>
          <a:p>
            <a:fld id="{96B72BBB-A821-4D1A-BC58-1A73604643D9}" type="slidenum">
              <a:rPr lang="en-US" altLang="zh-CN"/>
              <a:pPr/>
              <a:t>‹#›</a:t>
            </a:fld>
            <a:endParaRPr lang="en-US" altLang="zh-CN"/>
          </a:p>
        </p:txBody>
      </p:sp>
    </p:spTree>
    <p:extLst>
      <p:ext uri="{BB962C8B-B14F-4D97-AF65-F5344CB8AC3E}">
        <p14:creationId xmlns:p14="http://schemas.microsoft.com/office/powerpoint/2010/main" val="3866936713"/>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2.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1.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3" name="Freeform 9"/>
          <p:cNvSpPr>
            <a:spLocks/>
          </p:cNvSpPr>
          <p:nvPr/>
        </p:nvSpPr>
        <p:spPr bwMode="gray">
          <a:xfrm>
            <a:off x="-4763" y="5500688"/>
            <a:ext cx="1441451"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7193" name="Rectangle 3"/>
          <p:cNvSpPr>
            <a:spLocks noGrp="1" noChangeArrowheads="1"/>
          </p:cNvSpPr>
          <p:nvPr>
            <p:ph type="body" idx="1"/>
          </p:nvPr>
        </p:nvSpPr>
        <p:spPr bwMode="gray">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宋体"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fontAlgn="base">
              <a:spcBef>
                <a:spcPct val="0"/>
              </a:spcBef>
              <a:spcAft>
                <a:spcPct val="0"/>
              </a:spcAft>
              <a:defRPr/>
            </a:pPr>
            <a:r>
              <a:rPr lang="en-US" altLang="zh-CN">
                <a:solidFill>
                  <a:srgbClr val="000000"/>
                </a:solidFill>
              </a:rPr>
              <a:t>www.themegallery.com</a:t>
            </a:r>
            <a:endParaRPr lang="en-US" altLang="zh-CN" dirty="0">
              <a:solidFill>
                <a:srgbClr val="000000"/>
              </a:solidFill>
            </a:endParaRPr>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fontAlgn="base">
              <a:spcBef>
                <a:spcPct val="0"/>
              </a:spcBef>
              <a:spcAft>
                <a:spcPct val="0"/>
              </a:spcAft>
              <a:defRPr/>
            </a:pPr>
            <a:fld id="{6ECC7427-241F-40E5-A455-D916C4CEE5E3}"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1060" name="Freeform 36"/>
          <p:cNvSpPr>
            <a:spLocks/>
          </p:cNvSpPr>
          <p:nvPr/>
        </p:nvSpPr>
        <p:spPr bwMode="gray">
          <a:xfrm>
            <a:off x="4041775" y="0"/>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7199" name="Picture 37" descr="water"/>
          <p:cNvPicPr>
            <a:picLocks noChangeAspect="1" noChangeArrowheads="1"/>
          </p:cNvPicPr>
          <p:nvPr/>
        </p:nvPicPr>
        <p:blipFill>
          <a:blip r:embed="rId18">
            <a:extLst>
              <a:ext uri="{28A0092B-C50C-407E-A947-70E740481C1C}">
                <a14:useLocalDpi xmlns:a14="http://schemas.microsoft.com/office/drawing/2010/main" val="0"/>
              </a:ext>
            </a:extLst>
          </a:blip>
          <a:srcRect l="22409" t="16374" b="27486"/>
          <a:stretch>
            <a:fillRect/>
          </a:stretch>
        </p:blipFill>
        <p:spPr bwMode="gray">
          <a:xfrm rot="786797">
            <a:off x="6629400" y="-381000"/>
            <a:ext cx="2417763"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0" name="Picture 38" descr="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gray">
          <a:xfrm rot="20740733" flipH="1">
            <a:off x="49213" y="5726113"/>
            <a:ext cx="12239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2808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3" name="Freeform 9"/>
          <p:cNvSpPr>
            <a:spLocks/>
          </p:cNvSpPr>
          <p:nvPr/>
        </p:nvSpPr>
        <p:spPr bwMode="gray">
          <a:xfrm>
            <a:off x="-4763" y="5500688"/>
            <a:ext cx="1441451"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w="9525">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charset="-122"/>
            </a:endParaRPr>
          </a:p>
        </p:txBody>
      </p:sp>
      <p:sp>
        <p:nvSpPr>
          <p:cNvPr id="7193" name="Rectangle 3"/>
          <p:cNvSpPr>
            <a:spLocks noGrp="1" noChangeArrowheads="1"/>
          </p:cNvSpPr>
          <p:nvPr>
            <p:ph type="body" idx="1"/>
          </p:nvPr>
        </p:nvSpPr>
        <p:spPr bwMode="gray">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宋体"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fontAlgn="base">
              <a:spcBef>
                <a:spcPct val="0"/>
              </a:spcBef>
              <a:spcAft>
                <a:spcPct val="0"/>
              </a:spcAft>
              <a:defRPr/>
            </a:pPr>
            <a:r>
              <a:rPr lang="en-US" altLang="zh-CN">
                <a:solidFill>
                  <a:srgbClr val="000000"/>
                </a:solidFill>
              </a:rPr>
              <a:t>www.themegallery.com</a:t>
            </a:r>
            <a:endParaRPr lang="en-US" altLang="zh-CN" dirty="0">
              <a:solidFill>
                <a:srgbClr val="000000"/>
              </a:solidFill>
            </a:endParaRPr>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fontAlgn="base">
              <a:spcBef>
                <a:spcPct val="0"/>
              </a:spcBef>
              <a:spcAft>
                <a:spcPct val="0"/>
              </a:spcAft>
              <a:defRPr/>
            </a:pPr>
            <a:fld id="{367A8C29-4E46-4211-B254-829FC5F46C39}" type="slidenum">
              <a:rPr lang="zh-CN" altLang="en-US">
                <a:solidFill>
                  <a:srgbClr val="000000"/>
                </a:solidFill>
              </a:rPr>
              <a:pPr fontAlgn="base">
                <a:spcBef>
                  <a:spcPct val="0"/>
                </a:spcBef>
                <a:spcAft>
                  <a:spcPct val="0"/>
                </a:spcAft>
                <a:defRPr/>
              </a:pPr>
              <a:t>‹#›</a:t>
            </a:fld>
            <a:endParaRPr lang="en-US" altLang="zh-CN">
              <a:solidFill>
                <a:srgbClr val="000000"/>
              </a:solidFill>
            </a:endParaRPr>
          </a:p>
        </p:txBody>
      </p:sp>
      <p:sp>
        <p:nvSpPr>
          <p:cNvPr id="1060" name="Freeform 36"/>
          <p:cNvSpPr>
            <a:spLocks/>
          </p:cNvSpPr>
          <p:nvPr/>
        </p:nvSpPr>
        <p:spPr bwMode="gray">
          <a:xfrm>
            <a:off x="4041775" y="0"/>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headEnd/>
            <a:tailEnd/>
          </a:ln>
          <a:effectLst/>
        </p:spPr>
        <p:txBody>
          <a:bodyPr/>
          <a:lstStyle/>
          <a:p>
            <a:pPr fontAlgn="base">
              <a:spcBef>
                <a:spcPct val="0"/>
              </a:spcBef>
              <a:spcAft>
                <a:spcPct val="0"/>
              </a:spcAft>
              <a:defRPr/>
            </a:pPr>
            <a:endParaRPr lang="zh-CN" altLang="en-US">
              <a:solidFill>
                <a:srgbClr val="000000"/>
              </a:solidFill>
              <a:ea typeface="宋体" charset="-122"/>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7199" name="Picture 37" descr="water"/>
          <p:cNvPicPr>
            <a:picLocks noChangeAspect="1" noChangeArrowheads="1"/>
          </p:cNvPicPr>
          <p:nvPr/>
        </p:nvPicPr>
        <p:blipFill>
          <a:blip r:embed="rId19">
            <a:extLst>
              <a:ext uri="{28A0092B-C50C-407E-A947-70E740481C1C}">
                <a14:useLocalDpi xmlns:a14="http://schemas.microsoft.com/office/drawing/2010/main" val="0"/>
              </a:ext>
            </a:extLst>
          </a:blip>
          <a:srcRect l="22409" t="16374" b="27486"/>
          <a:stretch>
            <a:fillRect/>
          </a:stretch>
        </p:blipFill>
        <p:spPr bwMode="gray">
          <a:xfrm rot="786797">
            <a:off x="6629400" y="-381000"/>
            <a:ext cx="2417763"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0" name="Picture 38" descr="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gray">
          <a:xfrm rot="20740733" flipH="1">
            <a:off x="49213" y="5726113"/>
            <a:ext cx="12239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5697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13.bin"/><Relationship Id="rId18" Type="http://schemas.openxmlformats.org/officeDocument/2006/relationships/image" Target="../media/image24.e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21.emf"/><Relationship Id="rId17" Type="http://schemas.openxmlformats.org/officeDocument/2006/relationships/oleObject" Target="../embeddings/oleObject15.bin"/><Relationship Id="rId25" Type="http://schemas.openxmlformats.org/officeDocument/2006/relationships/image" Target="../media/image27.png"/><Relationship Id="rId2" Type="http://schemas.openxmlformats.org/officeDocument/2006/relationships/slideLayout" Target="../slideLayouts/slideLayout29.xml"/><Relationship Id="rId16" Type="http://schemas.openxmlformats.org/officeDocument/2006/relationships/image" Target="../media/image23.emf"/><Relationship Id="rId20" Type="http://schemas.openxmlformats.org/officeDocument/2006/relationships/image" Target="../media/image15.wmf"/><Relationship Id="rId1" Type="http://schemas.openxmlformats.org/officeDocument/2006/relationships/vmlDrawing" Target="../drawings/vmlDrawing6.vml"/><Relationship Id="rId6" Type="http://schemas.openxmlformats.org/officeDocument/2006/relationships/image" Target="../media/image18.emf"/><Relationship Id="rId11" Type="http://schemas.openxmlformats.org/officeDocument/2006/relationships/oleObject" Target="../embeddings/oleObject12.bin"/><Relationship Id="rId24" Type="http://schemas.openxmlformats.org/officeDocument/2006/relationships/image" Target="../media/image26.e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10" Type="http://schemas.openxmlformats.org/officeDocument/2006/relationships/image" Target="../media/image20.emf"/><Relationship Id="rId19" Type="http://schemas.openxmlformats.org/officeDocument/2006/relationships/oleObject" Target="../embeddings/oleObject16.bin"/><Relationship Id="rId4" Type="http://schemas.openxmlformats.org/officeDocument/2006/relationships/image" Target="../media/image17.emf"/><Relationship Id="rId9" Type="http://schemas.openxmlformats.org/officeDocument/2006/relationships/oleObject" Target="../embeddings/oleObject11.bin"/><Relationship Id="rId14" Type="http://schemas.openxmlformats.org/officeDocument/2006/relationships/image" Target="../media/image22.emf"/><Relationship Id="rId22" Type="http://schemas.openxmlformats.org/officeDocument/2006/relationships/image" Target="../media/image2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9.xml"/><Relationship Id="rId1" Type="http://schemas.openxmlformats.org/officeDocument/2006/relationships/vmlDrawing" Target="../drawings/vmlDrawing7.v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3.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9.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2" name="标题 1"/>
          <p:cNvSpPr>
            <a:spLocks noGrp="1"/>
          </p:cNvSpPr>
          <p:nvPr>
            <p:ph type="title"/>
          </p:nvPr>
        </p:nvSpPr>
        <p:spPr>
          <a:xfrm>
            <a:off x="323528" y="2276872"/>
            <a:ext cx="8229600" cy="927100"/>
          </a:xfrm>
        </p:spPr>
        <p:txBody>
          <a:bodyPr/>
          <a:lstStyle/>
          <a:p>
            <a:pPr algn="ctr"/>
            <a:r>
              <a:rPr lang="zh-CN" altLang="en-US" b="0" dirty="0" smtClean="0">
                <a:solidFill>
                  <a:srgbClr val="7030A0"/>
                </a:solidFill>
                <a:latin typeface="微软雅黑" pitchFamily="34" charset="-122"/>
                <a:ea typeface="微软雅黑" pitchFamily="34" charset="-122"/>
              </a:rPr>
              <a:t>感知器</a:t>
            </a:r>
            <a:endParaRPr lang="zh-CN" altLang="en-US" b="0" dirty="0">
              <a:solidFill>
                <a:srgbClr val="7030A0"/>
              </a:solidFill>
              <a:latin typeface="微软雅黑" pitchFamily="34" charset="-122"/>
              <a:ea typeface="微软雅黑" pitchFamily="34" charset="-122"/>
            </a:endParaRPr>
          </a:p>
        </p:txBody>
      </p:sp>
      <p:sp>
        <p:nvSpPr>
          <p:cNvPr id="3" name="TextBox 2"/>
          <p:cNvSpPr txBox="1"/>
          <p:nvPr/>
        </p:nvSpPr>
        <p:spPr>
          <a:xfrm>
            <a:off x="6323457" y="5517232"/>
            <a:ext cx="1944216" cy="369332"/>
          </a:xfrm>
          <a:prstGeom prst="rect">
            <a:avLst/>
          </a:prstGeom>
          <a:noFill/>
        </p:spPr>
        <p:txBody>
          <a:bodyPr wrap="square" rtlCol="0">
            <a:spAutoFit/>
          </a:bodyPr>
          <a:lstStyle/>
          <a:p>
            <a:r>
              <a:rPr lang="zh-CN" altLang="en-US" dirty="0" smtClean="0">
                <a:solidFill>
                  <a:srgbClr val="7030A0"/>
                </a:solidFill>
              </a:rPr>
              <a:t>汇报人：杜玲</a:t>
            </a:r>
            <a:endParaRPr lang="zh-CN" altLang="en-US" dirty="0">
              <a:solidFill>
                <a:srgbClr val="7030A0"/>
              </a:solidFill>
            </a:endParaRPr>
          </a:p>
        </p:txBody>
      </p:sp>
    </p:spTree>
    <p:extLst>
      <p:ext uri="{BB962C8B-B14F-4D97-AF65-F5344CB8AC3E}">
        <p14:creationId xmlns:p14="http://schemas.microsoft.com/office/powerpoint/2010/main" val="1974950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kumimoji="1" lang="en-US" altLang="zh-CN" sz="4800" dirty="0" smtClean="0">
                <a:solidFill>
                  <a:srgbClr val="7030A0"/>
                </a:solidFill>
              </a:rPr>
              <a:t>3.</a:t>
            </a:r>
            <a:r>
              <a:rPr kumimoji="1" lang="zh-CN" altLang="en-US" sz="4800" dirty="0" smtClean="0">
                <a:solidFill>
                  <a:srgbClr val="7030A0"/>
                </a:solidFill>
              </a:rPr>
              <a:t>单</a:t>
            </a:r>
            <a:r>
              <a:rPr kumimoji="1" lang="zh-CN" altLang="en-US" sz="4800" dirty="0">
                <a:solidFill>
                  <a:srgbClr val="7030A0"/>
                </a:solidFill>
              </a:rPr>
              <a:t>层感知</a:t>
            </a:r>
            <a:r>
              <a:rPr kumimoji="1" lang="zh-CN" altLang="en-US" sz="4800" dirty="0" smtClean="0">
                <a:solidFill>
                  <a:srgbClr val="7030A0"/>
                </a:solidFill>
              </a:rPr>
              <a:t>器算法</a:t>
            </a:r>
            <a:endParaRPr kumimoji="1" lang="zh-CN" altLang="en-US" sz="4800" dirty="0">
              <a:solidFill>
                <a:srgbClr val="7030A0"/>
              </a:solidFill>
            </a:endParaRPr>
          </a:p>
        </p:txBody>
      </p:sp>
      <p:sp>
        <p:nvSpPr>
          <p:cNvPr id="10243" name="Rectangle 3"/>
          <p:cNvSpPr>
            <a:spLocks noGrp="1" noChangeArrowheads="1"/>
          </p:cNvSpPr>
          <p:nvPr>
            <p:ph type="body" idx="1"/>
          </p:nvPr>
        </p:nvSpPr>
        <p:spPr>
          <a:xfrm>
            <a:off x="827584" y="1340768"/>
            <a:ext cx="7772400" cy="4114800"/>
          </a:xfrm>
        </p:spPr>
        <p:txBody>
          <a:bodyPr/>
          <a:lstStyle/>
          <a:p>
            <a:pPr marL="0" indent="0" eaLnBrk="1" hangingPunct="1">
              <a:buClr>
                <a:srgbClr val="CCFFCC"/>
              </a:buClr>
              <a:buNone/>
            </a:pPr>
            <a:r>
              <a:rPr lang="en-US" altLang="zh-CN" sz="2400" dirty="0" smtClean="0"/>
              <a:t>(3)</a:t>
            </a:r>
            <a:r>
              <a:rPr lang="zh-CN" altLang="en-US" sz="2400" dirty="0" smtClean="0"/>
              <a:t> </a:t>
            </a:r>
            <a:r>
              <a:rPr lang="zh-CN" altLang="en-US" sz="2400" dirty="0"/>
              <a:t> 在三维空间中，要分开两个线性可分的点集合，我们需要找到一个分类</a:t>
            </a:r>
            <a:r>
              <a:rPr lang="zh-CN" altLang="en-US" sz="2400" dirty="0" smtClean="0"/>
              <a:t>面</a:t>
            </a:r>
            <a:r>
              <a:rPr lang="en-US" altLang="zh-CN" sz="2400" dirty="0"/>
              <a:t>,</a:t>
            </a:r>
            <a:r>
              <a:rPr lang="zh-CN" altLang="en-US" sz="2400" dirty="0" smtClean="0"/>
              <a:t>如</a:t>
            </a:r>
            <a:r>
              <a:rPr lang="zh-CN" altLang="en-US" sz="2400" dirty="0"/>
              <a:t>图</a:t>
            </a:r>
            <a:r>
              <a:rPr lang="en-US" altLang="zh-CN" sz="2400" dirty="0"/>
              <a:t>3</a:t>
            </a:r>
            <a:r>
              <a:rPr lang="zh-CN" altLang="en-US" sz="2400" dirty="0"/>
              <a:t>：</a:t>
            </a:r>
            <a:endParaRPr lang="zh-CN" altLang="en-US" sz="2400" b="1" kern="1200" dirty="0">
              <a:latin typeface="微软雅黑" pitchFamily="34" charset="-122"/>
              <a:ea typeface="微软雅黑" pitchFamily="34" charset="-122"/>
            </a:endParaRPr>
          </a:p>
        </p:txBody>
      </p:sp>
      <p:sp>
        <p:nvSpPr>
          <p:cNvPr id="10244" name="Rectangle 4"/>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6" name="Rectangle 6"/>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148" name="Picture 4" descr="http://img.blog.csdn.net/20150314092919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27025"/>
            <a:ext cx="6610350" cy="695325"/>
          </a:xfrm>
          <a:prstGeom prst="rect">
            <a:avLst/>
          </a:prstGeom>
          <a:noFill/>
          <a:extLst>
            <a:ext uri="{909E8E84-426E-40DD-AFC4-6F175D3DCCD1}">
              <a14:hiddenFill xmlns:a14="http://schemas.microsoft.com/office/drawing/2010/main">
                <a:solidFill>
                  <a:srgbClr val="FFFFFF"/>
                </a:solidFill>
              </a14:hiddenFill>
            </a:ext>
          </a:extLst>
        </p:spPr>
      </p:pic>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420888"/>
            <a:ext cx="39909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915816" y="5013176"/>
            <a:ext cx="2685351" cy="369332"/>
          </a:xfrm>
          <a:prstGeom prst="rect">
            <a:avLst/>
          </a:prstGeom>
        </p:spPr>
        <p:txBody>
          <a:bodyPr wrap="none">
            <a:spAutoFit/>
          </a:bodyPr>
          <a:lstStyle/>
          <a:p>
            <a:r>
              <a:rPr lang="zh-CN" altLang="en-US" dirty="0"/>
              <a:t>图</a:t>
            </a:r>
            <a:r>
              <a:rPr lang="en-US" altLang="zh-CN" dirty="0"/>
              <a:t>3 </a:t>
            </a:r>
            <a:r>
              <a:rPr lang="zh-CN" altLang="en-US" dirty="0"/>
              <a:t>三维线性可分示意图</a:t>
            </a:r>
            <a:endParaRPr lang="zh-CN" altLang="en-US" dirty="0"/>
          </a:p>
        </p:txBody>
      </p:sp>
    </p:spTree>
    <p:extLst>
      <p:ext uri="{BB962C8B-B14F-4D97-AF65-F5344CB8AC3E}">
        <p14:creationId xmlns:p14="http://schemas.microsoft.com/office/powerpoint/2010/main" val="1107627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kumimoji="1" lang="en-US" altLang="zh-CN" sz="4800" dirty="0" smtClean="0">
                <a:solidFill>
                  <a:srgbClr val="7030A0"/>
                </a:solidFill>
              </a:rPr>
              <a:t>3.</a:t>
            </a:r>
            <a:r>
              <a:rPr kumimoji="1" lang="zh-CN" altLang="en-US" sz="4800" dirty="0" smtClean="0">
                <a:solidFill>
                  <a:srgbClr val="7030A0"/>
                </a:solidFill>
              </a:rPr>
              <a:t>单</a:t>
            </a:r>
            <a:r>
              <a:rPr kumimoji="1" lang="zh-CN" altLang="en-US" sz="4800" dirty="0">
                <a:solidFill>
                  <a:srgbClr val="7030A0"/>
                </a:solidFill>
              </a:rPr>
              <a:t>层感知</a:t>
            </a:r>
            <a:r>
              <a:rPr kumimoji="1" lang="zh-CN" altLang="en-US" sz="4800" dirty="0" smtClean="0">
                <a:solidFill>
                  <a:srgbClr val="7030A0"/>
                </a:solidFill>
              </a:rPr>
              <a:t>器算法</a:t>
            </a:r>
            <a:endParaRPr kumimoji="1" lang="zh-CN" altLang="en-US" sz="4800" dirty="0">
              <a:solidFill>
                <a:srgbClr val="7030A0"/>
              </a:solidFill>
            </a:endParaRPr>
          </a:p>
        </p:txBody>
      </p:sp>
      <p:sp>
        <p:nvSpPr>
          <p:cNvPr id="2" name="矩形 1"/>
          <p:cNvSpPr/>
          <p:nvPr/>
        </p:nvSpPr>
        <p:spPr>
          <a:xfrm>
            <a:off x="467544" y="1412776"/>
            <a:ext cx="3698448" cy="461665"/>
          </a:xfrm>
          <a:prstGeom prst="rect">
            <a:avLst/>
          </a:prstGeom>
        </p:spPr>
        <p:txBody>
          <a:bodyPr wrap="none">
            <a:spAutoFit/>
          </a:bodyPr>
          <a:lstStyle/>
          <a:p>
            <a:pPr lvl="0" fontAlgn="base">
              <a:spcBef>
                <a:spcPct val="20000"/>
              </a:spcBef>
              <a:spcAft>
                <a:spcPct val="0"/>
              </a:spcAft>
              <a:buClr>
                <a:srgbClr val="CCFFCC"/>
              </a:buClr>
            </a:pPr>
            <a:r>
              <a:rPr lang="en-US" altLang="zh-CN" sz="2400" dirty="0" smtClean="0">
                <a:solidFill>
                  <a:srgbClr val="000000"/>
                </a:solidFill>
                <a:latin typeface="微软雅黑" pitchFamily="34" charset="-122"/>
                <a:ea typeface="微软雅黑" pitchFamily="34" charset="-122"/>
              </a:rPr>
              <a:t>3.2</a:t>
            </a:r>
            <a:r>
              <a:rPr lang="zh-CN" altLang="en-US" sz="2400" dirty="0" smtClean="0">
                <a:solidFill>
                  <a:srgbClr val="000000"/>
                </a:solidFill>
                <a:latin typeface="微软雅黑" pitchFamily="34" charset="-122"/>
                <a:ea typeface="微软雅黑" pitchFamily="34" charset="-122"/>
              </a:rPr>
              <a:t>单层感知器的学习算法</a:t>
            </a:r>
            <a:endParaRPr lang="en-US" altLang="zh-CN" sz="2400" dirty="0">
              <a:solidFill>
                <a:srgbClr val="000000"/>
              </a:solidFill>
              <a:latin typeface="微软雅黑" pitchFamily="34" charset="-122"/>
              <a:ea typeface="微软雅黑" pitchFamily="34" charset="-122"/>
            </a:endParaRPr>
          </a:p>
        </p:txBody>
      </p:sp>
      <p:sp>
        <p:nvSpPr>
          <p:cNvPr id="3" name="矩形 2"/>
          <p:cNvSpPr/>
          <p:nvPr/>
        </p:nvSpPr>
        <p:spPr>
          <a:xfrm>
            <a:off x="683568" y="2060848"/>
            <a:ext cx="7632848" cy="3693319"/>
          </a:xfrm>
          <a:prstGeom prst="rect">
            <a:avLst/>
          </a:prstGeom>
        </p:spPr>
        <p:txBody>
          <a:bodyPr wrap="square">
            <a:spAutoFit/>
          </a:bodyPr>
          <a:lstStyle/>
          <a:p>
            <a:r>
              <a:rPr lang="zh-CN" altLang="en-US" dirty="0" smtClean="0"/>
              <a:t>       设</a:t>
            </a:r>
            <a:r>
              <a:rPr lang="zh-CN" altLang="en-US" dirty="0"/>
              <a:t>训练数据集是线性可分的，</a:t>
            </a:r>
            <a:r>
              <a:rPr lang="zh-CN" altLang="en-US" dirty="0" smtClean="0"/>
              <a:t>感知器学习</a:t>
            </a:r>
            <a:r>
              <a:rPr lang="zh-CN" altLang="en-US" dirty="0"/>
              <a:t>的目标是能够求得一个能够将训练集正实例点和负实例点完全正确分开的分离超平面，也就是能够求解出正确的</a:t>
            </a:r>
            <a:r>
              <a:rPr lang="en-US" altLang="zh-CN" dirty="0"/>
              <a:t>w</a:t>
            </a:r>
            <a:r>
              <a:rPr lang="zh-CN" altLang="en-US" dirty="0"/>
              <a:t>和</a:t>
            </a:r>
            <a:r>
              <a:rPr lang="en-US" altLang="zh-CN" dirty="0"/>
              <a:t>b</a:t>
            </a:r>
            <a:r>
              <a:rPr lang="zh-CN" altLang="en-US" dirty="0"/>
              <a:t>的值</a:t>
            </a:r>
            <a:r>
              <a:rPr lang="zh-CN" altLang="en-US" dirty="0" smtClean="0"/>
              <a:t>。在</a:t>
            </a:r>
            <a:r>
              <a:rPr lang="zh-CN" altLang="en-US" dirty="0"/>
              <a:t>监督学习</a:t>
            </a:r>
            <a:r>
              <a:rPr lang="zh-CN" altLang="en-US" dirty="0" smtClean="0"/>
              <a:t>问题通常是</a:t>
            </a:r>
            <a:r>
              <a:rPr lang="zh-CN" altLang="en-US" dirty="0"/>
              <a:t>将预测值</a:t>
            </a:r>
            <a:r>
              <a:rPr lang="en-US" altLang="zh-CN" dirty="0"/>
              <a:t>f(x)</a:t>
            </a:r>
            <a:r>
              <a:rPr lang="zh-CN" altLang="en-US" dirty="0"/>
              <a:t>和真实值</a:t>
            </a:r>
            <a:r>
              <a:rPr lang="en-US" altLang="zh-CN" dirty="0"/>
              <a:t>Y</a:t>
            </a:r>
            <a:r>
              <a:rPr lang="zh-CN" altLang="en-US" dirty="0"/>
              <a:t>的不一致或者错误程度定义了一个损失函数，通过最小化损失函数来求解</a:t>
            </a:r>
            <a:r>
              <a:rPr lang="en-US" altLang="zh-CN" dirty="0"/>
              <a:t>f(x)</a:t>
            </a:r>
            <a:r>
              <a:rPr lang="zh-CN" altLang="en-US" dirty="0"/>
              <a:t>的参数</a:t>
            </a:r>
            <a:r>
              <a:rPr lang="zh-CN" altLang="en-US" dirty="0" smtClean="0"/>
              <a:t>，在感知器中，损失函数的定义如下：</a:t>
            </a:r>
            <a:endParaRPr lang="en-US" altLang="zh-CN" dirty="0" smtClean="0"/>
          </a:p>
          <a:p>
            <a:endParaRPr lang="en-US" altLang="zh-CN" dirty="0"/>
          </a:p>
          <a:p>
            <a:endParaRPr lang="en-US" altLang="zh-CN" dirty="0" smtClean="0"/>
          </a:p>
          <a:p>
            <a:endParaRPr lang="en-US" altLang="zh-CN" dirty="0"/>
          </a:p>
          <a:p>
            <a:r>
              <a:rPr lang="zh-CN" altLang="en-US" dirty="0" smtClean="0"/>
              <a:t>        其中，</a:t>
            </a:r>
            <a:r>
              <a:rPr lang="en-US" altLang="zh-CN" dirty="0" smtClean="0"/>
              <a:t>M</a:t>
            </a:r>
            <a:r>
              <a:rPr lang="zh-CN" altLang="en-US" dirty="0" smtClean="0"/>
              <a:t>是误分类点的集合。显然，</a:t>
            </a:r>
            <a:r>
              <a:rPr lang="en-US" altLang="zh-CN" dirty="0" smtClean="0"/>
              <a:t>L</a:t>
            </a:r>
            <a:r>
              <a:rPr lang="zh-CN" altLang="en-US" dirty="0" smtClean="0"/>
              <a:t>是非负的，如果没有误分类点，损失函数值是</a:t>
            </a:r>
            <a:r>
              <a:rPr lang="en-US" altLang="zh-CN" dirty="0" smtClean="0"/>
              <a:t>0</a:t>
            </a:r>
            <a:r>
              <a:rPr lang="zh-CN" altLang="en-US" dirty="0" smtClean="0"/>
              <a:t>，误分类点越少，损失函数值就越小。</a:t>
            </a:r>
            <a:endParaRPr lang="en-US" altLang="zh-CN" dirty="0" smtClean="0"/>
          </a:p>
          <a:p>
            <a:r>
              <a:rPr lang="en-US" altLang="zh-CN" dirty="0"/>
              <a:t> </a:t>
            </a:r>
            <a:r>
              <a:rPr lang="en-US" altLang="zh-CN" dirty="0" smtClean="0"/>
              <a:t>       </a:t>
            </a:r>
            <a:r>
              <a:rPr lang="zh-CN" altLang="en-US" dirty="0" smtClean="0"/>
              <a:t>因此，感知器学习的策略是在假设空间中选取是损失函数式最小的模型参数</a:t>
            </a:r>
            <a:r>
              <a:rPr lang="en-US" altLang="zh-CN" dirty="0" err="1" smtClean="0"/>
              <a:t>w,b</a:t>
            </a:r>
            <a:r>
              <a:rPr lang="zh-CN" altLang="en-US" dirty="0" smtClean="0"/>
              <a:t>。</a:t>
            </a:r>
            <a:endParaRPr lang="en-US" altLang="zh-CN" dirty="0" smtClean="0"/>
          </a:p>
          <a:p>
            <a:endParaRPr lang="zh-CN" alt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460" y="3573016"/>
            <a:ext cx="3031162" cy="63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420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kumimoji="1" lang="en-US" altLang="zh-CN" sz="4800" dirty="0" smtClean="0">
                <a:solidFill>
                  <a:srgbClr val="7030A0"/>
                </a:solidFill>
              </a:rPr>
              <a:t>3.</a:t>
            </a:r>
            <a:r>
              <a:rPr kumimoji="1" lang="zh-CN" altLang="en-US" sz="4800" dirty="0" smtClean="0">
                <a:solidFill>
                  <a:srgbClr val="7030A0"/>
                </a:solidFill>
              </a:rPr>
              <a:t>单</a:t>
            </a:r>
            <a:r>
              <a:rPr kumimoji="1" lang="zh-CN" altLang="en-US" sz="4800" dirty="0">
                <a:solidFill>
                  <a:srgbClr val="7030A0"/>
                </a:solidFill>
              </a:rPr>
              <a:t>层感知</a:t>
            </a:r>
            <a:r>
              <a:rPr kumimoji="1" lang="zh-CN" altLang="en-US" sz="4800" dirty="0" smtClean="0">
                <a:solidFill>
                  <a:srgbClr val="7030A0"/>
                </a:solidFill>
              </a:rPr>
              <a:t>器算法</a:t>
            </a:r>
            <a:endParaRPr kumimoji="1" lang="zh-CN" altLang="en-US" sz="4800" dirty="0">
              <a:solidFill>
                <a:srgbClr val="7030A0"/>
              </a:solidFill>
            </a:endParaRPr>
          </a:p>
        </p:txBody>
      </p:sp>
      <p:sp>
        <p:nvSpPr>
          <p:cNvPr id="10243" name="Rectangle 3"/>
          <p:cNvSpPr>
            <a:spLocks noGrp="1" noChangeArrowheads="1"/>
          </p:cNvSpPr>
          <p:nvPr>
            <p:ph type="body" idx="1"/>
          </p:nvPr>
        </p:nvSpPr>
        <p:spPr>
          <a:xfrm>
            <a:off x="899592" y="1341438"/>
            <a:ext cx="7772921" cy="4823866"/>
          </a:xfrm>
        </p:spPr>
        <p:txBody>
          <a:bodyPr/>
          <a:lstStyle/>
          <a:p>
            <a:pPr marL="0" indent="0" eaLnBrk="1" hangingPunct="1">
              <a:buClr>
                <a:srgbClr val="CCFFCC"/>
              </a:buClr>
              <a:buNone/>
            </a:pPr>
            <a:r>
              <a:rPr lang="en-US" altLang="zh-CN" sz="2400" kern="1200" dirty="0" smtClean="0">
                <a:solidFill>
                  <a:srgbClr val="000000"/>
                </a:solidFill>
                <a:latin typeface="微软雅黑" pitchFamily="34" charset="-122"/>
                <a:ea typeface="微软雅黑" pitchFamily="34" charset="-122"/>
              </a:rPr>
              <a:t>3.2</a:t>
            </a:r>
            <a:r>
              <a:rPr lang="zh-CN" altLang="en-US" sz="2400" kern="1200" dirty="0">
                <a:solidFill>
                  <a:srgbClr val="000000"/>
                </a:solidFill>
                <a:latin typeface="微软雅黑" pitchFamily="34" charset="-122"/>
                <a:ea typeface="微软雅黑" pitchFamily="34" charset="-122"/>
              </a:rPr>
              <a:t>单层感知器学习</a:t>
            </a:r>
            <a:r>
              <a:rPr lang="zh-CN" altLang="en-US" sz="2400" kern="1200" dirty="0" smtClean="0">
                <a:solidFill>
                  <a:srgbClr val="000000"/>
                </a:solidFill>
                <a:latin typeface="微软雅黑" pitchFamily="34" charset="-122"/>
                <a:ea typeface="微软雅黑" pitchFamily="34" charset="-122"/>
              </a:rPr>
              <a:t>算法</a:t>
            </a:r>
            <a:endParaRPr lang="en-US" altLang="zh-CN" sz="2400" kern="1200" dirty="0" smtClean="0">
              <a:solidFill>
                <a:srgbClr val="000000"/>
              </a:solidFill>
              <a:latin typeface="微软雅黑" pitchFamily="34" charset="-122"/>
              <a:ea typeface="微软雅黑" pitchFamily="34" charset="-122"/>
            </a:endParaRPr>
          </a:p>
          <a:p>
            <a:pPr marL="0" indent="0" eaLnBrk="1" hangingPunct="1">
              <a:buClr>
                <a:srgbClr val="CCFFCC"/>
              </a:buClr>
              <a:buNone/>
            </a:pPr>
            <a:r>
              <a:rPr lang="en-US" altLang="zh-CN" sz="2400" kern="1200" dirty="0">
                <a:solidFill>
                  <a:srgbClr val="000000"/>
                </a:solidFill>
                <a:latin typeface="微软雅黑" pitchFamily="34" charset="-122"/>
                <a:ea typeface="微软雅黑" pitchFamily="34" charset="-122"/>
              </a:rPr>
              <a:t> </a:t>
            </a:r>
            <a:r>
              <a:rPr lang="en-US" altLang="zh-CN" sz="2400" kern="1200" dirty="0" smtClean="0">
                <a:solidFill>
                  <a:srgbClr val="000000"/>
                </a:solidFill>
                <a:latin typeface="微软雅黑" pitchFamily="34" charset="-122"/>
                <a:ea typeface="微软雅黑" pitchFamily="34" charset="-122"/>
              </a:rPr>
              <a:t>    </a:t>
            </a:r>
            <a:r>
              <a:rPr lang="zh-CN" altLang="en-US" sz="2400" dirty="0" smtClean="0"/>
              <a:t>基于</a:t>
            </a:r>
            <a:r>
              <a:rPr lang="zh-CN" altLang="en-US" sz="2400" dirty="0"/>
              <a:t>迭代的思想，通常是采用误差校正学习规则的学习算法。</a:t>
            </a:r>
          </a:p>
          <a:p>
            <a:pPr marL="457200" lvl="1" indent="0">
              <a:buNone/>
            </a:pPr>
            <a:r>
              <a:rPr lang="zh-CN" altLang="en-US" sz="2400" dirty="0"/>
              <a:t>可以将偏置作为神经元权值向量的第一个分量加到权值向量中</a:t>
            </a:r>
            <a:r>
              <a:rPr lang="en-US" altLang="zh-CN" sz="2400" dirty="0"/>
              <a:t>,</a:t>
            </a:r>
            <a:r>
              <a:rPr lang="zh-CN" altLang="en-US" sz="2400" dirty="0"/>
              <a:t>也可以设其值为</a:t>
            </a:r>
            <a:r>
              <a:rPr lang="en-US" altLang="zh-CN" sz="2400" dirty="0"/>
              <a:t>0 </a:t>
            </a:r>
          </a:p>
          <a:p>
            <a:pPr marL="457200" lvl="1" indent="0">
              <a:buNone/>
            </a:pPr>
            <a:r>
              <a:rPr lang="zh-CN" altLang="en-US" sz="2400" dirty="0"/>
              <a:t>输入向量和权值向量可分别写成如下的形式：</a:t>
            </a:r>
          </a:p>
          <a:p>
            <a:pPr lvl="1"/>
            <a:endParaRPr lang="zh-CN" altLang="en-US" sz="2400" dirty="0"/>
          </a:p>
          <a:p>
            <a:pPr lvl="1"/>
            <a:endParaRPr lang="zh-CN" altLang="en-US" sz="2400" dirty="0"/>
          </a:p>
          <a:p>
            <a:pPr lvl="1"/>
            <a:endParaRPr lang="zh-CN" altLang="en-US" sz="2400" dirty="0"/>
          </a:p>
          <a:p>
            <a:pPr marL="457200" lvl="1" indent="0">
              <a:buNone/>
            </a:pPr>
            <a:r>
              <a:rPr lang="zh-CN" altLang="en-US" sz="2400" dirty="0"/>
              <a:t>令上式等于零，可得到在维空间的单层感知器的判别超平面。</a:t>
            </a:r>
            <a:r>
              <a:rPr lang="zh-CN" altLang="en-US" dirty="0"/>
              <a:t> </a:t>
            </a:r>
            <a:endParaRPr lang="zh-CN" altLang="en-US" sz="2400" dirty="0"/>
          </a:p>
          <a:p>
            <a:pPr lvl="1">
              <a:buFont typeface="Wingdings" pitchFamily="2" charset="2"/>
              <a:buNone/>
            </a:pPr>
            <a:r>
              <a:rPr lang="zh-CN" altLang="en-US" dirty="0"/>
              <a:t>  </a:t>
            </a:r>
          </a:p>
        </p:txBody>
      </p:sp>
      <p:sp>
        <p:nvSpPr>
          <p:cNvPr id="10244" name="Rectangle 4"/>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5" name="Object 5"/>
          <p:cNvGraphicFramePr>
            <a:graphicFrameLocks noChangeAspect="1"/>
          </p:cNvGraphicFramePr>
          <p:nvPr>
            <p:extLst>
              <p:ext uri="{D42A27DB-BD31-4B8C-83A1-F6EECF244321}">
                <p14:modId xmlns:p14="http://schemas.microsoft.com/office/powerpoint/2010/main" val="1625904027"/>
              </p:ext>
            </p:extLst>
          </p:nvPr>
        </p:nvGraphicFramePr>
        <p:xfrm>
          <a:off x="2195736" y="3933056"/>
          <a:ext cx="5113337" cy="676275"/>
        </p:xfrm>
        <a:graphic>
          <a:graphicData uri="http://schemas.openxmlformats.org/presentationml/2006/ole">
            <mc:AlternateContent xmlns:mc="http://schemas.openxmlformats.org/markup-compatibility/2006">
              <mc:Choice xmlns:v="urn:schemas-microsoft-com:vml" Requires="v">
                <p:oleObj spid="_x0000_s30775" name="Equation" r:id="rId3" imgW="2298600" imgH="304560" progId="Equation.DSMT4">
                  <p:embed/>
                </p:oleObj>
              </mc:Choice>
              <mc:Fallback>
                <p:oleObj name="Equation" r:id="rId3" imgW="2298600" imgH="304560" progId="Equation.DSMT4">
                  <p:embed/>
                  <p:pic>
                    <p:nvPicPr>
                      <p:cNvPr id="0" name=""/>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2195736" y="3933056"/>
                        <a:ext cx="5113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Rectangle 6"/>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7" name="Object 7"/>
          <p:cNvGraphicFramePr>
            <a:graphicFrameLocks noChangeAspect="1"/>
          </p:cNvGraphicFramePr>
          <p:nvPr>
            <p:extLst>
              <p:ext uri="{D42A27DB-BD31-4B8C-83A1-F6EECF244321}">
                <p14:modId xmlns:p14="http://schemas.microsoft.com/office/powerpoint/2010/main" val="1097708271"/>
              </p:ext>
            </p:extLst>
          </p:nvPr>
        </p:nvGraphicFramePr>
        <p:xfrm>
          <a:off x="2267744" y="4581128"/>
          <a:ext cx="5110162" cy="615950"/>
        </p:xfrm>
        <a:graphic>
          <a:graphicData uri="http://schemas.openxmlformats.org/presentationml/2006/ole">
            <mc:AlternateContent xmlns:mc="http://schemas.openxmlformats.org/markup-compatibility/2006">
              <mc:Choice xmlns:v="urn:schemas-microsoft-com:vml" Requires="v">
                <p:oleObj spid="_x0000_s30776" name="Equation" r:id="rId5" imgW="2527200" imgH="304560" progId="Equation.DSMT4">
                  <p:embed/>
                </p:oleObj>
              </mc:Choice>
              <mc:Fallback>
                <p:oleObj name="Equation" r:id="rId5" imgW="2527200" imgH="304560" progId="Equation.DSMT4">
                  <p:embed/>
                  <p:pic>
                    <p:nvPicPr>
                      <p:cNvPr id="0" name=""/>
                      <p:cNvPicPr>
                        <a:picLocks noChangeAspect="1" noChangeArrowheads="1"/>
                      </p:cNvPicPr>
                      <p:nvPr/>
                    </p:nvPicPr>
                    <p:blipFill>
                      <a:blip r:embed="rId6">
                        <a:lum bright="-40000" contrast="-40000"/>
                        <a:extLst>
                          <a:ext uri="{28A0092B-C50C-407E-A947-70E740481C1C}">
                            <a14:useLocalDpi xmlns:a14="http://schemas.microsoft.com/office/drawing/2010/main" val="0"/>
                          </a:ext>
                        </a:extLst>
                      </a:blip>
                      <a:srcRect/>
                      <a:stretch>
                        <a:fillRect/>
                      </a:stretch>
                    </p:blipFill>
                    <p:spPr bwMode="auto">
                      <a:xfrm>
                        <a:off x="2267744" y="4581128"/>
                        <a:ext cx="5110162"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等腰三角形 2"/>
          <p:cNvSpPr/>
          <p:nvPr/>
        </p:nvSpPr>
        <p:spPr bwMode="auto">
          <a:xfrm rot="5670377">
            <a:off x="1113117" y="1843642"/>
            <a:ext cx="216024" cy="258826"/>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1" name="等腰三角形 10"/>
          <p:cNvSpPr/>
          <p:nvPr/>
        </p:nvSpPr>
        <p:spPr bwMode="auto">
          <a:xfrm rot="5670377">
            <a:off x="1169179" y="5293030"/>
            <a:ext cx="216024" cy="251472"/>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2" name="等腰三角形 11"/>
          <p:cNvSpPr/>
          <p:nvPr/>
        </p:nvSpPr>
        <p:spPr bwMode="auto">
          <a:xfrm rot="5670377">
            <a:off x="1172843" y="2769362"/>
            <a:ext cx="216024" cy="258826"/>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3" name="等腰三角形 12"/>
          <p:cNvSpPr/>
          <p:nvPr/>
        </p:nvSpPr>
        <p:spPr bwMode="auto">
          <a:xfrm rot="5670377">
            <a:off x="1172843" y="3561449"/>
            <a:ext cx="216024" cy="258826"/>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56652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kumimoji="1" lang="en-US" altLang="zh-CN" sz="4800" dirty="0" smtClean="0">
                <a:solidFill>
                  <a:srgbClr val="7030A0"/>
                </a:solidFill>
              </a:rPr>
              <a:t>3.</a:t>
            </a:r>
            <a:r>
              <a:rPr kumimoji="1" lang="zh-CN" altLang="en-US" sz="4800" dirty="0" smtClean="0">
                <a:solidFill>
                  <a:srgbClr val="7030A0"/>
                </a:solidFill>
              </a:rPr>
              <a:t>单</a:t>
            </a:r>
            <a:r>
              <a:rPr kumimoji="1" lang="zh-CN" altLang="en-US" sz="4800" dirty="0">
                <a:solidFill>
                  <a:srgbClr val="7030A0"/>
                </a:solidFill>
              </a:rPr>
              <a:t>层感知</a:t>
            </a:r>
            <a:r>
              <a:rPr kumimoji="1" lang="zh-CN" altLang="en-US" sz="4800" dirty="0" smtClean="0">
                <a:solidFill>
                  <a:srgbClr val="7030A0"/>
                </a:solidFill>
              </a:rPr>
              <a:t>器算法</a:t>
            </a:r>
            <a:endParaRPr kumimoji="1" lang="zh-CN" altLang="en-US" sz="4800" dirty="0">
              <a:solidFill>
                <a:srgbClr val="7030A0"/>
              </a:solidFill>
            </a:endParaRPr>
          </a:p>
        </p:txBody>
      </p:sp>
      <p:sp>
        <p:nvSpPr>
          <p:cNvPr id="11267" name="Rectangle 3"/>
          <p:cNvSpPr>
            <a:spLocks noGrp="1" noChangeArrowheads="1"/>
          </p:cNvSpPr>
          <p:nvPr>
            <p:ph type="body" idx="1"/>
          </p:nvPr>
        </p:nvSpPr>
        <p:spPr>
          <a:xfrm>
            <a:off x="971550" y="1412875"/>
            <a:ext cx="7921625" cy="4824413"/>
          </a:xfrm>
        </p:spPr>
        <p:txBody>
          <a:bodyPr/>
          <a:lstStyle/>
          <a:p>
            <a:pPr marL="0" indent="0" eaLnBrk="1" hangingPunct="1">
              <a:lnSpc>
                <a:spcPct val="90000"/>
              </a:lnSpc>
              <a:buClr>
                <a:srgbClr val="CCFFCC"/>
              </a:buClr>
              <a:buNone/>
            </a:pPr>
            <a:r>
              <a:rPr lang="en-US" altLang="zh-CN" sz="2400" kern="1200" dirty="0" smtClean="0">
                <a:solidFill>
                  <a:srgbClr val="000000"/>
                </a:solidFill>
                <a:latin typeface="微软雅黑" pitchFamily="34" charset="-122"/>
                <a:ea typeface="微软雅黑" pitchFamily="34" charset="-122"/>
              </a:rPr>
              <a:t>3.2</a:t>
            </a:r>
            <a:r>
              <a:rPr lang="zh-CN" altLang="en-US" sz="2400" kern="1200" dirty="0" smtClean="0">
                <a:solidFill>
                  <a:srgbClr val="000000"/>
                </a:solidFill>
                <a:latin typeface="微软雅黑" pitchFamily="34" charset="-122"/>
                <a:ea typeface="微软雅黑" pitchFamily="34" charset="-122"/>
              </a:rPr>
              <a:t>单</a:t>
            </a:r>
            <a:r>
              <a:rPr lang="zh-CN" altLang="en-US" sz="2400" kern="1200" dirty="0">
                <a:solidFill>
                  <a:srgbClr val="000000"/>
                </a:solidFill>
                <a:latin typeface="微软雅黑" pitchFamily="34" charset="-122"/>
                <a:ea typeface="微软雅黑" pitchFamily="34" charset="-122"/>
              </a:rPr>
              <a:t>层感知器学习</a:t>
            </a:r>
            <a:r>
              <a:rPr lang="zh-CN" altLang="en-US" sz="2400" kern="1200" dirty="0" smtClean="0">
                <a:solidFill>
                  <a:srgbClr val="000000"/>
                </a:solidFill>
                <a:latin typeface="微软雅黑" pitchFamily="34" charset="-122"/>
                <a:ea typeface="微软雅黑" pitchFamily="34" charset="-122"/>
              </a:rPr>
              <a:t>算法</a:t>
            </a:r>
            <a:endParaRPr lang="en-US" altLang="zh-CN" sz="2400" kern="1200" dirty="0" smtClean="0">
              <a:solidFill>
                <a:srgbClr val="000000"/>
              </a:solidFill>
              <a:latin typeface="微软雅黑" pitchFamily="34" charset="-122"/>
              <a:ea typeface="微软雅黑" pitchFamily="34" charset="-122"/>
            </a:endParaRPr>
          </a:p>
          <a:p>
            <a:pPr marL="0" indent="0" eaLnBrk="1" hangingPunct="1">
              <a:lnSpc>
                <a:spcPct val="90000"/>
              </a:lnSpc>
              <a:buClr>
                <a:srgbClr val="CCFFCC"/>
              </a:buClr>
              <a:buNone/>
            </a:pPr>
            <a:r>
              <a:rPr lang="zh-CN" altLang="en-US" sz="2400" dirty="0" smtClean="0"/>
              <a:t>（</a:t>
            </a:r>
            <a:r>
              <a:rPr lang="en-US" altLang="zh-CN" sz="2400" dirty="0" smtClean="0"/>
              <a:t>1</a:t>
            </a:r>
            <a:r>
              <a:rPr lang="zh-CN" altLang="en-US" sz="2400" dirty="0" smtClean="0"/>
              <a:t>）设置</a:t>
            </a:r>
            <a:r>
              <a:rPr lang="zh-CN" altLang="en-US" sz="2400" dirty="0"/>
              <a:t>变量和</a:t>
            </a:r>
            <a:r>
              <a:rPr lang="zh-CN" altLang="en-US" sz="2400" dirty="0" smtClean="0"/>
              <a:t>参量</a:t>
            </a:r>
            <a:endParaRPr lang="en-US" altLang="zh-CN" sz="2400" dirty="0" smtClean="0"/>
          </a:p>
          <a:p>
            <a:pPr marL="0" indent="0" eaLnBrk="1" hangingPunct="1">
              <a:lnSpc>
                <a:spcPct val="90000"/>
              </a:lnSpc>
              <a:buClr>
                <a:srgbClr val="CCFFCC"/>
              </a:buClr>
              <a:buNone/>
            </a:pPr>
            <a:r>
              <a:rPr lang="zh-CN" altLang="en-US" sz="2400" dirty="0"/>
              <a:t> </a:t>
            </a:r>
            <a:r>
              <a:rPr lang="zh-CN" altLang="en-US" sz="2400" dirty="0" smtClean="0"/>
              <a:t>   </a:t>
            </a:r>
            <a:r>
              <a:rPr lang="zh-CN" altLang="en-US" sz="2000" dirty="0" smtClean="0"/>
              <a:t>为</a:t>
            </a:r>
            <a:r>
              <a:rPr lang="zh-CN" altLang="en-US" sz="2000" dirty="0"/>
              <a:t>激活函数</a:t>
            </a:r>
            <a:r>
              <a:rPr lang="en-US" altLang="zh-CN" sz="2000" dirty="0"/>
              <a:t>,    </a:t>
            </a:r>
            <a:r>
              <a:rPr lang="en-US" altLang="zh-CN" sz="2000" dirty="0" smtClean="0"/>
              <a:t>  </a:t>
            </a:r>
            <a:r>
              <a:rPr lang="zh-CN" altLang="en-US" sz="2000" dirty="0" smtClean="0"/>
              <a:t>为</a:t>
            </a:r>
            <a:r>
              <a:rPr lang="zh-CN" altLang="en-US" sz="2000" dirty="0"/>
              <a:t>网络实际输出，   </a:t>
            </a:r>
            <a:r>
              <a:rPr lang="zh-CN" altLang="en-US" sz="2000" dirty="0" smtClean="0"/>
              <a:t> 为</a:t>
            </a:r>
            <a:r>
              <a:rPr lang="zh-CN" altLang="en-US" sz="2000" dirty="0"/>
              <a:t>期望输出，  为</a:t>
            </a:r>
            <a:r>
              <a:rPr lang="zh-CN" altLang="en-US" sz="2000" dirty="0" smtClean="0"/>
              <a:t>学习</a:t>
            </a:r>
            <a:r>
              <a:rPr lang="zh-CN" altLang="en-US" sz="2000" dirty="0"/>
              <a:t>速率，  为迭代次数，  为实际输出与期望输出的</a:t>
            </a:r>
            <a:r>
              <a:rPr lang="zh-CN" altLang="en-US" sz="2000" dirty="0" smtClean="0"/>
              <a:t>误差</a:t>
            </a:r>
            <a:endParaRPr lang="en-US" altLang="zh-CN" sz="2000" dirty="0" smtClean="0"/>
          </a:p>
          <a:p>
            <a:pPr marL="0" indent="0" eaLnBrk="1" hangingPunct="1">
              <a:lnSpc>
                <a:spcPct val="90000"/>
              </a:lnSpc>
              <a:buClr>
                <a:srgbClr val="CCFFCC"/>
              </a:buClr>
              <a:buNone/>
            </a:pPr>
            <a:r>
              <a:rPr lang="zh-CN" altLang="en-US" sz="2400" dirty="0" smtClean="0"/>
              <a:t>（</a:t>
            </a:r>
            <a:r>
              <a:rPr lang="en-US" altLang="zh-CN" sz="2400" dirty="0" smtClean="0"/>
              <a:t>2</a:t>
            </a:r>
            <a:r>
              <a:rPr lang="zh-CN" altLang="en-US" sz="2400" dirty="0" smtClean="0"/>
              <a:t>）初始化 </a:t>
            </a:r>
            <a:endParaRPr lang="en-US" altLang="zh-CN" sz="2400" dirty="0" smtClean="0"/>
          </a:p>
          <a:p>
            <a:pPr marL="0" indent="0" eaLnBrk="1" hangingPunct="1">
              <a:lnSpc>
                <a:spcPct val="90000"/>
              </a:lnSpc>
              <a:buClr>
                <a:srgbClr val="CCFFCC"/>
              </a:buClr>
              <a:buNone/>
            </a:pPr>
            <a:r>
              <a:rPr lang="zh-CN" altLang="en-US" sz="2000" dirty="0" smtClean="0"/>
              <a:t>给</a:t>
            </a:r>
            <a:r>
              <a:rPr lang="zh-CN" altLang="en-US" sz="2000" dirty="0"/>
              <a:t>权值向量    </a:t>
            </a:r>
            <a:r>
              <a:rPr lang="zh-CN" altLang="en-US" sz="2000" dirty="0" smtClean="0"/>
              <a:t> 的</a:t>
            </a:r>
            <a:r>
              <a:rPr lang="zh-CN" altLang="en-US" sz="2000" dirty="0"/>
              <a:t>各个分量赋一个较小的随机非零值，</a:t>
            </a:r>
            <a:r>
              <a:rPr lang="zh-CN" altLang="en-US" sz="2000" dirty="0" smtClean="0"/>
              <a:t>置</a:t>
            </a:r>
            <a:endParaRPr lang="en-US" altLang="zh-CN" sz="2000" dirty="0" smtClean="0"/>
          </a:p>
          <a:p>
            <a:pPr marL="0" indent="0" eaLnBrk="1" hangingPunct="1">
              <a:lnSpc>
                <a:spcPct val="90000"/>
              </a:lnSpc>
              <a:buClr>
                <a:srgbClr val="CCFFCC"/>
              </a:buClr>
              <a:buNone/>
            </a:pPr>
            <a:r>
              <a:rPr lang="zh-CN" altLang="en-US" sz="2400" dirty="0"/>
              <a:t>（</a:t>
            </a:r>
            <a:r>
              <a:rPr lang="en-US" altLang="zh-CN" sz="2400" dirty="0"/>
              <a:t>3</a:t>
            </a:r>
            <a:r>
              <a:rPr lang="zh-CN" altLang="en-US" sz="2400" dirty="0" smtClean="0"/>
              <a:t>）</a:t>
            </a:r>
            <a:r>
              <a:rPr lang="zh-CN" altLang="en-US" sz="2000" dirty="0" smtClean="0"/>
              <a:t>输入一组样本值</a:t>
            </a:r>
            <a:endParaRPr lang="en-US" altLang="zh-CN" sz="2000" dirty="0" smtClean="0"/>
          </a:p>
          <a:p>
            <a:pPr marL="0" indent="0" eaLnBrk="1" hangingPunct="1">
              <a:lnSpc>
                <a:spcPct val="90000"/>
              </a:lnSpc>
              <a:buClr>
                <a:srgbClr val="CCFFCC"/>
              </a:buClr>
              <a:buNone/>
            </a:pPr>
            <a:r>
              <a:rPr lang="zh-CN" altLang="en-US" sz="2000" dirty="0"/>
              <a:t>并给</a:t>
            </a:r>
            <a:r>
              <a:rPr lang="zh-CN" altLang="en-US" sz="2000" dirty="0" smtClean="0"/>
              <a:t>出它</a:t>
            </a:r>
            <a:r>
              <a:rPr lang="zh-CN" altLang="en-US" sz="2000" dirty="0"/>
              <a:t>的</a:t>
            </a:r>
            <a:r>
              <a:rPr lang="zh-CN" altLang="en-US" sz="2000" dirty="0" smtClean="0"/>
              <a:t>期望输出</a:t>
            </a:r>
            <a:endParaRPr lang="en-US" altLang="zh-CN" sz="2000" dirty="0" smtClean="0"/>
          </a:p>
          <a:p>
            <a:pPr marL="0" indent="0" eaLnBrk="1" hangingPunct="1">
              <a:lnSpc>
                <a:spcPct val="90000"/>
              </a:lnSpc>
              <a:buClr>
                <a:srgbClr val="CCFFCC"/>
              </a:buClr>
              <a:buNone/>
            </a:pPr>
            <a:r>
              <a:rPr lang="zh-CN" altLang="en-US" sz="2400" dirty="0" smtClean="0"/>
              <a:t>（</a:t>
            </a:r>
            <a:r>
              <a:rPr lang="en-US" altLang="zh-CN" sz="2400" dirty="0" smtClean="0"/>
              <a:t>4</a:t>
            </a:r>
            <a:r>
              <a:rPr lang="zh-CN" altLang="en-US" sz="2400" dirty="0" smtClean="0"/>
              <a:t>）</a:t>
            </a:r>
            <a:r>
              <a:rPr lang="zh-CN" altLang="en-US" sz="2000" dirty="0" smtClean="0"/>
              <a:t>计算实际输出</a:t>
            </a:r>
            <a:endParaRPr lang="en-US" altLang="zh-CN" sz="2000" dirty="0" smtClean="0"/>
          </a:p>
          <a:p>
            <a:pPr marL="0" indent="0">
              <a:buNone/>
            </a:pPr>
            <a:r>
              <a:rPr lang="zh-CN" altLang="en-US" sz="2400" dirty="0" smtClean="0"/>
              <a:t>（</a:t>
            </a:r>
            <a:r>
              <a:rPr lang="en-US" altLang="zh-CN" sz="2400" dirty="0" smtClean="0"/>
              <a:t>5</a:t>
            </a:r>
            <a:r>
              <a:rPr lang="zh-CN" altLang="en-US" sz="2400" dirty="0" smtClean="0"/>
              <a:t>）</a:t>
            </a:r>
            <a:r>
              <a:rPr lang="zh-CN" altLang="en-US" sz="2000" dirty="0" smtClean="0"/>
              <a:t>调整</a:t>
            </a:r>
            <a:r>
              <a:rPr lang="zh-CN" altLang="en-US" sz="2000" dirty="0"/>
              <a:t>感知器的权值</a:t>
            </a:r>
            <a:r>
              <a:rPr lang="zh-CN" altLang="en-US" sz="2000" dirty="0" smtClean="0"/>
              <a:t>向量</a:t>
            </a:r>
            <a:endParaRPr lang="en-US" altLang="zh-CN" sz="2000" dirty="0" smtClean="0"/>
          </a:p>
          <a:p>
            <a:pPr marL="0" lvl="1" indent="0">
              <a:buNone/>
            </a:pPr>
            <a:r>
              <a:rPr lang="zh-CN" altLang="en-US" sz="2400" dirty="0" smtClean="0"/>
              <a:t>（</a:t>
            </a:r>
            <a:r>
              <a:rPr lang="en-US" altLang="zh-CN" sz="2400" dirty="0" smtClean="0"/>
              <a:t>6</a:t>
            </a:r>
            <a:r>
              <a:rPr lang="zh-CN" altLang="en-US" sz="2400" dirty="0"/>
              <a:t>）</a:t>
            </a:r>
            <a:r>
              <a:rPr lang="zh-CN" altLang="en-US" sz="2000" dirty="0"/>
              <a:t>判断是否满足条件，若满足算法结束，</a:t>
            </a:r>
            <a:r>
              <a:rPr lang="zh-CN" altLang="en-US" sz="2000" dirty="0" smtClean="0"/>
              <a:t>若不</a:t>
            </a:r>
            <a:r>
              <a:rPr lang="zh-CN" altLang="en-US" sz="2000" dirty="0"/>
              <a:t>满足将</a:t>
            </a:r>
            <a:r>
              <a:rPr lang="en-US" altLang="zh-CN" sz="2000" dirty="0"/>
              <a:t>n</a:t>
            </a:r>
            <a:r>
              <a:rPr lang="zh-CN" altLang="en-US" sz="2000" dirty="0"/>
              <a:t>值增加</a:t>
            </a:r>
            <a:r>
              <a:rPr lang="en-US" altLang="zh-CN" sz="2000" dirty="0"/>
              <a:t>1</a:t>
            </a:r>
            <a:r>
              <a:rPr lang="zh-CN" altLang="en-US" sz="2000" dirty="0"/>
              <a:t>，转到第三步重新执行。</a:t>
            </a:r>
          </a:p>
          <a:p>
            <a:pPr marL="0" indent="0">
              <a:buNone/>
            </a:pPr>
            <a:endParaRPr lang="zh-CN" altLang="en-US" sz="2400" dirty="0"/>
          </a:p>
          <a:p>
            <a:pPr marL="0" indent="0" eaLnBrk="1" hangingPunct="1">
              <a:lnSpc>
                <a:spcPct val="90000"/>
              </a:lnSpc>
              <a:buClr>
                <a:srgbClr val="CCFFCC"/>
              </a:buClr>
              <a:buNone/>
            </a:pPr>
            <a:endParaRPr lang="zh-CN" altLang="en-US" sz="2400" dirty="0"/>
          </a:p>
        </p:txBody>
      </p:sp>
      <p:sp>
        <p:nvSpPr>
          <p:cNvPr id="11277" name="Rectangle 13"/>
          <p:cNvSpPr>
            <a:spLocks noChangeArrowheads="1"/>
          </p:cNvSpPr>
          <p:nvPr/>
        </p:nvSpPr>
        <p:spPr bwMode="auto">
          <a:xfrm>
            <a:off x="0" y="3287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5" name="Rectangle 21"/>
          <p:cNvSpPr>
            <a:spLocks noChangeArrowheads="1"/>
          </p:cNvSpPr>
          <p:nvPr/>
        </p:nvSpPr>
        <p:spPr bwMode="auto">
          <a:xfrm>
            <a:off x="0" y="3287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873042259"/>
              </p:ext>
            </p:extLst>
          </p:nvPr>
        </p:nvGraphicFramePr>
        <p:xfrm>
          <a:off x="1043608" y="2276872"/>
          <a:ext cx="360363" cy="325438"/>
        </p:xfrm>
        <a:graphic>
          <a:graphicData uri="http://schemas.openxmlformats.org/presentationml/2006/ole">
            <mc:AlternateContent xmlns:mc="http://schemas.openxmlformats.org/markup-compatibility/2006">
              <mc:Choice xmlns:v="urn:schemas-microsoft-com:vml" Requires="v">
                <p:oleObj spid="_x0000_s32043" name="Equation" r:id="rId3" imgW="219031" imgH="190363" progId="Equation.DSMT4">
                  <p:embed/>
                </p:oleObj>
              </mc:Choice>
              <mc:Fallback>
                <p:oleObj name="Equation" r:id="rId3" imgW="219031" imgH="190363" progId="Equation.DSMT4">
                  <p:embed/>
                  <p:pic>
                    <p:nvPicPr>
                      <p:cNvPr id="0" name="Object 4"/>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1043608" y="2276872"/>
                        <a:ext cx="360363"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31784724"/>
              </p:ext>
            </p:extLst>
          </p:nvPr>
        </p:nvGraphicFramePr>
        <p:xfrm>
          <a:off x="2771800" y="2348880"/>
          <a:ext cx="360040" cy="227673"/>
        </p:xfrm>
        <a:graphic>
          <a:graphicData uri="http://schemas.openxmlformats.org/presentationml/2006/ole">
            <mc:AlternateContent xmlns:mc="http://schemas.openxmlformats.org/markup-compatibility/2006">
              <mc:Choice xmlns:v="urn:schemas-microsoft-com:vml" Requires="v">
                <p:oleObj spid="_x0000_s32044" name="Equation" r:id="rId5" imgW="323761" imgH="190363" progId="Equation.DSMT4">
                  <p:embed/>
                </p:oleObj>
              </mc:Choice>
              <mc:Fallback>
                <p:oleObj name="Equation" r:id="rId5" imgW="323761" imgH="190363" progId="Equation.DSMT4">
                  <p:embed/>
                  <p:pic>
                    <p:nvPicPr>
                      <p:cNvPr id="0" name="Object 5"/>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2771800" y="2348880"/>
                        <a:ext cx="360040" cy="227673"/>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8433658"/>
              </p:ext>
            </p:extLst>
          </p:nvPr>
        </p:nvGraphicFramePr>
        <p:xfrm>
          <a:off x="5004048" y="2276872"/>
          <a:ext cx="467742" cy="295778"/>
        </p:xfrm>
        <a:graphic>
          <a:graphicData uri="http://schemas.openxmlformats.org/presentationml/2006/ole">
            <mc:AlternateContent xmlns:mc="http://schemas.openxmlformats.org/markup-compatibility/2006">
              <mc:Choice xmlns:v="urn:schemas-microsoft-com:vml" Requires="v">
                <p:oleObj spid="_x0000_s32045" name="Equation" r:id="rId7" imgW="323761" imgH="190363" progId="Equation.DSMT4">
                  <p:embed/>
                </p:oleObj>
              </mc:Choice>
              <mc:Fallback>
                <p:oleObj name="Equation" r:id="rId7" imgW="323761" imgH="190363" progId="Equation.DSMT4">
                  <p:embed/>
                  <p:pic>
                    <p:nvPicPr>
                      <p:cNvPr id="0" name="Object 6"/>
                      <p:cNvPicPr>
                        <a:picLocks noChangeAspect="1" noChangeArrowheads="1"/>
                      </p:cNvPicPr>
                      <p:nvPr/>
                    </p:nvPicPr>
                    <p:blipFill>
                      <a:blip r:embed="rId8">
                        <a:lum bright="-100000" contrast="-100000"/>
                        <a:extLst>
                          <a:ext uri="{28A0092B-C50C-407E-A947-70E740481C1C}">
                            <a14:useLocalDpi xmlns:a14="http://schemas.microsoft.com/office/drawing/2010/main" val="0"/>
                          </a:ext>
                        </a:extLst>
                      </a:blip>
                      <a:srcRect/>
                      <a:stretch>
                        <a:fillRect/>
                      </a:stretch>
                    </p:blipFill>
                    <p:spPr bwMode="auto">
                      <a:xfrm>
                        <a:off x="5004048" y="2276872"/>
                        <a:ext cx="467742" cy="295778"/>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254237"/>
              </p:ext>
            </p:extLst>
          </p:nvPr>
        </p:nvGraphicFramePr>
        <p:xfrm>
          <a:off x="6876256" y="2276872"/>
          <a:ext cx="222250" cy="287958"/>
        </p:xfrm>
        <a:graphic>
          <a:graphicData uri="http://schemas.openxmlformats.org/presentationml/2006/ole">
            <mc:AlternateContent xmlns:mc="http://schemas.openxmlformats.org/markup-compatibility/2006">
              <mc:Choice xmlns:v="urn:schemas-microsoft-com:vml" Requires="v">
                <p:oleObj spid="_x0000_s32046" name="Equation" r:id="rId9" imgW="114300" imgH="152184" progId="Equation.DSMT4">
                  <p:embed/>
                </p:oleObj>
              </mc:Choice>
              <mc:Fallback>
                <p:oleObj name="Equation" r:id="rId9" imgW="114300" imgH="152184" progId="Equation.DSMT4">
                  <p:embed/>
                  <p:pic>
                    <p:nvPicPr>
                      <p:cNvPr id="0" name="Object 7"/>
                      <p:cNvPicPr>
                        <a:picLocks noChangeAspect="1" noChangeArrowheads="1"/>
                      </p:cNvPicPr>
                      <p:nvPr/>
                    </p:nvPicPr>
                    <p:blipFill>
                      <a:blip r:embed="rId10">
                        <a:lum bright="-100000" contrast="-100000"/>
                        <a:extLst>
                          <a:ext uri="{28A0092B-C50C-407E-A947-70E740481C1C}">
                            <a14:useLocalDpi xmlns:a14="http://schemas.microsoft.com/office/drawing/2010/main" val="0"/>
                          </a:ext>
                        </a:extLst>
                      </a:blip>
                      <a:srcRect/>
                      <a:stretch>
                        <a:fillRect/>
                      </a:stretch>
                    </p:blipFill>
                    <p:spPr bwMode="auto">
                      <a:xfrm>
                        <a:off x="6876256" y="2276872"/>
                        <a:ext cx="222250" cy="287958"/>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15526407"/>
              </p:ext>
            </p:extLst>
          </p:nvPr>
        </p:nvGraphicFramePr>
        <p:xfrm>
          <a:off x="8460432" y="2276872"/>
          <a:ext cx="271463" cy="284162"/>
        </p:xfrm>
        <a:graphic>
          <a:graphicData uri="http://schemas.openxmlformats.org/presentationml/2006/ole">
            <mc:AlternateContent xmlns:mc="http://schemas.openxmlformats.org/markup-compatibility/2006">
              <mc:Choice xmlns:v="urn:schemas-microsoft-com:vml" Requires="v">
                <p:oleObj spid="_x0000_s32047" name="Equation" r:id="rId11" imgW="114300" imgH="133095" progId="Equation.DSMT4">
                  <p:embed/>
                </p:oleObj>
              </mc:Choice>
              <mc:Fallback>
                <p:oleObj name="Equation" r:id="rId11" imgW="114300" imgH="133095" progId="Equation.DSMT4">
                  <p:embed/>
                  <p:pic>
                    <p:nvPicPr>
                      <p:cNvPr id="0" name="Object 8"/>
                      <p:cNvPicPr>
                        <a:picLocks noChangeAspect="1" noChangeArrowheads="1"/>
                      </p:cNvPicPr>
                      <p:nvPr/>
                    </p:nvPicPr>
                    <p:blipFill>
                      <a:blip r:embed="rId12">
                        <a:lum bright="-100000" contrast="-100000"/>
                        <a:extLst>
                          <a:ext uri="{28A0092B-C50C-407E-A947-70E740481C1C}">
                            <a14:useLocalDpi xmlns:a14="http://schemas.microsoft.com/office/drawing/2010/main" val="0"/>
                          </a:ext>
                        </a:extLst>
                      </a:blip>
                      <a:srcRect/>
                      <a:stretch>
                        <a:fillRect/>
                      </a:stretch>
                    </p:blipFill>
                    <p:spPr bwMode="auto">
                      <a:xfrm>
                        <a:off x="8460432" y="2276872"/>
                        <a:ext cx="271463"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09202195"/>
              </p:ext>
            </p:extLst>
          </p:nvPr>
        </p:nvGraphicFramePr>
        <p:xfrm>
          <a:off x="2483768" y="2564904"/>
          <a:ext cx="231775" cy="282575"/>
        </p:xfrm>
        <a:graphic>
          <a:graphicData uri="http://schemas.openxmlformats.org/presentationml/2006/ole">
            <mc:AlternateContent xmlns:mc="http://schemas.openxmlformats.org/markup-compatibility/2006">
              <mc:Choice xmlns:v="urn:schemas-microsoft-com:vml" Requires="v">
                <p:oleObj spid="_x0000_s32048" name="Equation" r:id="rId13" imgW="104731" imgH="133095" progId="Equation.DSMT4">
                  <p:embed/>
                </p:oleObj>
              </mc:Choice>
              <mc:Fallback>
                <p:oleObj name="Equation" r:id="rId13" imgW="104731" imgH="133095" progId="Equation.DSMT4">
                  <p:embed/>
                  <p:pic>
                    <p:nvPicPr>
                      <p:cNvPr id="0" name="Object 9"/>
                      <p:cNvPicPr>
                        <a:picLocks noChangeAspect="1" noChangeArrowheads="1"/>
                      </p:cNvPicPr>
                      <p:nvPr/>
                    </p:nvPicPr>
                    <p:blipFill>
                      <a:blip r:embed="rId14">
                        <a:lum bright="-100000" contrast="-100000"/>
                        <a:extLst>
                          <a:ext uri="{28A0092B-C50C-407E-A947-70E740481C1C}">
                            <a14:useLocalDpi xmlns:a14="http://schemas.microsoft.com/office/drawing/2010/main" val="0"/>
                          </a:ext>
                        </a:extLst>
                      </a:blip>
                      <a:srcRect/>
                      <a:stretch>
                        <a:fillRect/>
                      </a:stretch>
                    </p:blipFill>
                    <p:spPr bwMode="auto">
                      <a:xfrm>
                        <a:off x="2483768" y="2564904"/>
                        <a:ext cx="231775"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41525816"/>
              </p:ext>
            </p:extLst>
          </p:nvPr>
        </p:nvGraphicFramePr>
        <p:xfrm>
          <a:off x="2339752" y="3356992"/>
          <a:ext cx="378842" cy="249449"/>
        </p:xfrm>
        <a:graphic>
          <a:graphicData uri="http://schemas.openxmlformats.org/presentationml/2006/ole">
            <mc:AlternateContent xmlns:mc="http://schemas.openxmlformats.org/markup-compatibility/2006">
              <mc:Choice xmlns:v="urn:schemas-microsoft-com:vml" Requires="v">
                <p:oleObj spid="_x0000_s32049" name="Equation" r:id="rId15" imgW="304623" imgH="190363" progId="Equation.DSMT4">
                  <p:embed/>
                </p:oleObj>
              </mc:Choice>
              <mc:Fallback>
                <p:oleObj name="Equation" r:id="rId15" imgW="304623" imgH="190363" progId="Equation.DSMT4">
                  <p:embed/>
                  <p:pic>
                    <p:nvPicPr>
                      <p:cNvPr id="0" name="Object 10"/>
                      <p:cNvPicPr>
                        <a:picLocks noChangeAspect="1" noChangeArrowheads="1"/>
                      </p:cNvPicPr>
                      <p:nvPr/>
                    </p:nvPicPr>
                    <p:blipFill>
                      <a:blip r:embed="rId16">
                        <a:lum bright="-100000" contrast="-100000"/>
                        <a:extLst>
                          <a:ext uri="{28A0092B-C50C-407E-A947-70E740481C1C}">
                            <a14:useLocalDpi xmlns:a14="http://schemas.microsoft.com/office/drawing/2010/main" val="0"/>
                          </a:ext>
                        </a:extLst>
                      </a:blip>
                      <a:srcRect/>
                      <a:stretch>
                        <a:fillRect/>
                      </a:stretch>
                    </p:blipFill>
                    <p:spPr bwMode="auto">
                      <a:xfrm>
                        <a:off x="2339752" y="3356992"/>
                        <a:ext cx="378842" cy="249449"/>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69008390"/>
              </p:ext>
            </p:extLst>
          </p:nvPr>
        </p:nvGraphicFramePr>
        <p:xfrm>
          <a:off x="7236296" y="3287713"/>
          <a:ext cx="533400" cy="284162"/>
        </p:xfrm>
        <a:graphic>
          <a:graphicData uri="http://schemas.openxmlformats.org/presentationml/2006/ole">
            <mc:AlternateContent xmlns:mc="http://schemas.openxmlformats.org/markup-compatibility/2006">
              <mc:Choice xmlns:v="urn:schemas-microsoft-com:vml" Requires="v">
                <p:oleObj spid="_x0000_s32050" name="Equation" r:id="rId17" imgW="323761" imgH="171273" progId="Equation.DSMT4">
                  <p:embed/>
                </p:oleObj>
              </mc:Choice>
              <mc:Fallback>
                <p:oleObj name="Equation" r:id="rId17" imgW="323761" imgH="171273" progId="Equation.DSMT4">
                  <p:embed/>
                  <p:pic>
                    <p:nvPicPr>
                      <p:cNvPr id="0" name="Object 12"/>
                      <p:cNvPicPr>
                        <a:picLocks noChangeAspect="1" noChangeArrowheads="1"/>
                      </p:cNvPicPr>
                      <p:nvPr/>
                    </p:nvPicPr>
                    <p:blipFill>
                      <a:blip r:embed="rId18">
                        <a:lum bright="-100000" contrast="-100000"/>
                        <a:extLst>
                          <a:ext uri="{28A0092B-C50C-407E-A947-70E740481C1C}">
                            <a14:useLocalDpi xmlns:a14="http://schemas.microsoft.com/office/drawing/2010/main" val="0"/>
                          </a:ext>
                        </a:extLst>
                      </a:blip>
                      <a:srcRect/>
                      <a:stretch>
                        <a:fillRect/>
                      </a:stretch>
                    </p:blipFill>
                    <p:spPr bwMode="auto">
                      <a:xfrm>
                        <a:off x="7236296" y="3287713"/>
                        <a:ext cx="5334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93007972"/>
              </p:ext>
            </p:extLst>
          </p:nvPr>
        </p:nvGraphicFramePr>
        <p:xfrm>
          <a:off x="3635896" y="3573016"/>
          <a:ext cx="3961209" cy="523897"/>
        </p:xfrm>
        <a:graphic>
          <a:graphicData uri="http://schemas.openxmlformats.org/presentationml/2006/ole">
            <mc:AlternateContent xmlns:mc="http://schemas.openxmlformats.org/markup-compatibility/2006">
              <mc:Choice xmlns:v="urn:schemas-microsoft-com:vml" Requires="v">
                <p:oleObj spid="_x0000_s32051" name="Equation" r:id="rId19" imgW="2298700" imgH="304800" progId="Equation.DSMT4">
                  <p:embed/>
                </p:oleObj>
              </mc:Choice>
              <mc:Fallback>
                <p:oleObj name="Equation" r:id="rId19" imgW="2298700" imgH="304800" progId="Equation.DSMT4">
                  <p:embed/>
                  <p:pic>
                    <p:nvPicPr>
                      <p:cNvPr id="0" name="Object 5"/>
                      <p:cNvPicPr>
                        <a:picLocks noChangeAspect="1" noChangeArrowheads="1"/>
                      </p:cNvPicPr>
                      <p:nvPr/>
                    </p:nvPicPr>
                    <p:blipFill>
                      <a:blip r:embed="rId20">
                        <a:lum bright="-100000" contrast="-100000"/>
                        <a:extLst>
                          <a:ext uri="{28A0092B-C50C-407E-A947-70E740481C1C}">
                            <a14:useLocalDpi xmlns:a14="http://schemas.microsoft.com/office/drawing/2010/main" val="0"/>
                          </a:ext>
                        </a:extLst>
                      </a:blip>
                      <a:srcRect/>
                      <a:stretch>
                        <a:fillRect/>
                      </a:stretch>
                    </p:blipFill>
                    <p:spPr bwMode="auto">
                      <a:xfrm>
                        <a:off x="3635896" y="3573016"/>
                        <a:ext cx="3961209" cy="523897"/>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573581252"/>
              </p:ext>
            </p:extLst>
          </p:nvPr>
        </p:nvGraphicFramePr>
        <p:xfrm>
          <a:off x="3347864" y="4077072"/>
          <a:ext cx="468313" cy="296863"/>
        </p:xfrm>
        <a:graphic>
          <a:graphicData uri="http://schemas.openxmlformats.org/presentationml/2006/ole">
            <mc:AlternateContent xmlns:mc="http://schemas.openxmlformats.org/markup-compatibility/2006">
              <mc:Choice xmlns:v="urn:schemas-microsoft-com:vml" Requires="v">
                <p:oleObj spid="_x0000_s32052" name="Equation" r:id="rId21" imgW="314192" imgH="180818" progId="Equation.DSMT4">
                  <p:embed/>
                </p:oleObj>
              </mc:Choice>
              <mc:Fallback>
                <p:oleObj name="Equation" r:id="rId21" imgW="314192" imgH="180818" progId="Equation.DSMT4">
                  <p:embed/>
                  <p:pic>
                    <p:nvPicPr>
                      <p:cNvPr id="0" name="对象 3"/>
                      <p:cNvPicPr>
                        <a:picLocks noChangeAspect="1" noChangeArrowheads="1"/>
                      </p:cNvPicPr>
                      <p:nvPr/>
                    </p:nvPicPr>
                    <p:blipFill>
                      <a:blip r:embed="rId22">
                        <a:lum bright="-100000" contrast="-100000"/>
                        <a:extLst>
                          <a:ext uri="{28A0092B-C50C-407E-A947-70E740481C1C}">
                            <a14:useLocalDpi xmlns:a14="http://schemas.microsoft.com/office/drawing/2010/main" val="0"/>
                          </a:ext>
                        </a:extLst>
                      </a:blip>
                      <a:srcRect/>
                      <a:stretch>
                        <a:fillRect/>
                      </a:stretch>
                    </p:blipFill>
                    <p:spPr bwMode="auto">
                      <a:xfrm>
                        <a:off x="3347864" y="4077072"/>
                        <a:ext cx="4683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20745310"/>
              </p:ext>
            </p:extLst>
          </p:nvPr>
        </p:nvGraphicFramePr>
        <p:xfrm>
          <a:off x="3419872" y="4293096"/>
          <a:ext cx="2160637" cy="577360"/>
        </p:xfrm>
        <a:graphic>
          <a:graphicData uri="http://schemas.openxmlformats.org/presentationml/2006/ole">
            <mc:AlternateContent xmlns:mc="http://schemas.openxmlformats.org/markup-compatibility/2006">
              <mc:Choice xmlns:v="urn:schemas-microsoft-com:vml" Requires="v">
                <p:oleObj spid="_x0000_s32053" name="Equation" r:id="rId23" imgW="1552353" imgH="447538" progId="Equation.DSMT4">
                  <p:embed/>
                </p:oleObj>
              </mc:Choice>
              <mc:Fallback>
                <p:oleObj name="Equation" r:id="rId23" imgW="1552353" imgH="447538" progId="Equation.DSMT4">
                  <p:embed/>
                  <p:pic>
                    <p:nvPicPr>
                      <p:cNvPr id="0" name="Object 18"/>
                      <p:cNvPicPr>
                        <a:picLocks noChangeAspect="1" noChangeArrowheads="1"/>
                      </p:cNvPicPr>
                      <p:nvPr/>
                    </p:nvPicPr>
                    <p:blipFill>
                      <a:blip r:embed="rId24">
                        <a:lum bright="-100000" contrast="-100000"/>
                        <a:extLst>
                          <a:ext uri="{28A0092B-C50C-407E-A947-70E740481C1C}">
                            <a14:useLocalDpi xmlns:a14="http://schemas.microsoft.com/office/drawing/2010/main" val="0"/>
                          </a:ext>
                        </a:extLst>
                      </a:blip>
                      <a:srcRect/>
                      <a:stretch>
                        <a:fillRect/>
                      </a:stretch>
                    </p:blipFill>
                    <p:spPr bwMode="auto">
                      <a:xfrm>
                        <a:off x="3419872" y="4293096"/>
                        <a:ext cx="2160637" cy="577360"/>
                      </a:xfrm>
                      <a:prstGeom prst="rect">
                        <a:avLst/>
                      </a:prstGeom>
                      <a:noFill/>
                      <a:ln>
                        <a:noFill/>
                      </a:ln>
                    </p:spPr>
                  </p:pic>
                </p:oleObj>
              </mc:Fallback>
            </mc:AlternateContent>
          </a:graphicData>
        </a:graphic>
      </p:graphicFrame>
      <p:pic>
        <p:nvPicPr>
          <p:cNvPr id="31789" name="Picture 45"/>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400273" y="4831678"/>
            <a:ext cx="3475880" cy="357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66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kumimoji="1" lang="en-US" altLang="zh-CN" sz="4800" dirty="0" smtClean="0">
                <a:solidFill>
                  <a:srgbClr val="7030A0"/>
                </a:solidFill>
              </a:rPr>
              <a:t>4.</a:t>
            </a:r>
            <a:r>
              <a:rPr kumimoji="1" lang="zh-CN" altLang="en-US" sz="4800" dirty="0" smtClean="0">
                <a:solidFill>
                  <a:srgbClr val="7030A0"/>
                </a:solidFill>
              </a:rPr>
              <a:t>多</a:t>
            </a:r>
            <a:r>
              <a:rPr kumimoji="1" lang="zh-CN" altLang="en-US" sz="4800" dirty="0">
                <a:solidFill>
                  <a:srgbClr val="7030A0"/>
                </a:solidFill>
              </a:rPr>
              <a:t>层感知</a:t>
            </a:r>
            <a:r>
              <a:rPr kumimoji="1" lang="zh-CN" altLang="en-US" sz="4800" dirty="0" smtClean="0">
                <a:solidFill>
                  <a:srgbClr val="7030A0"/>
                </a:solidFill>
              </a:rPr>
              <a:t>器</a:t>
            </a:r>
            <a:endParaRPr kumimoji="1" lang="zh-CN" altLang="en-US" sz="4800" dirty="0">
              <a:solidFill>
                <a:srgbClr val="7030A0"/>
              </a:solidFill>
            </a:endParaRPr>
          </a:p>
        </p:txBody>
      </p:sp>
      <p:sp>
        <p:nvSpPr>
          <p:cNvPr id="406531" name="Rectangle 3"/>
          <p:cNvSpPr>
            <a:spLocks noGrp="1" noChangeArrowheads="1"/>
          </p:cNvSpPr>
          <p:nvPr>
            <p:ph type="body" idx="1"/>
          </p:nvPr>
        </p:nvSpPr>
        <p:spPr>
          <a:xfrm>
            <a:off x="611560" y="1340768"/>
            <a:ext cx="8388350" cy="4895850"/>
          </a:xfrm>
        </p:spPr>
        <p:txBody>
          <a:bodyPr/>
          <a:lstStyle/>
          <a:p>
            <a:pPr marL="342900" indent="-342900">
              <a:lnSpc>
                <a:spcPct val="130000"/>
              </a:lnSpc>
              <a:buFont typeface="Wingdings" pitchFamily="2" charset="2"/>
              <a:buNone/>
            </a:pPr>
            <a:r>
              <a:rPr lang="zh-CN" altLang="en-US" sz="2400" b="1" dirty="0" smtClean="0">
                <a:solidFill>
                  <a:schemeClr val="accent4"/>
                </a:solidFill>
              </a:rPr>
              <a:t>多层感知器产生的原因</a:t>
            </a:r>
            <a:r>
              <a:rPr lang="zh-CN" altLang="en-US" sz="2400" b="1" dirty="0" smtClean="0"/>
              <a:t>：</a:t>
            </a:r>
            <a:endParaRPr lang="zh-CN" altLang="en-US" sz="2400" b="1" dirty="0"/>
          </a:p>
          <a:p>
            <a:pPr marL="457200" lvl="1" indent="0">
              <a:lnSpc>
                <a:spcPct val="130000"/>
              </a:lnSpc>
              <a:buNone/>
            </a:pPr>
            <a:r>
              <a:rPr lang="zh-CN" altLang="en-US" sz="2400" b="1" dirty="0" smtClean="0"/>
              <a:t>（</a:t>
            </a:r>
            <a:r>
              <a:rPr lang="en-US" altLang="zh-CN" sz="2400" b="1" dirty="0" smtClean="0"/>
              <a:t>1</a:t>
            </a:r>
            <a:r>
              <a:rPr lang="zh-CN" altLang="en-US" sz="2400" b="1" dirty="0" smtClean="0"/>
              <a:t>）单</a:t>
            </a:r>
            <a:r>
              <a:rPr lang="zh-CN" altLang="en-US" sz="2400" b="1" dirty="0"/>
              <a:t>计算层感知器的局限性：</a:t>
            </a:r>
          </a:p>
          <a:p>
            <a:pPr marL="1143000" lvl="2" indent="-228600">
              <a:lnSpc>
                <a:spcPct val="130000"/>
              </a:lnSpc>
            </a:pPr>
            <a:r>
              <a:rPr lang="zh-CN" altLang="en-US" sz="2000" dirty="0"/>
              <a:t>只能解决线性可分问题，而大量的分类问题是线性不可分的。</a:t>
            </a:r>
          </a:p>
          <a:p>
            <a:pPr marL="457200" lvl="1" indent="0">
              <a:lnSpc>
                <a:spcPct val="130000"/>
              </a:lnSpc>
              <a:buNone/>
            </a:pPr>
            <a:r>
              <a:rPr lang="zh-CN" altLang="en-US" sz="2400" b="1" dirty="0" smtClean="0"/>
              <a:t>（</a:t>
            </a:r>
            <a:r>
              <a:rPr lang="en-US" altLang="zh-CN" sz="2400" b="1" dirty="0" smtClean="0"/>
              <a:t>2</a:t>
            </a:r>
            <a:r>
              <a:rPr lang="zh-CN" altLang="en-US" sz="2400" b="1" dirty="0" smtClean="0"/>
              <a:t>）解决</a:t>
            </a:r>
            <a:r>
              <a:rPr lang="zh-CN" altLang="en-US" sz="2400" b="1" dirty="0"/>
              <a:t>的有效办法</a:t>
            </a:r>
          </a:p>
          <a:p>
            <a:pPr marL="1143000" lvl="2" indent="-228600">
              <a:lnSpc>
                <a:spcPct val="130000"/>
              </a:lnSpc>
            </a:pPr>
            <a:r>
              <a:rPr lang="zh-CN" altLang="en-US" sz="1800" dirty="0">
                <a:solidFill>
                  <a:schemeClr val="accent4"/>
                </a:solidFill>
              </a:rPr>
              <a:t>在输入层与输出层之间引入隐层作为输入模式的</a:t>
            </a:r>
            <a:r>
              <a:rPr lang="zh-CN" altLang="en-US" sz="1800" dirty="0">
                <a:solidFill>
                  <a:schemeClr val="accent4"/>
                </a:solidFill>
                <a:latin typeface="Arial"/>
              </a:rPr>
              <a:t>“</a:t>
            </a:r>
            <a:r>
              <a:rPr lang="zh-CN" altLang="en-US" sz="1800" dirty="0">
                <a:solidFill>
                  <a:schemeClr val="accent4"/>
                </a:solidFill>
              </a:rPr>
              <a:t>内部表示</a:t>
            </a:r>
            <a:r>
              <a:rPr lang="zh-CN" altLang="en-US" sz="1800" dirty="0">
                <a:solidFill>
                  <a:schemeClr val="accent4"/>
                </a:solidFill>
                <a:latin typeface="Arial"/>
              </a:rPr>
              <a:t>”</a:t>
            </a:r>
            <a:r>
              <a:rPr lang="zh-CN" altLang="en-US" sz="1800" dirty="0">
                <a:solidFill>
                  <a:schemeClr val="accent4"/>
                </a:solidFill>
              </a:rPr>
              <a:t>，将单计算层感知器变成</a:t>
            </a:r>
            <a:r>
              <a:rPr lang="zh-CN" altLang="en-US" sz="1800" dirty="0">
                <a:solidFill>
                  <a:schemeClr val="accent4"/>
                </a:solidFill>
              </a:rPr>
              <a:t>多（计算）层感知器。</a:t>
            </a:r>
          </a:p>
          <a:p>
            <a:pPr marL="1143000" lvl="2" indent="-228600">
              <a:lnSpc>
                <a:spcPct val="130000"/>
              </a:lnSpc>
            </a:pPr>
            <a:r>
              <a:rPr lang="zh-CN" altLang="en-US" sz="1800" dirty="0">
                <a:solidFill>
                  <a:schemeClr val="accent4"/>
                </a:solidFill>
              </a:rPr>
              <a:t>采用</a:t>
            </a:r>
            <a:r>
              <a:rPr lang="zh-CN" altLang="en-US" sz="1800" dirty="0">
                <a:solidFill>
                  <a:schemeClr val="accent4"/>
                </a:solidFill>
              </a:rPr>
              <a:t>非线性连续函数</a:t>
            </a:r>
            <a:r>
              <a:rPr lang="zh-CN" altLang="en-US" sz="1800" dirty="0" smtClean="0">
                <a:solidFill>
                  <a:schemeClr val="accent4"/>
                </a:solidFill>
              </a:rPr>
              <a:t>作为激活函数</a:t>
            </a:r>
            <a:r>
              <a:rPr lang="zh-CN" altLang="en-US" sz="1800" dirty="0">
                <a:solidFill>
                  <a:schemeClr val="accent4"/>
                </a:solidFill>
              </a:rPr>
              <a:t>，使区域边界线的基本线素由直线变成曲线，从而使整个边界线变成连续光滑的曲线。</a:t>
            </a:r>
          </a:p>
        </p:txBody>
      </p:sp>
    </p:spTree>
    <p:extLst>
      <p:ext uri="{BB962C8B-B14F-4D97-AF65-F5344CB8AC3E}">
        <p14:creationId xmlns:p14="http://schemas.microsoft.com/office/powerpoint/2010/main" val="36378612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6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6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06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65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065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06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kumimoji="1" lang="en-US" altLang="zh-CN" sz="4800" dirty="0" smtClean="0">
                <a:solidFill>
                  <a:srgbClr val="7030A0"/>
                </a:solidFill>
              </a:rPr>
              <a:t>4.</a:t>
            </a:r>
            <a:r>
              <a:rPr kumimoji="1" lang="zh-CN" altLang="en-US" sz="4800" dirty="0" smtClean="0">
                <a:solidFill>
                  <a:srgbClr val="7030A0"/>
                </a:solidFill>
              </a:rPr>
              <a:t>多</a:t>
            </a:r>
            <a:r>
              <a:rPr kumimoji="1" lang="zh-CN" altLang="en-US" sz="4800" dirty="0">
                <a:solidFill>
                  <a:srgbClr val="7030A0"/>
                </a:solidFill>
              </a:rPr>
              <a:t>层</a:t>
            </a:r>
            <a:r>
              <a:rPr kumimoji="1" lang="zh-CN" altLang="en-US" sz="4800" dirty="0" smtClean="0">
                <a:solidFill>
                  <a:srgbClr val="7030A0"/>
                </a:solidFill>
              </a:rPr>
              <a:t>感知器 </a:t>
            </a:r>
            <a:endParaRPr kumimoji="1" lang="zh-CN" altLang="en-US" sz="4800" dirty="0">
              <a:solidFill>
                <a:srgbClr val="7030A0"/>
              </a:solidFill>
            </a:endParaRPr>
          </a:p>
        </p:txBody>
      </p:sp>
      <p:sp>
        <p:nvSpPr>
          <p:cNvPr id="24579" name="Rectangle 3"/>
          <p:cNvSpPr>
            <a:spLocks noGrp="1" noChangeArrowheads="1"/>
          </p:cNvSpPr>
          <p:nvPr>
            <p:ph type="body" idx="1"/>
          </p:nvPr>
        </p:nvSpPr>
        <p:spPr/>
        <p:txBody>
          <a:bodyPr/>
          <a:lstStyle/>
          <a:p>
            <a:pPr marL="0" indent="0">
              <a:buNone/>
            </a:pPr>
            <a:r>
              <a:rPr lang="zh-CN" altLang="en-US" sz="2800" dirty="0" smtClean="0"/>
              <a:t>     与单层感知器相比，在</a:t>
            </a:r>
            <a:r>
              <a:rPr lang="zh-CN" altLang="en-US" sz="2800" dirty="0"/>
              <a:t>输入层与输出层之间</a:t>
            </a:r>
            <a:r>
              <a:rPr lang="zh-CN" altLang="en-US" sz="2800" dirty="0" smtClean="0"/>
              <a:t>增加隐含层</a:t>
            </a:r>
            <a:r>
              <a:rPr lang="zh-CN" altLang="en-US" sz="2800" dirty="0"/>
              <a:t>，从而构成多层感知</a:t>
            </a:r>
            <a:r>
              <a:rPr lang="zh-CN" altLang="en-US" sz="2800" dirty="0" smtClean="0"/>
              <a:t>器，如果隐藏层的个数只有</a:t>
            </a:r>
            <a:r>
              <a:rPr lang="en-US" altLang="zh-CN" sz="2800" dirty="0" smtClean="0"/>
              <a:t>1</a:t>
            </a:r>
            <a:r>
              <a:rPr lang="zh-CN" altLang="en-US" sz="2800" dirty="0" smtClean="0"/>
              <a:t>个，那么便是双层感知器，其模型如下：</a:t>
            </a:r>
            <a:endParaRPr lang="en-US" altLang="zh-CN" sz="2800" dirty="0" smtClean="0"/>
          </a:p>
          <a:p>
            <a:pPr marL="0" indent="0">
              <a:buNone/>
            </a:pPr>
            <a:endParaRPr lang="zh-CN" altLang="en-US" sz="2800" dirty="0"/>
          </a:p>
        </p:txBody>
      </p:sp>
      <p:graphicFrame>
        <p:nvGraphicFramePr>
          <p:cNvPr id="2" name="对象 1"/>
          <p:cNvGraphicFramePr>
            <a:graphicFrameLocks noChangeAspect="1"/>
          </p:cNvGraphicFramePr>
          <p:nvPr>
            <p:extLst>
              <p:ext uri="{D42A27DB-BD31-4B8C-83A1-F6EECF244321}">
                <p14:modId xmlns:p14="http://schemas.microsoft.com/office/powerpoint/2010/main" val="1012356423"/>
              </p:ext>
            </p:extLst>
          </p:nvPr>
        </p:nvGraphicFramePr>
        <p:xfrm>
          <a:off x="1835696" y="3068960"/>
          <a:ext cx="5544766" cy="3517891"/>
        </p:xfrm>
        <a:graphic>
          <a:graphicData uri="http://schemas.openxmlformats.org/presentationml/2006/ole">
            <mc:AlternateContent xmlns:mc="http://schemas.openxmlformats.org/markup-compatibility/2006">
              <mc:Choice xmlns:v="urn:schemas-microsoft-com:vml" Requires="v">
                <p:oleObj spid="_x0000_s32789" r:id="rId3" imgW="3709035" imgH="2357120" progId="Visio.Drawing.11">
                  <p:embed/>
                </p:oleObj>
              </mc:Choice>
              <mc:Fallback>
                <p:oleObj r:id="rId3" imgW="3709035" imgH="2357120" progId="Visio.Drawing.11">
                  <p:embed/>
                  <p:pic>
                    <p:nvPicPr>
                      <p:cNvPr id="0" name="Object 5"/>
                      <p:cNvPicPr>
                        <a:picLocks noChangeAspect="1" noChangeArrowheads="1"/>
                      </p:cNvPicPr>
                      <p:nvPr/>
                    </p:nvPicPr>
                    <p:blipFill>
                      <a:blip r:embed="rId4">
                        <a:grayscl/>
                        <a:lum bright="-7000" contrast="-59000"/>
                        <a:extLst>
                          <a:ext uri="{28A0092B-C50C-407E-A947-70E740481C1C}">
                            <a14:useLocalDpi xmlns:a14="http://schemas.microsoft.com/office/drawing/2010/main" val="0"/>
                          </a:ext>
                        </a:extLst>
                      </a:blip>
                      <a:srcRect/>
                      <a:stretch>
                        <a:fillRect/>
                      </a:stretch>
                    </p:blipFill>
                    <p:spPr bwMode="auto">
                      <a:xfrm>
                        <a:off x="1835696" y="3068960"/>
                        <a:ext cx="5544766" cy="351789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67415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p:cTn id="7" dur="1000" fill="hold"/>
                                        <p:tgtEl>
                                          <p:spTgt spid="2457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457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457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style.rotation</p:attrName>
                                        </p:attrNameLst>
                                      </p:cBhvr>
                                      <p:tavLst>
                                        <p:tav tm="0">
                                          <p:val>
                                            <p:fltVal val="720"/>
                                          </p:val>
                                        </p:tav>
                                        <p:tav tm="100000">
                                          <p:val>
                                            <p:fltVal val="0"/>
                                          </p:val>
                                        </p:tav>
                                      </p:tavLst>
                                    </p:anim>
                                    <p:anim calcmode="lin" valueType="num">
                                      <p:cBhvr>
                                        <p:cTn id="16" dur="2000" fill="hold"/>
                                        <p:tgtEl>
                                          <p:spTgt spid="2"/>
                                        </p:tgtEl>
                                        <p:attrNameLst>
                                          <p:attrName>ppt_h</p:attrName>
                                        </p:attrNameLst>
                                      </p:cBhvr>
                                      <p:tavLst>
                                        <p:tav tm="0">
                                          <p:val>
                                            <p:fltVal val="0"/>
                                          </p:val>
                                        </p:tav>
                                        <p:tav tm="100000">
                                          <p:val>
                                            <p:strVal val="#ppt_h"/>
                                          </p:val>
                                        </p:tav>
                                      </p:tavLst>
                                    </p:anim>
                                    <p:anim calcmode="lin" valueType="num">
                                      <p:cBhvr>
                                        <p:cTn id="17"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kumimoji="1" lang="en-US" altLang="zh-CN" sz="4800" dirty="0" smtClean="0">
                <a:solidFill>
                  <a:srgbClr val="7030A0"/>
                </a:solidFill>
              </a:rPr>
              <a:t>4</a:t>
            </a:r>
            <a:r>
              <a:rPr kumimoji="1" lang="en-US" altLang="zh-CN" sz="4800" dirty="0">
                <a:solidFill>
                  <a:srgbClr val="7030A0"/>
                </a:solidFill>
              </a:rPr>
              <a:t>.</a:t>
            </a:r>
            <a:r>
              <a:rPr kumimoji="1" lang="zh-CN" altLang="en-US" sz="4800" dirty="0" smtClean="0">
                <a:solidFill>
                  <a:srgbClr val="7030A0"/>
                </a:solidFill>
              </a:rPr>
              <a:t>多</a:t>
            </a:r>
            <a:r>
              <a:rPr kumimoji="1" lang="zh-CN" altLang="en-US" sz="4800" dirty="0">
                <a:solidFill>
                  <a:srgbClr val="7030A0"/>
                </a:solidFill>
              </a:rPr>
              <a:t>层</a:t>
            </a:r>
            <a:r>
              <a:rPr kumimoji="1" lang="zh-CN" altLang="en-US" sz="4800" dirty="0" smtClean="0">
                <a:solidFill>
                  <a:srgbClr val="7030A0"/>
                </a:solidFill>
              </a:rPr>
              <a:t>感知器</a:t>
            </a:r>
            <a:endParaRPr kumimoji="1" lang="zh-CN" altLang="en-US" sz="4800" dirty="0">
              <a:solidFill>
                <a:srgbClr val="7030A0"/>
              </a:solidFill>
            </a:endParaRPr>
          </a:p>
        </p:txBody>
      </p:sp>
      <p:sp>
        <p:nvSpPr>
          <p:cNvPr id="26627" name="Rectangle 3"/>
          <p:cNvSpPr>
            <a:spLocks noGrp="1" noChangeArrowheads="1"/>
          </p:cNvSpPr>
          <p:nvPr>
            <p:ph type="body" idx="1"/>
          </p:nvPr>
        </p:nvSpPr>
        <p:spPr>
          <a:xfrm>
            <a:off x="899592" y="1484784"/>
            <a:ext cx="7777162" cy="4464050"/>
          </a:xfrm>
        </p:spPr>
        <p:txBody>
          <a:bodyPr/>
          <a:lstStyle/>
          <a:p>
            <a:pPr marL="0" indent="0">
              <a:buNone/>
            </a:pPr>
            <a:r>
              <a:rPr lang="zh-CN" altLang="en-US" sz="2800" b="1" dirty="0"/>
              <a:t>多层感知器的</a:t>
            </a:r>
            <a:r>
              <a:rPr lang="zh-CN" altLang="en-US" sz="2800" b="1" dirty="0" smtClean="0"/>
              <a:t>特点：</a:t>
            </a:r>
            <a:endParaRPr lang="zh-CN" altLang="en-US" sz="2800" b="1" dirty="0"/>
          </a:p>
          <a:p>
            <a:pPr marL="457200" lvl="1" indent="0">
              <a:buNone/>
            </a:pPr>
            <a:r>
              <a:rPr lang="zh-CN" altLang="en-US" sz="2800" dirty="0" smtClean="0"/>
              <a:t>（</a:t>
            </a:r>
            <a:r>
              <a:rPr lang="en-US" altLang="zh-CN" sz="2800" dirty="0" smtClean="0"/>
              <a:t>1</a:t>
            </a:r>
            <a:r>
              <a:rPr lang="zh-CN" altLang="en-US" sz="2800" dirty="0" smtClean="0"/>
              <a:t>）含有</a:t>
            </a:r>
            <a:r>
              <a:rPr lang="zh-CN" altLang="en-US" sz="2800" dirty="0"/>
              <a:t>一层或多层隐单元</a:t>
            </a:r>
            <a:r>
              <a:rPr lang="en-US" altLang="zh-CN" sz="2800" dirty="0"/>
              <a:t>,</a:t>
            </a:r>
            <a:r>
              <a:rPr lang="zh-CN" altLang="en-US" sz="2800" dirty="0"/>
              <a:t>从输入模式中获得了更多有用的信息，使网络可以完成更复杂的任务。</a:t>
            </a:r>
          </a:p>
          <a:p>
            <a:pPr marL="457200" lvl="1" indent="0">
              <a:buNone/>
            </a:pPr>
            <a:r>
              <a:rPr lang="zh-CN" altLang="en-US" sz="2800" dirty="0" smtClean="0"/>
              <a:t>（</a:t>
            </a:r>
            <a:r>
              <a:rPr lang="en-US" altLang="zh-CN" sz="2800" dirty="0" smtClean="0"/>
              <a:t>2</a:t>
            </a:r>
            <a:r>
              <a:rPr lang="zh-CN" altLang="en-US" sz="2800" dirty="0" smtClean="0"/>
              <a:t>）每个</a:t>
            </a:r>
            <a:r>
              <a:rPr lang="zh-CN" altLang="en-US" sz="2800" dirty="0"/>
              <a:t>神经元的激活函数采用可微的函数</a:t>
            </a:r>
          </a:p>
          <a:p>
            <a:pPr lvl="2"/>
            <a:r>
              <a:rPr lang="en-US" altLang="zh-CN" sz="2000" dirty="0"/>
              <a:t>sigmoid</a:t>
            </a:r>
            <a:r>
              <a:rPr lang="zh-CN" altLang="en-US" sz="2000" dirty="0"/>
              <a:t>函数</a:t>
            </a:r>
          </a:p>
          <a:p>
            <a:pPr marL="457200" lvl="1" indent="0">
              <a:buNone/>
            </a:pPr>
            <a:r>
              <a:rPr lang="zh-CN" altLang="en-US" sz="2800" dirty="0" smtClean="0"/>
              <a:t>（</a:t>
            </a:r>
            <a:r>
              <a:rPr lang="en-US" altLang="zh-CN" dirty="0"/>
              <a:t>3</a:t>
            </a:r>
            <a:r>
              <a:rPr lang="zh-CN" altLang="en-US" sz="2800" dirty="0" smtClean="0"/>
              <a:t>）多</a:t>
            </a:r>
            <a:r>
              <a:rPr lang="zh-CN" altLang="en-US" sz="2800" dirty="0"/>
              <a:t>个突触使得网络更具连通性 </a:t>
            </a:r>
          </a:p>
          <a:p>
            <a:pPr marL="457200" lvl="1" indent="0">
              <a:buNone/>
            </a:pPr>
            <a:r>
              <a:rPr lang="zh-CN" altLang="en-US" sz="2800" dirty="0" smtClean="0"/>
              <a:t>（</a:t>
            </a:r>
            <a:r>
              <a:rPr lang="en-US" altLang="zh-CN" sz="2800" dirty="0" smtClean="0"/>
              <a:t>4</a:t>
            </a:r>
            <a:r>
              <a:rPr lang="zh-CN" altLang="en-US" sz="2800" dirty="0" smtClean="0"/>
              <a:t>）具有</a:t>
            </a:r>
            <a:r>
              <a:rPr lang="zh-CN" altLang="en-US" sz="2800" dirty="0"/>
              <a:t>独特的学习算法 </a:t>
            </a:r>
          </a:p>
          <a:p>
            <a:pPr lvl="2"/>
            <a:r>
              <a:rPr lang="en-US" altLang="zh-CN" sz="2000" dirty="0"/>
              <a:t>BP</a:t>
            </a:r>
            <a:r>
              <a:rPr lang="zh-CN" altLang="en-US" sz="2000" dirty="0"/>
              <a:t>算法    </a:t>
            </a:r>
          </a:p>
        </p:txBody>
      </p:sp>
    </p:spTree>
    <p:extLst>
      <p:ext uri="{BB962C8B-B14F-4D97-AF65-F5344CB8AC3E}">
        <p14:creationId xmlns:p14="http://schemas.microsoft.com/office/powerpoint/2010/main" val="2602172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ox(in)">
                                      <p:cBhvr>
                                        <p:cTn id="7" dur="500"/>
                                        <p:tgtEl>
                                          <p:spTgt spid="26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diamond(in)">
                                      <p:cBhvr>
                                        <p:cTn id="12" dur="1000"/>
                                        <p:tgtEl>
                                          <p:spTgt spid="26627">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animEffect transition="in" filter="diamond(in)">
                                      <p:cBhvr>
                                        <p:cTn id="15" dur="1000"/>
                                        <p:tgtEl>
                                          <p:spTgt spid="2662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26627">
                                            <p:txEl>
                                              <p:pRg st="4" end="4"/>
                                            </p:txEl>
                                          </p:spTgt>
                                        </p:tgtEl>
                                        <p:attrNameLst>
                                          <p:attrName>style.visibility</p:attrName>
                                        </p:attrNameLst>
                                      </p:cBhvr>
                                      <p:to>
                                        <p:strVal val="visible"/>
                                      </p:to>
                                    </p:set>
                                    <p:animEffect transition="in" filter="diamond(in)">
                                      <p:cBhvr>
                                        <p:cTn id="20" dur="500"/>
                                        <p:tgtEl>
                                          <p:spTgt spid="2662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26627">
                                            <p:txEl>
                                              <p:pRg st="5" end="5"/>
                                            </p:txEl>
                                          </p:spTgt>
                                        </p:tgtEl>
                                        <p:attrNameLst>
                                          <p:attrName>style.visibility</p:attrName>
                                        </p:attrNameLst>
                                      </p:cBhvr>
                                      <p:to>
                                        <p:strVal val="visible"/>
                                      </p:to>
                                    </p:set>
                                    <p:animEffect transition="in" filter="diamond(in)">
                                      <p:cBhvr>
                                        <p:cTn id="25" dur="500"/>
                                        <p:tgtEl>
                                          <p:spTgt spid="26627">
                                            <p:txEl>
                                              <p:pRg st="5" end="5"/>
                                            </p:txEl>
                                          </p:spTgt>
                                        </p:tgtEl>
                                      </p:cBhvr>
                                    </p:animEffect>
                                  </p:childTnLst>
                                </p:cTn>
                              </p:par>
                              <p:par>
                                <p:cTn id="26" presetID="8" presetClass="entr" presetSubtype="16" fill="hold" nodeType="withEffect">
                                  <p:stCondLst>
                                    <p:cond delay="0"/>
                                  </p:stCondLst>
                                  <p:childTnLst>
                                    <p:set>
                                      <p:cBhvr>
                                        <p:cTn id="27" dur="1" fill="hold">
                                          <p:stCondLst>
                                            <p:cond delay="0"/>
                                          </p:stCondLst>
                                        </p:cTn>
                                        <p:tgtEl>
                                          <p:spTgt spid="26627">
                                            <p:txEl>
                                              <p:pRg st="6" end="6"/>
                                            </p:txEl>
                                          </p:spTgt>
                                        </p:tgtEl>
                                        <p:attrNameLst>
                                          <p:attrName>style.visibility</p:attrName>
                                        </p:attrNameLst>
                                      </p:cBhvr>
                                      <p:to>
                                        <p:strVal val="visible"/>
                                      </p:to>
                                    </p:set>
                                    <p:animEffect transition="in" filter="diamond(in)">
                                      <p:cBhvr>
                                        <p:cTn id="28"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kumimoji="1" lang="en-US" altLang="zh-CN" sz="4800" dirty="0" smtClean="0">
                <a:solidFill>
                  <a:srgbClr val="7030A0"/>
                </a:solidFill>
              </a:rPr>
              <a:t>4</a:t>
            </a:r>
            <a:r>
              <a:rPr kumimoji="1" lang="en-US" altLang="zh-CN" sz="4800" dirty="0">
                <a:solidFill>
                  <a:srgbClr val="7030A0"/>
                </a:solidFill>
              </a:rPr>
              <a:t>.</a:t>
            </a:r>
            <a:r>
              <a:rPr kumimoji="1" lang="zh-CN" altLang="en-US" sz="4800" dirty="0" smtClean="0">
                <a:solidFill>
                  <a:srgbClr val="7030A0"/>
                </a:solidFill>
              </a:rPr>
              <a:t>多</a:t>
            </a:r>
            <a:r>
              <a:rPr kumimoji="1" lang="zh-CN" altLang="en-US" sz="4800" dirty="0">
                <a:solidFill>
                  <a:srgbClr val="7030A0"/>
                </a:solidFill>
              </a:rPr>
              <a:t>层</a:t>
            </a:r>
            <a:r>
              <a:rPr kumimoji="1" lang="zh-CN" altLang="en-US" sz="4800" dirty="0" smtClean="0">
                <a:solidFill>
                  <a:srgbClr val="7030A0"/>
                </a:solidFill>
              </a:rPr>
              <a:t>感知器</a:t>
            </a:r>
            <a:endParaRPr kumimoji="1" lang="zh-CN" altLang="en-US" sz="4800" dirty="0">
              <a:solidFill>
                <a:srgbClr val="7030A0"/>
              </a:solidFill>
            </a:endParaRP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60848"/>
            <a:ext cx="7288113" cy="44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67544" y="1412776"/>
            <a:ext cx="3903633" cy="369332"/>
          </a:xfrm>
          <a:prstGeom prst="rect">
            <a:avLst/>
          </a:prstGeom>
        </p:spPr>
        <p:txBody>
          <a:bodyPr wrap="none">
            <a:spAutoFit/>
          </a:bodyPr>
          <a:lstStyle/>
          <a:p>
            <a:r>
              <a:rPr lang="zh-CN" altLang="en-US" b="1" dirty="0" smtClean="0"/>
              <a:t>具有不同隐藏层的感知</a:t>
            </a:r>
            <a:r>
              <a:rPr lang="zh-CN" altLang="en-US" b="1" dirty="0"/>
              <a:t>器</a:t>
            </a:r>
            <a:r>
              <a:rPr lang="zh-CN" altLang="en-US" b="1" dirty="0" smtClean="0"/>
              <a:t>的分类能力</a:t>
            </a:r>
            <a:endParaRPr lang="zh-CN" altLang="en-US" dirty="0"/>
          </a:p>
        </p:txBody>
      </p:sp>
    </p:spTree>
    <p:extLst>
      <p:ext uri="{BB962C8B-B14F-4D97-AF65-F5344CB8AC3E}">
        <p14:creationId xmlns:p14="http://schemas.microsoft.com/office/powerpoint/2010/main" val="2674069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3" name="标题 2"/>
          <p:cNvSpPr>
            <a:spLocks noGrp="1"/>
          </p:cNvSpPr>
          <p:nvPr>
            <p:ph type="title"/>
          </p:nvPr>
        </p:nvSpPr>
        <p:spPr>
          <a:xfrm>
            <a:off x="539552" y="2780928"/>
            <a:ext cx="8229600" cy="927100"/>
          </a:xfrm>
        </p:spPr>
        <p:txBody>
          <a:bodyPr/>
          <a:lstStyle/>
          <a:p>
            <a:pPr algn="ctr"/>
            <a:r>
              <a:rPr lang="en-US" altLang="zh-CN" sz="6600" dirty="0" smtClean="0">
                <a:solidFill>
                  <a:srgbClr val="7030A0"/>
                </a:solidFill>
                <a:latin typeface="华文楷体" pitchFamily="2" charset="-122"/>
                <a:ea typeface="华文楷体" pitchFamily="2" charset="-122"/>
              </a:rPr>
              <a:t>Thank   You</a:t>
            </a:r>
            <a:endParaRPr lang="zh-CN" altLang="en-US" sz="6600" dirty="0">
              <a:solidFill>
                <a:srgbClr val="7030A0"/>
              </a:solidFill>
              <a:latin typeface="华文楷体" pitchFamily="2" charset="-122"/>
              <a:ea typeface="华文楷体" pitchFamily="2" charset="-122"/>
            </a:endParaRPr>
          </a:p>
        </p:txBody>
      </p:sp>
    </p:spTree>
    <p:extLst>
      <p:ext uri="{BB962C8B-B14F-4D97-AF65-F5344CB8AC3E}">
        <p14:creationId xmlns:p14="http://schemas.microsoft.com/office/powerpoint/2010/main" val="1792160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smtClean="0">
                <a:ea typeface="宋体" charset="-122"/>
              </a:rPr>
              <a:t>Contents</a:t>
            </a:r>
            <a:endParaRPr lang="en-US" altLang="zh-CN" smtClean="0">
              <a:solidFill>
                <a:schemeClr val="accent1"/>
              </a:solidFill>
              <a:ea typeface="宋体" charset="-122"/>
            </a:endParaRPr>
          </a:p>
        </p:txBody>
      </p:sp>
      <p:sp>
        <p:nvSpPr>
          <p:cNvPr id="38915"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grpSp>
        <p:nvGrpSpPr>
          <p:cNvPr id="38916" name="Group 4"/>
          <p:cNvGrpSpPr>
            <a:grpSpLocks/>
          </p:cNvGrpSpPr>
          <p:nvPr/>
        </p:nvGrpSpPr>
        <p:grpSpPr bwMode="auto">
          <a:xfrm>
            <a:off x="-2395538" y="1447800"/>
            <a:ext cx="9253538" cy="4824413"/>
            <a:chOff x="-1509" y="912"/>
            <a:chExt cx="5829" cy="3039"/>
          </a:xfrm>
        </p:grpSpPr>
        <p:sp>
          <p:nvSpPr>
            <p:cNvPr id="45061" name="AutoShape 5"/>
            <p:cNvSpPr>
              <a:spLocks noChangeArrowheads="1"/>
            </p:cNvSpPr>
            <p:nvPr/>
          </p:nvSpPr>
          <p:spPr bwMode="ltGray">
            <a:xfrm rot="5400000">
              <a:off x="-1526" y="929"/>
              <a:ext cx="3039" cy="300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5062" name="AutoShape 6"/>
            <p:cNvSpPr>
              <a:spLocks noChangeArrowheads="1"/>
            </p:cNvSpPr>
            <p:nvPr/>
          </p:nvSpPr>
          <p:spPr bwMode="ltGray">
            <a:xfrm rot="5400000" flipH="1">
              <a:off x="-1270" y="1203"/>
              <a:ext cx="2540" cy="2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36000"/>
                  </a:schemeClr>
                </a:gs>
                <a:gs pos="100000">
                  <a:schemeClr val="hlink">
                    <a:gamma/>
                    <a:tint val="0"/>
                    <a:invGamma/>
                  </a:schemeClr>
                </a:gs>
              </a:gsLst>
              <a:lin ang="5400000" scaled="1"/>
            </a:gradFill>
            <a:ln w="0" algn="ctr">
              <a:noFill/>
              <a:miter lim="800000"/>
              <a:headEnd/>
              <a:tailEnd/>
            </a:ln>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grpSp>
          <p:nvGrpSpPr>
            <p:cNvPr id="38919" name="Group 7"/>
            <p:cNvGrpSpPr>
              <a:grpSpLocks/>
            </p:cNvGrpSpPr>
            <p:nvPr/>
          </p:nvGrpSpPr>
          <p:grpSpPr bwMode="auto">
            <a:xfrm>
              <a:off x="912" y="1147"/>
              <a:ext cx="2984" cy="320"/>
              <a:chOff x="912" y="1147"/>
              <a:chExt cx="2984" cy="320"/>
            </a:xfrm>
          </p:grpSpPr>
          <p:sp>
            <p:nvSpPr>
              <p:cNvPr id="38956" name="AutoShape 8"/>
              <p:cNvSpPr>
                <a:spLocks noChangeArrowheads="1"/>
              </p:cNvSpPr>
              <p:nvPr/>
            </p:nvSpPr>
            <p:spPr bwMode="gray">
              <a:xfrm>
                <a:off x="1112" y="1147"/>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r>
                  <a:rPr lang="en-US" altLang="zh-CN" b="1" dirty="0" smtClean="0">
                    <a:solidFill>
                      <a:srgbClr val="000000"/>
                    </a:solidFill>
                    <a:ea typeface="宋体" pitchFamily="2" charset="-122"/>
                  </a:rPr>
                  <a:t>1.</a:t>
                </a:r>
                <a:r>
                  <a:rPr lang="zh-CN" altLang="en-US" b="1" dirty="0" smtClean="0">
                    <a:solidFill>
                      <a:srgbClr val="000000"/>
                    </a:solidFill>
                    <a:ea typeface="宋体" pitchFamily="2" charset="-122"/>
                  </a:rPr>
                  <a:t>概述</a:t>
                </a:r>
                <a:endParaRPr lang="en-US" altLang="zh-CN" b="1" dirty="0" smtClean="0">
                  <a:solidFill>
                    <a:srgbClr val="000000"/>
                  </a:solidFill>
                  <a:ea typeface="宋体" pitchFamily="2" charset="-122"/>
                </a:endParaRPr>
              </a:p>
            </p:txBody>
          </p:sp>
          <p:grpSp>
            <p:nvGrpSpPr>
              <p:cNvPr id="38957" name="Group 9"/>
              <p:cNvGrpSpPr>
                <a:grpSpLocks/>
              </p:cNvGrpSpPr>
              <p:nvPr/>
            </p:nvGrpSpPr>
            <p:grpSpPr bwMode="auto">
              <a:xfrm>
                <a:off x="912" y="1203"/>
                <a:ext cx="240" cy="240"/>
                <a:chOff x="2078" y="1680"/>
                <a:chExt cx="1615" cy="1615"/>
              </a:xfrm>
            </p:grpSpPr>
            <p:sp>
              <p:nvSpPr>
                <p:cNvPr id="38958" name="Oval 1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38959" name="Oval 1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45068" name="Oval 12"/>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fontAlgn="base">
                    <a:spcBef>
                      <a:spcPct val="0"/>
                    </a:spcBef>
                    <a:spcAft>
                      <a:spcPct val="0"/>
                    </a:spcAft>
                    <a:defRPr/>
                  </a:pPr>
                  <a:endParaRPr lang="zh-CN" altLang="en-US">
                    <a:solidFill>
                      <a:srgbClr val="000000"/>
                    </a:solidFill>
                    <a:ea typeface="宋体" pitchFamily="2" charset="-122"/>
                  </a:endParaRPr>
                </a:p>
              </p:txBody>
            </p:sp>
            <p:sp>
              <p:nvSpPr>
                <p:cNvPr id="38961" name="Oval 13"/>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pPr fontAlgn="base">
                    <a:spcBef>
                      <a:spcPct val="0"/>
                    </a:spcBef>
                    <a:spcAft>
                      <a:spcPct val="0"/>
                    </a:spcAft>
                  </a:pPr>
                  <a:endParaRPr lang="zh-CN" altLang="en-US" smtClean="0">
                    <a:solidFill>
                      <a:srgbClr val="000000"/>
                    </a:solidFill>
                    <a:ea typeface="宋体" pitchFamily="2" charset="-122"/>
                  </a:endParaRPr>
                </a:p>
              </p:txBody>
            </p:sp>
            <p:sp>
              <p:nvSpPr>
                <p:cNvPr id="45070" name="Oval 14"/>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base">
                    <a:spcBef>
                      <a:spcPct val="0"/>
                    </a:spcBef>
                    <a:spcAft>
                      <a:spcPct val="0"/>
                    </a:spcAft>
                    <a:defRPr/>
                  </a:pPr>
                  <a:endParaRPr lang="zh-CN" altLang="en-US">
                    <a:solidFill>
                      <a:srgbClr val="000000"/>
                    </a:solidFill>
                    <a:ea typeface="宋体" pitchFamily="2" charset="-122"/>
                  </a:endParaRPr>
                </a:p>
              </p:txBody>
            </p:sp>
            <p:sp>
              <p:nvSpPr>
                <p:cNvPr id="38963" name="Oval 15"/>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fontAlgn="base">
                    <a:spcBef>
                      <a:spcPct val="0"/>
                    </a:spcBef>
                    <a:spcAft>
                      <a:spcPct val="0"/>
                    </a:spcAft>
                  </a:pPr>
                  <a:endParaRPr lang="zh-CN" altLang="en-US" smtClean="0">
                    <a:solidFill>
                      <a:srgbClr val="000000"/>
                    </a:solidFill>
                    <a:ea typeface="宋体" pitchFamily="2" charset="-122"/>
                  </a:endParaRPr>
                </a:p>
              </p:txBody>
            </p:sp>
          </p:grpSp>
        </p:grpSp>
        <p:grpSp>
          <p:nvGrpSpPr>
            <p:cNvPr id="38920" name="Group 16"/>
            <p:cNvGrpSpPr>
              <a:grpSpLocks/>
            </p:cNvGrpSpPr>
            <p:nvPr/>
          </p:nvGrpSpPr>
          <p:grpSpPr bwMode="auto">
            <a:xfrm>
              <a:off x="1248" y="1632"/>
              <a:ext cx="2976" cy="320"/>
              <a:chOff x="1248" y="1632"/>
              <a:chExt cx="2976" cy="320"/>
            </a:xfrm>
          </p:grpSpPr>
          <p:sp>
            <p:nvSpPr>
              <p:cNvPr id="38948" name="AutoShape 17"/>
              <p:cNvSpPr>
                <a:spLocks noChangeArrowheads="1"/>
              </p:cNvSpPr>
              <p:nvPr/>
            </p:nvSpPr>
            <p:spPr bwMode="gray">
              <a:xfrm>
                <a:off x="1440" y="1632"/>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r>
                  <a:rPr lang="en-US" altLang="zh-CN" b="1" dirty="0" smtClean="0">
                    <a:solidFill>
                      <a:srgbClr val="000000"/>
                    </a:solidFill>
                    <a:ea typeface="宋体" pitchFamily="2" charset="-122"/>
                  </a:rPr>
                  <a:t>2.</a:t>
                </a:r>
                <a:r>
                  <a:rPr lang="zh-CN" altLang="en-US" b="1" dirty="0" smtClean="0">
                    <a:solidFill>
                      <a:srgbClr val="000000"/>
                    </a:solidFill>
                    <a:ea typeface="宋体" pitchFamily="2" charset="-122"/>
                  </a:rPr>
                  <a:t>单层感知器</a:t>
                </a:r>
                <a:endParaRPr lang="en-US" altLang="zh-CN" b="1" dirty="0" smtClean="0">
                  <a:solidFill>
                    <a:srgbClr val="000000"/>
                  </a:solidFill>
                  <a:ea typeface="宋体" pitchFamily="2" charset="-122"/>
                </a:endParaRPr>
              </a:p>
            </p:txBody>
          </p:sp>
          <p:grpSp>
            <p:nvGrpSpPr>
              <p:cNvPr id="38949" name="Group 18"/>
              <p:cNvGrpSpPr>
                <a:grpSpLocks/>
              </p:cNvGrpSpPr>
              <p:nvPr/>
            </p:nvGrpSpPr>
            <p:grpSpPr bwMode="auto">
              <a:xfrm>
                <a:off x="1248" y="1699"/>
                <a:ext cx="240" cy="240"/>
                <a:chOff x="2078" y="1680"/>
                <a:chExt cx="1615" cy="1615"/>
              </a:xfrm>
            </p:grpSpPr>
            <p:sp>
              <p:nvSpPr>
                <p:cNvPr id="38950"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38951"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45077"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fontAlgn="base">
                    <a:spcBef>
                      <a:spcPct val="0"/>
                    </a:spcBef>
                    <a:spcAft>
                      <a:spcPct val="0"/>
                    </a:spcAft>
                    <a:defRPr/>
                  </a:pPr>
                  <a:endParaRPr lang="zh-CN" altLang="en-US">
                    <a:solidFill>
                      <a:srgbClr val="000000"/>
                    </a:solidFill>
                    <a:ea typeface="宋体" pitchFamily="2" charset="-122"/>
                  </a:endParaRPr>
                </a:p>
              </p:txBody>
            </p:sp>
            <p:sp>
              <p:nvSpPr>
                <p:cNvPr id="38953"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pPr fontAlgn="base">
                    <a:spcBef>
                      <a:spcPct val="0"/>
                    </a:spcBef>
                    <a:spcAft>
                      <a:spcPct val="0"/>
                    </a:spcAft>
                  </a:pPr>
                  <a:endParaRPr lang="zh-CN" altLang="en-US" smtClean="0">
                    <a:solidFill>
                      <a:srgbClr val="000000"/>
                    </a:solidFill>
                    <a:ea typeface="宋体" pitchFamily="2" charset="-122"/>
                  </a:endParaRPr>
                </a:p>
              </p:txBody>
            </p:sp>
            <p:sp>
              <p:nvSpPr>
                <p:cNvPr id="45079"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base">
                    <a:spcBef>
                      <a:spcPct val="0"/>
                    </a:spcBef>
                    <a:spcAft>
                      <a:spcPct val="0"/>
                    </a:spcAft>
                    <a:defRPr/>
                  </a:pPr>
                  <a:endParaRPr lang="zh-CN" altLang="en-US">
                    <a:solidFill>
                      <a:srgbClr val="000000"/>
                    </a:solidFill>
                    <a:ea typeface="宋体" pitchFamily="2" charset="-122"/>
                  </a:endParaRPr>
                </a:p>
              </p:txBody>
            </p:sp>
            <p:sp>
              <p:nvSpPr>
                <p:cNvPr id="38955"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fontAlgn="base">
                    <a:spcBef>
                      <a:spcPct val="0"/>
                    </a:spcBef>
                    <a:spcAft>
                      <a:spcPct val="0"/>
                    </a:spcAft>
                  </a:pPr>
                  <a:endParaRPr lang="zh-CN" altLang="en-US" smtClean="0">
                    <a:solidFill>
                      <a:srgbClr val="000000"/>
                    </a:solidFill>
                    <a:ea typeface="宋体" pitchFamily="2" charset="-122"/>
                  </a:endParaRPr>
                </a:p>
              </p:txBody>
            </p:sp>
          </p:grpSp>
        </p:grpSp>
        <p:grpSp>
          <p:nvGrpSpPr>
            <p:cNvPr id="38921" name="Group 25"/>
            <p:cNvGrpSpPr>
              <a:grpSpLocks/>
            </p:cNvGrpSpPr>
            <p:nvPr/>
          </p:nvGrpSpPr>
          <p:grpSpPr bwMode="auto">
            <a:xfrm>
              <a:off x="1344" y="2179"/>
              <a:ext cx="2976" cy="320"/>
              <a:chOff x="1344" y="2179"/>
              <a:chExt cx="2976" cy="320"/>
            </a:xfrm>
          </p:grpSpPr>
          <p:sp>
            <p:nvSpPr>
              <p:cNvPr id="38940" name="AutoShape 26"/>
              <p:cNvSpPr>
                <a:spLocks noChangeArrowheads="1"/>
              </p:cNvSpPr>
              <p:nvPr/>
            </p:nvSpPr>
            <p:spPr bwMode="gray">
              <a:xfrm>
                <a:off x="1536" y="2179"/>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r>
                  <a:rPr lang="en-US" altLang="zh-CN" b="1" dirty="0" smtClean="0">
                    <a:solidFill>
                      <a:srgbClr val="000000"/>
                    </a:solidFill>
                    <a:ea typeface="宋体" pitchFamily="2" charset="-122"/>
                  </a:rPr>
                  <a:t>3.</a:t>
                </a:r>
                <a:r>
                  <a:rPr lang="zh-CN" altLang="en-US" b="1" dirty="0" smtClean="0">
                    <a:solidFill>
                      <a:srgbClr val="000000"/>
                    </a:solidFill>
                    <a:ea typeface="宋体" pitchFamily="2" charset="-122"/>
                  </a:rPr>
                  <a:t>单层感知器算法</a:t>
                </a:r>
                <a:endParaRPr lang="en-US" altLang="zh-CN" b="1" dirty="0" smtClean="0">
                  <a:solidFill>
                    <a:srgbClr val="000000"/>
                  </a:solidFill>
                  <a:ea typeface="宋体" pitchFamily="2" charset="-122"/>
                </a:endParaRPr>
              </a:p>
            </p:txBody>
          </p:sp>
          <p:grpSp>
            <p:nvGrpSpPr>
              <p:cNvPr id="38941" name="Group 27"/>
              <p:cNvGrpSpPr>
                <a:grpSpLocks/>
              </p:cNvGrpSpPr>
              <p:nvPr/>
            </p:nvGrpSpPr>
            <p:grpSpPr bwMode="auto">
              <a:xfrm>
                <a:off x="1344" y="2227"/>
                <a:ext cx="240" cy="240"/>
                <a:chOff x="2078" y="1680"/>
                <a:chExt cx="1615" cy="1615"/>
              </a:xfrm>
            </p:grpSpPr>
            <p:sp>
              <p:nvSpPr>
                <p:cNvPr id="38942" name="Oval 2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38943" name="Oval 2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45086" name="Oval 3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fontAlgn="base">
                    <a:spcBef>
                      <a:spcPct val="0"/>
                    </a:spcBef>
                    <a:spcAft>
                      <a:spcPct val="0"/>
                    </a:spcAft>
                    <a:defRPr/>
                  </a:pPr>
                  <a:endParaRPr lang="zh-CN" altLang="en-US">
                    <a:solidFill>
                      <a:srgbClr val="000000"/>
                    </a:solidFill>
                    <a:ea typeface="宋体" pitchFamily="2" charset="-122"/>
                  </a:endParaRPr>
                </a:p>
              </p:txBody>
            </p:sp>
            <p:sp>
              <p:nvSpPr>
                <p:cNvPr id="38945" name="Oval 31"/>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pPr fontAlgn="base">
                    <a:spcBef>
                      <a:spcPct val="0"/>
                    </a:spcBef>
                    <a:spcAft>
                      <a:spcPct val="0"/>
                    </a:spcAft>
                  </a:pPr>
                  <a:endParaRPr lang="zh-CN" altLang="en-US" smtClean="0">
                    <a:solidFill>
                      <a:srgbClr val="000000"/>
                    </a:solidFill>
                    <a:ea typeface="宋体" pitchFamily="2" charset="-122"/>
                  </a:endParaRPr>
                </a:p>
              </p:txBody>
            </p:sp>
            <p:sp>
              <p:nvSpPr>
                <p:cNvPr id="45088" name="Oval 3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base">
                    <a:spcBef>
                      <a:spcPct val="0"/>
                    </a:spcBef>
                    <a:spcAft>
                      <a:spcPct val="0"/>
                    </a:spcAft>
                    <a:defRPr/>
                  </a:pPr>
                  <a:endParaRPr lang="zh-CN" altLang="en-US">
                    <a:solidFill>
                      <a:srgbClr val="000000"/>
                    </a:solidFill>
                    <a:ea typeface="宋体" pitchFamily="2" charset="-122"/>
                  </a:endParaRPr>
                </a:p>
              </p:txBody>
            </p:sp>
            <p:sp>
              <p:nvSpPr>
                <p:cNvPr id="38947" name="Oval 33"/>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fontAlgn="base">
                    <a:spcBef>
                      <a:spcPct val="0"/>
                    </a:spcBef>
                    <a:spcAft>
                      <a:spcPct val="0"/>
                    </a:spcAft>
                  </a:pPr>
                  <a:endParaRPr lang="zh-CN" altLang="en-US" smtClean="0">
                    <a:solidFill>
                      <a:srgbClr val="000000"/>
                    </a:solidFill>
                    <a:ea typeface="宋体" pitchFamily="2" charset="-122"/>
                  </a:endParaRPr>
                </a:p>
              </p:txBody>
            </p:sp>
          </p:grpSp>
        </p:grpSp>
        <p:grpSp>
          <p:nvGrpSpPr>
            <p:cNvPr id="38922" name="Group 34"/>
            <p:cNvGrpSpPr>
              <a:grpSpLocks/>
            </p:cNvGrpSpPr>
            <p:nvPr/>
          </p:nvGrpSpPr>
          <p:grpSpPr bwMode="auto">
            <a:xfrm>
              <a:off x="1248" y="2691"/>
              <a:ext cx="2996" cy="320"/>
              <a:chOff x="1248" y="2691"/>
              <a:chExt cx="2996" cy="320"/>
            </a:xfrm>
          </p:grpSpPr>
          <p:sp>
            <p:nvSpPr>
              <p:cNvPr id="38932" name="AutoShape 35"/>
              <p:cNvSpPr>
                <a:spLocks noChangeArrowheads="1"/>
              </p:cNvSpPr>
              <p:nvPr/>
            </p:nvSpPr>
            <p:spPr bwMode="gray">
              <a:xfrm>
                <a:off x="1460" y="2691"/>
                <a:ext cx="2784" cy="32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r>
                  <a:rPr lang="en-US" altLang="zh-CN" b="1" dirty="0" smtClean="0">
                    <a:solidFill>
                      <a:srgbClr val="000000"/>
                    </a:solidFill>
                    <a:ea typeface="宋体" pitchFamily="2" charset="-122"/>
                  </a:rPr>
                  <a:t>4.</a:t>
                </a:r>
                <a:r>
                  <a:rPr lang="zh-CN" altLang="en-US" b="1" dirty="0" smtClean="0">
                    <a:solidFill>
                      <a:srgbClr val="000000"/>
                    </a:solidFill>
                    <a:ea typeface="宋体" pitchFamily="2" charset="-122"/>
                  </a:rPr>
                  <a:t>多层感知器</a:t>
                </a:r>
                <a:endParaRPr lang="en-US" altLang="zh-CN" b="1" dirty="0" smtClean="0">
                  <a:solidFill>
                    <a:srgbClr val="000000"/>
                  </a:solidFill>
                  <a:ea typeface="宋体" pitchFamily="2" charset="-122"/>
                </a:endParaRPr>
              </a:p>
            </p:txBody>
          </p:sp>
          <p:grpSp>
            <p:nvGrpSpPr>
              <p:cNvPr id="38933" name="Group 36"/>
              <p:cNvGrpSpPr>
                <a:grpSpLocks/>
              </p:cNvGrpSpPr>
              <p:nvPr/>
            </p:nvGrpSpPr>
            <p:grpSpPr bwMode="auto">
              <a:xfrm>
                <a:off x="1248" y="2755"/>
                <a:ext cx="240" cy="240"/>
                <a:chOff x="2078" y="1680"/>
                <a:chExt cx="1615" cy="1615"/>
              </a:xfrm>
            </p:grpSpPr>
            <p:sp>
              <p:nvSpPr>
                <p:cNvPr id="38934"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38935" name="Oval 3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45095" name="Oval 39"/>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fontAlgn="base">
                    <a:spcBef>
                      <a:spcPct val="0"/>
                    </a:spcBef>
                    <a:spcAft>
                      <a:spcPct val="0"/>
                    </a:spcAft>
                    <a:defRPr/>
                  </a:pPr>
                  <a:endParaRPr lang="zh-CN" altLang="en-US">
                    <a:solidFill>
                      <a:srgbClr val="000000"/>
                    </a:solidFill>
                    <a:ea typeface="宋体" pitchFamily="2" charset="-122"/>
                  </a:endParaRPr>
                </a:p>
              </p:txBody>
            </p:sp>
            <p:sp>
              <p:nvSpPr>
                <p:cNvPr id="38937" name="Oval 40"/>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pPr fontAlgn="base">
                    <a:spcBef>
                      <a:spcPct val="0"/>
                    </a:spcBef>
                    <a:spcAft>
                      <a:spcPct val="0"/>
                    </a:spcAft>
                  </a:pPr>
                  <a:endParaRPr lang="zh-CN" altLang="en-US" smtClean="0">
                    <a:solidFill>
                      <a:srgbClr val="000000"/>
                    </a:solidFill>
                    <a:ea typeface="宋体" pitchFamily="2" charset="-122"/>
                  </a:endParaRPr>
                </a:p>
              </p:txBody>
            </p:sp>
            <p:sp>
              <p:nvSpPr>
                <p:cNvPr id="45097" name="Oval 41"/>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fontAlgn="base">
                    <a:spcBef>
                      <a:spcPct val="0"/>
                    </a:spcBef>
                    <a:spcAft>
                      <a:spcPct val="0"/>
                    </a:spcAft>
                    <a:defRPr/>
                  </a:pPr>
                  <a:endParaRPr lang="zh-CN" altLang="en-US">
                    <a:solidFill>
                      <a:srgbClr val="000000"/>
                    </a:solidFill>
                    <a:ea typeface="宋体" pitchFamily="2" charset="-122"/>
                  </a:endParaRPr>
                </a:p>
              </p:txBody>
            </p:sp>
            <p:sp>
              <p:nvSpPr>
                <p:cNvPr id="38939" name="Oval 42"/>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fontAlgn="base">
                    <a:spcBef>
                      <a:spcPct val="0"/>
                    </a:spcBef>
                    <a:spcAft>
                      <a:spcPct val="0"/>
                    </a:spcAft>
                  </a:pPr>
                  <a:endParaRPr lang="zh-CN" altLang="en-US" smtClean="0">
                    <a:solidFill>
                      <a:srgbClr val="000000"/>
                    </a:solidFill>
                    <a:ea typeface="宋体" pitchFamily="2" charset="-122"/>
                  </a:endParaRPr>
                </a:p>
              </p:txBody>
            </p:sp>
          </p:grpSp>
        </p:grpSp>
      </p:grpSp>
    </p:spTree>
    <p:extLst>
      <p:ext uri="{BB962C8B-B14F-4D97-AF65-F5344CB8AC3E}">
        <p14:creationId xmlns:p14="http://schemas.microsoft.com/office/powerpoint/2010/main" val="1613340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5"/>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 name="Rectangle 2"/>
          <p:cNvSpPr>
            <a:spLocks noGrp="1" noChangeArrowheads="1"/>
          </p:cNvSpPr>
          <p:nvPr>
            <p:ph type="title"/>
          </p:nvPr>
        </p:nvSpPr>
        <p:spPr/>
        <p:txBody>
          <a:bodyPr/>
          <a:lstStyle/>
          <a:p>
            <a:pPr algn="ctr"/>
            <a:r>
              <a:rPr lang="en-US" altLang="zh-CN" dirty="0" smtClean="0">
                <a:solidFill>
                  <a:srgbClr val="7030A0"/>
                </a:solidFill>
              </a:rPr>
              <a:t>1.</a:t>
            </a:r>
            <a:r>
              <a:rPr lang="zh-CN" altLang="en-US" dirty="0" smtClean="0">
                <a:solidFill>
                  <a:srgbClr val="7030A0"/>
                </a:solidFill>
              </a:rPr>
              <a:t>概述</a:t>
            </a:r>
            <a:endParaRPr lang="en-US" altLang="zh-CN" dirty="0" smtClean="0">
              <a:solidFill>
                <a:srgbClr val="7030A0"/>
              </a:solidFill>
            </a:endParaRPr>
          </a:p>
        </p:txBody>
      </p:sp>
      <p:sp>
        <p:nvSpPr>
          <p:cNvPr id="8" name="TextBox 7"/>
          <p:cNvSpPr txBox="1"/>
          <p:nvPr/>
        </p:nvSpPr>
        <p:spPr>
          <a:xfrm>
            <a:off x="293032" y="2060848"/>
            <a:ext cx="5976664" cy="433965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感知</a:t>
            </a:r>
            <a:r>
              <a:rPr lang="zh-CN" altLang="en-US" sz="2400" dirty="0">
                <a:latin typeface="微软雅黑" pitchFamily="34" charset="-122"/>
                <a:ea typeface="微软雅黑" pitchFamily="34" charset="-122"/>
              </a:rPr>
              <a:t>器（</a:t>
            </a:r>
            <a:r>
              <a:rPr lang="en-US" altLang="zh-CN" sz="2400" dirty="0">
                <a:latin typeface="微软雅黑" pitchFamily="34" charset="-122"/>
                <a:ea typeface="微软雅黑" pitchFamily="34" charset="-122"/>
              </a:rPr>
              <a:t>perceptron</a:t>
            </a:r>
            <a:r>
              <a:rPr lang="zh-CN" altLang="en-US" sz="2400" dirty="0" smtClean="0">
                <a:latin typeface="微软雅黑" pitchFamily="34" charset="-122"/>
                <a:ea typeface="微软雅黑" pitchFamily="34" charset="-122"/>
              </a:rPr>
              <a:t>）于</a:t>
            </a:r>
            <a:r>
              <a:rPr lang="en-US" altLang="zh-CN" sz="2400" dirty="0" smtClean="0">
                <a:latin typeface="微软雅黑" pitchFamily="34" charset="-122"/>
                <a:ea typeface="微软雅黑" pitchFamily="34" charset="-122"/>
              </a:rPr>
              <a:t>1957</a:t>
            </a:r>
            <a:r>
              <a:rPr lang="zh-CN" altLang="en-US" sz="2400" dirty="0">
                <a:latin typeface="微软雅黑" pitchFamily="34" charset="-122"/>
                <a:ea typeface="微软雅黑" pitchFamily="34" charset="-122"/>
              </a:rPr>
              <a:t>年由</a:t>
            </a:r>
            <a:r>
              <a:rPr lang="en-US" altLang="zh-CN" sz="2400" dirty="0">
                <a:latin typeface="微软雅黑" pitchFamily="34" charset="-122"/>
                <a:ea typeface="微软雅黑" pitchFamily="34" charset="-122"/>
              </a:rPr>
              <a:t>Rosenblatt</a:t>
            </a:r>
            <a:r>
              <a:rPr lang="zh-CN" altLang="en-US" sz="2400" dirty="0">
                <a:latin typeface="微软雅黑" pitchFamily="34" charset="-122"/>
                <a:ea typeface="微软雅黑" pitchFamily="34" charset="-122"/>
              </a:rPr>
              <a:t>提出，是神经网络与支持向量机的</a:t>
            </a:r>
            <a:r>
              <a:rPr lang="zh-CN" altLang="en-US" sz="2400" dirty="0" smtClean="0">
                <a:latin typeface="微软雅黑" pitchFamily="34" charset="-122"/>
                <a:ea typeface="微软雅黑" pitchFamily="34" charset="-122"/>
              </a:rPr>
              <a:t>基础，它是</a:t>
            </a:r>
            <a:r>
              <a:rPr lang="zh-CN" altLang="en-US" sz="2400" b="1" dirty="0">
                <a:latin typeface="微软雅黑" pitchFamily="34" charset="-122"/>
                <a:ea typeface="微软雅黑" pitchFamily="34" charset="-122"/>
              </a:rPr>
              <a:t>二类分类</a:t>
            </a:r>
            <a:r>
              <a:rPr lang="zh-CN" altLang="en-US" sz="2400" dirty="0">
                <a:latin typeface="微软雅黑" pitchFamily="34" charset="-122"/>
                <a:ea typeface="微软雅黑" pitchFamily="34" charset="-122"/>
              </a:rPr>
              <a:t>的</a:t>
            </a:r>
            <a:r>
              <a:rPr lang="zh-CN" altLang="en-US" sz="2400" b="1" dirty="0">
                <a:latin typeface="微软雅黑" pitchFamily="34" charset="-122"/>
                <a:ea typeface="微软雅黑" pitchFamily="34" charset="-122"/>
              </a:rPr>
              <a:t>线性分类</a:t>
            </a:r>
            <a:r>
              <a:rPr lang="zh-CN" altLang="en-US" sz="2400" dirty="0">
                <a:latin typeface="微软雅黑" pitchFamily="34" charset="-122"/>
                <a:ea typeface="微软雅黑" pitchFamily="34" charset="-122"/>
              </a:rPr>
              <a:t>模型，其输入为实例的特征向量，输出为实例的类别，取</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二值。</a:t>
            </a:r>
            <a:r>
              <a:rPr lang="zh-CN" altLang="en-US" sz="2400" dirty="0" smtClean="0">
                <a:latin typeface="微软雅黑" pitchFamily="34" charset="-122"/>
                <a:ea typeface="微软雅黑" pitchFamily="34" charset="-122"/>
              </a:rPr>
              <a:t>感知器对应</a:t>
            </a:r>
            <a:r>
              <a:rPr lang="zh-CN" altLang="en-US" sz="2400" dirty="0">
                <a:latin typeface="微软雅黑" pitchFamily="34" charset="-122"/>
                <a:ea typeface="微软雅黑" pitchFamily="34" charset="-122"/>
              </a:rPr>
              <a:t>于输入空间（特征空间）中将实例划分为正负两类的分离超平面，属于判别模型。</a:t>
            </a:r>
            <a:r>
              <a:rPr lang="zh-CN" altLang="en-US" sz="2400" dirty="0" smtClean="0">
                <a:latin typeface="微软雅黑" pitchFamily="34" charset="-122"/>
                <a:ea typeface="微软雅黑" pitchFamily="34" charset="-122"/>
              </a:rPr>
              <a:t>感知器学习</a:t>
            </a:r>
            <a:r>
              <a:rPr lang="zh-CN" altLang="en-US" sz="2400" dirty="0">
                <a:latin typeface="微软雅黑" pitchFamily="34" charset="-122"/>
                <a:ea typeface="微软雅黑" pitchFamily="34" charset="-122"/>
              </a:rPr>
              <a:t>旨在求出将训练数据进行线性划分的</a:t>
            </a:r>
            <a:r>
              <a:rPr lang="zh-CN" altLang="en-US" sz="2400" dirty="0" smtClean="0">
                <a:latin typeface="微软雅黑" pitchFamily="34" charset="-122"/>
                <a:ea typeface="微软雅黑" pitchFamily="34" charset="-122"/>
              </a:rPr>
              <a:t>分离超平面。</a:t>
            </a:r>
            <a:endParaRPr lang="zh-CN" altLang="en-US" sz="2400" dirty="0">
              <a:latin typeface="微软雅黑" pitchFamily="34" charset="-122"/>
              <a:ea typeface="微软雅黑" pitchFamily="34" charset="-122"/>
            </a:endParaRPr>
          </a:p>
          <a:p>
            <a:r>
              <a:rPr lang="zh-CN" altLang="en-US" sz="2000" dirty="0"/>
              <a:t/>
            </a:r>
            <a:br>
              <a:rPr lang="zh-CN" altLang="en-US" sz="2000" dirty="0"/>
            </a:br>
            <a:r>
              <a:rPr lang="zh-CN" altLang="en-US" sz="2000" dirty="0"/>
              <a:t/>
            </a:r>
            <a:br>
              <a:rPr lang="zh-CN" altLang="en-US" sz="2000" dirty="0"/>
            </a:br>
            <a:endParaRPr lang="zh-CN" altLang="en-US" sz="2000" dirty="0">
              <a:solidFill>
                <a:srgbClr val="00000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077072"/>
            <a:ext cx="23225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624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95313" y="404664"/>
            <a:ext cx="7772400" cy="863600"/>
          </a:xfrm>
        </p:spPr>
        <p:txBody>
          <a:bodyPr/>
          <a:lstStyle/>
          <a:p>
            <a:pPr algn="ctr"/>
            <a:r>
              <a:rPr lang="en-US" altLang="zh-CN" sz="4800" dirty="0" smtClean="0">
                <a:solidFill>
                  <a:srgbClr val="7030A0"/>
                </a:solidFill>
              </a:rPr>
              <a:t>2.</a:t>
            </a:r>
            <a:r>
              <a:rPr lang="zh-CN" altLang="en-US" sz="4800" dirty="0" smtClean="0">
                <a:solidFill>
                  <a:srgbClr val="7030A0"/>
                </a:solidFill>
              </a:rPr>
              <a:t>单</a:t>
            </a:r>
            <a:r>
              <a:rPr lang="zh-CN" altLang="en-US" sz="4800" dirty="0">
                <a:solidFill>
                  <a:srgbClr val="7030A0"/>
                </a:solidFill>
              </a:rPr>
              <a:t>层感知器</a:t>
            </a:r>
          </a:p>
        </p:txBody>
      </p:sp>
      <p:sp>
        <p:nvSpPr>
          <p:cNvPr id="5123" name="Rectangle 3"/>
          <p:cNvSpPr>
            <a:spLocks noGrp="1" noChangeArrowheads="1"/>
          </p:cNvSpPr>
          <p:nvPr>
            <p:ph type="body" sz="half" idx="1"/>
          </p:nvPr>
        </p:nvSpPr>
        <p:spPr/>
        <p:txBody>
          <a:bodyPr/>
          <a:lstStyle/>
          <a:p>
            <a:pPr marL="0" indent="0">
              <a:buNone/>
            </a:pPr>
            <a:r>
              <a:rPr lang="en-US" altLang="zh-CN" dirty="0" smtClean="0">
                <a:latin typeface="微软雅黑" pitchFamily="34" charset="-122"/>
                <a:ea typeface="微软雅黑" pitchFamily="34" charset="-122"/>
              </a:rPr>
              <a:t>2.1</a:t>
            </a:r>
            <a:r>
              <a:rPr lang="zh-CN" altLang="en-US" dirty="0" smtClean="0">
                <a:latin typeface="微软雅黑" pitchFamily="34" charset="-122"/>
                <a:ea typeface="微软雅黑" pitchFamily="34" charset="-122"/>
              </a:rPr>
              <a:t>单层感知器模型</a:t>
            </a:r>
            <a:endParaRPr lang="zh-CN" altLang="en-US" dirty="0">
              <a:latin typeface="微软雅黑" pitchFamily="34" charset="-122"/>
              <a:ea typeface="微软雅黑" pitchFamily="34" charset="-122"/>
            </a:endParaRPr>
          </a:p>
        </p:txBody>
      </p:sp>
      <p:graphicFrame>
        <p:nvGraphicFramePr>
          <p:cNvPr id="5181" name="Object 61"/>
          <p:cNvGraphicFramePr>
            <a:graphicFrameLocks noChangeAspect="1"/>
          </p:cNvGraphicFramePr>
          <p:nvPr>
            <p:ph sz="quarter" idx="2"/>
            <p:extLst>
              <p:ext uri="{D42A27DB-BD31-4B8C-83A1-F6EECF244321}">
                <p14:modId xmlns:p14="http://schemas.microsoft.com/office/powerpoint/2010/main" val="2120713819"/>
              </p:ext>
            </p:extLst>
          </p:nvPr>
        </p:nvGraphicFramePr>
        <p:xfrm>
          <a:off x="3203575" y="2276475"/>
          <a:ext cx="1728788" cy="996950"/>
        </p:xfrm>
        <a:graphic>
          <a:graphicData uri="http://schemas.openxmlformats.org/presentationml/2006/ole">
            <mc:AlternateContent xmlns:mc="http://schemas.openxmlformats.org/markup-compatibility/2006">
              <mc:Choice xmlns:v="urn:schemas-microsoft-com:vml" Requires="v">
                <p:oleObj spid="_x0000_s2142" name="Equation" r:id="rId3" imgW="660240" imgH="380880" progId="Equation.DSMT4">
                  <p:embed/>
                </p:oleObj>
              </mc:Choice>
              <mc:Fallback>
                <p:oleObj name="Equation" r:id="rId3" imgW="660240" imgH="380880" progId="Equation.DSMT4">
                  <p:embed/>
                  <p:pic>
                    <p:nvPicPr>
                      <p:cNvPr id="0" name=""/>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3203575" y="2276475"/>
                        <a:ext cx="1728788"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Rectangle 4"/>
          <p:cNvSpPr>
            <a:spLocks noChangeArrowheads="1"/>
          </p:cNvSpPr>
          <p:nvPr/>
        </p:nvSpPr>
        <p:spPr bwMode="auto">
          <a:xfrm>
            <a:off x="0" y="2640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8" name="Line 8"/>
          <p:cNvSpPr>
            <a:spLocks noChangeShapeType="1"/>
          </p:cNvSpPr>
          <p:nvPr/>
        </p:nvSpPr>
        <p:spPr bwMode="auto">
          <a:xfrm>
            <a:off x="1789113" y="2705100"/>
            <a:ext cx="1477962" cy="908050"/>
          </a:xfrm>
          <a:prstGeom prst="line">
            <a:avLst/>
          </a:prstGeom>
          <a:noFill/>
          <a:ln w="25400" cap="rnd">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 name="Freeform 9"/>
          <p:cNvSpPr>
            <a:spLocks/>
          </p:cNvSpPr>
          <p:nvPr/>
        </p:nvSpPr>
        <p:spPr bwMode="auto">
          <a:xfrm>
            <a:off x="3224213" y="3525838"/>
            <a:ext cx="209550" cy="188912"/>
          </a:xfrm>
          <a:custGeom>
            <a:avLst/>
            <a:gdLst>
              <a:gd name="T0" fmla="*/ 36 w 132"/>
              <a:gd name="T1" fmla="*/ 0 h 119"/>
              <a:gd name="T2" fmla="*/ 132 w 132"/>
              <a:gd name="T3" fmla="*/ 119 h 119"/>
              <a:gd name="T4" fmla="*/ 0 w 132"/>
              <a:gd name="T5" fmla="*/ 99 h 119"/>
              <a:gd name="T6" fmla="*/ 36 w 132"/>
              <a:gd name="T7" fmla="*/ 0 h 119"/>
            </a:gdLst>
            <a:ahLst/>
            <a:cxnLst>
              <a:cxn ang="0">
                <a:pos x="T0" y="T1"/>
              </a:cxn>
              <a:cxn ang="0">
                <a:pos x="T2" y="T3"/>
              </a:cxn>
              <a:cxn ang="0">
                <a:pos x="T4" y="T5"/>
              </a:cxn>
              <a:cxn ang="0">
                <a:pos x="T6" y="T7"/>
              </a:cxn>
            </a:cxnLst>
            <a:rect l="0" t="0" r="r" b="b"/>
            <a:pathLst>
              <a:path w="132" h="119">
                <a:moveTo>
                  <a:pt x="36" y="0"/>
                </a:moveTo>
                <a:lnTo>
                  <a:pt x="132" y="119"/>
                </a:lnTo>
                <a:lnTo>
                  <a:pt x="0" y="99"/>
                </a:lnTo>
                <a:lnTo>
                  <a:pt x="36" y="0"/>
                </a:lnTo>
                <a:close/>
              </a:path>
            </a:pathLst>
          </a:custGeom>
          <a:solidFill>
            <a:srgbClr val="FF00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30" name="Line 10"/>
          <p:cNvSpPr>
            <a:spLocks noChangeShapeType="1"/>
          </p:cNvSpPr>
          <p:nvPr/>
        </p:nvSpPr>
        <p:spPr bwMode="auto">
          <a:xfrm>
            <a:off x="1789113" y="3225800"/>
            <a:ext cx="1449387" cy="595313"/>
          </a:xfrm>
          <a:prstGeom prst="line">
            <a:avLst/>
          </a:prstGeom>
          <a:noFill/>
          <a:ln w="25400" cap="rnd">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 name="Freeform 11"/>
          <p:cNvSpPr>
            <a:spLocks/>
          </p:cNvSpPr>
          <p:nvPr/>
        </p:nvSpPr>
        <p:spPr bwMode="auto">
          <a:xfrm>
            <a:off x="3201988" y="3732213"/>
            <a:ext cx="211137" cy="165100"/>
          </a:xfrm>
          <a:custGeom>
            <a:avLst/>
            <a:gdLst>
              <a:gd name="T0" fmla="*/ 26 w 133"/>
              <a:gd name="T1" fmla="*/ 0 h 104"/>
              <a:gd name="T2" fmla="*/ 133 w 133"/>
              <a:gd name="T3" fmla="*/ 102 h 104"/>
              <a:gd name="T4" fmla="*/ 0 w 133"/>
              <a:gd name="T5" fmla="*/ 104 h 104"/>
              <a:gd name="T6" fmla="*/ 26 w 133"/>
              <a:gd name="T7" fmla="*/ 0 h 104"/>
            </a:gdLst>
            <a:ahLst/>
            <a:cxnLst>
              <a:cxn ang="0">
                <a:pos x="T0" y="T1"/>
              </a:cxn>
              <a:cxn ang="0">
                <a:pos x="T2" y="T3"/>
              </a:cxn>
              <a:cxn ang="0">
                <a:pos x="T4" y="T5"/>
              </a:cxn>
              <a:cxn ang="0">
                <a:pos x="T6" y="T7"/>
              </a:cxn>
            </a:cxnLst>
            <a:rect l="0" t="0" r="r" b="b"/>
            <a:pathLst>
              <a:path w="133" h="104">
                <a:moveTo>
                  <a:pt x="26" y="0"/>
                </a:moveTo>
                <a:lnTo>
                  <a:pt x="133" y="102"/>
                </a:lnTo>
                <a:lnTo>
                  <a:pt x="0" y="104"/>
                </a:lnTo>
                <a:lnTo>
                  <a:pt x="26"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 name="Line 12"/>
          <p:cNvSpPr>
            <a:spLocks noChangeShapeType="1"/>
          </p:cNvSpPr>
          <p:nvPr/>
        </p:nvSpPr>
        <p:spPr bwMode="auto">
          <a:xfrm flipV="1">
            <a:off x="1716088" y="4086225"/>
            <a:ext cx="1531937" cy="519113"/>
          </a:xfrm>
          <a:prstGeom prst="line">
            <a:avLst/>
          </a:prstGeom>
          <a:noFill/>
          <a:ln w="254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33" name="Freeform 13"/>
          <p:cNvSpPr>
            <a:spLocks/>
          </p:cNvSpPr>
          <p:nvPr/>
        </p:nvSpPr>
        <p:spPr bwMode="auto">
          <a:xfrm>
            <a:off x="3214688" y="4008438"/>
            <a:ext cx="209550" cy="168275"/>
          </a:xfrm>
          <a:custGeom>
            <a:avLst/>
            <a:gdLst>
              <a:gd name="T0" fmla="*/ 0 w 132"/>
              <a:gd name="T1" fmla="*/ 0 h 106"/>
              <a:gd name="T2" fmla="*/ 132 w 132"/>
              <a:gd name="T3" fmla="*/ 12 h 106"/>
              <a:gd name="T4" fmla="*/ 21 w 132"/>
              <a:gd name="T5" fmla="*/ 106 h 106"/>
              <a:gd name="T6" fmla="*/ 0 w 132"/>
              <a:gd name="T7" fmla="*/ 0 h 106"/>
            </a:gdLst>
            <a:ahLst/>
            <a:cxnLst>
              <a:cxn ang="0">
                <a:pos x="T0" y="T1"/>
              </a:cxn>
              <a:cxn ang="0">
                <a:pos x="T2" y="T3"/>
              </a:cxn>
              <a:cxn ang="0">
                <a:pos x="T4" y="T5"/>
              </a:cxn>
              <a:cxn ang="0">
                <a:pos x="T6" y="T7"/>
              </a:cxn>
            </a:cxnLst>
            <a:rect l="0" t="0" r="r" b="b"/>
            <a:pathLst>
              <a:path w="132" h="106">
                <a:moveTo>
                  <a:pt x="0" y="0"/>
                </a:moveTo>
                <a:lnTo>
                  <a:pt x="132" y="12"/>
                </a:lnTo>
                <a:lnTo>
                  <a:pt x="21" y="106"/>
                </a:lnTo>
                <a:lnTo>
                  <a:pt x="0" y="0"/>
                </a:lnTo>
                <a:close/>
              </a:path>
            </a:pathLst>
          </a:custGeom>
          <a:solidFill>
            <a:srgbClr val="FF00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34" name="Line 14"/>
          <p:cNvSpPr>
            <a:spLocks noChangeShapeType="1"/>
          </p:cNvSpPr>
          <p:nvPr/>
        </p:nvSpPr>
        <p:spPr bwMode="auto">
          <a:xfrm flipV="1">
            <a:off x="1652588" y="4429125"/>
            <a:ext cx="1730375" cy="1352550"/>
          </a:xfrm>
          <a:prstGeom prst="line">
            <a:avLst/>
          </a:prstGeom>
          <a:noFill/>
          <a:ln w="254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35" name="Freeform 15"/>
          <p:cNvSpPr>
            <a:spLocks/>
          </p:cNvSpPr>
          <p:nvPr/>
        </p:nvSpPr>
        <p:spPr bwMode="auto">
          <a:xfrm>
            <a:off x="3333750" y="4306888"/>
            <a:ext cx="206375" cy="209550"/>
          </a:xfrm>
          <a:custGeom>
            <a:avLst/>
            <a:gdLst>
              <a:gd name="T0" fmla="*/ 0 w 130"/>
              <a:gd name="T1" fmla="*/ 38 h 132"/>
              <a:gd name="T2" fmla="*/ 130 w 130"/>
              <a:gd name="T3" fmla="*/ 0 h 132"/>
              <a:gd name="T4" fmla="*/ 43 w 130"/>
              <a:gd name="T5" fmla="*/ 132 h 132"/>
              <a:gd name="T6" fmla="*/ 0 w 130"/>
              <a:gd name="T7" fmla="*/ 38 h 132"/>
            </a:gdLst>
            <a:ahLst/>
            <a:cxnLst>
              <a:cxn ang="0">
                <a:pos x="T0" y="T1"/>
              </a:cxn>
              <a:cxn ang="0">
                <a:pos x="T2" y="T3"/>
              </a:cxn>
              <a:cxn ang="0">
                <a:pos x="T4" y="T5"/>
              </a:cxn>
              <a:cxn ang="0">
                <a:pos x="T6" y="T7"/>
              </a:cxn>
            </a:cxnLst>
            <a:rect l="0" t="0" r="r" b="b"/>
            <a:pathLst>
              <a:path w="130" h="132">
                <a:moveTo>
                  <a:pt x="0" y="38"/>
                </a:moveTo>
                <a:lnTo>
                  <a:pt x="130" y="0"/>
                </a:lnTo>
                <a:lnTo>
                  <a:pt x="43" y="132"/>
                </a:lnTo>
                <a:lnTo>
                  <a:pt x="0" y="38"/>
                </a:lnTo>
                <a:close/>
              </a:path>
            </a:pathLst>
          </a:custGeom>
          <a:solidFill>
            <a:srgbClr val="FF00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36" name="Line 16"/>
          <p:cNvSpPr>
            <a:spLocks noChangeShapeType="1"/>
          </p:cNvSpPr>
          <p:nvPr/>
        </p:nvSpPr>
        <p:spPr bwMode="auto">
          <a:xfrm>
            <a:off x="4335463" y="3894138"/>
            <a:ext cx="1525587" cy="0"/>
          </a:xfrm>
          <a:prstGeom prst="line">
            <a:avLst/>
          </a:prstGeom>
          <a:noFill/>
          <a:ln w="254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37" name="Freeform 17"/>
          <p:cNvSpPr>
            <a:spLocks/>
          </p:cNvSpPr>
          <p:nvPr/>
        </p:nvSpPr>
        <p:spPr bwMode="auto">
          <a:xfrm>
            <a:off x="5843588" y="3806825"/>
            <a:ext cx="200025" cy="173038"/>
          </a:xfrm>
          <a:custGeom>
            <a:avLst/>
            <a:gdLst>
              <a:gd name="T0" fmla="*/ 0 w 126"/>
              <a:gd name="T1" fmla="*/ 0 h 109"/>
              <a:gd name="T2" fmla="*/ 126 w 126"/>
              <a:gd name="T3" fmla="*/ 55 h 109"/>
              <a:gd name="T4" fmla="*/ 0 w 126"/>
              <a:gd name="T5" fmla="*/ 109 h 109"/>
              <a:gd name="T6" fmla="*/ 0 w 126"/>
              <a:gd name="T7" fmla="*/ 0 h 109"/>
            </a:gdLst>
            <a:ahLst/>
            <a:cxnLst>
              <a:cxn ang="0">
                <a:pos x="T0" y="T1"/>
              </a:cxn>
              <a:cxn ang="0">
                <a:pos x="T2" y="T3"/>
              </a:cxn>
              <a:cxn ang="0">
                <a:pos x="T4" y="T5"/>
              </a:cxn>
              <a:cxn ang="0">
                <a:pos x="T6" y="T7"/>
              </a:cxn>
            </a:cxnLst>
            <a:rect l="0" t="0" r="r" b="b"/>
            <a:pathLst>
              <a:path w="126" h="109">
                <a:moveTo>
                  <a:pt x="0" y="0"/>
                </a:moveTo>
                <a:lnTo>
                  <a:pt x="126" y="55"/>
                </a:lnTo>
                <a:lnTo>
                  <a:pt x="0" y="109"/>
                </a:lnTo>
                <a:lnTo>
                  <a:pt x="0" y="0"/>
                </a:lnTo>
                <a:close/>
              </a:path>
            </a:pathLst>
          </a:custGeom>
          <a:solidFill>
            <a:srgbClr val="FF00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38" name="Line 18"/>
          <p:cNvSpPr>
            <a:spLocks noChangeShapeType="1"/>
          </p:cNvSpPr>
          <p:nvPr/>
        </p:nvSpPr>
        <p:spPr bwMode="auto">
          <a:xfrm>
            <a:off x="7273925" y="3894138"/>
            <a:ext cx="911225" cy="0"/>
          </a:xfrm>
          <a:prstGeom prst="line">
            <a:avLst/>
          </a:prstGeom>
          <a:noFill/>
          <a:ln w="25400" cap="rnd">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39" name="Freeform 19"/>
          <p:cNvSpPr>
            <a:spLocks/>
          </p:cNvSpPr>
          <p:nvPr/>
        </p:nvSpPr>
        <p:spPr bwMode="auto">
          <a:xfrm>
            <a:off x="8167688" y="3806825"/>
            <a:ext cx="200025" cy="173038"/>
          </a:xfrm>
          <a:custGeom>
            <a:avLst/>
            <a:gdLst>
              <a:gd name="T0" fmla="*/ 0 w 126"/>
              <a:gd name="T1" fmla="*/ 0 h 109"/>
              <a:gd name="T2" fmla="*/ 126 w 126"/>
              <a:gd name="T3" fmla="*/ 55 h 109"/>
              <a:gd name="T4" fmla="*/ 0 w 126"/>
              <a:gd name="T5" fmla="*/ 109 h 109"/>
              <a:gd name="T6" fmla="*/ 0 w 126"/>
              <a:gd name="T7" fmla="*/ 0 h 109"/>
            </a:gdLst>
            <a:ahLst/>
            <a:cxnLst>
              <a:cxn ang="0">
                <a:pos x="T0" y="T1"/>
              </a:cxn>
              <a:cxn ang="0">
                <a:pos x="T2" y="T3"/>
              </a:cxn>
              <a:cxn ang="0">
                <a:pos x="T4" y="T5"/>
              </a:cxn>
              <a:cxn ang="0">
                <a:pos x="T6" y="T7"/>
              </a:cxn>
            </a:cxnLst>
            <a:rect l="0" t="0" r="r" b="b"/>
            <a:pathLst>
              <a:path w="126" h="109">
                <a:moveTo>
                  <a:pt x="0" y="0"/>
                </a:moveTo>
                <a:lnTo>
                  <a:pt x="126" y="55"/>
                </a:lnTo>
                <a:lnTo>
                  <a:pt x="0" y="109"/>
                </a:lnTo>
                <a:lnTo>
                  <a:pt x="0" y="0"/>
                </a:lnTo>
                <a:close/>
              </a:path>
            </a:pathLst>
          </a:custGeom>
          <a:solidFill>
            <a:srgbClr val="FF00FF"/>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40" name="Rectangle 20"/>
          <p:cNvSpPr>
            <a:spLocks noChangeArrowheads="1"/>
          </p:cNvSpPr>
          <p:nvPr/>
        </p:nvSpPr>
        <p:spPr bwMode="auto">
          <a:xfrm>
            <a:off x="6040438" y="3500438"/>
            <a:ext cx="1366837" cy="766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41" name="Rectangle 21"/>
          <p:cNvSpPr>
            <a:spLocks noChangeArrowheads="1"/>
          </p:cNvSpPr>
          <p:nvPr/>
        </p:nvSpPr>
        <p:spPr bwMode="auto">
          <a:xfrm>
            <a:off x="6043613" y="3509963"/>
            <a:ext cx="1366837" cy="766762"/>
          </a:xfrm>
          <a:prstGeom prst="rect">
            <a:avLst/>
          </a:prstGeom>
          <a:noFill/>
          <a:ln w="63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2" name="Rectangle 22"/>
          <p:cNvSpPr>
            <a:spLocks noChangeArrowheads="1"/>
          </p:cNvSpPr>
          <p:nvPr/>
        </p:nvSpPr>
        <p:spPr bwMode="auto">
          <a:xfrm>
            <a:off x="6372225" y="3644900"/>
            <a:ext cx="9366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200" i="1" dirty="0"/>
              <a:t>f(v)</a:t>
            </a:r>
          </a:p>
        </p:txBody>
      </p:sp>
      <p:sp>
        <p:nvSpPr>
          <p:cNvPr id="5144" name="Oval 24"/>
          <p:cNvSpPr>
            <a:spLocks noChangeArrowheads="1"/>
          </p:cNvSpPr>
          <p:nvPr/>
        </p:nvSpPr>
        <p:spPr bwMode="auto">
          <a:xfrm>
            <a:off x="3413125" y="3292475"/>
            <a:ext cx="922338" cy="1201738"/>
          </a:xfrm>
          <a:prstGeom prst="ellipse">
            <a:avLst/>
          </a:prstGeom>
          <a:solidFill>
            <a:srgbClr val="FFFFFF"/>
          </a:solidFill>
          <a:ln w="0">
            <a:solidFill>
              <a:srgbClr val="FF0000"/>
            </a:solidFill>
            <a:round/>
            <a:headEnd/>
            <a:tailEnd/>
          </a:ln>
        </p:spPr>
        <p:txBody>
          <a:bodyPr/>
          <a:lstStyle/>
          <a:p>
            <a:endParaRPr lang="zh-CN" altLang="en-US"/>
          </a:p>
        </p:txBody>
      </p:sp>
      <p:sp>
        <p:nvSpPr>
          <p:cNvPr id="5145" name="Oval 25"/>
          <p:cNvSpPr>
            <a:spLocks noChangeArrowheads="1"/>
          </p:cNvSpPr>
          <p:nvPr/>
        </p:nvSpPr>
        <p:spPr bwMode="auto">
          <a:xfrm>
            <a:off x="3413125" y="3292475"/>
            <a:ext cx="922338" cy="1201738"/>
          </a:xfrm>
          <a:prstGeom prst="ellipse">
            <a:avLst/>
          </a:prstGeom>
          <a:noFill/>
          <a:ln w="25400"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6" name="Freeform 26"/>
          <p:cNvSpPr>
            <a:spLocks/>
          </p:cNvSpPr>
          <p:nvPr/>
        </p:nvSpPr>
        <p:spPr bwMode="auto">
          <a:xfrm>
            <a:off x="3976688" y="3408363"/>
            <a:ext cx="169862" cy="989012"/>
          </a:xfrm>
          <a:custGeom>
            <a:avLst/>
            <a:gdLst>
              <a:gd name="T0" fmla="*/ 107 w 107"/>
              <a:gd name="T1" fmla="*/ 0 h 623"/>
              <a:gd name="T2" fmla="*/ 0 w 107"/>
              <a:gd name="T3" fmla="*/ 306 h 623"/>
              <a:gd name="T4" fmla="*/ 99 w 107"/>
              <a:gd name="T5" fmla="*/ 623 h 623"/>
              <a:gd name="T6" fmla="*/ 99 w 107"/>
              <a:gd name="T7" fmla="*/ 623 h 623"/>
            </a:gdLst>
            <a:ahLst/>
            <a:cxnLst>
              <a:cxn ang="0">
                <a:pos x="T0" y="T1"/>
              </a:cxn>
              <a:cxn ang="0">
                <a:pos x="T2" y="T3"/>
              </a:cxn>
              <a:cxn ang="0">
                <a:pos x="T4" y="T5"/>
              </a:cxn>
              <a:cxn ang="0">
                <a:pos x="T6" y="T7"/>
              </a:cxn>
            </a:cxnLst>
            <a:rect l="0" t="0" r="r" b="b"/>
            <a:pathLst>
              <a:path w="107" h="623">
                <a:moveTo>
                  <a:pt x="107" y="0"/>
                </a:moveTo>
                <a:cubicBezTo>
                  <a:pt x="48" y="0"/>
                  <a:pt x="0" y="137"/>
                  <a:pt x="0" y="306"/>
                </a:cubicBezTo>
                <a:cubicBezTo>
                  <a:pt x="0" y="481"/>
                  <a:pt x="45" y="623"/>
                  <a:pt x="99" y="623"/>
                </a:cubicBezTo>
                <a:cubicBezTo>
                  <a:pt x="99" y="623"/>
                  <a:pt x="99" y="623"/>
                  <a:pt x="99" y="623"/>
                </a:cubicBezTo>
              </a:path>
            </a:pathLst>
          </a:custGeom>
          <a:noFill/>
          <a:ln w="25400" cap="rnd">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48" name="Rectangle 28"/>
          <p:cNvSpPr>
            <a:spLocks noChangeArrowheads="1"/>
          </p:cNvSpPr>
          <p:nvPr/>
        </p:nvSpPr>
        <p:spPr bwMode="auto">
          <a:xfrm>
            <a:off x="1503363" y="2435225"/>
            <a:ext cx="2873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a:latin typeface="Times New Roman" pitchFamily="18" charset="0"/>
              </a:rPr>
              <a:t>x</a:t>
            </a:r>
            <a:r>
              <a:rPr lang="en-US" altLang="zh-CN" sz="2500" baseline="-25000">
                <a:latin typeface="Times New Roman" pitchFamily="18" charset="0"/>
              </a:rPr>
              <a:t>1</a:t>
            </a:r>
            <a:endParaRPr lang="en-US" altLang="zh-CN" sz="3600" baseline="-25000"/>
          </a:p>
        </p:txBody>
      </p:sp>
      <p:sp>
        <p:nvSpPr>
          <p:cNvPr id="5155" name="Rectangle 35"/>
          <p:cNvSpPr>
            <a:spLocks noChangeArrowheads="1"/>
          </p:cNvSpPr>
          <p:nvPr/>
        </p:nvSpPr>
        <p:spPr bwMode="auto">
          <a:xfrm>
            <a:off x="1566863" y="3455988"/>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a:t>
            </a:r>
            <a:endParaRPr lang="en-US" altLang="zh-CN" sz="2000"/>
          </a:p>
        </p:txBody>
      </p:sp>
      <p:sp>
        <p:nvSpPr>
          <p:cNvPr id="5156" name="Rectangle 36"/>
          <p:cNvSpPr>
            <a:spLocks noChangeArrowheads="1"/>
          </p:cNvSpPr>
          <p:nvPr/>
        </p:nvSpPr>
        <p:spPr bwMode="auto">
          <a:xfrm>
            <a:off x="1566863" y="3760788"/>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a:t>
            </a:r>
            <a:endParaRPr lang="en-US" altLang="zh-CN" sz="2000"/>
          </a:p>
        </p:txBody>
      </p:sp>
      <p:sp>
        <p:nvSpPr>
          <p:cNvPr id="5157" name="Rectangle 37"/>
          <p:cNvSpPr>
            <a:spLocks noChangeArrowheads="1"/>
          </p:cNvSpPr>
          <p:nvPr/>
        </p:nvSpPr>
        <p:spPr bwMode="auto">
          <a:xfrm>
            <a:off x="1566863" y="4067175"/>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a:t>
            </a:r>
            <a:endParaRPr lang="en-US" altLang="zh-CN" sz="2000"/>
          </a:p>
        </p:txBody>
      </p:sp>
      <p:sp>
        <p:nvSpPr>
          <p:cNvPr id="5158" name="Rectangle 38"/>
          <p:cNvSpPr>
            <a:spLocks noChangeArrowheads="1"/>
          </p:cNvSpPr>
          <p:nvPr/>
        </p:nvSpPr>
        <p:spPr bwMode="auto">
          <a:xfrm>
            <a:off x="1566863" y="4751388"/>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a:t>
            </a:r>
            <a:endParaRPr lang="en-US" altLang="zh-CN" sz="2000"/>
          </a:p>
        </p:txBody>
      </p:sp>
      <p:sp>
        <p:nvSpPr>
          <p:cNvPr id="5159" name="Rectangle 39"/>
          <p:cNvSpPr>
            <a:spLocks noChangeArrowheads="1"/>
          </p:cNvSpPr>
          <p:nvPr/>
        </p:nvSpPr>
        <p:spPr bwMode="auto">
          <a:xfrm>
            <a:off x="1566863" y="5057775"/>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a:t>
            </a:r>
            <a:endParaRPr lang="en-US" altLang="zh-CN" sz="2000"/>
          </a:p>
        </p:txBody>
      </p:sp>
      <p:sp>
        <p:nvSpPr>
          <p:cNvPr id="5160" name="Rectangle 40"/>
          <p:cNvSpPr>
            <a:spLocks noChangeArrowheads="1"/>
          </p:cNvSpPr>
          <p:nvPr/>
        </p:nvSpPr>
        <p:spPr bwMode="auto">
          <a:xfrm>
            <a:off x="1566863" y="5340350"/>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latin typeface="Times New Roman" pitchFamily="18" charset="0"/>
              </a:rPr>
              <a:t>·</a:t>
            </a:r>
            <a:endParaRPr lang="en-US" altLang="zh-CN" sz="2000"/>
          </a:p>
        </p:txBody>
      </p:sp>
      <p:sp>
        <p:nvSpPr>
          <p:cNvPr id="5170" name="Rectangle 50"/>
          <p:cNvSpPr>
            <a:spLocks noChangeArrowheads="1"/>
          </p:cNvSpPr>
          <p:nvPr/>
        </p:nvSpPr>
        <p:spPr bwMode="auto">
          <a:xfrm>
            <a:off x="4114800" y="373856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a:solidFill>
                  <a:srgbClr val="000000"/>
                </a:solidFill>
                <a:latin typeface="Times New Roman" pitchFamily="18" charset="0"/>
              </a:rPr>
              <a:t>b</a:t>
            </a:r>
            <a:endParaRPr lang="en-US" altLang="zh-CN" sz="2000" b="1"/>
          </a:p>
        </p:txBody>
      </p:sp>
      <p:sp>
        <p:nvSpPr>
          <p:cNvPr id="5172" name="Rectangle 52"/>
          <p:cNvSpPr>
            <a:spLocks noChangeArrowheads="1"/>
          </p:cNvSpPr>
          <p:nvPr/>
        </p:nvSpPr>
        <p:spPr bwMode="auto">
          <a:xfrm>
            <a:off x="7596188" y="3357563"/>
            <a:ext cx="1223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i="1">
                <a:latin typeface="Times New Roman" pitchFamily="18" charset="0"/>
              </a:rPr>
              <a:t>y=f(v)</a:t>
            </a:r>
          </a:p>
        </p:txBody>
      </p:sp>
      <p:sp>
        <p:nvSpPr>
          <p:cNvPr id="5173" name="Rectangle 53"/>
          <p:cNvSpPr>
            <a:spLocks noChangeArrowheads="1"/>
          </p:cNvSpPr>
          <p:nvPr/>
        </p:nvSpPr>
        <p:spPr bwMode="auto">
          <a:xfrm>
            <a:off x="1487488" y="2940050"/>
            <a:ext cx="2873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a:latin typeface="Times New Roman" pitchFamily="18" charset="0"/>
              </a:rPr>
              <a:t>x</a:t>
            </a:r>
            <a:r>
              <a:rPr lang="en-US" altLang="zh-CN" sz="2500" baseline="-25000">
                <a:latin typeface="Times New Roman" pitchFamily="18" charset="0"/>
              </a:rPr>
              <a:t>2</a:t>
            </a:r>
            <a:endParaRPr lang="en-US" altLang="zh-CN" sz="3600" baseline="-25000"/>
          </a:p>
        </p:txBody>
      </p:sp>
      <p:sp>
        <p:nvSpPr>
          <p:cNvPr id="5174" name="Rectangle 54"/>
          <p:cNvSpPr>
            <a:spLocks noChangeArrowheads="1"/>
          </p:cNvSpPr>
          <p:nvPr/>
        </p:nvSpPr>
        <p:spPr bwMode="auto">
          <a:xfrm>
            <a:off x="1460500" y="4322763"/>
            <a:ext cx="287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a:latin typeface="Times New Roman" pitchFamily="18" charset="0"/>
              </a:rPr>
              <a:t>x</a:t>
            </a:r>
            <a:r>
              <a:rPr lang="en-US" altLang="zh-CN" sz="2500" baseline="-25000">
                <a:latin typeface="Times New Roman" pitchFamily="18" charset="0"/>
              </a:rPr>
              <a:t>i</a:t>
            </a:r>
            <a:endParaRPr lang="en-US" altLang="zh-CN" sz="3600" baseline="-25000"/>
          </a:p>
        </p:txBody>
      </p:sp>
      <p:sp>
        <p:nvSpPr>
          <p:cNvPr id="5175" name="Rectangle 55"/>
          <p:cNvSpPr>
            <a:spLocks noChangeArrowheads="1"/>
          </p:cNvSpPr>
          <p:nvPr/>
        </p:nvSpPr>
        <p:spPr bwMode="auto">
          <a:xfrm>
            <a:off x="2570163" y="2854325"/>
            <a:ext cx="3603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a:latin typeface="Times New Roman" pitchFamily="18" charset="0"/>
              </a:rPr>
              <a:t>w</a:t>
            </a:r>
            <a:r>
              <a:rPr lang="en-US" altLang="zh-CN" sz="2500" baseline="-25000">
                <a:latin typeface="Times New Roman" pitchFamily="18" charset="0"/>
              </a:rPr>
              <a:t>1</a:t>
            </a:r>
            <a:endParaRPr lang="en-US" altLang="zh-CN" sz="3600" baseline="-25000"/>
          </a:p>
        </p:txBody>
      </p:sp>
      <p:sp>
        <p:nvSpPr>
          <p:cNvPr id="5176" name="Rectangle 56"/>
          <p:cNvSpPr>
            <a:spLocks noChangeArrowheads="1"/>
          </p:cNvSpPr>
          <p:nvPr/>
        </p:nvSpPr>
        <p:spPr bwMode="auto">
          <a:xfrm>
            <a:off x="1446213" y="5562600"/>
            <a:ext cx="3603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dirty="0" err="1">
                <a:latin typeface="Times New Roman" pitchFamily="18" charset="0"/>
              </a:rPr>
              <a:t>x</a:t>
            </a:r>
            <a:r>
              <a:rPr lang="en-US" altLang="zh-CN" sz="2500" baseline="-25000" dirty="0" err="1">
                <a:latin typeface="Times New Roman" pitchFamily="18" charset="0"/>
              </a:rPr>
              <a:t>m</a:t>
            </a:r>
            <a:endParaRPr lang="en-US" altLang="zh-CN" sz="3600" baseline="-25000" dirty="0"/>
          </a:p>
        </p:txBody>
      </p:sp>
      <p:sp>
        <p:nvSpPr>
          <p:cNvPr id="5177" name="Rectangle 57"/>
          <p:cNvSpPr>
            <a:spLocks noChangeArrowheads="1"/>
          </p:cNvSpPr>
          <p:nvPr/>
        </p:nvSpPr>
        <p:spPr bwMode="auto">
          <a:xfrm>
            <a:off x="2484438" y="3201988"/>
            <a:ext cx="3603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a:latin typeface="Times New Roman" pitchFamily="18" charset="0"/>
              </a:rPr>
              <a:t>w</a:t>
            </a:r>
            <a:r>
              <a:rPr lang="en-US" altLang="zh-CN" sz="2500" baseline="-25000">
                <a:latin typeface="Times New Roman" pitchFamily="18" charset="0"/>
              </a:rPr>
              <a:t>2</a:t>
            </a:r>
            <a:endParaRPr lang="en-US" altLang="zh-CN" sz="3600" baseline="-25000"/>
          </a:p>
        </p:txBody>
      </p:sp>
      <p:sp>
        <p:nvSpPr>
          <p:cNvPr id="5178" name="Rectangle 58"/>
          <p:cNvSpPr>
            <a:spLocks noChangeArrowheads="1"/>
          </p:cNvSpPr>
          <p:nvPr/>
        </p:nvSpPr>
        <p:spPr bwMode="auto">
          <a:xfrm>
            <a:off x="2427288" y="4451350"/>
            <a:ext cx="503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a:latin typeface="Times New Roman" pitchFamily="18" charset="0"/>
              </a:rPr>
              <a:t>w</a:t>
            </a:r>
            <a:r>
              <a:rPr lang="en-US" altLang="zh-CN" sz="2500" baseline="-25000">
                <a:latin typeface="Times New Roman" pitchFamily="18" charset="0"/>
              </a:rPr>
              <a:t>m</a:t>
            </a:r>
            <a:endParaRPr lang="en-US" altLang="zh-CN" sz="3600" baseline="-25000"/>
          </a:p>
        </p:txBody>
      </p:sp>
      <p:sp>
        <p:nvSpPr>
          <p:cNvPr id="5180" name="Rectangle 60"/>
          <p:cNvSpPr>
            <a:spLocks noChangeArrowheads="1"/>
          </p:cNvSpPr>
          <p:nvPr/>
        </p:nvSpPr>
        <p:spPr bwMode="auto">
          <a:xfrm>
            <a:off x="2484438" y="3835400"/>
            <a:ext cx="503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500">
                <a:latin typeface="Times New Roman" pitchFamily="18" charset="0"/>
              </a:rPr>
              <a:t>w</a:t>
            </a:r>
            <a:r>
              <a:rPr lang="en-US" altLang="zh-CN" sz="2500" baseline="-25000">
                <a:latin typeface="Times New Roman" pitchFamily="18" charset="0"/>
              </a:rPr>
              <a:t>i</a:t>
            </a:r>
            <a:endParaRPr lang="en-US" altLang="zh-CN" sz="3600" baseline="-25000"/>
          </a:p>
        </p:txBody>
      </p:sp>
      <p:graphicFrame>
        <p:nvGraphicFramePr>
          <p:cNvPr id="5185" name="Object 65"/>
          <p:cNvGraphicFramePr>
            <a:graphicFrameLocks noChangeAspect="1"/>
          </p:cNvGraphicFramePr>
          <p:nvPr>
            <p:ph sz="quarter" idx="3"/>
            <p:extLst>
              <p:ext uri="{D42A27DB-BD31-4B8C-83A1-F6EECF244321}">
                <p14:modId xmlns:p14="http://schemas.microsoft.com/office/powerpoint/2010/main" val="3106055923"/>
              </p:ext>
            </p:extLst>
          </p:nvPr>
        </p:nvGraphicFramePr>
        <p:xfrm>
          <a:off x="4284663" y="4076700"/>
          <a:ext cx="1728787" cy="750888"/>
        </p:xfrm>
        <a:graphic>
          <a:graphicData uri="http://schemas.openxmlformats.org/presentationml/2006/ole">
            <mc:AlternateContent xmlns:mc="http://schemas.openxmlformats.org/markup-compatibility/2006">
              <mc:Choice xmlns:v="urn:schemas-microsoft-com:vml" Requires="v">
                <p:oleObj spid="_x0000_s2143" name="Equation" r:id="rId5" imgW="876240" imgH="380880" progId="Equation.DSMT4">
                  <p:embed/>
                </p:oleObj>
              </mc:Choice>
              <mc:Fallback>
                <p:oleObj name="Equation" r:id="rId5" imgW="876240" imgH="380880" progId="Equation.DSMT4">
                  <p:embed/>
                  <p:pic>
                    <p:nvPicPr>
                      <p:cNvPr id="0" name=""/>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4284663" y="4076700"/>
                        <a:ext cx="1728787"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5139742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5181"/>
                                        </p:tgtEl>
                                        <p:attrNameLst>
                                          <p:attrName>style.visibility</p:attrName>
                                        </p:attrNameLst>
                                      </p:cBhvr>
                                      <p:to>
                                        <p:strVal val="visible"/>
                                      </p:to>
                                    </p:set>
                                    <p:animEffect transition="in" filter="wedge">
                                      <p:cBhvr>
                                        <p:cTn id="7" dur="1000"/>
                                        <p:tgtEl>
                                          <p:spTgt spid="5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5185"/>
                                        </p:tgtEl>
                                        <p:attrNameLst>
                                          <p:attrName>style.visibility</p:attrName>
                                        </p:attrNameLst>
                                      </p:cBhvr>
                                      <p:to>
                                        <p:strVal val="visible"/>
                                      </p:to>
                                    </p:set>
                                    <p:animEffect transition="in" filter="wedge">
                                      <p:cBhvr>
                                        <p:cTn id="12" dur="1000"/>
                                        <p:tgtEl>
                                          <p:spTgt spid="5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a:r>
              <a:rPr kumimoji="1" lang="en-US" altLang="zh-CN" sz="4800" dirty="0">
                <a:solidFill>
                  <a:srgbClr val="7030A0"/>
                </a:solidFill>
              </a:rPr>
              <a:t>2</a:t>
            </a:r>
            <a:r>
              <a:rPr kumimoji="1" lang="en-US" altLang="zh-CN" sz="4800" dirty="0" smtClean="0">
                <a:solidFill>
                  <a:srgbClr val="7030A0"/>
                </a:solidFill>
              </a:rPr>
              <a:t>.</a:t>
            </a:r>
            <a:r>
              <a:rPr kumimoji="1" lang="zh-CN" altLang="en-US" sz="4800" dirty="0" smtClean="0">
                <a:solidFill>
                  <a:srgbClr val="7030A0"/>
                </a:solidFill>
              </a:rPr>
              <a:t>单</a:t>
            </a:r>
            <a:r>
              <a:rPr kumimoji="1" lang="zh-CN" altLang="en-US" sz="4800" dirty="0">
                <a:solidFill>
                  <a:srgbClr val="7030A0"/>
                </a:solidFill>
              </a:rPr>
              <a:t>层感知器</a:t>
            </a:r>
          </a:p>
        </p:txBody>
      </p:sp>
      <p:sp>
        <p:nvSpPr>
          <p:cNvPr id="6147" name="Rectangle 3"/>
          <p:cNvSpPr>
            <a:spLocks noChangeArrowheads="1"/>
          </p:cNvSpPr>
          <p:nvPr/>
        </p:nvSpPr>
        <p:spPr bwMode="auto">
          <a:xfrm>
            <a:off x="971550" y="1412875"/>
            <a:ext cx="78486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CCFFCC"/>
              </a:buClr>
            </a:pPr>
            <a:r>
              <a:rPr lang="en-US" altLang="zh-CN" sz="3200" dirty="0" smtClean="0">
                <a:latin typeface="微软雅黑" pitchFamily="34" charset="-122"/>
                <a:ea typeface="微软雅黑" pitchFamily="34" charset="-122"/>
              </a:rPr>
              <a:t>2.2</a:t>
            </a:r>
            <a:r>
              <a:rPr lang="zh-CN" altLang="en-US" sz="3200" dirty="0" smtClean="0">
                <a:latin typeface="微软雅黑" pitchFamily="34" charset="-122"/>
                <a:ea typeface="微软雅黑" pitchFamily="34" charset="-122"/>
              </a:rPr>
              <a:t>单层感知器的定义</a:t>
            </a:r>
            <a:endParaRPr lang="zh-CN" altLang="en-US" sz="3200" dirty="0">
              <a:latin typeface="微软雅黑" pitchFamily="34" charset="-122"/>
              <a:ea typeface="微软雅黑" pitchFamily="34" charset="-122"/>
            </a:endParaRPr>
          </a:p>
          <a:p>
            <a:pPr marL="222250" indent="-222250">
              <a:spcBef>
                <a:spcPct val="20000"/>
              </a:spcBef>
              <a:buClr>
                <a:srgbClr val="CCFFCC"/>
              </a:buClr>
              <a:buFont typeface="Wingdings" pitchFamily="2" charset="2"/>
              <a:buNone/>
            </a:pPr>
            <a:r>
              <a:rPr lang="zh-CN" altLang="en-US" sz="3200" b="1" dirty="0" smtClean="0">
                <a:solidFill>
                  <a:srgbClr val="8DF9EA"/>
                </a:solidFill>
                <a:latin typeface="宋体" pitchFamily="2" charset="-122"/>
              </a:rPr>
              <a:t> 		</a:t>
            </a:r>
            <a:r>
              <a:rPr lang="zh-CN" altLang="en-US" sz="2800" b="1" dirty="0"/>
              <a:t> </a:t>
            </a:r>
            <a:r>
              <a:rPr lang="zh-CN" altLang="en-US" sz="2800" dirty="0"/>
              <a:t>假设输入</a:t>
            </a:r>
            <a:r>
              <a:rPr lang="en-US" altLang="zh-CN" sz="2800" dirty="0"/>
              <a:t>X</a:t>
            </a:r>
            <a:r>
              <a:rPr lang="zh-CN" altLang="en-US" sz="2800" dirty="0"/>
              <a:t>在</a:t>
            </a:r>
            <a:r>
              <a:rPr lang="en-US" altLang="zh-CN" sz="2800" dirty="0"/>
              <a:t>n</a:t>
            </a:r>
            <a:r>
              <a:rPr lang="zh-CN" altLang="en-US" sz="2800" dirty="0"/>
              <a:t>维特征空间中，输出</a:t>
            </a:r>
            <a:r>
              <a:rPr lang="en-US" altLang="zh-CN" sz="2800" dirty="0"/>
              <a:t>Y</a:t>
            </a:r>
            <a:r>
              <a:rPr lang="zh-CN" altLang="en-US" sz="2800" dirty="0"/>
              <a:t>的取值为</a:t>
            </a:r>
            <a:r>
              <a:rPr lang="en-US" altLang="zh-CN" sz="2800" dirty="0"/>
              <a:t>{ +1,1 }</a:t>
            </a:r>
            <a:r>
              <a:rPr lang="zh-CN" altLang="en-US" sz="2800" dirty="0"/>
              <a:t>，假设小写的</a:t>
            </a:r>
            <a:r>
              <a:rPr lang="en-US" altLang="zh-CN" sz="2800" dirty="0"/>
              <a:t>x</a:t>
            </a:r>
            <a:r>
              <a:rPr lang="zh-CN" altLang="en-US" sz="2800" dirty="0"/>
              <a:t>表示一个实例的特征向量，对应于输入特征空间中的点，函数值</a:t>
            </a:r>
            <a:r>
              <a:rPr lang="en-US" altLang="zh-CN" sz="2800" dirty="0"/>
              <a:t>f(x)</a:t>
            </a:r>
            <a:r>
              <a:rPr lang="zh-CN" altLang="en-US" sz="2800" dirty="0"/>
              <a:t>表示输出实例的类别，把由输入特征空间到输出空间的如下函数</a:t>
            </a:r>
            <a:r>
              <a:rPr lang="en-US" altLang="zh-CN" sz="2800" dirty="0"/>
              <a:t>f(x)</a:t>
            </a:r>
            <a:r>
              <a:rPr lang="zh-CN" altLang="en-US" sz="2800" dirty="0"/>
              <a:t>称为感知机</a:t>
            </a:r>
            <a:r>
              <a:rPr lang="zh-CN" altLang="en-US" sz="2800" dirty="0" smtClean="0"/>
              <a:t>：</a:t>
            </a:r>
            <a:endParaRPr lang="en-US" altLang="zh-CN" sz="2800" dirty="0" smtClean="0"/>
          </a:p>
          <a:p>
            <a:pPr marL="222250" indent="-222250">
              <a:spcBef>
                <a:spcPct val="20000"/>
              </a:spcBef>
              <a:buClr>
                <a:srgbClr val="CCFFCC"/>
              </a:buClr>
              <a:buFont typeface="Wingdings" pitchFamily="2" charset="2"/>
              <a:buNone/>
            </a:pPr>
            <a:endParaRPr lang="zh-CN" altLang="en-US" sz="2800" dirty="0">
              <a:latin typeface="宋体" pitchFamily="2" charset="-122"/>
            </a:endParaRPr>
          </a:p>
        </p:txBody>
      </p:sp>
      <p:sp>
        <p:nvSpPr>
          <p:cNvPr id="6148" name="Rectangle 4"/>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2" name="Rectangle 8"/>
          <p:cNvSpPr>
            <a:spLocks noChangeArrowheads="1"/>
          </p:cNvSpPr>
          <p:nvPr/>
        </p:nvSpPr>
        <p:spPr bwMode="auto">
          <a:xfrm>
            <a:off x="0" y="3322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879789042"/>
              </p:ext>
            </p:extLst>
          </p:nvPr>
        </p:nvGraphicFramePr>
        <p:xfrm>
          <a:off x="2483768" y="4509120"/>
          <a:ext cx="3888432" cy="594532"/>
        </p:xfrm>
        <a:graphic>
          <a:graphicData uri="http://schemas.openxmlformats.org/presentationml/2006/ole">
            <mc:AlternateContent xmlns:mc="http://schemas.openxmlformats.org/markup-compatibility/2006">
              <mc:Choice xmlns:v="urn:schemas-microsoft-com:vml" Requires="v">
                <p:oleObj spid="_x0000_s3120" name="Equation" r:id="rId4" imgW="1333440" imgH="203040" progId="Equation.DSMT4">
                  <p:embed/>
                </p:oleObj>
              </mc:Choice>
              <mc:Fallback>
                <p:oleObj name="Equation" r:id="rId4" imgW="1333440" imgH="203040" progId="Equation.DSMT4">
                  <p:embed/>
                  <p:pic>
                    <p:nvPicPr>
                      <p:cNvPr id="0" name="Object 5"/>
                      <p:cNvPicPr>
                        <a:picLocks noChangeAspect="1" noChangeArrowheads="1"/>
                      </p:cNvPicPr>
                      <p:nvPr/>
                    </p:nvPicPr>
                    <p:blipFill>
                      <a:blip r:embed="rId5">
                        <a:lum bright="-100000" contrast="-100000"/>
                      </a:blip>
                      <a:srcRect/>
                      <a:stretch>
                        <a:fillRect/>
                      </a:stretch>
                    </p:blipFill>
                    <p:spPr bwMode="auto">
                      <a:xfrm>
                        <a:off x="2483768" y="4509120"/>
                        <a:ext cx="3888432" cy="5945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70101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kumimoji="1" lang="en-US" altLang="zh-CN" sz="4800" dirty="0">
                <a:solidFill>
                  <a:srgbClr val="7030A0"/>
                </a:solidFill>
              </a:rPr>
              <a:t>2</a:t>
            </a:r>
            <a:r>
              <a:rPr kumimoji="1" lang="en-US" altLang="zh-CN" sz="4800" dirty="0" smtClean="0">
                <a:solidFill>
                  <a:srgbClr val="7030A0"/>
                </a:solidFill>
              </a:rPr>
              <a:t>.</a:t>
            </a:r>
            <a:r>
              <a:rPr kumimoji="1" lang="zh-CN" altLang="en-US" sz="4800" dirty="0" smtClean="0">
                <a:solidFill>
                  <a:srgbClr val="7030A0"/>
                </a:solidFill>
              </a:rPr>
              <a:t>单</a:t>
            </a:r>
            <a:r>
              <a:rPr kumimoji="1" lang="zh-CN" altLang="en-US" sz="4800" dirty="0">
                <a:solidFill>
                  <a:srgbClr val="7030A0"/>
                </a:solidFill>
              </a:rPr>
              <a:t>层感知器</a:t>
            </a:r>
          </a:p>
        </p:txBody>
      </p:sp>
      <p:sp>
        <p:nvSpPr>
          <p:cNvPr id="9219" name="Rectangle 3"/>
          <p:cNvSpPr>
            <a:spLocks noGrp="1" noChangeArrowheads="1"/>
          </p:cNvSpPr>
          <p:nvPr>
            <p:ph type="body" idx="1"/>
          </p:nvPr>
        </p:nvSpPr>
        <p:spPr>
          <a:xfrm>
            <a:off x="900113" y="1341438"/>
            <a:ext cx="7704335" cy="4463826"/>
          </a:xfrm>
        </p:spPr>
        <p:txBody>
          <a:bodyPr/>
          <a:lstStyle/>
          <a:p>
            <a:pPr marL="0" indent="0" eaLnBrk="1" hangingPunct="1">
              <a:buClr>
                <a:srgbClr val="CCFFCC"/>
              </a:buClr>
              <a:buNone/>
            </a:pPr>
            <a:r>
              <a:rPr lang="en-US" altLang="zh-CN" kern="1200" dirty="0" smtClean="0">
                <a:latin typeface="微软雅黑" pitchFamily="34" charset="-122"/>
                <a:ea typeface="微软雅黑" pitchFamily="34" charset="-122"/>
              </a:rPr>
              <a:t>2.2</a:t>
            </a:r>
            <a:r>
              <a:rPr lang="zh-CN" altLang="en-US" kern="1200" dirty="0" smtClean="0">
                <a:latin typeface="微软雅黑" pitchFamily="34" charset="-122"/>
                <a:ea typeface="微软雅黑" pitchFamily="34" charset="-122"/>
              </a:rPr>
              <a:t>单层感知器的定义</a:t>
            </a:r>
            <a:endParaRPr lang="en-US" altLang="zh-CN" kern="1200" dirty="0" smtClean="0">
              <a:latin typeface="微软雅黑" pitchFamily="34" charset="-122"/>
              <a:ea typeface="微软雅黑" pitchFamily="34" charset="-122"/>
            </a:endParaRPr>
          </a:p>
          <a:p>
            <a:pPr marL="0" indent="0" eaLnBrk="1" hangingPunct="1">
              <a:buClr>
                <a:srgbClr val="CCFFCC"/>
              </a:buClr>
              <a:buNone/>
            </a:pPr>
            <a:r>
              <a:rPr lang="zh-CN" altLang="en-US" sz="2400" dirty="0" smtClean="0"/>
              <a:t>       </a:t>
            </a:r>
            <a:r>
              <a:rPr lang="zh-CN" altLang="en-US" sz="2800" dirty="0" smtClean="0"/>
              <a:t>其中</a:t>
            </a:r>
            <a:r>
              <a:rPr lang="en-US" altLang="zh-CN" sz="2800" dirty="0"/>
              <a:t>w</a:t>
            </a:r>
            <a:r>
              <a:rPr lang="zh-CN" altLang="en-US" sz="2800" dirty="0"/>
              <a:t>和</a:t>
            </a:r>
            <a:r>
              <a:rPr lang="en-US" altLang="zh-CN" sz="2800" dirty="0"/>
              <a:t>b</a:t>
            </a:r>
            <a:r>
              <a:rPr lang="zh-CN" altLang="en-US" sz="2800" dirty="0"/>
              <a:t>为感知机的参数，由于</a:t>
            </a:r>
            <a:r>
              <a:rPr lang="en-US" altLang="zh-CN" sz="2800" dirty="0"/>
              <a:t>x</a:t>
            </a:r>
            <a:r>
              <a:rPr lang="zh-CN" altLang="en-US" sz="2800" dirty="0"/>
              <a:t>是</a:t>
            </a:r>
            <a:r>
              <a:rPr lang="en-US" altLang="zh-CN" sz="2800" dirty="0"/>
              <a:t>n</a:t>
            </a:r>
            <a:r>
              <a:rPr lang="zh-CN" altLang="en-US" sz="2800" dirty="0"/>
              <a:t>维的，</a:t>
            </a:r>
            <a:r>
              <a:rPr lang="en-US" altLang="zh-CN" sz="2800" dirty="0" err="1"/>
              <a:t>w.x</a:t>
            </a:r>
            <a:r>
              <a:rPr lang="zh-CN" altLang="en-US" sz="2800" dirty="0"/>
              <a:t>是内积，</a:t>
            </a:r>
            <a:r>
              <a:rPr lang="en-US" altLang="zh-CN" sz="2800" dirty="0"/>
              <a:t>w</a:t>
            </a:r>
            <a:r>
              <a:rPr lang="zh-CN" altLang="en-US" sz="2800" dirty="0"/>
              <a:t>当然也是</a:t>
            </a:r>
            <a:r>
              <a:rPr lang="en-US" altLang="zh-CN" sz="2800" dirty="0"/>
              <a:t>n</a:t>
            </a:r>
            <a:r>
              <a:rPr lang="zh-CN" altLang="en-US" sz="2800" dirty="0"/>
              <a:t>维的，和输入特征空间的维数相对应，把</a:t>
            </a:r>
            <a:r>
              <a:rPr lang="en-US" altLang="zh-CN" sz="2800" dirty="0"/>
              <a:t>w</a:t>
            </a:r>
            <a:r>
              <a:rPr lang="zh-CN" altLang="en-US" sz="2800" dirty="0"/>
              <a:t>经常称为权值向量</a:t>
            </a:r>
            <a:r>
              <a:rPr lang="en-US" altLang="zh-CN" sz="2800" dirty="0"/>
              <a:t>(weight vector)</a:t>
            </a:r>
            <a:r>
              <a:rPr lang="zh-CN" altLang="en-US" sz="2800" dirty="0"/>
              <a:t>或权值</a:t>
            </a:r>
            <a:r>
              <a:rPr lang="en-US" altLang="zh-CN" sz="2800" dirty="0"/>
              <a:t>(weight)</a:t>
            </a:r>
            <a:r>
              <a:rPr lang="zh-CN" altLang="en-US" sz="2800" dirty="0"/>
              <a:t>，</a:t>
            </a:r>
            <a:r>
              <a:rPr lang="en-US" altLang="zh-CN" sz="2800" dirty="0" err="1"/>
              <a:t>w.x</a:t>
            </a:r>
            <a:r>
              <a:rPr lang="zh-CN" altLang="en-US" sz="2800" dirty="0"/>
              <a:t>是内积得到的是一个实数值</a:t>
            </a:r>
            <a:r>
              <a:rPr lang="zh-CN" altLang="en-US" sz="2800" dirty="0" smtClean="0"/>
              <a:t>，通常</a:t>
            </a:r>
            <a:r>
              <a:rPr lang="zh-CN" altLang="en-US" sz="2800" dirty="0"/>
              <a:t>把</a:t>
            </a:r>
            <a:r>
              <a:rPr lang="en-US" altLang="zh-CN" sz="2800" dirty="0"/>
              <a:t>b</a:t>
            </a:r>
            <a:r>
              <a:rPr lang="zh-CN" altLang="en-US" sz="2800" dirty="0"/>
              <a:t>叫作偏置</a:t>
            </a:r>
            <a:r>
              <a:rPr lang="en-US" altLang="zh-CN" sz="2800" dirty="0"/>
              <a:t>(bias)</a:t>
            </a:r>
            <a:r>
              <a:rPr lang="zh-CN" altLang="en-US" sz="2800" dirty="0"/>
              <a:t>。</a:t>
            </a:r>
            <a:r>
              <a:rPr lang="en-US" altLang="zh-CN" sz="2800" dirty="0" err="1" smtClean="0"/>
              <a:t>sgn</a:t>
            </a:r>
            <a:r>
              <a:rPr lang="zh-CN" altLang="en-US" sz="2800" dirty="0"/>
              <a:t>是符号函数，对应</a:t>
            </a:r>
            <a:r>
              <a:rPr lang="zh-CN" altLang="en-US" sz="2800" dirty="0" smtClean="0"/>
              <a:t>于三个</a:t>
            </a:r>
            <a:r>
              <a:rPr lang="zh-CN" altLang="en-US" sz="2800" dirty="0"/>
              <a:t>类别</a:t>
            </a:r>
            <a:r>
              <a:rPr lang="zh-CN" altLang="en-US" sz="2800" dirty="0" smtClean="0"/>
              <a:t>值</a:t>
            </a:r>
            <a:r>
              <a:rPr lang="en-US" altLang="zh-CN" sz="2800" dirty="0" smtClean="0"/>
              <a:t>-1,1</a:t>
            </a:r>
            <a:r>
              <a:rPr lang="zh-CN" altLang="en-US" sz="2800" dirty="0" smtClean="0"/>
              <a:t>。</a:t>
            </a:r>
            <a:endParaRPr lang="en-US" altLang="zh-CN" sz="2800" dirty="0" smtClean="0"/>
          </a:p>
          <a:p>
            <a:pPr marL="0" indent="0" eaLnBrk="1" hangingPunct="1">
              <a:buClr>
                <a:srgbClr val="CCFFCC"/>
              </a:buClr>
              <a:buNone/>
            </a:pPr>
            <a:endParaRPr lang="en-US" altLang="zh-CN" sz="2400" dirty="0"/>
          </a:p>
        </p:txBody>
      </p:sp>
      <p:sp>
        <p:nvSpPr>
          <p:cNvPr id="922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22" name="Rectangle 6"/>
          <p:cNvSpPr>
            <a:spLocks noChangeArrowheads="1"/>
          </p:cNvSpPr>
          <p:nvPr/>
        </p:nvSpPr>
        <p:spPr bwMode="auto">
          <a:xfrm>
            <a:off x="0" y="235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2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738656739"/>
              </p:ext>
            </p:extLst>
          </p:nvPr>
        </p:nvGraphicFramePr>
        <p:xfrm>
          <a:off x="2699792" y="4581128"/>
          <a:ext cx="3377505" cy="1234567"/>
        </p:xfrm>
        <a:graphic>
          <a:graphicData uri="http://schemas.openxmlformats.org/presentationml/2006/ole">
            <mc:AlternateContent xmlns:mc="http://schemas.openxmlformats.org/markup-compatibility/2006">
              <mc:Choice xmlns:v="urn:schemas-microsoft-com:vml" Requires="v">
                <p:oleObj spid="_x0000_s4128" name="Equation" r:id="rId3" imgW="1257120" imgH="457200" progId="Equation.DSMT4">
                  <p:embed/>
                </p:oleObj>
              </mc:Choice>
              <mc:Fallback>
                <p:oleObj name="Equation" r:id="rId3" imgW="1257120" imgH="457200" progId="Equation.DSMT4">
                  <p:embed/>
                  <p:pic>
                    <p:nvPicPr>
                      <p:cNvPr id="0" name="对象 1"/>
                      <p:cNvPicPr>
                        <a:picLocks noChangeAspect="1" noChangeArrowheads="1"/>
                      </p:cNvPicPr>
                      <p:nvPr/>
                    </p:nvPicPr>
                    <p:blipFill>
                      <a:blip r:embed="rId4">
                        <a:lum bright="-100000" contrast="-100000"/>
                      </a:blip>
                      <a:srcRect/>
                      <a:stretch>
                        <a:fillRect/>
                      </a:stretch>
                    </p:blipFill>
                    <p:spPr bwMode="auto">
                      <a:xfrm>
                        <a:off x="2699792" y="4581128"/>
                        <a:ext cx="3377505" cy="12345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12684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kumimoji="1" lang="en-US" altLang="zh-CN" sz="4800" dirty="0">
                <a:solidFill>
                  <a:srgbClr val="7030A0"/>
                </a:solidFill>
              </a:rPr>
              <a:t>2</a:t>
            </a:r>
            <a:r>
              <a:rPr kumimoji="1" lang="en-US" altLang="zh-CN" sz="4800" dirty="0">
                <a:solidFill>
                  <a:srgbClr val="7030A0"/>
                </a:solidFill>
              </a:rPr>
              <a:t>.</a:t>
            </a:r>
            <a:r>
              <a:rPr kumimoji="1" lang="zh-CN" altLang="en-US" sz="4800" dirty="0">
                <a:solidFill>
                  <a:srgbClr val="7030A0"/>
                </a:solidFill>
              </a:rPr>
              <a:t>单</a:t>
            </a:r>
            <a:r>
              <a:rPr kumimoji="1" lang="zh-CN" altLang="en-US" sz="4800" dirty="0">
                <a:solidFill>
                  <a:srgbClr val="7030A0"/>
                </a:solidFill>
              </a:rPr>
              <a:t>层感知器</a:t>
            </a:r>
          </a:p>
        </p:txBody>
      </p:sp>
      <p:sp>
        <p:nvSpPr>
          <p:cNvPr id="9219" name="Rectangle 3"/>
          <p:cNvSpPr>
            <a:spLocks noGrp="1" noChangeArrowheads="1"/>
          </p:cNvSpPr>
          <p:nvPr>
            <p:ph type="body" idx="1"/>
          </p:nvPr>
        </p:nvSpPr>
        <p:spPr>
          <a:xfrm>
            <a:off x="683568" y="1268760"/>
            <a:ext cx="4102615" cy="5184576"/>
          </a:xfrm>
        </p:spPr>
        <p:txBody>
          <a:bodyPr/>
          <a:lstStyle/>
          <a:p>
            <a:pPr marL="0" indent="0" eaLnBrk="1" hangingPunct="1">
              <a:buClr>
                <a:srgbClr val="CCFFCC"/>
              </a:buClr>
              <a:buNone/>
            </a:pPr>
            <a:r>
              <a:rPr lang="en-US" altLang="zh-CN" kern="1200" dirty="0" smtClean="0">
                <a:latin typeface="微软雅黑" pitchFamily="34" charset="-122"/>
                <a:ea typeface="微软雅黑" pitchFamily="34" charset="-122"/>
              </a:rPr>
              <a:t>2.3</a:t>
            </a:r>
            <a:r>
              <a:rPr lang="zh-CN" altLang="en-US" kern="1200" dirty="0" smtClean="0">
                <a:latin typeface="微软雅黑" pitchFamily="34" charset="-122"/>
                <a:ea typeface="微软雅黑" pitchFamily="34" charset="-122"/>
              </a:rPr>
              <a:t>几何解释</a:t>
            </a:r>
            <a:r>
              <a:rPr lang="zh-CN" altLang="en-US" sz="2400" dirty="0" smtClean="0"/>
              <a:t>    </a:t>
            </a:r>
            <a:endParaRPr lang="en-US" altLang="zh-CN" sz="2400" dirty="0" smtClean="0"/>
          </a:p>
          <a:p>
            <a:pPr marL="0" indent="0" eaLnBrk="1" hangingPunct="1">
              <a:buClr>
                <a:srgbClr val="CCFFCC"/>
              </a:buClr>
              <a:buNone/>
            </a:pPr>
            <a:r>
              <a:rPr lang="zh-CN" altLang="en-US" sz="2400" dirty="0" smtClean="0"/>
              <a:t>      </a:t>
            </a:r>
            <a:r>
              <a:rPr lang="en-US" altLang="zh-CN" sz="2400" dirty="0" smtClean="0">
                <a:latin typeface="+mn-ea"/>
              </a:rPr>
              <a:t>n</a:t>
            </a:r>
            <a:r>
              <a:rPr lang="zh-CN" altLang="en-US" sz="2400" dirty="0" smtClean="0">
                <a:latin typeface="+mn-ea"/>
              </a:rPr>
              <a:t>维线性方程</a:t>
            </a:r>
            <a:endParaRPr lang="en-US" altLang="zh-CN" sz="2400" dirty="0" smtClean="0">
              <a:latin typeface="+mn-ea"/>
            </a:endParaRPr>
          </a:p>
          <a:p>
            <a:pPr>
              <a:buFont typeface="Wingdings" pitchFamily="2" charset="2"/>
              <a:buNone/>
            </a:pPr>
            <a:r>
              <a:rPr lang="en-US" altLang="zh-CN" sz="2400" dirty="0">
                <a:latin typeface="+mn-ea"/>
              </a:rPr>
              <a:t> </a:t>
            </a:r>
            <a:r>
              <a:rPr lang="en-US" altLang="zh-CN" sz="2400" dirty="0" smtClean="0">
                <a:latin typeface="+mn-ea"/>
              </a:rPr>
              <a:t>   </a:t>
            </a:r>
          </a:p>
          <a:p>
            <a:pPr>
              <a:buFont typeface="Wingdings" pitchFamily="2" charset="2"/>
              <a:buNone/>
            </a:pPr>
            <a:r>
              <a:rPr lang="zh-CN" altLang="en-US" sz="2400" dirty="0" smtClean="0">
                <a:latin typeface="+mn-ea"/>
              </a:rPr>
              <a:t>    对应于</a:t>
            </a:r>
            <a:r>
              <a:rPr lang="en-US" altLang="zh-CN" sz="2400" dirty="0" smtClean="0">
                <a:latin typeface="+mn-ea"/>
              </a:rPr>
              <a:t>n</a:t>
            </a:r>
            <a:r>
              <a:rPr lang="zh-CN" altLang="en-US" sz="2400" dirty="0" smtClean="0">
                <a:latin typeface="+mn-ea"/>
              </a:rPr>
              <a:t>维特征空间中的一个超平面</a:t>
            </a:r>
            <a:r>
              <a:rPr lang="en-US" altLang="zh-CN" sz="2400" dirty="0" smtClean="0">
                <a:latin typeface="+mn-ea"/>
              </a:rPr>
              <a:t>(2</a:t>
            </a:r>
            <a:r>
              <a:rPr lang="zh-CN" altLang="en-US" sz="2400" dirty="0" smtClean="0">
                <a:latin typeface="+mn-ea"/>
              </a:rPr>
              <a:t>维的空间中上述线性方程就是一条直线，</a:t>
            </a:r>
            <a:r>
              <a:rPr lang="en-US" altLang="zh-CN" sz="2400" dirty="0" smtClean="0">
                <a:latin typeface="+mn-ea"/>
              </a:rPr>
              <a:t>3</a:t>
            </a:r>
            <a:r>
              <a:rPr lang="zh-CN" altLang="en-US" sz="2400" dirty="0" smtClean="0">
                <a:latin typeface="+mn-ea"/>
              </a:rPr>
              <a:t>维的空间中就是一个平面</a:t>
            </a:r>
            <a:r>
              <a:rPr lang="en-US" altLang="zh-CN" sz="2400" dirty="0" smtClean="0">
                <a:latin typeface="+mn-ea"/>
              </a:rPr>
              <a:t>)</a:t>
            </a:r>
            <a:r>
              <a:rPr lang="zh-CN" altLang="en-US" sz="2400" dirty="0" smtClean="0">
                <a:latin typeface="+mn-ea"/>
              </a:rPr>
              <a:t>，其中</a:t>
            </a:r>
            <a:r>
              <a:rPr lang="en-US" altLang="zh-CN" sz="2400" dirty="0" smtClean="0">
                <a:latin typeface="+mn-ea"/>
              </a:rPr>
              <a:t>w</a:t>
            </a:r>
            <a:r>
              <a:rPr lang="zh-CN" altLang="en-US" sz="2400" dirty="0" smtClean="0">
                <a:latin typeface="+mn-ea"/>
              </a:rPr>
              <a:t>是超平面的法向量，</a:t>
            </a:r>
            <a:r>
              <a:rPr lang="en-US" altLang="zh-CN" sz="2400" dirty="0" smtClean="0">
                <a:latin typeface="+mn-ea"/>
              </a:rPr>
              <a:t>b</a:t>
            </a:r>
            <a:r>
              <a:rPr lang="zh-CN" altLang="en-US" sz="2400" dirty="0" smtClean="0">
                <a:latin typeface="+mn-ea"/>
              </a:rPr>
              <a:t>是超平面的截距。</a:t>
            </a:r>
            <a:r>
              <a:rPr lang="zh-CN" altLang="en-US" sz="2400" dirty="0"/>
              <a:t>分离超平面将特征空间划分为两部分，一部分是正类，一部分是负类。</a:t>
            </a:r>
            <a:endParaRPr lang="en-US" altLang="zh-CN" sz="2400" dirty="0">
              <a:latin typeface="+mn-ea"/>
            </a:endParaRPr>
          </a:p>
        </p:txBody>
      </p:sp>
      <p:sp>
        <p:nvSpPr>
          <p:cNvPr id="922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22" name="Rectangle 6"/>
          <p:cNvSpPr>
            <a:spLocks noChangeArrowheads="1"/>
          </p:cNvSpPr>
          <p:nvPr/>
        </p:nvSpPr>
        <p:spPr bwMode="auto">
          <a:xfrm>
            <a:off x="0" y="2359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2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757237893"/>
              </p:ext>
            </p:extLst>
          </p:nvPr>
        </p:nvGraphicFramePr>
        <p:xfrm>
          <a:off x="1763688" y="2276872"/>
          <a:ext cx="1841897" cy="409310"/>
        </p:xfrm>
        <a:graphic>
          <a:graphicData uri="http://schemas.openxmlformats.org/presentationml/2006/ole">
            <mc:AlternateContent xmlns:mc="http://schemas.openxmlformats.org/markup-compatibility/2006">
              <mc:Choice xmlns:v="urn:schemas-microsoft-com:vml" Requires="v">
                <p:oleObj spid="_x0000_s5159" name="Equation" r:id="rId3" imgW="799920" imgH="177480" progId="Equation.DSMT4">
                  <p:embed/>
                </p:oleObj>
              </mc:Choice>
              <mc:Fallback>
                <p:oleObj name="Equation" r:id="rId3" imgW="799920" imgH="177480" progId="Equation.DSMT4">
                  <p:embed/>
                  <p:pic>
                    <p:nvPicPr>
                      <p:cNvPr id="0" name=""/>
                      <p:cNvPicPr/>
                      <p:nvPr/>
                    </p:nvPicPr>
                    <p:blipFill>
                      <a:blip r:embed="rId4"/>
                      <a:stretch>
                        <a:fillRect/>
                      </a:stretch>
                    </p:blipFill>
                    <p:spPr>
                      <a:xfrm>
                        <a:off x="1763688" y="2276872"/>
                        <a:ext cx="1841897" cy="409310"/>
                      </a:xfrm>
                      <a:prstGeom prst="rect">
                        <a:avLst/>
                      </a:prstGeom>
                    </p:spPr>
                  </p:pic>
                </p:oleObj>
              </mc:Fallback>
            </mc:AlternateContent>
          </a:graphicData>
        </a:graphic>
      </p:graphicFrame>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183" y="2636912"/>
            <a:ext cx="435781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863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kumimoji="1" lang="en-US" altLang="zh-CN" sz="4800" dirty="0">
                <a:solidFill>
                  <a:srgbClr val="7030A0"/>
                </a:solidFill>
              </a:rPr>
              <a:t>3</a:t>
            </a:r>
            <a:r>
              <a:rPr kumimoji="1" lang="en-US" altLang="zh-CN" sz="4800" dirty="0" smtClean="0">
                <a:solidFill>
                  <a:srgbClr val="7030A0"/>
                </a:solidFill>
              </a:rPr>
              <a:t>.</a:t>
            </a:r>
            <a:r>
              <a:rPr kumimoji="1" lang="zh-CN" altLang="en-US" sz="4800" dirty="0" smtClean="0">
                <a:solidFill>
                  <a:srgbClr val="7030A0"/>
                </a:solidFill>
              </a:rPr>
              <a:t>单</a:t>
            </a:r>
            <a:r>
              <a:rPr kumimoji="1" lang="zh-CN" altLang="en-US" sz="4800" dirty="0">
                <a:solidFill>
                  <a:srgbClr val="7030A0"/>
                </a:solidFill>
              </a:rPr>
              <a:t>层感知</a:t>
            </a:r>
            <a:r>
              <a:rPr kumimoji="1" lang="zh-CN" altLang="en-US" sz="4800" dirty="0" smtClean="0">
                <a:solidFill>
                  <a:srgbClr val="7030A0"/>
                </a:solidFill>
              </a:rPr>
              <a:t>器算法</a:t>
            </a:r>
            <a:endParaRPr kumimoji="1" lang="zh-CN" altLang="en-US" sz="4800" dirty="0">
              <a:solidFill>
                <a:srgbClr val="7030A0"/>
              </a:solidFill>
            </a:endParaRPr>
          </a:p>
        </p:txBody>
      </p:sp>
      <p:sp>
        <p:nvSpPr>
          <p:cNvPr id="10243" name="Rectangle 3"/>
          <p:cNvSpPr>
            <a:spLocks noGrp="1" noChangeArrowheads="1"/>
          </p:cNvSpPr>
          <p:nvPr>
            <p:ph type="body" idx="1"/>
          </p:nvPr>
        </p:nvSpPr>
        <p:spPr>
          <a:xfrm>
            <a:off x="827584" y="1340768"/>
            <a:ext cx="7772400" cy="4114800"/>
          </a:xfrm>
        </p:spPr>
        <p:txBody>
          <a:bodyPr/>
          <a:lstStyle/>
          <a:p>
            <a:pPr marL="0" indent="0" eaLnBrk="1" hangingPunct="1">
              <a:buClr>
                <a:srgbClr val="CCFFCC"/>
              </a:buClr>
              <a:buNone/>
            </a:pPr>
            <a:r>
              <a:rPr lang="en-US" altLang="zh-CN" kern="1200" dirty="0" smtClean="0">
                <a:latin typeface="微软雅黑" pitchFamily="34" charset="-122"/>
                <a:ea typeface="微软雅黑" pitchFamily="34" charset="-122"/>
              </a:rPr>
              <a:t>3.1</a:t>
            </a:r>
            <a:r>
              <a:rPr lang="zh-CN" altLang="en-US" kern="1200" dirty="0">
                <a:latin typeface="微软雅黑" pitchFamily="34" charset="-122"/>
                <a:ea typeface="微软雅黑" pitchFamily="34" charset="-122"/>
              </a:rPr>
              <a:t>数据集的线性可分性</a:t>
            </a:r>
            <a:endParaRPr lang="en-US" altLang="zh-CN" kern="1200" dirty="0">
              <a:latin typeface="微软雅黑" pitchFamily="34" charset="-122"/>
              <a:ea typeface="微软雅黑" pitchFamily="34" charset="-122"/>
            </a:endParaRPr>
          </a:p>
          <a:p>
            <a:pPr marL="0" indent="0" eaLnBrk="1" hangingPunct="1">
              <a:buClr>
                <a:srgbClr val="CCFFCC"/>
              </a:buClr>
              <a:buNone/>
            </a:pPr>
            <a:r>
              <a:rPr lang="en-US" altLang="zh-CN" sz="2400" kern="1200" dirty="0" smtClean="0">
                <a:latin typeface="微软雅黑" pitchFamily="34" charset="-122"/>
                <a:ea typeface="微软雅黑" pitchFamily="34" charset="-122"/>
              </a:rPr>
              <a:t>(1)</a:t>
            </a:r>
            <a:r>
              <a:rPr lang="zh-CN" altLang="en-US" sz="2400" dirty="0" smtClean="0"/>
              <a:t> </a:t>
            </a:r>
            <a:r>
              <a:rPr lang="zh-CN" altLang="en-US" sz="2400" dirty="0"/>
              <a:t> 在一维空间，也就是一个坐标轴上面，要分开两个可以分开的点集合，我们只需要找到一个点，如图</a:t>
            </a:r>
            <a:r>
              <a:rPr lang="en-US" altLang="zh-CN" sz="2400" dirty="0"/>
              <a:t>1</a:t>
            </a:r>
            <a:r>
              <a:rPr lang="zh-CN" altLang="en-US" sz="2400" dirty="0" smtClean="0"/>
              <a:t>：</a:t>
            </a:r>
            <a:endParaRPr lang="en-US" altLang="zh-CN" sz="2400" dirty="0" smtClean="0"/>
          </a:p>
          <a:p>
            <a:pPr marL="0" indent="0" eaLnBrk="1" hangingPunct="1">
              <a:buClr>
                <a:srgbClr val="CCFFCC"/>
              </a:buClr>
              <a:buNone/>
            </a:pPr>
            <a:endParaRPr lang="zh-CN" altLang="en-US" sz="2400" kern="1200" dirty="0">
              <a:latin typeface="微软雅黑" pitchFamily="34" charset="-122"/>
              <a:ea typeface="微软雅黑" pitchFamily="34" charset="-122"/>
            </a:endParaRPr>
          </a:p>
        </p:txBody>
      </p:sp>
      <p:sp>
        <p:nvSpPr>
          <p:cNvPr id="10244" name="Rectangle 4"/>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6" name="Rectangle 6"/>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364" y="3573016"/>
            <a:ext cx="661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http://img.blog.csdn.net/201503140929190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27025"/>
            <a:ext cx="6610350" cy="6953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29324" y="4787860"/>
            <a:ext cx="2685351" cy="369332"/>
          </a:xfrm>
          <a:prstGeom prst="rect">
            <a:avLst/>
          </a:prstGeom>
        </p:spPr>
        <p:txBody>
          <a:bodyPr wrap="none">
            <a:spAutoFit/>
          </a:bodyPr>
          <a:lstStyle/>
          <a:p>
            <a:r>
              <a:rPr lang="zh-CN" altLang="en-US" dirty="0"/>
              <a:t>图</a:t>
            </a:r>
            <a:r>
              <a:rPr lang="en-US" altLang="zh-CN" dirty="0"/>
              <a:t>1 </a:t>
            </a:r>
            <a:r>
              <a:rPr lang="zh-CN" altLang="en-US" dirty="0"/>
              <a:t>一维线性可分示意图</a:t>
            </a:r>
          </a:p>
        </p:txBody>
      </p:sp>
    </p:spTree>
    <p:extLst>
      <p:ext uri="{BB962C8B-B14F-4D97-AF65-F5344CB8AC3E}">
        <p14:creationId xmlns:p14="http://schemas.microsoft.com/office/powerpoint/2010/main" val="2159563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kumimoji="1" lang="en-US" altLang="zh-CN" sz="4800" dirty="0" smtClean="0">
                <a:solidFill>
                  <a:srgbClr val="7030A0"/>
                </a:solidFill>
              </a:rPr>
              <a:t>3.</a:t>
            </a:r>
            <a:r>
              <a:rPr kumimoji="1" lang="zh-CN" altLang="en-US" sz="4800" dirty="0" smtClean="0">
                <a:solidFill>
                  <a:srgbClr val="7030A0"/>
                </a:solidFill>
              </a:rPr>
              <a:t>单</a:t>
            </a:r>
            <a:r>
              <a:rPr kumimoji="1" lang="zh-CN" altLang="en-US" sz="4800" dirty="0">
                <a:solidFill>
                  <a:srgbClr val="7030A0"/>
                </a:solidFill>
              </a:rPr>
              <a:t>层感知</a:t>
            </a:r>
            <a:r>
              <a:rPr kumimoji="1" lang="zh-CN" altLang="en-US" sz="4800" dirty="0" smtClean="0">
                <a:solidFill>
                  <a:srgbClr val="7030A0"/>
                </a:solidFill>
              </a:rPr>
              <a:t>器算法</a:t>
            </a:r>
            <a:endParaRPr kumimoji="1" lang="zh-CN" altLang="en-US" sz="4800" dirty="0">
              <a:solidFill>
                <a:srgbClr val="7030A0"/>
              </a:solidFill>
            </a:endParaRPr>
          </a:p>
        </p:txBody>
      </p:sp>
      <p:sp>
        <p:nvSpPr>
          <p:cNvPr id="10243" name="Rectangle 3"/>
          <p:cNvSpPr>
            <a:spLocks noGrp="1" noChangeArrowheads="1"/>
          </p:cNvSpPr>
          <p:nvPr>
            <p:ph type="body" idx="1"/>
          </p:nvPr>
        </p:nvSpPr>
        <p:spPr>
          <a:xfrm>
            <a:off x="827584" y="1340768"/>
            <a:ext cx="7772400" cy="4114800"/>
          </a:xfrm>
        </p:spPr>
        <p:txBody>
          <a:bodyPr/>
          <a:lstStyle/>
          <a:p>
            <a:pPr marL="0" indent="0" eaLnBrk="1" hangingPunct="1">
              <a:buClr>
                <a:srgbClr val="CCFFCC"/>
              </a:buClr>
              <a:buNone/>
            </a:pPr>
            <a:r>
              <a:rPr lang="en-US" altLang="zh-CN" sz="2400" dirty="0" smtClean="0"/>
              <a:t>(2)</a:t>
            </a:r>
            <a:r>
              <a:rPr lang="zh-CN" altLang="en-US" sz="2400" dirty="0" smtClean="0"/>
              <a:t>在</a:t>
            </a:r>
            <a:r>
              <a:rPr lang="zh-CN" altLang="en-US" sz="2400" dirty="0"/>
              <a:t>二维空间中，要分开两个线性可分的点集合，我们需要找到一条分类直线即可，如图</a:t>
            </a:r>
            <a:r>
              <a:rPr lang="en-US" altLang="zh-CN" sz="2400" dirty="0"/>
              <a:t>2</a:t>
            </a:r>
            <a:r>
              <a:rPr lang="zh-CN" altLang="en-US" sz="2400" dirty="0"/>
              <a:t>：</a:t>
            </a:r>
            <a:endParaRPr lang="zh-CN" altLang="en-US" sz="2400" b="1" kern="1200" dirty="0">
              <a:latin typeface="微软雅黑" pitchFamily="34" charset="-122"/>
              <a:ea typeface="微软雅黑" pitchFamily="34" charset="-122"/>
            </a:endParaRPr>
          </a:p>
        </p:txBody>
      </p:sp>
      <p:sp>
        <p:nvSpPr>
          <p:cNvPr id="10244" name="Rectangle 4"/>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46" name="Rectangle 6"/>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6148" name="Picture 4" descr="http://img.blog.csdn.net/20150314092919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27025"/>
            <a:ext cx="6610350" cy="69532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861" y="2492896"/>
            <a:ext cx="3956531" cy="190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229324" y="4869160"/>
            <a:ext cx="2685351" cy="369332"/>
          </a:xfrm>
          <a:prstGeom prst="rect">
            <a:avLst/>
          </a:prstGeom>
        </p:spPr>
        <p:txBody>
          <a:bodyPr wrap="none">
            <a:spAutoFit/>
          </a:bodyPr>
          <a:lstStyle/>
          <a:p>
            <a:r>
              <a:rPr lang="zh-CN" altLang="en-US" dirty="0"/>
              <a:t>图</a:t>
            </a:r>
            <a:r>
              <a:rPr lang="en-US" altLang="zh-CN" dirty="0"/>
              <a:t>2 </a:t>
            </a:r>
            <a:r>
              <a:rPr lang="zh-CN" altLang="en-US" dirty="0"/>
              <a:t>二维线性可分示意图</a:t>
            </a:r>
          </a:p>
        </p:txBody>
      </p:sp>
    </p:spTree>
    <p:extLst>
      <p:ext uri="{BB962C8B-B14F-4D97-AF65-F5344CB8AC3E}">
        <p14:creationId xmlns:p14="http://schemas.microsoft.com/office/powerpoint/2010/main" val="342333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rome">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hrome">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1088</Words>
  <Application>Microsoft Office PowerPoint</Application>
  <PresentationFormat>全屏显示(4:3)</PresentationFormat>
  <Paragraphs>101</Paragraphs>
  <Slides>18</Slides>
  <Notes>1</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18</vt:i4>
      </vt:variant>
    </vt:vector>
  </HeadingPairs>
  <TitlesOfParts>
    <vt:vector size="23" baseType="lpstr">
      <vt:lpstr>Office 主题</vt:lpstr>
      <vt:lpstr>chrome</vt:lpstr>
      <vt:lpstr>2_chrome</vt:lpstr>
      <vt:lpstr>MathType 6.0 Equation</vt:lpstr>
      <vt:lpstr>Visio.Drawing.11</vt:lpstr>
      <vt:lpstr>感知器</vt:lpstr>
      <vt:lpstr>Contents</vt:lpstr>
      <vt:lpstr>1.概述</vt:lpstr>
      <vt:lpstr>2.单层感知器</vt:lpstr>
      <vt:lpstr>2.单层感知器</vt:lpstr>
      <vt:lpstr>2.单层感知器</vt:lpstr>
      <vt:lpstr>2.单层感知器</vt:lpstr>
      <vt:lpstr>3.单层感知器算法</vt:lpstr>
      <vt:lpstr>3.单层感知器算法</vt:lpstr>
      <vt:lpstr>3.单层感知器算法</vt:lpstr>
      <vt:lpstr>3.单层感知器算法</vt:lpstr>
      <vt:lpstr>3.单层感知器算法</vt:lpstr>
      <vt:lpstr>3.单层感知器算法</vt:lpstr>
      <vt:lpstr>4.多层感知器</vt:lpstr>
      <vt:lpstr>4.多层感知器 </vt:lpstr>
      <vt:lpstr>4.多层感知器</vt:lpstr>
      <vt:lpstr>4.多层感知器</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感知器</dc:title>
  <dc:creator>HASEE</dc:creator>
  <cp:lastModifiedBy>Windows 用户</cp:lastModifiedBy>
  <cp:revision>46</cp:revision>
  <dcterms:created xsi:type="dcterms:W3CDTF">2017-12-20T06:11:30Z</dcterms:created>
  <dcterms:modified xsi:type="dcterms:W3CDTF">2017-12-20T10:22:13Z</dcterms:modified>
</cp:coreProperties>
</file>