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95" r:id="rId6"/>
    <p:sldId id="276" r:id="rId7"/>
    <p:sldId id="288" r:id="rId8"/>
    <p:sldId id="290" r:id="rId9"/>
    <p:sldId id="299" r:id="rId10"/>
    <p:sldId id="297" r:id="rId11"/>
    <p:sldId id="301" r:id="rId12"/>
    <p:sldId id="302" r:id="rId13"/>
    <p:sldId id="303" r:id="rId14"/>
    <p:sldId id="304" r:id="rId15"/>
    <p:sldId id="291" r:id="rId16"/>
    <p:sldId id="292" r:id="rId17"/>
    <p:sldId id="293" r:id="rId18"/>
    <p:sldId id="305" r:id="rId19"/>
    <p:sldId id="294" r:id="rId20"/>
    <p:sldId id="300" r:id="rId21"/>
    <p:sldId id="29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3936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0425" y="1541780"/>
            <a:ext cx="48101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3600" b="1"/>
              <a:t>1</a:t>
            </a:r>
            <a:r>
              <a:rPr lang="zh-CN" altLang="en-US" sz="3600" b="1"/>
              <a:t>、介绍</a:t>
            </a:r>
            <a:endParaRPr lang="zh-CN" altLang="en-US" sz="3600" b="1"/>
          </a:p>
          <a:p>
            <a:pPr algn="l" fontAlgn="auto">
              <a:lnSpc>
                <a:spcPct val="150000"/>
              </a:lnSpc>
            </a:pPr>
            <a:r>
              <a:rPr lang="en-US" altLang="zh-CN" sz="3600" b="1"/>
              <a:t>2</a:t>
            </a:r>
            <a:r>
              <a:rPr lang="zh-CN" altLang="en-US" sz="3600" b="1"/>
              <a:t>、单层感知器</a:t>
            </a:r>
            <a:endParaRPr lang="zh-CN" altLang="en-US" sz="3600" b="1"/>
          </a:p>
          <a:p>
            <a:pPr algn="l" fontAlgn="auto">
              <a:lnSpc>
                <a:spcPct val="150000"/>
              </a:lnSpc>
            </a:pPr>
            <a:r>
              <a:rPr lang="en-US" altLang="zh-CN" sz="3600" b="1"/>
              <a:t>3</a:t>
            </a:r>
            <a:r>
              <a:rPr lang="zh-CN" altLang="en-US" sz="3600" b="1"/>
              <a:t>、学习算法</a:t>
            </a:r>
            <a:endParaRPr lang="zh-CN" altLang="en-US" sz="3600" b="1"/>
          </a:p>
          <a:p>
            <a:pPr algn="l" fontAlgn="auto">
              <a:lnSpc>
                <a:spcPct val="150000"/>
              </a:lnSpc>
            </a:pPr>
            <a:r>
              <a:rPr lang="en-US" altLang="zh-CN" sz="3600" b="1"/>
              <a:t>4</a:t>
            </a:r>
            <a:r>
              <a:rPr lang="zh-CN" altLang="en-US" sz="3600" b="1"/>
              <a:t>、单层感知器的应用</a:t>
            </a:r>
            <a:endParaRPr lang="zh-CN" altLang="en-US" sz="3600" b="1"/>
          </a:p>
          <a:p>
            <a:pPr algn="l" fontAlgn="auto">
              <a:lnSpc>
                <a:spcPct val="150000"/>
              </a:lnSpc>
            </a:pPr>
            <a:r>
              <a:rPr lang="en-US" altLang="zh-CN" sz="3600" b="1"/>
              <a:t>5</a:t>
            </a:r>
            <a:r>
              <a:rPr lang="zh-CN" altLang="en-US" sz="3600" b="1"/>
              <a:t>、局限性</a:t>
            </a:r>
            <a:endParaRPr lang="zh-CN" altLang="en-US" sz="3600" b="1"/>
          </a:p>
          <a:p>
            <a:pPr algn="l" fontAlgn="auto">
              <a:lnSpc>
                <a:spcPct val="150000"/>
              </a:lnSpc>
            </a:pPr>
            <a:r>
              <a:rPr lang="en-US" altLang="zh-CN" sz="3600" b="1"/>
              <a:t>6</a:t>
            </a:r>
            <a:r>
              <a:rPr lang="zh-CN" altLang="en-US" sz="3600" b="1"/>
              <a:t>、小结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学习算法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2400" b="1"/>
              <a:t>输入向量和权值向量的形式：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160" y="2597150"/>
            <a:ext cx="7091680" cy="1480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3660" y="4442460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其中</a:t>
            </a:r>
            <a:r>
              <a:rPr lang="en-US" altLang="zh-CN" sz="2400" b="1"/>
              <a:t>n</a:t>
            </a:r>
            <a:r>
              <a:rPr lang="zh-CN" altLang="en-US" sz="2400" b="1"/>
              <a:t>表示迭代次数。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学习算法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2400" b="1"/>
              <a:t>训练权重和偏置的迭代公式如下：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1790" y="2405380"/>
          <a:ext cx="3072765" cy="264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28700" imgH="914400" progId="Equation.KSEE3">
                  <p:embed/>
                </p:oleObj>
              </mc:Choice>
              <mc:Fallback>
                <p:oleObj name="" r:id="rId1" imgW="1028700" imgH="914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61790" y="2405380"/>
                        <a:ext cx="3072765" cy="264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3660" y="5280660"/>
            <a:ext cx="9584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其中，</a:t>
            </a:r>
            <a:r>
              <a:rPr lang="en-US" altLang="zh-CN" sz="2400" b="1"/>
              <a:t>t</a:t>
            </a:r>
            <a:r>
              <a:rPr lang="zh-CN" altLang="en-US" sz="2400" b="1"/>
              <a:t>是训练样本的实际值，</a:t>
            </a:r>
            <a:r>
              <a:rPr lang="en-US" altLang="zh-CN" sz="2400" b="1"/>
              <a:t>y</a:t>
            </a:r>
            <a:r>
              <a:rPr lang="zh-CN" altLang="en-US" sz="2400" b="1"/>
              <a:t>是感知器的输出值，即由</a:t>
            </a:r>
            <a:r>
              <a:rPr lang="en-US" altLang="zh-CN" sz="2400" b="1"/>
              <a:t>f</a:t>
            </a:r>
            <a:r>
              <a:rPr lang="zh-CN" altLang="en-US" sz="2400" b="1"/>
              <a:t>计算出来的。</a:t>
            </a:r>
            <a:r>
              <a:rPr lang="en-US" altLang="zh-CN" sz="2400" b="1"/>
              <a:t>α</a:t>
            </a:r>
            <a:r>
              <a:rPr lang="zh-CN" altLang="en-US" sz="2400" b="1"/>
              <a:t>称为学习率，是一个</a:t>
            </a:r>
            <a:r>
              <a:rPr lang="en-US" altLang="zh-CN" sz="2400" b="1"/>
              <a:t>0</a:t>
            </a:r>
            <a:r>
              <a:rPr lang="zh-CN" altLang="en-US" sz="2400" b="1"/>
              <a:t>到</a:t>
            </a:r>
            <a:r>
              <a:rPr lang="en-US" altLang="zh-CN" sz="2400" b="1"/>
              <a:t>1</a:t>
            </a:r>
            <a:r>
              <a:rPr lang="zh-CN" altLang="en-US" sz="2400" b="1"/>
              <a:t>的常数，用来控制每一步调整权的幅度。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学习算法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/>
              <a:t>感知器学习规则的训练步骤：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/>
              <a:t>1</a:t>
            </a:r>
            <a:r>
              <a:rPr lang="zh-CN" altLang="en-US" sz="2400" b="1"/>
              <a:t>、权值</a:t>
            </a:r>
            <a:r>
              <a:rPr lang="en-US" altLang="zh-CN" sz="2400" b="1"/>
              <a:t>W</a:t>
            </a:r>
            <a:r>
              <a:rPr lang="zh-CN" altLang="en-US" sz="2400" b="1"/>
              <a:t>初始化，一般是赋予较小的非零随机数；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/>
              <a:t>2</a:t>
            </a:r>
            <a:r>
              <a:rPr lang="zh-CN" altLang="en-US" sz="2400" b="1"/>
              <a:t>、输入样本对（</a:t>
            </a:r>
            <a:r>
              <a:rPr lang="en-US" altLang="zh-CN" sz="2400" b="1"/>
              <a:t>X,Y</a:t>
            </a:r>
            <a:r>
              <a:rPr lang="zh-CN" altLang="en-US" sz="2400" b="1"/>
              <a:t>），</a:t>
            </a:r>
            <a:r>
              <a:rPr lang="en-US" altLang="zh-CN" sz="2400" b="1"/>
              <a:t>X</a:t>
            </a:r>
            <a:r>
              <a:rPr lang="zh-CN" altLang="en-US" sz="2400" b="1"/>
              <a:t>是输入，</a:t>
            </a:r>
            <a:r>
              <a:rPr lang="en-US" altLang="zh-CN" sz="2400" b="1"/>
              <a:t>Y</a:t>
            </a:r>
            <a:r>
              <a:rPr lang="zh-CN" altLang="en-US" sz="2400" b="1"/>
              <a:t>是期望输出；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/>
              <a:t>3</a:t>
            </a:r>
            <a:r>
              <a:rPr lang="zh-CN" altLang="en-US" sz="2400" b="1"/>
              <a:t>、计算实际输出</a:t>
            </a:r>
            <a:r>
              <a:rPr lang="en-US" altLang="zh-CN" sz="2400" b="1"/>
              <a:t>T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/>
              <a:t>4</a:t>
            </a:r>
            <a:r>
              <a:rPr lang="zh-CN" altLang="en-US" sz="2400" b="1"/>
              <a:t>、根据感知器学习规则（上述迭代公式）来调整各节点对应的权值；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/>
              <a:t>5</a:t>
            </a:r>
            <a:r>
              <a:rPr lang="zh-CN" altLang="en-US" sz="2400" b="1"/>
              <a:t>、返回到步骤</a:t>
            </a:r>
            <a:r>
              <a:rPr lang="en-US" altLang="zh-CN" sz="2400" b="1"/>
              <a:t>2</a:t>
            </a:r>
            <a:r>
              <a:rPr lang="zh-CN" altLang="en-US" sz="2400" b="1"/>
              <a:t>，输入下一对样本，如此循环直到对所有样本，感知器的实际输出与期望输出相等。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5579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单层感知器的应用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015" y="1609090"/>
            <a:ext cx="69538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例子：用感知器实现</a:t>
            </a:r>
            <a:r>
              <a:rPr lang="en-US" altLang="zh-CN" sz="2400" b="1"/>
              <a:t>and</a:t>
            </a:r>
            <a:r>
              <a:rPr lang="zh-CN" altLang="en-US" sz="2400" b="1"/>
              <a:t>函数，</a:t>
            </a:r>
            <a:r>
              <a:rPr lang="en-US" altLang="zh-CN" sz="2400" b="1"/>
              <a:t>and</a:t>
            </a:r>
            <a:r>
              <a:rPr lang="zh-CN" altLang="en-US" sz="2400" b="1"/>
              <a:t>是一个二元函数（带有两个参数</a:t>
            </a:r>
            <a:r>
              <a:rPr lang="en-US" altLang="zh-CN" sz="2400" b="1"/>
              <a:t>X1</a:t>
            </a:r>
            <a:r>
              <a:rPr lang="zh-CN" altLang="en-US" sz="2400" b="1"/>
              <a:t>和</a:t>
            </a:r>
            <a:r>
              <a:rPr lang="en-US" altLang="zh-CN" sz="2400" b="1"/>
              <a:t>X2</a:t>
            </a:r>
            <a:r>
              <a:rPr lang="zh-CN" altLang="en-US" sz="2400" b="1"/>
              <a:t>）。令</a:t>
            </a:r>
            <a:r>
              <a:rPr lang="en-US" altLang="zh-CN" sz="2400" b="1"/>
              <a:t>w1=0.5</a:t>
            </a:r>
            <a:r>
              <a:rPr lang="zh-CN" altLang="en-US" sz="2400" b="1"/>
              <a:t>，</a:t>
            </a:r>
            <a:r>
              <a:rPr lang="en-US" altLang="zh-CN" sz="2400" b="1"/>
              <a:t>w2=0.5</a:t>
            </a:r>
            <a:r>
              <a:rPr lang="zh-CN" altLang="en-US" sz="2400" b="1"/>
              <a:t>，</a:t>
            </a:r>
            <a:r>
              <a:rPr lang="en-US" altLang="zh-CN" sz="2400" b="1"/>
              <a:t>b=-0.8</a:t>
            </a:r>
            <a:r>
              <a:rPr lang="zh-CN" altLang="en-US" sz="2400" b="1"/>
              <a:t>，激活函数为阶跃函数，此时的感知器就相当于</a:t>
            </a:r>
            <a:r>
              <a:rPr lang="en-US" altLang="zh-CN" sz="2400" b="1"/>
              <a:t>and</a:t>
            </a:r>
            <a:r>
              <a:rPr lang="zh-CN" altLang="en-US" sz="2400" b="1"/>
              <a:t>函数。 计算第一行，则输出：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1060" y="1647825"/>
            <a:ext cx="3352800" cy="3561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80270" y="5570220"/>
            <a:ext cx="1082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真值表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3992245"/>
            <a:ext cx="5235575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513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单层感知器的应用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255" y="1609090"/>
            <a:ext cx="686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例子：用感知器实现</a:t>
            </a:r>
            <a:r>
              <a:rPr lang="en-US" altLang="zh-CN" sz="2400" b="1"/>
              <a:t>or</a:t>
            </a:r>
            <a:r>
              <a:rPr lang="zh-CN" altLang="en-US" sz="2400" b="1"/>
              <a:t>函数，只需要令</a:t>
            </a:r>
            <a:r>
              <a:rPr lang="en-US" altLang="zh-CN" sz="2400" b="1"/>
              <a:t>b=-0.3</a:t>
            </a:r>
            <a:r>
              <a:rPr lang="zh-CN" altLang="en-US" sz="2400" b="1"/>
              <a:t>，计算第三行，即：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9780270" y="5570220"/>
            <a:ext cx="1082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真值表</a:t>
            </a:r>
            <a:endParaRPr lang="zh-CN" altLang="en-US" sz="20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1844040"/>
            <a:ext cx="2792730" cy="3524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27375"/>
            <a:ext cx="547179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5663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单层感知器的应用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8615" y="1759585"/>
            <a:ext cx="4699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400" b="1"/>
              <a:t>	</a:t>
            </a:r>
            <a:r>
              <a:rPr sz="2400" b="1"/>
              <a:t>感知器不仅能实现简单的布尔运算</a:t>
            </a:r>
            <a:r>
              <a:rPr lang="zh-CN" sz="2400" b="1"/>
              <a:t>，也</a:t>
            </a:r>
            <a:r>
              <a:rPr sz="2400" b="1"/>
              <a:t>可以拟合任何的线性函数，任何线性分类或线性回归问题都可以用感知器来解决。</a:t>
            </a:r>
            <a:r>
              <a:rPr lang="zh-CN" sz="2400" b="1"/>
              <a:t>如图所示，</a:t>
            </a:r>
            <a:r>
              <a:rPr lang="en-US" altLang="zh-CN" sz="2400" b="1"/>
              <a:t>or</a:t>
            </a:r>
            <a:r>
              <a:rPr lang="zh-CN" altLang="en-US" sz="2400" b="1"/>
              <a:t>运算是一个线性分类问题，即用一条直线将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</a:t>
            </a:r>
            <a:r>
              <a:rPr lang="zh-CN" altLang="en-US" sz="2400" b="1"/>
              <a:t>分开。</a:t>
            </a:r>
            <a:endParaRPr lang="zh-CN" altLang="en-US" sz="2400" b="1"/>
          </a:p>
        </p:txBody>
      </p:sp>
      <p:sp>
        <p:nvSpPr>
          <p:cNvPr id="30722" name="直接连接符 30722"/>
          <p:cNvSpPr/>
          <p:nvPr/>
        </p:nvSpPr>
        <p:spPr>
          <a:xfrm>
            <a:off x="7818120" y="3749040"/>
            <a:ext cx="2590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3" name="直接连接符 30723"/>
          <p:cNvSpPr/>
          <p:nvPr/>
        </p:nvSpPr>
        <p:spPr>
          <a:xfrm flipV="1">
            <a:off x="8503920" y="2225040"/>
            <a:ext cx="0" cy="220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4" name="椭圆 30724"/>
          <p:cNvSpPr/>
          <p:nvPr/>
        </p:nvSpPr>
        <p:spPr>
          <a:xfrm>
            <a:off x="8427720" y="367284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5" name="组合 30725"/>
          <p:cNvGrpSpPr/>
          <p:nvPr/>
        </p:nvGrpSpPr>
        <p:grpSpPr>
          <a:xfrm>
            <a:off x="8453120" y="2910840"/>
            <a:ext cx="107950" cy="107950"/>
            <a:chOff x="0" y="0"/>
            <a:chExt cx="68" cy="68"/>
          </a:xfrm>
        </p:grpSpPr>
        <p:sp>
          <p:nvSpPr>
            <p:cNvPr id="30726" name="直接连接符 30726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7" name="直接连接符 30727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28" name="组合 30728"/>
          <p:cNvGrpSpPr/>
          <p:nvPr/>
        </p:nvGrpSpPr>
        <p:grpSpPr>
          <a:xfrm>
            <a:off x="9431020" y="3698240"/>
            <a:ext cx="107950" cy="107950"/>
            <a:chOff x="0" y="0"/>
            <a:chExt cx="68" cy="68"/>
          </a:xfrm>
        </p:grpSpPr>
        <p:sp>
          <p:nvSpPr>
            <p:cNvPr id="30729" name="直接连接符 30729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0" name="直接连接符 30730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31" name="组合 30731"/>
          <p:cNvGrpSpPr/>
          <p:nvPr/>
        </p:nvGrpSpPr>
        <p:grpSpPr>
          <a:xfrm>
            <a:off x="9418320" y="2910840"/>
            <a:ext cx="107950" cy="107950"/>
            <a:chOff x="0" y="0"/>
            <a:chExt cx="68" cy="68"/>
          </a:xfrm>
        </p:grpSpPr>
        <p:sp>
          <p:nvSpPr>
            <p:cNvPr id="30732" name="直接连接符 30732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直接连接符 30733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4" name="直接连接符 30734"/>
          <p:cNvSpPr/>
          <p:nvPr/>
        </p:nvSpPr>
        <p:spPr>
          <a:xfrm>
            <a:off x="7818120" y="2834640"/>
            <a:ext cx="1981200" cy="152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6090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单层感知器的局限性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1610" y="1759585"/>
            <a:ext cx="5474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但是感知器不能实现异或运算，如图所示，无法用一条直线将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</a:t>
            </a:r>
            <a:r>
              <a:rPr lang="zh-CN" altLang="en-US" sz="2400" b="1"/>
              <a:t>分开。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sz="2400" b="1">
                <a:sym typeface="+mn-ea"/>
              </a:rPr>
              <a:t>对于</a:t>
            </a:r>
            <a:r>
              <a:rPr lang="zh-CN" sz="2400" b="1">
                <a:solidFill>
                  <a:srgbClr val="FF0000"/>
                </a:solidFill>
                <a:sym typeface="+mn-ea"/>
              </a:rPr>
              <a:t>线性可分</a:t>
            </a:r>
            <a:r>
              <a:rPr lang="zh-CN" sz="2400" b="1">
                <a:sym typeface="+mn-ea"/>
              </a:rPr>
              <a:t>的两类模式，单层感知器的学习算法是</a:t>
            </a:r>
            <a:r>
              <a:rPr lang="zh-CN" sz="2400" b="1">
                <a:solidFill>
                  <a:srgbClr val="FF0000"/>
                </a:solidFill>
                <a:sym typeface="+mn-ea"/>
              </a:rPr>
              <a:t>收敛</a:t>
            </a:r>
            <a:r>
              <a:rPr lang="zh-CN" sz="2400" b="1">
                <a:sym typeface="+mn-ea"/>
              </a:rPr>
              <a:t>的。</a:t>
            </a:r>
            <a:endParaRPr lang="zh-CN" sz="2400" b="1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sz="2400" b="1">
                <a:sym typeface="+mn-ea"/>
              </a:rPr>
              <a:t>对于</a:t>
            </a:r>
            <a:r>
              <a:rPr lang="zh-CN" sz="2400" b="1">
                <a:solidFill>
                  <a:srgbClr val="FF0000"/>
                </a:solidFill>
                <a:sym typeface="+mn-ea"/>
              </a:rPr>
              <a:t>线性不可分</a:t>
            </a:r>
            <a:r>
              <a:rPr lang="zh-CN" sz="2400" b="1">
                <a:sym typeface="+mn-ea"/>
              </a:rPr>
              <a:t>的两类模式，单层感知器的学习算法是</a:t>
            </a:r>
            <a:r>
              <a:rPr lang="zh-CN" sz="2400" b="1">
                <a:solidFill>
                  <a:srgbClr val="FF0000"/>
                </a:solidFill>
                <a:sym typeface="+mn-ea"/>
              </a:rPr>
              <a:t>不收敛</a:t>
            </a:r>
            <a:r>
              <a:rPr lang="zh-CN" sz="2400" b="1">
                <a:sym typeface="+mn-ea"/>
              </a:rPr>
              <a:t>的。</a:t>
            </a:r>
            <a:endParaRPr lang="zh-CN" altLang="en-US" sz="2400" b="1"/>
          </a:p>
        </p:txBody>
      </p:sp>
      <p:sp>
        <p:nvSpPr>
          <p:cNvPr id="30737" name="直接连接符 30737"/>
          <p:cNvSpPr/>
          <p:nvPr/>
        </p:nvSpPr>
        <p:spPr>
          <a:xfrm>
            <a:off x="8016240" y="3703320"/>
            <a:ext cx="2438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38" name="直接连接符 30738"/>
          <p:cNvSpPr/>
          <p:nvPr/>
        </p:nvSpPr>
        <p:spPr>
          <a:xfrm flipV="1">
            <a:off x="8702040" y="2179320"/>
            <a:ext cx="0" cy="220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39" name="椭圆 30739"/>
          <p:cNvSpPr/>
          <p:nvPr/>
        </p:nvSpPr>
        <p:spPr>
          <a:xfrm>
            <a:off x="8625840" y="362712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40" name="组合 30740"/>
          <p:cNvGrpSpPr/>
          <p:nvPr/>
        </p:nvGrpSpPr>
        <p:grpSpPr>
          <a:xfrm>
            <a:off x="8651240" y="2865120"/>
            <a:ext cx="107950" cy="107950"/>
            <a:chOff x="0" y="0"/>
            <a:chExt cx="68" cy="68"/>
          </a:xfrm>
        </p:grpSpPr>
        <p:sp>
          <p:nvSpPr>
            <p:cNvPr id="30741" name="直接连接符 30741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2" name="直接连接符 30742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43" name="组合 30743"/>
          <p:cNvGrpSpPr/>
          <p:nvPr/>
        </p:nvGrpSpPr>
        <p:grpSpPr>
          <a:xfrm>
            <a:off x="9629140" y="3652520"/>
            <a:ext cx="107950" cy="107950"/>
            <a:chOff x="0" y="0"/>
            <a:chExt cx="68" cy="68"/>
          </a:xfrm>
        </p:grpSpPr>
        <p:sp>
          <p:nvSpPr>
            <p:cNvPr id="30744" name="直接连接符 30744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5" name="直接连接符 30745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46" name="椭圆 30746"/>
          <p:cNvSpPr/>
          <p:nvPr/>
        </p:nvSpPr>
        <p:spPr>
          <a:xfrm>
            <a:off x="9578340" y="283972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6447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单层感知器的局限性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4335" y="1844675"/>
            <a:ext cx="895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/>
              <a:t>如果想</a:t>
            </a:r>
            <a:r>
              <a:rPr lang="zh-CN" sz="2400" b="1"/>
              <a:t>要实现非线性数据的分类，则必须构造多层感知器，也称为</a:t>
            </a:r>
            <a:r>
              <a:rPr lang="en-US" altLang="zh-CN" sz="2400" b="1"/>
              <a:t>BP</a:t>
            </a:r>
            <a:r>
              <a:rPr lang="zh-CN" altLang="en-US" sz="2400" b="1"/>
              <a:t>网络。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260" y="3296920"/>
            <a:ext cx="6762115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2769"/>
          <p:cNvSpPr txBox="1"/>
          <p:nvPr/>
        </p:nvSpPr>
        <p:spPr>
          <a:xfrm>
            <a:off x="1008380" y="333375"/>
            <a:ext cx="8716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例：如图所示是一个含有两个输入，三个感知器隐藏层神经元和一个输出神经元的两层感知器网络，若取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770" name="组合 32770"/>
          <p:cNvGrpSpPr/>
          <p:nvPr/>
        </p:nvGrpSpPr>
        <p:grpSpPr>
          <a:xfrm>
            <a:off x="2095818" y="1717675"/>
            <a:ext cx="3200400" cy="1676400"/>
            <a:chOff x="0" y="0"/>
            <a:chExt cx="2016" cy="1056"/>
          </a:xfrm>
        </p:grpSpPr>
        <p:sp>
          <p:nvSpPr>
            <p:cNvPr id="32771" name="椭圆 32771"/>
            <p:cNvSpPr/>
            <p:nvPr/>
          </p:nvSpPr>
          <p:spPr>
            <a:xfrm>
              <a:off x="0" y="2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椭圆 32772"/>
            <p:cNvSpPr/>
            <p:nvPr/>
          </p:nvSpPr>
          <p:spPr>
            <a:xfrm>
              <a:off x="0" y="7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椭圆 32773"/>
            <p:cNvSpPr/>
            <p:nvPr/>
          </p:nvSpPr>
          <p:spPr>
            <a:xfrm>
              <a:off x="608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椭圆 32774"/>
            <p:cNvSpPr/>
            <p:nvPr/>
          </p:nvSpPr>
          <p:spPr>
            <a:xfrm>
              <a:off x="616" y="4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椭圆 32775"/>
            <p:cNvSpPr/>
            <p:nvPr/>
          </p:nvSpPr>
          <p:spPr>
            <a:xfrm>
              <a:off x="1344" y="4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椭圆 32776"/>
            <p:cNvSpPr/>
            <p:nvPr/>
          </p:nvSpPr>
          <p:spPr>
            <a:xfrm>
              <a:off x="624" y="9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直接连接符 32777"/>
            <p:cNvSpPr/>
            <p:nvPr/>
          </p:nvSpPr>
          <p:spPr>
            <a:xfrm flipV="1">
              <a:off x="144" y="96"/>
              <a:ext cx="43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8" name="直接连接符 32778"/>
            <p:cNvSpPr/>
            <p:nvPr/>
          </p:nvSpPr>
          <p:spPr>
            <a:xfrm>
              <a:off x="192" y="336"/>
              <a:ext cx="38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9" name="直接连接符 32779"/>
            <p:cNvSpPr/>
            <p:nvPr/>
          </p:nvSpPr>
          <p:spPr>
            <a:xfrm>
              <a:off x="144" y="384"/>
              <a:ext cx="432" cy="5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0" name="直接连接符 32780"/>
            <p:cNvSpPr/>
            <p:nvPr/>
          </p:nvSpPr>
          <p:spPr>
            <a:xfrm flipV="1">
              <a:off x="144" y="144"/>
              <a:ext cx="432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1" name="直接连接符 32781"/>
            <p:cNvSpPr/>
            <p:nvPr/>
          </p:nvSpPr>
          <p:spPr>
            <a:xfrm flipV="1">
              <a:off x="192" y="576"/>
              <a:ext cx="384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2" name="直接连接符 32782"/>
            <p:cNvSpPr/>
            <p:nvPr/>
          </p:nvSpPr>
          <p:spPr>
            <a:xfrm>
              <a:off x="192" y="864"/>
              <a:ext cx="33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3" name="直接连接符 32783"/>
            <p:cNvSpPr/>
            <p:nvPr/>
          </p:nvSpPr>
          <p:spPr>
            <a:xfrm>
              <a:off x="816" y="96"/>
              <a:ext cx="48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4" name="直接连接符 32784"/>
            <p:cNvSpPr/>
            <p:nvPr/>
          </p:nvSpPr>
          <p:spPr>
            <a:xfrm>
              <a:off x="792" y="552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5" name="直接连接符 32785"/>
            <p:cNvSpPr/>
            <p:nvPr/>
          </p:nvSpPr>
          <p:spPr>
            <a:xfrm flipV="1">
              <a:off x="816" y="624"/>
              <a:ext cx="480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6" name="直接连接符 32786"/>
            <p:cNvSpPr/>
            <p:nvPr/>
          </p:nvSpPr>
          <p:spPr>
            <a:xfrm>
              <a:off x="1536" y="552"/>
              <a:ext cx="4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2787" name="文本框 32787"/>
          <p:cNvSpPr txBox="1"/>
          <p:nvPr/>
        </p:nvSpPr>
        <p:spPr>
          <a:xfrm>
            <a:off x="3619818" y="17176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2788"/>
          <p:cNvSpPr txBox="1"/>
          <p:nvPr/>
        </p:nvSpPr>
        <p:spPr>
          <a:xfrm>
            <a:off x="3391218" y="22231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2789"/>
          <p:cNvSpPr txBox="1"/>
          <p:nvPr/>
        </p:nvSpPr>
        <p:spPr>
          <a:xfrm>
            <a:off x="4610418" y="21596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2790"/>
          <p:cNvSpPr txBox="1"/>
          <p:nvPr/>
        </p:nvSpPr>
        <p:spPr>
          <a:xfrm>
            <a:off x="1714818" y="20072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2791"/>
          <p:cNvSpPr txBox="1"/>
          <p:nvPr/>
        </p:nvSpPr>
        <p:spPr>
          <a:xfrm>
            <a:off x="1714818" y="28581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32792"/>
          <p:cNvSpPr txBox="1"/>
          <p:nvPr/>
        </p:nvSpPr>
        <p:spPr>
          <a:xfrm>
            <a:off x="3581718" y="29978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93" name="文本框 32793"/>
          <p:cNvSpPr txBox="1"/>
          <p:nvPr/>
        </p:nvSpPr>
        <p:spPr>
          <a:xfrm>
            <a:off x="1682750" y="3860800"/>
            <a:ext cx="376364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=sgn(2x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+2x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+1)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=sgn(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+0.25x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+0.8)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=sgn(0.75x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2x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+1.4)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z = sgn(y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+y</a:t>
            </a:r>
            <a:r>
              <a:rPr lang="en-US" altLang="x-none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3)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94" name="直接连接符 32794"/>
          <p:cNvSpPr/>
          <p:nvPr/>
        </p:nvSpPr>
        <p:spPr>
          <a:xfrm>
            <a:off x="6797040" y="4038600"/>
            <a:ext cx="396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795" name="直接连接符 32795"/>
          <p:cNvSpPr/>
          <p:nvPr/>
        </p:nvSpPr>
        <p:spPr>
          <a:xfrm flipV="1">
            <a:off x="8321040" y="1905000"/>
            <a:ext cx="0" cy="304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796" name="椭圆 32796"/>
          <p:cNvSpPr/>
          <p:nvPr/>
        </p:nvSpPr>
        <p:spPr>
          <a:xfrm>
            <a:off x="8244840" y="3962400"/>
            <a:ext cx="152400" cy="152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797" name="组合 32797"/>
          <p:cNvGrpSpPr/>
          <p:nvPr/>
        </p:nvGrpSpPr>
        <p:grpSpPr>
          <a:xfrm>
            <a:off x="8244840" y="2667000"/>
            <a:ext cx="107950" cy="107950"/>
            <a:chOff x="0" y="0"/>
            <a:chExt cx="68" cy="68"/>
          </a:xfrm>
        </p:grpSpPr>
        <p:sp>
          <p:nvSpPr>
            <p:cNvPr id="32798" name="直接连接符 32798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9" name="直接连接符 32799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800" name="组合 32800"/>
          <p:cNvGrpSpPr/>
          <p:nvPr/>
        </p:nvGrpSpPr>
        <p:grpSpPr>
          <a:xfrm>
            <a:off x="9616440" y="3962400"/>
            <a:ext cx="107950" cy="107950"/>
            <a:chOff x="0" y="0"/>
            <a:chExt cx="68" cy="68"/>
          </a:xfrm>
        </p:grpSpPr>
        <p:sp>
          <p:nvSpPr>
            <p:cNvPr id="32801" name="直接连接符 32801"/>
            <p:cNvSpPr/>
            <p:nvPr/>
          </p:nvSpPr>
          <p:spPr>
            <a:xfrm flipH="1"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2" name="直接连接符 32802"/>
            <p:cNvSpPr/>
            <p:nvPr/>
          </p:nvSpPr>
          <p:spPr>
            <a:xfrm>
              <a:off x="0" y="0"/>
              <a:ext cx="68" cy="6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803" name="椭圆 32803"/>
          <p:cNvSpPr/>
          <p:nvPr/>
        </p:nvSpPr>
        <p:spPr>
          <a:xfrm>
            <a:off x="9540240" y="2667000"/>
            <a:ext cx="152400" cy="152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04" name="直接连接符 32804"/>
          <p:cNvSpPr/>
          <p:nvPr/>
        </p:nvSpPr>
        <p:spPr>
          <a:xfrm flipV="1">
            <a:off x="6797040" y="1905000"/>
            <a:ext cx="3733800" cy="2286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05" name="直接连接符 32805"/>
          <p:cNvSpPr/>
          <p:nvPr/>
        </p:nvSpPr>
        <p:spPr>
          <a:xfrm flipV="1">
            <a:off x="8117840" y="1752600"/>
            <a:ext cx="2362200" cy="36576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06" name="直接连接符 32806"/>
          <p:cNvSpPr/>
          <p:nvPr/>
        </p:nvSpPr>
        <p:spPr>
          <a:xfrm>
            <a:off x="7025640" y="3429000"/>
            <a:ext cx="1828800" cy="19812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07" name="文本框 32807"/>
          <p:cNvSpPr txBox="1"/>
          <p:nvPr/>
        </p:nvSpPr>
        <p:spPr>
          <a:xfrm>
            <a:off x="6980555" y="5811520"/>
            <a:ext cx="41433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用多层感知器实现了非线性分类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08" name="文本框 32808"/>
          <p:cNvSpPr txBox="1"/>
          <p:nvPr/>
        </p:nvSpPr>
        <p:spPr>
          <a:xfrm>
            <a:off x="7025640" y="3124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09" name="文本框 32809"/>
          <p:cNvSpPr txBox="1"/>
          <p:nvPr/>
        </p:nvSpPr>
        <p:spPr>
          <a:xfrm>
            <a:off x="954024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0" name="文本框 32810"/>
          <p:cNvSpPr txBox="1"/>
          <p:nvPr/>
        </p:nvSpPr>
        <p:spPr>
          <a:xfrm>
            <a:off x="8625840" y="2438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x-none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5655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小结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0650" y="1844675"/>
            <a:ext cx="96050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、训练感知器时，需要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逐个读取样本进行计算，修改权值和偏置。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、对于线性可分问题，单层感知器网络可以实现；对于线性不可分问题，需两层或以上的感知器网络。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、感知器只能解决输出是二值的问题。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4541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355" y="1609090"/>
            <a:ext cx="4953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        </a:t>
            </a:r>
            <a:r>
              <a:rPr lang="zh-CN" altLang="en-US" sz="2400" b="1"/>
              <a:t>1958年，美国心理学家</a:t>
            </a:r>
            <a:r>
              <a:rPr lang="en-US" altLang="zh-CN" sz="2400" b="1"/>
              <a:t>Frank </a:t>
            </a:r>
            <a:r>
              <a:rPr lang="zh-CN" altLang="en-US" sz="2400" b="1"/>
              <a:t>Rosenblatt提出了一种具有单层计算单元的神经网络，称为</a:t>
            </a:r>
            <a:r>
              <a:rPr lang="zh-CN" altLang="en-US" sz="2400" b="1">
                <a:sym typeface="+mn-ea"/>
              </a:rPr>
              <a:t>Perceptron</a:t>
            </a:r>
            <a:r>
              <a:rPr lang="zh-CN" altLang="en-US" sz="2400" b="1"/>
              <a:t>，即感知器。感知器是当时首个可以学习的人工神经网络。</a:t>
            </a:r>
            <a:endParaRPr lang="zh-CN" altLang="en-US" sz="2400" b="1"/>
          </a:p>
        </p:txBody>
      </p:sp>
      <p:pic>
        <p:nvPicPr>
          <p:cNvPr id="3" name="图片 2" descr="微信图片_201712191638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835" y="1647190"/>
            <a:ext cx="6178550" cy="3790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4145" y="5659120"/>
            <a:ext cx="2500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Rosenblatt</a:t>
            </a:r>
            <a:r>
              <a:rPr lang="zh-CN" altLang="en-US" sz="2000" b="1"/>
              <a:t>和感知器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28135" y="459740"/>
            <a:ext cx="4541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2390" y="1642745"/>
            <a:ext cx="9507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人的视觉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是重要的感觉器官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人通过视觉接受的信息占全部信息量的80~85% 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感知器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是模拟人的视觉接受环境信息，并由神经冲动进行信息传递的层次型神经网络。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、在感知器研究中首次提出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自组织、自学习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的思想，并对所能解决的问题存在着收敛算法，能从数学上严格证明。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、感知器分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单层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多层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单层感知器是研究神经网络的基础。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621790"/>
            <a:ext cx="5619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	</a:t>
            </a:r>
            <a:r>
              <a:rPr lang="zh-CN" altLang="en-US" sz="2400" b="1"/>
              <a:t>在“感知器”中，有两个层次。分别是输入层和输出层。输入层里的“输入单元”只负责传输数据，不做计算。输出层里的“输出单元”则需要对前面一层的输入进行计算。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8405495" y="5622925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单层感知器模型</a:t>
            </a:r>
            <a:endParaRPr lang="zh-CN" altLang="en-US" sz="2000" b="1"/>
          </a:p>
        </p:txBody>
      </p:sp>
      <p:pic>
        <p:nvPicPr>
          <p:cNvPr id="7" name="图片 6" descr="微信图片_20171219170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925" y="1843405"/>
            <a:ext cx="515937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可以看到，一个感知器有如下组成部分：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、输入权值：一个感知器可以接收多个输入(</a:t>
            </a:r>
            <a:r>
              <a:rPr lang="en-US" altLang="zh-CN" sz="2400" b="1"/>
              <a:t>x</a:t>
            </a:r>
            <a:r>
              <a:rPr lang="zh-CN" altLang="en-US" sz="2400" b="1"/>
              <a:t>1,</a:t>
            </a:r>
            <a:r>
              <a:rPr lang="en-US" altLang="zh-CN" sz="2400" b="1"/>
              <a:t>x</a:t>
            </a:r>
            <a:r>
              <a:rPr lang="zh-CN" altLang="en-US" sz="2400" b="1"/>
              <a:t>2,...,</a:t>
            </a:r>
            <a:r>
              <a:rPr lang="en-US" altLang="zh-CN" sz="2400" b="1"/>
              <a:t>x</a:t>
            </a:r>
            <a:r>
              <a:rPr lang="zh-CN" altLang="en-US" sz="2400" b="1"/>
              <a:t>n)，每个输入上有一个权值wi，此外还有一个偏置项b。它的加入使得网络多了一个可调参数，为使网络输出达到期望的目标矢量提供了方便。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、激活函数：感知器的激活函数可以有很多选择，例如选择阶跃函数来作为激活函数:</a:t>
            </a:r>
            <a:endParaRPr lang="zh-CN" altLang="en-US" sz="2400" b="1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5235" y="4989830"/>
          <a:ext cx="50641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598420" imgH="890905" progId="Equation.KSEE3">
                  <p:embed/>
                </p:oleObj>
              </mc:Choice>
              <mc:Fallback>
                <p:oleObj name="" r:id="rId1" imgW="2598420" imgH="89090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5235" y="4989830"/>
                        <a:ext cx="5064125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、输出：感知器的输出由如下公式来计算</a:t>
            </a:r>
            <a:endParaRPr lang="zh-CN" altLang="en-US" sz="2400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0515" y="2433955"/>
          <a:ext cx="3537585" cy="7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02665" imgH="203200" progId="Equation.KSEE3">
                  <p:embed/>
                </p:oleObj>
              </mc:Choice>
              <mc:Fallback>
                <p:oleObj name="" r:id="rId1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0515" y="2433955"/>
                        <a:ext cx="3537585" cy="73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3660" y="3467100"/>
            <a:ext cx="553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所以某个神经元</a:t>
            </a:r>
            <a:r>
              <a:rPr lang="en-US" altLang="zh-CN" sz="2400" b="1"/>
              <a:t>j</a:t>
            </a:r>
            <a:r>
              <a:rPr lang="zh-CN" altLang="en-US" sz="2400" b="1"/>
              <a:t>的输入</a:t>
            </a:r>
            <a:r>
              <a:rPr lang="en-US" altLang="zh-CN" sz="2400" b="1"/>
              <a:t>-</a:t>
            </a:r>
            <a:r>
              <a:rPr lang="zh-CN" altLang="en-US" sz="2400" b="1"/>
              <a:t>输出关系为：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9285" y="4061460"/>
          <a:ext cx="3204845" cy="187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79500" imgH="685800" progId="Equation.KSEE3">
                  <p:embed/>
                </p:oleObj>
              </mc:Choice>
              <mc:Fallback>
                <p:oleObj name="" r:id="rId3" imgW="10795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285" y="4061460"/>
                        <a:ext cx="3204845" cy="187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621790"/>
            <a:ext cx="4491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目的：</a:t>
            </a:r>
            <a:r>
              <a:rPr lang="zh-CN" altLang="en-US" sz="2400" b="1"/>
              <a:t>将外部输入</a:t>
            </a:r>
            <a:r>
              <a:rPr lang="en-US" altLang="zh-CN" sz="2400" b="1"/>
              <a:t>x1,x2,....,xn</a:t>
            </a:r>
            <a:r>
              <a:rPr lang="zh-CN" altLang="en-US" sz="2400" b="1"/>
              <a:t>分为两类</a:t>
            </a:r>
            <a:r>
              <a:rPr lang="en-US" altLang="zh-CN" sz="2400" b="1"/>
              <a:t>L1</a:t>
            </a:r>
            <a:r>
              <a:rPr lang="zh-CN" altLang="en-US" sz="2400" b="1"/>
              <a:t>和</a:t>
            </a:r>
            <a:r>
              <a:rPr lang="en-US" altLang="zh-CN" sz="2400" b="1"/>
              <a:t>L2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判别边界：</a:t>
            </a:r>
            <a:r>
              <a:rPr lang="zh-CN" altLang="en-US" sz="2400" b="1">
                <a:solidFill>
                  <a:schemeClr val="tx1"/>
                </a:solidFill>
              </a:rPr>
              <a:t>在二维上是直线，三维空间上是平面，高维空间上是超平面。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1621790"/>
            <a:ext cx="6263005" cy="495109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70" y="5230495"/>
          <a:ext cx="2423795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11200" imgH="177165" progId="Equation.KSEE3">
                  <p:embed/>
                </p:oleObj>
              </mc:Choice>
              <mc:Fallback>
                <p:oleObj name="" r:id="rId2" imgW="7112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7070" y="5230495"/>
                        <a:ext cx="2423795" cy="60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单层感知器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5620" y="1609090"/>
            <a:ext cx="8041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单层感知器的特点：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、多输入，单输出；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、激活函数为二值，一般为阶跃函数或符号函数；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、输出为二值：</a:t>
            </a:r>
            <a:r>
              <a:rPr lang="en-US" altLang="zh-CN" sz="2400" b="1"/>
              <a:t>0/1 </a:t>
            </a:r>
            <a:r>
              <a:rPr lang="zh-CN" altLang="en-US" sz="2400" b="1"/>
              <a:t>或 </a:t>
            </a:r>
            <a:r>
              <a:rPr lang="en-US" altLang="zh-CN" sz="2400" b="1"/>
              <a:t>-1/1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5235" y="485775"/>
            <a:ext cx="462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学习算法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1609090"/>
            <a:ext cx="93967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2400" b="1"/>
              <a:t>单层感知器假定神经元的权值</a:t>
            </a:r>
            <a:r>
              <a:rPr lang="en-US" altLang="zh-CN" sz="2400" b="1"/>
              <a:t>w</a:t>
            </a:r>
            <a:r>
              <a:rPr lang="zh-CN" altLang="en-US" sz="2400" b="1"/>
              <a:t>是可变的，以便学习。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/>
          </a:p>
          <a:p>
            <a:pPr marL="342900" lvl="2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2400" b="1"/>
              <a:t>单层感知器对权重向量</a:t>
            </a:r>
            <a:r>
              <a:rPr lang="en-US" altLang="zh-CN" sz="2400" b="1"/>
              <a:t>wij</a:t>
            </a:r>
            <a:r>
              <a:rPr lang="zh-CN" altLang="en-US" sz="2400" b="1"/>
              <a:t>的学习算法是基于</a:t>
            </a:r>
            <a:r>
              <a:rPr lang="zh-CN" altLang="en-US" sz="2400" b="1">
                <a:solidFill>
                  <a:srgbClr val="FF0000"/>
                </a:solidFill>
              </a:rPr>
              <a:t>迭代</a:t>
            </a:r>
            <a:r>
              <a:rPr lang="zh-CN" altLang="en-US" sz="2400" b="1"/>
              <a:t>的思想，通常采用纠错学习规则的学习算法。</a:t>
            </a:r>
            <a:r>
              <a:rPr lang="zh-CN" altLang="en-US" sz="2400" b="1">
                <a:solidFill>
                  <a:srgbClr val="FF0000"/>
                </a:solidFill>
              </a:rPr>
              <a:t>其思想是</a:t>
            </a:r>
            <a:r>
              <a:rPr lang="zh-CN" altLang="en-US" sz="2400" b="1" dirty="0">
                <a:sym typeface="+mn-ea"/>
              </a:rPr>
              <a:t>利用某个神经元的期望输出与实际输出之间的差值</a:t>
            </a:r>
            <a:r>
              <a:rPr lang="zh-CN" altLang="en-US" sz="2400" b="1" dirty="0">
                <a:sym typeface="+mn-ea"/>
              </a:rPr>
              <a:t>来调整该神经元与上一层中相应神经元的连接权值，最终减小这种偏差。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宽屏</PresentationFormat>
  <Paragraphs>140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97</cp:revision>
  <dcterms:created xsi:type="dcterms:W3CDTF">2017-12-18T08:17:00Z</dcterms:created>
  <dcterms:modified xsi:type="dcterms:W3CDTF">2017-12-20T10:01:13Z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