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9" r:id="rId3"/>
    <p:sldId id="284" r:id="rId5"/>
    <p:sldId id="359" r:id="rId6"/>
    <p:sldId id="360" r:id="rId7"/>
    <p:sldId id="379" r:id="rId8"/>
    <p:sldId id="325" r:id="rId9"/>
    <p:sldId id="348" r:id="rId10"/>
    <p:sldId id="373" r:id="rId11"/>
    <p:sldId id="282" r:id="rId12"/>
    <p:sldId id="375" r:id="rId13"/>
    <p:sldId id="353" r:id="rId14"/>
    <p:sldId id="376"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B3D"/>
    <a:srgbClr val="004ABD"/>
    <a:srgbClr val="0015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3" autoAdjust="0"/>
    <p:restoredTop sz="94660"/>
  </p:normalViewPr>
  <p:slideViewPr>
    <p:cSldViewPr snapToGrid="0" showGuides="1">
      <p:cViewPr varScale="1">
        <p:scale>
          <a:sx n="104" d="100"/>
          <a:sy n="104" d="100"/>
        </p:scale>
        <p:origin x="948" y="108"/>
      </p:cViewPr>
      <p:guideLst>
        <p:guide orient="horz" pos="2048"/>
        <p:guide pos="381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B2B32-4A29-43F4-ACEE-6D587EB22B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0843-6EA2-4F2B-8932-F56B6C90F23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480843-6EA2-4F2B-8932-F56B6C90F2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2435" t="15834" r="12435" b="30405"/>
          <a:stretch>
            <a:fillRect/>
          </a:stretch>
        </p:blipFill>
        <p:spPr>
          <a:xfrm>
            <a:off x="0" y="-1"/>
            <a:ext cx="12192000" cy="6858001"/>
          </a:xfrm>
          <a:prstGeom prst="rect">
            <a:avLst/>
          </a:prstGeom>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05149" y="1631860"/>
            <a:ext cx="5981702" cy="35942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64930" y="2128935"/>
            <a:ext cx="4212771" cy="2304000"/>
          </a:xfrm>
          <a:custGeom>
            <a:avLst/>
            <a:gdLst>
              <a:gd name="connsiteX0" fmla="*/ 0 w 4212771"/>
              <a:gd name="connsiteY0" fmla="*/ 0 h 2304000"/>
              <a:gd name="connsiteX1" fmla="*/ 4212771 w 4212771"/>
              <a:gd name="connsiteY1" fmla="*/ 0 h 2304000"/>
              <a:gd name="connsiteX2" fmla="*/ 4212771 w 4212771"/>
              <a:gd name="connsiteY2" fmla="*/ 2304000 h 2304000"/>
              <a:gd name="connsiteX3" fmla="*/ 0 w 4212771"/>
              <a:gd name="connsiteY3" fmla="*/ 2304000 h 2304000"/>
            </a:gdLst>
            <a:ahLst/>
            <a:cxnLst>
              <a:cxn ang="0">
                <a:pos x="connsiteX0" y="connsiteY0"/>
              </a:cxn>
              <a:cxn ang="0">
                <a:pos x="connsiteX1" y="connsiteY1"/>
              </a:cxn>
              <a:cxn ang="0">
                <a:pos x="connsiteX2" y="connsiteY2"/>
              </a:cxn>
              <a:cxn ang="0">
                <a:pos x="connsiteX3" y="connsiteY3"/>
              </a:cxn>
            </a:cxnLst>
            <a:rect l="l" t="t" r="r" b="b"/>
            <a:pathLst>
              <a:path w="4212771" h="2304000">
                <a:moveTo>
                  <a:pt x="0" y="0"/>
                </a:moveTo>
                <a:lnTo>
                  <a:pt x="4212771" y="0"/>
                </a:lnTo>
                <a:lnTo>
                  <a:pt x="4212771" y="2304000"/>
                </a:lnTo>
                <a:lnTo>
                  <a:pt x="0" y="2304000"/>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063750" y="2857500"/>
            <a:ext cx="1562100" cy="1562100"/>
          </a:xfrm>
          <a:custGeom>
            <a:avLst/>
            <a:gdLst>
              <a:gd name="connsiteX0" fmla="*/ 781050 w 1562100"/>
              <a:gd name="connsiteY0" fmla="*/ 0 h 1562100"/>
              <a:gd name="connsiteX1" fmla="*/ 1562100 w 1562100"/>
              <a:gd name="connsiteY1" fmla="*/ 781050 h 1562100"/>
              <a:gd name="connsiteX2" fmla="*/ 781050 w 1562100"/>
              <a:gd name="connsiteY2" fmla="*/ 1562100 h 1562100"/>
              <a:gd name="connsiteX3" fmla="*/ 0 w 1562100"/>
              <a:gd name="connsiteY3" fmla="*/ 781050 h 1562100"/>
              <a:gd name="connsiteX4" fmla="*/ 781050 w 156210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781050" y="0"/>
                </a:moveTo>
                <a:cubicBezTo>
                  <a:pt x="1212412" y="0"/>
                  <a:pt x="1562100" y="349688"/>
                  <a:pt x="1562100" y="781050"/>
                </a:cubicBezTo>
                <a:cubicBezTo>
                  <a:pt x="1562100" y="1212412"/>
                  <a:pt x="1212412" y="1562100"/>
                  <a:pt x="781050" y="1562100"/>
                </a:cubicBezTo>
                <a:cubicBezTo>
                  <a:pt x="349688" y="1562100"/>
                  <a:pt x="0" y="1212412"/>
                  <a:pt x="0" y="781050"/>
                </a:cubicBezTo>
                <a:cubicBezTo>
                  <a:pt x="0" y="349688"/>
                  <a:pt x="349688" y="0"/>
                  <a:pt x="78105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314950" y="2857500"/>
            <a:ext cx="1562100" cy="1562100"/>
          </a:xfrm>
          <a:custGeom>
            <a:avLst/>
            <a:gdLst>
              <a:gd name="connsiteX0" fmla="*/ 781050 w 1562100"/>
              <a:gd name="connsiteY0" fmla="*/ 0 h 1562100"/>
              <a:gd name="connsiteX1" fmla="*/ 1562100 w 1562100"/>
              <a:gd name="connsiteY1" fmla="*/ 781050 h 1562100"/>
              <a:gd name="connsiteX2" fmla="*/ 781050 w 1562100"/>
              <a:gd name="connsiteY2" fmla="*/ 1562100 h 1562100"/>
              <a:gd name="connsiteX3" fmla="*/ 0 w 1562100"/>
              <a:gd name="connsiteY3" fmla="*/ 781050 h 1562100"/>
              <a:gd name="connsiteX4" fmla="*/ 781050 w 156210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781050" y="0"/>
                </a:moveTo>
                <a:cubicBezTo>
                  <a:pt x="1212412" y="0"/>
                  <a:pt x="1562100" y="349688"/>
                  <a:pt x="1562100" y="781050"/>
                </a:cubicBezTo>
                <a:cubicBezTo>
                  <a:pt x="1562100" y="1212412"/>
                  <a:pt x="1212412" y="1562100"/>
                  <a:pt x="781050" y="1562100"/>
                </a:cubicBezTo>
                <a:cubicBezTo>
                  <a:pt x="349688" y="1562100"/>
                  <a:pt x="0" y="1212412"/>
                  <a:pt x="0" y="781050"/>
                </a:cubicBezTo>
                <a:cubicBezTo>
                  <a:pt x="0" y="349688"/>
                  <a:pt x="349688" y="0"/>
                  <a:pt x="78105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66150" y="2857500"/>
            <a:ext cx="1562100" cy="1562100"/>
          </a:xfrm>
          <a:custGeom>
            <a:avLst/>
            <a:gdLst>
              <a:gd name="connsiteX0" fmla="*/ 781050 w 1562100"/>
              <a:gd name="connsiteY0" fmla="*/ 0 h 1562100"/>
              <a:gd name="connsiteX1" fmla="*/ 1562100 w 1562100"/>
              <a:gd name="connsiteY1" fmla="*/ 781050 h 1562100"/>
              <a:gd name="connsiteX2" fmla="*/ 781050 w 1562100"/>
              <a:gd name="connsiteY2" fmla="*/ 1562100 h 1562100"/>
              <a:gd name="connsiteX3" fmla="*/ 0 w 1562100"/>
              <a:gd name="connsiteY3" fmla="*/ 781050 h 1562100"/>
              <a:gd name="connsiteX4" fmla="*/ 781050 w 156210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781050" y="0"/>
                </a:moveTo>
                <a:cubicBezTo>
                  <a:pt x="1212412" y="0"/>
                  <a:pt x="1562100" y="349688"/>
                  <a:pt x="1562100" y="781050"/>
                </a:cubicBezTo>
                <a:cubicBezTo>
                  <a:pt x="1562100" y="1212412"/>
                  <a:pt x="1212412" y="1562100"/>
                  <a:pt x="781050" y="1562100"/>
                </a:cubicBezTo>
                <a:cubicBezTo>
                  <a:pt x="349688" y="1562100"/>
                  <a:pt x="0" y="1212412"/>
                  <a:pt x="0" y="781050"/>
                </a:cubicBezTo>
                <a:cubicBezTo>
                  <a:pt x="0" y="349688"/>
                  <a:pt x="349688" y="0"/>
                  <a:pt x="781050" y="0"/>
                </a:cubicBez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572000" y="2428407"/>
            <a:ext cx="3132944" cy="1783829"/>
          </a:xfrm>
          <a:custGeom>
            <a:avLst/>
            <a:gdLst>
              <a:gd name="connsiteX0" fmla="*/ 0 w 3132944"/>
              <a:gd name="connsiteY0" fmla="*/ 0 h 1783829"/>
              <a:gd name="connsiteX1" fmla="*/ 3132944 w 3132944"/>
              <a:gd name="connsiteY1" fmla="*/ 0 h 1783829"/>
              <a:gd name="connsiteX2" fmla="*/ 3132944 w 3132944"/>
              <a:gd name="connsiteY2" fmla="*/ 1783829 h 1783829"/>
              <a:gd name="connsiteX3" fmla="*/ 0 w 3132944"/>
              <a:gd name="connsiteY3" fmla="*/ 1783829 h 1783829"/>
            </a:gdLst>
            <a:ahLst/>
            <a:cxnLst>
              <a:cxn ang="0">
                <a:pos x="connsiteX0" y="connsiteY0"/>
              </a:cxn>
              <a:cxn ang="0">
                <a:pos x="connsiteX1" y="connsiteY1"/>
              </a:cxn>
              <a:cxn ang="0">
                <a:pos x="connsiteX2" y="connsiteY2"/>
              </a:cxn>
              <a:cxn ang="0">
                <a:pos x="connsiteX3" y="connsiteY3"/>
              </a:cxn>
            </a:cxnLst>
            <a:rect l="l" t="t" r="r" b="b"/>
            <a:pathLst>
              <a:path w="3132944" h="1783829">
                <a:moveTo>
                  <a:pt x="0" y="0"/>
                </a:moveTo>
                <a:lnTo>
                  <a:pt x="3132944" y="0"/>
                </a:lnTo>
                <a:lnTo>
                  <a:pt x="3132944" y="1783829"/>
                </a:lnTo>
                <a:lnTo>
                  <a:pt x="0" y="1783829"/>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723869" y="2256086"/>
            <a:ext cx="3327816" cy="3327816"/>
          </a:xfrm>
          <a:custGeom>
            <a:avLst/>
            <a:gdLst>
              <a:gd name="connsiteX0" fmla="*/ 1663908 w 3327816"/>
              <a:gd name="connsiteY0" fmla="*/ 0 h 3327816"/>
              <a:gd name="connsiteX1" fmla="*/ 3327816 w 3327816"/>
              <a:gd name="connsiteY1" fmla="*/ 1663908 h 3327816"/>
              <a:gd name="connsiteX2" fmla="*/ 1663908 w 3327816"/>
              <a:gd name="connsiteY2" fmla="*/ 3327816 h 3327816"/>
              <a:gd name="connsiteX3" fmla="*/ 0 w 3327816"/>
              <a:gd name="connsiteY3" fmla="*/ 1663908 h 3327816"/>
              <a:gd name="connsiteX4" fmla="*/ 1663908 w 3327816"/>
              <a:gd name="connsiteY4" fmla="*/ 0 h 3327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7816" h="3327816">
                <a:moveTo>
                  <a:pt x="1663908" y="0"/>
                </a:moveTo>
                <a:cubicBezTo>
                  <a:pt x="2582859" y="0"/>
                  <a:pt x="3327816" y="744957"/>
                  <a:pt x="3327816" y="1663908"/>
                </a:cubicBezTo>
                <a:cubicBezTo>
                  <a:pt x="3327816" y="2582859"/>
                  <a:pt x="2582859" y="3327816"/>
                  <a:pt x="1663908" y="3327816"/>
                </a:cubicBezTo>
                <a:cubicBezTo>
                  <a:pt x="744957" y="3327816"/>
                  <a:pt x="0" y="2582859"/>
                  <a:pt x="0" y="1663908"/>
                </a:cubicBezTo>
                <a:cubicBezTo>
                  <a:pt x="0" y="744957"/>
                  <a:pt x="744957" y="0"/>
                  <a:pt x="1663908" y="0"/>
                </a:cubicBezTo>
                <a:close/>
              </a:path>
            </a:pathLst>
          </a:custGeom>
        </p:spPr>
        <p:txBody>
          <a:bodyPr wrap="square">
            <a:no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103086" y="2917054"/>
            <a:ext cx="4673600" cy="2583859"/>
          </a:xfrm>
          <a:custGeom>
            <a:avLst/>
            <a:gdLst>
              <a:gd name="connsiteX0" fmla="*/ 0 w 4673600"/>
              <a:gd name="connsiteY0" fmla="*/ 0 h 2583859"/>
              <a:gd name="connsiteX1" fmla="*/ 4673600 w 4673600"/>
              <a:gd name="connsiteY1" fmla="*/ 0 h 2583859"/>
              <a:gd name="connsiteX2" fmla="*/ 4673600 w 4673600"/>
              <a:gd name="connsiteY2" fmla="*/ 2583859 h 2583859"/>
              <a:gd name="connsiteX3" fmla="*/ 0 w 4673600"/>
              <a:gd name="connsiteY3" fmla="*/ 2583859 h 2583859"/>
            </a:gdLst>
            <a:ahLst/>
            <a:cxnLst>
              <a:cxn ang="0">
                <a:pos x="connsiteX0" y="connsiteY0"/>
              </a:cxn>
              <a:cxn ang="0">
                <a:pos x="connsiteX1" y="connsiteY1"/>
              </a:cxn>
              <a:cxn ang="0">
                <a:pos x="connsiteX2" y="connsiteY2"/>
              </a:cxn>
              <a:cxn ang="0">
                <a:pos x="connsiteX3" y="connsiteY3"/>
              </a:cxn>
            </a:cxnLst>
            <a:rect l="l" t="t" r="r" b="b"/>
            <a:pathLst>
              <a:path w="4673600" h="2583859">
                <a:moveTo>
                  <a:pt x="0" y="0"/>
                </a:moveTo>
                <a:lnTo>
                  <a:pt x="4673600" y="0"/>
                </a:lnTo>
                <a:lnTo>
                  <a:pt x="4673600" y="2583859"/>
                </a:lnTo>
                <a:lnTo>
                  <a:pt x="0" y="2583859"/>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103087" y="2061028"/>
            <a:ext cx="4725987" cy="1858963"/>
          </a:xfrm>
          <a:custGeom>
            <a:avLst/>
            <a:gdLst>
              <a:gd name="connsiteX0" fmla="*/ 0 w 4725987"/>
              <a:gd name="connsiteY0" fmla="*/ 0 h 1858963"/>
              <a:gd name="connsiteX1" fmla="*/ 4725987 w 4725987"/>
              <a:gd name="connsiteY1" fmla="*/ 0 h 1858963"/>
              <a:gd name="connsiteX2" fmla="*/ 4725987 w 4725987"/>
              <a:gd name="connsiteY2" fmla="*/ 1858963 h 1858963"/>
              <a:gd name="connsiteX3" fmla="*/ 0 w 4725987"/>
              <a:gd name="connsiteY3" fmla="*/ 1858963 h 1858963"/>
            </a:gdLst>
            <a:ahLst/>
            <a:cxnLst>
              <a:cxn ang="0">
                <a:pos x="connsiteX0" y="connsiteY0"/>
              </a:cxn>
              <a:cxn ang="0">
                <a:pos x="connsiteX1" y="connsiteY1"/>
              </a:cxn>
              <a:cxn ang="0">
                <a:pos x="connsiteX2" y="connsiteY2"/>
              </a:cxn>
              <a:cxn ang="0">
                <a:pos x="connsiteX3" y="connsiteY3"/>
              </a:cxn>
            </a:cxnLst>
            <a:rect l="l" t="t" r="r" b="b"/>
            <a:pathLst>
              <a:path w="4725987" h="1858963">
                <a:moveTo>
                  <a:pt x="0" y="0"/>
                </a:moveTo>
                <a:lnTo>
                  <a:pt x="4725987" y="0"/>
                </a:lnTo>
                <a:lnTo>
                  <a:pt x="4725987" y="1858963"/>
                </a:lnTo>
                <a:lnTo>
                  <a:pt x="0" y="18589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371773" y="2061028"/>
            <a:ext cx="4725987" cy="1858963"/>
          </a:xfrm>
          <a:custGeom>
            <a:avLst/>
            <a:gdLst>
              <a:gd name="connsiteX0" fmla="*/ 0 w 4725987"/>
              <a:gd name="connsiteY0" fmla="*/ 0 h 1858963"/>
              <a:gd name="connsiteX1" fmla="*/ 4725987 w 4725987"/>
              <a:gd name="connsiteY1" fmla="*/ 0 h 1858963"/>
              <a:gd name="connsiteX2" fmla="*/ 4725987 w 4725987"/>
              <a:gd name="connsiteY2" fmla="*/ 1858963 h 1858963"/>
              <a:gd name="connsiteX3" fmla="*/ 0 w 4725987"/>
              <a:gd name="connsiteY3" fmla="*/ 1858963 h 1858963"/>
            </a:gdLst>
            <a:ahLst/>
            <a:cxnLst>
              <a:cxn ang="0">
                <a:pos x="connsiteX0" y="connsiteY0"/>
              </a:cxn>
              <a:cxn ang="0">
                <a:pos x="connsiteX1" y="connsiteY1"/>
              </a:cxn>
              <a:cxn ang="0">
                <a:pos x="connsiteX2" y="connsiteY2"/>
              </a:cxn>
              <a:cxn ang="0">
                <a:pos x="connsiteX3" y="connsiteY3"/>
              </a:cxn>
            </a:cxnLst>
            <a:rect l="l" t="t" r="r" b="b"/>
            <a:pathLst>
              <a:path w="4725987" h="1858963">
                <a:moveTo>
                  <a:pt x="0" y="0"/>
                </a:moveTo>
                <a:lnTo>
                  <a:pt x="4725987" y="0"/>
                </a:lnTo>
                <a:lnTo>
                  <a:pt x="4725987" y="1858963"/>
                </a:lnTo>
                <a:lnTo>
                  <a:pt x="0" y="1858963"/>
                </a:ln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499016" y="2279173"/>
            <a:ext cx="3807502" cy="2160000"/>
          </a:xfrm>
          <a:custGeom>
            <a:avLst/>
            <a:gdLst>
              <a:gd name="connsiteX0" fmla="*/ 0 w 3807502"/>
              <a:gd name="connsiteY0" fmla="*/ 0 h 2127936"/>
              <a:gd name="connsiteX1" fmla="*/ 3807502 w 3807502"/>
              <a:gd name="connsiteY1" fmla="*/ 0 h 2127936"/>
              <a:gd name="connsiteX2" fmla="*/ 3807502 w 3807502"/>
              <a:gd name="connsiteY2" fmla="*/ 2127936 h 2127936"/>
              <a:gd name="connsiteX3" fmla="*/ 0 w 3807502"/>
              <a:gd name="connsiteY3" fmla="*/ 2127936 h 2127936"/>
            </a:gdLst>
            <a:ahLst/>
            <a:cxnLst>
              <a:cxn ang="0">
                <a:pos x="connsiteX0" y="connsiteY0"/>
              </a:cxn>
              <a:cxn ang="0">
                <a:pos x="connsiteX1" y="connsiteY1"/>
              </a:cxn>
              <a:cxn ang="0">
                <a:pos x="connsiteX2" y="connsiteY2"/>
              </a:cxn>
              <a:cxn ang="0">
                <a:pos x="connsiteX3" y="connsiteY3"/>
              </a:cxn>
            </a:cxnLst>
            <a:rect l="l" t="t" r="r" b="b"/>
            <a:pathLst>
              <a:path w="3807502" h="2127936">
                <a:moveTo>
                  <a:pt x="0" y="0"/>
                </a:moveTo>
                <a:lnTo>
                  <a:pt x="3807502" y="0"/>
                </a:lnTo>
                <a:lnTo>
                  <a:pt x="3807502" y="2127936"/>
                </a:lnTo>
                <a:lnTo>
                  <a:pt x="0" y="2127936"/>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6328228" y="1988458"/>
            <a:ext cx="4746171" cy="2221820"/>
          </a:xfrm>
          <a:custGeom>
            <a:avLst/>
            <a:gdLst>
              <a:gd name="connsiteX0" fmla="*/ 0 w 4746171"/>
              <a:gd name="connsiteY0" fmla="*/ 0 h 2221820"/>
              <a:gd name="connsiteX1" fmla="*/ 4746171 w 4746171"/>
              <a:gd name="connsiteY1" fmla="*/ 0 h 2221820"/>
              <a:gd name="connsiteX2" fmla="*/ 4746171 w 4746171"/>
              <a:gd name="connsiteY2" fmla="*/ 2221820 h 2221820"/>
              <a:gd name="connsiteX3" fmla="*/ 0 w 4746171"/>
              <a:gd name="connsiteY3" fmla="*/ 2221820 h 2221820"/>
            </a:gdLst>
            <a:ahLst/>
            <a:cxnLst>
              <a:cxn ang="0">
                <a:pos x="connsiteX0" y="connsiteY0"/>
              </a:cxn>
              <a:cxn ang="0">
                <a:pos x="connsiteX1" y="connsiteY1"/>
              </a:cxn>
              <a:cxn ang="0">
                <a:pos x="connsiteX2" y="connsiteY2"/>
              </a:cxn>
              <a:cxn ang="0">
                <a:pos x="connsiteX3" y="connsiteY3"/>
              </a:cxn>
            </a:cxnLst>
            <a:rect l="l" t="t" r="r" b="b"/>
            <a:pathLst>
              <a:path w="4746171" h="2221820">
                <a:moveTo>
                  <a:pt x="0" y="0"/>
                </a:moveTo>
                <a:lnTo>
                  <a:pt x="4746171" y="0"/>
                </a:lnTo>
                <a:lnTo>
                  <a:pt x="4746171" y="2221820"/>
                </a:lnTo>
                <a:lnTo>
                  <a:pt x="0" y="222182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328229" y="4326392"/>
            <a:ext cx="1523307" cy="1130980"/>
          </a:xfrm>
          <a:custGeom>
            <a:avLst/>
            <a:gdLst>
              <a:gd name="connsiteX0" fmla="*/ 0 w 1523307"/>
              <a:gd name="connsiteY0" fmla="*/ 0 h 1130980"/>
              <a:gd name="connsiteX1" fmla="*/ 1523307 w 1523307"/>
              <a:gd name="connsiteY1" fmla="*/ 0 h 1130980"/>
              <a:gd name="connsiteX2" fmla="*/ 1523307 w 1523307"/>
              <a:gd name="connsiteY2" fmla="*/ 1130980 h 1130980"/>
              <a:gd name="connsiteX3" fmla="*/ 0 w 1523307"/>
              <a:gd name="connsiteY3" fmla="*/ 1130980 h 1130980"/>
            </a:gdLst>
            <a:ahLst/>
            <a:cxnLst>
              <a:cxn ang="0">
                <a:pos x="connsiteX0" y="connsiteY0"/>
              </a:cxn>
              <a:cxn ang="0">
                <a:pos x="connsiteX1" y="connsiteY1"/>
              </a:cxn>
              <a:cxn ang="0">
                <a:pos x="connsiteX2" y="connsiteY2"/>
              </a:cxn>
              <a:cxn ang="0">
                <a:pos x="connsiteX3" y="connsiteY3"/>
              </a:cxn>
            </a:cxnLst>
            <a:rect l="l" t="t" r="r" b="b"/>
            <a:pathLst>
              <a:path w="1523307" h="1130980">
                <a:moveTo>
                  <a:pt x="0" y="0"/>
                </a:moveTo>
                <a:lnTo>
                  <a:pt x="1523307" y="0"/>
                </a:lnTo>
                <a:lnTo>
                  <a:pt x="1523307" y="1130980"/>
                </a:lnTo>
                <a:lnTo>
                  <a:pt x="0" y="113098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7939661" y="4326392"/>
            <a:ext cx="1523307" cy="1130980"/>
          </a:xfrm>
          <a:custGeom>
            <a:avLst/>
            <a:gdLst>
              <a:gd name="connsiteX0" fmla="*/ 0 w 1523307"/>
              <a:gd name="connsiteY0" fmla="*/ 0 h 1130980"/>
              <a:gd name="connsiteX1" fmla="*/ 1523307 w 1523307"/>
              <a:gd name="connsiteY1" fmla="*/ 0 h 1130980"/>
              <a:gd name="connsiteX2" fmla="*/ 1523307 w 1523307"/>
              <a:gd name="connsiteY2" fmla="*/ 1130980 h 1130980"/>
              <a:gd name="connsiteX3" fmla="*/ 0 w 1523307"/>
              <a:gd name="connsiteY3" fmla="*/ 1130980 h 1130980"/>
            </a:gdLst>
            <a:ahLst/>
            <a:cxnLst>
              <a:cxn ang="0">
                <a:pos x="connsiteX0" y="connsiteY0"/>
              </a:cxn>
              <a:cxn ang="0">
                <a:pos x="connsiteX1" y="connsiteY1"/>
              </a:cxn>
              <a:cxn ang="0">
                <a:pos x="connsiteX2" y="connsiteY2"/>
              </a:cxn>
              <a:cxn ang="0">
                <a:pos x="connsiteX3" y="connsiteY3"/>
              </a:cxn>
            </a:cxnLst>
            <a:rect l="l" t="t" r="r" b="b"/>
            <a:pathLst>
              <a:path w="1523307" h="1130980">
                <a:moveTo>
                  <a:pt x="0" y="0"/>
                </a:moveTo>
                <a:lnTo>
                  <a:pt x="1523307" y="0"/>
                </a:lnTo>
                <a:lnTo>
                  <a:pt x="1523307" y="1130980"/>
                </a:lnTo>
                <a:lnTo>
                  <a:pt x="0" y="113098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551092" y="4326392"/>
            <a:ext cx="1523307" cy="1130980"/>
          </a:xfrm>
          <a:custGeom>
            <a:avLst/>
            <a:gdLst>
              <a:gd name="connsiteX0" fmla="*/ 0 w 1523307"/>
              <a:gd name="connsiteY0" fmla="*/ 0 h 1130980"/>
              <a:gd name="connsiteX1" fmla="*/ 1523307 w 1523307"/>
              <a:gd name="connsiteY1" fmla="*/ 0 h 1130980"/>
              <a:gd name="connsiteX2" fmla="*/ 1523307 w 1523307"/>
              <a:gd name="connsiteY2" fmla="*/ 1130980 h 1130980"/>
              <a:gd name="connsiteX3" fmla="*/ 0 w 1523307"/>
              <a:gd name="connsiteY3" fmla="*/ 1130980 h 1130980"/>
            </a:gdLst>
            <a:ahLst/>
            <a:cxnLst>
              <a:cxn ang="0">
                <a:pos x="connsiteX0" y="connsiteY0"/>
              </a:cxn>
              <a:cxn ang="0">
                <a:pos x="connsiteX1" y="connsiteY1"/>
              </a:cxn>
              <a:cxn ang="0">
                <a:pos x="connsiteX2" y="connsiteY2"/>
              </a:cxn>
              <a:cxn ang="0">
                <a:pos x="connsiteX3" y="connsiteY3"/>
              </a:cxn>
            </a:cxnLst>
            <a:rect l="l" t="t" r="r" b="b"/>
            <a:pathLst>
              <a:path w="1523307" h="1130980">
                <a:moveTo>
                  <a:pt x="0" y="0"/>
                </a:moveTo>
                <a:lnTo>
                  <a:pt x="1523307" y="0"/>
                </a:lnTo>
                <a:lnTo>
                  <a:pt x="1523307" y="1130980"/>
                </a:lnTo>
                <a:lnTo>
                  <a:pt x="0" y="113098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689100"/>
            <a:ext cx="12192000" cy="2933700"/>
          </a:xfrm>
          <a:custGeom>
            <a:avLst/>
            <a:gdLst>
              <a:gd name="connsiteX0" fmla="*/ 0 w 12192000"/>
              <a:gd name="connsiteY0" fmla="*/ 0 h 2933700"/>
              <a:gd name="connsiteX1" fmla="*/ 12192000 w 12192000"/>
              <a:gd name="connsiteY1" fmla="*/ 0 h 2933700"/>
              <a:gd name="connsiteX2" fmla="*/ 12192000 w 12192000"/>
              <a:gd name="connsiteY2" fmla="*/ 2933700 h 2933700"/>
              <a:gd name="connsiteX3" fmla="*/ 0 w 121920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12192000" h="2933700">
                <a:moveTo>
                  <a:pt x="0" y="0"/>
                </a:moveTo>
                <a:lnTo>
                  <a:pt x="12192000" y="0"/>
                </a:lnTo>
                <a:lnTo>
                  <a:pt x="12192000" y="2933700"/>
                </a:lnTo>
                <a:lnTo>
                  <a:pt x="0" y="2933700"/>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7734300" y="1676400"/>
            <a:ext cx="2794000" cy="4254500"/>
          </a:xfrm>
          <a:custGeom>
            <a:avLst/>
            <a:gdLst>
              <a:gd name="connsiteX0" fmla="*/ 0 w 2794000"/>
              <a:gd name="connsiteY0" fmla="*/ 0 h 4254500"/>
              <a:gd name="connsiteX1" fmla="*/ 2794000 w 2794000"/>
              <a:gd name="connsiteY1" fmla="*/ 0 h 4254500"/>
              <a:gd name="connsiteX2" fmla="*/ 2794000 w 2794000"/>
              <a:gd name="connsiteY2" fmla="*/ 4254500 h 4254500"/>
              <a:gd name="connsiteX3" fmla="*/ 0 w 2794000"/>
              <a:gd name="connsiteY3" fmla="*/ 4254500 h 4254500"/>
            </a:gdLst>
            <a:ahLst/>
            <a:cxnLst>
              <a:cxn ang="0">
                <a:pos x="connsiteX0" y="connsiteY0"/>
              </a:cxn>
              <a:cxn ang="0">
                <a:pos x="connsiteX1" y="connsiteY1"/>
              </a:cxn>
              <a:cxn ang="0">
                <a:pos x="connsiteX2" y="connsiteY2"/>
              </a:cxn>
              <a:cxn ang="0">
                <a:pos x="connsiteX3" y="connsiteY3"/>
              </a:cxn>
            </a:cxnLst>
            <a:rect l="l" t="t" r="r" b="b"/>
            <a:pathLst>
              <a:path w="2794000" h="4254500">
                <a:moveTo>
                  <a:pt x="0" y="0"/>
                </a:moveTo>
                <a:lnTo>
                  <a:pt x="2794000" y="0"/>
                </a:lnTo>
                <a:lnTo>
                  <a:pt x="2794000" y="4254500"/>
                </a:lnTo>
                <a:lnTo>
                  <a:pt x="0" y="4254500"/>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862132" y="2646189"/>
            <a:ext cx="3294484" cy="2052000"/>
          </a:xfrm>
          <a:custGeom>
            <a:avLst/>
            <a:gdLst>
              <a:gd name="connsiteX0" fmla="*/ 0 w 3294484"/>
              <a:gd name="connsiteY0" fmla="*/ 0 h 2052000"/>
              <a:gd name="connsiteX1" fmla="*/ 3294484 w 3294484"/>
              <a:gd name="connsiteY1" fmla="*/ 0 h 2052000"/>
              <a:gd name="connsiteX2" fmla="*/ 3294484 w 3294484"/>
              <a:gd name="connsiteY2" fmla="*/ 2052000 h 2052000"/>
              <a:gd name="connsiteX3" fmla="*/ 0 w 3294484"/>
              <a:gd name="connsiteY3" fmla="*/ 2052000 h 2052000"/>
            </a:gdLst>
            <a:ahLst/>
            <a:cxnLst>
              <a:cxn ang="0">
                <a:pos x="connsiteX0" y="connsiteY0"/>
              </a:cxn>
              <a:cxn ang="0">
                <a:pos x="connsiteX1" y="connsiteY1"/>
              </a:cxn>
              <a:cxn ang="0">
                <a:pos x="connsiteX2" y="connsiteY2"/>
              </a:cxn>
              <a:cxn ang="0">
                <a:pos x="connsiteX3" y="connsiteY3"/>
              </a:cxn>
            </a:cxnLst>
            <a:rect l="l" t="t" r="r" b="b"/>
            <a:pathLst>
              <a:path w="3294484" h="2052000">
                <a:moveTo>
                  <a:pt x="0" y="0"/>
                </a:moveTo>
                <a:lnTo>
                  <a:pt x="3294484" y="0"/>
                </a:lnTo>
                <a:lnTo>
                  <a:pt x="3294484" y="2052000"/>
                </a:lnTo>
                <a:lnTo>
                  <a:pt x="0" y="2052000"/>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336800" y="2120900"/>
            <a:ext cx="2247900" cy="1533642"/>
          </a:xfrm>
          <a:custGeom>
            <a:avLst/>
            <a:gdLst>
              <a:gd name="connsiteX0" fmla="*/ 0 w 2247900"/>
              <a:gd name="connsiteY0" fmla="*/ 0 h 1533642"/>
              <a:gd name="connsiteX1" fmla="*/ 374650 w 2247900"/>
              <a:gd name="connsiteY1" fmla="*/ 0 h 1533642"/>
              <a:gd name="connsiteX2" fmla="*/ 936625 w 2247900"/>
              <a:gd name="connsiteY2" fmla="*/ 0 h 1533642"/>
              <a:gd name="connsiteX3" fmla="*/ 2247900 w 2247900"/>
              <a:gd name="connsiteY3" fmla="*/ 0 h 1533642"/>
              <a:gd name="connsiteX4" fmla="*/ 2247900 w 2247900"/>
              <a:gd name="connsiteY4" fmla="*/ 718608 h 1533642"/>
              <a:gd name="connsiteX5" fmla="*/ 2247900 w 2247900"/>
              <a:gd name="connsiteY5" fmla="*/ 1026583 h 1533642"/>
              <a:gd name="connsiteX6" fmla="*/ 2247900 w 2247900"/>
              <a:gd name="connsiteY6" fmla="*/ 1231900 h 1533642"/>
              <a:gd name="connsiteX7" fmla="*/ 936625 w 2247900"/>
              <a:gd name="connsiteY7" fmla="*/ 1231900 h 1533642"/>
              <a:gd name="connsiteX8" fmla="*/ 274648 w 2247900"/>
              <a:gd name="connsiteY8" fmla="*/ 1533642 h 1533642"/>
              <a:gd name="connsiteX9" fmla="*/ 374650 w 2247900"/>
              <a:gd name="connsiteY9" fmla="*/ 1231900 h 1533642"/>
              <a:gd name="connsiteX10" fmla="*/ 0 w 2247900"/>
              <a:gd name="connsiteY10" fmla="*/ 1231900 h 1533642"/>
              <a:gd name="connsiteX11" fmla="*/ 0 w 2247900"/>
              <a:gd name="connsiteY11" fmla="*/ 1026583 h 1533642"/>
              <a:gd name="connsiteX12" fmla="*/ 0 w 2247900"/>
              <a:gd name="connsiteY12" fmla="*/ 718608 h 153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7900" h="1533642">
                <a:moveTo>
                  <a:pt x="0" y="0"/>
                </a:moveTo>
                <a:lnTo>
                  <a:pt x="374650" y="0"/>
                </a:lnTo>
                <a:lnTo>
                  <a:pt x="936625" y="0"/>
                </a:lnTo>
                <a:lnTo>
                  <a:pt x="2247900" y="0"/>
                </a:lnTo>
                <a:lnTo>
                  <a:pt x="2247900" y="718608"/>
                </a:lnTo>
                <a:lnTo>
                  <a:pt x="2247900" y="1026583"/>
                </a:lnTo>
                <a:lnTo>
                  <a:pt x="2247900" y="1231900"/>
                </a:lnTo>
                <a:lnTo>
                  <a:pt x="936625" y="1231900"/>
                </a:lnTo>
                <a:lnTo>
                  <a:pt x="274648" y="1533642"/>
                </a:lnTo>
                <a:lnTo>
                  <a:pt x="374650" y="1231900"/>
                </a:lnTo>
                <a:lnTo>
                  <a:pt x="0" y="1231900"/>
                </a:lnTo>
                <a:lnTo>
                  <a:pt x="0" y="1026583"/>
                </a:lnTo>
                <a:lnTo>
                  <a:pt x="0" y="718608"/>
                </a:lnTo>
                <a:close/>
              </a:path>
            </a:pathLst>
          </a:custGeom>
          <a:solidFill>
            <a:schemeClr val="bg1">
              <a:alpha val="70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B3D"/>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5" cstate="print">
            <a:extLst>
              <a:ext uri="{28A0092B-C50C-407E-A947-70E740481C1C}">
                <a14:useLocalDpi xmlns:a14="http://schemas.microsoft.com/office/drawing/2010/main" val="0"/>
              </a:ext>
            </a:extLst>
          </a:blip>
          <a:srcRect l="12435" t="15834" r="12435" b="30405"/>
          <a:stretch>
            <a:fillRect/>
          </a:stretch>
        </p:blipFill>
        <p:spPr>
          <a:xfrm>
            <a:off x="0" y="-1"/>
            <a:ext cx="12192000" cy="6858001"/>
          </a:xfrm>
          <a:prstGeom prst="rect">
            <a:avLst/>
          </a:prstGeom>
        </p:spPr>
      </p:pic>
      <p:sp>
        <p:nvSpPr>
          <p:cNvPr id="3" name="矩形 2"/>
          <p:cNvSpPr/>
          <p:nvPr userDrawn="1"/>
        </p:nvSpPr>
        <p:spPr>
          <a:xfrm>
            <a:off x="0" y="0"/>
            <a:ext cx="12192000" cy="6858000"/>
          </a:xfrm>
          <a:prstGeom prst="rect">
            <a:avLst/>
          </a:prstGeom>
          <a:solidFill>
            <a:srgbClr val="00156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1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文本框 2"/>
          <p:cNvSpPr txBox="1"/>
          <p:nvPr/>
        </p:nvSpPr>
        <p:spPr>
          <a:xfrm>
            <a:off x="5086354" y="1955401"/>
            <a:ext cx="2019300" cy="829945"/>
          </a:xfrm>
          <a:prstGeom prst="rect">
            <a:avLst/>
          </a:prstGeom>
          <a:noFill/>
        </p:spPr>
        <p:txBody>
          <a:bodyPr wrap="none" rtlCol="0">
            <a:spAutoFit/>
            <a:scene3d>
              <a:camera prst="orthographicFront"/>
              <a:lightRig rig="threePt" dir="t"/>
            </a:scene3d>
            <a:sp3d contourW="12700"/>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rPr>
              <a:t>感知器</a:t>
            </a:r>
            <a:endParaRPr kumimoji="0" lang="zh-CN" altLang="en-US" sz="4800" b="1"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endParaRPr>
          </a:p>
        </p:txBody>
      </p:sp>
      <p:sp>
        <p:nvSpPr>
          <p:cNvPr id="216" name="文本框 215"/>
          <p:cNvSpPr txBox="1"/>
          <p:nvPr/>
        </p:nvSpPr>
        <p:spPr>
          <a:xfrm>
            <a:off x="5321300" y="3297555"/>
            <a:ext cx="2781935" cy="1345565"/>
          </a:xfrm>
          <a:prstGeom prst="rect">
            <a:avLst/>
          </a:prstGeom>
          <a:noFill/>
        </p:spPr>
        <p:txBody>
          <a:bodyPr wrap="square">
            <a:spAutoFit/>
          </a:bodyPr>
          <a:p>
            <a:pPr marR="0" algn="l" defTabSz="685800" rtl="0" eaLnBrk="1" fontAlgn="auto" hangingPunct="1">
              <a:lnSpc>
                <a:spcPct val="130000"/>
              </a:lnSpc>
              <a:spcBef>
                <a:spcPts val="0"/>
              </a:spcBef>
              <a:spcAft>
                <a:spcPts val="0"/>
              </a:spcAft>
              <a:buClrTx/>
              <a:buSzTx/>
              <a:buFontTx/>
              <a:defRPr/>
            </a:pPr>
            <a:r>
              <a:rPr kumimoji="0" lang="zh-CN" altLang="en-US" sz="1600" kern="1200" cap="none" spc="0" normalizeH="0" baseline="0" noProof="0" dirty="0">
                <a:solidFill>
                  <a:schemeClr val="bg1"/>
                </a:solidFill>
                <a:latin typeface="方正正黑简体 (正文)" charset="0"/>
                <a:ea typeface="微软雅黑" panose="020B0503020204020204" charset="-122"/>
                <a:cs typeface="+mn-cs"/>
              </a:rPr>
              <a:t>主讲人：黄丹</a:t>
            </a:r>
            <a:endParaRPr kumimoji="0" lang="zh-CN" altLang="en-US" sz="1600" kern="1200" cap="none" spc="0" normalizeH="0" baseline="0" noProof="0" dirty="0">
              <a:solidFill>
                <a:schemeClr val="bg1"/>
              </a:solidFill>
              <a:latin typeface="方正正黑简体 (正文)" charset="0"/>
              <a:ea typeface="微软雅黑" panose="020B0503020204020204" charset="-122"/>
              <a:cs typeface="+mn-cs"/>
            </a:endParaRPr>
          </a:p>
          <a:p>
            <a:pPr marR="0" algn="l" defTabSz="685800" rtl="0" eaLnBrk="1" fontAlgn="auto" hangingPunct="1">
              <a:lnSpc>
                <a:spcPct val="130000"/>
              </a:lnSpc>
              <a:spcBef>
                <a:spcPts val="0"/>
              </a:spcBef>
              <a:spcAft>
                <a:spcPts val="0"/>
              </a:spcAft>
              <a:buClrTx/>
              <a:buSzTx/>
              <a:buFontTx/>
              <a:defRPr/>
            </a:pPr>
            <a:endParaRPr lang="en-US" altLang="x-none" sz="1350" b="1" dirty="0">
              <a:solidFill>
                <a:schemeClr val="bg1"/>
              </a:solidFill>
              <a:latin typeface="方正正黑简体 (正文)" charset="0"/>
              <a:ea typeface="微软雅黑" panose="020B0503020204020204" charset="-122"/>
              <a:sym typeface="微软雅黑" panose="020B0503020204020204" charset="-122"/>
            </a:endParaRPr>
          </a:p>
          <a:p>
            <a:pPr algn="ctr">
              <a:lnSpc>
                <a:spcPct val="120000"/>
              </a:lnSpc>
            </a:pPr>
            <a:endParaRPr lang="zh-CN" altLang="en-US" sz="1350" b="1" dirty="0">
              <a:solidFill>
                <a:schemeClr val="bg1"/>
              </a:solidFill>
              <a:latin typeface="微软雅黑" panose="020B0503020204020204" charset="-122"/>
              <a:ea typeface="微软雅黑" panose="020B0503020204020204" charset="-122"/>
              <a:sym typeface="微软雅黑" panose="020B0503020204020204" charset="-122"/>
            </a:endParaRPr>
          </a:p>
          <a:p>
            <a:pPr marR="0" algn="ctr" defTabSz="685800" rtl="0" eaLnBrk="1" fontAlgn="auto" hangingPunct="1">
              <a:spcBef>
                <a:spcPts val="0"/>
              </a:spcBef>
              <a:spcAft>
                <a:spcPts val="0"/>
              </a:spcAft>
              <a:buClrTx/>
              <a:buSzTx/>
              <a:buFontTx/>
              <a:defRPr/>
            </a:pPr>
            <a:endParaRPr kumimoji="0" lang="zh-CN" altLang="en-US" sz="1350" b="1" kern="1200" cap="none" spc="0" normalizeH="0" baseline="0" noProof="0" dirty="0">
              <a:solidFill>
                <a:schemeClr val="bg1"/>
              </a:solidFill>
              <a:latin typeface="+mn-lt"/>
              <a:ea typeface="+mn-ea"/>
              <a:cs typeface="+mn-cs"/>
            </a:endParaRPr>
          </a:p>
          <a:p>
            <a:pPr marR="0" algn="ctr" defTabSz="685800" rtl="0" eaLnBrk="1" fontAlgn="auto" hangingPunct="1">
              <a:spcBef>
                <a:spcPts val="0"/>
              </a:spcBef>
              <a:spcAft>
                <a:spcPts val="0"/>
              </a:spcAft>
              <a:buClrTx/>
              <a:buSzTx/>
              <a:buFontTx/>
              <a:defRPr/>
            </a:pPr>
            <a:endParaRPr kumimoji="0" lang="en-US" altLang="zh-CN" sz="1350" b="1" kern="1200" cap="none" spc="0" normalizeH="0" baseline="0" noProof="0" dirty="0">
              <a:solidFill>
                <a:schemeClr val="bg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216"/>
                                        </p:tgtEl>
                                        <p:attrNameLst>
                                          <p:attrName>style.visibility</p:attrName>
                                        </p:attrNameLst>
                                      </p:cBhvr>
                                      <p:to>
                                        <p:strVal val="visible"/>
                                      </p:to>
                                    </p:set>
                                    <p:anim calcmode="lin" valueType="num">
                                      <p:cBhvr additive="base">
                                        <p:cTn id="12" dur="500" fill="hold"/>
                                        <p:tgtEl>
                                          <p:spTgt spid="216"/>
                                        </p:tgtEl>
                                        <p:attrNameLst>
                                          <p:attrName>ppt_x</p:attrName>
                                        </p:attrNameLst>
                                      </p:cBhvr>
                                      <p:tavLst>
                                        <p:tav tm="0">
                                          <p:val>
                                            <p:strVal val="#ppt_x"/>
                                          </p:val>
                                        </p:tav>
                                        <p:tav tm="100000">
                                          <p:val>
                                            <p:strVal val="#ppt_x"/>
                                          </p:val>
                                        </p:tav>
                                      </p:tavLst>
                                    </p:anim>
                                    <p:anim calcmode="lin" valueType="num">
                                      <p:cBhvr additive="base">
                                        <p:cTn id="13"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498475" y="445770"/>
            <a:ext cx="4541520" cy="58356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碳纤维正粗黑简体" panose="02010601030101010101" pitchFamily="2" charset="-122"/>
                <a:ea typeface="碳纤维正粗黑简体" panose="02010601030101010101" pitchFamily="2" charset="-122"/>
              </a:rPr>
              <a:t>单层感知器的局限</a:t>
            </a:r>
            <a:endParaRPr lang="zh-CN" altLang="en-US" sz="3200" dirty="0">
              <a:solidFill>
                <a:schemeClr val="bg1"/>
              </a:solidFill>
              <a:latin typeface="碳纤维正粗黑简体" panose="02010601030101010101" pitchFamily="2" charset="-122"/>
              <a:ea typeface="碳纤维正粗黑简体" panose="02010601030101010101" pitchFamily="2" charset="-122"/>
            </a:endParaRPr>
          </a:p>
        </p:txBody>
      </p:sp>
      <p:sp>
        <p:nvSpPr>
          <p:cNvPr id="50" name="菱形 49"/>
          <p:cNvSpPr/>
          <p:nvPr/>
        </p:nvSpPr>
        <p:spPr>
          <a:xfrm>
            <a:off x="498373" y="587393"/>
            <a:ext cx="272892" cy="27289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885373" y="106702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2745" y="1642745"/>
            <a:ext cx="9031605" cy="3302635"/>
          </a:xfrm>
          <a:prstGeom prst="rect">
            <a:avLst/>
          </a:prstGeom>
          <a:noFill/>
        </p:spPr>
        <p:txBody>
          <a:bodyPr wrap="square" rtlCol="0" anchor="t">
            <a:spAutoFit/>
          </a:bodyPr>
          <a:p>
            <a:pPr>
              <a:lnSpc>
                <a:spcPct val="290000"/>
              </a:lnSpc>
            </a:pPr>
            <a:r>
              <a:rPr lang="zh-CN" altLang="en-US">
                <a:solidFill>
                  <a:schemeClr val="bg1"/>
                </a:solidFill>
              </a:rPr>
              <a:t>无泛化能力</a:t>
            </a:r>
            <a:endParaRPr lang="zh-CN" altLang="en-US">
              <a:solidFill>
                <a:schemeClr val="bg1"/>
              </a:solidFill>
            </a:endParaRPr>
          </a:p>
          <a:p>
            <a:pPr>
              <a:lnSpc>
                <a:spcPct val="290000"/>
              </a:lnSpc>
            </a:pPr>
            <a:r>
              <a:rPr lang="zh-CN" altLang="en-US">
                <a:solidFill>
                  <a:schemeClr val="bg1"/>
                </a:solidFill>
              </a:rPr>
              <a:t>结构简单，激活函数只能是符号函数</a:t>
            </a:r>
            <a:endParaRPr lang="zh-CN" altLang="en-US">
              <a:solidFill>
                <a:schemeClr val="bg1"/>
              </a:solidFill>
            </a:endParaRPr>
          </a:p>
          <a:p>
            <a:pPr>
              <a:lnSpc>
                <a:spcPct val="290000"/>
              </a:lnSpc>
            </a:pPr>
            <a:r>
              <a:rPr lang="zh-CN" altLang="en-US">
                <a:solidFill>
                  <a:schemeClr val="bg1"/>
                </a:solidFill>
              </a:rPr>
              <a:t>只对线性可分问题收敛</a:t>
            </a:r>
            <a:endParaRPr lang="zh-CN" altLang="en-US">
              <a:solidFill>
                <a:schemeClr val="bg1"/>
              </a:solidFill>
            </a:endParaRPr>
          </a:p>
          <a:p>
            <a:pPr>
              <a:lnSpc>
                <a:spcPct val="290000"/>
              </a:lnSpc>
            </a:pPr>
            <a:r>
              <a:rPr lang="zh-CN" altLang="en-US">
                <a:solidFill>
                  <a:schemeClr val="bg1"/>
                </a:solidFill>
              </a:rPr>
              <a:t>若如果存在离群点，则需要花费较多的训练时间</a:t>
            </a:r>
            <a:endParaRPr lang="zh-CN" altLang="en-US">
              <a:solidFill>
                <a:schemeClr val="bg1"/>
              </a:solidFill>
            </a:endParaRPr>
          </a:p>
        </p:txBody>
      </p:sp>
      <p:sp>
        <p:nvSpPr>
          <p:cNvPr id="3" name="菱形 2"/>
          <p:cNvSpPr/>
          <p:nvPr/>
        </p:nvSpPr>
        <p:spPr>
          <a:xfrm>
            <a:off x="1374775" y="2187575"/>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菱形 4"/>
          <p:cNvSpPr/>
          <p:nvPr/>
        </p:nvSpPr>
        <p:spPr>
          <a:xfrm>
            <a:off x="1374775" y="374269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菱形 5"/>
          <p:cNvSpPr/>
          <p:nvPr/>
        </p:nvSpPr>
        <p:spPr>
          <a:xfrm>
            <a:off x="1374775" y="457708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菱形 8"/>
          <p:cNvSpPr/>
          <p:nvPr/>
        </p:nvSpPr>
        <p:spPr>
          <a:xfrm>
            <a:off x="1374775" y="296545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bldLvl="0" animBg="1"/>
      <p:bldP spid="3" grpId="0" bldLvl="0" animBg="1"/>
      <p:bldP spid="5" grpId="0" bldLvl="0" animBg="1"/>
      <p:bldP spid="6"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直接连接符 32"/>
          <p:cNvCxnSpPr/>
          <p:nvPr/>
        </p:nvCxnSpPr>
        <p:spPr>
          <a:xfrm>
            <a:off x="717733" y="73174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t="69922" b="19523"/>
          <a:stretch>
            <a:fillRect/>
          </a:stretch>
        </p:blipFill>
        <p:spPr>
          <a:xfrm>
            <a:off x="0" y="6137722"/>
            <a:ext cx="12192000" cy="723900"/>
          </a:xfrm>
          <a:prstGeom prst="rect">
            <a:avLst/>
          </a:prstGeom>
        </p:spPr>
      </p:pic>
      <p:sp>
        <p:nvSpPr>
          <p:cNvPr id="34" name="文本框 33"/>
          <p:cNvSpPr txBox="1"/>
          <p:nvPr/>
        </p:nvSpPr>
        <p:spPr>
          <a:xfrm>
            <a:off x="0" y="440055"/>
            <a:ext cx="3018155" cy="583565"/>
          </a:xfrm>
          <a:prstGeom prst="rect">
            <a:avLst/>
          </a:prstGeom>
          <a:noFill/>
        </p:spPr>
        <p:txBody>
          <a:bodyPr wrap="square" rtlCol="0">
            <a:spAutoFit/>
            <a:scene3d>
              <a:camera prst="orthographicFront"/>
              <a:lightRig rig="threePt" dir="t"/>
            </a:scene3d>
            <a:sp3d contourW="12700"/>
          </a:bodyPr>
          <a:p>
            <a:pPr algn="ctr"/>
            <a:r>
              <a:rPr lang="zh-CN" altLang="en-US" sz="3200">
                <a:sym typeface="+mn-ea"/>
              </a:rPr>
              <a:t>列子 </a:t>
            </a:r>
            <a:endParaRPr lang="zh-CN" altLang="en-US" sz="3200">
              <a:sym typeface="+mn-ea"/>
            </a:endParaRPr>
          </a:p>
        </p:txBody>
      </p:sp>
      <p:sp>
        <p:nvSpPr>
          <p:cNvPr id="54" name="菱形 53"/>
          <p:cNvSpPr/>
          <p:nvPr/>
        </p:nvSpPr>
        <p:spPr>
          <a:xfrm>
            <a:off x="571398" y="595013"/>
            <a:ext cx="272892" cy="27289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717733" y="1127987"/>
            <a:ext cx="10671627" cy="0"/>
          </a:xfrm>
          <a:prstGeom prst="line">
            <a:avLst/>
          </a:prstGeom>
          <a:solidFill>
            <a:schemeClr val="tx2">
              <a:lumMod val="75000"/>
            </a:schemeClr>
          </a:solidFill>
          <a:ln w="25400">
            <a:solidFill>
              <a:srgbClr val="142B3D"/>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17550" y="1127760"/>
            <a:ext cx="2892425" cy="3138170"/>
          </a:xfrm>
          <a:prstGeom prst="rect">
            <a:avLst/>
          </a:prstGeom>
          <a:noFill/>
        </p:spPr>
        <p:txBody>
          <a:bodyPr wrap="square" rtlCol="0" anchor="t">
            <a:spAutoFit/>
          </a:bodyPr>
          <a:p>
            <a:endParaRPr lang="zh-CN" altLang="en-US"/>
          </a:p>
          <a:p>
            <a:r>
              <a:rPr lang="zh-CN" altLang="en-US"/>
              <a:t>建立数据：</a:t>
            </a:r>
            <a:endParaRPr lang="zh-CN" altLang="en-US"/>
          </a:p>
          <a:p>
            <a:endParaRPr lang="zh-CN" altLang="en-US"/>
          </a:p>
          <a:p>
            <a:r>
              <a:rPr lang="en-US" altLang="zh-CN"/>
              <a:t>X</a:t>
            </a:r>
            <a:r>
              <a:rPr lang="en-US" altLang="zh-CN" baseline="-25000"/>
              <a:t>1</a:t>
            </a:r>
            <a:r>
              <a:rPr lang="zh-CN" altLang="en-US"/>
              <a:t> </a:t>
            </a:r>
            <a:r>
              <a:rPr lang="en-US" altLang="zh-CN"/>
              <a:t>=C(1,1,1,1,0,0,0,0)</a:t>
            </a:r>
            <a:endParaRPr lang="en-US" altLang="zh-CN"/>
          </a:p>
          <a:p>
            <a:endParaRPr lang="en-US" altLang="zh-CN"/>
          </a:p>
          <a:p>
            <a:r>
              <a:rPr lang="en-US" altLang="zh-CN">
                <a:sym typeface="+mn-ea"/>
              </a:rPr>
              <a:t>X</a:t>
            </a:r>
            <a:r>
              <a:rPr lang="en-US" altLang="zh-CN" baseline="-25000">
                <a:sym typeface="+mn-ea"/>
              </a:rPr>
              <a:t>2</a:t>
            </a:r>
            <a:r>
              <a:rPr lang="zh-CN" altLang="en-US">
                <a:sym typeface="+mn-ea"/>
              </a:rPr>
              <a:t> </a:t>
            </a:r>
            <a:r>
              <a:rPr lang="en-US" altLang="zh-CN">
                <a:sym typeface="+mn-ea"/>
              </a:rPr>
              <a:t>=C(0,0,1,1,0,1,1,0)</a:t>
            </a:r>
            <a:endParaRPr lang="en-US" altLang="zh-CN"/>
          </a:p>
          <a:p>
            <a:endParaRPr lang="en-US" altLang="zh-CN"/>
          </a:p>
          <a:p>
            <a:r>
              <a:rPr lang="en-US" altLang="zh-CN">
                <a:sym typeface="+mn-ea"/>
              </a:rPr>
              <a:t>X</a:t>
            </a:r>
            <a:r>
              <a:rPr lang="en-US" altLang="zh-CN" baseline="-25000">
                <a:sym typeface="+mn-ea"/>
              </a:rPr>
              <a:t>3</a:t>
            </a:r>
            <a:r>
              <a:rPr lang="zh-CN" altLang="en-US">
                <a:sym typeface="+mn-ea"/>
              </a:rPr>
              <a:t> </a:t>
            </a:r>
            <a:r>
              <a:rPr lang="en-US" altLang="zh-CN">
                <a:sym typeface="+mn-ea"/>
              </a:rPr>
              <a:t>=C(1,1,1,1,0,0,0,0)</a:t>
            </a:r>
            <a:endParaRPr lang="en-US" altLang="zh-CN"/>
          </a:p>
          <a:p>
            <a:endParaRPr lang="en-US" altLang="zh-CN"/>
          </a:p>
          <a:p>
            <a:r>
              <a:rPr lang="en-US" altLang="zh-CN">
                <a:sym typeface="+mn-ea"/>
              </a:rPr>
              <a:t>y</a:t>
            </a:r>
            <a:r>
              <a:rPr lang="zh-CN" altLang="en-US">
                <a:sym typeface="+mn-ea"/>
              </a:rPr>
              <a:t>  </a:t>
            </a:r>
            <a:r>
              <a:rPr lang="en-US" altLang="zh-CN">
                <a:sym typeface="+mn-ea"/>
              </a:rPr>
              <a:t>=C(-1,1,1,1,</a:t>
            </a:r>
            <a:r>
              <a:rPr lang="en-US" altLang="zh-CN">
                <a:sym typeface="+mn-ea"/>
              </a:rPr>
              <a:t>-1</a:t>
            </a:r>
            <a:r>
              <a:rPr lang="en-US" altLang="zh-CN">
                <a:sym typeface="+mn-ea"/>
              </a:rPr>
              <a:t>,</a:t>
            </a:r>
            <a:r>
              <a:rPr lang="en-US" altLang="zh-CN">
                <a:sym typeface="+mn-ea"/>
              </a:rPr>
              <a:t>-1</a:t>
            </a:r>
            <a:r>
              <a:rPr lang="en-US" altLang="zh-CN">
                <a:sym typeface="+mn-ea"/>
              </a:rPr>
              <a:t>,1,</a:t>
            </a:r>
            <a:r>
              <a:rPr lang="en-US" altLang="zh-CN">
                <a:sym typeface="+mn-ea"/>
              </a:rPr>
              <a:t>-1</a:t>
            </a:r>
            <a:r>
              <a:rPr lang="en-US" altLang="zh-CN">
                <a:sym typeface="+mn-ea"/>
              </a:rPr>
              <a:t>)</a:t>
            </a:r>
            <a:endParaRPr lang="en-US" altLang="zh-CN"/>
          </a:p>
          <a:p>
            <a:endParaRPr lang="en-US" altLang="zh-CN"/>
          </a:p>
        </p:txBody>
      </p:sp>
      <p:pic>
        <p:nvPicPr>
          <p:cNvPr id="2" name="图片 1"/>
          <p:cNvPicPr>
            <a:picLocks noChangeAspect="1"/>
          </p:cNvPicPr>
          <p:nvPr/>
        </p:nvPicPr>
        <p:blipFill>
          <a:blip r:embed="rId2"/>
          <a:stretch>
            <a:fillRect/>
          </a:stretch>
        </p:blipFill>
        <p:spPr>
          <a:xfrm>
            <a:off x="3609975" y="1320800"/>
            <a:ext cx="7295515" cy="3056890"/>
          </a:xfrm>
          <a:prstGeom prst="rect">
            <a:avLst/>
          </a:prstGeom>
        </p:spPr>
      </p:pic>
      <p:pic>
        <p:nvPicPr>
          <p:cNvPr id="7" name="图片 6"/>
          <p:cNvPicPr>
            <a:picLocks noChangeAspect="1"/>
          </p:cNvPicPr>
          <p:nvPr/>
        </p:nvPicPr>
        <p:blipFill>
          <a:blip r:embed="rId3"/>
          <a:stretch>
            <a:fillRect/>
          </a:stretch>
        </p:blipFill>
        <p:spPr>
          <a:xfrm>
            <a:off x="3609975" y="4461510"/>
            <a:ext cx="6038215" cy="1371600"/>
          </a:xfrm>
          <a:prstGeom prst="rect">
            <a:avLst/>
          </a:prstGeom>
        </p:spPr>
      </p:pic>
      <p:sp>
        <p:nvSpPr>
          <p:cNvPr id="8" name="文本框 7"/>
          <p:cNvSpPr txBox="1"/>
          <p:nvPr/>
        </p:nvSpPr>
        <p:spPr>
          <a:xfrm>
            <a:off x="571500" y="4461510"/>
            <a:ext cx="2950210" cy="922020"/>
          </a:xfrm>
          <a:prstGeom prst="rect">
            <a:avLst/>
          </a:prstGeom>
          <a:noFill/>
        </p:spPr>
        <p:txBody>
          <a:bodyPr wrap="square" rtlCol="0" anchor="t">
            <a:spAutoFit/>
          </a:bodyPr>
          <a:p>
            <a:r>
              <a:rPr lang="zh-CN" altLang="en-US"/>
              <a:t>目的：求一组合适的权向量和偏置因子，使得输出尽量符合要求</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直接连接符 32"/>
          <p:cNvCxnSpPr/>
          <p:nvPr/>
        </p:nvCxnSpPr>
        <p:spPr>
          <a:xfrm>
            <a:off x="717733" y="73174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t="69922" b="19523"/>
          <a:stretch>
            <a:fillRect/>
          </a:stretch>
        </p:blipFill>
        <p:spPr>
          <a:xfrm>
            <a:off x="0" y="6137722"/>
            <a:ext cx="12192000" cy="723900"/>
          </a:xfrm>
          <a:prstGeom prst="rect">
            <a:avLst/>
          </a:prstGeom>
        </p:spPr>
      </p:pic>
      <p:sp>
        <p:nvSpPr>
          <p:cNvPr id="34" name="文本框 33"/>
          <p:cNvSpPr txBox="1"/>
          <p:nvPr/>
        </p:nvSpPr>
        <p:spPr>
          <a:xfrm>
            <a:off x="0" y="440055"/>
            <a:ext cx="5965825" cy="583565"/>
          </a:xfrm>
          <a:prstGeom prst="rect">
            <a:avLst/>
          </a:prstGeom>
          <a:noFill/>
        </p:spPr>
        <p:txBody>
          <a:bodyPr wrap="square" rtlCol="0">
            <a:spAutoFit/>
            <a:scene3d>
              <a:camera prst="orthographicFront"/>
              <a:lightRig rig="threePt" dir="t"/>
            </a:scene3d>
            <a:sp3d contourW="12700"/>
          </a:bodyPr>
          <a:p>
            <a:pPr algn="ctr"/>
            <a:r>
              <a:rPr lang="zh-CN" altLang="en-US" sz="3200">
                <a:sym typeface="+mn-ea"/>
              </a:rPr>
              <a:t>感知器的另一个运用 </a:t>
            </a:r>
            <a:endParaRPr lang="zh-CN" altLang="en-US" sz="3200">
              <a:sym typeface="+mn-ea"/>
            </a:endParaRPr>
          </a:p>
        </p:txBody>
      </p:sp>
      <p:sp>
        <p:nvSpPr>
          <p:cNvPr id="54" name="菱形 53"/>
          <p:cNvSpPr/>
          <p:nvPr/>
        </p:nvSpPr>
        <p:spPr>
          <a:xfrm>
            <a:off x="571398" y="595013"/>
            <a:ext cx="272892" cy="27289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717733" y="1127987"/>
            <a:ext cx="10671627" cy="0"/>
          </a:xfrm>
          <a:prstGeom prst="line">
            <a:avLst/>
          </a:prstGeom>
          <a:solidFill>
            <a:schemeClr val="tx2">
              <a:lumMod val="75000"/>
            </a:schemeClr>
          </a:solidFill>
          <a:ln w="25400">
            <a:solidFill>
              <a:srgbClr val="142B3D"/>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71880" y="1538605"/>
            <a:ext cx="9345295" cy="1198880"/>
          </a:xfrm>
          <a:prstGeom prst="rect">
            <a:avLst/>
          </a:prstGeom>
          <a:noFill/>
        </p:spPr>
        <p:txBody>
          <a:bodyPr wrap="square" rtlCol="0" anchor="t">
            <a:spAutoFit/>
          </a:bodyPr>
          <a:p>
            <a:r>
              <a:rPr lang="en-US" altLang="zh-CN"/>
              <a:t>       </a:t>
            </a:r>
            <a:r>
              <a:rPr lang="zh-CN" altLang="en-US"/>
              <a:t>感知器不久可以作为一种权衡一句做出决定的模型，感知器的另一种应用，是计算机基本的逻辑功能，即我们通常认为的运算基础，例如</a:t>
            </a:r>
            <a:r>
              <a:rPr lang="en-US" altLang="zh-CN"/>
              <a:t>“</a:t>
            </a:r>
            <a:r>
              <a:rPr lang="zh-CN" altLang="en-US"/>
              <a:t>与</a:t>
            </a:r>
            <a:r>
              <a:rPr lang="en-US" altLang="zh-CN"/>
              <a:t>”</a:t>
            </a:r>
            <a:r>
              <a:rPr lang="zh-CN" altLang="en-US"/>
              <a:t>，</a:t>
            </a:r>
            <a:r>
              <a:rPr lang="en-US" altLang="zh-CN"/>
              <a:t>“</a:t>
            </a:r>
            <a:r>
              <a:rPr lang="zh-CN" altLang="en-US"/>
              <a:t>或</a:t>
            </a:r>
            <a:r>
              <a:rPr lang="en-US" altLang="zh-CN"/>
              <a:t>”</a:t>
            </a:r>
            <a:r>
              <a:rPr lang="zh-CN" altLang="en-US"/>
              <a:t>和</a:t>
            </a:r>
            <a:r>
              <a:rPr lang="en-US" altLang="zh-CN"/>
              <a:t>“</a:t>
            </a:r>
            <a:r>
              <a:rPr lang="zh-CN" altLang="en-US"/>
              <a:t>与非</a:t>
            </a:r>
            <a:r>
              <a:rPr lang="en-US" altLang="zh-CN"/>
              <a:t>”</a:t>
            </a:r>
            <a:r>
              <a:rPr lang="zh-CN" altLang="en-US"/>
              <a:t>。例如，假设我们有两个输入的感知器，每个权重为</a:t>
            </a:r>
            <a:r>
              <a:rPr lang="en-US" altLang="zh-CN"/>
              <a:t>-2</a:t>
            </a:r>
            <a:r>
              <a:rPr lang="zh-CN" altLang="en-US"/>
              <a:t>，整体的偏置为</a:t>
            </a:r>
            <a:r>
              <a:rPr lang="en-US" altLang="zh-CN"/>
              <a:t>3</a:t>
            </a:r>
            <a:r>
              <a:rPr lang="zh-CN" altLang="en-US"/>
              <a:t>。</a:t>
            </a:r>
            <a:endParaRPr lang="zh-CN" altLang="en-US"/>
          </a:p>
          <a:p>
            <a:r>
              <a:rPr lang="zh-CN" altLang="en-US"/>
              <a:t>这是我们的感知器：</a:t>
            </a:r>
            <a:endParaRPr lang="zh-CN" altLang="en-US"/>
          </a:p>
        </p:txBody>
      </p:sp>
      <p:pic>
        <p:nvPicPr>
          <p:cNvPr id="3" name="图片 2"/>
          <p:cNvPicPr>
            <a:picLocks noChangeAspect="1"/>
          </p:cNvPicPr>
          <p:nvPr/>
        </p:nvPicPr>
        <p:blipFill>
          <a:blip r:embed="rId2"/>
          <a:stretch>
            <a:fillRect/>
          </a:stretch>
        </p:blipFill>
        <p:spPr>
          <a:xfrm>
            <a:off x="3801745" y="3179445"/>
            <a:ext cx="3885565" cy="16954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9" name="文本框 8"/>
          <p:cNvSpPr txBox="1"/>
          <p:nvPr/>
        </p:nvSpPr>
        <p:spPr>
          <a:xfrm>
            <a:off x="3723145" y="2543411"/>
            <a:ext cx="4745723"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rPr>
              <a:t>THANK YOU</a:t>
            </a:r>
            <a:endParaRPr kumimoji="0" lang="zh-CN" altLang="en-US" sz="6000" b="1"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文本框 38"/>
          <p:cNvSpPr txBox="1"/>
          <p:nvPr/>
        </p:nvSpPr>
        <p:spPr>
          <a:xfrm>
            <a:off x="885190" y="431800"/>
            <a:ext cx="2217420"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latin typeface="碳纤维正粗黑简体" panose="02010601030101010101" pitchFamily="2" charset="-122"/>
                <a:ea typeface="碳纤维正粗黑简体" panose="02010601030101010101" pitchFamily="2" charset="-122"/>
              </a:rPr>
              <a:t>ANN</a:t>
            </a:r>
            <a:endParaRPr lang="en-US" altLang="zh-CN" sz="3200" dirty="0">
              <a:solidFill>
                <a:schemeClr val="bg1"/>
              </a:solidFill>
              <a:latin typeface="碳纤维正粗黑简体" panose="02010601030101010101" pitchFamily="2" charset="-122"/>
              <a:ea typeface="碳纤维正粗黑简体" panose="02010601030101010101" pitchFamily="2" charset="-122"/>
            </a:endParaRPr>
          </a:p>
        </p:txBody>
      </p:sp>
      <p:sp>
        <p:nvSpPr>
          <p:cNvPr id="50" name="菱形 49"/>
          <p:cNvSpPr/>
          <p:nvPr/>
        </p:nvSpPr>
        <p:spPr>
          <a:xfrm>
            <a:off x="498373" y="587393"/>
            <a:ext cx="272892" cy="27289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885373" y="106702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3324225" y="3239135"/>
            <a:ext cx="4834255" cy="2852420"/>
          </a:xfrm>
          <a:prstGeom prst="rect">
            <a:avLst/>
          </a:prstGeom>
        </p:spPr>
      </p:pic>
      <p:sp>
        <p:nvSpPr>
          <p:cNvPr id="8" name="菱形 7"/>
          <p:cNvSpPr/>
          <p:nvPr/>
        </p:nvSpPr>
        <p:spPr>
          <a:xfrm>
            <a:off x="1077595" y="2073275"/>
            <a:ext cx="160655" cy="16065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菱形 8"/>
          <p:cNvSpPr/>
          <p:nvPr/>
        </p:nvSpPr>
        <p:spPr>
          <a:xfrm>
            <a:off x="1077595" y="2666365"/>
            <a:ext cx="160655" cy="16065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1400810" y="1697355"/>
            <a:ext cx="7898765" cy="1254125"/>
          </a:xfrm>
          <a:prstGeom prst="rect">
            <a:avLst/>
          </a:prstGeom>
          <a:noFill/>
        </p:spPr>
        <p:txBody>
          <a:bodyPr wrap="square" rtlCol="0" anchor="t">
            <a:spAutoFit/>
          </a:bodyPr>
          <a:p>
            <a:pPr>
              <a:lnSpc>
                <a:spcPct val="210000"/>
              </a:lnSpc>
            </a:pPr>
            <a:r>
              <a:rPr lang="en-US" altLang="zh-CN">
                <a:solidFill>
                  <a:schemeClr val="bg1"/>
                </a:solidFill>
              </a:rPr>
              <a:t>ANN=Artificial  Neural  Networks,</a:t>
            </a:r>
            <a:r>
              <a:rPr lang="zh-CN" altLang="zh-CN">
                <a:solidFill>
                  <a:schemeClr val="bg1"/>
                </a:solidFill>
              </a:rPr>
              <a:t>人工神经网络</a:t>
            </a:r>
            <a:endParaRPr lang="zh-CN" altLang="zh-CN">
              <a:solidFill>
                <a:schemeClr val="bg1"/>
              </a:solidFill>
            </a:endParaRPr>
          </a:p>
          <a:p>
            <a:pPr>
              <a:lnSpc>
                <a:spcPct val="210000"/>
              </a:lnSpc>
            </a:pPr>
            <a:r>
              <a:rPr lang="zh-CN" altLang="zh-CN">
                <a:solidFill>
                  <a:schemeClr val="bg1"/>
                </a:solidFill>
              </a:rPr>
              <a:t>神经元</a:t>
            </a:r>
            <a:r>
              <a:rPr lang="en-US" altLang="zh-CN">
                <a:solidFill>
                  <a:schemeClr val="bg1"/>
                </a:solidFill>
              </a:rPr>
              <a:t>——</a:t>
            </a:r>
            <a:r>
              <a:rPr lang="zh-CN" altLang="en-US">
                <a:solidFill>
                  <a:schemeClr val="bg1"/>
                </a:solidFill>
              </a:rPr>
              <a:t>单层感知器，最简单的人工网络神经</a:t>
            </a:r>
            <a:endParaRPr lang="zh-CN" altLang="en-US">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animBg="1"/>
      <p:bldP spid="8" grpId="0" bldLvl="0" animBg="1"/>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直接连接符 32"/>
          <p:cNvCxnSpPr/>
          <p:nvPr/>
        </p:nvCxnSpPr>
        <p:spPr>
          <a:xfrm>
            <a:off x="717733" y="73174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t="69922" b="19523"/>
          <a:stretch>
            <a:fillRect/>
          </a:stretch>
        </p:blipFill>
        <p:spPr>
          <a:xfrm>
            <a:off x="0" y="6137722"/>
            <a:ext cx="12192000" cy="723900"/>
          </a:xfrm>
          <a:prstGeom prst="rect">
            <a:avLst/>
          </a:prstGeom>
        </p:spPr>
      </p:pic>
      <p:sp>
        <p:nvSpPr>
          <p:cNvPr id="34" name="文本框 33"/>
          <p:cNvSpPr txBox="1"/>
          <p:nvPr/>
        </p:nvSpPr>
        <p:spPr>
          <a:xfrm>
            <a:off x="0" y="440055"/>
            <a:ext cx="4559300" cy="583565"/>
          </a:xfrm>
          <a:prstGeom prst="rect">
            <a:avLst/>
          </a:prstGeom>
          <a:noFill/>
        </p:spPr>
        <p:txBody>
          <a:bodyPr wrap="square" rtlCol="0">
            <a:spAutoFit/>
            <a:scene3d>
              <a:camera prst="orthographicFront"/>
              <a:lightRig rig="threePt" dir="t"/>
            </a:scene3d>
            <a:sp3d contourW="12700"/>
          </a:bodyPr>
          <a:p>
            <a:pPr algn="ctr"/>
            <a:r>
              <a:rPr lang="zh-CN" altLang="en-US" sz="3200">
                <a:sym typeface="+mn-ea"/>
              </a:rPr>
              <a:t>感知器的定义 </a:t>
            </a:r>
            <a:endParaRPr lang="zh-CN" altLang="en-US" sz="3200">
              <a:sym typeface="+mn-ea"/>
            </a:endParaRPr>
          </a:p>
        </p:txBody>
      </p:sp>
      <p:sp>
        <p:nvSpPr>
          <p:cNvPr id="54" name="菱形 53"/>
          <p:cNvSpPr/>
          <p:nvPr/>
        </p:nvSpPr>
        <p:spPr>
          <a:xfrm>
            <a:off x="571398" y="595013"/>
            <a:ext cx="272892" cy="27289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717733" y="1127987"/>
            <a:ext cx="10671627" cy="0"/>
          </a:xfrm>
          <a:prstGeom prst="line">
            <a:avLst/>
          </a:prstGeom>
          <a:solidFill>
            <a:schemeClr val="tx2">
              <a:lumMod val="75000"/>
            </a:schemeClr>
          </a:solidFill>
          <a:ln w="25400">
            <a:solidFill>
              <a:srgbClr val="142B3D"/>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3571875" y="1946275"/>
            <a:ext cx="5048250" cy="3268345"/>
          </a:xfrm>
          <a:prstGeom prst="rect">
            <a:avLst/>
          </a:prstGeom>
        </p:spPr>
      </p:pic>
      <p:sp>
        <p:nvSpPr>
          <p:cNvPr id="7" name="文本框 6"/>
          <p:cNvSpPr txBox="1"/>
          <p:nvPr/>
        </p:nvSpPr>
        <p:spPr>
          <a:xfrm>
            <a:off x="3043555" y="5492115"/>
            <a:ext cx="6019800" cy="368300"/>
          </a:xfrm>
          <a:prstGeom prst="rect">
            <a:avLst/>
          </a:prstGeom>
          <a:noFill/>
        </p:spPr>
        <p:txBody>
          <a:bodyPr wrap="square" rtlCol="0" anchor="t">
            <a:spAutoFit/>
          </a:bodyPr>
          <a:p>
            <a:r>
              <a:rPr>
                <a:solidFill>
                  <a:schemeClr val="tx1"/>
                </a:solidFill>
              </a:rPr>
              <a:t>神经网络的组成单元——神经元。神经元也叫做感知器。</a:t>
            </a:r>
            <a:endParaRPr>
              <a:solidFill>
                <a:schemeClr val="tx1"/>
              </a:solidFill>
            </a:endParaRPr>
          </a:p>
        </p:txBody>
      </p:sp>
      <p:sp>
        <p:nvSpPr>
          <p:cNvPr id="2" name="文本框 1"/>
          <p:cNvSpPr txBox="1"/>
          <p:nvPr/>
        </p:nvSpPr>
        <p:spPr>
          <a:xfrm>
            <a:off x="717550" y="1353185"/>
            <a:ext cx="7240905" cy="368300"/>
          </a:xfrm>
          <a:prstGeom prst="rect">
            <a:avLst/>
          </a:prstGeom>
          <a:noFill/>
        </p:spPr>
        <p:txBody>
          <a:bodyPr wrap="square" rtlCol="0" anchor="t">
            <a:spAutoFit/>
          </a:bodyPr>
          <a:p>
            <a:r>
              <a:rPr lang="zh-CN" altLang="en-US"/>
              <a:t>下图是一个感知器，可以看到，一个感知器有如下组成部分：</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直接连接符 32"/>
          <p:cNvCxnSpPr/>
          <p:nvPr/>
        </p:nvCxnSpPr>
        <p:spPr>
          <a:xfrm>
            <a:off x="717733" y="73174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t="69922" b="19523"/>
          <a:stretch>
            <a:fillRect/>
          </a:stretch>
        </p:blipFill>
        <p:spPr>
          <a:xfrm>
            <a:off x="0" y="6137722"/>
            <a:ext cx="12192000" cy="723900"/>
          </a:xfrm>
          <a:prstGeom prst="rect">
            <a:avLst/>
          </a:prstGeom>
        </p:spPr>
      </p:pic>
      <p:sp>
        <p:nvSpPr>
          <p:cNvPr id="34" name="文本框 33"/>
          <p:cNvSpPr txBox="1"/>
          <p:nvPr/>
        </p:nvSpPr>
        <p:spPr>
          <a:xfrm>
            <a:off x="0" y="440055"/>
            <a:ext cx="4559300" cy="583565"/>
          </a:xfrm>
          <a:prstGeom prst="rect">
            <a:avLst/>
          </a:prstGeom>
          <a:noFill/>
        </p:spPr>
        <p:txBody>
          <a:bodyPr wrap="square" rtlCol="0">
            <a:spAutoFit/>
            <a:scene3d>
              <a:camera prst="orthographicFront"/>
              <a:lightRig rig="threePt" dir="t"/>
            </a:scene3d>
            <a:sp3d contourW="12700"/>
          </a:bodyPr>
          <a:p>
            <a:pPr algn="ctr"/>
            <a:r>
              <a:rPr lang="zh-CN" altLang="en-US" sz="3200">
                <a:sym typeface="+mn-ea"/>
              </a:rPr>
              <a:t>感知器的定义 </a:t>
            </a:r>
            <a:endParaRPr lang="zh-CN" altLang="en-US" sz="3200">
              <a:sym typeface="+mn-ea"/>
            </a:endParaRPr>
          </a:p>
        </p:txBody>
      </p:sp>
      <p:sp>
        <p:nvSpPr>
          <p:cNvPr id="54" name="菱形 53"/>
          <p:cNvSpPr/>
          <p:nvPr/>
        </p:nvSpPr>
        <p:spPr>
          <a:xfrm>
            <a:off x="571398" y="595013"/>
            <a:ext cx="272892" cy="27289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717733" y="1127987"/>
            <a:ext cx="10671627" cy="0"/>
          </a:xfrm>
          <a:prstGeom prst="line">
            <a:avLst/>
          </a:prstGeom>
          <a:solidFill>
            <a:schemeClr val="tx2">
              <a:lumMod val="75000"/>
            </a:schemeClr>
          </a:solidFill>
          <a:ln w="25400">
            <a:solidFill>
              <a:srgbClr val="142B3D"/>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717550" y="2291715"/>
            <a:ext cx="4144010" cy="2682875"/>
          </a:xfrm>
          <a:prstGeom prst="rect">
            <a:avLst/>
          </a:prstGeom>
        </p:spPr>
      </p:pic>
      <p:sp>
        <p:nvSpPr>
          <p:cNvPr id="7" name="文本框 6"/>
          <p:cNvSpPr txBox="1"/>
          <p:nvPr/>
        </p:nvSpPr>
        <p:spPr>
          <a:xfrm>
            <a:off x="717550" y="1233170"/>
            <a:ext cx="4297680" cy="645160"/>
          </a:xfrm>
          <a:prstGeom prst="rect">
            <a:avLst/>
          </a:prstGeom>
          <a:noFill/>
        </p:spPr>
        <p:txBody>
          <a:bodyPr wrap="square" rtlCol="0" anchor="t">
            <a:spAutoFit/>
          </a:bodyPr>
          <a:p>
            <a:r>
              <a:rPr>
                <a:solidFill>
                  <a:schemeClr val="tx1"/>
                </a:solidFill>
              </a:rPr>
              <a:t>可以看到，一个感知器有如下组成部分：</a:t>
            </a:r>
            <a:endParaRPr>
              <a:solidFill>
                <a:schemeClr val="tx1"/>
              </a:solidFill>
            </a:endParaRPr>
          </a:p>
          <a:p>
            <a:endParaRPr>
              <a:solidFill>
                <a:schemeClr val="tx1"/>
              </a:solidFill>
            </a:endParaRPr>
          </a:p>
        </p:txBody>
      </p:sp>
      <p:sp useBgFill="1">
        <p:nvSpPr>
          <p:cNvPr id="9" name="椭圆 8"/>
          <p:cNvSpPr/>
          <p:nvPr/>
        </p:nvSpPr>
        <p:spPr>
          <a:xfrm>
            <a:off x="5185715" y="1376179"/>
            <a:ext cx="479685" cy="47968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solidFill>
                  <a:schemeClr val="tx1"/>
                </a:solidFill>
              </a:rPr>
              <a:t>1</a:t>
            </a:r>
            <a:endParaRPr lang="en-US" altLang="zh-CN" dirty="0">
              <a:solidFill>
                <a:schemeClr val="tx1"/>
              </a:solidFill>
            </a:endParaRPr>
          </a:p>
        </p:txBody>
      </p:sp>
      <p:sp useBgFill="1">
        <p:nvSpPr>
          <p:cNvPr id="10" name="椭圆 9"/>
          <p:cNvSpPr/>
          <p:nvPr/>
        </p:nvSpPr>
        <p:spPr>
          <a:xfrm>
            <a:off x="5171745" y="2829325"/>
            <a:ext cx="479685" cy="47968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solidFill>
                  <a:schemeClr val="tx1"/>
                </a:solidFill>
              </a:rPr>
              <a:t>2</a:t>
            </a:r>
            <a:endParaRPr lang="en-US" altLang="zh-CN" dirty="0">
              <a:solidFill>
                <a:schemeClr val="tx1"/>
              </a:solidFill>
            </a:endParaRPr>
          </a:p>
        </p:txBody>
      </p:sp>
      <p:sp useBgFill="1">
        <p:nvSpPr>
          <p:cNvPr id="11" name="椭圆 10"/>
          <p:cNvSpPr/>
          <p:nvPr/>
        </p:nvSpPr>
        <p:spPr>
          <a:xfrm>
            <a:off x="5141265" y="4658391"/>
            <a:ext cx="479685" cy="47968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solidFill>
                  <a:schemeClr val="tx1"/>
                </a:solidFill>
              </a:rPr>
              <a:t>3</a:t>
            </a:r>
            <a:endParaRPr lang="en-US" altLang="zh-CN" dirty="0">
              <a:solidFill>
                <a:schemeClr val="tx1"/>
              </a:solidFill>
            </a:endParaRPr>
          </a:p>
        </p:txBody>
      </p:sp>
      <p:grpSp>
        <p:nvGrpSpPr>
          <p:cNvPr id="12" name="组合 11"/>
          <p:cNvGrpSpPr/>
          <p:nvPr/>
        </p:nvGrpSpPr>
        <p:grpSpPr>
          <a:xfrm rot="0">
            <a:off x="5644515" y="1312545"/>
            <a:ext cx="5629275" cy="979224"/>
            <a:chOff x="874712" y="3299788"/>
            <a:chExt cx="4234639" cy="979607"/>
          </a:xfrm>
        </p:grpSpPr>
        <p:sp>
          <p:nvSpPr>
            <p:cNvPr id="13" name="矩形 12"/>
            <p:cNvSpPr/>
            <p:nvPr/>
          </p:nvSpPr>
          <p:spPr>
            <a:xfrm>
              <a:off x="874712" y="3671462"/>
              <a:ext cx="4234639" cy="607933"/>
            </a:xfrm>
            <a:prstGeom prst="rect">
              <a:avLst/>
            </a:prstGeom>
          </p:spPr>
          <p:txBody>
            <a:bodyPr wrap="square">
              <a:spAutoFit/>
              <a:scene3d>
                <a:camera prst="orthographicFront"/>
                <a:lightRig rig="threePt" dir="t"/>
              </a:scene3d>
              <a:sp3d contourW="12700"/>
            </a:bodyPr>
            <a:p>
              <a:pPr algn="just">
                <a:lnSpc>
                  <a:spcPct val="120000"/>
                </a:lnSpc>
              </a:pPr>
              <a:r>
                <a:rPr lang="zh-CN" altLang="en-US" sz="1400" dirty="0">
                  <a:solidFill>
                    <a:schemeClr val="tx1"/>
                  </a:solidFill>
                </a:rPr>
                <a:t>一个感知器可以接收多个输入，每个输入上有一个权值，此外还有一个偏置项，就是上图中的</a:t>
              </a:r>
              <a:r>
                <a:rPr lang="en-US" altLang="zh-CN" sz="1400" dirty="0">
                  <a:solidFill>
                    <a:schemeClr val="tx1"/>
                  </a:solidFill>
                </a:rPr>
                <a:t>w</a:t>
              </a:r>
              <a:r>
                <a:rPr lang="en-US" altLang="zh-CN" sz="1400" baseline="-25000" dirty="0">
                  <a:solidFill>
                    <a:schemeClr val="tx1"/>
                  </a:solidFill>
                </a:rPr>
                <a:t>0</a:t>
              </a:r>
              <a:r>
                <a:rPr lang="zh-CN" altLang="en-US" sz="1400" dirty="0">
                  <a:solidFill>
                    <a:schemeClr val="tx1"/>
                  </a:solidFill>
                </a:rPr>
                <a:t>。</a:t>
              </a:r>
              <a:endParaRPr lang="zh-CN" altLang="en-US" sz="1400" dirty="0">
                <a:solidFill>
                  <a:schemeClr val="tx1"/>
                </a:solidFill>
              </a:endParaRPr>
            </a:p>
          </p:txBody>
        </p:sp>
        <p:sp>
          <p:nvSpPr>
            <p:cNvPr id="14" name="矩形 13"/>
            <p:cNvSpPr/>
            <p:nvPr/>
          </p:nvSpPr>
          <p:spPr>
            <a:xfrm>
              <a:off x="1020762" y="3299788"/>
              <a:ext cx="3557270" cy="423711"/>
            </a:xfrm>
            <a:prstGeom prst="rect">
              <a:avLst/>
            </a:prstGeom>
          </p:spPr>
          <p:txBody>
            <a:bodyPr wrap="square">
              <a:spAutoFit/>
              <a:scene3d>
                <a:camera prst="orthographicFront"/>
                <a:lightRig rig="threePt" dir="t"/>
              </a:scene3d>
              <a:sp3d contourW="12700"/>
            </a:bodyPr>
            <a:p>
              <a:pPr algn="just">
                <a:lnSpc>
                  <a:spcPct val="120000"/>
                </a:lnSpc>
              </a:pPr>
              <a:r>
                <a:rPr b="1" dirty="0">
                  <a:solidFill>
                    <a:schemeClr val="tx1"/>
                  </a:solidFill>
                </a:rPr>
                <a:t>输入权值</a:t>
              </a:r>
              <a:endParaRPr b="1" dirty="0">
                <a:solidFill>
                  <a:schemeClr val="tx1"/>
                </a:solidFill>
              </a:endParaRPr>
            </a:p>
          </p:txBody>
        </p:sp>
      </p:grpSp>
      <p:grpSp>
        <p:nvGrpSpPr>
          <p:cNvPr id="16" name="组合 15"/>
          <p:cNvGrpSpPr/>
          <p:nvPr/>
        </p:nvGrpSpPr>
        <p:grpSpPr>
          <a:xfrm rot="0">
            <a:off x="5695315" y="2796540"/>
            <a:ext cx="5163820" cy="979246"/>
            <a:chOff x="874712" y="3299788"/>
            <a:chExt cx="4234639" cy="979569"/>
          </a:xfrm>
        </p:grpSpPr>
        <p:sp>
          <p:nvSpPr>
            <p:cNvPr id="31" name="矩形 30"/>
            <p:cNvSpPr/>
            <p:nvPr/>
          </p:nvSpPr>
          <p:spPr>
            <a:xfrm>
              <a:off x="874712" y="3671462"/>
              <a:ext cx="4234639" cy="607895"/>
            </a:xfrm>
            <a:prstGeom prst="rect">
              <a:avLst/>
            </a:prstGeom>
          </p:spPr>
          <p:txBody>
            <a:bodyPr wrap="square">
              <a:spAutoFit/>
              <a:scene3d>
                <a:camera prst="orthographicFront"/>
                <a:lightRig rig="threePt" dir="t"/>
              </a:scene3d>
              <a:sp3d contourW="12700"/>
            </a:bodyPr>
            <a:p>
              <a:pPr algn="just">
                <a:lnSpc>
                  <a:spcPct val="120000"/>
                </a:lnSpc>
              </a:pPr>
              <a:r>
                <a:rPr lang="zh-CN" altLang="en-US" sz="1400" dirty="0">
                  <a:solidFill>
                    <a:schemeClr val="tx1"/>
                  </a:solidFill>
                </a:rPr>
                <a:t>感知器的激活函数可以有很多选择，比如我们可以选择下面这个</a:t>
              </a:r>
              <a:r>
                <a:rPr lang="en-US" altLang="zh-CN" sz="1400" dirty="0">
                  <a:solidFill>
                    <a:schemeClr val="tx1"/>
                  </a:solidFill>
                </a:rPr>
                <a:t>(</a:t>
              </a:r>
              <a:r>
                <a:rPr lang="zh-CN" altLang="en-US" sz="1400" dirty="0">
                  <a:solidFill>
                    <a:schemeClr val="tx1"/>
                  </a:solidFill>
                </a:rPr>
                <a:t>符号函数</a:t>
              </a:r>
              <a:r>
                <a:rPr lang="en-US" altLang="zh-CN" sz="1400" dirty="0">
                  <a:solidFill>
                    <a:schemeClr val="tx1"/>
                  </a:solidFill>
                </a:rPr>
                <a:t>)</a:t>
              </a:r>
              <a:r>
                <a:rPr lang="zh-CN" altLang="en-US" sz="1400" dirty="0">
                  <a:solidFill>
                    <a:schemeClr val="tx1"/>
                  </a:solidFill>
                </a:rPr>
                <a:t>阶跃函数</a:t>
              </a:r>
              <a:r>
                <a:rPr lang="en-US" altLang="zh-CN" sz="1400" dirty="0">
                  <a:solidFill>
                    <a:schemeClr val="tx1"/>
                  </a:solidFill>
                </a:rPr>
                <a:t>f</a:t>
              </a:r>
              <a:r>
                <a:rPr lang="zh-CN" altLang="en-US" sz="1400" dirty="0">
                  <a:solidFill>
                    <a:schemeClr val="tx1"/>
                  </a:solidFill>
                </a:rPr>
                <a:t>来作为激活函数：</a:t>
              </a:r>
              <a:endParaRPr lang="zh-CN" altLang="en-US" sz="1400" dirty="0">
                <a:solidFill>
                  <a:schemeClr val="tx1"/>
                </a:solidFill>
              </a:endParaRPr>
            </a:p>
          </p:txBody>
        </p:sp>
        <p:sp>
          <p:nvSpPr>
            <p:cNvPr id="32" name="矩形 31"/>
            <p:cNvSpPr/>
            <p:nvPr/>
          </p:nvSpPr>
          <p:spPr>
            <a:xfrm>
              <a:off x="1020762" y="3299788"/>
              <a:ext cx="2977515" cy="423685"/>
            </a:xfrm>
            <a:prstGeom prst="rect">
              <a:avLst/>
            </a:prstGeom>
          </p:spPr>
          <p:txBody>
            <a:bodyPr wrap="square">
              <a:spAutoFit/>
              <a:scene3d>
                <a:camera prst="orthographicFront"/>
                <a:lightRig rig="threePt" dir="t"/>
              </a:scene3d>
              <a:sp3d contourW="12700"/>
            </a:bodyPr>
            <a:p>
              <a:pPr algn="just">
                <a:lnSpc>
                  <a:spcPct val="120000"/>
                </a:lnSpc>
              </a:pPr>
              <a:r>
                <a:rPr b="1" dirty="0">
                  <a:solidFill>
                    <a:schemeClr val="tx1"/>
                  </a:solidFill>
                </a:rPr>
                <a:t>激活函数</a:t>
              </a:r>
              <a:endParaRPr b="1" dirty="0">
                <a:solidFill>
                  <a:schemeClr val="tx1"/>
                </a:solidFill>
              </a:endParaRPr>
            </a:p>
          </p:txBody>
        </p:sp>
      </p:grpSp>
      <p:grpSp>
        <p:nvGrpSpPr>
          <p:cNvPr id="35" name="组合 34"/>
          <p:cNvGrpSpPr/>
          <p:nvPr/>
        </p:nvGrpSpPr>
        <p:grpSpPr>
          <a:xfrm rot="0">
            <a:off x="5877560" y="4824730"/>
            <a:ext cx="5163820" cy="634461"/>
            <a:chOff x="874712" y="3299788"/>
            <a:chExt cx="4234639" cy="634636"/>
          </a:xfrm>
        </p:grpSpPr>
        <p:sp>
          <p:nvSpPr>
            <p:cNvPr id="36" name="矩形 35"/>
            <p:cNvSpPr/>
            <p:nvPr/>
          </p:nvSpPr>
          <p:spPr>
            <a:xfrm>
              <a:off x="874712" y="3585078"/>
              <a:ext cx="4234639" cy="349346"/>
            </a:xfrm>
            <a:prstGeom prst="rect">
              <a:avLst/>
            </a:prstGeom>
          </p:spPr>
          <p:txBody>
            <a:bodyPr wrap="square">
              <a:spAutoFit/>
              <a:scene3d>
                <a:camera prst="orthographicFront"/>
                <a:lightRig rig="threePt" dir="t"/>
              </a:scene3d>
              <a:sp3d contourW="12700"/>
            </a:bodyPr>
            <a:p>
              <a:pPr algn="just">
                <a:lnSpc>
                  <a:spcPct val="120000"/>
                </a:lnSpc>
              </a:pPr>
              <a:r>
                <a:rPr lang="zh-CN" altLang="en-US" sz="1400" dirty="0">
                  <a:solidFill>
                    <a:schemeClr val="tx1"/>
                  </a:solidFill>
                </a:rPr>
                <a:t>感知器的输出由下面这个公式来计算</a:t>
              </a:r>
              <a:endParaRPr lang="zh-CN" altLang="en-US" sz="1400" dirty="0">
                <a:solidFill>
                  <a:schemeClr val="tx1"/>
                </a:solidFill>
              </a:endParaRPr>
            </a:p>
          </p:txBody>
        </p:sp>
        <p:sp>
          <p:nvSpPr>
            <p:cNvPr id="37" name="矩形 36"/>
            <p:cNvSpPr/>
            <p:nvPr/>
          </p:nvSpPr>
          <p:spPr>
            <a:xfrm>
              <a:off x="1020763" y="3299788"/>
              <a:ext cx="2241974" cy="423545"/>
            </a:xfrm>
            <a:prstGeom prst="rect">
              <a:avLst/>
            </a:prstGeom>
          </p:spPr>
          <p:txBody>
            <a:bodyPr wrap="square">
              <a:spAutoFit/>
              <a:scene3d>
                <a:camera prst="orthographicFront"/>
                <a:lightRig rig="threePt" dir="t"/>
              </a:scene3d>
              <a:sp3d contourW="12700"/>
            </a:bodyPr>
            <a:p>
              <a:pPr algn="just">
                <a:lnSpc>
                  <a:spcPct val="120000"/>
                </a:lnSpc>
              </a:pPr>
              <a:endParaRPr lang="zh-CN" altLang="en-US" b="1" dirty="0">
                <a:solidFill>
                  <a:schemeClr val="tx1"/>
                </a:solidFill>
              </a:endParaRPr>
            </a:p>
          </p:txBody>
        </p:sp>
      </p:grpSp>
      <p:sp>
        <p:nvSpPr>
          <p:cNvPr id="38" name="矩形 37"/>
          <p:cNvSpPr/>
          <p:nvPr/>
        </p:nvSpPr>
        <p:spPr>
          <a:xfrm>
            <a:off x="5877560" y="4686300"/>
            <a:ext cx="4338320" cy="423545"/>
          </a:xfrm>
          <a:prstGeom prst="rect">
            <a:avLst/>
          </a:prstGeom>
        </p:spPr>
        <p:txBody>
          <a:bodyPr wrap="square">
            <a:spAutoFit/>
            <a:scene3d>
              <a:camera prst="orthographicFront"/>
              <a:lightRig rig="threePt" dir="t"/>
            </a:scene3d>
            <a:sp3d contourW="12700"/>
          </a:bodyPr>
          <a:p>
            <a:pPr algn="just">
              <a:lnSpc>
                <a:spcPct val="120000"/>
              </a:lnSpc>
            </a:pPr>
            <a:r>
              <a:rPr b="1" dirty="0">
                <a:solidFill>
                  <a:schemeClr val="tx1"/>
                </a:solidFill>
              </a:rPr>
              <a:t>输出</a:t>
            </a:r>
            <a:endParaRPr b="1" dirty="0">
              <a:solidFill>
                <a:schemeClr val="tx1"/>
              </a:solidFill>
            </a:endParaRPr>
          </a:p>
        </p:txBody>
      </p:sp>
      <p:pic>
        <p:nvPicPr>
          <p:cNvPr id="39" name="图片 38"/>
          <p:cNvPicPr>
            <a:picLocks noChangeAspect="1"/>
          </p:cNvPicPr>
          <p:nvPr/>
        </p:nvPicPr>
        <p:blipFill>
          <a:blip r:embed="rId3"/>
          <a:stretch>
            <a:fillRect/>
          </a:stretch>
        </p:blipFill>
        <p:spPr>
          <a:xfrm>
            <a:off x="5873115" y="3775710"/>
            <a:ext cx="2419350" cy="600075"/>
          </a:xfrm>
          <a:prstGeom prst="rect">
            <a:avLst/>
          </a:prstGeom>
        </p:spPr>
      </p:pic>
      <p:pic>
        <p:nvPicPr>
          <p:cNvPr id="40" name="图片 39"/>
          <p:cNvPicPr>
            <a:picLocks noChangeAspect="1"/>
          </p:cNvPicPr>
          <p:nvPr/>
        </p:nvPicPr>
        <p:blipFill>
          <a:blip r:embed="rId4"/>
          <a:stretch>
            <a:fillRect/>
          </a:stretch>
        </p:blipFill>
        <p:spPr>
          <a:xfrm>
            <a:off x="9157970" y="5137785"/>
            <a:ext cx="1409700" cy="2476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直接连接符 32"/>
          <p:cNvCxnSpPr/>
          <p:nvPr/>
        </p:nvCxnSpPr>
        <p:spPr>
          <a:xfrm>
            <a:off x="717733" y="73174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t="69922" b="19523"/>
          <a:stretch>
            <a:fillRect/>
          </a:stretch>
        </p:blipFill>
        <p:spPr>
          <a:xfrm>
            <a:off x="0" y="6137722"/>
            <a:ext cx="12192000" cy="723900"/>
          </a:xfrm>
          <a:prstGeom prst="rect">
            <a:avLst/>
          </a:prstGeom>
        </p:spPr>
      </p:pic>
      <p:sp>
        <p:nvSpPr>
          <p:cNvPr id="34" name="文本框 33"/>
          <p:cNvSpPr txBox="1"/>
          <p:nvPr/>
        </p:nvSpPr>
        <p:spPr>
          <a:xfrm>
            <a:off x="0" y="440055"/>
            <a:ext cx="4559300" cy="583565"/>
          </a:xfrm>
          <a:prstGeom prst="rect">
            <a:avLst/>
          </a:prstGeom>
          <a:noFill/>
        </p:spPr>
        <p:txBody>
          <a:bodyPr wrap="square" rtlCol="0">
            <a:spAutoFit/>
            <a:scene3d>
              <a:camera prst="orthographicFront"/>
              <a:lightRig rig="threePt" dir="t"/>
            </a:scene3d>
            <a:sp3d contourW="12700"/>
          </a:bodyPr>
          <a:p>
            <a:pPr algn="ctr"/>
            <a:r>
              <a:rPr lang="zh-CN" altLang="en-US" sz="3200">
                <a:sym typeface="+mn-ea"/>
              </a:rPr>
              <a:t>感知器的规则</a:t>
            </a:r>
            <a:endParaRPr lang="zh-CN" altLang="en-US" sz="3200">
              <a:sym typeface="+mn-ea"/>
            </a:endParaRPr>
          </a:p>
        </p:txBody>
      </p:sp>
      <p:sp>
        <p:nvSpPr>
          <p:cNvPr id="54" name="菱形 53"/>
          <p:cNvSpPr/>
          <p:nvPr/>
        </p:nvSpPr>
        <p:spPr>
          <a:xfrm>
            <a:off x="571398" y="595013"/>
            <a:ext cx="272892" cy="27289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717733" y="1127987"/>
            <a:ext cx="10671627" cy="0"/>
          </a:xfrm>
          <a:prstGeom prst="line">
            <a:avLst/>
          </a:prstGeom>
          <a:solidFill>
            <a:schemeClr val="tx2">
              <a:lumMod val="75000"/>
            </a:schemeClr>
          </a:solidFill>
          <a:ln w="25400">
            <a:solidFill>
              <a:srgbClr val="142B3D"/>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17550" y="3997960"/>
            <a:ext cx="9816465" cy="1476375"/>
          </a:xfrm>
          <a:prstGeom prst="rect">
            <a:avLst/>
          </a:prstGeom>
          <a:noFill/>
        </p:spPr>
        <p:txBody>
          <a:bodyPr wrap="square" rtlCol="0" anchor="t">
            <a:spAutoFit/>
          </a:bodyPr>
          <a:p>
            <a:r>
              <a:rPr lang="en-US">
                <a:solidFill>
                  <a:schemeClr val="tx1"/>
                </a:solidFill>
              </a:rPr>
              <a:t>        </a:t>
            </a:r>
            <a:r>
              <a:rPr>
                <a:solidFill>
                  <a:schemeClr val="tx1"/>
                </a:solidFill>
              </a:rPr>
              <a:t>这里在简单描述下偏置，你可以把这种偏见当作衡量一个感知器到输出 1 的决策的一个衡量指标。对于一个真正的大偏差的感知（这里就有点我们特征工程中的显著特征的意味了），它是非常容易的感知到输出 1 。但是，如果偏置是负的，那么它是很难输出一个 1 。显然，就目前而言引入偏差对于我们描述感知规则仅产生了很小的公式变化，但是后续的学习中，它会导致更多的符号的简化。</a:t>
            </a:r>
            <a:endParaRPr>
              <a:solidFill>
                <a:schemeClr val="tx1"/>
              </a:solidFill>
            </a:endParaRPr>
          </a:p>
        </p:txBody>
      </p:sp>
      <p:sp>
        <p:nvSpPr>
          <p:cNvPr id="2" name="文本框 1"/>
          <p:cNvSpPr txBox="1"/>
          <p:nvPr/>
        </p:nvSpPr>
        <p:spPr>
          <a:xfrm>
            <a:off x="717550" y="1353185"/>
            <a:ext cx="7240905" cy="368300"/>
          </a:xfrm>
          <a:prstGeom prst="rect">
            <a:avLst/>
          </a:prstGeom>
          <a:noFill/>
        </p:spPr>
        <p:txBody>
          <a:bodyPr wrap="square" rtlCol="0" anchor="t">
            <a:spAutoFit/>
          </a:bodyPr>
          <a:p>
            <a:r>
              <a:rPr lang="zh-CN" altLang="en-US"/>
              <a:t>感知器规则如下：</a:t>
            </a:r>
            <a:endParaRPr lang="zh-CN" altLang="en-US"/>
          </a:p>
        </p:txBody>
      </p:sp>
      <p:pic>
        <p:nvPicPr>
          <p:cNvPr id="4" name="图片 3"/>
          <p:cNvPicPr>
            <a:picLocks noChangeAspect="1"/>
          </p:cNvPicPr>
          <p:nvPr/>
        </p:nvPicPr>
        <p:blipFill>
          <a:blip r:embed="rId2"/>
          <a:stretch>
            <a:fillRect/>
          </a:stretch>
        </p:blipFill>
        <p:spPr>
          <a:xfrm>
            <a:off x="2186305" y="2111375"/>
            <a:ext cx="5917565" cy="1496695"/>
          </a:xfrm>
          <a:prstGeom prst="rect">
            <a:avLst/>
          </a:prstGeom>
        </p:spPr>
      </p:pic>
      <p:pic>
        <p:nvPicPr>
          <p:cNvPr id="3" name="图片 2"/>
          <p:cNvPicPr>
            <a:picLocks noChangeAspect="1"/>
          </p:cNvPicPr>
          <p:nvPr/>
        </p:nvPicPr>
        <p:blipFill>
          <a:blip r:embed="rId3"/>
          <a:stretch>
            <a:fillRect/>
          </a:stretch>
        </p:blipFill>
        <p:spPr>
          <a:xfrm>
            <a:off x="12192000" y="4280535"/>
            <a:ext cx="8056880" cy="18573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503555" y="431800"/>
            <a:ext cx="3891280" cy="58356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碳纤维正粗黑简体" panose="02010601030101010101" pitchFamily="2" charset="-122"/>
                <a:ea typeface="碳纤维正粗黑简体" panose="02010601030101010101" pitchFamily="2" charset="-122"/>
              </a:rPr>
              <a:t>感知器学习算法</a:t>
            </a:r>
            <a:endParaRPr lang="zh-CN" altLang="en-US" sz="3200" dirty="0">
              <a:solidFill>
                <a:schemeClr val="bg1"/>
              </a:solidFill>
              <a:latin typeface="碳纤维正粗黑简体" panose="02010601030101010101" pitchFamily="2" charset="-122"/>
              <a:ea typeface="碳纤维正粗黑简体" panose="02010601030101010101" pitchFamily="2" charset="-122"/>
            </a:endParaRPr>
          </a:p>
        </p:txBody>
      </p:sp>
      <p:sp>
        <p:nvSpPr>
          <p:cNvPr id="50" name="菱形 49"/>
          <p:cNvSpPr/>
          <p:nvPr/>
        </p:nvSpPr>
        <p:spPr>
          <a:xfrm>
            <a:off x="498373" y="587393"/>
            <a:ext cx="272892" cy="27289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885373" y="106702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90625" y="1326515"/>
            <a:ext cx="9031605" cy="4246245"/>
          </a:xfrm>
          <a:prstGeom prst="rect">
            <a:avLst/>
          </a:prstGeom>
          <a:noFill/>
        </p:spPr>
        <p:txBody>
          <a:bodyPr wrap="square" rtlCol="0" anchor="t">
            <a:spAutoFit/>
          </a:bodyPr>
          <a:p>
            <a:pPr>
              <a:lnSpc>
                <a:spcPct val="150000"/>
              </a:lnSpc>
            </a:pPr>
            <a:r>
              <a:rPr lang="en-US" altLang="zh-CN">
                <a:solidFill>
                  <a:schemeClr val="bg1"/>
                </a:solidFill>
              </a:rPr>
              <a:t>1</a:t>
            </a:r>
            <a:r>
              <a:rPr lang="zh-CN" altLang="en-US">
                <a:solidFill>
                  <a:schemeClr val="bg1"/>
                </a:solidFill>
              </a:rPr>
              <a:t>、令</a:t>
            </a:r>
            <a:r>
              <a:rPr lang="en-US" altLang="zh-CN">
                <a:solidFill>
                  <a:schemeClr val="bg1"/>
                </a:solidFill>
              </a:rPr>
              <a:t>D={</a:t>
            </a:r>
            <a:r>
              <a:rPr lang="zh-CN" altLang="en-US">
                <a:solidFill>
                  <a:schemeClr val="bg1"/>
                </a:solidFill>
              </a:rPr>
              <a:t>（</a:t>
            </a:r>
            <a:r>
              <a:rPr lang="en-US" altLang="zh-CN">
                <a:solidFill>
                  <a:schemeClr val="bg1"/>
                </a:solidFill>
              </a:rPr>
              <a:t>x</a:t>
            </a:r>
            <a:r>
              <a:rPr lang="en-US" altLang="zh-CN" baseline="-25000">
                <a:solidFill>
                  <a:schemeClr val="bg1"/>
                </a:solidFill>
              </a:rPr>
              <a:t>i</a:t>
            </a:r>
            <a:r>
              <a:rPr lang="en-US" altLang="zh-CN">
                <a:solidFill>
                  <a:schemeClr val="bg1"/>
                </a:solidFill>
              </a:rPr>
              <a:t>,y</a:t>
            </a:r>
            <a:r>
              <a:rPr lang="en-US" altLang="zh-CN" baseline="-25000">
                <a:solidFill>
                  <a:schemeClr val="bg1"/>
                </a:solidFill>
              </a:rPr>
              <a:t>i</a:t>
            </a:r>
            <a:r>
              <a:rPr lang="zh-CN" altLang="en-US">
                <a:solidFill>
                  <a:schemeClr val="bg1"/>
                </a:solidFill>
              </a:rPr>
              <a:t>）</a:t>
            </a:r>
            <a:r>
              <a:rPr lang="en-US" altLang="zh-CN">
                <a:solidFill>
                  <a:schemeClr val="bg1"/>
                </a:solidFill>
              </a:rPr>
              <a:t>|i=1,2,....,N}</a:t>
            </a:r>
            <a:r>
              <a:rPr lang="zh-CN" altLang="en-US">
                <a:solidFill>
                  <a:schemeClr val="bg1"/>
                </a:solidFill>
              </a:rPr>
              <a:t>是训练集</a:t>
            </a:r>
            <a:endParaRPr lang="zh-CN" altLang="en-US">
              <a:solidFill>
                <a:schemeClr val="bg1"/>
              </a:solidFill>
            </a:endParaRPr>
          </a:p>
          <a:p>
            <a:pPr>
              <a:lnSpc>
                <a:spcPct val="150000"/>
              </a:lnSpc>
            </a:pPr>
            <a:r>
              <a:rPr lang="en-US" altLang="zh-CN">
                <a:solidFill>
                  <a:schemeClr val="bg1"/>
                </a:solidFill>
              </a:rPr>
              <a:t>2</a:t>
            </a:r>
            <a:r>
              <a:rPr lang="zh-CN" altLang="en-US">
                <a:solidFill>
                  <a:schemeClr val="bg1"/>
                </a:solidFill>
              </a:rPr>
              <a:t>、用随机值初始化权值向量</a:t>
            </a:r>
            <a:r>
              <a:rPr lang="en-US" altLang="zh-CN" b="1">
                <a:solidFill>
                  <a:schemeClr val="bg1"/>
                </a:solidFill>
              </a:rPr>
              <a:t>w</a:t>
            </a:r>
            <a:r>
              <a:rPr lang="en-US" altLang="zh-CN" b="1" baseline="30000">
                <a:solidFill>
                  <a:schemeClr val="bg1"/>
                </a:solidFill>
              </a:rPr>
              <a:t>(0)</a:t>
            </a:r>
            <a:endParaRPr lang="en-US" altLang="zh-CN" b="1" baseline="30000">
              <a:solidFill>
                <a:schemeClr val="bg1"/>
              </a:solidFill>
            </a:endParaRPr>
          </a:p>
          <a:p>
            <a:pPr>
              <a:lnSpc>
                <a:spcPct val="150000"/>
              </a:lnSpc>
            </a:pPr>
            <a:r>
              <a:rPr lang="en-US" altLang="zh-CN">
                <a:solidFill>
                  <a:schemeClr val="bg1"/>
                </a:solidFill>
              </a:rPr>
              <a:t>3</a:t>
            </a:r>
            <a:r>
              <a:rPr lang="zh-CN" altLang="en-US">
                <a:solidFill>
                  <a:schemeClr val="bg1"/>
                </a:solidFill>
              </a:rPr>
              <a:t>、</a:t>
            </a:r>
            <a:r>
              <a:rPr lang="en-US" altLang="zh-CN" b="1">
                <a:solidFill>
                  <a:schemeClr val="bg1"/>
                </a:solidFill>
              </a:rPr>
              <a:t>repeat</a:t>
            </a:r>
            <a:endParaRPr lang="en-US" altLang="zh-CN" b="1">
              <a:solidFill>
                <a:schemeClr val="bg1"/>
              </a:solidFill>
            </a:endParaRPr>
          </a:p>
          <a:p>
            <a:pPr>
              <a:lnSpc>
                <a:spcPct val="150000"/>
              </a:lnSpc>
            </a:pPr>
            <a:r>
              <a:rPr lang="en-US" altLang="zh-CN">
                <a:solidFill>
                  <a:schemeClr val="bg1"/>
                </a:solidFill>
              </a:rPr>
              <a:t>4</a:t>
            </a:r>
            <a:r>
              <a:rPr lang="zh-CN" altLang="en-US">
                <a:solidFill>
                  <a:schemeClr val="bg1"/>
                </a:solidFill>
              </a:rPr>
              <a:t>、   </a:t>
            </a:r>
            <a:r>
              <a:rPr lang="en-US" altLang="zh-CN" b="1">
                <a:solidFill>
                  <a:schemeClr val="bg1"/>
                </a:solidFill>
              </a:rPr>
              <a:t>for </a:t>
            </a:r>
            <a:r>
              <a:rPr lang="zh-CN" altLang="en-US">
                <a:solidFill>
                  <a:schemeClr val="bg1"/>
                </a:solidFill>
              </a:rPr>
              <a:t>每个训练集例</a:t>
            </a:r>
            <a:r>
              <a:rPr lang="zh-CN" altLang="en-US">
                <a:solidFill>
                  <a:schemeClr val="bg1"/>
                </a:solidFill>
                <a:sym typeface="+mn-ea"/>
              </a:rPr>
              <a:t>（</a:t>
            </a:r>
            <a:r>
              <a:rPr lang="en-US" altLang="zh-CN">
                <a:solidFill>
                  <a:schemeClr val="bg1"/>
                </a:solidFill>
                <a:sym typeface="+mn-ea"/>
              </a:rPr>
              <a:t>x</a:t>
            </a:r>
            <a:r>
              <a:rPr lang="en-US" altLang="zh-CN" baseline="-25000">
                <a:solidFill>
                  <a:schemeClr val="bg1"/>
                </a:solidFill>
                <a:sym typeface="+mn-ea"/>
              </a:rPr>
              <a:t>i</a:t>
            </a:r>
            <a:r>
              <a:rPr lang="en-US" altLang="zh-CN">
                <a:solidFill>
                  <a:schemeClr val="bg1"/>
                </a:solidFill>
                <a:sym typeface="+mn-ea"/>
              </a:rPr>
              <a:t>,y</a:t>
            </a:r>
            <a:r>
              <a:rPr lang="en-US" altLang="zh-CN" baseline="-25000">
                <a:solidFill>
                  <a:schemeClr val="bg1"/>
                </a:solidFill>
                <a:sym typeface="+mn-ea"/>
              </a:rPr>
              <a:t>i</a:t>
            </a:r>
            <a:r>
              <a:rPr lang="zh-CN" altLang="en-US">
                <a:solidFill>
                  <a:schemeClr val="bg1"/>
                </a:solidFill>
                <a:sym typeface="+mn-ea"/>
              </a:rPr>
              <a:t>）属于 </a:t>
            </a:r>
            <a:r>
              <a:rPr lang="en-US" altLang="zh-CN">
                <a:solidFill>
                  <a:schemeClr val="bg1"/>
                </a:solidFill>
                <a:sym typeface="+mn-ea"/>
              </a:rPr>
              <a:t>D</a:t>
            </a:r>
            <a:r>
              <a:rPr lang="en-US" altLang="zh-CN" b="1">
                <a:solidFill>
                  <a:schemeClr val="bg1"/>
                </a:solidFill>
                <a:sym typeface="+mn-ea"/>
              </a:rPr>
              <a:t> do</a:t>
            </a:r>
            <a:endParaRPr lang="en-US" altLang="zh-CN" b="1">
              <a:solidFill>
                <a:schemeClr val="bg1"/>
              </a:solidFill>
              <a:sym typeface="+mn-ea"/>
            </a:endParaRPr>
          </a:p>
          <a:p>
            <a:pPr>
              <a:lnSpc>
                <a:spcPct val="150000"/>
              </a:lnSpc>
            </a:pPr>
            <a:r>
              <a:rPr lang="en-US" altLang="zh-CN">
                <a:solidFill>
                  <a:schemeClr val="bg1"/>
                </a:solidFill>
                <a:sym typeface="+mn-ea"/>
              </a:rPr>
              <a:t>5</a:t>
            </a:r>
            <a:r>
              <a:rPr lang="zh-CN" altLang="en-US">
                <a:solidFill>
                  <a:schemeClr val="bg1"/>
                </a:solidFill>
                <a:sym typeface="+mn-ea"/>
              </a:rPr>
              <a:t>、         计算预测输出</a:t>
            </a:r>
            <a:endParaRPr lang="zh-CN" altLang="en-US">
              <a:solidFill>
                <a:schemeClr val="bg1"/>
              </a:solidFill>
              <a:sym typeface="+mn-ea"/>
            </a:endParaRPr>
          </a:p>
          <a:p>
            <a:pPr>
              <a:lnSpc>
                <a:spcPct val="150000"/>
              </a:lnSpc>
            </a:pPr>
            <a:r>
              <a:rPr lang="en-US" altLang="zh-CN">
                <a:solidFill>
                  <a:schemeClr val="bg1"/>
                </a:solidFill>
                <a:sym typeface="+mn-ea"/>
              </a:rPr>
              <a:t>6</a:t>
            </a:r>
            <a:r>
              <a:rPr lang="zh-CN" altLang="en-US">
                <a:solidFill>
                  <a:schemeClr val="bg1"/>
                </a:solidFill>
                <a:sym typeface="+mn-ea"/>
              </a:rPr>
              <a:t>、         </a:t>
            </a:r>
            <a:r>
              <a:rPr lang="en-US" altLang="zh-CN" b="1">
                <a:solidFill>
                  <a:schemeClr val="bg1"/>
                </a:solidFill>
                <a:sym typeface="+mn-ea"/>
              </a:rPr>
              <a:t>for </a:t>
            </a:r>
            <a:r>
              <a:rPr lang="zh-CN" altLang="en-US">
                <a:solidFill>
                  <a:schemeClr val="bg1"/>
                </a:solidFill>
                <a:sym typeface="+mn-ea"/>
              </a:rPr>
              <a:t>每个权值</a:t>
            </a:r>
            <a:r>
              <a:rPr lang="en-US" altLang="zh-CN">
                <a:solidFill>
                  <a:schemeClr val="bg1"/>
                </a:solidFill>
                <a:sym typeface="+mn-ea"/>
              </a:rPr>
              <a:t>w</a:t>
            </a:r>
            <a:r>
              <a:rPr lang="en-US" altLang="zh-CN" baseline="-25000">
                <a:solidFill>
                  <a:schemeClr val="bg1"/>
                </a:solidFill>
                <a:sym typeface="+mn-ea"/>
              </a:rPr>
              <a:t>j  </a:t>
            </a:r>
            <a:r>
              <a:rPr lang="en-US" altLang="zh-CN" b="1">
                <a:solidFill>
                  <a:schemeClr val="bg1"/>
                </a:solidFill>
                <a:sym typeface="+mn-ea"/>
              </a:rPr>
              <a:t>do</a:t>
            </a:r>
            <a:endParaRPr lang="en-US" altLang="zh-CN" b="1">
              <a:solidFill>
                <a:schemeClr val="bg1"/>
              </a:solidFill>
              <a:sym typeface="+mn-ea"/>
            </a:endParaRPr>
          </a:p>
          <a:p>
            <a:pPr>
              <a:lnSpc>
                <a:spcPct val="150000"/>
              </a:lnSpc>
            </a:pPr>
            <a:r>
              <a:rPr lang="en-US" altLang="zh-CN">
                <a:solidFill>
                  <a:schemeClr val="bg1"/>
                </a:solidFill>
                <a:sym typeface="+mn-ea"/>
              </a:rPr>
              <a:t>7</a:t>
            </a:r>
            <a:r>
              <a:rPr lang="zh-CN" altLang="en-US">
                <a:solidFill>
                  <a:schemeClr val="bg1"/>
                </a:solidFill>
                <a:sym typeface="+mn-ea"/>
              </a:rPr>
              <a:t>、               更新权值</a:t>
            </a:r>
            <a:r>
              <a:rPr lang="en-US" altLang="zh-CN">
                <a:solidFill>
                  <a:schemeClr val="bg1"/>
                </a:solidFill>
                <a:sym typeface="+mn-ea"/>
              </a:rPr>
              <a:t>w</a:t>
            </a:r>
            <a:r>
              <a:rPr lang="en-US" altLang="zh-CN" baseline="-25000">
                <a:solidFill>
                  <a:schemeClr val="bg1"/>
                </a:solidFill>
                <a:sym typeface="+mn-ea"/>
              </a:rPr>
              <a:t>j</a:t>
            </a:r>
            <a:r>
              <a:rPr lang="en-US" altLang="zh-CN" baseline="30000">
                <a:solidFill>
                  <a:schemeClr val="bg1"/>
                </a:solidFill>
                <a:sym typeface="+mn-ea"/>
              </a:rPr>
              <a:t>(k+1)</a:t>
            </a:r>
            <a:r>
              <a:rPr lang="en-US" altLang="zh-CN">
                <a:solidFill>
                  <a:schemeClr val="bg1"/>
                </a:solidFill>
                <a:sym typeface="+mn-ea"/>
              </a:rPr>
              <a:t>=w</a:t>
            </a:r>
            <a:r>
              <a:rPr lang="en-US" altLang="zh-CN" baseline="-25000">
                <a:solidFill>
                  <a:schemeClr val="bg1"/>
                </a:solidFill>
                <a:sym typeface="+mn-ea"/>
              </a:rPr>
              <a:t>j</a:t>
            </a:r>
            <a:r>
              <a:rPr lang="en-US" altLang="zh-CN" baseline="30000">
                <a:solidFill>
                  <a:schemeClr val="bg1"/>
                </a:solidFill>
                <a:sym typeface="+mn-ea"/>
              </a:rPr>
              <a:t>(k)</a:t>
            </a:r>
            <a:r>
              <a:rPr lang="en-US" altLang="zh-CN">
                <a:solidFill>
                  <a:schemeClr val="bg1"/>
                </a:solidFill>
                <a:sym typeface="+mn-ea"/>
              </a:rPr>
              <a:t>+</a:t>
            </a:r>
            <a:endParaRPr lang="en-US" altLang="zh-CN">
              <a:solidFill>
                <a:schemeClr val="bg1"/>
              </a:solidFill>
              <a:sym typeface="+mn-ea"/>
            </a:endParaRPr>
          </a:p>
          <a:p>
            <a:pPr>
              <a:lnSpc>
                <a:spcPct val="150000"/>
              </a:lnSpc>
            </a:pPr>
            <a:r>
              <a:rPr lang="en-US" altLang="zh-CN">
                <a:solidFill>
                  <a:schemeClr val="bg1"/>
                </a:solidFill>
                <a:sym typeface="+mn-ea"/>
              </a:rPr>
              <a:t>8</a:t>
            </a:r>
            <a:r>
              <a:rPr lang="zh-CN" altLang="en-US">
                <a:solidFill>
                  <a:schemeClr val="bg1"/>
                </a:solidFill>
                <a:sym typeface="+mn-ea"/>
              </a:rPr>
              <a:t>、          </a:t>
            </a:r>
            <a:r>
              <a:rPr lang="en-US" altLang="zh-CN" b="1">
                <a:solidFill>
                  <a:schemeClr val="bg1"/>
                </a:solidFill>
                <a:sym typeface="+mn-ea"/>
              </a:rPr>
              <a:t>end for</a:t>
            </a:r>
            <a:endParaRPr lang="en-US" altLang="zh-CN" b="1">
              <a:solidFill>
                <a:schemeClr val="bg1"/>
              </a:solidFill>
              <a:sym typeface="+mn-ea"/>
            </a:endParaRPr>
          </a:p>
          <a:p>
            <a:pPr>
              <a:lnSpc>
                <a:spcPct val="150000"/>
              </a:lnSpc>
            </a:pPr>
            <a:r>
              <a:rPr lang="en-US" altLang="zh-CN">
                <a:solidFill>
                  <a:schemeClr val="bg1"/>
                </a:solidFill>
                <a:sym typeface="+mn-ea"/>
              </a:rPr>
              <a:t>9</a:t>
            </a:r>
            <a:r>
              <a:rPr lang="zh-CN" altLang="en-US">
                <a:solidFill>
                  <a:schemeClr val="bg1"/>
                </a:solidFill>
                <a:sym typeface="+mn-ea"/>
              </a:rPr>
              <a:t>、     </a:t>
            </a:r>
            <a:r>
              <a:rPr lang="en-US" altLang="zh-CN" b="1">
                <a:solidFill>
                  <a:schemeClr val="bg1"/>
                </a:solidFill>
                <a:sym typeface="+mn-ea"/>
              </a:rPr>
              <a:t>end for</a:t>
            </a:r>
            <a:endParaRPr lang="en-US" altLang="zh-CN" b="1">
              <a:solidFill>
                <a:schemeClr val="bg1"/>
              </a:solidFill>
              <a:sym typeface="+mn-ea"/>
            </a:endParaRPr>
          </a:p>
          <a:p>
            <a:pPr>
              <a:lnSpc>
                <a:spcPct val="150000"/>
              </a:lnSpc>
            </a:pPr>
            <a:r>
              <a:rPr lang="en-US" altLang="zh-CN">
                <a:solidFill>
                  <a:schemeClr val="bg1"/>
                </a:solidFill>
                <a:sym typeface="+mn-ea"/>
              </a:rPr>
              <a:t>10</a:t>
            </a:r>
            <a:r>
              <a:rPr lang="zh-CN" altLang="en-US">
                <a:solidFill>
                  <a:schemeClr val="bg1"/>
                </a:solidFill>
                <a:sym typeface="+mn-ea"/>
              </a:rPr>
              <a:t>、</a:t>
            </a:r>
            <a:r>
              <a:rPr lang="en-US" altLang="zh-CN" b="1">
                <a:solidFill>
                  <a:schemeClr val="bg1"/>
                </a:solidFill>
                <a:sym typeface="+mn-ea"/>
              </a:rPr>
              <a:t>until </a:t>
            </a:r>
            <a:r>
              <a:rPr lang="zh-CN" altLang="en-US">
                <a:solidFill>
                  <a:schemeClr val="bg1"/>
                </a:solidFill>
                <a:sym typeface="+mn-ea"/>
              </a:rPr>
              <a:t>满足终止条件</a:t>
            </a:r>
            <a:endParaRPr lang="zh-CN" altLang="en-US">
              <a:solidFill>
                <a:schemeClr val="bg1"/>
              </a:solidFill>
              <a:sym typeface="+mn-ea"/>
            </a:endParaRPr>
          </a:p>
        </p:txBody>
      </p:sp>
      <p:pic>
        <p:nvPicPr>
          <p:cNvPr id="5" name="图片 4"/>
          <p:cNvPicPr>
            <a:picLocks noChangeAspect="1"/>
          </p:cNvPicPr>
          <p:nvPr/>
        </p:nvPicPr>
        <p:blipFill>
          <a:blip r:embed="rId1"/>
          <a:stretch>
            <a:fillRect/>
          </a:stretch>
        </p:blipFill>
        <p:spPr>
          <a:xfrm>
            <a:off x="3667760" y="3060700"/>
            <a:ext cx="419100" cy="381000"/>
          </a:xfrm>
          <a:prstGeom prst="rect">
            <a:avLst/>
          </a:prstGeom>
        </p:spPr>
      </p:pic>
      <p:pic>
        <p:nvPicPr>
          <p:cNvPr id="6" name="图片 5"/>
          <p:cNvPicPr>
            <a:picLocks noChangeAspect="1"/>
          </p:cNvPicPr>
          <p:nvPr/>
        </p:nvPicPr>
        <p:blipFill>
          <a:blip r:embed="rId2"/>
          <a:stretch>
            <a:fillRect/>
          </a:stretch>
        </p:blipFill>
        <p:spPr>
          <a:xfrm>
            <a:off x="4734560" y="3963670"/>
            <a:ext cx="1314450" cy="2857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498475" y="445770"/>
            <a:ext cx="2929255" cy="58356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碳纤维正粗黑简体" panose="02010601030101010101" pitchFamily="2" charset="-122"/>
                <a:ea typeface="碳纤维正粗黑简体" panose="02010601030101010101" pitchFamily="2" charset="-122"/>
              </a:rPr>
              <a:t>收敛条件</a:t>
            </a:r>
            <a:endParaRPr lang="zh-CN" altLang="en-US" sz="3200" dirty="0">
              <a:solidFill>
                <a:schemeClr val="bg1"/>
              </a:solidFill>
              <a:latin typeface="碳纤维正粗黑简体" panose="02010601030101010101" pitchFamily="2" charset="-122"/>
              <a:ea typeface="碳纤维正粗黑简体" panose="02010601030101010101" pitchFamily="2" charset="-122"/>
            </a:endParaRPr>
          </a:p>
        </p:txBody>
      </p:sp>
      <p:sp>
        <p:nvSpPr>
          <p:cNvPr id="50" name="菱形 49"/>
          <p:cNvSpPr/>
          <p:nvPr/>
        </p:nvSpPr>
        <p:spPr>
          <a:xfrm>
            <a:off x="498373" y="587393"/>
            <a:ext cx="272892" cy="27289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885373" y="106702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2745" y="1642745"/>
            <a:ext cx="9031605" cy="3302635"/>
          </a:xfrm>
          <a:prstGeom prst="rect">
            <a:avLst/>
          </a:prstGeom>
          <a:noFill/>
        </p:spPr>
        <p:txBody>
          <a:bodyPr wrap="square" rtlCol="0" anchor="t">
            <a:spAutoFit/>
          </a:bodyPr>
          <a:p>
            <a:pPr>
              <a:lnSpc>
                <a:spcPct val="290000"/>
              </a:lnSpc>
            </a:pPr>
            <a:r>
              <a:rPr lang="zh-CN" altLang="en-US">
                <a:solidFill>
                  <a:schemeClr val="bg1"/>
                </a:solidFill>
              </a:rPr>
              <a:t>误差（实际输出与期望输出的差的绝对值）小于某个预先设定的较小的值</a:t>
            </a:r>
            <a:endParaRPr lang="zh-CN" altLang="en-US">
              <a:solidFill>
                <a:schemeClr val="bg1"/>
              </a:solidFill>
            </a:endParaRPr>
          </a:p>
          <a:p>
            <a:pPr>
              <a:lnSpc>
                <a:spcPct val="290000"/>
              </a:lnSpc>
            </a:pPr>
            <a:r>
              <a:rPr lang="zh-CN" altLang="en-US">
                <a:solidFill>
                  <a:schemeClr val="bg1"/>
                </a:solidFill>
              </a:rPr>
              <a:t>两次迭代之间的权值变化已经很小</a:t>
            </a:r>
            <a:endParaRPr lang="zh-CN" altLang="en-US">
              <a:solidFill>
                <a:schemeClr val="bg1"/>
              </a:solidFill>
            </a:endParaRPr>
          </a:p>
          <a:p>
            <a:pPr>
              <a:lnSpc>
                <a:spcPct val="290000"/>
              </a:lnSpc>
            </a:pPr>
            <a:r>
              <a:rPr lang="zh-CN" altLang="en-US">
                <a:solidFill>
                  <a:schemeClr val="bg1"/>
                </a:solidFill>
              </a:rPr>
              <a:t>设定最大迭代次数</a:t>
            </a:r>
            <a:endParaRPr lang="zh-CN" altLang="en-US">
              <a:solidFill>
                <a:schemeClr val="bg1"/>
              </a:solidFill>
            </a:endParaRPr>
          </a:p>
          <a:p>
            <a:pPr>
              <a:lnSpc>
                <a:spcPct val="290000"/>
              </a:lnSpc>
            </a:pPr>
            <a:r>
              <a:rPr lang="zh-CN" altLang="en-US">
                <a:solidFill>
                  <a:schemeClr val="bg1"/>
                </a:solidFill>
              </a:rPr>
              <a:t>单层感知器只对线性可分问题收敛        </a:t>
            </a:r>
            <a:endParaRPr lang="zh-CN" altLang="en-US">
              <a:solidFill>
                <a:schemeClr val="bg1"/>
              </a:solidFill>
            </a:endParaRPr>
          </a:p>
        </p:txBody>
      </p:sp>
      <p:sp>
        <p:nvSpPr>
          <p:cNvPr id="3" name="菱形 2"/>
          <p:cNvSpPr/>
          <p:nvPr/>
        </p:nvSpPr>
        <p:spPr>
          <a:xfrm>
            <a:off x="1374775" y="2187575"/>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菱形 4"/>
          <p:cNvSpPr/>
          <p:nvPr/>
        </p:nvSpPr>
        <p:spPr>
          <a:xfrm>
            <a:off x="1374775" y="374269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菱形 5"/>
          <p:cNvSpPr/>
          <p:nvPr/>
        </p:nvSpPr>
        <p:spPr>
          <a:xfrm>
            <a:off x="1374775" y="457708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菱形 8"/>
          <p:cNvSpPr/>
          <p:nvPr/>
        </p:nvSpPr>
        <p:spPr>
          <a:xfrm>
            <a:off x="1374775" y="296545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bldLvl="0" animBg="1"/>
      <p:bldP spid="3" grpId="0" bldLvl="0" animBg="1"/>
      <p:bldP spid="5" grpId="0" bldLvl="0" animBg="1"/>
      <p:bldP spid="6" grpId="0" bldLvl="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直接连接符 32"/>
          <p:cNvCxnSpPr/>
          <p:nvPr/>
        </p:nvCxnSpPr>
        <p:spPr>
          <a:xfrm>
            <a:off x="717733" y="73174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t="69922" b="19523"/>
          <a:stretch>
            <a:fillRect/>
          </a:stretch>
        </p:blipFill>
        <p:spPr>
          <a:xfrm>
            <a:off x="0" y="6137722"/>
            <a:ext cx="12192000" cy="723900"/>
          </a:xfrm>
          <a:prstGeom prst="rect">
            <a:avLst/>
          </a:prstGeom>
        </p:spPr>
      </p:pic>
      <p:sp>
        <p:nvSpPr>
          <p:cNvPr id="34" name="文本框 33"/>
          <p:cNvSpPr txBox="1"/>
          <p:nvPr/>
        </p:nvSpPr>
        <p:spPr>
          <a:xfrm>
            <a:off x="0" y="440055"/>
            <a:ext cx="6325870" cy="583565"/>
          </a:xfrm>
          <a:prstGeom prst="rect">
            <a:avLst/>
          </a:prstGeom>
          <a:noFill/>
        </p:spPr>
        <p:txBody>
          <a:bodyPr wrap="square" rtlCol="0">
            <a:spAutoFit/>
            <a:scene3d>
              <a:camera prst="orthographicFront"/>
              <a:lightRig rig="threePt" dir="t"/>
            </a:scene3d>
            <a:sp3d contourW="12700"/>
          </a:bodyPr>
          <a:p>
            <a:pPr algn="ctr"/>
            <a:r>
              <a:rPr lang="zh-CN" altLang="en-US" sz="3200" dirty="0">
                <a:solidFill>
                  <a:schemeClr val="tx1"/>
                </a:solidFill>
                <a:latin typeface="碳纤维正粗黑简体" panose="02010601030101010101" pitchFamily="2" charset="-122"/>
                <a:ea typeface="碳纤维正粗黑简体" panose="02010601030101010101" pitchFamily="2" charset="-122"/>
              </a:rPr>
              <a:t>单层感知器几何解释</a:t>
            </a:r>
            <a:endParaRPr lang="zh-CN" altLang="en-US" sz="3200" dirty="0">
              <a:solidFill>
                <a:schemeClr val="tx1"/>
              </a:solidFill>
              <a:latin typeface="碳纤维正粗黑简体" panose="02010601030101010101" pitchFamily="2" charset="-122"/>
              <a:ea typeface="碳纤维正粗黑简体" panose="02010601030101010101" pitchFamily="2" charset="-122"/>
            </a:endParaRPr>
          </a:p>
        </p:txBody>
      </p:sp>
      <p:sp>
        <p:nvSpPr>
          <p:cNvPr id="54" name="菱形 53"/>
          <p:cNvSpPr/>
          <p:nvPr/>
        </p:nvSpPr>
        <p:spPr>
          <a:xfrm>
            <a:off x="571398" y="595013"/>
            <a:ext cx="272892" cy="272892"/>
          </a:xfrm>
          <a:prstGeom prst="diamon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5" name="直接连接符 54"/>
          <p:cNvCxnSpPr/>
          <p:nvPr/>
        </p:nvCxnSpPr>
        <p:spPr>
          <a:xfrm>
            <a:off x="717733" y="1127987"/>
            <a:ext cx="10671627" cy="0"/>
          </a:xfrm>
          <a:prstGeom prst="line">
            <a:avLst/>
          </a:prstGeom>
          <a:solidFill>
            <a:schemeClr val="tx2">
              <a:lumMod val="75000"/>
            </a:schemeClr>
          </a:solidFill>
          <a:ln w="25400">
            <a:solidFill>
              <a:srgbClr val="142B3D"/>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7550" y="1282700"/>
            <a:ext cx="4222750" cy="368300"/>
          </a:xfrm>
          <a:prstGeom prst="rect">
            <a:avLst/>
          </a:prstGeom>
          <a:noFill/>
        </p:spPr>
        <p:txBody>
          <a:bodyPr wrap="square" rtlCol="0" anchor="t">
            <a:spAutoFit/>
          </a:bodyPr>
          <a:p>
            <a:r>
              <a:rPr lang="zh-CN" altLang="en-US"/>
              <a:t>分离超平面 </a:t>
            </a:r>
            <a:endParaRPr lang="zh-CN" altLang="en-US"/>
          </a:p>
        </p:txBody>
      </p:sp>
      <p:pic>
        <p:nvPicPr>
          <p:cNvPr id="7" name="图片 6"/>
          <p:cNvPicPr>
            <a:picLocks noChangeAspect="1"/>
          </p:cNvPicPr>
          <p:nvPr/>
        </p:nvPicPr>
        <p:blipFill>
          <a:blip r:embed="rId2"/>
          <a:stretch>
            <a:fillRect/>
          </a:stretch>
        </p:blipFill>
        <p:spPr>
          <a:xfrm>
            <a:off x="2346960" y="1651000"/>
            <a:ext cx="6819265" cy="41522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文本框 45"/>
          <p:cNvSpPr txBox="1"/>
          <p:nvPr/>
        </p:nvSpPr>
        <p:spPr>
          <a:xfrm>
            <a:off x="118110" y="483235"/>
            <a:ext cx="4647565" cy="583565"/>
          </a:xfrm>
          <a:prstGeom prst="rect">
            <a:avLst/>
          </a:prstGeom>
          <a:noFill/>
        </p:spPr>
        <p:txBody>
          <a:bodyPr wrap="square" rtlCol="0">
            <a:spAutoFit/>
            <a:scene3d>
              <a:camera prst="orthographicFront"/>
              <a:lightRig rig="threePt" dir="t"/>
            </a:scene3d>
            <a:sp3d contourW="12700"/>
          </a:bodyPr>
          <a:lstStyle/>
          <a:p>
            <a:pPr algn="ctr"/>
            <a:r>
              <a:rPr lang="zh-CN" altLang="en-US" sz="3200" dirty="0">
                <a:solidFill>
                  <a:schemeClr val="bg1"/>
                </a:solidFill>
                <a:latin typeface="碳纤维正粗黑简体" panose="02010601030101010101" pitchFamily="2" charset="-122"/>
                <a:ea typeface="碳纤维正粗黑简体" panose="02010601030101010101" pitchFamily="2" charset="-122"/>
              </a:rPr>
              <a:t>学习率的选择</a:t>
            </a:r>
            <a:endParaRPr lang="zh-CN" altLang="en-US" sz="3200" dirty="0">
              <a:solidFill>
                <a:schemeClr val="bg1"/>
              </a:solidFill>
              <a:latin typeface="碳纤维正粗黑简体" panose="02010601030101010101" pitchFamily="2" charset="-122"/>
              <a:ea typeface="碳纤维正粗黑简体" panose="02010601030101010101" pitchFamily="2" charset="-122"/>
            </a:endParaRPr>
          </a:p>
        </p:txBody>
      </p:sp>
      <p:sp>
        <p:nvSpPr>
          <p:cNvPr id="47" name="菱形 46"/>
          <p:cNvSpPr/>
          <p:nvPr/>
        </p:nvSpPr>
        <p:spPr>
          <a:xfrm>
            <a:off x="498373" y="587393"/>
            <a:ext cx="272892" cy="27289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885373" y="1067027"/>
            <a:ext cx="1067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42745" y="1642745"/>
            <a:ext cx="9031605" cy="2499360"/>
          </a:xfrm>
          <a:prstGeom prst="rect">
            <a:avLst/>
          </a:prstGeom>
          <a:noFill/>
        </p:spPr>
        <p:txBody>
          <a:bodyPr wrap="square" rtlCol="0" anchor="t">
            <a:spAutoFit/>
          </a:bodyPr>
          <a:p>
            <a:pPr>
              <a:lnSpc>
                <a:spcPct val="290000"/>
              </a:lnSpc>
            </a:pPr>
            <a:r>
              <a:rPr lang="zh-CN" altLang="en-US">
                <a:solidFill>
                  <a:schemeClr val="bg1"/>
                </a:solidFill>
              </a:rPr>
              <a:t>学习率太大，容易造成权值计算不稳定</a:t>
            </a:r>
            <a:endParaRPr lang="zh-CN" altLang="en-US">
              <a:solidFill>
                <a:schemeClr val="bg1"/>
              </a:solidFill>
            </a:endParaRPr>
          </a:p>
          <a:p>
            <a:pPr>
              <a:lnSpc>
                <a:spcPct val="290000"/>
              </a:lnSpc>
            </a:pPr>
            <a:r>
              <a:rPr lang="zh-CN" altLang="en-US">
                <a:solidFill>
                  <a:schemeClr val="bg1"/>
                </a:solidFill>
              </a:rPr>
              <a:t>学习率太小，不能充分体现对权值的修正，迭代次数很多</a:t>
            </a:r>
            <a:endParaRPr lang="zh-CN" altLang="en-US">
              <a:solidFill>
                <a:schemeClr val="bg1"/>
              </a:solidFill>
            </a:endParaRPr>
          </a:p>
          <a:p>
            <a:pPr>
              <a:lnSpc>
                <a:spcPct val="290000"/>
              </a:lnSpc>
            </a:pPr>
            <a:r>
              <a:rPr lang="zh-CN" altLang="en-US">
                <a:solidFill>
                  <a:schemeClr val="bg1"/>
                </a:solidFill>
              </a:rPr>
              <a:t>比喻（显微镜对焦）</a:t>
            </a:r>
            <a:endParaRPr lang="zh-CN" altLang="en-US">
              <a:solidFill>
                <a:schemeClr val="bg1"/>
              </a:solidFill>
            </a:endParaRPr>
          </a:p>
        </p:txBody>
      </p:sp>
      <p:sp>
        <p:nvSpPr>
          <p:cNvPr id="4" name="菱形 3"/>
          <p:cNvSpPr/>
          <p:nvPr/>
        </p:nvSpPr>
        <p:spPr>
          <a:xfrm>
            <a:off x="1374775" y="2187575"/>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菱形 4"/>
          <p:cNvSpPr/>
          <p:nvPr/>
        </p:nvSpPr>
        <p:spPr>
          <a:xfrm>
            <a:off x="1374775" y="374269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菱形 7"/>
          <p:cNvSpPr/>
          <p:nvPr/>
        </p:nvSpPr>
        <p:spPr>
          <a:xfrm>
            <a:off x="1374775" y="2965450"/>
            <a:ext cx="132715" cy="13271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 grpId="0" bldLvl="0" animBg="1"/>
      <p:bldP spid="5" grpId="0" bldLvl="0" animBg="1"/>
      <p:bldP spid="8" grpId="0" bldLvl="0" animBg="1"/>
    </p:bld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1178</Words>
  <Application>WPS 演示</Application>
  <PresentationFormat>宽屏</PresentationFormat>
  <Paragraphs>107</Paragraphs>
  <Slides>13</Slides>
  <Notes>25</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碳纤维正粗黑简体</vt:lpstr>
      <vt:lpstr>方正正黑简体 (正文)</vt:lpstr>
      <vt:lpstr>微软雅黑</vt:lpstr>
      <vt:lpstr>Arial</vt:lpstr>
      <vt:lpstr>黑体</vt:lpstr>
      <vt:lpstr>Arial Unicode MS</vt:lpstr>
      <vt:lpstr>等线</vt:lpstr>
      <vt:lpstr>Segoe Print</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愚</cp:lastModifiedBy>
  <cp:revision>83</cp:revision>
  <dcterms:created xsi:type="dcterms:W3CDTF">2017-07-08T11:50:00Z</dcterms:created>
  <dcterms:modified xsi:type="dcterms:W3CDTF">2017-12-20T10:27:02Z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