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randa Sil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48"/>
  </p:normalViewPr>
  <p:slideViewPr>
    <p:cSldViewPr snapToGrid="0" snapToObjects="1">
      <p:cViewPr varScale="1">
        <p:scale>
          <a:sx n="155" d="100"/>
          <a:sy n="155" d="100"/>
        </p:scale>
        <p:origin x="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4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2-01T03:37:37.934" idx="1">
    <p:pos x="6000" y="0"/>
    <p:text>Alex, can you also mention the function of a Poly A tail here. I set you up to segway into the functions of both methylation and the RNA preservation by adding the tail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hemj.org/content/416/1/15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oodjournal.org/content/91/2/603?sso-checked=true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281825082_fig6_FIGURE-6-RT-PCR-data-showing-that-both-FLP-and-MYB88-were-expressed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tevemorse.org/genetealogy/dna.htm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appingignorance.org/2015/06/26/not-so-junk-dna-micrornas-and-schizophrenia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b05f3f2ba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b05f3f2ba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b05f3f2b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b05f3f2b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afd9eba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afd9eba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bab4a8dd8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bab4a8dd8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bba4cc4ff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bba4cc4ff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http://www.biochemj.org/content/416/1/15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bba4cc4f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bba4cc4f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bba4cc4ff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bba4cc4ff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https://openi.nlm.nih.gov/detailedresult.php?img=PMC2193003_JEM981850.f7&amp;req=4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bba4cc4ff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bba4cc4ff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http://www.bloodjournal.org/content/91/2/603?sso-checked=true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bba4cc4ff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bba4cc4ff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https://www.researchgate.net/figure/281825082_fig6_FIGURE-6-RT-PCR-data-showing-that-both-FLP-and-MYB88-were-expressed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bab4a8dd8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bab4a8dd8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0aff18c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0aff18c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bba3b16f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bba3b16f0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http://stevemorse.org/genetealogy/dna.htm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http://www.timeskuwait.com/Times_Tastes-that-you-can-really-taste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afe5bcbdc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afe5bcbdc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bab4a8dd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bab4a8dd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afe1847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afe1847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b039edd4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b039edd4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bab4a8d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bab4a8d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b03050173_4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b03050173_4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b03050173_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b03050173_4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b03050173_4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b03050173_4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b03050173_4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b03050173_4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bab4a8dd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bab4a8dd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b08559c2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b08559c2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bab4a8dd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bab4a8dd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afe18475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afe18475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afe18475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afe18475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b057a97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b057a97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bab4a8dd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bab4a8dd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bab4a8d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bab4a8d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Figure 3 sums up this whole paper really well, if you are confused, hopefully this figure will clarify everything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patients shown here all had unique deletions or unusual mixtures of 4-type and 10-type subunits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 were 5 main families where each family had one or more individuals with FSHD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F1-4 had the unique mixtures of 4-type and 10-type subunits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F5 is different from F1-4, has unusual deletion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Patients in these families all presented typical FSHD symptoms, including asymmetrical facial weakness, asymmetrical shoulder muscle weakness, abdominal weakness/atrophy, and upper extremity muscle atrophy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b030501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b030501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Males (squares)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Females (circles)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 (affected)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 (not affected)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b01c8cb5e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b01c8cb5e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Father and son affected by FSHD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Has 10-type sequence on chromosome 4 with 1.5 10q-type D4Z4 repeats and 1 4q-type D4Z4 repeat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Includes a distal partial D4Z4 unit and the 4q-type pLAM sequence (important)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FSHD seen here is produced from a crossover between chromosomes 4q and 10q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Since there are 10-type sequences and 10-type D4Z4 repeats, which shouldnt be pathogenic, why is FSHD seen?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Answer must lie in the regions that are 4-type further downstream from the 10-type D4Z4 units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b01c8cb5e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b01c8cb5e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Mother, son, and daughter affected by FSHD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Similar to family 1, but difference is that mother in this family is affected by FSHD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Also a 10-type sequence on chromosome 4 with slightly larger 10q-type D4Z4 repeat compared to Fam 1 and slightly smaller 4q-type D4Z4 repeat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Includes a distal partial D4Z4 unit and the 4q-type pLAM sequence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Compared to F1, this shows that proportion of 10-type D4Z4 repeats to 4-type D4Z4 repeats does not affect pathogenesis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Patients in this family also produced from a crossover between chromosomes 4q and 10q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bba3b16f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bba3b16f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b01c8cb5e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b01c8cb5e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Mother and daughter affected by FSHD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Mutation created by meiotic rearrangement between chromosomes 4q and 10q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1½ 10-type repeat units (black triangle) on a “permissive” 4A161 chromosome with distal D4Z4 on A unit and 4q-type pLAM sequence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repeats were 10q-type D4Z4 repeats, further shows the type of D4Z4 repeat does not affect the pathogenesis of this disease since no 4-type D4Z4 repeats here at all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but the distal units caused the expression of the disease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b01c8cb5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b01c8cb5e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Father and son affected by FSHD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Starts with 2½ 10-type repeats and ends with 1½ 4-type units, including distal partial D4Z4 unit on A-L and a 4q-type pLAM sequence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FSHD observed here due to mitotic rearrangement - meaning this mutation occurred during cell division and embryogenesis of father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especially unfortunate for the son bc the mutation occurred in the cell where the father’s gametes are derived from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Most surprising about F4 is that this repeat array was found on chromosome 10, and has majority 10-type D4Z4 repeats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shows the importance of distal 4q sequences in the pathogenesis of FSHD and insignificance of sequences located upstream from the distal 4q sequences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Even when the chromosome affected was chromosome 10, the fact that it has a distal partial 4-type D4Z4 unit and the corresponding 4-type pLAM, FSHD was observed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b01c8cb5e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b01c8cb5e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Son affected by FSHD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Shows contraction of D4Z4 repeats, in addition to deletion of a region proximal to the D4Z4 repeat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Since the distal D4Z4 and pLAM sequence are present, FSHD was still observed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Shows proximal region to D4Z4 is not required for FSHD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Shows 2 things are necessary for FSHD: 1) the contraction of D4Z4 repeats correct distal sequence 2) the 4-type pLAM unit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Parents and siblings with the proximal region deletion still did not have FSHD because they had greater than 10 D4Z4 repeats 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afe5bcbd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afe5bcbdc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Looking back at the bigger picture, all affected members had contracted D4Z4 repeats that started with 10-type units and ended with 4-type units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Specifically a terminal 4qA/A-L repeat and adjacent 4q-type pLAM sequence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Conclusion: sequence previously referred to as “junk” (sequences after the coding region) is actually crucial for FSHD expression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b0a098b2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b0a098b2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b0a098b2d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b0a098b2d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seemed jarring starting with a conclusion figure, only to explain itself later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b0a098b2d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b0a098b2d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disease was known to have autosomal dominant inheritance in the past, but an unusually large number of sporadic cases would develop.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was probably this family that they based the premise for the research for this paper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it is somewhat striking to see a de novo case develop simply from meiotic rearrangement, but it gave clear data to base their tests around.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b0a098b2d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b0a098b2d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From the brief sequences listed below and the presence of the disease they were able to solidify a testable hypothesis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Figure 5 is also a great point for this article, by removing the proximal region, they are able to identify the key elements for disease presentation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b0a098b2d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b0a098b2d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they outline the genetics of the disease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was previously known that a contraction of the D4Z4 Repeats would lead to more active transcription of DUX4, which is present in muscle cells presenting the disease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However, DUX4 is not stable by itself, it needs to polyadenylated, which is provided by a signal called pLAM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presence of pLAM creates a terminology they named permissive, which is the second component required for the disease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used the information gleaned from the last two figures to create their hypothesis: That both D4Z4 contraction and presence of pLAM are requisite for the disease.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b0a098b2d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b0a098b2d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far in this paper, they had not presented any real evidence of their claim, so they attempt to prove the necessity of the pLAM sequence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reminder: Lanes 1,2,3,4 are positive controls, 5,6,7,9 are negative controls, 8 and 10 are the actual tests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of a cleavable Poly A signal sequence, they were able to measure amplification of a primer sequence by a ratio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they showed in their two test lanes that sequences containing expressed Dux4 and the pLAM were able to successfully produce polyadenylated RNA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of the previous belief that Dux4 was a psuedogene, this sequence that would stabilize its transcripts lends support to their conclusions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concrete evidence?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bab4a8dd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bab4a8dd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1:20,000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en"/>
              <a:t>3rd most common MD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en"/>
              <a:t>95% manifestation by age 20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Asymmetric weakening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en"/>
              <a:t>20% wheelchair bound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</a:pPr>
            <a:r>
              <a:rPr lang="en"/>
              <a:t>Uncommon to affect heart (arrhythmias are common) and respiratory muscle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en"/>
              <a:t>Hearing loss, visual problems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bab4a8dd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bab4a8dd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pLAM defines permissive background, D4Z4 contraction allows for greater transcription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Meiotic rearrangements are not the only thing, but can allow for spontaneous generation of the disease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b0a098b2d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b0a098b2d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bab4a8dd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bab4a8dd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Additionally, while I/We had gripes about this paper, they were later proved to be unsound, since this is now the disease model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bab4a8dd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bab4a8dd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b0a098b2d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b0a098b2d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b0aff18c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b0aff18c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b0aff18c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b0aff18c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b0aff18c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b0aff18c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b035b1f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b035b1fb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afe5bcb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afe5bcbd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/>
              <a:t>1)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en"/>
              <a:t>Known region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en"/>
              <a:t>Autosomal dominant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/>
              <a:t>2)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en"/>
              <a:t>Sub telomeric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en"/>
              <a:t>4q35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/>
              <a:t>3)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en"/>
              <a:t>ORF D4Z4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</a:pPr>
            <a:r>
              <a:rPr lang="en"/>
              <a:t>RTU: DUX4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</a:pPr>
            <a:r>
              <a:rPr lang="en"/>
              <a:t>Homeobox</a:t>
            </a:r>
            <a:endParaRPr/>
          </a:p>
          <a:p>
            <a: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/>
              <a:t>Embryonic </a:t>
            </a:r>
            <a:endParaRPr/>
          </a:p>
          <a:p>
            <a: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en"/>
              <a:t>Healthy only expressed then</a:t>
            </a:r>
            <a:endParaRPr/>
          </a:p>
          <a:p>
            <a: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</a:pPr>
            <a:r>
              <a:rPr lang="en"/>
              <a:t>11-150</a:t>
            </a:r>
            <a:endParaRPr/>
          </a:p>
          <a:p>
            <a: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en"/>
              <a:t>Diseased actively transcribed adult stages</a:t>
            </a:r>
            <a:endParaRPr/>
          </a:p>
          <a:p>
            <a: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</a:pPr>
            <a:r>
              <a:rPr lang="en"/>
              <a:t>1-10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afe5bcbd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afe5bcbd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http://mappingignorance.org/2015/06/26/not-so-junk-dna-micrornas-and-schizophrenia/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Archaic idea from 70s about how non protein coding sequences are junk, in this case they prove to have a function and as it turns out help explain the inheritance model for FSHD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bba3b16f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bba3b16f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diseased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 question						Frequency DC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family do you think prompted the authors								to discover the “unifying model”?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F1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F2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F3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F4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F5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 rotWithShape="1">
          <a:blip r:embed="rId3">
            <a:alphaModFix/>
          </a:blip>
          <a:srcRect r="57257" b="69505"/>
          <a:stretch/>
        </p:blipFill>
        <p:spPr>
          <a:xfrm>
            <a:off x="1655600" y="2759075"/>
            <a:ext cx="1414499" cy="140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 rotWithShape="1">
          <a:blip r:embed="rId3">
            <a:alphaModFix/>
          </a:blip>
          <a:srcRect l="52684" r="4573" b="69505"/>
          <a:stretch/>
        </p:blipFill>
        <p:spPr>
          <a:xfrm>
            <a:off x="3070100" y="2759075"/>
            <a:ext cx="1414499" cy="140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 rotWithShape="1">
          <a:blip r:embed="rId3">
            <a:alphaModFix/>
          </a:blip>
          <a:srcRect t="32546" r="52662" b="33483"/>
          <a:stretch/>
        </p:blipFill>
        <p:spPr>
          <a:xfrm>
            <a:off x="4484600" y="2759075"/>
            <a:ext cx="1566575" cy="156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 rotWithShape="1">
          <a:blip r:embed="rId3">
            <a:alphaModFix/>
          </a:blip>
          <a:srcRect l="1880" t="71158" r="55376" b="-1652"/>
          <a:stretch/>
        </p:blipFill>
        <p:spPr>
          <a:xfrm>
            <a:off x="7465675" y="2759075"/>
            <a:ext cx="1414499" cy="140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 rotWithShape="1">
          <a:blip r:embed="rId3">
            <a:alphaModFix/>
          </a:blip>
          <a:srcRect l="47446" t="33127" r="5216" b="32903"/>
          <a:stretch/>
        </p:blipFill>
        <p:spPr>
          <a:xfrm>
            <a:off x="6051175" y="2759075"/>
            <a:ext cx="1566575" cy="156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334925" y="786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Expression Vectors</a:t>
            </a:r>
            <a:endParaRPr/>
          </a:p>
        </p:txBody>
      </p:sp>
      <p:pic>
        <p:nvPicPr>
          <p:cNvPr id="145" name="Google Shape;145;p22" descr="Plasmid Vector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738" y="983350"/>
            <a:ext cx="7036525" cy="388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158600" y="2165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presence and impact of methyl groups on transcription</a:t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 rotWithShape="1">
          <a:blip r:embed="rId3">
            <a:alphaModFix/>
          </a:blip>
          <a:srcRect l="5021" r="3176"/>
          <a:stretch/>
        </p:blipFill>
        <p:spPr>
          <a:xfrm>
            <a:off x="510200" y="984225"/>
            <a:ext cx="7045426" cy="415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312275" y="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Background</a:t>
            </a:r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58" name="Google Shape;158;p24"/>
          <p:cNvSpPr txBox="1"/>
          <p:nvPr/>
        </p:nvSpPr>
        <p:spPr>
          <a:xfrm>
            <a:off x="6266800" y="4749350"/>
            <a:ext cx="28773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Lemmers et al. (2010) Science</a:t>
            </a:r>
            <a:endParaRPr/>
          </a:p>
        </p:txBody>
      </p:sp>
      <p:pic>
        <p:nvPicPr>
          <p:cNvPr id="159" name="Google Shape;159;p24" descr="cool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840925"/>
            <a:ext cx="7580350" cy="386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you conclude from the following image?</a:t>
            </a:r>
            <a:endParaRPr/>
          </a:p>
        </p:txBody>
      </p:sp>
      <p:sp>
        <p:nvSpPr>
          <p:cNvPr id="165" name="Google Shape;165;p25"/>
          <p:cNvSpPr txBox="1">
            <a:spLocks noGrp="1"/>
          </p:cNvSpPr>
          <p:nvPr>
            <p:ph type="body" idx="1"/>
          </p:nvPr>
        </p:nvSpPr>
        <p:spPr>
          <a:xfrm>
            <a:off x="4150200" y="1614000"/>
            <a:ext cx="4543800" cy="35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CYTB is expressed in the spleen.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PTCD2 is only expressed in the heart and liver.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Overexpression of PTCD2 and CYTB is prevalent in the heart and liver.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B-actin is overexpressed in Heart cells.</a:t>
            </a:r>
            <a:endParaRPr sz="2200"/>
          </a:p>
        </p:txBody>
      </p:sp>
      <p:pic>
        <p:nvPicPr>
          <p:cNvPr id="166" name="Google Shape;166;p25" descr="general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20988"/>
            <a:ext cx="4079327" cy="331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460950" y="4735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Northern Blot</a:t>
            </a:r>
            <a:endParaRPr sz="5000"/>
          </a:p>
        </p:txBody>
      </p:sp>
      <p:sp>
        <p:nvSpPr>
          <p:cNvPr id="172" name="Google Shape;172;p26"/>
          <p:cNvSpPr txBox="1">
            <a:spLocks noGrp="1"/>
          </p:cNvSpPr>
          <p:nvPr>
            <p:ph type="body" idx="1"/>
          </p:nvPr>
        </p:nvSpPr>
        <p:spPr>
          <a:xfrm>
            <a:off x="5817475" y="1643550"/>
            <a:ext cx="31215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 RNA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Prepare samples and run on a gel to separate by size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Blot the signals onto  nitrocellulose membrane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to probe (antibody) to tag RNA.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Expose the film to luminescence</a:t>
            </a:r>
            <a:endParaRPr/>
          </a:p>
        </p:txBody>
      </p:sp>
      <p:pic>
        <p:nvPicPr>
          <p:cNvPr id="173" name="Google Shape;173;p26" descr="Northern Blot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59675"/>
            <a:ext cx="574652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7" descr="p6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50" y="254075"/>
            <a:ext cx="8222100" cy="463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4543825" y="1877400"/>
            <a:ext cx="4415400" cy="311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000000"/>
                </a:solidFill>
              </a:rPr>
              <a:t>RACE → </a:t>
            </a:r>
            <a:r>
              <a:rPr lang="en" sz="4000">
                <a:solidFill>
                  <a:srgbClr val="000000"/>
                </a:solidFill>
              </a:rPr>
              <a:t>Rapid Amplification of cDNA Ends</a:t>
            </a:r>
            <a:endParaRPr sz="4000">
              <a:solidFill>
                <a:srgbClr val="000000"/>
              </a:solidFill>
            </a:endParaRPr>
          </a:p>
        </p:txBody>
      </p:sp>
      <p:pic>
        <p:nvPicPr>
          <p:cNvPr id="184" name="Google Shape;184;p28" descr="RAC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026875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9" descr="RT-QPC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650" y="281150"/>
            <a:ext cx="7470700" cy="443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Picture: FSHD Is Caused by A Gain of Function Mutation </a:t>
            </a:r>
            <a:endParaRPr/>
          </a:p>
        </p:txBody>
      </p:sp>
      <p:sp>
        <p:nvSpPr>
          <p:cNvPr id="195" name="Google Shape;195;p3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Mechanism of pathogenic mutation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Gain of function mutation through</a:t>
            </a:r>
            <a:endParaRPr>
              <a:solidFill>
                <a:srgbClr val="000000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Hypomethylation</a:t>
            </a:r>
            <a:endParaRPr>
              <a:solidFill>
                <a:srgbClr val="000000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Polyadenylation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Results in functional gene product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accessible DNA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Protected mRNA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Junk DNA debunked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 question						Frequency DC</a:t>
            </a:r>
            <a:endParaRPr/>
          </a:p>
        </p:txBody>
      </p:sp>
      <p:sp>
        <p:nvSpPr>
          <p:cNvPr id="201" name="Google Shape;201;p3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Figure 2A from Lemmers et al. Which statement is TRUE?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A. F1, F3 and GFP are positive controls.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B. F1, F3 and GFP are negative controls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C. F1, F3, 4A161a and 4A161b are positive controls.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D. F1, F3, 10A166a and 10A166b are positive controls.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E. F1, F3, 10A166a and 10A166b are negative controls.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34475" y="12600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these have in common?</a:t>
            </a:r>
            <a:endParaRPr/>
          </a:p>
        </p:txBody>
      </p:sp>
      <p:pic>
        <p:nvPicPr>
          <p:cNvPr id="79" name="Google Shape;79;p14"/>
          <p:cNvPicPr preferRelativeResize="0"/>
          <p:nvPr/>
        </p:nvPicPr>
        <p:blipFill rotWithShape="1">
          <a:blip r:embed="rId3">
            <a:alphaModFix/>
          </a:blip>
          <a:srcRect t="-3110" b="3110"/>
          <a:stretch/>
        </p:blipFill>
        <p:spPr>
          <a:xfrm>
            <a:off x="152400" y="1054000"/>
            <a:ext cx="4366475" cy="381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125" y="1172600"/>
            <a:ext cx="4238720" cy="3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152400" y="4872500"/>
            <a:ext cx="89916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Image: http://stevemorse.org/genetealogy/dna.htmhttp://www.timeskuwait.com/Times_Tastes-that-you-can-really-taste</a:t>
            </a:r>
            <a:endParaRPr sz="11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>
            <a:spLocks noGrp="1"/>
          </p:cNvSpPr>
          <p:nvPr>
            <p:ph type="title"/>
          </p:nvPr>
        </p:nvSpPr>
        <p:spPr>
          <a:xfrm>
            <a:off x="460950" y="7721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Truncation of D4Z4 Region Causes Chromatin Loosening </a:t>
            </a:r>
            <a:endParaRPr/>
          </a:p>
        </p:txBody>
      </p:sp>
      <p:sp>
        <p:nvSpPr>
          <p:cNvPr id="207" name="Google Shape;207;p32"/>
          <p:cNvSpPr txBox="1">
            <a:spLocks noGrp="1"/>
          </p:cNvSpPr>
          <p:nvPr>
            <p:ph type="body" idx="1"/>
          </p:nvPr>
        </p:nvSpPr>
        <p:spPr>
          <a:xfrm>
            <a:off x="411750" y="2326550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D4Z4 </a:t>
            </a:r>
            <a:endParaRPr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DUX4 Repetition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Unit repetition</a:t>
            </a:r>
            <a:endParaRPr>
              <a:solidFill>
                <a:srgbClr val="000000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11-100</a:t>
            </a:r>
            <a:endParaRPr>
              <a:solidFill>
                <a:srgbClr val="000000"/>
              </a:solidFill>
            </a:endParaRPr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Healthy</a:t>
            </a:r>
            <a:endParaRPr>
              <a:solidFill>
                <a:srgbClr val="000000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1-10</a:t>
            </a:r>
            <a:endParaRPr>
              <a:solidFill>
                <a:srgbClr val="000000"/>
              </a:solidFill>
            </a:endParaRPr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Pathogenic</a:t>
            </a:r>
            <a:endParaRPr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Image:https://voer.edu.vn/m/basic-principles-of-genetics/16798</a:t>
            </a:r>
            <a:r>
              <a:rPr lang="en"/>
              <a:t>649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8" name="Google Shape;208;p32" descr="Image result for methylated dna" title="View source image"/>
          <p:cNvPicPr preferRelativeResize="0"/>
          <p:nvPr/>
        </p:nvPicPr>
        <p:blipFill rotWithShape="1">
          <a:blip r:embed="rId3">
            <a:alphaModFix/>
          </a:blip>
          <a:srcRect l="1439" t="48856" r="-1440"/>
          <a:stretch/>
        </p:blipFill>
        <p:spPr>
          <a:xfrm>
            <a:off x="3566925" y="1643275"/>
            <a:ext cx="5577076" cy="280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 pLAM  Sequences Cause Addition of a Poly(A) Tail</a:t>
            </a:r>
            <a:endParaRPr/>
          </a:p>
        </p:txBody>
      </p:sp>
      <p:sp>
        <p:nvSpPr>
          <p:cNvPr id="214" name="Google Shape;214;p3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pLAM sequence required for poly(A) tail formation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Chromosome 4A: ATTAAA sequence permissive to poly(A) 4A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Chromosome 4B: pLAM not present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Chromosome 10 (non-permissive): ATCAAA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Chromosome 10A (non-permissive):ATTTAA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Poly A tail allows for stabilization of RNA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15" name="Google Shape;215;p33"/>
          <p:cNvSpPr txBox="1"/>
          <p:nvPr/>
        </p:nvSpPr>
        <p:spPr>
          <a:xfrm>
            <a:off x="6266800" y="4749350"/>
            <a:ext cx="28773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Lemmers et al. (2010) Science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1A: The Number of Tandem Repeats Influences Presences of FSHD</a:t>
            </a:r>
            <a:endParaRPr/>
          </a:p>
        </p:txBody>
      </p:sp>
      <p:pic>
        <p:nvPicPr>
          <p:cNvPr id="221" name="Google Shape;221;p34"/>
          <p:cNvPicPr preferRelativeResize="0"/>
          <p:nvPr/>
        </p:nvPicPr>
        <p:blipFill rotWithShape="1">
          <a:blip r:embed="rId3">
            <a:alphaModFix/>
          </a:blip>
          <a:srcRect b="50226"/>
          <a:stretch/>
        </p:blipFill>
        <p:spPr>
          <a:xfrm>
            <a:off x="1398850" y="787675"/>
            <a:ext cx="5996501" cy="3961674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4"/>
          <p:cNvSpPr txBox="1"/>
          <p:nvPr/>
        </p:nvSpPr>
        <p:spPr>
          <a:xfrm>
            <a:off x="6266800" y="4749350"/>
            <a:ext cx="28773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Lemmers et al. (2010) Science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>
            <a:spLocks noGrp="1"/>
          </p:cNvSpPr>
          <p:nvPr>
            <p:ph type="title"/>
          </p:nvPr>
        </p:nvSpPr>
        <p:spPr>
          <a:xfrm>
            <a:off x="505300" y="7988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 Question: If you have 7 tandem repeats in the D4Z4 reading frame will you contract FSHD? </a:t>
            </a:r>
            <a:endParaRPr/>
          </a:p>
        </p:txBody>
      </p:sp>
      <p:sp>
        <p:nvSpPr>
          <p:cNvPr id="228" name="Google Shape;228;p35"/>
          <p:cNvSpPr txBox="1"/>
          <p:nvPr/>
        </p:nvSpPr>
        <p:spPr>
          <a:xfrm>
            <a:off x="471900" y="1675800"/>
            <a:ext cx="7977600" cy="3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A: Yes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B: No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C: Not Enough Information</a:t>
            </a:r>
            <a:endParaRPr sz="3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1B: Mutations to DUX4 and pLAM Sequence are both Necessary for FSHD Development</a:t>
            </a:r>
            <a:endParaRPr/>
          </a:p>
        </p:txBody>
      </p:sp>
      <p:pic>
        <p:nvPicPr>
          <p:cNvPr id="234" name="Google Shape;234;p36"/>
          <p:cNvPicPr preferRelativeResize="0"/>
          <p:nvPr/>
        </p:nvPicPr>
        <p:blipFill rotWithShape="1">
          <a:blip r:embed="rId3">
            <a:alphaModFix/>
          </a:blip>
          <a:srcRect t="49320"/>
          <a:stretch/>
        </p:blipFill>
        <p:spPr>
          <a:xfrm>
            <a:off x="1409650" y="804125"/>
            <a:ext cx="5864850" cy="394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6"/>
          <p:cNvSpPr txBox="1"/>
          <p:nvPr/>
        </p:nvSpPr>
        <p:spPr>
          <a:xfrm>
            <a:off x="6266800" y="4749350"/>
            <a:ext cx="28773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Lemmers et al. (2010) Science</a:t>
            </a:r>
            <a:endParaRPr/>
          </a:p>
        </p:txBody>
      </p:sp>
      <p:sp>
        <p:nvSpPr>
          <p:cNvPr id="236" name="Google Shape;236;p36"/>
          <p:cNvSpPr/>
          <p:nvPr/>
        </p:nvSpPr>
        <p:spPr>
          <a:xfrm>
            <a:off x="1819350" y="960675"/>
            <a:ext cx="1275300" cy="26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6"/>
          <p:cNvSpPr/>
          <p:nvPr/>
        </p:nvSpPr>
        <p:spPr>
          <a:xfrm>
            <a:off x="1819350" y="2286300"/>
            <a:ext cx="1275300" cy="26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6"/>
          <p:cNvSpPr/>
          <p:nvPr/>
        </p:nvSpPr>
        <p:spPr>
          <a:xfrm>
            <a:off x="1819350" y="3397900"/>
            <a:ext cx="1275300" cy="26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D4Z4 A Closer Look</a:t>
            </a:r>
            <a:endParaRPr/>
          </a:p>
        </p:txBody>
      </p:sp>
      <p:pic>
        <p:nvPicPr>
          <p:cNvPr id="244" name="Google Shape;244;p37"/>
          <p:cNvPicPr preferRelativeResize="0"/>
          <p:nvPr/>
        </p:nvPicPr>
        <p:blipFill rotWithShape="1">
          <a:blip r:embed="rId3">
            <a:alphaModFix/>
          </a:blip>
          <a:srcRect l="7566" t="54390" r="14588" b="31084"/>
          <a:stretch/>
        </p:blipFill>
        <p:spPr>
          <a:xfrm>
            <a:off x="1087863" y="1368775"/>
            <a:ext cx="6968275" cy="1725851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7"/>
          <p:cNvSpPr txBox="1"/>
          <p:nvPr/>
        </p:nvSpPr>
        <p:spPr>
          <a:xfrm>
            <a:off x="2167950" y="3468675"/>
            <a:ext cx="15897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Proximal Region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46" name="Google Shape;246;p37"/>
          <p:cNvSpPr txBox="1"/>
          <p:nvPr/>
        </p:nvSpPr>
        <p:spPr>
          <a:xfrm>
            <a:off x="5346925" y="3468675"/>
            <a:ext cx="15897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Distal Region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Difference Between the A Chromosomes and B Chromosomes?</a:t>
            </a:r>
            <a:endParaRPr/>
          </a:p>
        </p:txBody>
      </p:sp>
      <p:pic>
        <p:nvPicPr>
          <p:cNvPr id="252" name="Google Shape;252;p38"/>
          <p:cNvPicPr preferRelativeResize="0"/>
          <p:nvPr/>
        </p:nvPicPr>
        <p:blipFill rotWithShape="1">
          <a:blip r:embed="rId3">
            <a:alphaModFix/>
          </a:blip>
          <a:srcRect l="47137" t="58648" r="6766" b="17107"/>
          <a:stretch/>
        </p:blipFill>
        <p:spPr>
          <a:xfrm>
            <a:off x="3795963" y="758533"/>
            <a:ext cx="3774750" cy="263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8"/>
          <p:cNvSpPr txBox="1"/>
          <p:nvPr/>
        </p:nvSpPr>
        <p:spPr>
          <a:xfrm>
            <a:off x="1581300" y="1164700"/>
            <a:ext cx="16068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A Chromosomes</a:t>
            </a:r>
            <a:endParaRPr sz="1500">
              <a:solidFill>
                <a:srgbClr val="666666"/>
              </a:solidFill>
            </a:endParaRPr>
          </a:p>
        </p:txBody>
      </p:sp>
      <p:sp>
        <p:nvSpPr>
          <p:cNvPr id="254" name="Google Shape;254;p38"/>
          <p:cNvSpPr txBox="1"/>
          <p:nvPr/>
        </p:nvSpPr>
        <p:spPr>
          <a:xfrm>
            <a:off x="1479300" y="2609350"/>
            <a:ext cx="18108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A-L Chromosomes</a:t>
            </a:r>
            <a:endParaRPr sz="1500">
              <a:solidFill>
                <a:srgbClr val="666666"/>
              </a:solidFill>
            </a:endParaRPr>
          </a:p>
        </p:txBody>
      </p:sp>
      <p:pic>
        <p:nvPicPr>
          <p:cNvPr id="255" name="Google Shape;255;p38"/>
          <p:cNvPicPr preferRelativeResize="0"/>
          <p:nvPr/>
        </p:nvPicPr>
        <p:blipFill rotWithShape="1">
          <a:blip r:embed="rId3">
            <a:alphaModFix/>
          </a:blip>
          <a:srcRect l="46606" t="82238" r="11699" b="3891"/>
          <a:stretch/>
        </p:blipFill>
        <p:spPr>
          <a:xfrm>
            <a:off x="3795975" y="3393750"/>
            <a:ext cx="3774750" cy="169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8"/>
          <p:cNvSpPr txBox="1"/>
          <p:nvPr/>
        </p:nvSpPr>
        <p:spPr>
          <a:xfrm>
            <a:off x="1581300" y="4054000"/>
            <a:ext cx="16068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B Chromosomes</a:t>
            </a:r>
            <a:endParaRPr sz="15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/>
              <a:t>Clicker Question</a:t>
            </a:r>
            <a:endParaRPr sz="2600"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is the role of the pLAM sequence?</a:t>
            </a:r>
            <a:endParaRPr sz="3000"/>
          </a:p>
        </p:txBody>
      </p:sp>
      <p:sp>
        <p:nvSpPr>
          <p:cNvPr id="262" name="Google Shape;262;p3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A) Preventing polymerase to synthesize further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B) Adding poly(A) tails to the transcribed RNA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C) Giving an additional codon causing the protein to misfold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D) Exposing the D4Z4 sequence to be transcribed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What does the pLAM sequence really do?</a:t>
            </a:r>
            <a:endParaRPr sz="3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1 Highlights the Significance of Sequence Location on Chromosome 4.</a:t>
            </a:r>
            <a:endParaRPr/>
          </a:p>
        </p:txBody>
      </p:sp>
      <p:sp>
        <p:nvSpPr>
          <p:cNvPr id="273" name="Google Shape;273;p4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causes transcription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-Hypomethylation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Protection of RNA post transcriptionally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-PolyA tail addition</a:t>
            </a:r>
            <a:endParaRPr/>
          </a:p>
        </p:txBody>
      </p:sp>
      <p:sp>
        <p:nvSpPr>
          <p:cNvPr id="274" name="Google Shape;274;p41"/>
          <p:cNvSpPr txBox="1"/>
          <p:nvPr/>
        </p:nvSpPr>
        <p:spPr>
          <a:xfrm>
            <a:off x="6266800" y="4749350"/>
            <a:ext cx="28773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Lemmers et al. (2010) Science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460950" y="16050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Unifying Genetic Model for Facioscapulohumeral Muscular Dystrophy</a:t>
            </a:r>
            <a:endParaRPr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Lemmers et al 2010 </a:t>
            </a:r>
            <a:endParaRPr sz="3000" dirty="0"/>
          </a:p>
        </p:txBody>
      </p:sp>
      <p:sp>
        <p:nvSpPr>
          <p:cNvPr id="87" name="Google Shape;87;p15"/>
          <p:cNvSpPr txBox="1">
            <a:spLocks noGrp="1"/>
          </p:cNvSpPr>
          <p:nvPr>
            <p:ph type="subTitle" idx="4294967295"/>
          </p:nvPr>
        </p:nvSpPr>
        <p:spPr>
          <a:xfrm>
            <a:off x="460950" y="3991405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EFEFEF"/>
                </a:solidFill>
              </a:rPr>
              <a:t>Team 1: Michael Lai, </a:t>
            </a:r>
            <a:r>
              <a:rPr lang="en" dirty="0" err="1">
                <a:solidFill>
                  <a:srgbClr val="EFEFEF"/>
                </a:solidFill>
              </a:rPr>
              <a:t>Sanghoon</a:t>
            </a:r>
            <a:r>
              <a:rPr lang="en" dirty="0">
                <a:solidFill>
                  <a:srgbClr val="EFEFEF"/>
                </a:solidFill>
              </a:rPr>
              <a:t> Park, Jacob Potter, Alexander </a:t>
            </a:r>
            <a:r>
              <a:rPr lang="en" dirty="0" err="1">
                <a:solidFill>
                  <a:srgbClr val="EFEFEF"/>
                </a:solidFill>
              </a:rPr>
              <a:t>Radaoui</a:t>
            </a:r>
            <a:r>
              <a:rPr lang="en" dirty="0">
                <a:solidFill>
                  <a:srgbClr val="EFEFEF"/>
                </a:solidFill>
              </a:rPr>
              <a:t>, Miranda Sill, Noah Smith, </a:t>
            </a:r>
            <a:r>
              <a:rPr lang="en-US" altLang="zh-CN" dirty="0" err="1">
                <a:solidFill>
                  <a:srgbClr val="EFEFEF"/>
                </a:solidFill>
              </a:rPr>
              <a:t>Qetsiyah</a:t>
            </a:r>
            <a:r>
              <a:rPr lang="en" dirty="0">
                <a:solidFill>
                  <a:srgbClr val="EFEFEF"/>
                </a:solidFill>
              </a:rPr>
              <a:t> Wang, </a:t>
            </a:r>
            <a:r>
              <a:rPr lang="en" dirty="0" err="1">
                <a:solidFill>
                  <a:srgbClr val="EFEFEF"/>
                </a:solidFill>
              </a:rPr>
              <a:t>Yiwen</a:t>
            </a:r>
            <a:r>
              <a:rPr lang="en" dirty="0">
                <a:solidFill>
                  <a:srgbClr val="EFEFEF"/>
                </a:solidFill>
              </a:rPr>
              <a:t> </a:t>
            </a:r>
            <a:r>
              <a:rPr lang="en" dirty="0" err="1">
                <a:solidFill>
                  <a:srgbClr val="EFEFEF"/>
                </a:solidFill>
              </a:rPr>
              <a:t>Xie</a:t>
            </a:r>
            <a:endParaRPr dirty="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unique about 4A 161? </a:t>
            </a:r>
            <a:endParaRPr/>
          </a:p>
        </p:txBody>
      </p:sp>
      <p:sp>
        <p:nvSpPr>
          <p:cNvPr id="280" name="Google Shape;280;p42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-4A 161 is expressed permissive, but 4B163 and 10A 166 chromosomes are not </a:t>
            </a:r>
            <a:endParaRPr sz="14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-The DUX4 poly(A) signal ATTAAA is present on the permissive 4A 161 chromosome </a:t>
            </a:r>
            <a:endParaRPr sz="14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-ATCAA sequence on chromosome 10q is not a poly (A) signal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solidFill>
                <a:srgbClr val="FF0000"/>
              </a:solidFill>
            </a:endParaRPr>
          </a:p>
        </p:txBody>
      </p:sp>
      <p:pic>
        <p:nvPicPr>
          <p:cNvPr id="281" name="Google Shape;28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86400"/>
            <a:ext cx="5676757" cy="175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2"/>
          <p:cNvSpPr/>
          <p:nvPr/>
        </p:nvSpPr>
        <p:spPr>
          <a:xfrm>
            <a:off x="4433775" y="3551150"/>
            <a:ext cx="670800" cy="16593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3" name="Google Shape;283;p42"/>
          <p:cNvPicPr preferRelativeResize="0"/>
          <p:nvPr/>
        </p:nvPicPr>
        <p:blipFill rotWithShape="1">
          <a:blip r:embed="rId3">
            <a:alphaModFix/>
          </a:blip>
          <a:srcRect l="74963" t="6384"/>
          <a:stretch/>
        </p:blipFill>
        <p:spPr>
          <a:xfrm>
            <a:off x="5583674" y="0"/>
            <a:ext cx="3560325" cy="412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2"/>
          <p:cNvSpPr txBox="1"/>
          <p:nvPr/>
        </p:nvSpPr>
        <p:spPr>
          <a:xfrm>
            <a:off x="6266800" y="4749350"/>
            <a:ext cx="28773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Lemmers et al. (2010) Science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2: Poly A Tail Presence Regulates Expression of DUX4 in Myoblast Cells   </a:t>
            </a:r>
            <a:endParaRPr/>
          </a:p>
        </p:txBody>
      </p:sp>
      <p:pic>
        <p:nvPicPr>
          <p:cNvPr id="290" name="Google Shape;290;p43"/>
          <p:cNvPicPr preferRelativeResize="0"/>
          <p:nvPr/>
        </p:nvPicPr>
        <p:blipFill rotWithShape="1">
          <a:blip r:embed="rId3">
            <a:alphaModFix/>
          </a:blip>
          <a:srcRect b="68410"/>
          <a:stretch/>
        </p:blipFill>
        <p:spPr>
          <a:xfrm>
            <a:off x="1378725" y="1178578"/>
            <a:ext cx="6713051" cy="3243973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3"/>
          <p:cNvSpPr txBox="1"/>
          <p:nvPr/>
        </p:nvSpPr>
        <p:spPr>
          <a:xfrm>
            <a:off x="6266800" y="4749350"/>
            <a:ext cx="28773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Lemmers et al. (2010) Science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4"/>
          <p:cNvSpPr txBox="1">
            <a:spLocks noGrp="1"/>
          </p:cNvSpPr>
          <p:nvPr>
            <p:ph type="title"/>
          </p:nvPr>
        </p:nvSpPr>
        <p:spPr>
          <a:xfrm>
            <a:off x="1484025" y="-23020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2 qRT-PCR － polymorphisms on pLAM affect distal DUX4 transcription</a:t>
            </a:r>
            <a:endParaRPr/>
          </a:p>
        </p:txBody>
      </p:sp>
      <p:pic>
        <p:nvPicPr>
          <p:cNvPr id="297" name="Google Shape;297;p44"/>
          <p:cNvPicPr preferRelativeResize="0"/>
          <p:nvPr/>
        </p:nvPicPr>
        <p:blipFill rotWithShape="1">
          <a:blip r:embed="rId3">
            <a:alphaModFix/>
          </a:blip>
          <a:srcRect t="30334" b="22803"/>
          <a:stretch/>
        </p:blipFill>
        <p:spPr>
          <a:xfrm>
            <a:off x="1335625" y="819400"/>
            <a:ext cx="5482275" cy="3929951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4"/>
          <p:cNvSpPr txBox="1"/>
          <p:nvPr/>
        </p:nvSpPr>
        <p:spPr>
          <a:xfrm>
            <a:off x="6266800" y="4749350"/>
            <a:ext cx="28773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Lemmers et al. (2010) Science</a:t>
            </a:r>
            <a:endParaRPr/>
          </a:p>
        </p:txBody>
      </p:sp>
      <p:sp>
        <p:nvSpPr>
          <p:cNvPr id="299" name="Google Shape;299;p44"/>
          <p:cNvSpPr txBox="1"/>
          <p:nvPr/>
        </p:nvSpPr>
        <p:spPr>
          <a:xfrm>
            <a:off x="98250" y="1012675"/>
            <a:ext cx="1962600" cy="17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PAS: reverse primer Proximal to Adenylation Signal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DAS: right primer Distal to Adenylation Signal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 recognizes transcripts that have not been cleaved and polyadenylated</a:t>
            </a:r>
            <a:endParaRPr/>
          </a:p>
        </p:txBody>
      </p:sp>
      <p:sp>
        <p:nvSpPr>
          <p:cNvPr id="300" name="Google Shape;300;p44"/>
          <p:cNvSpPr txBox="1"/>
          <p:nvPr/>
        </p:nvSpPr>
        <p:spPr>
          <a:xfrm>
            <a:off x="6672050" y="1726475"/>
            <a:ext cx="77289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Toxic gain of function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2</a:t>
            </a:r>
            <a:endParaRPr/>
          </a:p>
        </p:txBody>
      </p:sp>
      <p:pic>
        <p:nvPicPr>
          <p:cNvPr id="306" name="Google Shape;306;p45"/>
          <p:cNvPicPr preferRelativeResize="0"/>
          <p:nvPr/>
        </p:nvPicPr>
        <p:blipFill rotWithShape="1">
          <a:blip r:embed="rId3">
            <a:alphaModFix/>
          </a:blip>
          <a:srcRect t="76778"/>
          <a:stretch/>
        </p:blipFill>
        <p:spPr>
          <a:xfrm>
            <a:off x="4474075" y="962100"/>
            <a:ext cx="4670025" cy="3714301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5"/>
          <p:cNvSpPr txBox="1"/>
          <p:nvPr/>
        </p:nvSpPr>
        <p:spPr>
          <a:xfrm>
            <a:off x="6266800" y="4749350"/>
            <a:ext cx="28773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Lemmers et al. (2010) Science</a:t>
            </a:r>
            <a:endParaRPr/>
          </a:p>
        </p:txBody>
      </p:sp>
      <p:sp>
        <p:nvSpPr>
          <p:cNvPr id="308" name="Google Shape;308;p45"/>
          <p:cNvSpPr txBox="1"/>
          <p:nvPr/>
        </p:nvSpPr>
        <p:spPr>
          <a:xfrm>
            <a:off x="0" y="567100"/>
            <a:ext cx="4797000" cy="42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lphaLcPeriod"/>
            </a:pP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Fold Difference indicates the difference between the signal strength.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lphaLcPeriod"/>
            </a:pP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Nonpermissive Chromosomes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        -  PAS/DAS ratio is approximately equal to 1; fold difference approaches to 0.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        - All transcripts without poly(A) tail degrade rapidly.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lphaLcPeriod"/>
            </a:pP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Permissive Chromosomes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        -  PAS/DAS ratio is bigger than 1.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        -  Contain polyadenylation efficiencies 4 -16 times higher than mutant poly(A) tail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 d.    The distal sequence with poly(A) signal directly affect whether FSHD express or not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Clicker Question</a:t>
            </a:r>
            <a:endParaRPr sz="3600"/>
          </a:p>
        </p:txBody>
      </p:sp>
      <p:sp>
        <p:nvSpPr>
          <p:cNvPr id="314" name="Google Shape;314;p46"/>
          <p:cNvSpPr txBox="1">
            <a:spLocks noGrp="1"/>
          </p:cNvSpPr>
          <p:nvPr>
            <p:ph type="body" idx="1"/>
          </p:nvPr>
        </p:nvSpPr>
        <p:spPr>
          <a:xfrm>
            <a:off x="355100" y="1743200"/>
            <a:ext cx="8608200" cy="31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Permissive chromosomes for FSHD, present much higher polyadenylation efficiencies than nonpermissive chromosomes. What does this “gain-of-function” contribute to FSHD?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lphaUcPeriod"/>
            </a:pPr>
            <a:r>
              <a:rPr lang="en" sz="1800"/>
              <a:t>Increases the stability of the distal </a:t>
            </a:r>
            <a:r>
              <a:rPr lang="en" sz="1800" i="1"/>
              <a:t>DUX4 gene </a:t>
            </a:r>
            <a:r>
              <a:rPr lang="en" sz="1800"/>
              <a:t>transcript.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 sz="1800"/>
              <a:t>Prevents the degradation of the mutated mRNA.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 sz="1800"/>
              <a:t>Decreases the ratio of PAS:DAS approaching to 1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 sz="1800"/>
              <a:t>A and B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 sz="1800"/>
              <a:t>All of the above</a:t>
            </a:r>
            <a:endParaRPr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of Figure 2</a:t>
            </a:r>
            <a:endParaRPr/>
          </a:p>
        </p:txBody>
      </p:sp>
      <p:sp>
        <p:nvSpPr>
          <p:cNvPr id="320" name="Google Shape;320;p47"/>
          <p:cNvSpPr txBox="1">
            <a:spLocks noGrp="1"/>
          </p:cNvSpPr>
          <p:nvPr>
            <p:ph type="body" idx="1"/>
          </p:nvPr>
        </p:nvSpPr>
        <p:spPr>
          <a:xfrm>
            <a:off x="460950" y="1772788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Nonpermissive chromosomes: PAS/DAS =1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Permissive chromosomes: PAS/DAS &gt;1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Poly(A) signal expressed in permissive chromosome prevented the degradation from the DUX4 mRNA.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Highly efficient polyadenylation increased the stability of the distal</a:t>
            </a:r>
            <a:r>
              <a:rPr lang="en" i="1"/>
              <a:t> DUX4 </a:t>
            </a:r>
            <a:r>
              <a:rPr lang="en"/>
              <a:t>transcripts.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Gain-of-function characteristic involves in FSHD pathogenesis.</a:t>
            </a:r>
            <a:endParaRPr/>
          </a:p>
        </p:txBody>
      </p:sp>
      <p:sp>
        <p:nvSpPr>
          <p:cNvPr id="321" name="Google Shape;321;p47"/>
          <p:cNvSpPr txBox="1"/>
          <p:nvPr/>
        </p:nvSpPr>
        <p:spPr>
          <a:xfrm>
            <a:off x="6266800" y="4749350"/>
            <a:ext cx="28773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Lemmers et al. (2010) Science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3. Pedigrees of families affected by FSHD with unusual hybrid D4Z4 repeat structures</a:t>
            </a:r>
            <a:endParaRPr/>
          </a:p>
        </p:txBody>
      </p:sp>
      <p:pic>
        <p:nvPicPr>
          <p:cNvPr id="327" name="Google Shape;32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7887" y="805650"/>
            <a:ext cx="2988225" cy="4161999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8"/>
          <p:cNvSpPr txBox="1"/>
          <p:nvPr/>
        </p:nvSpPr>
        <p:spPr>
          <a:xfrm>
            <a:off x="6266800" y="4749350"/>
            <a:ext cx="28773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Lemmers et al. (2010) Science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 Question</a:t>
            </a:r>
            <a:endParaRPr/>
          </a:p>
        </p:txBody>
      </p:sp>
      <p:sp>
        <p:nvSpPr>
          <p:cNvPr id="334" name="Google Shape;334;p4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would be the expected symbols to show a son with FSHD, a daughter without FSHD, and a son without FSHD?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lphaUcParenR"/>
            </a:pPr>
            <a:r>
              <a:rPr lang="en"/>
              <a:t>White square, black circle, black square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"/>
              <a:t>Black square, white circle, white square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"/>
              <a:t>White circle, black square, black circle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"/>
              <a:t>Black circle, white square, white circle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"/>
              <a:t>None of the above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3 F1. Pedigree showing FSHD after crossover between chromosomes 4q and 10q</a:t>
            </a:r>
            <a:endParaRPr/>
          </a:p>
        </p:txBody>
      </p:sp>
      <p:pic>
        <p:nvPicPr>
          <p:cNvPr id="340" name="Google Shape;340;p50" descr="F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6325" y="875375"/>
            <a:ext cx="4211199" cy="339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0113" y="1843163"/>
            <a:ext cx="1934725" cy="14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50"/>
          <p:cNvSpPr txBox="1"/>
          <p:nvPr/>
        </p:nvSpPr>
        <p:spPr>
          <a:xfrm>
            <a:off x="6266800" y="4749350"/>
            <a:ext cx="28773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Lemmers et al. (2010) Science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3 F2. Pedigree showing FSHD after crossover between chromosomes 4q and 10q </a:t>
            </a:r>
            <a:endParaRPr/>
          </a:p>
        </p:txBody>
      </p:sp>
      <p:pic>
        <p:nvPicPr>
          <p:cNvPr id="348" name="Google Shape;348;p51" descr="F2.png"/>
          <p:cNvPicPr preferRelativeResize="0"/>
          <p:nvPr/>
        </p:nvPicPr>
        <p:blipFill rotWithShape="1">
          <a:blip r:embed="rId3">
            <a:alphaModFix/>
          </a:blip>
          <a:srcRect l="7154" r="7163"/>
          <a:stretch/>
        </p:blipFill>
        <p:spPr>
          <a:xfrm>
            <a:off x="2687550" y="875375"/>
            <a:ext cx="3768925" cy="339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0113" y="1843163"/>
            <a:ext cx="1934725" cy="14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51"/>
          <p:cNvSpPr txBox="1"/>
          <p:nvPr/>
        </p:nvSpPr>
        <p:spPr>
          <a:xfrm>
            <a:off x="6266800" y="4749350"/>
            <a:ext cx="28773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Lemmers et al. (2010) Science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1129700" y="123282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FF00"/>
                </a:solidFill>
                <a:highlight>
                  <a:srgbClr val="0B5394"/>
                </a:highlight>
              </a:rPr>
              <a:t>Facio</a:t>
            </a:r>
            <a:r>
              <a:rPr lang="en" sz="4800">
                <a:highlight>
                  <a:srgbClr val="0B5394"/>
                </a:highlight>
              </a:rPr>
              <a:t>-</a:t>
            </a:r>
            <a:r>
              <a:rPr lang="en" sz="4800">
                <a:solidFill>
                  <a:srgbClr val="FF9900"/>
                </a:solidFill>
                <a:highlight>
                  <a:srgbClr val="0B5394"/>
                </a:highlight>
              </a:rPr>
              <a:t>scapulo</a:t>
            </a:r>
            <a:r>
              <a:rPr lang="en" sz="4800">
                <a:highlight>
                  <a:srgbClr val="0B5394"/>
                </a:highlight>
              </a:rPr>
              <a:t>-</a:t>
            </a:r>
            <a:r>
              <a:rPr lang="en" sz="4800">
                <a:solidFill>
                  <a:srgbClr val="FF0000"/>
                </a:solidFill>
                <a:highlight>
                  <a:srgbClr val="0B5394"/>
                </a:highlight>
              </a:rPr>
              <a:t>humeral </a:t>
            </a:r>
            <a:endParaRPr sz="4800">
              <a:solidFill>
                <a:srgbClr val="FF0000"/>
              </a:solidFill>
              <a:highlight>
                <a:srgbClr val="0B5394"/>
              </a:highlight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225150" y="2838725"/>
            <a:ext cx="8693700" cy="8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FF00"/>
                </a:solidFill>
              </a:rPr>
              <a:t>Face		</a:t>
            </a:r>
            <a:r>
              <a:rPr lang="en" sz="2400"/>
              <a:t>				</a:t>
            </a:r>
            <a:r>
              <a:rPr lang="en" sz="2400">
                <a:solidFill>
                  <a:srgbClr val="FF9900"/>
                </a:solidFill>
              </a:rPr>
              <a:t>Upper Back	</a:t>
            </a:r>
            <a:r>
              <a:rPr lang="en" sz="2400"/>
              <a:t>				</a:t>
            </a:r>
            <a:r>
              <a:rPr lang="en" sz="2400">
                <a:solidFill>
                  <a:srgbClr val="FF0000"/>
                </a:solidFill>
              </a:rPr>
              <a:t>Upper Arms</a:t>
            </a:r>
            <a:endParaRPr sz="2400">
              <a:solidFill>
                <a:srgbClr val="FF0000"/>
              </a:solidFill>
            </a:endParaRPr>
          </a:p>
        </p:txBody>
      </p:sp>
      <p:cxnSp>
        <p:nvCxnSpPr>
          <p:cNvPr id="94" name="Google Shape;94;p16"/>
          <p:cNvCxnSpPr/>
          <p:nvPr/>
        </p:nvCxnSpPr>
        <p:spPr>
          <a:xfrm flipH="1">
            <a:off x="764175" y="2186275"/>
            <a:ext cx="1088400" cy="6252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95;p16"/>
          <p:cNvCxnSpPr/>
          <p:nvPr/>
        </p:nvCxnSpPr>
        <p:spPr>
          <a:xfrm>
            <a:off x="4039725" y="2320125"/>
            <a:ext cx="123000" cy="6006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" name="Google Shape;96;p16"/>
          <p:cNvCxnSpPr/>
          <p:nvPr/>
        </p:nvCxnSpPr>
        <p:spPr>
          <a:xfrm>
            <a:off x="6788950" y="2163250"/>
            <a:ext cx="1167600" cy="771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3 F3. Pedigree showing FSHD as a result of meiotic rearrangement between chromosomes 4q and 10q</a:t>
            </a:r>
            <a:endParaRPr/>
          </a:p>
        </p:txBody>
      </p:sp>
      <p:pic>
        <p:nvPicPr>
          <p:cNvPr id="356" name="Google Shape;356;p52" descr="F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87550" y="875375"/>
            <a:ext cx="3768925" cy="339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0113" y="1843163"/>
            <a:ext cx="1934725" cy="14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52"/>
          <p:cNvSpPr txBox="1"/>
          <p:nvPr/>
        </p:nvSpPr>
        <p:spPr>
          <a:xfrm>
            <a:off x="6266800" y="4749350"/>
            <a:ext cx="28773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Lemmers et al. (2010) Science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3 F4. Mosaic FSHD patient with mitotic contraction on chromosome 10q produces offspring with FSHD </a:t>
            </a:r>
            <a:endParaRPr/>
          </a:p>
        </p:txBody>
      </p:sp>
      <p:pic>
        <p:nvPicPr>
          <p:cNvPr id="364" name="Google Shape;364;p53" descr="F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0250" y="875375"/>
            <a:ext cx="3883225" cy="339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0113" y="1843163"/>
            <a:ext cx="1934725" cy="14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53"/>
          <p:cNvSpPr txBox="1"/>
          <p:nvPr/>
        </p:nvSpPr>
        <p:spPr>
          <a:xfrm>
            <a:off x="6266800" y="4749350"/>
            <a:ext cx="28773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Lemmers et al. (2010) Science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3 F5. Proximal region to D4Z4 not required for FSHD</a:t>
            </a:r>
            <a:endParaRPr/>
          </a:p>
        </p:txBody>
      </p:sp>
      <p:pic>
        <p:nvPicPr>
          <p:cNvPr id="372" name="Google Shape;372;p54" descr="F5.png"/>
          <p:cNvPicPr preferRelativeResize="0"/>
          <p:nvPr/>
        </p:nvPicPr>
        <p:blipFill rotWithShape="1">
          <a:blip r:embed="rId3">
            <a:alphaModFix/>
          </a:blip>
          <a:srcRect l="1802" r="1802"/>
          <a:stretch/>
        </p:blipFill>
        <p:spPr>
          <a:xfrm>
            <a:off x="2630250" y="875375"/>
            <a:ext cx="3883225" cy="339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0113" y="1843163"/>
            <a:ext cx="1934725" cy="14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4"/>
          <p:cNvSpPr txBox="1"/>
          <p:nvPr/>
        </p:nvSpPr>
        <p:spPr>
          <a:xfrm>
            <a:off x="6266800" y="4749350"/>
            <a:ext cx="28773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Lemmers et al. (2010) Science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3. FSHD1 families with complex pathogenic chromosomes share the commonality of terminal 4qA repeat units and adjacent 4-type pLAM sequence</a:t>
            </a:r>
            <a:endParaRPr/>
          </a:p>
        </p:txBody>
      </p:sp>
      <p:sp>
        <p:nvSpPr>
          <p:cNvPr id="380" name="Google Shape;380;p55"/>
          <p:cNvSpPr txBox="1"/>
          <p:nvPr/>
        </p:nvSpPr>
        <p:spPr>
          <a:xfrm>
            <a:off x="6266800" y="4749350"/>
            <a:ext cx="28773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Lemmers et al. (2010) Science</a:t>
            </a:r>
            <a:endParaRPr/>
          </a:p>
        </p:txBody>
      </p:sp>
      <p:pic>
        <p:nvPicPr>
          <p:cNvPr id="381" name="Google Shape;38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350" y="869025"/>
            <a:ext cx="2877300" cy="400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Backwards Paper</a:t>
            </a:r>
            <a:endParaRPr/>
          </a:p>
        </p:txBody>
      </p:sp>
      <p:sp>
        <p:nvSpPr>
          <p:cNvPr id="392" name="Google Shape;392;p5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brought the investigators to examine the genetics of this disease?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3 F3: Something unusual is going on here</a:t>
            </a:r>
            <a:endParaRPr/>
          </a:p>
        </p:txBody>
      </p:sp>
      <p:pic>
        <p:nvPicPr>
          <p:cNvPr id="398" name="Google Shape;398;p58" descr="F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87550" y="875375"/>
            <a:ext cx="3768925" cy="339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0113" y="1843163"/>
            <a:ext cx="1934725" cy="14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58"/>
          <p:cNvSpPr txBox="1"/>
          <p:nvPr/>
        </p:nvSpPr>
        <p:spPr>
          <a:xfrm>
            <a:off x="6266800" y="4749350"/>
            <a:ext cx="28773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Lemmers et al. (2010) Science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3. Pedigrees of families affected by FSHD with unusual hybrid D4Z4 repeat structures</a:t>
            </a:r>
            <a:endParaRPr/>
          </a:p>
        </p:txBody>
      </p:sp>
      <p:pic>
        <p:nvPicPr>
          <p:cNvPr id="406" name="Google Shape;40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7887" y="805650"/>
            <a:ext cx="2988225" cy="4161999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59"/>
          <p:cNvSpPr txBox="1"/>
          <p:nvPr/>
        </p:nvSpPr>
        <p:spPr>
          <a:xfrm>
            <a:off x="6266800" y="4749350"/>
            <a:ext cx="28773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Lemmers et al. (2010) Science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1: An Analysis of the Disease</a:t>
            </a:r>
            <a:endParaRPr/>
          </a:p>
        </p:txBody>
      </p:sp>
      <p:pic>
        <p:nvPicPr>
          <p:cNvPr id="413" name="Google Shape;41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1325375"/>
            <a:ext cx="4376125" cy="278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4375" y="1238388"/>
            <a:ext cx="4364824" cy="2963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 2: The Actual Data</a:t>
            </a:r>
            <a:endParaRPr/>
          </a:p>
        </p:txBody>
      </p:sp>
      <p:pic>
        <p:nvPicPr>
          <p:cNvPr id="420" name="Google Shape;42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4347649" cy="3377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2449" y="771450"/>
            <a:ext cx="4339151" cy="3701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Phenotypic Changes of FSHD</a:t>
            </a:r>
            <a:endParaRPr sz="3600"/>
          </a:p>
        </p:txBody>
      </p:sp>
      <p:sp>
        <p:nvSpPr>
          <p:cNvPr id="102" name="Google Shape;102;p17"/>
          <p:cNvSpPr txBox="1"/>
          <p:nvPr/>
        </p:nvSpPr>
        <p:spPr>
          <a:xfrm>
            <a:off x="4787775" y="4538400"/>
            <a:ext cx="43563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Image: Science Lek et al. (Trends in Molecular Medicine)</a:t>
            </a:r>
            <a:endParaRPr sz="11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http://u1046.edu.umontpellier.fr/version-anglaise-2/team-iii-leader-jacques-mercier/team-iii-research-topic-continued/</a:t>
            </a:r>
            <a:endParaRPr sz="11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pic>
        <p:nvPicPr>
          <p:cNvPr id="103" name="Google Shape;103;p17"/>
          <p:cNvPicPr preferRelativeResize="0"/>
          <p:nvPr/>
        </p:nvPicPr>
        <p:blipFill rotWithShape="1">
          <a:blip r:embed="rId3">
            <a:alphaModFix/>
          </a:blip>
          <a:srcRect t="-2700" r="49703" b="2699"/>
          <a:stretch/>
        </p:blipFill>
        <p:spPr>
          <a:xfrm>
            <a:off x="5013175" y="907313"/>
            <a:ext cx="4130901" cy="341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99425"/>
            <a:ext cx="3829824" cy="232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630975"/>
            <a:ext cx="4787775" cy="251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427" name="Google Shape;427;p6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a contraction in D4Z4, and presence of pLAM are required for FSHD1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pLAM, a PAS, is required to increase the stability of DUX4 RNA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Meiotic rearrangements with chromosome 10 and 4 can generate FSHD1</a:t>
            </a:r>
            <a:endParaRPr/>
          </a:p>
        </p:txBody>
      </p:sp>
      <p:sp>
        <p:nvSpPr>
          <p:cNvPr id="428" name="Google Shape;428;p62"/>
          <p:cNvSpPr txBox="1"/>
          <p:nvPr/>
        </p:nvSpPr>
        <p:spPr>
          <a:xfrm>
            <a:off x="6266800" y="4749350"/>
            <a:ext cx="28773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Lemmers et al. (2010) Science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 Question: The Conclusions </a:t>
            </a:r>
            <a:endParaRPr/>
          </a:p>
        </p:txBody>
      </p:sp>
      <p:sp>
        <p:nvSpPr>
          <p:cNvPr id="434" name="Google Shape;434;p6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your opinion, do you think that they provide </a:t>
            </a:r>
            <a:r>
              <a:rPr lang="en" u="sng"/>
              <a:t>concrete</a:t>
            </a:r>
            <a:r>
              <a:rPr lang="en"/>
              <a:t> evidence underlying the nature of the disease?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lphaUcParenR"/>
            </a:pPr>
            <a:r>
              <a:rPr lang="en"/>
              <a:t>Heck Yeah! They gave definitive evidence!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"/>
              <a:t>Eh, their evidence supported their hypothesis, but I’m not convinced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"/>
              <a:t>No way! The jury’s still out on this one!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"/>
              <a:t>I don’t know what’s going on in this paper...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Criticisms of the Paper</a:t>
            </a:r>
            <a:endParaRPr/>
          </a:p>
        </p:txBody>
      </p:sp>
      <p:sp>
        <p:nvSpPr>
          <p:cNvPr id="440" name="Google Shape;440;p6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Personally, I would have picked B: I would have been more convinced if they expressed this in mice to prove it. I also would have liked more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you have any gripes with the method in this paper?</a:t>
            </a:r>
            <a:endParaRPr/>
          </a:p>
        </p:txBody>
      </p:sp>
      <p:sp>
        <p:nvSpPr>
          <p:cNvPr id="441" name="Google Shape;441;p64"/>
          <p:cNvSpPr txBox="1"/>
          <p:nvPr/>
        </p:nvSpPr>
        <p:spPr>
          <a:xfrm>
            <a:off x="6266800" y="4749350"/>
            <a:ext cx="28773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Lemmers et al. (2010) Science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this all matter?</a:t>
            </a:r>
            <a:endParaRPr/>
          </a:p>
        </p:txBody>
      </p:sp>
      <p:sp>
        <p:nvSpPr>
          <p:cNvPr id="447" name="Google Shape;447;p6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FSDH is a rare disease, but common MD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full mechanism of this disease is unknown: piece of the puzzle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information about FSHD1 genetics can lead to better detection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post CRISPR age, may lead to eventual treatments</a:t>
            </a:r>
            <a:endParaRPr/>
          </a:p>
        </p:txBody>
      </p:sp>
      <p:sp>
        <p:nvSpPr>
          <p:cNvPr id="448" name="Google Shape;448;p65"/>
          <p:cNvSpPr txBox="1"/>
          <p:nvPr/>
        </p:nvSpPr>
        <p:spPr>
          <a:xfrm>
            <a:off x="6266800" y="4749350"/>
            <a:ext cx="28773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Lemmers et al. (2010) Science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Howell questions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 question						Frequency DC</a:t>
            </a:r>
            <a:endParaRPr/>
          </a:p>
        </p:txBody>
      </p:sp>
      <p:sp>
        <p:nvSpPr>
          <p:cNvPr id="459" name="Google Shape;459;p6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Figure 2A from Lemmers et al. Which statement is TRUE?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A. F1, F3 and GFP are positive controls.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B. F1, F3 and GFP are negative controls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C. F1, F3, 4A161a and 4A161b are positive controls.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D. F1, F3, 10A166a and 10A166b are positive controls.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E. F1, F3, 10A166a and 10A166b are negative controls.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 question						Frequency DC</a:t>
            </a:r>
            <a:endParaRPr/>
          </a:p>
        </p:txBody>
      </p:sp>
      <p:sp>
        <p:nvSpPr>
          <p:cNvPr id="465" name="Google Shape;465;p6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family do you think prompted the authors								to discover the “unifying model”?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F1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F2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F3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F4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F5</a:t>
            </a:r>
            <a:endParaRPr/>
          </a:p>
        </p:txBody>
      </p:sp>
      <p:pic>
        <p:nvPicPr>
          <p:cNvPr id="466" name="Google Shape;466;p68"/>
          <p:cNvPicPr preferRelativeResize="0"/>
          <p:nvPr/>
        </p:nvPicPr>
        <p:blipFill rotWithShape="1">
          <a:blip r:embed="rId3">
            <a:alphaModFix/>
          </a:blip>
          <a:srcRect r="57257" b="69505"/>
          <a:stretch/>
        </p:blipFill>
        <p:spPr>
          <a:xfrm>
            <a:off x="1655600" y="2759075"/>
            <a:ext cx="1414499" cy="140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68"/>
          <p:cNvPicPr preferRelativeResize="0"/>
          <p:nvPr/>
        </p:nvPicPr>
        <p:blipFill rotWithShape="1">
          <a:blip r:embed="rId3">
            <a:alphaModFix/>
          </a:blip>
          <a:srcRect l="52684" r="4573" b="69505"/>
          <a:stretch/>
        </p:blipFill>
        <p:spPr>
          <a:xfrm>
            <a:off x="3070100" y="2759075"/>
            <a:ext cx="1414499" cy="140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68"/>
          <p:cNvPicPr preferRelativeResize="0"/>
          <p:nvPr/>
        </p:nvPicPr>
        <p:blipFill rotWithShape="1">
          <a:blip r:embed="rId3">
            <a:alphaModFix/>
          </a:blip>
          <a:srcRect t="32546" r="52662" b="33483"/>
          <a:stretch/>
        </p:blipFill>
        <p:spPr>
          <a:xfrm>
            <a:off x="4484600" y="2759075"/>
            <a:ext cx="1566575" cy="156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68"/>
          <p:cNvPicPr preferRelativeResize="0"/>
          <p:nvPr/>
        </p:nvPicPr>
        <p:blipFill rotWithShape="1">
          <a:blip r:embed="rId3">
            <a:alphaModFix/>
          </a:blip>
          <a:srcRect l="1880" t="71158" r="55376" b="-1652"/>
          <a:stretch/>
        </p:blipFill>
        <p:spPr>
          <a:xfrm>
            <a:off x="7465675" y="2759075"/>
            <a:ext cx="1414499" cy="140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68"/>
          <p:cNvPicPr preferRelativeResize="0"/>
          <p:nvPr/>
        </p:nvPicPr>
        <p:blipFill rotWithShape="1">
          <a:blip r:embed="rId3">
            <a:alphaModFix/>
          </a:blip>
          <a:srcRect l="47446" t="33127" r="5216" b="32903"/>
          <a:stretch/>
        </p:blipFill>
        <p:spPr>
          <a:xfrm>
            <a:off x="6051175" y="2759075"/>
            <a:ext cx="1566575" cy="156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9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Questions/Comments?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genetically is behind FSHD?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FSHD Linked to Genetic Mutation of Chromosome 4</a:t>
            </a:r>
            <a:endParaRPr sz="2400"/>
          </a:p>
        </p:txBody>
      </p:sp>
      <p:sp>
        <p:nvSpPr>
          <p:cNvPr id="116" name="Google Shape;116;p19"/>
          <p:cNvSpPr txBox="1">
            <a:spLocks noGrp="1"/>
          </p:cNvSpPr>
          <p:nvPr>
            <p:ph type="body" idx="4294967295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 rotWithShape="1">
          <a:blip r:embed="rId3">
            <a:alphaModFix/>
          </a:blip>
          <a:srcRect r="10354"/>
          <a:stretch/>
        </p:blipFill>
        <p:spPr>
          <a:xfrm>
            <a:off x="1708172" y="834112"/>
            <a:ext cx="3546099" cy="18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 rotWithShape="1">
          <a:blip r:embed="rId4">
            <a:alphaModFix/>
          </a:blip>
          <a:srcRect b="44586"/>
          <a:stretch/>
        </p:blipFill>
        <p:spPr>
          <a:xfrm>
            <a:off x="1708175" y="2935300"/>
            <a:ext cx="6584550" cy="140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250" y="1037500"/>
            <a:ext cx="1204650" cy="402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3883500" y="4343500"/>
            <a:ext cx="54129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Image: https://is.muni.cz/el/1431/podzim2011/Bi7690/FSHD__Southern_blot.txt</a:t>
            </a:r>
            <a:endParaRPr sz="11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http://wiki.ggc.usg.edu/wiki/Facioscapulohumeral_Muscular_Dystrophy_(FSHD)</a:t>
            </a:r>
            <a:endParaRPr sz="11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http://www.ijhg.com/article.asp?issn=0971-6866;year=2012;volume=18;issue=2;spage=238;epage=240;aulast=Lall</a:t>
            </a:r>
            <a:endParaRPr sz="11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84250" y="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“Junk” DNA Has Functionality in Gene Expression</a:t>
            </a:r>
            <a:endParaRPr sz="2400"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429" y="850878"/>
            <a:ext cx="5408383" cy="411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3118325" y="4884075"/>
            <a:ext cx="63480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FEFEF"/>
                </a:solidFill>
              </a:rPr>
              <a:t>Image:http://mappingignorance.org/2015/06/26/not-so-junk-dna-micrornas-and-schizophrenia/</a:t>
            </a:r>
            <a:endParaRPr sz="1100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3982800" cy="7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Regulates Protein Synthesis?</a:t>
            </a: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3389700" y="4762275"/>
            <a:ext cx="5754300" cy="3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Image:http://www.phschool.com/science/biology_place/biocoach/transcription/tctlpreu.html</a:t>
            </a:r>
            <a:endParaRPr sz="1000"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2459" y="87050"/>
            <a:ext cx="4236925" cy="467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/>
          <p:nvPr/>
        </p:nvSpPr>
        <p:spPr>
          <a:xfrm rot="-1106226">
            <a:off x="2351776" y="1583482"/>
            <a:ext cx="2532700" cy="5049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1"/>
          <p:cNvSpPr/>
          <p:nvPr/>
        </p:nvSpPr>
        <p:spPr>
          <a:xfrm rot="-726">
            <a:off x="2651226" y="3253283"/>
            <a:ext cx="2839800" cy="504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0" y="2024625"/>
            <a:ext cx="25623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</a:rPr>
              <a:t>Can it be transcribed?</a:t>
            </a:r>
            <a:endParaRPr sz="1800">
              <a:solidFill>
                <a:srgbClr val="38761D"/>
              </a:solidFill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616875" y="3142825"/>
            <a:ext cx="2398800" cy="4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</a:rPr>
              <a:t>Will it survive to translation?</a:t>
            </a:r>
            <a:endParaRPr sz="1800">
              <a:solidFill>
                <a:srgbClr val="38761D"/>
              </a:solidFill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252425" y="4074425"/>
            <a:ext cx="35709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</a:rPr>
              <a:t>How can we express a gene of interest in different cells?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3148</Words>
  <Application>Microsoft Macintosh PowerPoint</Application>
  <PresentationFormat>全屏显示(16:9)</PresentationFormat>
  <Paragraphs>319</Paragraphs>
  <Slides>57</Slides>
  <Notes>57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1" baseType="lpstr">
      <vt:lpstr>Times New Roman</vt:lpstr>
      <vt:lpstr>Arial</vt:lpstr>
      <vt:lpstr>Roboto</vt:lpstr>
      <vt:lpstr>Material</vt:lpstr>
      <vt:lpstr>Clicker question      Frequency DC</vt:lpstr>
      <vt:lpstr>What do these have in common?</vt:lpstr>
      <vt:lpstr> A Unifying Genetic Model for Facioscapulohumeral Muscular Dystrophy Lemmers et al 2010 </vt:lpstr>
      <vt:lpstr>Facio-scapulo-humeral </vt:lpstr>
      <vt:lpstr>Phenotypic Changes of FSHD</vt:lpstr>
      <vt:lpstr>What genetically is behind FSHD?</vt:lpstr>
      <vt:lpstr>FSHD Linked to Genetic Mutation of Chromosome 4</vt:lpstr>
      <vt:lpstr>“Junk” DNA Has Functionality in Gene Expression</vt:lpstr>
      <vt:lpstr>What Regulates Protein Synthesis?</vt:lpstr>
      <vt:lpstr>Expression Vectors</vt:lpstr>
      <vt:lpstr>The presence and impact of methyl groups on transcription</vt:lpstr>
      <vt:lpstr>Technical Background</vt:lpstr>
      <vt:lpstr>What can you conclude from the following image?</vt:lpstr>
      <vt:lpstr>Northern Blot</vt:lpstr>
      <vt:lpstr>PowerPoint 演示文稿</vt:lpstr>
      <vt:lpstr>RACE → Rapid Amplification of cDNA Ends</vt:lpstr>
      <vt:lpstr>PowerPoint 演示文稿</vt:lpstr>
      <vt:lpstr>Big Picture: FSHD Is Caused by A Gain of Function Mutation </vt:lpstr>
      <vt:lpstr>Clicker question      Frequency DC</vt:lpstr>
      <vt:lpstr>Truncation of D4Z4 Region Causes Chromatin Loosening </vt:lpstr>
      <vt:lpstr>Specific pLAM  Sequences Cause Addition of a Poly(A) Tail</vt:lpstr>
      <vt:lpstr>Figure 1A: The Number of Tandem Repeats Influences Presences of FSHD</vt:lpstr>
      <vt:lpstr>Clicker Question: If you have 7 tandem repeats in the D4Z4 reading frame will you contract FSHD? </vt:lpstr>
      <vt:lpstr>Figure 1B: Mutations to DUX4 and pLAM Sequence are both Necessary for FSHD Development</vt:lpstr>
      <vt:lpstr>D4Z4 A Closer Look</vt:lpstr>
      <vt:lpstr>What is the Difference Between the A Chromosomes and B Chromosomes?</vt:lpstr>
      <vt:lpstr>Clicker Question What is the role of the pLAM sequence?</vt:lpstr>
      <vt:lpstr>What does the pLAM sequence really do?</vt:lpstr>
      <vt:lpstr>Figure 1 Highlights the Significance of Sequence Location on Chromosome 4.</vt:lpstr>
      <vt:lpstr>What is unique about 4A 161? </vt:lpstr>
      <vt:lpstr>Figure 2: Poly A Tail Presence Regulates Expression of DUX4 in Myoblast Cells   </vt:lpstr>
      <vt:lpstr>Figure 2 qRT-PCR － polymorphisms on pLAM affect distal DUX4 transcription</vt:lpstr>
      <vt:lpstr>Figure 2</vt:lpstr>
      <vt:lpstr>Clicker Question</vt:lpstr>
      <vt:lpstr>Conclusions of Figure 2</vt:lpstr>
      <vt:lpstr>Figure 3. Pedigrees of families affected by FSHD with unusual hybrid D4Z4 repeat structures</vt:lpstr>
      <vt:lpstr>Clicker Question</vt:lpstr>
      <vt:lpstr>Figure 3 F1. Pedigree showing FSHD after crossover between chromosomes 4q and 10q</vt:lpstr>
      <vt:lpstr>Figure 3 F2. Pedigree showing FSHD after crossover between chromosomes 4q and 10q </vt:lpstr>
      <vt:lpstr>Figure 3 F3. Pedigree showing FSHD as a result of meiotic rearrangement between chromosomes 4q and 10q</vt:lpstr>
      <vt:lpstr>Figure 3 F4. Mosaic FSHD patient with mitotic contraction on chromosome 10q produces offspring with FSHD </vt:lpstr>
      <vt:lpstr>Figure 3 F5. Proximal region to D4Z4 not required for FSHD</vt:lpstr>
      <vt:lpstr>Figure 3. FSHD1 families with complex pathogenic chromosomes share the commonality of terminal 4qA repeat units and adjacent 4-type pLAM sequence</vt:lpstr>
      <vt:lpstr>Conclusions</vt:lpstr>
      <vt:lpstr>A Backwards Paper</vt:lpstr>
      <vt:lpstr>Figure 3 F3: Something unusual is going on here</vt:lpstr>
      <vt:lpstr>Figure 3. Pedigrees of families affected by FSHD with unusual hybrid D4Z4 repeat structures</vt:lpstr>
      <vt:lpstr>Figure 1: An Analysis of the Disease</vt:lpstr>
      <vt:lpstr>Fig 2: The Actual Data</vt:lpstr>
      <vt:lpstr>Conclusions</vt:lpstr>
      <vt:lpstr>Clicker Question: The Conclusions </vt:lpstr>
      <vt:lpstr>Criticisms of the Paper</vt:lpstr>
      <vt:lpstr>Why does this all matter?</vt:lpstr>
      <vt:lpstr>Howell questions</vt:lpstr>
      <vt:lpstr>Clicker question      Frequency DC</vt:lpstr>
      <vt:lpstr>Clicker question      Frequency DC</vt:lpstr>
      <vt:lpstr>Questions/Comments?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Clicker question      Frequency DC</dc:title>
  <cp:lastModifiedBy>Rosa Wang</cp:lastModifiedBy>
  <cp:revision>1</cp:revision>
  <dcterms:modified xsi:type="dcterms:W3CDTF">2021-05-14T15:05:53Z</dcterms:modified>
</cp:coreProperties>
</file>