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obo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Roboto-bold.fntdata"/><Relationship Id="rId10" Type="http://schemas.openxmlformats.org/officeDocument/2006/relationships/slide" Target="slides/slide5.xml"/><Relationship Id="rId21" Type="http://schemas.openxmlformats.org/officeDocument/2006/relationships/font" Target="fonts/Roboto-regular.fntdata"/><Relationship Id="rId13" Type="http://schemas.openxmlformats.org/officeDocument/2006/relationships/slide" Target="slides/slide8.xml"/><Relationship Id="rId24" Type="http://schemas.openxmlformats.org/officeDocument/2006/relationships/font" Target="fonts/Roboto-boldItalic.fntdata"/><Relationship Id="rId12" Type="http://schemas.openxmlformats.org/officeDocument/2006/relationships/slide" Target="slides/slide7.xml"/><Relationship Id="rId23" Type="http://schemas.openxmlformats.org/officeDocument/2006/relationships/font" Target="fonts/Robo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6f75fce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6f75fce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a57b6235df_0_1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a57b6235df_0_1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a57b6235df_0_1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a57b6235df_0_1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a58b76e5b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a58b76e5b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a57b6235df_3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a57b6235df_3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a791169827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a791169827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a791169827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a791169827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c6f75fce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c6f75fce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a57b6235df_3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a57b6235df_3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</a:t>
            </a:r>
            <a:endParaRPr/>
          </a:p>
          <a:p>
            <a:pPr indent="0" lvl="0" marL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rgbClr val="2A3990"/>
              </a:buClr>
              <a:buSzPts val="1600"/>
              <a:buFont typeface="Arial"/>
              <a:buChar char="-"/>
            </a:pPr>
            <a:r>
              <a:rPr b="1" lang="en" sz="1600">
                <a:solidFill>
                  <a:srgbClr val="2A3990"/>
                </a:solidFill>
                <a:highlight>
                  <a:srgbClr val="FFFFFF"/>
                </a:highlight>
              </a:rPr>
              <a:t>80981</a:t>
            </a:r>
            <a:r>
              <a:rPr lang="en" sz="1600">
                <a:solidFill>
                  <a:srgbClr val="2A3990"/>
                </a:solidFill>
                <a:highlight>
                  <a:srgbClr val="FFFFFF"/>
                </a:highlight>
              </a:rPr>
              <a:t> confirmed cases in China</a:t>
            </a:r>
            <a:endParaRPr sz="1600">
              <a:solidFill>
                <a:srgbClr val="2A3990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2A3990"/>
              </a:buClr>
              <a:buSzPts val="1600"/>
              <a:buFont typeface="Arial"/>
              <a:buChar char="-"/>
            </a:pPr>
            <a:r>
              <a:rPr b="1" lang="en" sz="1600">
                <a:solidFill>
                  <a:srgbClr val="2A3990"/>
                </a:solidFill>
                <a:highlight>
                  <a:srgbClr val="FFFFFF"/>
                </a:highlight>
              </a:rPr>
              <a:t>44067</a:t>
            </a:r>
            <a:r>
              <a:rPr lang="en" sz="1600">
                <a:solidFill>
                  <a:srgbClr val="2A3990"/>
                </a:solidFill>
                <a:highlight>
                  <a:srgbClr val="FFFFFF"/>
                </a:highlight>
              </a:rPr>
              <a:t> confirmed cases in 117 countries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a57b6235df_3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a57b6235df_3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By March 1st, no study has been done to comprehensively investigate a cohort of paediatric patients with Covid-19 and their distinctive clinical feature 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a58b76f40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a58b76f40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a58b76f40f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a58b76f40f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a58b76f40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a58b76f40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c6f75fce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c6f75fce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a57b6235df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a57b6235df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AUTOLAYOUT">
    <p:bg>
      <p:bgPr>
        <a:solidFill>
          <a:srgbClr val="FFFFFF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3"/>
          <p:cNvSpPr/>
          <p:nvPr/>
        </p:nvSpPr>
        <p:spPr>
          <a:xfrm>
            <a:off x="181125" y="181125"/>
            <a:ext cx="8795400" cy="4781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3"/>
          <p:cNvSpPr txBox="1"/>
          <p:nvPr>
            <p:ph type="title"/>
          </p:nvPr>
        </p:nvSpPr>
        <p:spPr>
          <a:xfrm>
            <a:off x="811650" y="799739"/>
            <a:ext cx="6458400" cy="1479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5" name="Google Shape;85;p13"/>
          <p:cNvSpPr txBox="1"/>
          <p:nvPr>
            <p:ph idx="1" type="body"/>
          </p:nvPr>
        </p:nvSpPr>
        <p:spPr>
          <a:xfrm>
            <a:off x="811650" y="2432039"/>
            <a:ext cx="6458400" cy="2037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6" name="Google Shape;86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1.png"/><Relationship Id="rId7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Relationship Id="rId4" Type="http://schemas.openxmlformats.org/officeDocument/2006/relationships/image" Target="../media/image8.png"/><Relationship Id="rId5" Type="http://schemas.openxmlformats.org/officeDocument/2006/relationships/image" Target="../media/image2.png"/><Relationship Id="rId6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Relationship Id="rId4" Type="http://schemas.openxmlformats.org/officeDocument/2006/relationships/image" Target="../media/image13.png"/><Relationship Id="rId5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gif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ctrTitle"/>
          </p:nvPr>
        </p:nvSpPr>
        <p:spPr>
          <a:xfrm>
            <a:off x="480150" y="1443700"/>
            <a:ext cx="8183700" cy="153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Clinical and epidemiological features of 36 children with COVID-19 in Zhejiang, China</a:t>
            </a:r>
            <a:endParaRPr sz="3500"/>
          </a:p>
        </p:txBody>
      </p:sp>
      <p:sp>
        <p:nvSpPr>
          <p:cNvPr id="92" name="Google Shape;92;p14"/>
          <p:cNvSpPr txBox="1"/>
          <p:nvPr>
            <p:ph idx="1" type="subTitle"/>
          </p:nvPr>
        </p:nvSpPr>
        <p:spPr>
          <a:xfrm>
            <a:off x="480150" y="3544950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Jiaying Ning, Yanhao Li, Liucheng Shi, Qetsiyah Wang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504430" cy="72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876300"/>
            <a:ext cx="4543425" cy="92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78350" y="876300"/>
            <a:ext cx="3924300" cy="92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2400" y="1952625"/>
            <a:ext cx="5323751" cy="3038475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3"/>
          <p:cNvSpPr/>
          <p:nvPr/>
        </p:nvSpPr>
        <p:spPr>
          <a:xfrm>
            <a:off x="379300" y="4449575"/>
            <a:ext cx="4089600" cy="2412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3"/>
          <p:cNvSpPr/>
          <p:nvPr/>
        </p:nvSpPr>
        <p:spPr>
          <a:xfrm>
            <a:off x="398475" y="2925650"/>
            <a:ext cx="4089600" cy="5034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5" name="Google Shape;155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695813" y="2925638"/>
            <a:ext cx="4219575" cy="153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6172200" cy="58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885825"/>
            <a:ext cx="4676775" cy="112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2162175"/>
            <a:ext cx="4914900" cy="197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26550" y="279950"/>
            <a:ext cx="3873375" cy="4583601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4"/>
          <p:cNvSpPr/>
          <p:nvPr/>
        </p:nvSpPr>
        <p:spPr>
          <a:xfrm>
            <a:off x="5109250" y="2034325"/>
            <a:ext cx="1719900" cy="5268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0000F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4"/>
          <p:cNvSpPr/>
          <p:nvPr/>
        </p:nvSpPr>
        <p:spPr>
          <a:xfrm>
            <a:off x="8252675" y="2034325"/>
            <a:ext cx="545400" cy="4299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0000F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4"/>
          <p:cNvSpPr/>
          <p:nvPr/>
        </p:nvSpPr>
        <p:spPr>
          <a:xfrm>
            <a:off x="5085825" y="1510025"/>
            <a:ext cx="1426200" cy="1887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0000F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4"/>
          <p:cNvSpPr/>
          <p:nvPr/>
        </p:nvSpPr>
        <p:spPr>
          <a:xfrm>
            <a:off x="8168775" y="1489050"/>
            <a:ext cx="545400" cy="2202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0000F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4"/>
          <p:cNvSpPr/>
          <p:nvPr/>
        </p:nvSpPr>
        <p:spPr>
          <a:xfrm>
            <a:off x="5106800" y="3250725"/>
            <a:ext cx="1719900" cy="2202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00FF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4"/>
          <p:cNvSpPr/>
          <p:nvPr/>
        </p:nvSpPr>
        <p:spPr>
          <a:xfrm>
            <a:off x="7560575" y="3261225"/>
            <a:ext cx="545400" cy="1887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00FF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6172200" cy="58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885825"/>
            <a:ext cx="4600575" cy="356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26550" y="279950"/>
            <a:ext cx="3873375" cy="4583601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5"/>
          <p:cNvSpPr/>
          <p:nvPr/>
        </p:nvSpPr>
        <p:spPr>
          <a:xfrm>
            <a:off x="5106800" y="3785525"/>
            <a:ext cx="2401200" cy="2202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5"/>
          <p:cNvSpPr/>
          <p:nvPr/>
        </p:nvSpPr>
        <p:spPr>
          <a:xfrm>
            <a:off x="5106800" y="2695000"/>
            <a:ext cx="2401200" cy="2202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5"/>
          <p:cNvSpPr/>
          <p:nvPr/>
        </p:nvSpPr>
        <p:spPr>
          <a:xfrm>
            <a:off x="5148750" y="3596775"/>
            <a:ext cx="2401200" cy="2202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00FFF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6"/>
          <p:cNvSpPr txBox="1"/>
          <p:nvPr>
            <p:ph idx="1" type="body"/>
          </p:nvPr>
        </p:nvSpPr>
        <p:spPr>
          <a:xfrm>
            <a:off x="827100" y="1052126"/>
            <a:ext cx="3853200" cy="5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400">
                <a:solidFill>
                  <a:schemeClr val="accent5"/>
                </a:solidFill>
              </a:rPr>
              <a:t>Strength</a:t>
            </a:r>
            <a:endParaRPr b="1" sz="2400">
              <a:solidFill>
                <a:schemeClr val="accent5"/>
              </a:solidFill>
            </a:endParaRPr>
          </a:p>
        </p:txBody>
      </p:sp>
      <p:sp>
        <p:nvSpPr>
          <p:cNvPr id="185" name="Google Shape;185;p26"/>
          <p:cNvSpPr txBox="1"/>
          <p:nvPr>
            <p:ph idx="1" type="body"/>
          </p:nvPr>
        </p:nvSpPr>
        <p:spPr>
          <a:xfrm>
            <a:off x="827100" y="1662380"/>
            <a:ext cx="3853200" cy="2753100"/>
          </a:xfrm>
          <a:prstGeom prst="rect">
            <a:avLst/>
          </a:prstGeom>
          <a:solidFill>
            <a:srgbClr val="E6B8A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Provide early report of detailed and comprehensive information on paediatric patients 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Comparable group between adult and children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Result consistent within the study and with several </a:t>
            </a:r>
            <a:r>
              <a:rPr lang="en" sz="1400"/>
              <a:t>reports</a:t>
            </a:r>
            <a:r>
              <a:rPr lang="en" sz="1400"/>
              <a:t> on children with Covid 19</a:t>
            </a:r>
            <a:endParaRPr sz="1400"/>
          </a:p>
        </p:txBody>
      </p:sp>
      <p:sp>
        <p:nvSpPr>
          <p:cNvPr id="186" name="Google Shape;186;p26"/>
          <p:cNvSpPr txBox="1"/>
          <p:nvPr>
            <p:ph idx="1" type="body"/>
          </p:nvPr>
        </p:nvSpPr>
        <p:spPr>
          <a:xfrm>
            <a:off x="4644225" y="1052119"/>
            <a:ext cx="3853200" cy="5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400">
                <a:solidFill>
                  <a:schemeClr val="accent5"/>
                </a:solidFill>
              </a:rPr>
              <a:t>Limitation</a:t>
            </a:r>
            <a:endParaRPr b="1" sz="2400">
              <a:solidFill>
                <a:schemeClr val="accent5"/>
              </a:solidFill>
            </a:endParaRPr>
          </a:p>
        </p:txBody>
      </p:sp>
      <p:sp>
        <p:nvSpPr>
          <p:cNvPr id="187" name="Google Shape;187;p26"/>
          <p:cNvSpPr txBox="1"/>
          <p:nvPr>
            <p:ph idx="1" type="body"/>
          </p:nvPr>
        </p:nvSpPr>
        <p:spPr>
          <a:xfrm>
            <a:off x="4644225" y="1662375"/>
            <a:ext cx="3853200" cy="2753100"/>
          </a:xfrm>
          <a:prstGeom prst="rect">
            <a:avLst/>
          </a:prstGeom>
          <a:solidFill>
            <a:srgbClr val="A4C2F4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Problem with Generalization 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Small Sample Size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All diagnosed with Covid-19 in the </a:t>
            </a:r>
            <a:r>
              <a:rPr lang="en"/>
              <a:t>beginning</a:t>
            </a:r>
            <a:r>
              <a:rPr lang="en"/>
              <a:t> of study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Vague Exposure Definition</a:t>
            </a:r>
            <a:endParaRPr sz="1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7"/>
          <p:cNvSpPr txBox="1"/>
          <p:nvPr>
            <p:ph idx="1" type="body"/>
          </p:nvPr>
        </p:nvSpPr>
        <p:spPr>
          <a:xfrm>
            <a:off x="804450" y="676200"/>
            <a:ext cx="4045500" cy="5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400">
                <a:solidFill>
                  <a:schemeClr val="accent5"/>
                </a:solidFill>
              </a:rPr>
              <a:t>Conclusion </a:t>
            </a:r>
            <a:endParaRPr b="1" sz="2400">
              <a:solidFill>
                <a:schemeClr val="accent5"/>
              </a:solidFill>
            </a:endParaRPr>
          </a:p>
        </p:txBody>
      </p:sp>
      <p:sp>
        <p:nvSpPr>
          <p:cNvPr id="193" name="Google Shape;193;p27"/>
          <p:cNvSpPr txBox="1"/>
          <p:nvPr/>
        </p:nvSpPr>
        <p:spPr>
          <a:xfrm>
            <a:off x="937942" y="1325646"/>
            <a:ext cx="7401600" cy="10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Fever, cough, pneumonia were the most common signs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children have milder clinical manifestations -- possibly due to special interaction between immune system and respiratory system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Nearly half of paediatric patients were asymptomatic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4" name="Google Shape;194;p27"/>
          <p:cNvSpPr txBox="1"/>
          <p:nvPr>
            <p:ph idx="1" type="body"/>
          </p:nvPr>
        </p:nvSpPr>
        <p:spPr>
          <a:xfrm>
            <a:off x="804450" y="3010206"/>
            <a:ext cx="4045500" cy="5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400">
                <a:solidFill>
                  <a:schemeClr val="accent5"/>
                </a:solidFill>
              </a:rPr>
              <a:t>Application</a:t>
            </a:r>
            <a:r>
              <a:rPr b="1" lang="en" sz="2400">
                <a:solidFill>
                  <a:schemeClr val="accent5"/>
                </a:solidFill>
              </a:rPr>
              <a:t> </a:t>
            </a:r>
            <a:endParaRPr b="1" sz="2400">
              <a:solidFill>
                <a:schemeClr val="accent5"/>
              </a:solidFill>
            </a:endParaRPr>
          </a:p>
        </p:txBody>
      </p:sp>
      <p:sp>
        <p:nvSpPr>
          <p:cNvPr id="195" name="Google Shape;195;p27"/>
          <p:cNvSpPr txBox="1"/>
          <p:nvPr/>
        </p:nvSpPr>
        <p:spPr>
          <a:xfrm>
            <a:off x="937942" y="3564676"/>
            <a:ext cx="7401600" cy="10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Identification for infected children is challenging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Children might serve as the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facilitators of viral transmission -- social distancing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8"/>
          <p:cNvSpPr txBox="1"/>
          <p:nvPr>
            <p:ph idx="1" type="body"/>
          </p:nvPr>
        </p:nvSpPr>
        <p:spPr>
          <a:xfrm>
            <a:off x="556200" y="461026"/>
            <a:ext cx="3853200" cy="5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400">
                <a:solidFill>
                  <a:srgbClr val="434343"/>
                </a:solidFill>
              </a:rPr>
              <a:t>Q &amp; A</a:t>
            </a:r>
            <a:endParaRPr b="1" sz="2400">
              <a:solidFill>
                <a:srgbClr val="434343"/>
              </a:solidFill>
            </a:endParaRPr>
          </a:p>
        </p:txBody>
      </p:sp>
      <p:sp>
        <p:nvSpPr>
          <p:cNvPr id="201" name="Google Shape;201;p28"/>
          <p:cNvSpPr txBox="1"/>
          <p:nvPr/>
        </p:nvSpPr>
        <p:spPr>
          <a:xfrm>
            <a:off x="676200" y="1762350"/>
            <a:ext cx="7356600" cy="25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1. </a:t>
            </a:r>
            <a:r>
              <a:rPr lang="en"/>
              <a:t>Do you think the current result of study have good generalizability? Why?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2. Mentioned in the article, asymptomatic children can be potential threats for the community-infection? What is a underlying problem you think resided in this study?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What kind of selection bias would you consider in this study?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Should the investigators have reported the RR and RD?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idx="2" type="body"/>
          </p:nvPr>
        </p:nvSpPr>
        <p:spPr>
          <a:xfrm>
            <a:off x="4751725" y="874900"/>
            <a:ext cx="6506100" cy="416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r>
              <a:rPr lang="en" sz="1900"/>
              <a:t>Introduction </a:t>
            </a:r>
            <a:endParaRPr sz="19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r>
              <a:rPr lang="en" sz="1900"/>
              <a:t>Study Design + Method	</a:t>
            </a:r>
            <a:endParaRPr sz="19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r>
              <a:rPr lang="en" sz="1900"/>
              <a:t>Results + Analysis</a:t>
            </a:r>
            <a:endParaRPr sz="19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r>
              <a:rPr lang="en" sz="1900"/>
              <a:t>Strengths + Limitations</a:t>
            </a:r>
            <a:endParaRPr sz="19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r>
              <a:rPr lang="en" sz="1900"/>
              <a:t>Conclusion + Policy implementation</a:t>
            </a:r>
            <a:endParaRPr sz="19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None/>
            </a:pPr>
            <a:r>
              <a:t/>
            </a:r>
            <a:endParaRPr sz="1000"/>
          </a:p>
        </p:txBody>
      </p:sp>
      <p:sp>
        <p:nvSpPr>
          <p:cNvPr id="98" name="Google Shape;98;p15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1900" y="1087325"/>
            <a:ext cx="5849475" cy="29688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6"/>
          <p:cNvSpPr txBox="1"/>
          <p:nvPr>
            <p:ph type="title"/>
          </p:nvPr>
        </p:nvSpPr>
        <p:spPr>
          <a:xfrm>
            <a:off x="811650" y="302546"/>
            <a:ext cx="6458400" cy="86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Coronavirus Disease 2019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278250" y="1405475"/>
            <a:ext cx="2673300" cy="203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Originated from Wuhan, China in December 2019</a:t>
            </a:r>
            <a:endParaRPr b="1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By March 1,2020, </a:t>
            </a:r>
            <a:endParaRPr b="1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Spreading Rapidly and Globally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98000" y="358575"/>
            <a:ext cx="7548000" cy="79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878900" y="706675"/>
            <a:ext cx="7749600" cy="203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lnSpc>
                <a:spcPct val="130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Char char="●"/>
            </a:pPr>
            <a:r>
              <a:rPr b="1" lang="en">
                <a:solidFill>
                  <a:schemeClr val="accent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Concern/Problem: </a:t>
            </a:r>
            <a:endParaRPr b="1">
              <a:solidFill>
                <a:schemeClr val="accent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lack of investigation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of clinical and epidemiological features of</a:t>
            </a:r>
            <a:r>
              <a:rPr lang="en">
                <a:solidFill>
                  <a:schemeClr val="accent4"/>
                </a:solidFill>
                <a:highlight>
                  <a:srgbClr val="FFFFFF"/>
                </a:highlight>
              </a:rPr>
              <a:t> paediatric patients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 with Covid-19 . 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75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 comprehensive investigation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of</a:t>
            </a:r>
            <a:r>
              <a:rPr lang="en">
                <a:solidFill>
                  <a:schemeClr val="accent4"/>
                </a:solidFill>
                <a:highlight>
                  <a:srgbClr val="FFFFFF"/>
                </a:highlight>
              </a:rPr>
              <a:t>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is urgently in need for prevention and treatment of Covid-19 in children.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Char char="●"/>
            </a:pPr>
            <a:r>
              <a:rPr b="1" lang="en">
                <a:solidFill>
                  <a:schemeClr val="accent4"/>
                </a:solidFill>
                <a:highlight>
                  <a:srgbClr val="FFFFFF"/>
                </a:highlight>
              </a:rPr>
              <a:t>Why Important</a:t>
            </a:r>
            <a:endParaRPr b="1">
              <a:solidFill>
                <a:schemeClr val="accent4"/>
              </a:solidFill>
              <a:highlight>
                <a:srgbClr val="FFFFFF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Pneumonia is the leading cause of mortality in children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Children can share different clinical and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epidemiological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chemeClr val="dk1"/>
                </a:solidFill>
              </a:rPr>
              <a:t>features</a:t>
            </a:r>
            <a:r>
              <a:rPr lang="en">
                <a:solidFill>
                  <a:schemeClr val="dk1"/>
                </a:solidFill>
              </a:rPr>
              <a:t> from adult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">
                <a:solidFill>
                  <a:schemeClr val="dk1"/>
                </a:solidFill>
              </a:rPr>
              <a:t>Example:Distinctive </a:t>
            </a:r>
            <a:r>
              <a:rPr lang="en">
                <a:solidFill>
                  <a:schemeClr val="dk1"/>
                </a:solidFill>
              </a:rPr>
              <a:t>immunological</a:t>
            </a:r>
            <a:r>
              <a:rPr lang="en">
                <a:solidFill>
                  <a:schemeClr val="dk1"/>
                </a:solidFill>
              </a:rPr>
              <a:t> response to viral infection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811650" y="568700"/>
            <a:ext cx="7857900" cy="6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7" name="Google Shape;11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5075" y="1265900"/>
            <a:ext cx="7533851" cy="31762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811650" y="568700"/>
            <a:ext cx="7857900" cy="6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Study Population</a:t>
            </a:r>
            <a:endParaRPr/>
          </a:p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983700" y="1228574"/>
            <a:ext cx="3588300" cy="2372100"/>
          </a:xfrm>
          <a:prstGeom prst="rect">
            <a:avLst/>
          </a:prstGeom>
          <a:solidFill>
            <a:srgbClr val="FFD966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Times New Roman"/>
              <a:buChar char="●"/>
            </a:pPr>
            <a:r>
              <a:rPr b="1" lang="en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Children and adolescents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○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Milder symptoms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○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Asymptomatic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○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Community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transmission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mode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○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Few studies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9"/>
          <p:cNvSpPr txBox="1"/>
          <p:nvPr>
            <p:ph idx="1" type="body"/>
          </p:nvPr>
        </p:nvSpPr>
        <p:spPr>
          <a:xfrm>
            <a:off x="4572000" y="1228574"/>
            <a:ext cx="3588300" cy="2372100"/>
          </a:xfrm>
          <a:prstGeom prst="rect">
            <a:avLst/>
          </a:prstGeom>
          <a:solidFill>
            <a:srgbClr val="A4C2F4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Times New Roman"/>
              <a:buChar char="●"/>
            </a:pPr>
            <a:r>
              <a:rPr b="1" lang="en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Adults</a:t>
            </a:r>
            <a:endParaRPr b="1">
              <a:solidFill>
                <a:srgbClr val="6666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○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Notable diseases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○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Easy identification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○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Higher mortality rate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○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Many studies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9"/>
          <p:cNvSpPr txBox="1"/>
          <p:nvPr/>
        </p:nvSpPr>
        <p:spPr>
          <a:xfrm>
            <a:off x="917250" y="3767275"/>
            <a:ext cx="7309500" cy="5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Research question: 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Are children immune to Covid-19? 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What are the clinical features 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associated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 with pediatric patients compared with other groups?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type="title"/>
          </p:nvPr>
        </p:nvSpPr>
        <p:spPr>
          <a:xfrm>
            <a:off x="811650" y="568700"/>
            <a:ext cx="7857900" cy="6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Eligibility / Accessibility</a:t>
            </a:r>
            <a:endParaRPr/>
          </a:p>
        </p:txBody>
      </p:sp>
      <p:sp>
        <p:nvSpPr>
          <p:cNvPr id="131" name="Google Shape;131;p20"/>
          <p:cNvSpPr txBox="1"/>
          <p:nvPr>
            <p:ph idx="1" type="body"/>
          </p:nvPr>
        </p:nvSpPr>
        <p:spPr>
          <a:xfrm>
            <a:off x="811650" y="1205600"/>
            <a:ext cx="7857900" cy="343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Char char="●"/>
            </a:pPr>
            <a:r>
              <a:rPr b="1" lang="en">
                <a:solidFill>
                  <a:srgbClr val="666666"/>
                </a:solidFill>
              </a:rPr>
              <a:t>36 pediatric patients from three hospitals located in Zhejiang Province</a:t>
            </a:r>
            <a:endParaRPr b="1">
              <a:solidFill>
                <a:srgbClr val="666666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900 km from Wuhan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Cases at hand 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Age 0-16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Ten(28%) patients were asymptomatic</a:t>
            </a:r>
            <a:endParaRPr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Char char="●"/>
            </a:pPr>
            <a:r>
              <a:rPr b="1" lang="en">
                <a:solidFill>
                  <a:srgbClr val="666666"/>
                </a:solidFill>
              </a:rPr>
              <a:t>All participants enrolled with PCR- confirmed COVID-19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History of exposure to epidemic area - 33%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Family members with COVID-19 - 89 %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Both - 22%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>
            <p:ph type="title"/>
          </p:nvPr>
        </p:nvSpPr>
        <p:spPr>
          <a:xfrm>
            <a:off x="811650" y="568699"/>
            <a:ext cx="6458400" cy="6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r>
              <a:rPr lang="en"/>
              <a:t>tudy Design: Cohort Study</a:t>
            </a:r>
            <a:endParaRPr/>
          </a:p>
        </p:txBody>
      </p:sp>
      <p:sp>
        <p:nvSpPr>
          <p:cNvPr id="137" name="Google Shape;137;p21"/>
          <p:cNvSpPr txBox="1"/>
          <p:nvPr>
            <p:ph idx="1" type="body"/>
          </p:nvPr>
        </p:nvSpPr>
        <p:spPr>
          <a:xfrm>
            <a:off x="811650" y="1205600"/>
            <a:ext cx="5574900" cy="326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“We did an </a:t>
            </a:r>
            <a:r>
              <a:rPr lang="en" u="sng">
                <a:solidFill>
                  <a:srgbClr val="FF0000"/>
                </a:solidFill>
              </a:rPr>
              <a:t>observational cohort study</a:t>
            </a:r>
            <a:r>
              <a:rPr lang="en"/>
              <a:t> at three hospitals...”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Really? How do we define cohort study?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Subjects are defined according to their exposure levels and followed over time to determine disease occurrence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38" name="Google Shape;13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86425" y="1647525"/>
            <a:ext cx="2466250" cy="203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/>
          <p:nvPr>
            <p:ph type="title"/>
          </p:nvPr>
        </p:nvSpPr>
        <p:spPr>
          <a:xfrm>
            <a:off x="811650" y="568700"/>
            <a:ext cx="7857900" cy="6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Study Design: Case-series Study</a:t>
            </a:r>
            <a:endParaRPr/>
          </a:p>
        </p:txBody>
      </p:sp>
      <p:sp>
        <p:nvSpPr>
          <p:cNvPr id="144" name="Google Shape;144;p22"/>
          <p:cNvSpPr txBox="1"/>
          <p:nvPr>
            <p:ph idx="1" type="body"/>
          </p:nvPr>
        </p:nvSpPr>
        <p:spPr>
          <a:xfrm>
            <a:off x="811650" y="1205600"/>
            <a:ext cx="7857900" cy="343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...of these cases</a:t>
            </a:r>
            <a:r>
              <a:rPr lang="en"/>
              <a:t>… was </a:t>
            </a:r>
            <a:r>
              <a:rPr lang="en" u="sng">
                <a:solidFill>
                  <a:srgbClr val="FF0000"/>
                </a:solidFill>
              </a:rPr>
              <a:t>either</a:t>
            </a:r>
            <a:r>
              <a:rPr lang="en"/>
              <a:t> by close contact with family members with COVID-19 (32 [89%]) </a:t>
            </a:r>
            <a:r>
              <a:rPr lang="en" u="sng">
                <a:solidFill>
                  <a:srgbClr val="FF0000"/>
                </a:solidFill>
              </a:rPr>
              <a:t>or</a:t>
            </a:r>
            <a:r>
              <a:rPr lang="en"/>
              <a:t> a history of exposure to epidemic areas (12 [33%]), </a:t>
            </a:r>
            <a:r>
              <a:rPr lang="en" u="sng">
                <a:solidFill>
                  <a:srgbClr val="FF0000"/>
                </a:solidFill>
              </a:rPr>
              <a:t>or</a:t>
            </a:r>
            <a:r>
              <a:rPr lang="en"/>
              <a:t> both (eight [22%])...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Study that tracks subjects with a known exposure or examines their medical records for exposure and outcome.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Pros: time-saving, easy to conduct (outbreak)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Cons: especially vulnerable to selection bias (internal validity)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