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2C2B1E-D377-46A8-8A22-47B813194291}">
  <a:tblStyle styleId="{1E2C2B1E-D377-46A8-8A22-47B8131942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8"/>
  </p:normalViewPr>
  <p:slideViewPr>
    <p:cSldViewPr snapToGrid="0">
      <p:cViewPr varScale="1">
        <p:scale>
          <a:sx n="155" d="100"/>
          <a:sy n="155" d="100"/>
        </p:scale>
        <p:origin x="20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1dba4b36d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1dba4b36d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1dba4b36d_4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1dba4b36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for WBC, the selection trend is very strange.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e9c052831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e9c052831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e9c052831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e9c05283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1dba4b36d_6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1dba4b36d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1dba4b36d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1dba4b36d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1dba4b36d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1dba4b36d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1dba4b36d_4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1dba4b36d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1dba4b36d_4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1dba4b36d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e9c052831_5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e9c052831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e9c052831_5_1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e9c052831_5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e9c052831_5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e9c052831_5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1dba4b36d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1dba4b36d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Following the algorithms of the Choleskey decomposition, weak-but-correlated sequence are generated by using one of predictors from the strong sample in order as x1 in the formula, and one wbc predictor as X2 that would have no contribution to newly generated correlated sequence.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e9c05283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e9c05283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e9c05283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e9c05283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model: aic. -170; all strong 2 wbc, 1wi, decrease 1.7% from lm</a:t>
            </a:r>
            <a:endParaRPr/>
          </a:p>
          <a:p>
            <a:pPr marL="0" lvl="0" indent="0" algn="l" rtl="0">
              <a:spcBef>
                <a:spcPts val="0"/>
              </a:spcBef>
              <a:spcAft>
                <a:spcPts val="0"/>
              </a:spcAft>
              <a:buNone/>
            </a:pPr>
            <a:endParaRPr/>
          </a:p>
          <a:p>
            <a:pPr marL="0" lvl="0" indent="0" algn="l" rtl="0">
              <a:spcBef>
                <a:spcPts val="0"/>
              </a:spcBef>
              <a:spcAft>
                <a:spcPts val="0"/>
              </a:spcAft>
              <a:buNone/>
            </a:pPr>
            <a:r>
              <a:rPr lang="en"/>
              <a:t>Mention AIC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e9c05283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e9c05283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Strong versus wbc: multicollineraity impacts the variable selection efficacy.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Statistical_model" TargetMode="External"/><Relationship Id="rId5" Type="http://schemas.openxmlformats.org/officeDocument/2006/relationships/hyperlink" Target="https://en.wikipedia.org/wiki/Regularization_(mathematics)" TargetMode="External"/><Relationship Id="rId4" Type="http://schemas.openxmlformats.org/officeDocument/2006/relationships/hyperlink" Target="https://en.wikipedia.org/wiki/Variable_selec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200"/>
              <a:t>Design a simulation study to compare variable selection methods</a:t>
            </a:r>
            <a:endParaRPr sz="320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zh-CN" sz="1400" dirty="0" err="1"/>
              <a:t>Liucheng</a:t>
            </a:r>
            <a:r>
              <a:rPr lang="zh-CN" altLang="en-US" sz="1400" dirty="0"/>
              <a:t> </a:t>
            </a:r>
            <a:r>
              <a:rPr lang="en-US" altLang="zh-CN" sz="1400" dirty="0"/>
              <a:t>Shi,</a:t>
            </a:r>
            <a:r>
              <a:rPr lang="zh-CN" altLang="en-US" sz="1400" dirty="0"/>
              <a:t> </a:t>
            </a:r>
            <a:r>
              <a:rPr lang="en-US" altLang="zh-CN" sz="1400" dirty="0" err="1"/>
              <a:t>Qetsiyah</a:t>
            </a:r>
            <a:r>
              <a:rPr lang="zh-CN" altLang="en-US" sz="1400" dirty="0"/>
              <a:t> </a:t>
            </a:r>
            <a:r>
              <a:rPr lang="en-US" altLang="zh-CN" sz="1400" dirty="0"/>
              <a:t>Wang,</a:t>
            </a:r>
            <a:r>
              <a:rPr lang="zh-CN" altLang="en-US" sz="1400" dirty="0"/>
              <a:t> </a:t>
            </a:r>
            <a:r>
              <a:rPr lang="en-US" altLang="zh-CN" sz="1400" dirty="0"/>
              <a:t>Ling</a:t>
            </a:r>
            <a:r>
              <a:rPr lang="zh-CN" altLang="en-US" sz="1400" dirty="0"/>
              <a:t> </a:t>
            </a:r>
            <a:r>
              <a:rPr lang="en-US" altLang="zh-CN" sz="1400" dirty="0" err="1"/>
              <a:t>Tuo</a:t>
            </a:r>
            <a:r>
              <a:rPr lang="en-US" altLang="zh-CN" sz="1400" dirty="0"/>
              <a:t>,</a:t>
            </a:r>
            <a:r>
              <a:rPr lang="zh-CN" altLang="en-US" sz="1400" dirty="0"/>
              <a:t> </a:t>
            </a:r>
            <a:r>
              <a:rPr lang="en-US" altLang="zh-CN" sz="1400" dirty="0" err="1"/>
              <a:t>Ruwen</a:t>
            </a:r>
            <a:r>
              <a:rPr lang="zh-CN" altLang="en-US" sz="1400" dirty="0"/>
              <a:t> </a:t>
            </a:r>
            <a:r>
              <a:rPr lang="en-US" altLang="zh-CN" sz="1400"/>
              <a:t>Zhou</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819150" y="307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Stepwise Forward Method</a:t>
            </a:r>
            <a:endParaRPr/>
          </a:p>
        </p:txBody>
      </p:sp>
      <p:sp>
        <p:nvSpPr>
          <p:cNvPr id="197" name="Google Shape;197;p22"/>
          <p:cNvSpPr txBox="1"/>
          <p:nvPr/>
        </p:nvSpPr>
        <p:spPr>
          <a:xfrm>
            <a:off x="334675" y="2156100"/>
            <a:ext cx="4433400" cy="2665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Calibri"/>
              <a:buChar char="●"/>
            </a:pPr>
            <a:r>
              <a:rPr lang="en" sz="1600" b="1">
                <a:latin typeface="Calibri"/>
                <a:ea typeface="Calibri"/>
                <a:cs typeface="Calibri"/>
                <a:sym typeface="Calibri"/>
              </a:rPr>
              <a:t>Strong vs. WI</a:t>
            </a:r>
            <a:endParaRPr sz="1600" b="1">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90 out of 120 variables</a:t>
            </a:r>
            <a:endParaRPr>
              <a:latin typeface="Calibri"/>
              <a:ea typeface="Calibri"/>
              <a:cs typeface="Calibri"/>
              <a:sym typeface="Calibri"/>
            </a:endParaRPr>
          </a:p>
          <a:p>
            <a:pPr marL="1371600" lvl="2"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Delete 1 Strong predictors</a:t>
            </a:r>
            <a:endParaRPr>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MSE increases 19%  after Stepwise</a:t>
            </a:r>
            <a:endParaRPr>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endParaRPr>
              <a:solidFill>
                <a:srgbClr val="FF0000"/>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latin typeface="Calibri"/>
                <a:ea typeface="Calibri"/>
                <a:cs typeface="Calibri"/>
                <a:sym typeface="Calibri"/>
              </a:rPr>
              <a:t>vs. Strong only Model</a:t>
            </a:r>
            <a:endParaRPr b="1">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MSE increases 49%</a:t>
            </a:r>
            <a:endParaRPr>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Lm-MSE decreases 32% </a:t>
            </a:r>
            <a:endParaRPr>
              <a:latin typeface="Calibri"/>
              <a:ea typeface="Calibri"/>
              <a:cs typeface="Calibri"/>
              <a:sym typeface="Calibri"/>
            </a:endParaRPr>
          </a:p>
          <a:p>
            <a:pPr marL="1371600" lvl="2"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No impact of collinearity and independence due to weak coefficients</a:t>
            </a:r>
            <a:endParaRPr>
              <a:latin typeface="Calibri"/>
              <a:ea typeface="Calibri"/>
              <a:cs typeface="Calibri"/>
              <a:sym typeface="Calibri"/>
            </a:endParaRPr>
          </a:p>
        </p:txBody>
      </p:sp>
      <p:sp>
        <p:nvSpPr>
          <p:cNvPr id="198" name="Google Shape;198;p22"/>
          <p:cNvSpPr txBox="1"/>
          <p:nvPr/>
        </p:nvSpPr>
        <p:spPr>
          <a:xfrm>
            <a:off x="4768075" y="2156100"/>
            <a:ext cx="4041300" cy="2339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Preserve undesired Predictors</a:t>
            </a:r>
            <a:endParaRPr>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MSE increases</a:t>
            </a:r>
            <a:endParaRPr>
              <a:latin typeface="Calibri"/>
              <a:ea typeface="Calibri"/>
              <a:cs typeface="Calibri"/>
              <a:sym typeface="Calibri"/>
            </a:endParaRPr>
          </a:p>
          <a:p>
            <a:pPr marL="457200" lvl="0" indent="-317500" algn="l" rtl="0">
              <a:lnSpc>
                <a:spcPct val="150000"/>
              </a:lnSpc>
              <a:spcBef>
                <a:spcPts val="0"/>
              </a:spcBef>
              <a:spcAft>
                <a:spcPts val="0"/>
              </a:spcAft>
              <a:buClr>
                <a:srgbClr val="FF0000"/>
              </a:buClr>
              <a:buSzPts val="1400"/>
              <a:buFont typeface="Calibri"/>
              <a:buChar char="●"/>
            </a:pPr>
            <a:r>
              <a:rPr lang="en">
                <a:solidFill>
                  <a:srgbClr val="FF0000"/>
                </a:solidFill>
                <a:latin typeface="Calibri"/>
                <a:ea typeface="Calibri"/>
                <a:cs typeface="Calibri"/>
                <a:sym typeface="Calibri"/>
              </a:rPr>
              <a:t>Abuses of P-value</a:t>
            </a:r>
            <a:endParaRPr>
              <a:solidFill>
                <a:srgbClr val="FF0000"/>
              </a:solidFill>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Inflate the type-I error</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Too blind for choosing the best subset</a:t>
            </a:r>
            <a:endParaRPr>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Too dependent on p-value</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May abandon useful variables</a:t>
            </a:r>
            <a:endParaRPr>
              <a:latin typeface="Calibri"/>
              <a:ea typeface="Calibri"/>
              <a:cs typeface="Calibri"/>
              <a:sym typeface="Calibri"/>
            </a:endParaRPr>
          </a:p>
        </p:txBody>
      </p:sp>
      <p:pic>
        <p:nvPicPr>
          <p:cNvPr id="199" name="Google Shape;199;p22"/>
          <p:cNvPicPr preferRelativeResize="0"/>
          <p:nvPr/>
        </p:nvPicPr>
        <p:blipFill>
          <a:blip r:embed="rId3">
            <a:alphaModFix/>
          </a:blip>
          <a:stretch>
            <a:fillRect/>
          </a:stretch>
        </p:blipFill>
        <p:spPr>
          <a:xfrm>
            <a:off x="556475" y="976124"/>
            <a:ext cx="8252901" cy="123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819150" y="248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Different Number of P</a:t>
            </a:r>
            <a:endParaRPr/>
          </a:p>
        </p:txBody>
      </p:sp>
      <p:sp>
        <p:nvSpPr>
          <p:cNvPr id="205" name="Google Shape;205;p23"/>
          <p:cNvSpPr txBox="1"/>
          <p:nvPr/>
        </p:nvSpPr>
        <p:spPr>
          <a:xfrm>
            <a:off x="5359750" y="1294425"/>
            <a:ext cx="3689400" cy="2662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No impact on strong predictors</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Weak-but-Correlated Predictors</a:t>
            </a:r>
            <a:endParaRPr>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Maintain variable selection</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Weak-and-Independent Predictors</a:t>
            </a:r>
            <a:endParaRPr>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Starting with p = 120, more WI are preserved  in the final model</a:t>
            </a:r>
            <a:endParaRPr>
              <a:latin typeface="Calibri"/>
              <a:ea typeface="Calibri"/>
              <a:cs typeface="Calibri"/>
              <a:sym typeface="Calibri"/>
            </a:endParaRPr>
          </a:p>
          <a:p>
            <a:pPr marL="914400" lvl="1"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Type-I error increases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06" name="Google Shape;206;p23"/>
          <p:cNvPicPr preferRelativeResize="0"/>
          <p:nvPr/>
        </p:nvPicPr>
        <p:blipFill>
          <a:blip r:embed="rId3">
            <a:alphaModFix/>
          </a:blip>
          <a:stretch>
            <a:fillRect/>
          </a:stretch>
        </p:blipFill>
        <p:spPr>
          <a:xfrm>
            <a:off x="213325" y="1202987"/>
            <a:ext cx="5350826" cy="320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LASSO</a:t>
            </a:r>
            <a:endParaRPr/>
          </a:p>
        </p:txBody>
      </p:sp>
      <p:sp>
        <p:nvSpPr>
          <p:cNvPr id="212" name="Google Shape;212;p24"/>
          <p:cNvSpPr txBox="1">
            <a:spLocks noGrp="1"/>
          </p:cNvSpPr>
          <p:nvPr>
            <p:ph type="body" idx="1"/>
          </p:nvPr>
        </p:nvSpPr>
        <p:spPr>
          <a:xfrm>
            <a:off x="819150" y="13477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rPr>
              <a:t>LASSO (least absolute shrinkage and selection operator) is a </a:t>
            </a:r>
            <a:r>
              <a:rPr lang="en" sz="1500">
                <a:solidFill>
                  <a:srgbClr val="000000"/>
                </a:solidFill>
                <a:uFill>
                  <a:noFill/>
                </a:uFill>
                <a:hlinkClick r:id="rId3">
                  <a:extLst>
                    <a:ext uri="{A12FA001-AC4F-418D-AE19-62706E023703}">
                      <ahyp:hlinkClr xmlns:ahyp="http://schemas.microsoft.com/office/drawing/2018/hyperlinkcolor" val="tx"/>
                    </a:ext>
                  </a:extLst>
                </a:hlinkClick>
              </a:rPr>
              <a:t>regression analysis</a:t>
            </a:r>
            <a:r>
              <a:rPr lang="en" sz="1500">
                <a:solidFill>
                  <a:srgbClr val="000000"/>
                </a:solidFill>
              </a:rPr>
              <a:t> method that performs both </a:t>
            </a:r>
            <a:r>
              <a:rPr lang="en" sz="1500">
                <a:solidFill>
                  <a:srgbClr val="000000"/>
                </a:solidFill>
                <a:uFill>
                  <a:noFill/>
                </a:uFill>
                <a:hlinkClick r:id="rId4">
                  <a:extLst>
                    <a:ext uri="{A12FA001-AC4F-418D-AE19-62706E023703}">
                      <ahyp:hlinkClr xmlns:ahyp="http://schemas.microsoft.com/office/drawing/2018/hyperlinkcolor" val="tx"/>
                    </a:ext>
                  </a:extLst>
                </a:hlinkClick>
              </a:rPr>
              <a:t>variable selection</a:t>
            </a:r>
            <a:r>
              <a:rPr lang="en" sz="1500">
                <a:solidFill>
                  <a:srgbClr val="000000"/>
                </a:solidFill>
              </a:rPr>
              <a:t> and </a:t>
            </a:r>
            <a:r>
              <a:rPr lang="en" sz="1500">
                <a:solidFill>
                  <a:srgbClr val="000000"/>
                </a:solidFill>
                <a:uFill>
                  <a:noFill/>
                </a:uFill>
                <a:hlinkClick r:id="rId5">
                  <a:extLst>
                    <a:ext uri="{A12FA001-AC4F-418D-AE19-62706E023703}">
                      <ahyp:hlinkClr xmlns:ahyp="http://schemas.microsoft.com/office/drawing/2018/hyperlinkcolor" val="tx"/>
                    </a:ext>
                  </a:extLst>
                </a:hlinkClick>
              </a:rPr>
              <a:t>regularization</a:t>
            </a:r>
            <a:r>
              <a:rPr lang="en" sz="1500">
                <a:solidFill>
                  <a:srgbClr val="000000"/>
                </a:solidFill>
              </a:rPr>
              <a:t> in order to enhance the prediction accuracy and interpretability of the resulting </a:t>
            </a:r>
            <a:r>
              <a:rPr lang="en" sz="1500">
                <a:solidFill>
                  <a:srgbClr val="000000"/>
                </a:solidFill>
                <a:uFill>
                  <a:noFill/>
                </a:uFill>
                <a:hlinkClick r:id="rId6">
                  <a:extLst>
                    <a:ext uri="{A12FA001-AC4F-418D-AE19-62706E023703}">
                      <ahyp:hlinkClr xmlns:ahyp="http://schemas.microsoft.com/office/drawing/2018/hyperlinkcolor" val="tx"/>
                    </a:ext>
                  </a:extLst>
                </a:hlinkClick>
              </a:rPr>
              <a:t>statistical model</a:t>
            </a:r>
            <a:r>
              <a:rPr lang="en" sz="1500">
                <a:solidFill>
                  <a:srgbClr val="000000"/>
                </a:solidFill>
              </a:rPr>
              <a:t>. It estimates the model parameters by optimizing a penalized loss function</a:t>
            </a:r>
            <a:endParaRPr sz="1500">
              <a:solidFill>
                <a:srgbClr val="000000"/>
              </a:solidFill>
            </a:endParaRPr>
          </a:p>
          <a:p>
            <a:pPr marL="0" lvl="0" indent="0" algn="l" rtl="0">
              <a:spcBef>
                <a:spcPts val="1200"/>
              </a:spcBef>
              <a:spcAft>
                <a:spcPts val="1200"/>
              </a:spcAft>
              <a:buNone/>
            </a:pPr>
            <a:endParaRPr sz="1750">
              <a:solidFill>
                <a:srgbClr val="000000"/>
              </a:solidFill>
              <a:latin typeface="Times New Roman"/>
              <a:ea typeface="Times New Roman"/>
              <a:cs typeface="Times New Roman"/>
              <a:sym typeface="Times New Roman"/>
            </a:endParaRPr>
          </a:p>
        </p:txBody>
      </p:sp>
      <p:pic>
        <p:nvPicPr>
          <p:cNvPr id="213" name="Google Shape;213;p24"/>
          <p:cNvPicPr preferRelativeResize="0"/>
          <p:nvPr/>
        </p:nvPicPr>
        <p:blipFill>
          <a:blip r:embed="rId7">
            <a:alphaModFix/>
          </a:blip>
          <a:stretch>
            <a:fillRect/>
          </a:stretch>
        </p:blipFill>
        <p:spPr>
          <a:xfrm>
            <a:off x="2385875" y="2571750"/>
            <a:ext cx="4111925" cy="1080600"/>
          </a:xfrm>
          <a:prstGeom prst="rect">
            <a:avLst/>
          </a:prstGeom>
          <a:noFill/>
          <a:ln>
            <a:noFill/>
          </a:ln>
        </p:spPr>
      </p:pic>
      <p:sp>
        <p:nvSpPr>
          <p:cNvPr id="214" name="Google Shape;214;p24"/>
          <p:cNvSpPr txBox="1"/>
          <p:nvPr/>
        </p:nvSpPr>
        <p:spPr>
          <a:xfrm>
            <a:off x="819150" y="3535600"/>
            <a:ext cx="7555200" cy="147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3000"/>
              </a:spcBef>
              <a:spcAft>
                <a:spcPts val="0"/>
              </a:spcAft>
              <a:buNone/>
            </a:pPr>
            <a:r>
              <a:rPr lang="en" sz="1300">
                <a:latin typeface="Calibri"/>
                <a:ea typeface="Calibri"/>
                <a:cs typeface="Calibri"/>
                <a:sym typeface="Calibri"/>
              </a:rPr>
              <a:t>We use 10-fold CV and taking MSE as measurement to acquire better fitted model and optimal λ. Though lambda.min is related to the minimum mse, it reserves redundant variables. In this case, we choose lambda under one standard error, which gives the better fitted model with less predictors.</a:t>
            </a:r>
            <a:endParaRPr sz="1300">
              <a:latin typeface="Calibri"/>
              <a:ea typeface="Calibri"/>
              <a:cs typeface="Calibri"/>
              <a:sym typeface="Calibri"/>
            </a:endParaRPr>
          </a:p>
          <a:p>
            <a:pPr marL="0" lvl="0" indent="0" algn="l" rtl="0">
              <a:spcBef>
                <a:spcPts val="300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p:nvPr/>
        </p:nvPicPr>
        <p:blipFill>
          <a:blip r:embed="rId3">
            <a:alphaModFix/>
          </a:blip>
          <a:stretch>
            <a:fillRect/>
          </a:stretch>
        </p:blipFill>
        <p:spPr>
          <a:xfrm>
            <a:off x="5264300" y="1902300"/>
            <a:ext cx="3670225" cy="2924250"/>
          </a:xfrm>
          <a:prstGeom prst="rect">
            <a:avLst/>
          </a:prstGeom>
          <a:noFill/>
          <a:ln>
            <a:noFill/>
          </a:ln>
        </p:spPr>
      </p:pic>
      <p:sp>
        <p:nvSpPr>
          <p:cNvPr id="220" name="Google Shape;220;p25"/>
          <p:cNvSpPr txBox="1">
            <a:spLocks noGrp="1"/>
          </p:cNvSpPr>
          <p:nvPr>
            <p:ph type="title"/>
          </p:nvPr>
        </p:nvSpPr>
        <p:spPr>
          <a:xfrm>
            <a:off x="486675" y="502675"/>
            <a:ext cx="60180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LASSO Regression</a:t>
            </a:r>
            <a:endParaRPr/>
          </a:p>
        </p:txBody>
      </p:sp>
      <p:sp>
        <p:nvSpPr>
          <p:cNvPr id="221" name="Google Shape;221;p25"/>
          <p:cNvSpPr txBox="1"/>
          <p:nvPr/>
        </p:nvSpPr>
        <p:spPr>
          <a:xfrm>
            <a:off x="403250" y="1054375"/>
            <a:ext cx="83667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Full model -- 60 strong signals, 60 weak-but-correlated signals and 60 weak-and-independent signals: </a:t>
            </a:r>
            <a:endParaRPr>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All the strong signals are left, 13 wbc predictors and 21 wi predictors are dropped.</a:t>
            </a:r>
            <a:endParaRPr>
              <a:latin typeface="Calibri"/>
              <a:ea typeface="Calibri"/>
              <a:cs typeface="Calibri"/>
              <a:sym typeface="Calibri"/>
            </a:endParaRPr>
          </a:p>
        </p:txBody>
      </p:sp>
      <p:sp>
        <p:nvSpPr>
          <p:cNvPr id="222" name="Google Shape;222;p25"/>
          <p:cNvSpPr txBox="1"/>
          <p:nvPr/>
        </p:nvSpPr>
        <p:spPr>
          <a:xfrm>
            <a:off x="445100" y="2114550"/>
            <a:ext cx="6435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Strong only model -- 60 strong: </a:t>
            </a:r>
            <a:endParaRPr>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no predictor is dropped.</a:t>
            </a:r>
            <a:endParaRPr>
              <a:latin typeface="Calibri"/>
              <a:ea typeface="Calibri"/>
              <a:cs typeface="Calibri"/>
              <a:sym typeface="Calibri"/>
            </a:endParaRPr>
          </a:p>
        </p:txBody>
      </p:sp>
      <p:sp>
        <p:nvSpPr>
          <p:cNvPr id="223" name="Google Shape;223;p25"/>
          <p:cNvSpPr txBox="1"/>
          <p:nvPr/>
        </p:nvSpPr>
        <p:spPr>
          <a:xfrm>
            <a:off x="445100" y="2577750"/>
            <a:ext cx="4636200" cy="1391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Strong and wbc model -- 60 strong + 60 wbc:</a:t>
            </a:r>
            <a:endParaRPr>
              <a:latin typeface="Calibri"/>
              <a:ea typeface="Calibri"/>
              <a:cs typeface="Calibri"/>
              <a:sym typeface="Calibri"/>
            </a:endParaRPr>
          </a:p>
          <a:p>
            <a:pPr marL="457200" lvl="0" indent="0" algn="l" rtl="0">
              <a:lnSpc>
                <a:spcPct val="115000"/>
              </a:lnSpc>
              <a:spcBef>
                <a:spcPts val="0"/>
              </a:spcBef>
              <a:spcAft>
                <a:spcPts val="0"/>
              </a:spcAft>
              <a:buNone/>
            </a:pPr>
            <a:r>
              <a:rPr lang="en">
                <a:latin typeface="Calibri"/>
                <a:ea typeface="Calibri"/>
                <a:cs typeface="Calibri"/>
                <a:sym typeface="Calibri"/>
              </a:rPr>
              <a:t>12 wbc predictors are dropped.</a:t>
            </a: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Strong and wi model -- 60 strong + 60 wi:</a:t>
            </a:r>
            <a:endParaRPr>
              <a:latin typeface="Calibri"/>
              <a:ea typeface="Calibri"/>
              <a:cs typeface="Calibri"/>
              <a:sym typeface="Calibri"/>
            </a:endParaRPr>
          </a:p>
          <a:p>
            <a:pPr marL="457200" lvl="0" indent="0" algn="l" rtl="0">
              <a:lnSpc>
                <a:spcPct val="115000"/>
              </a:lnSpc>
              <a:spcBef>
                <a:spcPts val="0"/>
              </a:spcBef>
              <a:spcAft>
                <a:spcPts val="0"/>
              </a:spcAft>
              <a:buNone/>
            </a:pPr>
            <a:r>
              <a:rPr lang="en">
                <a:latin typeface="Calibri"/>
                <a:ea typeface="Calibri"/>
                <a:cs typeface="Calibri"/>
                <a:sym typeface="Calibri"/>
              </a:rPr>
              <a:t>9 wi predictors are dropped.</a:t>
            </a:r>
            <a:endParaRPr>
              <a:latin typeface="Calibri"/>
              <a:ea typeface="Calibri"/>
              <a:cs typeface="Calibri"/>
              <a:sym typeface="Calibri"/>
            </a:endParaRPr>
          </a:p>
        </p:txBody>
      </p:sp>
      <p:sp>
        <p:nvSpPr>
          <p:cNvPr id="224" name="Google Shape;224;p25"/>
          <p:cNvSpPr txBox="1"/>
          <p:nvPr/>
        </p:nvSpPr>
        <p:spPr>
          <a:xfrm>
            <a:off x="445100" y="4254750"/>
            <a:ext cx="41268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Well distinguished strong and weak predictors in high dimensional data.</a:t>
            </a:r>
            <a:endParaRPr>
              <a:latin typeface="Calibri"/>
              <a:ea typeface="Calibri"/>
              <a:cs typeface="Calibri"/>
              <a:sym typeface="Calibri"/>
            </a:endParaRPr>
          </a:p>
        </p:txBody>
      </p:sp>
      <p:sp>
        <p:nvSpPr>
          <p:cNvPr id="225" name="Google Shape;225;p25"/>
          <p:cNvSpPr txBox="1"/>
          <p:nvPr/>
        </p:nvSpPr>
        <p:spPr>
          <a:xfrm>
            <a:off x="5931800" y="3153000"/>
            <a:ext cx="132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Full model</a:t>
            </a:r>
            <a:endParaRPr sz="1000">
              <a:latin typeface="Calibri"/>
              <a:ea typeface="Calibri"/>
              <a:cs typeface="Calibri"/>
              <a:sym typeface="Calibri"/>
            </a:endParaRPr>
          </a:p>
        </p:txBody>
      </p:sp>
      <p:sp>
        <p:nvSpPr>
          <p:cNvPr id="226" name="Google Shape;226;p25"/>
          <p:cNvSpPr txBox="1"/>
          <p:nvPr/>
        </p:nvSpPr>
        <p:spPr>
          <a:xfrm>
            <a:off x="7746500" y="3153000"/>
            <a:ext cx="132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Strong only</a:t>
            </a:r>
            <a:endParaRPr sz="1000">
              <a:latin typeface="Calibri"/>
              <a:ea typeface="Calibri"/>
              <a:cs typeface="Calibri"/>
              <a:sym typeface="Calibri"/>
            </a:endParaRPr>
          </a:p>
        </p:txBody>
      </p:sp>
      <p:sp>
        <p:nvSpPr>
          <p:cNvPr id="227" name="Google Shape;227;p25"/>
          <p:cNvSpPr txBox="1"/>
          <p:nvPr/>
        </p:nvSpPr>
        <p:spPr>
          <a:xfrm>
            <a:off x="5931800" y="4597950"/>
            <a:ext cx="132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Strong&amp;wbc</a:t>
            </a:r>
            <a:endParaRPr sz="1000">
              <a:latin typeface="Calibri"/>
              <a:ea typeface="Calibri"/>
              <a:cs typeface="Calibri"/>
              <a:sym typeface="Calibri"/>
            </a:endParaRPr>
          </a:p>
        </p:txBody>
      </p:sp>
      <p:sp>
        <p:nvSpPr>
          <p:cNvPr id="228" name="Google Shape;228;p25"/>
          <p:cNvSpPr txBox="1"/>
          <p:nvPr/>
        </p:nvSpPr>
        <p:spPr>
          <a:xfrm>
            <a:off x="7732900" y="4597950"/>
            <a:ext cx="132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Strong&amp;wi</a:t>
            </a:r>
            <a:endParaRPr sz="1000">
              <a:latin typeface="Calibri"/>
              <a:ea typeface="Calibri"/>
              <a:cs typeface="Calibri"/>
              <a:sym typeface="Calibri"/>
            </a:endParaRPr>
          </a:p>
        </p:txBody>
      </p:sp>
      <p:pic>
        <p:nvPicPr>
          <p:cNvPr id="229" name="Google Shape;229;p25"/>
          <p:cNvPicPr preferRelativeResize="0"/>
          <p:nvPr/>
        </p:nvPicPr>
        <p:blipFill>
          <a:blip r:embed="rId4">
            <a:alphaModFix/>
          </a:blip>
          <a:stretch>
            <a:fillRect/>
          </a:stretch>
        </p:blipFill>
        <p:spPr>
          <a:xfrm>
            <a:off x="860200" y="1593778"/>
            <a:ext cx="6169205" cy="454375"/>
          </a:xfrm>
          <a:prstGeom prst="rect">
            <a:avLst/>
          </a:prstGeom>
          <a:noFill/>
          <a:ln>
            <a:noFill/>
          </a:ln>
        </p:spPr>
      </p:pic>
      <p:pic>
        <p:nvPicPr>
          <p:cNvPr id="230" name="Google Shape;230;p25"/>
          <p:cNvPicPr preferRelativeResize="0"/>
          <p:nvPr/>
        </p:nvPicPr>
        <p:blipFill>
          <a:blip r:embed="rId5">
            <a:alphaModFix/>
          </a:blip>
          <a:stretch>
            <a:fillRect/>
          </a:stretch>
        </p:blipFill>
        <p:spPr>
          <a:xfrm>
            <a:off x="630825" y="3174713"/>
            <a:ext cx="4928030" cy="197875"/>
          </a:xfrm>
          <a:prstGeom prst="rect">
            <a:avLst/>
          </a:prstGeom>
          <a:noFill/>
          <a:ln>
            <a:noFill/>
          </a:ln>
        </p:spPr>
      </p:pic>
      <p:pic>
        <p:nvPicPr>
          <p:cNvPr id="231" name="Google Shape;231;p25"/>
          <p:cNvPicPr preferRelativeResize="0"/>
          <p:nvPr/>
        </p:nvPicPr>
        <p:blipFill>
          <a:blip r:embed="rId6">
            <a:alphaModFix/>
          </a:blip>
          <a:stretch>
            <a:fillRect/>
          </a:stretch>
        </p:blipFill>
        <p:spPr>
          <a:xfrm>
            <a:off x="624263" y="4013013"/>
            <a:ext cx="4277869" cy="19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819150" y="845600"/>
            <a:ext cx="7272000" cy="77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Different Number of P</a:t>
            </a:r>
            <a:endParaRPr/>
          </a:p>
        </p:txBody>
      </p:sp>
      <p:sp>
        <p:nvSpPr>
          <p:cNvPr id="237" name="Google Shape;237;p26"/>
          <p:cNvSpPr txBox="1">
            <a:spLocks noGrp="1"/>
          </p:cNvSpPr>
          <p:nvPr>
            <p:ph type="body" idx="1"/>
          </p:nvPr>
        </p:nvSpPr>
        <p:spPr>
          <a:xfrm>
            <a:off x="4912550" y="1625288"/>
            <a:ext cx="3709200" cy="211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We chose different p from 60, 90, 120, 150, 180. We found that, as dimension increases, LASSO is able to deal with higher dimensional data, distinguish between strong and weak signals more accurately and dropped more weak predictors. </a:t>
            </a:r>
            <a:endParaRPr sz="1500"/>
          </a:p>
        </p:txBody>
      </p:sp>
      <p:pic>
        <p:nvPicPr>
          <p:cNvPr id="238" name="Google Shape;238;p26"/>
          <p:cNvPicPr preferRelativeResize="0"/>
          <p:nvPr/>
        </p:nvPicPr>
        <p:blipFill>
          <a:blip r:embed="rId3">
            <a:alphaModFix/>
          </a:blip>
          <a:stretch>
            <a:fillRect/>
          </a:stretch>
        </p:blipFill>
        <p:spPr>
          <a:xfrm>
            <a:off x="304800" y="1587525"/>
            <a:ext cx="4607749" cy="2612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819150" y="819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 of Lasso Method</a:t>
            </a:r>
            <a:endParaRPr/>
          </a:p>
        </p:txBody>
      </p:sp>
      <p:sp>
        <p:nvSpPr>
          <p:cNvPr id="244" name="Google Shape;244;p27"/>
          <p:cNvSpPr txBox="1">
            <a:spLocks noGrp="1"/>
          </p:cNvSpPr>
          <p:nvPr>
            <p:ph type="body" idx="1"/>
          </p:nvPr>
        </p:nvSpPr>
        <p:spPr>
          <a:xfrm>
            <a:off x="1469588" y="2820575"/>
            <a:ext cx="61029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From the result of LASSO regression, we believe that it can well distinguish strong and weak predictors by leaving all the strong predictors and eliminating more weak predictors.</a:t>
            </a:r>
            <a:endParaRPr/>
          </a:p>
          <a:p>
            <a:pPr marL="457200" lvl="0" indent="-311150" algn="l" rtl="0">
              <a:spcBef>
                <a:spcPts val="0"/>
              </a:spcBef>
              <a:spcAft>
                <a:spcPts val="0"/>
              </a:spcAft>
              <a:buSzPts val="1300"/>
              <a:buChar char="●"/>
            </a:pPr>
            <a:r>
              <a:rPr lang="en">
                <a:solidFill>
                  <a:srgbClr val="000000"/>
                </a:solidFill>
              </a:rPr>
              <a:t>Among these three signals, weak-and-independent signals are the least related with our estimation while we found that weak-but-correlated signals impact more on the estimate of strong predictors. It indicates that although involving weak predictors can reduce MSE, i.e. increase accuracy of beta estimation and improve the model, there’s no need to keep them as much as possible (especially wi).</a:t>
            </a:r>
            <a:endParaRPr/>
          </a:p>
          <a:p>
            <a:pPr marL="457200" lvl="0" indent="0" algn="l" rtl="0">
              <a:spcBef>
                <a:spcPts val="3000"/>
              </a:spcBef>
              <a:spcAft>
                <a:spcPts val="1200"/>
              </a:spcAft>
              <a:buNone/>
            </a:pPr>
            <a:endParaRPr/>
          </a:p>
        </p:txBody>
      </p:sp>
      <p:pic>
        <p:nvPicPr>
          <p:cNvPr id="245" name="Google Shape;245;p27"/>
          <p:cNvPicPr preferRelativeResize="0"/>
          <p:nvPr/>
        </p:nvPicPr>
        <p:blipFill>
          <a:blip r:embed="rId3">
            <a:alphaModFix/>
          </a:blip>
          <a:stretch>
            <a:fillRect/>
          </a:stretch>
        </p:blipFill>
        <p:spPr>
          <a:xfrm>
            <a:off x="1131125" y="1369650"/>
            <a:ext cx="6881740" cy="154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Extreme beta comparison</a:t>
            </a:r>
            <a:endParaRPr/>
          </a:p>
        </p:txBody>
      </p:sp>
      <p:sp>
        <p:nvSpPr>
          <p:cNvPr id="251" name="Google Shape;251;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2" name="Google Shape;252;p28"/>
          <p:cNvPicPr preferRelativeResize="0"/>
          <p:nvPr/>
        </p:nvPicPr>
        <p:blipFill>
          <a:blip r:embed="rId3">
            <a:alphaModFix/>
          </a:blip>
          <a:stretch>
            <a:fillRect/>
          </a:stretch>
        </p:blipFill>
        <p:spPr>
          <a:xfrm>
            <a:off x="979463" y="2119175"/>
            <a:ext cx="7185075" cy="1478800"/>
          </a:xfrm>
          <a:prstGeom prst="rect">
            <a:avLst/>
          </a:prstGeom>
          <a:noFill/>
          <a:ln>
            <a:noFill/>
          </a:ln>
        </p:spPr>
      </p:pic>
      <p:pic>
        <p:nvPicPr>
          <p:cNvPr id="253" name="Google Shape;253;p28"/>
          <p:cNvPicPr preferRelativeResize="0"/>
          <p:nvPr/>
        </p:nvPicPr>
        <p:blipFill>
          <a:blip r:embed="rId4">
            <a:alphaModFix/>
          </a:blip>
          <a:stretch>
            <a:fillRect/>
          </a:stretch>
        </p:blipFill>
        <p:spPr>
          <a:xfrm>
            <a:off x="1305941" y="1511537"/>
            <a:ext cx="6532151" cy="340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52"/>
                                        </p:tgtEl>
                                      </p:cBhvr>
                                    </p:animEffect>
                                    <p:set>
                                      <p:cBhvr>
                                        <p:cTn id="7" dur="1" fill="hold">
                                          <p:stCondLst>
                                            <p:cond delay="1000"/>
                                          </p:stCondLst>
                                        </p:cTn>
                                        <p:tgtEl>
                                          <p:spTgt spid="252"/>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animEffect transition="in" filter="fade">
                                      <p:cBhvr>
                                        <p:cTn id="11"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Extreme beta comparison</a:t>
            </a:r>
            <a:endParaRPr/>
          </a:p>
        </p:txBody>
      </p:sp>
      <p:sp>
        <p:nvSpPr>
          <p:cNvPr id="259" name="Google Shape;259;p29"/>
          <p:cNvSpPr txBox="1">
            <a:spLocks noGrp="1"/>
          </p:cNvSpPr>
          <p:nvPr>
            <p:ph type="body" idx="1"/>
          </p:nvPr>
        </p:nvSpPr>
        <p:spPr>
          <a:xfrm>
            <a:off x="5465450" y="2347738"/>
            <a:ext cx="3148800" cy="126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 sz="2100"/>
              <a:t>Lasso </a:t>
            </a:r>
            <a:r>
              <a:rPr lang="en" sz="2100" b="1"/>
              <a:t>outperformed</a:t>
            </a:r>
            <a:r>
              <a:rPr lang="en" sz="2100"/>
              <a:t> AIC.</a:t>
            </a:r>
            <a:endParaRPr sz="2100"/>
          </a:p>
          <a:p>
            <a:pPr marL="0" lvl="0" indent="0" algn="l" rtl="0">
              <a:spcBef>
                <a:spcPts val="1200"/>
              </a:spcBef>
              <a:spcAft>
                <a:spcPts val="1200"/>
              </a:spcAft>
              <a:buNone/>
            </a:pPr>
            <a:endParaRPr/>
          </a:p>
        </p:txBody>
      </p:sp>
      <p:pic>
        <p:nvPicPr>
          <p:cNvPr id="260" name="Google Shape;260;p29"/>
          <p:cNvPicPr preferRelativeResize="0"/>
          <p:nvPr/>
        </p:nvPicPr>
        <p:blipFill>
          <a:blip r:embed="rId3">
            <a:alphaModFix/>
          </a:blip>
          <a:stretch>
            <a:fillRect/>
          </a:stretch>
        </p:blipFill>
        <p:spPr>
          <a:xfrm>
            <a:off x="819150" y="1604150"/>
            <a:ext cx="4646299" cy="29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Extreme beta comparison</a:t>
            </a:r>
            <a:endParaRPr/>
          </a:p>
        </p:txBody>
      </p:sp>
      <p:sp>
        <p:nvSpPr>
          <p:cNvPr id="266" name="Google Shape;266;p30"/>
          <p:cNvSpPr txBox="1">
            <a:spLocks noGrp="1"/>
          </p:cNvSpPr>
          <p:nvPr>
            <p:ph type="body" idx="1"/>
          </p:nvPr>
        </p:nvSpPr>
        <p:spPr>
          <a:xfrm>
            <a:off x="5465450" y="1864550"/>
            <a:ext cx="31488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Lasso is more optimal to detect and preserve wbc signals.</a:t>
            </a:r>
            <a:endParaRPr sz="1800"/>
          </a:p>
          <a:p>
            <a:pPr marL="0" lvl="0" indent="0" algn="l" rtl="0">
              <a:spcBef>
                <a:spcPts val="1200"/>
              </a:spcBef>
              <a:spcAft>
                <a:spcPts val="0"/>
              </a:spcAft>
              <a:buNone/>
            </a:pPr>
            <a:r>
              <a:rPr lang="en" sz="1800"/>
              <a:t>Stepwise Forward tends to preserve more WI signals implying its selection nature.</a:t>
            </a:r>
            <a:endParaRPr sz="1800"/>
          </a:p>
          <a:p>
            <a:pPr marL="0" lvl="0" indent="0" algn="l" rtl="0">
              <a:spcBef>
                <a:spcPts val="1200"/>
              </a:spcBef>
              <a:spcAft>
                <a:spcPts val="1200"/>
              </a:spcAft>
              <a:buNone/>
            </a:pPr>
            <a:endParaRPr/>
          </a:p>
        </p:txBody>
      </p:sp>
      <p:pic>
        <p:nvPicPr>
          <p:cNvPr id="267" name="Google Shape;267;p30"/>
          <p:cNvPicPr preferRelativeResize="0"/>
          <p:nvPr/>
        </p:nvPicPr>
        <p:blipFill>
          <a:blip r:embed="rId3">
            <a:alphaModFix/>
          </a:blip>
          <a:stretch>
            <a:fillRect/>
          </a:stretch>
        </p:blipFill>
        <p:spPr>
          <a:xfrm>
            <a:off x="819150" y="1569300"/>
            <a:ext cx="4595378" cy="3038500"/>
          </a:xfrm>
          <a:prstGeom prst="rect">
            <a:avLst/>
          </a:prstGeom>
          <a:noFill/>
          <a:ln>
            <a:noFill/>
          </a:ln>
        </p:spPr>
      </p:pic>
      <p:sp>
        <p:nvSpPr>
          <p:cNvPr id="268" name="Google Shape;268;p30"/>
          <p:cNvSpPr txBox="1"/>
          <p:nvPr/>
        </p:nvSpPr>
        <p:spPr>
          <a:xfrm>
            <a:off x="972275" y="1496075"/>
            <a:ext cx="427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highlight>
                <a:srgbClr val="00FF00"/>
              </a:highlight>
              <a:latin typeface="Calibri"/>
              <a:ea typeface="Calibri"/>
              <a:cs typeface="Calibri"/>
              <a:sym typeface="Calibri"/>
            </a:endParaRPr>
          </a:p>
        </p:txBody>
      </p:sp>
      <p:sp>
        <p:nvSpPr>
          <p:cNvPr id="269" name="Google Shape;269;p30"/>
          <p:cNvSpPr txBox="1"/>
          <p:nvPr/>
        </p:nvSpPr>
        <p:spPr>
          <a:xfrm>
            <a:off x="947550" y="1483700"/>
            <a:ext cx="4467000" cy="2598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a:solidFill>
                  <a:schemeClr val="dk1"/>
                </a:solidFill>
              </a:rPr>
              <a:t>Data Simulation</a:t>
            </a:r>
            <a:endParaRPr sz="4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819150" y="845600"/>
            <a:ext cx="78081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between Stepwise and LASSO</a:t>
            </a:r>
            <a:endParaRPr/>
          </a:p>
        </p:txBody>
      </p:sp>
      <p:sp>
        <p:nvSpPr>
          <p:cNvPr id="280" name="Google Shape;280;p32"/>
          <p:cNvSpPr txBox="1">
            <a:spLocks noGrp="1"/>
          </p:cNvSpPr>
          <p:nvPr>
            <p:ph type="body" idx="1"/>
          </p:nvPr>
        </p:nvSpPr>
        <p:spPr>
          <a:xfrm>
            <a:off x="819150" y="1463250"/>
            <a:ext cx="7272000" cy="211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LASSO model is more statistically significant than stepwise model and better distinguished strong and weak predictors.</a:t>
            </a:r>
            <a:endParaRPr/>
          </a:p>
          <a:p>
            <a:pPr marL="457200" lvl="0" indent="-311150" algn="l" rtl="0">
              <a:spcBef>
                <a:spcPts val="0"/>
              </a:spcBef>
              <a:spcAft>
                <a:spcPts val="0"/>
              </a:spcAft>
              <a:buSzPts val="1300"/>
              <a:buChar char="●"/>
            </a:pPr>
            <a:r>
              <a:rPr lang="en">
                <a:solidFill>
                  <a:srgbClr val="242729"/>
                </a:solidFill>
                <a:highlight>
                  <a:srgbClr val="FFFFFF"/>
                </a:highlight>
              </a:rPr>
              <a:t>LASSO uses a tuning parameter to penalize the number of parameters in the model.  It uses a complicated iterative process, which is done by cross validation so as to minimize the MSE of prediction to choose this parameter.</a:t>
            </a:r>
            <a:endParaRPr>
              <a:solidFill>
                <a:srgbClr val="242729"/>
              </a:solidFill>
              <a:highlight>
                <a:srgbClr val="FFFFFF"/>
              </a:highlight>
            </a:endParaRPr>
          </a:p>
          <a:p>
            <a:pPr marL="457200" lvl="0" indent="-311150" algn="l" rtl="0">
              <a:spcBef>
                <a:spcPts val="0"/>
              </a:spcBef>
              <a:spcAft>
                <a:spcPts val="0"/>
              </a:spcAft>
              <a:buClr>
                <a:srgbClr val="242729"/>
              </a:buClr>
              <a:buSzPts val="1300"/>
              <a:buChar char="●"/>
            </a:pPr>
            <a:r>
              <a:rPr lang="en">
                <a:solidFill>
                  <a:srgbClr val="242729"/>
                </a:solidFill>
                <a:highlight>
                  <a:srgbClr val="FFFFFF"/>
                </a:highlight>
              </a:rPr>
              <a:t>When p &gt; n, stepwise model left all parameters and caused over-fitting. Overfitting is remedied using split sample cross validation and therefore, LASSO can estimate models in which p &gt; n.</a:t>
            </a:r>
            <a:endParaRPr>
              <a:solidFill>
                <a:srgbClr val="242729"/>
              </a:solidFill>
              <a:highlight>
                <a:srgbClr val="FFFFFF"/>
              </a:highlight>
            </a:endParaRPr>
          </a:p>
          <a:p>
            <a:pPr marL="457200" lvl="0" indent="-311150" algn="l" rtl="0">
              <a:spcBef>
                <a:spcPts val="0"/>
              </a:spcBef>
              <a:spcAft>
                <a:spcPts val="0"/>
              </a:spcAft>
              <a:buClr>
                <a:srgbClr val="242729"/>
              </a:buClr>
              <a:buSzPts val="1300"/>
              <a:buChar char="●"/>
            </a:pPr>
            <a:r>
              <a:rPr lang="en">
                <a:solidFill>
                  <a:srgbClr val="000000"/>
                </a:solidFill>
              </a:rPr>
              <a:t>We calculated the MSE between linear model and models after variable selections. Although the MSE of models are not always decreasing after variable selections, comparing between LASSO and Stepwise method, LASSO contributes more on reducing MSE.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When p &gt; 120, due to inflated type-I error, Stepwise tends to preserve more WI predictors, decreasing the efficacy of variable selection. While Lasso eliminates more WI when p&gt; 120.</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180900" y="1266525"/>
            <a:ext cx="8782200" cy="2736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Thanks for Watching</a:t>
            </a:r>
            <a:endParaRPr/>
          </a:p>
        </p:txBody>
      </p:sp>
      <p:sp>
        <p:nvSpPr>
          <p:cNvPr id="286" name="Google Shape;286;p33"/>
          <p:cNvSpPr txBox="1">
            <a:spLocks noGrp="1"/>
          </p:cNvSpPr>
          <p:nvPr>
            <p:ph type="body" idx="1"/>
          </p:nvPr>
        </p:nvSpPr>
        <p:spPr>
          <a:xfrm>
            <a:off x="1385850" y="3927125"/>
            <a:ext cx="6372300" cy="64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X</a:t>
            </a:r>
            <a:endParaRPr/>
          </a:p>
        </p:txBody>
      </p:sp>
      <p:graphicFrame>
        <p:nvGraphicFramePr>
          <p:cNvPr id="140" name="Google Shape;140;p15"/>
          <p:cNvGraphicFramePr/>
          <p:nvPr/>
        </p:nvGraphicFramePr>
        <p:xfrm>
          <a:off x="952500" y="1745300"/>
          <a:ext cx="3000000" cy="3000000"/>
        </p:xfrm>
        <a:graphic>
          <a:graphicData uri="http://schemas.openxmlformats.org/drawingml/2006/table">
            <a:tbl>
              <a:tblPr>
                <a:noFill/>
                <a:tableStyleId>{1E2C2B1E-D377-46A8-8A22-47B813194291}</a:tableStyleId>
              </a:tblPr>
              <a:tblGrid>
                <a:gridCol w="2575350">
                  <a:extLst>
                    <a:ext uri="{9D8B030D-6E8A-4147-A177-3AD203B41FA5}">
                      <a16:colId xmlns:a16="http://schemas.microsoft.com/office/drawing/2014/main" val="20000"/>
                    </a:ext>
                  </a:extLst>
                </a:gridCol>
                <a:gridCol w="4663650">
                  <a:extLst>
                    <a:ext uri="{9D8B030D-6E8A-4147-A177-3AD203B41FA5}">
                      <a16:colId xmlns:a16="http://schemas.microsoft.com/office/drawing/2014/main" val="20001"/>
                    </a:ext>
                  </a:extLst>
                </a:gridCol>
              </a:tblGrid>
              <a:tr h="671750">
                <a:tc>
                  <a:txBody>
                    <a:bodyPr/>
                    <a:lstStyle/>
                    <a:p>
                      <a:pPr marL="0" lvl="0" indent="0" algn="l" rtl="0">
                        <a:spcBef>
                          <a:spcPts val="0"/>
                        </a:spcBef>
                        <a:spcAft>
                          <a:spcPts val="0"/>
                        </a:spcAft>
                        <a:buNone/>
                      </a:pPr>
                      <a:r>
                        <a:rPr lang="en" b="1"/>
                        <a:t>Predictors</a:t>
                      </a:r>
                      <a:endParaRPr b="1"/>
                    </a:p>
                  </a:txBody>
                  <a:tcPr marL="91425" marR="91425" marT="91425" marB="91425"/>
                </a:tc>
                <a:tc>
                  <a:txBody>
                    <a:bodyPr/>
                    <a:lstStyle/>
                    <a:p>
                      <a:pPr marL="0" lvl="0" indent="0" algn="l" rtl="0">
                        <a:spcBef>
                          <a:spcPts val="0"/>
                        </a:spcBef>
                        <a:spcAft>
                          <a:spcPts val="0"/>
                        </a:spcAft>
                        <a:buNone/>
                      </a:pPr>
                      <a:r>
                        <a:rPr lang="en" b="1"/>
                        <a:t>Criteria</a:t>
                      </a:r>
                      <a:endParaRPr b="1"/>
                    </a:p>
                  </a:txBody>
                  <a:tcPr marL="91425" marR="91425" marT="91425" marB="91425"/>
                </a:tc>
                <a:extLst>
                  <a:ext uri="{0D108BD9-81ED-4DB2-BD59-A6C34878D82A}">
                    <a16:rowId xmlns:a16="http://schemas.microsoft.com/office/drawing/2014/main" val="10000"/>
                  </a:ext>
                </a:extLst>
              </a:tr>
              <a:tr h="671750">
                <a:tc>
                  <a:txBody>
                    <a:bodyPr/>
                    <a:lstStyle/>
                    <a:p>
                      <a:pPr marL="0" lvl="0" indent="0" algn="l" rtl="0">
                        <a:spcBef>
                          <a:spcPts val="0"/>
                        </a:spcBef>
                        <a:spcAft>
                          <a:spcPts val="0"/>
                        </a:spcAft>
                        <a:buNone/>
                      </a:pPr>
                      <a:r>
                        <a:rPr lang="en"/>
                        <a:t>Strong signals </a:t>
                      </a:r>
                      <a:endParaRPr/>
                    </a:p>
                    <a:p>
                      <a:pPr marL="0" lvl="0" indent="0" algn="l" rtl="0">
                        <a:spcBef>
                          <a:spcPts val="0"/>
                        </a:spcBef>
                        <a:spcAft>
                          <a:spcPts val="0"/>
                        </a:spcAft>
                        <a:buNone/>
                      </a:pPr>
                      <a:r>
                        <a:rPr lang="en"/>
                        <a:t>(</a:t>
                      </a:r>
                      <a:r>
                        <a:rPr lang="en" b="1"/>
                        <a:t>S_1</a:t>
                      </a: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71750">
                <a:tc>
                  <a:txBody>
                    <a:bodyPr/>
                    <a:lstStyle/>
                    <a:p>
                      <a:pPr marL="0" lvl="0" indent="0" algn="l" rtl="0">
                        <a:spcBef>
                          <a:spcPts val="0"/>
                        </a:spcBef>
                        <a:spcAft>
                          <a:spcPts val="0"/>
                        </a:spcAft>
                        <a:buNone/>
                      </a:pPr>
                      <a:r>
                        <a:rPr lang="en"/>
                        <a:t>Weak-But-Correlated signals (</a:t>
                      </a:r>
                      <a:r>
                        <a:rPr lang="en" b="1"/>
                        <a:t>S_wbc</a:t>
                      </a: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71750">
                <a:tc>
                  <a:txBody>
                    <a:bodyPr/>
                    <a:lstStyle/>
                    <a:p>
                      <a:pPr marL="0" lvl="0" indent="0" algn="l" rtl="0">
                        <a:spcBef>
                          <a:spcPts val="0"/>
                        </a:spcBef>
                        <a:spcAft>
                          <a:spcPts val="0"/>
                        </a:spcAft>
                        <a:buNone/>
                      </a:pPr>
                      <a:r>
                        <a:rPr lang="en"/>
                        <a:t>Weak and independent signals (</a:t>
                      </a:r>
                      <a:r>
                        <a:rPr lang="en" b="1"/>
                        <a:t>S_3</a:t>
                      </a: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141" name="Google Shape;141;p15"/>
          <p:cNvPicPr preferRelativeResize="0"/>
          <p:nvPr/>
        </p:nvPicPr>
        <p:blipFill>
          <a:blip r:embed="rId3">
            <a:alphaModFix/>
          </a:blip>
          <a:stretch>
            <a:fillRect/>
          </a:stretch>
        </p:blipFill>
        <p:spPr>
          <a:xfrm>
            <a:off x="3617675" y="2571750"/>
            <a:ext cx="4509375" cy="457200"/>
          </a:xfrm>
          <a:prstGeom prst="rect">
            <a:avLst/>
          </a:prstGeom>
          <a:noFill/>
          <a:ln>
            <a:noFill/>
          </a:ln>
        </p:spPr>
      </p:pic>
      <p:pic>
        <p:nvPicPr>
          <p:cNvPr id="142" name="Google Shape;142;p15"/>
          <p:cNvPicPr preferRelativeResize="0"/>
          <p:nvPr/>
        </p:nvPicPr>
        <p:blipFill>
          <a:blip r:embed="rId4">
            <a:alphaModFix/>
          </a:blip>
          <a:stretch>
            <a:fillRect/>
          </a:stretch>
        </p:blipFill>
        <p:spPr>
          <a:xfrm>
            <a:off x="3617675" y="3272050"/>
            <a:ext cx="4509374" cy="253894"/>
          </a:xfrm>
          <a:prstGeom prst="rect">
            <a:avLst/>
          </a:prstGeom>
          <a:noFill/>
          <a:ln>
            <a:noFill/>
          </a:ln>
        </p:spPr>
      </p:pic>
      <p:pic>
        <p:nvPicPr>
          <p:cNvPr id="143" name="Google Shape;143;p15"/>
          <p:cNvPicPr preferRelativeResize="0"/>
          <p:nvPr/>
        </p:nvPicPr>
        <p:blipFill>
          <a:blip r:embed="rId5">
            <a:alphaModFix/>
          </a:blip>
          <a:stretch>
            <a:fillRect/>
          </a:stretch>
        </p:blipFill>
        <p:spPr>
          <a:xfrm>
            <a:off x="3617675" y="3981000"/>
            <a:ext cx="4509374" cy="245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Y</a:t>
            </a:r>
            <a:endParaRPr/>
          </a:p>
        </p:txBody>
      </p:sp>
      <p:pic>
        <p:nvPicPr>
          <p:cNvPr id="149" name="Google Shape;149;p16"/>
          <p:cNvPicPr preferRelativeResize="0"/>
          <p:nvPr/>
        </p:nvPicPr>
        <p:blipFill>
          <a:blip r:embed="rId3">
            <a:alphaModFix/>
          </a:blip>
          <a:stretch>
            <a:fillRect/>
          </a:stretch>
        </p:blipFill>
        <p:spPr>
          <a:xfrm>
            <a:off x="3542700" y="1681850"/>
            <a:ext cx="1743075" cy="704850"/>
          </a:xfrm>
          <a:prstGeom prst="rect">
            <a:avLst/>
          </a:prstGeom>
          <a:noFill/>
          <a:ln>
            <a:noFill/>
          </a:ln>
        </p:spPr>
      </p:pic>
      <p:pic>
        <p:nvPicPr>
          <p:cNvPr id="150" name="Google Shape;150;p16"/>
          <p:cNvPicPr preferRelativeResize="0"/>
          <p:nvPr/>
        </p:nvPicPr>
        <p:blipFill>
          <a:blip r:embed="rId4">
            <a:alphaModFix/>
          </a:blip>
          <a:stretch>
            <a:fillRect/>
          </a:stretch>
        </p:blipFill>
        <p:spPr>
          <a:xfrm>
            <a:off x="1223363" y="2571750"/>
            <a:ext cx="6381750" cy="138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Weak But Correlated </a:t>
            </a:r>
            <a:endParaRPr/>
          </a:p>
        </p:txBody>
      </p:sp>
      <p:sp>
        <p:nvSpPr>
          <p:cNvPr id="156" name="Google Shape;156;p17"/>
          <p:cNvSpPr txBox="1">
            <a:spLocks noGrp="1"/>
          </p:cNvSpPr>
          <p:nvPr>
            <p:ph type="body" idx="1"/>
          </p:nvPr>
        </p:nvSpPr>
        <p:spPr>
          <a:xfrm>
            <a:off x="819138" y="1706313"/>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Cholesky decomposition:</a:t>
            </a:r>
            <a:endParaRPr sz="2000"/>
          </a:p>
          <a:p>
            <a:pPr marL="0" lvl="0" indent="457200" algn="l" rtl="0">
              <a:spcBef>
                <a:spcPts val="1200"/>
              </a:spcBef>
              <a:spcAft>
                <a:spcPts val="1200"/>
              </a:spcAft>
              <a:buNone/>
            </a:pPr>
            <a:r>
              <a:rPr lang="en" sz="2000"/>
              <a:t>Denote Xj is the n × 1 column vector, uncorrelated sequence Xj’</a:t>
            </a:r>
            <a:endParaRPr sz="2000"/>
          </a:p>
        </p:txBody>
      </p:sp>
      <p:pic>
        <p:nvPicPr>
          <p:cNvPr id="157" name="Google Shape;157;p17"/>
          <p:cNvPicPr preferRelativeResize="0"/>
          <p:nvPr/>
        </p:nvPicPr>
        <p:blipFill>
          <a:blip r:embed="rId3">
            <a:alphaModFix/>
          </a:blip>
          <a:stretch>
            <a:fillRect/>
          </a:stretch>
        </p:blipFill>
        <p:spPr>
          <a:xfrm>
            <a:off x="4071925" y="2725513"/>
            <a:ext cx="1000125" cy="409575"/>
          </a:xfrm>
          <a:prstGeom prst="rect">
            <a:avLst/>
          </a:prstGeom>
          <a:noFill/>
          <a:ln>
            <a:noFill/>
          </a:ln>
        </p:spPr>
      </p:pic>
      <p:pic>
        <p:nvPicPr>
          <p:cNvPr id="158" name="Google Shape;158;p17"/>
          <p:cNvPicPr preferRelativeResize="0"/>
          <p:nvPr/>
        </p:nvPicPr>
        <p:blipFill>
          <a:blip r:embed="rId4">
            <a:alphaModFix/>
          </a:blip>
          <a:stretch>
            <a:fillRect/>
          </a:stretch>
        </p:blipFill>
        <p:spPr>
          <a:xfrm>
            <a:off x="2031071" y="3199725"/>
            <a:ext cx="5081841" cy="95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514300" y="227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Weak But Correlated</a:t>
            </a:r>
            <a:endParaRPr/>
          </a:p>
        </p:txBody>
      </p:sp>
      <p:pic>
        <p:nvPicPr>
          <p:cNvPr id="164" name="Google Shape;164;p18"/>
          <p:cNvPicPr preferRelativeResize="0"/>
          <p:nvPr/>
        </p:nvPicPr>
        <p:blipFill>
          <a:blip r:embed="rId3">
            <a:alphaModFix/>
          </a:blip>
          <a:stretch>
            <a:fillRect/>
          </a:stretch>
        </p:blipFill>
        <p:spPr>
          <a:xfrm>
            <a:off x="932272" y="2094450"/>
            <a:ext cx="2816852" cy="954600"/>
          </a:xfrm>
          <a:prstGeom prst="rect">
            <a:avLst/>
          </a:prstGeom>
          <a:noFill/>
          <a:ln>
            <a:noFill/>
          </a:ln>
        </p:spPr>
      </p:pic>
      <p:pic>
        <p:nvPicPr>
          <p:cNvPr id="165" name="Google Shape;165;p18"/>
          <p:cNvPicPr preferRelativeResize="0"/>
          <p:nvPr/>
        </p:nvPicPr>
        <p:blipFill>
          <a:blip r:embed="rId4">
            <a:alphaModFix/>
          </a:blip>
          <a:stretch>
            <a:fillRect/>
          </a:stretch>
        </p:blipFill>
        <p:spPr>
          <a:xfrm>
            <a:off x="514299" y="872100"/>
            <a:ext cx="6324245" cy="367600"/>
          </a:xfrm>
          <a:prstGeom prst="rect">
            <a:avLst/>
          </a:prstGeom>
          <a:noFill/>
          <a:ln>
            <a:noFill/>
          </a:ln>
        </p:spPr>
      </p:pic>
      <p:pic>
        <p:nvPicPr>
          <p:cNvPr id="166" name="Google Shape;166;p18"/>
          <p:cNvPicPr preferRelativeResize="0"/>
          <p:nvPr/>
        </p:nvPicPr>
        <p:blipFill>
          <a:blip r:embed="rId5">
            <a:alphaModFix/>
          </a:blip>
          <a:stretch>
            <a:fillRect/>
          </a:stretch>
        </p:blipFill>
        <p:spPr>
          <a:xfrm>
            <a:off x="4572000" y="1239700"/>
            <a:ext cx="4064047" cy="3506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413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Stepwise Forward Method</a:t>
            </a:r>
            <a:endParaRPr/>
          </a:p>
        </p:txBody>
      </p:sp>
      <p:sp>
        <p:nvSpPr>
          <p:cNvPr id="172" name="Google Shape;172;p19"/>
          <p:cNvSpPr txBox="1">
            <a:spLocks noGrp="1"/>
          </p:cNvSpPr>
          <p:nvPr>
            <p:ph type="body" idx="1"/>
          </p:nvPr>
        </p:nvSpPr>
        <p:spPr>
          <a:xfrm>
            <a:off x="819150" y="1016500"/>
            <a:ext cx="8041800" cy="34140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000000"/>
              </a:buClr>
              <a:buSzPts val="1600"/>
              <a:buChar char="●"/>
            </a:pPr>
            <a:r>
              <a:rPr lang="en" sz="1600">
                <a:solidFill>
                  <a:srgbClr val="000000"/>
                </a:solidFill>
              </a:rPr>
              <a:t>One of Automatic Search Procedure</a:t>
            </a:r>
            <a:endParaRPr sz="1500">
              <a:solidFill>
                <a:srgbClr val="FF0000"/>
              </a:solidFill>
            </a:endParaRPr>
          </a:p>
          <a:p>
            <a:pPr marL="457200" lvl="0" indent="-330200" algn="l" rtl="0">
              <a:lnSpc>
                <a:spcPct val="150000"/>
              </a:lnSpc>
              <a:spcBef>
                <a:spcPts val="0"/>
              </a:spcBef>
              <a:spcAft>
                <a:spcPts val="0"/>
              </a:spcAft>
              <a:buClr>
                <a:srgbClr val="000000"/>
              </a:buClr>
              <a:buSzPts val="1600"/>
              <a:buChar char="●"/>
            </a:pPr>
            <a:r>
              <a:rPr lang="en" sz="1400">
                <a:solidFill>
                  <a:srgbClr val="000000"/>
                </a:solidFill>
              </a:rPr>
              <a:t>S</a:t>
            </a:r>
            <a:r>
              <a:rPr lang="en" sz="1500">
                <a:solidFill>
                  <a:srgbClr val="000000"/>
                </a:solidFill>
              </a:rPr>
              <a:t>tart with the empty model. Enter the first predictor with the lowest p-value &lt; </a:t>
            </a:r>
            <a:r>
              <a:rPr lang="en" sz="1500">
                <a:solidFill>
                  <a:srgbClr val="FF0000"/>
                </a:solidFill>
              </a:rPr>
              <a:t>Alpha-to-Enter</a:t>
            </a:r>
            <a:endParaRPr sz="1500">
              <a:solidFill>
                <a:srgbClr val="FF0000"/>
              </a:solidFill>
            </a:endParaRPr>
          </a:p>
          <a:p>
            <a:pPr marL="914400" lvl="1" indent="-317500" algn="l" rtl="0">
              <a:lnSpc>
                <a:spcPct val="150000"/>
              </a:lnSpc>
              <a:spcBef>
                <a:spcPts val="0"/>
              </a:spcBef>
              <a:spcAft>
                <a:spcPts val="0"/>
              </a:spcAft>
              <a:buClr>
                <a:srgbClr val="000000"/>
              </a:buClr>
              <a:buSzPts val="1400"/>
              <a:buChar char="○"/>
            </a:pPr>
            <a:r>
              <a:rPr lang="en" sz="1400">
                <a:solidFill>
                  <a:srgbClr val="000000"/>
                </a:solidFill>
              </a:rPr>
              <a:t>Add a new variable, rerun the regression model and compare p-value</a:t>
            </a:r>
            <a:endParaRPr sz="1400">
              <a:solidFill>
                <a:srgbClr val="000000"/>
              </a:solidFill>
            </a:endParaRPr>
          </a:p>
          <a:p>
            <a:pPr marL="914400" lvl="1" indent="-317500" algn="l" rtl="0">
              <a:lnSpc>
                <a:spcPct val="150000"/>
              </a:lnSpc>
              <a:spcBef>
                <a:spcPts val="0"/>
              </a:spcBef>
              <a:spcAft>
                <a:spcPts val="0"/>
              </a:spcAft>
              <a:buClr>
                <a:srgbClr val="000000"/>
              </a:buClr>
              <a:buSzPts val="1400"/>
              <a:buChar char="○"/>
            </a:pPr>
            <a:r>
              <a:rPr lang="en" sz="1400">
                <a:solidFill>
                  <a:srgbClr val="000000"/>
                </a:solidFill>
              </a:rPr>
              <a:t>Continue the procedure until new additional variable does not yield a desired p-value with the pre-specified significance level. (p-value &gt; Alpha-to- Enter)</a:t>
            </a:r>
            <a:endParaRPr sz="160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a:solidFill>
                  <a:srgbClr val="000000"/>
                </a:solidFill>
              </a:rPr>
              <a:t>Akaike Information Criterion (AIC)</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500">
                <a:solidFill>
                  <a:srgbClr val="000000"/>
                </a:solidFill>
              </a:rPr>
              <a:t>Identify </a:t>
            </a:r>
            <a:r>
              <a:rPr lang="en" sz="1500">
                <a:solidFill>
                  <a:srgbClr val="FF0000"/>
                </a:solidFill>
              </a:rPr>
              <a:t>BEST SUBSET</a:t>
            </a:r>
            <a:endParaRPr sz="1500">
              <a:solidFill>
                <a:srgbClr val="FF0000"/>
              </a:solidFill>
            </a:endParaRPr>
          </a:p>
          <a:p>
            <a:pPr marL="914400" lvl="1" indent="-323850" algn="l" rtl="0">
              <a:lnSpc>
                <a:spcPct val="150000"/>
              </a:lnSpc>
              <a:spcBef>
                <a:spcPts val="0"/>
              </a:spcBef>
              <a:spcAft>
                <a:spcPts val="0"/>
              </a:spcAft>
              <a:buClr>
                <a:srgbClr val="000000"/>
              </a:buClr>
              <a:buSzPts val="1500"/>
              <a:buChar char="○"/>
            </a:pPr>
            <a:r>
              <a:rPr lang="en" sz="1500">
                <a:solidFill>
                  <a:srgbClr val="000000"/>
                </a:solidFill>
              </a:rPr>
              <a:t>Choose the model with the smallest value</a:t>
            </a:r>
            <a:endParaRPr sz="1500">
              <a:solidFill>
                <a:srgbClr val="000000"/>
              </a:solidFill>
            </a:endParaRPr>
          </a:p>
          <a:p>
            <a:pPr marL="0" lvl="0" indent="0" algn="l" rtl="0">
              <a:spcBef>
                <a:spcPts val="1200"/>
              </a:spcBef>
              <a:spcAft>
                <a:spcPts val="1200"/>
              </a:spcAft>
              <a:buNone/>
            </a:pPr>
            <a:endParaRPr sz="1400">
              <a:solidFill>
                <a:srgbClr val="434343"/>
              </a:solidFill>
            </a:endParaRPr>
          </a:p>
        </p:txBody>
      </p:sp>
      <p:pic>
        <p:nvPicPr>
          <p:cNvPr id="173" name="Google Shape;173;p19"/>
          <p:cNvPicPr preferRelativeResize="0"/>
          <p:nvPr/>
        </p:nvPicPr>
        <p:blipFill>
          <a:blip r:embed="rId3">
            <a:alphaModFix/>
          </a:blip>
          <a:stretch>
            <a:fillRect/>
          </a:stretch>
        </p:blipFill>
        <p:spPr>
          <a:xfrm>
            <a:off x="2620100" y="3803650"/>
            <a:ext cx="3903800" cy="74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3579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Stepwise Forward Method</a:t>
            </a:r>
            <a:endParaRPr/>
          </a:p>
        </p:txBody>
      </p:sp>
      <p:sp>
        <p:nvSpPr>
          <p:cNvPr id="179" name="Google Shape;179;p20"/>
          <p:cNvSpPr txBox="1"/>
          <p:nvPr/>
        </p:nvSpPr>
        <p:spPr>
          <a:xfrm>
            <a:off x="357950" y="3432625"/>
            <a:ext cx="381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Full Model</a:t>
            </a:r>
            <a:endParaRPr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Delete 2 WBC and 2 WI</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MSE increases 0.3%</a:t>
            </a:r>
            <a:endParaRPr>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Variable selection does not fit initial expectation</a:t>
            </a:r>
            <a:endParaRPr>
              <a:latin typeface="Calibri"/>
              <a:ea typeface="Calibri"/>
              <a:cs typeface="Calibri"/>
              <a:sym typeface="Calibri"/>
            </a:endParaRPr>
          </a:p>
        </p:txBody>
      </p:sp>
      <p:sp>
        <p:nvSpPr>
          <p:cNvPr id="180" name="Google Shape;180;p20"/>
          <p:cNvSpPr txBox="1"/>
          <p:nvPr/>
        </p:nvSpPr>
        <p:spPr>
          <a:xfrm>
            <a:off x="357950" y="1475150"/>
            <a:ext cx="4792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Full Model vs. Strong only</a:t>
            </a:r>
            <a:endParaRPr>
              <a:latin typeface="Calibri"/>
              <a:ea typeface="Calibri"/>
              <a:cs typeface="Calibri"/>
              <a:sym typeface="Calibri"/>
            </a:endParaRPr>
          </a:p>
        </p:txBody>
      </p:sp>
      <p:sp>
        <p:nvSpPr>
          <p:cNvPr id="181" name="Google Shape;181;p20"/>
          <p:cNvSpPr txBox="1"/>
          <p:nvPr/>
        </p:nvSpPr>
        <p:spPr>
          <a:xfrm>
            <a:off x="4220050" y="3432625"/>
            <a:ext cx="4566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 </a:t>
            </a:r>
            <a:r>
              <a:rPr lang="en" b="1">
                <a:latin typeface="Calibri"/>
                <a:ea typeface="Calibri"/>
                <a:cs typeface="Calibri"/>
                <a:sym typeface="Calibri"/>
              </a:rPr>
              <a:t>Strong Only Model</a:t>
            </a:r>
            <a:endParaRPr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Delete 1 variable</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MSE increases 0.7%</a:t>
            </a:r>
            <a:endParaRPr>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4x higher than Full Model</a:t>
            </a:r>
            <a:endParaRPr>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Weak predictors have contributions</a:t>
            </a:r>
            <a:endParaRPr>
              <a:latin typeface="Calibri"/>
              <a:ea typeface="Calibri"/>
              <a:cs typeface="Calibri"/>
              <a:sym typeface="Calibri"/>
            </a:endParaRPr>
          </a:p>
        </p:txBody>
      </p:sp>
      <p:pic>
        <p:nvPicPr>
          <p:cNvPr id="182" name="Google Shape;182;p20"/>
          <p:cNvPicPr preferRelativeResize="0"/>
          <p:nvPr/>
        </p:nvPicPr>
        <p:blipFill>
          <a:blip r:embed="rId3">
            <a:alphaModFix/>
          </a:blip>
          <a:stretch>
            <a:fillRect/>
          </a:stretch>
        </p:blipFill>
        <p:spPr>
          <a:xfrm>
            <a:off x="277338" y="2032075"/>
            <a:ext cx="8589313" cy="116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819150" y="2469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Stepwise Forward</a:t>
            </a:r>
            <a:endParaRPr/>
          </a:p>
        </p:txBody>
      </p:sp>
      <p:sp>
        <p:nvSpPr>
          <p:cNvPr id="188" name="Google Shape;188;p21"/>
          <p:cNvSpPr txBox="1"/>
          <p:nvPr/>
        </p:nvSpPr>
        <p:spPr>
          <a:xfrm>
            <a:off x="334675" y="2156100"/>
            <a:ext cx="4345800" cy="2370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 sz="1600" b="1">
                <a:latin typeface="Calibri"/>
                <a:ea typeface="Calibri"/>
                <a:cs typeface="Calibri"/>
                <a:sym typeface="Calibri"/>
              </a:rPr>
              <a:t>Strong vs. WBC</a:t>
            </a:r>
            <a:endParaRPr sz="1600"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94 out of 120 variables</a:t>
            </a:r>
            <a:endParaRPr>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Keep all Strong predictors</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MSE increases 3% after Stepwise</a:t>
            </a:r>
            <a:endParaRPr>
              <a:latin typeface="Calibri"/>
              <a:ea typeface="Calibri"/>
              <a:cs typeface="Calibri"/>
              <a:sym typeface="Calibri"/>
            </a:endParaRPr>
          </a:p>
          <a:p>
            <a:pPr marL="1371600" lvl="2" indent="-317500" algn="l" rtl="0">
              <a:spcBef>
                <a:spcPts val="0"/>
              </a:spcBef>
              <a:spcAft>
                <a:spcPts val="0"/>
              </a:spcAft>
              <a:buClr>
                <a:srgbClr val="FF0000"/>
              </a:buClr>
              <a:buSzPts val="1400"/>
              <a:buFont typeface="Calibri"/>
              <a:buChar char="■"/>
            </a:pPr>
            <a:r>
              <a:rPr lang="en">
                <a:solidFill>
                  <a:srgbClr val="FF0000"/>
                </a:solidFill>
                <a:latin typeface="Calibri"/>
                <a:ea typeface="Calibri"/>
                <a:cs typeface="Calibri"/>
                <a:sym typeface="Calibri"/>
              </a:rPr>
              <a:t>Multicollinearity</a:t>
            </a:r>
            <a:endParaRPr>
              <a:solidFill>
                <a:srgbClr val="FF0000"/>
              </a:solidFill>
              <a:latin typeface="Calibri"/>
              <a:ea typeface="Calibri"/>
              <a:cs typeface="Calibri"/>
              <a:sym typeface="Calibri"/>
            </a:endParaRPr>
          </a:p>
          <a:p>
            <a:pPr marL="0" lvl="0" indent="0" algn="l" rtl="0">
              <a:spcBef>
                <a:spcPts val="0"/>
              </a:spcBef>
              <a:spcAft>
                <a:spcPts val="0"/>
              </a:spcAft>
              <a:buNone/>
            </a:pPr>
            <a:endParaRPr>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vs. Strong only Model</a:t>
            </a:r>
            <a:endParaRPr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MSE-Step decreases 30% </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Lm-MSE decreases 32%</a:t>
            </a:r>
            <a:endParaRPr>
              <a:latin typeface="Calibri"/>
              <a:ea typeface="Calibri"/>
              <a:cs typeface="Calibri"/>
              <a:sym typeface="Calibri"/>
            </a:endParaRPr>
          </a:p>
          <a:p>
            <a:pPr marL="1371600" lvl="2" indent="-317500" algn="l" rtl="0">
              <a:spcBef>
                <a:spcPts val="0"/>
              </a:spcBef>
              <a:spcAft>
                <a:spcPts val="0"/>
              </a:spcAft>
              <a:buSzPts val="1400"/>
              <a:buFont typeface="Calibri"/>
              <a:buChar char="■"/>
            </a:pPr>
            <a:r>
              <a:rPr lang="en">
                <a:latin typeface="Calibri"/>
                <a:ea typeface="Calibri"/>
                <a:cs typeface="Calibri"/>
                <a:sym typeface="Calibri"/>
              </a:rPr>
              <a:t>Enhance the GoF</a:t>
            </a:r>
            <a:endParaRPr>
              <a:latin typeface="Calibri"/>
              <a:ea typeface="Calibri"/>
              <a:cs typeface="Calibri"/>
              <a:sym typeface="Calibri"/>
            </a:endParaRPr>
          </a:p>
        </p:txBody>
      </p:sp>
      <p:sp>
        <p:nvSpPr>
          <p:cNvPr id="189" name="Google Shape;189;p21"/>
          <p:cNvSpPr txBox="1"/>
          <p:nvPr/>
        </p:nvSpPr>
        <p:spPr>
          <a:xfrm>
            <a:off x="4572000" y="2156100"/>
            <a:ext cx="4237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0000"/>
              </a:buClr>
              <a:buSzPts val="1400"/>
              <a:buFont typeface="Calibri"/>
              <a:buChar char="●"/>
            </a:pPr>
            <a:r>
              <a:rPr lang="en">
                <a:solidFill>
                  <a:srgbClr val="FF0000"/>
                </a:solidFill>
                <a:latin typeface="Calibri"/>
                <a:ea typeface="Calibri"/>
                <a:cs typeface="Calibri"/>
                <a:sym typeface="Calibri"/>
              </a:rPr>
              <a:t>Multicollinearity</a:t>
            </a:r>
            <a:endParaRPr>
              <a:solidFill>
                <a:srgbClr val="FF0000"/>
              </a:solidFill>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Inflate the variance of regression coefficients</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Result in insignificant regression model</a:t>
            </a:r>
            <a:endParaRPr>
              <a:latin typeface="Calibri"/>
              <a:ea typeface="Calibri"/>
              <a:cs typeface="Calibri"/>
              <a:sym typeface="Calibri"/>
            </a:endParaRPr>
          </a:p>
          <a:p>
            <a:pPr marL="9144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vs. Stepwise Forward</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Hard to differentiate highly correlated variables</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Not ideal variable selection</a:t>
            </a:r>
            <a:endParaRPr>
              <a:latin typeface="Calibri"/>
              <a:ea typeface="Calibri"/>
              <a:cs typeface="Calibri"/>
              <a:sym typeface="Calibri"/>
            </a:endParaRPr>
          </a:p>
        </p:txBody>
      </p:sp>
      <p:pic>
        <p:nvPicPr>
          <p:cNvPr id="190" name="Google Shape;190;p21"/>
          <p:cNvPicPr preferRelativeResize="0"/>
          <p:nvPr/>
        </p:nvPicPr>
        <p:blipFill>
          <a:blip r:embed="rId3">
            <a:alphaModFix/>
          </a:blip>
          <a:stretch>
            <a:fillRect/>
          </a:stretch>
        </p:blipFill>
        <p:spPr>
          <a:xfrm>
            <a:off x="415088" y="916824"/>
            <a:ext cx="8313823" cy="1239275"/>
          </a:xfrm>
          <a:prstGeom prst="rect">
            <a:avLst/>
          </a:prstGeom>
          <a:noFill/>
          <a:ln>
            <a:noFill/>
          </a:ln>
        </p:spPr>
      </p:pic>
      <p:cxnSp>
        <p:nvCxnSpPr>
          <p:cNvPr id="191" name="Google Shape;191;p21"/>
          <p:cNvCxnSpPr>
            <a:stCxn id="190" idx="1"/>
            <a:endCxn id="190" idx="1"/>
          </p:cNvCxnSpPr>
          <p:nvPr/>
        </p:nvCxnSpPr>
        <p:spPr>
          <a:xfrm>
            <a:off x="415088" y="1536461"/>
            <a:ext cx="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1032</Words>
  <Application>Microsoft Macintosh PowerPoint</Application>
  <PresentationFormat>全屏显示(16:9)</PresentationFormat>
  <Paragraphs>120</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Times New Roman</vt:lpstr>
      <vt:lpstr>Calibri</vt:lpstr>
      <vt:lpstr>Arial</vt:lpstr>
      <vt:lpstr>Nunito</vt:lpstr>
      <vt:lpstr>Shift</vt:lpstr>
      <vt:lpstr>Design a simulation study to compare variable selection methods</vt:lpstr>
      <vt:lpstr>Data Simulation</vt:lpstr>
      <vt:lpstr>About X</vt:lpstr>
      <vt:lpstr>About Y</vt:lpstr>
      <vt:lpstr>Weak But Correlated </vt:lpstr>
      <vt:lpstr>Weak But Correlated</vt:lpstr>
      <vt:lpstr>Stepwise Forward Method</vt:lpstr>
      <vt:lpstr>Stepwise Forward Method</vt:lpstr>
      <vt:lpstr>Stepwise Forward</vt:lpstr>
      <vt:lpstr>Stepwise Forward Method</vt:lpstr>
      <vt:lpstr>Different Number of P</vt:lpstr>
      <vt:lpstr>LASSO</vt:lpstr>
      <vt:lpstr>LASSO Regression</vt:lpstr>
      <vt:lpstr>Different Number of P</vt:lpstr>
      <vt:lpstr>Summary of Lasso Method</vt:lpstr>
      <vt:lpstr>Extreme beta comparison</vt:lpstr>
      <vt:lpstr>Extreme beta comparison</vt:lpstr>
      <vt:lpstr>Extreme beta comparison</vt:lpstr>
      <vt:lpstr>Results</vt:lpstr>
      <vt:lpstr>Comparison between Stepwise and LASSO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simulation study to compare variable selection methods</dc:title>
  <cp:lastModifiedBy>Rosa Wang</cp:lastModifiedBy>
  <cp:revision>1</cp:revision>
  <dcterms:modified xsi:type="dcterms:W3CDTF">2021-05-14T14:55:08Z</dcterms:modified>
</cp:coreProperties>
</file>