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355" r:id="rId2"/>
    <p:sldId id="350" r:id="rId3"/>
    <p:sldId id="330" r:id="rId4"/>
    <p:sldId id="328" r:id="rId5"/>
    <p:sldId id="361" r:id="rId6"/>
    <p:sldId id="362" r:id="rId7"/>
    <p:sldId id="3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uth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70C0"/>
    <a:srgbClr val="062060"/>
    <a:srgbClr val="979191"/>
    <a:srgbClr val="235888"/>
    <a:srgbClr val="CC9B00"/>
    <a:srgbClr val="8D8787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12" autoAdjust="0"/>
    <p:restoredTop sz="86118" autoAdjust="0"/>
  </p:normalViewPr>
  <p:slideViewPr>
    <p:cSldViewPr snapToGrid="0">
      <p:cViewPr varScale="1">
        <p:scale>
          <a:sx n="78" d="100"/>
          <a:sy n="78" d="100"/>
        </p:scale>
        <p:origin x="29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a logarithmic scale.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Both memory and disk</a:t>
            </a:r>
            <a:r>
              <a:rPr lang="en-US" baseline="0" dirty="0"/>
              <a:t> costs have been dropping exponentially.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2010, memory</a:t>
            </a:r>
            <a:r>
              <a:rPr lang="en-US" baseline="0" dirty="0"/>
              <a:t> </a:t>
            </a:r>
            <a:r>
              <a:rPr lang="en-US" dirty="0"/>
              <a:t>cost roughly</a:t>
            </a:r>
            <a:r>
              <a:rPr lang="en-US" baseline="0" dirty="0"/>
              <a:t> 1 cent per megabyte of memory and 1 cent per 100 MB of storage.</a:t>
            </a:r>
          </a:p>
          <a:p>
            <a:pPr marL="171450" indent="-171450">
              <a:buFont typeface="Arial" panose="020B0604020202020204" pitchFamily="34" charset="0"/>
              <a:buNone/>
            </a:pPr>
            <a:endParaRPr lang="en-US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Reference</a:t>
            </a:r>
            <a:r>
              <a:rPr lang="en-US" dirty="0"/>
              <a:t>:  http://datarep.tumblr.com/post/60074240896/historical-cost-of-computer-memory-and-storage</a:t>
            </a:r>
          </a:p>
          <a:p>
            <a:pPr marL="171450" indent="-17145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52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  <a:endParaRPr lang="en-US" altLang="ko-K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dirty="0"/>
              <a:t> </a:t>
            </a:r>
            <a:r>
              <a:rPr lang="en-US" dirty="0"/>
              <a:t>The prediction of Moore’s Law has been very accurate for the last few decades.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</a:t>
            </a:r>
            <a:r>
              <a:rPr lang="en-US" dirty="0"/>
              <a:t>Until 1900s human knowledge doubled every century.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By end of WWII, human knowledge was doubling every 25 years.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http://www.industrytap.com/knowledge-doubling-every-12-months-soon-to-be-every-12-hours/3950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03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aseline="0" dirty="0"/>
              <a:t>Data science is evolving from simply trying to figure out what happened in the past to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aseline="0" dirty="0"/>
              <a:t>Going deeper and discovering why it happened to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aseline="0" dirty="0"/>
              <a:t>Predicting the future and figuring out what will happen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aseline="0" dirty="0"/>
              <a:t>The final goal it to not only figure out what will happen but to make decisions preemptively and take actions automatically</a:t>
            </a:r>
            <a:endParaRPr lang="en-US" altLang="ko-K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References</a:t>
            </a:r>
            <a:r>
              <a:rPr lang="en-US" altLang="ko-KR" dirty="0"/>
              <a:t>:</a:t>
            </a:r>
            <a:r>
              <a:rPr lang="en-US" altLang="ko-KR" baseline="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Microsoft: DATA203x Data Science and Machine Learning Essentials, </a:t>
            </a:r>
            <a:r>
              <a:rPr lang="en-US" altLang="ko-KR" baseline="0" dirty="0" err="1"/>
              <a:t>edx.org</a:t>
            </a:r>
            <a:endParaRPr lang="en-US" altLang="ko-K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19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  <a:endParaRPr lang="en-US" altLang="ko-K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1" dirty="0"/>
              <a:t> </a:t>
            </a:r>
            <a:r>
              <a:rPr lang="en-US" altLang="ko-KR" b="0" dirty="0"/>
              <a:t>Rarely would one person have all of this expertise.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dirty="0"/>
              <a:t> Data science requires collaboration between experts in each discipline.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Reference:</a:t>
            </a:r>
            <a:r>
              <a:rPr lang="en-US" altLang="ko-KR" b="1" baseline="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BerkeleyX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CS100.1x Introduction to Big Data with Apache Spark</a:t>
            </a:r>
            <a:r>
              <a:rPr lang="en-US" altLang="ko-KR" baseline="0" dirty="0"/>
              <a:t>, edx.org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20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3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1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7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1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5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0" y="2159059"/>
            <a:ext cx="12192000" cy="2451041"/>
          </a:xfrm>
          <a:solidFill>
            <a:srgbClr val="0070C0"/>
          </a:solidFill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6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930743" y="17199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1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127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65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3" r:id="rId5"/>
    <p:sldLayoutId id="2147483664" r:id="rId6"/>
    <p:sldLayoutId id="2147483662" r:id="rId7"/>
    <p:sldLayoutId id="214748366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053" y="86830"/>
            <a:ext cx="10515600" cy="1325563"/>
          </a:xfrm>
        </p:spPr>
        <p:txBody>
          <a:bodyPr/>
          <a:lstStyle/>
          <a:p>
            <a:r>
              <a:rPr lang="en-US" dirty="0"/>
              <a:t>Historical Cost of Memory &amp; Storage</a:t>
            </a:r>
          </a:p>
        </p:txBody>
      </p:sp>
      <p:pic>
        <p:nvPicPr>
          <p:cNvPr id="1026" name="Picture 2" descr="Historical Cost of Computer Memory and Stor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14218" y="1123122"/>
            <a:ext cx="8885270" cy="57348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09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Computer vs. Data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97170" y="3106855"/>
            <a:ext cx="10862039" cy="344303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Moore’s Law states that computing power will double every 18 months</a:t>
            </a:r>
          </a:p>
          <a:p>
            <a:pPr>
              <a:buFont typeface="Wingdings" charset="2"/>
              <a:buChar char="§"/>
            </a:pPr>
            <a:r>
              <a:rPr lang="en-US" dirty="0"/>
              <a:t>Data Deluge:</a:t>
            </a:r>
          </a:p>
          <a:p>
            <a:pPr marL="974725" indent="-457200">
              <a:buFont typeface="Wingdings" charset="2"/>
              <a:buChar char="§"/>
            </a:pPr>
            <a:r>
              <a:rPr lang="en-US" dirty="0"/>
              <a:t>Data is now doubling every 12 months.</a:t>
            </a:r>
          </a:p>
          <a:p>
            <a:pPr marL="974725" indent="-457200">
              <a:buFont typeface="Wingdings" charset="2"/>
              <a:buChar char="§"/>
            </a:pPr>
            <a:r>
              <a:rPr lang="en-US" dirty="0"/>
              <a:t>According to IBM, build out of </a:t>
            </a:r>
            <a:r>
              <a:rPr lang="en-US" dirty="0" err="1"/>
              <a:t>IoT</a:t>
            </a:r>
            <a:r>
              <a:rPr lang="en-US" dirty="0"/>
              <a:t> will double data every 12 hours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918571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200" y="1918571"/>
              <a:ext cx="1023354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i="0" dirty="0"/>
                <a:t>Moore’s Law vs. Data Deluge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9380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Data Science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5461" y="2332894"/>
            <a:ext cx="10410092" cy="3399690"/>
            <a:chOff x="1090246" y="2719757"/>
            <a:chExt cx="10410092" cy="3399690"/>
          </a:xfrm>
        </p:grpSpPr>
        <p:sp>
          <p:nvSpPr>
            <p:cNvPr id="5" name="Rectangle 4"/>
            <p:cNvSpPr/>
            <p:nvPr/>
          </p:nvSpPr>
          <p:spPr>
            <a:xfrm>
              <a:off x="7924800" y="2719757"/>
              <a:ext cx="1957754" cy="33996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Decisions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1090246" y="2719757"/>
              <a:ext cx="1019907" cy="33996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6" name="Pentagon 5"/>
            <p:cNvSpPr/>
            <p:nvPr/>
          </p:nvSpPr>
          <p:spPr>
            <a:xfrm>
              <a:off x="2110153" y="5322278"/>
              <a:ext cx="2649416" cy="797169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What happened?</a:t>
              </a:r>
            </a:p>
          </p:txBody>
        </p:sp>
        <p:sp>
          <p:nvSpPr>
            <p:cNvPr id="7" name="Chevron 6"/>
            <p:cNvSpPr/>
            <p:nvPr/>
          </p:nvSpPr>
          <p:spPr>
            <a:xfrm>
              <a:off x="4314092" y="5322278"/>
              <a:ext cx="4021015" cy="797169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Manual process</a:t>
              </a:r>
            </a:p>
          </p:txBody>
        </p:sp>
        <p:sp>
          <p:nvSpPr>
            <p:cNvPr id="9" name="Chevron 8"/>
            <p:cNvSpPr/>
            <p:nvPr/>
          </p:nvSpPr>
          <p:spPr>
            <a:xfrm>
              <a:off x="4314092" y="4466494"/>
              <a:ext cx="4021015" cy="797169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Chevron 10"/>
            <p:cNvSpPr/>
            <p:nvPr/>
          </p:nvSpPr>
          <p:spPr>
            <a:xfrm>
              <a:off x="4314092" y="3598987"/>
              <a:ext cx="4021015" cy="797169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Pentagon 7"/>
            <p:cNvSpPr/>
            <p:nvPr/>
          </p:nvSpPr>
          <p:spPr>
            <a:xfrm>
              <a:off x="2110152" y="4466494"/>
              <a:ext cx="3446585" cy="797169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Why did it happen?</a:t>
              </a:r>
            </a:p>
          </p:txBody>
        </p:sp>
        <p:sp>
          <p:nvSpPr>
            <p:cNvPr id="10" name="Pentagon 9"/>
            <p:cNvSpPr/>
            <p:nvPr/>
          </p:nvSpPr>
          <p:spPr>
            <a:xfrm>
              <a:off x="2110152" y="3598987"/>
              <a:ext cx="4454769" cy="797169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What will happen?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1186" y="2719757"/>
              <a:ext cx="1729152" cy="339969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Actions</a:t>
              </a:r>
            </a:p>
          </p:txBody>
        </p:sp>
        <p:sp>
          <p:nvSpPr>
            <p:cNvPr id="12" name="Pentagon 11"/>
            <p:cNvSpPr/>
            <p:nvPr/>
          </p:nvSpPr>
          <p:spPr>
            <a:xfrm>
              <a:off x="2110152" y="2719757"/>
              <a:ext cx="8645771" cy="797169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What should I do?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471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Who Performs Data Analytics?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23387" y="2840162"/>
            <a:ext cx="4392442" cy="1897697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200" y="1918571"/>
              <a:ext cx="1023354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i="0" dirty="0"/>
                <a:t>Data science is a multi-disciplinary activity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197811" y="1270695"/>
            <a:ext cx="5155989" cy="4804045"/>
            <a:chOff x="5780766" y="1228552"/>
            <a:chExt cx="5155989" cy="4804045"/>
          </a:xfrm>
        </p:grpSpPr>
        <p:sp>
          <p:nvSpPr>
            <p:cNvPr id="14" name="Oval 13"/>
            <p:cNvSpPr/>
            <p:nvPr/>
          </p:nvSpPr>
          <p:spPr>
            <a:xfrm>
              <a:off x="6762748" y="1228552"/>
              <a:ext cx="3202728" cy="3176491"/>
            </a:xfrm>
            <a:prstGeom prst="ellipse">
              <a:avLst/>
            </a:prstGeom>
            <a:solidFill>
              <a:srgbClr val="062060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780766" y="2856106"/>
              <a:ext cx="3202728" cy="3176491"/>
            </a:xfrm>
            <a:prstGeom prst="ellipse">
              <a:avLst/>
            </a:prstGeom>
            <a:solidFill>
              <a:srgbClr val="00B0F0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734027" y="2856106"/>
              <a:ext cx="3202728" cy="3176491"/>
            </a:xfrm>
            <a:prstGeom prst="ellipse">
              <a:avLst/>
            </a:prstGeom>
            <a:solidFill>
              <a:srgbClr val="0070C0">
                <a:alpha val="8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788180" y="1950467"/>
            <a:ext cx="200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Domain Expertise</a:t>
            </a:r>
          </a:p>
        </p:txBody>
      </p:sp>
      <p:sp>
        <p:nvSpPr>
          <p:cNvPr id="16" name="TextBox 15"/>
          <p:cNvSpPr txBox="1"/>
          <p:nvPr/>
        </p:nvSpPr>
        <p:spPr>
          <a:xfrm rot="18480042">
            <a:off x="8801539" y="4610037"/>
            <a:ext cx="2932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Code/Computing Expertise</a:t>
            </a:r>
          </a:p>
        </p:txBody>
      </p:sp>
      <p:sp>
        <p:nvSpPr>
          <p:cNvPr id="17" name="TextBox 16"/>
          <p:cNvSpPr txBox="1"/>
          <p:nvPr/>
        </p:nvSpPr>
        <p:spPr>
          <a:xfrm rot="2926178">
            <a:off x="6266805" y="4840968"/>
            <a:ext cx="16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Math/Statistics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62368" y="3605153"/>
            <a:ext cx="1005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Data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Science</a:t>
            </a:r>
          </a:p>
        </p:txBody>
      </p:sp>
    </p:spTree>
    <p:extLst>
      <p:ext uri="{BB962C8B-B14F-4D97-AF65-F5344CB8AC3E}">
        <p14:creationId xmlns:p14="http://schemas.microsoft.com/office/powerpoint/2010/main" val="68993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Azure Machine Learning Studio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8080"/>
          </a:xfrm>
        </p:spPr>
        <p:txBody>
          <a:bodyPr/>
          <a:lstStyle/>
          <a:p>
            <a:r>
              <a:rPr lang="zh-CN" altLang="en-US" dirty="0"/>
              <a:t>手写数字识别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1" t="13768" r="13511" b="33981"/>
          <a:stretch/>
        </p:blipFill>
        <p:spPr>
          <a:xfrm>
            <a:off x="1864310" y="2605088"/>
            <a:ext cx="1652861" cy="1647316"/>
          </a:xfrm>
          <a:prstGeom prst="rect">
            <a:avLst/>
          </a:prstGeom>
        </p:spPr>
      </p:pic>
      <p:sp>
        <p:nvSpPr>
          <p:cNvPr id="9" name="Arrow: Right 8"/>
          <p:cNvSpPr/>
          <p:nvPr/>
        </p:nvSpPr>
        <p:spPr>
          <a:xfrm>
            <a:off x="4161541" y="3334203"/>
            <a:ext cx="381740" cy="189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01790" y="3244080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8×8</a:t>
            </a:r>
            <a:r>
              <a:rPr lang="zh-CN" altLang="en-US" dirty="0"/>
              <a:t>个不同的特征值</a:t>
            </a:r>
            <a:endParaRPr lang="en-US" dirty="0"/>
          </a:p>
        </p:txBody>
      </p:sp>
      <p:sp>
        <p:nvSpPr>
          <p:cNvPr id="11" name="Arrow: Right 10"/>
          <p:cNvSpPr/>
          <p:nvPr/>
        </p:nvSpPr>
        <p:spPr>
          <a:xfrm>
            <a:off x="7648719" y="3334203"/>
            <a:ext cx="381740" cy="189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74829" y="3044025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7</a:t>
            </a:r>
            <a:endParaRPr lang="en-US" sz="4400" dirty="0"/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838200" y="4513786"/>
            <a:ext cx="10515600" cy="51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Content Placeholder 6"/>
          <p:cNvSpPr txBox="1">
            <a:spLocks/>
          </p:cNvSpPr>
          <p:nvPr/>
        </p:nvSpPr>
        <p:spPr>
          <a:xfrm>
            <a:off x="838200" y="4513786"/>
            <a:ext cx="10515600" cy="1523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动手实验内容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使用 </a:t>
            </a:r>
            <a:r>
              <a:rPr lang="en-US" altLang="zh-CN" dirty="0"/>
              <a:t>AML Studio </a:t>
            </a:r>
            <a:r>
              <a:rPr lang="zh-CN" altLang="en-US" dirty="0"/>
              <a:t>创建、训练分类模型以及评估预测模型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将创建好的模型发布成</a:t>
            </a:r>
            <a:r>
              <a:rPr lang="en-US" altLang="zh-CN" dirty="0"/>
              <a:t>Web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Azure HDInsight</a:t>
            </a:r>
            <a:endParaRPr lang="en-US" dirty="0"/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838200" y="4513786"/>
            <a:ext cx="10515600" cy="51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Content Placeholder 6"/>
          <p:cNvSpPr txBox="1">
            <a:spLocks/>
          </p:cNvSpPr>
          <p:nvPr/>
        </p:nvSpPr>
        <p:spPr>
          <a:xfrm>
            <a:off x="838200" y="1836660"/>
            <a:ext cx="5767112" cy="4732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工具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Microsoft Azure Storage Explorer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动手实验内容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部署一个</a:t>
            </a:r>
            <a:r>
              <a:rPr lang="en-US" altLang="zh-CN" dirty="0"/>
              <a:t>Apache Spark</a:t>
            </a:r>
            <a:r>
              <a:rPr lang="zh-CN" altLang="en-US" dirty="0"/>
              <a:t>集群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利用</a:t>
            </a:r>
            <a:r>
              <a:rPr lang="en-US" altLang="zh-CN" dirty="0"/>
              <a:t>Microsoft Azure Storage Explorer</a:t>
            </a:r>
            <a:r>
              <a:rPr lang="zh-CN" altLang="en-US" dirty="0"/>
              <a:t>来管理集群数据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使用</a:t>
            </a:r>
            <a:r>
              <a:rPr lang="en-US" altLang="zh-CN" dirty="0" err="1"/>
              <a:t>Jupyter</a:t>
            </a:r>
            <a:r>
              <a:rPr lang="zh-CN" altLang="en-US" dirty="0"/>
              <a:t>工具对数据集进行操作</a:t>
            </a:r>
            <a:endParaRPr lang="en-US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使用</a:t>
            </a:r>
            <a:r>
              <a:rPr lang="en-US" altLang="zh-CN" dirty="0" err="1"/>
              <a:t>Jupyter</a:t>
            </a:r>
            <a:r>
              <a:rPr lang="zh-CN" altLang="en-US" dirty="0"/>
              <a:t>工具创建一个机器学习模型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777" y="230188"/>
            <a:ext cx="1447800" cy="14478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557174" y="1771094"/>
            <a:ext cx="5273403" cy="4798381"/>
            <a:chOff x="4117050" y="1370347"/>
            <a:chExt cx="7462948" cy="5384230"/>
          </a:xfrm>
        </p:grpSpPr>
        <p:grpSp>
          <p:nvGrpSpPr>
            <p:cNvPr id="18" name="Group 17"/>
            <p:cNvGrpSpPr>
              <a:grpSpLocks noChangeAspect="1"/>
            </p:cNvGrpSpPr>
            <p:nvPr/>
          </p:nvGrpSpPr>
          <p:grpSpPr>
            <a:xfrm>
              <a:off x="4260055" y="4216725"/>
              <a:ext cx="1223267" cy="2203716"/>
              <a:chOff x="7653540" y="2295205"/>
              <a:chExt cx="1485900" cy="267685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7653540" y="2295205"/>
                <a:ext cx="1485900" cy="2676846"/>
              </a:xfrm>
              <a:prstGeom prst="rect">
                <a:avLst/>
              </a:prstGeom>
              <a:solidFill>
                <a:srgbClr val="E7E6E6">
                  <a:lumMod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8894899" y="3249446"/>
                <a:ext cx="147804" cy="147804"/>
              </a:xfrm>
              <a:prstGeom prst="ellipse">
                <a:avLst/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797801" y="2419349"/>
                <a:ext cx="977900" cy="229149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797801" y="2712068"/>
                <a:ext cx="977900" cy="229149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876226" y="4112218"/>
                <a:ext cx="51949" cy="859837"/>
              </a:xfrm>
              <a:prstGeom prst="rect">
                <a:avLst/>
              </a:prstGeom>
              <a:solidFill>
                <a:sysClr val="window" lastClr="FFFFFF">
                  <a:lumMod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965126" y="4112217"/>
                <a:ext cx="51949" cy="859837"/>
              </a:xfrm>
              <a:prstGeom prst="rect">
                <a:avLst/>
              </a:prstGeom>
              <a:solidFill>
                <a:sysClr val="window" lastClr="FFFFFF">
                  <a:lumMod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8054026" y="4112216"/>
                <a:ext cx="51949" cy="859837"/>
              </a:xfrm>
              <a:prstGeom prst="rect">
                <a:avLst/>
              </a:prstGeom>
              <a:solidFill>
                <a:sysClr val="window" lastClr="FFFFFF">
                  <a:lumMod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8142926" y="4112216"/>
                <a:ext cx="51949" cy="859837"/>
              </a:xfrm>
              <a:prstGeom prst="rect">
                <a:avLst/>
              </a:prstGeom>
              <a:solidFill>
                <a:sysClr val="window" lastClr="FFFFFF">
                  <a:lumMod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8231826" y="4112218"/>
                <a:ext cx="51949" cy="859837"/>
              </a:xfrm>
              <a:prstGeom prst="rect">
                <a:avLst/>
              </a:prstGeom>
              <a:solidFill>
                <a:sysClr val="window" lastClr="FFFFFF">
                  <a:lumMod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8320726" y="4112217"/>
                <a:ext cx="51949" cy="859837"/>
              </a:xfrm>
              <a:prstGeom prst="rect">
                <a:avLst/>
              </a:prstGeom>
              <a:solidFill>
                <a:sysClr val="window" lastClr="FFFFFF">
                  <a:lumMod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8409626" y="4112216"/>
                <a:ext cx="51949" cy="859837"/>
              </a:xfrm>
              <a:prstGeom prst="rect">
                <a:avLst/>
              </a:prstGeom>
              <a:solidFill>
                <a:sysClr val="window" lastClr="FFFFFF">
                  <a:lumMod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8498526" y="4112216"/>
                <a:ext cx="51949" cy="859837"/>
              </a:xfrm>
              <a:prstGeom prst="rect">
                <a:avLst/>
              </a:prstGeom>
              <a:solidFill>
                <a:sysClr val="window" lastClr="FFFFFF">
                  <a:lumMod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8587426" y="4112216"/>
                <a:ext cx="51949" cy="859837"/>
              </a:xfrm>
              <a:prstGeom prst="rect">
                <a:avLst/>
              </a:prstGeom>
              <a:solidFill>
                <a:sysClr val="window" lastClr="FFFFFF">
                  <a:lumMod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676326" y="4112215"/>
                <a:ext cx="51949" cy="859837"/>
              </a:xfrm>
              <a:prstGeom prst="rect">
                <a:avLst/>
              </a:prstGeom>
              <a:solidFill>
                <a:sysClr val="window" lastClr="FFFFFF">
                  <a:lumMod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8765226" y="4112214"/>
                <a:ext cx="51949" cy="859837"/>
              </a:xfrm>
              <a:prstGeom prst="rect">
                <a:avLst/>
              </a:prstGeom>
              <a:solidFill>
                <a:sysClr val="window" lastClr="FFFFFF">
                  <a:lumMod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8854126" y="4112214"/>
                <a:ext cx="51949" cy="859837"/>
              </a:xfrm>
              <a:prstGeom prst="rect">
                <a:avLst/>
              </a:prstGeom>
              <a:solidFill>
                <a:sysClr val="window" lastClr="FFFFFF">
                  <a:lumMod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5757138" y="1370347"/>
              <a:ext cx="5822860" cy="503017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모서리가 둥근 직사각형 5"/>
            <p:cNvSpPr/>
            <p:nvPr/>
          </p:nvSpPr>
          <p:spPr bwMode="auto">
            <a:xfrm>
              <a:off x="6411861" y="1787259"/>
              <a:ext cx="2198808" cy="557289"/>
            </a:xfrm>
            <a:prstGeom prst="roundRect">
              <a:avLst>
                <a:gd name="adj" fmla="val 0"/>
              </a:avLst>
            </a:prstGeom>
            <a:solidFill>
              <a:srgbClr val="006CC9"/>
            </a:solidFill>
            <a:ln w="25400" cap="flat" cmpd="sng" algn="ctr">
              <a:solidFill>
                <a:srgbClr val="006CC9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Name Node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모서리가 둥근 직사각형 16"/>
            <p:cNvSpPr/>
            <p:nvPr/>
          </p:nvSpPr>
          <p:spPr bwMode="auto">
            <a:xfrm>
              <a:off x="7404438" y="3965791"/>
              <a:ext cx="1836025" cy="432205"/>
            </a:xfrm>
            <a:prstGeom prst="roundRect">
              <a:avLst>
                <a:gd name="adj" fmla="val 0"/>
              </a:avLst>
            </a:prstGeom>
            <a:solidFill>
              <a:srgbClr val="00AEEF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Data Node B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" name="모서리가 둥근 직사각형 29"/>
            <p:cNvSpPr/>
            <p:nvPr/>
          </p:nvSpPr>
          <p:spPr bwMode="auto">
            <a:xfrm>
              <a:off x="7407573" y="3410181"/>
              <a:ext cx="1836025" cy="432205"/>
            </a:xfrm>
            <a:prstGeom prst="roundRect">
              <a:avLst>
                <a:gd name="adj" fmla="val 0"/>
              </a:avLst>
            </a:prstGeom>
            <a:solidFill>
              <a:srgbClr val="00AEEF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Data Node A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모서리가 둥근 직사각형 30"/>
            <p:cNvSpPr/>
            <p:nvPr/>
          </p:nvSpPr>
          <p:spPr bwMode="auto">
            <a:xfrm>
              <a:off x="7403672" y="5057358"/>
              <a:ext cx="1836025" cy="432205"/>
            </a:xfrm>
            <a:prstGeom prst="roundRect">
              <a:avLst>
                <a:gd name="adj" fmla="val 0"/>
              </a:avLst>
            </a:prstGeom>
            <a:solidFill>
              <a:srgbClr val="00AEEF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Data Node D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모서리가 둥근 직사각형 31"/>
            <p:cNvSpPr/>
            <p:nvPr/>
          </p:nvSpPr>
          <p:spPr bwMode="auto">
            <a:xfrm>
              <a:off x="7406807" y="4498924"/>
              <a:ext cx="1836025" cy="432205"/>
            </a:xfrm>
            <a:prstGeom prst="roundRect">
              <a:avLst>
                <a:gd name="adj" fmla="val 0"/>
              </a:avLst>
            </a:prstGeom>
            <a:solidFill>
              <a:srgbClr val="00AEEF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Data Node C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25" name="직선 화살표 연결선 36"/>
            <p:cNvCxnSpPr>
              <a:stCxn id="48" idx="3"/>
              <a:endCxn id="22" idx="1"/>
            </p:cNvCxnSpPr>
            <p:nvPr/>
          </p:nvCxnSpPr>
          <p:spPr>
            <a:xfrm flipV="1">
              <a:off x="5483322" y="3626284"/>
              <a:ext cx="1924251" cy="1692298"/>
            </a:xfrm>
            <a:prstGeom prst="straightConnector1">
              <a:avLst/>
            </a:prstGeom>
            <a:noFill/>
            <a:ln w="9525" cap="flat" cmpd="sng" algn="ctr">
              <a:solidFill>
                <a:srgbClr val="292929">
                  <a:lumMod val="75000"/>
                  <a:lumOff val="25000"/>
                </a:srgbClr>
              </a:solidFill>
              <a:prstDash val="dash"/>
              <a:tailEnd type="triangle"/>
            </a:ln>
            <a:effectLst/>
          </p:spPr>
        </p:cxnSp>
        <p:cxnSp>
          <p:nvCxnSpPr>
            <p:cNvPr id="26" name="직선 화살표 연결선 38"/>
            <p:cNvCxnSpPr>
              <a:stCxn id="48" idx="3"/>
              <a:endCxn id="24" idx="1"/>
            </p:cNvCxnSpPr>
            <p:nvPr/>
          </p:nvCxnSpPr>
          <p:spPr>
            <a:xfrm flipV="1">
              <a:off x="5483322" y="4715027"/>
              <a:ext cx="1923485" cy="603555"/>
            </a:xfrm>
            <a:prstGeom prst="straightConnector1">
              <a:avLst/>
            </a:prstGeom>
            <a:noFill/>
            <a:ln w="9525" cap="flat" cmpd="sng" algn="ctr">
              <a:solidFill>
                <a:srgbClr val="292929">
                  <a:lumMod val="75000"/>
                  <a:lumOff val="25000"/>
                </a:srgbClr>
              </a:solidFill>
              <a:prstDash val="dash"/>
              <a:tailEnd type="triangle"/>
            </a:ln>
            <a:effectLst/>
          </p:spPr>
        </p:cxnSp>
        <p:cxnSp>
          <p:nvCxnSpPr>
            <p:cNvPr id="27" name="직선 화살표 연결선 54"/>
            <p:cNvCxnSpPr>
              <a:endCxn id="48" idx="0"/>
            </p:cNvCxnSpPr>
            <p:nvPr/>
          </p:nvCxnSpPr>
          <p:spPr>
            <a:xfrm rot="5400000">
              <a:off x="4843132" y="2409295"/>
              <a:ext cx="1835988" cy="1778873"/>
            </a:xfrm>
            <a:prstGeom prst="curved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292929">
                  <a:lumMod val="75000"/>
                  <a:lumOff val="25000"/>
                </a:srgbClr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28" name="직사각형 55"/>
            <p:cNvSpPr/>
            <p:nvPr/>
          </p:nvSpPr>
          <p:spPr>
            <a:xfrm>
              <a:off x="6664211" y="2384646"/>
              <a:ext cx="167405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Master Node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직사각형 56"/>
            <p:cNvSpPr/>
            <p:nvPr/>
          </p:nvSpPr>
          <p:spPr>
            <a:xfrm>
              <a:off x="7633349" y="5555773"/>
              <a:ext cx="1378052" cy="646331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Slave Node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 - Block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직사각형 55"/>
            <p:cNvSpPr/>
            <p:nvPr/>
          </p:nvSpPr>
          <p:spPr>
            <a:xfrm>
              <a:off x="5646915" y="2486911"/>
              <a:ext cx="14568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직사각형 55"/>
            <p:cNvSpPr/>
            <p:nvPr/>
          </p:nvSpPr>
          <p:spPr>
            <a:xfrm>
              <a:off x="5214467" y="3307773"/>
              <a:ext cx="14568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직사각형 55"/>
            <p:cNvSpPr/>
            <p:nvPr/>
          </p:nvSpPr>
          <p:spPr>
            <a:xfrm>
              <a:off x="5846060" y="4565972"/>
              <a:ext cx="1047744" cy="381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</a:p>
          </p:txBody>
        </p:sp>
        <p:sp>
          <p:nvSpPr>
            <p:cNvPr id="33" name="직사각형 55"/>
            <p:cNvSpPr/>
            <p:nvPr/>
          </p:nvSpPr>
          <p:spPr>
            <a:xfrm>
              <a:off x="4117050" y="6370845"/>
              <a:ext cx="167405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Client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직사각형 55"/>
            <p:cNvSpPr/>
            <p:nvPr/>
          </p:nvSpPr>
          <p:spPr>
            <a:xfrm>
              <a:off x="7262143" y="6370844"/>
              <a:ext cx="2798218" cy="3837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Cluster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35" name="Straight Connector 34"/>
            <p:cNvCxnSpPr>
              <a:stCxn id="42" idx="1"/>
              <a:endCxn id="22" idx="3"/>
            </p:cNvCxnSpPr>
            <p:nvPr/>
          </p:nvCxnSpPr>
          <p:spPr>
            <a:xfrm flipH="1">
              <a:off x="9243598" y="3010917"/>
              <a:ext cx="501083" cy="615367"/>
            </a:xfrm>
            <a:prstGeom prst="line">
              <a:avLst/>
            </a:prstGeom>
            <a:noFill/>
            <a:ln w="9525" cap="flat" cmpd="sng" algn="ctr">
              <a:solidFill>
                <a:srgbClr val="292929">
                  <a:lumMod val="75000"/>
                  <a:lumOff val="25000"/>
                </a:srgbClr>
              </a:solidFill>
              <a:prstDash val="solid"/>
              <a:headEnd type="none"/>
              <a:tailEnd type="triangle"/>
            </a:ln>
            <a:effectLst/>
          </p:spPr>
        </p:cxnSp>
        <p:grpSp>
          <p:nvGrpSpPr>
            <p:cNvPr id="36" name="Group 35"/>
            <p:cNvGrpSpPr/>
            <p:nvPr/>
          </p:nvGrpSpPr>
          <p:grpSpPr>
            <a:xfrm>
              <a:off x="9742669" y="3628935"/>
              <a:ext cx="1686939" cy="1063672"/>
              <a:chOff x="6009829" y="4417367"/>
              <a:chExt cx="1508982" cy="1063672"/>
            </a:xfrm>
          </p:grpSpPr>
          <p:sp>
            <p:nvSpPr>
              <p:cNvPr id="44" name="Right Triangle 43"/>
              <p:cNvSpPr/>
              <p:nvPr/>
            </p:nvSpPr>
            <p:spPr>
              <a:xfrm rot="10800000">
                <a:off x="6009831" y="5435315"/>
                <a:ext cx="45719" cy="45719"/>
              </a:xfrm>
              <a:prstGeom prst="rtTriangle">
                <a:avLst/>
              </a:prstGeom>
              <a:solidFill>
                <a:srgbClr val="CC9B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009829" y="4417367"/>
                <a:ext cx="433437" cy="722342"/>
              </a:xfrm>
              <a:prstGeom prst="rect">
                <a:avLst/>
              </a:prstGeom>
              <a:solidFill>
                <a:srgbClr val="CC9B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009830" y="4499012"/>
                <a:ext cx="1472897" cy="936299"/>
              </a:xfrm>
              <a:prstGeom prst="rect">
                <a:avLst/>
              </a:prstGeom>
              <a:solidFill>
                <a:srgbClr val="CC9B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055553" y="4533021"/>
                <a:ext cx="1463258" cy="948018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Contains Blocks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B1, B3, B2</a:t>
                </a:r>
              </a:p>
            </p:txBody>
          </p:sp>
        </p:grpSp>
        <p:cxnSp>
          <p:nvCxnSpPr>
            <p:cNvPr id="37" name="Straight Connector 36"/>
            <p:cNvCxnSpPr>
              <a:stCxn id="46" idx="1"/>
              <a:endCxn id="21" idx="3"/>
            </p:cNvCxnSpPr>
            <p:nvPr/>
          </p:nvCxnSpPr>
          <p:spPr>
            <a:xfrm flipH="1">
              <a:off x="9240463" y="4178730"/>
              <a:ext cx="502207" cy="3164"/>
            </a:xfrm>
            <a:prstGeom prst="line">
              <a:avLst/>
            </a:prstGeom>
            <a:noFill/>
            <a:ln w="9525" cap="flat" cmpd="sng" algn="ctr">
              <a:solidFill>
                <a:srgbClr val="292929">
                  <a:lumMod val="75000"/>
                  <a:lumOff val="25000"/>
                </a:srgbClr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10276621" y="486305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s-I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…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9744680" y="2461122"/>
              <a:ext cx="1686939" cy="1063672"/>
              <a:chOff x="6009829" y="4417367"/>
              <a:chExt cx="1508982" cy="1063672"/>
            </a:xfrm>
          </p:grpSpPr>
          <p:sp>
            <p:nvSpPr>
              <p:cNvPr id="40" name="Right Triangle 39"/>
              <p:cNvSpPr/>
              <p:nvPr/>
            </p:nvSpPr>
            <p:spPr>
              <a:xfrm rot="10800000">
                <a:off x="6009831" y="5435315"/>
                <a:ext cx="45719" cy="45719"/>
              </a:xfrm>
              <a:prstGeom prst="rtTriangle">
                <a:avLst/>
              </a:prstGeom>
              <a:solidFill>
                <a:srgbClr val="CC9B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009829" y="4417367"/>
                <a:ext cx="433437" cy="722342"/>
              </a:xfrm>
              <a:prstGeom prst="rect">
                <a:avLst/>
              </a:prstGeom>
              <a:solidFill>
                <a:srgbClr val="CC9B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009830" y="4499012"/>
                <a:ext cx="1472897" cy="936299"/>
              </a:xfrm>
              <a:prstGeom prst="rect">
                <a:avLst/>
              </a:prstGeom>
              <a:solidFill>
                <a:srgbClr val="CC9B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055553" y="4533021"/>
                <a:ext cx="1463258" cy="948018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Contains Blocks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B1, B2, B4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557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动手实验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8080"/>
          </a:xfrm>
        </p:spPr>
        <p:txBody>
          <a:bodyPr/>
          <a:lstStyle/>
          <a:p>
            <a:r>
              <a:rPr lang="en-US" dirty="0"/>
              <a:t>https://aka.ms/thu-workshop</a:t>
            </a:r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838200" y="4513786"/>
            <a:ext cx="10515600" cy="51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79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2E75B5"/>
      </a:accent2>
      <a:accent3>
        <a:srgbClr val="1E4E7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65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458</Words>
  <Application>Microsoft Office PowerPoint</Application>
  <PresentationFormat>Widescreen</PresentationFormat>
  <Paragraphs>90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맑은 고딕</vt:lpstr>
      <vt:lpstr>Arial</vt:lpstr>
      <vt:lpstr>Calibri</vt:lpstr>
      <vt:lpstr>Consolas</vt:lpstr>
      <vt:lpstr>Lucida Console</vt:lpstr>
      <vt:lpstr>Segoe UI</vt:lpstr>
      <vt:lpstr>Wingdings</vt:lpstr>
      <vt:lpstr>Office Theme</vt:lpstr>
      <vt:lpstr>Historical Cost of Memory &amp; Storage</vt:lpstr>
      <vt:lpstr>Computer vs. Data</vt:lpstr>
      <vt:lpstr>Evolution of Data Science</vt:lpstr>
      <vt:lpstr>Who Performs Data Analytics?</vt:lpstr>
      <vt:lpstr>Azure Machine Learning Studio</vt:lpstr>
      <vt:lpstr>Azure HDInsight</vt:lpstr>
      <vt:lpstr>动手实验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2016-06-20T20:08:19Z</dcterms:created>
  <dcterms:modified xsi:type="dcterms:W3CDTF">2016-12-07T04:38:04Z</dcterms:modified>
</cp:coreProperties>
</file>