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56" r:id="rId3"/>
    <p:sldId id="318" r:id="rId4"/>
    <p:sldId id="319" r:id="rId5"/>
    <p:sldId id="320" r:id="rId6"/>
    <p:sldId id="321" r:id="rId7"/>
    <p:sldId id="322" r:id="rId8"/>
    <p:sldId id="323" r:id="rId9"/>
    <p:sldId id="324" r:id="rId10"/>
    <p:sldId id="295" r:id="rId11"/>
    <p:sldId id="29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 Hive is a data warehouse infrastructure built on top of Hadoop for providing data summarization, query, and analysis. Initially developed by Facebook, Apache Hive is now used and developed by other companies such as Netflix. Amazon maintains a software fork of Apache Hive that is included in Amazon Elastic MapReduce on Amazon Web Services</a:t>
            </a:r>
          </a:p>
          <a:p>
            <a:endParaRPr lang="en-US" dirty="0" smtClean="0"/>
          </a:p>
          <a:p>
            <a:r>
              <a:rPr lang="en-US" dirty="0" smtClean="0"/>
              <a:t>NOTE: Removed “Linux and Windows because of Spark’s decision to remove Windows support.  Probably worth</a:t>
            </a:r>
            <a:r>
              <a:rPr lang="en-US" baseline="0" dirty="0" smtClean="0"/>
              <a:t> de-emphasizing the OS and instead focusing on the HDI platforms offered.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22885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9/26/2016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HDInsight</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HDInsight</a:t>
            </a:r>
            <a:endParaRPr lang="en-US" dirty="0"/>
          </a:p>
        </p:txBody>
      </p:sp>
      <p:sp>
        <p:nvSpPr>
          <p:cNvPr id="3" name="Content Placeholder 2"/>
          <p:cNvSpPr>
            <a:spLocks noGrp="1"/>
          </p:cNvSpPr>
          <p:nvPr>
            <p:ph idx="1"/>
          </p:nvPr>
        </p:nvSpPr>
        <p:spPr/>
        <p:txBody>
          <a:bodyPr/>
          <a:lstStyle/>
          <a:p>
            <a:r>
              <a:rPr lang="en-US" dirty="0"/>
              <a:t>Microsoft Azure’s big-data solution using Hadoop</a:t>
            </a:r>
          </a:p>
          <a:p>
            <a:pPr lvl="1"/>
            <a:r>
              <a:rPr lang="en-US" dirty="0"/>
              <a:t>Open-source framework for storing and analyzing massive amounts of data on clusters built from commodity hardware</a:t>
            </a:r>
          </a:p>
          <a:p>
            <a:pPr lvl="1"/>
            <a:r>
              <a:rPr lang="en-US" dirty="0"/>
              <a:t>Uses Hadoop Distributed File System (HDFS) for storage</a:t>
            </a:r>
          </a:p>
          <a:p>
            <a:r>
              <a:rPr lang="en-US" dirty="0"/>
              <a:t>Employs the open-source Hortonworks Data Platform implementation of Hadoop</a:t>
            </a:r>
          </a:p>
          <a:p>
            <a:pPr lvl="1"/>
            <a:r>
              <a:rPr lang="en-US" dirty="0"/>
              <a:t>Includes Hive, Pig, Storm, Spark, and more</a:t>
            </a:r>
          </a:p>
          <a:p>
            <a:r>
              <a:rPr lang="en-US" dirty="0"/>
              <a:t>Integrates with popular BI tools </a:t>
            </a:r>
          </a:p>
          <a:p>
            <a:pPr lvl="1"/>
            <a:r>
              <a:rPr lang="en-US" dirty="0"/>
              <a:t>Includes Power BI, Excel, SSAS, SSRS, </a:t>
            </a:r>
            <a:r>
              <a:rPr lang="en-US" dirty="0" smtClean="0"/>
              <a:t>Tableau</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2777" y="230188"/>
            <a:ext cx="1447800" cy="1447800"/>
          </a:xfrm>
          <a:prstGeom prst="rect">
            <a:avLst/>
          </a:prstGeom>
        </p:spPr>
      </p:pic>
    </p:spTree>
    <p:extLst>
      <p:ext uri="{BB962C8B-B14F-4D97-AF65-F5344CB8AC3E}">
        <p14:creationId xmlns:p14="http://schemas.microsoft.com/office/powerpoint/2010/main" val="324235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Hadoop on Azure</a:t>
            </a:r>
            <a:endParaRPr lang="en-US" dirty="0"/>
          </a:p>
        </p:txBody>
      </p:sp>
      <p:sp>
        <p:nvSpPr>
          <p:cNvPr id="3" name="Content Placeholder 2"/>
          <p:cNvSpPr>
            <a:spLocks noGrp="1"/>
          </p:cNvSpPr>
          <p:nvPr>
            <p:ph idx="1"/>
          </p:nvPr>
        </p:nvSpPr>
        <p:spPr/>
        <p:txBody>
          <a:bodyPr>
            <a:normAutofit lnSpcReduction="10000"/>
          </a:bodyPr>
          <a:lstStyle/>
          <a:p>
            <a:r>
              <a:rPr lang="en-US" dirty="0"/>
              <a:t>Automatic cluster provisioning </a:t>
            </a:r>
            <a:r>
              <a:rPr lang="en-US" dirty="0" smtClean="0"/>
              <a:t>and </a:t>
            </a:r>
            <a:r>
              <a:rPr lang="en-US" dirty="0"/>
              <a:t>configuration</a:t>
            </a:r>
          </a:p>
          <a:p>
            <a:pPr lvl="1"/>
            <a:r>
              <a:rPr lang="en-US" dirty="0"/>
              <a:t>Bypass an otherwise manual-intensive process</a:t>
            </a:r>
          </a:p>
          <a:p>
            <a:r>
              <a:rPr lang="en-US" dirty="0"/>
              <a:t>Cluster scaling</a:t>
            </a:r>
          </a:p>
          <a:p>
            <a:pPr lvl="1"/>
            <a:r>
              <a:rPr lang="en-US" dirty="0"/>
              <a:t>Change number of nodes without deleting/re-creating the cluster</a:t>
            </a:r>
          </a:p>
          <a:p>
            <a:r>
              <a:rPr lang="en-US" dirty="0"/>
              <a:t>High availability/reliability</a:t>
            </a:r>
          </a:p>
          <a:p>
            <a:pPr lvl="1"/>
            <a:r>
              <a:rPr lang="en-US" dirty="0"/>
              <a:t>Managed solution - 99.9% SLA</a:t>
            </a:r>
          </a:p>
          <a:p>
            <a:pPr lvl="1"/>
            <a:r>
              <a:rPr lang="en-US" dirty="0"/>
              <a:t>HDInsight includes a secondary head node</a:t>
            </a:r>
          </a:p>
          <a:p>
            <a:r>
              <a:rPr lang="en-US" dirty="0"/>
              <a:t>Reliable and economical storage</a:t>
            </a:r>
          </a:p>
          <a:p>
            <a:pPr lvl="1"/>
            <a:r>
              <a:rPr lang="en-US" dirty="0"/>
              <a:t>HDFS mapped over Azure Blob Storage</a:t>
            </a:r>
          </a:p>
          <a:p>
            <a:pPr lvl="1"/>
            <a:r>
              <a:rPr lang="en-US" dirty="0"/>
              <a:t>Accessed through “</a:t>
            </a:r>
            <a:r>
              <a:rPr lang="en-US" dirty="0" err="1"/>
              <a:t>wasb</a:t>
            </a:r>
            <a:r>
              <a:rPr lang="en-US" dirty="0"/>
              <a:t>://” protocol </a:t>
            </a:r>
            <a:r>
              <a:rPr lang="en-US" dirty="0" smtClean="0"/>
              <a:t>prefix</a:t>
            </a:r>
            <a:endParaRPr lang="en-US" dirty="0"/>
          </a:p>
        </p:txBody>
      </p:sp>
    </p:spTree>
    <p:extLst>
      <p:ext uri="{BB962C8B-B14F-4D97-AF65-F5344CB8AC3E}">
        <p14:creationId xmlns:p14="http://schemas.microsoft.com/office/powerpoint/2010/main" val="245491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HDInsight Cluster Types</a:t>
            </a:r>
            <a:endParaRPr lang="en-US" dirty="0"/>
          </a:p>
        </p:txBody>
      </p:sp>
      <p:sp>
        <p:nvSpPr>
          <p:cNvPr id="3" name="Content Placeholder 2"/>
          <p:cNvSpPr>
            <a:spLocks noGrp="1"/>
          </p:cNvSpPr>
          <p:nvPr>
            <p:ph idx="1"/>
          </p:nvPr>
        </p:nvSpPr>
        <p:spPr>
          <a:xfrm>
            <a:off x="838200" y="1825625"/>
            <a:ext cx="7826298" cy="4351338"/>
          </a:xfrm>
        </p:spPr>
        <p:txBody>
          <a:bodyPr>
            <a:normAutofit fontScale="92500"/>
          </a:bodyPr>
          <a:lstStyle/>
          <a:p>
            <a:r>
              <a:rPr lang="en-US" sz="3200" dirty="0"/>
              <a:t>Hadoop: Query workloads</a:t>
            </a:r>
          </a:p>
          <a:p>
            <a:pPr lvl="1"/>
            <a:r>
              <a:rPr lang="en-US" sz="2800" dirty="0"/>
              <a:t>Reliable data storage, simple MapReduce</a:t>
            </a:r>
          </a:p>
          <a:p>
            <a:r>
              <a:rPr lang="en-US" sz="3200" dirty="0" err="1"/>
              <a:t>HBase</a:t>
            </a:r>
            <a:r>
              <a:rPr lang="en-US" sz="3200" dirty="0"/>
              <a:t>: NoSQL workloads</a:t>
            </a:r>
          </a:p>
          <a:p>
            <a:pPr lvl="1"/>
            <a:r>
              <a:rPr lang="en-US" sz="2800" dirty="0"/>
              <a:t>Distributed database offering random access to large amounts of data</a:t>
            </a:r>
          </a:p>
          <a:p>
            <a:r>
              <a:rPr lang="en-US" sz="3200" dirty="0"/>
              <a:t>Apache Storm: Stream workloads</a:t>
            </a:r>
          </a:p>
          <a:p>
            <a:pPr lvl="1"/>
            <a:r>
              <a:rPr lang="en-US" sz="2800" dirty="0"/>
              <a:t>Real-time analysis of moving data streams</a:t>
            </a:r>
          </a:p>
          <a:p>
            <a:r>
              <a:rPr lang="en-US" sz="3200" dirty="0"/>
              <a:t>Apache Spark: High-performance workloads</a:t>
            </a:r>
          </a:p>
          <a:p>
            <a:pPr lvl="1"/>
            <a:r>
              <a:rPr lang="en-US" sz="2800" dirty="0"/>
              <a:t>In-memory parallel </a:t>
            </a:r>
            <a:r>
              <a:rPr lang="en-US" sz="2800" dirty="0" smtClean="0"/>
              <a:t>processing</a:t>
            </a:r>
            <a:endParaRPr lang="en-US" sz="2800" dirty="0"/>
          </a:p>
        </p:txBody>
      </p:sp>
      <p:pic>
        <p:nvPicPr>
          <p:cNvPr id="4" name="Picture 3"/>
          <p:cNvPicPr>
            <a:picLocks noChangeAspect="1"/>
          </p:cNvPicPr>
          <p:nvPr/>
        </p:nvPicPr>
        <p:blipFill rotWithShape="1">
          <a:blip r:embed="rId2"/>
          <a:srcRect r="45450"/>
          <a:stretch/>
        </p:blipFill>
        <p:spPr>
          <a:xfrm>
            <a:off x="8956783" y="1825625"/>
            <a:ext cx="2523990" cy="3972849"/>
          </a:xfrm>
          <a:prstGeom prst="rect">
            <a:avLst/>
          </a:prstGeom>
          <a:ln>
            <a:solidFill>
              <a:schemeClr val="tx1"/>
            </a:solidFill>
          </a:ln>
        </p:spPr>
      </p:pic>
    </p:spTree>
    <p:extLst>
      <p:ext uri="{BB962C8B-B14F-4D97-AF65-F5344CB8AC3E}">
        <p14:creationId xmlns:p14="http://schemas.microsoft.com/office/powerpoint/2010/main" val="245194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3" name="Content Placeholder 2"/>
          <p:cNvSpPr>
            <a:spLocks noGrp="1"/>
          </p:cNvSpPr>
          <p:nvPr>
            <p:ph idx="1"/>
          </p:nvPr>
        </p:nvSpPr>
        <p:spPr/>
        <p:txBody>
          <a:bodyPr>
            <a:normAutofit lnSpcReduction="10000"/>
          </a:bodyPr>
          <a:lstStyle/>
          <a:p>
            <a:r>
              <a:rPr lang="en-US" dirty="0"/>
              <a:t>Interactive manipulation and visualization of data</a:t>
            </a:r>
          </a:p>
          <a:p>
            <a:pPr lvl="1"/>
            <a:r>
              <a:rPr lang="en-US" dirty="0"/>
              <a:t>Scala, Python, and R Interactive Shells</a:t>
            </a:r>
          </a:p>
          <a:p>
            <a:pPr lvl="1"/>
            <a:r>
              <a:rPr lang="en-US" dirty="0" err="1"/>
              <a:t>Jupyter</a:t>
            </a:r>
            <a:r>
              <a:rPr lang="en-US" dirty="0"/>
              <a:t> Notebook with </a:t>
            </a:r>
            <a:r>
              <a:rPr lang="en-US" dirty="0" err="1"/>
              <a:t>PySpark</a:t>
            </a:r>
            <a:r>
              <a:rPr lang="en-US" dirty="0"/>
              <a:t> (Python) and Spark (Scala) kernels provide in-browser interaction</a:t>
            </a:r>
          </a:p>
          <a:p>
            <a:r>
              <a:rPr lang="en-US" dirty="0"/>
              <a:t>Unified platform for processing multiple workloads</a:t>
            </a:r>
          </a:p>
          <a:p>
            <a:pPr lvl="1"/>
            <a:r>
              <a:rPr lang="en-US" dirty="0"/>
              <a:t>Real-time processing, Machine Learning, Stream Analytics, Interactive Querying, Graphing</a:t>
            </a:r>
          </a:p>
          <a:p>
            <a:r>
              <a:rPr lang="en-US" dirty="0"/>
              <a:t>Leverages in-memory processing for really big data</a:t>
            </a:r>
          </a:p>
          <a:p>
            <a:pPr lvl="1"/>
            <a:r>
              <a:rPr lang="en-US" dirty="0"/>
              <a:t>Resilient distributed datasets (RDDs)</a:t>
            </a:r>
          </a:p>
          <a:p>
            <a:pPr lvl="1"/>
            <a:r>
              <a:rPr lang="en-US" dirty="0"/>
              <a:t>APIs for processing large datasets</a:t>
            </a:r>
          </a:p>
          <a:p>
            <a:pPr lvl="1"/>
            <a:r>
              <a:rPr lang="en-US" dirty="0"/>
              <a:t>Up to 100x faster than </a:t>
            </a:r>
            <a:r>
              <a:rPr lang="en-US" dirty="0" smtClean="0"/>
              <a:t>Hadoop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828" y="365125"/>
            <a:ext cx="1920240" cy="974344"/>
          </a:xfrm>
          <a:prstGeom prst="rect">
            <a:avLst/>
          </a:prstGeom>
        </p:spPr>
      </p:pic>
    </p:spTree>
    <p:extLst>
      <p:ext uri="{BB962C8B-B14F-4D97-AF65-F5344CB8AC3E}">
        <p14:creationId xmlns:p14="http://schemas.microsoft.com/office/powerpoint/2010/main" val="203295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on HDInsight</a:t>
            </a:r>
            <a:endParaRPr lang="en-US" dirty="0"/>
          </a:p>
        </p:txBody>
      </p:sp>
      <p:sp>
        <p:nvSpPr>
          <p:cNvPr id="3" name="Content Placeholder 2"/>
          <p:cNvSpPr>
            <a:spLocks noGrp="1"/>
          </p:cNvSpPr>
          <p:nvPr>
            <p:ph idx="1"/>
          </p:nvPr>
        </p:nvSpPr>
        <p:spPr>
          <a:xfrm>
            <a:off x="838200" y="1825625"/>
            <a:ext cx="5997498" cy="4351338"/>
          </a:xfrm>
        </p:spPr>
        <p:txBody>
          <a:bodyPr/>
          <a:lstStyle/>
          <a:p>
            <a:r>
              <a:rPr lang="en-US" dirty="0"/>
              <a:t>Spark Core</a:t>
            </a:r>
          </a:p>
          <a:p>
            <a:pPr lvl="1"/>
            <a:r>
              <a:rPr lang="en-US" dirty="0"/>
              <a:t>Includes Spark SQL, Spark Streaming, </a:t>
            </a:r>
            <a:r>
              <a:rPr lang="en-US" dirty="0" err="1"/>
              <a:t>GraphX</a:t>
            </a:r>
            <a:r>
              <a:rPr lang="en-US" dirty="0"/>
              <a:t>, and </a:t>
            </a:r>
            <a:r>
              <a:rPr lang="en-US" dirty="0" err="1"/>
              <a:t>MLlib</a:t>
            </a:r>
            <a:endParaRPr lang="en-US" dirty="0"/>
          </a:p>
          <a:p>
            <a:r>
              <a:rPr lang="en-US" dirty="0"/>
              <a:t>Anaconda</a:t>
            </a:r>
          </a:p>
          <a:p>
            <a:r>
              <a:rPr lang="en-US" dirty="0"/>
              <a:t>Livy</a:t>
            </a:r>
          </a:p>
          <a:p>
            <a:r>
              <a:rPr lang="en-US" dirty="0" err="1"/>
              <a:t>Jupyter</a:t>
            </a:r>
            <a:r>
              <a:rPr lang="en-US" dirty="0"/>
              <a:t> Notebooks</a:t>
            </a:r>
          </a:p>
          <a:p>
            <a:r>
              <a:rPr lang="en-US" dirty="0"/>
              <a:t>ODBC Driver for connecting from BI tools (Power BI, Tableau</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98" y="1690688"/>
            <a:ext cx="4674341" cy="4096331"/>
          </a:xfrm>
          <a:prstGeom prst="rect">
            <a:avLst/>
          </a:prstGeom>
        </p:spPr>
      </p:pic>
    </p:spTree>
    <p:extLst>
      <p:ext uri="{BB962C8B-B14F-4D97-AF65-F5344CB8AC3E}">
        <p14:creationId xmlns:p14="http://schemas.microsoft.com/office/powerpoint/2010/main" val="203870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Notebooks on HDInsight</a:t>
            </a:r>
            <a:endParaRPr lang="en-US" dirty="0"/>
          </a:p>
        </p:txBody>
      </p:sp>
      <p:sp>
        <p:nvSpPr>
          <p:cNvPr id="3" name="Content Placeholder 2"/>
          <p:cNvSpPr>
            <a:spLocks noGrp="1"/>
          </p:cNvSpPr>
          <p:nvPr>
            <p:ph idx="1"/>
          </p:nvPr>
        </p:nvSpPr>
        <p:spPr/>
        <p:txBody>
          <a:bodyPr/>
          <a:lstStyle/>
          <a:p>
            <a:r>
              <a:rPr lang="en-US" dirty="0" smtClean="0"/>
              <a:t>Browser-based </a:t>
            </a:r>
            <a:r>
              <a:rPr lang="en-US" dirty="0"/>
              <a:t>interface for working with text, code, equations, plots, graphics, and interactive controls in a single document.</a:t>
            </a:r>
          </a:p>
          <a:p>
            <a:r>
              <a:rPr lang="en-US" dirty="0"/>
              <a:t>Include preset Spark </a:t>
            </a:r>
            <a:r>
              <a:rPr lang="en-US" dirty="0" smtClean="0"/>
              <a:t>and </a:t>
            </a:r>
            <a:r>
              <a:rPr lang="en-US" dirty="0"/>
              <a:t>Hive contexts (</a:t>
            </a:r>
            <a:r>
              <a:rPr lang="en-US" dirty="0" err="1"/>
              <a:t>sc</a:t>
            </a:r>
            <a:r>
              <a:rPr lang="en-US" dirty="0"/>
              <a:t> </a:t>
            </a:r>
            <a:r>
              <a:rPr lang="en-US" dirty="0" smtClean="0"/>
              <a:t>and </a:t>
            </a:r>
            <a:r>
              <a:rPr lang="en-US" dirty="0" err="1" smtClean="0"/>
              <a:t>sqlContext</a:t>
            </a:r>
            <a:r>
              <a:rPr lang="en-US" dirty="0" smtClean="0"/>
              <a:t>)</a:t>
            </a:r>
            <a:endParaRPr lang="en-US" dirty="0"/>
          </a:p>
          <a:p>
            <a:endParaRPr lang="en-US" dirty="0"/>
          </a:p>
        </p:txBody>
      </p:sp>
      <p:pic>
        <p:nvPicPr>
          <p:cNvPr id="4" name="Picture 3"/>
          <p:cNvPicPr>
            <a:picLocks noChangeAspect="1"/>
          </p:cNvPicPr>
          <p:nvPr/>
        </p:nvPicPr>
        <p:blipFill rotWithShape="1">
          <a:blip r:embed="rId2"/>
          <a:srcRect b="16273"/>
          <a:stretch/>
        </p:blipFill>
        <p:spPr>
          <a:xfrm>
            <a:off x="1148433" y="3503534"/>
            <a:ext cx="9895134" cy="2537065"/>
          </a:xfrm>
          <a:prstGeom prst="rect">
            <a:avLst/>
          </a:prstGeom>
          <a:ln>
            <a:solidFill>
              <a:schemeClr val="tx2"/>
            </a:solidFill>
          </a:ln>
        </p:spPr>
      </p:pic>
    </p:spTree>
    <p:extLst>
      <p:ext uri="{BB962C8B-B14F-4D97-AF65-F5344CB8AC3E}">
        <p14:creationId xmlns:p14="http://schemas.microsoft.com/office/powerpoint/2010/main" val="191428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p:txBody>
          <a:bodyPr/>
          <a:lstStyle/>
          <a:p>
            <a:r>
              <a:rPr lang="en-US" dirty="0"/>
              <a:t>There is no “suspend” on HDInsight clusters</a:t>
            </a:r>
          </a:p>
          <a:p>
            <a:pPr lvl="1"/>
            <a:r>
              <a:rPr lang="en-US" dirty="0"/>
              <a:t>Provision the cluster, do work, then delete the cluster to avoid unnecessary charges</a:t>
            </a:r>
          </a:p>
          <a:p>
            <a:pPr lvl="1"/>
            <a:r>
              <a:rPr lang="en-US" dirty="0"/>
              <a:t>Storage can be decoupled from the cluster and reused across deployments</a:t>
            </a:r>
          </a:p>
          <a:p>
            <a:r>
              <a:rPr lang="en-US" dirty="0"/>
              <a:t>Can deploy from the portal, but often scripted in practice</a:t>
            </a:r>
          </a:p>
          <a:p>
            <a:pPr lvl="1"/>
            <a:r>
              <a:rPr lang="en-US" dirty="0"/>
              <a:t>Easier/repeatable creation and </a:t>
            </a:r>
            <a:r>
              <a:rPr lang="en-US" dirty="0" smtClean="0"/>
              <a:t>deletion</a:t>
            </a:r>
            <a:endParaRPr lang="en-US" dirty="0"/>
          </a:p>
        </p:txBody>
      </p:sp>
    </p:spTree>
    <p:extLst>
      <p:ext uri="{BB962C8B-B14F-4D97-AF65-F5344CB8AC3E}">
        <p14:creationId xmlns:p14="http://schemas.microsoft.com/office/powerpoint/2010/main" val="56989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a:t>HDInsight Spark </a:t>
            </a:r>
            <a:r>
              <a:rPr lang="en-US" dirty="0" smtClean="0"/>
              <a:t>HOL.html</a:t>
            </a:r>
            <a:endParaRPr lang="en-US" dirty="0"/>
          </a:p>
        </p:txBody>
      </p:sp>
    </p:spTree>
    <p:extLst>
      <p:ext uri="{BB962C8B-B14F-4D97-AF65-F5344CB8AC3E}">
        <p14:creationId xmlns:p14="http://schemas.microsoft.com/office/powerpoint/2010/main" val="333518485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7751</TotalTime>
  <Words>480</Words>
  <Application>Microsoft Office PowerPoint</Application>
  <PresentationFormat>Widescreen</PresentationFormat>
  <Paragraphs>64</Paragraphs>
  <Slides>10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HDInsight</vt:lpstr>
      <vt:lpstr>Azure HDInsight</vt:lpstr>
      <vt:lpstr>Apache Hadoop on Azure</vt:lpstr>
      <vt:lpstr>HDInsight Cluster Types</vt:lpstr>
      <vt:lpstr>Apache Spark</vt:lpstr>
      <vt:lpstr>Spark Components on HDInsight</vt:lpstr>
      <vt:lpstr>Jupyter Notebooks on HDInsight</vt:lpstr>
      <vt:lpstr>Items of Note About HDInsight</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HDInsight</dc:title>
  <dc:creator>Gavin Gear</dc:creator>
  <cp:lastModifiedBy>Jeff Prosise</cp:lastModifiedBy>
  <cp:revision>145</cp:revision>
  <dcterms:created xsi:type="dcterms:W3CDTF">2016-04-21T18:51:19Z</dcterms:created>
  <dcterms:modified xsi:type="dcterms:W3CDTF">2016-09-26T20:21:36Z</dcterms:modified>
</cp:coreProperties>
</file>