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301" r:id="rId4"/>
    <p:sldId id="302" r:id="rId5"/>
    <p:sldId id="303" r:id="rId6"/>
    <p:sldId id="324" r:id="rId7"/>
    <p:sldId id="304" r:id="rId8"/>
    <p:sldId id="318" r:id="rId9"/>
    <p:sldId id="319" r:id="rId10"/>
    <p:sldId id="320" r:id="rId11"/>
    <p:sldId id="322" r:id="rId12"/>
    <p:sldId id="323" r:id="rId13"/>
    <p:sldId id="321" r:id="rId14"/>
    <p:sldId id="295"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a:srgbClr val="D2E4F4"/>
    <a:srgbClr val="8CBAE2"/>
    <a:srgbClr val="F2C811"/>
    <a:srgbClr val="FF5757"/>
    <a:srgbClr val="E2F0D9"/>
    <a:srgbClr val="FFF2CC"/>
    <a:srgbClr val="5095D1"/>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67" d="100"/>
          <a:sy n="67" d="100"/>
        </p:scale>
        <p:origin x="888"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Built into the Power BI experience</a:t>
            </a:r>
            <a:r>
              <a:rPr lang="en-US" b="0" baseline="0" dirty="0"/>
              <a:t> is the ability for users to glean additional information “on-the-fly” via a natural language question and answer paradigm, as well as providing quick “insights” into a dashboard, report, or the associated data based on intelligent analysis of current datasets. Power BI makes it easy to access these features by keeping the front and center during the user experience.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31695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Expressions, or “DAX” includes a library of over 200 functions, operators, and constructs</a:t>
            </a:r>
            <a:r>
              <a:rPr lang="en-US" baseline="0" dirty="0"/>
              <a:t> and are </a:t>
            </a:r>
            <a:r>
              <a:rPr lang="en-US" dirty="0"/>
              <a:t>similar to Excel formulas. DAX has many of the same functions as Excel,</a:t>
            </a:r>
            <a:r>
              <a:rPr lang="en-US" baseline="0" dirty="0"/>
              <a:t> except that</a:t>
            </a:r>
            <a:r>
              <a:rPr lang="en-US" dirty="0"/>
              <a:t> DAX functions</a:t>
            </a:r>
            <a:r>
              <a:rPr lang="en-US" baseline="0" dirty="0"/>
              <a:t> </a:t>
            </a:r>
            <a:r>
              <a:rPr lang="en-US" dirty="0"/>
              <a:t>are meant to work over data interactively “sliced” or filtered in a report. If users are familiar with writing</a:t>
            </a:r>
            <a:r>
              <a:rPr lang="en-US" baseline="0" dirty="0"/>
              <a:t> Excel functions, its an easy transition into DAX.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67580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optional Azure Service, Power BI Embedded is the mechanism used by app developers to surface Power BI data and data experiences</a:t>
            </a:r>
            <a:r>
              <a:rPr lang="en-US" baseline="0" dirty="0"/>
              <a:t> in</a:t>
            </a:r>
            <a:r>
              <a:rPr lang="en-US" dirty="0"/>
              <a:t> their applications. Although Power BI Embedded is a paid service, end-users don’t need Power BI accounts to use services</a:t>
            </a:r>
            <a:r>
              <a:rPr lang="en-US" baseline="0" dirty="0"/>
              <a:t> or applications exposed via Power BI Embedded</a:t>
            </a:r>
            <a:r>
              <a:rPr lang="en-US" dirty="0"/>
              <a:t>. Power BI Embedded is quickly</a:t>
            </a:r>
            <a:r>
              <a:rPr lang="en-US" baseline="0" dirty="0"/>
              <a:t> become the primary Business Intelligence integration mechanism for developers previously creating solutions with older tools and technologies such as SQL Server Reporting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7160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a:t>
            </a:r>
            <a:r>
              <a:rPr lang="en-US" sz="1200" kern="1200" baseline="0" dirty="0">
                <a:solidFill>
                  <a:schemeClr val="tx1"/>
                </a:solidFill>
                <a:effectLst/>
                <a:latin typeface="+mn-lt"/>
                <a:ea typeface="+mn-ea"/>
                <a:cs typeface="+mn-cs"/>
              </a:rPr>
              <a:t> BI is a high-level name for Microsoft’s Power BI Services and Tools Suite. In general, all tools draw on the underlying foundation of Power BI Services, which is exposed to users via a web-based design and administration experience. More powerful features are available in the Power BI Desktop application targeting the Windows platform, and mobile versions of Power PI exist for Windows Mobile, iOS, and Android devices that enable end users to interactively access and navigate report and dashboard information. Developer and administrators can also exposed the services of Power BI via Power BI embedded which includes a robust REST-based API as well as tools to create custom visualizations.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Power BI is a set of services and tools that</a:t>
            </a:r>
            <a:r>
              <a:rPr lang="en-US" sz="1200" kern="1200" baseline="0" dirty="0">
                <a:solidFill>
                  <a:schemeClr val="tx1"/>
                </a:solidFill>
                <a:effectLst/>
                <a:latin typeface="+mn-lt"/>
                <a:ea typeface="+mn-ea"/>
                <a:cs typeface="+mn-cs"/>
              </a:rPr>
              <a:t> serve as building blocks for creating powerful Business Intelligence experiences. The primary elements of the Power BI design experience are Visualizations, Datasets (or connections to data stores and services), Reports, Dashboards, and Tiles. The elements are combined into an experience that gets published and shared to users in your organization.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59207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primary goal of Microsoft Power BI is to enable</a:t>
            </a:r>
            <a:r>
              <a:rPr lang="en-US" sz="1200" kern="1200" baseline="0" dirty="0">
                <a:solidFill>
                  <a:schemeClr val="tx1"/>
                </a:solidFill>
                <a:effectLst/>
                <a:latin typeface="+mn-lt"/>
                <a:ea typeface="+mn-ea"/>
                <a:cs typeface="+mn-cs"/>
              </a:rPr>
              <a:t> report creators, managers, and stakeholders to connect to any data source necessary to create a unified experience that makes sense to audiences and viewers of the content. Along with full support for more typical, legacy systems such as an Excel spreadsheet or SQL Server database, Power BI can authenticate and access data across a wide variety of data sources via “Connectors”, including </a:t>
            </a:r>
            <a:r>
              <a:rPr lang="en-US" dirty="0"/>
              <a:t>Azure,</a:t>
            </a:r>
            <a:r>
              <a:rPr lang="en-US" baseline="0" dirty="0"/>
              <a:t> </a:t>
            </a:r>
            <a:r>
              <a:rPr lang="en-US" dirty="0"/>
              <a:t>Oracle, or even external services such as Facebook, Salesforce, or </a:t>
            </a:r>
            <a:r>
              <a:rPr lang="en-US" dirty="0" err="1"/>
              <a:t>MailChimp</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a:t>
            </a:r>
            <a:r>
              <a:rPr lang="en-US" dirty="0"/>
              <a:t>logical connection between different data sources</a:t>
            </a:r>
            <a:r>
              <a:rPr lang="en-US" baseline="0" dirty="0"/>
              <a:t> leverages the concept of relationships</a:t>
            </a:r>
            <a:r>
              <a:rPr lang="en-US" dirty="0"/>
              <a:t>. A relationship enables Power BI to comprehend how tables and data structures relate to each another to ultimately design</a:t>
            </a:r>
            <a:r>
              <a:rPr lang="en-US" baseline="0" dirty="0"/>
              <a:t> and </a:t>
            </a:r>
            <a:r>
              <a:rPr lang="en-US" dirty="0"/>
              <a:t>create compelling visuals and reports. The processes of managing</a:t>
            </a:r>
            <a:r>
              <a:rPr lang="en-US" baseline="0" dirty="0"/>
              <a:t> and adjusting these relationships across data sources is referred to as </a:t>
            </a:r>
            <a:r>
              <a:rPr lang="en-US" b="0" baseline="0" dirty="0"/>
              <a:t>modeling, and uses the concepts of Measures, Calculated Columns, and even Calculated Tables (similar to the old fashioned notion of views.)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Visualizations</a:t>
            </a:r>
            <a:r>
              <a:rPr lang="en-US" baseline="0" dirty="0"/>
              <a:t> or “Visuals”</a:t>
            </a:r>
            <a:r>
              <a:rPr lang="en-US" dirty="0"/>
              <a:t> are the end-result of any Business Intelligence effort.</a:t>
            </a:r>
            <a:r>
              <a:rPr lang="en-US" baseline="0" dirty="0"/>
              <a:t> Ultimately, the aim is to access </a:t>
            </a:r>
            <a:r>
              <a:rPr lang="en-US" dirty="0"/>
              <a:t>data, any</a:t>
            </a:r>
            <a:r>
              <a:rPr lang="en-US" baseline="0" dirty="0"/>
              <a:t> data that makes sense in our organization, and </a:t>
            </a:r>
            <a:r>
              <a:rPr lang="en-US" dirty="0"/>
              <a:t>present it to users in a meaningful, compelling, interactive, and insightful way.</a:t>
            </a:r>
            <a:r>
              <a:rPr lang="en-US" baseline="0" dirty="0"/>
              <a:t> </a:t>
            </a:r>
            <a:r>
              <a:rPr lang="en-US" dirty="0"/>
              <a:t>Power BI exposes</a:t>
            </a:r>
            <a:r>
              <a:rPr lang="en-US" baseline="0" dirty="0"/>
              <a:t> a large number of out-of-the-box visualizations found in common Business Intelligence tools, such as numerous graphs, charts, maps, and filters, while also enabling visualization “extensibility” for creating organization-specific or scenario-specific custom visuals to be created by developers and power users.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content, typically</a:t>
            </a:r>
            <a:r>
              <a:rPr lang="en-US" sz="1200" kern="1200" baseline="0" dirty="0">
                <a:solidFill>
                  <a:schemeClr val="tx1"/>
                </a:solidFill>
                <a:effectLst/>
                <a:latin typeface="+mn-lt"/>
                <a:ea typeface="+mn-ea"/>
                <a:cs typeface="+mn-cs"/>
              </a:rPr>
              <a:t> in the form of Reports and Dashboards, can be shared and published (securely if necessary) for viewing over the web as well as printing and exporting reports to numerous supported formats. Entire Power BI experiences, along with the essential dependences (like Dashboards, associated Reports, and the underlying Datasets) can easily be packaged into Power BI “Content Packs” for distribution in an organization. Content Packs are then available to the appropriate users within their Power BI experience automatically. OneDrive for Business can be used as well as the source for you content as well, making it easy to leverage built in permission and security trimming, as well as more document-centric features such as versioning.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69987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10/2/2016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Using Microsoft Power BI to Explore and Visualize Data</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Data</a:t>
            </a:r>
          </a:p>
        </p:txBody>
      </p:sp>
      <p:sp>
        <p:nvSpPr>
          <p:cNvPr id="3" name="Content Placeholder 2"/>
          <p:cNvSpPr>
            <a:spLocks noGrp="1"/>
          </p:cNvSpPr>
          <p:nvPr>
            <p:ph idx="1"/>
          </p:nvPr>
        </p:nvSpPr>
        <p:spPr>
          <a:xfrm>
            <a:off x="838199" y="1825624"/>
            <a:ext cx="5170715" cy="4408027"/>
          </a:xfrm>
        </p:spPr>
        <p:txBody>
          <a:bodyPr>
            <a:normAutofit/>
          </a:bodyPr>
          <a:lstStyle/>
          <a:p>
            <a:pPr marL="687388" indent="-342900"/>
            <a:r>
              <a:rPr lang="en-US" dirty="0"/>
              <a:t>Use Quick Insights</a:t>
            </a:r>
          </a:p>
          <a:p>
            <a:pPr marL="687388" indent="-342900"/>
            <a:r>
              <a:rPr lang="en-US" dirty="0"/>
              <a:t>Ask questions using natural language</a:t>
            </a:r>
          </a:p>
          <a:p>
            <a:pPr marL="687388" indent="-342900"/>
            <a:r>
              <a:rPr lang="en-US" dirty="0"/>
              <a:t>Create custom Q&amp;A suggestions</a:t>
            </a:r>
          </a:p>
          <a:p>
            <a:pPr marL="687388" indent="-342900"/>
            <a:r>
              <a:rPr lang="en-US" dirty="0"/>
              <a:t>Share Dashboards with your organization</a:t>
            </a:r>
          </a:p>
          <a:p>
            <a:pPr marL="687388" indent="-342900"/>
            <a:r>
              <a:rPr lang="en-US" dirty="0"/>
              <a:t>Edit Tile details</a:t>
            </a:r>
          </a:p>
        </p:txBody>
      </p:sp>
      <p:pic>
        <p:nvPicPr>
          <p:cNvPr id="7" name="Picture 6"/>
          <p:cNvPicPr>
            <a:picLocks noChangeAspect="1"/>
          </p:cNvPicPr>
          <p:nvPr/>
        </p:nvPicPr>
        <p:blipFill>
          <a:blip r:embed="rId3"/>
          <a:stretch>
            <a:fillRect/>
          </a:stretch>
        </p:blipFill>
        <p:spPr>
          <a:xfrm>
            <a:off x="6301269" y="1825624"/>
            <a:ext cx="5052531" cy="4052219"/>
          </a:xfrm>
          <a:prstGeom prst="rect">
            <a:avLst/>
          </a:prstGeom>
          <a:ln>
            <a:solidFill>
              <a:srgbClr val="212121"/>
            </a:solidFill>
          </a:ln>
        </p:spPr>
      </p:pic>
    </p:spTree>
    <p:extLst>
      <p:ext uri="{BB962C8B-B14F-4D97-AF65-F5344CB8AC3E}">
        <p14:creationId xmlns:p14="http://schemas.microsoft.com/office/powerpoint/2010/main" val="170176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Expressions</a:t>
            </a:r>
          </a:p>
        </p:txBody>
      </p:sp>
      <p:sp>
        <p:nvSpPr>
          <p:cNvPr id="8" name="Content Placeholder 2"/>
          <p:cNvSpPr>
            <a:spLocks noGrp="1"/>
          </p:cNvSpPr>
          <p:nvPr>
            <p:ph idx="1"/>
          </p:nvPr>
        </p:nvSpPr>
        <p:spPr>
          <a:xfrm>
            <a:off x="838199" y="1825625"/>
            <a:ext cx="10515601" cy="1520476"/>
          </a:xfrm>
        </p:spPr>
        <p:txBody>
          <a:bodyPr>
            <a:normAutofit/>
          </a:bodyPr>
          <a:lstStyle/>
          <a:p>
            <a:pPr marL="0" indent="0">
              <a:buNone/>
            </a:pPr>
            <a:r>
              <a:rPr lang="en-US" dirty="0"/>
              <a:t>DAX is a collection of functions, operators, and constants that can be used in a formula, or expression, to calculate and return one or more values.</a:t>
            </a:r>
          </a:p>
        </p:txBody>
      </p:sp>
      <p:pic>
        <p:nvPicPr>
          <p:cNvPr id="3" name="Picture 2"/>
          <p:cNvPicPr>
            <a:picLocks noChangeAspect="1"/>
          </p:cNvPicPr>
          <p:nvPr/>
        </p:nvPicPr>
        <p:blipFill>
          <a:blip r:embed="rId3"/>
          <a:stretch>
            <a:fillRect/>
          </a:stretch>
        </p:blipFill>
        <p:spPr>
          <a:xfrm>
            <a:off x="5982120" y="3689500"/>
            <a:ext cx="5210907" cy="1125814"/>
          </a:xfrm>
          <a:prstGeom prst="rect">
            <a:avLst/>
          </a:prstGeom>
          <a:ln>
            <a:solidFill>
              <a:schemeClr val="dk1"/>
            </a:solidFill>
          </a:ln>
        </p:spPr>
      </p:pic>
      <p:sp>
        <p:nvSpPr>
          <p:cNvPr id="6" name="Content Placeholder 2"/>
          <p:cNvSpPr txBox="1">
            <a:spLocks/>
          </p:cNvSpPr>
          <p:nvPr/>
        </p:nvSpPr>
        <p:spPr>
          <a:xfrm>
            <a:off x="838199" y="3346101"/>
            <a:ext cx="4574458" cy="292981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b="1" dirty="0"/>
              <a:t>Measure</a:t>
            </a:r>
            <a:r>
              <a:rPr lang="en-US" dirty="0"/>
              <a:t/>
            </a:r>
            <a:br>
              <a:rPr lang="en-US" dirty="0"/>
            </a:br>
            <a:r>
              <a:rPr lang="en-US" dirty="0"/>
              <a:t>Calculation on a collection of rows AFTER aggregation.</a:t>
            </a:r>
          </a:p>
          <a:p>
            <a:pPr marL="687388" indent="-342900"/>
            <a:r>
              <a:rPr lang="en-US" b="1" dirty="0"/>
              <a:t>Calculated Column</a:t>
            </a:r>
            <a:r>
              <a:rPr lang="en-US" dirty="0"/>
              <a:t/>
            </a:r>
            <a:br>
              <a:rPr lang="en-US" dirty="0"/>
            </a:br>
            <a:r>
              <a:rPr lang="en-US" dirty="0"/>
              <a:t>Calculation on each individual row BEFORE aggregation.</a:t>
            </a:r>
          </a:p>
        </p:txBody>
      </p:sp>
    </p:spTree>
    <p:extLst>
      <p:ext uri="{BB962C8B-B14F-4D97-AF65-F5344CB8AC3E}">
        <p14:creationId xmlns:p14="http://schemas.microsoft.com/office/powerpoint/2010/main" val="84895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Service Integration</a:t>
            </a:r>
          </a:p>
        </p:txBody>
      </p:sp>
      <p:sp>
        <p:nvSpPr>
          <p:cNvPr id="7" name="Content Placeholder 2"/>
          <p:cNvSpPr>
            <a:spLocks noGrp="1"/>
          </p:cNvSpPr>
          <p:nvPr>
            <p:ph idx="1"/>
          </p:nvPr>
        </p:nvSpPr>
        <p:spPr>
          <a:xfrm>
            <a:off x="838200" y="1825625"/>
            <a:ext cx="3904622" cy="4200826"/>
          </a:xfrm>
        </p:spPr>
        <p:txBody>
          <a:bodyPr>
            <a:normAutofit/>
          </a:bodyPr>
          <a:lstStyle/>
          <a:p>
            <a:pPr marL="0" indent="0">
              <a:buNone/>
            </a:pPr>
            <a:r>
              <a:rPr lang="en-US" dirty="0"/>
              <a:t>Power BI Service integration is facilitated via </a:t>
            </a:r>
            <a:r>
              <a:rPr lang="en-US" b="1" dirty="0"/>
              <a:t>Power BI Embedded</a:t>
            </a:r>
            <a:r>
              <a:rPr lang="en-US" dirty="0"/>
              <a:t>. Power BI Embedded is an </a:t>
            </a:r>
            <a:r>
              <a:rPr lang="en-US" b="1" dirty="0"/>
              <a:t>Azure service</a:t>
            </a:r>
            <a:r>
              <a:rPr lang="en-US" dirty="0"/>
              <a:t> that enables developers to surface Power BI data experiences within their applications.</a:t>
            </a:r>
          </a:p>
        </p:txBody>
      </p:sp>
      <p:grpSp>
        <p:nvGrpSpPr>
          <p:cNvPr id="45" name="Group 44"/>
          <p:cNvGrpSpPr/>
          <p:nvPr/>
        </p:nvGrpSpPr>
        <p:grpSpPr>
          <a:xfrm>
            <a:off x="5925370" y="1772823"/>
            <a:ext cx="5609302" cy="4003875"/>
            <a:chOff x="5684209" y="2022576"/>
            <a:chExt cx="5609302" cy="4003875"/>
          </a:xfrm>
        </p:grpSpPr>
        <p:sp>
          <p:nvSpPr>
            <p:cNvPr id="14" name="Frame 13"/>
            <p:cNvSpPr/>
            <p:nvPr/>
          </p:nvSpPr>
          <p:spPr>
            <a:xfrm>
              <a:off x="9605388" y="4873726"/>
              <a:ext cx="1688123" cy="1152725"/>
            </a:xfrm>
            <a:prstGeom prst="frame">
              <a:avLst/>
            </a:prstGeom>
            <a:solidFill>
              <a:srgbClr val="21212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APP</a:t>
              </a:r>
            </a:p>
          </p:txBody>
        </p:sp>
        <p:sp>
          <p:nvSpPr>
            <p:cNvPr id="15" name="Rectangle 14"/>
            <p:cNvSpPr/>
            <p:nvPr/>
          </p:nvSpPr>
          <p:spPr>
            <a:xfrm>
              <a:off x="9826033" y="4041850"/>
              <a:ext cx="1246832" cy="612648"/>
            </a:xfrm>
            <a:prstGeom prst="rect">
              <a:avLst/>
            </a:prstGeom>
            <a:solidFill>
              <a:srgbClr val="21212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WORKSPACE</a:t>
              </a:r>
            </a:p>
          </p:txBody>
        </p:sp>
        <p:sp>
          <p:nvSpPr>
            <p:cNvPr id="16" name="Rectangle 15"/>
            <p:cNvSpPr/>
            <p:nvPr/>
          </p:nvSpPr>
          <p:spPr>
            <a:xfrm>
              <a:off x="7665636" y="3434206"/>
              <a:ext cx="1536982" cy="1827936"/>
            </a:xfrm>
            <a:prstGeom prst="rect">
              <a:avLst/>
            </a:prstGeom>
            <a:solidFill>
              <a:srgbClr val="21212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WORKSPACES</a:t>
              </a:r>
            </a:p>
          </p:txBody>
        </p:sp>
        <p:sp>
          <p:nvSpPr>
            <p:cNvPr id="18" name="Flowchart: Multidocument 17"/>
            <p:cNvSpPr/>
            <p:nvPr/>
          </p:nvSpPr>
          <p:spPr>
            <a:xfrm>
              <a:off x="5824915" y="3566382"/>
              <a:ext cx="1167269" cy="1561349"/>
            </a:xfrm>
            <a:prstGeom prst="flowChartMultidocument">
              <a:avLst/>
            </a:prstGeom>
            <a:solidFill>
              <a:srgbClr val="5095D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AZURE</a:t>
              </a:r>
            </a:p>
            <a:p>
              <a:pPr algn="ctr"/>
              <a:r>
                <a:rPr lang="en-US" sz="1200" dirty="0">
                  <a:solidFill>
                    <a:schemeClr val="bg1"/>
                  </a:solidFill>
                </a:rPr>
                <a:t>DATA</a:t>
              </a:r>
            </a:p>
            <a:p>
              <a:pPr algn="ctr"/>
              <a:endParaRPr lang="en-US" dirty="0">
                <a:solidFill>
                  <a:schemeClr val="bg1"/>
                </a:solidFill>
              </a:endParaRPr>
            </a:p>
            <a:p>
              <a:pPr algn="ctr"/>
              <a:endParaRPr lang="en-US" dirty="0">
                <a:solidFill>
                  <a:schemeClr val="bg1"/>
                </a:solidFill>
              </a:endParaRPr>
            </a:p>
          </p:txBody>
        </p:sp>
        <p:sp>
          <p:nvSpPr>
            <p:cNvPr id="17" name="Flowchart: Magnetic Disk 16"/>
            <p:cNvSpPr/>
            <p:nvPr/>
          </p:nvSpPr>
          <p:spPr>
            <a:xfrm>
              <a:off x="6281689" y="4465282"/>
              <a:ext cx="733530" cy="934566"/>
            </a:xfrm>
            <a:prstGeom prst="flowChartMagneticDisk">
              <a:avLst/>
            </a:prstGeom>
            <a:solidFill>
              <a:srgbClr val="5095D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Flowchart: Alternate Process 19"/>
            <p:cNvSpPr/>
            <p:nvPr/>
          </p:nvSpPr>
          <p:spPr>
            <a:xfrm>
              <a:off x="7635074" y="2329767"/>
              <a:ext cx="1597688" cy="720916"/>
            </a:xfrm>
            <a:prstGeom prst="flowChartAlternateProcess">
              <a:avLst/>
            </a:prstGeom>
            <a:solidFill>
              <a:schemeClr val="accent1">
                <a:lumMod val="75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AZURE</a:t>
              </a:r>
            </a:p>
            <a:p>
              <a:pPr algn="ctr"/>
              <a:r>
                <a:rPr lang="en-US" sz="1200" dirty="0">
                  <a:solidFill>
                    <a:schemeClr val="bg1"/>
                  </a:solidFill>
                </a:rPr>
                <a:t>SUBSCRIPTION</a:t>
              </a:r>
            </a:p>
          </p:txBody>
        </p:sp>
        <p:cxnSp>
          <p:nvCxnSpPr>
            <p:cNvPr id="22" name="Straight Arrow Connector 21"/>
            <p:cNvCxnSpPr>
              <a:stCxn id="18" idx="3"/>
              <a:endCxn id="16" idx="1"/>
            </p:cNvCxnSpPr>
            <p:nvPr/>
          </p:nvCxnSpPr>
          <p:spPr>
            <a:xfrm>
              <a:off x="6992184" y="4347057"/>
              <a:ext cx="673452" cy="1117"/>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2"/>
              <a:endCxn id="16" idx="0"/>
            </p:cNvCxnSpPr>
            <p:nvPr/>
          </p:nvCxnSpPr>
          <p:spPr>
            <a:xfrm>
              <a:off x="8433918" y="3050683"/>
              <a:ext cx="209" cy="383523"/>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3"/>
              <a:endCxn id="15" idx="1"/>
            </p:cNvCxnSpPr>
            <p:nvPr/>
          </p:nvCxnSpPr>
          <p:spPr>
            <a:xfrm>
              <a:off x="9202618" y="4348174"/>
              <a:ext cx="623415" cy="0"/>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4" idx="0"/>
            </p:cNvCxnSpPr>
            <p:nvPr/>
          </p:nvCxnSpPr>
          <p:spPr>
            <a:xfrm>
              <a:off x="10449449" y="4654498"/>
              <a:ext cx="1" cy="219228"/>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684209" y="2022576"/>
              <a:ext cx="1448680" cy="1058252"/>
            </a:xfrm>
            <a:prstGeom prst="ellipse">
              <a:avLst/>
            </a:prstGeom>
            <a:solidFill>
              <a:schemeClr val="bg1">
                <a:lumMod val="85000"/>
              </a:schemeClr>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DEVELOPER</a:t>
              </a:r>
            </a:p>
          </p:txBody>
        </p:sp>
        <p:cxnSp>
          <p:nvCxnSpPr>
            <p:cNvPr id="31" name="Straight Arrow Connector 30"/>
            <p:cNvCxnSpPr>
              <a:stCxn id="29" idx="6"/>
              <a:endCxn id="20" idx="1"/>
            </p:cNvCxnSpPr>
            <p:nvPr/>
          </p:nvCxnSpPr>
          <p:spPr>
            <a:xfrm>
              <a:off x="7132889" y="2551702"/>
              <a:ext cx="502185" cy="138523"/>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766997" y="5031158"/>
              <a:ext cx="1363014" cy="840423"/>
            </a:xfrm>
            <a:prstGeom prst="rect">
              <a:avLst/>
            </a:prstGeom>
            <a:solidFill>
              <a:srgbClr val="F2C81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APP</a:t>
              </a:r>
            </a:p>
          </p:txBody>
        </p:sp>
      </p:grpSp>
    </p:spTree>
    <p:extLst>
      <p:ext uri="{BB962C8B-B14F-4D97-AF65-F5344CB8AC3E}">
        <p14:creationId xmlns:p14="http://schemas.microsoft.com/office/powerpoint/2010/main" val="115698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Power BI HOL.html</a:t>
            </a:r>
          </a:p>
        </p:txBody>
      </p:sp>
    </p:spTree>
    <p:extLst>
      <p:ext uri="{BB962C8B-B14F-4D97-AF65-F5344CB8AC3E}">
        <p14:creationId xmlns:p14="http://schemas.microsoft.com/office/powerpoint/2010/main" val="333518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a:t>
            </a:r>
          </a:p>
        </p:txBody>
      </p:sp>
      <p:sp>
        <p:nvSpPr>
          <p:cNvPr id="3" name="Content Placeholder 2"/>
          <p:cNvSpPr>
            <a:spLocks noGrp="1"/>
          </p:cNvSpPr>
          <p:nvPr>
            <p:ph idx="1"/>
          </p:nvPr>
        </p:nvSpPr>
        <p:spPr>
          <a:xfrm>
            <a:off x="838200" y="1825625"/>
            <a:ext cx="3445042" cy="4200826"/>
          </a:xfrm>
        </p:spPr>
        <p:txBody>
          <a:bodyPr>
            <a:normAutofit lnSpcReduction="10000"/>
          </a:bodyPr>
          <a:lstStyle/>
          <a:p>
            <a:pPr marL="0" indent="0">
              <a:buNone/>
            </a:pPr>
            <a:r>
              <a:rPr lang="en-US" dirty="0"/>
              <a:t>Power BI is a suite of business analytics tools to analyze data and share insights, with tools for business users to gain access to their most important metrics in a single location across all devices and platforms.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678" y="1690688"/>
            <a:ext cx="6938608" cy="2549730"/>
          </a:xfrm>
          <a:prstGeom prst="rect">
            <a:avLst/>
          </a:prstGeom>
        </p:spPr>
      </p:pic>
      <p:sp>
        <p:nvSpPr>
          <p:cNvPr id="5" name="Rectangle 4"/>
          <p:cNvSpPr/>
          <p:nvPr/>
        </p:nvSpPr>
        <p:spPr>
          <a:xfrm>
            <a:off x="4607538" y="4317810"/>
            <a:ext cx="6872748" cy="511278"/>
          </a:xfrm>
          <a:prstGeom prst="rect">
            <a:avLst/>
          </a:pr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p:cNvSpPr/>
          <p:nvPr/>
        </p:nvSpPr>
        <p:spPr>
          <a:xfrm>
            <a:off x="4607538" y="4829088"/>
            <a:ext cx="6872748" cy="511278"/>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&amp; Platforms</a:t>
            </a:r>
          </a:p>
        </p:txBody>
      </p:sp>
      <p:sp>
        <p:nvSpPr>
          <p:cNvPr id="7" name="Rectangle 6"/>
          <p:cNvSpPr/>
          <p:nvPr/>
        </p:nvSpPr>
        <p:spPr bwMode="auto">
          <a:xfrm>
            <a:off x="3426928" y="1853174"/>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Desktop</a:t>
            </a:r>
          </a:p>
        </p:txBody>
      </p:sp>
      <p:sp>
        <p:nvSpPr>
          <p:cNvPr id="8" name="Rectangle 7"/>
          <p:cNvSpPr/>
          <p:nvPr/>
        </p:nvSpPr>
        <p:spPr bwMode="auto">
          <a:xfrm>
            <a:off x="6170128"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Mobile</a:t>
            </a:r>
          </a:p>
        </p:txBody>
      </p:sp>
      <p:sp>
        <p:nvSpPr>
          <p:cNvPr id="9" name="Rectangle 8"/>
          <p:cNvSpPr/>
          <p:nvPr/>
        </p:nvSpPr>
        <p:spPr bwMode="auto">
          <a:xfrm>
            <a:off x="683728" y="1864096"/>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Services</a:t>
            </a:r>
          </a:p>
        </p:txBody>
      </p:sp>
      <p:cxnSp>
        <p:nvCxnSpPr>
          <p:cNvPr id="10" name="Straight Connector 9"/>
          <p:cNvCxnSpPr/>
          <p:nvPr/>
        </p:nvCxnSpPr>
        <p:spPr>
          <a:xfrm flipH="1">
            <a:off x="3360170"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860904"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8924554"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Embedded</a:t>
            </a:r>
          </a:p>
        </p:txBody>
      </p:sp>
      <p:sp>
        <p:nvSpPr>
          <p:cNvPr id="14" name="Rectangle 13"/>
          <p:cNvSpPr/>
          <p:nvPr/>
        </p:nvSpPr>
        <p:spPr>
          <a:xfrm>
            <a:off x="699933" y="2807021"/>
            <a:ext cx="2582958" cy="3367076"/>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Web-based</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All platforms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data sources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Dashboards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Publishing</a:t>
            </a:r>
            <a:endParaRPr lang="en-US" sz="2400" spc="-200" dirty="0">
              <a:solidFill>
                <a:srgbClr val="235888"/>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flipH="1">
            <a:off x="6114042"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42122" y="2807021"/>
            <a:ext cx="2582958" cy="3016210"/>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Windows only</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Robust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Query and modeling tools</a:t>
            </a:r>
            <a:r>
              <a:rPr lang="en-US" sz="3200" spc="-200" dirty="0">
                <a:latin typeface="Segoe UI" panose="020B0502040204020203" pitchFamily="34" charset="0"/>
                <a:cs typeface="Segoe UI" panose="020B0502040204020203" pitchFamily="34" charset="0"/>
              </a:rPr>
              <a:t> </a:t>
            </a:r>
          </a:p>
          <a:p>
            <a:pPr>
              <a:lnSpc>
                <a:spcPct val="95000"/>
              </a:lnSpc>
              <a:buSzPct val="90000"/>
            </a:pPr>
            <a:endParaRPr lang="en-US" sz="3200" spc="-200" dirty="0">
              <a:solidFill>
                <a:srgbClr val="235888"/>
              </a:solidFill>
              <a:latin typeface="Segoe UI Light" panose="020B0502040204020203" pitchFamily="34" charset="0"/>
              <a:cs typeface="Segoe UI Light" panose="020B0502040204020203" pitchFamily="34" charset="0"/>
            </a:endParaRP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7" name="Rectangle 16"/>
          <p:cNvSpPr/>
          <p:nvPr/>
        </p:nvSpPr>
        <p:spPr>
          <a:xfrm>
            <a:off x="6257802" y="2817071"/>
            <a:ext cx="2509468" cy="1261884"/>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Cross-platform</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viewers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8" name="Rectangle 17"/>
          <p:cNvSpPr/>
          <p:nvPr/>
        </p:nvSpPr>
        <p:spPr>
          <a:xfrm>
            <a:off x="8959211" y="2806149"/>
            <a:ext cx="2613560" cy="2489912"/>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integration</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REST services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Create custom visualizations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769759" y="3339256"/>
            <a:ext cx="3654307" cy="2640396"/>
          </a:xfrm>
          <a:prstGeom prst="rect">
            <a:avLst/>
          </a:prstGeom>
          <a:ln>
            <a:solidFill>
              <a:schemeClr val="dk1"/>
            </a:solidFill>
          </a:ln>
        </p:spPr>
      </p:pic>
      <p:pic>
        <p:nvPicPr>
          <p:cNvPr id="8" name="Picture 7"/>
          <p:cNvPicPr>
            <a:picLocks noChangeAspect="1"/>
          </p:cNvPicPr>
          <p:nvPr/>
        </p:nvPicPr>
        <p:blipFill>
          <a:blip r:embed="rId4"/>
          <a:stretch>
            <a:fillRect/>
          </a:stretch>
        </p:blipFill>
        <p:spPr>
          <a:xfrm>
            <a:off x="5024176" y="2054276"/>
            <a:ext cx="3694899" cy="3571047"/>
          </a:xfrm>
          <a:prstGeom prst="rect">
            <a:avLst/>
          </a:prstGeom>
        </p:spPr>
      </p:pic>
      <p:sp>
        <p:nvSpPr>
          <p:cNvPr id="2" name="Title 1"/>
          <p:cNvSpPr>
            <a:spLocks noGrp="1"/>
          </p:cNvSpPr>
          <p:nvPr>
            <p:ph type="title"/>
          </p:nvPr>
        </p:nvSpPr>
        <p:spPr/>
        <p:txBody>
          <a:bodyPr/>
          <a:lstStyle/>
          <a:p>
            <a:r>
              <a:rPr lang="en-US" dirty="0"/>
              <a:t>Power BI Building Blocks</a:t>
            </a:r>
          </a:p>
        </p:txBody>
      </p:sp>
      <p:sp>
        <p:nvSpPr>
          <p:cNvPr id="40" name="Content Placeholder 2"/>
          <p:cNvSpPr>
            <a:spLocks noGrp="1"/>
          </p:cNvSpPr>
          <p:nvPr>
            <p:ph idx="1"/>
          </p:nvPr>
        </p:nvSpPr>
        <p:spPr>
          <a:xfrm>
            <a:off x="838200" y="1825625"/>
            <a:ext cx="4185976" cy="4313918"/>
          </a:xfrm>
        </p:spPr>
        <p:txBody>
          <a:bodyPr>
            <a:normAutofit/>
          </a:bodyPr>
          <a:lstStyle/>
          <a:p>
            <a:r>
              <a:rPr lang="en-US" sz="4400" dirty="0"/>
              <a:t>Visualizations</a:t>
            </a:r>
          </a:p>
          <a:p>
            <a:r>
              <a:rPr lang="en-US" sz="4400" dirty="0"/>
              <a:t>Datasets</a:t>
            </a:r>
          </a:p>
          <a:p>
            <a:r>
              <a:rPr lang="en-US" sz="4400" dirty="0"/>
              <a:t>Reports</a:t>
            </a:r>
          </a:p>
          <a:p>
            <a:r>
              <a:rPr lang="en-US" sz="4400" dirty="0"/>
              <a:t>Dashboards</a:t>
            </a:r>
          </a:p>
          <a:p>
            <a:r>
              <a:rPr lang="en-US" sz="4400" dirty="0"/>
              <a:t>Tiles</a:t>
            </a:r>
          </a:p>
        </p:txBody>
      </p:sp>
      <p:sp>
        <p:nvSpPr>
          <p:cNvPr id="6" name="Right Arrow 5"/>
          <p:cNvSpPr/>
          <p:nvPr/>
        </p:nvSpPr>
        <p:spPr>
          <a:xfrm>
            <a:off x="8513300" y="4332687"/>
            <a:ext cx="542611" cy="1024932"/>
          </a:xfrm>
          <a:prstGeom prst="rightArrow">
            <a:avLst/>
          </a:prstGeom>
          <a:solidFill>
            <a:srgbClr val="F2C81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 Associations</a:t>
            </a:r>
          </a:p>
        </p:txBody>
      </p:sp>
      <p:grpSp>
        <p:nvGrpSpPr>
          <p:cNvPr id="25" name="Group 24"/>
          <p:cNvGrpSpPr/>
          <p:nvPr/>
        </p:nvGrpSpPr>
        <p:grpSpPr>
          <a:xfrm>
            <a:off x="863067" y="2873978"/>
            <a:ext cx="1190304" cy="1833466"/>
            <a:chOff x="1041900" y="3178923"/>
            <a:chExt cx="1190304" cy="1833466"/>
          </a:xfrm>
          <a:solidFill>
            <a:schemeClr val="accent4">
              <a:lumMod val="20000"/>
              <a:lumOff val="80000"/>
            </a:schemeClr>
          </a:solidFill>
        </p:grpSpPr>
        <p:sp>
          <p:nvSpPr>
            <p:cNvPr id="11" name="Flowchart: Multidocument 10"/>
            <p:cNvSpPr/>
            <p:nvPr/>
          </p:nvSpPr>
          <p:spPr>
            <a:xfrm>
              <a:off x="1041900" y="3178923"/>
              <a:ext cx="1167269" cy="1561349"/>
            </a:xfrm>
            <a:prstGeom prst="flowChartMultidocumen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SOURCES</a:t>
              </a:r>
            </a:p>
            <a:p>
              <a:pPr algn="ctr"/>
              <a:endParaRPr lang="en-US" dirty="0">
                <a:solidFill>
                  <a:schemeClr val="bg1"/>
                </a:solidFill>
              </a:endParaRPr>
            </a:p>
            <a:p>
              <a:pPr algn="ctr"/>
              <a:endParaRPr lang="en-US" dirty="0">
                <a:solidFill>
                  <a:schemeClr val="bg1"/>
                </a:solidFill>
              </a:endParaRPr>
            </a:p>
          </p:txBody>
        </p:sp>
        <p:sp>
          <p:nvSpPr>
            <p:cNvPr id="12" name="Flowchart: Magnetic Disk 11"/>
            <p:cNvSpPr/>
            <p:nvPr/>
          </p:nvSpPr>
          <p:spPr>
            <a:xfrm>
              <a:off x="1498674" y="4077823"/>
              <a:ext cx="733530" cy="934566"/>
            </a:xfrm>
            <a:prstGeom prst="flowChartMagneticDisk">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5" name="Flowchart: Multidocument 4"/>
          <p:cNvSpPr/>
          <p:nvPr/>
        </p:nvSpPr>
        <p:spPr>
          <a:xfrm>
            <a:off x="2787328" y="2697621"/>
            <a:ext cx="1549055" cy="1909733"/>
          </a:xfrm>
          <a:prstGeom prst="flowChartMultidocument">
            <a:avLst/>
          </a:prstGeom>
          <a:solidFill>
            <a:schemeClr val="accent2">
              <a:lumMod val="20000"/>
              <a:lumOff val="8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REPORTS</a:t>
            </a:r>
          </a:p>
        </p:txBody>
      </p:sp>
      <p:grpSp>
        <p:nvGrpSpPr>
          <p:cNvPr id="22" name="Group 21"/>
          <p:cNvGrpSpPr/>
          <p:nvPr/>
        </p:nvGrpSpPr>
        <p:grpSpPr>
          <a:xfrm>
            <a:off x="5093375" y="3076572"/>
            <a:ext cx="1665828" cy="1163589"/>
            <a:chOff x="5069500" y="4001200"/>
            <a:chExt cx="1665828" cy="1163589"/>
          </a:xfrm>
          <a:solidFill>
            <a:schemeClr val="accent6">
              <a:lumMod val="20000"/>
              <a:lumOff val="80000"/>
            </a:schemeClr>
          </a:solidFill>
        </p:grpSpPr>
        <p:sp>
          <p:nvSpPr>
            <p:cNvPr id="16" name="Rectangle 15"/>
            <p:cNvSpPr/>
            <p:nvPr/>
          </p:nvSpPr>
          <p:spPr>
            <a:xfrm>
              <a:off x="5069500" y="40012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Rectangle 16"/>
            <p:cNvSpPr/>
            <p:nvPr/>
          </p:nvSpPr>
          <p:spPr>
            <a:xfrm>
              <a:off x="5221900" y="41536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VISUALIZATIONS</a:t>
              </a:r>
            </a:p>
          </p:txBody>
        </p:sp>
      </p:grpSp>
      <p:grpSp>
        <p:nvGrpSpPr>
          <p:cNvPr id="19" name="Group 18"/>
          <p:cNvGrpSpPr/>
          <p:nvPr/>
        </p:nvGrpSpPr>
        <p:grpSpPr>
          <a:xfrm>
            <a:off x="9576332" y="2933039"/>
            <a:ext cx="1758753" cy="1609904"/>
            <a:chOff x="9684136" y="2707742"/>
            <a:chExt cx="1758753" cy="1609904"/>
          </a:xfrm>
          <a:solidFill>
            <a:srgbClr val="F2C811"/>
          </a:solidFill>
        </p:grpSpPr>
        <p:sp>
          <p:nvSpPr>
            <p:cNvPr id="7" name="Flowchart: Predefined Process 6"/>
            <p:cNvSpPr/>
            <p:nvPr/>
          </p:nvSpPr>
          <p:spPr>
            <a:xfrm>
              <a:off x="9684136" y="2707742"/>
              <a:ext cx="1355571" cy="942362"/>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DEVICES</a:t>
              </a:r>
            </a:p>
          </p:txBody>
        </p:sp>
        <p:sp>
          <p:nvSpPr>
            <p:cNvPr id="20" name="Flowchart: Predefined Process 19"/>
            <p:cNvSpPr/>
            <p:nvPr/>
          </p:nvSpPr>
          <p:spPr>
            <a:xfrm rot="5400000">
              <a:off x="10657579" y="3269911"/>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Flowchart: Predefined Process 20"/>
            <p:cNvSpPr/>
            <p:nvPr/>
          </p:nvSpPr>
          <p:spPr>
            <a:xfrm rot="5400000">
              <a:off x="10226515" y="3532335"/>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29" name="Group 28"/>
          <p:cNvGrpSpPr/>
          <p:nvPr/>
        </p:nvGrpSpPr>
        <p:grpSpPr>
          <a:xfrm>
            <a:off x="7455698" y="2802197"/>
            <a:ext cx="1404888" cy="1980336"/>
            <a:chOff x="7455698" y="2802197"/>
            <a:chExt cx="1689382" cy="1980336"/>
          </a:xfrm>
          <a:solidFill>
            <a:schemeClr val="accent3">
              <a:lumMod val="40000"/>
              <a:lumOff val="60000"/>
            </a:schemeClr>
          </a:solidFill>
        </p:grpSpPr>
        <p:sp>
          <p:nvSpPr>
            <p:cNvPr id="13" name="Rectangle 12"/>
            <p:cNvSpPr/>
            <p:nvPr/>
          </p:nvSpPr>
          <p:spPr>
            <a:xfrm>
              <a:off x="7455698" y="28021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4" name="Rectangle 23"/>
            <p:cNvSpPr/>
            <p:nvPr/>
          </p:nvSpPr>
          <p:spPr>
            <a:xfrm>
              <a:off x="7608098" y="29545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DASHBOARDS</a:t>
              </a:r>
            </a:p>
          </p:txBody>
        </p:sp>
      </p:grpSp>
      <p:sp>
        <p:nvSpPr>
          <p:cNvPr id="26" name="Right Arrow 25"/>
          <p:cNvSpPr/>
          <p:nvPr/>
        </p:nvSpPr>
        <p:spPr>
          <a:xfrm>
            <a:off x="9014756" y="3449010"/>
            <a:ext cx="390293" cy="696136"/>
          </a:xfrm>
          <a:prstGeom prst="rightArrow">
            <a:avLst/>
          </a:prstGeom>
          <a:solidFill>
            <a:srgbClr val="8CBAE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ight Arrow 26"/>
          <p:cNvSpPr/>
          <p:nvPr/>
        </p:nvSpPr>
        <p:spPr>
          <a:xfrm>
            <a:off x="2232471" y="3442643"/>
            <a:ext cx="390293" cy="696136"/>
          </a:xfrm>
          <a:prstGeom prst="rightArrow">
            <a:avLst/>
          </a:prstGeom>
          <a:solidFill>
            <a:srgbClr val="FFF2CC"/>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ight Arrow 27"/>
          <p:cNvSpPr/>
          <p:nvPr/>
        </p:nvSpPr>
        <p:spPr>
          <a:xfrm>
            <a:off x="6924918" y="3442643"/>
            <a:ext cx="390293" cy="696136"/>
          </a:xfrm>
          <a:prstGeom prst="rightArrow">
            <a:avLst/>
          </a:prstGeom>
          <a:solidFill>
            <a:srgbClr val="E2F0D9"/>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4378616" y="3120501"/>
            <a:ext cx="659155" cy="923330"/>
          </a:xfrm>
          <a:prstGeom prst="rect">
            <a:avLst/>
          </a:prstGeom>
          <a:solidFill>
            <a:schemeClr val="bg1"/>
          </a:solidFill>
        </p:spPr>
        <p:txBody>
          <a:bodyPr wrap="none" lIns="91440" tIns="45720" rIns="91440" bIns="45720">
            <a:spAutoFit/>
          </a:bodyPr>
          <a:lstStyle/>
          <a:p>
            <a:pPr algn="ctr"/>
            <a:r>
              <a:rPr lang="en-US" sz="5400" b="0" cap="none" spc="0" dirty="0">
                <a:ln w="0">
                  <a:solidFill>
                    <a:schemeClr val="tx1">
                      <a:lumMod val="75000"/>
                      <a:lumOff val="25000"/>
                    </a:schemeClr>
                  </a:solidFill>
                </a:ln>
                <a:solidFill>
                  <a:srgbClr val="D2E4F4"/>
                </a:solidFill>
              </a:rPr>
              <a:t>+</a:t>
            </a:r>
          </a:p>
        </p:txBody>
      </p:sp>
    </p:spTree>
    <p:extLst>
      <p:ext uri="{BB962C8B-B14F-4D97-AF65-F5344CB8AC3E}">
        <p14:creationId xmlns:p14="http://schemas.microsoft.com/office/powerpoint/2010/main" val="303092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a:t>
            </a:r>
          </a:p>
        </p:txBody>
      </p:sp>
      <p:sp>
        <p:nvSpPr>
          <p:cNvPr id="3" name="Content Placeholder 2"/>
          <p:cNvSpPr>
            <a:spLocks noGrp="1"/>
          </p:cNvSpPr>
          <p:nvPr>
            <p:ph idx="1"/>
          </p:nvPr>
        </p:nvSpPr>
        <p:spPr>
          <a:xfrm>
            <a:off x="838200" y="1550322"/>
            <a:ext cx="10515600" cy="921573"/>
          </a:xfrm>
        </p:spPr>
        <p:txBody>
          <a:bodyPr>
            <a:normAutofit fontScale="85000" lnSpcReduction="20000"/>
          </a:bodyPr>
          <a:lstStyle/>
          <a:p>
            <a:pPr marL="0" indent="0">
              <a:buNone/>
            </a:pPr>
            <a:r>
              <a:rPr lang="en-US" dirty="0"/>
              <a:t>Power BI can connect to wide variety of data sources, including on-premises databases, Azure storage, Excel worksheets and a large number of 3</a:t>
            </a:r>
            <a:r>
              <a:rPr lang="en-US" baseline="30000" dirty="0"/>
              <a:t>rd</a:t>
            </a:r>
            <a:r>
              <a:rPr lang="en-US" dirty="0"/>
              <a:t> party services.</a:t>
            </a:r>
          </a:p>
        </p:txBody>
      </p:sp>
      <p:pic>
        <p:nvPicPr>
          <p:cNvPr id="6" name="Picture 5"/>
          <p:cNvPicPr>
            <a:picLocks noChangeAspect="1"/>
          </p:cNvPicPr>
          <p:nvPr/>
        </p:nvPicPr>
        <p:blipFill>
          <a:blip r:embed="rId3"/>
          <a:stretch>
            <a:fillRect/>
          </a:stretch>
        </p:blipFill>
        <p:spPr>
          <a:xfrm>
            <a:off x="6358842" y="2875885"/>
            <a:ext cx="4312508" cy="3133803"/>
          </a:xfrm>
          <a:prstGeom prst="rect">
            <a:avLst/>
          </a:prstGeom>
        </p:spPr>
      </p:pic>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Clean and transform data with the Query Editor </a:t>
            </a:r>
          </a:p>
          <a:p>
            <a:pPr marL="687388" indent="-342900"/>
            <a:r>
              <a:rPr lang="en-US" dirty="0"/>
              <a:t>Connect to advanced data sources and create transformations</a:t>
            </a:r>
          </a:p>
          <a:p>
            <a:pPr marL="687388" indent="-342900"/>
            <a:r>
              <a:rPr lang="en-US" dirty="0"/>
              <a:t>“Massage” irregularly formatted data </a:t>
            </a:r>
          </a:p>
        </p:txBody>
      </p:sp>
    </p:spTree>
    <p:extLst>
      <p:ext uri="{BB962C8B-B14F-4D97-AF65-F5344CB8AC3E}">
        <p14:creationId xmlns:p14="http://schemas.microsoft.com/office/powerpoint/2010/main" val="252188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idx="1"/>
          </p:nvPr>
        </p:nvSpPr>
        <p:spPr>
          <a:xfrm>
            <a:off x="838200" y="2875884"/>
            <a:ext cx="5261149" cy="3332921"/>
          </a:xfrm>
        </p:spPr>
        <p:txBody>
          <a:bodyPr>
            <a:normAutofit/>
          </a:bodyPr>
          <a:lstStyle/>
          <a:p>
            <a:pPr marL="687388" indent="-342900"/>
            <a:r>
              <a:rPr lang="en-US" dirty="0"/>
              <a:t>Create Calculated Columns </a:t>
            </a:r>
          </a:p>
          <a:p>
            <a:pPr marL="687388" indent="-342900"/>
            <a:r>
              <a:rPr lang="en-US" dirty="0"/>
              <a:t>Optimize data models for better visuals </a:t>
            </a:r>
          </a:p>
          <a:p>
            <a:pPr marL="687388" indent="-342900"/>
            <a:r>
              <a:rPr lang="en-US" dirty="0"/>
              <a:t>Create Measures and work with time-based functions </a:t>
            </a:r>
          </a:p>
          <a:p>
            <a:pPr marL="687388" indent="-342900"/>
            <a:r>
              <a:rPr lang="en-US" dirty="0"/>
              <a:t>Create Calculated Tables </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Modeling</a:t>
            </a:r>
            <a:r>
              <a:rPr lang="en-US" dirty="0"/>
              <a:t> is the technique of creating a logical connections and relationships between data sources.</a:t>
            </a:r>
          </a:p>
        </p:txBody>
      </p:sp>
      <p:pic>
        <p:nvPicPr>
          <p:cNvPr id="5" name="Picture 4"/>
          <p:cNvPicPr>
            <a:picLocks noChangeAspect="1"/>
          </p:cNvPicPr>
          <p:nvPr/>
        </p:nvPicPr>
        <p:blipFill>
          <a:blip r:embed="rId3"/>
          <a:stretch>
            <a:fillRect/>
          </a:stretch>
        </p:blipFill>
        <p:spPr>
          <a:xfrm>
            <a:off x="6858908" y="2875884"/>
            <a:ext cx="3818696" cy="3247677"/>
          </a:xfrm>
          <a:prstGeom prst="rect">
            <a:avLst/>
          </a:prstGeom>
          <a:ln>
            <a:solidFill>
              <a:srgbClr val="212121"/>
            </a:solidFill>
          </a:ln>
        </p:spPr>
      </p:pic>
    </p:spTree>
    <p:extLst>
      <p:ext uri="{BB962C8B-B14F-4D97-AF65-F5344CB8AC3E}">
        <p14:creationId xmlns:p14="http://schemas.microsoft.com/office/powerpoint/2010/main" val="87239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a:t>
            </a:r>
          </a:p>
        </p:txBody>
      </p:sp>
      <p:sp>
        <p:nvSpPr>
          <p:cNvPr id="3" name="Content Placeholder 2"/>
          <p:cNvSpPr>
            <a:spLocks noGrp="1"/>
          </p:cNvSpPr>
          <p:nvPr>
            <p:ph idx="1"/>
          </p:nvPr>
        </p:nvSpPr>
        <p:spPr>
          <a:xfrm>
            <a:off x="838199" y="2875885"/>
            <a:ext cx="4989845" cy="3273472"/>
          </a:xfrm>
        </p:spPr>
        <p:txBody>
          <a:bodyPr>
            <a:normAutofit fontScale="92500" lnSpcReduction="10000"/>
          </a:bodyPr>
          <a:lstStyle/>
          <a:p>
            <a:pPr marL="687388" indent="-342900"/>
            <a:r>
              <a:rPr lang="en-US" dirty="0"/>
              <a:t>Line, bar, pie, stacked</a:t>
            </a:r>
          </a:p>
          <a:p>
            <a:pPr marL="687388" indent="-342900"/>
            <a:r>
              <a:rPr lang="en-US" dirty="0"/>
              <a:t>Matrix/pivots</a:t>
            </a:r>
          </a:p>
          <a:p>
            <a:pPr marL="687388" indent="-342900"/>
            <a:r>
              <a:rPr lang="en-US" dirty="0"/>
              <a:t>Key performance</a:t>
            </a:r>
          </a:p>
          <a:p>
            <a:pPr marL="687388" indent="-342900"/>
            <a:r>
              <a:rPr lang="en-US" dirty="0"/>
              <a:t>Tree maps</a:t>
            </a:r>
          </a:p>
          <a:p>
            <a:pPr marL="687388" indent="-342900"/>
            <a:r>
              <a:rPr lang="en-US" dirty="0"/>
              <a:t>Geo and filled maps</a:t>
            </a:r>
          </a:p>
          <a:p>
            <a:pPr marL="687388" indent="-342900"/>
            <a:r>
              <a:rPr lang="en-US" dirty="0"/>
              <a:t>Slicers/filters</a:t>
            </a:r>
          </a:p>
          <a:p>
            <a:pPr marL="687388" indent="-342900"/>
            <a:r>
              <a:rPr lang="en-US" dirty="0"/>
              <a:t>Custom visualizations</a:t>
            </a:r>
          </a:p>
        </p:txBody>
      </p:sp>
      <p:sp>
        <p:nvSpPr>
          <p:cNvPr id="5"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a:t>
            </a:r>
            <a:r>
              <a:rPr lang="en-US" b="1" dirty="0"/>
              <a:t>visualization</a:t>
            </a:r>
            <a:r>
              <a:rPr lang="en-US" dirty="0"/>
              <a:t> is a visual representation of data, such as a chart, graph, map, or other “visual” representations of data.</a:t>
            </a:r>
          </a:p>
        </p:txBody>
      </p:sp>
      <p:pic>
        <p:nvPicPr>
          <p:cNvPr id="4" name="Picture 3"/>
          <p:cNvPicPr>
            <a:picLocks noChangeAspect="1"/>
          </p:cNvPicPr>
          <p:nvPr/>
        </p:nvPicPr>
        <p:blipFill>
          <a:blip r:embed="rId3"/>
          <a:stretch>
            <a:fillRect/>
          </a:stretch>
        </p:blipFill>
        <p:spPr>
          <a:xfrm>
            <a:off x="8101308" y="2875885"/>
            <a:ext cx="3102604" cy="3273472"/>
          </a:xfrm>
          <a:prstGeom prst="rect">
            <a:avLst/>
          </a:prstGeom>
        </p:spPr>
      </p:pic>
      <p:pic>
        <p:nvPicPr>
          <p:cNvPr id="7" name="Picture 6"/>
          <p:cNvPicPr>
            <a:picLocks noChangeAspect="1"/>
          </p:cNvPicPr>
          <p:nvPr/>
        </p:nvPicPr>
        <p:blipFill>
          <a:blip r:embed="rId4"/>
          <a:stretch>
            <a:fillRect/>
          </a:stretch>
        </p:blipFill>
        <p:spPr>
          <a:xfrm>
            <a:off x="6609808" y="3426523"/>
            <a:ext cx="2299224" cy="2172195"/>
          </a:xfrm>
          <a:prstGeom prst="rect">
            <a:avLst/>
          </a:prstGeom>
        </p:spPr>
      </p:pic>
    </p:spTree>
    <p:extLst>
      <p:ext uri="{BB962C8B-B14F-4D97-AF65-F5344CB8AC3E}">
        <p14:creationId xmlns:p14="http://schemas.microsoft.com/office/powerpoint/2010/main" val="244223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&amp; Sharing</a:t>
            </a:r>
          </a:p>
        </p:txBody>
      </p:sp>
      <p:sp>
        <p:nvSpPr>
          <p:cNvPr id="3" name="Content Placeholder 2"/>
          <p:cNvSpPr>
            <a:spLocks noGrp="1"/>
          </p:cNvSpPr>
          <p:nvPr>
            <p:ph idx="1"/>
          </p:nvPr>
        </p:nvSpPr>
        <p:spPr>
          <a:xfrm>
            <a:off x="838200" y="1825624"/>
            <a:ext cx="6255936" cy="4408027"/>
          </a:xfrm>
        </p:spPr>
        <p:txBody>
          <a:bodyPr>
            <a:normAutofit/>
          </a:bodyPr>
          <a:lstStyle/>
          <a:p>
            <a:pPr marL="687388" indent="-342900"/>
            <a:r>
              <a:rPr lang="en-US" dirty="0"/>
              <a:t>Publish reports from Power BI Desktop to the Power BI Service</a:t>
            </a:r>
          </a:p>
          <a:p>
            <a:pPr marL="687388" indent="-342900"/>
            <a:r>
              <a:rPr lang="en-US" dirty="0"/>
              <a:t>Print and export dashboards</a:t>
            </a:r>
          </a:p>
          <a:p>
            <a:pPr marL="687388" indent="-342900"/>
            <a:r>
              <a:rPr lang="en-US" dirty="0"/>
              <a:t>Manually republish and refresh data</a:t>
            </a:r>
          </a:p>
          <a:p>
            <a:pPr marL="687388" indent="-342900"/>
            <a:r>
              <a:rPr lang="en-US" dirty="0"/>
              <a:t>Create and connect to content packs</a:t>
            </a:r>
          </a:p>
          <a:p>
            <a:pPr marL="687388" indent="-342900"/>
            <a:r>
              <a:rPr lang="en-US" dirty="0"/>
              <a:t>Integrate OneDrive for Business</a:t>
            </a:r>
          </a:p>
        </p:txBody>
      </p:sp>
      <p:pic>
        <p:nvPicPr>
          <p:cNvPr id="4" name="Picture 3"/>
          <p:cNvPicPr>
            <a:picLocks noChangeAspect="1"/>
          </p:cNvPicPr>
          <p:nvPr/>
        </p:nvPicPr>
        <p:blipFill>
          <a:blip r:embed="rId3"/>
          <a:stretch>
            <a:fillRect/>
          </a:stretch>
        </p:blipFill>
        <p:spPr>
          <a:xfrm>
            <a:off x="7637063" y="1690688"/>
            <a:ext cx="3636350" cy="2696960"/>
          </a:xfrm>
          <a:prstGeom prst="rect">
            <a:avLst/>
          </a:prstGeom>
          <a:ln>
            <a:solidFill>
              <a:srgbClr val="212121"/>
            </a:solidFill>
          </a:ln>
        </p:spPr>
      </p:pic>
    </p:spTree>
    <p:extLst>
      <p:ext uri="{BB962C8B-B14F-4D97-AF65-F5344CB8AC3E}">
        <p14:creationId xmlns:p14="http://schemas.microsoft.com/office/powerpoint/2010/main" val="375412241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9459</TotalTime>
  <Words>1362</Words>
  <Application>Microsoft Office PowerPoint</Application>
  <PresentationFormat>Widescreen</PresentationFormat>
  <Paragraphs>109</Paragraphs>
  <Slides>14</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Using Microsoft Power BI to Explore and Visualize Data</vt:lpstr>
      <vt:lpstr>Power BI</vt:lpstr>
      <vt:lpstr>Tools &amp; Platforms</vt:lpstr>
      <vt:lpstr>Power BI Building Blocks</vt:lpstr>
      <vt:lpstr>Building Block Associations</vt:lpstr>
      <vt:lpstr>Getting Data</vt:lpstr>
      <vt:lpstr>Modeling</vt:lpstr>
      <vt:lpstr>Visualizations</vt:lpstr>
      <vt:lpstr>Publishing &amp; Sharing</vt:lpstr>
      <vt:lpstr>Exploring Data</vt:lpstr>
      <vt:lpstr>Data Analysis Expressions</vt:lpstr>
      <vt:lpstr>Power BI Service Integration</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Microsoft Power BI to Explore and Visualize Data</dc:title>
  <dc:creator>scott@liquiddaffodil.com</dc:creator>
  <cp:lastModifiedBy>Jeff Prosise</cp:lastModifiedBy>
  <cp:revision>294</cp:revision>
  <dcterms:created xsi:type="dcterms:W3CDTF">2016-04-21T18:51:19Z</dcterms:created>
  <dcterms:modified xsi:type="dcterms:W3CDTF">2016-10-02T14:50:46Z</dcterms:modified>
</cp:coreProperties>
</file>