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7"/>
  </p:notesMasterIdLst>
  <p:sldIdLst>
    <p:sldId id="256" r:id="rId3"/>
    <p:sldId id="319" r:id="rId4"/>
    <p:sldId id="320" r:id="rId5"/>
    <p:sldId id="355" r:id="rId6"/>
    <p:sldId id="349" r:id="rId7"/>
    <p:sldId id="357" r:id="rId8"/>
    <p:sldId id="358" r:id="rId9"/>
    <p:sldId id="359" r:id="rId10"/>
    <p:sldId id="351" r:id="rId11"/>
    <p:sldId id="344" r:id="rId12"/>
    <p:sldId id="321" r:id="rId13"/>
    <p:sldId id="332" r:id="rId14"/>
    <p:sldId id="346" r:id="rId15"/>
    <p:sldId id="333" r:id="rId16"/>
    <p:sldId id="342" r:id="rId17"/>
    <p:sldId id="335" r:id="rId18"/>
    <p:sldId id="353" r:id="rId19"/>
    <p:sldId id="323" r:id="rId20"/>
    <p:sldId id="354" r:id="rId21"/>
    <p:sldId id="356" r:id="rId22"/>
    <p:sldId id="336" r:id="rId23"/>
    <p:sldId id="337" r:id="rId24"/>
    <p:sldId id="295" r:id="rId25"/>
    <p:sldId id="29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5095D1"/>
    <a:srgbClr val="235888"/>
    <a:srgbClr val="CC99FF"/>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09" autoAdjust="0"/>
    <p:restoredTop sz="78844" autoAdjust="0"/>
  </p:normalViewPr>
  <p:slideViewPr>
    <p:cSldViewPr snapToGrid="0">
      <p:cViewPr varScale="1">
        <p:scale>
          <a:sx n="82" d="100"/>
          <a:sy n="82" d="100"/>
        </p:scale>
        <p:origin x="780" y="90"/>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portal.azure.com/" TargetMode="External"/><Relationship Id="rId3" Type="http://schemas.openxmlformats.org/officeDocument/2006/relationships/hyperlink" Target="http://azure.microsoft.com/en-us/services/storage/blobs/" TargetMode="External"/><Relationship Id="rId7" Type="http://schemas.openxmlformats.org/officeDocument/2006/relationships/hyperlink" Target="http://azure.microsoft.com/en-us/services/storage/files"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azure.microsoft.com/en-us/services/storage/queues/" TargetMode="External"/><Relationship Id="rId5" Type="http://schemas.openxmlformats.org/officeDocument/2006/relationships/hyperlink" Target="http://azure.microsoft.com/en-us/services/storage/tables/" TargetMode="External"/><Relationship Id="rId4" Type="http://schemas.openxmlformats.org/officeDocument/2006/relationships/hyperlink" Target="http://azure.microsoft.com/en-us/services/stream-analytics/"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Microsoft Azure Storage Explorer provides an easy-to-use</a:t>
            </a:r>
            <a:r>
              <a:rPr lang="en-US" baseline="0" dirty="0" smtClean="0"/>
              <a:t> GUI interface for creating containers, uploading and downloading blobs, generating SAS tokens, and more. But if you want to use a scripting language such as Bash or PowerShell to script storage operations, the Azure CLI is the way to go.</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2058981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provides a very rich REST-based API for blob</a:t>
            </a:r>
            <a:r>
              <a:rPr lang="en-US" baseline="0" dirty="0" smtClean="0"/>
              <a:t> storage. Microsoft also provides free libraries/SDKs for popular platforms and languages that wrap the REST API and simplify the code that you write.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242568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Cognitive</a:t>
            </a:r>
            <a:r>
              <a:rPr lang="en-US" baseline="0" dirty="0" smtClean="0"/>
              <a:t> Services includes 21 APIs that fall into five categories: vision, speech, language, knowledge, and search.</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1813930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Microsoft Cognitive Services</a:t>
            </a:r>
            <a:r>
              <a:rPr lang="en-US" sz="1200" b="0" i="0" u="none" strike="noStrike" kern="1200" baseline="0" dirty="0" smtClean="0">
                <a:solidFill>
                  <a:schemeClr val="tx1"/>
                </a:solidFill>
                <a:effectLst/>
                <a:latin typeface="+mn-lt"/>
                <a:ea typeface="+mn-ea"/>
                <a:cs typeface="+mn-cs"/>
              </a:rPr>
              <a:t> is </a:t>
            </a:r>
            <a:r>
              <a:rPr lang="en-US" sz="1200" b="0" i="0" kern="1200" dirty="0" smtClean="0">
                <a:solidFill>
                  <a:schemeClr val="tx1"/>
                </a:solidFill>
                <a:effectLst/>
                <a:latin typeface="+mn-lt"/>
                <a:ea typeface="+mn-ea"/>
                <a:cs typeface="+mn-cs"/>
              </a:rPr>
              <a:t>a set of intelligent APIs for building equally intelligent applications. It currently offers 21 different API for analyzing images, videos, text, and much more. For more information, visit https://www.microsoft.com/cognitive-services.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25994005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Computer Vision API, part of Cognitive</a:t>
            </a:r>
            <a:r>
              <a:rPr lang="en-US" baseline="0" dirty="0" smtClean="0"/>
              <a:t> Services, offers methods for captioning images, generating metadata keywords, recognizing celebrities, reading text, and generating "smart" thumbnails. For more information, visit https://www.microsoft.com/cognitive-services/en-us/computer-vision-api.</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3186057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Students will write</a:t>
            </a:r>
            <a:r>
              <a:rPr lang="en-US" baseline="0" dirty="0" smtClean="0"/>
              <a:t> code similar to this in the next lab to submit images uploaded to a Web site to the Computer Vision API in order to generate captions and search keywords. This example is written in C# for Microsoft .NET.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2539245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Students will write</a:t>
            </a:r>
            <a:r>
              <a:rPr lang="en-US" baseline="0" dirty="0" smtClean="0"/>
              <a:t> code similar to this in the next lab to submit images uploaded to a Web site to the Computer Vision API in order to generate captions and search keywords. This example is written in JavaScript for Node.js.</a:t>
            </a:r>
            <a:endParaRPr lang="en-US" dirty="0" smtClean="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2609303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Microsoft Azure Storage is a set of services that allows you to store large volumes of data in a cost-effective manner and in a way that makes the data readily and reliably available to services and applications that consume it. Data committed to Azure Storage can be stored in blobs, tables, queues, or files. </a:t>
            </a:r>
            <a:r>
              <a:rPr lang="en-US" sz="1200" b="0" i="0" u="none" strike="noStrike" kern="1200" dirty="0" smtClean="0">
                <a:solidFill>
                  <a:schemeClr val="tx1"/>
                </a:solidFill>
                <a:effectLst/>
                <a:latin typeface="+mn-lt"/>
                <a:ea typeface="+mn-ea"/>
                <a:cs typeface="+mn-cs"/>
                <a:hlinkClick r:id="rId3"/>
              </a:rPr>
              <a:t>Azure blobs</a:t>
            </a:r>
            <a:r>
              <a:rPr lang="en-US" sz="1200" b="0" i="0" kern="1200" dirty="0" smtClean="0">
                <a:solidFill>
                  <a:schemeClr val="tx1"/>
                </a:solidFill>
                <a:effectLst/>
                <a:latin typeface="+mn-lt"/>
                <a:ea typeface="+mn-ea"/>
                <a:cs typeface="+mn-cs"/>
              </a:rPr>
              <a:t> are ideal for storing images, videos, and other types of data, and are frequently used to provide input to and capture output from other Azure services such as </a:t>
            </a:r>
            <a:r>
              <a:rPr lang="en-US" sz="1200" b="0" i="0" u="none" strike="noStrike" kern="1200" dirty="0" smtClean="0">
                <a:solidFill>
                  <a:schemeClr val="tx1"/>
                </a:solidFill>
                <a:effectLst/>
                <a:latin typeface="+mn-lt"/>
                <a:ea typeface="+mn-ea"/>
                <a:cs typeface="+mn-cs"/>
                <a:hlinkClick r:id="rId4"/>
              </a:rPr>
              <a:t>Azure Stream Analytics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
              </a:rPr>
              <a:t>Azure tables</a:t>
            </a:r>
            <a:r>
              <a:rPr lang="en-US" sz="1200" b="0" i="0" kern="1200" dirty="0" smtClean="0">
                <a:solidFill>
                  <a:schemeClr val="tx1"/>
                </a:solidFill>
                <a:effectLst/>
                <a:latin typeface="+mn-lt"/>
                <a:ea typeface="+mn-ea"/>
                <a:cs typeface="+mn-cs"/>
              </a:rPr>
              <a:t> provide NoSQL storage for semi-structured data. </a:t>
            </a:r>
            <a:r>
              <a:rPr lang="en-US" sz="1200" b="0" i="0" u="none" strike="noStrike" kern="1200" dirty="0" smtClean="0">
                <a:solidFill>
                  <a:schemeClr val="tx1"/>
                </a:solidFill>
                <a:effectLst/>
                <a:latin typeface="+mn-lt"/>
                <a:ea typeface="+mn-ea"/>
                <a:cs typeface="+mn-cs"/>
                <a:hlinkClick r:id="rId6"/>
              </a:rPr>
              <a:t>Azure </a:t>
            </a:r>
            <a:r>
              <a:rPr lang="en-US" sz="1200" b="0" i="0" u="none" strike="noStrike" kern="1200" dirty="0" err="1" smtClean="0">
                <a:solidFill>
                  <a:schemeClr val="tx1"/>
                </a:solidFill>
                <a:effectLst/>
                <a:latin typeface="+mn-lt"/>
                <a:ea typeface="+mn-ea"/>
                <a:cs typeface="+mn-cs"/>
                <a:hlinkClick r:id="rId6"/>
              </a:rPr>
              <a:t>queues</a:t>
            </a:r>
            <a:r>
              <a:rPr lang="en-US" sz="1200" b="0" i="0" kern="1200" dirty="0" err="1" smtClean="0">
                <a:solidFill>
                  <a:schemeClr val="tx1"/>
                </a:solidFill>
                <a:effectLst/>
                <a:latin typeface="+mn-lt"/>
                <a:ea typeface="+mn-ea"/>
                <a:cs typeface="+mn-cs"/>
              </a:rPr>
              <a:t>support</a:t>
            </a:r>
            <a:r>
              <a:rPr lang="en-US" sz="1200" b="0" i="0" kern="1200" dirty="0" smtClean="0">
                <a:solidFill>
                  <a:schemeClr val="tx1"/>
                </a:solidFill>
                <a:effectLst/>
                <a:latin typeface="+mn-lt"/>
                <a:ea typeface="+mn-ea"/>
                <a:cs typeface="+mn-cs"/>
              </a:rPr>
              <a:t> queued message transfers between applications (or parts of applications) and can be used to make applications more scalable and robust by loosely coupling them together. Finally, </a:t>
            </a:r>
            <a:r>
              <a:rPr lang="en-US" sz="1200" b="0" i="0" u="none" strike="noStrike" kern="1200" dirty="0" smtClean="0">
                <a:solidFill>
                  <a:schemeClr val="tx1"/>
                </a:solidFill>
                <a:effectLst/>
                <a:latin typeface="+mn-lt"/>
                <a:ea typeface="+mn-ea"/>
                <a:cs typeface="+mn-cs"/>
                <a:hlinkClick r:id="rId7"/>
              </a:rPr>
              <a:t>Azure Files</a:t>
            </a:r>
            <a:r>
              <a:rPr lang="en-US" sz="1200" b="0" i="0" kern="1200" dirty="0" smtClean="0">
                <a:solidFill>
                  <a:schemeClr val="tx1"/>
                </a:solidFill>
                <a:effectLst/>
                <a:latin typeface="+mn-lt"/>
                <a:ea typeface="+mn-ea"/>
                <a:cs typeface="+mn-cs"/>
              </a:rPr>
              <a:t> use the Server Message Block (SMB) protocol to share files through the cloud and access storage as network drives.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Data stored in Microsoft Azure Storage can be accessed over HTTP or HTTPS using straightforward REST APIs, or it can be accessed using rich client libraries available for many popular languages and platforms, including .NET, Java, Android, Node.js, PHP, Ruby, and Python. The </a:t>
            </a:r>
            <a:r>
              <a:rPr lang="en-US" sz="1200" b="0" i="0" u="none" strike="noStrike" kern="1200" dirty="0" smtClean="0">
                <a:solidFill>
                  <a:schemeClr val="tx1"/>
                </a:solidFill>
                <a:effectLst/>
                <a:latin typeface="+mn-lt"/>
                <a:ea typeface="+mn-ea"/>
                <a:cs typeface="+mn-cs"/>
                <a:hlinkClick r:id="rId8"/>
              </a:rPr>
              <a:t>Azure Portal</a:t>
            </a:r>
            <a:r>
              <a:rPr lang="en-US" sz="1200" b="0" i="0" kern="1200" dirty="0" smtClean="0">
                <a:solidFill>
                  <a:schemeClr val="tx1"/>
                </a:solidFill>
                <a:effectLst/>
                <a:latin typeface="+mn-lt"/>
                <a:ea typeface="+mn-ea"/>
                <a:cs typeface="+mn-cs"/>
              </a:rPr>
              <a:t> includes features for working with Azure Storage, but richer functionality is available from third-party tools, many of which are free and some of which work cross-platform.</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299610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Storage begins with a storage account, which can be created in the Azure Portal. Before you can create a blob, you must create a container to store it in. Think of containers as folders in a file system and blobs as the files themselves. Storage accounts must be uniquely named and conform</a:t>
            </a:r>
            <a:r>
              <a:rPr lang="en-US" baseline="0" dirty="0" smtClean="0"/>
              <a:t> to a rather severe set of restrictions since storage names are used to form DNS names.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2850437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created, a blob can be referenced by URL. The URL is formed from the storage-account name, container name, and blob name. This doesn't mean all blobs are public; they're private</a:t>
            </a:r>
            <a:r>
              <a:rPr lang="en-US" baseline="0" dirty="0" smtClean="0"/>
              <a:t> by default. But they can be made public, and public blobs can be downloaded simply by typing their URLs into a browser.</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2003229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Locally redundant storage (LRS) maintains three copies of your data. LRS is replicated three times within a single facility in a single region. LRS protects your data from normal hardware failures, but not from the failure of a single facility. </a:t>
            </a:r>
          </a:p>
          <a:p>
            <a:endParaRPr lang="en-US" b="1" dirty="0" smtClean="0"/>
          </a:p>
          <a:p>
            <a:r>
              <a:rPr lang="en-US" dirty="0" smtClean="0"/>
              <a:t>Zone-redundant storage (ZRS) maintains three copies of your data. ZRS is replicated three times across two to three facilities, either within a single region or across two regions, providing higher durability than LRS. ZRS ensures that your data is durable within a single region. </a:t>
            </a:r>
          </a:p>
          <a:p>
            <a:endParaRPr lang="en-US" dirty="0" smtClean="0"/>
          </a:p>
          <a:p>
            <a:r>
              <a:rPr lang="en-US" dirty="0" smtClean="0"/>
              <a:t>Geo-redundant storage (GRS) is enabled for your storage account by default when you create it. GRS maintains six copies of your data. With GRS, your data is replicated three times within the primary region, and is also replicated three times in a secondary region hundreds of miles away from the primary region, providing the highest level of durability. In the event of a failure at the primary region, Azure Storage will failover to the secondary region. GRS ensures that your data is durable in two separate regions.</a:t>
            </a:r>
          </a:p>
          <a:p>
            <a:endParaRPr lang="en-US" dirty="0" smtClean="0"/>
          </a:p>
          <a:p>
            <a:r>
              <a:rPr lang="en-US" dirty="0" smtClean="0"/>
              <a:t>Read access geo-redundant storage (RA-GRS) replicates your data to a secondary geographic location, and also provides read access to your data in the secondary location. Read-access geo-redundant storage allows you to access your data from either the primary or the secondary location, in the event that one location becomes unavailable.</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384190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Access keys should </a:t>
            </a:r>
            <a:r>
              <a:rPr lang="en-US" u="sng" dirty="0" smtClean="0"/>
              <a:t>never</a:t>
            </a:r>
            <a:r>
              <a:rPr lang="en-US" baseline="0" dirty="0" smtClean="0"/>
              <a:t> be handed out to other people because they provide unrestricted access to a storage account. (They're useful for connecting other services that you create to your storage accounts, in which case they stay in Azure and are never divulged to the outside world.) SAS tokens are safer because they can be time-limited and set to provide read-only access. The best way to generate a SAS token is with Microsoft's cross-platform Azure Storage Explorer. For a real-world example of what happens when you fail to protect a storage account's access keys, see http://www.pcworld.com/article/2365602/hacker-puts-full-redundancy-codehosting-firm-out-of-business.html.</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448603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example shows how a SAS included in a query string can be used to provide access to an otherwise private blob. Could someone modify the query string to extend the lifetime of the SAS? They could try, but the SAS is digitally signed, so Azure will reject a modified SAS.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890548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Containers are private by default, which means only the storage-account owner (or someone who has an</a:t>
            </a:r>
            <a:r>
              <a:rPr lang="en-US" baseline="0" dirty="0" smtClean="0"/>
              <a:t> access key for the storage account or a valid SAS) can access its contents. However, setting the container's access policy to "Public Container" or "Public Blob" makes the container's blobs public. The difference between "Public Container" and "Public Blob" is that the latter allows the blobs in the container to be enumerated, while the latter does not.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2590363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blobs are block blobs. Page blobs are for VHDs and are used for VMs created in Azure. Most tools that let you create blobs --</a:t>
            </a:r>
            <a:r>
              <a:rPr lang="en-US" baseline="0" dirty="0" smtClean="0"/>
              <a:t> for example, the Microsoft Azure Storage Explorer -- let you specify the blob type. APIs for creating blobs also let you specify the blob type.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446334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2/5/2017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2/5/2017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Storage and</a:t>
            </a:r>
            <a:br>
              <a:rPr lang="en-US" dirty="0" smtClean="0"/>
            </a:br>
            <a:r>
              <a:rPr lang="en-US" dirty="0" smtClean="0"/>
              <a:t>Cognitive Services</a:t>
            </a:r>
            <a:endParaRPr lang="en-US" dirty="0"/>
          </a:p>
        </p:txBody>
      </p:sp>
      <p:sp>
        <p:nvSpPr>
          <p:cNvPr id="3" name="Subtitle 2"/>
          <p:cNvSpPr>
            <a:spLocks noGrp="1"/>
          </p:cNvSpPr>
          <p:nvPr>
            <p:ph type="subTitle" idx="1"/>
          </p:nvPr>
        </p:nvSpPr>
        <p:spPr/>
        <p:txBody>
          <a:bodyPr/>
          <a:lstStyle/>
          <a:p>
            <a:r>
              <a:rPr lang="en-US" dirty="0" smtClean="0">
                <a:solidFill>
                  <a:srgbClr val="FFFF00"/>
                </a:solidFill>
              </a:rPr>
              <a:t>[ Instructor Name ]</a:t>
            </a:r>
            <a:endParaRPr lang="en-US" dirty="0">
              <a:solidFill>
                <a:srgbClr val="FFFF00"/>
              </a:solidFill>
            </a:endParaRPr>
          </a:p>
          <a:p>
            <a:r>
              <a:rPr lang="en-US" dirty="0" smtClean="0">
                <a:solidFill>
                  <a:srgbClr val="FFFF00"/>
                </a:solidFill>
              </a:rPr>
              <a:t>[ Instructor E-mail ]</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Storage Explorer</a:t>
            </a:r>
            <a:endParaRPr lang="en-US" dirty="0"/>
          </a:p>
        </p:txBody>
      </p:sp>
      <p:sp>
        <p:nvSpPr>
          <p:cNvPr id="3" name="Content Placeholder 2"/>
          <p:cNvSpPr>
            <a:spLocks noGrp="1"/>
          </p:cNvSpPr>
          <p:nvPr>
            <p:ph idx="1"/>
          </p:nvPr>
        </p:nvSpPr>
        <p:spPr/>
        <p:txBody>
          <a:bodyPr/>
          <a:lstStyle/>
          <a:p>
            <a:r>
              <a:rPr lang="en-US" dirty="0"/>
              <a:t>Free cross-platform tool for managing Azure Storage</a:t>
            </a:r>
          </a:p>
          <a:p>
            <a:r>
              <a:rPr lang="en-US" dirty="0"/>
              <a:t>http://storageexplorer.com</a:t>
            </a:r>
            <a:r>
              <a:rPr lang="en-US" dirty="0" smtClean="0"/>
              <a:t>/</a:t>
            </a:r>
            <a:endParaRPr lang="en-US" dirty="0"/>
          </a:p>
        </p:txBody>
      </p:sp>
      <p:pic>
        <p:nvPicPr>
          <p:cNvPr id="8" name="Picture 7"/>
          <p:cNvPicPr>
            <a:picLocks noChangeAspect="1"/>
          </p:cNvPicPr>
          <p:nvPr/>
        </p:nvPicPr>
        <p:blipFill>
          <a:blip r:embed="rId3"/>
          <a:stretch>
            <a:fillRect/>
          </a:stretch>
        </p:blipFill>
        <p:spPr>
          <a:xfrm>
            <a:off x="3448650" y="2994661"/>
            <a:ext cx="5294700" cy="35282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233097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Blob Storage Programmatically</a:t>
            </a:r>
            <a:endParaRPr lang="en-US" dirty="0"/>
          </a:p>
        </p:txBody>
      </p:sp>
      <p:sp>
        <p:nvSpPr>
          <p:cNvPr id="3" name="Content Placeholder 2"/>
          <p:cNvSpPr>
            <a:spLocks noGrp="1"/>
          </p:cNvSpPr>
          <p:nvPr>
            <p:ph idx="1"/>
          </p:nvPr>
        </p:nvSpPr>
        <p:spPr/>
        <p:txBody>
          <a:bodyPr/>
          <a:lstStyle/>
          <a:p>
            <a:r>
              <a:rPr lang="en-US" dirty="0" smtClean="0"/>
              <a:t>Blob service can be accessed using REST APIs</a:t>
            </a:r>
          </a:p>
          <a:p>
            <a:pPr lvl="1"/>
            <a:r>
              <a:rPr lang="en-US" dirty="0" smtClean="0"/>
              <a:t>Accessible to any programming language that supports HTTP(S)</a:t>
            </a:r>
          </a:p>
          <a:p>
            <a:r>
              <a:rPr lang="en-US" dirty="0" smtClean="0"/>
              <a:t>Blob service can also be accessed using Azure Storage SDKs available for popular languages and platforms</a:t>
            </a:r>
          </a:p>
          <a:p>
            <a:endParaRPr lang="en-US" dirty="0"/>
          </a:p>
          <a:p>
            <a:endParaRPr lang="en-US" dirty="0" smtClean="0"/>
          </a:p>
          <a:p>
            <a:endParaRPr lang="en-US" dirty="0" smtClean="0"/>
          </a:p>
          <a:p>
            <a:r>
              <a:rPr lang="en-US" dirty="0" smtClean="0"/>
              <a:t>Also available from </a:t>
            </a:r>
            <a:r>
              <a:rPr lang="en-US" dirty="0" err="1" smtClean="0"/>
              <a:t>NuGet</a:t>
            </a:r>
            <a:r>
              <a:rPr lang="en-US" dirty="0" smtClean="0"/>
              <a:t>, NPM, and other package managers</a:t>
            </a:r>
            <a:endParaRPr lang="en-US" dirty="0"/>
          </a:p>
        </p:txBody>
      </p:sp>
      <p:sp>
        <p:nvSpPr>
          <p:cNvPr id="4" name="Rectangle 3"/>
          <p:cNvSpPr/>
          <p:nvPr/>
        </p:nvSpPr>
        <p:spPr>
          <a:xfrm>
            <a:off x="1182029"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.NET</a:t>
            </a:r>
          </a:p>
        </p:txBody>
      </p:sp>
      <p:sp>
        <p:nvSpPr>
          <p:cNvPr id="11" name="Rectangle 10"/>
          <p:cNvSpPr/>
          <p:nvPr/>
        </p:nvSpPr>
        <p:spPr>
          <a:xfrm>
            <a:off x="2297151"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Node.js</a:t>
            </a:r>
          </a:p>
        </p:txBody>
      </p:sp>
      <p:sp>
        <p:nvSpPr>
          <p:cNvPr id="12" name="Rectangle 11"/>
          <p:cNvSpPr/>
          <p:nvPr/>
        </p:nvSpPr>
        <p:spPr>
          <a:xfrm>
            <a:off x="3412273"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Java</a:t>
            </a:r>
          </a:p>
        </p:txBody>
      </p:sp>
      <p:sp>
        <p:nvSpPr>
          <p:cNvPr id="13" name="Rectangle 12"/>
          <p:cNvSpPr/>
          <p:nvPr/>
        </p:nvSpPr>
        <p:spPr>
          <a:xfrm>
            <a:off x="4527395"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a:t>
            </a:r>
          </a:p>
        </p:txBody>
      </p:sp>
      <p:sp>
        <p:nvSpPr>
          <p:cNvPr id="14" name="Rectangle 13"/>
          <p:cNvSpPr/>
          <p:nvPr/>
        </p:nvSpPr>
        <p:spPr>
          <a:xfrm>
            <a:off x="5642517"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PHP</a:t>
            </a:r>
          </a:p>
        </p:txBody>
      </p:sp>
      <p:sp>
        <p:nvSpPr>
          <p:cNvPr id="15" name="Rectangle 14"/>
          <p:cNvSpPr/>
          <p:nvPr/>
        </p:nvSpPr>
        <p:spPr>
          <a:xfrm>
            <a:off x="6757639"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Ruby</a:t>
            </a:r>
          </a:p>
        </p:txBody>
      </p:sp>
      <p:sp>
        <p:nvSpPr>
          <p:cNvPr id="16" name="Rectangle 15"/>
          <p:cNvSpPr/>
          <p:nvPr/>
        </p:nvSpPr>
        <p:spPr>
          <a:xfrm>
            <a:off x="7872761"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Python</a:t>
            </a:r>
          </a:p>
        </p:txBody>
      </p:sp>
      <p:sp>
        <p:nvSpPr>
          <p:cNvPr id="17" name="Rectangle 16"/>
          <p:cNvSpPr/>
          <p:nvPr/>
        </p:nvSpPr>
        <p:spPr>
          <a:xfrm>
            <a:off x="8987883"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iOS</a:t>
            </a:r>
          </a:p>
        </p:txBody>
      </p:sp>
      <p:sp>
        <p:nvSpPr>
          <p:cNvPr id="18" name="Rectangle 17"/>
          <p:cNvSpPr/>
          <p:nvPr/>
        </p:nvSpPr>
        <p:spPr>
          <a:xfrm>
            <a:off x="10103005"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Xamarin</a:t>
            </a:r>
            <a:endParaRPr lang="en-US" dirty="0" smtClean="0">
              <a:solidFill>
                <a:schemeClr val="bg1"/>
              </a:solidFill>
            </a:endParaRPr>
          </a:p>
        </p:txBody>
      </p:sp>
    </p:spTree>
    <p:extLst>
      <p:ext uri="{BB962C8B-B14F-4D97-AF65-F5344CB8AC3E}">
        <p14:creationId xmlns:p14="http://schemas.microsoft.com/office/powerpoint/2010/main" val="2058508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Uploading a Blob (C#)</a:t>
            </a:r>
            <a:endParaRPr lang="en-US" dirty="0"/>
          </a:p>
        </p:txBody>
      </p:sp>
      <p:sp>
        <p:nvSpPr>
          <p:cNvPr id="3" name="Content Placeholder 2"/>
          <p:cNvSpPr>
            <a:spLocks noGrp="1"/>
          </p:cNvSpPr>
          <p:nvPr>
            <p:ph sz="half" idx="1"/>
          </p:nvPr>
        </p:nvSpPr>
        <p:spPr/>
        <p:txBody>
          <a:bodyPr/>
          <a:lstStyle/>
          <a:p>
            <a:r>
              <a:rPr lang="en-US" dirty="0" smtClean="0"/>
              <a:t>Create a blob in the specified storage account and specified container using the Azure Storage SDK for .NET</a:t>
            </a:r>
          </a:p>
          <a:p>
            <a:r>
              <a:rPr lang="en-US" dirty="0" smtClean="0"/>
              <a:t>Upload the contents of a local file to the blob</a:t>
            </a:r>
          </a:p>
          <a:p>
            <a:r>
              <a:rPr lang="en-US" dirty="0" smtClean="0"/>
              <a:t>Get the connection string for the storage account from the Azure portal</a:t>
            </a:r>
          </a:p>
        </p:txBody>
      </p:sp>
      <p:sp>
        <p:nvSpPr>
          <p:cNvPr id="4" name="Content Placeholder 3"/>
          <p:cNvSpPr>
            <a:spLocks noGrp="1"/>
          </p:cNvSpPr>
          <p:nvPr>
            <p:ph idx="13"/>
          </p:nvPr>
        </p:nvSpPr>
        <p:spPr/>
        <p:txBody>
          <a:bodyPr/>
          <a:lstStyle/>
          <a:p>
            <a:r>
              <a:rPr lang="en-US" dirty="0" err="1"/>
              <a:t>CloudStorageAccount</a:t>
            </a:r>
            <a:r>
              <a:rPr lang="en-US" dirty="0"/>
              <a:t> account </a:t>
            </a:r>
            <a:r>
              <a:rPr lang="en-US" dirty="0" smtClean="0"/>
              <a:t>=</a:t>
            </a:r>
          </a:p>
          <a:p>
            <a:r>
              <a:rPr lang="en-US" dirty="0"/>
              <a:t> </a:t>
            </a:r>
            <a:r>
              <a:rPr lang="en-US" dirty="0" smtClean="0"/>
              <a:t>   </a:t>
            </a:r>
            <a:r>
              <a:rPr lang="en-US" dirty="0" err="1" smtClean="0"/>
              <a:t>CloudStorageAccount.Parse</a:t>
            </a:r>
            <a:r>
              <a:rPr lang="en-US" dirty="0" smtClean="0"/>
              <a:t>("</a:t>
            </a:r>
            <a:r>
              <a:rPr lang="en-US" dirty="0" err="1" smtClean="0"/>
              <a:t>connection_string</a:t>
            </a:r>
            <a:r>
              <a:rPr lang="en-US" dirty="0" smtClean="0"/>
              <a:t>);</a:t>
            </a:r>
            <a:endParaRPr lang="en-US" dirty="0"/>
          </a:p>
          <a:p>
            <a:r>
              <a:rPr lang="en-US" dirty="0" err="1"/>
              <a:t>CloudBlobClient</a:t>
            </a:r>
            <a:r>
              <a:rPr lang="en-US" dirty="0"/>
              <a:t> client = </a:t>
            </a:r>
            <a:r>
              <a:rPr lang="en-US" dirty="0" err="1"/>
              <a:t>account.CreateCloudBlobClient</a:t>
            </a:r>
            <a:r>
              <a:rPr lang="en-US" dirty="0"/>
              <a:t>();</a:t>
            </a:r>
          </a:p>
          <a:p>
            <a:r>
              <a:rPr lang="en-US" dirty="0" err="1"/>
              <a:t>CloudBlobContainer</a:t>
            </a:r>
            <a:r>
              <a:rPr lang="en-US" dirty="0"/>
              <a:t> container </a:t>
            </a:r>
            <a:r>
              <a:rPr lang="en-US" dirty="0" smtClean="0"/>
              <a:t>=</a:t>
            </a:r>
          </a:p>
          <a:p>
            <a:r>
              <a:rPr lang="en-US" dirty="0"/>
              <a:t> </a:t>
            </a:r>
            <a:r>
              <a:rPr lang="en-US" dirty="0" smtClean="0"/>
              <a:t>   </a:t>
            </a:r>
            <a:r>
              <a:rPr lang="en-US" dirty="0" err="1" smtClean="0"/>
              <a:t>client.GetContainerReference</a:t>
            </a:r>
            <a:r>
              <a:rPr lang="en-US" dirty="0" smtClean="0"/>
              <a:t>("</a:t>
            </a:r>
            <a:r>
              <a:rPr lang="en-US" dirty="0" err="1" smtClean="0"/>
              <a:t>container_name</a:t>
            </a:r>
            <a:r>
              <a:rPr lang="en-US" dirty="0" smtClean="0"/>
              <a:t>");</a:t>
            </a:r>
            <a:endParaRPr lang="en-US" dirty="0"/>
          </a:p>
          <a:p>
            <a:r>
              <a:rPr lang="en-US" dirty="0" err="1"/>
              <a:t>CloudBlockBlob</a:t>
            </a:r>
            <a:r>
              <a:rPr lang="en-US" dirty="0"/>
              <a:t> </a:t>
            </a:r>
            <a:r>
              <a:rPr lang="en-US" dirty="0" smtClean="0"/>
              <a:t>blob =</a:t>
            </a:r>
          </a:p>
          <a:p>
            <a:r>
              <a:rPr lang="en-US" dirty="0"/>
              <a:t> </a:t>
            </a:r>
            <a:r>
              <a:rPr lang="en-US" dirty="0" smtClean="0"/>
              <a:t>   </a:t>
            </a:r>
            <a:r>
              <a:rPr lang="en-US" dirty="0" err="1" smtClean="0"/>
              <a:t>container.GetBlockBlobReference</a:t>
            </a:r>
            <a:r>
              <a:rPr lang="en-US" dirty="0" smtClean="0"/>
              <a:t>("</a:t>
            </a:r>
            <a:r>
              <a:rPr lang="en-US" dirty="0" err="1" smtClean="0"/>
              <a:t>blob_name</a:t>
            </a:r>
            <a:r>
              <a:rPr lang="en-US" dirty="0" smtClean="0"/>
              <a:t>"));</a:t>
            </a:r>
            <a:endParaRPr lang="en-US" dirty="0"/>
          </a:p>
          <a:p>
            <a:r>
              <a:rPr lang="en-US" dirty="0"/>
              <a:t>await </a:t>
            </a:r>
            <a:r>
              <a:rPr lang="en-US" dirty="0" err="1" smtClean="0"/>
              <a:t>blob.UploadFromFileAsync</a:t>
            </a:r>
            <a:r>
              <a:rPr lang="en-US" dirty="0" smtClean="0"/>
              <a:t>("</a:t>
            </a:r>
            <a:r>
              <a:rPr lang="en-US" dirty="0" err="1" smtClean="0"/>
              <a:t>file_name</a:t>
            </a:r>
            <a:r>
              <a:rPr lang="en-US" dirty="0" smtClean="0"/>
              <a:t>");</a:t>
            </a:r>
          </a:p>
          <a:p>
            <a:endParaRPr lang="en-US" dirty="0"/>
          </a:p>
          <a:p>
            <a:r>
              <a:rPr lang="en-US" dirty="0" smtClean="0"/>
              <a:t>// Or use </a:t>
            </a:r>
            <a:r>
              <a:rPr lang="en-US" dirty="0" err="1" smtClean="0"/>
              <a:t>UploadFromStreamAsync</a:t>
            </a:r>
            <a:r>
              <a:rPr lang="en-US" dirty="0" smtClean="0"/>
              <a:t> or</a:t>
            </a:r>
          </a:p>
          <a:p>
            <a:r>
              <a:rPr lang="en-US" dirty="0" smtClean="0"/>
              <a:t>// </a:t>
            </a:r>
            <a:r>
              <a:rPr lang="en-US" dirty="0" err="1" smtClean="0"/>
              <a:t>UploadFromByteArrayAsync</a:t>
            </a:r>
            <a:endParaRPr lang="en-US" dirty="0" smtClean="0"/>
          </a:p>
        </p:txBody>
      </p:sp>
    </p:spTree>
    <p:extLst>
      <p:ext uri="{BB962C8B-B14F-4D97-AF65-F5344CB8AC3E}">
        <p14:creationId xmlns:p14="http://schemas.microsoft.com/office/powerpoint/2010/main" val="1006135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Downloading a Blob (Node.js)</a:t>
            </a:r>
            <a:endParaRPr lang="en-US" dirty="0"/>
          </a:p>
        </p:txBody>
      </p:sp>
      <p:sp>
        <p:nvSpPr>
          <p:cNvPr id="3" name="Content Placeholder 2"/>
          <p:cNvSpPr>
            <a:spLocks noGrp="1"/>
          </p:cNvSpPr>
          <p:nvPr>
            <p:ph sz="half" idx="1"/>
          </p:nvPr>
        </p:nvSpPr>
        <p:spPr/>
        <p:txBody>
          <a:bodyPr/>
          <a:lstStyle/>
          <a:p>
            <a:r>
              <a:rPr lang="en-US" dirty="0"/>
              <a:t>Get a reference to a specified blob in a specified container in a specified storage account</a:t>
            </a:r>
          </a:p>
          <a:p>
            <a:r>
              <a:rPr lang="en-US" dirty="0"/>
              <a:t>Download the blob </a:t>
            </a:r>
            <a:r>
              <a:rPr lang="en-US" dirty="0" smtClean="0"/>
              <a:t>and </a:t>
            </a:r>
            <a:r>
              <a:rPr lang="en-US" dirty="0"/>
              <a:t>store its contents in a local </a:t>
            </a:r>
            <a:r>
              <a:rPr lang="en-US" dirty="0" smtClean="0"/>
              <a:t>file</a:t>
            </a:r>
            <a:endParaRPr lang="en-US" dirty="0"/>
          </a:p>
        </p:txBody>
      </p:sp>
      <p:sp>
        <p:nvSpPr>
          <p:cNvPr id="4" name="Content Placeholder 3"/>
          <p:cNvSpPr>
            <a:spLocks noGrp="1"/>
          </p:cNvSpPr>
          <p:nvPr>
            <p:ph idx="13"/>
          </p:nvPr>
        </p:nvSpPr>
        <p:spPr/>
        <p:txBody>
          <a:bodyPr/>
          <a:lstStyle/>
          <a:p>
            <a:r>
              <a:rPr lang="en-US" dirty="0" err="1"/>
              <a:t>var</a:t>
            </a:r>
            <a:r>
              <a:rPr lang="en-US" dirty="0"/>
              <a:t> storage = require("azure-storage");</a:t>
            </a:r>
          </a:p>
          <a:p>
            <a:r>
              <a:rPr lang="en-US" dirty="0" err="1"/>
              <a:t>var</a:t>
            </a:r>
            <a:r>
              <a:rPr lang="en-US" dirty="0"/>
              <a:t> service =</a:t>
            </a:r>
          </a:p>
          <a:p>
            <a:r>
              <a:rPr lang="en-US" dirty="0"/>
              <a:t>    </a:t>
            </a:r>
            <a:r>
              <a:rPr lang="en-US" dirty="0" err="1"/>
              <a:t>storage.createBlobService</a:t>
            </a:r>
            <a:r>
              <a:rPr lang="en-US" dirty="0"/>
              <a:t>("</a:t>
            </a:r>
            <a:r>
              <a:rPr lang="en-US" dirty="0" err="1"/>
              <a:t>connection_string</a:t>
            </a:r>
            <a:r>
              <a:rPr lang="en-US" dirty="0" smtClean="0"/>
              <a:t>");</a:t>
            </a:r>
          </a:p>
          <a:p>
            <a:r>
              <a:rPr lang="en-US" dirty="0" err="1" smtClean="0"/>
              <a:t>service.getBlobToLocalFile</a:t>
            </a:r>
            <a:r>
              <a:rPr lang="en-US" dirty="0" smtClean="0"/>
              <a:t>(</a:t>
            </a:r>
          </a:p>
          <a:p>
            <a:r>
              <a:rPr lang="en-US" dirty="0"/>
              <a:t> </a:t>
            </a:r>
            <a:r>
              <a:rPr lang="en-US" dirty="0" smtClean="0"/>
              <a:t>   "</a:t>
            </a:r>
            <a:r>
              <a:rPr lang="en-US" dirty="0" err="1" smtClean="0"/>
              <a:t>container_name</a:t>
            </a:r>
            <a:r>
              <a:rPr lang="en-US" dirty="0" smtClean="0"/>
              <a:t>", "</a:t>
            </a:r>
            <a:r>
              <a:rPr lang="en-US" dirty="0" err="1" smtClean="0"/>
              <a:t>blob_name</a:t>
            </a:r>
            <a:r>
              <a:rPr lang="en-US" dirty="0" smtClean="0"/>
              <a:t>", "</a:t>
            </a:r>
            <a:r>
              <a:rPr lang="en-US" dirty="0" err="1" smtClean="0"/>
              <a:t>file_name</a:t>
            </a:r>
            <a:r>
              <a:rPr lang="en-US" dirty="0" smtClean="0"/>
              <a:t>",</a:t>
            </a:r>
          </a:p>
          <a:p>
            <a:r>
              <a:rPr lang="en-US" dirty="0"/>
              <a:t> function(error, result, response) {</a:t>
            </a:r>
          </a:p>
          <a:p>
            <a:r>
              <a:rPr lang="en-US" dirty="0"/>
              <a:t>    if (!error) {</a:t>
            </a:r>
          </a:p>
          <a:p>
            <a:r>
              <a:rPr lang="en-US" dirty="0"/>
              <a:t>        // File </a:t>
            </a:r>
            <a:r>
              <a:rPr lang="en-US" dirty="0" smtClean="0"/>
              <a:t>downloaded</a:t>
            </a:r>
            <a:endParaRPr lang="en-US" dirty="0"/>
          </a:p>
          <a:p>
            <a:r>
              <a:rPr lang="en-US" dirty="0"/>
              <a:t>    }</a:t>
            </a:r>
          </a:p>
          <a:p>
            <a:r>
              <a:rPr lang="en-US" dirty="0" smtClean="0"/>
              <a:t>});</a:t>
            </a:r>
          </a:p>
          <a:p>
            <a:endParaRPr lang="en-US" dirty="0"/>
          </a:p>
          <a:p>
            <a:r>
              <a:rPr lang="en-US" dirty="0" smtClean="0"/>
              <a:t>// Or use </a:t>
            </a:r>
            <a:r>
              <a:rPr lang="en-US" dirty="0" err="1" smtClean="0"/>
              <a:t>getBlobToStream</a:t>
            </a:r>
            <a:r>
              <a:rPr lang="en-US" dirty="0" smtClean="0"/>
              <a:t>, </a:t>
            </a:r>
            <a:r>
              <a:rPr lang="en-US" dirty="0" err="1" smtClean="0"/>
              <a:t>getBlobToTest</a:t>
            </a:r>
            <a:r>
              <a:rPr lang="en-US" dirty="0" smtClean="0"/>
              <a:t>, or</a:t>
            </a:r>
          </a:p>
          <a:p>
            <a:r>
              <a:rPr lang="en-US" dirty="0" smtClean="0"/>
              <a:t>// </a:t>
            </a:r>
            <a:r>
              <a:rPr lang="en-US" dirty="0" err="1" smtClean="0"/>
              <a:t>createReadStream</a:t>
            </a:r>
            <a:endParaRPr lang="en-US" dirty="0"/>
          </a:p>
          <a:p>
            <a:endParaRPr lang="en-US" dirty="0"/>
          </a:p>
        </p:txBody>
      </p:sp>
    </p:spTree>
    <p:extLst>
      <p:ext uri="{BB962C8B-B14F-4D97-AF65-F5344CB8AC3E}">
        <p14:creationId xmlns:p14="http://schemas.microsoft.com/office/powerpoint/2010/main" val="54502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Enumerating Blobs in a Container (C#)</a:t>
            </a:r>
            <a:endParaRPr lang="en-US" dirty="0"/>
          </a:p>
        </p:txBody>
      </p:sp>
      <p:sp>
        <p:nvSpPr>
          <p:cNvPr id="3" name="Content Placeholder 2"/>
          <p:cNvSpPr>
            <a:spLocks noGrp="1"/>
          </p:cNvSpPr>
          <p:nvPr>
            <p:ph sz="half" idx="1"/>
          </p:nvPr>
        </p:nvSpPr>
        <p:spPr/>
        <p:txBody>
          <a:bodyPr/>
          <a:lstStyle/>
          <a:p>
            <a:r>
              <a:rPr lang="en-US" dirty="0" smtClean="0"/>
              <a:t>Enumerate all the block blobs in a specified container in a specified storage account</a:t>
            </a:r>
          </a:p>
          <a:p>
            <a:r>
              <a:rPr lang="en-US" dirty="0" smtClean="0"/>
              <a:t>Retrieve the name of each blob</a:t>
            </a:r>
          </a:p>
          <a:p>
            <a:r>
              <a:rPr lang="en-US" dirty="0" err="1" smtClean="0"/>
              <a:t>IListBlobItem</a:t>
            </a:r>
            <a:r>
              <a:rPr lang="en-US" dirty="0" smtClean="0"/>
              <a:t> could </a:t>
            </a:r>
            <a:r>
              <a:rPr lang="en-US" dirty="0" err="1" smtClean="0"/>
              <a:t>CloudBlockBlob</a:t>
            </a:r>
            <a:r>
              <a:rPr lang="en-US" dirty="0" smtClean="0"/>
              <a:t>, Cloud-</a:t>
            </a:r>
            <a:r>
              <a:rPr lang="en-US" dirty="0" err="1" smtClean="0"/>
              <a:t>PageBlob</a:t>
            </a:r>
            <a:r>
              <a:rPr lang="en-US" dirty="0" smtClean="0"/>
              <a:t>, or Cloud-</a:t>
            </a:r>
            <a:r>
              <a:rPr lang="en-US" dirty="0" err="1" smtClean="0"/>
              <a:t>AppendBlob</a:t>
            </a:r>
            <a:endParaRPr lang="en-US" dirty="0"/>
          </a:p>
        </p:txBody>
      </p:sp>
      <p:sp>
        <p:nvSpPr>
          <p:cNvPr id="4" name="Content Placeholder 3"/>
          <p:cNvSpPr>
            <a:spLocks noGrp="1"/>
          </p:cNvSpPr>
          <p:nvPr>
            <p:ph idx="13"/>
          </p:nvPr>
        </p:nvSpPr>
        <p:spPr/>
        <p:txBody>
          <a:bodyPr/>
          <a:lstStyle/>
          <a:p>
            <a:r>
              <a:rPr lang="en-US" dirty="0" err="1"/>
              <a:t>CloudStorageAccount</a:t>
            </a:r>
            <a:r>
              <a:rPr lang="en-US" dirty="0"/>
              <a:t> account =</a:t>
            </a:r>
          </a:p>
          <a:p>
            <a:r>
              <a:rPr lang="en-US" dirty="0"/>
              <a:t>    </a:t>
            </a:r>
            <a:r>
              <a:rPr lang="en-US" dirty="0" err="1"/>
              <a:t>CloudStorageAccount.Parse</a:t>
            </a:r>
            <a:r>
              <a:rPr lang="en-US" dirty="0"/>
              <a:t>("</a:t>
            </a:r>
            <a:r>
              <a:rPr lang="en-US" dirty="0" err="1"/>
              <a:t>connection_string</a:t>
            </a:r>
            <a:r>
              <a:rPr lang="en-US" dirty="0"/>
              <a:t>);</a:t>
            </a:r>
          </a:p>
          <a:p>
            <a:r>
              <a:rPr lang="en-US" dirty="0" err="1"/>
              <a:t>CloudBlobClient</a:t>
            </a:r>
            <a:r>
              <a:rPr lang="en-US" dirty="0"/>
              <a:t> client = </a:t>
            </a:r>
            <a:r>
              <a:rPr lang="en-US" dirty="0" err="1"/>
              <a:t>account.CreateCloudBlobClient</a:t>
            </a:r>
            <a:r>
              <a:rPr lang="en-US" dirty="0"/>
              <a:t>();</a:t>
            </a:r>
          </a:p>
          <a:p>
            <a:r>
              <a:rPr lang="en-US" dirty="0" err="1"/>
              <a:t>CloudBlobContainer</a:t>
            </a:r>
            <a:r>
              <a:rPr lang="en-US" dirty="0"/>
              <a:t> container =</a:t>
            </a:r>
          </a:p>
          <a:p>
            <a:r>
              <a:rPr lang="en-US" dirty="0"/>
              <a:t>    </a:t>
            </a:r>
            <a:r>
              <a:rPr lang="en-US" dirty="0" err="1"/>
              <a:t>client.GetContainerReference</a:t>
            </a:r>
            <a:r>
              <a:rPr lang="en-US" dirty="0"/>
              <a:t>("</a:t>
            </a:r>
            <a:r>
              <a:rPr lang="en-US" dirty="0" err="1"/>
              <a:t>container_name</a:t>
            </a:r>
            <a:r>
              <a:rPr lang="en-US" dirty="0" smtClean="0"/>
              <a:t>");</a:t>
            </a:r>
          </a:p>
          <a:p>
            <a:endParaRPr lang="en-US" dirty="0"/>
          </a:p>
          <a:p>
            <a:r>
              <a:rPr lang="en-US" dirty="0" err="1"/>
              <a:t>foreach</a:t>
            </a:r>
            <a:r>
              <a:rPr lang="en-US" dirty="0"/>
              <a:t> (</a:t>
            </a:r>
            <a:r>
              <a:rPr lang="en-US" dirty="0" err="1"/>
              <a:t>IListBlobItem</a:t>
            </a:r>
            <a:r>
              <a:rPr lang="en-US" dirty="0"/>
              <a:t> item in </a:t>
            </a:r>
            <a:r>
              <a:rPr lang="en-US" dirty="0" err="1"/>
              <a:t>container.ListBlobs</a:t>
            </a:r>
            <a:r>
              <a:rPr lang="en-US" dirty="0"/>
              <a:t>())</a:t>
            </a:r>
          </a:p>
          <a:p>
            <a:r>
              <a:rPr lang="en-US" dirty="0"/>
              <a:t>{</a:t>
            </a:r>
          </a:p>
          <a:p>
            <a:r>
              <a:rPr lang="en-US" dirty="0"/>
              <a:t>    </a:t>
            </a:r>
            <a:r>
              <a:rPr lang="en-US" dirty="0" err="1"/>
              <a:t>var</a:t>
            </a:r>
            <a:r>
              <a:rPr lang="en-US" dirty="0"/>
              <a:t> blob = item as </a:t>
            </a:r>
            <a:r>
              <a:rPr lang="en-US" dirty="0" err="1"/>
              <a:t>CloudBlockBlob</a:t>
            </a:r>
            <a:r>
              <a:rPr lang="en-US" dirty="0"/>
              <a:t>;</a:t>
            </a:r>
          </a:p>
          <a:p>
            <a:r>
              <a:rPr lang="en-US" dirty="0" smtClean="0"/>
              <a:t>    </a:t>
            </a:r>
            <a:r>
              <a:rPr lang="en-US" dirty="0"/>
              <a:t>if (blob != null)</a:t>
            </a:r>
          </a:p>
          <a:p>
            <a:r>
              <a:rPr lang="en-US" dirty="0"/>
              <a:t>    </a:t>
            </a:r>
            <a:r>
              <a:rPr lang="en-US" dirty="0" smtClean="0"/>
              <a:t>{</a:t>
            </a:r>
          </a:p>
          <a:p>
            <a:r>
              <a:rPr lang="en-US" dirty="0"/>
              <a:t> </a:t>
            </a:r>
            <a:r>
              <a:rPr lang="en-US" dirty="0" smtClean="0"/>
              <a:t>       string name = </a:t>
            </a:r>
            <a:r>
              <a:rPr lang="en-US" dirty="0" err="1" smtClean="0"/>
              <a:t>blob.Name</a:t>
            </a:r>
            <a:r>
              <a:rPr lang="en-US" dirty="0" smtClean="0"/>
              <a:t>;</a:t>
            </a:r>
            <a:endParaRPr lang="en-US" dirty="0"/>
          </a:p>
          <a:p>
            <a:r>
              <a:rPr lang="en-US" dirty="0" smtClean="0"/>
              <a:t>    }</a:t>
            </a:r>
          </a:p>
          <a:p>
            <a:r>
              <a:rPr lang="en-US" dirty="0" smtClean="0"/>
              <a:t>}</a:t>
            </a:r>
            <a:endParaRPr lang="en-US" dirty="0"/>
          </a:p>
        </p:txBody>
      </p:sp>
    </p:spTree>
    <p:extLst>
      <p:ext uri="{BB962C8B-B14F-4D97-AF65-F5344CB8AC3E}">
        <p14:creationId xmlns:p14="http://schemas.microsoft.com/office/powerpoint/2010/main" val="1205896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Writing Blob Metadata (</a:t>
            </a:r>
            <a:r>
              <a:rPr lang="en-US" dirty="0"/>
              <a:t>Node.js</a:t>
            </a:r>
            <a:r>
              <a:rPr lang="en-US" dirty="0" smtClean="0"/>
              <a:t>)</a:t>
            </a:r>
            <a:endParaRPr lang="en-US" dirty="0"/>
          </a:p>
        </p:txBody>
      </p:sp>
      <p:sp>
        <p:nvSpPr>
          <p:cNvPr id="3" name="Content Placeholder 2"/>
          <p:cNvSpPr>
            <a:spLocks noGrp="1"/>
          </p:cNvSpPr>
          <p:nvPr>
            <p:ph sz="half" idx="1"/>
          </p:nvPr>
        </p:nvSpPr>
        <p:spPr/>
        <p:txBody>
          <a:bodyPr/>
          <a:lstStyle/>
          <a:p>
            <a:r>
              <a:rPr lang="en-US" dirty="0"/>
              <a:t>Add metadata properties named "Property1," "Property2," and "Property3" to a </a:t>
            </a:r>
            <a:r>
              <a:rPr lang="en-US" dirty="0" smtClean="0"/>
              <a:t>blob</a:t>
            </a:r>
            <a:endParaRPr lang="en-US" dirty="0"/>
          </a:p>
          <a:p>
            <a:endParaRPr lang="en-US" dirty="0"/>
          </a:p>
        </p:txBody>
      </p:sp>
      <p:sp>
        <p:nvSpPr>
          <p:cNvPr id="4" name="Content Placeholder 3"/>
          <p:cNvSpPr>
            <a:spLocks noGrp="1"/>
          </p:cNvSpPr>
          <p:nvPr>
            <p:ph idx="13"/>
          </p:nvPr>
        </p:nvSpPr>
        <p:spPr/>
        <p:txBody>
          <a:bodyPr>
            <a:normAutofit lnSpcReduction="10000"/>
          </a:bodyPr>
          <a:lstStyle/>
          <a:p>
            <a:r>
              <a:rPr lang="en-US" dirty="0" err="1"/>
              <a:t>var</a:t>
            </a:r>
            <a:r>
              <a:rPr lang="en-US" dirty="0"/>
              <a:t> storage = require("azure-storage");</a:t>
            </a:r>
          </a:p>
          <a:p>
            <a:r>
              <a:rPr lang="en-US" dirty="0" err="1"/>
              <a:t>var</a:t>
            </a:r>
            <a:r>
              <a:rPr lang="en-US" dirty="0"/>
              <a:t> service =</a:t>
            </a:r>
          </a:p>
          <a:p>
            <a:r>
              <a:rPr lang="en-US" dirty="0"/>
              <a:t>    </a:t>
            </a:r>
            <a:r>
              <a:rPr lang="en-US" dirty="0" err="1"/>
              <a:t>storage.createBlobService</a:t>
            </a:r>
            <a:r>
              <a:rPr lang="en-US" dirty="0"/>
              <a:t>("</a:t>
            </a:r>
            <a:r>
              <a:rPr lang="en-US" dirty="0" err="1"/>
              <a:t>connection_string</a:t>
            </a:r>
            <a:r>
              <a:rPr lang="en-US" dirty="0"/>
              <a:t>");</a:t>
            </a:r>
          </a:p>
          <a:p>
            <a:endParaRPr lang="en-US" dirty="0" smtClean="0"/>
          </a:p>
          <a:p>
            <a:r>
              <a:rPr lang="en-US" dirty="0" err="1"/>
              <a:t>var</a:t>
            </a:r>
            <a:r>
              <a:rPr lang="en-US" dirty="0"/>
              <a:t> metadata = {</a:t>
            </a:r>
          </a:p>
          <a:p>
            <a:r>
              <a:rPr lang="en-US" dirty="0"/>
              <a:t>    "Property1", </a:t>
            </a:r>
            <a:r>
              <a:rPr lang="en-US" dirty="0" smtClean="0"/>
              <a:t>"Value1",</a:t>
            </a:r>
            <a:endParaRPr lang="en-US" dirty="0"/>
          </a:p>
          <a:p>
            <a:r>
              <a:rPr lang="en-US" dirty="0" smtClean="0"/>
              <a:t>    </a:t>
            </a:r>
            <a:r>
              <a:rPr lang="en-US" dirty="0"/>
              <a:t>"Property1", "</a:t>
            </a:r>
            <a:r>
              <a:rPr lang="en-US" dirty="0" smtClean="0"/>
              <a:t>Value2",</a:t>
            </a:r>
          </a:p>
          <a:p>
            <a:r>
              <a:rPr lang="en-US" dirty="0"/>
              <a:t> </a:t>
            </a:r>
            <a:r>
              <a:rPr lang="en-US" dirty="0" smtClean="0"/>
              <a:t>   "</a:t>
            </a:r>
            <a:r>
              <a:rPr lang="en-US" dirty="0"/>
              <a:t>Property1", "</a:t>
            </a:r>
            <a:r>
              <a:rPr lang="en-US" dirty="0" smtClean="0"/>
              <a:t>Value3"</a:t>
            </a:r>
          </a:p>
          <a:p>
            <a:r>
              <a:rPr lang="en-US" dirty="0" smtClean="0"/>
              <a:t>};</a:t>
            </a:r>
          </a:p>
          <a:p>
            <a:endParaRPr lang="en-US" dirty="0"/>
          </a:p>
          <a:p>
            <a:r>
              <a:rPr lang="en-US" dirty="0" err="1" smtClean="0"/>
              <a:t>service.setBlobMetaData</a:t>
            </a:r>
            <a:r>
              <a:rPr lang="en-US" dirty="0" smtClean="0"/>
              <a:t>("</a:t>
            </a:r>
            <a:r>
              <a:rPr lang="en-US" dirty="0" err="1" smtClean="0"/>
              <a:t>container_name</a:t>
            </a:r>
            <a:r>
              <a:rPr lang="en-US" dirty="0" smtClean="0"/>
              <a:t>", "</a:t>
            </a:r>
            <a:r>
              <a:rPr lang="en-US" dirty="0" err="1" smtClean="0"/>
              <a:t>blob_name</a:t>
            </a:r>
            <a:r>
              <a:rPr lang="en-US" dirty="0" smtClean="0"/>
              <a:t>",</a:t>
            </a:r>
          </a:p>
          <a:p>
            <a:r>
              <a:rPr lang="en-US" dirty="0"/>
              <a:t> </a:t>
            </a:r>
            <a:r>
              <a:rPr lang="en-US" dirty="0" smtClean="0"/>
              <a:t>   metadata, function(error</a:t>
            </a:r>
            <a:r>
              <a:rPr lang="en-US" dirty="0"/>
              <a:t>, result, response) {</a:t>
            </a:r>
          </a:p>
          <a:p>
            <a:r>
              <a:rPr lang="en-US" dirty="0" smtClean="0"/>
              <a:t>    if </a:t>
            </a:r>
            <a:r>
              <a:rPr lang="en-US" dirty="0"/>
              <a:t>(!error) {</a:t>
            </a:r>
          </a:p>
          <a:p>
            <a:r>
              <a:rPr lang="en-US" dirty="0" smtClean="0"/>
              <a:t>        // Succeeded</a:t>
            </a:r>
          </a:p>
          <a:p>
            <a:r>
              <a:rPr lang="en-US" dirty="0"/>
              <a:t> </a:t>
            </a:r>
            <a:r>
              <a:rPr lang="en-US" dirty="0" smtClean="0"/>
              <a:t>   }</a:t>
            </a:r>
            <a:endParaRPr lang="en-US" dirty="0"/>
          </a:p>
          <a:p>
            <a:r>
              <a:rPr lang="en-US" dirty="0" smtClean="0"/>
              <a:t>});</a:t>
            </a:r>
            <a:endParaRPr lang="en-US" dirty="0"/>
          </a:p>
        </p:txBody>
      </p:sp>
    </p:spTree>
    <p:extLst>
      <p:ext uri="{BB962C8B-B14F-4D97-AF65-F5344CB8AC3E}">
        <p14:creationId xmlns:p14="http://schemas.microsoft.com/office/powerpoint/2010/main" val="1337825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Reading Blob Metadata (C#)</a:t>
            </a:r>
            <a:endParaRPr lang="en-US" dirty="0"/>
          </a:p>
        </p:txBody>
      </p:sp>
      <p:sp>
        <p:nvSpPr>
          <p:cNvPr id="3" name="Content Placeholder 2"/>
          <p:cNvSpPr>
            <a:spLocks noGrp="1"/>
          </p:cNvSpPr>
          <p:nvPr>
            <p:ph sz="half" idx="1"/>
          </p:nvPr>
        </p:nvSpPr>
        <p:spPr/>
        <p:txBody>
          <a:bodyPr/>
          <a:lstStyle/>
          <a:p>
            <a:r>
              <a:rPr lang="en-US" dirty="0" smtClean="0"/>
              <a:t>Read metadata properties named "Property1," "Property2," and "Property3" from a blob</a:t>
            </a:r>
          </a:p>
        </p:txBody>
      </p:sp>
      <p:sp>
        <p:nvSpPr>
          <p:cNvPr id="4" name="Content Placeholder 3"/>
          <p:cNvSpPr>
            <a:spLocks noGrp="1"/>
          </p:cNvSpPr>
          <p:nvPr>
            <p:ph idx="13"/>
          </p:nvPr>
        </p:nvSpPr>
        <p:spPr/>
        <p:txBody>
          <a:bodyPr/>
          <a:lstStyle/>
          <a:p>
            <a:r>
              <a:rPr lang="en-US" dirty="0" err="1" smtClean="0"/>
              <a:t>blob.FetchAttributes</a:t>
            </a:r>
            <a:r>
              <a:rPr lang="en-US" dirty="0" smtClean="0"/>
              <a:t>();</a:t>
            </a:r>
          </a:p>
          <a:p>
            <a:r>
              <a:rPr lang="en-US" dirty="0" smtClean="0"/>
              <a:t>string p1 = </a:t>
            </a:r>
            <a:r>
              <a:rPr lang="en-US" dirty="0" err="1" smtClean="0"/>
              <a:t>blob.Metadata.ContainsKey</a:t>
            </a:r>
            <a:r>
              <a:rPr lang="en-US" dirty="0" smtClean="0"/>
              <a:t>("Property1") ?</a:t>
            </a:r>
          </a:p>
          <a:p>
            <a:r>
              <a:rPr lang="en-US" dirty="0"/>
              <a:t> </a:t>
            </a:r>
            <a:r>
              <a:rPr lang="en-US" dirty="0" smtClean="0"/>
              <a:t>   </a:t>
            </a:r>
            <a:r>
              <a:rPr lang="en-US" dirty="0" err="1" smtClean="0"/>
              <a:t>blob.Metadata</a:t>
            </a:r>
            <a:r>
              <a:rPr lang="en-US" dirty="0" smtClean="0"/>
              <a:t>["Property1"] : null;</a:t>
            </a:r>
          </a:p>
          <a:p>
            <a:r>
              <a:rPr lang="en-US" dirty="0"/>
              <a:t>string </a:t>
            </a:r>
            <a:r>
              <a:rPr lang="en-US" dirty="0" smtClean="0"/>
              <a:t>p2 </a:t>
            </a:r>
            <a:r>
              <a:rPr lang="en-US" dirty="0"/>
              <a:t>= </a:t>
            </a:r>
            <a:r>
              <a:rPr lang="en-US" dirty="0" err="1"/>
              <a:t>blob.Metadata.ContainsKey</a:t>
            </a:r>
            <a:r>
              <a:rPr lang="en-US" dirty="0"/>
              <a:t>("</a:t>
            </a:r>
            <a:r>
              <a:rPr lang="en-US" dirty="0" smtClean="0"/>
              <a:t>Property2") </a:t>
            </a:r>
            <a:r>
              <a:rPr lang="en-US" dirty="0"/>
              <a:t>?</a:t>
            </a:r>
          </a:p>
          <a:p>
            <a:r>
              <a:rPr lang="en-US" dirty="0"/>
              <a:t>    </a:t>
            </a:r>
            <a:r>
              <a:rPr lang="en-US" dirty="0" err="1"/>
              <a:t>blob.Metadata</a:t>
            </a:r>
            <a:r>
              <a:rPr lang="en-US" dirty="0"/>
              <a:t>["</a:t>
            </a:r>
            <a:r>
              <a:rPr lang="en-US" dirty="0" smtClean="0"/>
              <a:t>Property2"] </a:t>
            </a:r>
            <a:r>
              <a:rPr lang="en-US" dirty="0"/>
              <a:t>: </a:t>
            </a:r>
            <a:r>
              <a:rPr lang="en-US" dirty="0" smtClean="0"/>
              <a:t>null;</a:t>
            </a:r>
            <a:endParaRPr lang="en-US" dirty="0"/>
          </a:p>
          <a:p>
            <a:r>
              <a:rPr lang="en-US" dirty="0"/>
              <a:t>string </a:t>
            </a:r>
            <a:r>
              <a:rPr lang="en-US" dirty="0" smtClean="0"/>
              <a:t>p3 </a:t>
            </a:r>
            <a:r>
              <a:rPr lang="en-US" dirty="0"/>
              <a:t>= </a:t>
            </a:r>
            <a:r>
              <a:rPr lang="en-US" dirty="0" err="1"/>
              <a:t>blob.Metadata.ContainsKey</a:t>
            </a:r>
            <a:r>
              <a:rPr lang="en-US" dirty="0"/>
              <a:t>("</a:t>
            </a:r>
            <a:r>
              <a:rPr lang="en-US" dirty="0" smtClean="0"/>
              <a:t>Property3") </a:t>
            </a:r>
            <a:r>
              <a:rPr lang="en-US" dirty="0"/>
              <a:t>?</a:t>
            </a:r>
          </a:p>
          <a:p>
            <a:r>
              <a:rPr lang="en-US" dirty="0"/>
              <a:t>    </a:t>
            </a:r>
            <a:r>
              <a:rPr lang="en-US" dirty="0" err="1"/>
              <a:t>blob.Metadata</a:t>
            </a:r>
            <a:r>
              <a:rPr lang="en-US" dirty="0"/>
              <a:t>["</a:t>
            </a:r>
            <a:r>
              <a:rPr lang="en-US" dirty="0" smtClean="0"/>
              <a:t>Property3"] </a:t>
            </a:r>
            <a:r>
              <a:rPr lang="en-US" dirty="0"/>
              <a:t>: </a:t>
            </a:r>
            <a:r>
              <a:rPr lang="en-US" dirty="0" smtClean="0"/>
              <a:t>null;</a:t>
            </a:r>
            <a:endParaRPr lang="en-US" dirty="0"/>
          </a:p>
        </p:txBody>
      </p:sp>
    </p:spTree>
    <p:extLst>
      <p:ext uri="{BB962C8B-B14F-4D97-AF65-F5344CB8AC3E}">
        <p14:creationId xmlns:p14="http://schemas.microsoft.com/office/powerpoint/2010/main" val="2042781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Deleting a Blob (Node.js)</a:t>
            </a:r>
            <a:endParaRPr lang="en-US" dirty="0"/>
          </a:p>
        </p:txBody>
      </p:sp>
      <p:sp>
        <p:nvSpPr>
          <p:cNvPr id="3" name="Content Placeholder 2"/>
          <p:cNvSpPr>
            <a:spLocks noGrp="1"/>
          </p:cNvSpPr>
          <p:nvPr>
            <p:ph sz="half" idx="1"/>
          </p:nvPr>
        </p:nvSpPr>
        <p:spPr/>
        <p:txBody>
          <a:bodyPr/>
          <a:lstStyle/>
          <a:p>
            <a:r>
              <a:rPr lang="en-US" dirty="0"/>
              <a:t>Get a reference to a specified blob in a specified container in a specified storage account</a:t>
            </a:r>
          </a:p>
          <a:p>
            <a:r>
              <a:rPr lang="en-US" dirty="0"/>
              <a:t>Delete the </a:t>
            </a:r>
            <a:r>
              <a:rPr lang="en-US" dirty="0" smtClean="0"/>
              <a:t>blob</a:t>
            </a:r>
            <a:endParaRPr lang="en-US" dirty="0"/>
          </a:p>
        </p:txBody>
      </p:sp>
      <p:sp>
        <p:nvSpPr>
          <p:cNvPr id="4" name="Content Placeholder 3"/>
          <p:cNvSpPr>
            <a:spLocks noGrp="1"/>
          </p:cNvSpPr>
          <p:nvPr>
            <p:ph idx="13"/>
          </p:nvPr>
        </p:nvSpPr>
        <p:spPr/>
        <p:txBody>
          <a:bodyPr/>
          <a:lstStyle/>
          <a:p>
            <a:r>
              <a:rPr lang="en-US" dirty="0" err="1"/>
              <a:t>var</a:t>
            </a:r>
            <a:r>
              <a:rPr lang="en-US" dirty="0"/>
              <a:t> storage = require("azure-storage");</a:t>
            </a:r>
          </a:p>
          <a:p>
            <a:r>
              <a:rPr lang="en-US" dirty="0" err="1"/>
              <a:t>var</a:t>
            </a:r>
            <a:r>
              <a:rPr lang="en-US" dirty="0"/>
              <a:t> service =</a:t>
            </a:r>
          </a:p>
          <a:p>
            <a:r>
              <a:rPr lang="en-US" dirty="0"/>
              <a:t>    </a:t>
            </a:r>
            <a:r>
              <a:rPr lang="en-US" dirty="0" err="1"/>
              <a:t>storage.createBlobService</a:t>
            </a:r>
            <a:r>
              <a:rPr lang="en-US" dirty="0"/>
              <a:t>("</a:t>
            </a:r>
            <a:r>
              <a:rPr lang="en-US" dirty="0" err="1"/>
              <a:t>connection_string</a:t>
            </a:r>
            <a:r>
              <a:rPr lang="en-US" dirty="0"/>
              <a:t>");</a:t>
            </a:r>
          </a:p>
          <a:p>
            <a:r>
              <a:rPr lang="en-US" dirty="0" err="1" smtClean="0"/>
              <a:t>service.deleteBlob</a:t>
            </a:r>
            <a:r>
              <a:rPr lang="en-US" dirty="0" smtClean="0"/>
              <a:t>("</a:t>
            </a:r>
            <a:r>
              <a:rPr lang="en-US" dirty="0" err="1" smtClean="0"/>
              <a:t>container_name</a:t>
            </a:r>
            <a:r>
              <a:rPr lang="en-US" dirty="0" smtClean="0"/>
              <a:t>", "</a:t>
            </a:r>
            <a:r>
              <a:rPr lang="en-US" dirty="0" err="1" smtClean="0"/>
              <a:t>blob_name</a:t>
            </a:r>
            <a:r>
              <a:rPr lang="en-US" dirty="0" smtClean="0"/>
              <a:t>",</a:t>
            </a:r>
          </a:p>
          <a:p>
            <a:r>
              <a:rPr lang="en-US" dirty="0"/>
              <a:t> </a:t>
            </a:r>
            <a:r>
              <a:rPr lang="en-US" dirty="0" smtClean="0"/>
              <a:t>   function(error</a:t>
            </a:r>
            <a:r>
              <a:rPr lang="en-US" dirty="0"/>
              <a:t>, response</a:t>
            </a:r>
            <a:r>
              <a:rPr lang="en-US" dirty="0" smtClean="0"/>
              <a:t>) {</a:t>
            </a:r>
            <a:endParaRPr lang="en-US" dirty="0"/>
          </a:p>
          <a:p>
            <a:r>
              <a:rPr lang="en-US" dirty="0" smtClean="0"/>
              <a:t>    if (!</a:t>
            </a:r>
            <a:r>
              <a:rPr lang="en-US" dirty="0"/>
              <a:t>error</a:t>
            </a:r>
            <a:r>
              <a:rPr lang="en-US" dirty="0" smtClean="0"/>
              <a:t>) {</a:t>
            </a:r>
            <a:endParaRPr lang="en-US" dirty="0"/>
          </a:p>
          <a:p>
            <a:r>
              <a:rPr lang="en-US" dirty="0" smtClean="0"/>
              <a:t>        </a:t>
            </a:r>
            <a:r>
              <a:rPr lang="en-US" dirty="0"/>
              <a:t>// Blob </a:t>
            </a:r>
            <a:r>
              <a:rPr lang="en-US" dirty="0" smtClean="0"/>
              <a:t>deleted</a:t>
            </a:r>
            <a:endParaRPr lang="en-US" dirty="0"/>
          </a:p>
          <a:p>
            <a:r>
              <a:rPr lang="en-US" dirty="0" smtClean="0"/>
              <a:t>    </a:t>
            </a:r>
            <a:r>
              <a:rPr lang="en-US" dirty="0"/>
              <a:t>}</a:t>
            </a:r>
          </a:p>
          <a:p>
            <a:r>
              <a:rPr lang="en-US" dirty="0"/>
              <a:t>});</a:t>
            </a:r>
          </a:p>
        </p:txBody>
      </p:sp>
    </p:spTree>
    <p:extLst>
      <p:ext uri="{BB962C8B-B14F-4D97-AF65-F5344CB8AC3E}">
        <p14:creationId xmlns:p14="http://schemas.microsoft.com/office/powerpoint/2010/main" val="1018055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Cognitive Services</a:t>
            </a:r>
            <a:endParaRPr lang="en-US" dirty="0"/>
          </a:p>
        </p:txBody>
      </p:sp>
      <p:sp>
        <p:nvSpPr>
          <p:cNvPr id="3" name="Content Placeholder 2"/>
          <p:cNvSpPr>
            <a:spLocks noGrp="1"/>
          </p:cNvSpPr>
          <p:nvPr>
            <p:ph idx="1"/>
          </p:nvPr>
        </p:nvSpPr>
        <p:spPr/>
        <p:txBody>
          <a:bodyPr/>
          <a:lstStyle/>
          <a:p>
            <a:r>
              <a:rPr lang="en-US" dirty="0" smtClean="0"/>
              <a:t>Intelligence APIs for building intelligent apps</a:t>
            </a:r>
            <a:endParaRPr lang="en-US" dirty="0"/>
          </a:p>
        </p:txBody>
      </p:sp>
      <p:pic>
        <p:nvPicPr>
          <p:cNvPr id="4" name="Picture 3"/>
          <p:cNvPicPr>
            <a:picLocks noChangeAspect="1"/>
          </p:cNvPicPr>
          <p:nvPr/>
        </p:nvPicPr>
        <p:blipFill>
          <a:blip r:embed="rId3"/>
          <a:stretch>
            <a:fillRect/>
          </a:stretch>
        </p:blipFill>
        <p:spPr>
          <a:xfrm>
            <a:off x="381000" y="2521454"/>
            <a:ext cx="11430000" cy="3933825"/>
          </a:xfrm>
          <a:prstGeom prst="rect">
            <a:avLst/>
          </a:prstGeom>
        </p:spPr>
      </p:pic>
    </p:spTree>
    <p:extLst>
      <p:ext uri="{BB962C8B-B14F-4D97-AF65-F5344CB8AC3E}">
        <p14:creationId xmlns:p14="http://schemas.microsoft.com/office/powerpoint/2010/main" val="1330345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Services APIs</a:t>
            </a:r>
            <a:endParaRPr lang="en-US" dirty="0"/>
          </a:p>
        </p:txBody>
      </p:sp>
      <p:sp>
        <p:nvSpPr>
          <p:cNvPr id="4" name="TextBox 3"/>
          <p:cNvSpPr txBox="1"/>
          <p:nvPr/>
        </p:nvSpPr>
        <p:spPr>
          <a:xfrm>
            <a:off x="1150434" y="2110989"/>
            <a:ext cx="1146468" cy="523220"/>
          </a:xfrm>
          <a:prstGeom prst="rect">
            <a:avLst/>
          </a:prstGeom>
          <a:noFill/>
        </p:spPr>
        <p:txBody>
          <a:bodyPr wrap="none" rtlCol="0">
            <a:spAutoFit/>
          </a:bodyPr>
          <a:lstStyle/>
          <a:p>
            <a:r>
              <a:rPr lang="en-US" sz="2800" dirty="0" smtClean="0"/>
              <a:t>Vision</a:t>
            </a:r>
            <a:endParaRPr lang="en-US" sz="2800" dirty="0"/>
          </a:p>
        </p:txBody>
      </p:sp>
      <p:sp>
        <p:nvSpPr>
          <p:cNvPr id="5" name="TextBox 4"/>
          <p:cNvSpPr txBox="1"/>
          <p:nvPr/>
        </p:nvSpPr>
        <p:spPr>
          <a:xfrm>
            <a:off x="1150434" y="2925029"/>
            <a:ext cx="1330814" cy="523220"/>
          </a:xfrm>
          <a:prstGeom prst="rect">
            <a:avLst/>
          </a:prstGeom>
          <a:noFill/>
        </p:spPr>
        <p:txBody>
          <a:bodyPr wrap="none" rtlCol="0">
            <a:spAutoFit/>
          </a:bodyPr>
          <a:lstStyle/>
          <a:p>
            <a:r>
              <a:rPr lang="en-US" sz="2800" dirty="0" smtClean="0"/>
              <a:t>Speech</a:t>
            </a:r>
            <a:endParaRPr lang="en-US" sz="2800" dirty="0"/>
          </a:p>
        </p:txBody>
      </p:sp>
      <p:sp>
        <p:nvSpPr>
          <p:cNvPr id="6" name="TextBox 5"/>
          <p:cNvSpPr txBox="1"/>
          <p:nvPr/>
        </p:nvSpPr>
        <p:spPr>
          <a:xfrm>
            <a:off x="1150434" y="3739069"/>
            <a:ext cx="1736373" cy="523220"/>
          </a:xfrm>
          <a:prstGeom prst="rect">
            <a:avLst/>
          </a:prstGeom>
          <a:noFill/>
        </p:spPr>
        <p:txBody>
          <a:bodyPr wrap="none" rtlCol="0">
            <a:spAutoFit/>
          </a:bodyPr>
          <a:lstStyle/>
          <a:p>
            <a:r>
              <a:rPr lang="en-US" sz="2800" dirty="0" smtClean="0"/>
              <a:t>Language</a:t>
            </a:r>
            <a:endParaRPr lang="en-US" sz="2800" dirty="0"/>
          </a:p>
        </p:txBody>
      </p:sp>
      <p:sp>
        <p:nvSpPr>
          <p:cNvPr id="7" name="TextBox 6"/>
          <p:cNvSpPr txBox="1"/>
          <p:nvPr/>
        </p:nvSpPr>
        <p:spPr>
          <a:xfrm>
            <a:off x="1150434" y="4553109"/>
            <a:ext cx="1951175" cy="523220"/>
          </a:xfrm>
          <a:prstGeom prst="rect">
            <a:avLst/>
          </a:prstGeom>
          <a:noFill/>
        </p:spPr>
        <p:txBody>
          <a:bodyPr wrap="none" rtlCol="0">
            <a:spAutoFit/>
          </a:bodyPr>
          <a:lstStyle/>
          <a:p>
            <a:r>
              <a:rPr lang="en-US" sz="2800" dirty="0" smtClean="0"/>
              <a:t>Knowledge</a:t>
            </a:r>
            <a:endParaRPr lang="en-US" sz="2800" dirty="0"/>
          </a:p>
        </p:txBody>
      </p:sp>
      <p:sp>
        <p:nvSpPr>
          <p:cNvPr id="8" name="TextBox 7"/>
          <p:cNvSpPr txBox="1"/>
          <p:nvPr/>
        </p:nvSpPr>
        <p:spPr>
          <a:xfrm>
            <a:off x="1150434" y="5362850"/>
            <a:ext cx="1234697" cy="523220"/>
          </a:xfrm>
          <a:prstGeom prst="rect">
            <a:avLst/>
          </a:prstGeom>
          <a:noFill/>
        </p:spPr>
        <p:txBody>
          <a:bodyPr wrap="none" rtlCol="0">
            <a:spAutoFit/>
          </a:bodyPr>
          <a:lstStyle/>
          <a:p>
            <a:r>
              <a:rPr lang="en-US" sz="2800" dirty="0" smtClean="0"/>
              <a:t>Search</a:t>
            </a:r>
            <a:endParaRPr lang="en-US" sz="2800" dirty="0"/>
          </a:p>
        </p:txBody>
      </p:sp>
      <p:sp>
        <p:nvSpPr>
          <p:cNvPr id="9" name="Rectangle 8"/>
          <p:cNvSpPr/>
          <p:nvPr/>
        </p:nvSpPr>
        <p:spPr>
          <a:xfrm>
            <a:off x="3357838" y="206159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Computer Vision</a:t>
            </a:r>
          </a:p>
        </p:txBody>
      </p:sp>
      <p:sp>
        <p:nvSpPr>
          <p:cNvPr id="19" name="Rectangle 18"/>
          <p:cNvSpPr/>
          <p:nvPr/>
        </p:nvSpPr>
        <p:spPr>
          <a:xfrm>
            <a:off x="3357838" y="287194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Speech</a:t>
            </a:r>
          </a:p>
        </p:txBody>
      </p:sp>
      <p:sp>
        <p:nvSpPr>
          <p:cNvPr id="24" name="Rectangle 23"/>
          <p:cNvSpPr/>
          <p:nvPr/>
        </p:nvSpPr>
        <p:spPr>
          <a:xfrm>
            <a:off x="3357838" y="368169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Spell Check</a:t>
            </a:r>
          </a:p>
        </p:txBody>
      </p:sp>
      <p:sp>
        <p:nvSpPr>
          <p:cNvPr id="29" name="Rectangle 28"/>
          <p:cNvSpPr/>
          <p:nvPr/>
        </p:nvSpPr>
        <p:spPr>
          <a:xfrm>
            <a:off x="3357838" y="450002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Academic Knowledge</a:t>
            </a:r>
          </a:p>
        </p:txBody>
      </p:sp>
      <p:sp>
        <p:nvSpPr>
          <p:cNvPr id="34" name="Rectangle 33"/>
          <p:cNvSpPr/>
          <p:nvPr/>
        </p:nvSpPr>
        <p:spPr>
          <a:xfrm>
            <a:off x="3357838" y="530977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Auto-suggest</a:t>
            </a:r>
          </a:p>
        </p:txBody>
      </p:sp>
      <p:sp>
        <p:nvSpPr>
          <p:cNvPr id="39" name="Rectangle 38"/>
          <p:cNvSpPr/>
          <p:nvPr/>
        </p:nvSpPr>
        <p:spPr>
          <a:xfrm>
            <a:off x="4874403" y="206159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Emotion</a:t>
            </a:r>
          </a:p>
        </p:txBody>
      </p:sp>
      <p:sp>
        <p:nvSpPr>
          <p:cNvPr id="40" name="Rectangle 39"/>
          <p:cNvSpPr/>
          <p:nvPr/>
        </p:nvSpPr>
        <p:spPr>
          <a:xfrm>
            <a:off x="4874403" y="287194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Custom Recognition</a:t>
            </a:r>
          </a:p>
        </p:txBody>
      </p:sp>
      <p:sp>
        <p:nvSpPr>
          <p:cNvPr id="41" name="Rectangle 40"/>
          <p:cNvSpPr/>
          <p:nvPr/>
        </p:nvSpPr>
        <p:spPr>
          <a:xfrm>
            <a:off x="4874403" y="368169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Language Understanding</a:t>
            </a:r>
          </a:p>
        </p:txBody>
      </p:sp>
      <p:sp>
        <p:nvSpPr>
          <p:cNvPr id="42" name="Rectangle 41"/>
          <p:cNvSpPr/>
          <p:nvPr/>
        </p:nvSpPr>
        <p:spPr>
          <a:xfrm>
            <a:off x="4874403" y="450002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Entity Linking</a:t>
            </a:r>
          </a:p>
        </p:txBody>
      </p:sp>
      <p:sp>
        <p:nvSpPr>
          <p:cNvPr id="43" name="Rectangle 42"/>
          <p:cNvSpPr/>
          <p:nvPr/>
        </p:nvSpPr>
        <p:spPr>
          <a:xfrm>
            <a:off x="4874403" y="530977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Image Search</a:t>
            </a:r>
          </a:p>
        </p:txBody>
      </p:sp>
      <p:sp>
        <p:nvSpPr>
          <p:cNvPr id="44" name="Rectangle 43"/>
          <p:cNvSpPr/>
          <p:nvPr/>
        </p:nvSpPr>
        <p:spPr>
          <a:xfrm>
            <a:off x="6390968" y="206159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Face</a:t>
            </a:r>
          </a:p>
        </p:txBody>
      </p:sp>
      <p:sp>
        <p:nvSpPr>
          <p:cNvPr id="45" name="Rectangle 44"/>
          <p:cNvSpPr/>
          <p:nvPr/>
        </p:nvSpPr>
        <p:spPr>
          <a:xfrm>
            <a:off x="6390968" y="287194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Speaker Recognition</a:t>
            </a:r>
          </a:p>
        </p:txBody>
      </p:sp>
      <p:sp>
        <p:nvSpPr>
          <p:cNvPr id="46" name="Rectangle 45"/>
          <p:cNvSpPr/>
          <p:nvPr/>
        </p:nvSpPr>
        <p:spPr>
          <a:xfrm>
            <a:off x="6390968" y="368169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Linguistic Analysis</a:t>
            </a:r>
          </a:p>
        </p:txBody>
      </p:sp>
      <p:sp>
        <p:nvSpPr>
          <p:cNvPr id="47" name="Rectangle 46"/>
          <p:cNvSpPr/>
          <p:nvPr/>
        </p:nvSpPr>
        <p:spPr>
          <a:xfrm>
            <a:off x="6390968" y="450002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Knowledge Exploration</a:t>
            </a:r>
          </a:p>
        </p:txBody>
      </p:sp>
      <p:sp>
        <p:nvSpPr>
          <p:cNvPr id="48" name="Rectangle 47"/>
          <p:cNvSpPr/>
          <p:nvPr/>
        </p:nvSpPr>
        <p:spPr>
          <a:xfrm>
            <a:off x="6390968" y="530977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News Search</a:t>
            </a:r>
          </a:p>
        </p:txBody>
      </p:sp>
      <p:sp>
        <p:nvSpPr>
          <p:cNvPr id="49" name="Rectangle 48"/>
          <p:cNvSpPr/>
          <p:nvPr/>
        </p:nvSpPr>
        <p:spPr>
          <a:xfrm>
            <a:off x="7907533" y="206159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Video</a:t>
            </a:r>
          </a:p>
        </p:txBody>
      </p:sp>
      <p:sp>
        <p:nvSpPr>
          <p:cNvPr id="51" name="Rectangle 50"/>
          <p:cNvSpPr/>
          <p:nvPr/>
        </p:nvSpPr>
        <p:spPr>
          <a:xfrm>
            <a:off x="7907533" y="368169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Text Analytics</a:t>
            </a:r>
          </a:p>
        </p:txBody>
      </p:sp>
      <p:sp>
        <p:nvSpPr>
          <p:cNvPr id="52" name="Rectangle 51"/>
          <p:cNvSpPr/>
          <p:nvPr/>
        </p:nvSpPr>
        <p:spPr>
          <a:xfrm>
            <a:off x="7907533" y="450002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Recom-mendations</a:t>
            </a:r>
            <a:endParaRPr lang="en-US" dirty="0" smtClean="0">
              <a:solidFill>
                <a:schemeClr val="bg1"/>
              </a:solidFill>
            </a:endParaRPr>
          </a:p>
        </p:txBody>
      </p:sp>
      <p:sp>
        <p:nvSpPr>
          <p:cNvPr id="53" name="Rectangle 52"/>
          <p:cNvSpPr/>
          <p:nvPr/>
        </p:nvSpPr>
        <p:spPr>
          <a:xfrm>
            <a:off x="7907533" y="530977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Video Search</a:t>
            </a:r>
          </a:p>
        </p:txBody>
      </p:sp>
      <p:sp>
        <p:nvSpPr>
          <p:cNvPr id="56" name="Rectangle 55"/>
          <p:cNvSpPr/>
          <p:nvPr/>
        </p:nvSpPr>
        <p:spPr>
          <a:xfrm>
            <a:off x="9424098" y="368169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Web Language Model</a:t>
            </a:r>
          </a:p>
        </p:txBody>
      </p:sp>
      <p:sp>
        <p:nvSpPr>
          <p:cNvPr id="58" name="Rectangle 57"/>
          <p:cNvSpPr/>
          <p:nvPr/>
        </p:nvSpPr>
        <p:spPr>
          <a:xfrm>
            <a:off x="9424098" y="530977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Web Search</a:t>
            </a:r>
          </a:p>
        </p:txBody>
      </p:sp>
    </p:spTree>
    <p:extLst>
      <p:ext uri="{BB962C8B-B14F-4D97-AF65-F5344CB8AC3E}">
        <p14:creationId xmlns:p14="http://schemas.microsoft.com/office/powerpoint/2010/main" val="288341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Storage</a:t>
            </a:r>
            <a:endParaRPr lang="en-US" dirty="0"/>
          </a:p>
        </p:txBody>
      </p:sp>
      <p:sp>
        <p:nvSpPr>
          <p:cNvPr id="25" name="Rectangle 24"/>
          <p:cNvSpPr/>
          <p:nvPr/>
        </p:nvSpPr>
        <p:spPr bwMode="auto">
          <a:xfrm>
            <a:off x="918227" y="1690688"/>
            <a:ext cx="1791873" cy="2116290"/>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Blobs</a:t>
            </a:r>
          </a:p>
        </p:txBody>
      </p:sp>
      <p:sp>
        <p:nvSpPr>
          <p:cNvPr id="26" name="Flowchart: Multidocument 25"/>
          <p:cNvSpPr/>
          <p:nvPr/>
        </p:nvSpPr>
        <p:spPr bwMode="auto">
          <a:xfrm>
            <a:off x="1195039" y="1928744"/>
            <a:ext cx="1257900" cy="1348590"/>
          </a:xfrm>
          <a:prstGeom prst="flowChartMultidocument">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7" name="Rectangle 26"/>
          <p:cNvSpPr/>
          <p:nvPr/>
        </p:nvSpPr>
        <p:spPr bwMode="auto">
          <a:xfrm>
            <a:off x="918227" y="4132437"/>
            <a:ext cx="1791873" cy="2116290"/>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Tables</a:t>
            </a:r>
          </a:p>
        </p:txBody>
      </p:sp>
      <p:sp>
        <p:nvSpPr>
          <p:cNvPr id="28" name="Rectangle 27"/>
          <p:cNvSpPr/>
          <p:nvPr/>
        </p:nvSpPr>
        <p:spPr bwMode="auto">
          <a:xfrm>
            <a:off x="6407834" y="4132437"/>
            <a:ext cx="1791873" cy="2116290"/>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Files</a:t>
            </a:r>
          </a:p>
        </p:txBody>
      </p:sp>
      <p:sp>
        <p:nvSpPr>
          <p:cNvPr id="29" name="Rectangle 28"/>
          <p:cNvSpPr/>
          <p:nvPr/>
        </p:nvSpPr>
        <p:spPr bwMode="auto">
          <a:xfrm>
            <a:off x="6407834" y="1690688"/>
            <a:ext cx="1791873" cy="2116290"/>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Queues</a:t>
            </a:r>
          </a:p>
        </p:txBody>
      </p:sp>
      <p:sp>
        <p:nvSpPr>
          <p:cNvPr id="30" name="TextBox 29"/>
          <p:cNvSpPr txBox="1"/>
          <p:nvPr/>
        </p:nvSpPr>
        <p:spPr>
          <a:xfrm>
            <a:off x="2935209" y="1690688"/>
            <a:ext cx="3075298" cy="1661993"/>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Storage for any type of data, analogous to files in a file system, with individual blobs storing up to 4.75 TB of data</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31" name="TextBox 30"/>
          <p:cNvSpPr txBox="1"/>
          <p:nvPr/>
        </p:nvSpPr>
        <p:spPr>
          <a:xfrm>
            <a:off x="2935209" y="4132437"/>
            <a:ext cx="3075298" cy="1329595"/>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NoSQL data storage rapid development and fast access to large quantities of data</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32" name="TextBox 31"/>
          <p:cNvSpPr txBox="1"/>
          <p:nvPr/>
        </p:nvSpPr>
        <p:spPr>
          <a:xfrm>
            <a:off x="8350431" y="4132437"/>
            <a:ext cx="3003369"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File sharing using Server Message Block (SMB) protocol</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33" name="TextBox 32"/>
          <p:cNvSpPr txBox="1"/>
          <p:nvPr/>
        </p:nvSpPr>
        <p:spPr>
          <a:xfrm>
            <a:off x="8350431" y="1690688"/>
            <a:ext cx="3003369" cy="1994392"/>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Reliable messaging for workflow processing and for communication between applications or application components</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34" name="Can 33"/>
          <p:cNvSpPr/>
          <p:nvPr/>
        </p:nvSpPr>
        <p:spPr bwMode="auto">
          <a:xfrm>
            <a:off x="6632944" y="4366336"/>
            <a:ext cx="1341650" cy="1359877"/>
          </a:xfrm>
          <a:prstGeom prst="can">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5" name="Right Arrow 34"/>
          <p:cNvSpPr/>
          <p:nvPr/>
        </p:nvSpPr>
        <p:spPr bwMode="auto">
          <a:xfrm>
            <a:off x="6632944" y="1928744"/>
            <a:ext cx="1341651" cy="655658"/>
          </a:xfrm>
          <a:prstGeom prst="rightArrow">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6" name="Right Arrow 35"/>
          <p:cNvSpPr/>
          <p:nvPr/>
        </p:nvSpPr>
        <p:spPr bwMode="auto">
          <a:xfrm rot="10800000">
            <a:off x="6632943" y="2621676"/>
            <a:ext cx="1341651" cy="655658"/>
          </a:xfrm>
          <a:prstGeom prst="rightArrow">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7" name="Rectangle 36"/>
          <p:cNvSpPr/>
          <p:nvPr/>
        </p:nvSpPr>
        <p:spPr bwMode="auto">
          <a:xfrm>
            <a:off x="1195039" y="4366336"/>
            <a:ext cx="1257900" cy="266700"/>
          </a:xfrm>
          <a:prstGeom prst="rect">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8" name="Rectangle 37"/>
          <p:cNvSpPr/>
          <p:nvPr/>
        </p:nvSpPr>
        <p:spPr bwMode="auto">
          <a:xfrm>
            <a:off x="1195039" y="4633036"/>
            <a:ext cx="1257900" cy="266700"/>
          </a:xfrm>
          <a:prstGeom prst="rect">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9" name="Rectangle 38"/>
          <p:cNvSpPr/>
          <p:nvPr/>
        </p:nvSpPr>
        <p:spPr bwMode="auto">
          <a:xfrm>
            <a:off x="1195039" y="4866935"/>
            <a:ext cx="1257900" cy="266700"/>
          </a:xfrm>
          <a:prstGeom prst="rect">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0" name="Rectangle 39"/>
          <p:cNvSpPr/>
          <p:nvPr/>
        </p:nvSpPr>
        <p:spPr bwMode="auto">
          <a:xfrm>
            <a:off x="1195039" y="5133635"/>
            <a:ext cx="1257900" cy="266700"/>
          </a:xfrm>
          <a:prstGeom prst="rect">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1" name="Rectangle 40"/>
          <p:cNvSpPr/>
          <p:nvPr/>
        </p:nvSpPr>
        <p:spPr bwMode="auto">
          <a:xfrm>
            <a:off x="1195039" y="5396004"/>
            <a:ext cx="1257900" cy="266700"/>
          </a:xfrm>
          <a:prstGeom prst="rect">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42" name="Straight Connector 41"/>
          <p:cNvCxnSpPr/>
          <p:nvPr/>
        </p:nvCxnSpPr>
        <p:spPr>
          <a:xfrm>
            <a:off x="1624878" y="4366336"/>
            <a:ext cx="0" cy="129636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056957" y="4366336"/>
            <a:ext cx="0" cy="129636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3982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Vision API</a:t>
            </a:r>
            <a:endParaRPr lang="en-US" dirty="0"/>
          </a:p>
        </p:txBody>
      </p:sp>
      <p:pic>
        <p:nvPicPr>
          <p:cNvPr id="5" name="Picture 4"/>
          <p:cNvPicPr>
            <a:picLocks noChangeAspect="1"/>
          </p:cNvPicPr>
          <p:nvPr/>
        </p:nvPicPr>
        <p:blipFill>
          <a:blip r:embed="rId3"/>
          <a:stretch>
            <a:fillRect/>
          </a:stretch>
        </p:blipFill>
        <p:spPr>
          <a:xfrm>
            <a:off x="1566561" y="1450397"/>
            <a:ext cx="9058877" cy="5064702"/>
          </a:xfrm>
          <a:prstGeom prst="rect">
            <a:avLst/>
          </a:prstGeom>
        </p:spPr>
      </p:pic>
    </p:spTree>
    <p:extLst>
      <p:ext uri="{BB962C8B-B14F-4D97-AF65-F5344CB8AC3E}">
        <p14:creationId xmlns:p14="http://schemas.microsoft.com/office/powerpoint/2010/main" val="2608837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the Computer Vision API (C#)</a:t>
            </a:r>
            <a:endParaRPr lang="en-US" dirty="0"/>
          </a:p>
        </p:txBody>
      </p:sp>
      <p:sp>
        <p:nvSpPr>
          <p:cNvPr id="3" name="Content Placeholder 2"/>
          <p:cNvSpPr>
            <a:spLocks noGrp="1"/>
          </p:cNvSpPr>
          <p:nvPr>
            <p:ph sz="half" idx="1"/>
          </p:nvPr>
        </p:nvSpPr>
        <p:spPr/>
        <p:txBody>
          <a:bodyPr/>
          <a:lstStyle/>
          <a:p>
            <a:r>
              <a:rPr lang="en-US" dirty="0" smtClean="0"/>
              <a:t>Submit an image via URI to the Computer Vision API and ask for captions and descriptive tags</a:t>
            </a:r>
          </a:p>
          <a:p>
            <a:pPr lvl="1"/>
            <a:r>
              <a:rPr lang="en-US" dirty="0" smtClean="0"/>
              <a:t>Optionally pass a stream instead of a URI</a:t>
            </a:r>
          </a:p>
          <a:p>
            <a:r>
              <a:rPr lang="en-US" dirty="0" smtClean="0"/>
              <a:t>Uses </a:t>
            </a:r>
            <a:r>
              <a:rPr lang="en-US" dirty="0" err="1" smtClean="0"/>
              <a:t>Microsoft.Project-Oxford.Vision</a:t>
            </a:r>
            <a:r>
              <a:rPr lang="en-US" dirty="0" smtClean="0"/>
              <a:t> </a:t>
            </a:r>
            <a:r>
              <a:rPr lang="en-US" dirty="0" err="1" smtClean="0"/>
              <a:t>NuGet</a:t>
            </a:r>
            <a:r>
              <a:rPr lang="en-US" dirty="0" smtClean="0"/>
              <a:t> package</a:t>
            </a:r>
          </a:p>
          <a:p>
            <a:r>
              <a:rPr lang="en-US" dirty="0" smtClean="0"/>
              <a:t>Other </a:t>
            </a:r>
            <a:r>
              <a:rPr lang="en-US" dirty="0" err="1" smtClean="0"/>
              <a:t>VisualFeatures</a:t>
            </a:r>
            <a:r>
              <a:rPr lang="en-US" dirty="0" smtClean="0"/>
              <a:t> include Adult, Category, Color, Faces, </a:t>
            </a:r>
            <a:r>
              <a:rPr lang="en-US" dirty="0" err="1" smtClean="0"/>
              <a:t>ImageType</a:t>
            </a:r>
            <a:r>
              <a:rPr lang="en-US" dirty="0" smtClean="0"/>
              <a:t>, and Tags</a:t>
            </a:r>
            <a:endParaRPr lang="en-US" dirty="0"/>
          </a:p>
        </p:txBody>
      </p:sp>
      <p:sp>
        <p:nvSpPr>
          <p:cNvPr id="4" name="Content Placeholder 3"/>
          <p:cNvSpPr>
            <a:spLocks noGrp="1"/>
          </p:cNvSpPr>
          <p:nvPr>
            <p:ph idx="13"/>
          </p:nvPr>
        </p:nvSpPr>
        <p:spPr/>
        <p:txBody>
          <a:bodyPr/>
          <a:lstStyle/>
          <a:p>
            <a:r>
              <a:rPr lang="en-US" dirty="0" err="1"/>
              <a:t>VisionServiceClient</a:t>
            </a:r>
            <a:r>
              <a:rPr lang="en-US" dirty="0"/>
              <a:t> vision </a:t>
            </a:r>
            <a:r>
              <a:rPr lang="en-US" dirty="0" smtClean="0"/>
              <a:t>=</a:t>
            </a:r>
          </a:p>
          <a:p>
            <a:r>
              <a:rPr lang="en-US" dirty="0"/>
              <a:t> </a:t>
            </a:r>
            <a:r>
              <a:rPr lang="en-US" dirty="0" smtClean="0"/>
              <a:t>   new </a:t>
            </a:r>
            <a:r>
              <a:rPr lang="en-US" dirty="0" err="1"/>
              <a:t>VisionServiceClient</a:t>
            </a:r>
            <a:r>
              <a:rPr lang="en-US" dirty="0" smtClean="0"/>
              <a:t>("</a:t>
            </a:r>
            <a:r>
              <a:rPr lang="en-US" dirty="0" err="1" smtClean="0"/>
              <a:t>subscription_key</a:t>
            </a:r>
            <a:r>
              <a:rPr lang="en-US" dirty="0" smtClean="0"/>
              <a:t>");</a:t>
            </a:r>
            <a:endParaRPr lang="en-US" dirty="0"/>
          </a:p>
          <a:p>
            <a:r>
              <a:rPr lang="en-US" dirty="0" err="1"/>
              <a:t>VisualFeature</a:t>
            </a:r>
            <a:r>
              <a:rPr lang="en-US" dirty="0"/>
              <a:t>[] features </a:t>
            </a:r>
            <a:r>
              <a:rPr lang="en-US" dirty="0" smtClean="0"/>
              <a:t>=</a:t>
            </a:r>
          </a:p>
          <a:p>
            <a:r>
              <a:rPr lang="en-US" dirty="0"/>
              <a:t> </a:t>
            </a:r>
            <a:r>
              <a:rPr lang="en-US" dirty="0" smtClean="0"/>
              <a:t>   new </a:t>
            </a:r>
            <a:r>
              <a:rPr lang="en-US" dirty="0" err="1"/>
              <a:t>VisualFeature</a:t>
            </a:r>
            <a:r>
              <a:rPr lang="en-US" dirty="0"/>
              <a:t>[] { </a:t>
            </a:r>
            <a:r>
              <a:rPr lang="en-US" dirty="0" err="1"/>
              <a:t>VisualFeature.Description</a:t>
            </a:r>
            <a:r>
              <a:rPr lang="en-US" dirty="0"/>
              <a:t> };</a:t>
            </a:r>
          </a:p>
          <a:p>
            <a:r>
              <a:rPr lang="en-US" dirty="0" err="1" smtClean="0"/>
              <a:t>AnalysisResult</a:t>
            </a:r>
            <a:r>
              <a:rPr lang="en-US" dirty="0" smtClean="0"/>
              <a:t> </a:t>
            </a:r>
            <a:r>
              <a:rPr lang="en-US" dirty="0"/>
              <a:t>result </a:t>
            </a:r>
            <a:r>
              <a:rPr lang="en-US" dirty="0" smtClean="0"/>
              <a:t>=</a:t>
            </a:r>
          </a:p>
          <a:p>
            <a:r>
              <a:rPr lang="en-US" dirty="0"/>
              <a:t> </a:t>
            </a:r>
            <a:r>
              <a:rPr lang="en-US" dirty="0" smtClean="0"/>
              <a:t>   await </a:t>
            </a:r>
            <a:r>
              <a:rPr lang="en-US" dirty="0" err="1" smtClean="0"/>
              <a:t>vision.AnalyzeImageAsync</a:t>
            </a:r>
            <a:r>
              <a:rPr lang="en-US" dirty="0" smtClean="0"/>
              <a:t>(</a:t>
            </a:r>
            <a:r>
              <a:rPr lang="en-US" dirty="0" err="1" smtClean="0"/>
              <a:t>uri</a:t>
            </a:r>
            <a:r>
              <a:rPr lang="en-US" dirty="0" smtClean="0"/>
              <a:t>, </a:t>
            </a:r>
            <a:r>
              <a:rPr lang="en-US" dirty="0"/>
              <a:t>features);</a:t>
            </a:r>
          </a:p>
          <a:p>
            <a:endParaRPr lang="en-US" dirty="0"/>
          </a:p>
          <a:p>
            <a:r>
              <a:rPr lang="en-US" dirty="0" smtClean="0"/>
              <a:t>string caption = </a:t>
            </a:r>
            <a:r>
              <a:rPr lang="en-US" dirty="0" err="1" smtClean="0"/>
              <a:t>result.Description.Captions</a:t>
            </a:r>
            <a:r>
              <a:rPr lang="en-US" dirty="0" smtClean="0"/>
              <a:t>[0</a:t>
            </a:r>
            <a:r>
              <a:rPr lang="en-US" dirty="0"/>
              <a:t>].Text);</a:t>
            </a:r>
          </a:p>
          <a:p>
            <a:endParaRPr lang="en-US" dirty="0"/>
          </a:p>
          <a:p>
            <a:r>
              <a:rPr lang="en-US" dirty="0" err="1" smtClean="0"/>
              <a:t>foreach</a:t>
            </a:r>
            <a:r>
              <a:rPr lang="en-US" dirty="0" smtClean="0"/>
              <a:t> (string tag in </a:t>
            </a:r>
            <a:r>
              <a:rPr lang="en-US" dirty="0" err="1" smtClean="0"/>
              <a:t>result.Description.Tags</a:t>
            </a:r>
            <a:r>
              <a:rPr lang="en-US" dirty="0" smtClean="0"/>
              <a:t>)</a:t>
            </a:r>
            <a:endParaRPr lang="en-US" dirty="0"/>
          </a:p>
          <a:p>
            <a:r>
              <a:rPr lang="en-US" dirty="0"/>
              <a:t>{</a:t>
            </a:r>
          </a:p>
          <a:p>
            <a:r>
              <a:rPr lang="en-US" dirty="0" smtClean="0"/>
              <a:t>    // tag holds descriptive tag for image (e.g., "river")</a:t>
            </a:r>
          </a:p>
          <a:p>
            <a:r>
              <a:rPr lang="en-US" dirty="0" smtClean="0"/>
              <a:t>}</a:t>
            </a:r>
            <a:endParaRPr lang="en-US" dirty="0"/>
          </a:p>
        </p:txBody>
      </p:sp>
    </p:spTree>
    <p:extLst>
      <p:ext uri="{BB962C8B-B14F-4D97-AF65-F5344CB8AC3E}">
        <p14:creationId xmlns:p14="http://schemas.microsoft.com/office/powerpoint/2010/main" val="689610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the Computer Vision API (Node.js)</a:t>
            </a:r>
            <a:endParaRPr lang="en-US" dirty="0"/>
          </a:p>
        </p:txBody>
      </p:sp>
      <p:sp>
        <p:nvSpPr>
          <p:cNvPr id="3" name="Content Placeholder 2"/>
          <p:cNvSpPr>
            <a:spLocks noGrp="1"/>
          </p:cNvSpPr>
          <p:nvPr>
            <p:ph sz="half" idx="1"/>
          </p:nvPr>
        </p:nvSpPr>
        <p:spPr/>
        <p:txBody>
          <a:bodyPr/>
          <a:lstStyle/>
          <a:p>
            <a:r>
              <a:rPr lang="en-US" dirty="0"/>
              <a:t>Submit an image via URI to the Computer Vision API and ask for captions and descriptive tags</a:t>
            </a:r>
          </a:p>
          <a:p>
            <a:pPr lvl="1"/>
            <a:r>
              <a:rPr lang="en-US" dirty="0"/>
              <a:t>Optionally </a:t>
            </a:r>
            <a:r>
              <a:rPr lang="en-US" dirty="0" smtClean="0"/>
              <a:t>pass a </a:t>
            </a:r>
            <a:r>
              <a:rPr lang="en-US" dirty="0"/>
              <a:t>stream instead </a:t>
            </a:r>
            <a:r>
              <a:rPr lang="en-US" dirty="0" smtClean="0"/>
              <a:t>of a URI</a:t>
            </a:r>
            <a:endParaRPr lang="en-US" dirty="0"/>
          </a:p>
          <a:p>
            <a:r>
              <a:rPr lang="en-US" dirty="0" smtClean="0"/>
              <a:t>Other </a:t>
            </a:r>
            <a:r>
              <a:rPr lang="en-US" dirty="0" err="1"/>
              <a:t>VisualFeatures</a:t>
            </a:r>
            <a:r>
              <a:rPr lang="en-US" dirty="0"/>
              <a:t> include Adult, Category, Color, Faces, </a:t>
            </a:r>
            <a:r>
              <a:rPr lang="en-US" dirty="0" err="1"/>
              <a:t>ImageType</a:t>
            </a:r>
            <a:r>
              <a:rPr lang="en-US" dirty="0"/>
              <a:t>, and Tags</a:t>
            </a:r>
          </a:p>
          <a:p>
            <a:endParaRPr lang="en-US" dirty="0"/>
          </a:p>
        </p:txBody>
      </p:sp>
      <p:sp>
        <p:nvSpPr>
          <p:cNvPr id="4" name="Content Placeholder 3"/>
          <p:cNvSpPr>
            <a:spLocks noGrp="1"/>
          </p:cNvSpPr>
          <p:nvPr>
            <p:ph idx="13"/>
          </p:nvPr>
        </p:nvSpPr>
        <p:spPr/>
        <p:txBody>
          <a:bodyPr/>
          <a:lstStyle/>
          <a:p>
            <a:r>
              <a:rPr lang="en-US" dirty="0" err="1"/>
              <a:t>var</a:t>
            </a:r>
            <a:r>
              <a:rPr lang="en-US" dirty="0"/>
              <a:t> options = {</a:t>
            </a:r>
          </a:p>
          <a:p>
            <a:r>
              <a:rPr lang="en-US" dirty="0"/>
              <a:t>  </a:t>
            </a:r>
            <a:r>
              <a:rPr lang="en-US" dirty="0" smtClean="0"/>
              <a:t>  url</a:t>
            </a:r>
            <a:r>
              <a:rPr lang="en-US" dirty="0"/>
              <a:t>: "</a:t>
            </a:r>
            <a:r>
              <a:rPr lang="en-US" sz="1500" dirty="0"/>
              <a:t>https://api.projectoxford.ai/vision/v1.0/analyze</a:t>
            </a:r>
            <a:r>
              <a:rPr lang="en-US" dirty="0"/>
              <a:t>",</a:t>
            </a:r>
          </a:p>
          <a:p>
            <a:r>
              <a:rPr lang="en-US" dirty="0"/>
              <a:t>    </a:t>
            </a:r>
            <a:r>
              <a:rPr lang="en-US" dirty="0" err="1"/>
              <a:t>qs</a:t>
            </a:r>
            <a:r>
              <a:rPr lang="en-US" dirty="0"/>
              <a:t>: { </a:t>
            </a:r>
            <a:r>
              <a:rPr lang="en-US" dirty="0" err="1"/>
              <a:t>visualFeatures</a:t>
            </a:r>
            <a:r>
              <a:rPr lang="en-US" dirty="0"/>
              <a:t>: "Description" },</a:t>
            </a:r>
          </a:p>
          <a:p>
            <a:r>
              <a:rPr lang="en-US" dirty="0"/>
              <a:t>    method: 'POST',</a:t>
            </a:r>
          </a:p>
          <a:p>
            <a:r>
              <a:rPr lang="en-US" dirty="0"/>
              <a:t>    headers: {</a:t>
            </a:r>
          </a:p>
          <a:p>
            <a:r>
              <a:rPr lang="en-US" dirty="0"/>
              <a:t>        'Content-Type': 'application/</a:t>
            </a:r>
            <a:r>
              <a:rPr lang="en-US" dirty="0" err="1"/>
              <a:t>json</a:t>
            </a:r>
            <a:r>
              <a:rPr lang="en-US" dirty="0"/>
              <a:t>',</a:t>
            </a:r>
          </a:p>
          <a:p>
            <a:r>
              <a:rPr lang="en-US" dirty="0"/>
              <a:t>        '</a:t>
            </a:r>
            <a:r>
              <a:rPr lang="en-US" dirty="0" err="1"/>
              <a:t>Ocp</a:t>
            </a:r>
            <a:r>
              <a:rPr lang="en-US" dirty="0"/>
              <a:t>-</a:t>
            </a:r>
            <a:r>
              <a:rPr lang="en-US" dirty="0" err="1"/>
              <a:t>Apim</a:t>
            </a:r>
            <a:r>
              <a:rPr lang="en-US" dirty="0"/>
              <a:t>-Subscription-Key': '</a:t>
            </a:r>
            <a:r>
              <a:rPr lang="en-US" dirty="0" err="1"/>
              <a:t>subscription_key</a:t>
            </a:r>
            <a:r>
              <a:rPr lang="en-US" dirty="0"/>
              <a:t>'</a:t>
            </a:r>
          </a:p>
          <a:p>
            <a:r>
              <a:rPr lang="en-US" dirty="0"/>
              <a:t>    },</a:t>
            </a:r>
          </a:p>
          <a:p>
            <a:r>
              <a:rPr lang="en-US" dirty="0"/>
              <a:t>  ...   </a:t>
            </a:r>
          </a:p>
          <a:p>
            <a:r>
              <a:rPr lang="en-US" dirty="0"/>
              <a:t>};</a:t>
            </a:r>
          </a:p>
          <a:p>
            <a:r>
              <a:rPr lang="en-US" dirty="0"/>
              <a:t>request(options, function(err, response, result) {</a:t>
            </a:r>
          </a:p>
          <a:p>
            <a:r>
              <a:rPr lang="en-US" dirty="0"/>
              <a:t>    if(!err) {</a:t>
            </a:r>
          </a:p>
          <a:p>
            <a:r>
              <a:rPr lang="en-US" dirty="0"/>
              <a:t>        </a:t>
            </a:r>
            <a:r>
              <a:rPr lang="en-US" dirty="0" err="1"/>
              <a:t>var</a:t>
            </a:r>
            <a:r>
              <a:rPr lang="en-US" dirty="0"/>
              <a:t> caption = </a:t>
            </a:r>
            <a:r>
              <a:rPr lang="en-US" dirty="0" err="1"/>
              <a:t>result.description.captions</a:t>
            </a:r>
            <a:r>
              <a:rPr lang="en-US" dirty="0"/>
              <a:t>[0].text;</a:t>
            </a:r>
          </a:p>
          <a:p>
            <a:r>
              <a:rPr lang="en-US" dirty="0"/>
              <a:t>    }</a:t>
            </a:r>
          </a:p>
          <a:p>
            <a:r>
              <a:rPr lang="en-US" dirty="0"/>
              <a:t>});</a:t>
            </a:r>
          </a:p>
        </p:txBody>
      </p:sp>
    </p:spTree>
    <p:extLst>
      <p:ext uri="{BB962C8B-B14F-4D97-AF65-F5344CB8AC3E}">
        <p14:creationId xmlns:p14="http://schemas.microsoft.com/office/powerpoint/2010/main" val="3652740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Hands-On Lab</a:t>
            </a:r>
            <a:endParaRPr lang="en-US" dirty="0"/>
          </a:p>
        </p:txBody>
      </p:sp>
      <p:sp>
        <p:nvSpPr>
          <p:cNvPr id="5" name="Text Placeholder 4"/>
          <p:cNvSpPr>
            <a:spLocks noGrp="1"/>
          </p:cNvSpPr>
          <p:nvPr>
            <p:ph type="body" idx="1"/>
          </p:nvPr>
        </p:nvSpPr>
        <p:spPr/>
        <p:txBody>
          <a:bodyPr/>
          <a:lstStyle/>
          <a:p>
            <a:r>
              <a:rPr lang="en-US" dirty="0" smtClean="0"/>
              <a:t>Azure Storage and Cognitive Services HOL (MVC).html</a:t>
            </a:r>
          </a:p>
          <a:p>
            <a:r>
              <a:rPr lang="en-US" dirty="0"/>
              <a:t>Azure Storage and Cognitive Services </a:t>
            </a:r>
            <a:r>
              <a:rPr lang="en-US" dirty="0" smtClean="0"/>
              <a:t>HOL (Node).html</a:t>
            </a:r>
            <a:endParaRPr lang="en-US" dirty="0"/>
          </a:p>
        </p:txBody>
      </p:sp>
    </p:spTree>
    <p:extLst>
      <p:ext uri="{BB962C8B-B14F-4D97-AF65-F5344CB8AC3E}">
        <p14:creationId xmlns:p14="http://schemas.microsoft.com/office/powerpoint/2010/main" val="3335184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Storage</a:t>
            </a:r>
            <a:endParaRPr lang="en-US" dirty="0"/>
          </a:p>
        </p:txBody>
      </p:sp>
      <p:sp>
        <p:nvSpPr>
          <p:cNvPr id="4" name="Rounded Rectangle 3"/>
          <p:cNvSpPr/>
          <p:nvPr/>
        </p:nvSpPr>
        <p:spPr bwMode="auto">
          <a:xfrm>
            <a:off x="1688123" y="1571029"/>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smtClean="0">
                <a:solidFill>
                  <a:schemeClr val="accent2"/>
                </a:solidFill>
                <a:latin typeface="Segoe UI Light" panose="020B0502040204020203" pitchFamily="34" charset="0"/>
                <a:cs typeface="Segoe UI Light" panose="020B0502040204020203" pitchFamily="34" charset="0"/>
              </a:rPr>
              <a:t>Accounts</a:t>
            </a:r>
          </a:p>
        </p:txBody>
      </p:sp>
      <p:sp>
        <p:nvSpPr>
          <p:cNvPr id="5" name="Rounded Rectangle 4"/>
          <p:cNvSpPr/>
          <p:nvPr/>
        </p:nvSpPr>
        <p:spPr bwMode="auto">
          <a:xfrm>
            <a:off x="4989562" y="1571029"/>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chemeClr val="accent2"/>
                </a:solidFill>
                <a:latin typeface="Segoe UI Light" panose="020B0502040204020203" pitchFamily="34" charset="0"/>
                <a:cs typeface="Segoe UI Light" panose="020B0502040204020203" pitchFamily="34" charset="0"/>
              </a:rPr>
              <a:t>Containers</a:t>
            </a:r>
          </a:p>
        </p:txBody>
      </p:sp>
      <p:sp>
        <p:nvSpPr>
          <p:cNvPr id="6" name="Rounded Rectangle 5"/>
          <p:cNvSpPr/>
          <p:nvPr/>
        </p:nvSpPr>
        <p:spPr bwMode="auto">
          <a:xfrm>
            <a:off x="8292124" y="1571029"/>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chemeClr val="accent2"/>
                </a:solidFill>
                <a:latin typeface="Segoe UI Light" panose="020B0502040204020203" pitchFamily="34" charset="0"/>
                <a:cs typeface="Segoe UI Light" panose="020B0502040204020203" pitchFamily="34" charset="0"/>
              </a:rPr>
              <a:t>Blobs</a:t>
            </a:r>
          </a:p>
        </p:txBody>
      </p:sp>
      <p:sp>
        <p:nvSpPr>
          <p:cNvPr id="7" name="Rounded Rectangle 6"/>
          <p:cNvSpPr/>
          <p:nvPr/>
        </p:nvSpPr>
        <p:spPr bwMode="auto">
          <a:xfrm>
            <a:off x="1927607" y="3319233"/>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solidFill>
                  <a:schemeClr val="bg1"/>
                </a:solidFill>
                <a:latin typeface="Segoe UI Light" panose="020B0502040204020203" pitchFamily="34" charset="0"/>
                <a:cs typeface="Segoe UI Light" panose="020B0502040204020203" pitchFamily="34" charset="0"/>
              </a:rPr>
              <a:t>dxlabs</a:t>
            </a:r>
            <a:endParaRPr lang="en-US" sz="2200" dirty="0" smtClean="0">
              <a:solidFill>
                <a:schemeClr val="bg1"/>
              </a:solidFill>
              <a:latin typeface="Segoe UI Light" panose="020B0502040204020203" pitchFamily="34" charset="0"/>
              <a:cs typeface="Segoe UI Light" panose="020B0502040204020203" pitchFamily="34" charset="0"/>
            </a:endParaRPr>
          </a:p>
        </p:txBody>
      </p:sp>
      <p:sp>
        <p:nvSpPr>
          <p:cNvPr id="8" name="Rounded Rectangle 7"/>
          <p:cNvSpPr/>
          <p:nvPr/>
        </p:nvSpPr>
        <p:spPr bwMode="auto">
          <a:xfrm>
            <a:off x="5229607" y="2379569"/>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images</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9" name="Rounded Rectangle 8"/>
          <p:cNvSpPr/>
          <p:nvPr/>
        </p:nvSpPr>
        <p:spPr bwMode="auto">
          <a:xfrm>
            <a:off x="5229607" y="4258897"/>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documents</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0" name="Rounded Rectangle 9"/>
          <p:cNvSpPr/>
          <p:nvPr/>
        </p:nvSpPr>
        <p:spPr bwMode="auto">
          <a:xfrm>
            <a:off x="8531607" y="2379569"/>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schema.jpg</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1" name="Rounded Rectangle 10"/>
          <p:cNvSpPr/>
          <p:nvPr/>
        </p:nvSpPr>
        <p:spPr bwMode="auto">
          <a:xfrm>
            <a:off x="8531607" y="4258897"/>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Labs.pdf</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2" name="Rounded Rectangle 11"/>
          <p:cNvSpPr/>
          <p:nvPr/>
        </p:nvSpPr>
        <p:spPr bwMode="auto">
          <a:xfrm>
            <a:off x="8531607" y="3319233"/>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solidFill>
                  <a:schemeClr val="bg1"/>
                </a:solidFill>
                <a:latin typeface="Segoe UI Light" panose="020B0502040204020203" pitchFamily="34" charset="0"/>
                <a:cs typeface="Segoe UI Light" panose="020B0502040204020203" pitchFamily="34" charset="0"/>
              </a:rPr>
              <a:t>Png</a:t>
            </a:r>
            <a:r>
              <a:rPr lang="en-US" sz="2200" dirty="0" smtClean="0">
                <a:solidFill>
                  <a:schemeClr val="bg1"/>
                </a:solidFill>
                <a:latin typeface="Segoe UI Light" panose="020B0502040204020203" pitchFamily="34" charset="0"/>
                <a:cs typeface="Segoe UI Light" panose="020B0502040204020203" pitchFamily="34" charset="0"/>
              </a:rPr>
              <a:t>/flow.png</a:t>
            </a:r>
            <a:endParaRPr lang="en-US" sz="2200" dirty="0">
              <a:solidFill>
                <a:schemeClr val="bg1"/>
              </a:solidFill>
              <a:latin typeface="Segoe UI Light" panose="020B0502040204020203" pitchFamily="34" charset="0"/>
              <a:cs typeface="Segoe UI Light" panose="020B0502040204020203" pitchFamily="34" charset="0"/>
            </a:endParaRPr>
          </a:p>
        </p:txBody>
      </p:sp>
      <p:cxnSp>
        <p:nvCxnSpPr>
          <p:cNvPr id="13" name="Straight Connector 12"/>
          <p:cNvCxnSpPr/>
          <p:nvPr/>
        </p:nvCxnSpPr>
        <p:spPr>
          <a:xfrm>
            <a:off x="3781807" y="3709234"/>
            <a:ext cx="72334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flipV="1">
            <a:off x="4505148" y="2768455"/>
            <a:ext cx="72446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a:off x="4505147" y="4638784"/>
            <a:ext cx="724461" cy="7533"/>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p:nvPr/>
        </p:nvCxnSpPr>
        <p:spPr>
          <a:xfrm>
            <a:off x="4505148" y="2779619"/>
            <a:ext cx="0" cy="1877862"/>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flipV="1">
            <a:off x="7083807" y="2768455"/>
            <a:ext cx="144780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8" name="Straight Connector 17"/>
          <p:cNvCxnSpPr/>
          <p:nvPr/>
        </p:nvCxnSpPr>
        <p:spPr>
          <a:xfrm>
            <a:off x="7083807" y="4638784"/>
            <a:ext cx="144780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7807147" y="2779619"/>
            <a:ext cx="0" cy="918766"/>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7807146" y="3698385"/>
            <a:ext cx="724461" cy="735"/>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sp>
        <p:nvSpPr>
          <p:cNvPr id="21" name="TextBox 20"/>
          <p:cNvSpPr txBox="1"/>
          <p:nvPr/>
        </p:nvSpPr>
        <p:spPr>
          <a:xfrm>
            <a:off x="1987129" y="5529007"/>
            <a:ext cx="1735154" cy="763286"/>
          </a:xfrm>
          <a:prstGeom prst="rect">
            <a:avLst/>
          </a:prstGeom>
          <a:noFill/>
        </p:spPr>
        <p:txBody>
          <a:bodyPr wrap="none" lIns="0" tIns="0" rIns="0" bIns="0" rtlCol="0">
            <a:spAutoFit/>
          </a:bodyPr>
          <a:lstStyle/>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3 to 24 characters</a:t>
            </a:r>
          </a:p>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0-9 and a-z</a:t>
            </a:r>
          </a:p>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Unique within Azure</a:t>
            </a:r>
            <a:endParaRPr lang="en-US" sz="16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22" name="TextBox 21"/>
          <p:cNvSpPr txBox="1"/>
          <p:nvPr/>
        </p:nvSpPr>
        <p:spPr>
          <a:xfrm>
            <a:off x="5282511" y="5529007"/>
            <a:ext cx="1747273" cy="492443"/>
          </a:xfrm>
          <a:prstGeom prst="rect">
            <a:avLst/>
          </a:prstGeom>
          <a:noFill/>
        </p:spPr>
        <p:txBody>
          <a:bodyPr wrap="none" lIns="0" tIns="0" rIns="0" bIns="0" rtlCol="0">
            <a:spAutoFit/>
          </a:bodyPr>
          <a:lstStyle/>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3 to 63 characters</a:t>
            </a:r>
          </a:p>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0-9, a-z, and dashes</a:t>
            </a:r>
            <a:endParaRPr lang="en-US" sz="16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23" name="TextBox 22"/>
          <p:cNvSpPr txBox="1"/>
          <p:nvPr/>
        </p:nvSpPr>
        <p:spPr>
          <a:xfrm>
            <a:off x="8023024" y="5529007"/>
            <a:ext cx="2871363" cy="1067985"/>
          </a:xfrm>
          <a:prstGeom prst="rect">
            <a:avLst/>
          </a:prstGeom>
          <a:noFill/>
        </p:spPr>
        <p:txBody>
          <a:bodyPr wrap="none" lIns="0" tIns="0" rIns="0" bIns="0" rtlCol="0">
            <a:spAutoFit/>
          </a:bodyPr>
          <a:lstStyle/>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1 to 1,024 characters</a:t>
            </a:r>
          </a:p>
          <a:p>
            <a:pPr algn="ctr">
              <a:lnSpc>
                <a:spcPct val="90000"/>
              </a:lnSpc>
              <a:spcBef>
                <a:spcPct val="20000"/>
              </a:spcBef>
              <a:buSzPct val="80000"/>
            </a:pPr>
            <a:r>
              <a:rPr lang="en-US" sz="1600" u="sng"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Any</a:t>
            </a: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 characters (including slashes)</a:t>
            </a:r>
          </a:p>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URL characters must be escaped</a:t>
            </a:r>
          </a:p>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Max. 254 path segments</a:t>
            </a:r>
            <a:endParaRPr lang="en-US" sz="16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6850955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URLs</a:t>
            </a:r>
            <a:endParaRPr lang="en-US" dirty="0"/>
          </a:p>
        </p:txBody>
      </p:sp>
      <p:sp>
        <p:nvSpPr>
          <p:cNvPr id="4" name="Rounded Rectangle 3"/>
          <p:cNvSpPr/>
          <p:nvPr/>
        </p:nvSpPr>
        <p:spPr bwMode="auto">
          <a:xfrm>
            <a:off x="1688123" y="1571028"/>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smtClean="0">
                <a:solidFill>
                  <a:srgbClr val="2E75B5"/>
                </a:solidFill>
                <a:latin typeface="Segoe UI Light" panose="020B0502040204020203" pitchFamily="34" charset="0"/>
                <a:cs typeface="Segoe UI Light" panose="020B0502040204020203" pitchFamily="34" charset="0"/>
              </a:rPr>
              <a:t>Accounts</a:t>
            </a:r>
          </a:p>
        </p:txBody>
      </p:sp>
      <p:sp>
        <p:nvSpPr>
          <p:cNvPr id="5" name="Rounded Rectangle 4"/>
          <p:cNvSpPr/>
          <p:nvPr/>
        </p:nvSpPr>
        <p:spPr bwMode="auto">
          <a:xfrm>
            <a:off x="4989562" y="1571028"/>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rgbClr val="2E75B5"/>
                </a:solidFill>
                <a:latin typeface="Segoe UI Light" panose="020B0502040204020203" pitchFamily="34" charset="0"/>
                <a:cs typeface="Segoe UI Light" panose="020B0502040204020203" pitchFamily="34" charset="0"/>
              </a:rPr>
              <a:t>Containers</a:t>
            </a:r>
          </a:p>
        </p:txBody>
      </p:sp>
      <p:sp>
        <p:nvSpPr>
          <p:cNvPr id="6" name="Rounded Rectangle 5"/>
          <p:cNvSpPr/>
          <p:nvPr/>
        </p:nvSpPr>
        <p:spPr bwMode="auto">
          <a:xfrm>
            <a:off x="8292124" y="1571028"/>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rgbClr val="2E75B5"/>
                </a:solidFill>
                <a:latin typeface="Segoe UI Light" panose="020B0502040204020203" pitchFamily="34" charset="0"/>
                <a:cs typeface="Segoe UI Light" panose="020B0502040204020203" pitchFamily="34" charset="0"/>
              </a:rPr>
              <a:t>Blobs</a:t>
            </a:r>
          </a:p>
        </p:txBody>
      </p:sp>
      <p:sp>
        <p:nvSpPr>
          <p:cNvPr id="7" name="Rounded Rectangle 6"/>
          <p:cNvSpPr/>
          <p:nvPr/>
        </p:nvSpPr>
        <p:spPr bwMode="auto">
          <a:xfrm>
            <a:off x="1927607" y="3319232"/>
            <a:ext cx="1854200" cy="8001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solidFill>
                  <a:prstClr val="white"/>
                </a:solidFill>
                <a:latin typeface="Segoe UI Light" panose="020B0502040204020203" pitchFamily="34" charset="0"/>
                <a:cs typeface="Segoe UI Light" panose="020B0502040204020203" pitchFamily="34" charset="0"/>
              </a:rPr>
              <a:t>dxlabs</a:t>
            </a:r>
            <a:endParaRPr lang="en-US" sz="2200" dirty="0" smtClean="0">
              <a:solidFill>
                <a:prstClr val="white"/>
              </a:solidFill>
              <a:latin typeface="Segoe UI Light" panose="020B0502040204020203" pitchFamily="34" charset="0"/>
              <a:cs typeface="Segoe UI Light" panose="020B0502040204020203" pitchFamily="34" charset="0"/>
            </a:endParaRPr>
          </a:p>
        </p:txBody>
      </p:sp>
      <p:sp>
        <p:nvSpPr>
          <p:cNvPr id="8" name="Rounded Rectangle 7"/>
          <p:cNvSpPr/>
          <p:nvPr/>
        </p:nvSpPr>
        <p:spPr bwMode="auto">
          <a:xfrm>
            <a:off x="5229607" y="2379568"/>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prstClr val="white"/>
                </a:solidFill>
                <a:latin typeface="Segoe UI Light" panose="020B0502040204020203" pitchFamily="34" charset="0"/>
                <a:cs typeface="Segoe UI Light" panose="020B0502040204020203" pitchFamily="34" charset="0"/>
              </a:rPr>
              <a:t>images</a:t>
            </a:r>
            <a:endParaRPr lang="en-US" sz="2200" dirty="0">
              <a:solidFill>
                <a:prstClr val="white"/>
              </a:solidFill>
              <a:latin typeface="Segoe UI Light" panose="020B0502040204020203" pitchFamily="34" charset="0"/>
              <a:cs typeface="Segoe UI Light" panose="020B0502040204020203" pitchFamily="34" charset="0"/>
            </a:endParaRPr>
          </a:p>
        </p:txBody>
      </p:sp>
      <p:sp>
        <p:nvSpPr>
          <p:cNvPr id="9" name="Rounded Rectangle 8"/>
          <p:cNvSpPr/>
          <p:nvPr/>
        </p:nvSpPr>
        <p:spPr bwMode="auto">
          <a:xfrm>
            <a:off x="5229607" y="4258896"/>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prstClr val="white"/>
                </a:solidFill>
                <a:latin typeface="Segoe UI Light" panose="020B0502040204020203" pitchFamily="34" charset="0"/>
                <a:cs typeface="Segoe UI Light" panose="020B0502040204020203" pitchFamily="34" charset="0"/>
              </a:rPr>
              <a:t>documents</a:t>
            </a:r>
          </a:p>
        </p:txBody>
      </p:sp>
      <p:sp>
        <p:nvSpPr>
          <p:cNvPr id="10" name="Rounded Rectangle 9"/>
          <p:cNvSpPr/>
          <p:nvPr/>
        </p:nvSpPr>
        <p:spPr bwMode="auto">
          <a:xfrm>
            <a:off x="8531607" y="2379568"/>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prstClr val="white"/>
                </a:solidFill>
                <a:latin typeface="Segoe UI Light" panose="020B0502040204020203" pitchFamily="34" charset="0"/>
                <a:cs typeface="Segoe UI Light" panose="020B0502040204020203" pitchFamily="34" charset="0"/>
              </a:rPr>
              <a:t>schema.jpg</a:t>
            </a:r>
          </a:p>
        </p:txBody>
      </p:sp>
      <p:sp>
        <p:nvSpPr>
          <p:cNvPr id="11" name="Rounded Rectangle 10"/>
          <p:cNvSpPr/>
          <p:nvPr/>
        </p:nvSpPr>
        <p:spPr bwMode="auto">
          <a:xfrm>
            <a:off x="8531607" y="4258896"/>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prstClr val="white"/>
                </a:solidFill>
                <a:latin typeface="Segoe UI Light" panose="020B0502040204020203" pitchFamily="34" charset="0"/>
                <a:cs typeface="Segoe UI Light" panose="020B0502040204020203" pitchFamily="34" charset="0"/>
              </a:rPr>
              <a:t>Labs.pdf</a:t>
            </a:r>
          </a:p>
        </p:txBody>
      </p:sp>
      <p:sp>
        <p:nvSpPr>
          <p:cNvPr id="12" name="Rounded Rectangle 11"/>
          <p:cNvSpPr/>
          <p:nvPr/>
        </p:nvSpPr>
        <p:spPr bwMode="auto">
          <a:xfrm>
            <a:off x="8531607" y="3319232"/>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a:solidFill>
                  <a:prstClr val="white"/>
                </a:solidFill>
                <a:latin typeface="Segoe UI Light" panose="020B0502040204020203" pitchFamily="34" charset="0"/>
                <a:cs typeface="Segoe UI Light" panose="020B0502040204020203" pitchFamily="34" charset="0"/>
              </a:rPr>
              <a:t>Png</a:t>
            </a:r>
            <a:r>
              <a:rPr lang="en-US" sz="2200" dirty="0">
                <a:solidFill>
                  <a:prstClr val="white"/>
                </a:solidFill>
                <a:latin typeface="Segoe UI Light" panose="020B0502040204020203" pitchFamily="34" charset="0"/>
                <a:cs typeface="Segoe UI Light" panose="020B0502040204020203" pitchFamily="34" charset="0"/>
              </a:rPr>
              <a:t>/flow.png</a:t>
            </a:r>
          </a:p>
        </p:txBody>
      </p:sp>
      <p:cxnSp>
        <p:nvCxnSpPr>
          <p:cNvPr id="13" name="Straight Connector 12"/>
          <p:cNvCxnSpPr/>
          <p:nvPr/>
        </p:nvCxnSpPr>
        <p:spPr>
          <a:xfrm>
            <a:off x="3781807" y="3709233"/>
            <a:ext cx="72334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flipV="1">
            <a:off x="4505148" y="2768454"/>
            <a:ext cx="72446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a:off x="4505147" y="4638783"/>
            <a:ext cx="724461" cy="7533"/>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p:nvPr/>
        </p:nvCxnSpPr>
        <p:spPr>
          <a:xfrm>
            <a:off x="4505148" y="2779618"/>
            <a:ext cx="0" cy="1877862"/>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flipV="1">
            <a:off x="7083807" y="2768454"/>
            <a:ext cx="144780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8" name="Straight Connector 17"/>
          <p:cNvCxnSpPr/>
          <p:nvPr/>
        </p:nvCxnSpPr>
        <p:spPr>
          <a:xfrm>
            <a:off x="7083807" y="4638783"/>
            <a:ext cx="144780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7807147" y="2779618"/>
            <a:ext cx="0" cy="918766"/>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7807146" y="3698384"/>
            <a:ext cx="724461" cy="735"/>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sp>
        <p:nvSpPr>
          <p:cNvPr id="21" name="TextBox 20"/>
          <p:cNvSpPr txBox="1"/>
          <p:nvPr/>
        </p:nvSpPr>
        <p:spPr>
          <a:xfrm>
            <a:off x="519249" y="5822039"/>
            <a:ext cx="11151917" cy="443198"/>
          </a:xfrm>
          <a:prstGeom prst="rect">
            <a:avLst/>
          </a:prstGeom>
          <a:noFill/>
        </p:spPr>
        <p:txBody>
          <a:bodyPr wrap="square" lIns="0" tIns="0" rIns="0" bIns="0" rtlCol="0">
            <a:spAutoFit/>
          </a:bodyPr>
          <a:lstStyle/>
          <a:p>
            <a:pPr algn="ct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https://</a:t>
            </a:r>
            <a:r>
              <a:rPr lang="en-US" sz="3200" dirty="0" smtClean="0">
                <a:solidFill>
                  <a:srgbClr val="9CC3E5"/>
                </a:solidFill>
              </a:rPr>
              <a:t>dxlabs</a:t>
            </a:r>
            <a:r>
              <a:rPr lang="en-US" sz="3200" dirty="0" smtClean="0">
                <a:gradFill>
                  <a:gsLst>
                    <a:gs pos="0">
                      <a:srgbClr val="292929">
                        <a:lumMod val="90000"/>
                        <a:lumOff val="10000"/>
                      </a:srgbClr>
                    </a:gs>
                    <a:gs pos="86000">
                      <a:srgbClr val="292929">
                        <a:lumMod val="90000"/>
                        <a:lumOff val="10000"/>
                      </a:srgbClr>
                    </a:gs>
                  </a:gsLst>
                  <a:lin ang="5400000" scaled="0"/>
                </a:gradFill>
              </a:rPr>
              <a:t>.blob.core.windows.net/</a:t>
            </a:r>
            <a:r>
              <a:rPr lang="en-US" sz="3200" dirty="0" smtClean="0">
                <a:solidFill>
                  <a:srgbClr val="2E75B5"/>
                </a:solidFill>
              </a:rPr>
              <a:t>images</a:t>
            </a:r>
            <a:r>
              <a:rPr lang="en-US" sz="3200" dirty="0" smtClean="0">
                <a:gradFill>
                  <a:gsLst>
                    <a:gs pos="0">
                      <a:srgbClr val="292929">
                        <a:lumMod val="90000"/>
                        <a:lumOff val="10000"/>
                      </a:srgbClr>
                    </a:gs>
                    <a:gs pos="86000">
                      <a:srgbClr val="292929">
                        <a:lumMod val="90000"/>
                        <a:lumOff val="10000"/>
                      </a:srgbClr>
                    </a:gs>
                  </a:gsLst>
                  <a:lin ang="5400000" scaled="0"/>
                </a:gradFill>
              </a:rPr>
              <a:t>/</a:t>
            </a:r>
            <a:r>
              <a:rPr lang="en-US" sz="3200" dirty="0" smtClean="0">
                <a:solidFill>
                  <a:srgbClr val="CC99FF"/>
                </a:solidFill>
              </a:rPr>
              <a:t>schema.jpg</a:t>
            </a:r>
            <a:endParaRPr lang="en-US" sz="3200" dirty="0">
              <a:solidFill>
                <a:srgbClr val="CC99FF"/>
              </a:solidFill>
            </a:endParaRPr>
          </a:p>
        </p:txBody>
      </p:sp>
    </p:spTree>
    <p:extLst>
      <p:ext uri="{BB962C8B-B14F-4D97-AF65-F5344CB8AC3E}">
        <p14:creationId xmlns:p14="http://schemas.microsoft.com/office/powerpoint/2010/main" val="29620437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Accounts</a:t>
            </a:r>
            <a:endParaRPr lang="en-US" dirty="0"/>
          </a:p>
        </p:txBody>
      </p:sp>
      <p:sp>
        <p:nvSpPr>
          <p:cNvPr id="3" name="Content Placeholder 2"/>
          <p:cNvSpPr>
            <a:spLocks noGrp="1"/>
          </p:cNvSpPr>
          <p:nvPr>
            <p:ph idx="1"/>
          </p:nvPr>
        </p:nvSpPr>
        <p:spPr>
          <a:xfrm>
            <a:off x="838200" y="1825625"/>
            <a:ext cx="6678881" cy="4351338"/>
          </a:xfrm>
        </p:spPr>
        <p:txBody>
          <a:bodyPr/>
          <a:lstStyle/>
          <a:p>
            <a:r>
              <a:rPr lang="en-US" dirty="0" smtClean="0"/>
              <a:t>Up to 500 TB of data per account</a:t>
            </a:r>
          </a:p>
          <a:p>
            <a:r>
              <a:rPr lang="en-US" dirty="0" smtClean="0"/>
              <a:t>Maximum of 200 storage accounts per subscription</a:t>
            </a:r>
          </a:p>
          <a:p>
            <a:r>
              <a:rPr lang="en-US" dirty="0" smtClean="0"/>
              <a:t>Two types of accounts</a:t>
            </a:r>
          </a:p>
          <a:p>
            <a:pPr lvl="1"/>
            <a:r>
              <a:rPr lang="en-US" dirty="0" smtClean="0"/>
              <a:t>"General purpose" and "Blob storage"</a:t>
            </a:r>
          </a:p>
          <a:p>
            <a:r>
              <a:rPr lang="en-US" dirty="0" smtClean="0"/>
              <a:t>Four types of replication</a:t>
            </a:r>
          </a:p>
          <a:p>
            <a:pPr lvl="1"/>
            <a:r>
              <a:rPr lang="en-US" dirty="0" smtClean="0"/>
              <a:t>LRS, ZRS, GRS, and RA-GRS</a:t>
            </a:r>
          </a:p>
          <a:p>
            <a:r>
              <a:rPr lang="en-US" dirty="0" smtClean="0"/>
              <a:t>Support optional 256-bit AES encryption for "data at rest"</a:t>
            </a:r>
          </a:p>
        </p:txBody>
      </p:sp>
      <p:pic>
        <p:nvPicPr>
          <p:cNvPr id="4" name="Picture 3"/>
          <p:cNvPicPr>
            <a:picLocks noChangeAspect="1"/>
          </p:cNvPicPr>
          <p:nvPr/>
        </p:nvPicPr>
        <p:blipFill>
          <a:blip r:embed="rId3"/>
          <a:stretch>
            <a:fillRect/>
          </a:stretch>
        </p:blipFill>
        <p:spPr>
          <a:xfrm>
            <a:off x="7987145" y="1690688"/>
            <a:ext cx="3003237" cy="4200957"/>
          </a:xfrm>
          <a:prstGeom prst="rect">
            <a:avLst/>
          </a:prstGeom>
        </p:spPr>
      </p:pic>
    </p:spTree>
    <p:extLst>
      <p:ext uri="{BB962C8B-B14F-4D97-AF65-F5344CB8AC3E}">
        <p14:creationId xmlns:p14="http://schemas.microsoft.com/office/powerpoint/2010/main" val="3574896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Keys</a:t>
            </a:r>
            <a:endParaRPr lang="en-US" dirty="0"/>
          </a:p>
        </p:txBody>
      </p:sp>
      <p:sp>
        <p:nvSpPr>
          <p:cNvPr id="3" name="Content Placeholder 2"/>
          <p:cNvSpPr>
            <a:spLocks noGrp="1"/>
          </p:cNvSpPr>
          <p:nvPr>
            <p:ph idx="1"/>
          </p:nvPr>
        </p:nvSpPr>
        <p:spPr>
          <a:xfrm>
            <a:off x="838201" y="1825625"/>
            <a:ext cx="4695092" cy="4351338"/>
          </a:xfrm>
        </p:spPr>
        <p:txBody>
          <a:bodyPr>
            <a:normAutofit lnSpcReduction="10000"/>
          </a:bodyPr>
          <a:lstStyle/>
          <a:p>
            <a:r>
              <a:rPr lang="en-US" dirty="0"/>
              <a:t>Access to storage by non-account-owners relies on keys for authentication</a:t>
            </a:r>
          </a:p>
          <a:p>
            <a:pPr lvl="1"/>
            <a:r>
              <a:rPr lang="en-US" dirty="0"/>
              <a:t>Two 512-bit keys per account</a:t>
            </a:r>
          </a:p>
          <a:p>
            <a:r>
              <a:rPr lang="en-US" dirty="0"/>
              <a:t>Keys should be "rolled" periodically for security</a:t>
            </a:r>
          </a:p>
          <a:p>
            <a:r>
              <a:rPr lang="en-US" dirty="0"/>
              <a:t>Keys can be used to generate shared-access signatures (SAS) for secure and restricted access</a:t>
            </a:r>
          </a:p>
          <a:p>
            <a:endParaRPr lang="en-US" dirty="0"/>
          </a:p>
        </p:txBody>
      </p:sp>
      <p:pic>
        <p:nvPicPr>
          <p:cNvPr id="4" name="Picture 3"/>
          <p:cNvPicPr>
            <a:picLocks noChangeAspect="1"/>
          </p:cNvPicPr>
          <p:nvPr/>
        </p:nvPicPr>
        <p:blipFill>
          <a:blip r:embed="rId3"/>
          <a:stretch>
            <a:fillRect/>
          </a:stretch>
        </p:blipFill>
        <p:spPr>
          <a:xfrm>
            <a:off x="5810250" y="1825625"/>
            <a:ext cx="5543550" cy="3438525"/>
          </a:xfrm>
          <a:prstGeom prst="rect">
            <a:avLst/>
          </a:prstGeom>
        </p:spPr>
      </p:pic>
    </p:spTree>
    <p:extLst>
      <p:ext uri="{BB962C8B-B14F-4D97-AF65-F5344CB8AC3E}">
        <p14:creationId xmlns:p14="http://schemas.microsoft.com/office/powerpoint/2010/main" val="1335585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Shared-Access Signatures</a:t>
            </a:r>
            <a:endParaRPr lang="en-US" dirty="0"/>
          </a:p>
        </p:txBody>
      </p:sp>
      <p:sp>
        <p:nvSpPr>
          <p:cNvPr id="4" name="TextBox 3"/>
          <p:cNvSpPr txBox="1"/>
          <p:nvPr/>
        </p:nvSpPr>
        <p:spPr>
          <a:xfrm>
            <a:off x="519249" y="2643718"/>
            <a:ext cx="11151917" cy="2314480"/>
          </a:xfrm>
          <a:prstGeom prst="rect">
            <a:avLst/>
          </a:prstGeom>
          <a:noFill/>
        </p:spPr>
        <p:txBody>
          <a:bodyPr wrap="square" lIns="0" tIns="0" rIns="0" bIns="0" rtlCol="0">
            <a:spAutoFit/>
          </a:bodyPr>
          <a:lstStyle/>
          <a:p>
            <a:pPr algn="ctr">
              <a:lnSpc>
                <a:spcPct val="90000"/>
              </a:lnSpc>
              <a:spcBef>
                <a:spcPct val="20000"/>
              </a:spcBef>
              <a:buSzPct val="80000"/>
            </a:pPr>
            <a:r>
              <a:rPr lang="en-US" sz="3200" dirty="0" smtClean="0">
                <a:solidFill>
                  <a:schemeClr val="accent2"/>
                </a:solidFill>
              </a:rPr>
              <a:t>https://a4rlabs.blob.core.windows.net/images/schema.jpg?</a:t>
            </a:r>
          </a:p>
          <a:p>
            <a:pPr algn="ctr">
              <a:lnSpc>
                <a:spcPct val="90000"/>
              </a:lnSpc>
              <a:spcBef>
                <a:spcPct val="20000"/>
              </a:spcBef>
              <a:buSzPct val="80000"/>
            </a:pPr>
            <a:r>
              <a:rPr lang="en-US" sz="3200" dirty="0" err="1">
                <a:solidFill>
                  <a:srgbClr val="7F7F7F"/>
                </a:solidFill>
              </a:rPr>
              <a:t>st</a:t>
            </a:r>
            <a:r>
              <a:rPr lang="en-US" sz="3200" dirty="0">
                <a:solidFill>
                  <a:srgbClr val="7F7F7F"/>
                </a:solidFill>
              </a:rPr>
              <a:t>=2016-02-07T19%3A58%3A00Z&amp;se=2016-02-08T19%3A58%3A00Z&amp;sp=</a:t>
            </a:r>
            <a:r>
              <a:rPr lang="en-US" sz="3200" dirty="0" err="1">
                <a:solidFill>
                  <a:srgbClr val="7F7F7F"/>
                </a:solidFill>
              </a:rPr>
              <a:t>r&amp;sv</a:t>
            </a:r>
            <a:r>
              <a:rPr lang="en-US" sz="3200" dirty="0">
                <a:solidFill>
                  <a:srgbClr val="7F7F7F"/>
                </a:solidFill>
              </a:rPr>
              <a:t>=2015-02-21&amp;sr=</a:t>
            </a:r>
            <a:r>
              <a:rPr lang="en-US" sz="3200" dirty="0" err="1">
                <a:solidFill>
                  <a:srgbClr val="7F7F7F"/>
                </a:solidFill>
              </a:rPr>
              <a:t>b&amp;sig</a:t>
            </a:r>
            <a:r>
              <a:rPr lang="en-US" sz="3200" dirty="0">
                <a:solidFill>
                  <a:srgbClr val="7F7F7F"/>
                </a:solidFill>
              </a:rPr>
              <a:t>=BGebg1eduvPTwQnZWZlBphM8YGP9sRYt2WiPIL70vcw%3D</a:t>
            </a:r>
          </a:p>
        </p:txBody>
      </p:sp>
      <p:sp>
        <p:nvSpPr>
          <p:cNvPr id="5" name="TextBox 4"/>
          <p:cNvSpPr txBox="1"/>
          <p:nvPr/>
        </p:nvSpPr>
        <p:spPr>
          <a:xfrm>
            <a:off x="5256753" y="1544388"/>
            <a:ext cx="1651093" cy="443198"/>
          </a:xfrm>
          <a:prstGeom prst="rect">
            <a:avLst/>
          </a:prstGeom>
          <a:noFill/>
        </p:spPr>
        <p:txBody>
          <a:bodyPr wrap="none" lIns="0" tIns="0" rIns="0" bIns="0" rtlCol="0">
            <a:spAutoFit/>
          </a:bodyPr>
          <a:lstStyle/>
          <a:p>
            <a:pPr>
              <a:lnSpc>
                <a:spcPct val="90000"/>
              </a:lnSpc>
              <a:spcBef>
                <a:spcPct val="20000"/>
              </a:spcBef>
              <a:buSzPct val="80000"/>
            </a:pPr>
            <a:r>
              <a:rPr lang="en-US" sz="3200" dirty="0" smtClean="0">
                <a:solidFill>
                  <a:schemeClr val="accent2"/>
                </a:solidFill>
              </a:rPr>
              <a:t>Blob URL</a:t>
            </a:r>
            <a:endParaRPr lang="en-US" sz="3200" dirty="0">
              <a:solidFill>
                <a:schemeClr val="accent2"/>
              </a:solidFill>
            </a:endParaRPr>
          </a:p>
        </p:txBody>
      </p:sp>
      <p:sp>
        <p:nvSpPr>
          <p:cNvPr id="6" name="TextBox 5"/>
          <p:cNvSpPr txBox="1"/>
          <p:nvPr/>
        </p:nvSpPr>
        <p:spPr>
          <a:xfrm>
            <a:off x="3952600" y="5574594"/>
            <a:ext cx="4285212" cy="984885"/>
          </a:xfrm>
          <a:prstGeom prst="rect">
            <a:avLst/>
          </a:prstGeom>
          <a:noFill/>
        </p:spPr>
        <p:txBody>
          <a:bodyPr wrap="none" lIns="0" tIns="0" rIns="0" bIns="0" rtlCol="0">
            <a:spAutoFit/>
          </a:bodyPr>
          <a:lstStyle/>
          <a:p>
            <a:pPr>
              <a:lnSpc>
                <a:spcPct val="90000"/>
              </a:lnSpc>
              <a:spcBef>
                <a:spcPct val="20000"/>
              </a:spcBef>
              <a:buSzPct val="80000"/>
            </a:pPr>
            <a:r>
              <a:rPr lang="en-US" sz="3200" dirty="0" smtClean="0">
                <a:solidFill>
                  <a:srgbClr val="7F7F7F"/>
                </a:solidFill>
              </a:rPr>
              <a:t>Query string containing</a:t>
            </a:r>
          </a:p>
          <a:p>
            <a:pPr algn="ctr">
              <a:lnSpc>
                <a:spcPct val="90000"/>
              </a:lnSpc>
              <a:spcBef>
                <a:spcPct val="20000"/>
              </a:spcBef>
              <a:buSzPct val="80000"/>
            </a:pPr>
            <a:r>
              <a:rPr lang="en-US" sz="3200" dirty="0" smtClean="0">
                <a:solidFill>
                  <a:srgbClr val="7F7F7F"/>
                </a:solidFill>
              </a:rPr>
              <a:t>shared-access signature</a:t>
            </a:r>
            <a:endParaRPr lang="en-US" sz="3200" dirty="0">
              <a:solidFill>
                <a:srgbClr val="7F7F7F"/>
              </a:solidFill>
            </a:endParaRPr>
          </a:p>
        </p:txBody>
      </p:sp>
      <p:cxnSp>
        <p:nvCxnSpPr>
          <p:cNvPr id="7" name="Straight Connector 6"/>
          <p:cNvCxnSpPr>
            <a:stCxn id="5" idx="2"/>
          </p:cNvCxnSpPr>
          <p:nvPr/>
        </p:nvCxnSpPr>
        <p:spPr>
          <a:xfrm>
            <a:off x="6082300" y="1987586"/>
            <a:ext cx="1" cy="61481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082300" y="4958198"/>
            <a:ext cx="1" cy="614810"/>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120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Containers</a:t>
            </a:r>
            <a:endParaRPr lang="en-US" dirty="0"/>
          </a:p>
        </p:txBody>
      </p:sp>
      <p:sp>
        <p:nvSpPr>
          <p:cNvPr id="3" name="Content Placeholder 2"/>
          <p:cNvSpPr>
            <a:spLocks noGrp="1"/>
          </p:cNvSpPr>
          <p:nvPr>
            <p:ph idx="1"/>
          </p:nvPr>
        </p:nvSpPr>
        <p:spPr>
          <a:xfrm>
            <a:off x="838200" y="1825625"/>
            <a:ext cx="10626969" cy="4351338"/>
          </a:xfrm>
        </p:spPr>
        <p:txBody>
          <a:bodyPr>
            <a:normAutofit/>
          </a:bodyPr>
          <a:lstStyle/>
          <a:p>
            <a:r>
              <a:rPr lang="en-US" dirty="0" smtClean="0"/>
              <a:t>Three </a:t>
            </a:r>
            <a:r>
              <a:rPr lang="en-US" dirty="0"/>
              <a:t>access policies</a:t>
            </a:r>
          </a:p>
          <a:p>
            <a:pPr lvl="1"/>
            <a:r>
              <a:rPr lang="en-US" dirty="0"/>
              <a:t>Private – Blobs can't be read or enumerated anonymously</a:t>
            </a:r>
          </a:p>
          <a:p>
            <a:pPr lvl="1"/>
            <a:r>
              <a:rPr lang="en-US" dirty="0" smtClean="0"/>
              <a:t>Container </a:t>
            </a:r>
            <a:r>
              <a:rPr lang="en-US" dirty="0"/>
              <a:t>– Blobs can be read and enumerated anonymously</a:t>
            </a:r>
          </a:p>
          <a:p>
            <a:pPr lvl="1"/>
            <a:r>
              <a:rPr lang="en-US" dirty="0" smtClean="0"/>
              <a:t>Blob </a:t>
            </a:r>
            <a:r>
              <a:rPr lang="en-US" dirty="0"/>
              <a:t>– Blobs can be read anonymously, but cannot be enumerated</a:t>
            </a:r>
          </a:p>
          <a:p>
            <a:endParaRPr lang="en-US" dirty="0"/>
          </a:p>
        </p:txBody>
      </p:sp>
      <p:pic>
        <p:nvPicPr>
          <p:cNvPr id="5" name="Picture 4"/>
          <p:cNvPicPr>
            <a:picLocks noChangeAspect="1"/>
          </p:cNvPicPr>
          <p:nvPr/>
        </p:nvPicPr>
        <p:blipFill>
          <a:blip r:embed="rId3"/>
          <a:stretch>
            <a:fillRect/>
          </a:stretch>
        </p:blipFill>
        <p:spPr>
          <a:xfrm>
            <a:off x="3365621" y="3902075"/>
            <a:ext cx="5572125" cy="2409825"/>
          </a:xfrm>
          <a:prstGeom prst="rect">
            <a:avLst/>
          </a:prstGeom>
        </p:spPr>
      </p:pic>
    </p:spTree>
    <p:extLst>
      <p:ext uri="{BB962C8B-B14F-4D97-AF65-F5344CB8AC3E}">
        <p14:creationId xmlns:p14="http://schemas.microsoft.com/office/powerpoint/2010/main" val="17226446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Blobs</a:t>
            </a:r>
            <a:endParaRPr lang="en-US" dirty="0"/>
          </a:p>
        </p:txBody>
      </p:sp>
      <p:sp>
        <p:nvSpPr>
          <p:cNvPr id="3" name="Content Placeholder 2"/>
          <p:cNvSpPr>
            <a:spLocks noGrp="1"/>
          </p:cNvSpPr>
          <p:nvPr>
            <p:ph idx="1"/>
          </p:nvPr>
        </p:nvSpPr>
        <p:spPr/>
        <p:txBody>
          <a:bodyPr/>
          <a:lstStyle/>
          <a:p>
            <a:r>
              <a:rPr lang="en-US" dirty="0" smtClean="0"/>
              <a:t>Unlimited number of blobs per container</a:t>
            </a:r>
          </a:p>
          <a:p>
            <a:r>
              <a:rPr lang="en-US" dirty="0" smtClean="0"/>
              <a:t>Three types of blobs</a:t>
            </a:r>
          </a:p>
          <a:p>
            <a:endParaRPr lang="en-US" dirty="0"/>
          </a:p>
          <a:p>
            <a:endParaRPr lang="en-US" dirty="0" smtClean="0"/>
          </a:p>
          <a:p>
            <a:endParaRPr lang="en-US" dirty="0"/>
          </a:p>
          <a:p>
            <a:endParaRPr lang="en-US" dirty="0" smtClean="0"/>
          </a:p>
          <a:p>
            <a:endParaRPr lang="en-US" dirty="0"/>
          </a:p>
          <a:p>
            <a:r>
              <a:rPr lang="en-US" dirty="0" smtClean="0"/>
              <a:t>Blobs also support user-defined metadata</a:t>
            </a:r>
            <a:r>
              <a:rPr lang="en-US" dirty="0"/>
              <a:t> </a:t>
            </a:r>
            <a:r>
              <a:rPr lang="en-US" dirty="0" smtClean="0"/>
              <a:t>(key-value pairs)</a:t>
            </a:r>
          </a:p>
        </p:txBody>
      </p:sp>
      <p:sp>
        <p:nvSpPr>
          <p:cNvPr id="7" name="Rectangle 6"/>
          <p:cNvSpPr/>
          <p:nvPr/>
        </p:nvSpPr>
        <p:spPr>
          <a:xfrm>
            <a:off x="7859908" y="3106483"/>
            <a:ext cx="2823431" cy="185443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3600" dirty="0" smtClean="0">
                <a:solidFill>
                  <a:schemeClr val="bg1"/>
                </a:solidFill>
              </a:rPr>
              <a:t>Page</a:t>
            </a:r>
            <a:endParaRPr lang="en-US" sz="3600" dirty="0">
              <a:solidFill>
                <a:schemeClr val="bg1"/>
              </a:solidFill>
            </a:endParaRPr>
          </a:p>
          <a:p>
            <a:pPr algn="ctr">
              <a:spcAft>
                <a:spcPts val="600"/>
              </a:spcAft>
            </a:pPr>
            <a:r>
              <a:rPr lang="en-US" sz="2000" dirty="0" smtClean="0">
                <a:solidFill>
                  <a:schemeClr val="bg1"/>
                </a:solidFill>
              </a:rPr>
              <a:t>Up to 1 TB</a:t>
            </a:r>
          </a:p>
          <a:p>
            <a:pPr algn="ctr"/>
            <a:r>
              <a:rPr lang="en-US" sz="1600" dirty="0" smtClean="0">
                <a:solidFill>
                  <a:schemeClr val="bg1"/>
                </a:solidFill>
              </a:rPr>
              <a:t>VHDs only; optimized for random access</a:t>
            </a:r>
          </a:p>
        </p:txBody>
      </p:sp>
      <p:sp>
        <p:nvSpPr>
          <p:cNvPr id="8" name="Rectangle 7"/>
          <p:cNvSpPr/>
          <p:nvPr/>
        </p:nvSpPr>
        <p:spPr>
          <a:xfrm>
            <a:off x="4546692" y="3106483"/>
            <a:ext cx="2823431" cy="185443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3600" dirty="0" smtClean="0">
                <a:solidFill>
                  <a:schemeClr val="bg1"/>
                </a:solidFill>
              </a:rPr>
              <a:t>Append</a:t>
            </a:r>
            <a:endParaRPr lang="en-US" sz="3600" dirty="0">
              <a:solidFill>
                <a:schemeClr val="bg1"/>
              </a:solidFill>
            </a:endParaRPr>
          </a:p>
          <a:p>
            <a:pPr algn="ctr">
              <a:spcAft>
                <a:spcPts val="600"/>
              </a:spcAft>
            </a:pPr>
            <a:r>
              <a:rPr lang="en-US" sz="2000" dirty="0" smtClean="0">
                <a:solidFill>
                  <a:schemeClr val="bg1"/>
                </a:solidFill>
              </a:rPr>
              <a:t>Up to 195 GB</a:t>
            </a:r>
          </a:p>
          <a:p>
            <a:pPr algn="ctr"/>
            <a:r>
              <a:rPr lang="en-US" sz="1600" dirty="0" smtClean="0">
                <a:solidFill>
                  <a:schemeClr val="bg1"/>
                </a:solidFill>
              </a:rPr>
              <a:t>Optimized for append operations</a:t>
            </a:r>
          </a:p>
        </p:txBody>
      </p:sp>
      <p:sp>
        <p:nvSpPr>
          <p:cNvPr id="9" name="Rectangle 8"/>
          <p:cNvSpPr/>
          <p:nvPr/>
        </p:nvSpPr>
        <p:spPr>
          <a:xfrm>
            <a:off x="1233476" y="3106483"/>
            <a:ext cx="2823431" cy="185443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3600" dirty="0" smtClean="0">
                <a:solidFill>
                  <a:schemeClr val="bg1"/>
                </a:solidFill>
              </a:rPr>
              <a:t>Block</a:t>
            </a:r>
            <a:endParaRPr lang="en-US" sz="3600" dirty="0">
              <a:solidFill>
                <a:schemeClr val="bg1"/>
              </a:solidFill>
            </a:endParaRPr>
          </a:p>
          <a:p>
            <a:pPr algn="ctr">
              <a:spcAft>
                <a:spcPts val="600"/>
              </a:spcAft>
            </a:pPr>
            <a:r>
              <a:rPr lang="en-US" sz="2000" dirty="0" smtClean="0">
                <a:solidFill>
                  <a:schemeClr val="bg1"/>
                </a:solidFill>
              </a:rPr>
              <a:t>Up to 4.75 </a:t>
            </a:r>
            <a:r>
              <a:rPr lang="en-US" sz="2000" dirty="0">
                <a:solidFill>
                  <a:schemeClr val="bg1"/>
                </a:solidFill>
              </a:rPr>
              <a:t>T</a:t>
            </a:r>
            <a:r>
              <a:rPr lang="en-US" sz="2000" dirty="0" smtClean="0">
                <a:solidFill>
                  <a:schemeClr val="bg1"/>
                </a:solidFill>
              </a:rPr>
              <a:t>B</a:t>
            </a:r>
          </a:p>
          <a:p>
            <a:pPr algn="ctr"/>
            <a:r>
              <a:rPr lang="en-US" sz="1600" dirty="0" smtClean="0">
                <a:solidFill>
                  <a:schemeClr val="bg1"/>
                </a:solidFill>
              </a:rPr>
              <a:t>General-purpose streaming and storage</a:t>
            </a:r>
          </a:p>
        </p:txBody>
      </p:sp>
    </p:spTree>
    <p:extLst>
      <p:ext uri="{BB962C8B-B14F-4D97-AF65-F5344CB8AC3E}">
        <p14:creationId xmlns:p14="http://schemas.microsoft.com/office/powerpoint/2010/main" val="2060109196"/>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8367</TotalTime>
  <Words>2238</Words>
  <Application>Microsoft Office PowerPoint</Application>
  <PresentationFormat>Widescreen</PresentationFormat>
  <Paragraphs>301</Paragraphs>
  <Slides>24</Slides>
  <Notes>16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24</vt:i4>
      </vt:variant>
    </vt:vector>
  </HeadingPairs>
  <TitlesOfParts>
    <vt:vector size="34"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Storage and Cognitive Services</vt:lpstr>
      <vt:lpstr>Azure Storage</vt:lpstr>
      <vt:lpstr>Blob Storage</vt:lpstr>
      <vt:lpstr>Blob URLs</vt:lpstr>
      <vt:lpstr>Storage Accounts</vt:lpstr>
      <vt:lpstr>Storage Keys</vt:lpstr>
      <vt:lpstr>Shared-Access Signatures</vt:lpstr>
      <vt:lpstr>Storage Containers</vt:lpstr>
      <vt:lpstr>Storage Blobs</vt:lpstr>
      <vt:lpstr>Azure Storage Explorer</vt:lpstr>
      <vt:lpstr>Accessing Blob Storage Programmatically</vt:lpstr>
      <vt:lpstr>Uploading a Blob (C#)</vt:lpstr>
      <vt:lpstr>Downloading a Blob (Node.js)</vt:lpstr>
      <vt:lpstr>Enumerating Blobs in a Container (C#)</vt:lpstr>
      <vt:lpstr>Writing Blob Metadata (Node.js)</vt:lpstr>
      <vt:lpstr>Reading Blob Metadata (C#)</vt:lpstr>
      <vt:lpstr>Deleting a Blob (Node.js)</vt:lpstr>
      <vt:lpstr>Microsoft Cognitive Services</vt:lpstr>
      <vt:lpstr>Cognitive Services APIs</vt:lpstr>
      <vt:lpstr>Computer Vision API</vt:lpstr>
      <vt:lpstr>Using the Computer Vision API (C#)</vt:lpstr>
      <vt:lpstr>Using the Computer Vision API (Node.js)</vt:lpstr>
      <vt:lpstr>Hands-On Lab</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Storage and Cognitive Services</dc:title>
  <dc:creator>Gavin Gear</dc:creator>
  <cp:lastModifiedBy>Jeff Prosise</cp:lastModifiedBy>
  <cp:revision>225</cp:revision>
  <dcterms:created xsi:type="dcterms:W3CDTF">2016-04-21T18:51:19Z</dcterms:created>
  <dcterms:modified xsi:type="dcterms:W3CDTF">2017-02-05T15:52:28Z</dcterms:modified>
</cp:coreProperties>
</file>