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5"/>
  </p:notesMasterIdLst>
  <p:sldIdLst>
    <p:sldId id="256" r:id="rId3"/>
    <p:sldId id="323" r:id="rId4"/>
    <p:sldId id="324" r:id="rId5"/>
    <p:sldId id="325" r:id="rId6"/>
    <p:sldId id="318" r:id="rId7"/>
    <p:sldId id="319" r:id="rId8"/>
    <p:sldId id="320" r:id="rId9"/>
    <p:sldId id="304" r:id="rId10"/>
    <p:sldId id="322" r:id="rId11"/>
    <p:sldId id="305" r:id="rId12"/>
    <p:sldId id="306" r:id="rId13"/>
    <p:sldId id="307" r:id="rId14"/>
    <p:sldId id="308" r:id="rId15"/>
    <p:sldId id="314" r:id="rId16"/>
    <p:sldId id="313" r:id="rId17"/>
    <p:sldId id="315" r:id="rId18"/>
    <p:sldId id="316" r:id="rId19"/>
    <p:sldId id="309" r:id="rId20"/>
    <p:sldId id="311" r:id="rId21"/>
    <p:sldId id="317" r:id="rId22"/>
    <p:sldId id="295"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High-performance computing (HPC)</a:t>
            </a:r>
            <a:r>
              <a:rPr lang="en-US" baseline="0" dirty="0" smtClean="0"/>
              <a:t> typically refers to computing power beyond that of a typical desktop computer. Obviously, the definition of high-performance changes with time as more computing power is crammed into smaller spaces, making the supercomputers of today commodity computers of tomorrow. Regardless though, the concepts of HPC have remained the same since the early days of computing wherein scientists and engineers worked to figure out how aggregate more computing resources to perform computing tasks.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514575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r>
              <a:rPr lang="en-US" baseline="0" dirty="0" smtClean="0"/>
              <a:t>-performance computing is typically performed on a cluster of computers interconnected by a high-speed network. Workloads are sent to a master node which delegates tasks to the worker nodes. Historically, clusters were built using proprietary, often purpose-built computers. Recent trends though have shifted to using commodity hardware – the same kind of components used to build desktop computers – to construct HPC clusters. Engineers are getting even more clever with how they build clusters, too. The latest trend in HPC has been to use GPUs in addition to CPUs to created HPC clusters. While a typical desktop CPU has 2, 4, or 8 cores, graphics cards have usually hundreds of cores. These cores, while not as powerful as CPU cores, can still perform computations. HPC clusters are combining CPUs and GPUs to squeeze even more performance out of computer hardware for heavy workloads.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5442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7626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17104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2852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65558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67409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12/20/2016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bit.ly/a4r-githu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High-Performance Computing</a:t>
            </a:r>
            <a:endParaRPr lang="en-US" dirty="0"/>
          </a:p>
        </p:txBody>
      </p:sp>
      <p:sp>
        <p:nvSpPr>
          <p:cNvPr id="4" name="TextBox 3"/>
          <p:cNvSpPr txBox="1"/>
          <p:nvPr/>
        </p:nvSpPr>
        <p:spPr>
          <a:xfrm>
            <a:off x="1806235" y="2140504"/>
            <a:ext cx="8577943" cy="4185761"/>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rgbClr val="5095D1"/>
                </a:solidFill>
              </a:rPr>
              <a:t>“High-Performance Computing most generally refers to the practice of aggregating computing power in a way that delivers much higher performance than one could get out of a typical desktop computer or workstation in order to solve large problems in science, engineering, or business.”</a:t>
            </a: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						--</a:t>
            </a:r>
            <a:r>
              <a:rPr lang="en-US" sz="3200" dirty="0">
                <a:gradFill>
                  <a:gsLst>
                    <a:gs pos="0">
                      <a:srgbClr val="292929">
                        <a:lumMod val="90000"/>
                        <a:lumOff val="10000"/>
                      </a:srgbClr>
                    </a:gs>
                    <a:gs pos="86000">
                      <a:srgbClr val="292929">
                        <a:lumMod val="90000"/>
                        <a:lumOff val="10000"/>
                      </a:srgbClr>
                    </a:gs>
                  </a:gsLst>
                  <a:lin ang="5400000" scaled="0"/>
                </a:gradFill>
              </a:rPr>
              <a:t>Inside HPC</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31953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Docker and Azure Container Service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Clusters</a:t>
            </a:r>
            <a:endParaRPr lang="en-US" dirty="0"/>
          </a:p>
        </p:txBody>
      </p:sp>
      <p:sp>
        <p:nvSpPr>
          <p:cNvPr id="3" name="Content Placeholder 2"/>
          <p:cNvSpPr>
            <a:spLocks noGrp="1"/>
          </p:cNvSpPr>
          <p:nvPr>
            <p:ph idx="1"/>
          </p:nvPr>
        </p:nvSpPr>
        <p:spPr>
          <a:xfrm>
            <a:off x="838200" y="1825625"/>
            <a:ext cx="6897491" cy="4351338"/>
          </a:xfrm>
        </p:spPr>
        <p:txBody>
          <a:bodyPr/>
          <a:lstStyle/>
          <a:p>
            <a:pPr marL="571500" indent="-571500"/>
            <a:r>
              <a:rPr lang="en-US" dirty="0"/>
              <a:t>HPC typically involves </a:t>
            </a:r>
            <a:r>
              <a:rPr lang="en-US" b="1" dirty="0">
                <a:solidFill>
                  <a:schemeClr val="accent2"/>
                </a:solidFill>
              </a:rPr>
              <a:t>clusters</a:t>
            </a:r>
            <a:r>
              <a:rPr lang="en-US" dirty="0">
                <a:solidFill>
                  <a:schemeClr val="accent2"/>
                </a:solidFill>
              </a:rPr>
              <a:t> </a:t>
            </a:r>
            <a:r>
              <a:rPr lang="en-US" dirty="0"/>
              <a:t>of computers interconnected by a high- speed network</a:t>
            </a:r>
          </a:p>
          <a:p>
            <a:pPr marL="571500" indent="-571500"/>
            <a:r>
              <a:rPr lang="en-US" dirty="0"/>
              <a:t>A single computer in the cluster is called a </a:t>
            </a:r>
            <a:r>
              <a:rPr lang="en-US" b="1" dirty="0">
                <a:solidFill>
                  <a:schemeClr val="accent2"/>
                </a:solidFill>
              </a:rPr>
              <a:t>node</a:t>
            </a:r>
            <a:endParaRPr lang="en-US" dirty="0">
              <a:solidFill>
                <a:schemeClr val="accent2"/>
              </a:solidFill>
            </a:endParaRPr>
          </a:p>
          <a:p>
            <a:pPr marL="571500" indent="-571500"/>
            <a:r>
              <a:rPr lang="en-US" b="1" dirty="0">
                <a:solidFill>
                  <a:schemeClr val="accent2"/>
                </a:solidFill>
              </a:rPr>
              <a:t>Workloads</a:t>
            </a:r>
            <a:r>
              <a:rPr lang="en-US" b="1" dirty="0"/>
              <a:t> </a:t>
            </a:r>
            <a:r>
              <a:rPr lang="en-US" dirty="0"/>
              <a:t>are managed by </a:t>
            </a:r>
            <a:r>
              <a:rPr lang="en-US" b="1" dirty="0">
                <a:solidFill>
                  <a:schemeClr val="accent2"/>
                </a:solidFill>
              </a:rPr>
              <a:t>master</a:t>
            </a:r>
            <a:r>
              <a:rPr lang="en-US" dirty="0">
                <a:solidFill>
                  <a:schemeClr val="accent2"/>
                </a:solidFill>
              </a:rPr>
              <a:t> </a:t>
            </a:r>
            <a:r>
              <a:rPr lang="en-US" dirty="0"/>
              <a:t>nodes that distribute workloads across </a:t>
            </a:r>
            <a:r>
              <a:rPr lang="en-US" b="1" dirty="0">
                <a:solidFill>
                  <a:schemeClr val="accent2"/>
                </a:solidFill>
              </a:rPr>
              <a:t>worker</a:t>
            </a:r>
            <a:r>
              <a:rPr lang="en-US" dirty="0">
                <a:solidFill>
                  <a:schemeClr val="accent2"/>
                </a:solidFill>
              </a:rPr>
              <a:t> </a:t>
            </a:r>
            <a:r>
              <a:rPr lang="en-US" dirty="0"/>
              <a:t>nodes</a:t>
            </a:r>
            <a:endParaRPr lang="en-US" b="1"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008" y="976500"/>
            <a:ext cx="2657475" cy="4886325"/>
          </a:xfrm>
          <a:prstGeom prst="rect">
            <a:avLst/>
          </a:prstGeom>
          <a:ln>
            <a:solidFill>
              <a:schemeClr val="bg1">
                <a:lumMod val="75000"/>
              </a:schemeClr>
            </a:solidFill>
          </a:ln>
        </p:spPr>
      </p:pic>
    </p:spTree>
    <p:extLst>
      <p:ext uri="{BB962C8B-B14F-4D97-AF65-F5344CB8AC3E}">
        <p14:creationId xmlns:p14="http://schemas.microsoft.com/office/powerpoint/2010/main" val="67871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320449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705496"/>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8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86940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9707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a:t>
            </a:r>
            <a:r>
              <a:rPr lang="en-US" dirty="0"/>
              <a:t>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28129366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7747</TotalTime>
  <Words>3020</Words>
  <Application>Microsoft Office PowerPoint</Application>
  <PresentationFormat>Widescreen</PresentationFormat>
  <Paragraphs>280</Paragraphs>
  <Slides>22</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High-Performance Computing</vt:lpstr>
      <vt:lpstr>HPC Clusters</vt:lpstr>
      <vt:lpstr>HPC in Azure</vt:lpstr>
      <vt:lpstr>Virtual-Machine Sizes</vt:lpstr>
      <vt:lpstr>Choosing a VM Size</vt:lpstr>
      <vt:lpstr>Power vs. Cost</vt:lpstr>
      <vt:lpstr>Azure Resource Manager</vt:lpstr>
      <vt:lpstr>ARM Templates</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146</cp:revision>
  <dcterms:created xsi:type="dcterms:W3CDTF">2016-04-21T18:51:19Z</dcterms:created>
  <dcterms:modified xsi:type="dcterms:W3CDTF">2016-12-20T21:06:42Z</dcterms:modified>
</cp:coreProperties>
</file>