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4"/>
  </p:notesMasterIdLst>
  <p:sldIdLst>
    <p:sldId id="264" r:id="rId2"/>
    <p:sldId id="261" r:id="rId3"/>
    <p:sldId id="266" r:id="rId4"/>
    <p:sldId id="263" r:id="rId5"/>
    <p:sldId id="265" r:id="rId6"/>
    <p:sldId id="267" r:id="rId7"/>
    <p:sldId id="268" r:id="rId8"/>
    <p:sldId id="269" r:id="rId9"/>
    <p:sldId id="270" r:id="rId10"/>
    <p:sldId id="271" r:id="rId11"/>
    <p:sldId id="272" r:id="rId12"/>
    <p:sldId id="260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75D501-C8FD-4955-9AD3-CF9112EB4FBE}">
  <a:tblStyle styleId="{4E75D501-C8FD-4955-9AD3-CF9112EB4F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96" y="3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800988487944101E-2"/>
          <c:y val="5.8890607605003226E-2"/>
          <c:w val="0.92402521688434869"/>
          <c:h val="0.813054780244133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2018</c:v>
                </c:pt>
                <c:pt idx="1">
                  <c:v>2020</c:v>
                </c:pt>
                <c:pt idx="2">
                  <c:v>2022</c:v>
                </c:pt>
                <c:pt idx="3">
                  <c:v>2024</c:v>
                </c:pt>
                <c:pt idx="4">
                  <c:v>2026</c:v>
                </c:pt>
                <c:pt idx="5">
                  <c:v>2028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26.9</c:v>
                </c:pt>
                <c:pt idx="1">
                  <c:v>39.200000000000003</c:v>
                </c:pt>
                <c:pt idx="2">
                  <c:v>51.1</c:v>
                </c:pt>
                <c:pt idx="3">
                  <c:v>63.1</c:v>
                </c:pt>
                <c:pt idx="4">
                  <c:v>74.900000000000006</c:v>
                </c:pt>
                <c:pt idx="5">
                  <c:v>88.3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F5-4AD6-B0C5-9E3065F8F29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62277743"/>
        <c:axId val="1813747999"/>
      </c:barChart>
      <c:catAx>
        <c:axId val="1262277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3747999"/>
        <c:crosses val="autoZero"/>
        <c:auto val="1"/>
        <c:lblAlgn val="ctr"/>
        <c:lblOffset val="100"/>
        <c:noMultiLvlLbl val="0"/>
      </c:catAx>
      <c:valAx>
        <c:axId val="181374799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62277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https://www.statista.com/outlook/fmo/wealth-management/financial-advisory/united-states</a:t>
            </a:r>
          </a:p>
        </p:txBody>
      </p:sp>
    </p:spTree>
    <p:extLst>
      <p:ext uri="{BB962C8B-B14F-4D97-AF65-F5344CB8AC3E}">
        <p14:creationId xmlns:p14="http://schemas.microsoft.com/office/powerpoint/2010/main" val="2496766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ee786b06a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8ee786b06a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0507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123325"/>
            <a:ext cx="7886700" cy="7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157743"/>
            <a:ext cx="7886700" cy="31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457950" y="4785608"/>
            <a:ext cx="2135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0" name="Google Shape;60;p14"/>
          <p:cNvCxnSpPr/>
          <p:nvPr/>
        </p:nvCxnSpPr>
        <p:spPr>
          <a:xfrm>
            <a:off x="685800" y="840710"/>
            <a:ext cx="8458200" cy="0"/>
          </a:xfrm>
          <a:prstGeom prst="straightConnector1">
            <a:avLst/>
          </a:prstGeom>
          <a:noFill/>
          <a:ln w="38100" cap="flat" cmpd="sng">
            <a:solidFill>
              <a:srgbClr val="C2C3C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 rot="10800000" flipH="1">
            <a:off x="-1" y="4523987"/>
            <a:ext cx="9144000" cy="61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628649" y="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  <a:defRPr sz="27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628650" y="1157743"/>
            <a:ext cx="7886700" cy="31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6457950" y="4785608"/>
            <a:ext cx="2135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089" y="4677374"/>
            <a:ext cx="1571355" cy="31551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32">
          <p15:clr>
            <a:srgbClr val="F26B43"/>
          </p15:clr>
        </p15:guide>
        <p15:guide id="2" pos="3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hart" Target="../charts/chart1.xml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DEBCE-64E9-8439-DA59-D38E5E48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AF613-AE9B-FB42-7AEF-3EB786BE6E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66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454C6-24E3-B324-5E0C-8D910A22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Fine Tuning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100D-211B-3874-13FE-AE22FFD854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51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A9B8-116A-3231-4C55-0E5E9470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AF239-F50F-BE07-94B3-D74D305815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  <a:p>
            <a:r>
              <a:rPr lang="en-US" dirty="0"/>
              <a:t>Future Goals </a:t>
            </a:r>
          </a:p>
        </p:txBody>
      </p:sp>
    </p:spTree>
    <p:extLst>
      <p:ext uri="{BB962C8B-B14F-4D97-AF65-F5344CB8AC3E}">
        <p14:creationId xmlns:p14="http://schemas.microsoft.com/office/powerpoint/2010/main" val="2911566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628650" y="123325"/>
            <a:ext cx="7886700" cy="7173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r>
              <a:rPr lang="en"/>
              <a:t>Appendix: MScA </a:t>
            </a:r>
            <a:r>
              <a:rPr lang="en" dirty="0"/>
              <a:t>team Null Capstone: FinBot</a:t>
            </a:r>
          </a:p>
        </p:txBody>
      </p:sp>
      <p:pic>
        <p:nvPicPr>
          <p:cNvPr id="2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C1EB26D-774D-119D-D5AF-AEAF1ED04D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62" r="5262"/>
          <a:stretch/>
        </p:blipFill>
        <p:spPr>
          <a:xfrm>
            <a:off x="1016452" y="3180906"/>
            <a:ext cx="1749797" cy="1224212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638A27-8D42-A5A8-72CB-D97684E4ED45}"/>
              </a:ext>
            </a:extLst>
          </p:cNvPr>
          <p:cNvSpPr/>
          <p:nvPr/>
        </p:nvSpPr>
        <p:spPr>
          <a:xfrm>
            <a:off x="843642" y="938893"/>
            <a:ext cx="3197677" cy="346982"/>
          </a:xfrm>
          <a:prstGeom prst="round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cs typeface="Arial"/>
              </a:rPr>
              <a:t>Project Idea</a:t>
            </a:r>
            <a:endParaRPr lang="en-US" sz="1200" b="1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7FFB58-6F2F-FB4E-9DBA-56BFA4A1830C}"/>
              </a:ext>
            </a:extLst>
          </p:cNvPr>
          <p:cNvSpPr/>
          <p:nvPr/>
        </p:nvSpPr>
        <p:spPr>
          <a:xfrm>
            <a:off x="4503966" y="925286"/>
            <a:ext cx="4048122" cy="374196"/>
          </a:xfrm>
          <a:prstGeom prst="round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>
                <a:cs typeface="Arial"/>
              </a:rPr>
              <a:t>Overview of Current Schematics</a:t>
            </a:r>
            <a:endParaRPr lang="en-US" sz="12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E6292-5BE5-0AF7-07CD-287BA7F729B9}"/>
              </a:ext>
            </a:extLst>
          </p:cNvPr>
          <p:cNvSpPr txBox="1"/>
          <p:nvPr/>
        </p:nvSpPr>
        <p:spPr>
          <a:xfrm>
            <a:off x="823232" y="1285875"/>
            <a:ext cx="323169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/>
              <a:t>Product Name:</a:t>
            </a:r>
            <a:r>
              <a:rPr lang="en-US" sz="1200"/>
              <a:t> </a:t>
            </a:r>
            <a:endParaRPr lang="en-US"/>
          </a:p>
          <a:p>
            <a:r>
              <a:rPr lang="en-US" sz="1100" err="1"/>
              <a:t>FinBot</a:t>
            </a:r>
            <a:r>
              <a:rPr lang="en-US" sz="1100"/>
              <a:t> </a:t>
            </a:r>
          </a:p>
          <a:p>
            <a:r>
              <a:rPr lang="en-US" sz="1200" b="1"/>
              <a:t>Final Product:</a:t>
            </a:r>
            <a:r>
              <a:rPr lang="en-US" sz="1200"/>
              <a:t> </a:t>
            </a:r>
          </a:p>
          <a:p>
            <a:r>
              <a:rPr lang="en-US" sz="1100"/>
              <a:t>AI that takes in user questions or investment ideas and generate answers and suggestions through interactive conversations and (or) visual explanations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5FE360F-8BE6-222B-2428-262DAB78F775}"/>
              </a:ext>
            </a:extLst>
          </p:cNvPr>
          <p:cNvSpPr/>
          <p:nvPr/>
        </p:nvSpPr>
        <p:spPr>
          <a:xfrm>
            <a:off x="823231" y="2735035"/>
            <a:ext cx="2190750" cy="34698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>
                <a:cs typeface="Arial"/>
              </a:rPr>
              <a:t>1. User specify format of response and ask question</a:t>
            </a:r>
            <a:endParaRPr lang="en-US" sz="1100" b="1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2385F14-FE9B-CC5F-C23C-A7ACBE312C22}"/>
              </a:ext>
            </a:extLst>
          </p:cNvPr>
          <p:cNvSpPr/>
          <p:nvPr/>
        </p:nvSpPr>
        <p:spPr>
          <a:xfrm>
            <a:off x="3469821" y="2735036"/>
            <a:ext cx="2217963" cy="34698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>
                <a:cs typeface="Arial"/>
              </a:rPr>
              <a:t>2. User  receive report with  specified format</a:t>
            </a:r>
            <a:endParaRPr lang="en-US" sz="1100" b="1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E8DAEDD-95BE-CBBA-EB11-D3F38118560C}"/>
              </a:ext>
            </a:extLst>
          </p:cNvPr>
          <p:cNvSpPr/>
          <p:nvPr/>
        </p:nvSpPr>
        <p:spPr>
          <a:xfrm>
            <a:off x="6204855" y="2735034"/>
            <a:ext cx="2347231" cy="34698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>
                <a:cs typeface="Arial"/>
              </a:rPr>
              <a:t>3. User ask follow-up questions and interact with </a:t>
            </a:r>
            <a:r>
              <a:rPr lang="en-US" sz="1100" b="1" err="1">
                <a:cs typeface="Arial"/>
              </a:rPr>
              <a:t>FinBot</a:t>
            </a:r>
            <a:r>
              <a:rPr lang="en-US" sz="1100" b="1">
                <a:cs typeface="Arial"/>
              </a:rPr>
              <a:t> </a:t>
            </a:r>
            <a:endParaRPr lang="en-US" sz="1100" b="1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397E84C-F837-D504-7DB8-87E4CEFD4F71}"/>
              </a:ext>
            </a:extLst>
          </p:cNvPr>
          <p:cNvSpPr/>
          <p:nvPr/>
        </p:nvSpPr>
        <p:spPr>
          <a:xfrm>
            <a:off x="3252106" y="3422196"/>
            <a:ext cx="387803" cy="340178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4CC3660-5DB5-C1F4-7186-47846E51FF24}"/>
              </a:ext>
            </a:extLst>
          </p:cNvPr>
          <p:cNvSpPr/>
          <p:nvPr/>
        </p:nvSpPr>
        <p:spPr>
          <a:xfrm>
            <a:off x="5817053" y="3422195"/>
            <a:ext cx="387803" cy="340178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CD9FC-4109-AE28-03C5-A39ACFF4EAB3}"/>
              </a:ext>
            </a:extLst>
          </p:cNvPr>
          <p:cNvSpPr txBox="1"/>
          <p:nvPr/>
        </p:nvSpPr>
        <p:spPr>
          <a:xfrm>
            <a:off x="4503964" y="1360714"/>
            <a:ext cx="3231696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AutoNum type="arabicPeriod"/>
            </a:pPr>
            <a:r>
              <a:rPr lang="en-US" sz="1100"/>
              <a:t>Topic based grouping of documents</a:t>
            </a:r>
            <a:endParaRPr lang="en-US"/>
          </a:p>
          <a:p>
            <a:pPr marL="228600" indent="-228600">
              <a:buAutoNum type="arabicPeriod"/>
            </a:pPr>
            <a:r>
              <a:rPr lang="en-US" sz="1100"/>
              <a:t>Vector DB powered document retrieval</a:t>
            </a:r>
          </a:p>
          <a:p>
            <a:pPr marL="228600" indent="-228600">
              <a:buAutoNum type="arabicPeriod"/>
            </a:pPr>
            <a:r>
              <a:rPr lang="en-US" sz="1100"/>
              <a:t>Fine-tuned LLM for content synthesis</a:t>
            </a:r>
          </a:p>
          <a:p>
            <a:pPr marL="171450" lvl="4" indent="-171450">
              <a:buChar char="•"/>
            </a:pPr>
            <a:r>
              <a:rPr lang="en-US" sz="1100"/>
              <a:t>Document summarization</a:t>
            </a:r>
          </a:p>
          <a:p>
            <a:pPr marL="171450" lvl="3" indent="-171450">
              <a:buChar char="•"/>
            </a:pPr>
            <a:r>
              <a:rPr lang="en-US" sz="1100"/>
              <a:t>Topic ranking &amp; interpretation</a:t>
            </a:r>
          </a:p>
          <a:p>
            <a:pPr marL="171450" lvl="3" indent="-171450">
              <a:buChar char="•"/>
            </a:pPr>
            <a:r>
              <a:rPr lang="en-US" sz="1100"/>
              <a:t>Report generation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0CB7DA6-AF7A-DE5B-2B89-FAF8121BED90}"/>
              </a:ext>
            </a:extLst>
          </p:cNvPr>
          <p:cNvCxnSpPr/>
          <p:nvPr/>
        </p:nvCxnSpPr>
        <p:spPr>
          <a:xfrm flipV="1">
            <a:off x="638175" y="2573113"/>
            <a:ext cx="7888060" cy="4080"/>
          </a:xfrm>
          <a:prstGeom prst="straightConnector1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F3B6E8B-9B95-3A38-6EB0-56900D3DEE4A}"/>
              </a:ext>
            </a:extLst>
          </p:cNvPr>
          <p:cNvSpPr/>
          <p:nvPr/>
        </p:nvSpPr>
        <p:spPr>
          <a:xfrm>
            <a:off x="3735159" y="2469696"/>
            <a:ext cx="1687286" cy="18369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cs typeface="Arial"/>
              </a:rPr>
              <a:t>UX Flow</a:t>
            </a:r>
            <a:endParaRPr lang="en-US" sz="1000" b="1">
              <a:solidFill>
                <a:schemeClr val="tx1"/>
              </a:solidFill>
            </a:endParaRPr>
          </a:p>
        </p:txBody>
      </p:sp>
      <p:pic>
        <p:nvPicPr>
          <p:cNvPr id="20" name="Picture 20" descr="A colorful rectangular box with text&#10;&#10;Description automatically generated">
            <a:extLst>
              <a:ext uri="{FF2B5EF4-FFF2-40B4-BE49-F238E27FC236}">
                <a16:creationId xmlns:a16="http://schemas.microsoft.com/office/drawing/2014/main" id="{F8EAEB86-F29B-A8BD-C3F7-F57ABD050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6150" y="1419860"/>
            <a:ext cx="1280432" cy="1058726"/>
          </a:xfrm>
          <a:prstGeom prst="rect">
            <a:avLst/>
          </a:prstGeom>
        </p:spPr>
      </p:pic>
      <p:pic>
        <p:nvPicPr>
          <p:cNvPr id="9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5C3722FB-1272-A1EE-0CFC-0961C9E737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329" t="43028" r="27230" b="7769"/>
          <a:stretch/>
        </p:blipFill>
        <p:spPr>
          <a:xfrm>
            <a:off x="3734896" y="3182310"/>
            <a:ext cx="1718167" cy="11696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DA10B14-7331-7B57-2554-AF6963E4D5CD}"/>
              </a:ext>
            </a:extLst>
          </p:cNvPr>
          <p:cNvSpPr/>
          <p:nvPr/>
        </p:nvSpPr>
        <p:spPr>
          <a:xfrm>
            <a:off x="3800993" y="3401344"/>
            <a:ext cx="1492477" cy="949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Arial"/>
              </a:rPr>
              <a:t>E</a:t>
            </a:r>
            <a:endParaRPr lang="en-US"/>
          </a:p>
        </p:txBody>
      </p:sp>
      <p:pic>
        <p:nvPicPr>
          <p:cNvPr id="34" name="Graphic 34" descr="Document with solid fill">
            <a:extLst>
              <a:ext uri="{FF2B5EF4-FFF2-40B4-BE49-F238E27FC236}">
                <a16:creationId xmlns:a16="http://schemas.microsoft.com/office/drawing/2014/main" id="{F6A56C98-8E4A-5C91-A8F8-2871DAA54A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8883" y="3505368"/>
            <a:ext cx="601926" cy="601926"/>
          </a:xfrm>
          <a:prstGeom prst="rect">
            <a:avLst/>
          </a:prstGeom>
        </p:spPr>
      </p:pic>
      <p:pic>
        <p:nvPicPr>
          <p:cNvPr id="10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ABD5B059-A679-3B9C-075D-7302E449E57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5332" t="54907" r="25598" b="2987"/>
          <a:stretch/>
        </p:blipFill>
        <p:spPr>
          <a:xfrm>
            <a:off x="6275809" y="3182310"/>
            <a:ext cx="2278187" cy="12187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A58850-01F2-521D-EDD4-CFCB3A222A03}"/>
              </a:ext>
            </a:extLst>
          </p:cNvPr>
          <p:cNvSpPr txBox="1"/>
          <p:nvPr/>
        </p:nvSpPr>
        <p:spPr>
          <a:xfrm>
            <a:off x="4925787" y="4354285"/>
            <a:ext cx="3599089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00" dirty="0"/>
              <a:t>Team Members: </a:t>
            </a:r>
            <a:r>
              <a:rPr lang="en-US" sz="700" err="1"/>
              <a:t>Shilong</a:t>
            </a:r>
            <a:r>
              <a:rPr lang="en-US" sz="700" dirty="0"/>
              <a:t> Dai, </a:t>
            </a:r>
            <a:r>
              <a:rPr lang="en-US" sz="700" err="1"/>
              <a:t>Yif</a:t>
            </a:r>
            <a:r>
              <a:rPr lang="en-US" sz="700" dirty="0"/>
              <a:t> Wang, Shefali Gupta, Snigda </a:t>
            </a:r>
            <a:r>
              <a:rPr lang="en-US" sz="700" err="1"/>
              <a:t>Gedela</a:t>
            </a:r>
            <a:r>
              <a:rPr lang="en-US" sz="700" dirty="0"/>
              <a:t>, Takuma Koide</a:t>
            </a:r>
          </a:p>
        </p:txBody>
      </p:sp>
    </p:spTree>
    <p:extLst>
      <p:ext uri="{BB962C8B-B14F-4D97-AF65-F5344CB8AC3E}">
        <p14:creationId xmlns:p14="http://schemas.microsoft.com/office/powerpoint/2010/main" val="400303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C355F8-6159-927B-9897-C9E6EEE3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27E9C-2BE6-1FDB-04E0-4BAACFEB4A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Team Introduction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Industry Research</a:t>
            </a:r>
          </a:p>
          <a:p>
            <a:r>
              <a:rPr lang="en-US" dirty="0"/>
              <a:t>Product Introduction </a:t>
            </a:r>
          </a:p>
          <a:p>
            <a:r>
              <a:rPr lang="en-US" dirty="0"/>
              <a:t>Data Collection</a:t>
            </a:r>
          </a:p>
          <a:p>
            <a:r>
              <a:rPr lang="en-US" dirty="0"/>
              <a:t>Model Iteration</a:t>
            </a:r>
          </a:p>
          <a:p>
            <a:r>
              <a:rPr lang="en-US" dirty="0"/>
              <a:t>Next Steps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46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D8EA-9208-BA78-5B43-1D2529DEA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ADSP Capstone Team NULL</a:t>
            </a:r>
          </a:p>
        </p:txBody>
      </p:sp>
      <p:sp>
        <p:nvSpPr>
          <p:cNvPr id="6" name="Google Shape;192;p12">
            <a:extLst>
              <a:ext uri="{FF2B5EF4-FFF2-40B4-BE49-F238E27FC236}">
                <a16:creationId xmlns:a16="http://schemas.microsoft.com/office/drawing/2014/main" id="{CC87EB0A-7270-5C4B-E975-D20B43E728CA}"/>
              </a:ext>
            </a:extLst>
          </p:cNvPr>
          <p:cNvSpPr txBox="1"/>
          <p:nvPr/>
        </p:nvSpPr>
        <p:spPr>
          <a:xfrm>
            <a:off x="2844963" y="1008662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Shilong Dai</a:t>
            </a:r>
            <a:endParaRPr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" name="Google Shape;193;p12">
            <a:extLst>
              <a:ext uri="{FF2B5EF4-FFF2-40B4-BE49-F238E27FC236}">
                <a16:creationId xmlns:a16="http://schemas.microsoft.com/office/drawing/2014/main" id="{BDCC2685-EF48-D7A1-F9E1-400691684BF8}"/>
              </a:ext>
            </a:extLst>
          </p:cNvPr>
          <p:cNvSpPr txBox="1"/>
          <p:nvPr/>
        </p:nvSpPr>
        <p:spPr>
          <a:xfrm>
            <a:off x="2844963" y="22047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Takuma Koide</a:t>
            </a:r>
            <a:br>
              <a:rPr lang="en" dirty="0">
                <a:latin typeface="Roboto Condensed"/>
                <a:ea typeface="Roboto Condensed"/>
                <a:cs typeface="Roboto Condensed"/>
                <a:sym typeface="Roboto Condensed"/>
              </a:rPr>
            </a:br>
            <a:endParaRPr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" name="Google Shape;194;p12">
            <a:extLst>
              <a:ext uri="{FF2B5EF4-FFF2-40B4-BE49-F238E27FC236}">
                <a16:creationId xmlns:a16="http://schemas.microsoft.com/office/drawing/2014/main" id="{7CD8338A-CA0A-8872-4812-72186345DCC0}"/>
              </a:ext>
            </a:extLst>
          </p:cNvPr>
          <p:cNvSpPr txBox="1"/>
          <p:nvPr/>
        </p:nvSpPr>
        <p:spPr>
          <a:xfrm>
            <a:off x="7026150" y="22047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Shefali Gupta</a:t>
            </a:r>
            <a:br>
              <a:rPr lang="en" dirty="0">
                <a:latin typeface="Roboto Condensed"/>
                <a:ea typeface="Roboto Condensed"/>
                <a:cs typeface="Roboto Condensed"/>
                <a:sym typeface="Roboto Condensed"/>
              </a:rPr>
            </a:br>
            <a:endParaRPr sz="10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" name="Google Shape;200;p12">
            <a:extLst>
              <a:ext uri="{FF2B5EF4-FFF2-40B4-BE49-F238E27FC236}">
                <a16:creationId xmlns:a16="http://schemas.microsoft.com/office/drawing/2014/main" id="{D91B8E60-0B9B-AF94-C396-E559B681F58C}"/>
              </a:ext>
            </a:extLst>
          </p:cNvPr>
          <p:cNvSpPr txBox="1"/>
          <p:nvPr/>
        </p:nvSpPr>
        <p:spPr>
          <a:xfrm>
            <a:off x="2580813" y="3400738"/>
            <a:ext cx="20175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Yif Wang</a:t>
            </a:r>
            <a:br>
              <a:rPr lang="en" dirty="0">
                <a:latin typeface="Roboto Condensed"/>
                <a:ea typeface="Roboto Condensed"/>
                <a:cs typeface="Roboto Condensed"/>
                <a:sym typeface="Roboto Condensed"/>
              </a:rPr>
            </a:br>
            <a:endParaRPr dirty="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" name="Google Shape;194;p12">
            <a:extLst>
              <a:ext uri="{FF2B5EF4-FFF2-40B4-BE49-F238E27FC236}">
                <a16:creationId xmlns:a16="http://schemas.microsoft.com/office/drawing/2014/main" id="{72750529-17DC-C32A-0493-5939A402844D}"/>
              </a:ext>
            </a:extLst>
          </p:cNvPr>
          <p:cNvSpPr txBox="1"/>
          <p:nvPr/>
        </p:nvSpPr>
        <p:spPr>
          <a:xfrm>
            <a:off x="7026150" y="1008662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Snigda Gedela</a:t>
            </a:r>
            <a:endParaRPr sz="10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399D6A-9D17-9DB3-E773-5534D12E7E00}"/>
              </a:ext>
            </a:extLst>
          </p:cNvPr>
          <p:cNvSpPr/>
          <p:nvPr/>
        </p:nvSpPr>
        <p:spPr>
          <a:xfrm>
            <a:off x="628650" y="1008662"/>
            <a:ext cx="1076036" cy="7341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Profile Pic Here</a:t>
            </a:r>
          </a:p>
        </p:txBody>
      </p:sp>
    </p:spTree>
    <p:extLst>
      <p:ext uri="{BB962C8B-B14F-4D97-AF65-F5344CB8AC3E}">
        <p14:creationId xmlns:p14="http://schemas.microsoft.com/office/powerpoint/2010/main" val="3528239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D8EA-9208-BA78-5B43-1D2529DEA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B385C-DF36-A6B8-C906-2AD34BD3BD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316170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6E53506-B7DE-CF3E-D9F8-A2C3F5348D35}"/>
              </a:ext>
            </a:extLst>
          </p:cNvPr>
          <p:cNvSpPr/>
          <p:nvPr/>
        </p:nvSpPr>
        <p:spPr>
          <a:xfrm>
            <a:off x="701083" y="2714307"/>
            <a:ext cx="3791172" cy="414670"/>
          </a:xfrm>
          <a:prstGeom prst="rect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</a:rPr>
              <a:t>Gen AI with LLM</a:t>
            </a:r>
            <a:endParaRPr lang="en-US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BDD8EA-9208-BA78-5B43-1D2529DEA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LLM Powered Financial Assistants Could Change the Lives of Retail Investors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0672EED-D741-D3B7-742C-03DD235015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4616356"/>
              </p:ext>
            </p:extLst>
          </p:nvPr>
        </p:nvGraphicFramePr>
        <p:xfrm>
          <a:off x="4765381" y="1706049"/>
          <a:ext cx="3677536" cy="2642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A60BE3-7417-F8C0-BE7B-108B62487F79}"/>
              </a:ext>
            </a:extLst>
          </p:cNvPr>
          <p:cNvCxnSpPr>
            <a:cxnSpLocks/>
          </p:cNvCxnSpPr>
          <p:nvPr/>
        </p:nvCxnSpPr>
        <p:spPr>
          <a:xfrm flipV="1">
            <a:off x="5142282" y="1745691"/>
            <a:ext cx="2509285" cy="10976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A9A4407-A073-46AD-FA4E-EEEA2F811220}"/>
              </a:ext>
            </a:extLst>
          </p:cNvPr>
          <p:cNvSpPr/>
          <p:nvPr/>
        </p:nvSpPr>
        <p:spPr>
          <a:xfrm>
            <a:off x="5289033" y="1605849"/>
            <a:ext cx="1212112" cy="374196"/>
          </a:xfrm>
          <a:prstGeom prst="ellipse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4">
                    <a:lumMod val="50000"/>
                  </a:schemeClr>
                </a:solidFill>
              </a:rPr>
              <a:t>CAGR: 9.12%</a:t>
            </a:r>
          </a:p>
        </p:txBody>
      </p:sp>
      <p:pic>
        <p:nvPicPr>
          <p:cNvPr id="25" name="Graphic 24" descr="Confused face outline outline">
            <a:extLst>
              <a:ext uri="{FF2B5EF4-FFF2-40B4-BE49-F238E27FC236}">
                <a16:creationId xmlns:a16="http://schemas.microsoft.com/office/drawing/2014/main" id="{6941ABFC-859D-B60D-0ACD-BA534B8732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711" y="937622"/>
            <a:ext cx="457200" cy="4572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A678FAC-3BCC-27CF-8360-08C818F15A12}"/>
              </a:ext>
            </a:extLst>
          </p:cNvPr>
          <p:cNvSpPr/>
          <p:nvPr/>
        </p:nvSpPr>
        <p:spPr>
          <a:xfrm>
            <a:off x="701082" y="976915"/>
            <a:ext cx="3791173" cy="414670"/>
          </a:xfrm>
          <a:prstGeom prst="rect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</a:rPr>
              <a:t>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</a:rPr>
              <a:t>As Is Scenario of Retail Investors </a:t>
            </a:r>
            <a:endParaRPr lang="en-US" b="1" dirty="0"/>
          </a:p>
        </p:txBody>
      </p:sp>
      <p:pic>
        <p:nvPicPr>
          <p:cNvPr id="31" name="Graphic 30" descr="Confused face outline outline">
            <a:extLst>
              <a:ext uri="{FF2B5EF4-FFF2-40B4-BE49-F238E27FC236}">
                <a16:creationId xmlns:a16="http://schemas.microsoft.com/office/drawing/2014/main" id="{D4BF30AF-7960-FCDC-6CEF-078998C26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083" y="958887"/>
            <a:ext cx="457200" cy="4572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5ED3986C-6521-7088-9FDB-710DAC8C8D16}"/>
              </a:ext>
            </a:extLst>
          </p:cNvPr>
          <p:cNvSpPr/>
          <p:nvPr/>
        </p:nvSpPr>
        <p:spPr>
          <a:xfrm>
            <a:off x="4749983" y="976915"/>
            <a:ext cx="3863829" cy="414670"/>
          </a:xfrm>
          <a:prstGeom prst="rect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</a:rPr>
              <a:t>      </a:t>
            </a:r>
            <a:r>
              <a:rPr lang="en-US" kern="1200" dirty="0">
                <a:solidFill>
                  <a:schemeClr val="bg1"/>
                </a:solidFill>
                <a:latin typeface="Arial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</a:rPr>
              <a:t>Market Size (Asset Under Management)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</a:rPr>
              <a:t>  </a:t>
            </a: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</a:rPr>
              <a:t> In trillion USD ($)</a:t>
            </a:r>
          </a:p>
        </p:txBody>
      </p:sp>
      <p:pic>
        <p:nvPicPr>
          <p:cNvPr id="33" name="Graphic 32" descr="Bar graph with upward trend with solid fill">
            <a:extLst>
              <a:ext uri="{FF2B5EF4-FFF2-40B4-BE49-F238E27FC236}">
                <a16:creationId xmlns:a16="http://schemas.microsoft.com/office/drawing/2014/main" id="{FC7D9F80-3DE7-5291-5D7A-460278BB3D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27612" y="976852"/>
            <a:ext cx="414670" cy="41467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1B344DA-32E6-37E4-303F-C59065467140}"/>
              </a:ext>
            </a:extLst>
          </p:cNvPr>
          <p:cNvSpPr/>
          <p:nvPr/>
        </p:nvSpPr>
        <p:spPr>
          <a:xfrm>
            <a:off x="701083" y="1493335"/>
            <a:ext cx="3791172" cy="1116958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High cost associated with financial advisors of few hundred dollars per hour or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Limited time to conduct in depth research and keep up with latest opportunities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Misalignment of advisor interests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9981E9-53F7-C1F5-2ECB-2A87E7A1F439}"/>
              </a:ext>
            </a:extLst>
          </p:cNvPr>
          <p:cNvSpPr/>
          <p:nvPr/>
        </p:nvSpPr>
        <p:spPr>
          <a:xfrm>
            <a:off x="701083" y="3231218"/>
            <a:ext cx="3791172" cy="1116958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Gen AI rapidly analyzes vast data sets, offering insights, reducing the need to manually conduct research and seek opportunities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Gen AI-powered tools, provide financial advice at a fraction of traditional costs</a:t>
            </a:r>
          </a:p>
        </p:txBody>
      </p:sp>
      <p:pic>
        <p:nvPicPr>
          <p:cNvPr id="39" name="Graphic 38" descr="Processor outline">
            <a:extLst>
              <a:ext uri="{FF2B5EF4-FFF2-40B4-BE49-F238E27FC236}">
                <a16:creationId xmlns:a16="http://schemas.microsoft.com/office/drawing/2014/main" id="{ED857D63-DEBB-43EB-9B0D-9895CBEE04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8583" y="2712978"/>
            <a:ext cx="417328" cy="41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80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4DB5-8716-DFEA-54F7-755CA199D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Introduction - </a:t>
            </a:r>
            <a:r>
              <a:rPr lang="en-US" dirty="0" err="1"/>
              <a:t>FinBot</a:t>
            </a: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CC3ECEE-A18B-1545-9134-B83E8686BD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2" r="5262"/>
          <a:stretch/>
        </p:blipFill>
        <p:spPr>
          <a:xfrm>
            <a:off x="1029378" y="3133698"/>
            <a:ext cx="1749797" cy="12242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AB2F51-66EC-2F84-C00B-DAB01278F5D9}"/>
              </a:ext>
            </a:extLst>
          </p:cNvPr>
          <p:cNvSpPr txBox="1"/>
          <p:nvPr/>
        </p:nvSpPr>
        <p:spPr>
          <a:xfrm>
            <a:off x="664026" y="1180913"/>
            <a:ext cx="7862208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Product Name:</a:t>
            </a:r>
            <a:r>
              <a:rPr lang="en-US" sz="1200" dirty="0"/>
              <a:t> 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FinBot</a:t>
            </a:r>
            <a:r>
              <a:rPr lang="en-US" sz="1100" dirty="0"/>
              <a:t> </a:t>
            </a:r>
          </a:p>
          <a:p>
            <a:endParaRPr lang="en-US" sz="1100" dirty="0"/>
          </a:p>
          <a:p>
            <a:r>
              <a:rPr lang="en-US" sz="1200" b="1" dirty="0"/>
              <a:t>Final Product:</a:t>
            </a:r>
            <a:r>
              <a:rPr lang="en-US" sz="1200" dirty="0"/>
              <a:t>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AI that takes in user questions or investment ideas and generate answers and suggestions through interactive conversations and (or) visual explanations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6FDD7A-C00F-86DD-6C0F-B8B4043BA3F9}"/>
              </a:ext>
            </a:extLst>
          </p:cNvPr>
          <p:cNvSpPr/>
          <p:nvPr/>
        </p:nvSpPr>
        <p:spPr>
          <a:xfrm>
            <a:off x="836157" y="2687827"/>
            <a:ext cx="2190750" cy="346982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>
                <a:cs typeface="Arial"/>
              </a:rPr>
              <a:t>1. User specify format of response and ask question</a:t>
            </a:r>
            <a:endParaRPr lang="en-US" sz="1100" b="1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CC00198-987D-BA64-2D58-FCA198C38FF7}"/>
              </a:ext>
            </a:extLst>
          </p:cNvPr>
          <p:cNvSpPr/>
          <p:nvPr/>
        </p:nvSpPr>
        <p:spPr>
          <a:xfrm>
            <a:off x="3482747" y="2687828"/>
            <a:ext cx="2217963" cy="346982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 dirty="0">
                <a:cs typeface="Arial"/>
              </a:rPr>
              <a:t>2. User receive report with specified format</a:t>
            </a:r>
            <a:endParaRPr lang="en-US" sz="1100" b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AEC9325-E848-789C-E401-0F3A3EC17D25}"/>
              </a:ext>
            </a:extLst>
          </p:cNvPr>
          <p:cNvSpPr/>
          <p:nvPr/>
        </p:nvSpPr>
        <p:spPr>
          <a:xfrm>
            <a:off x="6217781" y="2687826"/>
            <a:ext cx="2347231" cy="346982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 dirty="0">
                <a:cs typeface="Arial"/>
              </a:rPr>
              <a:t>3. User ask follow-up questions and interact with </a:t>
            </a:r>
            <a:r>
              <a:rPr lang="en-US" sz="1100" b="1" dirty="0" err="1">
                <a:cs typeface="Arial"/>
              </a:rPr>
              <a:t>FinBot</a:t>
            </a:r>
            <a:r>
              <a:rPr lang="en-US" sz="1100" b="1" dirty="0">
                <a:cs typeface="Arial"/>
              </a:rPr>
              <a:t> </a:t>
            </a:r>
            <a:endParaRPr lang="en-US" sz="1100" b="1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8D0BAA4-E717-00A1-169D-57525F2E8D3A}"/>
              </a:ext>
            </a:extLst>
          </p:cNvPr>
          <p:cNvSpPr/>
          <p:nvPr/>
        </p:nvSpPr>
        <p:spPr>
          <a:xfrm>
            <a:off x="3265032" y="3374988"/>
            <a:ext cx="387803" cy="340178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7C8BBE2-0C1B-EF88-1BEE-F4A6A8D63E24}"/>
              </a:ext>
            </a:extLst>
          </p:cNvPr>
          <p:cNvSpPr/>
          <p:nvPr/>
        </p:nvSpPr>
        <p:spPr>
          <a:xfrm>
            <a:off x="5829979" y="3374987"/>
            <a:ext cx="387803" cy="340178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8F0AF3-C04A-B373-7647-9F4A2C9B1A49}"/>
              </a:ext>
            </a:extLst>
          </p:cNvPr>
          <p:cNvCxnSpPr/>
          <p:nvPr/>
        </p:nvCxnSpPr>
        <p:spPr>
          <a:xfrm flipV="1">
            <a:off x="651101" y="2525905"/>
            <a:ext cx="7888060" cy="4080"/>
          </a:xfrm>
          <a:prstGeom prst="straightConnector1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839EE3C-A520-6FFA-F3DF-AC5EBCF41CA1}"/>
              </a:ext>
            </a:extLst>
          </p:cNvPr>
          <p:cNvSpPr/>
          <p:nvPr/>
        </p:nvSpPr>
        <p:spPr>
          <a:xfrm>
            <a:off x="3748085" y="2388426"/>
            <a:ext cx="1687286" cy="22639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cs typeface="Arial"/>
              </a:rPr>
              <a:t>UX Flow</a:t>
            </a:r>
            <a:endParaRPr lang="en-US" sz="1000" b="1">
              <a:solidFill>
                <a:schemeClr val="tx1"/>
              </a:solidFill>
            </a:endParaRPr>
          </a:p>
        </p:txBody>
      </p:sp>
      <p:pic>
        <p:nvPicPr>
          <p:cNvPr id="17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227EDEF8-B325-A75E-B398-AA8D27B2D8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29" t="43028" r="27230" b="7769"/>
          <a:stretch/>
        </p:blipFill>
        <p:spPr>
          <a:xfrm>
            <a:off x="3747822" y="3135102"/>
            <a:ext cx="1718167" cy="116969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69192CA-A535-5933-429B-07C9D5D86CE3}"/>
              </a:ext>
            </a:extLst>
          </p:cNvPr>
          <p:cNvSpPr/>
          <p:nvPr/>
        </p:nvSpPr>
        <p:spPr>
          <a:xfrm>
            <a:off x="3813919" y="3354136"/>
            <a:ext cx="1492477" cy="949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Arial"/>
              </a:rPr>
              <a:t>E</a:t>
            </a:r>
            <a:endParaRPr lang="en-US"/>
          </a:p>
        </p:txBody>
      </p:sp>
      <p:pic>
        <p:nvPicPr>
          <p:cNvPr id="19" name="Graphic 34" descr="Document with solid fill">
            <a:extLst>
              <a:ext uri="{FF2B5EF4-FFF2-40B4-BE49-F238E27FC236}">
                <a16:creationId xmlns:a16="http://schemas.microsoft.com/office/drawing/2014/main" id="{A6D13E17-D341-3592-A483-47367EFEBE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1809" y="3458160"/>
            <a:ext cx="601926" cy="601926"/>
          </a:xfrm>
          <a:prstGeom prst="rect">
            <a:avLst/>
          </a:prstGeom>
        </p:spPr>
      </p:pic>
      <p:pic>
        <p:nvPicPr>
          <p:cNvPr id="20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A0B351B4-416B-2B9A-2EB1-43EB7F3F9C7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332" t="54907" r="25598" b="2987"/>
          <a:stretch/>
        </p:blipFill>
        <p:spPr>
          <a:xfrm>
            <a:off x="6288735" y="3135102"/>
            <a:ext cx="2278187" cy="1218743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D9A9F6F-4964-3EF3-C7C8-30567808CEA6}"/>
              </a:ext>
            </a:extLst>
          </p:cNvPr>
          <p:cNvCxnSpPr/>
          <p:nvPr/>
        </p:nvCxnSpPr>
        <p:spPr>
          <a:xfrm flipV="1">
            <a:off x="664026" y="1042931"/>
            <a:ext cx="7888060" cy="4080"/>
          </a:xfrm>
          <a:prstGeom prst="straightConnector1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3E69127-D2DC-066E-BC98-ED4AC3DE5E50}"/>
              </a:ext>
            </a:extLst>
          </p:cNvPr>
          <p:cNvSpPr/>
          <p:nvPr/>
        </p:nvSpPr>
        <p:spPr>
          <a:xfrm>
            <a:off x="3761010" y="925534"/>
            <a:ext cx="1687286" cy="234794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cs typeface="Arial"/>
              </a:rPr>
              <a:t>Project Idea</a:t>
            </a:r>
            <a:endParaRPr 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66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19E51-1798-3586-2B13-44147E7B6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AA5D1A-43B6-8282-43B4-C56AF233C840}"/>
              </a:ext>
            </a:extLst>
          </p:cNvPr>
          <p:cNvSpPr/>
          <p:nvPr/>
        </p:nvSpPr>
        <p:spPr>
          <a:xfrm>
            <a:off x="4503966" y="925286"/>
            <a:ext cx="4048122" cy="374196"/>
          </a:xfrm>
          <a:prstGeom prst="round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>
                <a:cs typeface="Arial"/>
              </a:rPr>
              <a:t>Overview of Current Schematics</a:t>
            </a:r>
            <a:endParaRPr lang="en-US" sz="12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86BB0E-7E57-0F4A-F591-CB795D51D7CF}"/>
              </a:ext>
            </a:extLst>
          </p:cNvPr>
          <p:cNvSpPr txBox="1"/>
          <p:nvPr/>
        </p:nvSpPr>
        <p:spPr>
          <a:xfrm>
            <a:off x="4503964" y="1360714"/>
            <a:ext cx="3231696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AutoNum type="arabicPeriod"/>
            </a:pPr>
            <a:r>
              <a:rPr lang="en-US" sz="1100"/>
              <a:t>Topic based grouping of documents</a:t>
            </a:r>
            <a:endParaRPr lang="en-US"/>
          </a:p>
          <a:p>
            <a:pPr marL="228600" indent="-228600">
              <a:buAutoNum type="arabicPeriod"/>
            </a:pPr>
            <a:r>
              <a:rPr lang="en-US" sz="1100"/>
              <a:t>Vector DB powered document retrieval</a:t>
            </a:r>
          </a:p>
          <a:p>
            <a:pPr marL="228600" indent="-228600">
              <a:buAutoNum type="arabicPeriod"/>
            </a:pPr>
            <a:r>
              <a:rPr lang="en-US" sz="1100"/>
              <a:t>Fine-tuned LLM for content synthesis</a:t>
            </a:r>
          </a:p>
          <a:p>
            <a:pPr marL="171450" lvl="4" indent="-171450">
              <a:buChar char="•"/>
            </a:pPr>
            <a:r>
              <a:rPr lang="en-US" sz="1100"/>
              <a:t>Document summarization</a:t>
            </a:r>
          </a:p>
          <a:p>
            <a:pPr marL="171450" lvl="3" indent="-171450">
              <a:buChar char="•"/>
            </a:pPr>
            <a:r>
              <a:rPr lang="en-US" sz="1100"/>
              <a:t>Topic ranking &amp; interpretation</a:t>
            </a:r>
          </a:p>
          <a:p>
            <a:pPr marL="171450" lvl="3" indent="-171450">
              <a:buChar char="•"/>
            </a:pPr>
            <a:r>
              <a:rPr lang="en-US" sz="1100"/>
              <a:t>Report generation</a:t>
            </a:r>
          </a:p>
        </p:txBody>
      </p:sp>
      <p:pic>
        <p:nvPicPr>
          <p:cNvPr id="6" name="Picture 20" descr="A colorful rectangular box with text&#10;&#10;Description automatically generated">
            <a:extLst>
              <a:ext uri="{FF2B5EF4-FFF2-40B4-BE49-F238E27FC236}">
                <a16:creationId xmlns:a16="http://schemas.microsoft.com/office/drawing/2014/main" id="{F22E98D2-61B2-9579-F5BF-E15C663C2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150" y="1419860"/>
            <a:ext cx="1280432" cy="105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86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05BBE-7B27-2C86-7AEB-380A5EA2F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7E92F-B9BF-18F0-6B4E-70AC70BD6A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87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351B-1CC7-0809-F20D-0F73B2460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77000-0750-C34F-BD21-5C0B213E70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56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381</Words>
  <Application>Microsoft Office PowerPoint</Application>
  <PresentationFormat>On-screen Show (16:9)</PresentationFormat>
  <Paragraphs>80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Roboto Condensed</vt:lpstr>
      <vt:lpstr>Office Theme</vt:lpstr>
      <vt:lpstr>Title</vt:lpstr>
      <vt:lpstr>Agenda </vt:lpstr>
      <vt:lpstr>ADSP Capstone Team NULL</vt:lpstr>
      <vt:lpstr>Demo</vt:lpstr>
      <vt:lpstr>LLM Powered Financial Assistants Could Change the Lives of Retail Investors</vt:lpstr>
      <vt:lpstr>Product Introduction - FinBot</vt:lpstr>
      <vt:lpstr>Data Collection</vt:lpstr>
      <vt:lpstr>Model </vt:lpstr>
      <vt:lpstr>Model Selection</vt:lpstr>
      <vt:lpstr>Model Fine Tuning</vt:lpstr>
      <vt:lpstr>Next Steps</vt:lpstr>
      <vt:lpstr>Appendix: MScA team Null Capstone: FinBot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xxxx</dc:title>
  <dc:creator>yifw</dc:creator>
  <cp:lastModifiedBy>Wang, Yif</cp:lastModifiedBy>
  <cp:revision>71</cp:revision>
  <dcterms:modified xsi:type="dcterms:W3CDTF">2023-10-27T19:35:51Z</dcterms:modified>
</cp:coreProperties>
</file>