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07eb0db5f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107eb0db5f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07eb0db5f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107eb0db5f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It is common for people seeking investment guidance to prefer not to pay financial advisors, as the fees charged by financial advisors can vary widely and can be seen as a significant expense. Some people may also feel that they can handle their own investments and do not require the services of a financial advisor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07eb0db5f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107eb0db5f_2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Open for discussion with nick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07eb0db5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107eb0db5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61950" lvl="0" marL="457200" rtl="0" algn="l">
              <a:spcBef>
                <a:spcPts val="800"/>
              </a:spcBef>
              <a:spcAft>
                <a:spcPts val="0"/>
              </a:spcAft>
              <a:buClr>
                <a:srgbClr val="800000"/>
              </a:buClr>
              <a:buSzPts val="2100"/>
              <a:buChar char="•"/>
            </a:pPr>
            <a:r>
              <a:rPr lang="en" sz="2100">
                <a:solidFill>
                  <a:schemeClr val="dk1"/>
                </a:solidFill>
              </a:rPr>
              <a:t>Jim is a father of three, and he wants to know how to prepare for college tuitions, so he asks the AI, which points him to 529 plan or Roth IRA etc. and explain pros and cons. To help Jim understand, the AI pulls a graph of how tax affects the plans.</a:t>
            </a:r>
            <a:endParaRPr sz="2100">
              <a:solidFill>
                <a:schemeClr val="dk1"/>
              </a:solidFill>
            </a:endParaRPr>
          </a:p>
          <a:p>
            <a:pPr indent="-361950" lvl="0" marL="457200" rtl="0" algn="l">
              <a:spcBef>
                <a:spcPts val="0"/>
              </a:spcBef>
              <a:spcAft>
                <a:spcPts val="0"/>
              </a:spcAft>
              <a:buClr>
                <a:srgbClr val="800000"/>
              </a:buClr>
              <a:buSzPts val="2100"/>
              <a:buChar char="•"/>
            </a:pPr>
            <a:r>
              <a:rPr lang="en" sz="2100">
                <a:solidFill>
                  <a:schemeClr val="dk1"/>
                </a:solidFill>
              </a:rPr>
              <a:t>McCoy heard from his coworkers that airline companies may be a good investment. After coming home, he consults the AI on airline companies for investment. The AI pulls data from EDGAR and point out that the airline companies are in great debt, and explain what that mean in terms of risk etc. in laymans term.</a:t>
            </a:r>
            <a:endParaRPr sz="2100">
              <a:solidFill>
                <a:schemeClr val="dk1"/>
              </a:solidFill>
            </a:endParaRPr>
          </a:p>
          <a:p>
            <a:pPr indent="-361950" lvl="0" marL="457200" rtl="0" algn="l">
              <a:spcBef>
                <a:spcPts val="0"/>
              </a:spcBef>
              <a:spcAft>
                <a:spcPts val="0"/>
              </a:spcAft>
              <a:buClr>
                <a:srgbClr val="800000"/>
              </a:buClr>
              <a:buSzPts val="2100"/>
              <a:buChar char="•"/>
            </a:pPr>
            <a:r>
              <a:rPr lang="en" sz="2100">
                <a:solidFill>
                  <a:schemeClr val="dk1"/>
                </a:solidFill>
              </a:rPr>
              <a:t>Kathryn has 10K dollars invested, but is also a part-time MScA student with a full-time job. She let the AI read the earnings report and statements from her portfolio, and monitor related news to give her a summary on regular interval. One day, the AI finds that a hedging strategy applied earlier is no longer needed based on a conversation earlier about risk, so it advises her to consider de-hedging the position.</a:t>
            </a:r>
            <a:endParaRPr sz="21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090296e03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1090296e0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61950" lvl="0" marL="457200" rtl="0" algn="l">
              <a:spcBef>
                <a:spcPts val="800"/>
              </a:spcBef>
              <a:spcAft>
                <a:spcPts val="0"/>
              </a:spcAft>
              <a:buClr>
                <a:srgbClr val="800000"/>
              </a:buClr>
              <a:buSzPts val="2100"/>
              <a:buChar char="•"/>
            </a:pPr>
            <a:r>
              <a:rPr lang="en" sz="2100">
                <a:solidFill>
                  <a:schemeClr val="dk1"/>
                </a:solidFill>
              </a:rPr>
              <a:t>Jim is a father of three, and he wants to know how to prepare for college tuitions, so he asks the AI, which points him to 529 plan or Roth IRA etc. and explain pros and cons. To help Jim understand, the AI pulls a graph of how tax affects the plans.</a:t>
            </a:r>
            <a:endParaRPr sz="2100">
              <a:solidFill>
                <a:schemeClr val="dk1"/>
              </a:solidFill>
            </a:endParaRPr>
          </a:p>
          <a:p>
            <a:pPr indent="-361950" lvl="0" marL="457200" rtl="0" algn="l">
              <a:spcBef>
                <a:spcPts val="0"/>
              </a:spcBef>
              <a:spcAft>
                <a:spcPts val="0"/>
              </a:spcAft>
              <a:buClr>
                <a:srgbClr val="800000"/>
              </a:buClr>
              <a:buSzPts val="2100"/>
              <a:buChar char="•"/>
            </a:pPr>
            <a:r>
              <a:rPr lang="en" sz="2100">
                <a:solidFill>
                  <a:schemeClr val="dk1"/>
                </a:solidFill>
              </a:rPr>
              <a:t>McCoy heard from his coworkers that airline companies may be a good investment. After coming home, he consults the AI on airline companies for investment. The AI pulls data from EDGAR and point out that the airline companies are in great debt, and explain what that mean in terms of risk etc. in laymans term.</a:t>
            </a:r>
            <a:endParaRPr sz="2100">
              <a:solidFill>
                <a:schemeClr val="dk1"/>
              </a:solidFill>
            </a:endParaRPr>
          </a:p>
          <a:p>
            <a:pPr indent="-361950" lvl="0" marL="457200" rtl="0" algn="l">
              <a:spcBef>
                <a:spcPts val="0"/>
              </a:spcBef>
              <a:spcAft>
                <a:spcPts val="0"/>
              </a:spcAft>
              <a:buClr>
                <a:srgbClr val="800000"/>
              </a:buClr>
              <a:buSzPts val="2100"/>
              <a:buChar char="•"/>
            </a:pPr>
            <a:r>
              <a:rPr lang="en" sz="2100">
                <a:solidFill>
                  <a:schemeClr val="dk1"/>
                </a:solidFill>
              </a:rPr>
              <a:t>Kathryn has 10K dollars invested, but is also a part-time MScA student with a full-time job. She let the AI read the earnings report and statements from her portfolio, and monitor related news to give her a summary on regular interval. One day, the AI finds that a hedging strategy applied earlier is no longer needed based on a conversation earlier about risk, so it advises her to consider de-hedging the position.</a:t>
            </a:r>
            <a:endParaRPr sz="21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090296e03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1090296e0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61950" lvl="0" marL="457200" rtl="0" algn="l">
              <a:spcBef>
                <a:spcPts val="800"/>
              </a:spcBef>
              <a:spcAft>
                <a:spcPts val="0"/>
              </a:spcAft>
              <a:buClr>
                <a:srgbClr val="800000"/>
              </a:buClr>
              <a:buSzPts val="2100"/>
              <a:buChar char="•"/>
            </a:pPr>
            <a:r>
              <a:rPr lang="en" sz="2100">
                <a:solidFill>
                  <a:schemeClr val="dk1"/>
                </a:solidFill>
              </a:rPr>
              <a:t>Jim is a father of three, and he wants to know how to prepare for college tuitions, so he asks the AI, which points him to 529 plan or Roth IRA etc. and explain pros and cons. To help Jim understand, the AI pulls a graph of how tax affects the plans.</a:t>
            </a:r>
            <a:endParaRPr sz="2100">
              <a:solidFill>
                <a:schemeClr val="dk1"/>
              </a:solidFill>
            </a:endParaRPr>
          </a:p>
          <a:p>
            <a:pPr indent="-361950" lvl="0" marL="457200" rtl="0" algn="l">
              <a:spcBef>
                <a:spcPts val="0"/>
              </a:spcBef>
              <a:spcAft>
                <a:spcPts val="0"/>
              </a:spcAft>
              <a:buClr>
                <a:srgbClr val="800000"/>
              </a:buClr>
              <a:buSzPts val="2100"/>
              <a:buChar char="•"/>
            </a:pPr>
            <a:r>
              <a:rPr lang="en" sz="2100">
                <a:solidFill>
                  <a:schemeClr val="dk1"/>
                </a:solidFill>
              </a:rPr>
              <a:t>McCoy heard from his coworkers that airline companies may be a good investment. After coming home, he consults the AI on airline companies for investment. The AI pulls data from EDGAR and point out that the airline companies are in great debt, and explain what that mean in terms of risk etc. in laymans term.</a:t>
            </a:r>
            <a:endParaRPr sz="2100">
              <a:solidFill>
                <a:schemeClr val="dk1"/>
              </a:solidFill>
            </a:endParaRPr>
          </a:p>
          <a:p>
            <a:pPr indent="-361950" lvl="0" marL="457200" rtl="0" algn="l">
              <a:spcBef>
                <a:spcPts val="0"/>
              </a:spcBef>
              <a:spcAft>
                <a:spcPts val="0"/>
              </a:spcAft>
              <a:buClr>
                <a:srgbClr val="800000"/>
              </a:buClr>
              <a:buSzPts val="2100"/>
              <a:buChar char="•"/>
            </a:pPr>
            <a:r>
              <a:rPr lang="en" sz="2100">
                <a:solidFill>
                  <a:schemeClr val="dk1"/>
                </a:solidFill>
              </a:rPr>
              <a:t>Kathryn has 10K dollars invested, but is also a part-time MScA student with a full-time job. She let the AI read the earnings report and statements from her portfolio, and monitor related news to give her a summary on regular interval. One day, the AI finds that a hedging strategy applied earlier is no longer needed based on a conversation earlier about risk, so it advises her to consider de-hedging the position.</a:t>
            </a:r>
            <a:endParaRPr sz="21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090296e03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1090296e0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61950" lvl="0" marL="457200" rtl="0" algn="l">
              <a:spcBef>
                <a:spcPts val="800"/>
              </a:spcBef>
              <a:spcAft>
                <a:spcPts val="0"/>
              </a:spcAft>
              <a:buClr>
                <a:srgbClr val="800000"/>
              </a:buClr>
              <a:buSzPts val="2100"/>
              <a:buChar char="•"/>
            </a:pPr>
            <a:r>
              <a:rPr lang="en" sz="2100">
                <a:solidFill>
                  <a:schemeClr val="dk1"/>
                </a:solidFill>
              </a:rPr>
              <a:t>Jim is a father of three, and he wants to know how to prepare for college tuitions, so he asks the AI, which points him to 529 plan or Roth IRA etc. and explain pros and cons. To help Jim understand, the AI pulls a graph of how tax affects the plans.</a:t>
            </a:r>
            <a:endParaRPr sz="2100">
              <a:solidFill>
                <a:schemeClr val="dk1"/>
              </a:solidFill>
            </a:endParaRPr>
          </a:p>
          <a:p>
            <a:pPr indent="-361950" lvl="0" marL="457200" rtl="0" algn="l">
              <a:spcBef>
                <a:spcPts val="0"/>
              </a:spcBef>
              <a:spcAft>
                <a:spcPts val="0"/>
              </a:spcAft>
              <a:buClr>
                <a:srgbClr val="800000"/>
              </a:buClr>
              <a:buSzPts val="2100"/>
              <a:buChar char="•"/>
            </a:pPr>
            <a:r>
              <a:rPr lang="en" sz="2100">
                <a:solidFill>
                  <a:schemeClr val="dk1"/>
                </a:solidFill>
              </a:rPr>
              <a:t>McCoy heard from his coworkers that airline companies may be a good investment. After coming home, he consults the AI on airline companies for investment. The AI pulls data from EDGAR and point out that the airline companies are in great debt, and explain what that mean in terms of risk etc. in laymans term.</a:t>
            </a:r>
            <a:endParaRPr sz="2100">
              <a:solidFill>
                <a:schemeClr val="dk1"/>
              </a:solidFill>
            </a:endParaRPr>
          </a:p>
          <a:p>
            <a:pPr indent="-361950" lvl="0" marL="457200" rtl="0" algn="l">
              <a:spcBef>
                <a:spcPts val="0"/>
              </a:spcBef>
              <a:spcAft>
                <a:spcPts val="0"/>
              </a:spcAft>
              <a:buClr>
                <a:srgbClr val="800000"/>
              </a:buClr>
              <a:buSzPts val="2100"/>
              <a:buChar char="•"/>
            </a:pPr>
            <a:r>
              <a:rPr lang="en" sz="2100">
                <a:solidFill>
                  <a:schemeClr val="dk1"/>
                </a:solidFill>
              </a:rPr>
              <a:t>Kathryn has 10K dollars invested, but is also a part-time MScA student with a full-time job. She let the AI read the earnings report and statements from her portfolio, and monitor related news to give her a summary on regular interval. One day, the AI finds that a hedging strategy applied earlier is no longer needed based on a conversation earlier about risk, so it advises her to consider de-hedging the position.</a:t>
            </a:r>
            <a:endParaRPr sz="21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6"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5"/>
          <p:cNvSpPr txBox="1"/>
          <p:nvPr>
            <p:ph type="title"/>
          </p:nvPr>
        </p:nvSpPr>
        <p:spPr>
          <a:xfrm>
            <a:off x="628650" y="123325"/>
            <a:ext cx="7886700" cy="7173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Arial"/>
              <a:buNone/>
              <a:defRPr b="1" i="0">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5"/>
          <p:cNvSpPr txBox="1"/>
          <p:nvPr>
            <p:ph idx="1" type="body"/>
          </p:nvPr>
        </p:nvSpPr>
        <p:spPr>
          <a:xfrm>
            <a:off x="628650" y="1157743"/>
            <a:ext cx="7886700" cy="31182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800"/>
              </a:spcBef>
              <a:spcAft>
                <a:spcPts val="0"/>
              </a:spcAft>
              <a:buSzPts val="2100"/>
              <a:buChar char="•"/>
              <a:defRPr b="0" i="0">
                <a:latin typeface="Arial"/>
                <a:ea typeface="Arial"/>
                <a:cs typeface="Arial"/>
                <a:sym typeface="Arial"/>
              </a:defRPr>
            </a:lvl1pPr>
            <a:lvl2pPr indent="-342900" lvl="1" marL="914400" algn="l">
              <a:lnSpc>
                <a:spcPct val="100000"/>
              </a:lnSpc>
              <a:spcBef>
                <a:spcPts val="400"/>
              </a:spcBef>
              <a:spcAft>
                <a:spcPts val="0"/>
              </a:spcAft>
              <a:buSzPts val="1800"/>
              <a:buChar char="•"/>
              <a:defRPr b="0" i="0">
                <a:latin typeface="Arial"/>
                <a:ea typeface="Arial"/>
                <a:cs typeface="Arial"/>
                <a:sym typeface="Arial"/>
              </a:defRPr>
            </a:lvl2pPr>
            <a:lvl3pPr indent="-323850" lvl="2" marL="1371600" algn="l">
              <a:lnSpc>
                <a:spcPct val="100000"/>
              </a:lnSpc>
              <a:spcBef>
                <a:spcPts val="400"/>
              </a:spcBef>
              <a:spcAft>
                <a:spcPts val="0"/>
              </a:spcAft>
              <a:buSzPts val="1500"/>
              <a:buChar char="•"/>
              <a:defRPr b="0" i="0">
                <a:latin typeface="Arial"/>
                <a:ea typeface="Arial"/>
                <a:cs typeface="Arial"/>
                <a:sym typeface="Arial"/>
              </a:defRPr>
            </a:lvl3pPr>
            <a:lvl4pPr indent="-317500" lvl="3" marL="1828800" algn="l">
              <a:lnSpc>
                <a:spcPct val="100000"/>
              </a:lnSpc>
              <a:spcBef>
                <a:spcPts val="400"/>
              </a:spcBef>
              <a:spcAft>
                <a:spcPts val="0"/>
              </a:spcAft>
              <a:buSzPts val="1400"/>
              <a:buChar char="•"/>
              <a:defRPr b="0" i="0">
                <a:latin typeface="Arial"/>
                <a:ea typeface="Arial"/>
                <a:cs typeface="Arial"/>
                <a:sym typeface="Arial"/>
              </a:defRPr>
            </a:lvl4pPr>
            <a:lvl5pPr indent="-317500" lvl="4" marL="2286000" algn="l">
              <a:lnSpc>
                <a:spcPct val="100000"/>
              </a:lnSpc>
              <a:spcBef>
                <a:spcPts val="400"/>
              </a:spcBef>
              <a:spcAft>
                <a:spcPts val="0"/>
              </a:spcAft>
              <a:buSzPts val="1400"/>
              <a:buChar char="•"/>
              <a:defRPr b="0" i="0">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15"/>
          <p:cNvSpPr txBox="1"/>
          <p:nvPr>
            <p:ph idx="12" type="sldNum"/>
          </p:nvPr>
        </p:nvSpPr>
        <p:spPr>
          <a:xfrm>
            <a:off x="6457950" y="4785608"/>
            <a:ext cx="21351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5"/>
          <p:cNvCxnSpPr/>
          <p:nvPr/>
        </p:nvCxnSpPr>
        <p:spPr>
          <a:xfrm>
            <a:off x="685800" y="840710"/>
            <a:ext cx="8458200" cy="0"/>
          </a:xfrm>
          <a:prstGeom prst="straightConnector1">
            <a:avLst/>
          </a:prstGeom>
          <a:noFill/>
          <a:ln cap="flat" cmpd="sng" w="38100">
            <a:solidFill>
              <a:srgbClr val="C2C3C2"/>
            </a:solidFill>
            <a:prstDash val="solid"/>
            <a:miter lim="800000"/>
            <a:headEnd len="sm" w="sm" type="none"/>
            <a:tailEnd len="sm" w="sm" type="none"/>
          </a:ln>
        </p:spPr>
      </p:cxnSp>
    </p:spTree>
  </p:cSld>
  <p:clrMapOvr>
    <a:masterClrMapping/>
  </p:clrMapOvr>
  <p:extLst>
    <p:ext uri="{DCECCB84-F9BA-43D5-87BE-67443E8EF086}">
      <p15:sldGuideLst>
        <p15:guide id="1" pos="4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flipH="1" rot="10800000">
            <a:off x="-1" y="4523987"/>
            <a:ext cx="9144000" cy="619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 name="Google Shape;52;p13"/>
          <p:cNvSpPr txBox="1"/>
          <p:nvPr>
            <p:ph type="title"/>
          </p:nvPr>
        </p:nvSpPr>
        <p:spPr>
          <a:xfrm>
            <a:off x="628649" y="0"/>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Arial"/>
              <a:buNone/>
              <a:defRPr b="1" i="0" sz="27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 type="body"/>
          </p:nvPr>
        </p:nvSpPr>
        <p:spPr>
          <a:xfrm>
            <a:off x="628650" y="1157743"/>
            <a:ext cx="7886700" cy="31182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800"/>
              </a:spcBef>
              <a:spcAft>
                <a:spcPts val="0"/>
              </a:spcAft>
              <a:buClr>
                <a:schemeClr val="accent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100000"/>
              </a:lnSpc>
              <a:spcBef>
                <a:spcPts val="400"/>
              </a:spcBef>
              <a:spcAft>
                <a:spcPts val="0"/>
              </a:spcAft>
              <a:buClr>
                <a:schemeClr val="accent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accent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00000"/>
              </a:lnSpc>
              <a:spcBef>
                <a:spcPts val="40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2" type="sldNum"/>
          </p:nvPr>
        </p:nvSpPr>
        <p:spPr>
          <a:xfrm>
            <a:off x="6457950" y="4785608"/>
            <a:ext cx="21351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5" name="Google Shape;55;p13"/>
          <p:cNvPicPr preferRelativeResize="0"/>
          <p:nvPr/>
        </p:nvPicPr>
        <p:blipFill rotWithShape="1">
          <a:blip r:embed="rId1">
            <a:alphaModFix/>
          </a:blip>
          <a:srcRect b="0" l="0" r="0" t="0"/>
          <a:stretch/>
        </p:blipFill>
        <p:spPr>
          <a:xfrm>
            <a:off x="712089" y="4677374"/>
            <a:ext cx="1571355" cy="3155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F26B43"/>
          </p15:clr>
        </p15:guide>
        <p15:guide id="2" pos="3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mailto:takumak@uchicago.edu" TargetMode="External"/><Relationship Id="rId5" Type="http://schemas.openxmlformats.org/officeDocument/2006/relationships/image" Target="../media/image2.png"/><Relationship Id="rId6" Type="http://schemas.openxmlformats.org/officeDocument/2006/relationships/hyperlink" Target="mailto:shilong@uchicago.edu" TargetMode="External"/><Relationship Id="rId7" Type="http://schemas.openxmlformats.org/officeDocument/2006/relationships/hyperlink" Target="mailto:shefali2023@uchicago.edu" TargetMode="External"/><Relationship Id="rId8" Type="http://schemas.openxmlformats.org/officeDocument/2006/relationships/hyperlink" Target="mailto:snigdag0402@uchicago.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6"/>
          <p:cNvPicPr preferRelativeResize="0"/>
          <p:nvPr/>
        </p:nvPicPr>
        <p:blipFill rotWithShape="1">
          <a:blip r:embed="rId3">
            <a:alphaModFix/>
          </a:blip>
          <a:srcRect b="0" l="0" r="0" t="0"/>
          <a:stretch/>
        </p:blipFill>
        <p:spPr>
          <a:xfrm>
            <a:off x="50025" y="0"/>
            <a:ext cx="6802025" cy="5143500"/>
          </a:xfrm>
          <a:prstGeom prst="rect">
            <a:avLst/>
          </a:prstGeom>
          <a:noFill/>
          <a:ln>
            <a:noFill/>
          </a:ln>
        </p:spPr>
      </p:pic>
      <p:pic>
        <p:nvPicPr>
          <p:cNvPr id="67" name="Google Shape;67;p16"/>
          <p:cNvPicPr preferRelativeResize="0"/>
          <p:nvPr/>
        </p:nvPicPr>
        <p:blipFill rotWithShape="1">
          <a:blip r:embed="rId4">
            <a:alphaModFix/>
          </a:blip>
          <a:srcRect b="0" l="0" r="0" t="0"/>
          <a:stretch/>
        </p:blipFill>
        <p:spPr>
          <a:xfrm>
            <a:off x="0" y="4524363"/>
            <a:ext cx="9144000" cy="619125"/>
          </a:xfrm>
          <a:prstGeom prst="rect">
            <a:avLst/>
          </a:prstGeom>
          <a:noFill/>
          <a:ln>
            <a:noFill/>
          </a:ln>
        </p:spPr>
      </p:pic>
      <p:pic>
        <p:nvPicPr>
          <p:cNvPr id="68" name="Google Shape;68;p16"/>
          <p:cNvPicPr preferRelativeResize="0"/>
          <p:nvPr/>
        </p:nvPicPr>
        <p:blipFill rotWithShape="1">
          <a:blip r:embed="rId5">
            <a:alphaModFix/>
          </a:blip>
          <a:srcRect b="0" l="0" r="0" t="0"/>
          <a:stretch/>
        </p:blipFill>
        <p:spPr>
          <a:xfrm>
            <a:off x="265238" y="2247888"/>
            <a:ext cx="4829175" cy="28575"/>
          </a:xfrm>
          <a:prstGeom prst="rect">
            <a:avLst/>
          </a:prstGeom>
          <a:noFill/>
          <a:ln>
            <a:noFill/>
          </a:ln>
        </p:spPr>
      </p:pic>
      <p:sp>
        <p:nvSpPr>
          <p:cNvPr id="69" name="Google Shape;69;p16"/>
          <p:cNvSpPr txBox="1"/>
          <p:nvPr>
            <p:ph idx="4294967295" type="title"/>
          </p:nvPr>
        </p:nvSpPr>
        <p:spPr>
          <a:xfrm>
            <a:off x="265250" y="1530600"/>
            <a:ext cx="4829100" cy="7173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SzPct val="100000"/>
              <a:buNone/>
            </a:pPr>
            <a:r>
              <a:rPr lang="en"/>
              <a:t>Conversational AI supporting Personal Investing</a:t>
            </a:r>
            <a:endParaRPr/>
          </a:p>
        </p:txBody>
      </p:sp>
      <p:sp>
        <p:nvSpPr>
          <p:cNvPr id="70" name="Google Shape;70;p16"/>
          <p:cNvSpPr txBox="1"/>
          <p:nvPr/>
        </p:nvSpPr>
        <p:spPr>
          <a:xfrm>
            <a:off x="265150" y="2396800"/>
            <a:ext cx="48291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accent1"/>
                </a:solidFill>
              </a:rPr>
              <a:t>3/30/2023</a:t>
            </a:r>
            <a:endParaRPr>
              <a:solidFill>
                <a:schemeClr val="accent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accent1"/>
              </a:solidFill>
            </a:endParaRPr>
          </a:p>
          <a:p>
            <a:pPr indent="0" lvl="0" marL="0" marR="0" rtl="0" algn="l">
              <a:lnSpc>
                <a:spcPct val="100000"/>
              </a:lnSpc>
              <a:spcBef>
                <a:spcPts val="0"/>
              </a:spcBef>
              <a:spcAft>
                <a:spcPts val="0"/>
              </a:spcAft>
              <a:buClr>
                <a:srgbClr val="000000"/>
              </a:buClr>
              <a:buSzPts val="1400"/>
              <a:buFont typeface="Arial"/>
              <a:buNone/>
            </a:pPr>
            <a:r>
              <a:rPr lang="en">
                <a:solidFill>
                  <a:schemeClr val="accent1"/>
                </a:solidFill>
              </a:rPr>
              <a:t>Shilong Dai (</a:t>
            </a:r>
            <a:r>
              <a:rPr lang="en">
                <a:solidFill>
                  <a:schemeClr val="accent1"/>
                </a:solidFill>
                <a:uFill>
                  <a:noFill/>
                </a:uFill>
                <a:hlinkClick r:id="rId6">
                  <a:extLst>
                    <a:ext uri="{A12FA001-AC4F-418D-AE19-62706E023703}">
                      <ahyp:hlinkClr val="tx"/>
                    </a:ext>
                  </a:extLst>
                </a:hlinkClick>
              </a:rPr>
              <a:t>shilong@uchicago.edu</a:t>
            </a:r>
            <a:r>
              <a:rPr lang="en">
                <a:solidFill>
                  <a:schemeClr val="accent1"/>
                </a:solidFill>
              </a:rPr>
              <a:t>)</a:t>
            </a:r>
            <a:endParaRPr>
              <a:solidFill>
                <a:schemeClr val="accent1"/>
              </a:solidFill>
            </a:endParaRPr>
          </a:p>
          <a:p>
            <a:pPr indent="0" lvl="0" marL="0" marR="0" rtl="0" algn="l">
              <a:lnSpc>
                <a:spcPct val="100000"/>
              </a:lnSpc>
              <a:spcBef>
                <a:spcPts val="0"/>
              </a:spcBef>
              <a:spcAft>
                <a:spcPts val="0"/>
              </a:spcAft>
              <a:buClr>
                <a:srgbClr val="000000"/>
              </a:buClr>
              <a:buSzPts val="1400"/>
              <a:buFont typeface="Arial"/>
              <a:buNone/>
            </a:pPr>
            <a:r>
              <a:rPr lang="en">
                <a:solidFill>
                  <a:schemeClr val="accent1"/>
                </a:solidFill>
              </a:rPr>
              <a:t>Shefali Gupta (</a:t>
            </a:r>
            <a:r>
              <a:rPr lang="en">
                <a:solidFill>
                  <a:schemeClr val="accent1"/>
                </a:solidFill>
                <a:uFill>
                  <a:noFill/>
                </a:uFill>
                <a:hlinkClick r:id="rId7">
                  <a:extLst>
                    <a:ext uri="{A12FA001-AC4F-418D-AE19-62706E023703}">
                      <ahyp:hlinkClr val="tx"/>
                    </a:ext>
                  </a:extLst>
                </a:hlinkClick>
              </a:rPr>
              <a:t>shefali2023@uchicago.edu</a:t>
            </a:r>
            <a:r>
              <a:rPr lang="en">
                <a:solidFill>
                  <a:schemeClr val="accent1"/>
                </a:solidFill>
              </a:rPr>
              <a:t>)</a:t>
            </a:r>
            <a:endParaRPr>
              <a:solidFill>
                <a:schemeClr val="accent1"/>
              </a:solidFill>
            </a:endParaRPr>
          </a:p>
          <a:p>
            <a:pPr indent="0" lvl="0" marL="0" marR="0" rtl="0" algn="l">
              <a:lnSpc>
                <a:spcPct val="100000"/>
              </a:lnSpc>
              <a:spcBef>
                <a:spcPts val="0"/>
              </a:spcBef>
              <a:spcAft>
                <a:spcPts val="0"/>
              </a:spcAft>
              <a:buClr>
                <a:srgbClr val="000000"/>
              </a:buClr>
              <a:buSzPts val="1400"/>
              <a:buFont typeface="Arial"/>
              <a:buNone/>
            </a:pPr>
            <a:r>
              <a:rPr lang="en">
                <a:solidFill>
                  <a:schemeClr val="accent1"/>
                </a:solidFill>
              </a:rPr>
              <a:t>Snigda Gedela (</a:t>
            </a:r>
            <a:r>
              <a:rPr lang="en">
                <a:solidFill>
                  <a:schemeClr val="accent1"/>
                </a:solidFill>
                <a:uFill>
                  <a:noFill/>
                </a:uFill>
                <a:hlinkClick r:id="rId8">
                  <a:extLst>
                    <a:ext uri="{A12FA001-AC4F-418D-AE19-62706E023703}">
                      <ahyp:hlinkClr val="tx"/>
                    </a:ext>
                  </a:extLst>
                </a:hlinkClick>
              </a:rPr>
              <a:t>snigdag0402@uchicago.edu</a:t>
            </a:r>
            <a:r>
              <a:rPr lang="en">
                <a:solidFill>
                  <a:schemeClr val="accent1"/>
                </a:solidFill>
              </a:rPr>
              <a:t>)</a:t>
            </a:r>
            <a:endParaRPr>
              <a:solidFill>
                <a:schemeClr val="accent1"/>
              </a:solidFill>
            </a:endParaRPr>
          </a:p>
          <a:p>
            <a:pPr indent="0" lvl="0" marL="0" marR="0" rtl="0" algn="l">
              <a:lnSpc>
                <a:spcPct val="100000"/>
              </a:lnSpc>
              <a:spcBef>
                <a:spcPts val="0"/>
              </a:spcBef>
              <a:spcAft>
                <a:spcPts val="0"/>
              </a:spcAft>
              <a:buClr>
                <a:srgbClr val="000000"/>
              </a:buClr>
              <a:buSzPts val="1400"/>
              <a:buFont typeface="Arial"/>
              <a:buNone/>
            </a:pPr>
            <a:r>
              <a:rPr lang="en">
                <a:solidFill>
                  <a:schemeClr val="accent1"/>
                </a:solidFill>
              </a:rPr>
              <a:t>Takuma Koide (</a:t>
            </a:r>
            <a:r>
              <a:rPr lang="en">
                <a:solidFill>
                  <a:schemeClr val="accent1"/>
                </a:solidFill>
                <a:uFill>
                  <a:noFill/>
                </a:uFill>
                <a:hlinkClick r:id="rId9">
                  <a:extLst>
                    <a:ext uri="{A12FA001-AC4F-418D-AE19-62706E023703}">
                      <ahyp:hlinkClr val="tx"/>
                    </a:ext>
                  </a:extLst>
                </a:hlinkClick>
              </a:rPr>
              <a:t>takumak@uchicago.edu</a:t>
            </a:r>
            <a:r>
              <a:rPr lang="en">
                <a:solidFill>
                  <a:schemeClr val="accent1"/>
                </a:solidFill>
              </a:rPr>
              <a:t>)</a:t>
            </a:r>
            <a:endParaRPr>
              <a:solidFill>
                <a:schemeClr val="accent1"/>
              </a:solidFill>
            </a:endParaRPr>
          </a:p>
          <a:p>
            <a:pPr indent="0" lvl="0" marL="0" marR="0" rtl="0" algn="l">
              <a:lnSpc>
                <a:spcPct val="100000"/>
              </a:lnSpc>
              <a:spcBef>
                <a:spcPts val="0"/>
              </a:spcBef>
              <a:spcAft>
                <a:spcPts val="0"/>
              </a:spcAft>
              <a:buClr>
                <a:srgbClr val="000000"/>
              </a:buClr>
              <a:buSzPts val="1400"/>
              <a:buFont typeface="Arial"/>
              <a:buNone/>
            </a:pPr>
            <a:r>
              <a:rPr lang="en">
                <a:solidFill>
                  <a:schemeClr val="accent1"/>
                </a:solidFill>
              </a:rPr>
              <a:t>Yif Wang (yifeng4@uchicago.edu)</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628650" y="123325"/>
            <a:ext cx="7886700" cy="7173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2700"/>
              <a:buNone/>
            </a:pPr>
            <a:r>
              <a:rPr lang="en" sz="2400"/>
              <a:t>Who are the target audience?</a:t>
            </a:r>
            <a:endParaRPr sz="2400"/>
          </a:p>
        </p:txBody>
      </p:sp>
      <p:sp>
        <p:nvSpPr>
          <p:cNvPr id="76" name="Google Shape;76;p17"/>
          <p:cNvSpPr txBox="1"/>
          <p:nvPr/>
        </p:nvSpPr>
        <p:spPr>
          <a:xfrm>
            <a:off x="628650" y="3558138"/>
            <a:ext cx="7886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Market Size</a:t>
            </a:r>
            <a:r>
              <a:rPr lang="en" sz="1200"/>
              <a:t>: (estimate)</a:t>
            </a:r>
            <a:endParaRPr sz="1200"/>
          </a:p>
          <a:p>
            <a:pPr indent="-304800" lvl="0" marL="457200" rtl="0" algn="l">
              <a:spcBef>
                <a:spcPts val="0"/>
              </a:spcBef>
              <a:spcAft>
                <a:spcPts val="0"/>
              </a:spcAft>
              <a:buSzPts val="1200"/>
              <a:buChar char="●"/>
            </a:pPr>
            <a:r>
              <a:rPr lang="en" sz="1200">
                <a:solidFill>
                  <a:srgbClr val="202124"/>
                </a:solidFill>
                <a:highlight>
                  <a:srgbClr val="FFFFFF"/>
                </a:highlight>
              </a:rPr>
              <a:t>The global market for Financial Advisory estimated at US$85.8 Billion in the year 2022, is projected to reach a revised size of </a:t>
            </a:r>
            <a:r>
              <a:rPr lang="en" sz="1200">
                <a:solidFill>
                  <a:srgbClr val="040C28"/>
                </a:solidFill>
              </a:rPr>
              <a:t>US$122 Billion by 2030</a:t>
            </a:r>
            <a:r>
              <a:rPr lang="en" sz="1200">
                <a:solidFill>
                  <a:srgbClr val="202124"/>
                </a:solidFill>
                <a:highlight>
                  <a:srgbClr val="FFFFFF"/>
                </a:highlight>
              </a:rPr>
              <a:t>, growing at a CAGR of 4.5% over the analysis period 2022-2030.</a:t>
            </a:r>
            <a:endParaRPr sz="1200"/>
          </a:p>
        </p:txBody>
      </p:sp>
      <p:sp>
        <p:nvSpPr>
          <p:cNvPr id="77" name="Google Shape;77;p17"/>
          <p:cNvSpPr txBox="1"/>
          <p:nvPr/>
        </p:nvSpPr>
        <p:spPr>
          <a:xfrm>
            <a:off x="628650" y="1572550"/>
            <a:ext cx="788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Target Audience</a:t>
            </a:r>
            <a:r>
              <a:rPr lang="en" sz="1200"/>
              <a:t>: </a:t>
            </a:r>
            <a:endParaRPr sz="1200"/>
          </a:p>
          <a:p>
            <a:pPr indent="-304800" lvl="0" marL="457200" rtl="0" algn="l">
              <a:spcBef>
                <a:spcPts val="0"/>
              </a:spcBef>
              <a:spcAft>
                <a:spcPts val="0"/>
              </a:spcAft>
              <a:buSzPts val="1200"/>
              <a:buChar char="●"/>
            </a:pPr>
            <a:r>
              <a:rPr lang="en" sz="1200">
                <a:solidFill>
                  <a:srgbClr val="202124"/>
                </a:solidFill>
                <a:highlight>
                  <a:srgbClr val="FFFFFF"/>
                </a:highlight>
              </a:rPr>
              <a:t>Individuals around the world who are not independent in planning their financial life due to time, energy, resources, or expertise</a:t>
            </a:r>
            <a:endParaRPr sz="1200"/>
          </a:p>
        </p:txBody>
      </p:sp>
      <p:sp>
        <p:nvSpPr>
          <p:cNvPr id="78" name="Google Shape;78;p17"/>
          <p:cNvSpPr txBox="1"/>
          <p:nvPr/>
        </p:nvSpPr>
        <p:spPr>
          <a:xfrm>
            <a:off x="628650" y="2311450"/>
            <a:ext cx="7886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As in scenario</a:t>
            </a:r>
            <a:r>
              <a:rPr lang="en" sz="1200"/>
              <a:t>: </a:t>
            </a:r>
            <a:endParaRPr sz="1200"/>
          </a:p>
          <a:p>
            <a:pPr indent="-304800" lvl="0" marL="457200" rtl="0" algn="l">
              <a:spcBef>
                <a:spcPts val="0"/>
              </a:spcBef>
              <a:spcAft>
                <a:spcPts val="0"/>
              </a:spcAft>
              <a:buSzPts val="1200"/>
              <a:buChar char="●"/>
            </a:pPr>
            <a:r>
              <a:rPr lang="en" sz="1200">
                <a:solidFill>
                  <a:srgbClr val="202124"/>
                </a:solidFill>
                <a:highlight>
                  <a:srgbClr val="FFFFFF"/>
                </a:highlight>
              </a:rPr>
              <a:t>People who choose personal investment might feel: lack of time, knowledge, and confidence. Investment decisions are ambiguous, etc.</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People who choose investment advisors might feel: advisors charging high commissions, personal and advisor interest misalignments, encounter advisors that only promotes products from their own company, etc.</a:t>
            </a:r>
            <a:endParaRPr sz="1200">
              <a:solidFill>
                <a:srgbClr val="202124"/>
              </a:solidFill>
              <a:highlight>
                <a:srgbClr val="FFFFFF"/>
              </a:highlight>
            </a:endParaRPr>
          </a:p>
        </p:txBody>
      </p:sp>
      <p:sp>
        <p:nvSpPr>
          <p:cNvPr id="79" name="Google Shape;79;p17"/>
          <p:cNvSpPr txBox="1"/>
          <p:nvPr/>
        </p:nvSpPr>
        <p:spPr>
          <a:xfrm>
            <a:off x="628650" y="875025"/>
            <a:ext cx="788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Intent Statement:</a:t>
            </a:r>
            <a:endParaRPr sz="1200"/>
          </a:p>
          <a:p>
            <a:pPr indent="-304800" lvl="0" marL="457200" rtl="0" algn="l">
              <a:spcBef>
                <a:spcPts val="0"/>
              </a:spcBef>
              <a:spcAft>
                <a:spcPts val="0"/>
              </a:spcAft>
              <a:buSzPts val="1200"/>
              <a:buChar char="●"/>
            </a:pPr>
            <a:r>
              <a:rPr lang="en" sz="1200">
                <a:solidFill>
                  <a:srgbClr val="202124"/>
                </a:solidFill>
                <a:highlight>
                  <a:srgbClr val="FFFFFF"/>
                </a:highlight>
              </a:rPr>
              <a:t>Individuals need a more cost-effective way and accountable financial advisors to maximize their personal wealth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628650" y="123325"/>
            <a:ext cx="7886700" cy="7173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2700"/>
              <a:buNone/>
            </a:pPr>
            <a:r>
              <a:rPr lang="en" sz="2400"/>
              <a:t>Some Big Ideas…</a:t>
            </a:r>
            <a:endParaRPr sz="2400"/>
          </a:p>
        </p:txBody>
      </p:sp>
      <p:sp>
        <p:nvSpPr>
          <p:cNvPr id="85" name="Google Shape;85;p18"/>
          <p:cNvSpPr txBox="1"/>
          <p:nvPr>
            <p:ph idx="1" type="body"/>
          </p:nvPr>
        </p:nvSpPr>
        <p:spPr>
          <a:xfrm>
            <a:off x="628650" y="1539574"/>
            <a:ext cx="7886700" cy="2591700"/>
          </a:xfrm>
          <a:prstGeom prst="rect">
            <a:avLst/>
          </a:prstGeom>
          <a:noFill/>
          <a:ln>
            <a:noFill/>
          </a:ln>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Clr>
                <a:schemeClr val="dk1"/>
              </a:buClr>
              <a:buSzPts val="1400"/>
              <a:buAutoNum type="arabicPeriod"/>
            </a:pPr>
            <a:r>
              <a:rPr b="1" lang="en" sz="1400"/>
              <a:t>Educate users on financial investment knowledge</a:t>
            </a:r>
            <a:endParaRPr b="1" sz="1400"/>
          </a:p>
          <a:p>
            <a:pPr indent="-317500" lvl="0" marL="457200" rtl="0" algn="l">
              <a:lnSpc>
                <a:spcPct val="115000"/>
              </a:lnSpc>
              <a:spcBef>
                <a:spcPts val="0"/>
              </a:spcBef>
              <a:spcAft>
                <a:spcPts val="0"/>
              </a:spcAft>
              <a:buClr>
                <a:schemeClr val="dk1"/>
              </a:buClr>
              <a:buSzPts val="1400"/>
              <a:buAutoNum type="arabicPeriod"/>
            </a:pPr>
            <a:r>
              <a:rPr b="1" lang="en" sz="1400"/>
              <a:t>Customize investment strategies according to user preferences or goals.</a:t>
            </a:r>
            <a:endParaRPr b="1" sz="1400"/>
          </a:p>
          <a:p>
            <a:pPr indent="-317500" lvl="0" marL="457200" rtl="0" algn="l">
              <a:lnSpc>
                <a:spcPct val="115000"/>
              </a:lnSpc>
              <a:spcBef>
                <a:spcPts val="0"/>
              </a:spcBef>
              <a:spcAft>
                <a:spcPts val="0"/>
              </a:spcAft>
              <a:buClr>
                <a:schemeClr val="dk1"/>
              </a:buClr>
              <a:buSzPts val="1400"/>
              <a:buAutoNum type="arabicPeriod"/>
            </a:pPr>
            <a:r>
              <a:rPr lang="en" sz="1400"/>
              <a:t>Keep a track of hot topics or environmental factors in the market to make macro-directional predictions and suggest investments sectors.</a:t>
            </a:r>
            <a:endParaRPr b="1" sz="1400"/>
          </a:p>
          <a:p>
            <a:pPr indent="-317500" lvl="0" marL="457200" rtl="0" algn="l">
              <a:lnSpc>
                <a:spcPct val="115000"/>
              </a:lnSpc>
              <a:spcBef>
                <a:spcPts val="0"/>
              </a:spcBef>
              <a:spcAft>
                <a:spcPts val="0"/>
              </a:spcAft>
              <a:buClr>
                <a:schemeClr val="dk1"/>
              </a:buClr>
              <a:buSzPts val="1400"/>
              <a:buAutoNum type="arabicPeriod"/>
            </a:pPr>
            <a:r>
              <a:rPr lang="en" sz="1400"/>
              <a:t>Make sense of any investment/financial documents that are relevant to the user and explain it to him. Also, call out the action items if any.</a:t>
            </a:r>
            <a:endParaRPr sz="1400"/>
          </a:p>
          <a:p>
            <a:pPr indent="-317500" lvl="1" marL="914400" rtl="0" algn="l">
              <a:lnSpc>
                <a:spcPct val="115000"/>
              </a:lnSpc>
              <a:spcBef>
                <a:spcPts val="0"/>
              </a:spcBef>
              <a:spcAft>
                <a:spcPts val="0"/>
              </a:spcAft>
              <a:buClr>
                <a:schemeClr val="dk1"/>
              </a:buClr>
              <a:buSzPts val="1400"/>
              <a:buAutoNum type="alphaLcPeriod"/>
            </a:pPr>
            <a:r>
              <a:rPr lang="en" sz="1400"/>
              <a:t>Pull out relevant part of information on financial related articles, earnings report, 10-K statements, etc and explain to user in layman terms.</a:t>
            </a:r>
            <a:endParaRPr b="1" sz="1400"/>
          </a:p>
          <a:p>
            <a:pPr indent="-317500" lvl="0" marL="457200" rtl="0" algn="l">
              <a:lnSpc>
                <a:spcPct val="115000"/>
              </a:lnSpc>
              <a:spcBef>
                <a:spcPts val="0"/>
              </a:spcBef>
              <a:spcAft>
                <a:spcPts val="0"/>
              </a:spcAft>
              <a:buClr>
                <a:schemeClr val="dk1"/>
              </a:buClr>
              <a:buSzPts val="1400"/>
              <a:buAutoNum type="arabicPeriod"/>
            </a:pPr>
            <a:r>
              <a:rPr lang="en" sz="1400"/>
              <a:t>Once the user has invested, track investments and suggest maintenance strategies and dynamic changes to portfolio.</a:t>
            </a:r>
            <a:endParaRPr sz="1400"/>
          </a:p>
        </p:txBody>
      </p:sp>
      <p:sp>
        <p:nvSpPr>
          <p:cNvPr id="86" name="Google Shape;86;p18"/>
          <p:cNvSpPr txBox="1"/>
          <p:nvPr/>
        </p:nvSpPr>
        <p:spPr>
          <a:xfrm>
            <a:off x="628650" y="957725"/>
            <a:ext cx="7886700" cy="431100"/>
          </a:xfrm>
          <a:prstGeom prst="rect">
            <a:avLst/>
          </a:prstGeom>
          <a:noFill/>
          <a:ln>
            <a:noFill/>
          </a:ln>
        </p:spPr>
        <p:txBody>
          <a:bodyPr anchorCtr="0" anchor="t" bIns="91425" lIns="91425" spcFirstLastPara="1" rIns="91425" wrap="square" tIns="91425">
            <a:spAutoFit/>
          </a:bodyPr>
          <a:lstStyle/>
          <a:p>
            <a:pPr indent="-228600" lvl="0" marL="457200" rtl="0" algn="l">
              <a:spcBef>
                <a:spcPts val="800"/>
              </a:spcBef>
              <a:spcAft>
                <a:spcPts val="0"/>
              </a:spcAft>
              <a:buClr>
                <a:schemeClr val="dk1"/>
              </a:buClr>
              <a:buSzPts val="2100"/>
              <a:buFont typeface="Arial"/>
              <a:buNone/>
            </a:pPr>
            <a:r>
              <a:rPr lang="en" sz="1600">
                <a:solidFill>
                  <a:schemeClr val="dk1"/>
                </a:solidFill>
              </a:rPr>
              <a:t>We want to create an investment advisor ai that can: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628650" y="123325"/>
            <a:ext cx="7886700" cy="7173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2700"/>
              <a:buNone/>
            </a:pPr>
            <a:r>
              <a:rPr lang="en" sz="2400"/>
              <a:t>Future State Scenarios and Project Scope</a:t>
            </a:r>
            <a:endParaRPr sz="2400"/>
          </a:p>
        </p:txBody>
      </p:sp>
      <p:sp>
        <p:nvSpPr>
          <p:cNvPr id="92" name="Google Shape;92;p19"/>
          <p:cNvSpPr txBox="1"/>
          <p:nvPr>
            <p:ph idx="1" type="body"/>
          </p:nvPr>
        </p:nvSpPr>
        <p:spPr>
          <a:xfrm>
            <a:off x="628650" y="1157743"/>
            <a:ext cx="7886700" cy="3118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None/>
            </a:pPr>
            <a:r>
              <a:rPr b="1" lang="en" sz="1800"/>
              <a:t>Final Product:</a:t>
            </a:r>
            <a:endParaRPr b="1" sz="1800"/>
          </a:p>
          <a:p>
            <a:pPr indent="-330200" lvl="0" marL="457200" rtl="0" algn="l">
              <a:lnSpc>
                <a:spcPct val="100000"/>
              </a:lnSpc>
              <a:spcBef>
                <a:spcPts val="800"/>
              </a:spcBef>
              <a:spcAft>
                <a:spcPts val="0"/>
              </a:spcAft>
              <a:buSzPts val="1600"/>
              <a:buChar char="•"/>
            </a:pPr>
            <a:r>
              <a:rPr lang="en" sz="1600"/>
              <a:t>AI that takes in user questions or investment ideas and generate answers and suggestions through </a:t>
            </a:r>
            <a:r>
              <a:rPr lang="en" sz="1600"/>
              <a:t>interactive</a:t>
            </a:r>
            <a:r>
              <a:rPr lang="en" sz="1600"/>
              <a:t> </a:t>
            </a:r>
            <a:r>
              <a:rPr lang="en" sz="1600"/>
              <a:t>conversations</a:t>
            </a:r>
            <a:r>
              <a:rPr lang="en" sz="1600"/>
              <a:t> and (or) visual </a:t>
            </a:r>
            <a:r>
              <a:rPr lang="en" sz="1600"/>
              <a:t>explanations</a:t>
            </a:r>
            <a:endParaRPr sz="1600"/>
          </a:p>
          <a:p>
            <a:pPr indent="0" lvl="0" marL="0" rtl="0" algn="l">
              <a:lnSpc>
                <a:spcPct val="100000"/>
              </a:lnSpc>
              <a:spcBef>
                <a:spcPts val="800"/>
              </a:spcBef>
              <a:spcAft>
                <a:spcPts val="0"/>
              </a:spcAft>
              <a:buNone/>
            </a:pPr>
            <a:r>
              <a:t/>
            </a:r>
            <a:endParaRPr sz="1600"/>
          </a:p>
          <a:p>
            <a:pPr indent="0" lvl="0" marL="0" rtl="0" algn="l">
              <a:lnSpc>
                <a:spcPct val="100000"/>
              </a:lnSpc>
              <a:spcBef>
                <a:spcPts val="800"/>
              </a:spcBef>
              <a:spcAft>
                <a:spcPts val="0"/>
              </a:spcAft>
              <a:buNone/>
            </a:pPr>
            <a:r>
              <a:rPr b="1" lang="en" sz="1800"/>
              <a:t>Use - case examples: </a:t>
            </a:r>
            <a:endParaRPr b="1" sz="1800"/>
          </a:p>
          <a:p>
            <a:pPr indent="-330200" lvl="0" marL="457200" rtl="0" algn="l">
              <a:spcBef>
                <a:spcPts val="800"/>
              </a:spcBef>
              <a:spcAft>
                <a:spcPts val="0"/>
              </a:spcAft>
              <a:buSzPts val="1600"/>
              <a:buChar char="•"/>
            </a:pPr>
            <a:r>
              <a:rPr lang="en" sz="1600"/>
              <a:t>Jim</a:t>
            </a:r>
            <a:endParaRPr sz="1600"/>
          </a:p>
          <a:p>
            <a:pPr indent="-330200" lvl="0" marL="457200" rtl="0" algn="l">
              <a:spcBef>
                <a:spcPts val="0"/>
              </a:spcBef>
              <a:spcAft>
                <a:spcPts val="0"/>
              </a:spcAft>
              <a:buSzPts val="1600"/>
              <a:buChar char="•"/>
            </a:pPr>
            <a:r>
              <a:rPr lang="en" sz="1600"/>
              <a:t>McCoy</a:t>
            </a:r>
            <a:endParaRPr sz="1600"/>
          </a:p>
          <a:p>
            <a:pPr indent="-330200" lvl="0" marL="457200" rtl="0" algn="l">
              <a:spcBef>
                <a:spcPts val="0"/>
              </a:spcBef>
              <a:spcAft>
                <a:spcPts val="0"/>
              </a:spcAft>
              <a:buSzPts val="1600"/>
              <a:buChar char="•"/>
            </a:pPr>
            <a:r>
              <a:rPr lang="en" sz="1600"/>
              <a:t>Kathryn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628650" y="123325"/>
            <a:ext cx="7886700" cy="7173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2700"/>
              <a:buNone/>
            </a:pPr>
            <a:r>
              <a:rPr lang="en" sz="2400"/>
              <a:t>Future State Scenarios and Project Scope</a:t>
            </a:r>
            <a:endParaRPr sz="2400"/>
          </a:p>
        </p:txBody>
      </p:sp>
      <p:sp>
        <p:nvSpPr>
          <p:cNvPr id="98" name="Google Shape;98;p20"/>
          <p:cNvSpPr txBox="1"/>
          <p:nvPr>
            <p:ph idx="1" type="body"/>
          </p:nvPr>
        </p:nvSpPr>
        <p:spPr>
          <a:xfrm>
            <a:off x="628650" y="1157743"/>
            <a:ext cx="7886700" cy="3118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None/>
            </a:pPr>
            <a:r>
              <a:rPr b="1" lang="en" sz="1800"/>
              <a:t>Use - case examples - Jim:</a:t>
            </a:r>
            <a:endParaRPr b="1" sz="1800"/>
          </a:p>
          <a:p>
            <a:pPr indent="-330200" lvl="0" marL="457200" rtl="0" algn="l">
              <a:spcBef>
                <a:spcPts val="800"/>
              </a:spcBef>
              <a:spcAft>
                <a:spcPts val="0"/>
              </a:spcAft>
              <a:buSzPts val="1600"/>
              <a:buChar char="•"/>
            </a:pPr>
            <a:r>
              <a:rPr lang="en"/>
              <a:t>Jim is a father of three, and he wants to know how to prepare for college tuitions, so he asks the AI, which points him to 529 plan or Roth IRA etc. and explain pros and cons. To help Jim understand, the AI pulls a graph of how tax affects the plans.</a:t>
            </a:r>
            <a:endParaRPr sz="1600"/>
          </a:p>
          <a:p>
            <a:pPr indent="0" lvl="0" marL="457200" rtl="0" algn="l">
              <a:spcBef>
                <a:spcPts val="800"/>
              </a:spcBef>
              <a:spcAft>
                <a:spcPts val="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628650" y="123325"/>
            <a:ext cx="7886700" cy="7173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2700"/>
              <a:buNone/>
            </a:pPr>
            <a:r>
              <a:rPr lang="en" sz="2400"/>
              <a:t>Future State Scenarios and Project Scope</a:t>
            </a:r>
            <a:endParaRPr sz="2400"/>
          </a:p>
        </p:txBody>
      </p:sp>
      <p:sp>
        <p:nvSpPr>
          <p:cNvPr id="104" name="Google Shape;104;p21"/>
          <p:cNvSpPr txBox="1"/>
          <p:nvPr>
            <p:ph idx="1" type="body"/>
          </p:nvPr>
        </p:nvSpPr>
        <p:spPr>
          <a:xfrm>
            <a:off x="628650" y="1157743"/>
            <a:ext cx="7886700" cy="3118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None/>
            </a:pPr>
            <a:r>
              <a:rPr b="1" lang="en" sz="1800"/>
              <a:t>Use - case examples - McCoy:</a:t>
            </a:r>
            <a:endParaRPr b="1" sz="1800"/>
          </a:p>
          <a:p>
            <a:pPr indent="-330200" lvl="0" marL="457200" rtl="0" algn="l">
              <a:spcBef>
                <a:spcPts val="800"/>
              </a:spcBef>
              <a:spcAft>
                <a:spcPts val="0"/>
              </a:spcAft>
              <a:buSzPts val="1600"/>
              <a:buChar char="•"/>
            </a:pPr>
            <a:r>
              <a:rPr lang="en"/>
              <a:t>McCoy heard from his coworkers that airline companies may be a good investment. After coming home, he consults the AI on airline companies for investment. The AI pulls data from EDGAR and point out that the airline companies are in great debt, and explain what that mean in terms of risk etc. in layman's term.</a:t>
            </a:r>
            <a:endParaRPr sz="1600"/>
          </a:p>
          <a:p>
            <a:pPr indent="0" lvl="0" marL="457200" rtl="0" algn="l">
              <a:spcBef>
                <a:spcPts val="80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628650" y="123325"/>
            <a:ext cx="7886700" cy="7173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2700"/>
              <a:buNone/>
            </a:pPr>
            <a:r>
              <a:rPr lang="en" sz="2400"/>
              <a:t>Future State Scenarios and Project Scope</a:t>
            </a:r>
            <a:endParaRPr sz="2400"/>
          </a:p>
        </p:txBody>
      </p:sp>
      <p:sp>
        <p:nvSpPr>
          <p:cNvPr id="110" name="Google Shape;110;p22"/>
          <p:cNvSpPr txBox="1"/>
          <p:nvPr>
            <p:ph idx="1" type="body"/>
          </p:nvPr>
        </p:nvSpPr>
        <p:spPr>
          <a:xfrm>
            <a:off x="628650" y="1157743"/>
            <a:ext cx="7886700" cy="31182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00000"/>
              </a:lnSpc>
              <a:spcBef>
                <a:spcPts val="800"/>
              </a:spcBef>
              <a:spcAft>
                <a:spcPts val="0"/>
              </a:spcAft>
              <a:buNone/>
            </a:pPr>
            <a:r>
              <a:rPr b="1" lang="en" sz="1800"/>
              <a:t>Use - case examples - Kathryn:</a:t>
            </a:r>
            <a:endParaRPr b="1" sz="1800"/>
          </a:p>
          <a:p>
            <a:pPr indent="-330200" lvl="0" marL="457200" rtl="0" algn="l">
              <a:spcBef>
                <a:spcPts val="800"/>
              </a:spcBef>
              <a:spcAft>
                <a:spcPts val="0"/>
              </a:spcAft>
              <a:buSzPts val="1600"/>
              <a:buChar char="•"/>
            </a:pPr>
            <a:r>
              <a:rPr lang="en"/>
              <a:t>Kathryn has 10K dollars invested, but is also a part-time MScA student with a full-time job. She let the AI read the earnings report and statements from her portfolio, and monitor related news to give her a summary on regular interval. One day, the AI finds that a hedging strategy applied earlier is no longer needed based on a conversation earlier about risk, so it advises her to consider de-hedging the position.</a:t>
            </a:r>
            <a:endParaRPr sz="1600"/>
          </a:p>
          <a:p>
            <a:pPr indent="0" lvl="0" marL="457200" rtl="0" algn="l">
              <a:spcBef>
                <a:spcPts val="80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