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1" r:id="rId4"/>
    <p:sldId id="287" r:id="rId5"/>
    <p:sldId id="289" r:id="rId6"/>
    <p:sldId id="290" r:id="rId7"/>
    <p:sldId id="265" r:id="rId8"/>
    <p:sldId id="291" r:id="rId9"/>
    <p:sldId id="277" r:id="rId10"/>
    <p:sldId id="292" r:id="rId11"/>
    <p:sldId id="266" r:id="rId12"/>
    <p:sldId id="272" r:id="rId13"/>
    <p:sldId id="274" r:id="rId14"/>
    <p:sldId id="267"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331169"/>
    <a:srgbClr val="48B6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2" autoAdjust="0"/>
    <p:restoredTop sz="94660"/>
  </p:normalViewPr>
  <p:slideViewPr>
    <p:cSldViewPr snapToGrid="0">
      <p:cViewPr varScale="1">
        <p:scale>
          <a:sx n="69" d="100"/>
          <a:sy n="69" d="100"/>
        </p:scale>
        <p:origin x="78" y="768"/>
      </p:cViewPr>
      <p:guideLst>
        <p:guide orient="horz" pos="2135"/>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0EB2F9E-C9E0-4EA3-A9E2-0DF5F691060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67B1D77-3AC7-4888-9318-240EB9CE22B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32224366-7A28-4486-B176-805812438B59}" type="slidenum">
              <a:rPr lang="zh-CN" altLang="en-US" smtClean="0"/>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67B1D77-3AC7-4888-9318-240EB9CE22B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32224366-7A28-4486-B176-805812438B59}" type="slidenum">
              <a:rPr lang="zh-CN" altLang="en-US" smtClean="0"/>
            </a:fld>
            <a:endParaRPr lang="zh-CN" alt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7B1D77-3AC7-4888-9318-240EB9CE22BE}"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2224366-7A28-4486-B176-805812438B59}"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67B1D77-3AC7-4888-9318-240EB9CE22BE}" type="datetimeFigureOut">
              <a:rPr lang="zh-CN" altLang="en-US" smtClean="0"/>
            </a:fld>
            <a:endParaRPr lang="zh-CN" altLang="en-US"/>
          </a:p>
        </p:txBody>
      </p:sp>
      <p:sp>
        <p:nvSpPr>
          <p:cNvPr id="8" name="Footer Placeholder 7"/>
          <p:cNvSpPr>
            <a:spLocks noGrp="1"/>
          </p:cNvSpPr>
          <p:nvPr>
            <p:ph type="ftr" sz="quarter" idx="11"/>
          </p:nvPr>
        </p:nvSpPr>
        <p:spPr/>
        <p:txBody>
          <a:bodyPr/>
          <a:p>
            <a:endParaRPr lang="zh-CN" altLang="en-US"/>
          </a:p>
        </p:txBody>
      </p:sp>
      <p:sp>
        <p:nvSpPr>
          <p:cNvPr id="9" name="Slide Number Placeholder 8"/>
          <p:cNvSpPr>
            <a:spLocks noGrp="1"/>
          </p:cNvSpPr>
          <p:nvPr>
            <p:ph type="sldNum" sz="quarter" idx="12"/>
          </p:nvPr>
        </p:nvSpPr>
        <p:spPr/>
        <p:txBody>
          <a:bodyPr/>
          <a:p>
            <a:fld id="{32224366-7A28-4486-B176-805812438B59}"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67B1D77-3AC7-4888-9318-240EB9CE22BE}" type="datetimeFigureOut">
              <a:rPr lang="zh-CN" altLang="en-US" smtClean="0"/>
            </a:fld>
            <a:endParaRPr lang="zh-CN" altLang="en-US"/>
          </a:p>
        </p:txBody>
      </p:sp>
      <p:sp>
        <p:nvSpPr>
          <p:cNvPr id="4" name="Footer Placeholder 3"/>
          <p:cNvSpPr>
            <a:spLocks noGrp="1"/>
          </p:cNvSpPr>
          <p:nvPr>
            <p:ph type="ftr" sz="quarter" idx="11"/>
          </p:nvPr>
        </p:nvSpPr>
        <p:spPr/>
        <p:txBody>
          <a:bodyPr/>
          <a:p>
            <a:endParaRPr lang="zh-CN" altLang="en-US"/>
          </a:p>
        </p:txBody>
      </p:sp>
      <p:sp>
        <p:nvSpPr>
          <p:cNvPr id="5" name="Slide Number Placeholder 4"/>
          <p:cNvSpPr>
            <a:spLocks noGrp="1"/>
          </p:cNvSpPr>
          <p:nvPr>
            <p:ph type="sldNum" sz="quarter" idx="12"/>
          </p:nvPr>
        </p:nvSpPr>
        <p:spPr/>
        <p:txBody>
          <a:bodyPr/>
          <a:p>
            <a:fld id="{32224366-7A28-4486-B176-805812438B59}"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67B1D77-3AC7-4888-9318-240EB9CE22BE}" type="datetimeFigureOut">
              <a:rPr lang="zh-CN" altLang="en-US" smtClean="0"/>
            </a:fld>
            <a:endParaRPr lang="zh-CN" altLang="en-US"/>
          </a:p>
        </p:txBody>
      </p:sp>
      <p:sp>
        <p:nvSpPr>
          <p:cNvPr id="3" name="Footer Placeholder 2"/>
          <p:cNvSpPr>
            <a:spLocks noGrp="1"/>
          </p:cNvSpPr>
          <p:nvPr>
            <p:ph type="ftr" sz="quarter" idx="11"/>
          </p:nvPr>
        </p:nvSpPr>
        <p:spPr/>
        <p:txBody>
          <a:bodyPr/>
          <a:p>
            <a:endParaRPr lang="zh-CN" altLang="en-US"/>
          </a:p>
        </p:txBody>
      </p:sp>
      <p:sp>
        <p:nvSpPr>
          <p:cNvPr id="4" name="Slide Number Placeholder 3"/>
          <p:cNvSpPr>
            <a:spLocks noGrp="1"/>
          </p:cNvSpPr>
          <p:nvPr>
            <p:ph type="sldNum" sz="quarter" idx="12"/>
          </p:nvPr>
        </p:nvSpPr>
        <p:spPr/>
        <p:txBody>
          <a:bodyPr/>
          <a:p>
            <a:fld id="{32224366-7A28-4486-B176-805812438B59}"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67B1D77-3AC7-4888-9318-240EB9CE22BE}"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32224366-7A28-4486-B176-805812438B59}"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67B1D77-3AC7-4888-9318-240EB9CE22BE}"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32224366-7A28-4486-B176-805812438B59}"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3"/>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67B1D77-3AC7-4888-9318-240EB9CE22BE}" type="datetimeFigureOut">
              <a:rPr lang="zh-CN" altLang="en-US" smtClean="0"/>
            </a:fld>
            <a:endParaRPr lang="zh-CN" alt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zh-CN" alt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32224366-7A28-4486-B176-805812438B5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765285" y="4912372"/>
            <a:ext cx="4258101" cy="460375"/>
          </a:xfrm>
          <a:prstGeom prst="rect">
            <a:avLst/>
          </a:prstGeom>
          <a:noFill/>
        </p:spPr>
        <p:txBody>
          <a:bodyPr wrap="square" rtlCol="0">
            <a:spAutoFit/>
          </a:bodyPr>
          <a:lstStyle/>
          <a:p>
            <a:r>
              <a:rPr lang="en-US" altLang="zh-CN" sz="2400" dirty="0" smtClean="0">
                <a:latin typeface="时尚中黑简体" panose="01010104010101010101" pitchFamily="2" charset="-122"/>
                <a:ea typeface="时尚中黑简体" panose="01010104010101010101" pitchFamily="2" charset="-122"/>
              </a:rPr>
              <a:t>Yanzhi Wang</a:t>
            </a:r>
            <a:endParaRPr lang="en-US" altLang="zh-CN" sz="2400" dirty="0" smtClean="0">
              <a:latin typeface="时尚中黑简体" panose="01010104010101010101" pitchFamily="2" charset="-122"/>
              <a:ea typeface="时尚中黑简体" panose="01010104010101010101" pitchFamily="2" charset="-122"/>
            </a:endParaRPr>
          </a:p>
        </p:txBody>
      </p:sp>
      <p:sp>
        <p:nvSpPr>
          <p:cNvPr id="6" name="文本框 5"/>
          <p:cNvSpPr txBox="1"/>
          <p:nvPr/>
        </p:nvSpPr>
        <p:spPr>
          <a:xfrm>
            <a:off x="2379980" y="2351405"/>
            <a:ext cx="7432675" cy="645160"/>
          </a:xfrm>
          <a:prstGeom prst="rect">
            <a:avLst/>
          </a:prstGeom>
          <a:noFill/>
        </p:spPr>
        <p:txBody>
          <a:bodyPr wrap="square" rtlCol="0">
            <a:spAutoFit/>
          </a:bodyPr>
          <a:lstStyle/>
          <a:p>
            <a:pPr algn="l"/>
            <a:r>
              <a:rPr lang="en-US" altLang="zh-CN" sz="3600" b="1" dirty="0" smtClean="0">
                <a:solidFill>
                  <a:srgbClr val="0000CC"/>
                </a:solidFill>
                <a:latin typeface="+mj-lt"/>
                <a:ea typeface="楷体" panose="02010609060101010101" pitchFamily="49" charset="-122"/>
                <a:cs typeface="+mj-lt"/>
              </a:rPr>
              <a:t>The master’s dungeon survival</a:t>
            </a:r>
            <a:endParaRPr lang="zh-CN" altLang="en-US" sz="3600" b="1" dirty="0">
              <a:solidFill>
                <a:srgbClr val="0000CC"/>
              </a:solidFill>
              <a:latin typeface="+mj-lt"/>
              <a:ea typeface="楷体" panose="02010609060101010101" pitchFamily="49" charset="-122"/>
              <a:cs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59336" y="398180"/>
            <a:ext cx="18000" cy="360000"/>
          </a:xfrm>
          <a:prstGeom prst="rect">
            <a:avLst/>
          </a:prstGeom>
          <a:solidFill>
            <a:srgbClr val="3311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1"/>
          <p:cNvSpPr txBox="1"/>
          <p:nvPr/>
        </p:nvSpPr>
        <p:spPr>
          <a:xfrm>
            <a:off x="1659255" y="295910"/>
            <a:ext cx="5783580" cy="462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dirty="0">
                <a:solidFill>
                  <a:srgbClr val="331169"/>
                </a:solidFill>
                <a:latin typeface="楷体" panose="02010609060101010101" pitchFamily="49" charset="-122"/>
                <a:ea typeface="楷体" panose="02010609060101010101" pitchFamily="49" charset="-122"/>
                <a:cs typeface="Arial" panose="020B0604020202020204" pitchFamily="34" charset="0"/>
              </a:rPr>
              <a:t>Game realization difficulties</a:t>
            </a:r>
            <a:endParaRPr lang="en-US" altLang="zh-CN" sz="2400" dirty="0">
              <a:solidFill>
                <a:srgbClr val="331169"/>
              </a:solidFill>
              <a:latin typeface="楷体" panose="02010609060101010101" pitchFamily="49" charset="-122"/>
              <a:ea typeface="楷体" panose="02010609060101010101" pitchFamily="49" charset="-122"/>
              <a:cs typeface="Arial" panose="020B0604020202020204" pitchFamily="34" charset="0"/>
            </a:endParaRPr>
          </a:p>
          <a:p>
            <a:pPr>
              <a:lnSpc>
                <a:spcPct val="120000"/>
              </a:lnSpc>
            </a:pPr>
            <a:endParaRPr lang="en-US" altLang="zh-CN" sz="2400" dirty="0">
              <a:solidFill>
                <a:srgbClr val="331169"/>
              </a:solidFill>
              <a:latin typeface="楷体" panose="02010609060101010101" pitchFamily="49" charset="-122"/>
              <a:ea typeface="楷体" panose="02010609060101010101" pitchFamily="49" charset="-122"/>
              <a:cs typeface="Arial" panose="020B0604020202020204" pitchFamily="34" charset="0"/>
            </a:endParaRPr>
          </a:p>
        </p:txBody>
      </p:sp>
      <p:sp>
        <p:nvSpPr>
          <p:cNvPr id="6" name="文本框 5"/>
          <p:cNvSpPr txBox="1"/>
          <p:nvPr/>
        </p:nvSpPr>
        <p:spPr>
          <a:xfrm>
            <a:off x="290195" y="1052830"/>
            <a:ext cx="11612245" cy="5354320"/>
          </a:xfrm>
          <a:prstGeom prst="rect">
            <a:avLst/>
          </a:prstGeom>
          <a:noFill/>
        </p:spPr>
        <p:txBody>
          <a:bodyPr wrap="square" rtlCol="0">
            <a:spAutoFit/>
          </a:bodyPr>
          <a:lstStyle/>
          <a:p>
            <a:r>
              <a:rPr lang="en-US" altLang="zh-CN" dirty="0" smtClean="0"/>
              <a:t>I. Difficulties</a:t>
            </a:r>
            <a:endParaRPr lang="en-US" altLang="zh-CN" dirty="0" smtClean="0"/>
          </a:p>
          <a:p>
            <a:r>
              <a:rPr lang="en-US" altLang="zh-CN" dirty="0"/>
              <a:t> </a:t>
            </a:r>
            <a:endParaRPr lang="en-US" altLang="zh-CN" dirty="0"/>
          </a:p>
          <a:p>
            <a:r>
              <a:rPr lang="en-US" altLang="zh-CN" dirty="0" smtClean="0"/>
              <a:t>     </a:t>
            </a:r>
            <a:r>
              <a:rPr dirty="0" smtClean="0"/>
              <a:t>1. Random room generation</a:t>
            </a:r>
            <a:r>
              <a:rPr lang="en-US" dirty="0" smtClean="0"/>
              <a:t>                                          </a:t>
            </a:r>
            <a:r>
              <a:rPr dirty="0" smtClean="0"/>
              <a:t>2. Different state machines for monsters</a:t>
            </a:r>
            <a:endParaRPr dirty="0" smtClean="0"/>
          </a:p>
          <a:p>
            <a:r>
              <a:rPr lang="en-US" altLang="zh-CN" dirty="0" smtClean="0"/>
              <a:t> </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smtClean="0"/>
          </a:p>
          <a:p>
            <a:r>
              <a:rPr lang="zh-CN" altLang="en-US" dirty="0" smtClean="0"/>
              <a:t>      </a:t>
            </a:r>
            <a:endParaRPr lang="en-US" altLang="zh-CN" dirty="0" smtClean="0"/>
          </a:p>
          <a:p>
            <a:endParaRPr lang="en-US" altLang="zh-CN" dirty="0"/>
          </a:p>
          <a:p>
            <a:endParaRPr lang="zh-CN" altLang="en-US" dirty="0"/>
          </a:p>
        </p:txBody>
      </p:sp>
      <p:pic>
        <p:nvPicPr>
          <p:cNvPr id="2" name="图片 1"/>
          <p:cNvPicPr>
            <a:picLocks noChangeAspect="1"/>
          </p:cNvPicPr>
          <p:nvPr/>
        </p:nvPicPr>
        <p:blipFill>
          <a:blip r:embed="rId1"/>
          <a:stretch>
            <a:fillRect/>
          </a:stretch>
        </p:blipFill>
        <p:spPr>
          <a:xfrm>
            <a:off x="842010" y="2136775"/>
            <a:ext cx="4295775" cy="3215005"/>
          </a:xfrm>
          <a:prstGeom prst="rect">
            <a:avLst/>
          </a:prstGeom>
        </p:spPr>
      </p:pic>
      <p:pic>
        <p:nvPicPr>
          <p:cNvPr id="3" name="图片 2"/>
          <p:cNvPicPr>
            <a:picLocks noChangeAspect="1"/>
          </p:cNvPicPr>
          <p:nvPr/>
        </p:nvPicPr>
        <p:blipFill>
          <a:blip r:embed="rId2"/>
          <a:stretch>
            <a:fillRect/>
          </a:stretch>
        </p:blipFill>
        <p:spPr>
          <a:xfrm>
            <a:off x="6097270" y="2073910"/>
            <a:ext cx="3524250" cy="358902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33450" y="433070"/>
            <a:ext cx="10325735" cy="3969385"/>
          </a:xfrm>
          <a:prstGeom prst="rect">
            <a:avLst/>
          </a:prstGeom>
          <a:noFill/>
        </p:spPr>
        <p:txBody>
          <a:bodyPr wrap="square" rtlCol="0" anchor="t">
            <a:spAutoFit/>
          </a:bodyPr>
          <a:p>
            <a:r>
              <a:rPr lang="en-US" altLang="zh-CN" dirty="0" smtClean="0">
                <a:sym typeface="+mn-ea"/>
              </a:rPr>
              <a:t>II</a:t>
            </a:r>
            <a:r>
              <a:rPr lang="zh-CN" altLang="en-US" dirty="0" smtClean="0">
                <a:sym typeface="+mn-ea"/>
              </a:rPr>
              <a:t>. Algorithm Solution (Implementation approach)</a:t>
            </a:r>
            <a:endParaRPr lang="zh-CN" altLang="en-US" dirty="0" smtClean="0">
              <a:sym typeface="+mn-ea"/>
            </a:endParaRPr>
          </a:p>
          <a:p>
            <a:endParaRPr lang="zh-CN" altLang="en-US" dirty="0" smtClean="0">
              <a:sym typeface="+mn-ea"/>
            </a:endParaRPr>
          </a:p>
          <a:p>
            <a:r>
              <a:rPr lang="zh-CN" altLang="en-US" dirty="0" smtClean="0">
                <a:sym typeface="+mn-ea"/>
              </a:rPr>
              <a:t>1. To generate rooms, a fixed distance is chosen randomly in the up, down, left, and right directions each time. A while loop is used to search for a suitable location to place the room. If a position that has already been generated is encountered, the loop will continue until all rooms have been placed in appropriate positions.</a:t>
            </a:r>
            <a:endParaRPr lang="zh-CN" altLang="en-US" dirty="0" smtClean="0">
              <a:sym typeface="+mn-ea"/>
            </a:endParaRPr>
          </a:p>
          <a:p>
            <a:endParaRPr lang="zh-CN" altLang="en-US" dirty="0" smtClean="0">
              <a:sym typeface="+mn-ea"/>
            </a:endParaRPr>
          </a:p>
          <a:p>
            <a:r>
              <a:rPr lang="zh-CN" altLang="en-US" dirty="0" smtClean="0">
                <a:sym typeface="+mn-ea"/>
              </a:rPr>
              <a:t>2. To implement different monster state machines, the virtual keyword is added to a pre-existing Monster script using method overloading. This allows for customization of the monster behavior through modification of its state machine.</a:t>
            </a:r>
            <a:endParaRPr lang="zh-CN" altLang="en-US" dirty="0" smtClean="0">
              <a:sym typeface="+mn-ea"/>
            </a:endParaRPr>
          </a:p>
          <a:p>
            <a:endParaRPr lang="zh-CN" altLang="en-US" dirty="0" smtClean="0">
              <a:sym typeface="+mn-ea"/>
            </a:endParaRPr>
          </a:p>
          <a:p>
            <a:r>
              <a:rPr lang="en-US" altLang="zh-CN" dirty="0" smtClean="0">
                <a:sym typeface="+mn-ea"/>
              </a:rPr>
              <a:t>III. Effect display and Realization</a:t>
            </a:r>
            <a:endParaRPr lang="en-US" altLang="zh-CN" dirty="0" smtClean="0">
              <a:sym typeface="+mn-ea"/>
            </a:endParaRPr>
          </a:p>
          <a:p>
            <a:r>
              <a:rPr lang="zh-CN" altLang="en-US" dirty="0" smtClean="0">
                <a:sym typeface="+mn-ea"/>
              </a:rPr>
              <a:t>(Translation note: This section heading is incomplete and it's unclear what the intended content is, so it cannot be translated without additional context.)</a:t>
            </a:r>
            <a:endParaRPr lang="zh-CN" altLang="en-US" dirty="0" smtClean="0">
              <a:sym typeface="+mn-ea"/>
            </a:endParaRPr>
          </a:p>
        </p:txBody>
      </p:sp>
      <p:pic>
        <p:nvPicPr>
          <p:cNvPr id="3" name="图片 2"/>
          <p:cNvPicPr>
            <a:picLocks noChangeAspect="1"/>
          </p:cNvPicPr>
          <p:nvPr/>
        </p:nvPicPr>
        <p:blipFill>
          <a:blip r:embed="rId1"/>
          <a:stretch>
            <a:fillRect/>
          </a:stretch>
        </p:blipFill>
        <p:spPr>
          <a:xfrm>
            <a:off x="1070610" y="4403090"/>
            <a:ext cx="3674110" cy="2325370"/>
          </a:xfrm>
          <a:prstGeom prst="rect">
            <a:avLst/>
          </a:prstGeom>
        </p:spPr>
      </p:pic>
      <p:pic>
        <p:nvPicPr>
          <p:cNvPr id="4" name="图片 3"/>
          <p:cNvPicPr>
            <a:picLocks noChangeAspect="1"/>
          </p:cNvPicPr>
          <p:nvPr/>
        </p:nvPicPr>
        <p:blipFill>
          <a:blip r:embed="rId2"/>
          <a:stretch>
            <a:fillRect/>
          </a:stretch>
        </p:blipFill>
        <p:spPr>
          <a:xfrm>
            <a:off x="6130290" y="4365625"/>
            <a:ext cx="3909695" cy="23628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330835" y="183515"/>
            <a:ext cx="4136390" cy="2748280"/>
          </a:xfrm>
          <a:prstGeom prst="rect">
            <a:avLst/>
          </a:prstGeom>
        </p:spPr>
      </p:pic>
      <p:pic>
        <p:nvPicPr>
          <p:cNvPr id="9" name="图片 8"/>
          <p:cNvPicPr>
            <a:picLocks noChangeAspect="1"/>
          </p:cNvPicPr>
          <p:nvPr/>
        </p:nvPicPr>
        <p:blipFill>
          <a:blip r:embed="rId2"/>
          <a:stretch>
            <a:fillRect/>
          </a:stretch>
        </p:blipFill>
        <p:spPr>
          <a:xfrm>
            <a:off x="330835" y="2997200"/>
            <a:ext cx="5960745" cy="3735705"/>
          </a:xfrm>
          <a:prstGeom prst="rect">
            <a:avLst/>
          </a:prstGeom>
        </p:spPr>
      </p:pic>
      <p:pic>
        <p:nvPicPr>
          <p:cNvPr id="10" name="图片 9"/>
          <p:cNvPicPr>
            <a:picLocks noChangeAspect="1"/>
          </p:cNvPicPr>
          <p:nvPr/>
        </p:nvPicPr>
        <p:blipFill>
          <a:blip r:embed="rId3"/>
          <a:stretch>
            <a:fillRect/>
          </a:stretch>
        </p:blipFill>
        <p:spPr>
          <a:xfrm>
            <a:off x="6343650" y="183515"/>
            <a:ext cx="5533390" cy="6549390"/>
          </a:xfrm>
          <a:prstGeom prst="rect">
            <a:avLst/>
          </a:prstGeom>
        </p:spPr>
      </p:pic>
      <p:pic>
        <p:nvPicPr>
          <p:cNvPr id="11" name="图片 10"/>
          <p:cNvPicPr>
            <a:picLocks noChangeAspect="1"/>
          </p:cNvPicPr>
          <p:nvPr/>
        </p:nvPicPr>
        <p:blipFill>
          <a:blip r:embed="rId4"/>
          <a:stretch>
            <a:fillRect/>
          </a:stretch>
        </p:blipFill>
        <p:spPr>
          <a:xfrm>
            <a:off x="4519295" y="183515"/>
            <a:ext cx="1772285" cy="27489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59336" y="398180"/>
            <a:ext cx="18000" cy="360000"/>
          </a:xfrm>
          <a:prstGeom prst="rect">
            <a:avLst/>
          </a:prstGeom>
          <a:solidFill>
            <a:srgbClr val="3311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1"/>
          <p:cNvSpPr txBox="1"/>
          <p:nvPr/>
        </p:nvSpPr>
        <p:spPr>
          <a:xfrm>
            <a:off x="1659336" y="295817"/>
            <a:ext cx="3330675" cy="4623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dirty="0" smtClean="0">
                <a:solidFill>
                  <a:srgbClr val="331169"/>
                </a:solidFill>
                <a:latin typeface="楷体" panose="02010609060101010101" pitchFamily="49" charset="-122"/>
                <a:ea typeface="楷体" panose="02010609060101010101" pitchFamily="49" charset="-122"/>
                <a:cs typeface="Arial" panose="020B0604020202020204" pitchFamily="34" charset="0"/>
              </a:rPr>
              <a:t>Project Reflection</a:t>
            </a:r>
            <a:endParaRPr lang="en-US" altLang="zh-CN" sz="2400" dirty="0" smtClean="0">
              <a:solidFill>
                <a:srgbClr val="331169"/>
              </a:solidFill>
              <a:latin typeface="楷体" panose="02010609060101010101" pitchFamily="49" charset="-122"/>
              <a:ea typeface="楷体" panose="02010609060101010101" pitchFamily="49" charset="-122"/>
              <a:cs typeface="Arial" panose="020B0604020202020204" pitchFamily="34" charset="0"/>
            </a:endParaRPr>
          </a:p>
          <a:p>
            <a:pPr>
              <a:lnSpc>
                <a:spcPct val="120000"/>
              </a:lnSpc>
            </a:pPr>
            <a:endParaRPr lang="en-US" altLang="zh-CN" sz="2400" dirty="0" smtClean="0">
              <a:solidFill>
                <a:srgbClr val="331169"/>
              </a:solidFill>
              <a:latin typeface="楷体" panose="02010609060101010101" pitchFamily="49" charset="-122"/>
              <a:ea typeface="楷体" panose="02010609060101010101" pitchFamily="49" charset="-122"/>
              <a:cs typeface="Arial" panose="020B0604020202020204" pitchFamily="34" charset="0"/>
            </a:endParaRPr>
          </a:p>
        </p:txBody>
      </p:sp>
      <p:sp>
        <p:nvSpPr>
          <p:cNvPr id="6" name="文本框 5"/>
          <p:cNvSpPr txBox="1"/>
          <p:nvPr/>
        </p:nvSpPr>
        <p:spPr>
          <a:xfrm>
            <a:off x="1235710" y="1093470"/>
            <a:ext cx="8684260" cy="3415030"/>
          </a:xfrm>
          <a:prstGeom prst="rect">
            <a:avLst/>
          </a:prstGeom>
          <a:noFill/>
        </p:spPr>
        <p:txBody>
          <a:bodyPr wrap="square" rtlCol="0">
            <a:spAutoFit/>
          </a:bodyPr>
          <a:lstStyle/>
          <a:p>
            <a:endParaRPr lang="zh-CN" altLang="en-US" dirty="0"/>
          </a:p>
          <a:p>
            <a:r>
              <a:rPr lang="zh-CN" altLang="en-US" dirty="0"/>
              <a:t>1. Achievements and Shortcomings</a:t>
            </a:r>
            <a:endParaRPr lang="zh-CN" altLang="en-US" dirty="0"/>
          </a:p>
          <a:p>
            <a:r>
              <a:rPr lang="zh-CN" altLang="en-US" dirty="0"/>
              <a:t>Through this project, I realized my long-standing wish to independently develop a relatively complete game. I learned a lot from the entire development process on how to deal with small issues that may arise during game development, such as the inter-calling of different data and problems caused by the initialization order of different scripts.</a:t>
            </a:r>
            <a:endParaRPr lang="zh-CN" altLang="en-US" dirty="0"/>
          </a:p>
          <a:p>
            <a:r>
              <a:rPr lang="zh-CN" altLang="en-US" dirty="0"/>
              <a:t>There is still much about the use of Unity that I do not know and understand. I have only mastered the basics of Unity, and there is still a long way to go before I become proficient. I need to continue to strengthen my learning.</a:t>
            </a:r>
            <a:endParaRPr lang="zh-CN" altLang="en-US" dirty="0"/>
          </a:p>
          <a:p>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59336" y="398180"/>
            <a:ext cx="18000" cy="360000"/>
          </a:xfrm>
          <a:prstGeom prst="rect">
            <a:avLst/>
          </a:prstGeom>
          <a:solidFill>
            <a:srgbClr val="3311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1"/>
          <p:cNvSpPr txBox="1"/>
          <p:nvPr/>
        </p:nvSpPr>
        <p:spPr>
          <a:xfrm>
            <a:off x="1659336" y="295817"/>
            <a:ext cx="2076641" cy="462363"/>
          </a:xfrm>
          <a:prstGeom prst="rect">
            <a:avLst/>
          </a:prstGeom>
        </p:spPr>
        <p:txBody>
          <a:bodyPr/>
          <a:lstStyle>
            <a:defPPr>
              <a:defRPr lang="zh-CN"/>
            </a:defPPr>
            <a:lvl1pPr>
              <a:lnSpc>
                <a:spcPct val="120000"/>
              </a:lnSpc>
              <a:spcBef>
                <a:spcPct val="0"/>
              </a:spcBef>
              <a:buNone/>
              <a:defRPr sz="2400">
                <a:solidFill>
                  <a:srgbClr val="331169"/>
                </a:solidFill>
                <a:latin typeface="楷体" panose="02010609060101010101" pitchFamily="49" charset="-122"/>
                <a:ea typeface="楷体" panose="02010609060101010101" pitchFamily="49" charset="-122"/>
                <a:cs typeface="Arial" panose="020B0604020202020204" pitchFamily="34" charset="0"/>
              </a:defRPr>
            </a:lvl1pPr>
          </a:lstStyle>
          <a:p>
            <a:r>
              <a:rPr lang="en-US" altLang="zh-CN" dirty="0"/>
              <a:t>Introduction</a:t>
            </a:r>
            <a:endParaRPr lang="en-US" altLang="zh-CN" dirty="0"/>
          </a:p>
        </p:txBody>
      </p:sp>
      <p:sp>
        <p:nvSpPr>
          <p:cNvPr id="2" name="文本框 1"/>
          <p:cNvSpPr txBox="1"/>
          <p:nvPr/>
        </p:nvSpPr>
        <p:spPr>
          <a:xfrm>
            <a:off x="1280160" y="850900"/>
            <a:ext cx="8175625" cy="5077460"/>
          </a:xfrm>
          <a:prstGeom prst="rect">
            <a:avLst/>
          </a:prstGeom>
          <a:noFill/>
        </p:spPr>
        <p:txBody>
          <a:bodyPr wrap="square" rtlCol="0">
            <a:spAutoFit/>
          </a:bodyPr>
          <a:lstStyle/>
          <a:p>
            <a:endParaRPr lang="zh-CN" altLang="en-US" b="1" dirty="0" smtClean="0"/>
          </a:p>
          <a:p>
            <a:r>
              <a:rPr lang="zh-CN" altLang="en-US" b="1" dirty="0" smtClean="0"/>
              <a:t>1. Game Genre</a:t>
            </a:r>
            <a:endParaRPr lang="zh-CN" altLang="en-US" b="1" dirty="0" smtClean="0"/>
          </a:p>
          <a:p>
            <a:endParaRPr lang="zh-CN" altLang="en-US" dirty="0" smtClean="0"/>
          </a:p>
          <a:p>
            <a:r>
              <a:rPr lang="en-US" altLang="zh-CN" dirty="0" smtClean="0"/>
              <a:t>   </a:t>
            </a:r>
            <a:r>
              <a:rPr lang="zh-CN" altLang="en-US" dirty="0" smtClean="0"/>
              <a:t>2D Dungeon Exploration and Adventure</a:t>
            </a:r>
            <a:endParaRPr lang="zh-CN" altLang="en-US" dirty="0" smtClean="0"/>
          </a:p>
          <a:p>
            <a:endParaRPr lang="zh-CN" altLang="en-US" dirty="0" smtClean="0"/>
          </a:p>
          <a:p>
            <a:endParaRPr lang="zh-CN" altLang="en-US" dirty="0" smtClean="0"/>
          </a:p>
          <a:p>
            <a:r>
              <a:rPr lang="zh-CN" altLang="en-US" b="1" dirty="0" smtClean="0"/>
              <a:t>2. Game Content (Gameplay)</a:t>
            </a:r>
            <a:endParaRPr lang="zh-CN" altLang="en-US" b="1" dirty="0" smtClean="0"/>
          </a:p>
          <a:p>
            <a:r>
              <a:rPr lang="en-US" altLang="zh-CN" dirty="0" smtClean="0"/>
              <a:t>   </a:t>
            </a:r>
            <a:endParaRPr lang="en-US" altLang="zh-CN" dirty="0" smtClean="0"/>
          </a:p>
          <a:p>
            <a:r>
              <a:rPr lang="en-US" altLang="zh-CN" dirty="0" smtClean="0"/>
              <a:t>   </a:t>
            </a:r>
            <a:r>
              <a:rPr lang="zh-CN" altLang="en-US" dirty="0" smtClean="0"/>
              <a:t>①. The game will be released on Android platform with dual joystick control, the left joystick controls movement while the right joystick controls bullet direction.</a:t>
            </a:r>
            <a:endParaRPr lang="zh-CN" altLang="en-US" dirty="0" smtClean="0"/>
          </a:p>
          <a:p>
            <a:r>
              <a:rPr lang="en-US" altLang="zh-CN" dirty="0" smtClean="0"/>
              <a:t>  </a:t>
            </a:r>
            <a:endParaRPr lang="en-US" altLang="zh-CN" dirty="0" smtClean="0"/>
          </a:p>
          <a:p>
            <a:r>
              <a:rPr lang="en-US" altLang="zh-CN" dirty="0" smtClean="0"/>
              <a:t>   ②</a:t>
            </a:r>
            <a:r>
              <a:rPr lang="zh-CN" altLang="en-US" dirty="0" smtClean="0"/>
              <a:t>. The game progresses through dungeon exploration with multiple levels. Each level will have several rooms with random monster spawns or teleport points. After defeating each boss, players can proceed to the next level until they reach the final boss and complete the game.</a:t>
            </a:r>
            <a:endParaRPr lang="zh-CN" altLang="en-US" dirty="0" smtClean="0"/>
          </a:p>
          <a:p>
            <a:endParaRPr lang="zh-CN" altLang="en-US" dirty="0" smtClean="0"/>
          </a:p>
          <a:p>
            <a:endParaRPr lang="zh-CN" alt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59336" y="398180"/>
            <a:ext cx="18000" cy="360000"/>
          </a:xfrm>
          <a:prstGeom prst="rect">
            <a:avLst/>
          </a:prstGeom>
          <a:solidFill>
            <a:srgbClr val="3311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1"/>
          <p:cNvSpPr txBox="1"/>
          <p:nvPr/>
        </p:nvSpPr>
        <p:spPr>
          <a:xfrm>
            <a:off x="1659336" y="295817"/>
            <a:ext cx="2076641" cy="462363"/>
          </a:xfrm>
          <a:prstGeom prst="rect">
            <a:avLst/>
          </a:prstGeom>
        </p:spPr>
        <p:txBody>
          <a:bodyPr/>
          <a:lstStyle>
            <a:defPPr>
              <a:defRPr lang="zh-CN"/>
            </a:defPPr>
            <a:lvl1pPr>
              <a:lnSpc>
                <a:spcPct val="120000"/>
              </a:lnSpc>
              <a:spcBef>
                <a:spcPct val="0"/>
              </a:spcBef>
              <a:buNone/>
              <a:defRPr sz="2400">
                <a:solidFill>
                  <a:srgbClr val="331169"/>
                </a:solidFill>
                <a:latin typeface="楷体" panose="02010609060101010101" pitchFamily="49" charset="-122"/>
                <a:ea typeface="楷体" panose="02010609060101010101" pitchFamily="49" charset="-122"/>
                <a:cs typeface="Arial" panose="020B0604020202020204" pitchFamily="34" charset="0"/>
              </a:defRPr>
            </a:lvl1pPr>
          </a:lstStyle>
          <a:p>
            <a:r>
              <a:rPr lang="en-US" altLang="zh-CN" dirty="0"/>
              <a:t>Introduction</a:t>
            </a:r>
            <a:endParaRPr lang="en-US" altLang="zh-CN" dirty="0"/>
          </a:p>
        </p:txBody>
      </p:sp>
      <p:sp>
        <p:nvSpPr>
          <p:cNvPr id="2" name="文本框 1"/>
          <p:cNvSpPr txBox="1"/>
          <p:nvPr/>
        </p:nvSpPr>
        <p:spPr>
          <a:xfrm>
            <a:off x="1280160" y="850900"/>
            <a:ext cx="8175625" cy="5908040"/>
          </a:xfrm>
          <a:prstGeom prst="rect">
            <a:avLst/>
          </a:prstGeom>
          <a:noFill/>
        </p:spPr>
        <p:txBody>
          <a:bodyPr wrap="square" rtlCol="0">
            <a:spAutoFit/>
          </a:bodyPr>
          <a:lstStyle/>
          <a:p>
            <a:endParaRPr lang="zh-CN" altLang="en-US" dirty="0" smtClean="0">
              <a:sym typeface="+mn-ea"/>
            </a:endParaRPr>
          </a:p>
          <a:p>
            <a:r>
              <a:rPr lang="zh-CN" altLang="en-US" b="1" dirty="0" smtClean="0">
                <a:sym typeface="+mn-ea"/>
              </a:rPr>
              <a:t>3. Game Features (Distinctive Elements)</a:t>
            </a:r>
            <a:endParaRPr lang="zh-CN" altLang="en-US" b="1" dirty="0" smtClean="0"/>
          </a:p>
          <a:p>
            <a:r>
              <a:rPr lang="en-US" altLang="zh-CN" dirty="0" smtClean="0">
                <a:sym typeface="+mn-ea"/>
              </a:rPr>
              <a:t>	</a:t>
            </a:r>
            <a:endParaRPr lang="en-US" altLang="zh-CN" dirty="0" smtClean="0">
              <a:sym typeface="+mn-ea"/>
            </a:endParaRPr>
          </a:p>
          <a:p>
            <a:r>
              <a:rPr lang="en-US" altLang="zh-CN" dirty="0" smtClean="0">
                <a:sym typeface="+mn-ea"/>
              </a:rPr>
              <a:t>   ①</a:t>
            </a:r>
            <a:r>
              <a:rPr lang="zh-CN" altLang="en-US" dirty="0" smtClean="0">
                <a:sym typeface="+mn-ea"/>
              </a:rPr>
              <a:t>. Equipment system with three types of equipment: accessories, armor, and shoes. Accessories increase attack power, armor increases maximum health, and shoes increase movement speed. Equipment can have five different qualities: white, green, blue, purple, and orange.</a:t>
            </a:r>
            <a:endParaRPr lang="zh-CN" altLang="en-US" dirty="0" smtClean="0"/>
          </a:p>
          <a:p>
            <a:endParaRPr lang="zh-CN" altLang="en-US" dirty="0" smtClean="0">
              <a:sym typeface="+mn-ea"/>
            </a:endParaRPr>
          </a:p>
          <a:p>
            <a:r>
              <a:rPr lang="en-US" altLang="zh-CN" dirty="0" smtClean="0">
                <a:sym typeface="+mn-ea"/>
              </a:rPr>
              <a:t>   ②</a:t>
            </a:r>
            <a:r>
              <a:rPr lang="zh-CN" altLang="en-US" dirty="0" smtClean="0">
                <a:sym typeface="+mn-ea"/>
              </a:rPr>
              <a:t>. Attribute system with seven different attributes: health, attack power, defense (damage reduction), attack speed, health recovery speed, critical hit rate, and critical hit damage. Players can upgrade these attributes using gold obtained from killing monsters.</a:t>
            </a:r>
            <a:endParaRPr lang="zh-CN" altLang="en-US" dirty="0" smtClean="0">
              <a:sym typeface="+mn-ea"/>
            </a:endParaRPr>
          </a:p>
          <a:p>
            <a:endParaRPr lang="zh-CN" altLang="en-US" dirty="0" smtClean="0"/>
          </a:p>
          <a:p>
            <a:r>
              <a:rPr lang="en-US" altLang="zh-CN" dirty="0" smtClean="0">
                <a:sym typeface="+mn-ea"/>
              </a:rPr>
              <a:t>   ③</a:t>
            </a:r>
            <a:r>
              <a:rPr lang="zh-CN" altLang="en-US" dirty="0" smtClean="0">
                <a:sym typeface="+mn-ea"/>
              </a:rPr>
              <a:t>. Shop system with 36 different types of equipment, including accessories, armor, and shoes with five qualities each. Each equipment has unique attributes and descriptions. The attribute system and shop system are independent. The attribute system uses gold for upgrades while the shop system uses weapon fragments obtained from dismantling weapons. Players cannot buy equipment at the beginning, but once they obtain the equipment, they will permanently unlock the purchase option. The shop system is not reset when starting a new game.</a:t>
            </a:r>
            <a:endParaRPr lang="zh-CN" alt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59336" y="398180"/>
            <a:ext cx="18000" cy="360000"/>
          </a:xfrm>
          <a:prstGeom prst="rect">
            <a:avLst/>
          </a:prstGeom>
          <a:solidFill>
            <a:srgbClr val="3311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1"/>
          <p:cNvSpPr txBox="1"/>
          <p:nvPr/>
        </p:nvSpPr>
        <p:spPr>
          <a:xfrm>
            <a:off x="1659336" y="295817"/>
            <a:ext cx="2076641" cy="462363"/>
          </a:xfrm>
          <a:prstGeom prst="rect">
            <a:avLst/>
          </a:prstGeom>
        </p:spPr>
        <p:txBody>
          <a:bodyPr/>
          <a:lstStyle>
            <a:defPPr>
              <a:defRPr lang="zh-CN"/>
            </a:defPPr>
            <a:lvl1pPr>
              <a:lnSpc>
                <a:spcPct val="120000"/>
              </a:lnSpc>
              <a:spcBef>
                <a:spcPct val="0"/>
              </a:spcBef>
              <a:buNone/>
              <a:defRPr sz="2400">
                <a:solidFill>
                  <a:srgbClr val="331169"/>
                </a:solidFill>
                <a:latin typeface="楷体" panose="02010609060101010101" pitchFamily="49" charset="-122"/>
                <a:ea typeface="楷体" panose="02010609060101010101" pitchFamily="49" charset="-122"/>
                <a:cs typeface="Arial" panose="020B0604020202020204" pitchFamily="34" charset="0"/>
              </a:defRPr>
            </a:lvl1pPr>
          </a:lstStyle>
          <a:p>
            <a:r>
              <a:rPr lang="en-US" altLang="zh-CN" dirty="0"/>
              <a:t>Introduction</a:t>
            </a:r>
            <a:endParaRPr lang="en-US" altLang="zh-CN" dirty="0"/>
          </a:p>
        </p:txBody>
      </p:sp>
      <p:sp>
        <p:nvSpPr>
          <p:cNvPr id="2" name="文本框 1"/>
          <p:cNvSpPr txBox="1"/>
          <p:nvPr/>
        </p:nvSpPr>
        <p:spPr>
          <a:xfrm>
            <a:off x="1280160" y="850900"/>
            <a:ext cx="8175625" cy="5631180"/>
          </a:xfrm>
          <a:prstGeom prst="rect">
            <a:avLst/>
          </a:prstGeom>
          <a:noFill/>
        </p:spPr>
        <p:txBody>
          <a:bodyPr wrap="square" rtlCol="0">
            <a:spAutoFit/>
          </a:bodyPr>
          <a:lstStyle/>
          <a:p>
            <a:endParaRPr lang="en-US" altLang="zh-CN" dirty="0" smtClean="0">
              <a:sym typeface="+mn-ea"/>
            </a:endParaRPr>
          </a:p>
          <a:p>
            <a:r>
              <a:rPr lang="en-US" altLang="zh-CN" dirty="0" smtClean="0">
                <a:sym typeface="+mn-ea"/>
              </a:rPr>
              <a:t> </a:t>
            </a:r>
            <a:endParaRPr lang="en-US" altLang="zh-CN" dirty="0" smtClean="0">
              <a:sym typeface="+mn-ea"/>
            </a:endParaRPr>
          </a:p>
          <a:p>
            <a:r>
              <a:rPr dirty="0" smtClean="0">
                <a:sym typeface="+mn-ea"/>
              </a:rPr>
              <a:t>4. Backpack system: Items picked up in the game scene will be stored in the backpack, where players can view detailed properties and descriptions of weapons they possess. Each weapon can be either used or dismantled, with dismantling yielding weapon shards. Shards can be used to purchase unlocked items in the shop.</a:t>
            </a:r>
            <a:endParaRPr dirty="0" smtClean="0">
              <a:sym typeface="+mn-ea"/>
            </a:endParaRPr>
          </a:p>
          <a:p>
            <a:endParaRPr dirty="0" smtClean="0">
              <a:sym typeface="+mn-ea"/>
            </a:endParaRPr>
          </a:p>
          <a:p>
            <a:r>
              <a:rPr dirty="0" smtClean="0">
                <a:sym typeface="+mn-ea"/>
              </a:rPr>
              <a:t>5. Map system: Different maps are generated for each level, and each game session starts with a new scene. Monsters in the scene are randomly generated based on the current level. The map also includes a mini-map that marks explored rooms and helps players find unexplored rooms.</a:t>
            </a:r>
            <a:endParaRPr dirty="0" smtClean="0">
              <a:sym typeface="+mn-ea"/>
            </a:endParaRPr>
          </a:p>
          <a:p>
            <a:endParaRPr dirty="0" smtClean="0">
              <a:sym typeface="+mn-ea"/>
            </a:endParaRPr>
          </a:p>
          <a:p>
            <a:r>
              <a:rPr dirty="0" smtClean="0">
                <a:sym typeface="+mn-ea"/>
              </a:rPr>
              <a:t>6. Instance system: Two instances, Heaven and Hell, are set up for players to earn gold. Monsters in Heaven have less health and lower attack power, while those in Hell have more health and higher attack power. Instances are randomly generated in game rooms, with one to three trial rooms per level. Players who enter a trial room will be randomly teleported to Heaven or Hell. After killing ten monsters, a portal will appear, allowing players to choose to continue fighting or return to the game room.</a:t>
            </a:r>
            <a:endParaRPr lang="zh-CN" alt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59336" y="398180"/>
            <a:ext cx="18000" cy="360000"/>
          </a:xfrm>
          <a:prstGeom prst="rect">
            <a:avLst/>
          </a:prstGeom>
          <a:solidFill>
            <a:srgbClr val="3311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1"/>
          <p:cNvSpPr txBox="1"/>
          <p:nvPr/>
        </p:nvSpPr>
        <p:spPr>
          <a:xfrm>
            <a:off x="1659336" y="295817"/>
            <a:ext cx="2076641" cy="462363"/>
          </a:xfrm>
          <a:prstGeom prst="rect">
            <a:avLst/>
          </a:prstGeom>
        </p:spPr>
        <p:txBody>
          <a:bodyPr/>
          <a:lstStyle>
            <a:defPPr>
              <a:defRPr lang="zh-CN"/>
            </a:defPPr>
            <a:lvl1pPr>
              <a:lnSpc>
                <a:spcPct val="120000"/>
              </a:lnSpc>
              <a:spcBef>
                <a:spcPct val="0"/>
              </a:spcBef>
              <a:buNone/>
              <a:defRPr sz="2400">
                <a:solidFill>
                  <a:srgbClr val="331169"/>
                </a:solidFill>
                <a:latin typeface="楷体" panose="02010609060101010101" pitchFamily="49" charset="-122"/>
                <a:ea typeface="楷体" panose="02010609060101010101" pitchFamily="49" charset="-122"/>
                <a:cs typeface="Arial" panose="020B0604020202020204" pitchFamily="34" charset="0"/>
              </a:defRPr>
            </a:lvl1pPr>
          </a:lstStyle>
          <a:p>
            <a:r>
              <a:rPr lang="en-US" altLang="zh-CN" dirty="0"/>
              <a:t>Introduction</a:t>
            </a:r>
            <a:endParaRPr lang="en-US" altLang="zh-CN" dirty="0"/>
          </a:p>
        </p:txBody>
      </p:sp>
      <p:sp>
        <p:nvSpPr>
          <p:cNvPr id="2" name="文本框 1"/>
          <p:cNvSpPr txBox="1"/>
          <p:nvPr/>
        </p:nvSpPr>
        <p:spPr>
          <a:xfrm>
            <a:off x="1280160" y="850900"/>
            <a:ext cx="8175625" cy="2861310"/>
          </a:xfrm>
          <a:prstGeom prst="rect">
            <a:avLst/>
          </a:prstGeom>
          <a:noFill/>
        </p:spPr>
        <p:txBody>
          <a:bodyPr wrap="square" rtlCol="0">
            <a:spAutoFit/>
          </a:bodyPr>
          <a:lstStyle/>
          <a:p>
            <a:endParaRPr dirty="0" smtClean="0">
              <a:sym typeface="+mn-ea"/>
            </a:endParaRPr>
          </a:p>
          <a:p>
            <a:endParaRPr dirty="0" smtClean="0">
              <a:sym typeface="+mn-ea"/>
            </a:endParaRPr>
          </a:p>
          <a:p>
            <a:r>
              <a:rPr dirty="0" smtClean="0">
                <a:sym typeface="+mn-ea"/>
              </a:rPr>
              <a:t>7. Monster system: There are over 20 different types of monsters, each with its own state machine, including stealthy monsters, predators, hunters, ranged monsters, and various bosses.</a:t>
            </a:r>
            <a:endParaRPr dirty="0" smtClean="0">
              <a:sym typeface="+mn-ea"/>
            </a:endParaRPr>
          </a:p>
          <a:p>
            <a:endParaRPr dirty="0" smtClean="0">
              <a:sym typeface="+mn-ea"/>
            </a:endParaRPr>
          </a:p>
          <a:p>
            <a:r>
              <a:rPr dirty="0" smtClean="0">
                <a:sym typeface="+mn-ea"/>
              </a:rPr>
              <a:t>8. Multiple systems work together: Upgrading equipment and learning skill points can help players quickly increase their attributes.</a:t>
            </a:r>
            <a:endParaRPr dirty="0" smtClean="0">
              <a:sym typeface="+mn-ea"/>
            </a:endParaRPr>
          </a:p>
          <a:p>
            <a:endParaRPr dirty="0" smtClean="0">
              <a:sym typeface="+mn-ea"/>
            </a:endParaRPr>
          </a:p>
          <a:p>
            <a:r>
              <a:rPr dirty="0" smtClean="0">
                <a:sym typeface="+mn-ea"/>
              </a:rPr>
              <a:t>9. Support for switching between 40 different weapons (easter egg).</a:t>
            </a:r>
            <a:endParaRPr lang="zh-CN" alt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59336" y="398180"/>
            <a:ext cx="18000" cy="360000"/>
          </a:xfrm>
          <a:prstGeom prst="rect">
            <a:avLst/>
          </a:prstGeom>
          <a:solidFill>
            <a:srgbClr val="3311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1"/>
          <p:cNvSpPr txBox="1"/>
          <p:nvPr/>
        </p:nvSpPr>
        <p:spPr>
          <a:xfrm>
            <a:off x="1659255" y="295910"/>
            <a:ext cx="3590290" cy="462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dirty="0">
                <a:solidFill>
                  <a:srgbClr val="331169"/>
                </a:solidFill>
                <a:latin typeface="楷体" panose="02010609060101010101" pitchFamily="49" charset="-122"/>
                <a:ea typeface="楷体" panose="02010609060101010101" pitchFamily="49" charset="-122"/>
                <a:cs typeface="Arial" panose="020B0604020202020204" pitchFamily="34" charset="0"/>
              </a:rPr>
              <a:t>Game structure design</a:t>
            </a:r>
            <a:endParaRPr lang="en-US" altLang="zh-CN" sz="2400" dirty="0">
              <a:solidFill>
                <a:srgbClr val="331169"/>
              </a:solidFill>
              <a:latin typeface="楷体" panose="02010609060101010101" pitchFamily="49" charset="-122"/>
              <a:ea typeface="楷体" panose="02010609060101010101" pitchFamily="49" charset="-122"/>
              <a:cs typeface="Arial" panose="020B0604020202020204" pitchFamily="34" charset="0"/>
            </a:endParaRPr>
          </a:p>
        </p:txBody>
      </p:sp>
      <p:sp>
        <p:nvSpPr>
          <p:cNvPr id="7" name="文本框 6"/>
          <p:cNvSpPr txBox="1"/>
          <p:nvPr/>
        </p:nvSpPr>
        <p:spPr>
          <a:xfrm>
            <a:off x="807085" y="758190"/>
            <a:ext cx="10192385" cy="5908040"/>
          </a:xfrm>
          <a:prstGeom prst="rect">
            <a:avLst/>
          </a:prstGeom>
          <a:noFill/>
        </p:spPr>
        <p:txBody>
          <a:bodyPr wrap="square" rtlCol="0">
            <a:spAutoFit/>
          </a:bodyPr>
          <a:lstStyle/>
          <a:p>
            <a:endParaRPr lang="zh-CN" altLang="en-US" dirty="0" smtClean="0"/>
          </a:p>
          <a:p>
            <a:r>
              <a:rPr lang="zh-CN" altLang="en-US" b="1" dirty="0" smtClean="0"/>
              <a:t>I. Introduction to Game Modules</a:t>
            </a:r>
            <a:endParaRPr lang="zh-CN" altLang="en-US" b="1" dirty="0" smtClean="0"/>
          </a:p>
          <a:p>
            <a:endParaRPr lang="zh-CN" altLang="en-US" dirty="0" smtClean="0"/>
          </a:p>
          <a:p>
            <a:r>
              <a:rPr lang="en-US" altLang="zh-CN" dirty="0" smtClean="0"/>
              <a:t>   </a:t>
            </a:r>
            <a:r>
              <a:rPr lang="zh-CN" altLang="en-US" dirty="0" smtClean="0"/>
              <a:t>1. UI Module:</a:t>
            </a:r>
            <a:endParaRPr lang="zh-CN" altLang="en-US" dirty="0" smtClean="0"/>
          </a:p>
          <a:p>
            <a:r>
              <a:rPr lang="zh-CN" altLang="en-US" dirty="0" smtClean="0"/>
              <a:t>   Displays the player's current health and gold, detailed player information, and an enlarged mini-map that can be clicked on.</a:t>
            </a:r>
            <a:endParaRPr lang="zh-CN" altLang="en-US" dirty="0" smtClean="0"/>
          </a:p>
          <a:p>
            <a:r>
              <a:rPr lang="zh-CN" altLang="en-US" dirty="0" smtClean="0"/>
              <a:t>   Includes equipment system module, skill point allocation system module, backpack system module, shop system module, one-click weapon switch module, and settings module.</a:t>
            </a:r>
            <a:endParaRPr lang="zh-CN" altLang="en-US" dirty="0" smtClean="0"/>
          </a:p>
          <a:p>
            <a:r>
              <a:rPr lang="zh-CN" altLang="en-US" dirty="0" smtClean="0"/>
              <a:t>   Features dual joystick operation module and three skill modules for "Dash", "E" and "Flash".</a:t>
            </a:r>
            <a:endParaRPr lang="zh-CN" altLang="en-US" dirty="0" smtClean="0"/>
          </a:p>
          <a:p>
            <a:r>
              <a:rPr lang="zh-CN" altLang="en-US" dirty="0" smtClean="0"/>
              <a:t>   Scene transition and prompt display, as well as monster health bar display.</a:t>
            </a:r>
            <a:endParaRPr lang="zh-CN" altLang="en-US" dirty="0" smtClean="0"/>
          </a:p>
          <a:p>
            <a:endParaRPr lang="zh-CN" altLang="en-US" dirty="0" smtClean="0"/>
          </a:p>
          <a:p>
            <a:r>
              <a:rPr lang="en-US" altLang="zh-CN" dirty="0" smtClean="0"/>
              <a:t>   </a:t>
            </a:r>
            <a:r>
              <a:rPr lang="zh-CN" altLang="en-US" dirty="0" smtClean="0"/>
              <a:t>2. Player Module:</a:t>
            </a:r>
            <a:endParaRPr lang="zh-CN" altLang="en-US" dirty="0" smtClean="0"/>
          </a:p>
          <a:p>
            <a:r>
              <a:rPr lang="zh-CN" altLang="en-US" dirty="0" smtClean="0"/>
              <a:t>   Implements player movement, shooting, and interaction with scene objects, as well as the performance of three different skills.</a:t>
            </a:r>
            <a:endParaRPr lang="zh-CN" altLang="en-US" dirty="0" smtClean="0"/>
          </a:p>
          <a:p>
            <a:endParaRPr lang="zh-CN" altLang="en-US" dirty="0" smtClean="0"/>
          </a:p>
          <a:p>
            <a:r>
              <a:rPr lang="en-US" altLang="zh-CN" dirty="0" smtClean="0"/>
              <a:t>   </a:t>
            </a:r>
            <a:r>
              <a:rPr lang="zh-CN" altLang="en-US" dirty="0" smtClean="0"/>
              <a:t>3. Map Module:</a:t>
            </a:r>
            <a:endParaRPr lang="zh-CN" altLang="en-US" dirty="0" smtClean="0"/>
          </a:p>
          <a:p>
            <a:r>
              <a:rPr lang="zh-CN" altLang="en-US" dirty="0" smtClean="0"/>
              <a:t>   Implements random room refresh for different rooms, loading of different monsters, determining Boss rooms, and random appearance of two trials - Heaven and Hell. Controls the opening and closing of doors, increasing the number and strength of monsters with each level, teleportation between different floors and implementation of the mini-map and camera following.</a:t>
            </a:r>
            <a:endParaRPr lang="zh-CN" altLang="en-US" dirty="0" smtClean="0"/>
          </a:p>
          <a:p>
            <a:r>
              <a:rPr lang="en-US" altLang="zh-CN" dirty="0" smtClean="0"/>
              <a:t>  </a:t>
            </a:r>
            <a:endParaRPr lang="zh-CN" alt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59336" y="398180"/>
            <a:ext cx="18000" cy="360000"/>
          </a:xfrm>
          <a:prstGeom prst="rect">
            <a:avLst/>
          </a:prstGeom>
          <a:solidFill>
            <a:srgbClr val="3311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1"/>
          <p:cNvSpPr txBox="1"/>
          <p:nvPr/>
        </p:nvSpPr>
        <p:spPr>
          <a:xfrm>
            <a:off x="1659255" y="295910"/>
            <a:ext cx="3590290" cy="462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dirty="0">
                <a:solidFill>
                  <a:srgbClr val="331169"/>
                </a:solidFill>
                <a:latin typeface="楷体" panose="02010609060101010101" pitchFamily="49" charset="-122"/>
                <a:ea typeface="楷体" panose="02010609060101010101" pitchFamily="49" charset="-122"/>
                <a:cs typeface="Arial" panose="020B0604020202020204" pitchFamily="34" charset="0"/>
              </a:rPr>
              <a:t>Game structure design</a:t>
            </a:r>
            <a:endParaRPr lang="en-US" altLang="zh-CN" sz="2400" dirty="0">
              <a:solidFill>
                <a:srgbClr val="331169"/>
              </a:solidFill>
              <a:latin typeface="楷体" panose="02010609060101010101" pitchFamily="49" charset="-122"/>
              <a:ea typeface="楷体" panose="02010609060101010101" pitchFamily="49" charset="-122"/>
              <a:cs typeface="Arial" panose="020B0604020202020204" pitchFamily="34" charset="0"/>
            </a:endParaRPr>
          </a:p>
        </p:txBody>
      </p:sp>
      <p:sp>
        <p:nvSpPr>
          <p:cNvPr id="7" name="文本框 6"/>
          <p:cNvSpPr txBox="1"/>
          <p:nvPr/>
        </p:nvSpPr>
        <p:spPr>
          <a:xfrm>
            <a:off x="807085" y="758190"/>
            <a:ext cx="10192385" cy="4799965"/>
          </a:xfrm>
          <a:prstGeom prst="rect">
            <a:avLst/>
          </a:prstGeom>
          <a:noFill/>
        </p:spPr>
        <p:txBody>
          <a:bodyPr wrap="square" rtlCol="0">
            <a:spAutoFit/>
          </a:bodyPr>
          <a:lstStyle/>
          <a:p>
            <a:endParaRPr lang="zh-CN" altLang="en-US" dirty="0" smtClean="0"/>
          </a:p>
          <a:p>
            <a:r>
              <a:rPr lang="zh-CN" altLang="en-US" b="1" dirty="0" smtClean="0"/>
              <a:t>I. Introduction to Game Modules</a:t>
            </a:r>
            <a:endParaRPr lang="zh-CN" altLang="en-US" b="1" dirty="0" smtClean="0"/>
          </a:p>
          <a:p>
            <a:endParaRPr lang="zh-CN" altLang="en-US" dirty="0" smtClean="0"/>
          </a:p>
          <a:p>
            <a:r>
              <a:rPr lang="en-US" altLang="zh-CN" dirty="0" smtClean="0"/>
              <a:t> </a:t>
            </a:r>
            <a:r>
              <a:rPr lang="zh-CN" altLang="en-US" dirty="0" smtClean="0">
                <a:sym typeface="+mn-ea"/>
              </a:rPr>
              <a:t>4. Equipment Module:</a:t>
            </a:r>
            <a:endParaRPr lang="zh-CN" altLang="en-US" dirty="0" smtClean="0"/>
          </a:p>
          <a:p>
            <a:r>
              <a:rPr lang="zh-CN" altLang="en-US" dirty="0" smtClean="0">
                <a:sym typeface="+mn-ea"/>
              </a:rPr>
              <a:t>   Implements equipment configuration using XML tables, including equipment ID, name, attributes, quality, introduction, price, and location of image resources. Also controls equipment drop and the probability of drop quality.</a:t>
            </a:r>
            <a:endParaRPr lang="zh-CN" altLang="en-US" dirty="0" smtClean="0">
              <a:sym typeface="+mn-ea"/>
            </a:endParaRPr>
          </a:p>
          <a:p>
            <a:endParaRPr lang="zh-CN" altLang="en-US" dirty="0" smtClean="0"/>
          </a:p>
          <a:p>
            <a:r>
              <a:rPr lang="zh-CN" altLang="en-US" dirty="0" smtClean="0">
                <a:sym typeface="+mn-ea"/>
              </a:rPr>
              <a:t>5. Monster Module:</a:t>
            </a:r>
            <a:endParaRPr lang="zh-CN" altLang="en-US" dirty="0" smtClean="0"/>
          </a:p>
          <a:p>
            <a:r>
              <a:rPr lang="zh-CN" altLang="en-US" dirty="0" smtClean="0">
                <a:sym typeface="+mn-ea"/>
              </a:rPr>
              <a:t>   Implements the monster's animation state machine and manages different monsters. Configures different monster alert range, attack range, attack distance, health, attack power, probability of dropping equipment after death, and implements various types of melee or ranged monsters with different abilities, such as patrol monsters, predators, and stealthy attackers.</a:t>
            </a:r>
            <a:endParaRPr lang="zh-CN" altLang="en-US" dirty="0" smtClean="0">
              <a:sym typeface="+mn-ea"/>
            </a:endParaRPr>
          </a:p>
          <a:p>
            <a:endParaRPr lang="zh-CN" altLang="en-US" dirty="0" smtClean="0"/>
          </a:p>
          <a:p>
            <a:r>
              <a:rPr lang="zh-CN" altLang="en-US" dirty="0" smtClean="0">
                <a:sym typeface="+mn-ea"/>
              </a:rPr>
              <a:t>6. Sound Manager Module:</a:t>
            </a:r>
            <a:endParaRPr lang="zh-CN" altLang="en-US" dirty="0" smtClean="0"/>
          </a:p>
          <a:p>
            <a:r>
              <a:rPr lang="zh-CN" altLang="en-US" dirty="0" smtClean="0">
                <a:sym typeface="+mn-ea"/>
              </a:rPr>
              <a:t>   Implements different sound effects and background music for different states, and adjusts sound effect volume.</a:t>
            </a:r>
            <a:endParaRPr lang="zh-CN" alt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270000" y="812800"/>
            <a:ext cx="9652635" cy="5908040"/>
          </a:xfrm>
          <a:prstGeom prst="rect">
            <a:avLst/>
          </a:prstGeom>
          <a:noFill/>
        </p:spPr>
        <p:txBody>
          <a:bodyPr wrap="square" rtlCol="0" anchor="t">
            <a:spAutoFit/>
          </a:bodyPr>
          <a:p>
            <a:endParaRPr lang="zh-CN" altLang="en-US" dirty="0" smtClean="0">
              <a:sym typeface="+mn-ea"/>
            </a:endParaRPr>
          </a:p>
          <a:p>
            <a:r>
              <a:rPr lang="en-US" altLang="zh-CN" b="1" dirty="0" smtClean="0">
                <a:sym typeface="+mn-ea"/>
              </a:rPr>
              <a:t>II.Implementation of color interpolation for scene transition screen effects</a:t>
            </a:r>
            <a:endParaRPr lang="en-US" altLang="zh-CN" b="1" dirty="0" smtClean="0">
              <a:sym typeface="+mn-ea"/>
            </a:endParaRPr>
          </a:p>
          <a:p>
            <a:endParaRPr lang="en-US" altLang="zh-CN" dirty="0" smtClean="0">
              <a:sym typeface="+mn-ea"/>
            </a:endParaRPr>
          </a:p>
          <a:p>
            <a:r>
              <a:rPr lang="zh-CN" altLang="en-US" dirty="0" smtClean="0">
                <a:sym typeface="+mn-ea"/>
              </a:rPr>
              <a:t>1. Color interpolation is used to create a sense of scene transition.</a:t>
            </a:r>
            <a:endParaRPr lang="zh-CN" altLang="en-US" dirty="0" smtClean="0">
              <a:sym typeface="+mn-ea"/>
            </a:endParaRPr>
          </a:p>
          <a:p>
            <a:endParaRPr lang="zh-CN" altLang="en-US" dirty="0" smtClean="0">
              <a:sym typeface="+mn-ea"/>
            </a:endParaRPr>
          </a:p>
          <a:p>
            <a:r>
              <a:rPr lang="zh-CN" altLang="en-US" dirty="0" smtClean="0">
                <a:sym typeface="+mn-ea"/>
              </a:rPr>
              <a:t>2. Animation state machines are used to control the Player, Monster, and Gun weapon animations.</a:t>
            </a:r>
            <a:endParaRPr lang="zh-CN" altLang="en-US" dirty="0" smtClean="0">
              <a:sym typeface="+mn-ea"/>
            </a:endParaRPr>
          </a:p>
          <a:p>
            <a:endParaRPr lang="zh-CN" altLang="en-US" dirty="0" smtClean="0">
              <a:sym typeface="+mn-ea"/>
            </a:endParaRPr>
          </a:p>
          <a:p>
            <a:r>
              <a:rPr lang="zh-CN" altLang="en-US" dirty="0" smtClean="0">
                <a:sym typeface="+mn-ea"/>
              </a:rPr>
              <a:t>3. Polymorphism is achieved through overloaded techniques for bullets and monsters.</a:t>
            </a:r>
            <a:endParaRPr lang="zh-CN" altLang="en-US" dirty="0" smtClean="0">
              <a:sym typeface="+mn-ea"/>
            </a:endParaRPr>
          </a:p>
          <a:p>
            <a:endParaRPr lang="zh-CN" altLang="en-US" dirty="0" smtClean="0">
              <a:sym typeface="+mn-ea"/>
            </a:endParaRPr>
          </a:p>
          <a:p>
            <a:r>
              <a:rPr lang="zh-CN" altLang="en-US" dirty="0" smtClean="0">
                <a:sym typeface="+mn-ea"/>
              </a:rPr>
              <a:t>4. Room random generation is implemented using duplicate checking algorithms, and the final room is determined using a doubly-linked list search.</a:t>
            </a:r>
            <a:endParaRPr lang="zh-CN" altLang="en-US" dirty="0" smtClean="0">
              <a:sym typeface="+mn-ea"/>
            </a:endParaRPr>
          </a:p>
          <a:p>
            <a:endParaRPr lang="zh-CN" altLang="en-US" dirty="0" smtClean="0">
              <a:sym typeface="+mn-ea"/>
            </a:endParaRPr>
          </a:p>
          <a:p>
            <a:r>
              <a:rPr lang="zh-CN" altLang="en-US" dirty="0" smtClean="0">
                <a:sym typeface="+mn-ea"/>
              </a:rPr>
              <a:t>5. Pooling techniques are used to recycle pre-fabricated objects like bullets, rather than constantly creating and destroying them. Note that when using pooling techniques for scene transitions, the parent object of the loaded prefab should be set to DontDestroyOnLoad.</a:t>
            </a:r>
            <a:endParaRPr lang="zh-CN" altLang="en-US" dirty="0" smtClean="0">
              <a:sym typeface="+mn-ea"/>
            </a:endParaRPr>
          </a:p>
          <a:p>
            <a:endParaRPr lang="zh-CN" altLang="en-US" dirty="0" smtClean="0">
              <a:sym typeface="+mn-ea"/>
            </a:endParaRPr>
          </a:p>
          <a:p>
            <a:endParaRPr lang="zh-CN" altLang="en-US" dirty="0" smtClean="0">
              <a:sym typeface="+mn-ea"/>
            </a:endParaRPr>
          </a:p>
          <a:p>
            <a:endParaRPr lang="zh-CN" altLang="en-US" dirty="0" smtClean="0">
              <a:sym typeface="+mn-ea"/>
            </a:endParaRPr>
          </a:p>
          <a:p>
            <a:endParaRPr lang="zh-CN" altLang="en-US" dirty="0" smtClean="0">
              <a:sym typeface="+mn-ea"/>
            </a:endParaRPr>
          </a:p>
          <a:p>
            <a:endParaRPr lang="zh-CN" altLang="en-US" dirty="0" smtClean="0">
              <a:sym typeface="+mn-ea"/>
            </a:endParaRPr>
          </a:p>
        </p:txBody>
      </p:sp>
      <p:sp>
        <p:nvSpPr>
          <p:cNvPr id="3" name="矩形 3"/>
          <p:cNvSpPr/>
          <p:nvPr/>
        </p:nvSpPr>
        <p:spPr>
          <a:xfrm>
            <a:off x="1659336" y="398180"/>
            <a:ext cx="18000" cy="360000"/>
          </a:xfrm>
          <a:prstGeom prst="rect">
            <a:avLst/>
          </a:prstGeom>
          <a:solidFill>
            <a:srgbClr val="3311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1"/>
          <p:cNvSpPr txBox="1"/>
          <p:nvPr/>
        </p:nvSpPr>
        <p:spPr>
          <a:xfrm>
            <a:off x="1659255" y="295910"/>
            <a:ext cx="3590290" cy="462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dirty="0">
                <a:solidFill>
                  <a:srgbClr val="331169"/>
                </a:solidFill>
                <a:latin typeface="楷体" panose="02010609060101010101" pitchFamily="49" charset="-122"/>
                <a:ea typeface="楷体" panose="02010609060101010101" pitchFamily="49" charset="-122"/>
                <a:cs typeface="Arial" panose="020B0604020202020204" pitchFamily="34" charset="0"/>
              </a:rPr>
              <a:t>Game structure design</a:t>
            </a:r>
            <a:endParaRPr lang="en-US" altLang="zh-CN" sz="2400" dirty="0">
              <a:solidFill>
                <a:srgbClr val="331169"/>
              </a:solidFill>
              <a:latin typeface="楷体" panose="02010609060101010101" pitchFamily="49" charset="-122"/>
              <a:ea typeface="楷体" panose="02010609060101010101" pitchFamily="49" charset="-122"/>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270000" y="822325"/>
            <a:ext cx="9652635" cy="5908040"/>
          </a:xfrm>
          <a:prstGeom prst="rect">
            <a:avLst/>
          </a:prstGeom>
          <a:noFill/>
        </p:spPr>
        <p:txBody>
          <a:bodyPr wrap="square" rtlCol="0" anchor="t">
            <a:spAutoFit/>
          </a:bodyPr>
          <a:p>
            <a:endParaRPr lang="zh-CN" altLang="en-US" dirty="0" smtClean="0">
              <a:sym typeface="+mn-ea"/>
            </a:endParaRPr>
          </a:p>
          <a:p>
            <a:endParaRPr lang="zh-CN" altLang="en-US" dirty="0" smtClean="0">
              <a:sym typeface="+mn-ea"/>
            </a:endParaRPr>
          </a:p>
          <a:p>
            <a:endParaRPr lang="zh-CN" altLang="en-US" dirty="0" smtClean="0">
              <a:sym typeface="+mn-ea"/>
            </a:endParaRPr>
          </a:p>
          <a:p>
            <a:endParaRPr lang="zh-CN" altLang="en-US" dirty="0" smtClean="0">
              <a:sym typeface="+mn-ea"/>
            </a:endParaRPr>
          </a:p>
          <a:p>
            <a:endParaRPr lang="zh-CN" altLang="en-US" dirty="0" smtClean="0">
              <a:sym typeface="+mn-ea"/>
            </a:endParaRPr>
          </a:p>
          <a:p>
            <a:r>
              <a:rPr lang="zh-CN" altLang="en-US" dirty="0" smtClean="0">
                <a:sym typeface="+mn-ea"/>
              </a:rPr>
              <a:t>6. Three player skills are implemented with special effects.</a:t>
            </a:r>
            <a:endParaRPr lang="zh-CN" altLang="en-US" dirty="0" smtClean="0">
              <a:sym typeface="+mn-ea"/>
            </a:endParaRPr>
          </a:p>
          <a:p>
            <a:endParaRPr lang="zh-CN" altLang="en-US" dirty="0" smtClean="0">
              <a:sym typeface="+mn-ea"/>
            </a:endParaRPr>
          </a:p>
          <a:p>
            <a:r>
              <a:rPr lang="zh-CN" altLang="en-US" dirty="0" smtClean="0">
                <a:sym typeface="+mn-ea"/>
              </a:rPr>
              <a:t>7. XML is used to configure equipment.</a:t>
            </a:r>
            <a:endParaRPr lang="zh-CN" altLang="en-US" dirty="0" smtClean="0">
              <a:sym typeface="+mn-ea"/>
            </a:endParaRPr>
          </a:p>
          <a:p>
            <a:endParaRPr lang="zh-CN" altLang="en-US" dirty="0" smtClean="0">
              <a:sym typeface="+mn-ea"/>
            </a:endParaRPr>
          </a:p>
          <a:p>
            <a:r>
              <a:rPr lang="zh-CN" altLang="en-US" dirty="0" smtClean="0">
                <a:sym typeface="+mn-ea"/>
              </a:rPr>
              <a:t>8. A selection algorithm is used to count the number of unlocked equipment on the final settlement screen.</a:t>
            </a:r>
            <a:endParaRPr lang="zh-CN" altLang="en-US" dirty="0" smtClean="0">
              <a:sym typeface="+mn-ea"/>
            </a:endParaRPr>
          </a:p>
          <a:p>
            <a:endParaRPr lang="zh-CN" altLang="en-US" dirty="0" smtClean="0">
              <a:sym typeface="+mn-ea"/>
            </a:endParaRPr>
          </a:p>
          <a:p>
            <a:r>
              <a:rPr lang="zh-CN" altLang="en-US" dirty="0" smtClean="0">
                <a:sym typeface="+mn-ea"/>
              </a:rPr>
              <a:t>9. The camera follows a controllable range, and a mini-map is implemented.</a:t>
            </a:r>
            <a:endParaRPr lang="zh-CN" altLang="en-US" dirty="0" smtClean="0">
              <a:sym typeface="+mn-ea"/>
            </a:endParaRPr>
          </a:p>
          <a:p>
            <a:endParaRPr lang="zh-CN" altLang="en-US" dirty="0" smtClean="0">
              <a:sym typeface="+mn-ea"/>
            </a:endParaRPr>
          </a:p>
          <a:p>
            <a:r>
              <a:rPr lang="zh-CN" altLang="en-US" dirty="0" smtClean="0">
                <a:sym typeface="+mn-ea"/>
              </a:rPr>
              <a:t>10. The standard MVC design pattern is used to ensure consistent data display and control in the scene, ensuring rigorous overall logic, real-time updates to player states, and long-term data retention.</a:t>
            </a:r>
            <a:endParaRPr lang="zh-CN" altLang="en-US" dirty="0" smtClean="0">
              <a:sym typeface="+mn-ea"/>
            </a:endParaRPr>
          </a:p>
          <a:p>
            <a:endParaRPr lang="zh-CN" altLang="en-US" dirty="0" smtClean="0">
              <a:sym typeface="+mn-ea"/>
            </a:endParaRPr>
          </a:p>
          <a:p>
            <a:r>
              <a:rPr lang="zh-CN" altLang="en-US" dirty="0" smtClean="0">
                <a:sym typeface="+mn-ea"/>
              </a:rPr>
              <a:t>11. Systems and features such as the point allocation system, backpack system, store system, and settings interface are implemented.</a:t>
            </a:r>
            <a:endParaRPr lang="zh-CN" altLang="en-US" dirty="0" smtClean="0">
              <a:sym typeface="+mn-ea"/>
            </a:endParaRPr>
          </a:p>
          <a:p>
            <a:endParaRPr lang="zh-CN" altLang="en-US" dirty="0" smtClean="0">
              <a:sym typeface="+mn-ea"/>
            </a:endParaRPr>
          </a:p>
        </p:txBody>
      </p:sp>
      <p:sp>
        <p:nvSpPr>
          <p:cNvPr id="3" name="矩形 3"/>
          <p:cNvSpPr/>
          <p:nvPr/>
        </p:nvSpPr>
        <p:spPr>
          <a:xfrm>
            <a:off x="1659336" y="398180"/>
            <a:ext cx="18000" cy="360000"/>
          </a:xfrm>
          <a:prstGeom prst="rect">
            <a:avLst/>
          </a:prstGeom>
          <a:solidFill>
            <a:srgbClr val="3311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1"/>
          <p:cNvSpPr txBox="1"/>
          <p:nvPr/>
        </p:nvSpPr>
        <p:spPr>
          <a:xfrm>
            <a:off x="1659255" y="295910"/>
            <a:ext cx="3590290" cy="462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dirty="0">
                <a:solidFill>
                  <a:srgbClr val="331169"/>
                </a:solidFill>
                <a:latin typeface="楷体" panose="02010609060101010101" pitchFamily="49" charset="-122"/>
                <a:ea typeface="楷体" panose="02010609060101010101" pitchFamily="49" charset="-122"/>
                <a:cs typeface="Arial" panose="020B0604020202020204" pitchFamily="34" charset="0"/>
              </a:rPr>
              <a:t>Game structure design</a:t>
            </a:r>
            <a:endParaRPr lang="en-US" altLang="zh-CN" sz="2400" dirty="0">
              <a:solidFill>
                <a:srgbClr val="331169"/>
              </a:solidFill>
              <a:latin typeface="楷体" panose="02010609060101010101" pitchFamily="49" charset="-122"/>
              <a:ea typeface="楷体" panose="02010609060101010101" pitchFamily="49" charset="-122"/>
              <a:cs typeface="Arial" panose="020B0604020202020204" pitchFamily="34" charset="0"/>
            </a:endParaRPr>
          </a:p>
        </p:txBody>
      </p:sp>
      <p:pic>
        <p:nvPicPr>
          <p:cNvPr id="6" name="图片 3"/>
          <p:cNvPicPr>
            <a:picLocks noChangeAspect="1"/>
          </p:cNvPicPr>
          <p:nvPr>
            <p:custDataLst>
              <p:tags r:id="rId1"/>
            </p:custDataLst>
          </p:nvPr>
        </p:nvPicPr>
        <p:blipFill>
          <a:blip r:embed="rId2"/>
          <a:stretch>
            <a:fillRect/>
          </a:stretch>
        </p:blipFill>
        <p:spPr>
          <a:xfrm>
            <a:off x="2708910" y="991235"/>
            <a:ext cx="6774815" cy="1095375"/>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3135,&quot;width&quot;:19395}"/>
</p:tagLst>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8104</Words>
  <Application>WPS Presentation</Application>
  <PresentationFormat>宽屏</PresentationFormat>
  <Paragraphs>156</Paragraphs>
  <Slides>13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宋体</vt:lpstr>
      <vt:lpstr>Wingdings</vt:lpstr>
      <vt:lpstr>时尚中黑简体</vt:lpstr>
      <vt:lpstr>黑体</vt:lpstr>
      <vt:lpstr>Times New Roman</vt:lpstr>
      <vt:lpstr>楷体</vt:lpstr>
      <vt:lpstr>微软雅黑</vt:lpstr>
      <vt:lpstr>草檀斋毛泽东字体</vt:lpstr>
      <vt:lpstr>Arial Unicode MS</vt:lpstr>
      <vt:lpstr>Calibri</vt:lpstr>
      <vt:lpstr>Gear Drives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gamfe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jingjing</dc:creator>
  <cp:lastModifiedBy>天鹰</cp:lastModifiedBy>
  <cp:revision>174</cp:revision>
  <dcterms:created xsi:type="dcterms:W3CDTF">2014-11-21T03:28:00Z</dcterms:created>
  <dcterms:modified xsi:type="dcterms:W3CDTF">2023-05-01T20:16:35Z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1033-11.2.0.11537</vt:lpwstr>
  </property>
  <property fmtid="{D5CDD505-2E9C-101B-9397-08002B2CF9AE}" pid="3" name="ICV">
    <vt:lpwstr>DAB12533834F4C9AA71B72AAC454278A</vt:lpwstr>
  </property>
</Properties>
</file>