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0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F4AA-448E-8C42-9AB3-42FD0FD657F7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‘label bias’ problem:</a:t>
            </a:r>
            <a:br>
              <a:rPr lang="en-US" dirty="0" smtClean="0"/>
            </a:br>
            <a:r>
              <a:rPr lang="en-US" dirty="0" err="1" smtClean="0"/>
              <a:t>MEMMs</a:t>
            </a:r>
            <a:r>
              <a:rPr lang="en-US" dirty="0" smtClean="0"/>
              <a:t> and </a:t>
            </a:r>
            <a:r>
              <a:rPr lang="en-US" dirty="0" err="1" smtClean="0"/>
              <a:t>CRFs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notes for</a:t>
            </a:r>
          </a:p>
          <a:p>
            <a:r>
              <a:rPr lang="en-US" dirty="0" smtClean="0"/>
              <a:t>CSCI-GA.2590</a:t>
            </a:r>
          </a:p>
          <a:p>
            <a:r>
              <a:rPr lang="en-US" dirty="0" smtClean="0"/>
              <a:t>Prof. Grishman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simple MEMM</a:t>
            </a:r>
            <a:br>
              <a:rPr lang="en-US" dirty="0" smtClean="0"/>
            </a:br>
            <a:r>
              <a:rPr lang="en-US" dirty="0" smtClean="0"/>
              <a:t>for person and location names</a:t>
            </a:r>
          </a:p>
          <a:p>
            <a:pPr lvl="2"/>
            <a:r>
              <a:rPr lang="en-US" dirty="0" smtClean="0"/>
              <a:t>all names are two tokens</a:t>
            </a:r>
          </a:p>
          <a:p>
            <a:pPr lvl="2"/>
            <a:r>
              <a:rPr lang="en-US" dirty="0" smtClean="0"/>
              <a:t>states:</a:t>
            </a:r>
          </a:p>
          <a:p>
            <a:pPr lvl="3"/>
            <a:r>
              <a:rPr lang="en-US" dirty="0" smtClean="0"/>
              <a:t>other</a:t>
            </a:r>
          </a:p>
          <a:p>
            <a:pPr lvl="3"/>
            <a:r>
              <a:rPr lang="en-US" dirty="0" err="1" smtClean="0"/>
              <a:t>b</a:t>
            </a:r>
            <a:r>
              <a:rPr lang="en-US" dirty="0" smtClean="0"/>
              <a:t>-person and </a:t>
            </a:r>
            <a:r>
              <a:rPr lang="en-US" dirty="0" err="1" smtClean="0"/>
              <a:t>e</a:t>
            </a:r>
            <a:r>
              <a:rPr lang="en-US" dirty="0" smtClean="0"/>
              <a:t>-person for person names</a:t>
            </a:r>
          </a:p>
          <a:p>
            <a:pPr lvl="3"/>
            <a:r>
              <a:rPr lang="en-US" dirty="0" err="1" smtClean="0"/>
              <a:t>b-locn</a:t>
            </a:r>
            <a:r>
              <a:rPr lang="en-US" dirty="0" smtClean="0"/>
              <a:t> and </a:t>
            </a:r>
            <a:r>
              <a:rPr lang="en-US" dirty="0" err="1" smtClean="0"/>
              <a:t>e-locn</a:t>
            </a:r>
            <a:r>
              <a:rPr lang="en-US" dirty="0" smtClean="0"/>
              <a:t> for location names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i="1" dirty="0" smtClean="0"/>
              <a:t>corpus:</a:t>
            </a:r>
          </a:p>
          <a:p>
            <a:pPr>
              <a:buNone/>
            </a:pPr>
            <a:r>
              <a:rPr lang="en-US" sz="1400" dirty="0" smtClean="0"/>
              <a:t>Harvey Ford </a:t>
            </a:r>
          </a:p>
          <a:p>
            <a:pPr>
              <a:buNone/>
            </a:pPr>
            <a:r>
              <a:rPr lang="en-US" sz="1400" dirty="0" smtClean="0"/>
              <a:t>	(person 9 times, location 1 time)</a:t>
            </a:r>
          </a:p>
          <a:p>
            <a:pPr>
              <a:buNone/>
            </a:pPr>
            <a:r>
              <a:rPr lang="en-US" sz="1400" dirty="0" smtClean="0"/>
              <a:t>Harvey Park </a:t>
            </a:r>
          </a:p>
          <a:p>
            <a:pPr>
              <a:buNone/>
            </a:pPr>
            <a:r>
              <a:rPr lang="en-US" sz="1400" dirty="0" smtClean="0"/>
              <a:t>	(location 9 times, person 1 time)</a:t>
            </a:r>
          </a:p>
          <a:p>
            <a:pPr>
              <a:buNone/>
            </a:pPr>
            <a:r>
              <a:rPr lang="en-US" sz="1400" dirty="0" smtClean="0"/>
              <a:t>Myrtle Ford </a:t>
            </a:r>
          </a:p>
          <a:p>
            <a:pPr>
              <a:buNone/>
            </a:pPr>
            <a:r>
              <a:rPr lang="en-US" sz="1400" dirty="0" smtClean="0"/>
              <a:t>	(person 9 times, location 1 time)</a:t>
            </a:r>
          </a:p>
          <a:p>
            <a:pPr>
              <a:buNone/>
            </a:pPr>
            <a:r>
              <a:rPr lang="en-US" sz="1400" dirty="0" smtClean="0"/>
              <a:t>Myrtle Park </a:t>
            </a:r>
          </a:p>
          <a:p>
            <a:pPr>
              <a:buNone/>
            </a:pPr>
            <a:r>
              <a:rPr lang="en-US" sz="1400" dirty="0" smtClean="0"/>
              <a:t>	(location 9 times, person 1 time)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i="1" dirty="0" smtClean="0"/>
              <a:t>second token a good indicator</a:t>
            </a:r>
          </a:p>
          <a:p>
            <a:pPr>
              <a:buNone/>
            </a:pPr>
            <a:r>
              <a:rPr lang="en-US" sz="1400" i="1" dirty="0" smtClean="0"/>
              <a:t>of person vs. location</a:t>
            </a:r>
            <a:endParaRPr lang="en-US" sz="1400" i="1" dirty="0"/>
          </a:p>
        </p:txBody>
      </p:sp>
      <p:sp>
        <p:nvSpPr>
          <p:cNvPr id="4" name="Oval 3"/>
          <p:cNvSpPr/>
          <p:nvPr/>
        </p:nvSpPr>
        <p:spPr>
          <a:xfrm>
            <a:off x="3340086" y="2927509"/>
            <a:ext cx="1319540" cy="12534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32630" y="3987023"/>
            <a:ext cx="1319540" cy="12534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b-locn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67260" y="3883782"/>
            <a:ext cx="1319540" cy="12534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e-locn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32630" y="1805984"/>
            <a:ext cx="1319540" cy="12534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b</a:t>
            </a:r>
            <a:r>
              <a:rPr lang="en-US" sz="1600" dirty="0" smtClean="0"/>
              <a:t>-person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7367260" y="1805984"/>
            <a:ext cx="1319540" cy="12534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</a:t>
            </a:r>
            <a:r>
              <a:rPr lang="en-US" sz="1600" dirty="0" smtClean="0"/>
              <a:t>-person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7"/>
          </p:cNvCxnSpPr>
          <p:nvPr/>
        </p:nvCxnSpPr>
        <p:spPr>
          <a:xfrm rot="5400000" flipH="1" flipV="1">
            <a:off x="4613411" y="2491856"/>
            <a:ext cx="472193" cy="766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</p:cNvCxnSpPr>
          <p:nvPr/>
        </p:nvCxnSpPr>
        <p:spPr>
          <a:xfrm flipV="1">
            <a:off x="6552170" y="2424473"/>
            <a:ext cx="815090" cy="8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 rot="16200000" flipH="1">
            <a:off x="4629903" y="3833892"/>
            <a:ext cx="439208" cy="766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52170" y="4634536"/>
            <a:ext cx="815090" cy="16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4"/>
            <a:endCxn id="4" idx="4"/>
          </p:cNvCxnSpPr>
          <p:nvPr/>
        </p:nvCxnSpPr>
        <p:spPr>
          <a:xfrm rot="5400000" flipH="1">
            <a:off x="5535306" y="2645528"/>
            <a:ext cx="956273" cy="4027174"/>
          </a:xfrm>
          <a:prstGeom prst="bentConnector3">
            <a:avLst>
              <a:gd name="adj1" fmla="val -385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0"/>
          </p:cNvCxnSpPr>
          <p:nvPr/>
        </p:nvCxnSpPr>
        <p:spPr>
          <a:xfrm rot="16200000" flipH="1" flipV="1">
            <a:off x="5452680" y="353158"/>
            <a:ext cx="1121525" cy="4027175"/>
          </a:xfrm>
          <a:prstGeom prst="bentConnector4">
            <a:avLst>
              <a:gd name="adj1" fmla="val -20383"/>
              <a:gd name="adj2" fmla="val 10017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4585402" y="3381067"/>
            <a:ext cx="566302" cy="629484"/>
          </a:xfrm>
          <a:custGeom>
            <a:avLst/>
            <a:gdLst>
              <a:gd name="connsiteX0" fmla="*/ 0 w 566302"/>
              <a:gd name="connsiteY0" fmla="*/ 404079 h 629484"/>
              <a:gd name="connsiteX1" fmla="*/ 288649 w 566302"/>
              <a:gd name="connsiteY1" fmla="*/ 610242 h 629484"/>
              <a:gd name="connsiteX2" fmla="*/ 560804 w 566302"/>
              <a:gd name="connsiteY2" fmla="*/ 288628 h 629484"/>
              <a:gd name="connsiteX3" fmla="*/ 255660 w 566302"/>
              <a:gd name="connsiteY3" fmla="*/ 0 h 629484"/>
              <a:gd name="connsiteX4" fmla="*/ 255660 w 566302"/>
              <a:gd name="connsiteY4" fmla="*/ 0 h 62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302" h="629484">
                <a:moveTo>
                  <a:pt x="0" y="404079"/>
                </a:moveTo>
                <a:cubicBezTo>
                  <a:pt x="97591" y="516781"/>
                  <a:pt x="195182" y="629484"/>
                  <a:pt x="288649" y="610242"/>
                </a:cubicBezTo>
                <a:cubicBezTo>
                  <a:pt x="382116" y="591000"/>
                  <a:pt x="566302" y="390335"/>
                  <a:pt x="560804" y="288628"/>
                </a:cubicBezTo>
                <a:cubicBezTo>
                  <a:pt x="555306" y="186921"/>
                  <a:pt x="255660" y="0"/>
                  <a:pt x="255660" y="0"/>
                </a:cubicBezTo>
                <a:lnTo>
                  <a:pt x="255660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7" idx="3"/>
            <a:endCxn id="4" idx="6"/>
          </p:cNvCxnSpPr>
          <p:nvPr/>
        </p:nvCxnSpPr>
        <p:spPr>
          <a:xfrm flipH="1">
            <a:off x="4659626" y="3381067"/>
            <a:ext cx="181436" cy="173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i="1" dirty="0" smtClean="0"/>
              <a:t>Conditional probabilities: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p(b</a:t>
            </a:r>
            <a:r>
              <a:rPr lang="en-US" sz="1400" dirty="0" smtClean="0"/>
              <a:t>-person | other, </a:t>
            </a:r>
            <a:r>
              <a:rPr lang="en-US" sz="1400" dirty="0" err="1" smtClean="0"/>
              <a:t>w</a:t>
            </a:r>
            <a:r>
              <a:rPr lang="en-US" sz="1400" dirty="0" smtClean="0"/>
              <a:t> = Harvey) = 0.5</a:t>
            </a:r>
          </a:p>
          <a:p>
            <a:pPr>
              <a:buNone/>
            </a:pPr>
            <a:r>
              <a:rPr lang="en-US" sz="1400" dirty="0" err="1" smtClean="0"/>
              <a:t>p(b-locn</a:t>
            </a:r>
            <a:r>
              <a:rPr lang="en-US" sz="1400" dirty="0" smtClean="0"/>
              <a:t> | other, </a:t>
            </a:r>
            <a:r>
              <a:rPr lang="en-US" sz="1400" dirty="0" err="1" smtClean="0"/>
              <a:t>w</a:t>
            </a:r>
            <a:r>
              <a:rPr lang="en-US" sz="1400" dirty="0" smtClean="0"/>
              <a:t> = Harvey) = 0.5</a:t>
            </a:r>
          </a:p>
          <a:p>
            <a:pPr>
              <a:buNone/>
            </a:pPr>
            <a:r>
              <a:rPr lang="en-US" sz="1400" dirty="0" err="1" smtClean="0"/>
              <a:t>p(b</a:t>
            </a:r>
            <a:r>
              <a:rPr lang="en-US" sz="1400" dirty="0" smtClean="0"/>
              <a:t>-person | other, </a:t>
            </a:r>
            <a:r>
              <a:rPr lang="en-US" sz="1400" dirty="0" err="1" smtClean="0"/>
              <a:t>w</a:t>
            </a:r>
            <a:r>
              <a:rPr lang="en-US" sz="1400" dirty="0" smtClean="0"/>
              <a:t> = Myrtle) = 0.5</a:t>
            </a:r>
          </a:p>
          <a:p>
            <a:pPr>
              <a:buNone/>
            </a:pPr>
            <a:r>
              <a:rPr lang="en-US" sz="1400" dirty="0" err="1" smtClean="0"/>
              <a:t>p(b-locn</a:t>
            </a:r>
            <a:r>
              <a:rPr lang="en-US" sz="1400" dirty="0" smtClean="0"/>
              <a:t> | other, </a:t>
            </a:r>
            <a:r>
              <a:rPr lang="en-US" sz="1400" dirty="0" err="1" smtClean="0"/>
              <a:t>w</a:t>
            </a:r>
            <a:r>
              <a:rPr lang="en-US" sz="1400" dirty="0" smtClean="0"/>
              <a:t> = Myrtle) = 0.5</a:t>
            </a:r>
          </a:p>
          <a:p>
            <a:pPr>
              <a:buNone/>
            </a:pPr>
            <a:r>
              <a:rPr lang="en-US" sz="1400" dirty="0" err="1" smtClean="0"/>
              <a:t>p(e</a:t>
            </a:r>
            <a:r>
              <a:rPr lang="en-US" sz="1400" dirty="0" smtClean="0"/>
              <a:t>-person | </a:t>
            </a:r>
            <a:r>
              <a:rPr lang="en-US" sz="1400" dirty="0" err="1" smtClean="0"/>
              <a:t>b</a:t>
            </a:r>
            <a:r>
              <a:rPr lang="en-US" sz="1400" dirty="0" smtClean="0"/>
              <a:t>-person, </a:t>
            </a:r>
            <a:r>
              <a:rPr lang="en-US" sz="1400" dirty="0" err="1" smtClean="0"/>
              <a:t>w</a:t>
            </a:r>
            <a:r>
              <a:rPr lang="en-US" sz="1400" dirty="0" smtClean="0"/>
              <a:t> = Ford) = 1</a:t>
            </a:r>
          </a:p>
          <a:p>
            <a:pPr>
              <a:buNone/>
            </a:pPr>
            <a:r>
              <a:rPr lang="en-US" sz="1400" dirty="0" err="1" smtClean="0"/>
              <a:t>p(e</a:t>
            </a:r>
            <a:r>
              <a:rPr lang="en-US" sz="1400" dirty="0" smtClean="0"/>
              <a:t>-person | </a:t>
            </a:r>
            <a:r>
              <a:rPr lang="en-US" sz="1400" dirty="0" err="1" smtClean="0"/>
              <a:t>b</a:t>
            </a:r>
            <a:r>
              <a:rPr lang="en-US" sz="1400" dirty="0" smtClean="0"/>
              <a:t>-person, </a:t>
            </a:r>
            <a:r>
              <a:rPr lang="en-US" sz="1400" dirty="0" err="1" smtClean="0"/>
              <a:t>w</a:t>
            </a:r>
            <a:r>
              <a:rPr lang="en-US" sz="1400" dirty="0" smtClean="0"/>
              <a:t> = Park) = 1</a:t>
            </a:r>
          </a:p>
          <a:p>
            <a:pPr>
              <a:buNone/>
            </a:pPr>
            <a:r>
              <a:rPr lang="en-US" sz="1400" dirty="0" err="1" smtClean="0"/>
              <a:t>p(e-locn</a:t>
            </a:r>
            <a:r>
              <a:rPr lang="en-US" sz="1400" dirty="0" smtClean="0"/>
              <a:t> | </a:t>
            </a:r>
            <a:r>
              <a:rPr lang="en-US" sz="1400" dirty="0" err="1" smtClean="0"/>
              <a:t>b-locn</a:t>
            </a:r>
            <a:r>
              <a:rPr lang="en-US" sz="1400" dirty="0" smtClean="0"/>
              <a:t>, </a:t>
            </a:r>
            <a:r>
              <a:rPr lang="en-US" sz="1400" dirty="0" err="1" smtClean="0"/>
              <a:t>w</a:t>
            </a:r>
            <a:r>
              <a:rPr lang="en-US" sz="1400" dirty="0" smtClean="0"/>
              <a:t> = Ford) = 1</a:t>
            </a:r>
          </a:p>
          <a:p>
            <a:pPr>
              <a:buNone/>
            </a:pPr>
            <a:r>
              <a:rPr lang="en-US" sz="1400" dirty="0" err="1" smtClean="0"/>
              <a:t>p(e-locn</a:t>
            </a:r>
            <a:r>
              <a:rPr lang="en-US" sz="1400" dirty="0" smtClean="0"/>
              <a:t> | </a:t>
            </a:r>
            <a:r>
              <a:rPr lang="en-US" sz="1400" dirty="0" err="1" smtClean="0"/>
              <a:t>b-locn</a:t>
            </a:r>
            <a:r>
              <a:rPr lang="en-US" sz="1400" dirty="0" smtClean="0"/>
              <a:t>, </a:t>
            </a:r>
            <a:r>
              <a:rPr lang="en-US" sz="1400" dirty="0" err="1" smtClean="0"/>
              <a:t>w</a:t>
            </a:r>
            <a:r>
              <a:rPr lang="en-US" sz="1400" dirty="0" smtClean="0"/>
              <a:t> = Park) = 1</a:t>
            </a:r>
          </a:p>
          <a:p>
            <a:pPr>
              <a:buNone/>
            </a:pP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3340086" y="2927509"/>
            <a:ext cx="1319540" cy="12534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32630" y="3987023"/>
            <a:ext cx="1319540" cy="12534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b-locn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67260" y="3883782"/>
            <a:ext cx="1319540" cy="12534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e-locn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32630" y="1805984"/>
            <a:ext cx="1319540" cy="12534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b</a:t>
            </a:r>
            <a:r>
              <a:rPr lang="en-US" sz="1600" dirty="0" smtClean="0"/>
              <a:t>-person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7367260" y="1805984"/>
            <a:ext cx="1319540" cy="12534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</a:t>
            </a:r>
            <a:r>
              <a:rPr lang="en-US" sz="1600" dirty="0" smtClean="0"/>
              <a:t>-person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7"/>
          </p:cNvCxnSpPr>
          <p:nvPr/>
        </p:nvCxnSpPr>
        <p:spPr>
          <a:xfrm rot="5400000" flipH="1" flipV="1">
            <a:off x="4613411" y="2491856"/>
            <a:ext cx="472193" cy="766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</p:cNvCxnSpPr>
          <p:nvPr/>
        </p:nvCxnSpPr>
        <p:spPr>
          <a:xfrm flipV="1">
            <a:off x="6552170" y="2424473"/>
            <a:ext cx="815090" cy="8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 rot="16200000" flipH="1">
            <a:off x="4629903" y="3833892"/>
            <a:ext cx="439208" cy="766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52170" y="4634536"/>
            <a:ext cx="815090" cy="16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4"/>
            <a:endCxn id="4" idx="4"/>
          </p:cNvCxnSpPr>
          <p:nvPr/>
        </p:nvCxnSpPr>
        <p:spPr>
          <a:xfrm rot="5400000" flipH="1">
            <a:off x="5535306" y="2645528"/>
            <a:ext cx="956273" cy="4027174"/>
          </a:xfrm>
          <a:prstGeom prst="bentConnector3">
            <a:avLst>
              <a:gd name="adj1" fmla="val -385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0"/>
          </p:cNvCxnSpPr>
          <p:nvPr/>
        </p:nvCxnSpPr>
        <p:spPr>
          <a:xfrm rot="16200000" flipH="1" flipV="1">
            <a:off x="5452680" y="353158"/>
            <a:ext cx="1121525" cy="4027175"/>
          </a:xfrm>
          <a:prstGeom prst="bentConnector4">
            <a:avLst>
              <a:gd name="adj1" fmla="val -20383"/>
              <a:gd name="adj2" fmla="val 10017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4585402" y="3381067"/>
            <a:ext cx="566302" cy="629484"/>
          </a:xfrm>
          <a:custGeom>
            <a:avLst/>
            <a:gdLst>
              <a:gd name="connsiteX0" fmla="*/ 0 w 566302"/>
              <a:gd name="connsiteY0" fmla="*/ 404079 h 629484"/>
              <a:gd name="connsiteX1" fmla="*/ 288649 w 566302"/>
              <a:gd name="connsiteY1" fmla="*/ 610242 h 629484"/>
              <a:gd name="connsiteX2" fmla="*/ 560804 w 566302"/>
              <a:gd name="connsiteY2" fmla="*/ 288628 h 629484"/>
              <a:gd name="connsiteX3" fmla="*/ 255660 w 566302"/>
              <a:gd name="connsiteY3" fmla="*/ 0 h 629484"/>
              <a:gd name="connsiteX4" fmla="*/ 255660 w 566302"/>
              <a:gd name="connsiteY4" fmla="*/ 0 h 62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302" h="629484">
                <a:moveTo>
                  <a:pt x="0" y="404079"/>
                </a:moveTo>
                <a:cubicBezTo>
                  <a:pt x="97591" y="516781"/>
                  <a:pt x="195182" y="629484"/>
                  <a:pt x="288649" y="610242"/>
                </a:cubicBezTo>
                <a:cubicBezTo>
                  <a:pt x="382116" y="591000"/>
                  <a:pt x="566302" y="390335"/>
                  <a:pt x="560804" y="288628"/>
                </a:cubicBezTo>
                <a:cubicBezTo>
                  <a:pt x="555306" y="186921"/>
                  <a:pt x="255660" y="0"/>
                  <a:pt x="255660" y="0"/>
                </a:cubicBezTo>
                <a:lnTo>
                  <a:pt x="255660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7" idx="3"/>
            <a:endCxn id="4" idx="6"/>
          </p:cNvCxnSpPr>
          <p:nvPr/>
        </p:nvCxnSpPr>
        <p:spPr>
          <a:xfrm flipH="1">
            <a:off x="4659626" y="3381067"/>
            <a:ext cx="181436" cy="173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Role of second token in</a:t>
            </a:r>
          </a:p>
          <a:p>
            <a:pPr>
              <a:buNone/>
            </a:pPr>
            <a:r>
              <a:rPr lang="en-US" sz="1400" dirty="0" smtClean="0"/>
              <a:t>distinguishing person vs. location</a:t>
            </a:r>
          </a:p>
          <a:p>
            <a:pPr>
              <a:buNone/>
            </a:pPr>
            <a:r>
              <a:rPr lang="en-US" sz="1400" dirty="0" smtClean="0"/>
              <a:t>completely lost</a:t>
            </a: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3340086" y="2927509"/>
            <a:ext cx="1319540" cy="12534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32630" y="3987023"/>
            <a:ext cx="1319540" cy="12534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b-locn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67260" y="3883782"/>
            <a:ext cx="1319540" cy="12534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e-locn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32630" y="1805984"/>
            <a:ext cx="1319540" cy="12534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b</a:t>
            </a:r>
            <a:r>
              <a:rPr lang="en-US" sz="1600" dirty="0" smtClean="0"/>
              <a:t>-person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7367260" y="1805984"/>
            <a:ext cx="1319540" cy="12534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</a:t>
            </a:r>
            <a:r>
              <a:rPr lang="en-US" sz="1600" dirty="0" smtClean="0"/>
              <a:t>-person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7"/>
          </p:cNvCxnSpPr>
          <p:nvPr/>
        </p:nvCxnSpPr>
        <p:spPr>
          <a:xfrm rot="5400000" flipH="1" flipV="1">
            <a:off x="4613411" y="2491856"/>
            <a:ext cx="472193" cy="766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</p:cNvCxnSpPr>
          <p:nvPr/>
        </p:nvCxnSpPr>
        <p:spPr>
          <a:xfrm flipV="1">
            <a:off x="6552170" y="2424473"/>
            <a:ext cx="815090" cy="8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 rot="16200000" flipH="1">
            <a:off x="4629903" y="3833892"/>
            <a:ext cx="439208" cy="766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52170" y="4634536"/>
            <a:ext cx="815090" cy="16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4"/>
            <a:endCxn id="4" idx="4"/>
          </p:cNvCxnSpPr>
          <p:nvPr/>
        </p:nvCxnSpPr>
        <p:spPr>
          <a:xfrm rot="5400000" flipH="1">
            <a:off x="5535306" y="2645528"/>
            <a:ext cx="956273" cy="4027174"/>
          </a:xfrm>
          <a:prstGeom prst="bentConnector3">
            <a:avLst>
              <a:gd name="adj1" fmla="val -385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0"/>
          </p:cNvCxnSpPr>
          <p:nvPr/>
        </p:nvCxnSpPr>
        <p:spPr>
          <a:xfrm rot="16200000" flipH="1" flipV="1">
            <a:off x="5452680" y="353158"/>
            <a:ext cx="1121525" cy="4027175"/>
          </a:xfrm>
          <a:prstGeom prst="bentConnector4">
            <a:avLst>
              <a:gd name="adj1" fmla="val -20383"/>
              <a:gd name="adj2" fmla="val 10017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4585402" y="3381067"/>
            <a:ext cx="566302" cy="629484"/>
          </a:xfrm>
          <a:custGeom>
            <a:avLst/>
            <a:gdLst>
              <a:gd name="connsiteX0" fmla="*/ 0 w 566302"/>
              <a:gd name="connsiteY0" fmla="*/ 404079 h 629484"/>
              <a:gd name="connsiteX1" fmla="*/ 288649 w 566302"/>
              <a:gd name="connsiteY1" fmla="*/ 610242 h 629484"/>
              <a:gd name="connsiteX2" fmla="*/ 560804 w 566302"/>
              <a:gd name="connsiteY2" fmla="*/ 288628 h 629484"/>
              <a:gd name="connsiteX3" fmla="*/ 255660 w 566302"/>
              <a:gd name="connsiteY3" fmla="*/ 0 h 629484"/>
              <a:gd name="connsiteX4" fmla="*/ 255660 w 566302"/>
              <a:gd name="connsiteY4" fmla="*/ 0 h 62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302" h="629484">
                <a:moveTo>
                  <a:pt x="0" y="404079"/>
                </a:moveTo>
                <a:cubicBezTo>
                  <a:pt x="97591" y="516781"/>
                  <a:pt x="195182" y="629484"/>
                  <a:pt x="288649" y="610242"/>
                </a:cubicBezTo>
                <a:cubicBezTo>
                  <a:pt x="382116" y="591000"/>
                  <a:pt x="566302" y="390335"/>
                  <a:pt x="560804" y="288628"/>
                </a:cubicBezTo>
                <a:cubicBezTo>
                  <a:pt x="555306" y="186921"/>
                  <a:pt x="255660" y="0"/>
                  <a:pt x="255660" y="0"/>
                </a:cubicBezTo>
                <a:lnTo>
                  <a:pt x="255660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7" idx="3"/>
            <a:endCxn id="4" idx="6"/>
          </p:cNvCxnSpPr>
          <p:nvPr/>
        </p:nvCxnSpPr>
        <p:spPr>
          <a:xfrm flipH="1">
            <a:off x="4659626" y="3381067"/>
            <a:ext cx="181436" cy="173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Problem:</a:t>
            </a:r>
          </a:p>
          <a:p>
            <a:r>
              <a:rPr lang="en-US" dirty="0" smtClean="0"/>
              <a:t>Probabilities of outgoing arcs normalized separately for each state:</a:t>
            </a:r>
          </a:p>
          <a:p>
            <a:endParaRPr lang="en-US" dirty="0" smtClean="0"/>
          </a:p>
          <a:p>
            <a:r>
              <a:rPr lang="en-US" dirty="0" smtClean="0"/>
              <a:t>the “label bias” problem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Random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Random Fields (</a:t>
            </a:r>
            <a:r>
              <a:rPr lang="en-US" dirty="0" err="1" smtClean="0"/>
              <a:t>CRFs</a:t>
            </a:r>
            <a:r>
              <a:rPr lang="en-US" dirty="0" smtClean="0"/>
              <a:t>) address this problem:</a:t>
            </a:r>
          </a:p>
          <a:p>
            <a:pPr lvl="2"/>
            <a:r>
              <a:rPr lang="en-US" dirty="0" err="1" smtClean="0"/>
              <a:t>MEMMs</a:t>
            </a:r>
            <a:r>
              <a:rPr lang="en-US" dirty="0" smtClean="0"/>
              <a:t> use a per-state exponential model</a:t>
            </a:r>
          </a:p>
          <a:p>
            <a:pPr lvl="2"/>
            <a:r>
              <a:rPr lang="en-US" dirty="0" err="1" smtClean="0"/>
              <a:t>CRFs</a:t>
            </a:r>
            <a:r>
              <a:rPr lang="en-US" dirty="0" smtClean="0"/>
              <a:t> have a single exponential model for the joint probability of the entire label sequence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/>
              <a:t>Graphical comparison among </a:t>
            </a:r>
            <a:br>
              <a:rPr lang="en-US" altLang="zh-CN" sz="3200" dirty="0"/>
            </a:br>
            <a:r>
              <a:rPr lang="en-US" altLang="zh-CN" sz="3200" dirty="0" err="1"/>
              <a:t>HMMs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MEMMs</a:t>
            </a:r>
            <a:r>
              <a:rPr lang="en-US" altLang="zh-CN" sz="3200" dirty="0"/>
              <a:t> and </a:t>
            </a:r>
            <a:r>
              <a:rPr lang="en-US" altLang="zh-CN" sz="3200" dirty="0" err="1" smtClean="0"/>
              <a:t>CRFs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1556" dirty="0" smtClean="0"/>
              <a:t>(from </a:t>
            </a:r>
            <a:r>
              <a:rPr lang="en-US" altLang="zh-CN" sz="1556" dirty="0" smtClean="0"/>
              <a:t>L</a:t>
            </a:r>
            <a:r>
              <a:rPr lang="en-US" altLang="zh-CN" sz="1556" dirty="0" smtClean="0"/>
              <a:t>afferty et al.)</a:t>
            </a:r>
            <a:endParaRPr lang="en-US" altLang="zh-CN" sz="1556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2590800"/>
            <a:ext cx="8305800" cy="1978025"/>
          </a:xfrm>
          <a:noFill/>
          <a:ln/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066800" y="2133600"/>
            <a:ext cx="723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Times New Roman" charset="0"/>
              </a:rPr>
              <a:t>HMM			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charset="0"/>
              </a:rPr>
              <a:t> 		 </a:t>
            </a:r>
            <a:r>
              <a:rPr lang="en-US" altLang="zh-CN" sz="2000" dirty="0">
                <a:solidFill>
                  <a:schemeClr val="accent2"/>
                </a:solidFill>
                <a:latin typeface="Times New Roman" charset="0"/>
              </a:rPr>
              <a:t>MEMM		    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charset="0"/>
              </a:rPr>
              <a:t> 			CRF</a:t>
            </a:r>
            <a:endParaRPr lang="en-US" altLang="zh-CN" sz="2000" dirty="0">
              <a:solidFill>
                <a:schemeClr val="accent2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380</Words>
  <Application>Microsoft Macintosh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‘label bias’ problem: MEMMs and CRFs</vt:lpstr>
      <vt:lpstr>Slide 2</vt:lpstr>
      <vt:lpstr>Slide 3</vt:lpstr>
      <vt:lpstr>Slide 4</vt:lpstr>
      <vt:lpstr>Slide 5</vt:lpstr>
      <vt:lpstr>Slide 6</vt:lpstr>
      <vt:lpstr>Conditional Random Fields</vt:lpstr>
      <vt:lpstr>Graphical comparison among  HMMs, MEMMs and CRFs (from Lafferty et al.)</vt:lpstr>
    </vt:vector>
  </TitlesOfParts>
  <Company>New York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‘label bias’ problem: MEMMs and CRFs</dc:title>
  <dc:creator>Ralph Grishman</dc:creator>
  <cp:lastModifiedBy>Ralph Grishman</cp:lastModifiedBy>
  <cp:revision>8</cp:revision>
  <dcterms:created xsi:type="dcterms:W3CDTF">2013-03-11T17:23:46Z</dcterms:created>
  <dcterms:modified xsi:type="dcterms:W3CDTF">2013-03-11T18:39:18Z</dcterms:modified>
</cp:coreProperties>
</file>