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8249A-EDE6-9A40-AD48-B48CF1CF6563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76859-2DFE-F144-B26F-6FE911E4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5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Double-spin:</a:t>
            </a:r>
            <a:r>
              <a:rPr lang="en-US" baseline="0" dirty="0" smtClean="0"/>
              <a:t> polarized electrons are scattered of off polarized 3He atoms</a:t>
            </a:r>
          </a:p>
          <a:p>
            <a:r>
              <a:rPr lang="en-US" baseline="0" dirty="0" smtClean="0"/>
              <a:t>N: the number of detected events</a:t>
            </a:r>
          </a:p>
          <a:p>
            <a:r>
              <a:rPr lang="en-US" baseline="0" dirty="0" err="1" smtClean="0"/>
              <a:t>I</a:t>
            </a:r>
            <a:r>
              <a:rPr lang="en-US" baseline="-25000" dirty="0" err="1" smtClean="0"/>
              <a:t>beam</a:t>
            </a:r>
            <a:r>
              <a:rPr lang="en-US" baseline="0" dirty="0" smtClean="0"/>
              <a:t>: electron beam current</a:t>
            </a:r>
          </a:p>
          <a:p>
            <a:r>
              <a:rPr lang="en-US" baseline="0" dirty="0" smtClean="0"/>
              <a:t>e: the charge of the electron</a:t>
            </a:r>
          </a:p>
          <a:p>
            <a:r>
              <a:rPr lang="en-US" baseline="0" dirty="0" smtClean="0"/>
              <a:t>[He]: He density</a:t>
            </a:r>
          </a:p>
          <a:p>
            <a:r>
              <a:rPr lang="en-US" baseline="0" dirty="0" smtClean="0"/>
              <a:t>l: length of the target chamber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8/20/16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8/20/16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8/20/16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8/20/16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8/20/16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8/20/16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8/20/16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factor studies at Jefferson National Accelerator Facility</a:t>
            </a:r>
          </a:p>
          <a:p>
            <a:r>
              <a:rPr lang="en-US" dirty="0" smtClean="0"/>
              <a:t>Spin-exchange optical pumping (SEOP)</a:t>
            </a:r>
          </a:p>
          <a:p>
            <a:r>
              <a:rPr lang="en-US" baseline="30000" dirty="0" smtClean="0"/>
              <a:t>3</a:t>
            </a:r>
            <a:r>
              <a:rPr lang="en-US" dirty="0" smtClean="0"/>
              <a:t>He </a:t>
            </a:r>
            <a:r>
              <a:rPr lang="en-US" dirty="0" err="1" smtClean="0"/>
              <a:t>polarimetry</a:t>
            </a:r>
            <a:endParaRPr lang="en-US" dirty="0" smtClean="0"/>
          </a:p>
          <a:p>
            <a:r>
              <a:rPr lang="en-US" dirty="0" smtClean="0"/>
              <a:t>Development of hybrid cells</a:t>
            </a:r>
          </a:p>
          <a:p>
            <a:r>
              <a:rPr lang="en-US" dirty="0" smtClean="0"/>
              <a:t>Polarized </a:t>
            </a:r>
            <a:r>
              <a:rPr lang="en-US" baseline="30000" dirty="0" smtClean="0"/>
              <a:t>3</a:t>
            </a:r>
            <a:r>
              <a:rPr lang="en-US" dirty="0" smtClean="0"/>
              <a:t>He target cells incorporating metal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Elastic form factor of neutron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6365"/>
            <a:ext cx="8229600" cy="4169798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The Fourier transform of elastic form factor provides information of the charge distribution inside neutron.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854260" y="3026739"/>
            <a:ext cx="5105400" cy="2971800"/>
            <a:chOff x="0" y="0"/>
            <a:chExt cx="3960" cy="280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960" cy="2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1472" y="439"/>
              <a:ext cx="1556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Core is positive and </a:t>
              </a:r>
              <a:r>
                <a:rPr lang="zh-CN" altLang="en-US" sz="1600" dirty="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“</a:t>
              </a:r>
              <a:r>
                <a:rPr lang="en-US" altLang="zh-CN" sz="1600" dirty="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proton like</a:t>
              </a:r>
              <a:r>
                <a:rPr lang="zh-CN" altLang="en-US" sz="1600" dirty="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”</a:t>
              </a:r>
              <a:endParaRPr lang="en-US" altLang="zh-CN" sz="1600" dirty="0">
                <a:solidFill>
                  <a:srgbClr val="0F1146"/>
                </a:solidFill>
                <a:latin typeface="Comic Sans MS" charset="0"/>
                <a:ea typeface="ヒラギノ角ゴ ProN W3" charset="0"/>
                <a:cs typeface="ヒラギノ角ゴ ProN W3" charset="0"/>
                <a:sym typeface="Comic Sans MS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rot="10800000" flipH="1">
              <a:off x="1107" y="723"/>
              <a:ext cx="489" cy="144"/>
            </a:xfrm>
            <a:prstGeom prst="line">
              <a:avLst/>
            </a:prstGeom>
            <a:noFill/>
            <a:ln w="25400">
              <a:solidFill>
                <a:srgbClr val="0F1146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1770" y="901"/>
              <a:ext cx="1953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Core is surrounded by negative pion cloud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rot="10800000" flipH="1">
              <a:off x="1532" y="1229"/>
              <a:ext cx="408" cy="777"/>
            </a:xfrm>
            <a:prstGeom prst="line">
              <a:avLst/>
            </a:prstGeom>
            <a:noFill/>
            <a:ln w="25400">
              <a:solidFill>
                <a:srgbClr val="0F1146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66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30000" dirty="0" smtClean="0"/>
              <a:t>3</a:t>
            </a:r>
            <a:r>
              <a:rPr lang="en-US" dirty="0" smtClean="0"/>
              <a:t>He Target for studying neutron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4165"/>
            <a:ext cx="8229600" cy="2251998"/>
          </a:xfrm>
        </p:spPr>
        <p:txBody>
          <a:bodyPr/>
          <a:lstStyle/>
          <a:p>
            <a:r>
              <a:rPr lang="en-US" sz="2000" dirty="0" smtClean="0"/>
              <a:t>Free neutrons are unstable, they decay in less than 15 minutes</a:t>
            </a:r>
          </a:p>
          <a:p>
            <a:endParaRPr lang="en-US" sz="2000" dirty="0" smtClean="0"/>
          </a:p>
          <a:p>
            <a:r>
              <a:rPr lang="en-US" sz="2000" dirty="0" smtClean="0"/>
              <a:t>To first order approximation, a 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He nucleus has two protons with paired spins, and a single neutron that accounts for most of the nuclear spin.</a:t>
            </a:r>
            <a:endParaRPr lang="en-US" sz="2000" dirty="0"/>
          </a:p>
        </p:txBody>
      </p:sp>
      <p:pic>
        <p:nvPicPr>
          <p:cNvPr id="7" name="Picture 6" descr="3H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63" y="1776173"/>
            <a:ext cx="7054310" cy="20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4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luminosity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785" y="1752600"/>
            <a:ext cx="8564722" cy="43735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/>
              <a:t>In a double-spin asymmetry experiment, the measured asymmetry is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                                          where </a:t>
            </a:r>
          </a:p>
          <a:p>
            <a:pPr marL="114300" indent="0">
              <a:buNone/>
            </a:pPr>
            <a:r>
              <a:rPr lang="en-US" sz="2000" dirty="0" smtClean="0"/>
              <a:t>           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with L and t being luminosity and experiment duration, respectively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                                                               Effective luminosity 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754626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8" y="2510972"/>
            <a:ext cx="3248780" cy="573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8" y="3254171"/>
            <a:ext cx="2433019" cy="87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2" y="3428612"/>
            <a:ext cx="1004386" cy="37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07" y="3915979"/>
            <a:ext cx="1758315" cy="45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8" y="4891245"/>
            <a:ext cx="2852392" cy="123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3665650" y="5594515"/>
            <a:ext cx="1260353" cy="188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6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performance of polarized </a:t>
            </a:r>
            <a:r>
              <a:rPr lang="en-US" baseline="30000" dirty="0" smtClean="0"/>
              <a:t>3</a:t>
            </a:r>
            <a:r>
              <a:rPr lang="en-US" dirty="0" smtClean="0"/>
              <a:t>He targets have increased by a factor of 30 since </a:t>
            </a:r>
            <a:r>
              <a:rPr lang="en-US" dirty="0" err="1" smtClean="0"/>
              <a:t>slac</a:t>
            </a:r>
            <a:r>
              <a:rPr lang="en-US" dirty="0" smtClean="0"/>
              <a:t> e142</a:t>
            </a:r>
            <a:endParaRPr lang="en-US" dirty="0"/>
          </a:p>
        </p:txBody>
      </p:sp>
      <p:pic>
        <p:nvPicPr>
          <p:cNvPr id="6" name="Content Placeholder 5" descr="FOMs no cap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" b="2813"/>
          <a:stretch>
            <a:fillRect/>
          </a:stretch>
        </p:blipFill>
        <p:spPr>
          <a:xfrm>
            <a:off x="268392" y="1975695"/>
            <a:ext cx="8650037" cy="4597002"/>
          </a:xfrm>
        </p:spPr>
      </p:pic>
      <p:sp>
        <p:nvSpPr>
          <p:cNvPr id="7" name="Oval 6"/>
          <p:cNvSpPr/>
          <p:nvPr/>
        </p:nvSpPr>
        <p:spPr>
          <a:xfrm>
            <a:off x="6711040" y="3260603"/>
            <a:ext cx="240293" cy="20593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14024" y="2642807"/>
            <a:ext cx="0" cy="566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89425" y="2119587"/>
            <a:ext cx="24544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Demonstrated by simulated beam test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0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3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1342</TotalTime>
  <Words>211</Words>
  <Application>Microsoft Macintosh PowerPoint</Application>
  <PresentationFormat>On-screen Show (4:3)</PresentationFormat>
  <Paragraphs>43</Paragraphs>
  <Slides>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Apothecary</vt:lpstr>
      <vt:lpstr>Microsoft Equation</vt:lpstr>
      <vt:lpstr>PowerPoint Presentation</vt:lpstr>
      <vt:lpstr>Outline</vt:lpstr>
      <vt:lpstr>Elastic form factor of neutron</vt:lpstr>
      <vt:lpstr>3He Target for studying neutron</vt:lpstr>
      <vt:lpstr>Effective luminosity</vt:lpstr>
      <vt:lpstr>The performance of polarized 3He targets have increased by a factor of 30 since slac e142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Yunxiao Wang</dc:creator>
  <cp:lastModifiedBy>Yunxiao Wang</cp:lastModifiedBy>
  <cp:revision>22</cp:revision>
  <dcterms:created xsi:type="dcterms:W3CDTF">2016-08-21T00:02:42Z</dcterms:created>
  <dcterms:modified xsi:type="dcterms:W3CDTF">2016-08-21T22:25:18Z</dcterms:modified>
</cp:coreProperties>
</file>