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notesSlides/notesSlide4.xml" ContentType="application/vnd.openxmlformats-officedocument.presentationml.notesSlide+xml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notesSlides/notesSlide5.xml" ContentType="application/vnd.openxmlformats-officedocument.presentationml.notesSlide+xml"/>
  <Override PartName="/ppt/embeddings/Microsoft_Equation13.bin" ContentType="application/vnd.openxmlformats-officedocument.oleObject"/>
  <Override PartName="/ppt/notesSlides/notesSlide6.xml" ContentType="application/vnd.openxmlformats-officedocument.presentationml.notesSlide+xml"/>
  <Override PartName="/ppt/embeddings/Microsoft_Equation14.bin" ContentType="application/vnd.openxmlformats-officedocument.oleObject"/>
  <Override PartName="/ppt/embeddings/Microsoft_Equation15.bin" ContentType="application/vnd.openxmlformats-officedocument.oleObject"/>
  <Override PartName="/ppt/embeddings/Microsoft_Equation16.bin" ContentType="application/vnd.openxmlformats-officedocument.oleObject"/>
  <Override PartName="/ppt/embeddings/Microsoft_Equation17.bin" ContentType="application/vnd.openxmlformats-officedocument.oleObject"/>
  <Override PartName="/ppt/embeddings/Microsoft_Equation18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8249A-EDE6-9A40-AD48-B48CF1CF6563}" type="datetimeFigureOut">
              <a:rPr lang="en-US" smtClean="0"/>
              <a:t>8/21/16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76859-2DFE-F144-B26F-6FE911E49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5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notes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Double-spin:</a:t>
            </a:r>
            <a:r>
              <a:rPr lang="en-US" baseline="0" dirty="0" smtClean="0"/>
              <a:t> polarized electrons are scattered of off polarized 3He atoms</a:t>
            </a:r>
          </a:p>
          <a:p>
            <a:r>
              <a:rPr lang="en-US" baseline="0" dirty="0" smtClean="0"/>
              <a:t>N: the number of detected events</a:t>
            </a:r>
          </a:p>
          <a:p>
            <a:r>
              <a:rPr lang="en-US" baseline="0" dirty="0" err="1" smtClean="0"/>
              <a:t>I</a:t>
            </a:r>
            <a:r>
              <a:rPr lang="en-US" baseline="-25000" dirty="0" err="1" smtClean="0"/>
              <a:t>beam</a:t>
            </a:r>
            <a:r>
              <a:rPr lang="en-US" baseline="0" dirty="0" smtClean="0"/>
              <a:t>: electron beam current</a:t>
            </a:r>
          </a:p>
          <a:p>
            <a:r>
              <a:rPr lang="en-US" baseline="0" dirty="0" smtClean="0"/>
              <a:t>e: the charge of the electron</a:t>
            </a:r>
          </a:p>
          <a:p>
            <a:r>
              <a:rPr lang="en-US" baseline="0" dirty="0" smtClean="0"/>
              <a:t>[He]: He density</a:t>
            </a:r>
          </a:p>
          <a:p>
            <a:r>
              <a:rPr lang="en-US" baseline="0" dirty="0" smtClean="0"/>
              <a:t>l: length of the target chamber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4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D: diffusion constant, \</a:t>
            </a:r>
            <a:r>
              <a:rPr lang="en-US" dirty="0" err="1" smtClean="0"/>
              <a:t>nablaBx</a:t>
            </a:r>
            <a:r>
              <a:rPr lang="en-US" dirty="0" smtClean="0"/>
              <a:t> and \</a:t>
            </a:r>
            <a:r>
              <a:rPr lang="en-US" dirty="0" err="1" smtClean="0"/>
              <a:t>nablaBy</a:t>
            </a:r>
            <a:r>
              <a:rPr lang="en-US" dirty="0" smtClean="0"/>
              <a:t> are the transverse magnetic field </a:t>
            </a:r>
            <a:r>
              <a:rPr lang="en-US" dirty="0" err="1" smtClean="0"/>
              <a:t>inhomogeneities</a:t>
            </a:r>
            <a:r>
              <a:rPr lang="en-US" dirty="0" smtClean="0"/>
              <a:t>, B0 is the holding field</a:t>
            </a:r>
          </a:p>
          <a:p>
            <a:r>
              <a:rPr lang="en-US" dirty="0" smtClean="0"/>
              <a:t>\rho</a:t>
            </a:r>
            <a:r>
              <a:rPr lang="en-US" baseline="0" dirty="0" smtClean="0"/>
              <a:t> is the so-called </a:t>
            </a:r>
            <a:r>
              <a:rPr lang="en-US" baseline="0" dirty="0" err="1" smtClean="0"/>
              <a:t>relaxivity</a:t>
            </a:r>
            <a:r>
              <a:rPr lang="en-US" baseline="0" dirty="0" smtClean="0"/>
              <a:t>, S/V: surface to volume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3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appears to be temperature dependent and </a:t>
            </a:r>
            <a:r>
              <a:rPr lang="en-US" dirty="0" err="1" smtClean="0"/>
              <a:t>rougly</a:t>
            </a:r>
            <a:r>
              <a:rPr lang="en-US" dirty="0" smtClean="0"/>
              <a:t> proportional to alkali density. X limits the maximally achievable 3He polarization</a:t>
            </a:r>
            <a:r>
              <a:rPr lang="en-US" baseline="0" dirty="0" smtClean="0"/>
              <a:t> even with infinite laser power.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2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 parameter fit is done with equation</a:t>
            </a:r>
            <a:r>
              <a:rPr lang="en-US" baseline="0" dirty="0" smtClean="0"/>
              <a:t> for </a:t>
            </a:r>
            <a:r>
              <a:rPr lang="en-US" dirty="0" smtClean="0"/>
              <a:t>single-chambered target cell</a:t>
            </a:r>
          </a:p>
          <a:p>
            <a:r>
              <a:rPr lang="en-US" dirty="0" smtClean="0"/>
              <a:t>Y axis</a:t>
            </a:r>
            <a:r>
              <a:rPr lang="en-US" baseline="0" dirty="0" smtClean="0"/>
              <a:t> is polarization because the AFP signals have been calibrated with EPR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 axis is raw</a:t>
            </a:r>
            <a:r>
              <a:rPr lang="en-US" baseline="0" dirty="0" smtClean="0"/>
              <a:t> amplitudes from AFP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76859-2DFE-F144-B26F-6FE911E490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5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8/21/16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8/21/16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20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21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8.bin"/><Relationship Id="rId4" Type="http://schemas.openxmlformats.org/officeDocument/2006/relationships/image" Target="../media/image25.emf"/><Relationship Id="rId5" Type="http://schemas.openxmlformats.org/officeDocument/2006/relationships/oleObject" Target="../embeddings/Microsoft_Equation9.bin"/><Relationship Id="rId6" Type="http://schemas.openxmlformats.org/officeDocument/2006/relationships/image" Target="../media/image26.emf"/><Relationship Id="rId7" Type="http://schemas.openxmlformats.org/officeDocument/2006/relationships/image" Target="../media/image2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0.bin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1.bin"/><Relationship Id="rId4" Type="http://schemas.openxmlformats.org/officeDocument/2006/relationships/image" Target="../media/image30.emf"/><Relationship Id="rId5" Type="http://schemas.openxmlformats.org/officeDocument/2006/relationships/oleObject" Target="../embeddings/Microsoft_Equation12.bin"/><Relationship Id="rId6" Type="http://schemas.openxmlformats.org/officeDocument/2006/relationships/image" Target="../media/image31.emf"/><Relationship Id="rId7" Type="http://schemas.openxmlformats.org/officeDocument/2006/relationships/image" Target="../media/image32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34.png"/><Relationship Id="rId5" Type="http://schemas.openxmlformats.org/officeDocument/2006/relationships/oleObject" Target="../embeddings/Microsoft_Equation13.bin"/><Relationship Id="rId6" Type="http://schemas.openxmlformats.org/officeDocument/2006/relationships/image" Target="../media/image3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6.png"/><Relationship Id="rId5" Type="http://schemas.openxmlformats.org/officeDocument/2006/relationships/oleObject" Target="../embeddings/Microsoft_Equation14.bin"/><Relationship Id="rId6" Type="http://schemas.openxmlformats.org/officeDocument/2006/relationships/image" Target="../media/image3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oleObject" Target="../embeddings/Microsoft_Equation15.bin"/><Relationship Id="rId5" Type="http://schemas.openxmlformats.org/officeDocument/2006/relationships/image" Target="../media/image37.emf"/><Relationship Id="rId6" Type="http://schemas.openxmlformats.org/officeDocument/2006/relationships/oleObject" Target="../embeddings/Microsoft_Equation16.bin"/><Relationship Id="rId7" Type="http://schemas.openxmlformats.org/officeDocument/2006/relationships/image" Target="../media/image38.emf"/><Relationship Id="rId8" Type="http://schemas.openxmlformats.org/officeDocument/2006/relationships/oleObject" Target="../embeddings/Microsoft_Equation17.bin"/><Relationship Id="rId9" Type="http://schemas.openxmlformats.org/officeDocument/2006/relationships/image" Target="../media/image3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8.bin"/><Relationship Id="rId4" Type="http://schemas.openxmlformats.org/officeDocument/2006/relationships/image" Target="../media/image41.emf"/><Relationship Id="rId5" Type="http://schemas.openxmlformats.org/officeDocument/2006/relationships/image" Target="../media/image42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Microsoft_Equation1.bin"/><Relationship Id="rId5" Type="http://schemas.openxmlformats.org/officeDocument/2006/relationships/image" Target="../media/image14.emf"/><Relationship Id="rId6" Type="http://schemas.openxmlformats.org/officeDocument/2006/relationships/oleObject" Target="../embeddings/Microsoft_Equation2.bin"/><Relationship Id="rId7" Type="http://schemas.openxmlformats.org/officeDocument/2006/relationships/image" Target="../media/image15.emf"/><Relationship Id="rId8" Type="http://schemas.openxmlformats.org/officeDocument/2006/relationships/oleObject" Target="../embeddings/Microsoft_Equation3.bin"/><Relationship Id="rId9" Type="http://schemas.openxmlformats.org/officeDocument/2006/relationships/image" Target="../media/image16.emf"/><Relationship Id="rId10" Type="http://schemas.openxmlformats.org/officeDocument/2006/relationships/oleObject" Target="../embeddings/Microsoft_Equation4.bin"/><Relationship Id="rId11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E. Babcock et al. reported evidence of a previously unrecognized spin relaxation mechanism (leave citation here?):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With infinite laser power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More on this later.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 descr="pmaxwith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00" y="3035300"/>
            <a:ext cx="3508877" cy="760666"/>
          </a:xfrm>
          <a:prstGeom prst="rect">
            <a:avLst/>
          </a:prstGeom>
        </p:spPr>
      </p:pic>
      <p:pic>
        <p:nvPicPr>
          <p:cNvPr id="5" name="Picture 4" descr="pmax_inf_la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4658049"/>
            <a:ext cx="25146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146" y="3316907"/>
            <a:ext cx="1069474" cy="1029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24302" y="3504062"/>
            <a:ext cx="668422" cy="695158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5378" y="1744774"/>
            <a:ext cx="491951" cy="4209542"/>
          </a:xfrm>
          <a:prstGeom prst="ellipse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3127" y="1744774"/>
            <a:ext cx="491951" cy="4209542"/>
          </a:xfrm>
          <a:prstGeom prst="ellipse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54778" y="1400432"/>
            <a:ext cx="551024" cy="56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70461" y="1400432"/>
            <a:ext cx="720766" cy="56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85775" y="2234677"/>
            <a:ext cx="213897" cy="1082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27281" y="2762021"/>
            <a:ext cx="179577" cy="742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15092" y="4199220"/>
            <a:ext cx="0" cy="3656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6858" y="4199220"/>
            <a:ext cx="0" cy="36563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437146" y="4582006"/>
            <a:ext cx="106947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06620" y="4564848"/>
            <a:ext cx="0" cy="1433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435070" y="4700084"/>
            <a:ext cx="1069474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40376" y="4562799"/>
            <a:ext cx="0" cy="1433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8838" y="1031100"/>
            <a:ext cx="219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Helmholtz Coil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38202" y="1864901"/>
            <a:ext cx="95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055078" y="2419708"/>
            <a:ext cx="144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Cell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484246" y="3912723"/>
            <a:ext cx="39476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79013" y="3504062"/>
            <a:ext cx="0" cy="4086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879013" y="3689628"/>
            <a:ext cx="223129" cy="223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67082" y="3873161"/>
            <a:ext cx="2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90211" y="3179619"/>
            <a:ext cx="18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50650" y="3401096"/>
            <a:ext cx="29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69278" y="1864901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Holding Field: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69278" y="2963120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field: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 rot="16200000">
            <a:off x="1844201" y="4237113"/>
            <a:ext cx="259272" cy="1373100"/>
          </a:xfrm>
          <a:prstGeom prst="ellipse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6200000">
            <a:off x="1844201" y="2238015"/>
            <a:ext cx="259272" cy="1373100"/>
          </a:xfrm>
          <a:prstGeom prst="ellipse">
            <a:avLst/>
          </a:prstGeom>
          <a:noFill/>
          <a:ln w="57150" cmpd="sng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437146" y="5173428"/>
            <a:ext cx="509290" cy="524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49975" y="5697482"/>
            <a:ext cx="121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 Coil</a:t>
            </a:r>
            <a:endParaRPr lang="en-US" dirty="0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67134"/>
              </p:ext>
            </p:extLst>
          </p:nvPr>
        </p:nvGraphicFramePr>
        <p:xfrm>
          <a:off x="5263106" y="2340803"/>
          <a:ext cx="1173310" cy="50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3" imgW="558800" imgH="241300" progId="Equation.3">
                  <p:embed/>
                </p:oleObj>
              </mc:Choice>
              <mc:Fallback>
                <p:oleObj name="Equation" r:id="rId3" imgW="558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3106" y="2340803"/>
                        <a:ext cx="1173310" cy="506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25424"/>
              </p:ext>
            </p:extLst>
          </p:nvPr>
        </p:nvGraphicFramePr>
        <p:xfrm>
          <a:off x="5269278" y="3377341"/>
          <a:ext cx="1974821" cy="455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5" imgW="990600" imgH="228600" progId="Equation.3">
                  <p:embed/>
                </p:oleObj>
              </mc:Choice>
              <mc:Fallback>
                <p:oleObj name="Equation" r:id="rId5" imgW="990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9278" y="3377341"/>
                        <a:ext cx="1974821" cy="455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269278" y="4057827"/>
            <a:ext cx="226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rotating frame:</a:t>
            </a:r>
            <a:endParaRPr lang="en-US" dirty="0"/>
          </a:p>
        </p:txBody>
      </p:sp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822285"/>
              </p:ext>
            </p:extLst>
          </p:nvPr>
        </p:nvGraphicFramePr>
        <p:xfrm>
          <a:off x="5240338" y="4562475"/>
          <a:ext cx="27955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7" imgW="1447800" imgH="254000" progId="Equation.3">
                  <p:embed/>
                </p:oleObj>
              </mc:Choice>
              <mc:Fallback>
                <p:oleObj name="Equation" r:id="rId7" imgW="1447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0338" y="4562475"/>
                        <a:ext cx="279558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itle 1"/>
          <p:cNvSpPr txBox="1">
            <a:spLocks/>
          </p:cNvSpPr>
          <p:nvPr/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Adiabatic fast passage (</a:t>
            </a:r>
            <a:r>
              <a:rPr lang="en-US" dirty="0" err="1" smtClean="0"/>
              <a:t>afp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Adiabatic fast passage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During a field-sweeping AFP measurement</a:t>
            </a:r>
            <a:endParaRPr lang="en-US" dirty="0"/>
          </a:p>
        </p:txBody>
      </p:sp>
      <p:pic>
        <p:nvPicPr>
          <p:cNvPr id="4" name="Picture 3" descr="AF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2" y="2762936"/>
            <a:ext cx="3953890" cy="2974047"/>
          </a:xfrm>
          <a:prstGeom prst="rect">
            <a:avLst/>
          </a:prstGeom>
        </p:spPr>
      </p:pic>
      <p:pic>
        <p:nvPicPr>
          <p:cNvPr id="5" name="Picture 4" descr="AFPSig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050" y="2762936"/>
            <a:ext cx="4535490" cy="29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AFP losses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330" y="2419713"/>
            <a:ext cx="3331702" cy="370645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 smtClean="0"/>
              <a:t>Longitudinal spin-relaxation rate on resonance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Fractional relaxation due to a single AFP flip</a:t>
            </a:r>
          </a:p>
          <a:p>
            <a:pPr marL="114300" indent="0">
              <a:buNone/>
            </a:pP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38489"/>
              </p:ext>
            </p:extLst>
          </p:nvPr>
        </p:nvGraphicFramePr>
        <p:xfrm>
          <a:off x="5225980" y="3162299"/>
          <a:ext cx="1164908" cy="69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889000" imgH="533400" progId="Equation.3">
                  <p:embed/>
                </p:oleObj>
              </mc:Choice>
              <mc:Fallback>
                <p:oleObj name="Equation" r:id="rId3" imgW="8890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5980" y="3162299"/>
                        <a:ext cx="1164908" cy="69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956748"/>
              </p:ext>
            </p:extLst>
          </p:nvPr>
        </p:nvGraphicFramePr>
        <p:xfrm>
          <a:off x="5219700" y="4813300"/>
          <a:ext cx="34686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5" imgW="2247900" imgH="444500" progId="Equation.3">
                  <p:embed/>
                </p:oleObj>
              </mc:Choice>
              <mc:Fallback>
                <p:oleObj name="Equation" r:id="rId5" imgW="2247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9700" y="4813300"/>
                        <a:ext cx="3468688" cy="68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FPLossvsGradi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9" y="2041770"/>
            <a:ext cx="4921661" cy="3872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55938" y="6126163"/>
            <a:ext cx="64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Measurements and theory agree extremely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5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Pulsed nuclear magnetic resonance (</a:t>
            </a:r>
            <a:r>
              <a:rPr lang="en-US" dirty="0" err="1" smtClean="0"/>
              <a:t>pnmr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9761"/>
            <a:ext cx="8229600" cy="4373563"/>
          </a:xfrm>
        </p:spPr>
        <p:txBody>
          <a:bodyPr/>
          <a:lstStyle/>
          <a:p>
            <a:r>
              <a:rPr lang="en-US" dirty="0" smtClean="0"/>
              <a:t>A short pulse of RF field is applied on a small region of the target</a:t>
            </a:r>
          </a:p>
          <a:p>
            <a:r>
              <a:rPr lang="en-US" dirty="0" smtClean="0"/>
              <a:t>The frequency of the pulse is equal to the </a:t>
            </a:r>
            <a:r>
              <a:rPr lang="en-US" dirty="0" err="1" smtClean="0"/>
              <a:t>Larmor</a:t>
            </a:r>
            <a:r>
              <a:rPr lang="en-US" dirty="0" smtClean="0"/>
              <a:t> frequency, so in the rotating frame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07104"/>
              </p:ext>
            </p:extLst>
          </p:nvPr>
        </p:nvGraphicFramePr>
        <p:xfrm>
          <a:off x="907734" y="3481388"/>
          <a:ext cx="35321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1828800" imgH="254000" progId="Equation.3">
                  <p:embed/>
                </p:oleObj>
              </mc:Choice>
              <mc:Fallback>
                <p:oleObj name="Equation" r:id="rId3" imgW="1828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7734" y="3481388"/>
                        <a:ext cx="3532188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Typical FID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93" b="36689"/>
          <a:stretch/>
        </p:blipFill>
        <p:spPr>
          <a:xfrm>
            <a:off x="912768" y="4098503"/>
            <a:ext cx="7088638" cy="24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8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 paramagnetic resonance (</a:t>
            </a:r>
            <a:r>
              <a:rPr lang="en-US" dirty="0" err="1" smtClean="0"/>
              <a:t>epr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shift of Zeeman splitting of alkali metal is largely caused by Fermi-contact interaction</a:t>
            </a:r>
          </a:p>
          <a:p>
            <a:r>
              <a:rPr lang="en-US" sz="1800" dirty="0" smtClean="0"/>
              <a:t>The effective field causing the shift is produced by polarized 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He multiplied by an enhancement factor </a:t>
            </a:r>
          </a:p>
          <a:p>
            <a:r>
              <a:rPr lang="en-US" sz="1800" dirty="0" smtClean="0"/>
              <a:t>By flipping 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He spins, we can isolate the effective field from holding field and other ambient fields</a:t>
            </a:r>
          </a:p>
          <a:p>
            <a:r>
              <a:rPr lang="en-US" sz="1800" dirty="0" smtClean="0"/>
              <a:t>Thus 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He polarization can be calculated using the frequency shift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487898"/>
              </p:ext>
            </p:extLst>
          </p:nvPr>
        </p:nvGraphicFramePr>
        <p:xfrm>
          <a:off x="3158067" y="2076530"/>
          <a:ext cx="789567" cy="31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419100" imgH="165100" progId="Equation.3">
                  <p:embed/>
                </p:oleObj>
              </mc:Choice>
              <mc:Fallback>
                <p:oleObj name="Equation" r:id="rId3" imgW="4191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8067" y="2076530"/>
                        <a:ext cx="789567" cy="311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550228"/>
              </p:ext>
            </p:extLst>
          </p:nvPr>
        </p:nvGraphicFramePr>
        <p:xfrm>
          <a:off x="5169649" y="2634607"/>
          <a:ext cx="339920" cy="41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5" imgW="177800" imgH="215900" progId="Equation.3">
                  <p:embed/>
                </p:oleObj>
              </mc:Choice>
              <mc:Fallback>
                <p:oleObj name="Equation" r:id="rId5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9649" y="2634607"/>
                        <a:ext cx="339920" cy="41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ep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4" y="3913870"/>
            <a:ext cx="5166296" cy="275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2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Spinup</a:t>
            </a:r>
            <a:endParaRPr lang="en-US" dirty="0"/>
          </a:p>
        </p:txBody>
      </p:sp>
      <p:pic>
        <p:nvPicPr>
          <p:cNvPr id="4" name="Picture 3" descr="Spinu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66" y="2042170"/>
            <a:ext cx="4801046" cy="394705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45697"/>
              </p:ext>
            </p:extLst>
          </p:nvPr>
        </p:nvGraphicFramePr>
        <p:xfrm>
          <a:off x="5151601" y="3535185"/>
          <a:ext cx="3807888" cy="78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5" imgW="2578100" imgH="533400" progId="Equation.3">
                  <p:embed/>
                </p:oleObj>
              </mc:Choice>
              <mc:Fallback>
                <p:oleObj name="Equation" r:id="rId5" imgW="25781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1601" y="3535185"/>
                        <a:ext cx="3807888" cy="787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51601" y="2728613"/>
            <a:ext cx="380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evolution of polarization in a double-chambered cell: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33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spindown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" y="2318527"/>
            <a:ext cx="4671513" cy="391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26088"/>
              </p:ext>
            </p:extLst>
          </p:nvPr>
        </p:nvGraphicFramePr>
        <p:xfrm>
          <a:off x="5627098" y="2972944"/>
          <a:ext cx="1743829" cy="45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876300" imgH="228600" progId="Equation.3">
                  <p:embed/>
                </p:oleObj>
              </mc:Choice>
              <mc:Fallback>
                <p:oleObj name="Equation" r:id="rId5" imgW="876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27098" y="2972944"/>
                        <a:ext cx="1743829" cy="45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92407" y="2162297"/>
            <a:ext cx="348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Exponential decay of nuclear polarization: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58441" y="3861245"/>
            <a:ext cx="33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is the so-called life time.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0266" y="1733270"/>
            <a:ext cx="530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spindown</a:t>
            </a:r>
            <a:r>
              <a:rPr lang="en-US" dirty="0" smtClean="0"/>
              <a:t> curve at room temperature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2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</a:t>
            </a:r>
            <a:r>
              <a:rPr lang="en-US" dirty="0" err="1" smtClean="0"/>
              <a:t>spinup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853" y="1913961"/>
            <a:ext cx="4500368" cy="33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457" y="1913961"/>
            <a:ext cx="412739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By performing a Taylor expansion on the time evolution of polarization:</a:t>
            </a:r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7673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66374"/>
              </p:ext>
            </p:extLst>
          </p:nvPr>
        </p:nvGraphicFramePr>
        <p:xfrm>
          <a:off x="473971" y="2705642"/>
          <a:ext cx="3859071" cy="106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6" imgW="2387600" imgH="660400" progId="Equation.3">
                  <p:embed/>
                </p:oleObj>
              </mc:Choice>
              <mc:Fallback>
                <p:oleObj name="Equation" r:id="rId6" imgW="23876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971" y="2705642"/>
                        <a:ext cx="3859071" cy="1066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97726"/>
              </p:ext>
            </p:extLst>
          </p:nvPr>
        </p:nvGraphicFramePr>
        <p:xfrm>
          <a:off x="1460262" y="3858024"/>
          <a:ext cx="1732202" cy="596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8" imgW="1143000" imgH="393700" progId="Equation.3">
                  <p:embed/>
                </p:oleObj>
              </mc:Choice>
              <mc:Fallback>
                <p:oleObj name="Equation" r:id="rId8" imgW="1143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0262" y="3858024"/>
                        <a:ext cx="1732202" cy="596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089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k-</a:t>
            </a:r>
            <a:r>
              <a:rPr lang="en-US" baseline="30000" dirty="0" smtClean="0"/>
              <a:t>3</a:t>
            </a:r>
            <a:r>
              <a:rPr lang="en-US" dirty="0" smtClean="0"/>
              <a:t>he spin-exchange rate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quantity </a:t>
            </a:r>
            <a:r>
              <a:rPr lang="en-US" sz="2000" dirty="0" err="1"/>
              <a:t>m</a:t>
            </a:r>
            <a:r>
              <a:rPr lang="en-US" sz="2000" baseline="-25000" dirty="0" err="1"/>
              <a:t>pc</a:t>
            </a:r>
            <a:r>
              <a:rPr lang="en-US" sz="2000" dirty="0"/>
              <a:t> can also be measured with a technique based on Faraday rotation</a:t>
            </a:r>
          </a:p>
          <a:p>
            <a:r>
              <a:rPr lang="en-US" sz="2000" dirty="0" smtClean="0"/>
              <a:t>Both </a:t>
            </a:r>
            <a:r>
              <a:rPr lang="en-US" sz="2000" dirty="0" err="1" smtClean="0"/>
              <a:t>mpc</a:t>
            </a:r>
            <a:r>
              <a:rPr lang="en-US" sz="2000" dirty="0" smtClean="0"/>
              <a:t> values should agree, fitting the ratio to one gives 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83119"/>
              </p:ext>
            </p:extLst>
          </p:nvPr>
        </p:nvGraphicFramePr>
        <p:xfrm>
          <a:off x="2423200" y="2865905"/>
          <a:ext cx="3978887" cy="49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1943100" imgH="241300" progId="Equation.3">
                  <p:embed/>
                </p:oleObj>
              </mc:Choice>
              <mc:Fallback>
                <p:oleObj name="Equation" r:id="rId3" imgW="194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200" y="2865905"/>
                        <a:ext cx="3978887" cy="494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m_rati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92" y="3360016"/>
            <a:ext cx="6659007" cy="32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86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factor studies at Jefferson National Accelerator Facility</a:t>
            </a:r>
          </a:p>
          <a:p>
            <a:r>
              <a:rPr lang="en-US" dirty="0" smtClean="0"/>
              <a:t>Spin-exchange optical pumping (SEOP)</a:t>
            </a:r>
          </a:p>
          <a:p>
            <a:r>
              <a:rPr lang="en-US" baseline="30000" dirty="0" smtClean="0"/>
              <a:t>3</a:t>
            </a:r>
            <a:r>
              <a:rPr lang="en-US" dirty="0" smtClean="0"/>
              <a:t>He </a:t>
            </a:r>
            <a:r>
              <a:rPr lang="en-US" dirty="0" err="1" smtClean="0"/>
              <a:t>polarimetry</a:t>
            </a:r>
            <a:endParaRPr lang="en-US" dirty="0" smtClean="0"/>
          </a:p>
          <a:p>
            <a:r>
              <a:rPr lang="en-US" dirty="0" smtClean="0"/>
              <a:t>Development of hybrid </a:t>
            </a:r>
            <a:r>
              <a:rPr lang="en-US" dirty="0" smtClean="0"/>
              <a:t>cells</a:t>
            </a:r>
            <a:endParaRPr lang="en-US" dirty="0" smtClean="0"/>
          </a:p>
          <a:p>
            <a:r>
              <a:rPr lang="en-US" dirty="0" smtClean="0"/>
              <a:t>Polarized </a:t>
            </a:r>
            <a:r>
              <a:rPr lang="en-US" baseline="30000" dirty="0" smtClean="0"/>
              <a:t>3</a:t>
            </a:r>
            <a:r>
              <a:rPr lang="en-US" dirty="0" smtClean="0"/>
              <a:t>He target cells incorporating metal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0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achievable </a:t>
            </a:r>
            <a:r>
              <a:rPr lang="en-US" baseline="30000" dirty="0" smtClean="0"/>
              <a:t>3</a:t>
            </a:r>
            <a:r>
              <a:rPr lang="en-US" dirty="0" smtClean="0"/>
              <a:t>He polarization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The so-called X factor characterizes a poorly understood temperature-dependent spin-relaxation mechanism that limits the maximum polarization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The relaxation mechanism described by the X factor has been observed to be roughly proportional to the spin-exchange rate, so it cannot be overwhelmed with infinite laser power.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80" y="4152729"/>
            <a:ext cx="6693871" cy="820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9680" y="3157640"/>
            <a:ext cx="535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Babcock, </a:t>
            </a:r>
            <a:r>
              <a:rPr lang="en-US" dirty="0" err="1" smtClean="0"/>
              <a:t>Chann</a:t>
            </a:r>
            <a:r>
              <a:rPr lang="en-US" dirty="0" smtClean="0"/>
              <a:t>, Walker, Chen and Gentile</a:t>
            </a:r>
          </a:p>
          <a:p>
            <a:pPr algn="ctr"/>
            <a:r>
              <a:rPr lang="en-US" dirty="0" smtClean="0"/>
              <a:t>PRL vol. 96, pg. 083003 (2006)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x factor</a:t>
            </a:r>
            <a:br>
              <a:rPr lang="en-US" dirty="0" smtClean="0"/>
            </a:br>
            <a:r>
              <a:rPr lang="en-US" dirty="0" smtClean="0"/>
              <a:t>hot relaxation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“The hot relaxation method” is a method of measuring the X factor by looking at spin-relaxation rates at different temperatures [1].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126163"/>
            <a:ext cx="8260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dirty="0"/>
              <a:t>[1]E. Babcock, B. </a:t>
            </a:r>
            <a:r>
              <a:rPr lang="en-US" altLang="zh-CN" sz="1400" dirty="0" err="1"/>
              <a:t>Chann</a:t>
            </a:r>
            <a:r>
              <a:rPr lang="en-US" altLang="zh-CN" sz="1400" dirty="0"/>
              <a:t>, T. G. Walker, W. C. Chen, and T. R. Gentile, Phys. Rev. </a:t>
            </a:r>
            <a:r>
              <a:rPr lang="en-US" altLang="zh-CN" sz="1400" dirty="0" err="1"/>
              <a:t>Lett</a:t>
            </a:r>
            <a:r>
              <a:rPr lang="en-US" altLang="zh-CN" sz="1400" dirty="0"/>
              <a:t>. 96, 083003 (2006).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01" y="3422513"/>
            <a:ext cx="2838461" cy="770235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5749863" y="3233858"/>
            <a:ext cx="1990999" cy="617799"/>
          </a:xfrm>
          <a:prstGeom prst="donut">
            <a:avLst>
              <a:gd name="adj" fmla="val 6819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00623" y="3003190"/>
            <a:ext cx="616178" cy="230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62580" y="2436875"/>
            <a:ext cx="42242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Measured with </a:t>
            </a:r>
            <a:r>
              <a:rPr lang="en-US" sz="1600" dirty="0" err="1" smtClean="0"/>
              <a:t>spinups</a:t>
            </a:r>
            <a:r>
              <a:rPr lang="en-US" sz="1600" dirty="0" smtClean="0"/>
              <a:t> and cold </a:t>
            </a:r>
            <a:r>
              <a:rPr lang="en-US" sz="1600" dirty="0" err="1" smtClean="0"/>
              <a:t>spindowns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12" name="Donut 11"/>
          <p:cNvSpPr/>
          <p:nvPr/>
        </p:nvSpPr>
        <p:spPr>
          <a:xfrm>
            <a:off x="4771528" y="3508318"/>
            <a:ext cx="978335" cy="617799"/>
          </a:xfrm>
          <a:prstGeom prst="donut">
            <a:avLst>
              <a:gd name="adj" fmla="val 6819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 cmpd="sng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02401" y="4192748"/>
            <a:ext cx="298222" cy="440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7202" y="4633494"/>
            <a:ext cx="435959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Determined with measured alkali densities and known spin-exchange coefficients</a:t>
            </a:r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01" y="5338397"/>
            <a:ext cx="2656094" cy="463863"/>
          </a:xfrm>
          <a:prstGeom prst="rect">
            <a:avLst/>
          </a:prstGeom>
        </p:spPr>
      </p:pic>
      <p:pic>
        <p:nvPicPr>
          <p:cNvPr id="17" name="Picture 16" descr="hotrelaxa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2" y="2408117"/>
            <a:ext cx="2948519" cy="35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4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x factor</a:t>
            </a:r>
            <a:br>
              <a:rPr lang="en-US" dirty="0" smtClean="0"/>
            </a:br>
            <a:r>
              <a:rPr lang="en-US" dirty="0" smtClean="0"/>
              <a:t>Single temperature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factor can also be determined with data from a single temperature using various methods.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28" y="2666857"/>
            <a:ext cx="6367760" cy="38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8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and weighted average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for each determination of X: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combine different determinations of X, a weighted average was obtained for which the weights are varied until the combined error is minimized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40264"/>
              </p:ext>
            </p:extLst>
          </p:nvPr>
        </p:nvGraphicFramePr>
        <p:xfrm>
          <a:off x="1066800" y="2243479"/>
          <a:ext cx="1828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3" imgW="1231560" imgH="545760" progId="Equation.3">
                  <p:embed/>
                </p:oleObj>
              </mc:Choice>
              <mc:Fallback>
                <p:oleObj name="公式" r:id="rId3" imgW="12315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43479"/>
                        <a:ext cx="1828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066709"/>
              </p:ext>
            </p:extLst>
          </p:nvPr>
        </p:nvGraphicFramePr>
        <p:xfrm>
          <a:off x="1066800" y="4876799"/>
          <a:ext cx="2522502" cy="15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5" imgW="1574640" imgH="990360" progId="Equation.3">
                  <p:embed/>
                </p:oleObj>
              </mc:Choice>
              <mc:Fallback>
                <p:oleObj name="公式" r:id="rId5" imgW="157464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799"/>
                        <a:ext cx="2522502" cy="15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765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temperature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evidence suggests there may be temperature dependence in the X factor.</a:t>
            </a:r>
            <a:endParaRPr lang="en-US" dirty="0"/>
          </a:p>
        </p:txBody>
      </p:sp>
      <p:pic>
        <p:nvPicPr>
          <p:cNvPr id="4" name="Picture 3" descr="Xv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8" y="2633261"/>
            <a:ext cx="6917000" cy="40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Elastic form factor of 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6365"/>
            <a:ext cx="8229600" cy="4169798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The Fourier transform of elastic form factor provides information of the charge distribution inside neutron.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54260" y="3026739"/>
            <a:ext cx="5105400" cy="2971800"/>
            <a:chOff x="0" y="0"/>
            <a:chExt cx="3960" cy="2808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60" cy="2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1472" y="439"/>
              <a:ext cx="1556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Core is positive and </a:t>
              </a:r>
              <a:r>
                <a:rPr lang="zh-CN" altLang="en-US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“</a:t>
              </a:r>
              <a:r>
                <a:rPr lang="en-US" altLang="zh-CN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proton like</a:t>
              </a:r>
              <a:r>
                <a:rPr lang="zh-CN" altLang="en-US" sz="1600" dirty="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”</a:t>
              </a:r>
              <a:endParaRPr lang="en-US" altLang="zh-CN" sz="1600" dirty="0">
                <a:solidFill>
                  <a:srgbClr val="0F1146"/>
                </a:solidFill>
                <a:latin typeface="Comic Sans MS" charset="0"/>
                <a:ea typeface="ヒラギノ角ゴ ProN W3" charset="0"/>
                <a:cs typeface="ヒラギノ角ゴ ProN W3" charset="0"/>
                <a:sym typeface="Comic Sans MS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rot="10800000" flipH="1">
              <a:off x="1107" y="723"/>
              <a:ext cx="489" cy="144"/>
            </a:xfrm>
            <a:prstGeom prst="line">
              <a:avLst/>
            </a:prstGeom>
            <a:noFill/>
            <a:ln w="25400">
              <a:solidFill>
                <a:srgbClr val="0F1146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1770" y="901"/>
              <a:ext cx="1953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>
                  <a:solidFill>
                    <a:srgbClr val="0F1146"/>
                  </a:solidFill>
                  <a:latin typeface="Comic Sans MS" charset="0"/>
                  <a:ea typeface="ヒラギノ角ゴ ProN W3" charset="0"/>
                  <a:cs typeface="ヒラギノ角ゴ ProN W3" charset="0"/>
                  <a:sym typeface="Comic Sans MS" charset="0"/>
                </a:rPr>
                <a:t>Core is surrounded by negative pion cloud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10800000" flipH="1">
              <a:off x="1532" y="1229"/>
              <a:ext cx="408" cy="777"/>
            </a:xfrm>
            <a:prstGeom prst="line">
              <a:avLst/>
            </a:prstGeom>
            <a:noFill/>
            <a:ln w="25400">
              <a:solidFill>
                <a:srgbClr val="0F1146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6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aseline="30000" dirty="0" smtClean="0"/>
              <a:t>3</a:t>
            </a:r>
            <a:r>
              <a:rPr lang="en-US" dirty="0" smtClean="0"/>
              <a:t>He Target for studying neutron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74165"/>
            <a:ext cx="8229600" cy="2251998"/>
          </a:xfrm>
        </p:spPr>
        <p:txBody>
          <a:bodyPr/>
          <a:lstStyle/>
          <a:p>
            <a:r>
              <a:rPr lang="en-US" sz="2000" dirty="0" smtClean="0"/>
              <a:t>Free neutrons are unstable, they decay in less than 15 minutes</a:t>
            </a:r>
          </a:p>
          <a:p>
            <a:endParaRPr lang="en-US" sz="2000" dirty="0" smtClean="0"/>
          </a:p>
          <a:p>
            <a:r>
              <a:rPr lang="en-US" sz="2000" dirty="0" smtClean="0"/>
              <a:t>To first order approximation, a 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He nucleus has two protons with paired spins, and a single neutron that accounts for most of the nuclear spin.</a:t>
            </a:r>
            <a:endParaRPr lang="en-US" sz="2000" dirty="0"/>
          </a:p>
        </p:txBody>
      </p:sp>
      <p:pic>
        <p:nvPicPr>
          <p:cNvPr id="7" name="Picture 6" descr="3H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63" y="1776173"/>
            <a:ext cx="7054310" cy="2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4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 luminosity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85" y="1752600"/>
            <a:ext cx="8564722" cy="43735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/>
              <a:t>In a double-spin asymmetry experiment, the measured asymmetry is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                                         where </a:t>
            </a:r>
          </a:p>
          <a:p>
            <a:pPr marL="114300" indent="0">
              <a:buNone/>
            </a:pPr>
            <a:r>
              <a:rPr lang="en-US" sz="2000" dirty="0" smtClean="0"/>
              <a:t>           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with L and t being luminosity and experiment duration, respectively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                                                               Effective luminosity </a:t>
            </a: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54626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2510972"/>
            <a:ext cx="3248780" cy="57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3254171"/>
            <a:ext cx="2433019" cy="87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72" y="3428612"/>
            <a:ext cx="1004386" cy="37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07" y="3915979"/>
            <a:ext cx="1758315" cy="45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8" y="4891245"/>
            <a:ext cx="2852392" cy="123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H="1">
            <a:off x="3665650" y="5594515"/>
            <a:ext cx="1260353" cy="18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6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performance of polarized </a:t>
            </a:r>
            <a:r>
              <a:rPr lang="en-US" baseline="30000" dirty="0" smtClean="0"/>
              <a:t>3</a:t>
            </a:r>
            <a:r>
              <a:rPr lang="en-US" dirty="0" smtClean="0"/>
              <a:t>He targets have increased by a factor of 30 since </a:t>
            </a:r>
            <a:r>
              <a:rPr lang="en-US" dirty="0" err="1" smtClean="0"/>
              <a:t>slac</a:t>
            </a:r>
            <a:r>
              <a:rPr lang="en-US" dirty="0" smtClean="0"/>
              <a:t> e142</a:t>
            </a:r>
            <a:endParaRPr lang="en-US" dirty="0"/>
          </a:p>
        </p:txBody>
      </p:sp>
      <p:pic>
        <p:nvPicPr>
          <p:cNvPr id="6" name="Content Placeholder 5" descr="FOMs no cap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3" b="2813"/>
          <a:stretch>
            <a:fillRect/>
          </a:stretch>
        </p:blipFill>
        <p:spPr>
          <a:xfrm>
            <a:off x="268392" y="1975695"/>
            <a:ext cx="8650037" cy="4597002"/>
          </a:xfrm>
        </p:spPr>
      </p:pic>
      <p:sp>
        <p:nvSpPr>
          <p:cNvPr id="7" name="Oval 6"/>
          <p:cNvSpPr/>
          <p:nvPr/>
        </p:nvSpPr>
        <p:spPr>
          <a:xfrm>
            <a:off x="6711040" y="3260603"/>
            <a:ext cx="240293" cy="20593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14024" y="2642807"/>
            <a:ext cx="0" cy="566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9425" y="2119587"/>
            <a:ext cx="24544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Demonstrated by simulated beam test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</a:t>
            </a:r>
            <a:r>
              <a:rPr lang="en-US" baseline="30000" dirty="0" smtClean="0"/>
              <a:t>3</a:t>
            </a:r>
            <a:r>
              <a:rPr lang="en-US" dirty="0" smtClean="0"/>
              <a:t>He target cell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13" y="1946858"/>
            <a:ext cx="60198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4668547" y="4135822"/>
            <a:ext cx="1064153" cy="30890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32700" y="3895567"/>
            <a:ext cx="179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3366FF"/>
                  </a:solidFill>
                </a:ln>
              </a:rPr>
              <a:t>Transfer Tube</a:t>
            </a:r>
            <a:endParaRPr lang="en-US" dirty="0">
              <a:ln>
                <a:solidFill>
                  <a:srgbClr val="3366FF"/>
                </a:solidFill>
              </a:ln>
            </a:endParaRPr>
          </a:p>
        </p:txBody>
      </p:sp>
      <p:sp>
        <p:nvSpPr>
          <p:cNvPr id="9" name="Frame 8"/>
          <p:cNvSpPr/>
          <p:nvPr/>
        </p:nvSpPr>
        <p:spPr>
          <a:xfrm>
            <a:off x="3346935" y="2359282"/>
            <a:ext cx="2248453" cy="2102602"/>
          </a:xfrm>
          <a:prstGeom prst="frame">
            <a:avLst>
              <a:gd name="adj1" fmla="val 0"/>
            </a:avLst>
          </a:prstGeom>
          <a:gradFill flip="none" rotWithShape="1">
            <a:gsLst>
              <a:gs pos="0">
                <a:schemeClr val="accent5">
                  <a:tint val="1000"/>
                  <a:satMod val="100000"/>
                  <a:alpha val="54000"/>
                </a:schemeClr>
              </a:gs>
              <a:gs pos="68000">
                <a:schemeClr val="accent5">
                  <a:tint val="77000"/>
                  <a:satMod val="100000"/>
                  <a:alpha val="54000"/>
                </a:schemeClr>
              </a:gs>
              <a:gs pos="81000">
                <a:schemeClr val="accent5">
                  <a:tint val="79000"/>
                  <a:satMod val="100000"/>
                  <a:alpha val="54000"/>
                </a:schemeClr>
              </a:gs>
              <a:gs pos="86000">
                <a:schemeClr val="accent5">
                  <a:tint val="73000"/>
                  <a:satMod val="100000"/>
                  <a:alpha val="54000"/>
                </a:schemeClr>
              </a:gs>
              <a:gs pos="100000">
                <a:schemeClr val="accent5">
                  <a:tint val="35000"/>
                  <a:satMod val="100000"/>
                  <a:alpha val="54000"/>
                </a:schemeClr>
              </a:gs>
            </a:gsLst>
            <a:lin ang="5400000" scaled="0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ash"/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29039" y="2591324"/>
            <a:ext cx="583568" cy="145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16377" y="2213780"/>
            <a:ext cx="135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accent5"/>
                  </a:solidFill>
                </a:ln>
              </a:rPr>
              <a:t>Forced-Air Oven</a:t>
            </a:r>
            <a:endParaRPr lang="en-US" dirty="0">
              <a:ln>
                <a:solidFill>
                  <a:schemeClr val="accent5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9507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SPIN-exchange optical pumping (</a:t>
            </a:r>
            <a:r>
              <a:rPr lang="en-US" dirty="0" err="1" smtClean="0"/>
              <a:t>seop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op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880" b="-19880"/>
          <a:stretch>
            <a:fillRect/>
          </a:stretch>
        </p:blipFill>
        <p:spPr>
          <a:xfrm>
            <a:off x="426128" y="1447799"/>
            <a:ext cx="4225254" cy="4678680"/>
          </a:xfrm>
        </p:spPr>
      </p:pic>
      <p:pic>
        <p:nvPicPr>
          <p:cNvPr id="7" name="Content Placeholder 6" descr="spin exchang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79" b="-11079"/>
          <a:stretch>
            <a:fillRect/>
          </a:stretch>
        </p:blipFill>
        <p:spPr>
          <a:xfrm>
            <a:off x="4857348" y="1719071"/>
            <a:ext cx="3829452" cy="4132860"/>
          </a:xfrm>
        </p:spPr>
      </p:pic>
    </p:spTree>
    <p:extLst>
      <p:ext uri="{BB962C8B-B14F-4D97-AF65-F5344CB8AC3E}">
        <p14:creationId xmlns:p14="http://schemas.microsoft.com/office/powerpoint/2010/main" val="104445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30000" dirty="0" smtClean="0"/>
              <a:t>3</a:t>
            </a:r>
            <a:r>
              <a:rPr lang="en-US" dirty="0" smtClean="0"/>
              <a:t>He spin Relaxation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 smtClean="0"/>
              <a:t>The total relaxation of 3He nucleus spin polarization due to all processes except for spin exchange:</a:t>
            </a:r>
          </a:p>
          <a:p>
            <a:endParaRPr lang="en-US" dirty="0" smtClean="0"/>
          </a:p>
          <a:p>
            <a:r>
              <a:rPr lang="en-US" sz="2000" dirty="0" smtClean="0"/>
              <a:t>Dipolar relaxation rate at 23C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Static field inhomogeneity</a:t>
            </a:r>
          </a:p>
          <a:p>
            <a:endParaRPr lang="en-US" dirty="0"/>
          </a:p>
          <a:p>
            <a:endParaRPr lang="en-US" sz="2000" dirty="0" smtClean="0"/>
          </a:p>
          <a:p>
            <a:r>
              <a:rPr lang="en-US" sz="2000" dirty="0" smtClean="0"/>
              <a:t>Wall relaxation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30306"/>
              </p:ext>
            </p:extLst>
          </p:nvPr>
        </p:nvGraphicFramePr>
        <p:xfrm>
          <a:off x="2382365" y="2394731"/>
          <a:ext cx="3092880" cy="51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4" imgW="1384300" imgH="228600" progId="Equation.3">
                  <p:embed/>
                </p:oleObj>
              </mc:Choice>
              <mc:Fallback>
                <p:oleObj name="Equation" r:id="rId4" imgW="1384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2365" y="2394731"/>
                        <a:ext cx="3092880" cy="510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463846"/>
              </p:ext>
            </p:extLst>
          </p:nvPr>
        </p:nvGraphicFramePr>
        <p:xfrm>
          <a:off x="2382364" y="3272795"/>
          <a:ext cx="1953452" cy="686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6" imgW="1155700" imgH="406400" progId="Equation.3">
                  <p:embed/>
                </p:oleObj>
              </mc:Choice>
              <mc:Fallback>
                <p:oleObj name="Equation" r:id="rId6" imgW="11557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2364" y="3272795"/>
                        <a:ext cx="1953452" cy="686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56385"/>
              </p:ext>
            </p:extLst>
          </p:nvPr>
        </p:nvGraphicFramePr>
        <p:xfrm>
          <a:off x="2382363" y="4457620"/>
          <a:ext cx="2760707" cy="89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8" imgW="1485900" imgH="482600" progId="Equation.3">
                  <p:embed/>
                </p:oleObj>
              </mc:Choice>
              <mc:Fallback>
                <p:oleObj name="Equation" r:id="rId8" imgW="14859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82363" y="4457620"/>
                        <a:ext cx="2760707" cy="89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903418"/>
              </p:ext>
            </p:extLst>
          </p:nvPr>
        </p:nvGraphicFramePr>
        <p:xfrm>
          <a:off x="2382364" y="5740764"/>
          <a:ext cx="1616795" cy="42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10" imgW="825500" imgH="215900" progId="Equation.3">
                  <p:embed/>
                </p:oleObj>
              </mc:Choice>
              <mc:Fallback>
                <p:oleObj name="Equation" r:id="rId10" imgW="825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82364" y="5740764"/>
                        <a:ext cx="1616795" cy="422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560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3211</TotalTime>
  <Words>883</Words>
  <Application>Microsoft Macintosh PowerPoint</Application>
  <PresentationFormat>On-screen Show (4:3)</PresentationFormat>
  <Paragraphs>142</Paragraphs>
  <Slides>24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Apothecary</vt:lpstr>
      <vt:lpstr>Equation</vt:lpstr>
      <vt:lpstr>Microsoft Equation</vt:lpstr>
      <vt:lpstr>Microsoft 公式 3.0</vt:lpstr>
      <vt:lpstr>PowerPoint Presentation</vt:lpstr>
      <vt:lpstr>Outline</vt:lpstr>
      <vt:lpstr>Elastic form factor of neutron</vt:lpstr>
      <vt:lpstr>3He Target for studying neutron</vt:lpstr>
      <vt:lpstr>Effective luminosity</vt:lpstr>
      <vt:lpstr>The performance of polarized 3He targets have increased by a factor of 30 since slac e142</vt:lpstr>
      <vt:lpstr>Traditional 3He target cell</vt:lpstr>
      <vt:lpstr>SPIN-exchange optical pumping (seop)</vt:lpstr>
      <vt:lpstr>3He spin Relaxation</vt:lpstr>
      <vt:lpstr>X Factor</vt:lpstr>
      <vt:lpstr>PowerPoint Presentation</vt:lpstr>
      <vt:lpstr>Adiabatic fast passage</vt:lpstr>
      <vt:lpstr>AFP losses</vt:lpstr>
      <vt:lpstr>Pulsed nuclear magnetic resonance (pnmr)</vt:lpstr>
      <vt:lpstr>Electron paramagnetic resonance (epr)</vt:lpstr>
      <vt:lpstr>Spinup</vt:lpstr>
      <vt:lpstr>spindown</vt:lpstr>
      <vt:lpstr>Initial spinup</vt:lpstr>
      <vt:lpstr>The k-3he spin-exchange rate constant</vt:lpstr>
      <vt:lpstr>Maximum achievable 3He polarization</vt:lpstr>
      <vt:lpstr>The x factor hot relaxation method</vt:lpstr>
      <vt:lpstr>The x factor Single temperature methods</vt:lpstr>
      <vt:lpstr>Errors and weighted average</vt:lpstr>
      <vt:lpstr>Possible temperature dependence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78</cp:revision>
  <dcterms:created xsi:type="dcterms:W3CDTF">2016-08-21T00:02:42Z</dcterms:created>
  <dcterms:modified xsi:type="dcterms:W3CDTF">2016-08-23T05:50:11Z</dcterms:modified>
</cp:coreProperties>
</file>