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8249A-EDE6-9A40-AD48-B48CF1CF6563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76859-2DFE-F144-B26F-6FE911E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Double-spin:</a:t>
            </a:r>
            <a:r>
              <a:rPr lang="en-US" baseline="0" dirty="0" smtClean="0"/>
              <a:t> polarized electrons are scattered of off polarized 3He atoms</a:t>
            </a:r>
          </a:p>
          <a:p>
            <a:r>
              <a:rPr lang="en-US" baseline="0" dirty="0" smtClean="0"/>
              <a:t>N: the number of detected events</a:t>
            </a:r>
          </a:p>
          <a:p>
            <a:r>
              <a:rPr lang="en-US" baseline="0" dirty="0" err="1" smtClean="0"/>
              <a:t>I</a:t>
            </a:r>
            <a:r>
              <a:rPr lang="en-US" baseline="-25000" dirty="0" err="1" smtClean="0"/>
              <a:t>beam</a:t>
            </a:r>
            <a:r>
              <a:rPr lang="en-US" baseline="0" dirty="0" smtClean="0"/>
              <a:t>: electron beam current</a:t>
            </a:r>
          </a:p>
          <a:p>
            <a:r>
              <a:rPr lang="en-US" baseline="0" dirty="0" smtClean="0"/>
              <a:t>e: the charge of the electron</a:t>
            </a:r>
          </a:p>
          <a:p>
            <a:r>
              <a:rPr lang="en-US" baseline="0" dirty="0" smtClean="0"/>
              <a:t>[He]: He density</a:t>
            </a:r>
          </a:p>
          <a:p>
            <a:r>
              <a:rPr lang="en-US" baseline="0" dirty="0" smtClean="0"/>
              <a:t>l: length of the target chamber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D: diffusion constant, \</a:t>
            </a:r>
            <a:r>
              <a:rPr lang="en-US" dirty="0" err="1" smtClean="0"/>
              <a:t>nablaBx</a:t>
            </a:r>
            <a:r>
              <a:rPr lang="en-US" dirty="0" smtClean="0"/>
              <a:t> and \</a:t>
            </a:r>
            <a:r>
              <a:rPr lang="en-US" dirty="0" err="1" smtClean="0"/>
              <a:t>nablaBy</a:t>
            </a:r>
            <a:r>
              <a:rPr lang="en-US" dirty="0" smtClean="0"/>
              <a:t> are the transverse magnetic field </a:t>
            </a:r>
            <a:r>
              <a:rPr lang="en-US" dirty="0" err="1" smtClean="0"/>
              <a:t>inhomogeneities</a:t>
            </a:r>
            <a:r>
              <a:rPr lang="en-US" dirty="0" smtClean="0"/>
              <a:t>, B0 is the holding field</a:t>
            </a:r>
          </a:p>
          <a:p>
            <a:r>
              <a:rPr lang="en-US" dirty="0" smtClean="0"/>
              <a:t>\rho</a:t>
            </a:r>
            <a:r>
              <a:rPr lang="en-US" baseline="0" dirty="0" smtClean="0"/>
              <a:t> is the so-called </a:t>
            </a:r>
            <a:r>
              <a:rPr lang="en-US" baseline="0" dirty="0" err="1" smtClean="0"/>
              <a:t>relaxivity</a:t>
            </a:r>
            <a:r>
              <a:rPr lang="en-US" baseline="0" dirty="0" smtClean="0"/>
              <a:t>, S/V: surface to volume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appears to be temperature dependent and </a:t>
            </a:r>
            <a:r>
              <a:rPr lang="en-US" dirty="0" err="1" smtClean="0"/>
              <a:t>rougly</a:t>
            </a:r>
            <a:r>
              <a:rPr lang="en-US" dirty="0" smtClean="0"/>
              <a:t> proportional to alkali density. X limits the maximally achievable 3He polarization</a:t>
            </a:r>
            <a:r>
              <a:rPr lang="en-US" baseline="0" dirty="0" smtClean="0"/>
              <a:t> even with infinite laser power.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20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21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25.emf"/><Relationship Id="rId5" Type="http://schemas.openxmlformats.org/officeDocument/2006/relationships/oleObject" Target="../embeddings/Microsoft_Equation9.bin"/><Relationship Id="rId6" Type="http://schemas.openxmlformats.org/officeDocument/2006/relationships/image" Target="../media/image26.emf"/><Relationship Id="rId7" Type="http://schemas.openxmlformats.org/officeDocument/2006/relationships/image" Target="../media/image2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4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5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6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E. Babcock et al. reported evidence of a previously unrecognized spin relaxation mechanism (leave citation here?):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With infinite laser power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More on this later.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pmaxwith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3035300"/>
            <a:ext cx="3508877" cy="760666"/>
          </a:xfrm>
          <a:prstGeom prst="rect">
            <a:avLst/>
          </a:prstGeom>
        </p:spPr>
      </p:pic>
      <p:pic>
        <p:nvPicPr>
          <p:cNvPr id="5" name="Picture 4" descr="pmax_inf_la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4658049"/>
            <a:ext cx="251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146" y="3316907"/>
            <a:ext cx="1069474" cy="102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24302" y="3504062"/>
            <a:ext cx="668422" cy="69515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378" y="1744774"/>
            <a:ext cx="491951" cy="4209542"/>
          </a:xfrm>
          <a:prstGeom prst="ellipse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127" y="1744774"/>
            <a:ext cx="491951" cy="4209542"/>
          </a:xfrm>
          <a:prstGeom prst="ellipse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54778" y="1400432"/>
            <a:ext cx="551024" cy="56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70461" y="1400432"/>
            <a:ext cx="720766" cy="56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85775" y="2234677"/>
            <a:ext cx="213897" cy="1082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27281" y="2762021"/>
            <a:ext cx="179577" cy="74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15092" y="4199220"/>
            <a:ext cx="0" cy="3656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6858" y="4199220"/>
            <a:ext cx="0" cy="3656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37146" y="4582006"/>
            <a:ext cx="106947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06620" y="4564848"/>
            <a:ext cx="0" cy="1433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35070" y="4700084"/>
            <a:ext cx="106947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0376" y="4562799"/>
            <a:ext cx="0" cy="1433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8838" y="1031100"/>
            <a:ext cx="219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Helmholtz Coil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38202" y="1864901"/>
            <a:ext cx="95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5078" y="2419708"/>
            <a:ext cx="144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Cell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484246" y="3912723"/>
            <a:ext cx="3947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9013" y="3504062"/>
            <a:ext cx="0" cy="4086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9013" y="3689628"/>
            <a:ext cx="223129" cy="223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7082" y="3873161"/>
            <a:ext cx="2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90211" y="3179619"/>
            <a:ext cx="18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50650" y="3401096"/>
            <a:ext cx="29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9278" y="1864901"/>
            <a:ext cx="22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Holding Field: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69278" y="2963120"/>
            <a:ext cx="22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field: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 rot="16200000">
            <a:off x="1844201" y="4237113"/>
            <a:ext cx="259272" cy="1373100"/>
          </a:xfrm>
          <a:prstGeom prst="ellipse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6200000">
            <a:off x="1844201" y="2238015"/>
            <a:ext cx="259272" cy="1373100"/>
          </a:xfrm>
          <a:prstGeom prst="ellipse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37146" y="5173428"/>
            <a:ext cx="509290" cy="524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9975" y="5697482"/>
            <a:ext cx="12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Coil</a:t>
            </a:r>
            <a:endParaRPr lang="en-US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67134"/>
              </p:ext>
            </p:extLst>
          </p:nvPr>
        </p:nvGraphicFramePr>
        <p:xfrm>
          <a:off x="5263106" y="2340803"/>
          <a:ext cx="1173310" cy="50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558800" imgH="241300" progId="Equation.3">
                  <p:embed/>
                </p:oleObj>
              </mc:Choice>
              <mc:Fallback>
                <p:oleObj name="Equation" r:id="rId3" imgW="558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3106" y="2340803"/>
                        <a:ext cx="1173310" cy="50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25424"/>
              </p:ext>
            </p:extLst>
          </p:nvPr>
        </p:nvGraphicFramePr>
        <p:xfrm>
          <a:off x="5269278" y="3377341"/>
          <a:ext cx="1974821" cy="45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990600" imgH="228600" progId="Equation.3">
                  <p:embed/>
                </p:oleObj>
              </mc:Choice>
              <mc:Fallback>
                <p:oleObj name="Equation" r:id="rId5" imgW="990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9278" y="3377341"/>
                        <a:ext cx="1974821" cy="455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269278" y="4057827"/>
            <a:ext cx="22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rotating frame:</a:t>
            </a:r>
            <a:endParaRPr lang="en-US" dirty="0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79781"/>
              </p:ext>
            </p:extLst>
          </p:nvPr>
        </p:nvGraphicFramePr>
        <p:xfrm>
          <a:off x="5276849" y="4562799"/>
          <a:ext cx="2722273" cy="4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7" imgW="1409700" imgH="254000" progId="Equation.3">
                  <p:embed/>
                </p:oleObj>
              </mc:Choice>
              <mc:Fallback>
                <p:oleObj name="Equation" r:id="rId7" imgW="1409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6849" y="4562799"/>
                        <a:ext cx="2722273" cy="4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itle 1"/>
          <p:cNvSpPr txBox="1">
            <a:spLocks/>
          </p:cNvSpPr>
          <p:nvPr/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Adiabatic fast passage (</a:t>
            </a:r>
            <a:r>
              <a:rPr lang="en-US" dirty="0" err="1" smtClean="0"/>
              <a:t>afp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Adiabatic fast passage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During a field-sweeping AFP measurement</a:t>
            </a:r>
            <a:endParaRPr lang="en-US" dirty="0"/>
          </a:p>
        </p:txBody>
      </p:sp>
      <p:pic>
        <p:nvPicPr>
          <p:cNvPr id="4" name="Picture 3" descr="AF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2" y="2762936"/>
            <a:ext cx="3953890" cy="2974047"/>
          </a:xfrm>
          <a:prstGeom prst="rect">
            <a:avLst/>
          </a:prstGeom>
        </p:spPr>
      </p:pic>
      <p:pic>
        <p:nvPicPr>
          <p:cNvPr id="5" name="Picture 4" descr="AFPSig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050" y="2762936"/>
            <a:ext cx="4535490" cy="29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8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AFP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330" y="2419713"/>
            <a:ext cx="3331702" cy="37064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Longitudinal spin-relaxation rate on resonance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Fractional relaxation due to a single AFP flip</a:t>
            </a:r>
          </a:p>
          <a:p>
            <a:pPr marL="114300" indent="0">
              <a:buNone/>
            </a:pP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38489"/>
              </p:ext>
            </p:extLst>
          </p:nvPr>
        </p:nvGraphicFramePr>
        <p:xfrm>
          <a:off x="5225980" y="3162299"/>
          <a:ext cx="1164908" cy="69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889000" imgH="533400" progId="Equation.3">
                  <p:embed/>
                </p:oleObj>
              </mc:Choice>
              <mc:Fallback>
                <p:oleObj name="Equation" r:id="rId3" imgW="889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5980" y="3162299"/>
                        <a:ext cx="1164908" cy="69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956748"/>
              </p:ext>
            </p:extLst>
          </p:nvPr>
        </p:nvGraphicFramePr>
        <p:xfrm>
          <a:off x="5219700" y="4813300"/>
          <a:ext cx="34686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2247900" imgH="444500" progId="Equation.3">
                  <p:embed/>
                </p:oleObj>
              </mc:Choice>
              <mc:Fallback>
                <p:oleObj name="Equation" r:id="rId5" imgW="224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4813300"/>
                        <a:ext cx="3468688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FPLossvsGradi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9" y="2041770"/>
            <a:ext cx="4921661" cy="38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5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 studies at Jefferson National Accelerator Facility</a:t>
            </a:r>
          </a:p>
          <a:p>
            <a:r>
              <a:rPr lang="en-US" dirty="0" smtClean="0"/>
              <a:t>Spin-exchange optical pumping (SEOP)</a:t>
            </a:r>
          </a:p>
          <a:p>
            <a:r>
              <a:rPr lang="en-US" baseline="30000" dirty="0" smtClean="0"/>
              <a:t>3</a:t>
            </a:r>
            <a:r>
              <a:rPr lang="en-US" dirty="0" smtClean="0"/>
              <a:t>He </a:t>
            </a:r>
            <a:r>
              <a:rPr lang="en-US" dirty="0" err="1" smtClean="0"/>
              <a:t>polarimetry</a:t>
            </a:r>
            <a:endParaRPr lang="en-US" dirty="0" smtClean="0"/>
          </a:p>
          <a:p>
            <a:r>
              <a:rPr lang="en-US" dirty="0" smtClean="0"/>
              <a:t>Development of hybrid </a:t>
            </a:r>
            <a:r>
              <a:rPr lang="en-US" dirty="0" smtClean="0"/>
              <a:t>cells</a:t>
            </a:r>
            <a:endParaRPr lang="en-US" dirty="0" smtClean="0"/>
          </a:p>
          <a:p>
            <a:r>
              <a:rPr lang="en-US" dirty="0" smtClean="0"/>
              <a:t>Polarized </a:t>
            </a:r>
            <a:r>
              <a:rPr lang="en-US" baseline="30000" dirty="0" smtClean="0"/>
              <a:t>3</a:t>
            </a:r>
            <a:r>
              <a:rPr lang="en-US" dirty="0" smtClean="0"/>
              <a:t>He target cells incorporating metal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 form factor of neutron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6365"/>
            <a:ext cx="8229600" cy="416979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The Fourier transform of elastic form factor provides information of the charge distribution inside neutron.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54260" y="3026739"/>
            <a:ext cx="5105400" cy="2971800"/>
            <a:chOff x="0" y="0"/>
            <a:chExt cx="3960" cy="280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60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1472" y="439"/>
              <a:ext cx="1556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Core is positive and </a:t>
              </a:r>
              <a:r>
                <a:rPr lang="zh-CN" altLang="en-US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“</a:t>
              </a:r>
              <a:r>
                <a:rPr lang="en-US" altLang="zh-CN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proton like</a:t>
              </a:r>
              <a:r>
                <a:rPr lang="zh-CN" altLang="en-US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”</a:t>
              </a:r>
              <a:endParaRPr lang="en-US" altLang="zh-CN" sz="1600" dirty="0">
                <a:solidFill>
                  <a:srgbClr val="0F1146"/>
                </a:solidFill>
                <a:latin typeface="Comic Sans MS" charset="0"/>
                <a:ea typeface="ヒラギノ角ゴ ProN W3" charset="0"/>
                <a:cs typeface="ヒラギノ角ゴ ProN W3" charset="0"/>
                <a:sym typeface="Comic Sans MS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10800000" flipH="1">
              <a:off x="1107" y="723"/>
              <a:ext cx="489" cy="144"/>
            </a:xfrm>
            <a:prstGeom prst="line">
              <a:avLst/>
            </a:prstGeom>
            <a:noFill/>
            <a:ln w="25400">
              <a:solidFill>
                <a:srgbClr val="0F1146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1770" y="901"/>
              <a:ext cx="195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Core is surrounded by negative pion cloud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10800000" flipH="1">
              <a:off x="1532" y="1229"/>
              <a:ext cx="408" cy="777"/>
            </a:xfrm>
            <a:prstGeom prst="line">
              <a:avLst/>
            </a:prstGeom>
            <a:noFill/>
            <a:ln w="25400">
              <a:solidFill>
                <a:srgbClr val="0F1146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6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30000" dirty="0" smtClean="0"/>
              <a:t>3</a:t>
            </a:r>
            <a:r>
              <a:rPr lang="en-US" dirty="0" smtClean="0"/>
              <a:t>He Target for studying neutron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4165"/>
            <a:ext cx="8229600" cy="2251998"/>
          </a:xfrm>
        </p:spPr>
        <p:txBody>
          <a:bodyPr/>
          <a:lstStyle/>
          <a:p>
            <a:r>
              <a:rPr lang="en-US" sz="2000" dirty="0" smtClean="0"/>
              <a:t>Free neutrons are unstable, they decay in less than 15 minutes</a:t>
            </a:r>
          </a:p>
          <a:p>
            <a:endParaRPr lang="en-US" sz="2000" dirty="0" smtClean="0"/>
          </a:p>
          <a:p>
            <a:r>
              <a:rPr lang="en-US" sz="2000" dirty="0" smtClean="0"/>
              <a:t>To first order approximation, a 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He nucleus has two protons with paired spins, and a single neutron that accounts for most of the nuclear spin.</a:t>
            </a:r>
            <a:endParaRPr lang="en-US" sz="2000" dirty="0"/>
          </a:p>
        </p:txBody>
      </p:sp>
      <p:pic>
        <p:nvPicPr>
          <p:cNvPr id="7" name="Picture 6" descr="3H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3" y="1776173"/>
            <a:ext cx="7054310" cy="2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4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luminosity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85" y="1752600"/>
            <a:ext cx="8564722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In a double-spin asymmetry experiment, the measured asymmetry is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                                         where </a:t>
            </a:r>
          </a:p>
          <a:p>
            <a:pPr marL="114300" indent="0">
              <a:buNone/>
            </a:pPr>
            <a:r>
              <a:rPr lang="en-US" sz="2000" dirty="0" smtClean="0"/>
              <a:t>           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with L and t being luminosity and experiment duration, respectively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                                                              Effective luminosity 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5462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2510972"/>
            <a:ext cx="3248780" cy="57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3254171"/>
            <a:ext cx="2433019" cy="87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2" y="3428612"/>
            <a:ext cx="1004386" cy="37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07" y="3915979"/>
            <a:ext cx="1758315" cy="45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4891245"/>
            <a:ext cx="2852392" cy="123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3665650" y="5594515"/>
            <a:ext cx="1260353" cy="18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6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performance of polarized </a:t>
            </a:r>
            <a:r>
              <a:rPr lang="en-US" baseline="30000" dirty="0" smtClean="0"/>
              <a:t>3</a:t>
            </a:r>
            <a:r>
              <a:rPr lang="en-US" dirty="0" smtClean="0"/>
              <a:t>He targets have increased by a factor of 30 since </a:t>
            </a:r>
            <a:r>
              <a:rPr lang="en-US" dirty="0" err="1" smtClean="0"/>
              <a:t>slac</a:t>
            </a:r>
            <a:r>
              <a:rPr lang="en-US" dirty="0" smtClean="0"/>
              <a:t> e142</a:t>
            </a:r>
            <a:endParaRPr lang="en-US" dirty="0"/>
          </a:p>
        </p:txBody>
      </p:sp>
      <p:pic>
        <p:nvPicPr>
          <p:cNvPr id="6" name="Content Placeholder 5" descr="FOMs no cap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" b="2813"/>
          <a:stretch>
            <a:fillRect/>
          </a:stretch>
        </p:blipFill>
        <p:spPr>
          <a:xfrm>
            <a:off x="268392" y="1975695"/>
            <a:ext cx="8650037" cy="4597002"/>
          </a:xfrm>
        </p:spPr>
      </p:pic>
      <p:sp>
        <p:nvSpPr>
          <p:cNvPr id="7" name="Oval 6"/>
          <p:cNvSpPr/>
          <p:nvPr/>
        </p:nvSpPr>
        <p:spPr>
          <a:xfrm>
            <a:off x="6711040" y="3260603"/>
            <a:ext cx="240293" cy="20593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14024" y="2642807"/>
            <a:ext cx="0" cy="566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9425" y="2119587"/>
            <a:ext cx="24544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Demonstrated by simulated beam test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baseline="30000" dirty="0" smtClean="0"/>
              <a:t>3</a:t>
            </a:r>
            <a:r>
              <a:rPr lang="en-US" dirty="0" smtClean="0"/>
              <a:t>He target cell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13" y="1946858"/>
            <a:ext cx="60198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668547" y="4135822"/>
            <a:ext cx="1064153" cy="3089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32700" y="3895567"/>
            <a:ext cx="17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3366FF"/>
                  </a:solidFill>
                </a:ln>
              </a:rPr>
              <a:t>Transfer Tube</a:t>
            </a:r>
            <a:endParaRPr lang="en-US" dirty="0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9" name="Frame 8"/>
          <p:cNvSpPr/>
          <p:nvPr/>
        </p:nvSpPr>
        <p:spPr>
          <a:xfrm>
            <a:off x="3346935" y="2359282"/>
            <a:ext cx="2248453" cy="2102602"/>
          </a:xfrm>
          <a:prstGeom prst="frame">
            <a:avLst>
              <a:gd name="adj1" fmla="val 0"/>
            </a:avLst>
          </a:prstGeom>
          <a:gradFill flip="none" rotWithShape="1">
            <a:gsLst>
              <a:gs pos="0">
                <a:schemeClr val="accent5">
                  <a:tint val="1000"/>
                  <a:satMod val="100000"/>
                  <a:alpha val="54000"/>
                </a:schemeClr>
              </a:gs>
              <a:gs pos="68000">
                <a:schemeClr val="accent5">
                  <a:tint val="77000"/>
                  <a:satMod val="100000"/>
                  <a:alpha val="54000"/>
                </a:schemeClr>
              </a:gs>
              <a:gs pos="81000">
                <a:schemeClr val="accent5">
                  <a:tint val="79000"/>
                  <a:satMod val="100000"/>
                  <a:alpha val="54000"/>
                </a:schemeClr>
              </a:gs>
              <a:gs pos="86000">
                <a:schemeClr val="accent5">
                  <a:tint val="73000"/>
                  <a:satMod val="100000"/>
                  <a:alpha val="54000"/>
                </a:schemeClr>
              </a:gs>
              <a:gs pos="100000">
                <a:schemeClr val="accent5">
                  <a:tint val="35000"/>
                  <a:satMod val="100000"/>
                  <a:alpha val="54000"/>
                </a:schemeClr>
              </a:gs>
            </a:gsLst>
            <a:lin ang="5400000" scaled="0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ash"/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29039" y="2591324"/>
            <a:ext cx="583568" cy="145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6377" y="2213780"/>
            <a:ext cx="135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5"/>
                  </a:solidFill>
                </a:ln>
              </a:rPr>
              <a:t>Forced-Air Oven</a:t>
            </a:r>
            <a:endParaRPr lang="en-US" dirty="0">
              <a:ln>
                <a:solidFill>
                  <a:schemeClr val="accent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9507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SPIN-exchange optical pumping (</a:t>
            </a:r>
            <a:r>
              <a:rPr lang="en-US" dirty="0" err="1" smtClean="0"/>
              <a:t>seop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op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80" b="-19880"/>
          <a:stretch>
            <a:fillRect/>
          </a:stretch>
        </p:blipFill>
        <p:spPr>
          <a:xfrm>
            <a:off x="426128" y="1447799"/>
            <a:ext cx="4225254" cy="4678680"/>
          </a:xfrm>
        </p:spPr>
      </p:pic>
      <p:pic>
        <p:nvPicPr>
          <p:cNvPr id="7" name="Content Placeholder 6" descr="spin exchang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9" b="-11079"/>
          <a:stretch>
            <a:fillRect/>
          </a:stretch>
        </p:blipFill>
        <p:spPr>
          <a:xfrm>
            <a:off x="4857348" y="1719071"/>
            <a:ext cx="3829452" cy="4132860"/>
          </a:xfrm>
        </p:spPr>
      </p:pic>
    </p:spTree>
    <p:extLst>
      <p:ext uri="{BB962C8B-B14F-4D97-AF65-F5344CB8AC3E}">
        <p14:creationId xmlns:p14="http://schemas.microsoft.com/office/powerpoint/2010/main" val="104445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 smtClean="0"/>
              <a:t>3</a:t>
            </a:r>
            <a:r>
              <a:rPr lang="en-US" dirty="0" smtClean="0"/>
              <a:t>He spin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The total relaxation of 3He nucleus spin polarization due to all processes except for spin exchange:</a:t>
            </a:r>
          </a:p>
          <a:p>
            <a:endParaRPr lang="en-US" dirty="0" smtClean="0"/>
          </a:p>
          <a:p>
            <a:r>
              <a:rPr lang="en-US" sz="2000" dirty="0" smtClean="0"/>
              <a:t>Dipolar relaxation rate at 23C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Static field inhomogeneity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Wall relaxation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30306"/>
              </p:ext>
            </p:extLst>
          </p:nvPr>
        </p:nvGraphicFramePr>
        <p:xfrm>
          <a:off x="2382365" y="2394731"/>
          <a:ext cx="3092880" cy="51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1384300" imgH="228600" progId="Equation.3">
                  <p:embed/>
                </p:oleObj>
              </mc:Choice>
              <mc:Fallback>
                <p:oleObj name="Equation" r:id="rId4" imgW="1384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2365" y="2394731"/>
                        <a:ext cx="3092880" cy="510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63846"/>
              </p:ext>
            </p:extLst>
          </p:nvPr>
        </p:nvGraphicFramePr>
        <p:xfrm>
          <a:off x="2382364" y="3272795"/>
          <a:ext cx="1953452" cy="68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1155700" imgH="406400" progId="Equation.3">
                  <p:embed/>
                </p:oleObj>
              </mc:Choice>
              <mc:Fallback>
                <p:oleObj name="Equation" r:id="rId6" imgW="11557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2364" y="3272795"/>
                        <a:ext cx="1953452" cy="686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56385"/>
              </p:ext>
            </p:extLst>
          </p:nvPr>
        </p:nvGraphicFramePr>
        <p:xfrm>
          <a:off x="2382363" y="4457620"/>
          <a:ext cx="2760707" cy="89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8" imgW="1485900" imgH="482600" progId="Equation.3">
                  <p:embed/>
                </p:oleObj>
              </mc:Choice>
              <mc:Fallback>
                <p:oleObj name="Equation" r:id="rId8" imgW="1485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2363" y="4457620"/>
                        <a:ext cx="2760707" cy="89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03418"/>
              </p:ext>
            </p:extLst>
          </p:nvPr>
        </p:nvGraphicFramePr>
        <p:xfrm>
          <a:off x="2382364" y="5740764"/>
          <a:ext cx="1616795" cy="42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0" imgW="825500" imgH="215900" progId="Equation.3">
                  <p:embed/>
                </p:oleObj>
              </mc:Choice>
              <mc:Fallback>
                <p:oleObj name="Equation" r:id="rId10" imgW="825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2364" y="5740764"/>
                        <a:ext cx="1616795" cy="422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56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1726</TotalTime>
  <Words>412</Words>
  <Application>Microsoft Macintosh PowerPoint</Application>
  <PresentationFormat>On-screen Show (4:3)</PresentationFormat>
  <Paragraphs>91</Paragraphs>
  <Slides>13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Apothecary</vt:lpstr>
      <vt:lpstr>Equation</vt:lpstr>
      <vt:lpstr>Microsoft Equation</vt:lpstr>
      <vt:lpstr>PowerPoint Presentation</vt:lpstr>
      <vt:lpstr>Outline</vt:lpstr>
      <vt:lpstr>Elastic form factor of neutron</vt:lpstr>
      <vt:lpstr>3He Target for studying neutron</vt:lpstr>
      <vt:lpstr>Effective luminosity</vt:lpstr>
      <vt:lpstr>The performance of polarized 3He targets have increased by a factor of 30 since slac e142</vt:lpstr>
      <vt:lpstr>Traditional 3He target cell</vt:lpstr>
      <vt:lpstr>SPIN-exchange optical pumping (seop)</vt:lpstr>
      <vt:lpstr>3He spin Relaxation</vt:lpstr>
      <vt:lpstr>X Factor</vt:lpstr>
      <vt:lpstr>PowerPoint Presentation</vt:lpstr>
      <vt:lpstr>Adiabatic fast passage</vt:lpstr>
      <vt:lpstr>AFP losses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Wang</dc:creator>
  <cp:lastModifiedBy>Yunxiao Wang</cp:lastModifiedBy>
  <cp:revision>51</cp:revision>
  <dcterms:created xsi:type="dcterms:W3CDTF">2016-08-21T00:02:42Z</dcterms:created>
  <dcterms:modified xsi:type="dcterms:W3CDTF">2016-08-22T05:05:28Z</dcterms:modified>
</cp:coreProperties>
</file>