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05E9-38CC-49E4-A698-268D774D4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389505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2B47-E1B5-4C4B-A4E8-DD6961DF6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949" y="922714"/>
            <a:ext cx="5429735" cy="33915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1600" dirty="0"/>
              <a:t>Programmers often want to provide different initialization values when creating a new object. </a:t>
            </a:r>
          </a:p>
          <a:p>
            <a:r>
              <a:rPr lang="en-US" sz="1600" dirty="0"/>
              <a:t>A class creator can overload a constructor by defining multiple constructors differing in parameter types.</a:t>
            </a:r>
          </a:p>
          <a:p>
            <a:r>
              <a:rPr lang="en-US" sz="1600" dirty="0"/>
              <a:t> When an object is created with the new operator, arguments can be passed to the constructor. The constructor with matching parameters will be called.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71610-DB6C-4B63-BB00-3FEA48049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2858" y="698269"/>
            <a:ext cx="5004262" cy="3848793"/>
          </a:xfrm>
          <a:solidFill>
            <a:schemeClr val="accent4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public class Restaurant {</a:t>
            </a:r>
          </a:p>
          <a:p>
            <a:pPr marL="0" indent="0">
              <a:buNone/>
            </a:pPr>
            <a:r>
              <a:rPr lang="en-US" sz="1200" dirty="0"/>
              <a:t>// Default constructor</a:t>
            </a:r>
          </a:p>
          <a:p>
            <a:pPr marL="0" indent="0">
              <a:buNone/>
            </a:pPr>
            <a:r>
              <a:rPr lang="en-US" sz="1200" dirty="0"/>
              <a:t>public Restaurant() {</a:t>
            </a:r>
          </a:p>
          <a:p>
            <a:pPr marL="0" indent="0">
              <a:buNone/>
            </a:pPr>
            <a:r>
              <a:rPr lang="en-US" sz="1200" dirty="0"/>
              <a:t>      name = "</a:t>
            </a:r>
            <a:r>
              <a:rPr lang="en-US" sz="1200" dirty="0" err="1"/>
              <a:t>NoName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      rating = -1;</a:t>
            </a:r>
          </a:p>
          <a:p>
            <a:pPr marL="0" indent="0">
              <a:buNone/>
            </a:pPr>
            <a:r>
              <a:rPr lang="en-US" sz="1200" dirty="0"/>
              <a:t>   }</a:t>
            </a:r>
          </a:p>
          <a:p>
            <a:pPr marL="0" indent="0">
              <a:buNone/>
            </a:pPr>
            <a:r>
              <a:rPr lang="en-US" sz="1200" dirty="0"/>
              <a:t>  // Another constructor</a:t>
            </a:r>
          </a:p>
          <a:p>
            <a:pPr marL="0" indent="0">
              <a:buNone/>
            </a:pPr>
            <a:r>
              <a:rPr lang="en-US" sz="1200" dirty="0"/>
              <a:t>   public Restaurant(String </a:t>
            </a:r>
            <a:r>
              <a:rPr lang="en-US" sz="1200" dirty="0" err="1"/>
              <a:t>initName</a:t>
            </a:r>
            <a:r>
              <a:rPr lang="en-US" sz="1200" dirty="0"/>
              <a:t>, int </a:t>
            </a:r>
            <a:r>
              <a:rPr lang="en-US" sz="1200" dirty="0" err="1"/>
              <a:t>initRating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      name = </a:t>
            </a:r>
            <a:r>
              <a:rPr lang="en-US" sz="1200" dirty="0" err="1"/>
              <a:t>initName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rating = </a:t>
            </a:r>
            <a:r>
              <a:rPr lang="en-US" sz="1200" dirty="0" err="1"/>
              <a:t>initRating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8D3C968-7C6C-461D-873F-BBC35488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445" y="83543"/>
            <a:ext cx="7729728" cy="51497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dirty="0"/>
              <a:t>Constructor overloading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DE8-65AC-485E-AA6B-D44E63CA0C4C}"/>
              </a:ext>
            </a:extLst>
          </p:cNvPr>
          <p:cNvSpPr/>
          <p:nvPr/>
        </p:nvSpPr>
        <p:spPr>
          <a:xfrm>
            <a:off x="4486033" y="4656538"/>
            <a:ext cx="6096000" cy="2031325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RestaurantFavorites</a:t>
            </a:r>
            <a:r>
              <a:rPr lang="en-US" dirty="0"/>
              <a:t> {</a:t>
            </a:r>
          </a:p>
          <a:p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// Calls default constructor</a:t>
            </a:r>
          </a:p>
          <a:p>
            <a:r>
              <a:rPr lang="en-US" dirty="0"/>
              <a:t>      Restaurant </a:t>
            </a:r>
            <a:r>
              <a:rPr lang="en-US" dirty="0" err="1"/>
              <a:t>foodPlace</a:t>
            </a:r>
            <a:r>
              <a:rPr lang="en-US" dirty="0"/>
              <a:t> = new Restaurant();           </a:t>
            </a:r>
          </a:p>
          <a:p>
            <a:r>
              <a:rPr lang="en-US" dirty="0"/>
              <a:t>        // Calls another constructor</a:t>
            </a:r>
          </a:p>
          <a:p>
            <a:r>
              <a:rPr lang="en-US" dirty="0"/>
              <a:t>      Restaurant </a:t>
            </a:r>
            <a:r>
              <a:rPr lang="en-US" dirty="0" err="1"/>
              <a:t>coffeePlace</a:t>
            </a:r>
            <a:r>
              <a:rPr lang="en-US" dirty="0"/>
              <a:t> = new Restaurant("Joe's", 5)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32F875-2784-4092-9B74-8CB9CD9FD013}"/>
              </a:ext>
            </a:extLst>
          </p:cNvPr>
          <p:cNvSpPr/>
          <p:nvPr/>
        </p:nvSpPr>
        <p:spPr>
          <a:xfrm>
            <a:off x="9477964" y="4567844"/>
            <a:ext cx="2118291" cy="770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: </a:t>
            </a:r>
            <a:r>
              <a:rPr lang="en-US" dirty="0" err="1"/>
              <a:t>NoName</a:t>
            </a:r>
            <a:endParaRPr lang="en-US" dirty="0"/>
          </a:p>
          <a:p>
            <a:pPr algn="ctr"/>
            <a:r>
              <a:rPr lang="en-US" dirty="0"/>
              <a:t>Rating: -</a:t>
            </a:r>
            <a:r>
              <a:rPr lang="en-US" dirty="0"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64FD3F-02E1-44B3-BC4B-CD9C600AB277}"/>
              </a:ext>
            </a:extLst>
          </p:cNvPr>
          <p:cNvSpPr/>
          <p:nvPr/>
        </p:nvSpPr>
        <p:spPr>
          <a:xfrm>
            <a:off x="10202488" y="5513017"/>
            <a:ext cx="1659774" cy="59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Joe’s</a:t>
            </a:r>
          </a:p>
          <a:p>
            <a:pPr algn="ctr"/>
            <a:r>
              <a:rPr lang="en-US" dirty="0"/>
              <a:t>Rating: 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38293-5335-4B0A-AF55-24DAC513301B}"/>
              </a:ext>
            </a:extLst>
          </p:cNvPr>
          <p:cNvCxnSpPr/>
          <p:nvPr/>
        </p:nvCxnSpPr>
        <p:spPr>
          <a:xfrm flipV="1">
            <a:off x="8636924" y="4764520"/>
            <a:ext cx="806334" cy="77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A5DA25-054D-40D2-B629-90EABFAC1976}"/>
              </a:ext>
            </a:extLst>
          </p:cNvPr>
          <p:cNvCxnSpPr>
            <a:cxnSpLocks/>
          </p:cNvCxnSpPr>
          <p:nvPr/>
        </p:nvCxnSpPr>
        <p:spPr>
          <a:xfrm flipV="1">
            <a:off x="9256950" y="5799016"/>
            <a:ext cx="892890" cy="31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56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2AD0-FCCB-4663-B1A1-9A7771DC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5" y="324196"/>
            <a:ext cx="11662757" cy="63010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References:  </a:t>
            </a:r>
          </a:p>
          <a:p>
            <a:r>
              <a:rPr lang="en-US" dirty="0"/>
              <a:t>A </a:t>
            </a:r>
            <a:r>
              <a:rPr lang="en-US" i="1" dirty="0">
                <a:highlight>
                  <a:srgbClr val="FFFF00"/>
                </a:highlight>
              </a:rPr>
              <a:t>reference</a:t>
            </a:r>
            <a:r>
              <a:rPr lang="en-US" dirty="0"/>
              <a:t> is a variable type that refers to an object. </a:t>
            </a:r>
          </a:p>
          <a:p>
            <a:r>
              <a:rPr lang="en-US" dirty="0"/>
              <a:t>A reference may be thought of as storing the memory address of an object.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>
                <a:highlight>
                  <a:srgbClr val="FFFF00"/>
                </a:highlight>
                <a:latin typeface="+mj-lt"/>
              </a:rPr>
              <a:t>TimeCalculate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 t3 = new </a:t>
            </a:r>
            <a:r>
              <a:rPr lang="en-US" dirty="0" err="1">
                <a:highlight>
                  <a:srgbClr val="FFFF00"/>
                </a:highlight>
                <a:latin typeface="+mj-lt"/>
              </a:rPr>
              <a:t>TimeCalculate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();</a:t>
            </a:r>
          </a:p>
          <a:p>
            <a:r>
              <a:rPr lang="en-US" dirty="0">
                <a:latin typeface="+mj-lt"/>
              </a:rPr>
              <a:t>Here t3 is a reference to the object created which is of type </a:t>
            </a:r>
            <a:r>
              <a:rPr lang="en-US" dirty="0" err="1">
                <a:latin typeface="+mj-lt"/>
              </a:rPr>
              <a:t>TimeCalculate</a:t>
            </a:r>
            <a:r>
              <a:rPr lang="en-US" dirty="0">
                <a:latin typeface="+mj-lt"/>
              </a:rPr>
              <a:t>. </a:t>
            </a:r>
          </a:p>
          <a:p>
            <a:r>
              <a:rPr lang="en-US" dirty="0">
                <a:latin typeface="+mj-lt"/>
              </a:rPr>
              <a:t>t3 refers to the address of the object created which is of type </a:t>
            </a:r>
            <a:r>
              <a:rPr lang="en-US" dirty="0" err="1">
                <a:latin typeface="+mj-lt"/>
              </a:rPr>
              <a:t>TimeCalculate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4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E0E5-072B-4C09-80F4-9D0B1DB2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" y="149630"/>
            <a:ext cx="5519651" cy="5590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The ‘this’ implicit parameter:</a:t>
            </a:r>
          </a:p>
          <a:p>
            <a:r>
              <a:rPr lang="en-US" dirty="0"/>
              <a:t>An object's member method is called using the syntax </a:t>
            </a:r>
            <a:r>
              <a:rPr lang="en-US" dirty="0" err="1"/>
              <a:t>objectReference.method</a:t>
            </a:r>
            <a:r>
              <a:rPr lang="en-US" dirty="0"/>
              <a:t>(). </a:t>
            </a:r>
          </a:p>
          <a:p>
            <a:r>
              <a:rPr lang="en-US" dirty="0"/>
              <a:t>The object reference before the method name is known as an </a:t>
            </a:r>
            <a:r>
              <a:rPr lang="en-US" i="1" dirty="0">
                <a:highlight>
                  <a:srgbClr val="FFFF00"/>
                </a:highlight>
              </a:rPr>
              <a:t>implicit parameter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of the member method. This is because the compiler converts the call syntax </a:t>
            </a:r>
            <a:r>
              <a:rPr lang="en-US" dirty="0" err="1"/>
              <a:t>objectReference.method</a:t>
            </a:r>
            <a:r>
              <a:rPr lang="en-US" dirty="0"/>
              <a:t>(...) into a method call with the object reference implicitly passed as a parameter. Ex: method(</a:t>
            </a:r>
            <a:r>
              <a:rPr lang="en-US" dirty="0" err="1"/>
              <a:t>objectReference</a:t>
            </a:r>
            <a:r>
              <a:rPr lang="en-US" dirty="0"/>
              <a:t>, ...).</a:t>
            </a:r>
          </a:p>
          <a:p>
            <a:r>
              <a:rPr lang="en-US" dirty="0"/>
              <a:t>Within a member method, the implicitly-passed object reference is accessible via the keyword </a:t>
            </a:r>
            <a:r>
              <a:rPr lang="en-US" b="1" i="1" dirty="0"/>
              <a:t>this</a:t>
            </a:r>
            <a:r>
              <a:rPr lang="en-US" dirty="0"/>
              <a:t>. In particular, a class member can be accessed as </a:t>
            </a:r>
            <a:r>
              <a:rPr lang="en-US" dirty="0" err="1"/>
              <a:t>this.classMember</a:t>
            </a:r>
            <a:r>
              <a:rPr lang="en-US" dirty="0"/>
              <a:t>. The "." is the member access operator.</a:t>
            </a:r>
          </a:p>
          <a:p>
            <a:r>
              <a:rPr lang="en-US" dirty="0"/>
              <a:t>Using this makes clear that a class member is being accessed and is essential if a field member and parameter have the same identifier. In the example below, this is necessary to differentiate between the field member(variable in a class) </a:t>
            </a:r>
            <a:r>
              <a:rPr lang="en-US" dirty="0" err="1"/>
              <a:t>sideLength</a:t>
            </a:r>
            <a:r>
              <a:rPr lang="en-US" dirty="0"/>
              <a:t> and the parameter </a:t>
            </a:r>
            <a:r>
              <a:rPr lang="en-US" dirty="0" err="1"/>
              <a:t>sideLength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32EA9-84FC-4C47-AE13-09DAC77B8FB6}"/>
              </a:ext>
            </a:extLst>
          </p:cNvPr>
          <p:cNvSpPr txBox="1"/>
          <p:nvPr/>
        </p:nvSpPr>
        <p:spPr>
          <a:xfrm>
            <a:off x="6882938" y="0"/>
            <a:ext cx="5577841" cy="424731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ShapeSquare.java: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ShapeSquare</a:t>
            </a:r>
            <a:r>
              <a:rPr lang="en-US" dirty="0"/>
              <a:t> {</a:t>
            </a:r>
          </a:p>
          <a:p>
            <a:r>
              <a:rPr lang="en-US" dirty="0"/>
              <a:t>   // Private fields</a:t>
            </a:r>
          </a:p>
          <a:p>
            <a:r>
              <a:rPr lang="en-US" dirty="0"/>
              <a:t>   private double </a:t>
            </a:r>
            <a:r>
              <a:rPr lang="en-US" dirty="0" err="1"/>
              <a:t>sideLength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// Public methods</a:t>
            </a:r>
          </a:p>
          <a:p>
            <a:r>
              <a:rPr lang="en-US" dirty="0"/>
              <a:t>   public void </a:t>
            </a:r>
            <a:r>
              <a:rPr lang="en-US" dirty="0" err="1"/>
              <a:t>setSideLength</a:t>
            </a:r>
            <a:r>
              <a:rPr lang="en-US" dirty="0"/>
              <a:t>(double </a:t>
            </a:r>
            <a:r>
              <a:rPr lang="en-US" dirty="0" err="1"/>
              <a:t>sideLength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 err="1"/>
              <a:t>this.sideLength</a:t>
            </a:r>
            <a:r>
              <a:rPr lang="en-US" dirty="0"/>
              <a:t> = </a:t>
            </a:r>
            <a:r>
              <a:rPr lang="en-US" dirty="0" err="1"/>
              <a:t>sideLength</a:t>
            </a:r>
            <a:r>
              <a:rPr lang="en-US" dirty="0"/>
              <a:t>;</a:t>
            </a:r>
          </a:p>
          <a:p>
            <a:r>
              <a:rPr lang="en-US" dirty="0"/>
              <a:t>      // Field member    Parameter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public double </a:t>
            </a:r>
            <a:r>
              <a:rPr lang="en-US" dirty="0" err="1"/>
              <a:t>getArea</a:t>
            </a:r>
            <a:r>
              <a:rPr lang="en-US" dirty="0"/>
              <a:t>() {</a:t>
            </a:r>
          </a:p>
          <a:p>
            <a:r>
              <a:rPr lang="en-US" dirty="0"/>
              <a:t>      return </a:t>
            </a:r>
            <a:r>
              <a:rPr lang="en-US" dirty="0" err="1"/>
              <a:t>sideLength</a:t>
            </a:r>
            <a:r>
              <a:rPr lang="en-US" dirty="0"/>
              <a:t> * </a:t>
            </a:r>
            <a:r>
              <a:rPr lang="en-US" dirty="0" err="1"/>
              <a:t>sideLength</a:t>
            </a:r>
            <a:r>
              <a:rPr lang="en-US" dirty="0"/>
              <a:t>; // Both refer to field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D01AC-7E8C-40BB-8507-5A2A6FB9AEB8}"/>
              </a:ext>
            </a:extLst>
          </p:cNvPr>
          <p:cNvSpPr txBox="1"/>
          <p:nvPr/>
        </p:nvSpPr>
        <p:spPr>
          <a:xfrm>
            <a:off x="5636029" y="4114313"/>
            <a:ext cx="6317673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ShapeTest.java: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ShapeTest</a:t>
            </a:r>
            <a:r>
              <a:rPr lang="en-US" dirty="0"/>
              <a:t> {</a:t>
            </a:r>
          </a:p>
          <a:p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 err="1"/>
              <a:t>ShapeSquare</a:t>
            </a:r>
            <a:r>
              <a:rPr lang="en-US" dirty="0"/>
              <a:t> square3 = new </a:t>
            </a:r>
            <a:r>
              <a:rPr lang="en-US" dirty="0" err="1"/>
              <a:t>ShapeSquare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square3.setSideLength(3.2);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("Square's area: " + square3.getArea());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FDF58-7426-4A7E-8B04-6A0331960797}"/>
              </a:ext>
            </a:extLst>
          </p:cNvPr>
          <p:cNvSpPr txBox="1"/>
          <p:nvPr/>
        </p:nvSpPr>
        <p:spPr>
          <a:xfrm>
            <a:off x="2955176" y="5740028"/>
            <a:ext cx="2202872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Output:</a:t>
            </a:r>
          </a:p>
          <a:p>
            <a:r>
              <a:rPr lang="en-US" dirty="0"/>
              <a:t>Square's area: 10.24</a:t>
            </a:r>
          </a:p>
        </p:txBody>
      </p:sp>
    </p:spTree>
    <p:extLst>
      <p:ext uri="{BB962C8B-B14F-4D97-AF65-F5344CB8AC3E}">
        <p14:creationId xmlns:p14="http://schemas.microsoft.com/office/powerpoint/2010/main" val="64876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4629-67EB-49EA-AB6A-37D33FB0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5" y="473825"/>
            <a:ext cx="9809019" cy="5266203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i="1" dirty="0" err="1">
                <a:highlight>
                  <a:srgbClr val="FFFF00"/>
                </a:highlight>
              </a:rPr>
              <a:t>ArrayList</a:t>
            </a:r>
            <a:r>
              <a:rPr lang="en-US" dirty="0"/>
              <a:t> is an ordered list of reference type items that comes with Java. Each item in an </a:t>
            </a:r>
            <a:r>
              <a:rPr lang="en-US" dirty="0" err="1"/>
              <a:t>ArrayList</a:t>
            </a:r>
            <a:r>
              <a:rPr lang="en-US" dirty="0"/>
              <a:t> is known as an </a:t>
            </a:r>
            <a:r>
              <a:rPr lang="en-US" i="1" dirty="0"/>
              <a:t>element</a:t>
            </a:r>
            <a:r>
              <a:rPr lang="en-US" dirty="0"/>
              <a:t>. </a:t>
            </a:r>
          </a:p>
          <a:p>
            <a:r>
              <a:rPr lang="en-US" dirty="0"/>
              <a:t>The statement import </a:t>
            </a:r>
            <a:r>
              <a:rPr lang="en-US" dirty="0" err="1"/>
              <a:t>java.util.ArrayList</a:t>
            </a:r>
            <a:r>
              <a:rPr lang="en-US" dirty="0"/>
              <a:t>; enables use of an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r>
              <a:rPr lang="en-US" dirty="0"/>
              <a:t>The declaration </a:t>
            </a:r>
            <a:r>
              <a:rPr lang="en-US" dirty="0" err="1"/>
              <a:t>ArrayList</a:t>
            </a:r>
            <a:r>
              <a:rPr lang="en-US" dirty="0"/>
              <a:t>&lt;Integer&gt; </a:t>
            </a:r>
            <a:r>
              <a:rPr lang="en-US" dirty="0" err="1"/>
              <a:t>vals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&lt;Integer&gt;() creates reference variable </a:t>
            </a:r>
            <a:r>
              <a:rPr lang="en-US" dirty="0" err="1"/>
              <a:t>vals</a:t>
            </a:r>
            <a:r>
              <a:rPr lang="en-US" dirty="0"/>
              <a:t> that refers to a new </a:t>
            </a:r>
            <a:r>
              <a:rPr lang="en-US" dirty="0" err="1"/>
              <a:t>ArrayList</a:t>
            </a:r>
            <a:r>
              <a:rPr lang="en-US" dirty="0"/>
              <a:t> object consisting of Integer objects. </a:t>
            </a:r>
          </a:p>
          <a:p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list size can grow to contain the desired elements. </a:t>
            </a:r>
          </a:p>
          <a:p>
            <a:r>
              <a:rPr lang="en-US" dirty="0" err="1"/>
              <a:t>ArrayList</a:t>
            </a:r>
            <a:r>
              <a:rPr lang="en-US" dirty="0"/>
              <a:t> does not support primitive types like int, but rather reference types like Integer. </a:t>
            </a:r>
          </a:p>
          <a:p>
            <a:r>
              <a:rPr lang="en-US" dirty="0"/>
              <a:t>A </a:t>
            </a:r>
            <a:r>
              <a:rPr lang="en-US" dirty="0">
                <a:highlight>
                  <a:srgbClr val="FFFF00"/>
                </a:highlight>
              </a:rPr>
              <a:t>common error </a:t>
            </a:r>
            <a:r>
              <a:rPr lang="en-US" dirty="0"/>
              <a:t>is to declare an </a:t>
            </a:r>
            <a:r>
              <a:rPr lang="en-US" dirty="0" err="1"/>
              <a:t>ArrayList</a:t>
            </a:r>
            <a:r>
              <a:rPr lang="en-US" dirty="0"/>
              <a:t> of a primitive type like int, as in 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highlight>
                  <a:srgbClr val="FFFF00"/>
                </a:highlight>
              </a:rPr>
              <a:t>ArrayList</a:t>
            </a:r>
            <a:r>
              <a:rPr lang="en-US" dirty="0">
                <a:highlight>
                  <a:srgbClr val="FFFF00"/>
                </a:highlight>
              </a:rPr>
              <a:t>&lt;int&gt; </a:t>
            </a:r>
            <a:r>
              <a:rPr lang="en-US" dirty="0" err="1">
                <a:highlight>
                  <a:srgbClr val="FFFF00"/>
                </a:highlight>
              </a:rPr>
              <a:t>myVals</a:t>
            </a:r>
            <a:r>
              <a:rPr lang="en-US" dirty="0">
                <a:highlight>
                  <a:srgbClr val="FFFF00"/>
                </a:highlight>
              </a:rPr>
              <a:t>, yielding a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highlight>
                  <a:srgbClr val="FFFF00"/>
                </a:highlight>
              </a:rPr>
              <a:t> compilation error: "unexpected type, found : int, required: reference."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1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E2D5-4C88-403A-98DD-F7C3E62F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075" y="771921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 </a:t>
            </a:r>
            <a:r>
              <a:rPr lang="en-US" dirty="0" err="1"/>
              <a:t>ArrayList</a:t>
            </a:r>
            <a:r>
              <a:rPr lang="en-US" dirty="0"/>
              <a:t> methods.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F7F02-A623-4B03-A937-A519BF333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76" y="1558811"/>
            <a:ext cx="8042987" cy="48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1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8D9A-2751-4953-B5F3-D615E1BA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49" y="365760"/>
            <a:ext cx="9536915" cy="53742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field:</a:t>
            </a:r>
          </a:p>
          <a:p>
            <a:r>
              <a:rPr lang="en-US" dirty="0"/>
              <a:t>The keyword static indicates a variable is allocated in memory only once during a program's execution. </a:t>
            </a:r>
          </a:p>
          <a:p>
            <a:r>
              <a:rPr lang="en-US" dirty="0"/>
              <a:t>Static variables reside in the program's static memory region and have a global scope. </a:t>
            </a:r>
          </a:p>
          <a:p>
            <a:r>
              <a:rPr lang="en-US" dirty="0"/>
              <a:t>Thus, static variables can be accessed from anywhere in a program.</a:t>
            </a:r>
          </a:p>
          <a:p>
            <a:r>
              <a:rPr lang="en-US" dirty="0"/>
              <a:t>In a class, a static field is a field of the class instead of a field of each class object. </a:t>
            </a:r>
          </a:p>
          <a:p>
            <a:r>
              <a:rPr lang="en-US" dirty="0"/>
              <a:t>Thus, static fields are independent of any class object, and can be accessed without creating a class object. </a:t>
            </a:r>
          </a:p>
          <a:p>
            <a:r>
              <a:rPr lang="en-US" dirty="0"/>
              <a:t>Static fields are declared and initialized in the class definition. </a:t>
            </a:r>
          </a:p>
          <a:p>
            <a:r>
              <a:rPr lang="en-US" dirty="0"/>
              <a:t>Within a class method, a static field is accessed using the field name. </a:t>
            </a:r>
          </a:p>
          <a:p>
            <a:r>
              <a:rPr lang="en-US" dirty="0"/>
              <a:t>A public static field can be accessed outside the class using dot notation: </a:t>
            </a:r>
            <a:r>
              <a:rPr lang="en-US" dirty="0" err="1"/>
              <a:t>ClassName.fieldName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6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F4A701-F46D-4F7F-91CB-F59CA43D9836}"/>
              </a:ext>
            </a:extLst>
          </p:cNvPr>
          <p:cNvSpPr/>
          <p:nvPr/>
        </p:nvSpPr>
        <p:spPr>
          <a:xfrm>
            <a:off x="38793" y="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Store {   </a:t>
            </a:r>
          </a:p>
          <a:p>
            <a:r>
              <a:rPr lang="en-US" dirty="0"/>
              <a:t>   // Declare and initialize public static field</a:t>
            </a:r>
          </a:p>
          <a:p>
            <a:r>
              <a:rPr lang="en-US" dirty="0"/>
              <a:t>   public static int </a:t>
            </a:r>
            <a:r>
              <a:rPr lang="en-US" dirty="0" err="1"/>
              <a:t>nextId</a:t>
            </a:r>
            <a:r>
              <a:rPr lang="en-US" dirty="0"/>
              <a:t> = 101;</a:t>
            </a:r>
          </a:p>
          <a:p>
            <a:endParaRPr lang="en-US" dirty="0"/>
          </a:p>
          <a:p>
            <a:r>
              <a:rPr lang="en-US" dirty="0"/>
              <a:t>   // Define private fields </a:t>
            </a:r>
          </a:p>
          <a:p>
            <a:r>
              <a:rPr lang="en-US" dirty="0"/>
              <a:t>   private String name;</a:t>
            </a:r>
          </a:p>
          <a:p>
            <a:r>
              <a:rPr lang="en-US" dirty="0"/>
              <a:t>   private String type;</a:t>
            </a:r>
          </a:p>
          <a:p>
            <a:r>
              <a:rPr lang="en-US" dirty="0"/>
              <a:t>   private int id;</a:t>
            </a:r>
          </a:p>
          <a:p>
            <a:endParaRPr lang="en-US" dirty="0"/>
          </a:p>
          <a:p>
            <a:r>
              <a:rPr lang="en-US" dirty="0"/>
              <a:t>   public Store(String </a:t>
            </a:r>
            <a:r>
              <a:rPr lang="en-US" dirty="0" err="1"/>
              <a:t>storeName</a:t>
            </a:r>
            <a:r>
              <a:rPr lang="en-US" dirty="0"/>
              <a:t>, String </a:t>
            </a:r>
            <a:r>
              <a:rPr lang="en-US" dirty="0" err="1"/>
              <a:t>storeType</a:t>
            </a:r>
            <a:r>
              <a:rPr lang="en-US" dirty="0"/>
              <a:t>) {</a:t>
            </a:r>
          </a:p>
          <a:p>
            <a:r>
              <a:rPr lang="en-US" dirty="0"/>
              <a:t>      name = </a:t>
            </a:r>
            <a:r>
              <a:rPr lang="en-US" dirty="0" err="1"/>
              <a:t>storeName</a:t>
            </a:r>
            <a:r>
              <a:rPr lang="en-US" dirty="0"/>
              <a:t>;</a:t>
            </a:r>
          </a:p>
          <a:p>
            <a:r>
              <a:rPr lang="en-US" dirty="0"/>
              <a:t>      type = </a:t>
            </a:r>
            <a:r>
              <a:rPr lang="en-US" dirty="0" err="1"/>
              <a:t>storeType</a:t>
            </a:r>
            <a:r>
              <a:rPr lang="en-US" dirty="0"/>
              <a:t>;</a:t>
            </a:r>
          </a:p>
          <a:p>
            <a:r>
              <a:rPr lang="en-US" dirty="0"/>
              <a:t>      id = </a:t>
            </a:r>
            <a:r>
              <a:rPr lang="en-US" dirty="0" err="1"/>
              <a:t>nextId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++</a:t>
            </a:r>
            <a:r>
              <a:rPr lang="en-US" dirty="0" err="1"/>
              <a:t>nextId</a:t>
            </a:r>
            <a:r>
              <a:rPr lang="en-US" dirty="0"/>
              <a:t>;   // Increment each time a Store object is created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   public int </a:t>
            </a:r>
            <a:r>
              <a:rPr lang="en-US" dirty="0" err="1"/>
              <a:t>getId</a:t>
            </a:r>
            <a:r>
              <a:rPr lang="en-US" dirty="0"/>
              <a:t>()</a:t>
            </a:r>
          </a:p>
          <a:p>
            <a:r>
              <a:rPr lang="en-US" dirty="0"/>
              <a:t>     {     return id;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05F130-9D75-4C34-BA05-4232841A5032}"/>
              </a:ext>
            </a:extLst>
          </p:cNvPr>
          <p:cNvSpPr/>
          <p:nvPr/>
        </p:nvSpPr>
        <p:spPr>
          <a:xfrm>
            <a:off x="6589222" y="102951"/>
            <a:ext cx="6096000" cy="3416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NewStores</a:t>
            </a:r>
            <a:r>
              <a:rPr lang="en-US" dirty="0"/>
              <a:t> {</a:t>
            </a:r>
          </a:p>
          <a:p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Store 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 = new Store("Macy's", "Department");</a:t>
            </a:r>
          </a:p>
          <a:p>
            <a:r>
              <a:rPr lang="en-US" dirty="0"/>
              <a:t>      Store store2 = new Store("Albertsons", "Grocery");</a:t>
            </a:r>
          </a:p>
          <a:p>
            <a:r>
              <a:rPr lang="en-US" dirty="0"/>
              <a:t>      Store store3 = new Store("Ace", "Hardware");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("Store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's ID: " + 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.getId());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("Store 2's ID: " + store2.getId());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("Store 3's ID: " + store3.getId());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("Next ID: " + </a:t>
            </a:r>
            <a:r>
              <a:rPr lang="en-US" dirty="0" err="1"/>
              <a:t>Store.nextId</a:t>
            </a:r>
            <a:r>
              <a:rPr lang="en-US" dirty="0"/>
              <a:t>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3E85FF7-414C-4DC0-B14F-A2F2898DDC0D}"/>
              </a:ext>
            </a:extLst>
          </p:cNvPr>
          <p:cNvGraphicFramePr>
            <a:graphicFrameLocks noGrp="1"/>
          </p:cNvGraphicFramePr>
          <p:nvPr/>
        </p:nvGraphicFramePr>
        <p:xfrm>
          <a:off x="3644670" y="5396345"/>
          <a:ext cx="1436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715">
                  <a:extLst>
                    <a:ext uri="{9D8B030D-6E8A-4147-A177-3AD203B41FA5}">
                      <a16:colId xmlns:a16="http://schemas.microsoft.com/office/drawing/2014/main" val="64034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Albertsons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53108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6648DC22-52D3-4F21-B8CC-C13E48F08EFC}"/>
              </a:ext>
            </a:extLst>
          </p:cNvPr>
          <p:cNvGraphicFramePr>
            <a:graphicFrameLocks noGrp="1"/>
          </p:cNvGraphicFramePr>
          <p:nvPr/>
        </p:nvGraphicFramePr>
        <p:xfrm>
          <a:off x="1275543" y="5435913"/>
          <a:ext cx="1436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715">
                  <a:extLst>
                    <a:ext uri="{9D8B030D-6E8A-4147-A177-3AD203B41FA5}">
                      <a16:colId xmlns:a16="http://schemas.microsoft.com/office/drawing/2014/main" val="64034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Macy’s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53108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4808B101-BBA9-4CAB-A3DA-E54D34872CD0}"/>
              </a:ext>
            </a:extLst>
          </p:cNvPr>
          <p:cNvGraphicFramePr>
            <a:graphicFrameLocks noGrp="1"/>
          </p:cNvGraphicFramePr>
          <p:nvPr/>
        </p:nvGraphicFramePr>
        <p:xfrm>
          <a:off x="7863840" y="3650673"/>
          <a:ext cx="11009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974">
                  <a:extLst>
                    <a:ext uri="{9D8B030D-6E8A-4147-A177-3AD203B41FA5}">
                      <a16:colId xmlns:a16="http://schemas.microsoft.com/office/drawing/2014/main" val="64034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5310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1D5104A0-1F2B-453A-A944-C511AC912C51}"/>
              </a:ext>
            </a:extLst>
          </p:cNvPr>
          <p:cNvGraphicFramePr>
            <a:graphicFrameLocks noGrp="1"/>
          </p:cNvGraphicFramePr>
          <p:nvPr/>
        </p:nvGraphicFramePr>
        <p:xfrm>
          <a:off x="6013797" y="5411383"/>
          <a:ext cx="12330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056">
                  <a:extLst>
                    <a:ext uri="{9D8B030D-6E8A-4147-A177-3AD203B41FA5}">
                      <a16:colId xmlns:a16="http://schemas.microsoft.com/office/drawing/2014/main" val="64034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69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5310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C32CBB-D154-4C4B-AC28-15A5A4E764DF}"/>
              </a:ext>
            </a:extLst>
          </p:cNvPr>
          <p:cNvSpPr txBox="1"/>
          <p:nvPr/>
        </p:nvSpPr>
        <p:spPr>
          <a:xfrm>
            <a:off x="7863840" y="4663440"/>
            <a:ext cx="1100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2AEA2-CC2D-4B4C-BC30-72DC55572FEA}"/>
              </a:ext>
            </a:extLst>
          </p:cNvPr>
          <p:cNvSpPr txBox="1"/>
          <p:nvPr/>
        </p:nvSpPr>
        <p:spPr>
          <a:xfrm>
            <a:off x="1251067" y="6508865"/>
            <a:ext cx="128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A108F-D116-4F5A-8685-9D6E238D9113}"/>
              </a:ext>
            </a:extLst>
          </p:cNvPr>
          <p:cNvSpPr txBox="1"/>
          <p:nvPr/>
        </p:nvSpPr>
        <p:spPr>
          <a:xfrm>
            <a:off x="1251066" y="6543393"/>
            <a:ext cx="128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</a:t>
            </a:r>
            <a:r>
              <a:rPr lang="en-US" dirty="0"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48DF18-D447-4A2E-865D-270029CD62D6}"/>
              </a:ext>
            </a:extLst>
          </p:cNvPr>
          <p:cNvSpPr txBox="1"/>
          <p:nvPr/>
        </p:nvSpPr>
        <p:spPr>
          <a:xfrm>
            <a:off x="1555867" y="6813665"/>
            <a:ext cx="128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9A8D5-FB83-4888-87BE-866048DD7BE9}"/>
              </a:ext>
            </a:extLst>
          </p:cNvPr>
          <p:cNvSpPr txBox="1"/>
          <p:nvPr/>
        </p:nvSpPr>
        <p:spPr>
          <a:xfrm>
            <a:off x="9873673" y="4451927"/>
            <a:ext cx="181956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Store 1's ID: 101</a:t>
            </a:r>
          </a:p>
          <a:p>
            <a:r>
              <a:rPr lang="en-US" dirty="0"/>
              <a:t>Store 2's ID: 102</a:t>
            </a:r>
          </a:p>
          <a:p>
            <a:r>
              <a:rPr lang="en-US" dirty="0"/>
              <a:t>Store 3's ID: 103</a:t>
            </a:r>
          </a:p>
          <a:p>
            <a:r>
              <a:rPr lang="en-US" dirty="0"/>
              <a:t>Next ID: 104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A9D19-3432-4DA0-BDC0-2ACFB30FD951}"/>
              </a:ext>
            </a:extLst>
          </p:cNvPr>
          <p:cNvSpPr txBox="1"/>
          <p:nvPr/>
        </p:nvSpPr>
        <p:spPr>
          <a:xfrm>
            <a:off x="3845330" y="6543393"/>
            <a:ext cx="128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4C709A-06DC-42F8-A83F-3819C1B5F0A8}"/>
              </a:ext>
            </a:extLst>
          </p:cNvPr>
          <p:cNvSpPr txBox="1"/>
          <p:nvPr/>
        </p:nvSpPr>
        <p:spPr>
          <a:xfrm>
            <a:off x="6134793" y="6523903"/>
            <a:ext cx="128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3</a:t>
            </a:r>
          </a:p>
        </p:txBody>
      </p:sp>
    </p:spTree>
    <p:extLst>
      <p:ext uri="{BB962C8B-B14F-4D97-AF65-F5344CB8AC3E}">
        <p14:creationId xmlns:p14="http://schemas.microsoft.com/office/powerpoint/2010/main" val="1845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F1D3-EDAD-4F4E-99AA-D96A85BC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29" y="92799"/>
            <a:ext cx="5458136" cy="3514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Static member methods:</a:t>
            </a:r>
          </a:p>
          <a:p>
            <a:r>
              <a:rPr lang="en-US" dirty="0"/>
              <a:t>A </a:t>
            </a:r>
            <a:r>
              <a:rPr lang="en-US" i="1" dirty="0">
                <a:highlight>
                  <a:srgbClr val="FFFF00"/>
                </a:highlight>
              </a:rPr>
              <a:t>static member method</a:t>
            </a:r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dirty="0"/>
              <a:t>is a class method that is independent of class objects. </a:t>
            </a:r>
          </a:p>
          <a:p>
            <a:r>
              <a:rPr lang="en-US" dirty="0"/>
              <a:t>Static member methods are typically used to access and mutate private static fields from outside the class. </a:t>
            </a:r>
          </a:p>
          <a:p>
            <a:r>
              <a:rPr lang="en-US" dirty="0"/>
              <a:t>Since static methods are independent of class objects, the </a:t>
            </a:r>
            <a:r>
              <a:rPr lang="en-US" i="1" dirty="0">
                <a:highlight>
                  <a:srgbClr val="FFFF00"/>
                </a:highlight>
              </a:rPr>
              <a:t>this</a:t>
            </a:r>
            <a:r>
              <a:rPr lang="en-US" dirty="0"/>
              <a:t> parameter is not passed to a static member method. </a:t>
            </a:r>
          </a:p>
          <a:p>
            <a:r>
              <a:rPr lang="en-US" dirty="0">
                <a:highlight>
                  <a:srgbClr val="FFFF00"/>
                </a:highlight>
              </a:rPr>
              <a:t>So, a static member method can only access a class' static fields.  //we are learning this in this slide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3EC30-E442-4CB6-A426-9162F09340D4}"/>
              </a:ext>
            </a:extLst>
          </p:cNvPr>
          <p:cNvSpPr/>
          <p:nvPr/>
        </p:nvSpPr>
        <p:spPr>
          <a:xfrm>
            <a:off x="266007" y="3518110"/>
            <a:ext cx="5693666" cy="3416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NewStores</a:t>
            </a:r>
            <a:r>
              <a:rPr lang="en-US" dirty="0"/>
              <a:t> {</a:t>
            </a:r>
          </a:p>
          <a:p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Store store1 = new Store("Macy's", "Department");</a:t>
            </a:r>
          </a:p>
          <a:p>
            <a:r>
              <a:rPr lang="en-US" dirty="0"/>
              <a:t>      Store store2 = new Store("Albertsons", "Grocery");</a:t>
            </a:r>
          </a:p>
          <a:p>
            <a:r>
              <a:rPr lang="en-US" dirty="0"/>
              <a:t>      Store store3 = new Store("Ace", "Hardware");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("Store 1's ID: " + store1.getId());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("Store 2's ID: " + store2.getId());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("Store 3's ID: " + store3.getId());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("Next ID: " + </a:t>
            </a:r>
            <a:r>
              <a:rPr lang="en-US" dirty="0" err="1"/>
              <a:t>Store.getNextId</a:t>
            </a:r>
            <a:r>
              <a:rPr lang="en-US" dirty="0"/>
              <a:t>());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0A7C7-73BD-49AC-AB72-2EDEE11185F9}"/>
              </a:ext>
            </a:extLst>
          </p:cNvPr>
          <p:cNvSpPr/>
          <p:nvPr/>
        </p:nvSpPr>
        <p:spPr>
          <a:xfrm>
            <a:off x="6201741" y="-79653"/>
            <a:ext cx="6096000" cy="7017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public class Store {   </a:t>
            </a:r>
          </a:p>
          <a:p>
            <a:r>
              <a:rPr lang="en-US" dirty="0"/>
              <a:t>   // Declare and initialize private static field</a:t>
            </a:r>
          </a:p>
          <a:p>
            <a:r>
              <a:rPr lang="en-US" dirty="0"/>
              <a:t>   private static int </a:t>
            </a:r>
            <a:r>
              <a:rPr lang="en-US" dirty="0" err="1"/>
              <a:t>nextId</a:t>
            </a:r>
            <a:r>
              <a:rPr lang="en-US" dirty="0"/>
              <a:t> = 101;   </a:t>
            </a:r>
          </a:p>
          <a:p>
            <a:endParaRPr lang="en-US" dirty="0"/>
          </a:p>
          <a:p>
            <a:r>
              <a:rPr lang="en-US" dirty="0"/>
              <a:t>   // Define private fields </a:t>
            </a:r>
          </a:p>
          <a:p>
            <a:r>
              <a:rPr lang="en-US" dirty="0"/>
              <a:t>   private String name;</a:t>
            </a:r>
          </a:p>
          <a:p>
            <a:r>
              <a:rPr lang="en-US" dirty="0"/>
              <a:t>   private String type;</a:t>
            </a:r>
          </a:p>
          <a:p>
            <a:r>
              <a:rPr lang="en-US" dirty="0"/>
              <a:t>   private int id;</a:t>
            </a:r>
          </a:p>
          <a:p>
            <a:endParaRPr lang="en-US" dirty="0"/>
          </a:p>
          <a:p>
            <a:r>
              <a:rPr lang="en-US" dirty="0"/>
              <a:t>   public Store(String </a:t>
            </a:r>
            <a:r>
              <a:rPr lang="en-US" dirty="0" err="1"/>
              <a:t>storeName</a:t>
            </a:r>
            <a:r>
              <a:rPr lang="en-US" dirty="0"/>
              <a:t>, String </a:t>
            </a:r>
            <a:r>
              <a:rPr lang="en-US" dirty="0" err="1"/>
              <a:t>storeType</a:t>
            </a:r>
            <a:r>
              <a:rPr lang="en-US" dirty="0"/>
              <a:t>) {</a:t>
            </a:r>
          </a:p>
          <a:p>
            <a:r>
              <a:rPr lang="en-US" dirty="0"/>
              <a:t>      name = </a:t>
            </a:r>
            <a:r>
              <a:rPr lang="en-US" dirty="0" err="1"/>
              <a:t>storeName</a:t>
            </a:r>
            <a:r>
              <a:rPr lang="en-US" dirty="0"/>
              <a:t>;</a:t>
            </a:r>
          </a:p>
          <a:p>
            <a:r>
              <a:rPr lang="en-US" dirty="0"/>
              <a:t>      type = </a:t>
            </a:r>
            <a:r>
              <a:rPr lang="en-US" dirty="0" err="1"/>
              <a:t>storeType</a:t>
            </a:r>
            <a:r>
              <a:rPr lang="en-US" dirty="0"/>
              <a:t>;</a:t>
            </a:r>
          </a:p>
          <a:p>
            <a:r>
              <a:rPr lang="en-US" dirty="0"/>
              <a:t>      id = </a:t>
            </a:r>
            <a:r>
              <a:rPr lang="en-US" dirty="0" err="1"/>
              <a:t>nextId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++</a:t>
            </a:r>
            <a:r>
              <a:rPr lang="en-US" dirty="0" err="1"/>
              <a:t>nextId</a:t>
            </a:r>
            <a:r>
              <a:rPr lang="en-US" dirty="0"/>
              <a:t>;   // Increment each time a Store object is created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   public int </a:t>
            </a:r>
            <a:r>
              <a:rPr lang="en-US" dirty="0" err="1"/>
              <a:t>getId</a:t>
            </a:r>
            <a:r>
              <a:rPr lang="en-US" dirty="0"/>
              <a:t>() {</a:t>
            </a:r>
          </a:p>
          <a:p>
            <a:r>
              <a:rPr lang="en-US" dirty="0"/>
              <a:t>      return id;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public static int </a:t>
            </a:r>
            <a:r>
              <a:rPr lang="en-US" dirty="0" err="1"/>
              <a:t>getNextId</a:t>
            </a:r>
            <a:r>
              <a:rPr lang="en-US" dirty="0"/>
              <a:t>() {</a:t>
            </a:r>
          </a:p>
          <a:p>
            <a:r>
              <a:rPr lang="en-US" dirty="0"/>
              <a:t>      return </a:t>
            </a:r>
            <a:r>
              <a:rPr lang="en-US" dirty="0" err="1"/>
              <a:t>nextId</a:t>
            </a:r>
            <a:r>
              <a:rPr lang="en-US" dirty="0"/>
              <a:t>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6C1FE-8664-42EF-ACAA-67928DC90973}"/>
              </a:ext>
            </a:extLst>
          </p:cNvPr>
          <p:cNvSpPr txBox="1"/>
          <p:nvPr/>
        </p:nvSpPr>
        <p:spPr>
          <a:xfrm>
            <a:off x="10856422" y="0"/>
            <a:ext cx="108702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Store.java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690AA-635C-413A-B3BE-8DBBA0699381}"/>
              </a:ext>
            </a:extLst>
          </p:cNvPr>
          <p:cNvSpPr txBox="1"/>
          <p:nvPr/>
        </p:nvSpPr>
        <p:spPr>
          <a:xfrm>
            <a:off x="4366289" y="3470564"/>
            <a:ext cx="162397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NewStores.java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C17B5-3361-490C-B6B2-033B39E59A28}"/>
              </a:ext>
            </a:extLst>
          </p:cNvPr>
          <p:cNvSpPr txBox="1"/>
          <p:nvPr/>
        </p:nvSpPr>
        <p:spPr>
          <a:xfrm>
            <a:off x="9563300" y="5012575"/>
            <a:ext cx="2380151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Store </a:t>
            </a:r>
            <a:r>
              <a:rPr lang="en-US" dirty="0">
                <a:latin typeface="Bookman Old Style" panose="02050604050505020204" pitchFamily="18" charset="0"/>
              </a:rPr>
              <a:t>1</a:t>
            </a:r>
            <a:r>
              <a:rPr lang="en-US" dirty="0"/>
              <a:t>'s ID: 101</a:t>
            </a:r>
          </a:p>
          <a:p>
            <a:r>
              <a:rPr lang="en-US" dirty="0"/>
              <a:t>Store 2's ID: 102</a:t>
            </a:r>
          </a:p>
          <a:p>
            <a:r>
              <a:rPr lang="en-US" dirty="0"/>
              <a:t>Store 3's ID: 103 </a:t>
            </a:r>
          </a:p>
          <a:p>
            <a:r>
              <a:rPr lang="en-US" dirty="0"/>
              <a:t>Next ID: 104</a:t>
            </a:r>
          </a:p>
        </p:txBody>
      </p:sp>
    </p:spTree>
    <p:extLst>
      <p:ext uri="{BB962C8B-B14F-4D97-AF65-F5344CB8AC3E}">
        <p14:creationId xmlns:p14="http://schemas.microsoft.com/office/powerpoint/2010/main" val="205423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EBC5-FF5F-4576-B2CE-88916C323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919" y="594640"/>
            <a:ext cx="7729728" cy="1243491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i="1" dirty="0"/>
              <a:t>package</a:t>
            </a:r>
            <a:r>
              <a:rPr lang="en-US" dirty="0"/>
              <a:t> is a grouping of related types, classes, interfaces, and sub-package.</a:t>
            </a:r>
          </a:p>
          <a:p>
            <a:r>
              <a:rPr lang="en-US" dirty="0"/>
              <a:t> The types, classes, and interfaces in a package are called </a:t>
            </a:r>
            <a:r>
              <a:rPr lang="en-US" b="1" i="1" dirty="0"/>
              <a:t>package members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6B836-C2F2-47C0-A132-DCC8E28A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65" y="1754156"/>
            <a:ext cx="10522515" cy="46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8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C04A-3ACE-4E7D-8911-723BB68C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Class,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371F-EDB3-4F55-AC3A-0C205FB5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a construct that has variables and methods.</a:t>
            </a:r>
          </a:p>
          <a:p>
            <a:r>
              <a:rPr lang="en-US" dirty="0"/>
              <a:t>All the variables and methods inside a class are called class members.</a:t>
            </a:r>
          </a:p>
          <a:p>
            <a:r>
              <a:rPr lang="en-US" dirty="0"/>
              <a:t>Any number of objects can be created from a class.</a:t>
            </a:r>
          </a:p>
          <a:p>
            <a:r>
              <a:rPr lang="en-US" dirty="0"/>
              <a:t>The variables and member methods in a class can be public or private. </a:t>
            </a:r>
          </a:p>
          <a:p>
            <a:r>
              <a:rPr lang="en-US" dirty="0"/>
              <a:t>An object is a grouping of data and the methods of each class as a single unit.</a:t>
            </a:r>
          </a:p>
          <a:p>
            <a:r>
              <a:rPr lang="en-US" dirty="0"/>
              <a:t>A class' public member methods indicate all operations a class user can perform on the object. </a:t>
            </a:r>
          </a:p>
        </p:txBody>
      </p:sp>
    </p:spTree>
    <p:extLst>
      <p:ext uri="{BB962C8B-B14F-4D97-AF65-F5344CB8AC3E}">
        <p14:creationId xmlns:p14="http://schemas.microsoft.com/office/powerpoint/2010/main" val="322448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104C-1C57-4070-AF15-98DC832E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20D4-F8C1-406D-8852-DECA075B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Abstraction means to have a user interact with an item at a high-level, with lower-level internal details hidden from the user </a:t>
            </a:r>
          </a:p>
          <a:p>
            <a:r>
              <a:rPr lang="en-US" dirty="0"/>
              <a:t>Also known information hiding or encapsulation. </a:t>
            </a:r>
          </a:p>
          <a:p>
            <a:r>
              <a:rPr lang="en-US" dirty="0"/>
              <a:t>Objects strongly support abstraction, hiding entire groups of methods and variables, exposing only certain methods to a user. </a:t>
            </a:r>
          </a:p>
          <a:p>
            <a:r>
              <a:rPr lang="en-US" dirty="0"/>
              <a:t>Example: While driving a car the user is only concerned about driving the car and the internal working of the car are not thought about.</a:t>
            </a:r>
          </a:p>
          <a:p>
            <a:r>
              <a:rPr lang="en-US" dirty="0"/>
              <a:t>An abstract data type (ADT) is a data type whose creation and update are constrained to specific well-defined operations. A class can be used to implement an ADT.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7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D7C6-F212-4D3A-8C05-3C970397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05" y="66917"/>
            <a:ext cx="7729728" cy="1188720"/>
          </a:xfrm>
        </p:spPr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6EA0EA-7DD0-4AF0-BFD9-53795BA2E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9161" y="1575344"/>
            <a:ext cx="426633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programmer can create one or more objects of the same class.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an object consists of two steps: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declaring an instance of an object of class type and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assigning that to the new operator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new operator explicitly allocates memory for an object of the specified class type.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"." operator, known as the member access operator, is used to invoke a method on an object.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1ACB1-9E2F-4051-8CC5-D6480B05FC6D}"/>
              </a:ext>
            </a:extLst>
          </p:cNvPr>
          <p:cNvSpPr/>
          <p:nvPr/>
        </p:nvSpPr>
        <p:spPr>
          <a:xfrm>
            <a:off x="5856839" y="1575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RestaurantFavorites</a:t>
            </a:r>
            <a:r>
              <a:rPr lang="en-US" dirty="0"/>
              <a:t> {</a:t>
            </a:r>
          </a:p>
          <a:p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Restaurant </a:t>
            </a:r>
            <a:r>
              <a:rPr lang="en-US" dirty="0" err="1"/>
              <a:t>favLunchPlace</a:t>
            </a:r>
            <a:r>
              <a:rPr lang="en-US" dirty="0"/>
              <a:t> = new Restaurant();</a:t>
            </a:r>
          </a:p>
          <a:p>
            <a:r>
              <a:rPr lang="en-US" dirty="0"/>
              <a:t>      Restaurant </a:t>
            </a:r>
            <a:r>
              <a:rPr lang="en-US" dirty="0" err="1"/>
              <a:t>favDinnerPlace</a:t>
            </a:r>
            <a:r>
              <a:rPr lang="en-US" dirty="0"/>
              <a:t> = new Restaurant();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favLunchPlace.setName</a:t>
            </a:r>
            <a:r>
              <a:rPr lang="en-US" dirty="0"/>
              <a:t>("Central Deli");</a:t>
            </a:r>
          </a:p>
          <a:p>
            <a:r>
              <a:rPr lang="en-US" dirty="0"/>
              <a:t>      </a:t>
            </a:r>
            <a:r>
              <a:rPr lang="en-US" dirty="0" err="1"/>
              <a:t>favLunchPlace.setRating</a:t>
            </a:r>
            <a:r>
              <a:rPr lang="en-US" dirty="0"/>
              <a:t>(4);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favDinnerPlace.setName</a:t>
            </a:r>
            <a:r>
              <a:rPr lang="en-US" dirty="0"/>
              <a:t>("Friends Cafe");</a:t>
            </a:r>
          </a:p>
          <a:p>
            <a:r>
              <a:rPr lang="en-US" dirty="0"/>
              <a:t>      </a:t>
            </a:r>
            <a:r>
              <a:rPr lang="en-US" dirty="0" err="1"/>
              <a:t>favDinnerPlace.setRating</a:t>
            </a:r>
            <a:r>
              <a:rPr lang="en-US" dirty="0"/>
              <a:t>(5);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("My favorite restaurants: ");</a:t>
            </a:r>
          </a:p>
          <a:p>
            <a:r>
              <a:rPr lang="en-US" dirty="0" err="1"/>
              <a:t>favDinnerPlace.print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favLunchPlace.print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E3EE2-E5E7-4710-9325-7D14EB4B3F06}"/>
              </a:ext>
            </a:extLst>
          </p:cNvPr>
          <p:cNvSpPr/>
          <p:nvPr/>
        </p:nvSpPr>
        <p:spPr>
          <a:xfrm>
            <a:off x="3071890" y="5551442"/>
            <a:ext cx="2496789" cy="15224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My favorite restaurants: </a:t>
            </a:r>
          </a:p>
          <a:p>
            <a:r>
              <a:rPr lang="en-US" dirty="0"/>
              <a:t>Friends Cafe -- 5 </a:t>
            </a:r>
          </a:p>
          <a:p>
            <a:endParaRPr lang="en-US" dirty="0"/>
          </a:p>
          <a:p>
            <a:r>
              <a:rPr lang="en-US" dirty="0"/>
              <a:t>Central Deli -- 4 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CC9A7-702D-45AD-8030-0547F32322A6}"/>
              </a:ext>
            </a:extLst>
          </p:cNvPr>
          <p:cNvSpPr/>
          <p:nvPr/>
        </p:nvSpPr>
        <p:spPr>
          <a:xfrm>
            <a:off x="4002578" y="5268662"/>
            <a:ext cx="939338" cy="307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2045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F61A-86CD-4B71-88F3-5F38EB7B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A3C6-7001-46BC-8C11-A8B2E27B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programmer defining a class first names the class, </a:t>
            </a:r>
            <a:r>
              <a:rPr lang="en-US" i="1" dirty="0"/>
              <a:t>declares</a:t>
            </a:r>
            <a:r>
              <a:rPr lang="en-US" dirty="0"/>
              <a:t> private fields, and </a:t>
            </a:r>
            <a:r>
              <a:rPr lang="en-US" i="1" dirty="0"/>
              <a:t>defines</a:t>
            </a:r>
            <a:r>
              <a:rPr lang="en-US" dirty="0"/>
              <a:t> public member methods. </a:t>
            </a:r>
          </a:p>
          <a:p>
            <a:r>
              <a:rPr lang="en-US" dirty="0"/>
              <a:t>A class' fields and methods are collectively called class members. </a:t>
            </a:r>
          </a:p>
          <a:p>
            <a:r>
              <a:rPr lang="en-US" dirty="0"/>
              <a:t>A class definition has private fields: variables that member methods can access but class users cannot. </a:t>
            </a:r>
          </a:p>
          <a:p>
            <a:r>
              <a:rPr lang="en-US" dirty="0"/>
              <a:t>The private access modifier precedes each private field declaration.</a:t>
            </a:r>
          </a:p>
          <a:p>
            <a:r>
              <a:rPr lang="en-US" dirty="0"/>
              <a:t>The programmer </a:t>
            </a:r>
            <a:r>
              <a:rPr lang="en-US" i="1" dirty="0"/>
              <a:t>defines</a:t>
            </a:r>
            <a:r>
              <a:rPr lang="en-US" dirty="0"/>
              <a:t> the details of each member method, sometimes called the class' implementation. </a:t>
            </a:r>
          </a:p>
          <a:p>
            <a:r>
              <a:rPr lang="en-US" dirty="0"/>
              <a:t>A method definition provides an </a:t>
            </a:r>
            <a:r>
              <a:rPr lang="en-US" dirty="0">
                <a:highlight>
                  <a:srgbClr val="FFFF00"/>
                </a:highlight>
              </a:rPr>
              <a:t>access modifier(public or private)</a:t>
            </a:r>
            <a:r>
              <a:rPr lang="en-US" dirty="0"/>
              <a:t>, return type, name, arguments, and the method's statements. A member method can access all private fields.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4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2E32-A956-4638-8137-1B73525B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" y="864525"/>
            <a:ext cx="5974080" cy="5536275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public class Restaurant {                          // Info about a restaurant</a:t>
            </a:r>
          </a:p>
          <a:p>
            <a:pPr marL="0" indent="0">
              <a:buNone/>
            </a:pPr>
            <a:r>
              <a:rPr lang="en-US" sz="1400" dirty="0"/>
              <a:t> private String name;</a:t>
            </a:r>
          </a:p>
          <a:p>
            <a:pPr marL="0" indent="0">
              <a:buNone/>
            </a:pPr>
            <a:r>
              <a:rPr lang="en-US" sz="1400" dirty="0"/>
              <a:t>   private int rating;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   public void </a:t>
            </a:r>
            <a:r>
              <a:rPr lang="en-US" sz="1400" dirty="0" err="1"/>
              <a:t>setName</a:t>
            </a:r>
            <a:r>
              <a:rPr lang="en-US" sz="1400" dirty="0"/>
              <a:t>(String </a:t>
            </a:r>
            <a:r>
              <a:rPr lang="en-US" sz="1400" dirty="0" err="1"/>
              <a:t>restaurantName</a:t>
            </a:r>
            <a:r>
              <a:rPr lang="en-US" sz="1400" dirty="0"/>
              <a:t>) {    // Sets the restaurant's name</a:t>
            </a:r>
          </a:p>
          <a:p>
            <a:pPr marL="0" indent="0">
              <a:buNone/>
            </a:pPr>
            <a:r>
              <a:rPr lang="en-US" sz="1400" dirty="0"/>
              <a:t>      name = </a:t>
            </a:r>
            <a:r>
              <a:rPr lang="en-US" sz="1400" dirty="0" err="1"/>
              <a:t>restaurantName</a:t>
            </a:r>
            <a:r>
              <a:rPr lang="en-US" sz="1400" dirty="0"/>
              <a:t>;   //Central Deli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public void </a:t>
            </a:r>
            <a:r>
              <a:rPr lang="en-US" sz="1400" dirty="0" err="1"/>
              <a:t>setRating</a:t>
            </a:r>
            <a:r>
              <a:rPr lang="en-US" sz="1400" dirty="0"/>
              <a:t>(int </a:t>
            </a:r>
            <a:r>
              <a:rPr lang="en-US" sz="1400" dirty="0" err="1"/>
              <a:t>userRating</a:t>
            </a:r>
            <a:r>
              <a:rPr lang="en-US" sz="1400" dirty="0"/>
              <a:t>) {         // Sets the rating (1-5, with 5 best)</a:t>
            </a:r>
          </a:p>
          <a:p>
            <a:pPr marL="0" indent="0">
              <a:buNone/>
            </a:pPr>
            <a:r>
              <a:rPr lang="en-US" sz="1400" dirty="0"/>
              <a:t>      rating = </a:t>
            </a:r>
            <a:r>
              <a:rPr lang="en-US" sz="1400" dirty="0" err="1"/>
              <a:t>userRating</a:t>
            </a:r>
            <a:r>
              <a:rPr lang="en-US" sz="1400" dirty="0"/>
              <a:t>;   //4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   public void print() {                           // Prints name and rating on one line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(name + " -- " + rating);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2BA043-EF1C-4F23-B8EF-574FBC23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313" y="91441"/>
            <a:ext cx="7423265" cy="606828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modifiers – Example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6BAB97-D859-49C9-B526-2DB022122670}"/>
              </a:ext>
            </a:extLst>
          </p:cNvPr>
          <p:cNvSpPr/>
          <p:nvPr/>
        </p:nvSpPr>
        <p:spPr>
          <a:xfrm>
            <a:off x="1066800" y="324198"/>
            <a:ext cx="2477193" cy="5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Restaurant.java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4CC52A-301E-44D7-AA8F-86128F609637}"/>
              </a:ext>
            </a:extLst>
          </p:cNvPr>
          <p:cNvSpPr/>
          <p:nvPr/>
        </p:nvSpPr>
        <p:spPr>
          <a:xfrm>
            <a:off x="6830291" y="1116969"/>
            <a:ext cx="5031971" cy="452431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RestaurantFavorites</a:t>
            </a:r>
            <a:r>
              <a:rPr lang="en-US" dirty="0"/>
              <a:t> {</a:t>
            </a:r>
          </a:p>
          <a:p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Restaurant </a:t>
            </a:r>
            <a:r>
              <a:rPr lang="en-US" dirty="0" err="1"/>
              <a:t>favLunchPlace</a:t>
            </a:r>
            <a:r>
              <a:rPr lang="en-US" dirty="0"/>
              <a:t> = new Restaurant();</a:t>
            </a:r>
          </a:p>
          <a:p>
            <a:r>
              <a:rPr lang="en-US" dirty="0"/>
              <a:t>      Restaurant </a:t>
            </a:r>
            <a:r>
              <a:rPr lang="en-US" dirty="0" err="1"/>
              <a:t>favDinnerPlace</a:t>
            </a:r>
            <a:r>
              <a:rPr lang="en-US" dirty="0"/>
              <a:t> = new Restaurant();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favLunchPlace.setName</a:t>
            </a:r>
            <a:r>
              <a:rPr lang="en-US" dirty="0"/>
              <a:t>("Central Deli");</a:t>
            </a:r>
          </a:p>
          <a:p>
            <a:r>
              <a:rPr lang="en-US" dirty="0"/>
              <a:t>      </a:t>
            </a:r>
            <a:r>
              <a:rPr lang="en-US" dirty="0" err="1"/>
              <a:t>favLunchPlace.setRating</a:t>
            </a:r>
            <a:r>
              <a:rPr lang="en-US" dirty="0"/>
              <a:t>(4);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favDinnerPlace.setName</a:t>
            </a:r>
            <a:r>
              <a:rPr lang="en-US" dirty="0"/>
              <a:t>("Friends Cafe");</a:t>
            </a:r>
          </a:p>
          <a:p>
            <a:r>
              <a:rPr lang="en-US" dirty="0"/>
              <a:t>      </a:t>
            </a:r>
            <a:r>
              <a:rPr lang="en-US" dirty="0" err="1"/>
              <a:t>favDinnerPlace.setRating</a:t>
            </a:r>
            <a:r>
              <a:rPr lang="en-US" dirty="0"/>
              <a:t>(5);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("My favorite restaurants: ");</a:t>
            </a:r>
          </a:p>
          <a:p>
            <a:r>
              <a:rPr lang="en-US" dirty="0"/>
              <a:t>      </a:t>
            </a:r>
            <a:r>
              <a:rPr lang="en-US" dirty="0" err="1"/>
              <a:t>favLunchPlace.print</a:t>
            </a:r>
            <a:r>
              <a:rPr lang="en-US" dirty="0"/>
              <a:t>();</a:t>
            </a:r>
          </a:p>
          <a:p>
            <a:r>
              <a:rPr lang="en-US" dirty="0"/>
              <a:t>      </a:t>
            </a:r>
            <a:r>
              <a:rPr lang="en-US" dirty="0" err="1"/>
              <a:t>favDinnerPlace.print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5FC20-98E7-4900-BB7A-D1392B0D7690}"/>
              </a:ext>
            </a:extLst>
          </p:cNvPr>
          <p:cNvSpPr/>
          <p:nvPr/>
        </p:nvSpPr>
        <p:spPr>
          <a:xfrm>
            <a:off x="9484822" y="864525"/>
            <a:ext cx="2585258" cy="229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RestaurantFavorites.java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36FD6-A0D7-4D14-8559-F43466ABEE6B}"/>
              </a:ext>
            </a:extLst>
          </p:cNvPr>
          <p:cNvSpPr/>
          <p:nvPr/>
        </p:nvSpPr>
        <p:spPr>
          <a:xfrm>
            <a:off x="6521796" y="5922709"/>
            <a:ext cx="2963026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/>
              <a:t>My favorite restaurants: </a:t>
            </a:r>
          </a:p>
          <a:p>
            <a:r>
              <a:rPr lang="en-US" dirty="0"/>
              <a:t>Central Deli -- 4</a:t>
            </a:r>
          </a:p>
          <a:p>
            <a:r>
              <a:rPr lang="en-US" dirty="0"/>
              <a:t>Friends Cafe -- 5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FFC78D-F352-483E-A9A7-354B7DC6CC33}"/>
              </a:ext>
            </a:extLst>
          </p:cNvPr>
          <p:cNvSpPr/>
          <p:nvPr/>
        </p:nvSpPr>
        <p:spPr>
          <a:xfrm>
            <a:off x="9128380" y="5808809"/>
            <a:ext cx="926857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91949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79C4B7-2365-4931-AF0F-421E7D47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7" y="0"/>
            <a:ext cx="6005854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Mutators, accessors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42DCAD-31AB-48ED-A595-1ACB9D2D4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8333" y="304800"/>
            <a:ext cx="4783667" cy="6392333"/>
          </a:xfrm>
          <a:solidFill>
            <a:schemeClr val="accent4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public class Restaurant {                         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private String name = “Gowri”;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private int rating;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public void </a:t>
            </a:r>
            <a:r>
              <a:rPr lang="en-US" sz="1400" dirty="0" err="1">
                <a:latin typeface="+mj-lt"/>
              </a:rPr>
              <a:t>setName</a:t>
            </a:r>
            <a:r>
              <a:rPr lang="en-US" sz="1400" dirty="0">
                <a:latin typeface="+mj-lt"/>
              </a:rPr>
              <a:t>(String </a:t>
            </a:r>
            <a:r>
              <a:rPr lang="en-US" sz="1400" dirty="0" err="1">
                <a:latin typeface="+mj-lt"/>
              </a:rPr>
              <a:t>restaurantName</a:t>
            </a:r>
            <a:r>
              <a:rPr lang="en-US" sz="1400" dirty="0">
                <a:latin typeface="+mj-lt"/>
              </a:rPr>
              <a:t>) {  // Mutator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name = </a:t>
            </a:r>
            <a:r>
              <a:rPr lang="en-US" sz="1400" dirty="0" err="1">
                <a:latin typeface="+mj-lt"/>
              </a:rPr>
              <a:t>restaurantName</a:t>
            </a:r>
            <a:r>
              <a:rPr lang="en-US" sz="1400" dirty="0">
                <a:latin typeface="+mj-lt"/>
              </a:rPr>
              <a:t>; //Maria’s Diner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public void </a:t>
            </a:r>
            <a:r>
              <a:rPr lang="en-US" sz="1400" dirty="0" err="1">
                <a:latin typeface="+mj-lt"/>
              </a:rPr>
              <a:t>setRating</a:t>
            </a:r>
            <a:r>
              <a:rPr lang="en-US" sz="1400" dirty="0">
                <a:latin typeface="+mj-lt"/>
              </a:rPr>
              <a:t>(int </a:t>
            </a:r>
            <a:r>
              <a:rPr lang="en-US" sz="1400" dirty="0" err="1">
                <a:latin typeface="+mj-lt"/>
              </a:rPr>
              <a:t>userRating</a:t>
            </a:r>
            <a:r>
              <a:rPr lang="en-US" sz="1400" dirty="0">
                <a:latin typeface="+mj-lt"/>
              </a:rPr>
              <a:t>) {       // Mutator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rating = </a:t>
            </a:r>
            <a:r>
              <a:rPr lang="en-US" sz="1400" dirty="0" err="1">
                <a:latin typeface="+mj-lt"/>
              </a:rPr>
              <a:t>userRating</a:t>
            </a:r>
            <a:r>
              <a:rPr lang="en-US" sz="1400" dirty="0">
                <a:latin typeface="+mj-lt"/>
              </a:rPr>
              <a:t>; //5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public String </a:t>
            </a:r>
            <a:r>
              <a:rPr lang="en-US" sz="1400" dirty="0" err="1">
                <a:latin typeface="+mj-lt"/>
              </a:rPr>
              <a:t>getName</a:t>
            </a:r>
            <a:r>
              <a:rPr lang="en-US" sz="1400" dirty="0">
                <a:latin typeface="+mj-lt"/>
              </a:rPr>
              <a:t>() {  // Accessor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return name;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public int </a:t>
            </a:r>
            <a:r>
              <a:rPr lang="en-US" sz="1400" dirty="0" err="1">
                <a:latin typeface="+mj-lt"/>
              </a:rPr>
              <a:t>getRating</a:t>
            </a:r>
            <a:r>
              <a:rPr lang="en-US" sz="1400" dirty="0">
                <a:latin typeface="+mj-lt"/>
              </a:rPr>
              <a:t>() {  // Accessor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return rating;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}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public void print() {      // Accessor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   </a:t>
            </a:r>
            <a:r>
              <a:rPr lang="en-US" sz="1400" dirty="0" err="1">
                <a:latin typeface="+mj-lt"/>
              </a:rPr>
              <a:t>System.out.println</a:t>
            </a:r>
            <a:r>
              <a:rPr lang="en-US" sz="1400" dirty="0">
                <a:latin typeface="+mj-lt"/>
              </a:rPr>
              <a:t>(name + " -- " + rating);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   }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}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C78060-9BF6-448E-9910-DACD8CE54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9676" y="838503"/>
            <a:ext cx="4372324" cy="2920847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A class' public methods are commonly classified as either mutators or accessors. </a:t>
            </a:r>
          </a:p>
          <a:p>
            <a:r>
              <a:rPr lang="en-US" sz="5600" dirty="0"/>
              <a:t>A mutator method may modify ("mutate") a class' fields. </a:t>
            </a:r>
          </a:p>
          <a:p>
            <a:r>
              <a:rPr lang="en-US" sz="5600" dirty="0"/>
              <a:t>An accessor method accesses fields but may not modify a class' fields. </a:t>
            </a:r>
          </a:p>
          <a:p>
            <a:r>
              <a:rPr lang="en-US" sz="5600" dirty="0"/>
              <a:t>Commonly, a field has two associated methods: a mutator for setting the value, and an accessor for getting the value, known as a setter and getter method, respectively, and typically with names starting with set or get. 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E2E1BD-D46C-469C-8884-8262B82685AB}"/>
              </a:ext>
            </a:extLst>
          </p:cNvPr>
          <p:cNvSpPr/>
          <p:nvPr/>
        </p:nvSpPr>
        <p:spPr>
          <a:xfrm>
            <a:off x="10202333" y="482751"/>
            <a:ext cx="1629124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Restaurant.java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D9134-34E5-48B7-BF1F-17FDA7845B71}"/>
              </a:ext>
            </a:extLst>
          </p:cNvPr>
          <p:cNvSpPr/>
          <p:nvPr/>
        </p:nvSpPr>
        <p:spPr>
          <a:xfrm>
            <a:off x="581213" y="3378350"/>
            <a:ext cx="6096000" cy="2585323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public class </a:t>
            </a:r>
            <a:r>
              <a:rPr lang="en-US" dirty="0" err="1">
                <a:latin typeface="+mj-lt"/>
              </a:rPr>
              <a:t>MyRestaurant</a:t>
            </a:r>
            <a:r>
              <a:rPr lang="en-US" dirty="0">
                <a:latin typeface="+mj-lt"/>
              </a:rPr>
              <a:t> {</a:t>
            </a:r>
          </a:p>
          <a:p>
            <a:r>
              <a:rPr lang="en-US" dirty="0">
                <a:latin typeface="+mj-lt"/>
              </a:rPr>
              <a:t>  public static void main(String[] </a:t>
            </a:r>
            <a:r>
              <a:rPr lang="en-US" dirty="0" err="1">
                <a:latin typeface="+mj-lt"/>
              </a:rPr>
              <a:t>args</a:t>
            </a:r>
            <a:r>
              <a:rPr lang="en-US" dirty="0">
                <a:latin typeface="+mj-lt"/>
              </a:rPr>
              <a:t>) {</a:t>
            </a:r>
          </a:p>
          <a:p>
            <a:r>
              <a:rPr lang="en-US" dirty="0">
                <a:latin typeface="+mj-lt"/>
              </a:rPr>
              <a:t>     Restaurant </a:t>
            </a:r>
            <a:r>
              <a:rPr lang="en-US" dirty="0" err="1">
                <a:latin typeface="+mj-lt"/>
              </a:rPr>
              <a:t>myPlace</a:t>
            </a:r>
            <a:r>
              <a:rPr lang="en-US" dirty="0">
                <a:latin typeface="+mj-lt"/>
              </a:rPr>
              <a:t> = new Restaurant();</a:t>
            </a:r>
          </a:p>
          <a:p>
            <a:r>
              <a:rPr lang="en-US" dirty="0">
                <a:latin typeface="+mj-lt"/>
              </a:rPr>
              <a:t>     </a:t>
            </a:r>
            <a:r>
              <a:rPr lang="en-US" dirty="0" err="1">
                <a:latin typeface="+mj-lt"/>
              </a:rPr>
              <a:t>myPlace.setName</a:t>
            </a:r>
            <a:r>
              <a:rPr lang="en-US" dirty="0">
                <a:latin typeface="+mj-lt"/>
              </a:rPr>
              <a:t>("Maria's Diner");</a:t>
            </a:r>
          </a:p>
          <a:p>
            <a:r>
              <a:rPr lang="en-US" dirty="0">
                <a:latin typeface="+mj-lt"/>
              </a:rPr>
              <a:t>     </a:t>
            </a:r>
            <a:r>
              <a:rPr lang="en-US" dirty="0" err="1">
                <a:latin typeface="+mj-lt"/>
              </a:rPr>
              <a:t>myPlace.setRating</a:t>
            </a:r>
            <a:r>
              <a:rPr lang="en-US" dirty="0">
                <a:latin typeface="+mj-lt"/>
              </a:rPr>
              <a:t>(5);</a:t>
            </a:r>
          </a:p>
          <a:p>
            <a:r>
              <a:rPr lang="en-US" dirty="0">
                <a:latin typeface="+mj-lt"/>
              </a:rPr>
              <a:t>     </a:t>
            </a:r>
            <a:r>
              <a:rPr lang="en-US" dirty="0" err="1">
                <a:latin typeface="+mj-lt"/>
              </a:rPr>
              <a:t>System.out.print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myPlace.getName</a:t>
            </a:r>
            <a:r>
              <a:rPr lang="en-US" dirty="0">
                <a:latin typeface="+mj-lt"/>
              </a:rPr>
              <a:t>() + " is rated ");</a:t>
            </a:r>
          </a:p>
          <a:p>
            <a:r>
              <a:rPr lang="en-US" dirty="0">
                <a:latin typeface="+mj-lt"/>
              </a:rPr>
              <a:t>     </a:t>
            </a:r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myPlace.getRating</a:t>
            </a:r>
            <a:r>
              <a:rPr lang="en-US" dirty="0">
                <a:latin typeface="+mj-lt"/>
              </a:rPr>
              <a:t>());</a:t>
            </a:r>
          </a:p>
          <a:p>
            <a:r>
              <a:rPr lang="en-US" dirty="0">
                <a:latin typeface="+mj-lt"/>
              </a:rPr>
              <a:t>  }</a:t>
            </a:r>
          </a:p>
          <a:p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7D311-D2DF-4834-8532-AF54416DF8F3}"/>
              </a:ext>
            </a:extLst>
          </p:cNvPr>
          <p:cNvSpPr/>
          <p:nvPr/>
        </p:nvSpPr>
        <p:spPr>
          <a:xfrm>
            <a:off x="4572000" y="3242733"/>
            <a:ext cx="2105213" cy="51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MyRestaurant.java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139DE1-1027-4634-9ABB-A7D15A4A875C}"/>
              </a:ext>
            </a:extLst>
          </p:cNvPr>
          <p:cNvSpPr/>
          <p:nvPr/>
        </p:nvSpPr>
        <p:spPr>
          <a:xfrm>
            <a:off x="3243826" y="6419191"/>
            <a:ext cx="2380780" cy="369332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dirty="0"/>
              <a:t>Maria's Diner is rated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BCEDC1-12CE-482E-AFA4-7241679150CB}"/>
              </a:ext>
            </a:extLst>
          </p:cNvPr>
          <p:cNvSpPr/>
          <p:nvPr/>
        </p:nvSpPr>
        <p:spPr>
          <a:xfrm>
            <a:off x="2125135" y="6087319"/>
            <a:ext cx="124801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0921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D6674A-2480-425E-B17E-6E469F3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418" y="162259"/>
            <a:ext cx="7729728" cy="1188720"/>
          </a:xfrm>
        </p:spPr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147E0F-02A0-4887-ADB8-98FC129AB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0808" y="1783802"/>
            <a:ext cx="977425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provides a special class member method, known as a constructor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Constructor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called when an object of that class type is created, and which can be used to initialize all fields.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constructor without arguments is called as default constructor.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When a class does not have any constructors, the Java compiler calls the default constructor.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constructor has the same name as the class. The constructor method has no return type, not even void.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programmer specifies the constructor that should be called when creating an object.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If a class has more than one constructor, the corresponding constructor with matching parameters are called during program execution.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0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E8F7-B3B0-4599-A4BE-E04CA196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6" y="149290"/>
            <a:ext cx="7137918" cy="6512768"/>
          </a:xfrm>
          <a:solidFill>
            <a:schemeClr val="accent4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public class Restaurant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private String name;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private int rating;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public Restaurant() {  // Default constructor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name = "</a:t>
            </a:r>
            <a:r>
              <a:rPr lang="en-US" dirty="0" err="1">
                <a:latin typeface="Bookman Old Style" panose="02050604050505020204" pitchFamily="18" charset="0"/>
              </a:rPr>
              <a:t>NoName</a:t>
            </a:r>
            <a:r>
              <a:rPr lang="en-US" dirty="0">
                <a:latin typeface="Bookman Old Style" panose="02050604050505020204" pitchFamily="18" charset="0"/>
              </a:rPr>
              <a:t>";    // Default name: </a:t>
            </a:r>
            <a:r>
              <a:rPr lang="en-US" dirty="0" err="1">
                <a:latin typeface="Bookman Old Style" panose="02050604050505020204" pitchFamily="18" charset="0"/>
              </a:rPr>
              <a:t>NoName</a:t>
            </a:r>
            <a:r>
              <a:rPr lang="en-US" dirty="0">
                <a:latin typeface="Bookman Old Style" panose="02050604050505020204" pitchFamily="18" charset="0"/>
              </a:rPr>
              <a:t> indicates name was not set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rating = -1;        // Default rating: -1 indicates rating was not set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}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public void </a:t>
            </a:r>
            <a:r>
              <a:rPr lang="en-US" dirty="0" err="1">
                <a:latin typeface="Bookman Old Style" panose="02050604050505020204" pitchFamily="18" charset="0"/>
              </a:rPr>
              <a:t>setName</a:t>
            </a:r>
            <a:r>
              <a:rPr lang="en-US" dirty="0">
                <a:latin typeface="Bookman Old Style" panose="02050604050505020204" pitchFamily="18" charset="0"/>
              </a:rPr>
              <a:t>(String </a:t>
            </a:r>
            <a:r>
              <a:rPr lang="en-US" dirty="0" err="1">
                <a:latin typeface="Bookman Old Style" panose="02050604050505020204" pitchFamily="18" charset="0"/>
              </a:rPr>
              <a:t>restaurantName</a:t>
            </a:r>
            <a:r>
              <a:rPr lang="en-US" dirty="0">
                <a:latin typeface="Bookman Old Style" panose="02050604050505020204" pitchFamily="18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name = </a:t>
            </a:r>
            <a:r>
              <a:rPr lang="en-US" dirty="0" err="1">
                <a:latin typeface="Bookman Old Style" panose="02050604050505020204" pitchFamily="18" charset="0"/>
              </a:rPr>
              <a:t>restaurantName</a:t>
            </a:r>
            <a:r>
              <a:rPr lang="en-US" dirty="0">
                <a:latin typeface="Bookman Old Style" panose="02050604050505020204" pitchFamily="18" charset="0"/>
              </a:rPr>
              <a:t>;     // name = Central Deli because of                                       //</a:t>
            </a:r>
            <a:r>
              <a:rPr lang="en-US" dirty="0" err="1">
                <a:latin typeface="Bookman Old Style" panose="02050604050505020204" pitchFamily="18" charset="0"/>
              </a:rPr>
              <a:t>setName</a:t>
            </a:r>
            <a:r>
              <a:rPr lang="en-US" dirty="0">
                <a:latin typeface="Bookman Old Style" panose="02050604050505020204" pitchFamily="18" charset="0"/>
              </a:rPr>
              <a:t>(“Central Deli”) 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}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public void </a:t>
            </a:r>
            <a:r>
              <a:rPr lang="en-US" dirty="0" err="1">
                <a:latin typeface="Bookman Old Style" panose="02050604050505020204" pitchFamily="18" charset="0"/>
              </a:rPr>
              <a:t>setRating</a:t>
            </a:r>
            <a:r>
              <a:rPr lang="en-US" dirty="0">
                <a:latin typeface="Bookman Old Style" panose="02050604050505020204" pitchFamily="18" charset="0"/>
              </a:rPr>
              <a:t>(int </a:t>
            </a:r>
            <a:r>
              <a:rPr lang="en-US" dirty="0" err="1">
                <a:latin typeface="Bookman Old Style" panose="02050604050505020204" pitchFamily="18" charset="0"/>
              </a:rPr>
              <a:t>userRating</a:t>
            </a:r>
            <a:r>
              <a:rPr lang="en-US" dirty="0">
                <a:latin typeface="Bookman Old Style" panose="02050604050505020204" pitchFamily="18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rating = </a:t>
            </a:r>
            <a:r>
              <a:rPr lang="en-US" dirty="0" err="1">
                <a:latin typeface="Bookman Old Style" panose="02050604050505020204" pitchFamily="18" charset="0"/>
              </a:rPr>
              <a:t>userRating</a:t>
            </a:r>
            <a:r>
              <a:rPr lang="en-US" dirty="0">
                <a:latin typeface="Bookman Old Style" panose="02050604050505020204" pitchFamily="18" charset="0"/>
              </a:rPr>
              <a:t>;  //rating = 4 </a:t>
            </a:r>
            <a:r>
              <a:rPr lang="en-US" dirty="0" err="1">
                <a:latin typeface="Bookman Old Style" panose="02050604050505020204" pitchFamily="18" charset="0"/>
              </a:rPr>
              <a:t>b’coz</a:t>
            </a:r>
            <a:r>
              <a:rPr lang="en-US" dirty="0">
                <a:latin typeface="Bookman Old Style" panose="02050604050505020204" pitchFamily="18" charset="0"/>
              </a:rPr>
              <a:t> of </a:t>
            </a:r>
            <a:r>
              <a:rPr lang="en-US" dirty="0" err="1">
                <a:latin typeface="Bookman Old Style" panose="02050604050505020204" pitchFamily="18" charset="0"/>
              </a:rPr>
              <a:t>setRating</a:t>
            </a:r>
            <a:r>
              <a:rPr lang="en-US" dirty="0">
                <a:latin typeface="Bookman Old Style" panose="02050604050505020204" pitchFamily="18" charset="0"/>
              </a:rPr>
              <a:t>(“4”)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}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public void print() {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 </a:t>
            </a:r>
            <a:r>
              <a:rPr lang="en-US" dirty="0" err="1">
                <a:latin typeface="Bookman Old Style" panose="02050604050505020204" pitchFamily="18" charset="0"/>
              </a:rPr>
              <a:t>System.out.println</a:t>
            </a:r>
            <a:r>
              <a:rPr lang="en-US" dirty="0">
                <a:latin typeface="Bookman Old Style" panose="02050604050505020204" pitchFamily="18" charset="0"/>
              </a:rPr>
              <a:t>(name + " -- " + rating);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F86CE-987D-425F-9556-ED6C2F182EFE}"/>
              </a:ext>
            </a:extLst>
          </p:cNvPr>
          <p:cNvSpPr/>
          <p:nvPr/>
        </p:nvSpPr>
        <p:spPr>
          <a:xfrm>
            <a:off x="4056611" y="315884"/>
            <a:ext cx="193686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Restaurant.java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2190C-B177-45BF-B935-41650EB99796}"/>
              </a:ext>
            </a:extLst>
          </p:cNvPr>
          <p:cNvSpPr/>
          <p:nvPr/>
        </p:nvSpPr>
        <p:spPr>
          <a:xfrm>
            <a:off x="7408333" y="1859339"/>
            <a:ext cx="4842934" cy="313932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RestaurantFavorites</a:t>
            </a:r>
            <a:r>
              <a:rPr lang="en-US" dirty="0"/>
              <a:t> {</a:t>
            </a:r>
          </a:p>
          <a:p>
            <a:r>
              <a:rPr lang="en-US" dirty="0"/>
              <a:t>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</a:t>
            </a:r>
            <a:r>
              <a:rPr lang="en-US" dirty="0">
                <a:highlight>
                  <a:srgbClr val="FFFF00"/>
                </a:highlight>
              </a:rPr>
              <a:t>Restaurant </a:t>
            </a:r>
            <a:r>
              <a:rPr lang="en-US" dirty="0" err="1">
                <a:highlight>
                  <a:srgbClr val="FFFF00"/>
                </a:highlight>
              </a:rPr>
              <a:t>favLunchPlace</a:t>
            </a:r>
            <a:r>
              <a:rPr lang="en-US" dirty="0">
                <a:highlight>
                  <a:srgbClr val="FFFF00"/>
                </a:highlight>
              </a:rPr>
              <a:t> = new Restaurant(); 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favLunchPlace.print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favLunchPlace.setName</a:t>
            </a:r>
            <a:r>
              <a:rPr lang="en-US" dirty="0"/>
              <a:t>("Central Deli");</a:t>
            </a:r>
          </a:p>
          <a:p>
            <a:r>
              <a:rPr lang="en-US" dirty="0"/>
              <a:t>      </a:t>
            </a:r>
            <a:r>
              <a:rPr lang="en-US" dirty="0" err="1"/>
              <a:t>favLunchPlace.setRating</a:t>
            </a:r>
            <a:r>
              <a:rPr lang="en-US" dirty="0"/>
              <a:t>(4);</a:t>
            </a:r>
          </a:p>
          <a:p>
            <a:r>
              <a:rPr lang="en-US" dirty="0"/>
              <a:t>      </a:t>
            </a:r>
            <a:r>
              <a:rPr lang="en-US" dirty="0" err="1"/>
              <a:t>favLunchPlace.print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C6839E-9D1B-4B0A-B2EA-680FE64C0D44}"/>
              </a:ext>
            </a:extLst>
          </p:cNvPr>
          <p:cNvSpPr/>
          <p:nvPr/>
        </p:nvSpPr>
        <p:spPr>
          <a:xfrm>
            <a:off x="10075333" y="922867"/>
            <a:ext cx="1837267" cy="65193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Calls the default constructor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240904-507F-4E01-9193-16972EAC13D5}"/>
              </a:ext>
            </a:extLst>
          </p:cNvPr>
          <p:cNvCxnSpPr>
            <a:cxnSpLocks/>
          </p:cNvCxnSpPr>
          <p:nvPr/>
        </p:nvCxnSpPr>
        <p:spPr>
          <a:xfrm flipH="1" flipV="1">
            <a:off x="11303000" y="1574800"/>
            <a:ext cx="338667" cy="94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D3AEB98-C193-4E93-886E-DE444E99D560}"/>
              </a:ext>
            </a:extLst>
          </p:cNvPr>
          <p:cNvSpPr/>
          <p:nvPr/>
        </p:nvSpPr>
        <p:spPr>
          <a:xfrm>
            <a:off x="9499601" y="4529667"/>
            <a:ext cx="2514600" cy="3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RestaurantFavorites.java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D9E5D-50FA-4AAC-8C6E-0A3AC2DC9225}"/>
              </a:ext>
            </a:extLst>
          </p:cNvPr>
          <p:cNvSpPr/>
          <p:nvPr/>
        </p:nvSpPr>
        <p:spPr>
          <a:xfrm>
            <a:off x="8261466" y="5846625"/>
            <a:ext cx="3369733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it-IT" dirty="0">
                <a:latin typeface="Bookman Old Style" panose="02050604050505020204" pitchFamily="18" charset="0"/>
              </a:rPr>
              <a:t>NoName -- -1</a:t>
            </a:r>
          </a:p>
          <a:p>
            <a:r>
              <a:rPr lang="it-IT" dirty="0">
                <a:latin typeface="Bookman Old Style" panose="02050604050505020204" pitchFamily="18" charset="0"/>
              </a:rPr>
              <a:t>Central Deli -- 4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F29C7C-F184-4B68-A9E7-125A74BB36C6}"/>
              </a:ext>
            </a:extLst>
          </p:cNvPr>
          <p:cNvSpPr/>
          <p:nvPr/>
        </p:nvSpPr>
        <p:spPr>
          <a:xfrm>
            <a:off x="10238201" y="5604933"/>
            <a:ext cx="1234132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7544954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430</TotalTime>
  <Words>2727</Words>
  <Application>Microsoft Office PowerPoint</Application>
  <PresentationFormat>Widescreen</PresentationFormat>
  <Paragraphs>358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Gill Sans MT</vt:lpstr>
      <vt:lpstr>Times New Roman</vt:lpstr>
      <vt:lpstr>Parcel</vt:lpstr>
      <vt:lpstr>Classes and objects</vt:lpstr>
      <vt:lpstr>Class, object</vt:lpstr>
      <vt:lpstr>Abstraction</vt:lpstr>
      <vt:lpstr>Creating an object</vt:lpstr>
      <vt:lpstr>Access modifiers</vt:lpstr>
      <vt:lpstr>Access modifiers – Example program</vt:lpstr>
      <vt:lpstr>Mutators, accessors </vt:lpstr>
      <vt:lpstr>constructors</vt:lpstr>
      <vt:lpstr>PowerPoint Presentation</vt:lpstr>
      <vt:lpstr> Constructor overloading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Ramalingam, Gowri</dc:creator>
  <cp:lastModifiedBy>Ramalingam, Gowri</cp:lastModifiedBy>
  <cp:revision>31</cp:revision>
  <dcterms:created xsi:type="dcterms:W3CDTF">2021-01-13T20:00:59Z</dcterms:created>
  <dcterms:modified xsi:type="dcterms:W3CDTF">2025-08-27T17:26:59Z</dcterms:modified>
</cp:coreProperties>
</file>