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9/21/2021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9/21/2021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9/21/2021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9/21/2021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9/21/2021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9/21/2021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9/21/2021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9/21/2021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531D2-0AB1-4DD6-AF64-806CD2B866D8}"/>
              </a:ext>
            </a:extLst>
          </p:cNvPr>
          <p:cNvSpPr>
            <a:spLocks noGrp="1"/>
          </p:cNvSpPr>
          <p:nvPr>
            <p:ph type="ctrTitle"/>
          </p:nvPr>
        </p:nvSpPr>
        <p:spPr/>
        <p:txBody>
          <a:bodyPr/>
          <a:lstStyle/>
          <a:p>
            <a:r>
              <a:rPr lang="en-US" dirty="0"/>
              <a:t>Chapter 2 – Inheritance continued</a:t>
            </a:r>
          </a:p>
        </p:txBody>
      </p:sp>
    </p:spTree>
    <p:extLst>
      <p:ext uri="{BB962C8B-B14F-4D97-AF65-F5344CB8AC3E}">
        <p14:creationId xmlns:p14="http://schemas.microsoft.com/office/powerpoint/2010/main" val="116565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1550587-48C6-451C-BE47-5E4CB5CF2FBC}"/>
              </a:ext>
            </a:extLst>
          </p:cNvPr>
          <p:cNvSpPr/>
          <p:nvPr/>
        </p:nvSpPr>
        <p:spPr>
          <a:xfrm>
            <a:off x="0" y="-58190"/>
            <a:ext cx="5062451" cy="5139869"/>
          </a:xfrm>
          <a:prstGeom prst="rect">
            <a:avLst/>
          </a:prstGeom>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Inheritance {</a:t>
            </a:r>
          </a:p>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 </a:t>
            </a:r>
            <a:r>
              <a:rPr lang="en-US" sz="1000" dirty="0" err="1">
                <a:solidFill>
                  <a:srgbClr val="6A3E3E"/>
                </a:solidFill>
                <a:latin typeface="Consolas" panose="020B0609020204030204" pitchFamily="49" charset="0"/>
              </a:rPr>
              <a:t>superOb</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A();   </a:t>
            </a:r>
            <a:r>
              <a:rPr lang="en-US" sz="1000" b="1" dirty="0">
                <a:solidFill>
                  <a:srgbClr val="3F7F5F"/>
                </a:solidFill>
                <a:latin typeface="Consolas" panose="020B0609020204030204" pitchFamily="49" charset="0"/>
              </a:rPr>
              <a:t>//Base class</a:t>
            </a:r>
          </a:p>
          <a:p>
            <a:r>
              <a:rPr lang="en-US" sz="1000" dirty="0">
                <a:solidFill>
                  <a:srgbClr val="000000"/>
                </a:solidFill>
                <a:latin typeface="Consolas" panose="020B0609020204030204" pitchFamily="49" charset="0"/>
              </a:rPr>
              <a:t>B </a:t>
            </a:r>
            <a:r>
              <a:rPr lang="en-US" sz="1000" dirty="0" err="1">
                <a:solidFill>
                  <a:srgbClr val="6A3E3E"/>
                </a:solidFill>
                <a:latin typeface="Consolas" panose="020B0609020204030204" pitchFamily="49" charset="0"/>
              </a:rPr>
              <a:t>subOb</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B();     </a:t>
            </a:r>
            <a:r>
              <a:rPr lang="en-US" sz="1000" b="1" dirty="0">
                <a:solidFill>
                  <a:srgbClr val="3F7F5F"/>
                </a:solidFill>
                <a:latin typeface="Consolas" panose="020B0609020204030204" pitchFamily="49" charset="0"/>
              </a:rPr>
              <a:t>// Derived class</a:t>
            </a: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The superclass may be used by itself.</a:t>
            </a:r>
          </a:p>
          <a:p>
            <a:endParaRPr lang="en-US" sz="1000" dirty="0">
              <a:latin typeface="Consolas" panose="020B0609020204030204" pitchFamily="49" charset="0"/>
            </a:endParaRPr>
          </a:p>
          <a:p>
            <a:r>
              <a:rPr lang="en-US" sz="1000" dirty="0" err="1">
                <a:solidFill>
                  <a:srgbClr val="6A3E3E"/>
                </a:solidFill>
                <a:latin typeface="Consolas" panose="020B0609020204030204" pitchFamily="49" charset="0"/>
              </a:rPr>
              <a:t>superOb</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i</a:t>
            </a:r>
            <a:r>
              <a:rPr lang="en-US" sz="1000" dirty="0">
                <a:solidFill>
                  <a:srgbClr val="000000"/>
                </a:solidFill>
                <a:latin typeface="Consolas" panose="020B0609020204030204" pitchFamily="49" charset="0"/>
              </a:rPr>
              <a:t> = 10;</a:t>
            </a:r>
          </a:p>
          <a:p>
            <a:r>
              <a:rPr lang="en-US" sz="1000" dirty="0" err="1">
                <a:solidFill>
                  <a:srgbClr val="6A3E3E"/>
                </a:solidFill>
                <a:latin typeface="Consolas" panose="020B0609020204030204" pitchFamily="49" charset="0"/>
              </a:rPr>
              <a:t>superOb</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j</a:t>
            </a:r>
            <a:r>
              <a:rPr lang="en-US" sz="1000" dirty="0">
                <a:solidFill>
                  <a:srgbClr val="000000"/>
                </a:solidFill>
                <a:latin typeface="Consolas" panose="020B0609020204030204" pitchFamily="49" charset="0"/>
              </a:rPr>
              <a:t> = 20;</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"Contents of </a:t>
            </a:r>
            <a:r>
              <a:rPr lang="en-US" sz="1000" b="1" i="1" dirty="0" err="1">
                <a:solidFill>
                  <a:srgbClr val="2A00FF"/>
                </a:solidFill>
                <a:latin typeface="Consolas" panose="020B0609020204030204" pitchFamily="49" charset="0"/>
              </a:rPr>
              <a:t>superOb</a:t>
            </a:r>
            <a:r>
              <a:rPr lang="en-US" sz="1000" b="1" i="1" dirty="0">
                <a:solidFill>
                  <a:srgbClr val="2A00FF"/>
                </a:solidFill>
                <a:latin typeface="Consolas" panose="020B0609020204030204" pitchFamily="49" charset="0"/>
              </a:rPr>
              <a:t>:  "</a:t>
            </a:r>
            <a:r>
              <a:rPr lang="en-US" sz="1000" b="1" i="1" dirty="0">
                <a:solidFill>
                  <a:srgbClr val="000000"/>
                </a:solidFill>
                <a:latin typeface="Consolas" panose="020B0609020204030204" pitchFamily="49" charset="0"/>
              </a:rPr>
              <a:t>);</a:t>
            </a:r>
          </a:p>
          <a:p>
            <a:r>
              <a:rPr lang="en-US" sz="1000" dirty="0" err="1">
                <a:solidFill>
                  <a:srgbClr val="6A3E3E"/>
                </a:solidFill>
                <a:latin typeface="Consolas" panose="020B0609020204030204" pitchFamily="49" charset="0"/>
              </a:rPr>
              <a:t>superOb</a:t>
            </a:r>
            <a:r>
              <a:rPr lang="en-US" sz="1000" dirty="0" err="1">
                <a:solidFill>
                  <a:srgbClr val="000000"/>
                </a:solidFill>
                <a:latin typeface="Consolas" panose="020B0609020204030204" pitchFamily="49" charset="0"/>
              </a:rPr>
              <a:t>.showij</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The subclass has access to all public members of its superclass. */</a:t>
            </a:r>
          </a:p>
          <a:p>
            <a:endParaRPr lang="en-US" sz="1000" dirty="0">
              <a:latin typeface="Consolas" panose="020B0609020204030204" pitchFamily="49" charset="0"/>
            </a:endParaRP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i</a:t>
            </a:r>
            <a:r>
              <a:rPr lang="en-US" sz="1000" dirty="0">
                <a:solidFill>
                  <a:srgbClr val="000000"/>
                </a:solidFill>
                <a:latin typeface="Consolas" panose="020B0609020204030204" pitchFamily="49" charset="0"/>
              </a:rPr>
              <a:t> = 7;</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j</a:t>
            </a:r>
            <a:r>
              <a:rPr lang="en-US" sz="1000" dirty="0">
                <a:solidFill>
                  <a:srgbClr val="000000"/>
                </a:solidFill>
                <a:latin typeface="Consolas" panose="020B0609020204030204" pitchFamily="49" charset="0"/>
              </a:rPr>
              <a:t> = 8;</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k</a:t>
            </a:r>
            <a:r>
              <a:rPr lang="en-US" sz="1000" dirty="0">
                <a:solidFill>
                  <a:srgbClr val="000000"/>
                </a:solidFill>
                <a:latin typeface="Consolas" panose="020B0609020204030204" pitchFamily="49" charset="0"/>
              </a:rPr>
              <a:t> = 9;</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"Contents of </a:t>
            </a:r>
            <a:r>
              <a:rPr lang="en-US" sz="1000" b="1" i="1" dirty="0" err="1">
                <a:solidFill>
                  <a:srgbClr val="2A00FF"/>
                </a:solidFill>
                <a:latin typeface="Consolas" panose="020B0609020204030204" pitchFamily="49" charset="0"/>
              </a:rPr>
              <a:t>subOb</a:t>
            </a:r>
            <a:r>
              <a:rPr lang="en-US" sz="1000" b="1" i="1" dirty="0">
                <a:solidFill>
                  <a:srgbClr val="2A00FF"/>
                </a:solidFill>
                <a:latin typeface="Consolas" panose="020B0609020204030204" pitchFamily="49" charset="0"/>
              </a:rPr>
              <a:t>:  "</a:t>
            </a:r>
            <a:r>
              <a:rPr lang="en-US" sz="1000" b="1" i="1" dirty="0">
                <a:solidFill>
                  <a:srgbClr val="000000"/>
                </a:solidFill>
                <a:latin typeface="Consolas" panose="020B0609020204030204" pitchFamily="49" charset="0"/>
              </a:rPr>
              <a:t>);</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.showij</a:t>
            </a:r>
            <a:r>
              <a:rPr lang="en-US" sz="1000" dirty="0">
                <a:solidFill>
                  <a:srgbClr val="000000"/>
                </a:solidFill>
                <a:latin typeface="Consolas" panose="020B0609020204030204" pitchFamily="49" charset="0"/>
              </a:rPr>
              <a:t>();</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.showk</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"Sum of </a:t>
            </a:r>
            <a:r>
              <a:rPr lang="en-US" sz="1000" b="1" i="1" dirty="0" err="1">
                <a:solidFill>
                  <a:srgbClr val="2A00FF"/>
                </a:solidFill>
                <a:latin typeface="Consolas" panose="020B0609020204030204" pitchFamily="49" charset="0"/>
              </a:rPr>
              <a:t>i</a:t>
            </a:r>
            <a:r>
              <a:rPr lang="en-US" sz="1000" b="1" i="1" dirty="0">
                <a:solidFill>
                  <a:srgbClr val="2A00FF"/>
                </a:solidFill>
                <a:latin typeface="Consolas" panose="020B0609020204030204" pitchFamily="49" charset="0"/>
              </a:rPr>
              <a:t>, j and k in </a:t>
            </a:r>
            <a:r>
              <a:rPr lang="en-US" sz="1000" b="1" i="1" dirty="0" err="1">
                <a:solidFill>
                  <a:srgbClr val="2A00FF"/>
                </a:solidFill>
                <a:latin typeface="Consolas" panose="020B0609020204030204" pitchFamily="49" charset="0"/>
              </a:rPr>
              <a:t>subOb</a:t>
            </a:r>
            <a:r>
              <a:rPr lang="en-US" sz="1000" b="1" i="1" dirty="0">
                <a:solidFill>
                  <a:srgbClr val="2A00FF"/>
                </a:solidFill>
                <a:latin typeface="Consolas" panose="020B0609020204030204" pitchFamily="49" charset="0"/>
              </a:rPr>
              <a:t>:"</a:t>
            </a:r>
            <a:r>
              <a:rPr lang="en-US" sz="1000" b="1" i="1" dirty="0">
                <a:solidFill>
                  <a:srgbClr val="000000"/>
                </a:solidFill>
                <a:latin typeface="Consolas" panose="020B0609020204030204" pitchFamily="49" charset="0"/>
              </a:rPr>
              <a:t>);</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.sum</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endParaRPr lang="en-US" dirty="0"/>
          </a:p>
        </p:txBody>
      </p:sp>
      <p:sp>
        <p:nvSpPr>
          <p:cNvPr id="8" name="TextBox 7">
            <a:extLst>
              <a:ext uri="{FF2B5EF4-FFF2-40B4-BE49-F238E27FC236}">
                <a16:creationId xmlns:a16="http://schemas.microsoft.com/office/drawing/2014/main" id="{263D13A4-6524-4A17-89B0-A3ACF7C0C1FF}"/>
              </a:ext>
            </a:extLst>
          </p:cNvPr>
          <p:cNvSpPr txBox="1"/>
          <p:nvPr/>
        </p:nvSpPr>
        <p:spPr>
          <a:xfrm>
            <a:off x="9251888" y="5148070"/>
            <a:ext cx="3111838" cy="2031325"/>
          </a:xfrm>
          <a:prstGeom prst="rect">
            <a:avLst/>
          </a:prstGeom>
          <a:solidFill>
            <a:schemeClr val="accent2"/>
          </a:solidFill>
        </p:spPr>
        <p:txBody>
          <a:bodyPr wrap="square" rtlCol="0">
            <a:spAutoFit/>
          </a:bodyPr>
          <a:lstStyle/>
          <a:p>
            <a:r>
              <a:rPr lang="en-US" sz="1200" dirty="0"/>
              <a:t>Contents of </a:t>
            </a:r>
            <a:r>
              <a:rPr lang="en-US" sz="1200" dirty="0" err="1"/>
              <a:t>superOb</a:t>
            </a:r>
            <a:r>
              <a:rPr lang="en-US" sz="1200" dirty="0"/>
              <a:t>:  </a:t>
            </a:r>
          </a:p>
          <a:p>
            <a:r>
              <a:rPr lang="en-US" sz="1200" dirty="0" err="1"/>
              <a:t>i</a:t>
            </a:r>
            <a:r>
              <a:rPr lang="en-US" sz="1200" dirty="0"/>
              <a:t> and j: 10 20</a:t>
            </a:r>
          </a:p>
          <a:p>
            <a:endParaRPr lang="en-US" sz="1200" dirty="0"/>
          </a:p>
          <a:p>
            <a:r>
              <a:rPr lang="en-US" sz="1200" dirty="0"/>
              <a:t>Contents of </a:t>
            </a:r>
            <a:r>
              <a:rPr lang="en-US" sz="1200" dirty="0" err="1"/>
              <a:t>subOb</a:t>
            </a:r>
            <a:r>
              <a:rPr lang="en-US" sz="1200" dirty="0"/>
              <a:t>:   </a:t>
            </a:r>
          </a:p>
          <a:p>
            <a:r>
              <a:rPr lang="en-US" sz="1200" dirty="0" err="1"/>
              <a:t>i</a:t>
            </a:r>
            <a:r>
              <a:rPr lang="en-US" sz="1200" dirty="0"/>
              <a:t> and j: 7 8</a:t>
            </a:r>
          </a:p>
          <a:p>
            <a:r>
              <a:rPr lang="en-US" sz="1200" dirty="0"/>
              <a:t>k: 9</a:t>
            </a:r>
          </a:p>
          <a:p>
            <a:endParaRPr lang="en-US" sz="1200" dirty="0"/>
          </a:p>
          <a:p>
            <a:r>
              <a:rPr lang="en-US" sz="1200" dirty="0"/>
              <a:t>Sum of </a:t>
            </a:r>
            <a:r>
              <a:rPr lang="en-US" sz="1200" dirty="0" err="1"/>
              <a:t>i</a:t>
            </a:r>
            <a:r>
              <a:rPr lang="en-US" sz="1200" dirty="0"/>
              <a:t>, j and k in </a:t>
            </a:r>
            <a:r>
              <a:rPr lang="en-US" sz="1200" dirty="0" err="1"/>
              <a:t>subOb</a:t>
            </a:r>
            <a:r>
              <a:rPr lang="en-US" sz="1200" dirty="0"/>
              <a:t>:</a:t>
            </a:r>
          </a:p>
          <a:p>
            <a:r>
              <a:rPr lang="en-US" sz="1200" dirty="0" err="1"/>
              <a:t>i+j+k</a:t>
            </a:r>
            <a:r>
              <a:rPr lang="en-US" sz="1200" dirty="0"/>
              <a:t>: 24</a:t>
            </a:r>
          </a:p>
          <a:p>
            <a:endParaRPr lang="en-US" dirty="0"/>
          </a:p>
        </p:txBody>
      </p:sp>
      <p:sp>
        <p:nvSpPr>
          <p:cNvPr id="9" name="TextBox 8">
            <a:extLst>
              <a:ext uri="{FF2B5EF4-FFF2-40B4-BE49-F238E27FC236}">
                <a16:creationId xmlns:a16="http://schemas.microsoft.com/office/drawing/2014/main" id="{4A8672C2-8E06-42DD-A296-9ADB3C03DA6C}"/>
              </a:ext>
            </a:extLst>
          </p:cNvPr>
          <p:cNvSpPr txBox="1"/>
          <p:nvPr/>
        </p:nvSpPr>
        <p:spPr>
          <a:xfrm>
            <a:off x="11242632" y="5243770"/>
            <a:ext cx="875561" cy="369332"/>
          </a:xfrm>
          <a:prstGeom prst="rect">
            <a:avLst/>
          </a:prstGeom>
          <a:solidFill>
            <a:schemeClr val="accent3">
              <a:lumMod val="40000"/>
              <a:lumOff val="60000"/>
            </a:schemeClr>
          </a:solidFill>
        </p:spPr>
        <p:txBody>
          <a:bodyPr wrap="none" rtlCol="0">
            <a:spAutoFit/>
          </a:bodyPr>
          <a:lstStyle/>
          <a:p>
            <a:r>
              <a:rPr lang="en-US" dirty="0"/>
              <a:t>Output</a:t>
            </a:r>
          </a:p>
        </p:txBody>
      </p:sp>
      <p:sp>
        <p:nvSpPr>
          <p:cNvPr id="10" name="TextBox 9">
            <a:extLst>
              <a:ext uri="{FF2B5EF4-FFF2-40B4-BE49-F238E27FC236}">
                <a16:creationId xmlns:a16="http://schemas.microsoft.com/office/drawing/2014/main" id="{4EFF5B49-3655-4C93-94B6-2C8B8DEF40E7}"/>
              </a:ext>
            </a:extLst>
          </p:cNvPr>
          <p:cNvSpPr txBox="1"/>
          <p:nvPr/>
        </p:nvSpPr>
        <p:spPr>
          <a:xfrm>
            <a:off x="-83128" y="4393427"/>
            <a:ext cx="6325985" cy="2585323"/>
          </a:xfrm>
          <a:prstGeom prst="rect">
            <a:avLst/>
          </a:prstGeom>
          <a:noFill/>
        </p:spPr>
        <p:txBody>
          <a:bodyPr wrap="square" rtlCol="0">
            <a:spAutoFit/>
          </a:bodyPr>
          <a:lstStyle/>
          <a:p>
            <a:pPr marL="285750" indent="-285750">
              <a:buFont typeface="Arial" panose="020B0604020202020204" pitchFamily="34" charset="0"/>
              <a:buChar char="•"/>
            </a:pPr>
            <a:r>
              <a:rPr lang="en-US" dirty="0"/>
              <a:t>The subclass B includes all of the members of its superclass, A.</a:t>
            </a:r>
          </a:p>
          <a:p>
            <a:pPr marL="285750" indent="-285750">
              <a:buFont typeface="Arial" panose="020B0604020202020204" pitchFamily="34" charset="0"/>
              <a:buChar char="•"/>
            </a:pPr>
            <a:r>
              <a:rPr lang="en-US" dirty="0"/>
              <a:t> This is why </a:t>
            </a:r>
            <a:r>
              <a:rPr lang="en-US" dirty="0" err="1"/>
              <a:t>subOb</a:t>
            </a:r>
            <a:r>
              <a:rPr lang="en-US" dirty="0"/>
              <a:t> can access </a:t>
            </a:r>
            <a:r>
              <a:rPr lang="en-US" dirty="0" err="1"/>
              <a:t>i</a:t>
            </a:r>
            <a:r>
              <a:rPr lang="en-US" dirty="0"/>
              <a:t> and j and call </a:t>
            </a:r>
            <a:r>
              <a:rPr lang="en-US" dirty="0" err="1"/>
              <a:t>showij</a:t>
            </a:r>
            <a:r>
              <a:rPr lang="en-US" dirty="0"/>
              <a:t>( ). </a:t>
            </a:r>
          </a:p>
          <a:p>
            <a:pPr marL="285750" indent="-285750">
              <a:buFont typeface="Arial" panose="020B0604020202020204" pitchFamily="34" charset="0"/>
              <a:buChar char="•"/>
            </a:pPr>
            <a:r>
              <a:rPr lang="en-US" dirty="0"/>
              <a:t>Inside sum( ), </a:t>
            </a:r>
            <a:r>
              <a:rPr lang="en-US" dirty="0" err="1"/>
              <a:t>i</a:t>
            </a:r>
            <a:r>
              <a:rPr lang="en-US" dirty="0"/>
              <a:t> and j can be referred to directly, as if they were part of B.</a:t>
            </a:r>
          </a:p>
          <a:p>
            <a:pPr marL="285750" indent="-285750">
              <a:buFont typeface="Arial" panose="020B0604020202020204" pitchFamily="34" charset="0"/>
              <a:buChar char="•"/>
            </a:pPr>
            <a:r>
              <a:rPr lang="en-US" dirty="0"/>
              <a:t>Even though A is a superclass for B, it is also a completely independent, stand-alone class. </a:t>
            </a:r>
          </a:p>
          <a:p>
            <a:pPr marL="285750" indent="-285750">
              <a:buFont typeface="Arial" panose="020B0604020202020204" pitchFamily="34" charset="0"/>
              <a:buChar char="•"/>
            </a:pPr>
            <a:r>
              <a:rPr lang="en-US" dirty="0"/>
              <a:t>Being a superclass for a subclass does not mean that the superclass cannot be used by itself. </a:t>
            </a:r>
          </a:p>
          <a:p>
            <a:pPr marL="285750" indent="-285750">
              <a:buFont typeface="Arial" panose="020B0604020202020204" pitchFamily="34" charset="0"/>
              <a:buChar char="•"/>
            </a:pPr>
            <a:r>
              <a:rPr lang="en-US" dirty="0"/>
              <a:t>Further, a subclass can be a superclass for another subclass.</a:t>
            </a:r>
          </a:p>
        </p:txBody>
      </p:sp>
      <p:sp>
        <p:nvSpPr>
          <p:cNvPr id="11" name="Rectangle 10">
            <a:extLst>
              <a:ext uri="{FF2B5EF4-FFF2-40B4-BE49-F238E27FC236}">
                <a16:creationId xmlns:a16="http://schemas.microsoft.com/office/drawing/2014/main" id="{742D88D7-278E-4C94-9A7B-FDD90FE6C4EE}"/>
              </a:ext>
            </a:extLst>
          </p:cNvPr>
          <p:cNvSpPr/>
          <p:nvPr/>
        </p:nvSpPr>
        <p:spPr>
          <a:xfrm>
            <a:off x="6242857" y="-50802"/>
            <a:ext cx="6686204" cy="5909310"/>
          </a:xfrm>
          <a:prstGeom prst="rect">
            <a:avLst/>
          </a:prstGeom>
        </p:spPr>
        <p:txBody>
          <a:bodyPr wrap="square">
            <a:spAutoFit/>
          </a:bodyPr>
          <a:lstStyle/>
          <a:p>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A </a:t>
            </a:r>
          </a:p>
          <a:p>
            <a:r>
              <a:rPr lang="en-US" sz="1400"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err="1">
                <a:solidFill>
                  <a:srgbClr val="0000C0"/>
                </a:solidFill>
                <a:latin typeface="Consolas" panose="020B0609020204030204" pitchFamily="49" charset="0"/>
              </a:rPr>
              <a:t>i</a:t>
            </a: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j</a:t>
            </a:r>
            <a:r>
              <a:rPr lang="en-US" sz="1400" b="1"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showij</a:t>
            </a:r>
            <a:r>
              <a:rPr lang="en-US" sz="1400" b="1"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a:t>
            </a:r>
            <a:r>
              <a:rPr lang="en-US" sz="1400" b="1" i="1" dirty="0" err="1">
                <a:solidFill>
                  <a:srgbClr val="2A00FF"/>
                </a:solidFill>
                <a:latin typeface="Consolas" panose="020B0609020204030204" pitchFamily="49" charset="0"/>
              </a:rPr>
              <a:t>i</a:t>
            </a:r>
            <a:r>
              <a:rPr lang="en-US" sz="1400" b="1" i="1" dirty="0">
                <a:solidFill>
                  <a:srgbClr val="2A00FF"/>
                </a:solidFill>
                <a:latin typeface="Consolas" panose="020B0609020204030204" pitchFamily="49" charset="0"/>
              </a:rPr>
              <a:t> and j: "</a:t>
            </a:r>
            <a:r>
              <a:rPr lang="en-US" sz="1400" b="1" i="1" dirty="0">
                <a:solidFill>
                  <a:srgbClr val="000000"/>
                </a:solidFill>
                <a:latin typeface="Consolas" panose="020B0609020204030204" pitchFamily="49" charset="0"/>
              </a:rPr>
              <a:t> + </a:t>
            </a:r>
            <a:r>
              <a:rPr lang="en-US" sz="1400" b="1" i="1" dirty="0" err="1">
                <a:solidFill>
                  <a:srgbClr val="0000C0"/>
                </a:solidFill>
                <a:latin typeface="Consolas" panose="020B0609020204030204" pitchFamily="49" charset="0"/>
              </a:rPr>
              <a:t>i</a:t>
            </a:r>
            <a:r>
              <a:rPr lang="en-US" sz="1400" b="1" i="1" dirty="0">
                <a:solidFill>
                  <a:srgbClr val="000000"/>
                </a:solidFill>
                <a:latin typeface="Consolas" panose="020B0609020204030204" pitchFamily="49" charset="0"/>
              </a:rPr>
              <a:t> + </a:t>
            </a:r>
            <a:r>
              <a:rPr lang="en-US" sz="1400" b="1" i="1" dirty="0">
                <a:solidFill>
                  <a:srgbClr val="2A00FF"/>
                </a:solidFill>
                <a:latin typeface="Consolas" panose="020B0609020204030204" pitchFamily="49" charset="0"/>
              </a:rPr>
              <a:t>"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j</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endParaRPr lang="en-US" sz="1200" dirty="0">
              <a:latin typeface="Consolas" panose="020B0609020204030204" pitchFamily="49" charset="0"/>
            </a:endParaRPr>
          </a:p>
          <a:p>
            <a:r>
              <a:rPr lang="en-US" sz="1400" dirty="0">
                <a:solidFill>
                  <a:srgbClr val="3F7F5F"/>
                </a:solidFill>
                <a:latin typeface="Consolas" panose="020B0609020204030204" pitchFamily="49" charset="0"/>
              </a:rPr>
              <a:t>/* Create a subclass/derived class by extending </a:t>
            </a:r>
          </a:p>
          <a:p>
            <a:r>
              <a:rPr lang="en-US" sz="1400" dirty="0">
                <a:solidFill>
                  <a:srgbClr val="3F7F5F"/>
                </a:solidFill>
                <a:latin typeface="Consolas" panose="020B0609020204030204" pitchFamily="49" charset="0"/>
              </a:rPr>
              <a:t>super class/base class A  */</a:t>
            </a: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class</a:t>
            </a:r>
            <a:r>
              <a:rPr lang="en-US" sz="1400" b="1" dirty="0">
                <a:solidFill>
                  <a:srgbClr val="000000"/>
                </a:solidFill>
                <a:latin typeface="Consolas" panose="020B0609020204030204" pitchFamily="49" charset="0"/>
              </a:rPr>
              <a:t> B </a:t>
            </a:r>
            <a:r>
              <a:rPr lang="en-US" sz="1400" b="1" dirty="0">
                <a:solidFill>
                  <a:srgbClr val="7F0055"/>
                </a:solidFill>
                <a:latin typeface="Consolas" panose="020B0609020204030204" pitchFamily="49" charset="0"/>
              </a:rPr>
              <a:t>extends</a:t>
            </a:r>
            <a:r>
              <a:rPr lang="en-US" sz="1400" b="1" dirty="0">
                <a:solidFill>
                  <a:srgbClr val="000000"/>
                </a:solidFill>
                <a:latin typeface="Consolas" panose="020B0609020204030204" pitchFamily="49" charset="0"/>
              </a:rPr>
              <a:t> A </a:t>
            </a:r>
            <a:r>
              <a:rPr lang="en-US" sz="1400" dirty="0">
                <a:solidFill>
                  <a:srgbClr val="000000"/>
                </a:solidFill>
                <a:latin typeface="Consolas" panose="020B0609020204030204" pitchFamily="49" charset="0"/>
              </a:rPr>
              <a:t>{</a:t>
            </a:r>
          </a:p>
          <a:p>
            <a:r>
              <a:rPr lang="en-US" sz="1400" b="1" dirty="0">
                <a:solidFill>
                  <a:srgbClr val="7F0055"/>
                </a:solidFill>
                <a:latin typeface="Consolas" panose="020B0609020204030204" pitchFamily="49" charset="0"/>
              </a:rPr>
              <a:t>int</a:t>
            </a:r>
            <a:r>
              <a:rPr lang="en-US" sz="1400" b="1" dirty="0">
                <a:solidFill>
                  <a:srgbClr val="000000"/>
                </a:solidFill>
                <a:latin typeface="Consolas" panose="020B0609020204030204" pitchFamily="49" charset="0"/>
              </a:rPr>
              <a:t> </a:t>
            </a:r>
            <a:r>
              <a:rPr lang="en-US" sz="1400" b="1" dirty="0">
                <a:solidFill>
                  <a:srgbClr val="0000C0"/>
                </a:solidFill>
                <a:latin typeface="Consolas" panose="020B0609020204030204" pitchFamily="49" charset="0"/>
              </a:rPr>
              <a:t>k</a:t>
            </a:r>
            <a:r>
              <a:rPr lang="en-US" sz="1400" b="1"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showk</a:t>
            </a:r>
            <a:r>
              <a:rPr lang="en-US" sz="1400" b="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r>
              <a:rPr lang="en-US" sz="1400" dirty="0" err="1">
                <a:solidFill>
                  <a:srgbClr val="000000"/>
                </a:solidFill>
                <a:latin typeface="Consolas" panose="020B0609020204030204" pitchFamily="49" charset="0"/>
              </a:rPr>
              <a:t>System.</a:t>
            </a:r>
            <a:r>
              <a:rPr lang="en-US" sz="1400" b="1" i="1" dirty="0" err="1">
                <a:solidFill>
                  <a:srgbClr val="0000C0"/>
                </a:solidFill>
                <a:latin typeface="Consolas" panose="020B0609020204030204" pitchFamily="49" charset="0"/>
              </a:rPr>
              <a:t>out</a:t>
            </a:r>
            <a:r>
              <a:rPr lang="en-US" sz="1400" b="1" i="1" dirty="0" err="1">
                <a:solidFill>
                  <a:srgbClr val="000000"/>
                </a:solidFill>
                <a:latin typeface="Consolas" panose="020B0609020204030204" pitchFamily="49" charset="0"/>
              </a:rPr>
              <a:t>.println</a:t>
            </a:r>
            <a:r>
              <a:rPr lang="en-US" sz="1400" b="1" i="1" dirty="0">
                <a:solidFill>
                  <a:srgbClr val="000000"/>
                </a:solidFill>
                <a:latin typeface="Consolas" panose="020B0609020204030204" pitchFamily="49" charset="0"/>
              </a:rPr>
              <a:t>(</a:t>
            </a:r>
            <a:r>
              <a:rPr lang="en-US" sz="1400" b="1" i="1" dirty="0">
                <a:solidFill>
                  <a:srgbClr val="2A00FF"/>
                </a:solidFill>
                <a:latin typeface="Consolas" panose="020B0609020204030204" pitchFamily="49" charset="0"/>
              </a:rPr>
              <a:t>"k: "</a:t>
            </a:r>
            <a:r>
              <a:rPr lang="en-US" sz="1400" b="1" i="1" dirty="0">
                <a:solidFill>
                  <a:srgbClr val="000000"/>
                </a:solidFill>
                <a:latin typeface="Consolas" panose="020B0609020204030204" pitchFamily="49" charset="0"/>
              </a:rPr>
              <a:t> + </a:t>
            </a:r>
            <a:r>
              <a:rPr lang="en-US" sz="1400" b="1" i="1" dirty="0">
                <a:solidFill>
                  <a:srgbClr val="0000C0"/>
                </a:solidFill>
                <a:latin typeface="Consolas" panose="020B0609020204030204" pitchFamily="49" charset="0"/>
              </a:rPr>
              <a:t>k</a:t>
            </a:r>
            <a:r>
              <a:rPr lang="en-US" sz="1400" b="1" i="1"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sum()</a:t>
            </a:r>
          </a:p>
          <a:p>
            <a:r>
              <a:rPr lang="en-US" sz="1400" dirty="0">
                <a:solidFill>
                  <a:srgbClr val="000000"/>
                </a:solidFill>
                <a:latin typeface="Consolas" panose="020B0609020204030204" pitchFamily="49" charset="0"/>
              </a:rPr>
              <a:t>{</a:t>
            </a:r>
          </a:p>
          <a:p>
            <a:r>
              <a:rPr lang="nn-NO" sz="1400" dirty="0">
                <a:solidFill>
                  <a:srgbClr val="000000"/>
                </a:solidFill>
                <a:latin typeface="Consolas" panose="020B0609020204030204" pitchFamily="49" charset="0"/>
              </a:rPr>
              <a:t>System.</a:t>
            </a:r>
            <a:r>
              <a:rPr lang="nn-NO" sz="1400" b="1" i="1" dirty="0">
                <a:solidFill>
                  <a:srgbClr val="0000C0"/>
                </a:solidFill>
                <a:latin typeface="Consolas" panose="020B0609020204030204" pitchFamily="49" charset="0"/>
              </a:rPr>
              <a:t>out</a:t>
            </a:r>
            <a:r>
              <a:rPr lang="nn-NO" sz="1400" b="1" i="1" dirty="0">
                <a:solidFill>
                  <a:srgbClr val="000000"/>
                </a:solidFill>
                <a:latin typeface="Consolas" panose="020B0609020204030204" pitchFamily="49" charset="0"/>
              </a:rPr>
              <a:t>.println(</a:t>
            </a:r>
            <a:r>
              <a:rPr lang="nn-NO" sz="1400" b="1" i="1" dirty="0">
                <a:solidFill>
                  <a:srgbClr val="2A00FF"/>
                </a:solidFill>
                <a:latin typeface="Consolas" panose="020B0609020204030204" pitchFamily="49" charset="0"/>
              </a:rPr>
              <a:t>"i+j+k: "</a:t>
            </a:r>
            <a:r>
              <a:rPr lang="nn-NO" sz="1400" b="1" i="1" dirty="0">
                <a:solidFill>
                  <a:srgbClr val="000000"/>
                </a:solidFill>
                <a:latin typeface="Consolas" panose="020B0609020204030204" pitchFamily="49" charset="0"/>
              </a:rPr>
              <a:t> + (</a:t>
            </a:r>
            <a:r>
              <a:rPr lang="nn-NO" sz="1400" b="1" i="1" dirty="0">
                <a:solidFill>
                  <a:srgbClr val="0000C0"/>
                </a:solidFill>
                <a:latin typeface="Consolas" panose="020B0609020204030204" pitchFamily="49" charset="0"/>
              </a:rPr>
              <a:t>i</a:t>
            </a:r>
            <a:r>
              <a:rPr lang="nn-NO" sz="1400" b="1" i="1" dirty="0">
                <a:solidFill>
                  <a:srgbClr val="000000"/>
                </a:solidFill>
                <a:latin typeface="Consolas" panose="020B0609020204030204" pitchFamily="49" charset="0"/>
              </a:rPr>
              <a:t>+</a:t>
            </a:r>
            <a:r>
              <a:rPr lang="nn-NO" sz="1400" b="1" i="1" dirty="0">
                <a:solidFill>
                  <a:srgbClr val="0000C0"/>
                </a:solidFill>
                <a:latin typeface="Consolas" panose="020B0609020204030204" pitchFamily="49" charset="0"/>
              </a:rPr>
              <a:t>j</a:t>
            </a:r>
            <a:r>
              <a:rPr lang="nn-NO" sz="1400" b="1" i="1" dirty="0">
                <a:solidFill>
                  <a:srgbClr val="000000"/>
                </a:solidFill>
                <a:latin typeface="Consolas" panose="020B0609020204030204" pitchFamily="49" charset="0"/>
              </a:rPr>
              <a:t>+</a:t>
            </a:r>
            <a:r>
              <a:rPr lang="nn-NO" sz="1400" b="1" i="1" dirty="0">
                <a:solidFill>
                  <a:srgbClr val="0000C0"/>
                </a:solidFill>
                <a:latin typeface="Consolas" panose="020B0609020204030204" pitchFamily="49" charset="0"/>
              </a:rPr>
              <a:t>k</a:t>
            </a:r>
            <a:r>
              <a:rPr lang="nn-NO" sz="1400" b="1" i="1" dirty="0">
                <a:solidFill>
                  <a:srgbClr val="000000"/>
                </a:solidFill>
                <a:latin typeface="Consolas" panose="020B0609020204030204" pitchFamily="49" charset="0"/>
              </a:rPr>
              <a:t>));</a:t>
            </a:r>
          </a:p>
          <a:p>
            <a:endParaRPr lang="en-US" sz="1400" dirty="0">
              <a:latin typeface="Consolas" panose="020B0609020204030204" pitchFamily="49" charset="0"/>
            </a:endParaRPr>
          </a:p>
          <a:p>
            <a:r>
              <a:rPr lang="en-US" sz="1400" dirty="0">
                <a:solidFill>
                  <a:srgbClr val="000000"/>
                </a:solidFill>
                <a:latin typeface="Consolas" panose="020B0609020204030204" pitchFamily="49" charset="0"/>
              </a:rPr>
              <a:t>}</a:t>
            </a:r>
          </a:p>
          <a:p>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2773202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D7934D0-4025-47EE-A8F4-2A73BCD84294}"/>
              </a:ext>
            </a:extLst>
          </p:cNvPr>
          <p:cNvSpPr/>
          <p:nvPr/>
        </p:nvSpPr>
        <p:spPr>
          <a:xfrm>
            <a:off x="110067" y="72466"/>
            <a:ext cx="3788602" cy="5324535"/>
          </a:xfrm>
          <a:prstGeom prst="rect">
            <a:avLst/>
          </a:prstGeom>
          <a:solidFill>
            <a:schemeClr val="accent2">
              <a:lumMod val="40000"/>
              <a:lumOff val="60000"/>
            </a:schemeClr>
          </a:solidFill>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Inheritance {</a:t>
            </a:r>
          </a:p>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B </a:t>
            </a:r>
            <a:r>
              <a:rPr lang="en-US" sz="1000" dirty="0" err="1">
                <a:solidFill>
                  <a:srgbClr val="6A3E3E"/>
                </a:solidFill>
                <a:latin typeface="Consolas" panose="020B0609020204030204" pitchFamily="49" charset="0"/>
              </a:rPr>
              <a:t>subOb</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B();</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.setij</a:t>
            </a:r>
            <a:r>
              <a:rPr lang="en-US" sz="1000" dirty="0">
                <a:solidFill>
                  <a:srgbClr val="000000"/>
                </a:solidFill>
                <a:latin typeface="Consolas" panose="020B0609020204030204" pitchFamily="49" charset="0"/>
              </a:rPr>
              <a:t>(10, 12);</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.sum</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"Total is "</a:t>
            </a:r>
            <a:r>
              <a:rPr lang="en-US" sz="1000" b="1" i="1" dirty="0">
                <a:solidFill>
                  <a:srgbClr val="000000"/>
                </a:solidFill>
                <a:latin typeface="Consolas" panose="020B0609020204030204" pitchFamily="49" charset="0"/>
              </a:rPr>
              <a:t> + </a:t>
            </a:r>
            <a:r>
              <a:rPr lang="en-US" sz="1000" b="1" i="1" dirty="0" err="1">
                <a:solidFill>
                  <a:srgbClr val="6A3E3E"/>
                </a:solidFill>
                <a:latin typeface="Consolas" panose="020B0609020204030204" pitchFamily="49" charset="0"/>
              </a:rPr>
              <a:t>subOb</a:t>
            </a:r>
            <a:r>
              <a:rPr lang="en-US" sz="1000" b="1" i="1" dirty="0" err="1">
                <a:solidFill>
                  <a:srgbClr val="000000"/>
                </a:solidFill>
                <a:latin typeface="Consolas" panose="020B0609020204030204" pitchFamily="49" charset="0"/>
              </a:rPr>
              <a:t>.</a:t>
            </a:r>
            <a:r>
              <a:rPr lang="en-US" sz="1000" b="1" i="1" dirty="0" err="1">
                <a:solidFill>
                  <a:srgbClr val="0000C0"/>
                </a:solidFill>
                <a:latin typeface="Consolas" panose="020B0609020204030204" pitchFamily="49" charset="0"/>
              </a:rPr>
              <a:t>total</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 </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err="1">
                <a:solidFill>
                  <a:srgbClr val="0000C0"/>
                </a:solidFill>
                <a:latin typeface="Consolas" panose="020B0609020204030204" pitchFamily="49" charset="0"/>
              </a:rPr>
              <a:t>i</a:t>
            </a:r>
            <a:r>
              <a:rPr lang="en-US" sz="1000" b="1" dirty="0">
                <a:solidFill>
                  <a:srgbClr val="000000"/>
                </a:solidFill>
                <a:latin typeface="Consolas" panose="020B0609020204030204" pitchFamily="49" charset="0"/>
              </a:rPr>
              <a:t>; </a:t>
            </a:r>
            <a:r>
              <a:rPr lang="en-US" sz="1000" b="1" dirty="0">
                <a:solidFill>
                  <a:srgbClr val="3F7F5F"/>
                </a:solidFill>
                <a:latin typeface="Consolas" panose="020B0609020204030204" pitchFamily="49" charset="0"/>
              </a:rPr>
              <a:t>// public by default</a:t>
            </a:r>
          </a:p>
          <a:p>
            <a:r>
              <a:rPr lang="en-US" sz="1000" b="1" dirty="0">
                <a:solidFill>
                  <a:srgbClr val="7F0055"/>
                </a:solidFill>
                <a:highlight>
                  <a:srgbClr val="FFFF00"/>
                </a:highlight>
                <a:latin typeface="Consolas" panose="020B0609020204030204" pitchFamily="49" charset="0"/>
              </a:rPr>
              <a:t>int</a:t>
            </a:r>
            <a:r>
              <a:rPr lang="en-US" sz="1000" b="1" dirty="0">
                <a:solidFill>
                  <a:srgbClr val="000000"/>
                </a:solidFill>
                <a:highlight>
                  <a:srgbClr val="FFFF00"/>
                </a:highlight>
                <a:latin typeface="Consolas" panose="020B0609020204030204" pitchFamily="49" charset="0"/>
              </a:rPr>
              <a:t> </a:t>
            </a:r>
            <a:r>
              <a:rPr lang="en-US" sz="1000" b="1" dirty="0">
                <a:solidFill>
                  <a:srgbClr val="0000C0"/>
                </a:solidFill>
                <a:highlight>
                  <a:srgbClr val="FFFF00"/>
                </a:highlight>
                <a:latin typeface="Consolas" panose="020B0609020204030204" pitchFamily="49" charset="0"/>
              </a:rPr>
              <a:t>j</a:t>
            </a:r>
            <a:r>
              <a:rPr lang="en-US" sz="1000" b="1" dirty="0">
                <a:solidFill>
                  <a:srgbClr val="000000"/>
                </a:solidFill>
                <a:highlight>
                  <a:srgbClr val="FFFF00"/>
                </a:highlight>
                <a:latin typeface="Consolas" panose="020B0609020204030204" pitchFamily="49" charset="0"/>
              </a:rPr>
              <a:t>; </a:t>
            </a:r>
            <a:r>
              <a:rPr lang="en-US" sz="1000" b="1" dirty="0">
                <a:solidFill>
                  <a:srgbClr val="3F7F5F"/>
                </a:solidFill>
                <a:highlight>
                  <a:srgbClr val="FFFF00"/>
                </a:highlight>
                <a:latin typeface="Consolas" panose="020B0609020204030204" pitchFamily="49" charset="0"/>
              </a:rPr>
              <a:t>// public by default</a:t>
            </a:r>
          </a:p>
          <a:p>
            <a:endParaRPr lang="en-US" sz="1000" dirty="0">
              <a:highlight>
                <a:srgbClr val="FFFF00"/>
              </a:highlight>
              <a:latin typeface="Consolas" panose="020B0609020204030204" pitchFamily="49" charset="0"/>
            </a:endParaRPr>
          </a:p>
          <a:p>
            <a:r>
              <a:rPr lang="fr-FR" sz="1000" b="1" dirty="0" err="1">
                <a:solidFill>
                  <a:srgbClr val="7F0055"/>
                </a:solidFill>
                <a:latin typeface="Consolas" panose="020B0609020204030204" pitchFamily="49" charset="0"/>
              </a:rPr>
              <a:t>void</a:t>
            </a:r>
            <a:r>
              <a:rPr lang="fr-FR" sz="1000" b="1" dirty="0">
                <a:solidFill>
                  <a:srgbClr val="000000"/>
                </a:solidFill>
                <a:latin typeface="Consolas" panose="020B0609020204030204" pitchFamily="49" charset="0"/>
              </a:rPr>
              <a:t> </a:t>
            </a:r>
            <a:r>
              <a:rPr lang="fr-FR" sz="1000" b="1" dirty="0" err="1">
                <a:solidFill>
                  <a:srgbClr val="000000"/>
                </a:solidFill>
                <a:latin typeface="Consolas" panose="020B0609020204030204" pitchFamily="49" charset="0"/>
              </a:rPr>
              <a:t>setij</a:t>
            </a:r>
            <a:r>
              <a:rPr lang="fr-FR" sz="1000" b="1" dirty="0">
                <a:solidFill>
                  <a:srgbClr val="000000"/>
                </a:solidFill>
                <a:latin typeface="Consolas" panose="020B0609020204030204" pitchFamily="49" charset="0"/>
              </a:rPr>
              <a:t>(</a:t>
            </a:r>
            <a:r>
              <a:rPr lang="fr-FR" sz="1000" b="1" dirty="0" err="1">
                <a:solidFill>
                  <a:srgbClr val="7F0055"/>
                </a:solidFill>
                <a:latin typeface="Consolas" panose="020B0609020204030204" pitchFamily="49" charset="0"/>
              </a:rPr>
              <a:t>int</a:t>
            </a:r>
            <a:r>
              <a:rPr lang="fr-FR" sz="1000" b="1" dirty="0">
                <a:solidFill>
                  <a:srgbClr val="000000"/>
                </a:solidFill>
                <a:latin typeface="Consolas" panose="020B0609020204030204" pitchFamily="49" charset="0"/>
              </a:rPr>
              <a:t> </a:t>
            </a:r>
            <a:r>
              <a:rPr lang="fr-FR" sz="1000" b="1" dirty="0">
                <a:solidFill>
                  <a:srgbClr val="6A3E3E"/>
                </a:solidFill>
                <a:latin typeface="Consolas" panose="020B0609020204030204" pitchFamily="49" charset="0"/>
              </a:rPr>
              <a:t>x</a:t>
            </a:r>
            <a:r>
              <a:rPr lang="fr-FR" sz="1000" b="1" dirty="0">
                <a:solidFill>
                  <a:srgbClr val="000000"/>
                </a:solidFill>
                <a:latin typeface="Consolas" panose="020B0609020204030204" pitchFamily="49" charset="0"/>
              </a:rPr>
              <a:t>, </a:t>
            </a:r>
            <a:r>
              <a:rPr lang="fr-FR" sz="1000" b="1" dirty="0" err="1">
                <a:solidFill>
                  <a:srgbClr val="7F0055"/>
                </a:solidFill>
                <a:latin typeface="Consolas" panose="020B0609020204030204" pitchFamily="49" charset="0"/>
              </a:rPr>
              <a:t>int</a:t>
            </a:r>
            <a:r>
              <a:rPr lang="fr-FR" sz="1000" b="1" dirty="0">
                <a:solidFill>
                  <a:srgbClr val="000000"/>
                </a:solidFill>
                <a:latin typeface="Consolas" panose="020B0609020204030204" pitchFamily="49" charset="0"/>
              </a:rPr>
              <a:t> </a:t>
            </a:r>
            <a:r>
              <a:rPr lang="fr-FR" sz="1000" b="1" dirty="0">
                <a:solidFill>
                  <a:srgbClr val="6A3E3E"/>
                </a:solidFill>
                <a:latin typeface="Consolas" panose="020B0609020204030204" pitchFamily="49" charset="0"/>
              </a:rPr>
              <a:t>y</a:t>
            </a:r>
            <a:r>
              <a:rPr lang="fr-FR"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err="1">
                <a:solidFill>
                  <a:srgbClr val="0000C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x</a:t>
            </a:r>
            <a:r>
              <a:rPr lang="en-US" sz="1000" dirty="0">
                <a:solidFill>
                  <a:srgbClr val="000000"/>
                </a:solidFill>
                <a:latin typeface="Consolas" panose="020B0609020204030204" pitchFamily="49" charset="0"/>
              </a:rPr>
              <a:t>;</a:t>
            </a:r>
          </a:p>
          <a:p>
            <a:r>
              <a:rPr lang="en-US" sz="1000" dirty="0">
                <a:solidFill>
                  <a:srgbClr val="0000C0"/>
                </a:solidFill>
                <a:latin typeface="Consolas" panose="020B0609020204030204" pitchFamily="49" charset="0"/>
              </a:rPr>
              <a:t>j</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y</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A's j is not accessible here.</a:t>
            </a: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B </a:t>
            </a:r>
            <a:r>
              <a:rPr lang="en-US" sz="1000" b="1" dirty="0">
                <a:solidFill>
                  <a:srgbClr val="7F0055"/>
                </a:solidFill>
                <a:latin typeface="Consolas" panose="020B0609020204030204" pitchFamily="49" charset="0"/>
              </a:rPr>
              <a:t>extends</a:t>
            </a:r>
            <a:r>
              <a:rPr lang="en-US" sz="1000" b="1" dirty="0">
                <a:solidFill>
                  <a:srgbClr val="000000"/>
                </a:solidFill>
                <a:latin typeface="Consolas" panose="020B0609020204030204" pitchFamily="49" charset="0"/>
              </a:rPr>
              <a:t> A</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total</a:t>
            </a:r>
            <a:r>
              <a:rPr lang="en-US" sz="1000" b="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sum()</a:t>
            </a:r>
          </a:p>
          <a:p>
            <a:r>
              <a:rPr lang="en-US" sz="1000" dirty="0">
                <a:solidFill>
                  <a:srgbClr val="000000"/>
                </a:solidFill>
                <a:latin typeface="Consolas" panose="020B0609020204030204" pitchFamily="49" charset="0"/>
              </a:rPr>
              <a:t>{</a:t>
            </a:r>
          </a:p>
          <a:p>
            <a:r>
              <a:rPr lang="en-US" sz="1000" dirty="0">
                <a:solidFill>
                  <a:srgbClr val="0000C0"/>
                </a:solidFill>
                <a:latin typeface="Consolas" panose="020B0609020204030204" pitchFamily="49" charset="0"/>
              </a:rPr>
              <a:t>total</a:t>
            </a:r>
            <a:r>
              <a:rPr lang="en-US" sz="1000" dirty="0">
                <a:solidFill>
                  <a:srgbClr val="000000"/>
                </a:solidFill>
                <a:latin typeface="Consolas" panose="020B0609020204030204" pitchFamily="49" charset="0"/>
              </a:rPr>
              <a:t> = </a:t>
            </a:r>
            <a:r>
              <a:rPr lang="en-US" sz="1000" dirty="0" err="1">
                <a:solidFill>
                  <a:srgbClr val="0000C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dirty="0">
                <a:solidFill>
                  <a:srgbClr val="0000C0"/>
                </a:solidFill>
                <a:latin typeface="Consolas" panose="020B0609020204030204" pitchFamily="49" charset="0"/>
              </a:rPr>
              <a:t>j</a:t>
            </a:r>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sum of </a:t>
            </a:r>
            <a:r>
              <a:rPr lang="en-US" sz="1000" dirty="0" err="1">
                <a:solidFill>
                  <a:srgbClr val="3F7F5F"/>
                </a:solidFill>
                <a:latin typeface="Consolas" panose="020B0609020204030204" pitchFamily="49" charset="0"/>
              </a:rPr>
              <a:t>i+j</a:t>
            </a:r>
            <a:r>
              <a:rPr lang="en-US" sz="1000" dirty="0">
                <a:solidFill>
                  <a:srgbClr val="3F7F5F"/>
                </a:solidFill>
                <a:latin typeface="Consolas" panose="020B0609020204030204" pitchFamily="49" charset="0"/>
              </a:rPr>
              <a:t> is computed</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endParaRPr lang="en-US" dirty="0"/>
          </a:p>
        </p:txBody>
      </p:sp>
      <p:sp>
        <p:nvSpPr>
          <p:cNvPr id="5" name="TextBox 4">
            <a:extLst>
              <a:ext uri="{FF2B5EF4-FFF2-40B4-BE49-F238E27FC236}">
                <a16:creationId xmlns:a16="http://schemas.microsoft.com/office/drawing/2014/main" id="{B41FAA64-9AEA-4CB8-BB7E-2CEAAA89E86F}"/>
              </a:ext>
            </a:extLst>
          </p:cNvPr>
          <p:cNvSpPr txBox="1"/>
          <p:nvPr/>
        </p:nvSpPr>
        <p:spPr>
          <a:xfrm>
            <a:off x="425797" y="5398592"/>
            <a:ext cx="2387600" cy="646331"/>
          </a:xfrm>
          <a:prstGeom prst="rect">
            <a:avLst/>
          </a:prstGeom>
          <a:solidFill>
            <a:schemeClr val="accent6">
              <a:lumMod val="60000"/>
              <a:lumOff val="40000"/>
            </a:schemeClr>
          </a:solidFill>
        </p:spPr>
        <p:txBody>
          <a:bodyPr wrap="square" rtlCol="0">
            <a:spAutoFit/>
          </a:bodyPr>
          <a:lstStyle/>
          <a:p>
            <a:r>
              <a:rPr lang="en-US" dirty="0"/>
              <a:t>Output:</a:t>
            </a:r>
          </a:p>
          <a:p>
            <a:r>
              <a:rPr lang="en-US" dirty="0"/>
              <a:t>Total is 22</a:t>
            </a:r>
          </a:p>
        </p:txBody>
      </p:sp>
      <p:sp>
        <p:nvSpPr>
          <p:cNvPr id="6" name="Rectangle 5">
            <a:extLst>
              <a:ext uri="{FF2B5EF4-FFF2-40B4-BE49-F238E27FC236}">
                <a16:creationId xmlns:a16="http://schemas.microsoft.com/office/drawing/2014/main" id="{FDE5886F-AF29-43F3-BDB1-92B306682549}"/>
              </a:ext>
            </a:extLst>
          </p:cNvPr>
          <p:cNvSpPr/>
          <p:nvPr/>
        </p:nvSpPr>
        <p:spPr>
          <a:xfrm>
            <a:off x="6271416" y="0"/>
            <a:ext cx="5359400" cy="5324535"/>
          </a:xfrm>
          <a:prstGeom prst="rect">
            <a:avLst/>
          </a:prstGeom>
          <a:solidFill>
            <a:schemeClr val="accent4">
              <a:lumMod val="40000"/>
              <a:lumOff val="60000"/>
            </a:schemeClr>
          </a:solidFill>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Inheritance {</a:t>
            </a:r>
          </a:p>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B </a:t>
            </a:r>
            <a:r>
              <a:rPr lang="en-US" sz="1000" dirty="0" err="1">
                <a:solidFill>
                  <a:srgbClr val="6A3E3E"/>
                </a:solidFill>
                <a:latin typeface="Consolas" panose="020B0609020204030204" pitchFamily="49" charset="0"/>
              </a:rPr>
              <a:t>subOb</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B();</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.setij</a:t>
            </a:r>
            <a:r>
              <a:rPr lang="en-US" sz="1000" dirty="0">
                <a:solidFill>
                  <a:srgbClr val="000000"/>
                </a:solidFill>
                <a:latin typeface="Consolas" panose="020B0609020204030204" pitchFamily="49" charset="0"/>
              </a:rPr>
              <a:t>(10, 12);</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.sum</a:t>
            </a:r>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"Total is "</a:t>
            </a:r>
            <a:r>
              <a:rPr lang="en-US" sz="1000" b="1" i="1" dirty="0">
                <a:solidFill>
                  <a:srgbClr val="000000"/>
                </a:solidFill>
                <a:latin typeface="Consolas" panose="020B0609020204030204" pitchFamily="49" charset="0"/>
              </a:rPr>
              <a:t> + </a:t>
            </a:r>
            <a:r>
              <a:rPr lang="en-US" sz="1000" b="1" i="1" dirty="0" err="1">
                <a:solidFill>
                  <a:srgbClr val="6A3E3E"/>
                </a:solidFill>
                <a:latin typeface="Consolas" panose="020B0609020204030204" pitchFamily="49" charset="0"/>
              </a:rPr>
              <a:t>subOb</a:t>
            </a:r>
            <a:r>
              <a:rPr lang="en-US" sz="1000" b="1" i="1" dirty="0" err="1">
                <a:solidFill>
                  <a:srgbClr val="000000"/>
                </a:solidFill>
                <a:latin typeface="Consolas" panose="020B0609020204030204" pitchFamily="49" charset="0"/>
              </a:rPr>
              <a:t>.</a:t>
            </a:r>
            <a:r>
              <a:rPr lang="en-US" sz="1000" b="1" i="1" dirty="0" err="1">
                <a:solidFill>
                  <a:srgbClr val="0000C0"/>
                </a:solidFill>
                <a:latin typeface="Consolas" panose="020B0609020204030204" pitchFamily="49" charset="0"/>
              </a:rPr>
              <a:t>total</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 </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err="1">
                <a:solidFill>
                  <a:srgbClr val="0000C0"/>
                </a:solidFill>
                <a:latin typeface="Consolas" panose="020B0609020204030204" pitchFamily="49" charset="0"/>
              </a:rPr>
              <a:t>i</a:t>
            </a:r>
            <a:r>
              <a:rPr lang="en-US" sz="1000" b="1" dirty="0">
                <a:solidFill>
                  <a:srgbClr val="000000"/>
                </a:solidFill>
                <a:latin typeface="Consolas" panose="020B0609020204030204" pitchFamily="49" charset="0"/>
              </a:rPr>
              <a:t>; </a:t>
            </a:r>
            <a:r>
              <a:rPr lang="en-US" sz="1000" b="1" dirty="0">
                <a:solidFill>
                  <a:srgbClr val="3F7F5F"/>
                </a:solidFill>
                <a:latin typeface="Consolas" panose="020B0609020204030204" pitchFamily="49" charset="0"/>
              </a:rPr>
              <a:t>// public by default</a:t>
            </a:r>
          </a:p>
          <a:p>
            <a:r>
              <a:rPr lang="nb-NO" sz="1000" dirty="0">
                <a:solidFill>
                  <a:srgbClr val="000000"/>
                </a:solidFill>
                <a:latin typeface="Consolas" panose="020B0609020204030204" pitchFamily="49" charset="0"/>
              </a:rPr>
              <a:t>    </a:t>
            </a:r>
            <a:r>
              <a:rPr lang="nb-NO" sz="1000" b="1" dirty="0">
                <a:solidFill>
                  <a:srgbClr val="7F0055"/>
                </a:solidFill>
                <a:highlight>
                  <a:srgbClr val="FFFF00"/>
                </a:highlight>
                <a:latin typeface="Consolas" panose="020B0609020204030204" pitchFamily="49" charset="0"/>
              </a:rPr>
              <a:t>private</a:t>
            </a:r>
            <a:r>
              <a:rPr lang="nb-NO" sz="1000" b="1" dirty="0">
                <a:solidFill>
                  <a:srgbClr val="000000"/>
                </a:solidFill>
                <a:highlight>
                  <a:srgbClr val="FFFF00"/>
                </a:highlight>
                <a:latin typeface="Consolas" panose="020B0609020204030204" pitchFamily="49" charset="0"/>
              </a:rPr>
              <a:t> </a:t>
            </a:r>
            <a:r>
              <a:rPr lang="nb-NO" sz="1000" b="1" dirty="0">
                <a:solidFill>
                  <a:srgbClr val="7F0055"/>
                </a:solidFill>
                <a:highlight>
                  <a:srgbClr val="FFFF00"/>
                </a:highlight>
                <a:latin typeface="Consolas" panose="020B0609020204030204" pitchFamily="49" charset="0"/>
              </a:rPr>
              <a:t>int</a:t>
            </a:r>
            <a:r>
              <a:rPr lang="nb-NO" sz="1000" b="1" dirty="0">
                <a:solidFill>
                  <a:srgbClr val="000000"/>
                </a:solidFill>
                <a:highlight>
                  <a:srgbClr val="FFFF00"/>
                </a:highlight>
                <a:latin typeface="Consolas" panose="020B0609020204030204" pitchFamily="49" charset="0"/>
              </a:rPr>
              <a:t> </a:t>
            </a:r>
            <a:r>
              <a:rPr lang="nb-NO" sz="1000" b="1" u="sng" dirty="0">
                <a:solidFill>
                  <a:srgbClr val="0000C0"/>
                </a:solidFill>
                <a:highlight>
                  <a:srgbClr val="FFFF00"/>
                </a:highlight>
                <a:latin typeface="Consolas" panose="020B0609020204030204" pitchFamily="49" charset="0"/>
              </a:rPr>
              <a:t>j</a:t>
            </a:r>
            <a:r>
              <a:rPr lang="nb-NO" sz="1000" b="1" u="sng" dirty="0">
                <a:solidFill>
                  <a:srgbClr val="000000"/>
                </a:solidFill>
                <a:highlight>
                  <a:srgbClr val="FFFF00"/>
                </a:highlight>
                <a:latin typeface="Consolas" panose="020B0609020204030204" pitchFamily="49" charset="0"/>
              </a:rPr>
              <a:t>; </a:t>
            </a:r>
            <a:r>
              <a:rPr lang="nb-NO" sz="1000" b="1" u="sng" dirty="0">
                <a:solidFill>
                  <a:srgbClr val="3F7F5F"/>
                </a:solidFill>
                <a:highlight>
                  <a:srgbClr val="FFFF00"/>
                </a:highlight>
                <a:latin typeface="Consolas" panose="020B0609020204030204" pitchFamily="49" charset="0"/>
              </a:rPr>
              <a:t>// private to A</a:t>
            </a:r>
          </a:p>
          <a:p>
            <a:endParaRPr lang="en-US" sz="1000" dirty="0">
              <a:latin typeface="Consolas" panose="020B0609020204030204" pitchFamily="49" charset="0"/>
            </a:endParaRPr>
          </a:p>
          <a:p>
            <a:r>
              <a:rPr lang="fr-FR" sz="1000" b="1" dirty="0" err="1">
                <a:solidFill>
                  <a:srgbClr val="7F0055"/>
                </a:solidFill>
                <a:latin typeface="Consolas" panose="020B0609020204030204" pitchFamily="49" charset="0"/>
              </a:rPr>
              <a:t>void</a:t>
            </a:r>
            <a:r>
              <a:rPr lang="fr-FR" sz="1000" b="1" dirty="0">
                <a:solidFill>
                  <a:srgbClr val="000000"/>
                </a:solidFill>
                <a:latin typeface="Consolas" panose="020B0609020204030204" pitchFamily="49" charset="0"/>
              </a:rPr>
              <a:t> </a:t>
            </a:r>
            <a:r>
              <a:rPr lang="fr-FR" sz="1000" b="1" dirty="0" err="1">
                <a:solidFill>
                  <a:srgbClr val="000000"/>
                </a:solidFill>
                <a:latin typeface="Consolas" panose="020B0609020204030204" pitchFamily="49" charset="0"/>
              </a:rPr>
              <a:t>setij</a:t>
            </a:r>
            <a:r>
              <a:rPr lang="fr-FR" sz="1000" b="1" dirty="0">
                <a:solidFill>
                  <a:srgbClr val="000000"/>
                </a:solidFill>
                <a:latin typeface="Consolas" panose="020B0609020204030204" pitchFamily="49" charset="0"/>
              </a:rPr>
              <a:t>(</a:t>
            </a:r>
            <a:r>
              <a:rPr lang="fr-FR" sz="1000" b="1" dirty="0" err="1">
                <a:solidFill>
                  <a:srgbClr val="7F0055"/>
                </a:solidFill>
                <a:latin typeface="Consolas" panose="020B0609020204030204" pitchFamily="49" charset="0"/>
              </a:rPr>
              <a:t>int</a:t>
            </a:r>
            <a:r>
              <a:rPr lang="fr-FR" sz="1000" b="1" dirty="0">
                <a:solidFill>
                  <a:srgbClr val="000000"/>
                </a:solidFill>
                <a:latin typeface="Consolas" panose="020B0609020204030204" pitchFamily="49" charset="0"/>
              </a:rPr>
              <a:t> </a:t>
            </a:r>
            <a:r>
              <a:rPr lang="fr-FR" sz="1000" b="1" dirty="0">
                <a:solidFill>
                  <a:srgbClr val="6A3E3E"/>
                </a:solidFill>
                <a:latin typeface="Consolas" panose="020B0609020204030204" pitchFamily="49" charset="0"/>
              </a:rPr>
              <a:t>x</a:t>
            </a:r>
            <a:r>
              <a:rPr lang="fr-FR" sz="1000" b="1" dirty="0">
                <a:solidFill>
                  <a:srgbClr val="000000"/>
                </a:solidFill>
                <a:latin typeface="Consolas" panose="020B0609020204030204" pitchFamily="49" charset="0"/>
              </a:rPr>
              <a:t>, </a:t>
            </a:r>
            <a:r>
              <a:rPr lang="fr-FR" sz="1000" b="1" dirty="0" err="1">
                <a:solidFill>
                  <a:srgbClr val="7F0055"/>
                </a:solidFill>
                <a:latin typeface="Consolas" panose="020B0609020204030204" pitchFamily="49" charset="0"/>
              </a:rPr>
              <a:t>int</a:t>
            </a:r>
            <a:r>
              <a:rPr lang="fr-FR" sz="1000" b="1" dirty="0">
                <a:solidFill>
                  <a:srgbClr val="000000"/>
                </a:solidFill>
                <a:latin typeface="Consolas" panose="020B0609020204030204" pitchFamily="49" charset="0"/>
              </a:rPr>
              <a:t> </a:t>
            </a:r>
            <a:r>
              <a:rPr lang="fr-FR" sz="1000" b="1" dirty="0">
                <a:solidFill>
                  <a:srgbClr val="6A3E3E"/>
                </a:solidFill>
                <a:latin typeface="Consolas" panose="020B0609020204030204" pitchFamily="49" charset="0"/>
              </a:rPr>
              <a:t>y</a:t>
            </a:r>
            <a:r>
              <a:rPr lang="fr-FR"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err="1">
                <a:solidFill>
                  <a:srgbClr val="0000C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x</a:t>
            </a:r>
            <a:r>
              <a:rPr lang="en-US" sz="1000" dirty="0">
                <a:solidFill>
                  <a:srgbClr val="000000"/>
                </a:solidFill>
                <a:latin typeface="Consolas" panose="020B0609020204030204" pitchFamily="49" charset="0"/>
              </a:rPr>
              <a:t>;</a:t>
            </a:r>
          </a:p>
          <a:p>
            <a:r>
              <a:rPr lang="en-US" sz="1000" dirty="0">
                <a:solidFill>
                  <a:srgbClr val="0000C0"/>
                </a:solidFill>
                <a:latin typeface="Consolas" panose="020B0609020204030204" pitchFamily="49" charset="0"/>
              </a:rPr>
              <a:t>j</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y</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A's j is not accessible here.</a:t>
            </a: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B </a:t>
            </a:r>
            <a:r>
              <a:rPr lang="en-US" sz="1000" b="1" dirty="0">
                <a:solidFill>
                  <a:srgbClr val="7F0055"/>
                </a:solidFill>
                <a:latin typeface="Consolas" panose="020B0609020204030204" pitchFamily="49" charset="0"/>
              </a:rPr>
              <a:t>extends</a:t>
            </a:r>
            <a:r>
              <a:rPr lang="en-US" sz="1000" b="1" dirty="0">
                <a:solidFill>
                  <a:srgbClr val="000000"/>
                </a:solidFill>
                <a:latin typeface="Consolas" panose="020B0609020204030204" pitchFamily="49" charset="0"/>
              </a:rPr>
              <a:t> A</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total</a:t>
            </a:r>
            <a:r>
              <a:rPr lang="en-US" sz="1000" b="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sum()</a:t>
            </a:r>
          </a:p>
          <a:p>
            <a:r>
              <a:rPr lang="en-US" sz="1000" dirty="0">
                <a:solidFill>
                  <a:srgbClr val="000000"/>
                </a:solidFill>
                <a:latin typeface="Consolas" panose="020B0609020204030204" pitchFamily="49" charset="0"/>
              </a:rPr>
              <a:t>{</a:t>
            </a:r>
          </a:p>
          <a:p>
            <a:r>
              <a:rPr lang="en-US" sz="1000" dirty="0">
                <a:solidFill>
                  <a:srgbClr val="0000C0"/>
                </a:solidFill>
                <a:latin typeface="Consolas" panose="020B0609020204030204" pitchFamily="49" charset="0"/>
              </a:rPr>
              <a:t>total</a:t>
            </a:r>
            <a:r>
              <a:rPr lang="en-US" sz="1000" dirty="0">
                <a:solidFill>
                  <a:srgbClr val="000000"/>
                </a:solidFill>
                <a:latin typeface="Consolas" panose="020B0609020204030204" pitchFamily="49" charset="0"/>
              </a:rPr>
              <a:t> = </a:t>
            </a:r>
            <a:r>
              <a:rPr lang="en-US" sz="1000" dirty="0" err="1">
                <a:solidFill>
                  <a:srgbClr val="0000C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u="sng" dirty="0">
                <a:solidFill>
                  <a:srgbClr val="0000C0"/>
                </a:solidFill>
                <a:latin typeface="Consolas" panose="020B0609020204030204" pitchFamily="49" charset="0"/>
              </a:rPr>
              <a:t>j</a:t>
            </a:r>
            <a:r>
              <a:rPr lang="en-US" sz="1000" u="sng" dirty="0">
                <a:solidFill>
                  <a:srgbClr val="000000"/>
                </a:solidFill>
                <a:latin typeface="Consolas" panose="020B0609020204030204" pitchFamily="49" charset="0"/>
              </a:rPr>
              <a:t>; </a:t>
            </a:r>
            <a:r>
              <a:rPr lang="en-US" sz="1000" u="sng" dirty="0">
                <a:solidFill>
                  <a:srgbClr val="3F7F5F"/>
                </a:solidFill>
                <a:latin typeface="Consolas" panose="020B0609020204030204" pitchFamily="49" charset="0"/>
              </a:rPr>
              <a:t>// ERROR, j is not accessible here}}</a:t>
            </a:r>
          </a:p>
          <a:p>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endParaRPr lang="en-US" dirty="0"/>
          </a:p>
        </p:txBody>
      </p:sp>
      <p:sp>
        <p:nvSpPr>
          <p:cNvPr id="7" name="TextBox 6">
            <a:extLst>
              <a:ext uri="{FF2B5EF4-FFF2-40B4-BE49-F238E27FC236}">
                <a16:creationId xmlns:a16="http://schemas.microsoft.com/office/drawing/2014/main" id="{634E434B-D3B0-48B5-98CF-E8039041CD28}"/>
              </a:ext>
            </a:extLst>
          </p:cNvPr>
          <p:cNvSpPr txBox="1"/>
          <p:nvPr/>
        </p:nvSpPr>
        <p:spPr>
          <a:xfrm>
            <a:off x="5693913" y="5721757"/>
            <a:ext cx="6514407" cy="1015663"/>
          </a:xfrm>
          <a:prstGeom prst="rect">
            <a:avLst/>
          </a:prstGeom>
          <a:solidFill>
            <a:schemeClr val="bg1">
              <a:lumMod val="75000"/>
            </a:schemeClr>
          </a:solidFill>
        </p:spPr>
        <p:txBody>
          <a:bodyPr wrap="square" rtlCol="0">
            <a:spAutoFit/>
          </a:bodyPr>
          <a:lstStyle/>
          <a:p>
            <a:r>
              <a:rPr lang="en-US" sz="1200" dirty="0">
                <a:solidFill>
                  <a:srgbClr val="FF0000"/>
                </a:solidFill>
                <a:latin typeface="Consolas" panose="020B0609020204030204" pitchFamily="49" charset="0"/>
              </a:rPr>
              <a:t>Exception in thread "main" </a:t>
            </a:r>
            <a:r>
              <a:rPr lang="en-US" sz="1200" dirty="0" err="1">
                <a:solidFill>
                  <a:srgbClr val="FF0000"/>
                </a:solidFill>
                <a:latin typeface="Consolas" panose="020B0609020204030204" pitchFamily="49" charset="0"/>
              </a:rPr>
              <a:t>java.lang.Error</a:t>
            </a:r>
            <a:r>
              <a:rPr lang="en-US" sz="1200" dirty="0">
                <a:solidFill>
                  <a:srgbClr val="FF0000"/>
                </a:solidFill>
                <a:latin typeface="Consolas" panose="020B0609020204030204" pitchFamily="49" charset="0"/>
              </a:rPr>
              <a:t>: Unresolved compilation problem: </a:t>
            </a:r>
          </a:p>
          <a:p>
            <a:r>
              <a:rPr lang="en-US" sz="1200" dirty="0">
                <a:solidFill>
                  <a:srgbClr val="FF0000"/>
                </a:solidFill>
                <a:latin typeface="Consolas" panose="020B0609020204030204" pitchFamily="49" charset="0"/>
              </a:rPr>
              <a:t>The field </a:t>
            </a:r>
            <a:r>
              <a:rPr lang="en-US" sz="1200" dirty="0" err="1">
                <a:solidFill>
                  <a:srgbClr val="FF0000"/>
                </a:solidFill>
                <a:latin typeface="Consolas" panose="020B0609020204030204" pitchFamily="49" charset="0"/>
              </a:rPr>
              <a:t>A.j</a:t>
            </a:r>
            <a:r>
              <a:rPr lang="en-US" sz="1200" dirty="0">
                <a:solidFill>
                  <a:srgbClr val="FF0000"/>
                </a:solidFill>
                <a:latin typeface="Consolas" panose="020B0609020204030204" pitchFamily="49" charset="0"/>
              </a:rPr>
              <a:t> is not visible</a:t>
            </a:r>
          </a:p>
          <a:p>
            <a:endParaRPr lang="en-US" sz="1200" dirty="0">
              <a:latin typeface="Consolas" panose="020B0609020204030204" pitchFamily="49" charset="0"/>
            </a:endParaRPr>
          </a:p>
          <a:p>
            <a:r>
              <a:rPr lang="en-US" sz="1200" dirty="0">
                <a:solidFill>
                  <a:srgbClr val="FF0000"/>
                </a:solidFill>
                <a:latin typeface="Consolas" panose="020B0609020204030204" pitchFamily="49" charset="0"/>
              </a:rPr>
              <a:t>at </a:t>
            </a:r>
            <a:r>
              <a:rPr lang="en-US" sz="1200" dirty="0" err="1">
                <a:solidFill>
                  <a:srgbClr val="FF0000"/>
                </a:solidFill>
                <a:latin typeface="Consolas" panose="020B0609020204030204" pitchFamily="49" charset="0"/>
              </a:rPr>
              <a:t>B.sum</a:t>
            </a:r>
            <a:r>
              <a:rPr lang="en-US" sz="1200" dirty="0">
                <a:solidFill>
                  <a:srgbClr val="FF0000"/>
                </a:solidFill>
                <a:latin typeface="Consolas" panose="020B0609020204030204" pitchFamily="49" charset="0"/>
              </a:rPr>
              <a:t>(</a:t>
            </a:r>
            <a:r>
              <a:rPr lang="en-US" sz="1200" u="sng" dirty="0">
                <a:solidFill>
                  <a:srgbClr val="0066CC"/>
                </a:solidFill>
                <a:latin typeface="Consolas" panose="020B0609020204030204" pitchFamily="49" charset="0"/>
              </a:rPr>
              <a:t>Inheritance.java:33</a:t>
            </a:r>
            <a:r>
              <a:rPr lang="en-US" sz="1200" u="sng" dirty="0">
                <a:solidFill>
                  <a:srgbClr val="FF0000"/>
                </a:solidFill>
                <a:latin typeface="Consolas" panose="020B0609020204030204" pitchFamily="49" charset="0"/>
              </a:rPr>
              <a:t>)</a:t>
            </a:r>
          </a:p>
          <a:p>
            <a:r>
              <a:rPr lang="en-US" sz="1200" dirty="0">
                <a:solidFill>
                  <a:srgbClr val="FF0000"/>
                </a:solidFill>
                <a:latin typeface="Consolas" panose="020B0609020204030204" pitchFamily="49" charset="0"/>
              </a:rPr>
              <a:t>at </a:t>
            </a:r>
            <a:r>
              <a:rPr lang="en-US" sz="1200" dirty="0" err="1">
                <a:solidFill>
                  <a:srgbClr val="FF0000"/>
                </a:solidFill>
                <a:latin typeface="Consolas" panose="020B0609020204030204" pitchFamily="49" charset="0"/>
              </a:rPr>
              <a:t>Inheritance.main</a:t>
            </a:r>
            <a:r>
              <a:rPr lang="en-US" sz="1200" dirty="0">
                <a:solidFill>
                  <a:srgbClr val="FF0000"/>
                </a:solidFill>
                <a:latin typeface="Consolas" panose="020B0609020204030204" pitchFamily="49" charset="0"/>
              </a:rPr>
              <a:t>(</a:t>
            </a:r>
            <a:r>
              <a:rPr lang="en-US" sz="1200" u="sng" dirty="0">
                <a:solidFill>
                  <a:srgbClr val="0066CC"/>
                </a:solidFill>
                <a:latin typeface="Consolas" panose="020B0609020204030204" pitchFamily="49" charset="0"/>
              </a:rPr>
              <a:t>Inheritance.java:7</a:t>
            </a:r>
            <a:r>
              <a:rPr lang="en-US" sz="1200" u="sng" dirty="0">
                <a:solidFill>
                  <a:srgbClr val="FF0000"/>
                </a:solidFill>
                <a:latin typeface="Consolas" panose="020B0609020204030204" pitchFamily="49" charset="0"/>
              </a:rPr>
              <a:t>)</a:t>
            </a:r>
            <a:endParaRPr lang="en-US" sz="1200" dirty="0"/>
          </a:p>
        </p:txBody>
      </p:sp>
      <p:sp>
        <p:nvSpPr>
          <p:cNvPr id="8" name="TextBox 7">
            <a:extLst>
              <a:ext uri="{FF2B5EF4-FFF2-40B4-BE49-F238E27FC236}">
                <a16:creationId xmlns:a16="http://schemas.microsoft.com/office/drawing/2014/main" id="{BCC01C81-832F-4634-9A29-D4D88B64518E}"/>
              </a:ext>
            </a:extLst>
          </p:cNvPr>
          <p:cNvSpPr txBox="1"/>
          <p:nvPr/>
        </p:nvSpPr>
        <p:spPr>
          <a:xfrm>
            <a:off x="5785661" y="5397001"/>
            <a:ext cx="922248" cy="369332"/>
          </a:xfrm>
          <a:prstGeom prst="rect">
            <a:avLst/>
          </a:prstGeom>
          <a:solidFill>
            <a:schemeClr val="bg2">
              <a:lumMod val="90000"/>
            </a:schemeClr>
          </a:solidFill>
        </p:spPr>
        <p:txBody>
          <a:bodyPr wrap="square" rtlCol="0">
            <a:spAutoFit/>
          </a:bodyPr>
          <a:lstStyle/>
          <a:p>
            <a:r>
              <a:rPr lang="en-US" dirty="0"/>
              <a:t>Output:</a:t>
            </a:r>
          </a:p>
        </p:txBody>
      </p:sp>
      <p:sp>
        <p:nvSpPr>
          <p:cNvPr id="9" name="TextBox 8">
            <a:extLst>
              <a:ext uri="{FF2B5EF4-FFF2-40B4-BE49-F238E27FC236}">
                <a16:creationId xmlns:a16="http://schemas.microsoft.com/office/drawing/2014/main" id="{CCF6A708-5F8F-4110-B4F0-16CB3C49E109}"/>
              </a:ext>
            </a:extLst>
          </p:cNvPr>
          <p:cNvSpPr txBox="1"/>
          <p:nvPr/>
        </p:nvSpPr>
        <p:spPr>
          <a:xfrm>
            <a:off x="9485909" y="1719069"/>
            <a:ext cx="2722411" cy="2031325"/>
          </a:xfrm>
          <a:prstGeom prst="rect">
            <a:avLst/>
          </a:prstGeom>
          <a:solidFill>
            <a:schemeClr val="accent6">
              <a:lumMod val="60000"/>
              <a:lumOff val="40000"/>
            </a:schemeClr>
          </a:solidFill>
        </p:spPr>
        <p:txBody>
          <a:bodyPr wrap="square" rtlCol="0">
            <a:spAutoFit/>
          </a:bodyPr>
          <a:lstStyle/>
          <a:p>
            <a:pPr marL="285750" indent="-285750">
              <a:buFont typeface="Arial" panose="020B0604020202020204" pitchFamily="34" charset="0"/>
              <a:buChar char="•"/>
            </a:pPr>
            <a:r>
              <a:rPr lang="en-US" sz="1400" dirty="0"/>
              <a:t>This program will not compile because the reference to j inside the sum( ) method of B causes an access violation. </a:t>
            </a:r>
          </a:p>
          <a:p>
            <a:pPr marL="285750" indent="-285750">
              <a:buFont typeface="Arial" panose="020B0604020202020204" pitchFamily="34" charset="0"/>
              <a:buChar char="•"/>
            </a:pPr>
            <a:r>
              <a:rPr lang="en-US" sz="1400" dirty="0"/>
              <a:t>Since j is declared as private, it is only accessible by other members of its own class. Subclasses have no access to private variable j.</a:t>
            </a:r>
          </a:p>
        </p:txBody>
      </p:sp>
    </p:spTree>
    <p:extLst>
      <p:ext uri="{BB962C8B-B14F-4D97-AF65-F5344CB8AC3E}">
        <p14:creationId xmlns:p14="http://schemas.microsoft.com/office/powerpoint/2010/main" val="3351008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0A2330-66FA-46F2-98AA-F84FFC96DC27}"/>
              </a:ext>
            </a:extLst>
          </p:cNvPr>
          <p:cNvSpPr/>
          <p:nvPr/>
        </p:nvSpPr>
        <p:spPr>
          <a:xfrm>
            <a:off x="1" y="305068"/>
            <a:ext cx="4504112" cy="6247864"/>
          </a:xfrm>
          <a:prstGeom prst="rect">
            <a:avLst/>
          </a:prstGeom>
          <a:solidFill>
            <a:schemeClr val="accent4">
              <a:lumMod val="40000"/>
              <a:lumOff val="60000"/>
            </a:schemeClr>
          </a:solidFill>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MethodOverriding</a:t>
            </a:r>
            <a:r>
              <a:rPr lang="en-US" sz="1000" b="1" dirty="0">
                <a:solidFill>
                  <a:srgbClr val="000000"/>
                </a:solidFill>
                <a:latin typeface="Consolas" panose="020B0609020204030204" pitchFamily="49" charset="0"/>
              </a:rPr>
              <a:t> {</a:t>
            </a:r>
          </a:p>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B </a:t>
            </a:r>
            <a:r>
              <a:rPr lang="en-US" sz="1000" dirty="0" err="1">
                <a:solidFill>
                  <a:srgbClr val="6A3E3E"/>
                </a:solidFill>
                <a:latin typeface="Consolas" panose="020B0609020204030204" pitchFamily="49" charset="0"/>
              </a:rPr>
              <a:t>subOb</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B(1, 2, 3);</a:t>
            </a: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.show</a:t>
            </a:r>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this calls show() in B</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 </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err="1">
                <a:solidFill>
                  <a:srgbClr val="0000C0"/>
                </a:solidFill>
                <a:latin typeface="Consolas" panose="020B0609020204030204" pitchFamily="49" charset="0"/>
              </a:rPr>
              <a:t>i</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j</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a</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b</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err="1">
                <a:solidFill>
                  <a:srgbClr val="0000C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a</a:t>
            </a:r>
            <a:r>
              <a:rPr lang="en-US" sz="1000" dirty="0">
                <a:solidFill>
                  <a:srgbClr val="000000"/>
                </a:solidFill>
                <a:latin typeface="Consolas" panose="020B0609020204030204" pitchFamily="49" charset="0"/>
              </a:rPr>
              <a:t>; </a:t>
            </a:r>
            <a:r>
              <a:rPr lang="en-US" sz="1000" dirty="0">
                <a:solidFill>
                  <a:srgbClr val="0000C0"/>
                </a:solidFill>
                <a:latin typeface="Consolas" panose="020B0609020204030204" pitchFamily="49" charset="0"/>
              </a:rPr>
              <a:t>j</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b</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display </a:t>
            </a:r>
            <a:r>
              <a:rPr lang="en-US" sz="1000" dirty="0" err="1">
                <a:solidFill>
                  <a:srgbClr val="3F7F5F"/>
                </a:solidFill>
                <a:latin typeface="Consolas" panose="020B0609020204030204" pitchFamily="49" charset="0"/>
              </a:rPr>
              <a:t>i</a:t>
            </a:r>
            <a:r>
              <a:rPr lang="en-US" sz="1000" dirty="0">
                <a:solidFill>
                  <a:srgbClr val="3F7F5F"/>
                </a:solidFill>
                <a:latin typeface="Consolas" panose="020B0609020204030204" pitchFamily="49" charset="0"/>
              </a:rPr>
              <a:t> and j</a:t>
            </a:r>
          </a:p>
          <a:p>
            <a:r>
              <a:rPr lang="en-US" sz="1000" b="1" dirty="0">
                <a:solidFill>
                  <a:srgbClr val="7F0055"/>
                </a:solidFill>
                <a:highlight>
                  <a:srgbClr val="FFFF00"/>
                </a:highlight>
                <a:latin typeface="Consolas" panose="020B0609020204030204" pitchFamily="49" charset="0"/>
              </a:rPr>
              <a:t>void</a:t>
            </a:r>
            <a:r>
              <a:rPr lang="en-US" sz="1000" b="1" dirty="0">
                <a:solidFill>
                  <a:srgbClr val="000000"/>
                </a:solidFill>
                <a:highlight>
                  <a:srgbClr val="FFFF00"/>
                </a:highlight>
                <a:latin typeface="Consolas" panose="020B0609020204030204" pitchFamily="49" charset="0"/>
              </a:rPr>
              <a:t> show()</a:t>
            </a:r>
          </a:p>
          <a:p>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a:t>
            </a:r>
            <a:r>
              <a:rPr lang="en-US" sz="1000" b="1" i="1" dirty="0" err="1">
                <a:solidFill>
                  <a:srgbClr val="2A00FF"/>
                </a:solidFill>
                <a:latin typeface="Consolas" panose="020B0609020204030204" pitchFamily="49" charset="0"/>
              </a:rPr>
              <a:t>i</a:t>
            </a:r>
            <a:r>
              <a:rPr lang="en-US" sz="1000" b="1" i="1" dirty="0">
                <a:solidFill>
                  <a:srgbClr val="2A00FF"/>
                </a:solidFill>
                <a:latin typeface="Consolas" panose="020B0609020204030204" pitchFamily="49" charset="0"/>
              </a:rPr>
              <a:t> and j: "</a:t>
            </a:r>
            <a:r>
              <a:rPr lang="en-US" sz="1000" b="1" i="1" dirty="0">
                <a:solidFill>
                  <a:srgbClr val="000000"/>
                </a:solidFill>
                <a:latin typeface="Consolas" panose="020B0609020204030204" pitchFamily="49" charset="0"/>
              </a:rPr>
              <a:t> + </a:t>
            </a:r>
            <a:r>
              <a:rPr lang="en-US" sz="1000" b="1" i="1" dirty="0" err="1">
                <a:solidFill>
                  <a:srgbClr val="0000C0"/>
                </a:solidFill>
                <a:latin typeface="Consolas" panose="020B0609020204030204" pitchFamily="49" charset="0"/>
              </a:rPr>
              <a:t>i</a:t>
            </a:r>
            <a:r>
              <a:rPr lang="en-US" sz="1000" b="1" i="1" dirty="0">
                <a:solidFill>
                  <a:srgbClr val="000000"/>
                </a:solidFill>
                <a:latin typeface="Consolas" panose="020B0609020204030204" pitchFamily="49" charset="0"/>
              </a:rPr>
              <a:t> + </a:t>
            </a:r>
            <a:r>
              <a:rPr lang="en-US" sz="1000" b="1" i="1" dirty="0">
                <a:solidFill>
                  <a:srgbClr val="2A00FF"/>
                </a:solidFill>
                <a:latin typeface="Consolas" panose="020B0609020204030204" pitchFamily="49" charset="0"/>
              </a:rPr>
              <a:t>" "</a:t>
            </a:r>
            <a:r>
              <a:rPr lang="en-US" sz="1000" b="1" i="1" dirty="0">
                <a:solidFill>
                  <a:srgbClr val="000000"/>
                </a:solidFill>
                <a:latin typeface="Consolas" panose="020B0609020204030204" pitchFamily="49" charset="0"/>
              </a:rPr>
              <a:t> + </a:t>
            </a:r>
            <a:r>
              <a:rPr lang="en-US" sz="1000" b="1" i="1" dirty="0">
                <a:solidFill>
                  <a:srgbClr val="0000C0"/>
                </a:solidFill>
                <a:latin typeface="Consolas" panose="020B0609020204030204" pitchFamily="49" charset="0"/>
              </a:rPr>
              <a:t>j</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B </a:t>
            </a:r>
            <a:r>
              <a:rPr lang="en-US" sz="1000" b="1" dirty="0">
                <a:solidFill>
                  <a:srgbClr val="7F0055"/>
                </a:solidFill>
                <a:latin typeface="Consolas" panose="020B0609020204030204" pitchFamily="49" charset="0"/>
              </a:rPr>
              <a:t>extends</a:t>
            </a:r>
            <a:r>
              <a:rPr lang="en-US" sz="1000" b="1" dirty="0">
                <a:solidFill>
                  <a:srgbClr val="000000"/>
                </a:solidFill>
                <a:latin typeface="Consolas" panose="020B0609020204030204" pitchFamily="49" charset="0"/>
              </a:rPr>
              <a:t> A</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k</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B(</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a</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b</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c</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super</a:t>
            </a:r>
            <a:r>
              <a:rPr lang="en-US" sz="1000" b="1" dirty="0">
                <a:solidFill>
                  <a:srgbClr val="000000"/>
                </a:solidFill>
                <a:latin typeface="Consolas" panose="020B0609020204030204" pitchFamily="49" charset="0"/>
              </a:rPr>
              <a:t>(</a:t>
            </a:r>
            <a:r>
              <a:rPr lang="en-US" sz="1000" b="1" dirty="0">
                <a:solidFill>
                  <a:srgbClr val="6A3E3E"/>
                </a:solidFill>
                <a:latin typeface="Consolas" panose="020B0609020204030204" pitchFamily="49" charset="0"/>
              </a:rPr>
              <a:t>a</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b</a:t>
            </a:r>
            <a:r>
              <a:rPr lang="en-US" sz="1000" b="1" dirty="0">
                <a:solidFill>
                  <a:srgbClr val="000000"/>
                </a:solidFill>
                <a:latin typeface="Consolas" panose="020B0609020204030204" pitchFamily="49" charset="0"/>
              </a:rPr>
              <a:t>);  </a:t>
            </a:r>
            <a:r>
              <a:rPr lang="en-US" sz="1000" b="1" dirty="0">
                <a:solidFill>
                  <a:srgbClr val="3F7F5F"/>
                </a:solidFill>
                <a:latin typeface="Consolas" panose="020B0609020204030204" pitchFamily="49" charset="0"/>
              </a:rPr>
              <a:t>// calls constructor of super class A</a:t>
            </a:r>
          </a:p>
          <a:p>
            <a:r>
              <a:rPr lang="en-US" sz="1000" dirty="0">
                <a:solidFill>
                  <a:srgbClr val="0000C0"/>
                </a:solidFill>
                <a:latin typeface="Consolas" panose="020B0609020204030204" pitchFamily="49" charset="0"/>
              </a:rPr>
              <a:t>k</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c</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display k – this overrides show() in A</a:t>
            </a:r>
          </a:p>
          <a:p>
            <a:r>
              <a:rPr lang="en-US" sz="1000" b="1" dirty="0">
                <a:solidFill>
                  <a:srgbClr val="7F0055"/>
                </a:solidFill>
                <a:highlight>
                  <a:srgbClr val="FFFF00"/>
                </a:highlight>
                <a:latin typeface="Consolas" panose="020B0609020204030204" pitchFamily="49" charset="0"/>
              </a:rPr>
              <a:t>void</a:t>
            </a:r>
            <a:r>
              <a:rPr lang="en-US" sz="1000" b="1" dirty="0">
                <a:solidFill>
                  <a:srgbClr val="000000"/>
                </a:solidFill>
                <a:highlight>
                  <a:srgbClr val="FFFF00"/>
                </a:highlight>
                <a:latin typeface="Consolas" panose="020B0609020204030204" pitchFamily="49" charset="0"/>
              </a:rPr>
              <a:t> show() </a:t>
            </a:r>
          </a:p>
          <a:p>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"k: "</a:t>
            </a:r>
            <a:r>
              <a:rPr lang="en-US" sz="1000" b="1" i="1" dirty="0">
                <a:solidFill>
                  <a:srgbClr val="000000"/>
                </a:solidFill>
                <a:latin typeface="Consolas" panose="020B0609020204030204" pitchFamily="49" charset="0"/>
              </a:rPr>
              <a:t> + </a:t>
            </a:r>
            <a:r>
              <a:rPr lang="en-US" sz="1000" b="1" i="1" dirty="0">
                <a:solidFill>
                  <a:srgbClr val="0000C0"/>
                </a:solidFill>
                <a:latin typeface="Consolas" panose="020B0609020204030204" pitchFamily="49" charset="0"/>
              </a:rPr>
              <a:t>k</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6635083E-ACFD-4942-96E9-C401FBAD6D5B}"/>
              </a:ext>
            </a:extLst>
          </p:cNvPr>
          <p:cNvSpPr txBox="1"/>
          <p:nvPr/>
        </p:nvSpPr>
        <p:spPr>
          <a:xfrm>
            <a:off x="839586" y="-41564"/>
            <a:ext cx="2975956" cy="369332"/>
          </a:xfrm>
          <a:prstGeom prst="rect">
            <a:avLst/>
          </a:prstGeom>
          <a:noFill/>
        </p:spPr>
        <p:txBody>
          <a:bodyPr wrap="square" rtlCol="0">
            <a:spAutoFit/>
          </a:bodyPr>
          <a:lstStyle/>
          <a:p>
            <a:r>
              <a:rPr lang="en-US" dirty="0"/>
              <a:t>Method Overriding example</a:t>
            </a:r>
          </a:p>
        </p:txBody>
      </p:sp>
      <p:sp>
        <p:nvSpPr>
          <p:cNvPr id="6" name="TextBox 5">
            <a:extLst>
              <a:ext uri="{FF2B5EF4-FFF2-40B4-BE49-F238E27FC236}">
                <a16:creationId xmlns:a16="http://schemas.microsoft.com/office/drawing/2014/main" id="{2B69CF4A-1D4B-4DDC-8FDC-633EEA22FF3F}"/>
              </a:ext>
            </a:extLst>
          </p:cNvPr>
          <p:cNvSpPr txBox="1"/>
          <p:nvPr/>
        </p:nvSpPr>
        <p:spPr>
          <a:xfrm>
            <a:off x="3250277" y="5793970"/>
            <a:ext cx="1014152" cy="646331"/>
          </a:xfrm>
          <a:prstGeom prst="rect">
            <a:avLst/>
          </a:prstGeom>
          <a:solidFill>
            <a:schemeClr val="accent1">
              <a:lumMod val="40000"/>
              <a:lumOff val="60000"/>
            </a:schemeClr>
          </a:solidFill>
        </p:spPr>
        <p:txBody>
          <a:bodyPr wrap="square" rtlCol="0">
            <a:spAutoFit/>
          </a:bodyPr>
          <a:lstStyle/>
          <a:p>
            <a:r>
              <a:rPr lang="en-US" dirty="0"/>
              <a:t>Output:</a:t>
            </a:r>
          </a:p>
          <a:p>
            <a:r>
              <a:rPr lang="en-US" dirty="0"/>
              <a:t>k: 3</a:t>
            </a:r>
          </a:p>
        </p:txBody>
      </p:sp>
      <p:sp>
        <p:nvSpPr>
          <p:cNvPr id="7" name="Rectangle 6">
            <a:extLst>
              <a:ext uri="{FF2B5EF4-FFF2-40B4-BE49-F238E27FC236}">
                <a16:creationId xmlns:a16="http://schemas.microsoft.com/office/drawing/2014/main" id="{DD2841E3-7F41-4D1D-AB97-598E2A3C1E57}"/>
              </a:ext>
            </a:extLst>
          </p:cNvPr>
          <p:cNvSpPr/>
          <p:nvPr/>
        </p:nvSpPr>
        <p:spPr>
          <a:xfrm>
            <a:off x="4641272" y="980592"/>
            <a:ext cx="2291542" cy="5909310"/>
          </a:xfrm>
          <a:prstGeom prst="rect">
            <a:avLst/>
          </a:prstGeom>
          <a:solidFill>
            <a:schemeClr val="accent1">
              <a:lumMod val="20000"/>
              <a:lumOff val="80000"/>
            </a:schemeClr>
          </a:solidFill>
        </p:spPr>
        <p:txBody>
          <a:bodyPr wrap="square">
            <a:spAutoFit/>
          </a:bodyPr>
          <a:lstStyle/>
          <a:p>
            <a:pPr marL="285750" indent="-285750">
              <a:buFont typeface="Arial" panose="020B0604020202020204" pitchFamily="34" charset="0"/>
              <a:buChar char="•"/>
            </a:pPr>
            <a:r>
              <a:rPr lang="en-US" dirty="0"/>
              <a:t>Method overriding occurs only when the names and the type signatures of the two methods are identical.  (As in </a:t>
            </a:r>
            <a:r>
              <a:rPr lang="en-US" dirty="0">
                <a:highlight>
                  <a:srgbClr val="FFFF00"/>
                </a:highlight>
              </a:rPr>
              <a:t>Method Overriding </a:t>
            </a:r>
            <a:r>
              <a:rPr lang="en-US" dirty="0"/>
              <a:t>example program in this slide)</a:t>
            </a:r>
          </a:p>
          <a:p>
            <a:endParaRPr lang="en-US" dirty="0"/>
          </a:p>
          <a:p>
            <a:pPr marL="285750" indent="-285750">
              <a:buFont typeface="Arial" panose="020B0604020202020204" pitchFamily="34" charset="0"/>
              <a:buChar char="•"/>
            </a:pPr>
            <a:r>
              <a:rPr lang="en-US" dirty="0"/>
              <a:t>If the names and type signatures of the two methods are </a:t>
            </a:r>
            <a:r>
              <a:rPr lang="en-US" dirty="0">
                <a:highlight>
                  <a:srgbClr val="FFFF00"/>
                </a:highlight>
              </a:rPr>
              <a:t>NOT identical, </a:t>
            </a:r>
            <a:r>
              <a:rPr lang="en-US" dirty="0"/>
              <a:t>then the two methods are simply overloaded. (As in </a:t>
            </a:r>
            <a:r>
              <a:rPr lang="en-US" dirty="0">
                <a:highlight>
                  <a:srgbClr val="FFFF00"/>
                </a:highlight>
              </a:rPr>
              <a:t>Method Overloading </a:t>
            </a:r>
            <a:r>
              <a:rPr lang="en-US" dirty="0"/>
              <a:t>example program in this slide)</a:t>
            </a:r>
          </a:p>
        </p:txBody>
      </p:sp>
      <p:sp>
        <p:nvSpPr>
          <p:cNvPr id="8" name="Rectangle 7">
            <a:extLst>
              <a:ext uri="{FF2B5EF4-FFF2-40B4-BE49-F238E27FC236}">
                <a16:creationId xmlns:a16="http://schemas.microsoft.com/office/drawing/2014/main" id="{400D0CBD-602C-49DF-956F-1F0AC73C7CED}"/>
              </a:ext>
            </a:extLst>
          </p:cNvPr>
          <p:cNvSpPr/>
          <p:nvPr/>
        </p:nvSpPr>
        <p:spPr>
          <a:xfrm>
            <a:off x="7330441" y="271361"/>
            <a:ext cx="4504112" cy="7017306"/>
          </a:xfrm>
          <a:prstGeom prst="rect">
            <a:avLst/>
          </a:prstGeom>
          <a:solidFill>
            <a:schemeClr val="accent3">
              <a:lumMod val="20000"/>
              <a:lumOff val="80000"/>
            </a:schemeClr>
          </a:solidFill>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MethodOverloading</a:t>
            </a:r>
            <a:r>
              <a:rPr lang="en-US" sz="1000" b="1" dirty="0">
                <a:solidFill>
                  <a:srgbClr val="000000"/>
                </a:solidFill>
                <a:latin typeface="Consolas" panose="020B0609020204030204" pitchFamily="49" charset="0"/>
              </a:rPr>
              <a:t> {</a:t>
            </a:r>
          </a:p>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B </a:t>
            </a:r>
            <a:r>
              <a:rPr lang="en-US" sz="1000" dirty="0" err="1">
                <a:solidFill>
                  <a:srgbClr val="6A3E3E"/>
                </a:solidFill>
                <a:latin typeface="Consolas" panose="020B0609020204030204" pitchFamily="49" charset="0"/>
              </a:rPr>
              <a:t>subOb</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B(1, 2, 3);</a:t>
            </a:r>
          </a:p>
          <a:p>
            <a:endParaRPr lang="en-US" sz="1000" dirty="0">
              <a:latin typeface="Consolas" panose="020B0609020204030204" pitchFamily="49" charset="0"/>
            </a:endParaRP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.show</a:t>
            </a:r>
            <a:r>
              <a:rPr lang="en-US" sz="1000" dirty="0">
                <a:solidFill>
                  <a:srgbClr val="000000"/>
                </a:solidFill>
                <a:latin typeface="Consolas" panose="020B0609020204030204" pitchFamily="49" charset="0"/>
              </a:rPr>
              <a:t>(</a:t>
            </a:r>
            <a:r>
              <a:rPr lang="en-US" sz="1000" dirty="0">
                <a:solidFill>
                  <a:srgbClr val="2A00FF"/>
                </a:solidFill>
                <a:latin typeface="Consolas" panose="020B0609020204030204" pitchFamily="49" charset="0"/>
              </a:rPr>
              <a:t>"This is k: "</a:t>
            </a:r>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this calls show() in B</a:t>
            </a:r>
          </a:p>
          <a:p>
            <a:endParaRPr lang="en-US" sz="1000" dirty="0">
              <a:latin typeface="Consolas" panose="020B0609020204030204" pitchFamily="49" charset="0"/>
            </a:endParaRPr>
          </a:p>
          <a:p>
            <a:r>
              <a:rPr lang="en-US" sz="1000" dirty="0" err="1">
                <a:solidFill>
                  <a:srgbClr val="6A3E3E"/>
                </a:solidFill>
                <a:latin typeface="Consolas" panose="020B0609020204030204" pitchFamily="49" charset="0"/>
              </a:rPr>
              <a:t>subOb</a:t>
            </a:r>
            <a:r>
              <a:rPr lang="en-US" sz="1000" dirty="0" err="1">
                <a:solidFill>
                  <a:srgbClr val="000000"/>
                </a:solidFill>
                <a:latin typeface="Consolas" panose="020B0609020204030204" pitchFamily="49" charset="0"/>
              </a:rPr>
              <a:t>.show</a:t>
            </a:r>
            <a:r>
              <a:rPr lang="en-US" sz="1000" dirty="0">
                <a:solidFill>
                  <a:srgbClr val="000000"/>
                </a:solidFill>
                <a:latin typeface="Consolas" panose="020B0609020204030204" pitchFamily="49" charset="0"/>
              </a:rPr>
              <a:t>();   </a:t>
            </a:r>
            <a:r>
              <a:rPr lang="en-US" sz="1000" dirty="0">
                <a:solidFill>
                  <a:srgbClr val="3F7F5F"/>
                </a:solidFill>
                <a:latin typeface="Consolas" panose="020B0609020204030204" pitchFamily="49" charset="0"/>
              </a:rPr>
              <a:t>// this calls show() in A</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A</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err="1">
                <a:solidFill>
                  <a:srgbClr val="0000C0"/>
                </a:solidFill>
                <a:latin typeface="Consolas" panose="020B0609020204030204" pitchFamily="49" charset="0"/>
              </a:rPr>
              <a:t>i</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j</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a</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b</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err="1">
                <a:solidFill>
                  <a:srgbClr val="0000C0"/>
                </a:solidFill>
                <a:latin typeface="Consolas" panose="020B0609020204030204" pitchFamily="49" charset="0"/>
              </a:rPr>
              <a:t>i</a:t>
            </a:r>
            <a:r>
              <a:rPr lang="en-US" sz="1000" dirty="0">
                <a:solidFill>
                  <a:srgbClr val="000000"/>
                </a:solidFill>
                <a:latin typeface="Consolas" panose="020B0609020204030204" pitchFamily="49" charset="0"/>
              </a:rPr>
              <a:t> = </a:t>
            </a:r>
            <a:r>
              <a:rPr lang="en-US" sz="1000" dirty="0" err="1">
                <a:solidFill>
                  <a:srgbClr val="6A3E3E"/>
                </a:solidFill>
                <a:latin typeface="Consolas" panose="020B0609020204030204" pitchFamily="49" charset="0"/>
              </a:rPr>
              <a:t>a</a:t>
            </a:r>
            <a:r>
              <a:rPr lang="en-US" sz="1000" dirty="0" err="1">
                <a:solidFill>
                  <a:srgbClr val="000000"/>
                </a:solidFill>
                <a:latin typeface="Consolas" panose="020B0609020204030204" pitchFamily="49" charset="0"/>
              </a:rPr>
              <a:t>;</a:t>
            </a:r>
            <a:r>
              <a:rPr lang="en-US" sz="1000" dirty="0" err="1">
                <a:solidFill>
                  <a:srgbClr val="0000C0"/>
                </a:solidFill>
                <a:latin typeface="Consolas" panose="020B0609020204030204" pitchFamily="49" charset="0"/>
              </a:rPr>
              <a:t>j</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b</a:t>
            </a:r>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display </a:t>
            </a:r>
            <a:r>
              <a:rPr lang="en-US" sz="1000" dirty="0" err="1">
                <a:solidFill>
                  <a:srgbClr val="3F7F5F"/>
                </a:solidFill>
                <a:latin typeface="Consolas" panose="020B0609020204030204" pitchFamily="49" charset="0"/>
              </a:rPr>
              <a:t>i</a:t>
            </a:r>
            <a:r>
              <a:rPr lang="en-US" sz="1000" dirty="0">
                <a:solidFill>
                  <a:srgbClr val="3F7F5F"/>
                </a:solidFill>
                <a:latin typeface="Consolas" panose="020B0609020204030204" pitchFamily="49" charset="0"/>
              </a:rPr>
              <a:t> and j</a:t>
            </a:r>
          </a:p>
          <a:p>
            <a:r>
              <a:rPr lang="en-US" sz="1000" b="1" dirty="0">
                <a:solidFill>
                  <a:srgbClr val="7F0055"/>
                </a:solidFill>
                <a:highlight>
                  <a:srgbClr val="FFFF00"/>
                </a:highlight>
                <a:latin typeface="Consolas" panose="020B0609020204030204" pitchFamily="49" charset="0"/>
              </a:rPr>
              <a:t>void</a:t>
            </a:r>
            <a:r>
              <a:rPr lang="en-US" sz="1000" b="1" dirty="0">
                <a:solidFill>
                  <a:srgbClr val="000000"/>
                </a:solidFill>
                <a:highlight>
                  <a:srgbClr val="FFFF00"/>
                </a:highlight>
                <a:latin typeface="Consolas" panose="020B0609020204030204" pitchFamily="49" charset="0"/>
              </a:rPr>
              <a:t> show()</a:t>
            </a:r>
          </a:p>
          <a:p>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a:t>
            </a:r>
            <a:r>
              <a:rPr lang="en-US" sz="1000" b="1" i="1" dirty="0" err="1">
                <a:solidFill>
                  <a:srgbClr val="2A00FF"/>
                </a:solidFill>
                <a:latin typeface="Consolas" panose="020B0609020204030204" pitchFamily="49" charset="0"/>
              </a:rPr>
              <a:t>i</a:t>
            </a:r>
            <a:r>
              <a:rPr lang="en-US" sz="1000" b="1" i="1" dirty="0">
                <a:solidFill>
                  <a:srgbClr val="2A00FF"/>
                </a:solidFill>
                <a:latin typeface="Consolas" panose="020B0609020204030204" pitchFamily="49" charset="0"/>
              </a:rPr>
              <a:t> and j: "</a:t>
            </a:r>
            <a:r>
              <a:rPr lang="en-US" sz="1000" b="1" i="1" dirty="0">
                <a:solidFill>
                  <a:srgbClr val="000000"/>
                </a:solidFill>
                <a:latin typeface="Consolas" panose="020B0609020204030204" pitchFamily="49" charset="0"/>
              </a:rPr>
              <a:t> + </a:t>
            </a:r>
            <a:r>
              <a:rPr lang="en-US" sz="1000" b="1" i="1" dirty="0" err="1">
                <a:solidFill>
                  <a:srgbClr val="0000C0"/>
                </a:solidFill>
                <a:latin typeface="Consolas" panose="020B0609020204030204" pitchFamily="49" charset="0"/>
              </a:rPr>
              <a:t>i</a:t>
            </a:r>
            <a:r>
              <a:rPr lang="en-US" sz="1000" b="1" i="1" dirty="0">
                <a:solidFill>
                  <a:srgbClr val="000000"/>
                </a:solidFill>
                <a:latin typeface="Consolas" panose="020B0609020204030204" pitchFamily="49" charset="0"/>
              </a:rPr>
              <a:t> + </a:t>
            </a:r>
            <a:r>
              <a:rPr lang="en-US" sz="1000" b="1" i="1" dirty="0">
                <a:solidFill>
                  <a:srgbClr val="2A00FF"/>
                </a:solidFill>
                <a:latin typeface="Consolas" panose="020B0609020204030204" pitchFamily="49" charset="0"/>
              </a:rPr>
              <a:t>" "</a:t>
            </a:r>
            <a:r>
              <a:rPr lang="en-US" sz="1000" b="1" i="1" dirty="0">
                <a:solidFill>
                  <a:srgbClr val="000000"/>
                </a:solidFill>
                <a:latin typeface="Consolas" panose="020B0609020204030204" pitchFamily="49" charset="0"/>
              </a:rPr>
              <a:t> + </a:t>
            </a:r>
            <a:r>
              <a:rPr lang="en-US" sz="1000" b="1" i="1" dirty="0">
                <a:solidFill>
                  <a:srgbClr val="0000C0"/>
                </a:solidFill>
                <a:latin typeface="Consolas" panose="020B0609020204030204" pitchFamily="49" charset="0"/>
              </a:rPr>
              <a:t>j</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Create a subclass B by extending class A.</a:t>
            </a: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B </a:t>
            </a:r>
            <a:r>
              <a:rPr lang="en-US" sz="1000" b="1" dirty="0">
                <a:solidFill>
                  <a:srgbClr val="7F0055"/>
                </a:solidFill>
                <a:latin typeface="Consolas" panose="020B0609020204030204" pitchFamily="49" charset="0"/>
              </a:rPr>
              <a:t>extends</a:t>
            </a:r>
            <a:r>
              <a:rPr lang="en-US" sz="1000" b="1" dirty="0">
                <a:solidFill>
                  <a:srgbClr val="000000"/>
                </a:solidFill>
                <a:latin typeface="Consolas" panose="020B0609020204030204" pitchFamily="49" charset="0"/>
              </a:rPr>
              <a:t> A </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k</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B(</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a</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b</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int</a:t>
            </a:r>
            <a:r>
              <a:rPr lang="en-US" sz="1000" b="1" dirty="0">
                <a:solidFill>
                  <a:srgbClr val="000000"/>
                </a:solidFill>
                <a:latin typeface="Consolas" panose="020B0609020204030204" pitchFamily="49" charset="0"/>
              </a:rPr>
              <a:t> </a:t>
            </a:r>
            <a:r>
              <a:rPr lang="en-US" sz="1000" b="1" dirty="0">
                <a:solidFill>
                  <a:srgbClr val="6A3E3E"/>
                </a:solidFill>
                <a:latin typeface="Consolas" panose="020B0609020204030204" pitchFamily="49" charset="0"/>
              </a:rPr>
              <a:t>c</a:t>
            </a:r>
            <a:r>
              <a:rPr lang="en-US"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p>
          <a:p>
            <a:r>
              <a:rPr lang="it-IT" sz="1000" b="1" dirty="0">
                <a:solidFill>
                  <a:srgbClr val="7F0055"/>
                </a:solidFill>
                <a:latin typeface="Consolas" panose="020B0609020204030204" pitchFamily="49" charset="0"/>
              </a:rPr>
              <a:t>super</a:t>
            </a:r>
            <a:r>
              <a:rPr lang="it-IT" sz="1000" b="1" dirty="0">
                <a:solidFill>
                  <a:srgbClr val="000000"/>
                </a:solidFill>
                <a:latin typeface="Consolas" panose="020B0609020204030204" pitchFamily="49" charset="0"/>
              </a:rPr>
              <a:t>(</a:t>
            </a:r>
            <a:r>
              <a:rPr lang="it-IT" sz="1000" b="1" dirty="0">
                <a:solidFill>
                  <a:srgbClr val="6A3E3E"/>
                </a:solidFill>
                <a:latin typeface="Consolas" panose="020B0609020204030204" pitchFamily="49" charset="0"/>
              </a:rPr>
              <a:t>a</a:t>
            </a:r>
            <a:r>
              <a:rPr lang="it-IT" sz="1000" b="1" dirty="0">
                <a:solidFill>
                  <a:srgbClr val="000000"/>
                </a:solidFill>
                <a:latin typeface="Consolas" panose="020B0609020204030204" pitchFamily="49" charset="0"/>
              </a:rPr>
              <a:t>, </a:t>
            </a:r>
            <a:r>
              <a:rPr lang="it-IT" sz="1000" b="1" dirty="0">
                <a:solidFill>
                  <a:srgbClr val="6A3E3E"/>
                </a:solidFill>
                <a:latin typeface="Consolas" panose="020B0609020204030204" pitchFamily="49" charset="0"/>
              </a:rPr>
              <a:t>b</a:t>
            </a:r>
            <a:r>
              <a:rPr lang="it-IT" sz="1000" b="1" dirty="0">
                <a:solidFill>
                  <a:srgbClr val="000000"/>
                </a:solidFill>
                <a:latin typeface="Consolas" panose="020B0609020204030204" pitchFamily="49" charset="0"/>
              </a:rPr>
              <a:t>); </a:t>
            </a:r>
            <a:r>
              <a:rPr lang="en-US" sz="1000" b="1" dirty="0">
                <a:solidFill>
                  <a:srgbClr val="3F7F5F"/>
                </a:solidFill>
                <a:latin typeface="Consolas" panose="020B0609020204030204" pitchFamily="49" charset="0"/>
              </a:rPr>
              <a:t>// calls constructor of super class A</a:t>
            </a:r>
            <a:endParaRPr lang="it-IT" sz="1000" b="1" dirty="0">
              <a:solidFill>
                <a:srgbClr val="000000"/>
              </a:solidFill>
              <a:latin typeface="Consolas" panose="020B0609020204030204" pitchFamily="49" charset="0"/>
            </a:endParaRPr>
          </a:p>
          <a:p>
            <a:r>
              <a:rPr lang="it-IT" sz="1000" b="1" dirty="0">
                <a:solidFill>
                  <a:srgbClr val="0000C0"/>
                </a:solidFill>
                <a:latin typeface="Consolas" panose="020B0609020204030204" pitchFamily="49" charset="0"/>
              </a:rPr>
              <a:t>k</a:t>
            </a:r>
            <a:r>
              <a:rPr lang="it-IT" sz="1000" b="1" dirty="0">
                <a:solidFill>
                  <a:srgbClr val="000000"/>
                </a:solidFill>
                <a:latin typeface="Consolas" panose="020B0609020204030204" pitchFamily="49" charset="0"/>
              </a:rPr>
              <a:t> = </a:t>
            </a:r>
            <a:r>
              <a:rPr lang="it-IT" sz="1000" b="1" dirty="0">
                <a:solidFill>
                  <a:srgbClr val="6A3E3E"/>
                </a:solidFill>
                <a:latin typeface="Consolas" panose="020B0609020204030204" pitchFamily="49" charset="0"/>
              </a:rPr>
              <a:t>c</a:t>
            </a:r>
            <a:r>
              <a:rPr lang="it-IT"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a:solidFill>
                  <a:srgbClr val="3F7F5F"/>
                </a:solidFill>
                <a:latin typeface="Consolas" panose="020B0609020204030204" pitchFamily="49" charset="0"/>
              </a:rPr>
              <a:t>// overload show() in A</a:t>
            </a:r>
          </a:p>
          <a:p>
            <a:r>
              <a:rPr lang="en-US" sz="1000" b="1" dirty="0">
                <a:solidFill>
                  <a:srgbClr val="7F0055"/>
                </a:solidFill>
                <a:highlight>
                  <a:srgbClr val="FFFF00"/>
                </a:highlight>
                <a:latin typeface="Consolas" panose="020B0609020204030204" pitchFamily="49" charset="0"/>
              </a:rPr>
              <a:t>void</a:t>
            </a:r>
            <a:r>
              <a:rPr lang="en-US" sz="1000" b="1" dirty="0">
                <a:solidFill>
                  <a:srgbClr val="000000"/>
                </a:solidFill>
                <a:highlight>
                  <a:srgbClr val="FFFF00"/>
                </a:highlight>
                <a:latin typeface="Consolas" panose="020B0609020204030204" pitchFamily="49" charset="0"/>
              </a:rPr>
              <a:t> show(String </a:t>
            </a:r>
            <a:r>
              <a:rPr lang="en-US" sz="1000" b="1" dirty="0">
                <a:solidFill>
                  <a:srgbClr val="6A3E3E"/>
                </a:solidFill>
                <a:highlight>
                  <a:srgbClr val="FFFF00"/>
                </a:highlight>
                <a:latin typeface="Consolas" panose="020B0609020204030204" pitchFamily="49" charset="0"/>
              </a:rPr>
              <a:t>msg</a:t>
            </a:r>
            <a:r>
              <a:rPr lang="en-US" sz="1000" b="1" dirty="0">
                <a:solidFill>
                  <a:srgbClr val="000000"/>
                </a:solidFill>
                <a:highlight>
                  <a:srgbClr val="FFFF00"/>
                </a:highlight>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6A3E3E"/>
                </a:solidFill>
                <a:latin typeface="Consolas" panose="020B0609020204030204" pitchFamily="49" charset="0"/>
              </a:rPr>
              <a:t>msg</a:t>
            </a:r>
            <a:r>
              <a:rPr lang="en-US" sz="1000" b="1" i="1" dirty="0">
                <a:solidFill>
                  <a:srgbClr val="000000"/>
                </a:solidFill>
                <a:latin typeface="Consolas" panose="020B0609020204030204" pitchFamily="49" charset="0"/>
              </a:rPr>
              <a:t> + </a:t>
            </a:r>
            <a:r>
              <a:rPr lang="en-US" sz="1000" b="1" i="1" dirty="0">
                <a:solidFill>
                  <a:srgbClr val="0000C0"/>
                </a:solidFill>
                <a:latin typeface="Consolas" panose="020B0609020204030204" pitchFamily="49" charset="0"/>
              </a:rPr>
              <a:t>k</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p:txBody>
      </p:sp>
      <p:sp>
        <p:nvSpPr>
          <p:cNvPr id="9" name="TextBox 8">
            <a:extLst>
              <a:ext uri="{FF2B5EF4-FFF2-40B4-BE49-F238E27FC236}">
                <a16:creationId xmlns:a16="http://schemas.microsoft.com/office/drawing/2014/main" id="{40CB686A-47B2-441B-B025-0477A1C64B99}"/>
              </a:ext>
            </a:extLst>
          </p:cNvPr>
          <p:cNvSpPr txBox="1"/>
          <p:nvPr/>
        </p:nvSpPr>
        <p:spPr>
          <a:xfrm>
            <a:off x="7863841" y="-64719"/>
            <a:ext cx="3749039" cy="369332"/>
          </a:xfrm>
          <a:prstGeom prst="rect">
            <a:avLst/>
          </a:prstGeom>
          <a:noFill/>
        </p:spPr>
        <p:txBody>
          <a:bodyPr wrap="square" rtlCol="0">
            <a:spAutoFit/>
          </a:bodyPr>
          <a:lstStyle/>
          <a:p>
            <a:r>
              <a:rPr lang="en-US" dirty="0"/>
              <a:t>Method Overloading example</a:t>
            </a:r>
          </a:p>
        </p:txBody>
      </p:sp>
      <p:sp>
        <p:nvSpPr>
          <p:cNvPr id="10" name="TextBox 9">
            <a:extLst>
              <a:ext uri="{FF2B5EF4-FFF2-40B4-BE49-F238E27FC236}">
                <a16:creationId xmlns:a16="http://schemas.microsoft.com/office/drawing/2014/main" id="{57BE6F01-F50F-4C7D-9D5F-706A947777BA}"/>
              </a:ext>
            </a:extLst>
          </p:cNvPr>
          <p:cNvSpPr txBox="1"/>
          <p:nvPr/>
        </p:nvSpPr>
        <p:spPr>
          <a:xfrm>
            <a:off x="10166465" y="6036826"/>
            <a:ext cx="1837113" cy="738664"/>
          </a:xfrm>
          <a:prstGeom prst="rect">
            <a:avLst/>
          </a:prstGeom>
          <a:solidFill>
            <a:schemeClr val="accent5">
              <a:lumMod val="60000"/>
              <a:lumOff val="40000"/>
            </a:schemeClr>
          </a:solidFill>
        </p:spPr>
        <p:txBody>
          <a:bodyPr wrap="square" rtlCol="0">
            <a:spAutoFit/>
          </a:bodyPr>
          <a:lstStyle/>
          <a:p>
            <a:r>
              <a:rPr lang="en-US" sz="1400" dirty="0"/>
              <a:t>Output:</a:t>
            </a:r>
          </a:p>
          <a:p>
            <a:r>
              <a:rPr lang="en-US" sz="1400" dirty="0"/>
              <a:t>This is k: 3</a:t>
            </a:r>
          </a:p>
          <a:p>
            <a:r>
              <a:rPr lang="en-US" sz="1400" dirty="0" err="1"/>
              <a:t>i</a:t>
            </a:r>
            <a:r>
              <a:rPr lang="en-US" sz="1400" dirty="0"/>
              <a:t> and j: 1 2</a:t>
            </a:r>
          </a:p>
        </p:txBody>
      </p:sp>
      <p:sp>
        <p:nvSpPr>
          <p:cNvPr id="11" name="TextBox 10">
            <a:extLst>
              <a:ext uri="{FF2B5EF4-FFF2-40B4-BE49-F238E27FC236}">
                <a16:creationId xmlns:a16="http://schemas.microsoft.com/office/drawing/2014/main" id="{D21BF6BD-4F7F-4AFA-99FC-C3EEC4376DDD}"/>
              </a:ext>
            </a:extLst>
          </p:cNvPr>
          <p:cNvSpPr txBox="1"/>
          <p:nvPr/>
        </p:nvSpPr>
        <p:spPr>
          <a:xfrm>
            <a:off x="4784666" y="611260"/>
            <a:ext cx="2285307" cy="369332"/>
          </a:xfrm>
          <a:prstGeom prst="rect">
            <a:avLst/>
          </a:prstGeom>
          <a:solidFill>
            <a:schemeClr val="tx2">
              <a:lumMod val="40000"/>
              <a:lumOff val="60000"/>
            </a:schemeClr>
          </a:solidFill>
        </p:spPr>
        <p:txBody>
          <a:bodyPr wrap="square" rtlCol="0">
            <a:spAutoFit/>
          </a:bodyPr>
          <a:lstStyle/>
          <a:p>
            <a:r>
              <a:rPr lang="en-US" dirty="0"/>
              <a:t>Points to remember</a:t>
            </a:r>
          </a:p>
        </p:txBody>
      </p:sp>
    </p:spTree>
    <p:extLst>
      <p:ext uri="{BB962C8B-B14F-4D97-AF65-F5344CB8AC3E}">
        <p14:creationId xmlns:p14="http://schemas.microsoft.com/office/powerpoint/2010/main" val="13813761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3B8135-EE74-44FA-B494-0058085DB691}"/>
              </a:ext>
            </a:extLst>
          </p:cNvPr>
          <p:cNvSpPr>
            <a:spLocks noGrp="1"/>
          </p:cNvSpPr>
          <p:nvPr>
            <p:ph idx="1"/>
          </p:nvPr>
        </p:nvSpPr>
        <p:spPr>
          <a:xfrm>
            <a:off x="1787236" y="939338"/>
            <a:ext cx="8173628" cy="4800689"/>
          </a:xfrm>
        </p:spPr>
        <p:txBody>
          <a:bodyPr/>
          <a:lstStyle/>
          <a:p>
            <a:pPr marL="0" indent="0">
              <a:buNone/>
            </a:pPr>
            <a:r>
              <a:rPr lang="en-US" dirty="0"/>
              <a:t>Polymorphism:</a:t>
            </a:r>
          </a:p>
          <a:p>
            <a:r>
              <a:rPr lang="en-US" dirty="0"/>
              <a:t>Polymorphism refers to determining which program behavior to execute depending on data types. </a:t>
            </a:r>
          </a:p>
          <a:p>
            <a:r>
              <a:rPr lang="en-US" dirty="0">
                <a:highlight>
                  <a:srgbClr val="FFFF00"/>
                </a:highlight>
              </a:rPr>
              <a:t>Method overloading </a:t>
            </a:r>
            <a:r>
              <a:rPr lang="en-US" dirty="0"/>
              <a:t>is a form of compile-time polymorphism wherein the compiler determines which of several identically-named methods to call based on the method's arguments. </a:t>
            </a:r>
          </a:p>
          <a:p>
            <a:r>
              <a:rPr lang="en-US" dirty="0"/>
              <a:t>Another form is runtime polymorphism wherein the compiler cannot make the determination at compile time but instead the determination is made while the program is running. Runtime polymorphism is achieved by </a:t>
            </a:r>
            <a:r>
              <a:rPr lang="en-US" dirty="0">
                <a:highlight>
                  <a:srgbClr val="FFFF00"/>
                </a:highlight>
              </a:rPr>
              <a:t>method overriding.</a:t>
            </a:r>
          </a:p>
          <a:p>
            <a:endParaRPr lang="en-US" dirty="0"/>
          </a:p>
        </p:txBody>
      </p:sp>
    </p:spTree>
    <p:extLst>
      <p:ext uri="{BB962C8B-B14F-4D97-AF65-F5344CB8AC3E}">
        <p14:creationId xmlns:p14="http://schemas.microsoft.com/office/powerpoint/2010/main" val="4275551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BC69CD5-0C31-431B-9FB7-50CE1212B3DD}"/>
              </a:ext>
            </a:extLst>
          </p:cNvPr>
          <p:cNvSpPr/>
          <p:nvPr/>
        </p:nvSpPr>
        <p:spPr>
          <a:xfrm>
            <a:off x="180110" y="163752"/>
            <a:ext cx="8074428" cy="6401753"/>
          </a:xfrm>
          <a:prstGeom prst="rect">
            <a:avLst/>
          </a:prstGeom>
          <a:solidFill>
            <a:schemeClr val="accent3">
              <a:lumMod val="20000"/>
              <a:lumOff val="80000"/>
            </a:schemeClr>
          </a:solidFill>
        </p:spPr>
        <p:txBody>
          <a:bodyPr wrap="square">
            <a:spAutoFit/>
          </a:bodyPr>
          <a:lstStyle/>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Inheritance5 {</a:t>
            </a:r>
          </a:p>
          <a:p>
            <a:r>
              <a:rPr lang="en-US" sz="1000" b="1" dirty="0">
                <a:solidFill>
                  <a:srgbClr val="7F0055"/>
                </a:solidFill>
                <a:latin typeface="Consolas" panose="020B0609020204030204" pitchFamily="49" charset="0"/>
              </a:rPr>
              <a:t>public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static</a:t>
            </a:r>
            <a:r>
              <a:rPr lang="en-US" sz="1000" b="1" dirty="0">
                <a:solidFill>
                  <a:srgbClr val="000000"/>
                </a:solidFill>
                <a:latin typeface="Consolas" panose="020B0609020204030204" pitchFamily="49" charset="0"/>
              </a:rPr>
              <a:t> </a:t>
            </a:r>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main(String[] </a:t>
            </a:r>
            <a:r>
              <a:rPr lang="en-US" sz="1000" b="1" dirty="0" err="1">
                <a:solidFill>
                  <a:srgbClr val="6A3E3E"/>
                </a:solidFill>
                <a:latin typeface="Consolas" panose="020B0609020204030204" pitchFamily="49" charset="0"/>
              </a:rPr>
              <a:t>args</a:t>
            </a:r>
            <a:r>
              <a:rPr lang="en-US"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Rectangle </a:t>
            </a:r>
            <a:r>
              <a:rPr lang="en-US" sz="1000" dirty="0">
                <a:solidFill>
                  <a:srgbClr val="6A3E3E"/>
                </a:solidFill>
                <a:latin typeface="Consolas" panose="020B0609020204030204" pitchFamily="49" charset="0"/>
              </a:rPr>
              <a:t>r</a:t>
            </a:r>
            <a:r>
              <a:rPr lang="en-US" sz="1000" dirty="0">
                <a:solidFill>
                  <a:srgbClr val="000000"/>
                </a:solidFill>
                <a:latin typeface="Consolas" panose="020B0609020204030204" pitchFamily="49" charset="0"/>
              </a:rPr>
              <a:t> = </a:t>
            </a:r>
            <a:r>
              <a:rPr lang="en-US" sz="1000" b="1" dirty="0">
                <a:solidFill>
                  <a:srgbClr val="7F0055"/>
                </a:solidFill>
                <a:latin typeface="Consolas" panose="020B0609020204030204" pitchFamily="49" charset="0"/>
              </a:rPr>
              <a:t>new</a:t>
            </a:r>
            <a:r>
              <a:rPr lang="en-US" sz="1000" b="1" dirty="0">
                <a:solidFill>
                  <a:srgbClr val="000000"/>
                </a:solidFill>
                <a:latin typeface="Consolas" panose="020B0609020204030204" pitchFamily="49" charset="0"/>
              </a:rPr>
              <a:t> Rectangle(10,12);</a:t>
            </a:r>
          </a:p>
          <a:p>
            <a:endParaRPr lang="en-US" sz="1000" b="1" dirty="0">
              <a:solidFill>
                <a:srgbClr val="000000"/>
              </a:solidFill>
              <a:latin typeface="Consolas" panose="020B0609020204030204" pitchFamily="49" charset="0"/>
            </a:endParaRPr>
          </a:p>
          <a:p>
            <a:r>
              <a:rPr lang="en-US" sz="1000" dirty="0" err="1">
                <a:solidFill>
                  <a:srgbClr val="6A3E3E"/>
                </a:solidFill>
                <a:highlight>
                  <a:srgbClr val="FFFF00"/>
                </a:highlight>
                <a:latin typeface="Consolas" panose="020B0609020204030204" pitchFamily="49" charset="0"/>
              </a:rPr>
              <a:t>r</a:t>
            </a:r>
            <a:r>
              <a:rPr lang="en-US" sz="1000" dirty="0" err="1">
                <a:solidFill>
                  <a:srgbClr val="000000"/>
                </a:solidFill>
                <a:highlight>
                  <a:srgbClr val="FFFF00"/>
                </a:highlight>
                <a:latin typeface="Consolas" panose="020B0609020204030204" pitchFamily="49" charset="0"/>
              </a:rPr>
              <a:t>.Figurearea</a:t>
            </a:r>
            <a:r>
              <a:rPr lang="en-US" sz="1000" dirty="0">
                <a:solidFill>
                  <a:srgbClr val="000000"/>
                </a:solidFill>
                <a:highlight>
                  <a:srgbClr val="FFFF00"/>
                </a:highlight>
                <a:latin typeface="Consolas" panose="020B0609020204030204" pitchFamily="49" charset="0"/>
              </a:rPr>
              <a:t>();   </a:t>
            </a:r>
            <a:r>
              <a:rPr lang="en-US" sz="1000" dirty="0">
                <a:solidFill>
                  <a:srgbClr val="3F7F5F"/>
                </a:solidFill>
                <a:latin typeface="Consolas" panose="020B0609020204030204" pitchFamily="49" charset="0"/>
              </a:rPr>
              <a:t>//Super class methods can be called/accessed using derived class reference variable</a:t>
            </a:r>
          </a:p>
          <a:p>
            <a:endParaRPr lang="en-US" sz="1000" dirty="0">
              <a:latin typeface="Consolas" panose="020B0609020204030204" pitchFamily="49" charset="0"/>
            </a:endParaRP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"String  variable in Figure class accessed by derived class reference variable: "</a:t>
            </a:r>
            <a:r>
              <a:rPr lang="en-US" sz="1000" b="1" i="1" dirty="0">
                <a:solidFill>
                  <a:srgbClr val="000000"/>
                </a:solidFill>
                <a:latin typeface="Consolas" panose="020B0609020204030204" pitchFamily="49" charset="0"/>
              </a:rPr>
              <a:t> + </a:t>
            </a:r>
            <a:r>
              <a:rPr lang="en-US" sz="1000" b="1" i="1" dirty="0">
                <a:solidFill>
                  <a:srgbClr val="6A3E3E"/>
                </a:solidFill>
                <a:highlight>
                  <a:srgbClr val="FFFF00"/>
                </a:highlight>
                <a:latin typeface="Consolas" panose="020B0609020204030204" pitchFamily="49" charset="0"/>
              </a:rPr>
              <a:t>r</a:t>
            </a:r>
            <a:r>
              <a:rPr lang="en-US" sz="1000" b="1" i="1" dirty="0">
                <a:solidFill>
                  <a:srgbClr val="000000"/>
                </a:solidFill>
                <a:highlight>
                  <a:srgbClr val="FFFF00"/>
                </a:highlight>
                <a:latin typeface="Consolas" panose="020B0609020204030204" pitchFamily="49" charset="0"/>
              </a:rPr>
              <a:t>.</a:t>
            </a:r>
            <a:r>
              <a:rPr lang="en-US" sz="1000" b="1" i="1" dirty="0">
                <a:solidFill>
                  <a:srgbClr val="0000C0"/>
                </a:solidFill>
                <a:highlight>
                  <a:srgbClr val="FFFF00"/>
                </a:highlight>
                <a:latin typeface="Consolas" panose="020B0609020204030204" pitchFamily="49" charset="0"/>
              </a:rPr>
              <a:t>name</a:t>
            </a:r>
            <a:r>
              <a:rPr lang="en-US" sz="1000" b="1" i="1"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dirty="0" err="1">
                <a:solidFill>
                  <a:srgbClr val="6A3E3E"/>
                </a:solidFill>
                <a:highlight>
                  <a:srgbClr val="FFFF00"/>
                </a:highlight>
                <a:latin typeface="Consolas" panose="020B0609020204030204" pitchFamily="49" charset="0"/>
              </a:rPr>
              <a:t>r</a:t>
            </a:r>
            <a:r>
              <a:rPr lang="en-US" sz="1000" dirty="0" err="1">
                <a:solidFill>
                  <a:srgbClr val="000000"/>
                </a:solidFill>
                <a:highlight>
                  <a:srgbClr val="FFFF00"/>
                </a:highlight>
                <a:latin typeface="Consolas" panose="020B0609020204030204" pitchFamily="49" charset="0"/>
              </a:rPr>
              <a:t>.area</a:t>
            </a:r>
            <a:r>
              <a:rPr lang="en-US" sz="1000" dirty="0">
                <a:solidFill>
                  <a:srgbClr val="000000"/>
                </a:solidFill>
                <a:highlight>
                  <a:srgbClr val="FFFF00"/>
                </a:highlight>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Figure </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String </a:t>
            </a:r>
            <a:r>
              <a:rPr lang="en-US" sz="1000" dirty="0">
                <a:solidFill>
                  <a:srgbClr val="0000C0"/>
                </a:solidFill>
                <a:latin typeface="Consolas" panose="020B0609020204030204" pitchFamily="49" charset="0"/>
              </a:rPr>
              <a:t>name</a:t>
            </a:r>
            <a:r>
              <a:rPr lang="en-US" sz="1000" dirty="0">
                <a:solidFill>
                  <a:srgbClr val="000000"/>
                </a:solidFill>
                <a:latin typeface="Consolas" panose="020B0609020204030204" pitchFamily="49" charset="0"/>
              </a:rPr>
              <a:t>=</a:t>
            </a:r>
            <a:r>
              <a:rPr lang="en-US" sz="1000" dirty="0">
                <a:solidFill>
                  <a:srgbClr val="2A00FF"/>
                </a:solidFill>
                <a:latin typeface="Consolas" panose="020B0609020204030204" pitchFamily="49" charset="0"/>
              </a:rPr>
              <a:t>"Base class"</a:t>
            </a:r>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t>
            </a:r>
            <a:r>
              <a:rPr lang="en-US" sz="1000" b="1" dirty="0" err="1">
                <a:solidFill>
                  <a:srgbClr val="000000"/>
                </a:solidFill>
                <a:latin typeface="Consolas" panose="020B0609020204030204" pitchFamily="49" charset="0"/>
              </a:rPr>
              <a:t>Figurearea</a:t>
            </a:r>
            <a:r>
              <a:rPr lang="en-US" sz="1000" b="1"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"Area for Figure is undefined."</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class</a:t>
            </a:r>
            <a:r>
              <a:rPr lang="en-US" sz="1000" b="1" dirty="0">
                <a:solidFill>
                  <a:srgbClr val="000000"/>
                </a:solidFill>
                <a:latin typeface="Consolas" panose="020B0609020204030204" pitchFamily="49" charset="0"/>
              </a:rPr>
              <a:t> Rectangle </a:t>
            </a:r>
            <a:r>
              <a:rPr lang="en-US" sz="1000" b="1" dirty="0">
                <a:solidFill>
                  <a:srgbClr val="7F0055"/>
                </a:solidFill>
                <a:latin typeface="Consolas" panose="020B0609020204030204" pitchFamily="49" charset="0"/>
              </a:rPr>
              <a:t>extends</a:t>
            </a:r>
            <a:r>
              <a:rPr lang="en-US" sz="1000" b="1" dirty="0">
                <a:solidFill>
                  <a:srgbClr val="000000"/>
                </a:solidFill>
                <a:latin typeface="Consolas" panose="020B0609020204030204" pitchFamily="49" charset="0"/>
              </a:rPr>
              <a:t> Figure </a:t>
            </a:r>
          </a:p>
          <a:p>
            <a:r>
              <a:rPr lang="en-US" sz="1000"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dimension1</a:t>
            </a:r>
            <a:r>
              <a:rPr lang="en-US" sz="1000" b="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a:solidFill>
                  <a:srgbClr val="0000C0"/>
                </a:solidFill>
                <a:latin typeface="Consolas" panose="020B0609020204030204" pitchFamily="49" charset="0"/>
              </a:rPr>
              <a:t>dimension2</a:t>
            </a:r>
            <a:r>
              <a:rPr lang="en-US" sz="1000" b="1" dirty="0">
                <a:solidFill>
                  <a:srgbClr val="000000"/>
                </a:solidFill>
                <a:latin typeface="Consolas" panose="020B0609020204030204" pitchFamily="49" charset="0"/>
              </a:rPr>
              <a:t>;</a:t>
            </a:r>
          </a:p>
          <a:p>
            <a:r>
              <a:rPr lang="fr-FR" sz="1000" dirty="0">
                <a:solidFill>
                  <a:srgbClr val="000000"/>
                </a:solidFill>
                <a:latin typeface="Consolas" panose="020B0609020204030204" pitchFamily="49" charset="0"/>
              </a:rPr>
              <a:t>Rectangle(</a:t>
            </a:r>
            <a:r>
              <a:rPr lang="fr-FR" sz="1000" b="1" dirty="0">
                <a:solidFill>
                  <a:srgbClr val="7F0055"/>
                </a:solidFill>
                <a:latin typeface="Consolas" panose="020B0609020204030204" pitchFamily="49" charset="0"/>
              </a:rPr>
              <a:t>double</a:t>
            </a:r>
            <a:r>
              <a:rPr lang="fr-FR" sz="1000" b="1" dirty="0">
                <a:solidFill>
                  <a:srgbClr val="000000"/>
                </a:solidFill>
                <a:latin typeface="Consolas" panose="020B0609020204030204" pitchFamily="49" charset="0"/>
              </a:rPr>
              <a:t> </a:t>
            </a:r>
            <a:r>
              <a:rPr lang="fr-FR" sz="1000" b="1" dirty="0">
                <a:solidFill>
                  <a:srgbClr val="6A3E3E"/>
                </a:solidFill>
                <a:latin typeface="Consolas" panose="020B0609020204030204" pitchFamily="49" charset="0"/>
              </a:rPr>
              <a:t>a</a:t>
            </a:r>
            <a:r>
              <a:rPr lang="fr-FR" sz="1000" b="1" dirty="0">
                <a:solidFill>
                  <a:srgbClr val="000000"/>
                </a:solidFill>
                <a:latin typeface="Consolas" panose="020B0609020204030204" pitchFamily="49" charset="0"/>
              </a:rPr>
              <a:t>, </a:t>
            </a:r>
            <a:r>
              <a:rPr lang="fr-FR" sz="1000" b="1" dirty="0">
                <a:solidFill>
                  <a:srgbClr val="7F0055"/>
                </a:solidFill>
                <a:latin typeface="Consolas" panose="020B0609020204030204" pitchFamily="49" charset="0"/>
              </a:rPr>
              <a:t>double</a:t>
            </a:r>
            <a:r>
              <a:rPr lang="fr-FR" sz="1000" b="1" dirty="0">
                <a:solidFill>
                  <a:srgbClr val="000000"/>
                </a:solidFill>
                <a:latin typeface="Consolas" panose="020B0609020204030204" pitchFamily="49" charset="0"/>
              </a:rPr>
              <a:t> </a:t>
            </a:r>
            <a:r>
              <a:rPr lang="fr-FR" sz="1000" b="1" dirty="0">
                <a:solidFill>
                  <a:srgbClr val="6A3E3E"/>
                </a:solidFill>
                <a:latin typeface="Consolas" panose="020B0609020204030204" pitchFamily="49" charset="0"/>
              </a:rPr>
              <a:t>b</a:t>
            </a:r>
            <a:r>
              <a:rPr lang="fr-FR" sz="1000" b="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C0"/>
                </a:solidFill>
                <a:latin typeface="Consolas" panose="020B0609020204030204" pitchFamily="49" charset="0"/>
              </a:rPr>
              <a:t>dimension1</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a</a:t>
            </a:r>
            <a:r>
              <a:rPr lang="en-US" sz="1000" dirty="0">
                <a:solidFill>
                  <a:srgbClr val="000000"/>
                </a:solidFill>
                <a:latin typeface="Consolas" panose="020B0609020204030204" pitchFamily="49" charset="0"/>
              </a:rPr>
              <a:t>;</a:t>
            </a:r>
          </a:p>
          <a:p>
            <a:r>
              <a:rPr lang="en-US" sz="1000" dirty="0">
                <a:solidFill>
                  <a:srgbClr val="0000C0"/>
                </a:solidFill>
                <a:latin typeface="Consolas" panose="020B0609020204030204" pitchFamily="49" charset="0"/>
              </a:rPr>
              <a:t>dimension2</a:t>
            </a:r>
            <a:r>
              <a:rPr lang="en-US" sz="1000" dirty="0">
                <a:solidFill>
                  <a:srgbClr val="000000"/>
                </a:solidFill>
                <a:latin typeface="Consolas" panose="020B0609020204030204" pitchFamily="49" charset="0"/>
              </a:rPr>
              <a:t> = </a:t>
            </a:r>
            <a:r>
              <a:rPr lang="en-US" sz="1000" dirty="0">
                <a:solidFill>
                  <a:srgbClr val="6A3E3E"/>
                </a:solidFill>
                <a:latin typeface="Consolas" panose="020B0609020204030204" pitchFamily="49" charset="0"/>
              </a:rPr>
              <a:t>b</a:t>
            </a:r>
            <a:r>
              <a:rPr lang="en-US" sz="1000" dirty="0">
                <a:solidFill>
                  <a:srgbClr val="000000"/>
                </a:solidFill>
                <a:latin typeface="Consolas" panose="020B0609020204030204" pitchFamily="49" charset="0"/>
              </a:rPr>
              <a:t>;  </a:t>
            </a:r>
          </a:p>
          <a:p>
            <a:r>
              <a:rPr lang="en-US" sz="1000" dirty="0">
                <a:solidFill>
                  <a:srgbClr val="000000"/>
                </a:solidFill>
                <a:latin typeface="Consolas" panose="020B0609020204030204" pitchFamily="49" charset="0"/>
              </a:rPr>
              <a:t>}</a:t>
            </a:r>
          </a:p>
          <a:p>
            <a:endParaRPr lang="en-US" sz="1000" dirty="0">
              <a:latin typeface="Consolas" panose="020B0609020204030204" pitchFamily="49" charset="0"/>
            </a:endParaRPr>
          </a:p>
          <a:p>
            <a:r>
              <a:rPr lang="en-US" sz="1000" b="1" dirty="0">
                <a:solidFill>
                  <a:srgbClr val="7F0055"/>
                </a:solidFill>
                <a:latin typeface="Consolas" panose="020B0609020204030204" pitchFamily="49" charset="0"/>
              </a:rPr>
              <a:t>void</a:t>
            </a:r>
            <a:r>
              <a:rPr lang="en-US" sz="1000" b="1" dirty="0">
                <a:solidFill>
                  <a:srgbClr val="000000"/>
                </a:solidFill>
                <a:latin typeface="Consolas" panose="020B0609020204030204" pitchFamily="49" charset="0"/>
              </a:rPr>
              <a:t> area() </a:t>
            </a:r>
          </a:p>
          <a:p>
            <a:r>
              <a:rPr lang="en-US" sz="1000"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a:t>
            </a:r>
            <a:r>
              <a:rPr lang="en-US" sz="1000" b="1" i="1" dirty="0">
                <a:solidFill>
                  <a:srgbClr val="000000"/>
                </a:solidFill>
                <a:latin typeface="Consolas" panose="020B0609020204030204" pitchFamily="49" charset="0"/>
              </a:rPr>
              <a:t>(</a:t>
            </a:r>
            <a:r>
              <a:rPr lang="en-US" sz="1000" b="1" i="1" dirty="0">
                <a:solidFill>
                  <a:srgbClr val="2A00FF"/>
                </a:solidFill>
                <a:latin typeface="Consolas" panose="020B0609020204030204" pitchFamily="49" charset="0"/>
              </a:rPr>
              <a:t>"Inside Area for Rectangle : "</a:t>
            </a:r>
            <a:r>
              <a:rPr lang="en-US" sz="1000" b="1" i="1" dirty="0">
                <a:solidFill>
                  <a:srgbClr val="000000"/>
                </a:solidFill>
                <a:latin typeface="Consolas" panose="020B0609020204030204" pitchFamily="49" charset="0"/>
              </a:rPr>
              <a:t>);</a:t>
            </a:r>
          </a:p>
          <a:p>
            <a:r>
              <a:rPr lang="en-US" sz="1000" b="1" dirty="0">
                <a:solidFill>
                  <a:srgbClr val="7F0055"/>
                </a:solidFill>
                <a:latin typeface="Consolas" panose="020B0609020204030204" pitchFamily="49" charset="0"/>
              </a:rPr>
              <a:t>double</a:t>
            </a:r>
            <a:r>
              <a:rPr lang="en-US" sz="1000" b="1" dirty="0">
                <a:solidFill>
                  <a:srgbClr val="000000"/>
                </a:solidFill>
                <a:latin typeface="Consolas" panose="020B0609020204030204" pitchFamily="49" charset="0"/>
              </a:rPr>
              <a:t> </a:t>
            </a:r>
            <a:r>
              <a:rPr lang="en-US" sz="1000" b="1" dirty="0" err="1">
                <a:solidFill>
                  <a:srgbClr val="6A3E3E"/>
                </a:solidFill>
                <a:latin typeface="Consolas" panose="020B0609020204030204" pitchFamily="49" charset="0"/>
              </a:rPr>
              <a:t>ans</a:t>
            </a:r>
            <a:r>
              <a:rPr lang="en-US" sz="1000" b="1" dirty="0">
                <a:solidFill>
                  <a:srgbClr val="000000"/>
                </a:solidFill>
                <a:latin typeface="Consolas" panose="020B0609020204030204" pitchFamily="49" charset="0"/>
              </a:rPr>
              <a:t> = </a:t>
            </a:r>
            <a:r>
              <a:rPr lang="en-US" sz="1000" b="1" dirty="0">
                <a:solidFill>
                  <a:srgbClr val="0000C0"/>
                </a:solidFill>
                <a:latin typeface="Consolas" panose="020B0609020204030204" pitchFamily="49" charset="0"/>
              </a:rPr>
              <a:t>dimension1</a:t>
            </a:r>
            <a:r>
              <a:rPr lang="en-US" sz="1000" b="1" dirty="0">
                <a:solidFill>
                  <a:srgbClr val="000000"/>
                </a:solidFill>
                <a:latin typeface="Consolas" panose="020B0609020204030204" pitchFamily="49" charset="0"/>
              </a:rPr>
              <a:t> * </a:t>
            </a:r>
            <a:r>
              <a:rPr lang="en-US" sz="1000" b="1" dirty="0">
                <a:solidFill>
                  <a:srgbClr val="0000C0"/>
                </a:solidFill>
                <a:latin typeface="Consolas" panose="020B0609020204030204" pitchFamily="49" charset="0"/>
              </a:rPr>
              <a:t>dimension2</a:t>
            </a:r>
            <a:r>
              <a:rPr lang="en-US" sz="1000" b="1" dirty="0">
                <a:solidFill>
                  <a:srgbClr val="000000"/>
                </a:solidFill>
                <a:latin typeface="Consolas" panose="020B0609020204030204" pitchFamily="49" charset="0"/>
              </a:rPr>
              <a:t>;</a:t>
            </a:r>
          </a:p>
          <a:p>
            <a:r>
              <a:rPr lang="en-US" sz="1000" dirty="0" err="1">
                <a:solidFill>
                  <a:srgbClr val="000000"/>
                </a:solidFill>
                <a:latin typeface="Consolas" panose="020B0609020204030204" pitchFamily="49" charset="0"/>
              </a:rPr>
              <a:t>System.</a:t>
            </a:r>
            <a:r>
              <a:rPr lang="en-US" sz="1000" b="1" i="1" dirty="0" err="1">
                <a:solidFill>
                  <a:srgbClr val="0000C0"/>
                </a:solidFill>
                <a:latin typeface="Consolas" panose="020B0609020204030204" pitchFamily="49" charset="0"/>
              </a:rPr>
              <a:t>out</a:t>
            </a:r>
            <a:r>
              <a:rPr lang="en-US" sz="1000" b="1" i="1" dirty="0" err="1">
                <a:solidFill>
                  <a:srgbClr val="000000"/>
                </a:solidFill>
                <a:latin typeface="Consolas" panose="020B0609020204030204" pitchFamily="49" charset="0"/>
              </a:rPr>
              <a:t>.println</a:t>
            </a:r>
            <a:r>
              <a:rPr lang="en-US" sz="1000" b="1" i="1" dirty="0">
                <a:solidFill>
                  <a:srgbClr val="000000"/>
                </a:solidFill>
                <a:latin typeface="Consolas" panose="020B0609020204030204" pitchFamily="49" charset="0"/>
              </a:rPr>
              <a:t>(</a:t>
            </a:r>
            <a:r>
              <a:rPr lang="en-US" sz="1000" b="1" i="1" dirty="0" err="1">
                <a:solidFill>
                  <a:srgbClr val="6A3E3E"/>
                </a:solidFill>
                <a:latin typeface="Consolas" panose="020B0609020204030204" pitchFamily="49" charset="0"/>
              </a:rPr>
              <a:t>ans</a:t>
            </a:r>
            <a:r>
              <a:rPr lang="en-US" sz="1000" b="1" i="1"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a:p>
            <a:r>
              <a:rPr lang="en-US" sz="1000" dirty="0">
                <a:solidFill>
                  <a:srgbClr val="000000"/>
                </a:solidFill>
                <a:latin typeface="Consolas" panose="020B0609020204030204" pitchFamily="49" charset="0"/>
              </a:rPr>
              <a:t>}</a:t>
            </a:r>
          </a:p>
        </p:txBody>
      </p:sp>
      <p:sp>
        <p:nvSpPr>
          <p:cNvPr id="5" name="TextBox 4">
            <a:extLst>
              <a:ext uri="{FF2B5EF4-FFF2-40B4-BE49-F238E27FC236}">
                <a16:creationId xmlns:a16="http://schemas.microsoft.com/office/drawing/2014/main" id="{2E0F9494-D4AE-4E0A-A04F-C801700586AE}"/>
              </a:ext>
            </a:extLst>
          </p:cNvPr>
          <p:cNvSpPr txBox="1"/>
          <p:nvPr/>
        </p:nvSpPr>
        <p:spPr>
          <a:xfrm>
            <a:off x="4052454" y="5642175"/>
            <a:ext cx="8404168" cy="1200329"/>
          </a:xfrm>
          <a:prstGeom prst="rect">
            <a:avLst/>
          </a:prstGeom>
          <a:solidFill>
            <a:schemeClr val="accent4">
              <a:lumMod val="40000"/>
              <a:lumOff val="60000"/>
            </a:schemeClr>
          </a:solidFill>
        </p:spPr>
        <p:txBody>
          <a:bodyPr wrap="square" rtlCol="0">
            <a:spAutoFit/>
          </a:bodyPr>
          <a:lstStyle/>
          <a:p>
            <a:r>
              <a:rPr lang="en-US" dirty="0"/>
              <a:t>Output:</a:t>
            </a:r>
          </a:p>
          <a:p>
            <a:r>
              <a:rPr lang="en-US" dirty="0"/>
              <a:t>Area for Figure is undefined.</a:t>
            </a:r>
          </a:p>
          <a:p>
            <a:r>
              <a:rPr lang="en-US" dirty="0"/>
              <a:t>String  variable in Figure class accessed by derived class reference variable: Base class</a:t>
            </a:r>
          </a:p>
          <a:p>
            <a:r>
              <a:rPr lang="en-US" dirty="0"/>
              <a:t>Inside Area for Rectangle : 120.0</a:t>
            </a:r>
          </a:p>
        </p:txBody>
      </p:sp>
      <p:sp>
        <p:nvSpPr>
          <p:cNvPr id="6" name="TextBox 5">
            <a:extLst>
              <a:ext uri="{FF2B5EF4-FFF2-40B4-BE49-F238E27FC236}">
                <a16:creationId xmlns:a16="http://schemas.microsoft.com/office/drawing/2014/main" id="{3F983F4C-4A98-4399-9D85-27B94E803509}"/>
              </a:ext>
            </a:extLst>
          </p:cNvPr>
          <p:cNvSpPr txBox="1"/>
          <p:nvPr/>
        </p:nvSpPr>
        <p:spPr>
          <a:xfrm>
            <a:off x="8445731" y="163752"/>
            <a:ext cx="2709949" cy="1754326"/>
          </a:xfrm>
          <a:prstGeom prst="rect">
            <a:avLst/>
          </a:prstGeom>
          <a:solidFill>
            <a:schemeClr val="accent5">
              <a:lumMod val="40000"/>
              <a:lumOff val="60000"/>
            </a:schemeClr>
          </a:solidFill>
        </p:spPr>
        <p:txBody>
          <a:bodyPr wrap="square" rtlCol="0">
            <a:spAutoFit/>
          </a:bodyPr>
          <a:lstStyle/>
          <a:p>
            <a:r>
              <a:rPr lang="en-US" dirty="0"/>
              <a:t>Super class methods can be called/accessed using derived class reference variable (As in </a:t>
            </a:r>
            <a:r>
              <a:rPr lang="en-US" dirty="0" err="1"/>
              <a:t>r.Figurearea</a:t>
            </a:r>
            <a:r>
              <a:rPr lang="en-US" dirty="0"/>
              <a:t>() in this example program )</a:t>
            </a:r>
          </a:p>
        </p:txBody>
      </p:sp>
      <p:cxnSp>
        <p:nvCxnSpPr>
          <p:cNvPr id="8" name="Straight Arrow Connector 7">
            <a:extLst>
              <a:ext uri="{FF2B5EF4-FFF2-40B4-BE49-F238E27FC236}">
                <a16:creationId xmlns:a16="http://schemas.microsoft.com/office/drawing/2014/main" id="{E9149D32-9C72-41C8-B98C-C21548EF84D3}"/>
              </a:ext>
            </a:extLst>
          </p:cNvPr>
          <p:cNvCxnSpPr/>
          <p:nvPr/>
        </p:nvCxnSpPr>
        <p:spPr>
          <a:xfrm flipV="1">
            <a:off x="1421476" y="224443"/>
            <a:ext cx="7024255" cy="7315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0F9B5573-F486-4455-9881-243E5923A550}"/>
              </a:ext>
            </a:extLst>
          </p:cNvPr>
          <p:cNvSpPr/>
          <p:nvPr/>
        </p:nvSpPr>
        <p:spPr>
          <a:xfrm>
            <a:off x="8445732" y="2670206"/>
            <a:ext cx="2884516" cy="923330"/>
          </a:xfrm>
          <a:prstGeom prst="rect">
            <a:avLst/>
          </a:prstGeom>
          <a:solidFill>
            <a:schemeClr val="accent5">
              <a:lumMod val="40000"/>
              <a:lumOff val="60000"/>
            </a:schemeClr>
          </a:solidFill>
        </p:spPr>
        <p:txBody>
          <a:bodyPr wrap="square">
            <a:spAutoFit/>
          </a:bodyPr>
          <a:lstStyle/>
          <a:p>
            <a:r>
              <a:rPr lang="en-US" dirty="0"/>
              <a:t>Super class variables can be called/accessed using derived class reference variable</a:t>
            </a:r>
          </a:p>
        </p:txBody>
      </p:sp>
      <p:cxnSp>
        <p:nvCxnSpPr>
          <p:cNvPr id="11" name="Straight Arrow Connector 10">
            <a:extLst>
              <a:ext uri="{FF2B5EF4-FFF2-40B4-BE49-F238E27FC236}">
                <a16:creationId xmlns:a16="http://schemas.microsoft.com/office/drawing/2014/main" id="{E8DD5C5C-AAE4-468E-AF6E-C57D83F7E831}"/>
              </a:ext>
            </a:extLst>
          </p:cNvPr>
          <p:cNvCxnSpPr/>
          <p:nvPr/>
        </p:nvCxnSpPr>
        <p:spPr>
          <a:xfrm>
            <a:off x="7672647" y="1479665"/>
            <a:ext cx="881149" cy="11222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087619"/>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269</TotalTime>
  <Words>1479</Words>
  <Application>Microsoft Office PowerPoint</Application>
  <PresentationFormat>Widescreen</PresentationFormat>
  <Paragraphs>296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Consolas</vt:lpstr>
      <vt:lpstr>Gill Sans MT</vt:lpstr>
      <vt:lpstr>Parcel</vt:lpstr>
      <vt:lpstr>Chapter 2 – Inheritance continued</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Ramalingam, Gowri</dc:creator>
  <cp:lastModifiedBy>Ramalingam, Gowri</cp:lastModifiedBy>
  <cp:revision>17</cp:revision>
  <dcterms:created xsi:type="dcterms:W3CDTF">2021-02-01T15:03:48Z</dcterms:created>
  <dcterms:modified xsi:type="dcterms:W3CDTF">2021-09-21T14:53:23Z</dcterms:modified>
</cp:coreProperties>
</file>