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ava.lang.Object@372f7a8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EB7D-18AC-4503-82D4-0D28D52D1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84856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407F-4F64-4A27-9E3C-D78A1674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" y="465513"/>
            <a:ext cx="10789920" cy="2277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Inheritance:</a:t>
            </a:r>
          </a:p>
          <a:p>
            <a:r>
              <a:rPr lang="en-US" dirty="0"/>
              <a:t>Inheritance is a concept by which a class inherits the properties of another class.</a:t>
            </a:r>
          </a:p>
          <a:p>
            <a:r>
              <a:rPr lang="en-US" dirty="0"/>
              <a:t>The properties of base class or super class are inherited by derived class or sub class.</a:t>
            </a:r>
          </a:p>
          <a:p>
            <a:r>
              <a:rPr lang="en-US" dirty="0"/>
              <a:t> The syntax for writing the derived class which inherits base class is given as:</a:t>
            </a:r>
          </a:p>
          <a:p>
            <a:pPr marL="0" indent="0">
              <a:buNone/>
            </a:pPr>
            <a:r>
              <a:rPr lang="en-US" dirty="0"/>
              <a:t>              class </a:t>
            </a:r>
            <a:r>
              <a:rPr lang="en-US" dirty="0" err="1"/>
              <a:t>DerivedClassName</a:t>
            </a:r>
            <a:r>
              <a:rPr lang="en-US" dirty="0"/>
              <a:t> extends </a:t>
            </a:r>
            <a:r>
              <a:rPr lang="en-US" dirty="0" err="1"/>
              <a:t>BaseclassName</a:t>
            </a:r>
            <a:r>
              <a:rPr lang="en-US" dirty="0"/>
              <a:t> </a:t>
            </a:r>
          </a:p>
          <a:p>
            <a:r>
              <a:rPr lang="en-US" dirty="0"/>
              <a:t>The types of inheritance is given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915BFE-D612-41F1-929E-02C03BDF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91" y="2869164"/>
            <a:ext cx="4178948" cy="1716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E2AE0-7642-4E86-8790-3F1B89A3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32" y="2869164"/>
            <a:ext cx="355185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96B5-AE0B-41BF-B87B-EF5BE59C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9" y="266007"/>
            <a:ext cx="2443942" cy="431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 for inheritance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C626E-1D0F-4D33-98AB-9DAEC3B7827F}"/>
              </a:ext>
            </a:extLst>
          </p:cNvPr>
          <p:cNvSpPr/>
          <p:nvPr/>
        </p:nvSpPr>
        <p:spPr>
          <a:xfrm>
            <a:off x="315883" y="117693"/>
            <a:ext cx="6068291" cy="67403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Inheritance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derivedclass</a:t>
            </a:r>
            <a:r>
              <a:rPr lang="en-US" dirty="0"/>
              <a:t> d1 = new </a:t>
            </a:r>
            <a:r>
              <a:rPr lang="en-US" dirty="0" err="1"/>
              <a:t>derivedclass</a:t>
            </a:r>
            <a:r>
              <a:rPr lang="en-US" dirty="0"/>
              <a:t>();</a:t>
            </a:r>
          </a:p>
          <a:p>
            <a:r>
              <a:rPr lang="en-US" dirty="0"/>
              <a:t>		d1.display();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class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	{</a:t>
            </a:r>
          </a:p>
          <a:p>
            <a:endParaRPr lang="en-US" dirty="0"/>
          </a:p>
          <a:p>
            <a:r>
              <a:rPr lang="en-US" dirty="0"/>
              <a:t>		public void display()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 am in base class");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class </a:t>
            </a:r>
            <a:r>
              <a:rPr lang="en-US" dirty="0" err="1"/>
              <a:t>derivedclass</a:t>
            </a:r>
            <a:r>
              <a:rPr lang="en-US" dirty="0"/>
              <a:t> extends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void display()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 am in derived class");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B8EC8-E630-4D5B-B797-3DE1EBEC33AC}"/>
              </a:ext>
            </a:extLst>
          </p:cNvPr>
          <p:cNvSpPr/>
          <p:nvPr/>
        </p:nvSpPr>
        <p:spPr>
          <a:xfrm>
            <a:off x="7631085" y="4324988"/>
            <a:ext cx="206197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I am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3782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CE9E-4583-40FD-94B5-650D1DD0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233265"/>
            <a:ext cx="11681925" cy="63634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by members of derived classes:</a:t>
            </a:r>
          </a:p>
          <a:p>
            <a:r>
              <a:rPr lang="en-US" dirty="0"/>
              <a:t>The members of a derived class have access to the public members of the base class, but not to the private members of the base class. </a:t>
            </a:r>
          </a:p>
          <a:p>
            <a:r>
              <a:rPr lang="en-US" dirty="0"/>
              <a:t>When the private members of base class are accessed through derived class objects, the compiler displays errors.</a:t>
            </a:r>
          </a:p>
          <a:p>
            <a:pPr marL="0" indent="0">
              <a:buNone/>
            </a:pPr>
            <a:r>
              <a:rPr lang="en-US" dirty="0"/>
              <a:t>Protected access specifier:</a:t>
            </a:r>
          </a:p>
          <a:p>
            <a:r>
              <a:rPr lang="en-US" dirty="0"/>
              <a:t>A third access specifier is protected, which provides access to derived classes and other classes in the same package but not by anyone else</a:t>
            </a:r>
          </a:p>
          <a:p>
            <a:r>
              <a:rPr lang="en-US" dirty="0"/>
              <a:t>Access specifiers for class members is given below: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3722F2-ECA6-490E-8557-060834CB1A9C}"/>
              </a:ext>
            </a:extLst>
          </p:cNvPr>
          <p:cNvCxnSpPr/>
          <p:nvPr/>
        </p:nvCxnSpPr>
        <p:spPr>
          <a:xfrm flipV="1">
            <a:off x="2236124" y="3192087"/>
            <a:ext cx="5785658" cy="6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AB3083E-512C-4AFD-8597-758284F7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20463"/>
              </p:ext>
            </p:extLst>
          </p:nvPr>
        </p:nvGraphicFramePr>
        <p:xfrm>
          <a:off x="1699490" y="3258589"/>
          <a:ext cx="812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79390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4025567"/>
                    </a:ext>
                  </a:extLst>
                </a:gridCol>
              </a:tblGrid>
              <a:tr h="32840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Specifier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69586"/>
                  </a:ext>
                </a:extLst>
              </a:tr>
              <a:tr h="328404">
                <a:tc>
                  <a:txBody>
                    <a:bodyPr/>
                    <a:lstStyle/>
                    <a:p>
                      <a:r>
                        <a:rPr lang="en-US" sz="1800" dirty="0"/>
                        <a:t>private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Accessible by self.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417309"/>
                  </a:ext>
                </a:extLst>
              </a:tr>
              <a:tr h="574707">
                <a:tc>
                  <a:txBody>
                    <a:bodyPr/>
                    <a:lstStyle/>
                    <a:p>
                      <a:r>
                        <a:rPr lang="en-US" sz="1800" dirty="0"/>
                        <a:t>protected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Accessible by self, derived classes, and other classes in the same package.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47509"/>
                  </a:ext>
                </a:extLst>
              </a:tr>
              <a:tr h="574707">
                <a:tc>
                  <a:txBody>
                    <a:bodyPr/>
                    <a:lstStyle/>
                    <a:p>
                      <a:r>
                        <a:rPr lang="en-US" sz="1800"/>
                        <a:t>public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Accessible by self, derived classes, and everyone else.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606603"/>
                  </a:ext>
                </a:extLst>
              </a:tr>
              <a:tr h="574707">
                <a:tc>
                  <a:txBody>
                    <a:bodyPr/>
                    <a:lstStyle/>
                    <a:p>
                      <a:r>
                        <a:rPr lang="en-US" sz="1800"/>
                        <a:t>no specifier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Accessible by self and other classes in the same package.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405139"/>
                  </a:ext>
                </a:extLst>
              </a:tr>
              <a:tr h="328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6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4F01-3C6B-4580-9503-3B0B1F6E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definition:</a:t>
            </a:r>
          </a:p>
          <a:p>
            <a:r>
              <a:rPr lang="en-US" dirty="0"/>
              <a:t>A class can be declared as public or no access specifier</a:t>
            </a:r>
          </a:p>
          <a:p>
            <a:r>
              <a:rPr lang="en-US" dirty="0"/>
              <a:t>When a class is declared as public, that class can be used by every class in that Java program regardless of which package it is defined.</a:t>
            </a:r>
          </a:p>
          <a:p>
            <a:r>
              <a:rPr lang="en-US" dirty="0"/>
              <a:t>When a class does not have an access specifier, then that class can only be used in other classes within the same package, known as package-private.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1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20AF-995B-47E7-87AB-B2FDB532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2" y="394692"/>
            <a:ext cx="5901113" cy="5415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 overriding:</a:t>
            </a:r>
          </a:p>
          <a:p>
            <a:r>
              <a:rPr lang="en-US" dirty="0"/>
              <a:t>Whenever the derived class has the same method as its base class, then the derived class’ method is said to override base class’ method. </a:t>
            </a:r>
          </a:p>
          <a:p>
            <a:r>
              <a:rPr lang="en-US" dirty="0"/>
              <a:t>The @Override annotation is placed above a method that overrides a base class method so the compiler verifies that an identical base class method exists. </a:t>
            </a:r>
          </a:p>
          <a:p>
            <a:r>
              <a:rPr lang="en-US" dirty="0"/>
              <a:t>An annotation is an optional command beginning with the "@" symbol that can provide the compiler with information that helps the compiler detect errors better.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A244FF-1CC0-4F80-8459-3E8B20753617}"/>
              </a:ext>
            </a:extLst>
          </p:cNvPr>
          <p:cNvSpPr/>
          <p:nvPr/>
        </p:nvSpPr>
        <p:spPr>
          <a:xfrm>
            <a:off x="6331527" y="70496"/>
            <a:ext cx="6096000" cy="7017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Inheritance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derivedclass</a:t>
            </a:r>
            <a:r>
              <a:rPr lang="en-US" dirty="0"/>
              <a:t> d1 = new </a:t>
            </a:r>
            <a:r>
              <a:rPr lang="en-US" dirty="0" err="1"/>
              <a:t>derivedclass</a:t>
            </a:r>
            <a:r>
              <a:rPr lang="en-US" dirty="0"/>
              <a:t>();</a:t>
            </a:r>
          </a:p>
          <a:p>
            <a:r>
              <a:rPr lang="en-US" dirty="0"/>
              <a:t>		d1.display();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class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	{</a:t>
            </a:r>
          </a:p>
          <a:p>
            <a:endParaRPr lang="en-US" dirty="0"/>
          </a:p>
          <a:p>
            <a:r>
              <a:rPr lang="en-US" dirty="0"/>
              <a:t>		public void display()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 am in base class");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class </a:t>
            </a:r>
            <a:r>
              <a:rPr lang="en-US" dirty="0" err="1"/>
              <a:t>derivedclass</a:t>
            </a:r>
            <a:r>
              <a:rPr lang="en-US" dirty="0"/>
              <a:t> extends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FFFF00"/>
                </a:highlight>
              </a:rPr>
              <a:t> @Override</a:t>
            </a:r>
            <a:endParaRPr lang="en-US" dirty="0"/>
          </a:p>
          <a:p>
            <a:r>
              <a:rPr lang="en-US" dirty="0"/>
              <a:t>		public void display()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 am in derived class");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6C741-D6E9-4B84-88EB-6868D218224F}"/>
              </a:ext>
            </a:extLst>
          </p:cNvPr>
          <p:cNvSpPr/>
          <p:nvPr/>
        </p:nvSpPr>
        <p:spPr>
          <a:xfrm>
            <a:off x="3801477" y="5810523"/>
            <a:ext cx="206197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I am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396048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5F51-4774-45AC-8928-51BE0455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78" y="457201"/>
            <a:ext cx="5043055" cy="3108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super keyword:</a:t>
            </a:r>
          </a:p>
          <a:p>
            <a:r>
              <a:rPr lang="en-US" dirty="0"/>
              <a:t>An overriding method can call the overridden method by using the super keyword.</a:t>
            </a:r>
          </a:p>
          <a:p>
            <a:r>
              <a:rPr lang="en-US" dirty="0"/>
              <a:t>In this example, the derived class method called display() overrides the display() method in base class.</a:t>
            </a:r>
          </a:p>
          <a:p>
            <a:r>
              <a:rPr lang="en-US" dirty="0" err="1"/>
              <a:t>super.display</a:t>
            </a:r>
            <a:r>
              <a:rPr lang="en-US" dirty="0"/>
              <a:t>() calls the display() method of the base class.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81ECC-A159-43F9-9496-005D7DB89462}"/>
              </a:ext>
            </a:extLst>
          </p:cNvPr>
          <p:cNvSpPr/>
          <p:nvPr/>
        </p:nvSpPr>
        <p:spPr>
          <a:xfrm>
            <a:off x="5616633" y="58846"/>
            <a:ext cx="6096000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Inheritance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derivedclass</a:t>
            </a:r>
            <a:r>
              <a:rPr lang="en-US" dirty="0"/>
              <a:t> d1 = new </a:t>
            </a:r>
            <a:r>
              <a:rPr lang="en-US" dirty="0" err="1"/>
              <a:t>derivedclass</a:t>
            </a:r>
            <a:r>
              <a:rPr lang="en-US" dirty="0"/>
              <a:t>();</a:t>
            </a:r>
          </a:p>
          <a:p>
            <a:r>
              <a:rPr lang="en-US" dirty="0"/>
              <a:t>		d1.display();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class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	{</a:t>
            </a:r>
          </a:p>
          <a:p>
            <a:endParaRPr lang="en-US" dirty="0"/>
          </a:p>
          <a:p>
            <a:r>
              <a:rPr lang="en-US" dirty="0"/>
              <a:t>		public void display()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 am in base class");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	class </a:t>
            </a:r>
            <a:r>
              <a:rPr lang="en-US" dirty="0" err="1"/>
              <a:t>derivedclass</a:t>
            </a:r>
            <a:r>
              <a:rPr lang="en-US" dirty="0"/>
              <a:t> extends </a:t>
            </a:r>
            <a:r>
              <a:rPr lang="en-US" dirty="0" err="1"/>
              <a:t>baseclass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public void display()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     </a:t>
            </a:r>
            <a:r>
              <a:rPr lang="en-US" dirty="0" err="1">
                <a:highlight>
                  <a:srgbClr val="FFFF00"/>
                </a:highlight>
              </a:rPr>
              <a:t>super.display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("I am in derived class");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44D3F-3B6E-430D-A281-2A172D9CDC36}"/>
              </a:ext>
            </a:extLst>
          </p:cNvPr>
          <p:cNvSpPr/>
          <p:nvPr/>
        </p:nvSpPr>
        <p:spPr>
          <a:xfrm>
            <a:off x="1310640" y="4086737"/>
            <a:ext cx="273765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 am in base class</a:t>
            </a:r>
          </a:p>
          <a:p>
            <a:r>
              <a:rPr lang="en-US" dirty="0"/>
              <a:t>I am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99376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AF1F-8529-4799-8A26-6BE412C2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" y="91440"/>
            <a:ext cx="6096000" cy="39703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 class:</a:t>
            </a:r>
          </a:p>
          <a:p>
            <a:r>
              <a:rPr lang="en-US" dirty="0"/>
              <a:t>The built-in Object class serves as the base class for all other classes and does not have a base class. </a:t>
            </a:r>
          </a:p>
          <a:p>
            <a:r>
              <a:rPr lang="en-US" dirty="0"/>
              <a:t>All classes, including user-defined classes, are derived from Object and implement Object's methods. </a:t>
            </a:r>
          </a:p>
          <a:p>
            <a:r>
              <a:rPr lang="en-US" dirty="0"/>
              <a:t>Two common methods defined within the Object class are </a:t>
            </a:r>
            <a:r>
              <a:rPr lang="en-US" dirty="0" err="1"/>
              <a:t>toString</a:t>
            </a:r>
            <a:r>
              <a:rPr lang="en-US" dirty="0"/>
              <a:t>() and equals().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    - </a:t>
            </a:r>
            <a:r>
              <a:rPr lang="en-US" dirty="0" err="1">
                <a:highlight>
                  <a:srgbClr val="FFFF00"/>
                </a:highlight>
              </a:rPr>
              <a:t>toString</a:t>
            </a:r>
            <a:r>
              <a:rPr lang="en-US" dirty="0">
                <a:highlight>
                  <a:srgbClr val="FFFF00"/>
                </a:highlight>
              </a:rPr>
              <a:t>() </a:t>
            </a:r>
            <a:r>
              <a:rPr lang="en-US" dirty="0"/>
              <a:t>method returns a String representation of the Object.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highlight>
                  <a:srgbClr val="FFFF00"/>
                </a:highlight>
              </a:rPr>
              <a:t>Ex: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java.lang.Object@372f7a8d</a:t>
            </a:r>
            <a:r>
              <a:rPr lang="en-US" dirty="0">
                <a:highlight>
                  <a:srgbClr val="FFFF00"/>
                </a:highlight>
              </a:rPr>
              <a:t>.  // Object’s name followed by its hexadecimal address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  - equals(</a:t>
            </a:r>
            <a:r>
              <a:rPr lang="en-US" dirty="0" err="1"/>
              <a:t>otherObject</a:t>
            </a:r>
            <a:r>
              <a:rPr lang="en-US" dirty="0"/>
              <a:t>) method compares an Object to </a:t>
            </a:r>
            <a:r>
              <a:rPr lang="en-US" dirty="0" err="1"/>
              <a:t>otherObject</a:t>
            </a:r>
            <a:r>
              <a:rPr lang="en-US" dirty="0"/>
              <a:t> and returns true if both variables reference the same object otherwise returns false..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175DA-240F-4CE6-A5DA-F8764475BF25}"/>
              </a:ext>
            </a:extLst>
          </p:cNvPr>
          <p:cNvSpPr/>
          <p:nvPr/>
        </p:nvSpPr>
        <p:spPr>
          <a:xfrm>
            <a:off x="6705601" y="246808"/>
            <a:ext cx="5345083" cy="3693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Car {</a:t>
            </a:r>
          </a:p>
          <a:p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Car c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=new Car();</a:t>
            </a:r>
          </a:p>
          <a:p>
            <a:r>
              <a:rPr lang="en-US" dirty="0"/>
              <a:t>	 Car c2 = new Car();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("c</a:t>
            </a:r>
            <a:r>
              <a:rPr lang="en-US" dirty="0">
                <a:latin typeface="Bookman Old Style" panose="02050604050505020204" pitchFamily="18" charset="0"/>
              </a:rPr>
              <a:t>1 :</a:t>
            </a:r>
            <a:r>
              <a:rPr lang="en-US" dirty="0"/>
              <a:t>" +c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);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("c</a:t>
            </a:r>
            <a:r>
              <a:rPr lang="en-US" dirty="0">
                <a:latin typeface="Bookman Old Style" panose="02050604050505020204" pitchFamily="18" charset="0"/>
              </a:rPr>
              <a:t>1 :</a:t>
            </a:r>
            <a:r>
              <a:rPr lang="en-US" dirty="0"/>
              <a:t>" + c1.toString());</a:t>
            </a:r>
          </a:p>
          <a:p>
            <a:r>
              <a:rPr lang="en-US" dirty="0"/>
              <a:t>	 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("c2 :" +c2);</a:t>
            </a:r>
          </a:p>
          <a:p>
            <a:r>
              <a:rPr lang="en-US" dirty="0"/>
              <a:t>	 </a:t>
            </a:r>
            <a:r>
              <a:rPr lang="en-US" dirty="0" err="1"/>
              <a:t>System.out.println</a:t>
            </a:r>
            <a:r>
              <a:rPr lang="en-US" dirty="0"/>
              <a:t>("c2 :" + c2.toString());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B9D47-5EF2-49A0-A3F4-AE49C611C8D4}"/>
              </a:ext>
            </a:extLst>
          </p:cNvPr>
          <p:cNvSpPr txBox="1"/>
          <p:nvPr/>
        </p:nvSpPr>
        <p:spPr>
          <a:xfrm>
            <a:off x="10740044" y="246808"/>
            <a:ext cx="13106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Car.java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DC474-D5BE-4788-9203-DE486F688570}"/>
              </a:ext>
            </a:extLst>
          </p:cNvPr>
          <p:cNvSpPr/>
          <p:nvPr/>
        </p:nvSpPr>
        <p:spPr>
          <a:xfrm>
            <a:off x="9069723" y="3940127"/>
            <a:ext cx="2536152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 :Car@5305068a</a:t>
            </a:r>
          </a:p>
          <a:p>
            <a:r>
              <a:rPr lang="en-US" dirty="0"/>
              <a:t>c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 :Car@5305068a</a:t>
            </a:r>
          </a:p>
          <a:p>
            <a:r>
              <a:rPr lang="en-US" dirty="0"/>
              <a:t>c2 :Car@1f32e575</a:t>
            </a:r>
          </a:p>
          <a:p>
            <a:r>
              <a:rPr lang="en-US" dirty="0"/>
              <a:t>c2 :Car@1f32e575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902EE-71D9-4EF8-A0B6-048B0AF34143}"/>
              </a:ext>
            </a:extLst>
          </p:cNvPr>
          <p:cNvSpPr/>
          <p:nvPr/>
        </p:nvSpPr>
        <p:spPr>
          <a:xfrm>
            <a:off x="375459" y="3614972"/>
            <a:ext cx="6096000" cy="2862322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en-US" dirty="0"/>
              <a:t>package example2;</a:t>
            </a:r>
          </a:p>
          <a:p>
            <a:endParaRPr lang="en-US" dirty="0"/>
          </a:p>
          <a:p>
            <a:r>
              <a:rPr lang="en-US" dirty="0"/>
              <a:t>public class test2 {</a:t>
            </a:r>
          </a:p>
          <a:p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("hello");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test2 t2 = new test2();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(t2.toString());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A1F6-BFB4-4D81-91DE-3AC6C49DE3DA}"/>
              </a:ext>
            </a:extLst>
          </p:cNvPr>
          <p:cNvSpPr txBox="1"/>
          <p:nvPr/>
        </p:nvSpPr>
        <p:spPr>
          <a:xfrm>
            <a:off x="4241799" y="3570795"/>
            <a:ext cx="11176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Test2.java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1110-B91F-4472-84ED-977B566FD673}"/>
              </a:ext>
            </a:extLst>
          </p:cNvPr>
          <p:cNvSpPr/>
          <p:nvPr/>
        </p:nvSpPr>
        <p:spPr>
          <a:xfrm>
            <a:off x="2523066" y="6155267"/>
            <a:ext cx="2836333" cy="6112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hello</a:t>
            </a:r>
          </a:p>
          <a:p>
            <a:r>
              <a:rPr lang="en-US" dirty="0"/>
              <a:t>example2.test2@5305068a</a:t>
            </a:r>
          </a:p>
        </p:txBody>
      </p:sp>
    </p:spTree>
    <p:extLst>
      <p:ext uri="{BB962C8B-B14F-4D97-AF65-F5344CB8AC3E}">
        <p14:creationId xmlns:p14="http://schemas.microsoft.com/office/powerpoint/2010/main" val="17559078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361</TotalTime>
  <Words>1032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Gill Sans MT</vt:lpstr>
      <vt:lpstr>Parcel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Ramalingam, Gowri</dc:creator>
  <cp:lastModifiedBy>Ramalingam, Gowri</cp:lastModifiedBy>
  <cp:revision>22</cp:revision>
  <dcterms:created xsi:type="dcterms:W3CDTF">2021-01-21T20:49:00Z</dcterms:created>
  <dcterms:modified xsi:type="dcterms:W3CDTF">2024-01-24T16:19:33Z</dcterms:modified>
</cp:coreProperties>
</file>