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6122D-F28B-A04A-A1F7-0BA8A00F0043}" v="68" dt="2025-09-05T01:09:44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4"/>
    <p:restoredTop sz="94733"/>
  </p:normalViewPr>
  <p:slideViewPr>
    <p:cSldViewPr snapToGrid="0" snapToObjects="1">
      <p:cViewPr>
        <p:scale>
          <a:sx n="62" d="100"/>
          <a:sy n="62" d="100"/>
        </p:scale>
        <p:origin x="440" y="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72z4xQyGmbI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72z4xQyGmb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46A9E-2773-4176-865B-147BC9ADF49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47905B-ECFF-4261-A7DE-61E4A9539438}">
      <dgm:prSet/>
      <dgm:spPr/>
      <dgm:t>
        <a:bodyPr/>
        <a:lstStyle/>
        <a:p>
          <a:r>
            <a:rPr lang="en-US"/>
            <a:t>An object is like the actual house built from that blueprint. You can live in it, paint it, or tear it down.</a:t>
          </a:r>
        </a:p>
      </dgm:t>
    </dgm:pt>
    <dgm:pt modelId="{19C41959-DAA5-4E97-8EF7-09B5DBE5044C}" type="parTrans" cxnId="{5F77F564-976D-4336-AF89-8C5C675D9C02}">
      <dgm:prSet/>
      <dgm:spPr/>
      <dgm:t>
        <a:bodyPr/>
        <a:lstStyle/>
        <a:p>
          <a:endParaRPr lang="en-US"/>
        </a:p>
      </dgm:t>
    </dgm:pt>
    <dgm:pt modelId="{B9B7480A-6F62-41EF-83B9-195EA471BE46}" type="sibTrans" cxnId="{5F77F564-976D-4336-AF89-8C5C675D9C02}">
      <dgm:prSet/>
      <dgm:spPr/>
      <dgm:t>
        <a:bodyPr/>
        <a:lstStyle/>
        <a:p>
          <a:endParaRPr lang="en-US"/>
        </a:p>
      </dgm:t>
    </dgm:pt>
    <dgm:pt modelId="{12F6785D-97D2-437A-8830-6A99D615176F}">
      <dgm:prSet/>
      <dgm:spPr/>
      <dgm:t>
        <a:bodyPr/>
        <a:lstStyle/>
        <a:p>
          <a:r>
            <a:rPr lang="en-US"/>
            <a:t>An Object &amp; a Class sound similar.</a:t>
          </a:r>
        </a:p>
      </dgm:t>
    </dgm:pt>
    <dgm:pt modelId="{0F46FFD4-2463-4A2A-8901-01406DFCCD5E}" type="parTrans" cxnId="{63E1F453-2104-43AD-831A-670BDB370AAB}">
      <dgm:prSet/>
      <dgm:spPr/>
      <dgm:t>
        <a:bodyPr/>
        <a:lstStyle/>
        <a:p>
          <a:endParaRPr lang="en-US"/>
        </a:p>
      </dgm:t>
    </dgm:pt>
    <dgm:pt modelId="{44F9C102-0DBD-4704-B16C-E4EA5784A061}" type="sibTrans" cxnId="{63E1F453-2104-43AD-831A-670BDB370AAB}">
      <dgm:prSet/>
      <dgm:spPr/>
      <dgm:t>
        <a:bodyPr/>
        <a:lstStyle/>
        <a:p>
          <a:endParaRPr lang="en-US"/>
        </a:p>
      </dgm:t>
    </dgm:pt>
    <dgm:pt modelId="{9455049E-AA92-4BE5-8D4A-CE820AD58208}">
      <dgm:prSet/>
      <dgm:spPr/>
      <dgm:t>
        <a:bodyPr/>
        <a:lstStyle/>
        <a:p>
          <a:r>
            <a:rPr lang="en-US" dirty="0"/>
            <a:t>So I’ve found the most bestest Youtube video to explain:</a:t>
          </a:r>
        </a:p>
      </dgm:t>
    </dgm:pt>
    <dgm:pt modelId="{F1C684CA-18B6-4B13-AB01-1759951143D6}" type="parTrans" cxnId="{B89D2972-6F57-4762-AB37-53D71C5A1CB2}">
      <dgm:prSet/>
      <dgm:spPr/>
      <dgm:t>
        <a:bodyPr/>
        <a:lstStyle/>
        <a:p>
          <a:endParaRPr lang="en-US"/>
        </a:p>
      </dgm:t>
    </dgm:pt>
    <dgm:pt modelId="{0E1722BC-2195-4508-A73F-C5F187DF0879}" type="sibTrans" cxnId="{B89D2972-6F57-4762-AB37-53D71C5A1CB2}">
      <dgm:prSet/>
      <dgm:spPr/>
      <dgm:t>
        <a:bodyPr/>
        <a:lstStyle/>
        <a:p>
          <a:endParaRPr lang="en-US"/>
        </a:p>
      </dgm:t>
    </dgm:pt>
    <dgm:pt modelId="{E686B704-8558-40B6-9800-2673B2DC6CB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https://www.youtube.com/watch?v=72z4xQyGmbI</a:t>
          </a:r>
          <a:endParaRPr lang="en-US" dirty="0"/>
        </a:p>
      </dgm:t>
    </dgm:pt>
    <dgm:pt modelId="{B4AB39E5-F6D4-4DA0-89AF-3BB7E1119F70}" type="parTrans" cxnId="{2712870C-5923-4DCA-B30D-08999AEEBA89}">
      <dgm:prSet/>
      <dgm:spPr/>
      <dgm:t>
        <a:bodyPr/>
        <a:lstStyle/>
        <a:p>
          <a:endParaRPr lang="en-US"/>
        </a:p>
      </dgm:t>
    </dgm:pt>
    <dgm:pt modelId="{2C3DDF70-D5D7-4B6E-830D-FE38ABC445B3}" type="sibTrans" cxnId="{2712870C-5923-4DCA-B30D-08999AEEBA89}">
      <dgm:prSet/>
      <dgm:spPr/>
      <dgm:t>
        <a:bodyPr/>
        <a:lstStyle/>
        <a:p>
          <a:endParaRPr lang="en-US"/>
        </a:p>
      </dgm:t>
    </dgm:pt>
    <dgm:pt modelId="{D7F83ED2-2CDF-4640-B782-A79655F7E5BE}" type="pres">
      <dgm:prSet presAssocID="{73B46A9E-2773-4176-865B-147BC9ADF49E}" presName="linear" presStyleCnt="0">
        <dgm:presLayoutVars>
          <dgm:animLvl val="lvl"/>
          <dgm:resizeHandles val="exact"/>
        </dgm:presLayoutVars>
      </dgm:prSet>
      <dgm:spPr/>
    </dgm:pt>
    <dgm:pt modelId="{785476C4-0309-254A-9184-F927397A6504}" type="pres">
      <dgm:prSet presAssocID="{9847905B-ECFF-4261-A7DE-61E4A95394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4CBEC8-6B00-744B-ABCB-68B4717FD071}" type="pres">
      <dgm:prSet presAssocID="{B9B7480A-6F62-41EF-83B9-195EA471BE46}" presName="spacer" presStyleCnt="0"/>
      <dgm:spPr/>
    </dgm:pt>
    <dgm:pt modelId="{0BB592FE-CE65-EA4B-96E8-19AA9D350D7C}" type="pres">
      <dgm:prSet presAssocID="{12F6785D-97D2-437A-8830-6A99D61517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260FB1-FC30-314F-AD0C-C950CC03067F}" type="pres">
      <dgm:prSet presAssocID="{12F6785D-97D2-437A-8830-6A99D615176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12870C-5923-4DCA-B30D-08999AEEBA89}" srcId="{9455049E-AA92-4BE5-8D4A-CE820AD58208}" destId="{E686B704-8558-40B6-9800-2673B2DC6CB1}" srcOrd="0" destOrd="0" parTransId="{B4AB39E5-F6D4-4DA0-89AF-3BB7E1119F70}" sibTransId="{2C3DDF70-D5D7-4B6E-830D-FE38ABC445B3}"/>
    <dgm:cxn modelId="{E41BE626-3C48-044E-815E-C28DDF56BEBE}" type="presOf" srcId="{9847905B-ECFF-4261-A7DE-61E4A9539438}" destId="{785476C4-0309-254A-9184-F927397A6504}" srcOrd="0" destOrd="0" presId="urn:microsoft.com/office/officeart/2005/8/layout/vList2"/>
    <dgm:cxn modelId="{63E1F453-2104-43AD-831A-670BDB370AAB}" srcId="{73B46A9E-2773-4176-865B-147BC9ADF49E}" destId="{12F6785D-97D2-437A-8830-6A99D615176F}" srcOrd="1" destOrd="0" parTransId="{0F46FFD4-2463-4A2A-8901-01406DFCCD5E}" sibTransId="{44F9C102-0DBD-4704-B16C-E4EA5784A061}"/>
    <dgm:cxn modelId="{5F77F564-976D-4336-AF89-8C5C675D9C02}" srcId="{73B46A9E-2773-4176-865B-147BC9ADF49E}" destId="{9847905B-ECFF-4261-A7DE-61E4A9539438}" srcOrd="0" destOrd="0" parTransId="{19C41959-DAA5-4E97-8EF7-09B5DBE5044C}" sibTransId="{B9B7480A-6F62-41EF-83B9-195EA471BE46}"/>
    <dgm:cxn modelId="{B89D2972-6F57-4762-AB37-53D71C5A1CB2}" srcId="{12F6785D-97D2-437A-8830-6A99D615176F}" destId="{9455049E-AA92-4BE5-8D4A-CE820AD58208}" srcOrd="0" destOrd="0" parTransId="{F1C684CA-18B6-4B13-AB01-1759951143D6}" sibTransId="{0E1722BC-2195-4508-A73F-C5F187DF0879}"/>
    <dgm:cxn modelId="{5BA46387-7895-3942-8AC6-5260EEB6A417}" type="presOf" srcId="{73B46A9E-2773-4176-865B-147BC9ADF49E}" destId="{D7F83ED2-2CDF-4640-B782-A79655F7E5BE}" srcOrd="0" destOrd="0" presId="urn:microsoft.com/office/officeart/2005/8/layout/vList2"/>
    <dgm:cxn modelId="{0161908F-E3DD-EB42-A055-91986939C91B}" type="presOf" srcId="{E686B704-8558-40B6-9800-2673B2DC6CB1}" destId="{53260FB1-FC30-314F-AD0C-C950CC03067F}" srcOrd="0" destOrd="1" presId="urn:microsoft.com/office/officeart/2005/8/layout/vList2"/>
    <dgm:cxn modelId="{70B34D91-9A28-C241-A44E-C3B0E3EFA550}" type="presOf" srcId="{12F6785D-97D2-437A-8830-6A99D615176F}" destId="{0BB592FE-CE65-EA4B-96E8-19AA9D350D7C}" srcOrd="0" destOrd="0" presId="urn:microsoft.com/office/officeart/2005/8/layout/vList2"/>
    <dgm:cxn modelId="{CEC011D2-D1B1-E946-ABF8-3AEB94C5E526}" type="presOf" srcId="{9455049E-AA92-4BE5-8D4A-CE820AD58208}" destId="{53260FB1-FC30-314F-AD0C-C950CC03067F}" srcOrd="0" destOrd="0" presId="urn:microsoft.com/office/officeart/2005/8/layout/vList2"/>
    <dgm:cxn modelId="{94A25735-2138-DD49-8E59-9A2DD3D4F618}" type="presParOf" srcId="{D7F83ED2-2CDF-4640-B782-A79655F7E5BE}" destId="{785476C4-0309-254A-9184-F927397A6504}" srcOrd="0" destOrd="0" presId="urn:microsoft.com/office/officeart/2005/8/layout/vList2"/>
    <dgm:cxn modelId="{A2658B7B-1D2F-0644-8352-348392E7303D}" type="presParOf" srcId="{D7F83ED2-2CDF-4640-B782-A79655F7E5BE}" destId="{734CBEC8-6B00-744B-ABCB-68B4717FD071}" srcOrd="1" destOrd="0" presId="urn:microsoft.com/office/officeart/2005/8/layout/vList2"/>
    <dgm:cxn modelId="{DFC14112-4051-1D4C-A6D2-EBEFBC48077D}" type="presParOf" srcId="{D7F83ED2-2CDF-4640-B782-A79655F7E5BE}" destId="{0BB592FE-CE65-EA4B-96E8-19AA9D350D7C}" srcOrd="2" destOrd="0" presId="urn:microsoft.com/office/officeart/2005/8/layout/vList2"/>
    <dgm:cxn modelId="{815C6E9C-3DC9-9149-8D8D-14A1A4B7638F}" type="presParOf" srcId="{D7F83ED2-2CDF-4640-B782-A79655F7E5BE}" destId="{53260FB1-FC30-314F-AD0C-C950CC0306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476C4-0309-254A-9184-F927397A6504}">
      <dsp:nvSpPr>
        <dsp:cNvPr id="0" name=""/>
        <dsp:cNvSpPr/>
      </dsp:nvSpPr>
      <dsp:spPr>
        <a:xfrm>
          <a:off x="0" y="1150700"/>
          <a:ext cx="5000124" cy="11547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object is like the actual house built from that blueprint. You can live in it, paint it, or tear it down.</a:t>
          </a:r>
        </a:p>
      </dsp:txBody>
      <dsp:txXfrm>
        <a:off x="56372" y="1207072"/>
        <a:ext cx="4887380" cy="1042045"/>
      </dsp:txXfrm>
    </dsp:sp>
    <dsp:sp modelId="{0BB592FE-CE65-EA4B-96E8-19AA9D350D7C}">
      <dsp:nvSpPr>
        <dsp:cNvPr id="0" name=""/>
        <dsp:cNvSpPr/>
      </dsp:nvSpPr>
      <dsp:spPr>
        <a:xfrm>
          <a:off x="0" y="2365970"/>
          <a:ext cx="5000124" cy="115478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Object &amp; a Class sound similar.</a:t>
          </a:r>
        </a:p>
      </dsp:txBody>
      <dsp:txXfrm>
        <a:off x="56372" y="2422342"/>
        <a:ext cx="4887380" cy="1042045"/>
      </dsp:txXfrm>
    </dsp:sp>
    <dsp:sp modelId="{53260FB1-FC30-314F-AD0C-C950CC03067F}">
      <dsp:nvSpPr>
        <dsp:cNvPr id="0" name=""/>
        <dsp:cNvSpPr/>
      </dsp:nvSpPr>
      <dsp:spPr>
        <a:xfrm>
          <a:off x="0" y="3520760"/>
          <a:ext cx="5000124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So I’ve found the most bestest Youtube video to explain: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1"/>
            </a:rPr>
            <a:t>https://www.youtube.com/watch?v=72z4xQyGmbI</a:t>
          </a:r>
          <a:endParaRPr lang="en-US" sz="1600" kern="1200" dirty="0"/>
        </a:p>
      </dsp:txBody>
      <dsp:txXfrm>
        <a:off x="0" y="3520760"/>
        <a:ext cx="5000124" cy="78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Y67pdWHr9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Mini-Lecture: Understanding Java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Real-life analogies to make OOP make sense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340C2-A95A-F659-CF34-24AEE680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Accessors (Getters)</a:t>
            </a: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E8B4B70-43CD-B5B7-E3A2-3B77AB48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60" y="5403272"/>
            <a:ext cx="6318740" cy="789840"/>
          </a:xfrm>
          <a:prstGeom prst="rect">
            <a:avLst/>
          </a:prstGeom>
        </p:spPr>
      </p:pic>
      <p:pic>
        <p:nvPicPr>
          <p:cNvPr id="5" name="Content Placeholder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02DC2E7B-45CC-3205-E10F-358E51F70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3796" y="1603915"/>
            <a:ext cx="6320204" cy="3175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1D39D-1BF7-5A67-29B8-8E1083D3F6E5}"/>
              </a:ext>
            </a:extLst>
          </p:cNvPr>
          <p:cNvSpPr txBox="1"/>
          <p:nvPr/>
        </p:nvSpPr>
        <p:spPr>
          <a:xfrm>
            <a:off x="102644" y="2570269"/>
            <a:ext cx="2618509" cy="124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can add a ‘</a:t>
            </a:r>
            <a:r>
              <a:rPr lang="en-US" dirty="0" err="1"/>
              <a:t>getColor</a:t>
            </a:r>
            <a:r>
              <a:rPr lang="en-US" dirty="0"/>
              <a:t>’ accessor to our ‘Car’ class so we can find out its current color.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C19AE-C186-6A8E-7AE1-AFE1FA707A5A}"/>
              </a:ext>
            </a:extLst>
          </p:cNvPr>
          <p:cNvSpPr txBox="1"/>
          <p:nvPr/>
        </p:nvSpPr>
        <p:spPr>
          <a:xfrm>
            <a:off x="145473" y="5403272"/>
            <a:ext cx="238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You would use this accessor to get the value.</a:t>
            </a:r>
          </a:p>
        </p:txBody>
      </p:sp>
    </p:spTree>
    <p:extLst>
      <p:ext uri="{BB962C8B-B14F-4D97-AF65-F5344CB8AC3E}">
        <p14:creationId xmlns:p14="http://schemas.microsoft.com/office/powerpoint/2010/main" val="295935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8" y="457201"/>
            <a:ext cx="21336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Static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500" y="646399"/>
            <a:ext cx="5824235" cy="107916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Static fields are like a building’s address directory. Shared info that belongs to the whole class, not just one apartment (object).</a:t>
            </a:r>
          </a:p>
        </p:txBody>
      </p:sp>
      <p:pic>
        <p:nvPicPr>
          <p:cNvPr id="7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FD5B54A-61D3-DC8C-0E38-36BBB8C6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48" y="1914765"/>
            <a:ext cx="5400282" cy="1768592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C36822-EF55-5D04-3B1F-15A0F0DD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84" y="4356016"/>
            <a:ext cx="3823855" cy="21048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1A7275-6CF0-995E-0DDE-855471A1327A}"/>
              </a:ext>
            </a:extLst>
          </p:cNvPr>
          <p:cNvSpPr txBox="1"/>
          <p:nvPr/>
        </p:nvSpPr>
        <p:spPr>
          <a:xfrm>
            <a:off x="7169727" y="4356016"/>
            <a:ext cx="181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https://www.youtube.com/watch?v=-Y67pdWHr9Y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ArrayLists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3000" dirty="0"/>
              <a:t>An </a:t>
            </a:r>
            <a:r>
              <a:rPr lang="en-US" sz="3000" dirty="0" err="1"/>
              <a:t>ArrayList</a:t>
            </a:r>
            <a:r>
              <a:rPr lang="en-US" sz="3000" dirty="0"/>
              <a:t> is like a resizable backpack. You can add, remove, and look into your bag by position, but you can only store certain item types.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5B082-841E-BD02-474C-BEE10BA1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ArrayList Example</a:t>
            </a: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B2CAA99-AC18-5700-99E0-3D813222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024181"/>
            <a:ext cx="5419311" cy="48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a Class?</a:t>
            </a:r>
          </a:p>
        </p:txBody>
      </p:sp>
      <p:pic>
        <p:nvPicPr>
          <p:cNvPr id="1030" name="Picture 6" descr="Java Class and Objects - Easy Learning with Real-life Examples! - TechVidvan">
            <a:extLst>
              <a:ext uri="{FF2B5EF4-FFF2-40B4-BE49-F238E27FC236}">
                <a16:creationId xmlns:a16="http://schemas.microsoft.com/office/drawing/2014/main" id="{07E630CB-1BEA-EA9C-4953-902BF9F2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014" y="2464774"/>
            <a:ext cx="4216622" cy="220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Class, methods, instance variables - w3resource">
            <a:extLst>
              <a:ext uri="{FF2B5EF4-FFF2-40B4-BE49-F238E27FC236}">
                <a16:creationId xmlns:a16="http://schemas.microsoft.com/office/drawing/2014/main" id="{F36CF829-10D9-4170-C9AD-9414FB78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419756"/>
            <a:ext cx="4327789" cy="22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5070346"/>
            <a:ext cx="7122320" cy="1385266"/>
          </a:xfrm>
        </p:spPr>
        <p:txBody>
          <a:bodyPr>
            <a:normAutofit/>
          </a:bodyPr>
          <a:lstStyle/>
          <a:p>
            <a:r>
              <a:rPr lang="en-US" sz="1700"/>
              <a:t>Think of a class like a blueprint for a house. It has the instructions for how the house should look, but it’s not a house yet.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is an Object?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FB171-D839-0557-958F-E9490D600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41347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8"/>
            <a:ext cx="3719703" cy="3522569"/>
          </a:xfrm>
        </p:spPr>
        <p:txBody>
          <a:bodyPr anchor="t">
            <a:normAutofit/>
          </a:bodyPr>
          <a:lstStyle/>
          <a:p>
            <a:r>
              <a:rPr lang="en-US" sz="1700"/>
              <a:t>Constructors are like setup crews. When a house (object) is built, the crew moves in furniture and paints the walls. that’s initialization.</a:t>
            </a:r>
          </a:p>
          <a:p>
            <a:pPr lvl="1"/>
            <a:r>
              <a:rPr lang="en-US" sz="1700"/>
              <a:t>It’s the initialization part he was talking about in the previous video.</a:t>
            </a:r>
          </a:p>
          <a:p>
            <a:pPr lvl="1"/>
            <a:endParaRPr lang="en-US" sz="1700"/>
          </a:p>
        </p:txBody>
      </p:sp>
      <p:pic>
        <p:nvPicPr>
          <p:cNvPr id="4" name="Picture 6" descr="Java Class and Objects - Easy Learning with Real-life Examples! - TechVidvan">
            <a:extLst>
              <a:ext uri="{FF2B5EF4-FFF2-40B4-BE49-F238E27FC236}">
                <a16:creationId xmlns:a16="http://schemas.microsoft.com/office/drawing/2014/main" id="{F112981C-148C-E8FA-A4A9-AAC86866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286086"/>
            <a:ext cx="4374790" cy="22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1F9946-0275-9969-3CD4-041BE944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Constructors (Cont.)</a:t>
            </a:r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A1BFBA2-4E98-196C-3D56-740D0FA2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" y="1787653"/>
            <a:ext cx="4742778" cy="1482117"/>
          </a:xfrm>
          <a:prstGeom prst="rect">
            <a:avLst/>
          </a:prstGeom>
        </p:spPr>
      </p:pic>
      <p:pic>
        <p:nvPicPr>
          <p:cNvPr id="9" name="Picture 8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2F02782F-BAA0-53DD-5D15-2C9BE428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" y="3282693"/>
            <a:ext cx="6518902" cy="13852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EB24-DA8D-7385-DEFC-72CA803B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8" y="5070346"/>
            <a:ext cx="7122320" cy="13852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When you create a new object using the ‘</a:t>
            </a:r>
            <a:r>
              <a:rPr lang="en-US" sz="1700" i="1" dirty="0"/>
              <a:t>new’</a:t>
            </a:r>
            <a:r>
              <a:rPr lang="en-US" sz="1700" dirty="0"/>
              <a:t> keyword, you are calling the class’s constructor.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E.g., ( Car </a:t>
            </a:r>
            <a:r>
              <a:rPr lang="en-US" sz="1700" dirty="0" err="1"/>
              <a:t>myCar</a:t>
            </a:r>
            <a:r>
              <a:rPr lang="en-US" sz="1700" dirty="0"/>
              <a:t> = new Car(); 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constructor’s job is to set the initial values for the objects instance variables (color/make/model)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5BADC-A538-0DB4-0DAD-985E4CBDACD9}"/>
              </a:ext>
            </a:extLst>
          </p:cNvPr>
          <p:cNvSpPr txBox="1"/>
          <p:nvPr/>
        </p:nvSpPr>
        <p:spPr>
          <a:xfrm>
            <a:off x="4806145" y="1977849"/>
            <a:ext cx="430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This is the Car class, which is the blueprint: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439DB-1912-3289-00B4-B754F7F1088C}"/>
              </a:ext>
            </a:extLst>
          </p:cNvPr>
          <p:cNvSpPr txBox="1"/>
          <p:nvPr/>
        </p:nvSpPr>
        <p:spPr>
          <a:xfrm>
            <a:off x="6529615" y="3282693"/>
            <a:ext cx="257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This is how you use the constructor to create a specific object:</a:t>
            </a:r>
          </a:p>
        </p:txBody>
      </p:sp>
    </p:spTree>
    <p:extLst>
      <p:ext uri="{BB962C8B-B14F-4D97-AF65-F5344CB8AC3E}">
        <p14:creationId xmlns:p14="http://schemas.microsoft.com/office/powerpoint/2010/main" val="28326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Mutators (Setters)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Mutators are like remote controls they let you change what's inside the object, like turning a TV volume up or changing your car’s temperature.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Accessors (Getters)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Accessors are like read-only dashboards. They let you see your speed, gas level, or thermostat setting without changing anything.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'this'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Think of 'this' as pointing to yourself. Like saying, 'I’m Joe’. you’re referring to your own name field.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1BB0F-2393-B256-FC86-C286CA39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Mutators (Setters)</a:t>
            </a:r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AF0FE4C7-1951-2775-2B95-7227C015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228087"/>
            <a:ext cx="6629400" cy="1276158"/>
          </a:xfrm>
          <a:prstGeom prst="rect">
            <a:avLst/>
          </a:prstGeom>
        </p:spPr>
      </p:pic>
      <p:pic>
        <p:nvPicPr>
          <p:cNvPr id="5" name="Picture 4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7D229B21-A31A-1B32-F520-C592C578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29913"/>
            <a:ext cx="6629400" cy="309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0DD67-8373-DDA5-E6CE-A0A2DCD45EB3}"/>
              </a:ext>
            </a:extLst>
          </p:cNvPr>
          <p:cNvSpPr txBox="1"/>
          <p:nvPr/>
        </p:nvSpPr>
        <p:spPr>
          <a:xfrm>
            <a:off x="0" y="1702206"/>
            <a:ext cx="2618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the ‘Car’ Class, we would add a ‘setColor’ mutator to change the car’s color after it’s been created: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4C7D8-E772-14FA-D87A-C27CDD5FBD61}"/>
              </a:ext>
            </a:extLst>
          </p:cNvPr>
          <p:cNvSpPr txBox="1"/>
          <p:nvPr/>
        </p:nvSpPr>
        <p:spPr>
          <a:xfrm>
            <a:off x="-28905" y="5180801"/>
            <a:ext cx="254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You would use the mutator like this:</a:t>
            </a:r>
          </a:p>
        </p:txBody>
      </p:sp>
    </p:spTree>
    <p:extLst>
      <p:ext uri="{BB962C8B-B14F-4D97-AF65-F5344CB8AC3E}">
        <p14:creationId xmlns:p14="http://schemas.microsoft.com/office/powerpoint/2010/main" val="426808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472</Words>
  <Application>Microsoft Macintosh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Mini-Lecture: Understanding Java Classes &amp; Objects</vt:lpstr>
      <vt:lpstr>What is a Class?</vt:lpstr>
      <vt:lpstr>What is an Object?</vt:lpstr>
      <vt:lpstr>Constructors</vt:lpstr>
      <vt:lpstr>Constructors (Cont.)</vt:lpstr>
      <vt:lpstr>Mutators (Setters)</vt:lpstr>
      <vt:lpstr>Accessors (Getters)</vt:lpstr>
      <vt:lpstr>The 'this' Keyword</vt:lpstr>
      <vt:lpstr>Mutators (Setters)</vt:lpstr>
      <vt:lpstr>Accessors (Getters)</vt:lpstr>
      <vt:lpstr>Static Fields</vt:lpstr>
      <vt:lpstr>ArrayLists</vt:lpstr>
      <vt:lpstr>ArrayList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Wahbeh, Yousef</cp:lastModifiedBy>
  <cp:revision>2</cp:revision>
  <dcterms:created xsi:type="dcterms:W3CDTF">2013-01-27T09:14:16Z</dcterms:created>
  <dcterms:modified xsi:type="dcterms:W3CDTF">2025-09-05T01:12:16Z</dcterms:modified>
  <cp:category/>
</cp:coreProperties>
</file>