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6"/>
    <p:restoredTop sz="94584"/>
  </p:normalViewPr>
  <p:slideViewPr>
    <p:cSldViewPr snapToGrid="0">
      <p:cViewPr>
        <p:scale>
          <a:sx n="53" d="100"/>
          <a:sy n="53" d="100"/>
        </p:scale>
        <p:origin x="440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F3CCF-1BC3-A947-8CBD-013403ACF305}" type="datetimeFigureOut">
              <a:rPr lang="en-US" smtClean="0"/>
              <a:t>9/12/25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F3702-3035-4041-98E6-BE235DFE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20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F3702-3035-4041-98E6-BE235DFE43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5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F3702-3035-4041-98E6-BE235DFE43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2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5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5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8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1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8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6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0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13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90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9/12/25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631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C0E11-7F10-1F1C-1B91-96FEA0D3B3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0"/>
          <a:stretch>
            <a:fillRect/>
          </a:stretch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7B825B-0BC6-E607-F0F8-2CC86954E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Session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AA822-6EDA-E81C-6A35-BC05B6689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7466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9/12/2025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52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1EE8-08CF-CC2B-4EF8-B1E058FD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Accessors (Getters)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D6140-4C50-D63F-9DE0-CA4AAAC9B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Getters are like the dashboard. They let you read information without changing it. Like checking your car’s speedometer. Or Checking what color your car 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A7EDD-3635-8919-730C-C68B1D016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58" y="3296653"/>
            <a:ext cx="35941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5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63D7-9C43-46D2-7E34-21ED7A65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‘this’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FA2AC-B50F-6042-08B9-AFF7E3886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It’s like saying “I am Joe”/”I myself”. It points to the current object’s own fields.</a:t>
            </a:r>
          </a:p>
          <a:p>
            <a:endParaRPr lang="en-US" dirty="0"/>
          </a:p>
        </p:txBody>
      </p:sp>
      <p:pic>
        <p:nvPicPr>
          <p:cNvPr id="5" name="Picture 4" descr="A computer code with colorful text&#10;&#10;AI-generated content may be incorrect.">
            <a:extLst>
              <a:ext uri="{FF2B5EF4-FFF2-40B4-BE49-F238E27FC236}">
                <a16:creationId xmlns:a16="http://schemas.microsoft.com/office/drawing/2014/main" id="{FBAA4C51-E0EB-0102-5140-EC0781A64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3027032"/>
            <a:ext cx="8037094" cy="242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90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A0AD-ED28-6CBD-FDA2-B170BECD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0262-3005-A091-36C9-27906F469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shared bulletin board in the dorm buildings. Everyone in the building (all objects of the class) can see and update it. Or increasing the number of cars needed for a Car company you work at.</a:t>
            </a:r>
          </a:p>
          <a:p>
            <a:endParaRPr lang="en-US" dirty="0"/>
          </a:p>
        </p:txBody>
      </p:sp>
      <p:pic>
        <p:nvPicPr>
          <p:cNvPr id="5" name="Picture 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1866D641-F1E4-26A7-E54A-AC6C8B939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58" y="3429000"/>
            <a:ext cx="5719484" cy="269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3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A1F9-E846-048E-093D-C83B08763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 Overview of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DF0EB-4DC9-2A18-C27E-C6DCB4193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Inheritance</a:t>
            </a:r>
          </a:p>
          <a:p>
            <a:r>
              <a:rPr lang="en-US" sz="2400" dirty="0"/>
              <a:t>Single Inheritance</a:t>
            </a:r>
          </a:p>
          <a:p>
            <a:r>
              <a:rPr lang="en-US" sz="2400" dirty="0"/>
              <a:t>Multilevel Inheritance</a:t>
            </a:r>
          </a:p>
          <a:p>
            <a:r>
              <a:rPr lang="en-US" sz="2400" dirty="0"/>
              <a:t>Hierarchical Inheritance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7628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9A1-5062-A182-1EEA-335308EE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EEA4F-2A28-DEBD-301C-78942D18B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idea behind inheritance:</a:t>
            </a:r>
          </a:p>
          <a:p>
            <a:r>
              <a:rPr lang="en-US" sz="2400" dirty="0"/>
              <a:t>One class can inherit fields + methods from another class.</a:t>
            </a:r>
          </a:p>
          <a:p>
            <a:r>
              <a:rPr lang="en-US" sz="2400" dirty="0"/>
              <a:t>Think of it as a family tree: Children automatically get traits from parents, but can also add their own</a:t>
            </a:r>
          </a:p>
        </p:txBody>
      </p:sp>
    </p:spTree>
    <p:extLst>
      <p:ext uri="{BB962C8B-B14F-4D97-AF65-F5344CB8AC3E}">
        <p14:creationId xmlns:p14="http://schemas.microsoft.com/office/powerpoint/2010/main" val="2720388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8DAC-21A2-FC5D-4241-4FCF6EAE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92040-9C8D-332C-958D-83BE3A99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Parent class (superclass): Animal -&gt; all animals eat and sleep</a:t>
            </a:r>
          </a:p>
          <a:p>
            <a:r>
              <a:rPr lang="en-US" sz="2400" dirty="0"/>
              <a:t>Child class (subclass): Dog -&gt; dogs eat, sleep, and bark.</a:t>
            </a:r>
          </a:p>
        </p:txBody>
      </p:sp>
    </p:spTree>
    <p:extLst>
      <p:ext uri="{BB962C8B-B14F-4D97-AF65-F5344CB8AC3E}">
        <p14:creationId xmlns:p14="http://schemas.microsoft.com/office/powerpoint/2010/main" val="91771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0A82C2B-B640-4B39-A4B8-3189B458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4990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E53BD-128A-96A3-0555-FF997151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145" y="1799771"/>
            <a:ext cx="3374701" cy="18484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Inheritance code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91899A-6176-48DA-BF9E-4D278C5FB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15286" y="4316294"/>
            <a:ext cx="1458419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A634B4E-A04B-4D9E-994E-E30B387B6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155" y="11979"/>
            <a:ext cx="5738224" cy="6711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241955-BA0F-12C7-CFD4-9FFF1899C41F}"/>
              </a:ext>
            </a:extLst>
          </p:cNvPr>
          <p:cNvSpPr txBox="1"/>
          <p:nvPr/>
        </p:nvSpPr>
        <p:spPr>
          <a:xfrm>
            <a:off x="1130968" y="4596063"/>
            <a:ext cx="39222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Output:</a:t>
            </a:r>
          </a:p>
          <a:p>
            <a:r>
              <a:rPr lang="en-US" sz="2400" dirty="0"/>
              <a:t>This animal eats food.</a:t>
            </a:r>
          </a:p>
          <a:p>
            <a:r>
              <a:rPr lang="en-US" sz="2400" dirty="0"/>
              <a:t>This animal sleeps. </a:t>
            </a:r>
          </a:p>
          <a:p>
            <a:r>
              <a:rPr lang="en-US" sz="2400" dirty="0"/>
              <a:t>The dog barks. </a:t>
            </a:r>
          </a:p>
        </p:txBody>
      </p:sp>
    </p:spTree>
    <p:extLst>
      <p:ext uri="{BB962C8B-B14F-4D97-AF65-F5344CB8AC3E}">
        <p14:creationId xmlns:p14="http://schemas.microsoft.com/office/powerpoint/2010/main" val="2143502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D0A0-797C-72FD-A9CB-A8A3D688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1EF1-9F97-6672-8986-DB7048BD1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Single inheritance</a:t>
            </a:r>
          </a:p>
          <a:p>
            <a:r>
              <a:rPr lang="en-US" sz="2400" dirty="0"/>
              <a:t>Multilevel inheritance</a:t>
            </a:r>
          </a:p>
          <a:p>
            <a:r>
              <a:rPr lang="en-US" sz="2400" dirty="0"/>
              <a:t>Hierarchical inheritance.</a:t>
            </a:r>
          </a:p>
        </p:txBody>
      </p:sp>
    </p:spTree>
    <p:extLst>
      <p:ext uri="{BB962C8B-B14F-4D97-AF65-F5344CB8AC3E}">
        <p14:creationId xmlns:p14="http://schemas.microsoft.com/office/powerpoint/2010/main" val="3480345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6A799-7C8D-40E6-1B4B-9E5B95E5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84171"/>
            <a:ext cx="4085665" cy="2169153"/>
          </a:xfrm>
        </p:spPr>
        <p:txBody>
          <a:bodyPr anchor="ctr">
            <a:normAutofit/>
          </a:bodyPr>
          <a:lstStyle/>
          <a:p>
            <a:r>
              <a:rPr lang="en-US" dirty="0"/>
              <a:t>Single inheritance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774B3A41-7FF1-2F03-5F55-71E097A10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54" y="555171"/>
            <a:ext cx="6924891" cy="287382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A9E1-3168-7E47-62AC-F0A94643D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505" y="3429001"/>
            <a:ext cx="5074481" cy="2724324"/>
          </a:xfrm>
        </p:spPr>
        <p:txBody>
          <a:bodyPr anchor="ctr">
            <a:noAutofit/>
          </a:bodyPr>
          <a:lstStyle/>
          <a:p>
            <a:r>
              <a:rPr lang="en-US" sz="2400" dirty="0"/>
              <a:t>One child inherits from </a:t>
            </a:r>
            <a:r>
              <a:rPr lang="en-US" sz="2400" b="1" dirty="0"/>
              <a:t>one parent</a:t>
            </a:r>
            <a:r>
              <a:rPr lang="en-US" sz="2400" dirty="0"/>
              <a:t>.</a:t>
            </a:r>
          </a:p>
          <a:p>
            <a:r>
              <a:rPr lang="en-US" sz="2400" dirty="0"/>
              <a:t>Analogy: You inherit traits from your mom. </a:t>
            </a:r>
          </a:p>
          <a:p>
            <a:r>
              <a:rPr lang="en-US" sz="2400" dirty="0"/>
              <a:t>Another analogy is Dogs inherit traits from the class Animal.</a:t>
            </a:r>
          </a:p>
        </p:txBody>
      </p:sp>
    </p:spTree>
    <p:extLst>
      <p:ext uri="{BB962C8B-B14F-4D97-AF65-F5344CB8AC3E}">
        <p14:creationId xmlns:p14="http://schemas.microsoft.com/office/powerpoint/2010/main" val="3734017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2B279-605B-D478-015E-6D6295CB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84171"/>
            <a:ext cx="4085665" cy="2169153"/>
          </a:xfrm>
        </p:spPr>
        <p:txBody>
          <a:bodyPr anchor="ctr">
            <a:normAutofit/>
          </a:bodyPr>
          <a:lstStyle/>
          <a:p>
            <a:r>
              <a:rPr lang="en-US" dirty="0"/>
              <a:t>Multilevel Inheritance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2B50190-1D35-D7D0-4E65-CC957174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2" y="30699"/>
            <a:ext cx="7098618" cy="41526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3D83-E43B-7A14-33BF-70F606CB5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506" y="3958297"/>
            <a:ext cx="4637736" cy="219502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class inherits from a child class, forming a chain.</a:t>
            </a:r>
          </a:p>
          <a:p>
            <a:r>
              <a:rPr lang="en-US" sz="2400" dirty="0"/>
              <a:t>Analogy: Traits pass from grandparent -&gt; parent -&gt; child.</a:t>
            </a:r>
          </a:p>
        </p:txBody>
      </p:sp>
    </p:spTree>
    <p:extLst>
      <p:ext uri="{BB962C8B-B14F-4D97-AF65-F5344CB8AC3E}">
        <p14:creationId xmlns:p14="http://schemas.microsoft.com/office/powerpoint/2010/main" val="209590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7A50-3682-E59A-C1CF-61D26F24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Ch1. Overview of topics: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4D87-C6C6-255E-B265-E2896A08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9" y="1962358"/>
            <a:ext cx="5246241" cy="450325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Objects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Constructor overloading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Method overloading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Mutators (Setters) / Accessors (Getters)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‘this’ Keyword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3980493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D6CE1-8DC3-B36B-D245-BB57D2D3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85039"/>
            <a:ext cx="5262778" cy="1570485"/>
          </a:xfrm>
        </p:spPr>
        <p:txBody>
          <a:bodyPr anchor="b">
            <a:normAutofit/>
          </a:bodyPr>
          <a:lstStyle/>
          <a:p>
            <a:r>
              <a:rPr lang="en-US" dirty="0"/>
              <a:t>Hierarchical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48807-18DF-6F1A-302D-4FA396414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13959"/>
            <a:ext cx="5262778" cy="3159001"/>
          </a:xfrm>
        </p:spPr>
        <p:txBody>
          <a:bodyPr anchor="t">
            <a:normAutofit/>
          </a:bodyPr>
          <a:lstStyle/>
          <a:p>
            <a:r>
              <a:rPr lang="en-US"/>
              <a:t>Multiple classes inherit from the same parent.</a:t>
            </a:r>
          </a:p>
          <a:p>
            <a:r>
              <a:rPr lang="en-US"/>
              <a:t>Analogy: Siblings inherit traits from the same parent.</a:t>
            </a:r>
          </a:p>
        </p:txBody>
      </p:sp>
      <p:pic>
        <p:nvPicPr>
          <p:cNvPr id="5" name="Picture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ED752462-F659-BFDB-6559-73618C697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776" y="885039"/>
            <a:ext cx="6348451" cy="482482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0711-0F7F-6B93-81C3-D665089A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861B-1EC5-3A17-52F6-08D09DDAF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class is like a blueprint. An architect’s plan for building a house. It describes what the house would  have (rooms, doors) and what it can do (open door, turn on lights). But it’s not a house yet.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A computer code on a dark background&#10;&#10;AI-generated content may be incorrect.">
            <a:extLst>
              <a:ext uri="{FF2B5EF4-FFF2-40B4-BE49-F238E27FC236}">
                <a16:creationId xmlns:a16="http://schemas.microsoft.com/office/drawing/2014/main" id="{C70CDD04-E675-5508-1909-EB47EBF28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3939287"/>
            <a:ext cx="53467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8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9F54-2872-E789-FE8C-681DCEBC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462B1-1072-14D0-A0C9-821B1F96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object is like the real house that is built from the blueprint. You can walk inside, paint it, live in it. Each object has its own unique values.</a:t>
            </a:r>
          </a:p>
        </p:txBody>
      </p:sp>
      <p:pic>
        <p:nvPicPr>
          <p:cNvPr id="5" name="Picture 4" descr="A computer code on a dark background&#10;&#10;AI-generated content may be incorrect.">
            <a:extLst>
              <a:ext uri="{FF2B5EF4-FFF2-40B4-BE49-F238E27FC236}">
                <a16:creationId xmlns:a16="http://schemas.microsoft.com/office/drawing/2014/main" id="{5A79FA56-5926-D61A-0C9F-B03B2EE4B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28211"/>
            <a:ext cx="7308465" cy="195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8E13E-5CC7-C133-CFF3-DE57FD0A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84171"/>
            <a:ext cx="4085665" cy="2169153"/>
          </a:xfrm>
        </p:spPr>
        <p:txBody>
          <a:bodyPr anchor="ctr">
            <a:normAutofit/>
          </a:bodyPr>
          <a:lstStyle/>
          <a:p>
            <a:r>
              <a:rPr lang="en-US" dirty="0"/>
              <a:t>Constructor</a:t>
            </a:r>
          </a:p>
        </p:txBody>
      </p:sp>
      <p:pic>
        <p:nvPicPr>
          <p:cNvPr id="5" name="Picture 4" descr="A computer code with text&#10;&#10;AI-generated content may be incorrect.">
            <a:extLst>
              <a:ext uri="{FF2B5EF4-FFF2-40B4-BE49-F238E27FC236}">
                <a16:creationId xmlns:a16="http://schemas.microsoft.com/office/drawing/2014/main" id="{54BB379E-F9F7-A21B-D71E-B2EF0E7F2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026" y="360947"/>
            <a:ext cx="7218951" cy="306805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F4CE-F480-6EAB-7AF0-C32430C78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505" y="3958297"/>
            <a:ext cx="5459489" cy="2195027"/>
          </a:xfrm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The constructor is a special method: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 It has the same name as the class.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It has no return type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Runs automatically when an object is created with the ‘new’ keyword.</a:t>
            </a:r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656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0CBAD-DFD7-A9A4-BA84-D19CF899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236" y="885040"/>
            <a:ext cx="5262778" cy="1570485"/>
          </a:xfrm>
        </p:spPr>
        <p:txBody>
          <a:bodyPr anchor="b">
            <a:normAutofit/>
          </a:bodyPr>
          <a:lstStyle/>
          <a:p>
            <a:r>
              <a:rPr lang="en-US" dirty="0"/>
              <a:t>Constructor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5CDDD-0490-91FA-D1D2-8493B621E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236" y="2822975"/>
            <a:ext cx="5262778" cy="3159001"/>
          </a:xfrm>
        </p:spPr>
        <p:txBody>
          <a:bodyPr anchor="t">
            <a:normAutofit/>
          </a:bodyPr>
          <a:lstStyle/>
          <a:p>
            <a:r>
              <a:rPr lang="en-US" sz="2400" dirty="0"/>
              <a:t>When you buy that phone, you can either: </a:t>
            </a:r>
          </a:p>
          <a:p>
            <a:pPr lvl="1"/>
            <a:r>
              <a:rPr lang="en-US" sz="2400" dirty="0"/>
              <a:t>Take the default version (“just give me whatever is in stock”). </a:t>
            </a:r>
          </a:p>
          <a:p>
            <a:pPr lvl="1"/>
            <a:r>
              <a:rPr lang="en-US" sz="2400" dirty="0"/>
              <a:t>Customize it (“I want the iPhone 15 in blue with 256 GB”).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7D0C940-4BEC-3DB7-7657-3B9ED9E8E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14" y="993433"/>
            <a:ext cx="6260325" cy="444483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902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4691-B6C8-C6F2-5155-E58AE5A9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6F34-CB0A-4C8C-807B-15FDA3C41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action your object can perform. Like ”drive” for a car, or ”bark” for a dog.</a:t>
            </a:r>
          </a:p>
          <a:p>
            <a:endParaRPr lang="en-US" sz="2400" dirty="0"/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45BDC05-DF72-036C-B810-EC6319207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57" y="2938132"/>
            <a:ext cx="5695421" cy="32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1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B7DA-212F-40AC-099F-A8A6D335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8BA7-1FC0-6C79-52DA-0FF437DBB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Same action as methods, but different details.</a:t>
            </a:r>
          </a:p>
          <a:p>
            <a:r>
              <a:rPr lang="en-US" sz="2400" dirty="0"/>
              <a:t>It’s like calling a pizza place. Sometimes you just say the size, other times you say size + topping.</a:t>
            </a:r>
          </a:p>
        </p:txBody>
      </p:sp>
      <p:pic>
        <p:nvPicPr>
          <p:cNvPr id="5" name="Picture 4" descr="A computer code with colorful text&#10;&#10;AI-generated content may be incorrect.">
            <a:extLst>
              <a:ext uri="{FF2B5EF4-FFF2-40B4-BE49-F238E27FC236}">
                <a16:creationId xmlns:a16="http://schemas.microsoft.com/office/drawing/2014/main" id="{D38D7459-3C07-FADE-9A74-D2E168E7C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58" y="3742448"/>
            <a:ext cx="7772400" cy="233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2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2C86-E04D-2AF0-8B6F-2132615B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Mutators (setters)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A314-2951-D28D-5A20-259AF8D48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setter is like a remote control. You can use it to change something inside the object, like turning the volume up on a TV. Or setting a color to be black on a car.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CB571327-6F8A-2F96-EF4E-556CECC0F0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2" b="36517"/>
          <a:stretch>
            <a:fillRect/>
          </a:stretch>
        </p:blipFill>
        <p:spPr>
          <a:xfrm>
            <a:off x="849758" y="3752129"/>
            <a:ext cx="4859087" cy="221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56150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574</Words>
  <Application>Microsoft Macintosh PowerPoint</Application>
  <PresentationFormat>Widescreen</PresentationFormat>
  <Paragraphs>72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Arial</vt:lpstr>
      <vt:lpstr>Georgia Pro Light</vt:lpstr>
      <vt:lpstr>VaultVTI</vt:lpstr>
      <vt:lpstr>Session 2</vt:lpstr>
      <vt:lpstr>Ch1. Overview of topics:</vt:lpstr>
      <vt:lpstr>Class</vt:lpstr>
      <vt:lpstr>Object</vt:lpstr>
      <vt:lpstr>Constructor</vt:lpstr>
      <vt:lpstr>Constructor overloading</vt:lpstr>
      <vt:lpstr>Method</vt:lpstr>
      <vt:lpstr>Method overloading</vt:lpstr>
      <vt:lpstr>Mutators (setters)</vt:lpstr>
      <vt:lpstr>Accessors (Getters)</vt:lpstr>
      <vt:lpstr>The ‘this’ Keyword</vt:lpstr>
      <vt:lpstr>Static</vt:lpstr>
      <vt:lpstr>Chapter 2 Overview of topics</vt:lpstr>
      <vt:lpstr>Inheritance</vt:lpstr>
      <vt:lpstr>Inheritance analogy</vt:lpstr>
      <vt:lpstr>Inheritance code</vt:lpstr>
      <vt:lpstr>Types of Inheritances:</vt:lpstr>
      <vt:lpstr>Single inheritance</vt:lpstr>
      <vt:lpstr>Multilevel Inheritance</vt:lpstr>
      <vt:lpstr>Hierarchical 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Wahbeh, Yousef</dc:creator>
  <cp:lastModifiedBy>Wahbeh, Yousef</cp:lastModifiedBy>
  <cp:revision>3</cp:revision>
  <dcterms:created xsi:type="dcterms:W3CDTF">2025-09-12T17:08:01Z</dcterms:created>
  <dcterms:modified xsi:type="dcterms:W3CDTF">2025-09-12T18:51:26Z</dcterms:modified>
</cp:coreProperties>
</file>