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77" r:id="rId13"/>
    <p:sldId id="266" r:id="rId14"/>
    <p:sldId id="278" r:id="rId15"/>
    <p:sldId id="267" r:id="rId16"/>
    <p:sldId id="279" r:id="rId17"/>
    <p:sldId id="280" r:id="rId18"/>
    <p:sldId id="281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6"/>
    <p:restoredTop sz="94523"/>
  </p:normalViewPr>
  <p:slideViewPr>
    <p:cSldViewPr snapToGrid="0">
      <p:cViewPr varScale="1">
        <p:scale>
          <a:sx n="29" d="100"/>
          <a:sy n="29" d="100"/>
        </p:scale>
        <p:origin x="240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F3CCF-1BC3-A947-8CBD-013403ACF305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F3702-3035-4041-98E6-BE235DFE4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20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55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F3702-3035-4041-98E6-BE235DFE43D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1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51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2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8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0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3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9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9/17/25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631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C0E11-7F10-1F1C-1B91-96FEA0D3B3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7B825B-0BC6-E607-F0F8-2CC86954E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3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1 &amp;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AA822-6EDA-E81C-6A35-BC05B6689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9/10/2025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9/12/2025</a:t>
            </a:r>
          </a:p>
        </p:txBody>
      </p:sp>
    </p:spTree>
    <p:extLst>
      <p:ext uri="{BB962C8B-B14F-4D97-AF65-F5344CB8AC3E}">
        <p14:creationId xmlns:p14="http://schemas.microsoft.com/office/powerpoint/2010/main" val="81316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2C86-E04D-2AF0-8B6F-2132615B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Mutators (setters)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9A314-2951-D28D-5A20-259AF8D4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setter is like a remote control. You can use it to change something inside the object, like turning the volume up on a TV. Or setting a color to be black on a car.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B571327-6F8A-2F96-EF4E-556CECC0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b="36517"/>
          <a:stretch>
            <a:fillRect/>
          </a:stretch>
        </p:blipFill>
        <p:spPr>
          <a:xfrm>
            <a:off x="849758" y="3752129"/>
            <a:ext cx="4859087" cy="22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1EE8-08CF-CC2B-4EF8-B1E058FD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Accessors (Getters)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6140-4C50-D63F-9DE0-CA4AAAC9B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Getters are like the dashboard. They let you read information without changing it. Like checking your car’s speedometer. Or Checking what color your car 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A7EDD-3635-8919-730C-C68B1D016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296653"/>
            <a:ext cx="3594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55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525CD-0858-FE2A-A44F-403A9D84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963728"/>
            <a:ext cx="4554894" cy="886844"/>
          </a:xfrm>
        </p:spPr>
        <p:txBody>
          <a:bodyPr>
            <a:normAutofit/>
          </a:bodyPr>
          <a:lstStyle/>
          <a:p>
            <a:r>
              <a:rPr lang="en-US" dirty="0"/>
              <a:t>Access Modifiers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AA82A7D-880C-5801-77E3-9B577B15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175011"/>
            <a:ext cx="5143499" cy="25846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BE94-57BC-8CF4-AF52-C0CFD923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175011"/>
            <a:ext cx="4554890" cy="3479067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Public ➡️ visible everywhere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Private ➡️ visible only inside the class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Protected ➡️ visible in subclasses and package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Default (no keyword) ➡️ visible only in same package</a:t>
            </a:r>
          </a:p>
        </p:txBody>
      </p:sp>
    </p:spTree>
    <p:extLst>
      <p:ext uri="{BB962C8B-B14F-4D97-AF65-F5344CB8AC3E}">
        <p14:creationId xmlns:p14="http://schemas.microsoft.com/office/powerpoint/2010/main" val="191163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63D7-9C43-46D2-7E34-21ED7A65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‘this’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A2AC-B50F-6042-08B9-AFF7E388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It’s like saying “I am Joe”/”I myself”. It points to the current object’s own fields.</a:t>
            </a:r>
          </a:p>
          <a:p>
            <a:endParaRPr lang="en-US" dirty="0"/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FBAA4C51-E0EB-0102-5140-EC0781A64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027032"/>
            <a:ext cx="8037094" cy="24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3A066-DF54-4B1E-58A8-69D551C2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557791"/>
            <a:ext cx="4161189" cy="1012116"/>
          </a:xfrm>
        </p:spPr>
        <p:txBody>
          <a:bodyPr>
            <a:normAutofit/>
          </a:bodyPr>
          <a:lstStyle/>
          <a:p>
            <a:r>
              <a:rPr lang="en-US" dirty="0"/>
              <a:t>Reference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FF55D04-EF30-1369-88AF-36193030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1" y="1244600"/>
            <a:ext cx="6158155" cy="45724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069C-9396-0220-543D-E02EB834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9" y="2807504"/>
            <a:ext cx="4554894" cy="3370539"/>
          </a:xfrm>
        </p:spPr>
        <p:txBody>
          <a:bodyPr anchor="b">
            <a:noAutofit/>
          </a:bodyPr>
          <a:lstStyle/>
          <a:p>
            <a:r>
              <a:rPr lang="en-US" sz="2500" dirty="0"/>
              <a:t>When you create objects with the ‘new’ keyword, you’re working with references.</a:t>
            </a:r>
          </a:p>
          <a:p>
            <a:r>
              <a:rPr lang="en-US" sz="2500" dirty="0"/>
              <a:t>A reference stores the address of an object in memory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732750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6A0AD-ED28-6CBD-FDA2-B170BECD5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718861"/>
            <a:ext cx="4554894" cy="1487055"/>
          </a:xfrm>
        </p:spPr>
        <p:txBody>
          <a:bodyPr>
            <a:normAutofit/>
          </a:bodyPr>
          <a:lstStyle/>
          <a:p>
            <a:r>
              <a:rPr lang="en-US" dirty="0"/>
              <a:t>Static (Fields &amp; Methods)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866D641-F1E4-26A7-E54A-AC6C8B939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58" y="1972329"/>
            <a:ext cx="5735742" cy="271013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0262-3005-A091-36C9-27906F469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6765" y="2205916"/>
            <a:ext cx="4420835" cy="3933223"/>
          </a:xfrm>
        </p:spPr>
        <p:txBody>
          <a:bodyPr anchor="b">
            <a:normAutofit/>
          </a:bodyPr>
          <a:lstStyle/>
          <a:p>
            <a:r>
              <a:rPr lang="en-US" sz="2500" dirty="0"/>
              <a:t>A shared bulletin board in the dorm buildings. Everyone in the building (all objects of the class) can see and update it. Or increasing the number of cars needed for a Car company you work at.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264338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418CF-A381-B8A9-29B3-14BFBB34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6765" y="1455650"/>
            <a:ext cx="4554894" cy="1173678"/>
          </a:xfrm>
        </p:spPr>
        <p:txBody>
          <a:bodyPr>
            <a:normAutofit/>
          </a:bodyPr>
          <a:lstStyle/>
          <a:p>
            <a:r>
              <a:rPr lang="en-US" dirty="0"/>
              <a:t>Array Lists</a:t>
            </a:r>
          </a:p>
        </p:txBody>
      </p:sp>
      <p:pic>
        <p:nvPicPr>
          <p:cNvPr id="5" name="Picture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AE727CF3-F0DC-8135-3018-8E2612B47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3" y="2146852"/>
            <a:ext cx="6226024" cy="329979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28EC-23D7-14BA-5C6D-BFD0115C0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69" y="3183277"/>
            <a:ext cx="5197411" cy="3014094"/>
          </a:xfrm>
        </p:spPr>
        <p:txBody>
          <a:bodyPr anchor="b">
            <a:noAutofit/>
          </a:bodyPr>
          <a:lstStyle/>
          <a:p>
            <a:r>
              <a:rPr lang="en-US" sz="2500" dirty="0"/>
              <a:t>An Array List is the first real data structure, it connects objects + references + memory.</a:t>
            </a:r>
          </a:p>
          <a:p>
            <a:pPr marL="0" indent="0">
              <a:buNone/>
            </a:pPr>
            <a:endParaRPr lang="en-US" sz="2500" dirty="0"/>
          </a:p>
          <a:p>
            <a:r>
              <a:rPr lang="en-US" sz="2500" dirty="0"/>
              <a:t>An array list is a resizable array that stores object references.</a:t>
            </a:r>
          </a:p>
        </p:txBody>
      </p:sp>
    </p:spTree>
    <p:extLst>
      <p:ext uri="{BB962C8B-B14F-4D97-AF65-F5344CB8AC3E}">
        <p14:creationId xmlns:p14="http://schemas.microsoft.com/office/powerpoint/2010/main" val="318167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8FEB1-429F-9F5A-1DCC-81009972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6" y="466084"/>
            <a:ext cx="4554894" cy="1099013"/>
          </a:xfrm>
        </p:spPr>
        <p:txBody>
          <a:bodyPr>
            <a:normAutofit/>
          </a:bodyPr>
          <a:lstStyle/>
          <a:p>
            <a:r>
              <a:rPr lang="en-US" dirty="0"/>
              <a:t>Packages</a:t>
            </a:r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F8454C5-9918-0829-3189-7C99EBF6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962842"/>
            <a:ext cx="5143499" cy="30089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A3E6FE-F770-9F1F-EEF1-00A980958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2706" y="1962842"/>
            <a:ext cx="5469294" cy="4539558"/>
          </a:xfrm>
        </p:spPr>
        <p:txBody>
          <a:bodyPr anchor="b">
            <a:noAutofit/>
          </a:bodyPr>
          <a:lstStyle/>
          <a:p>
            <a:r>
              <a:rPr lang="en-US" sz="2400" dirty="0"/>
              <a:t>Packages are about organizing many classes/structures so they flow well after showing multiple objects in an Array List.</a:t>
            </a:r>
          </a:p>
          <a:p>
            <a:r>
              <a:rPr lang="en-US" sz="2400" dirty="0"/>
              <a:t>They are a way to organize classes into folders.</a:t>
            </a:r>
          </a:p>
          <a:p>
            <a:r>
              <a:rPr lang="en-US" sz="2400" dirty="0"/>
              <a:t>Example: </a:t>
            </a:r>
            <a:r>
              <a:rPr lang="en-US" sz="2400" dirty="0" err="1"/>
              <a:t>java.util</a:t>
            </a:r>
            <a:r>
              <a:rPr lang="en-US" sz="2400" dirty="0"/>
              <a:t>.* contains Array List, Scanner,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6755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9266-2C02-A558-9411-5109C2A1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7947EC-4EA6-80C4-F4A7-B2887634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>
            <a:fillRect/>
          </a:stretch>
        </p:blipFill>
        <p:spPr>
          <a:xfrm>
            <a:off x="6822" y="10"/>
            <a:ext cx="1219201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F0BFEB-D067-47E8-E806-205D02906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691" y="1256045"/>
            <a:ext cx="6962052" cy="1884207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Week 4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Sessions 3 &amp;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709DE-20C7-60DC-560D-B748F5318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857" y="5159228"/>
            <a:ext cx="6581930" cy="74664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9/17/2025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9/19/2025</a:t>
            </a:r>
          </a:p>
        </p:txBody>
      </p:sp>
    </p:spTree>
    <p:extLst>
      <p:ext uri="{BB962C8B-B14F-4D97-AF65-F5344CB8AC3E}">
        <p14:creationId xmlns:p14="http://schemas.microsoft.com/office/powerpoint/2010/main" val="25608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A1F9-E846-048E-093D-C83B0876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F0EB-4DC9-2A18-C27E-C6DCB4193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Basics &amp; Analogy</a:t>
            </a:r>
          </a:p>
          <a:p>
            <a:r>
              <a:rPr lang="en-US" sz="2400" dirty="0"/>
              <a:t>Types of Inheritance</a:t>
            </a:r>
          </a:p>
          <a:p>
            <a:r>
              <a:rPr lang="en-US" sz="2400" dirty="0"/>
              <a:t>Access Specifiers in Inheritance</a:t>
            </a:r>
          </a:p>
          <a:p>
            <a:r>
              <a:rPr lang="en-US" sz="2400" dirty="0"/>
              <a:t>Method Overriding</a:t>
            </a:r>
          </a:p>
          <a:p>
            <a:r>
              <a:rPr lang="en-US" sz="2400" dirty="0"/>
              <a:t>Polymorphism</a:t>
            </a:r>
          </a:p>
          <a:p>
            <a:r>
              <a:rPr lang="en-US" sz="2400" dirty="0"/>
              <a:t>‘super’ keyword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762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7A50-3682-E59A-C1CF-61D26F2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Ch1. Overview of topics: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D87-C6C6-255E-B265-E2896A08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1962358"/>
            <a:ext cx="5246241" cy="450325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Class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Object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Abstraction / Encapsulation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Constructor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Method Overloading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Mutators / Accessors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2ABCD-FD1E-F8CD-EB5F-4A3251056B1C}"/>
              </a:ext>
            </a:extLst>
          </p:cNvPr>
          <p:cNvSpPr txBox="1"/>
          <p:nvPr/>
        </p:nvSpPr>
        <p:spPr>
          <a:xfrm>
            <a:off x="5892800" y="2209800"/>
            <a:ext cx="5384800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Access Modifiers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‘this’ keyword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References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Static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Array List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9"/>
            </a:pPr>
            <a:r>
              <a:rPr lang="en-US" sz="2000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398049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A9A1-5062-A182-1EEA-335308EE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EA4F-2A28-DEBD-301C-78942D18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idea behind inheritance:</a:t>
            </a:r>
          </a:p>
          <a:p>
            <a:r>
              <a:rPr lang="en-US" sz="2400" dirty="0"/>
              <a:t>One class can inherit fields + methods from another class.</a:t>
            </a:r>
          </a:p>
          <a:p>
            <a:r>
              <a:rPr lang="en-US" sz="2400" dirty="0"/>
              <a:t>Think of it as a family tree: Children automatically get traits from parents, but can also add their own</a:t>
            </a:r>
          </a:p>
        </p:txBody>
      </p:sp>
    </p:spTree>
    <p:extLst>
      <p:ext uri="{BB962C8B-B14F-4D97-AF65-F5344CB8AC3E}">
        <p14:creationId xmlns:p14="http://schemas.microsoft.com/office/powerpoint/2010/main" val="272038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18DAC-21A2-FC5D-4241-4FCF6EAE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92040-9C8D-332C-958D-83BE3A99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Parent class (superclass): Animal -&gt; all animals eat and sleep</a:t>
            </a:r>
          </a:p>
          <a:p>
            <a:r>
              <a:rPr lang="en-US" sz="2400" dirty="0"/>
              <a:t>Child class (subclass): Dog -&gt; dogs eat, sleep, and bark.</a:t>
            </a:r>
          </a:p>
        </p:txBody>
      </p:sp>
    </p:spTree>
    <p:extLst>
      <p:ext uri="{BB962C8B-B14F-4D97-AF65-F5344CB8AC3E}">
        <p14:creationId xmlns:p14="http://schemas.microsoft.com/office/powerpoint/2010/main" val="91771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E53BD-128A-96A3-0555-FF9971514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145" y="1799771"/>
            <a:ext cx="3374701" cy="1848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Inheritance code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634B4E-A04B-4D9E-994E-E30B387B6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155" y="11979"/>
            <a:ext cx="5738224" cy="671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241955-BA0F-12C7-CFD4-9FFF1899C41F}"/>
              </a:ext>
            </a:extLst>
          </p:cNvPr>
          <p:cNvSpPr txBox="1"/>
          <p:nvPr/>
        </p:nvSpPr>
        <p:spPr>
          <a:xfrm>
            <a:off x="1130968" y="4596063"/>
            <a:ext cx="39222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This animal eats food.</a:t>
            </a:r>
          </a:p>
          <a:p>
            <a:r>
              <a:rPr lang="en-US" sz="2400" dirty="0"/>
              <a:t>This animal sleeps. </a:t>
            </a:r>
          </a:p>
          <a:p>
            <a:r>
              <a:rPr lang="en-US" sz="2400" dirty="0"/>
              <a:t>The dog barks. </a:t>
            </a:r>
          </a:p>
        </p:txBody>
      </p:sp>
    </p:spTree>
    <p:extLst>
      <p:ext uri="{BB962C8B-B14F-4D97-AF65-F5344CB8AC3E}">
        <p14:creationId xmlns:p14="http://schemas.microsoft.com/office/powerpoint/2010/main" val="2143502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D0A0-797C-72FD-A9CB-A8A3D688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Inheritances: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1EF1-9F97-6672-8986-DB7048BD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Single inheritance</a:t>
            </a:r>
          </a:p>
          <a:p>
            <a:r>
              <a:rPr lang="en-US" sz="2400" dirty="0"/>
              <a:t>Multilevel inheritance</a:t>
            </a:r>
          </a:p>
          <a:p>
            <a:r>
              <a:rPr lang="en-US" sz="2400" dirty="0"/>
              <a:t>Hierarchical inheritance.</a:t>
            </a:r>
          </a:p>
        </p:txBody>
      </p:sp>
    </p:spTree>
    <p:extLst>
      <p:ext uri="{BB962C8B-B14F-4D97-AF65-F5344CB8AC3E}">
        <p14:creationId xmlns:p14="http://schemas.microsoft.com/office/powerpoint/2010/main" val="348034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A799-7C8D-40E6-1B4B-9E5B95E5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Single inheritance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74B3A41-7FF1-2F03-5F55-71E097A10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54" y="555171"/>
            <a:ext cx="6924891" cy="287382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A9E1-3168-7E47-62AC-F0A94643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429001"/>
            <a:ext cx="5074481" cy="2724324"/>
          </a:xfrm>
        </p:spPr>
        <p:txBody>
          <a:bodyPr anchor="ctr">
            <a:noAutofit/>
          </a:bodyPr>
          <a:lstStyle/>
          <a:p>
            <a:r>
              <a:rPr lang="en-US" sz="2400" dirty="0"/>
              <a:t>One child inherits from </a:t>
            </a:r>
            <a:r>
              <a:rPr lang="en-US" sz="2400" b="1" dirty="0"/>
              <a:t>one parent</a:t>
            </a:r>
            <a:r>
              <a:rPr lang="en-US" sz="2400" dirty="0"/>
              <a:t>.</a:t>
            </a:r>
          </a:p>
          <a:p>
            <a:r>
              <a:rPr lang="en-US" sz="2400" dirty="0"/>
              <a:t>Analogy: You inherit traits from your mom. </a:t>
            </a:r>
          </a:p>
          <a:p>
            <a:r>
              <a:rPr lang="en-US" sz="2400" dirty="0"/>
              <a:t>Another analogy is Dogs inherit traits from the class Animal.</a:t>
            </a:r>
          </a:p>
        </p:txBody>
      </p:sp>
    </p:spTree>
    <p:extLst>
      <p:ext uri="{BB962C8B-B14F-4D97-AF65-F5344CB8AC3E}">
        <p14:creationId xmlns:p14="http://schemas.microsoft.com/office/powerpoint/2010/main" val="3734017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2B279-605B-D478-015E-6D6295CB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Multilevel Inheritance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2B50190-1D35-D7D0-4E65-CC95717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2" y="30699"/>
            <a:ext cx="7098618" cy="41526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3D83-E43B-7A14-33BF-70F606CB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6" y="3958297"/>
            <a:ext cx="4637736" cy="21950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class inherits from a child class, forming a chain.</a:t>
            </a:r>
          </a:p>
          <a:p>
            <a:r>
              <a:rPr lang="en-US" sz="2400" dirty="0"/>
              <a:t>Analogy: Traits pass from grandparent -&gt; parent -&gt; child.</a:t>
            </a:r>
          </a:p>
        </p:txBody>
      </p:sp>
    </p:spTree>
    <p:extLst>
      <p:ext uri="{BB962C8B-B14F-4D97-AF65-F5344CB8AC3E}">
        <p14:creationId xmlns:p14="http://schemas.microsoft.com/office/powerpoint/2010/main" val="2095900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D6CE1-8DC3-B36B-D245-BB57D2D3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48807-18DF-6F1A-302D-4FA396414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813959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/>
              <a:t>Multiple classes inherit from the same parent.</a:t>
            </a:r>
          </a:p>
          <a:p>
            <a:r>
              <a:rPr lang="en-US"/>
              <a:t>Analogy: Siblings inherit traits from the same parent.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ED752462-F659-BFDB-6559-73618C69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776" y="885039"/>
            <a:ext cx="6348451" cy="48248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1BCFE-5455-70C2-9AA2-CE5289FA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Access Specifiers in Inheritance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76969936-8215-D071-C150-DBB3669B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0" y="2097858"/>
            <a:ext cx="6519566" cy="347166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F247F-9201-1942-5B4D-BB638394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4399711" cy="2710139"/>
          </a:xfrm>
        </p:spPr>
        <p:txBody>
          <a:bodyPr anchor="b">
            <a:noAutofit/>
          </a:bodyPr>
          <a:lstStyle/>
          <a:p>
            <a:r>
              <a:rPr lang="en-US" sz="2400" dirty="0"/>
              <a:t>Public ➡️  Everyone knows</a:t>
            </a:r>
          </a:p>
          <a:p>
            <a:r>
              <a:rPr lang="en-US" sz="2400" dirty="0"/>
              <a:t>Protected ➡️ only your family &amp; close relatives know.</a:t>
            </a:r>
          </a:p>
          <a:p>
            <a:r>
              <a:rPr lang="en-US" sz="2400" dirty="0"/>
              <a:t>Private ➡️ only you know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71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CAB85B-4E76-B995-D20A-F1C9F315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885039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Method Overriding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E3D58F-C430-AC4B-92EB-217D8016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9" y="2813959"/>
            <a:ext cx="5780809" cy="3316671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subclass redefines a method from superclass</a:t>
            </a:r>
          </a:p>
          <a:p>
            <a:r>
              <a:rPr lang="en-US" sz="2400" dirty="0"/>
              <a:t>Same name + same parameters.</a:t>
            </a:r>
          </a:p>
          <a:p>
            <a:r>
              <a:rPr lang="en-US" sz="2400" dirty="0"/>
              <a:t>Lets subclass provide its own version.</a:t>
            </a:r>
          </a:p>
          <a:p>
            <a:r>
              <a:rPr lang="en-US" sz="2400" dirty="0"/>
              <a:t>Ex: The parent cooks spaghetti plain.</a:t>
            </a:r>
          </a:p>
          <a:p>
            <a:r>
              <a:rPr lang="en-US" sz="2400" dirty="0"/>
              <a:t>The child cooks spaghetti with spices</a:t>
            </a:r>
          </a:p>
        </p:txBody>
      </p:sp>
      <p:pic>
        <p:nvPicPr>
          <p:cNvPr id="5" name="Content Placeholder 4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62129160-AAC4-BD86-E1DB-729031ED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4" y="1734101"/>
            <a:ext cx="5549305" cy="344056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3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B3A55-A9C6-E4D5-2037-C7524772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(multiple forms)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05B29-80B4-F17D-435C-CACF6F2B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711-0F7F-6B93-81C3-D665089A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2861B-1EC5-3A17-52F6-08D09DDAF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class is like a blueprint. An architect’s plan for building a house. It describes what the house would  have (rooms, doors) and what it can do (open door, turn on lights). But it’s not a house yet.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C70CDD04-E675-5508-1909-EB47EBF2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3939287"/>
            <a:ext cx="53467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87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E78FD-BEC4-2B7F-5531-5BEC6D8A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‘super’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0D779-5248-62E0-7B76-3336E0D0D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2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06CB-F083-702B-CABF-548BA75C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A26-5FFD-D3C4-4DA4-E9A6BCF9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2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9F54-2872-E789-FE8C-681DCEBC3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462B1-1072-14D0-A0C9-821B1F96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object is like the real house that is built from the blueprint. You can walk inside, paint it, live in it. Each object has its own unique values.</a:t>
            </a:r>
          </a:p>
        </p:txBody>
      </p:sp>
      <p:pic>
        <p:nvPicPr>
          <p:cNvPr id="5" name="Picture 4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5A79FA56-5926-D61A-0C9F-B03B2EE4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8211"/>
            <a:ext cx="7308465" cy="19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F2ECF-E316-86FE-970B-AFB21218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707" y="895440"/>
            <a:ext cx="4554894" cy="2166415"/>
          </a:xfrm>
        </p:spPr>
        <p:txBody>
          <a:bodyPr>
            <a:normAutofit/>
          </a:bodyPr>
          <a:lstStyle/>
          <a:p>
            <a:r>
              <a:rPr lang="en-US" dirty="0"/>
              <a:t>Abstraction &amp; Encapsulation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C9FA3905-C0B4-78FA-F6E7-8CD643626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57791"/>
            <a:ext cx="5143499" cy="381904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62C6-929D-D6EC-E7B5-85155F21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105" y="3429000"/>
            <a:ext cx="3754495" cy="2710139"/>
          </a:xfrm>
        </p:spPr>
        <p:txBody>
          <a:bodyPr anchor="b">
            <a:normAutofit/>
          </a:bodyPr>
          <a:lstStyle/>
          <a:p>
            <a:r>
              <a:rPr lang="en-US" sz="2400" dirty="0"/>
              <a:t>While driving a car, you just use the steering wheel, pedals, and the gear shifter, but you don’t need to know the engine details.</a:t>
            </a:r>
          </a:p>
        </p:txBody>
      </p:sp>
    </p:spTree>
    <p:extLst>
      <p:ext uri="{BB962C8B-B14F-4D97-AF65-F5344CB8AC3E}">
        <p14:creationId xmlns:p14="http://schemas.microsoft.com/office/powerpoint/2010/main" val="71417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ACE703B-177A-4A03-827E-692635A35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8E13E-5CC7-C133-CFF3-DE57FD0A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984171"/>
            <a:ext cx="4085665" cy="2169153"/>
          </a:xfrm>
        </p:spPr>
        <p:txBody>
          <a:bodyPr anchor="ctr">
            <a:normAutofit/>
          </a:bodyPr>
          <a:lstStyle/>
          <a:p>
            <a:r>
              <a:rPr lang="en-US" dirty="0"/>
              <a:t>Constructor</a:t>
            </a:r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54BB379E-F9F7-A21B-D71E-B2EF0E7F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026" y="360947"/>
            <a:ext cx="7218951" cy="306805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C0D56F-4A65-48B9-843D-F9D262C3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4244223"/>
            <a:ext cx="0" cy="1623177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BF4CE-F480-6EAB-7AF0-C32430C7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505" y="3958297"/>
            <a:ext cx="5459489" cy="2195027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The constructor is a special method: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 It has the same name as the class.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It has no return type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Runs automatically when an object is created with the ‘new’ keyword.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656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0CBAD-DFD7-A9A4-BA84-D19CF89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236" y="885040"/>
            <a:ext cx="5262778" cy="1570485"/>
          </a:xfrm>
        </p:spPr>
        <p:txBody>
          <a:bodyPr anchor="b">
            <a:normAutofit/>
          </a:bodyPr>
          <a:lstStyle/>
          <a:p>
            <a:r>
              <a:rPr lang="en-US" dirty="0"/>
              <a:t>Constructor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CDDD-0490-91FA-D1D2-8493B621E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236" y="2822975"/>
            <a:ext cx="5262778" cy="3159001"/>
          </a:xfrm>
        </p:spPr>
        <p:txBody>
          <a:bodyPr anchor="t">
            <a:normAutofit/>
          </a:bodyPr>
          <a:lstStyle/>
          <a:p>
            <a:r>
              <a:rPr lang="en-US" sz="2400" dirty="0"/>
              <a:t>When you buy that phone, you can either: </a:t>
            </a:r>
          </a:p>
          <a:p>
            <a:pPr lvl="1"/>
            <a:r>
              <a:rPr lang="en-US" sz="2400" dirty="0"/>
              <a:t>Take the default version (“just give me whatever is in stock”). </a:t>
            </a:r>
          </a:p>
          <a:p>
            <a:pPr lvl="1"/>
            <a:r>
              <a:rPr lang="en-US" sz="2400" dirty="0"/>
              <a:t>Customize it (“I want the iPhone 15 in blue with 256 GB”).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7D0C940-4BEC-3DB7-7657-3B9ED9E8E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014" y="993433"/>
            <a:ext cx="6260325" cy="44448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0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691-B6C8-C6F2-5155-E58AE5A9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6F34-CB0A-4C8C-807B-15FDA3C41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 action your object can perform. Like ”drive” for a car, or ”bark” for a dog.</a:t>
            </a:r>
          </a:p>
          <a:p>
            <a:endParaRPr lang="en-US" sz="2400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45BDC05-DF72-036C-B810-EC6319207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7" y="2938132"/>
            <a:ext cx="5695421" cy="32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8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B7DA-212F-40AC-099F-A8A6D335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C8BA7-1FC0-6C79-52DA-0FF437D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Same action as methods, but different details.</a:t>
            </a:r>
          </a:p>
          <a:p>
            <a:r>
              <a:rPr lang="en-US" sz="2400" dirty="0"/>
              <a:t>It’s like calling a pizza place. Sometimes you just say the size, other times you say size + topping.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38D7459-3C07-FADE-9A74-D2E168E7C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58" y="3742448"/>
            <a:ext cx="7772400" cy="233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25973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843</Words>
  <Application>Microsoft Macintosh PowerPoint</Application>
  <PresentationFormat>Widescreen</PresentationFormat>
  <Paragraphs>114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Arial</vt:lpstr>
      <vt:lpstr>Georgia Pro Light</vt:lpstr>
      <vt:lpstr>VaultVTI</vt:lpstr>
      <vt:lpstr>Week 3 Sessions 1 &amp; 2</vt:lpstr>
      <vt:lpstr>Ch1. Overview of topics:</vt:lpstr>
      <vt:lpstr>Class</vt:lpstr>
      <vt:lpstr>Object</vt:lpstr>
      <vt:lpstr>Abstraction &amp; Encapsulation</vt:lpstr>
      <vt:lpstr>Constructor</vt:lpstr>
      <vt:lpstr>Constructor overloading</vt:lpstr>
      <vt:lpstr>Method</vt:lpstr>
      <vt:lpstr>Method overloading</vt:lpstr>
      <vt:lpstr>Mutators (setters)</vt:lpstr>
      <vt:lpstr>Accessors (Getters)</vt:lpstr>
      <vt:lpstr>Access Modifiers</vt:lpstr>
      <vt:lpstr>The ‘this’ Keyword</vt:lpstr>
      <vt:lpstr>Reference</vt:lpstr>
      <vt:lpstr>Static (Fields &amp; Methods)</vt:lpstr>
      <vt:lpstr>Array Lists</vt:lpstr>
      <vt:lpstr>Packages</vt:lpstr>
      <vt:lpstr>Week 4 Sessions 3 &amp; 4</vt:lpstr>
      <vt:lpstr>Chapter 2 Inheritance</vt:lpstr>
      <vt:lpstr>Inheritance</vt:lpstr>
      <vt:lpstr>Inheritance analogy</vt:lpstr>
      <vt:lpstr>Inheritance code</vt:lpstr>
      <vt:lpstr>Types of Inheritances:</vt:lpstr>
      <vt:lpstr>Single inheritance</vt:lpstr>
      <vt:lpstr>Multilevel Inheritance</vt:lpstr>
      <vt:lpstr>Hierarchical Inheritance</vt:lpstr>
      <vt:lpstr>Access Specifiers in Inheritance</vt:lpstr>
      <vt:lpstr>Method Overriding</vt:lpstr>
      <vt:lpstr>Polymorphism (multiple forms)</vt:lpstr>
      <vt:lpstr>The ‘super’ keyword</vt:lpstr>
      <vt:lpstr>Object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Wahbeh, Yousef</dc:creator>
  <cp:lastModifiedBy>Wahbeh, Yousef</cp:lastModifiedBy>
  <cp:revision>11</cp:revision>
  <dcterms:created xsi:type="dcterms:W3CDTF">2025-09-12T17:08:01Z</dcterms:created>
  <dcterms:modified xsi:type="dcterms:W3CDTF">2025-09-17T20:45:06Z</dcterms:modified>
</cp:coreProperties>
</file>