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77" r:id="rId13"/>
    <p:sldId id="266" r:id="rId14"/>
    <p:sldId id="278" r:id="rId15"/>
    <p:sldId id="267" r:id="rId16"/>
    <p:sldId id="279" r:id="rId17"/>
    <p:sldId id="280" r:id="rId18"/>
    <p:sldId id="281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9"/>
    <p:restoredTop sz="94557"/>
  </p:normalViewPr>
  <p:slideViewPr>
    <p:cSldViewPr snapToGrid="0">
      <p:cViewPr varScale="1">
        <p:scale>
          <a:sx n="60" d="100"/>
          <a:sy n="60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F3CCF-1BC3-A947-8CBD-013403ACF305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3702-3035-4041-98E6-BE235DFE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2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F3702-3035-4041-98E6-BE235DFE43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F3702-3035-4041-98E6-BE235DFE43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2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5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5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1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8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6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0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3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90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9/23/25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631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1C0E11-7F10-1F1C-1B91-96FEA0D3B3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0"/>
          <a:stretch>
            <a:fillRect/>
          </a:stretch>
        </p:blipFill>
        <p:spPr>
          <a:xfrm>
            <a:off x="6822" y="10"/>
            <a:ext cx="1219201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B825B-0BC6-E607-F0F8-2CC86954E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Week 3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Sessions 1 &amp;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AA822-6EDA-E81C-6A35-BC05B6689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9/10/2025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9/12/2025</a:t>
            </a:r>
          </a:p>
        </p:txBody>
      </p:sp>
    </p:spTree>
    <p:extLst>
      <p:ext uri="{BB962C8B-B14F-4D97-AF65-F5344CB8AC3E}">
        <p14:creationId xmlns:p14="http://schemas.microsoft.com/office/powerpoint/2010/main" val="81316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2C86-E04D-2AF0-8B6F-2132615B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Mutators (setters)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A314-2951-D28D-5A20-259AF8D4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setter is like a remote control. You can use it to change something inside the object, like turning the volume up on a TV. Or setting a color to be black on a car.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B571327-6F8A-2F96-EF4E-556CECC0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2" b="36517"/>
          <a:stretch>
            <a:fillRect/>
          </a:stretch>
        </p:blipFill>
        <p:spPr>
          <a:xfrm>
            <a:off x="849758" y="3752129"/>
            <a:ext cx="4859087" cy="22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5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1EE8-08CF-CC2B-4EF8-B1E058FD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Accessors (Getters)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6140-4C50-D63F-9DE0-CA4AAAC9B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Getters are like the dashboard. They let you read information without changing it. Like checking your car’s speedometer. Or Checking what color your car 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A7EDD-3635-8919-730C-C68B1D01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58" y="3296653"/>
            <a:ext cx="3594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5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525CD-0858-FE2A-A44F-403A9D84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6" y="963728"/>
            <a:ext cx="4554894" cy="886844"/>
          </a:xfrm>
        </p:spPr>
        <p:txBody>
          <a:bodyPr>
            <a:normAutofit/>
          </a:bodyPr>
          <a:lstStyle/>
          <a:p>
            <a:r>
              <a:rPr lang="en-US" dirty="0"/>
              <a:t>Access Modifiers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AA82A7D-880C-5801-77E3-9B577B15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75011"/>
            <a:ext cx="5143499" cy="258460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BE94-57BC-8CF4-AF52-C0CFD923D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9" y="2175011"/>
            <a:ext cx="4554890" cy="3479067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Public ➡️ visible everywhere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Private ➡️ visible only inside the class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Protected ➡️ visible in subclasses and package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Default (no keyword) ➡️ visible only in same package</a:t>
            </a:r>
          </a:p>
        </p:txBody>
      </p:sp>
    </p:spTree>
    <p:extLst>
      <p:ext uri="{BB962C8B-B14F-4D97-AF65-F5344CB8AC3E}">
        <p14:creationId xmlns:p14="http://schemas.microsoft.com/office/powerpoint/2010/main" val="191163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63D7-9C43-46D2-7E34-21ED7A65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‘this’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FA2AC-B50F-6042-08B9-AFF7E3886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It’s like saying “I am Joe”/”I myself”. It points to the current object’s own fields.</a:t>
            </a:r>
          </a:p>
          <a:p>
            <a:endParaRPr lang="en-US" dirty="0"/>
          </a:p>
        </p:txBody>
      </p:sp>
      <p:pic>
        <p:nvPicPr>
          <p:cNvPr id="5" name="Picture 4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FBAA4C51-E0EB-0102-5140-EC0781A64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3027032"/>
            <a:ext cx="8037094" cy="242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3A066-DF54-4B1E-58A8-69D551C2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765" y="1557791"/>
            <a:ext cx="4161189" cy="1012116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FF55D04-EF30-1369-88AF-36193030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51" y="1244600"/>
            <a:ext cx="6158155" cy="457242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069C-9396-0220-543D-E02EB834B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9" y="2807504"/>
            <a:ext cx="4554894" cy="3370539"/>
          </a:xfrm>
        </p:spPr>
        <p:txBody>
          <a:bodyPr anchor="b">
            <a:noAutofit/>
          </a:bodyPr>
          <a:lstStyle/>
          <a:p>
            <a:r>
              <a:rPr lang="en-US" sz="2500" dirty="0"/>
              <a:t>When you create objects with the ‘new’ keyword, you’re working with references.</a:t>
            </a:r>
          </a:p>
          <a:p>
            <a:r>
              <a:rPr lang="en-US" sz="2500" dirty="0"/>
              <a:t>A reference stores the address of an object in memory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3275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6A0AD-ED28-6CBD-FDA2-B170BECD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6" y="718861"/>
            <a:ext cx="4554894" cy="1487055"/>
          </a:xfrm>
        </p:spPr>
        <p:txBody>
          <a:bodyPr>
            <a:normAutofit/>
          </a:bodyPr>
          <a:lstStyle/>
          <a:p>
            <a:r>
              <a:rPr lang="en-US" dirty="0"/>
              <a:t>Static (Fields &amp; Methods)</a:t>
            </a:r>
          </a:p>
        </p:txBody>
      </p:sp>
      <p:pic>
        <p:nvPicPr>
          <p:cNvPr id="5" name="Picture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1866D641-F1E4-26A7-E54A-AC6C8B939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58" y="1972329"/>
            <a:ext cx="5735742" cy="271013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0262-3005-A091-36C9-27906F469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765" y="2205916"/>
            <a:ext cx="4420835" cy="3933223"/>
          </a:xfrm>
        </p:spPr>
        <p:txBody>
          <a:bodyPr anchor="b">
            <a:normAutofit/>
          </a:bodyPr>
          <a:lstStyle/>
          <a:p>
            <a:r>
              <a:rPr lang="en-US" sz="2500" dirty="0"/>
              <a:t>A shared bulletin board in the dorm buildings. Everyone in the building (all objects of the class) can see and update it. Or increasing the number of cars needed for a Car company you work at.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6433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418CF-A381-B8A9-29B3-14BFBB34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765" y="1455650"/>
            <a:ext cx="4554894" cy="1173678"/>
          </a:xfrm>
        </p:spPr>
        <p:txBody>
          <a:bodyPr>
            <a:normAutofit/>
          </a:bodyPr>
          <a:lstStyle/>
          <a:p>
            <a:r>
              <a:rPr lang="en-US" dirty="0"/>
              <a:t>Array Lists</a:t>
            </a:r>
          </a:p>
        </p:txBody>
      </p:sp>
      <p:pic>
        <p:nvPicPr>
          <p:cNvPr id="5" name="Picture 4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AE727CF3-F0DC-8135-3018-8E2612B4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3" y="2146852"/>
            <a:ext cx="6226024" cy="32997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28EC-23D7-14BA-5C6D-BFD0115C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569" y="3183277"/>
            <a:ext cx="5197411" cy="3014094"/>
          </a:xfrm>
        </p:spPr>
        <p:txBody>
          <a:bodyPr anchor="b">
            <a:noAutofit/>
          </a:bodyPr>
          <a:lstStyle/>
          <a:p>
            <a:r>
              <a:rPr lang="en-US" sz="2500" dirty="0"/>
              <a:t>An Array List is the first real data structure, it connects objects + references + memory.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An array list is a resizable array that stores object references.</a:t>
            </a:r>
          </a:p>
        </p:txBody>
      </p:sp>
    </p:spTree>
    <p:extLst>
      <p:ext uri="{BB962C8B-B14F-4D97-AF65-F5344CB8AC3E}">
        <p14:creationId xmlns:p14="http://schemas.microsoft.com/office/powerpoint/2010/main" val="3181672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8FEB1-429F-9F5A-1DCC-81009972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6" y="466084"/>
            <a:ext cx="4554894" cy="1099013"/>
          </a:xfrm>
        </p:spPr>
        <p:txBody>
          <a:bodyPr>
            <a:normAutofit/>
          </a:bodyPr>
          <a:lstStyle/>
          <a:p>
            <a:r>
              <a:rPr lang="en-US" dirty="0"/>
              <a:t>Packages</a:t>
            </a:r>
          </a:p>
        </p:txBody>
      </p:sp>
      <p:pic>
        <p:nvPicPr>
          <p:cNvPr id="5" name="Content Placeholder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2F8454C5-9918-0829-3189-7C99EBF6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62842"/>
            <a:ext cx="5143499" cy="300894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A3E6FE-F770-9F1F-EEF1-00A980958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706" y="1962842"/>
            <a:ext cx="5469294" cy="4539558"/>
          </a:xfrm>
        </p:spPr>
        <p:txBody>
          <a:bodyPr anchor="b">
            <a:noAutofit/>
          </a:bodyPr>
          <a:lstStyle/>
          <a:p>
            <a:r>
              <a:rPr lang="en-US" sz="2400" dirty="0"/>
              <a:t>Packages are about organizing many classes/structures so they flow well after showing multiple objects in an Array List.</a:t>
            </a:r>
          </a:p>
          <a:p>
            <a:r>
              <a:rPr lang="en-US" sz="2400" dirty="0"/>
              <a:t>They are a way to organize classes into folders.</a:t>
            </a:r>
          </a:p>
          <a:p>
            <a:r>
              <a:rPr lang="en-US" sz="2400" dirty="0"/>
              <a:t>Example: </a:t>
            </a:r>
            <a:r>
              <a:rPr lang="en-US" sz="2400" dirty="0" err="1"/>
              <a:t>java.util</a:t>
            </a:r>
            <a:r>
              <a:rPr lang="en-US" sz="2400" dirty="0"/>
              <a:t>.* contains Array List, Scanner,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75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69266-2C02-A558-9411-5109C2A16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7947EC-4EA6-80C4-F4A7-B2887634A8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0"/>
          <a:stretch>
            <a:fillRect/>
          </a:stretch>
        </p:blipFill>
        <p:spPr>
          <a:xfrm>
            <a:off x="6822" y="10"/>
            <a:ext cx="1219201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F0BFEB-D067-47E8-E806-205D02906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Week 4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Sessions 3 &amp;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709DE-20C7-60DC-560D-B748F5318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9/17/2025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9/19/2025</a:t>
            </a:r>
          </a:p>
        </p:txBody>
      </p:sp>
    </p:spTree>
    <p:extLst>
      <p:ext uri="{BB962C8B-B14F-4D97-AF65-F5344CB8AC3E}">
        <p14:creationId xmlns:p14="http://schemas.microsoft.com/office/powerpoint/2010/main" val="256080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A1F9-E846-048E-093D-C83B0876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F0EB-4DC9-2A18-C27E-C6DCB4193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Basics &amp; Analogy</a:t>
            </a:r>
          </a:p>
          <a:p>
            <a:r>
              <a:rPr lang="en-US" sz="2400" dirty="0"/>
              <a:t>Types of Inheritance</a:t>
            </a:r>
          </a:p>
          <a:p>
            <a:r>
              <a:rPr lang="en-US" sz="2400" dirty="0"/>
              <a:t>Access Specifiers in Inheritance</a:t>
            </a:r>
          </a:p>
          <a:p>
            <a:r>
              <a:rPr lang="en-US" sz="2400" dirty="0"/>
              <a:t>Method Overriding</a:t>
            </a:r>
          </a:p>
          <a:p>
            <a:r>
              <a:rPr lang="en-US" sz="2400" dirty="0"/>
              <a:t>Polymorphism</a:t>
            </a:r>
          </a:p>
          <a:p>
            <a:r>
              <a:rPr lang="en-US" sz="2400" dirty="0"/>
              <a:t>‘super’ keyword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762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7A50-3682-E59A-C1CF-61D26F24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Ch1. Overview of topics: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4D87-C6C6-255E-B265-E2896A08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1962358"/>
            <a:ext cx="5246241" cy="450325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Class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Object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Abstraction / Encapsulation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Constructor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Constructor Overloading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Method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Method Overloading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Mutators / Accessors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2ABCD-FD1E-F8CD-EB5F-4A3251056B1C}"/>
              </a:ext>
            </a:extLst>
          </p:cNvPr>
          <p:cNvSpPr txBox="1"/>
          <p:nvPr/>
        </p:nvSpPr>
        <p:spPr>
          <a:xfrm>
            <a:off x="5892800" y="2209800"/>
            <a:ext cx="5384800" cy="370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9"/>
            </a:pPr>
            <a:r>
              <a:rPr lang="en-US" sz="2000" dirty="0"/>
              <a:t>Access Modifiers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9"/>
            </a:pPr>
            <a:r>
              <a:rPr lang="en-US" sz="2000" dirty="0"/>
              <a:t>‘this’ keyword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9"/>
            </a:pPr>
            <a:r>
              <a:rPr lang="en-US" sz="2000" dirty="0"/>
              <a:t>References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9"/>
            </a:pPr>
            <a:r>
              <a:rPr lang="en-US" sz="2000" dirty="0"/>
              <a:t>Static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9"/>
            </a:pPr>
            <a:r>
              <a:rPr lang="en-US" sz="2000" dirty="0"/>
              <a:t>Array List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9"/>
            </a:pPr>
            <a:r>
              <a:rPr lang="en-US" sz="2000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398049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9A1-5062-A182-1EEA-335308EE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EA4F-2A28-DEBD-301C-78942D18B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idea behind inheritance:</a:t>
            </a:r>
          </a:p>
          <a:p>
            <a:r>
              <a:rPr lang="en-US" sz="2400" dirty="0"/>
              <a:t>One class can inherit fields + methods from another class.</a:t>
            </a:r>
          </a:p>
          <a:p>
            <a:r>
              <a:rPr lang="en-US" sz="2400" dirty="0"/>
              <a:t>Think of it as a family tree: Children automatically get traits from parents, but can also add their own</a:t>
            </a:r>
          </a:p>
        </p:txBody>
      </p:sp>
    </p:spTree>
    <p:extLst>
      <p:ext uri="{BB962C8B-B14F-4D97-AF65-F5344CB8AC3E}">
        <p14:creationId xmlns:p14="http://schemas.microsoft.com/office/powerpoint/2010/main" val="2720388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8DAC-21A2-FC5D-4241-4FCF6EAE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2040-9C8D-332C-958D-83BE3A99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Parent class (superclass): Animal -&gt; all animals eat and sleep</a:t>
            </a:r>
          </a:p>
          <a:p>
            <a:r>
              <a:rPr lang="en-US" sz="2400" dirty="0"/>
              <a:t>Child class (subclass): Dog -&gt; dogs eat, sleep, and bark.</a:t>
            </a:r>
          </a:p>
        </p:txBody>
      </p:sp>
    </p:spTree>
    <p:extLst>
      <p:ext uri="{BB962C8B-B14F-4D97-AF65-F5344CB8AC3E}">
        <p14:creationId xmlns:p14="http://schemas.microsoft.com/office/powerpoint/2010/main" val="91771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A82C2B-B640-4B39-A4B8-3189B458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990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E53BD-128A-96A3-0555-FF997151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45" y="1799771"/>
            <a:ext cx="3374701" cy="1848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Inheritance code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91899A-6176-48DA-BF9E-4D278C5FB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15286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A634B4E-A04B-4D9E-994E-E30B387B6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155" y="11979"/>
            <a:ext cx="5738224" cy="6711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241955-BA0F-12C7-CFD4-9FFF1899C41F}"/>
              </a:ext>
            </a:extLst>
          </p:cNvPr>
          <p:cNvSpPr txBox="1"/>
          <p:nvPr/>
        </p:nvSpPr>
        <p:spPr>
          <a:xfrm>
            <a:off x="1130968" y="4596063"/>
            <a:ext cx="3922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This animal eats food.</a:t>
            </a:r>
          </a:p>
          <a:p>
            <a:r>
              <a:rPr lang="en-US" sz="2400" dirty="0"/>
              <a:t>This animal sleeps. </a:t>
            </a:r>
          </a:p>
          <a:p>
            <a:r>
              <a:rPr lang="en-US" sz="2400" dirty="0"/>
              <a:t>The dog barks. </a:t>
            </a:r>
          </a:p>
        </p:txBody>
      </p:sp>
    </p:spTree>
    <p:extLst>
      <p:ext uri="{BB962C8B-B14F-4D97-AF65-F5344CB8AC3E}">
        <p14:creationId xmlns:p14="http://schemas.microsoft.com/office/powerpoint/2010/main" val="2143502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D0A0-797C-72FD-A9CB-A8A3D688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1EF1-9F97-6672-8986-DB7048BD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 inheritance</a:t>
            </a:r>
          </a:p>
          <a:p>
            <a:r>
              <a:rPr lang="en-US" sz="2400" dirty="0"/>
              <a:t>Multilevel inheritance</a:t>
            </a:r>
          </a:p>
          <a:p>
            <a:r>
              <a:rPr lang="en-US" sz="2400" dirty="0"/>
              <a:t>Hierarchical inheritance.</a:t>
            </a:r>
          </a:p>
        </p:txBody>
      </p:sp>
    </p:spTree>
    <p:extLst>
      <p:ext uri="{BB962C8B-B14F-4D97-AF65-F5344CB8AC3E}">
        <p14:creationId xmlns:p14="http://schemas.microsoft.com/office/powerpoint/2010/main" val="3480345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6A799-7C8D-40E6-1B4B-9E5B95E5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4085665" cy="2169153"/>
          </a:xfrm>
        </p:spPr>
        <p:txBody>
          <a:bodyPr anchor="ctr">
            <a:normAutofit/>
          </a:bodyPr>
          <a:lstStyle/>
          <a:p>
            <a:r>
              <a:rPr lang="en-US" dirty="0"/>
              <a:t>Single inheritance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74B3A41-7FF1-2F03-5F55-71E097A10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54" y="555171"/>
            <a:ext cx="6924891" cy="287382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A9E1-3168-7E47-62AC-F0A94643D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5" y="3429001"/>
            <a:ext cx="5074481" cy="2724324"/>
          </a:xfrm>
        </p:spPr>
        <p:txBody>
          <a:bodyPr anchor="ctr">
            <a:noAutofit/>
          </a:bodyPr>
          <a:lstStyle/>
          <a:p>
            <a:r>
              <a:rPr lang="en-US" sz="2400" dirty="0"/>
              <a:t>One child inherits from </a:t>
            </a:r>
            <a:r>
              <a:rPr lang="en-US" sz="2400" b="1" dirty="0"/>
              <a:t>one parent</a:t>
            </a:r>
            <a:r>
              <a:rPr lang="en-US" sz="2400" dirty="0"/>
              <a:t>.</a:t>
            </a:r>
          </a:p>
          <a:p>
            <a:r>
              <a:rPr lang="en-US" sz="2400" dirty="0"/>
              <a:t>Analogy: You inherit traits from your mom. </a:t>
            </a:r>
          </a:p>
          <a:p>
            <a:r>
              <a:rPr lang="en-US" sz="2400" dirty="0"/>
              <a:t>Another analogy is Dogs inherit traits from the class Animal.</a:t>
            </a:r>
          </a:p>
        </p:txBody>
      </p:sp>
    </p:spTree>
    <p:extLst>
      <p:ext uri="{BB962C8B-B14F-4D97-AF65-F5344CB8AC3E}">
        <p14:creationId xmlns:p14="http://schemas.microsoft.com/office/powerpoint/2010/main" val="3734017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2B279-605B-D478-015E-6D6295CB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4085665" cy="2169153"/>
          </a:xfrm>
        </p:spPr>
        <p:txBody>
          <a:bodyPr anchor="ctr">
            <a:normAutofit/>
          </a:bodyPr>
          <a:lstStyle/>
          <a:p>
            <a:r>
              <a:rPr lang="en-US" dirty="0"/>
              <a:t>Multilevel Inheritance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2B50190-1D35-D7D0-4E65-CC957174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2" y="30699"/>
            <a:ext cx="7098618" cy="41526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3D83-E43B-7A14-33BF-70F606CB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6" y="3958297"/>
            <a:ext cx="4637736" cy="219502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class inherits from a child class, forming a chain.</a:t>
            </a:r>
          </a:p>
          <a:p>
            <a:r>
              <a:rPr lang="en-US" sz="2400" dirty="0"/>
              <a:t>Analogy: Traits pass from grandparent -&gt; parent -&gt; child.</a:t>
            </a:r>
          </a:p>
        </p:txBody>
      </p:sp>
    </p:spTree>
    <p:extLst>
      <p:ext uri="{BB962C8B-B14F-4D97-AF65-F5344CB8AC3E}">
        <p14:creationId xmlns:p14="http://schemas.microsoft.com/office/powerpoint/2010/main" val="2095900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D6CE1-8DC3-B36B-D245-BB57D2D3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dirty="0"/>
              <a:t>Hierarchical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48807-18DF-6F1A-302D-4FA39641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anchor="t">
            <a:normAutofit/>
          </a:bodyPr>
          <a:lstStyle/>
          <a:p>
            <a:r>
              <a:rPr lang="en-US"/>
              <a:t>Multiple classes inherit from the same parent.</a:t>
            </a:r>
          </a:p>
          <a:p>
            <a:r>
              <a:rPr lang="en-US"/>
              <a:t>Analogy: Siblings inherit traits from the same parent.</a:t>
            </a:r>
          </a:p>
        </p:txBody>
      </p: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ED752462-F659-BFDB-6559-73618C69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76" y="885039"/>
            <a:ext cx="6348451" cy="482482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9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1BCFE-5455-70C2-9AA2-CE5289FA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7" y="895440"/>
            <a:ext cx="4554894" cy="2166415"/>
          </a:xfrm>
        </p:spPr>
        <p:txBody>
          <a:bodyPr>
            <a:normAutofit/>
          </a:bodyPr>
          <a:lstStyle/>
          <a:p>
            <a:r>
              <a:rPr lang="en-US" dirty="0"/>
              <a:t>Access Specifiers in Inheritance</a:t>
            </a:r>
          </a:p>
        </p:txBody>
      </p:sp>
      <p:pic>
        <p:nvPicPr>
          <p:cNvPr id="5" name="Picture 4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76969936-8215-D071-C150-DBB3669BD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0" y="2097858"/>
            <a:ext cx="6519566" cy="347166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247F-9201-1942-5B4D-BB638394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05" y="3429000"/>
            <a:ext cx="4399711" cy="2710139"/>
          </a:xfrm>
        </p:spPr>
        <p:txBody>
          <a:bodyPr anchor="b">
            <a:noAutofit/>
          </a:bodyPr>
          <a:lstStyle/>
          <a:p>
            <a:r>
              <a:rPr lang="en-US" sz="2400" dirty="0"/>
              <a:t>Public ➡️  Everyone knows</a:t>
            </a:r>
          </a:p>
          <a:p>
            <a:r>
              <a:rPr lang="en-US" sz="2400" dirty="0"/>
              <a:t>Protected ➡️ only your family &amp; close relatives know.</a:t>
            </a:r>
          </a:p>
          <a:p>
            <a:r>
              <a:rPr lang="en-US" sz="2400" dirty="0"/>
              <a:t>Private ➡️ only you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4715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AB85B-4E76-B995-D20A-F1C9F315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dirty="0"/>
              <a:t>Method Overriding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E3D58F-C430-AC4B-92EB-217D8016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2813959"/>
            <a:ext cx="5780809" cy="3316671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subclass redefines a method from superclass</a:t>
            </a:r>
          </a:p>
          <a:p>
            <a:r>
              <a:rPr lang="en-US" sz="2400" dirty="0"/>
              <a:t>Same name + same parameters.</a:t>
            </a:r>
          </a:p>
          <a:p>
            <a:r>
              <a:rPr lang="en-US" sz="2400" dirty="0"/>
              <a:t>Lets subclass provide its own version.</a:t>
            </a:r>
          </a:p>
          <a:p>
            <a:r>
              <a:rPr lang="en-US" sz="2400" dirty="0"/>
              <a:t>Ex: The parent cooks spaghetti plain.</a:t>
            </a:r>
          </a:p>
          <a:p>
            <a:r>
              <a:rPr lang="en-US" sz="2400" dirty="0"/>
              <a:t>The child cooks spaghetti with spices</a:t>
            </a:r>
          </a:p>
        </p:txBody>
      </p:sp>
      <p:pic>
        <p:nvPicPr>
          <p:cNvPr id="5" name="Content Placeholder 4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62129160-AAC4-BD86-E1DB-729031ED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64" y="1734101"/>
            <a:ext cx="5549305" cy="34405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35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B3A55-A9C6-E4D5-2037-C7524772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4085665" cy="2169153"/>
          </a:xfrm>
        </p:spPr>
        <p:txBody>
          <a:bodyPr anchor="ctr">
            <a:normAutofit/>
          </a:bodyPr>
          <a:lstStyle/>
          <a:p>
            <a:r>
              <a:rPr lang="en-US" dirty="0"/>
              <a:t>Polymorphism (multiple forms)</a:t>
            </a:r>
          </a:p>
        </p:txBody>
      </p:sp>
      <p:pic>
        <p:nvPicPr>
          <p:cNvPr id="5" name="Picture 4" descr="A computer code with text&#10;&#10;AI-generated content may be incorrect.">
            <a:extLst>
              <a:ext uri="{FF2B5EF4-FFF2-40B4-BE49-F238E27FC236}">
                <a16:creationId xmlns:a16="http://schemas.microsoft.com/office/drawing/2014/main" id="{A688A71E-CE31-8C65-17BF-BBDC5ACD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50" y="555171"/>
            <a:ext cx="8911100" cy="287382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5B29-80B4-F17D-435C-CACF6F2B8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495" y="3318452"/>
            <a:ext cx="6687010" cy="3539548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Polymorphism means “many forms”. Code wise, it means one interface, different behaviors.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Compile time polymorphism -&gt; Method Overloading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Runtime Polymorphism -&gt; Method Overriding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The same word “run” -&gt; run a race, run a business, run a program.</a:t>
            </a:r>
          </a:p>
        </p:txBody>
      </p:sp>
    </p:spTree>
    <p:extLst>
      <p:ext uri="{BB962C8B-B14F-4D97-AF65-F5344CB8AC3E}">
        <p14:creationId xmlns:p14="http://schemas.microsoft.com/office/powerpoint/2010/main" val="303743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0711-0F7F-6B93-81C3-D665089A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861B-1EC5-3A17-52F6-08D09DDAF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class is like a blueprint. An architect’s plan for building a house. It describes what the house would  have (rooms, doors) and what it can do (open door, turn on lights). But it’s not a house yet.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A computer code on a dark background&#10;&#10;AI-generated content may be incorrect.">
            <a:extLst>
              <a:ext uri="{FF2B5EF4-FFF2-40B4-BE49-F238E27FC236}">
                <a16:creationId xmlns:a16="http://schemas.microsoft.com/office/drawing/2014/main" id="{C70CDD04-E675-5508-1909-EB47EBF2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3939287"/>
            <a:ext cx="53467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87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E78FD-BEC4-2B7F-5531-5BEC6D8A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4085665" cy="2169153"/>
          </a:xfrm>
        </p:spPr>
        <p:txBody>
          <a:bodyPr anchor="ctr">
            <a:normAutofit/>
          </a:bodyPr>
          <a:lstStyle/>
          <a:p>
            <a:r>
              <a:rPr lang="en-US" dirty="0"/>
              <a:t>The ‘super’ keyword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B3E86918-153B-2F63-8040-7FEC4568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4" y="368132"/>
            <a:ext cx="7826287" cy="324790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D779-5248-62E0-7B76-3336E0D0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5" y="3958297"/>
            <a:ext cx="5470637" cy="2195027"/>
          </a:xfrm>
        </p:spPr>
        <p:txBody>
          <a:bodyPr anchor="ctr">
            <a:noAutofit/>
          </a:bodyPr>
          <a:lstStyle/>
          <a:p>
            <a:r>
              <a:rPr lang="en-US" sz="2400" dirty="0"/>
              <a:t>Calls parent class constructor/method</a:t>
            </a:r>
          </a:p>
          <a:p>
            <a:r>
              <a:rPr lang="en-US" sz="2400" dirty="0"/>
              <a:t>Lets child class use parent’s version before adding its own.</a:t>
            </a:r>
          </a:p>
          <a:p>
            <a:r>
              <a:rPr lang="en-US" sz="2400" dirty="0"/>
              <a:t>Example: A child says, “Let my parent talk first, then I’ll add my part”.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69DDA-9595-C2C2-CC87-68C3592EF706}"/>
              </a:ext>
            </a:extLst>
          </p:cNvPr>
          <p:cNvSpPr txBox="1"/>
          <p:nvPr/>
        </p:nvSpPr>
        <p:spPr>
          <a:xfrm>
            <a:off x="8247251" y="1345672"/>
            <a:ext cx="3065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Outputs:</a:t>
            </a:r>
            <a:br>
              <a:rPr lang="en-US" sz="2400" dirty="0"/>
            </a:br>
            <a:r>
              <a:rPr lang="en-US" sz="2400" dirty="0"/>
              <a:t>Hello from parent.</a:t>
            </a:r>
          </a:p>
          <a:p>
            <a:r>
              <a:rPr lang="en-US" sz="2400" dirty="0"/>
              <a:t>Hello from child.</a:t>
            </a:r>
          </a:p>
        </p:txBody>
      </p:sp>
    </p:spTree>
    <p:extLst>
      <p:ext uri="{BB962C8B-B14F-4D97-AF65-F5344CB8AC3E}">
        <p14:creationId xmlns:p14="http://schemas.microsoft.com/office/powerpoint/2010/main" val="4217622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806CB-F083-702B-CABF-548BA75C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7" y="895440"/>
            <a:ext cx="4554894" cy="2166415"/>
          </a:xfrm>
        </p:spPr>
        <p:txBody>
          <a:bodyPr>
            <a:normAutofit/>
          </a:bodyPr>
          <a:lstStyle/>
          <a:p>
            <a:r>
              <a:rPr lang="en-US" dirty="0"/>
              <a:t>Object Class</a:t>
            </a:r>
          </a:p>
        </p:txBody>
      </p:sp>
      <p:pic>
        <p:nvPicPr>
          <p:cNvPr id="5" name="Picture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EB21DF70-5037-C222-6C43-AD6F7FA1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8" y="1164714"/>
            <a:ext cx="6483742" cy="452240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4A26-5FFD-D3C4-4DA4-E9A6BCF9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05" y="3429000"/>
            <a:ext cx="3754495" cy="2710139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Every class in Java extends Object automatically</a:t>
            </a:r>
          </a:p>
          <a:p>
            <a:pPr>
              <a:lnSpc>
                <a:spcPct val="110000"/>
              </a:lnSpc>
            </a:pPr>
            <a:r>
              <a:rPr lang="en-US" sz="1700"/>
              <a:t>Common methods: 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toString() -&gt; text description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Equals() -&gt; compares objects.</a:t>
            </a:r>
          </a:p>
          <a:p>
            <a:pPr>
              <a:lnSpc>
                <a:spcPct val="110000"/>
              </a:lnSpc>
            </a:pPr>
            <a:r>
              <a:rPr lang="en-US" sz="1700"/>
              <a:t>You don’t need to import it, it comes as is in Java.</a:t>
            </a:r>
          </a:p>
        </p:txBody>
      </p:sp>
    </p:spTree>
    <p:extLst>
      <p:ext uri="{BB962C8B-B14F-4D97-AF65-F5344CB8AC3E}">
        <p14:creationId xmlns:p14="http://schemas.microsoft.com/office/powerpoint/2010/main" val="3490128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6DEF8-940F-2ED6-B457-3E8D5BADB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2CFF88-243A-E1F0-49E9-C3DA86480D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0"/>
          <a:stretch>
            <a:fillRect/>
          </a:stretch>
        </p:blipFill>
        <p:spPr>
          <a:xfrm>
            <a:off x="6822" y="10"/>
            <a:ext cx="1219201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35B3B-705A-18F2-B6CF-66C320C66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Week 5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Sessions 5 &amp;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CBF30-ADB9-3E3B-48D0-0140E1FF3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9/24/2025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9/26/2025</a:t>
            </a:r>
          </a:p>
        </p:txBody>
      </p:sp>
    </p:spTree>
    <p:extLst>
      <p:ext uri="{BB962C8B-B14F-4D97-AF65-F5344CB8AC3E}">
        <p14:creationId xmlns:p14="http://schemas.microsoft.com/office/powerpoint/2010/main" val="1446777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4ACF-D773-421C-AB9D-B1675DC7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– 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B7F8-AFBC-0F40-C0A5-171CE9F0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Abstract classes</a:t>
            </a:r>
          </a:p>
          <a:p>
            <a:r>
              <a:rPr lang="en-US" sz="2400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2136551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446D-180E-7B04-7EA6-BA6E039F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C832-48FC-E19E-031E-C42BDD671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Chicken-egg problem. Which came first? Chicken or egg? Chicken, because the egg has a protein around it that had proteins around it.</a:t>
            </a:r>
          </a:p>
          <a:p>
            <a:r>
              <a:rPr lang="en-US" dirty="0"/>
              <a:t>Abstract Method vs Abstract base classes? Abstract methods because </a:t>
            </a:r>
          </a:p>
        </p:txBody>
      </p:sp>
    </p:spTree>
    <p:extLst>
      <p:ext uri="{BB962C8B-B14F-4D97-AF65-F5344CB8AC3E}">
        <p14:creationId xmlns:p14="http://schemas.microsoft.com/office/powerpoint/2010/main" val="416567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9F54-2872-E789-FE8C-681DCEBC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462B1-1072-14D0-A0C9-821B1F96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object is like the real house that is built from the blueprint. You can walk inside, paint it, live in it. Each object has its own unique values.</a:t>
            </a:r>
          </a:p>
        </p:txBody>
      </p:sp>
      <p:pic>
        <p:nvPicPr>
          <p:cNvPr id="5" name="Picture 4" descr="A computer code on a dark background&#10;&#10;AI-generated content may be incorrect.">
            <a:extLst>
              <a:ext uri="{FF2B5EF4-FFF2-40B4-BE49-F238E27FC236}">
                <a16:creationId xmlns:a16="http://schemas.microsoft.com/office/drawing/2014/main" id="{5A79FA56-5926-D61A-0C9F-B03B2EE4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8211"/>
            <a:ext cx="7308465" cy="195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F2ECF-E316-86FE-970B-AFB21218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7" y="895440"/>
            <a:ext cx="4554894" cy="2166415"/>
          </a:xfrm>
        </p:spPr>
        <p:txBody>
          <a:bodyPr>
            <a:normAutofit/>
          </a:bodyPr>
          <a:lstStyle/>
          <a:p>
            <a:r>
              <a:rPr lang="en-US" dirty="0"/>
              <a:t>Abstraction &amp; Encapsulation</a:t>
            </a:r>
          </a:p>
        </p:txBody>
      </p: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C9FA3905-C0B4-78FA-F6E7-8CD643626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57791"/>
            <a:ext cx="5143499" cy="38190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62C6-929D-D6EC-E7B5-85155F21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05" y="3429000"/>
            <a:ext cx="3754495" cy="2710139"/>
          </a:xfrm>
        </p:spPr>
        <p:txBody>
          <a:bodyPr anchor="b">
            <a:normAutofit/>
          </a:bodyPr>
          <a:lstStyle/>
          <a:p>
            <a:r>
              <a:rPr lang="en-US" sz="2400" dirty="0"/>
              <a:t>While driving a car, you just use the steering wheel, pedals, and the gear shifter, but you don’t need to know the engine details.</a:t>
            </a:r>
          </a:p>
        </p:txBody>
      </p:sp>
    </p:spTree>
    <p:extLst>
      <p:ext uri="{BB962C8B-B14F-4D97-AF65-F5344CB8AC3E}">
        <p14:creationId xmlns:p14="http://schemas.microsoft.com/office/powerpoint/2010/main" val="71417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8E13E-5CC7-C133-CFF3-DE57FD0A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4085665" cy="2169153"/>
          </a:xfrm>
        </p:spPr>
        <p:txBody>
          <a:bodyPr anchor="ctr">
            <a:normAutofit/>
          </a:bodyPr>
          <a:lstStyle/>
          <a:p>
            <a:r>
              <a:rPr lang="en-US" dirty="0"/>
              <a:t>Constructor</a:t>
            </a:r>
          </a:p>
        </p:txBody>
      </p:sp>
      <p:pic>
        <p:nvPicPr>
          <p:cNvPr id="5" name="Picture 4" descr="A computer code with text&#10;&#10;AI-generated content may be incorrect.">
            <a:extLst>
              <a:ext uri="{FF2B5EF4-FFF2-40B4-BE49-F238E27FC236}">
                <a16:creationId xmlns:a16="http://schemas.microsoft.com/office/drawing/2014/main" id="{54BB379E-F9F7-A21B-D71E-B2EF0E7F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026" y="360947"/>
            <a:ext cx="7218951" cy="306805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F4CE-F480-6EAB-7AF0-C32430C78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5" y="3958297"/>
            <a:ext cx="5459489" cy="2195027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The constructor is a special method: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It has the same name as the class.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It has no return type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Runs automatically when an object is created with the ‘new’ keyword.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56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0CBAD-DFD7-A9A4-BA84-D19CF899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36" y="885040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dirty="0"/>
              <a:t>Constructor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CDDD-0490-91FA-D1D2-8493B621E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36" y="2822975"/>
            <a:ext cx="5262778" cy="3159001"/>
          </a:xfrm>
        </p:spPr>
        <p:txBody>
          <a:bodyPr anchor="t">
            <a:normAutofit/>
          </a:bodyPr>
          <a:lstStyle/>
          <a:p>
            <a:r>
              <a:rPr lang="en-US" sz="2400" dirty="0"/>
              <a:t>When you buy that phone, you can either: </a:t>
            </a:r>
          </a:p>
          <a:p>
            <a:pPr lvl="1"/>
            <a:r>
              <a:rPr lang="en-US" sz="2400" dirty="0"/>
              <a:t>Take the default version (“just give me whatever is in stock”). </a:t>
            </a:r>
          </a:p>
          <a:p>
            <a:pPr lvl="1"/>
            <a:r>
              <a:rPr lang="en-US" sz="2400" dirty="0"/>
              <a:t>Customize it (“I want the iPhone 15 in blue with 256 GB”).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7D0C940-4BEC-3DB7-7657-3B9ED9E8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14" y="993433"/>
            <a:ext cx="6260325" cy="44448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0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4691-B6C8-C6F2-5155-E58AE5A9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6F34-CB0A-4C8C-807B-15FDA3C41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action your object can perform. Like ”drive” for a car, or ”bark” for a dog.</a:t>
            </a:r>
          </a:p>
          <a:p>
            <a:endParaRPr lang="en-US" sz="2400" dirty="0"/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45BDC05-DF72-036C-B810-EC631920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57" y="2938132"/>
            <a:ext cx="5695421" cy="32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1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B7DA-212F-40AC-099F-A8A6D335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8BA7-1FC0-6C79-52DA-0FF437DBB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Same action as methods, but different details.</a:t>
            </a:r>
          </a:p>
          <a:p>
            <a:r>
              <a:rPr lang="en-US" sz="2400" dirty="0"/>
              <a:t>It’s like calling a pizza place. Sometimes you just say the size, other times you say size + topping.</a:t>
            </a:r>
          </a:p>
        </p:txBody>
      </p:sp>
      <p:pic>
        <p:nvPicPr>
          <p:cNvPr id="5" name="Picture 4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D38D7459-3C07-FADE-9A74-D2E168E7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58" y="3742448"/>
            <a:ext cx="7772400" cy="23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25973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1028</Words>
  <Application>Microsoft Macintosh PowerPoint</Application>
  <PresentationFormat>Widescreen</PresentationFormat>
  <Paragraphs>137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Aptos</vt:lpstr>
      <vt:lpstr>Arial</vt:lpstr>
      <vt:lpstr>Georgia Pro Light</vt:lpstr>
      <vt:lpstr>VaultVTI</vt:lpstr>
      <vt:lpstr>Week 3 Sessions 1 &amp; 2</vt:lpstr>
      <vt:lpstr>Ch1. Overview of topics:</vt:lpstr>
      <vt:lpstr>Class</vt:lpstr>
      <vt:lpstr>Object</vt:lpstr>
      <vt:lpstr>Abstraction &amp; Encapsulation</vt:lpstr>
      <vt:lpstr>Constructor</vt:lpstr>
      <vt:lpstr>Constructor overloading</vt:lpstr>
      <vt:lpstr>Method</vt:lpstr>
      <vt:lpstr>Method overloading</vt:lpstr>
      <vt:lpstr>Mutators (setters)</vt:lpstr>
      <vt:lpstr>Accessors (Getters)</vt:lpstr>
      <vt:lpstr>Access Modifiers</vt:lpstr>
      <vt:lpstr>The ‘this’ Keyword</vt:lpstr>
      <vt:lpstr>Reference</vt:lpstr>
      <vt:lpstr>Static (Fields &amp; Methods)</vt:lpstr>
      <vt:lpstr>Array Lists</vt:lpstr>
      <vt:lpstr>Packages</vt:lpstr>
      <vt:lpstr>Week 4 Sessions 3 &amp; 4</vt:lpstr>
      <vt:lpstr>Chapter 2 Inheritance</vt:lpstr>
      <vt:lpstr>Inheritance</vt:lpstr>
      <vt:lpstr>Inheritance analogy</vt:lpstr>
      <vt:lpstr>Inheritance code</vt:lpstr>
      <vt:lpstr>Types of Inheritances:</vt:lpstr>
      <vt:lpstr>Single inheritance</vt:lpstr>
      <vt:lpstr>Multilevel Inheritance</vt:lpstr>
      <vt:lpstr>Hierarchical Inheritance</vt:lpstr>
      <vt:lpstr>Access Specifiers in Inheritance</vt:lpstr>
      <vt:lpstr>Method Overriding</vt:lpstr>
      <vt:lpstr>Polymorphism (multiple forms)</vt:lpstr>
      <vt:lpstr>The ‘super’ keyword</vt:lpstr>
      <vt:lpstr>Object Class</vt:lpstr>
      <vt:lpstr>Week 5 Sessions 5 &amp; 6</vt:lpstr>
      <vt:lpstr>Chapter 3 – Abstract Classes</vt:lpstr>
      <vt:lpstr>Abstract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Wahbeh, Yousef</dc:creator>
  <cp:lastModifiedBy>Wahbeh, Yousef</cp:lastModifiedBy>
  <cp:revision>13</cp:revision>
  <dcterms:created xsi:type="dcterms:W3CDTF">2025-09-12T17:08:01Z</dcterms:created>
  <dcterms:modified xsi:type="dcterms:W3CDTF">2025-09-23T16:51:35Z</dcterms:modified>
</cp:coreProperties>
</file>