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76" r:id="rId6"/>
    <p:sldId id="260" r:id="rId7"/>
    <p:sldId id="261" r:id="rId8"/>
    <p:sldId id="262" r:id="rId9"/>
    <p:sldId id="263" r:id="rId10"/>
    <p:sldId id="264" r:id="rId11"/>
    <p:sldId id="265" r:id="rId12"/>
    <p:sldId id="277" r:id="rId13"/>
    <p:sldId id="266" r:id="rId14"/>
    <p:sldId id="278" r:id="rId15"/>
    <p:sldId id="267" r:id="rId16"/>
    <p:sldId id="279" r:id="rId17"/>
    <p:sldId id="280" r:id="rId18"/>
    <p:sldId id="281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82" r:id="rId28"/>
    <p:sldId id="283" r:id="rId29"/>
    <p:sldId id="284" r:id="rId30"/>
    <p:sldId id="285" r:id="rId31"/>
    <p:sldId id="286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615"/>
    <p:restoredTop sz="94523"/>
  </p:normalViewPr>
  <p:slideViewPr>
    <p:cSldViewPr snapToGrid="0">
      <p:cViewPr varScale="1">
        <p:scale>
          <a:sx n="29" d="100"/>
          <a:sy n="29" d="100"/>
        </p:scale>
        <p:origin x="232" y="1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F3CCF-1BC3-A947-8CBD-013403ACF305}" type="datetimeFigureOut">
              <a:rPr lang="en-US" smtClean="0"/>
              <a:t>9/26/25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F3702-3035-4041-98E6-BE235DFE4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20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9F3702-3035-4041-98E6-BE235DFE43D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555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9F3702-3035-4041-98E6-BE235DFE43D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721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9/26/25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556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9/26/25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751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9/26/25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182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9/26/25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02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9/26/25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14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9/26/25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87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9/26/25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863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9/26/25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109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9/26/25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3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9/26/25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135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9/26/25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902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9/26/25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6317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1C0E11-7F10-1F1C-1B91-96FEA0D3B30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5000"/>
          <a:stretch>
            <a:fillRect/>
          </a:stretch>
        </p:blipFill>
        <p:spPr>
          <a:xfrm>
            <a:off x="6822" y="10"/>
            <a:ext cx="1219201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7B825B-0BC6-E607-F0F8-2CC86954E6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9691" y="1256045"/>
            <a:ext cx="6962052" cy="1884207"/>
          </a:xfrm>
        </p:spPr>
        <p:txBody>
          <a:bodyPr anchor="b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Week 3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Sessions 1 &amp;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2AA822-6EDA-E81C-6A35-BC05B66897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1857" y="5159228"/>
            <a:ext cx="6581930" cy="746640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9/10/2025</a:t>
            </a:r>
          </a:p>
          <a:p>
            <a:pPr algn="ctr"/>
            <a:r>
              <a:rPr lang="en-US" dirty="0">
                <a:solidFill>
                  <a:srgbClr val="FFFFFF"/>
                </a:solidFill>
              </a:rPr>
              <a:t>9/12/2025</a:t>
            </a:r>
          </a:p>
        </p:txBody>
      </p:sp>
    </p:spTree>
    <p:extLst>
      <p:ext uri="{BB962C8B-B14F-4D97-AF65-F5344CB8AC3E}">
        <p14:creationId xmlns:p14="http://schemas.microsoft.com/office/powerpoint/2010/main" val="813168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82C86-E04D-2AF0-8B6F-2132615BD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Mutators (setters)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9A314-2951-D28D-5A20-259AF8D48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setter is like a remote control. You can use it to change something inside the object, like turning the volume up on a TV. Or setting a color to be black on a car.</a:t>
            </a:r>
          </a:p>
        </p:txBody>
      </p:sp>
      <p:pic>
        <p:nvPicPr>
          <p:cNvPr id="5" name="Picture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CB571327-6F8A-2F96-EF4E-556CECC0F02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22" b="36517"/>
          <a:stretch>
            <a:fillRect/>
          </a:stretch>
        </p:blipFill>
        <p:spPr>
          <a:xfrm>
            <a:off x="849758" y="3752129"/>
            <a:ext cx="4859087" cy="221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856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E1EE8-08CF-CC2B-4EF8-B1E058FD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Accessors (Getters)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D6140-4C50-D63F-9DE0-CA4AAAC9B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Getters are like the dashboard. They let you read information without changing it. Like checking your car’s speedometer. Or Checking what color your car is.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FA7EDD-3635-8919-730C-C68B1D016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758" y="3296653"/>
            <a:ext cx="3594100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558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6525CD-0858-FE2A-A44F-403A9D84C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706" y="963728"/>
            <a:ext cx="4554894" cy="886844"/>
          </a:xfrm>
        </p:spPr>
        <p:txBody>
          <a:bodyPr>
            <a:normAutofit/>
          </a:bodyPr>
          <a:lstStyle/>
          <a:p>
            <a:r>
              <a:rPr lang="en-US" dirty="0"/>
              <a:t>Access Modifiers</a:t>
            </a:r>
          </a:p>
        </p:txBody>
      </p:sp>
      <p:pic>
        <p:nvPicPr>
          <p:cNvPr id="5" name="Picture 4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DAA82A7D-880C-5801-77E3-9B577B159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2175011"/>
            <a:ext cx="5143499" cy="258460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56765" y="3429000"/>
            <a:ext cx="0" cy="2629328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FBE94-57BC-8CF4-AF52-C0CFD923D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499" y="2175011"/>
            <a:ext cx="4554890" cy="3479067"/>
          </a:xfrm>
        </p:spPr>
        <p:txBody>
          <a:bodyPr anchor="b">
            <a:noAutofit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Public ➡️ visible everywhere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Private ➡️ visible only inside the class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Protected ➡️ visible in subclasses and package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Default (no keyword) ➡️ visible only in same package</a:t>
            </a:r>
          </a:p>
        </p:txBody>
      </p:sp>
    </p:spTree>
    <p:extLst>
      <p:ext uri="{BB962C8B-B14F-4D97-AF65-F5344CB8AC3E}">
        <p14:creationId xmlns:p14="http://schemas.microsoft.com/office/powerpoint/2010/main" val="1911637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163D7-9C43-46D2-7E34-21ED7A65A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‘this’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FA2AC-B50F-6042-08B9-AFF7E3886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It’s like saying “I am Joe”/”I myself”. It points to the current object’s own fields.</a:t>
            </a:r>
          </a:p>
          <a:p>
            <a:endParaRPr lang="en-US" dirty="0"/>
          </a:p>
        </p:txBody>
      </p:sp>
      <p:pic>
        <p:nvPicPr>
          <p:cNvPr id="5" name="Picture 4" descr="A computer code with colorful text&#10;&#10;AI-generated content may be incorrect.">
            <a:extLst>
              <a:ext uri="{FF2B5EF4-FFF2-40B4-BE49-F238E27FC236}">
                <a16:creationId xmlns:a16="http://schemas.microsoft.com/office/drawing/2014/main" id="{FBAA4C51-E0EB-0102-5140-EC0781A64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3027032"/>
            <a:ext cx="8037094" cy="242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190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63A066-DF54-4B1E-58A8-69D551C23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6765" y="1557791"/>
            <a:ext cx="4161189" cy="1012116"/>
          </a:xfrm>
        </p:spPr>
        <p:txBody>
          <a:bodyPr>
            <a:normAutofit/>
          </a:bodyPr>
          <a:lstStyle/>
          <a:p>
            <a:r>
              <a:rPr lang="en-US" dirty="0"/>
              <a:t>Reference</a:t>
            </a:r>
          </a:p>
        </p:txBody>
      </p:sp>
      <p:pic>
        <p:nvPicPr>
          <p:cNvPr id="5" name="Picture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0FF55D04-EF30-1369-88AF-361930306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51" y="1244600"/>
            <a:ext cx="6158155" cy="457242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56765" y="3429000"/>
            <a:ext cx="0" cy="2629328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F069C-9396-0220-543D-E02EB834B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499" y="2807504"/>
            <a:ext cx="4554894" cy="3370539"/>
          </a:xfrm>
        </p:spPr>
        <p:txBody>
          <a:bodyPr anchor="b">
            <a:noAutofit/>
          </a:bodyPr>
          <a:lstStyle/>
          <a:p>
            <a:r>
              <a:rPr lang="en-US" sz="2500" dirty="0"/>
              <a:t>When you create objects with the ‘new’ keyword, you’re working with references.</a:t>
            </a:r>
          </a:p>
          <a:p>
            <a:r>
              <a:rPr lang="en-US" sz="2500" dirty="0"/>
              <a:t>A reference stores the address of an object in memory</a:t>
            </a:r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732750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36A0AD-ED28-6CBD-FDA2-B170BECD5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706" y="718861"/>
            <a:ext cx="4554894" cy="1487055"/>
          </a:xfrm>
        </p:spPr>
        <p:txBody>
          <a:bodyPr>
            <a:normAutofit/>
          </a:bodyPr>
          <a:lstStyle/>
          <a:p>
            <a:r>
              <a:rPr lang="en-US" dirty="0"/>
              <a:t>Static (Fields &amp; Methods)</a:t>
            </a:r>
          </a:p>
        </p:txBody>
      </p:sp>
      <p:pic>
        <p:nvPicPr>
          <p:cNvPr id="5" name="Picture 4" descr="A computer screen shot of a program code&#10;&#10;AI-generated content may be incorrect.">
            <a:extLst>
              <a:ext uri="{FF2B5EF4-FFF2-40B4-BE49-F238E27FC236}">
                <a16:creationId xmlns:a16="http://schemas.microsoft.com/office/drawing/2014/main" id="{1866D641-F1E4-26A7-E54A-AC6C8B939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58" y="1972329"/>
            <a:ext cx="5735742" cy="271013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56765" y="3429000"/>
            <a:ext cx="0" cy="2629328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A0262-3005-A091-36C9-27906F469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6765" y="2205916"/>
            <a:ext cx="4420835" cy="3933223"/>
          </a:xfrm>
        </p:spPr>
        <p:txBody>
          <a:bodyPr anchor="b">
            <a:normAutofit/>
          </a:bodyPr>
          <a:lstStyle/>
          <a:p>
            <a:r>
              <a:rPr lang="en-US" sz="2500" dirty="0"/>
              <a:t>A shared bulletin board in the dorm buildings. Everyone in the building (all objects of the class) can see and update it. Or increasing the number of cars needed for a Car company you work at.</a:t>
            </a:r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4264338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C418CF-A381-B8A9-29B3-14BFBB342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6765" y="1455650"/>
            <a:ext cx="4554894" cy="1173678"/>
          </a:xfrm>
        </p:spPr>
        <p:txBody>
          <a:bodyPr>
            <a:normAutofit/>
          </a:bodyPr>
          <a:lstStyle/>
          <a:p>
            <a:r>
              <a:rPr lang="en-US" dirty="0"/>
              <a:t>Array Lists</a:t>
            </a:r>
          </a:p>
        </p:txBody>
      </p:sp>
      <p:pic>
        <p:nvPicPr>
          <p:cNvPr id="5" name="Picture 4" descr="A computer screen shot of code&#10;&#10;AI-generated content may be incorrect.">
            <a:extLst>
              <a:ext uri="{FF2B5EF4-FFF2-40B4-BE49-F238E27FC236}">
                <a16:creationId xmlns:a16="http://schemas.microsoft.com/office/drawing/2014/main" id="{AE727CF3-F0DC-8135-3018-8E2612B47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13" y="2146852"/>
            <a:ext cx="6226024" cy="329979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56765" y="3429000"/>
            <a:ext cx="0" cy="2629328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228EC-23D7-14BA-5C6D-BFD0115C0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4569" y="3183277"/>
            <a:ext cx="5197411" cy="3014094"/>
          </a:xfrm>
        </p:spPr>
        <p:txBody>
          <a:bodyPr anchor="b">
            <a:noAutofit/>
          </a:bodyPr>
          <a:lstStyle/>
          <a:p>
            <a:r>
              <a:rPr lang="en-US" sz="2500" dirty="0"/>
              <a:t>An Array List is the first real data structure, it connects objects + references + memory.</a:t>
            </a:r>
          </a:p>
          <a:p>
            <a:pPr marL="0" indent="0">
              <a:buNone/>
            </a:pPr>
            <a:endParaRPr lang="en-US" sz="2500" dirty="0"/>
          </a:p>
          <a:p>
            <a:r>
              <a:rPr lang="en-US" sz="2500" dirty="0"/>
              <a:t>An array list is a resizable array that stores object references.</a:t>
            </a:r>
          </a:p>
        </p:txBody>
      </p:sp>
    </p:spTree>
    <p:extLst>
      <p:ext uri="{BB962C8B-B14F-4D97-AF65-F5344CB8AC3E}">
        <p14:creationId xmlns:p14="http://schemas.microsoft.com/office/powerpoint/2010/main" val="3181672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F8FEB1-429F-9F5A-1DCC-810099729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706" y="466084"/>
            <a:ext cx="4554894" cy="1099013"/>
          </a:xfrm>
        </p:spPr>
        <p:txBody>
          <a:bodyPr>
            <a:normAutofit/>
          </a:bodyPr>
          <a:lstStyle/>
          <a:p>
            <a:r>
              <a:rPr lang="en-US" dirty="0"/>
              <a:t>Packages</a:t>
            </a:r>
          </a:p>
        </p:txBody>
      </p:sp>
      <p:pic>
        <p:nvPicPr>
          <p:cNvPr id="5" name="Content Placeholder 4" descr="A computer screen shot of text&#10;&#10;AI-generated content may be incorrect.">
            <a:extLst>
              <a:ext uri="{FF2B5EF4-FFF2-40B4-BE49-F238E27FC236}">
                <a16:creationId xmlns:a16="http://schemas.microsoft.com/office/drawing/2014/main" id="{2F8454C5-9918-0829-3189-7C99EBF6D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962842"/>
            <a:ext cx="5143499" cy="300894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56765" y="3429000"/>
            <a:ext cx="0" cy="2629328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1A3E6FE-F770-9F1F-EEF1-00A980958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2706" y="1962842"/>
            <a:ext cx="5469294" cy="4539558"/>
          </a:xfrm>
        </p:spPr>
        <p:txBody>
          <a:bodyPr anchor="b">
            <a:noAutofit/>
          </a:bodyPr>
          <a:lstStyle/>
          <a:p>
            <a:r>
              <a:rPr lang="en-US" sz="2400" dirty="0"/>
              <a:t>Packages are about organizing many classes/structures so they flow well after showing multiple objects in an Array List.</a:t>
            </a:r>
          </a:p>
          <a:p>
            <a:r>
              <a:rPr lang="en-US" sz="2400" dirty="0"/>
              <a:t>They are a way to organize classes into folders.</a:t>
            </a:r>
          </a:p>
          <a:p>
            <a:r>
              <a:rPr lang="en-US" sz="2400" dirty="0"/>
              <a:t>Example: </a:t>
            </a:r>
            <a:r>
              <a:rPr lang="en-US" sz="2400" dirty="0" err="1"/>
              <a:t>java.util</a:t>
            </a:r>
            <a:r>
              <a:rPr lang="en-US" sz="2400" dirty="0"/>
              <a:t>.* contains Array List, Scanner, etc.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66755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269266-2C02-A558-9411-5109C2A162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27947EC-4EA6-80C4-F4A7-B2887634A8F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5000"/>
          <a:stretch>
            <a:fillRect/>
          </a:stretch>
        </p:blipFill>
        <p:spPr>
          <a:xfrm>
            <a:off x="6822" y="10"/>
            <a:ext cx="1219201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F0BFEB-D067-47E8-E806-205D029061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9691" y="1256045"/>
            <a:ext cx="6962052" cy="1884207"/>
          </a:xfrm>
        </p:spPr>
        <p:txBody>
          <a:bodyPr anchor="b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Week 4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Sessions 3 &amp;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1709DE-20C7-60DC-560D-B748F5318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1857" y="5159228"/>
            <a:ext cx="6581930" cy="746640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9/17/2025</a:t>
            </a:r>
          </a:p>
          <a:p>
            <a:pPr algn="ctr"/>
            <a:r>
              <a:rPr lang="en-US" dirty="0">
                <a:solidFill>
                  <a:srgbClr val="FFFFFF"/>
                </a:solidFill>
              </a:rPr>
              <a:t>9/19/2025</a:t>
            </a:r>
          </a:p>
        </p:txBody>
      </p:sp>
    </p:spTree>
    <p:extLst>
      <p:ext uri="{BB962C8B-B14F-4D97-AF65-F5344CB8AC3E}">
        <p14:creationId xmlns:p14="http://schemas.microsoft.com/office/powerpoint/2010/main" val="2560801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1A1F9-E846-048E-093D-C83B08763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2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DF0EB-4DC9-2A18-C27E-C6DCB4193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Basics &amp; Analogy</a:t>
            </a:r>
          </a:p>
          <a:p>
            <a:r>
              <a:rPr lang="en-US" sz="2400" dirty="0"/>
              <a:t>Types of Inheritance</a:t>
            </a:r>
          </a:p>
          <a:p>
            <a:r>
              <a:rPr lang="en-US" sz="2400" dirty="0"/>
              <a:t>Access Specifiers in Inheritance</a:t>
            </a:r>
          </a:p>
          <a:p>
            <a:r>
              <a:rPr lang="en-US" sz="2400" dirty="0"/>
              <a:t>Method Overriding</a:t>
            </a:r>
          </a:p>
          <a:p>
            <a:r>
              <a:rPr lang="en-US" sz="2400" dirty="0"/>
              <a:t>Polymorphism</a:t>
            </a:r>
          </a:p>
          <a:p>
            <a:r>
              <a:rPr lang="en-US" sz="2400" dirty="0"/>
              <a:t>‘super’ keyword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07628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B7A50-3682-E59A-C1CF-61D26F24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Ch1. Overview of topics: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84D87-C6C6-255E-B265-E2896A088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759" y="1962358"/>
            <a:ext cx="5246241" cy="450325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Class 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Object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Abstraction / Encapsulation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Constructor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Constructor Overloading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Method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Method Overloading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Mutators / Accessors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92ABCD-FD1E-F8CD-EB5F-4A3251056B1C}"/>
              </a:ext>
            </a:extLst>
          </p:cNvPr>
          <p:cNvSpPr txBox="1"/>
          <p:nvPr/>
        </p:nvSpPr>
        <p:spPr>
          <a:xfrm>
            <a:off x="5892800" y="2209800"/>
            <a:ext cx="5384800" cy="3700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 startAt="9"/>
            </a:pPr>
            <a:r>
              <a:rPr lang="en-US" sz="2000" dirty="0"/>
              <a:t>Access Modifiers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 startAt="9"/>
            </a:pPr>
            <a:r>
              <a:rPr lang="en-US" sz="2000" dirty="0"/>
              <a:t>‘this’ keyword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 startAt="9"/>
            </a:pPr>
            <a:r>
              <a:rPr lang="en-US" sz="2000" dirty="0"/>
              <a:t>References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 startAt="9"/>
            </a:pPr>
            <a:r>
              <a:rPr lang="en-US" sz="2000" dirty="0"/>
              <a:t>Static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 startAt="9"/>
            </a:pPr>
            <a:r>
              <a:rPr lang="en-US" sz="2000" dirty="0"/>
              <a:t>Array List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 startAt="9"/>
            </a:pPr>
            <a:r>
              <a:rPr lang="en-US" sz="2000" dirty="0"/>
              <a:t>Packages</a:t>
            </a:r>
          </a:p>
        </p:txBody>
      </p:sp>
    </p:spTree>
    <p:extLst>
      <p:ext uri="{BB962C8B-B14F-4D97-AF65-F5344CB8AC3E}">
        <p14:creationId xmlns:p14="http://schemas.microsoft.com/office/powerpoint/2010/main" val="39804938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6A9A1-5062-A182-1EEA-335308EE9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EEA4F-2A28-DEBD-301C-78942D18B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idea behind inheritance:</a:t>
            </a:r>
          </a:p>
          <a:p>
            <a:r>
              <a:rPr lang="en-US" sz="2400" dirty="0"/>
              <a:t>One class can inherit fields + methods from another class.</a:t>
            </a:r>
          </a:p>
          <a:p>
            <a:r>
              <a:rPr lang="en-US" sz="2400" dirty="0"/>
              <a:t>Think of it as a family tree: Children automatically get traits from parents, but can also add their own</a:t>
            </a:r>
          </a:p>
        </p:txBody>
      </p:sp>
    </p:spTree>
    <p:extLst>
      <p:ext uri="{BB962C8B-B14F-4D97-AF65-F5344CB8AC3E}">
        <p14:creationId xmlns:p14="http://schemas.microsoft.com/office/powerpoint/2010/main" val="27203886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18DAC-21A2-FC5D-4241-4FCF6EAEA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analogy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92040-9C8D-332C-958D-83BE3A993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Parent class (superclass): Animal -&gt; all animals eat and sleep</a:t>
            </a:r>
          </a:p>
          <a:p>
            <a:r>
              <a:rPr lang="en-US" sz="2400" dirty="0"/>
              <a:t>Child class (subclass): Dog -&gt; dogs eat, sleep, and bark.</a:t>
            </a:r>
          </a:p>
        </p:txBody>
      </p:sp>
    </p:spTree>
    <p:extLst>
      <p:ext uri="{BB962C8B-B14F-4D97-AF65-F5344CB8AC3E}">
        <p14:creationId xmlns:p14="http://schemas.microsoft.com/office/powerpoint/2010/main" val="917719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F4F1B1F-38C9-4BA3-8793-E2B6FC978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0A82C2B-B640-4B39-A4B8-3189B458A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4990" y="859953"/>
            <a:ext cx="4379010" cy="5197947"/>
          </a:xfrm>
          <a:custGeom>
            <a:avLst/>
            <a:gdLst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2480538 h 5246128"/>
              <a:gd name="connsiteX4" fmla="*/ 4419600 w 4419600"/>
              <a:gd name="connsiteY4" fmla="*/ 4975131 h 5246128"/>
              <a:gd name="connsiteX5" fmla="*/ 4419600 w 4419600"/>
              <a:gd name="connsiteY5" fmla="*/ 5246128 h 5246128"/>
              <a:gd name="connsiteX6" fmla="*/ 0 w 4419600"/>
              <a:gd name="connsiteY6" fmla="*/ 5246128 h 5246128"/>
              <a:gd name="connsiteX7" fmla="*/ 0 w 4419600"/>
              <a:gd name="connsiteY7" fmla="*/ 4975131 h 5246128"/>
              <a:gd name="connsiteX8" fmla="*/ 0 w 4419600"/>
              <a:gd name="connsiteY8" fmla="*/ 2480538 h 5246128"/>
              <a:gd name="connsiteX9" fmla="*/ 0 w 4419600"/>
              <a:gd name="connsiteY9" fmla="*/ 2209541 h 5246128"/>
              <a:gd name="connsiteX10" fmla="*/ 2209538 w 4419600"/>
              <a:gd name="connsiteY10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4975131 h 5246128"/>
              <a:gd name="connsiteX4" fmla="*/ 4419600 w 4419600"/>
              <a:gd name="connsiteY4" fmla="*/ 5246128 h 5246128"/>
              <a:gd name="connsiteX5" fmla="*/ 0 w 4419600"/>
              <a:gd name="connsiteY5" fmla="*/ 5246128 h 5246128"/>
              <a:gd name="connsiteX6" fmla="*/ 0 w 4419600"/>
              <a:gd name="connsiteY6" fmla="*/ 4975131 h 5246128"/>
              <a:gd name="connsiteX7" fmla="*/ 0 w 4419600"/>
              <a:gd name="connsiteY7" fmla="*/ 2480538 h 5246128"/>
              <a:gd name="connsiteX8" fmla="*/ 0 w 4419600"/>
              <a:gd name="connsiteY8" fmla="*/ 2209541 h 5246128"/>
              <a:gd name="connsiteX9" fmla="*/ 2209538 w 4419600"/>
              <a:gd name="connsiteY9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5246128 h 5246128"/>
              <a:gd name="connsiteX4" fmla="*/ 0 w 4419600"/>
              <a:gd name="connsiteY4" fmla="*/ 5246128 h 5246128"/>
              <a:gd name="connsiteX5" fmla="*/ 0 w 4419600"/>
              <a:gd name="connsiteY5" fmla="*/ 4975131 h 5246128"/>
              <a:gd name="connsiteX6" fmla="*/ 0 w 4419600"/>
              <a:gd name="connsiteY6" fmla="*/ 2480538 h 5246128"/>
              <a:gd name="connsiteX7" fmla="*/ 0 w 4419600"/>
              <a:gd name="connsiteY7" fmla="*/ 2209541 h 5246128"/>
              <a:gd name="connsiteX8" fmla="*/ 2209538 w 4419600"/>
              <a:gd name="connsiteY8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5246128 h 5246128"/>
              <a:gd name="connsiteX4" fmla="*/ 0 w 4419600"/>
              <a:gd name="connsiteY4" fmla="*/ 5246128 h 5246128"/>
              <a:gd name="connsiteX5" fmla="*/ 0 w 4419600"/>
              <a:gd name="connsiteY5" fmla="*/ 2480538 h 5246128"/>
              <a:gd name="connsiteX6" fmla="*/ 0 w 4419600"/>
              <a:gd name="connsiteY6" fmla="*/ 2209541 h 5246128"/>
              <a:gd name="connsiteX7" fmla="*/ 2209538 w 4419600"/>
              <a:gd name="connsiteY7" fmla="*/ 0 h 524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19600" h="5246128">
                <a:moveTo>
                  <a:pt x="2209538" y="0"/>
                </a:moveTo>
                <a:lnTo>
                  <a:pt x="2210062" y="0"/>
                </a:lnTo>
                <a:cubicBezTo>
                  <a:pt x="3430375" y="0"/>
                  <a:pt x="4419600" y="989251"/>
                  <a:pt x="4419600" y="2209541"/>
                </a:cubicBezTo>
                <a:lnTo>
                  <a:pt x="4419600" y="5246128"/>
                </a:lnTo>
                <a:lnTo>
                  <a:pt x="0" y="5246128"/>
                </a:lnTo>
                <a:lnTo>
                  <a:pt x="0" y="2480538"/>
                </a:lnTo>
                <a:lnTo>
                  <a:pt x="0" y="2209541"/>
                </a:lnTo>
                <a:cubicBezTo>
                  <a:pt x="0" y="989251"/>
                  <a:pt x="989222" y="0"/>
                  <a:pt x="2209538" y="0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BE53BD-128A-96A3-0555-FF9971514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145" y="1799771"/>
            <a:ext cx="3374701" cy="184849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/>
              <a:t>Inheritance code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091899A-6176-48DA-BF9E-4D278C5FB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415286" y="4316294"/>
            <a:ext cx="1458419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FA634B4E-A04B-4D9E-994E-E30B387B6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6155" y="11979"/>
            <a:ext cx="5738224" cy="67113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241955-BA0F-12C7-CFD4-9FFF1899C41F}"/>
              </a:ext>
            </a:extLst>
          </p:cNvPr>
          <p:cNvSpPr txBox="1"/>
          <p:nvPr/>
        </p:nvSpPr>
        <p:spPr>
          <a:xfrm>
            <a:off x="1130968" y="4596063"/>
            <a:ext cx="39222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Output:</a:t>
            </a:r>
          </a:p>
          <a:p>
            <a:r>
              <a:rPr lang="en-US" sz="2400" dirty="0"/>
              <a:t>This animal eats food.</a:t>
            </a:r>
          </a:p>
          <a:p>
            <a:r>
              <a:rPr lang="en-US" sz="2400" dirty="0"/>
              <a:t>This animal sleeps. </a:t>
            </a:r>
          </a:p>
          <a:p>
            <a:r>
              <a:rPr lang="en-US" sz="2400" dirty="0"/>
              <a:t>The dog barks. </a:t>
            </a:r>
          </a:p>
        </p:txBody>
      </p:sp>
    </p:spTree>
    <p:extLst>
      <p:ext uri="{BB962C8B-B14F-4D97-AF65-F5344CB8AC3E}">
        <p14:creationId xmlns:p14="http://schemas.microsoft.com/office/powerpoint/2010/main" val="21435022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ED0A0-797C-72FD-A9CB-A8A3D6883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Inheritances: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E1EF1-9F97-6672-8986-DB7048BD1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Single inheritance</a:t>
            </a:r>
          </a:p>
          <a:p>
            <a:r>
              <a:rPr lang="en-US" sz="2400" dirty="0"/>
              <a:t>Multilevel inheritance</a:t>
            </a:r>
          </a:p>
          <a:p>
            <a:r>
              <a:rPr lang="en-US" sz="2400" dirty="0"/>
              <a:t>Hierarchical inheritance.</a:t>
            </a:r>
          </a:p>
        </p:txBody>
      </p:sp>
    </p:spTree>
    <p:extLst>
      <p:ext uri="{BB962C8B-B14F-4D97-AF65-F5344CB8AC3E}">
        <p14:creationId xmlns:p14="http://schemas.microsoft.com/office/powerpoint/2010/main" val="34803455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ACE703B-177A-4A03-827E-692635A35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F6A799-7C8D-40E6-1B4B-9E5B95E5E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984171"/>
            <a:ext cx="4085665" cy="2169153"/>
          </a:xfrm>
        </p:spPr>
        <p:txBody>
          <a:bodyPr anchor="ctr">
            <a:normAutofit/>
          </a:bodyPr>
          <a:lstStyle/>
          <a:p>
            <a:r>
              <a:rPr lang="en-US" dirty="0"/>
              <a:t>Single inheritance</a:t>
            </a:r>
          </a:p>
        </p:txBody>
      </p:sp>
      <p:pic>
        <p:nvPicPr>
          <p:cNvPr id="5" name="Picture 4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774B3A41-7FF1-2F03-5F55-71E097A10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554" y="555171"/>
            <a:ext cx="6924891" cy="287382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C0D56F-4A65-48B9-843D-F9D262C35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34000" y="4244223"/>
            <a:ext cx="0" cy="1623177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BA9E1-3168-7E47-62AC-F0A94643D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0505" y="3429001"/>
            <a:ext cx="5074481" cy="2724324"/>
          </a:xfrm>
        </p:spPr>
        <p:txBody>
          <a:bodyPr anchor="ctr">
            <a:noAutofit/>
          </a:bodyPr>
          <a:lstStyle/>
          <a:p>
            <a:r>
              <a:rPr lang="en-US" sz="2400" dirty="0"/>
              <a:t>One child inherits from </a:t>
            </a:r>
            <a:r>
              <a:rPr lang="en-US" sz="2400" b="1" dirty="0"/>
              <a:t>one parent</a:t>
            </a:r>
            <a:r>
              <a:rPr lang="en-US" sz="2400" dirty="0"/>
              <a:t>.</a:t>
            </a:r>
          </a:p>
          <a:p>
            <a:r>
              <a:rPr lang="en-US" sz="2400" dirty="0"/>
              <a:t>Analogy: You inherit traits from your mom. </a:t>
            </a:r>
          </a:p>
          <a:p>
            <a:r>
              <a:rPr lang="en-US" sz="2400" dirty="0"/>
              <a:t>Another analogy is Dogs inherit traits from the class Animal.</a:t>
            </a:r>
          </a:p>
        </p:txBody>
      </p:sp>
    </p:spTree>
    <p:extLst>
      <p:ext uri="{BB962C8B-B14F-4D97-AF65-F5344CB8AC3E}">
        <p14:creationId xmlns:p14="http://schemas.microsoft.com/office/powerpoint/2010/main" val="37340175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ACE703B-177A-4A03-827E-692635A35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42B279-605B-D478-015E-6D6295CBE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984171"/>
            <a:ext cx="4085665" cy="2169153"/>
          </a:xfrm>
        </p:spPr>
        <p:txBody>
          <a:bodyPr anchor="ctr">
            <a:normAutofit/>
          </a:bodyPr>
          <a:lstStyle/>
          <a:p>
            <a:r>
              <a:rPr lang="en-US" dirty="0"/>
              <a:t>Multilevel Inheritance</a:t>
            </a:r>
          </a:p>
        </p:txBody>
      </p:sp>
      <p:pic>
        <p:nvPicPr>
          <p:cNvPr id="5" name="Picture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22B50190-1D35-D7D0-4E65-CC9571748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2" y="30699"/>
            <a:ext cx="7098618" cy="415269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C0D56F-4A65-48B9-843D-F9D262C35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34000" y="4244223"/>
            <a:ext cx="0" cy="1623177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73D83-E43B-7A14-33BF-70F606CB5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0506" y="3958297"/>
            <a:ext cx="4637736" cy="2195027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 class inherits from a child class, forming a chain.</a:t>
            </a:r>
          </a:p>
          <a:p>
            <a:r>
              <a:rPr lang="en-US" sz="2400" dirty="0"/>
              <a:t>Analogy: Traits pass from grandparent -&gt; parent -&gt; child.</a:t>
            </a:r>
          </a:p>
        </p:txBody>
      </p:sp>
    </p:spTree>
    <p:extLst>
      <p:ext uri="{BB962C8B-B14F-4D97-AF65-F5344CB8AC3E}">
        <p14:creationId xmlns:p14="http://schemas.microsoft.com/office/powerpoint/2010/main" val="20959000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D6CE1-8DC3-B36B-D245-BB57D2D3F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885039"/>
            <a:ext cx="5262778" cy="1570485"/>
          </a:xfrm>
        </p:spPr>
        <p:txBody>
          <a:bodyPr anchor="b">
            <a:normAutofit/>
          </a:bodyPr>
          <a:lstStyle/>
          <a:p>
            <a:r>
              <a:rPr lang="en-US" dirty="0"/>
              <a:t>Hierarchical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48807-18DF-6F1A-302D-4FA396414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813959"/>
            <a:ext cx="5262778" cy="3159001"/>
          </a:xfrm>
        </p:spPr>
        <p:txBody>
          <a:bodyPr anchor="t">
            <a:normAutofit/>
          </a:bodyPr>
          <a:lstStyle/>
          <a:p>
            <a:r>
              <a:rPr lang="en-US"/>
              <a:t>Multiple classes inherit from the same parent.</a:t>
            </a:r>
          </a:p>
          <a:p>
            <a:r>
              <a:rPr lang="en-US"/>
              <a:t>Analogy: Siblings inherit traits from the same parent.</a:t>
            </a:r>
          </a:p>
        </p:txBody>
      </p:sp>
      <p:pic>
        <p:nvPicPr>
          <p:cNvPr id="5" name="Picture 4" descr="A computer screen shot of text&#10;&#10;AI-generated content may be incorrect.">
            <a:extLst>
              <a:ext uri="{FF2B5EF4-FFF2-40B4-BE49-F238E27FC236}">
                <a16:creationId xmlns:a16="http://schemas.microsoft.com/office/drawing/2014/main" id="{ED752462-F659-BFDB-6559-73618C697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776" y="885039"/>
            <a:ext cx="6348451" cy="482482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4990" y="6283931"/>
            <a:ext cx="10325100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98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C1BCFE-5455-70C2-9AA2-CE5289FAE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707" y="895440"/>
            <a:ext cx="4554894" cy="2166415"/>
          </a:xfrm>
        </p:spPr>
        <p:txBody>
          <a:bodyPr>
            <a:normAutofit/>
          </a:bodyPr>
          <a:lstStyle/>
          <a:p>
            <a:r>
              <a:rPr lang="en-US" dirty="0"/>
              <a:t>Access Specifiers in Inheritance</a:t>
            </a:r>
          </a:p>
        </p:txBody>
      </p:sp>
      <p:pic>
        <p:nvPicPr>
          <p:cNvPr id="5" name="Picture 4" descr="A computer code with colorful text&#10;&#10;AI-generated content may be incorrect.">
            <a:extLst>
              <a:ext uri="{FF2B5EF4-FFF2-40B4-BE49-F238E27FC236}">
                <a16:creationId xmlns:a16="http://schemas.microsoft.com/office/drawing/2014/main" id="{76969936-8215-D071-C150-DBB3669BD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60" y="2097858"/>
            <a:ext cx="6519566" cy="347166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56765" y="3429000"/>
            <a:ext cx="0" cy="2629328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F247F-9201-1942-5B4D-BB6383943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3105" y="3429000"/>
            <a:ext cx="4399711" cy="2710139"/>
          </a:xfrm>
        </p:spPr>
        <p:txBody>
          <a:bodyPr anchor="b">
            <a:noAutofit/>
          </a:bodyPr>
          <a:lstStyle/>
          <a:p>
            <a:r>
              <a:rPr lang="en-US" sz="2400" dirty="0"/>
              <a:t>Public ➡️  Everyone knows</a:t>
            </a:r>
          </a:p>
          <a:p>
            <a:r>
              <a:rPr lang="en-US" sz="2400" dirty="0"/>
              <a:t>Protected ➡️ only your family &amp; close relatives know.</a:t>
            </a:r>
          </a:p>
          <a:p>
            <a:r>
              <a:rPr lang="en-US" sz="2400" dirty="0"/>
              <a:t>Private ➡️ only you know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647155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CAB85B-4E76-B995-D20A-F1C9F3153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885039"/>
            <a:ext cx="5262778" cy="1570485"/>
          </a:xfrm>
        </p:spPr>
        <p:txBody>
          <a:bodyPr anchor="b">
            <a:normAutofit/>
          </a:bodyPr>
          <a:lstStyle/>
          <a:p>
            <a:r>
              <a:rPr lang="en-US" dirty="0"/>
              <a:t>Method Overriding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AE3D58F-C430-AC4B-92EB-217D80168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499" y="2813959"/>
            <a:ext cx="5780809" cy="3316671"/>
          </a:xfrm>
        </p:spPr>
        <p:txBody>
          <a:bodyPr anchor="t">
            <a:normAutofit/>
          </a:bodyPr>
          <a:lstStyle/>
          <a:p>
            <a:r>
              <a:rPr lang="en-US" sz="2400" dirty="0"/>
              <a:t>The subclass redefines a method from superclass</a:t>
            </a:r>
          </a:p>
          <a:p>
            <a:r>
              <a:rPr lang="en-US" sz="2400" dirty="0"/>
              <a:t>Same name + same parameters.</a:t>
            </a:r>
          </a:p>
          <a:p>
            <a:r>
              <a:rPr lang="en-US" sz="2400" dirty="0"/>
              <a:t>Lets subclass provide its own version.</a:t>
            </a:r>
          </a:p>
          <a:p>
            <a:r>
              <a:rPr lang="en-US" sz="2400" dirty="0"/>
              <a:t>Ex: The parent cooks spaghetti plain.</a:t>
            </a:r>
          </a:p>
          <a:p>
            <a:r>
              <a:rPr lang="en-US" sz="2400" dirty="0"/>
              <a:t>The child cooks spaghetti with spices</a:t>
            </a:r>
          </a:p>
        </p:txBody>
      </p:sp>
      <p:pic>
        <p:nvPicPr>
          <p:cNvPr id="5" name="Content Placeholder 4" descr="A computer screen shot of code&#10;&#10;AI-generated content may be incorrect.">
            <a:extLst>
              <a:ext uri="{FF2B5EF4-FFF2-40B4-BE49-F238E27FC236}">
                <a16:creationId xmlns:a16="http://schemas.microsoft.com/office/drawing/2014/main" id="{62129160-AAC4-BD86-E1DB-729031EDE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2364" y="1734101"/>
            <a:ext cx="5549305" cy="344056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4990" y="6283931"/>
            <a:ext cx="10325100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5354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ACE703B-177A-4A03-827E-692635A35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CB3A55-A9C6-E4D5-2037-C75247722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984171"/>
            <a:ext cx="4085665" cy="2169153"/>
          </a:xfrm>
        </p:spPr>
        <p:txBody>
          <a:bodyPr anchor="ctr">
            <a:normAutofit/>
          </a:bodyPr>
          <a:lstStyle/>
          <a:p>
            <a:r>
              <a:rPr lang="en-US" dirty="0"/>
              <a:t>Polymorphism (multiple forms)</a:t>
            </a:r>
          </a:p>
        </p:txBody>
      </p:sp>
      <p:pic>
        <p:nvPicPr>
          <p:cNvPr id="5" name="Picture 4" descr="A computer code with text&#10;&#10;AI-generated content may be incorrect.">
            <a:extLst>
              <a:ext uri="{FF2B5EF4-FFF2-40B4-BE49-F238E27FC236}">
                <a16:creationId xmlns:a16="http://schemas.microsoft.com/office/drawing/2014/main" id="{A688A71E-CE31-8C65-17BF-BBDC5ACD2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450" y="555171"/>
            <a:ext cx="8911100" cy="287382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C0D56F-4A65-48B9-843D-F9D262C35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34000" y="4244223"/>
            <a:ext cx="0" cy="1623177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05B29-80B4-F17D-435C-CACF6F2B8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9495" y="3318452"/>
            <a:ext cx="6687010" cy="3539548"/>
          </a:xfrm>
        </p:spPr>
        <p:txBody>
          <a:bodyPr anchor="ctr">
            <a:noAutofit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Polymorphism means “many forms”. Code wise, it means one interface, different behaviors.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Compile time polymorphism -&gt; Method Overloading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Runtime Polymorphism -&gt; Method Overriding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The same word “run” -&gt; run a race, run a business, run a program.</a:t>
            </a:r>
          </a:p>
        </p:txBody>
      </p:sp>
    </p:spTree>
    <p:extLst>
      <p:ext uri="{BB962C8B-B14F-4D97-AF65-F5344CB8AC3E}">
        <p14:creationId xmlns:p14="http://schemas.microsoft.com/office/powerpoint/2010/main" val="3037435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D0711-0F7F-6B93-81C3-D665089A0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2861B-1EC5-3A17-52F6-08D09DDAF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 class is like a blueprint. An architect’s plan for building a house. It describes what the house would  have (rooms, doors) and what it can do (open door, turn on lights). But it’s not a house yet.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 descr="A computer code on a dark background&#10;&#10;AI-generated content may be incorrect.">
            <a:extLst>
              <a:ext uri="{FF2B5EF4-FFF2-40B4-BE49-F238E27FC236}">
                <a16:creationId xmlns:a16="http://schemas.microsoft.com/office/drawing/2014/main" id="{C70CDD04-E675-5508-1909-EB47EBF28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3939287"/>
            <a:ext cx="53467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2879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ACE703B-177A-4A03-827E-692635A35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8E78FD-BEC4-2B7F-5531-5BEC6D8AA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984171"/>
            <a:ext cx="4085665" cy="2169153"/>
          </a:xfrm>
        </p:spPr>
        <p:txBody>
          <a:bodyPr anchor="ctr">
            <a:normAutofit/>
          </a:bodyPr>
          <a:lstStyle/>
          <a:p>
            <a:r>
              <a:rPr lang="en-US" dirty="0"/>
              <a:t>The ‘super’ keyword</a:t>
            </a:r>
          </a:p>
        </p:txBody>
      </p:sp>
      <p:pic>
        <p:nvPicPr>
          <p:cNvPr id="5" name="Picture 4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B3E86918-153B-2F63-8040-7FEC45688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64" y="368132"/>
            <a:ext cx="7826287" cy="324790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C0D56F-4A65-48B9-843D-F9D262C35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34000" y="4244223"/>
            <a:ext cx="0" cy="1623177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0D779-5248-62E0-7B76-3336E0D0D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0505" y="3958297"/>
            <a:ext cx="5470637" cy="2195027"/>
          </a:xfrm>
        </p:spPr>
        <p:txBody>
          <a:bodyPr anchor="ctr">
            <a:noAutofit/>
          </a:bodyPr>
          <a:lstStyle/>
          <a:p>
            <a:r>
              <a:rPr lang="en-US" sz="2400" dirty="0"/>
              <a:t>Calls parent class constructor/method</a:t>
            </a:r>
          </a:p>
          <a:p>
            <a:r>
              <a:rPr lang="en-US" sz="2400" dirty="0"/>
              <a:t>Lets child class use parent’s version before adding its own.</a:t>
            </a:r>
          </a:p>
          <a:p>
            <a:r>
              <a:rPr lang="en-US" sz="2400" dirty="0"/>
              <a:t>Example: A child says, “Let my parent talk first, then I’ll add my part”.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A69DDA-9595-C2C2-CC87-68C3592EF706}"/>
              </a:ext>
            </a:extLst>
          </p:cNvPr>
          <p:cNvSpPr txBox="1"/>
          <p:nvPr/>
        </p:nvSpPr>
        <p:spPr>
          <a:xfrm>
            <a:off x="8247251" y="1345672"/>
            <a:ext cx="30652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Outputs:</a:t>
            </a:r>
            <a:br>
              <a:rPr lang="en-US" sz="2400" dirty="0"/>
            </a:br>
            <a:r>
              <a:rPr lang="en-US" sz="2400" dirty="0"/>
              <a:t>Hello from parent.</a:t>
            </a:r>
          </a:p>
          <a:p>
            <a:r>
              <a:rPr lang="en-US" sz="2400" dirty="0"/>
              <a:t>Hello from child.</a:t>
            </a:r>
          </a:p>
        </p:txBody>
      </p:sp>
    </p:spTree>
    <p:extLst>
      <p:ext uri="{BB962C8B-B14F-4D97-AF65-F5344CB8AC3E}">
        <p14:creationId xmlns:p14="http://schemas.microsoft.com/office/powerpoint/2010/main" val="42176224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D806CB-F083-702B-CABF-548BA75C0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707" y="895440"/>
            <a:ext cx="4554894" cy="2166415"/>
          </a:xfrm>
        </p:spPr>
        <p:txBody>
          <a:bodyPr>
            <a:normAutofit/>
          </a:bodyPr>
          <a:lstStyle/>
          <a:p>
            <a:r>
              <a:rPr lang="en-US" dirty="0"/>
              <a:t>Object Class</a:t>
            </a:r>
          </a:p>
        </p:txBody>
      </p:sp>
      <p:pic>
        <p:nvPicPr>
          <p:cNvPr id="5" name="Picture 4" descr="A computer screen shot of a program code&#10;&#10;AI-generated content may be incorrect.">
            <a:extLst>
              <a:ext uri="{FF2B5EF4-FFF2-40B4-BE49-F238E27FC236}">
                <a16:creationId xmlns:a16="http://schemas.microsoft.com/office/drawing/2014/main" id="{EB21DF70-5037-C222-6C43-AD6F7FA13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28" y="1164714"/>
            <a:ext cx="6483742" cy="452240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56765" y="3429000"/>
            <a:ext cx="0" cy="2629328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D4A26-5FFD-D3C4-4DA4-E9A6BCF98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3105" y="3429000"/>
            <a:ext cx="3754495" cy="2710139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/>
              <a:t>Every class in Java extends Object automatically</a:t>
            </a:r>
          </a:p>
          <a:p>
            <a:pPr>
              <a:lnSpc>
                <a:spcPct val="110000"/>
              </a:lnSpc>
            </a:pPr>
            <a:r>
              <a:rPr lang="en-US" sz="1700"/>
              <a:t>Common methods: </a:t>
            </a:r>
          </a:p>
          <a:p>
            <a:pPr lvl="1">
              <a:lnSpc>
                <a:spcPct val="110000"/>
              </a:lnSpc>
            </a:pPr>
            <a:r>
              <a:rPr lang="en-US" sz="1700"/>
              <a:t>toString() -&gt; text description</a:t>
            </a:r>
          </a:p>
          <a:p>
            <a:pPr lvl="1">
              <a:lnSpc>
                <a:spcPct val="110000"/>
              </a:lnSpc>
            </a:pPr>
            <a:r>
              <a:rPr lang="en-US" sz="1700"/>
              <a:t>Equals() -&gt; compares objects.</a:t>
            </a:r>
          </a:p>
          <a:p>
            <a:pPr>
              <a:lnSpc>
                <a:spcPct val="110000"/>
              </a:lnSpc>
            </a:pPr>
            <a:r>
              <a:rPr lang="en-US" sz="1700"/>
              <a:t>You don’t need to import it, it comes as is in Java.</a:t>
            </a:r>
          </a:p>
        </p:txBody>
      </p:sp>
    </p:spTree>
    <p:extLst>
      <p:ext uri="{BB962C8B-B14F-4D97-AF65-F5344CB8AC3E}">
        <p14:creationId xmlns:p14="http://schemas.microsoft.com/office/powerpoint/2010/main" val="34901287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56DEF8-940F-2ED6-B457-3E8D5BADB4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12CFF88-243A-E1F0-49E9-C3DA86480D9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5000"/>
          <a:stretch>
            <a:fillRect/>
          </a:stretch>
        </p:blipFill>
        <p:spPr>
          <a:xfrm>
            <a:off x="6822" y="10"/>
            <a:ext cx="1219201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935B3B-705A-18F2-B6CF-66C320C662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9691" y="1256045"/>
            <a:ext cx="6962052" cy="1884207"/>
          </a:xfrm>
        </p:spPr>
        <p:txBody>
          <a:bodyPr anchor="b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Week 5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Sessions 5 &amp;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FCBF30-ADB9-3E3B-48D0-0140E1FF3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1857" y="5159228"/>
            <a:ext cx="6581930" cy="746640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9/24/2025</a:t>
            </a:r>
          </a:p>
          <a:p>
            <a:pPr algn="ctr"/>
            <a:r>
              <a:rPr lang="en-US" dirty="0">
                <a:solidFill>
                  <a:srgbClr val="FFFFFF"/>
                </a:solidFill>
              </a:rPr>
              <a:t>9/26/2025</a:t>
            </a:r>
          </a:p>
        </p:txBody>
      </p:sp>
    </p:spTree>
    <p:extLst>
      <p:ext uri="{BB962C8B-B14F-4D97-AF65-F5344CB8AC3E}">
        <p14:creationId xmlns:p14="http://schemas.microsoft.com/office/powerpoint/2010/main" val="14467776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C4ACF-D773-421C-AB9D-B1675DC79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 – Abstract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CB7F8-AFBC-0F40-C0A5-171CE9F06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Abstract classes</a:t>
            </a:r>
          </a:p>
          <a:p>
            <a:r>
              <a:rPr lang="en-US" sz="2400" dirty="0"/>
              <a:t>Abstract Methods</a:t>
            </a:r>
          </a:p>
          <a:p>
            <a:r>
              <a:rPr lang="en-US" sz="2400"/>
              <a:t>Interfaces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65519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6B446D-180E-7B04-7EA6-BA6E039FB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4773" y="1690626"/>
            <a:ext cx="4554894" cy="745791"/>
          </a:xfrm>
        </p:spPr>
        <p:txBody>
          <a:bodyPr>
            <a:normAutofit fontScale="90000"/>
          </a:bodyPr>
          <a:lstStyle/>
          <a:p>
            <a:r>
              <a:rPr lang="en-US" dirty="0"/>
              <a:t>Abstract class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A80D55B-67D7-AF49-B86D-17B1533BC81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9397" t="13637" r="4706" b="65900"/>
          <a:stretch>
            <a:fillRect/>
          </a:stretch>
        </p:blipFill>
        <p:spPr>
          <a:xfrm>
            <a:off x="302590" y="2436416"/>
            <a:ext cx="6302269" cy="300185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56765" y="3429000"/>
            <a:ext cx="0" cy="2629328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AC832-48FC-E19E-031E-C42BDD671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6765" y="718861"/>
            <a:ext cx="5402265" cy="5339467"/>
          </a:xfrm>
        </p:spPr>
        <p:txBody>
          <a:bodyPr anchor="b">
            <a:noAutofit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Analogy: A job description. You can’t hire a “Job description,” only a worker who fulfills it.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Rules: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- Declared with abstract.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- Cannot be instantiated directly.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- Can have abstract methods (no body) and concrete methods (with body).</a:t>
            </a:r>
          </a:p>
          <a:p>
            <a:pPr lvl="1">
              <a:lnSpc>
                <a:spcPct val="110000"/>
              </a:lnSpc>
            </a:pPr>
            <a:endParaRPr lang="en-US" sz="2400" dirty="0"/>
          </a:p>
          <a:p>
            <a:pPr>
              <a:lnSpc>
                <a:spcPct val="11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656705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6108D2-D77C-77FF-D5F0-119AFCA6C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259" y="701256"/>
            <a:ext cx="5311082" cy="1158571"/>
          </a:xfrm>
        </p:spPr>
        <p:txBody>
          <a:bodyPr>
            <a:normAutofit/>
          </a:bodyPr>
          <a:lstStyle/>
          <a:p>
            <a:r>
              <a:rPr lang="en-US" dirty="0"/>
              <a:t>Abstract Method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500" y="3426138"/>
            <a:ext cx="0" cy="2629328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A93C2-51AA-F6FE-3B97-DAC219B66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7231" y="701256"/>
            <a:ext cx="4868770" cy="5437884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An example is a blank recipe card. The title is there (Method name), but the steps (Method body) must be filled in by subclasses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Rules: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-Declared with abstract keyword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- No body { }.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- Subclass must provide implementation.</a:t>
            </a:r>
          </a:p>
          <a:p>
            <a:pPr lvl="1">
              <a:lnSpc>
                <a:spcPct val="110000"/>
              </a:lnSpc>
            </a:pPr>
            <a:endParaRPr lang="en-US" sz="2400" dirty="0"/>
          </a:p>
        </p:txBody>
      </p:sp>
      <p:pic>
        <p:nvPicPr>
          <p:cNvPr id="5" name="Picture 4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8C4E4375-7948-EB31-5822-16E6D82AB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6136" y="2502918"/>
            <a:ext cx="5457374" cy="223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8172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D25F8-1BD8-760C-D4ED-F751B2667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Concrete vs 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ED6E5-5CB0-754C-987E-8944256CB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b="1" dirty="0"/>
              <a:t>Concrete class: Can be instantiated. All methods have bodies.</a:t>
            </a:r>
          </a:p>
          <a:p>
            <a:r>
              <a:rPr lang="en-US" sz="2500" b="1" dirty="0"/>
              <a:t>Abstract class: Cannot be instantiated. May contain abstract methods.</a:t>
            </a:r>
          </a:p>
          <a:p>
            <a:endParaRPr lang="en-US" sz="2500" b="1" dirty="0"/>
          </a:p>
          <a:p>
            <a:r>
              <a:rPr lang="en-US" sz="2500" b="1" dirty="0"/>
              <a:t>A way to remember this is:</a:t>
            </a:r>
          </a:p>
          <a:p>
            <a:pPr lvl="1"/>
            <a:r>
              <a:rPr lang="en-US" sz="2500" b="1" dirty="0"/>
              <a:t>Abstract = “template only.”</a:t>
            </a:r>
          </a:p>
          <a:p>
            <a:pPr lvl="1"/>
            <a:r>
              <a:rPr lang="en-US" sz="2500" b="1" dirty="0"/>
              <a:t>Concrete = “finished product.”</a:t>
            </a:r>
          </a:p>
        </p:txBody>
      </p:sp>
    </p:spTree>
    <p:extLst>
      <p:ext uri="{BB962C8B-B14F-4D97-AF65-F5344CB8AC3E}">
        <p14:creationId xmlns:p14="http://schemas.microsoft.com/office/powerpoint/2010/main" val="37966645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A0648C-EBB2-42E7-3C23-A2283B643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8147" y="0"/>
            <a:ext cx="2691492" cy="772341"/>
          </a:xfrm>
        </p:spPr>
        <p:txBody>
          <a:bodyPr anchor="b">
            <a:normAutofit/>
          </a:bodyPr>
          <a:lstStyle/>
          <a:p>
            <a:r>
              <a:rPr lang="en-US" dirty="0"/>
              <a:t>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E7FA5-E6E8-38FC-56C5-F3DE3A724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990" y="3729790"/>
            <a:ext cx="10762786" cy="2820687"/>
          </a:xfrm>
        </p:spPr>
        <p:txBody>
          <a:bodyPr anchor="t">
            <a:noAutofit/>
          </a:bodyPr>
          <a:lstStyle/>
          <a:p>
            <a:r>
              <a:rPr lang="en-US" sz="2400" dirty="0"/>
              <a:t>An interface is like a contract. It lists what must be done, but not how.</a:t>
            </a:r>
          </a:p>
          <a:p>
            <a:r>
              <a:rPr lang="en-US" sz="2400" dirty="0"/>
              <a:t>Rules:</a:t>
            </a:r>
          </a:p>
          <a:p>
            <a:pPr lvl="1"/>
            <a:r>
              <a:rPr lang="en-US" sz="2400" dirty="0"/>
              <a:t>Declared with interface</a:t>
            </a:r>
          </a:p>
          <a:p>
            <a:pPr lvl="1"/>
            <a:r>
              <a:rPr lang="en-US" sz="2400" dirty="0"/>
              <a:t>All methods are abstract (Java 7), or can be default/static (Java 8+)</a:t>
            </a:r>
          </a:p>
          <a:p>
            <a:pPr lvl="1"/>
            <a:r>
              <a:rPr lang="en-US" sz="2400" dirty="0"/>
              <a:t>A class can implement multiple interfaces.</a:t>
            </a:r>
          </a:p>
        </p:txBody>
      </p:sp>
      <p:pic>
        <p:nvPicPr>
          <p:cNvPr id="5" name="Picture 4" descr="A computer code with colorful text&#10;&#10;AI-generated content may be incorrect.">
            <a:extLst>
              <a:ext uri="{FF2B5EF4-FFF2-40B4-BE49-F238E27FC236}">
                <a16:creationId xmlns:a16="http://schemas.microsoft.com/office/drawing/2014/main" id="{681C4863-98D4-27F4-B218-149777D59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778" y="912475"/>
            <a:ext cx="7236230" cy="255077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4990" y="6283931"/>
            <a:ext cx="10325100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7006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DF46D-9B42-F9AE-C367-52D98DBA2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vs.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45173-DA44-CDFC-31A8-9F57BE60B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759" y="2065984"/>
            <a:ext cx="5502916" cy="3915714"/>
          </a:xfrm>
        </p:spPr>
        <p:txBody>
          <a:bodyPr>
            <a:normAutofit/>
          </a:bodyPr>
          <a:lstStyle/>
          <a:p>
            <a:r>
              <a:rPr lang="en-US" sz="2500" dirty="0"/>
              <a:t>Abstract class:</a:t>
            </a:r>
          </a:p>
          <a:p>
            <a:pPr lvl="1"/>
            <a:r>
              <a:rPr lang="en-US" sz="2500" dirty="0"/>
              <a:t>Can have fields + concrete methods</a:t>
            </a:r>
          </a:p>
          <a:p>
            <a:pPr lvl="1"/>
            <a:r>
              <a:rPr lang="en-US" sz="2500" dirty="0"/>
              <a:t>Single inheritance</a:t>
            </a:r>
          </a:p>
          <a:p>
            <a:r>
              <a:rPr lang="en-US" sz="2500" dirty="0"/>
              <a:t>Interface</a:t>
            </a:r>
          </a:p>
          <a:p>
            <a:pPr lvl="1"/>
            <a:r>
              <a:rPr lang="en-US" sz="2500" dirty="0"/>
              <a:t>No instance fields (constants only)</a:t>
            </a:r>
          </a:p>
          <a:p>
            <a:pPr lvl="1"/>
            <a:r>
              <a:rPr lang="en-US" sz="2500" dirty="0"/>
              <a:t>Multiple inheritance (class can implement many).</a:t>
            </a:r>
          </a:p>
          <a:p>
            <a:pPr lvl="1"/>
            <a:endParaRPr lang="en-US" sz="2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34BE85-80E7-26D9-275E-0341C02B3E50}"/>
              </a:ext>
            </a:extLst>
          </p:cNvPr>
          <p:cNvSpPr txBox="1"/>
          <p:nvPr/>
        </p:nvSpPr>
        <p:spPr>
          <a:xfrm>
            <a:off x="6954253" y="2065984"/>
            <a:ext cx="4812631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A way to remember this: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500" dirty="0"/>
              <a:t>Abstract class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500" dirty="0"/>
              <a:t>Job description + Shared instructions.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500" dirty="0"/>
              <a:t>Interface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500" dirty="0"/>
              <a:t>Pure contract (no details).</a:t>
            </a:r>
          </a:p>
        </p:txBody>
      </p:sp>
    </p:spTree>
    <p:extLst>
      <p:ext uri="{BB962C8B-B14F-4D97-AF65-F5344CB8AC3E}">
        <p14:creationId xmlns:p14="http://schemas.microsoft.com/office/powerpoint/2010/main" val="41694013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7206D-83D9-1DAC-6317-DC5574BF1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Exit ticket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4F41D3-1CFD-D488-391F-7985D2890A45}"/>
              </a:ext>
            </a:extLst>
          </p:cNvPr>
          <p:cNvSpPr txBox="1"/>
          <p:nvPr/>
        </p:nvSpPr>
        <p:spPr>
          <a:xfrm>
            <a:off x="601579" y="2165684"/>
            <a:ext cx="11381874" cy="3482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en-US" sz="2600" dirty="0"/>
              <a:t>Why can’t you create an object of an abstract class?</a:t>
            </a:r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en-US" sz="2600" dirty="0"/>
              <a:t>What must a subclass do if its parent has abstract methods?</a:t>
            </a:r>
          </a:p>
          <a:p>
            <a:pPr marL="342900" indent="-342900">
              <a:lnSpc>
                <a:spcPct val="300000"/>
              </a:lnSpc>
              <a:buFont typeface="+mj-lt"/>
              <a:buAutoNum type="arabicPeriod"/>
            </a:pPr>
            <a:r>
              <a:rPr lang="en-US" sz="2600" dirty="0"/>
              <a:t>What’s one big difference between an abstract class and an interface?</a:t>
            </a:r>
          </a:p>
        </p:txBody>
      </p:sp>
    </p:spTree>
    <p:extLst>
      <p:ext uri="{BB962C8B-B14F-4D97-AF65-F5344CB8AC3E}">
        <p14:creationId xmlns:p14="http://schemas.microsoft.com/office/powerpoint/2010/main" val="1595577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89F54-2872-E789-FE8C-681DCEBC3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462B1-1072-14D0-A0C9-821B1F965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 object is like the real house that is built from the blueprint. You can walk inside, paint it, live in it. Each object has its own unique values.</a:t>
            </a:r>
          </a:p>
        </p:txBody>
      </p:sp>
      <p:pic>
        <p:nvPicPr>
          <p:cNvPr id="5" name="Picture 4" descr="A computer code on a dark background&#10;&#10;AI-generated content may be incorrect.">
            <a:extLst>
              <a:ext uri="{FF2B5EF4-FFF2-40B4-BE49-F238E27FC236}">
                <a16:creationId xmlns:a16="http://schemas.microsoft.com/office/drawing/2014/main" id="{5A79FA56-5926-D61A-0C9F-B03B2EE4B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128211"/>
            <a:ext cx="7308465" cy="195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6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60234-3D78-8FD8-0AA0-CD102AA12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080" y="298786"/>
            <a:ext cx="10427840" cy="1086056"/>
          </a:xfrm>
        </p:spPr>
        <p:txBody>
          <a:bodyPr/>
          <a:lstStyle/>
          <a:p>
            <a:r>
              <a:rPr lang="en-US" dirty="0"/>
              <a:t>Exit ticket Answers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F33419-0911-D261-B2F2-B6C62BF419D9}"/>
              </a:ext>
            </a:extLst>
          </p:cNvPr>
          <p:cNvSpPr txBox="1"/>
          <p:nvPr/>
        </p:nvSpPr>
        <p:spPr>
          <a:xfrm>
            <a:off x="585536" y="1564105"/>
            <a:ext cx="11020927" cy="4611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/>
              <a:t>Because an abstract class may have abstract methods (incomplete methods). You can’t instantiate something that isn’t fully defined.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/>
              <a:t>The subclass must override and provide implementations for all abstract methods. Unless the subclass is also declared abstract.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/>
              <a:t>Abstract &amp; Interface: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/>
              <a:t>Abstract Classes: Can have fields and both abstract + concrete methods, and you can only extend </a:t>
            </a:r>
            <a:r>
              <a:rPr lang="en-US" sz="2200" b="1" dirty="0"/>
              <a:t>one</a:t>
            </a:r>
            <a:r>
              <a:rPr lang="en-US" sz="2200" dirty="0"/>
              <a:t> class.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/>
              <a:t>Interface: Only declares methods (no instance fields), but a class can implement multiple interfaces</a:t>
            </a:r>
          </a:p>
        </p:txBody>
      </p:sp>
    </p:spTree>
    <p:extLst>
      <p:ext uri="{BB962C8B-B14F-4D97-AF65-F5344CB8AC3E}">
        <p14:creationId xmlns:p14="http://schemas.microsoft.com/office/powerpoint/2010/main" val="2313689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5F2ECF-E316-86FE-970B-AFB21218B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707" y="895440"/>
            <a:ext cx="4554894" cy="2166415"/>
          </a:xfrm>
        </p:spPr>
        <p:txBody>
          <a:bodyPr>
            <a:normAutofit/>
          </a:bodyPr>
          <a:lstStyle/>
          <a:p>
            <a:r>
              <a:rPr lang="en-US" dirty="0"/>
              <a:t>Abstraction &amp; Encapsulation</a:t>
            </a:r>
          </a:p>
        </p:txBody>
      </p:sp>
      <p:pic>
        <p:nvPicPr>
          <p:cNvPr id="5" name="Picture 4" descr="A computer screen shot of text&#10;&#10;AI-generated content may be incorrect.">
            <a:extLst>
              <a:ext uri="{FF2B5EF4-FFF2-40B4-BE49-F238E27FC236}">
                <a16:creationId xmlns:a16="http://schemas.microsoft.com/office/drawing/2014/main" id="{C9FA3905-C0B4-78FA-F6E7-8CD643626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557791"/>
            <a:ext cx="5143499" cy="381904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56765" y="3429000"/>
            <a:ext cx="0" cy="2629328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462C6-929D-D6EC-E7B5-85155F21E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3105" y="3429000"/>
            <a:ext cx="3754495" cy="2710139"/>
          </a:xfrm>
        </p:spPr>
        <p:txBody>
          <a:bodyPr anchor="b">
            <a:normAutofit/>
          </a:bodyPr>
          <a:lstStyle/>
          <a:p>
            <a:r>
              <a:rPr lang="en-US" sz="2400" dirty="0"/>
              <a:t>While driving a car, you just use the steering wheel, pedals, and the gear shifter, but you don’t need to know the engine details.</a:t>
            </a:r>
          </a:p>
        </p:txBody>
      </p:sp>
    </p:spTree>
    <p:extLst>
      <p:ext uri="{BB962C8B-B14F-4D97-AF65-F5344CB8AC3E}">
        <p14:creationId xmlns:p14="http://schemas.microsoft.com/office/powerpoint/2010/main" val="714172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ACE703B-177A-4A03-827E-692635A35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68E13E-5CC7-C133-CFF3-DE57FD0A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984171"/>
            <a:ext cx="4085665" cy="2169153"/>
          </a:xfrm>
        </p:spPr>
        <p:txBody>
          <a:bodyPr anchor="ctr">
            <a:normAutofit/>
          </a:bodyPr>
          <a:lstStyle/>
          <a:p>
            <a:r>
              <a:rPr lang="en-US" dirty="0"/>
              <a:t>Constructor</a:t>
            </a:r>
          </a:p>
        </p:txBody>
      </p:sp>
      <p:pic>
        <p:nvPicPr>
          <p:cNvPr id="5" name="Picture 4" descr="A computer code with text&#10;&#10;AI-generated content may be incorrect.">
            <a:extLst>
              <a:ext uri="{FF2B5EF4-FFF2-40B4-BE49-F238E27FC236}">
                <a16:creationId xmlns:a16="http://schemas.microsoft.com/office/drawing/2014/main" id="{54BB379E-F9F7-A21B-D71E-B2EF0E7F2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026" y="360947"/>
            <a:ext cx="7218951" cy="3068053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8C0D56F-4A65-48B9-843D-F9D262C35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34000" y="4244223"/>
            <a:ext cx="0" cy="1623177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BF4CE-F480-6EAB-7AF0-C32430C78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0505" y="3958297"/>
            <a:ext cx="5459489" cy="2195027"/>
          </a:xfrm>
        </p:spPr>
        <p:txBody>
          <a:bodyPr anchor="ctr">
            <a:noAutofit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The constructor is a special method: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 It has the same name as the class. 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It has no return type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Runs automatically when an object is created with the ‘new’ keyword.</a:t>
            </a:r>
          </a:p>
          <a:p>
            <a:pPr>
              <a:lnSpc>
                <a:spcPct val="11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6562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40CBAD-DFD7-A9A4-BA84-D19CF8995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236" y="885040"/>
            <a:ext cx="5262778" cy="1570485"/>
          </a:xfrm>
        </p:spPr>
        <p:txBody>
          <a:bodyPr anchor="b">
            <a:normAutofit/>
          </a:bodyPr>
          <a:lstStyle/>
          <a:p>
            <a:r>
              <a:rPr lang="en-US" dirty="0"/>
              <a:t>Constructor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5CDDD-0490-91FA-D1D2-8493B621E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236" y="2822975"/>
            <a:ext cx="5262778" cy="3159001"/>
          </a:xfrm>
        </p:spPr>
        <p:txBody>
          <a:bodyPr anchor="t">
            <a:normAutofit/>
          </a:bodyPr>
          <a:lstStyle/>
          <a:p>
            <a:r>
              <a:rPr lang="en-US" sz="2400" dirty="0"/>
              <a:t>When you buy that phone, you can either: </a:t>
            </a:r>
          </a:p>
          <a:p>
            <a:pPr lvl="1"/>
            <a:r>
              <a:rPr lang="en-US" sz="2400" dirty="0"/>
              <a:t>Take the default version (“just give me whatever is in stock”). </a:t>
            </a:r>
          </a:p>
          <a:p>
            <a:pPr lvl="1"/>
            <a:r>
              <a:rPr lang="en-US" sz="2400" dirty="0"/>
              <a:t>Customize it (“I want the iPhone 15 in blue with 256 GB”).</a:t>
            </a:r>
          </a:p>
        </p:txBody>
      </p:sp>
      <p:pic>
        <p:nvPicPr>
          <p:cNvPr id="5" name="Picture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A7D0C940-4BEC-3DB7-7657-3B9ED9E8E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4014" y="993433"/>
            <a:ext cx="6260325" cy="444483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4990" y="6283931"/>
            <a:ext cx="10325100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902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34691-B6C8-C6F2-5155-E58AE5A9E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96F34-CB0A-4C8C-807B-15FDA3C41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 action your object can perform. Like ”drive” for a car, or ”bark” for a dog.</a:t>
            </a:r>
          </a:p>
          <a:p>
            <a:endParaRPr lang="en-US" sz="2400" dirty="0"/>
          </a:p>
        </p:txBody>
      </p:sp>
      <p:pic>
        <p:nvPicPr>
          <p:cNvPr id="5" name="Picture 4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545BDC05-DF72-036C-B810-EC6319207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757" y="2938132"/>
            <a:ext cx="5695421" cy="328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810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DB7DA-212F-40AC-099F-A8A6D335E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C8BA7-1FC0-6C79-52DA-0FF437DBB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Same action as methods, but different details.</a:t>
            </a:r>
          </a:p>
          <a:p>
            <a:r>
              <a:rPr lang="en-US" sz="2400" dirty="0"/>
              <a:t>It’s like calling a pizza place. Sometimes you just say the size, other times you say size + topping.</a:t>
            </a:r>
          </a:p>
        </p:txBody>
      </p:sp>
      <p:pic>
        <p:nvPicPr>
          <p:cNvPr id="5" name="Picture 4" descr="A computer code with colorful text&#10;&#10;AI-generated content may be incorrect.">
            <a:extLst>
              <a:ext uri="{FF2B5EF4-FFF2-40B4-BE49-F238E27FC236}">
                <a16:creationId xmlns:a16="http://schemas.microsoft.com/office/drawing/2014/main" id="{D38D7459-3C07-FADE-9A74-D2E168E7C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758" y="3742448"/>
            <a:ext cx="7772400" cy="233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725973"/>
      </p:ext>
    </p:extLst>
  </p:cSld>
  <p:clrMapOvr>
    <a:masterClrMapping/>
  </p:clrMapOvr>
</p:sld>
</file>

<file path=ppt/theme/theme1.xml><?xml version="1.0" encoding="utf-8"?>
<a:theme xmlns:a="http://schemas.openxmlformats.org/drawingml/2006/main" name="VaultVTI">
  <a:themeElements>
    <a:clrScheme name="archway">
      <a:dk1>
        <a:sysClr val="windowText" lastClr="000000"/>
      </a:dk1>
      <a:lt1>
        <a:sysClr val="window" lastClr="FFFFFF"/>
      </a:lt1>
      <a:dk2>
        <a:srgbClr val="262626"/>
      </a:dk2>
      <a:lt2>
        <a:srgbClr val="CCC9C2"/>
      </a:lt2>
      <a:accent1>
        <a:srgbClr val="A85E3E"/>
      </a:accent1>
      <a:accent2>
        <a:srgbClr val="C3743C"/>
      </a:accent2>
      <a:accent3>
        <a:srgbClr val="CF6749"/>
      </a:accent3>
      <a:accent4>
        <a:srgbClr val="7D8B71"/>
      </a:accent4>
      <a:accent5>
        <a:srgbClr val="A37A59"/>
      </a:accent5>
      <a:accent6>
        <a:srgbClr val="AB8244"/>
      </a:accent6>
      <a:hlink>
        <a:srgbClr val="B94F31"/>
      </a:hlink>
      <a:folHlink>
        <a:srgbClr val="667458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1362</Words>
  <Application>Microsoft Macintosh PowerPoint</Application>
  <PresentationFormat>Widescreen</PresentationFormat>
  <Paragraphs>182</Paragraphs>
  <Slides>40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Aptos</vt:lpstr>
      <vt:lpstr>Arial</vt:lpstr>
      <vt:lpstr>Georgia Pro Light</vt:lpstr>
      <vt:lpstr>VaultVTI</vt:lpstr>
      <vt:lpstr>Week 3 Sessions 1 &amp; 2</vt:lpstr>
      <vt:lpstr>Ch1. Overview of topics:</vt:lpstr>
      <vt:lpstr>Class</vt:lpstr>
      <vt:lpstr>Object</vt:lpstr>
      <vt:lpstr>Abstraction &amp; Encapsulation</vt:lpstr>
      <vt:lpstr>Constructor</vt:lpstr>
      <vt:lpstr>Constructor overloading</vt:lpstr>
      <vt:lpstr>Method</vt:lpstr>
      <vt:lpstr>Method overloading</vt:lpstr>
      <vt:lpstr>Mutators (setters)</vt:lpstr>
      <vt:lpstr>Accessors (Getters)</vt:lpstr>
      <vt:lpstr>Access Modifiers</vt:lpstr>
      <vt:lpstr>The ‘this’ Keyword</vt:lpstr>
      <vt:lpstr>Reference</vt:lpstr>
      <vt:lpstr>Static (Fields &amp; Methods)</vt:lpstr>
      <vt:lpstr>Array Lists</vt:lpstr>
      <vt:lpstr>Packages</vt:lpstr>
      <vt:lpstr>Week 4 Sessions 3 &amp; 4</vt:lpstr>
      <vt:lpstr>Chapter 2 Inheritance</vt:lpstr>
      <vt:lpstr>Inheritance</vt:lpstr>
      <vt:lpstr>Inheritance analogy</vt:lpstr>
      <vt:lpstr>Inheritance code</vt:lpstr>
      <vt:lpstr>Types of Inheritances:</vt:lpstr>
      <vt:lpstr>Single inheritance</vt:lpstr>
      <vt:lpstr>Multilevel Inheritance</vt:lpstr>
      <vt:lpstr>Hierarchical Inheritance</vt:lpstr>
      <vt:lpstr>Access Specifiers in Inheritance</vt:lpstr>
      <vt:lpstr>Method Overriding</vt:lpstr>
      <vt:lpstr>Polymorphism (multiple forms)</vt:lpstr>
      <vt:lpstr>The ‘super’ keyword</vt:lpstr>
      <vt:lpstr>Object Class</vt:lpstr>
      <vt:lpstr>Week 5 Sessions 5 &amp; 6</vt:lpstr>
      <vt:lpstr>Chapter 3 – Abstract Classes</vt:lpstr>
      <vt:lpstr>Abstract class</vt:lpstr>
      <vt:lpstr>Abstract Method</vt:lpstr>
      <vt:lpstr>Concrete vs Abstract</vt:lpstr>
      <vt:lpstr>Interfaces</vt:lpstr>
      <vt:lpstr>Abstract vs. Interface</vt:lpstr>
      <vt:lpstr>Exit ticket</vt:lpstr>
      <vt:lpstr>Exit ticket Answers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Wahbeh, Yousef</dc:creator>
  <cp:lastModifiedBy>Wahbeh, Yousef</cp:lastModifiedBy>
  <cp:revision>16</cp:revision>
  <dcterms:created xsi:type="dcterms:W3CDTF">2025-09-12T17:08:01Z</dcterms:created>
  <dcterms:modified xsi:type="dcterms:W3CDTF">2025-09-26T19:13:23Z</dcterms:modified>
</cp:coreProperties>
</file>