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18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8"/>
    <p:restoredTop sz="94487"/>
  </p:normalViewPr>
  <p:slideViewPr>
    <p:cSldViewPr snapToGrid="0">
      <p:cViewPr>
        <p:scale>
          <a:sx n="59" d="100"/>
          <a:sy n="59" d="100"/>
        </p:scale>
        <p:origin x="280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CB21E-136E-4C44-90EA-DDE14FDADFE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5F2282-F0FA-4E9C-8345-C21A1DB89E90}">
      <dgm:prSet/>
      <dgm:spPr/>
      <dgm:t>
        <a:bodyPr/>
        <a:lstStyle/>
        <a:p>
          <a:r>
            <a:rPr lang="en-US"/>
            <a:t>Recursion: The definition of an operation in terms of itself.</a:t>
          </a:r>
        </a:p>
      </dgm:t>
    </dgm:pt>
    <dgm:pt modelId="{ACA00125-E7BC-4582-B0F3-E0C1AD37BC67}" type="parTrans" cxnId="{846E2CCB-380E-4E46-B9EE-98BF7C981108}">
      <dgm:prSet/>
      <dgm:spPr/>
      <dgm:t>
        <a:bodyPr/>
        <a:lstStyle/>
        <a:p>
          <a:endParaRPr lang="en-US"/>
        </a:p>
      </dgm:t>
    </dgm:pt>
    <dgm:pt modelId="{74EB636D-ADF3-4D91-86C7-574CF13B50B7}" type="sibTrans" cxnId="{846E2CCB-380E-4E46-B9EE-98BF7C981108}">
      <dgm:prSet/>
      <dgm:spPr/>
      <dgm:t>
        <a:bodyPr/>
        <a:lstStyle/>
        <a:p>
          <a:endParaRPr lang="en-US"/>
        </a:p>
      </dgm:t>
    </dgm:pt>
    <dgm:pt modelId="{5A788A4B-408D-42BC-BD94-814E93F78E11}">
      <dgm:prSet/>
      <dgm:spPr/>
      <dgm:t>
        <a:bodyPr/>
        <a:lstStyle/>
        <a:p>
          <a:r>
            <a:rPr lang="en-US"/>
            <a:t>Solving a problem using recursion depends on solving smaller occurrences of the same problem.</a:t>
          </a:r>
        </a:p>
      </dgm:t>
    </dgm:pt>
    <dgm:pt modelId="{D440C114-4169-40C0-B05E-CAEBF37C97A3}" type="parTrans" cxnId="{C489AF8F-7DAF-47A3-812E-EC0DD047A909}">
      <dgm:prSet/>
      <dgm:spPr/>
      <dgm:t>
        <a:bodyPr/>
        <a:lstStyle/>
        <a:p>
          <a:endParaRPr lang="en-US"/>
        </a:p>
      </dgm:t>
    </dgm:pt>
    <dgm:pt modelId="{F7EA9EF5-FC6E-4916-B231-2AEAC0EC9F09}" type="sibTrans" cxnId="{C489AF8F-7DAF-47A3-812E-EC0DD047A909}">
      <dgm:prSet/>
      <dgm:spPr/>
      <dgm:t>
        <a:bodyPr/>
        <a:lstStyle/>
        <a:p>
          <a:endParaRPr lang="en-US"/>
        </a:p>
      </dgm:t>
    </dgm:pt>
    <dgm:pt modelId="{AA743DC0-BFBB-4323-85C0-8D02EBBC20CB}">
      <dgm:prSet/>
      <dgm:spPr/>
      <dgm:t>
        <a:bodyPr/>
        <a:lstStyle/>
        <a:p>
          <a:r>
            <a:rPr lang="en-US"/>
            <a:t>Recursive programming: Writing methods that call themselves to solve problems recursively.</a:t>
          </a:r>
        </a:p>
      </dgm:t>
    </dgm:pt>
    <dgm:pt modelId="{7B2919C1-B832-4400-BBA3-F436038CA382}" type="parTrans" cxnId="{0C39405B-9170-485D-8D09-D0142DE576FA}">
      <dgm:prSet/>
      <dgm:spPr/>
      <dgm:t>
        <a:bodyPr/>
        <a:lstStyle/>
        <a:p>
          <a:endParaRPr lang="en-US"/>
        </a:p>
      </dgm:t>
    </dgm:pt>
    <dgm:pt modelId="{B26A9ABB-A95A-48B1-8DE5-637598921E47}" type="sibTrans" cxnId="{0C39405B-9170-485D-8D09-D0142DE576FA}">
      <dgm:prSet/>
      <dgm:spPr/>
      <dgm:t>
        <a:bodyPr/>
        <a:lstStyle/>
        <a:p>
          <a:endParaRPr lang="en-US"/>
        </a:p>
      </dgm:t>
    </dgm:pt>
    <dgm:pt modelId="{3D2EFD70-A5DC-4BDE-AF21-0ED57401CE74}">
      <dgm:prSet/>
      <dgm:spPr/>
      <dgm:t>
        <a:bodyPr/>
        <a:lstStyle/>
        <a:p>
          <a:r>
            <a:rPr lang="en-US"/>
            <a:t>An equally powerful substitute for iteration (loops)</a:t>
          </a:r>
        </a:p>
      </dgm:t>
    </dgm:pt>
    <dgm:pt modelId="{310587CE-4C96-4B45-AAE6-C8D70FA9DDFD}" type="parTrans" cxnId="{FC434266-2053-4FC9-9310-99587716B206}">
      <dgm:prSet/>
      <dgm:spPr/>
      <dgm:t>
        <a:bodyPr/>
        <a:lstStyle/>
        <a:p>
          <a:endParaRPr lang="en-US"/>
        </a:p>
      </dgm:t>
    </dgm:pt>
    <dgm:pt modelId="{CFA608D5-D303-428E-BB2F-EB89D78A4A1A}" type="sibTrans" cxnId="{FC434266-2053-4FC9-9310-99587716B206}">
      <dgm:prSet/>
      <dgm:spPr/>
      <dgm:t>
        <a:bodyPr/>
        <a:lstStyle/>
        <a:p>
          <a:endParaRPr lang="en-US"/>
        </a:p>
      </dgm:t>
    </dgm:pt>
    <dgm:pt modelId="{61AFC1B2-3DEE-4A4E-9D03-45163BCB2E02}">
      <dgm:prSet/>
      <dgm:spPr/>
      <dgm:t>
        <a:bodyPr/>
        <a:lstStyle/>
        <a:p>
          <a:r>
            <a:rPr lang="en-US"/>
            <a:t>Particularly well suited to solving certain types of problems</a:t>
          </a:r>
        </a:p>
      </dgm:t>
    </dgm:pt>
    <dgm:pt modelId="{98899091-DB25-47C6-9A9A-2F9C38B458B0}" type="parTrans" cxnId="{1A512E61-9AA6-4CB7-8439-886CB03C3AAC}">
      <dgm:prSet/>
      <dgm:spPr/>
      <dgm:t>
        <a:bodyPr/>
        <a:lstStyle/>
        <a:p>
          <a:endParaRPr lang="en-US"/>
        </a:p>
      </dgm:t>
    </dgm:pt>
    <dgm:pt modelId="{19DBC015-8F15-4825-9C3F-6552C0B92CD0}" type="sibTrans" cxnId="{1A512E61-9AA6-4CB7-8439-886CB03C3AAC}">
      <dgm:prSet/>
      <dgm:spPr/>
      <dgm:t>
        <a:bodyPr/>
        <a:lstStyle/>
        <a:p>
          <a:endParaRPr lang="en-US"/>
        </a:p>
      </dgm:t>
    </dgm:pt>
    <dgm:pt modelId="{58CB4374-DF44-1647-A5DE-B46F16A1AB9A}" type="pres">
      <dgm:prSet presAssocID="{C81CB21E-136E-4C44-90EA-DDE14FDADFEB}" presName="Name0" presStyleCnt="0">
        <dgm:presLayoutVars>
          <dgm:dir/>
          <dgm:animLvl val="lvl"/>
          <dgm:resizeHandles val="exact"/>
        </dgm:presLayoutVars>
      </dgm:prSet>
      <dgm:spPr/>
    </dgm:pt>
    <dgm:pt modelId="{F612924F-D4EA-1043-8613-4DD9E62EA071}" type="pres">
      <dgm:prSet presAssocID="{465F2282-F0FA-4E9C-8345-C21A1DB89E90}" presName="composite" presStyleCnt="0"/>
      <dgm:spPr/>
    </dgm:pt>
    <dgm:pt modelId="{1D0EB1BA-A7B8-F24F-8C79-77056B4B18F6}" type="pres">
      <dgm:prSet presAssocID="{465F2282-F0FA-4E9C-8345-C21A1DB89E9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E6576C8-5A77-F240-9FCC-A8B597F40074}" type="pres">
      <dgm:prSet presAssocID="{465F2282-F0FA-4E9C-8345-C21A1DB89E90}" presName="desTx" presStyleLbl="alignAccFollowNode1" presStyleIdx="0" presStyleCnt="2">
        <dgm:presLayoutVars>
          <dgm:bulletEnabled val="1"/>
        </dgm:presLayoutVars>
      </dgm:prSet>
      <dgm:spPr/>
    </dgm:pt>
    <dgm:pt modelId="{950A5C28-0A6F-C844-82BA-1F39A181B56E}" type="pres">
      <dgm:prSet presAssocID="{74EB636D-ADF3-4D91-86C7-574CF13B50B7}" presName="space" presStyleCnt="0"/>
      <dgm:spPr/>
    </dgm:pt>
    <dgm:pt modelId="{6D9B48CF-D2C8-8048-B23D-90AC207C0EAC}" type="pres">
      <dgm:prSet presAssocID="{AA743DC0-BFBB-4323-85C0-8D02EBBC20CB}" presName="composite" presStyleCnt="0"/>
      <dgm:spPr/>
    </dgm:pt>
    <dgm:pt modelId="{15E36A23-D512-2F4D-9AA7-83C7A997A73C}" type="pres">
      <dgm:prSet presAssocID="{AA743DC0-BFBB-4323-85C0-8D02EBBC20C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192FDF4-80AB-8E45-8CE7-C53EDD632471}" type="pres">
      <dgm:prSet presAssocID="{AA743DC0-BFBB-4323-85C0-8D02EBBC20C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F25A817-E7C5-B24B-8E10-189E2F58B522}" type="presOf" srcId="{3D2EFD70-A5DC-4BDE-AF21-0ED57401CE74}" destId="{7192FDF4-80AB-8E45-8CE7-C53EDD632471}" srcOrd="0" destOrd="0" presId="urn:microsoft.com/office/officeart/2005/8/layout/hList1"/>
    <dgm:cxn modelId="{0C39405B-9170-485D-8D09-D0142DE576FA}" srcId="{C81CB21E-136E-4C44-90EA-DDE14FDADFEB}" destId="{AA743DC0-BFBB-4323-85C0-8D02EBBC20CB}" srcOrd="1" destOrd="0" parTransId="{7B2919C1-B832-4400-BBA3-F436038CA382}" sibTransId="{B26A9ABB-A95A-48B1-8DE5-637598921E47}"/>
    <dgm:cxn modelId="{93CEA95E-F540-4340-9595-574254D3B926}" type="presOf" srcId="{61AFC1B2-3DEE-4A4E-9D03-45163BCB2E02}" destId="{7192FDF4-80AB-8E45-8CE7-C53EDD632471}" srcOrd="0" destOrd="1" presId="urn:microsoft.com/office/officeart/2005/8/layout/hList1"/>
    <dgm:cxn modelId="{1A512E61-9AA6-4CB7-8439-886CB03C3AAC}" srcId="{AA743DC0-BFBB-4323-85C0-8D02EBBC20CB}" destId="{61AFC1B2-3DEE-4A4E-9D03-45163BCB2E02}" srcOrd="1" destOrd="0" parTransId="{98899091-DB25-47C6-9A9A-2F9C38B458B0}" sibTransId="{19DBC015-8F15-4825-9C3F-6552C0B92CD0}"/>
    <dgm:cxn modelId="{FC434266-2053-4FC9-9310-99587716B206}" srcId="{AA743DC0-BFBB-4323-85C0-8D02EBBC20CB}" destId="{3D2EFD70-A5DC-4BDE-AF21-0ED57401CE74}" srcOrd="0" destOrd="0" parTransId="{310587CE-4C96-4B45-AAE6-C8D70FA9DDFD}" sibTransId="{CFA608D5-D303-428E-BB2F-EB89D78A4A1A}"/>
    <dgm:cxn modelId="{C489AF8F-7DAF-47A3-812E-EC0DD047A909}" srcId="{465F2282-F0FA-4E9C-8345-C21A1DB89E90}" destId="{5A788A4B-408D-42BC-BD94-814E93F78E11}" srcOrd="0" destOrd="0" parTransId="{D440C114-4169-40C0-B05E-CAEBF37C97A3}" sibTransId="{F7EA9EF5-FC6E-4916-B231-2AEAC0EC9F09}"/>
    <dgm:cxn modelId="{043CFCB8-3280-784C-9AA3-20666F7566A7}" type="presOf" srcId="{5A788A4B-408D-42BC-BD94-814E93F78E11}" destId="{FE6576C8-5A77-F240-9FCC-A8B597F40074}" srcOrd="0" destOrd="0" presId="urn:microsoft.com/office/officeart/2005/8/layout/hList1"/>
    <dgm:cxn modelId="{846E2CCB-380E-4E46-B9EE-98BF7C981108}" srcId="{C81CB21E-136E-4C44-90EA-DDE14FDADFEB}" destId="{465F2282-F0FA-4E9C-8345-C21A1DB89E90}" srcOrd="0" destOrd="0" parTransId="{ACA00125-E7BC-4582-B0F3-E0C1AD37BC67}" sibTransId="{74EB636D-ADF3-4D91-86C7-574CF13B50B7}"/>
    <dgm:cxn modelId="{F65F19CC-1CAB-6044-A77F-857E8C94BB60}" type="presOf" srcId="{465F2282-F0FA-4E9C-8345-C21A1DB89E90}" destId="{1D0EB1BA-A7B8-F24F-8C79-77056B4B18F6}" srcOrd="0" destOrd="0" presId="urn:microsoft.com/office/officeart/2005/8/layout/hList1"/>
    <dgm:cxn modelId="{7037BDD6-ABDB-1C4F-AA43-9AD14A2E8518}" type="presOf" srcId="{C81CB21E-136E-4C44-90EA-DDE14FDADFEB}" destId="{58CB4374-DF44-1647-A5DE-B46F16A1AB9A}" srcOrd="0" destOrd="0" presId="urn:microsoft.com/office/officeart/2005/8/layout/hList1"/>
    <dgm:cxn modelId="{168386DA-18A6-6E4E-A61D-287D43619AE4}" type="presOf" srcId="{AA743DC0-BFBB-4323-85C0-8D02EBBC20CB}" destId="{15E36A23-D512-2F4D-9AA7-83C7A997A73C}" srcOrd="0" destOrd="0" presId="urn:microsoft.com/office/officeart/2005/8/layout/hList1"/>
    <dgm:cxn modelId="{BF7023E5-109E-1B4E-9DFA-86229C20B1FF}" type="presParOf" srcId="{58CB4374-DF44-1647-A5DE-B46F16A1AB9A}" destId="{F612924F-D4EA-1043-8613-4DD9E62EA071}" srcOrd="0" destOrd="0" presId="urn:microsoft.com/office/officeart/2005/8/layout/hList1"/>
    <dgm:cxn modelId="{CD425E74-5C19-3840-BC29-B6EAF6C20901}" type="presParOf" srcId="{F612924F-D4EA-1043-8613-4DD9E62EA071}" destId="{1D0EB1BA-A7B8-F24F-8C79-77056B4B18F6}" srcOrd="0" destOrd="0" presId="urn:microsoft.com/office/officeart/2005/8/layout/hList1"/>
    <dgm:cxn modelId="{816D6B65-D73A-194A-9682-923EA2BDA133}" type="presParOf" srcId="{F612924F-D4EA-1043-8613-4DD9E62EA071}" destId="{FE6576C8-5A77-F240-9FCC-A8B597F40074}" srcOrd="1" destOrd="0" presId="urn:microsoft.com/office/officeart/2005/8/layout/hList1"/>
    <dgm:cxn modelId="{3D27E00A-8701-EC44-91A8-AA9F6A2E5A84}" type="presParOf" srcId="{58CB4374-DF44-1647-A5DE-B46F16A1AB9A}" destId="{950A5C28-0A6F-C844-82BA-1F39A181B56E}" srcOrd="1" destOrd="0" presId="urn:microsoft.com/office/officeart/2005/8/layout/hList1"/>
    <dgm:cxn modelId="{EB3BBFD9-ED74-EA4C-87C8-8C9AAFFE2F80}" type="presParOf" srcId="{58CB4374-DF44-1647-A5DE-B46F16A1AB9A}" destId="{6D9B48CF-D2C8-8048-B23D-90AC207C0EAC}" srcOrd="2" destOrd="0" presId="urn:microsoft.com/office/officeart/2005/8/layout/hList1"/>
    <dgm:cxn modelId="{83C17B21-07CC-8D4D-857C-2AEFE9A18C8F}" type="presParOf" srcId="{6D9B48CF-D2C8-8048-B23D-90AC207C0EAC}" destId="{15E36A23-D512-2F4D-9AA7-83C7A997A73C}" srcOrd="0" destOrd="0" presId="urn:microsoft.com/office/officeart/2005/8/layout/hList1"/>
    <dgm:cxn modelId="{462E04AB-403C-8441-8CED-599E02C2305F}" type="presParOf" srcId="{6D9B48CF-D2C8-8048-B23D-90AC207C0EAC}" destId="{7192FDF4-80AB-8E45-8CE7-C53EDD6324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E8611F-841C-4282-A56B-C4634B1413B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D0A5E4-990D-4891-AD49-0C8F1B54D043}">
      <dgm:prSet/>
      <dgm:spPr/>
      <dgm:t>
        <a:bodyPr/>
        <a:lstStyle/>
        <a:p>
          <a:r>
            <a:rPr lang="en-US"/>
            <a:t>“Cultural experience” – A different way of thinking of problems.</a:t>
          </a:r>
        </a:p>
      </dgm:t>
    </dgm:pt>
    <dgm:pt modelId="{07A5FB1F-6AD4-46E4-B707-DCE57C1041D8}" type="parTrans" cxnId="{9E7B79A5-6323-432A-A8E9-DAE23A063BE4}">
      <dgm:prSet/>
      <dgm:spPr/>
      <dgm:t>
        <a:bodyPr/>
        <a:lstStyle/>
        <a:p>
          <a:endParaRPr lang="en-US"/>
        </a:p>
      </dgm:t>
    </dgm:pt>
    <dgm:pt modelId="{E3DBF074-3181-4CB3-AED0-DC9A2CD0ED5C}" type="sibTrans" cxnId="{9E7B79A5-6323-432A-A8E9-DAE23A063BE4}">
      <dgm:prSet/>
      <dgm:spPr/>
      <dgm:t>
        <a:bodyPr/>
        <a:lstStyle/>
        <a:p>
          <a:endParaRPr lang="en-US"/>
        </a:p>
      </dgm:t>
    </dgm:pt>
    <dgm:pt modelId="{35451553-39C9-489F-91B9-A96881EA4E02}">
      <dgm:prSet/>
      <dgm:spPr/>
      <dgm:t>
        <a:bodyPr/>
        <a:lstStyle/>
        <a:p>
          <a:r>
            <a:rPr lang="en-US"/>
            <a:t>Can solve some kinds of problems better iteration.</a:t>
          </a:r>
        </a:p>
      </dgm:t>
    </dgm:pt>
    <dgm:pt modelId="{60103946-2246-445E-9FDD-20CC632E20D8}" type="parTrans" cxnId="{8302EA0E-C8DA-4BC2-B461-1932EC428D58}">
      <dgm:prSet/>
      <dgm:spPr/>
      <dgm:t>
        <a:bodyPr/>
        <a:lstStyle/>
        <a:p>
          <a:endParaRPr lang="en-US"/>
        </a:p>
      </dgm:t>
    </dgm:pt>
    <dgm:pt modelId="{C91B4ACB-84D7-4ED8-A0A9-40F5C5DE469E}" type="sibTrans" cxnId="{8302EA0E-C8DA-4BC2-B461-1932EC428D58}">
      <dgm:prSet/>
      <dgm:spPr/>
      <dgm:t>
        <a:bodyPr/>
        <a:lstStyle/>
        <a:p>
          <a:endParaRPr lang="en-US"/>
        </a:p>
      </dgm:t>
    </dgm:pt>
    <dgm:pt modelId="{320E6078-7762-4D99-A789-B496594247AC}">
      <dgm:prSet/>
      <dgm:spPr/>
      <dgm:t>
        <a:bodyPr/>
        <a:lstStyle/>
        <a:p>
          <a:r>
            <a:rPr lang="en-US"/>
            <a:t>Leads to elegant, simplistic, short code (When used well).</a:t>
          </a:r>
        </a:p>
      </dgm:t>
    </dgm:pt>
    <dgm:pt modelId="{C06FCDA9-1CFE-4038-8EA0-759F6DC78C2A}" type="parTrans" cxnId="{83F1B56A-AEAB-4F4B-AA76-956C24100ACE}">
      <dgm:prSet/>
      <dgm:spPr/>
      <dgm:t>
        <a:bodyPr/>
        <a:lstStyle/>
        <a:p>
          <a:endParaRPr lang="en-US"/>
        </a:p>
      </dgm:t>
    </dgm:pt>
    <dgm:pt modelId="{FB1DCC0C-1957-4BAD-8E4E-F46C419D4864}" type="sibTrans" cxnId="{83F1B56A-AEAB-4F4B-AA76-956C24100ACE}">
      <dgm:prSet/>
      <dgm:spPr/>
      <dgm:t>
        <a:bodyPr/>
        <a:lstStyle/>
        <a:p>
          <a:endParaRPr lang="en-US"/>
        </a:p>
      </dgm:t>
    </dgm:pt>
    <dgm:pt modelId="{E60BE4E7-4677-48C5-8175-B8D7AE620226}">
      <dgm:prSet/>
      <dgm:spPr/>
      <dgm:t>
        <a:bodyPr/>
        <a:lstStyle/>
        <a:p>
          <a:r>
            <a:rPr lang="en-US"/>
            <a:t>Many programming languages (“functional languages such as Scheme, ML, and Haskell) use recursion exclusively (no loops).</a:t>
          </a:r>
        </a:p>
      </dgm:t>
    </dgm:pt>
    <dgm:pt modelId="{33EDC54E-CD27-4BA0-86EC-21361A70AFC0}" type="parTrans" cxnId="{A55C60A4-1D2F-458A-A432-AB1228636B6C}">
      <dgm:prSet/>
      <dgm:spPr/>
      <dgm:t>
        <a:bodyPr/>
        <a:lstStyle/>
        <a:p>
          <a:endParaRPr lang="en-US"/>
        </a:p>
      </dgm:t>
    </dgm:pt>
    <dgm:pt modelId="{C6FC7DD7-5D60-48C8-BCF8-E8C4FD56566C}" type="sibTrans" cxnId="{A55C60A4-1D2F-458A-A432-AB1228636B6C}">
      <dgm:prSet/>
      <dgm:spPr/>
      <dgm:t>
        <a:bodyPr/>
        <a:lstStyle/>
        <a:p>
          <a:endParaRPr lang="en-US"/>
        </a:p>
      </dgm:t>
    </dgm:pt>
    <dgm:pt modelId="{21B224F7-0B05-4F03-B121-0D43F1832CB9}">
      <dgm:prSet/>
      <dgm:spPr/>
      <dgm:t>
        <a:bodyPr/>
        <a:lstStyle/>
        <a:p>
          <a:r>
            <a:rPr lang="en-US"/>
            <a:t>A key component of the rest of the assignments in CPS181.</a:t>
          </a:r>
        </a:p>
      </dgm:t>
    </dgm:pt>
    <dgm:pt modelId="{A562B951-B582-47BD-8116-317CE1C5E150}" type="parTrans" cxnId="{9D317CB6-4442-4D5F-BBDA-A6EE6BBEC9A0}">
      <dgm:prSet/>
      <dgm:spPr/>
      <dgm:t>
        <a:bodyPr/>
        <a:lstStyle/>
        <a:p>
          <a:endParaRPr lang="en-US"/>
        </a:p>
      </dgm:t>
    </dgm:pt>
    <dgm:pt modelId="{3D4CB921-6FAF-45B2-A462-62D8231863A8}" type="sibTrans" cxnId="{9D317CB6-4442-4D5F-BBDA-A6EE6BBEC9A0}">
      <dgm:prSet/>
      <dgm:spPr/>
      <dgm:t>
        <a:bodyPr/>
        <a:lstStyle/>
        <a:p>
          <a:endParaRPr lang="en-US"/>
        </a:p>
      </dgm:t>
    </dgm:pt>
    <dgm:pt modelId="{EBA415A5-5A97-446E-A5B3-39D1EE458BBE}">
      <dgm:prSet/>
      <dgm:spPr/>
      <dgm:t>
        <a:bodyPr/>
        <a:lstStyle/>
        <a:p>
          <a:r>
            <a:rPr lang="en-US"/>
            <a:t>(Because we’ll be working with data structures)</a:t>
          </a:r>
        </a:p>
      </dgm:t>
    </dgm:pt>
    <dgm:pt modelId="{00948615-8627-437F-A225-6B682E21D978}" type="parTrans" cxnId="{D839FB3F-A625-442A-A3A6-E62499FB50BD}">
      <dgm:prSet/>
      <dgm:spPr/>
      <dgm:t>
        <a:bodyPr/>
        <a:lstStyle/>
        <a:p>
          <a:endParaRPr lang="en-US"/>
        </a:p>
      </dgm:t>
    </dgm:pt>
    <dgm:pt modelId="{BFCB6A56-E9D1-498B-BDE5-8E40E285BA28}" type="sibTrans" cxnId="{D839FB3F-A625-442A-A3A6-E62499FB50BD}">
      <dgm:prSet/>
      <dgm:spPr/>
      <dgm:t>
        <a:bodyPr/>
        <a:lstStyle/>
        <a:p>
          <a:endParaRPr lang="en-US"/>
        </a:p>
      </dgm:t>
    </dgm:pt>
    <dgm:pt modelId="{875DC39E-8CE9-E04F-9FB7-9E570755655D}" type="pres">
      <dgm:prSet presAssocID="{6EE8611F-841C-4282-A56B-C4634B1413B5}" presName="diagram" presStyleCnt="0">
        <dgm:presLayoutVars>
          <dgm:dir/>
          <dgm:resizeHandles val="exact"/>
        </dgm:presLayoutVars>
      </dgm:prSet>
      <dgm:spPr/>
    </dgm:pt>
    <dgm:pt modelId="{488821A7-9392-2C41-B8A4-471443E190FA}" type="pres">
      <dgm:prSet presAssocID="{8FD0A5E4-990D-4891-AD49-0C8F1B54D043}" presName="node" presStyleLbl="node1" presStyleIdx="0" presStyleCnt="5">
        <dgm:presLayoutVars>
          <dgm:bulletEnabled val="1"/>
        </dgm:presLayoutVars>
      </dgm:prSet>
      <dgm:spPr/>
    </dgm:pt>
    <dgm:pt modelId="{454050DA-FCB1-E34E-9B9F-8594457A8389}" type="pres">
      <dgm:prSet presAssocID="{E3DBF074-3181-4CB3-AED0-DC9A2CD0ED5C}" presName="sibTrans" presStyleCnt="0"/>
      <dgm:spPr/>
    </dgm:pt>
    <dgm:pt modelId="{0B52D1C9-E71E-9C41-B025-0356CF6397C2}" type="pres">
      <dgm:prSet presAssocID="{35451553-39C9-489F-91B9-A96881EA4E02}" presName="node" presStyleLbl="node1" presStyleIdx="1" presStyleCnt="5">
        <dgm:presLayoutVars>
          <dgm:bulletEnabled val="1"/>
        </dgm:presLayoutVars>
      </dgm:prSet>
      <dgm:spPr/>
    </dgm:pt>
    <dgm:pt modelId="{9EC15912-AECF-A444-B9F1-4A0BD5508594}" type="pres">
      <dgm:prSet presAssocID="{C91B4ACB-84D7-4ED8-A0A9-40F5C5DE469E}" presName="sibTrans" presStyleCnt="0"/>
      <dgm:spPr/>
    </dgm:pt>
    <dgm:pt modelId="{665E0132-F035-A54A-897B-674B919C3BC9}" type="pres">
      <dgm:prSet presAssocID="{320E6078-7762-4D99-A789-B496594247AC}" presName="node" presStyleLbl="node1" presStyleIdx="2" presStyleCnt="5">
        <dgm:presLayoutVars>
          <dgm:bulletEnabled val="1"/>
        </dgm:presLayoutVars>
      </dgm:prSet>
      <dgm:spPr/>
    </dgm:pt>
    <dgm:pt modelId="{F37E3EF0-8115-6549-8718-9577F8D054A4}" type="pres">
      <dgm:prSet presAssocID="{FB1DCC0C-1957-4BAD-8E4E-F46C419D4864}" presName="sibTrans" presStyleCnt="0"/>
      <dgm:spPr/>
    </dgm:pt>
    <dgm:pt modelId="{0022794A-8DD5-3A42-A34B-AC6B7D5AE722}" type="pres">
      <dgm:prSet presAssocID="{E60BE4E7-4677-48C5-8175-B8D7AE620226}" presName="node" presStyleLbl="node1" presStyleIdx="3" presStyleCnt="5">
        <dgm:presLayoutVars>
          <dgm:bulletEnabled val="1"/>
        </dgm:presLayoutVars>
      </dgm:prSet>
      <dgm:spPr/>
    </dgm:pt>
    <dgm:pt modelId="{60756353-050F-2340-AE12-AF16156615DD}" type="pres">
      <dgm:prSet presAssocID="{C6FC7DD7-5D60-48C8-BCF8-E8C4FD56566C}" presName="sibTrans" presStyleCnt="0"/>
      <dgm:spPr/>
    </dgm:pt>
    <dgm:pt modelId="{9499949E-8F90-194E-A4AA-DCB851404AAD}" type="pres">
      <dgm:prSet presAssocID="{21B224F7-0B05-4F03-B121-0D43F1832CB9}" presName="node" presStyleLbl="node1" presStyleIdx="4" presStyleCnt="5">
        <dgm:presLayoutVars>
          <dgm:bulletEnabled val="1"/>
        </dgm:presLayoutVars>
      </dgm:prSet>
      <dgm:spPr/>
    </dgm:pt>
  </dgm:ptLst>
  <dgm:cxnLst>
    <dgm:cxn modelId="{8302EA0E-C8DA-4BC2-B461-1932EC428D58}" srcId="{6EE8611F-841C-4282-A56B-C4634B1413B5}" destId="{35451553-39C9-489F-91B9-A96881EA4E02}" srcOrd="1" destOrd="0" parTransId="{60103946-2246-445E-9FDD-20CC632E20D8}" sibTransId="{C91B4ACB-84D7-4ED8-A0A9-40F5C5DE469E}"/>
    <dgm:cxn modelId="{B6F4A110-B148-A84A-82C8-B9CBFC550609}" type="presOf" srcId="{35451553-39C9-489F-91B9-A96881EA4E02}" destId="{0B52D1C9-E71E-9C41-B025-0356CF6397C2}" srcOrd="0" destOrd="0" presId="urn:microsoft.com/office/officeart/2005/8/layout/default"/>
    <dgm:cxn modelId="{E20DD83B-FF1C-6B4E-BF4F-C2A8D5132032}" type="presOf" srcId="{E60BE4E7-4677-48C5-8175-B8D7AE620226}" destId="{0022794A-8DD5-3A42-A34B-AC6B7D5AE722}" srcOrd="0" destOrd="0" presId="urn:microsoft.com/office/officeart/2005/8/layout/default"/>
    <dgm:cxn modelId="{D839FB3F-A625-442A-A3A6-E62499FB50BD}" srcId="{21B224F7-0B05-4F03-B121-0D43F1832CB9}" destId="{EBA415A5-5A97-446E-A5B3-39D1EE458BBE}" srcOrd="0" destOrd="0" parTransId="{00948615-8627-437F-A225-6B682E21D978}" sibTransId="{BFCB6A56-E9D1-498B-BDE5-8E40E285BA28}"/>
    <dgm:cxn modelId="{83F1B56A-AEAB-4F4B-AA76-956C24100ACE}" srcId="{6EE8611F-841C-4282-A56B-C4634B1413B5}" destId="{320E6078-7762-4D99-A789-B496594247AC}" srcOrd="2" destOrd="0" parTransId="{C06FCDA9-1CFE-4038-8EA0-759F6DC78C2A}" sibTransId="{FB1DCC0C-1957-4BAD-8E4E-F46C419D4864}"/>
    <dgm:cxn modelId="{70DB957D-C1EB-D941-BE1B-14CEB10CC41A}" type="presOf" srcId="{21B224F7-0B05-4F03-B121-0D43F1832CB9}" destId="{9499949E-8F90-194E-A4AA-DCB851404AAD}" srcOrd="0" destOrd="0" presId="urn:microsoft.com/office/officeart/2005/8/layout/default"/>
    <dgm:cxn modelId="{BE029091-110E-4147-957D-A9D5B00F57CF}" type="presOf" srcId="{EBA415A5-5A97-446E-A5B3-39D1EE458BBE}" destId="{9499949E-8F90-194E-A4AA-DCB851404AAD}" srcOrd="0" destOrd="1" presId="urn:microsoft.com/office/officeart/2005/8/layout/default"/>
    <dgm:cxn modelId="{A55C60A4-1D2F-458A-A432-AB1228636B6C}" srcId="{6EE8611F-841C-4282-A56B-C4634B1413B5}" destId="{E60BE4E7-4677-48C5-8175-B8D7AE620226}" srcOrd="3" destOrd="0" parTransId="{33EDC54E-CD27-4BA0-86EC-21361A70AFC0}" sibTransId="{C6FC7DD7-5D60-48C8-BCF8-E8C4FD56566C}"/>
    <dgm:cxn modelId="{9E7B79A5-6323-432A-A8E9-DAE23A063BE4}" srcId="{6EE8611F-841C-4282-A56B-C4634B1413B5}" destId="{8FD0A5E4-990D-4891-AD49-0C8F1B54D043}" srcOrd="0" destOrd="0" parTransId="{07A5FB1F-6AD4-46E4-B707-DCE57C1041D8}" sibTransId="{E3DBF074-3181-4CB3-AED0-DC9A2CD0ED5C}"/>
    <dgm:cxn modelId="{22FBCDA9-32EA-2E47-9A95-0D3339BE0EFC}" type="presOf" srcId="{320E6078-7762-4D99-A789-B496594247AC}" destId="{665E0132-F035-A54A-897B-674B919C3BC9}" srcOrd="0" destOrd="0" presId="urn:microsoft.com/office/officeart/2005/8/layout/default"/>
    <dgm:cxn modelId="{9D317CB6-4442-4D5F-BBDA-A6EE6BBEC9A0}" srcId="{6EE8611F-841C-4282-A56B-C4634B1413B5}" destId="{21B224F7-0B05-4F03-B121-0D43F1832CB9}" srcOrd="4" destOrd="0" parTransId="{A562B951-B582-47BD-8116-317CE1C5E150}" sibTransId="{3D4CB921-6FAF-45B2-A462-62D8231863A8}"/>
    <dgm:cxn modelId="{F51517BA-D316-EA4D-AB2E-BBD8AE0652FB}" type="presOf" srcId="{6EE8611F-841C-4282-A56B-C4634B1413B5}" destId="{875DC39E-8CE9-E04F-9FB7-9E570755655D}" srcOrd="0" destOrd="0" presId="urn:microsoft.com/office/officeart/2005/8/layout/default"/>
    <dgm:cxn modelId="{7DF169DA-71CD-6A49-AAF3-6ED3F0CEA4E9}" type="presOf" srcId="{8FD0A5E4-990D-4891-AD49-0C8F1B54D043}" destId="{488821A7-9392-2C41-B8A4-471443E190FA}" srcOrd="0" destOrd="0" presId="urn:microsoft.com/office/officeart/2005/8/layout/default"/>
    <dgm:cxn modelId="{66B4C152-A3B6-D144-8B1F-DE8A379369DA}" type="presParOf" srcId="{875DC39E-8CE9-E04F-9FB7-9E570755655D}" destId="{488821A7-9392-2C41-B8A4-471443E190FA}" srcOrd="0" destOrd="0" presId="urn:microsoft.com/office/officeart/2005/8/layout/default"/>
    <dgm:cxn modelId="{2E862DAE-A3EE-6E46-ACF0-5DC5817F6A5F}" type="presParOf" srcId="{875DC39E-8CE9-E04F-9FB7-9E570755655D}" destId="{454050DA-FCB1-E34E-9B9F-8594457A8389}" srcOrd="1" destOrd="0" presId="urn:microsoft.com/office/officeart/2005/8/layout/default"/>
    <dgm:cxn modelId="{DAB9765C-7A09-FC45-B164-B8D5700587D5}" type="presParOf" srcId="{875DC39E-8CE9-E04F-9FB7-9E570755655D}" destId="{0B52D1C9-E71E-9C41-B025-0356CF6397C2}" srcOrd="2" destOrd="0" presId="urn:microsoft.com/office/officeart/2005/8/layout/default"/>
    <dgm:cxn modelId="{C8C9059F-0189-B049-9F5B-EDE344E80FC8}" type="presParOf" srcId="{875DC39E-8CE9-E04F-9FB7-9E570755655D}" destId="{9EC15912-AECF-A444-B9F1-4A0BD5508594}" srcOrd="3" destOrd="0" presId="urn:microsoft.com/office/officeart/2005/8/layout/default"/>
    <dgm:cxn modelId="{A4454C99-CEE4-A54F-920F-ADD6AD4D9816}" type="presParOf" srcId="{875DC39E-8CE9-E04F-9FB7-9E570755655D}" destId="{665E0132-F035-A54A-897B-674B919C3BC9}" srcOrd="4" destOrd="0" presId="urn:microsoft.com/office/officeart/2005/8/layout/default"/>
    <dgm:cxn modelId="{73C517C1-9390-CA48-9747-4FC19ACA9625}" type="presParOf" srcId="{875DC39E-8CE9-E04F-9FB7-9E570755655D}" destId="{F37E3EF0-8115-6549-8718-9577F8D054A4}" srcOrd="5" destOrd="0" presId="urn:microsoft.com/office/officeart/2005/8/layout/default"/>
    <dgm:cxn modelId="{AFF19054-1EE3-BF4B-9F51-794BCFCE3284}" type="presParOf" srcId="{875DC39E-8CE9-E04F-9FB7-9E570755655D}" destId="{0022794A-8DD5-3A42-A34B-AC6B7D5AE722}" srcOrd="6" destOrd="0" presId="urn:microsoft.com/office/officeart/2005/8/layout/default"/>
    <dgm:cxn modelId="{D21076C5-1FF0-4341-8B4F-C28DFE9A2070}" type="presParOf" srcId="{875DC39E-8CE9-E04F-9FB7-9E570755655D}" destId="{60756353-050F-2340-AE12-AF16156615DD}" srcOrd="7" destOrd="0" presId="urn:microsoft.com/office/officeart/2005/8/layout/default"/>
    <dgm:cxn modelId="{BF55C15B-3486-2F4E-8022-680CF0382686}" type="presParOf" srcId="{875DC39E-8CE9-E04F-9FB7-9E570755655D}" destId="{9499949E-8F90-194E-A4AA-DCB851404AA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0E6EA-E0B0-4304-B3F1-BF011AF3A936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7872A6-FE76-430B-A512-0D6AC99042B5}">
      <dgm:prSet/>
      <dgm:spPr/>
      <dgm:t>
        <a:bodyPr/>
        <a:lstStyle/>
        <a:p>
          <a:pPr>
            <a:defRPr b="1"/>
          </a:pPr>
          <a:r>
            <a:rPr lang="en-US"/>
            <a:t>(To a student In the front row)</a:t>
          </a:r>
        </a:p>
      </dgm:t>
    </dgm:pt>
    <dgm:pt modelId="{B69760E9-D5B3-4146-AD56-725A33F3B883}" type="parTrans" cxnId="{36549685-0CBC-4726-8D44-290EE0F9A404}">
      <dgm:prSet/>
      <dgm:spPr/>
      <dgm:t>
        <a:bodyPr/>
        <a:lstStyle/>
        <a:p>
          <a:endParaRPr lang="en-US"/>
        </a:p>
      </dgm:t>
    </dgm:pt>
    <dgm:pt modelId="{A70DA44E-90C4-4230-A124-931BB9FA317C}" type="sibTrans" cxnId="{36549685-0CBC-4726-8D44-290EE0F9A404}">
      <dgm:prSet/>
      <dgm:spPr/>
      <dgm:t>
        <a:bodyPr/>
        <a:lstStyle/>
        <a:p>
          <a:endParaRPr lang="en-US"/>
        </a:p>
      </dgm:t>
    </dgm:pt>
    <dgm:pt modelId="{B77F3DE1-5EBD-466B-A19A-93A064492842}">
      <dgm:prSet/>
      <dgm:spPr/>
      <dgm:t>
        <a:bodyPr/>
        <a:lstStyle/>
        <a:p>
          <a:pPr>
            <a:defRPr b="1"/>
          </a:pPr>
          <a:r>
            <a:rPr lang="en-US"/>
            <a:t>How many students total are directly behind you in your “column” of the classroom?</a:t>
          </a:r>
        </a:p>
      </dgm:t>
    </dgm:pt>
    <dgm:pt modelId="{03F02109-DCB9-4C46-BE78-F45091A42F0A}" type="parTrans" cxnId="{34EF665A-1DF4-4263-8C2F-7F62484BAC84}">
      <dgm:prSet/>
      <dgm:spPr/>
      <dgm:t>
        <a:bodyPr/>
        <a:lstStyle/>
        <a:p>
          <a:endParaRPr lang="en-US"/>
        </a:p>
      </dgm:t>
    </dgm:pt>
    <dgm:pt modelId="{0FE62404-812A-4362-939F-1990BD640900}" type="sibTrans" cxnId="{34EF665A-1DF4-4263-8C2F-7F62484BAC84}">
      <dgm:prSet/>
      <dgm:spPr/>
      <dgm:t>
        <a:bodyPr/>
        <a:lstStyle/>
        <a:p>
          <a:endParaRPr lang="en-US"/>
        </a:p>
      </dgm:t>
    </dgm:pt>
    <dgm:pt modelId="{5EDBEEC7-5FC2-4F3F-8F81-947770507ABA}">
      <dgm:prSet/>
      <dgm:spPr/>
      <dgm:t>
        <a:bodyPr/>
        <a:lstStyle/>
        <a:p>
          <a:r>
            <a:rPr lang="en-US" dirty="0"/>
            <a:t>You have poor vision, so you can only see the people right next to you. So you can’t just look back and count.</a:t>
          </a:r>
        </a:p>
      </dgm:t>
    </dgm:pt>
    <dgm:pt modelId="{3D39A66A-77E4-46CD-9BE6-176550A32EAC}" type="parTrans" cxnId="{7413967A-4930-47CE-A6FC-6497AF1FE23F}">
      <dgm:prSet/>
      <dgm:spPr/>
      <dgm:t>
        <a:bodyPr/>
        <a:lstStyle/>
        <a:p>
          <a:endParaRPr lang="en-US"/>
        </a:p>
      </dgm:t>
    </dgm:pt>
    <dgm:pt modelId="{82B46D02-67F0-4808-94F8-F6D008B39567}" type="sibTrans" cxnId="{7413967A-4930-47CE-A6FC-6497AF1FE23F}">
      <dgm:prSet/>
      <dgm:spPr/>
      <dgm:t>
        <a:bodyPr/>
        <a:lstStyle/>
        <a:p>
          <a:endParaRPr lang="en-US"/>
        </a:p>
      </dgm:t>
    </dgm:pt>
    <dgm:pt modelId="{1EB093C7-F55F-49D5-8ECC-10B5C7C8C2C9}">
      <dgm:prSet/>
      <dgm:spPr/>
      <dgm:t>
        <a:bodyPr/>
        <a:lstStyle/>
        <a:p>
          <a:r>
            <a:rPr lang="en-US" dirty="0"/>
            <a:t>BUTTT you are allowed to ask questions of the person next to you.</a:t>
          </a:r>
        </a:p>
      </dgm:t>
    </dgm:pt>
    <dgm:pt modelId="{8049B76E-56CC-4B58-BB59-6F28EA225981}" type="parTrans" cxnId="{981C31F4-E322-4B5D-A6C5-BEE78F301276}">
      <dgm:prSet/>
      <dgm:spPr/>
      <dgm:t>
        <a:bodyPr/>
        <a:lstStyle/>
        <a:p>
          <a:endParaRPr lang="en-US"/>
        </a:p>
      </dgm:t>
    </dgm:pt>
    <dgm:pt modelId="{AB4C0FF5-E320-46E6-A04D-A15AD71B1A8C}" type="sibTrans" cxnId="{981C31F4-E322-4B5D-A6C5-BEE78F301276}">
      <dgm:prSet/>
      <dgm:spPr/>
      <dgm:t>
        <a:bodyPr/>
        <a:lstStyle/>
        <a:p>
          <a:endParaRPr lang="en-US"/>
        </a:p>
      </dgm:t>
    </dgm:pt>
    <dgm:pt modelId="{2A785CD7-E666-49C6-A812-DDE3291CE788}">
      <dgm:prSet/>
      <dgm:spPr/>
      <dgm:t>
        <a:bodyPr/>
        <a:lstStyle/>
        <a:p>
          <a:r>
            <a:rPr lang="en-US"/>
            <a:t>How can we solve this problem?</a:t>
          </a:r>
        </a:p>
      </dgm:t>
    </dgm:pt>
    <dgm:pt modelId="{DA659314-9B81-4F76-AE08-C19209367D74}" type="parTrans" cxnId="{AF2F97F6-6008-457C-A4D8-A9D9B8A95AF8}">
      <dgm:prSet/>
      <dgm:spPr/>
      <dgm:t>
        <a:bodyPr/>
        <a:lstStyle/>
        <a:p>
          <a:endParaRPr lang="en-US"/>
        </a:p>
      </dgm:t>
    </dgm:pt>
    <dgm:pt modelId="{DB9EBDE6-BFC9-4A03-8C47-5DDB91D0C0B3}" type="sibTrans" cxnId="{AF2F97F6-6008-457C-A4D8-A9D9B8A95AF8}">
      <dgm:prSet/>
      <dgm:spPr/>
      <dgm:t>
        <a:bodyPr/>
        <a:lstStyle/>
        <a:p>
          <a:endParaRPr lang="en-US"/>
        </a:p>
      </dgm:t>
    </dgm:pt>
    <dgm:pt modelId="{39566300-744C-4F9F-A45E-10A1EF49D9CE}">
      <dgm:prSet/>
      <dgm:spPr/>
      <dgm:t>
        <a:bodyPr/>
        <a:lstStyle/>
        <a:p>
          <a:r>
            <a:rPr lang="en-US" dirty="0"/>
            <a:t>(Recursively)</a:t>
          </a:r>
        </a:p>
      </dgm:t>
    </dgm:pt>
    <dgm:pt modelId="{1B3E1602-F239-42A6-B858-4EADBD6895A9}" type="parTrans" cxnId="{318F2B6C-BFB8-4B4D-91B3-13F681A945D3}">
      <dgm:prSet/>
      <dgm:spPr/>
      <dgm:t>
        <a:bodyPr/>
        <a:lstStyle/>
        <a:p>
          <a:endParaRPr lang="en-US"/>
        </a:p>
      </dgm:t>
    </dgm:pt>
    <dgm:pt modelId="{667E2F26-1B95-4FB2-8824-00350C2FD9BB}" type="sibTrans" cxnId="{318F2B6C-BFB8-4B4D-91B3-13F681A945D3}">
      <dgm:prSet/>
      <dgm:spPr/>
      <dgm:t>
        <a:bodyPr/>
        <a:lstStyle/>
        <a:p>
          <a:endParaRPr lang="en-US"/>
        </a:p>
      </dgm:t>
    </dgm:pt>
    <dgm:pt modelId="{59DA4C99-B21B-584C-AABD-4386C0F0F612}" type="pres">
      <dgm:prSet presAssocID="{1420E6EA-E0B0-4304-B3F1-BF011AF3A936}" presName="linear" presStyleCnt="0">
        <dgm:presLayoutVars>
          <dgm:animLvl val="lvl"/>
          <dgm:resizeHandles val="exact"/>
        </dgm:presLayoutVars>
      </dgm:prSet>
      <dgm:spPr/>
    </dgm:pt>
    <dgm:pt modelId="{1C70AE00-9646-C741-91D9-0023C3186BA7}" type="pres">
      <dgm:prSet presAssocID="{EB7872A6-FE76-430B-A512-0D6AC99042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35DC8F-E670-3E41-9E9E-8714CED834D3}" type="pres">
      <dgm:prSet presAssocID="{A70DA44E-90C4-4230-A124-931BB9FA317C}" presName="spacer" presStyleCnt="0"/>
      <dgm:spPr/>
    </dgm:pt>
    <dgm:pt modelId="{FCD11907-9FB1-364F-9D3A-3D20DBD5E346}" type="pres">
      <dgm:prSet presAssocID="{B77F3DE1-5EBD-466B-A19A-93A0644928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B91CDC-71CE-5A48-B7A6-20843CDC4AF9}" type="pres">
      <dgm:prSet presAssocID="{B77F3DE1-5EBD-466B-A19A-93A06449284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702D251-7DF5-4049-A69F-361CF8F5CEE8}" type="presOf" srcId="{2A785CD7-E666-49C6-A812-DDE3291CE788}" destId="{93B91CDC-71CE-5A48-B7A6-20843CDC4AF9}" srcOrd="0" destOrd="2" presId="urn:microsoft.com/office/officeart/2005/8/layout/vList2"/>
    <dgm:cxn modelId="{34EF665A-1DF4-4263-8C2F-7F62484BAC84}" srcId="{1420E6EA-E0B0-4304-B3F1-BF011AF3A936}" destId="{B77F3DE1-5EBD-466B-A19A-93A064492842}" srcOrd="1" destOrd="0" parTransId="{03F02109-DCB9-4C46-BE78-F45091A42F0A}" sibTransId="{0FE62404-812A-4362-939F-1990BD640900}"/>
    <dgm:cxn modelId="{318F2B6C-BFB8-4B4D-91B3-13F681A945D3}" srcId="{2A785CD7-E666-49C6-A812-DDE3291CE788}" destId="{39566300-744C-4F9F-A45E-10A1EF49D9CE}" srcOrd="0" destOrd="0" parTransId="{1B3E1602-F239-42A6-B858-4EADBD6895A9}" sibTransId="{667E2F26-1B95-4FB2-8824-00350C2FD9BB}"/>
    <dgm:cxn modelId="{36BBB06F-B4E0-3F48-B51F-1708CC81A1C2}" type="presOf" srcId="{1EB093C7-F55F-49D5-8ECC-10B5C7C8C2C9}" destId="{93B91CDC-71CE-5A48-B7A6-20843CDC4AF9}" srcOrd="0" destOrd="1" presId="urn:microsoft.com/office/officeart/2005/8/layout/vList2"/>
    <dgm:cxn modelId="{7413967A-4930-47CE-A6FC-6497AF1FE23F}" srcId="{B77F3DE1-5EBD-466B-A19A-93A064492842}" destId="{5EDBEEC7-5FC2-4F3F-8F81-947770507ABA}" srcOrd="0" destOrd="0" parTransId="{3D39A66A-77E4-46CD-9BE6-176550A32EAC}" sibTransId="{82B46D02-67F0-4808-94F8-F6D008B39567}"/>
    <dgm:cxn modelId="{36549685-0CBC-4726-8D44-290EE0F9A404}" srcId="{1420E6EA-E0B0-4304-B3F1-BF011AF3A936}" destId="{EB7872A6-FE76-430B-A512-0D6AC99042B5}" srcOrd="0" destOrd="0" parTransId="{B69760E9-D5B3-4146-AD56-725A33F3B883}" sibTransId="{A70DA44E-90C4-4230-A124-931BB9FA317C}"/>
    <dgm:cxn modelId="{6FD64794-A06C-754C-954B-30DDC10CAD60}" type="presOf" srcId="{1420E6EA-E0B0-4304-B3F1-BF011AF3A936}" destId="{59DA4C99-B21B-584C-AABD-4386C0F0F612}" srcOrd="0" destOrd="0" presId="urn:microsoft.com/office/officeart/2005/8/layout/vList2"/>
    <dgm:cxn modelId="{677138B3-4616-A545-991C-111B1830E13C}" type="presOf" srcId="{39566300-744C-4F9F-A45E-10A1EF49D9CE}" destId="{93B91CDC-71CE-5A48-B7A6-20843CDC4AF9}" srcOrd="0" destOrd="3" presId="urn:microsoft.com/office/officeart/2005/8/layout/vList2"/>
    <dgm:cxn modelId="{71F2D3C2-BF91-E440-AA95-6A80C14D5C2F}" type="presOf" srcId="{EB7872A6-FE76-430B-A512-0D6AC99042B5}" destId="{1C70AE00-9646-C741-91D9-0023C3186BA7}" srcOrd="0" destOrd="0" presId="urn:microsoft.com/office/officeart/2005/8/layout/vList2"/>
    <dgm:cxn modelId="{15E893C6-BB1C-DA4E-AAC9-ACE7059DC790}" type="presOf" srcId="{5EDBEEC7-5FC2-4F3F-8F81-947770507ABA}" destId="{93B91CDC-71CE-5A48-B7A6-20843CDC4AF9}" srcOrd="0" destOrd="0" presId="urn:microsoft.com/office/officeart/2005/8/layout/vList2"/>
    <dgm:cxn modelId="{00E681F0-42C6-C348-8C04-0FA4B5A761D0}" type="presOf" srcId="{B77F3DE1-5EBD-466B-A19A-93A064492842}" destId="{FCD11907-9FB1-364F-9D3A-3D20DBD5E346}" srcOrd="0" destOrd="0" presId="urn:microsoft.com/office/officeart/2005/8/layout/vList2"/>
    <dgm:cxn modelId="{981C31F4-E322-4B5D-A6C5-BEE78F301276}" srcId="{B77F3DE1-5EBD-466B-A19A-93A064492842}" destId="{1EB093C7-F55F-49D5-8ECC-10B5C7C8C2C9}" srcOrd="1" destOrd="0" parTransId="{8049B76E-56CC-4B58-BB59-6F28EA225981}" sibTransId="{AB4C0FF5-E320-46E6-A04D-A15AD71B1A8C}"/>
    <dgm:cxn modelId="{AF2F97F6-6008-457C-A4D8-A9D9B8A95AF8}" srcId="{B77F3DE1-5EBD-466B-A19A-93A064492842}" destId="{2A785CD7-E666-49C6-A812-DDE3291CE788}" srcOrd="2" destOrd="0" parTransId="{DA659314-9B81-4F76-AE08-C19209367D74}" sibTransId="{DB9EBDE6-BFC9-4A03-8C47-5DDB91D0C0B3}"/>
    <dgm:cxn modelId="{1EDB3FD5-D23D-BE41-A534-2BEDC7A456A3}" type="presParOf" srcId="{59DA4C99-B21B-584C-AABD-4386C0F0F612}" destId="{1C70AE00-9646-C741-91D9-0023C3186BA7}" srcOrd="0" destOrd="0" presId="urn:microsoft.com/office/officeart/2005/8/layout/vList2"/>
    <dgm:cxn modelId="{0EBB603C-D896-7F47-9FB4-48AB5063271E}" type="presParOf" srcId="{59DA4C99-B21B-584C-AABD-4386C0F0F612}" destId="{7D35DC8F-E670-3E41-9E9E-8714CED834D3}" srcOrd="1" destOrd="0" presId="urn:microsoft.com/office/officeart/2005/8/layout/vList2"/>
    <dgm:cxn modelId="{4EABB233-8664-C64E-8286-406396317A0A}" type="presParOf" srcId="{59DA4C99-B21B-584C-AABD-4386C0F0F612}" destId="{FCD11907-9FB1-364F-9D3A-3D20DBD5E346}" srcOrd="2" destOrd="0" presId="urn:microsoft.com/office/officeart/2005/8/layout/vList2"/>
    <dgm:cxn modelId="{C29FF9CE-3E1C-E74C-BF01-D5304FF6C395}" type="presParOf" srcId="{59DA4C99-B21B-584C-AABD-4386C0F0F612}" destId="{93B91CDC-71CE-5A48-B7A6-20843CDC4AF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EB1BA-A7B8-F24F-8C79-77056B4B18F6}">
      <dsp:nvSpPr>
        <dsp:cNvPr id="0" name=""/>
        <dsp:cNvSpPr/>
      </dsp:nvSpPr>
      <dsp:spPr>
        <a:xfrm>
          <a:off x="49" y="55153"/>
          <a:ext cx="4700141" cy="14899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Recursion: The definition of an operation in terms of itself.</a:t>
          </a:r>
        </a:p>
      </dsp:txBody>
      <dsp:txXfrm>
        <a:off x="49" y="55153"/>
        <a:ext cx="4700141" cy="1489962"/>
      </dsp:txXfrm>
    </dsp:sp>
    <dsp:sp modelId="{FE6576C8-5A77-F240-9FCC-A8B597F40074}">
      <dsp:nvSpPr>
        <dsp:cNvPr id="0" name=""/>
        <dsp:cNvSpPr/>
      </dsp:nvSpPr>
      <dsp:spPr>
        <a:xfrm>
          <a:off x="49" y="1545116"/>
          <a:ext cx="4700141" cy="20175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Solving a problem using recursion depends on solving smaller occurrences of the same problem.</a:t>
          </a:r>
        </a:p>
      </dsp:txBody>
      <dsp:txXfrm>
        <a:off x="49" y="1545116"/>
        <a:ext cx="4700141" cy="2017575"/>
      </dsp:txXfrm>
    </dsp:sp>
    <dsp:sp modelId="{15E36A23-D512-2F4D-9AA7-83C7A997A73C}">
      <dsp:nvSpPr>
        <dsp:cNvPr id="0" name=""/>
        <dsp:cNvSpPr/>
      </dsp:nvSpPr>
      <dsp:spPr>
        <a:xfrm>
          <a:off x="5358209" y="55153"/>
          <a:ext cx="4700141" cy="148996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Recursive programming: Writing methods that call themselves to solve problems recursively.</a:t>
          </a:r>
        </a:p>
      </dsp:txBody>
      <dsp:txXfrm>
        <a:off x="5358209" y="55153"/>
        <a:ext cx="4700141" cy="1489962"/>
      </dsp:txXfrm>
    </dsp:sp>
    <dsp:sp modelId="{7192FDF4-80AB-8E45-8CE7-C53EDD632471}">
      <dsp:nvSpPr>
        <dsp:cNvPr id="0" name=""/>
        <dsp:cNvSpPr/>
      </dsp:nvSpPr>
      <dsp:spPr>
        <a:xfrm>
          <a:off x="5358209" y="1545116"/>
          <a:ext cx="4700141" cy="2017575"/>
        </a:xfrm>
        <a:prstGeom prst="rect">
          <a:avLst/>
        </a:prstGeom>
        <a:solidFill>
          <a:schemeClr val="accent2">
            <a:tint val="40000"/>
            <a:alpha val="90000"/>
            <a:hueOff val="1974561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1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An equally powerful substitute for iteration (loops)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Particularly well suited to solving certain types of problems</a:t>
          </a:r>
        </a:p>
      </dsp:txBody>
      <dsp:txXfrm>
        <a:off x="5358209" y="1545116"/>
        <a:ext cx="4700141" cy="2017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821A7-9392-2C41-B8A4-471443E190FA}">
      <dsp:nvSpPr>
        <dsp:cNvPr id="0" name=""/>
        <dsp:cNvSpPr/>
      </dsp:nvSpPr>
      <dsp:spPr>
        <a:xfrm>
          <a:off x="47148" y="1437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“Cultural experience” – A different way of thinking of problems.</a:t>
          </a:r>
        </a:p>
      </dsp:txBody>
      <dsp:txXfrm>
        <a:off x="47148" y="1437"/>
        <a:ext cx="3113782" cy="1868269"/>
      </dsp:txXfrm>
    </dsp:sp>
    <dsp:sp modelId="{0B52D1C9-E71E-9C41-B025-0356CF6397C2}">
      <dsp:nvSpPr>
        <dsp:cNvPr id="0" name=""/>
        <dsp:cNvSpPr/>
      </dsp:nvSpPr>
      <dsp:spPr>
        <a:xfrm>
          <a:off x="3472308" y="1437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solve some kinds of problems better iteration.</a:t>
          </a:r>
        </a:p>
      </dsp:txBody>
      <dsp:txXfrm>
        <a:off x="3472308" y="1437"/>
        <a:ext cx="3113782" cy="1868269"/>
      </dsp:txXfrm>
    </dsp:sp>
    <dsp:sp modelId="{665E0132-F035-A54A-897B-674B919C3BC9}">
      <dsp:nvSpPr>
        <dsp:cNvPr id="0" name=""/>
        <dsp:cNvSpPr/>
      </dsp:nvSpPr>
      <dsp:spPr>
        <a:xfrm>
          <a:off x="6897469" y="1437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Leads to elegant, simplistic, short code (When used well).</a:t>
          </a:r>
        </a:p>
      </dsp:txBody>
      <dsp:txXfrm>
        <a:off x="6897469" y="1437"/>
        <a:ext cx="3113782" cy="1868269"/>
      </dsp:txXfrm>
    </dsp:sp>
    <dsp:sp modelId="{0022794A-8DD5-3A42-A34B-AC6B7D5AE722}">
      <dsp:nvSpPr>
        <dsp:cNvPr id="0" name=""/>
        <dsp:cNvSpPr/>
      </dsp:nvSpPr>
      <dsp:spPr>
        <a:xfrm>
          <a:off x="1759728" y="2181085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Many programming languages (“functional languages such as Scheme, ML, and Haskell) use recursion exclusively (no loops).</a:t>
          </a:r>
        </a:p>
      </dsp:txBody>
      <dsp:txXfrm>
        <a:off x="1759728" y="2181085"/>
        <a:ext cx="3113782" cy="1868269"/>
      </dsp:txXfrm>
    </dsp:sp>
    <dsp:sp modelId="{9499949E-8F90-194E-A4AA-DCB851404AAD}">
      <dsp:nvSpPr>
        <dsp:cNvPr id="0" name=""/>
        <dsp:cNvSpPr/>
      </dsp:nvSpPr>
      <dsp:spPr>
        <a:xfrm>
          <a:off x="5184889" y="2181085"/>
          <a:ext cx="3113782" cy="18682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key component of the rest of the assignments in CPS181.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(Because we’ll be working with data structures)</a:t>
          </a:r>
        </a:p>
      </dsp:txBody>
      <dsp:txXfrm>
        <a:off x="5184889" y="2181085"/>
        <a:ext cx="3113782" cy="18682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0AE00-9646-C741-91D9-0023C3186BA7}">
      <dsp:nvSpPr>
        <dsp:cNvPr id="0" name=""/>
        <dsp:cNvSpPr/>
      </dsp:nvSpPr>
      <dsp:spPr>
        <a:xfrm>
          <a:off x="0" y="64131"/>
          <a:ext cx="4632030" cy="10281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(To a student In the front row)</a:t>
          </a:r>
        </a:p>
      </dsp:txBody>
      <dsp:txXfrm>
        <a:off x="50190" y="114321"/>
        <a:ext cx="4531650" cy="927757"/>
      </dsp:txXfrm>
    </dsp:sp>
    <dsp:sp modelId="{FCD11907-9FB1-364F-9D3A-3D20DBD5E346}">
      <dsp:nvSpPr>
        <dsp:cNvPr id="0" name=""/>
        <dsp:cNvSpPr/>
      </dsp:nvSpPr>
      <dsp:spPr>
        <a:xfrm>
          <a:off x="0" y="1146988"/>
          <a:ext cx="4632030" cy="1028137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36000"/>
                <a:satMod val="120000"/>
              </a:schemeClr>
              <a:schemeClr val="accent2">
                <a:hueOff val="0"/>
                <a:satOff val="0"/>
                <a:lumOff val="0"/>
                <a:alphaOff val="0"/>
                <a:tint val="40000"/>
              </a:schemeClr>
            </a:duotone>
          </a:blip>
          <a:tile tx="0" ty="0" sx="60000" sy="59000" flip="none" algn="tl"/>
        </a:blipFill>
        <a:ln>
          <a:noFill/>
        </a:ln>
        <a:effectLst>
          <a:outerShdw blurRad="50800" dist="19050" dir="5400000" algn="tl" rotWithShape="0">
            <a:srgbClr val="000000">
              <a:alpha val="60000"/>
            </a:srgbClr>
          </a:outerShdw>
          <a:softEdge rad="12700"/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How many students total are directly behind you in your “column” of the classroom?</a:t>
          </a:r>
        </a:p>
      </dsp:txBody>
      <dsp:txXfrm>
        <a:off x="50190" y="1197178"/>
        <a:ext cx="4531650" cy="927757"/>
      </dsp:txXfrm>
    </dsp:sp>
    <dsp:sp modelId="{93B91CDC-71CE-5A48-B7A6-20843CDC4AF9}">
      <dsp:nvSpPr>
        <dsp:cNvPr id="0" name=""/>
        <dsp:cNvSpPr/>
      </dsp:nvSpPr>
      <dsp:spPr>
        <a:xfrm>
          <a:off x="0" y="2175126"/>
          <a:ext cx="4632030" cy="1612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067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You have poor vision, so you can only see the people right next to you. So you can’t just look back and count.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BUTTT you are allowed to ask questions of the person next to you.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How can we solve this problem?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(Recursively)</a:t>
          </a:r>
        </a:p>
      </dsp:txBody>
      <dsp:txXfrm>
        <a:off x="0" y="2175126"/>
        <a:ext cx="4632030" cy="1612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F3CCF-1BC3-A947-8CBD-013403ACF305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3702-3035-4041-98E6-BE235DFE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8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6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1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15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9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10/10/25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6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microsoft.com/office/2007/relationships/hdphoto" Target="../media/hdphoto2.wdp"/><Relationship Id="rId7" Type="http://schemas.openxmlformats.org/officeDocument/2006/relationships/diagramLayout" Target="../diagrams/layou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2.png"/><Relationship Id="rId10" Type="http://schemas.microsoft.com/office/2007/relationships/diagramDrawing" Target="../diagrams/drawing3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6C482-D29A-E2D1-C72B-568C35C3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3CA49A-71DD-4E8D-8D00-0D000AB38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8537E-57AF-43EA-8734-3C66AD724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A8C18B-9C8E-47E6-BAEF-86331BC0A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3842C-EEAC-3C7B-5787-A3F2C6588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643467"/>
            <a:ext cx="6271758" cy="5571066"/>
          </a:xfrm>
        </p:spPr>
        <p:txBody>
          <a:bodyPr>
            <a:normAutofit/>
          </a:bodyPr>
          <a:lstStyle/>
          <a:p>
            <a:r>
              <a:rPr lang="en-US" sz="8000"/>
              <a:t>Week 7</a:t>
            </a:r>
            <a:br>
              <a:rPr lang="en-US" sz="8000"/>
            </a:br>
            <a:r>
              <a:rPr lang="en-US" sz="8000"/>
              <a:t>Sessions 8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FF814-A79F-22D4-FBE1-15A182C4B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981" y="643467"/>
            <a:ext cx="2711993" cy="557106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10/10/2025</a:t>
            </a:r>
          </a:p>
        </p:txBody>
      </p:sp>
    </p:spTree>
    <p:extLst>
      <p:ext uri="{BB962C8B-B14F-4D97-AF65-F5344CB8AC3E}">
        <p14:creationId xmlns:p14="http://schemas.microsoft.com/office/powerpoint/2010/main" val="2623766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7C33B-8C08-78B9-3E95-48C73FA5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 basic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2CF7D-018C-02E7-1198-F6EA43EF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What are the cases to consider?</a:t>
            </a:r>
          </a:p>
          <a:p>
            <a:pPr lvl="1"/>
            <a:r>
              <a:rPr lang="en-US" dirty="0"/>
              <a:t>What is a very easy number of stars to print without a loop?</a:t>
            </a:r>
          </a:p>
          <a:p>
            <a:pPr lvl="1"/>
            <a:endParaRPr lang="en-US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printStars</a:t>
            </a:r>
            <a:r>
              <a:rPr lang="en-US" altLang="en-US" dirty="0">
                <a:latin typeface="Courier New" panose="02070309020205020404" pitchFamily="49" charset="0"/>
              </a:rPr>
              <a:t>(int n)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latin typeface="Courier New" panose="02070309020205020404" pitchFamily="49" charset="0"/>
              </a:rPr>
              <a:t>if (n == 1) {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// base case; just print one star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>
                <a:latin typeface="Courier New" panose="02070309020205020404" pitchFamily="49" charset="0"/>
              </a:rPr>
              <a:t>}</a:t>
            </a:r>
            <a:r>
              <a:rPr lang="en-US" altLang="en-US" dirty="0">
                <a:latin typeface="Courier New" panose="02070309020205020404" pitchFamily="49" charset="0"/>
              </a:rPr>
              <a:t> else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...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80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2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37834-DAB5-F1E6-79E2-C37A5C71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119" y="643466"/>
            <a:ext cx="3348017" cy="55710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Handling more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B09E-75B5-6D03-ED9D-1882533F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315" y="643467"/>
            <a:ext cx="4534781" cy="5571066"/>
          </a:xfrm>
        </p:spPr>
        <p:txBody>
          <a:bodyPr anchor="ctr">
            <a:normAutofit/>
          </a:bodyPr>
          <a:lstStyle/>
          <a:p>
            <a:r>
              <a:rPr lang="en-US" altLang="en-US" sz="1300"/>
              <a:t>Handling additional cases, with no loops (in a bad way):</a:t>
            </a:r>
          </a:p>
          <a:p>
            <a:pPr lvl="1">
              <a:buFontTx/>
              <a:buNone/>
            </a:pPr>
            <a:endParaRPr lang="en-US" altLang="en-US" sz="13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public static void printStars(int n) {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if (n == 1) {</a:t>
            </a:r>
          </a:p>
          <a:p>
            <a:pPr lvl="1">
              <a:buFontTx/>
              <a:buNone/>
            </a:pPr>
            <a:r>
              <a:rPr lang="en-US" altLang="en-US" sz="1300" b="1">
                <a:latin typeface="Courier New" panose="02070309020205020404" pitchFamily="49" charset="0"/>
              </a:rPr>
              <a:t>        // base case; just print one star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} else if (</a:t>
            </a:r>
            <a:r>
              <a:rPr lang="en-US" altLang="en-US" sz="1300" b="1">
                <a:latin typeface="Courier New" panose="02070309020205020404" pitchFamily="49" charset="0"/>
              </a:rPr>
              <a:t>n == 2</a:t>
            </a:r>
            <a:r>
              <a:rPr lang="en-US" altLang="en-US" sz="1300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} else if (</a:t>
            </a:r>
            <a:r>
              <a:rPr lang="en-US" altLang="en-US" sz="1300" b="1">
                <a:latin typeface="Courier New" panose="02070309020205020404" pitchFamily="49" charset="0"/>
              </a:rPr>
              <a:t>n == 3</a:t>
            </a:r>
            <a:r>
              <a:rPr lang="en-US" altLang="en-US" sz="1300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} else if (</a:t>
            </a:r>
            <a:r>
              <a:rPr lang="en-US" altLang="en-US" sz="1300" b="1">
                <a:latin typeface="Courier New" panose="02070309020205020404" pitchFamily="49" charset="0"/>
              </a:rPr>
              <a:t>n == 4</a:t>
            </a:r>
            <a:r>
              <a:rPr lang="en-US" altLang="en-US" sz="1300">
                <a:latin typeface="Courier New" panose="02070309020205020404" pitchFamily="49" charset="0"/>
              </a:rPr>
              <a:t>) {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    } else ...</a:t>
            </a:r>
            <a:endParaRPr lang="en-US" altLang="en-US" sz="1300" b="1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sz="1300">
                <a:latin typeface="Courier New" panose="02070309020205020404" pitchFamily="49" charset="0"/>
              </a:rPr>
              <a:t>}</a:t>
            </a:r>
            <a:endParaRPr lang="en-US" sz="13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5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A6BC7-DD54-4EB2-63AC-4EA5582B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Using recursion properly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41DA4-C9E4-C267-6523-189A1721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Condensing the recursive cases into a single case: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void </a:t>
            </a:r>
            <a:r>
              <a:rPr lang="en-US" altLang="en-US" dirty="0" err="1">
                <a:latin typeface="Courier New" panose="02070309020205020404" pitchFamily="49" charset="0"/>
              </a:rPr>
              <a:t>printStars</a:t>
            </a:r>
            <a:r>
              <a:rPr lang="en-US" altLang="en-US" dirty="0">
                <a:latin typeface="Courier New" panose="02070309020205020404" pitchFamily="49" charset="0"/>
              </a:rPr>
              <a:t>(int n)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(n == 1) {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// base case; just print one star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System.out.println("*");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 else {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</a:rPr>
              <a:t>// recursive case; print one more star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</a:t>
            </a:r>
            <a:r>
              <a:rPr lang="en-US" altLang="en-US" dirty="0" err="1">
                <a:latin typeface="Courier New" panose="02070309020205020404" pitchFamily="49" charset="0"/>
              </a:rPr>
              <a:t>System.out.print</a:t>
            </a:r>
            <a:r>
              <a:rPr lang="en-US" altLang="en-US" dirty="0">
                <a:latin typeface="Courier New" panose="02070309020205020404" pitchFamily="49" charset="0"/>
              </a:rPr>
              <a:t>("*");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</a:t>
            </a:r>
            <a:r>
              <a:rPr lang="en-US" altLang="en-US" b="1" dirty="0" err="1">
                <a:latin typeface="Courier New" panose="02070309020205020404" pitchFamily="49" charset="0"/>
              </a:rPr>
              <a:t>printStars</a:t>
            </a:r>
            <a:r>
              <a:rPr lang="en-US" altLang="en-US" b="1" dirty="0">
                <a:latin typeface="Courier New" panose="02070309020205020404" pitchFamily="49" charset="0"/>
              </a:rPr>
              <a:t>(n - 1);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64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C2C51-DBC2-1F19-6A4F-C429A980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Recursive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2EF3-87A3-32DF-A9A0-6711141A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1700"/>
              <a:t>Consider the following recursive method: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public static int mystery(int n) {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if (n &lt; 10) {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   return n;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} else {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   int a = n / 10;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   int b = n % 10;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   return </a:t>
            </a:r>
            <a:r>
              <a:rPr lang="en-US" altLang="en-US" sz="1700" b="1">
                <a:latin typeface="Courier New" panose="02070309020205020404" pitchFamily="49" charset="0"/>
              </a:rPr>
              <a:t>mystery(a + b)</a:t>
            </a:r>
            <a:r>
              <a:rPr lang="en-US" altLang="en-US" sz="170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}</a:t>
            </a:r>
            <a:endParaRPr lang="en-US" sz="1700"/>
          </a:p>
          <a:p>
            <a:r>
              <a:rPr lang="en-US" sz="1700"/>
              <a:t>What is the result of the following call?</a:t>
            </a:r>
          </a:p>
          <a:p>
            <a:pPr lvl="1"/>
            <a:r>
              <a:rPr lang="en-US" sz="1700"/>
              <a:t>Mystery(648)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977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A3E3E-696D-93FB-1913-862D445B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A recursive trace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C029B-E4CA-F4DE-36C4-2AC4B40C2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u="sng">
                <a:latin typeface="Courier New" panose="02070309020205020404" pitchFamily="49" charset="0"/>
              </a:rPr>
              <a:t>mystery(648):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>
                <a:latin typeface="Courier New" panose="02070309020205020404" pitchFamily="49" charset="0"/>
              </a:rPr>
              <a:t>int a = 648 / 10;        </a:t>
            </a:r>
            <a:r>
              <a:rPr lang="en-US" altLang="en-US" b="1">
                <a:latin typeface="Courier New" panose="02070309020205020404" pitchFamily="49" charset="0"/>
              </a:rPr>
              <a:t>// 64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>
                <a:latin typeface="Courier New" panose="02070309020205020404" pitchFamily="49" charset="0"/>
              </a:rPr>
              <a:t>int b = 648 % 10;        </a:t>
            </a:r>
            <a:r>
              <a:rPr lang="en-US" altLang="en-US" b="1">
                <a:latin typeface="Courier New" panose="02070309020205020404" pitchFamily="49" charset="0"/>
              </a:rPr>
              <a:t>//  8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>
                <a:latin typeface="Courier New" panose="02070309020205020404" pitchFamily="49" charset="0"/>
              </a:rPr>
              <a:t>return mystery(a + b);   </a:t>
            </a:r>
            <a:r>
              <a:rPr lang="en-US" altLang="en-US" b="1">
                <a:latin typeface="Courier New" panose="02070309020205020404" pitchFamily="49" charset="0"/>
              </a:rPr>
              <a:t>// mystery(72)</a:t>
            </a:r>
          </a:p>
          <a:p>
            <a:pPr lvl="2">
              <a:buFont typeface="Wingdings" pitchFamily="2" charset="2"/>
              <a:buNone/>
            </a:pPr>
            <a:endParaRPr lang="en-US" altLang="en-US" b="1" u="sng">
              <a:latin typeface="Courier New" panose="02070309020205020404" pitchFamily="49" charset="0"/>
            </a:endParaRPr>
          </a:p>
          <a:p>
            <a:pPr lvl="2">
              <a:buFont typeface="Wingdings" pitchFamily="2" charset="2"/>
              <a:buNone/>
            </a:pPr>
            <a:r>
              <a:rPr lang="en-US" altLang="en-US" u="sng">
                <a:latin typeface="Courier New" panose="02070309020205020404" pitchFamily="49" charset="0"/>
              </a:rPr>
              <a:t>mystery(72):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>
                <a:latin typeface="Courier New" panose="02070309020205020404" pitchFamily="49" charset="0"/>
              </a:rPr>
              <a:t>int a = 72 / 10;          </a:t>
            </a:r>
            <a:r>
              <a:rPr lang="en-US" altLang="en-US" b="1">
                <a:latin typeface="Courier New" panose="02070309020205020404" pitchFamily="49" charset="0"/>
              </a:rPr>
              <a:t>// 7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>
                <a:latin typeface="Courier New" panose="02070309020205020404" pitchFamily="49" charset="0"/>
              </a:rPr>
              <a:t>int b = 72 % 10;          </a:t>
            </a:r>
            <a:r>
              <a:rPr lang="en-US" altLang="en-US" b="1">
                <a:latin typeface="Courier New" panose="02070309020205020404" pitchFamily="49" charset="0"/>
              </a:rPr>
              <a:t>// 2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>
                <a:latin typeface="Courier New" panose="02070309020205020404" pitchFamily="49" charset="0"/>
              </a:rPr>
              <a:t>return mystery(a + b);    </a:t>
            </a:r>
            <a:r>
              <a:rPr lang="en-US" altLang="en-US" b="1">
                <a:latin typeface="Courier New" panose="02070309020205020404" pitchFamily="49" charset="0"/>
              </a:rPr>
              <a:t>// mystery(9)</a:t>
            </a:r>
          </a:p>
          <a:p>
            <a:pPr lvl="2">
              <a:buFont typeface="Wingdings" pitchFamily="2" charset="2"/>
              <a:buChar char="§"/>
            </a:pPr>
            <a:endParaRPr lang="en-US" altLang="en-US" b="1">
              <a:latin typeface="Courier New" panose="02070309020205020404" pitchFamily="49" charset="0"/>
            </a:endParaRPr>
          </a:p>
          <a:p>
            <a:pPr lvl="3">
              <a:buFont typeface="Wingdings" pitchFamily="2" charset="2"/>
              <a:buNone/>
            </a:pPr>
            <a:r>
              <a:rPr lang="en-US" altLang="en-US" u="sng">
                <a:latin typeface="Courier New" panose="02070309020205020404" pitchFamily="49" charset="0"/>
              </a:rPr>
              <a:t>mystery(9):</a:t>
            </a:r>
          </a:p>
          <a:p>
            <a:pPr lvl="3">
              <a:buFont typeface="Wingdings" pitchFamily="2" charset="2"/>
              <a:buChar char="§"/>
            </a:pPr>
            <a:r>
              <a:rPr lang="en-US" altLang="en-US">
                <a:latin typeface="Courier New" panose="02070309020205020404" pitchFamily="49" charset="0"/>
              </a:rPr>
              <a:t>return 9;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35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6A6482-5C88-F4C1-99DC-1FF5FF9B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Recursive tracing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84B86B-EFC8-1EA1-2789-C4F68A068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Autofit/>
          </a:bodyPr>
          <a:lstStyle/>
          <a:p>
            <a:r>
              <a:rPr lang="en-US" altLang="en-US" sz="1800" dirty="0"/>
              <a:t>Consider the following recursive method: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public static int mystery(int n)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if (n &lt; 10)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(10 * n) + n;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 else {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a = </a:t>
            </a:r>
            <a:r>
              <a:rPr lang="en-US" altLang="en-US" b="1" dirty="0">
                <a:latin typeface="Courier New" panose="02070309020205020404" pitchFamily="49" charset="0"/>
              </a:rPr>
              <a:t>mystery(n / 10)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int b = </a:t>
            </a:r>
            <a:r>
              <a:rPr lang="en-US" altLang="en-US" b="1" dirty="0">
                <a:latin typeface="Courier New" panose="02070309020205020404" pitchFamily="49" charset="0"/>
              </a:rPr>
              <a:t>mystery(n % 10)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return (100 * a) + b;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}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}</a:t>
            </a:r>
          </a:p>
          <a:p>
            <a:pPr lvl="1"/>
            <a:r>
              <a:rPr lang="en-US" altLang="en-US" dirty="0"/>
              <a:t>What is the result of the following call?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mystery(348)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0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F29C1-8E09-02F8-F636-3068ED9A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US" sz="6000"/>
              <a:t>A recursive trace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D183-6880-2DA8-C5C2-126CAA0F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" y="1581751"/>
            <a:ext cx="5132665" cy="4048046"/>
          </a:xfrm>
        </p:spPr>
        <p:txBody>
          <a:bodyPr anchor="ctr">
            <a:noAutofit/>
          </a:bodyPr>
          <a:lstStyle/>
          <a:p>
            <a:pPr>
              <a:buFontTx/>
              <a:buNone/>
            </a:pPr>
            <a:r>
              <a:rPr lang="en-US" altLang="en-US" sz="1800" u="sng" dirty="0">
                <a:latin typeface="Courier New" panose="02070309020205020404" pitchFamily="49" charset="0"/>
              </a:rPr>
              <a:t>mystery(348)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int a = mystery(34);</a:t>
            </a:r>
          </a:p>
          <a:p>
            <a:pPr lvl="2"/>
            <a:r>
              <a:rPr lang="en-US" altLang="en-US" sz="1800" dirty="0">
                <a:latin typeface="Courier New" panose="02070309020205020404" pitchFamily="49" charset="0"/>
              </a:rPr>
              <a:t>int a = mystery(3);</a:t>
            </a:r>
          </a:p>
          <a:p>
            <a:pPr lvl="3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(10 * 3) + 3;   </a:t>
            </a:r>
            <a:r>
              <a:rPr lang="en-US" altLang="en-US" sz="1800" b="1" dirty="0">
                <a:latin typeface="Courier New" panose="02070309020205020404" pitchFamily="49" charset="0"/>
              </a:rPr>
              <a:t>// 33</a:t>
            </a:r>
          </a:p>
          <a:p>
            <a:pPr lvl="2"/>
            <a:r>
              <a:rPr lang="en-US" altLang="en-US" sz="1800" dirty="0">
                <a:latin typeface="Courier New" panose="02070309020205020404" pitchFamily="49" charset="0"/>
              </a:rPr>
              <a:t>int b = mystery(4);</a:t>
            </a:r>
          </a:p>
          <a:p>
            <a:pPr lvl="3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(10 * 4) + 4;   </a:t>
            </a:r>
            <a:r>
              <a:rPr lang="en-US" altLang="en-US" sz="1800" b="1" dirty="0">
                <a:latin typeface="Courier New" panose="02070309020205020404" pitchFamily="49" charset="0"/>
              </a:rPr>
              <a:t>// 44</a:t>
            </a:r>
          </a:p>
          <a:p>
            <a:pPr lvl="2"/>
            <a:r>
              <a:rPr lang="en-US" altLang="en-US" sz="1800" dirty="0">
                <a:latin typeface="Courier New" panose="02070309020205020404" pitchFamily="49" charset="0"/>
              </a:rPr>
              <a:t>return (100 * 33) + 44;   </a:t>
            </a:r>
            <a:r>
              <a:rPr lang="en-US" altLang="en-US" sz="1800" b="1" dirty="0">
                <a:latin typeface="Courier New" panose="02070309020205020404" pitchFamily="49" charset="0"/>
              </a:rPr>
              <a:t>// 3344</a:t>
            </a:r>
          </a:p>
          <a:p>
            <a:pPr lvl="2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int b = mystery(8);</a:t>
            </a:r>
          </a:p>
          <a:p>
            <a:pPr lvl="2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return (10 * 8) + 8;       </a:t>
            </a:r>
            <a:r>
              <a:rPr lang="en-US" altLang="en-US" sz="1800" b="1" dirty="0">
                <a:latin typeface="Courier New" panose="02070309020205020404" pitchFamily="49" charset="0"/>
              </a:rPr>
              <a:t>// 88</a:t>
            </a:r>
          </a:p>
          <a:p>
            <a:pPr lvl="2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return (100 * 3344) + 88;   </a:t>
            </a:r>
            <a:r>
              <a:rPr lang="en-US" altLang="en-US" b="1" dirty="0">
                <a:latin typeface="Courier New" panose="02070309020205020404" pitchFamily="49" charset="0"/>
              </a:rPr>
              <a:t>// </a:t>
            </a:r>
            <a:r>
              <a:rPr lang="en-US" altLang="en-US" b="1" u="sng" dirty="0">
                <a:latin typeface="Courier New" panose="02070309020205020404" pitchFamily="49" charset="0"/>
              </a:rPr>
              <a:t>334488</a:t>
            </a:r>
          </a:p>
          <a:p>
            <a:pPr lvl="1"/>
            <a:endParaRPr lang="en-US" altLang="en-US" b="1" u="sng" dirty="0">
              <a:latin typeface="Courier New" panose="02070309020205020404" pitchFamily="49" charset="0"/>
            </a:endParaRPr>
          </a:p>
          <a:p>
            <a:pPr lvl="1"/>
            <a:r>
              <a:rPr lang="en-US" altLang="en-US" dirty="0"/>
              <a:t>What is this method really doing?</a:t>
            </a:r>
          </a:p>
          <a:p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1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DE27-0084-3FDE-61DD-AF8E2585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Recursion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36BC8FE-E63E-7290-84F3-6A5F2ECB9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551055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827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8B76-78C7-77E7-04EF-C641E918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learn Recursion?	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FA292-AB7E-BB5C-1047-4661FE49C5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19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2B91A2-965D-DF73-724B-A8ED87D2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Exercise</a:t>
            </a:r>
          </a:p>
        </p:txBody>
      </p:sp>
      <p:pic>
        <p:nvPicPr>
          <p:cNvPr id="6" name="Picture 5" descr="A person standing in front of a white background&#10;&#10;AI-generated content may be incorrect.">
            <a:extLst>
              <a:ext uri="{FF2B5EF4-FFF2-40B4-BE49-F238E27FC236}">
                <a16:creationId xmlns:a16="http://schemas.microsoft.com/office/drawing/2014/main" id="{3CE05AFD-EFBF-ADB8-CD75-AB6AB4311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19668"/>
          <a:stretch>
            <a:fillRect/>
          </a:stretch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D1247B6-61A3-1C99-58EB-63A288B93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59016"/>
              </p:ext>
            </p:extLst>
          </p:nvPr>
        </p:nvGraphicFramePr>
        <p:xfrm>
          <a:off x="6496216" y="2320412"/>
          <a:ext cx="4632031" cy="385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4804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C3B1-4AC0-F146-2919-7136F598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The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C102F-4983-A762-8620-2E738D326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773168" cy="4050792"/>
          </a:xfrm>
        </p:spPr>
        <p:txBody>
          <a:bodyPr>
            <a:normAutofit/>
          </a:bodyPr>
          <a:lstStyle/>
          <a:p>
            <a:r>
              <a:rPr lang="en-US" dirty="0"/>
              <a:t>Recursion is all about breaking a big problem into smaller occurrences of that same problem.</a:t>
            </a:r>
          </a:p>
          <a:p>
            <a:pPr lvl="1"/>
            <a:r>
              <a:rPr lang="en-US" dirty="0"/>
              <a:t>Each person can solve a small part of the problem.</a:t>
            </a:r>
          </a:p>
          <a:p>
            <a:pPr lvl="2"/>
            <a:r>
              <a:rPr lang="en-US" dirty="0"/>
              <a:t>What is a small version of the problem that would be easy to answer?</a:t>
            </a:r>
          </a:p>
          <a:p>
            <a:pPr lvl="2"/>
            <a:r>
              <a:rPr lang="en-US" dirty="0"/>
              <a:t>What information from a neighbor might help me?</a:t>
            </a:r>
          </a:p>
        </p:txBody>
      </p:sp>
      <p:pic>
        <p:nvPicPr>
          <p:cNvPr id="4" name="Picture 5" descr="A person and person standing in line&#10;&#10;AI-generated content may be incorrect.">
            <a:extLst>
              <a:ext uri="{FF2B5EF4-FFF2-40B4-BE49-F238E27FC236}">
                <a16:creationId xmlns:a16="http://schemas.microsoft.com/office/drawing/2014/main" id="{DB7DEE4D-7BB4-5FB5-3B61-8F9134173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27"/>
          <a:stretch>
            <a:fillRect/>
          </a:stretch>
        </p:blipFill>
        <p:spPr bwMode="auto">
          <a:xfrm>
            <a:off x="6355080" y="2522637"/>
            <a:ext cx="4773168" cy="332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30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C8D586-1ECD-4981-BED2-97336112C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20DEF8-B580-0285-DB88-0609F77C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Recursive algorithm</a:t>
            </a:r>
          </a:p>
        </p:txBody>
      </p:sp>
      <p:pic>
        <p:nvPicPr>
          <p:cNvPr id="6" name="Picture 6" descr="A person and person standing in a line&#10;&#10;AI-generated content may be incorrect.">
            <a:extLst>
              <a:ext uri="{FF2B5EF4-FFF2-40B4-BE49-F238E27FC236}">
                <a16:creationId xmlns:a16="http://schemas.microsoft.com/office/drawing/2014/main" id="{C493DE48-7600-6D3C-FDFA-29F4A507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0"/>
          <a:stretch>
            <a:fillRect/>
          </a:stretch>
        </p:blipFill>
        <p:spPr bwMode="auto">
          <a:xfrm>
            <a:off x="1" y="10"/>
            <a:ext cx="6066502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F50FF-923B-C9A7-4C43-C50FDCC0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/>
              <a:t>Number of people behind me:</a:t>
            </a:r>
          </a:p>
          <a:p>
            <a:pPr lvl="1"/>
            <a:r>
              <a:rPr lang="en-US"/>
              <a:t>If there is someone behind me,</a:t>
            </a:r>
          </a:p>
          <a:p>
            <a:pPr lvl="2"/>
            <a:r>
              <a:rPr lang="en-US" sz="1800"/>
              <a:t>Ask him/her how many people are behind him/her.</a:t>
            </a:r>
          </a:p>
          <a:p>
            <a:pPr lvl="3"/>
            <a:r>
              <a:rPr lang="en-US" sz="1800"/>
              <a:t>When they respond with a value </a:t>
            </a:r>
            <a:r>
              <a:rPr lang="en-US" sz="1800" b="1"/>
              <a:t>N, </a:t>
            </a:r>
            <a:r>
              <a:rPr lang="en-US" sz="1800"/>
              <a:t>then I will answer </a:t>
            </a:r>
            <a:r>
              <a:rPr lang="en-US" sz="1800" b="1"/>
              <a:t>N + 1</a:t>
            </a:r>
            <a:r>
              <a:rPr lang="en-US" sz="1800"/>
              <a:t>.</a:t>
            </a:r>
          </a:p>
          <a:p>
            <a:pPr lvl="2"/>
            <a:r>
              <a:rPr lang="en-US" sz="1800"/>
              <a:t>If there is nobody behind me, I will answer </a:t>
            </a:r>
            <a:r>
              <a:rPr lang="en-US" sz="1800" b="1"/>
              <a:t>0.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F001A23-2767-4A31-BD30-56112DE95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BD30CE-7C6B-4C5B-8206-2A912062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45EC6-AD58-4CAF-846D-46D82B614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420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5A457-178B-39DC-94AE-A7A827E3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/>
              <a:t>Recursion and cases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30C6-780F-62DF-CD5A-61350E1B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/>
              <a:t>Every recursive algorithm involves at least 2 cases:</a:t>
            </a:r>
          </a:p>
          <a:p>
            <a:pPr lvl="1"/>
            <a:r>
              <a:rPr lang="en-US" b="1"/>
              <a:t>Base case: </a:t>
            </a:r>
            <a:r>
              <a:rPr lang="en-US"/>
              <a:t>A simple occurrence that can be answered directly.</a:t>
            </a:r>
          </a:p>
          <a:p>
            <a:pPr lvl="1"/>
            <a:r>
              <a:rPr lang="en-US" b="1"/>
              <a:t>Recursive case: </a:t>
            </a:r>
            <a:r>
              <a:rPr lang="en-US"/>
              <a:t>A more complex occurrence of the problem that cannot be directly answered. But, can instead be described in terms of smaller occurrences of the same problem.</a:t>
            </a:r>
          </a:p>
          <a:p>
            <a:pPr marL="274320" lvl="1" indent="0">
              <a:buNone/>
            </a:pPr>
            <a:endParaRPr lang="en-US"/>
          </a:p>
          <a:p>
            <a:pPr lvl="1"/>
            <a:r>
              <a:rPr lang="en-US"/>
              <a:t>Some recursive algorithms have more than one base or recursive case, but all have at least one of each.</a:t>
            </a:r>
          </a:p>
          <a:p>
            <a:pPr lvl="1"/>
            <a:r>
              <a:rPr lang="en-US"/>
              <a:t>A crucial part of recursive programming is identifying these cases.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824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8211D-4AB5-AC70-6325-8EBB5006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Another recursive task</a:t>
            </a:r>
          </a:p>
        </p:txBody>
      </p:sp>
      <p:pic>
        <p:nvPicPr>
          <p:cNvPr id="4" name="Picture 4" descr="A plate of colorful candy&#10;&#10;AI-generated content may be incorrect.">
            <a:extLst>
              <a:ext uri="{FF2B5EF4-FFF2-40B4-BE49-F238E27FC236}">
                <a16:creationId xmlns:a16="http://schemas.microsoft.com/office/drawing/2014/main" id="{7B469C58-E387-D056-C227-716CAFA4D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" r="1947" b="1"/>
          <a:stretch>
            <a:fillRect/>
          </a:stretch>
        </p:blipFill>
        <p:spPr bwMode="auto">
          <a:xfrm>
            <a:off x="1007196" y="2265037"/>
            <a:ext cx="5088800" cy="390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A7B8-992B-8551-BB66-85F13E221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216" y="2320412"/>
            <a:ext cx="4632032" cy="4337277"/>
          </a:xfrm>
        </p:spPr>
        <p:txBody>
          <a:bodyPr anchor="ctr">
            <a:normAutofit/>
          </a:bodyPr>
          <a:lstStyle/>
          <a:p>
            <a:r>
              <a:rPr lang="en-US" dirty="0"/>
              <a:t>How can we remove exactly half of the M&amp;M’s in a large bowl, without dumping them all out or being able to count them?</a:t>
            </a:r>
          </a:p>
          <a:p>
            <a:pPr lvl="1"/>
            <a:r>
              <a:rPr lang="en-US" sz="2000" dirty="0"/>
              <a:t>What if multiple people help with solving the problem?</a:t>
            </a:r>
          </a:p>
          <a:p>
            <a:pPr lvl="2"/>
            <a:r>
              <a:rPr lang="en-US" sz="2000" dirty="0"/>
              <a:t>Can each person do a small part of the work?</a:t>
            </a:r>
          </a:p>
          <a:p>
            <a:pPr lvl="1"/>
            <a:r>
              <a:rPr lang="en-US" sz="2000" dirty="0"/>
              <a:t>What is a number of M&amp;M’s that it is easy to double, even if you can’t count?</a:t>
            </a:r>
          </a:p>
          <a:p>
            <a:pPr lvl="2"/>
            <a:r>
              <a:rPr lang="en-US" sz="2000" dirty="0"/>
              <a:t>(What is a “base case”?)</a:t>
            </a:r>
          </a:p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91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2CB9A-25B0-99A2-29A2-504B3669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Recursion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C56F-4AB4-FF61-AEE0-2059C58D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method to print a line of    *    characters:</a:t>
            </a:r>
          </a:p>
          <a:p>
            <a:pPr marL="346075" lvl="1" indent="0">
              <a:buNone/>
            </a:pPr>
            <a:r>
              <a:rPr lang="en-US" altLang="en-US" sz="1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a line containing the given number of stars.</a:t>
            </a:r>
          </a:p>
          <a:p>
            <a:pPr marL="346075" lvl="1" indent="0">
              <a:buNone/>
            </a:pPr>
            <a:r>
              <a:rPr lang="en-US" altLang="en-US" sz="1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Precondition: n &gt;= 0</a:t>
            </a:r>
          </a:p>
          <a:p>
            <a:pPr marL="346075" lvl="1" indent="0"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printStars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</a:p>
          <a:p>
            <a:pPr marL="346075" lvl="1" indent="0"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346075" lvl="1" indent="0"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("*");</a:t>
            </a:r>
          </a:p>
          <a:p>
            <a:pPr marL="346075" lvl="1" indent="0"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346075" lvl="1" indent="0"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System.out.println();   </a:t>
            </a:r>
            <a:r>
              <a:rPr lang="en-US" altLang="en-US" sz="17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the line of output</a:t>
            </a:r>
          </a:p>
          <a:p>
            <a:pPr marL="346075" lvl="1" indent="0">
              <a:buNone/>
            </a:pPr>
            <a:r>
              <a:rPr lang="en-US" alt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recursive version of this method (that calls itself).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problem **WITHOUT USING ANY LOOPS**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Hint: Your solution should print just one star at a time.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8490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437</TotalTime>
  <Words>1240</Words>
  <Application>Microsoft Macintosh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Calibri</vt:lpstr>
      <vt:lpstr>Courier New</vt:lpstr>
      <vt:lpstr>Rockwell</vt:lpstr>
      <vt:lpstr>Rockwell Condensed</vt:lpstr>
      <vt:lpstr>Rockwell Extra Bold</vt:lpstr>
      <vt:lpstr>Times New Roman</vt:lpstr>
      <vt:lpstr>Wingdings</vt:lpstr>
      <vt:lpstr>Wood Type</vt:lpstr>
      <vt:lpstr>Week 7 Sessions 8 </vt:lpstr>
      <vt:lpstr>Recursion</vt:lpstr>
      <vt:lpstr>Why learn Recursion? </vt:lpstr>
      <vt:lpstr>Exercise</vt:lpstr>
      <vt:lpstr>The idea</vt:lpstr>
      <vt:lpstr>Recursive algorithm</vt:lpstr>
      <vt:lpstr>Recursion and cases </vt:lpstr>
      <vt:lpstr>Another recursive task</vt:lpstr>
      <vt:lpstr>Recursion in java</vt:lpstr>
      <vt:lpstr>A basic case</vt:lpstr>
      <vt:lpstr>Handling more cases</vt:lpstr>
      <vt:lpstr>Using recursion properly</vt:lpstr>
      <vt:lpstr>Recursive tracing</vt:lpstr>
      <vt:lpstr>A recursive trace</vt:lpstr>
      <vt:lpstr>Recursive tracing 2</vt:lpstr>
      <vt:lpstr>A recursive trace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Wahbeh, Yousef</dc:creator>
  <cp:lastModifiedBy>Wahbeh, Yousef</cp:lastModifiedBy>
  <cp:revision>25</cp:revision>
  <dcterms:created xsi:type="dcterms:W3CDTF">2025-09-12T17:08:01Z</dcterms:created>
  <dcterms:modified xsi:type="dcterms:W3CDTF">2025-10-10T17:41:47Z</dcterms:modified>
</cp:coreProperties>
</file>