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33"/>
  </p:notesMasterIdLst>
  <p:sldIdLst>
    <p:sldId id="298"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7"/>
    <p:restoredTop sz="94505"/>
  </p:normalViewPr>
  <p:slideViewPr>
    <p:cSldViewPr snapToGrid="0">
      <p:cViewPr>
        <p:scale>
          <a:sx n="57" d="100"/>
          <a:sy n="57" d="100"/>
        </p:scale>
        <p:origin x="160"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1CB21E-136E-4C44-90EA-DDE14FDADFE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65F2282-F0FA-4E9C-8345-C21A1DB89E90}">
      <dgm:prSet/>
      <dgm:spPr/>
      <dgm:t>
        <a:bodyPr/>
        <a:lstStyle/>
        <a:p>
          <a:r>
            <a:rPr lang="en-US"/>
            <a:t>Recursion: The definition of an operation in terms of itself.</a:t>
          </a:r>
        </a:p>
      </dgm:t>
    </dgm:pt>
    <dgm:pt modelId="{ACA00125-E7BC-4582-B0F3-E0C1AD37BC67}" type="parTrans" cxnId="{846E2CCB-380E-4E46-B9EE-98BF7C981108}">
      <dgm:prSet/>
      <dgm:spPr/>
      <dgm:t>
        <a:bodyPr/>
        <a:lstStyle/>
        <a:p>
          <a:endParaRPr lang="en-US"/>
        </a:p>
      </dgm:t>
    </dgm:pt>
    <dgm:pt modelId="{74EB636D-ADF3-4D91-86C7-574CF13B50B7}" type="sibTrans" cxnId="{846E2CCB-380E-4E46-B9EE-98BF7C981108}">
      <dgm:prSet/>
      <dgm:spPr/>
      <dgm:t>
        <a:bodyPr/>
        <a:lstStyle/>
        <a:p>
          <a:endParaRPr lang="en-US"/>
        </a:p>
      </dgm:t>
    </dgm:pt>
    <dgm:pt modelId="{5A788A4B-408D-42BC-BD94-814E93F78E11}">
      <dgm:prSet/>
      <dgm:spPr/>
      <dgm:t>
        <a:bodyPr/>
        <a:lstStyle/>
        <a:p>
          <a:r>
            <a:rPr lang="en-US"/>
            <a:t>Solving a problem using recursion depends on solving smaller occurrences of the same problem.</a:t>
          </a:r>
        </a:p>
      </dgm:t>
    </dgm:pt>
    <dgm:pt modelId="{D440C114-4169-40C0-B05E-CAEBF37C97A3}" type="parTrans" cxnId="{C489AF8F-7DAF-47A3-812E-EC0DD047A909}">
      <dgm:prSet/>
      <dgm:spPr/>
      <dgm:t>
        <a:bodyPr/>
        <a:lstStyle/>
        <a:p>
          <a:endParaRPr lang="en-US"/>
        </a:p>
      </dgm:t>
    </dgm:pt>
    <dgm:pt modelId="{F7EA9EF5-FC6E-4916-B231-2AEAC0EC9F09}" type="sibTrans" cxnId="{C489AF8F-7DAF-47A3-812E-EC0DD047A909}">
      <dgm:prSet/>
      <dgm:spPr/>
      <dgm:t>
        <a:bodyPr/>
        <a:lstStyle/>
        <a:p>
          <a:endParaRPr lang="en-US"/>
        </a:p>
      </dgm:t>
    </dgm:pt>
    <dgm:pt modelId="{AA743DC0-BFBB-4323-85C0-8D02EBBC20CB}">
      <dgm:prSet/>
      <dgm:spPr/>
      <dgm:t>
        <a:bodyPr/>
        <a:lstStyle/>
        <a:p>
          <a:r>
            <a:rPr lang="en-US"/>
            <a:t>Recursive programming: Writing methods that call themselves to solve problems recursively.</a:t>
          </a:r>
        </a:p>
      </dgm:t>
    </dgm:pt>
    <dgm:pt modelId="{7B2919C1-B832-4400-BBA3-F436038CA382}" type="parTrans" cxnId="{0C39405B-9170-485D-8D09-D0142DE576FA}">
      <dgm:prSet/>
      <dgm:spPr/>
      <dgm:t>
        <a:bodyPr/>
        <a:lstStyle/>
        <a:p>
          <a:endParaRPr lang="en-US"/>
        </a:p>
      </dgm:t>
    </dgm:pt>
    <dgm:pt modelId="{B26A9ABB-A95A-48B1-8DE5-637598921E47}" type="sibTrans" cxnId="{0C39405B-9170-485D-8D09-D0142DE576FA}">
      <dgm:prSet/>
      <dgm:spPr/>
      <dgm:t>
        <a:bodyPr/>
        <a:lstStyle/>
        <a:p>
          <a:endParaRPr lang="en-US"/>
        </a:p>
      </dgm:t>
    </dgm:pt>
    <dgm:pt modelId="{3D2EFD70-A5DC-4BDE-AF21-0ED57401CE74}">
      <dgm:prSet/>
      <dgm:spPr/>
      <dgm:t>
        <a:bodyPr/>
        <a:lstStyle/>
        <a:p>
          <a:r>
            <a:rPr lang="en-US"/>
            <a:t>An equally powerful substitute for iteration (loops)</a:t>
          </a:r>
        </a:p>
      </dgm:t>
    </dgm:pt>
    <dgm:pt modelId="{310587CE-4C96-4B45-AAE6-C8D70FA9DDFD}" type="parTrans" cxnId="{FC434266-2053-4FC9-9310-99587716B206}">
      <dgm:prSet/>
      <dgm:spPr/>
      <dgm:t>
        <a:bodyPr/>
        <a:lstStyle/>
        <a:p>
          <a:endParaRPr lang="en-US"/>
        </a:p>
      </dgm:t>
    </dgm:pt>
    <dgm:pt modelId="{CFA608D5-D303-428E-BB2F-EB89D78A4A1A}" type="sibTrans" cxnId="{FC434266-2053-4FC9-9310-99587716B206}">
      <dgm:prSet/>
      <dgm:spPr/>
      <dgm:t>
        <a:bodyPr/>
        <a:lstStyle/>
        <a:p>
          <a:endParaRPr lang="en-US"/>
        </a:p>
      </dgm:t>
    </dgm:pt>
    <dgm:pt modelId="{61AFC1B2-3DEE-4A4E-9D03-45163BCB2E02}">
      <dgm:prSet/>
      <dgm:spPr/>
      <dgm:t>
        <a:bodyPr/>
        <a:lstStyle/>
        <a:p>
          <a:r>
            <a:rPr lang="en-US"/>
            <a:t>Particularly well suited to solving certain types of problems</a:t>
          </a:r>
        </a:p>
      </dgm:t>
    </dgm:pt>
    <dgm:pt modelId="{98899091-DB25-47C6-9A9A-2F9C38B458B0}" type="parTrans" cxnId="{1A512E61-9AA6-4CB7-8439-886CB03C3AAC}">
      <dgm:prSet/>
      <dgm:spPr/>
      <dgm:t>
        <a:bodyPr/>
        <a:lstStyle/>
        <a:p>
          <a:endParaRPr lang="en-US"/>
        </a:p>
      </dgm:t>
    </dgm:pt>
    <dgm:pt modelId="{19DBC015-8F15-4825-9C3F-6552C0B92CD0}" type="sibTrans" cxnId="{1A512E61-9AA6-4CB7-8439-886CB03C3AAC}">
      <dgm:prSet/>
      <dgm:spPr/>
      <dgm:t>
        <a:bodyPr/>
        <a:lstStyle/>
        <a:p>
          <a:endParaRPr lang="en-US"/>
        </a:p>
      </dgm:t>
    </dgm:pt>
    <dgm:pt modelId="{58CB4374-DF44-1647-A5DE-B46F16A1AB9A}" type="pres">
      <dgm:prSet presAssocID="{C81CB21E-136E-4C44-90EA-DDE14FDADFEB}" presName="Name0" presStyleCnt="0">
        <dgm:presLayoutVars>
          <dgm:dir/>
          <dgm:animLvl val="lvl"/>
          <dgm:resizeHandles val="exact"/>
        </dgm:presLayoutVars>
      </dgm:prSet>
      <dgm:spPr/>
    </dgm:pt>
    <dgm:pt modelId="{F612924F-D4EA-1043-8613-4DD9E62EA071}" type="pres">
      <dgm:prSet presAssocID="{465F2282-F0FA-4E9C-8345-C21A1DB89E90}" presName="composite" presStyleCnt="0"/>
      <dgm:spPr/>
    </dgm:pt>
    <dgm:pt modelId="{1D0EB1BA-A7B8-F24F-8C79-77056B4B18F6}" type="pres">
      <dgm:prSet presAssocID="{465F2282-F0FA-4E9C-8345-C21A1DB89E90}" presName="parTx" presStyleLbl="alignNode1" presStyleIdx="0" presStyleCnt="2">
        <dgm:presLayoutVars>
          <dgm:chMax val="0"/>
          <dgm:chPref val="0"/>
          <dgm:bulletEnabled val="1"/>
        </dgm:presLayoutVars>
      </dgm:prSet>
      <dgm:spPr/>
    </dgm:pt>
    <dgm:pt modelId="{FE6576C8-5A77-F240-9FCC-A8B597F40074}" type="pres">
      <dgm:prSet presAssocID="{465F2282-F0FA-4E9C-8345-C21A1DB89E90}" presName="desTx" presStyleLbl="alignAccFollowNode1" presStyleIdx="0" presStyleCnt="2">
        <dgm:presLayoutVars>
          <dgm:bulletEnabled val="1"/>
        </dgm:presLayoutVars>
      </dgm:prSet>
      <dgm:spPr/>
    </dgm:pt>
    <dgm:pt modelId="{950A5C28-0A6F-C844-82BA-1F39A181B56E}" type="pres">
      <dgm:prSet presAssocID="{74EB636D-ADF3-4D91-86C7-574CF13B50B7}" presName="space" presStyleCnt="0"/>
      <dgm:spPr/>
    </dgm:pt>
    <dgm:pt modelId="{6D9B48CF-D2C8-8048-B23D-90AC207C0EAC}" type="pres">
      <dgm:prSet presAssocID="{AA743DC0-BFBB-4323-85C0-8D02EBBC20CB}" presName="composite" presStyleCnt="0"/>
      <dgm:spPr/>
    </dgm:pt>
    <dgm:pt modelId="{15E36A23-D512-2F4D-9AA7-83C7A997A73C}" type="pres">
      <dgm:prSet presAssocID="{AA743DC0-BFBB-4323-85C0-8D02EBBC20CB}" presName="parTx" presStyleLbl="alignNode1" presStyleIdx="1" presStyleCnt="2">
        <dgm:presLayoutVars>
          <dgm:chMax val="0"/>
          <dgm:chPref val="0"/>
          <dgm:bulletEnabled val="1"/>
        </dgm:presLayoutVars>
      </dgm:prSet>
      <dgm:spPr/>
    </dgm:pt>
    <dgm:pt modelId="{7192FDF4-80AB-8E45-8CE7-C53EDD632471}" type="pres">
      <dgm:prSet presAssocID="{AA743DC0-BFBB-4323-85C0-8D02EBBC20CB}" presName="desTx" presStyleLbl="alignAccFollowNode1" presStyleIdx="1" presStyleCnt="2">
        <dgm:presLayoutVars>
          <dgm:bulletEnabled val="1"/>
        </dgm:presLayoutVars>
      </dgm:prSet>
      <dgm:spPr/>
    </dgm:pt>
  </dgm:ptLst>
  <dgm:cxnLst>
    <dgm:cxn modelId="{EF25A817-E7C5-B24B-8E10-189E2F58B522}" type="presOf" srcId="{3D2EFD70-A5DC-4BDE-AF21-0ED57401CE74}" destId="{7192FDF4-80AB-8E45-8CE7-C53EDD632471}" srcOrd="0" destOrd="0" presId="urn:microsoft.com/office/officeart/2005/8/layout/hList1"/>
    <dgm:cxn modelId="{0C39405B-9170-485D-8D09-D0142DE576FA}" srcId="{C81CB21E-136E-4C44-90EA-DDE14FDADFEB}" destId="{AA743DC0-BFBB-4323-85C0-8D02EBBC20CB}" srcOrd="1" destOrd="0" parTransId="{7B2919C1-B832-4400-BBA3-F436038CA382}" sibTransId="{B26A9ABB-A95A-48B1-8DE5-637598921E47}"/>
    <dgm:cxn modelId="{93CEA95E-F540-4340-9595-574254D3B926}" type="presOf" srcId="{61AFC1B2-3DEE-4A4E-9D03-45163BCB2E02}" destId="{7192FDF4-80AB-8E45-8CE7-C53EDD632471}" srcOrd="0" destOrd="1" presId="urn:microsoft.com/office/officeart/2005/8/layout/hList1"/>
    <dgm:cxn modelId="{1A512E61-9AA6-4CB7-8439-886CB03C3AAC}" srcId="{AA743DC0-BFBB-4323-85C0-8D02EBBC20CB}" destId="{61AFC1B2-3DEE-4A4E-9D03-45163BCB2E02}" srcOrd="1" destOrd="0" parTransId="{98899091-DB25-47C6-9A9A-2F9C38B458B0}" sibTransId="{19DBC015-8F15-4825-9C3F-6552C0B92CD0}"/>
    <dgm:cxn modelId="{FC434266-2053-4FC9-9310-99587716B206}" srcId="{AA743DC0-BFBB-4323-85C0-8D02EBBC20CB}" destId="{3D2EFD70-A5DC-4BDE-AF21-0ED57401CE74}" srcOrd="0" destOrd="0" parTransId="{310587CE-4C96-4B45-AAE6-C8D70FA9DDFD}" sibTransId="{CFA608D5-D303-428E-BB2F-EB89D78A4A1A}"/>
    <dgm:cxn modelId="{C489AF8F-7DAF-47A3-812E-EC0DD047A909}" srcId="{465F2282-F0FA-4E9C-8345-C21A1DB89E90}" destId="{5A788A4B-408D-42BC-BD94-814E93F78E11}" srcOrd="0" destOrd="0" parTransId="{D440C114-4169-40C0-B05E-CAEBF37C97A3}" sibTransId="{F7EA9EF5-FC6E-4916-B231-2AEAC0EC9F09}"/>
    <dgm:cxn modelId="{043CFCB8-3280-784C-9AA3-20666F7566A7}" type="presOf" srcId="{5A788A4B-408D-42BC-BD94-814E93F78E11}" destId="{FE6576C8-5A77-F240-9FCC-A8B597F40074}" srcOrd="0" destOrd="0" presId="urn:microsoft.com/office/officeart/2005/8/layout/hList1"/>
    <dgm:cxn modelId="{846E2CCB-380E-4E46-B9EE-98BF7C981108}" srcId="{C81CB21E-136E-4C44-90EA-DDE14FDADFEB}" destId="{465F2282-F0FA-4E9C-8345-C21A1DB89E90}" srcOrd="0" destOrd="0" parTransId="{ACA00125-E7BC-4582-B0F3-E0C1AD37BC67}" sibTransId="{74EB636D-ADF3-4D91-86C7-574CF13B50B7}"/>
    <dgm:cxn modelId="{F65F19CC-1CAB-6044-A77F-857E8C94BB60}" type="presOf" srcId="{465F2282-F0FA-4E9C-8345-C21A1DB89E90}" destId="{1D0EB1BA-A7B8-F24F-8C79-77056B4B18F6}" srcOrd="0" destOrd="0" presId="urn:microsoft.com/office/officeart/2005/8/layout/hList1"/>
    <dgm:cxn modelId="{7037BDD6-ABDB-1C4F-AA43-9AD14A2E8518}" type="presOf" srcId="{C81CB21E-136E-4C44-90EA-DDE14FDADFEB}" destId="{58CB4374-DF44-1647-A5DE-B46F16A1AB9A}" srcOrd="0" destOrd="0" presId="urn:microsoft.com/office/officeart/2005/8/layout/hList1"/>
    <dgm:cxn modelId="{168386DA-18A6-6E4E-A61D-287D43619AE4}" type="presOf" srcId="{AA743DC0-BFBB-4323-85C0-8D02EBBC20CB}" destId="{15E36A23-D512-2F4D-9AA7-83C7A997A73C}" srcOrd="0" destOrd="0" presId="urn:microsoft.com/office/officeart/2005/8/layout/hList1"/>
    <dgm:cxn modelId="{BF7023E5-109E-1B4E-9DFA-86229C20B1FF}" type="presParOf" srcId="{58CB4374-DF44-1647-A5DE-B46F16A1AB9A}" destId="{F612924F-D4EA-1043-8613-4DD9E62EA071}" srcOrd="0" destOrd="0" presId="urn:microsoft.com/office/officeart/2005/8/layout/hList1"/>
    <dgm:cxn modelId="{CD425E74-5C19-3840-BC29-B6EAF6C20901}" type="presParOf" srcId="{F612924F-D4EA-1043-8613-4DD9E62EA071}" destId="{1D0EB1BA-A7B8-F24F-8C79-77056B4B18F6}" srcOrd="0" destOrd="0" presId="urn:microsoft.com/office/officeart/2005/8/layout/hList1"/>
    <dgm:cxn modelId="{816D6B65-D73A-194A-9682-923EA2BDA133}" type="presParOf" srcId="{F612924F-D4EA-1043-8613-4DD9E62EA071}" destId="{FE6576C8-5A77-F240-9FCC-A8B597F40074}" srcOrd="1" destOrd="0" presId="urn:microsoft.com/office/officeart/2005/8/layout/hList1"/>
    <dgm:cxn modelId="{3D27E00A-8701-EC44-91A8-AA9F6A2E5A84}" type="presParOf" srcId="{58CB4374-DF44-1647-A5DE-B46F16A1AB9A}" destId="{950A5C28-0A6F-C844-82BA-1F39A181B56E}" srcOrd="1" destOrd="0" presId="urn:microsoft.com/office/officeart/2005/8/layout/hList1"/>
    <dgm:cxn modelId="{EB3BBFD9-ED74-EA4C-87C8-8C9AAFFE2F80}" type="presParOf" srcId="{58CB4374-DF44-1647-A5DE-B46F16A1AB9A}" destId="{6D9B48CF-D2C8-8048-B23D-90AC207C0EAC}" srcOrd="2" destOrd="0" presId="urn:microsoft.com/office/officeart/2005/8/layout/hList1"/>
    <dgm:cxn modelId="{83C17B21-07CC-8D4D-857C-2AEFE9A18C8F}" type="presParOf" srcId="{6D9B48CF-D2C8-8048-B23D-90AC207C0EAC}" destId="{15E36A23-D512-2F4D-9AA7-83C7A997A73C}" srcOrd="0" destOrd="0" presId="urn:microsoft.com/office/officeart/2005/8/layout/hList1"/>
    <dgm:cxn modelId="{462E04AB-403C-8441-8CED-599E02C2305F}" type="presParOf" srcId="{6D9B48CF-D2C8-8048-B23D-90AC207C0EAC}" destId="{7192FDF4-80AB-8E45-8CE7-C53EDD63247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E8611F-841C-4282-A56B-C4634B1413B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FD0A5E4-990D-4891-AD49-0C8F1B54D043}">
      <dgm:prSet/>
      <dgm:spPr/>
      <dgm:t>
        <a:bodyPr/>
        <a:lstStyle/>
        <a:p>
          <a:r>
            <a:rPr lang="en-US"/>
            <a:t>“Cultural experience” – A different way of thinking of problems.</a:t>
          </a:r>
        </a:p>
      </dgm:t>
    </dgm:pt>
    <dgm:pt modelId="{07A5FB1F-6AD4-46E4-B707-DCE57C1041D8}" type="parTrans" cxnId="{9E7B79A5-6323-432A-A8E9-DAE23A063BE4}">
      <dgm:prSet/>
      <dgm:spPr/>
      <dgm:t>
        <a:bodyPr/>
        <a:lstStyle/>
        <a:p>
          <a:endParaRPr lang="en-US"/>
        </a:p>
      </dgm:t>
    </dgm:pt>
    <dgm:pt modelId="{E3DBF074-3181-4CB3-AED0-DC9A2CD0ED5C}" type="sibTrans" cxnId="{9E7B79A5-6323-432A-A8E9-DAE23A063BE4}">
      <dgm:prSet/>
      <dgm:spPr/>
      <dgm:t>
        <a:bodyPr/>
        <a:lstStyle/>
        <a:p>
          <a:endParaRPr lang="en-US"/>
        </a:p>
      </dgm:t>
    </dgm:pt>
    <dgm:pt modelId="{35451553-39C9-489F-91B9-A96881EA4E02}">
      <dgm:prSet/>
      <dgm:spPr/>
      <dgm:t>
        <a:bodyPr/>
        <a:lstStyle/>
        <a:p>
          <a:r>
            <a:rPr lang="en-US"/>
            <a:t>Can solve some kinds of problems better iteration.</a:t>
          </a:r>
        </a:p>
      </dgm:t>
    </dgm:pt>
    <dgm:pt modelId="{60103946-2246-445E-9FDD-20CC632E20D8}" type="parTrans" cxnId="{8302EA0E-C8DA-4BC2-B461-1932EC428D58}">
      <dgm:prSet/>
      <dgm:spPr/>
      <dgm:t>
        <a:bodyPr/>
        <a:lstStyle/>
        <a:p>
          <a:endParaRPr lang="en-US"/>
        </a:p>
      </dgm:t>
    </dgm:pt>
    <dgm:pt modelId="{C91B4ACB-84D7-4ED8-A0A9-40F5C5DE469E}" type="sibTrans" cxnId="{8302EA0E-C8DA-4BC2-B461-1932EC428D58}">
      <dgm:prSet/>
      <dgm:spPr/>
      <dgm:t>
        <a:bodyPr/>
        <a:lstStyle/>
        <a:p>
          <a:endParaRPr lang="en-US"/>
        </a:p>
      </dgm:t>
    </dgm:pt>
    <dgm:pt modelId="{320E6078-7762-4D99-A789-B496594247AC}">
      <dgm:prSet/>
      <dgm:spPr/>
      <dgm:t>
        <a:bodyPr/>
        <a:lstStyle/>
        <a:p>
          <a:r>
            <a:rPr lang="en-US"/>
            <a:t>Leads to elegant, simplistic, short code (When used well).</a:t>
          </a:r>
        </a:p>
      </dgm:t>
    </dgm:pt>
    <dgm:pt modelId="{C06FCDA9-1CFE-4038-8EA0-759F6DC78C2A}" type="parTrans" cxnId="{83F1B56A-AEAB-4F4B-AA76-956C24100ACE}">
      <dgm:prSet/>
      <dgm:spPr/>
      <dgm:t>
        <a:bodyPr/>
        <a:lstStyle/>
        <a:p>
          <a:endParaRPr lang="en-US"/>
        </a:p>
      </dgm:t>
    </dgm:pt>
    <dgm:pt modelId="{FB1DCC0C-1957-4BAD-8E4E-F46C419D4864}" type="sibTrans" cxnId="{83F1B56A-AEAB-4F4B-AA76-956C24100ACE}">
      <dgm:prSet/>
      <dgm:spPr/>
      <dgm:t>
        <a:bodyPr/>
        <a:lstStyle/>
        <a:p>
          <a:endParaRPr lang="en-US"/>
        </a:p>
      </dgm:t>
    </dgm:pt>
    <dgm:pt modelId="{E60BE4E7-4677-48C5-8175-B8D7AE620226}">
      <dgm:prSet/>
      <dgm:spPr/>
      <dgm:t>
        <a:bodyPr/>
        <a:lstStyle/>
        <a:p>
          <a:r>
            <a:rPr lang="en-US"/>
            <a:t>Many programming languages (“functional languages such as Scheme, ML, and Haskell) use recursion exclusively (no loops).</a:t>
          </a:r>
        </a:p>
      </dgm:t>
    </dgm:pt>
    <dgm:pt modelId="{33EDC54E-CD27-4BA0-86EC-21361A70AFC0}" type="parTrans" cxnId="{A55C60A4-1D2F-458A-A432-AB1228636B6C}">
      <dgm:prSet/>
      <dgm:spPr/>
      <dgm:t>
        <a:bodyPr/>
        <a:lstStyle/>
        <a:p>
          <a:endParaRPr lang="en-US"/>
        </a:p>
      </dgm:t>
    </dgm:pt>
    <dgm:pt modelId="{C6FC7DD7-5D60-48C8-BCF8-E8C4FD56566C}" type="sibTrans" cxnId="{A55C60A4-1D2F-458A-A432-AB1228636B6C}">
      <dgm:prSet/>
      <dgm:spPr/>
      <dgm:t>
        <a:bodyPr/>
        <a:lstStyle/>
        <a:p>
          <a:endParaRPr lang="en-US"/>
        </a:p>
      </dgm:t>
    </dgm:pt>
    <dgm:pt modelId="{21B224F7-0B05-4F03-B121-0D43F1832CB9}">
      <dgm:prSet/>
      <dgm:spPr/>
      <dgm:t>
        <a:bodyPr/>
        <a:lstStyle/>
        <a:p>
          <a:r>
            <a:rPr lang="en-US"/>
            <a:t>A key component of the rest of the assignments in CPS181.</a:t>
          </a:r>
        </a:p>
      </dgm:t>
    </dgm:pt>
    <dgm:pt modelId="{A562B951-B582-47BD-8116-317CE1C5E150}" type="parTrans" cxnId="{9D317CB6-4442-4D5F-BBDA-A6EE6BBEC9A0}">
      <dgm:prSet/>
      <dgm:spPr/>
      <dgm:t>
        <a:bodyPr/>
        <a:lstStyle/>
        <a:p>
          <a:endParaRPr lang="en-US"/>
        </a:p>
      </dgm:t>
    </dgm:pt>
    <dgm:pt modelId="{3D4CB921-6FAF-45B2-A462-62D8231863A8}" type="sibTrans" cxnId="{9D317CB6-4442-4D5F-BBDA-A6EE6BBEC9A0}">
      <dgm:prSet/>
      <dgm:spPr/>
      <dgm:t>
        <a:bodyPr/>
        <a:lstStyle/>
        <a:p>
          <a:endParaRPr lang="en-US"/>
        </a:p>
      </dgm:t>
    </dgm:pt>
    <dgm:pt modelId="{EBA415A5-5A97-446E-A5B3-39D1EE458BBE}">
      <dgm:prSet/>
      <dgm:spPr/>
      <dgm:t>
        <a:bodyPr/>
        <a:lstStyle/>
        <a:p>
          <a:r>
            <a:rPr lang="en-US"/>
            <a:t>(Because we’ll be working with data structures)</a:t>
          </a:r>
        </a:p>
      </dgm:t>
    </dgm:pt>
    <dgm:pt modelId="{00948615-8627-437F-A225-6B682E21D978}" type="parTrans" cxnId="{D839FB3F-A625-442A-A3A6-E62499FB50BD}">
      <dgm:prSet/>
      <dgm:spPr/>
      <dgm:t>
        <a:bodyPr/>
        <a:lstStyle/>
        <a:p>
          <a:endParaRPr lang="en-US"/>
        </a:p>
      </dgm:t>
    </dgm:pt>
    <dgm:pt modelId="{BFCB6A56-E9D1-498B-BDE5-8E40E285BA28}" type="sibTrans" cxnId="{D839FB3F-A625-442A-A3A6-E62499FB50BD}">
      <dgm:prSet/>
      <dgm:spPr/>
      <dgm:t>
        <a:bodyPr/>
        <a:lstStyle/>
        <a:p>
          <a:endParaRPr lang="en-US"/>
        </a:p>
      </dgm:t>
    </dgm:pt>
    <dgm:pt modelId="{875DC39E-8CE9-E04F-9FB7-9E570755655D}" type="pres">
      <dgm:prSet presAssocID="{6EE8611F-841C-4282-A56B-C4634B1413B5}" presName="diagram" presStyleCnt="0">
        <dgm:presLayoutVars>
          <dgm:dir/>
          <dgm:resizeHandles val="exact"/>
        </dgm:presLayoutVars>
      </dgm:prSet>
      <dgm:spPr/>
    </dgm:pt>
    <dgm:pt modelId="{488821A7-9392-2C41-B8A4-471443E190FA}" type="pres">
      <dgm:prSet presAssocID="{8FD0A5E4-990D-4891-AD49-0C8F1B54D043}" presName="node" presStyleLbl="node1" presStyleIdx="0" presStyleCnt="5">
        <dgm:presLayoutVars>
          <dgm:bulletEnabled val="1"/>
        </dgm:presLayoutVars>
      </dgm:prSet>
      <dgm:spPr/>
    </dgm:pt>
    <dgm:pt modelId="{454050DA-FCB1-E34E-9B9F-8594457A8389}" type="pres">
      <dgm:prSet presAssocID="{E3DBF074-3181-4CB3-AED0-DC9A2CD0ED5C}" presName="sibTrans" presStyleCnt="0"/>
      <dgm:spPr/>
    </dgm:pt>
    <dgm:pt modelId="{0B52D1C9-E71E-9C41-B025-0356CF6397C2}" type="pres">
      <dgm:prSet presAssocID="{35451553-39C9-489F-91B9-A96881EA4E02}" presName="node" presStyleLbl="node1" presStyleIdx="1" presStyleCnt="5">
        <dgm:presLayoutVars>
          <dgm:bulletEnabled val="1"/>
        </dgm:presLayoutVars>
      </dgm:prSet>
      <dgm:spPr/>
    </dgm:pt>
    <dgm:pt modelId="{9EC15912-AECF-A444-B9F1-4A0BD5508594}" type="pres">
      <dgm:prSet presAssocID="{C91B4ACB-84D7-4ED8-A0A9-40F5C5DE469E}" presName="sibTrans" presStyleCnt="0"/>
      <dgm:spPr/>
    </dgm:pt>
    <dgm:pt modelId="{665E0132-F035-A54A-897B-674B919C3BC9}" type="pres">
      <dgm:prSet presAssocID="{320E6078-7762-4D99-A789-B496594247AC}" presName="node" presStyleLbl="node1" presStyleIdx="2" presStyleCnt="5">
        <dgm:presLayoutVars>
          <dgm:bulletEnabled val="1"/>
        </dgm:presLayoutVars>
      </dgm:prSet>
      <dgm:spPr/>
    </dgm:pt>
    <dgm:pt modelId="{F37E3EF0-8115-6549-8718-9577F8D054A4}" type="pres">
      <dgm:prSet presAssocID="{FB1DCC0C-1957-4BAD-8E4E-F46C419D4864}" presName="sibTrans" presStyleCnt="0"/>
      <dgm:spPr/>
    </dgm:pt>
    <dgm:pt modelId="{0022794A-8DD5-3A42-A34B-AC6B7D5AE722}" type="pres">
      <dgm:prSet presAssocID="{E60BE4E7-4677-48C5-8175-B8D7AE620226}" presName="node" presStyleLbl="node1" presStyleIdx="3" presStyleCnt="5">
        <dgm:presLayoutVars>
          <dgm:bulletEnabled val="1"/>
        </dgm:presLayoutVars>
      </dgm:prSet>
      <dgm:spPr/>
    </dgm:pt>
    <dgm:pt modelId="{60756353-050F-2340-AE12-AF16156615DD}" type="pres">
      <dgm:prSet presAssocID="{C6FC7DD7-5D60-48C8-BCF8-E8C4FD56566C}" presName="sibTrans" presStyleCnt="0"/>
      <dgm:spPr/>
    </dgm:pt>
    <dgm:pt modelId="{9499949E-8F90-194E-A4AA-DCB851404AAD}" type="pres">
      <dgm:prSet presAssocID="{21B224F7-0B05-4F03-B121-0D43F1832CB9}" presName="node" presStyleLbl="node1" presStyleIdx="4" presStyleCnt="5">
        <dgm:presLayoutVars>
          <dgm:bulletEnabled val="1"/>
        </dgm:presLayoutVars>
      </dgm:prSet>
      <dgm:spPr/>
    </dgm:pt>
  </dgm:ptLst>
  <dgm:cxnLst>
    <dgm:cxn modelId="{8302EA0E-C8DA-4BC2-B461-1932EC428D58}" srcId="{6EE8611F-841C-4282-A56B-C4634B1413B5}" destId="{35451553-39C9-489F-91B9-A96881EA4E02}" srcOrd="1" destOrd="0" parTransId="{60103946-2246-445E-9FDD-20CC632E20D8}" sibTransId="{C91B4ACB-84D7-4ED8-A0A9-40F5C5DE469E}"/>
    <dgm:cxn modelId="{B6F4A110-B148-A84A-82C8-B9CBFC550609}" type="presOf" srcId="{35451553-39C9-489F-91B9-A96881EA4E02}" destId="{0B52D1C9-E71E-9C41-B025-0356CF6397C2}" srcOrd="0" destOrd="0" presId="urn:microsoft.com/office/officeart/2005/8/layout/default"/>
    <dgm:cxn modelId="{E20DD83B-FF1C-6B4E-BF4F-C2A8D5132032}" type="presOf" srcId="{E60BE4E7-4677-48C5-8175-B8D7AE620226}" destId="{0022794A-8DD5-3A42-A34B-AC6B7D5AE722}" srcOrd="0" destOrd="0" presId="urn:microsoft.com/office/officeart/2005/8/layout/default"/>
    <dgm:cxn modelId="{D839FB3F-A625-442A-A3A6-E62499FB50BD}" srcId="{21B224F7-0B05-4F03-B121-0D43F1832CB9}" destId="{EBA415A5-5A97-446E-A5B3-39D1EE458BBE}" srcOrd="0" destOrd="0" parTransId="{00948615-8627-437F-A225-6B682E21D978}" sibTransId="{BFCB6A56-E9D1-498B-BDE5-8E40E285BA28}"/>
    <dgm:cxn modelId="{83F1B56A-AEAB-4F4B-AA76-956C24100ACE}" srcId="{6EE8611F-841C-4282-A56B-C4634B1413B5}" destId="{320E6078-7762-4D99-A789-B496594247AC}" srcOrd="2" destOrd="0" parTransId="{C06FCDA9-1CFE-4038-8EA0-759F6DC78C2A}" sibTransId="{FB1DCC0C-1957-4BAD-8E4E-F46C419D4864}"/>
    <dgm:cxn modelId="{70DB957D-C1EB-D941-BE1B-14CEB10CC41A}" type="presOf" srcId="{21B224F7-0B05-4F03-B121-0D43F1832CB9}" destId="{9499949E-8F90-194E-A4AA-DCB851404AAD}" srcOrd="0" destOrd="0" presId="urn:microsoft.com/office/officeart/2005/8/layout/default"/>
    <dgm:cxn modelId="{BE029091-110E-4147-957D-A9D5B00F57CF}" type="presOf" srcId="{EBA415A5-5A97-446E-A5B3-39D1EE458BBE}" destId="{9499949E-8F90-194E-A4AA-DCB851404AAD}" srcOrd="0" destOrd="1" presId="urn:microsoft.com/office/officeart/2005/8/layout/default"/>
    <dgm:cxn modelId="{A55C60A4-1D2F-458A-A432-AB1228636B6C}" srcId="{6EE8611F-841C-4282-A56B-C4634B1413B5}" destId="{E60BE4E7-4677-48C5-8175-B8D7AE620226}" srcOrd="3" destOrd="0" parTransId="{33EDC54E-CD27-4BA0-86EC-21361A70AFC0}" sibTransId="{C6FC7DD7-5D60-48C8-BCF8-E8C4FD56566C}"/>
    <dgm:cxn modelId="{9E7B79A5-6323-432A-A8E9-DAE23A063BE4}" srcId="{6EE8611F-841C-4282-A56B-C4634B1413B5}" destId="{8FD0A5E4-990D-4891-AD49-0C8F1B54D043}" srcOrd="0" destOrd="0" parTransId="{07A5FB1F-6AD4-46E4-B707-DCE57C1041D8}" sibTransId="{E3DBF074-3181-4CB3-AED0-DC9A2CD0ED5C}"/>
    <dgm:cxn modelId="{22FBCDA9-32EA-2E47-9A95-0D3339BE0EFC}" type="presOf" srcId="{320E6078-7762-4D99-A789-B496594247AC}" destId="{665E0132-F035-A54A-897B-674B919C3BC9}" srcOrd="0" destOrd="0" presId="urn:microsoft.com/office/officeart/2005/8/layout/default"/>
    <dgm:cxn modelId="{9D317CB6-4442-4D5F-BBDA-A6EE6BBEC9A0}" srcId="{6EE8611F-841C-4282-A56B-C4634B1413B5}" destId="{21B224F7-0B05-4F03-B121-0D43F1832CB9}" srcOrd="4" destOrd="0" parTransId="{A562B951-B582-47BD-8116-317CE1C5E150}" sibTransId="{3D4CB921-6FAF-45B2-A462-62D8231863A8}"/>
    <dgm:cxn modelId="{F51517BA-D316-EA4D-AB2E-BBD8AE0652FB}" type="presOf" srcId="{6EE8611F-841C-4282-A56B-C4634B1413B5}" destId="{875DC39E-8CE9-E04F-9FB7-9E570755655D}" srcOrd="0" destOrd="0" presId="urn:microsoft.com/office/officeart/2005/8/layout/default"/>
    <dgm:cxn modelId="{7DF169DA-71CD-6A49-AAF3-6ED3F0CEA4E9}" type="presOf" srcId="{8FD0A5E4-990D-4891-AD49-0C8F1B54D043}" destId="{488821A7-9392-2C41-B8A4-471443E190FA}" srcOrd="0" destOrd="0" presId="urn:microsoft.com/office/officeart/2005/8/layout/default"/>
    <dgm:cxn modelId="{66B4C152-A3B6-D144-8B1F-DE8A379369DA}" type="presParOf" srcId="{875DC39E-8CE9-E04F-9FB7-9E570755655D}" destId="{488821A7-9392-2C41-B8A4-471443E190FA}" srcOrd="0" destOrd="0" presId="urn:microsoft.com/office/officeart/2005/8/layout/default"/>
    <dgm:cxn modelId="{2E862DAE-A3EE-6E46-ACF0-5DC5817F6A5F}" type="presParOf" srcId="{875DC39E-8CE9-E04F-9FB7-9E570755655D}" destId="{454050DA-FCB1-E34E-9B9F-8594457A8389}" srcOrd="1" destOrd="0" presId="urn:microsoft.com/office/officeart/2005/8/layout/default"/>
    <dgm:cxn modelId="{DAB9765C-7A09-FC45-B164-B8D5700587D5}" type="presParOf" srcId="{875DC39E-8CE9-E04F-9FB7-9E570755655D}" destId="{0B52D1C9-E71E-9C41-B025-0356CF6397C2}" srcOrd="2" destOrd="0" presId="urn:microsoft.com/office/officeart/2005/8/layout/default"/>
    <dgm:cxn modelId="{C8C9059F-0189-B049-9F5B-EDE344E80FC8}" type="presParOf" srcId="{875DC39E-8CE9-E04F-9FB7-9E570755655D}" destId="{9EC15912-AECF-A444-B9F1-4A0BD5508594}" srcOrd="3" destOrd="0" presId="urn:microsoft.com/office/officeart/2005/8/layout/default"/>
    <dgm:cxn modelId="{A4454C99-CEE4-A54F-920F-ADD6AD4D9816}" type="presParOf" srcId="{875DC39E-8CE9-E04F-9FB7-9E570755655D}" destId="{665E0132-F035-A54A-897B-674B919C3BC9}" srcOrd="4" destOrd="0" presId="urn:microsoft.com/office/officeart/2005/8/layout/default"/>
    <dgm:cxn modelId="{73C517C1-9390-CA48-9747-4FC19ACA9625}" type="presParOf" srcId="{875DC39E-8CE9-E04F-9FB7-9E570755655D}" destId="{F37E3EF0-8115-6549-8718-9577F8D054A4}" srcOrd="5" destOrd="0" presId="urn:microsoft.com/office/officeart/2005/8/layout/default"/>
    <dgm:cxn modelId="{AFF19054-1EE3-BF4B-9F51-794BCFCE3284}" type="presParOf" srcId="{875DC39E-8CE9-E04F-9FB7-9E570755655D}" destId="{0022794A-8DD5-3A42-A34B-AC6B7D5AE722}" srcOrd="6" destOrd="0" presId="urn:microsoft.com/office/officeart/2005/8/layout/default"/>
    <dgm:cxn modelId="{D21076C5-1FF0-4341-8B4F-C28DFE9A2070}" type="presParOf" srcId="{875DC39E-8CE9-E04F-9FB7-9E570755655D}" destId="{60756353-050F-2340-AE12-AF16156615DD}" srcOrd="7" destOrd="0" presId="urn:microsoft.com/office/officeart/2005/8/layout/default"/>
    <dgm:cxn modelId="{BF55C15B-3486-2F4E-8022-680CF0382686}" type="presParOf" srcId="{875DC39E-8CE9-E04F-9FB7-9E570755655D}" destId="{9499949E-8F90-194E-A4AA-DCB851404AAD}"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20E6EA-E0B0-4304-B3F1-BF011AF3A936}"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EB7872A6-FE76-430B-A512-0D6AC99042B5}">
      <dgm:prSet/>
      <dgm:spPr/>
      <dgm:t>
        <a:bodyPr/>
        <a:lstStyle/>
        <a:p>
          <a:pPr>
            <a:defRPr b="1"/>
          </a:pPr>
          <a:r>
            <a:rPr lang="en-US"/>
            <a:t>(To a student In the front row)</a:t>
          </a:r>
        </a:p>
      </dgm:t>
    </dgm:pt>
    <dgm:pt modelId="{B69760E9-D5B3-4146-AD56-725A33F3B883}" type="parTrans" cxnId="{36549685-0CBC-4726-8D44-290EE0F9A404}">
      <dgm:prSet/>
      <dgm:spPr/>
      <dgm:t>
        <a:bodyPr/>
        <a:lstStyle/>
        <a:p>
          <a:endParaRPr lang="en-US"/>
        </a:p>
      </dgm:t>
    </dgm:pt>
    <dgm:pt modelId="{A70DA44E-90C4-4230-A124-931BB9FA317C}" type="sibTrans" cxnId="{36549685-0CBC-4726-8D44-290EE0F9A404}">
      <dgm:prSet/>
      <dgm:spPr/>
      <dgm:t>
        <a:bodyPr/>
        <a:lstStyle/>
        <a:p>
          <a:endParaRPr lang="en-US"/>
        </a:p>
      </dgm:t>
    </dgm:pt>
    <dgm:pt modelId="{B77F3DE1-5EBD-466B-A19A-93A064492842}">
      <dgm:prSet/>
      <dgm:spPr/>
      <dgm:t>
        <a:bodyPr/>
        <a:lstStyle/>
        <a:p>
          <a:pPr>
            <a:defRPr b="1"/>
          </a:pPr>
          <a:r>
            <a:rPr lang="en-US"/>
            <a:t>How many students total are directly behind you in your “column” of the classroom?</a:t>
          </a:r>
        </a:p>
      </dgm:t>
    </dgm:pt>
    <dgm:pt modelId="{03F02109-DCB9-4C46-BE78-F45091A42F0A}" type="parTrans" cxnId="{34EF665A-1DF4-4263-8C2F-7F62484BAC84}">
      <dgm:prSet/>
      <dgm:spPr/>
      <dgm:t>
        <a:bodyPr/>
        <a:lstStyle/>
        <a:p>
          <a:endParaRPr lang="en-US"/>
        </a:p>
      </dgm:t>
    </dgm:pt>
    <dgm:pt modelId="{0FE62404-812A-4362-939F-1990BD640900}" type="sibTrans" cxnId="{34EF665A-1DF4-4263-8C2F-7F62484BAC84}">
      <dgm:prSet/>
      <dgm:spPr/>
      <dgm:t>
        <a:bodyPr/>
        <a:lstStyle/>
        <a:p>
          <a:endParaRPr lang="en-US"/>
        </a:p>
      </dgm:t>
    </dgm:pt>
    <dgm:pt modelId="{5EDBEEC7-5FC2-4F3F-8F81-947770507ABA}">
      <dgm:prSet/>
      <dgm:spPr/>
      <dgm:t>
        <a:bodyPr/>
        <a:lstStyle/>
        <a:p>
          <a:r>
            <a:rPr lang="en-US" dirty="0"/>
            <a:t>You have poor vision, so you can only see the people right next to you. So you can’t just look back and count.</a:t>
          </a:r>
        </a:p>
      </dgm:t>
    </dgm:pt>
    <dgm:pt modelId="{3D39A66A-77E4-46CD-9BE6-176550A32EAC}" type="parTrans" cxnId="{7413967A-4930-47CE-A6FC-6497AF1FE23F}">
      <dgm:prSet/>
      <dgm:spPr/>
      <dgm:t>
        <a:bodyPr/>
        <a:lstStyle/>
        <a:p>
          <a:endParaRPr lang="en-US"/>
        </a:p>
      </dgm:t>
    </dgm:pt>
    <dgm:pt modelId="{82B46D02-67F0-4808-94F8-F6D008B39567}" type="sibTrans" cxnId="{7413967A-4930-47CE-A6FC-6497AF1FE23F}">
      <dgm:prSet/>
      <dgm:spPr/>
      <dgm:t>
        <a:bodyPr/>
        <a:lstStyle/>
        <a:p>
          <a:endParaRPr lang="en-US"/>
        </a:p>
      </dgm:t>
    </dgm:pt>
    <dgm:pt modelId="{1EB093C7-F55F-49D5-8ECC-10B5C7C8C2C9}">
      <dgm:prSet/>
      <dgm:spPr/>
      <dgm:t>
        <a:bodyPr/>
        <a:lstStyle/>
        <a:p>
          <a:r>
            <a:rPr lang="en-US" dirty="0"/>
            <a:t>BUTTT you are allowed to ask questions of the person next to you.</a:t>
          </a:r>
        </a:p>
      </dgm:t>
    </dgm:pt>
    <dgm:pt modelId="{8049B76E-56CC-4B58-BB59-6F28EA225981}" type="parTrans" cxnId="{981C31F4-E322-4B5D-A6C5-BEE78F301276}">
      <dgm:prSet/>
      <dgm:spPr/>
      <dgm:t>
        <a:bodyPr/>
        <a:lstStyle/>
        <a:p>
          <a:endParaRPr lang="en-US"/>
        </a:p>
      </dgm:t>
    </dgm:pt>
    <dgm:pt modelId="{AB4C0FF5-E320-46E6-A04D-A15AD71B1A8C}" type="sibTrans" cxnId="{981C31F4-E322-4B5D-A6C5-BEE78F301276}">
      <dgm:prSet/>
      <dgm:spPr/>
      <dgm:t>
        <a:bodyPr/>
        <a:lstStyle/>
        <a:p>
          <a:endParaRPr lang="en-US"/>
        </a:p>
      </dgm:t>
    </dgm:pt>
    <dgm:pt modelId="{2A785CD7-E666-49C6-A812-DDE3291CE788}">
      <dgm:prSet/>
      <dgm:spPr/>
      <dgm:t>
        <a:bodyPr/>
        <a:lstStyle/>
        <a:p>
          <a:r>
            <a:rPr lang="en-US"/>
            <a:t>How can we solve this problem?</a:t>
          </a:r>
        </a:p>
      </dgm:t>
    </dgm:pt>
    <dgm:pt modelId="{DA659314-9B81-4F76-AE08-C19209367D74}" type="parTrans" cxnId="{AF2F97F6-6008-457C-A4D8-A9D9B8A95AF8}">
      <dgm:prSet/>
      <dgm:spPr/>
      <dgm:t>
        <a:bodyPr/>
        <a:lstStyle/>
        <a:p>
          <a:endParaRPr lang="en-US"/>
        </a:p>
      </dgm:t>
    </dgm:pt>
    <dgm:pt modelId="{DB9EBDE6-BFC9-4A03-8C47-5DDB91D0C0B3}" type="sibTrans" cxnId="{AF2F97F6-6008-457C-A4D8-A9D9B8A95AF8}">
      <dgm:prSet/>
      <dgm:spPr/>
      <dgm:t>
        <a:bodyPr/>
        <a:lstStyle/>
        <a:p>
          <a:endParaRPr lang="en-US"/>
        </a:p>
      </dgm:t>
    </dgm:pt>
    <dgm:pt modelId="{39566300-744C-4F9F-A45E-10A1EF49D9CE}">
      <dgm:prSet/>
      <dgm:spPr/>
      <dgm:t>
        <a:bodyPr/>
        <a:lstStyle/>
        <a:p>
          <a:r>
            <a:rPr lang="en-US" dirty="0"/>
            <a:t>(Recursively)</a:t>
          </a:r>
        </a:p>
      </dgm:t>
    </dgm:pt>
    <dgm:pt modelId="{1B3E1602-F239-42A6-B858-4EADBD6895A9}" type="parTrans" cxnId="{318F2B6C-BFB8-4B4D-91B3-13F681A945D3}">
      <dgm:prSet/>
      <dgm:spPr/>
      <dgm:t>
        <a:bodyPr/>
        <a:lstStyle/>
        <a:p>
          <a:endParaRPr lang="en-US"/>
        </a:p>
      </dgm:t>
    </dgm:pt>
    <dgm:pt modelId="{667E2F26-1B95-4FB2-8824-00350C2FD9BB}" type="sibTrans" cxnId="{318F2B6C-BFB8-4B4D-91B3-13F681A945D3}">
      <dgm:prSet/>
      <dgm:spPr/>
      <dgm:t>
        <a:bodyPr/>
        <a:lstStyle/>
        <a:p>
          <a:endParaRPr lang="en-US"/>
        </a:p>
      </dgm:t>
    </dgm:pt>
    <dgm:pt modelId="{59DA4C99-B21B-584C-AABD-4386C0F0F612}" type="pres">
      <dgm:prSet presAssocID="{1420E6EA-E0B0-4304-B3F1-BF011AF3A936}" presName="linear" presStyleCnt="0">
        <dgm:presLayoutVars>
          <dgm:animLvl val="lvl"/>
          <dgm:resizeHandles val="exact"/>
        </dgm:presLayoutVars>
      </dgm:prSet>
      <dgm:spPr/>
    </dgm:pt>
    <dgm:pt modelId="{1C70AE00-9646-C741-91D9-0023C3186BA7}" type="pres">
      <dgm:prSet presAssocID="{EB7872A6-FE76-430B-A512-0D6AC99042B5}" presName="parentText" presStyleLbl="node1" presStyleIdx="0" presStyleCnt="2">
        <dgm:presLayoutVars>
          <dgm:chMax val="0"/>
          <dgm:bulletEnabled val="1"/>
        </dgm:presLayoutVars>
      </dgm:prSet>
      <dgm:spPr/>
    </dgm:pt>
    <dgm:pt modelId="{7D35DC8F-E670-3E41-9E9E-8714CED834D3}" type="pres">
      <dgm:prSet presAssocID="{A70DA44E-90C4-4230-A124-931BB9FA317C}" presName="spacer" presStyleCnt="0"/>
      <dgm:spPr/>
    </dgm:pt>
    <dgm:pt modelId="{FCD11907-9FB1-364F-9D3A-3D20DBD5E346}" type="pres">
      <dgm:prSet presAssocID="{B77F3DE1-5EBD-466B-A19A-93A064492842}" presName="parentText" presStyleLbl="node1" presStyleIdx="1" presStyleCnt="2">
        <dgm:presLayoutVars>
          <dgm:chMax val="0"/>
          <dgm:bulletEnabled val="1"/>
        </dgm:presLayoutVars>
      </dgm:prSet>
      <dgm:spPr/>
    </dgm:pt>
    <dgm:pt modelId="{93B91CDC-71CE-5A48-B7A6-20843CDC4AF9}" type="pres">
      <dgm:prSet presAssocID="{B77F3DE1-5EBD-466B-A19A-93A064492842}" presName="childText" presStyleLbl="revTx" presStyleIdx="0" presStyleCnt="1">
        <dgm:presLayoutVars>
          <dgm:bulletEnabled val="1"/>
        </dgm:presLayoutVars>
      </dgm:prSet>
      <dgm:spPr/>
    </dgm:pt>
  </dgm:ptLst>
  <dgm:cxnLst>
    <dgm:cxn modelId="{F702D251-7DF5-4049-A69F-361CF8F5CEE8}" type="presOf" srcId="{2A785CD7-E666-49C6-A812-DDE3291CE788}" destId="{93B91CDC-71CE-5A48-B7A6-20843CDC4AF9}" srcOrd="0" destOrd="2" presId="urn:microsoft.com/office/officeart/2005/8/layout/vList2"/>
    <dgm:cxn modelId="{34EF665A-1DF4-4263-8C2F-7F62484BAC84}" srcId="{1420E6EA-E0B0-4304-B3F1-BF011AF3A936}" destId="{B77F3DE1-5EBD-466B-A19A-93A064492842}" srcOrd="1" destOrd="0" parTransId="{03F02109-DCB9-4C46-BE78-F45091A42F0A}" sibTransId="{0FE62404-812A-4362-939F-1990BD640900}"/>
    <dgm:cxn modelId="{318F2B6C-BFB8-4B4D-91B3-13F681A945D3}" srcId="{2A785CD7-E666-49C6-A812-DDE3291CE788}" destId="{39566300-744C-4F9F-A45E-10A1EF49D9CE}" srcOrd="0" destOrd="0" parTransId="{1B3E1602-F239-42A6-B858-4EADBD6895A9}" sibTransId="{667E2F26-1B95-4FB2-8824-00350C2FD9BB}"/>
    <dgm:cxn modelId="{36BBB06F-B4E0-3F48-B51F-1708CC81A1C2}" type="presOf" srcId="{1EB093C7-F55F-49D5-8ECC-10B5C7C8C2C9}" destId="{93B91CDC-71CE-5A48-B7A6-20843CDC4AF9}" srcOrd="0" destOrd="1" presId="urn:microsoft.com/office/officeart/2005/8/layout/vList2"/>
    <dgm:cxn modelId="{7413967A-4930-47CE-A6FC-6497AF1FE23F}" srcId="{B77F3DE1-5EBD-466B-A19A-93A064492842}" destId="{5EDBEEC7-5FC2-4F3F-8F81-947770507ABA}" srcOrd="0" destOrd="0" parTransId="{3D39A66A-77E4-46CD-9BE6-176550A32EAC}" sibTransId="{82B46D02-67F0-4808-94F8-F6D008B39567}"/>
    <dgm:cxn modelId="{36549685-0CBC-4726-8D44-290EE0F9A404}" srcId="{1420E6EA-E0B0-4304-B3F1-BF011AF3A936}" destId="{EB7872A6-FE76-430B-A512-0D6AC99042B5}" srcOrd="0" destOrd="0" parTransId="{B69760E9-D5B3-4146-AD56-725A33F3B883}" sibTransId="{A70DA44E-90C4-4230-A124-931BB9FA317C}"/>
    <dgm:cxn modelId="{6FD64794-A06C-754C-954B-30DDC10CAD60}" type="presOf" srcId="{1420E6EA-E0B0-4304-B3F1-BF011AF3A936}" destId="{59DA4C99-B21B-584C-AABD-4386C0F0F612}" srcOrd="0" destOrd="0" presId="urn:microsoft.com/office/officeart/2005/8/layout/vList2"/>
    <dgm:cxn modelId="{677138B3-4616-A545-991C-111B1830E13C}" type="presOf" srcId="{39566300-744C-4F9F-A45E-10A1EF49D9CE}" destId="{93B91CDC-71CE-5A48-B7A6-20843CDC4AF9}" srcOrd="0" destOrd="3" presId="urn:microsoft.com/office/officeart/2005/8/layout/vList2"/>
    <dgm:cxn modelId="{71F2D3C2-BF91-E440-AA95-6A80C14D5C2F}" type="presOf" srcId="{EB7872A6-FE76-430B-A512-0D6AC99042B5}" destId="{1C70AE00-9646-C741-91D9-0023C3186BA7}" srcOrd="0" destOrd="0" presId="urn:microsoft.com/office/officeart/2005/8/layout/vList2"/>
    <dgm:cxn modelId="{15E893C6-BB1C-DA4E-AAC9-ACE7059DC790}" type="presOf" srcId="{5EDBEEC7-5FC2-4F3F-8F81-947770507ABA}" destId="{93B91CDC-71CE-5A48-B7A6-20843CDC4AF9}" srcOrd="0" destOrd="0" presId="urn:microsoft.com/office/officeart/2005/8/layout/vList2"/>
    <dgm:cxn modelId="{00E681F0-42C6-C348-8C04-0FA4B5A761D0}" type="presOf" srcId="{B77F3DE1-5EBD-466B-A19A-93A064492842}" destId="{FCD11907-9FB1-364F-9D3A-3D20DBD5E346}" srcOrd="0" destOrd="0" presId="urn:microsoft.com/office/officeart/2005/8/layout/vList2"/>
    <dgm:cxn modelId="{981C31F4-E322-4B5D-A6C5-BEE78F301276}" srcId="{B77F3DE1-5EBD-466B-A19A-93A064492842}" destId="{1EB093C7-F55F-49D5-8ECC-10B5C7C8C2C9}" srcOrd="1" destOrd="0" parTransId="{8049B76E-56CC-4B58-BB59-6F28EA225981}" sibTransId="{AB4C0FF5-E320-46E6-A04D-A15AD71B1A8C}"/>
    <dgm:cxn modelId="{AF2F97F6-6008-457C-A4D8-A9D9B8A95AF8}" srcId="{B77F3DE1-5EBD-466B-A19A-93A064492842}" destId="{2A785CD7-E666-49C6-A812-DDE3291CE788}" srcOrd="2" destOrd="0" parTransId="{DA659314-9B81-4F76-AE08-C19209367D74}" sibTransId="{DB9EBDE6-BFC9-4A03-8C47-5DDB91D0C0B3}"/>
    <dgm:cxn modelId="{1EDB3FD5-D23D-BE41-A534-2BEDC7A456A3}" type="presParOf" srcId="{59DA4C99-B21B-584C-AABD-4386C0F0F612}" destId="{1C70AE00-9646-C741-91D9-0023C3186BA7}" srcOrd="0" destOrd="0" presId="urn:microsoft.com/office/officeart/2005/8/layout/vList2"/>
    <dgm:cxn modelId="{0EBB603C-D896-7F47-9FB4-48AB5063271E}" type="presParOf" srcId="{59DA4C99-B21B-584C-AABD-4386C0F0F612}" destId="{7D35DC8F-E670-3E41-9E9E-8714CED834D3}" srcOrd="1" destOrd="0" presId="urn:microsoft.com/office/officeart/2005/8/layout/vList2"/>
    <dgm:cxn modelId="{4EABB233-8664-C64E-8286-406396317A0A}" type="presParOf" srcId="{59DA4C99-B21B-584C-AABD-4386C0F0F612}" destId="{FCD11907-9FB1-364F-9D3A-3D20DBD5E346}" srcOrd="2" destOrd="0" presId="urn:microsoft.com/office/officeart/2005/8/layout/vList2"/>
    <dgm:cxn modelId="{C29FF9CE-3E1C-E74C-BF01-D5304FF6C395}" type="presParOf" srcId="{59DA4C99-B21B-584C-AABD-4386C0F0F612}" destId="{93B91CDC-71CE-5A48-B7A6-20843CDC4AF9}" srcOrd="3"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EB1BA-A7B8-F24F-8C79-77056B4B18F6}">
      <dsp:nvSpPr>
        <dsp:cNvPr id="0" name=""/>
        <dsp:cNvSpPr/>
      </dsp:nvSpPr>
      <dsp:spPr>
        <a:xfrm>
          <a:off x="49" y="55153"/>
          <a:ext cx="4700141" cy="148996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Recursion: The definition of an operation in terms of itself.</a:t>
          </a:r>
        </a:p>
      </dsp:txBody>
      <dsp:txXfrm>
        <a:off x="49" y="55153"/>
        <a:ext cx="4700141" cy="1489962"/>
      </dsp:txXfrm>
    </dsp:sp>
    <dsp:sp modelId="{FE6576C8-5A77-F240-9FCC-A8B597F40074}">
      <dsp:nvSpPr>
        <dsp:cNvPr id="0" name=""/>
        <dsp:cNvSpPr/>
      </dsp:nvSpPr>
      <dsp:spPr>
        <a:xfrm>
          <a:off x="49" y="1545116"/>
          <a:ext cx="4700141" cy="20175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Solving a problem using recursion depends on solving smaller occurrences of the same problem.</a:t>
          </a:r>
        </a:p>
      </dsp:txBody>
      <dsp:txXfrm>
        <a:off x="49" y="1545116"/>
        <a:ext cx="4700141" cy="2017575"/>
      </dsp:txXfrm>
    </dsp:sp>
    <dsp:sp modelId="{15E36A23-D512-2F4D-9AA7-83C7A997A73C}">
      <dsp:nvSpPr>
        <dsp:cNvPr id="0" name=""/>
        <dsp:cNvSpPr/>
      </dsp:nvSpPr>
      <dsp:spPr>
        <a:xfrm>
          <a:off x="5358209" y="55153"/>
          <a:ext cx="4700141" cy="1489962"/>
        </a:xfrm>
        <a:prstGeom prst="rect">
          <a:avLst/>
        </a:prstGeom>
        <a:solidFill>
          <a:schemeClr val="accent2">
            <a:hueOff val="1907789"/>
            <a:satOff val="-43528"/>
            <a:lumOff val="16079"/>
            <a:alphaOff val="0"/>
          </a:schemeClr>
        </a:solidFill>
        <a:ln w="12700" cap="flat" cmpd="sng" algn="ctr">
          <a:solidFill>
            <a:schemeClr val="accent2">
              <a:hueOff val="1907789"/>
              <a:satOff val="-43528"/>
              <a:lumOff val="160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Recursive programming: Writing methods that call themselves to solve problems recursively.</a:t>
          </a:r>
        </a:p>
      </dsp:txBody>
      <dsp:txXfrm>
        <a:off x="5358209" y="55153"/>
        <a:ext cx="4700141" cy="1489962"/>
      </dsp:txXfrm>
    </dsp:sp>
    <dsp:sp modelId="{7192FDF4-80AB-8E45-8CE7-C53EDD632471}">
      <dsp:nvSpPr>
        <dsp:cNvPr id="0" name=""/>
        <dsp:cNvSpPr/>
      </dsp:nvSpPr>
      <dsp:spPr>
        <a:xfrm>
          <a:off x="5358209" y="1545116"/>
          <a:ext cx="4700141" cy="2017575"/>
        </a:xfrm>
        <a:prstGeom prst="rect">
          <a:avLst/>
        </a:prstGeom>
        <a:solidFill>
          <a:schemeClr val="accent2">
            <a:tint val="40000"/>
            <a:alpha val="90000"/>
            <a:hueOff val="1974561"/>
            <a:satOff val="-5173"/>
            <a:lumOff val="1852"/>
            <a:alphaOff val="0"/>
          </a:schemeClr>
        </a:solidFill>
        <a:ln w="12700" cap="flat" cmpd="sng" algn="ctr">
          <a:solidFill>
            <a:schemeClr val="accent2">
              <a:tint val="40000"/>
              <a:alpha val="90000"/>
              <a:hueOff val="1974561"/>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An equally powerful substitute for iteration (loops)</a:t>
          </a:r>
        </a:p>
        <a:p>
          <a:pPr marL="228600" lvl="1" indent="-228600" algn="l" defTabSz="1066800">
            <a:lnSpc>
              <a:spcPct val="90000"/>
            </a:lnSpc>
            <a:spcBef>
              <a:spcPct val="0"/>
            </a:spcBef>
            <a:spcAft>
              <a:spcPct val="15000"/>
            </a:spcAft>
            <a:buChar char="•"/>
          </a:pPr>
          <a:r>
            <a:rPr lang="en-US" sz="2400" kern="1200"/>
            <a:t>Particularly well suited to solving certain types of problems</a:t>
          </a:r>
        </a:p>
      </dsp:txBody>
      <dsp:txXfrm>
        <a:off x="5358209" y="1545116"/>
        <a:ext cx="4700141" cy="20175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821A7-9392-2C41-B8A4-471443E190FA}">
      <dsp:nvSpPr>
        <dsp:cNvPr id="0" name=""/>
        <dsp:cNvSpPr/>
      </dsp:nvSpPr>
      <dsp:spPr>
        <a:xfrm>
          <a:off x="47148" y="1437"/>
          <a:ext cx="3113782" cy="18682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“Cultural experience” – A different way of thinking of problems.</a:t>
          </a:r>
        </a:p>
      </dsp:txBody>
      <dsp:txXfrm>
        <a:off x="47148" y="1437"/>
        <a:ext cx="3113782" cy="1868269"/>
      </dsp:txXfrm>
    </dsp:sp>
    <dsp:sp modelId="{0B52D1C9-E71E-9C41-B025-0356CF6397C2}">
      <dsp:nvSpPr>
        <dsp:cNvPr id="0" name=""/>
        <dsp:cNvSpPr/>
      </dsp:nvSpPr>
      <dsp:spPr>
        <a:xfrm>
          <a:off x="3472308" y="1437"/>
          <a:ext cx="3113782" cy="18682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Can solve some kinds of problems better iteration.</a:t>
          </a:r>
        </a:p>
      </dsp:txBody>
      <dsp:txXfrm>
        <a:off x="3472308" y="1437"/>
        <a:ext cx="3113782" cy="1868269"/>
      </dsp:txXfrm>
    </dsp:sp>
    <dsp:sp modelId="{665E0132-F035-A54A-897B-674B919C3BC9}">
      <dsp:nvSpPr>
        <dsp:cNvPr id="0" name=""/>
        <dsp:cNvSpPr/>
      </dsp:nvSpPr>
      <dsp:spPr>
        <a:xfrm>
          <a:off x="6897469" y="1437"/>
          <a:ext cx="3113782" cy="18682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Leads to elegant, simplistic, short code (When used well).</a:t>
          </a:r>
        </a:p>
      </dsp:txBody>
      <dsp:txXfrm>
        <a:off x="6897469" y="1437"/>
        <a:ext cx="3113782" cy="1868269"/>
      </dsp:txXfrm>
    </dsp:sp>
    <dsp:sp modelId="{0022794A-8DD5-3A42-A34B-AC6B7D5AE722}">
      <dsp:nvSpPr>
        <dsp:cNvPr id="0" name=""/>
        <dsp:cNvSpPr/>
      </dsp:nvSpPr>
      <dsp:spPr>
        <a:xfrm>
          <a:off x="1759728" y="2181085"/>
          <a:ext cx="3113782" cy="18682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Many programming languages (“functional languages such as Scheme, ML, and Haskell) use recursion exclusively (no loops).</a:t>
          </a:r>
        </a:p>
      </dsp:txBody>
      <dsp:txXfrm>
        <a:off x="1759728" y="2181085"/>
        <a:ext cx="3113782" cy="1868269"/>
      </dsp:txXfrm>
    </dsp:sp>
    <dsp:sp modelId="{9499949E-8F90-194E-A4AA-DCB851404AAD}">
      <dsp:nvSpPr>
        <dsp:cNvPr id="0" name=""/>
        <dsp:cNvSpPr/>
      </dsp:nvSpPr>
      <dsp:spPr>
        <a:xfrm>
          <a:off x="5184889" y="2181085"/>
          <a:ext cx="3113782" cy="18682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 key component of the rest of the assignments in CPS181.</a:t>
          </a:r>
        </a:p>
        <a:p>
          <a:pPr marL="171450" lvl="1" indent="-171450" algn="l" defTabSz="711200">
            <a:lnSpc>
              <a:spcPct val="90000"/>
            </a:lnSpc>
            <a:spcBef>
              <a:spcPct val="0"/>
            </a:spcBef>
            <a:spcAft>
              <a:spcPct val="15000"/>
            </a:spcAft>
            <a:buChar char="•"/>
          </a:pPr>
          <a:r>
            <a:rPr lang="en-US" sz="1600" kern="1200"/>
            <a:t>(Because we’ll be working with data structures)</a:t>
          </a:r>
        </a:p>
      </dsp:txBody>
      <dsp:txXfrm>
        <a:off x="5184889" y="2181085"/>
        <a:ext cx="3113782" cy="18682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0AE00-9646-C741-91D9-0023C3186BA7}">
      <dsp:nvSpPr>
        <dsp:cNvPr id="0" name=""/>
        <dsp:cNvSpPr/>
      </dsp:nvSpPr>
      <dsp:spPr>
        <a:xfrm>
          <a:off x="0" y="64131"/>
          <a:ext cx="4632030" cy="1028137"/>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b="1"/>
          </a:pPr>
          <a:r>
            <a:rPr lang="en-US" sz="1900" kern="1200"/>
            <a:t>(To a student In the front row)</a:t>
          </a:r>
        </a:p>
      </dsp:txBody>
      <dsp:txXfrm>
        <a:off x="50190" y="114321"/>
        <a:ext cx="4531650" cy="927757"/>
      </dsp:txXfrm>
    </dsp:sp>
    <dsp:sp modelId="{FCD11907-9FB1-364F-9D3A-3D20DBD5E346}">
      <dsp:nvSpPr>
        <dsp:cNvPr id="0" name=""/>
        <dsp:cNvSpPr/>
      </dsp:nvSpPr>
      <dsp:spPr>
        <a:xfrm>
          <a:off x="0" y="1146988"/>
          <a:ext cx="4632030" cy="1028137"/>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b="1"/>
          </a:pPr>
          <a:r>
            <a:rPr lang="en-US" sz="1900" kern="1200"/>
            <a:t>How many students total are directly behind you in your “column” of the classroom?</a:t>
          </a:r>
        </a:p>
      </dsp:txBody>
      <dsp:txXfrm>
        <a:off x="50190" y="1197178"/>
        <a:ext cx="4531650" cy="927757"/>
      </dsp:txXfrm>
    </dsp:sp>
    <dsp:sp modelId="{93B91CDC-71CE-5A48-B7A6-20843CDC4AF9}">
      <dsp:nvSpPr>
        <dsp:cNvPr id="0" name=""/>
        <dsp:cNvSpPr/>
      </dsp:nvSpPr>
      <dsp:spPr>
        <a:xfrm>
          <a:off x="0" y="2175126"/>
          <a:ext cx="4632030" cy="1612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0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You have poor vision, so you can only see the people right next to you. So you can’t just look back and count.</a:t>
          </a:r>
        </a:p>
        <a:p>
          <a:pPr marL="114300" lvl="1" indent="-114300" algn="l" defTabSz="666750">
            <a:lnSpc>
              <a:spcPct val="90000"/>
            </a:lnSpc>
            <a:spcBef>
              <a:spcPct val="0"/>
            </a:spcBef>
            <a:spcAft>
              <a:spcPct val="20000"/>
            </a:spcAft>
            <a:buChar char="•"/>
          </a:pPr>
          <a:r>
            <a:rPr lang="en-US" sz="1500" kern="1200" dirty="0"/>
            <a:t>BUTTT you are allowed to ask questions of the person next to you.</a:t>
          </a:r>
        </a:p>
        <a:p>
          <a:pPr marL="114300" lvl="1" indent="-114300" algn="l" defTabSz="666750">
            <a:lnSpc>
              <a:spcPct val="90000"/>
            </a:lnSpc>
            <a:spcBef>
              <a:spcPct val="0"/>
            </a:spcBef>
            <a:spcAft>
              <a:spcPct val="20000"/>
            </a:spcAft>
            <a:buChar char="•"/>
          </a:pPr>
          <a:r>
            <a:rPr lang="en-US" sz="1500" kern="1200"/>
            <a:t>How can we solve this problem?</a:t>
          </a:r>
        </a:p>
        <a:p>
          <a:pPr marL="228600" lvl="2" indent="-114300" algn="l" defTabSz="666750">
            <a:lnSpc>
              <a:spcPct val="90000"/>
            </a:lnSpc>
            <a:spcBef>
              <a:spcPct val="0"/>
            </a:spcBef>
            <a:spcAft>
              <a:spcPct val="20000"/>
            </a:spcAft>
            <a:buChar char="•"/>
          </a:pPr>
          <a:r>
            <a:rPr lang="en-US" sz="1500" kern="1200" dirty="0"/>
            <a:t>(Recursively)</a:t>
          </a:r>
        </a:p>
      </dsp:txBody>
      <dsp:txXfrm>
        <a:off x="0" y="2175126"/>
        <a:ext cx="4632030" cy="161252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F3CCF-1BC3-A947-8CBD-013403ACF305}" type="datetimeFigureOut">
              <a:rPr lang="en-US" smtClean="0"/>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F3702-3035-4041-98E6-BE235DFE43D5}" type="slidenum">
              <a:rPr lang="en-US" smtClean="0"/>
              <a:t>‹#›</a:t>
            </a:fld>
            <a:endParaRPr lang="en-US"/>
          </a:p>
        </p:txBody>
      </p:sp>
    </p:spTree>
    <p:extLst>
      <p:ext uri="{BB962C8B-B14F-4D97-AF65-F5344CB8AC3E}">
        <p14:creationId xmlns:p14="http://schemas.microsoft.com/office/powerpoint/2010/main" val="1973520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7871EFB-7B9E-4E86-A89E-697E8EBB06F2}" type="slidenum">
              <a:rPr lang="en-US" smtClean="0"/>
              <a:t>‹#›</a:t>
            </a:fld>
            <a:endParaRPr lang="en-US"/>
          </a:p>
        </p:txBody>
      </p:sp>
    </p:spTree>
    <p:extLst>
      <p:ext uri="{BB962C8B-B14F-4D97-AF65-F5344CB8AC3E}">
        <p14:creationId xmlns:p14="http://schemas.microsoft.com/office/powerpoint/2010/main" val="1011587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6951E3-958F-4611-B170-D081BA0250F9}"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2550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2866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9009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26951E3-958F-4611-B170-D081BA0250F9}" type="datetimeFigureOut">
              <a:rPr lang="en-US" smtClean="0"/>
              <a:t>10/15/25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7871EFB-7B9E-4E86-A89E-697E8EBB06F2}" type="slidenum">
              <a:rPr lang="en-US" smtClean="0"/>
              <a:t>‹#›</a:t>
            </a:fld>
            <a:endParaRPr lang="en-US"/>
          </a:p>
        </p:txBody>
      </p:sp>
    </p:spTree>
    <p:extLst>
      <p:ext uri="{BB962C8B-B14F-4D97-AF65-F5344CB8AC3E}">
        <p14:creationId xmlns:p14="http://schemas.microsoft.com/office/powerpoint/2010/main" val="132134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099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10/15/25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611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6951E3-958F-4611-B170-D081BA0250F9}" type="datetimeFigureOut">
              <a:rPr lang="en-US" smtClean="0"/>
              <a:t>10/15/25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152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10/15/25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3009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6228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10/15/25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7816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6951E3-958F-4611-B170-D081BA0250F9}" type="datetimeFigureOut">
              <a:rPr lang="en-US" smtClean="0"/>
              <a:pPr/>
              <a:t>10/15/25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25516162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hyperlink" Target="http://docs.oracle.com/javase/8/docs/api/java/lang/Exception.html"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ocs.oracle.com/javase/8/docs/api/java/lang/Error.html" TargetMode="External"/><Relationship Id="rId5" Type="http://schemas.openxmlformats.org/officeDocument/2006/relationships/hyperlink" Target="https://docs.oracle.com/javase/8/docs/api/java/lang/Throwable.html"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2.wdp"/><Relationship Id="rId7" Type="http://schemas.openxmlformats.org/officeDocument/2006/relationships/diagramLayout" Target="../diagrams/layout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2.png"/><Relationship Id="rId10" Type="http://schemas.microsoft.com/office/2007/relationships/diagramDrawing" Target="../diagrams/drawing3.xml"/><Relationship Id="rId4" Type="http://schemas.openxmlformats.org/officeDocument/2006/relationships/image" Target="../media/image5.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96C482-D29A-E2D1-C72B-568C35C36D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3CA49A-71DD-4E8D-8D00-0D000AB38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E8537E-57AF-43EA-8734-3C66AD724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1DA8C18B-9C8E-47E6-BAEF-86331BC0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3842C-EEAC-3C7B-5787-A3F2C65887E6}"/>
              </a:ext>
            </a:extLst>
          </p:cNvPr>
          <p:cNvSpPr>
            <a:spLocks noGrp="1"/>
          </p:cNvSpPr>
          <p:nvPr>
            <p:ph type="ctrTitle"/>
          </p:nvPr>
        </p:nvSpPr>
        <p:spPr>
          <a:xfrm>
            <a:off x="5297763" y="643467"/>
            <a:ext cx="6271758" cy="5571066"/>
          </a:xfrm>
        </p:spPr>
        <p:txBody>
          <a:bodyPr>
            <a:normAutofit/>
          </a:bodyPr>
          <a:lstStyle/>
          <a:p>
            <a:r>
              <a:rPr lang="en-US" sz="8000"/>
              <a:t>Week 7</a:t>
            </a:r>
            <a:br>
              <a:rPr lang="en-US" sz="8000"/>
            </a:br>
            <a:r>
              <a:rPr lang="en-US" sz="8000"/>
              <a:t>Sessions 8 </a:t>
            </a:r>
          </a:p>
        </p:txBody>
      </p:sp>
      <p:sp>
        <p:nvSpPr>
          <p:cNvPr id="3" name="Subtitle 2">
            <a:extLst>
              <a:ext uri="{FF2B5EF4-FFF2-40B4-BE49-F238E27FC236}">
                <a16:creationId xmlns:a16="http://schemas.microsoft.com/office/drawing/2014/main" id="{31DFF814-A79F-22D4-FBE1-15A182C4B105}"/>
              </a:ext>
            </a:extLst>
          </p:cNvPr>
          <p:cNvSpPr>
            <a:spLocks noGrp="1"/>
          </p:cNvSpPr>
          <p:nvPr>
            <p:ph type="subTitle" idx="1"/>
          </p:nvPr>
        </p:nvSpPr>
        <p:spPr>
          <a:xfrm>
            <a:off x="1700981" y="643467"/>
            <a:ext cx="2711993" cy="5571066"/>
          </a:xfrm>
        </p:spPr>
        <p:txBody>
          <a:bodyPr anchor="ctr">
            <a:normAutofit/>
          </a:bodyPr>
          <a:lstStyle/>
          <a:p>
            <a:pPr algn="ctr"/>
            <a:r>
              <a:rPr lang="en-US" dirty="0">
                <a:solidFill>
                  <a:srgbClr val="FFFFFF"/>
                </a:solidFill>
              </a:rPr>
              <a:t>10/10/2025</a:t>
            </a:r>
          </a:p>
        </p:txBody>
      </p:sp>
    </p:spTree>
    <p:extLst>
      <p:ext uri="{BB962C8B-B14F-4D97-AF65-F5344CB8AC3E}">
        <p14:creationId xmlns:p14="http://schemas.microsoft.com/office/powerpoint/2010/main" val="262376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7B7C33B-8C08-78B9-3E95-48C73FA5AE9E}"/>
              </a:ext>
            </a:extLst>
          </p:cNvPr>
          <p:cNvSpPr>
            <a:spLocks noGrp="1"/>
          </p:cNvSpPr>
          <p:nvPr>
            <p:ph type="title"/>
          </p:nvPr>
        </p:nvSpPr>
        <p:spPr>
          <a:xfrm>
            <a:off x="1069848" y="484632"/>
            <a:ext cx="10058400" cy="1609344"/>
          </a:xfrm>
        </p:spPr>
        <p:txBody>
          <a:bodyPr>
            <a:normAutofit/>
          </a:bodyPr>
          <a:lstStyle/>
          <a:p>
            <a:r>
              <a:rPr lang="en-US" dirty="0"/>
              <a:t>A basic case</a:t>
            </a:r>
          </a:p>
        </p:txBody>
      </p:sp>
      <p:sp>
        <p:nvSpPr>
          <p:cNvPr id="3" name="Content Placeholder 2">
            <a:extLst>
              <a:ext uri="{FF2B5EF4-FFF2-40B4-BE49-F238E27FC236}">
                <a16:creationId xmlns:a16="http://schemas.microsoft.com/office/drawing/2014/main" id="{D9F2CF7D-018C-02E7-1198-F6EA43EF9631}"/>
              </a:ext>
            </a:extLst>
          </p:cNvPr>
          <p:cNvSpPr>
            <a:spLocks noGrp="1"/>
          </p:cNvSpPr>
          <p:nvPr>
            <p:ph idx="1"/>
          </p:nvPr>
        </p:nvSpPr>
        <p:spPr>
          <a:xfrm>
            <a:off x="1069848" y="2320412"/>
            <a:ext cx="10058400" cy="3851787"/>
          </a:xfrm>
        </p:spPr>
        <p:txBody>
          <a:bodyPr>
            <a:normAutofit/>
          </a:bodyPr>
          <a:lstStyle/>
          <a:p>
            <a:r>
              <a:rPr lang="en-US" dirty="0"/>
              <a:t>What are the cases to consider?</a:t>
            </a:r>
          </a:p>
          <a:p>
            <a:pPr lvl="1"/>
            <a:r>
              <a:rPr lang="en-US" dirty="0"/>
              <a:t>What is a very easy number of stars to print without a loop?</a:t>
            </a:r>
          </a:p>
          <a:p>
            <a:pPr lvl="1"/>
            <a:endParaRPr lang="en-US" dirty="0"/>
          </a:p>
          <a:p>
            <a:pPr lvl="1">
              <a:buFontTx/>
              <a:buNone/>
            </a:pPr>
            <a:r>
              <a:rPr lang="en-US" altLang="en-US" dirty="0">
                <a:latin typeface="Courier New" panose="02070309020205020404" pitchFamily="49" charset="0"/>
              </a:rPr>
              <a:t>public static void </a:t>
            </a:r>
            <a:r>
              <a:rPr lang="en-US" altLang="en-US" dirty="0" err="1">
                <a:latin typeface="Courier New" panose="02070309020205020404" pitchFamily="49" charset="0"/>
              </a:rPr>
              <a:t>printStars</a:t>
            </a:r>
            <a:r>
              <a:rPr lang="en-US" altLang="en-US" dirty="0">
                <a:latin typeface="Courier New" panose="02070309020205020404" pitchFamily="49" charset="0"/>
              </a:rPr>
              <a:t>(int n) {</a:t>
            </a:r>
          </a:p>
          <a:p>
            <a:pPr lvl="1">
              <a:buFontTx/>
              <a:buNone/>
            </a:pPr>
            <a:r>
              <a:rPr lang="en-US" altLang="en-US" dirty="0">
                <a:latin typeface="Courier New" panose="02070309020205020404" pitchFamily="49" charset="0"/>
              </a:rPr>
              <a:t>    </a:t>
            </a:r>
            <a:r>
              <a:rPr lang="en-US" altLang="en-US" b="1" dirty="0">
                <a:latin typeface="Courier New" panose="02070309020205020404" pitchFamily="49" charset="0"/>
              </a:rPr>
              <a:t>if (n == 1) {</a:t>
            </a:r>
          </a:p>
          <a:p>
            <a:pPr lvl="1">
              <a:buFontTx/>
              <a:buNone/>
            </a:pPr>
            <a:r>
              <a:rPr lang="en-US" altLang="en-US" b="1" dirty="0">
                <a:latin typeface="Courier New" panose="02070309020205020404" pitchFamily="49" charset="0"/>
              </a:rPr>
              <a:t>        // base case; just print one star</a:t>
            </a:r>
          </a:p>
          <a:p>
            <a:pPr lvl="1">
              <a:buFontTx/>
              <a:buNone/>
            </a:pPr>
            <a:r>
              <a:rPr lang="en-US" altLang="en-US" dirty="0">
                <a:latin typeface="Courier New" panose="02070309020205020404" pitchFamily="49" charset="0"/>
              </a:rPr>
              <a:t>        System.out.println("*");</a:t>
            </a:r>
          </a:p>
          <a:p>
            <a:pPr lvl="1">
              <a:buFontTx/>
              <a:buNone/>
            </a:pPr>
            <a:r>
              <a:rPr lang="en-US" altLang="en-US" dirty="0">
                <a:latin typeface="Courier New" panose="02070309020205020404" pitchFamily="49" charset="0"/>
              </a:rPr>
              <a:t>    </a:t>
            </a:r>
            <a:r>
              <a:rPr lang="en-US" altLang="en-US" b="1" dirty="0">
                <a:latin typeface="Courier New" panose="02070309020205020404" pitchFamily="49" charset="0"/>
              </a:rPr>
              <a:t>}</a:t>
            </a:r>
            <a:r>
              <a:rPr lang="en-US" altLang="en-US" dirty="0">
                <a:latin typeface="Courier New" panose="02070309020205020404" pitchFamily="49" charset="0"/>
              </a:rPr>
              <a:t> else {</a:t>
            </a:r>
          </a:p>
          <a:p>
            <a:pPr lvl="1">
              <a:buFontTx/>
              <a:buNone/>
            </a:pPr>
            <a:r>
              <a:rPr lang="en-US" altLang="en-US" dirty="0">
                <a:latin typeface="Courier New" panose="02070309020205020404" pitchFamily="49" charset="0"/>
              </a:rPr>
              <a:t>        ...</a:t>
            </a:r>
          </a:p>
          <a:p>
            <a:pPr lvl="1">
              <a:buFontTx/>
              <a:buNone/>
            </a:pPr>
            <a:r>
              <a:rPr lang="en-US" altLang="en-US" dirty="0">
                <a:latin typeface="Courier New" panose="02070309020205020404" pitchFamily="49" charset="0"/>
              </a:rPr>
              <a:t>    }</a:t>
            </a:r>
            <a:endParaRPr lang="en-US" altLang="en-US" b="1" dirty="0">
              <a:latin typeface="Courier New" panose="02070309020205020404" pitchFamily="49" charset="0"/>
            </a:endParaRPr>
          </a:p>
          <a:p>
            <a:pPr lvl="1">
              <a:buFontTx/>
              <a:buNone/>
            </a:pPr>
            <a:r>
              <a:rPr lang="en-US" altLang="en-US" dirty="0">
                <a:latin typeface="Courier New" panose="02070309020205020404" pitchFamily="49" charset="0"/>
              </a:rPr>
              <a:t>}</a:t>
            </a:r>
          </a:p>
          <a:p>
            <a:pPr marL="274320" lvl="1" indent="0">
              <a:buNone/>
            </a:pP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6580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237834-DAB5-F1E6-79E2-C37A5C71CE9F}"/>
              </a:ext>
            </a:extLst>
          </p:cNvPr>
          <p:cNvSpPr>
            <a:spLocks noGrp="1"/>
          </p:cNvSpPr>
          <p:nvPr>
            <p:ph type="title"/>
          </p:nvPr>
        </p:nvSpPr>
        <p:spPr>
          <a:xfrm>
            <a:off x="2082119" y="643466"/>
            <a:ext cx="3348017" cy="5571067"/>
          </a:xfrm>
        </p:spPr>
        <p:txBody>
          <a:bodyPr>
            <a:normAutofit/>
          </a:bodyPr>
          <a:lstStyle/>
          <a:p>
            <a:r>
              <a:rPr lang="en-US" sz="4800">
                <a:solidFill>
                  <a:schemeClr val="tx1"/>
                </a:solidFill>
              </a:rPr>
              <a:t>Handling more cases</a:t>
            </a:r>
          </a:p>
        </p:txBody>
      </p:sp>
      <p:sp>
        <p:nvSpPr>
          <p:cNvPr id="3" name="Content Placeholder 2">
            <a:extLst>
              <a:ext uri="{FF2B5EF4-FFF2-40B4-BE49-F238E27FC236}">
                <a16:creationId xmlns:a16="http://schemas.microsoft.com/office/drawing/2014/main" id="{94A4B09E-75B5-6D03-ED9D-1882533F70E8}"/>
              </a:ext>
            </a:extLst>
          </p:cNvPr>
          <p:cNvSpPr>
            <a:spLocks noGrp="1"/>
          </p:cNvSpPr>
          <p:nvPr>
            <p:ph idx="1"/>
          </p:nvPr>
        </p:nvSpPr>
        <p:spPr>
          <a:xfrm>
            <a:off x="6772315" y="643467"/>
            <a:ext cx="4534781" cy="5571066"/>
          </a:xfrm>
        </p:spPr>
        <p:txBody>
          <a:bodyPr anchor="ctr">
            <a:normAutofit/>
          </a:bodyPr>
          <a:lstStyle/>
          <a:p>
            <a:r>
              <a:rPr lang="en-US" altLang="en-US" sz="1300"/>
              <a:t>Handling additional cases, with no loops (in a bad way):</a:t>
            </a:r>
          </a:p>
          <a:p>
            <a:pPr lvl="1">
              <a:buFontTx/>
              <a:buNone/>
            </a:pPr>
            <a:endParaRPr lang="en-US" altLang="en-US" sz="1300">
              <a:latin typeface="Courier New" panose="02070309020205020404" pitchFamily="49" charset="0"/>
            </a:endParaRPr>
          </a:p>
          <a:p>
            <a:pPr lvl="1">
              <a:buFontTx/>
              <a:buNone/>
            </a:pPr>
            <a:r>
              <a:rPr lang="en-US" altLang="en-US" sz="1300">
                <a:latin typeface="Courier New" panose="02070309020205020404" pitchFamily="49" charset="0"/>
              </a:rPr>
              <a:t>public static void printStars(int n) {</a:t>
            </a:r>
          </a:p>
          <a:p>
            <a:pPr lvl="1">
              <a:buFontTx/>
              <a:buNone/>
            </a:pPr>
            <a:r>
              <a:rPr lang="en-US" altLang="en-US" sz="1300">
                <a:latin typeface="Courier New" panose="02070309020205020404" pitchFamily="49" charset="0"/>
              </a:rPr>
              <a:t>    if (n == 1) {</a:t>
            </a:r>
          </a:p>
          <a:p>
            <a:pPr lvl="1">
              <a:buFontTx/>
              <a:buNone/>
            </a:pPr>
            <a:r>
              <a:rPr lang="en-US" altLang="en-US" sz="1300" b="1">
                <a:latin typeface="Courier New" panose="02070309020205020404" pitchFamily="49" charset="0"/>
              </a:rPr>
              <a:t>        // base case; just print one star</a:t>
            </a:r>
          </a:p>
          <a:p>
            <a:pPr lvl="1">
              <a:buFontTx/>
              <a:buNone/>
            </a:pPr>
            <a:r>
              <a:rPr lang="en-US" altLang="en-US" sz="1300">
                <a:latin typeface="Courier New" panose="02070309020205020404" pitchFamily="49" charset="0"/>
              </a:rPr>
              <a:t>        System.out.println("*");</a:t>
            </a:r>
          </a:p>
          <a:p>
            <a:pPr lvl="1">
              <a:buFontTx/>
              <a:buNone/>
            </a:pPr>
            <a:r>
              <a:rPr lang="en-US" altLang="en-US" sz="1300">
                <a:latin typeface="Courier New" panose="02070309020205020404" pitchFamily="49" charset="0"/>
              </a:rPr>
              <a:t>    } else if (</a:t>
            </a:r>
            <a:r>
              <a:rPr lang="en-US" altLang="en-US" sz="1300" b="1">
                <a:latin typeface="Courier New" panose="02070309020205020404" pitchFamily="49" charset="0"/>
              </a:rPr>
              <a:t>n == 2</a:t>
            </a:r>
            <a:r>
              <a:rPr lang="en-US" altLang="en-US" sz="1300">
                <a:latin typeface="Courier New" panose="02070309020205020404" pitchFamily="49" charset="0"/>
              </a:rPr>
              <a:t>) {</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System.out.println("*");</a:t>
            </a:r>
          </a:p>
          <a:p>
            <a:pPr lvl="1">
              <a:buFontTx/>
              <a:buNone/>
            </a:pPr>
            <a:r>
              <a:rPr lang="en-US" altLang="en-US" sz="1300">
                <a:latin typeface="Courier New" panose="02070309020205020404" pitchFamily="49" charset="0"/>
              </a:rPr>
              <a:t>    } else if (</a:t>
            </a:r>
            <a:r>
              <a:rPr lang="en-US" altLang="en-US" sz="1300" b="1">
                <a:latin typeface="Courier New" panose="02070309020205020404" pitchFamily="49" charset="0"/>
              </a:rPr>
              <a:t>n == 3</a:t>
            </a:r>
            <a:r>
              <a:rPr lang="en-US" altLang="en-US" sz="1300">
                <a:latin typeface="Courier New" panose="02070309020205020404" pitchFamily="49" charset="0"/>
              </a:rPr>
              <a:t>) {</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System.out.println("*");</a:t>
            </a:r>
          </a:p>
          <a:p>
            <a:pPr lvl="1">
              <a:buFontTx/>
              <a:buNone/>
            </a:pPr>
            <a:r>
              <a:rPr lang="en-US" altLang="en-US" sz="1300">
                <a:latin typeface="Courier New" panose="02070309020205020404" pitchFamily="49" charset="0"/>
              </a:rPr>
              <a:t>    } else if (</a:t>
            </a:r>
            <a:r>
              <a:rPr lang="en-US" altLang="en-US" sz="1300" b="1">
                <a:latin typeface="Courier New" panose="02070309020205020404" pitchFamily="49" charset="0"/>
              </a:rPr>
              <a:t>n == 4</a:t>
            </a:r>
            <a:r>
              <a:rPr lang="en-US" altLang="en-US" sz="1300">
                <a:latin typeface="Courier New" panose="02070309020205020404" pitchFamily="49" charset="0"/>
              </a:rPr>
              <a:t>) {</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a:t>
            </a:r>
          </a:p>
          <a:p>
            <a:pPr lvl="1">
              <a:buFontTx/>
              <a:buNone/>
            </a:pPr>
            <a:r>
              <a:rPr lang="en-US" altLang="en-US" sz="1300">
                <a:latin typeface="Courier New" panose="02070309020205020404" pitchFamily="49" charset="0"/>
              </a:rPr>
              <a:t>        System.out.println("*");</a:t>
            </a:r>
          </a:p>
          <a:p>
            <a:pPr lvl="1">
              <a:buFontTx/>
              <a:buNone/>
            </a:pPr>
            <a:r>
              <a:rPr lang="en-US" altLang="en-US" sz="1300">
                <a:latin typeface="Courier New" panose="02070309020205020404" pitchFamily="49" charset="0"/>
              </a:rPr>
              <a:t>    } else ...</a:t>
            </a:r>
            <a:endParaRPr lang="en-US" altLang="en-US" sz="1300" b="1">
              <a:latin typeface="Courier New" panose="02070309020205020404" pitchFamily="49" charset="0"/>
            </a:endParaRPr>
          </a:p>
          <a:p>
            <a:pPr lvl="1">
              <a:buFontTx/>
              <a:buNone/>
            </a:pPr>
            <a:r>
              <a:rPr lang="en-US" altLang="en-US" sz="1300">
                <a:latin typeface="Courier New" panose="02070309020205020404" pitchFamily="49" charset="0"/>
              </a:rPr>
              <a:t>}</a:t>
            </a:r>
            <a:endParaRPr lang="en-US" sz="1300"/>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835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4CA6BC7-DD54-4EB2-63AC-4EA5582BFB4E}"/>
              </a:ext>
            </a:extLst>
          </p:cNvPr>
          <p:cNvSpPr>
            <a:spLocks noGrp="1"/>
          </p:cNvSpPr>
          <p:nvPr>
            <p:ph type="title"/>
          </p:nvPr>
        </p:nvSpPr>
        <p:spPr>
          <a:xfrm>
            <a:off x="1069848" y="484632"/>
            <a:ext cx="10058400" cy="1609344"/>
          </a:xfrm>
        </p:spPr>
        <p:txBody>
          <a:bodyPr>
            <a:normAutofit/>
          </a:bodyPr>
          <a:lstStyle/>
          <a:p>
            <a:r>
              <a:rPr lang="en-US" dirty="0"/>
              <a:t>Using recursion properly</a:t>
            </a:r>
          </a:p>
        </p:txBody>
      </p:sp>
      <p:sp>
        <p:nvSpPr>
          <p:cNvPr id="3" name="Content Placeholder 2">
            <a:extLst>
              <a:ext uri="{FF2B5EF4-FFF2-40B4-BE49-F238E27FC236}">
                <a16:creationId xmlns:a16="http://schemas.microsoft.com/office/drawing/2014/main" id="{96F41DA4-C9E4-C267-6523-189A17213C06}"/>
              </a:ext>
            </a:extLst>
          </p:cNvPr>
          <p:cNvSpPr>
            <a:spLocks noGrp="1"/>
          </p:cNvSpPr>
          <p:nvPr>
            <p:ph idx="1"/>
          </p:nvPr>
        </p:nvSpPr>
        <p:spPr>
          <a:xfrm>
            <a:off x="1069848" y="2320412"/>
            <a:ext cx="10058400" cy="3851787"/>
          </a:xfrm>
        </p:spPr>
        <p:txBody>
          <a:bodyPr>
            <a:normAutofit/>
          </a:bodyPr>
          <a:lstStyle/>
          <a:p>
            <a:r>
              <a:rPr lang="en-US" dirty="0"/>
              <a:t>Condensing the recursive cases into a single case:</a:t>
            </a:r>
          </a:p>
          <a:p>
            <a:pPr lvl="1">
              <a:buFontTx/>
              <a:buNone/>
            </a:pPr>
            <a:r>
              <a:rPr lang="en-US" altLang="en-US" dirty="0">
                <a:latin typeface="Courier New" panose="02070309020205020404" pitchFamily="49" charset="0"/>
              </a:rPr>
              <a:t>public static void </a:t>
            </a:r>
            <a:r>
              <a:rPr lang="en-US" altLang="en-US" dirty="0" err="1">
                <a:latin typeface="Courier New" panose="02070309020205020404" pitchFamily="49" charset="0"/>
              </a:rPr>
              <a:t>printStars</a:t>
            </a:r>
            <a:r>
              <a:rPr lang="en-US" altLang="en-US" dirty="0">
                <a:latin typeface="Courier New" panose="02070309020205020404" pitchFamily="49" charset="0"/>
              </a:rPr>
              <a:t>(int n) {</a:t>
            </a:r>
          </a:p>
          <a:p>
            <a:pPr lvl="1">
              <a:buFontTx/>
              <a:buNone/>
            </a:pPr>
            <a:r>
              <a:rPr lang="en-US" altLang="en-US" dirty="0">
                <a:latin typeface="Courier New" panose="02070309020205020404" pitchFamily="49" charset="0"/>
              </a:rPr>
              <a:t>    if (n == 1) {</a:t>
            </a:r>
          </a:p>
          <a:p>
            <a:pPr lvl="1">
              <a:buFontTx/>
              <a:buNone/>
            </a:pPr>
            <a:r>
              <a:rPr lang="en-US" altLang="en-US" b="1" dirty="0">
                <a:latin typeface="Courier New" panose="02070309020205020404" pitchFamily="49" charset="0"/>
              </a:rPr>
              <a:t>        </a:t>
            </a:r>
            <a:r>
              <a:rPr lang="en-US" altLang="en-US" b="1" dirty="0">
                <a:solidFill>
                  <a:srgbClr val="00B050"/>
                </a:solidFill>
                <a:latin typeface="Courier New" panose="02070309020205020404" pitchFamily="49" charset="0"/>
              </a:rPr>
              <a:t>// base case; just print one star</a:t>
            </a:r>
          </a:p>
          <a:p>
            <a:pPr lvl="1">
              <a:buFontTx/>
              <a:buNone/>
            </a:pPr>
            <a:r>
              <a:rPr lang="en-US" altLang="en-US" dirty="0">
                <a:latin typeface="Courier New" panose="02070309020205020404" pitchFamily="49" charset="0"/>
              </a:rPr>
              <a:t>        System.out.println("*");</a:t>
            </a:r>
          </a:p>
          <a:p>
            <a:pPr lvl="1">
              <a:buFontTx/>
              <a:buNone/>
            </a:pPr>
            <a:r>
              <a:rPr lang="en-US" altLang="en-US" dirty="0">
                <a:latin typeface="Courier New" panose="02070309020205020404" pitchFamily="49" charset="0"/>
              </a:rPr>
              <a:t>    } else {</a:t>
            </a:r>
          </a:p>
          <a:p>
            <a:pPr lvl="1">
              <a:buFontTx/>
              <a:buNone/>
            </a:pPr>
            <a:r>
              <a:rPr lang="en-US" altLang="en-US" b="1" dirty="0">
                <a:latin typeface="Courier New" panose="02070309020205020404" pitchFamily="49" charset="0"/>
              </a:rPr>
              <a:t>        </a:t>
            </a:r>
            <a:r>
              <a:rPr lang="en-US" altLang="en-US" b="1" dirty="0">
                <a:solidFill>
                  <a:srgbClr val="00B050"/>
                </a:solidFill>
                <a:latin typeface="Courier New" panose="02070309020205020404" pitchFamily="49" charset="0"/>
              </a:rPr>
              <a:t>// recursive case; print one more star</a:t>
            </a:r>
          </a:p>
          <a:p>
            <a:pPr lvl="1">
              <a:buFontTx/>
              <a:buNone/>
            </a:pPr>
            <a:r>
              <a:rPr lang="en-US" altLang="en-US" dirty="0">
                <a:latin typeface="Courier New" panose="02070309020205020404" pitchFamily="49" charset="0"/>
              </a:rPr>
              <a:t>        </a:t>
            </a:r>
            <a:r>
              <a:rPr lang="en-US" altLang="en-US" dirty="0" err="1">
                <a:latin typeface="Courier New" panose="02070309020205020404" pitchFamily="49" charset="0"/>
              </a:rPr>
              <a:t>System.out.print</a:t>
            </a:r>
            <a:r>
              <a:rPr lang="en-US" altLang="en-US" dirty="0">
                <a:latin typeface="Courier New" panose="02070309020205020404" pitchFamily="49" charset="0"/>
              </a:rPr>
              <a:t>("*");</a:t>
            </a:r>
          </a:p>
          <a:p>
            <a:pPr lvl="1">
              <a:buFontTx/>
              <a:buNone/>
            </a:pPr>
            <a:r>
              <a:rPr lang="en-US" altLang="en-US" b="1" dirty="0">
                <a:latin typeface="Courier New" panose="02070309020205020404" pitchFamily="49" charset="0"/>
              </a:rPr>
              <a:t>        </a:t>
            </a:r>
            <a:r>
              <a:rPr lang="en-US" altLang="en-US" b="1" dirty="0" err="1">
                <a:latin typeface="Courier New" panose="02070309020205020404" pitchFamily="49" charset="0"/>
              </a:rPr>
              <a:t>printStars</a:t>
            </a:r>
            <a:r>
              <a:rPr lang="en-US" altLang="en-US" b="1" dirty="0">
                <a:latin typeface="Courier New" panose="02070309020205020404" pitchFamily="49" charset="0"/>
              </a:rPr>
              <a:t>(n - 1);</a:t>
            </a:r>
          </a:p>
          <a:p>
            <a:pPr lvl="1">
              <a:buFontTx/>
              <a:buNone/>
            </a:pPr>
            <a:r>
              <a:rPr lang="en-US" altLang="en-US" dirty="0">
                <a:latin typeface="Courier New" panose="02070309020205020404" pitchFamily="49" charset="0"/>
              </a:rPr>
              <a:t>    }</a:t>
            </a:r>
            <a:endParaRPr lang="en-US" altLang="en-US" b="1" dirty="0">
              <a:latin typeface="Courier New" panose="02070309020205020404" pitchFamily="49" charset="0"/>
            </a:endParaRPr>
          </a:p>
          <a:p>
            <a:pPr lvl="1">
              <a:buFontTx/>
              <a:buNone/>
            </a:pPr>
            <a:r>
              <a:rPr lang="en-US" altLang="en-US" dirty="0">
                <a:latin typeface="Courier New" panose="02070309020205020404" pitchFamily="49" charset="0"/>
              </a:rPr>
              <a:t>}</a:t>
            </a:r>
          </a:p>
          <a:p>
            <a:pPr marL="0" indent="0">
              <a:buNone/>
            </a:pP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54649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8C2C51-DBC2-1F19-6A4F-C429A9804BED}"/>
              </a:ext>
            </a:extLst>
          </p:cNvPr>
          <p:cNvSpPr>
            <a:spLocks noGrp="1"/>
          </p:cNvSpPr>
          <p:nvPr>
            <p:ph type="title"/>
          </p:nvPr>
        </p:nvSpPr>
        <p:spPr>
          <a:xfrm>
            <a:off x="1069848" y="484632"/>
            <a:ext cx="10058400" cy="1609344"/>
          </a:xfrm>
        </p:spPr>
        <p:txBody>
          <a:bodyPr>
            <a:normAutofit/>
          </a:bodyPr>
          <a:lstStyle/>
          <a:p>
            <a:r>
              <a:rPr lang="en-US" dirty="0"/>
              <a:t>Recursive tracing</a:t>
            </a:r>
          </a:p>
        </p:txBody>
      </p:sp>
      <p:sp>
        <p:nvSpPr>
          <p:cNvPr id="3" name="Content Placeholder 2">
            <a:extLst>
              <a:ext uri="{FF2B5EF4-FFF2-40B4-BE49-F238E27FC236}">
                <a16:creationId xmlns:a16="http://schemas.microsoft.com/office/drawing/2014/main" id="{54852EF3-87A3-32DF-A9A0-6711141A438E}"/>
              </a:ext>
            </a:extLst>
          </p:cNvPr>
          <p:cNvSpPr>
            <a:spLocks noGrp="1"/>
          </p:cNvSpPr>
          <p:nvPr>
            <p:ph idx="1"/>
          </p:nvPr>
        </p:nvSpPr>
        <p:spPr>
          <a:xfrm>
            <a:off x="1069848" y="2320412"/>
            <a:ext cx="10058400" cy="3851787"/>
          </a:xfrm>
        </p:spPr>
        <p:txBody>
          <a:bodyPr>
            <a:normAutofit/>
          </a:bodyPr>
          <a:lstStyle/>
          <a:p>
            <a:r>
              <a:rPr lang="en-US" sz="1700"/>
              <a:t>Consider the following recursive method:</a:t>
            </a:r>
          </a:p>
          <a:p>
            <a:pPr lvl="1">
              <a:buFontTx/>
              <a:buNone/>
            </a:pPr>
            <a:r>
              <a:rPr lang="en-US" altLang="en-US" sz="1700">
                <a:latin typeface="Courier New" panose="02070309020205020404" pitchFamily="49" charset="0"/>
              </a:rPr>
              <a:t>public static int mystery(int n) {</a:t>
            </a:r>
          </a:p>
          <a:p>
            <a:pPr lvl="1">
              <a:buFontTx/>
              <a:buNone/>
            </a:pPr>
            <a:r>
              <a:rPr lang="en-US" altLang="en-US" sz="1700">
                <a:latin typeface="Courier New" panose="02070309020205020404" pitchFamily="49" charset="0"/>
              </a:rPr>
              <a:t>    if (n &lt; 10) {</a:t>
            </a:r>
          </a:p>
          <a:p>
            <a:pPr lvl="1">
              <a:buFontTx/>
              <a:buNone/>
            </a:pPr>
            <a:r>
              <a:rPr lang="en-US" altLang="en-US" sz="1700">
                <a:latin typeface="Courier New" panose="02070309020205020404" pitchFamily="49" charset="0"/>
              </a:rPr>
              <a:t>        return n;</a:t>
            </a:r>
          </a:p>
          <a:p>
            <a:pPr lvl="1">
              <a:buFontTx/>
              <a:buNone/>
            </a:pPr>
            <a:r>
              <a:rPr lang="en-US" altLang="en-US" sz="1700">
                <a:latin typeface="Courier New" panose="02070309020205020404" pitchFamily="49" charset="0"/>
              </a:rPr>
              <a:t>    } else {</a:t>
            </a:r>
          </a:p>
          <a:p>
            <a:pPr lvl="1">
              <a:buFontTx/>
              <a:buNone/>
            </a:pPr>
            <a:r>
              <a:rPr lang="en-US" altLang="en-US" sz="1700">
                <a:latin typeface="Courier New" panose="02070309020205020404" pitchFamily="49" charset="0"/>
              </a:rPr>
              <a:t>        int a = n / 10;</a:t>
            </a:r>
          </a:p>
          <a:p>
            <a:pPr lvl="1">
              <a:buFontTx/>
              <a:buNone/>
            </a:pPr>
            <a:r>
              <a:rPr lang="en-US" altLang="en-US" sz="1700">
                <a:latin typeface="Courier New" panose="02070309020205020404" pitchFamily="49" charset="0"/>
              </a:rPr>
              <a:t>        int b = n % 10;</a:t>
            </a:r>
          </a:p>
          <a:p>
            <a:pPr lvl="1">
              <a:buFontTx/>
              <a:buNone/>
            </a:pPr>
            <a:r>
              <a:rPr lang="en-US" altLang="en-US" sz="1700">
                <a:latin typeface="Courier New" panose="02070309020205020404" pitchFamily="49" charset="0"/>
              </a:rPr>
              <a:t>        return </a:t>
            </a:r>
            <a:r>
              <a:rPr lang="en-US" altLang="en-US" sz="1700" b="1">
                <a:latin typeface="Courier New" panose="02070309020205020404" pitchFamily="49" charset="0"/>
              </a:rPr>
              <a:t>mystery(a + b)</a:t>
            </a:r>
            <a:r>
              <a:rPr lang="en-US" altLang="en-US" sz="1700">
                <a:latin typeface="Courier New" panose="02070309020205020404" pitchFamily="49" charset="0"/>
              </a:rPr>
              <a:t>;</a:t>
            </a:r>
          </a:p>
          <a:p>
            <a:pPr lvl="1">
              <a:buFontTx/>
              <a:buNone/>
            </a:pPr>
            <a:r>
              <a:rPr lang="en-US" altLang="en-US" sz="1700">
                <a:latin typeface="Courier New" panose="02070309020205020404" pitchFamily="49" charset="0"/>
              </a:rPr>
              <a:t>    }</a:t>
            </a:r>
          </a:p>
          <a:p>
            <a:pPr lvl="1">
              <a:buFontTx/>
              <a:buNone/>
            </a:pPr>
            <a:r>
              <a:rPr lang="en-US" altLang="en-US" sz="1700">
                <a:latin typeface="Courier New" panose="02070309020205020404" pitchFamily="49" charset="0"/>
              </a:rPr>
              <a:t>}</a:t>
            </a:r>
            <a:endParaRPr lang="en-US" sz="1700"/>
          </a:p>
          <a:p>
            <a:r>
              <a:rPr lang="en-US" sz="1700"/>
              <a:t>What is the result of the following call?</a:t>
            </a:r>
          </a:p>
          <a:p>
            <a:pPr lvl="1"/>
            <a:r>
              <a:rPr lang="en-US" sz="1700"/>
              <a:t>Mystery(648)</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7997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3A3E3E-696D-93FB-1913-862D445B6314}"/>
              </a:ext>
            </a:extLst>
          </p:cNvPr>
          <p:cNvSpPr>
            <a:spLocks noGrp="1"/>
          </p:cNvSpPr>
          <p:nvPr>
            <p:ph type="title"/>
          </p:nvPr>
        </p:nvSpPr>
        <p:spPr>
          <a:xfrm>
            <a:off x="1069848" y="484632"/>
            <a:ext cx="10058400" cy="1609344"/>
          </a:xfrm>
        </p:spPr>
        <p:txBody>
          <a:bodyPr>
            <a:normAutofit/>
          </a:bodyPr>
          <a:lstStyle/>
          <a:p>
            <a:r>
              <a:rPr lang="en-US"/>
              <a:t>A recursive trace</a:t>
            </a:r>
            <a:endParaRPr lang="en-US" dirty="0"/>
          </a:p>
        </p:txBody>
      </p:sp>
      <p:sp>
        <p:nvSpPr>
          <p:cNvPr id="4" name="Rectangle 3">
            <a:extLst>
              <a:ext uri="{FF2B5EF4-FFF2-40B4-BE49-F238E27FC236}">
                <a16:creationId xmlns:a16="http://schemas.microsoft.com/office/drawing/2014/main" id="{104C029B-E4CA-F4DE-36C4-2AC4B40C25E7}"/>
              </a:ext>
            </a:extLst>
          </p:cNvPr>
          <p:cNvSpPr>
            <a:spLocks noGrp="1" noChangeArrowheads="1"/>
          </p:cNvSpPr>
          <p:nvPr>
            <p:ph idx="1"/>
          </p:nvPr>
        </p:nvSpPr>
        <p:spPr>
          <a:xfrm>
            <a:off x="1069848" y="2320412"/>
            <a:ext cx="10058400" cy="3851787"/>
          </a:xfrm>
        </p:spPr>
        <p:txBody>
          <a:bodyPr>
            <a:normAutofit/>
          </a:bodyPr>
          <a:lstStyle/>
          <a:p>
            <a:pPr>
              <a:buFontTx/>
              <a:buNone/>
            </a:pPr>
            <a:r>
              <a:rPr lang="en-US" altLang="en-US" u="sng">
                <a:latin typeface="Courier New" panose="02070309020205020404" pitchFamily="49" charset="0"/>
              </a:rPr>
              <a:t>mystery(648):</a:t>
            </a:r>
          </a:p>
          <a:p>
            <a:pPr lvl="1">
              <a:buFont typeface="Wingdings" pitchFamily="2" charset="2"/>
              <a:buChar char="§"/>
            </a:pPr>
            <a:r>
              <a:rPr lang="en-US" altLang="en-US">
                <a:latin typeface="Courier New" panose="02070309020205020404" pitchFamily="49" charset="0"/>
              </a:rPr>
              <a:t>int a = 648 / 10;        </a:t>
            </a:r>
            <a:r>
              <a:rPr lang="en-US" altLang="en-US" b="1">
                <a:latin typeface="Courier New" panose="02070309020205020404" pitchFamily="49" charset="0"/>
              </a:rPr>
              <a:t>// 64</a:t>
            </a:r>
          </a:p>
          <a:p>
            <a:pPr lvl="1">
              <a:buFont typeface="Wingdings" pitchFamily="2" charset="2"/>
              <a:buChar char="§"/>
            </a:pPr>
            <a:r>
              <a:rPr lang="en-US" altLang="en-US">
                <a:latin typeface="Courier New" panose="02070309020205020404" pitchFamily="49" charset="0"/>
              </a:rPr>
              <a:t>int b = 648 % 10;        </a:t>
            </a:r>
            <a:r>
              <a:rPr lang="en-US" altLang="en-US" b="1">
                <a:latin typeface="Courier New" panose="02070309020205020404" pitchFamily="49" charset="0"/>
              </a:rPr>
              <a:t>//  8</a:t>
            </a:r>
          </a:p>
          <a:p>
            <a:pPr lvl="1">
              <a:buFont typeface="Wingdings" pitchFamily="2" charset="2"/>
              <a:buChar char="§"/>
            </a:pPr>
            <a:r>
              <a:rPr lang="en-US" altLang="en-US">
                <a:latin typeface="Courier New" panose="02070309020205020404" pitchFamily="49" charset="0"/>
              </a:rPr>
              <a:t>return mystery(a + b);   </a:t>
            </a:r>
            <a:r>
              <a:rPr lang="en-US" altLang="en-US" b="1">
                <a:latin typeface="Courier New" panose="02070309020205020404" pitchFamily="49" charset="0"/>
              </a:rPr>
              <a:t>// mystery(72)</a:t>
            </a:r>
          </a:p>
          <a:p>
            <a:pPr lvl="2">
              <a:buFont typeface="Wingdings" pitchFamily="2" charset="2"/>
              <a:buNone/>
            </a:pPr>
            <a:endParaRPr lang="en-US" altLang="en-US" b="1" u="sng">
              <a:latin typeface="Courier New" panose="02070309020205020404" pitchFamily="49" charset="0"/>
            </a:endParaRPr>
          </a:p>
          <a:p>
            <a:pPr lvl="2">
              <a:buFont typeface="Wingdings" pitchFamily="2" charset="2"/>
              <a:buNone/>
            </a:pPr>
            <a:r>
              <a:rPr lang="en-US" altLang="en-US" u="sng">
                <a:latin typeface="Courier New" panose="02070309020205020404" pitchFamily="49" charset="0"/>
              </a:rPr>
              <a:t>mystery(72):</a:t>
            </a:r>
          </a:p>
          <a:p>
            <a:pPr lvl="2">
              <a:buFont typeface="Wingdings" pitchFamily="2" charset="2"/>
              <a:buChar char="§"/>
            </a:pPr>
            <a:r>
              <a:rPr lang="en-US" altLang="en-US">
                <a:latin typeface="Courier New" panose="02070309020205020404" pitchFamily="49" charset="0"/>
              </a:rPr>
              <a:t>int a = 72 / 10;          </a:t>
            </a:r>
            <a:r>
              <a:rPr lang="en-US" altLang="en-US" b="1">
                <a:latin typeface="Courier New" panose="02070309020205020404" pitchFamily="49" charset="0"/>
              </a:rPr>
              <a:t>// 7</a:t>
            </a:r>
          </a:p>
          <a:p>
            <a:pPr lvl="2">
              <a:buFont typeface="Wingdings" pitchFamily="2" charset="2"/>
              <a:buChar char="§"/>
            </a:pPr>
            <a:r>
              <a:rPr lang="en-US" altLang="en-US">
                <a:latin typeface="Courier New" panose="02070309020205020404" pitchFamily="49" charset="0"/>
              </a:rPr>
              <a:t>int b = 72 % 10;          </a:t>
            </a:r>
            <a:r>
              <a:rPr lang="en-US" altLang="en-US" b="1">
                <a:latin typeface="Courier New" panose="02070309020205020404" pitchFamily="49" charset="0"/>
              </a:rPr>
              <a:t>// 2</a:t>
            </a:r>
          </a:p>
          <a:p>
            <a:pPr lvl="2">
              <a:buFont typeface="Wingdings" pitchFamily="2" charset="2"/>
              <a:buChar char="§"/>
            </a:pPr>
            <a:r>
              <a:rPr lang="en-US" altLang="en-US">
                <a:latin typeface="Courier New" panose="02070309020205020404" pitchFamily="49" charset="0"/>
              </a:rPr>
              <a:t>return mystery(a + b);    </a:t>
            </a:r>
            <a:r>
              <a:rPr lang="en-US" altLang="en-US" b="1">
                <a:latin typeface="Courier New" panose="02070309020205020404" pitchFamily="49" charset="0"/>
              </a:rPr>
              <a:t>// mystery(9)</a:t>
            </a:r>
          </a:p>
          <a:p>
            <a:pPr lvl="2">
              <a:buFont typeface="Wingdings" pitchFamily="2" charset="2"/>
              <a:buChar char="§"/>
            </a:pPr>
            <a:endParaRPr lang="en-US" altLang="en-US" b="1">
              <a:latin typeface="Courier New" panose="02070309020205020404" pitchFamily="49" charset="0"/>
            </a:endParaRPr>
          </a:p>
          <a:p>
            <a:pPr lvl="3">
              <a:buFont typeface="Wingdings" pitchFamily="2" charset="2"/>
              <a:buNone/>
            </a:pPr>
            <a:r>
              <a:rPr lang="en-US" altLang="en-US" u="sng">
                <a:latin typeface="Courier New" panose="02070309020205020404" pitchFamily="49" charset="0"/>
              </a:rPr>
              <a:t>mystery(9):</a:t>
            </a:r>
          </a:p>
          <a:p>
            <a:pPr lvl="3">
              <a:buFont typeface="Wingdings" pitchFamily="2" charset="2"/>
              <a:buChar char="§"/>
            </a:pPr>
            <a:r>
              <a:rPr lang="en-US" altLang="en-US">
                <a:latin typeface="Courier New" panose="02070309020205020404" pitchFamily="49" charset="0"/>
              </a:rPr>
              <a:t>return 9;</a:t>
            </a:r>
            <a:endParaRPr lang="en-US" altLang="en-US" dirty="0">
              <a:latin typeface="Courier New" panose="02070309020205020404" pitchFamily="49" charset="0"/>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373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26A6482-5C88-F4C1-99DC-1FF5FF9B8E38}"/>
              </a:ext>
            </a:extLst>
          </p:cNvPr>
          <p:cNvSpPr>
            <a:spLocks noGrp="1"/>
          </p:cNvSpPr>
          <p:nvPr>
            <p:ph type="title"/>
          </p:nvPr>
        </p:nvSpPr>
        <p:spPr>
          <a:xfrm>
            <a:off x="1069848" y="484632"/>
            <a:ext cx="10058400" cy="1609344"/>
          </a:xfrm>
        </p:spPr>
        <p:txBody>
          <a:bodyPr>
            <a:normAutofit/>
          </a:bodyPr>
          <a:lstStyle/>
          <a:p>
            <a:r>
              <a:rPr lang="en-US" dirty="0"/>
              <a:t>Recursive tracing 2</a:t>
            </a:r>
          </a:p>
        </p:txBody>
      </p:sp>
      <p:sp>
        <p:nvSpPr>
          <p:cNvPr id="4" name="Rectangle 3">
            <a:extLst>
              <a:ext uri="{FF2B5EF4-FFF2-40B4-BE49-F238E27FC236}">
                <a16:creationId xmlns:a16="http://schemas.microsoft.com/office/drawing/2014/main" id="{5284B86B-EFC8-1EA1-2789-C4F68A0684B0}"/>
              </a:ext>
            </a:extLst>
          </p:cNvPr>
          <p:cNvSpPr>
            <a:spLocks noGrp="1" noChangeArrowheads="1"/>
          </p:cNvSpPr>
          <p:nvPr>
            <p:ph idx="1"/>
          </p:nvPr>
        </p:nvSpPr>
        <p:spPr>
          <a:xfrm>
            <a:off x="1069848" y="2320412"/>
            <a:ext cx="10058400" cy="3851787"/>
          </a:xfrm>
        </p:spPr>
        <p:txBody>
          <a:bodyPr>
            <a:noAutofit/>
          </a:bodyPr>
          <a:lstStyle/>
          <a:p>
            <a:r>
              <a:rPr lang="en-US" altLang="en-US" sz="1800" dirty="0"/>
              <a:t>Consider the following recursive method:</a:t>
            </a:r>
            <a:endParaRPr lang="en-US" altLang="en-US" dirty="0">
              <a:latin typeface="Courier New" panose="02070309020205020404" pitchFamily="49" charset="0"/>
            </a:endParaRPr>
          </a:p>
          <a:p>
            <a:pPr lvl="1">
              <a:buFontTx/>
              <a:buNone/>
            </a:pPr>
            <a:r>
              <a:rPr lang="en-US" altLang="en-US" dirty="0">
                <a:latin typeface="Courier New" panose="02070309020205020404" pitchFamily="49" charset="0"/>
              </a:rPr>
              <a:t>public static int mystery(int n) {</a:t>
            </a:r>
          </a:p>
          <a:p>
            <a:pPr lvl="1">
              <a:buFontTx/>
              <a:buNone/>
            </a:pPr>
            <a:r>
              <a:rPr lang="en-US" altLang="en-US" dirty="0">
                <a:latin typeface="Courier New" panose="02070309020205020404" pitchFamily="49" charset="0"/>
              </a:rPr>
              <a:t>    if (n &lt; 10) {</a:t>
            </a:r>
          </a:p>
          <a:p>
            <a:pPr lvl="1">
              <a:buFontTx/>
              <a:buNone/>
            </a:pPr>
            <a:r>
              <a:rPr lang="en-US" altLang="en-US" dirty="0">
                <a:latin typeface="Courier New" panose="02070309020205020404" pitchFamily="49" charset="0"/>
              </a:rPr>
              <a:t>        return (10 * n) + n;</a:t>
            </a:r>
          </a:p>
          <a:p>
            <a:pPr lvl="1">
              <a:buFontTx/>
              <a:buNone/>
            </a:pPr>
            <a:r>
              <a:rPr lang="en-US" altLang="en-US" dirty="0">
                <a:latin typeface="Courier New" panose="02070309020205020404" pitchFamily="49" charset="0"/>
              </a:rPr>
              <a:t>    } else {</a:t>
            </a:r>
          </a:p>
          <a:p>
            <a:pPr lvl="1">
              <a:buFontTx/>
              <a:buNone/>
            </a:pPr>
            <a:r>
              <a:rPr lang="en-US" altLang="en-US" dirty="0">
                <a:latin typeface="Courier New" panose="02070309020205020404" pitchFamily="49" charset="0"/>
              </a:rPr>
              <a:t>        int a = </a:t>
            </a:r>
            <a:r>
              <a:rPr lang="en-US" altLang="en-US" b="1" dirty="0">
                <a:latin typeface="Courier New" panose="02070309020205020404" pitchFamily="49" charset="0"/>
              </a:rPr>
              <a:t>mystery(n / 10)</a:t>
            </a: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int b = </a:t>
            </a:r>
            <a:r>
              <a:rPr lang="en-US" altLang="en-US" b="1" dirty="0">
                <a:latin typeface="Courier New" panose="02070309020205020404" pitchFamily="49" charset="0"/>
              </a:rPr>
              <a:t>mystery(n % 10)</a:t>
            </a:r>
            <a:r>
              <a:rPr lang="en-US" altLang="en-US" dirty="0">
                <a:latin typeface="Courier New" panose="02070309020205020404" pitchFamily="49" charset="0"/>
              </a:rPr>
              <a:t>;</a:t>
            </a:r>
          </a:p>
          <a:p>
            <a:pPr lvl="1">
              <a:buFontTx/>
              <a:buNone/>
            </a:pPr>
            <a:r>
              <a:rPr lang="en-US" altLang="en-US" dirty="0">
                <a:latin typeface="Courier New" panose="02070309020205020404" pitchFamily="49" charset="0"/>
              </a:rPr>
              <a:t>        return (100 * a) + b;</a:t>
            </a:r>
          </a:p>
          <a:p>
            <a:pPr lvl="1">
              <a:buFontTx/>
              <a:buNone/>
            </a:pPr>
            <a:r>
              <a:rPr lang="en-US" altLang="en-US" dirty="0">
                <a:latin typeface="Courier New" panose="02070309020205020404" pitchFamily="49" charset="0"/>
              </a:rPr>
              <a:t>    }</a:t>
            </a:r>
          </a:p>
          <a:p>
            <a:pPr lvl="1">
              <a:buFontTx/>
              <a:buNone/>
            </a:pPr>
            <a:r>
              <a:rPr lang="en-US" altLang="en-US" dirty="0">
                <a:latin typeface="Courier New" panose="02070309020205020404" pitchFamily="49" charset="0"/>
              </a:rPr>
              <a:t>}</a:t>
            </a:r>
          </a:p>
          <a:p>
            <a:pPr lvl="1"/>
            <a:r>
              <a:rPr lang="en-US" altLang="en-US" dirty="0"/>
              <a:t>What is the result of the following call?</a:t>
            </a:r>
          </a:p>
          <a:p>
            <a:pPr lvl="2">
              <a:buFontTx/>
              <a:buNone/>
            </a:pPr>
            <a:r>
              <a:rPr lang="en-US" altLang="en-US" sz="1800" dirty="0">
                <a:latin typeface="Courier New" panose="02070309020205020404" pitchFamily="49" charset="0"/>
              </a:rPr>
              <a:t>mystery(348)</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3720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F29C1-8E09-02F8-F636-3068ED9A68E8}"/>
              </a:ext>
            </a:extLst>
          </p:cNvPr>
          <p:cNvSpPr>
            <a:spLocks noGrp="1"/>
          </p:cNvSpPr>
          <p:nvPr>
            <p:ph type="title"/>
          </p:nvPr>
        </p:nvSpPr>
        <p:spPr>
          <a:xfrm>
            <a:off x="7044268" y="1465790"/>
            <a:ext cx="3860798" cy="3941345"/>
          </a:xfrm>
        </p:spPr>
        <p:txBody>
          <a:bodyPr>
            <a:normAutofit/>
          </a:bodyPr>
          <a:lstStyle/>
          <a:p>
            <a:r>
              <a:rPr lang="en-US" sz="6000"/>
              <a:t>A recursive trace 2</a:t>
            </a:r>
          </a:p>
        </p:txBody>
      </p:sp>
      <p:sp>
        <p:nvSpPr>
          <p:cNvPr id="3" name="Content Placeholder 2">
            <a:extLst>
              <a:ext uri="{FF2B5EF4-FFF2-40B4-BE49-F238E27FC236}">
                <a16:creationId xmlns:a16="http://schemas.microsoft.com/office/drawing/2014/main" id="{3895D183-6880-2DA8-C5C2-126CAA0FFD1B}"/>
              </a:ext>
            </a:extLst>
          </p:cNvPr>
          <p:cNvSpPr>
            <a:spLocks noGrp="1"/>
          </p:cNvSpPr>
          <p:nvPr>
            <p:ph idx="1"/>
          </p:nvPr>
        </p:nvSpPr>
        <p:spPr>
          <a:xfrm>
            <a:off x="641603" y="1581751"/>
            <a:ext cx="5132665" cy="4048046"/>
          </a:xfrm>
        </p:spPr>
        <p:txBody>
          <a:bodyPr anchor="ctr">
            <a:noAutofit/>
          </a:bodyPr>
          <a:lstStyle/>
          <a:p>
            <a:pPr>
              <a:buFontTx/>
              <a:buNone/>
            </a:pPr>
            <a:r>
              <a:rPr lang="en-US" altLang="en-US" sz="1800" u="sng" dirty="0">
                <a:latin typeface="Courier New" panose="02070309020205020404" pitchFamily="49" charset="0"/>
              </a:rPr>
              <a:t>mystery(348)</a:t>
            </a:r>
          </a:p>
          <a:p>
            <a:pPr lvl="1"/>
            <a:r>
              <a:rPr lang="en-US" altLang="en-US" dirty="0">
                <a:latin typeface="Courier New" panose="02070309020205020404" pitchFamily="49" charset="0"/>
              </a:rPr>
              <a:t>int a = mystery(34);</a:t>
            </a:r>
          </a:p>
          <a:p>
            <a:pPr lvl="2"/>
            <a:r>
              <a:rPr lang="en-US" altLang="en-US" sz="1800" dirty="0">
                <a:latin typeface="Courier New" panose="02070309020205020404" pitchFamily="49" charset="0"/>
              </a:rPr>
              <a:t>int a = mystery(3);</a:t>
            </a:r>
          </a:p>
          <a:p>
            <a:pPr lvl="3">
              <a:buFontTx/>
              <a:buNone/>
            </a:pPr>
            <a:r>
              <a:rPr lang="en-US" altLang="en-US" sz="1800" dirty="0">
                <a:latin typeface="Courier New" panose="02070309020205020404" pitchFamily="49" charset="0"/>
              </a:rPr>
              <a:t>return (10 * 3) + 3;   </a:t>
            </a:r>
            <a:r>
              <a:rPr lang="en-US" altLang="en-US" sz="1800" b="1" dirty="0">
                <a:latin typeface="Courier New" panose="02070309020205020404" pitchFamily="49" charset="0"/>
              </a:rPr>
              <a:t>// 33</a:t>
            </a:r>
          </a:p>
          <a:p>
            <a:pPr lvl="2"/>
            <a:r>
              <a:rPr lang="en-US" altLang="en-US" sz="1800" dirty="0">
                <a:latin typeface="Courier New" panose="02070309020205020404" pitchFamily="49" charset="0"/>
              </a:rPr>
              <a:t>int b = mystery(4);</a:t>
            </a:r>
          </a:p>
          <a:p>
            <a:pPr lvl="3">
              <a:buFontTx/>
              <a:buNone/>
            </a:pPr>
            <a:r>
              <a:rPr lang="en-US" altLang="en-US" sz="1800" dirty="0">
                <a:latin typeface="Courier New" panose="02070309020205020404" pitchFamily="49" charset="0"/>
              </a:rPr>
              <a:t>return (10 * 4) + 4;   </a:t>
            </a:r>
            <a:r>
              <a:rPr lang="en-US" altLang="en-US" sz="1800" b="1" dirty="0">
                <a:latin typeface="Courier New" panose="02070309020205020404" pitchFamily="49" charset="0"/>
              </a:rPr>
              <a:t>// 44</a:t>
            </a:r>
          </a:p>
          <a:p>
            <a:pPr lvl="2"/>
            <a:r>
              <a:rPr lang="en-US" altLang="en-US" sz="1800" dirty="0">
                <a:latin typeface="Courier New" panose="02070309020205020404" pitchFamily="49" charset="0"/>
              </a:rPr>
              <a:t>return (100 * 33) + 44;   </a:t>
            </a:r>
            <a:r>
              <a:rPr lang="en-US" altLang="en-US" sz="1800" b="1" dirty="0">
                <a:latin typeface="Courier New" panose="02070309020205020404" pitchFamily="49" charset="0"/>
              </a:rPr>
              <a:t>// 3344</a:t>
            </a:r>
          </a:p>
          <a:p>
            <a:pPr lvl="2">
              <a:buFontTx/>
              <a:buNone/>
            </a:pPr>
            <a:endParaRPr lang="en-US" altLang="en-US" sz="1800" dirty="0">
              <a:latin typeface="Courier New" panose="02070309020205020404" pitchFamily="49" charset="0"/>
            </a:endParaRPr>
          </a:p>
          <a:p>
            <a:pPr lvl="1"/>
            <a:r>
              <a:rPr lang="en-US" altLang="en-US" dirty="0">
                <a:latin typeface="Courier New" panose="02070309020205020404" pitchFamily="49" charset="0"/>
              </a:rPr>
              <a:t>int b = mystery(8);</a:t>
            </a:r>
          </a:p>
          <a:p>
            <a:pPr lvl="2">
              <a:buFontTx/>
              <a:buNone/>
            </a:pPr>
            <a:r>
              <a:rPr lang="en-US" altLang="en-US" sz="1800" dirty="0">
                <a:latin typeface="Courier New" panose="02070309020205020404" pitchFamily="49" charset="0"/>
              </a:rPr>
              <a:t>return (10 * 8) + 8;       </a:t>
            </a:r>
            <a:r>
              <a:rPr lang="en-US" altLang="en-US" sz="1800" b="1" dirty="0">
                <a:latin typeface="Courier New" panose="02070309020205020404" pitchFamily="49" charset="0"/>
              </a:rPr>
              <a:t>// 88</a:t>
            </a:r>
          </a:p>
          <a:p>
            <a:pPr lvl="2">
              <a:buFontTx/>
              <a:buNone/>
            </a:pPr>
            <a:endParaRPr lang="en-US" altLang="en-US" sz="1800" dirty="0">
              <a:latin typeface="Courier New" panose="02070309020205020404" pitchFamily="49" charset="0"/>
            </a:endParaRPr>
          </a:p>
          <a:p>
            <a:pPr lvl="1"/>
            <a:r>
              <a:rPr lang="en-US" altLang="en-US" dirty="0">
                <a:latin typeface="Courier New" panose="02070309020205020404" pitchFamily="49" charset="0"/>
              </a:rPr>
              <a:t>return (100 * 3344) + 88;   </a:t>
            </a:r>
            <a:r>
              <a:rPr lang="en-US" altLang="en-US" b="1" dirty="0">
                <a:latin typeface="Courier New" panose="02070309020205020404" pitchFamily="49" charset="0"/>
              </a:rPr>
              <a:t>// </a:t>
            </a:r>
            <a:r>
              <a:rPr lang="en-US" altLang="en-US" b="1" u="sng" dirty="0">
                <a:latin typeface="Courier New" panose="02070309020205020404" pitchFamily="49" charset="0"/>
              </a:rPr>
              <a:t>334488</a:t>
            </a:r>
          </a:p>
          <a:p>
            <a:pPr lvl="1"/>
            <a:endParaRPr lang="en-US" altLang="en-US" b="1" u="sng" dirty="0">
              <a:latin typeface="Courier New" panose="02070309020205020404" pitchFamily="49" charset="0"/>
            </a:endParaRPr>
          </a:p>
          <a:p>
            <a:pPr lvl="1"/>
            <a:r>
              <a:rPr lang="en-US" altLang="en-US" dirty="0"/>
              <a:t>What is this method really doing?</a:t>
            </a:r>
          </a:p>
          <a:p>
            <a:endParaRPr lang="en-US" sz="1800" dirty="0"/>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371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C12DF-E262-D090-BC58-284E174B6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5E68A-A801-86BE-993E-24F35183742F}"/>
              </a:ext>
            </a:extLst>
          </p:cNvPr>
          <p:cNvSpPr>
            <a:spLocks noGrp="1"/>
          </p:cNvSpPr>
          <p:nvPr>
            <p:ph type="ctrTitle"/>
          </p:nvPr>
        </p:nvSpPr>
        <p:spPr>
          <a:xfrm>
            <a:off x="5297763" y="643467"/>
            <a:ext cx="6271758" cy="5571066"/>
          </a:xfrm>
        </p:spPr>
        <p:txBody>
          <a:bodyPr>
            <a:normAutofit/>
          </a:bodyPr>
          <a:lstStyle/>
          <a:p>
            <a:r>
              <a:rPr lang="en-US" sz="8000" dirty="0"/>
              <a:t>Week 8</a:t>
            </a:r>
            <a:br>
              <a:rPr lang="en-US" sz="8000" dirty="0"/>
            </a:br>
            <a:r>
              <a:rPr lang="en-US" sz="8000" dirty="0"/>
              <a:t>Sessions 9 </a:t>
            </a:r>
          </a:p>
        </p:txBody>
      </p:sp>
      <p:sp>
        <p:nvSpPr>
          <p:cNvPr id="3" name="Subtitle 2">
            <a:extLst>
              <a:ext uri="{FF2B5EF4-FFF2-40B4-BE49-F238E27FC236}">
                <a16:creationId xmlns:a16="http://schemas.microsoft.com/office/drawing/2014/main" id="{32468B78-0584-B73E-FBA9-D78EB378316B}"/>
              </a:ext>
            </a:extLst>
          </p:cNvPr>
          <p:cNvSpPr>
            <a:spLocks noGrp="1"/>
          </p:cNvSpPr>
          <p:nvPr>
            <p:ph type="subTitle" idx="1"/>
          </p:nvPr>
        </p:nvSpPr>
        <p:spPr>
          <a:xfrm>
            <a:off x="1700981" y="643467"/>
            <a:ext cx="2711993" cy="5571066"/>
          </a:xfrm>
        </p:spPr>
        <p:txBody>
          <a:bodyPr anchor="ctr">
            <a:normAutofit/>
          </a:bodyPr>
          <a:lstStyle/>
          <a:p>
            <a:pPr algn="ctr"/>
            <a:r>
              <a:rPr lang="en-US" dirty="0">
                <a:solidFill>
                  <a:srgbClr val="FFFFFF"/>
                </a:solidFill>
              </a:rPr>
              <a:t>10/15/2025</a:t>
            </a:r>
          </a:p>
        </p:txBody>
      </p:sp>
    </p:spTree>
    <p:extLst>
      <p:ext uri="{BB962C8B-B14F-4D97-AF65-F5344CB8AC3E}">
        <p14:creationId xmlns:p14="http://schemas.microsoft.com/office/powerpoint/2010/main" val="415285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50CB3FD-67A1-73A3-D7BA-1119D923CF90}"/>
              </a:ext>
            </a:extLst>
          </p:cNvPr>
          <p:cNvSpPr>
            <a:spLocks noGrp="1"/>
          </p:cNvSpPr>
          <p:nvPr>
            <p:ph type="title"/>
          </p:nvPr>
        </p:nvSpPr>
        <p:spPr>
          <a:xfrm>
            <a:off x="1069848" y="484632"/>
            <a:ext cx="10058400" cy="1609344"/>
          </a:xfrm>
        </p:spPr>
        <p:txBody>
          <a:bodyPr>
            <a:normAutofit/>
          </a:bodyPr>
          <a:lstStyle/>
          <a:p>
            <a:r>
              <a:rPr lang="en-US" dirty="0"/>
              <a:t>1. Exception Handling</a:t>
            </a:r>
          </a:p>
        </p:txBody>
      </p:sp>
      <p:sp>
        <p:nvSpPr>
          <p:cNvPr id="3" name="Content Placeholder 2">
            <a:extLst>
              <a:ext uri="{FF2B5EF4-FFF2-40B4-BE49-F238E27FC236}">
                <a16:creationId xmlns:a16="http://schemas.microsoft.com/office/drawing/2014/main" id="{2E68FD3E-6992-B3CD-FD8F-E203A2CB504F}"/>
              </a:ext>
            </a:extLst>
          </p:cNvPr>
          <p:cNvSpPr>
            <a:spLocks noGrp="1"/>
          </p:cNvSpPr>
          <p:nvPr>
            <p:ph idx="1"/>
          </p:nvPr>
        </p:nvSpPr>
        <p:spPr>
          <a:xfrm>
            <a:off x="1069848" y="2320412"/>
            <a:ext cx="10058400" cy="3851787"/>
          </a:xfrm>
        </p:spPr>
        <p:txBody>
          <a:bodyPr>
            <a:normAutofit/>
          </a:bodyPr>
          <a:lstStyle/>
          <a:p>
            <a:r>
              <a:rPr lang="en-US" dirty="0"/>
              <a:t>Exception handling enables programs to handle some of the exceptional situations and continue with normal execution.</a:t>
            </a:r>
          </a:p>
          <a:p>
            <a:r>
              <a:rPr lang="en-US" dirty="0"/>
              <a:t>Exceptions are thrown from methods. The calling methods can:</a:t>
            </a:r>
          </a:p>
          <a:p>
            <a:pPr lvl="1"/>
            <a:r>
              <a:rPr lang="en-US" dirty="0"/>
              <a:t>Catch and handle exceptions, or</a:t>
            </a:r>
          </a:p>
          <a:p>
            <a:pPr lvl="1"/>
            <a:r>
              <a:rPr lang="en-US" dirty="0"/>
              <a:t>Re-throw exceptions</a:t>
            </a:r>
          </a:p>
          <a:p>
            <a:pPr marL="274320" lvl="1" indent="0">
              <a:buNone/>
            </a:pPr>
            <a:endParaRPr lang="en-US" dirty="0"/>
          </a:p>
          <a:p>
            <a:pPr marL="274320" lvl="1" indent="0">
              <a:buNone/>
            </a:pPr>
            <a:r>
              <a:rPr lang="en-US" dirty="0"/>
              <a:t>If a thrown exception is re-thrown all the way up to the Java virtual machine, or ignored (not all exception types can be ignored) then the program crashes.</a:t>
            </a:r>
          </a:p>
          <a:p>
            <a:pPr marL="274320" lvl="1" indent="0">
              <a:buNone/>
            </a:pPr>
            <a:endParaRPr lang="en-US" dirty="0"/>
          </a:p>
          <a:p>
            <a:pPr marL="274320" lvl="1" indent="0">
              <a:buNone/>
            </a:pPr>
            <a:r>
              <a:rPr lang="en-US" dirty="0"/>
              <a:t>Exceptions </a:t>
            </a:r>
            <a:r>
              <a:rPr lang="en-US" b="1" dirty="0"/>
              <a:t>are not</a:t>
            </a:r>
            <a:r>
              <a:rPr lang="en-US" dirty="0"/>
              <a:t> replacements for testing and data validation. They should only be used if the method cannot/should not decide how a given exceptional situation should be handled.</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40160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EBB03AE-171B-39B6-B14E-FB2CD2907C8F}"/>
              </a:ext>
            </a:extLst>
          </p:cNvPr>
          <p:cNvSpPr>
            <a:spLocks noGrp="1"/>
          </p:cNvSpPr>
          <p:nvPr>
            <p:ph type="title"/>
          </p:nvPr>
        </p:nvSpPr>
        <p:spPr>
          <a:xfrm>
            <a:off x="1069848" y="484632"/>
            <a:ext cx="10058400" cy="1609344"/>
          </a:xfrm>
        </p:spPr>
        <p:txBody>
          <a:bodyPr>
            <a:normAutofit/>
          </a:bodyPr>
          <a:lstStyle/>
          <a:p>
            <a:r>
              <a:rPr lang="en-US" dirty="0"/>
              <a:t>Examples:</a:t>
            </a:r>
          </a:p>
        </p:txBody>
      </p:sp>
      <p:sp>
        <p:nvSpPr>
          <p:cNvPr id="3" name="Content Placeholder 2">
            <a:extLst>
              <a:ext uri="{FF2B5EF4-FFF2-40B4-BE49-F238E27FC236}">
                <a16:creationId xmlns:a16="http://schemas.microsoft.com/office/drawing/2014/main" id="{2D115B48-1831-24F5-EC04-C13B4BF802EF}"/>
              </a:ext>
            </a:extLst>
          </p:cNvPr>
          <p:cNvSpPr>
            <a:spLocks noGrp="1"/>
          </p:cNvSpPr>
          <p:nvPr>
            <p:ph idx="1"/>
          </p:nvPr>
        </p:nvSpPr>
        <p:spPr>
          <a:xfrm>
            <a:off x="1069848" y="2320412"/>
            <a:ext cx="10058400" cy="3851787"/>
          </a:xfrm>
        </p:spPr>
        <p:txBody>
          <a:bodyPr>
            <a:normAutofit/>
          </a:bodyPr>
          <a:lstStyle/>
          <a:p>
            <a:r>
              <a:rPr lang="en-US" dirty="0"/>
              <a:t>Scenario #1: We try to remove an item from a linked list. The remove method determines that the item is not on the list.</a:t>
            </a:r>
          </a:p>
          <a:p>
            <a:r>
              <a:rPr lang="en-US" dirty="0"/>
              <a:t>Question: Should the method throw an exception?</a:t>
            </a:r>
          </a:p>
          <a:p>
            <a:endParaRPr lang="en-US" dirty="0"/>
          </a:p>
          <a:p>
            <a:r>
              <a:rPr lang="en-US" dirty="0"/>
              <a:t>Scenario #2: We are evaluating postfix expressions. The method takes a String object containing a postfix expression as a parameter. It parses the input string and evaluates the expression. During evaluation, the method determines that there are two fee operations in the input string.</a:t>
            </a:r>
          </a:p>
          <a:p>
            <a:r>
              <a:rPr lang="en-US" dirty="0"/>
              <a:t>Question: Should the method throw an exception?</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0323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DE27-0084-3FDE-61DD-AF8E2585C82E}"/>
              </a:ext>
            </a:extLst>
          </p:cNvPr>
          <p:cNvSpPr>
            <a:spLocks noGrp="1"/>
          </p:cNvSpPr>
          <p:nvPr>
            <p:ph type="title"/>
          </p:nvPr>
        </p:nvSpPr>
        <p:spPr>
          <a:xfrm>
            <a:off x="1069848" y="484632"/>
            <a:ext cx="10058400" cy="1609344"/>
          </a:xfrm>
        </p:spPr>
        <p:txBody>
          <a:bodyPr>
            <a:normAutofit/>
          </a:bodyPr>
          <a:lstStyle/>
          <a:p>
            <a:r>
              <a:rPr lang="en-US"/>
              <a:t>Recursion</a:t>
            </a:r>
          </a:p>
        </p:txBody>
      </p:sp>
      <p:sp>
        <p:nvSpPr>
          <p:cNvPr id="11" name="Rectangle 1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836BC8FE-E63E-7290-84F3-6A5F2ECB93E6}"/>
              </a:ext>
            </a:extLst>
          </p:cNvPr>
          <p:cNvGraphicFramePr>
            <a:graphicFrameLocks noGrp="1"/>
          </p:cNvGraphicFramePr>
          <p:nvPr>
            <p:ph idx="1"/>
            <p:extLst>
              <p:ext uri="{D42A27DB-BD31-4B8C-83A1-F6EECF244321}">
                <p14:modId xmlns:p14="http://schemas.microsoft.com/office/powerpoint/2010/main" val="66655105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27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8FE42C-A0E5-7B76-C752-8AC1EC98A62B}"/>
              </a:ext>
            </a:extLst>
          </p:cNvPr>
          <p:cNvSpPr>
            <a:spLocks noGrp="1"/>
          </p:cNvSpPr>
          <p:nvPr>
            <p:ph type="title"/>
          </p:nvPr>
        </p:nvSpPr>
        <p:spPr>
          <a:xfrm>
            <a:off x="1069848" y="484632"/>
            <a:ext cx="10058400" cy="1609344"/>
          </a:xfrm>
        </p:spPr>
        <p:txBody>
          <a:bodyPr>
            <a:normAutofit/>
          </a:bodyPr>
          <a:lstStyle/>
          <a:p>
            <a:r>
              <a:rPr lang="en-US" dirty="0"/>
              <a:t>Example Answers</a:t>
            </a:r>
          </a:p>
        </p:txBody>
      </p:sp>
      <p:sp>
        <p:nvSpPr>
          <p:cNvPr id="3" name="Content Placeholder 2">
            <a:extLst>
              <a:ext uri="{FF2B5EF4-FFF2-40B4-BE49-F238E27FC236}">
                <a16:creationId xmlns:a16="http://schemas.microsoft.com/office/drawing/2014/main" id="{33772FFB-87D6-978F-A65A-4BF2AA8C91F2}"/>
              </a:ext>
            </a:extLst>
          </p:cNvPr>
          <p:cNvSpPr>
            <a:spLocks noGrp="1"/>
          </p:cNvSpPr>
          <p:nvPr>
            <p:ph idx="1"/>
          </p:nvPr>
        </p:nvSpPr>
        <p:spPr>
          <a:xfrm>
            <a:off x="1069848" y="2320412"/>
            <a:ext cx="10058400" cy="3851787"/>
          </a:xfrm>
        </p:spPr>
        <p:txBody>
          <a:bodyPr>
            <a:normAutofit/>
          </a:bodyPr>
          <a:lstStyle/>
          <a:p>
            <a:r>
              <a:rPr lang="en-US" sz="1700" dirty="0"/>
              <a:t>Scenario 1: No, the method should not throw an exception.</a:t>
            </a:r>
          </a:p>
          <a:p>
            <a:r>
              <a:rPr lang="en-US" sz="1700" dirty="0"/>
              <a:t>Reasoning:  The method's goal is to remove the item. If the item isn't present, the goal has been met by doing nothing, and the list remains in a valid state. This is an expected outcome for a search-and-modify operation, not an exceptional error. The method should typically return a boolean (false) to indicate failure to remove, or perhaps the item itself (null) if it were designed to return the removed object.</a:t>
            </a:r>
          </a:p>
          <a:p>
            <a:endParaRPr lang="en-US" sz="1700" dirty="0"/>
          </a:p>
          <a:p>
            <a:r>
              <a:rPr lang="en-US" sz="1700" dirty="0"/>
              <a:t>Scenario 2:  Yes, the method should throw an exception.</a:t>
            </a:r>
          </a:p>
          <a:p>
            <a:r>
              <a:rPr lang="en-US" sz="1700" dirty="0"/>
              <a:t>Reasoning: The input string is structurally invalid as a postfix expression (it violates the basic rule of having enough operators for the operands). Since the method cannot produce a meaningful or correct numerical result, this constitutes an unrecoverable error due to bad input. Throwing an exception (like an IllegalArgumentException) is the clearest way to signal that the method's contract was violated by the caller.</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0309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44866-9C61-CFFF-E2DA-DEAE95BF94AF}"/>
              </a:ext>
            </a:extLst>
          </p:cNvPr>
          <p:cNvSpPr>
            <a:spLocks noGrp="1"/>
          </p:cNvSpPr>
          <p:nvPr>
            <p:ph type="title"/>
          </p:nvPr>
        </p:nvSpPr>
        <p:spPr>
          <a:xfrm>
            <a:off x="1286934" y="1465790"/>
            <a:ext cx="3860798" cy="3941345"/>
          </a:xfrm>
        </p:spPr>
        <p:txBody>
          <a:bodyPr>
            <a:normAutofit/>
          </a:bodyPr>
          <a:lstStyle/>
          <a:p>
            <a:r>
              <a:rPr lang="en-US" sz="6000" dirty="0"/>
              <a:t>2. Exception Types in Java</a:t>
            </a:r>
          </a:p>
        </p:txBody>
      </p:sp>
      <p:sp>
        <p:nvSpPr>
          <p:cNvPr id="3" name="Content Placeholder 2">
            <a:extLst>
              <a:ext uri="{FF2B5EF4-FFF2-40B4-BE49-F238E27FC236}">
                <a16:creationId xmlns:a16="http://schemas.microsoft.com/office/drawing/2014/main" id="{231F37C8-81EF-1D48-582F-730DB346DFEA}"/>
              </a:ext>
            </a:extLst>
          </p:cNvPr>
          <p:cNvSpPr>
            <a:spLocks noGrp="1"/>
          </p:cNvSpPr>
          <p:nvPr>
            <p:ph idx="1"/>
          </p:nvPr>
        </p:nvSpPr>
        <p:spPr>
          <a:xfrm>
            <a:off x="6417733" y="1359090"/>
            <a:ext cx="5132665" cy="4048046"/>
          </a:xfrm>
        </p:spPr>
        <p:txBody>
          <a:bodyPr anchor="ctr">
            <a:normAutofit/>
          </a:bodyPr>
          <a:lstStyle/>
          <a:p>
            <a:r>
              <a:rPr lang="en-US" dirty="0"/>
              <a:t>As everything else in Java, exceptions are classes. Java provides a very large set of different exception classes to indicate different possible problems. We can use any of these exception classes in your own program.</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292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3F2646-7C9F-507F-E6AD-520723ACA648}"/>
              </a:ext>
            </a:extLst>
          </p:cNvPr>
          <p:cNvSpPr>
            <a:spLocks noGrp="1"/>
          </p:cNvSpPr>
          <p:nvPr>
            <p:ph type="title"/>
          </p:nvPr>
        </p:nvSpPr>
        <p:spPr>
          <a:xfrm>
            <a:off x="1069848" y="484632"/>
            <a:ext cx="10058400" cy="1609344"/>
          </a:xfrm>
        </p:spPr>
        <p:txBody>
          <a:bodyPr>
            <a:normAutofit/>
          </a:bodyPr>
          <a:lstStyle/>
          <a:p>
            <a:r>
              <a:rPr lang="en-US" dirty="0"/>
              <a:t>2. Exception types in java</a:t>
            </a:r>
          </a:p>
        </p:txBody>
      </p:sp>
      <p:pic>
        <p:nvPicPr>
          <p:cNvPr id="5" name="Content Placeholder 4" descr="A diagram of a algorithm&#10;&#10;AI-generated content may be incorrect.">
            <a:extLst>
              <a:ext uri="{FF2B5EF4-FFF2-40B4-BE49-F238E27FC236}">
                <a16:creationId xmlns:a16="http://schemas.microsoft.com/office/drawing/2014/main" id="{AFA05086-110C-0F1E-3D12-04C5A88075EE}"/>
              </a:ext>
            </a:extLst>
          </p:cNvPr>
          <p:cNvPicPr>
            <a:picLocks noChangeAspect="1"/>
          </p:cNvPicPr>
          <p:nvPr/>
        </p:nvPicPr>
        <p:blipFill>
          <a:blip r:embed="rId4"/>
          <a:srcRect l="417" r="25020" b="1"/>
          <a:stretch>
            <a:fillRect/>
          </a:stretch>
        </p:blipFill>
        <p:spPr>
          <a:xfrm>
            <a:off x="1007196" y="2265037"/>
            <a:ext cx="5088800" cy="3907158"/>
          </a:xfrm>
          <a:prstGeom prst="rect">
            <a:avLst/>
          </a:prstGeom>
        </p:spPr>
      </p:pic>
      <p:sp>
        <p:nvSpPr>
          <p:cNvPr id="9" name="Content Placeholder 8">
            <a:extLst>
              <a:ext uri="{FF2B5EF4-FFF2-40B4-BE49-F238E27FC236}">
                <a16:creationId xmlns:a16="http://schemas.microsoft.com/office/drawing/2014/main" id="{55FA1243-4B4C-6745-9FA7-53D834EB8E1D}"/>
              </a:ext>
            </a:extLst>
          </p:cNvPr>
          <p:cNvSpPr>
            <a:spLocks noGrp="1"/>
          </p:cNvSpPr>
          <p:nvPr>
            <p:ph idx="1"/>
          </p:nvPr>
        </p:nvSpPr>
        <p:spPr>
          <a:xfrm>
            <a:off x="6496216" y="2320412"/>
            <a:ext cx="4632031" cy="3851787"/>
          </a:xfrm>
        </p:spPr>
        <p:txBody>
          <a:bodyPr anchor="ctr">
            <a:normAutofit/>
          </a:bodyPr>
          <a:lstStyle/>
          <a:p>
            <a:r>
              <a:rPr lang="en-US" dirty="0">
                <a:hlinkClick r:id="rId5"/>
              </a:rPr>
              <a:t>All Java exception classes are instances of Throwable </a:t>
            </a:r>
            <a:r>
              <a:rPr lang="en-US" dirty="0"/>
              <a:t>(think things that can be thrown). </a:t>
            </a:r>
          </a:p>
          <a:p>
            <a:r>
              <a:rPr lang="en-US" dirty="0">
                <a:hlinkClick r:id="rId6"/>
              </a:rPr>
              <a:t>Throwable is further subdivided into Error </a:t>
            </a:r>
            <a:r>
              <a:rPr lang="en-US" dirty="0"/>
              <a:t>and </a:t>
            </a:r>
          </a:p>
          <a:p>
            <a:r>
              <a:rPr lang="en-US" dirty="0">
                <a:hlinkClick r:id="rId7"/>
              </a:rPr>
              <a:t>Exception classes.</a:t>
            </a:r>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77089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C1F3638-0984-0DB5-BE6C-D5762C517173}"/>
              </a:ext>
            </a:extLst>
          </p:cNvPr>
          <p:cNvSpPr>
            <a:spLocks noGrp="1"/>
          </p:cNvSpPr>
          <p:nvPr>
            <p:ph type="title"/>
          </p:nvPr>
        </p:nvSpPr>
        <p:spPr>
          <a:xfrm>
            <a:off x="1069848" y="484632"/>
            <a:ext cx="10058400" cy="1609344"/>
          </a:xfrm>
        </p:spPr>
        <p:txBody>
          <a:bodyPr>
            <a:normAutofit/>
          </a:bodyPr>
          <a:lstStyle/>
          <a:p>
            <a:r>
              <a:rPr lang="en-US" dirty="0"/>
              <a:t>2.1. Error Subclass of throwable</a:t>
            </a:r>
          </a:p>
        </p:txBody>
      </p:sp>
      <p:sp>
        <p:nvSpPr>
          <p:cNvPr id="3" name="Content Placeholder 2">
            <a:extLst>
              <a:ext uri="{FF2B5EF4-FFF2-40B4-BE49-F238E27FC236}">
                <a16:creationId xmlns:a16="http://schemas.microsoft.com/office/drawing/2014/main" id="{1D977777-01ED-2C42-BA02-752695174559}"/>
              </a:ext>
            </a:extLst>
          </p:cNvPr>
          <p:cNvSpPr>
            <a:spLocks noGrp="1"/>
          </p:cNvSpPr>
          <p:nvPr>
            <p:ph idx="1"/>
          </p:nvPr>
        </p:nvSpPr>
        <p:spPr>
          <a:xfrm>
            <a:off x="1069848" y="2320412"/>
            <a:ext cx="10058400" cy="3851787"/>
          </a:xfrm>
        </p:spPr>
        <p:txBody>
          <a:bodyPr>
            <a:normAutofit/>
          </a:bodyPr>
          <a:lstStyle/>
          <a:p>
            <a:r>
              <a:rPr lang="en-US" dirty="0"/>
              <a:t>Error class represents errors that normal applications should not even try to handle. They indicate serious problems from which an application cannot recover.</a:t>
            </a:r>
          </a:p>
          <a:p>
            <a:r>
              <a:rPr lang="en-US" b="1" dirty="0"/>
              <a:t>Example:</a:t>
            </a:r>
            <a:r>
              <a:rPr lang="en-US" dirty="0"/>
              <a:t> LinkageError indicates that the program depends on some other class that has changed since the last compilation of the application and is no longer compatible with the current application.</a:t>
            </a:r>
          </a:p>
          <a:p>
            <a:r>
              <a:rPr lang="en-US" b="1" dirty="0"/>
              <a:t>Example: </a:t>
            </a:r>
            <a:r>
              <a:rPr lang="en-US" dirty="0"/>
              <a:t>VirtualMachineError class indicates that the Java Virtual Machine is bro- ken or has run out of resources necessary for it to continue operating (there is absolutely nothing that our program can do about it).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27061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7D79A-1029-5CEE-FBF2-F6F0BA09F3FF}"/>
              </a:ext>
            </a:extLst>
          </p:cNvPr>
          <p:cNvSpPr>
            <a:spLocks noGrp="1"/>
          </p:cNvSpPr>
          <p:nvPr>
            <p:ph type="title"/>
          </p:nvPr>
        </p:nvSpPr>
        <p:spPr>
          <a:xfrm>
            <a:off x="1286934" y="1465790"/>
            <a:ext cx="3860798" cy="3941345"/>
          </a:xfrm>
        </p:spPr>
        <p:txBody>
          <a:bodyPr>
            <a:normAutofit/>
          </a:bodyPr>
          <a:lstStyle/>
          <a:p>
            <a:r>
              <a:rPr lang="en-US" sz="6000"/>
              <a:t>2.2 Exception Subclass of throwable</a:t>
            </a:r>
          </a:p>
        </p:txBody>
      </p:sp>
      <p:sp>
        <p:nvSpPr>
          <p:cNvPr id="3" name="Content Placeholder 2">
            <a:extLst>
              <a:ext uri="{FF2B5EF4-FFF2-40B4-BE49-F238E27FC236}">
                <a16:creationId xmlns:a16="http://schemas.microsoft.com/office/drawing/2014/main" id="{E2D65A74-D785-7B4D-1F0C-E022687371E2}"/>
              </a:ext>
            </a:extLst>
          </p:cNvPr>
          <p:cNvSpPr>
            <a:spLocks noGrp="1"/>
          </p:cNvSpPr>
          <p:nvPr>
            <p:ph idx="1"/>
          </p:nvPr>
        </p:nvSpPr>
        <p:spPr>
          <a:xfrm>
            <a:off x="6417733" y="1359090"/>
            <a:ext cx="5132665" cy="4048046"/>
          </a:xfrm>
        </p:spPr>
        <p:txBody>
          <a:bodyPr anchor="ctr">
            <a:normAutofit/>
          </a:bodyPr>
          <a:lstStyle/>
          <a:p>
            <a:r>
              <a:rPr lang="en-US" dirty="0"/>
              <a:t>Exception class represents errors that applications can try to handle (not all of those errors can be recovered from though). When we write our own exception classes they are subclasses of the Exception class. We see these exceptions whenever the program crashes (due to bugs or user errors).</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59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4CCB707-59B1-0BBE-40A9-D6DC9BE9025E}"/>
              </a:ext>
            </a:extLst>
          </p:cNvPr>
          <p:cNvSpPr>
            <a:spLocks noGrp="1"/>
          </p:cNvSpPr>
          <p:nvPr>
            <p:ph type="title"/>
          </p:nvPr>
        </p:nvSpPr>
        <p:spPr>
          <a:xfrm>
            <a:off x="1069848" y="484632"/>
            <a:ext cx="10058400" cy="1609344"/>
          </a:xfrm>
        </p:spPr>
        <p:txBody>
          <a:bodyPr>
            <a:normAutofit/>
          </a:bodyPr>
          <a:lstStyle/>
          <a:p>
            <a:r>
              <a:rPr lang="en-US" dirty="0"/>
              <a:t>2.2.1. Unchecked exceptions –Runtime errors</a:t>
            </a:r>
          </a:p>
        </p:txBody>
      </p:sp>
      <p:sp>
        <p:nvSpPr>
          <p:cNvPr id="3" name="Content Placeholder 2">
            <a:extLst>
              <a:ext uri="{FF2B5EF4-FFF2-40B4-BE49-F238E27FC236}">
                <a16:creationId xmlns:a16="http://schemas.microsoft.com/office/drawing/2014/main" id="{4A294A7B-A393-DABC-6438-8A3F333012D2}"/>
              </a:ext>
            </a:extLst>
          </p:cNvPr>
          <p:cNvSpPr>
            <a:spLocks noGrp="1"/>
          </p:cNvSpPr>
          <p:nvPr>
            <p:ph idx="1"/>
          </p:nvPr>
        </p:nvSpPr>
        <p:spPr>
          <a:xfrm>
            <a:off x="1069848" y="2320412"/>
            <a:ext cx="10058400" cy="3851787"/>
          </a:xfrm>
        </p:spPr>
        <p:txBody>
          <a:bodyPr>
            <a:normAutofit/>
          </a:bodyPr>
          <a:lstStyle/>
          <a:p>
            <a:r>
              <a:rPr lang="en-US" dirty="0"/>
              <a:t>One of the big subclasses of Exception class is the class RuntimeErrors. RuntimeErrors are the only class of exceptions that our programs are allowed to ignore. They are, unfortunately, so abundant, that it would be almost impossible to try to catch and handle these. They are referred to as unchecked exceptions - the compiler does not make sure that you check for those (because the compiler does not know when they can occur either). </a:t>
            </a:r>
          </a:p>
          <a:p>
            <a:r>
              <a:rPr lang="en-US" dirty="0"/>
              <a:t>The RuntimeErrors that we see most often are </a:t>
            </a:r>
          </a:p>
          <a:p>
            <a:pPr lvl="1"/>
            <a:r>
              <a:rPr lang="en-US" dirty="0"/>
              <a:t>ArithmeticException (try to divide by zero), </a:t>
            </a:r>
          </a:p>
          <a:p>
            <a:pPr lvl="1"/>
            <a:r>
              <a:rPr lang="en-US" dirty="0"/>
              <a:t>NullPointerException (well, we all know how often that one comes out of nowhere), </a:t>
            </a:r>
          </a:p>
          <a:p>
            <a:pPr lvl="1"/>
            <a:r>
              <a:rPr lang="en-US" dirty="0"/>
              <a:t>IndexOutOfBoundsException (try to access an array location that does not exist).</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314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88068-AFED-0B64-987E-5E80F8BAAC97}"/>
              </a:ext>
            </a:extLst>
          </p:cNvPr>
          <p:cNvSpPr>
            <a:spLocks noGrp="1"/>
          </p:cNvSpPr>
          <p:nvPr>
            <p:ph type="title"/>
          </p:nvPr>
        </p:nvSpPr>
        <p:spPr>
          <a:xfrm>
            <a:off x="1286934" y="1465790"/>
            <a:ext cx="3860798" cy="3941345"/>
          </a:xfrm>
        </p:spPr>
        <p:txBody>
          <a:bodyPr>
            <a:normAutofit/>
          </a:bodyPr>
          <a:lstStyle/>
          <a:p>
            <a:r>
              <a:rPr lang="en-US" sz="6000"/>
              <a:t>2.2.2 Checked exceptions	</a:t>
            </a:r>
          </a:p>
        </p:txBody>
      </p:sp>
      <p:sp>
        <p:nvSpPr>
          <p:cNvPr id="3" name="Content Placeholder 2">
            <a:extLst>
              <a:ext uri="{FF2B5EF4-FFF2-40B4-BE49-F238E27FC236}">
                <a16:creationId xmlns:a16="http://schemas.microsoft.com/office/drawing/2014/main" id="{3189DDAA-4C2D-B5A0-85EF-C62F9C666A66}"/>
              </a:ext>
            </a:extLst>
          </p:cNvPr>
          <p:cNvSpPr>
            <a:spLocks noGrp="1"/>
          </p:cNvSpPr>
          <p:nvPr>
            <p:ph idx="1"/>
          </p:nvPr>
        </p:nvSpPr>
        <p:spPr>
          <a:xfrm>
            <a:off x="6417733" y="1359090"/>
            <a:ext cx="5132665" cy="4048046"/>
          </a:xfrm>
        </p:spPr>
        <p:txBody>
          <a:bodyPr anchor="ctr">
            <a:normAutofit/>
          </a:bodyPr>
          <a:lstStyle/>
          <a:p>
            <a:r>
              <a:rPr lang="en-US" dirty="0"/>
              <a:t>Any other subclass of the Exception class has to be handled. Our code has to either catch it and handle it, or, declare that our method might throw one of those exceptions.</a:t>
            </a:r>
          </a:p>
          <a:p>
            <a:pPr marL="0" indent="0">
              <a:buNone/>
            </a:pPr>
            <a:endParaRPr lang="en-US" dirty="0"/>
          </a:p>
        </p:txBody>
      </p:sp>
      <p:sp>
        <p:nvSpPr>
          <p:cNvPr id="23" name="Rectangle 22">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468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6800A-8877-608C-CC96-0C226A144231}"/>
              </a:ext>
            </a:extLst>
          </p:cNvPr>
          <p:cNvSpPr>
            <a:spLocks noGrp="1"/>
          </p:cNvSpPr>
          <p:nvPr>
            <p:ph type="title"/>
          </p:nvPr>
        </p:nvSpPr>
        <p:spPr>
          <a:xfrm>
            <a:off x="1286934" y="1465790"/>
            <a:ext cx="3860798" cy="3941345"/>
          </a:xfrm>
        </p:spPr>
        <p:txBody>
          <a:bodyPr>
            <a:normAutofit/>
          </a:bodyPr>
          <a:lstStyle/>
          <a:p>
            <a:r>
              <a:rPr lang="en-US" sz="6000"/>
              <a:t>3 Exception handling – syntax</a:t>
            </a:r>
          </a:p>
        </p:txBody>
      </p:sp>
      <p:sp>
        <p:nvSpPr>
          <p:cNvPr id="3" name="Content Placeholder 2">
            <a:extLst>
              <a:ext uri="{FF2B5EF4-FFF2-40B4-BE49-F238E27FC236}">
                <a16:creationId xmlns:a16="http://schemas.microsoft.com/office/drawing/2014/main" id="{C9CED204-AF1F-2374-FDEE-133B8632742E}"/>
              </a:ext>
            </a:extLst>
          </p:cNvPr>
          <p:cNvSpPr>
            <a:spLocks noGrp="1"/>
          </p:cNvSpPr>
          <p:nvPr>
            <p:ph idx="1"/>
          </p:nvPr>
        </p:nvSpPr>
        <p:spPr>
          <a:xfrm>
            <a:off x="6417733" y="1359090"/>
            <a:ext cx="5132665" cy="4048046"/>
          </a:xfrm>
        </p:spPr>
        <p:txBody>
          <a:bodyPr anchor="ctr">
            <a:normAutofit/>
          </a:bodyPr>
          <a:lstStyle/>
          <a:p>
            <a:r>
              <a:rPr lang="en-US" dirty="0"/>
              <a:t>When a program is running the exception can be thrown either by other parts of the program or by some of the methods from Java provided classes. In either way, catching exceptions works the same. </a:t>
            </a:r>
          </a:p>
          <a:p>
            <a:r>
              <a:rPr lang="en-US" dirty="0"/>
              <a:t>In order to catch an exception, we need to surround the code that might potentially cause an exception by a try ... catch ... block.</a:t>
            </a:r>
          </a:p>
        </p:txBody>
      </p:sp>
      <p:sp>
        <p:nvSpPr>
          <p:cNvPr id="14" name="Rectangle 13">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21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E993557-35D4-CDDC-9FA9-0B14E4555B31}"/>
              </a:ext>
            </a:extLst>
          </p:cNvPr>
          <p:cNvSpPr>
            <a:spLocks noGrp="1"/>
          </p:cNvSpPr>
          <p:nvPr>
            <p:ph type="title"/>
          </p:nvPr>
        </p:nvSpPr>
        <p:spPr>
          <a:xfrm>
            <a:off x="1069848" y="484632"/>
            <a:ext cx="10058400" cy="1609344"/>
          </a:xfrm>
        </p:spPr>
        <p:txBody>
          <a:bodyPr>
            <a:normAutofit/>
          </a:bodyPr>
          <a:lstStyle/>
          <a:p>
            <a:r>
              <a:rPr lang="en-US" dirty="0"/>
              <a:t>3.1 Catching Exceptions</a:t>
            </a:r>
          </a:p>
        </p:txBody>
      </p:sp>
      <p:sp>
        <p:nvSpPr>
          <p:cNvPr id="3" name="Content Placeholder 2">
            <a:extLst>
              <a:ext uri="{FF2B5EF4-FFF2-40B4-BE49-F238E27FC236}">
                <a16:creationId xmlns:a16="http://schemas.microsoft.com/office/drawing/2014/main" id="{58BA6B2A-4EB3-D5EA-ADA3-30E2BF8D4C93}"/>
              </a:ext>
            </a:extLst>
          </p:cNvPr>
          <p:cNvSpPr>
            <a:spLocks noGrp="1"/>
          </p:cNvSpPr>
          <p:nvPr>
            <p:ph idx="1"/>
          </p:nvPr>
        </p:nvSpPr>
        <p:spPr>
          <a:xfrm>
            <a:off x="318999" y="2377894"/>
            <a:ext cx="5777001" cy="3851787"/>
          </a:xfrm>
        </p:spPr>
        <p:txBody>
          <a:bodyPr>
            <a:noAutofit/>
          </a:bodyPr>
          <a:lstStyle/>
          <a:p>
            <a:pPr marL="0" indent="0">
              <a:buNone/>
            </a:pPr>
            <a:r>
              <a:rPr lang="en-US" sz="1500" dirty="0"/>
              <a:t>try { </a:t>
            </a:r>
          </a:p>
          <a:p>
            <a:pPr marL="0" indent="0">
              <a:buNone/>
            </a:pPr>
            <a:r>
              <a:rPr lang="en-US" sz="1500" dirty="0"/>
              <a:t>	// A - code before exception might occur </a:t>
            </a:r>
          </a:p>
          <a:p>
            <a:pPr marL="0" indent="0">
              <a:buNone/>
            </a:pPr>
            <a:r>
              <a:rPr lang="en-US" sz="1500" dirty="0"/>
              <a:t>	// B - code in which an exception might be thrown </a:t>
            </a:r>
          </a:p>
          <a:p>
            <a:pPr marL="0" indent="0">
              <a:buNone/>
            </a:pPr>
            <a:r>
              <a:rPr lang="en-US" sz="1500" dirty="0"/>
              <a:t>	// C - code after the exception might be thrown } </a:t>
            </a:r>
          </a:p>
          <a:p>
            <a:pPr marL="0" indent="0">
              <a:buNone/>
            </a:pPr>
            <a:r>
              <a:rPr lang="en-US" sz="1500" dirty="0"/>
              <a:t>catch (ExceptionType1 ex ) { </a:t>
            </a:r>
          </a:p>
          <a:p>
            <a:pPr marL="0" indent="0">
              <a:buNone/>
            </a:pPr>
            <a:r>
              <a:rPr lang="en-US" sz="1500" dirty="0"/>
              <a:t>	// handle an exception of type Exception1 } </a:t>
            </a:r>
          </a:p>
          <a:p>
            <a:pPr marL="0" indent="0">
              <a:buNone/>
            </a:pPr>
            <a:r>
              <a:rPr lang="en-US" sz="1500" dirty="0"/>
              <a:t>catch (ExceptionType2 ex ) { </a:t>
            </a:r>
          </a:p>
          <a:p>
            <a:pPr marL="0" indent="0">
              <a:buNone/>
            </a:pPr>
            <a:r>
              <a:rPr lang="en-US" sz="1500" dirty="0"/>
              <a:t>	// handle an exception of type Exception2 } ... </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TextBox 3">
            <a:extLst>
              <a:ext uri="{FF2B5EF4-FFF2-40B4-BE49-F238E27FC236}">
                <a16:creationId xmlns:a16="http://schemas.microsoft.com/office/drawing/2014/main" id="{4E5218DF-1D0C-B03D-BEFE-7FF2832278A9}"/>
              </a:ext>
            </a:extLst>
          </p:cNvPr>
          <p:cNvSpPr txBox="1"/>
          <p:nvPr/>
        </p:nvSpPr>
        <p:spPr>
          <a:xfrm>
            <a:off x="5683030" y="2509406"/>
            <a:ext cx="6508969" cy="3139321"/>
          </a:xfrm>
          <a:prstGeom prst="rect">
            <a:avLst/>
          </a:prstGeom>
          <a:noFill/>
        </p:spPr>
        <p:txBody>
          <a:bodyPr wrap="square" rtlCol="0">
            <a:spAutoFit/>
          </a:bodyPr>
          <a:lstStyle/>
          <a:p>
            <a:r>
              <a:rPr lang="en-US" dirty="0"/>
              <a:t>catch (Exception ex ) { </a:t>
            </a:r>
          </a:p>
          <a:p>
            <a:r>
              <a:rPr lang="en-US" dirty="0"/>
              <a:t>	// handle an exception of type Exception }</a:t>
            </a:r>
          </a:p>
          <a:p>
            <a:r>
              <a:rPr lang="en-US" dirty="0"/>
              <a:t> finally { </a:t>
            </a:r>
          </a:p>
          <a:p>
            <a:r>
              <a:rPr lang="en-US" dirty="0"/>
              <a:t>	// code that is executed regardless of what exceptions were </a:t>
            </a:r>
          </a:p>
          <a:p>
            <a:r>
              <a:rPr lang="en-US" dirty="0"/>
              <a:t>	// thrown and caught </a:t>
            </a:r>
          </a:p>
          <a:p>
            <a:r>
              <a:rPr lang="en-US" dirty="0"/>
              <a:t>	// (usually used to handle finalizing of I/O operations </a:t>
            </a:r>
          </a:p>
          <a:p>
            <a:r>
              <a:rPr lang="en-US" dirty="0"/>
              <a:t>	// so that files are closed correctly and do not get corrupted) }</a:t>
            </a:r>
          </a:p>
          <a:p>
            <a:endParaRPr lang="en-US" dirty="0"/>
          </a:p>
        </p:txBody>
      </p:sp>
    </p:spTree>
    <p:extLst>
      <p:ext uri="{BB962C8B-B14F-4D97-AF65-F5344CB8AC3E}">
        <p14:creationId xmlns:p14="http://schemas.microsoft.com/office/powerpoint/2010/main" val="1115028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5054D15-3F28-3FED-F3FF-2E2FE2914851}"/>
              </a:ext>
            </a:extLst>
          </p:cNvPr>
          <p:cNvSpPr>
            <a:spLocks noGrp="1"/>
          </p:cNvSpPr>
          <p:nvPr>
            <p:ph type="title"/>
          </p:nvPr>
        </p:nvSpPr>
        <p:spPr>
          <a:xfrm>
            <a:off x="1069848" y="484632"/>
            <a:ext cx="10058400" cy="1609344"/>
          </a:xfrm>
        </p:spPr>
        <p:txBody>
          <a:bodyPr>
            <a:normAutofit/>
          </a:bodyPr>
          <a:lstStyle/>
          <a:p>
            <a:r>
              <a:rPr lang="en-US" dirty="0"/>
              <a:t>3.1 catching Exceptions cont.</a:t>
            </a:r>
          </a:p>
        </p:txBody>
      </p:sp>
      <p:sp>
        <p:nvSpPr>
          <p:cNvPr id="3" name="Content Placeholder 2">
            <a:extLst>
              <a:ext uri="{FF2B5EF4-FFF2-40B4-BE49-F238E27FC236}">
                <a16:creationId xmlns:a16="http://schemas.microsoft.com/office/drawing/2014/main" id="{01722F28-CD5C-BE10-3445-012D4D16CB31}"/>
              </a:ext>
            </a:extLst>
          </p:cNvPr>
          <p:cNvSpPr>
            <a:spLocks noGrp="1"/>
          </p:cNvSpPr>
          <p:nvPr>
            <p:ph idx="1"/>
          </p:nvPr>
        </p:nvSpPr>
        <p:spPr>
          <a:xfrm>
            <a:off x="1069848" y="2320412"/>
            <a:ext cx="10058400" cy="3851787"/>
          </a:xfrm>
        </p:spPr>
        <p:txBody>
          <a:bodyPr>
            <a:normAutofit/>
          </a:bodyPr>
          <a:lstStyle/>
          <a:p>
            <a:r>
              <a:rPr lang="en-US" dirty="0"/>
              <a:t>The try{ ... } block is divided into three parts: A, B and C. Part A always executes. If an exception occurs during execution of part B, the rest of the try{ ... (i.e., part C) is skipped and the execution continues into the catch{ ... } block } blocks. </a:t>
            </a:r>
          </a:p>
          <a:p>
            <a:r>
              <a:rPr lang="en-US" dirty="0"/>
              <a:t>The first catch{ ... } block that matches the type of exception thrown is entered. Remember that any subclass exception type matches its superclass exception class. Only one of the catch{ ... } catch blocks is ever executed.</a:t>
            </a:r>
          </a:p>
          <a:p>
            <a:r>
              <a:rPr lang="en-US" dirty="0"/>
              <a:t>Each try{…} block has to be followed by at least one catch{ … } block or finally{ … } block.</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337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8B76-78C7-77E7-04EF-C641E918A98C}"/>
              </a:ext>
            </a:extLst>
          </p:cNvPr>
          <p:cNvSpPr>
            <a:spLocks noGrp="1"/>
          </p:cNvSpPr>
          <p:nvPr>
            <p:ph type="title"/>
          </p:nvPr>
        </p:nvSpPr>
        <p:spPr/>
        <p:txBody>
          <a:bodyPr/>
          <a:lstStyle/>
          <a:p>
            <a:r>
              <a:rPr lang="en-US"/>
              <a:t>Why learn Recursion?	</a:t>
            </a:r>
            <a:endParaRPr lang="en-US" dirty="0"/>
          </a:p>
        </p:txBody>
      </p:sp>
      <p:graphicFrame>
        <p:nvGraphicFramePr>
          <p:cNvPr id="5" name="Content Placeholder 2">
            <a:extLst>
              <a:ext uri="{FF2B5EF4-FFF2-40B4-BE49-F238E27FC236}">
                <a16:creationId xmlns:a16="http://schemas.microsoft.com/office/drawing/2014/main" id="{0DCFA292-AB7E-BB5C-1047-4661FE49C550}"/>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192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548F1F6-BE56-C262-3B86-47AEC011BCE6}"/>
              </a:ext>
            </a:extLst>
          </p:cNvPr>
          <p:cNvSpPr>
            <a:spLocks noGrp="1"/>
          </p:cNvSpPr>
          <p:nvPr>
            <p:ph type="title"/>
          </p:nvPr>
        </p:nvSpPr>
        <p:spPr>
          <a:xfrm>
            <a:off x="1069848" y="484632"/>
            <a:ext cx="10058400" cy="1609344"/>
          </a:xfrm>
        </p:spPr>
        <p:txBody>
          <a:bodyPr>
            <a:normAutofit/>
          </a:bodyPr>
          <a:lstStyle/>
          <a:p>
            <a:r>
              <a:rPr lang="en-US" dirty="0"/>
              <a:t>3.2 throwing exceptions</a:t>
            </a:r>
          </a:p>
        </p:txBody>
      </p:sp>
      <p:sp>
        <p:nvSpPr>
          <p:cNvPr id="3" name="Content Placeholder 2">
            <a:extLst>
              <a:ext uri="{FF2B5EF4-FFF2-40B4-BE49-F238E27FC236}">
                <a16:creationId xmlns:a16="http://schemas.microsoft.com/office/drawing/2014/main" id="{8B8F7A90-D1F5-6DA6-4321-46F9B642B329}"/>
              </a:ext>
            </a:extLst>
          </p:cNvPr>
          <p:cNvSpPr>
            <a:spLocks noGrp="1"/>
          </p:cNvSpPr>
          <p:nvPr>
            <p:ph idx="1"/>
          </p:nvPr>
        </p:nvSpPr>
        <p:spPr>
          <a:xfrm>
            <a:off x="1069848" y="2320412"/>
            <a:ext cx="10058400" cy="3851787"/>
          </a:xfrm>
        </p:spPr>
        <p:txBody>
          <a:bodyPr>
            <a:normAutofit/>
          </a:bodyPr>
          <a:lstStyle/>
          <a:p>
            <a:r>
              <a:rPr lang="en-US" sz="1600" dirty="0"/>
              <a:t>In order to throw an exception, we need to create an exception object to be thrown. That object can carry information to the calling method about what problem occurred when the exception was thrown. </a:t>
            </a:r>
          </a:p>
          <a:p>
            <a:pPr marL="0" indent="0">
              <a:buNone/>
            </a:pPr>
            <a:r>
              <a:rPr lang="en-US" sz="1600" dirty="0"/>
              <a:t>	returnType methodName ( ... ) throws ExceptionType { ... </a:t>
            </a:r>
          </a:p>
          <a:p>
            <a:pPr marL="0" indent="0">
              <a:buNone/>
            </a:pPr>
            <a:r>
              <a:rPr lang="en-US" sz="1600" dirty="0"/>
              <a:t>		if (error occurs) </a:t>
            </a:r>
          </a:p>
          <a:p>
            <a:pPr marL="0" indent="0">
              <a:buNone/>
            </a:pPr>
            <a:r>
              <a:rPr lang="en-US" sz="1600" dirty="0"/>
              <a:t>			throw new ExceptionType ( message to the calling method ); </a:t>
            </a:r>
          </a:p>
          <a:p>
            <a:pPr marL="0" indent="0">
              <a:buNone/>
            </a:pPr>
            <a:r>
              <a:rPr lang="en-US" sz="1600" dirty="0"/>
              <a:t>	} </a:t>
            </a:r>
          </a:p>
          <a:p>
            <a:pPr marL="0" indent="0">
              <a:buNone/>
            </a:pPr>
            <a:r>
              <a:rPr lang="en-US" sz="1600" dirty="0"/>
              <a:t>The keyword throws followed by the exception type is mandatory for checked exception types (it is not used if the method throws unchecked exception). </a:t>
            </a:r>
          </a:p>
          <a:p>
            <a:pPr marL="0" indent="0">
              <a:buNone/>
            </a:pPr>
            <a:r>
              <a:rPr lang="en-US" sz="1600" dirty="0"/>
              <a:t>Notice that there are two different keywords: throws and throw. The first one is just declaration indicating the type of exception that the method might throw. The second one performs the actual action of throwing the error. If the method throws more than one type of exception the keyword throws should be followed by a comma-separated list of exception types.</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3330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BEA103D-3B78-60F7-19E5-D1B39C9562AA}"/>
              </a:ext>
            </a:extLst>
          </p:cNvPr>
          <p:cNvSpPr>
            <a:spLocks noGrp="1"/>
          </p:cNvSpPr>
          <p:nvPr>
            <p:ph type="title"/>
          </p:nvPr>
        </p:nvSpPr>
        <p:spPr>
          <a:xfrm>
            <a:off x="1069848" y="484632"/>
            <a:ext cx="10058400" cy="1609344"/>
          </a:xfrm>
        </p:spPr>
        <p:txBody>
          <a:bodyPr>
            <a:normAutofit/>
          </a:bodyPr>
          <a:lstStyle/>
          <a:p>
            <a:r>
              <a:rPr lang="en-US" dirty="0"/>
              <a:t>4 getting information from exceptions</a:t>
            </a:r>
          </a:p>
        </p:txBody>
      </p:sp>
      <p:sp>
        <p:nvSpPr>
          <p:cNvPr id="3" name="Content Placeholder 2">
            <a:extLst>
              <a:ext uri="{FF2B5EF4-FFF2-40B4-BE49-F238E27FC236}">
                <a16:creationId xmlns:a16="http://schemas.microsoft.com/office/drawing/2014/main" id="{B704FDE3-B170-74F7-5375-2A276697781A}"/>
              </a:ext>
            </a:extLst>
          </p:cNvPr>
          <p:cNvSpPr>
            <a:spLocks noGrp="1"/>
          </p:cNvSpPr>
          <p:nvPr>
            <p:ph idx="1"/>
          </p:nvPr>
        </p:nvSpPr>
        <p:spPr>
          <a:xfrm>
            <a:off x="1069848" y="2320412"/>
            <a:ext cx="10058400" cy="3851787"/>
          </a:xfrm>
        </p:spPr>
        <p:txBody>
          <a:bodyPr>
            <a:normAutofit/>
          </a:bodyPr>
          <a:lstStyle/>
          <a:p>
            <a:r>
              <a:rPr lang="en-US" dirty="0"/>
              <a:t>The exception objects are like little messengers carrying the bad news from the method that throws them to the method that catches them. Those messages can be used to determine what went wrong. We will often make use of the following methods that are inherited by all exception classes from the Throwable class:</a:t>
            </a:r>
          </a:p>
          <a:p>
            <a:pPr marL="0" indent="0">
              <a:buNone/>
            </a:pPr>
            <a:endParaRPr lang="en-US" dirty="0"/>
          </a:p>
          <a:p>
            <a:pPr lvl="1"/>
            <a:r>
              <a:rPr lang="en-US" sz="2000" dirty="0"/>
              <a:t>getMessage() returns the message that was passed to the constructor when the exception object was created </a:t>
            </a:r>
          </a:p>
          <a:p>
            <a:pPr lvl="1"/>
            <a:r>
              <a:rPr lang="en-US" sz="2000" dirty="0"/>
              <a:t>toString() returns the full name of the exception concatenated with the message re- turned by the getMessage() call </a:t>
            </a:r>
          </a:p>
          <a:p>
            <a:pPr lvl="1"/>
            <a:r>
              <a:rPr lang="en-US" sz="2000" dirty="0"/>
              <a:t>printStackTrace() prints the stack trace on the console WARNING: if our exception handler does only that, then effectively we are not handling the exception - that’s what JVM would have done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9031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42B91A2-965D-DF73-724B-A8ED87D2B5C5}"/>
              </a:ext>
            </a:extLst>
          </p:cNvPr>
          <p:cNvSpPr>
            <a:spLocks noGrp="1"/>
          </p:cNvSpPr>
          <p:nvPr>
            <p:ph type="title"/>
          </p:nvPr>
        </p:nvSpPr>
        <p:spPr>
          <a:xfrm>
            <a:off x="1069848" y="484632"/>
            <a:ext cx="10058400" cy="1609344"/>
          </a:xfrm>
        </p:spPr>
        <p:txBody>
          <a:bodyPr>
            <a:normAutofit/>
          </a:bodyPr>
          <a:lstStyle/>
          <a:p>
            <a:r>
              <a:rPr lang="en-US"/>
              <a:t>Exercise</a:t>
            </a:r>
          </a:p>
        </p:txBody>
      </p:sp>
      <p:pic>
        <p:nvPicPr>
          <p:cNvPr id="6" name="Picture 5" descr="A person standing in front of a white background&#10;&#10;AI-generated content may be incorrect.">
            <a:extLst>
              <a:ext uri="{FF2B5EF4-FFF2-40B4-BE49-F238E27FC236}">
                <a16:creationId xmlns:a16="http://schemas.microsoft.com/office/drawing/2014/main" id="{3CE05AFD-EFBF-ADB8-CD75-AB6AB4311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 b="19668"/>
          <a:stretch>
            <a:fillRect/>
          </a:stretch>
        </p:blipFill>
        <p:spPr bwMode="auto">
          <a:xfrm>
            <a:off x="1007196" y="2265037"/>
            <a:ext cx="5088800" cy="3907158"/>
          </a:xfrm>
          <a:prstGeom prst="rect">
            <a:avLst/>
          </a:prstGeom>
          <a:noFill/>
          <a:extLst>
            <a:ext uri="{909E8E84-426E-40DD-AFC4-6F175D3DCCD1}">
              <a14:hiddenFill xmlns:a14="http://schemas.microsoft.com/office/drawing/2010/main">
                <a:solidFill>
                  <a:srgbClr val="FFFFFF"/>
                </a:solidFill>
              </a14:hiddenFill>
            </a:ext>
          </a:extLst>
        </p:spPr>
      </p:pic>
      <p:sp>
        <p:nvSpPr>
          <p:cNvPr id="40" name="Oval 3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aphicFrame>
        <p:nvGraphicFramePr>
          <p:cNvPr id="14" name="Content Placeholder 2">
            <a:extLst>
              <a:ext uri="{FF2B5EF4-FFF2-40B4-BE49-F238E27FC236}">
                <a16:creationId xmlns:a16="http://schemas.microsoft.com/office/drawing/2014/main" id="{9D1247B6-61A3-1C99-58EB-63A288B93CBC}"/>
              </a:ext>
            </a:extLst>
          </p:cNvPr>
          <p:cNvGraphicFramePr>
            <a:graphicFrameLocks noGrp="1"/>
          </p:cNvGraphicFramePr>
          <p:nvPr>
            <p:ph idx="1"/>
            <p:extLst>
              <p:ext uri="{D42A27DB-BD31-4B8C-83A1-F6EECF244321}">
                <p14:modId xmlns:p14="http://schemas.microsoft.com/office/powerpoint/2010/main" val="3571159016"/>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4804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C3B1-4AC0-F146-2919-7136F5983995}"/>
              </a:ext>
            </a:extLst>
          </p:cNvPr>
          <p:cNvSpPr>
            <a:spLocks noGrp="1"/>
          </p:cNvSpPr>
          <p:nvPr>
            <p:ph type="title"/>
          </p:nvPr>
        </p:nvSpPr>
        <p:spPr>
          <a:xfrm>
            <a:off x="1069848" y="484632"/>
            <a:ext cx="10058400" cy="1609344"/>
          </a:xfrm>
        </p:spPr>
        <p:txBody>
          <a:bodyPr>
            <a:normAutofit/>
          </a:bodyPr>
          <a:lstStyle/>
          <a:p>
            <a:r>
              <a:rPr lang="en-US"/>
              <a:t>The idea</a:t>
            </a:r>
            <a:endParaRPr lang="en-US" dirty="0"/>
          </a:p>
        </p:txBody>
      </p:sp>
      <p:sp>
        <p:nvSpPr>
          <p:cNvPr id="3" name="Content Placeholder 2">
            <a:extLst>
              <a:ext uri="{FF2B5EF4-FFF2-40B4-BE49-F238E27FC236}">
                <a16:creationId xmlns:a16="http://schemas.microsoft.com/office/drawing/2014/main" id="{B7AC102F-4983-A762-8620-2E738D32621C}"/>
              </a:ext>
            </a:extLst>
          </p:cNvPr>
          <p:cNvSpPr>
            <a:spLocks noGrp="1"/>
          </p:cNvSpPr>
          <p:nvPr>
            <p:ph idx="1"/>
          </p:nvPr>
        </p:nvSpPr>
        <p:spPr>
          <a:xfrm>
            <a:off x="1069848" y="2121408"/>
            <a:ext cx="4773168" cy="4050792"/>
          </a:xfrm>
        </p:spPr>
        <p:txBody>
          <a:bodyPr>
            <a:normAutofit/>
          </a:bodyPr>
          <a:lstStyle/>
          <a:p>
            <a:r>
              <a:rPr lang="en-US" dirty="0"/>
              <a:t>Recursion is all about breaking a big problem into smaller occurrences of that same problem.</a:t>
            </a:r>
          </a:p>
          <a:p>
            <a:pPr lvl="1"/>
            <a:r>
              <a:rPr lang="en-US" dirty="0"/>
              <a:t>Each person can solve a small part of the problem.</a:t>
            </a:r>
          </a:p>
          <a:p>
            <a:pPr lvl="2"/>
            <a:r>
              <a:rPr lang="en-US" dirty="0"/>
              <a:t>What is a small version of the problem that would be easy to answer?</a:t>
            </a:r>
          </a:p>
          <a:p>
            <a:pPr lvl="2"/>
            <a:r>
              <a:rPr lang="en-US" dirty="0"/>
              <a:t>What information from a neighbor might help me?</a:t>
            </a:r>
          </a:p>
        </p:txBody>
      </p:sp>
      <p:pic>
        <p:nvPicPr>
          <p:cNvPr id="4" name="Picture 5" descr="A person and person standing in line&#10;&#10;AI-generated content may be incorrect.">
            <a:extLst>
              <a:ext uri="{FF2B5EF4-FFF2-40B4-BE49-F238E27FC236}">
                <a16:creationId xmlns:a16="http://schemas.microsoft.com/office/drawing/2014/main" id="{DB7DEE4D-7BB4-5FB5-3B61-8F91341739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2327"/>
          <a:stretch>
            <a:fillRect/>
          </a:stretch>
        </p:blipFill>
        <p:spPr bwMode="auto">
          <a:xfrm>
            <a:off x="6355080" y="2522637"/>
            <a:ext cx="4773168" cy="332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0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0DEF8-B580-0285-DB88-0609F77C9C4E}"/>
              </a:ext>
            </a:extLst>
          </p:cNvPr>
          <p:cNvSpPr>
            <a:spLocks noGrp="1"/>
          </p:cNvSpPr>
          <p:nvPr>
            <p:ph type="title"/>
          </p:nvPr>
        </p:nvSpPr>
        <p:spPr>
          <a:xfrm>
            <a:off x="6400800" y="484632"/>
            <a:ext cx="5299586" cy="1609344"/>
          </a:xfrm>
          <a:ln>
            <a:noFill/>
          </a:ln>
        </p:spPr>
        <p:txBody>
          <a:bodyPr>
            <a:normAutofit/>
          </a:bodyPr>
          <a:lstStyle/>
          <a:p>
            <a:r>
              <a:rPr lang="en-US" sz="4000"/>
              <a:t>Recursive algorithm</a:t>
            </a:r>
          </a:p>
        </p:txBody>
      </p:sp>
      <p:pic>
        <p:nvPicPr>
          <p:cNvPr id="6" name="Picture 6" descr="A person and person standing in a line&#10;&#10;AI-generated content may be incorrect.">
            <a:extLst>
              <a:ext uri="{FF2B5EF4-FFF2-40B4-BE49-F238E27FC236}">
                <a16:creationId xmlns:a16="http://schemas.microsoft.com/office/drawing/2014/main" id="{C493DE48-7600-6D3C-FDFA-29F4A5077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040"/>
          <a:stretch>
            <a:fillRect/>
          </a:stretch>
        </p:blipFill>
        <p:spPr bwMode="auto">
          <a:xfrm>
            <a:off x="1" y="10"/>
            <a:ext cx="6066502" cy="685798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55F50FF-923B-C9A7-4C43-C50FDCC0A286}"/>
              </a:ext>
            </a:extLst>
          </p:cNvPr>
          <p:cNvSpPr>
            <a:spLocks noGrp="1"/>
          </p:cNvSpPr>
          <p:nvPr>
            <p:ph idx="1"/>
          </p:nvPr>
        </p:nvSpPr>
        <p:spPr>
          <a:xfrm>
            <a:off x="6400799" y="2121408"/>
            <a:ext cx="5299585" cy="4050792"/>
          </a:xfrm>
        </p:spPr>
        <p:txBody>
          <a:bodyPr>
            <a:normAutofit/>
          </a:bodyPr>
          <a:lstStyle/>
          <a:p>
            <a:r>
              <a:rPr lang="en-US" sz="1800"/>
              <a:t>Number of people behind me:</a:t>
            </a:r>
          </a:p>
          <a:p>
            <a:pPr lvl="1"/>
            <a:r>
              <a:rPr lang="en-US"/>
              <a:t>If there is someone behind me,</a:t>
            </a:r>
          </a:p>
          <a:p>
            <a:pPr lvl="2"/>
            <a:r>
              <a:rPr lang="en-US" sz="1800"/>
              <a:t>Ask him/her how many people are behind him/her.</a:t>
            </a:r>
          </a:p>
          <a:p>
            <a:pPr lvl="3"/>
            <a:r>
              <a:rPr lang="en-US" sz="1800"/>
              <a:t>When they respond with a value </a:t>
            </a:r>
            <a:r>
              <a:rPr lang="en-US" sz="1800" b="1"/>
              <a:t>N, </a:t>
            </a:r>
            <a:r>
              <a:rPr lang="en-US" sz="1800"/>
              <a:t>then I will answer </a:t>
            </a:r>
            <a:r>
              <a:rPr lang="en-US" sz="1800" b="1"/>
              <a:t>N + 1</a:t>
            </a:r>
            <a:r>
              <a:rPr lang="en-US" sz="1800"/>
              <a:t>.</a:t>
            </a:r>
          </a:p>
          <a:p>
            <a:pPr lvl="2"/>
            <a:r>
              <a:rPr lang="en-US" sz="1800"/>
              <a:t>If there is nobody behind me, I will answer </a:t>
            </a:r>
            <a:r>
              <a:rPr lang="en-US" sz="1800" b="1"/>
              <a:t>0.</a:t>
            </a:r>
          </a:p>
        </p:txBody>
      </p:sp>
      <p:grpSp>
        <p:nvGrpSpPr>
          <p:cNvPr id="13" name="Group 12">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13420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C55A457-178B-39DC-94AE-A7A827E3704D}"/>
              </a:ext>
            </a:extLst>
          </p:cNvPr>
          <p:cNvSpPr>
            <a:spLocks noGrp="1"/>
          </p:cNvSpPr>
          <p:nvPr>
            <p:ph type="title"/>
          </p:nvPr>
        </p:nvSpPr>
        <p:spPr>
          <a:xfrm>
            <a:off x="1069848" y="484632"/>
            <a:ext cx="10058400" cy="1609344"/>
          </a:xfrm>
        </p:spPr>
        <p:txBody>
          <a:bodyPr>
            <a:normAutofit/>
          </a:bodyPr>
          <a:lstStyle/>
          <a:p>
            <a:r>
              <a:rPr lang="en-US"/>
              <a:t>Recursion and cases	</a:t>
            </a:r>
            <a:endParaRPr lang="en-US" dirty="0"/>
          </a:p>
        </p:txBody>
      </p:sp>
      <p:sp>
        <p:nvSpPr>
          <p:cNvPr id="3" name="Content Placeholder 2">
            <a:extLst>
              <a:ext uri="{FF2B5EF4-FFF2-40B4-BE49-F238E27FC236}">
                <a16:creationId xmlns:a16="http://schemas.microsoft.com/office/drawing/2014/main" id="{107A30C6-780F-62DF-CD5A-61350E1B8DCB}"/>
              </a:ext>
            </a:extLst>
          </p:cNvPr>
          <p:cNvSpPr>
            <a:spLocks noGrp="1"/>
          </p:cNvSpPr>
          <p:nvPr>
            <p:ph idx="1"/>
          </p:nvPr>
        </p:nvSpPr>
        <p:spPr>
          <a:xfrm>
            <a:off x="1069848" y="2320412"/>
            <a:ext cx="10058400" cy="3851787"/>
          </a:xfrm>
        </p:spPr>
        <p:txBody>
          <a:bodyPr>
            <a:normAutofit/>
          </a:bodyPr>
          <a:lstStyle/>
          <a:p>
            <a:r>
              <a:rPr lang="en-US"/>
              <a:t>Every recursive algorithm involves at least 2 cases:</a:t>
            </a:r>
          </a:p>
          <a:p>
            <a:pPr lvl="1"/>
            <a:r>
              <a:rPr lang="en-US" b="1"/>
              <a:t>Base case: </a:t>
            </a:r>
            <a:r>
              <a:rPr lang="en-US"/>
              <a:t>A simple occurrence that can be answered directly.</a:t>
            </a:r>
          </a:p>
          <a:p>
            <a:pPr lvl="1"/>
            <a:r>
              <a:rPr lang="en-US" b="1"/>
              <a:t>Recursive case: </a:t>
            </a:r>
            <a:r>
              <a:rPr lang="en-US"/>
              <a:t>A more complex occurrence of the problem that cannot be directly answered. But, can instead be described in terms of smaller occurrences of the same problem.</a:t>
            </a:r>
          </a:p>
          <a:p>
            <a:pPr marL="274320" lvl="1" indent="0">
              <a:buNone/>
            </a:pPr>
            <a:endParaRPr lang="en-US"/>
          </a:p>
          <a:p>
            <a:pPr lvl="1"/>
            <a:r>
              <a:rPr lang="en-US"/>
              <a:t>Some recursive algorithms have more than one base or recursive case, but all have at least one of each.</a:t>
            </a:r>
          </a:p>
          <a:p>
            <a:pPr lvl="1"/>
            <a:r>
              <a:rPr lang="en-US"/>
              <a:t>A crucial part of recursive programming is identifying these cases.</a:t>
            </a:r>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8482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28211D-4AB5-AC70-6325-8EBB50069DF1}"/>
              </a:ext>
            </a:extLst>
          </p:cNvPr>
          <p:cNvSpPr>
            <a:spLocks noGrp="1"/>
          </p:cNvSpPr>
          <p:nvPr>
            <p:ph type="title"/>
          </p:nvPr>
        </p:nvSpPr>
        <p:spPr>
          <a:xfrm>
            <a:off x="1069848" y="484632"/>
            <a:ext cx="10058400" cy="1609344"/>
          </a:xfrm>
        </p:spPr>
        <p:txBody>
          <a:bodyPr>
            <a:normAutofit/>
          </a:bodyPr>
          <a:lstStyle/>
          <a:p>
            <a:r>
              <a:rPr lang="en-US" dirty="0"/>
              <a:t>Another recursive task</a:t>
            </a:r>
          </a:p>
        </p:txBody>
      </p:sp>
      <p:pic>
        <p:nvPicPr>
          <p:cNvPr id="4" name="Picture 4" descr="A plate of colorful candy&#10;&#10;AI-generated content may be incorrect.">
            <a:extLst>
              <a:ext uri="{FF2B5EF4-FFF2-40B4-BE49-F238E27FC236}">
                <a16:creationId xmlns:a16="http://schemas.microsoft.com/office/drawing/2014/main" id="{7B469C58-E387-D056-C227-716CAFA4D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2" r="1947" b="1"/>
          <a:stretch>
            <a:fillRect/>
          </a:stretch>
        </p:blipFill>
        <p:spPr bwMode="auto">
          <a:xfrm>
            <a:off x="1007196" y="2265037"/>
            <a:ext cx="5088800" cy="390715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8DD6A7B8-992B-8551-BB66-85F13E221D23}"/>
              </a:ext>
            </a:extLst>
          </p:cNvPr>
          <p:cNvSpPr>
            <a:spLocks noGrp="1"/>
          </p:cNvSpPr>
          <p:nvPr>
            <p:ph idx="1"/>
          </p:nvPr>
        </p:nvSpPr>
        <p:spPr>
          <a:xfrm>
            <a:off x="6496216" y="2320412"/>
            <a:ext cx="4632032" cy="4337277"/>
          </a:xfrm>
        </p:spPr>
        <p:txBody>
          <a:bodyPr anchor="ctr">
            <a:normAutofit/>
          </a:bodyPr>
          <a:lstStyle/>
          <a:p>
            <a:r>
              <a:rPr lang="en-US" dirty="0"/>
              <a:t>How can we remove exactly half of the M&amp;M’s in a large bowl, without dumping them all out or being able to count them?</a:t>
            </a:r>
          </a:p>
          <a:p>
            <a:pPr lvl="1"/>
            <a:r>
              <a:rPr lang="en-US" sz="2000" dirty="0"/>
              <a:t>What if multiple people help with solving the problem?</a:t>
            </a:r>
          </a:p>
          <a:p>
            <a:pPr lvl="2"/>
            <a:r>
              <a:rPr lang="en-US" sz="2000" dirty="0"/>
              <a:t>Can each person do a small part of the work?</a:t>
            </a:r>
          </a:p>
          <a:p>
            <a:pPr lvl="1"/>
            <a:r>
              <a:rPr lang="en-US" sz="2000" dirty="0"/>
              <a:t>What is a number of M&amp;M’s that it is easy to double, even if you can’t count?</a:t>
            </a:r>
          </a:p>
          <a:p>
            <a:pPr lvl="2"/>
            <a:r>
              <a:rPr lang="en-US" sz="2000" dirty="0"/>
              <a:t>(What is a “base case”?)</a:t>
            </a:r>
          </a:p>
          <a:p>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7591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82CB9A-25B0-99A2-29A2-504B3669CDA5}"/>
              </a:ext>
            </a:extLst>
          </p:cNvPr>
          <p:cNvSpPr>
            <a:spLocks noGrp="1"/>
          </p:cNvSpPr>
          <p:nvPr>
            <p:ph type="title"/>
          </p:nvPr>
        </p:nvSpPr>
        <p:spPr>
          <a:xfrm>
            <a:off x="1069848" y="484632"/>
            <a:ext cx="10058400" cy="1609344"/>
          </a:xfrm>
        </p:spPr>
        <p:txBody>
          <a:bodyPr>
            <a:normAutofit/>
          </a:bodyPr>
          <a:lstStyle/>
          <a:p>
            <a:r>
              <a:rPr lang="en-US" dirty="0"/>
              <a:t>Recursion in java</a:t>
            </a:r>
          </a:p>
        </p:txBody>
      </p:sp>
      <p:sp>
        <p:nvSpPr>
          <p:cNvPr id="3" name="Content Placeholder 2">
            <a:extLst>
              <a:ext uri="{FF2B5EF4-FFF2-40B4-BE49-F238E27FC236}">
                <a16:creationId xmlns:a16="http://schemas.microsoft.com/office/drawing/2014/main" id="{F948C56F-4AB4-FF61-AEE0-2059C58D6A0D}"/>
              </a:ext>
            </a:extLst>
          </p:cNvPr>
          <p:cNvSpPr>
            <a:spLocks noGrp="1"/>
          </p:cNvSpPr>
          <p:nvPr>
            <p:ph idx="1"/>
          </p:nvPr>
        </p:nvSpPr>
        <p:spPr>
          <a:xfrm>
            <a:off x="1069848" y="2320412"/>
            <a:ext cx="10058400" cy="3851787"/>
          </a:xfrm>
        </p:spPr>
        <p:txBody>
          <a:bodyPr>
            <a:normAutofit/>
          </a:bodyPr>
          <a:lstStyle/>
          <a:p>
            <a:r>
              <a:rPr lang="en-US" sz="1700" dirty="0">
                <a:latin typeface="Times New Roman" panose="02020603050405020304" pitchFamily="18" charset="0"/>
                <a:cs typeface="Times New Roman" panose="02020603050405020304" pitchFamily="18" charset="0"/>
              </a:rPr>
              <a:t>Consider the following method to print a line of    *    characters:</a:t>
            </a:r>
          </a:p>
          <a:p>
            <a:pPr marL="346075" lvl="1" indent="0">
              <a:buNone/>
            </a:pPr>
            <a:r>
              <a:rPr lang="en-US" altLang="en-US" sz="1700" b="1" dirty="0">
                <a:solidFill>
                  <a:srgbClr val="00B050"/>
                </a:solidFill>
                <a:latin typeface="Times New Roman" panose="02020603050405020304" pitchFamily="18" charset="0"/>
                <a:cs typeface="Times New Roman" panose="02020603050405020304" pitchFamily="18" charset="0"/>
              </a:rPr>
              <a:t>// Prints a line containing the given number of stars.</a:t>
            </a:r>
          </a:p>
          <a:p>
            <a:pPr marL="346075" lvl="1" indent="0">
              <a:buNone/>
            </a:pPr>
            <a:r>
              <a:rPr lang="en-US" altLang="en-US" sz="1700" b="1" dirty="0">
                <a:solidFill>
                  <a:srgbClr val="00B050"/>
                </a:solidFill>
                <a:latin typeface="Times New Roman" panose="02020603050405020304" pitchFamily="18" charset="0"/>
                <a:cs typeface="Times New Roman" panose="02020603050405020304" pitchFamily="18" charset="0"/>
              </a:rPr>
              <a:t>// Precondition: n &gt;= 0</a:t>
            </a:r>
          </a:p>
          <a:p>
            <a:pPr marL="346075" lvl="1" indent="0">
              <a:buNone/>
            </a:pPr>
            <a:r>
              <a:rPr lang="en-US" altLang="en-US" sz="1700" dirty="0">
                <a:latin typeface="Times New Roman" panose="02020603050405020304" pitchFamily="18" charset="0"/>
                <a:cs typeface="Times New Roman" panose="02020603050405020304" pitchFamily="18" charset="0"/>
              </a:rPr>
              <a:t>public static void </a:t>
            </a:r>
            <a:r>
              <a:rPr lang="en-US" altLang="en-US" sz="1700" dirty="0" err="1">
                <a:latin typeface="Times New Roman" panose="02020603050405020304" pitchFamily="18" charset="0"/>
                <a:cs typeface="Times New Roman" panose="02020603050405020304" pitchFamily="18" charset="0"/>
              </a:rPr>
              <a:t>printStars</a:t>
            </a:r>
            <a:r>
              <a:rPr lang="en-US" altLang="en-US" sz="1700" dirty="0">
                <a:latin typeface="Times New Roman" panose="02020603050405020304" pitchFamily="18" charset="0"/>
                <a:cs typeface="Times New Roman" panose="02020603050405020304" pitchFamily="18" charset="0"/>
              </a:rPr>
              <a:t>(int n) {</a:t>
            </a:r>
          </a:p>
          <a:p>
            <a:pPr marL="346075" lvl="1" indent="0">
              <a:buNone/>
            </a:pPr>
            <a:r>
              <a:rPr lang="en-US" altLang="en-US" sz="1700" dirty="0">
                <a:latin typeface="Times New Roman" panose="02020603050405020304" pitchFamily="18" charset="0"/>
                <a:cs typeface="Times New Roman" panose="02020603050405020304" pitchFamily="18" charset="0"/>
              </a:rPr>
              <a:t>    for (int </a:t>
            </a:r>
            <a:r>
              <a:rPr lang="en-US" altLang="en-US" sz="1700" dirty="0" err="1">
                <a:latin typeface="Times New Roman" panose="02020603050405020304" pitchFamily="18" charset="0"/>
                <a:cs typeface="Times New Roman" panose="02020603050405020304" pitchFamily="18" charset="0"/>
              </a:rPr>
              <a:t>i</a:t>
            </a:r>
            <a:r>
              <a:rPr lang="en-US" altLang="en-US" sz="1700" dirty="0">
                <a:latin typeface="Times New Roman" panose="02020603050405020304" pitchFamily="18" charset="0"/>
                <a:cs typeface="Times New Roman" panose="02020603050405020304" pitchFamily="18" charset="0"/>
              </a:rPr>
              <a:t> = 0; </a:t>
            </a:r>
            <a:r>
              <a:rPr lang="en-US" altLang="en-US" sz="1700" dirty="0" err="1">
                <a:latin typeface="Times New Roman" panose="02020603050405020304" pitchFamily="18" charset="0"/>
                <a:cs typeface="Times New Roman" panose="02020603050405020304" pitchFamily="18" charset="0"/>
              </a:rPr>
              <a:t>i</a:t>
            </a:r>
            <a:r>
              <a:rPr lang="en-US" altLang="en-US" sz="1700" dirty="0">
                <a:latin typeface="Times New Roman" panose="02020603050405020304" pitchFamily="18" charset="0"/>
                <a:cs typeface="Times New Roman" panose="02020603050405020304" pitchFamily="18" charset="0"/>
              </a:rPr>
              <a:t> &lt; n; </a:t>
            </a:r>
            <a:r>
              <a:rPr lang="en-US" altLang="en-US" sz="1700" dirty="0" err="1">
                <a:latin typeface="Times New Roman" panose="02020603050405020304" pitchFamily="18" charset="0"/>
                <a:cs typeface="Times New Roman" panose="02020603050405020304" pitchFamily="18" charset="0"/>
              </a:rPr>
              <a:t>i</a:t>
            </a:r>
            <a:r>
              <a:rPr lang="en-US" altLang="en-US" sz="1700" dirty="0">
                <a:latin typeface="Times New Roman" panose="02020603050405020304" pitchFamily="18" charset="0"/>
                <a:cs typeface="Times New Roman" panose="02020603050405020304" pitchFamily="18" charset="0"/>
              </a:rPr>
              <a:t>++) {</a:t>
            </a:r>
          </a:p>
          <a:p>
            <a:pPr marL="346075" lvl="1" indent="0">
              <a:buNone/>
            </a:pPr>
            <a:r>
              <a:rPr lang="en-US" altLang="en-US" sz="1700" dirty="0">
                <a:latin typeface="Times New Roman" panose="02020603050405020304" pitchFamily="18" charset="0"/>
                <a:cs typeface="Times New Roman" panose="02020603050405020304" pitchFamily="18" charset="0"/>
              </a:rPr>
              <a:t>        </a:t>
            </a:r>
            <a:r>
              <a:rPr lang="en-US" altLang="en-US" sz="1700" dirty="0" err="1">
                <a:latin typeface="Times New Roman" panose="02020603050405020304" pitchFamily="18" charset="0"/>
                <a:cs typeface="Times New Roman" panose="02020603050405020304" pitchFamily="18" charset="0"/>
              </a:rPr>
              <a:t>System.out.print</a:t>
            </a:r>
            <a:r>
              <a:rPr lang="en-US" altLang="en-US" sz="1700" dirty="0">
                <a:latin typeface="Times New Roman" panose="02020603050405020304" pitchFamily="18" charset="0"/>
                <a:cs typeface="Times New Roman" panose="02020603050405020304" pitchFamily="18" charset="0"/>
              </a:rPr>
              <a:t>("*");</a:t>
            </a:r>
          </a:p>
          <a:p>
            <a:pPr marL="346075" lvl="1" indent="0">
              <a:buNone/>
            </a:pPr>
            <a:r>
              <a:rPr lang="en-US" altLang="en-US" sz="1700" dirty="0">
                <a:latin typeface="Times New Roman" panose="02020603050405020304" pitchFamily="18" charset="0"/>
                <a:cs typeface="Times New Roman" panose="02020603050405020304" pitchFamily="18" charset="0"/>
              </a:rPr>
              <a:t>    }</a:t>
            </a:r>
          </a:p>
          <a:p>
            <a:pPr marL="346075" lvl="1" indent="0">
              <a:buNone/>
            </a:pPr>
            <a:r>
              <a:rPr lang="en-US" altLang="en-US" sz="1700" dirty="0">
                <a:latin typeface="Times New Roman" panose="02020603050405020304" pitchFamily="18" charset="0"/>
                <a:cs typeface="Times New Roman" panose="02020603050405020304" pitchFamily="18" charset="0"/>
              </a:rPr>
              <a:t>    System.out.println();   </a:t>
            </a:r>
            <a:r>
              <a:rPr lang="en-US" altLang="en-US" sz="1700" b="1" dirty="0">
                <a:solidFill>
                  <a:srgbClr val="00B050"/>
                </a:solidFill>
                <a:latin typeface="Times New Roman" panose="02020603050405020304" pitchFamily="18" charset="0"/>
                <a:cs typeface="Times New Roman" panose="02020603050405020304" pitchFamily="18" charset="0"/>
              </a:rPr>
              <a:t>// end the line of output</a:t>
            </a:r>
          </a:p>
          <a:p>
            <a:pPr marL="346075" lvl="1" indent="0">
              <a:buNone/>
            </a:pPr>
            <a:r>
              <a:rPr lang="en-US" altLang="en-US" sz="17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Write a recursive version of this method (that calls itself).</a:t>
            </a:r>
          </a:p>
          <a:p>
            <a:pPr lvl="1"/>
            <a:r>
              <a:rPr lang="en-US" sz="1700" dirty="0">
                <a:latin typeface="Times New Roman" panose="02020603050405020304" pitchFamily="18" charset="0"/>
                <a:cs typeface="Times New Roman" panose="02020603050405020304" pitchFamily="18" charset="0"/>
              </a:rPr>
              <a:t>Solve the problem **WITHOUT USING ANY LOOPS**</a:t>
            </a:r>
          </a:p>
          <a:p>
            <a:pPr lvl="1"/>
            <a:r>
              <a:rPr lang="en-US" sz="1700" dirty="0">
                <a:latin typeface="Times New Roman" panose="02020603050405020304" pitchFamily="18" charset="0"/>
                <a:cs typeface="Times New Roman" panose="02020603050405020304" pitchFamily="18" charset="0"/>
              </a:rPr>
              <a:t>Hint: Your solution should print just one star at a time.</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78490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490</TotalTime>
  <Words>2674</Words>
  <Application>Microsoft Macintosh PowerPoint</Application>
  <PresentationFormat>Widescreen</PresentationFormat>
  <Paragraphs>238</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Aptos</vt:lpstr>
      <vt:lpstr>Calibri</vt:lpstr>
      <vt:lpstr>Courier New</vt:lpstr>
      <vt:lpstr>Rockwell</vt:lpstr>
      <vt:lpstr>Rockwell Condensed</vt:lpstr>
      <vt:lpstr>Rockwell Extra Bold</vt:lpstr>
      <vt:lpstr>Times New Roman</vt:lpstr>
      <vt:lpstr>Wingdings</vt:lpstr>
      <vt:lpstr>Wood Type</vt:lpstr>
      <vt:lpstr>Week 7 Sessions 8 </vt:lpstr>
      <vt:lpstr>Recursion</vt:lpstr>
      <vt:lpstr>Why learn Recursion? </vt:lpstr>
      <vt:lpstr>Exercise</vt:lpstr>
      <vt:lpstr>The idea</vt:lpstr>
      <vt:lpstr>Recursive algorithm</vt:lpstr>
      <vt:lpstr>Recursion and cases </vt:lpstr>
      <vt:lpstr>Another recursive task</vt:lpstr>
      <vt:lpstr>Recursion in java</vt:lpstr>
      <vt:lpstr>A basic case</vt:lpstr>
      <vt:lpstr>Handling more cases</vt:lpstr>
      <vt:lpstr>Using recursion properly</vt:lpstr>
      <vt:lpstr>Recursive tracing</vt:lpstr>
      <vt:lpstr>A recursive trace</vt:lpstr>
      <vt:lpstr>Recursive tracing 2</vt:lpstr>
      <vt:lpstr>A recursive trace 2</vt:lpstr>
      <vt:lpstr>Week 8 Sessions 9 </vt:lpstr>
      <vt:lpstr>1. Exception Handling</vt:lpstr>
      <vt:lpstr>Examples:</vt:lpstr>
      <vt:lpstr>Example Answers</vt:lpstr>
      <vt:lpstr>2. Exception Types in Java</vt:lpstr>
      <vt:lpstr>2. Exception types in java</vt:lpstr>
      <vt:lpstr>2.1. Error Subclass of throwable</vt:lpstr>
      <vt:lpstr>2.2 Exception Subclass of throwable</vt:lpstr>
      <vt:lpstr>2.2.1. Unchecked exceptions –Runtime errors</vt:lpstr>
      <vt:lpstr>2.2.2 Checked exceptions </vt:lpstr>
      <vt:lpstr>3 Exception handling – syntax</vt:lpstr>
      <vt:lpstr>3.1 Catching Exceptions</vt:lpstr>
      <vt:lpstr>3.1 catching Exceptions cont.</vt:lpstr>
      <vt:lpstr>3.2 throwing exceptions</vt:lpstr>
      <vt:lpstr>4 getting information from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Wahbeh, Yousef</dc:creator>
  <cp:lastModifiedBy>Wahbeh, Yousef</cp:lastModifiedBy>
  <cp:revision>26</cp:revision>
  <dcterms:created xsi:type="dcterms:W3CDTF">2025-09-12T17:08:01Z</dcterms:created>
  <dcterms:modified xsi:type="dcterms:W3CDTF">2025-10-15T17:03:51Z</dcterms:modified>
</cp:coreProperties>
</file>